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2"/>
  </p:sldMasterIdLst>
  <p:notesMasterIdLst>
    <p:notesMasterId r:id="rId59"/>
  </p:notesMasterIdLst>
  <p:handoutMasterIdLst>
    <p:handoutMasterId r:id="rId60"/>
  </p:handoutMasterIdLst>
  <p:sldIdLst>
    <p:sldId id="449" r:id="rId3"/>
    <p:sldId id="337" r:id="rId4"/>
    <p:sldId id="444" r:id="rId5"/>
    <p:sldId id="464" r:id="rId6"/>
    <p:sldId id="450" r:id="rId7"/>
    <p:sldId id="451" r:id="rId8"/>
    <p:sldId id="452" r:id="rId9"/>
    <p:sldId id="453" r:id="rId10"/>
    <p:sldId id="408" r:id="rId11"/>
    <p:sldId id="524" r:id="rId12"/>
    <p:sldId id="429" r:id="rId13"/>
    <p:sldId id="525" r:id="rId14"/>
    <p:sldId id="472" r:id="rId15"/>
    <p:sldId id="473" r:id="rId16"/>
    <p:sldId id="497" r:id="rId17"/>
    <p:sldId id="526" r:id="rId18"/>
    <p:sldId id="490" r:id="rId19"/>
    <p:sldId id="527" r:id="rId20"/>
    <p:sldId id="392" r:id="rId21"/>
    <p:sldId id="454" r:id="rId22"/>
    <p:sldId id="528" r:id="rId23"/>
    <p:sldId id="529" r:id="rId24"/>
    <p:sldId id="531" r:id="rId25"/>
    <p:sldId id="530" r:id="rId26"/>
    <p:sldId id="532" r:id="rId27"/>
    <p:sldId id="533" r:id="rId28"/>
    <p:sldId id="476" r:id="rId29"/>
    <p:sldId id="475" r:id="rId30"/>
    <p:sldId id="465" r:id="rId31"/>
    <p:sldId id="474" r:id="rId32"/>
    <p:sldId id="467" r:id="rId33"/>
    <p:sldId id="501" r:id="rId34"/>
    <p:sldId id="502" r:id="rId35"/>
    <p:sldId id="503" r:id="rId36"/>
    <p:sldId id="504" r:id="rId37"/>
    <p:sldId id="505" r:id="rId38"/>
    <p:sldId id="522" r:id="rId39"/>
    <p:sldId id="507" r:id="rId40"/>
    <p:sldId id="508" r:id="rId41"/>
    <p:sldId id="509" r:id="rId42"/>
    <p:sldId id="510" r:id="rId43"/>
    <p:sldId id="511" r:id="rId44"/>
    <p:sldId id="512" r:id="rId45"/>
    <p:sldId id="513" r:id="rId46"/>
    <p:sldId id="514" r:id="rId47"/>
    <p:sldId id="515" r:id="rId48"/>
    <p:sldId id="516" r:id="rId49"/>
    <p:sldId id="517" r:id="rId50"/>
    <p:sldId id="518" r:id="rId51"/>
    <p:sldId id="519" r:id="rId52"/>
    <p:sldId id="520" r:id="rId53"/>
    <p:sldId id="521" r:id="rId54"/>
    <p:sldId id="427" r:id="rId55"/>
    <p:sldId id="499" r:id="rId56"/>
    <p:sldId id="349" r:id="rId57"/>
    <p:sldId id="350" r:id="rId5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g" initials="MG" lastIdx="8" clrIdx="0"/>
  <p:cmAuthor id="1" name="Schnitzer, Andrea" initials="SA" lastIdx="2" clrIdx="1">
    <p:extLst/>
  </p:cmAuthor>
  <p:cmAuthor id="2" name="Kaye Lynch-Sparks" initials="KL" lastIdx="3" clrIdx="2"/>
  <p:cmAuthor id="3" name="Erin " initials="EZ" lastIdx="26"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30" autoAdjust="0"/>
    <p:restoredTop sz="83756" autoAdjust="0"/>
  </p:normalViewPr>
  <p:slideViewPr>
    <p:cSldViewPr>
      <p:cViewPr>
        <p:scale>
          <a:sx n="66" d="100"/>
          <a:sy n="66" d="100"/>
        </p:scale>
        <p:origin x="768" y="130"/>
      </p:cViewPr>
      <p:guideLst>
        <p:guide orient="horz" pos="2160"/>
        <p:guide pos="2880"/>
      </p:guideLst>
    </p:cSldViewPr>
  </p:slideViewPr>
  <p:outlineViewPr>
    <p:cViewPr>
      <p:scale>
        <a:sx n="33" d="100"/>
        <a:sy n="33" d="100"/>
      </p:scale>
      <p:origin x="0" y="-2634"/>
    </p:cViewPr>
  </p:outlineViewPr>
  <p:notesTextViewPr>
    <p:cViewPr>
      <p:scale>
        <a:sx n="100" d="100"/>
        <a:sy n="100" d="100"/>
      </p:scale>
      <p:origin x="0" y="0"/>
    </p:cViewPr>
  </p:notesTextViewPr>
  <p:sorterViewPr>
    <p:cViewPr>
      <p:scale>
        <a:sx n="125" d="100"/>
        <a:sy n="125" d="100"/>
      </p:scale>
      <p:origin x="0" y="-358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fld id="{33D04331-C651-154F-B852-A650B617DFD7}" type="datetimeFigureOut">
              <a:rPr lang="en-US" smtClean="0"/>
              <a:t>10/27/2015</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fld id="{7AF886E3-AD24-4149-A9E6-E3862B2E56FC}" type="slidenum">
              <a:rPr lang="en-US" smtClean="0"/>
              <a:t>‹#›</a:t>
            </a:fld>
            <a:endParaRPr lang="en-US"/>
          </a:p>
        </p:txBody>
      </p:sp>
    </p:spTree>
    <p:extLst>
      <p:ext uri="{BB962C8B-B14F-4D97-AF65-F5344CB8AC3E}">
        <p14:creationId xmlns:p14="http://schemas.microsoft.com/office/powerpoint/2010/main" val="176295167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765D2EAB-FB64-4678-B9DC-14C24AA34DD8}" type="datetimeFigureOut">
              <a:rPr lang="en-US" smtClean="0"/>
              <a:pPr/>
              <a:t>10/27/2015</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C1840B7B-A24B-4DA8-AB15-991E88503A0E}" type="slidenum">
              <a:rPr lang="en-US" smtClean="0"/>
              <a:pPr/>
              <a:t>‹#›</a:t>
            </a:fld>
            <a:endParaRPr lang="en-US"/>
          </a:p>
        </p:txBody>
      </p:sp>
    </p:spTree>
    <p:extLst>
      <p:ext uri="{BB962C8B-B14F-4D97-AF65-F5344CB8AC3E}">
        <p14:creationId xmlns:p14="http://schemas.microsoft.com/office/powerpoint/2010/main" val="2471034111"/>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portfoliomanager.supportportal.com/ics/support/KBAnswer.asp?questionID=34488"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Hello to everyone and welcome to today’s ENERGY STAR webinar,</a:t>
            </a:r>
            <a:r>
              <a:rPr lang="en-US" baseline="0" dirty="0" smtClean="0"/>
              <a:t> “Portfolio Manager 201,” which will provide a closer look at some of the more advanced features of the tool. </a:t>
            </a:r>
            <a:r>
              <a:rPr lang="en-US" dirty="0" smtClean="0"/>
              <a:t>Thank you</a:t>
            </a:r>
            <a:r>
              <a:rPr lang="en-US" baseline="0" dirty="0" smtClean="0"/>
              <a:t> for joining us.</a:t>
            </a:r>
          </a:p>
          <a:p>
            <a:pPr marL="181240" indent="-181240"/>
            <a:endParaRPr lang="en-US" baseline="0" dirty="0" smtClean="0"/>
          </a:p>
          <a:p>
            <a:pPr marL="181240" indent="-181240">
              <a:buFont typeface="Arial" pitchFamily="34" charset="0"/>
              <a:buChar char="•"/>
            </a:pPr>
            <a:r>
              <a:rPr lang="en-US" baseline="0" dirty="0" smtClean="0"/>
              <a:t>My name is ___________, and I [provide introduction/background].</a:t>
            </a:r>
          </a:p>
          <a:p>
            <a:pPr marL="181240" indent="-181240"/>
            <a:endParaRPr lang="en-US" baseline="0" dirty="0" smtClean="0"/>
          </a:p>
          <a:p>
            <a:pPr marL="181240" indent="-181240">
              <a:buFont typeface="Arial" pitchFamily="34" charset="0"/>
              <a:buChar char="•"/>
            </a:pPr>
            <a:r>
              <a:rPr lang="en-US" dirty="0" smtClean="0"/>
              <a:t>A few logistics before we get started:</a:t>
            </a:r>
          </a:p>
          <a:p>
            <a:pPr marL="664546" lvl="1" indent="-181240">
              <a:buFont typeface="Arial" pitchFamily="34" charset="0"/>
              <a:buChar char="•"/>
            </a:pPr>
            <a:r>
              <a:rPr lang="en-US" baseline="0" dirty="0" smtClean="0"/>
              <a:t>[Cover logistics as needed]</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a:t>
            </a:fld>
            <a:endParaRPr lang="en-US"/>
          </a:p>
        </p:txBody>
      </p:sp>
    </p:spTree>
    <p:extLst>
      <p:ext uri="{BB962C8B-B14F-4D97-AF65-F5344CB8AC3E}">
        <p14:creationId xmlns:p14="http://schemas.microsoft.com/office/powerpoint/2010/main" val="955243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marR="0" indent="-18124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If you have property</a:t>
            </a:r>
            <a:r>
              <a:rPr lang="en-US" baseline="0" dirty="0" smtClean="0"/>
              <a:t> uses that fluctuate over time, make sure to consult the FAQ, “</a:t>
            </a:r>
            <a:r>
              <a:rPr lang="en-US" dirty="0" smtClean="0">
                <a:latin typeface="Univers LT Std 57 Cn"/>
                <a:cs typeface="Univers LT Std 57 Cn"/>
              </a:rPr>
              <a:t>How Do I Add A New Property Use to An Existing Property.” </a:t>
            </a:r>
            <a:r>
              <a:rPr lang="en-US" baseline="0" dirty="0" smtClean="0">
                <a:latin typeface="Univers LT Std 57 Cn"/>
                <a:cs typeface="Univers LT Std 57 Cn"/>
              </a:rPr>
              <a:t> Vacant space is one example.  </a:t>
            </a:r>
            <a:r>
              <a:rPr lang="en-US" dirty="0" smtClean="0"/>
              <a:t>If</a:t>
            </a:r>
            <a:r>
              <a:rPr lang="en-US" baseline="0" dirty="0" smtClean="0"/>
              <a:t> you have a building where vacancy fluctuates over time, it is necessary to break out the vacant space as a separate Property Use, in order to get an accurate score. As your vacancy fluctuates over time, you can update this entry, as well as your main Property Use. </a:t>
            </a:r>
          </a:p>
          <a:p>
            <a:pPr marL="181240" indent="-181240"/>
            <a:endParaRPr lang="en-US" baseline="0" dirty="0" smtClean="0"/>
          </a:p>
          <a:p>
            <a:pPr marL="181240" indent="-181240">
              <a:buFont typeface="Arial" pitchFamily="34" charset="0"/>
              <a:buChar char="•"/>
            </a:pPr>
            <a:r>
              <a:rPr lang="en-US" baseline="0" dirty="0" smtClean="0"/>
              <a:t>In this example, there is currently 10,000 </a:t>
            </a:r>
            <a:r>
              <a:rPr lang="en-US" baseline="0" dirty="0" err="1" smtClean="0"/>
              <a:t>sq</a:t>
            </a:r>
            <a:r>
              <a:rPr lang="en-US" baseline="0" dirty="0" smtClean="0"/>
              <a:t> </a:t>
            </a:r>
            <a:r>
              <a:rPr lang="en-US" baseline="0" dirty="0" err="1" smtClean="0"/>
              <a:t>ft</a:t>
            </a:r>
            <a:r>
              <a:rPr lang="en-US" baseline="0" dirty="0" smtClean="0"/>
              <a:t> of vacant space that recently came open.  We’re going to add this vacant space as if it existed when we first started tracking the building.  </a:t>
            </a:r>
          </a:p>
          <a:p>
            <a:pPr marL="181240" indent="-181240">
              <a:buFont typeface="Arial" pitchFamily="34" charset="0"/>
              <a:buChar char="•"/>
            </a:pPr>
            <a:endParaRPr lang="en-US" baseline="0" dirty="0" smtClean="0"/>
          </a:p>
          <a:p>
            <a:pPr marL="181240" indent="-181240">
              <a:buFont typeface="Arial" pitchFamily="34" charset="0"/>
              <a:buChar char="•"/>
            </a:pPr>
            <a:r>
              <a:rPr lang="en-US" baseline="0" dirty="0" smtClean="0"/>
              <a:t>To add a new vacant space go the Property Use drop down menu on the Details tab, choose the Property Use that best matches the vacant space (typically, this would be the same as the primary building function), and then click “Add.”</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10</a:t>
            </a:fld>
            <a:endParaRPr lang="en-US"/>
          </a:p>
        </p:txBody>
      </p:sp>
    </p:spTree>
    <p:extLst>
      <p:ext uri="{BB962C8B-B14F-4D97-AF65-F5344CB8AC3E}">
        <p14:creationId xmlns:p14="http://schemas.microsoft.com/office/powerpoint/2010/main" val="3808674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When defining</a:t>
            </a:r>
            <a:r>
              <a:rPr lang="en-US" baseline="0" dirty="0" smtClean="0"/>
              <a:t> the Property Use Details for vacant space, you will enter zero for gross floor area, weekly operating hours, number of computers, number of workers. Select the appropriate percent of the vacant space floor area that can be heated and cooled, typically 50% or more. </a:t>
            </a:r>
          </a:p>
          <a:p>
            <a:pPr marL="171450" indent="-171450">
              <a:buFont typeface="Arial"/>
              <a:buChar char="•"/>
            </a:pPr>
            <a:endParaRPr lang="en-US" baseline="0" dirty="0" smtClean="0"/>
          </a:p>
          <a:p>
            <a:pPr marL="171450" indent="-171450">
              <a:buFont typeface="Arial"/>
              <a:buChar char="•"/>
            </a:pPr>
            <a:r>
              <a:rPr lang="en-US" baseline="0" dirty="0" smtClean="0"/>
              <a:t>The “Current as Of” date will default to the year built. Do not change this date.  </a:t>
            </a:r>
          </a:p>
          <a:p>
            <a:pPr marL="171450" indent="-171450">
              <a:buFont typeface="Arial"/>
              <a:buChar char="•"/>
            </a:pPr>
            <a:endParaRPr lang="en-US" baseline="0" dirty="0" smtClean="0"/>
          </a:p>
          <a:p>
            <a:pPr marL="171450" indent="-171450">
              <a:buFont typeface="Arial"/>
              <a:buChar char="•"/>
            </a:pPr>
            <a:r>
              <a:rPr lang="en-US" baseline="0" dirty="0" smtClean="0"/>
              <a:t>You may also want to rename the space to recognize it as vacant space and then, “Save Use.” </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11</a:t>
            </a:fld>
            <a:endParaRPr lang="en-US"/>
          </a:p>
        </p:txBody>
      </p:sp>
    </p:spTree>
    <p:extLst>
      <p:ext uri="{BB962C8B-B14F-4D97-AF65-F5344CB8AC3E}">
        <p14:creationId xmlns:p14="http://schemas.microsoft.com/office/powerpoint/2010/main" val="924279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The result is a record that includes both property uses, the occupied office space and the vacant office space.   Now that the vacant space is added, the next step will be to update the vacant space with the correct square footage.  We’ll do this next. </a:t>
            </a:r>
          </a:p>
          <a:p>
            <a:pPr marL="171450" indent="-171450">
              <a:buFont typeface="Arial"/>
              <a:buChar char="•"/>
            </a:pPr>
            <a:endParaRPr lang="en-US" baseline="0" dirty="0" smtClean="0"/>
          </a:p>
          <a:p>
            <a:pPr marL="171450" indent="-171450">
              <a:buFont typeface="Arial"/>
              <a:buChar char="•"/>
            </a:pPr>
            <a:r>
              <a:rPr lang="en-US" baseline="0" dirty="0" smtClean="0"/>
              <a:t>But first, note that we have focused on the specific example of adding another Property Use to reflect vacant space in a building. But the same process holds any time you need to add an additional Property Use: first, make sure that you really need to break out that Property Use; next, use the “Add Another Type of Use” function to set up the new Property Use; and finally, do a double-check to make sure that the gross floor area of your uses (“Property GFA (Buildings)”) matches the Gross Floor Area you initially entered when setting up the building (“Property GFA – Self-Reported”).  In this example, there is no discrepancy because we’ve entered “0” for the vacant space square footage.  As we update the square footage to reflect the fluctuation in vacant space, a discrepancy will occur.  If there is a discrepancy, an alert will appear and will prompt you to make sure to update or correct the record as necessary. We’ll talk about this in the next section. </a:t>
            </a:r>
          </a:p>
          <a:p>
            <a:pPr marL="171450" indent="-171450">
              <a:buFont typeface="Arial"/>
              <a:buChar char="•"/>
            </a:pPr>
            <a:endParaRPr lang="en-US" baseline="0" dirty="0" smtClean="0"/>
          </a:p>
          <a:p>
            <a:pPr marL="171450" indent="-171450">
              <a:buFont typeface="Arial"/>
              <a:buChar char="•"/>
            </a:pPr>
            <a:endParaRPr lang="en-US" baseline="0"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12</a:t>
            </a:fld>
            <a:endParaRPr lang="en-US"/>
          </a:p>
        </p:txBody>
      </p:sp>
    </p:spTree>
    <p:extLst>
      <p:ext uri="{BB962C8B-B14F-4D97-AF65-F5344CB8AC3E}">
        <p14:creationId xmlns:p14="http://schemas.microsoft.com/office/powerpoint/2010/main" val="3675918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a:buNone/>
            </a:pPr>
            <a:r>
              <a:rPr lang="en-US" dirty="0" smtClean="0"/>
              <a:t>Now, we will discuss correcting</a:t>
            </a:r>
            <a:r>
              <a:rPr lang="en-US" baseline="0" dirty="0" smtClean="0"/>
              <a:t> and updating Property Use Details.</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13</a:t>
            </a:fld>
            <a:endParaRPr lang="en-US"/>
          </a:p>
        </p:txBody>
      </p:sp>
    </p:spTree>
    <p:extLst>
      <p:ext uri="{BB962C8B-B14F-4D97-AF65-F5344CB8AC3E}">
        <p14:creationId xmlns:p14="http://schemas.microsoft.com/office/powerpoint/2010/main" val="4223036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If</a:t>
            </a:r>
            <a:r>
              <a:rPr lang="en-US" baseline="0" dirty="0" smtClean="0"/>
              <a:t> you need to make edits to your Property Use Details, you can either “Correct Mistakes” or “Update with New Information.”</a:t>
            </a:r>
          </a:p>
          <a:p>
            <a:pPr marL="181240" indent="-181240"/>
            <a:endParaRPr lang="en-US" baseline="0" dirty="0" smtClean="0"/>
          </a:p>
          <a:p>
            <a:pPr marL="181240" indent="-181240">
              <a:buFont typeface="Arial" pitchFamily="34" charset="0"/>
              <a:buChar char="•"/>
            </a:pPr>
            <a:r>
              <a:rPr lang="en-US" baseline="0" dirty="0" smtClean="0"/>
              <a:t>The key difference is that you would use “Correct Mistakes” to change a value that was entered in error. No historical record of the old value will be kept or factored into your metrics.</a:t>
            </a:r>
          </a:p>
          <a:p>
            <a:pPr marL="181240" indent="-181240"/>
            <a:endParaRPr lang="en-US" baseline="0" dirty="0" smtClean="0"/>
          </a:p>
          <a:p>
            <a:pPr marL="181240" indent="-181240">
              <a:buFont typeface="Arial" pitchFamily="34" charset="0"/>
              <a:buChar char="•"/>
            </a:pPr>
            <a:r>
              <a:rPr lang="en-US" baseline="0" dirty="0" smtClean="0"/>
              <a:t>You would use “Update with New Information” to track a value that has changed over time. When updating a value, you indicate the date as of which the new value took effect, so that the tool can account for this.</a:t>
            </a:r>
          </a:p>
        </p:txBody>
      </p:sp>
      <p:sp>
        <p:nvSpPr>
          <p:cNvPr id="4" name="Slide Number Placeholder 3"/>
          <p:cNvSpPr>
            <a:spLocks noGrp="1"/>
          </p:cNvSpPr>
          <p:nvPr>
            <p:ph type="sldNum" sz="quarter" idx="10"/>
          </p:nvPr>
        </p:nvSpPr>
        <p:spPr/>
        <p:txBody>
          <a:bodyPr/>
          <a:lstStyle/>
          <a:p>
            <a:fld id="{C1840B7B-A24B-4DA8-AB15-991E88503A0E}" type="slidenum">
              <a:rPr lang="en-US" smtClean="0"/>
              <a:pPr/>
              <a:t>14</a:t>
            </a:fld>
            <a:endParaRPr lang="en-US"/>
          </a:p>
        </p:txBody>
      </p:sp>
    </p:spTree>
    <p:extLst>
      <p:ext uri="{BB962C8B-B14F-4D97-AF65-F5344CB8AC3E}">
        <p14:creationId xmlns:p14="http://schemas.microsoft.com/office/powerpoint/2010/main" val="2337198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baseline="0" dirty="0" smtClean="0"/>
              <a:t>We’re going to start with “Update with New Information” to correctly account for the vacant space we added in the last step. </a:t>
            </a:r>
          </a:p>
          <a:p>
            <a:pPr marL="181240" indent="-181240">
              <a:buFont typeface="Arial" pitchFamily="34" charset="0"/>
              <a:buChar char="•"/>
            </a:pPr>
            <a:endParaRPr lang="en-US" baseline="0" dirty="0" smtClean="0"/>
          </a:p>
          <a:p>
            <a:pPr marL="181240" indent="-181240">
              <a:buFont typeface="Arial" pitchFamily="34" charset="0"/>
              <a:buChar char="•"/>
            </a:pPr>
            <a:r>
              <a:rPr lang="en-US" baseline="0" dirty="0" smtClean="0"/>
              <a:t>From the Action drop down menu next to the Property Use that needs to be changed, select “Update with new Information.” </a:t>
            </a:r>
          </a:p>
          <a:p>
            <a:pPr marL="181240" indent="-181240">
              <a:buFont typeface="Arial" pitchFamily="34" charset="0"/>
              <a:buChar char="•"/>
            </a:pPr>
            <a:endParaRPr lang="en-US" baseline="0" dirty="0" smtClean="0"/>
          </a:p>
          <a:p>
            <a:pPr marL="181240" indent="-181240">
              <a:buFont typeface="Arial" pitchFamily="34" charset="0"/>
              <a:buChar char="•"/>
            </a:pPr>
            <a:endParaRPr lang="en-US" baseline="0" dirty="0" smtClean="0"/>
          </a:p>
          <a:p>
            <a:pPr marL="0" indent="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15</a:t>
            </a:fld>
            <a:endParaRPr lang="en-US"/>
          </a:p>
        </p:txBody>
      </p:sp>
    </p:spTree>
    <p:extLst>
      <p:ext uri="{BB962C8B-B14F-4D97-AF65-F5344CB8AC3E}">
        <p14:creationId xmlns:p14="http://schemas.microsoft.com/office/powerpoint/2010/main" val="2337198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b="0" dirty="0" smtClean="0"/>
              <a:t>Next, select</a:t>
            </a:r>
            <a:r>
              <a:rPr lang="en-US" b="0" baseline="0" dirty="0" smtClean="0"/>
              <a:t> the “Updated Value” box to </a:t>
            </a:r>
            <a:r>
              <a:rPr lang="en-US" b="0" dirty="0" smtClean="0"/>
              <a:t>update the gross</a:t>
            </a:r>
            <a:r>
              <a:rPr lang="en-US" b="0" baseline="0" dirty="0" smtClean="0"/>
              <a:t> floor area to reflect the amount of vacant space.  For “Current as Of” note the date the space became vacant.</a:t>
            </a:r>
          </a:p>
          <a:p>
            <a:pPr marL="181240" indent="-181240">
              <a:buFont typeface="Arial" pitchFamily="34" charset="0"/>
              <a:buChar char="•"/>
            </a:pPr>
            <a:endParaRPr lang="en-US" b="0" baseline="0" dirty="0" smtClean="0"/>
          </a:p>
          <a:p>
            <a:pPr marL="181240" indent="-181240">
              <a:buFont typeface="Arial" pitchFamily="34" charset="0"/>
              <a:buChar char="•"/>
            </a:pPr>
            <a:r>
              <a:rPr lang="en-US" b="0" baseline="0" dirty="0" smtClean="0"/>
              <a:t>No change is required to the value or date for weekly operating hours and number of workers and computers if these remain“0”, which is likely for vacant space.  </a:t>
            </a:r>
          </a:p>
          <a:p>
            <a:pPr marL="181240" indent="-181240">
              <a:buFont typeface="Arial" pitchFamily="34" charset="0"/>
              <a:buChar char="•"/>
            </a:pPr>
            <a:endParaRPr lang="en-US" b="0" baseline="0" dirty="0" smtClean="0"/>
          </a:p>
          <a:p>
            <a:pPr marL="181240" indent="-181240">
              <a:buFont typeface="Arial" pitchFamily="34" charset="0"/>
              <a:buChar char="•"/>
            </a:pPr>
            <a:r>
              <a:rPr lang="en-US" b="0" baseline="0" dirty="0" smtClean="0"/>
              <a:t>Then select, “Save Update.” </a:t>
            </a:r>
          </a:p>
          <a:p>
            <a:pPr marL="181240" indent="-181240"/>
            <a:endParaRPr lang="en-US" b="0" baseline="0"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16</a:t>
            </a:fld>
            <a:endParaRPr lang="en-US"/>
          </a:p>
        </p:txBody>
      </p:sp>
    </p:spTree>
    <p:extLst>
      <p:ext uri="{BB962C8B-B14F-4D97-AF65-F5344CB8AC3E}">
        <p14:creationId xmlns:p14="http://schemas.microsoft.com/office/powerpoint/2010/main" val="2194182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Once the</a:t>
            </a:r>
            <a:r>
              <a:rPr lang="en-US" baseline="0" dirty="0" smtClean="0"/>
              <a:t> update is saved, you will notice that Portfolio Manager displays a gross floor that is different from the number you entered. This is not an error.  The difference occurs because the gross floor area is a time weighted average of the varying sq. ft. over the selected period.  For more information: https://portfoliomanager.zendesk.com/hc/en-us/articles/211696587-What-does-time-weighted-mean-</a:t>
            </a:r>
          </a:p>
          <a:p>
            <a:pPr marL="171450" indent="-171450">
              <a:buFont typeface="Arial"/>
              <a:buChar char="•"/>
            </a:pPr>
            <a:endParaRPr lang="en-US" baseline="0" dirty="0" smtClean="0"/>
          </a:p>
          <a:p>
            <a:pPr marL="171450" indent="-171450">
              <a:buFont typeface="Arial"/>
              <a:buChar char="•"/>
            </a:pPr>
            <a:r>
              <a:rPr lang="en-US" baseline="0" dirty="0" smtClean="0"/>
              <a:t>You will also notice that </a:t>
            </a:r>
            <a:r>
              <a:rPr lang="en-US" dirty="0" smtClean="0"/>
              <a:t>your property now appears to have more floor</a:t>
            </a:r>
            <a:r>
              <a:rPr lang="en-US" baseline="0" dirty="0" smtClean="0"/>
              <a:t> area than you originally indicated when setting up the property. This is indicated by the red exclamation point alerts next to “Property GFA (Buildings)” and “Property GFA – Self-Reported”.    To address this error, a second update must be made to the main property use type to account for the loss of occupied space.  In essence, you are “moving” square footage from one Property Use to another, so you need to reflect this in both property uses. </a:t>
            </a:r>
          </a:p>
          <a:p>
            <a:pPr marL="171450" indent="-171450">
              <a:buFont typeface="Arial"/>
              <a:buChar char="•"/>
            </a:pPr>
            <a:endParaRPr lang="en-US" baseline="0" dirty="0" smtClean="0"/>
          </a:p>
          <a:p>
            <a:pPr marL="171450" indent="-171450">
              <a:buFont typeface="Arial"/>
              <a:buChar char="•"/>
            </a:pPr>
            <a:endParaRPr lang="en-US" baseline="0" dirty="0" smtClean="0"/>
          </a:p>
          <a:p>
            <a:pPr marL="171450" indent="-171450">
              <a:buFont typeface="Arial"/>
              <a:buChar char="•"/>
            </a:pPr>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17</a:t>
            </a:fld>
            <a:endParaRPr lang="en-US"/>
          </a:p>
        </p:txBody>
      </p:sp>
    </p:spTree>
    <p:extLst>
      <p:ext uri="{BB962C8B-B14F-4D97-AF65-F5344CB8AC3E}">
        <p14:creationId xmlns:p14="http://schemas.microsoft.com/office/powerpoint/2010/main" val="365899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To make the second needed update to the main property use, select “Update with New Information” from the drop down box for the main property use type.</a:t>
            </a:r>
          </a:p>
          <a:p>
            <a:pPr marL="171450" indent="-171450">
              <a:buFont typeface="Arial"/>
              <a:buChar char="•"/>
            </a:pPr>
            <a:endParaRPr lang="en-US" baseline="0" dirty="0" smtClean="0"/>
          </a:p>
          <a:p>
            <a:pPr marL="181240" indent="-181240">
              <a:buFont typeface="Arial" pitchFamily="34" charset="0"/>
              <a:buChar char="•"/>
            </a:pPr>
            <a:r>
              <a:rPr lang="en-US" b="0" dirty="0" smtClean="0"/>
              <a:t>On this</a:t>
            </a:r>
            <a:r>
              <a:rPr lang="en-US" b="0" baseline="0" dirty="0" smtClean="0"/>
              <a:t> screen, </a:t>
            </a:r>
            <a:r>
              <a:rPr lang="en-US" b="0" dirty="0" smtClean="0"/>
              <a:t>select</a:t>
            </a:r>
            <a:r>
              <a:rPr lang="en-US" b="0" baseline="0" dirty="0" smtClean="0"/>
              <a:t> the “Updated Value” box to </a:t>
            </a:r>
            <a:r>
              <a:rPr lang="en-US" b="0" dirty="0" smtClean="0"/>
              <a:t>update the gross</a:t>
            </a:r>
            <a:r>
              <a:rPr lang="en-US" b="0" baseline="0" dirty="0" smtClean="0"/>
              <a:t> floor area to reflect the accurate sq. ft. of occupied space.  In this case, the gross floor for occupied space is 90,000, since 10,000 sq. ft. is now vacant. For “Current as Of” note the date that the value changed, which should be the same as the date that vacant space came open.  </a:t>
            </a:r>
          </a:p>
          <a:p>
            <a:pPr marL="181240" indent="-181240">
              <a:buFont typeface="Arial" pitchFamily="34" charset="0"/>
              <a:buChar char="•"/>
            </a:pPr>
            <a:endParaRPr lang="en-US" b="0" baseline="0" dirty="0" smtClean="0"/>
          </a:p>
          <a:p>
            <a:pPr marL="181240" indent="-181240">
              <a:buFont typeface="Arial" pitchFamily="34" charset="0"/>
              <a:buChar char="•"/>
            </a:pPr>
            <a:r>
              <a:rPr lang="en-US" b="0" baseline="0" dirty="0" smtClean="0"/>
              <a:t>The reduction in occupied space likely means the reduction of weekly operating hours, number of workers, and number of computers.  Update these values and the “Current As Of” date accordingly.  </a:t>
            </a:r>
          </a:p>
          <a:p>
            <a:pPr marL="181240" indent="-181240">
              <a:buFont typeface="Arial" pitchFamily="34" charset="0"/>
              <a:buChar char="•"/>
            </a:pPr>
            <a:endParaRPr lang="en-US" b="0" baseline="0" dirty="0" smtClean="0"/>
          </a:p>
          <a:p>
            <a:pPr marL="181240" indent="-181240">
              <a:buFont typeface="Arial" pitchFamily="34" charset="0"/>
              <a:buChar char="•"/>
            </a:pPr>
            <a:r>
              <a:rPr lang="en-US" b="0" baseline="0" dirty="0" smtClean="0"/>
              <a:t>Then select, “Save Update.” </a:t>
            </a:r>
          </a:p>
          <a:p>
            <a:pPr marL="171450" indent="-171450">
              <a:buFont typeface="Arial"/>
              <a:buChar char="•"/>
            </a:pPr>
            <a:endParaRPr lang="en-US" baseline="0" dirty="0" smtClean="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18</a:t>
            </a:fld>
            <a:endParaRPr lang="en-US"/>
          </a:p>
        </p:txBody>
      </p:sp>
    </p:spTree>
    <p:extLst>
      <p:ext uri="{BB962C8B-B14F-4D97-AF65-F5344CB8AC3E}">
        <p14:creationId xmlns:p14="http://schemas.microsoft.com/office/powerpoint/2010/main" val="1650906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baseline="0" dirty="0" smtClean="0"/>
              <a:t>On the property details page, use the arrow to expand the spaces and notice that your updates have been accepted and the “current as of dates” are reflected in your Property Use Details.</a:t>
            </a:r>
          </a:p>
          <a:p>
            <a:pPr marL="181240" indent="-181240"/>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19</a:t>
            </a:fld>
            <a:endParaRPr lang="en-US"/>
          </a:p>
        </p:txBody>
      </p:sp>
    </p:spTree>
    <p:extLst>
      <p:ext uri="{BB962C8B-B14F-4D97-AF65-F5344CB8AC3E}">
        <p14:creationId xmlns:p14="http://schemas.microsoft.com/office/powerpoint/2010/main" val="1548084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dirty="0" smtClean="0"/>
              <a:t>In</a:t>
            </a:r>
            <a:r>
              <a:rPr lang="en-US" baseline="0" dirty="0" smtClean="0"/>
              <a:t> this session, you continue learning about Portfolio Manager, with a dive into more advanced functionalities available in Portfolio Manager.</a:t>
            </a:r>
          </a:p>
          <a:p>
            <a:r>
              <a:rPr lang="en-US" baseline="0" dirty="0" smtClean="0"/>
              <a:t> </a:t>
            </a:r>
          </a:p>
          <a:p>
            <a:pPr marL="181240" indent="-181240">
              <a:buFont typeface="Arial" pitchFamily="34" charset="0"/>
              <a:buChar char="•"/>
            </a:pPr>
            <a:r>
              <a:rPr lang="en-US" baseline="0" dirty="0" smtClean="0"/>
              <a:t>Learning objectives include: editing existing property data, correcting and updating historical information, using the Data Quality Checker, and sharing property data.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a:t>
            </a:fld>
            <a:endParaRPr lang="en-US"/>
          </a:p>
        </p:txBody>
      </p:sp>
    </p:spTree>
    <p:extLst>
      <p:ext uri="{BB962C8B-B14F-4D97-AF65-F5344CB8AC3E}">
        <p14:creationId xmlns:p14="http://schemas.microsoft.com/office/powerpoint/2010/main" val="1025682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 Once you have edited your Property Uses to reflect the appropriate Gross Floor Area and other use details, you will have an accurate record of occupied and vacant space.  Note that the red exclamation point alerts are gone and that “Property GFA (Buildings)” and “Property GFA – Self-Reported” now match.  </a:t>
            </a:r>
          </a:p>
          <a:p>
            <a:pPr marL="171450" indent="-171450">
              <a:buFont typeface="Arial"/>
              <a:buChar char="•"/>
            </a:pPr>
            <a:endParaRPr lang="en-US" baseline="0" dirty="0" smtClean="0"/>
          </a:p>
          <a:p>
            <a:pPr marL="171450" indent="-171450">
              <a:buFont typeface="Arial"/>
              <a:buChar char="•"/>
            </a:pPr>
            <a:r>
              <a:rPr lang="en-US" baseline="0" dirty="0" smtClean="0"/>
              <a:t>As time goes on and more floor space gets leased, you can go through this process again to update vacant and occupied space accordingly. If your property becomes fully rented with no vacancies, keep the Vacant Property Use, just change the GFA to 0. </a:t>
            </a:r>
          </a:p>
          <a:p>
            <a:pPr marL="171450" indent="-171450">
              <a:buFont typeface="Arial"/>
              <a:buChar char="•"/>
            </a:pPr>
            <a:endParaRPr lang="en-US" baseline="0" dirty="0" smtClean="0"/>
          </a:p>
          <a:p>
            <a:pPr marL="171450" indent="-171450">
              <a:buFont typeface="Arial"/>
              <a:buChar char="•"/>
            </a:pPr>
            <a:endParaRPr lang="en-US" baseline="0" dirty="0" smtClean="0"/>
          </a:p>
          <a:p>
            <a:pPr marL="171450" indent="-171450">
              <a:buFont typeface="Arial"/>
              <a:buChar char="•"/>
            </a:pPr>
            <a:endParaRPr lang="en-US" baseline="0" dirty="0" smtClean="0"/>
          </a:p>
          <a:p>
            <a:pPr marL="0" indent="0">
              <a:buFont typeface="Arial"/>
              <a:buNone/>
            </a:pPr>
            <a:endParaRPr lang="en-US" baseline="0" dirty="0" smtClean="0"/>
          </a:p>
          <a:p>
            <a:pPr marL="171450" indent="-171450">
              <a:buFont typeface="Arial"/>
              <a:buChar char="•"/>
            </a:pPr>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20</a:t>
            </a:fld>
            <a:endParaRPr lang="en-US"/>
          </a:p>
        </p:txBody>
      </p:sp>
    </p:spTree>
    <p:extLst>
      <p:ext uri="{BB962C8B-B14F-4D97-AF65-F5344CB8AC3E}">
        <p14:creationId xmlns:p14="http://schemas.microsoft.com/office/powerpoint/2010/main" val="1288690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Now, let’s say that we need to correct data</a:t>
            </a:r>
            <a:r>
              <a:rPr lang="en-US" baseline="0" dirty="0" smtClean="0"/>
              <a:t> that was entered in error.   For example, let’s say that instead of just 10,000 sq. ft., we actually have 20,000 sq. ft. of vacant space. </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To fix the error, select “Correct Mistakes” next to Vacant Office Space. </a:t>
            </a:r>
          </a:p>
          <a:p>
            <a:endParaRPr lang="en-US" baseline="0" dirty="0" smtClean="0"/>
          </a:p>
          <a:p>
            <a:r>
              <a:rPr lang="en-US" baseline="0" dirty="0" smtClean="0"/>
              <a:t> </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21</a:t>
            </a:fld>
            <a:endParaRPr lang="en-US"/>
          </a:p>
        </p:txBody>
      </p:sp>
    </p:spTree>
    <p:extLst>
      <p:ext uri="{BB962C8B-B14F-4D97-AF65-F5344CB8AC3E}">
        <p14:creationId xmlns:p14="http://schemas.microsoft.com/office/powerpoint/2010/main" val="3732823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b="0" dirty="0" smtClean="0"/>
              <a:t>Next, correc</a:t>
            </a:r>
            <a:r>
              <a:rPr lang="en-US" b="0" baseline="0" dirty="0" smtClean="0"/>
              <a:t>t the “Value” for the gross floor area, in this case from 10,000 to 20,000 sq. ft.  The “Current as Of” date will not change, nor will any of the other property use details. </a:t>
            </a:r>
          </a:p>
          <a:p>
            <a:pPr marL="181240" indent="-181240">
              <a:buFont typeface="Arial" pitchFamily="34" charset="0"/>
              <a:buChar char="•"/>
            </a:pPr>
            <a:endParaRPr lang="en-US" b="0" baseline="0" dirty="0" smtClean="0"/>
          </a:p>
          <a:p>
            <a:pPr marL="181240" marR="0" indent="-18124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Then select, “Save Corrections.” The old value will not be saved and the new, correct value will be in effect. </a:t>
            </a:r>
            <a:endParaRPr lang="en-US" b="0" dirty="0" smtClean="0"/>
          </a:p>
          <a:p>
            <a:pPr marL="181240" indent="-181240">
              <a:buFont typeface="Arial" pitchFamily="34" charset="0"/>
              <a:buChar char="•"/>
            </a:pPr>
            <a:endParaRPr lang="en-US" b="0" baseline="0" dirty="0" smtClean="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22</a:t>
            </a:fld>
            <a:endParaRPr lang="en-US"/>
          </a:p>
        </p:txBody>
      </p:sp>
    </p:spTree>
    <p:extLst>
      <p:ext uri="{BB962C8B-B14F-4D97-AF65-F5344CB8AC3E}">
        <p14:creationId xmlns:p14="http://schemas.microsoft.com/office/powerpoint/2010/main" val="17538684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You will notice again that </a:t>
            </a:r>
            <a:r>
              <a:rPr lang="en-US" dirty="0" smtClean="0"/>
              <a:t>your property now appears to have more floor</a:t>
            </a:r>
            <a:r>
              <a:rPr lang="en-US" baseline="0" dirty="0" smtClean="0"/>
              <a:t> area than you originally indicated when setting up the property. This is indicated by the red exclamation point alerts next to “Property GFA (Buildings)” and “Property GFA – Self-Reported”.    To address this error, a second correction must also be made to the main property use type.  </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23</a:t>
            </a:fld>
            <a:endParaRPr lang="en-US"/>
          </a:p>
        </p:txBody>
      </p:sp>
    </p:spTree>
    <p:extLst>
      <p:ext uri="{BB962C8B-B14F-4D97-AF65-F5344CB8AC3E}">
        <p14:creationId xmlns:p14="http://schemas.microsoft.com/office/powerpoint/2010/main" val="3352813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baseline="0" dirty="0" smtClean="0"/>
              <a:t>To make the second correction to the main property use, select “Correct Mistakes” from the drop down box for the main property use type.</a:t>
            </a:r>
          </a:p>
          <a:p>
            <a:pPr marL="171450" indent="-171450">
              <a:buFont typeface="Arial"/>
              <a:buChar char="•"/>
            </a:pPr>
            <a:endParaRPr lang="en-US" baseline="0" dirty="0" smtClean="0"/>
          </a:p>
          <a:p>
            <a:pPr marL="181240" indent="-181240">
              <a:buFont typeface="Arial" pitchFamily="34" charset="0"/>
              <a:buChar char="•"/>
            </a:pPr>
            <a:r>
              <a:rPr lang="en-US" b="0" dirty="0" smtClean="0"/>
              <a:t>On this screen, correc</a:t>
            </a:r>
            <a:r>
              <a:rPr lang="en-US" b="0" baseline="0" dirty="0" smtClean="0"/>
              <a:t>t the “Value” for the gross floor area for the most recent value, in this case from 90,000 to 80,000 sq. ft. of occupied space because 20,000 sq. ft. is vacant.  The “Current as Of” date will not change, though you may need to correct the other use details if they were also entered in error.  </a:t>
            </a:r>
          </a:p>
          <a:p>
            <a:pPr marL="181240" indent="-181240">
              <a:buFont typeface="Arial" pitchFamily="34" charset="0"/>
              <a:buChar char="•"/>
            </a:pPr>
            <a:endParaRPr lang="en-US" b="0" baseline="0" dirty="0" smtClean="0"/>
          </a:p>
          <a:p>
            <a:pPr marL="181240" marR="0" indent="-18124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Then select, “Save Corrections.” The old value will not be saved and the new, correct value will be in effect. </a:t>
            </a:r>
            <a:endParaRPr lang="en-US" b="0" dirty="0" smtClean="0"/>
          </a:p>
          <a:p>
            <a:pPr marL="181240" indent="-181240">
              <a:buFont typeface="Arial" pitchFamily="34" charset="0"/>
              <a:buChar char="•"/>
            </a:pPr>
            <a:endParaRPr lang="en-US" b="0" dirty="0" smtClean="0"/>
          </a:p>
          <a:p>
            <a:pPr marL="181240" indent="-181240">
              <a:buFont typeface="Arial" pitchFamily="34" charset="0"/>
              <a:buChar char="•"/>
            </a:pPr>
            <a:endParaRPr lang="en-US" b="0" dirty="0" smtClean="0"/>
          </a:p>
          <a:p>
            <a:pPr marL="181240" indent="-181240">
              <a:buFont typeface="Arial" pitchFamily="34" charset="0"/>
              <a:buChar char="•"/>
            </a:pPr>
            <a:endParaRPr lang="en-US" b="0"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24</a:t>
            </a:fld>
            <a:endParaRPr lang="en-US"/>
          </a:p>
        </p:txBody>
      </p:sp>
    </p:spTree>
    <p:extLst>
      <p:ext uri="{BB962C8B-B14F-4D97-AF65-F5344CB8AC3E}">
        <p14:creationId xmlns:p14="http://schemas.microsoft.com/office/powerpoint/2010/main" val="3227031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baseline="0" dirty="0" smtClean="0"/>
              <a:t>On the property details page, use the arrow to expand the space use types and notice that the corrections have replaced the old values. </a:t>
            </a:r>
          </a:p>
          <a:p>
            <a:pPr marL="181240" indent="-181240"/>
            <a:endParaRPr lang="en-US" baseline="0"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25</a:t>
            </a:fld>
            <a:endParaRPr lang="en-US"/>
          </a:p>
        </p:txBody>
      </p:sp>
    </p:spTree>
    <p:extLst>
      <p:ext uri="{BB962C8B-B14F-4D97-AF65-F5344CB8AC3E}">
        <p14:creationId xmlns:p14="http://schemas.microsoft.com/office/powerpoint/2010/main" val="3429934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 Once you have corrected your Property Uses to reflect the correct Gross Floor Area and other use details, note that the red exclamation point alerts are gone and that “Property GFA (Buildings)” and “Property GFA – Self-Reported” now match.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As you update and correct information in Portfolio Manager, make sure that you address alerts noting discrepancies between the “Property GFA (Buildings)” and “Property GFA – Self-Reported.”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And remember, if you need to make edits to your property use details like we’ve done in these examples, you can either “Correct Mistakes” or “Update with New Information.” The key difference is that you will use “Correct Mistakes” to change a value that was entered in error. No historical record of the old value will be kept or factored into your metrics.  You would use “Update with New Information” to track a value that has changed over time.  When updating a value, you indicate the date as of which the new value took effect, so that the tool can account for this.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en-US" baseline="0" dirty="0" smtClean="0"/>
          </a:p>
          <a:p>
            <a:pPr marL="171450" indent="-171450">
              <a:buFont typeface="Arial"/>
              <a:buChar char="•"/>
            </a:pPr>
            <a:endParaRPr lang="en-US" baseline="0"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40B7B-A24B-4DA8-AB15-991E88503A0E}" type="slidenum">
              <a:rPr lang="en-US" smtClean="0"/>
              <a:pPr/>
              <a:t>26</a:t>
            </a:fld>
            <a:endParaRPr lang="en-US"/>
          </a:p>
        </p:txBody>
      </p:sp>
    </p:spTree>
    <p:extLst>
      <p:ext uri="{BB962C8B-B14F-4D97-AF65-F5344CB8AC3E}">
        <p14:creationId xmlns:p14="http://schemas.microsoft.com/office/powerpoint/2010/main" val="3749492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One thing to note if you are benchmarking a campus is that you will need to make</a:t>
            </a:r>
            <a:r>
              <a:rPr lang="en-US" baseline="0" dirty="0" smtClean="0"/>
              <a:t> any updates or corrections at both the individual building level, as well as at the property level.</a:t>
            </a:r>
            <a:r>
              <a:rPr lang="en-US" dirty="0" smtClean="0"/>
              <a:t> If you make a change to data at the building level, it will not automatically roll up to the property</a:t>
            </a:r>
            <a:r>
              <a:rPr lang="en-US" baseline="0" dirty="0" smtClean="0"/>
              <a:t> level.</a:t>
            </a:r>
          </a:p>
          <a:p>
            <a:pPr marL="181240" indent="-181240"/>
            <a:endParaRPr lang="en-US" dirty="0" smtClean="0"/>
          </a:p>
          <a:p>
            <a:pPr marL="181240" indent="-181240">
              <a:buFont typeface="Arial" pitchFamily="34" charset="0"/>
              <a:buChar char="•"/>
            </a:pPr>
            <a:r>
              <a:rPr lang="en-US" baseline="0" dirty="0" smtClean="0"/>
              <a:t>So if you have a property in a campus layout, be sure to check the details at the property level each time you make a building-level edit to Use Details. </a:t>
            </a:r>
          </a:p>
          <a:p>
            <a:pPr marL="181240" indent="-181240"/>
            <a:endParaRPr lang="en-US" baseline="0" dirty="0" smtClean="0"/>
          </a:p>
          <a:p>
            <a:pPr marL="181240" indent="-181240">
              <a:buFont typeface="Arial" pitchFamily="34" charset="0"/>
              <a:buChar char="•"/>
            </a:pPr>
            <a:r>
              <a:rPr lang="en-US" baseline="0" dirty="0" smtClean="0"/>
              <a:t>For more information, please see the related FAQ at </a:t>
            </a:r>
            <a:r>
              <a:rPr lang="en-US" dirty="0" smtClean="0">
                <a:hlinkClick r:id="rId3"/>
              </a:rPr>
              <a:t>http://portfoliomanager.supportportal.com/ics/support/KBAnswer.asp?questionID=34488</a:t>
            </a:r>
            <a:r>
              <a:rPr lang="en-US" dirty="0" smtClean="0"/>
              <a:t>. Also, see the “How to Benchmark a Campus” guide, available at http://www.energystar.gov/buildings/tools-and-resources/how-benchmark-campus.</a:t>
            </a:r>
            <a:r>
              <a:rPr lang="en-US" baseline="0" dirty="0" smtClean="0"/>
              <a:t> </a:t>
            </a:r>
          </a:p>
        </p:txBody>
      </p:sp>
      <p:sp>
        <p:nvSpPr>
          <p:cNvPr id="4" name="Slide Number Placeholder 3"/>
          <p:cNvSpPr>
            <a:spLocks noGrp="1"/>
          </p:cNvSpPr>
          <p:nvPr>
            <p:ph type="sldNum" sz="quarter" idx="10"/>
          </p:nvPr>
        </p:nvSpPr>
        <p:spPr/>
        <p:txBody>
          <a:bodyPr/>
          <a:lstStyle/>
          <a:p>
            <a:fld id="{C1840B7B-A24B-4DA8-AB15-991E88503A0E}" type="slidenum">
              <a:rPr lang="en-US" smtClean="0"/>
              <a:pPr/>
              <a:t>27</a:t>
            </a:fld>
            <a:endParaRPr lang="en-US"/>
          </a:p>
        </p:txBody>
      </p:sp>
    </p:spTree>
    <p:extLst>
      <p:ext uri="{BB962C8B-B14F-4D97-AF65-F5344CB8AC3E}">
        <p14:creationId xmlns:p14="http://schemas.microsoft.com/office/powerpoint/2010/main" val="9276640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Now we will take a look at some of the “</a:t>
            </a:r>
            <a:r>
              <a:rPr lang="en-US" baseline="0" dirty="0" smtClean="0"/>
              <a:t>alert” functionalities in the tool. </a:t>
            </a:r>
          </a:p>
        </p:txBody>
      </p:sp>
      <p:sp>
        <p:nvSpPr>
          <p:cNvPr id="4" name="Slide Number Placeholder 3"/>
          <p:cNvSpPr>
            <a:spLocks noGrp="1"/>
          </p:cNvSpPr>
          <p:nvPr>
            <p:ph type="sldNum" sz="quarter" idx="10"/>
          </p:nvPr>
        </p:nvSpPr>
        <p:spPr/>
        <p:txBody>
          <a:bodyPr/>
          <a:lstStyle/>
          <a:p>
            <a:fld id="{C1840B7B-A24B-4DA8-AB15-991E88503A0E}" type="slidenum">
              <a:rPr lang="en-US" smtClean="0"/>
              <a:pPr/>
              <a:t>28</a:t>
            </a:fld>
            <a:endParaRPr lang="en-US"/>
          </a:p>
        </p:txBody>
      </p:sp>
    </p:spTree>
    <p:extLst>
      <p:ext uri="{BB962C8B-B14F-4D97-AF65-F5344CB8AC3E}">
        <p14:creationId xmlns:p14="http://schemas.microsoft.com/office/powerpoint/2010/main" val="4261502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baseline="0" dirty="0" smtClean="0"/>
              <a:t>There is guidance at every step of the way, including error-checking, that will identify data issues before you exit a given page. </a:t>
            </a:r>
          </a:p>
        </p:txBody>
      </p:sp>
      <p:sp>
        <p:nvSpPr>
          <p:cNvPr id="4" name="Slide Number Placeholder 3"/>
          <p:cNvSpPr>
            <a:spLocks noGrp="1"/>
          </p:cNvSpPr>
          <p:nvPr>
            <p:ph type="sldNum" sz="quarter" idx="10"/>
          </p:nvPr>
        </p:nvSpPr>
        <p:spPr/>
        <p:txBody>
          <a:bodyPr/>
          <a:lstStyle/>
          <a:p>
            <a:fld id="{C1840B7B-A24B-4DA8-AB15-991E88503A0E}" type="slidenum">
              <a:rPr lang="en-US" smtClean="0"/>
              <a:pPr/>
              <a:t>29</a:t>
            </a:fld>
            <a:endParaRPr lang="en-US"/>
          </a:p>
        </p:txBody>
      </p:sp>
    </p:spTree>
    <p:extLst>
      <p:ext uri="{BB962C8B-B14F-4D97-AF65-F5344CB8AC3E}">
        <p14:creationId xmlns:p14="http://schemas.microsoft.com/office/powerpoint/2010/main" val="41219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dirty="0" smtClean="0"/>
              <a:t>In this session,</a:t>
            </a:r>
            <a:r>
              <a:rPr lang="en-US" baseline="0" dirty="0" smtClean="0"/>
              <a:t> we’re just going to jump right in, with the assumption that you’re already familiar with the basics of Portfolio Manager and now you’re looking to do more with the tool.</a:t>
            </a:r>
          </a:p>
          <a:p>
            <a:pPr marL="181240" indent="-181240">
              <a:buFont typeface="Arial" pitchFamily="34" charset="0"/>
              <a:buChar char="•"/>
            </a:pPr>
            <a:endParaRPr lang="en-US" baseline="0" dirty="0" smtClean="0"/>
          </a:p>
          <a:p>
            <a:pPr marL="181240" indent="-181240">
              <a:buFont typeface="Arial" pitchFamily="34" charset="0"/>
              <a:buChar char="•"/>
            </a:pPr>
            <a:r>
              <a:rPr lang="en-US" baseline="0" dirty="0" smtClean="0"/>
              <a:t>If you would like to learn some more of the basic information, see the other resources available at www.energystar.gov/buildings/training.</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a:t>
            </a:fld>
            <a:endParaRPr lang="en-US"/>
          </a:p>
        </p:txBody>
      </p:sp>
    </p:spTree>
    <p:extLst>
      <p:ext uri="{BB962C8B-B14F-4D97-AF65-F5344CB8AC3E}">
        <p14:creationId xmlns:p14="http://schemas.microsoft.com/office/powerpoint/2010/main" val="2616388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marR="0" indent="-18124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If the Gross Floor Area that you entered for the property when setting it up initially is different than the sum of the Gross Floor Area of the Property Uses, then an exclamation point will indicate the Gross Floor Area Alert in Basic Information and in Property Uses and Use Details.</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aseline="0" dirty="0" smtClean="0"/>
          </a:p>
          <a:p>
            <a:pPr marL="181240" indent="-181240">
              <a:buFont typeface="Arial" pitchFamily="34" charset="0"/>
              <a:buChar char="•"/>
            </a:pPr>
            <a:r>
              <a:rPr lang="en-US" baseline="0" dirty="0" smtClean="0"/>
              <a:t>You can continue to work with your property without immediately addressing this discrepancy – however, if you go to apply for the ENERGY STAR label and there is still an inconsistency in your Gross Floor Area, you will need to fix this.</a:t>
            </a:r>
          </a:p>
        </p:txBody>
      </p:sp>
      <p:sp>
        <p:nvSpPr>
          <p:cNvPr id="4" name="Slide Number Placeholder 3"/>
          <p:cNvSpPr>
            <a:spLocks noGrp="1"/>
          </p:cNvSpPr>
          <p:nvPr>
            <p:ph type="sldNum" sz="quarter" idx="10"/>
          </p:nvPr>
        </p:nvSpPr>
        <p:spPr/>
        <p:txBody>
          <a:bodyPr/>
          <a:lstStyle/>
          <a:p>
            <a:fld id="{C1840B7B-A24B-4DA8-AB15-991E88503A0E}" type="slidenum">
              <a:rPr lang="en-US" smtClean="0"/>
              <a:pPr/>
              <a:t>30</a:t>
            </a:fld>
            <a:endParaRPr lang="en-US"/>
          </a:p>
        </p:txBody>
      </p:sp>
    </p:spTree>
    <p:extLst>
      <p:ext uri="{BB962C8B-B14F-4D97-AF65-F5344CB8AC3E}">
        <p14:creationId xmlns:p14="http://schemas.microsoft.com/office/powerpoint/2010/main" val="39755473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dirty="0" smtClean="0"/>
              <a:t>Similarly,</a:t>
            </a:r>
            <a:r>
              <a:rPr lang="en-US" baseline="0" dirty="0" smtClean="0"/>
              <a:t> </a:t>
            </a:r>
            <a:r>
              <a:rPr lang="en-US" dirty="0" smtClean="0"/>
              <a:t>Portfolio Manager will identify issues with your meter data</a:t>
            </a:r>
            <a:r>
              <a:rPr lang="en-US" baseline="0" dirty="0" smtClean="0"/>
              <a:t>. Specifically, </a:t>
            </a:r>
            <a:r>
              <a:rPr lang="en-US" dirty="0" smtClean="0"/>
              <a:t>any gaps or overlaps in your meter</a:t>
            </a:r>
            <a:r>
              <a:rPr lang="en-US" baseline="0" dirty="0" smtClean="0"/>
              <a:t> entries will be called out. </a:t>
            </a:r>
          </a:p>
          <a:p>
            <a:pPr marL="181240" indent="-181240"/>
            <a:endParaRPr lang="en-US" baseline="0" dirty="0" smtClean="0"/>
          </a:p>
          <a:p>
            <a:pPr marL="181240" indent="-181240">
              <a:buFont typeface="Arial" pitchFamily="34" charset="0"/>
              <a:buChar char="•"/>
            </a:pPr>
            <a:r>
              <a:rPr lang="en-US" baseline="0" dirty="0" smtClean="0"/>
              <a:t>Alerts will be shown at the top of the page as well as below the row that needs to be edited. </a:t>
            </a:r>
          </a:p>
          <a:p>
            <a:pPr marL="181240" indent="-181240">
              <a:buFont typeface="Arial" pitchFamily="34" charset="0"/>
              <a:buChar char="•"/>
            </a:pPr>
            <a:endParaRPr lang="en-US" baseline="0" dirty="0" smtClean="0"/>
          </a:p>
          <a:p>
            <a:pPr marL="181240" indent="-181240">
              <a:buFont typeface="Arial" pitchFamily="34" charset="0"/>
              <a:buChar char="•"/>
            </a:pPr>
            <a:r>
              <a:rPr lang="en-US" baseline="0" dirty="0" smtClean="0"/>
              <a:t>To address these alerts, simply click on the table to make the changes or at the bottom of the page click “add an entry” to enter a new line of information.</a:t>
            </a:r>
          </a:p>
          <a:p>
            <a:pPr marL="181240" indent="-181240">
              <a:buFont typeface="Arial" pitchFamily="34" charset="0"/>
              <a:buChar char="•"/>
            </a:pPr>
            <a:endParaRPr lang="en-US" baseline="0" dirty="0" smtClean="0"/>
          </a:p>
          <a:p>
            <a:pPr marL="181240" indent="-181240">
              <a:buFont typeface="Arial" pitchFamily="34" charset="0"/>
              <a:buChar char="•"/>
            </a:pPr>
            <a:r>
              <a:rPr lang="en-US" baseline="0" dirty="0" smtClean="0"/>
              <a:t>You will be able to move on from this page even if the data alerts have not been addressed. If gaps and overlaps exist in a meter, you will see a yellow alert next to the meter name on the Meters tab. This is intended to call out to users which meters have errors. This saves you the trouble of going in to each meter and searching for data issues.</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31</a:t>
            </a:fld>
            <a:endParaRPr lang="en-US"/>
          </a:p>
        </p:txBody>
      </p:sp>
    </p:spTree>
    <p:extLst>
      <p:ext uri="{BB962C8B-B14F-4D97-AF65-F5344CB8AC3E}">
        <p14:creationId xmlns:p14="http://schemas.microsoft.com/office/powerpoint/2010/main" val="9460420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14318">
              <a:buFont typeface="Arial"/>
              <a:buChar char="•"/>
              <a:defRPr/>
            </a:pPr>
            <a:r>
              <a:rPr lang="en-US" baseline="0" dirty="0" smtClean="0"/>
              <a:t>The Data Quality Checker is a tool that reviews all entries for an individual property and returns some issues with meter data, Use Details, or property information. </a:t>
            </a:r>
          </a:p>
          <a:p>
            <a:pPr marL="171450" indent="-171450" defTabSz="914318">
              <a:buFont typeface="Arial"/>
              <a:buChar char="•"/>
              <a:defRPr/>
            </a:pPr>
            <a:endParaRPr lang="en-US" baseline="0" dirty="0" smtClean="0"/>
          </a:p>
          <a:p>
            <a:pPr marL="171450" indent="-171450" defTabSz="914318">
              <a:buFont typeface="Arial"/>
              <a:buChar char="•"/>
              <a:defRPr/>
            </a:pPr>
            <a:r>
              <a:rPr lang="en-US" baseline="0" dirty="0" smtClean="0"/>
              <a:t>The Data Quality Checker will help you find potential errors and unusual data within a given year. </a:t>
            </a:r>
          </a:p>
          <a:p>
            <a:pPr marL="171450" indent="-171450" defTabSz="914318">
              <a:buFont typeface="Arial"/>
              <a:buChar char="•"/>
              <a:defRPr/>
            </a:pPr>
            <a:endParaRPr lang="en-US" baseline="0" dirty="0" smtClean="0"/>
          </a:p>
          <a:p>
            <a:pPr marL="171450" indent="-171450" defTabSz="914318">
              <a:buFont typeface="Arial"/>
              <a:buChar char="•"/>
              <a:defRPr/>
            </a:pPr>
            <a:r>
              <a:rPr lang="en-US" baseline="0" dirty="0" smtClean="0"/>
              <a:t>Click “Check Data Quality” to get started.</a:t>
            </a:r>
          </a:p>
          <a:p>
            <a:pPr marL="171450" indent="-171450" defTabSz="914318">
              <a:buFont typeface="Arial"/>
              <a:buChar char="•"/>
              <a:defRPr/>
            </a:pPr>
            <a:endParaRPr lang="en-US" baseline="0" dirty="0" smtClean="0"/>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32</a:t>
            </a:fld>
            <a:endParaRPr lang="en-US"/>
          </a:p>
        </p:txBody>
      </p:sp>
    </p:spTree>
    <p:extLst>
      <p:ext uri="{BB962C8B-B14F-4D97-AF65-F5344CB8AC3E}">
        <p14:creationId xmlns:p14="http://schemas.microsoft.com/office/powerpoint/2010/main" val="40377918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14318">
              <a:buFont typeface="Arial"/>
              <a:buChar char="•"/>
              <a:defRPr/>
            </a:pPr>
            <a:r>
              <a:rPr lang="en-US" baseline="0" dirty="0" smtClean="0"/>
              <a:t> The Data Quality Checker checks a “Metric Year” which is a 12-month time period because all metrics are based on 12 months of data.</a:t>
            </a:r>
          </a:p>
          <a:p>
            <a:pPr marL="171450" indent="-171450" defTabSz="914318">
              <a:buFont typeface="Arial"/>
              <a:buChar char="•"/>
              <a:defRPr/>
            </a:pPr>
            <a:endParaRPr lang="en-US" baseline="0" dirty="0" smtClean="0"/>
          </a:p>
          <a:p>
            <a:pPr marL="171450" indent="-171450" defTabSz="914318">
              <a:buFont typeface="Arial"/>
              <a:buChar char="•"/>
              <a:defRPr/>
            </a:pPr>
            <a:r>
              <a:rPr lang="en-US" baseline="0" dirty="0" smtClean="0"/>
              <a:t>Select the Year Ending date using the drop down options and click Run Checker. </a:t>
            </a:r>
          </a:p>
          <a:p>
            <a:pPr marL="171450" indent="-171450" defTabSz="914318">
              <a:buFont typeface="Arial"/>
              <a:buChar char="•"/>
              <a:defRPr/>
            </a:pPr>
            <a:endParaRPr lang="en-US" baseline="0" dirty="0" smtClean="0"/>
          </a:p>
          <a:p>
            <a:pPr marL="171450" marR="0" indent="-171450" algn="l" defTabSz="914318" rtl="0" eaLnBrk="1" fontAlgn="auto" latinLnBrk="0" hangingPunct="1">
              <a:lnSpc>
                <a:spcPct val="100000"/>
              </a:lnSpc>
              <a:spcBef>
                <a:spcPts val="0"/>
              </a:spcBef>
              <a:spcAft>
                <a:spcPts val="0"/>
              </a:spcAft>
              <a:buClrTx/>
              <a:buSzTx/>
              <a:buFont typeface="Arial"/>
              <a:buChar char="•"/>
              <a:tabLst/>
              <a:defRPr/>
            </a:pPr>
            <a:r>
              <a:rPr lang="en-US" baseline="0" dirty="0" smtClean="0"/>
              <a:t>The checker will scan your property and immediately return the results. You will see a green thumbs up if there are no issues, or a detailed alert and description of the issues found. If you receive an alert, </a:t>
            </a:r>
            <a:r>
              <a:rPr lang="en-US" sz="1200" kern="1200" baseline="0" dirty="0" smtClean="0">
                <a:solidFill>
                  <a:schemeClr val="tx1"/>
                </a:solidFill>
                <a:effectLst/>
                <a:latin typeface="+mn-lt"/>
                <a:ea typeface="+mn-ea"/>
                <a:cs typeface="+mn-cs"/>
              </a:rPr>
              <a:t>e</a:t>
            </a:r>
            <a:r>
              <a:rPr lang="en-US" sz="1200" kern="1200" dirty="0" smtClean="0">
                <a:solidFill>
                  <a:schemeClr val="tx1"/>
                </a:solidFill>
                <a:effectLst/>
                <a:latin typeface="+mn-lt"/>
                <a:ea typeface="+mn-ea"/>
                <a:cs typeface="+mn-cs"/>
              </a:rPr>
              <a:t>ach alert can expand/contract to show more/less information and will provide you with a summary of the problem and a description of how to fix it.</a:t>
            </a:r>
            <a:r>
              <a:rPr lang="en-US" dirty="0" smtClean="0">
                <a:effectLst/>
              </a:rPr>
              <a:t> </a:t>
            </a:r>
            <a:r>
              <a:rPr lang="en-US" sz="1200" kern="1200" dirty="0" smtClean="0">
                <a:solidFill>
                  <a:schemeClr val="tx1"/>
                </a:solidFill>
                <a:effectLst/>
                <a:latin typeface="+mn-lt"/>
                <a:ea typeface="+mn-ea"/>
                <a:cs typeface="+mn-cs"/>
              </a:rPr>
              <a:t>The text box is only available for atypical data alerts and not available for an alert that indicates data is incomplete or missing. Data that is incomplete or missing should be corrected.</a:t>
            </a:r>
            <a:r>
              <a:rPr lang="en-US" dirty="0" smtClean="0">
                <a:effectLst/>
              </a:rPr>
              <a:t> </a:t>
            </a:r>
          </a:p>
          <a:p>
            <a:pPr marL="0" indent="0" defTabSz="914318">
              <a:buFont typeface="Arial"/>
              <a:buNone/>
              <a:defRPr/>
            </a:pPr>
            <a:endParaRPr lang="en-US" baseline="0" dirty="0" smtClean="0"/>
          </a:p>
          <a:p>
            <a:pPr marL="171450" indent="-171450" defTabSz="914318">
              <a:buFont typeface="Arial"/>
              <a:buChar char="•"/>
              <a:defRPr/>
            </a:pPr>
            <a:r>
              <a:rPr lang="en-US" baseline="0" dirty="0" smtClean="0"/>
              <a:t>The checker runs the same checks that are used during the ENERGY STAR Certification process. Some alerts flag an unusually high or low value, which could still be a correct value. If you get an alert like this, but you know the information is correct, you can ignore the alert. If you see this alert during certification, you will have an opportunity to provide a justification then. </a:t>
            </a:r>
          </a:p>
          <a:p>
            <a:pPr marL="171450" indent="-171450" defTabSz="914318">
              <a:buFont typeface="Arial"/>
              <a:buChar char="•"/>
              <a:defRPr/>
            </a:pPr>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33</a:t>
            </a:fld>
            <a:endParaRPr lang="en-US"/>
          </a:p>
        </p:txBody>
      </p:sp>
    </p:spTree>
    <p:extLst>
      <p:ext uri="{BB962C8B-B14F-4D97-AF65-F5344CB8AC3E}">
        <p14:creationId xmlns:p14="http://schemas.microsoft.com/office/powerpoint/2010/main" val="42619344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Now</a:t>
            </a:r>
            <a:r>
              <a:rPr lang="en-US" baseline="0" dirty="0" smtClean="0"/>
              <a:t>, we will learn how to connect and share data with other Portfolio Manager users.</a:t>
            </a:r>
          </a:p>
        </p:txBody>
      </p:sp>
      <p:sp>
        <p:nvSpPr>
          <p:cNvPr id="4" name="Slide Number Placeholder 3"/>
          <p:cNvSpPr>
            <a:spLocks noGrp="1"/>
          </p:cNvSpPr>
          <p:nvPr>
            <p:ph type="sldNum" sz="quarter" idx="10"/>
          </p:nvPr>
        </p:nvSpPr>
        <p:spPr/>
        <p:txBody>
          <a:bodyPr/>
          <a:lstStyle/>
          <a:p>
            <a:fld id="{C1840B7B-A24B-4DA8-AB15-991E88503A0E}" type="slidenum">
              <a:rPr lang="en-US" smtClean="0"/>
              <a:pPr/>
              <a:t>34</a:t>
            </a:fld>
            <a:endParaRPr lang="en-US"/>
          </a:p>
        </p:txBody>
      </p:sp>
    </p:spTree>
    <p:extLst>
      <p:ext uri="{BB962C8B-B14F-4D97-AF65-F5344CB8AC3E}">
        <p14:creationId xmlns:p14="http://schemas.microsoft.com/office/powerpoint/2010/main" val="42615028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Sharing is broken up into 3 steps: (1) connect with a Portfolio Manager user; (2) share one or more properties with one or more connected contacts, at a specified level of access; and (3) easily check/review your sharing settings for every building in your portfolio – and make changes/edits as necessary.</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35</a:t>
            </a:fld>
            <a:endParaRPr lang="en-US">
              <a:solidFill>
                <a:prstClr val="black"/>
              </a:solidFill>
              <a:latin typeface="Calibri"/>
            </a:endParaRPr>
          </a:p>
        </p:txBody>
      </p:sp>
    </p:spTree>
    <p:extLst>
      <p:ext uri="{BB962C8B-B14F-4D97-AF65-F5344CB8AC3E}">
        <p14:creationId xmlns:p14="http://schemas.microsoft.com/office/powerpoint/2010/main" val="3504052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To share</a:t>
            </a:r>
            <a:r>
              <a:rPr lang="en-US" sz="1300" baseline="0" dirty="0" smtClean="0"/>
              <a:t> you </a:t>
            </a:r>
            <a:r>
              <a:rPr lang="en-US" sz="1300" dirty="0" smtClean="0"/>
              <a:t>need to be “connected” with the PM user which whom you wish to share.</a:t>
            </a:r>
          </a:p>
          <a:p>
            <a:pPr marL="181240" indent="-181240"/>
            <a:endParaRPr lang="en-US" sz="1300" dirty="0" smtClean="0"/>
          </a:p>
          <a:p>
            <a:pPr marL="181240" indent="-181240">
              <a:buFont typeface="Arial" pitchFamily="34" charset="0"/>
              <a:buChar char="•"/>
            </a:pPr>
            <a:r>
              <a:rPr lang="en-US" sz="1300" dirty="0" smtClean="0"/>
              <a:t>Go to the “contacts” link in top right corner of the page. </a:t>
            </a:r>
          </a:p>
          <a:p>
            <a:pPr marL="181240" indent="-181240"/>
            <a:endParaRPr lang="en-US" sz="1300" dirty="0" smtClean="0"/>
          </a:p>
          <a:p>
            <a:pPr marL="181240" indent="-181240">
              <a:buFont typeface="Arial" pitchFamily="34" charset="0"/>
              <a:buChar char="•"/>
            </a:pPr>
            <a:r>
              <a:rPr lang="en-US" sz="1300" dirty="0" smtClean="0"/>
              <a:t>On the “My Contacts” page, you will see your current contact list, including both contacts with whom you are “connected” through Portfolio Manager and contacts</a:t>
            </a:r>
            <a:r>
              <a:rPr lang="en-US" sz="1300" baseline="0" dirty="0" smtClean="0"/>
              <a:t> who you have entered into your </a:t>
            </a:r>
            <a:r>
              <a:rPr lang="en-US" sz="1300" dirty="0" smtClean="0"/>
              <a:t>address book (for example,</a:t>
            </a:r>
            <a:r>
              <a:rPr lang="en-US" sz="1300" baseline="0" dirty="0" smtClean="0"/>
              <a:t> your LP may not have a Portfolio Manager account, so you can’t connect)</a:t>
            </a:r>
            <a:r>
              <a:rPr lang="en-US" sz="1300" dirty="0" smtClean="0"/>
              <a:t>. </a:t>
            </a:r>
          </a:p>
          <a:p>
            <a:pPr marL="181240" indent="-181240">
              <a:buFont typeface="Arial" pitchFamily="34" charset="0"/>
              <a:buChar char="•"/>
            </a:pPr>
            <a:endParaRPr lang="en-US" sz="1300" dirty="0" smtClean="0"/>
          </a:p>
          <a:p>
            <a:pPr marL="181240" indent="-181240">
              <a:buFont typeface="Arial" pitchFamily="34" charset="0"/>
              <a:buChar char="•"/>
            </a:pPr>
            <a:r>
              <a:rPr lang="en-US" sz="1300" dirty="0" smtClean="0"/>
              <a:t>To share a property, you need to be connected with the</a:t>
            </a:r>
            <a:r>
              <a:rPr lang="en-US" sz="1300" baseline="0" dirty="0" smtClean="0"/>
              <a:t> other user.</a:t>
            </a:r>
            <a:endParaRPr lang="en-US" sz="1300" dirty="0" smtClean="0"/>
          </a:p>
          <a:p>
            <a:pPr marL="181240" indent="-181240"/>
            <a:endParaRPr lang="en-US" sz="1300" dirty="0" smtClean="0"/>
          </a:p>
          <a:p>
            <a:pPr marL="181240" indent="-181240">
              <a:buFont typeface="Arial" pitchFamily="34" charset="0"/>
              <a:buChar char="•"/>
            </a:pPr>
            <a:r>
              <a:rPr lang="en-US" sz="1300" dirty="0" smtClean="0"/>
              <a:t>If you need to connect with someone, click “Add a Contact” to search for the users.</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36</a:t>
            </a:fld>
            <a:endParaRPr lang="en-US">
              <a:solidFill>
                <a:prstClr val="black"/>
              </a:solidFill>
              <a:latin typeface="Calibri"/>
            </a:endParaRPr>
          </a:p>
        </p:txBody>
      </p:sp>
    </p:spTree>
    <p:extLst>
      <p:ext uri="{BB962C8B-B14F-4D97-AF65-F5344CB8AC3E}">
        <p14:creationId xmlns:p14="http://schemas.microsoft.com/office/powerpoint/2010/main" val="3378304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200" dirty="0" smtClean="0"/>
              <a:t>From this page, you will be able to search for other Portfolio Manager users. </a:t>
            </a:r>
          </a:p>
          <a:p>
            <a:pPr marL="181240" indent="-181240"/>
            <a:endParaRPr lang="en-US" sz="1200" dirty="0" smtClean="0"/>
          </a:p>
          <a:p>
            <a:pPr marL="181240" indent="-181240">
              <a:buFont typeface="Arial" pitchFamily="34" charset="0"/>
              <a:buChar char="•"/>
            </a:pPr>
            <a:r>
              <a:rPr lang="en-US" sz="1200" dirty="0" smtClean="0"/>
              <a:t>Please note that you can only connect with other Portfolio Manager users (i.e., established PM accounts), and they need to have marked their account as “searchable.”</a:t>
            </a:r>
          </a:p>
          <a:p>
            <a:pPr marL="181240" indent="-181240"/>
            <a:endParaRPr lang="en-US" sz="1200" dirty="0" smtClean="0"/>
          </a:p>
          <a:p>
            <a:pPr marL="181240" indent="-181240">
              <a:buFont typeface="Arial" pitchFamily="34" charset="0"/>
              <a:buChar char="•"/>
            </a:pPr>
            <a:r>
              <a:rPr lang="en-US" sz="1200" dirty="0" smtClean="0"/>
              <a:t>The default setting for all existing Portfolio Manager accounts is to be “searchable.” However, you can change this</a:t>
            </a:r>
            <a:r>
              <a:rPr lang="en-US" sz="1200" baseline="0" dirty="0" smtClean="0"/>
              <a:t> </a:t>
            </a:r>
            <a:r>
              <a:rPr lang="en-US" sz="1200" dirty="0" smtClean="0"/>
              <a:t>via the “Account Settings” page (the link is located in the top right corner). If you are trying to connect to a user and they are not coming up in the search, please ask them to look at their Account Settings and make sure that they are “searchable.”</a:t>
            </a:r>
          </a:p>
          <a:p>
            <a:pPr marL="181240" indent="-181240"/>
            <a:endParaRPr lang="en-US" sz="1200" dirty="0" smtClean="0"/>
          </a:p>
          <a:p>
            <a:pPr marL="181240" indent="-181240">
              <a:buFont typeface="Arial" pitchFamily="34" charset="0"/>
              <a:buChar char="•"/>
            </a:pPr>
            <a:r>
              <a:rPr lang="en-US" sz="1200" dirty="0" smtClean="0"/>
              <a:t>Note: if you simply add a contact to your address book by typing in their name and contact information, this will NOT allow you to make a connection request. You have to search for the user and make a connection request.</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37</a:t>
            </a:fld>
            <a:endParaRPr lang="en-US">
              <a:solidFill>
                <a:prstClr val="black"/>
              </a:solidFill>
              <a:latin typeface="Calibri"/>
            </a:endParaRPr>
          </a:p>
        </p:txBody>
      </p:sp>
    </p:spTree>
    <p:extLst>
      <p:ext uri="{BB962C8B-B14F-4D97-AF65-F5344CB8AC3E}">
        <p14:creationId xmlns:p14="http://schemas.microsoft.com/office/powerpoint/2010/main" val="3504052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sz="1200" dirty="0" smtClean="0"/>
              <a:t>From the “Search Results” page, you will be able to select the user with whom you wish to connect.</a:t>
            </a:r>
          </a:p>
          <a:p>
            <a:endParaRPr lang="en-US" sz="1200" dirty="0" smtClean="0"/>
          </a:p>
          <a:p>
            <a:pPr marL="181240" indent="-181240" defTabSz="966612">
              <a:buFont typeface="Arial" pitchFamily="34" charset="0"/>
              <a:buChar char="•"/>
              <a:defRPr/>
            </a:pPr>
            <a:r>
              <a:rPr lang="en-US" sz="1200" dirty="0" smtClean="0"/>
              <a:t>The search results will display the users’ name above their title and organization. It does not display their username.   </a:t>
            </a:r>
          </a:p>
          <a:p>
            <a:pPr marL="181240" indent="-181240"/>
            <a:endParaRPr lang="en-US" sz="1200" dirty="0" smtClean="0"/>
          </a:p>
          <a:p>
            <a:pPr marL="181240" indent="-181240">
              <a:buFont typeface="Arial" pitchFamily="34" charset="0"/>
              <a:buChar char="•"/>
            </a:pPr>
            <a:r>
              <a:rPr lang="en-US" sz="1200" dirty="0" smtClean="0"/>
              <a:t>To send a connection request, click the “connect” button next to your contact’s name.</a:t>
            </a:r>
          </a:p>
          <a:p>
            <a:endParaRPr lang="en-US" sz="1300" dirty="0" smtClean="0"/>
          </a:p>
          <a:p>
            <a:endParaRPr lang="en-US" dirty="0"/>
          </a:p>
        </p:txBody>
      </p:sp>
      <p:sp>
        <p:nvSpPr>
          <p:cNvPr id="4" name="Slide Number Placeholder 3"/>
          <p:cNvSpPr>
            <a:spLocks noGrp="1"/>
          </p:cNvSpPr>
          <p:nvPr>
            <p:ph type="sldNum" sz="quarter" idx="10"/>
          </p:nvPr>
        </p:nvSpPr>
        <p:spPr/>
        <p:txBody>
          <a:bodyPr/>
          <a:lstStyle/>
          <a:p>
            <a:fld id="{E8237A7C-3898-4740-ADD7-3BFC06D49710}" type="slidenum">
              <a:rPr lang="en-US" smtClean="0">
                <a:solidFill>
                  <a:prstClr val="black"/>
                </a:solidFill>
                <a:latin typeface="Calibri"/>
              </a:rPr>
              <a:pPr/>
              <a:t>38</a:t>
            </a:fld>
            <a:endParaRPr lang="en-US">
              <a:solidFill>
                <a:prstClr val="black"/>
              </a:solidFill>
              <a:latin typeface="Calibri"/>
            </a:endParaRPr>
          </a:p>
        </p:txBody>
      </p:sp>
    </p:spTree>
    <p:extLst>
      <p:ext uri="{BB962C8B-B14F-4D97-AF65-F5344CB8AC3E}">
        <p14:creationId xmlns:p14="http://schemas.microsoft.com/office/powerpoint/2010/main" val="18325809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defTabSz="966612">
              <a:buFont typeface="Arial" pitchFamily="34" charset="0"/>
              <a:buChar char="•"/>
              <a:defRPr/>
            </a:pPr>
            <a:r>
              <a:rPr lang="en-US" sz="1200" dirty="0" smtClean="0"/>
              <a:t>Once the connection request has been sent, you will receive a confirmation notice.</a:t>
            </a:r>
          </a:p>
          <a:p>
            <a:pPr marL="181240" indent="-181240" defTabSz="966612">
              <a:defRPr/>
            </a:pPr>
            <a:endParaRPr lang="en-US" sz="1200" dirty="0" smtClean="0"/>
          </a:p>
          <a:p>
            <a:pPr marL="181240" indent="-181240" defTabSz="966612">
              <a:buFont typeface="Arial" pitchFamily="34" charset="0"/>
              <a:buChar char="•"/>
              <a:defRPr/>
            </a:pPr>
            <a:r>
              <a:rPr lang="en-US" sz="1200" baseline="0" dirty="0" smtClean="0"/>
              <a:t>But, you can’t share a property until the contact accepts your request.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39</a:t>
            </a:fld>
            <a:endParaRPr lang="en-US">
              <a:solidFill>
                <a:prstClr val="black"/>
              </a:solidFill>
              <a:latin typeface="Calibri"/>
            </a:endParaRPr>
          </a:p>
        </p:txBody>
      </p:sp>
    </p:spTree>
    <p:extLst>
      <p:ext uri="{BB962C8B-B14F-4D97-AF65-F5344CB8AC3E}">
        <p14:creationId xmlns:p14="http://schemas.microsoft.com/office/powerpoint/2010/main" val="3605776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Let’s start</a:t>
            </a:r>
            <a:r>
              <a:rPr lang="en-US" baseline="0" dirty="0" smtClean="0"/>
              <a:t> with editing property data.</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a:t>
            </a:fld>
            <a:endParaRPr lang="en-US"/>
          </a:p>
        </p:txBody>
      </p:sp>
    </p:spTree>
    <p:extLst>
      <p:ext uri="{BB962C8B-B14F-4D97-AF65-F5344CB8AC3E}">
        <p14:creationId xmlns:p14="http://schemas.microsoft.com/office/powerpoint/2010/main" val="38888791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 Here is what</a:t>
            </a:r>
            <a:r>
              <a:rPr lang="en-US" baseline="0" dirty="0" smtClean="0"/>
              <a:t> your contact will see upon receiving a sharing request. They will have the opportunity to accept or reject your request, and will receive a confirmation of the action that they took.</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40</a:t>
            </a:fld>
            <a:endParaRPr lang="en-US">
              <a:solidFill>
                <a:prstClr val="black"/>
              </a:solidFill>
              <a:latin typeface="Calibri"/>
            </a:endParaRPr>
          </a:p>
        </p:txBody>
      </p:sp>
    </p:spTree>
    <p:extLst>
      <p:ext uri="{BB962C8B-B14F-4D97-AF65-F5344CB8AC3E}">
        <p14:creationId xmlns:p14="http://schemas.microsoft.com/office/powerpoint/2010/main" val="19959627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 Once your contact has accepted your connection request, you will receive a confirmation.</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41</a:t>
            </a:fld>
            <a:endParaRPr lang="en-US">
              <a:solidFill>
                <a:prstClr val="black"/>
              </a:solidFill>
              <a:latin typeface="Calibri"/>
            </a:endParaRPr>
          </a:p>
        </p:txBody>
      </p:sp>
    </p:spTree>
    <p:extLst>
      <p:ext uri="{BB962C8B-B14F-4D97-AF65-F5344CB8AC3E}">
        <p14:creationId xmlns:p14="http://schemas.microsoft.com/office/powerpoint/2010/main" val="17822845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Once</a:t>
            </a:r>
            <a:r>
              <a:rPr lang="en-US" baseline="0" dirty="0" smtClean="0"/>
              <a:t> you are connected with your contact, click on the “Sharing” tab and start by clicking “Share (or Edit Access to) a Property.”</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42</a:t>
            </a:fld>
            <a:endParaRPr lang="en-US">
              <a:solidFill>
                <a:prstClr val="black"/>
              </a:solidFill>
              <a:latin typeface="Calibri"/>
            </a:endParaRPr>
          </a:p>
        </p:txBody>
      </p:sp>
    </p:spTree>
    <p:extLst>
      <p:ext uri="{BB962C8B-B14F-4D97-AF65-F5344CB8AC3E}">
        <p14:creationId xmlns:p14="http://schemas.microsoft.com/office/powerpoint/2010/main" val="18742956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defTabSz="966612">
              <a:buFont typeface="Arial" pitchFamily="34" charset="0"/>
              <a:buChar char="•"/>
              <a:defRPr/>
            </a:pPr>
            <a:r>
              <a:rPr lang="en-US" sz="1200" dirty="0" smtClean="0"/>
              <a:t>Next, you will be taken to the “Share Your Properties” page.</a:t>
            </a:r>
          </a:p>
          <a:p>
            <a:pPr marL="181240" indent="-181240" defTabSz="966612">
              <a:defRPr/>
            </a:pPr>
            <a:endParaRPr lang="en-US" sz="1200" dirty="0" smtClean="0"/>
          </a:p>
          <a:p>
            <a:pPr marL="181240" indent="-181240" defTabSz="966612">
              <a:buFont typeface="Arial" pitchFamily="34" charset="0"/>
              <a:buChar char="•"/>
              <a:defRPr/>
            </a:pPr>
            <a:r>
              <a:rPr lang="en-US" sz="1200" dirty="0" smtClean="0"/>
              <a:t>From here, you will choose from a drop down menu which properties you wish to share. You have the option to share one property, to select multiple properties, or to share all properties.</a:t>
            </a:r>
          </a:p>
          <a:p>
            <a:pPr marL="181240" indent="-181240" defTabSz="966612">
              <a:defRPr/>
            </a:pPr>
            <a:endParaRPr lang="en-US" sz="1200" dirty="0" smtClean="0"/>
          </a:p>
          <a:p>
            <a:pPr marL="181240" indent="-181240" defTabSz="966612">
              <a:buFont typeface="Arial" pitchFamily="34" charset="0"/>
              <a:buChar char="•"/>
              <a:defRPr/>
            </a:pPr>
            <a:r>
              <a:rPr lang="en-US" sz="1200" dirty="0" smtClean="0"/>
              <a:t>On this page, you will also be asked to select one or more connected contacts with whom you would like to share. You can select multiple names at once by holding the “Control” key as you click names.</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43</a:t>
            </a:fld>
            <a:endParaRPr lang="en-US">
              <a:solidFill>
                <a:prstClr val="black"/>
              </a:solidFill>
              <a:latin typeface="Calibri"/>
            </a:endParaRPr>
          </a:p>
        </p:txBody>
      </p:sp>
    </p:spTree>
    <p:extLst>
      <p:ext uri="{BB962C8B-B14F-4D97-AF65-F5344CB8AC3E}">
        <p14:creationId xmlns:p14="http://schemas.microsoft.com/office/powerpoint/2010/main" val="39029459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defTabSz="966612">
              <a:buFont typeface="Arial" pitchFamily="34" charset="0"/>
              <a:buChar char="•"/>
              <a:defRPr/>
            </a:pPr>
            <a:r>
              <a:rPr lang="en-US" sz="1200" dirty="0" smtClean="0"/>
              <a:t>If you select multiple properties, a pop up window will allow you to filter and select the specific properties you want to share.</a:t>
            </a:r>
          </a:p>
          <a:p>
            <a:pPr marL="181240" indent="-181240" defTabSz="966612">
              <a:defRPr/>
            </a:pPr>
            <a:endParaRPr lang="en-US" sz="1200" dirty="0" smtClean="0"/>
          </a:p>
          <a:p>
            <a:pPr marL="181240" indent="-181240" defTabSz="966612">
              <a:buFont typeface="Arial" pitchFamily="34" charset="0"/>
              <a:buChar char="•"/>
              <a:defRPr/>
            </a:pPr>
            <a:r>
              <a:rPr lang="en-US" sz="1200" dirty="0" smtClean="0"/>
              <a:t>You can filter by region or building type, or use the check boxes to select one property at a time. You can also</a:t>
            </a:r>
            <a:r>
              <a:rPr lang="en-US" sz="1200" baseline="0" dirty="0" smtClean="0"/>
              <a:t> “Filter By Group,” if you have created one or more groups and assigned properties to these groups</a:t>
            </a:r>
            <a:endParaRPr lang="en-US" sz="1200" dirty="0" smtClean="0"/>
          </a:p>
          <a:p>
            <a:pPr marL="181240" indent="-181240" defTabSz="966612">
              <a:defRPr/>
            </a:pPr>
            <a:endParaRPr lang="en-US" sz="1200" dirty="0" smtClean="0"/>
          </a:p>
          <a:p>
            <a:pPr marL="181240" indent="-181240" defTabSz="966612">
              <a:buFont typeface="Arial" pitchFamily="34" charset="0"/>
              <a:buChar char="•"/>
              <a:defRPr/>
            </a:pPr>
            <a:r>
              <a:rPr lang="en-US" sz="1200" dirty="0" smtClean="0"/>
              <a:t>When you are done, click “Apply Selection.”</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44</a:t>
            </a:fld>
            <a:endParaRPr lang="en-US">
              <a:solidFill>
                <a:prstClr val="black"/>
              </a:solidFill>
              <a:latin typeface="Calibri"/>
            </a:endParaRPr>
          </a:p>
        </p:txBody>
      </p:sp>
    </p:spTree>
    <p:extLst>
      <p:ext uri="{BB962C8B-B14F-4D97-AF65-F5344CB8AC3E}">
        <p14:creationId xmlns:p14="http://schemas.microsoft.com/office/powerpoint/2010/main" val="21627871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sz="1200" dirty="0" smtClean="0"/>
              <a:t>After selecting the properties and the contacts, you will select the access permissions for each contact and each building.</a:t>
            </a:r>
          </a:p>
          <a:p>
            <a:pPr marL="0" indent="0">
              <a:buFont typeface="Arial" pitchFamily="34" charset="0"/>
              <a:buNone/>
            </a:pPr>
            <a:endParaRPr lang="en-US" sz="1200" dirty="0" smtClean="0"/>
          </a:p>
          <a:p>
            <a:pPr marL="181240" indent="-181240">
              <a:buFont typeface="Arial" pitchFamily="34" charset="0"/>
              <a:buChar char="•"/>
            </a:pPr>
            <a:r>
              <a:rPr lang="en-US" sz="1200" baseline="0" dirty="0" smtClean="0"/>
              <a:t>You can choose “Bulk Sharing” if you</a:t>
            </a:r>
            <a:r>
              <a:rPr lang="en-US" sz="1200" dirty="0" smtClean="0"/>
              <a:t> </a:t>
            </a:r>
            <a:r>
              <a:rPr lang="en-US" sz="1200" baseline="0" dirty="0" smtClean="0"/>
              <a:t>have a single share OR if you’re giving the same permissions for all of your shares.</a:t>
            </a:r>
            <a:endParaRPr lang="en-US" sz="1200" dirty="0" smtClean="0"/>
          </a:p>
          <a:p>
            <a:pPr marL="181240" indent="-181240"/>
            <a:endParaRPr lang="en-US" sz="1200" dirty="0" smtClean="0"/>
          </a:p>
          <a:p>
            <a:pPr marL="181240" indent="-181240">
              <a:buFont typeface="Arial" pitchFamily="34" charset="0"/>
              <a:buChar char="•"/>
            </a:pPr>
            <a:r>
              <a:rPr lang="en-US" sz="1200" dirty="0" smtClean="0"/>
              <a:t>With this option, you will choose one of 3 access levels (read-only, full, or custom). </a:t>
            </a:r>
          </a:p>
          <a:p>
            <a:pPr marL="0" indent="0">
              <a:buFont typeface="Arial" pitchFamily="34" charset="0"/>
              <a:buNone/>
            </a:pPr>
            <a:endParaRPr lang="en-US" sz="1200" dirty="0" smtClean="0"/>
          </a:p>
          <a:p>
            <a:pPr marL="181240" indent="-181240">
              <a:buFont typeface="Arial" pitchFamily="34" charset="0"/>
              <a:buChar char="•"/>
            </a:pPr>
            <a:r>
              <a:rPr lang="en-US" sz="1200" dirty="0" smtClean="0"/>
              <a:t>Read only access means that your contact can look at your property data and include the property in their reports, but they will not be able to edit or update any of the Property Use Details or meter consumption details.</a:t>
            </a:r>
          </a:p>
          <a:p>
            <a:pPr marL="181240" indent="-181240"/>
            <a:endParaRPr lang="en-US" sz="1200" dirty="0" smtClean="0"/>
          </a:p>
          <a:p>
            <a:pPr marL="181240" indent="-181240">
              <a:buFont typeface="Arial" pitchFamily="34" charset="0"/>
              <a:buChar char="•"/>
            </a:pPr>
            <a:r>
              <a:rPr lang="en-US" sz="1200" dirty="0" smtClean="0"/>
              <a:t>Full access allows your contact to make any edits to property. </a:t>
            </a:r>
          </a:p>
          <a:p>
            <a:pPr marL="181240" indent="-181240">
              <a:buFont typeface="Arial" pitchFamily="34" charset="0"/>
              <a:buChar char="•"/>
            </a:pPr>
            <a:endParaRPr lang="en-US" sz="1200" dirty="0" smtClean="0"/>
          </a:p>
          <a:p>
            <a:pPr marL="181240" indent="-181240">
              <a:buFont typeface="Arial" pitchFamily="34" charset="0"/>
              <a:buChar char="•"/>
            </a:pPr>
            <a:r>
              <a:rPr lang="en-US" sz="1200" dirty="0" smtClean="0"/>
              <a:t>Custom access allows you to select different levels of access for different aspects of your property record. For example, you can specify full access for some meters but not others; or can provide full access to meters, but read-only access to Goals. </a:t>
            </a:r>
          </a:p>
          <a:p>
            <a:pPr marL="0" indent="0">
              <a:buFont typeface="Arial" pitchFamily="34" charset="0"/>
              <a:buNone/>
            </a:pPr>
            <a:endParaRPr lang="en-US" sz="1200" dirty="0" smtClean="0"/>
          </a:p>
          <a:p>
            <a:pPr marL="181240" marR="0" indent="-18124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Note that you CANNOT select the “Exchange</a:t>
            </a:r>
            <a:r>
              <a:rPr lang="en-US" sz="1200" baseline="0" dirty="0" smtClean="0"/>
              <a:t> Data” access setting for multiple properties at once. To share using this permission level, you need to select the second option for assigning permissions.</a:t>
            </a:r>
          </a:p>
          <a:p>
            <a:pPr marL="181240" indent="-181240">
              <a:buFont typeface="Arial" pitchFamily="34" charset="0"/>
              <a:buChar char="•"/>
            </a:pPr>
            <a:endParaRPr lang="en-US" sz="1200" dirty="0" smtClean="0"/>
          </a:p>
          <a:p>
            <a:pPr marL="181240" indent="-181240">
              <a:buFont typeface="Arial" pitchFamily="34" charset="0"/>
              <a:buChar cha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45</a:t>
            </a:fld>
            <a:endParaRPr lang="en-US">
              <a:solidFill>
                <a:prstClr val="black"/>
              </a:solidFill>
              <a:latin typeface="Calibri"/>
            </a:endParaRPr>
          </a:p>
        </p:txBody>
      </p:sp>
    </p:spTree>
    <p:extLst>
      <p:ext uri="{BB962C8B-B14F-4D97-AF65-F5344CB8AC3E}">
        <p14:creationId xmlns:p14="http://schemas.microsoft.com/office/powerpoint/2010/main" val="12341923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marR="0" indent="-18124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You would choose “Choose Permissions” if you need to assign different access rights across different properties/contacts – OR if you need to assign permissions at the “Data Exchange” level. If you select this option, you will be taken to a page where you can assign specific access rights.</a:t>
            </a:r>
            <a:endParaRPr lang="en-US" sz="1200" dirty="0" smtClean="0"/>
          </a:p>
          <a:p>
            <a:pPr marL="181240" indent="-181240"/>
            <a:endParaRPr lang="en-US" sz="1200" dirty="0" smtClean="0"/>
          </a:p>
          <a:p>
            <a:pPr marL="181240" indent="-181240">
              <a:buFont typeface="Arial" pitchFamily="34" charset="0"/>
              <a:buChar char="•"/>
            </a:pPr>
            <a:r>
              <a:rPr lang="en-US" sz="1200" dirty="0" smtClean="0"/>
              <a:t>You may need to choose “none” if you have selected multiple contacts to share multiple properties, but certain contacts don’t need access to certain properties.</a:t>
            </a:r>
          </a:p>
          <a:p>
            <a:pPr marL="181240" indent="-181240">
              <a:buFont typeface="Arial" pitchFamily="34" charset="0"/>
              <a:buChar char="•"/>
            </a:pPr>
            <a:endParaRPr lang="en-US" sz="1200" dirty="0" smtClean="0"/>
          </a:p>
          <a:p>
            <a:pPr marL="181240" indent="-181240">
              <a:buFont typeface="Arial" pitchFamily="34" charset="0"/>
              <a:buChar char="•"/>
            </a:pPr>
            <a:r>
              <a:rPr lang="en-US" sz="1200" dirty="0" smtClean="0"/>
              <a:t>Custom</a:t>
            </a:r>
            <a:r>
              <a:rPr lang="en-US" sz="1200" baseline="0" dirty="0" smtClean="0"/>
              <a:t> access allows you to </a:t>
            </a:r>
            <a:r>
              <a:rPr lang="en-US" sz="1200" dirty="0" smtClean="0"/>
              <a:t> grant different</a:t>
            </a:r>
            <a:r>
              <a:rPr lang="en-US" sz="1200" baseline="0" dirty="0" smtClean="0"/>
              <a:t> permissions for property information including: </a:t>
            </a:r>
            <a:r>
              <a:rPr lang="en-US" sz="1200" dirty="0" smtClean="0"/>
              <a:t> property information, meter information, goals,</a:t>
            </a:r>
            <a:r>
              <a:rPr lang="en-US" sz="1200" baseline="0" dirty="0" smtClean="0"/>
              <a:t> improvements, and checklists, and recognition</a:t>
            </a:r>
            <a:endParaRPr lang="en-US" sz="1200" dirty="0" smtClean="0"/>
          </a:p>
          <a:p>
            <a:pPr marL="181240" indent="-181240"/>
            <a:endParaRPr lang="en-US" sz="1200" dirty="0" smtClean="0"/>
          </a:p>
          <a:p>
            <a:pPr marL="181240" indent="-181240">
              <a:buFont typeface="Arial" pitchFamily="34" charset="0"/>
              <a:buChar char="•"/>
            </a:pPr>
            <a:r>
              <a:rPr lang="en-US" sz="1200" dirty="0" smtClean="0"/>
              <a:t>The Exchange Data permission will be used specifically if you are seeking to link up with an organization that has been approved to exchange data directly with Portfolio Manager accounts via web services. If your utility is able to send energy data directly into customers’ Portfolio Manager accounts, for example, this is where the customers will go to authorize and initiate that service. Note that when you select “Exchange Data,” you will be asked to provide additional information as requested by the web services provider. </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46</a:t>
            </a:fld>
            <a:endParaRPr lang="en-US">
              <a:solidFill>
                <a:prstClr val="black"/>
              </a:solidFill>
              <a:latin typeface="Calibri"/>
            </a:endParaRPr>
          </a:p>
        </p:txBody>
      </p:sp>
    </p:spTree>
    <p:extLst>
      <p:ext uri="{BB962C8B-B14F-4D97-AF65-F5344CB8AC3E}">
        <p14:creationId xmlns:p14="http://schemas.microsoft.com/office/powerpoint/2010/main" val="2358572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200" dirty="0" smtClean="0"/>
              <a:t>Once you’ve completed your sharing request, sharing notifications appear in both accounts (sharer and recipient).</a:t>
            </a:r>
          </a:p>
          <a:p>
            <a:pPr marL="181240" indent="-181240"/>
            <a:endParaRPr lang="en-US" sz="1200" dirty="0" smtClean="0"/>
          </a:p>
          <a:p>
            <a:pPr marL="181240" indent="-181240">
              <a:buFont typeface="Arial" pitchFamily="34" charset="0"/>
              <a:buChar char="•"/>
            </a:pPr>
            <a:r>
              <a:rPr lang="en-US" sz="1200" dirty="0" smtClean="0"/>
              <a:t>Sharer will see a confirmation that request was sent.</a:t>
            </a:r>
          </a:p>
          <a:p>
            <a:pPr marL="181240" indent="-181240">
              <a:buFont typeface="Arial" pitchFamily="34" charset="0"/>
              <a:buChar char="•"/>
            </a:pPr>
            <a:endParaRPr lang="en-US" sz="1200" dirty="0" smtClean="0"/>
          </a:p>
          <a:p>
            <a:pPr marL="181240" indent="-181240">
              <a:buFont typeface="Arial" pitchFamily="34" charset="0"/>
              <a:buChar char="•"/>
            </a:pPr>
            <a:r>
              <a:rPr lang="en-US" sz="1200" dirty="0" smtClean="0"/>
              <a:t>Recipient has option to accept or reject.</a:t>
            </a:r>
          </a:p>
          <a:p>
            <a:pPr marL="0" indent="0">
              <a:buFont typeface="Arial" pitchFamily="34" charset="0"/>
              <a:buNone/>
            </a:pPr>
            <a:endParaRPr lang="en-US" sz="1200" dirty="0" smtClean="0"/>
          </a:p>
          <a:p>
            <a:pPr marL="181240" indent="-181240">
              <a:buFont typeface="Arial" pitchFamily="34" charset="0"/>
              <a:buChar char="•"/>
            </a:pPr>
            <a:r>
              <a:rPr lang="en-US" sz="1200" dirty="0" smtClean="0"/>
              <a:t>NOTE: if you</a:t>
            </a:r>
            <a:r>
              <a:rPr lang="en-US" sz="1200" baseline="0" dirty="0" smtClean="0"/>
              <a:t> share a property and then “clear” the notification telling you that you have shared, it will be removed from your Notifications box. You can later cancel this share (or remove access if they have already accepted), from that property’s Summary tab, in the “Sharing This Property” box.</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47</a:t>
            </a:fld>
            <a:endParaRPr lang="en-US">
              <a:solidFill>
                <a:prstClr val="black"/>
              </a:solidFill>
              <a:latin typeface="Calibri"/>
            </a:endParaRPr>
          </a:p>
        </p:txBody>
      </p:sp>
    </p:spTree>
    <p:extLst>
      <p:ext uri="{BB962C8B-B14F-4D97-AF65-F5344CB8AC3E}">
        <p14:creationId xmlns:p14="http://schemas.microsoft.com/office/powerpoint/2010/main" val="137155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dirty="0" smtClean="0"/>
              <a:t> Once your</a:t>
            </a:r>
            <a:r>
              <a:rPr lang="en-US" baseline="0" dirty="0" smtClean="0"/>
              <a:t> contact has accepted your sharing request, they will show up in your list of shared properties on the “Sharing” tab.</a:t>
            </a:r>
          </a:p>
          <a:p>
            <a:pPr>
              <a:buFont typeface="Arial" pitchFamily="34" charset="0"/>
              <a:buNone/>
            </a:pPr>
            <a:endParaRPr lang="en-US" baseline="0" dirty="0" smtClean="0"/>
          </a:p>
          <a:p>
            <a:pPr>
              <a:buFont typeface="Arial" pitchFamily="34" charset="0"/>
              <a:buChar char="•"/>
            </a:pPr>
            <a:r>
              <a:rPr lang="en-US" baseline="0" dirty="0" smtClean="0"/>
              <a:t> You can sort the Sharing Table by contact or by property. Either way, you will be able to view information regarding the sharing status of every property, including who has access to the property, what specific permissions they have.</a:t>
            </a:r>
          </a:p>
          <a:p>
            <a:pPr>
              <a:buFont typeface="Arial"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 Using the “Action” drop-down menu, you will be able to view and (in some cases) edit the sharing settings that have been assigned to each contact for each building. Your ability to edit another user’s permission levels will depend on the access rights that you have. [See next slide]</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Everyone who has access can see the names of </a:t>
            </a:r>
            <a:r>
              <a:rPr lang="en-US" b="1" i="1" dirty="0" smtClean="0">
                <a:solidFill>
                  <a:srgbClr val="00B050"/>
                </a:solidFill>
              </a:rPr>
              <a:t>everyone else </a:t>
            </a:r>
            <a:r>
              <a:rPr lang="en-US" dirty="0" smtClean="0"/>
              <a:t>with access, regardless of your specific permissions</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48</a:t>
            </a:fld>
            <a:endParaRPr lang="en-US">
              <a:solidFill>
                <a:prstClr val="black"/>
              </a:solidFill>
              <a:latin typeface="Calibri"/>
            </a:endParaRPr>
          </a:p>
        </p:txBody>
      </p:sp>
    </p:spTree>
    <p:extLst>
      <p:ext uri="{BB962C8B-B14F-4D97-AF65-F5344CB8AC3E}">
        <p14:creationId xmlns:p14="http://schemas.microsoft.com/office/powerpoint/2010/main" val="41035142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This information is provided within Portfolio Manager, but is summarized here for your convenience.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49</a:t>
            </a:fld>
            <a:endParaRPr lang="en-US">
              <a:solidFill>
                <a:prstClr val="black"/>
              </a:solidFill>
              <a:latin typeface="Calibri"/>
            </a:endParaRPr>
          </a:p>
        </p:txBody>
      </p:sp>
    </p:spTree>
    <p:extLst>
      <p:ext uri="{BB962C8B-B14F-4D97-AF65-F5344CB8AC3E}">
        <p14:creationId xmlns:p14="http://schemas.microsoft.com/office/powerpoint/2010/main" val="696664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sz="1200" dirty="0" smtClean="0"/>
              <a:t>Now that you have your building set up and you’ve entered the essential information in the tool, you should ensure that the property is set up in a way that best reflects how it actually functions. If necessary, you can correct or update your property’s information.</a:t>
            </a:r>
          </a:p>
          <a:p>
            <a:pPr marL="181240" indent="-181240"/>
            <a:endParaRPr lang="en-US" sz="1200" dirty="0" smtClean="0"/>
          </a:p>
          <a:p>
            <a:pPr marL="181240" indent="-181240" defTabSz="966612">
              <a:buFont typeface="Arial" pitchFamily="34" charset="0"/>
              <a:buChar char="•"/>
              <a:defRPr/>
            </a:pPr>
            <a:r>
              <a:rPr lang="en-US" sz="1200" dirty="0" smtClean="0"/>
              <a:t>From</a:t>
            </a:r>
            <a:r>
              <a:rPr lang="en-US" sz="1200" baseline="0" dirty="0" smtClean="0"/>
              <a:t> the </a:t>
            </a:r>
            <a:r>
              <a:rPr lang="en-US" sz="1200" baseline="0" dirty="0" err="1" smtClean="0"/>
              <a:t>MyPortfolio</a:t>
            </a:r>
            <a:r>
              <a:rPr lang="en-US" sz="1200" baseline="0" dirty="0" smtClean="0"/>
              <a:t> page, you can click on the name of the building that you would like to edit, and then navigate to the Details tab. Or you can select “Update Use Details” from the drop-down list next to the building’s name.</a:t>
            </a:r>
          </a:p>
          <a:p>
            <a:pPr marL="181240" indent="-181240">
              <a:buFont typeface="Arial" pitchFamily="34" charset="0"/>
              <a:buChar char="•"/>
            </a:pPr>
            <a:endParaRPr lang="en-US" sz="1300"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5</a:t>
            </a:fld>
            <a:endParaRPr lang="en-US"/>
          </a:p>
        </p:txBody>
      </p:sp>
    </p:spTree>
    <p:extLst>
      <p:ext uri="{BB962C8B-B14F-4D97-AF65-F5344CB8AC3E}">
        <p14:creationId xmlns:p14="http://schemas.microsoft.com/office/powerpoint/2010/main" val="6881187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You can </a:t>
            </a:r>
            <a:r>
              <a:rPr lang="en-US" baseline="0" dirty="0" smtClean="0"/>
              <a:t>“re-share” or “share forward” a property that has been shared with you – as long as you have the right permission. This slide summarizes the “share forward” capability associated with each sharing access level. When sharing a property with a recipient, consider whether they may need to share the property forward, and take this into account when assigning access levels.</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50</a:t>
            </a:fld>
            <a:endParaRPr lang="en-US">
              <a:solidFill>
                <a:prstClr val="black"/>
              </a:solidFill>
              <a:latin typeface="Calibri"/>
            </a:endParaRPr>
          </a:p>
        </p:txBody>
      </p:sp>
    </p:spTree>
    <p:extLst>
      <p:ext uri="{BB962C8B-B14F-4D97-AF65-F5344CB8AC3E}">
        <p14:creationId xmlns:p14="http://schemas.microsoft.com/office/powerpoint/2010/main" val="18247880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The Transfer Ownership link, located at the bottom of the Property Summary tab, allows users to transfer individual properties between accounts. This is not the same as sharing a property with Full Access. Transferring ownership removes a building from one account and places it in another user’s complete control. You can only transfer ownership of a building if you are its Property Data Administrator – essentially the “owner” of the building in Portfolio Manager.</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51</a:t>
            </a:fld>
            <a:endParaRPr lang="en-US">
              <a:solidFill>
                <a:prstClr val="black"/>
              </a:solidFill>
              <a:latin typeface="Calibri"/>
            </a:endParaRPr>
          </a:p>
        </p:txBody>
      </p:sp>
    </p:spTree>
    <p:extLst>
      <p:ext uri="{BB962C8B-B14F-4D97-AF65-F5344CB8AC3E}">
        <p14:creationId xmlns:p14="http://schemas.microsoft.com/office/powerpoint/2010/main" val="1079509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Note: when you transfer ownership of a property all of the “shares” for that property will stay intact</a:t>
            </a:r>
            <a:r>
              <a:rPr lang="en-US" u="none"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52</a:t>
            </a:fld>
            <a:endParaRPr lang="en-US">
              <a:solidFill>
                <a:prstClr val="black"/>
              </a:solidFill>
              <a:latin typeface="Calibri"/>
            </a:endParaRPr>
          </a:p>
        </p:txBody>
      </p:sp>
    </p:spTree>
    <p:extLst>
      <p:ext uri="{BB962C8B-B14F-4D97-AF65-F5344CB8AC3E}">
        <p14:creationId xmlns:p14="http://schemas.microsoft.com/office/powerpoint/2010/main" val="37144676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85750" indent="-285750" defTabSz="966612">
              <a:buFont typeface="Arial"/>
              <a:buChar char="•"/>
              <a:defRPr/>
            </a:pPr>
            <a:r>
              <a:rPr lang="en-US" sz="1300" dirty="0" smtClean="0">
                <a:solidFill>
                  <a:prstClr val="black"/>
                </a:solidFill>
              </a:rPr>
              <a:t>In conclusion, we have touched on the following topics today: [read slide]</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53</a:t>
            </a:fld>
            <a:endParaRPr lang="en-US"/>
          </a:p>
        </p:txBody>
      </p:sp>
    </p:spTree>
    <p:extLst>
      <p:ext uri="{BB962C8B-B14F-4D97-AF65-F5344CB8AC3E}">
        <p14:creationId xmlns:p14="http://schemas.microsoft.com/office/powerpoint/2010/main" val="35647464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 At</a:t>
            </a:r>
            <a:r>
              <a:rPr lang="en-US" baseline="0" dirty="0" smtClean="0"/>
              <a:t> any time, you can click on “Help” in the upper right-hand corner of any Portfolio Manager screen to be taken to the help page. From here you can access:</a:t>
            </a:r>
          </a:p>
          <a:p>
            <a:pPr marL="171450" indent="-171450">
              <a:buFont typeface="Arial"/>
              <a:buChar char="•"/>
            </a:pPr>
            <a:endParaRPr lang="en-US" baseline="0" dirty="0" smtClean="0"/>
          </a:p>
          <a:p>
            <a:pPr marL="628650" lvl="1" indent="-171450">
              <a:buFont typeface="Arial"/>
              <a:buChar char="•"/>
            </a:pPr>
            <a:r>
              <a:rPr lang="en-US" dirty="0" smtClean="0"/>
              <a:t>“How To” guides and other</a:t>
            </a:r>
            <a:r>
              <a:rPr lang="en-US" baseline="0" dirty="0" smtClean="0"/>
              <a:t> printed resources</a:t>
            </a:r>
          </a:p>
          <a:p>
            <a:pPr marL="628650" lvl="1" indent="-171450">
              <a:buFont typeface="Arial"/>
              <a:buChar char="•"/>
            </a:pPr>
            <a:r>
              <a:rPr lang="en-US" baseline="0" dirty="0" smtClean="0"/>
              <a:t> FAQs</a:t>
            </a:r>
          </a:p>
          <a:p>
            <a:pPr marL="628650" lvl="1" indent="-171450">
              <a:buFont typeface="Arial"/>
              <a:buChar char="•"/>
            </a:pPr>
            <a:r>
              <a:rPr lang="en-US" baseline="0" dirty="0" smtClean="0"/>
              <a:t> The Portfolio Manager Glossary</a:t>
            </a:r>
          </a:p>
          <a:p>
            <a:pPr marL="628650" lvl="1" indent="-171450">
              <a:buFont typeface="Arial"/>
              <a:buChar char="•"/>
            </a:pPr>
            <a:r>
              <a:rPr lang="en-US" baseline="0" dirty="0" smtClean="0"/>
              <a:t> Registration for live trainings/webinars</a:t>
            </a:r>
          </a:p>
          <a:p>
            <a:pPr marL="628650" lvl="1" indent="-171450">
              <a:buFont typeface="Arial"/>
              <a:buChar char="•"/>
            </a:pPr>
            <a:r>
              <a:rPr lang="en-US" baseline="0" dirty="0" smtClean="0"/>
              <a:t> Recorded trainings</a:t>
            </a:r>
          </a:p>
          <a:p>
            <a:pPr marL="628650" lvl="1" indent="-171450">
              <a:buFont typeface="Arial"/>
              <a:buChar char="•"/>
            </a:pPr>
            <a:r>
              <a:rPr lang="en-US" baseline="0" dirty="0" smtClean="0"/>
              <a:t> Form to submit questions &amp; technical issues</a:t>
            </a:r>
          </a:p>
          <a:p>
            <a:pPr marL="628650" lvl="1" indent="-171450">
              <a:buFont typeface="Arial"/>
              <a:buChar char="•"/>
            </a:pPr>
            <a:r>
              <a:rPr lang="en-US" baseline="0" dirty="0" smtClean="0"/>
              <a:t> Portfolio Manager technical references/documentation</a:t>
            </a:r>
          </a:p>
          <a:p>
            <a:pPr marL="628650" lvl="1" indent="-171450">
              <a:buFont typeface="Arial"/>
              <a:buChar char="•"/>
            </a:pPr>
            <a:r>
              <a:rPr lang="en-US" baseline="0" dirty="0" smtClean="0"/>
              <a:t> Web services documentation</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54</a:t>
            </a:fld>
            <a:endParaRPr lang="en-US"/>
          </a:p>
        </p:txBody>
      </p:sp>
    </p:spTree>
    <p:extLst>
      <p:ext uri="{BB962C8B-B14F-4D97-AF65-F5344CB8AC3E}">
        <p14:creationId xmlns:p14="http://schemas.microsoft.com/office/powerpoint/2010/main" val="10755721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baseline="0" dirty="0" smtClean="0"/>
              <a:t> </a:t>
            </a:r>
            <a:r>
              <a:rPr lang="en-US" i="0" baseline="0" dirty="0" smtClean="0"/>
              <a:t>You can also access many of these resources from the links provided above. You don’t have to be logged in to Portfolio Manager to access this information.</a:t>
            </a:r>
            <a:endParaRPr lang="en-US" i="1"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55</a:t>
            </a:fld>
            <a:endParaRPr lang="en-US"/>
          </a:p>
        </p:txBody>
      </p:sp>
    </p:spTree>
    <p:extLst>
      <p:ext uri="{BB962C8B-B14F-4D97-AF65-F5344CB8AC3E}">
        <p14:creationId xmlns:p14="http://schemas.microsoft.com/office/powerpoint/2010/main" val="35274027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56</a:t>
            </a:fld>
            <a:endParaRPr lang="en-US"/>
          </a:p>
        </p:txBody>
      </p:sp>
    </p:spTree>
    <p:extLst>
      <p:ext uri="{BB962C8B-B14F-4D97-AF65-F5344CB8AC3E}">
        <p14:creationId xmlns:p14="http://schemas.microsoft.com/office/powerpoint/2010/main" val="1867887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sz="1200" dirty="0" smtClean="0"/>
              <a:t>From the “Details” page,</a:t>
            </a:r>
            <a:r>
              <a:rPr lang="en-US" sz="1200" baseline="0" dirty="0" smtClean="0"/>
              <a:t> you will be able to:</a:t>
            </a:r>
          </a:p>
          <a:p>
            <a:pPr marL="181240" indent="-181240"/>
            <a:endParaRPr lang="en-US" sz="1200" baseline="0" dirty="0" smtClean="0"/>
          </a:p>
          <a:p>
            <a:pPr marL="664546" lvl="1" indent="-181240" defTabSz="966612">
              <a:buFont typeface="Arial" pitchFamily="34" charset="0"/>
              <a:buChar char="•"/>
              <a:defRPr/>
            </a:pPr>
            <a:r>
              <a:rPr lang="en-US" sz="1200" dirty="0" smtClean="0"/>
              <a:t>Edit basic property information</a:t>
            </a:r>
          </a:p>
          <a:p>
            <a:pPr marL="664546" lvl="1" indent="-181240" defTabSz="966612">
              <a:buFont typeface="Arial" pitchFamily="34" charset="0"/>
              <a:buChar char="•"/>
              <a:defRPr/>
            </a:pPr>
            <a:r>
              <a:rPr lang="en-US" sz="1200" dirty="0" smtClean="0"/>
              <a:t>Edit Property IDs</a:t>
            </a:r>
          </a:p>
          <a:p>
            <a:pPr marL="664546" lvl="1" indent="-181240">
              <a:buFont typeface="Arial" pitchFamily="34" charset="0"/>
              <a:buChar char="•"/>
            </a:pPr>
            <a:r>
              <a:rPr lang="en-US" sz="1200" dirty="0" smtClean="0"/>
              <a:t>Designate a Service and Product Provider (SPP)</a:t>
            </a:r>
          </a:p>
          <a:p>
            <a:pPr marL="664546" lvl="1" indent="-181240" defTabSz="966612">
              <a:buFont typeface="Arial" pitchFamily="34" charset="0"/>
              <a:buChar char="•"/>
              <a:defRPr/>
            </a:pPr>
            <a:r>
              <a:rPr lang="en-US" sz="1200" dirty="0" smtClean="0"/>
              <a:t>Edit Property Use Details (number</a:t>
            </a:r>
            <a:r>
              <a:rPr lang="en-US" sz="1200" baseline="0" dirty="0" smtClean="0"/>
              <a:t> of hours/workers)</a:t>
            </a:r>
            <a:endParaRPr lang="en-US" sz="1200" dirty="0" smtClean="0"/>
          </a:p>
          <a:p>
            <a:pPr marL="664546" lvl="1" indent="-181240">
              <a:buFont typeface="Arial" pitchFamily="34" charset="0"/>
              <a:buChar char="•"/>
            </a:pPr>
            <a:r>
              <a:rPr lang="en-US" sz="1200" dirty="0" smtClean="0"/>
              <a:t>Add an additional Property Use (if necessary)</a:t>
            </a:r>
          </a:p>
          <a:p>
            <a:endParaRPr lang="en-US" sz="1200" dirty="0" smtClean="0"/>
          </a:p>
          <a:p>
            <a:pPr marL="181240" indent="-181240" defTabSz="966612">
              <a:buFont typeface="Arial" pitchFamily="34" charset="0"/>
              <a:buChar char="•"/>
              <a:defRPr/>
            </a:pPr>
            <a:r>
              <a:rPr lang="en-US" sz="1200" baseline="0" dirty="0" smtClean="0"/>
              <a:t>To edit basic property information, select “View/Edit all Details”</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6</a:t>
            </a:fld>
            <a:endParaRPr lang="en-US"/>
          </a:p>
        </p:txBody>
      </p:sp>
    </p:spTree>
    <p:extLst>
      <p:ext uri="{BB962C8B-B14F-4D97-AF65-F5344CB8AC3E}">
        <p14:creationId xmlns:p14="http://schemas.microsoft.com/office/powerpoint/2010/main" val="2086273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baseline="0" dirty="0" smtClean="0"/>
              <a:t> From here, you will be able to edit the property’s address (though you can’t change the country)</a:t>
            </a:r>
          </a:p>
          <a:p>
            <a:pPr marL="171450" indent="-171450">
              <a:buFont typeface="Arial"/>
              <a:buChar char="•"/>
            </a:pPr>
            <a:endParaRPr lang="en-US" baseline="0" dirty="0" smtClean="0"/>
          </a:p>
          <a:p>
            <a:pPr marL="171450" indent="-171450">
              <a:buFont typeface="Arial"/>
              <a:buChar char="•"/>
            </a:pPr>
            <a:r>
              <a:rPr lang="en-US" baseline="0" dirty="0" smtClean="0"/>
              <a:t> Then, you will be able to edit additional property information.</a:t>
            </a:r>
          </a:p>
        </p:txBody>
      </p:sp>
      <p:sp>
        <p:nvSpPr>
          <p:cNvPr id="4" name="Slide Number Placeholder 3"/>
          <p:cNvSpPr>
            <a:spLocks noGrp="1"/>
          </p:cNvSpPr>
          <p:nvPr>
            <p:ph type="sldNum" sz="quarter" idx="10"/>
          </p:nvPr>
        </p:nvSpPr>
        <p:spPr/>
        <p:txBody>
          <a:bodyPr/>
          <a:lstStyle/>
          <a:p>
            <a:fld id="{C1840B7B-A24B-4DA8-AB15-991E88503A0E}" type="slidenum">
              <a:rPr lang="en-US" smtClean="0"/>
              <a:pPr/>
              <a:t>7</a:t>
            </a:fld>
            <a:endParaRPr lang="en-US"/>
          </a:p>
        </p:txBody>
      </p:sp>
    </p:spTree>
    <p:extLst>
      <p:ext uri="{BB962C8B-B14F-4D97-AF65-F5344CB8AC3E}">
        <p14:creationId xmlns:p14="http://schemas.microsoft.com/office/powerpoint/2010/main" val="2545823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baseline="0" dirty="0" smtClean="0"/>
              <a:t>Under “Property Use Detail,” you can edit all of the basic information that you initially entered for your building, including:</a:t>
            </a:r>
          </a:p>
          <a:p>
            <a:pPr marL="181240" indent="-181240"/>
            <a:endParaRPr lang="en-US" baseline="0" dirty="0" smtClean="0"/>
          </a:p>
          <a:p>
            <a:pPr marL="664546" lvl="1" indent="-181240">
              <a:buFont typeface="Arial" pitchFamily="34" charset="0"/>
              <a:buChar char="•"/>
            </a:pPr>
            <a:r>
              <a:rPr lang="en-US" baseline="0" dirty="0" smtClean="0"/>
              <a:t>Primary function</a:t>
            </a:r>
          </a:p>
          <a:p>
            <a:pPr marL="664546" lvl="1" indent="-181240"/>
            <a:endParaRPr lang="en-US" baseline="0" dirty="0" smtClean="0"/>
          </a:p>
          <a:p>
            <a:pPr marL="664546" lvl="1" indent="-181240">
              <a:buFont typeface="Arial" pitchFamily="34" charset="0"/>
              <a:buChar char="•"/>
            </a:pPr>
            <a:r>
              <a:rPr lang="en-US" baseline="0" dirty="0" smtClean="0"/>
              <a:t>Whether the property is part of a larger building, is a single building, or includes multiple buildings</a:t>
            </a:r>
          </a:p>
          <a:p>
            <a:pPr marL="664546" lvl="1" indent="-181240"/>
            <a:endParaRPr lang="en-US" baseline="0" dirty="0" smtClean="0"/>
          </a:p>
          <a:p>
            <a:pPr marL="664546" lvl="1" indent="-181240">
              <a:buFont typeface="Arial" pitchFamily="34" charset="0"/>
              <a:buChar char="•"/>
            </a:pPr>
            <a:r>
              <a:rPr lang="en-US" baseline="0" dirty="0" smtClean="0"/>
              <a:t>Change the total Gross Floor Area for the property</a:t>
            </a:r>
          </a:p>
          <a:p>
            <a:pPr marL="664546" lvl="1" indent="-181240"/>
            <a:endParaRPr lang="en-US" baseline="0" dirty="0" smtClean="0"/>
          </a:p>
          <a:p>
            <a:pPr marL="664546" lvl="1" indent="-181240">
              <a:buFont typeface="Arial" pitchFamily="34" charset="0"/>
              <a:buChar char="•"/>
            </a:pPr>
            <a:r>
              <a:rPr lang="en-US" baseline="0" dirty="0" smtClean="0"/>
              <a:t>Change the reported occupancy</a:t>
            </a:r>
          </a:p>
          <a:p>
            <a:pPr marL="664546" lvl="1" indent="-181240"/>
            <a:endParaRPr lang="en-US" baseline="0" dirty="0" smtClean="0"/>
          </a:p>
          <a:p>
            <a:pPr marL="664546" lvl="1" indent="-181240">
              <a:buFont typeface="Arial" pitchFamily="34" charset="0"/>
              <a:buChar char="•"/>
            </a:pPr>
            <a:r>
              <a:rPr lang="en-US" baseline="0" dirty="0" smtClean="0"/>
              <a:t>Identify whether the property’s data is maintained by a service and product provider (if it is, you will be prompted to indicate the SPP, who must be in your contacts list. This is important, as it allows SPPs that are ENERGY STAR partners to get credit for assisting with the benchmarking of a building).</a:t>
            </a:r>
          </a:p>
          <a:p>
            <a:pPr marL="664546" lvl="1" indent="-181240"/>
            <a:endParaRPr lang="en-US" baseline="0" dirty="0" smtClean="0"/>
          </a:p>
          <a:p>
            <a:pPr marL="664546" lvl="1" indent="-181240">
              <a:buFont typeface="Arial" pitchFamily="34" charset="0"/>
              <a:buChar char="•"/>
            </a:pPr>
            <a:r>
              <a:rPr lang="en-US" baseline="0" dirty="0" smtClean="0"/>
              <a:t>Indicate whether or not the building is a Federal property</a:t>
            </a:r>
          </a:p>
          <a:p>
            <a:pPr marL="664546" lvl="1" indent="-181240">
              <a:buFont typeface="Arial" pitchFamily="34" charset="0"/>
              <a:buChar char="•"/>
            </a:pPr>
            <a:endParaRPr lang="en-US" baseline="0" dirty="0" smtClean="0"/>
          </a:p>
          <a:p>
            <a:pPr marL="181240" indent="-181240" defTabSz="966612">
              <a:buFont typeface="Arial" pitchFamily="34" charset="0"/>
              <a:buChar char="•"/>
              <a:defRPr/>
            </a:pPr>
            <a:r>
              <a:rPr lang="en-US" dirty="0" smtClean="0"/>
              <a:t>If</a:t>
            </a:r>
            <a:r>
              <a:rPr lang="en-US" baseline="0" dirty="0" smtClean="0"/>
              <a:t> you make any changes on this page, click </a:t>
            </a:r>
            <a:r>
              <a:rPr lang="en-US" b="1" baseline="0" dirty="0" smtClean="0"/>
              <a:t>Update Property</a:t>
            </a:r>
            <a:r>
              <a:rPr lang="en-US" b="0" baseline="0" dirty="0" smtClean="0"/>
              <a:t> at the bottom</a:t>
            </a:r>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8</a:t>
            </a:fld>
            <a:endParaRPr lang="en-US"/>
          </a:p>
        </p:txBody>
      </p:sp>
    </p:spTree>
    <p:extLst>
      <p:ext uri="{BB962C8B-B14F-4D97-AF65-F5344CB8AC3E}">
        <p14:creationId xmlns:p14="http://schemas.microsoft.com/office/powerpoint/2010/main" val="780305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dirty="0" smtClean="0"/>
              <a:t>The</a:t>
            </a:r>
            <a:r>
              <a:rPr lang="en-US" baseline="0" dirty="0" smtClean="0"/>
              <a:t> Primary Function is the Property t</a:t>
            </a:r>
            <a:r>
              <a:rPr lang="en-US" dirty="0" smtClean="0"/>
              <a:t>ype with which the</a:t>
            </a:r>
            <a:r>
              <a:rPr lang="en-US" baseline="0" dirty="0" smtClean="0"/>
              <a:t> building</a:t>
            </a:r>
            <a:r>
              <a:rPr lang="en-US" dirty="0" smtClean="0"/>
              <a:t> most closely identifies. You can change it at any time. If you have a property that is half hotel,</a:t>
            </a:r>
            <a:r>
              <a:rPr lang="en-US" baseline="0" dirty="0" smtClean="0"/>
              <a:t> half office, which do you think of it as? Refer to the glossary for Property Use definitions if you are unsure what category your building falls under.  Typically, a building’s primary function will be represented by a majority of the building’s square footage. </a:t>
            </a:r>
          </a:p>
          <a:p>
            <a:pPr marL="181240" indent="-181240">
              <a:buFont typeface="Arial" pitchFamily="34" charset="0"/>
              <a:buChar char="•"/>
            </a:pPr>
            <a:endParaRPr lang="en-US" baseline="0" dirty="0" smtClean="0"/>
          </a:p>
          <a:p>
            <a:pPr marL="181240" indent="-181240">
              <a:buFont typeface="Arial" pitchFamily="34" charset="0"/>
              <a:buChar char="•"/>
            </a:pPr>
            <a:r>
              <a:rPr lang="en-US" baseline="0" dirty="0" smtClean="0"/>
              <a:t>You may wonder if it is necessary to add an additional Property Uses to your building. For example, if you have an Office with ground floor retail, do you add the retail as a separate Property Use? The short answer is probably not. In general, the goal is to add as few Property Uses as possible. But there are 4 exceptions to this rule listed here. You would not break out a ground floor retails shop unless it met one of the exceptions. Retail is only eligible for a score if it is greater than 5,000 sq ft.</a:t>
            </a:r>
          </a:p>
          <a:p>
            <a:pPr marL="181240" indent="-181240">
              <a:buFont typeface="Arial" pitchFamily="34" charset="0"/>
              <a:buChar char="•"/>
            </a:pPr>
            <a:endParaRPr lang="en-US" baseline="0" dirty="0" smtClean="0"/>
          </a:p>
          <a:p>
            <a:pPr marL="181240" indent="-181240">
              <a:buFont typeface="Arial" pitchFamily="34" charset="0"/>
              <a:buChar char="•"/>
            </a:pPr>
            <a:r>
              <a:rPr lang="en-US" baseline="0" dirty="0" smtClean="0"/>
              <a:t>Depending on the property type you selected when setting up the building, and how you responded to specific prompts, the tool may have already guided you in setting up additional property-specific use types, such as parking, data centers, and/or swimming pools.</a:t>
            </a:r>
          </a:p>
        </p:txBody>
      </p:sp>
      <p:sp>
        <p:nvSpPr>
          <p:cNvPr id="4" name="Slide Number Placeholder 3"/>
          <p:cNvSpPr>
            <a:spLocks noGrp="1"/>
          </p:cNvSpPr>
          <p:nvPr>
            <p:ph type="sldNum" sz="quarter" idx="10"/>
          </p:nvPr>
        </p:nvSpPr>
        <p:spPr/>
        <p:txBody>
          <a:bodyPr/>
          <a:lstStyle/>
          <a:p>
            <a:fld id="{C1840B7B-A24B-4DA8-AB15-991E88503A0E}" type="slidenum">
              <a:rPr lang="en-US" smtClean="0"/>
              <a:pPr/>
              <a:t>9</a:t>
            </a:fld>
            <a:endParaRPr lang="en-US"/>
          </a:p>
        </p:txBody>
      </p:sp>
    </p:spTree>
    <p:extLst>
      <p:ext uri="{BB962C8B-B14F-4D97-AF65-F5344CB8AC3E}">
        <p14:creationId xmlns:p14="http://schemas.microsoft.com/office/powerpoint/2010/main" val="22484635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w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w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w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5227" y="1474390"/>
            <a:ext cx="7837725" cy="539468"/>
          </a:xfrm>
        </p:spPr>
        <p:txBody>
          <a:bodyPr>
            <a:normAutofit/>
          </a:bodyPr>
          <a:lstStyle>
            <a:lvl1pPr algn="ctr">
              <a:lnSpc>
                <a:spcPts val="2800"/>
              </a:lnSpc>
              <a:defRPr sz="3200" baseline="0"/>
            </a:lvl1pPr>
          </a:lstStyle>
          <a:p>
            <a:r>
              <a:rPr lang="en-US" dirty="0" smtClean="0"/>
              <a:t>[Add title here]</a:t>
            </a:r>
            <a:endParaRPr lang="en-US" dirty="0"/>
          </a:p>
        </p:txBody>
      </p:sp>
      <p:sp>
        <p:nvSpPr>
          <p:cNvPr id="3" name="Content Placeholder 2"/>
          <p:cNvSpPr>
            <a:spLocks noGrp="1"/>
          </p:cNvSpPr>
          <p:nvPr>
            <p:ph idx="1" hasCustomPrompt="1"/>
          </p:nvPr>
        </p:nvSpPr>
        <p:spPr>
          <a:xfrm>
            <a:off x="665239" y="2027464"/>
            <a:ext cx="7840132" cy="557894"/>
          </a:xfrm>
        </p:spPr>
        <p:txBody>
          <a:bodyPr>
            <a:normAutofit/>
          </a:bodyPr>
          <a:lstStyle>
            <a:lvl1pPr algn="ctr">
              <a:lnSpc>
                <a:spcPts val="2800"/>
              </a:lnSpc>
              <a:buNone/>
              <a:defRPr sz="3200" b="1" baseline="0">
                <a:solidFill>
                  <a:schemeClr val="tx1">
                    <a:lumMod val="65000"/>
                    <a:lumOff val="35000"/>
                  </a:schemeClr>
                </a:solidFill>
              </a:defRPr>
            </a:lvl1pPr>
          </a:lstStyle>
          <a:p>
            <a:pPr lvl="0"/>
            <a:r>
              <a:rPr lang="en-US" dirty="0" smtClean="0"/>
              <a:t>[Add subtitle here]</a:t>
            </a:r>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sp>
        <p:nvSpPr>
          <p:cNvPr id="10" name="Content Placeholder 2"/>
          <p:cNvSpPr>
            <a:spLocks noGrp="1"/>
          </p:cNvSpPr>
          <p:nvPr>
            <p:ph idx="10" hasCustomPrompt="1"/>
          </p:nvPr>
        </p:nvSpPr>
        <p:spPr>
          <a:xfrm>
            <a:off x="665239" y="4884965"/>
            <a:ext cx="7837714" cy="1496785"/>
          </a:xfrm>
        </p:spPr>
        <p:txBody>
          <a:bodyPr>
            <a:normAutofit/>
          </a:bodyPr>
          <a:lstStyle>
            <a:lvl1pPr algn="ctr">
              <a:buNone/>
              <a:defRPr sz="2000" b="0"/>
            </a:lvl1pPr>
          </a:lstStyle>
          <a:p>
            <a:pPr lvl="0"/>
            <a:r>
              <a:rPr lang="en-US" dirty="0" smtClean="0"/>
              <a:t>[Add presenter information here]</a:t>
            </a:r>
          </a:p>
        </p:txBody>
      </p:sp>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099749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baseline="0"/>
            </a:lvl1pPr>
          </a:lstStyle>
          <a:p>
            <a:r>
              <a:rPr lang="en-US" dirty="0" smtClean="0"/>
              <a:t>[Add title here]</a:t>
            </a:r>
            <a:endParaRPr lang="en-US" dirty="0"/>
          </a:p>
        </p:txBody>
      </p:sp>
      <p:sp>
        <p:nvSpPr>
          <p:cNvPr id="5" name="Slide Number Placeholder 4"/>
          <p:cNvSpPr>
            <a:spLocks noGrp="1"/>
          </p:cNvSpPr>
          <p:nvPr>
            <p:ph type="sldNum" sz="quarter" idx="12"/>
          </p:nvPr>
        </p:nvSpPr>
        <p:spPr/>
        <p:txBody>
          <a:bodyPr/>
          <a:lstStyle/>
          <a:p>
            <a:fld id="{A68EB28B-25DE-584A-9D11-C8CFD6A9918B}" type="slidenum">
              <a:rPr lang="en-US" smtClean="0"/>
              <a:pPr/>
              <a:t>‹#›</a:t>
            </a:fld>
            <a:endParaRPr lang="en-US"/>
          </a:p>
        </p:txBody>
      </p:sp>
      <p:pic>
        <p:nvPicPr>
          <p:cNvPr id="6" name="Picture 5"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8" name="Picture 7"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1582879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pic>
        <p:nvPicPr>
          <p:cNvPr id="5" name="Picture 4"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7" name="Picture 6"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466875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 no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spTree>
    <p:extLst>
      <p:ext uri="{BB962C8B-B14F-4D97-AF65-F5344CB8AC3E}">
        <p14:creationId xmlns:p14="http://schemas.microsoft.com/office/powerpoint/2010/main" val="3789870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12213" y="1270282"/>
            <a:ext cx="8331787" cy="537808"/>
          </a:xfrm>
        </p:spPr>
        <p:txBody>
          <a:bodyPr anchor="ctr" anchorCtr="0">
            <a:normAutofit/>
          </a:bodyPr>
          <a:lstStyle>
            <a:lvl1pPr>
              <a:defRPr sz="2400" baseline="0"/>
            </a:lvl1pPr>
          </a:lstStyle>
          <a:p>
            <a:r>
              <a:rPr lang="en-US" dirty="0" smtClean="0"/>
              <a:t>[Add title here]</a:t>
            </a:r>
            <a:endParaRPr lang="en-US" dirty="0"/>
          </a:p>
        </p:txBody>
      </p:sp>
      <p:sp>
        <p:nvSpPr>
          <p:cNvPr id="3" name="Content Placeholder 2"/>
          <p:cNvSpPr>
            <a:spLocks noGrp="1"/>
          </p:cNvSpPr>
          <p:nvPr>
            <p:ph idx="1" hasCustomPrompt="1"/>
          </p:nvPr>
        </p:nvSpPr>
        <p:spPr>
          <a:xfrm>
            <a:off x="812214" y="1951465"/>
            <a:ext cx="7874586" cy="4174699"/>
          </a:xfrm>
        </p:spPr>
        <p:txBody>
          <a:bodyPr>
            <a:normAutofit/>
          </a:bodyPr>
          <a:lstStyle>
            <a:lvl1pPr>
              <a:lnSpc>
                <a:spcPct val="100000"/>
              </a:lnSpc>
              <a:spcBef>
                <a:spcPts val="0"/>
              </a:spcBef>
              <a:defRPr sz="200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2067"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7955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46668" y="1374322"/>
            <a:ext cx="7426475" cy="4261985"/>
          </a:xfrm>
        </p:spPr>
        <p:txBody>
          <a:bodyPr>
            <a:normAutofit/>
          </a:bodyPr>
          <a:lstStyle>
            <a:lvl1pPr>
              <a:lnSpc>
                <a:spcPct val="100000"/>
              </a:lnSpc>
              <a:spcBef>
                <a:spcPts val="0"/>
              </a:spcBef>
              <a:buNone/>
              <a:defRPr sz="2400" baseline="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[Add text here]</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5137"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748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Large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8" y="1374322"/>
            <a:ext cx="7426475" cy="4261985"/>
          </a:xfrm>
        </p:spPr>
        <p:txBody>
          <a:bodyPr>
            <a:normAutofit/>
          </a:bodyPr>
          <a:lstStyle>
            <a:lvl1pPr algn="ctr">
              <a:lnSpc>
                <a:spcPct val="100000"/>
              </a:lnSpc>
              <a:spcBef>
                <a:spcPts val="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endParaRPr lang="en-US" dirty="0" smtClean="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6161"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90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amp;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5430762" y="0"/>
            <a:ext cx="3689048"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812213" y="1151531"/>
            <a:ext cx="4340358" cy="838826"/>
          </a:xfrm>
        </p:spPr>
        <p:txBody>
          <a:bodyPr anchor="ctr" anchorCtr="0">
            <a:normAutofit/>
          </a:bodyPr>
          <a:lstStyle>
            <a:lvl1pP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825584" y="2109106"/>
            <a:ext cx="4036703" cy="4017057"/>
          </a:xfrm>
        </p:spPr>
        <p:txBody>
          <a:bodyPr>
            <a:normAutofit/>
          </a:bodyPr>
          <a:lstStyle>
            <a:lvl1pPr>
              <a:lnSpc>
                <a:spcPct val="100000"/>
              </a:lnSpc>
              <a:spcBef>
                <a:spcPts val="0"/>
              </a:spcBef>
              <a:defRPr sz="200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102184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ight text, Left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5435453" y="1115906"/>
            <a:ext cx="3708547" cy="838826"/>
          </a:xfrm>
        </p:spPr>
        <p:txBody>
          <a:bodyPr anchor="ctr" anchorCtr="0">
            <a:normAutofit/>
          </a:bodyPr>
          <a:lstStyle>
            <a:lvl1pP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5448825" y="2109106"/>
            <a:ext cx="3695176" cy="4017057"/>
          </a:xfrm>
        </p:spPr>
        <p:txBody>
          <a:bodyPr>
            <a:normAutofit/>
          </a:bodyPr>
          <a:lstStyle>
            <a:lvl1pPr>
              <a:lnSpc>
                <a:spcPct val="100000"/>
              </a:lnSpc>
              <a:spcBef>
                <a:spcPts val="0"/>
              </a:spcBef>
              <a:defRPr sz="2000" baseline="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1784317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aphic w/ right text">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5435453" y="1947523"/>
            <a:ext cx="3708547" cy="838826"/>
          </a:xfrm>
        </p:spPr>
        <p:txBody>
          <a:bodyPr anchor="ctr" anchorCtr="0">
            <a:normAutofit/>
          </a:bodyPr>
          <a:lstStyle>
            <a:lvl1pPr algn="ct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5448824" y="3162167"/>
            <a:ext cx="3695176" cy="2963996"/>
          </a:xfrm>
        </p:spPr>
        <p:txBody>
          <a:bodyPr>
            <a:normAutofit/>
          </a:bodyPr>
          <a:lstStyle>
            <a:lvl1pPr marL="0" indent="0" algn="ctr">
              <a:lnSpc>
                <a:spcPct val="100000"/>
              </a:lnSpc>
              <a:spcBef>
                <a:spcPts val="0"/>
              </a:spcBef>
              <a:buNone/>
              <a:defRPr sz="2000" b="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text styles</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84087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a:lvl1pPr>
          </a:lstStyle>
          <a:p>
            <a:r>
              <a:rPr lang="en-US" dirty="0" smtClean="0"/>
              <a:t>[Add title here]</a:t>
            </a:r>
            <a:endParaRPr lang="en-US" dirty="0"/>
          </a:p>
        </p:txBody>
      </p:sp>
      <p:sp>
        <p:nvSpPr>
          <p:cNvPr id="3" name="Text Placeholder 2"/>
          <p:cNvSpPr>
            <a:spLocks noGrp="1"/>
          </p:cNvSpPr>
          <p:nvPr>
            <p:ph type="body" idx="1" hasCustomPrompt="1"/>
          </p:nvPr>
        </p:nvSpPr>
        <p:spPr>
          <a:xfrm>
            <a:off x="913338" y="1909469"/>
            <a:ext cx="3584050" cy="448217"/>
          </a:xfrm>
        </p:spPr>
        <p:txBody>
          <a:bodyPr anchor="ctr" anchorCtr="0">
            <a:noAutofit/>
          </a:bodyPr>
          <a:lstStyle>
            <a:lvl1pPr marL="0" indent="0" algn="ctr">
              <a:buNone/>
              <a:defRPr sz="1800" b="1" baseline="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4" name="Content Placeholder 3"/>
          <p:cNvSpPr>
            <a:spLocks noGrp="1"/>
          </p:cNvSpPr>
          <p:nvPr>
            <p:ph sz="half" idx="2" hasCustomPrompt="1"/>
          </p:nvPr>
        </p:nvSpPr>
        <p:spPr>
          <a:xfrm>
            <a:off x="913338" y="2453266"/>
            <a:ext cx="3584050" cy="4047252"/>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76542" y="1909469"/>
            <a:ext cx="3585458" cy="464147"/>
          </a:xfrm>
        </p:spPr>
        <p:txBody>
          <a:bodyPr anchor="ctr" anchorCtr="0">
            <a:normAutofit/>
          </a:bodyPr>
          <a:lstStyle>
            <a:lvl1pPr marL="0" indent="0" algn="ctr">
              <a:buNone/>
              <a:defRPr sz="18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6" name="Content Placeholder 5"/>
          <p:cNvSpPr>
            <a:spLocks noGrp="1"/>
          </p:cNvSpPr>
          <p:nvPr>
            <p:ph sz="quarter" idx="4" hasCustomPrompt="1"/>
          </p:nvPr>
        </p:nvSpPr>
        <p:spPr>
          <a:xfrm>
            <a:off x="4676542" y="2445302"/>
            <a:ext cx="3585458" cy="4055217"/>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A68EB28B-25DE-584A-9D11-C8CFD6A9918B}" type="slidenum">
              <a:rPr lang="en-US" smtClean="0"/>
              <a:pPr/>
              <a:t>‹#›</a:t>
            </a:fld>
            <a:endParaRPr lang="en-US"/>
          </a:p>
        </p:txBody>
      </p:sp>
      <p:pic>
        <p:nvPicPr>
          <p:cNvPr id="10" name="Picture 9"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499035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 colo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baseline="0"/>
            </a:lvl1pPr>
          </a:lstStyle>
          <a:p>
            <a:r>
              <a:rPr lang="en-US" dirty="0" smtClean="0"/>
              <a:t>[Add title here]</a:t>
            </a:r>
            <a:endParaRPr lang="en-US" dirty="0"/>
          </a:p>
        </p:txBody>
      </p:sp>
      <p:sp>
        <p:nvSpPr>
          <p:cNvPr id="3" name="Text Placeholder 2"/>
          <p:cNvSpPr>
            <a:spLocks noGrp="1"/>
          </p:cNvSpPr>
          <p:nvPr>
            <p:ph type="body" idx="1" hasCustomPrompt="1"/>
          </p:nvPr>
        </p:nvSpPr>
        <p:spPr>
          <a:xfrm>
            <a:off x="913338" y="1909469"/>
            <a:ext cx="3584050" cy="448217"/>
          </a:xfrm>
          <a:solidFill>
            <a:srgbClr val="E99C2E"/>
          </a:solidFill>
        </p:spPr>
        <p:txBody>
          <a:bodyPr anchor="ctr">
            <a:normAutofit/>
          </a:bodyPr>
          <a:lstStyle>
            <a:lvl1pPr marL="0" indent="0" algn="ctr">
              <a:buNone/>
              <a:defRPr sz="18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5" name="Text Placeholder 4"/>
          <p:cNvSpPr>
            <a:spLocks noGrp="1"/>
          </p:cNvSpPr>
          <p:nvPr>
            <p:ph type="body" sz="quarter" idx="3" hasCustomPrompt="1"/>
          </p:nvPr>
        </p:nvSpPr>
        <p:spPr>
          <a:xfrm>
            <a:off x="4676542" y="1909469"/>
            <a:ext cx="3585458" cy="464147"/>
          </a:xfrm>
          <a:solidFill>
            <a:srgbClr val="E99C2E"/>
          </a:solidFill>
        </p:spPr>
        <p:txBody>
          <a:bodyPr anchor="ctr">
            <a:normAutofit/>
          </a:bodyPr>
          <a:lstStyle>
            <a:lvl1pPr marL="0" indent="0" algn="ctr">
              <a:buNone/>
              <a:defRPr sz="18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9" name="Slide Number Placeholder 8"/>
          <p:cNvSpPr>
            <a:spLocks noGrp="1"/>
          </p:cNvSpPr>
          <p:nvPr>
            <p:ph type="sldNum" sz="quarter" idx="12"/>
          </p:nvPr>
        </p:nvSpPr>
        <p:spPr/>
        <p:txBody>
          <a:bodyPr/>
          <a:lstStyle/>
          <a:p>
            <a:fld id="{A68EB28B-25DE-584A-9D11-C8CFD6A9918B}" type="slidenum">
              <a:rPr lang="en-US" smtClean="0"/>
              <a:pPr/>
              <a:t>‹#›</a:t>
            </a:fld>
            <a:endParaRPr lang="en-US"/>
          </a:p>
        </p:txBody>
      </p:sp>
      <p:pic>
        <p:nvPicPr>
          <p:cNvPr id="10" name="Picture 9"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
        <p:nvSpPr>
          <p:cNvPr id="11" name="Content Placeholder 3"/>
          <p:cNvSpPr>
            <a:spLocks noGrp="1"/>
          </p:cNvSpPr>
          <p:nvPr>
            <p:ph sz="half" idx="13" hasCustomPrompt="1"/>
          </p:nvPr>
        </p:nvSpPr>
        <p:spPr>
          <a:xfrm>
            <a:off x="913338" y="2453266"/>
            <a:ext cx="3584050" cy="4047252"/>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5"/>
          <p:cNvSpPr>
            <a:spLocks noGrp="1"/>
          </p:cNvSpPr>
          <p:nvPr>
            <p:ph sz="quarter" idx="14" hasCustomPrompt="1"/>
          </p:nvPr>
        </p:nvSpPr>
        <p:spPr>
          <a:xfrm>
            <a:off x="4676542" y="2445302"/>
            <a:ext cx="3585458" cy="4055217"/>
          </a:xfrm>
        </p:spPr>
        <p:txBody>
          <a:bodyPr>
            <a:normAutofit/>
          </a:bodyPr>
          <a:lstStyle>
            <a:lvl1pPr>
              <a:lnSpc>
                <a:spcPct val="100000"/>
              </a:lnSpc>
              <a:spcBef>
                <a:spcPts val="0"/>
              </a:spcBef>
              <a:defRPr sz="1600" baseline="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60410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5455" y="1270282"/>
            <a:ext cx="8393505" cy="537808"/>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49618" y="1951465"/>
            <a:ext cx="7837182" cy="41746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209221" y="6356351"/>
            <a:ext cx="47757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686368-703F-4039-82D6-73835F640415}" type="slidenum">
              <a:rPr lang="en-US" smtClean="0"/>
              <a:pPr/>
              <a:t>‹#›</a:t>
            </a:fld>
            <a:endParaRPr lang="en-US" dirty="0"/>
          </a:p>
        </p:txBody>
      </p:sp>
    </p:spTree>
    <p:extLst>
      <p:ext uri="{BB962C8B-B14F-4D97-AF65-F5344CB8AC3E}">
        <p14:creationId xmlns:p14="http://schemas.microsoft.com/office/powerpoint/2010/main" val="3778322524"/>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hf hdr="0" ftr="0" dt="0"/>
  <p:txStyles>
    <p:titleStyle>
      <a:lvl1pPr algn="l" defTabSz="457200" rtl="0" eaLnBrk="1" latinLnBrk="0" hangingPunct="1">
        <a:spcBef>
          <a:spcPct val="0"/>
        </a:spcBef>
        <a:buNone/>
        <a:defRPr sz="1800" b="1" kern="1200">
          <a:solidFill>
            <a:srgbClr val="0070C0"/>
          </a:solidFill>
          <a:latin typeface="Univers" pitchFamily="34" charset="0"/>
          <a:ea typeface="+mj-ea"/>
          <a:cs typeface="+mj-cs"/>
        </a:defRPr>
      </a:lvl1pPr>
    </p:titleStyle>
    <p:bodyStyle>
      <a:lvl1pPr marL="342900" indent="-3429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0.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energystar.gov/buildings/training"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10.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10.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10.xml"/><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energystar.gov/buildingshelp"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hyperlink" Target="http://www.energystar.gov/index.cfm?c=evaluate_performance.bus_portfoliomanager_model_tech_desc" TargetMode="External"/><Relationship Id="rId5" Type="http://schemas.openxmlformats.org/officeDocument/2006/relationships/hyperlink" Target="http://esbuildings.webex.com/" TargetMode="External"/><Relationship Id="rId4" Type="http://schemas.openxmlformats.org/officeDocument/2006/relationships/hyperlink" Target="http://www.energystar.gov/buildings/training"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www.energystar.gov/BuildingsHelp"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495800"/>
          </a:xfrm>
          <a:prstGeom prst="rect">
            <a:avLst/>
          </a:prstGeom>
          <a:solidFill>
            <a:srgbClr val="E7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p:cNvSpPr>
            <a:spLocks noGrp="1"/>
          </p:cNvSpPr>
          <p:nvPr>
            <p:ph type="title"/>
          </p:nvPr>
        </p:nvSpPr>
        <p:spPr>
          <a:xfrm>
            <a:off x="0" y="533400"/>
            <a:ext cx="9067800" cy="1295400"/>
          </a:xfrm>
        </p:spPr>
        <p:txBody>
          <a:bodyPr>
            <a:noAutofit/>
          </a:bodyPr>
          <a:lstStyle/>
          <a:p>
            <a:pPr algn="ctr"/>
            <a:r>
              <a:rPr lang="en-US" sz="6600" b="1" dirty="0" smtClean="0">
                <a:solidFill>
                  <a:schemeClr val="accent1">
                    <a:lumMod val="50000"/>
                  </a:schemeClr>
                </a:solidFill>
                <a:latin typeface="Arial Narrow" pitchFamily="34" charset="0"/>
                <a:cs typeface="Arial" pitchFamily="34" charset="0"/>
              </a:rPr>
              <a:t>Portfolio Manager</a:t>
            </a:r>
            <a:r>
              <a:rPr lang="en-US" sz="6600" b="1" baseline="30000" dirty="0" smtClean="0">
                <a:solidFill>
                  <a:schemeClr val="accent1">
                    <a:lumMod val="50000"/>
                  </a:schemeClr>
                </a:solidFill>
                <a:latin typeface="Arial Narrow" pitchFamily="34" charset="0"/>
                <a:cs typeface="Arial" pitchFamily="34" charset="0"/>
              </a:rPr>
              <a:t>®</a:t>
            </a:r>
            <a:r>
              <a:rPr lang="en-US" sz="6600" b="1" dirty="0" smtClean="0">
                <a:solidFill>
                  <a:schemeClr val="accent1">
                    <a:lumMod val="50000"/>
                  </a:schemeClr>
                </a:solidFill>
                <a:latin typeface="Arial Narrow" pitchFamily="34" charset="0"/>
                <a:cs typeface="Arial" pitchFamily="34" charset="0"/>
              </a:rPr>
              <a:t> 201</a:t>
            </a:r>
            <a:endParaRPr lang="en-US" sz="6600" b="1" dirty="0">
              <a:solidFill>
                <a:schemeClr val="accent1">
                  <a:lumMod val="50000"/>
                </a:schemeClr>
              </a:solidFill>
              <a:latin typeface="Arial Narrow" pitchFamily="34" charset="0"/>
              <a:cs typeface="Arial" pitchFamily="34" charset="0"/>
            </a:endParaRPr>
          </a:p>
        </p:txBody>
      </p:sp>
      <p:sp>
        <p:nvSpPr>
          <p:cNvPr id="8" name="Title 6"/>
          <p:cNvSpPr txBox="1">
            <a:spLocks/>
          </p:cNvSpPr>
          <p:nvPr/>
        </p:nvSpPr>
        <p:spPr>
          <a:xfrm>
            <a:off x="5410200" y="2438400"/>
            <a:ext cx="3733800" cy="140176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smtClean="0">
              <a:ln>
                <a:noFill/>
              </a:ln>
              <a:solidFill>
                <a:schemeClr val="accent1">
                  <a:lumMod val="50000"/>
                </a:schemeClr>
              </a:solidFill>
              <a:effectLst/>
              <a:uLnTx/>
              <a:uFillTx/>
              <a:ea typeface="+mj-ea"/>
              <a:cs typeface="Arial" pitchFamily="34" charset="0"/>
            </a:endParaRPr>
          </a:p>
        </p:txBody>
      </p:sp>
      <p:pic>
        <p:nvPicPr>
          <p:cNvPr id="12" name="Picture 11" descr="Portfolio_Manager-Add_property_wizard.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238714">
            <a:off x="1498125" y="2419911"/>
            <a:ext cx="3394364" cy="2590800"/>
          </a:xfrm>
          <a:prstGeom prst="rect">
            <a:avLst/>
          </a:prstGeom>
        </p:spPr>
      </p:pic>
      <p:pic>
        <p:nvPicPr>
          <p:cNvPr id="11" name="Picture 10" descr="Portfolio_manager-MyPortfolio_overview_page.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24950">
            <a:off x="448194" y="2372233"/>
            <a:ext cx="3145536" cy="2526792"/>
          </a:xfrm>
          <a:prstGeom prst="rect">
            <a:avLst/>
          </a:prstGeom>
        </p:spPr>
      </p:pic>
      <p:sp>
        <p:nvSpPr>
          <p:cNvPr id="10" name="Rectangle 9"/>
          <p:cNvSpPr/>
          <p:nvPr/>
        </p:nvSpPr>
        <p:spPr>
          <a:xfrm>
            <a:off x="0" y="4495800"/>
            <a:ext cx="9144000" cy="2362200"/>
          </a:xfrm>
          <a:prstGeom prst="rect">
            <a:avLst/>
          </a:prstGeom>
          <a:solidFill>
            <a:schemeClr val="bg1"/>
          </a:solidFill>
          <a:ln>
            <a:noFill/>
          </a:ln>
          <a:effectLst>
            <a:outerShdw blurRad="609600" dist="114300" dir="16200000" sx="102000" sy="102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M_logo_860x182_no_cert_mark.jpg"/>
          <p:cNvPicPr>
            <a:picLocks noChangeAspect="1"/>
          </p:cNvPicPr>
          <p:nvPr/>
        </p:nvPicPr>
        <p:blipFill>
          <a:blip r:embed="rId5" cstate="print"/>
          <a:stretch>
            <a:fillRect/>
          </a:stretch>
        </p:blipFill>
        <p:spPr>
          <a:xfrm>
            <a:off x="381000" y="4626664"/>
            <a:ext cx="8407400" cy="2155136"/>
          </a:xfrm>
          <a:prstGeom prst="rect">
            <a:avLst/>
          </a:prstGeom>
        </p:spPr>
      </p:pic>
      <p:sp>
        <p:nvSpPr>
          <p:cNvPr id="2" name="Slide Number Placeholder 1"/>
          <p:cNvSpPr>
            <a:spLocks noGrp="1"/>
          </p:cNvSpPr>
          <p:nvPr>
            <p:ph type="sldNum" sz="quarter" idx="12"/>
          </p:nvPr>
        </p:nvSpPr>
        <p:spPr/>
        <p:txBody>
          <a:bodyPr/>
          <a:lstStyle/>
          <a:p>
            <a:fld id="{A68EB28B-25DE-584A-9D11-C8CFD6A9918B}" type="slidenum">
              <a:rPr lang="en-US" smtClean="0">
                <a:solidFill>
                  <a:srgbClr val="6F6F6F"/>
                </a:solidFill>
              </a:rPr>
              <a:pPr/>
              <a:t>1</a:t>
            </a:fld>
            <a:endParaRPr lang="en-US" dirty="0">
              <a:solidFill>
                <a:srgbClr val="6F6F6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26" y="907788"/>
            <a:ext cx="8308545" cy="537808"/>
          </a:xfrm>
        </p:spPr>
        <p:txBody>
          <a:bodyPr>
            <a:noAutofit/>
          </a:bodyPr>
          <a:lstStyle/>
          <a:p>
            <a:r>
              <a:rPr lang="en-US" dirty="0" smtClean="0">
                <a:latin typeface="Univers LT Std 57 Cn"/>
                <a:cs typeface="Univers LT Std 57 Cn"/>
              </a:rPr>
              <a:t>Example: Adding a Separate Use Type for Vacant Space in a Building</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10</a:t>
            </a:fld>
            <a:endParaRPr lang="en-US">
              <a:solidFill>
                <a:srgbClr val="6F6F6F"/>
              </a:solidFill>
            </a:endParaRPr>
          </a:p>
        </p:txBody>
      </p:sp>
      <p:sp>
        <p:nvSpPr>
          <p:cNvPr id="7" name="TextBox 6"/>
          <p:cNvSpPr txBox="1"/>
          <p:nvPr/>
        </p:nvSpPr>
        <p:spPr>
          <a:xfrm>
            <a:off x="6766692" y="1665105"/>
            <a:ext cx="2369287" cy="4495800"/>
          </a:xfrm>
          <a:prstGeom prst="rect">
            <a:avLst/>
          </a:prstGeom>
        </p:spPr>
        <p:txBody>
          <a:bodyPr vert="horz" wrap="square" lIns="91440" tIns="45720" rIns="91440" bIns="45720" rtlCol="0" anchor="ctr">
            <a:noAutofit/>
          </a:bodyPr>
          <a:lstStyle/>
          <a:p>
            <a:pPr marR="0" defTabSz="914400" rtl="0" eaLnBrk="1" fontAlgn="auto" latinLnBrk="0" hangingPunct="1">
              <a:lnSpc>
                <a:spcPct val="100000"/>
              </a:lnSpc>
              <a:spcBef>
                <a:spcPts val="480"/>
              </a:spcBef>
              <a:spcAft>
                <a:spcPts val="0"/>
              </a:spcAft>
              <a:buClr>
                <a:schemeClr val="tx2">
                  <a:lumMod val="60000"/>
                  <a:lumOff val="40000"/>
                </a:schemeClr>
              </a:buClr>
              <a:buSzTx/>
              <a:tabLst/>
            </a:pPr>
            <a:r>
              <a:rPr kumimoji="0" lang="en-US" sz="1600" b="1" i="0" u="sng"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Scenario</a:t>
            </a:r>
          </a:p>
          <a:p>
            <a:pPr marR="0" defTabSz="914400" rtl="0" eaLnBrk="1" fontAlgn="auto" latinLnBrk="0" hangingPunct="1">
              <a:lnSpc>
                <a:spcPct val="100000"/>
              </a:lnSpc>
              <a:spcBef>
                <a:spcPts val="480"/>
              </a:spcBef>
              <a:spcAft>
                <a:spcPts val="0"/>
              </a:spcAft>
              <a:buClr>
                <a:schemeClr val="tx2">
                  <a:lumMod val="60000"/>
                  <a:lumOff val="40000"/>
                </a:schemeClr>
              </a:buClr>
              <a:buSzTx/>
              <a:tabLst/>
            </a:pPr>
            <a:endParaRPr lang="en-US" sz="1600" b="1" dirty="0" smtClean="0">
              <a:solidFill>
                <a:schemeClr val="tx1">
                  <a:lumMod val="65000"/>
                  <a:lumOff val="35000"/>
                </a:schemeClr>
              </a:solidFill>
              <a:latin typeface="Univers LT Std 57 Cn"/>
              <a:ea typeface="+mj-ea"/>
              <a:cs typeface="Univers LT Std 57 Cn"/>
            </a:endParaRPr>
          </a:p>
          <a:p>
            <a:pPr marR="0" defTabSz="914400" rtl="0" eaLnBrk="1" fontAlgn="auto" latinLnBrk="0" hangingPunct="1">
              <a:lnSpc>
                <a:spcPct val="100000"/>
              </a:lnSpc>
              <a:spcBef>
                <a:spcPts val="480"/>
              </a:spcBef>
              <a:spcAft>
                <a:spcPts val="0"/>
              </a:spcAft>
              <a:buClr>
                <a:schemeClr val="tx2">
                  <a:lumMod val="60000"/>
                  <a:lumOff val="40000"/>
                </a:schemeClr>
              </a:buClr>
              <a:buSzTx/>
              <a:tabLst/>
            </a:pPr>
            <a:r>
              <a:rPr kumimoji="0" lang="en-US" sz="1600" b="1" i="0" u="none"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Office Building with</a:t>
            </a:r>
            <a:r>
              <a:rPr kumimoji="0" lang="en-US" sz="1600" b="1" i="0" u="none" strike="noStrike" kern="1200" cap="none" spc="0" normalizeH="0" noProof="0" dirty="0" smtClean="0">
                <a:ln>
                  <a:noFill/>
                </a:ln>
                <a:solidFill>
                  <a:schemeClr val="tx1">
                    <a:lumMod val="65000"/>
                    <a:lumOff val="35000"/>
                  </a:schemeClr>
                </a:solidFill>
                <a:effectLst/>
                <a:uLnTx/>
                <a:uFillTx/>
                <a:latin typeface="Univers LT Std 57 Cn"/>
                <a:ea typeface="+mj-ea"/>
                <a:cs typeface="Univers LT Std 57 Cn"/>
              </a:rPr>
              <a:t> </a:t>
            </a:r>
            <a:r>
              <a:rPr kumimoji="0" lang="en-US" sz="1600" b="1" i="0" u="none"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Gross Floor Area = 100,000 sq. ft.</a:t>
            </a:r>
          </a:p>
          <a:p>
            <a:pPr marR="0" defTabSz="914400" rtl="0" eaLnBrk="1" fontAlgn="auto" latinLnBrk="0" hangingPunct="1">
              <a:lnSpc>
                <a:spcPct val="100000"/>
              </a:lnSpc>
              <a:spcBef>
                <a:spcPts val="480"/>
              </a:spcBef>
              <a:spcAft>
                <a:spcPts val="0"/>
              </a:spcAft>
              <a:buClr>
                <a:schemeClr val="tx2">
                  <a:lumMod val="60000"/>
                  <a:lumOff val="40000"/>
                </a:schemeClr>
              </a:buClr>
              <a:buSzTx/>
              <a:tabLst/>
            </a:pPr>
            <a:endParaRPr lang="en-US" sz="1600" b="1" dirty="0">
              <a:solidFill>
                <a:schemeClr val="tx1">
                  <a:lumMod val="65000"/>
                  <a:lumOff val="35000"/>
                </a:schemeClr>
              </a:solidFill>
              <a:latin typeface="Univers LT Std 57 Cn"/>
              <a:ea typeface="+mj-ea"/>
              <a:cs typeface="Univers LT Std 57 Cn"/>
            </a:endParaRPr>
          </a:p>
          <a:p>
            <a:pPr marR="0" defTabSz="914400" rtl="0" eaLnBrk="1" fontAlgn="auto" latinLnBrk="0" hangingPunct="1">
              <a:lnSpc>
                <a:spcPct val="100000"/>
              </a:lnSpc>
              <a:spcBef>
                <a:spcPts val="480"/>
              </a:spcBef>
              <a:spcAft>
                <a:spcPts val="0"/>
              </a:spcAft>
              <a:buClr>
                <a:schemeClr val="tx2">
                  <a:lumMod val="60000"/>
                  <a:lumOff val="40000"/>
                </a:schemeClr>
              </a:buClr>
              <a:buSzTx/>
              <a:tabLst/>
            </a:pPr>
            <a:r>
              <a:rPr kumimoji="0" lang="en-US" sz="1600" b="1" i="0" u="none"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At</a:t>
            </a:r>
            <a:r>
              <a:rPr kumimoji="0" lang="en-US" sz="1600" b="1" i="0" u="none" strike="noStrike" kern="1200" cap="none" spc="0" normalizeH="0" noProof="0" dirty="0" smtClean="0">
                <a:ln>
                  <a:noFill/>
                </a:ln>
                <a:solidFill>
                  <a:schemeClr val="tx1">
                    <a:lumMod val="65000"/>
                    <a:lumOff val="35000"/>
                  </a:schemeClr>
                </a:solidFill>
                <a:effectLst/>
                <a:uLnTx/>
                <a:uFillTx/>
                <a:latin typeface="Univers LT Std 57 Cn"/>
                <a:ea typeface="+mj-ea"/>
                <a:cs typeface="Univers LT Std 57 Cn"/>
              </a:rPr>
              <a:t> time of property set-up, 10,000 sq. </a:t>
            </a:r>
            <a:r>
              <a:rPr kumimoji="0" lang="en-US" sz="1600" b="1" i="0" u="none" strike="noStrike" kern="1200" cap="none" spc="0" normalizeH="0" noProof="0" dirty="0" err="1" smtClean="0">
                <a:ln>
                  <a:noFill/>
                </a:ln>
                <a:solidFill>
                  <a:schemeClr val="tx1">
                    <a:lumMod val="65000"/>
                    <a:lumOff val="35000"/>
                  </a:schemeClr>
                </a:solidFill>
                <a:effectLst/>
                <a:uLnTx/>
                <a:uFillTx/>
                <a:latin typeface="Univers LT Std 57 Cn"/>
                <a:ea typeface="+mj-ea"/>
                <a:cs typeface="Univers LT Std 57 Cn"/>
              </a:rPr>
              <a:t>ft</a:t>
            </a:r>
            <a:r>
              <a:rPr lang="en-US" sz="1600" b="1" dirty="0" smtClean="0">
                <a:solidFill>
                  <a:schemeClr val="tx1">
                    <a:lumMod val="65000"/>
                    <a:lumOff val="35000"/>
                  </a:schemeClr>
                </a:solidFill>
                <a:latin typeface="Univers LT Std 57 Cn"/>
                <a:ea typeface="+mj-ea"/>
                <a:cs typeface="Univers LT Std 57 Cn"/>
              </a:rPr>
              <a:t>. are vacant.</a:t>
            </a:r>
          </a:p>
          <a:p>
            <a:pPr marR="0" defTabSz="914400" rtl="0" eaLnBrk="1" fontAlgn="auto" latinLnBrk="0" hangingPunct="1">
              <a:lnSpc>
                <a:spcPct val="100000"/>
              </a:lnSpc>
              <a:spcBef>
                <a:spcPts val="480"/>
              </a:spcBef>
              <a:spcAft>
                <a:spcPts val="0"/>
              </a:spcAft>
              <a:buClr>
                <a:schemeClr val="tx2">
                  <a:lumMod val="60000"/>
                  <a:lumOff val="40000"/>
                </a:schemeClr>
              </a:buClr>
              <a:buSzTx/>
              <a:tabLst/>
            </a:pPr>
            <a:endParaRPr lang="en-US" sz="1600" b="1" dirty="0" smtClean="0">
              <a:solidFill>
                <a:schemeClr val="tx1">
                  <a:lumMod val="65000"/>
                  <a:lumOff val="35000"/>
                </a:schemeClr>
              </a:solidFill>
              <a:latin typeface="Univers LT Std 57 Cn"/>
              <a:ea typeface="+mj-ea"/>
              <a:cs typeface="Univers LT Std 57 Cn"/>
            </a:endParaRPr>
          </a:p>
          <a:p>
            <a:pPr>
              <a:spcBef>
                <a:spcPts val="480"/>
              </a:spcBef>
              <a:buClr>
                <a:schemeClr val="tx2">
                  <a:lumMod val="60000"/>
                  <a:lumOff val="40000"/>
                </a:schemeClr>
              </a:buClr>
            </a:pPr>
            <a:r>
              <a:rPr lang="en-US" sz="1600" b="1" dirty="0" smtClean="0">
                <a:solidFill>
                  <a:schemeClr val="tx1">
                    <a:lumMod val="65000"/>
                    <a:lumOff val="35000"/>
                  </a:schemeClr>
                </a:solidFill>
                <a:latin typeface="Univers LT Std 57 Cn"/>
                <a:cs typeface="Univers LT Std 57 Cn"/>
              </a:rPr>
              <a:t>Click “Add” to add another use type (“Office”) to account for vacant space.</a:t>
            </a:r>
          </a:p>
        </p:txBody>
      </p:sp>
      <p:pic>
        <p:nvPicPr>
          <p:cNvPr id="9" name="Picture 8"/>
          <p:cNvPicPr>
            <a:picLocks noChangeAspect="1"/>
          </p:cNvPicPr>
          <p:nvPr/>
        </p:nvPicPr>
        <p:blipFill>
          <a:blip r:embed="rId3"/>
          <a:stretch>
            <a:fillRect/>
          </a:stretch>
        </p:blipFill>
        <p:spPr>
          <a:xfrm>
            <a:off x="225979" y="1600200"/>
            <a:ext cx="6556755" cy="4495800"/>
          </a:xfrm>
          <a:prstGeom prst="rect">
            <a:avLst/>
          </a:prstGeom>
          <a:ln>
            <a:noFill/>
          </a:ln>
          <a:effectLst>
            <a:outerShdw blurRad="292100" dist="139700" dir="2700000" algn="tl" rotWithShape="0">
              <a:srgbClr val="333333">
                <a:alpha val="65000"/>
              </a:srgbClr>
            </a:outerShdw>
          </a:effectLst>
        </p:spPr>
      </p:pic>
      <p:sp>
        <p:nvSpPr>
          <p:cNvPr id="6" name="Oval 5"/>
          <p:cNvSpPr/>
          <p:nvPr/>
        </p:nvSpPr>
        <p:spPr>
          <a:xfrm>
            <a:off x="6125008" y="2286000"/>
            <a:ext cx="6096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7670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914400"/>
            <a:ext cx="8308545" cy="537808"/>
          </a:xfrm>
        </p:spPr>
        <p:txBody>
          <a:bodyPr>
            <a:noAutofit/>
          </a:bodyPr>
          <a:lstStyle/>
          <a:p>
            <a:r>
              <a:rPr lang="en-US" dirty="0">
                <a:latin typeface="Univers LT Std 57 Cn"/>
                <a:cs typeface="Univers LT Std 57 Cn"/>
              </a:rPr>
              <a:t>Example: </a:t>
            </a:r>
            <a:r>
              <a:rPr lang="en-US" dirty="0" smtClean="0">
                <a:latin typeface="Univers LT Std 57 Cn"/>
                <a:cs typeface="Univers LT Std 57 Cn"/>
              </a:rPr>
              <a:t>Adding a </a:t>
            </a:r>
            <a:r>
              <a:rPr lang="en-US" dirty="0">
                <a:latin typeface="Univers LT Std 57 Cn"/>
                <a:cs typeface="Univers LT Std 57 Cn"/>
              </a:rPr>
              <a:t>Separate </a:t>
            </a:r>
            <a:r>
              <a:rPr lang="en-US" dirty="0" smtClean="0">
                <a:latin typeface="Univers LT Std 57 Cn"/>
                <a:cs typeface="Univers LT Std 57 Cn"/>
              </a:rPr>
              <a:t>Use Type for </a:t>
            </a:r>
            <a:r>
              <a:rPr lang="en-US" dirty="0">
                <a:latin typeface="Univers LT Std 57 Cn"/>
                <a:cs typeface="Univers LT Std 57 Cn"/>
              </a:rPr>
              <a:t>Vacant </a:t>
            </a:r>
            <a:r>
              <a:rPr lang="en-US" dirty="0" smtClean="0">
                <a:latin typeface="Univers LT Std 57 Cn"/>
                <a:cs typeface="Univers LT Std 57 Cn"/>
              </a:rPr>
              <a:t>Space in a Building</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3F3F3F"/>
                </a:solidFill>
              </a:rPr>
              <a:pPr>
                <a:defRPr/>
              </a:pPr>
              <a:t>11</a:t>
            </a:fld>
            <a:endParaRPr lang="en-US">
              <a:solidFill>
                <a:srgbClr val="3F3F3F"/>
              </a:solidFill>
            </a:endParaRPr>
          </a:p>
        </p:txBody>
      </p:sp>
      <p:pic>
        <p:nvPicPr>
          <p:cNvPr id="9" name="Picture 8"/>
          <p:cNvPicPr>
            <a:picLocks noChangeAspect="1"/>
          </p:cNvPicPr>
          <p:nvPr/>
        </p:nvPicPr>
        <p:blipFill rotWithShape="1">
          <a:blip r:embed="rId3"/>
          <a:srcRect l="63001" t="19511" r="3652" b="2794"/>
          <a:stretch/>
        </p:blipFill>
        <p:spPr>
          <a:xfrm>
            <a:off x="1066800" y="1574970"/>
            <a:ext cx="6545014" cy="5146506"/>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4800599" y="1448595"/>
            <a:ext cx="3886200" cy="1354217"/>
          </a:xfrm>
          <a:prstGeom prst="rect">
            <a:avLst/>
          </a:prstGeom>
          <a:solidFill>
            <a:schemeClr val="bg1"/>
          </a:solidFill>
          <a:ln>
            <a:solidFill>
              <a:schemeClr val="accent1"/>
            </a:solidFill>
          </a:ln>
          <a:effectLst>
            <a:outerShdw blurRad="50800" dist="38100" dir="13500000" sx="101000" sy="101000" algn="br" rotWithShape="0">
              <a:prstClr val="black">
                <a:alpha val="40000"/>
              </a:prstClr>
            </a:outerShdw>
          </a:effectLst>
        </p:spPr>
        <p:txBody>
          <a:bodyPr wrap="square">
            <a:spAutoFit/>
          </a:bodyPr>
          <a:lstStyle/>
          <a:p>
            <a:r>
              <a:rPr lang="en-US" b="1" dirty="0">
                <a:solidFill>
                  <a:schemeClr val="tx1">
                    <a:lumMod val="65000"/>
                    <a:lumOff val="35000"/>
                  </a:schemeClr>
                </a:solidFill>
              </a:rPr>
              <a:t>Enter </a:t>
            </a:r>
            <a:r>
              <a:rPr lang="en-US" b="1" dirty="0" smtClean="0">
                <a:solidFill>
                  <a:schemeClr val="tx1">
                    <a:lumMod val="65000"/>
                    <a:lumOff val="35000"/>
                  </a:schemeClr>
                </a:solidFill>
              </a:rPr>
              <a:t>Zero for these Use </a:t>
            </a:r>
            <a:r>
              <a:rPr lang="en-US" b="1" dirty="0">
                <a:solidFill>
                  <a:schemeClr val="tx1">
                    <a:lumMod val="65000"/>
                    <a:lumOff val="35000"/>
                  </a:schemeClr>
                </a:solidFill>
              </a:rPr>
              <a:t>D</a:t>
            </a:r>
            <a:r>
              <a:rPr lang="en-US" b="1" dirty="0" smtClean="0">
                <a:solidFill>
                  <a:schemeClr val="tx1">
                    <a:lumMod val="65000"/>
                    <a:lumOff val="35000"/>
                  </a:schemeClr>
                </a:solidFill>
              </a:rPr>
              <a:t>etails</a:t>
            </a:r>
            <a:r>
              <a:rPr lang="en-US" b="1" dirty="0">
                <a:solidFill>
                  <a:schemeClr val="tx1">
                    <a:lumMod val="65000"/>
                    <a:lumOff val="35000"/>
                  </a:schemeClr>
                </a:solidFill>
              </a:rPr>
              <a:t>:</a:t>
            </a:r>
          </a:p>
          <a:p>
            <a:pPr marL="285750" indent="-285750">
              <a:buClr>
                <a:schemeClr val="tx2">
                  <a:lumMod val="60000"/>
                  <a:lumOff val="40000"/>
                </a:schemeClr>
              </a:buClr>
              <a:buFont typeface="Arial" pitchFamily="34" charset="0"/>
              <a:buChar char="•"/>
            </a:pPr>
            <a:r>
              <a:rPr lang="en-US" sz="1600" dirty="0" smtClean="0">
                <a:solidFill>
                  <a:schemeClr val="tx1">
                    <a:lumMod val="65000"/>
                    <a:lumOff val="35000"/>
                  </a:schemeClr>
                </a:solidFill>
              </a:rPr>
              <a:t>Gross Floor Area = 0</a:t>
            </a:r>
          </a:p>
          <a:p>
            <a:pPr marL="285750" indent="-285750">
              <a:buClr>
                <a:schemeClr val="tx2">
                  <a:lumMod val="60000"/>
                  <a:lumOff val="40000"/>
                </a:schemeClr>
              </a:buClr>
              <a:buFont typeface="Arial" pitchFamily="34" charset="0"/>
              <a:buChar char="•"/>
            </a:pPr>
            <a:r>
              <a:rPr lang="en-US" sz="1600" dirty="0" smtClean="0">
                <a:solidFill>
                  <a:schemeClr val="tx1">
                    <a:lumMod val="65000"/>
                    <a:lumOff val="35000"/>
                  </a:schemeClr>
                </a:solidFill>
              </a:rPr>
              <a:t>Weekly Operating Hours </a:t>
            </a:r>
            <a:r>
              <a:rPr lang="en-US" sz="1600" dirty="0">
                <a:solidFill>
                  <a:schemeClr val="tx1">
                    <a:lumMod val="65000"/>
                    <a:lumOff val="35000"/>
                  </a:schemeClr>
                </a:solidFill>
              </a:rPr>
              <a:t>= </a:t>
            </a:r>
            <a:r>
              <a:rPr lang="en-US" sz="1600" dirty="0" smtClean="0">
                <a:solidFill>
                  <a:schemeClr val="tx1">
                    <a:lumMod val="65000"/>
                    <a:lumOff val="35000"/>
                  </a:schemeClr>
                </a:solidFill>
              </a:rPr>
              <a:t>0 </a:t>
            </a:r>
            <a:endParaRPr lang="en-US" sz="1600" dirty="0">
              <a:solidFill>
                <a:schemeClr val="tx1">
                  <a:lumMod val="65000"/>
                  <a:lumOff val="35000"/>
                </a:schemeClr>
              </a:solidFill>
            </a:endParaRPr>
          </a:p>
          <a:p>
            <a:pPr marL="285750" indent="-285750">
              <a:buClr>
                <a:schemeClr val="tx2">
                  <a:lumMod val="60000"/>
                  <a:lumOff val="40000"/>
                </a:schemeClr>
              </a:buClr>
              <a:buFont typeface="Arial" pitchFamily="34" charset="0"/>
              <a:buChar char="•"/>
            </a:pPr>
            <a:r>
              <a:rPr lang="en-US" sz="1600" dirty="0">
                <a:solidFill>
                  <a:schemeClr val="tx1">
                    <a:lumMod val="65000"/>
                    <a:lumOff val="35000"/>
                  </a:schemeClr>
                </a:solidFill>
              </a:rPr>
              <a:t>Number of </a:t>
            </a:r>
            <a:r>
              <a:rPr lang="en-US" sz="1600" dirty="0" smtClean="0">
                <a:solidFill>
                  <a:schemeClr val="tx1">
                    <a:lumMod val="65000"/>
                    <a:lumOff val="35000"/>
                  </a:schemeClr>
                </a:solidFill>
              </a:rPr>
              <a:t>Workers </a:t>
            </a:r>
            <a:r>
              <a:rPr lang="en-US" sz="1600" dirty="0">
                <a:solidFill>
                  <a:schemeClr val="tx1">
                    <a:lumMod val="65000"/>
                    <a:lumOff val="35000"/>
                  </a:schemeClr>
                </a:solidFill>
              </a:rPr>
              <a:t>on </a:t>
            </a:r>
            <a:r>
              <a:rPr lang="en-US" sz="1600" dirty="0" smtClean="0">
                <a:solidFill>
                  <a:schemeClr val="tx1">
                    <a:lumMod val="65000"/>
                    <a:lumOff val="35000"/>
                  </a:schemeClr>
                </a:solidFill>
              </a:rPr>
              <a:t>Main Shift </a:t>
            </a:r>
            <a:r>
              <a:rPr lang="en-US" sz="1600" dirty="0">
                <a:solidFill>
                  <a:schemeClr val="tx1">
                    <a:lumMod val="65000"/>
                    <a:lumOff val="35000"/>
                  </a:schemeClr>
                </a:solidFill>
              </a:rPr>
              <a:t>= 0</a:t>
            </a:r>
          </a:p>
          <a:p>
            <a:pPr marL="285750" indent="-285750">
              <a:buClr>
                <a:schemeClr val="tx2">
                  <a:lumMod val="60000"/>
                  <a:lumOff val="40000"/>
                </a:schemeClr>
              </a:buClr>
              <a:buFont typeface="Arial" pitchFamily="34" charset="0"/>
              <a:buChar char="•"/>
            </a:pPr>
            <a:r>
              <a:rPr lang="en-US" sz="1600" dirty="0">
                <a:solidFill>
                  <a:schemeClr val="tx1">
                    <a:lumMod val="65000"/>
                    <a:lumOff val="35000"/>
                  </a:schemeClr>
                </a:solidFill>
              </a:rPr>
              <a:t>Number of </a:t>
            </a:r>
            <a:r>
              <a:rPr lang="en-US" sz="1600" dirty="0" smtClean="0">
                <a:solidFill>
                  <a:schemeClr val="tx1">
                    <a:lumMod val="65000"/>
                    <a:lumOff val="35000"/>
                  </a:schemeClr>
                </a:solidFill>
              </a:rPr>
              <a:t>Computers </a:t>
            </a:r>
            <a:r>
              <a:rPr lang="en-US" sz="1600" dirty="0">
                <a:solidFill>
                  <a:schemeClr val="tx1">
                    <a:lumMod val="65000"/>
                    <a:lumOff val="35000"/>
                  </a:schemeClr>
                </a:solidFill>
              </a:rPr>
              <a:t>= 0</a:t>
            </a:r>
          </a:p>
        </p:txBody>
      </p:sp>
      <p:sp>
        <p:nvSpPr>
          <p:cNvPr id="6" name="Oval 5"/>
          <p:cNvSpPr/>
          <p:nvPr/>
        </p:nvSpPr>
        <p:spPr>
          <a:xfrm>
            <a:off x="6210299" y="6306299"/>
            <a:ext cx="1066800" cy="4652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371600" y="3581400"/>
            <a:ext cx="1295400" cy="4652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1789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BDE81B-C30A-4F47-8F28-E2CEE862ED7B}" type="slidenum">
              <a:rPr lang="en-US" smtClean="0"/>
              <a:pPr/>
              <a:t>12</a:t>
            </a:fld>
            <a:endParaRPr lang="en-US"/>
          </a:p>
        </p:txBody>
      </p:sp>
      <p:sp>
        <p:nvSpPr>
          <p:cNvPr id="6" name="Title 1"/>
          <p:cNvSpPr>
            <a:spLocks noGrp="1"/>
          </p:cNvSpPr>
          <p:nvPr>
            <p:ph type="title"/>
          </p:nvPr>
        </p:nvSpPr>
        <p:spPr>
          <a:xfrm>
            <a:off x="697832" y="914400"/>
            <a:ext cx="8308545" cy="537808"/>
          </a:xfrm>
        </p:spPr>
        <p:txBody>
          <a:bodyPr>
            <a:noAutofit/>
          </a:bodyPr>
          <a:lstStyle/>
          <a:p>
            <a:r>
              <a:rPr lang="en-US" dirty="0">
                <a:latin typeface="Univers LT Std 57 Cn"/>
                <a:cs typeface="Univers LT Std 57 Cn"/>
              </a:rPr>
              <a:t>Example: </a:t>
            </a:r>
            <a:r>
              <a:rPr lang="en-US" dirty="0" smtClean="0">
                <a:latin typeface="Univers LT Std 57 Cn"/>
                <a:cs typeface="Univers LT Std 57 Cn"/>
              </a:rPr>
              <a:t>Adding a </a:t>
            </a:r>
            <a:r>
              <a:rPr lang="en-US" dirty="0">
                <a:latin typeface="Univers LT Std 57 Cn"/>
                <a:cs typeface="Univers LT Std 57 Cn"/>
              </a:rPr>
              <a:t>Separate </a:t>
            </a:r>
            <a:r>
              <a:rPr lang="en-US" dirty="0" smtClean="0">
                <a:latin typeface="Univers LT Std 57 Cn"/>
                <a:cs typeface="Univers LT Std 57 Cn"/>
              </a:rPr>
              <a:t>Use Type for </a:t>
            </a:r>
            <a:r>
              <a:rPr lang="en-US" dirty="0">
                <a:latin typeface="Univers LT Std 57 Cn"/>
                <a:cs typeface="Univers LT Std 57 Cn"/>
              </a:rPr>
              <a:t>Vacant </a:t>
            </a:r>
            <a:r>
              <a:rPr lang="en-US" dirty="0" smtClean="0">
                <a:latin typeface="Univers LT Std 57 Cn"/>
                <a:cs typeface="Univers LT Std 57 Cn"/>
              </a:rPr>
              <a:t>Space in a Building</a:t>
            </a:r>
            <a:endParaRPr lang="en-US" dirty="0">
              <a:latin typeface="Univers LT Std 57 Cn"/>
              <a:cs typeface="Univers LT Std 57 Cn"/>
            </a:endParaRPr>
          </a:p>
        </p:txBody>
      </p:sp>
      <p:pic>
        <p:nvPicPr>
          <p:cNvPr id="7" name="Picture 6"/>
          <p:cNvPicPr>
            <a:picLocks noChangeAspect="1"/>
          </p:cNvPicPr>
          <p:nvPr/>
        </p:nvPicPr>
        <p:blipFill rotWithShape="1">
          <a:blip r:embed="rId3"/>
          <a:srcRect l="63016" t="15541" r="4044" b="16468"/>
          <a:stretch/>
        </p:blipFill>
        <p:spPr>
          <a:xfrm>
            <a:off x="990600" y="1552586"/>
            <a:ext cx="7057090" cy="49161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78716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latin typeface="Univers LT Std 57 Cn"/>
                <a:cs typeface="Univers LT Std 57 Cn"/>
              </a:rPr>
              <a:t>How To</a:t>
            </a:r>
            <a:endParaRPr lang="en-US" dirty="0">
              <a:latin typeface="Univers LT Std 57 Cn"/>
              <a:cs typeface="Univers LT Std 57 Cn"/>
            </a:endParaRPr>
          </a:p>
        </p:txBody>
      </p:sp>
      <p:sp>
        <p:nvSpPr>
          <p:cNvPr id="3" name="Content Placeholder 2"/>
          <p:cNvSpPr>
            <a:spLocks noGrp="1"/>
          </p:cNvSpPr>
          <p:nvPr>
            <p:ph idx="1"/>
          </p:nvPr>
        </p:nvSpPr>
        <p:spPr>
          <a:xfrm>
            <a:off x="685800" y="1371600"/>
            <a:ext cx="7874586" cy="4174699"/>
          </a:xfrm>
        </p:spPr>
        <p:txBody>
          <a:bodyPr/>
          <a:lstStyle/>
          <a:p>
            <a:pPr>
              <a:lnSpc>
                <a:spcPct val="130000"/>
              </a:lnSpc>
              <a:buClr>
                <a:schemeClr val="accent1">
                  <a:lumMod val="75000"/>
                </a:schemeClr>
              </a:buClr>
            </a:pPr>
            <a:r>
              <a:rPr lang="en-US" dirty="0">
                <a:solidFill>
                  <a:srgbClr val="595959"/>
                </a:solidFill>
                <a:latin typeface="Univers LT Std 57 Cn"/>
                <a:cs typeface="Univers LT Std 57 Cn"/>
              </a:rPr>
              <a:t>Edit property </a:t>
            </a:r>
            <a:r>
              <a:rPr lang="en-US" dirty="0" smtClean="0">
                <a:solidFill>
                  <a:srgbClr val="595959"/>
                </a:solidFill>
                <a:latin typeface="Univers LT Std 57 Cn"/>
                <a:cs typeface="Univers LT Std 57 Cn"/>
              </a:rPr>
              <a:t>data</a:t>
            </a:r>
            <a:endParaRPr lang="en-US" dirty="0">
              <a:solidFill>
                <a:srgbClr val="595959"/>
              </a:solidFill>
              <a:latin typeface="Univers LT Std 57 Cn"/>
              <a:cs typeface="Univers LT Std 57 Cn"/>
            </a:endParaRPr>
          </a:p>
          <a:p>
            <a:pPr>
              <a:lnSpc>
                <a:spcPct val="130000"/>
              </a:lnSpc>
              <a:buClr>
                <a:schemeClr val="accent1">
                  <a:lumMod val="75000"/>
                </a:schemeClr>
              </a:buClr>
            </a:pPr>
            <a:r>
              <a:rPr lang="en-US" dirty="0">
                <a:solidFill>
                  <a:schemeClr val="accent1">
                    <a:lumMod val="75000"/>
                  </a:schemeClr>
                </a:solidFill>
                <a:latin typeface="Univers LT Std 57 Cn"/>
                <a:cs typeface="Univers LT Std 57 Cn"/>
              </a:rPr>
              <a:t>Correct or update p</a:t>
            </a:r>
            <a:r>
              <a:rPr lang="en-US" dirty="0" smtClean="0">
                <a:solidFill>
                  <a:schemeClr val="accent1">
                    <a:lumMod val="75000"/>
                  </a:schemeClr>
                </a:solidFill>
                <a:latin typeface="Univers LT Std 57 Cn"/>
                <a:cs typeface="Univers LT Std 57 Cn"/>
              </a:rPr>
              <a:t>roperty </a:t>
            </a:r>
            <a:r>
              <a:rPr lang="en-US" dirty="0">
                <a:solidFill>
                  <a:schemeClr val="accent1">
                    <a:lumMod val="75000"/>
                  </a:schemeClr>
                </a:solidFill>
                <a:latin typeface="Univers LT Std 57 Cn"/>
                <a:cs typeface="Univers LT Std 57 Cn"/>
              </a:rPr>
              <a:t>u</a:t>
            </a:r>
            <a:r>
              <a:rPr lang="en-US" dirty="0" smtClean="0">
                <a:solidFill>
                  <a:schemeClr val="accent1">
                    <a:lumMod val="75000"/>
                  </a:schemeClr>
                </a:solidFill>
                <a:latin typeface="Univers LT Std 57 Cn"/>
                <a:cs typeface="Univers LT Std 57 Cn"/>
              </a:rPr>
              <a:t>se </a:t>
            </a:r>
            <a:r>
              <a:rPr lang="en-US" dirty="0">
                <a:solidFill>
                  <a:schemeClr val="accent1">
                    <a:lumMod val="75000"/>
                  </a:schemeClr>
                </a:solidFill>
                <a:latin typeface="Univers LT Std 57 Cn"/>
                <a:cs typeface="Univers LT Std 57 Cn"/>
              </a:rPr>
              <a:t>d</a:t>
            </a:r>
            <a:r>
              <a:rPr lang="en-US" dirty="0" smtClean="0">
                <a:solidFill>
                  <a:schemeClr val="accent1">
                    <a:lumMod val="75000"/>
                  </a:schemeClr>
                </a:solidFill>
                <a:latin typeface="Univers LT Std 57 Cn"/>
                <a:cs typeface="Univers LT Std 57 Cn"/>
              </a:rPr>
              <a:t>etails</a:t>
            </a:r>
            <a:endParaRPr lang="en-US" dirty="0">
              <a:solidFill>
                <a:schemeClr val="accent1">
                  <a:lumMod val="75000"/>
                </a:schemeClr>
              </a:solidFill>
              <a:latin typeface="Univers LT Std 57 Cn"/>
              <a:cs typeface="Univers LT Std 57 Cn"/>
            </a:endParaRPr>
          </a:p>
          <a:p>
            <a:pPr>
              <a:lnSpc>
                <a:spcPct val="130000"/>
              </a:lnSpc>
              <a:buClr>
                <a:schemeClr val="accent1">
                  <a:lumMod val="75000"/>
                </a:schemeClr>
              </a:buClr>
            </a:pPr>
            <a:r>
              <a:rPr lang="en-US" dirty="0">
                <a:solidFill>
                  <a:srgbClr val="696969"/>
                </a:solidFill>
                <a:latin typeface="Univers LT Std 57 Cn"/>
                <a:cs typeface="Univers LT Std 57 Cn"/>
              </a:rPr>
              <a:t>Use the </a:t>
            </a:r>
            <a:r>
              <a:rPr lang="en-US" dirty="0" smtClean="0">
                <a:solidFill>
                  <a:srgbClr val="696969"/>
                </a:solidFill>
                <a:latin typeface="Univers LT Std 57 Cn"/>
                <a:cs typeface="Univers LT Std 57 Cn"/>
              </a:rPr>
              <a:t>Data Quality Checker</a:t>
            </a:r>
            <a:endParaRPr lang="en-US" dirty="0">
              <a:solidFill>
                <a:srgbClr val="696969"/>
              </a:solidFill>
              <a:latin typeface="Univers LT Std 57 Cn"/>
              <a:cs typeface="Univers LT Std 57 Cn"/>
            </a:endParaRPr>
          </a:p>
          <a:p>
            <a:pPr>
              <a:lnSpc>
                <a:spcPct val="130000"/>
              </a:lnSpc>
              <a:buClr>
                <a:schemeClr val="accent1">
                  <a:lumMod val="75000"/>
                </a:schemeClr>
              </a:buClr>
            </a:pPr>
            <a:r>
              <a:rPr lang="en-US" dirty="0">
                <a:solidFill>
                  <a:srgbClr val="696969"/>
                </a:solidFill>
                <a:latin typeface="Univers LT Std 57 Cn"/>
                <a:cs typeface="Univers LT Std 57 Cn"/>
              </a:rPr>
              <a:t>Share property </a:t>
            </a:r>
            <a:r>
              <a:rPr lang="en-US" dirty="0" smtClean="0">
                <a:solidFill>
                  <a:srgbClr val="696969"/>
                </a:solidFill>
                <a:latin typeface="Univers LT Std 57 Cn"/>
                <a:cs typeface="Univers LT Std 57 Cn"/>
              </a:rPr>
              <a:t>data</a:t>
            </a:r>
            <a:endParaRPr lang="en-US" dirty="0">
              <a:solidFill>
                <a:srgbClr val="696969"/>
              </a:solidFill>
              <a:latin typeface="Univers LT Std 57 Cn"/>
              <a:cs typeface="Univers LT Std 57 Cn"/>
            </a:endParaRPr>
          </a:p>
          <a:p>
            <a:pPr lvl="1">
              <a:lnSpc>
                <a:spcPct val="130000"/>
              </a:lnSpc>
            </a:pPr>
            <a:endParaRPr lang="en-US" sz="2000" dirty="0" smtClean="0"/>
          </a:p>
        </p:txBody>
      </p:sp>
      <p:sp>
        <p:nvSpPr>
          <p:cNvPr id="4" name="Slide Number Placeholder 3"/>
          <p:cNvSpPr>
            <a:spLocks noGrp="1"/>
          </p:cNvSpPr>
          <p:nvPr>
            <p:ph type="sldNum" sz="quarter" idx="12"/>
          </p:nvPr>
        </p:nvSpPr>
        <p:spPr/>
        <p:txBody>
          <a:bodyPr/>
          <a:lstStyle/>
          <a:p>
            <a:fld id="{F16B175D-26AC-42BA-AF68-CE328C4BE887}" type="slidenum">
              <a:rPr lang="en-US" smtClean="0"/>
              <a:pPr/>
              <a:t>13</a:t>
            </a:fld>
            <a:endParaRPr lang="en-US"/>
          </a:p>
        </p:txBody>
      </p:sp>
    </p:spTree>
    <p:extLst>
      <p:ext uri="{BB962C8B-B14F-4D97-AF65-F5344CB8AC3E}">
        <p14:creationId xmlns:p14="http://schemas.microsoft.com/office/powerpoint/2010/main" val="2651540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388" y="762000"/>
            <a:ext cx="8308545" cy="537808"/>
          </a:xfrm>
        </p:spPr>
        <p:txBody>
          <a:bodyPr/>
          <a:lstStyle/>
          <a:p>
            <a:r>
              <a:rPr lang="en-US" dirty="0" smtClean="0">
                <a:latin typeface="Univers LT Std 57 Cn"/>
                <a:cs typeface="Univers LT Std 57 Cn"/>
              </a:rPr>
              <a:t>Correct vs. Update</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14</a:t>
            </a:fld>
            <a:endParaRPr lang="en-US">
              <a:solidFill>
                <a:srgbClr val="6F6F6F"/>
              </a:solidFill>
            </a:endParaRPr>
          </a:p>
        </p:txBody>
      </p:sp>
      <p:sp>
        <p:nvSpPr>
          <p:cNvPr id="13" name="Content Placeholder 2"/>
          <p:cNvSpPr txBox="1">
            <a:spLocks/>
          </p:cNvSpPr>
          <p:nvPr/>
        </p:nvSpPr>
        <p:spPr>
          <a:xfrm>
            <a:off x="762000" y="1341437"/>
            <a:ext cx="8034867" cy="4525963"/>
          </a:xfrm>
          <a:prstGeom prst="rect">
            <a:avLst/>
          </a:prstGeom>
        </p:spPr>
        <p:txBody>
          <a:bodyPr/>
          <a:lstStyle/>
          <a:p>
            <a:pPr marL="342900" lvl="0" indent="-342900" eaLnBrk="0" fontAlgn="base" hangingPunct="0">
              <a:lnSpc>
                <a:spcPct val="130000"/>
              </a:lnSpc>
              <a:spcBef>
                <a:spcPct val="20000"/>
              </a:spcBef>
              <a:spcAft>
                <a:spcPct val="0"/>
              </a:spcAft>
              <a:buClr>
                <a:schemeClr val="accent1">
                  <a:lumMod val="75000"/>
                </a:schemeClr>
              </a:buClr>
              <a:buFont typeface="Arial" charset="0"/>
              <a:buChar char="•"/>
            </a:pPr>
            <a:r>
              <a:rPr lang="en-US" sz="2000" dirty="0" smtClean="0">
                <a:solidFill>
                  <a:schemeClr val="tx1">
                    <a:lumMod val="65000"/>
                    <a:lumOff val="35000"/>
                  </a:schemeClr>
                </a:solidFill>
                <a:latin typeface="Univers LT Std 57 Cn"/>
                <a:cs typeface="Univers LT Std 57 Cn"/>
              </a:rPr>
              <a:t>If you need to make edits to your </a:t>
            </a:r>
            <a:r>
              <a:rPr lang="en-US" sz="2000" dirty="0">
                <a:solidFill>
                  <a:schemeClr val="tx1">
                    <a:lumMod val="65000"/>
                    <a:lumOff val="35000"/>
                  </a:schemeClr>
                </a:solidFill>
                <a:latin typeface="Univers LT Std 57 Cn"/>
                <a:cs typeface="Univers LT Std 57 Cn"/>
              </a:rPr>
              <a:t>p</a:t>
            </a:r>
            <a:r>
              <a:rPr lang="en-US" sz="2000" dirty="0" smtClean="0">
                <a:solidFill>
                  <a:schemeClr val="tx1">
                    <a:lumMod val="65000"/>
                    <a:lumOff val="35000"/>
                  </a:schemeClr>
                </a:solidFill>
                <a:latin typeface="Univers LT Std 57 Cn"/>
                <a:cs typeface="Univers LT Std 57 Cn"/>
              </a:rPr>
              <a:t>roperty </a:t>
            </a:r>
            <a:r>
              <a:rPr lang="en-US" sz="2000" dirty="0">
                <a:solidFill>
                  <a:schemeClr val="tx1">
                    <a:lumMod val="65000"/>
                    <a:lumOff val="35000"/>
                  </a:schemeClr>
                </a:solidFill>
                <a:latin typeface="Univers LT Std 57 Cn"/>
                <a:cs typeface="Univers LT Std 57 Cn"/>
              </a:rPr>
              <a:t>u</a:t>
            </a:r>
            <a:r>
              <a:rPr lang="en-US" sz="2000" dirty="0" smtClean="0">
                <a:solidFill>
                  <a:schemeClr val="tx1">
                    <a:lumMod val="65000"/>
                    <a:lumOff val="35000"/>
                  </a:schemeClr>
                </a:solidFill>
                <a:latin typeface="Univers LT Std 57 Cn"/>
                <a:cs typeface="Univers LT Std 57 Cn"/>
              </a:rPr>
              <a:t>se </a:t>
            </a:r>
            <a:r>
              <a:rPr lang="en-US" sz="2000" dirty="0">
                <a:solidFill>
                  <a:schemeClr val="tx1">
                    <a:lumMod val="65000"/>
                    <a:lumOff val="35000"/>
                  </a:schemeClr>
                </a:solidFill>
                <a:latin typeface="Univers LT Std 57 Cn"/>
                <a:cs typeface="Univers LT Std 57 Cn"/>
              </a:rPr>
              <a:t>d</a:t>
            </a:r>
            <a:r>
              <a:rPr lang="en-US" sz="2000" dirty="0" smtClean="0">
                <a:solidFill>
                  <a:schemeClr val="tx1">
                    <a:lumMod val="65000"/>
                    <a:lumOff val="35000"/>
                  </a:schemeClr>
                </a:solidFill>
                <a:latin typeface="Univers LT Std 57 Cn"/>
                <a:cs typeface="Univers LT Std 57 Cn"/>
              </a:rPr>
              <a:t>etails, you can either “Correct Mistakes” or “Update with New Information”</a:t>
            </a:r>
          </a:p>
          <a:p>
            <a:pPr marL="342900" indent="-342900" eaLnBrk="0" fontAlgn="base" hangingPunct="0">
              <a:lnSpc>
                <a:spcPct val="130000"/>
              </a:lnSpc>
              <a:spcBef>
                <a:spcPct val="20000"/>
              </a:spcBef>
              <a:spcAft>
                <a:spcPct val="0"/>
              </a:spcAft>
              <a:buClr>
                <a:schemeClr val="accent1">
                  <a:lumMod val="75000"/>
                </a:schemeClr>
              </a:buClr>
              <a:buFont typeface="Arial" pitchFamily="34" charset="0"/>
              <a:buChar char="•"/>
            </a:pPr>
            <a:r>
              <a:rPr lang="en-US" sz="2000" dirty="0" smtClean="0">
                <a:solidFill>
                  <a:schemeClr val="tx1">
                    <a:lumMod val="65000"/>
                    <a:lumOff val="35000"/>
                  </a:schemeClr>
                </a:solidFill>
                <a:latin typeface="Univers LT Std 57 Cn"/>
                <a:cs typeface="Univers LT Std 57 Cn"/>
              </a:rPr>
              <a:t>“Correct Mistakes” changes a value that was entered in error </a:t>
            </a:r>
          </a:p>
          <a:p>
            <a:pPr marL="800100" lvl="1" indent="-342900" eaLnBrk="0" fontAlgn="base" hangingPunct="0">
              <a:lnSpc>
                <a:spcPct val="130000"/>
              </a:lnSpc>
              <a:spcBef>
                <a:spcPct val="20000"/>
              </a:spcBef>
              <a:spcAft>
                <a:spcPct val="0"/>
              </a:spcAft>
              <a:buClr>
                <a:schemeClr val="accent1">
                  <a:lumMod val="75000"/>
                </a:schemeClr>
              </a:buClr>
              <a:buFont typeface="Arial" pitchFamily="34" charset="0"/>
              <a:buChar char="–"/>
            </a:pPr>
            <a:r>
              <a:rPr lang="en-US" sz="2000" dirty="0" smtClean="0">
                <a:solidFill>
                  <a:schemeClr val="tx1">
                    <a:lumMod val="65000"/>
                    <a:lumOff val="35000"/>
                  </a:schemeClr>
                </a:solidFill>
                <a:latin typeface="Univers LT Std 57 Cn"/>
                <a:cs typeface="Univers LT Std 57 Cn"/>
              </a:rPr>
              <a:t>No historical record of the old value will be kept or factored into your metrics</a:t>
            </a:r>
          </a:p>
          <a:p>
            <a:pPr marL="342900" lvl="0" indent="-342900" eaLnBrk="0" fontAlgn="base" hangingPunct="0">
              <a:lnSpc>
                <a:spcPct val="130000"/>
              </a:lnSpc>
              <a:spcBef>
                <a:spcPct val="20000"/>
              </a:spcBef>
              <a:spcAft>
                <a:spcPct val="0"/>
              </a:spcAft>
              <a:buClr>
                <a:schemeClr val="accent1">
                  <a:lumMod val="75000"/>
                </a:schemeClr>
              </a:buClr>
              <a:buFont typeface="Arial" charset="0"/>
              <a:buChar char="•"/>
            </a:pPr>
            <a:r>
              <a:rPr lang="en-US" sz="2000" dirty="0" smtClean="0">
                <a:solidFill>
                  <a:schemeClr val="tx1">
                    <a:lumMod val="65000"/>
                    <a:lumOff val="35000"/>
                  </a:schemeClr>
                </a:solidFill>
                <a:latin typeface="Univers LT Std 57 Cn"/>
                <a:cs typeface="Univers LT Std 57 Cn"/>
              </a:rPr>
              <a:t>“Update with New Information” tracks a value that is changing over time</a:t>
            </a:r>
          </a:p>
          <a:p>
            <a:pPr marL="800100" lvl="1" indent="-342900" eaLnBrk="0" fontAlgn="base" hangingPunct="0">
              <a:lnSpc>
                <a:spcPct val="130000"/>
              </a:lnSpc>
              <a:spcBef>
                <a:spcPct val="20000"/>
              </a:spcBef>
              <a:spcAft>
                <a:spcPct val="0"/>
              </a:spcAft>
              <a:buClr>
                <a:schemeClr val="accent1">
                  <a:lumMod val="75000"/>
                </a:schemeClr>
              </a:buClr>
              <a:buFont typeface="Arial" pitchFamily="34" charset="0"/>
              <a:buChar char="–"/>
            </a:pPr>
            <a:r>
              <a:rPr lang="en-US" sz="2000" dirty="0" smtClean="0">
                <a:solidFill>
                  <a:schemeClr val="tx1">
                    <a:lumMod val="65000"/>
                    <a:lumOff val="35000"/>
                  </a:schemeClr>
                </a:solidFill>
                <a:latin typeface="Univers LT Std 57 Cn"/>
                <a:cs typeface="Univers LT Std 57 Cn"/>
              </a:rPr>
              <a:t>Enter date as of which the new value took effect, so that the tool can account for this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8254" y="1016668"/>
            <a:ext cx="8308545" cy="537808"/>
          </a:xfrm>
        </p:spPr>
        <p:txBody>
          <a:bodyPr/>
          <a:lstStyle/>
          <a:p>
            <a:r>
              <a:rPr lang="en-US" dirty="0" smtClean="0">
                <a:latin typeface="Univers LT Std 57 Cn"/>
                <a:cs typeface="Univers LT Std 57 Cn"/>
              </a:rPr>
              <a:t>Edit Property – Update with New Information </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15</a:t>
            </a:fld>
            <a:endParaRPr lang="en-US">
              <a:solidFill>
                <a:srgbClr val="6F6F6F"/>
              </a:solidFill>
            </a:endParaRPr>
          </a:p>
        </p:txBody>
      </p:sp>
      <p:sp>
        <p:nvSpPr>
          <p:cNvPr id="11" name="TextBox 10"/>
          <p:cNvSpPr txBox="1"/>
          <p:nvPr/>
        </p:nvSpPr>
        <p:spPr>
          <a:xfrm>
            <a:off x="152400" y="2292047"/>
            <a:ext cx="1299408" cy="2067395"/>
          </a:xfrm>
          <a:prstGeom prst="rect">
            <a:avLst/>
          </a:prstGeom>
        </p:spPr>
        <p:txBody>
          <a:bodyPr vert="horz" wrap="square" lIns="91440" tIns="45720" rIns="91440" bIns="45720" rtlCol="0" anchor="ctr">
            <a:normAutofit/>
          </a:bodyPr>
          <a:lstStyle/>
          <a:p>
            <a:pPr marR="0" defTabSz="914400" rtl="0" eaLnBrk="1" fontAlgn="auto" latinLnBrk="0" hangingPunct="1">
              <a:lnSpc>
                <a:spcPct val="100000"/>
              </a:lnSpc>
              <a:spcBef>
                <a:spcPts val="480"/>
              </a:spcBef>
              <a:spcAft>
                <a:spcPts val="0"/>
              </a:spcAft>
              <a:buClr>
                <a:schemeClr val="tx2">
                  <a:lumMod val="60000"/>
                  <a:lumOff val="40000"/>
                </a:schemeClr>
              </a:buClr>
              <a:buSzTx/>
              <a:tabLst/>
            </a:pPr>
            <a:r>
              <a:rPr kumimoji="0" lang="en-US" sz="1600" b="1" i="0" u="sng"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Scenario</a:t>
            </a:r>
          </a:p>
          <a:p>
            <a:pPr marR="0" defTabSz="914400" rtl="0" eaLnBrk="1" fontAlgn="auto" latinLnBrk="0" hangingPunct="1">
              <a:lnSpc>
                <a:spcPct val="100000"/>
              </a:lnSpc>
              <a:spcBef>
                <a:spcPts val="480"/>
              </a:spcBef>
              <a:spcAft>
                <a:spcPts val="0"/>
              </a:spcAft>
              <a:buClr>
                <a:schemeClr val="tx2">
                  <a:lumMod val="60000"/>
                  <a:lumOff val="40000"/>
                </a:schemeClr>
              </a:buClr>
              <a:buSzTx/>
              <a:tabLst/>
            </a:pPr>
            <a:r>
              <a:rPr kumimoji="0" lang="en-US" sz="1600" b="1" i="0"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10 sq. ft. of space is</a:t>
            </a:r>
            <a:r>
              <a:rPr kumimoji="0" lang="en-US" sz="1600" b="1" i="0" strike="noStrike" kern="1200" cap="none" spc="0" normalizeH="0" noProof="0" dirty="0" smtClean="0">
                <a:ln>
                  <a:noFill/>
                </a:ln>
                <a:solidFill>
                  <a:schemeClr val="tx1">
                    <a:lumMod val="65000"/>
                    <a:lumOff val="35000"/>
                  </a:schemeClr>
                </a:solidFill>
                <a:effectLst/>
                <a:uLnTx/>
                <a:uFillTx/>
                <a:latin typeface="Univers LT Std 57 Cn"/>
                <a:ea typeface="+mj-ea"/>
                <a:cs typeface="Univers LT Std 57 Cn"/>
              </a:rPr>
              <a:t> vacated</a:t>
            </a:r>
            <a:endParaRPr kumimoji="0" lang="en-US" sz="1600" b="1" i="0"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endParaRPr>
          </a:p>
        </p:txBody>
      </p:sp>
      <p:cxnSp>
        <p:nvCxnSpPr>
          <p:cNvPr id="9" name="Straight Arrow Connector 8"/>
          <p:cNvCxnSpPr/>
          <p:nvPr/>
        </p:nvCxnSpPr>
        <p:spPr>
          <a:xfrm flipH="1">
            <a:off x="8366924" y="4343400"/>
            <a:ext cx="63975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rotWithShape="1">
          <a:blip r:embed="rId3"/>
          <a:srcRect l="74000" t="30371" r="3751" b="37037"/>
          <a:stretch/>
        </p:blipFill>
        <p:spPr>
          <a:xfrm>
            <a:off x="1451808" y="2037182"/>
            <a:ext cx="6781800" cy="33528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BDE81B-C30A-4F47-8F28-E2CEE862ED7B}" type="slidenum">
              <a:rPr lang="en-US" smtClean="0"/>
              <a:pPr/>
              <a:t>16</a:t>
            </a:fld>
            <a:endParaRPr lang="en-US"/>
          </a:p>
        </p:txBody>
      </p:sp>
      <p:pic>
        <p:nvPicPr>
          <p:cNvPr id="6" name="Picture 5"/>
          <p:cNvPicPr>
            <a:picLocks noChangeAspect="1"/>
          </p:cNvPicPr>
          <p:nvPr/>
        </p:nvPicPr>
        <p:blipFill rotWithShape="1">
          <a:blip r:embed="rId3"/>
          <a:srcRect l="63000" t="24074" r="3500" b="4074"/>
          <a:stretch/>
        </p:blipFill>
        <p:spPr>
          <a:xfrm>
            <a:off x="1150524" y="1440872"/>
            <a:ext cx="7042655" cy="5098041"/>
          </a:xfrm>
          <a:prstGeom prst="rect">
            <a:avLst/>
          </a:prstGeom>
          <a:ln>
            <a:noFill/>
          </a:ln>
          <a:effectLst>
            <a:outerShdw blurRad="292100" dist="139700" dir="2700000" algn="tl" rotWithShape="0">
              <a:srgbClr val="333333">
                <a:alpha val="65000"/>
              </a:srgbClr>
            </a:outerShdw>
          </a:effectLst>
        </p:spPr>
      </p:pic>
      <p:sp>
        <p:nvSpPr>
          <p:cNvPr id="7" name="Title 1"/>
          <p:cNvSpPr>
            <a:spLocks noGrp="1"/>
          </p:cNvSpPr>
          <p:nvPr>
            <p:ph type="title"/>
          </p:nvPr>
        </p:nvSpPr>
        <p:spPr>
          <a:xfrm>
            <a:off x="414349" y="838200"/>
            <a:ext cx="8308545" cy="537808"/>
          </a:xfrm>
        </p:spPr>
        <p:txBody>
          <a:bodyPr/>
          <a:lstStyle/>
          <a:p>
            <a:r>
              <a:rPr lang="en-US" dirty="0" smtClean="0">
                <a:latin typeface="Univers LT Std 57 Cn"/>
                <a:cs typeface="Univers LT Std 57 Cn"/>
              </a:rPr>
              <a:t>Edit Property – Update with New Information </a:t>
            </a:r>
            <a:endParaRPr lang="en-US" dirty="0">
              <a:latin typeface="Univers LT Std 57 Cn"/>
              <a:cs typeface="Univers LT Std 57 Cn"/>
            </a:endParaRPr>
          </a:p>
        </p:txBody>
      </p:sp>
      <p:sp>
        <p:nvSpPr>
          <p:cNvPr id="9" name="Oval 8"/>
          <p:cNvSpPr/>
          <p:nvPr/>
        </p:nvSpPr>
        <p:spPr>
          <a:xfrm>
            <a:off x="6601000" y="6113457"/>
            <a:ext cx="1066800" cy="4652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7285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914400"/>
            <a:ext cx="8308545" cy="537808"/>
          </a:xfrm>
        </p:spPr>
        <p:txBody>
          <a:bodyPr>
            <a:noAutofit/>
          </a:bodyPr>
          <a:lstStyle/>
          <a:p>
            <a:r>
              <a:rPr lang="en-US" dirty="0" smtClean="0">
                <a:latin typeface="Univers LT Std 57 Cn"/>
                <a:cs typeface="Univers LT Std 57 Cn"/>
              </a:rPr>
              <a:t>Example: Adding a Separate Use Type for Vacant Space in a Building</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3F3F3F"/>
                </a:solidFill>
              </a:rPr>
              <a:pPr>
                <a:defRPr/>
              </a:pPr>
              <a:t>17</a:t>
            </a:fld>
            <a:endParaRPr lang="en-US">
              <a:solidFill>
                <a:srgbClr val="3F3F3F"/>
              </a:solidFill>
            </a:endParaRPr>
          </a:p>
        </p:txBody>
      </p:sp>
      <p:pic>
        <p:nvPicPr>
          <p:cNvPr id="4" name="Picture 3"/>
          <p:cNvPicPr>
            <a:picLocks noChangeAspect="1"/>
          </p:cNvPicPr>
          <p:nvPr/>
        </p:nvPicPr>
        <p:blipFill rotWithShape="1">
          <a:blip r:embed="rId3"/>
          <a:srcRect l="63500" t="14816" r="4000" b="16808"/>
          <a:stretch/>
        </p:blipFill>
        <p:spPr>
          <a:xfrm>
            <a:off x="1143000" y="1599502"/>
            <a:ext cx="6699211" cy="4756849"/>
          </a:xfrm>
          <a:prstGeom prst="rect">
            <a:avLst/>
          </a:prstGeom>
          <a:ln>
            <a:noFill/>
          </a:ln>
          <a:effectLst>
            <a:outerShdw blurRad="292100" dist="139700" dir="2700000" algn="tl" rotWithShape="0">
              <a:srgbClr val="333333">
                <a:alpha val="65000"/>
              </a:srgbClr>
            </a:outerShdw>
          </a:effectLst>
        </p:spPr>
      </p:pic>
      <p:sp>
        <p:nvSpPr>
          <p:cNvPr id="8" name="Oval 7"/>
          <p:cNvSpPr/>
          <p:nvPr/>
        </p:nvSpPr>
        <p:spPr>
          <a:xfrm>
            <a:off x="4419600" y="3447079"/>
            <a:ext cx="2362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990600" y="2779296"/>
            <a:ext cx="22860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791200" y="3221032"/>
            <a:ext cx="6858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68EB28B-25DE-584A-9D11-C8CFD6A9918B}" type="slidenum">
              <a:rPr lang="en-US" smtClean="0"/>
              <a:pPr/>
              <a:t>18</a:t>
            </a:fld>
            <a:endParaRPr lang="en-US"/>
          </a:p>
        </p:txBody>
      </p:sp>
      <p:pic>
        <p:nvPicPr>
          <p:cNvPr id="4" name="Picture 3"/>
          <p:cNvPicPr>
            <a:picLocks noChangeAspect="1"/>
          </p:cNvPicPr>
          <p:nvPr/>
        </p:nvPicPr>
        <p:blipFill rotWithShape="1">
          <a:blip r:embed="rId3"/>
          <a:srcRect l="63000" t="15556" r="3500" b="11111"/>
          <a:stretch/>
        </p:blipFill>
        <p:spPr>
          <a:xfrm>
            <a:off x="1143000" y="1596130"/>
            <a:ext cx="6897119" cy="5095632"/>
          </a:xfrm>
          <a:prstGeom prst="rect">
            <a:avLst/>
          </a:prstGeom>
          <a:ln>
            <a:noFill/>
          </a:ln>
          <a:effectLst>
            <a:outerShdw blurRad="292100" dist="139700" dir="2700000" algn="tl" rotWithShape="0">
              <a:srgbClr val="333333">
                <a:alpha val="65000"/>
              </a:srgbClr>
            </a:outerShdw>
          </a:effectLst>
        </p:spPr>
      </p:pic>
      <p:sp>
        <p:nvSpPr>
          <p:cNvPr id="5" name="Title 1"/>
          <p:cNvSpPr txBox="1">
            <a:spLocks/>
          </p:cNvSpPr>
          <p:nvPr/>
        </p:nvSpPr>
        <p:spPr>
          <a:xfrm>
            <a:off x="551586" y="914400"/>
            <a:ext cx="8308545" cy="537808"/>
          </a:xfrm>
          <a:prstGeom prst="rect">
            <a:avLst/>
          </a:prstGeom>
        </p:spPr>
        <p:txBody>
          <a:bodyPr vert="horz" lIns="91440" tIns="45720" rIns="91440" bIns="45720" rtlCol="0" anchor="ctr" anchorCtr="0">
            <a:noAutofit/>
          </a:bodyPr>
          <a:lstStyle>
            <a:lvl1pPr algn="l" defTabSz="457200" rtl="0" eaLnBrk="1" latinLnBrk="0" hangingPunct="1">
              <a:spcBef>
                <a:spcPct val="0"/>
              </a:spcBef>
              <a:buNone/>
              <a:defRPr sz="2400" b="1" kern="1200" baseline="0">
                <a:solidFill>
                  <a:srgbClr val="0070C0"/>
                </a:solidFill>
                <a:latin typeface="Univers" pitchFamily="34" charset="0"/>
                <a:ea typeface="+mj-ea"/>
                <a:cs typeface="+mj-cs"/>
              </a:defRPr>
            </a:lvl1pPr>
          </a:lstStyle>
          <a:p>
            <a:r>
              <a:rPr lang="en-US" dirty="0" smtClean="0">
                <a:latin typeface="Univers LT Std 57 Cn"/>
                <a:cs typeface="Univers LT Std 57 Cn"/>
              </a:rPr>
              <a:t>Example: Adding a Separate Use Type for Vacant Space in a Building</a:t>
            </a:r>
            <a:endParaRPr lang="en-US" dirty="0">
              <a:latin typeface="Univers LT Std 57 Cn"/>
              <a:cs typeface="Univers LT Std 57 Cn"/>
            </a:endParaRPr>
          </a:p>
        </p:txBody>
      </p:sp>
      <p:sp>
        <p:nvSpPr>
          <p:cNvPr id="6" name="Oval 5"/>
          <p:cNvSpPr/>
          <p:nvPr/>
        </p:nvSpPr>
        <p:spPr>
          <a:xfrm>
            <a:off x="6477000" y="6222523"/>
            <a:ext cx="1066800" cy="4652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9539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lstStyle/>
          <a:p>
            <a:r>
              <a:rPr lang="en-US" dirty="0" smtClean="0">
                <a:latin typeface="Univers LT Std 57 Cn"/>
                <a:cs typeface="Univers LT Std 57 Cn"/>
              </a:rPr>
              <a:t>Edit Property – Update With New Information</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fld id="{A68EB28B-25DE-584A-9D11-C8CFD6A9918B}" type="slidenum">
              <a:rPr lang="en-US" smtClean="0">
                <a:solidFill>
                  <a:srgbClr val="6F6F6F"/>
                </a:solidFill>
              </a:rPr>
              <a:pPr/>
              <a:t>19</a:t>
            </a:fld>
            <a:endParaRPr lang="en-US">
              <a:solidFill>
                <a:srgbClr val="6F6F6F"/>
              </a:solidFill>
            </a:endParaRPr>
          </a:p>
        </p:txBody>
      </p:sp>
      <p:cxnSp>
        <p:nvCxnSpPr>
          <p:cNvPr id="21" name="Straight Arrow Connector 20"/>
          <p:cNvCxnSpPr/>
          <p:nvPr/>
        </p:nvCxnSpPr>
        <p:spPr>
          <a:xfrm flipH="1">
            <a:off x="6858000" y="3276600"/>
            <a:ext cx="914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6858000" y="5715000"/>
            <a:ext cx="914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3"/>
          <a:srcRect l="74268" t="23336" r="5000" b="16296"/>
          <a:stretch/>
        </p:blipFill>
        <p:spPr>
          <a:xfrm>
            <a:off x="1295400" y="1230899"/>
            <a:ext cx="5493392" cy="53985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750587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latin typeface="Univers LT Std 57 Cn"/>
                <a:cs typeface="Univers LT Std 57 Cn"/>
              </a:rPr>
              <a:t>Learning Objectives</a:t>
            </a:r>
            <a:endParaRPr lang="en-US" dirty="0">
              <a:latin typeface="Univers LT Std 57 Cn"/>
              <a:cs typeface="Univers LT Std 57 Cn"/>
            </a:endParaRPr>
          </a:p>
        </p:txBody>
      </p:sp>
      <p:sp>
        <p:nvSpPr>
          <p:cNvPr id="3" name="Content Placeholder 2"/>
          <p:cNvSpPr>
            <a:spLocks noGrp="1"/>
          </p:cNvSpPr>
          <p:nvPr>
            <p:ph idx="1"/>
          </p:nvPr>
        </p:nvSpPr>
        <p:spPr>
          <a:xfrm>
            <a:off x="871643" y="1371600"/>
            <a:ext cx="8263890" cy="4648200"/>
          </a:xfrm>
        </p:spPr>
        <p:txBody>
          <a:bodyPr/>
          <a:lstStyle/>
          <a:p>
            <a:pPr>
              <a:lnSpc>
                <a:spcPct val="130000"/>
              </a:lnSpc>
              <a:buClr>
                <a:schemeClr val="accent1">
                  <a:lumMod val="75000"/>
                </a:schemeClr>
              </a:buClr>
            </a:pPr>
            <a:r>
              <a:rPr lang="en-US" sz="2000" dirty="0">
                <a:solidFill>
                  <a:schemeClr val="accent1">
                    <a:lumMod val="75000"/>
                  </a:schemeClr>
                </a:solidFill>
                <a:latin typeface="Univers LT Std 57 Cn"/>
                <a:cs typeface="Univers LT Std 57 Cn"/>
              </a:rPr>
              <a:t>In this session, you will </a:t>
            </a:r>
            <a:r>
              <a:rPr lang="en-US" sz="2000" dirty="0" smtClean="0">
                <a:solidFill>
                  <a:schemeClr val="accent1">
                    <a:lumMod val="75000"/>
                  </a:schemeClr>
                </a:solidFill>
                <a:latin typeface="Univers LT Std 57 Cn"/>
                <a:cs typeface="Univers LT Std 57 Cn"/>
              </a:rPr>
              <a:t>learn about EPA’s </a:t>
            </a:r>
            <a:r>
              <a:rPr lang="en-US" sz="2000" dirty="0">
                <a:solidFill>
                  <a:schemeClr val="accent1">
                    <a:lumMod val="75000"/>
                  </a:schemeClr>
                </a:solidFill>
                <a:latin typeface="Univers LT Std 57 Cn"/>
                <a:cs typeface="Univers LT Std 57 Cn"/>
              </a:rPr>
              <a:t>ENERGY </a:t>
            </a:r>
            <a:r>
              <a:rPr lang="en-US" sz="2000" dirty="0" smtClean="0">
                <a:solidFill>
                  <a:schemeClr val="accent1">
                    <a:lumMod val="75000"/>
                  </a:schemeClr>
                </a:solidFill>
                <a:latin typeface="Univers LT Std 57 Cn"/>
                <a:cs typeface="Univers LT Std 57 Cn"/>
              </a:rPr>
              <a:t>STAR </a:t>
            </a:r>
            <a:r>
              <a:rPr lang="en-US" sz="2000" dirty="0">
                <a:solidFill>
                  <a:schemeClr val="accent1">
                    <a:lumMod val="75000"/>
                  </a:schemeClr>
                </a:solidFill>
                <a:latin typeface="Univers LT Std 57 Cn"/>
                <a:cs typeface="Univers LT Std 57 Cn"/>
              </a:rPr>
              <a:t>Portfolio </a:t>
            </a:r>
            <a:r>
              <a:rPr lang="en-US" sz="2000" dirty="0" smtClean="0">
                <a:solidFill>
                  <a:schemeClr val="accent1">
                    <a:lumMod val="75000"/>
                  </a:schemeClr>
                </a:solidFill>
                <a:latin typeface="Univers LT Std 57 Cn"/>
                <a:cs typeface="Univers LT Std 57 Cn"/>
              </a:rPr>
              <a:t>Manager tool and how to</a:t>
            </a:r>
            <a:r>
              <a:rPr lang="en-US" sz="2000" dirty="0">
                <a:solidFill>
                  <a:schemeClr val="accent1">
                    <a:lumMod val="75000"/>
                  </a:schemeClr>
                </a:solidFill>
                <a:latin typeface="Univers LT Std 57 Cn"/>
                <a:cs typeface="Univers LT Std 57 Cn"/>
              </a:rPr>
              <a:t>:</a:t>
            </a:r>
          </a:p>
          <a:p>
            <a:pPr lvl="1">
              <a:lnSpc>
                <a:spcPct val="130000"/>
              </a:lnSpc>
              <a:buClr>
                <a:schemeClr val="accent1">
                  <a:lumMod val="75000"/>
                </a:schemeClr>
              </a:buClr>
            </a:pPr>
            <a:r>
              <a:rPr lang="en-US" sz="2000" dirty="0" smtClean="0">
                <a:latin typeface="Univers LT Std 57 Cn"/>
                <a:cs typeface="Univers LT Std 57 Cn"/>
              </a:rPr>
              <a:t>Edit property data</a:t>
            </a:r>
          </a:p>
          <a:p>
            <a:pPr lvl="1">
              <a:lnSpc>
                <a:spcPct val="130000"/>
              </a:lnSpc>
              <a:buClr>
                <a:schemeClr val="accent1">
                  <a:lumMod val="75000"/>
                </a:schemeClr>
              </a:buClr>
            </a:pPr>
            <a:r>
              <a:rPr lang="en-US" sz="2000" dirty="0" smtClean="0">
                <a:latin typeface="Univers LT Std 57 Cn"/>
                <a:cs typeface="Univers LT Std 57 Cn"/>
              </a:rPr>
              <a:t>Correct or update property </a:t>
            </a:r>
            <a:r>
              <a:rPr lang="en-US" dirty="0" smtClean="0">
                <a:latin typeface="Univers LT Std 57 Cn"/>
                <a:cs typeface="Univers LT Std 57 Cn"/>
              </a:rPr>
              <a:t>u</a:t>
            </a:r>
            <a:r>
              <a:rPr lang="en-US" sz="2000" dirty="0" smtClean="0">
                <a:latin typeface="Univers LT Std 57 Cn"/>
                <a:cs typeface="Univers LT Std 57 Cn"/>
              </a:rPr>
              <a:t>se </a:t>
            </a:r>
            <a:r>
              <a:rPr lang="en-US" dirty="0" smtClean="0">
                <a:latin typeface="Univers LT Std 57 Cn"/>
                <a:cs typeface="Univers LT Std 57 Cn"/>
              </a:rPr>
              <a:t>d</a:t>
            </a:r>
            <a:r>
              <a:rPr lang="en-US" sz="2000" dirty="0" smtClean="0">
                <a:latin typeface="Univers LT Std 57 Cn"/>
                <a:cs typeface="Univers LT Std 57 Cn"/>
              </a:rPr>
              <a:t>etails</a:t>
            </a:r>
          </a:p>
          <a:p>
            <a:pPr lvl="1">
              <a:lnSpc>
                <a:spcPct val="130000"/>
              </a:lnSpc>
              <a:buClr>
                <a:schemeClr val="accent1">
                  <a:lumMod val="75000"/>
                </a:schemeClr>
              </a:buClr>
            </a:pPr>
            <a:r>
              <a:rPr lang="en-US" sz="2000" dirty="0" smtClean="0">
                <a:latin typeface="Univers LT Std 57 Cn"/>
                <a:cs typeface="Univers LT Std 57 Cn"/>
              </a:rPr>
              <a:t>Use the Data </a:t>
            </a:r>
            <a:r>
              <a:rPr lang="en-US" sz="2000" dirty="0">
                <a:latin typeface="Univers LT Std 57 Cn"/>
                <a:cs typeface="Univers LT Std 57 Cn"/>
              </a:rPr>
              <a:t>Q</a:t>
            </a:r>
            <a:r>
              <a:rPr lang="en-US" sz="2000" dirty="0" smtClean="0">
                <a:latin typeface="Univers LT Std 57 Cn"/>
                <a:cs typeface="Univers LT Std 57 Cn"/>
              </a:rPr>
              <a:t>uality </a:t>
            </a:r>
            <a:r>
              <a:rPr lang="en-US" sz="2000" dirty="0">
                <a:latin typeface="Univers LT Std 57 Cn"/>
                <a:cs typeface="Univers LT Std 57 Cn"/>
              </a:rPr>
              <a:t>C</a:t>
            </a:r>
            <a:r>
              <a:rPr lang="en-US" sz="2000" dirty="0" smtClean="0">
                <a:latin typeface="Univers LT Std 57 Cn"/>
                <a:cs typeface="Univers LT Std 57 Cn"/>
              </a:rPr>
              <a:t>hecker</a:t>
            </a:r>
          </a:p>
          <a:p>
            <a:pPr lvl="1">
              <a:lnSpc>
                <a:spcPct val="130000"/>
              </a:lnSpc>
              <a:buClr>
                <a:schemeClr val="accent1">
                  <a:lumMod val="75000"/>
                </a:schemeClr>
              </a:buClr>
            </a:pPr>
            <a:r>
              <a:rPr lang="en-US" sz="2000" dirty="0" smtClean="0">
                <a:latin typeface="Univers LT Std 57 Cn"/>
                <a:cs typeface="Univers LT Std 57 Cn"/>
              </a:rPr>
              <a:t>Share property data</a:t>
            </a: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rPr>
              <a:pPr/>
              <a:t>2</a:t>
            </a:fld>
            <a:endParaRPr lang="en-US">
              <a:solidFill>
                <a:srgbClr val="6F6F6F"/>
              </a:solidFill>
            </a:endParaRPr>
          </a:p>
        </p:txBody>
      </p:sp>
    </p:spTree>
    <p:extLst>
      <p:ext uri="{BB962C8B-B14F-4D97-AF65-F5344CB8AC3E}">
        <p14:creationId xmlns:p14="http://schemas.microsoft.com/office/powerpoint/2010/main" val="247495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3F3F3F"/>
                </a:solidFill>
              </a:rPr>
              <a:pPr>
                <a:defRPr/>
              </a:pPr>
              <a:t>20</a:t>
            </a:fld>
            <a:endParaRPr lang="en-US">
              <a:solidFill>
                <a:srgbClr val="3F3F3F"/>
              </a:solidFill>
            </a:endParaRPr>
          </a:p>
        </p:txBody>
      </p:sp>
      <p:sp>
        <p:nvSpPr>
          <p:cNvPr id="10" name="TextBox 9"/>
          <p:cNvSpPr txBox="1"/>
          <p:nvPr/>
        </p:nvSpPr>
        <p:spPr>
          <a:xfrm>
            <a:off x="0" y="2286000"/>
            <a:ext cx="1981200" cy="2740144"/>
          </a:xfrm>
          <a:prstGeom prst="rect">
            <a:avLst/>
          </a:prstGeom>
        </p:spPr>
        <p:txBody>
          <a:bodyPr vert="horz" wrap="square" lIns="91440" tIns="45720" rIns="91440" bIns="45720" rtlCol="0" anchor="ctr">
            <a:normAutofit/>
          </a:bodyPr>
          <a:lstStyle/>
          <a:p>
            <a:pPr>
              <a:spcBef>
                <a:spcPts val="480"/>
              </a:spcBef>
              <a:buClr>
                <a:schemeClr val="accent1">
                  <a:lumMod val="75000"/>
                </a:schemeClr>
              </a:buClr>
            </a:pPr>
            <a:r>
              <a:rPr lang="en-US" sz="1600" dirty="0" smtClean="0">
                <a:solidFill>
                  <a:schemeClr val="tx1">
                    <a:lumMod val="65000"/>
                    <a:lumOff val="35000"/>
                  </a:schemeClr>
                </a:solidFill>
                <a:latin typeface="Univers LT Std 57 Cn"/>
                <a:cs typeface="Univers LT Std 57 Cn"/>
              </a:rPr>
              <a:t>Example of a property accurately set up, accounting for vacant space</a:t>
            </a:r>
            <a:endParaRPr kumimoji="0" lang="en-US" sz="1600" i="0" u="none"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endParaRPr>
          </a:p>
        </p:txBody>
      </p:sp>
      <p:sp>
        <p:nvSpPr>
          <p:cNvPr id="8" name="Title 1"/>
          <p:cNvSpPr>
            <a:spLocks noGrp="1"/>
          </p:cNvSpPr>
          <p:nvPr>
            <p:ph type="title"/>
          </p:nvPr>
        </p:nvSpPr>
        <p:spPr>
          <a:xfrm>
            <a:off x="835455" y="914400"/>
            <a:ext cx="8308545" cy="537808"/>
          </a:xfrm>
        </p:spPr>
        <p:txBody>
          <a:bodyPr>
            <a:noAutofit/>
          </a:bodyPr>
          <a:lstStyle/>
          <a:p>
            <a:r>
              <a:rPr lang="en-US" dirty="0" smtClean="0">
                <a:latin typeface="Univers LT Std 57 Cn"/>
                <a:cs typeface="Univers LT Std 57 Cn"/>
              </a:rPr>
              <a:t>Example: Adding a Separate Use Type for Vacant Space in a Building</a:t>
            </a:r>
            <a:endParaRPr lang="en-US" dirty="0">
              <a:latin typeface="Univers LT Std 57 Cn"/>
              <a:cs typeface="Univers LT Std 57 Cn"/>
            </a:endParaRPr>
          </a:p>
        </p:txBody>
      </p:sp>
      <p:pic>
        <p:nvPicPr>
          <p:cNvPr id="6" name="Picture 5"/>
          <p:cNvPicPr>
            <a:picLocks noChangeAspect="1"/>
          </p:cNvPicPr>
          <p:nvPr/>
        </p:nvPicPr>
        <p:blipFill rotWithShape="1">
          <a:blip r:embed="rId3"/>
          <a:srcRect l="63250" t="15926" r="3750" b="15172"/>
          <a:stretch/>
        </p:blipFill>
        <p:spPr>
          <a:xfrm>
            <a:off x="2057400" y="1606312"/>
            <a:ext cx="6808607" cy="4797942"/>
          </a:xfrm>
          <a:prstGeom prst="rect">
            <a:avLst/>
          </a:prstGeom>
          <a:ln>
            <a:noFill/>
          </a:ln>
          <a:effectLst>
            <a:outerShdw blurRad="292100" dist="139700" dir="2700000" algn="tl" rotWithShape="0">
              <a:srgbClr val="333333">
                <a:alpha val="65000"/>
              </a:srgbClr>
            </a:outerShdw>
          </a:effectLst>
        </p:spPr>
      </p:pic>
      <p:sp>
        <p:nvSpPr>
          <p:cNvPr id="9" name="Oval 8"/>
          <p:cNvSpPr/>
          <p:nvPr/>
        </p:nvSpPr>
        <p:spPr>
          <a:xfrm>
            <a:off x="5461703" y="3503672"/>
            <a:ext cx="2362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953125" y="2847472"/>
            <a:ext cx="2362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BDE81B-C30A-4F47-8F28-E2CEE862ED7B}" type="slidenum">
              <a:rPr lang="en-US" smtClean="0"/>
              <a:pPr/>
              <a:t>21</a:t>
            </a:fld>
            <a:endParaRPr lang="en-US"/>
          </a:p>
        </p:txBody>
      </p:sp>
      <p:pic>
        <p:nvPicPr>
          <p:cNvPr id="5" name="Picture 4"/>
          <p:cNvPicPr>
            <a:picLocks noChangeAspect="1"/>
          </p:cNvPicPr>
          <p:nvPr/>
        </p:nvPicPr>
        <p:blipFill rotWithShape="1">
          <a:blip r:embed="rId3"/>
          <a:srcRect l="74203" t="23248" r="3499" b="47855"/>
          <a:stretch/>
        </p:blipFill>
        <p:spPr>
          <a:xfrm>
            <a:off x="1653316" y="2209800"/>
            <a:ext cx="6794694" cy="2971800"/>
          </a:xfrm>
          <a:prstGeom prst="rect">
            <a:avLst/>
          </a:prstGeom>
          <a:ln>
            <a:noFill/>
          </a:ln>
          <a:effectLst>
            <a:outerShdw blurRad="292100" dist="139700" dir="2700000" algn="tl" rotWithShape="0">
              <a:srgbClr val="333333">
                <a:alpha val="65000"/>
              </a:srgbClr>
            </a:outerShdw>
          </a:effectLst>
        </p:spPr>
      </p:pic>
      <p:sp>
        <p:nvSpPr>
          <p:cNvPr id="6" name="Title 1"/>
          <p:cNvSpPr>
            <a:spLocks noGrp="1"/>
          </p:cNvSpPr>
          <p:nvPr>
            <p:ph type="title"/>
          </p:nvPr>
        </p:nvSpPr>
        <p:spPr>
          <a:xfrm>
            <a:off x="779215" y="1150989"/>
            <a:ext cx="8308545" cy="537808"/>
          </a:xfrm>
        </p:spPr>
        <p:txBody>
          <a:bodyPr/>
          <a:lstStyle/>
          <a:p>
            <a:r>
              <a:rPr lang="en-US" dirty="0" smtClean="0">
                <a:latin typeface="Univers LT Std 57 Cn"/>
                <a:cs typeface="Univers LT Std 57 Cn"/>
              </a:rPr>
              <a:t>Edit Property – Correct Mistakes</a:t>
            </a:r>
            <a:endParaRPr lang="en-US" dirty="0">
              <a:latin typeface="Univers LT Std 57 Cn"/>
              <a:cs typeface="Univers LT Std 57 Cn"/>
            </a:endParaRPr>
          </a:p>
        </p:txBody>
      </p:sp>
      <p:cxnSp>
        <p:nvCxnSpPr>
          <p:cNvPr id="8" name="Straight Arrow Connector 7"/>
          <p:cNvCxnSpPr/>
          <p:nvPr/>
        </p:nvCxnSpPr>
        <p:spPr>
          <a:xfrm flipH="1">
            <a:off x="8448010" y="4800600"/>
            <a:ext cx="63975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2400" y="2292047"/>
            <a:ext cx="1299408" cy="2067395"/>
          </a:xfrm>
          <a:prstGeom prst="rect">
            <a:avLst/>
          </a:prstGeom>
        </p:spPr>
        <p:txBody>
          <a:bodyPr vert="horz" wrap="square" lIns="91440" tIns="45720" rIns="91440" bIns="45720" rtlCol="0" anchor="ctr">
            <a:normAutofit/>
          </a:bodyPr>
          <a:lstStyle/>
          <a:p>
            <a:pPr marR="0" defTabSz="914400" rtl="0" eaLnBrk="1" fontAlgn="auto" latinLnBrk="0" hangingPunct="1">
              <a:lnSpc>
                <a:spcPct val="100000"/>
              </a:lnSpc>
              <a:spcBef>
                <a:spcPts val="480"/>
              </a:spcBef>
              <a:spcAft>
                <a:spcPts val="0"/>
              </a:spcAft>
              <a:buClr>
                <a:schemeClr val="tx2">
                  <a:lumMod val="60000"/>
                  <a:lumOff val="40000"/>
                </a:schemeClr>
              </a:buClr>
              <a:buSzTx/>
              <a:tabLst/>
            </a:pPr>
            <a:r>
              <a:rPr kumimoji="0" lang="en-US" sz="1600" b="1" i="0" u="sng"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Scenario</a:t>
            </a:r>
          </a:p>
          <a:p>
            <a:pPr marR="0" defTabSz="914400" rtl="0" eaLnBrk="1" fontAlgn="auto" latinLnBrk="0" hangingPunct="1">
              <a:lnSpc>
                <a:spcPct val="100000"/>
              </a:lnSpc>
              <a:spcBef>
                <a:spcPts val="480"/>
              </a:spcBef>
              <a:spcAft>
                <a:spcPts val="0"/>
              </a:spcAft>
              <a:buClr>
                <a:schemeClr val="tx2">
                  <a:lumMod val="60000"/>
                  <a:lumOff val="40000"/>
                </a:schemeClr>
              </a:buClr>
              <a:buSzTx/>
              <a:tabLst/>
            </a:pPr>
            <a:r>
              <a:rPr kumimoji="0" lang="en-US" sz="1600" b="1" i="0"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Incorrect</a:t>
            </a:r>
            <a:r>
              <a:rPr kumimoji="0" lang="en-US" sz="1600" b="1" i="0" strike="noStrike" kern="1200" cap="none" spc="0" normalizeH="0" noProof="0" dirty="0" smtClean="0">
                <a:ln>
                  <a:noFill/>
                </a:ln>
                <a:solidFill>
                  <a:schemeClr val="tx1">
                    <a:lumMod val="65000"/>
                    <a:lumOff val="35000"/>
                  </a:schemeClr>
                </a:solidFill>
                <a:effectLst/>
                <a:uLnTx/>
                <a:uFillTx/>
                <a:latin typeface="Univers LT Std 57 Cn"/>
                <a:ea typeface="+mj-ea"/>
                <a:cs typeface="Univers LT Std 57 Cn"/>
              </a:rPr>
              <a:t> s</a:t>
            </a:r>
            <a:r>
              <a:rPr kumimoji="0" lang="en-US" sz="1600" b="1" i="0"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q. ft. for</a:t>
            </a:r>
            <a:r>
              <a:rPr kumimoji="0" lang="en-US" sz="1600" b="1" i="0" strike="noStrike" kern="1200" cap="none" spc="0" normalizeH="0" noProof="0" dirty="0" smtClean="0">
                <a:ln>
                  <a:noFill/>
                </a:ln>
                <a:solidFill>
                  <a:schemeClr val="tx1">
                    <a:lumMod val="65000"/>
                    <a:lumOff val="35000"/>
                  </a:schemeClr>
                </a:solidFill>
                <a:effectLst/>
                <a:uLnTx/>
                <a:uFillTx/>
                <a:latin typeface="Univers LT Std 57 Cn"/>
                <a:ea typeface="+mj-ea"/>
                <a:cs typeface="Univers LT Std 57 Cn"/>
              </a:rPr>
              <a:t> vacant space</a:t>
            </a:r>
            <a:r>
              <a:rPr kumimoji="0" lang="en-US" sz="1600" b="1" i="0"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rPr>
              <a:t> entered</a:t>
            </a:r>
          </a:p>
        </p:txBody>
      </p:sp>
    </p:spTree>
    <p:extLst>
      <p:ext uri="{BB962C8B-B14F-4D97-AF65-F5344CB8AC3E}">
        <p14:creationId xmlns:p14="http://schemas.microsoft.com/office/powerpoint/2010/main" val="2863101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BDE81B-C30A-4F47-8F28-E2CEE862ED7B}" type="slidenum">
              <a:rPr lang="en-US" smtClean="0"/>
              <a:pPr/>
              <a:t>22</a:t>
            </a:fld>
            <a:endParaRPr lang="en-US"/>
          </a:p>
        </p:txBody>
      </p:sp>
      <p:sp>
        <p:nvSpPr>
          <p:cNvPr id="5" name="Title 1"/>
          <p:cNvSpPr>
            <a:spLocks noGrp="1"/>
          </p:cNvSpPr>
          <p:nvPr>
            <p:ph type="title"/>
          </p:nvPr>
        </p:nvSpPr>
        <p:spPr>
          <a:xfrm>
            <a:off x="414349" y="838200"/>
            <a:ext cx="8308545" cy="537808"/>
          </a:xfrm>
        </p:spPr>
        <p:txBody>
          <a:bodyPr/>
          <a:lstStyle/>
          <a:p>
            <a:r>
              <a:rPr lang="en-US" dirty="0" smtClean="0">
                <a:latin typeface="Univers LT Std 57 Cn"/>
                <a:cs typeface="Univers LT Std 57 Cn"/>
              </a:rPr>
              <a:t>Edit Property – Correct Mistakes</a:t>
            </a:r>
            <a:endParaRPr lang="en-US" dirty="0">
              <a:latin typeface="Univers LT Std 57 Cn"/>
              <a:cs typeface="Univers LT Std 57 Cn"/>
            </a:endParaRPr>
          </a:p>
        </p:txBody>
      </p:sp>
      <p:pic>
        <p:nvPicPr>
          <p:cNvPr id="6" name="Picture 5"/>
          <p:cNvPicPr>
            <a:picLocks noChangeAspect="1"/>
          </p:cNvPicPr>
          <p:nvPr/>
        </p:nvPicPr>
        <p:blipFill rotWithShape="1">
          <a:blip r:embed="rId3"/>
          <a:srcRect l="63000" t="14815" r="3966" b="16530"/>
          <a:stretch/>
        </p:blipFill>
        <p:spPr>
          <a:xfrm>
            <a:off x="1041363" y="1407927"/>
            <a:ext cx="7054516" cy="4948424"/>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4"/>
          <a:srcRect l="87359" t="86666" r="6000" b="8149"/>
          <a:stretch/>
        </p:blipFill>
        <p:spPr>
          <a:xfrm>
            <a:off x="6586070" y="6194595"/>
            <a:ext cx="1360734" cy="358605"/>
          </a:xfrm>
          <a:prstGeom prst="rect">
            <a:avLst/>
          </a:prstGeom>
        </p:spPr>
      </p:pic>
      <p:sp>
        <p:nvSpPr>
          <p:cNvPr id="8" name="Oval 7"/>
          <p:cNvSpPr/>
          <p:nvPr/>
        </p:nvSpPr>
        <p:spPr>
          <a:xfrm>
            <a:off x="6380748" y="6109446"/>
            <a:ext cx="1808420" cy="60801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5046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BDE81B-C30A-4F47-8F28-E2CEE862ED7B}" type="slidenum">
              <a:rPr lang="en-US" smtClean="0"/>
              <a:pPr/>
              <a:t>23</a:t>
            </a:fld>
            <a:endParaRPr lang="en-US"/>
          </a:p>
        </p:txBody>
      </p:sp>
      <p:pic>
        <p:nvPicPr>
          <p:cNvPr id="7" name="Picture 6"/>
          <p:cNvPicPr>
            <a:picLocks noChangeAspect="1"/>
          </p:cNvPicPr>
          <p:nvPr/>
        </p:nvPicPr>
        <p:blipFill rotWithShape="1">
          <a:blip r:embed="rId3"/>
          <a:srcRect l="63000" t="15926" r="4000" b="15414"/>
          <a:stretch/>
        </p:blipFill>
        <p:spPr>
          <a:xfrm>
            <a:off x="1088200" y="1378432"/>
            <a:ext cx="7088937" cy="4977919"/>
          </a:xfrm>
          <a:prstGeom prst="rect">
            <a:avLst/>
          </a:prstGeom>
          <a:ln>
            <a:noFill/>
          </a:ln>
          <a:effectLst>
            <a:outerShdw blurRad="292100" dist="139700" dir="2700000" algn="tl" rotWithShape="0">
              <a:srgbClr val="333333">
                <a:alpha val="65000"/>
              </a:srgbClr>
            </a:outerShdw>
          </a:effectLst>
        </p:spPr>
      </p:pic>
      <p:sp>
        <p:nvSpPr>
          <p:cNvPr id="8" name="Oval 7"/>
          <p:cNvSpPr/>
          <p:nvPr/>
        </p:nvSpPr>
        <p:spPr>
          <a:xfrm>
            <a:off x="4505168" y="3276600"/>
            <a:ext cx="2362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076168" y="2608817"/>
            <a:ext cx="22860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a:spLocks noGrp="1"/>
          </p:cNvSpPr>
          <p:nvPr>
            <p:ph type="title"/>
          </p:nvPr>
        </p:nvSpPr>
        <p:spPr>
          <a:xfrm>
            <a:off x="835455" y="840624"/>
            <a:ext cx="8308545" cy="537808"/>
          </a:xfrm>
        </p:spPr>
        <p:txBody>
          <a:bodyPr/>
          <a:lstStyle/>
          <a:p>
            <a:r>
              <a:rPr lang="en-US" dirty="0" smtClean="0">
                <a:latin typeface="Univers LT Std 57 Cn"/>
                <a:cs typeface="Univers LT Std 57 Cn"/>
              </a:rPr>
              <a:t>Edit Property – Correct Mistakes</a:t>
            </a:r>
            <a:endParaRPr lang="en-US" dirty="0">
              <a:latin typeface="Univers LT Std 57 Cn"/>
              <a:cs typeface="Univers LT Std 57 Cn"/>
            </a:endParaRPr>
          </a:p>
        </p:txBody>
      </p:sp>
    </p:spTree>
    <p:extLst>
      <p:ext uri="{BB962C8B-B14F-4D97-AF65-F5344CB8AC3E}">
        <p14:creationId xmlns:p14="http://schemas.microsoft.com/office/powerpoint/2010/main" val="175222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BDE81B-C30A-4F47-8F28-E2CEE862ED7B}" type="slidenum">
              <a:rPr lang="en-US" smtClean="0"/>
              <a:pPr/>
              <a:t>24</a:t>
            </a:fld>
            <a:endParaRPr lang="en-US"/>
          </a:p>
        </p:txBody>
      </p:sp>
      <p:sp>
        <p:nvSpPr>
          <p:cNvPr id="6" name="Title 1"/>
          <p:cNvSpPr>
            <a:spLocks noGrp="1"/>
          </p:cNvSpPr>
          <p:nvPr>
            <p:ph type="title"/>
          </p:nvPr>
        </p:nvSpPr>
        <p:spPr>
          <a:xfrm>
            <a:off x="414349" y="838200"/>
            <a:ext cx="8308545" cy="537808"/>
          </a:xfrm>
        </p:spPr>
        <p:txBody>
          <a:bodyPr/>
          <a:lstStyle/>
          <a:p>
            <a:r>
              <a:rPr lang="en-US" dirty="0" smtClean="0">
                <a:latin typeface="Univers LT Std 57 Cn"/>
                <a:cs typeface="Univers LT Std 57 Cn"/>
              </a:rPr>
              <a:t>Edit Property – Correct Mistakes</a:t>
            </a:r>
            <a:endParaRPr lang="en-US" dirty="0">
              <a:latin typeface="Univers LT Std 57 Cn"/>
              <a:cs typeface="Univers LT Std 57 Cn"/>
            </a:endParaRPr>
          </a:p>
        </p:txBody>
      </p:sp>
      <p:pic>
        <p:nvPicPr>
          <p:cNvPr id="11" name="Picture 10"/>
          <p:cNvPicPr>
            <a:picLocks noChangeAspect="1"/>
          </p:cNvPicPr>
          <p:nvPr/>
        </p:nvPicPr>
        <p:blipFill rotWithShape="1">
          <a:blip r:embed="rId3"/>
          <a:srcRect l="63000" t="26296" r="3634"/>
          <a:stretch/>
        </p:blipFill>
        <p:spPr>
          <a:xfrm>
            <a:off x="1065672" y="1376008"/>
            <a:ext cx="6879264" cy="5128614"/>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rotWithShape="1">
          <a:blip r:embed="rId4"/>
          <a:srcRect l="87359" t="86666" r="6000" b="8149"/>
          <a:stretch/>
        </p:blipFill>
        <p:spPr>
          <a:xfrm>
            <a:off x="6317830" y="6325319"/>
            <a:ext cx="1360734" cy="358605"/>
          </a:xfrm>
          <a:prstGeom prst="rect">
            <a:avLst/>
          </a:prstGeom>
        </p:spPr>
      </p:pic>
      <p:sp>
        <p:nvSpPr>
          <p:cNvPr id="13" name="Oval 12"/>
          <p:cNvSpPr/>
          <p:nvPr/>
        </p:nvSpPr>
        <p:spPr>
          <a:xfrm>
            <a:off x="6112508" y="6240170"/>
            <a:ext cx="1808420" cy="60801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4087413" y="2743200"/>
            <a:ext cx="457200" cy="2286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3485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68EB28B-25DE-584A-9D11-C8CFD6A9918B}" type="slidenum">
              <a:rPr lang="en-US" smtClean="0"/>
              <a:pPr/>
              <a:t>25</a:t>
            </a:fld>
            <a:endParaRPr lang="en-US"/>
          </a:p>
        </p:txBody>
      </p:sp>
      <p:pic>
        <p:nvPicPr>
          <p:cNvPr id="5" name="Picture 4"/>
          <p:cNvPicPr>
            <a:picLocks noChangeAspect="1"/>
          </p:cNvPicPr>
          <p:nvPr/>
        </p:nvPicPr>
        <p:blipFill rotWithShape="1">
          <a:blip r:embed="rId3"/>
          <a:srcRect l="74250" t="14815" r="4655" b="23251"/>
          <a:stretch/>
        </p:blipFill>
        <p:spPr>
          <a:xfrm>
            <a:off x="1828800" y="1297156"/>
            <a:ext cx="5306089" cy="5257800"/>
          </a:xfrm>
          <a:prstGeom prst="rect">
            <a:avLst/>
          </a:prstGeom>
          <a:ln>
            <a:noFill/>
          </a:ln>
          <a:effectLst>
            <a:outerShdw blurRad="292100" dist="139700" dir="2700000" algn="tl" rotWithShape="0">
              <a:srgbClr val="333333">
                <a:alpha val="65000"/>
              </a:srgbClr>
            </a:outerShdw>
          </a:effectLst>
        </p:spPr>
      </p:pic>
      <p:sp>
        <p:nvSpPr>
          <p:cNvPr id="6" name="Title 1"/>
          <p:cNvSpPr>
            <a:spLocks noGrp="1"/>
          </p:cNvSpPr>
          <p:nvPr>
            <p:ph type="title"/>
          </p:nvPr>
        </p:nvSpPr>
        <p:spPr>
          <a:xfrm>
            <a:off x="533399" y="783411"/>
            <a:ext cx="8308545" cy="537808"/>
          </a:xfrm>
        </p:spPr>
        <p:txBody>
          <a:bodyPr/>
          <a:lstStyle/>
          <a:p>
            <a:r>
              <a:rPr lang="en-US" dirty="0" smtClean="0">
                <a:latin typeface="Univers LT Std 57 Cn"/>
                <a:cs typeface="Univers LT Std 57 Cn"/>
              </a:rPr>
              <a:t>Edit Property – Correct Mistakes</a:t>
            </a:r>
            <a:endParaRPr lang="en-US" dirty="0">
              <a:latin typeface="Univers LT Std 57 Cn"/>
              <a:cs typeface="Univers LT Std 57 Cn"/>
            </a:endParaRPr>
          </a:p>
        </p:txBody>
      </p:sp>
      <p:sp>
        <p:nvSpPr>
          <p:cNvPr id="10" name="Oval 9"/>
          <p:cNvSpPr/>
          <p:nvPr/>
        </p:nvSpPr>
        <p:spPr>
          <a:xfrm>
            <a:off x="4049997" y="3200400"/>
            <a:ext cx="637675"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049997" y="5486400"/>
            <a:ext cx="637675"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755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68EB28B-25DE-584A-9D11-C8CFD6A9918B}" type="slidenum">
              <a:rPr lang="en-US" smtClean="0"/>
              <a:pPr/>
              <a:t>26</a:t>
            </a:fld>
            <a:endParaRPr lang="en-US"/>
          </a:p>
        </p:txBody>
      </p:sp>
      <p:pic>
        <p:nvPicPr>
          <p:cNvPr id="4" name="Picture 3"/>
          <p:cNvPicPr>
            <a:picLocks noChangeAspect="1"/>
          </p:cNvPicPr>
          <p:nvPr/>
        </p:nvPicPr>
        <p:blipFill rotWithShape="1">
          <a:blip r:embed="rId3"/>
          <a:srcRect l="63000" t="14075" r="4250" b="16296"/>
          <a:stretch/>
        </p:blipFill>
        <p:spPr>
          <a:xfrm>
            <a:off x="1371600" y="1717927"/>
            <a:ext cx="6718609" cy="4820986"/>
          </a:xfrm>
          <a:prstGeom prst="rect">
            <a:avLst/>
          </a:prstGeom>
          <a:ln>
            <a:noFill/>
          </a:ln>
          <a:effectLst>
            <a:outerShdw blurRad="292100" dist="139700" dir="2700000" algn="tl" rotWithShape="0">
              <a:srgbClr val="333333">
                <a:alpha val="65000"/>
              </a:srgbClr>
            </a:outerShdw>
          </a:effectLst>
        </p:spPr>
      </p:pic>
      <p:sp>
        <p:nvSpPr>
          <p:cNvPr id="6" name="Title 1"/>
          <p:cNvSpPr>
            <a:spLocks noGrp="1"/>
          </p:cNvSpPr>
          <p:nvPr>
            <p:ph type="title"/>
          </p:nvPr>
        </p:nvSpPr>
        <p:spPr>
          <a:xfrm>
            <a:off x="576631" y="990600"/>
            <a:ext cx="8308545" cy="537808"/>
          </a:xfrm>
        </p:spPr>
        <p:txBody>
          <a:bodyPr/>
          <a:lstStyle/>
          <a:p>
            <a:r>
              <a:rPr lang="en-US" dirty="0" smtClean="0">
                <a:latin typeface="Univers LT Std 57 Cn"/>
                <a:cs typeface="Univers LT Std 57 Cn"/>
              </a:rPr>
              <a:t>Edit Property – Correct Mistakes</a:t>
            </a:r>
            <a:endParaRPr lang="en-US" dirty="0">
              <a:latin typeface="Univers LT Std 57 Cn"/>
              <a:cs typeface="Univers LT Std 57 Cn"/>
            </a:endParaRPr>
          </a:p>
        </p:txBody>
      </p:sp>
      <p:sp>
        <p:nvSpPr>
          <p:cNvPr id="8" name="Oval 7"/>
          <p:cNvSpPr/>
          <p:nvPr/>
        </p:nvSpPr>
        <p:spPr>
          <a:xfrm>
            <a:off x="4880178" y="3628000"/>
            <a:ext cx="2362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371600" y="2971800"/>
            <a:ext cx="2362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6769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914400"/>
            <a:ext cx="8331787" cy="537808"/>
          </a:xfrm>
        </p:spPr>
        <p:txBody>
          <a:bodyPr>
            <a:noAutofit/>
          </a:bodyPr>
          <a:lstStyle/>
          <a:p>
            <a:r>
              <a:rPr lang="en-US" dirty="0" smtClean="0">
                <a:latin typeface="Univers LT Std 57 Cn"/>
                <a:cs typeface="Univers LT Std 57 Cn"/>
              </a:rPr>
              <a:t>Correcting/Updating Properties with Multiple Buildings (Campuses)</a:t>
            </a:r>
            <a:endParaRPr lang="en-US" dirty="0">
              <a:latin typeface="Univers LT Std 57 Cn"/>
              <a:cs typeface="Univers LT Std 57 Cn"/>
            </a:endParaRPr>
          </a:p>
        </p:txBody>
      </p:sp>
      <p:sp>
        <p:nvSpPr>
          <p:cNvPr id="4" name="Content Placeholder 3"/>
          <p:cNvSpPr>
            <a:spLocks noGrp="1"/>
          </p:cNvSpPr>
          <p:nvPr>
            <p:ph idx="1"/>
          </p:nvPr>
        </p:nvSpPr>
        <p:spPr>
          <a:xfrm>
            <a:off x="812214" y="1752600"/>
            <a:ext cx="7874586" cy="4174699"/>
          </a:xfrm>
        </p:spPr>
        <p:txBody>
          <a:bodyPr/>
          <a:lstStyle/>
          <a:p>
            <a:pPr>
              <a:lnSpc>
                <a:spcPct val="130000"/>
              </a:lnSpc>
              <a:buClr>
                <a:schemeClr val="accent1">
                  <a:lumMod val="75000"/>
                </a:schemeClr>
              </a:buClr>
            </a:pPr>
            <a:r>
              <a:rPr lang="en-US" sz="2000" dirty="0" smtClean="0">
                <a:latin typeface="Univers LT Std 57 Cn"/>
                <a:cs typeface="Univers LT Std 57 Cn"/>
              </a:rPr>
              <a:t>In a campus setting, you will need to update/correct use </a:t>
            </a:r>
            <a:r>
              <a:rPr lang="en-US" dirty="0">
                <a:latin typeface="Univers LT Std 57 Cn"/>
                <a:cs typeface="Univers LT Std 57 Cn"/>
              </a:rPr>
              <a:t>d</a:t>
            </a:r>
            <a:r>
              <a:rPr lang="en-US" sz="2000" dirty="0" smtClean="0">
                <a:latin typeface="Univers LT Std 57 Cn"/>
                <a:cs typeface="Univers LT Std 57 Cn"/>
              </a:rPr>
              <a:t>etails at both the property level </a:t>
            </a:r>
            <a:r>
              <a:rPr lang="en-US" sz="2000" u="sng" dirty="0" smtClean="0">
                <a:latin typeface="Univers LT Std 57 Cn"/>
                <a:cs typeface="Univers LT Std 57 Cn"/>
              </a:rPr>
              <a:t>and</a:t>
            </a:r>
            <a:r>
              <a:rPr lang="en-US" sz="2000" dirty="0" smtClean="0">
                <a:latin typeface="Univers LT Std 57 Cn"/>
                <a:cs typeface="Univers LT Std 57 Cn"/>
              </a:rPr>
              <a:t> at the building level</a:t>
            </a:r>
          </a:p>
          <a:p>
            <a:pPr>
              <a:lnSpc>
                <a:spcPct val="130000"/>
              </a:lnSpc>
              <a:buClr>
                <a:schemeClr val="accent1">
                  <a:lumMod val="75000"/>
                </a:schemeClr>
              </a:buClr>
            </a:pPr>
            <a:r>
              <a:rPr lang="en-US" sz="2000" dirty="0" smtClean="0">
                <a:latin typeface="Univers LT Std 57 Cn"/>
                <a:cs typeface="Univers LT Std 57 Cn"/>
              </a:rPr>
              <a:t>If you make a change at the building level, it will not automatically “roll up” to the property level</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27</a:t>
            </a:fld>
            <a:endParaRPr lang="en-US">
              <a:solidFill>
                <a:srgbClr val="6F6F6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838200"/>
            <a:ext cx="8331787" cy="537808"/>
          </a:xfrm>
        </p:spPr>
        <p:txBody>
          <a:bodyPr>
            <a:normAutofit/>
          </a:bodyPr>
          <a:lstStyle/>
          <a:p>
            <a:r>
              <a:rPr lang="en-US" dirty="0" smtClean="0">
                <a:latin typeface="Univers LT Std 57 Cn"/>
                <a:cs typeface="Univers LT Std 57 Cn"/>
              </a:rPr>
              <a:t>How To</a:t>
            </a:r>
            <a:endParaRPr lang="en-US" dirty="0">
              <a:latin typeface="Univers LT Std 57 Cn"/>
              <a:cs typeface="Univers LT Std 57 Cn"/>
            </a:endParaRPr>
          </a:p>
        </p:txBody>
      </p:sp>
      <p:sp>
        <p:nvSpPr>
          <p:cNvPr id="3" name="Content Placeholder 2"/>
          <p:cNvSpPr>
            <a:spLocks noGrp="1"/>
          </p:cNvSpPr>
          <p:nvPr>
            <p:ph idx="1"/>
          </p:nvPr>
        </p:nvSpPr>
        <p:spPr>
          <a:xfrm>
            <a:off x="762000" y="1524000"/>
            <a:ext cx="7874586" cy="4174699"/>
          </a:xfrm>
        </p:spPr>
        <p:txBody>
          <a:bodyPr/>
          <a:lstStyle/>
          <a:p>
            <a:pPr>
              <a:lnSpc>
                <a:spcPct val="130000"/>
              </a:lnSpc>
              <a:buClr>
                <a:schemeClr val="accent1">
                  <a:lumMod val="75000"/>
                </a:schemeClr>
              </a:buClr>
            </a:pPr>
            <a:r>
              <a:rPr lang="en-US" dirty="0">
                <a:latin typeface="Univers LT Std 57 Cn"/>
                <a:cs typeface="Univers LT Std 57 Cn"/>
              </a:rPr>
              <a:t>Edit property </a:t>
            </a:r>
            <a:r>
              <a:rPr lang="en-US" dirty="0" smtClean="0">
                <a:latin typeface="Univers LT Std 57 Cn"/>
                <a:cs typeface="Univers LT Std 57 Cn"/>
              </a:rPr>
              <a:t>data</a:t>
            </a:r>
            <a:endParaRPr lang="en-US" dirty="0">
              <a:latin typeface="Univers LT Std 57 Cn"/>
              <a:cs typeface="Univers LT Std 57 Cn"/>
            </a:endParaRPr>
          </a:p>
          <a:p>
            <a:pPr>
              <a:lnSpc>
                <a:spcPct val="130000"/>
              </a:lnSpc>
              <a:buClr>
                <a:schemeClr val="accent1">
                  <a:lumMod val="75000"/>
                </a:schemeClr>
              </a:buClr>
            </a:pPr>
            <a:r>
              <a:rPr lang="en-US" dirty="0">
                <a:solidFill>
                  <a:srgbClr val="696969"/>
                </a:solidFill>
                <a:latin typeface="Univers LT Std 57 Cn"/>
                <a:cs typeface="Univers LT Std 57 Cn"/>
              </a:rPr>
              <a:t>Correct or update p</a:t>
            </a:r>
            <a:r>
              <a:rPr lang="en-US" dirty="0" smtClean="0">
                <a:solidFill>
                  <a:srgbClr val="696969"/>
                </a:solidFill>
                <a:latin typeface="Univers LT Std 57 Cn"/>
                <a:cs typeface="Univers LT Std 57 Cn"/>
              </a:rPr>
              <a:t>roperty </a:t>
            </a:r>
            <a:r>
              <a:rPr lang="en-US" dirty="0">
                <a:solidFill>
                  <a:srgbClr val="696969"/>
                </a:solidFill>
                <a:latin typeface="Univers LT Std 57 Cn"/>
                <a:cs typeface="Univers LT Std 57 Cn"/>
              </a:rPr>
              <a:t>u</a:t>
            </a:r>
            <a:r>
              <a:rPr lang="en-US" dirty="0" smtClean="0">
                <a:solidFill>
                  <a:srgbClr val="696969"/>
                </a:solidFill>
                <a:latin typeface="Univers LT Std 57 Cn"/>
                <a:cs typeface="Univers LT Std 57 Cn"/>
              </a:rPr>
              <a:t>se </a:t>
            </a:r>
            <a:r>
              <a:rPr lang="en-US" dirty="0">
                <a:solidFill>
                  <a:srgbClr val="696969"/>
                </a:solidFill>
                <a:latin typeface="Univers LT Std 57 Cn"/>
                <a:cs typeface="Univers LT Std 57 Cn"/>
              </a:rPr>
              <a:t>d</a:t>
            </a:r>
            <a:r>
              <a:rPr lang="en-US" dirty="0" smtClean="0">
                <a:solidFill>
                  <a:srgbClr val="696969"/>
                </a:solidFill>
                <a:latin typeface="Univers LT Std 57 Cn"/>
                <a:cs typeface="Univers LT Std 57 Cn"/>
              </a:rPr>
              <a:t>etails</a:t>
            </a:r>
            <a:endParaRPr lang="en-US" dirty="0">
              <a:solidFill>
                <a:srgbClr val="696969"/>
              </a:solidFill>
              <a:latin typeface="Univers LT Std 57 Cn"/>
              <a:cs typeface="Univers LT Std 57 Cn"/>
            </a:endParaRPr>
          </a:p>
          <a:p>
            <a:pPr>
              <a:lnSpc>
                <a:spcPct val="130000"/>
              </a:lnSpc>
              <a:buClr>
                <a:schemeClr val="accent1">
                  <a:lumMod val="75000"/>
                </a:schemeClr>
              </a:buClr>
            </a:pPr>
            <a:r>
              <a:rPr lang="en-US" dirty="0">
                <a:solidFill>
                  <a:schemeClr val="accent1">
                    <a:lumMod val="75000"/>
                  </a:schemeClr>
                </a:solidFill>
                <a:latin typeface="Univers LT Std 57 Cn"/>
                <a:cs typeface="Univers LT Std 57 Cn"/>
              </a:rPr>
              <a:t>Use the </a:t>
            </a:r>
            <a:r>
              <a:rPr lang="en-US" dirty="0" smtClean="0">
                <a:solidFill>
                  <a:schemeClr val="accent1">
                    <a:lumMod val="75000"/>
                  </a:schemeClr>
                </a:solidFill>
                <a:latin typeface="Univers LT Std 57 Cn"/>
                <a:cs typeface="Univers LT Std 57 Cn"/>
              </a:rPr>
              <a:t>Data Quality Checker</a:t>
            </a:r>
            <a:endParaRPr lang="en-US" dirty="0">
              <a:solidFill>
                <a:schemeClr val="accent1">
                  <a:lumMod val="75000"/>
                </a:schemeClr>
              </a:solidFill>
              <a:latin typeface="Univers LT Std 57 Cn"/>
              <a:cs typeface="Univers LT Std 57 Cn"/>
            </a:endParaRPr>
          </a:p>
          <a:p>
            <a:pPr>
              <a:lnSpc>
                <a:spcPct val="130000"/>
              </a:lnSpc>
              <a:buClr>
                <a:schemeClr val="accent1">
                  <a:lumMod val="75000"/>
                </a:schemeClr>
              </a:buClr>
            </a:pPr>
            <a:r>
              <a:rPr lang="en-US" dirty="0">
                <a:solidFill>
                  <a:srgbClr val="696969"/>
                </a:solidFill>
                <a:latin typeface="Univers LT Std 57 Cn"/>
                <a:cs typeface="Univers LT Std 57 Cn"/>
              </a:rPr>
              <a:t>Share property </a:t>
            </a:r>
            <a:r>
              <a:rPr lang="en-US" dirty="0" smtClean="0">
                <a:solidFill>
                  <a:srgbClr val="696969"/>
                </a:solidFill>
                <a:latin typeface="Univers LT Std 57 Cn"/>
                <a:cs typeface="Univers LT Std 57 Cn"/>
              </a:rPr>
              <a:t>data</a:t>
            </a:r>
          </a:p>
          <a:p>
            <a:pPr marL="457200" lvl="1" indent="0">
              <a:lnSpc>
                <a:spcPct val="130000"/>
              </a:lnSpc>
              <a:buNone/>
            </a:pPr>
            <a:endParaRPr lang="en-US" sz="2000" dirty="0">
              <a:solidFill>
                <a:srgbClr val="696969"/>
              </a:solidFill>
            </a:endParaRPr>
          </a:p>
        </p:txBody>
      </p:sp>
      <p:sp>
        <p:nvSpPr>
          <p:cNvPr id="4" name="Slide Number Placeholder 3"/>
          <p:cNvSpPr>
            <a:spLocks noGrp="1"/>
          </p:cNvSpPr>
          <p:nvPr>
            <p:ph type="sldNum" sz="quarter" idx="12"/>
          </p:nvPr>
        </p:nvSpPr>
        <p:spPr/>
        <p:txBody>
          <a:bodyPr/>
          <a:lstStyle/>
          <a:p>
            <a:fld id="{F16B175D-26AC-42BA-AF68-CE328C4BE887}" type="slidenum">
              <a:rPr lang="en-US" smtClean="0"/>
              <a:pPr/>
              <a:t>28</a:t>
            </a:fld>
            <a:endParaRPr lang="en-US"/>
          </a:p>
        </p:txBody>
      </p:sp>
    </p:spTree>
    <p:extLst>
      <p:ext uri="{BB962C8B-B14F-4D97-AF65-F5344CB8AC3E}">
        <p14:creationId xmlns:p14="http://schemas.microsoft.com/office/powerpoint/2010/main" val="2651540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838200"/>
            <a:ext cx="8331787" cy="537808"/>
          </a:xfrm>
        </p:spPr>
        <p:txBody>
          <a:bodyPr/>
          <a:lstStyle/>
          <a:p>
            <a:r>
              <a:rPr lang="en-US" dirty="0" smtClean="0">
                <a:latin typeface="Univers LT Std 57 Cn"/>
                <a:cs typeface="Univers LT Std 57 Cn"/>
              </a:rPr>
              <a:t>Address Data Quality Alerts</a:t>
            </a:r>
            <a:endParaRPr lang="en-US" dirty="0">
              <a:latin typeface="Univers LT Std 57 Cn"/>
              <a:cs typeface="Univers LT Std 57 Cn"/>
            </a:endParaRPr>
          </a:p>
        </p:txBody>
      </p:sp>
      <p:sp>
        <p:nvSpPr>
          <p:cNvPr id="3" name="Content Placeholder 2"/>
          <p:cNvSpPr>
            <a:spLocks noGrp="1"/>
          </p:cNvSpPr>
          <p:nvPr>
            <p:ph idx="1"/>
          </p:nvPr>
        </p:nvSpPr>
        <p:spPr>
          <a:xfrm>
            <a:off x="838200" y="1524000"/>
            <a:ext cx="7874586" cy="4174699"/>
          </a:xfrm>
        </p:spPr>
        <p:txBody>
          <a:bodyPr/>
          <a:lstStyle/>
          <a:p>
            <a:pPr>
              <a:lnSpc>
                <a:spcPct val="130000"/>
              </a:lnSpc>
              <a:buClr>
                <a:schemeClr val="accent1">
                  <a:lumMod val="75000"/>
                </a:schemeClr>
              </a:buClr>
            </a:pPr>
            <a:r>
              <a:rPr lang="en-US" sz="2000" dirty="0" smtClean="0">
                <a:latin typeface="Univers LT Std 57 Cn"/>
                <a:cs typeface="Univers LT Std 57 Cn"/>
              </a:rPr>
              <a:t>Portfolio Manager includes built-in features to help users input data correctly, such as:</a:t>
            </a:r>
          </a:p>
          <a:p>
            <a:pPr lvl="1">
              <a:lnSpc>
                <a:spcPct val="130000"/>
              </a:lnSpc>
              <a:buClr>
                <a:schemeClr val="accent1">
                  <a:lumMod val="75000"/>
                </a:schemeClr>
              </a:buClr>
            </a:pPr>
            <a:r>
              <a:rPr lang="en-US" sz="2000" dirty="0" smtClean="0">
                <a:latin typeface="Univers LT Std 57 Cn"/>
                <a:cs typeface="Univers LT Std 57 Cn"/>
              </a:rPr>
              <a:t>Alerts</a:t>
            </a:r>
          </a:p>
          <a:p>
            <a:pPr lvl="1">
              <a:lnSpc>
                <a:spcPct val="130000"/>
              </a:lnSpc>
              <a:buClr>
                <a:schemeClr val="accent1">
                  <a:lumMod val="75000"/>
                </a:schemeClr>
              </a:buClr>
            </a:pPr>
            <a:r>
              <a:rPr lang="en-US" sz="2000" dirty="0" smtClean="0">
                <a:latin typeface="Univers LT Std 57 Cn"/>
                <a:cs typeface="Univers LT Std 57 Cn"/>
              </a:rPr>
              <a:t>Tips</a:t>
            </a:r>
          </a:p>
          <a:p>
            <a:pPr lvl="1">
              <a:lnSpc>
                <a:spcPct val="130000"/>
              </a:lnSpc>
              <a:buClr>
                <a:schemeClr val="accent1">
                  <a:lumMod val="75000"/>
                </a:schemeClr>
              </a:buClr>
            </a:pPr>
            <a:r>
              <a:rPr lang="en-US" sz="2000" dirty="0" smtClean="0">
                <a:latin typeface="Univers LT Std 57 Cn"/>
                <a:cs typeface="Univers LT Std 57 Cn"/>
              </a:rPr>
              <a:t>Easily accessible definitions</a:t>
            </a:r>
          </a:p>
          <a:p>
            <a:pPr>
              <a:lnSpc>
                <a:spcPct val="130000"/>
              </a:lnSpc>
            </a:pPr>
            <a:r>
              <a:rPr lang="en-US" sz="2000" dirty="0" smtClean="0">
                <a:latin typeface="Univers LT Std 57 Cn"/>
                <a:cs typeface="Univers LT Std 57 Cn"/>
              </a:rPr>
              <a:t>Intended to help catch common data entry mistakes</a:t>
            </a: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29</a:t>
            </a:fld>
            <a:endParaRPr lang="en-US">
              <a:solidFill>
                <a:srgbClr val="6F6F6F"/>
              </a:solidFill>
            </a:endParaRPr>
          </a:p>
        </p:txBody>
      </p:sp>
    </p:spTree>
    <p:extLst>
      <p:ext uri="{BB962C8B-B14F-4D97-AF65-F5344CB8AC3E}">
        <p14:creationId xmlns:p14="http://schemas.microsoft.com/office/powerpoint/2010/main" val="717844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lstStyle/>
          <a:p>
            <a:r>
              <a:rPr lang="en-US" dirty="0" smtClean="0">
                <a:latin typeface="Univers LT Std 57 Cn"/>
                <a:cs typeface="Univers LT Std 57 Cn"/>
              </a:rPr>
              <a:t>Portfolio Manager 101</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3</a:t>
            </a:fld>
            <a:endParaRPr lang="en-US">
              <a:solidFill>
                <a:srgbClr val="6F6F6F"/>
              </a:solidFill>
            </a:endParaRPr>
          </a:p>
        </p:txBody>
      </p:sp>
      <p:sp>
        <p:nvSpPr>
          <p:cNvPr id="5" name="Content Placeholder 2"/>
          <p:cNvSpPr txBox="1">
            <a:spLocks/>
          </p:cNvSpPr>
          <p:nvPr/>
        </p:nvSpPr>
        <p:spPr>
          <a:xfrm>
            <a:off x="838200" y="1371600"/>
            <a:ext cx="7899400" cy="4648200"/>
          </a:xfrm>
          <a:prstGeom prst="rect">
            <a:avLst/>
          </a:prstGeom>
        </p:spPr>
        <p:txBody>
          <a:bodyPr vert="horz" lIns="91440" tIns="45720" rIns="91440" bIns="45720" rtlCol="0">
            <a:normAutofit/>
          </a:bodyPr>
          <a:lstStyle>
            <a:lvl1pPr marL="342900" indent="-34290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buClr>
                <a:schemeClr val="accent1">
                  <a:lumMod val="75000"/>
                </a:schemeClr>
              </a:buClr>
            </a:pPr>
            <a:r>
              <a:rPr lang="en-US" dirty="0" smtClean="0">
                <a:latin typeface="Univers LT Std 57 Cn"/>
                <a:cs typeface="Univers LT Std 57 Cn"/>
              </a:rPr>
              <a:t>If you’re brand new to using Portfolio Manager, these resources are a good place to start:</a:t>
            </a:r>
          </a:p>
          <a:p>
            <a:pPr lvl="1">
              <a:lnSpc>
                <a:spcPct val="130000"/>
              </a:lnSpc>
              <a:buClr>
                <a:schemeClr val="accent1">
                  <a:lumMod val="75000"/>
                </a:schemeClr>
              </a:buClr>
            </a:pPr>
            <a:r>
              <a:rPr lang="en-US" dirty="0" smtClean="0">
                <a:latin typeface="Univers LT Std 57 Cn"/>
                <a:cs typeface="Univers LT Std 57 Cn"/>
              </a:rPr>
              <a:t>Portfolio Manager 101 webinar</a:t>
            </a:r>
          </a:p>
          <a:p>
            <a:pPr lvl="1">
              <a:lnSpc>
                <a:spcPct val="130000"/>
              </a:lnSpc>
              <a:buClr>
                <a:schemeClr val="accent1">
                  <a:lumMod val="75000"/>
                </a:schemeClr>
              </a:buClr>
            </a:pPr>
            <a:r>
              <a:rPr lang="en-US" dirty="0" smtClean="0">
                <a:latin typeface="Univers LT Std 57 Cn"/>
                <a:cs typeface="Univers LT Std 57 Cn"/>
              </a:rPr>
              <a:t>Portfolio Manager Quick Start Guide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19100" y="1676293"/>
            <a:ext cx="7810500" cy="2913875"/>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812213" y="762000"/>
            <a:ext cx="8331787" cy="537808"/>
          </a:xfrm>
        </p:spPr>
        <p:txBody>
          <a:bodyPr/>
          <a:lstStyle/>
          <a:p>
            <a:r>
              <a:rPr lang="en-US" dirty="0" smtClean="0">
                <a:latin typeface="Univers LT Std 57 Cn"/>
                <a:cs typeface="Univers LT Std 57 Cn"/>
              </a:rPr>
              <a:t>Gross Floor Area Alert </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30</a:t>
            </a:fld>
            <a:endParaRPr lang="en-US">
              <a:solidFill>
                <a:srgbClr val="6F6F6F"/>
              </a:solidFill>
            </a:endParaRPr>
          </a:p>
        </p:txBody>
      </p:sp>
      <p:sp>
        <p:nvSpPr>
          <p:cNvPr id="12" name="Oval 11"/>
          <p:cNvSpPr/>
          <p:nvPr/>
        </p:nvSpPr>
        <p:spPr>
          <a:xfrm>
            <a:off x="457200" y="3124200"/>
            <a:ext cx="2362200"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419600" y="3878172"/>
            <a:ext cx="2362200" cy="3890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828800" y="4724400"/>
            <a:ext cx="6553200" cy="1905000"/>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lang="en-US" sz="1600" b="1" noProof="0" dirty="0" smtClean="0">
                <a:solidFill>
                  <a:schemeClr val="tx1">
                    <a:lumMod val="65000"/>
                    <a:lumOff val="35000"/>
                  </a:schemeClr>
                </a:solidFill>
                <a:latin typeface="Univers LT Std 57 Cn"/>
                <a:ea typeface="+mj-ea"/>
                <a:cs typeface="Univers LT Std 57 Cn"/>
              </a:rPr>
              <a:t>Gross Floor Area originally </a:t>
            </a:r>
            <a:r>
              <a:rPr lang="en-US" sz="1600" b="1" dirty="0" smtClean="0">
                <a:solidFill>
                  <a:schemeClr val="tx1">
                    <a:lumMod val="65000"/>
                    <a:lumOff val="35000"/>
                  </a:schemeClr>
                </a:solidFill>
                <a:latin typeface="Univers LT Std 57 Cn"/>
                <a:ea typeface="+mj-ea"/>
                <a:cs typeface="Univers LT Std 57 Cn"/>
              </a:rPr>
              <a:t>enter</a:t>
            </a:r>
            <a:r>
              <a:rPr lang="en-US" sz="1600" b="1" noProof="0" dirty="0" err="1" smtClean="0">
                <a:solidFill>
                  <a:schemeClr val="tx1">
                    <a:lumMod val="65000"/>
                    <a:lumOff val="35000"/>
                  </a:schemeClr>
                </a:solidFill>
                <a:latin typeface="Univers LT Std 57 Cn"/>
                <a:ea typeface="+mj-ea"/>
                <a:cs typeface="Univers LT Std 57 Cn"/>
              </a:rPr>
              <a:t>ed</a:t>
            </a:r>
            <a:r>
              <a:rPr lang="en-US" sz="1600" b="1" noProof="0" dirty="0" smtClean="0">
                <a:solidFill>
                  <a:schemeClr val="tx1">
                    <a:lumMod val="65000"/>
                    <a:lumOff val="35000"/>
                  </a:schemeClr>
                </a:solidFill>
                <a:latin typeface="Univers LT Std 57 Cn"/>
                <a:ea typeface="+mj-ea"/>
                <a:cs typeface="Univers LT Std 57 Cn"/>
              </a:rPr>
              <a:t> as 100,000 sq. ft. for this property</a:t>
            </a:r>
          </a:p>
          <a:p>
            <a:pPr marL="0" marR="0" indent="0" defTabSz="914400" rtl="0" eaLnBrk="1" fontAlgn="auto" latinLnBrk="0" hangingPunct="1">
              <a:lnSpc>
                <a:spcPct val="100000"/>
              </a:lnSpc>
              <a:spcBef>
                <a:spcPct val="0"/>
              </a:spcBef>
              <a:spcAft>
                <a:spcPts val="0"/>
              </a:spcAft>
              <a:buClrTx/>
              <a:buSzTx/>
              <a:buFontTx/>
              <a:buNone/>
              <a:tabLst/>
            </a:pPr>
            <a:endParaRPr lang="en-US" sz="1600" b="1" dirty="0" smtClean="0">
              <a:solidFill>
                <a:schemeClr val="tx1">
                  <a:lumMod val="65000"/>
                  <a:lumOff val="35000"/>
                </a:schemeClr>
              </a:solidFill>
              <a:latin typeface="Univers LT Std 57 Cn"/>
              <a:ea typeface="+mj-ea"/>
              <a:cs typeface="Univers LT Std 57 Cn"/>
            </a:endParaRPr>
          </a:p>
          <a:p>
            <a:pPr marL="0" marR="0" indent="0" defTabSz="914400" rtl="0" eaLnBrk="1" fontAlgn="auto" latinLnBrk="0" hangingPunct="1">
              <a:lnSpc>
                <a:spcPct val="100000"/>
              </a:lnSpc>
              <a:spcBef>
                <a:spcPct val="0"/>
              </a:spcBef>
              <a:spcAft>
                <a:spcPts val="0"/>
              </a:spcAft>
              <a:buClrTx/>
              <a:buSzTx/>
              <a:buFontTx/>
              <a:buNone/>
              <a:tabLst/>
            </a:pPr>
            <a:r>
              <a:rPr lang="en-US" sz="1600" b="1" noProof="0" dirty="0" smtClean="0">
                <a:solidFill>
                  <a:schemeClr val="tx1">
                    <a:lumMod val="65000"/>
                    <a:lumOff val="35000"/>
                  </a:schemeClr>
                </a:solidFill>
                <a:latin typeface="Univers LT Std 57 Cn"/>
                <a:ea typeface="+mj-ea"/>
                <a:cs typeface="Univers LT Std 57 Cn"/>
              </a:rPr>
              <a:t>When “Vacant Space” was added, the Gross Floor Area went up to 110,000 sq. ft.</a:t>
            </a:r>
          </a:p>
          <a:p>
            <a:pPr marL="0" marR="0" indent="0" defTabSz="914400" rtl="0" eaLnBrk="1" fontAlgn="auto" latinLnBrk="0" hangingPunct="1">
              <a:lnSpc>
                <a:spcPct val="100000"/>
              </a:lnSpc>
              <a:spcBef>
                <a:spcPct val="0"/>
              </a:spcBef>
              <a:spcAft>
                <a:spcPts val="0"/>
              </a:spcAft>
              <a:buClrTx/>
              <a:buSzTx/>
              <a:buFontTx/>
              <a:buNone/>
              <a:tabLst/>
            </a:pPr>
            <a:endParaRPr lang="en-US" sz="1600" b="1" dirty="0" smtClean="0">
              <a:solidFill>
                <a:schemeClr val="tx1">
                  <a:lumMod val="65000"/>
                  <a:lumOff val="35000"/>
                </a:schemeClr>
              </a:solidFill>
              <a:latin typeface="Univers LT Std 57 Cn"/>
              <a:ea typeface="+mj-ea"/>
              <a:cs typeface="Univers LT Std 57 Cn"/>
            </a:endParaRPr>
          </a:p>
          <a:p>
            <a:pPr marL="0" marR="0" indent="0" defTabSz="914400" rtl="0" eaLnBrk="1" fontAlgn="auto" latinLnBrk="0" hangingPunct="1">
              <a:lnSpc>
                <a:spcPct val="100000"/>
              </a:lnSpc>
              <a:spcBef>
                <a:spcPct val="0"/>
              </a:spcBef>
              <a:spcAft>
                <a:spcPts val="0"/>
              </a:spcAft>
              <a:buClrTx/>
              <a:buSzTx/>
              <a:buFontTx/>
              <a:buNone/>
              <a:tabLst/>
            </a:pPr>
            <a:r>
              <a:rPr lang="en-US" sz="1600" b="1" dirty="0" smtClean="0">
                <a:solidFill>
                  <a:schemeClr val="tx1">
                    <a:lumMod val="65000"/>
                    <a:lumOff val="35000"/>
                  </a:schemeClr>
                </a:solidFill>
                <a:latin typeface="Univers LT Std 57 Cn"/>
                <a:ea typeface="+mj-ea"/>
                <a:cs typeface="Univers LT Std 57 Cn"/>
              </a:rPr>
              <a:t>N</a:t>
            </a:r>
            <a:r>
              <a:rPr lang="en-US" sz="1600" b="1" noProof="0" dirty="0" err="1" smtClean="0">
                <a:solidFill>
                  <a:schemeClr val="tx1">
                    <a:lumMod val="65000"/>
                    <a:lumOff val="35000"/>
                  </a:schemeClr>
                </a:solidFill>
                <a:latin typeface="Univers LT Std 57 Cn"/>
                <a:ea typeface="+mj-ea"/>
                <a:cs typeface="Univers LT Std 57 Cn"/>
              </a:rPr>
              <a:t>eed</a:t>
            </a:r>
            <a:r>
              <a:rPr lang="en-US" sz="1600" b="1" noProof="0" dirty="0" smtClean="0">
                <a:solidFill>
                  <a:schemeClr val="tx1">
                    <a:lumMod val="65000"/>
                    <a:lumOff val="35000"/>
                  </a:schemeClr>
                </a:solidFill>
                <a:latin typeface="Univers LT Std 57 Cn"/>
                <a:ea typeface="+mj-ea"/>
                <a:cs typeface="Univers LT Std 57 Cn"/>
              </a:rPr>
              <a:t> to edit Property GFA to equal 110,000 sq. ft, to keep total floor area consistent</a:t>
            </a:r>
            <a:endParaRPr kumimoji="0" lang="en-US" sz="1600" b="1" i="0" u="none" strike="noStrike" kern="1200" cap="none" spc="0" normalizeH="0" baseline="0" noProof="0" dirty="0" smtClean="0">
              <a:ln>
                <a:noFill/>
              </a:ln>
              <a:solidFill>
                <a:schemeClr val="tx1">
                  <a:lumMod val="65000"/>
                  <a:lumOff val="35000"/>
                </a:schemeClr>
              </a:solidFill>
              <a:effectLst/>
              <a:uLnTx/>
              <a:uFillTx/>
              <a:latin typeface="Univers LT Std 57 Cn"/>
              <a:ea typeface="+mj-ea"/>
              <a:cs typeface="Univers LT Std 57 Cn"/>
            </a:endParaRPr>
          </a:p>
        </p:txBody>
      </p:sp>
      <p:cxnSp>
        <p:nvCxnSpPr>
          <p:cNvPr id="15" name="Straight Arrow Connector 14"/>
          <p:cNvCxnSpPr/>
          <p:nvPr/>
        </p:nvCxnSpPr>
        <p:spPr>
          <a:xfrm flipV="1">
            <a:off x="1600200" y="4038600"/>
            <a:ext cx="685800" cy="5334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lstStyle/>
          <a:p>
            <a:r>
              <a:rPr lang="en-US" dirty="0" smtClean="0">
                <a:latin typeface="Univers LT Std 57 Cn"/>
                <a:cs typeface="Univers LT Std 57 Cn"/>
              </a:rPr>
              <a:t>Meter Data Alerts </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31</a:t>
            </a:fld>
            <a:endParaRPr lang="en-US">
              <a:solidFill>
                <a:srgbClr val="6F6F6F"/>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11705" y="1371612"/>
            <a:ext cx="6002932" cy="5314224"/>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lstStyle/>
          <a:p>
            <a:r>
              <a:rPr lang="en-US" dirty="0">
                <a:latin typeface="Univers LT Std 57 Cn"/>
                <a:cs typeface="Univers LT Std 57 Cn"/>
              </a:rPr>
              <a:t>Data Quality Checker</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32</a:t>
            </a:fld>
            <a:endParaRPr lang="en-US">
              <a:solidFill>
                <a:srgbClr val="6F6F6F"/>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66412" y="1447799"/>
            <a:ext cx="6493845" cy="50292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Lst>
        </p:spPr>
      </p:pic>
      <p:sp>
        <p:nvSpPr>
          <p:cNvPr id="5" name="Oval 4"/>
          <p:cNvSpPr/>
          <p:nvPr/>
        </p:nvSpPr>
        <p:spPr>
          <a:xfrm>
            <a:off x="6248400" y="4953000"/>
            <a:ext cx="1447800"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3864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lstStyle/>
          <a:p>
            <a:r>
              <a:rPr lang="en-US" dirty="0">
                <a:latin typeface="Univers LT Std 57 Cn"/>
                <a:cs typeface="Univers LT Std 57 Cn"/>
              </a:rPr>
              <a:t>Data Quality Checker</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33</a:t>
            </a:fld>
            <a:endParaRPr lang="en-US">
              <a:solidFill>
                <a:srgbClr val="6F6F6F"/>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447800"/>
            <a:ext cx="6723546" cy="3733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Lst>
        </p:spPr>
      </p:pic>
      <p:pic>
        <p:nvPicPr>
          <p:cNvPr id="6" name="Picture 5"/>
          <p:cNvPicPr>
            <a:picLocks noChangeAspect="1"/>
          </p:cNvPicPr>
          <p:nvPr/>
        </p:nvPicPr>
        <p:blipFill>
          <a:blip r:embed="rId4"/>
          <a:stretch>
            <a:fillRect/>
          </a:stretch>
        </p:blipFill>
        <p:spPr>
          <a:xfrm>
            <a:off x="3810000" y="1905000"/>
            <a:ext cx="5181600" cy="4382799"/>
          </a:xfrm>
          <a:prstGeom prst="rect">
            <a:avLst/>
          </a:prstGeom>
        </p:spPr>
      </p:pic>
    </p:spTree>
    <p:extLst>
      <p:ext uri="{BB962C8B-B14F-4D97-AF65-F5344CB8AC3E}">
        <p14:creationId xmlns:p14="http://schemas.microsoft.com/office/powerpoint/2010/main" val="2462328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latin typeface="Univers LT Std 57 Cn"/>
                <a:cs typeface="Univers LT Std 57 Cn"/>
              </a:rPr>
              <a:t>How To</a:t>
            </a:r>
            <a:endParaRPr lang="en-US" dirty="0">
              <a:latin typeface="Univers LT Std 57 Cn"/>
              <a:cs typeface="Univers LT Std 57 Cn"/>
            </a:endParaRPr>
          </a:p>
        </p:txBody>
      </p:sp>
      <p:sp>
        <p:nvSpPr>
          <p:cNvPr id="3" name="Content Placeholder 2"/>
          <p:cNvSpPr>
            <a:spLocks noGrp="1"/>
          </p:cNvSpPr>
          <p:nvPr>
            <p:ph idx="1"/>
          </p:nvPr>
        </p:nvSpPr>
        <p:spPr>
          <a:xfrm>
            <a:off x="838200" y="1371600"/>
            <a:ext cx="7874586" cy="4174699"/>
          </a:xfrm>
        </p:spPr>
        <p:txBody>
          <a:bodyPr/>
          <a:lstStyle/>
          <a:p>
            <a:pPr>
              <a:lnSpc>
                <a:spcPct val="130000"/>
              </a:lnSpc>
              <a:buClr>
                <a:schemeClr val="accent1">
                  <a:lumMod val="75000"/>
                </a:schemeClr>
              </a:buClr>
            </a:pPr>
            <a:r>
              <a:rPr lang="en-US" dirty="0">
                <a:latin typeface="Univers LT Std 57 Cn"/>
                <a:cs typeface="Univers LT Std 57 Cn"/>
              </a:rPr>
              <a:t>Edit property </a:t>
            </a:r>
            <a:r>
              <a:rPr lang="en-US" dirty="0" smtClean="0">
                <a:latin typeface="Univers LT Std 57 Cn"/>
                <a:cs typeface="Univers LT Std 57 Cn"/>
              </a:rPr>
              <a:t>data</a:t>
            </a:r>
            <a:endParaRPr lang="en-US" dirty="0">
              <a:latin typeface="Univers LT Std 57 Cn"/>
              <a:cs typeface="Univers LT Std 57 Cn"/>
            </a:endParaRPr>
          </a:p>
          <a:p>
            <a:pPr>
              <a:lnSpc>
                <a:spcPct val="130000"/>
              </a:lnSpc>
              <a:buClr>
                <a:schemeClr val="accent1">
                  <a:lumMod val="75000"/>
                </a:schemeClr>
              </a:buClr>
            </a:pPr>
            <a:r>
              <a:rPr lang="en-US" dirty="0">
                <a:latin typeface="Univers LT Std 57 Cn"/>
                <a:cs typeface="Univers LT Std 57 Cn"/>
              </a:rPr>
              <a:t>Correct or update p</a:t>
            </a:r>
            <a:r>
              <a:rPr lang="en-US" dirty="0" smtClean="0">
                <a:latin typeface="Univers LT Std 57 Cn"/>
                <a:cs typeface="Univers LT Std 57 Cn"/>
              </a:rPr>
              <a:t>roperty </a:t>
            </a:r>
            <a:r>
              <a:rPr lang="en-US" dirty="0">
                <a:latin typeface="Univers LT Std 57 Cn"/>
                <a:cs typeface="Univers LT Std 57 Cn"/>
              </a:rPr>
              <a:t>u</a:t>
            </a:r>
            <a:r>
              <a:rPr lang="en-US" dirty="0" smtClean="0">
                <a:latin typeface="Univers LT Std 57 Cn"/>
                <a:cs typeface="Univers LT Std 57 Cn"/>
              </a:rPr>
              <a:t>se </a:t>
            </a:r>
            <a:r>
              <a:rPr lang="en-US" dirty="0">
                <a:latin typeface="Univers LT Std 57 Cn"/>
                <a:cs typeface="Univers LT Std 57 Cn"/>
              </a:rPr>
              <a:t>d</a:t>
            </a:r>
            <a:r>
              <a:rPr lang="en-US" dirty="0" smtClean="0">
                <a:latin typeface="Univers LT Std 57 Cn"/>
                <a:cs typeface="Univers LT Std 57 Cn"/>
              </a:rPr>
              <a:t>etails</a:t>
            </a:r>
            <a:endParaRPr lang="en-US" dirty="0">
              <a:latin typeface="Univers LT Std 57 Cn"/>
              <a:cs typeface="Univers LT Std 57 Cn"/>
            </a:endParaRPr>
          </a:p>
          <a:p>
            <a:pPr>
              <a:lnSpc>
                <a:spcPct val="130000"/>
              </a:lnSpc>
              <a:buClr>
                <a:schemeClr val="accent1">
                  <a:lumMod val="75000"/>
                </a:schemeClr>
              </a:buClr>
            </a:pPr>
            <a:r>
              <a:rPr lang="en-US" dirty="0">
                <a:latin typeface="Univers LT Std 57 Cn"/>
                <a:cs typeface="Univers LT Std 57 Cn"/>
              </a:rPr>
              <a:t>Use the </a:t>
            </a:r>
            <a:r>
              <a:rPr lang="en-US" dirty="0" smtClean="0">
                <a:latin typeface="Univers LT Std 57 Cn"/>
                <a:cs typeface="Univers LT Std 57 Cn"/>
              </a:rPr>
              <a:t>Data Quality Checker</a:t>
            </a:r>
            <a:endParaRPr lang="en-US" dirty="0">
              <a:latin typeface="Univers LT Std 57 Cn"/>
              <a:cs typeface="Univers LT Std 57 Cn"/>
            </a:endParaRPr>
          </a:p>
          <a:p>
            <a:pPr>
              <a:lnSpc>
                <a:spcPct val="130000"/>
              </a:lnSpc>
              <a:buClr>
                <a:schemeClr val="accent1">
                  <a:lumMod val="75000"/>
                </a:schemeClr>
              </a:buClr>
            </a:pPr>
            <a:r>
              <a:rPr lang="en-US" dirty="0">
                <a:solidFill>
                  <a:schemeClr val="accent1">
                    <a:lumMod val="75000"/>
                  </a:schemeClr>
                </a:solidFill>
                <a:latin typeface="Univers LT Std 57 Cn"/>
                <a:cs typeface="Univers LT Std 57 Cn"/>
              </a:rPr>
              <a:t>Share property </a:t>
            </a:r>
            <a:r>
              <a:rPr lang="en-US" dirty="0" smtClean="0">
                <a:solidFill>
                  <a:schemeClr val="accent1">
                    <a:lumMod val="75000"/>
                  </a:schemeClr>
                </a:solidFill>
                <a:latin typeface="Univers LT Std 57 Cn"/>
                <a:cs typeface="Univers LT Std 57 Cn"/>
              </a:rPr>
              <a:t>data</a:t>
            </a:r>
            <a:endParaRPr lang="en-US" dirty="0">
              <a:solidFill>
                <a:schemeClr val="accent1">
                  <a:lumMod val="75000"/>
                </a:schemeClr>
              </a:solidFill>
              <a:latin typeface="Univers LT Std 57 Cn"/>
              <a:cs typeface="Univers LT Std 57 Cn"/>
            </a:endParaRP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rPr>
              <a:pPr/>
              <a:t>34</a:t>
            </a:fld>
            <a:endParaRPr lang="en-US">
              <a:solidFill>
                <a:srgbClr val="6F6F6F"/>
              </a:solidFill>
            </a:endParaRPr>
          </a:p>
        </p:txBody>
      </p:sp>
    </p:spTree>
    <p:extLst>
      <p:ext uri="{BB962C8B-B14F-4D97-AF65-F5344CB8AC3E}">
        <p14:creationId xmlns:p14="http://schemas.microsoft.com/office/powerpoint/2010/main" val="2771628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latin typeface="Univers LT Std 57 Cn"/>
                <a:cs typeface="Univers LT Std 57 Cn"/>
              </a:rPr>
              <a:t>3 Steps to Sharing Properties</a:t>
            </a:r>
            <a:endParaRPr lang="en-US" dirty="0">
              <a:latin typeface="Univers LT Std 57 Cn"/>
              <a:cs typeface="Univers LT Std 57 Cn"/>
            </a:endParaRPr>
          </a:p>
        </p:txBody>
      </p:sp>
      <p:sp>
        <p:nvSpPr>
          <p:cNvPr id="3" name="Content Placeholder 2"/>
          <p:cNvSpPr>
            <a:spLocks noGrp="1"/>
          </p:cNvSpPr>
          <p:nvPr>
            <p:ph idx="1"/>
          </p:nvPr>
        </p:nvSpPr>
        <p:spPr>
          <a:xfrm>
            <a:off x="838200" y="1371600"/>
            <a:ext cx="7874586" cy="4876800"/>
          </a:xfrm>
        </p:spPr>
        <p:txBody>
          <a:bodyPr>
            <a:normAutofit/>
          </a:bodyPr>
          <a:lstStyle/>
          <a:p>
            <a:pPr marL="971550" lvl="1" indent="-514350">
              <a:lnSpc>
                <a:spcPct val="130000"/>
              </a:lnSpc>
              <a:buClr>
                <a:schemeClr val="accent1">
                  <a:lumMod val="75000"/>
                </a:schemeClr>
              </a:buClr>
              <a:buAutoNum type="arabicPeriod"/>
            </a:pPr>
            <a:r>
              <a:rPr lang="en-US" sz="2000" dirty="0" smtClean="0">
                <a:latin typeface="Univers LT Std 57 Cn"/>
                <a:cs typeface="Univers LT Std 57 Cn"/>
              </a:rPr>
              <a:t>Confirm you are connected to the person you want to share with on the Contacts page. If needed</a:t>
            </a:r>
            <a:r>
              <a:rPr lang="en-US" dirty="0">
                <a:latin typeface="Univers LT Std 57 Cn"/>
                <a:cs typeface="Univers LT Std 57 Cn"/>
              </a:rPr>
              <a:t>, send a connection </a:t>
            </a:r>
            <a:r>
              <a:rPr lang="en-US" dirty="0" smtClean="0">
                <a:latin typeface="Univers LT Std 57 Cn"/>
                <a:cs typeface="Univers LT Std 57 Cn"/>
              </a:rPr>
              <a:t>request by clicking on “Add </a:t>
            </a:r>
            <a:r>
              <a:rPr lang="en-US" sz="2000" dirty="0" smtClean="0">
                <a:latin typeface="Univers LT Std 57 Cn"/>
                <a:cs typeface="Univers LT Std 57 Cn"/>
              </a:rPr>
              <a:t>Contact”</a:t>
            </a:r>
          </a:p>
          <a:p>
            <a:pPr marL="971550" lvl="1" indent="-514350">
              <a:lnSpc>
                <a:spcPct val="130000"/>
              </a:lnSpc>
              <a:buClr>
                <a:schemeClr val="accent1">
                  <a:lumMod val="75000"/>
                </a:schemeClr>
              </a:buClr>
              <a:buAutoNum type="arabicPeriod"/>
            </a:pPr>
            <a:r>
              <a:rPr lang="en-US" sz="2000" dirty="0" smtClean="0">
                <a:latin typeface="Univers LT Std 57 Cn"/>
                <a:cs typeface="Univers LT Std 57 Cn"/>
              </a:rPr>
              <a:t>Share one or more of your properties with your connected contacts &amp; specify the level of access the contacts have to view and edit your properties</a:t>
            </a:r>
          </a:p>
          <a:p>
            <a:pPr marL="971550" lvl="1" indent="-514350">
              <a:lnSpc>
                <a:spcPct val="130000"/>
              </a:lnSpc>
              <a:buClr>
                <a:schemeClr val="accent1">
                  <a:lumMod val="75000"/>
                </a:schemeClr>
              </a:buClr>
              <a:buAutoNum type="arabicPeriod"/>
            </a:pPr>
            <a:r>
              <a:rPr lang="en-US" sz="2000" dirty="0" smtClean="0">
                <a:latin typeface="Univers LT Std 57 Cn"/>
                <a:cs typeface="Univers LT Std 57 Cn"/>
              </a:rPr>
              <a:t>Review shared properties on the </a:t>
            </a:r>
            <a:r>
              <a:rPr lang="en-US" sz="2000" b="1" dirty="0" smtClean="0">
                <a:latin typeface="Univers LT Std 57 Cn"/>
                <a:cs typeface="Univers LT Std 57 Cn"/>
              </a:rPr>
              <a:t>Sharing </a:t>
            </a:r>
            <a:r>
              <a:rPr lang="en-US" sz="2000" dirty="0" smtClean="0">
                <a:latin typeface="Univers LT Std 57 Cn"/>
                <a:cs typeface="Univers LT Std 57 Cn"/>
              </a:rPr>
              <a:t>tab</a:t>
            </a:r>
          </a:p>
          <a:p>
            <a:pPr marL="971550" lvl="1" indent="-514350">
              <a:lnSpc>
                <a:spcPct val="130000"/>
              </a:lnSpc>
              <a:buClr>
                <a:schemeClr val="tx2">
                  <a:lumMod val="60000"/>
                  <a:lumOff val="40000"/>
                </a:schemeClr>
              </a:buClr>
              <a:buAutoNum type="arabicPeriod"/>
            </a:pPr>
            <a:endParaRPr lang="en-US" dirty="0">
              <a:latin typeface="Univers LT Std 57 Cn"/>
              <a:cs typeface="Univers LT Std 57 Cn"/>
            </a:endParaRPr>
          </a:p>
          <a:p>
            <a:pPr marL="457200" lvl="1" indent="0">
              <a:lnSpc>
                <a:spcPct val="130000"/>
              </a:lnSpc>
              <a:buClr>
                <a:schemeClr val="tx2">
                  <a:lumMod val="60000"/>
                  <a:lumOff val="40000"/>
                </a:schemeClr>
              </a:buClr>
              <a:buNone/>
            </a:pPr>
            <a:r>
              <a:rPr lang="en-US" sz="1600" b="1" dirty="0" smtClean="0">
                <a:latin typeface="Univers LT Std 57 Cn"/>
                <a:cs typeface="Univers LT Std 57 Cn"/>
              </a:rPr>
              <a:t>Note:</a:t>
            </a:r>
            <a:r>
              <a:rPr lang="en-US" sz="1600" dirty="0" smtClean="0">
                <a:latin typeface="Univers LT Std 57 Cn"/>
                <a:cs typeface="Univers LT Std 57 Cn"/>
              </a:rPr>
              <a:t> you can reference the 5 minute video, “How to share properties in Portfolio Manager” at </a:t>
            </a:r>
            <a:r>
              <a:rPr lang="en-US" sz="1600" dirty="0" smtClean="0">
                <a:latin typeface="Univers LT Std 57 Cn"/>
                <a:cs typeface="Univers LT Std 57 Cn"/>
                <a:hlinkClick r:id="rId3"/>
              </a:rPr>
              <a:t>www.energystar.gov/buildings/training</a:t>
            </a:r>
            <a:r>
              <a:rPr lang="en-US" sz="1600" dirty="0" smtClean="0">
                <a:latin typeface="Univers LT Std 57 Cn"/>
                <a:cs typeface="Univers LT Std 57 Cn"/>
              </a:rPr>
              <a:t> as a refresher, if needed.</a:t>
            </a:r>
            <a:endParaRPr lang="en-US" sz="1600"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Arial"/>
              </a:rPr>
              <a:pPr>
                <a:defRPr/>
              </a:pPr>
              <a:t>35</a:t>
            </a:fld>
            <a:endParaRPr lang="en-US">
              <a:solidFill>
                <a:srgbClr val="6F6F6F"/>
              </a:solidFill>
              <a:latin typeface="Arial"/>
            </a:endParaRPr>
          </a:p>
        </p:txBody>
      </p:sp>
    </p:spTree>
    <p:extLst>
      <p:ext uri="{BB962C8B-B14F-4D97-AF65-F5344CB8AC3E}">
        <p14:creationId xmlns:p14="http://schemas.microsoft.com/office/powerpoint/2010/main" val="1632320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343" y="1447800"/>
            <a:ext cx="7490658" cy="1627094"/>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835455" y="762000"/>
            <a:ext cx="8308545" cy="537808"/>
          </a:xfrm>
        </p:spPr>
        <p:txBody>
          <a:bodyPr>
            <a:normAutofit/>
          </a:bodyPr>
          <a:lstStyle/>
          <a:p>
            <a:r>
              <a:rPr lang="en-US" dirty="0" smtClean="0">
                <a:latin typeface="Univers LT Std 57 Cn"/>
                <a:cs typeface="Univers LT Std 57 Cn"/>
              </a:rPr>
              <a:t>Add and Connect with Contacts</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Arial"/>
              </a:rPr>
              <a:pPr>
                <a:defRPr/>
              </a:pPr>
              <a:t>36</a:t>
            </a:fld>
            <a:endParaRPr lang="en-US">
              <a:solidFill>
                <a:srgbClr val="6F6F6F"/>
              </a:solidFill>
              <a:latin typeface="Arial"/>
            </a:endParaRPr>
          </a:p>
        </p:txBody>
      </p:sp>
      <p:sp>
        <p:nvSpPr>
          <p:cNvPr id="6" name="Oval 5"/>
          <p:cNvSpPr/>
          <p:nvPr/>
        </p:nvSpPr>
        <p:spPr>
          <a:xfrm>
            <a:off x="6477000" y="1371600"/>
            <a:ext cx="5334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8" name="Bent-Up Arrow 7"/>
          <p:cNvSpPr/>
          <p:nvPr/>
        </p:nvSpPr>
        <p:spPr>
          <a:xfrm rot="5400000">
            <a:off x="342900" y="3238500"/>
            <a:ext cx="609600" cy="8382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1600" y="2542204"/>
            <a:ext cx="5867400" cy="3897069"/>
          </a:xfrm>
          <a:prstGeom prst="rect">
            <a:avLst/>
          </a:prstGeom>
          <a:ln>
            <a:noFill/>
          </a:ln>
          <a:effectLst>
            <a:outerShdw blurRad="292100" dist="139700" dir="2700000" algn="tl" rotWithShape="0">
              <a:srgbClr val="333333">
                <a:alpha val="65000"/>
              </a:srgbClr>
            </a:outerShdw>
          </a:effectLst>
        </p:spPr>
      </p:pic>
      <p:sp>
        <p:nvSpPr>
          <p:cNvPr id="9" name="Oval 8"/>
          <p:cNvSpPr/>
          <p:nvPr/>
        </p:nvSpPr>
        <p:spPr>
          <a:xfrm>
            <a:off x="2590800" y="4191000"/>
            <a:ext cx="914400" cy="41185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1521413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Arial"/>
              </a:rPr>
              <a:pPr>
                <a:defRPr/>
              </a:pPr>
              <a:t>37</a:t>
            </a:fld>
            <a:endParaRPr lang="en-US">
              <a:solidFill>
                <a:srgbClr val="6F6F6F"/>
              </a:solidFill>
              <a:latin typeface="Arial"/>
            </a:endParaRPr>
          </a:p>
        </p:txBody>
      </p:sp>
      <p:sp>
        <p:nvSpPr>
          <p:cNvPr id="7" name="Title 1"/>
          <p:cNvSpPr>
            <a:spLocks noGrp="1"/>
          </p:cNvSpPr>
          <p:nvPr>
            <p:ph type="title"/>
          </p:nvPr>
        </p:nvSpPr>
        <p:spPr>
          <a:xfrm>
            <a:off x="750495" y="762000"/>
            <a:ext cx="8393505" cy="537808"/>
          </a:xfrm>
        </p:spPr>
        <p:txBody>
          <a:bodyPr>
            <a:normAutofit/>
          </a:bodyPr>
          <a:lstStyle/>
          <a:p>
            <a:r>
              <a:rPr lang="en-US" dirty="0" smtClean="0">
                <a:latin typeface="Univers LT Std 57 Cn"/>
                <a:cs typeface="Univers LT Std 57 Cn"/>
              </a:rPr>
              <a:t>Find Contacts</a:t>
            </a:r>
            <a:endParaRPr lang="en-US" dirty="0">
              <a:latin typeface="Univers LT Std 57 Cn"/>
              <a:cs typeface="Univers LT Std 57 Cn"/>
            </a:endParaRPr>
          </a:p>
        </p:txBody>
      </p:sp>
      <p:pic>
        <p:nvPicPr>
          <p:cNvPr id="5" name="Picture 4"/>
          <p:cNvPicPr>
            <a:picLocks noChangeAspect="1"/>
          </p:cNvPicPr>
          <p:nvPr/>
        </p:nvPicPr>
        <p:blipFill>
          <a:blip r:embed="rId3"/>
          <a:stretch>
            <a:fillRect/>
          </a:stretch>
        </p:blipFill>
        <p:spPr>
          <a:xfrm>
            <a:off x="609600" y="1600199"/>
            <a:ext cx="8168742" cy="4148619"/>
          </a:xfrm>
          <a:prstGeom prst="rect">
            <a:avLst/>
          </a:prstGeom>
        </p:spPr>
      </p:pic>
    </p:spTree>
    <p:extLst>
      <p:ext uri="{BB962C8B-B14F-4D97-AF65-F5344CB8AC3E}">
        <p14:creationId xmlns:p14="http://schemas.microsoft.com/office/powerpoint/2010/main" val="2355154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normAutofit/>
          </a:bodyPr>
          <a:lstStyle/>
          <a:p>
            <a:r>
              <a:rPr lang="en-US" dirty="0" smtClean="0">
                <a:latin typeface="Univers LT Std 57 Cn"/>
                <a:cs typeface="Univers LT Std 57 Cn"/>
              </a:rPr>
              <a:t>Send Connection Request to Contact</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Arial"/>
              </a:rPr>
              <a:pPr>
                <a:defRPr/>
              </a:pPr>
              <a:t>38</a:t>
            </a:fld>
            <a:endParaRPr lang="en-US">
              <a:solidFill>
                <a:srgbClr val="6F6F6F"/>
              </a:solidFill>
              <a:latin typeface="Arial"/>
            </a:endParaRPr>
          </a:p>
        </p:txBody>
      </p:sp>
      <p:pic>
        <p:nvPicPr>
          <p:cNvPr id="8" name="Picture 7"/>
          <p:cNvPicPr>
            <a:picLocks noChangeAspect="1"/>
          </p:cNvPicPr>
          <p:nvPr/>
        </p:nvPicPr>
        <p:blipFill rotWithShape="1">
          <a:blip r:embed="rId3"/>
          <a:srcRect b="16098"/>
          <a:stretch/>
        </p:blipFill>
        <p:spPr>
          <a:xfrm>
            <a:off x="304800" y="1447800"/>
            <a:ext cx="8462184" cy="4855751"/>
          </a:xfrm>
          <a:prstGeom prst="rect">
            <a:avLst/>
          </a:prstGeom>
        </p:spPr>
      </p:pic>
      <p:sp>
        <p:nvSpPr>
          <p:cNvPr id="5" name="Oval 4"/>
          <p:cNvSpPr/>
          <p:nvPr/>
        </p:nvSpPr>
        <p:spPr>
          <a:xfrm>
            <a:off x="3581400" y="2971800"/>
            <a:ext cx="9144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29802744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988" y="762000"/>
            <a:ext cx="8308545" cy="537808"/>
          </a:xfrm>
        </p:spPr>
        <p:txBody>
          <a:bodyPr>
            <a:normAutofit/>
          </a:bodyPr>
          <a:lstStyle/>
          <a:p>
            <a:r>
              <a:rPr lang="en-US" dirty="0" smtClean="0">
                <a:latin typeface="Univers LT Std 57 Cn"/>
                <a:cs typeface="Univers LT Std 57 Cn"/>
              </a:rPr>
              <a:t>Connection Request Confirmed</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Arial"/>
              </a:rPr>
              <a:pPr>
                <a:defRPr/>
              </a:pPr>
              <a:t>39</a:t>
            </a:fld>
            <a:endParaRPr lang="en-US">
              <a:solidFill>
                <a:srgbClr val="6F6F6F"/>
              </a:solidFill>
              <a:latin typeface="Arial"/>
            </a:endParaRPr>
          </a:p>
        </p:txBody>
      </p:sp>
      <p:pic>
        <p:nvPicPr>
          <p:cNvPr id="10" name="Picture 9"/>
          <p:cNvPicPr>
            <a:picLocks noChangeAspect="1"/>
          </p:cNvPicPr>
          <p:nvPr/>
        </p:nvPicPr>
        <p:blipFill rotWithShape="1">
          <a:blip r:embed="rId3"/>
          <a:srcRect r="2928" b="3939"/>
          <a:stretch/>
        </p:blipFill>
        <p:spPr>
          <a:xfrm>
            <a:off x="152399" y="1312144"/>
            <a:ext cx="5233079" cy="2345456"/>
          </a:xfrm>
          <a:prstGeom prst="rect">
            <a:avLst/>
          </a:prstGeom>
          <a:ln>
            <a:noFill/>
          </a:ln>
          <a:effectLst>
            <a:outerShdw blurRad="292100" dist="139700" dir="2700000" algn="tl" rotWithShape="0">
              <a:srgbClr val="333333">
                <a:alpha val="65000"/>
              </a:srgbClr>
            </a:outerShdw>
          </a:effectLst>
        </p:spPr>
      </p:pic>
      <p:sp>
        <p:nvSpPr>
          <p:cNvPr id="5" name="Oval 4"/>
          <p:cNvSpPr/>
          <p:nvPr/>
        </p:nvSpPr>
        <p:spPr>
          <a:xfrm>
            <a:off x="1371600" y="2819400"/>
            <a:ext cx="2743200" cy="762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pic>
        <p:nvPicPr>
          <p:cNvPr id="9" name="Picture 8"/>
          <p:cNvPicPr>
            <a:picLocks noChangeAspect="1"/>
          </p:cNvPicPr>
          <p:nvPr/>
        </p:nvPicPr>
        <p:blipFill rotWithShape="1">
          <a:blip r:embed="rId4"/>
          <a:srcRect t="17141"/>
          <a:stretch/>
        </p:blipFill>
        <p:spPr>
          <a:xfrm>
            <a:off x="3041686" y="3810000"/>
            <a:ext cx="6026114" cy="2635603"/>
          </a:xfrm>
          <a:prstGeom prst="rect">
            <a:avLst/>
          </a:prstGeom>
          <a:ln>
            <a:noFill/>
          </a:ln>
          <a:effectLst>
            <a:outerShdw blurRad="292100" dist="139700" dir="2700000" algn="tl" rotWithShape="0">
              <a:srgbClr val="333333">
                <a:alpha val="65000"/>
              </a:srgbClr>
            </a:outerShdw>
          </a:effectLst>
        </p:spPr>
      </p:pic>
      <p:sp>
        <p:nvSpPr>
          <p:cNvPr id="11" name="Oval 10"/>
          <p:cNvSpPr/>
          <p:nvPr/>
        </p:nvSpPr>
        <p:spPr>
          <a:xfrm>
            <a:off x="5410200" y="4343400"/>
            <a:ext cx="2514600" cy="762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4233419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Autofit/>
          </a:bodyPr>
          <a:lstStyle/>
          <a:p>
            <a:r>
              <a:rPr lang="en-US" dirty="0" smtClean="0">
                <a:latin typeface="Univers LT Std 57 Cn"/>
                <a:cs typeface="Univers LT Std 57 Cn"/>
              </a:rPr>
              <a:t>How To</a:t>
            </a:r>
            <a:endParaRPr lang="en-US" dirty="0">
              <a:latin typeface="Univers LT Std 57 Cn"/>
              <a:cs typeface="Univers LT Std 57 Cn"/>
            </a:endParaRPr>
          </a:p>
        </p:txBody>
      </p:sp>
      <p:sp>
        <p:nvSpPr>
          <p:cNvPr id="3" name="Content Placeholder 2"/>
          <p:cNvSpPr>
            <a:spLocks noGrp="1"/>
          </p:cNvSpPr>
          <p:nvPr>
            <p:ph idx="1"/>
          </p:nvPr>
        </p:nvSpPr>
        <p:spPr>
          <a:xfrm>
            <a:off x="838200" y="1371600"/>
            <a:ext cx="7874586" cy="4174699"/>
          </a:xfrm>
        </p:spPr>
        <p:txBody>
          <a:bodyPr/>
          <a:lstStyle/>
          <a:p>
            <a:pPr>
              <a:lnSpc>
                <a:spcPct val="130000"/>
              </a:lnSpc>
              <a:buClr>
                <a:schemeClr val="accent1">
                  <a:lumMod val="75000"/>
                </a:schemeClr>
              </a:buClr>
            </a:pPr>
            <a:r>
              <a:rPr lang="en-US" dirty="0" smtClean="0">
                <a:solidFill>
                  <a:schemeClr val="accent1">
                    <a:lumMod val="75000"/>
                  </a:schemeClr>
                </a:solidFill>
                <a:latin typeface="Univers LT Std 57 Cn"/>
                <a:cs typeface="Univers LT Std 57 Cn"/>
              </a:rPr>
              <a:t>Edit property data</a:t>
            </a:r>
          </a:p>
          <a:p>
            <a:pPr>
              <a:lnSpc>
                <a:spcPct val="130000"/>
              </a:lnSpc>
              <a:buClr>
                <a:schemeClr val="accent1">
                  <a:lumMod val="75000"/>
                </a:schemeClr>
              </a:buClr>
            </a:pPr>
            <a:r>
              <a:rPr lang="en-US" dirty="0">
                <a:latin typeface="Univers LT Std 57 Cn"/>
                <a:cs typeface="Univers LT Std 57 Cn"/>
              </a:rPr>
              <a:t>Correct or update </a:t>
            </a:r>
            <a:r>
              <a:rPr lang="en-US" dirty="0" smtClean="0">
                <a:latin typeface="Univers LT Std 57 Cn"/>
                <a:cs typeface="Univers LT Std 57 Cn"/>
              </a:rPr>
              <a:t>property </a:t>
            </a:r>
            <a:r>
              <a:rPr lang="en-US" dirty="0">
                <a:latin typeface="Univers LT Std 57 Cn"/>
                <a:cs typeface="Univers LT Std 57 Cn"/>
              </a:rPr>
              <a:t>u</a:t>
            </a:r>
            <a:r>
              <a:rPr lang="en-US" dirty="0" smtClean="0">
                <a:latin typeface="Univers LT Std 57 Cn"/>
                <a:cs typeface="Univers LT Std 57 Cn"/>
              </a:rPr>
              <a:t>se </a:t>
            </a:r>
            <a:r>
              <a:rPr lang="en-US" dirty="0">
                <a:latin typeface="Univers LT Std 57 Cn"/>
                <a:cs typeface="Univers LT Std 57 Cn"/>
              </a:rPr>
              <a:t>d</a:t>
            </a:r>
            <a:r>
              <a:rPr lang="en-US" dirty="0" smtClean="0">
                <a:latin typeface="Univers LT Std 57 Cn"/>
                <a:cs typeface="Univers LT Std 57 Cn"/>
              </a:rPr>
              <a:t>etails</a:t>
            </a:r>
            <a:endParaRPr lang="en-US" dirty="0">
              <a:latin typeface="Univers LT Std 57 Cn"/>
              <a:cs typeface="Univers LT Std 57 Cn"/>
            </a:endParaRPr>
          </a:p>
          <a:p>
            <a:pPr>
              <a:lnSpc>
                <a:spcPct val="130000"/>
              </a:lnSpc>
              <a:buClr>
                <a:schemeClr val="accent1">
                  <a:lumMod val="75000"/>
                </a:schemeClr>
              </a:buClr>
            </a:pPr>
            <a:r>
              <a:rPr lang="en-US" dirty="0" smtClean="0">
                <a:solidFill>
                  <a:srgbClr val="696969"/>
                </a:solidFill>
                <a:latin typeface="Univers LT Std 57 Cn"/>
                <a:cs typeface="Univers LT Std 57 Cn"/>
              </a:rPr>
              <a:t>Use </a:t>
            </a:r>
            <a:r>
              <a:rPr lang="en-US" dirty="0">
                <a:solidFill>
                  <a:srgbClr val="696969"/>
                </a:solidFill>
                <a:latin typeface="Univers LT Std 57 Cn"/>
                <a:cs typeface="Univers LT Std 57 Cn"/>
              </a:rPr>
              <a:t>the </a:t>
            </a:r>
            <a:r>
              <a:rPr lang="en-US" dirty="0" smtClean="0">
                <a:solidFill>
                  <a:srgbClr val="696969"/>
                </a:solidFill>
                <a:latin typeface="Univers LT Std 57 Cn"/>
                <a:cs typeface="Univers LT Std 57 Cn"/>
              </a:rPr>
              <a:t>Data Quality Checker</a:t>
            </a:r>
            <a:endParaRPr lang="en-US" dirty="0">
              <a:solidFill>
                <a:srgbClr val="696969"/>
              </a:solidFill>
              <a:latin typeface="Univers LT Std 57 Cn"/>
              <a:cs typeface="Univers LT Std 57 Cn"/>
            </a:endParaRPr>
          </a:p>
          <a:p>
            <a:pPr>
              <a:lnSpc>
                <a:spcPct val="130000"/>
              </a:lnSpc>
              <a:buClr>
                <a:schemeClr val="accent1">
                  <a:lumMod val="75000"/>
                </a:schemeClr>
              </a:buClr>
            </a:pPr>
            <a:r>
              <a:rPr lang="en-US" dirty="0">
                <a:solidFill>
                  <a:srgbClr val="696969"/>
                </a:solidFill>
                <a:latin typeface="Univers LT Std 57 Cn"/>
                <a:cs typeface="Univers LT Std 57 Cn"/>
              </a:rPr>
              <a:t>Share property </a:t>
            </a:r>
            <a:r>
              <a:rPr lang="en-US" dirty="0" smtClean="0">
                <a:solidFill>
                  <a:srgbClr val="696969"/>
                </a:solidFill>
                <a:latin typeface="Univers LT Std 57 Cn"/>
                <a:cs typeface="Univers LT Std 57 Cn"/>
              </a:rPr>
              <a:t>data</a:t>
            </a:r>
          </a:p>
        </p:txBody>
      </p:sp>
      <p:sp>
        <p:nvSpPr>
          <p:cNvPr id="4" name="Slide Number Placeholder 3"/>
          <p:cNvSpPr>
            <a:spLocks noGrp="1"/>
          </p:cNvSpPr>
          <p:nvPr>
            <p:ph type="sldNum" sz="quarter" idx="12"/>
          </p:nvPr>
        </p:nvSpPr>
        <p:spPr/>
        <p:txBody>
          <a:bodyPr/>
          <a:lstStyle/>
          <a:p>
            <a:fld id="{F16B175D-26AC-42BA-AF68-CE328C4BE887}" type="slidenum">
              <a:rPr lang="en-US" smtClean="0"/>
              <a:pPr/>
              <a:t>4</a:t>
            </a:fld>
            <a:endParaRPr lang="en-US"/>
          </a:p>
        </p:txBody>
      </p:sp>
    </p:spTree>
    <p:extLst>
      <p:ext uri="{BB962C8B-B14F-4D97-AF65-F5344CB8AC3E}">
        <p14:creationId xmlns:p14="http://schemas.microsoft.com/office/powerpoint/2010/main" val="2651540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81000" y="1268806"/>
            <a:ext cx="8458200" cy="1702994"/>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835455" y="762000"/>
            <a:ext cx="8308545" cy="537808"/>
          </a:xfrm>
        </p:spPr>
        <p:txBody>
          <a:bodyPr>
            <a:normAutofit/>
          </a:bodyPr>
          <a:lstStyle/>
          <a:p>
            <a:r>
              <a:rPr lang="en-US" dirty="0" smtClean="0">
                <a:latin typeface="Univers LT Std 57 Cn"/>
                <a:cs typeface="Univers LT Std 57 Cn"/>
              </a:rPr>
              <a:t>Contact Receives and Accepts Connection Request</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Arial"/>
              </a:rPr>
              <a:pPr>
                <a:defRPr/>
              </a:pPr>
              <a:t>40</a:t>
            </a:fld>
            <a:endParaRPr lang="en-US">
              <a:solidFill>
                <a:srgbClr val="6F6F6F"/>
              </a:solidFill>
              <a:latin typeface="Arial"/>
            </a:endParaRPr>
          </a:p>
        </p:txBody>
      </p:sp>
      <p:sp>
        <p:nvSpPr>
          <p:cNvPr id="7" name="Down Arrow 6"/>
          <p:cNvSpPr/>
          <p:nvPr/>
        </p:nvSpPr>
        <p:spPr>
          <a:xfrm>
            <a:off x="4267200" y="3048000"/>
            <a:ext cx="228600" cy="609600"/>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10" name="Oval 9"/>
          <p:cNvSpPr/>
          <p:nvPr/>
        </p:nvSpPr>
        <p:spPr>
          <a:xfrm>
            <a:off x="7467600" y="2209800"/>
            <a:ext cx="838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6" name="Oval 5"/>
          <p:cNvSpPr/>
          <p:nvPr/>
        </p:nvSpPr>
        <p:spPr>
          <a:xfrm>
            <a:off x="3657600" y="2286000"/>
            <a:ext cx="9144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pic>
        <p:nvPicPr>
          <p:cNvPr id="13" name="Picture 12"/>
          <p:cNvPicPr>
            <a:picLocks noChangeAspect="1"/>
          </p:cNvPicPr>
          <p:nvPr/>
        </p:nvPicPr>
        <p:blipFill>
          <a:blip r:embed="rId4"/>
          <a:stretch>
            <a:fillRect/>
          </a:stretch>
        </p:blipFill>
        <p:spPr>
          <a:xfrm>
            <a:off x="381000" y="3798138"/>
            <a:ext cx="8458200" cy="17333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54068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normAutofit/>
          </a:bodyPr>
          <a:lstStyle/>
          <a:p>
            <a:r>
              <a:rPr lang="en-US" dirty="0" smtClean="0">
                <a:latin typeface="Univers LT Std 57 Cn"/>
                <a:cs typeface="Univers LT Std 57 Cn"/>
              </a:rPr>
              <a:t>Connection Confirmed</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Arial"/>
              </a:rPr>
              <a:pPr>
                <a:defRPr/>
              </a:pPr>
              <a:t>41</a:t>
            </a:fld>
            <a:endParaRPr lang="en-US">
              <a:solidFill>
                <a:srgbClr val="6F6F6F"/>
              </a:solidFill>
              <a:latin typeface="Arial"/>
            </a:endParaRPr>
          </a:p>
        </p:txBody>
      </p:sp>
      <p:pic>
        <p:nvPicPr>
          <p:cNvPr id="5" name="Picture 4"/>
          <p:cNvPicPr>
            <a:picLocks noChangeAspect="1"/>
          </p:cNvPicPr>
          <p:nvPr/>
        </p:nvPicPr>
        <p:blipFill>
          <a:blip r:embed="rId3"/>
          <a:stretch>
            <a:fillRect/>
          </a:stretch>
        </p:blipFill>
        <p:spPr>
          <a:xfrm>
            <a:off x="381000" y="2769366"/>
            <a:ext cx="8458200" cy="1419161"/>
          </a:xfrm>
          <a:prstGeom prst="rect">
            <a:avLst/>
          </a:prstGeom>
        </p:spPr>
      </p:pic>
    </p:spTree>
    <p:extLst>
      <p:ext uri="{BB962C8B-B14F-4D97-AF65-F5344CB8AC3E}">
        <p14:creationId xmlns:p14="http://schemas.microsoft.com/office/powerpoint/2010/main" val="3895608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normAutofit/>
          </a:bodyPr>
          <a:lstStyle/>
          <a:p>
            <a:r>
              <a:rPr lang="en-US" dirty="0" smtClean="0">
                <a:latin typeface="Univers LT Std 57 Cn"/>
                <a:cs typeface="Univers LT Std 57 Cn"/>
              </a:rPr>
              <a:t>Sharing Tab – Overview</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3F3F3F"/>
                </a:solidFill>
                <a:latin typeface="Arial"/>
              </a:rPr>
              <a:pPr>
                <a:defRPr/>
              </a:pPr>
              <a:t>42</a:t>
            </a:fld>
            <a:endParaRPr lang="en-US">
              <a:solidFill>
                <a:srgbClr val="3F3F3F"/>
              </a:solidFill>
              <a:latin typeface="Arial"/>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6200" y="1447800"/>
            <a:ext cx="8915400" cy="4711390"/>
          </a:xfrm>
          <a:prstGeom prst="rect">
            <a:avLst/>
          </a:prstGeom>
          <a:ln>
            <a:noFill/>
          </a:ln>
          <a:effectLst>
            <a:outerShdw blurRad="292100" dist="139700" dir="2700000" algn="tl" rotWithShape="0">
              <a:srgbClr val="333333">
                <a:alpha val="65000"/>
              </a:srgbClr>
            </a:outerShdw>
          </a:effectLst>
        </p:spPr>
      </p:pic>
      <p:sp>
        <p:nvSpPr>
          <p:cNvPr id="6" name="Oval 5"/>
          <p:cNvSpPr/>
          <p:nvPr/>
        </p:nvSpPr>
        <p:spPr>
          <a:xfrm>
            <a:off x="609600" y="2590800"/>
            <a:ext cx="1981200"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3893803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3400"/>
          </a:xfrm>
        </p:spPr>
        <p:txBody>
          <a:bodyPr>
            <a:noAutofit/>
          </a:bodyPr>
          <a:lstStyle/>
          <a:p>
            <a:r>
              <a:rPr lang="en-US" dirty="0" smtClean="0">
                <a:latin typeface="Univers LT Std 57 Cn"/>
                <a:cs typeface="Univers LT Std 57 Cn"/>
              </a:rPr>
              <a:t>Share Your Property: Multiple Properties</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Arial"/>
              </a:rPr>
              <a:pPr>
                <a:defRPr/>
              </a:pPr>
              <a:t>43</a:t>
            </a:fld>
            <a:endParaRPr lang="en-US">
              <a:solidFill>
                <a:srgbClr val="6F6F6F"/>
              </a:solidFill>
              <a:latin typeface="Arial"/>
            </a:endParaRPr>
          </a:p>
        </p:txBody>
      </p:sp>
      <p:sp>
        <p:nvSpPr>
          <p:cNvPr id="11" name="TextBox 10"/>
          <p:cNvSpPr txBox="1"/>
          <p:nvPr/>
        </p:nvSpPr>
        <p:spPr>
          <a:xfrm>
            <a:off x="228600" y="3048000"/>
            <a:ext cx="1752600" cy="1257300"/>
          </a:xfrm>
          <a:prstGeom prst="rect">
            <a:avLst/>
          </a:prstGeom>
        </p:spPr>
        <p:txBody>
          <a:bodyPr vert="horz" wrap="square" lIns="91440" tIns="45720" rIns="91440" bIns="45720" rtlCol="0" anchor="ctr">
            <a:noAutofit/>
          </a:bodyPr>
          <a:lstStyle/>
          <a:p>
            <a:pPr>
              <a:spcBef>
                <a:spcPts val="480"/>
              </a:spcBef>
            </a:pPr>
            <a:r>
              <a:rPr lang="en-US" sz="1600" b="1" dirty="0" smtClean="0">
                <a:solidFill>
                  <a:schemeClr val="tx1">
                    <a:lumMod val="65000"/>
                    <a:lumOff val="35000"/>
                  </a:schemeClr>
                </a:solidFill>
                <a:latin typeface="Univers LT Std 57 Cn"/>
                <a:cs typeface="Univers LT Std 57 Cn"/>
              </a:rPr>
              <a:t>One Property</a:t>
            </a:r>
          </a:p>
          <a:p>
            <a:pPr>
              <a:spcBef>
                <a:spcPts val="480"/>
              </a:spcBef>
            </a:pPr>
            <a:r>
              <a:rPr lang="en-US" sz="1600" b="1" dirty="0" smtClean="0">
                <a:solidFill>
                  <a:schemeClr val="tx1">
                    <a:lumMod val="65000"/>
                    <a:lumOff val="35000"/>
                  </a:schemeClr>
                </a:solidFill>
                <a:latin typeface="Univers LT Std 57 Cn"/>
                <a:cs typeface="Univers LT Std 57 Cn"/>
              </a:rPr>
              <a:t>Multiple Properties</a:t>
            </a:r>
          </a:p>
          <a:p>
            <a:pPr>
              <a:spcBef>
                <a:spcPts val="480"/>
              </a:spcBef>
            </a:pPr>
            <a:r>
              <a:rPr lang="en-US" sz="1600" b="1" dirty="0" smtClean="0">
                <a:solidFill>
                  <a:schemeClr val="tx1">
                    <a:lumMod val="65000"/>
                    <a:lumOff val="35000"/>
                  </a:schemeClr>
                </a:solidFill>
                <a:latin typeface="Univers LT Std 57 Cn"/>
                <a:cs typeface="Univers LT Std 57 Cn"/>
              </a:rPr>
              <a:t>All Properties</a:t>
            </a:r>
          </a:p>
        </p:txBody>
      </p:sp>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32391" y="1365612"/>
            <a:ext cx="6248400" cy="5384800"/>
          </a:xfrm>
          <a:prstGeom prst="rect">
            <a:avLst/>
          </a:prstGeom>
          <a:ln>
            <a:noFill/>
          </a:ln>
          <a:effectLst>
            <a:outerShdw blurRad="292100" dist="139700" dir="2700000" algn="tl" rotWithShape="0">
              <a:srgbClr val="333333">
                <a:alpha val="65000"/>
              </a:srgbClr>
            </a:outerShdw>
          </a:effectLst>
        </p:spPr>
      </p:pic>
      <p:cxnSp>
        <p:nvCxnSpPr>
          <p:cNvPr id="9" name="Straight Arrow Connector 8"/>
          <p:cNvCxnSpPr/>
          <p:nvPr/>
        </p:nvCxnSpPr>
        <p:spPr>
          <a:xfrm flipV="1">
            <a:off x="1967345" y="3268802"/>
            <a:ext cx="758219" cy="295299"/>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4044574" y="3040202"/>
            <a:ext cx="1012017" cy="32039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1233510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4953000" y="3810000"/>
            <a:ext cx="3810000" cy="2637692"/>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457200" y="1306999"/>
            <a:ext cx="4350920" cy="3010999"/>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835455" y="685800"/>
            <a:ext cx="8308545" cy="685800"/>
          </a:xfrm>
        </p:spPr>
        <p:txBody>
          <a:bodyPr>
            <a:noAutofit/>
          </a:bodyPr>
          <a:lstStyle/>
          <a:p>
            <a:r>
              <a:rPr lang="en-US" dirty="0" smtClean="0">
                <a:latin typeface="Univers LT Std 57 Cn"/>
                <a:cs typeface="Univers LT Std 57 Cn"/>
              </a:rPr>
              <a:t>Share Your Property: Multiple Properties</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Arial"/>
              </a:rPr>
              <a:pPr>
                <a:defRPr/>
              </a:pPr>
              <a:t>44</a:t>
            </a:fld>
            <a:endParaRPr lang="en-US">
              <a:solidFill>
                <a:srgbClr val="6F6F6F"/>
              </a:solidFill>
              <a:latin typeface="Arial"/>
            </a:endParaRPr>
          </a:p>
        </p:txBody>
      </p:sp>
      <p:sp>
        <p:nvSpPr>
          <p:cNvPr id="10" name="Bent-Up Arrow 9"/>
          <p:cNvSpPr/>
          <p:nvPr/>
        </p:nvSpPr>
        <p:spPr>
          <a:xfrm flipV="1">
            <a:off x="6477000" y="3048000"/>
            <a:ext cx="507824" cy="609600"/>
          </a:xfrm>
          <a:prstGeom prst="bentUpArrow">
            <a:avLst>
              <a:gd name="adj1" fmla="val 28704"/>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11" name="Oval 10"/>
          <p:cNvSpPr/>
          <p:nvPr/>
        </p:nvSpPr>
        <p:spPr>
          <a:xfrm>
            <a:off x="3124200" y="1828800"/>
            <a:ext cx="1620352"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1150273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normAutofit/>
          </a:bodyPr>
          <a:lstStyle/>
          <a:p>
            <a:r>
              <a:rPr lang="en-US" dirty="0">
                <a:latin typeface="Univers LT Std 57 Cn"/>
                <a:cs typeface="Univers LT Std 57 Cn"/>
              </a:rPr>
              <a:t>Choose </a:t>
            </a:r>
            <a:r>
              <a:rPr lang="en-US" dirty="0" smtClean="0">
                <a:latin typeface="Univers LT Std 57 Cn"/>
                <a:cs typeface="Univers LT Std 57 Cn"/>
              </a:rPr>
              <a:t>Permissions – Option 1</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Arial"/>
              </a:rPr>
              <a:pPr>
                <a:defRPr/>
              </a:pPr>
              <a:t>45</a:t>
            </a:fld>
            <a:endParaRPr lang="en-US">
              <a:solidFill>
                <a:srgbClr val="6F6F6F"/>
              </a:solidFill>
              <a:latin typeface="Aria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828800"/>
            <a:ext cx="7074991" cy="4343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77588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normAutofit/>
          </a:bodyPr>
          <a:lstStyle/>
          <a:p>
            <a:r>
              <a:rPr lang="en-US" dirty="0">
                <a:latin typeface="Univers LT Std 57 Cn"/>
                <a:cs typeface="Univers LT Std 57 Cn"/>
              </a:rPr>
              <a:t>Choose Permissions – Option 2</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Arial"/>
              </a:rPr>
              <a:pPr>
                <a:defRPr/>
              </a:pPr>
              <a:t>46</a:t>
            </a:fld>
            <a:endParaRPr lang="en-US">
              <a:solidFill>
                <a:srgbClr val="6F6F6F"/>
              </a:solidFill>
              <a:latin typeface="Aria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382431"/>
            <a:ext cx="3313447" cy="1378436"/>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19400" y="2819400"/>
            <a:ext cx="5334000" cy="3526612"/>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22578" y="4185433"/>
            <a:ext cx="1454366" cy="1103556"/>
          </a:xfrm>
          <a:prstGeom prst="rect">
            <a:avLst/>
          </a:prstGeom>
        </p:spPr>
        <p:txBody>
          <a:bodyPr vert="horz" wrap="square" lIns="91440" tIns="45720" rIns="91440" bIns="45720" rtlCol="0" anchor="ctr">
            <a:noAutofit/>
          </a:bodyPr>
          <a:lstStyle/>
          <a:p>
            <a:pPr algn="ctr">
              <a:spcBef>
                <a:spcPct val="0"/>
              </a:spcBef>
            </a:pPr>
            <a:r>
              <a:rPr lang="en-US" sz="1600" b="1" dirty="0" smtClean="0">
                <a:solidFill>
                  <a:srgbClr val="595959"/>
                </a:solidFill>
                <a:latin typeface="Univers LT Std 57 Cn"/>
                <a:cs typeface="Univers LT Std 57 Cn"/>
              </a:rPr>
              <a:t>Click arrow to show/hide permission options</a:t>
            </a:r>
          </a:p>
        </p:txBody>
      </p:sp>
      <p:sp>
        <p:nvSpPr>
          <p:cNvPr id="8" name="Oval 7"/>
          <p:cNvSpPr/>
          <p:nvPr/>
        </p:nvSpPr>
        <p:spPr>
          <a:xfrm>
            <a:off x="2743200" y="5029200"/>
            <a:ext cx="304800" cy="28589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9" name="TextBox 8"/>
          <p:cNvSpPr txBox="1"/>
          <p:nvPr/>
        </p:nvSpPr>
        <p:spPr>
          <a:xfrm>
            <a:off x="0" y="5427904"/>
            <a:ext cx="1454366" cy="565224"/>
          </a:xfrm>
          <a:prstGeom prst="rect">
            <a:avLst/>
          </a:prstGeom>
        </p:spPr>
        <p:txBody>
          <a:bodyPr vert="horz" wrap="square" lIns="91440" tIns="45720" rIns="91440" bIns="45720" rtlCol="0" anchor="ctr">
            <a:normAutofit lnSpcReduction="10000"/>
          </a:bodyPr>
          <a:lstStyle/>
          <a:p>
            <a:pPr algn="ctr">
              <a:spcBef>
                <a:spcPct val="0"/>
              </a:spcBef>
            </a:pPr>
            <a:r>
              <a:rPr lang="en-US" sz="1600" b="1" dirty="0" smtClean="0">
                <a:solidFill>
                  <a:srgbClr val="595959"/>
                </a:solidFill>
                <a:latin typeface="Univers LT Std 57 Cn"/>
                <a:cs typeface="Univers LT Std 57 Cn"/>
              </a:rPr>
              <a:t>Choose permissions</a:t>
            </a:r>
          </a:p>
        </p:txBody>
      </p:sp>
      <p:cxnSp>
        <p:nvCxnSpPr>
          <p:cNvPr id="10" name="Straight Arrow Connector 9"/>
          <p:cNvCxnSpPr/>
          <p:nvPr/>
        </p:nvCxnSpPr>
        <p:spPr>
          <a:xfrm>
            <a:off x="1454366" y="5867400"/>
            <a:ext cx="4108234"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454366" y="5410200"/>
            <a:ext cx="4794034" cy="36766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447800" y="4495800"/>
            <a:ext cx="1294478" cy="586329"/>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 name="Bent-Up Arrow 13"/>
          <p:cNvSpPr/>
          <p:nvPr/>
        </p:nvSpPr>
        <p:spPr>
          <a:xfrm rot="5400000">
            <a:off x="1638300" y="2817382"/>
            <a:ext cx="609600" cy="8382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3005035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normAutofit/>
          </a:bodyPr>
          <a:lstStyle/>
          <a:p>
            <a:r>
              <a:rPr lang="en-US" dirty="0" smtClean="0">
                <a:latin typeface="Univers LT Std 57 Cn"/>
                <a:cs typeface="Univers LT Std 57 Cn"/>
              </a:rPr>
              <a:t>Sharing Notifications Appear in Both Accounts</a:t>
            </a:r>
            <a:endParaRPr lang="en-US" dirty="0">
              <a:latin typeface="Univers LT Std 57 Cn"/>
              <a:cs typeface="Univers LT Std 57 Cn"/>
            </a:endParaRP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Arial"/>
              </a:rPr>
              <a:pPr>
                <a:defRPr/>
              </a:pPr>
              <a:t>47</a:t>
            </a:fld>
            <a:endParaRPr lang="en-US">
              <a:solidFill>
                <a:srgbClr val="6F6F6F"/>
              </a:solidFill>
              <a:latin typeface="Arial"/>
            </a:endParaRPr>
          </a:p>
        </p:txBody>
      </p:sp>
      <p:sp>
        <p:nvSpPr>
          <p:cNvPr id="12" name="TextBox 11"/>
          <p:cNvSpPr txBox="1"/>
          <p:nvPr/>
        </p:nvSpPr>
        <p:spPr>
          <a:xfrm>
            <a:off x="287735" y="1524000"/>
            <a:ext cx="1845865" cy="1143000"/>
          </a:xfrm>
          <a:prstGeom prst="rect">
            <a:avLst/>
          </a:prstGeom>
        </p:spPr>
        <p:txBody>
          <a:bodyPr vert="horz" wrap="square" lIns="91440" tIns="45720" rIns="91440" bIns="45720" rtlCol="0" anchor="ctr">
            <a:normAutofit/>
          </a:bodyPr>
          <a:lstStyle/>
          <a:p>
            <a:pPr algn="ctr">
              <a:spcBef>
                <a:spcPct val="0"/>
              </a:spcBef>
            </a:pPr>
            <a:r>
              <a:rPr lang="en-US" sz="1600" b="1" dirty="0" smtClean="0">
                <a:solidFill>
                  <a:srgbClr val="595959"/>
                </a:solidFill>
                <a:latin typeface="Univers LT Std 57 Cn"/>
                <a:cs typeface="Univers LT Std 57 Cn"/>
              </a:rPr>
              <a:t>User who shares a property receives a notification</a:t>
            </a:r>
          </a:p>
        </p:txBody>
      </p:sp>
      <p:sp>
        <p:nvSpPr>
          <p:cNvPr id="13" name="TextBox 12"/>
          <p:cNvSpPr txBox="1"/>
          <p:nvPr/>
        </p:nvSpPr>
        <p:spPr>
          <a:xfrm>
            <a:off x="211535" y="4191000"/>
            <a:ext cx="1845865" cy="1143000"/>
          </a:xfrm>
          <a:prstGeom prst="rect">
            <a:avLst/>
          </a:prstGeom>
        </p:spPr>
        <p:txBody>
          <a:bodyPr vert="horz" wrap="square" lIns="91440" tIns="45720" rIns="91440" bIns="45720" rtlCol="0" anchor="ctr">
            <a:noAutofit/>
          </a:bodyPr>
          <a:lstStyle/>
          <a:p>
            <a:pPr algn="ctr">
              <a:spcBef>
                <a:spcPct val="0"/>
              </a:spcBef>
            </a:pPr>
            <a:r>
              <a:rPr lang="en-US" sz="1600" b="1" dirty="0" smtClean="0">
                <a:solidFill>
                  <a:srgbClr val="595959"/>
                </a:solidFill>
                <a:latin typeface="Univers LT Std 57 Cn"/>
                <a:cs typeface="Univers LT Std 57 Cn"/>
              </a:rPr>
              <a:t>User with whom a property is shared also receives a notification</a:t>
            </a:r>
          </a:p>
        </p:txBody>
      </p:sp>
      <p:pic>
        <p:nvPicPr>
          <p:cNvPr id="4" name="Picture 3"/>
          <p:cNvPicPr>
            <a:picLocks noChangeAspect="1"/>
          </p:cNvPicPr>
          <p:nvPr/>
        </p:nvPicPr>
        <p:blipFill>
          <a:blip r:embed="rId3"/>
          <a:stretch>
            <a:fillRect/>
          </a:stretch>
        </p:blipFill>
        <p:spPr>
          <a:xfrm>
            <a:off x="2314813" y="1559719"/>
            <a:ext cx="6249351" cy="1928812"/>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a:xfrm>
            <a:off x="1828799" y="2190750"/>
            <a:ext cx="2743201" cy="62865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4"/>
          <a:stretch>
            <a:fillRect/>
          </a:stretch>
        </p:blipFill>
        <p:spPr>
          <a:xfrm>
            <a:off x="2314813" y="4163480"/>
            <a:ext cx="6249351" cy="1551520"/>
          </a:xfrm>
          <a:prstGeom prst="rect">
            <a:avLst/>
          </a:prstGeom>
          <a:ln>
            <a:noFill/>
          </a:ln>
          <a:effectLst>
            <a:outerShdw blurRad="292100" dist="139700" dir="2700000" algn="tl" rotWithShape="0">
              <a:srgbClr val="333333">
                <a:alpha val="65000"/>
              </a:srgbClr>
            </a:outerShdw>
          </a:effectLst>
        </p:spPr>
      </p:pic>
      <p:cxnSp>
        <p:nvCxnSpPr>
          <p:cNvPr id="8" name="Straight Arrow Connector 7"/>
          <p:cNvCxnSpPr/>
          <p:nvPr/>
        </p:nvCxnSpPr>
        <p:spPr>
          <a:xfrm>
            <a:off x="1828799" y="4914900"/>
            <a:ext cx="2743201" cy="9763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8629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988" y="762000"/>
            <a:ext cx="8308545" cy="537808"/>
          </a:xfrm>
        </p:spPr>
        <p:txBody>
          <a:bodyPr>
            <a:normAutofit/>
          </a:bodyPr>
          <a:lstStyle/>
          <a:p>
            <a:r>
              <a:rPr lang="en-US" dirty="0">
                <a:latin typeface="Univers LT Std 57 Cn"/>
                <a:cs typeface="Univers LT Std 57 Cn"/>
              </a:rPr>
              <a:t>Edit/Update Sharing Permissions</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3F3F3F"/>
                </a:solidFill>
                <a:latin typeface="Arial"/>
              </a:rPr>
              <a:pPr>
                <a:defRPr/>
              </a:pPr>
              <a:t>48</a:t>
            </a:fld>
            <a:endParaRPr lang="en-US">
              <a:solidFill>
                <a:srgbClr val="3F3F3F"/>
              </a:solidFill>
              <a:latin typeface="Arial"/>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67592" y="1393825"/>
            <a:ext cx="6685052" cy="4876800"/>
          </a:xfrm>
          <a:prstGeom prst="rect">
            <a:avLst/>
          </a:prstGeom>
          <a:ln>
            <a:noFill/>
          </a:ln>
          <a:effectLst>
            <a:outerShdw blurRad="292100" dist="139700" dir="2700000" algn="tl" rotWithShape="0">
              <a:srgbClr val="333333">
                <a:alpha val="65000"/>
              </a:srgbClr>
            </a:outerShdw>
          </a:effectLst>
        </p:spPr>
      </p:pic>
      <p:sp>
        <p:nvSpPr>
          <p:cNvPr id="5" name="Oval 4"/>
          <p:cNvSpPr/>
          <p:nvPr/>
        </p:nvSpPr>
        <p:spPr>
          <a:xfrm>
            <a:off x="6238522" y="4191000"/>
            <a:ext cx="1305278"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260415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Autofit/>
          </a:bodyPr>
          <a:lstStyle/>
          <a:p>
            <a:r>
              <a:rPr lang="en-US" dirty="0" smtClean="0">
                <a:latin typeface="Univers LT Std 57 Cn"/>
                <a:cs typeface="Univers LT Std 57 Cn"/>
              </a:rPr>
              <a:t>Sharing Rules: Granting and Editing Access</a:t>
            </a:r>
            <a:endParaRPr lang="en-US" dirty="0">
              <a:latin typeface="Univers LT Std 57 Cn"/>
              <a:cs typeface="Univers LT Std 57 Cn"/>
            </a:endParaRPr>
          </a:p>
        </p:txBody>
      </p:sp>
      <p:sp>
        <p:nvSpPr>
          <p:cNvPr id="3" name="Content Placeholder 2"/>
          <p:cNvSpPr>
            <a:spLocks noGrp="1"/>
          </p:cNvSpPr>
          <p:nvPr>
            <p:ph idx="1"/>
          </p:nvPr>
        </p:nvSpPr>
        <p:spPr>
          <a:xfrm>
            <a:off x="457200" y="5867400"/>
            <a:ext cx="8305800" cy="457200"/>
          </a:xfrm>
        </p:spPr>
        <p:txBody>
          <a:bodyPr>
            <a:noAutofit/>
          </a:bodyPr>
          <a:lstStyle/>
          <a:p>
            <a:pPr algn="ctr">
              <a:buNone/>
            </a:pPr>
            <a:r>
              <a:rPr lang="en-US" sz="2000" b="1" i="1" dirty="0" smtClean="0">
                <a:solidFill>
                  <a:srgbClr val="00B050"/>
                </a:solidFill>
                <a:latin typeface="Univers LT Std 57 Cn"/>
                <a:cs typeface="Univers LT Std 57 Cn"/>
                <a:sym typeface="Wingdings" pitchFamily="2" charset="2"/>
              </a:rPr>
              <a:t> </a:t>
            </a:r>
            <a:r>
              <a:rPr lang="en-US" sz="2000" b="1" i="1" dirty="0" smtClean="0">
                <a:solidFill>
                  <a:srgbClr val="00B050"/>
                </a:solidFill>
                <a:latin typeface="Univers LT Std 57 Cn"/>
                <a:cs typeface="Univers LT Std 57 Cn"/>
              </a:rPr>
              <a:t>No one can edit access for the Property Data Administrator</a:t>
            </a:r>
          </a:p>
          <a:p>
            <a:endParaRPr lang="en-US" dirty="0" smtClean="0"/>
          </a:p>
          <a:p>
            <a:endParaRPr lang="en-US" dirty="0"/>
          </a:p>
        </p:txBody>
      </p:sp>
      <p:sp>
        <p:nvSpPr>
          <p:cNvPr id="4" name="Slide Number Placeholder 3"/>
          <p:cNvSpPr>
            <a:spLocks noGrp="1"/>
          </p:cNvSpPr>
          <p:nvPr>
            <p:ph type="sldNum" sz="quarter" idx="12"/>
          </p:nvPr>
        </p:nvSpPr>
        <p:spPr/>
        <p:txBody>
          <a:bodyPr/>
          <a:lstStyle/>
          <a:p>
            <a:pPr>
              <a:defRPr/>
            </a:pPr>
            <a:fld id="{C6DB86B3-43B5-4AEC-8178-5CEF2CDCD906}" type="slidenum">
              <a:rPr lang="en-US" smtClean="0">
                <a:solidFill>
                  <a:srgbClr val="3F3F3F"/>
                </a:solidFill>
                <a:latin typeface="Arial"/>
              </a:rPr>
              <a:pPr>
                <a:defRPr/>
              </a:pPr>
              <a:t>49</a:t>
            </a:fld>
            <a:endParaRPr lang="en-US" dirty="0">
              <a:solidFill>
                <a:srgbClr val="3F3F3F"/>
              </a:solidFill>
              <a:latin typeface="Arial"/>
            </a:endParaRPr>
          </a:p>
        </p:txBody>
      </p:sp>
      <p:graphicFrame>
        <p:nvGraphicFramePr>
          <p:cNvPr id="5" name="Table 4"/>
          <p:cNvGraphicFramePr>
            <a:graphicFrameLocks noGrp="1"/>
          </p:cNvGraphicFramePr>
          <p:nvPr>
            <p:extLst>
              <p:ext uri="{D42A27DB-BD31-4B8C-83A1-F6EECF244321}">
                <p14:modId xmlns:p14="http://schemas.microsoft.com/office/powerpoint/2010/main" val="2223186280"/>
              </p:ext>
            </p:extLst>
          </p:nvPr>
        </p:nvGraphicFramePr>
        <p:xfrm>
          <a:off x="533400" y="1676400"/>
          <a:ext cx="8077200" cy="3997960"/>
        </p:xfrm>
        <a:graphic>
          <a:graphicData uri="http://schemas.openxmlformats.org/drawingml/2006/table">
            <a:tbl>
              <a:tblPr firstRow="1" bandRow="1">
                <a:tableStyleId>{5C22544A-7EE6-4342-B048-85BDC9FD1C3A}</a:tableStyleId>
              </a:tblPr>
              <a:tblGrid>
                <a:gridCol w="2514600"/>
                <a:gridCol w="5562600"/>
              </a:tblGrid>
              <a:tr h="596900">
                <a:tc>
                  <a:txBody>
                    <a:bodyPr/>
                    <a:lstStyle/>
                    <a:p>
                      <a:r>
                        <a:rPr lang="en-US" sz="2400" dirty="0" smtClean="0"/>
                        <a:t>Access Level</a:t>
                      </a:r>
                      <a:endParaRPr lang="en-US" sz="2400" dirty="0"/>
                    </a:p>
                  </a:txBody>
                  <a:tcPr anchor="ctr">
                    <a:solidFill>
                      <a:srgbClr val="009ED6"/>
                    </a:solidFill>
                  </a:tcPr>
                </a:tc>
                <a:tc>
                  <a:txBody>
                    <a:bodyPr/>
                    <a:lstStyle/>
                    <a:p>
                      <a:r>
                        <a:rPr lang="en-US" sz="2400" dirty="0" smtClean="0"/>
                        <a:t>Ability to Edit Share</a:t>
                      </a:r>
                      <a:r>
                        <a:rPr lang="en-US" sz="2400" baseline="0" dirty="0" smtClean="0"/>
                        <a:t> Permissions</a:t>
                      </a:r>
                      <a:endParaRPr lang="en-US" sz="2400" dirty="0"/>
                    </a:p>
                  </a:txBody>
                  <a:tcPr anchor="ctr">
                    <a:solidFill>
                      <a:srgbClr val="009ED6"/>
                    </a:solidFill>
                  </a:tcPr>
                </a:tc>
              </a:tr>
              <a:tr h="596900">
                <a:tc>
                  <a:txBody>
                    <a:bodyPr/>
                    <a:lstStyle/>
                    <a:p>
                      <a:r>
                        <a:rPr lang="en-US" sz="2000" dirty="0" smtClean="0"/>
                        <a:t>Property</a:t>
                      </a:r>
                      <a:r>
                        <a:rPr lang="en-US" sz="2000" baseline="0" dirty="0" smtClean="0"/>
                        <a:t> Data Administrator</a:t>
                      </a:r>
                      <a:endParaRPr lang="en-US" sz="2000" dirty="0"/>
                    </a:p>
                  </a:txBody>
                  <a:tcPr anchor="ctr">
                    <a:solidFill>
                      <a:srgbClr val="F5FAFC"/>
                    </a:solidFill>
                  </a:tcPr>
                </a:tc>
                <a:tc>
                  <a:txBody>
                    <a:bodyPr/>
                    <a:lstStyle/>
                    <a:p>
                      <a:r>
                        <a:rPr lang="en-US" sz="2000" dirty="0" smtClean="0"/>
                        <a:t>Can edit anyone’s sharing permissions</a:t>
                      </a:r>
                      <a:endParaRPr lang="en-US" sz="2000" dirty="0"/>
                    </a:p>
                  </a:txBody>
                  <a:tcPr anchor="ctr">
                    <a:solidFill>
                      <a:srgbClr val="F5FAFC"/>
                    </a:solidFill>
                  </a:tcPr>
                </a:tc>
              </a:tr>
              <a:tr h="596900">
                <a:tc>
                  <a:txBody>
                    <a:bodyPr/>
                    <a:lstStyle/>
                    <a:p>
                      <a:r>
                        <a:rPr lang="en-US" sz="2000" dirty="0" smtClean="0"/>
                        <a:t>Full Access</a:t>
                      </a:r>
                      <a:endParaRPr lang="en-US" sz="2000" dirty="0"/>
                    </a:p>
                  </a:txBody>
                  <a:tcPr anchor="ctr">
                    <a:solidFill>
                      <a:srgbClr val="F5FAFC"/>
                    </a:solidFill>
                  </a:tcPr>
                </a:tc>
                <a:tc>
                  <a:txBody>
                    <a:bodyPr/>
                    <a:lstStyle/>
                    <a:p>
                      <a:r>
                        <a:rPr lang="en-US" sz="2000" dirty="0" smtClean="0"/>
                        <a:t>Can edit anyone’s sharing permissions except for the Property</a:t>
                      </a:r>
                      <a:r>
                        <a:rPr lang="en-US" sz="2000" baseline="0" dirty="0" smtClean="0"/>
                        <a:t> Data Administrator</a:t>
                      </a:r>
                      <a:endParaRPr lang="en-US" sz="2000" dirty="0"/>
                    </a:p>
                  </a:txBody>
                  <a:tcPr anchor="ctr">
                    <a:solidFill>
                      <a:srgbClr val="F5FAFC"/>
                    </a:solidFill>
                  </a:tcPr>
                </a:tc>
              </a:tr>
              <a:tr h="596900">
                <a:tc>
                  <a:txBody>
                    <a:bodyPr/>
                    <a:lstStyle/>
                    <a:p>
                      <a:r>
                        <a:rPr lang="en-US" sz="2000" dirty="0" smtClean="0"/>
                        <a:t>Read Only</a:t>
                      </a:r>
                      <a:endParaRPr lang="en-US" sz="2000" dirty="0"/>
                    </a:p>
                  </a:txBody>
                  <a:tcPr anchor="ctr">
                    <a:solidFill>
                      <a:srgbClr val="F5FAFC"/>
                    </a:solidFill>
                  </a:tcPr>
                </a:tc>
                <a:tc>
                  <a:txBody>
                    <a:bodyPr/>
                    <a:lstStyle/>
                    <a:p>
                      <a:r>
                        <a:rPr lang="en-US" sz="2000" dirty="0" smtClean="0"/>
                        <a:t>Cannot edit anyone’s access</a:t>
                      </a:r>
                    </a:p>
                  </a:txBody>
                  <a:tcPr anchor="ctr">
                    <a:solidFill>
                      <a:srgbClr val="F5FAFC"/>
                    </a:solidFill>
                  </a:tcPr>
                </a:tc>
              </a:tr>
              <a:tr h="596900">
                <a:tc>
                  <a:txBody>
                    <a:bodyPr/>
                    <a:lstStyle/>
                    <a:p>
                      <a:r>
                        <a:rPr lang="en-US" sz="2000" dirty="0" smtClean="0"/>
                        <a:t>Custom</a:t>
                      </a:r>
                    </a:p>
                  </a:txBody>
                  <a:tcPr anchor="ctr">
                    <a:solidFill>
                      <a:srgbClr val="F5FAFC"/>
                    </a:solidFill>
                  </a:tcPr>
                </a:tc>
                <a:tc>
                  <a:txBody>
                    <a:bodyPr/>
                    <a:lstStyle/>
                    <a:p>
                      <a:r>
                        <a:rPr lang="en-US" sz="2000" dirty="0" smtClean="0"/>
                        <a:t>Can only edit sharing</a:t>
                      </a:r>
                      <a:r>
                        <a:rPr lang="en-US" sz="2000" baseline="0" dirty="0" smtClean="0"/>
                        <a:t> permissions for those people with whom they directly shared</a:t>
                      </a:r>
                      <a:endParaRPr lang="en-US" sz="2000" dirty="0"/>
                    </a:p>
                  </a:txBody>
                  <a:tcPr anchor="ctr">
                    <a:solidFill>
                      <a:srgbClr val="F5FAFC"/>
                    </a:solidFill>
                  </a:tcPr>
                </a:tc>
              </a:tr>
              <a:tr h="596900">
                <a:tc>
                  <a:txBody>
                    <a:bodyPr/>
                    <a:lstStyle/>
                    <a:p>
                      <a:r>
                        <a:rPr lang="en-US" sz="2000" dirty="0" smtClean="0"/>
                        <a:t>Exchange</a:t>
                      </a:r>
                      <a:r>
                        <a:rPr lang="en-US" sz="2000" baseline="0" dirty="0" smtClean="0"/>
                        <a:t> Data</a:t>
                      </a:r>
                      <a:endParaRPr lang="en-US" sz="2000" dirty="0"/>
                    </a:p>
                  </a:txBody>
                  <a:tcPr anchor="ctr">
                    <a:solidFill>
                      <a:srgbClr val="F5FAF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Can only edit sharing</a:t>
                      </a:r>
                      <a:r>
                        <a:rPr lang="en-US" sz="2000" baseline="0" dirty="0" smtClean="0"/>
                        <a:t> permissions for those people with whom they directly shared</a:t>
                      </a:r>
                      <a:endParaRPr lang="en-US" sz="2000" dirty="0" smtClean="0"/>
                    </a:p>
                  </a:txBody>
                  <a:tcPr anchor="ctr">
                    <a:solidFill>
                      <a:srgbClr val="F5FAFC"/>
                    </a:solidFill>
                  </a:tcPr>
                </a:tc>
              </a:tr>
            </a:tbl>
          </a:graphicData>
        </a:graphic>
      </p:graphicFrame>
    </p:spTree>
    <p:extLst>
      <p:ext uri="{BB962C8B-B14F-4D97-AF65-F5344CB8AC3E}">
        <p14:creationId xmlns:p14="http://schemas.microsoft.com/office/powerpoint/2010/main" val="3936611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838200"/>
            <a:ext cx="8331787" cy="537808"/>
          </a:xfrm>
        </p:spPr>
        <p:txBody>
          <a:bodyPr>
            <a:normAutofit/>
          </a:bodyPr>
          <a:lstStyle/>
          <a:p>
            <a:r>
              <a:rPr lang="en-US" dirty="0" err="1" smtClean="0">
                <a:solidFill>
                  <a:schemeClr val="accent1">
                    <a:lumMod val="75000"/>
                  </a:schemeClr>
                </a:solidFill>
                <a:latin typeface="Univers LT Std 57 Cn"/>
                <a:cs typeface="Univers LT Std 57 Cn"/>
              </a:rPr>
              <a:t>MyPortfolio</a:t>
            </a:r>
            <a:r>
              <a:rPr lang="en-US" dirty="0" smtClean="0">
                <a:solidFill>
                  <a:schemeClr val="accent1">
                    <a:lumMod val="75000"/>
                  </a:schemeClr>
                </a:solidFill>
                <a:latin typeface="Univers LT Std 57 Cn"/>
                <a:cs typeface="Univers LT Std 57 Cn"/>
              </a:rPr>
              <a:t> – Edit Property</a:t>
            </a:r>
            <a:endParaRPr lang="en-US" dirty="0">
              <a:solidFill>
                <a:schemeClr val="accent1">
                  <a:lumMod val="75000"/>
                </a:schemeClr>
              </a:solidFill>
              <a:latin typeface="Univers LT Std 57 Cn"/>
              <a:cs typeface="Univers LT Std 57 Cn"/>
            </a:endParaRPr>
          </a:p>
        </p:txBody>
      </p:sp>
      <p:pic>
        <p:nvPicPr>
          <p:cNvPr id="5" name="Content Placeholder 4"/>
          <p:cNvPicPr>
            <a:picLocks noGrp="1" noChangeAspect="1"/>
          </p:cNvPicPr>
          <p:nvPr>
            <p:ph idx="1"/>
          </p:nvPr>
        </p:nvPicPr>
        <p:blipFill>
          <a:blip r:embed="rId3" cstate="screen">
            <a:extLst>
              <a:ext uri="{28A0092B-C50C-407E-A947-70E740481C1C}">
                <a14:useLocalDpi xmlns:a14="http://schemas.microsoft.com/office/drawing/2010/main"/>
              </a:ext>
            </a:extLst>
          </a:blip>
          <a:srcRect t="16989" b="16989"/>
          <a:stretch>
            <a:fillRect/>
          </a:stretch>
        </p:blipFill>
        <p:spPr>
          <a:xfrm>
            <a:off x="381000" y="1447800"/>
            <a:ext cx="8336534" cy="4419600"/>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5</a:t>
            </a:fld>
            <a:endParaRPr lang="en-US">
              <a:solidFill>
                <a:srgbClr val="6F6F6F"/>
              </a:solidFill>
            </a:endParaRPr>
          </a:p>
        </p:txBody>
      </p:sp>
      <p:pic>
        <p:nvPicPr>
          <p:cNvPr id="6" name="Picture 2"/>
          <p:cNvPicPr>
            <a:picLocks noChangeAspect="1" noChangeArrowheads="1"/>
          </p:cNvPicPr>
          <p:nvPr/>
        </p:nvPicPr>
        <p:blipFill>
          <a:blip r:embed="rId4" cstate="print"/>
          <a:srcRect/>
          <a:stretch>
            <a:fillRect/>
          </a:stretch>
        </p:blipFill>
        <p:spPr bwMode="auto">
          <a:xfrm>
            <a:off x="6324600" y="4876800"/>
            <a:ext cx="1606296" cy="1295400"/>
          </a:xfrm>
          <a:prstGeom prst="rect">
            <a:avLst/>
          </a:prstGeom>
          <a:noFill/>
          <a:ln w="9525">
            <a:noFill/>
            <a:miter lim="800000"/>
            <a:headEnd/>
            <a:tailEnd/>
          </a:ln>
        </p:spPr>
      </p:pic>
      <p:sp>
        <p:nvSpPr>
          <p:cNvPr id="7" name="Oval 6"/>
          <p:cNvSpPr/>
          <p:nvPr/>
        </p:nvSpPr>
        <p:spPr>
          <a:xfrm>
            <a:off x="3581400" y="4876800"/>
            <a:ext cx="990600" cy="2667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latin typeface="Univers LT Std 57 Cn"/>
                <a:cs typeface="Univers LT Std 57 Cn"/>
              </a:rPr>
              <a:t>Share Forward</a:t>
            </a:r>
            <a:endParaRPr lang="en-US" dirty="0">
              <a:latin typeface="Univers LT Std 57 Cn"/>
              <a:cs typeface="Univers LT Std 57 Cn"/>
            </a:endParaRPr>
          </a:p>
        </p:txBody>
      </p:sp>
      <p:sp>
        <p:nvSpPr>
          <p:cNvPr id="3" name="Content Placeholder 2"/>
          <p:cNvSpPr>
            <a:spLocks noGrp="1"/>
          </p:cNvSpPr>
          <p:nvPr>
            <p:ph idx="1"/>
          </p:nvPr>
        </p:nvSpPr>
        <p:spPr>
          <a:xfrm>
            <a:off x="889000" y="1371600"/>
            <a:ext cx="8229600" cy="4800600"/>
          </a:xfrm>
        </p:spPr>
        <p:txBody>
          <a:bodyPr>
            <a:noAutofit/>
          </a:bodyPr>
          <a:lstStyle/>
          <a:p>
            <a:pPr>
              <a:lnSpc>
                <a:spcPct val="130000"/>
              </a:lnSpc>
              <a:buClr>
                <a:schemeClr val="accent1">
                  <a:lumMod val="75000"/>
                </a:schemeClr>
              </a:buClr>
            </a:pPr>
            <a:r>
              <a:rPr lang="en-US" sz="2000" dirty="0" smtClean="0">
                <a:latin typeface="Univers LT Std 57 Cn"/>
                <a:cs typeface="Univers LT Std 57 Cn"/>
              </a:rPr>
              <a:t>Full Access</a:t>
            </a:r>
          </a:p>
          <a:p>
            <a:pPr lvl="1">
              <a:lnSpc>
                <a:spcPct val="130000"/>
              </a:lnSpc>
              <a:buClr>
                <a:schemeClr val="accent1">
                  <a:lumMod val="75000"/>
                </a:schemeClr>
              </a:buClr>
            </a:pPr>
            <a:r>
              <a:rPr lang="en-US" sz="2000" b="1" i="1" dirty="0" smtClean="0">
                <a:solidFill>
                  <a:schemeClr val="accent1">
                    <a:lumMod val="75000"/>
                  </a:schemeClr>
                </a:solidFill>
                <a:latin typeface="Univers LT Std 57 Cn"/>
                <a:cs typeface="Univers LT Std 57 Cn"/>
              </a:rPr>
              <a:t>Always</a:t>
            </a:r>
            <a:r>
              <a:rPr lang="en-US" sz="2000" dirty="0" smtClean="0">
                <a:latin typeface="Univers LT Std 57 Cn"/>
                <a:cs typeface="Univers LT Std 57 Cn"/>
              </a:rPr>
              <a:t> includes the ability to share forward</a:t>
            </a:r>
          </a:p>
          <a:p>
            <a:pPr>
              <a:lnSpc>
                <a:spcPct val="130000"/>
              </a:lnSpc>
              <a:buClr>
                <a:schemeClr val="accent1">
                  <a:lumMod val="75000"/>
                </a:schemeClr>
              </a:buClr>
            </a:pPr>
            <a:r>
              <a:rPr lang="en-US" sz="2000" dirty="0" smtClean="0">
                <a:latin typeface="Univers LT Std 57 Cn"/>
                <a:cs typeface="Univers LT Std 57 Cn"/>
              </a:rPr>
              <a:t>Read Only Access</a:t>
            </a:r>
          </a:p>
          <a:p>
            <a:pPr lvl="1">
              <a:lnSpc>
                <a:spcPct val="130000"/>
              </a:lnSpc>
              <a:buClr>
                <a:schemeClr val="accent1">
                  <a:lumMod val="75000"/>
                </a:schemeClr>
              </a:buClr>
            </a:pPr>
            <a:r>
              <a:rPr lang="en-US" sz="2000" b="1" i="1" dirty="0" smtClean="0">
                <a:solidFill>
                  <a:srgbClr val="1889C3"/>
                </a:solidFill>
                <a:latin typeface="Univers LT Std 57 Cn"/>
                <a:cs typeface="Univers LT Std 57 Cn"/>
              </a:rPr>
              <a:t>Never</a:t>
            </a:r>
            <a:r>
              <a:rPr lang="en-US" sz="2000" b="1" i="1" dirty="0" smtClean="0">
                <a:solidFill>
                  <a:srgbClr val="00B050"/>
                </a:solidFill>
                <a:latin typeface="Univers LT Std 57 Cn"/>
                <a:cs typeface="Univers LT Std 57 Cn"/>
              </a:rPr>
              <a:t> </a:t>
            </a:r>
            <a:r>
              <a:rPr lang="en-US" sz="2000" dirty="0" smtClean="0">
                <a:latin typeface="Univers LT Std 57 Cn"/>
                <a:cs typeface="Univers LT Std 57 Cn"/>
              </a:rPr>
              <a:t>includes the ability to share forward</a:t>
            </a:r>
          </a:p>
          <a:p>
            <a:pPr>
              <a:lnSpc>
                <a:spcPct val="130000"/>
              </a:lnSpc>
              <a:buClr>
                <a:schemeClr val="accent1">
                  <a:lumMod val="75000"/>
                </a:schemeClr>
              </a:buClr>
            </a:pPr>
            <a:r>
              <a:rPr lang="en-US" sz="2000" dirty="0" smtClean="0">
                <a:latin typeface="Univers LT Std 57 Cn"/>
                <a:cs typeface="Univers LT Std 57 Cn"/>
              </a:rPr>
              <a:t>Custom Access</a:t>
            </a:r>
          </a:p>
          <a:p>
            <a:pPr lvl="1">
              <a:lnSpc>
                <a:spcPct val="130000"/>
              </a:lnSpc>
              <a:buClr>
                <a:schemeClr val="accent1">
                  <a:lumMod val="75000"/>
                </a:schemeClr>
              </a:buClr>
            </a:pPr>
            <a:r>
              <a:rPr lang="en-US" sz="2000" dirty="0" smtClean="0">
                <a:latin typeface="Univers LT Std 57 Cn"/>
                <a:cs typeface="Univers LT Std 57 Cn"/>
              </a:rPr>
              <a:t>Ability to share forward is an optional right</a:t>
            </a:r>
          </a:p>
          <a:p>
            <a:pPr lvl="1">
              <a:lnSpc>
                <a:spcPct val="130000"/>
              </a:lnSpc>
              <a:buClr>
                <a:schemeClr val="accent1">
                  <a:lumMod val="75000"/>
                </a:schemeClr>
              </a:buClr>
            </a:pPr>
            <a:r>
              <a:rPr lang="en-US" sz="2000" b="1" i="1" dirty="0" smtClean="0">
                <a:solidFill>
                  <a:srgbClr val="1889C3"/>
                </a:solidFill>
                <a:latin typeface="Univers LT Std 57 Cn"/>
                <a:cs typeface="Univers LT Std 57 Cn"/>
              </a:rPr>
              <a:t>You choose </a:t>
            </a:r>
            <a:r>
              <a:rPr lang="en-US" sz="2000" dirty="0" smtClean="0">
                <a:latin typeface="Univers LT Std 57 Cn"/>
                <a:cs typeface="Univers LT Std 57 Cn"/>
              </a:rPr>
              <a:t>if you want people to share forward</a:t>
            </a:r>
          </a:p>
          <a:p>
            <a:pPr>
              <a:lnSpc>
                <a:spcPct val="130000"/>
              </a:lnSpc>
              <a:buClr>
                <a:schemeClr val="accent1">
                  <a:lumMod val="75000"/>
                </a:schemeClr>
              </a:buClr>
            </a:pPr>
            <a:r>
              <a:rPr lang="en-US" sz="2000" dirty="0" smtClean="0">
                <a:latin typeface="Univers LT Std 57 Cn"/>
                <a:cs typeface="Univers LT Std 57 Cn"/>
              </a:rPr>
              <a:t>Exchange Data</a:t>
            </a:r>
          </a:p>
          <a:p>
            <a:pPr lvl="1">
              <a:lnSpc>
                <a:spcPct val="130000"/>
              </a:lnSpc>
              <a:buClr>
                <a:schemeClr val="accent1">
                  <a:lumMod val="75000"/>
                </a:schemeClr>
              </a:buClr>
            </a:pPr>
            <a:r>
              <a:rPr lang="en-US" sz="2000" dirty="0" smtClean="0">
                <a:latin typeface="Univers LT Std 57 Cn"/>
                <a:cs typeface="Univers LT Std 57 Cn"/>
              </a:rPr>
              <a:t>Ability to share forward is an optional right</a:t>
            </a:r>
          </a:p>
          <a:p>
            <a:pPr lvl="1">
              <a:lnSpc>
                <a:spcPct val="130000"/>
              </a:lnSpc>
              <a:buClr>
                <a:schemeClr val="accent1">
                  <a:lumMod val="75000"/>
                </a:schemeClr>
              </a:buClr>
            </a:pPr>
            <a:r>
              <a:rPr lang="en-US" sz="2000" b="1" i="1" dirty="0" smtClean="0">
                <a:solidFill>
                  <a:srgbClr val="1889C3"/>
                </a:solidFill>
                <a:latin typeface="Univers LT Std 57 Cn"/>
                <a:cs typeface="Univers LT Std 57 Cn"/>
              </a:rPr>
              <a:t>You choose</a:t>
            </a:r>
            <a:r>
              <a:rPr lang="en-US" sz="2000" dirty="0" smtClean="0">
                <a:solidFill>
                  <a:srgbClr val="1889C3"/>
                </a:solidFill>
                <a:latin typeface="Univers LT Std 57 Cn"/>
                <a:cs typeface="Univers LT Std 57 Cn"/>
              </a:rPr>
              <a:t> </a:t>
            </a:r>
            <a:r>
              <a:rPr lang="en-US" sz="2000" dirty="0" smtClean="0">
                <a:latin typeface="Univers LT Std 57 Cn"/>
                <a:cs typeface="Univers LT Std 57 Cn"/>
              </a:rPr>
              <a:t>if you want people to share forward</a:t>
            </a:r>
          </a:p>
        </p:txBody>
      </p:sp>
      <p:sp>
        <p:nvSpPr>
          <p:cNvPr id="4" name="Slide Number Placeholder 3"/>
          <p:cNvSpPr>
            <a:spLocks noGrp="1"/>
          </p:cNvSpPr>
          <p:nvPr>
            <p:ph type="sldNum" sz="quarter" idx="12"/>
          </p:nvPr>
        </p:nvSpPr>
        <p:spPr/>
        <p:txBody>
          <a:bodyPr/>
          <a:lstStyle/>
          <a:p>
            <a:pPr>
              <a:defRPr/>
            </a:pPr>
            <a:fld id="{C6DB86B3-43B5-4AEC-8178-5CEF2CDCD906}" type="slidenum">
              <a:rPr lang="en-US" smtClean="0">
                <a:solidFill>
                  <a:srgbClr val="3F3F3F"/>
                </a:solidFill>
                <a:latin typeface="Arial"/>
              </a:rPr>
              <a:pPr>
                <a:defRPr/>
              </a:pPr>
              <a:t>50</a:t>
            </a:fld>
            <a:endParaRPr lang="en-US">
              <a:solidFill>
                <a:srgbClr val="3F3F3F"/>
              </a:solidFill>
              <a:latin typeface="Arial"/>
            </a:endParaRPr>
          </a:p>
        </p:txBody>
      </p:sp>
    </p:spTree>
    <p:extLst>
      <p:ext uri="{BB962C8B-B14F-4D97-AF65-F5344CB8AC3E}">
        <p14:creationId xmlns:p14="http://schemas.microsoft.com/office/powerpoint/2010/main" val="1178393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3400"/>
          </a:xfrm>
        </p:spPr>
        <p:txBody>
          <a:bodyPr>
            <a:normAutofit/>
          </a:bodyPr>
          <a:lstStyle/>
          <a:p>
            <a:r>
              <a:rPr lang="en-US" dirty="0">
                <a:latin typeface="Univers LT Std 57 Cn"/>
                <a:cs typeface="Univers LT Std 57 Cn"/>
              </a:rPr>
              <a:t>Transfer Ownership</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3F3F3F"/>
                </a:solidFill>
                <a:latin typeface="Arial"/>
              </a:rPr>
              <a:pPr>
                <a:defRPr/>
              </a:pPr>
              <a:t>51</a:t>
            </a:fld>
            <a:endParaRPr lang="en-US">
              <a:solidFill>
                <a:srgbClr val="3F3F3F"/>
              </a:solidFill>
              <a:latin typeface="Arial"/>
            </a:endParaRPr>
          </a:p>
        </p:txBody>
      </p:sp>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8487"/>
          <a:stretch/>
        </p:blipFill>
        <p:spPr bwMode="auto">
          <a:xfrm>
            <a:off x="1524000" y="4114800"/>
            <a:ext cx="5263604" cy="24384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24000" y="1447800"/>
            <a:ext cx="5257800" cy="256739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7" name="Oval 6"/>
          <p:cNvSpPr/>
          <p:nvPr/>
        </p:nvSpPr>
        <p:spPr>
          <a:xfrm>
            <a:off x="4572000" y="6248400"/>
            <a:ext cx="115786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Tree>
    <p:extLst>
      <p:ext uri="{BB962C8B-B14F-4D97-AF65-F5344CB8AC3E}">
        <p14:creationId xmlns:p14="http://schemas.microsoft.com/office/powerpoint/2010/main" val="2740187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2000"/>
            <a:ext cx="8308545" cy="537808"/>
          </a:xfrm>
        </p:spPr>
        <p:txBody>
          <a:bodyPr>
            <a:normAutofit/>
          </a:bodyPr>
          <a:lstStyle/>
          <a:p>
            <a:r>
              <a:rPr lang="en-US" dirty="0">
                <a:latin typeface="Univers LT Std 57 Cn"/>
                <a:cs typeface="Univers LT Std 57 Cn"/>
              </a:rPr>
              <a:t>Transfer Ownership</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3F3F3F"/>
                </a:solidFill>
                <a:latin typeface="Arial"/>
              </a:rPr>
              <a:pPr>
                <a:defRPr/>
              </a:pPr>
              <a:t>52</a:t>
            </a:fld>
            <a:endParaRPr lang="en-US">
              <a:solidFill>
                <a:srgbClr val="3F3F3F"/>
              </a:solidFill>
              <a:latin typeface="Aria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1676400"/>
            <a:ext cx="6866350" cy="3962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60081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lstStyle/>
          <a:p>
            <a:r>
              <a:rPr lang="en-US" dirty="0" smtClean="0">
                <a:latin typeface="Univers LT Std 57 Cn"/>
                <a:cs typeface="Univers LT Std 57 Cn"/>
              </a:rPr>
              <a:t>Recap</a:t>
            </a:r>
            <a:endParaRPr lang="en-US" dirty="0">
              <a:latin typeface="Univers LT Std 57 Cn"/>
              <a:cs typeface="Univers LT Std 57 Cn"/>
            </a:endParaRPr>
          </a:p>
        </p:txBody>
      </p:sp>
      <p:sp>
        <p:nvSpPr>
          <p:cNvPr id="3" name="Content Placeholder 2"/>
          <p:cNvSpPr>
            <a:spLocks noGrp="1"/>
          </p:cNvSpPr>
          <p:nvPr>
            <p:ph idx="1"/>
          </p:nvPr>
        </p:nvSpPr>
        <p:spPr>
          <a:xfrm>
            <a:off x="762000" y="1371600"/>
            <a:ext cx="8229600" cy="4038600"/>
          </a:xfrm>
        </p:spPr>
        <p:txBody>
          <a:bodyPr/>
          <a:lstStyle/>
          <a:p>
            <a:pPr>
              <a:lnSpc>
                <a:spcPct val="130000"/>
              </a:lnSpc>
              <a:buClr>
                <a:schemeClr val="accent1">
                  <a:lumMod val="75000"/>
                </a:schemeClr>
              </a:buClr>
            </a:pPr>
            <a:r>
              <a:rPr lang="en-US" sz="2000" dirty="0" smtClean="0">
                <a:latin typeface="Univers LT Std 57 Cn"/>
                <a:cs typeface="Univers LT Std 57 Cn"/>
              </a:rPr>
              <a:t>In this training, we learned how to:</a:t>
            </a:r>
          </a:p>
          <a:p>
            <a:pPr lvl="1">
              <a:lnSpc>
                <a:spcPct val="130000"/>
              </a:lnSpc>
              <a:buClr>
                <a:schemeClr val="accent1">
                  <a:lumMod val="75000"/>
                </a:schemeClr>
              </a:buClr>
            </a:pPr>
            <a:r>
              <a:rPr lang="en-US" sz="2000" dirty="0">
                <a:latin typeface="Univers LT Std 57 Cn"/>
                <a:cs typeface="Univers LT Std 57 Cn"/>
              </a:rPr>
              <a:t>Edit property </a:t>
            </a:r>
            <a:r>
              <a:rPr lang="en-US" sz="2000" dirty="0" smtClean="0">
                <a:latin typeface="Univers LT Std 57 Cn"/>
                <a:cs typeface="Univers LT Std 57 Cn"/>
              </a:rPr>
              <a:t>data</a:t>
            </a:r>
            <a:endParaRPr lang="en-US" sz="2000" dirty="0">
              <a:latin typeface="Univers LT Std 57 Cn"/>
              <a:cs typeface="Univers LT Std 57 Cn"/>
            </a:endParaRPr>
          </a:p>
          <a:p>
            <a:pPr lvl="1">
              <a:lnSpc>
                <a:spcPct val="130000"/>
              </a:lnSpc>
              <a:buClr>
                <a:schemeClr val="accent1">
                  <a:lumMod val="75000"/>
                </a:schemeClr>
              </a:buClr>
            </a:pPr>
            <a:r>
              <a:rPr lang="en-US" sz="2000" dirty="0">
                <a:latin typeface="Univers LT Std 57 Cn"/>
                <a:cs typeface="Univers LT Std 57 Cn"/>
              </a:rPr>
              <a:t>Correct or update </a:t>
            </a:r>
            <a:r>
              <a:rPr lang="en-US" dirty="0">
                <a:latin typeface="Univers LT Std 57 Cn"/>
                <a:cs typeface="Univers LT Std 57 Cn"/>
              </a:rPr>
              <a:t>p</a:t>
            </a:r>
            <a:r>
              <a:rPr lang="en-US" sz="2000" dirty="0" smtClean="0">
                <a:latin typeface="Univers LT Std 57 Cn"/>
                <a:cs typeface="Univers LT Std 57 Cn"/>
              </a:rPr>
              <a:t>roperty </a:t>
            </a:r>
            <a:r>
              <a:rPr lang="en-US" dirty="0">
                <a:latin typeface="Univers LT Std 57 Cn"/>
                <a:cs typeface="Univers LT Std 57 Cn"/>
              </a:rPr>
              <a:t>u</a:t>
            </a:r>
            <a:r>
              <a:rPr lang="en-US" sz="2000" dirty="0" smtClean="0">
                <a:latin typeface="Univers LT Std 57 Cn"/>
                <a:cs typeface="Univers LT Std 57 Cn"/>
              </a:rPr>
              <a:t>se </a:t>
            </a:r>
            <a:r>
              <a:rPr lang="en-US" dirty="0">
                <a:latin typeface="Univers LT Std 57 Cn"/>
                <a:cs typeface="Univers LT Std 57 Cn"/>
              </a:rPr>
              <a:t>d</a:t>
            </a:r>
            <a:r>
              <a:rPr lang="en-US" sz="2000" dirty="0" smtClean="0">
                <a:latin typeface="Univers LT Std 57 Cn"/>
                <a:cs typeface="Univers LT Std 57 Cn"/>
              </a:rPr>
              <a:t>etails</a:t>
            </a:r>
            <a:endParaRPr lang="en-US" sz="2000" dirty="0">
              <a:latin typeface="Univers LT Std 57 Cn"/>
              <a:cs typeface="Univers LT Std 57 Cn"/>
            </a:endParaRPr>
          </a:p>
          <a:p>
            <a:pPr lvl="1">
              <a:lnSpc>
                <a:spcPct val="130000"/>
              </a:lnSpc>
              <a:buClr>
                <a:schemeClr val="accent1">
                  <a:lumMod val="75000"/>
                </a:schemeClr>
              </a:buClr>
            </a:pPr>
            <a:r>
              <a:rPr lang="en-US" sz="2000" dirty="0">
                <a:latin typeface="Univers LT Std 57 Cn"/>
                <a:cs typeface="Univers LT Std 57 Cn"/>
              </a:rPr>
              <a:t>Use the Data Quality Checker</a:t>
            </a:r>
          </a:p>
          <a:p>
            <a:pPr lvl="1">
              <a:lnSpc>
                <a:spcPct val="130000"/>
              </a:lnSpc>
              <a:buClr>
                <a:schemeClr val="accent1">
                  <a:lumMod val="75000"/>
                </a:schemeClr>
              </a:buClr>
            </a:pPr>
            <a:r>
              <a:rPr lang="en-US" sz="2000" dirty="0">
                <a:latin typeface="Univers LT Std 57 Cn"/>
                <a:cs typeface="Univers LT Std 57 Cn"/>
              </a:rPr>
              <a:t>Share property </a:t>
            </a:r>
            <a:r>
              <a:rPr lang="en-US" sz="2000" dirty="0" smtClean="0">
                <a:latin typeface="Univers LT Std 57 Cn"/>
                <a:cs typeface="Univers LT Std 57 Cn"/>
              </a:rPr>
              <a:t>data</a:t>
            </a: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rPr>
              <a:pPr/>
              <a:t>53</a:t>
            </a:fld>
            <a:endParaRPr lang="en-US">
              <a:solidFill>
                <a:srgbClr val="6F6F6F"/>
              </a:solidFill>
            </a:endParaRPr>
          </a:p>
        </p:txBody>
      </p:sp>
    </p:spTree>
    <p:extLst>
      <p:ext uri="{BB962C8B-B14F-4D97-AF65-F5344CB8AC3E}">
        <p14:creationId xmlns:p14="http://schemas.microsoft.com/office/powerpoint/2010/main" val="131026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3400"/>
          </a:xfrm>
        </p:spPr>
        <p:txBody>
          <a:bodyPr/>
          <a:lstStyle/>
          <a:p>
            <a:r>
              <a:rPr lang="en-US" dirty="0" smtClean="0">
                <a:latin typeface="Univers LT Std 57 Cn"/>
                <a:cs typeface="Univers LT Std 57 Cn"/>
              </a:rPr>
              <a:t>Portfolio Manager Help Page</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54</a:t>
            </a:fld>
            <a:endParaRPr lang="en-US">
              <a:solidFill>
                <a:srgbClr val="6F6F6F"/>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47800" y="1371600"/>
            <a:ext cx="6714745" cy="5161138"/>
          </a:xfrm>
          <a:prstGeom prst="rect">
            <a:avLst/>
          </a:prstGeom>
          <a:noFill/>
          <a:ln w="9525">
            <a:noFill/>
            <a:miter lim="800000"/>
            <a:headEnd/>
            <a:tailEnd/>
          </a:ln>
        </p:spPr>
      </p:pic>
      <p:sp>
        <p:nvSpPr>
          <p:cNvPr id="6" name="Oval 5"/>
          <p:cNvSpPr/>
          <p:nvPr/>
        </p:nvSpPr>
        <p:spPr>
          <a:xfrm>
            <a:off x="7391400" y="1371600"/>
            <a:ext cx="4572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346" y="762000"/>
            <a:ext cx="8331787" cy="537808"/>
          </a:xfrm>
        </p:spPr>
        <p:txBody>
          <a:bodyPr>
            <a:normAutofit/>
          </a:bodyPr>
          <a:lstStyle/>
          <a:p>
            <a:pPr lvl="0"/>
            <a:r>
              <a:rPr lang="en-US" dirty="0">
                <a:latin typeface="Univers LT Std 57 Cn"/>
                <a:cs typeface="Univers LT Std 57 Cn"/>
              </a:rPr>
              <a:t>Extra Help </a:t>
            </a:r>
          </a:p>
        </p:txBody>
      </p:sp>
      <p:sp>
        <p:nvSpPr>
          <p:cNvPr id="3" name="Content Placeholder 2"/>
          <p:cNvSpPr>
            <a:spLocks noGrp="1"/>
          </p:cNvSpPr>
          <p:nvPr>
            <p:ph idx="1"/>
          </p:nvPr>
        </p:nvSpPr>
        <p:spPr>
          <a:xfrm>
            <a:off x="685800" y="1371600"/>
            <a:ext cx="8229600" cy="5334000"/>
          </a:xfrm>
        </p:spPr>
        <p:txBody>
          <a:bodyPr>
            <a:normAutofit/>
          </a:bodyPr>
          <a:lstStyle/>
          <a:p>
            <a:pPr>
              <a:lnSpc>
                <a:spcPct val="130000"/>
              </a:lnSpc>
              <a:buClr>
                <a:schemeClr val="accent1">
                  <a:lumMod val="75000"/>
                </a:schemeClr>
              </a:buClr>
            </a:pPr>
            <a:r>
              <a:rPr lang="en-US" sz="2000" dirty="0" smtClean="0">
                <a:latin typeface="Univers LT Std 57 Cn"/>
                <a:cs typeface="Univers LT Std 57 Cn"/>
              </a:rPr>
              <a:t>Visit </a:t>
            </a:r>
            <a:r>
              <a:rPr lang="en-US" sz="2000" u="sng" dirty="0" smtClean="0">
                <a:latin typeface="Univers LT Std 57 Cn"/>
                <a:cs typeface="Univers LT Std 57 Cn"/>
                <a:hlinkClick r:id="rId3"/>
              </a:rPr>
              <a:t>www.energystar.gov/buildingshelp</a:t>
            </a:r>
            <a:endParaRPr lang="en-US" sz="2000" u="sng" dirty="0" smtClean="0">
              <a:latin typeface="Univers LT Std 57 Cn"/>
              <a:cs typeface="Univers LT Std 57 Cn"/>
            </a:endParaRPr>
          </a:p>
          <a:p>
            <a:pPr lvl="1">
              <a:lnSpc>
                <a:spcPct val="130000"/>
              </a:lnSpc>
              <a:buClr>
                <a:schemeClr val="accent1">
                  <a:lumMod val="75000"/>
                </a:schemeClr>
              </a:buClr>
            </a:pPr>
            <a:r>
              <a:rPr lang="en-US" sz="2000" dirty="0" smtClean="0">
                <a:latin typeface="Univers LT Std 57 Cn"/>
                <a:cs typeface="Univers LT Std 57 Cn"/>
              </a:rPr>
              <a:t>Expanded list of FAQs</a:t>
            </a:r>
          </a:p>
          <a:p>
            <a:pPr lvl="1">
              <a:lnSpc>
                <a:spcPct val="130000"/>
              </a:lnSpc>
              <a:buClr>
                <a:schemeClr val="accent1">
                  <a:lumMod val="75000"/>
                </a:schemeClr>
              </a:buClr>
            </a:pPr>
            <a:r>
              <a:rPr lang="en-US" sz="2000" dirty="0" smtClean="0">
                <a:latin typeface="Univers LT Std 57 Cn"/>
                <a:cs typeface="Univers LT Std 57 Cn"/>
              </a:rPr>
              <a:t>Online form to submit technical questions or comments</a:t>
            </a:r>
            <a:endParaRPr lang="en-US" sz="2000" dirty="0">
              <a:latin typeface="Univers LT Std 57 Cn"/>
              <a:cs typeface="Univers LT Std 57 Cn"/>
            </a:endParaRPr>
          </a:p>
          <a:p>
            <a:pPr>
              <a:lnSpc>
                <a:spcPct val="130000"/>
              </a:lnSpc>
              <a:buClr>
                <a:schemeClr val="accent1">
                  <a:lumMod val="75000"/>
                </a:schemeClr>
              </a:buClr>
            </a:pPr>
            <a:r>
              <a:rPr lang="en-US" sz="2000" dirty="0" smtClean="0">
                <a:latin typeface="Univers LT Std 57 Cn"/>
                <a:cs typeface="Univers LT Std 57 Cn"/>
              </a:rPr>
              <a:t>Additional Portfolio Manager training resources available at: </a:t>
            </a:r>
            <a:r>
              <a:rPr lang="en-US" sz="2000" dirty="0" smtClean="0">
                <a:latin typeface="Univers LT Std 57 Cn"/>
                <a:cs typeface="Univers LT Std 57 Cn"/>
                <a:hlinkClick r:id="rId4"/>
              </a:rPr>
              <a:t>www.energystar.gov/buildings/training</a:t>
            </a:r>
            <a:r>
              <a:rPr lang="en-US" sz="2000" dirty="0" smtClean="0">
                <a:latin typeface="Univers LT Std 57 Cn"/>
                <a:cs typeface="Univers LT Std 57 Cn"/>
              </a:rPr>
              <a:t> </a:t>
            </a:r>
          </a:p>
          <a:p>
            <a:pPr lvl="1">
              <a:lnSpc>
                <a:spcPct val="130000"/>
              </a:lnSpc>
              <a:buClr>
                <a:schemeClr val="accent1">
                  <a:lumMod val="75000"/>
                </a:schemeClr>
              </a:buClr>
            </a:pPr>
            <a:r>
              <a:rPr lang="en-US" sz="2000" dirty="0" smtClean="0">
                <a:latin typeface="Univers LT Std 57 Cn"/>
                <a:cs typeface="Univers LT Std 57 Cn"/>
              </a:rPr>
              <a:t>Step-by-step documents (PDF)</a:t>
            </a:r>
          </a:p>
          <a:p>
            <a:pPr lvl="1">
              <a:lnSpc>
                <a:spcPct val="130000"/>
              </a:lnSpc>
              <a:buClr>
                <a:schemeClr val="accent1">
                  <a:lumMod val="75000"/>
                </a:schemeClr>
              </a:buClr>
            </a:pPr>
            <a:r>
              <a:rPr lang="en-US" sz="2000" dirty="0" smtClean="0">
                <a:latin typeface="Univers LT Std 57 Cn"/>
                <a:cs typeface="Univers LT Std 57 Cn"/>
              </a:rPr>
              <a:t>Access to recorded trainings</a:t>
            </a:r>
          </a:p>
          <a:p>
            <a:pPr lvl="1">
              <a:lnSpc>
                <a:spcPct val="130000"/>
              </a:lnSpc>
              <a:buClr>
                <a:schemeClr val="accent1">
                  <a:lumMod val="75000"/>
                </a:schemeClr>
              </a:buClr>
            </a:pPr>
            <a:r>
              <a:rPr lang="en-US" sz="2000" dirty="0" smtClean="0">
                <a:latin typeface="Univers LT Std 57 Cn"/>
                <a:cs typeface="Univers LT Std 57 Cn"/>
              </a:rPr>
              <a:t>Information on upcoming trainings</a:t>
            </a:r>
          </a:p>
          <a:p>
            <a:pPr>
              <a:lnSpc>
                <a:spcPct val="130000"/>
              </a:lnSpc>
              <a:buClr>
                <a:schemeClr val="accent1">
                  <a:lumMod val="75000"/>
                </a:schemeClr>
              </a:buClr>
            </a:pPr>
            <a:r>
              <a:rPr lang="en-US" sz="2000" dirty="0" smtClean="0">
                <a:latin typeface="Univers LT Std 57 Cn"/>
                <a:cs typeface="Univers LT Std 57 Cn"/>
              </a:rPr>
              <a:t>Register for regular webinars at: </a:t>
            </a:r>
            <a:r>
              <a:rPr lang="en-US" sz="2000" dirty="0" smtClean="0">
                <a:latin typeface="Univers LT Std 57 Cn"/>
                <a:cs typeface="Univers LT Std 57 Cn"/>
                <a:hlinkClick r:id="rId5"/>
              </a:rPr>
              <a:t>http://esbuildings.webex.com</a:t>
            </a:r>
            <a:r>
              <a:rPr lang="en-US" sz="2000" dirty="0" smtClean="0">
                <a:latin typeface="Univers LT Std 57 Cn"/>
                <a:cs typeface="Univers LT Std 57 Cn"/>
              </a:rPr>
              <a:t> </a:t>
            </a:r>
          </a:p>
          <a:p>
            <a:pPr>
              <a:lnSpc>
                <a:spcPct val="130000"/>
              </a:lnSpc>
              <a:buClr>
                <a:schemeClr val="accent1">
                  <a:lumMod val="75000"/>
                </a:schemeClr>
              </a:buClr>
            </a:pPr>
            <a:r>
              <a:rPr lang="en-US" sz="2000" dirty="0">
                <a:latin typeface="Univers LT Std 57 Cn"/>
                <a:cs typeface="Univers LT Std 57 Cn"/>
              </a:rPr>
              <a:t>Portfolio Manager Technical Reference Series: </a:t>
            </a:r>
            <a:r>
              <a:rPr lang="en-US" sz="2000" dirty="0">
                <a:latin typeface="Univers LT Std 57 Cn"/>
                <a:cs typeface="Univers LT Std 57 Cn"/>
                <a:hlinkClick r:id="rId6"/>
              </a:rPr>
              <a:t>http://www.energystar.gov/index.cfm?c=</a:t>
            </a:r>
            <a:r>
              <a:rPr lang="en-US" sz="2000" dirty="0" smtClean="0">
                <a:latin typeface="Univers LT Std 57 Cn"/>
                <a:cs typeface="Univers LT Std 57 Cn"/>
                <a:hlinkClick r:id="rId6"/>
              </a:rPr>
              <a:t>evaluate_performance.bus_portfoliomanager_model_tech_desc</a:t>
            </a:r>
            <a:endParaRPr lang="en-US" sz="2000"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55</a:t>
            </a:fld>
            <a:endParaRPr lang="en-US" dirty="0">
              <a:solidFill>
                <a:srgbClr val="6F6F6F"/>
              </a:solidFill>
            </a:endParaRPr>
          </a:p>
        </p:txBody>
      </p:sp>
    </p:spTree>
    <p:extLst>
      <p:ext uri="{BB962C8B-B14F-4D97-AF65-F5344CB8AC3E}">
        <p14:creationId xmlns:p14="http://schemas.microsoft.com/office/powerpoint/2010/main" val="924691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331787" cy="537808"/>
          </a:xfrm>
        </p:spPr>
        <p:txBody>
          <a:bodyPr/>
          <a:lstStyle/>
          <a:p>
            <a:pPr algn="ctr"/>
            <a:r>
              <a:rPr lang="en-US" dirty="0" smtClean="0">
                <a:latin typeface="Univers LT Std 57 Cn"/>
                <a:cs typeface="Univers LT Std 57 Cn"/>
              </a:rPr>
              <a:t>Thank you for attending!</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3F3F3F"/>
                </a:solidFill>
              </a:rPr>
              <a:pPr>
                <a:defRPr/>
              </a:pPr>
              <a:t>56</a:t>
            </a:fld>
            <a:endParaRPr lang="en-US">
              <a:solidFill>
                <a:srgbClr val="3F3F3F"/>
              </a:solidFill>
            </a:endParaRPr>
          </a:p>
        </p:txBody>
      </p:sp>
      <p:sp>
        <p:nvSpPr>
          <p:cNvPr id="6" name="Rectangle 4"/>
          <p:cNvSpPr txBox="1">
            <a:spLocks/>
          </p:cNvSpPr>
          <p:nvPr/>
        </p:nvSpPr>
        <p:spPr bwMode="auto">
          <a:xfrm>
            <a:off x="685800" y="2133600"/>
            <a:ext cx="7772400"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eaLnBrk="1" hangingPunct="1"/>
            <a:r>
              <a:rPr lang="en-US" dirty="0" smtClean="0">
                <a:solidFill>
                  <a:srgbClr val="6F6F6F"/>
                </a:solidFill>
                <a:latin typeface="Univers LT Std 57 Cn"/>
                <a:cs typeface="Univers LT Std 57 Cn"/>
              </a:rPr>
              <a:t>Questions?</a:t>
            </a:r>
          </a:p>
        </p:txBody>
      </p:sp>
      <p:sp>
        <p:nvSpPr>
          <p:cNvPr id="7" name="Rectangle 4"/>
          <p:cNvSpPr txBox="1">
            <a:spLocks/>
          </p:cNvSpPr>
          <p:nvPr/>
        </p:nvSpPr>
        <p:spPr bwMode="auto">
          <a:xfrm>
            <a:off x="762000" y="4114800"/>
            <a:ext cx="7772400" cy="147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eaLnBrk="1" hangingPunct="1"/>
            <a:r>
              <a:rPr lang="en-US" sz="2000" b="0" dirty="0" smtClean="0">
                <a:solidFill>
                  <a:schemeClr val="tx1">
                    <a:lumMod val="65000"/>
                    <a:lumOff val="35000"/>
                  </a:schemeClr>
                </a:solidFill>
                <a:latin typeface="Univers LT Std 57 Cn"/>
                <a:cs typeface="Univers LT Std 57 Cn"/>
              </a:rPr>
              <a:t>If after this webinar you have any questions on Portfolio Manager, contact us at:</a:t>
            </a:r>
            <a:br>
              <a:rPr lang="en-US" sz="2000" b="0" dirty="0" smtClean="0">
                <a:solidFill>
                  <a:schemeClr val="tx1">
                    <a:lumMod val="65000"/>
                    <a:lumOff val="35000"/>
                  </a:schemeClr>
                </a:solidFill>
                <a:latin typeface="Univers LT Std 57 Cn"/>
                <a:cs typeface="Univers LT Std 57 Cn"/>
              </a:rPr>
            </a:br>
            <a:r>
              <a:rPr lang="en-US" sz="2000" b="0" dirty="0" smtClean="0">
                <a:solidFill>
                  <a:schemeClr val="tx1">
                    <a:lumMod val="65000"/>
                    <a:lumOff val="35000"/>
                  </a:schemeClr>
                </a:solidFill>
                <a:latin typeface="Univers LT Std 57 Cn"/>
                <a:cs typeface="Univers LT Std 57 Cn"/>
                <a:hlinkClick r:id="rId3"/>
              </a:rPr>
              <a:t>www.energystar.gov/BuildingsHelp</a:t>
            </a:r>
            <a:endParaRPr lang="en-US" sz="2000" dirty="0" smtClean="0">
              <a:solidFill>
                <a:schemeClr val="tx1">
                  <a:lumMod val="65000"/>
                  <a:lumOff val="35000"/>
                </a:schemeClr>
              </a:solidFill>
              <a:latin typeface="Univers LT Std 57 Cn"/>
              <a:cs typeface="Univers LT Std 57 Cn"/>
            </a:endParaRPr>
          </a:p>
        </p:txBody>
      </p:sp>
    </p:spTree>
    <p:extLst>
      <p:ext uri="{BB962C8B-B14F-4D97-AF65-F5344CB8AC3E}">
        <p14:creationId xmlns:p14="http://schemas.microsoft.com/office/powerpoint/2010/main" val="1287750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3746" y="838200"/>
            <a:ext cx="8331787" cy="537808"/>
          </a:xfrm>
        </p:spPr>
        <p:txBody>
          <a:bodyPr/>
          <a:lstStyle/>
          <a:p>
            <a:r>
              <a:rPr lang="en-US" dirty="0" smtClean="0">
                <a:latin typeface="Univers LT Std 57 Cn"/>
                <a:cs typeface="Univers LT Std 57 Cn"/>
              </a:rPr>
              <a:t>Edit Property – Basic Information</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6</a:t>
            </a:fld>
            <a:endParaRPr lang="en-US">
              <a:solidFill>
                <a:srgbClr val="6F6F6F"/>
              </a:solidFill>
            </a:endParaRPr>
          </a:p>
        </p:txBody>
      </p:sp>
      <p:pic>
        <p:nvPicPr>
          <p:cNvPr id="5" name="Picture 4"/>
          <p:cNvPicPr>
            <a:picLocks noChangeAspect="1"/>
          </p:cNvPicPr>
          <p:nvPr/>
        </p:nvPicPr>
        <p:blipFill>
          <a:blip r:embed="rId3"/>
          <a:stretch>
            <a:fillRect/>
          </a:stretch>
        </p:blipFill>
        <p:spPr>
          <a:xfrm>
            <a:off x="1219200" y="1371600"/>
            <a:ext cx="6997700" cy="4694412"/>
          </a:xfrm>
          <a:prstGeom prst="rect">
            <a:avLst/>
          </a:prstGeom>
          <a:ln>
            <a:noFill/>
          </a:ln>
          <a:effectLst>
            <a:outerShdw blurRad="292100" dist="139700" dir="2700000" algn="tl" rotWithShape="0">
              <a:srgbClr val="333333">
                <a:alpha val="65000"/>
              </a:srgbClr>
            </a:outerShdw>
          </a:effectLst>
        </p:spPr>
      </p:pic>
      <p:sp>
        <p:nvSpPr>
          <p:cNvPr id="11" name="Oval 10"/>
          <p:cNvSpPr/>
          <p:nvPr/>
        </p:nvSpPr>
        <p:spPr>
          <a:xfrm>
            <a:off x="2667000" y="3200400"/>
            <a:ext cx="990600" cy="2667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838200"/>
            <a:ext cx="8331787" cy="537808"/>
          </a:xfrm>
        </p:spPr>
        <p:txBody>
          <a:bodyPr/>
          <a:lstStyle/>
          <a:p>
            <a:r>
              <a:rPr lang="en-US" dirty="0" smtClean="0">
                <a:latin typeface="Univers LT Std 57 Cn"/>
                <a:cs typeface="Univers LT Std 57 Cn"/>
              </a:rPr>
              <a:t>Edit Property – Basic Information</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3F3F3F"/>
                </a:solidFill>
              </a:rPr>
              <a:pPr>
                <a:defRPr/>
              </a:pPr>
              <a:t>7</a:t>
            </a:fld>
            <a:endParaRPr lang="en-US">
              <a:solidFill>
                <a:srgbClr val="3F3F3F"/>
              </a:solidFill>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211433" y="1371600"/>
            <a:ext cx="5635533" cy="5257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838200"/>
            <a:ext cx="8331787" cy="537808"/>
          </a:xfrm>
        </p:spPr>
        <p:txBody>
          <a:bodyPr/>
          <a:lstStyle/>
          <a:p>
            <a:r>
              <a:rPr lang="en-US" dirty="0" smtClean="0">
                <a:latin typeface="Univers LT Std 57 Cn"/>
                <a:cs typeface="Univers LT Std 57 Cn"/>
              </a:rPr>
              <a:t>Edit Property – Property Use Detail</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8</a:t>
            </a:fld>
            <a:endParaRPr lang="en-US">
              <a:solidFill>
                <a:srgbClr val="6F6F6F"/>
              </a:solidFill>
            </a:endParaRPr>
          </a:p>
        </p:txBody>
      </p:sp>
      <p:sp>
        <p:nvSpPr>
          <p:cNvPr id="10" name="Oval 9"/>
          <p:cNvSpPr/>
          <p:nvPr/>
        </p:nvSpPr>
        <p:spPr>
          <a:xfrm>
            <a:off x="3962400" y="6172200"/>
            <a:ext cx="12192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685800" y="1905000"/>
            <a:ext cx="1143000" cy="22860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685800" y="2667000"/>
            <a:ext cx="1143000" cy="22860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685800" y="5181600"/>
            <a:ext cx="1143000" cy="22860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2980" y="1447800"/>
            <a:ext cx="5261946" cy="5196479"/>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838200"/>
            <a:ext cx="8331787" cy="537808"/>
          </a:xfrm>
        </p:spPr>
        <p:txBody>
          <a:bodyPr>
            <a:normAutofit/>
          </a:bodyPr>
          <a:lstStyle/>
          <a:p>
            <a:r>
              <a:rPr lang="en-US" dirty="0" smtClean="0">
                <a:latin typeface="Univers LT Std 57 Cn"/>
                <a:cs typeface="Univers LT Std 57 Cn"/>
              </a:rPr>
              <a:t>Tip: Defining Property Use Types</a:t>
            </a:r>
            <a:endParaRPr lang="en-US" dirty="0">
              <a:latin typeface="Univers LT Std 57 Cn"/>
              <a:cs typeface="Univers LT Std 57 Cn"/>
            </a:endParaRPr>
          </a:p>
        </p:txBody>
      </p:sp>
      <p:sp>
        <p:nvSpPr>
          <p:cNvPr id="3" name="Content Placeholder 2"/>
          <p:cNvSpPr>
            <a:spLocks noGrp="1"/>
          </p:cNvSpPr>
          <p:nvPr>
            <p:ph idx="1"/>
          </p:nvPr>
        </p:nvSpPr>
        <p:spPr>
          <a:xfrm>
            <a:off x="838200" y="1371600"/>
            <a:ext cx="7899400" cy="4648200"/>
          </a:xfrm>
        </p:spPr>
        <p:txBody>
          <a:bodyPr>
            <a:normAutofit/>
          </a:bodyPr>
          <a:lstStyle/>
          <a:p>
            <a:pPr>
              <a:lnSpc>
                <a:spcPct val="130000"/>
              </a:lnSpc>
              <a:buClr>
                <a:schemeClr val="accent1">
                  <a:lumMod val="75000"/>
                </a:schemeClr>
              </a:buClr>
            </a:pPr>
            <a:r>
              <a:rPr lang="en-US" sz="2000" dirty="0" smtClean="0">
                <a:latin typeface="Univers LT Std 57 Cn"/>
                <a:cs typeface="Univers LT Std 57 Cn"/>
              </a:rPr>
              <a:t>Designate your property’s “Primary Function”</a:t>
            </a:r>
          </a:p>
          <a:p>
            <a:pPr lvl="1">
              <a:lnSpc>
                <a:spcPct val="130000"/>
              </a:lnSpc>
              <a:buClr>
                <a:schemeClr val="accent1">
                  <a:lumMod val="75000"/>
                </a:schemeClr>
              </a:buClr>
            </a:pPr>
            <a:r>
              <a:rPr lang="en-US" dirty="0" smtClean="0">
                <a:latin typeface="Univers LT Std 57 Cn"/>
                <a:cs typeface="Univers LT Std 57 Cn"/>
              </a:rPr>
              <a:t>Pick t</a:t>
            </a:r>
            <a:r>
              <a:rPr lang="en-US" sz="2000" dirty="0" smtClean="0">
                <a:latin typeface="Univers LT Std 57 Cn"/>
                <a:cs typeface="Univers LT Std 57 Cn"/>
              </a:rPr>
              <a:t>he property </a:t>
            </a:r>
            <a:r>
              <a:rPr lang="en-US" dirty="0">
                <a:latin typeface="Univers LT Std 57 Cn"/>
                <a:cs typeface="Univers LT Std 57 Cn"/>
              </a:rPr>
              <a:t>t</a:t>
            </a:r>
            <a:r>
              <a:rPr lang="en-US" sz="2000" dirty="0" smtClean="0">
                <a:latin typeface="Univers LT Std 57 Cn"/>
                <a:cs typeface="Univers LT Std 57 Cn"/>
              </a:rPr>
              <a:t>ype that you most closely identify with</a:t>
            </a:r>
          </a:p>
          <a:p>
            <a:pPr lvl="1">
              <a:lnSpc>
                <a:spcPct val="130000"/>
              </a:lnSpc>
              <a:buClr>
                <a:schemeClr val="accent1">
                  <a:lumMod val="75000"/>
                </a:schemeClr>
              </a:buClr>
            </a:pPr>
            <a:r>
              <a:rPr lang="en-US" sz="2000" dirty="0" smtClean="0">
                <a:latin typeface="Univers LT Std 57 Cn"/>
                <a:cs typeface="Univers LT Std 57 Cn"/>
              </a:rPr>
              <a:t>More than 80 property types to choose</a:t>
            </a:r>
          </a:p>
          <a:p>
            <a:pPr>
              <a:lnSpc>
                <a:spcPct val="130000"/>
              </a:lnSpc>
              <a:buClr>
                <a:schemeClr val="accent1">
                  <a:lumMod val="75000"/>
                </a:schemeClr>
              </a:buClr>
            </a:pPr>
            <a:r>
              <a:rPr lang="en-US" sz="2000" dirty="0" smtClean="0">
                <a:latin typeface="Univers LT Std 57 Cn"/>
                <a:cs typeface="Univers LT Std 57 Cn"/>
              </a:rPr>
              <a:t>Add additional property </a:t>
            </a:r>
            <a:r>
              <a:rPr lang="en-US" dirty="0">
                <a:latin typeface="Univers LT Std 57 Cn"/>
                <a:cs typeface="Univers LT Std 57 Cn"/>
              </a:rPr>
              <a:t>u</a:t>
            </a:r>
            <a:r>
              <a:rPr lang="en-US" sz="2000" dirty="0" smtClean="0">
                <a:latin typeface="Univers LT Std 57 Cn"/>
                <a:cs typeface="Univers LT Std 57 Cn"/>
              </a:rPr>
              <a:t>ses only if:</a:t>
            </a:r>
          </a:p>
          <a:p>
            <a:pPr lvl="1">
              <a:lnSpc>
                <a:spcPct val="130000"/>
              </a:lnSpc>
              <a:buClr>
                <a:schemeClr val="accent1">
                  <a:lumMod val="75000"/>
                </a:schemeClr>
              </a:buClr>
            </a:pPr>
            <a:r>
              <a:rPr lang="en-US" dirty="0">
                <a:latin typeface="Univers LT Std 57 Cn"/>
                <a:cs typeface="Univers LT Std 57 Cn"/>
              </a:rPr>
              <a:t>I</a:t>
            </a:r>
            <a:r>
              <a:rPr lang="en-US" dirty="0" smtClean="0">
                <a:latin typeface="Univers LT Std 57 Cn"/>
                <a:cs typeface="Univers LT Std 57 Cn"/>
              </a:rPr>
              <a:t>t </a:t>
            </a:r>
            <a:r>
              <a:rPr lang="en-US" dirty="0">
                <a:latin typeface="Univers LT Std 57 Cn"/>
                <a:cs typeface="Univers LT Std 57 Cn"/>
              </a:rPr>
              <a:t>is a </a:t>
            </a:r>
            <a:r>
              <a:rPr lang="en-US" dirty="0" smtClean="0">
                <a:latin typeface="Univers LT Std 57 Cn"/>
                <a:cs typeface="Univers LT Std 57 Cn"/>
              </a:rPr>
              <a:t>property </a:t>
            </a:r>
            <a:r>
              <a:rPr lang="en-US" dirty="0">
                <a:latin typeface="Univers LT Std 57 Cn"/>
                <a:cs typeface="Univers LT Std 57 Cn"/>
              </a:rPr>
              <a:t>u</a:t>
            </a:r>
            <a:r>
              <a:rPr lang="en-US" dirty="0" smtClean="0">
                <a:latin typeface="Univers LT Std 57 Cn"/>
                <a:cs typeface="Univers LT Std 57 Cn"/>
              </a:rPr>
              <a:t>se that </a:t>
            </a:r>
            <a:r>
              <a:rPr lang="en-US" dirty="0">
                <a:latin typeface="Univers LT Std 57 Cn"/>
                <a:cs typeface="Univers LT Std 57 Cn"/>
              </a:rPr>
              <a:t>can get an ENERGY STAR </a:t>
            </a:r>
            <a:r>
              <a:rPr lang="en-US" dirty="0" smtClean="0">
                <a:latin typeface="Univers LT Std 57 Cn"/>
                <a:cs typeface="Univers LT Std 57 Cn"/>
              </a:rPr>
              <a:t>score</a:t>
            </a:r>
          </a:p>
          <a:p>
            <a:pPr lvl="1">
              <a:lnSpc>
                <a:spcPct val="130000"/>
              </a:lnSpc>
              <a:buClr>
                <a:schemeClr val="accent1">
                  <a:lumMod val="75000"/>
                </a:schemeClr>
              </a:buClr>
            </a:pPr>
            <a:r>
              <a:rPr lang="en-US" dirty="0" smtClean="0">
                <a:latin typeface="Univers LT Std 57 Cn"/>
                <a:cs typeface="Univers LT Std 57 Cn"/>
              </a:rPr>
              <a:t>It </a:t>
            </a:r>
            <a:r>
              <a:rPr lang="en-US" dirty="0">
                <a:latin typeface="Univers LT Std 57 Cn"/>
                <a:cs typeface="Univers LT Std 57 Cn"/>
              </a:rPr>
              <a:t>accounts for more than 25% of the property's GFA</a:t>
            </a:r>
          </a:p>
          <a:p>
            <a:pPr lvl="1">
              <a:lnSpc>
                <a:spcPct val="130000"/>
              </a:lnSpc>
              <a:buClr>
                <a:schemeClr val="accent1">
                  <a:lumMod val="75000"/>
                </a:schemeClr>
              </a:buClr>
            </a:pPr>
            <a:r>
              <a:rPr lang="en-US" dirty="0" smtClean="0">
                <a:latin typeface="Univers LT Std 57 Cn"/>
                <a:cs typeface="Univers LT Std 57 Cn"/>
              </a:rPr>
              <a:t>It </a:t>
            </a:r>
            <a:r>
              <a:rPr lang="en-US" dirty="0">
                <a:latin typeface="Univers LT Std 57 Cn"/>
                <a:cs typeface="Univers LT Std 57 Cn"/>
              </a:rPr>
              <a:t>is a vacant/unoccupied Office or Medical </a:t>
            </a:r>
            <a:r>
              <a:rPr lang="en-US" dirty="0" smtClean="0">
                <a:latin typeface="Univers LT Std 57 Cn"/>
                <a:cs typeface="Univers LT Std 57 Cn"/>
              </a:rPr>
              <a:t>Office (at greater than 10% of the property’s GFA)</a:t>
            </a:r>
            <a:endParaRPr lang="en-US" dirty="0">
              <a:latin typeface="Univers LT Std 57 Cn"/>
              <a:cs typeface="Univers LT Std 57 Cn"/>
            </a:endParaRPr>
          </a:p>
          <a:p>
            <a:pPr lvl="1">
              <a:lnSpc>
                <a:spcPct val="130000"/>
              </a:lnSpc>
              <a:buClr>
                <a:schemeClr val="accent1">
                  <a:lumMod val="75000"/>
                </a:schemeClr>
              </a:buClr>
            </a:pPr>
            <a:r>
              <a:rPr lang="en-US" dirty="0">
                <a:latin typeface="Univers LT Std 57 Cn"/>
                <a:cs typeface="Univers LT Std 57 Cn"/>
              </a:rPr>
              <a:t>T</a:t>
            </a:r>
            <a:r>
              <a:rPr lang="en-US" dirty="0" smtClean="0">
                <a:latin typeface="Univers LT Std 57 Cn"/>
                <a:cs typeface="Univers LT Std 57 Cn"/>
              </a:rPr>
              <a:t>he </a:t>
            </a:r>
            <a:r>
              <a:rPr lang="en-US" dirty="0">
                <a:latin typeface="Univers LT Std 57 Cn"/>
                <a:cs typeface="Univers LT Std 57 Cn"/>
              </a:rPr>
              <a:t>h</a:t>
            </a:r>
            <a:r>
              <a:rPr lang="en-US" dirty="0" smtClean="0">
                <a:latin typeface="Univers LT Std 57 Cn"/>
                <a:cs typeface="Univers LT Std 57 Cn"/>
              </a:rPr>
              <a:t>ours </a:t>
            </a:r>
            <a:r>
              <a:rPr lang="en-US" dirty="0">
                <a:latin typeface="Univers LT Std 57 Cn"/>
                <a:cs typeface="Univers LT Std 57 Cn"/>
              </a:rPr>
              <a:t>of </a:t>
            </a:r>
            <a:r>
              <a:rPr lang="en-US" dirty="0" smtClean="0">
                <a:latin typeface="Univers LT Std 57 Cn"/>
                <a:cs typeface="Univers LT Std 57 Cn"/>
              </a:rPr>
              <a:t>operation </a:t>
            </a:r>
            <a:r>
              <a:rPr lang="en-US" dirty="0">
                <a:latin typeface="Univers LT Std 57 Cn"/>
                <a:cs typeface="Univers LT Std 57 Cn"/>
              </a:rPr>
              <a:t>differ by more than 10 hours from the main </a:t>
            </a:r>
            <a:r>
              <a:rPr lang="en-US" dirty="0" smtClean="0">
                <a:latin typeface="Univers LT Std 57 Cn"/>
                <a:cs typeface="Univers LT Std 57 Cn"/>
              </a:rPr>
              <a:t>property use</a:t>
            </a:r>
          </a:p>
          <a:p>
            <a:pPr marL="0" indent="0">
              <a:lnSpc>
                <a:spcPct val="130000"/>
              </a:lnSpc>
              <a:buClr>
                <a:schemeClr val="accent1">
                  <a:lumMod val="75000"/>
                </a:schemeClr>
              </a:buClr>
              <a:buNone/>
            </a:pPr>
            <a:r>
              <a:rPr lang="en-US" dirty="0" smtClean="0">
                <a:latin typeface="Univers LT Std 57 Cn"/>
                <a:cs typeface="Univers LT Std 57 Cn"/>
              </a:rPr>
              <a:t> </a:t>
            </a:r>
            <a:endParaRPr lang="en-US" dirty="0">
              <a:latin typeface="Univers LT Std 57 Cn"/>
              <a:cs typeface="Univers LT Std 57 Cn"/>
            </a:endParaRP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rPr>
              <a:pPr/>
              <a:t>9</a:t>
            </a:fld>
            <a:endParaRPr lang="en-US">
              <a:solidFill>
                <a:srgbClr val="6F6F6F"/>
              </a:solidFill>
            </a:endParaRPr>
          </a:p>
        </p:txBody>
      </p:sp>
    </p:spTree>
    <p:extLst>
      <p:ext uri="{BB962C8B-B14F-4D97-AF65-F5344CB8AC3E}">
        <p14:creationId xmlns:p14="http://schemas.microsoft.com/office/powerpoint/2010/main" val="566285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9B9F9E"/>
      </a:dk2>
      <a:lt2>
        <a:srgbClr val="EEECE1"/>
      </a:lt2>
      <a:accent1>
        <a:srgbClr val="3DADE7"/>
      </a:accent1>
      <a:accent2>
        <a:srgbClr val="EA6125"/>
      </a:accent2>
      <a:accent3>
        <a:srgbClr val="86C33F"/>
      </a:accent3>
      <a:accent4>
        <a:srgbClr val="1A5CA9"/>
      </a:accent4>
      <a:accent5>
        <a:srgbClr val="43ABA0"/>
      </a:accent5>
      <a:accent6>
        <a:srgbClr val="F4A927"/>
      </a:accent6>
      <a:hlink>
        <a:srgbClr val="0000FF"/>
      </a:hlink>
      <a:folHlink>
        <a:srgbClr val="A02B8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D9FD5C27-8B6D-4A90-BCB6-CC3A5A3DC86D}">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
  <TotalTime>17596</TotalTime>
  <Words>6209</Words>
  <Application>Microsoft Office PowerPoint</Application>
  <PresentationFormat>On-screen Show (4:3)</PresentationFormat>
  <Paragraphs>523</Paragraphs>
  <Slides>56</Slides>
  <Notes>56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56</vt:i4>
      </vt:variant>
    </vt:vector>
  </HeadingPairs>
  <TitlesOfParts>
    <vt:vector size="63" baseType="lpstr">
      <vt:lpstr>Arial</vt:lpstr>
      <vt:lpstr>Arial Narrow</vt:lpstr>
      <vt:lpstr>Calibri</vt:lpstr>
      <vt:lpstr>Univers</vt:lpstr>
      <vt:lpstr>Univers LT Std 57 Cn</vt:lpstr>
      <vt:lpstr>Wingdings</vt:lpstr>
      <vt:lpstr>Office Theme</vt:lpstr>
      <vt:lpstr>Portfolio Manager® 201</vt:lpstr>
      <vt:lpstr>Learning Objectives</vt:lpstr>
      <vt:lpstr>Portfolio Manager 101</vt:lpstr>
      <vt:lpstr>How To</vt:lpstr>
      <vt:lpstr>MyPortfolio – Edit Property</vt:lpstr>
      <vt:lpstr>Edit Property – Basic Information</vt:lpstr>
      <vt:lpstr>Edit Property – Basic Information</vt:lpstr>
      <vt:lpstr>Edit Property – Property Use Detail</vt:lpstr>
      <vt:lpstr>Tip: Defining Property Use Types</vt:lpstr>
      <vt:lpstr>Example: Adding a Separate Use Type for Vacant Space in a Building</vt:lpstr>
      <vt:lpstr>Example: Adding a Separate Use Type for Vacant Space in a Building</vt:lpstr>
      <vt:lpstr>Example: Adding a Separate Use Type for Vacant Space in a Building</vt:lpstr>
      <vt:lpstr>How To</vt:lpstr>
      <vt:lpstr>Correct vs. Update</vt:lpstr>
      <vt:lpstr>Edit Property – Update with New Information </vt:lpstr>
      <vt:lpstr>Edit Property – Update with New Information </vt:lpstr>
      <vt:lpstr>Example: Adding a Separate Use Type for Vacant Space in a Building</vt:lpstr>
      <vt:lpstr>PowerPoint Presentation</vt:lpstr>
      <vt:lpstr>Edit Property – Update With New Information</vt:lpstr>
      <vt:lpstr>Example: Adding a Separate Use Type for Vacant Space in a Building</vt:lpstr>
      <vt:lpstr>Edit Property – Correct Mistakes</vt:lpstr>
      <vt:lpstr>Edit Property – Correct Mistakes</vt:lpstr>
      <vt:lpstr>Edit Property – Correct Mistakes</vt:lpstr>
      <vt:lpstr>Edit Property – Correct Mistakes</vt:lpstr>
      <vt:lpstr>Edit Property – Correct Mistakes</vt:lpstr>
      <vt:lpstr>Edit Property – Correct Mistakes</vt:lpstr>
      <vt:lpstr>Correcting/Updating Properties with Multiple Buildings (Campuses)</vt:lpstr>
      <vt:lpstr>How To</vt:lpstr>
      <vt:lpstr>Address Data Quality Alerts</vt:lpstr>
      <vt:lpstr>Gross Floor Area Alert </vt:lpstr>
      <vt:lpstr>Meter Data Alerts </vt:lpstr>
      <vt:lpstr>Data Quality Checker</vt:lpstr>
      <vt:lpstr>Data Quality Checker</vt:lpstr>
      <vt:lpstr>How To</vt:lpstr>
      <vt:lpstr>3 Steps to Sharing Properties</vt:lpstr>
      <vt:lpstr>Add and Connect with Contacts</vt:lpstr>
      <vt:lpstr>Find Contacts</vt:lpstr>
      <vt:lpstr>Send Connection Request to Contact</vt:lpstr>
      <vt:lpstr>Connection Request Confirmed</vt:lpstr>
      <vt:lpstr>Contact Receives and Accepts Connection Request</vt:lpstr>
      <vt:lpstr>Connection Confirmed</vt:lpstr>
      <vt:lpstr>Sharing Tab – Overview</vt:lpstr>
      <vt:lpstr>Share Your Property: Multiple Properties</vt:lpstr>
      <vt:lpstr>Share Your Property: Multiple Properties</vt:lpstr>
      <vt:lpstr>Choose Permissions – Option 1</vt:lpstr>
      <vt:lpstr>Choose Permissions – Option 2</vt:lpstr>
      <vt:lpstr>Sharing Notifications Appear in Both Accounts</vt:lpstr>
      <vt:lpstr>Edit/Update Sharing Permissions</vt:lpstr>
      <vt:lpstr>Sharing Rules: Granting and Editing Access</vt:lpstr>
      <vt:lpstr>Share Forward</vt:lpstr>
      <vt:lpstr>Transfer Ownership</vt:lpstr>
      <vt:lpstr>Transfer Ownership</vt:lpstr>
      <vt:lpstr>Recap</vt:lpstr>
      <vt:lpstr>Portfolio Manager Help Page</vt:lpstr>
      <vt:lpstr>Extra Help </vt:lpstr>
      <vt:lpstr>Thank you for attending!</vt:lpstr>
    </vt:vector>
  </TitlesOfParts>
  <Company>US-EPA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Sign up today to compete!</dc:title>
  <dc:creator>Jenny</dc:creator>
  <cp:lastModifiedBy>Schnitzer, Andrea</cp:lastModifiedBy>
  <cp:revision>751</cp:revision>
  <dcterms:created xsi:type="dcterms:W3CDTF">2013-04-29T13:32:43Z</dcterms:created>
  <dcterms:modified xsi:type="dcterms:W3CDTF">2015-10-27T18:20:59Z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 Author">
    <vt:lpwstr>ACCT04\zaykoe</vt:lpwstr>
  </property>
  <property fmtid="{D5CDD505-2E9C-101B-9397-08002B2CF9AE}" pid="3" name="Document Sensitivity">
    <vt:lpwstr>1</vt:lpwstr>
  </property>
  <property fmtid="{D5CDD505-2E9C-101B-9397-08002B2CF9AE}" pid="4" name="ThirdParty">
    <vt:lpwstr/>
  </property>
  <property fmtid="{D5CDD505-2E9C-101B-9397-08002B2CF9AE}" pid="5" name="OCI Restriction">
    <vt:bool>false</vt:bool>
  </property>
  <property fmtid="{D5CDD505-2E9C-101B-9397-08002B2CF9AE}" pid="6" name="OCI Additional Info">
    <vt:lpwstr/>
  </property>
  <property fmtid="{D5CDD505-2E9C-101B-9397-08002B2CF9AE}" pid="7" name="Allow Header Overwrite">
    <vt:bool>true</vt:bool>
  </property>
  <property fmtid="{D5CDD505-2E9C-101B-9397-08002B2CF9AE}" pid="8" name="Allow Footer Overwrite">
    <vt:bool>true</vt:bool>
  </property>
  <property fmtid="{D5CDD505-2E9C-101B-9397-08002B2CF9AE}" pid="9" name="Multiple Selected">
    <vt:lpwstr>-1</vt:lpwstr>
  </property>
  <property fmtid="{D5CDD505-2E9C-101B-9397-08002B2CF9AE}" pid="10" name="SIPLongWording">
    <vt:lpwstr/>
  </property>
  <property fmtid="{D5CDD505-2E9C-101B-9397-08002B2CF9AE}" pid="11" name="checkedProgramsCount">
    <vt:i4>0</vt:i4>
  </property>
  <property fmtid="{D5CDD505-2E9C-101B-9397-08002B2CF9AE}" pid="12" name="ExpCountry">
    <vt:lpwstr/>
  </property>
</Properties>
</file>