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wmf" ContentType="image/x-w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4"/>
  </p:sldMasterIdLst>
  <p:notesMasterIdLst>
    <p:notesMasterId r:id="rId46"/>
  </p:notesMasterIdLst>
  <p:sldIdLst>
    <p:sldId id="257" r:id="rId5"/>
    <p:sldId id="258" r:id="rId6"/>
    <p:sldId id="302"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306" r:id="rId20"/>
    <p:sldId id="273" r:id="rId21"/>
    <p:sldId id="274" r:id="rId22"/>
    <p:sldId id="276" r:id="rId23"/>
    <p:sldId id="277"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303" r:id="rId43"/>
    <p:sldId id="304" r:id="rId44"/>
    <p:sldId id="305"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ena Facciolo" initials="" lastIdx="2" clrIdx="0"/>
  <p:cmAuthor id="1" name="Holly E Reuter" initials="" lastIdx="3" clrIdx="1"/>
  <p:cmAuthor id="2" name="Schnitzer, Andrea" initials="SA" lastIdx="3" clrIdx="2">
    <p:extLst/>
  </p:cmAuthor>
  <p:cmAuthor id="3" name="Kaye Lynch-Sparks" initials="KL" lastIdx="4"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784CB"/>
    <a:srgbClr val="474747"/>
    <a:srgbClr val="2474BF"/>
    <a:srgbClr val="349DE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3" autoAdjust="0"/>
    <p:restoredTop sz="78089" autoAdjust="0"/>
  </p:normalViewPr>
  <p:slideViewPr>
    <p:cSldViewPr snapToGrid="0" snapToObjects="1">
      <p:cViewPr>
        <p:scale>
          <a:sx n="75" d="100"/>
          <a:sy n="75" d="100"/>
        </p:scale>
        <p:origin x="-2344" y="-12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interSettings" Target="printerSettings/printerSettings1.bin"/><Relationship Id="rId48" Type="http://schemas.openxmlformats.org/officeDocument/2006/relationships/commentAuthors" Target="commentAuthors.xml"/><Relationship Id="rId49" Type="http://schemas.openxmlformats.org/officeDocument/2006/relationships/presProps" Target="presProp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089C07-3E18-4A48-A99B-65E15EF47765}" type="datetimeFigureOut">
              <a:rPr lang="en-US" smtClean="0"/>
              <a:t>3/11/16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02CF2C-1A4A-834E-B981-E935B2215794}" type="slidenum">
              <a:rPr lang="en-US" smtClean="0"/>
              <a:t>‹#›</a:t>
            </a:fld>
            <a:endParaRPr lang="en-US"/>
          </a:p>
        </p:txBody>
      </p:sp>
    </p:spTree>
    <p:extLst>
      <p:ext uri="{BB962C8B-B14F-4D97-AF65-F5344CB8AC3E}">
        <p14:creationId xmlns:p14="http://schemas.microsoft.com/office/powerpoint/2010/main" val="21932135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Hello everyone and welcome to today’s ENERGY STAR webinar,</a:t>
            </a:r>
            <a:r>
              <a:rPr lang="en-US" baseline="0" dirty="0" smtClean="0"/>
              <a:t> “Portfolio Manager 301,” which will provide a closer look at some of the more advanced features of the tool. </a:t>
            </a:r>
            <a:r>
              <a:rPr lang="en-US" dirty="0" smtClean="0"/>
              <a:t>Thank you</a:t>
            </a:r>
            <a:r>
              <a:rPr lang="en-US" baseline="0" dirty="0" smtClean="0"/>
              <a:t> for joining us.</a:t>
            </a:r>
          </a:p>
          <a:p>
            <a:pPr marL="171435" indent="-171435"/>
            <a:endParaRPr lang="en-US" baseline="0" dirty="0" smtClean="0"/>
          </a:p>
          <a:p>
            <a:pPr marL="171435" indent="-171435">
              <a:buFont typeface="Arial" pitchFamily="34" charset="0"/>
              <a:buChar char="•"/>
            </a:pPr>
            <a:r>
              <a:rPr lang="en-US" baseline="0" dirty="0" smtClean="0"/>
              <a:t>My name is ___________, and I [provide introduction/background].</a:t>
            </a:r>
          </a:p>
          <a:p>
            <a:pPr marL="171435" indent="-171435"/>
            <a:endParaRPr lang="en-US" baseline="0" dirty="0" smtClean="0"/>
          </a:p>
          <a:p>
            <a:pPr marL="171435" indent="-171435">
              <a:buFont typeface="Arial" pitchFamily="34" charset="0"/>
              <a:buChar char="•"/>
            </a:pPr>
            <a:r>
              <a:rPr lang="en-US" dirty="0" smtClean="0"/>
              <a:t>A few logistics before we get started:</a:t>
            </a:r>
          </a:p>
          <a:p>
            <a:pPr marL="628594" lvl="1" indent="-171435">
              <a:buFont typeface="Arial" pitchFamily="34" charset="0"/>
              <a:buChar char="•"/>
            </a:pPr>
            <a:r>
              <a:rPr lang="en-US" baseline="0" dirty="0" smtClean="0"/>
              <a:t>[Cover logistics as needed]</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a:t>
            </a:fld>
            <a:endParaRPr lang="en-US" dirty="0"/>
          </a:p>
        </p:txBody>
      </p:sp>
    </p:spTree>
    <p:extLst>
      <p:ext uri="{BB962C8B-B14F-4D97-AF65-F5344CB8AC3E}">
        <p14:creationId xmlns:p14="http://schemas.microsoft.com/office/powerpoint/2010/main" val="955243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To make any updates to your</a:t>
            </a:r>
            <a:r>
              <a:rPr lang="en-US" baseline="0" dirty="0" smtClean="0"/>
              <a:t> existing properties, you need to create a custom spreadsheet by clicking “Create an Upload Template.”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10</a:t>
            </a:fld>
            <a:endParaRPr lang="en-US">
              <a:solidFill>
                <a:prstClr val="black"/>
              </a:solidFill>
              <a:latin typeface="Calibri"/>
            </a:endParaRPr>
          </a:p>
        </p:txBody>
      </p:sp>
    </p:spTree>
    <p:extLst>
      <p:ext uri="{BB962C8B-B14F-4D97-AF65-F5344CB8AC3E}">
        <p14:creationId xmlns:p14="http://schemas.microsoft.com/office/powerpoint/2010/main" val="2926892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b="0" i="0" dirty="0" smtClean="0"/>
              <a:t>Here’s the main screen</a:t>
            </a:r>
            <a:r>
              <a:rPr lang="en-US" b="0" i="0" baseline="0" dirty="0" smtClean="0"/>
              <a:t> that you will see when you create a custom upload template.</a:t>
            </a:r>
          </a:p>
          <a:p>
            <a:pPr marL="171435" indent="-171435">
              <a:buFont typeface="Arial" pitchFamily="34" charset="0"/>
              <a:buChar char="•"/>
            </a:pPr>
            <a:endParaRPr lang="en-US" b="0" i="0" baseline="0" dirty="0" smtClean="0"/>
          </a:p>
          <a:p>
            <a:pPr marL="171435" indent="-171435">
              <a:buFont typeface="Arial" pitchFamily="34" charset="0"/>
              <a:buChar char="•"/>
            </a:pPr>
            <a:r>
              <a:rPr lang="en-US" b="0" i="0" baseline="0" dirty="0" smtClean="0"/>
              <a:t>You can do one of four things from this page…[read options at step 1]</a:t>
            </a:r>
          </a:p>
          <a:p>
            <a:pPr marL="171435" indent="-171435">
              <a:buFont typeface="Arial" pitchFamily="34" charset="0"/>
              <a:buChar char="•"/>
            </a:pPr>
            <a:endParaRPr lang="en-US" b="0" i="0" dirty="0" smtClean="0"/>
          </a:p>
          <a:p>
            <a:pPr marL="171435" indent="-171435">
              <a:buFont typeface="Arial" pitchFamily="34" charset="0"/>
              <a:buChar char="•"/>
            </a:pPr>
            <a:r>
              <a:rPr lang="en-US" b="0" i="0" dirty="0" smtClean="0"/>
              <a:t>For the sake of example, let’s assume that you are looking to </a:t>
            </a:r>
            <a:r>
              <a:rPr lang="en-US" b="0" i="0" baseline="0" dirty="0" smtClean="0"/>
              <a:t>add bills to existing meters. But the steps we are walking through would be the same if you are seeking to use the spreadsheet functionality to create new meters or to edit basic property information.</a:t>
            </a:r>
          </a:p>
          <a:p>
            <a:pPr marL="171435" indent="-171435"/>
            <a:endParaRPr lang="en-US" b="0" i="0" dirty="0" smtClean="0"/>
          </a:p>
          <a:p>
            <a:pPr marL="171435" indent="-171435">
              <a:buFont typeface="Arial" pitchFamily="34" charset="0"/>
              <a:buChar char="•"/>
            </a:pPr>
            <a:r>
              <a:rPr lang="en-US" b="0" i="0" dirty="0" smtClean="0"/>
              <a:t>Select</a:t>
            </a:r>
            <a:r>
              <a:rPr lang="en-US" b="0" i="0" baseline="0" dirty="0" smtClean="0"/>
              <a:t> what type of spreadsheet you would like to generate (in this example, you would pick option 2) and for how many properties.</a:t>
            </a:r>
          </a:p>
          <a:p>
            <a:pPr marL="171435" indent="-171435"/>
            <a:endParaRPr lang="en-US" b="0" i="0" baseline="0" dirty="0" smtClean="0"/>
          </a:p>
          <a:p>
            <a:pPr marL="171435" indent="-171435">
              <a:buFont typeface="Arial" pitchFamily="34" charset="0"/>
              <a:buChar char="•"/>
            </a:pPr>
            <a:r>
              <a:rPr lang="en-US" b="0" i="0" baseline="0" dirty="0" smtClean="0"/>
              <a:t>In this case, you will also be asked which meters you wish to update, and how many entries to add for each meter.</a:t>
            </a:r>
          </a:p>
          <a:p>
            <a:pPr marL="171435" indent="-171435"/>
            <a:endParaRPr lang="en-US" b="0" i="0" baseline="0" dirty="0" smtClean="0"/>
          </a:p>
          <a:p>
            <a:pPr marL="171435" indent="-171435">
              <a:buFont typeface="Arial" pitchFamily="34" charset="0"/>
              <a:buChar char="•"/>
            </a:pPr>
            <a:r>
              <a:rPr lang="en-US" b="0" i="0" baseline="0" dirty="0" smtClean="0"/>
              <a:t>Create &amp; Download the template. </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11</a:t>
            </a:fld>
            <a:endParaRPr lang="en-US" dirty="0">
              <a:solidFill>
                <a:prstClr val="black"/>
              </a:solidFill>
              <a:latin typeface="Calibri"/>
            </a:endParaRPr>
          </a:p>
        </p:txBody>
      </p:sp>
    </p:spTree>
    <p:extLst>
      <p:ext uri="{BB962C8B-B14F-4D97-AF65-F5344CB8AC3E}">
        <p14:creationId xmlns:p14="http://schemas.microsoft.com/office/powerpoint/2010/main" val="3095455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The template that you download will be customized</a:t>
            </a:r>
            <a:r>
              <a:rPr lang="en-US" baseline="0" dirty="0" smtClean="0"/>
              <a:t> based on the properties, types of meters, and number of new meter entries you selected. </a:t>
            </a:r>
          </a:p>
          <a:p>
            <a:pPr marL="171450" indent="-171450">
              <a:buFont typeface="Arial"/>
              <a:buChar char="•"/>
            </a:pPr>
            <a:endParaRPr lang="en-US" baseline="0" dirty="0" smtClean="0"/>
          </a:p>
          <a:p>
            <a:pPr marL="171450" indent="-171450">
              <a:buFont typeface="Arial"/>
              <a:buChar char="•"/>
            </a:pPr>
            <a:r>
              <a:rPr lang="en-US" baseline="0" dirty="0" smtClean="0"/>
              <a:t>For the “Add Bills” function, the spreadsheet will include the most recent bill that has been entered for each meter, so that you can ensure you are starting your update on the right date.</a:t>
            </a:r>
          </a:p>
          <a:p>
            <a:pPr marL="171450" indent="-171450">
              <a:buFont typeface="Arial"/>
              <a:buChar char="•"/>
            </a:pPr>
            <a:endParaRPr lang="en-US" baseline="0" dirty="0" smtClean="0"/>
          </a:p>
          <a:p>
            <a:pPr marL="171450" indent="-171450">
              <a:buFont typeface="Arial"/>
              <a:buChar char="•"/>
            </a:pPr>
            <a:r>
              <a:rPr lang="en-US" baseline="0" dirty="0" smtClean="0"/>
              <a:t>Save the spreadsheet to your computer and fill out the data required – be sure to provide all mandatory data and review all tabs.</a:t>
            </a:r>
          </a:p>
          <a:p>
            <a:pPr marL="171450" indent="-171450">
              <a:buFont typeface="Arial"/>
              <a:buChar char="•"/>
            </a:pPr>
            <a:endParaRPr lang="en-US" b="0" i="0" baseline="0" dirty="0" smtClean="0"/>
          </a:p>
          <a:p>
            <a:pPr marL="171450" indent="-171450">
              <a:buFont typeface="Arial"/>
              <a:buChar char="•"/>
            </a:pPr>
            <a:r>
              <a:rPr lang="en-US" b="0" i="0" baseline="0" dirty="0" smtClean="0"/>
              <a:t>Important notes: 1. Do not change any formatting within the spreadsheet. 2. Required information has a green column header.</a:t>
            </a:r>
            <a:endParaRPr lang="en-US" b="0" i="0" dirty="0" smtClean="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12</a:t>
            </a:fld>
            <a:endParaRPr lang="en-US" dirty="0">
              <a:solidFill>
                <a:prstClr val="black"/>
              </a:solidFill>
              <a:latin typeface="Calibri"/>
            </a:endParaRPr>
          </a:p>
        </p:txBody>
      </p:sp>
    </p:spTree>
    <p:extLst>
      <p:ext uri="{BB962C8B-B14F-4D97-AF65-F5344CB8AC3E}">
        <p14:creationId xmlns:p14="http://schemas.microsoft.com/office/powerpoint/2010/main" val="4160460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Once</a:t>
            </a:r>
            <a:r>
              <a:rPr lang="en-US" baseline="0" dirty="0" smtClean="0"/>
              <a:t> you have entered information in your spreadsheet, upload it back into your account using the “Upload Spreadsheets” drop down menu.</a:t>
            </a:r>
          </a:p>
          <a:p>
            <a:pPr marL="171435" indent="-171435"/>
            <a:endParaRPr lang="en-US" baseline="0" dirty="0" smtClean="0"/>
          </a:p>
          <a:p>
            <a:pPr marL="171435" indent="-171435">
              <a:buFont typeface="Arial" pitchFamily="34" charset="0"/>
              <a:buChar char="•"/>
            </a:pPr>
            <a:r>
              <a:rPr lang="en-US" baseline="0" dirty="0" smtClean="0"/>
              <a:t>The table called “My Spreadsheet Uploads” will show you a history of your attempted uploads. A status column will show you if the upload was a success or if it failed. If it failed, you will be able to click on a link to View Errors. </a:t>
            </a:r>
          </a:p>
          <a:p>
            <a:pPr marL="171435" indent="-171435"/>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13</a:t>
            </a:fld>
            <a:endParaRPr lang="en-US" dirty="0">
              <a:solidFill>
                <a:prstClr val="black"/>
              </a:solidFill>
              <a:latin typeface="Calibri"/>
            </a:endParaRPr>
          </a:p>
        </p:txBody>
      </p:sp>
    </p:spTree>
    <p:extLst>
      <p:ext uri="{BB962C8B-B14F-4D97-AF65-F5344CB8AC3E}">
        <p14:creationId xmlns:p14="http://schemas.microsoft.com/office/powerpoint/2010/main" val="2615294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Next,</a:t>
            </a:r>
            <a:r>
              <a:rPr lang="en-US" baseline="0" dirty="0" smtClean="0"/>
              <a:t> we will learn how </a:t>
            </a:r>
            <a:r>
              <a:rPr lang="en-US" dirty="0" smtClean="0"/>
              <a:t>Portfolio Manager’s b</a:t>
            </a:r>
            <a:r>
              <a:rPr lang="en-US" baseline="0" dirty="0" smtClean="0"/>
              <a:t>aseline and goal-setting functions will help you plan for energy savings in all property types.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14</a:t>
            </a:fld>
            <a:endParaRPr lang="en-US" dirty="0">
              <a:solidFill>
                <a:prstClr val="black"/>
              </a:solidFill>
              <a:latin typeface="Calibri"/>
            </a:endParaRPr>
          </a:p>
        </p:txBody>
      </p:sp>
    </p:spTree>
    <p:extLst>
      <p:ext uri="{BB962C8B-B14F-4D97-AF65-F5344CB8AC3E}">
        <p14:creationId xmlns:p14="http://schemas.microsoft.com/office/powerpoint/2010/main" val="2971086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To establish,</a:t>
            </a:r>
            <a:r>
              <a:rPr lang="en-US" baseline="0" dirty="0" smtClean="0"/>
              <a:t> update, and review baselines and targets at the portfolio level, click on the “Planning” tab. Here you will be able to see, at a glance, all of the baselines and targets that have been set for each of your properties. You can also see if targets have been met. Graphs on the side of the screen provide a quick status update, and there are buttons that allow you to set a single baseline period or a single energy improvement target across all buildings in your portfolio.</a:t>
            </a:r>
          </a:p>
          <a:p>
            <a:pPr marL="171435" indent="-171435"/>
            <a:endParaRPr lang="en-US" dirty="0" smtClean="0"/>
          </a:p>
          <a:p>
            <a:pPr marL="171435" indent="-171435">
              <a:buFont typeface="Arial" pitchFamily="34" charset="0"/>
              <a:buChar char="•"/>
            </a:pPr>
            <a:r>
              <a:rPr lang="en-US" dirty="0" smtClean="0"/>
              <a:t>If you want to set goals and targets for a specific property,</a:t>
            </a:r>
            <a:r>
              <a:rPr lang="en-US" baseline="0" dirty="0" smtClean="0"/>
              <a:t> click on the property name or use the action drop-down menu next to your property.</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15</a:t>
            </a:fld>
            <a:endParaRPr lang="en-US" dirty="0">
              <a:solidFill>
                <a:prstClr val="black"/>
              </a:solidFill>
              <a:latin typeface="Calibri"/>
            </a:endParaRPr>
          </a:p>
        </p:txBody>
      </p:sp>
    </p:spTree>
    <p:extLst>
      <p:ext uri="{BB962C8B-B14F-4D97-AF65-F5344CB8AC3E}">
        <p14:creationId xmlns:p14="http://schemas.microsoft.com/office/powerpoint/2010/main" val="693871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a:t>
            </a:r>
            <a:r>
              <a:rPr lang="en-US" baseline="0" dirty="0" smtClean="0"/>
              <a:t>baseline and target energy use can be adjusted by selecting “Set Baselines or Target”</a:t>
            </a:r>
            <a:endParaRPr lang="en-US" i="1"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16</a:t>
            </a:fld>
            <a:endParaRPr lang="en-US">
              <a:solidFill>
                <a:prstClr val="black"/>
              </a:solidFill>
              <a:latin typeface="Calibri"/>
            </a:endParaRPr>
          </a:p>
        </p:txBody>
      </p:sp>
    </p:spTree>
    <p:extLst>
      <p:ext uri="{BB962C8B-B14F-4D97-AF65-F5344CB8AC3E}">
        <p14:creationId xmlns:p14="http://schemas.microsoft.com/office/powerpoint/2010/main" val="339149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If you click “Set</a:t>
            </a:r>
            <a:r>
              <a:rPr lang="en-US" baseline="0" dirty="0" smtClean="0"/>
              <a:t> Baselines or Target,” it will take you to this page.</a:t>
            </a:r>
          </a:p>
          <a:p>
            <a:pPr marL="171435" indent="-171435"/>
            <a:endParaRPr lang="en-US" dirty="0" smtClean="0"/>
          </a:p>
          <a:p>
            <a:pPr marL="171435" indent="-171435">
              <a:buFont typeface="Arial" pitchFamily="34" charset="0"/>
              <a:buChar char="•"/>
            </a:pPr>
            <a:r>
              <a:rPr lang="en-US" dirty="0" smtClean="0"/>
              <a:t>You can choose to let Portfolio Manager automatically</a:t>
            </a:r>
            <a:r>
              <a:rPr lang="en-US" baseline="0" dirty="0" smtClean="0"/>
              <a:t> set baselines. </a:t>
            </a:r>
            <a:r>
              <a:rPr lang="en-US" sz="1200" kern="1200" dirty="0" smtClean="0">
                <a:solidFill>
                  <a:schemeClr val="tx1"/>
                </a:solidFill>
                <a:effectLst/>
                <a:latin typeface="+mn-lt"/>
                <a:ea typeface="+mn-ea"/>
                <a:cs typeface="+mn-cs"/>
              </a:rPr>
              <a:t>This will be the earliest timeframe for which the property has 12 full months of data for all meters at the building</a:t>
            </a:r>
            <a:r>
              <a:rPr lang="en-US" baseline="0" dirty="0" smtClean="0"/>
              <a:t>.</a:t>
            </a:r>
          </a:p>
          <a:p>
            <a:pPr marL="171435" indent="-171435"/>
            <a:endParaRPr lang="en-US" baseline="0" dirty="0" smtClean="0"/>
          </a:p>
          <a:p>
            <a:pPr marL="171435" indent="-171435">
              <a:buFont typeface="Arial" pitchFamily="34" charset="0"/>
              <a:buChar char="•"/>
            </a:pPr>
            <a:r>
              <a:rPr lang="en-US" baseline="0" dirty="0" smtClean="0"/>
              <a:t>If you want to set the baseline as a specific time (e.g., the date before upgrades were installed or the date a property became fully occupied), choose the “Select a baseline “option.</a:t>
            </a:r>
          </a:p>
          <a:p>
            <a:pPr marL="171435" indent="-171435"/>
            <a:endParaRPr lang="en-US" baseline="0" dirty="0" smtClean="0"/>
          </a:p>
          <a:p>
            <a:pPr marL="171435" indent="-171435">
              <a:buFont typeface="Arial" pitchFamily="34" charset="0"/>
              <a:buChar char="•"/>
            </a:pPr>
            <a:r>
              <a:rPr lang="en-US" dirty="0" smtClean="0"/>
              <a:t>You can also choose from among 3 target options</a:t>
            </a:r>
            <a:r>
              <a:rPr lang="en-US" baseline="0" dirty="0" smtClean="0"/>
              <a:t> to track your properties’ progress towards your energy efficiency goals:</a:t>
            </a:r>
          </a:p>
          <a:p>
            <a:pPr marL="171435" indent="-171435"/>
            <a:endParaRPr lang="en-US" baseline="0" dirty="0" smtClean="0"/>
          </a:p>
          <a:p>
            <a:pPr marL="628594" lvl="1" indent="-171435">
              <a:buFont typeface="Arial" pitchFamily="34" charset="0"/>
              <a:buChar char="•"/>
            </a:pPr>
            <a:r>
              <a:rPr lang="en-US" baseline="0" dirty="0" smtClean="0"/>
              <a:t>Target ENERGY STAR Score</a:t>
            </a:r>
          </a:p>
          <a:p>
            <a:pPr marL="628594" lvl="1" indent="-171435">
              <a:buFont typeface="Arial" pitchFamily="34" charset="0"/>
              <a:buChar char="•"/>
            </a:pPr>
            <a:r>
              <a:rPr lang="en-US" baseline="0" dirty="0" smtClean="0"/>
              <a:t>Target % Better than Baseline</a:t>
            </a:r>
          </a:p>
          <a:p>
            <a:pPr marL="628594" lvl="1" indent="-171435">
              <a:buFont typeface="Arial" pitchFamily="34" charset="0"/>
              <a:buChar char="•"/>
            </a:pPr>
            <a:r>
              <a:rPr lang="en-US" baseline="0" dirty="0" smtClean="0"/>
              <a:t>Target % Better that Median</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17</a:t>
            </a:fld>
            <a:endParaRPr lang="en-US">
              <a:solidFill>
                <a:prstClr val="black"/>
              </a:solidFill>
              <a:latin typeface="Calibri"/>
            </a:endParaRPr>
          </a:p>
        </p:txBody>
      </p:sp>
    </p:spTree>
    <p:extLst>
      <p:ext uri="{BB962C8B-B14F-4D97-AF65-F5344CB8AC3E}">
        <p14:creationId xmlns:p14="http://schemas.microsoft.com/office/powerpoint/2010/main" val="2514752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Next, we will talk about how you can use the custom reporting</a:t>
            </a:r>
            <a:r>
              <a:rPr lang="en-US" baseline="0" dirty="0" smtClean="0"/>
              <a:t> features in Portfolio Manager to analyze the progress and performance of your properties and portfolios.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18</a:t>
            </a:fld>
            <a:endParaRPr lang="en-US">
              <a:solidFill>
                <a:prstClr val="black"/>
              </a:solidFill>
              <a:latin typeface="Calibri"/>
            </a:endParaRPr>
          </a:p>
        </p:txBody>
      </p:sp>
    </p:spTree>
    <p:extLst>
      <p:ext uri="{BB962C8B-B14F-4D97-AF65-F5344CB8AC3E}">
        <p14:creationId xmlns:p14="http://schemas.microsoft.com/office/powerpoint/2010/main" val="1296232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defTabSz="914318">
              <a:buFont typeface="Arial"/>
              <a:buChar char="•"/>
              <a:defRPr/>
            </a:pPr>
            <a:r>
              <a:rPr lang="en-US" baseline="0" dirty="0" smtClean="0"/>
              <a:t> The “Download Entire Portfolio” option is intended to help you back up your information. </a:t>
            </a:r>
          </a:p>
          <a:p>
            <a:pPr marL="171450" indent="-171450" defTabSz="914318">
              <a:buFont typeface="Arial"/>
              <a:buChar char="•"/>
              <a:defRPr/>
            </a:pPr>
            <a:endParaRPr lang="en-US" baseline="0" dirty="0" smtClean="0"/>
          </a:p>
          <a:p>
            <a:pPr marL="171450" indent="-171450" defTabSz="914318">
              <a:buFont typeface="Arial"/>
              <a:buChar char="•"/>
              <a:defRPr/>
            </a:pPr>
            <a:r>
              <a:rPr lang="en-US" baseline="0" dirty="0" smtClean="0"/>
              <a:t> Note that this report will </a:t>
            </a:r>
            <a:r>
              <a:rPr lang="en-US" dirty="0"/>
              <a:t>include all of your basic property information as well as all </a:t>
            </a:r>
            <a:r>
              <a:rPr lang="en-US" dirty="0" smtClean="0"/>
              <a:t>Property </a:t>
            </a:r>
            <a:r>
              <a:rPr lang="en-US" dirty="0"/>
              <a:t>U</a:t>
            </a:r>
            <a:r>
              <a:rPr lang="en-US" dirty="0" smtClean="0"/>
              <a:t>se </a:t>
            </a:r>
            <a:r>
              <a:rPr lang="en-US" dirty="0"/>
              <a:t>D</a:t>
            </a:r>
            <a:r>
              <a:rPr lang="en-US" dirty="0" smtClean="0"/>
              <a:t>etails</a:t>
            </a:r>
            <a:r>
              <a:rPr lang="en-US" dirty="0"/>
              <a:t>, historical use information, and all meters and consumption data for each property. This could take a while to generate and download if you have a lot of properties. </a:t>
            </a:r>
            <a:endParaRPr lang="en-US"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19</a:t>
            </a:fld>
            <a:endParaRPr lang="en-US">
              <a:solidFill>
                <a:prstClr val="black"/>
              </a:solidFill>
              <a:latin typeface="Calibri"/>
            </a:endParaRPr>
          </a:p>
        </p:txBody>
      </p:sp>
    </p:spTree>
    <p:extLst>
      <p:ext uri="{BB962C8B-B14F-4D97-AF65-F5344CB8AC3E}">
        <p14:creationId xmlns:p14="http://schemas.microsoft.com/office/powerpoint/2010/main" val="3690470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35" indent="-171435">
              <a:buFont typeface="Arial" pitchFamily="34" charset="0"/>
              <a:buChar char="•"/>
            </a:pPr>
            <a:r>
              <a:rPr lang="en-US" b="0" dirty="0" smtClean="0">
                <a:solidFill>
                  <a:srgbClr val="7030A0"/>
                </a:solidFill>
              </a:rPr>
              <a:t>With a good background on the basic</a:t>
            </a:r>
            <a:r>
              <a:rPr lang="en-US" b="0" baseline="0" dirty="0" smtClean="0">
                <a:solidFill>
                  <a:srgbClr val="7030A0"/>
                </a:solidFill>
              </a:rPr>
              <a:t> functionality of EPA’s ENERGY STAR Portfolio Manager tool, </a:t>
            </a:r>
            <a:r>
              <a:rPr lang="en-US" b="0" dirty="0" smtClean="0">
                <a:solidFill>
                  <a:srgbClr val="7030A0"/>
                </a:solidFill>
              </a:rPr>
              <a:t>you will</a:t>
            </a:r>
            <a:r>
              <a:rPr lang="en-US" b="0" baseline="0" dirty="0" smtClean="0">
                <a:solidFill>
                  <a:srgbClr val="7030A0"/>
                </a:solidFill>
              </a:rPr>
              <a:t> now</a:t>
            </a:r>
            <a:r>
              <a:rPr lang="en-US" b="0" dirty="0" smtClean="0">
                <a:solidFill>
                  <a:srgbClr val="7030A0"/>
                </a:solidFill>
              </a:rPr>
              <a:t> learn about </a:t>
            </a:r>
            <a:r>
              <a:rPr lang="en-US" b="0" baseline="0" dirty="0" smtClean="0">
                <a:solidFill>
                  <a:srgbClr val="7030A0"/>
                </a:solidFill>
              </a:rPr>
              <a:t>some advanced features in this training session. </a:t>
            </a:r>
            <a:endParaRPr lang="en-US" b="0" dirty="0" smtClean="0">
              <a:solidFill>
                <a:srgbClr val="7030A0"/>
              </a:solidFill>
            </a:endParaRPr>
          </a:p>
          <a:p>
            <a:pPr marL="171435" indent="-171435"/>
            <a:endParaRPr lang="en-US" b="0" dirty="0" smtClean="0">
              <a:solidFill>
                <a:srgbClr val="7030A0"/>
              </a:solidFill>
            </a:endParaRPr>
          </a:p>
          <a:p>
            <a:pPr marL="171435" indent="-171435">
              <a:buFont typeface="Arial" pitchFamily="34" charset="0"/>
              <a:buChar char="•"/>
            </a:pPr>
            <a:r>
              <a:rPr lang="en-US" b="0" dirty="0" smtClean="0">
                <a:solidFill>
                  <a:srgbClr val="7030A0"/>
                </a:solidFill>
              </a:rPr>
              <a:t>Learning objectives</a:t>
            </a:r>
            <a:r>
              <a:rPr lang="en-US" b="0" baseline="0" dirty="0" smtClean="0">
                <a:solidFill>
                  <a:srgbClr val="7030A0"/>
                </a:solidFill>
              </a:rPr>
              <a:t> include: using spreadsheet upload templates to update property data, setting goals and targets to plan energy improvements for properties, creating custom reports, and using the Sustainable Buildings Checklist. </a:t>
            </a:r>
            <a:endParaRPr lang="en-US" b="0"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a:t>
            </a:fld>
            <a:endParaRPr lang="en-US" dirty="0">
              <a:solidFill>
                <a:prstClr val="black"/>
              </a:solidFill>
              <a:latin typeface="Calibri"/>
            </a:endParaRPr>
          </a:p>
        </p:txBody>
      </p:sp>
    </p:spTree>
    <p:extLst>
      <p:ext uri="{BB962C8B-B14F-4D97-AF65-F5344CB8AC3E}">
        <p14:creationId xmlns:p14="http://schemas.microsoft.com/office/powerpoint/2010/main" val="2850042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defTabSz="864931">
              <a:buFont typeface="Arial" pitchFamily="34" charset="0"/>
              <a:buChar char="•"/>
              <a:defRPr/>
            </a:pPr>
            <a:r>
              <a:rPr lang="en-US" sz="1200" kern="1200" dirty="0" smtClean="0">
                <a:solidFill>
                  <a:schemeClr val="tx1"/>
                </a:solidFill>
                <a:effectLst/>
                <a:latin typeface="+mn-lt"/>
                <a:ea typeface="+mn-ea"/>
                <a:cs typeface="+mn-cs"/>
              </a:rPr>
              <a:t>The reporting feature recognizes that benchmarking can only drive action if you can easily access and interpret all of the data you’ve entered.  The reporting feature is intended to help you clearly see how you’re performing on a variety of different metrics.</a:t>
            </a:r>
            <a:r>
              <a:rPr lang="en-US" sz="1100" dirty="0" smtClean="0">
                <a:effectLst/>
              </a:rPr>
              <a:t> </a:t>
            </a:r>
            <a:endParaRPr lang="en-US" sz="1100" dirty="0" smtClean="0">
              <a:solidFill>
                <a:prstClr val="black"/>
              </a:solidFill>
            </a:endParaRPr>
          </a:p>
          <a:p>
            <a:pPr marL="171435" indent="-171435" defTabSz="864931">
              <a:buFont typeface="Arial" pitchFamily="34" charset="0"/>
              <a:buChar char="•"/>
              <a:defRPr/>
            </a:pPr>
            <a:r>
              <a:rPr lang="en-US" sz="1100" dirty="0" smtClean="0">
                <a:solidFill>
                  <a:prstClr val="black"/>
                </a:solidFill>
              </a:rPr>
              <a:t>From </a:t>
            </a:r>
            <a:r>
              <a:rPr lang="en-US" sz="1100" dirty="0">
                <a:solidFill>
                  <a:prstClr val="black"/>
                </a:solidFill>
              </a:rPr>
              <a:t>the Reporting tab, you have the option to generate charts and graphs, download performance documents, and create data reports from Standard or Custom templates. </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20</a:t>
            </a:fld>
            <a:endParaRPr lang="en-US">
              <a:solidFill>
                <a:prstClr val="black"/>
              </a:solidFill>
              <a:latin typeface="Calibri"/>
            </a:endParaRPr>
          </a:p>
        </p:txBody>
      </p:sp>
    </p:spTree>
    <p:extLst>
      <p:ext uri="{BB962C8B-B14F-4D97-AF65-F5344CB8AC3E}">
        <p14:creationId xmlns:p14="http://schemas.microsoft.com/office/powerpoint/2010/main" val="923282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35" indent="-171435">
              <a:buFont typeface="Arial" pitchFamily="34" charset="0"/>
              <a:buChar char="•"/>
            </a:pPr>
            <a:r>
              <a:rPr lang="en-US" dirty="0" smtClean="0"/>
              <a:t>From the Reporting tab, you have the option of downloading</a:t>
            </a:r>
            <a:r>
              <a:rPr lang="en-US" baseline="0" dirty="0" smtClean="0"/>
              <a:t> performance documents for your properties. To do this, click on one of the performance documents. On the next page, “Generate and Download Reports,” select a report, a property, and a timeframe. </a:t>
            </a:r>
          </a:p>
          <a:p>
            <a:pPr marL="171435" indent="-171435"/>
            <a:endParaRPr lang="en-US" baseline="0" dirty="0" smtClean="0"/>
          </a:p>
          <a:p>
            <a:pPr marL="171435" indent="-171435">
              <a:buFont typeface="Arial" pitchFamily="34" charset="0"/>
              <a:buChar char="•"/>
            </a:pPr>
            <a:r>
              <a:rPr lang="en-US" baseline="0" dirty="0" smtClean="0"/>
              <a:t>Note that these performance documents can only be generated for one building at a time, unlike the Charts &amp; Graphs, which provide metrics across your entire portfolio.</a:t>
            </a:r>
          </a:p>
          <a:p>
            <a:pPr marL="171435" indent="-171435">
              <a:buFont typeface="Arial" pitchFamily="34" charset="0"/>
              <a:buChar char="•"/>
            </a:pPr>
            <a:endParaRPr lang="en-US" baseline="0" dirty="0" smtClean="0"/>
          </a:p>
          <a:p>
            <a:pPr marL="171435" indent="-171435">
              <a:buFont typeface="Arial" pitchFamily="34" charset="0"/>
              <a:buChar char="•"/>
            </a:pPr>
            <a:r>
              <a:rPr lang="en-US" baseline="0" dirty="0" smtClean="0"/>
              <a:t>Once you generate one of these reports, you must save it to your computer; it will not be saved within Portfolio Manager.</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21</a:t>
            </a:fld>
            <a:endParaRPr lang="en-US">
              <a:solidFill>
                <a:prstClr val="black"/>
              </a:solidFill>
              <a:latin typeface="Calibri"/>
            </a:endParaRPr>
          </a:p>
        </p:txBody>
      </p:sp>
    </p:spTree>
    <p:extLst>
      <p:ext uri="{BB962C8B-B14F-4D97-AF65-F5344CB8AC3E}">
        <p14:creationId xmlns:p14="http://schemas.microsoft.com/office/powerpoint/2010/main" val="10098948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 If you want to generate reports on one or more properties,</a:t>
            </a:r>
            <a:r>
              <a:rPr lang="en-US" baseline="0" dirty="0" smtClean="0"/>
              <a:t> you can u</a:t>
            </a:r>
            <a:r>
              <a:rPr lang="en-US" dirty="0" smtClean="0"/>
              <a:t>se the Templates</a:t>
            </a:r>
            <a:r>
              <a:rPr lang="en-US" baseline="0" dirty="0" smtClean="0"/>
              <a:t> &amp; Reports section.</a:t>
            </a:r>
          </a:p>
          <a:p>
            <a:pPr marL="171450" indent="-171450">
              <a:buFont typeface="Arial"/>
              <a:buChar char="•"/>
            </a:pPr>
            <a:endParaRPr lang="en-US" baseline="0" dirty="0" smtClean="0"/>
          </a:p>
          <a:p>
            <a:pPr marL="171450" indent="-171450">
              <a:buFont typeface="Arial"/>
              <a:buChar char="•"/>
            </a:pPr>
            <a:r>
              <a:rPr lang="en-US" baseline="0" dirty="0" smtClean="0"/>
              <a:t>There are 8 pre-loaded report templates to choose from, in order to quickly run reports on popular combinations of metrics. You can find a complete list of these reports, with descriptions, on the training web page.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22</a:t>
            </a:fld>
            <a:endParaRPr lang="en-US">
              <a:solidFill>
                <a:prstClr val="black"/>
              </a:solidFill>
              <a:latin typeface="Calibri"/>
            </a:endParaRPr>
          </a:p>
        </p:txBody>
      </p:sp>
    </p:spTree>
    <p:extLst>
      <p:ext uri="{BB962C8B-B14F-4D97-AF65-F5344CB8AC3E}">
        <p14:creationId xmlns:p14="http://schemas.microsoft.com/office/powerpoint/2010/main" val="923282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The reporting feature recognizes that benchmarking can only drive action if you can easily access and interpret all of the data you’ve entered.  The reporting feature is intended to help you clearly see how you’re performing on a variety of different metrics.</a:t>
            </a:r>
            <a:r>
              <a:rPr lang="en-US" dirty="0" smtClean="0">
                <a:effectLst/>
              </a:rPr>
              <a:t> </a:t>
            </a:r>
          </a:p>
          <a:p>
            <a:pPr marL="0" indent="0">
              <a:buFont typeface="Arial"/>
              <a:buNone/>
            </a:pPr>
            <a:endParaRPr lang="en-US" dirty="0" smtClean="0"/>
          </a:p>
          <a:p>
            <a:pPr marL="171450" indent="-171450">
              <a:buFont typeface="Arial"/>
              <a:buChar char="•"/>
            </a:pPr>
            <a:r>
              <a:rPr lang="en-US" dirty="0" smtClean="0"/>
              <a:t> If you want to create your own custom report, however,</a:t>
            </a:r>
            <a:r>
              <a:rPr lang="en-US" baseline="0" dirty="0" smtClean="0"/>
              <a:t> you would chose the option to “Create a New Template.”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23</a:t>
            </a:fld>
            <a:endParaRPr lang="en-US">
              <a:solidFill>
                <a:prstClr val="black"/>
              </a:solidFill>
              <a:latin typeface="Calibri"/>
            </a:endParaRPr>
          </a:p>
        </p:txBody>
      </p:sp>
    </p:spTree>
    <p:extLst>
      <p:ext uri="{BB962C8B-B14F-4D97-AF65-F5344CB8AC3E}">
        <p14:creationId xmlns:p14="http://schemas.microsoft.com/office/powerpoint/2010/main" val="9232824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35" indent="-171435">
              <a:buFont typeface="Arial" pitchFamily="34" charset="0"/>
              <a:buChar char="•"/>
            </a:pPr>
            <a:r>
              <a:rPr lang="en-US" dirty="0" smtClean="0"/>
              <a:t>To</a:t>
            </a:r>
            <a:r>
              <a:rPr lang="en-US" baseline="0" dirty="0" smtClean="0"/>
              <a:t> start the custom reporting process, you create your custom report template.</a:t>
            </a:r>
          </a:p>
          <a:p>
            <a:pPr marL="171435" indent="-171435"/>
            <a:endParaRPr lang="en-US" baseline="0" dirty="0" smtClean="0"/>
          </a:p>
          <a:p>
            <a:pPr marL="171435" indent="-171435">
              <a:buFont typeface="Arial" pitchFamily="34" charset="0"/>
              <a:buChar char="•"/>
            </a:pPr>
            <a:r>
              <a:rPr lang="en-US" baseline="0" dirty="0" smtClean="0"/>
              <a:t>Then, you put your template to work – by generating a custom report, sharing your custom template with others, or publishing your custom template as a data request that other Portfolio Manager users can respond to.</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24</a:t>
            </a:fld>
            <a:endParaRPr lang="en-US">
              <a:solidFill>
                <a:prstClr val="black"/>
              </a:solidFill>
              <a:latin typeface="Calibri"/>
            </a:endParaRPr>
          </a:p>
        </p:txBody>
      </p:sp>
    </p:spTree>
    <p:extLst>
      <p:ext uri="{BB962C8B-B14F-4D97-AF65-F5344CB8AC3E}">
        <p14:creationId xmlns:p14="http://schemas.microsoft.com/office/powerpoint/2010/main" val="12677163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defTabSz="914318">
              <a:buFont typeface="Arial" pitchFamily="34" charset="0"/>
              <a:buChar char="•"/>
              <a:defRPr/>
            </a:pPr>
            <a:r>
              <a:rPr lang="en-US" i="0" dirty="0" smtClean="0"/>
              <a:t>When you choose to “create a new template,” you will be taken to this page.</a:t>
            </a:r>
          </a:p>
          <a:p>
            <a:pPr marL="171435" indent="-171435" defTabSz="914318">
              <a:defRPr/>
            </a:pPr>
            <a:endParaRPr lang="en-US" i="0" dirty="0" smtClean="0"/>
          </a:p>
          <a:p>
            <a:pPr marL="171435" indent="-171435" defTabSz="914318">
              <a:buFont typeface="Arial" pitchFamily="34" charset="0"/>
              <a:buChar char="•"/>
              <a:defRPr/>
            </a:pPr>
            <a:r>
              <a:rPr lang="en-US" i="0" dirty="0" smtClean="0"/>
              <a:t>First, choose a name for your template that will help you remember what you are</a:t>
            </a:r>
            <a:r>
              <a:rPr lang="en-US" i="0" baseline="0" dirty="0" smtClean="0"/>
              <a:t> going to use it for (for example, “Progress Towards XYZ Energy Challenge”).</a:t>
            </a:r>
          </a:p>
          <a:p>
            <a:pPr marL="171435" indent="-171435" defTabSz="914318">
              <a:defRPr/>
            </a:pPr>
            <a:endParaRPr lang="en-US" i="0" baseline="0" dirty="0" smtClean="0"/>
          </a:p>
          <a:p>
            <a:pPr marL="171435" indent="-171435" defTabSz="914318">
              <a:buFont typeface="Arial" pitchFamily="34" charset="0"/>
              <a:buChar char="•"/>
              <a:defRPr/>
            </a:pPr>
            <a:r>
              <a:rPr lang="en-US" i="0" baseline="0" dirty="0" smtClean="0"/>
              <a:t>Then, select a timeframe. You can run a report for a single 12-month period, or you can compare two 12-month periods. Coming later in 2015, you’ll be able to run reports on more time periods.</a:t>
            </a:r>
          </a:p>
          <a:p>
            <a:pPr marL="171435" indent="-171435" defTabSz="914318">
              <a:defRPr/>
            </a:pPr>
            <a:endParaRPr lang="en-US" i="0" baseline="0" dirty="0" smtClean="0"/>
          </a:p>
          <a:p>
            <a:pPr marL="171435" indent="-171435" defTabSz="914318">
              <a:buFont typeface="Arial" pitchFamily="34" charset="0"/>
              <a:buChar char="•"/>
              <a:defRPr/>
            </a:pPr>
            <a:r>
              <a:rPr lang="en-US" i="0" baseline="0" dirty="0" smtClean="0"/>
              <a:t>Select the properties you would like to include.</a:t>
            </a:r>
          </a:p>
          <a:p>
            <a:pPr marL="171435" indent="-171435" defTabSz="914318">
              <a:defRPr/>
            </a:pPr>
            <a:endParaRPr lang="en-US" i="0" baseline="0" dirty="0" smtClean="0"/>
          </a:p>
          <a:p>
            <a:pPr marL="171435" indent="-171435" defTabSz="914318">
              <a:buFont typeface="Arial" pitchFamily="34" charset="0"/>
              <a:buChar char="•"/>
              <a:defRPr/>
            </a:pPr>
            <a:r>
              <a:rPr lang="en-US" i="0" baseline="0" dirty="0" smtClean="0"/>
              <a:t>Then, you can select up to 50 metrics from a list of 1,000+ to include [click to show screenshot of metrics pop-up window]</a:t>
            </a:r>
            <a:endParaRPr lang="en-US" i="0"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25</a:t>
            </a:fld>
            <a:endParaRPr lang="en-US">
              <a:solidFill>
                <a:prstClr val="black"/>
              </a:solidFill>
              <a:latin typeface="Calibri"/>
            </a:endParaRPr>
          </a:p>
        </p:txBody>
      </p:sp>
    </p:spTree>
    <p:extLst>
      <p:ext uri="{BB962C8B-B14F-4D97-AF65-F5344CB8AC3E}">
        <p14:creationId xmlns:p14="http://schemas.microsoft.com/office/powerpoint/2010/main" val="2893898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i="0" dirty="0" smtClean="0"/>
              <a:t>Once</a:t>
            </a:r>
            <a:r>
              <a:rPr lang="en-US" i="0" baseline="0" dirty="0" smtClean="0"/>
              <a:t> your template is created, it will be added to the list in the Templates &amp; Reports section on the Reporting tab. </a:t>
            </a:r>
          </a:p>
          <a:p>
            <a:pPr marL="171435" indent="-171435"/>
            <a:endParaRPr lang="en-US" i="0" baseline="0" dirty="0" smtClean="0"/>
          </a:p>
          <a:p>
            <a:pPr marL="171435" indent="-171435">
              <a:buFont typeface="Arial" pitchFamily="34" charset="0"/>
              <a:buChar char="•"/>
            </a:pPr>
            <a:r>
              <a:rPr lang="en-US" i="0" baseline="0" dirty="0" smtClean="0"/>
              <a:t>You can use the links in the green box that appears at the top of the Reporting tab, or you can use the Action drop down menu next to each report to:</a:t>
            </a:r>
          </a:p>
          <a:p>
            <a:pPr marL="171435" indent="-171435"/>
            <a:endParaRPr lang="en-US" i="0" baseline="0" dirty="0"/>
          </a:p>
          <a:p>
            <a:pPr marL="628594" lvl="1" indent="-171435">
              <a:buFont typeface="Arial" pitchFamily="34" charset="0"/>
              <a:buChar char="•"/>
            </a:pPr>
            <a:r>
              <a:rPr lang="en-US" i="0" baseline="0" dirty="0" smtClean="0"/>
              <a:t>Generate a report (based on the template you just created)</a:t>
            </a:r>
          </a:p>
          <a:p>
            <a:pPr marL="628594" lvl="1" indent="-171435">
              <a:buFont typeface="Arial" pitchFamily="34" charset="0"/>
              <a:buChar char="•"/>
            </a:pPr>
            <a:r>
              <a:rPr lang="en-US" i="0" baseline="0" dirty="0" smtClean="0"/>
              <a:t>Request data from others using the template</a:t>
            </a:r>
          </a:p>
          <a:p>
            <a:pPr marL="628594" lvl="1" indent="-171435">
              <a:buFont typeface="Arial" pitchFamily="34" charset="0"/>
              <a:buChar char="•"/>
            </a:pPr>
            <a:r>
              <a:rPr lang="en-US" i="0" baseline="0" dirty="0" smtClean="0"/>
              <a:t>Share the template with others</a:t>
            </a:r>
          </a:p>
          <a:p>
            <a:pPr marL="628594" lvl="1" indent="-171435">
              <a:buFont typeface="Arial" pitchFamily="34" charset="0"/>
              <a:buChar char="•"/>
            </a:pPr>
            <a:r>
              <a:rPr lang="en-US" i="0" baseline="0" dirty="0" smtClean="0"/>
              <a:t>Delete the template</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26</a:t>
            </a:fld>
            <a:endParaRPr lang="en-US">
              <a:solidFill>
                <a:prstClr val="black"/>
              </a:solidFill>
              <a:latin typeface="Calibri"/>
            </a:endParaRPr>
          </a:p>
        </p:txBody>
      </p:sp>
    </p:spTree>
    <p:extLst>
      <p:ext uri="{BB962C8B-B14F-4D97-AF65-F5344CB8AC3E}">
        <p14:creationId xmlns:p14="http://schemas.microsoft.com/office/powerpoint/2010/main" val="2390299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There are some cases where you might want to share the template that you have developed. For instance, a property manager might</a:t>
            </a:r>
            <a:r>
              <a:rPr lang="en-US" baseline="0" dirty="0" smtClean="0"/>
              <a:t> find a custom template particularly useful for his or her own quarterly reporting, and might want to share this template with colleagues who could benefit from using a similar reporting framework at their own properties. </a:t>
            </a:r>
          </a:p>
          <a:p>
            <a:pPr marL="171435" indent="-171435">
              <a:buFont typeface="Arial" pitchFamily="34" charset="0"/>
              <a:buChar char="•"/>
            </a:pPr>
            <a:endParaRPr lang="en-US" baseline="0" dirty="0" smtClean="0"/>
          </a:p>
          <a:p>
            <a:pPr marL="171435" indent="-171435">
              <a:buFont typeface="Arial" pitchFamily="34" charset="0"/>
              <a:buChar char="•"/>
            </a:pPr>
            <a:r>
              <a:rPr lang="en-US" dirty="0" smtClean="0"/>
              <a:t>To Share the template, choose “Share this Template”.</a:t>
            </a:r>
            <a:r>
              <a:rPr lang="en-US" baseline="0" dirty="0" smtClean="0"/>
              <a:t> T</a:t>
            </a:r>
            <a:r>
              <a:rPr lang="en-US" dirty="0" smtClean="0"/>
              <a:t>hen select recipients</a:t>
            </a:r>
            <a:r>
              <a:rPr lang="en-US" baseline="0" dirty="0" smtClean="0"/>
              <a:t> </a:t>
            </a:r>
            <a:r>
              <a:rPr lang="en-US" dirty="0" smtClean="0"/>
              <a:t>from your list of contacts OR generate a url that you can email out</a:t>
            </a:r>
            <a:r>
              <a:rPr lang="en-US" baseline="0" dirty="0" smtClean="0"/>
              <a:t> which allows any user to log in and copy the template to their own account. </a:t>
            </a:r>
            <a:endParaRPr lang="en-US" dirty="0" smtClean="0"/>
          </a:p>
          <a:p>
            <a:pPr marL="171435" indent="-171435"/>
            <a:endParaRPr lang="en-US" dirty="0" smtClean="0"/>
          </a:p>
          <a:p>
            <a:pPr marL="171435" indent="-171435">
              <a:buFont typeface="Arial" pitchFamily="34" charset="0"/>
              <a:buChar char="•"/>
            </a:pPr>
            <a:r>
              <a:rPr lang="en-US" b="0" dirty="0" smtClean="0"/>
              <a:t>Once</a:t>
            </a:r>
            <a:r>
              <a:rPr lang="en-US" b="0" baseline="0" dirty="0" smtClean="0"/>
              <a:t> you have shared, your report template will show up in the recipient’s list of “Templates &amp; Reports.” Note that any reports they run with that template, and any edits they make to the template, will not affect your original template or your data. Nor will sharing a template allow you to see the data they have entered.</a:t>
            </a:r>
            <a:r>
              <a:rPr lang="en-US" b="0" baseline="0" dirty="0"/>
              <a:t> </a:t>
            </a:r>
            <a:r>
              <a:rPr lang="en-US" b="0" baseline="0" dirty="0" smtClean="0"/>
              <a:t>(To do that, you need to make a data request, which we will cover next).</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27</a:t>
            </a:fld>
            <a:endParaRPr lang="en-US">
              <a:solidFill>
                <a:prstClr val="black"/>
              </a:solidFill>
              <a:latin typeface="Calibri"/>
            </a:endParaRPr>
          </a:p>
        </p:txBody>
      </p:sp>
    </p:spTree>
    <p:extLst>
      <p:ext uri="{BB962C8B-B14F-4D97-AF65-F5344CB8AC3E}">
        <p14:creationId xmlns:p14="http://schemas.microsoft.com/office/powerpoint/2010/main" val="1093646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The “request data” feature allows you to publish</a:t>
            </a:r>
            <a:r>
              <a:rPr lang="en-US" baseline="0" dirty="0" smtClean="0"/>
              <a:t> your template so that others can provide data on </a:t>
            </a:r>
            <a:r>
              <a:rPr lang="en-US" u="sng" baseline="0" dirty="0" smtClean="0"/>
              <a:t>their</a:t>
            </a:r>
            <a:r>
              <a:rPr lang="en-US" u="none" baseline="0" dirty="0" smtClean="0"/>
              <a:t> buildings, according to the specific metrics that </a:t>
            </a:r>
            <a:r>
              <a:rPr lang="en-US" u="sng" baseline="0" dirty="0" smtClean="0"/>
              <a:t>you</a:t>
            </a:r>
            <a:r>
              <a:rPr lang="en-US" u="none" baseline="0" dirty="0" smtClean="0"/>
              <a:t> specified. This approach may be favored in situations where you don’t want or need others to share their entire property with you, but rather just specific data points. Using this approach, you can specify exactly what information you need, and the respondent can know exactly what data they are releasing to you.</a:t>
            </a:r>
          </a:p>
          <a:p>
            <a:pPr marL="171435" indent="-171435"/>
            <a:endParaRPr lang="en-US" dirty="0" smtClean="0"/>
          </a:p>
          <a:p>
            <a:pPr marL="171435" indent="-171435">
              <a:buFont typeface="Arial" pitchFamily="34" charset="0"/>
              <a:buChar char="•"/>
            </a:pPr>
            <a:r>
              <a:rPr lang="en-US" dirty="0" smtClean="0"/>
              <a:t>The “request</a:t>
            </a:r>
            <a:r>
              <a:rPr lang="en-US" baseline="0" dirty="0" smtClean="0"/>
              <a:t> data” feature can be useful for energy efficiency programs or other initiatives, such as benchmarking competitions, that need to collect data from a large number of participants. A number of jurisdictions with mandatory benchmarking and disclosure requirements are using this method. </a:t>
            </a:r>
          </a:p>
          <a:p>
            <a:pPr marL="171435" indent="-171435"/>
            <a:endParaRPr lang="en-US" baseline="0" dirty="0" smtClean="0"/>
          </a:p>
          <a:p>
            <a:pPr marL="171435" indent="-171435">
              <a:buFont typeface="Arial" pitchFamily="34" charset="0"/>
              <a:buChar char="•"/>
            </a:pPr>
            <a:r>
              <a:rPr lang="en-US" baseline="0" dirty="0" smtClean="0"/>
              <a:t>To request data, select “Request Data using this Template.”</a:t>
            </a:r>
          </a:p>
          <a:p>
            <a:pPr marL="171435" indent="-171435"/>
            <a:endParaRPr lang="en-US" baseline="0" dirty="0" smtClean="0"/>
          </a:p>
          <a:p>
            <a:pPr marL="171435" indent="-171435">
              <a:buFont typeface="Arial" pitchFamily="34" charset="0"/>
              <a:buChar char="•"/>
            </a:pPr>
            <a:r>
              <a:rPr lang="en-US" baseline="0" dirty="0" smtClean="0"/>
              <a:t>Name your request. </a:t>
            </a:r>
          </a:p>
          <a:p>
            <a:pPr marL="171435" indent="-171435"/>
            <a:endParaRPr lang="en-US" baseline="0" dirty="0" smtClean="0"/>
          </a:p>
          <a:p>
            <a:pPr marL="171435" indent="-171435">
              <a:buFont typeface="Arial" pitchFamily="34" charset="0"/>
              <a:buChar char="•"/>
            </a:pPr>
            <a:r>
              <a:rPr lang="en-US" baseline="0" dirty="0" smtClean="0"/>
              <a:t>You can select a timeframe for the data request, if you want to ensure that all respondents are providing data for the same period. Otherwise, you can allow respondents to select their own time frames when they are responding to the request.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28</a:t>
            </a:fld>
            <a:endParaRPr lang="en-US">
              <a:solidFill>
                <a:prstClr val="black"/>
              </a:solidFill>
              <a:latin typeface="Calibri"/>
            </a:endParaRPr>
          </a:p>
        </p:txBody>
      </p:sp>
    </p:spTree>
    <p:extLst>
      <p:ext uri="{BB962C8B-B14F-4D97-AF65-F5344CB8AC3E}">
        <p14:creationId xmlns:p14="http://schemas.microsoft.com/office/powerpoint/2010/main" val="40125540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Before</a:t>
            </a:r>
            <a:r>
              <a:rPr lang="en-US" baseline="0" dirty="0" smtClean="0"/>
              <a:t> you can complete and publish the data request, you will need to:</a:t>
            </a:r>
          </a:p>
          <a:p>
            <a:pPr marL="171435" indent="-171435"/>
            <a:endParaRPr lang="en-US" dirty="0" smtClean="0"/>
          </a:p>
          <a:p>
            <a:pPr marL="628594" lvl="1" indent="-171435">
              <a:buFont typeface="Arial" pitchFamily="34" charset="0"/>
              <a:buChar char="•"/>
            </a:pPr>
            <a:r>
              <a:rPr lang="en-US" dirty="0" smtClean="0"/>
              <a:t>Select a main</a:t>
            </a:r>
            <a:r>
              <a:rPr lang="en-US" baseline="0" dirty="0" smtClean="0"/>
              <a:t> contact who will be able to field any questions regarding the request.</a:t>
            </a:r>
          </a:p>
          <a:p>
            <a:pPr marL="628594" lvl="1" indent="-171435">
              <a:buFont typeface="Arial" pitchFamily="34" charset="0"/>
              <a:buChar char="•"/>
            </a:pPr>
            <a:r>
              <a:rPr lang="en-US" baseline="0" dirty="0" smtClean="0"/>
              <a:t>Provide detailed instructions on how recipients can respond to your request. </a:t>
            </a:r>
          </a:p>
          <a:p>
            <a:pPr marL="628594" lvl="1" indent="-171435"/>
            <a:endParaRPr lang="en-US" baseline="0" dirty="0" smtClean="0"/>
          </a:p>
          <a:p>
            <a:pPr marL="171435" indent="-171435">
              <a:buFont typeface="Arial" pitchFamily="34" charset="0"/>
              <a:buChar char="•"/>
            </a:pPr>
            <a:r>
              <a:rPr lang="en-US" baseline="0" dirty="0" smtClean="0"/>
              <a:t>By selecting “Save Request,” you will save it in your Templates &amp; Reports section.</a:t>
            </a:r>
          </a:p>
          <a:p>
            <a:pPr marL="171435" indent="-171435"/>
            <a:endParaRPr lang="en-US" baseline="0" dirty="0" smtClean="0"/>
          </a:p>
          <a:p>
            <a:pPr marL="171435" indent="-171435">
              <a:buFont typeface="Arial" pitchFamily="34" charset="0"/>
              <a:buChar char="•"/>
            </a:pPr>
            <a:r>
              <a:rPr lang="en-US" baseline="0" dirty="0" smtClean="0"/>
              <a:t>By selecting “</a:t>
            </a:r>
            <a:r>
              <a:rPr lang="en-US" sz="1200" kern="1200" dirty="0" smtClean="0">
                <a:solidFill>
                  <a:schemeClr val="tx1"/>
                </a:solidFill>
                <a:effectLst/>
                <a:latin typeface="+mn-lt"/>
                <a:ea typeface="+mn-ea"/>
                <a:cs typeface="+mn-cs"/>
              </a:rPr>
              <a:t>Create Link to Request Data</a:t>
            </a:r>
            <a:r>
              <a:rPr lang="en-US" baseline="0" dirty="0" smtClean="0"/>
              <a:t>,” you will generate a url that allows users to start responding to the request. You will need to post the url on the web or email it out to the audience that is expected to respond. They will just need to click on the link – which directs them to login to Portfolio Manager – and follow the instructions that you have provided. The data request will appear on their Reporting tab, and they can access it to respond, or update a response, at any time.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29</a:t>
            </a:fld>
            <a:endParaRPr lang="en-US">
              <a:solidFill>
                <a:prstClr val="black"/>
              </a:solidFill>
              <a:latin typeface="Calibri"/>
            </a:endParaRPr>
          </a:p>
        </p:txBody>
      </p:sp>
    </p:spTree>
    <p:extLst>
      <p:ext uri="{BB962C8B-B14F-4D97-AF65-F5344CB8AC3E}">
        <p14:creationId xmlns:p14="http://schemas.microsoft.com/office/powerpoint/2010/main" val="2190978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First, we are going to talk about how you can use the spreadsheet</a:t>
            </a:r>
            <a:r>
              <a:rPr lang="en-US" baseline="0" dirty="0" smtClean="0"/>
              <a:t> upload templates to update your property data.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a:t>
            </a:fld>
            <a:endParaRPr lang="en-US" dirty="0">
              <a:solidFill>
                <a:prstClr val="black"/>
              </a:solidFill>
              <a:latin typeface="Calibri"/>
            </a:endParaRPr>
          </a:p>
        </p:txBody>
      </p:sp>
    </p:spTree>
    <p:extLst>
      <p:ext uri="{BB962C8B-B14F-4D97-AF65-F5344CB8AC3E}">
        <p14:creationId xmlns:p14="http://schemas.microsoft.com/office/powerpoint/2010/main" val="1296232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Selecting “Publish”</a:t>
            </a:r>
            <a:r>
              <a:rPr lang="en-US" baseline="0" dirty="0" smtClean="0"/>
              <a:t> will also lock the request. </a:t>
            </a:r>
          </a:p>
          <a:p>
            <a:pPr marL="171435" indent="-171435"/>
            <a:endParaRPr lang="en-US" baseline="0" dirty="0" smtClean="0"/>
          </a:p>
          <a:p>
            <a:pPr marL="171435" indent="-171435">
              <a:buFont typeface="Arial" pitchFamily="34" charset="0"/>
              <a:buChar char="•"/>
            </a:pPr>
            <a:r>
              <a:rPr lang="en-US" baseline="0" dirty="0" smtClean="0"/>
              <a:t>If you create a data request based on a template, you will not be able to make any edits to the request, or the underlying report template fields you’ve chosen to include in the data request, once it is published. The fields you’ve chosen in the template to include in the data request will be set. (Note you can edit any template you create at any time however.)</a:t>
            </a:r>
          </a:p>
          <a:p>
            <a:pPr marL="171435" indent="-171435">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30</a:t>
            </a:fld>
            <a:endParaRPr lang="en-US">
              <a:solidFill>
                <a:prstClr val="black"/>
              </a:solidFill>
              <a:latin typeface="Calibri"/>
            </a:endParaRPr>
          </a:p>
        </p:txBody>
      </p:sp>
    </p:spTree>
    <p:extLst>
      <p:ext uri="{BB962C8B-B14F-4D97-AF65-F5344CB8AC3E}">
        <p14:creationId xmlns:p14="http://schemas.microsoft.com/office/powerpoint/2010/main" val="23865715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Once you publish</a:t>
            </a:r>
            <a:r>
              <a:rPr lang="en-US" baseline="0" dirty="0" smtClean="0"/>
              <a:t> your data request, you will be able to r</a:t>
            </a:r>
            <a:r>
              <a:rPr lang="en-US" dirty="0" smtClean="0"/>
              <a:t>eview any specific</a:t>
            </a:r>
            <a:r>
              <a:rPr lang="en-US" baseline="0" dirty="0" smtClean="0"/>
              <a:t> instructions you have created, and can copy your link to share with others (e.g., via email and/or by posting on a public website).</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31</a:t>
            </a:fld>
            <a:endParaRPr lang="en-US">
              <a:solidFill>
                <a:prstClr val="black"/>
              </a:solidFill>
              <a:latin typeface="Calibri"/>
            </a:endParaRPr>
          </a:p>
        </p:txBody>
      </p:sp>
    </p:spTree>
    <p:extLst>
      <p:ext uri="{BB962C8B-B14F-4D97-AF65-F5344CB8AC3E}">
        <p14:creationId xmlns:p14="http://schemas.microsoft.com/office/powerpoint/2010/main" val="6196939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35" indent="-171435">
              <a:buFont typeface="Arial" pitchFamily="34" charset="0"/>
              <a:buChar char="•"/>
            </a:pPr>
            <a:r>
              <a:rPr lang="en-US" baseline="0" dirty="0" smtClean="0"/>
              <a:t>Your published data request will then show up in your “Reports &amp; Templates” list, as a sub-heading under the template from which it was generated. From here, you can view instructions, edit instructions, download data request responses in Excel or XML, and close the data request.</a:t>
            </a:r>
            <a:endParaRPr lang="en-US"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32</a:t>
            </a:fld>
            <a:endParaRPr lang="en-US">
              <a:solidFill>
                <a:prstClr val="black"/>
              </a:solidFill>
              <a:latin typeface="Calibri"/>
            </a:endParaRPr>
          </a:p>
        </p:txBody>
      </p:sp>
    </p:spTree>
    <p:extLst>
      <p:ext uri="{BB962C8B-B14F-4D97-AF65-F5344CB8AC3E}">
        <p14:creationId xmlns:p14="http://schemas.microsoft.com/office/powerpoint/2010/main" val="1971580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defTabSz="914318">
              <a:buFont typeface="Arial"/>
              <a:buChar char="•"/>
              <a:defRPr/>
            </a:pPr>
            <a:r>
              <a:rPr lang="en-US" dirty="0" smtClean="0"/>
              <a:t>For information about</a:t>
            </a:r>
            <a:r>
              <a:rPr lang="en-US" baseline="0" dirty="0" smtClean="0"/>
              <a:t> </a:t>
            </a:r>
            <a:r>
              <a:rPr lang="en-US" dirty="0" smtClean="0"/>
              <a:t>responding to data requests, we have two resources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33</a:t>
            </a:fld>
            <a:endParaRPr lang="en-US">
              <a:solidFill>
                <a:prstClr val="black"/>
              </a:solidFill>
              <a:latin typeface="Calibri"/>
            </a:endParaRPr>
          </a:p>
        </p:txBody>
      </p:sp>
    </p:spTree>
    <p:extLst>
      <p:ext uri="{BB962C8B-B14F-4D97-AF65-F5344CB8AC3E}">
        <p14:creationId xmlns:p14="http://schemas.microsoft.com/office/powerpoint/2010/main" val="5902935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US" dirty="0" smtClean="0"/>
              <a:t>Lastly, we will discuss</a:t>
            </a:r>
            <a:r>
              <a:rPr lang="en-US" baseline="0" dirty="0" smtClean="0"/>
              <a:t> how to use the Sustainable Buildings Checklist to help you evaluate sustainability in your existing buildings.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34</a:t>
            </a:fld>
            <a:endParaRPr lang="en-US">
              <a:solidFill>
                <a:prstClr val="black"/>
              </a:solidFill>
              <a:latin typeface="Calibri"/>
            </a:endParaRPr>
          </a:p>
        </p:txBody>
      </p:sp>
    </p:spTree>
    <p:extLst>
      <p:ext uri="{BB962C8B-B14F-4D97-AF65-F5344CB8AC3E}">
        <p14:creationId xmlns:p14="http://schemas.microsoft.com/office/powerpoint/2010/main" val="41701937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This </a:t>
            </a:r>
            <a:r>
              <a:rPr lang="en-US" dirty="0"/>
              <a:t>Checklist evaluates sustainability in existing buildings. It was originally developed for US Federal buildings managers for compliance with the Federal Guiding Principles for High Performance Sustainable Buildings. However, it is also a valuable tool for evaluating the sustainability of non-government buildings.</a:t>
            </a:r>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35</a:t>
            </a:fld>
            <a:endParaRPr lang="en-US">
              <a:solidFill>
                <a:prstClr val="black"/>
              </a:solidFill>
              <a:latin typeface="Calibri"/>
            </a:endParaRPr>
          </a:p>
        </p:txBody>
      </p:sp>
    </p:spTree>
    <p:extLst>
      <p:ext uri="{BB962C8B-B14F-4D97-AF65-F5344CB8AC3E}">
        <p14:creationId xmlns:p14="http://schemas.microsoft.com/office/powerpoint/2010/main" val="6185820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To access the checklist,</a:t>
            </a:r>
            <a:r>
              <a:rPr lang="en-US" baseline="0" dirty="0" smtClean="0"/>
              <a:t> click on the Goals tab within a specific property’s page. The Sustainable Buildings checklist is located at the bottom of the page. </a:t>
            </a:r>
          </a:p>
          <a:p>
            <a:pPr marL="171435" indent="-171435"/>
            <a:endParaRPr lang="en-US" baseline="0" dirty="0" smtClean="0"/>
          </a:p>
          <a:p>
            <a:pPr marL="171435" indent="-171435">
              <a:buFont typeface="Arial" pitchFamily="34" charset="0"/>
              <a:buChar char="•"/>
            </a:pPr>
            <a:r>
              <a:rPr lang="en-US" baseline="0" dirty="0" smtClean="0"/>
              <a:t>Click “Start the Checklist.”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36</a:t>
            </a:fld>
            <a:endParaRPr lang="en-US">
              <a:solidFill>
                <a:prstClr val="black"/>
              </a:solidFill>
              <a:latin typeface="Calibri"/>
            </a:endParaRPr>
          </a:p>
        </p:txBody>
      </p:sp>
    </p:spTree>
    <p:extLst>
      <p:ext uri="{BB962C8B-B14F-4D97-AF65-F5344CB8AC3E}">
        <p14:creationId xmlns:p14="http://schemas.microsoft.com/office/powerpoint/2010/main" val="21300450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You will begin</a:t>
            </a:r>
            <a:r>
              <a:rPr lang="en-US" baseline="0" dirty="0" smtClean="0"/>
              <a:t> by entering basic information about your checklist. Note that you can use this page to upload any relevant documents associated with your efforts to achieve elements of the checklist.</a:t>
            </a:r>
          </a:p>
          <a:p>
            <a:pPr marL="171435" indent="-171435"/>
            <a:endParaRPr lang="en-US" baseline="0" dirty="0" smtClean="0"/>
          </a:p>
          <a:p>
            <a:pPr marL="171435" indent="-171435">
              <a:buFont typeface="Arial" pitchFamily="34" charset="0"/>
              <a:buChar char="•"/>
            </a:pPr>
            <a:r>
              <a:rPr lang="en-US" baseline="0" dirty="0" smtClean="0"/>
              <a:t>From the top of this page, you can also view the status of your building’s progress through the Checklist.</a:t>
            </a:r>
          </a:p>
          <a:p>
            <a:pPr marL="171435" indent="-171435">
              <a:buFont typeface="Arial" pitchFamily="34" charset="0"/>
              <a:buChar char="•"/>
            </a:pPr>
            <a:endParaRPr lang="en-US" baseline="0" dirty="0" smtClean="0"/>
          </a:p>
          <a:p>
            <a:pPr marL="171435" indent="-171435">
              <a:buFont typeface="Arial" pitchFamily="34" charset="0"/>
              <a:buChar char="•"/>
            </a:pPr>
            <a:r>
              <a:rPr lang="en-US" baseline="0" dirty="0" smtClean="0"/>
              <a:t>You also have the option to download and print a PDF version of the checklist.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37</a:t>
            </a:fld>
            <a:endParaRPr lang="en-US">
              <a:solidFill>
                <a:prstClr val="black"/>
              </a:solidFill>
              <a:latin typeface="Calibri"/>
            </a:endParaRPr>
          </a:p>
        </p:txBody>
      </p:sp>
    </p:spTree>
    <p:extLst>
      <p:ext uri="{BB962C8B-B14F-4D97-AF65-F5344CB8AC3E}">
        <p14:creationId xmlns:p14="http://schemas.microsoft.com/office/powerpoint/2010/main" val="8790099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Using the grey box on the left of the screen, you can navigate through the various elements of the Sustainable</a:t>
            </a:r>
            <a:r>
              <a:rPr lang="en-US" baseline="0" dirty="0" smtClean="0"/>
              <a:t> Buildings Checklist, and indicate the status of your efforts.</a:t>
            </a:r>
          </a:p>
          <a:p>
            <a:pPr marL="171435" indent="-171435"/>
            <a:endParaRPr lang="en-US" baseline="0" dirty="0" smtClean="0"/>
          </a:p>
          <a:p>
            <a:pPr marL="171435" indent="-171435">
              <a:buFont typeface="Arial" pitchFamily="34" charset="0"/>
              <a:buChar char="•"/>
            </a:pPr>
            <a:r>
              <a:rPr lang="en-US" baseline="0" dirty="0" smtClean="0"/>
              <a:t>At each step, you will be able to view reference documents and supporting resources.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38</a:t>
            </a:fld>
            <a:endParaRPr lang="en-US">
              <a:solidFill>
                <a:prstClr val="black"/>
              </a:solidFill>
              <a:latin typeface="Calibri"/>
            </a:endParaRPr>
          </a:p>
        </p:txBody>
      </p:sp>
    </p:spTree>
    <p:extLst>
      <p:ext uri="{BB962C8B-B14F-4D97-AF65-F5344CB8AC3E}">
        <p14:creationId xmlns:p14="http://schemas.microsoft.com/office/powerpoint/2010/main" val="20351205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defTabSz="914318">
              <a:buFont typeface="Arial"/>
              <a:buChar char="•"/>
              <a:defRPr/>
            </a:pPr>
            <a:r>
              <a:rPr lang="en-US" dirty="0" smtClean="0">
                <a:solidFill>
                  <a:prstClr val="black"/>
                </a:solidFill>
              </a:rPr>
              <a:t>In </a:t>
            </a:r>
            <a:r>
              <a:rPr lang="en-US" dirty="0">
                <a:solidFill>
                  <a:prstClr val="black"/>
                </a:solidFill>
              </a:rPr>
              <a:t>conclusion, we have touched on the following topics today: [read slide]</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39</a:t>
            </a:fld>
            <a:endParaRPr lang="en-US"/>
          </a:p>
        </p:txBody>
      </p:sp>
    </p:spTree>
    <p:extLst>
      <p:ext uri="{BB962C8B-B14F-4D97-AF65-F5344CB8AC3E}">
        <p14:creationId xmlns:p14="http://schemas.microsoft.com/office/powerpoint/2010/main" val="3564746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You</a:t>
            </a:r>
            <a:r>
              <a:rPr lang="en-US" baseline="0" dirty="0" smtClean="0"/>
              <a:t> have five options for spreadsheet-based data uploads: (1) adding new properties to your account; (2) adding new meters to existing properties; (3) Adding bills to existing meters; (4) Updating Use Details; and (5) editing basic property information for existing properties. The process for these actions is relatively straightforward, however, this is a powerful tool so you need to use it carefully. </a:t>
            </a:r>
          </a:p>
          <a:p>
            <a:pPr marL="171435" indent="-171435"/>
            <a:endParaRPr lang="en-US" baseline="0" dirty="0" smtClean="0"/>
          </a:p>
          <a:p>
            <a:pPr marL="171435" indent="-171435">
              <a:buFont typeface="Arial" pitchFamily="34" charset="0"/>
              <a:buChar char="•"/>
            </a:pPr>
            <a:r>
              <a:rPr lang="en-US" dirty="0" smtClean="0"/>
              <a:t>You can use the spreadsheet</a:t>
            </a:r>
            <a:r>
              <a:rPr lang="en-US" baseline="0" dirty="0" smtClean="0"/>
              <a:t> upload feature for just one property, or for multiple properties at once. There’s no minimum number of properties or amount of data required.</a:t>
            </a:r>
          </a:p>
          <a:p>
            <a:pPr marL="171435" indent="-171435"/>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4</a:t>
            </a:fld>
            <a:endParaRPr lang="en-US" dirty="0">
              <a:solidFill>
                <a:prstClr val="black"/>
              </a:solidFill>
              <a:latin typeface="Calibri"/>
            </a:endParaRPr>
          </a:p>
        </p:txBody>
      </p:sp>
    </p:spTree>
    <p:extLst>
      <p:ext uri="{BB962C8B-B14F-4D97-AF65-F5344CB8AC3E}">
        <p14:creationId xmlns:p14="http://schemas.microsoft.com/office/powerpoint/2010/main" val="3721974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0" baseline="0" dirty="0" smtClean="0"/>
              <a:t> P</a:t>
            </a:r>
            <a:r>
              <a:rPr lang="en-US" i="0" dirty="0" smtClean="0"/>
              <a:t>lease be aware</a:t>
            </a:r>
            <a:r>
              <a:rPr lang="en-US" i="0" baseline="0" dirty="0" smtClean="0"/>
              <a:t> of these additional resources, which will help you as you delve deeper into the new Portfolio Manager tool.</a:t>
            </a:r>
            <a:endParaRPr lang="en-US" i="0"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40</a:t>
            </a:fld>
            <a:endParaRPr lang="en-US"/>
          </a:p>
        </p:txBody>
      </p:sp>
    </p:spTree>
    <p:extLst>
      <p:ext uri="{BB962C8B-B14F-4D97-AF65-F5344CB8AC3E}">
        <p14:creationId xmlns:p14="http://schemas.microsoft.com/office/powerpoint/2010/main" val="35274027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02CF2C-1A4A-834E-B981-E935B2215794}" type="slidenum">
              <a:rPr lang="en-US" smtClean="0"/>
              <a:t>41</a:t>
            </a:fld>
            <a:endParaRPr lang="en-US"/>
          </a:p>
        </p:txBody>
      </p:sp>
    </p:spTree>
    <p:extLst>
      <p:ext uri="{BB962C8B-B14F-4D97-AF65-F5344CB8AC3E}">
        <p14:creationId xmlns:p14="http://schemas.microsoft.com/office/powerpoint/2010/main" val="3167962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First,</a:t>
            </a:r>
            <a:r>
              <a:rPr lang="en-US" baseline="0" dirty="0" smtClean="0"/>
              <a:t> click </a:t>
            </a:r>
            <a:r>
              <a:rPr lang="en-US" dirty="0" smtClean="0"/>
              <a:t>the “upload and/or</a:t>
            </a:r>
            <a:r>
              <a:rPr lang="en-US" baseline="0" dirty="0" smtClean="0"/>
              <a:t> update multiple properties” </a:t>
            </a:r>
            <a:r>
              <a:rPr lang="en-US" dirty="0" smtClean="0"/>
              <a:t>link located</a:t>
            </a:r>
            <a:r>
              <a:rPr lang="en-US" baseline="0" dirty="0" smtClean="0"/>
              <a:t> at the bottom of</a:t>
            </a:r>
            <a:r>
              <a:rPr lang="en-US" dirty="0" smtClean="0"/>
              <a:t> the homepage to access the spreadsheet upload page.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5</a:t>
            </a:fld>
            <a:endParaRPr lang="en-US">
              <a:solidFill>
                <a:prstClr val="black"/>
              </a:solidFill>
              <a:latin typeface="Calibri"/>
            </a:endParaRPr>
          </a:p>
        </p:txBody>
      </p:sp>
    </p:spTree>
    <p:extLst>
      <p:ext uri="{BB962C8B-B14F-4D97-AF65-F5344CB8AC3E}">
        <p14:creationId xmlns:p14="http://schemas.microsoft.com/office/powerpoint/2010/main" val="3525023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From</a:t>
            </a:r>
            <a:r>
              <a:rPr lang="en-US" baseline="0" dirty="0" smtClean="0"/>
              <a:t> the “Upload and/or Update Multiple Properties” page, you can c</a:t>
            </a:r>
            <a:r>
              <a:rPr lang="en-US" dirty="0" smtClean="0"/>
              <a:t>hoose</a:t>
            </a:r>
            <a:r>
              <a:rPr lang="en-US" baseline="0" dirty="0" smtClean="0"/>
              <a:t> the “Add Properties” template or create a custom template to add meters, add bill data, update Use Details, or edit basic property information. </a:t>
            </a:r>
          </a:p>
          <a:p>
            <a:pPr marL="171435" indent="-171435"/>
            <a:endParaRPr lang="en-US" baseline="0" dirty="0" smtClean="0"/>
          </a:p>
          <a:p>
            <a:pPr marL="162175" indent="-162175">
              <a:buFont typeface="Arial" pitchFamily="34" charset="0"/>
              <a:buChar char="•"/>
            </a:pPr>
            <a:r>
              <a:rPr lang="en-US" sz="1100" b="1" dirty="0"/>
              <a:t>This is a powerful feature. Be careful</a:t>
            </a:r>
          </a:p>
          <a:p>
            <a:r>
              <a:rPr lang="en-US" sz="1100" b="1" dirty="0"/>
              <a:t>   </a:t>
            </a:r>
            <a:r>
              <a:rPr lang="en-US" sz="1100" dirty="0"/>
              <a:t>- Multiple submissions could result in duplicate data being added to your portfolio, property or meter.</a:t>
            </a:r>
          </a:p>
          <a:p>
            <a:r>
              <a:rPr lang="en-US" sz="1100" dirty="0"/>
              <a:t>   - Depending on internet speeds, files larger than 2 MG may not be able to be successfully uploaded to the server before the </a:t>
            </a:r>
            <a:r>
              <a:rPr lang="en-US" sz="1100" dirty="0" smtClean="0"/>
              <a:t>session </a:t>
            </a:r>
            <a:r>
              <a:rPr lang="en-US" sz="1100" dirty="0"/>
              <a:t>times out. </a:t>
            </a:r>
            <a:r>
              <a:rPr lang="en-US" sz="1100" dirty="0" smtClean="0"/>
              <a:t>While </a:t>
            </a:r>
            <a:r>
              <a:rPr lang="en-US" sz="1100" dirty="0"/>
              <a:t>your spreadsheet upload is processing, you will not be able to upload any other spreadsheets.</a:t>
            </a:r>
          </a:p>
          <a:p>
            <a:r>
              <a:rPr lang="en-US" sz="1100" dirty="0"/>
              <a:t>   - Your spreadsheet must be in Microsoft Excel format. Please </a:t>
            </a:r>
            <a:r>
              <a:rPr lang="en-US" sz="1100" dirty="0" smtClean="0"/>
              <a:t>only upload the </a:t>
            </a:r>
            <a:r>
              <a:rPr lang="en-US" sz="1100" dirty="0"/>
              <a:t>templates </a:t>
            </a:r>
            <a:r>
              <a:rPr lang="en-US" sz="1100" dirty="0" smtClean="0"/>
              <a:t>provided.</a:t>
            </a:r>
            <a:endParaRPr lang="en-US" sz="1100" dirty="0"/>
          </a:p>
          <a:p>
            <a:pPr marL="171435" indent="-171435">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6</a:t>
            </a:fld>
            <a:endParaRPr lang="en-US">
              <a:solidFill>
                <a:prstClr val="black"/>
              </a:solidFill>
              <a:latin typeface="Calibri"/>
            </a:endParaRPr>
          </a:p>
        </p:txBody>
      </p:sp>
    </p:spTree>
    <p:extLst>
      <p:ext uri="{BB962C8B-B14F-4D97-AF65-F5344CB8AC3E}">
        <p14:creationId xmlns:p14="http://schemas.microsoft.com/office/powerpoint/2010/main" val="2018604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To use the “Add Properties” spreadsheet feature, select</a:t>
            </a:r>
            <a:r>
              <a:rPr lang="en-US" baseline="0" dirty="0" smtClean="0"/>
              <a:t> “Add Properties Template” to download a blank template spreadsheet.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7</a:t>
            </a:fld>
            <a:endParaRPr lang="en-US">
              <a:solidFill>
                <a:prstClr val="black"/>
              </a:solidFill>
              <a:latin typeface="Calibri"/>
            </a:endParaRPr>
          </a:p>
        </p:txBody>
      </p:sp>
    </p:spTree>
    <p:extLst>
      <p:ext uri="{BB962C8B-B14F-4D97-AF65-F5344CB8AC3E}">
        <p14:creationId xmlns:p14="http://schemas.microsoft.com/office/powerpoint/2010/main" val="1117394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Fill in the spreadsheet,</a:t>
            </a:r>
            <a:r>
              <a:rPr lang="en-US" baseline="0" dirty="0" smtClean="0"/>
              <a:t> being sure to look at all tabs.</a:t>
            </a:r>
          </a:p>
          <a:p>
            <a:pPr marL="171435" indent="-171435"/>
            <a:endParaRPr lang="en-US" baseline="0" dirty="0" smtClean="0"/>
          </a:p>
          <a:p>
            <a:pPr marL="171435" indent="-171435">
              <a:buFont typeface="Arial" pitchFamily="34" charset="0"/>
              <a:buChar char="•"/>
            </a:pPr>
            <a:r>
              <a:rPr lang="en-US" baseline="0" dirty="0" smtClean="0"/>
              <a:t>Column headers specify if it’s required, conditionally required, or optional. These are color-coded too.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8</a:t>
            </a:fld>
            <a:endParaRPr lang="en-US">
              <a:solidFill>
                <a:prstClr val="black"/>
              </a:solidFill>
              <a:latin typeface="Calibri"/>
            </a:endParaRPr>
          </a:p>
        </p:txBody>
      </p:sp>
    </p:spTree>
    <p:extLst>
      <p:ext uri="{BB962C8B-B14F-4D97-AF65-F5344CB8AC3E}">
        <p14:creationId xmlns:p14="http://schemas.microsoft.com/office/powerpoint/2010/main" val="2014541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5" indent="-171435">
              <a:buFont typeface="Arial" pitchFamily="34" charset="0"/>
              <a:buChar char="•"/>
            </a:pPr>
            <a:r>
              <a:rPr lang="en-US" dirty="0" smtClean="0"/>
              <a:t>Once</a:t>
            </a:r>
            <a:r>
              <a:rPr lang="en-US" baseline="0" dirty="0" smtClean="0"/>
              <a:t> you have completed your template, save it to your computer. </a:t>
            </a:r>
          </a:p>
          <a:p>
            <a:pPr marL="171435" indent="-171435"/>
            <a:endParaRPr lang="en-US" baseline="0" dirty="0" smtClean="0"/>
          </a:p>
          <a:p>
            <a:pPr marL="171435" indent="-171435">
              <a:buFont typeface="Arial" pitchFamily="34" charset="0"/>
              <a:buChar char="•"/>
            </a:pPr>
            <a:r>
              <a:rPr lang="en-US" baseline="0" dirty="0" smtClean="0"/>
              <a:t>In the “Upload Spreadsheets” section, select the type of template that you are uploading (in this case, it would be “Add New Properties).</a:t>
            </a:r>
          </a:p>
          <a:p>
            <a:pPr marL="171435" indent="-171435"/>
            <a:endParaRPr lang="en-US" baseline="0" dirty="0" smtClean="0"/>
          </a:p>
          <a:p>
            <a:pPr marL="171435" indent="-171435">
              <a:buFont typeface="Arial" pitchFamily="34" charset="0"/>
              <a:buChar char="•"/>
            </a:pPr>
            <a:r>
              <a:rPr lang="en-US" baseline="0" dirty="0" smtClean="0"/>
              <a:t>Click “Choose File” to find the file location on your computer and then click Upload.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solidFill>
                  <a:prstClr val="black"/>
                </a:solidFill>
                <a:latin typeface="Calibri"/>
              </a:rPr>
              <a:pPr/>
              <a:t>9</a:t>
            </a:fld>
            <a:endParaRPr lang="en-US">
              <a:solidFill>
                <a:prstClr val="black"/>
              </a:solidFill>
              <a:latin typeface="Calibri"/>
            </a:endParaRPr>
          </a:p>
        </p:txBody>
      </p:sp>
    </p:spTree>
    <p:extLst>
      <p:ext uri="{BB962C8B-B14F-4D97-AF65-F5344CB8AC3E}">
        <p14:creationId xmlns:p14="http://schemas.microsoft.com/office/powerpoint/2010/main" val="122256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wmf"/><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wmf"/><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wmf"/><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5227" y="1474390"/>
            <a:ext cx="7837725" cy="539468"/>
          </a:xfrm>
        </p:spPr>
        <p:txBody>
          <a:bodyPr>
            <a:normAutofit/>
          </a:bodyPr>
          <a:lstStyle>
            <a:lvl1pPr algn="ctr">
              <a:lnSpc>
                <a:spcPts val="2800"/>
              </a:lnSpc>
              <a:defRPr sz="32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665239" y="2027464"/>
            <a:ext cx="7840132" cy="557894"/>
          </a:xfrm>
        </p:spPr>
        <p:txBody>
          <a:bodyPr>
            <a:normAutofit/>
          </a:bodyPr>
          <a:lstStyle>
            <a:lvl1pPr algn="ctr">
              <a:lnSpc>
                <a:spcPts val="2800"/>
              </a:lnSpc>
              <a:buNone/>
              <a:defRPr sz="3200" b="1" baseline="0">
                <a:solidFill>
                  <a:schemeClr val="tx1">
                    <a:lumMod val="65000"/>
                    <a:lumOff val="35000"/>
                  </a:schemeClr>
                </a:solidFill>
              </a:defRPr>
            </a:lvl1pPr>
          </a:lstStyle>
          <a:p>
            <a:pPr lvl="0"/>
            <a:r>
              <a:rPr lang="en-US" dirty="0" smtClean="0"/>
              <a:t>[Add subtitle here]</a:t>
            </a:r>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sp>
        <p:nvSpPr>
          <p:cNvPr id="10" name="Content Placeholder 2"/>
          <p:cNvSpPr>
            <a:spLocks noGrp="1"/>
          </p:cNvSpPr>
          <p:nvPr>
            <p:ph idx="10" hasCustomPrompt="1"/>
          </p:nvPr>
        </p:nvSpPr>
        <p:spPr>
          <a:xfrm>
            <a:off x="665239" y="4884965"/>
            <a:ext cx="7837714" cy="1496785"/>
          </a:xfrm>
        </p:spPr>
        <p:txBody>
          <a:bodyPr>
            <a:normAutofit/>
          </a:bodyPr>
          <a:lstStyle>
            <a:lvl1pPr algn="ctr">
              <a:buNone/>
              <a:defRPr sz="2000" b="0"/>
            </a:lvl1pPr>
          </a:lstStyle>
          <a:p>
            <a:pPr lvl="0"/>
            <a:r>
              <a:rPr lang="en-US" dirty="0" smtClean="0"/>
              <a:t>[Add presenter information here]</a:t>
            </a:r>
          </a:p>
        </p:txBody>
      </p:sp>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116105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5" name="Slide Number Placeholder 4"/>
          <p:cNvSpPr>
            <a:spLocks noGrp="1"/>
          </p:cNvSpPr>
          <p:nvPr>
            <p:ph type="sldNum" sz="quarter" idx="12"/>
          </p:nvPr>
        </p:nvSpPr>
        <p:spPr/>
        <p:txBody>
          <a:bodyPr/>
          <a:lstStyle/>
          <a:p>
            <a:fld id="{A68EB28B-25DE-584A-9D11-C8CFD6A9918B}" type="slidenum">
              <a:rPr lang="en-US" smtClean="0"/>
              <a:pPr/>
              <a:t>‹#›</a:t>
            </a:fld>
            <a:endParaRPr lang="en-US"/>
          </a:p>
        </p:txBody>
      </p:sp>
      <p:pic>
        <p:nvPicPr>
          <p:cNvPr id="6" name="Picture 5"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8" name="Picture 7"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1136039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pic>
        <p:nvPicPr>
          <p:cNvPr id="5" name="Picture 4"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7" name="Picture 6"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714280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 no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spTree>
    <p:extLst>
      <p:ext uri="{BB962C8B-B14F-4D97-AF65-F5344CB8AC3E}">
        <p14:creationId xmlns:p14="http://schemas.microsoft.com/office/powerpoint/2010/main" val="1670553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atin typeface="Univers"/>
              </a:defRPr>
            </a:lvl1pPr>
          </a:lstStyle>
          <a:p>
            <a:pPr>
              <a:defRPr/>
            </a:pPr>
            <a:fld id="{55D6A411-685D-4A05-807E-8958D773B5D4}" type="slidenum">
              <a:rPr lang="en-US" smtClean="0">
                <a:solidFill>
                  <a:srgbClr val="3F3F3F"/>
                </a:solidFill>
              </a:rPr>
              <a:pPr>
                <a:defRPr/>
              </a:pPr>
              <a:t>‹#›</a:t>
            </a:fld>
            <a:endParaRPr lang="en-US" dirty="0">
              <a:solidFill>
                <a:srgbClr val="3F3F3F"/>
              </a:solidFill>
            </a:endParaRPr>
          </a:p>
        </p:txBody>
      </p:sp>
    </p:spTree>
    <p:extLst>
      <p:ext uri="{BB962C8B-B14F-4D97-AF65-F5344CB8AC3E}">
        <p14:creationId xmlns:p14="http://schemas.microsoft.com/office/powerpoint/2010/main" val="1907580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lvl1pPr algn="l" rtl="0" eaLnBrk="0" fontAlgn="base" hangingPunct="0">
              <a:spcBef>
                <a:spcPct val="0"/>
              </a:spcBef>
              <a:spcAft>
                <a:spcPct val="0"/>
              </a:spcAft>
              <a:defRPr lang="en-US" sz="3200" b="1" kern="1200" dirty="0">
                <a:solidFill>
                  <a:schemeClr val="tx1"/>
                </a:solidFill>
                <a:latin typeface="Univers"/>
                <a:ea typeface="+mj-ea"/>
                <a:cs typeface="Univers"/>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a:defRPr>
                <a:latin typeface="Univers"/>
              </a:defRPr>
            </a:lvl1pPr>
          </a:lstStyle>
          <a:p>
            <a:pPr>
              <a:defRPr/>
            </a:pPr>
            <a:fld id="{C3B04F88-EB8F-4100-9500-2F1B82A85C2F}" type="slidenum">
              <a:rPr lang="en-US" smtClean="0">
                <a:solidFill>
                  <a:srgbClr val="3F3F3F"/>
                </a:solidFill>
              </a:rPr>
              <a:pPr>
                <a:defRPr/>
              </a:pPr>
              <a:t>‹#›</a:t>
            </a:fld>
            <a:endParaRPr lang="en-US" dirty="0">
              <a:solidFill>
                <a:srgbClr val="3F3F3F"/>
              </a:solidFill>
            </a:endParaRPr>
          </a:p>
        </p:txBody>
      </p:sp>
    </p:spTree>
    <p:extLst>
      <p:ext uri="{BB962C8B-B14F-4D97-AF65-F5344CB8AC3E}">
        <p14:creationId xmlns:p14="http://schemas.microsoft.com/office/powerpoint/2010/main" val="3113385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12213" y="1270282"/>
            <a:ext cx="8331787" cy="537808"/>
          </a:xfrm>
        </p:spPr>
        <p:txBody>
          <a:bodyPr anchor="ctr" anchorCtr="0">
            <a:normAutofit/>
          </a:bodyPr>
          <a:lstStyle>
            <a:lvl1pPr>
              <a:defRPr sz="24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812214" y="1951465"/>
            <a:ext cx="7874586" cy="4174699"/>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1025"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771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46668" y="1374322"/>
            <a:ext cx="7426475" cy="4261985"/>
          </a:xfrm>
        </p:spPr>
        <p:txBody>
          <a:bodyPr>
            <a:normAutofit/>
          </a:bodyPr>
          <a:lstStyle>
            <a:lvl1pPr>
              <a:lnSpc>
                <a:spcPct val="100000"/>
              </a:lnSpc>
              <a:spcBef>
                <a:spcPts val="0"/>
              </a:spcBef>
              <a:buNone/>
              <a:defRPr sz="2400" baseline="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[Add text here]</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2049"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6481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Large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8" y="1374322"/>
            <a:ext cx="7426475" cy="4261985"/>
          </a:xfrm>
        </p:spPr>
        <p:txBody>
          <a:bodyPr>
            <a:normAutofit/>
          </a:bodyPr>
          <a:lstStyle>
            <a:lvl1pPr algn="ctr">
              <a:lnSpc>
                <a:spcPct val="100000"/>
              </a:lnSpc>
              <a:spcBef>
                <a:spcPts val="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endParaRPr lang="en-US" dirty="0" smtClean="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3073"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4926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amp;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5430762" y="0"/>
            <a:ext cx="3689048"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812213" y="1151531"/>
            <a:ext cx="4340358"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825584" y="2109106"/>
            <a:ext cx="4036703" cy="4017057"/>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514999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ight text, Left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115906"/>
            <a:ext cx="3708547"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5" y="2109106"/>
            <a:ext cx="3695176" cy="4017057"/>
          </a:xfrm>
        </p:spPr>
        <p:txBody>
          <a:bodyPr>
            <a:normAutofit/>
          </a:bodyPr>
          <a:lstStyle>
            <a:lvl1pPr>
              <a:lnSpc>
                <a:spcPct val="100000"/>
              </a:lnSpc>
              <a:spcBef>
                <a:spcPts val="0"/>
              </a:spcBef>
              <a:defRPr sz="2000" baseline="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732719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aphic w/ right tex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947523"/>
            <a:ext cx="3708547" cy="838826"/>
          </a:xfrm>
        </p:spPr>
        <p:txBody>
          <a:bodyPr anchor="ctr" anchorCtr="0">
            <a:normAutofit/>
          </a:bodyPr>
          <a:lstStyle>
            <a:lvl1pPr algn="ct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4" y="3162167"/>
            <a:ext cx="3695176" cy="2963996"/>
          </a:xfrm>
        </p:spPr>
        <p:txBody>
          <a:bodyPr>
            <a:normAutofit/>
          </a:bodyPr>
          <a:lstStyle>
            <a:lvl1pPr marL="0" indent="0" algn="ctr">
              <a:lnSpc>
                <a:spcPct val="100000"/>
              </a:lnSpc>
              <a:spcBef>
                <a:spcPts val="0"/>
              </a:spcBef>
              <a:buNone/>
              <a:defRPr sz="2000" b="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text styles</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056651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p:spPr>
        <p:txBody>
          <a:bodyPr anchor="ctr" anchorCtr="0">
            <a:noAutofit/>
          </a:bodyPr>
          <a:lstStyle>
            <a:lvl1pPr marL="0" indent="0" algn="ctr">
              <a:buNone/>
              <a:defRPr sz="1800" b="1" baseline="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4" name="Content Placeholder 3"/>
          <p:cNvSpPr>
            <a:spLocks noGrp="1"/>
          </p:cNvSpPr>
          <p:nvPr>
            <p:ph sz="half" idx="2"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76542" y="1909469"/>
            <a:ext cx="3585458" cy="464147"/>
          </a:xfrm>
        </p:spPr>
        <p:txBody>
          <a:bodyPr anchor="ctr" anchorCtr="0">
            <a:normAutofit/>
          </a:bodyPr>
          <a:lstStyle>
            <a:lvl1pPr marL="0" indent="0" algn="ctr">
              <a:buNone/>
              <a:defRPr sz="18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6" name="Content Placeholder 5"/>
          <p:cNvSpPr>
            <a:spLocks noGrp="1"/>
          </p:cNvSpPr>
          <p:nvPr>
            <p:ph sz="quarter" idx="4" hasCustomPrompt="1"/>
          </p:nvPr>
        </p:nvSpPr>
        <p:spPr>
          <a:xfrm>
            <a:off x="4676542" y="2445302"/>
            <a:ext cx="3585458" cy="4055217"/>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15997014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 colo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5" name="Text Placeholder 4"/>
          <p:cNvSpPr>
            <a:spLocks noGrp="1"/>
          </p:cNvSpPr>
          <p:nvPr>
            <p:ph type="body" sz="quarter" idx="3" hasCustomPrompt="1"/>
          </p:nvPr>
        </p:nvSpPr>
        <p:spPr>
          <a:xfrm>
            <a:off x="4676542" y="1909469"/>
            <a:ext cx="3585458" cy="46414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
        <p:nvSpPr>
          <p:cNvPr id="11" name="Content Placeholder 3"/>
          <p:cNvSpPr>
            <a:spLocks noGrp="1"/>
          </p:cNvSpPr>
          <p:nvPr>
            <p:ph sz="half" idx="13"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5"/>
          <p:cNvSpPr>
            <a:spLocks noGrp="1"/>
          </p:cNvSpPr>
          <p:nvPr>
            <p:ph sz="quarter" idx="14" hasCustomPrompt="1"/>
          </p:nvPr>
        </p:nvSpPr>
        <p:spPr>
          <a:xfrm>
            <a:off x="4676542" y="2445302"/>
            <a:ext cx="3585458" cy="4055217"/>
          </a:xfrm>
        </p:spPr>
        <p:txBody>
          <a:bodyPr>
            <a:normAutofit/>
          </a:bodyPr>
          <a:lstStyle>
            <a:lvl1pPr>
              <a:lnSpc>
                <a:spcPct val="100000"/>
              </a:lnSpc>
              <a:spcBef>
                <a:spcPts val="0"/>
              </a:spcBef>
              <a:defRPr sz="1600" baseline="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4330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5455" y="1270282"/>
            <a:ext cx="8393505" cy="537808"/>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49618" y="1951465"/>
            <a:ext cx="7837182" cy="41746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209221" y="6356351"/>
            <a:ext cx="47757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686368-703F-4039-82D6-73835F640415}" type="slidenum">
              <a:rPr lang="en-US" smtClean="0"/>
              <a:pPr/>
              <a:t>‹#›</a:t>
            </a:fld>
            <a:endParaRPr lang="en-US" dirty="0"/>
          </a:p>
        </p:txBody>
      </p:sp>
    </p:spTree>
    <p:extLst>
      <p:ext uri="{BB962C8B-B14F-4D97-AF65-F5344CB8AC3E}">
        <p14:creationId xmlns:p14="http://schemas.microsoft.com/office/powerpoint/2010/main" val="8851974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txStyles>
    <p:titleStyle>
      <a:lvl1pPr algn="l" defTabSz="457200" rtl="0" eaLnBrk="1" latinLnBrk="0" hangingPunct="1">
        <a:spcBef>
          <a:spcPct val="0"/>
        </a:spcBef>
        <a:buNone/>
        <a:defRPr sz="1800" b="1" kern="1200">
          <a:solidFill>
            <a:srgbClr val="0070C0"/>
          </a:solidFill>
          <a:latin typeface="Univers" pitchFamily="34" charset="0"/>
          <a:ea typeface="+mj-ea"/>
          <a:cs typeface="+mj-cs"/>
        </a:defRPr>
      </a:lvl1pPr>
    </p:titleStyle>
    <p:body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1" Type="http://schemas.openxmlformats.org/officeDocument/2006/relationships/slideLayout" Target="../slideLayouts/slideLayout1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2.jp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2.jp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1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4.png"/><Relationship Id="rId5" Type="http://schemas.openxmlformats.org/officeDocument/2006/relationships/image" Target="../media/image27.png"/><Relationship Id="rId1" Type="http://schemas.openxmlformats.org/officeDocument/2006/relationships/slideLayout" Target="../slideLayouts/slideLayout10.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eg"/><Relationship Id="rId5" Type="http://schemas.openxmlformats.org/officeDocument/2006/relationships/image" Target="../media/image24.png"/><Relationship Id="rId1" Type="http://schemas.openxmlformats.org/officeDocument/2006/relationships/slideLayout" Target="../slideLayouts/slideLayout10.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 Id="rId3"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1.xml"/><Relationship Id="rId3"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2.xml"/><Relationship Id="rId3"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hyperlink" Target="http://www.energystar.gov/buildings/training" TargetMode="External"/><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10.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2.jpg"/></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png"/><Relationship Id="rId1" Type="http://schemas.openxmlformats.org/officeDocument/2006/relationships/slideLayout" Target="../slideLayouts/slideLayout1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7.xml"/><Relationship Id="rId3"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8.xml"/><Relationship Id="rId3"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hyperlink" Target="http://www.energystar.gov/buildingshelp" TargetMode="External"/><Relationship Id="rId4" Type="http://schemas.openxmlformats.org/officeDocument/2006/relationships/hyperlink" Target="http://www.energystar.gov/buildings/training" TargetMode="External"/><Relationship Id="rId5" Type="http://schemas.openxmlformats.org/officeDocument/2006/relationships/hyperlink" Target="http://esbuildings.webex.com/" TargetMode="External"/><Relationship Id="rId6" Type="http://schemas.openxmlformats.org/officeDocument/2006/relationships/hyperlink" Target="http://www.energystar.gov/index.cfm?c=evaluate_performance.bus_portfoliomanager_model_tech_desc" TargetMode="Externa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hyperlink" Target="http://www.energystar.gov/BuildingsHel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2.jp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2.jp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9.png"/><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2.jp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495800"/>
          </a:xfrm>
          <a:prstGeom prst="rect">
            <a:avLst/>
          </a:prstGeom>
          <a:solidFill>
            <a:srgbClr val="E7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p:cNvSpPr>
            <a:spLocks noGrp="1"/>
          </p:cNvSpPr>
          <p:nvPr>
            <p:ph type="title"/>
          </p:nvPr>
        </p:nvSpPr>
        <p:spPr>
          <a:xfrm>
            <a:off x="0" y="533400"/>
            <a:ext cx="9067800" cy="1295400"/>
          </a:xfrm>
        </p:spPr>
        <p:txBody>
          <a:bodyPr>
            <a:noAutofit/>
          </a:bodyPr>
          <a:lstStyle/>
          <a:p>
            <a:pPr algn="ctr"/>
            <a:r>
              <a:rPr lang="en-US" sz="6600" b="1" dirty="0" smtClean="0">
                <a:solidFill>
                  <a:schemeClr val="accent1">
                    <a:lumMod val="50000"/>
                  </a:schemeClr>
                </a:solidFill>
                <a:latin typeface="Arial Narrow" pitchFamily="34" charset="0"/>
                <a:cs typeface="Univers"/>
              </a:rPr>
              <a:t>Portfolio Manager</a:t>
            </a:r>
            <a:r>
              <a:rPr lang="en-US" sz="6600" b="1" baseline="30000" dirty="0" smtClean="0">
                <a:solidFill>
                  <a:schemeClr val="accent1">
                    <a:lumMod val="50000"/>
                  </a:schemeClr>
                </a:solidFill>
                <a:latin typeface="Arial Narrow" pitchFamily="34" charset="0"/>
                <a:cs typeface="Univers"/>
              </a:rPr>
              <a:t>®</a:t>
            </a:r>
            <a:r>
              <a:rPr lang="en-US" sz="6600" b="1" dirty="0" smtClean="0">
                <a:solidFill>
                  <a:schemeClr val="accent1">
                    <a:lumMod val="50000"/>
                  </a:schemeClr>
                </a:solidFill>
                <a:latin typeface="Arial Narrow" pitchFamily="34" charset="0"/>
                <a:cs typeface="Univers"/>
              </a:rPr>
              <a:t> 301</a:t>
            </a:r>
            <a:endParaRPr lang="en-US" sz="6600" b="1" dirty="0">
              <a:solidFill>
                <a:schemeClr val="accent1">
                  <a:lumMod val="50000"/>
                </a:schemeClr>
              </a:solidFill>
              <a:latin typeface="Arial Narrow" pitchFamily="34" charset="0"/>
              <a:cs typeface="Univers"/>
            </a:endParaRPr>
          </a:p>
        </p:txBody>
      </p:sp>
      <p:sp>
        <p:nvSpPr>
          <p:cNvPr id="8" name="Title 6"/>
          <p:cNvSpPr txBox="1">
            <a:spLocks/>
          </p:cNvSpPr>
          <p:nvPr/>
        </p:nvSpPr>
        <p:spPr>
          <a:xfrm>
            <a:off x="5410200" y="2438400"/>
            <a:ext cx="3733800" cy="140176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smtClean="0">
              <a:ln>
                <a:noFill/>
              </a:ln>
              <a:solidFill>
                <a:schemeClr val="accent1">
                  <a:lumMod val="50000"/>
                </a:schemeClr>
              </a:solidFill>
              <a:effectLst/>
              <a:uLnTx/>
              <a:uFillTx/>
              <a:ea typeface="+mj-ea"/>
              <a:cs typeface="Univers"/>
            </a:endParaRPr>
          </a:p>
        </p:txBody>
      </p:sp>
      <p:pic>
        <p:nvPicPr>
          <p:cNvPr id="12" name="Picture 11" descr="Portfolio_Manager-Add_property_wizard.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238714">
            <a:off x="1498125" y="2419911"/>
            <a:ext cx="3394364" cy="2590800"/>
          </a:xfrm>
          <a:prstGeom prst="rect">
            <a:avLst/>
          </a:prstGeom>
        </p:spPr>
      </p:pic>
      <p:pic>
        <p:nvPicPr>
          <p:cNvPr id="11" name="Picture 10" descr="Portfolio_manager-MyPortfolio_overview_page.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24950">
            <a:off x="448194" y="2372233"/>
            <a:ext cx="3145536" cy="2526792"/>
          </a:xfrm>
          <a:prstGeom prst="rect">
            <a:avLst/>
          </a:prstGeom>
        </p:spPr>
      </p:pic>
      <p:sp>
        <p:nvSpPr>
          <p:cNvPr id="10" name="Rectangle 9"/>
          <p:cNvSpPr/>
          <p:nvPr/>
        </p:nvSpPr>
        <p:spPr>
          <a:xfrm>
            <a:off x="0" y="4495800"/>
            <a:ext cx="9144000" cy="2362200"/>
          </a:xfrm>
          <a:prstGeom prst="rect">
            <a:avLst/>
          </a:prstGeom>
          <a:solidFill>
            <a:schemeClr val="bg1"/>
          </a:solidFill>
          <a:ln>
            <a:noFill/>
          </a:ln>
          <a:effectLst>
            <a:outerShdw blurRad="609600" dist="114300" dir="16200000" sx="102000" sy="102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PM_logo_860x182_no_cert_mark.jpg"/>
          <p:cNvPicPr>
            <a:picLocks noChangeAspect="1"/>
          </p:cNvPicPr>
          <p:nvPr/>
        </p:nvPicPr>
        <p:blipFill>
          <a:blip r:embed="rId5" cstate="print"/>
          <a:stretch>
            <a:fillRect/>
          </a:stretch>
        </p:blipFill>
        <p:spPr>
          <a:xfrm>
            <a:off x="381000" y="4626664"/>
            <a:ext cx="8407400" cy="2155136"/>
          </a:xfrm>
          <a:prstGeom prst="rect">
            <a:avLst/>
          </a:prstGeom>
        </p:spPr>
      </p:pic>
    </p:spTree>
    <p:extLst>
      <p:ext uri="{BB962C8B-B14F-4D97-AF65-F5344CB8AC3E}">
        <p14:creationId xmlns:p14="http://schemas.microsoft.com/office/powerpoint/2010/main" val="2813605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0972" y="781752"/>
            <a:ext cx="8393505" cy="537808"/>
          </a:xfrm>
        </p:spPr>
        <p:txBody>
          <a:bodyPr>
            <a:normAutofit/>
          </a:bodyPr>
          <a:lstStyle/>
          <a:p>
            <a:r>
              <a:rPr lang="en-US" sz="2400" dirty="0" smtClean="0"/>
              <a:t>Add Meters / Add Bill Data / Edit Basic Property Info</a:t>
            </a:r>
            <a:endParaRPr lang="en-US" sz="2400" dirty="0"/>
          </a:p>
        </p:txBody>
      </p:sp>
      <p:sp>
        <p:nvSpPr>
          <p:cNvPr id="4" name="Slide Number Placeholder 3"/>
          <p:cNvSpPr>
            <a:spLocks noGrp="1"/>
          </p:cNvSpPr>
          <p:nvPr>
            <p:ph type="sldNum" sz="quarter" idx="10"/>
          </p:nvPr>
        </p:nvSpPr>
        <p:spPr/>
        <p:txBody>
          <a:bodyPr/>
          <a:lstStyle/>
          <a:p>
            <a:pPr>
              <a:defRPr/>
            </a:pPr>
            <a:fld id="{F16B175D-26AC-42BA-AF68-CE328C4BE887}" type="slidenum">
              <a:rPr lang="en-US" smtClean="0">
                <a:solidFill>
                  <a:srgbClr val="6F6F6F"/>
                </a:solidFill>
              </a:rPr>
              <a:pPr>
                <a:defRPr/>
              </a:pPr>
              <a:t>10</a:t>
            </a:fld>
            <a:endParaRPr lang="en-US" dirty="0">
              <a:solidFill>
                <a:srgbClr val="6F6F6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3429" y="1806936"/>
            <a:ext cx="5473135" cy="4895278"/>
          </a:xfrm>
          <a:prstGeom prst="rect">
            <a:avLst/>
          </a:prstGeom>
          <a:ln>
            <a:solidFill>
              <a:schemeClr val="accent1"/>
            </a:solidFill>
          </a:ln>
        </p:spPr>
      </p:pic>
      <p:sp>
        <p:nvSpPr>
          <p:cNvPr id="7" name="Oval 6"/>
          <p:cNvSpPr/>
          <p:nvPr/>
        </p:nvSpPr>
        <p:spPr>
          <a:xfrm>
            <a:off x="5638800" y="4961468"/>
            <a:ext cx="1828800" cy="29996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pic>
        <p:nvPicPr>
          <p:cNvPr id="8" name="Picture 7" descr="SlideENERGYSTAR_Template_v3.jpg"/>
          <p:cNvPicPr>
            <a:picLocks noChangeAspect="1"/>
          </p:cNvPicPr>
          <p:nvPr/>
        </p:nvPicPr>
        <p:blipFill rotWithShape="1">
          <a:blip r:embed="rId4">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814098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5455" y="915638"/>
            <a:ext cx="8308545" cy="537808"/>
          </a:xfrm>
        </p:spPr>
        <p:txBody>
          <a:bodyPr>
            <a:noAutofit/>
          </a:bodyPr>
          <a:lstStyle/>
          <a:p>
            <a:r>
              <a:rPr lang="en-US" dirty="0" smtClean="0"/>
              <a:t>Add Bills to Existing Meters: Create Custom Upload Template</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11</a:t>
            </a:fld>
            <a:endParaRPr lang="en-US" dirty="0">
              <a:solidFill>
                <a:srgbClr val="6F6F6F"/>
              </a:solidFill>
              <a:latin typeface="Univers"/>
            </a:endParaRPr>
          </a:p>
        </p:txBody>
      </p:sp>
      <p:cxnSp>
        <p:nvCxnSpPr>
          <p:cNvPr id="11" name="Straight Arrow Connector 10"/>
          <p:cNvCxnSpPr/>
          <p:nvPr/>
        </p:nvCxnSpPr>
        <p:spPr>
          <a:xfrm>
            <a:off x="304800" y="4023167"/>
            <a:ext cx="795439" cy="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04800" y="2915534"/>
            <a:ext cx="795439" cy="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04800" y="4667111"/>
            <a:ext cx="795439" cy="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3"/>
          <a:stretch>
            <a:fillRect/>
          </a:stretch>
        </p:blipFill>
        <p:spPr>
          <a:xfrm>
            <a:off x="1488189" y="1580159"/>
            <a:ext cx="6081034" cy="4659387"/>
          </a:xfrm>
          <a:prstGeom prst="rect">
            <a:avLst/>
          </a:prstGeom>
        </p:spPr>
      </p:pic>
      <p:sp>
        <p:nvSpPr>
          <p:cNvPr id="8" name="Oval 7"/>
          <p:cNvSpPr/>
          <p:nvPr/>
        </p:nvSpPr>
        <p:spPr>
          <a:xfrm>
            <a:off x="2832107" y="5779897"/>
            <a:ext cx="25146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spTree>
    <p:extLst>
      <p:ext uri="{BB962C8B-B14F-4D97-AF65-F5344CB8AC3E}">
        <p14:creationId xmlns:p14="http://schemas.microsoft.com/office/powerpoint/2010/main" val="2875635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a:spLocks noGrp="1"/>
          </p:cNvSpPr>
          <p:nvPr>
            <p:ph type="title"/>
          </p:nvPr>
        </p:nvSpPr>
        <p:spPr>
          <a:xfrm>
            <a:off x="835455" y="933325"/>
            <a:ext cx="8308545" cy="537808"/>
          </a:xfrm>
        </p:spPr>
        <p:txBody>
          <a:bodyPr>
            <a:noAutofit/>
          </a:bodyPr>
          <a:lstStyle/>
          <a:p>
            <a:r>
              <a:rPr lang="en-US" dirty="0" smtClean="0"/>
              <a:t>Add Bills to Existing Meters: Fill Out Spreadsheet Template</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12</a:t>
            </a:fld>
            <a:endParaRPr lang="en-US" dirty="0">
              <a:solidFill>
                <a:srgbClr val="6F6F6F"/>
              </a:solidFill>
              <a:latin typeface="Univers"/>
            </a:endParaRPr>
          </a:p>
        </p:txBody>
      </p:sp>
      <p:sp>
        <p:nvSpPr>
          <p:cNvPr id="9" name="Text Placeholder 5"/>
          <p:cNvSpPr txBox="1">
            <a:spLocks/>
          </p:cNvSpPr>
          <p:nvPr/>
        </p:nvSpPr>
        <p:spPr>
          <a:xfrm>
            <a:off x="457199" y="3892551"/>
            <a:ext cx="8229600" cy="1700212"/>
          </a:xfrm>
          <a:prstGeom prst="rect">
            <a:avLst/>
          </a:prstGeom>
        </p:spPr>
        <p:txBody>
          <a:bodyPr/>
          <a:lstStyle/>
          <a:p>
            <a:pPr marL="342900" indent="-342900" defTabSz="914400" eaLnBrk="0" fontAlgn="base" hangingPunct="0">
              <a:spcBef>
                <a:spcPct val="20000"/>
              </a:spcBef>
              <a:spcAft>
                <a:spcPct val="0"/>
              </a:spcAft>
              <a:buClr>
                <a:schemeClr val="tx2">
                  <a:lumMod val="60000"/>
                  <a:lumOff val="40000"/>
                </a:schemeClr>
              </a:buClr>
              <a:buFont typeface="Arial" charset="0"/>
              <a:buChar char="•"/>
              <a:defRPr/>
            </a:pPr>
            <a:r>
              <a:rPr lang="en-US" sz="2000" dirty="0">
                <a:solidFill>
                  <a:schemeClr val="tx1">
                    <a:lumMod val="65000"/>
                    <a:lumOff val="35000"/>
                  </a:schemeClr>
                </a:solidFill>
                <a:latin typeface="Univers"/>
                <a:cs typeface="Univers"/>
              </a:rPr>
              <a:t>Complete rows in Excel spreadsheet with new bill data for each meter</a:t>
            </a:r>
          </a:p>
          <a:p>
            <a:pPr marL="342900" indent="-342900" defTabSz="914400" eaLnBrk="0" fontAlgn="base" hangingPunct="0">
              <a:spcBef>
                <a:spcPct val="20000"/>
              </a:spcBef>
              <a:spcAft>
                <a:spcPct val="0"/>
              </a:spcAft>
              <a:buClr>
                <a:schemeClr val="tx2">
                  <a:lumMod val="60000"/>
                  <a:lumOff val="40000"/>
                </a:schemeClr>
              </a:buClr>
              <a:buFont typeface="Arial" charset="0"/>
              <a:buChar char="•"/>
              <a:defRPr/>
            </a:pPr>
            <a:r>
              <a:rPr lang="en-US" sz="2000" dirty="0">
                <a:solidFill>
                  <a:schemeClr val="tx1">
                    <a:lumMod val="65000"/>
                    <a:lumOff val="35000"/>
                  </a:schemeClr>
                </a:solidFill>
                <a:latin typeface="Univers"/>
                <a:cs typeface="Univers"/>
              </a:rPr>
              <a:t>Be sure not to add/delete rows or columns, or to change any formatting</a:t>
            </a:r>
          </a:p>
        </p:txBody>
      </p:sp>
      <p:pic>
        <p:nvPicPr>
          <p:cNvPr id="2" name="Picture 1"/>
          <p:cNvPicPr>
            <a:picLocks noChangeAspect="1"/>
          </p:cNvPicPr>
          <p:nvPr/>
        </p:nvPicPr>
        <p:blipFill>
          <a:blip r:embed="rId3"/>
          <a:stretch>
            <a:fillRect/>
          </a:stretch>
        </p:blipFill>
        <p:spPr>
          <a:xfrm>
            <a:off x="295070" y="1939782"/>
            <a:ext cx="8608382" cy="1883303"/>
          </a:xfrm>
          <a:prstGeom prst="rect">
            <a:avLst/>
          </a:prstGeom>
        </p:spPr>
      </p:pic>
    </p:spTree>
    <p:extLst>
      <p:ext uri="{BB962C8B-B14F-4D97-AF65-F5344CB8AC3E}">
        <p14:creationId xmlns:p14="http://schemas.microsoft.com/office/powerpoint/2010/main" val="3023774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6470" y="829102"/>
            <a:ext cx="8393505" cy="537808"/>
          </a:xfrm>
        </p:spPr>
        <p:txBody>
          <a:bodyPr>
            <a:normAutofit/>
          </a:bodyPr>
          <a:lstStyle/>
          <a:p>
            <a:r>
              <a:rPr lang="en-US" sz="2400" dirty="0" smtClean="0"/>
              <a:t>Add Bills to Existing Meters: Upload Spreadsheet</a:t>
            </a:r>
            <a:endParaRPr lang="en-US" sz="2400" dirty="0"/>
          </a:p>
        </p:txBody>
      </p:sp>
      <p:sp>
        <p:nvSpPr>
          <p:cNvPr id="14" name="Content Placeholder 2"/>
          <p:cNvSpPr>
            <a:spLocks noGrp="1"/>
          </p:cNvSpPr>
          <p:nvPr>
            <p:ph sz="half" idx="1"/>
          </p:nvPr>
        </p:nvSpPr>
        <p:spPr>
          <a:xfrm>
            <a:off x="0" y="3986529"/>
            <a:ext cx="1981200" cy="540803"/>
          </a:xfrm>
        </p:spPr>
        <p:txBody>
          <a:bodyPr>
            <a:noAutofit/>
          </a:bodyPr>
          <a:lstStyle/>
          <a:p>
            <a:pPr marL="0" indent="0">
              <a:buNone/>
            </a:pPr>
            <a:r>
              <a:rPr lang="en-US" sz="1600" b="1" dirty="0" smtClean="0">
                <a:solidFill>
                  <a:srgbClr val="A6A6A6"/>
                </a:solidFill>
                <a:latin typeface="Univers"/>
                <a:cs typeface="Univers"/>
              </a:rPr>
              <a:t>Upload filled out templates:</a:t>
            </a:r>
          </a:p>
        </p:txBody>
      </p:sp>
      <p:sp>
        <p:nvSpPr>
          <p:cNvPr id="4" name="Slide Number Placeholder 3"/>
          <p:cNvSpPr>
            <a:spLocks noGrp="1"/>
          </p:cNvSpPr>
          <p:nvPr>
            <p:ph type="sldNum" sz="quarter" idx="10"/>
          </p:nvPr>
        </p:nvSpPr>
        <p:spPr/>
        <p:txBody>
          <a:bodyPr/>
          <a:lstStyle/>
          <a:p>
            <a:pPr>
              <a:defRPr/>
            </a:pPr>
            <a:fld id="{F16B175D-26AC-42BA-AF68-CE328C4BE887}" type="slidenum">
              <a:rPr lang="en-US" smtClean="0">
                <a:solidFill>
                  <a:srgbClr val="6F6F6F"/>
                </a:solidFill>
              </a:rPr>
              <a:pPr>
                <a:defRPr/>
              </a:pPr>
              <a:t>13</a:t>
            </a:fld>
            <a:endParaRPr lang="en-US" dirty="0">
              <a:solidFill>
                <a:srgbClr val="6F6F6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2518" y="1684242"/>
            <a:ext cx="5621553" cy="4981017"/>
          </a:xfrm>
          <a:prstGeom prst="rect">
            <a:avLst/>
          </a:prstGeom>
          <a:ln>
            <a:solidFill>
              <a:schemeClr val="accent1"/>
            </a:solidFill>
          </a:ln>
        </p:spPr>
      </p:pic>
      <p:sp>
        <p:nvSpPr>
          <p:cNvPr id="12" name="Oval 11"/>
          <p:cNvSpPr/>
          <p:nvPr/>
        </p:nvSpPr>
        <p:spPr>
          <a:xfrm>
            <a:off x="3138715" y="4614332"/>
            <a:ext cx="1912256" cy="152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cxnSp>
        <p:nvCxnSpPr>
          <p:cNvPr id="11" name="Straight Arrow Connector 10"/>
          <p:cNvCxnSpPr/>
          <p:nvPr/>
        </p:nvCxnSpPr>
        <p:spPr>
          <a:xfrm flipV="1">
            <a:off x="1626473" y="4499430"/>
            <a:ext cx="870857" cy="267302"/>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75657" y="4690535"/>
            <a:ext cx="1721673" cy="57059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0" y="4597906"/>
            <a:ext cx="1981200" cy="337651"/>
          </a:xfrm>
          <a:prstGeom prst="rect">
            <a:avLst/>
          </a:prstGeom>
        </p:spPr>
        <p:txBody>
          <a:bodyPr vert="horz" wrap="square" lIns="91440" tIns="45720" rIns="91440" bIns="45720" rtlCol="0" anchor="ctr">
            <a:noAutofit/>
          </a:bodyPr>
          <a:lstStyle/>
          <a:p>
            <a:pPr marR="0" defTabSz="914400" rtl="0" eaLnBrk="1" fontAlgn="auto" latinLnBrk="0" hangingPunct="1">
              <a:lnSpc>
                <a:spcPct val="100000"/>
              </a:lnSpc>
              <a:spcBef>
                <a:spcPct val="0"/>
              </a:spcBef>
              <a:spcAft>
                <a:spcPts val="0"/>
              </a:spcAft>
              <a:buClrTx/>
              <a:buSzTx/>
              <a:tabLst/>
            </a:pPr>
            <a:r>
              <a:rPr kumimoji="0" lang="en-US" sz="1600" b="1" i="0" u="none" strike="noStrike" kern="1200" cap="none" spc="0" normalizeH="0" baseline="0" noProof="0" dirty="0" smtClean="0">
                <a:ln>
                  <a:noFill/>
                </a:ln>
                <a:solidFill>
                  <a:srgbClr val="A6A6A6"/>
                </a:solidFill>
                <a:effectLst/>
                <a:uLnTx/>
                <a:uFillTx/>
                <a:latin typeface="Univers"/>
                <a:ea typeface="+mj-ea"/>
                <a:cs typeface="Univers"/>
              </a:rPr>
              <a:t>Select</a:t>
            </a:r>
            <a:r>
              <a:rPr kumimoji="0" lang="en-US" sz="1600" b="1" i="0" u="none" strike="noStrike" kern="1200" cap="none" spc="0" normalizeH="0" noProof="0" dirty="0" smtClean="0">
                <a:ln>
                  <a:noFill/>
                </a:ln>
                <a:solidFill>
                  <a:srgbClr val="A6A6A6"/>
                </a:solidFill>
                <a:effectLst/>
                <a:uLnTx/>
                <a:uFillTx/>
                <a:latin typeface="Univers"/>
                <a:ea typeface="+mj-ea"/>
                <a:cs typeface="Univers"/>
              </a:rPr>
              <a:t> Template </a:t>
            </a:r>
            <a:endParaRPr kumimoji="0" lang="en-US" sz="1600" b="1" i="0" u="none" strike="noStrike" kern="1200" cap="none" spc="0" normalizeH="0" baseline="0" noProof="0" dirty="0" smtClean="0">
              <a:ln>
                <a:noFill/>
              </a:ln>
              <a:solidFill>
                <a:srgbClr val="A6A6A6"/>
              </a:solidFill>
              <a:effectLst/>
              <a:uLnTx/>
              <a:uFillTx/>
              <a:latin typeface="Univers"/>
              <a:ea typeface="+mj-ea"/>
              <a:cs typeface="Univers"/>
            </a:endParaRPr>
          </a:p>
        </p:txBody>
      </p:sp>
      <p:sp>
        <p:nvSpPr>
          <p:cNvPr id="17" name="TextBox 16"/>
          <p:cNvSpPr txBox="1"/>
          <p:nvPr/>
        </p:nvSpPr>
        <p:spPr>
          <a:xfrm>
            <a:off x="0" y="5132387"/>
            <a:ext cx="1215571" cy="257487"/>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A6A6A6"/>
                </a:solidFill>
                <a:effectLst/>
                <a:uLnTx/>
                <a:uFillTx/>
                <a:latin typeface="Univers"/>
                <a:ea typeface="+mj-ea"/>
                <a:cs typeface="Univers"/>
              </a:rPr>
              <a:t>Upload</a:t>
            </a:r>
          </a:p>
        </p:txBody>
      </p:sp>
      <p:pic>
        <p:nvPicPr>
          <p:cNvPr id="16" name="Picture 15" descr="SlideENERGYSTAR_Template_v3.jpg"/>
          <p:cNvPicPr>
            <a:picLocks noChangeAspect="1"/>
          </p:cNvPicPr>
          <p:nvPr/>
        </p:nvPicPr>
        <p:blipFill rotWithShape="1">
          <a:blip r:embed="rId4">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749837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93232"/>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12213" y="1367971"/>
            <a:ext cx="8229600" cy="3153229"/>
          </a:xfrm>
        </p:spPr>
        <p:txBody>
          <a:bodyPr>
            <a:normAutofit/>
          </a:bodyPr>
          <a:lstStyle/>
          <a:p>
            <a:pPr marL="342900" lvl="1" indent="-342900">
              <a:lnSpc>
                <a:spcPct val="130000"/>
              </a:lnSpc>
              <a:buFont typeface="Arial"/>
              <a:buChar char="•"/>
            </a:pPr>
            <a:r>
              <a:rPr lang="en-US" dirty="0" smtClean="0"/>
              <a:t>Update </a:t>
            </a:r>
            <a:r>
              <a:rPr lang="en-US" dirty="0"/>
              <a:t>data using the </a:t>
            </a:r>
            <a:r>
              <a:rPr lang="en-US" dirty="0">
                <a:solidFill>
                  <a:srgbClr val="595959"/>
                </a:solidFill>
              </a:rPr>
              <a:t>spreadsheet upload feature </a:t>
            </a:r>
          </a:p>
          <a:p>
            <a:pPr>
              <a:lnSpc>
                <a:spcPct val="130000"/>
              </a:lnSpc>
            </a:pPr>
            <a:r>
              <a:rPr lang="en-US" dirty="0" smtClean="0">
                <a:solidFill>
                  <a:schemeClr val="tx2">
                    <a:lumMod val="60000"/>
                    <a:lumOff val="40000"/>
                  </a:schemeClr>
                </a:solidFill>
              </a:rPr>
              <a:t>Set baseline, goals, </a:t>
            </a:r>
            <a:r>
              <a:rPr lang="en-US" dirty="0">
                <a:solidFill>
                  <a:schemeClr val="tx2">
                    <a:lumMod val="60000"/>
                    <a:lumOff val="40000"/>
                  </a:schemeClr>
                </a:solidFill>
              </a:rPr>
              <a:t>and targets to plan energy improvements </a:t>
            </a:r>
            <a:r>
              <a:rPr lang="en-US" dirty="0" smtClean="0"/>
              <a:t>Create </a:t>
            </a:r>
            <a:r>
              <a:rPr lang="en-US" dirty="0"/>
              <a:t>custom reports</a:t>
            </a:r>
            <a:endParaRPr lang="en-US" strike="sngStrike" dirty="0"/>
          </a:p>
          <a:p>
            <a:pPr>
              <a:lnSpc>
                <a:spcPct val="130000"/>
              </a:lnSpc>
            </a:pPr>
            <a:r>
              <a:rPr lang="en-US" dirty="0"/>
              <a:t>Use the Sustainable Buildings </a:t>
            </a:r>
            <a:r>
              <a:rPr lang="en-US" dirty="0" smtClean="0"/>
              <a:t>Checklist</a:t>
            </a:r>
            <a:endParaRPr lang="en-US" dirty="0"/>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latin typeface="Univers"/>
              </a:rPr>
              <a:pPr/>
              <a:t>14</a:t>
            </a:fld>
            <a:endParaRPr lang="en-US" dirty="0">
              <a:solidFill>
                <a:srgbClr val="6F6F6F"/>
              </a:solidFill>
              <a:latin typeface="Univers"/>
            </a:endParaRPr>
          </a:p>
        </p:txBody>
      </p:sp>
    </p:spTree>
    <p:extLst>
      <p:ext uri="{BB962C8B-B14F-4D97-AF65-F5344CB8AC3E}">
        <p14:creationId xmlns:p14="http://schemas.microsoft.com/office/powerpoint/2010/main" val="400397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86903"/>
            <a:ext cx="8308545" cy="537808"/>
          </a:xfrm>
        </p:spPr>
        <p:txBody>
          <a:bodyPr>
            <a:normAutofit/>
          </a:bodyPr>
          <a:lstStyle/>
          <a:p>
            <a:r>
              <a:rPr lang="en-US" dirty="0" smtClean="0"/>
              <a:t>Planning Tab: Portfolio-Level</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15</a:t>
            </a:fld>
            <a:endParaRPr lang="en-US" dirty="0">
              <a:solidFill>
                <a:srgbClr val="6F6F6F"/>
              </a:solidFill>
              <a:latin typeface="Univer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48326" y="1257300"/>
            <a:ext cx="6440642" cy="5257800"/>
          </a:xfrm>
          <a:prstGeom prst="rect">
            <a:avLst/>
          </a:prstGeom>
          <a:ln>
            <a:solidFill>
              <a:srgbClr val="6F6F6F"/>
            </a:solidFill>
          </a:ln>
        </p:spPr>
      </p:pic>
      <p:sp>
        <p:nvSpPr>
          <p:cNvPr id="8" name="TextBox 7"/>
          <p:cNvSpPr txBox="1"/>
          <p:nvPr/>
        </p:nvSpPr>
        <p:spPr>
          <a:xfrm>
            <a:off x="0" y="2057400"/>
            <a:ext cx="1600200" cy="1066800"/>
          </a:xfrm>
          <a:prstGeom prst="rect">
            <a:avLst/>
          </a:prstGeom>
        </p:spPr>
        <p:txBody>
          <a:bodyPr vert="horz" wrap="square" lIns="91440" tIns="45720" rIns="91440" bIns="45720" rtlCol="0" anchor="ctr">
            <a:normAutofit lnSpcReduction="10000"/>
          </a:bodyPr>
          <a:lstStyle/>
          <a:p>
            <a:pPr defTabSz="914400">
              <a:spcBef>
                <a:spcPct val="0"/>
              </a:spcBef>
            </a:pPr>
            <a:r>
              <a:rPr lang="en-US" sz="1600" b="1" dirty="0">
                <a:solidFill>
                  <a:srgbClr val="A6A6A6"/>
                </a:solidFill>
                <a:latin typeface="Univers"/>
                <a:cs typeface="Univers"/>
              </a:rPr>
              <a:t>Choose one target or baseline for all properties</a:t>
            </a:r>
          </a:p>
        </p:txBody>
      </p:sp>
      <p:cxnSp>
        <p:nvCxnSpPr>
          <p:cNvPr id="10" name="Straight Arrow Connector 9"/>
          <p:cNvCxnSpPr/>
          <p:nvPr/>
        </p:nvCxnSpPr>
        <p:spPr>
          <a:xfrm>
            <a:off x="1428750" y="2438400"/>
            <a:ext cx="62865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8" idx="2"/>
          </p:cNvCxnSpPr>
          <p:nvPr/>
        </p:nvCxnSpPr>
        <p:spPr>
          <a:xfrm>
            <a:off x="800100" y="3124200"/>
            <a:ext cx="1257300" cy="15240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189525" y="5091684"/>
            <a:ext cx="1743075" cy="1143000"/>
          </a:xfrm>
          <a:prstGeom prst="rect">
            <a:avLst/>
          </a:prstGeom>
          <a:solidFill>
            <a:schemeClr val="bg1"/>
          </a:solidFill>
          <a:ln>
            <a:solidFill>
              <a:schemeClr val="accent1"/>
            </a:solidFill>
          </a:ln>
          <a:effectLst>
            <a:outerShdw blurRad="50800" dist="38100" dir="13500000" algn="br" rotWithShape="0">
              <a:prstClr val="black">
                <a:alpha val="40000"/>
              </a:prstClr>
            </a:outerShdw>
          </a:effectLst>
        </p:spPr>
        <p:txBody>
          <a:bodyPr vert="horz" wrap="square" lIns="91440" tIns="45720" rIns="91440" bIns="45720" rtlCol="0" anchor="ctr">
            <a:noAutofit/>
          </a:bodyPr>
          <a:lstStyle/>
          <a:p>
            <a:pPr algn="ctr" defTabSz="914400">
              <a:spcBef>
                <a:spcPct val="0"/>
              </a:spcBef>
            </a:pPr>
            <a:r>
              <a:rPr lang="en-US" sz="1600" b="1" dirty="0">
                <a:solidFill>
                  <a:srgbClr val="3F3F3F">
                    <a:lumMod val="50000"/>
                    <a:lumOff val="50000"/>
                  </a:srgbClr>
                </a:solidFill>
                <a:latin typeface="Univers"/>
                <a:cs typeface="Univers"/>
              </a:rPr>
              <a:t>P</a:t>
            </a:r>
            <a:r>
              <a:rPr lang="en-US" sz="1600" b="1" dirty="0" smtClean="0">
                <a:solidFill>
                  <a:srgbClr val="3F3F3F">
                    <a:lumMod val="50000"/>
                    <a:lumOff val="50000"/>
                  </a:srgbClr>
                </a:solidFill>
                <a:latin typeface="Univers"/>
                <a:cs typeface="Univers"/>
              </a:rPr>
              <a:t>roperty-specific </a:t>
            </a:r>
            <a:r>
              <a:rPr lang="en-US" sz="1600" b="1" dirty="0">
                <a:solidFill>
                  <a:srgbClr val="3F3F3F">
                    <a:lumMod val="50000"/>
                    <a:lumOff val="50000"/>
                  </a:srgbClr>
                </a:solidFill>
                <a:latin typeface="Univers"/>
                <a:cs typeface="Univers"/>
              </a:rPr>
              <a:t>details on targets</a:t>
            </a:r>
          </a:p>
        </p:txBody>
      </p:sp>
      <p:cxnSp>
        <p:nvCxnSpPr>
          <p:cNvPr id="31" name="Straight Arrow Connector 30"/>
          <p:cNvCxnSpPr/>
          <p:nvPr/>
        </p:nvCxnSpPr>
        <p:spPr>
          <a:xfrm flipH="1" flipV="1">
            <a:off x="6141831" y="3388868"/>
            <a:ext cx="867672" cy="170281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8" name="Picture 4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09503" y="3339084"/>
            <a:ext cx="2103120" cy="737616"/>
          </a:xfrm>
          <a:prstGeom prst="rect">
            <a:avLst/>
          </a:prstGeom>
          <a:ln>
            <a:solidFill>
              <a:srgbClr val="6F6F6F"/>
            </a:solidFill>
          </a:ln>
          <a:effectLst>
            <a:outerShdw blurRad="50800" dist="38100" dir="2700000" algn="tl" rotWithShape="0">
              <a:prstClr val="black">
                <a:alpha val="40000"/>
              </a:prstClr>
            </a:outerShdw>
          </a:effectLst>
        </p:spPr>
      </p:pic>
      <p:sp>
        <p:nvSpPr>
          <p:cNvPr id="3" name="TextBox 2"/>
          <p:cNvSpPr txBox="1"/>
          <p:nvPr/>
        </p:nvSpPr>
        <p:spPr>
          <a:xfrm>
            <a:off x="0" y="5117991"/>
            <a:ext cx="1600200" cy="876300"/>
          </a:xfrm>
          <a:prstGeom prst="rect">
            <a:avLst/>
          </a:prstGeom>
        </p:spPr>
        <p:txBody>
          <a:bodyPr vert="horz" wrap="square" lIns="91440" tIns="45720" rIns="91440" bIns="45720" rtlCol="0" anchor="ctr">
            <a:normAutofit fontScale="25000" lnSpcReduction="20000"/>
          </a:bodyPr>
          <a:lstStyle/>
          <a:p>
            <a:pPr defTabSz="914400">
              <a:spcBef>
                <a:spcPct val="0"/>
              </a:spcBef>
            </a:pPr>
            <a:r>
              <a:rPr lang="en-US" sz="6400" b="1" dirty="0" smtClean="0">
                <a:solidFill>
                  <a:srgbClr val="A6A6A6"/>
                </a:solidFill>
                <a:latin typeface="Univers"/>
                <a:cs typeface="Univers"/>
              </a:rPr>
              <a:t>Graphs </a:t>
            </a:r>
            <a:r>
              <a:rPr lang="en-US" sz="6400" b="1" dirty="0">
                <a:solidFill>
                  <a:srgbClr val="A6A6A6"/>
                </a:solidFill>
                <a:latin typeface="Univers"/>
                <a:cs typeface="Univers"/>
              </a:rPr>
              <a:t>with portfolio-wide information</a:t>
            </a:r>
          </a:p>
          <a:p>
            <a:pPr algn="ctr" defTabSz="914400">
              <a:spcBef>
                <a:spcPct val="0"/>
              </a:spcBef>
            </a:pPr>
            <a:endParaRPr lang="en-US" sz="3200" dirty="0">
              <a:solidFill>
                <a:srgbClr val="A6A6A6"/>
              </a:solidFill>
              <a:latin typeface="Univers"/>
              <a:cs typeface="Univers"/>
            </a:endParaRPr>
          </a:p>
        </p:txBody>
      </p:sp>
      <p:cxnSp>
        <p:nvCxnSpPr>
          <p:cNvPr id="26" name="Straight Arrow Connector 25"/>
          <p:cNvCxnSpPr/>
          <p:nvPr/>
        </p:nvCxnSpPr>
        <p:spPr>
          <a:xfrm>
            <a:off x="1334001" y="5712116"/>
            <a:ext cx="628650" cy="14151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357326" y="3552090"/>
            <a:ext cx="628650" cy="169023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591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668" y="1639995"/>
            <a:ext cx="6077712" cy="4992624"/>
          </a:xfrm>
          <a:prstGeom prst="rect">
            <a:avLst/>
          </a:prstGeom>
        </p:spPr>
      </p:pic>
      <p:sp>
        <p:nvSpPr>
          <p:cNvPr id="2" name="Title 1"/>
          <p:cNvSpPr>
            <a:spLocks noGrp="1"/>
          </p:cNvSpPr>
          <p:nvPr>
            <p:ph type="title"/>
          </p:nvPr>
        </p:nvSpPr>
        <p:spPr>
          <a:xfrm>
            <a:off x="835455" y="930384"/>
            <a:ext cx="8308545" cy="537808"/>
          </a:xfrm>
        </p:spPr>
        <p:txBody>
          <a:bodyPr>
            <a:noAutofit/>
          </a:bodyPr>
          <a:lstStyle/>
          <a:p>
            <a:r>
              <a:rPr lang="en-US" dirty="0"/>
              <a:t>Property Goals </a:t>
            </a:r>
            <a:r>
              <a:rPr lang="en-US" dirty="0" smtClean="0"/>
              <a:t>Tab: View Specific Property </a:t>
            </a:r>
            <a:r>
              <a:rPr lang="en-US" dirty="0"/>
              <a:t>Goals &amp; </a:t>
            </a:r>
            <a:r>
              <a:rPr lang="en-US" dirty="0" smtClean="0"/>
              <a:t>Improvements</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16</a:t>
            </a:fld>
            <a:endParaRPr lang="en-US" dirty="0">
              <a:solidFill>
                <a:srgbClr val="6F6F6F"/>
              </a:solidFill>
              <a:latin typeface="Univers"/>
            </a:endParaRPr>
          </a:p>
        </p:txBody>
      </p:sp>
      <p:sp>
        <p:nvSpPr>
          <p:cNvPr id="6" name="TextBox 5"/>
          <p:cNvSpPr txBox="1"/>
          <p:nvPr/>
        </p:nvSpPr>
        <p:spPr>
          <a:xfrm>
            <a:off x="112241" y="4876800"/>
            <a:ext cx="1446427" cy="1066800"/>
          </a:xfrm>
          <a:prstGeom prst="rect">
            <a:avLst/>
          </a:prstGeom>
        </p:spPr>
        <p:txBody>
          <a:bodyPr vert="horz" wrap="square" lIns="91440" tIns="45720" rIns="91440" bIns="45720" rtlCol="0" anchor="ctr">
            <a:normAutofit/>
          </a:bodyPr>
          <a:lstStyle/>
          <a:p>
            <a:pPr defTabSz="914400">
              <a:spcBef>
                <a:spcPct val="0"/>
              </a:spcBef>
            </a:pPr>
            <a:r>
              <a:rPr lang="en-US" sz="1600" b="1" dirty="0">
                <a:solidFill>
                  <a:srgbClr val="A6A6A6"/>
                </a:solidFill>
                <a:latin typeface="Univers"/>
                <a:cs typeface="Univers"/>
              </a:rPr>
              <a:t>Download documents</a:t>
            </a:r>
          </a:p>
        </p:txBody>
      </p:sp>
      <p:cxnSp>
        <p:nvCxnSpPr>
          <p:cNvPr id="7" name="Straight Arrow Connector 6"/>
          <p:cNvCxnSpPr/>
          <p:nvPr/>
        </p:nvCxnSpPr>
        <p:spPr>
          <a:xfrm flipV="1">
            <a:off x="1276350" y="5195653"/>
            <a:ext cx="791217" cy="21454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6023056" y="4520913"/>
            <a:ext cx="13716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cxnSp>
        <p:nvCxnSpPr>
          <p:cNvPr id="12" name="Straight Arrow Connector 11"/>
          <p:cNvCxnSpPr/>
          <p:nvPr/>
        </p:nvCxnSpPr>
        <p:spPr>
          <a:xfrm>
            <a:off x="1464211" y="2894230"/>
            <a:ext cx="3542031" cy="26514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12241" y="2209800"/>
            <a:ext cx="1446427" cy="13716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3F3F3F">
                    <a:lumMod val="50000"/>
                    <a:lumOff val="50000"/>
                  </a:srgbClr>
                </a:solidFill>
                <a:latin typeface="Univers"/>
                <a:cs typeface="Univers"/>
              </a:rPr>
              <a:t>Goals tab at the Property level in </a:t>
            </a:r>
            <a:r>
              <a:rPr lang="en-US" sz="1600" b="1" dirty="0" err="1">
                <a:solidFill>
                  <a:srgbClr val="0070C0"/>
                </a:solidFill>
                <a:latin typeface="Univers"/>
                <a:cs typeface="Univers"/>
              </a:rPr>
              <a:t>My</a:t>
            </a:r>
            <a:r>
              <a:rPr lang="en-US" sz="1600" b="1" dirty="0" err="1">
                <a:solidFill>
                  <a:srgbClr val="00B0F0"/>
                </a:solidFill>
                <a:latin typeface="Univers"/>
                <a:cs typeface="Univers"/>
              </a:rPr>
              <a:t>Portfolio</a:t>
            </a:r>
            <a:endParaRPr lang="en-US" sz="1600" b="1" dirty="0">
              <a:solidFill>
                <a:srgbClr val="00B0F0"/>
              </a:solidFill>
              <a:latin typeface="Univers"/>
              <a:cs typeface="Univers"/>
            </a:endParaRPr>
          </a:p>
        </p:txBody>
      </p:sp>
      <p:sp>
        <p:nvSpPr>
          <p:cNvPr id="5" name="TextBox 4"/>
          <p:cNvSpPr txBox="1"/>
          <p:nvPr/>
        </p:nvSpPr>
        <p:spPr>
          <a:xfrm>
            <a:off x="8784537" y="3852131"/>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55659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53923"/>
            <a:ext cx="8308545" cy="537808"/>
          </a:xfrm>
        </p:spPr>
        <p:txBody>
          <a:bodyPr>
            <a:normAutofit/>
          </a:bodyPr>
          <a:lstStyle/>
          <a:p>
            <a:r>
              <a:rPr lang="en-US" dirty="0" smtClean="0"/>
              <a:t>Add/Edit Baselines or Targets</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17</a:t>
            </a:fld>
            <a:endParaRPr lang="en-US" dirty="0">
              <a:solidFill>
                <a:srgbClr val="6F6F6F"/>
              </a:solidFill>
              <a:latin typeface="Univers"/>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18225" y="1371600"/>
            <a:ext cx="6149530" cy="4984751"/>
          </a:xfrm>
          <a:prstGeom prst="rect">
            <a:avLst/>
          </a:prstGeom>
          <a:ln>
            <a:solidFill>
              <a:schemeClr val="accent1"/>
            </a:solidFill>
          </a:ln>
        </p:spPr>
      </p:pic>
      <p:sp>
        <p:nvSpPr>
          <p:cNvPr id="5" name="TextBox 4"/>
          <p:cNvSpPr txBox="1"/>
          <p:nvPr/>
        </p:nvSpPr>
        <p:spPr>
          <a:xfrm>
            <a:off x="107576" y="2641600"/>
            <a:ext cx="2065824" cy="12192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A6A6A6"/>
                </a:solidFill>
                <a:latin typeface="Univers"/>
                <a:cs typeface="Univers"/>
              </a:rPr>
              <a:t>Choose baselines or let Portfolio </a:t>
            </a:r>
            <a:r>
              <a:rPr lang="en-US" sz="1600" b="1" dirty="0" smtClean="0">
                <a:solidFill>
                  <a:srgbClr val="A6A6A6"/>
                </a:solidFill>
                <a:latin typeface="Univers"/>
                <a:cs typeface="Univers"/>
              </a:rPr>
              <a:t>Manager select </a:t>
            </a:r>
            <a:r>
              <a:rPr lang="en-US" sz="1600" b="1" dirty="0">
                <a:solidFill>
                  <a:srgbClr val="A6A6A6"/>
                </a:solidFill>
                <a:latin typeface="Univers"/>
                <a:cs typeface="Univers"/>
              </a:rPr>
              <a:t>automatically</a:t>
            </a:r>
          </a:p>
        </p:txBody>
      </p:sp>
      <p:sp>
        <p:nvSpPr>
          <p:cNvPr id="7" name="TextBox 6"/>
          <p:cNvSpPr txBox="1"/>
          <p:nvPr/>
        </p:nvSpPr>
        <p:spPr>
          <a:xfrm>
            <a:off x="107576" y="4024167"/>
            <a:ext cx="2133600" cy="2300433"/>
          </a:xfrm>
          <a:prstGeom prst="rect">
            <a:avLst/>
          </a:prstGeom>
        </p:spPr>
        <p:txBody>
          <a:bodyPr vert="horz" wrap="square" lIns="91440" tIns="45720" rIns="91440" bIns="45720" rtlCol="0" anchor="ctr">
            <a:noAutofit/>
          </a:bodyPr>
          <a:lstStyle/>
          <a:p>
            <a:pPr defTabSz="914400">
              <a:spcBef>
                <a:spcPct val="0"/>
              </a:spcBef>
            </a:pPr>
            <a:r>
              <a:rPr lang="en-US" sz="1600" b="1" u="sng" dirty="0">
                <a:solidFill>
                  <a:srgbClr val="A6A6A6"/>
                </a:solidFill>
                <a:latin typeface="Univers"/>
                <a:cs typeface="Univers"/>
              </a:rPr>
              <a:t>Target Options</a:t>
            </a:r>
            <a:endParaRPr lang="en-US" sz="1600" b="1" dirty="0">
              <a:solidFill>
                <a:srgbClr val="A6A6A6"/>
              </a:solidFill>
              <a:latin typeface="Univers"/>
              <a:cs typeface="Univers"/>
            </a:endParaRPr>
          </a:p>
          <a:p>
            <a:pPr algn="ctr" defTabSz="914400">
              <a:spcBef>
                <a:spcPct val="0"/>
              </a:spcBef>
            </a:pPr>
            <a:endParaRPr lang="en-US" sz="1600" b="1" dirty="0">
              <a:solidFill>
                <a:srgbClr val="A6A6A6"/>
              </a:solidFill>
              <a:latin typeface="Univers"/>
              <a:cs typeface="Univers"/>
            </a:endParaRPr>
          </a:p>
          <a:p>
            <a:pPr marL="228600" indent="-228600" defTabSz="914400">
              <a:spcBef>
                <a:spcPct val="0"/>
              </a:spcBef>
              <a:buClr>
                <a:srgbClr val="00B0F0"/>
              </a:buClr>
              <a:buFont typeface="Arial" pitchFamily="34" charset="0"/>
              <a:buChar char="•"/>
            </a:pPr>
            <a:r>
              <a:rPr lang="en-US" sz="1600" b="1" dirty="0">
                <a:solidFill>
                  <a:srgbClr val="A6A6A6"/>
                </a:solidFill>
                <a:latin typeface="Univers"/>
                <a:cs typeface="Univers"/>
              </a:rPr>
              <a:t>Target ENERGY STAR Score</a:t>
            </a:r>
          </a:p>
          <a:p>
            <a:pPr marL="228600" indent="-228600" defTabSz="914400">
              <a:spcBef>
                <a:spcPct val="0"/>
              </a:spcBef>
              <a:buClr>
                <a:srgbClr val="00B0F0"/>
              </a:buClr>
              <a:buFont typeface="Arial" pitchFamily="34" charset="0"/>
              <a:buChar char="•"/>
            </a:pPr>
            <a:r>
              <a:rPr lang="en-US" sz="1600" b="1" dirty="0">
                <a:solidFill>
                  <a:srgbClr val="A6A6A6"/>
                </a:solidFill>
                <a:latin typeface="Univers"/>
                <a:cs typeface="Univers"/>
              </a:rPr>
              <a:t>Target % Better than Baseline</a:t>
            </a:r>
          </a:p>
          <a:p>
            <a:pPr marL="228600" indent="-228600" defTabSz="914400">
              <a:spcBef>
                <a:spcPct val="0"/>
              </a:spcBef>
              <a:buClr>
                <a:srgbClr val="00B0F0"/>
              </a:buClr>
              <a:buFont typeface="Arial" pitchFamily="34" charset="0"/>
              <a:buChar char="•"/>
            </a:pPr>
            <a:r>
              <a:rPr lang="en-US" sz="1600" b="1" dirty="0">
                <a:solidFill>
                  <a:srgbClr val="A6A6A6"/>
                </a:solidFill>
                <a:latin typeface="Univers"/>
                <a:cs typeface="Univers"/>
              </a:rPr>
              <a:t>Target % Better than Median</a:t>
            </a:r>
          </a:p>
        </p:txBody>
      </p:sp>
      <p:cxnSp>
        <p:nvCxnSpPr>
          <p:cNvPr id="8" name="Straight Arrow Connector 7"/>
          <p:cNvCxnSpPr/>
          <p:nvPr/>
        </p:nvCxnSpPr>
        <p:spPr>
          <a:xfrm flipV="1">
            <a:off x="1676400" y="4953000"/>
            <a:ext cx="781050" cy="762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1905000" y="3124200"/>
            <a:ext cx="781050" cy="762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8770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8760"/>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12213" y="1600200"/>
            <a:ext cx="7533501" cy="4724400"/>
          </a:xfrm>
        </p:spPr>
        <p:txBody>
          <a:bodyPr>
            <a:normAutofit/>
          </a:bodyPr>
          <a:lstStyle/>
          <a:p>
            <a:pPr>
              <a:lnSpc>
                <a:spcPct val="130000"/>
              </a:lnSpc>
            </a:pPr>
            <a:r>
              <a:rPr lang="en-US" dirty="0" smtClean="0"/>
              <a:t>Update data using spreadsheet upload feature</a:t>
            </a:r>
          </a:p>
          <a:p>
            <a:pPr>
              <a:lnSpc>
                <a:spcPct val="130000"/>
              </a:lnSpc>
            </a:pPr>
            <a:r>
              <a:rPr lang="en-US" dirty="0"/>
              <a:t>Set baseline, goals, and targets to plan energy improvements</a:t>
            </a:r>
          </a:p>
          <a:p>
            <a:pPr>
              <a:lnSpc>
                <a:spcPct val="130000"/>
              </a:lnSpc>
            </a:pPr>
            <a:r>
              <a:rPr lang="en-US" dirty="0" smtClean="0">
                <a:solidFill>
                  <a:srgbClr val="558ED5"/>
                </a:solidFill>
              </a:rPr>
              <a:t>Create custom reports</a:t>
            </a:r>
            <a:endParaRPr lang="en-US" dirty="0">
              <a:solidFill>
                <a:srgbClr val="558ED5"/>
              </a:solidFill>
            </a:endParaRPr>
          </a:p>
          <a:p>
            <a:pPr>
              <a:lnSpc>
                <a:spcPct val="130000"/>
              </a:lnSpc>
            </a:pPr>
            <a:r>
              <a:rPr lang="en-US" dirty="0" smtClean="0"/>
              <a:t>Use </a:t>
            </a:r>
            <a:r>
              <a:rPr lang="en-US" dirty="0"/>
              <a:t>the Sustainable Buildings </a:t>
            </a:r>
            <a:r>
              <a:rPr lang="en-US" dirty="0" smtClean="0"/>
              <a:t>Checklist</a:t>
            </a:r>
            <a:endParaRPr lang="en-US" dirty="0"/>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latin typeface="Univers"/>
              </a:rPr>
              <a:pPr/>
              <a:t>18</a:t>
            </a:fld>
            <a:endParaRPr lang="en-US" dirty="0">
              <a:solidFill>
                <a:srgbClr val="6F6F6F"/>
              </a:solidFill>
              <a:latin typeface="Univers"/>
            </a:endParaRPr>
          </a:p>
        </p:txBody>
      </p:sp>
    </p:spTree>
    <p:extLst>
      <p:ext uri="{BB962C8B-B14F-4D97-AF65-F5344CB8AC3E}">
        <p14:creationId xmlns:p14="http://schemas.microsoft.com/office/powerpoint/2010/main" val="2059054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9042"/>
            <a:ext cx="8331787" cy="537808"/>
          </a:xfrm>
        </p:spPr>
        <p:txBody>
          <a:bodyPr>
            <a:normAutofit/>
          </a:bodyPr>
          <a:lstStyle/>
          <a:p>
            <a:r>
              <a:rPr lang="en-US" dirty="0" smtClean="0"/>
              <a:t>Download Entire Portfolio</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19</a:t>
            </a:fld>
            <a:endParaRPr lang="en-US" dirty="0">
              <a:solidFill>
                <a:srgbClr val="6F6F6F"/>
              </a:solidFill>
              <a:latin typeface="Univers"/>
            </a:endParaRPr>
          </a:p>
        </p:txBody>
      </p:sp>
      <p:pic>
        <p:nvPicPr>
          <p:cNvPr id="2050" name="Picture 2"/>
          <p:cNvPicPr>
            <a:picLocks noChangeAspect="1" noChangeArrowheads="1"/>
          </p:cNvPicPr>
          <p:nvPr/>
        </p:nvPicPr>
        <p:blipFill>
          <a:blip r:embed="rId3" cstate="print"/>
          <a:srcRect/>
          <a:stretch>
            <a:fillRect/>
          </a:stretch>
        </p:blipFill>
        <p:spPr bwMode="auto">
          <a:xfrm>
            <a:off x="1143000" y="1419004"/>
            <a:ext cx="7162800" cy="5286596"/>
          </a:xfrm>
          <a:prstGeom prst="rect">
            <a:avLst/>
          </a:prstGeom>
          <a:noFill/>
          <a:ln w="9525">
            <a:solidFill>
              <a:schemeClr val="accent1"/>
            </a:solid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2667000" y="3505200"/>
            <a:ext cx="5257800" cy="1378258"/>
          </a:xfrm>
          <a:prstGeom prst="rect">
            <a:avLst/>
          </a:prstGeom>
          <a:noFill/>
          <a:ln w="9525">
            <a:solidFill>
              <a:schemeClr val="accent1"/>
            </a:solidFill>
            <a:miter lim="800000"/>
            <a:headEnd/>
            <a:tailEnd/>
          </a:ln>
        </p:spPr>
      </p:pic>
      <p:sp>
        <p:nvSpPr>
          <p:cNvPr id="7" name="Oval 6"/>
          <p:cNvSpPr/>
          <p:nvPr/>
        </p:nvSpPr>
        <p:spPr>
          <a:xfrm>
            <a:off x="6553200" y="5867400"/>
            <a:ext cx="19812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spTree>
    <p:extLst>
      <p:ext uri="{BB962C8B-B14F-4D97-AF65-F5344CB8AC3E}">
        <p14:creationId xmlns:p14="http://schemas.microsoft.com/office/powerpoint/2010/main" val="3007321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dissolve">
                                      <p:cBhvr>
                                        <p:cTn id="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17424"/>
            <a:ext cx="8331787" cy="525148"/>
          </a:xfrm>
        </p:spPr>
        <p:txBody>
          <a:bodyPr>
            <a:normAutofit/>
          </a:bodyPr>
          <a:lstStyle/>
          <a:p>
            <a:r>
              <a:rPr lang="en-US" dirty="0" smtClean="0"/>
              <a:t>Learning Objectives</a:t>
            </a:r>
            <a:endParaRPr lang="en-US" dirty="0"/>
          </a:p>
        </p:txBody>
      </p:sp>
      <p:sp>
        <p:nvSpPr>
          <p:cNvPr id="3" name="Content Placeholder 2"/>
          <p:cNvSpPr>
            <a:spLocks noGrp="1"/>
          </p:cNvSpPr>
          <p:nvPr>
            <p:ph idx="1"/>
          </p:nvPr>
        </p:nvSpPr>
        <p:spPr>
          <a:xfrm>
            <a:off x="812214" y="1420989"/>
            <a:ext cx="7874586" cy="4174699"/>
          </a:xfrm>
        </p:spPr>
        <p:txBody>
          <a:bodyPr>
            <a:normAutofit/>
          </a:bodyPr>
          <a:lstStyle/>
          <a:p>
            <a:pPr>
              <a:lnSpc>
                <a:spcPct val="130000"/>
              </a:lnSpc>
              <a:buClr>
                <a:schemeClr val="tx2">
                  <a:lumMod val="60000"/>
                  <a:lumOff val="40000"/>
                </a:schemeClr>
              </a:buClr>
            </a:pPr>
            <a:r>
              <a:rPr lang="en-US" dirty="0" smtClean="0">
                <a:solidFill>
                  <a:schemeClr val="tx2">
                    <a:lumMod val="60000"/>
                    <a:lumOff val="40000"/>
                  </a:schemeClr>
                </a:solidFill>
              </a:rPr>
              <a:t>In this session, you will learn about some advanced features of EPA’s ENERGY STAR Portfolio Manager tool:</a:t>
            </a:r>
          </a:p>
          <a:p>
            <a:pPr lvl="1">
              <a:lnSpc>
                <a:spcPct val="130000"/>
              </a:lnSpc>
            </a:pPr>
            <a:r>
              <a:rPr lang="en-US" dirty="0" smtClean="0"/>
              <a:t>Update data using the </a:t>
            </a:r>
            <a:r>
              <a:rPr lang="en-US" dirty="0">
                <a:solidFill>
                  <a:srgbClr val="595959"/>
                </a:solidFill>
              </a:rPr>
              <a:t>s</a:t>
            </a:r>
            <a:r>
              <a:rPr lang="en-US" dirty="0" smtClean="0">
                <a:solidFill>
                  <a:srgbClr val="595959"/>
                </a:solidFill>
              </a:rPr>
              <a:t>preadsheet </a:t>
            </a:r>
            <a:r>
              <a:rPr lang="en-US" dirty="0">
                <a:solidFill>
                  <a:srgbClr val="595959"/>
                </a:solidFill>
              </a:rPr>
              <a:t>u</a:t>
            </a:r>
            <a:r>
              <a:rPr lang="en-US" dirty="0" smtClean="0">
                <a:solidFill>
                  <a:srgbClr val="595959"/>
                </a:solidFill>
              </a:rPr>
              <a:t>pload </a:t>
            </a:r>
            <a:r>
              <a:rPr lang="en-US" dirty="0">
                <a:solidFill>
                  <a:srgbClr val="595959"/>
                </a:solidFill>
              </a:rPr>
              <a:t>f</a:t>
            </a:r>
            <a:r>
              <a:rPr lang="en-US" dirty="0" smtClean="0">
                <a:solidFill>
                  <a:srgbClr val="595959"/>
                </a:solidFill>
              </a:rPr>
              <a:t>eature </a:t>
            </a:r>
          </a:p>
          <a:p>
            <a:pPr lvl="1">
              <a:lnSpc>
                <a:spcPct val="130000"/>
              </a:lnSpc>
            </a:pPr>
            <a:r>
              <a:rPr lang="en-US" dirty="0" smtClean="0"/>
              <a:t>Set baseline, goals, and targets to plan energy improvements</a:t>
            </a:r>
          </a:p>
          <a:p>
            <a:pPr lvl="1">
              <a:lnSpc>
                <a:spcPct val="130000"/>
              </a:lnSpc>
            </a:pPr>
            <a:r>
              <a:rPr lang="en-US" dirty="0" smtClean="0">
                <a:solidFill>
                  <a:srgbClr val="595959"/>
                </a:solidFill>
              </a:rPr>
              <a:t>Create custom reports</a:t>
            </a:r>
            <a:endParaRPr lang="en-US" strike="sngStrike" dirty="0" smtClean="0">
              <a:solidFill>
                <a:srgbClr val="595959"/>
              </a:solidFill>
            </a:endParaRPr>
          </a:p>
          <a:p>
            <a:pPr lvl="1">
              <a:lnSpc>
                <a:spcPct val="130000"/>
              </a:lnSpc>
            </a:pPr>
            <a:r>
              <a:rPr lang="en-US" dirty="0" smtClean="0">
                <a:solidFill>
                  <a:srgbClr val="595959"/>
                </a:solidFill>
              </a:rPr>
              <a:t>Use the Sustainable Buildings Checklist</a:t>
            </a: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latin typeface="Univers"/>
              </a:rPr>
              <a:pPr/>
              <a:t>2</a:t>
            </a:fld>
            <a:endParaRPr lang="en-US" dirty="0">
              <a:solidFill>
                <a:srgbClr val="6F6F6F"/>
              </a:solidFill>
              <a:latin typeface="Univers"/>
            </a:endParaRPr>
          </a:p>
        </p:txBody>
      </p:sp>
    </p:spTree>
    <p:extLst>
      <p:ext uri="{BB962C8B-B14F-4D97-AF65-F5344CB8AC3E}">
        <p14:creationId xmlns:p14="http://schemas.microsoft.com/office/powerpoint/2010/main" val="2104564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901810"/>
            <a:ext cx="8308545" cy="537808"/>
          </a:xfrm>
        </p:spPr>
        <p:txBody>
          <a:bodyPr>
            <a:noAutofit/>
          </a:bodyPr>
          <a:lstStyle/>
          <a:p>
            <a:r>
              <a:rPr lang="en-US" dirty="0" smtClean="0"/>
              <a:t>Analyze Progress and Performance on the </a:t>
            </a:r>
            <a:br>
              <a:rPr lang="en-US" dirty="0" smtClean="0"/>
            </a:br>
            <a:r>
              <a:rPr lang="en-US" dirty="0" smtClean="0"/>
              <a:t>Reporting Tab</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20</a:t>
            </a:fld>
            <a:endParaRPr lang="en-US" dirty="0">
              <a:solidFill>
                <a:srgbClr val="6F6F6F"/>
              </a:solidFill>
              <a:latin typeface="Univers"/>
            </a:endParaRPr>
          </a:p>
        </p:txBody>
      </p:sp>
      <p:sp>
        <p:nvSpPr>
          <p:cNvPr id="12" name="TextBox 11"/>
          <p:cNvSpPr txBox="1"/>
          <p:nvPr/>
        </p:nvSpPr>
        <p:spPr>
          <a:xfrm>
            <a:off x="111555" y="1760831"/>
            <a:ext cx="1447800" cy="1371600"/>
          </a:xfrm>
          <a:prstGeom prst="rect">
            <a:avLst/>
          </a:prstGeom>
        </p:spPr>
        <p:txBody>
          <a:bodyPr vert="horz" wrap="square" lIns="91440" tIns="45720" rIns="91440" bIns="45720" rtlCol="0" anchor="ctr">
            <a:noAutofit/>
          </a:bodyPr>
          <a:lstStyle/>
          <a:p>
            <a:pPr defTabSz="914400">
              <a:spcBef>
                <a:spcPct val="0"/>
              </a:spcBef>
            </a:pPr>
            <a:r>
              <a:rPr lang="en-US" sz="1600" b="1" dirty="0">
                <a:solidFill>
                  <a:schemeClr val="bg1">
                    <a:lumMod val="65000"/>
                  </a:schemeClr>
                </a:solidFill>
                <a:latin typeface="Univers"/>
                <a:cs typeface="Univers"/>
              </a:rPr>
              <a:t>Choose from Pre-set Chart &amp; Graph options</a:t>
            </a:r>
          </a:p>
        </p:txBody>
      </p:sp>
      <p:sp>
        <p:nvSpPr>
          <p:cNvPr id="13" name="TextBox 12"/>
          <p:cNvSpPr txBox="1"/>
          <p:nvPr/>
        </p:nvSpPr>
        <p:spPr>
          <a:xfrm>
            <a:off x="7649029" y="3276600"/>
            <a:ext cx="1494971" cy="8382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3F3F3F">
                    <a:lumMod val="50000"/>
                    <a:lumOff val="50000"/>
                  </a:srgbClr>
                </a:solidFill>
                <a:latin typeface="Univers"/>
                <a:cs typeface="Univers"/>
              </a:rPr>
              <a:t>Download Performance Documents</a:t>
            </a:r>
          </a:p>
        </p:txBody>
      </p:sp>
      <p:sp>
        <p:nvSpPr>
          <p:cNvPr id="14" name="TextBox 13"/>
          <p:cNvSpPr txBox="1"/>
          <p:nvPr/>
        </p:nvSpPr>
        <p:spPr>
          <a:xfrm>
            <a:off x="111555" y="3585029"/>
            <a:ext cx="1447800" cy="1524000"/>
          </a:xfrm>
          <a:prstGeom prst="rect">
            <a:avLst/>
          </a:prstGeom>
        </p:spPr>
        <p:txBody>
          <a:bodyPr vert="horz" wrap="square" lIns="91440" tIns="45720" rIns="91440" bIns="45720" rtlCol="0" anchor="ctr">
            <a:normAutofit/>
          </a:bodyPr>
          <a:lstStyle/>
          <a:p>
            <a:pPr defTabSz="914400">
              <a:spcBef>
                <a:spcPct val="0"/>
              </a:spcBef>
            </a:pPr>
            <a:r>
              <a:rPr lang="en-US" sz="1600" b="1" dirty="0">
                <a:solidFill>
                  <a:srgbClr val="3F3F3F">
                    <a:lumMod val="50000"/>
                    <a:lumOff val="50000"/>
                  </a:srgbClr>
                </a:solidFill>
                <a:latin typeface="Univers"/>
                <a:cs typeface="Univers"/>
              </a:rPr>
              <a:t>Create and generate Templates &amp; Reports</a:t>
            </a:r>
          </a:p>
        </p:txBody>
      </p:sp>
      <p:cxnSp>
        <p:nvCxnSpPr>
          <p:cNvPr id="22" name="Straight Arrow Connector 21"/>
          <p:cNvCxnSpPr/>
          <p:nvPr/>
        </p:nvCxnSpPr>
        <p:spPr>
          <a:xfrm>
            <a:off x="1181100" y="4305300"/>
            <a:ext cx="705757" cy="1905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3"/>
          <a:stretch>
            <a:fillRect/>
          </a:stretch>
        </p:blipFill>
        <p:spPr>
          <a:xfrm>
            <a:off x="1827846" y="1548353"/>
            <a:ext cx="5719849" cy="4946896"/>
          </a:xfrm>
          <a:prstGeom prst="rect">
            <a:avLst/>
          </a:prstGeom>
        </p:spPr>
      </p:pic>
      <p:cxnSp>
        <p:nvCxnSpPr>
          <p:cNvPr id="21" name="Straight Arrow Connector 20"/>
          <p:cNvCxnSpPr/>
          <p:nvPr/>
        </p:nvCxnSpPr>
        <p:spPr>
          <a:xfrm>
            <a:off x="1371600" y="2185148"/>
            <a:ext cx="602343"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219200" y="4305300"/>
            <a:ext cx="5148943"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6781800" y="2667000"/>
            <a:ext cx="1295400" cy="6858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089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75089"/>
            <a:ext cx="8308545" cy="537808"/>
          </a:xfrm>
        </p:spPr>
        <p:txBody>
          <a:bodyPr>
            <a:normAutofit/>
          </a:bodyPr>
          <a:lstStyle/>
          <a:p>
            <a:r>
              <a:rPr lang="en-US" dirty="0" smtClean="0"/>
              <a:t>ENERGY STAR Performance Documents</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21</a:t>
            </a:fld>
            <a:endParaRPr lang="en-US" dirty="0">
              <a:solidFill>
                <a:srgbClr val="6F6F6F"/>
              </a:solidFill>
              <a:latin typeface="Univers"/>
            </a:endParaRPr>
          </a:p>
        </p:txBody>
      </p:sp>
      <p:sp>
        <p:nvSpPr>
          <p:cNvPr id="9" name="Bent-Up Arrow 8"/>
          <p:cNvSpPr/>
          <p:nvPr/>
        </p:nvSpPr>
        <p:spPr>
          <a:xfrm rot="5400000">
            <a:off x="2324100" y="5219700"/>
            <a:ext cx="685800" cy="609600"/>
          </a:xfrm>
          <a:prstGeom prst="ben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 y="1524000"/>
            <a:ext cx="3048000" cy="3530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43070" y="2209800"/>
            <a:ext cx="5773127" cy="4038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497645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75089"/>
            <a:ext cx="8308545" cy="537808"/>
          </a:xfrm>
        </p:spPr>
        <p:txBody>
          <a:bodyPr>
            <a:normAutofit/>
          </a:bodyPr>
          <a:lstStyle/>
          <a:p>
            <a:r>
              <a:rPr lang="en-US" dirty="0" smtClean="0"/>
              <a:t>Templates &amp; Reports</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22</a:t>
            </a:fld>
            <a:endParaRPr lang="en-US" dirty="0">
              <a:solidFill>
                <a:srgbClr val="6F6F6F"/>
              </a:solidFill>
              <a:latin typeface="Univers"/>
            </a:endParaRPr>
          </a:p>
        </p:txBody>
      </p:sp>
      <p:sp>
        <p:nvSpPr>
          <p:cNvPr id="8" name="Rectangle 7"/>
          <p:cNvSpPr/>
          <p:nvPr/>
        </p:nvSpPr>
        <p:spPr>
          <a:xfrm>
            <a:off x="1676400" y="1676400"/>
            <a:ext cx="3581400"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pic>
        <p:nvPicPr>
          <p:cNvPr id="5" name="Picture 4"/>
          <p:cNvPicPr>
            <a:picLocks noChangeAspect="1"/>
          </p:cNvPicPr>
          <p:nvPr/>
        </p:nvPicPr>
        <p:blipFill>
          <a:blip r:embed="rId3"/>
          <a:stretch>
            <a:fillRect/>
          </a:stretch>
        </p:blipFill>
        <p:spPr>
          <a:xfrm>
            <a:off x="1676400" y="1312897"/>
            <a:ext cx="6236855" cy="5394036"/>
          </a:xfrm>
          <a:prstGeom prst="rect">
            <a:avLst/>
          </a:prstGeom>
        </p:spPr>
      </p:pic>
      <p:sp>
        <p:nvSpPr>
          <p:cNvPr id="7" name="Frame 6"/>
          <p:cNvSpPr/>
          <p:nvPr/>
        </p:nvSpPr>
        <p:spPr>
          <a:xfrm>
            <a:off x="1676400" y="4387580"/>
            <a:ext cx="6236855" cy="2319353"/>
          </a:xfrm>
          <a:prstGeom prst="frame">
            <a:avLst>
              <a:gd name="adj1" fmla="val 1659"/>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6663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8760"/>
            <a:ext cx="8308545" cy="537808"/>
          </a:xfrm>
        </p:spPr>
        <p:txBody>
          <a:bodyPr>
            <a:normAutofit/>
          </a:bodyPr>
          <a:lstStyle/>
          <a:p>
            <a:r>
              <a:rPr lang="en-US" dirty="0" smtClean="0"/>
              <a:t>Custom Reporting</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23</a:t>
            </a:fld>
            <a:endParaRPr lang="en-US" dirty="0">
              <a:solidFill>
                <a:srgbClr val="6F6F6F"/>
              </a:solidFill>
              <a:latin typeface="Univers"/>
            </a:endParaRPr>
          </a:p>
        </p:txBody>
      </p:sp>
      <p:sp>
        <p:nvSpPr>
          <p:cNvPr id="21" name="TextBox 20"/>
          <p:cNvSpPr txBox="1"/>
          <p:nvPr/>
        </p:nvSpPr>
        <p:spPr>
          <a:xfrm>
            <a:off x="7722991" y="2496457"/>
            <a:ext cx="1219199" cy="1143000"/>
          </a:xfrm>
          <a:prstGeom prst="rect">
            <a:avLst/>
          </a:prstGeom>
        </p:spPr>
        <p:txBody>
          <a:bodyPr vert="horz" wrap="square" lIns="91440" tIns="45720" rIns="91440" bIns="45720" rtlCol="0" anchor="ctr">
            <a:normAutofit/>
          </a:bodyPr>
          <a:lstStyle/>
          <a:p>
            <a:pPr defTabSz="914400">
              <a:spcBef>
                <a:spcPct val="0"/>
              </a:spcBef>
            </a:pPr>
            <a:r>
              <a:rPr lang="en-US" sz="1600" b="1" dirty="0">
                <a:solidFill>
                  <a:srgbClr val="3F3F3F">
                    <a:lumMod val="50000"/>
                    <a:lumOff val="50000"/>
                  </a:srgbClr>
                </a:solidFill>
                <a:latin typeface="Univers"/>
                <a:cs typeface="Univers"/>
              </a:rPr>
              <a:t>Create your own report</a:t>
            </a:r>
          </a:p>
        </p:txBody>
      </p:sp>
      <p:pic>
        <p:nvPicPr>
          <p:cNvPr id="9" name="Picture 8"/>
          <p:cNvPicPr>
            <a:picLocks noChangeAspect="1"/>
          </p:cNvPicPr>
          <p:nvPr/>
        </p:nvPicPr>
        <p:blipFill>
          <a:blip r:embed="rId3"/>
          <a:stretch>
            <a:fillRect/>
          </a:stretch>
        </p:blipFill>
        <p:spPr>
          <a:xfrm>
            <a:off x="1676400" y="1693452"/>
            <a:ext cx="5796837" cy="5013480"/>
          </a:xfrm>
          <a:prstGeom prst="rect">
            <a:avLst/>
          </a:prstGeom>
        </p:spPr>
      </p:pic>
      <p:cxnSp>
        <p:nvCxnSpPr>
          <p:cNvPr id="22" name="Straight Arrow Connector 21"/>
          <p:cNvCxnSpPr/>
          <p:nvPr/>
        </p:nvCxnSpPr>
        <p:spPr>
          <a:xfrm flipH="1">
            <a:off x="7086600" y="3429000"/>
            <a:ext cx="1143000" cy="9144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3314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8760"/>
            <a:ext cx="8331787" cy="537808"/>
          </a:xfrm>
        </p:spPr>
        <p:txBody>
          <a:bodyPr>
            <a:normAutofit/>
          </a:bodyPr>
          <a:lstStyle/>
          <a:p>
            <a:r>
              <a:rPr lang="en-US" dirty="0" smtClean="0"/>
              <a:t>Custom Reporting</a:t>
            </a:r>
            <a:endParaRPr lang="en-US" dirty="0"/>
          </a:p>
        </p:txBody>
      </p:sp>
      <p:sp>
        <p:nvSpPr>
          <p:cNvPr id="4" name="Content Placeholder 3"/>
          <p:cNvSpPr>
            <a:spLocks noGrp="1"/>
          </p:cNvSpPr>
          <p:nvPr>
            <p:ph idx="1"/>
          </p:nvPr>
        </p:nvSpPr>
        <p:spPr>
          <a:xfrm>
            <a:off x="812213" y="1356379"/>
            <a:ext cx="7874586" cy="4174699"/>
          </a:xfrm>
        </p:spPr>
        <p:txBody>
          <a:bodyPr>
            <a:normAutofit/>
          </a:bodyPr>
          <a:lstStyle/>
          <a:p>
            <a:pPr marL="344488" indent="-344488">
              <a:lnSpc>
                <a:spcPct val="130000"/>
              </a:lnSpc>
            </a:pPr>
            <a:r>
              <a:rPr lang="en-US" dirty="0" smtClean="0"/>
              <a:t>Create report template</a:t>
            </a:r>
          </a:p>
          <a:p>
            <a:pPr marL="344488" indent="-344488">
              <a:lnSpc>
                <a:spcPct val="130000"/>
              </a:lnSpc>
            </a:pPr>
            <a:r>
              <a:rPr lang="en-US" dirty="0" smtClean="0"/>
              <a:t>Use your template to</a:t>
            </a:r>
          </a:p>
          <a:p>
            <a:pPr lvl="1">
              <a:lnSpc>
                <a:spcPct val="130000"/>
              </a:lnSpc>
            </a:pPr>
            <a:r>
              <a:rPr lang="en-US" dirty="0" smtClean="0"/>
              <a:t>Generate a custom report</a:t>
            </a:r>
          </a:p>
          <a:p>
            <a:pPr lvl="1">
              <a:lnSpc>
                <a:spcPct val="130000"/>
              </a:lnSpc>
            </a:pPr>
            <a:r>
              <a:rPr lang="en-US" dirty="0" smtClean="0"/>
              <a:t>Share your template</a:t>
            </a:r>
          </a:p>
          <a:p>
            <a:pPr lvl="1">
              <a:lnSpc>
                <a:spcPct val="130000"/>
              </a:lnSpc>
            </a:pPr>
            <a:r>
              <a:rPr lang="en-US" dirty="0" smtClean="0"/>
              <a:t>Request data from others</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24</a:t>
            </a:fld>
            <a:endParaRPr lang="en-US" dirty="0">
              <a:solidFill>
                <a:srgbClr val="6F6F6F"/>
              </a:solidFill>
              <a:latin typeface="Univers"/>
            </a:endParaRPr>
          </a:p>
        </p:txBody>
      </p:sp>
    </p:spTree>
    <p:extLst>
      <p:ext uri="{BB962C8B-B14F-4D97-AF65-F5344CB8AC3E}">
        <p14:creationId xmlns:p14="http://schemas.microsoft.com/office/powerpoint/2010/main" val="545452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53923"/>
            <a:ext cx="8308545" cy="537808"/>
          </a:xfrm>
        </p:spPr>
        <p:txBody>
          <a:bodyPr>
            <a:normAutofit/>
          </a:bodyPr>
          <a:lstStyle/>
          <a:p>
            <a:r>
              <a:rPr lang="en-US" dirty="0"/>
              <a:t>Custom Reporting</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25</a:t>
            </a:fld>
            <a:endParaRPr lang="en-US" dirty="0">
              <a:solidFill>
                <a:srgbClr val="6F6F6F"/>
              </a:solidFill>
              <a:latin typeface="Univer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1376" y="1447800"/>
            <a:ext cx="6248798" cy="5257800"/>
          </a:xfrm>
          <a:prstGeom prst="rect">
            <a:avLst/>
          </a:prstGeom>
          <a:ln>
            <a:solidFill>
              <a:srgbClr val="6F6F6F"/>
            </a:solidFill>
          </a:ln>
        </p:spPr>
      </p:pic>
      <p:pic>
        <p:nvPicPr>
          <p:cNvPr id="13314"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34672" y="3069167"/>
            <a:ext cx="3833127" cy="26881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746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ssolv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68760"/>
            <a:ext cx="8308545" cy="537808"/>
          </a:xfrm>
        </p:spPr>
        <p:txBody>
          <a:bodyPr>
            <a:normAutofit/>
          </a:bodyPr>
          <a:lstStyle/>
          <a:p>
            <a:r>
              <a:rPr lang="en-US" dirty="0" smtClean="0"/>
              <a:t>Use Your Template</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26</a:t>
            </a:fld>
            <a:endParaRPr lang="en-US" dirty="0">
              <a:solidFill>
                <a:srgbClr val="6F6F6F"/>
              </a:solidFill>
              <a:latin typeface="Univers"/>
            </a:endParaRPr>
          </a:p>
        </p:txBody>
      </p:sp>
      <p:sp>
        <p:nvSpPr>
          <p:cNvPr id="11" name="TextBox 10"/>
          <p:cNvSpPr txBox="1"/>
          <p:nvPr/>
        </p:nvSpPr>
        <p:spPr>
          <a:xfrm>
            <a:off x="152400" y="4191000"/>
            <a:ext cx="1328057" cy="13716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3F3F3F">
                    <a:lumMod val="50000"/>
                    <a:lumOff val="50000"/>
                  </a:srgbClr>
                </a:solidFill>
                <a:latin typeface="Univers"/>
                <a:cs typeface="Univers"/>
              </a:rPr>
              <a:t>Bottom of Reporting Tab: new template appears</a:t>
            </a:r>
          </a:p>
        </p:txBody>
      </p:sp>
      <p:sp>
        <p:nvSpPr>
          <p:cNvPr id="18" name="TextBox 17"/>
          <p:cNvSpPr txBox="1"/>
          <p:nvPr/>
        </p:nvSpPr>
        <p:spPr>
          <a:xfrm>
            <a:off x="7239000" y="3810000"/>
            <a:ext cx="1981200" cy="24384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3F3F3F">
                    <a:lumMod val="50000"/>
                    <a:lumOff val="50000"/>
                  </a:srgbClr>
                </a:solidFill>
                <a:latin typeface="Univers"/>
                <a:cs typeface="Univers"/>
              </a:rPr>
              <a:t>Click links or use drop-down menu to share your template with others, request data from other users, or</a:t>
            </a:r>
          </a:p>
          <a:p>
            <a:pPr defTabSz="914400">
              <a:spcBef>
                <a:spcPct val="0"/>
              </a:spcBef>
            </a:pPr>
            <a:r>
              <a:rPr lang="en-US" sz="1600" b="1" dirty="0">
                <a:solidFill>
                  <a:srgbClr val="3F3F3F">
                    <a:lumMod val="50000"/>
                    <a:lumOff val="50000"/>
                  </a:srgbClr>
                </a:solidFill>
                <a:latin typeface="Univers"/>
                <a:cs typeface="Univers"/>
              </a:rPr>
              <a:t>generate a spreadsheet</a:t>
            </a:r>
          </a:p>
        </p:txBody>
      </p:sp>
      <p:pic>
        <p:nvPicPr>
          <p:cNvPr id="10" name="Picture 2"/>
          <p:cNvPicPr>
            <a:picLocks noChangeAspect="1" noChangeArrowheads="1"/>
          </p:cNvPicPr>
          <p:nvPr/>
        </p:nvPicPr>
        <p:blipFill>
          <a:blip r:embed="rId3" cstate="print"/>
          <a:srcRect/>
          <a:stretch>
            <a:fillRect/>
          </a:stretch>
        </p:blipFill>
        <p:spPr bwMode="auto">
          <a:xfrm>
            <a:off x="1524000" y="3567112"/>
            <a:ext cx="5715000" cy="3214688"/>
          </a:xfrm>
          <a:prstGeom prst="rect">
            <a:avLst/>
          </a:prstGeom>
          <a:noFill/>
          <a:ln w="9525">
            <a:noFill/>
            <a:miter lim="800000"/>
            <a:headEnd/>
            <a:tailEnd/>
          </a:ln>
        </p:spPr>
      </p:pic>
      <p:cxnSp>
        <p:nvCxnSpPr>
          <p:cNvPr id="9" name="Straight Arrow Connector 8"/>
          <p:cNvCxnSpPr/>
          <p:nvPr/>
        </p:nvCxnSpPr>
        <p:spPr>
          <a:xfrm>
            <a:off x="838200" y="5562600"/>
            <a:ext cx="685800" cy="6858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4" cstate="print"/>
          <a:srcRect/>
          <a:stretch>
            <a:fillRect/>
          </a:stretch>
        </p:blipFill>
        <p:spPr bwMode="auto">
          <a:xfrm>
            <a:off x="152400" y="1447800"/>
            <a:ext cx="8780585" cy="2133600"/>
          </a:xfrm>
          <a:prstGeom prst="rect">
            <a:avLst/>
          </a:prstGeom>
          <a:noFill/>
          <a:ln w="9525">
            <a:solidFill>
              <a:schemeClr val="accent1">
                <a:shade val="50000"/>
              </a:schemeClr>
            </a:solidFill>
            <a:miter lim="800000"/>
            <a:headEnd/>
            <a:tailEnd/>
          </a:ln>
        </p:spPr>
      </p:pic>
    </p:spTree>
    <p:extLst>
      <p:ext uri="{BB962C8B-B14F-4D97-AF65-F5344CB8AC3E}">
        <p14:creationId xmlns:p14="http://schemas.microsoft.com/office/powerpoint/2010/main" val="4262615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75089"/>
            <a:ext cx="8308545" cy="537808"/>
          </a:xfrm>
        </p:spPr>
        <p:txBody>
          <a:bodyPr>
            <a:normAutofit/>
          </a:bodyPr>
          <a:lstStyle/>
          <a:p>
            <a:r>
              <a:rPr lang="en-US" dirty="0" smtClean="0"/>
              <a:t>Share this Template</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27</a:t>
            </a:fld>
            <a:endParaRPr lang="en-US" dirty="0">
              <a:solidFill>
                <a:srgbClr val="6F6F6F"/>
              </a:solidFill>
              <a:latin typeface="Univer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72200" y="1752600"/>
            <a:ext cx="2586038" cy="1483362"/>
          </a:xfrm>
          <a:prstGeom prst="rect">
            <a:avLst/>
          </a:prstGeom>
          <a:ln>
            <a:solidFill>
              <a:schemeClr val="accent1"/>
            </a:solidFill>
          </a:ln>
          <a:effectLst>
            <a:outerShdw blurRad="50800" dist="38100" dir="13500000" sx="101000" sy="101000" algn="br" rotWithShape="0">
              <a:prstClr val="black">
                <a:alpha val="40000"/>
              </a:prstClr>
            </a:outerShdw>
          </a:effectLst>
        </p:spPr>
      </p:pic>
      <p:cxnSp>
        <p:nvCxnSpPr>
          <p:cNvPr id="9" name="Straight Arrow Connector 8"/>
          <p:cNvCxnSpPr/>
          <p:nvPr/>
        </p:nvCxnSpPr>
        <p:spPr>
          <a:xfrm flipV="1">
            <a:off x="4876800" y="2819400"/>
            <a:ext cx="1219200" cy="75419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6096000" y="2590800"/>
            <a:ext cx="1905000" cy="29482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srgbClr val="C00000"/>
              </a:solidFill>
              <a:latin typeface="Univers"/>
            </a:endParaRPr>
          </a:p>
        </p:txBody>
      </p:sp>
      <p:cxnSp>
        <p:nvCxnSpPr>
          <p:cNvPr id="17" name="Straight Arrow Connector 16"/>
          <p:cNvCxnSpPr/>
          <p:nvPr/>
        </p:nvCxnSpPr>
        <p:spPr>
          <a:xfrm>
            <a:off x="7421562" y="3276600"/>
            <a:ext cx="0" cy="49839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600" y="1512093"/>
            <a:ext cx="4648200" cy="2614613"/>
          </a:xfrm>
          <a:prstGeom prst="rect">
            <a:avLst/>
          </a:prstGeom>
          <a:noFill/>
          <a:ln w="9525">
            <a:noFill/>
            <a:miter lim="800000"/>
            <a:headEnd/>
            <a:tailEnd/>
          </a:ln>
        </p:spPr>
      </p:pic>
      <p:pic>
        <p:nvPicPr>
          <p:cNvPr id="1026"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495800" y="3817712"/>
            <a:ext cx="4049486" cy="2556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Straight Arrow Connector 10"/>
          <p:cNvCxnSpPr/>
          <p:nvPr/>
        </p:nvCxnSpPr>
        <p:spPr>
          <a:xfrm>
            <a:off x="4114800" y="4953000"/>
            <a:ext cx="6223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114800" y="6019800"/>
            <a:ext cx="6223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190172" y="4648200"/>
            <a:ext cx="2743200" cy="609600"/>
          </a:xfrm>
          <a:prstGeom prst="rect">
            <a:avLst/>
          </a:prstGeom>
        </p:spPr>
        <p:txBody>
          <a:bodyPr vert="horz" wrap="square" lIns="91440" tIns="45720" rIns="91440" bIns="45720" rtlCol="0" anchor="ctr">
            <a:normAutofit/>
          </a:bodyPr>
          <a:lstStyle/>
          <a:p>
            <a:pPr defTabSz="914400">
              <a:spcBef>
                <a:spcPct val="0"/>
              </a:spcBef>
            </a:pPr>
            <a:r>
              <a:rPr lang="en-US" sz="1600" b="1" dirty="0">
                <a:solidFill>
                  <a:srgbClr val="A6A6A6"/>
                </a:solidFill>
                <a:latin typeface="Univers"/>
                <a:cs typeface="Univers"/>
              </a:rPr>
              <a:t>Share with a Contact; or</a:t>
            </a:r>
          </a:p>
        </p:txBody>
      </p:sp>
      <p:sp>
        <p:nvSpPr>
          <p:cNvPr id="16" name="TextBox 15"/>
          <p:cNvSpPr txBox="1"/>
          <p:nvPr/>
        </p:nvSpPr>
        <p:spPr>
          <a:xfrm>
            <a:off x="1190172" y="5355771"/>
            <a:ext cx="3124200" cy="1085850"/>
          </a:xfrm>
          <a:prstGeom prst="rect">
            <a:avLst/>
          </a:prstGeom>
        </p:spPr>
        <p:txBody>
          <a:bodyPr vert="horz" wrap="square" lIns="91440" tIns="45720" rIns="91440" bIns="45720" rtlCol="0" anchor="ctr">
            <a:noAutofit/>
          </a:bodyPr>
          <a:lstStyle/>
          <a:p>
            <a:pPr defTabSz="914400">
              <a:spcBef>
                <a:spcPct val="0"/>
              </a:spcBef>
            </a:pPr>
            <a:r>
              <a:rPr lang="en-US" sz="1600" b="1" dirty="0">
                <a:solidFill>
                  <a:schemeClr val="bg1">
                    <a:lumMod val="65000"/>
                  </a:schemeClr>
                </a:solidFill>
                <a:latin typeface="Univers"/>
                <a:cs typeface="Univers"/>
              </a:rPr>
              <a:t>Generate a link in Portfolio Manager that allows any user to copy the template to their account </a:t>
            </a:r>
          </a:p>
        </p:txBody>
      </p:sp>
    </p:spTree>
    <p:extLst>
      <p:ext uri="{BB962C8B-B14F-4D97-AF65-F5344CB8AC3E}">
        <p14:creationId xmlns:p14="http://schemas.microsoft.com/office/powerpoint/2010/main" val="25415728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72200" y="1752600"/>
            <a:ext cx="2586038" cy="1483362"/>
          </a:xfrm>
          <a:prstGeom prst="rect">
            <a:avLst/>
          </a:prstGeom>
          <a:ln>
            <a:solidFill>
              <a:schemeClr val="accent1"/>
            </a:solidFill>
          </a:ln>
          <a:effectLst>
            <a:outerShdw blurRad="50800" dist="38100" dir="13500000" sx="101000" sy="101000" algn="br" rotWithShape="0">
              <a:prstClr val="black">
                <a:alpha val="40000"/>
              </a:prstClr>
            </a:outerShdw>
          </a:effectLst>
        </p:spPr>
      </p:pic>
      <p:sp>
        <p:nvSpPr>
          <p:cNvPr id="2" name="Title 1"/>
          <p:cNvSpPr>
            <a:spLocks noGrp="1"/>
          </p:cNvSpPr>
          <p:nvPr>
            <p:ph type="title"/>
          </p:nvPr>
        </p:nvSpPr>
        <p:spPr>
          <a:xfrm>
            <a:off x="835455" y="775089"/>
            <a:ext cx="8308545" cy="537808"/>
          </a:xfrm>
        </p:spPr>
        <p:txBody>
          <a:bodyPr>
            <a:normAutofit/>
          </a:bodyPr>
          <a:lstStyle/>
          <a:p>
            <a:r>
              <a:rPr lang="en-US" dirty="0" smtClean="0"/>
              <a:t>Request Data Using this Template</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28</a:t>
            </a:fld>
            <a:endParaRPr lang="en-US" dirty="0">
              <a:solidFill>
                <a:srgbClr val="6F6F6F"/>
              </a:solidFill>
              <a:latin typeface="Univers"/>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53001" y="3748161"/>
            <a:ext cx="3519714" cy="2625944"/>
          </a:xfrm>
          <a:prstGeom prst="rect">
            <a:avLst/>
          </a:prstGeom>
          <a:ln>
            <a:solidFill>
              <a:schemeClr val="accent1"/>
            </a:solidFill>
          </a:ln>
        </p:spPr>
      </p:pic>
      <p:sp>
        <p:nvSpPr>
          <p:cNvPr id="11" name="TextBox 10"/>
          <p:cNvSpPr txBox="1"/>
          <p:nvPr/>
        </p:nvSpPr>
        <p:spPr>
          <a:xfrm>
            <a:off x="2661557" y="4088854"/>
            <a:ext cx="1384300" cy="609600"/>
          </a:xfrm>
          <a:prstGeom prst="rect">
            <a:avLst/>
          </a:prstGeom>
        </p:spPr>
        <p:txBody>
          <a:bodyPr vert="horz" wrap="square" lIns="91440" tIns="45720" rIns="91440" bIns="45720" rtlCol="0" anchor="ctr">
            <a:normAutofit/>
          </a:bodyPr>
          <a:lstStyle/>
          <a:p>
            <a:pPr defTabSz="914400">
              <a:spcBef>
                <a:spcPct val="0"/>
              </a:spcBef>
            </a:pPr>
            <a:r>
              <a:rPr lang="en-US" sz="1600" b="1" dirty="0">
                <a:solidFill>
                  <a:srgbClr val="A6A6A6"/>
                </a:solidFill>
                <a:latin typeface="Univers"/>
                <a:cs typeface="Univers"/>
              </a:rPr>
              <a:t>Name Your Request</a:t>
            </a:r>
          </a:p>
        </p:txBody>
      </p:sp>
      <p:sp>
        <p:nvSpPr>
          <p:cNvPr id="12" name="TextBox 11"/>
          <p:cNvSpPr txBox="1"/>
          <p:nvPr/>
        </p:nvSpPr>
        <p:spPr>
          <a:xfrm>
            <a:off x="2661557" y="4669971"/>
            <a:ext cx="2215243" cy="13716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3F3F3F">
                    <a:lumMod val="50000"/>
                    <a:lumOff val="50000"/>
                  </a:srgbClr>
                </a:solidFill>
                <a:latin typeface="Univers"/>
                <a:cs typeface="Univers"/>
              </a:rPr>
              <a:t>Verify </a:t>
            </a:r>
            <a:r>
              <a:rPr lang="en-US" sz="1600" b="1" dirty="0" smtClean="0">
                <a:solidFill>
                  <a:srgbClr val="3F3F3F">
                    <a:lumMod val="50000"/>
                    <a:lumOff val="50000"/>
                  </a:srgbClr>
                </a:solidFill>
                <a:latin typeface="Univers"/>
                <a:cs typeface="Univers"/>
              </a:rPr>
              <a:t>Data</a:t>
            </a:r>
            <a:endParaRPr lang="en-US" sz="1600" b="1" dirty="0">
              <a:solidFill>
                <a:srgbClr val="3F3F3F">
                  <a:lumMod val="50000"/>
                  <a:lumOff val="50000"/>
                </a:srgbClr>
              </a:solidFill>
              <a:latin typeface="Univers"/>
              <a:cs typeface="Univers"/>
            </a:endParaRPr>
          </a:p>
          <a:p>
            <a:pPr marL="285750" indent="-285750" defTabSz="914400">
              <a:spcBef>
                <a:spcPct val="0"/>
              </a:spcBef>
              <a:buClr>
                <a:schemeClr val="tx2">
                  <a:lumMod val="60000"/>
                  <a:lumOff val="40000"/>
                </a:schemeClr>
              </a:buClr>
              <a:buFont typeface="Arial"/>
              <a:buChar char="•"/>
            </a:pPr>
            <a:r>
              <a:rPr lang="en-US" sz="1600" dirty="0">
                <a:solidFill>
                  <a:srgbClr val="3F3F3F">
                    <a:lumMod val="50000"/>
                    <a:lumOff val="50000"/>
                  </a:srgbClr>
                </a:solidFill>
                <a:latin typeface="Univers"/>
                <a:cs typeface="Univers"/>
              </a:rPr>
              <a:t>Timeframe</a:t>
            </a:r>
          </a:p>
          <a:p>
            <a:pPr marL="285750" indent="-285750" defTabSz="914400">
              <a:spcBef>
                <a:spcPct val="0"/>
              </a:spcBef>
              <a:buClr>
                <a:schemeClr val="tx2">
                  <a:lumMod val="60000"/>
                  <a:lumOff val="40000"/>
                </a:schemeClr>
              </a:buClr>
              <a:buFont typeface="Arial"/>
              <a:buChar char="•"/>
            </a:pPr>
            <a:r>
              <a:rPr lang="en-US" sz="1600" dirty="0">
                <a:solidFill>
                  <a:srgbClr val="A6A6A6"/>
                </a:solidFill>
                <a:latin typeface="Univers"/>
                <a:cs typeface="Univers"/>
              </a:rPr>
              <a:t>Locations</a:t>
            </a:r>
          </a:p>
          <a:p>
            <a:pPr marL="285750" indent="-285750" defTabSz="914400">
              <a:spcBef>
                <a:spcPct val="0"/>
              </a:spcBef>
              <a:buClr>
                <a:schemeClr val="tx2">
                  <a:lumMod val="60000"/>
                  <a:lumOff val="40000"/>
                </a:schemeClr>
              </a:buClr>
              <a:buFont typeface="Arial"/>
              <a:buChar char="•"/>
            </a:pPr>
            <a:r>
              <a:rPr lang="en-US" sz="1600" dirty="0">
                <a:solidFill>
                  <a:srgbClr val="3F3F3F">
                    <a:lumMod val="50000"/>
                    <a:lumOff val="50000"/>
                  </a:srgbClr>
                </a:solidFill>
                <a:latin typeface="Univers"/>
                <a:cs typeface="Univers"/>
              </a:rPr>
              <a:t>Info and Metrics</a:t>
            </a:r>
          </a:p>
        </p:txBody>
      </p:sp>
      <p:cxnSp>
        <p:nvCxnSpPr>
          <p:cNvPr id="13" name="Straight Arrow Connector 12"/>
          <p:cNvCxnSpPr/>
          <p:nvPr/>
        </p:nvCxnSpPr>
        <p:spPr>
          <a:xfrm flipV="1">
            <a:off x="4013200" y="4487997"/>
            <a:ext cx="596900" cy="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4013200" y="5105400"/>
            <a:ext cx="596900" cy="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876800" y="3048000"/>
            <a:ext cx="990600" cy="52559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8600" y="1371600"/>
            <a:ext cx="4648200" cy="2614613"/>
          </a:xfrm>
          <a:prstGeom prst="rect">
            <a:avLst/>
          </a:prstGeom>
          <a:noFill/>
          <a:ln w="9525">
            <a:noFill/>
            <a:miter lim="800000"/>
            <a:headEnd/>
            <a:tailEnd/>
          </a:ln>
        </p:spPr>
      </p:pic>
      <p:sp>
        <p:nvSpPr>
          <p:cNvPr id="19" name="Oval 18"/>
          <p:cNvSpPr/>
          <p:nvPr/>
        </p:nvSpPr>
        <p:spPr>
          <a:xfrm>
            <a:off x="5943600" y="2743200"/>
            <a:ext cx="29718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srgbClr val="C00000"/>
              </a:solidFill>
              <a:latin typeface="Univers"/>
            </a:endParaRPr>
          </a:p>
        </p:txBody>
      </p:sp>
      <p:cxnSp>
        <p:nvCxnSpPr>
          <p:cNvPr id="23" name="Straight Arrow Connector 22"/>
          <p:cNvCxnSpPr/>
          <p:nvPr/>
        </p:nvCxnSpPr>
        <p:spPr>
          <a:xfrm>
            <a:off x="7391400" y="3352800"/>
            <a:ext cx="0" cy="3810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3902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7367" y="1447800"/>
            <a:ext cx="6228765" cy="5223225"/>
          </a:xfrm>
          <a:prstGeom prst="rect">
            <a:avLst/>
          </a:prstGeom>
          <a:ln>
            <a:solidFill>
              <a:schemeClr val="accent1"/>
            </a:solidFill>
          </a:ln>
        </p:spPr>
      </p:pic>
      <p:sp>
        <p:nvSpPr>
          <p:cNvPr id="2" name="Title 1"/>
          <p:cNvSpPr>
            <a:spLocks noGrp="1"/>
          </p:cNvSpPr>
          <p:nvPr>
            <p:ph type="title"/>
          </p:nvPr>
        </p:nvSpPr>
        <p:spPr>
          <a:xfrm>
            <a:off x="806697" y="786903"/>
            <a:ext cx="8308545" cy="537808"/>
          </a:xfrm>
        </p:spPr>
        <p:txBody>
          <a:bodyPr>
            <a:normAutofit/>
          </a:bodyPr>
          <a:lstStyle/>
          <a:p>
            <a:r>
              <a:rPr lang="en-US" dirty="0"/>
              <a:t>Request Data Using this </a:t>
            </a:r>
            <a:r>
              <a:rPr lang="en-US" dirty="0" smtClean="0"/>
              <a:t>Template (continued)</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29</a:t>
            </a:fld>
            <a:endParaRPr lang="en-US" dirty="0">
              <a:solidFill>
                <a:srgbClr val="6F6F6F"/>
              </a:solidFill>
              <a:latin typeface="Univers"/>
            </a:endParaRPr>
          </a:p>
        </p:txBody>
      </p:sp>
      <p:sp>
        <p:nvSpPr>
          <p:cNvPr id="5" name="TextBox 4"/>
          <p:cNvSpPr txBox="1"/>
          <p:nvPr/>
        </p:nvSpPr>
        <p:spPr>
          <a:xfrm>
            <a:off x="152400" y="1459088"/>
            <a:ext cx="990600" cy="609600"/>
          </a:xfrm>
          <a:prstGeom prst="rect">
            <a:avLst/>
          </a:prstGeom>
        </p:spPr>
        <p:txBody>
          <a:bodyPr vert="horz" wrap="square" lIns="91440" tIns="45720" rIns="91440" bIns="45720" rtlCol="0" anchor="ctr">
            <a:normAutofit/>
          </a:bodyPr>
          <a:lstStyle/>
          <a:p>
            <a:pPr defTabSz="914400">
              <a:spcBef>
                <a:spcPct val="0"/>
              </a:spcBef>
            </a:pPr>
            <a:r>
              <a:rPr lang="en-US" sz="1600" b="1" dirty="0">
                <a:solidFill>
                  <a:srgbClr val="A6A6A6"/>
                </a:solidFill>
                <a:latin typeface="Univers"/>
                <a:cs typeface="Univers"/>
              </a:rPr>
              <a:t>Identify Contact</a:t>
            </a:r>
          </a:p>
        </p:txBody>
      </p:sp>
      <p:sp>
        <p:nvSpPr>
          <p:cNvPr id="6" name="TextBox 5"/>
          <p:cNvSpPr txBox="1"/>
          <p:nvPr/>
        </p:nvSpPr>
        <p:spPr>
          <a:xfrm>
            <a:off x="152400" y="2710037"/>
            <a:ext cx="1424149" cy="6096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A6A6A6"/>
                </a:solidFill>
                <a:latin typeface="Univers"/>
                <a:cs typeface="Univers"/>
              </a:rPr>
              <a:t>Provide instructions</a:t>
            </a:r>
          </a:p>
        </p:txBody>
      </p:sp>
      <p:cxnSp>
        <p:nvCxnSpPr>
          <p:cNvPr id="7" name="Straight Arrow Connector 6"/>
          <p:cNvCxnSpPr/>
          <p:nvPr/>
        </p:nvCxnSpPr>
        <p:spPr>
          <a:xfrm flipV="1">
            <a:off x="1131175" y="1643238"/>
            <a:ext cx="596900" cy="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278099" y="3014836"/>
            <a:ext cx="596900" cy="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3760075" y="5486400"/>
            <a:ext cx="3013258" cy="45720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sp>
        <p:nvSpPr>
          <p:cNvPr id="10" name="TextBox 9"/>
          <p:cNvSpPr txBox="1"/>
          <p:nvPr/>
        </p:nvSpPr>
        <p:spPr>
          <a:xfrm>
            <a:off x="152400" y="5105402"/>
            <a:ext cx="1424149" cy="838200"/>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A6A6A6"/>
                </a:solidFill>
                <a:latin typeface="Univers"/>
                <a:cs typeface="Univers"/>
              </a:rPr>
              <a:t>“Save” or “Publish”                Request</a:t>
            </a:r>
          </a:p>
        </p:txBody>
      </p:sp>
      <p:cxnSp>
        <p:nvCxnSpPr>
          <p:cNvPr id="11" name="Straight Arrow Connector 10"/>
          <p:cNvCxnSpPr/>
          <p:nvPr/>
        </p:nvCxnSpPr>
        <p:spPr>
          <a:xfrm>
            <a:off x="1196424" y="5630334"/>
            <a:ext cx="2563651"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9761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814400"/>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12213" y="1452495"/>
            <a:ext cx="8229600" cy="4724400"/>
          </a:xfrm>
        </p:spPr>
        <p:txBody>
          <a:bodyPr>
            <a:normAutofit/>
          </a:bodyPr>
          <a:lstStyle/>
          <a:p>
            <a:pPr>
              <a:lnSpc>
                <a:spcPct val="130000"/>
              </a:lnSpc>
            </a:pPr>
            <a:r>
              <a:rPr lang="en-US" dirty="0" smtClean="0">
                <a:solidFill>
                  <a:srgbClr val="558ED5"/>
                </a:solidFill>
              </a:rPr>
              <a:t>Update data using the </a:t>
            </a:r>
            <a:r>
              <a:rPr lang="en-US" dirty="0">
                <a:solidFill>
                  <a:srgbClr val="558ED5"/>
                </a:solidFill>
              </a:rPr>
              <a:t>s</a:t>
            </a:r>
            <a:r>
              <a:rPr lang="en-US" dirty="0" smtClean="0">
                <a:solidFill>
                  <a:srgbClr val="558ED5"/>
                </a:solidFill>
              </a:rPr>
              <a:t>preadsheet </a:t>
            </a:r>
            <a:r>
              <a:rPr lang="en-US" dirty="0">
                <a:solidFill>
                  <a:srgbClr val="558ED5"/>
                </a:solidFill>
              </a:rPr>
              <a:t>u</a:t>
            </a:r>
            <a:r>
              <a:rPr lang="en-US" dirty="0" smtClean="0">
                <a:solidFill>
                  <a:srgbClr val="558ED5"/>
                </a:solidFill>
              </a:rPr>
              <a:t>pload </a:t>
            </a:r>
            <a:r>
              <a:rPr lang="en-US" dirty="0">
                <a:solidFill>
                  <a:srgbClr val="558ED5"/>
                </a:solidFill>
              </a:rPr>
              <a:t>f</a:t>
            </a:r>
            <a:r>
              <a:rPr lang="en-US" dirty="0" smtClean="0">
                <a:solidFill>
                  <a:srgbClr val="558ED5"/>
                </a:solidFill>
              </a:rPr>
              <a:t>eature</a:t>
            </a:r>
          </a:p>
          <a:p>
            <a:pPr>
              <a:lnSpc>
                <a:spcPct val="130000"/>
              </a:lnSpc>
            </a:pPr>
            <a:r>
              <a:rPr lang="en-US" dirty="0" smtClean="0">
                <a:solidFill>
                  <a:srgbClr val="595959"/>
                </a:solidFill>
              </a:rPr>
              <a:t>Set baseline, goals, and </a:t>
            </a:r>
            <a:r>
              <a:rPr lang="en-US" dirty="0">
                <a:solidFill>
                  <a:srgbClr val="595959"/>
                </a:solidFill>
              </a:rPr>
              <a:t>targets to plan energy </a:t>
            </a:r>
            <a:r>
              <a:rPr lang="en-US" dirty="0" smtClean="0">
                <a:solidFill>
                  <a:srgbClr val="595959"/>
                </a:solidFill>
              </a:rPr>
              <a:t>improvements</a:t>
            </a:r>
            <a:endParaRPr lang="en-US" dirty="0">
              <a:solidFill>
                <a:srgbClr val="595959"/>
              </a:solidFill>
            </a:endParaRPr>
          </a:p>
          <a:p>
            <a:pPr>
              <a:lnSpc>
                <a:spcPct val="130000"/>
              </a:lnSpc>
            </a:pPr>
            <a:r>
              <a:rPr lang="en-US" dirty="0">
                <a:solidFill>
                  <a:srgbClr val="595959"/>
                </a:solidFill>
              </a:rPr>
              <a:t>Create custom reports</a:t>
            </a:r>
            <a:endParaRPr lang="en-US" strike="sngStrike" dirty="0">
              <a:solidFill>
                <a:srgbClr val="595959"/>
              </a:solidFill>
            </a:endParaRPr>
          </a:p>
          <a:p>
            <a:pPr>
              <a:lnSpc>
                <a:spcPct val="130000"/>
              </a:lnSpc>
            </a:pPr>
            <a:r>
              <a:rPr lang="en-US" dirty="0">
                <a:solidFill>
                  <a:srgbClr val="595959"/>
                </a:solidFill>
              </a:rPr>
              <a:t>Use the Sustainable Buildings </a:t>
            </a:r>
            <a:r>
              <a:rPr lang="en-US" dirty="0" smtClean="0">
                <a:solidFill>
                  <a:srgbClr val="595959"/>
                </a:solidFill>
              </a:rPr>
              <a:t>Checklist</a:t>
            </a:r>
            <a:endParaRPr lang="en-US" dirty="0">
              <a:solidFill>
                <a:srgbClr val="595959"/>
              </a:solidFill>
            </a:endParaRP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latin typeface="Univers"/>
              </a:rPr>
              <a:pPr/>
              <a:t>3</a:t>
            </a:fld>
            <a:endParaRPr lang="en-US" dirty="0">
              <a:solidFill>
                <a:srgbClr val="6F6F6F"/>
              </a:solidFill>
              <a:latin typeface="Univers"/>
            </a:endParaRPr>
          </a:p>
        </p:txBody>
      </p:sp>
    </p:spTree>
    <p:extLst>
      <p:ext uri="{BB962C8B-B14F-4D97-AF65-F5344CB8AC3E}">
        <p14:creationId xmlns:p14="http://schemas.microsoft.com/office/powerpoint/2010/main" val="3514713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75089"/>
            <a:ext cx="8308545" cy="537808"/>
          </a:xfrm>
        </p:spPr>
        <p:txBody>
          <a:bodyPr>
            <a:normAutofit/>
          </a:bodyPr>
          <a:lstStyle/>
          <a:p>
            <a:r>
              <a:rPr lang="en-US" dirty="0" smtClean="0"/>
              <a:t>Publish Data Request</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30</a:t>
            </a:fld>
            <a:endParaRPr lang="en-US" dirty="0">
              <a:solidFill>
                <a:srgbClr val="6F6F6F"/>
              </a:solidFill>
              <a:latin typeface="Univer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0909" y="1524000"/>
            <a:ext cx="5954448" cy="5181600"/>
          </a:xfrm>
          <a:prstGeom prst="rect">
            <a:avLst/>
          </a:prstGeom>
          <a:ln>
            <a:solidFill>
              <a:schemeClr val="accent1"/>
            </a:solidFill>
          </a:ln>
        </p:spPr>
      </p:pic>
      <p:sp>
        <p:nvSpPr>
          <p:cNvPr id="5" name="Oval 4"/>
          <p:cNvSpPr/>
          <p:nvPr/>
        </p:nvSpPr>
        <p:spPr>
          <a:xfrm>
            <a:off x="5210022" y="5018314"/>
            <a:ext cx="762000" cy="34471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spTree>
    <p:extLst>
      <p:ext uri="{BB962C8B-B14F-4D97-AF65-F5344CB8AC3E}">
        <p14:creationId xmlns:p14="http://schemas.microsoft.com/office/powerpoint/2010/main" val="1676522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3455" y="2620433"/>
            <a:ext cx="1524000" cy="1007533"/>
          </a:xfrm>
          <a:prstGeom prst="rect">
            <a:avLst/>
          </a:prstGeom>
        </p:spPr>
        <p:txBody>
          <a:bodyPr vert="horz" wrap="square" lIns="91440" tIns="45720" rIns="91440" bIns="45720" rtlCol="0" anchor="ctr">
            <a:noAutofit/>
          </a:bodyPr>
          <a:lstStyle/>
          <a:p>
            <a:pPr defTabSz="914400">
              <a:spcBef>
                <a:spcPct val="0"/>
              </a:spcBef>
            </a:pPr>
            <a:r>
              <a:rPr lang="en-US" sz="1600" b="1" dirty="0">
                <a:solidFill>
                  <a:srgbClr val="A6A6A6"/>
                </a:solidFill>
                <a:latin typeface="Univers"/>
                <a:cs typeface="Univers"/>
              </a:rPr>
              <a:t>Specific Instructions for your Respondents</a:t>
            </a:r>
          </a:p>
        </p:txBody>
      </p:sp>
      <p:sp>
        <p:nvSpPr>
          <p:cNvPr id="2" name="Title 1"/>
          <p:cNvSpPr>
            <a:spLocks noGrp="1"/>
          </p:cNvSpPr>
          <p:nvPr>
            <p:ph type="title"/>
          </p:nvPr>
        </p:nvSpPr>
        <p:spPr>
          <a:xfrm>
            <a:off x="835455" y="753923"/>
            <a:ext cx="8308545" cy="537808"/>
          </a:xfrm>
        </p:spPr>
        <p:txBody>
          <a:bodyPr>
            <a:normAutofit/>
          </a:bodyPr>
          <a:lstStyle/>
          <a:p>
            <a:r>
              <a:rPr lang="en-US" dirty="0" smtClean="0"/>
              <a:t>Data Request Created</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31</a:t>
            </a:fld>
            <a:endParaRPr lang="en-US" dirty="0">
              <a:solidFill>
                <a:srgbClr val="6F6F6F"/>
              </a:solidFill>
              <a:latin typeface="Univer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9895" y="1462972"/>
            <a:ext cx="5889100" cy="5242628"/>
          </a:xfrm>
          <a:prstGeom prst="rect">
            <a:avLst/>
          </a:prstGeom>
        </p:spPr>
      </p:pic>
      <p:cxnSp>
        <p:nvCxnSpPr>
          <p:cNvPr id="13" name="Straight Arrow Connector 12"/>
          <p:cNvCxnSpPr/>
          <p:nvPr/>
        </p:nvCxnSpPr>
        <p:spPr>
          <a:xfrm>
            <a:off x="1460501" y="3179233"/>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302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86903"/>
            <a:ext cx="8308545" cy="537808"/>
          </a:xfrm>
        </p:spPr>
        <p:txBody>
          <a:bodyPr>
            <a:normAutofit/>
          </a:bodyPr>
          <a:lstStyle/>
          <a:p>
            <a:r>
              <a:rPr lang="en-US" dirty="0" smtClean="0"/>
              <a:t>Managing Your Data Request</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32</a:t>
            </a:fld>
            <a:endParaRPr lang="en-US" dirty="0">
              <a:solidFill>
                <a:srgbClr val="6F6F6F"/>
              </a:solidFill>
              <a:latin typeface="Univers"/>
            </a:endParaRPr>
          </a:p>
        </p:txBody>
      </p:sp>
      <p:pic>
        <p:nvPicPr>
          <p:cNvPr id="14338" name="Picture 2"/>
          <p:cNvPicPr>
            <a:picLocks noChangeAspect="1" noChangeArrowheads="1"/>
          </p:cNvPicPr>
          <p:nvPr/>
        </p:nvPicPr>
        <p:blipFill>
          <a:blip r:embed="rId3" cstate="print"/>
          <a:srcRect/>
          <a:stretch>
            <a:fillRect/>
          </a:stretch>
        </p:blipFill>
        <p:spPr bwMode="auto">
          <a:xfrm>
            <a:off x="990600" y="1524000"/>
            <a:ext cx="7977352" cy="4495800"/>
          </a:xfrm>
          <a:prstGeom prst="rect">
            <a:avLst/>
          </a:prstGeom>
          <a:noFill/>
          <a:ln w="9525">
            <a:noFill/>
            <a:miter lim="800000"/>
            <a:headEnd/>
            <a:tailEnd/>
          </a:ln>
        </p:spPr>
      </p:pic>
      <p:cxnSp>
        <p:nvCxnSpPr>
          <p:cNvPr id="5" name="Straight Arrow Connector 4"/>
          <p:cNvCxnSpPr/>
          <p:nvPr/>
        </p:nvCxnSpPr>
        <p:spPr>
          <a:xfrm>
            <a:off x="228600" y="3352800"/>
            <a:ext cx="1295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829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87185"/>
            <a:ext cx="8308545" cy="537808"/>
          </a:xfrm>
        </p:spPr>
        <p:txBody>
          <a:bodyPr>
            <a:normAutofit/>
          </a:bodyPr>
          <a:lstStyle/>
          <a:p>
            <a:r>
              <a:rPr lang="en-US" dirty="0" smtClean="0"/>
              <a:t>Responding to Data Requests</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33</a:t>
            </a:fld>
            <a:endParaRPr lang="en-US" dirty="0">
              <a:solidFill>
                <a:srgbClr val="6F6F6F"/>
              </a:solidFill>
              <a:latin typeface="Univers"/>
            </a:endParaRPr>
          </a:p>
        </p:txBody>
      </p:sp>
      <p:sp>
        <p:nvSpPr>
          <p:cNvPr id="10" name="TextBox 9"/>
          <p:cNvSpPr txBox="1"/>
          <p:nvPr/>
        </p:nvSpPr>
        <p:spPr>
          <a:xfrm>
            <a:off x="951569" y="1371600"/>
            <a:ext cx="4955745" cy="3897087"/>
          </a:xfrm>
          <a:prstGeom prst="rect">
            <a:avLst/>
          </a:prstGeom>
        </p:spPr>
        <p:txBody>
          <a:bodyPr vert="horz" wrap="square" lIns="91440" tIns="45720" rIns="91440" bIns="45720" rtlCol="0" anchor="t" anchorCtr="0">
            <a:noAutofit/>
          </a:bodyPr>
          <a:lstStyle/>
          <a:p>
            <a:pPr defTabSz="914400">
              <a:spcBef>
                <a:spcPct val="0"/>
              </a:spcBef>
            </a:pPr>
            <a:r>
              <a:rPr lang="en-US" sz="2000" dirty="0">
                <a:solidFill>
                  <a:srgbClr val="595959"/>
                </a:solidFill>
                <a:latin typeface="Univers"/>
                <a:cs typeface="Univers"/>
              </a:rPr>
              <a:t>For more information on responding to data requests, </a:t>
            </a:r>
            <a:r>
              <a:rPr lang="en-US" sz="2000" dirty="0" smtClean="0">
                <a:solidFill>
                  <a:srgbClr val="595959"/>
                </a:solidFill>
                <a:latin typeface="Univers"/>
                <a:cs typeface="Univers"/>
              </a:rPr>
              <a:t>please reference </a:t>
            </a:r>
            <a:r>
              <a:rPr lang="en-US" sz="2000" dirty="0" smtClean="0">
                <a:solidFill>
                  <a:schemeClr val="tx1">
                    <a:lumMod val="50000"/>
                    <a:lumOff val="50000"/>
                  </a:schemeClr>
                </a:solidFill>
                <a:latin typeface="Univers"/>
                <a:cs typeface="Univers"/>
                <a:hlinkClick r:id="rId3"/>
              </a:rPr>
              <a:t>www.energystar.gov/buildings/training</a:t>
            </a:r>
            <a:r>
              <a:rPr lang="en-US" sz="2000" dirty="0" smtClean="0">
                <a:solidFill>
                  <a:schemeClr val="tx1">
                    <a:lumMod val="50000"/>
                    <a:lumOff val="50000"/>
                  </a:schemeClr>
                </a:solidFill>
                <a:latin typeface="Univers"/>
                <a:cs typeface="Univers"/>
              </a:rPr>
              <a:t> </a:t>
            </a:r>
            <a:r>
              <a:rPr lang="en-US" sz="2000" dirty="0" smtClean="0">
                <a:solidFill>
                  <a:schemeClr val="tx1">
                    <a:lumMod val="65000"/>
                    <a:lumOff val="35000"/>
                  </a:schemeClr>
                </a:solidFill>
                <a:latin typeface="Univers"/>
                <a:cs typeface="Univers"/>
              </a:rPr>
              <a:t>for:</a:t>
            </a:r>
          </a:p>
          <a:p>
            <a:pPr defTabSz="914400">
              <a:spcBef>
                <a:spcPct val="0"/>
              </a:spcBef>
            </a:pPr>
            <a:endParaRPr lang="en-US" sz="2000" dirty="0" smtClean="0">
              <a:solidFill>
                <a:schemeClr val="tx1">
                  <a:lumMod val="65000"/>
                  <a:lumOff val="35000"/>
                </a:schemeClr>
              </a:solidFill>
              <a:latin typeface="Univers"/>
              <a:cs typeface="Univers"/>
            </a:endParaRPr>
          </a:p>
          <a:p>
            <a:pPr marL="285750" indent="-285750" defTabSz="914400">
              <a:spcBef>
                <a:spcPct val="0"/>
              </a:spcBef>
              <a:buClr>
                <a:srgbClr val="3784CB"/>
              </a:buClr>
              <a:buFont typeface="Arial" panose="020B0604020202020204" pitchFamily="34" charset="0"/>
              <a:buChar char="•"/>
            </a:pPr>
            <a:r>
              <a:rPr lang="en-US" sz="2000" dirty="0" smtClean="0">
                <a:solidFill>
                  <a:schemeClr val="tx1">
                    <a:lumMod val="65000"/>
                    <a:lumOff val="35000"/>
                  </a:schemeClr>
                </a:solidFill>
                <a:latin typeface="Univers"/>
                <a:cs typeface="Univers"/>
              </a:rPr>
              <a:t>Print resource titled: “How </a:t>
            </a:r>
            <a:r>
              <a:rPr lang="en-US" sz="2000" dirty="0">
                <a:solidFill>
                  <a:schemeClr val="tx1">
                    <a:lumMod val="65000"/>
                    <a:lumOff val="35000"/>
                  </a:schemeClr>
                </a:solidFill>
                <a:latin typeface="Univers"/>
                <a:cs typeface="Univers"/>
              </a:rPr>
              <a:t>to Respond to Data Requests in Portfolio Manager</a:t>
            </a:r>
            <a:r>
              <a:rPr lang="en-US" sz="2000" dirty="0" smtClean="0">
                <a:solidFill>
                  <a:schemeClr val="tx1">
                    <a:lumMod val="65000"/>
                    <a:lumOff val="35000"/>
                  </a:schemeClr>
                </a:solidFill>
                <a:latin typeface="Univers"/>
                <a:cs typeface="Univers"/>
              </a:rPr>
              <a:t>”</a:t>
            </a:r>
          </a:p>
          <a:p>
            <a:pPr marL="285750" indent="-285750" defTabSz="914400">
              <a:spcBef>
                <a:spcPct val="0"/>
              </a:spcBef>
              <a:buFont typeface="Arial" panose="020B0604020202020204" pitchFamily="34" charset="0"/>
              <a:buChar char="•"/>
            </a:pPr>
            <a:endParaRPr lang="en-US" sz="2000" dirty="0" smtClean="0">
              <a:solidFill>
                <a:schemeClr val="tx1">
                  <a:lumMod val="65000"/>
                  <a:lumOff val="35000"/>
                </a:schemeClr>
              </a:solidFill>
              <a:latin typeface="Univers"/>
              <a:cs typeface="Univers"/>
            </a:endParaRPr>
          </a:p>
          <a:p>
            <a:pPr marL="285750" indent="-285750" defTabSz="914400">
              <a:spcBef>
                <a:spcPct val="0"/>
              </a:spcBef>
              <a:buClr>
                <a:srgbClr val="3784CB"/>
              </a:buClr>
              <a:buFont typeface="Arial" panose="020B0604020202020204" pitchFamily="34" charset="0"/>
              <a:buChar char="•"/>
            </a:pPr>
            <a:r>
              <a:rPr lang="en-US" sz="2000" dirty="0" smtClean="0">
                <a:solidFill>
                  <a:schemeClr val="tx1">
                    <a:lumMod val="65000"/>
                    <a:lumOff val="35000"/>
                  </a:schemeClr>
                </a:solidFill>
                <a:latin typeface="Univers"/>
                <a:cs typeface="Univers"/>
              </a:rPr>
              <a:t>5 minute video titled: “How to Respond to a Data Request in Portfolio Manager”</a:t>
            </a:r>
          </a:p>
          <a:p>
            <a:pPr defTabSz="914400">
              <a:spcBef>
                <a:spcPct val="0"/>
              </a:spcBef>
              <a:buClr>
                <a:schemeClr val="accent1"/>
              </a:buClr>
            </a:pPr>
            <a:endParaRPr lang="en-US" sz="1600" b="1" dirty="0">
              <a:solidFill>
                <a:srgbClr val="A6A6A6"/>
              </a:solidFill>
              <a:latin typeface="Univers"/>
              <a:cs typeface="Univers"/>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8914" y="3371508"/>
            <a:ext cx="2378167" cy="2601120"/>
          </a:xfrm>
          <a:prstGeom prst="rect">
            <a:avLst/>
          </a:prstGeom>
          <a:ln>
            <a:solidFill>
              <a:schemeClr val="accent1"/>
            </a:solidFill>
          </a:ln>
        </p:spPr>
      </p:pic>
      <p:pic>
        <p:nvPicPr>
          <p:cNvPr id="5" name="Picture 4"/>
          <p:cNvPicPr>
            <a:picLocks noChangeAspect="1"/>
          </p:cNvPicPr>
          <p:nvPr/>
        </p:nvPicPr>
        <p:blipFill rotWithShape="1">
          <a:blip r:embed="rId5"/>
          <a:srcRect l="33064" t="32989" r="58589" b="47051"/>
          <a:stretch/>
        </p:blipFill>
        <p:spPr>
          <a:xfrm>
            <a:off x="6173944" y="1324993"/>
            <a:ext cx="2035277" cy="1946788"/>
          </a:xfrm>
          <a:prstGeom prst="rect">
            <a:avLst/>
          </a:prstGeom>
        </p:spPr>
      </p:pic>
    </p:spTree>
    <p:extLst>
      <p:ext uri="{BB962C8B-B14F-4D97-AF65-F5344CB8AC3E}">
        <p14:creationId xmlns:p14="http://schemas.microsoft.com/office/powerpoint/2010/main" val="2114774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93232"/>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12213" y="1407179"/>
            <a:ext cx="7874586" cy="4174699"/>
          </a:xfrm>
        </p:spPr>
        <p:txBody>
          <a:bodyPr>
            <a:normAutofit/>
          </a:bodyPr>
          <a:lstStyle/>
          <a:p>
            <a:pPr>
              <a:lnSpc>
                <a:spcPct val="130000"/>
              </a:lnSpc>
            </a:pPr>
            <a:r>
              <a:rPr lang="en-US" dirty="0" smtClean="0"/>
              <a:t>Update data </a:t>
            </a:r>
            <a:r>
              <a:rPr lang="en-US" dirty="0"/>
              <a:t>using spreadsheet upload feature</a:t>
            </a:r>
          </a:p>
          <a:p>
            <a:pPr>
              <a:lnSpc>
                <a:spcPct val="130000"/>
              </a:lnSpc>
            </a:pPr>
            <a:r>
              <a:rPr lang="en-US" dirty="0"/>
              <a:t>Set baseline, goals, and targets to plan energy </a:t>
            </a:r>
            <a:r>
              <a:rPr lang="en-US" dirty="0" smtClean="0"/>
              <a:t>improvements</a:t>
            </a:r>
          </a:p>
          <a:p>
            <a:pPr>
              <a:lnSpc>
                <a:spcPct val="130000"/>
              </a:lnSpc>
            </a:pPr>
            <a:r>
              <a:rPr lang="en-US" dirty="0" smtClean="0"/>
              <a:t>Create custom reports</a:t>
            </a:r>
          </a:p>
          <a:p>
            <a:pPr>
              <a:lnSpc>
                <a:spcPct val="130000"/>
              </a:lnSpc>
            </a:pPr>
            <a:r>
              <a:rPr lang="en-US" dirty="0" smtClean="0">
                <a:solidFill>
                  <a:srgbClr val="558ED5"/>
                </a:solidFill>
              </a:rPr>
              <a:t>Use the Sustainable Buildings Checklist</a:t>
            </a:r>
            <a:endParaRPr lang="en-US" dirty="0">
              <a:solidFill>
                <a:srgbClr val="558ED5"/>
              </a:solidFill>
            </a:endParaRPr>
          </a:p>
          <a:p>
            <a:pPr>
              <a:lnSpc>
                <a:spcPct val="130000"/>
              </a:lnSpc>
            </a:pPr>
            <a:endParaRPr lang="en-US" dirty="0">
              <a:solidFill>
                <a:srgbClr val="595959"/>
              </a:solidFill>
            </a:endParaRP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latin typeface="Univers"/>
              </a:rPr>
              <a:pPr/>
              <a:t>34</a:t>
            </a:fld>
            <a:endParaRPr lang="en-US" dirty="0">
              <a:solidFill>
                <a:srgbClr val="6F6F6F"/>
              </a:solidFill>
              <a:latin typeface="Univers"/>
            </a:endParaRPr>
          </a:p>
        </p:txBody>
      </p:sp>
    </p:spTree>
    <p:extLst>
      <p:ext uri="{BB962C8B-B14F-4D97-AF65-F5344CB8AC3E}">
        <p14:creationId xmlns:p14="http://schemas.microsoft.com/office/powerpoint/2010/main" val="1527249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95547"/>
            <a:ext cx="8393505" cy="537808"/>
          </a:xfrm>
        </p:spPr>
        <p:txBody>
          <a:bodyPr>
            <a:normAutofit/>
          </a:bodyPr>
          <a:lstStyle/>
          <a:p>
            <a:r>
              <a:rPr lang="en-US" sz="2400" dirty="0" smtClean="0"/>
              <a:t>What is the Sustainable Buildings Checklist?</a:t>
            </a:r>
            <a:endParaRPr lang="en-US" sz="2400" dirty="0"/>
          </a:p>
        </p:txBody>
      </p:sp>
      <p:sp>
        <p:nvSpPr>
          <p:cNvPr id="4" name="Content Placeholder 3"/>
          <p:cNvSpPr>
            <a:spLocks noGrp="1"/>
          </p:cNvSpPr>
          <p:nvPr>
            <p:ph sz="half" idx="1"/>
          </p:nvPr>
        </p:nvSpPr>
        <p:spPr>
          <a:xfrm>
            <a:off x="835455" y="1582058"/>
            <a:ext cx="8087201" cy="2391229"/>
          </a:xfrm>
        </p:spPr>
        <p:txBody>
          <a:bodyPr>
            <a:noAutofit/>
          </a:bodyPr>
          <a:lstStyle/>
          <a:p>
            <a:r>
              <a:rPr lang="en-US" sz="2000" dirty="0" smtClean="0"/>
              <a:t>United States Federal High Performance Sustainable Buildings Checklist (Guiding Principles Checklist) now available to all property types</a:t>
            </a:r>
          </a:p>
          <a:p>
            <a:r>
              <a:rPr lang="en-US" sz="2000" dirty="0" smtClean="0"/>
              <a:t>Assist owners/managers with evaluating sustainability in existing buildings</a:t>
            </a:r>
          </a:p>
          <a:p>
            <a:r>
              <a:rPr lang="en-US" sz="2000" dirty="0" smtClean="0"/>
              <a:t>Encouraged for all properties; used by U.S. Federal buildings to comply with requirements</a:t>
            </a:r>
          </a:p>
        </p:txBody>
      </p:sp>
      <p:sp>
        <p:nvSpPr>
          <p:cNvPr id="8" name="Content Placeholder 7"/>
          <p:cNvSpPr>
            <a:spLocks noGrp="1"/>
          </p:cNvSpPr>
          <p:nvPr>
            <p:ph sz="half" idx="2"/>
          </p:nvPr>
        </p:nvSpPr>
        <p:spPr>
          <a:xfrm>
            <a:off x="599598" y="3973287"/>
            <a:ext cx="8087201" cy="2364922"/>
          </a:xfrm>
          <a:ln/>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en-US" sz="2000" b="1" dirty="0"/>
              <a:t>Use the </a:t>
            </a:r>
            <a:r>
              <a:rPr lang="en-US" sz="2000" b="1" dirty="0" smtClean="0"/>
              <a:t>Sustainable Buildings Checklist </a:t>
            </a:r>
            <a:r>
              <a:rPr lang="en-US" sz="2000" b="1" dirty="0"/>
              <a:t>to:</a:t>
            </a:r>
          </a:p>
          <a:p>
            <a:r>
              <a:rPr lang="en-US" sz="2000" i="1" dirty="0"/>
              <a:t>Conduct initial and final building walkthrough assessments</a:t>
            </a:r>
          </a:p>
          <a:p>
            <a:r>
              <a:rPr lang="en-US" sz="2000" i="1" dirty="0"/>
              <a:t>Track and easily view progress on each guiding principle</a:t>
            </a:r>
          </a:p>
          <a:p>
            <a:r>
              <a:rPr lang="en-US" sz="2000" i="1" dirty="0"/>
              <a:t>Upload compliance documents to the repository for record keeping</a:t>
            </a:r>
          </a:p>
          <a:p>
            <a:r>
              <a:rPr lang="en-US" sz="2000" i="1" dirty="0"/>
              <a:t>Create a </a:t>
            </a:r>
            <a:r>
              <a:rPr lang="en-US" sz="2000" i="1" dirty="0" smtClean="0"/>
              <a:t>portfolio-wide sustainability </a:t>
            </a:r>
            <a:r>
              <a:rPr lang="en-US" sz="2000" i="1" dirty="0"/>
              <a:t>roll-up </a:t>
            </a:r>
            <a:r>
              <a:rPr lang="en-US" sz="2000" i="1" dirty="0" smtClean="0"/>
              <a:t>report</a:t>
            </a:r>
            <a:endParaRPr lang="en-US" sz="2000" i="1" dirty="0"/>
          </a:p>
          <a:p>
            <a:r>
              <a:rPr lang="en-US" sz="2000" i="1" dirty="0"/>
              <a:t>Review up-to-date energy and water metrics generated by Portfolio </a:t>
            </a:r>
            <a:r>
              <a:rPr lang="en-US" sz="2000" i="1" dirty="0" smtClean="0"/>
              <a:t>Manager</a:t>
            </a:r>
            <a:endParaRPr lang="en-US" sz="2000" i="1" dirty="0"/>
          </a:p>
        </p:txBody>
      </p:sp>
      <p:sp>
        <p:nvSpPr>
          <p:cNvPr id="3" name="Slide Number Placeholder 2"/>
          <p:cNvSpPr>
            <a:spLocks noGrp="1"/>
          </p:cNvSpPr>
          <p:nvPr>
            <p:ph type="sldNum" sz="quarter" idx="10"/>
          </p:nvPr>
        </p:nvSpPr>
        <p:spPr/>
        <p:txBody>
          <a:bodyPr/>
          <a:lstStyle/>
          <a:p>
            <a:fld id="{4F34E375-88FE-4F2B-98B2-1480279B2A3E}" type="slidenum">
              <a:rPr lang="en-US" smtClean="0">
                <a:solidFill>
                  <a:srgbClr val="6F6F6F"/>
                </a:solidFill>
              </a:rPr>
              <a:pPr/>
              <a:t>35</a:t>
            </a:fld>
            <a:endParaRPr lang="en-US" dirty="0">
              <a:solidFill>
                <a:srgbClr val="6F6F6F"/>
              </a:solidFill>
            </a:endParaRPr>
          </a:p>
        </p:txBody>
      </p:sp>
      <p:pic>
        <p:nvPicPr>
          <p:cNvPr id="6" name="Picture 5"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700158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75089"/>
            <a:ext cx="8308545" cy="537808"/>
          </a:xfrm>
        </p:spPr>
        <p:txBody>
          <a:bodyPr>
            <a:normAutofit/>
          </a:bodyPr>
          <a:lstStyle/>
          <a:p>
            <a:r>
              <a:rPr lang="en-US" dirty="0" smtClean="0"/>
              <a:t>Access the Sustainable Buildings Checklist</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36</a:t>
            </a:fld>
            <a:endParaRPr lang="en-US" dirty="0">
              <a:solidFill>
                <a:srgbClr val="6F6F6F"/>
              </a:solidFill>
              <a:latin typeface="Univers"/>
            </a:endParaRPr>
          </a:p>
        </p:txBody>
      </p:sp>
      <p:sp>
        <p:nvSpPr>
          <p:cNvPr id="10" name="TextBox 9"/>
          <p:cNvSpPr txBox="1"/>
          <p:nvPr/>
        </p:nvSpPr>
        <p:spPr>
          <a:xfrm>
            <a:off x="381000" y="4191000"/>
            <a:ext cx="1676400" cy="1447800"/>
          </a:xfrm>
          <a:prstGeom prst="rect">
            <a:avLst/>
          </a:prstGeom>
        </p:spPr>
        <p:txBody>
          <a:bodyPr vert="horz" wrap="square" lIns="91440" tIns="45720" rIns="91440" bIns="45720" rtlCol="0" anchor="ctr">
            <a:normAutofit/>
          </a:bodyPr>
          <a:lstStyle/>
          <a:p>
            <a:pPr algn="ctr" defTabSz="914400">
              <a:spcBef>
                <a:spcPct val="0"/>
              </a:spcBef>
            </a:pPr>
            <a:endParaRPr lang="en-US" sz="3200" dirty="0">
              <a:solidFill>
                <a:srgbClr val="3F3F3F">
                  <a:lumMod val="50000"/>
                  <a:lumOff val="50000"/>
                </a:srgbClr>
              </a:solidFill>
              <a:latin typeface="Univers"/>
              <a:cs typeface="Univer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1450" y="1366079"/>
            <a:ext cx="5543550" cy="1535041"/>
          </a:xfrm>
          <a:prstGeom prst="rect">
            <a:avLst/>
          </a:prstGeom>
          <a:ln>
            <a:solidFill>
              <a:schemeClr val="accent1"/>
            </a:solidFill>
          </a:ln>
        </p:spPr>
      </p:pic>
      <p:sp>
        <p:nvSpPr>
          <p:cNvPr id="13" name="Oval 12"/>
          <p:cNvSpPr/>
          <p:nvPr/>
        </p:nvSpPr>
        <p:spPr>
          <a:xfrm>
            <a:off x="2786765" y="3200400"/>
            <a:ext cx="1861435" cy="838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pic>
        <p:nvPicPr>
          <p:cNvPr id="1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438400" y="2729374"/>
            <a:ext cx="6192187" cy="3366626"/>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cxnSp>
        <p:nvCxnSpPr>
          <p:cNvPr id="15" name="Straight Arrow Connector 14"/>
          <p:cNvCxnSpPr>
            <a:stCxn id="17" idx="0"/>
          </p:cNvCxnSpPr>
          <p:nvPr/>
        </p:nvCxnSpPr>
        <p:spPr>
          <a:xfrm flipV="1">
            <a:off x="1055077" y="2816711"/>
            <a:ext cx="960120" cy="100149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81000" y="4191000"/>
            <a:ext cx="1676400" cy="1447800"/>
          </a:xfrm>
          <a:prstGeom prst="rect">
            <a:avLst/>
          </a:prstGeom>
        </p:spPr>
        <p:txBody>
          <a:bodyPr vert="horz" wrap="square" lIns="91440" tIns="45720" rIns="91440" bIns="45720" rtlCol="0" anchor="ctr">
            <a:normAutofit/>
          </a:bodyPr>
          <a:lstStyle/>
          <a:p>
            <a:pPr algn="ctr" defTabSz="914400">
              <a:spcBef>
                <a:spcPct val="0"/>
              </a:spcBef>
            </a:pPr>
            <a:endParaRPr lang="en-US" sz="3200" dirty="0">
              <a:solidFill>
                <a:srgbClr val="3F3F3F">
                  <a:lumMod val="50000"/>
                  <a:lumOff val="50000"/>
                </a:srgbClr>
              </a:solidFill>
              <a:latin typeface="Univers"/>
              <a:cs typeface="Univers"/>
            </a:endParaRPr>
          </a:p>
        </p:txBody>
      </p:sp>
      <p:sp>
        <p:nvSpPr>
          <p:cNvPr id="17" name="TextBox 16"/>
          <p:cNvSpPr txBox="1"/>
          <p:nvPr/>
        </p:nvSpPr>
        <p:spPr>
          <a:xfrm>
            <a:off x="140677" y="3818205"/>
            <a:ext cx="1828800" cy="1600200"/>
          </a:xfrm>
          <a:prstGeom prst="rect">
            <a:avLst/>
          </a:prstGeom>
        </p:spPr>
        <p:txBody>
          <a:bodyPr vert="horz" wrap="square" lIns="91440" tIns="45720" rIns="91440" bIns="45720" rtlCol="0" anchor="ctr">
            <a:normAutofit/>
          </a:bodyPr>
          <a:lstStyle/>
          <a:p>
            <a:pPr defTabSz="914400">
              <a:spcBef>
                <a:spcPct val="0"/>
              </a:spcBef>
            </a:pPr>
            <a:r>
              <a:rPr lang="en-US" sz="1600" b="1" dirty="0">
                <a:solidFill>
                  <a:schemeClr val="bg1">
                    <a:lumMod val="65000"/>
                  </a:schemeClr>
                </a:solidFill>
                <a:latin typeface="Univers"/>
                <a:cs typeface="Univers"/>
              </a:rPr>
              <a:t>Click on the “Goals” tab for a specific property and scroll to the bottom of the page</a:t>
            </a:r>
          </a:p>
        </p:txBody>
      </p:sp>
      <p:sp>
        <p:nvSpPr>
          <p:cNvPr id="18" name="Oval 17"/>
          <p:cNvSpPr/>
          <p:nvPr/>
        </p:nvSpPr>
        <p:spPr>
          <a:xfrm>
            <a:off x="7395459" y="5551026"/>
            <a:ext cx="1259174"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spTree>
    <p:extLst>
      <p:ext uri="{BB962C8B-B14F-4D97-AF65-F5344CB8AC3E}">
        <p14:creationId xmlns:p14="http://schemas.microsoft.com/office/powerpoint/2010/main" val="2485090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86903"/>
            <a:ext cx="8308545" cy="537808"/>
          </a:xfrm>
        </p:spPr>
        <p:txBody>
          <a:bodyPr>
            <a:normAutofit/>
          </a:bodyPr>
          <a:lstStyle/>
          <a:p>
            <a:r>
              <a:rPr lang="en-US" dirty="0" smtClean="0"/>
              <a:t>Start the Sustainable Buildings Checklist</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37</a:t>
            </a:fld>
            <a:endParaRPr lang="en-US" dirty="0">
              <a:solidFill>
                <a:srgbClr val="6F6F6F"/>
              </a:solidFill>
              <a:latin typeface="Univers"/>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47226" y="1447799"/>
            <a:ext cx="6425174" cy="5273675"/>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37960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455" y="770035"/>
            <a:ext cx="8308545" cy="537808"/>
          </a:xfrm>
        </p:spPr>
        <p:txBody>
          <a:bodyPr>
            <a:normAutofit/>
          </a:bodyPr>
          <a:lstStyle/>
          <a:p>
            <a:r>
              <a:rPr lang="en-US" dirty="0" smtClean="0"/>
              <a:t>Complete Checklist Step by Step</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38</a:t>
            </a:fld>
            <a:endParaRPr lang="en-US" dirty="0">
              <a:solidFill>
                <a:srgbClr val="6F6F6F"/>
              </a:solidFill>
              <a:latin typeface="Univers"/>
            </a:endParaRPr>
          </a:p>
        </p:txBody>
      </p:sp>
      <p:pic>
        <p:nvPicPr>
          <p:cNvPr id="3074" name="Picture 2"/>
          <p:cNvPicPr>
            <a:picLocks noChangeAspect="1" noChangeArrowheads="1"/>
          </p:cNvPicPr>
          <p:nvPr/>
        </p:nvPicPr>
        <p:blipFill>
          <a:blip r:embed="rId3" cstate="print"/>
          <a:srcRect/>
          <a:stretch>
            <a:fillRect/>
          </a:stretch>
        </p:blipFill>
        <p:spPr bwMode="auto">
          <a:xfrm>
            <a:off x="1295400" y="1371600"/>
            <a:ext cx="6506862" cy="541020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532798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90209"/>
            <a:ext cx="8331787" cy="537808"/>
          </a:xfrm>
        </p:spPr>
        <p:txBody>
          <a:bodyPr>
            <a:normAutofit/>
          </a:bodyPr>
          <a:lstStyle/>
          <a:p>
            <a:r>
              <a:rPr lang="en-US" dirty="0" smtClean="0"/>
              <a:t>Recap</a:t>
            </a:r>
            <a:endParaRPr lang="en-US" dirty="0"/>
          </a:p>
        </p:txBody>
      </p:sp>
      <p:sp>
        <p:nvSpPr>
          <p:cNvPr id="3" name="Content Placeholder 2"/>
          <p:cNvSpPr>
            <a:spLocks noGrp="1"/>
          </p:cNvSpPr>
          <p:nvPr>
            <p:ph idx="1"/>
          </p:nvPr>
        </p:nvSpPr>
        <p:spPr>
          <a:xfrm>
            <a:off x="812213" y="1455059"/>
            <a:ext cx="8229600" cy="4038600"/>
          </a:xfrm>
        </p:spPr>
        <p:txBody>
          <a:bodyPr>
            <a:normAutofit/>
          </a:bodyPr>
          <a:lstStyle/>
          <a:p>
            <a:pPr>
              <a:lnSpc>
                <a:spcPct val="130000"/>
              </a:lnSpc>
            </a:pPr>
            <a:r>
              <a:rPr lang="en-US" dirty="0" smtClean="0">
                <a:solidFill>
                  <a:schemeClr val="tx2">
                    <a:lumMod val="60000"/>
                    <a:lumOff val="40000"/>
                  </a:schemeClr>
                </a:solidFill>
              </a:rPr>
              <a:t>In this training, we learned how to:</a:t>
            </a:r>
          </a:p>
          <a:p>
            <a:pPr lvl="1">
              <a:lnSpc>
                <a:spcPct val="130000"/>
              </a:lnSpc>
            </a:pPr>
            <a:r>
              <a:rPr lang="en-US" dirty="0">
                <a:solidFill>
                  <a:srgbClr val="595959"/>
                </a:solidFill>
              </a:rPr>
              <a:t>Update Data for Many Properties at Once with the Spreadsheet Upload Feature </a:t>
            </a:r>
          </a:p>
          <a:p>
            <a:pPr lvl="1">
              <a:lnSpc>
                <a:spcPct val="130000"/>
              </a:lnSpc>
            </a:pPr>
            <a:r>
              <a:rPr lang="en-US" dirty="0" smtClean="0">
                <a:solidFill>
                  <a:srgbClr val="595959"/>
                </a:solidFill>
              </a:rPr>
              <a:t>Set baseline, goals, </a:t>
            </a:r>
            <a:r>
              <a:rPr lang="en-US" dirty="0">
                <a:solidFill>
                  <a:srgbClr val="595959"/>
                </a:solidFill>
              </a:rPr>
              <a:t>and targets to plan energy improvements for properties</a:t>
            </a:r>
          </a:p>
          <a:p>
            <a:pPr lvl="1">
              <a:lnSpc>
                <a:spcPct val="130000"/>
              </a:lnSpc>
            </a:pPr>
            <a:r>
              <a:rPr lang="en-US" dirty="0">
                <a:solidFill>
                  <a:srgbClr val="595959"/>
                </a:solidFill>
              </a:rPr>
              <a:t>Create custom reports</a:t>
            </a:r>
            <a:endParaRPr lang="en-US" strike="sngStrike" dirty="0">
              <a:solidFill>
                <a:srgbClr val="595959"/>
              </a:solidFill>
            </a:endParaRPr>
          </a:p>
          <a:p>
            <a:pPr lvl="1">
              <a:lnSpc>
                <a:spcPct val="130000"/>
              </a:lnSpc>
            </a:pPr>
            <a:r>
              <a:rPr lang="en-US" dirty="0">
                <a:solidFill>
                  <a:srgbClr val="595959"/>
                </a:solidFill>
              </a:rPr>
              <a:t>Use the Sustainable Buildings </a:t>
            </a:r>
            <a:r>
              <a:rPr lang="en-US" dirty="0" smtClean="0">
                <a:solidFill>
                  <a:srgbClr val="595959"/>
                </a:solidFill>
              </a:rPr>
              <a:t>Checklist</a:t>
            </a:r>
            <a:endParaRPr lang="en-US" dirty="0">
              <a:solidFill>
                <a:srgbClr val="595959"/>
              </a:solidFill>
            </a:endParaRP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rPr>
              <a:pPr/>
              <a:t>39</a:t>
            </a:fld>
            <a:endParaRPr lang="en-US">
              <a:solidFill>
                <a:srgbClr val="6F6F6F"/>
              </a:solidFill>
            </a:endParaRPr>
          </a:p>
        </p:txBody>
      </p:sp>
    </p:spTree>
    <p:extLst>
      <p:ext uri="{BB962C8B-B14F-4D97-AF65-F5344CB8AC3E}">
        <p14:creationId xmlns:p14="http://schemas.microsoft.com/office/powerpoint/2010/main" val="537455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4" y="957516"/>
            <a:ext cx="8331787" cy="537808"/>
          </a:xfrm>
        </p:spPr>
        <p:txBody>
          <a:bodyPr>
            <a:noAutofit/>
          </a:bodyPr>
          <a:lstStyle/>
          <a:p>
            <a:r>
              <a:rPr lang="en-US" dirty="0"/>
              <a:t>Update Data </a:t>
            </a:r>
            <a:r>
              <a:rPr lang="en-US" dirty="0" smtClean="0"/>
              <a:t>using the spreadsheet </a:t>
            </a:r>
            <a:r>
              <a:rPr lang="en-US" dirty="0"/>
              <a:t>u</a:t>
            </a:r>
            <a:r>
              <a:rPr lang="en-US" dirty="0" smtClean="0"/>
              <a:t>pload </a:t>
            </a:r>
            <a:r>
              <a:rPr lang="en-US" dirty="0"/>
              <a:t>f</a:t>
            </a:r>
            <a:r>
              <a:rPr lang="en-US" dirty="0" smtClean="0"/>
              <a:t>eature</a:t>
            </a:r>
            <a:endParaRPr lang="en-US" dirty="0"/>
          </a:p>
        </p:txBody>
      </p:sp>
      <p:sp>
        <p:nvSpPr>
          <p:cNvPr id="4" name="Content Placeholder 3"/>
          <p:cNvSpPr>
            <a:spLocks noGrp="1"/>
          </p:cNvSpPr>
          <p:nvPr>
            <p:ph idx="1"/>
          </p:nvPr>
        </p:nvSpPr>
        <p:spPr>
          <a:xfrm>
            <a:off x="812214" y="1632153"/>
            <a:ext cx="7874586" cy="4174699"/>
          </a:xfrm>
        </p:spPr>
        <p:txBody>
          <a:bodyPr>
            <a:normAutofit/>
          </a:bodyPr>
          <a:lstStyle/>
          <a:p>
            <a:pPr marL="344488" indent="-344488">
              <a:lnSpc>
                <a:spcPct val="130000"/>
              </a:lnSpc>
            </a:pPr>
            <a:r>
              <a:rPr lang="en-US" dirty="0" smtClean="0"/>
              <a:t>Add </a:t>
            </a:r>
            <a:r>
              <a:rPr lang="en-US" i="1" dirty="0" smtClean="0"/>
              <a:t>new </a:t>
            </a:r>
            <a:r>
              <a:rPr lang="en-US" i="1" dirty="0" smtClean="0">
                <a:solidFill>
                  <a:srgbClr val="595959"/>
                </a:solidFill>
              </a:rPr>
              <a:t>properties</a:t>
            </a:r>
            <a:r>
              <a:rPr lang="en-US" i="1" dirty="0" smtClean="0"/>
              <a:t> </a:t>
            </a:r>
            <a:r>
              <a:rPr lang="en-US" dirty="0" smtClean="0"/>
              <a:t>to your account</a:t>
            </a:r>
          </a:p>
          <a:p>
            <a:pPr marL="744538" lvl="1" indent="-290513">
              <a:lnSpc>
                <a:spcPct val="130000"/>
              </a:lnSpc>
              <a:buFont typeface="Arial" pitchFamily="34" charset="0"/>
              <a:buChar char="‒"/>
            </a:pPr>
            <a:r>
              <a:rPr lang="en-US" dirty="0" smtClean="0"/>
              <a:t>Download spreadsheet</a:t>
            </a:r>
          </a:p>
          <a:p>
            <a:pPr marL="744538" lvl="1" indent="-290513">
              <a:lnSpc>
                <a:spcPct val="130000"/>
              </a:lnSpc>
              <a:buFont typeface="Arial" pitchFamily="34" charset="0"/>
              <a:buChar char="‒"/>
            </a:pPr>
            <a:r>
              <a:rPr lang="en-US" dirty="0" smtClean="0"/>
              <a:t>Fill in property information</a:t>
            </a:r>
          </a:p>
          <a:p>
            <a:pPr marL="744538" lvl="1" indent="-290513">
              <a:lnSpc>
                <a:spcPct val="130000"/>
              </a:lnSpc>
              <a:buFont typeface="Arial" pitchFamily="34" charset="0"/>
              <a:buChar char="‒"/>
            </a:pPr>
            <a:r>
              <a:rPr lang="en-US" dirty="0" smtClean="0"/>
              <a:t>Upload spreadsheet</a:t>
            </a:r>
          </a:p>
          <a:p>
            <a:pPr marL="344488" indent="-344488">
              <a:lnSpc>
                <a:spcPct val="130000"/>
              </a:lnSpc>
            </a:pPr>
            <a:r>
              <a:rPr lang="en-US" dirty="0" smtClean="0"/>
              <a:t>Add </a:t>
            </a:r>
            <a:r>
              <a:rPr lang="en-US" dirty="0"/>
              <a:t>M</a:t>
            </a:r>
            <a:r>
              <a:rPr lang="en-US" dirty="0" smtClean="0"/>
              <a:t>eters / Add </a:t>
            </a:r>
            <a:r>
              <a:rPr lang="en-US" dirty="0"/>
              <a:t>M</a:t>
            </a:r>
            <a:r>
              <a:rPr lang="en-US" dirty="0" smtClean="0"/>
              <a:t>eter </a:t>
            </a:r>
            <a:r>
              <a:rPr lang="en-US" dirty="0"/>
              <a:t>B</a:t>
            </a:r>
            <a:r>
              <a:rPr lang="en-US" dirty="0" smtClean="0"/>
              <a:t>ills / Edit </a:t>
            </a:r>
            <a:r>
              <a:rPr lang="en-US" dirty="0"/>
              <a:t>B</a:t>
            </a:r>
            <a:r>
              <a:rPr lang="en-US" dirty="0" smtClean="0"/>
              <a:t>asic Property </a:t>
            </a:r>
            <a:r>
              <a:rPr lang="en-US" dirty="0"/>
              <a:t>I</a:t>
            </a:r>
            <a:r>
              <a:rPr lang="en-US" dirty="0" smtClean="0"/>
              <a:t>nfo / Update Use Details </a:t>
            </a:r>
            <a:r>
              <a:rPr lang="en-US" i="1" dirty="0" smtClean="0"/>
              <a:t>for existing properties</a:t>
            </a:r>
          </a:p>
          <a:p>
            <a:pPr marL="744538" lvl="1" indent="-290513">
              <a:lnSpc>
                <a:spcPct val="130000"/>
              </a:lnSpc>
              <a:buFont typeface="Arial" pitchFamily="34" charset="0"/>
              <a:buChar char="‒"/>
            </a:pPr>
            <a:r>
              <a:rPr lang="en-US" dirty="0" smtClean="0"/>
              <a:t>Select properties</a:t>
            </a:r>
          </a:p>
          <a:p>
            <a:pPr marL="744538" lvl="1" indent="-290513">
              <a:lnSpc>
                <a:spcPct val="130000"/>
              </a:lnSpc>
              <a:buFont typeface="Arial" pitchFamily="34" charset="0"/>
              <a:buChar char="‒"/>
            </a:pPr>
            <a:r>
              <a:rPr lang="en-US" dirty="0" smtClean="0"/>
              <a:t>Download custom spreadsheet</a:t>
            </a:r>
          </a:p>
          <a:p>
            <a:pPr marL="744538" lvl="1" indent="-290513">
              <a:lnSpc>
                <a:spcPct val="130000"/>
              </a:lnSpc>
              <a:buFont typeface="Arial" pitchFamily="34" charset="0"/>
              <a:buChar char="‒"/>
            </a:pPr>
            <a:r>
              <a:rPr lang="en-US" dirty="0" smtClean="0"/>
              <a:t>Fill in data</a:t>
            </a:r>
          </a:p>
          <a:p>
            <a:pPr marL="744538" lvl="1" indent="-290513">
              <a:lnSpc>
                <a:spcPct val="130000"/>
              </a:lnSpc>
              <a:buFont typeface="Arial" pitchFamily="34" charset="0"/>
              <a:buChar char="‒"/>
            </a:pPr>
            <a:r>
              <a:rPr lang="en-US" dirty="0" smtClean="0"/>
              <a:t>Upload spreadsheet</a:t>
            </a:r>
          </a:p>
          <a:p>
            <a:pPr marL="0" indent="0">
              <a:lnSpc>
                <a:spcPct val="130000"/>
              </a:lnSpc>
              <a:buNone/>
            </a:pPr>
            <a:endParaRPr lang="en-US" dirty="0" smtClean="0"/>
          </a:p>
          <a:p>
            <a:pPr marL="914400" lvl="1" indent="-514350">
              <a:lnSpc>
                <a:spcPct val="130000"/>
              </a:lnSpc>
            </a:pP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latin typeface="Univers"/>
              </a:rPr>
              <a:pPr>
                <a:defRPr/>
              </a:pPr>
              <a:t>4</a:t>
            </a:fld>
            <a:endParaRPr lang="en-US" dirty="0">
              <a:solidFill>
                <a:srgbClr val="6F6F6F"/>
              </a:solidFill>
              <a:latin typeface="Univers"/>
            </a:endParaRPr>
          </a:p>
        </p:txBody>
      </p:sp>
    </p:spTree>
    <p:extLst>
      <p:ext uri="{BB962C8B-B14F-4D97-AF65-F5344CB8AC3E}">
        <p14:creationId xmlns:p14="http://schemas.microsoft.com/office/powerpoint/2010/main" val="4053306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75089"/>
            <a:ext cx="8331787" cy="537808"/>
          </a:xfrm>
        </p:spPr>
        <p:txBody>
          <a:bodyPr>
            <a:noAutofit/>
          </a:bodyPr>
          <a:lstStyle/>
          <a:p>
            <a:pPr lvl="0"/>
            <a:r>
              <a:rPr lang="en-US" dirty="0"/>
              <a:t>Extra Help </a:t>
            </a:r>
          </a:p>
        </p:txBody>
      </p:sp>
      <p:sp>
        <p:nvSpPr>
          <p:cNvPr id="3" name="Content Placeholder 2"/>
          <p:cNvSpPr>
            <a:spLocks noGrp="1"/>
          </p:cNvSpPr>
          <p:nvPr>
            <p:ph idx="1"/>
          </p:nvPr>
        </p:nvSpPr>
        <p:spPr>
          <a:xfrm>
            <a:off x="812212" y="1397001"/>
            <a:ext cx="8001587" cy="4296229"/>
          </a:xfrm>
        </p:spPr>
        <p:txBody>
          <a:bodyPr>
            <a:noAutofit/>
          </a:bodyPr>
          <a:lstStyle/>
          <a:p>
            <a:pPr>
              <a:lnSpc>
                <a:spcPct val="130000"/>
              </a:lnSpc>
            </a:pPr>
            <a:r>
              <a:rPr lang="en-US" dirty="0" smtClean="0"/>
              <a:t>Visit: </a:t>
            </a:r>
            <a:r>
              <a:rPr lang="en-US" u="sng" dirty="0" smtClean="0">
                <a:hlinkClick r:id="rId3"/>
              </a:rPr>
              <a:t>http://www.energystar.gov/buildingshelp</a:t>
            </a:r>
            <a:endParaRPr lang="en-US" dirty="0"/>
          </a:p>
          <a:p>
            <a:pPr>
              <a:lnSpc>
                <a:spcPct val="130000"/>
              </a:lnSpc>
            </a:pPr>
            <a:r>
              <a:rPr lang="en-US" dirty="0" smtClean="0"/>
              <a:t>Additional Portfolio Manager training resources available at: </a:t>
            </a:r>
            <a:r>
              <a:rPr lang="en-US" dirty="0" smtClean="0">
                <a:hlinkClick r:id="rId4"/>
              </a:rPr>
              <a:t>www.energystar.gov/buildings/training</a:t>
            </a:r>
            <a:r>
              <a:rPr lang="en-US" dirty="0" smtClean="0"/>
              <a:t> </a:t>
            </a:r>
          </a:p>
          <a:p>
            <a:pPr lvl="1">
              <a:lnSpc>
                <a:spcPct val="130000"/>
              </a:lnSpc>
            </a:pPr>
            <a:r>
              <a:rPr lang="en-US" dirty="0" smtClean="0"/>
              <a:t>Step-by-step documents (PDF)</a:t>
            </a:r>
          </a:p>
          <a:p>
            <a:pPr lvl="1">
              <a:lnSpc>
                <a:spcPct val="130000"/>
              </a:lnSpc>
            </a:pPr>
            <a:r>
              <a:rPr lang="en-US" dirty="0" smtClean="0"/>
              <a:t>Recorded webinars and short training videos</a:t>
            </a:r>
          </a:p>
          <a:p>
            <a:pPr>
              <a:lnSpc>
                <a:spcPct val="130000"/>
              </a:lnSpc>
            </a:pPr>
            <a:r>
              <a:rPr lang="en-US" dirty="0" smtClean="0"/>
              <a:t>Register for regular webinars at: </a:t>
            </a:r>
            <a:r>
              <a:rPr lang="en-US" dirty="0" smtClean="0">
                <a:hlinkClick r:id="rId5"/>
              </a:rPr>
              <a:t>http://esbuildings.webex.com</a:t>
            </a:r>
            <a:endParaRPr lang="en-US" dirty="0" smtClean="0"/>
          </a:p>
          <a:p>
            <a:pPr>
              <a:lnSpc>
                <a:spcPct val="130000"/>
              </a:lnSpc>
            </a:pPr>
            <a:r>
              <a:rPr lang="en-US" dirty="0" smtClean="0"/>
              <a:t>Portfolio Manager Technical Reference Series: </a:t>
            </a:r>
            <a:r>
              <a:rPr lang="en-US" dirty="0" smtClean="0">
                <a:hlinkClick r:id="rId6"/>
              </a:rPr>
              <a:t>http</a:t>
            </a:r>
            <a:r>
              <a:rPr lang="en-US" dirty="0">
                <a:hlinkClick r:id="rId6"/>
              </a:rPr>
              <a:t>://</a:t>
            </a:r>
            <a:r>
              <a:rPr lang="en-US" dirty="0" smtClean="0">
                <a:hlinkClick r:id="rId6"/>
              </a:rPr>
              <a:t>www.energystar.gov/index.cfm?c=evaluate_performance.bus_portfoliomanager_model_tech_desc</a:t>
            </a:r>
            <a:endParaRPr lang="en-US" dirty="0" smtClean="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40</a:t>
            </a:fld>
            <a:endParaRPr lang="en-US" dirty="0">
              <a:solidFill>
                <a:srgbClr val="6F6F6F"/>
              </a:solidFill>
            </a:endParaRPr>
          </a:p>
        </p:txBody>
      </p:sp>
    </p:spTree>
    <p:extLst>
      <p:ext uri="{BB962C8B-B14F-4D97-AF65-F5344CB8AC3E}">
        <p14:creationId xmlns:p14="http://schemas.microsoft.com/office/powerpoint/2010/main" val="1494027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004899"/>
            <a:ext cx="7337559" cy="537808"/>
          </a:xfrm>
        </p:spPr>
        <p:txBody>
          <a:bodyPr>
            <a:normAutofit/>
          </a:bodyPr>
          <a:lstStyle/>
          <a:p>
            <a:pPr algn="ctr"/>
            <a:r>
              <a:rPr lang="en-US" dirty="0" smtClean="0"/>
              <a:t>Thank you for attending!</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41</a:t>
            </a:fld>
            <a:endParaRPr lang="en-US" dirty="0">
              <a:solidFill>
                <a:srgbClr val="6F6F6F"/>
              </a:solidFill>
              <a:latin typeface="Univers"/>
            </a:endParaRPr>
          </a:p>
        </p:txBody>
      </p:sp>
      <p:sp>
        <p:nvSpPr>
          <p:cNvPr id="6" name="Rectangle 4"/>
          <p:cNvSpPr txBox="1">
            <a:spLocks/>
          </p:cNvSpPr>
          <p:nvPr/>
        </p:nvSpPr>
        <p:spPr bwMode="auto">
          <a:xfrm>
            <a:off x="598715" y="2130425"/>
            <a:ext cx="7772400"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defTabSz="914400" eaLnBrk="1" hangingPunct="1"/>
            <a:r>
              <a:rPr lang="en-US" sz="3600" dirty="0" smtClean="0">
                <a:solidFill>
                  <a:srgbClr val="6F6F6F"/>
                </a:solidFill>
                <a:latin typeface="Univers"/>
                <a:cs typeface="Univers"/>
              </a:rPr>
              <a:t>Questions?</a:t>
            </a:r>
          </a:p>
        </p:txBody>
      </p:sp>
      <p:sp>
        <p:nvSpPr>
          <p:cNvPr id="7" name="Rectangle 4"/>
          <p:cNvSpPr txBox="1">
            <a:spLocks/>
          </p:cNvSpPr>
          <p:nvPr/>
        </p:nvSpPr>
        <p:spPr bwMode="auto">
          <a:xfrm>
            <a:off x="762000" y="4114800"/>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defTabSz="914400" eaLnBrk="1" hangingPunct="1"/>
            <a:r>
              <a:rPr lang="en-US" sz="2000" b="0" dirty="0" smtClean="0">
                <a:solidFill>
                  <a:srgbClr val="595959"/>
                </a:solidFill>
                <a:latin typeface="Univers"/>
                <a:cs typeface="Univers"/>
              </a:rPr>
              <a:t>If you have any questions on Portfolio Manager or the ENERGY STAR program, contact us at:</a:t>
            </a:r>
            <a:br>
              <a:rPr lang="en-US" sz="2000" b="0" dirty="0" smtClean="0">
                <a:solidFill>
                  <a:srgbClr val="595959"/>
                </a:solidFill>
                <a:latin typeface="Univers"/>
                <a:cs typeface="Univers"/>
              </a:rPr>
            </a:br>
            <a:r>
              <a:rPr lang="en-US" sz="2000" b="0" dirty="0" smtClean="0">
                <a:solidFill>
                  <a:srgbClr val="595959"/>
                </a:solidFill>
                <a:latin typeface="Univers"/>
                <a:cs typeface="Univers"/>
                <a:hlinkClick r:id="rId3"/>
              </a:rPr>
              <a:t>www.energystar.gov/BuildingsHelp</a:t>
            </a:r>
            <a:endParaRPr lang="en-US" sz="2000" dirty="0" smtClean="0">
              <a:solidFill>
                <a:srgbClr val="595959"/>
              </a:solidFill>
              <a:latin typeface="Univers"/>
              <a:cs typeface="Univers"/>
            </a:endParaRPr>
          </a:p>
        </p:txBody>
      </p:sp>
    </p:spTree>
    <p:extLst>
      <p:ext uri="{BB962C8B-B14F-4D97-AF65-F5344CB8AC3E}">
        <p14:creationId xmlns:p14="http://schemas.microsoft.com/office/powerpoint/2010/main" val="507121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7312" y="962569"/>
            <a:ext cx="8308545" cy="537808"/>
          </a:xfrm>
        </p:spPr>
        <p:txBody>
          <a:bodyPr>
            <a:noAutofit/>
          </a:bodyPr>
          <a:lstStyle/>
          <a:p>
            <a:r>
              <a:rPr lang="en-US" dirty="0" smtClean="0"/>
              <a:t>Update Data for Many Properties at Once with the Spreadsheet Upload Feature</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5</a:t>
            </a:fld>
            <a:endParaRPr lang="en-US" dirty="0">
              <a:solidFill>
                <a:srgbClr val="6F6F6F"/>
              </a:solidFill>
              <a:latin typeface="Univers"/>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96761" y="1808008"/>
            <a:ext cx="7244145" cy="4495800"/>
          </a:xfrm>
          <a:prstGeom prst="rect">
            <a:avLst/>
          </a:prstGeom>
          <a:ln>
            <a:solidFill>
              <a:schemeClr val="accent1"/>
            </a:solidFill>
          </a:ln>
        </p:spPr>
      </p:pic>
      <p:sp>
        <p:nvSpPr>
          <p:cNvPr id="11" name="Oval 10"/>
          <p:cNvSpPr/>
          <p:nvPr/>
        </p:nvSpPr>
        <p:spPr>
          <a:xfrm>
            <a:off x="3886200" y="4686300"/>
            <a:ext cx="5029200" cy="1066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sp>
        <p:nvSpPr>
          <p:cNvPr id="2" name="TextBox 1"/>
          <p:cNvSpPr txBox="1"/>
          <p:nvPr/>
        </p:nvSpPr>
        <p:spPr>
          <a:xfrm>
            <a:off x="235857" y="1808008"/>
            <a:ext cx="1560904" cy="1208616"/>
          </a:xfrm>
          <a:prstGeom prst="rect">
            <a:avLst/>
          </a:prstGeom>
        </p:spPr>
        <p:txBody>
          <a:bodyPr vert="horz" wrap="square" lIns="91440" tIns="45720" rIns="91440" bIns="45720" rtlCol="0" anchor="ctr">
            <a:noAutofit/>
          </a:bodyPr>
          <a:lstStyle/>
          <a:p>
            <a:pPr defTabSz="914400">
              <a:spcBef>
                <a:spcPct val="0"/>
              </a:spcBef>
            </a:pPr>
            <a:r>
              <a:rPr lang="en-US" sz="1600" b="1" dirty="0">
                <a:solidFill>
                  <a:schemeClr val="bg1">
                    <a:lumMod val="65000"/>
                  </a:schemeClr>
                </a:solidFill>
                <a:latin typeface="Univers"/>
                <a:cs typeface="Univers"/>
              </a:rPr>
              <a:t>Scroll to </a:t>
            </a:r>
            <a:r>
              <a:rPr lang="en-US" sz="1600" b="1" dirty="0">
                <a:solidFill>
                  <a:srgbClr val="3F3F3F">
                    <a:lumMod val="50000"/>
                    <a:lumOff val="50000"/>
                  </a:srgbClr>
                </a:solidFill>
                <a:latin typeface="Univers"/>
                <a:cs typeface="Univers"/>
              </a:rPr>
              <a:t>the bottom of the front page of </a:t>
            </a:r>
            <a:r>
              <a:rPr lang="en-US" sz="1600" b="1" dirty="0" err="1">
                <a:solidFill>
                  <a:srgbClr val="3F3F3F"/>
                </a:solidFill>
                <a:latin typeface="Univers"/>
                <a:cs typeface="Univers"/>
              </a:rPr>
              <a:t>My</a:t>
            </a:r>
            <a:r>
              <a:rPr lang="en-US" sz="1600" b="1" dirty="0" err="1">
                <a:solidFill>
                  <a:srgbClr val="00B0F0"/>
                </a:solidFill>
                <a:latin typeface="Univers"/>
                <a:cs typeface="Univers"/>
              </a:rPr>
              <a:t>Portfolio</a:t>
            </a:r>
            <a:r>
              <a:rPr lang="en-US" sz="1600" b="1" dirty="0">
                <a:solidFill>
                  <a:srgbClr val="00B0F0"/>
                </a:solidFill>
                <a:latin typeface="Univers"/>
                <a:cs typeface="Univers"/>
              </a:rPr>
              <a:t> </a:t>
            </a:r>
            <a:r>
              <a:rPr lang="en-US" sz="1600" b="1" dirty="0">
                <a:solidFill>
                  <a:srgbClr val="3F3F3F">
                    <a:lumMod val="50000"/>
                    <a:lumOff val="50000"/>
                  </a:srgbClr>
                </a:solidFill>
                <a:latin typeface="Univers"/>
                <a:cs typeface="Univers"/>
              </a:rPr>
              <a:t>tab</a:t>
            </a:r>
          </a:p>
        </p:txBody>
      </p:sp>
      <p:sp>
        <p:nvSpPr>
          <p:cNvPr id="3" name="TextBox 2"/>
          <p:cNvSpPr txBox="1"/>
          <p:nvPr/>
        </p:nvSpPr>
        <p:spPr>
          <a:xfrm>
            <a:off x="2590800" y="4381500"/>
            <a:ext cx="1295400" cy="838200"/>
          </a:xfrm>
          <a:prstGeom prst="rect">
            <a:avLst/>
          </a:prstGeom>
        </p:spPr>
        <p:txBody>
          <a:bodyPr vert="horz" wrap="square" lIns="91440" tIns="45720" rIns="91440" bIns="45720" rtlCol="0" anchor="ctr">
            <a:normAutofit/>
          </a:bodyPr>
          <a:lstStyle/>
          <a:p>
            <a:pPr algn="ctr" defTabSz="914400">
              <a:spcBef>
                <a:spcPct val="0"/>
              </a:spcBef>
            </a:pPr>
            <a:r>
              <a:rPr lang="en-US" sz="1600" b="1" dirty="0">
                <a:solidFill>
                  <a:srgbClr val="3F3F3F">
                    <a:lumMod val="50000"/>
                    <a:lumOff val="50000"/>
                  </a:srgbClr>
                </a:solidFill>
                <a:latin typeface="Univers"/>
                <a:cs typeface="Univers"/>
              </a:rPr>
              <a:t>Click link here</a:t>
            </a:r>
          </a:p>
        </p:txBody>
      </p:sp>
    </p:spTree>
    <p:extLst>
      <p:ext uri="{BB962C8B-B14F-4D97-AF65-F5344CB8AC3E}">
        <p14:creationId xmlns:p14="http://schemas.microsoft.com/office/powerpoint/2010/main" val="2979374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0495" y="786903"/>
            <a:ext cx="8393505" cy="537808"/>
          </a:xfrm>
        </p:spPr>
        <p:txBody>
          <a:bodyPr>
            <a:normAutofit/>
          </a:bodyPr>
          <a:lstStyle/>
          <a:p>
            <a:r>
              <a:rPr lang="en-US" sz="2400" dirty="0"/>
              <a:t>Spreadsheet Upload/Update: Overview</a:t>
            </a:r>
          </a:p>
        </p:txBody>
      </p:sp>
      <p:sp>
        <p:nvSpPr>
          <p:cNvPr id="4" name="Slide Number Placeholder 3"/>
          <p:cNvSpPr>
            <a:spLocks noGrp="1"/>
          </p:cNvSpPr>
          <p:nvPr>
            <p:ph type="sldNum" sz="quarter" idx="10"/>
          </p:nvPr>
        </p:nvSpPr>
        <p:spPr/>
        <p:txBody>
          <a:bodyPr/>
          <a:lstStyle/>
          <a:p>
            <a:pPr>
              <a:defRPr/>
            </a:pPr>
            <a:fld id="{F16B175D-26AC-42BA-AF68-CE328C4BE887}" type="slidenum">
              <a:rPr lang="en-US" smtClean="0">
                <a:solidFill>
                  <a:srgbClr val="6F6F6F"/>
                </a:solidFill>
              </a:rPr>
              <a:pPr>
                <a:defRPr/>
              </a:pPr>
              <a:t>6</a:t>
            </a:fld>
            <a:endParaRPr lang="en-US" dirty="0">
              <a:solidFill>
                <a:srgbClr val="6F6F6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7571" y="1738768"/>
            <a:ext cx="5570886" cy="4982708"/>
          </a:xfrm>
          <a:prstGeom prst="rect">
            <a:avLst/>
          </a:prstGeom>
          <a:ln>
            <a:solidFill>
              <a:schemeClr val="accent1"/>
            </a:solidFill>
          </a:ln>
        </p:spPr>
      </p:pic>
      <p:pic>
        <p:nvPicPr>
          <p:cNvPr id="7" name="Picture 6" descr="SlideENERGYSTAR_Template_v3.jpg"/>
          <p:cNvPicPr>
            <a:picLocks noChangeAspect="1"/>
          </p:cNvPicPr>
          <p:nvPr/>
        </p:nvPicPr>
        <p:blipFill rotWithShape="1">
          <a:blip r:embed="rId4">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897294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7333" y="1702338"/>
            <a:ext cx="5601124" cy="5009754"/>
          </a:xfrm>
          <a:prstGeom prst="rect">
            <a:avLst/>
          </a:prstGeom>
          <a:ln>
            <a:solidFill>
              <a:schemeClr val="accent1"/>
            </a:solidFill>
          </a:ln>
        </p:spPr>
      </p:pic>
      <p:sp>
        <p:nvSpPr>
          <p:cNvPr id="5" name="Title 4"/>
          <p:cNvSpPr>
            <a:spLocks noGrp="1"/>
          </p:cNvSpPr>
          <p:nvPr>
            <p:ph type="title"/>
          </p:nvPr>
        </p:nvSpPr>
        <p:spPr>
          <a:xfrm>
            <a:off x="781026" y="781752"/>
            <a:ext cx="8393505" cy="537808"/>
          </a:xfrm>
        </p:spPr>
        <p:txBody>
          <a:bodyPr>
            <a:normAutofit/>
          </a:bodyPr>
          <a:lstStyle/>
          <a:p>
            <a:r>
              <a:rPr lang="en-US" sz="2400" dirty="0"/>
              <a:t>Add New Properties: Download </a:t>
            </a:r>
            <a:r>
              <a:rPr lang="en-US" sz="2400" dirty="0" smtClean="0"/>
              <a:t>Spreadsheet Template</a:t>
            </a:r>
            <a:endParaRPr lang="en-US" sz="2400" dirty="0"/>
          </a:p>
        </p:txBody>
      </p:sp>
      <p:sp>
        <p:nvSpPr>
          <p:cNvPr id="4" name="Slide Number Placeholder 3"/>
          <p:cNvSpPr>
            <a:spLocks noGrp="1"/>
          </p:cNvSpPr>
          <p:nvPr>
            <p:ph type="sldNum" sz="quarter" idx="10"/>
          </p:nvPr>
        </p:nvSpPr>
        <p:spPr/>
        <p:txBody>
          <a:bodyPr/>
          <a:lstStyle/>
          <a:p>
            <a:pPr>
              <a:defRPr/>
            </a:pPr>
            <a:fld id="{F16B175D-26AC-42BA-AF68-CE328C4BE887}" type="slidenum">
              <a:rPr lang="en-US" smtClean="0">
                <a:solidFill>
                  <a:srgbClr val="6F6F6F"/>
                </a:solidFill>
              </a:rPr>
              <a:pPr>
                <a:defRPr/>
              </a:pPr>
              <a:t>7</a:t>
            </a:fld>
            <a:endParaRPr lang="en-US" dirty="0">
              <a:solidFill>
                <a:srgbClr val="6F6F6F"/>
              </a:solidFill>
            </a:endParaRPr>
          </a:p>
        </p:txBody>
      </p:sp>
      <p:sp>
        <p:nvSpPr>
          <p:cNvPr id="14" name="Oval 13"/>
          <p:cNvSpPr/>
          <p:nvPr/>
        </p:nvSpPr>
        <p:spPr>
          <a:xfrm>
            <a:off x="5490634" y="3407834"/>
            <a:ext cx="15240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pic>
        <p:nvPicPr>
          <p:cNvPr id="6" name="Picture 5" descr="SlideENERGYSTAR_Template_v3.jpg"/>
          <p:cNvPicPr>
            <a:picLocks noChangeAspect="1"/>
          </p:cNvPicPr>
          <p:nvPr/>
        </p:nvPicPr>
        <p:blipFill rotWithShape="1">
          <a:blip r:embed="rId4">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975786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5261" y="760792"/>
            <a:ext cx="8047567" cy="581780"/>
          </a:xfrm>
        </p:spPr>
        <p:txBody>
          <a:bodyPr>
            <a:normAutofit/>
          </a:bodyPr>
          <a:lstStyle/>
          <a:p>
            <a:r>
              <a:rPr lang="en-US" sz="2400" dirty="0">
                <a:solidFill>
                  <a:srgbClr val="2474BF"/>
                </a:solidFill>
              </a:rPr>
              <a:t>Add New Properties: Fill Out Spreadsheet Template</a:t>
            </a:r>
          </a:p>
        </p:txBody>
      </p:sp>
      <p:sp>
        <p:nvSpPr>
          <p:cNvPr id="6" name="Text Placeholder 5"/>
          <p:cNvSpPr>
            <a:spLocks noGrp="1"/>
          </p:cNvSpPr>
          <p:nvPr>
            <p:ph type="body" sz="half" idx="2"/>
          </p:nvPr>
        </p:nvSpPr>
        <p:spPr>
          <a:xfrm>
            <a:off x="1684262" y="4656139"/>
            <a:ext cx="6334881" cy="1700212"/>
          </a:xfrm>
        </p:spPr>
        <p:txBody>
          <a:bodyPr>
            <a:normAutofit/>
          </a:bodyPr>
          <a:lstStyle/>
          <a:p>
            <a:r>
              <a:rPr lang="en-US" sz="2000" dirty="0" smtClean="0">
                <a:solidFill>
                  <a:srgbClr val="595959"/>
                </a:solidFill>
              </a:rPr>
              <a:t>Complete rows in Excel spreadsheet with information for your properties: name, address, floor area, etc.</a:t>
            </a:r>
          </a:p>
        </p:txBody>
      </p:sp>
      <p:sp>
        <p:nvSpPr>
          <p:cNvPr id="3" name="Slide Number Placeholder 2"/>
          <p:cNvSpPr>
            <a:spLocks noGrp="1"/>
          </p:cNvSpPr>
          <p:nvPr>
            <p:ph type="sldNum" sz="quarter" idx="10"/>
          </p:nvPr>
        </p:nvSpPr>
        <p:spPr/>
        <p:txBody>
          <a:bodyPr/>
          <a:lstStyle/>
          <a:p>
            <a:pPr>
              <a:defRPr/>
            </a:pPr>
            <a:fld id="{4F34E375-88FE-4F2B-98B2-1480279B2A3E}" type="slidenum">
              <a:rPr lang="en-US" smtClean="0">
                <a:solidFill>
                  <a:srgbClr val="6F6F6F"/>
                </a:solidFill>
              </a:rPr>
              <a:pPr>
                <a:defRPr/>
              </a:pPr>
              <a:t>8</a:t>
            </a:fld>
            <a:endParaRPr lang="en-US" dirty="0">
              <a:solidFill>
                <a:srgbClr val="6F6F6F"/>
              </a:solidFill>
            </a:endParaRPr>
          </a:p>
        </p:txBody>
      </p:sp>
      <p:pic>
        <p:nvPicPr>
          <p:cNvPr id="8" name="Picture 7"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5" name="Content Placeholder 4"/>
          <p:cNvPicPr>
            <a:picLocks noGrp="1" noChangeAspect="1"/>
          </p:cNvPicPr>
          <p:nvPr>
            <p:ph sz="half" idx="1"/>
          </p:nvPr>
        </p:nvPicPr>
        <p:blipFill>
          <a:blip r:embed="rId4"/>
          <a:srcRect l="10778" r="10778"/>
          <a:stretch>
            <a:fillRect/>
          </a:stretch>
        </p:blipFill>
        <p:spPr>
          <a:xfrm>
            <a:off x="116958" y="1576925"/>
            <a:ext cx="8889128" cy="2361175"/>
          </a:xfrm>
        </p:spPr>
      </p:pic>
    </p:spTree>
    <p:extLst>
      <p:ext uri="{BB962C8B-B14F-4D97-AF65-F5344CB8AC3E}">
        <p14:creationId xmlns:p14="http://schemas.microsoft.com/office/powerpoint/2010/main" val="4210925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7312" y="776419"/>
            <a:ext cx="8393505" cy="537808"/>
          </a:xfrm>
        </p:spPr>
        <p:txBody>
          <a:bodyPr>
            <a:normAutofit/>
          </a:bodyPr>
          <a:lstStyle/>
          <a:p>
            <a:r>
              <a:rPr lang="en-US" sz="2400" dirty="0"/>
              <a:t>Add New Properties: </a:t>
            </a:r>
            <a:r>
              <a:rPr lang="en-US" sz="2400" dirty="0" smtClean="0"/>
              <a:t>Upload Completed </a:t>
            </a:r>
            <a:r>
              <a:rPr lang="en-US" sz="2400" dirty="0"/>
              <a:t>Spreadsheet</a:t>
            </a:r>
          </a:p>
        </p:txBody>
      </p:sp>
      <p:sp>
        <p:nvSpPr>
          <p:cNvPr id="9" name="Content Placeholder 2"/>
          <p:cNvSpPr>
            <a:spLocks noGrp="1"/>
          </p:cNvSpPr>
          <p:nvPr>
            <p:ph sz="half" idx="1"/>
          </p:nvPr>
        </p:nvSpPr>
        <p:spPr>
          <a:xfrm>
            <a:off x="1913" y="3934893"/>
            <a:ext cx="1981200" cy="540803"/>
          </a:xfrm>
        </p:spPr>
        <p:txBody>
          <a:bodyPr>
            <a:noAutofit/>
          </a:bodyPr>
          <a:lstStyle/>
          <a:p>
            <a:pPr marL="0" indent="0">
              <a:buNone/>
            </a:pPr>
            <a:r>
              <a:rPr lang="en-US" sz="1600" b="1" dirty="0" smtClean="0">
                <a:solidFill>
                  <a:schemeClr val="bg1">
                    <a:lumMod val="65000"/>
                  </a:schemeClr>
                </a:solidFill>
              </a:rPr>
              <a:t>Upload filled out templates:</a:t>
            </a:r>
          </a:p>
        </p:txBody>
      </p:sp>
      <p:sp>
        <p:nvSpPr>
          <p:cNvPr id="4" name="Slide Number Placeholder 3"/>
          <p:cNvSpPr>
            <a:spLocks noGrp="1"/>
          </p:cNvSpPr>
          <p:nvPr>
            <p:ph type="sldNum" sz="quarter" idx="10"/>
          </p:nvPr>
        </p:nvSpPr>
        <p:spPr/>
        <p:txBody>
          <a:bodyPr/>
          <a:lstStyle/>
          <a:p>
            <a:pPr>
              <a:defRPr/>
            </a:pPr>
            <a:fld id="{F16B175D-26AC-42BA-AF68-CE328C4BE887}" type="slidenum">
              <a:rPr lang="en-US" smtClean="0">
                <a:solidFill>
                  <a:srgbClr val="6F6F6F"/>
                </a:solidFill>
              </a:rPr>
              <a:pPr>
                <a:defRPr/>
              </a:pPr>
              <a:t>9</a:t>
            </a:fld>
            <a:endParaRPr lang="en-US" dirty="0">
              <a:solidFill>
                <a:srgbClr val="6F6F6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4852" y="1766082"/>
            <a:ext cx="5592636" cy="4955394"/>
          </a:xfrm>
          <a:prstGeom prst="rect">
            <a:avLst/>
          </a:prstGeom>
          <a:ln>
            <a:solidFill>
              <a:schemeClr val="accent1"/>
            </a:solidFill>
          </a:ln>
        </p:spPr>
      </p:pic>
      <p:cxnSp>
        <p:nvCxnSpPr>
          <p:cNvPr id="21" name="Straight Arrow Connector 20"/>
          <p:cNvCxnSpPr/>
          <p:nvPr/>
        </p:nvCxnSpPr>
        <p:spPr>
          <a:xfrm flipV="1">
            <a:off x="1793040" y="4593168"/>
            <a:ext cx="795439" cy="193262"/>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270000" y="4865065"/>
            <a:ext cx="1318479" cy="26370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3340103" y="4550834"/>
            <a:ext cx="1634067" cy="20890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Univers"/>
            </a:endParaRPr>
          </a:p>
        </p:txBody>
      </p:sp>
      <p:sp>
        <p:nvSpPr>
          <p:cNvPr id="12" name="TextBox 11"/>
          <p:cNvSpPr txBox="1"/>
          <p:nvPr/>
        </p:nvSpPr>
        <p:spPr>
          <a:xfrm>
            <a:off x="0" y="4569748"/>
            <a:ext cx="1983113" cy="337651"/>
          </a:xfrm>
          <a:prstGeom prst="rect">
            <a:avLst/>
          </a:prstGeom>
        </p:spPr>
        <p:txBody>
          <a:bodyPr vert="horz" wrap="square" lIns="91440" tIns="45720" rIns="91440" bIns="45720" rtlCol="0" anchor="ctr">
            <a:noAutofit/>
          </a:bodyPr>
          <a:lstStyle/>
          <a:p>
            <a:pPr marR="0" defTabSz="914400" rtl="0" eaLnBrk="1" fontAlgn="auto" latinLnBrk="0" hangingPunct="1">
              <a:lnSpc>
                <a:spcPct val="100000"/>
              </a:lnSpc>
              <a:spcBef>
                <a:spcPct val="0"/>
              </a:spcBef>
              <a:spcAft>
                <a:spcPts val="0"/>
              </a:spcAft>
              <a:buClrTx/>
              <a:buSzTx/>
              <a:tabLst/>
            </a:pPr>
            <a:r>
              <a:rPr kumimoji="0" lang="en-US" sz="1600" b="1" i="0" u="none" strike="noStrike" kern="1200" cap="none" spc="0" normalizeH="0" baseline="0" noProof="0" dirty="0" smtClean="0">
                <a:ln>
                  <a:noFill/>
                </a:ln>
                <a:solidFill>
                  <a:srgbClr val="A6A6A6"/>
                </a:solidFill>
                <a:effectLst/>
                <a:uLnTx/>
                <a:uFillTx/>
                <a:latin typeface="Univers"/>
                <a:ea typeface="+mj-ea"/>
                <a:cs typeface="Univers"/>
              </a:rPr>
              <a:t>Select</a:t>
            </a:r>
            <a:r>
              <a:rPr kumimoji="0" lang="en-US" sz="1600" b="1" i="0" u="none" strike="noStrike" kern="1200" cap="none" spc="0" normalizeH="0" noProof="0" dirty="0" smtClean="0">
                <a:ln>
                  <a:noFill/>
                </a:ln>
                <a:solidFill>
                  <a:srgbClr val="A6A6A6"/>
                </a:solidFill>
                <a:effectLst/>
                <a:uLnTx/>
                <a:uFillTx/>
                <a:latin typeface="Univers"/>
                <a:ea typeface="+mj-ea"/>
                <a:cs typeface="Univers"/>
              </a:rPr>
              <a:t> Template </a:t>
            </a:r>
            <a:endParaRPr kumimoji="0" lang="en-US" sz="1600" b="1" i="0" u="none" strike="noStrike" kern="1200" cap="none" spc="0" normalizeH="0" baseline="0" noProof="0" dirty="0" smtClean="0">
              <a:ln>
                <a:noFill/>
              </a:ln>
              <a:solidFill>
                <a:srgbClr val="A6A6A6"/>
              </a:solidFill>
              <a:effectLst/>
              <a:uLnTx/>
              <a:uFillTx/>
              <a:latin typeface="Univers"/>
              <a:ea typeface="+mj-ea"/>
              <a:cs typeface="Univers"/>
            </a:endParaRPr>
          </a:p>
        </p:txBody>
      </p:sp>
      <p:sp>
        <p:nvSpPr>
          <p:cNvPr id="15" name="TextBox 14"/>
          <p:cNvSpPr txBox="1"/>
          <p:nvPr/>
        </p:nvSpPr>
        <p:spPr>
          <a:xfrm>
            <a:off x="1913" y="5000021"/>
            <a:ext cx="1522087" cy="257487"/>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A6A6A6"/>
                </a:solidFill>
                <a:effectLst/>
                <a:uLnTx/>
                <a:uFillTx/>
                <a:latin typeface="Univers"/>
                <a:ea typeface="+mj-ea"/>
                <a:cs typeface="Univers"/>
              </a:rPr>
              <a:t>Upload</a:t>
            </a:r>
          </a:p>
        </p:txBody>
      </p:sp>
      <p:pic>
        <p:nvPicPr>
          <p:cNvPr id="11" name="Picture 10" descr="SlideENERGYSTAR_Template_v3.jpg"/>
          <p:cNvPicPr>
            <a:picLocks noChangeAspect="1"/>
          </p:cNvPicPr>
          <p:nvPr/>
        </p:nvPicPr>
        <p:blipFill rotWithShape="1">
          <a:blip r:embed="rId4">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522247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665353CD72724686BDB463EB4E3EC3" ma:contentTypeVersion="0" ma:contentTypeDescription="Create a new document." ma:contentTypeScope="" ma:versionID="9ec944f51565971b5fd5575dcc1a5ce9">
  <xsd:schema xmlns:xsd="http://www.w3.org/2001/XMLSchema" xmlns:xs="http://www.w3.org/2001/XMLSchema" xmlns:p="http://schemas.microsoft.com/office/2006/metadata/properties" targetNamespace="http://schemas.microsoft.com/office/2006/metadata/properties" ma:root="true" ma:fieldsID="6834f8c0c0eabdc6c42b2f987c760c0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BAF8F0C-78D1-4BD6-8345-D70712812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1FA25CD-B587-4219-AF94-9097B6A2FE18}">
  <ds:schemaRefs>
    <ds:schemaRef ds:uri="http://schemas.microsoft.com/sharepoint/v3/contenttype/forms"/>
  </ds:schemaRefs>
</ds:datastoreItem>
</file>

<file path=customXml/itemProps3.xml><?xml version="1.0" encoding="utf-8"?>
<ds:datastoreItem xmlns:ds="http://schemas.openxmlformats.org/officeDocument/2006/customXml" ds:itemID="{8614409E-0311-448E-9616-F7EFC23A3CD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2189</TotalTime>
  <Words>3854</Words>
  <Application>Microsoft Macintosh PowerPoint</Application>
  <PresentationFormat>On-screen Show (4:3)</PresentationFormat>
  <Paragraphs>371</Paragraphs>
  <Slides>41</Slides>
  <Notes>41</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Portfolio Manager® 301</vt:lpstr>
      <vt:lpstr>Learning Objectives</vt:lpstr>
      <vt:lpstr>How To</vt:lpstr>
      <vt:lpstr>Update Data using the spreadsheet upload feature</vt:lpstr>
      <vt:lpstr>Update Data for Many Properties at Once with the Spreadsheet Upload Feature</vt:lpstr>
      <vt:lpstr>Spreadsheet Upload/Update: Overview</vt:lpstr>
      <vt:lpstr>Add New Properties: Download Spreadsheet Template</vt:lpstr>
      <vt:lpstr>Add New Properties: Fill Out Spreadsheet Template</vt:lpstr>
      <vt:lpstr>Add New Properties: Upload Completed Spreadsheet</vt:lpstr>
      <vt:lpstr>Add Meters / Add Bill Data / Edit Basic Property Info</vt:lpstr>
      <vt:lpstr>Add Bills to Existing Meters: Create Custom Upload Template</vt:lpstr>
      <vt:lpstr>Add Bills to Existing Meters: Fill Out Spreadsheet Template</vt:lpstr>
      <vt:lpstr>Add Bills to Existing Meters: Upload Spreadsheet</vt:lpstr>
      <vt:lpstr>How To</vt:lpstr>
      <vt:lpstr>Planning Tab: Portfolio-Level</vt:lpstr>
      <vt:lpstr>Property Goals Tab: View Specific Property Goals &amp; Improvements</vt:lpstr>
      <vt:lpstr>Add/Edit Baselines or Targets</vt:lpstr>
      <vt:lpstr>How To</vt:lpstr>
      <vt:lpstr>Download Entire Portfolio</vt:lpstr>
      <vt:lpstr>Analyze Progress and Performance on the  Reporting Tab</vt:lpstr>
      <vt:lpstr>ENERGY STAR Performance Documents</vt:lpstr>
      <vt:lpstr>Templates &amp; Reports</vt:lpstr>
      <vt:lpstr>Custom Reporting</vt:lpstr>
      <vt:lpstr>Custom Reporting</vt:lpstr>
      <vt:lpstr>Custom Reporting</vt:lpstr>
      <vt:lpstr>Use Your Template</vt:lpstr>
      <vt:lpstr>Share this Template</vt:lpstr>
      <vt:lpstr>Request Data Using this Template</vt:lpstr>
      <vt:lpstr>Request Data Using this Template (continued)</vt:lpstr>
      <vt:lpstr>Publish Data Request</vt:lpstr>
      <vt:lpstr>Data Request Created</vt:lpstr>
      <vt:lpstr>Managing Your Data Request</vt:lpstr>
      <vt:lpstr>Responding to Data Requests</vt:lpstr>
      <vt:lpstr>How To</vt:lpstr>
      <vt:lpstr>What is the Sustainable Buildings Checklist?</vt:lpstr>
      <vt:lpstr>Access the Sustainable Buildings Checklist</vt:lpstr>
      <vt:lpstr>Start the Sustainable Buildings Checklist</vt:lpstr>
      <vt:lpstr>Complete Checklist Step by Step</vt:lpstr>
      <vt:lpstr>Recap</vt:lpstr>
      <vt:lpstr>Extra Help </vt:lpstr>
      <vt:lpstr>Thank you for attending!</vt:lpstr>
    </vt:vector>
  </TitlesOfParts>
  <Company>The Clark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Siena Facciolo</dc:creator>
  <cp:lastModifiedBy>Kaye Lynch-Sparks</cp:lastModifiedBy>
  <cp:revision>408</cp:revision>
  <dcterms:created xsi:type="dcterms:W3CDTF">2015-05-28T14:26:39Z</dcterms:created>
  <dcterms:modified xsi:type="dcterms:W3CDTF">2016-03-11T19:49:18Z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0x010100CE665353CD72724686BDB463EB4E3EC3</vt:lpwstr>
  </property>
</Properties>
</file>