
<file path=[Content_Types].xml><?xml version="1.0" encoding="utf-8"?>
<Types xmlns="http://schemas.openxmlformats.org/package/2006/content-types">
  <Default Extension="xml" ContentType="application/xml"/>
  <Default Extension="png" ContentType="image/png"/>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wmf" ContentType="image/x-wm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89" r:id="rId5"/>
  </p:sldMasterIdLst>
  <p:notesMasterIdLst>
    <p:notesMasterId r:id="rId54"/>
  </p:notesMasterIdLst>
  <p:handoutMasterIdLst>
    <p:handoutMasterId r:id="rId55"/>
  </p:handoutMasterIdLst>
  <p:sldIdLst>
    <p:sldId id="481" r:id="rId6"/>
    <p:sldId id="300" r:id="rId7"/>
    <p:sldId id="503" r:id="rId8"/>
    <p:sldId id="505" r:id="rId9"/>
    <p:sldId id="504" r:id="rId10"/>
    <p:sldId id="434" r:id="rId11"/>
    <p:sldId id="442" r:id="rId12"/>
    <p:sldId id="506" r:id="rId13"/>
    <p:sldId id="449" r:id="rId14"/>
    <p:sldId id="450" r:id="rId15"/>
    <p:sldId id="451" r:id="rId16"/>
    <p:sldId id="454" r:id="rId17"/>
    <p:sldId id="452" r:id="rId18"/>
    <p:sldId id="453" r:id="rId19"/>
    <p:sldId id="443" r:id="rId20"/>
    <p:sldId id="477" r:id="rId21"/>
    <p:sldId id="455" r:id="rId22"/>
    <p:sldId id="456" r:id="rId23"/>
    <p:sldId id="457" r:id="rId24"/>
    <p:sldId id="458" r:id="rId25"/>
    <p:sldId id="459" r:id="rId26"/>
    <p:sldId id="422" r:id="rId27"/>
    <p:sldId id="508" r:id="rId28"/>
    <p:sldId id="444" r:id="rId29"/>
    <p:sldId id="511" r:id="rId30"/>
    <p:sldId id="514" r:id="rId31"/>
    <p:sldId id="512" r:id="rId32"/>
    <p:sldId id="513" r:id="rId33"/>
    <p:sldId id="354" r:id="rId34"/>
    <p:sldId id="357" r:id="rId35"/>
    <p:sldId id="358" r:id="rId36"/>
    <p:sldId id="347" r:id="rId37"/>
    <p:sldId id="348" r:id="rId38"/>
    <p:sldId id="355" r:id="rId39"/>
    <p:sldId id="356" r:id="rId40"/>
    <p:sldId id="460" r:id="rId41"/>
    <p:sldId id="393" r:id="rId42"/>
    <p:sldId id="394" r:id="rId43"/>
    <p:sldId id="445" r:id="rId44"/>
    <p:sldId id="501" r:id="rId45"/>
    <p:sldId id="473" r:id="rId46"/>
    <p:sldId id="507" r:id="rId47"/>
    <p:sldId id="474" r:id="rId48"/>
    <p:sldId id="475" r:id="rId49"/>
    <p:sldId id="476" r:id="rId50"/>
    <p:sldId id="396" r:id="rId51"/>
    <p:sldId id="373" r:id="rId52"/>
    <p:sldId id="337" r:id="rId5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eg" initials="MG" lastIdx="1" clrIdx="0"/>
  <p:cmAuthor id="1" name="Kari Keenan" initials="KAK" lastIdx="12" clrIdx="1"/>
  <p:cmAuthor id="2" name="Kenny Dixon" initials="KD" lastIdx="8" clrIdx="2"/>
  <p:cmAuthor id="3" name="Jenny" initials="J" lastIdx="0" clrIdx="3"/>
  <p:cmAuthor id="4" name="Schnitzer, Andrea" initials="SA" lastIdx="6" clrIdx="4">
    <p:extLst/>
  </p:cmAuthor>
  <p:cmAuthor id="5" name="Kaye Lynch-Sparks" initials="KL" lastIdx="7"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6F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99" autoAdjust="0"/>
    <p:restoredTop sz="63696" autoAdjust="0"/>
  </p:normalViewPr>
  <p:slideViewPr>
    <p:cSldViewPr>
      <p:cViewPr varScale="1">
        <p:scale>
          <a:sx n="60" d="100"/>
          <a:sy n="60" d="100"/>
        </p:scale>
        <p:origin x="-696" y="-10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notesMaster" Target="notesMasters/notesMaster1.xml"/><Relationship Id="rId55" Type="http://schemas.openxmlformats.org/officeDocument/2006/relationships/handoutMaster" Target="handoutMasters/handoutMaster1.xml"/><Relationship Id="rId56" Type="http://schemas.openxmlformats.org/officeDocument/2006/relationships/printerSettings" Target="printerSettings/printerSettings1.bin"/><Relationship Id="rId57" Type="http://schemas.openxmlformats.org/officeDocument/2006/relationships/commentAuthors" Target="commentAuthors.xml"/><Relationship Id="rId58" Type="http://schemas.openxmlformats.org/officeDocument/2006/relationships/presProps" Target="presProps.xml"/><Relationship Id="rId59" Type="http://schemas.openxmlformats.org/officeDocument/2006/relationships/viewProps" Target="viewProps.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customXml" Target="../customXml/item4.xml"/><Relationship Id="rId5" Type="http://schemas.openxmlformats.org/officeDocument/2006/relationships/slideMaster" Target="slideMasters/slide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60" Type="http://schemas.openxmlformats.org/officeDocument/2006/relationships/theme" Target="theme/theme1.xml"/><Relationship Id="rId61" Type="http://schemas.openxmlformats.org/officeDocument/2006/relationships/tableStyles" Target="tableStyles.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8145" cy="464205"/>
          </a:xfrm>
          <a:prstGeom prst="rect">
            <a:avLst/>
          </a:prstGeom>
        </p:spPr>
        <p:txBody>
          <a:bodyPr vert="horz" lIns="88139" tIns="44070" rIns="88139" bIns="44070" rtlCol="0"/>
          <a:lstStyle>
            <a:lvl1pPr algn="l">
              <a:defRPr sz="1200"/>
            </a:lvl1pPr>
          </a:lstStyle>
          <a:p>
            <a:endParaRPr lang="en-US" dirty="0">
              <a:latin typeface="Univers"/>
            </a:endParaRPr>
          </a:p>
        </p:txBody>
      </p:sp>
      <p:sp>
        <p:nvSpPr>
          <p:cNvPr id="3" name="Date Placeholder 2"/>
          <p:cNvSpPr>
            <a:spLocks noGrp="1"/>
          </p:cNvSpPr>
          <p:nvPr>
            <p:ph type="dt" sz="quarter" idx="1"/>
          </p:nvPr>
        </p:nvSpPr>
        <p:spPr>
          <a:xfrm>
            <a:off x="3970734" y="1"/>
            <a:ext cx="3038145" cy="464205"/>
          </a:xfrm>
          <a:prstGeom prst="rect">
            <a:avLst/>
          </a:prstGeom>
        </p:spPr>
        <p:txBody>
          <a:bodyPr vert="horz" lIns="88139" tIns="44070" rIns="88139" bIns="44070" rtlCol="0"/>
          <a:lstStyle>
            <a:lvl1pPr algn="r">
              <a:defRPr sz="1200"/>
            </a:lvl1pPr>
          </a:lstStyle>
          <a:p>
            <a:fld id="{FF613860-120A-43E5-AF6F-950C74A65F2D}" type="datetimeFigureOut">
              <a:rPr lang="en-US" smtClean="0">
                <a:latin typeface="Univers"/>
              </a:rPr>
              <a:t>4/8/16</a:t>
            </a:fld>
            <a:endParaRPr lang="en-US" dirty="0">
              <a:latin typeface="Univers"/>
            </a:endParaRPr>
          </a:p>
        </p:txBody>
      </p:sp>
      <p:sp>
        <p:nvSpPr>
          <p:cNvPr id="4" name="Footer Placeholder 3"/>
          <p:cNvSpPr>
            <a:spLocks noGrp="1"/>
          </p:cNvSpPr>
          <p:nvPr>
            <p:ph type="ftr" sz="quarter" idx="2"/>
          </p:nvPr>
        </p:nvSpPr>
        <p:spPr>
          <a:xfrm>
            <a:off x="0" y="8830659"/>
            <a:ext cx="3038145" cy="464205"/>
          </a:xfrm>
          <a:prstGeom prst="rect">
            <a:avLst/>
          </a:prstGeom>
        </p:spPr>
        <p:txBody>
          <a:bodyPr vert="horz" lIns="88139" tIns="44070" rIns="88139" bIns="44070" rtlCol="0" anchor="b"/>
          <a:lstStyle>
            <a:lvl1pPr algn="l">
              <a:defRPr sz="1200"/>
            </a:lvl1pPr>
          </a:lstStyle>
          <a:p>
            <a:endParaRPr lang="en-US" dirty="0">
              <a:latin typeface="Univers"/>
            </a:endParaRPr>
          </a:p>
        </p:txBody>
      </p:sp>
      <p:sp>
        <p:nvSpPr>
          <p:cNvPr id="5" name="Slide Number Placeholder 4"/>
          <p:cNvSpPr>
            <a:spLocks noGrp="1"/>
          </p:cNvSpPr>
          <p:nvPr>
            <p:ph type="sldNum" sz="quarter" idx="3"/>
          </p:nvPr>
        </p:nvSpPr>
        <p:spPr>
          <a:xfrm>
            <a:off x="3970734" y="8830659"/>
            <a:ext cx="3038145" cy="464205"/>
          </a:xfrm>
          <a:prstGeom prst="rect">
            <a:avLst/>
          </a:prstGeom>
        </p:spPr>
        <p:txBody>
          <a:bodyPr vert="horz" lIns="88139" tIns="44070" rIns="88139" bIns="44070" rtlCol="0" anchor="b"/>
          <a:lstStyle>
            <a:lvl1pPr algn="r">
              <a:defRPr sz="1200"/>
            </a:lvl1pPr>
          </a:lstStyle>
          <a:p>
            <a:fld id="{D95C7247-8792-426C-B834-BFEE2F61FDC9}" type="slidenum">
              <a:rPr lang="en-US" smtClean="0">
                <a:latin typeface="Univers"/>
              </a:rPr>
              <a:t>‹#›</a:t>
            </a:fld>
            <a:endParaRPr lang="en-US" dirty="0">
              <a:latin typeface="Univers"/>
            </a:endParaRPr>
          </a:p>
        </p:txBody>
      </p:sp>
    </p:spTree>
    <p:extLst>
      <p:ext uri="{BB962C8B-B14F-4D97-AF65-F5344CB8AC3E}">
        <p14:creationId xmlns:p14="http://schemas.microsoft.com/office/powerpoint/2010/main" val="4196492712"/>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2" tIns="46586" rIns="93172" bIns="46586" rtlCol="0"/>
          <a:lstStyle>
            <a:lvl1pPr algn="l">
              <a:defRPr sz="1300">
                <a:latin typeface="Univers"/>
              </a:defRPr>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2" tIns="46586" rIns="93172" bIns="46586" rtlCol="0"/>
          <a:lstStyle>
            <a:lvl1pPr algn="r">
              <a:defRPr sz="1300">
                <a:latin typeface="Univers"/>
              </a:defRPr>
            </a:lvl1pPr>
          </a:lstStyle>
          <a:p>
            <a:fld id="{765D2EAB-FB64-4678-B9DC-14C24AA34DD8}" type="datetimeFigureOut">
              <a:rPr lang="en-US" smtClean="0"/>
              <a:pPr/>
              <a:t>4/8/16</a:t>
            </a:fld>
            <a:endParaRPr lang="en-US" dirty="0"/>
          </a:p>
        </p:txBody>
      </p:sp>
      <p:sp>
        <p:nvSpPr>
          <p:cNvPr id="4" name="Slide Image Placeholder 3"/>
          <p:cNvSpPr>
            <a:spLocks noGrp="1" noRot="1" noChangeAspect="1"/>
          </p:cNvSpPr>
          <p:nvPr>
            <p:ph type="sldImg" idx="2"/>
          </p:nvPr>
        </p:nvSpPr>
        <p:spPr>
          <a:xfrm>
            <a:off x="1181100" y="698500"/>
            <a:ext cx="4648200" cy="3486150"/>
          </a:xfrm>
          <a:prstGeom prst="rect">
            <a:avLst/>
          </a:prstGeom>
          <a:noFill/>
          <a:ln w="12700">
            <a:solidFill>
              <a:prstClr val="black"/>
            </a:solidFill>
          </a:ln>
        </p:spPr>
        <p:txBody>
          <a:bodyPr vert="horz" lIns="93172" tIns="46586" rIns="93172" bIns="46586"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2" tIns="46586" rIns="93172" bIns="46586"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3037840" cy="464820"/>
          </a:xfrm>
          <a:prstGeom prst="rect">
            <a:avLst/>
          </a:prstGeom>
        </p:spPr>
        <p:txBody>
          <a:bodyPr vert="horz" lIns="93172" tIns="46586" rIns="93172" bIns="46586" rtlCol="0" anchor="b"/>
          <a:lstStyle>
            <a:lvl1pPr algn="l">
              <a:defRPr sz="1300">
                <a:latin typeface="Univers"/>
              </a:defRPr>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2" tIns="46586" rIns="93172" bIns="46586" rtlCol="0" anchor="b"/>
          <a:lstStyle>
            <a:lvl1pPr algn="r">
              <a:defRPr sz="1300">
                <a:latin typeface="Univers"/>
              </a:defRPr>
            </a:lvl1pPr>
          </a:lstStyle>
          <a:p>
            <a:fld id="{C1840B7B-A24B-4DA8-AB15-991E88503A0E}" type="slidenum">
              <a:rPr lang="en-US" smtClean="0"/>
              <a:pPr/>
              <a:t>‹#›</a:t>
            </a:fld>
            <a:endParaRPr lang="en-US" dirty="0"/>
          </a:p>
        </p:txBody>
      </p:sp>
    </p:spTree>
    <p:extLst>
      <p:ext uri="{BB962C8B-B14F-4D97-AF65-F5344CB8AC3E}">
        <p14:creationId xmlns:p14="http://schemas.microsoft.com/office/powerpoint/2010/main" val="2471034111"/>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Univers"/>
        <a:ea typeface="+mn-ea"/>
        <a:cs typeface="+mn-cs"/>
      </a:defRPr>
    </a:lvl1pPr>
    <a:lvl2pPr marL="457200" algn="l" defTabSz="914400" rtl="0" eaLnBrk="1" latinLnBrk="0" hangingPunct="1">
      <a:defRPr sz="1200" kern="1200">
        <a:solidFill>
          <a:schemeClr val="tx1"/>
        </a:solidFill>
        <a:latin typeface="Univers"/>
        <a:ea typeface="+mn-ea"/>
        <a:cs typeface="+mn-cs"/>
      </a:defRPr>
    </a:lvl2pPr>
    <a:lvl3pPr marL="914400" algn="l" defTabSz="914400" rtl="0" eaLnBrk="1" latinLnBrk="0" hangingPunct="1">
      <a:defRPr sz="1200" kern="1200">
        <a:solidFill>
          <a:schemeClr val="tx1"/>
        </a:solidFill>
        <a:latin typeface="Univers"/>
        <a:ea typeface="+mn-ea"/>
        <a:cs typeface="+mn-cs"/>
      </a:defRPr>
    </a:lvl3pPr>
    <a:lvl4pPr marL="1371600" algn="l" defTabSz="914400" rtl="0" eaLnBrk="1" latinLnBrk="0" hangingPunct="1">
      <a:defRPr sz="1200" kern="1200">
        <a:solidFill>
          <a:schemeClr val="tx1"/>
        </a:solidFill>
        <a:latin typeface="Univers"/>
        <a:ea typeface="+mn-ea"/>
        <a:cs typeface="+mn-cs"/>
      </a:defRPr>
    </a:lvl4pPr>
    <a:lvl5pPr marL="1828800" algn="l" defTabSz="914400" rtl="0" eaLnBrk="1" latinLnBrk="0" hangingPunct="1">
      <a:defRPr sz="1200" kern="1200">
        <a:solidFill>
          <a:schemeClr val="tx1"/>
        </a:solidFill>
        <a:latin typeface="Univers"/>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www.energystar.gov/portfoliomanager" TargetMode="Externa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 Id="rId3" Type="http://schemas.openxmlformats.org/officeDocument/2006/relationships/hyperlink" Target="http://www.energystar.gov/buildings/facility-owners-and-managers/existing-buildings/use-portfolio-manager/understand-metrics/eligibility"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 Id="rId3" Type="http://schemas.openxmlformats.org/officeDocument/2006/relationships/hyperlink" Target="http://www.energystar.gov/portfoliomanager"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97" indent="-174697">
              <a:buFont typeface="Arial" pitchFamily="34" charset="0"/>
              <a:buChar char="•"/>
            </a:pPr>
            <a:r>
              <a:rPr lang="en-US" dirty="0" smtClean="0"/>
              <a:t>Hello everyone and welcome to today’s ENERGY STAR webinar,</a:t>
            </a:r>
            <a:r>
              <a:rPr lang="en-US" baseline="0" dirty="0" smtClean="0"/>
              <a:t> “Portfolio Manager 101,” which will provide an overview of the tool. </a:t>
            </a:r>
            <a:r>
              <a:rPr lang="en-US" dirty="0" smtClean="0"/>
              <a:t>Thank you</a:t>
            </a:r>
            <a:r>
              <a:rPr lang="en-US" baseline="0" dirty="0" smtClean="0"/>
              <a:t> for joining us.</a:t>
            </a:r>
          </a:p>
          <a:p>
            <a:pPr marL="174697" indent="-174697"/>
            <a:endParaRPr lang="en-US" baseline="0" dirty="0" smtClean="0"/>
          </a:p>
          <a:p>
            <a:pPr marL="174697" indent="-174697">
              <a:buFont typeface="Arial" pitchFamily="34" charset="0"/>
              <a:buChar char="•"/>
            </a:pPr>
            <a:r>
              <a:rPr lang="en-US" baseline="0" dirty="0" smtClean="0"/>
              <a:t>My name is ___________, and I [provide introduction/background].</a:t>
            </a:r>
          </a:p>
          <a:p>
            <a:pPr marL="174697" indent="-174697"/>
            <a:endParaRPr lang="en-US" baseline="0" dirty="0" smtClean="0"/>
          </a:p>
          <a:p>
            <a:pPr marL="174697" indent="-174697">
              <a:buFont typeface="Arial" pitchFamily="34" charset="0"/>
              <a:buChar char="•"/>
            </a:pPr>
            <a:r>
              <a:rPr lang="en-US" dirty="0" smtClean="0"/>
              <a:t>A few logistics before we get started:</a:t>
            </a:r>
          </a:p>
          <a:p>
            <a:pPr marL="640556" lvl="1" indent="-174697">
              <a:buFont typeface="Arial" pitchFamily="34" charset="0"/>
              <a:buChar char="•"/>
            </a:pPr>
            <a:r>
              <a:rPr lang="en-US" baseline="0" dirty="0" smtClean="0"/>
              <a:t>[Cover logistics as needed]</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1</a:t>
            </a:fld>
            <a:endParaRPr lang="en-US"/>
          </a:p>
        </p:txBody>
      </p:sp>
    </p:spTree>
    <p:extLst>
      <p:ext uri="{BB962C8B-B14F-4D97-AF65-F5344CB8AC3E}">
        <p14:creationId xmlns:p14="http://schemas.microsoft.com/office/powerpoint/2010/main" val="9552431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97" indent="-174697">
              <a:buFont typeface="Arial" pitchFamily="34" charset="0"/>
              <a:buChar char="•"/>
            </a:pPr>
            <a:r>
              <a:rPr lang="en-US" dirty="0" smtClean="0"/>
              <a:t>After you click on a property name, you will see </a:t>
            </a:r>
            <a:r>
              <a:rPr lang="en-US" baseline="0" dirty="0" smtClean="0"/>
              <a:t>another set of property-level tabs. With these tabs, you can navigate between a summary of the building, property details, and meter data. You can also set and track progress against specific performance goals, and compare a building’s current energy performance against its initial design.</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10</a:t>
            </a:fld>
            <a:endParaRPr lang="en-US"/>
          </a:p>
        </p:txBody>
      </p:sp>
    </p:spTree>
    <p:extLst>
      <p:ext uri="{BB962C8B-B14F-4D97-AF65-F5344CB8AC3E}">
        <p14:creationId xmlns:p14="http://schemas.microsoft.com/office/powerpoint/2010/main" val="33134578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4697" indent="-174697">
              <a:buFont typeface="Arial" pitchFamily="34" charset="0"/>
              <a:buChar char="•"/>
            </a:pPr>
            <a:r>
              <a:rPr lang="en-US" dirty="0" smtClean="0"/>
              <a:t>There are three ways to enter data for your property or portfolio.</a:t>
            </a:r>
          </a:p>
          <a:p>
            <a:pPr marL="0" indent="0">
              <a:buFont typeface="Arial" pitchFamily="34" charset="0"/>
              <a:buNone/>
            </a:pPr>
            <a:endParaRPr lang="en-US" dirty="0" smtClean="0"/>
          </a:p>
          <a:p>
            <a:pPr marL="228600" indent="-228600">
              <a:buFont typeface="+mj-lt"/>
              <a:buAutoNum type="arabicPeriod"/>
            </a:pPr>
            <a:r>
              <a:rPr lang="en-US" sz="1200" kern="1200" dirty="0" smtClean="0">
                <a:solidFill>
                  <a:schemeClr val="tx1"/>
                </a:solidFill>
                <a:effectLst/>
                <a:latin typeface="Univers"/>
                <a:ea typeface="+mn-ea"/>
                <a:cs typeface="+mn-cs"/>
              </a:rPr>
              <a:t>Most basic approach is to enter data manually (create/update one property or meter at a time) – I’ll walk you through this in the next few slides</a:t>
            </a:r>
          </a:p>
          <a:p>
            <a:pPr marL="228600" indent="-228600">
              <a:buFont typeface="+mj-lt"/>
              <a:buAutoNum type="arabicPeriod"/>
            </a:pPr>
            <a:r>
              <a:rPr lang="en-US" sz="1200" kern="1200" dirty="0" smtClean="0">
                <a:solidFill>
                  <a:schemeClr val="tx1"/>
                </a:solidFill>
                <a:effectLst/>
                <a:latin typeface="Univers"/>
                <a:ea typeface="+mn-ea"/>
                <a:cs typeface="+mn-cs"/>
              </a:rPr>
              <a:t>Upload data using spreadsheet templates (create/update multiple meters at once)</a:t>
            </a:r>
          </a:p>
          <a:p>
            <a:pPr marL="228600" indent="-228600">
              <a:buFont typeface="+mj-lt"/>
              <a:buAutoNum type="arabicPeriod"/>
            </a:pPr>
            <a:r>
              <a:rPr lang="en-US" sz="1200" kern="1200" dirty="0" smtClean="0">
                <a:solidFill>
                  <a:schemeClr val="tx1"/>
                </a:solidFill>
                <a:effectLst/>
                <a:latin typeface="Univers"/>
                <a:ea typeface="+mn-ea"/>
                <a:cs typeface="+mn-cs"/>
              </a:rPr>
              <a:t>Work with third-party providers that exchange data directly with Portfolio Manager via web services</a:t>
            </a:r>
          </a:p>
          <a:p>
            <a:r>
              <a:rPr lang="en-US" sz="1200" kern="1200" dirty="0" smtClean="0">
                <a:solidFill>
                  <a:schemeClr val="tx1"/>
                </a:solidFill>
                <a:effectLst/>
                <a:latin typeface="Univers"/>
                <a:ea typeface="+mn-ea"/>
                <a:cs typeface="+mn-cs"/>
              </a:rPr>
              <a:t> </a:t>
            </a:r>
          </a:p>
          <a:p>
            <a:r>
              <a:rPr lang="en-US" sz="1200" kern="1200" dirty="0" smtClean="0">
                <a:solidFill>
                  <a:schemeClr val="tx1"/>
                </a:solidFill>
                <a:effectLst/>
                <a:latin typeface="Univers"/>
                <a:ea typeface="+mn-ea"/>
                <a:cs typeface="+mn-cs"/>
              </a:rPr>
              <a:t>Spreadsheet templates – You can use this function to import data for things like basic building info, use details, and meter information for one or more meters at one or more properties.</a:t>
            </a:r>
          </a:p>
        </p:txBody>
      </p:sp>
      <p:sp>
        <p:nvSpPr>
          <p:cNvPr id="4" name="Slide Number Placeholder 3"/>
          <p:cNvSpPr>
            <a:spLocks noGrp="1"/>
          </p:cNvSpPr>
          <p:nvPr>
            <p:ph type="sldNum" sz="quarter" idx="10"/>
          </p:nvPr>
        </p:nvSpPr>
        <p:spPr/>
        <p:txBody>
          <a:bodyPr/>
          <a:lstStyle/>
          <a:p>
            <a:fld id="{E8237A7C-3898-4740-ADD7-3BFC06D49710}" type="slidenum">
              <a:rPr lang="en-US" smtClean="0"/>
              <a:pPr/>
              <a:t>11</a:t>
            </a:fld>
            <a:endParaRPr lang="en-US"/>
          </a:p>
        </p:txBody>
      </p:sp>
    </p:spTree>
    <p:extLst>
      <p:ext uri="{BB962C8B-B14F-4D97-AF65-F5344CB8AC3E}">
        <p14:creationId xmlns:p14="http://schemas.microsoft.com/office/powerpoint/2010/main" val="17824134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5261" indent="-165261">
              <a:buFont typeface="Arial"/>
              <a:buChar char="•"/>
            </a:pPr>
            <a:r>
              <a:rPr lang="en-US" dirty="0" smtClean="0"/>
              <a:t>When entering data m</a:t>
            </a:r>
            <a:r>
              <a:rPr lang="en-US" baseline="0" dirty="0" smtClean="0"/>
              <a:t>anually, you will be guided with the help of numerous prompts and guidance along the way.</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12</a:t>
            </a:fld>
            <a:endParaRPr lang="en-US"/>
          </a:p>
        </p:txBody>
      </p:sp>
    </p:spTree>
    <p:extLst>
      <p:ext uri="{BB962C8B-B14F-4D97-AF65-F5344CB8AC3E}">
        <p14:creationId xmlns:p14="http://schemas.microsoft.com/office/powerpoint/2010/main" val="28536154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4697" indent="-174697" defTabSz="931717">
              <a:buFont typeface="Arial" pitchFamily="34" charset="0"/>
              <a:buChar char="•"/>
              <a:defRPr/>
            </a:pPr>
            <a:r>
              <a:rPr lang="en-US" sz="1300" dirty="0" smtClean="0"/>
              <a:t>For Spreadsheet uploads, simply </a:t>
            </a:r>
            <a:r>
              <a:rPr lang="en-US" sz="1300" dirty="0"/>
              <a:t>select the information you want to upload (either properties or meters), fill out the custom spreadsheet that is generated for you, and upload the spreadsheet back into Portfolio Manager. </a:t>
            </a:r>
            <a:r>
              <a:rPr lang="en-US" sz="1300" dirty="0" smtClean="0"/>
              <a:t> We</a:t>
            </a:r>
            <a:r>
              <a:rPr lang="en-US" sz="1300" baseline="0" dirty="0" smtClean="0"/>
              <a:t> have a video on how to do this at www.energystar.gov/buildings/training. Additionally, we also cover this in more detailing in the Portfolio Manager 301.</a:t>
            </a:r>
            <a:endParaRPr lang="en-US" sz="1300" dirty="0"/>
          </a:p>
          <a:p>
            <a:pPr defTabSz="931717">
              <a:defRPr/>
            </a:pPr>
            <a:endParaRPr lang="en-US" sz="1300" dirty="0"/>
          </a:p>
          <a:p>
            <a:r>
              <a:rPr lang="en-US" sz="1300" b="1" dirty="0"/>
              <a:t>This is a powerful feature. Be careful!</a:t>
            </a:r>
          </a:p>
          <a:p>
            <a:endParaRPr lang="en-US" sz="1300" dirty="0"/>
          </a:p>
          <a:p>
            <a:pPr marL="285750" indent="-285750">
              <a:buFont typeface="Arial" panose="020B0604020202020204" pitchFamily="34" charset="0"/>
              <a:buChar char="•"/>
            </a:pPr>
            <a:r>
              <a:rPr lang="en-US" sz="1300" dirty="0" smtClean="0"/>
              <a:t>Multiple uploads </a:t>
            </a:r>
            <a:r>
              <a:rPr lang="en-US" sz="1300" dirty="0"/>
              <a:t>could result in duplicate data being added to your </a:t>
            </a:r>
            <a:r>
              <a:rPr lang="en-US" sz="1300" dirty="0" smtClean="0"/>
              <a:t>property. </a:t>
            </a:r>
          </a:p>
          <a:p>
            <a:pPr marL="285750" indent="-285750">
              <a:buFont typeface="Arial" panose="020B0604020202020204" pitchFamily="34" charset="0"/>
              <a:buChar char="•"/>
            </a:pPr>
            <a:r>
              <a:rPr lang="en-US" sz="1300" dirty="0" smtClean="0"/>
              <a:t>Depending </a:t>
            </a:r>
            <a:r>
              <a:rPr lang="en-US" sz="1300" dirty="0"/>
              <a:t>on internet speeds, files larger than 2 MG may not be able to be successfully uploaded to the server before the session times out. Files near this size may take several hours to process. While your spreadsheet upload is processing, you will not be able to upload any other spreadsheets.</a:t>
            </a:r>
          </a:p>
          <a:p>
            <a:pPr marL="285750" indent="-285750">
              <a:buFont typeface="Arial" panose="020B0604020202020204" pitchFamily="34" charset="0"/>
              <a:buChar char="•"/>
            </a:pPr>
            <a:r>
              <a:rPr lang="en-US" sz="1300" dirty="0" smtClean="0"/>
              <a:t>Your </a:t>
            </a:r>
            <a:r>
              <a:rPr lang="en-US" sz="1300" dirty="0"/>
              <a:t>spreadsheet must be in Microsoft Excel format. Please use the templates </a:t>
            </a:r>
            <a:r>
              <a:rPr lang="en-US" sz="1300" dirty="0" smtClean="0"/>
              <a:t>in Portfolio Manager</a:t>
            </a:r>
            <a:r>
              <a:rPr lang="en-US" sz="1300" baseline="0" dirty="0" smtClean="0"/>
              <a:t> as they are, don’t edit the format of the spreadsheets.</a:t>
            </a:r>
            <a:endParaRPr lang="en-US" sz="1300" dirty="0"/>
          </a:p>
          <a:p>
            <a:pPr defTabSz="931717">
              <a:defRPr/>
            </a:pPr>
            <a:endParaRPr lang="en-US" sz="1300" dirty="0"/>
          </a:p>
        </p:txBody>
      </p:sp>
      <p:sp>
        <p:nvSpPr>
          <p:cNvPr id="4" name="Slide Number Placeholder 3"/>
          <p:cNvSpPr>
            <a:spLocks noGrp="1"/>
          </p:cNvSpPr>
          <p:nvPr>
            <p:ph type="sldNum" sz="quarter" idx="10"/>
          </p:nvPr>
        </p:nvSpPr>
        <p:spPr/>
        <p:txBody>
          <a:bodyPr/>
          <a:lstStyle/>
          <a:p>
            <a:fld id="{E8237A7C-3898-4740-ADD7-3BFC06D49710}" type="slidenum">
              <a:rPr lang="en-US" smtClean="0"/>
              <a:pPr/>
              <a:t>13</a:t>
            </a:fld>
            <a:endParaRPr lang="en-US"/>
          </a:p>
        </p:txBody>
      </p:sp>
    </p:spTree>
    <p:extLst>
      <p:ext uri="{BB962C8B-B14F-4D97-AF65-F5344CB8AC3E}">
        <p14:creationId xmlns:p14="http://schemas.microsoft.com/office/powerpoint/2010/main" val="3625742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97" indent="-174697">
              <a:buFont typeface="Arial" pitchFamily="34" charset="0"/>
              <a:buChar char="•"/>
            </a:pPr>
            <a:r>
              <a:rPr lang="en-US" sz="1300" dirty="0"/>
              <a:t>The 3</a:t>
            </a:r>
            <a:r>
              <a:rPr lang="en-US" sz="1300" baseline="30000" dirty="0"/>
              <a:t>rd</a:t>
            </a:r>
            <a:r>
              <a:rPr lang="en-US" sz="1300" dirty="0"/>
              <a:t> option is to utilize the services of ENERGY STAR partners that are set up to exchange data directly with customer Portfolio Manager accounts via web services.</a:t>
            </a:r>
          </a:p>
          <a:p>
            <a:pPr marL="174697" indent="-174697"/>
            <a:endParaRPr lang="en-US" sz="1300" dirty="0"/>
          </a:p>
          <a:p>
            <a:pPr marL="174697" indent="-174697">
              <a:buFont typeface="Arial" pitchFamily="34" charset="0"/>
              <a:buChar char="•"/>
            </a:pPr>
            <a:r>
              <a:rPr lang="en-US" sz="1300" dirty="0"/>
              <a:t>Advantage for users - don’t need to enter data and information manually; provider or utility does it for you.</a:t>
            </a:r>
          </a:p>
          <a:p>
            <a:pPr marL="174697" indent="-174697"/>
            <a:endParaRPr lang="en-US" sz="1300" dirty="0"/>
          </a:p>
          <a:p>
            <a:pPr marL="174697" indent="-174697">
              <a:buFont typeface="Arial" pitchFamily="34" charset="0"/>
              <a:buChar char="•"/>
            </a:pPr>
            <a:r>
              <a:rPr lang="en-US" sz="1300" dirty="0"/>
              <a:t>To use this functionality, you will need to connect and share with your </a:t>
            </a:r>
            <a:r>
              <a:rPr lang="en-US" sz="1300" dirty="0" smtClean="0"/>
              <a:t>provider.</a:t>
            </a:r>
            <a:endParaRPr lang="en-US" sz="1300"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14</a:t>
            </a:fld>
            <a:endParaRPr lang="en-US"/>
          </a:p>
        </p:txBody>
      </p:sp>
    </p:spTree>
    <p:extLst>
      <p:ext uri="{BB962C8B-B14F-4D97-AF65-F5344CB8AC3E}">
        <p14:creationId xmlns:p14="http://schemas.microsoft.com/office/powerpoint/2010/main" val="960077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65261" indent="-165261">
              <a:buFont typeface="Arial"/>
              <a:buChar char="•"/>
            </a:pPr>
            <a:r>
              <a:rPr lang="en-US" sz="1200" kern="1200" dirty="0" smtClean="0">
                <a:solidFill>
                  <a:schemeClr val="tx1"/>
                </a:solidFill>
                <a:effectLst/>
                <a:latin typeface="Univers"/>
                <a:ea typeface="+mn-ea"/>
                <a:cs typeface="+mn-cs"/>
              </a:rPr>
              <a:t>This completes our first objective, navigating portfolio manager. </a:t>
            </a:r>
            <a:r>
              <a:rPr lang="en-US" b="0" dirty="0" smtClean="0">
                <a:solidFill>
                  <a:srgbClr val="7030A0"/>
                </a:solidFill>
              </a:rPr>
              <a:t>Now,</a:t>
            </a:r>
            <a:r>
              <a:rPr lang="en-US" b="0" baseline="0" dirty="0" smtClean="0">
                <a:solidFill>
                  <a:srgbClr val="7030A0"/>
                </a:solidFill>
              </a:rPr>
              <a:t> we will discuss </a:t>
            </a:r>
            <a:r>
              <a:rPr lang="en-US" b="0" dirty="0" smtClean="0">
                <a:solidFill>
                  <a:srgbClr val="7030A0"/>
                </a:solidFill>
              </a:rPr>
              <a:t>adding a property</a:t>
            </a:r>
            <a:r>
              <a:rPr lang="en-US" b="0" baseline="0" dirty="0" smtClean="0">
                <a:solidFill>
                  <a:srgbClr val="7030A0"/>
                </a:solidFill>
              </a:rPr>
              <a:t> and entering details about it.</a:t>
            </a:r>
            <a:endParaRPr lang="en-US" b="0" dirty="0">
              <a:solidFill>
                <a:srgbClr val="7030A0"/>
              </a:solidFill>
            </a:endParaRPr>
          </a:p>
        </p:txBody>
      </p:sp>
      <p:sp>
        <p:nvSpPr>
          <p:cNvPr id="4" name="Slide Number Placeholder 3"/>
          <p:cNvSpPr>
            <a:spLocks noGrp="1"/>
          </p:cNvSpPr>
          <p:nvPr>
            <p:ph type="sldNum" sz="quarter" idx="10"/>
          </p:nvPr>
        </p:nvSpPr>
        <p:spPr/>
        <p:txBody>
          <a:bodyPr/>
          <a:lstStyle/>
          <a:p>
            <a:fld id="{C1840B7B-A24B-4DA8-AB15-991E88503A0E}" type="slidenum">
              <a:rPr lang="en-US" smtClean="0"/>
              <a:pPr/>
              <a:t>15</a:t>
            </a:fld>
            <a:endParaRPr lang="en-US"/>
          </a:p>
        </p:txBody>
      </p:sp>
    </p:spTree>
    <p:extLst>
      <p:ext uri="{BB962C8B-B14F-4D97-AF65-F5344CB8AC3E}">
        <p14:creationId xmlns:p14="http://schemas.microsoft.com/office/powerpoint/2010/main" val="27737771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5261" indent="-165261">
              <a:buFont typeface="Arial"/>
              <a:buChar char="•"/>
            </a:pPr>
            <a:r>
              <a:rPr lang="en-US" dirty="0" smtClean="0"/>
              <a:t>To start, click the “Add Property” button in the top left-hand corner of the “My Portfolio” tab.</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16</a:t>
            </a:fld>
            <a:endParaRPr lang="en-US"/>
          </a:p>
        </p:txBody>
      </p:sp>
    </p:spTree>
    <p:extLst>
      <p:ext uri="{BB962C8B-B14F-4D97-AF65-F5344CB8AC3E}">
        <p14:creationId xmlns:p14="http://schemas.microsoft.com/office/powerpoint/2010/main" val="28536154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174697" indent="-174697">
              <a:buFont typeface="Arial" pitchFamily="34" charset="0"/>
              <a:buChar char="•"/>
            </a:pPr>
            <a:r>
              <a:rPr lang="en-US" sz="1300" dirty="0"/>
              <a:t>After clicking “Add Property,” you will be taken to the “set up a property” wizard – the first of multiple prompts and wizards that will help you to correctly benchmark your properties</a:t>
            </a:r>
          </a:p>
          <a:p>
            <a:pPr marL="174697" indent="-174697"/>
            <a:endParaRPr lang="en-US" sz="1300" dirty="0"/>
          </a:p>
          <a:p>
            <a:pPr marL="174697" indent="-174697">
              <a:buFont typeface="Arial" pitchFamily="34" charset="0"/>
              <a:buChar char="•"/>
            </a:pPr>
            <a:r>
              <a:rPr lang="en-US" sz="1300" dirty="0"/>
              <a:t>Start by selecting your property’s primary function. You can choose </a:t>
            </a:r>
            <a:r>
              <a:rPr lang="en-US" sz="1300" dirty="0" smtClean="0"/>
              <a:t>85 </a:t>
            </a:r>
            <a:r>
              <a:rPr lang="en-US" sz="1300" dirty="0"/>
              <a:t>types, which will allow you to better define your property, and better analyze and compare your property to similar properties. </a:t>
            </a:r>
            <a:r>
              <a:rPr lang="en-US" sz="1300" dirty="0" smtClean="0"/>
              <a:t>Not all of these 85 types can </a:t>
            </a:r>
            <a:r>
              <a:rPr lang="en-US" sz="1300" dirty="0"/>
              <a:t>earn the ENERGY STAR 1-100 score (currently </a:t>
            </a:r>
            <a:r>
              <a:rPr lang="en-US" sz="1300" dirty="0" smtClean="0"/>
              <a:t>the score is available </a:t>
            </a:r>
            <a:r>
              <a:rPr lang="en-US" sz="1300" dirty="0"/>
              <a:t>for </a:t>
            </a:r>
            <a:r>
              <a:rPr lang="en-US" sz="1300" dirty="0" smtClean="0"/>
              <a:t>about 20 </a:t>
            </a:r>
            <a:r>
              <a:rPr lang="en-US" sz="1300" dirty="0"/>
              <a:t>property types). However, as we noted earlier, benchmarking is valuable for all properties, regardless of eligibility to earn the 1-100 score. </a:t>
            </a:r>
          </a:p>
          <a:p>
            <a:pPr marL="174697" indent="-174697"/>
            <a:endParaRPr lang="en-US" sz="1300" dirty="0"/>
          </a:p>
          <a:p>
            <a:pPr marL="174697" indent="-174697">
              <a:buFont typeface="Arial" pitchFamily="34" charset="0"/>
              <a:buChar char="•"/>
            </a:pPr>
            <a:r>
              <a:rPr lang="en-US" sz="1300" dirty="0"/>
              <a:t>Next, you </a:t>
            </a:r>
            <a:r>
              <a:rPr lang="en-US" sz="1300" dirty="0" smtClean="0"/>
              <a:t>need </a:t>
            </a:r>
            <a:r>
              <a:rPr lang="en-US" sz="1300" dirty="0"/>
              <a:t>to designate number of physical buildings located on your property. This is important if you plan benchmarking a campus property.</a:t>
            </a:r>
          </a:p>
          <a:p>
            <a:pPr marL="174697" indent="-174697"/>
            <a:endParaRPr lang="en-US" sz="1300" dirty="0"/>
          </a:p>
          <a:p>
            <a:pPr marL="174697" indent="-174697">
              <a:buFont typeface="Arial" pitchFamily="34" charset="0"/>
              <a:buChar char="•"/>
            </a:pPr>
            <a:r>
              <a:rPr lang="en-US" sz="1300" dirty="0"/>
              <a:t>Finally, you </a:t>
            </a:r>
            <a:r>
              <a:rPr lang="en-US" sz="1300" dirty="0" smtClean="0"/>
              <a:t>need </a:t>
            </a:r>
            <a:r>
              <a:rPr lang="en-US" sz="1300" dirty="0"/>
              <a:t>to note the </a:t>
            </a:r>
            <a:r>
              <a:rPr lang="en-US" sz="1300" dirty="0" smtClean="0"/>
              <a:t>Construction Status </a:t>
            </a:r>
            <a:r>
              <a:rPr lang="en-US" sz="1300" dirty="0"/>
              <a:t>of your property. Most properties will be “existing,” but </a:t>
            </a:r>
            <a:r>
              <a:rPr lang="en-US" sz="1300" dirty="0" smtClean="0"/>
              <a:t>properties could also be entered as “Design” which means they still </a:t>
            </a:r>
            <a:r>
              <a:rPr lang="en-US" sz="1300" dirty="0"/>
              <a:t>in the design </a:t>
            </a:r>
            <a:r>
              <a:rPr lang="en-US" sz="1300" dirty="0" smtClean="0"/>
              <a:t>stage, or “Test” if it’s not</a:t>
            </a:r>
            <a:r>
              <a:rPr lang="en-US" sz="1300" baseline="0" dirty="0" smtClean="0"/>
              <a:t> a real property, but one you use for testing Portfolio Manager features</a:t>
            </a:r>
            <a:r>
              <a:rPr lang="en-US" sz="1300" dirty="0" smtClean="0"/>
              <a:t>. </a:t>
            </a:r>
            <a:r>
              <a:rPr lang="en-US" sz="1300" dirty="0"/>
              <a:t>Once </a:t>
            </a:r>
            <a:r>
              <a:rPr lang="en-US" sz="1300" dirty="0" smtClean="0"/>
              <a:t>a Design </a:t>
            </a:r>
            <a:r>
              <a:rPr lang="en-US" sz="1300" dirty="0"/>
              <a:t>project is built, you can use Portfolio Manager to compare designed energy use against actual, in-operation energy use.</a:t>
            </a:r>
          </a:p>
          <a:p>
            <a:pPr marL="174697" indent="-174697"/>
            <a:endParaRPr lang="en-US" sz="1300" dirty="0"/>
          </a:p>
          <a:p>
            <a:pPr marL="174697" indent="-174697">
              <a:buFont typeface="Arial" pitchFamily="34" charset="0"/>
              <a:buChar char="•"/>
            </a:pPr>
            <a:r>
              <a:rPr lang="en-US" sz="1300" dirty="0"/>
              <a:t>Click “Get Started” to move to the next page.</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17</a:t>
            </a:fld>
            <a:endParaRPr lang="en-US"/>
          </a:p>
        </p:txBody>
      </p:sp>
    </p:spTree>
    <p:extLst>
      <p:ext uri="{BB962C8B-B14F-4D97-AF65-F5344CB8AC3E}">
        <p14:creationId xmlns:p14="http://schemas.microsoft.com/office/powerpoint/2010/main" val="28536154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97" indent="-174697">
              <a:buFont typeface="Arial" pitchFamily="34" charset="0"/>
              <a:buChar char="•"/>
            </a:pPr>
            <a:r>
              <a:rPr lang="en-US" dirty="0" smtClean="0"/>
              <a:t>On the next page, enter</a:t>
            </a:r>
            <a:r>
              <a:rPr lang="en-US" baseline="0" dirty="0" smtClean="0"/>
              <a:t> general information, including property address, size, and occupancy percentage.</a:t>
            </a:r>
          </a:p>
          <a:p>
            <a:pPr marL="174697" indent="-174697">
              <a:buFont typeface="Arial" pitchFamily="34" charset="0"/>
              <a:buChar char="•"/>
            </a:pPr>
            <a:r>
              <a:rPr lang="en-US" dirty="0" smtClean="0"/>
              <a:t>Occupancy is the percentage of your property’s Gross Floor Area (GFA) that is occupied and operational. For example, if you have a 10 story office building, that on average has 9 of its 10 floors fully leased and occupied, the occupancy would be 90%.</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18</a:t>
            </a:fld>
            <a:endParaRPr lang="en-US"/>
          </a:p>
        </p:txBody>
      </p:sp>
    </p:spTree>
    <p:extLst>
      <p:ext uri="{BB962C8B-B14F-4D97-AF65-F5344CB8AC3E}">
        <p14:creationId xmlns:p14="http://schemas.microsoft.com/office/powerpoint/2010/main" val="42466116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4697" indent="-174697" defTabSz="931717">
              <a:buFont typeface="Arial" pitchFamily="34" charset="0"/>
              <a:buChar char="•"/>
              <a:defRPr/>
            </a:pPr>
            <a:r>
              <a:rPr lang="en-US" sz="1300" dirty="0" smtClean="0"/>
              <a:t>You </a:t>
            </a:r>
            <a:r>
              <a:rPr lang="en-US" sz="1300" dirty="0"/>
              <a:t>will </a:t>
            </a:r>
            <a:r>
              <a:rPr lang="en-US" sz="1300" dirty="0" smtClean="0"/>
              <a:t>also</a:t>
            </a:r>
            <a:r>
              <a:rPr lang="en-US" sz="1300" baseline="0" dirty="0" smtClean="0"/>
              <a:t> </a:t>
            </a:r>
            <a:r>
              <a:rPr lang="en-US" sz="1300" dirty="0" smtClean="0"/>
              <a:t>be </a:t>
            </a:r>
            <a:r>
              <a:rPr lang="en-US" sz="1300" dirty="0"/>
              <a:t>prompted to provide further information about your property </a:t>
            </a:r>
            <a:r>
              <a:rPr lang="en-US" sz="1300" dirty="0" smtClean="0"/>
              <a:t>(is</a:t>
            </a:r>
            <a:r>
              <a:rPr lang="en-US" sz="1300" baseline="0" dirty="0" smtClean="0"/>
              <a:t> there a parking garage?, a pool? A retail store?)</a:t>
            </a:r>
            <a:r>
              <a:rPr lang="en-US" sz="1300" dirty="0" smtClean="0"/>
              <a:t>. </a:t>
            </a:r>
            <a:r>
              <a:rPr lang="en-US" sz="1300" dirty="0"/>
              <a:t>This will allow the tool to determine what further information is needed, which you will be prompted to enter on the next page</a:t>
            </a:r>
            <a:r>
              <a:rPr lang="en-US" sz="1300" dirty="0" smtClean="0"/>
              <a:t>. The selection</a:t>
            </a:r>
            <a:r>
              <a:rPr lang="en-US" sz="1300" baseline="0" dirty="0" smtClean="0"/>
              <a:t> choices for “Do any of these apply?” varies depending on which primary function you choose.</a:t>
            </a:r>
            <a:endParaRPr lang="en-US" sz="1300" dirty="0"/>
          </a:p>
          <a:p>
            <a:pPr marL="174697" indent="-174697" defTabSz="931717">
              <a:buFont typeface="Arial" pitchFamily="34" charset="0"/>
              <a:buChar char="•"/>
              <a:defRPr/>
            </a:pPr>
            <a:endParaRPr lang="en-US" sz="1300" dirty="0"/>
          </a:p>
          <a:p>
            <a:pPr marL="174697" indent="-174697" defTabSz="931717">
              <a:buFont typeface="Arial" pitchFamily="34" charset="0"/>
              <a:buChar char="•"/>
              <a:defRPr/>
            </a:pPr>
            <a:r>
              <a:rPr lang="en-US" sz="1300" dirty="0"/>
              <a:t>Note, if you separately meter your parking areas, you should not include them in the square footage </a:t>
            </a:r>
            <a:r>
              <a:rPr lang="en-US" sz="1300" dirty="0" smtClean="0"/>
              <a:t>for</a:t>
            </a:r>
            <a:r>
              <a:rPr lang="en-US" sz="1300" baseline="0" dirty="0" smtClean="0"/>
              <a:t> your property. </a:t>
            </a:r>
            <a:r>
              <a:rPr lang="en-US" sz="1400" dirty="0" smtClean="0"/>
              <a:t>The ENERGY STAR score is an assessment of the building, not its parking area. So, its ideal to remove the parking</a:t>
            </a:r>
            <a:r>
              <a:rPr lang="en-US" sz="1400" baseline="0" dirty="0" smtClean="0"/>
              <a:t> before benchmarking. </a:t>
            </a:r>
            <a:r>
              <a:rPr lang="en-US" sz="1400" dirty="0" smtClean="0"/>
              <a:t>If it is not possible to sub-meter your parking area, then Portfolio Manager will estimate the amount of energy parking uses and subtract that out before calculating your metrics.</a:t>
            </a:r>
            <a:endParaRPr lang="en-US" sz="1300" dirty="0"/>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19</a:t>
            </a:fld>
            <a:endParaRPr lang="en-US"/>
          </a:p>
        </p:txBody>
      </p:sp>
    </p:spTree>
    <p:extLst>
      <p:ext uri="{BB962C8B-B14F-4D97-AF65-F5344CB8AC3E}">
        <p14:creationId xmlns:p14="http://schemas.microsoft.com/office/powerpoint/2010/main" val="2766566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4697" indent="-174697">
              <a:buFont typeface="Arial" pitchFamily="34" charset="0"/>
              <a:buChar char="•"/>
            </a:pPr>
            <a:r>
              <a:rPr lang="en-US" b="0" dirty="0" smtClean="0">
                <a:solidFill>
                  <a:srgbClr val="7030A0"/>
                </a:solidFill>
              </a:rPr>
              <a:t>Join us as we introduce and demonstrate the core functionality</a:t>
            </a:r>
            <a:r>
              <a:rPr lang="en-US" b="0" baseline="0" dirty="0" smtClean="0">
                <a:solidFill>
                  <a:srgbClr val="7030A0"/>
                </a:solidFill>
              </a:rPr>
              <a:t> of Portfolio Manager. You will learn </a:t>
            </a:r>
            <a:r>
              <a:rPr lang="en-US" b="0" dirty="0" smtClean="0">
                <a:solidFill>
                  <a:srgbClr val="7030A0"/>
                </a:solidFill>
              </a:rPr>
              <a:t>all of the essential "how to" </a:t>
            </a:r>
            <a:r>
              <a:rPr lang="en-US" b="0" i="0" dirty="0" smtClean="0">
                <a:solidFill>
                  <a:srgbClr val="7030A0"/>
                </a:solidFill>
              </a:rPr>
              <a:t>information you need to get up and running with Portfolio Manager, so you</a:t>
            </a:r>
            <a:r>
              <a:rPr lang="en-US" b="0" i="0" baseline="0" dirty="0" smtClean="0">
                <a:solidFill>
                  <a:srgbClr val="7030A0"/>
                </a:solidFill>
              </a:rPr>
              <a:t> can</a:t>
            </a:r>
            <a:r>
              <a:rPr lang="en-US" b="0" i="0" dirty="0" smtClean="0">
                <a:solidFill>
                  <a:srgbClr val="7030A0"/>
                </a:solidFill>
              </a:rPr>
              <a:t> start to</a:t>
            </a:r>
            <a:r>
              <a:rPr lang="en-US" b="0" i="0" baseline="0" dirty="0" smtClean="0">
                <a:solidFill>
                  <a:srgbClr val="7030A0"/>
                </a:solidFill>
              </a:rPr>
              <a:t> </a:t>
            </a:r>
            <a:r>
              <a:rPr lang="en-US" b="0" i="0" dirty="0" smtClean="0">
                <a:solidFill>
                  <a:srgbClr val="7030A0"/>
                </a:solidFill>
              </a:rPr>
              <a:t>track your buildings’ energy, water, and waste &amp; materials performance.</a:t>
            </a:r>
          </a:p>
          <a:p>
            <a:pPr marL="174697" indent="-174697"/>
            <a:endParaRPr lang="en-US" b="0" i="0" dirty="0" smtClean="0">
              <a:solidFill>
                <a:srgbClr val="7030A0"/>
              </a:solidFill>
            </a:endParaRPr>
          </a:p>
          <a:p>
            <a:pPr marL="174697" indent="-174697">
              <a:buFont typeface="Arial" pitchFamily="34" charset="0"/>
              <a:buChar char="•"/>
            </a:pPr>
            <a:r>
              <a:rPr lang="en-US" b="0" i="0" dirty="0" smtClean="0">
                <a:solidFill>
                  <a:srgbClr val="7030A0"/>
                </a:solidFill>
              </a:rPr>
              <a:t>Learning objectives</a:t>
            </a:r>
            <a:r>
              <a:rPr lang="en-US" b="0" i="0" baseline="0" dirty="0" smtClean="0">
                <a:solidFill>
                  <a:srgbClr val="7030A0"/>
                </a:solidFill>
              </a:rPr>
              <a:t> include: how to navigate Portfolio Manager, how to add a single property and enter details, how to enter energy, water, and waste &amp; materials </a:t>
            </a:r>
            <a:r>
              <a:rPr lang="en-US" b="0" baseline="0" dirty="0" smtClean="0">
                <a:solidFill>
                  <a:srgbClr val="7030A0"/>
                </a:solidFill>
              </a:rPr>
              <a:t>data, and how to generate reports and track progress.</a:t>
            </a:r>
          </a:p>
          <a:p>
            <a:pPr marL="174697" indent="-174697">
              <a:buFont typeface="Arial" pitchFamily="34" charset="0"/>
              <a:buChar char="•"/>
            </a:pPr>
            <a:endParaRPr lang="en-US" b="0" baseline="0" dirty="0" smtClean="0">
              <a:solidFill>
                <a:srgbClr val="7030A0"/>
              </a:solidFill>
            </a:endParaRPr>
          </a:p>
          <a:p>
            <a:pPr marL="174697" indent="-174697">
              <a:buFont typeface="Arial" pitchFamily="34" charset="0"/>
              <a:buChar char="•"/>
            </a:pPr>
            <a:r>
              <a:rPr lang="en-US" b="0" baseline="0" dirty="0" smtClean="0">
                <a:solidFill>
                  <a:srgbClr val="7030A0"/>
                </a:solidFill>
              </a:rPr>
              <a:t>Note that we have short 5 minute videos on many of these basic steps to using Portfolio Manager available at www.energystar.gov/buildings/training. These videos include “How to Set Up a Property in Portfolio Manager” and “How to Set Up Energy, Water, </a:t>
            </a:r>
            <a:r>
              <a:rPr lang="en-US" b="0" i="0" baseline="0" dirty="0" smtClean="0">
                <a:solidFill>
                  <a:srgbClr val="7030A0"/>
                </a:solidFill>
              </a:rPr>
              <a:t>and Waste Meters </a:t>
            </a:r>
            <a:r>
              <a:rPr lang="en-US" b="0" baseline="0" dirty="0" smtClean="0">
                <a:solidFill>
                  <a:srgbClr val="7030A0"/>
                </a:solidFill>
              </a:rPr>
              <a:t>in Portfolio Manager”.</a:t>
            </a:r>
            <a:endParaRPr lang="en-US" b="0" dirty="0">
              <a:solidFill>
                <a:srgbClr val="7030A0"/>
              </a:solidFill>
            </a:endParaRPr>
          </a:p>
        </p:txBody>
      </p:sp>
      <p:sp>
        <p:nvSpPr>
          <p:cNvPr id="4" name="Slide Number Placeholder 3"/>
          <p:cNvSpPr>
            <a:spLocks noGrp="1"/>
          </p:cNvSpPr>
          <p:nvPr>
            <p:ph type="sldNum" sz="quarter" idx="10"/>
          </p:nvPr>
        </p:nvSpPr>
        <p:spPr/>
        <p:txBody>
          <a:bodyPr/>
          <a:lstStyle/>
          <a:p>
            <a:fld id="{C1840B7B-A24B-4DA8-AB15-991E88503A0E}" type="slidenum">
              <a:rPr lang="en-US" smtClean="0"/>
              <a:pPr/>
              <a:t>2</a:t>
            </a:fld>
            <a:endParaRPr lang="en-US"/>
          </a:p>
        </p:txBody>
      </p:sp>
    </p:spTree>
    <p:extLst>
      <p:ext uri="{BB962C8B-B14F-4D97-AF65-F5344CB8AC3E}">
        <p14:creationId xmlns:p14="http://schemas.microsoft.com/office/powerpoint/2010/main" val="28500429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97" indent="-174697">
              <a:buFont typeface="Arial" pitchFamily="34" charset="0"/>
              <a:buChar char="•"/>
            </a:pPr>
            <a:r>
              <a:rPr lang="en-US" dirty="0" smtClean="0"/>
              <a:t>Next, you will be asked to provide the Use Details for your property</a:t>
            </a:r>
            <a:r>
              <a:rPr lang="en-US" baseline="0" dirty="0" smtClean="0"/>
              <a:t> and any of its Property Use Types (like Office and Retail).</a:t>
            </a:r>
          </a:p>
          <a:p>
            <a:pPr marL="174697" indent="-174697"/>
            <a:endParaRPr lang="en-US" dirty="0" smtClean="0"/>
          </a:p>
          <a:p>
            <a:pPr marL="174697" indent="-174697">
              <a:buFont typeface="Arial" pitchFamily="34" charset="0"/>
              <a:buChar char="•"/>
            </a:pPr>
            <a:r>
              <a:rPr lang="en-US" dirty="0" smtClean="0"/>
              <a:t>The specific Use Details required will differ based on your </a:t>
            </a:r>
            <a:r>
              <a:rPr lang="en-US" baseline="0" dirty="0" smtClean="0"/>
              <a:t>Property Use Types </a:t>
            </a:r>
            <a:r>
              <a:rPr lang="en-US" dirty="0" smtClean="0"/>
              <a:t>.</a:t>
            </a:r>
          </a:p>
          <a:p>
            <a:pPr marL="174697" indent="-174697"/>
            <a:endParaRPr lang="en-US" dirty="0" smtClean="0"/>
          </a:p>
          <a:p>
            <a:pPr marL="174697" indent="-174697">
              <a:buFont typeface="Arial" pitchFamily="34" charset="0"/>
              <a:buChar char="•"/>
            </a:pPr>
            <a:r>
              <a:rPr lang="en-US" baseline="0" dirty="0" smtClean="0"/>
              <a:t>As you pass your mouse over each Property Use Detail, the definition will appear. If you click on it you will open up the Glossary.</a:t>
            </a:r>
          </a:p>
          <a:p>
            <a:pPr marL="174697" indent="-174697"/>
            <a:endParaRPr lang="en-US" baseline="0" dirty="0" smtClean="0"/>
          </a:p>
          <a:p>
            <a:pPr marL="174697" indent="-174697">
              <a:buFont typeface="Arial" pitchFamily="34" charset="0"/>
              <a:buChar char="•"/>
            </a:pPr>
            <a:r>
              <a:rPr lang="en-US" dirty="0" smtClean="0"/>
              <a:t>There are hundreds of tips, definitions, and mouse-overs that can be found throughout the tool</a:t>
            </a:r>
            <a:r>
              <a:rPr lang="en-US" baseline="0" dirty="0" smtClean="0"/>
              <a:t> to help you accurately benchmark your property.</a:t>
            </a:r>
          </a:p>
          <a:p>
            <a:pPr marL="174697" indent="-174697"/>
            <a:endParaRPr lang="en-US" dirty="0" smtClean="0"/>
          </a:p>
          <a:p>
            <a:pPr marL="174697" indent="-174697">
              <a:buFont typeface="Arial" pitchFamily="34" charset="0"/>
              <a:buChar char="•"/>
            </a:pPr>
            <a:r>
              <a:rPr lang="en-US" dirty="0" smtClean="0"/>
              <a:t>If you are in the middle of benchmarking</a:t>
            </a:r>
            <a:r>
              <a:rPr lang="en-US" baseline="0" dirty="0" smtClean="0"/>
              <a:t> and </a:t>
            </a:r>
            <a:r>
              <a:rPr lang="en-US" dirty="0" smtClean="0"/>
              <a:t>realize that you don’t</a:t>
            </a:r>
            <a:r>
              <a:rPr lang="en-US" baseline="0" dirty="0" smtClean="0"/>
              <a:t> have certain pieces of information in front of you, you can always u</a:t>
            </a:r>
            <a:r>
              <a:rPr lang="en-US" dirty="0" smtClean="0"/>
              <a:t>se Default/Temporary values.</a:t>
            </a:r>
            <a:r>
              <a:rPr lang="en-US" baseline="0" dirty="0" smtClean="0"/>
              <a:t> Just remember to come back to update this with actual information once you have it!</a:t>
            </a:r>
            <a:endParaRPr lang="en-US" dirty="0" smtClean="0"/>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20</a:t>
            </a:fld>
            <a:endParaRPr lang="en-US"/>
          </a:p>
        </p:txBody>
      </p:sp>
    </p:spTree>
    <p:extLst>
      <p:ext uri="{BB962C8B-B14F-4D97-AF65-F5344CB8AC3E}">
        <p14:creationId xmlns:p14="http://schemas.microsoft.com/office/powerpoint/2010/main" val="38623558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97" indent="-174697">
              <a:buFont typeface="Arial" pitchFamily="34" charset="0"/>
              <a:buChar char="•"/>
            </a:pPr>
            <a:r>
              <a:rPr lang="en-US" sz="1300" dirty="0"/>
              <a:t>Once you are finished entering </a:t>
            </a:r>
            <a:r>
              <a:rPr lang="en-US" sz="1300" dirty="0" smtClean="0"/>
              <a:t>your Property Use Details, </a:t>
            </a:r>
            <a:r>
              <a:rPr lang="en-US" sz="1300" dirty="0"/>
              <a:t>you will be taken to the property’s Summary tab. </a:t>
            </a:r>
          </a:p>
          <a:p>
            <a:pPr marL="174697" indent="-174697"/>
            <a:endParaRPr lang="en-US" sz="1300" i="0" dirty="0"/>
          </a:p>
          <a:p>
            <a:pPr marL="174697" indent="-174697">
              <a:buFont typeface="Arial" pitchFamily="34" charset="0"/>
              <a:buChar char="•"/>
            </a:pPr>
            <a:r>
              <a:rPr lang="en-US" sz="1300" i="0" dirty="0"/>
              <a:t>From this page, you will see additional </a:t>
            </a:r>
            <a:r>
              <a:rPr lang="en-US" sz="1300" i="0" dirty="0" smtClean="0"/>
              <a:t>tabs for Energy,</a:t>
            </a:r>
            <a:r>
              <a:rPr lang="en-US" sz="1300" i="0" baseline="0" dirty="0" smtClean="0"/>
              <a:t> Water, and Waste &amp; Materials meters</a:t>
            </a:r>
            <a:r>
              <a:rPr lang="en-US" sz="1300" baseline="0" dirty="0" smtClean="0"/>
              <a:t>, as well as </a:t>
            </a:r>
            <a:r>
              <a:rPr lang="en-US" sz="1300" dirty="0" smtClean="0"/>
              <a:t>Details</a:t>
            </a:r>
            <a:r>
              <a:rPr lang="en-US" sz="1300" dirty="0"/>
              <a:t>, </a:t>
            </a:r>
            <a:r>
              <a:rPr lang="en-US" sz="1300" dirty="0" smtClean="0"/>
              <a:t>Goals</a:t>
            </a:r>
            <a:r>
              <a:rPr lang="en-US" sz="1300" dirty="0"/>
              <a:t>, </a:t>
            </a:r>
            <a:r>
              <a:rPr lang="en-US" sz="1300" baseline="0" dirty="0" smtClean="0"/>
              <a:t>and D</a:t>
            </a:r>
            <a:r>
              <a:rPr lang="en-US" sz="1300" dirty="0" smtClean="0"/>
              <a:t>esign.</a:t>
            </a:r>
            <a:endParaRPr lang="en-US" sz="1300" dirty="0"/>
          </a:p>
          <a:p>
            <a:pPr marL="174697" indent="-174697"/>
            <a:endParaRPr lang="en-US" sz="1300" dirty="0"/>
          </a:p>
          <a:p>
            <a:pPr marL="174697" indent="-174697">
              <a:buFont typeface="Arial" pitchFamily="34" charset="0"/>
              <a:buChar char="•"/>
            </a:pPr>
            <a:r>
              <a:rPr lang="en-US" sz="1300" dirty="0" smtClean="0"/>
              <a:t>On </a:t>
            </a:r>
            <a:r>
              <a:rPr lang="en-US" sz="1300" dirty="0"/>
              <a:t>this screen shot, you will notice that no summary </a:t>
            </a:r>
            <a:r>
              <a:rPr lang="en-US" sz="1300" dirty="0" smtClean="0"/>
              <a:t>metrics are displaying</a:t>
            </a:r>
            <a:r>
              <a:rPr lang="en-US" sz="1300" dirty="0"/>
              <a:t>. This is because no meters have been set up for this property. Next, we will cover how to set up meters at a building.</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21</a:t>
            </a:fld>
            <a:endParaRPr lang="en-US"/>
          </a:p>
        </p:txBody>
      </p:sp>
    </p:spTree>
    <p:extLst>
      <p:ext uri="{BB962C8B-B14F-4D97-AF65-F5344CB8AC3E}">
        <p14:creationId xmlns:p14="http://schemas.microsoft.com/office/powerpoint/2010/main" val="24071411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97" indent="-174697">
              <a:buFont typeface="Arial" pitchFamily="34" charset="0"/>
              <a:buChar char="•"/>
            </a:pPr>
            <a:r>
              <a:rPr lang="en-US" baseline="0" dirty="0" smtClean="0"/>
              <a:t>Before moving on, let’s just say a few things about campuses.</a:t>
            </a:r>
          </a:p>
          <a:p>
            <a:pPr marL="174697" indent="-174697">
              <a:buFont typeface="Arial" pitchFamily="34" charset="0"/>
              <a:buChar char="•"/>
            </a:pPr>
            <a:endParaRPr lang="en-US" baseline="0" dirty="0" smtClean="0"/>
          </a:p>
          <a:p>
            <a:pPr marL="174697" indent="-174697">
              <a:buFont typeface="Arial" pitchFamily="34" charset="0"/>
              <a:buChar char="•"/>
            </a:pPr>
            <a:r>
              <a:rPr lang="en-US" baseline="0" dirty="0" smtClean="0"/>
              <a:t>C</a:t>
            </a:r>
            <a:r>
              <a:rPr lang="en-US" sz="1300" dirty="0" smtClean="0"/>
              <a:t>ampuses </a:t>
            </a:r>
            <a:r>
              <a:rPr lang="en-US" sz="1300" dirty="0"/>
              <a:t>are entered as a single “parent” property with multiple “child” buildings.</a:t>
            </a:r>
          </a:p>
          <a:p>
            <a:pPr marL="174697" indent="-174697"/>
            <a:endParaRPr lang="en-US" sz="1300" dirty="0"/>
          </a:p>
          <a:p>
            <a:pPr marL="174697" indent="-174697">
              <a:buFont typeface="Arial" pitchFamily="34" charset="0"/>
              <a:buChar char="•"/>
            </a:pPr>
            <a:r>
              <a:rPr lang="en-US" sz="1300" dirty="0"/>
              <a:t>This allows you to report on metrics at the campus level, while still being able to track performance of the individual buildings that make up this campus (assuming that you have the necessary building-level </a:t>
            </a:r>
            <a:r>
              <a:rPr lang="en-US" sz="1300" dirty="0" smtClean="0"/>
              <a:t>energy,</a:t>
            </a:r>
            <a:r>
              <a:rPr lang="en-US" sz="1300" baseline="0" dirty="0" smtClean="0"/>
              <a:t> water,</a:t>
            </a:r>
            <a:r>
              <a:rPr lang="en-US" sz="1300" dirty="0" smtClean="0"/>
              <a:t> </a:t>
            </a:r>
            <a:r>
              <a:rPr lang="en-US" sz="1300" i="0" dirty="0" smtClean="0"/>
              <a:t>and</a:t>
            </a:r>
            <a:r>
              <a:rPr lang="en-US" sz="1300" i="1" baseline="0" dirty="0" smtClean="0"/>
              <a:t> </a:t>
            </a:r>
            <a:r>
              <a:rPr lang="en-US" sz="1300" i="0" baseline="0" dirty="0" smtClean="0"/>
              <a:t>waste &amp; materials </a:t>
            </a:r>
            <a:r>
              <a:rPr lang="en-US" sz="1300" dirty="0" smtClean="0"/>
              <a:t>data</a:t>
            </a:r>
            <a:r>
              <a:rPr lang="en-US" sz="1300" dirty="0"/>
              <a:t>). </a:t>
            </a:r>
          </a:p>
          <a:p>
            <a:pPr defTabSz="931717">
              <a:defRPr/>
            </a:pPr>
            <a:endParaRPr lang="en-US" dirty="0" smtClean="0"/>
          </a:p>
          <a:p>
            <a:pPr marL="174697" indent="-174697" defTabSz="931717">
              <a:buFont typeface="Arial" pitchFamily="34" charset="0"/>
              <a:buChar char="•"/>
              <a:defRPr/>
            </a:pPr>
            <a:r>
              <a:rPr lang="en-US" baseline="0" dirty="0" smtClean="0"/>
              <a:t>For properties with multiple buildings, only Hotel, Hospital, K-12 School, Multifamily, and Senior Care Communities are eligible to receive a 1-100 ENERGY STAR score at the campus level.</a:t>
            </a:r>
          </a:p>
          <a:p>
            <a:pPr marL="174697" indent="-174697" defTabSz="931717">
              <a:buFont typeface="Arial" pitchFamily="34" charset="0"/>
              <a:buChar char="•"/>
              <a:defRPr/>
            </a:pPr>
            <a:endParaRPr lang="en-US" baseline="0" dirty="0" smtClean="0"/>
          </a:p>
          <a:p>
            <a:pPr marL="174697" indent="-174697" defTabSz="931717">
              <a:buFont typeface="Arial" pitchFamily="34" charset="0"/>
              <a:buChar char="•"/>
              <a:defRPr/>
            </a:pPr>
            <a:r>
              <a:rPr lang="en-US" baseline="0" dirty="0" smtClean="0"/>
              <a:t>For more information about how to benchmark a campus, visit </a:t>
            </a:r>
            <a:r>
              <a:rPr lang="en-US" i="1" baseline="0" dirty="0" smtClean="0">
                <a:solidFill>
                  <a:srgbClr val="00B0F0"/>
                </a:solidFill>
              </a:rPr>
              <a:t>http://www.energystar.gov/buildings/tools-and-resources/how-benchmark-campus </a:t>
            </a:r>
            <a:endParaRPr lang="en-US" i="1" dirty="0">
              <a:solidFill>
                <a:srgbClr val="00B0F0"/>
              </a:solidFill>
            </a:endParaRPr>
          </a:p>
        </p:txBody>
      </p:sp>
      <p:sp>
        <p:nvSpPr>
          <p:cNvPr id="4" name="Slide Number Placeholder 3"/>
          <p:cNvSpPr>
            <a:spLocks noGrp="1"/>
          </p:cNvSpPr>
          <p:nvPr>
            <p:ph type="sldNum" sz="quarter" idx="10"/>
          </p:nvPr>
        </p:nvSpPr>
        <p:spPr/>
        <p:txBody>
          <a:bodyPr/>
          <a:lstStyle/>
          <a:p>
            <a:fld id="{C1840B7B-A24B-4DA8-AB15-991E88503A0E}" type="slidenum">
              <a:rPr lang="en-US" smtClean="0"/>
              <a:pPr/>
              <a:t>22</a:t>
            </a:fld>
            <a:endParaRPr lang="en-US"/>
          </a:p>
        </p:txBody>
      </p:sp>
    </p:spTree>
    <p:extLst>
      <p:ext uri="{BB962C8B-B14F-4D97-AF65-F5344CB8AC3E}">
        <p14:creationId xmlns:p14="http://schemas.microsoft.com/office/powerpoint/2010/main" val="28536154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4697" indent="-174697" defTabSz="931717">
              <a:defRPr/>
            </a:pPr>
            <a:r>
              <a:rPr lang="en-US" sz="1300" dirty="0" smtClean="0"/>
              <a:t>Once </a:t>
            </a:r>
            <a:r>
              <a:rPr lang="en-US" sz="1300" dirty="0"/>
              <a:t>you define the campus as the main property, you can:</a:t>
            </a:r>
          </a:p>
          <a:p>
            <a:pPr marL="174697" indent="-174697" defTabSz="931717">
              <a:defRPr/>
            </a:pPr>
            <a:endParaRPr lang="en-US" sz="1300" dirty="0"/>
          </a:p>
          <a:p>
            <a:pPr marL="174697" indent="-174697" defTabSz="931717">
              <a:buFont typeface="Arial" pitchFamily="34" charset="0"/>
              <a:buChar char="•"/>
              <a:defRPr/>
            </a:pPr>
            <a:r>
              <a:rPr lang="en-US" sz="1300" dirty="0"/>
              <a:t>Add individual buildings.</a:t>
            </a:r>
          </a:p>
          <a:p>
            <a:pPr marL="174697" indent="-174697" defTabSz="931717">
              <a:defRPr/>
            </a:pPr>
            <a:endParaRPr lang="en-US" sz="1300" dirty="0"/>
          </a:p>
          <a:p>
            <a:pPr marL="174697" indent="-174697">
              <a:buFont typeface="Arial" pitchFamily="34" charset="0"/>
              <a:buChar char="•"/>
            </a:pPr>
            <a:r>
              <a:rPr lang="en-US" sz="1300" dirty="0"/>
              <a:t>Track performance by updating information at the property and building levels.</a:t>
            </a:r>
          </a:p>
          <a:p>
            <a:pPr marL="174697" indent="-174697"/>
            <a:endParaRPr lang="en-US" sz="1300" dirty="0"/>
          </a:p>
          <a:p>
            <a:pPr marL="174697" indent="-174697">
              <a:buFont typeface="Arial" pitchFamily="34" charset="0"/>
              <a:buChar char="•"/>
            </a:pPr>
            <a:r>
              <a:rPr lang="en-US" sz="1300" dirty="0"/>
              <a:t>Meter buildings separately and/or roll up meters up to property level.</a:t>
            </a:r>
          </a:p>
          <a:p>
            <a:pPr marL="174697" indent="-174697"/>
            <a:endParaRPr lang="en-US" sz="1300" dirty="0"/>
          </a:p>
          <a:p>
            <a:pPr marL="174697" indent="-174697"/>
            <a:r>
              <a:rPr lang="en-US" sz="1300" dirty="0" smtClean="0"/>
              <a:t>We provide </a:t>
            </a:r>
            <a:r>
              <a:rPr lang="en-US" sz="1300" dirty="0"/>
              <a:t>a lot of flexibility, allowing you to track campus properties in the manner that works best for you.</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23</a:t>
            </a:fld>
            <a:endParaRPr lang="en-US"/>
          </a:p>
        </p:txBody>
      </p:sp>
    </p:spTree>
    <p:extLst>
      <p:ext uri="{BB962C8B-B14F-4D97-AF65-F5344CB8AC3E}">
        <p14:creationId xmlns:p14="http://schemas.microsoft.com/office/powerpoint/2010/main" val="7882187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65261" marR="0" indent="-165261" algn="l" defTabSz="914400" rtl="0" eaLnBrk="1" fontAlgn="auto" latinLnBrk="0" hangingPunct="1">
              <a:lnSpc>
                <a:spcPct val="100000"/>
              </a:lnSpc>
              <a:spcBef>
                <a:spcPts val="0"/>
              </a:spcBef>
              <a:spcAft>
                <a:spcPts val="0"/>
              </a:spcAft>
              <a:buClrTx/>
              <a:buSzTx/>
              <a:buFont typeface="Arial"/>
              <a:buChar char="•"/>
              <a:tabLst/>
              <a:defRPr/>
            </a:pPr>
            <a:r>
              <a:rPr lang="en-US" sz="1200" kern="1200" dirty="0" smtClean="0">
                <a:solidFill>
                  <a:schemeClr val="tx1"/>
                </a:solidFill>
                <a:effectLst/>
                <a:latin typeface="Univers"/>
                <a:ea typeface="+mn-ea"/>
                <a:cs typeface="+mn-cs"/>
              </a:rPr>
              <a:t>This completes our second objective, adding a property and details.</a:t>
            </a:r>
            <a:r>
              <a:rPr lang="en-US" dirty="0" smtClean="0">
                <a:effectLst/>
              </a:rPr>
              <a:t> </a:t>
            </a:r>
            <a:r>
              <a:rPr lang="en-US" b="0" dirty="0" smtClean="0">
                <a:solidFill>
                  <a:srgbClr val="7030A0"/>
                </a:solidFill>
              </a:rPr>
              <a:t>Next, we will learn about entering</a:t>
            </a:r>
            <a:r>
              <a:rPr lang="en-US" b="0" baseline="0" dirty="0" smtClean="0">
                <a:solidFill>
                  <a:srgbClr val="7030A0"/>
                </a:solidFill>
              </a:rPr>
              <a:t> energy, water, </a:t>
            </a:r>
            <a:r>
              <a:rPr lang="en-US" b="0" i="0" baseline="0" dirty="0" smtClean="0">
                <a:solidFill>
                  <a:srgbClr val="7030A0"/>
                </a:solidFill>
              </a:rPr>
              <a:t>and waste &amp; materials data</a:t>
            </a:r>
            <a:r>
              <a:rPr lang="en-US" b="0" baseline="0" dirty="0" smtClean="0">
                <a:solidFill>
                  <a:srgbClr val="7030A0"/>
                </a:solidFill>
              </a:rPr>
              <a:t>. </a:t>
            </a:r>
            <a:r>
              <a:rPr lang="en-US" b="0" i="0" baseline="0" dirty="0" smtClean="0">
                <a:solidFill>
                  <a:srgbClr val="7030A0"/>
                </a:solidFill>
              </a:rPr>
              <a:t>Specifically, we will introduce you to each meters tab then we will take you through an example of how to add an energy meter</a:t>
            </a:r>
            <a:r>
              <a:rPr lang="en-US" b="0" i="1" baseline="0" dirty="0" smtClean="0">
                <a:solidFill>
                  <a:srgbClr val="7030A0"/>
                </a:solidFill>
              </a:rPr>
              <a:t>. </a:t>
            </a:r>
            <a:r>
              <a:rPr lang="en-US" b="0" i="0" baseline="0" dirty="0" smtClean="0">
                <a:solidFill>
                  <a:srgbClr val="7030A0"/>
                </a:solidFill>
              </a:rPr>
              <a:t>Because these tabs function similarly, you may use the information gained in the energy tab example to add data for each meters tab. </a:t>
            </a:r>
            <a:endParaRPr lang="en-US" sz="1200" kern="1200" dirty="0" smtClean="0">
              <a:solidFill>
                <a:schemeClr val="tx1"/>
              </a:solidFill>
              <a:effectLst/>
              <a:latin typeface="Univers"/>
              <a:ea typeface="+mn-ea"/>
              <a:cs typeface="+mn-cs"/>
            </a:endParaRPr>
          </a:p>
        </p:txBody>
      </p:sp>
      <p:sp>
        <p:nvSpPr>
          <p:cNvPr id="4" name="Slide Number Placeholder 3"/>
          <p:cNvSpPr>
            <a:spLocks noGrp="1"/>
          </p:cNvSpPr>
          <p:nvPr>
            <p:ph type="sldNum" sz="quarter" idx="10"/>
          </p:nvPr>
        </p:nvSpPr>
        <p:spPr/>
        <p:txBody>
          <a:bodyPr/>
          <a:lstStyle/>
          <a:p>
            <a:fld id="{C1840B7B-A24B-4DA8-AB15-991E88503A0E}" type="slidenum">
              <a:rPr lang="en-US" smtClean="0"/>
              <a:pPr/>
              <a:t>24</a:t>
            </a:fld>
            <a:endParaRPr lang="en-US"/>
          </a:p>
        </p:txBody>
      </p:sp>
    </p:spTree>
    <p:extLst>
      <p:ext uri="{BB962C8B-B14F-4D97-AF65-F5344CB8AC3E}">
        <p14:creationId xmlns:p14="http://schemas.microsoft.com/office/powerpoint/2010/main" val="7557634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Univers"/>
                <a:ea typeface="+mn-ea"/>
                <a:cs typeface="+mn-cs"/>
              </a:rPr>
              <a:t>To the right of the details tab, you’ll see the energy, water and waste &amp; materials tabs where you can enter utility data for each meter to receive performance metrics for your property.  Let’s first we’ll give an overview of each meter by first clicking on the “energy” tab.</a:t>
            </a:r>
            <a:r>
              <a:rPr lang="en-US" dirty="0" smtClean="0">
                <a:effectLst/>
              </a:rPr>
              <a:t> Then we’ll </a:t>
            </a:r>
            <a:r>
              <a:rPr lang="en-US" sz="1200" kern="1200" dirty="0" smtClean="0">
                <a:solidFill>
                  <a:schemeClr val="tx1"/>
                </a:solidFill>
                <a:effectLst/>
                <a:latin typeface="Univers"/>
                <a:ea typeface="+mn-ea"/>
                <a:cs typeface="+mn-cs"/>
              </a:rPr>
              <a:t>walk through the entire process of setting up a meter using the</a:t>
            </a:r>
            <a:r>
              <a:rPr lang="en-US" sz="1200" kern="1200" baseline="0" dirty="0" smtClean="0">
                <a:solidFill>
                  <a:schemeClr val="tx1"/>
                </a:solidFill>
                <a:effectLst/>
                <a:latin typeface="Univers"/>
                <a:ea typeface="+mn-ea"/>
                <a:cs typeface="+mn-cs"/>
              </a:rPr>
              <a:t> e</a:t>
            </a:r>
            <a:r>
              <a:rPr lang="en-US" sz="1200" kern="1200" dirty="0" smtClean="0">
                <a:solidFill>
                  <a:schemeClr val="tx1"/>
                </a:solidFill>
                <a:effectLst/>
                <a:latin typeface="Univers"/>
                <a:ea typeface="+mn-ea"/>
                <a:cs typeface="+mn-cs"/>
              </a:rPr>
              <a:t>nergy meter as an example.</a:t>
            </a:r>
            <a:r>
              <a:rPr lang="en-US" dirty="0" smtClean="0">
                <a:effectLst/>
              </a:rPr>
              <a:t> </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1840B7B-A24B-4DA8-AB15-991E88503A0E}" type="slidenum">
              <a:rPr lang="en-US" smtClean="0"/>
              <a:pPr/>
              <a:t>25</a:t>
            </a:fld>
            <a:endParaRPr lang="en-US" dirty="0"/>
          </a:p>
        </p:txBody>
      </p:sp>
    </p:spTree>
    <p:extLst>
      <p:ext uri="{BB962C8B-B14F-4D97-AF65-F5344CB8AC3E}">
        <p14:creationId xmlns:p14="http://schemas.microsoft.com/office/powerpoint/2010/main" val="18184695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kern="1200" dirty="0" smtClean="0">
                <a:solidFill>
                  <a:schemeClr val="tx1"/>
                </a:solidFill>
                <a:effectLst/>
                <a:latin typeface="Univers"/>
                <a:ea typeface="+mn-ea"/>
                <a:cs typeface="+mn-cs"/>
              </a:rPr>
              <a:t>The “Energy” tab is where you enter your energy consumption data for the entire calendar year. This includes all the energy types you use, such as Electricity, Gas, Oil, Steam, etc. </a:t>
            </a:r>
          </a:p>
          <a:p>
            <a:r>
              <a:rPr lang="en-US" sz="1200" kern="1200" dirty="0" smtClean="0">
                <a:solidFill>
                  <a:schemeClr val="tx1"/>
                </a:solidFill>
                <a:effectLst/>
                <a:latin typeface="Univers"/>
                <a:ea typeface="+mn-ea"/>
                <a:cs typeface="+mn-cs"/>
              </a:rPr>
              <a:t> </a:t>
            </a:r>
          </a:p>
          <a:p>
            <a:pPr marL="171450" indent="-171450">
              <a:buFont typeface="Arial"/>
              <a:buChar char="•"/>
            </a:pPr>
            <a:r>
              <a:rPr lang="en-US" sz="1200" kern="1200" dirty="0" smtClean="0">
                <a:solidFill>
                  <a:schemeClr val="tx1"/>
                </a:solidFill>
                <a:effectLst/>
                <a:latin typeface="Univers"/>
                <a:ea typeface="+mn-ea"/>
                <a:cs typeface="+mn-cs"/>
              </a:rPr>
              <a:t>Now let’s take a look at the next place to enter your utility data, which is the Water tab. </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26</a:t>
            </a:fld>
            <a:endParaRPr lang="en-US"/>
          </a:p>
        </p:txBody>
      </p:sp>
    </p:spTree>
    <p:extLst>
      <p:ext uri="{BB962C8B-B14F-4D97-AF65-F5344CB8AC3E}">
        <p14:creationId xmlns:p14="http://schemas.microsoft.com/office/powerpoint/2010/main" val="31919170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In addition to the energy meter, Portfolio Manager includes water and waste</a:t>
            </a:r>
            <a:r>
              <a:rPr lang="en-US" baseline="0" dirty="0" smtClean="0"/>
              <a:t> &amp; materials meters. </a:t>
            </a:r>
          </a:p>
          <a:p>
            <a:pPr marL="171450" indent="-171450">
              <a:buFont typeface="Arial"/>
              <a:buChar char="•"/>
            </a:pPr>
            <a:r>
              <a:rPr lang="en-US" baseline="0" dirty="0" smtClean="0"/>
              <a:t>The </a:t>
            </a:r>
            <a:r>
              <a:rPr lang="en-US" dirty="0" smtClean="0"/>
              <a:t>water meter tab tracks water metrics</a:t>
            </a:r>
            <a:r>
              <a:rPr lang="en-US" baseline="0" dirty="0" smtClean="0"/>
              <a:t> for your properties, and functions very similarly to the energy meter. </a:t>
            </a:r>
          </a:p>
          <a:p>
            <a:pPr marL="171450" indent="-171450">
              <a:buFont typeface="Arial"/>
              <a:buChar char="•"/>
            </a:pPr>
            <a:r>
              <a:rPr lang="en-US" baseline="0" dirty="0" smtClean="0"/>
              <a:t>To get started, click ‘Add a Meter.” This will take you to the d</a:t>
            </a:r>
            <a:r>
              <a:rPr lang="en-US" dirty="0" smtClean="0"/>
              <a:t>ata entry “wizard” so you can </a:t>
            </a:r>
            <a:r>
              <a:rPr lang="en-US" baseline="0" dirty="0" smtClean="0"/>
              <a:t>get started entering </a:t>
            </a:r>
            <a:r>
              <a:rPr lang="en-US" i="0" baseline="0" dirty="0" smtClean="0"/>
              <a:t>your water data. </a:t>
            </a:r>
          </a:p>
          <a:p>
            <a:pPr marL="171450" indent="-171450">
              <a:buFont typeface="Arial"/>
              <a:buChar char="•"/>
            </a:pPr>
            <a:r>
              <a:rPr lang="en-US" dirty="0" smtClean="0">
                <a:effectLst/>
              </a:rPr>
              <a:t>Portfolio Manager tracks water meters based on the water source, similar to how energy is tracked.</a:t>
            </a:r>
          </a:p>
          <a:p>
            <a:pPr marL="171450" indent="-171450">
              <a:buFont typeface="Arial"/>
              <a:buChar char="•"/>
            </a:pPr>
            <a:r>
              <a:rPr lang="en-US" sz="1200" kern="1200" dirty="0" smtClean="0">
                <a:solidFill>
                  <a:schemeClr val="tx1"/>
                </a:solidFill>
                <a:effectLst/>
                <a:latin typeface="Univers"/>
                <a:ea typeface="+mn-ea"/>
                <a:cs typeface="+mn-cs"/>
              </a:rPr>
              <a:t>There are four types of water sources available: Municipally Supplied Potable or Reclaimed Water, Alternative Water Generated On-Site or Other Water Sources.</a:t>
            </a:r>
          </a:p>
          <a:p>
            <a:pPr marL="171450" indent="-171450">
              <a:buFont typeface="Arial"/>
              <a:buChar char="•"/>
            </a:pPr>
            <a:r>
              <a:rPr lang="en-US" sz="1200" kern="1200" dirty="0" smtClean="0">
                <a:solidFill>
                  <a:schemeClr val="tx1"/>
                </a:solidFill>
                <a:effectLst/>
                <a:latin typeface="Univers"/>
                <a:ea typeface="+mn-ea"/>
                <a:cs typeface="+mn-cs"/>
              </a:rPr>
              <a:t>The metrics for each of these water sources are tracked as Indoor, Outdoor or Mixed.</a:t>
            </a:r>
            <a:endParaRPr lang="en-US" i="0" baseline="0" dirty="0" smtClean="0"/>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200" kern="1200" dirty="0" smtClean="0">
                <a:solidFill>
                  <a:schemeClr val="tx1"/>
                </a:solidFill>
                <a:effectLst/>
                <a:latin typeface="Univers"/>
                <a:ea typeface="+mn-ea"/>
                <a:cs typeface="+mn-cs"/>
              </a:rPr>
              <a:t>Now, let’s look at the third meter for waste &amp; materials.</a:t>
            </a:r>
            <a:r>
              <a:rPr lang="en-US" dirty="0" smtClean="0">
                <a:effectLst/>
              </a:rPr>
              <a:t> </a:t>
            </a:r>
            <a:endParaRPr lang="en-US" baseline="0" dirty="0" smtClean="0"/>
          </a:p>
          <a:p>
            <a:pPr marL="0" indent="0">
              <a:buFont typeface="Arial"/>
              <a:buNone/>
            </a:pPr>
            <a:endParaRPr lang="en-US" i="0" baseline="0" dirty="0" smtClean="0"/>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27</a:t>
            </a:fld>
            <a:endParaRPr lang="en-US"/>
          </a:p>
        </p:txBody>
      </p:sp>
    </p:spTree>
    <p:extLst>
      <p:ext uri="{BB962C8B-B14F-4D97-AF65-F5344CB8AC3E}">
        <p14:creationId xmlns:p14="http://schemas.microsoft.com/office/powerpoint/2010/main" val="12763167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400" dirty="0" smtClean="0"/>
              <a:t>The waste &amp; materials meter makes it easy</a:t>
            </a:r>
            <a:r>
              <a:rPr lang="en-US" sz="1400" baseline="0" dirty="0" smtClean="0"/>
              <a:t> to track trash, recyclables, composting, and many other materials. Just click “Set up Waste </a:t>
            </a:r>
            <a:r>
              <a:rPr lang="en-US" sz="1400" baseline="0" dirty="0" smtClean="0"/>
              <a:t>&amp; Materials</a:t>
            </a:r>
            <a:r>
              <a:rPr lang="en-US" sz="1400" baseline="0" dirty="0" smtClean="0"/>
              <a:t>” to get started. You will be prompted to select what type of waste or material you would like to track, whether you are disposing or recycling, followed by how often it is collected.  Finally you are prompted to provide the weight and volume of what is collected, or Portfolio Manager provides an estimate based on the container size.</a:t>
            </a:r>
          </a:p>
          <a:p>
            <a:pPr marL="171450" indent="-171450">
              <a:buFont typeface="Arial"/>
              <a:buChar char="•"/>
            </a:pPr>
            <a:r>
              <a:rPr lang="en-US" sz="1200" kern="1200" dirty="0" smtClean="0">
                <a:solidFill>
                  <a:schemeClr val="tx1"/>
                </a:solidFill>
                <a:effectLst/>
                <a:latin typeface="Univers"/>
                <a:ea typeface="+mn-ea"/>
                <a:cs typeface="+mn-cs"/>
              </a:rPr>
              <a:t>You can track </a:t>
            </a:r>
            <a:r>
              <a:rPr lang="en-US" sz="1200" u="sng" kern="1200" dirty="0" smtClean="0">
                <a:solidFill>
                  <a:schemeClr val="tx1"/>
                </a:solidFill>
                <a:effectLst/>
                <a:latin typeface="Univers"/>
                <a:ea typeface="+mn-ea"/>
                <a:cs typeface="+mn-cs"/>
              </a:rPr>
              <a:t>29 different types of waste &amp; materials</a:t>
            </a:r>
            <a:r>
              <a:rPr lang="en-US" sz="1200" kern="1200" dirty="0" smtClean="0">
                <a:solidFill>
                  <a:schemeClr val="tx1"/>
                </a:solidFill>
                <a:effectLst/>
                <a:latin typeface="Univers"/>
                <a:ea typeface="+mn-ea"/>
                <a:cs typeface="+mn-cs"/>
              </a:rPr>
              <a:t> whether they </a:t>
            </a:r>
            <a:r>
              <a:rPr lang="en-US" sz="1200" b="0" kern="1200" dirty="0" smtClean="0">
                <a:solidFill>
                  <a:schemeClr val="tx1"/>
                </a:solidFill>
                <a:effectLst/>
                <a:latin typeface="Univers"/>
                <a:ea typeface="+mn-ea"/>
                <a:cs typeface="+mn-cs"/>
              </a:rPr>
              <a:t>are recycled, composted, donated/reused or disposed. </a:t>
            </a:r>
            <a:r>
              <a:rPr lang="en-US" sz="1200" kern="1200" dirty="0" smtClean="0">
                <a:solidFill>
                  <a:schemeClr val="tx1"/>
                </a:solidFill>
                <a:effectLst/>
                <a:latin typeface="Univers"/>
                <a:ea typeface="+mn-ea"/>
                <a:cs typeface="+mn-cs"/>
              </a:rPr>
              <a:t> </a:t>
            </a:r>
          </a:p>
          <a:p>
            <a:pPr marL="171450" indent="-171450">
              <a:buFont typeface="Arial"/>
              <a:buChar char="•"/>
            </a:pPr>
            <a:r>
              <a:rPr lang="en-US" sz="1200" kern="1200" dirty="0" smtClean="0">
                <a:solidFill>
                  <a:schemeClr val="tx1"/>
                </a:solidFill>
                <a:effectLst/>
                <a:latin typeface="Univers"/>
                <a:ea typeface="+mn-ea"/>
                <a:cs typeface="+mn-cs"/>
              </a:rPr>
              <a:t>You can further categorize your disposed waste whether it ends up in a landfill, gets incinerated, or is converted to energy.</a:t>
            </a:r>
          </a:p>
          <a:p>
            <a:pPr marL="171450" indent="-171450">
              <a:buFont typeface="Arial"/>
              <a:buChar char="•"/>
            </a:pPr>
            <a:r>
              <a:rPr lang="en-US" sz="1200" kern="1200" dirty="0" smtClean="0">
                <a:solidFill>
                  <a:schemeClr val="tx1"/>
                </a:solidFill>
                <a:effectLst/>
                <a:latin typeface="Univers"/>
                <a:ea typeface="+mn-ea"/>
                <a:cs typeface="+mn-cs"/>
              </a:rPr>
              <a:t>You can also track waste or material according to whether it is picked up on a regular basis (like trash or recycling), or if the pick up is “intermittent” or one-time only like a donation of old office furniture.</a:t>
            </a:r>
          </a:p>
          <a:p>
            <a:pPr marL="171450" indent="-171450">
              <a:buFont typeface="Arial"/>
              <a:buChar char="•"/>
            </a:pPr>
            <a:r>
              <a:rPr lang="en-US" sz="1200" kern="1200" dirty="0" smtClean="0">
                <a:solidFill>
                  <a:schemeClr val="tx1"/>
                </a:solidFill>
                <a:effectLst/>
                <a:latin typeface="Univers"/>
                <a:ea typeface="+mn-ea"/>
                <a:cs typeface="+mn-cs"/>
              </a:rPr>
              <a:t>When you create your waste &amp; material meters, you will track it by weight to find out how much of your Total Waste Materials gets Recycled, Composted, and/or Donated/Reused. </a:t>
            </a:r>
          </a:p>
          <a:p>
            <a:pPr marL="171450" indent="-171450">
              <a:buFont typeface="Arial"/>
              <a:buChar char="•"/>
            </a:pPr>
            <a:r>
              <a:rPr lang="en-US" sz="1200" kern="1200" dirty="0" smtClean="0">
                <a:solidFill>
                  <a:schemeClr val="tx1"/>
                </a:solidFill>
                <a:effectLst/>
                <a:latin typeface="Univers"/>
                <a:ea typeface="+mn-ea"/>
                <a:cs typeface="+mn-cs"/>
              </a:rPr>
              <a:t>Now, let’s walk through the entire process of setting up a meter using the energy meter as an example.</a:t>
            </a:r>
            <a:r>
              <a:rPr lang="en-US" sz="1400" dirty="0" smtClean="0">
                <a:effectLst/>
              </a:rPr>
              <a:t> </a:t>
            </a:r>
            <a:endParaRPr lang="en-US" sz="1300" dirty="0" smtClean="0"/>
          </a:p>
        </p:txBody>
      </p:sp>
      <p:sp>
        <p:nvSpPr>
          <p:cNvPr id="4" name="Slide Number Placeholder 3"/>
          <p:cNvSpPr>
            <a:spLocks noGrp="1"/>
          </p:cNvSpPr>
          <p:nvPr>
            <p:ph type="sldNum" sz="quarter" idx="10"/>
          </p:nvPr>
        </p:nvSpPr>
        <p:spPr/>
        <p:txBody>
          <a:bodyPr/>
          <a:lstStyle/>
          <a:p>
            <a:fld id="{C1840B7B-A24B-4DA8-AB15-991E88503A0E}" type="slidenum">
              <a:rPr lang="en-US" smtClean="0"/>
              <a:pPr/>
              <a:t>28</a:t>
            </a:fld>
            <a:endParaRPr lang="en-US"/>
          </a:p>
        </p:txBody>
      </p:sp>
    </p:spTree>
    <p:extLst>
      <p:ext uri="{BB962C8B-B14F-4D97-AF65-F5344CB8AC3E}">
        <p14:creationId xmlns:p14="http://schemas.microsoft.com/office/powerpoint/2010/main" val="12763167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97" indent="-174697" defTabSz="881390">
              <a:buFont typeface="Arial" pitchFamily="34" charset="0"/>
              <a:buChar char="•"/>
              <a:defRPr/>
            </a:pPr>
            <a:r>
              <a:rPr lang="en-US" dirty="0" smtClean="0"/>
              <a:t>Once</a:t>
            </a:r>
            <a:r>
              <a:rPr lang="en-US" baseline="0" dirty="0" smtClean="0"/>
              <a:t> you have selected a property, </a:t>
            </a:r>
            <a:r>
              <a:rPr lang="en-US" dirty="0" smtClean="0"/>
              <a:t>click on </a:t>
            </a:r>
            <a:r>
              <a:rPr lang="en-US" i="0" dirty="0" smtClean="0"/>
              <a:t>the Energy tab</a:t>
            </a:r>
            <a:r>
              <a:rPr lang="en-US" dirty="0" smtClean="0"/>
              <a:t>.</a:t>
            </a:r>
            <a:r>
              <a:rPr lang="en-US" baseline="0" dirty="0" smtClean="0"/>
              <a:t>  Here you should </a:t>
            </a:r>
            <a:r>
              <a:rPr lang="en-US" dirty="0" smtClean="0"/>
              <a:t>select</a:t>
            </a:r>
            <a:r>
              <a:rPr lang="en-US" baseline="0" dirty="0" smtClean="0"/>
              <a:t> </a:t>
            </a:r>
            <a:r>
              <a:rPr lang="en-US" i="0" baseline="0" dirty="0" smtClean="0"/>
              <a:t>“Add A Meter” </a:t>
            </a:r>
            <a:r>
              <a:rPr lang="en-US" dirty="0"/>
              <a:t>to be automatically taken to another data entry “wizard” so you can </a:t>
            </a:r>
            <a:r>
              <a:rPr lang="en-US" baseline="0" dirty="0" smtClean="0"/>
              <a:t>get started entering </a:t>
            </a:r>
            <a:r>
              <a:rPr lang="en-US" i="0" baseline="0" dirty="0" smtClean="0"/>
              <a:t>your energy data.  </a:t>
            </a:r>
            <a:endParaRPr lang="en-US" baseline="0" dirty="0" smtClean="0"/>
          </a:p>
          <a:p>
            <a:pPr marL="174697" indent="-174697">
              <a:buFont typeface="Arial" pitchFamily="34" charset="0"/>
              <a:buChar char="•"/>
            </a:pPr>
            <a:r>
              <a:rPr lang="en-US" baseline="0" dirty="0" smtClean="0"/>
              <a:t>As we will see, you will also have the option of uploading multiple meter entries at once using spreadsheet templates.  </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29</a:t>
            </a:fld>
            <a:endParaRPr lang="en-US"/>
          </a:p>
        </p:txBody>
      </p:sp>
    </p:spTree>
    <p:extLst>
      <p:ext uri="{BB962C8B-B14F-4D97-AF65-F5344CB8AC3E}">
        <p14:creationId xmlns:p14="http://schemas.microsoft.com/office/powerpoint/2010/main" val="3191917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4697" indent="-174697">
              <a:lnSpc>
                <a:spcPct val="80000"/>
              </a:lnSpc>
              <a:spcAft>
                <a:spcPct val="10000"/>
              </a:spcAft>
              <a:buFont typeface="Arial" pitchFamily="34" charset="0"/>
              <a:buChar char="•"/>
            </a:pPr>
            <a:r>
              <a:rPr lang="en-US" dirty="0" smtClean="0"/>
              <a:t>EPA’s ENERGY STAR measurement and tracking tool, Portfolio Manager, is a free, online, secure resource for benchmarking all types of properties.</a:t>
            </a:r>
          </a:p>
          <a:p>
            <a:pPr marL="174697" indent="-174697">
              <a:lnSpc>
                <a:spcPct val="80000"/>
              </a:lnSpc>
              <a:spcAft>
                <a:spcPct val="10000"/>
              </a:spcAft>
              <a:buFont typeface="Arial" pitchFamily="34" charset="0"/>
              <a:buChar char="•"/>
            </a:pPr>
            <a:endParaRPr lang="en-US" dirty="0" smtClean="0"/>
          </a:p>
          <a:p>
            <a:pPr marL="174697" indent="-174697">
              <a:lnSpc>
                <a:spcPct val="80000"/>
              </a:lnSpc>
              <a:spcAft>
                <a:spcPct val="10000"/>
              </a:spcAft>
              <a:buFont typeface="Arial" pitchFamily="34" charset="0"/>
              <a:buChar char="•"/>
            </a:pPr>
            <a:r>
              <a:rPr lang="en-US" dirty="0" smtClean="0"/>
              <a:t>It enables you to track energy intensity, utility cost, greenhouse gas emissions, </a:t>
            </a:r>
            <a:r>
              <a:rPr lang="en-US" i="0" dirty="0" smtClean="0">
                <a:solidFill>
                  <a:srgbClr val="FF0000"/>
                </a:solidFill>
              </a:rPr>
              <a:t>waste &amp; material management</a:t>
            </a:r>
            <a:r>
              <a:rPr lang="en-US" dirty="0" smtClean="0"/>
              <a:t>, and monitor changes in your buildings over time. </a:t>
            </a:r>
            <a:r>
              <a:rPr lang="en-US" baseline="0" dirty="0" smtClean="0"/>
              <a:t> </a:t>
            </a:r>
          </a:p>
          <a:p>
            <a:pPr marL="174697" indent="-174697">
              <a:lnSpc>
                <a:spcPct val="80000"/>
              </a:lnSpc>
              <a:spcAft>
                <a:spcPct val="10000"/>
              </a:spcAft>
              <a:buFont typeface="Arial" pitchFamily="34" charset="0"/>
              <a:buChar char="•"/>
            </a:pPr>
            <a:endParaRPr lang="en-US" baseline="0" dirty="0" smtClean="0"/>
          </a:p>
          <a:p>
            <a:pPr marL="174697" indent="-174697">
              <a:lnSpc>
                <a:spcPct val="80000"/>
              </a:lnSpc>
              <a:spcAft>
                <a:spcPct val="10000"/>
              </a:spcAft>
              <a:buFont typeface="Arial" pitchFamily="34" charset="0"/>
              <a:buChar char="•"/>
            </a:pPr>
            <a:r>
              <a:rPr lang="en-US" baseline="0" dirty="0" smtClean="0"/>
              <a:t>It is both a management tool and a metrics calculator. As a management tool, it can be used to assess whole building energy and water consumption, </a:t>
            </a:r>
            <a:r>
              <a:rPr lang="en-US" i="0" baseline="0" dirty="0" smtClean="0"/>
              <a:t>waste &amp; materials management</a:t>
            </a:r>
            <a:r>
              <a:rPr lang="en-US" baseline="0" dirty="0" smtClean="0"/>
              <a:t>, track changes over time, track green power purchases, share and report data with others, create reports, or apply for ENERGY STAR Certification. As a metrics calculator, Portfolio Manager will help organize and inform your energy management strategy. Reports will easily generate energy and water consumption figures</a:t>
            </a:r>
            <a:r>
              <a:rPr lang="en-US" i="0" baseline="0" dirty="0" smtClean="0"/>
              <a:t>, waste &amp; materials management figures</a:t>
            </a:r>
            <a:r>
              <a:rPr lang="en-US" i="1" baseline="0" dirty="0" smtClean="0"/>
              <a:t>, </a:t>
            </a:r>
            <a:r>
              <a:rPr lang="en-US" baseline="0" dirty="0" smtClean="0"/>
              <a:t>greenhouse gas emissions, and ENERGY STAR score. </a:t>
            </a:r>
          </a:p>
          <a:p>
            <a:pPr marL="174697" indent="-174697">
              <a:lnSpc>
                <a:spcPct val="80000"/>
              </a:lnSpc>
              <a:spcAft>
                <a:spcPct val="10000"/>
              </a:spcAft>
              <a:buFont typeface="Arial" pitchFamily="34" charset="0"/>
              <a:buChar char="•"/>
            </a:pPr>
            <a:endParaRPr lang="en-US" baseline="0" dirty="0" smtClean="0"/>
          </a:p>
          <a:p>
            <a:pPr marL="174697" indent="-174697">
              <a:lnSpc>
                <a:spcPct val="80000"/>
              </a:lnSpc>
              <a:spcAft>
                <a:spcPct val="10000"/>
              </a:spcAft>
              <a:buFont typeface="Arial" pitchFamily="34" charset="0"/>
              <a:buChar char="•"/>
            </a:pPr>
            <a:r>
              <a:rPr lang="en-US" baseline="0" dirty="0" smtClean="0"/>
              <a:t>Any type of building can use the tool to generate an energy use intensity value – or energy use per square foot value annualized for the most recent 12 months of data input to the tool. Other popular metrics include weather normalized energy consumption values, greenhouse gas emissions metrics, and the ENERGY STAR 1-100 score.</a:t>
            </a:r>
          </a:p>
          <a:p>
            <a:pPr marL="174697" indent="-174697">
              <a:lnSpc>
                <a:spcPct val="80000"/>
              </a:lnSpc>
              <a:spcAft>
                <a:spcPct val="10000"/>
              </a:spcAft>
              <a:buFont typeface="Arial" pitchFamily="34" charset="0"/>
              <a:buChar char="•"/>
            </a:pPr>
            <a:endParaRPr lang="en-US" baseline="0" dirty="0" smtClean="0"/>
          </a:p>
          <a:p>
            <a:pPr marL="174697" indent="-174697">
              <a:lnSpc>
                <a:spcPct val="80000"/>
              </a:lnSpc>
              <a:spcAft>
                <a:spcPct val="10000"/>
              </a:spcAft>
              <a:buFont typeface="Arial" pitchFamily="34" charset="0"/>
              <a:buChar char="•"/>
            </a:pPr>
            <a:r>
              <a:rPr lang="en-US" baseline="0" dirty="0" smtClean="0"/>
              <a:t>Access Portfolio Manager via the URL shown on the slide – </a:t>
            </a:r>
            <a:r>
              <a:rPr lang="en-US" u="sng" dirty="0">
                <a:hlinkClick r:id="rId3"/>
              </a:rPr>
              <a:t>www.energystar.gov/portfoliomanager</a:t>
            </a:r>
            <a:r>
              <a:rPr lang="en-US" dirty="0"/>
              <a:t> </a:t>
            </a:r>
            <a:r>
              <a:rPr lang="en-US" dirty="0" smtClean="0">
                <a:effectLst/>
              </a:rPr>
              <a:t> </a:t>
            </a:r>
            <a:r>
              <a:rPr lang="en-US" baseline="0" dirty="0" smtClean="0"/>
              <a:t>.</a:t>
            </a:r>
            <a:endParaRPr lang="en-US" dirty="0" smtClean="0"/>
          </a:p>
        </p:txBody>
      </p:sp>
      <p:sp>
        <p:nvSpPr>
          <p:cNvPr id="4" name="Slide Number Placeholder 3"/>
          <p:cNvSpPr>
            <a:spLocks noGrp="1"/>
          </p:cNvSpPr>
          <p:nvPr>
            <p:ph type="sldNum" sz="quarter" idx="10"/>
          </p:nvPr>
        </p:nvSpPr>
        <p:spPr/>
        <p:txBody>
          <a:bodyPr/>
          <a:lstStyle/>
          <a:p>
            <a:fld id="{27525233-56D6-4D47-974B-A25D3C92A494}" type="slidenum">
              <a:rPr lang="en-US" smtClean="0"/>
              <a:pPr/>
              <a:t>3</a:t>
            </a:fld>
            <a:endParaRPr lang="en-US"/>
          </a:p>
        </p:txBody>
      </p:sp>
    </p:spTree>
    <p:extLst>
      <p:ext uri="{BB962C8B-B14F-4D97-AF65-F5344CB8AC3E}">
        <p14:creationId xmlns:p14="http://schemas.microsoft.com/office/powerpoint/2010/main" val="30729223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97" indent="-174697">
              <a:buFont typeface="Arial" pitchFamily="34" charset="0"/>
              <a:buChar char="•"/>
            </a:pPr>
            <a:r>
              <a:rPr lang="en-US" sz="1300" dirty="0"/>
              <a:t>On the “Getting Started Setting Up Meters” page, you will be prompted to identify all sources of energy at your property, as well as the number of meters for each fuel source.</a:t>
            </a:r>
          </a:p>
          <a:p>
            <a:pPr marL="174697" indent="-174697"/>
            <a:endParaRPr lang="en-US" sz="1300"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30</a:t>
            </a:fld>
            <a:endParaRPr lang="en-US"/>
          </a:p>
        </p:txBody>
      </p:sp>
    </p:spTree>
    <p:extLst>
      <p:ext uri="{BB962C8B-B14F-4D97-AF65-F5344CB8AC3E}">
        <p14:creationId xmlns:p14="http://schemas.microsoft.com/office/powerpoint/2010/main" val="13902796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97" indent="-174697">
              <a:buFont typeface="Arial" pitchFamily="34" charset="0"/>
              <a:buChar char="•"/>
            </a:pPr>
            <a:r>
              <a:rPr lang="en-US" dirty="0" smtClean="0"/>
              <a:t>When you select an</a:t>
            </a:r>
            <a:r>
              <a:rPr lang="en-US" baseline="0" dirty="0" smtClean="0"/>
              <a:t> energy source, you will be prompted to enter further information, such as number of meters. For electricity, you will be asked to indicate whether the energy was purchased from the grid, or generated onsite via solar or wind power.</a:t>
            </a:r>
          </a:p>
          <a:p>
            <a:pPr marL="0" indent="0">
              <a:buFont typeface="Arial" pitchFamily="34" charset="0"/>
              <a:buNone/>
            </a:pPr>
            <a:endParaRPr lang="en-US" baseline="0" dirty="0" smtClean="0"/>
          </a:p>
        </p:txBody>
      </p:sp>
      <p:sp>
        <p:nvSpPr>
          <p:cNvPr id="4" name="Slide Number Placeholder 3"/>
          <p:cNvSpPr>
            <a:spLocks noGrp="1"/>
          </p:cNvSpPr>
          <p:nvPr>
            <p:ph type="sldNum" sz="quarter" idx="10"/>
          </p:nvPr>
        </p:nvSpPr>
        <p:spPr/>
        <p:txBody>
          <a:bodyPr/>
          <a:lstStyle/>
          <a:p>
            <a:fld id="{C1840B7B-A24B-4DA8-AB15-991E88503A0E}" type="slidenum">
              <a:rPr lang="en-US" smtClean="0"/>
              <a:pPr/>
              <a:t>31</a:t>
            </a:fld>
            <a:endParaRPr lang="en-US"/>
          </a:p>
        </p:txBody>
      </p:sp>
    </p:spTree>
    <p:extLst>
      <p:ext uri="{BB962C8B-B14F-4D97-AF65-F5344CB8AC3E}">
        <p14:creationId xmlns:p14="http://schemas.microsoft.com/office/powerpoint/2010/main" val="9670931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97" indent="-174697">
              <a:buFont typeface="Arial" pitchFamily="34" charset="0"/>
              <a:buChar char="•"/>
            </a:pPr>
            <a:r>
              <a:rPr lang="en-US" sz="1300" dirty="0"/>
              <a:t>On the “About Your Meters” page, you will enter </a:t>
            </a:r>
            <a:r>
              <a:rPr lang="en-US" sz="1300" dirty="0" smtClean="0"/>
              <a:t>some </a:t>
            </a:r>
            <a:r>
              <a:rPr lang="en-US" sz="1300" dirty="0"/>
              <a:t>information about each meter you are setting up.</a:t>
            </a:r>
          </a:p>
          <a:p>
            <a:pPr marL="174697" indent="-174697"/>
            <a:endParaRPr lang="en-US" sz="1300" dirty="0"/>
          </a:p>
          <a:p>
            <a:pPr marL="174697" indent="-174697">
              <a:buFont typeface="Arial" pitchFamily="34" charset="0"/>
              <a:buChar char="•"/>
            </a:pPr>
            <a:r>
              <a:rPr lang="en-US" sz="1300" dirty="0"/>
              <a:t>To enter units, click anywhere in table, which will automatically bring up data entry fields or drop down menus (see next slide).</a:t>
            </a:r>
          </a:p>
          <a:p>
            <a:pPr marL="174697" indent="-174697"/>
            <a:endParaRPr lang="en-US" sz="1300" dirty="0"/>
          </a:p>
          <a:p>
            <a:pPr marL="174697" indent="-174697">
              <a:buFont typeface="Arial" pitchFamily="34" charset="0"/>
              <a:buChar char="•"/>
            </a:pPr>
            <a:r>
              <a:rPr lang="en-US" sz="1300" dirty="0"/>
              <a:t>Be sure to enter the </a:t>
            </a:r>
            <a:r>
              <a:rPr lang="en-US" sz="1300" dirty="0" smtClean="0"/>
              <a:t> “Date Meter Became Active” which is usually the first day of</a:t>
            </a:r>
            <a:r>
              <a:rPr lang="en-US" sz="1300" baseline="0" dirty="0" smtClean="0"/>
              <a:t> the </a:t>
            </a:r>
            <a:r>
              <a:rPr lang="en-US" sz="1300" dirty="0" smtClean="0"/>
              <a:t>first bill. </a:t>
            </a:r>
            <a:r>
              <a:rPr lang="en-US" sz="1300" dirty="0"/>
              <a:t>There is no need to enter an end date if meter is still in use</a:t>
            </a:r>
            <a:r>
              <a:rPr lang="en-US" sz="1300" dirty="0" smtClean="0"/>
              <a:t>. </a:t>
            </a:r>
            <a:r>
              <a:rPr lang="en-US" sz="1200" kern="1200" dirty="0" smtClean="0">
                <a:solidFill>
                  <a:schemeClr val="tx1"/>
                </a:solidFill>
                <a:effectLst/>
                <a:latin typeface="Univers"/>
                <a:ea typeface="+mn-ea"/>
                <a:cs typeface="+mn-cs"/>
              </a:rPr>
              <a:t>For Date Meter became Active, put in the date the meter was put into service, or if you don’t know this, simply enter the year the building was built;  typically, your meter becomes active when construction is complete and the building starts operating.</a:t>
            </a:r>
            <a:r>
              <a:rPr lang="en-US" sz="1400" dirty="0" smtClean="0">
                <a:effectLst/>
              </a:rPr>
              <a:t> </a:t>
            </a:r>
            <a:endParaRPr lang="en-US" sz="1300" dirty="0"/>
          </a:p>
          <a:p>
            <a:pPr marL="174697" indent="-174697">
              <a:buFont typeface="Arial" pitchFamily="34" charset="0"/>
              <a:buChar char="•"/>
            </a:pPr>
            <a:endParaRPr lang="en-US" sz="1300" dirty="0"/>
          </a:p>
          <a:p>
            <a:pPr marL="174697" indent="-174697">
              <a:buFont typeface="Arial" pitchFamily="34" charset="0"/>
              <a:buChar char="•"/>
            </a:pPr>
            <a:r>
              <a:rPr lang="en-US" sz="1300" dirty="0" smtClean="0"/>
              <a:t>If </a:t>
            </a:r>
            <a:r>
              <a:rPr lang="en-US" sz="1300" dirty="0"/>
              <a:t>your </a:t>
            </a:r>
            <a:r>
              <a:rPr lang="en-US" sz="1300" dirty="0" smtClean="0"/>
              <a:t>fuel is delivery on a truck (like</a:t>
            </a:r>
            <a:r>
              <a:rPr lang="en-US" sz="1300" baseline="0" dirty="0" smtClean="0"/>
              <a:t> fuel oil) then check </a:t>
            </a:r>
            <a:r>
              <a:rPr lang="en-US" sz="1300" dirty="0" smtClean="0"/>
              <a:t>“Enter as Delivery.”</a:t>
            </a:r>
          </a:p>
          <a:p>
            <a:pPr marL="174697" indent="-174697">
              <a:buFont typeface="Arial" pitchFamily="34" charset="0"/>
              <a:buChar char="•"/>
            </a:pPr>
            <a:endParaRPr lang="en-US" sz="1300" dirty="0"/>
          </a:p>
          <a:p>
            <a:pPr marL="174697" indent="-174697">
              <a:buFont typeface="Arial" pitchFamily="34" charset="0"/>
              <a:buChar char="•"/>
            </a:pPr>
            <a:r>
              <a:rPr lang="en-US" sz="1300" dirty="0"/>
              <a:t>If you entered the wrong number of meters on the prior page, you can always add another meter from this page.</a:t>
            </a:r>
          </a:p>
        </p:txBody>
      </p:sp>
      <p:sp>
        <p:nvSpPr>
          <p:cNvPr id="4" name="Slide Number Placeholder 3"/>
          <p:cNvSpPr>
            <a:spLocks noGrp="1"/>
          </p:cNvSpPr>
          <p:nvPr>
            <p:ph type="sldNum" sz="quarter" idx="10"/>
          </p:nvPr>
        </p:nvSpPr>
        <p:spPr/>
        <p:txBody>
          <a:bodyPr/>
          <a:lstStyle/>
          <a:p>
            <a:fld id="{C1840B7B-A24B-4DA8-AB15-991E88503A0E}" type="slidenum">
              <a:rPr lang="en-US" smtClean="0"/>
              <a:pPr/>
              <a:t>32</a:t>
            </a:fld>
            <a:endParaRPr lang="en-US"/>
          </a:p>
        </p:txBody>
      </p:sp>
    </p:spTree>
    <p:extLst>
      <p:ext uri="{BB962C8B-B14F-4D97-AF65-F5344CB8AC3E}">
        <p14:creationId xmlns:p14="http://schemas.microsoft.com/office/powerpoint/2010/main" val="5442205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5261" indent="-165261">
              <a:buFont typeface="Arial"/>
              <a:buChar char="•"/>
            </a:pPr>
            <a:r>
              <a:rPr lang="en-US" dirty="0" smtClean="0"/>
              <a:t> Once you have defined the general characteristics of each meter, click on “Continue” to begin entering</a:t>
            </a:r>
            <a:r>
              <a:rPr lang="en-US" baseline="0" dirty="0" smtClean="0"/>
              <a:t> your bills.</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33</a:t>
            </a:fld>
            <a:endParaRPr lang="en-US"/>
          </a:p>
        </p:txBody>
      </p:sp>
    </p:spTree>
    <p:extLst>
      <p:ext uri="{BB962C8B-B14F-4D97-AF65-F5344CB8AC3E}">
        <p14:creationId xmlns:p14="http://schemas.microsoft.com/office/powerpoint/2010/main" val="18005015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97" indent="-174697">
              <a:buFont typeface="Arial" pitchFamily="34" charset="0"/>
              <a:buChar char="•"/>
            </a:pPr>
            <a:r>
              <a:rPr lang="en-US" sz="1300" dirty="0"/>
              <a:t>On the </a:t>
            </a:r>
            <a:r>
              <a:rPr lang="en-US" sz="1300" dirty="0" smtClean="0"/>
              <a:t>next</a:t>
            </a:r>
            <a:r>
              <a:rPr lang="en-US" sz="1300" baseline="0" dirty="0" smtClean="0"/>
              <a:t> </a:t>
            </a:r>
            <a:r>
              <a:rPr lang="en-US" sz="1300" dirty="0" smtClean="0"/>
              <a:t>page</a:t>
            </a:r>
            <a:r>
              <a:rPr lang="en-US" sz="1300" dirty="0"/>
              <a:t>, you will see the meters that you have established. To expand each meter record, click the arrow to the left of the meter you would like to </a:t>
            </a:r>
            <a:r>
              <a:rPr lang="en-US" sz="1300" dirty="0" smtClean="0"/>
              <a:t>edit.</a:t>
            </a:r>
            <a:endParaRPr lang="en-US" sz="1300" dirty="0"/>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34</a:t>
            </a:fld>
            <a:endParaRPr lang="en-US"/>
          </a:p>
        </p:txBody>
      </p:sp>
    </p:spTree>
    <p:extLst>
      <p:ext uri="{BB962C8B-B14F-4D97-AF65-F5344CB8AC3E}">
        <p14:creationId xmlns:p14="http://schemas.microsoft.com/office/powerpoint/2010/main" val="31500620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97" indent="-174697">
              <a:buFont typeface="Arial" pitchFamily="34" charset="0"/>
              <a:buChar char="•"/>
            </a:pPr>
            <a:r>
              <a:rPr lang="en-US" sz="1300" dirty="0" smtClean="0"/>
              <a:t>Once </a:t>
            </a:r>
            <a:r>
              <a:rPr lang="en-US" sz="1300" dirty="0"/>
              <a:t>you have expanded the record for a given meter, you will need to click “Add Another Entry” to get started. An editable line will appear, allowing you to enter a specific meter entry. As with the prior page, you can click anywhere in the table to edit the corresponding data field.</a:t>
            </a:r>
          </a:p>
          <a:p>
            <a:pPr marL="174697" indent="-174697"/>
            <a:endParaRPr lang="en-US" sz="1300" dirty="0"/>
          </a:p>
          <a:p>
            <a:pPr marL="174697" indent="-174697">
              <a:buFont typeface="Arial" pitchFamily="34" charset="0"/>
              <a:buChar char="•"/>
            </a:pPr>
            <a:r>
              <a:rPr lang="en-US" sz="1300" dirty="0"/>
              <a:t>All meters will be presented on the same page. This allows you to </a:t>
            </a:r>
            <a:r>
              <a:rPr lang="en-US" sz="1300" dirty="0" smtClean="0"/>
              <a:t>add data to multiple</a:t>
            </a:r>
            <a:r>
              <a:rPr lang="en-US" sz="1300" baseline="0" dirty="0" smtClean="0"/>
              <a:t> meters</a:t>
            </a:r>
            <a:r>
              <a:rPr lang="en-US" sz="1300" dirty="0" smtClean="0"/>
              <a:t> </a:t>
            </a:r>
            <a:r>
              <a:rPr lang="en-US" sz="1300" dirty="0"/>
              <a:t>at the same time (no need to click out through multiple meter entry pages).</a:t>
            </a:r>
          </a:p>
          <a:p>
            <a:endParaRPr lang="en-US" dirty="0" smtClean="0"/>
          </a:p>
          <a:p>
            <a:pPr marL="174697" indent="-174697">
              <a:buFont typeface="Arial" pitchFamily="34" charset="0"/>
              <a:buChar char="•"/>
            </a:pPr>
            <a:r>
              <a:rPr lang="en-US" dirty="0" smtClean="0"/>
              <a:t>Another option</a:t>
            </a:r>
            <a:r>
              <a:rPr lang="en-US" baseline="0" dirty="0" smtClean="0"/>
              <a:t> is to use our simple</a:t>
            </a:r>
            <a:r>
              <a:rPr lang="en-US" dirty="0" smtClean="0"/>
              <a:t> spreadsheet</a:t>
            </a:r>
            <a:r>
              <a:rPr lang="en-US" baseline="0" dirty="0" smtClean="0"/>
              <a:t> which is available on this page. There are 5 columns in the spreadsheet. Once you have filled in the necessary data, you can upload the spreadsheet back into Portfolio Manager via this page. OR even easier, Cut and Paste into the first box. Be sure to “Save” after you populate the page. </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35</a:t>
            </a:fld>
            <a:endParaRPr lang="en-US"/>
          </a:p>
        </p:txBody>
      </p:sp>
    </p:spTree>
    <p:extLst>
      <p:ext uri="{BB962C8B-B14F-4D97-AF65-F5344CB8AC3E}">
        <p14:creationId xmlns:p14="http://schemas.microsoft.com/office/powerpoint/2010/main" val="37143262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97" indent="-174697">
              <a:buFont typeface="Arial" pitchFamily="34" charset="0"/>
              <a:buChar char="•"/>
            </a:pPr>
            <a:r>
              <a:rPr lang="en-US" sz="1300" dirty="0" smtClean="0"/>
              <a:t>Next,</a:t>
            </a:r>
            <a:r>
              <a:rPr lang="en-US" sz="1300" baseline="0" dirty="0" smtClean="0"/>
              <a:t> you need to tell us which </a:t>
            </a:r>
            <a:r>
              <a:rPr lang="en-US" sz="1300" dirty="0" smtClean="0"/>
              <a:t>“</a:t>
            </a:r>
            <a:r>
              <a:rPr lang="en-US" sz="1300" dirty="0"/>
              <a:t>Meters to Add to Total Consumption</a:t>
            </a:r>
            <a:r>
              <a:rPr lang="en-US" sz="1300" dirty="0" smtClean="0"/>
              <a:t>”.</a:t>
            </a:r>
            <a:endParaRPr lang="en-US" sz="1300" dirty="0"/>
          </a:p>
          <a:p>
            <a:pPr marL="174697" indent="-174697"/>
            <a:endParaRPr lang="en-US" sz="1300" dirty="0"/>
          </a:p>
          <a:p>
            <a:pPr marL="174697" indent="-174697">
              <a:buFont typeface="Arial" pitchFamily="34" charset="0"/>
              <a:buChar char="•"/>
            </a:pPr>
            <a:r>
              <a:rPr lang="en-US" sz="1300" dirty="0" smtClean="0"/>
              <a:t>It is </a:t>
            </a:r>
            <a:r>
              <a:rPr lang="en-US" sz="1300" dirty="0"/>
              <a:t>important </a:t>
            </a:r>
            <a:r>
              <a:rPr lang="en-US" sz="1300" dirty="0" smtClean="0"/>
              <a:t>for you to tell us which </a:t>
            </a:r>
            <a:r>
              <a:rPr lang="en-US" sz="1300" dirty="0"/>
              <a:t>meters should be applied to the total property energy consumption, and therefore should be used for calculations. If you are setting up a multi-building campus, and want to roll up any building-level meters to the larger property</a:t>
            </a:r>
            <a:r>
              <a:rPr lang="en-US" sz="1300" dirty="0" smtClean="0"/>
              <a:t>, </a:t>
            </a:r>
            <a:r>
              <a:rPr lang="en-US" sz="1300" dirty="0"/>
              <a:t>this is where you will do it. In the campus scenario, be aware that you need to define the meters at the building level first, before you can associate them to the property level.</a:t>
            </a:r>
          </a:p>
          <a:p>
            <a:pPr marL="174697" indent="-174697"/>
            <a:endParaRPr lang="en-US" sz="1300" dirty="0"/>
          </a:p>
          <a:p>
            <a:pPr marL="174697" indent="-174697">
              <a:buFont typeface="Arial" pitchFamily="34" charset="0"/>
              <a:buChar char="•"/>
            </a:pPr>
            <a:r>
              <a:rPr lang="en-US" sz="1300" dirty="0"/>
              <a:t>To avoid double counting any energy, do not add </a:t>
            </a:r>
            <a:r>
              <a:rPr lang="en-US" sz="1300" dirty="0" err="1"/>
              <a:t>submeters</a:t>
            </a:r>
            <a:r>
              <a:rPr lang="en-US" sz="1300" dirty="0"/>
              <a:t> to property totals if the energy consumption they are tracking is also captured by the main meter.</a:t>
            </a:r>
          </a:p>
          <a:p>
            <a:pPr marL="174697" indent="-174697"/>
            <a:endParaRPr lang="en-US" sz="1300" dirty="0"/>
          </a:p>
          <a:p>
            <a:pPr marL="174697" indent="-174697">
              <a:buFont typeface="Arial" pitchFamily="34" charset="0"/>
              <a:buChar char="•"/>
            </a:pPr>
            <a:r>
              <a:rPr lang="en-US" sz="1300" dirty="0"/>
              <a:t>When you are done, click “Apply Selections.”</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36</a:t>
            </a:fld>
            <a:endParaRPr lang="en-US"/>
          </a:p>
        </p:txBody>
      </p:sp>
    </p:spTree>
    <p:extLst>
      <p:ext uri="{BB962C8B-B14F-4D97-AF65-F5344CB8AC3E}">
        <p14:creationId xmlns:p14="http://schemas.microsoft.com/office/powerpoint/2010/main" val="6450299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97" indent="-174697">
              <a:buFont typeface="Arial" pitchFamily="34" charset="0"/>
              <a:buChar char="•"/>
            </a:pPr>
            <a:r>
              <a:rPr lang="en-US" sz="1300" dirty="0" smtClean="0"/>
              <a:t>Now, we’re back </a:t>
            </a:r>
            <a:r>
              <a:rPr lang="en-US" sz="1300" dirty="0"/>
              <a:t>to </a:t>
            </a:r>
            <a:r>
              <a:rPr lang="en-US" sz="1300" i="0" dirty="0"/>
              <a:t>the </a:t>
            </a:r>
            <a:r>
              <a:rPr lang="en-US" sz="1300" i="0" dirty="0" smtClean="0"/>
              <a:t>“Energy” meter </a:t>
            </a:r>
            <a:r>
              <a:rPr lang="en-US" sz="1300" dirty="0" smtClean="0"/>
              <a:t>tab. </a:t>
            </a:r>
            <a:endParaRPr lang="en-US" sz="1300" dirty="0"/>
          </a:p>
          <a:p>
            <a:pPr marL="174697" indent="-174697"/>
            <a:endParaRPr lang="en-US" sz="1300" dirty="0"/>
          </a:p>
          <a:p>
            <a:pPr marL="174697" indent="-174697">
              <a:buFont typeface="Arial" pitchFamily="34" charset="0"/>
              <a:buChar char="•"/>
            </a:pPr>
            <a:r>
              <a:rPr lang="en-US" sz="1300" dirty="0" smtClean="0"/>
              <a:t>Here </a:t>
            </a:r>
            <a:r>
              <a:rPr lang="en-US" sz="1300" dirty="0"/>
              <a:t>you can review a summary of </a:t>
            </a:r>
            <a:r>
              <a:rPr lang="en-US" sz="1300" dirty="0" smtClean="0"/>
              <a:t>the </a:t>
            </a:r>
            <a:r>
              <a:rPr lang="en-US" sz="1300" i="0" dirty="0" smtClean="0"/>
              <a:t>energy meter that has</a:t>
            </a:r>
            <a:r>
              <a:rPr lang="en-US" sz="1300" i="0" baseline="0" dirty="0" smtClean="0"/>
              <a:t> </a:t>
            </a:r>
            <a:r>
              <a:rPr lang="en-US" sz="1300" dirty="0" smtClean="0"/>
              <a:t>been </a:t>
            </a:r>
            <a:r>
              <a:rPr lang="en-US" sz="1300" dirty="0"/>
              <a:t>set up for the building. </a:t>
            </a:r>
          </a:p>
          <a:p>
            <a:pPr marL="174697" indent="-174697"/>
            <a:endParaRPr lang="en-US" sz="1300" dirty="0"/>
          </a:p>
          <a:p>
            <a:pPr marL="174697" indent="-174697">
              <a:buFont typeface="Arial" pitchFamily="34" charset="0"/>
              <a:buChar char="•"/>
            </a:pPr>
            <a:r>
              <a:rPr lang="en-US" sz="1300" dirty="0"/>
              <a:t>You will receive a notification that you entered everything correctly.</a:t>
            </a:r>
          </a:p>
          <a:p>
            <a:pPr marL="174697" indent="-174697"/>
            <a:endParaRPr lang="en-US" sz="1300" dirty="0"/>
          </a:p>
          <a:p>
            <a:pPr marL="174697" indent="-174697">
              <a:buFont typeface="Arial" pitchFamily="34" charset="0"/>
              <a:buChar char="•"/>
            </a:pPr>
            <a:r>
              <a:rPr lang="en-US" sz="1300" dirty="0"/>
              <a:t>If you want to add your latest bills or update past entries, there are 3 ways to do this:</a:t>
            </a:r>
          </a:p>
          <a:p>
            <a:pPr marL="174697" indent="-174697"/>
            <a:endParaRPr lang="en-US" sz="1300" dirty="0"/>
          </a:p>
          <a:p>
            <a:pPr lvl="1"/>
            <a:r>
              <a:rPr lang="en-US" sz="1300" dirty="0"/>
              <a:t>- Click Manage/Edit My Bills</a:t>
            </a:r>
          </a:p>
          <a:p>
            <a:pPr lvl="1"/>
            <a:r>
              <a:rPr lang="en-US" sz="1300" dirty="0"/>
              <a:t>- Click on the </a:t>
            </a:r>
            <a:r>
              <a:rPr lang="en-US" sz="1300" i="0" dirty="0" smtClean="0"/>
              <a:t>meter </a:t>
            </a:r>
            <a:r>
              <a:rPr lang="en-US" sz="1300" dirty="0" smtClean="0"/>
              <a:t>and </a:t>
            </a:r>
            <a:r>
              <a:rPr lang="en-US" sz="1300" dirty="0"/>
              <a:t>follow prompts</a:t>
            </a:r>
          </a:p>
          <a:p>
            <a:pPr lvl="1"/>
            <a:r>
              <a:rPr lang="en-US" sz="1300" dirty="0"/>
              <a:t>- From the “Action” drop-down menu – you can select “I want to… View/Add bills.”</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37</a:t>
            </a:fld>
            <a:endParaRPr lang="en-US"/>
          </a:p>
        </p:txBody>
      </p:sp>
    </p:spTree>
    <p:extLst>
      <p:ext uri="{BB962C8B-B14F-4D97-AF65-F5344CB8AC3E}">
        <p14:creationId xmlns:p14="http://schemas.microsoft.com/office/powerpoint/2010/main" val="32087481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97" indent="-174697">
              <a:buFont typeface="Arial" pitchFamily="34" charset="0"/>
              <a:buChar char="•"/>
            </a:pPr>
            <a:r>
              <a:rPr lang="en-US" sz="1300" dirty="0"/>
              <a:t>Once you’ve added meter data, you can make any necessary edits to specific meter entries.</a:t>
            </a:r>
          </a:p>
          <a:p>
            <a:pPr marL="174697" indent="-174697"/>
            <a:endParaRPr lang="en-US" sz="1300" dirty="0"/>
          </a:p>
          <a:p>
            <a:pPr marL="174697" indent="-174697">
              <a:buFont typeface="Arial" pitchFamily="34" charset="0"/>
              <a:buChar char="•"/>
            </a:pPr>
            <a:r>
              <a:rPr lang="en-US" sz="1300" dirty="0"/>
              <a:t>Again, you can mark an entry as an “estimation” if that’s what you received from your utility. You can always come back here and enter the actual value once you’ve received it, and can remove the “estimation” flag. </a:t>
            </a:r>
          </a:p>
          <a:p>
            <a:pPr marL="174697" indent="-174697"/>
            <a:endParaRPr lang="en-US" sz="1300" dirty="0"/>
          </a:p>
          <a:p>
            <a:pPr marL="174697" indent="-174697">
              <a:buFont typeface="Arial" pitchFamily="34" charset="0"/>
              <a:buChar char="•"/>
            </a:pPr>
            <a:r>
              <a:rPr lang="en-US" sz="1300" dirty="0"/>
              <a:t>If a given meter is tracking your consumption of green power, click the “Green Power?” box and you will be prompted to enter more information on where the energy was purchased and what type of green power you are referring to. This is important to track, as it will affect the greenhouse gas emissions metrics for your property.</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38</a:t>
            </a:fld>
            <a:endParaRPr lang="en-US"/>
          </a:p>
        </p:txBody>
      </p:sp>
    </p:spTree>
    <p:extLst>
      <p:ext uri="{BB962C8B-B14F-4D97-AF65-F5344CB8AC3E}">
        <p14:creationId xmlns:p14="http://schemas.microsoft.com/office/powerpoint/2010/main" val="12763167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65261" indent="-165261">
              <a:buFont typeface="Arial"/>
              <a:buChar char="•"/>
            </a:pPr>
            <a:r>
              <a:rPr lang="en-US" sz="1200" kern="1200" dirty="0" smtClean="0">
                <a:solidFill>
                  <a:schemeClr val="tx1"/>
                </a:solidFill>
                <a:effectLst/>
                <a:latin typeface="Univers"/>
                <a:ea typeface="+mn-ea"/>
                <a:cs typeface="+mn-cs"/>
              </a:rPr>
              <a:t>This completes our third objective, entering</a:t>
            </a:r>
            <a:r>
              <a:rPr lang="en-US" sz="1200" kern="1200" baseline="0" dirty="0" smtClean="0">
                <a:solidFill>
                  <a:schemeClr val="tx1"/>
                </a:solidFill>
                <a:effectLst/>
                <a:latin typeface="Univers"/>
                <a:ea typeface="+mn-ea"/>
                <a:cs typeface="+mn-cs"/>
              </a:rPr>
              <a:t> in energy, </a:t>
            </a:r>
            <a:r>
              <a:rPr lang="en-US" sz="1200" i="0" kern="1200" baseline="0" dirty="0" smtClean="0">
                <a:solidFill>
                  <a:schemeClr val="tx1"/>
                </a:solidFill>
                <a:effectLst/>
                <a:latin typeface="Univers"/>
                <a:ea typeface="+mn-ea"/>
                <a:cs typeface="+mn-cs"/>
              </a:rPr>
              <a:t>water, and waste &amp; materials data</a:t>
            </a:r>
            <a:r>
              <a:rPr lang="en-US" sz="1200" kern="1200" dirty="0" smtClean="0">
                <a:solidFill>
                  <a:schemeClr val="tx1"/>
                </a:solidFill>
                <a:effectLst/>
                <a:latin typeface="Univers"/>
                <a:ea typeface="+mn-ea"/>
                <a:cs typeface="+mn-cs"/>
              </a:rPr>
              <a:t>. </a:t>
            </a:r>
            <a:r>
              <a:rPr lang="en-US" b="0" dirty="0" smtClean="0">
                <a:solidFill>
                  <a:srgbClr val="7030A0"/>
                </a:solidFill>
              </a:rPr>
              <a:t>Now, we will learn how to generate</a:t>
            </a:r>
            <a:r>
              <a:rPr lang="en-US" b="0" baseline="0" dirty="0" smtClean="0">
                <a:solidFill>
                  <a:srgbClr val="7030A0"/>
                </a:solidFill>
              </a:rPr>
              <a:t> template performance reports to assess progress.</a:t>
            </a:r>
            <a:endParaRPr lang="en-US" b="0" dirty="0">
              <a:solidFill>
                <a:srgbClr val="7030A0"/>
              </a:solidFill>
            </a:endParaRPr>
          </a:p>
        </p:txBody>
      </p:sp>
      <p:sp>
        <p:nvSpPr>
          <p:cNvPr id="4" name="Slide Number Placeholder 3"/>
          <p:cNvSpPr>
            <a:spLocks noGrp="1"/>
          </p:cNvSpPr>
          <p:nvPr>
            <p:ph type="sldNum" sz="quarter" idx="10"/>
          </p:nvPr>
        </p:nvSpPr>
        <p:spPr/>
        <p:txBody>
          <a:bodyPr/>
          <a:lstStyle/>
          <a:p>
            <a:fld id="{C1840B7B-A24B-4DA8-AB15-991E88503A0E}" type="slidenum">
              <a:rPr lang="en-US" smtClean="0"/>
              <a:pPr/>
              <a:t>39</a:t>
            </a:fld>
            <a:endParaRPr lang="en-US"/>
          </a:p>
        </p:txBody>
      </p:sp>
    </p:spTree>
    <p:extLst>
      <p:ext uri="{BB962C8B-B14F-4D97-AF65-F5344CB8AC3E}">
        <p14:creationId xmlns:p14="http://schemas.microsoft.com/office/powerpoint/2010/main" val="2062274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1182688" y="693738"/>
            <a:ext cx="4646612" cy="3486150"/>
          </a:xfrm>
          <a:noFill/>
          <a:ln>
            <a:solidFill>
              <a:srgbClr val="000000"/>
            </a:solidFill>
            <a:miter lim="800000"/>
            <a:headEnd/>
            <a:tailEnd/>
          </a:ln>
        </p:spPr>
      </p:sp>
      <p:sp>
        <p:nvSpPr>
          <p:cNvPr id="121859" name="Rectangle 3"/>
          <p:cNvSpPr>
            <a:spLocks noGrp="1"/>
          </p:cNvSpPr>
          <p:nvPr>
            <p:ph type="body" idx="1"/>
          </p:nvPr>
        </p:nvSpPr>
        <p:spPr bwMode="auto">
          <a:xfrm>
            <a:off x="936347" y="4415791"/>
            <a:ext cx="5137714" cy="4184994"/>
          </a:xfrm>
          <a:noFill/>
        </p:spPr>
        <p:txBody>
          <a:bodyPr lIns="92793" tIns="46397" rIns="92793" bIns="46397"/>
          <a:lstStyle/>
          <a:p>
            <a:pPr marL="174697" indent="-174697" defTabSz="931717">
              <a:spcAft>
                <a:spcPct val="10000"/>
              </a:spcAft>
              <a:buFont typeface="Arial" pitchFamily="34" charset="0"/>
              <a:buChar char="•"/>
              <a:defRPr/>
            </a:pPr>
            <a:r>
              <a:rPr lang="en-US" dirty="0">
                <a:solidFill>
                  <a:schemeClr val="accent1"/>
                </a:solidFill>
              </a:rPr>
              <a:t>It is important to note that ALL buildings can be benchmarked – no matter the type, and no matter whether they can earn the 1-100 ENERGY STAR score.</a:t>
            </a:r>
          </a:p>
          <a:p>
            <a:pPr marL="174697" indent="-174697" defTabSz="931717">
              <a:spcAft>
                <a:spcPct val="10000"/>
              </a:spcAft>
              <a:buFont typeface="Arial" pitchFamily="34" charset="0"/>
              <a:buChar char="•"/>
              <a:defRPr/>
            </a:pPr>
            <a:endParaRPr lang="en-US" dirty="0">
              <a:solidFill>
                <a:schemeClr val="accent1"/>
              </a:solidFill>
            </a:endParaRPr>
          </a:p>
          <a:p>
            <a:pPr marL="174697" indent="-174697" defTabSz="931717">
              <a:spcAft>
                <a:spcPct val="10000"/>
              </a:spcAft>
              <a:buFont typeface="Arial" pitchFamily="34" charset="0"/>
              <a:buChar char="•"/>
              <a:defRPr/>
            </a:pPr>
            <a:r>
              <a:rPr lang="en-US" dirty="0" smtClean="0"/>
              <a:t>By tracking</a:t>
            </a:r>
            <a:r>
              <a:rPr lang="en-US" baseline="0" dirty="0" smtClean="0"/>
              <a:t> your energy use, you can identify under-performing buildings, set investment priorities, and track improvements.</a:t>
            </a:r>
          </a:p>
          <a:p>
            <a:pPr marL="174697" indent="-174697" defTabSz="931717">
              <a:spcAft>
                <a:spcPct val="10000"/>
              </a:spcAft>
              <a:buFont typeface="Arial" pitchFamily="34" charset="0"/>
              <a:buChar char="•"/>
              <a:defRPr/>
            </a:pPr>
            <a:endParaRPr lang="en-US" baseline="0" dirty="0" smtClean="0"/>
          </a:p>
          <a:p>
            <a:pPr marL="174697" indent="-174697" defTabSz="931717">
              <a:spcAft>
                <a:spcPct val="10000"/>
              </a:spcAft>
              <a:buFont typeface="Arial" pitchFamily="34" charset="0"/>
              <a:buChar char="•"/>
              <a:defRPr/>
            </a:pPr>
            <a:r>
              <a:rPr lang="en-US" baseline="0" dirty="0" smtClean="0"/>
              <a:t>Even in the absence of a 1-100 score, you can compare your buildings to the</a:t>
            </a:r>
            <a:r>
              <a:rPr lang="en-US" dirty="0"/>
              <a:t> national median, or to your own set of buildings, in order to set targets and goals. With limited resources and capital, you need to be strategic in focusing your resources in order to achieve the greatest benefits from energy efficiency projects. Benchmarking </a:t>
            </a:r>
            <a:r>
              <a:rPr lang="en-US" dirty="0" smtClean="0"/>
              <a:t>can </a:t>
            </a:r>
            <a:r>
              <a:rPr lang="en-US" dirty="0"/>
              <a:t>help you understand which of your buildings can deliver the largest savings, and where you should focus your efforts as your energy management activities get underway.</a:t>
            </a:r>
          </a:p>
        </p:txBody>
      </p:sp>
    </p:spTree>
    <p:extLst>
      <p:ext uri="{BB962C8B-B14F-4D97-AF65-F5344CB8AC3E}">
        <p14:creationId xmlns:p14="http://schemas.microsoft.com/office/powerpoint/2010/main" val="1739209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82" indent="-174682">
              <a:buFont typeface="Arial" pitchFamily="34" charset="0"/>
              <a:buChar char="•"/>
            </a:pPr>
            <a:r>
              <a:rPr lang="en-US" baseline="0" dirty="0" smtClean="0"/>
              <a:t>Portfolio Manager’s Reporting features allow you to generate charts and graphs as well as export useful energy metrics to help you track your properties. </a:t>
            </a:r>
          </a:p>
          <a:p>
            <a:pPr marL="174682" indent="-174682"/>
            <a:endParaRPr lang="en-US" baseline="0" dirty="0" smtClean="0"/>
          </a:p>
          <a:p>
            <a:pPr marL="174682" indent="-174682">
              <a:buFont typeface="Arial" pitchFamily="34" charset="0"/>
              <a:buChar char="•"/>
            </a:pPr>
            <a:r>
              <a:rPr lang="en-US" baseline="0" dirty="0" smtClean="0"/>
              <a:t>There are 5 basic ways to use Portfolio Manager for data analysis. [Read slide]</a:t>
            </a:r>
          </a:p>
          <a:p>
            <a:pPr marL="174682" indent="-174682">
              <a:buFont typeface="Arial" pitchFamily="34" charset="0"/>
              <a:buChar char="•"/>
            </a:pPr>
            <a:endParaRPr lang="en-US" baseline="0" dirty="0" smtClean="0"/>
          </a:p>
          <a:p>
            <a:pPr marL="174682" indent="-174682">
              <a:buFont typeface="Arial" pitchFamily="34" charset="0"/>
              <a:buChar char="•"/>
            </a:pPr>
            <a:r>
              <a:rPr lang="en-US" baseline="0" dirty="0" smtClean="0"/>
              <a:t>We will provide an overview of these items here. However, we discuss them at length in Portfolio Manager 301.</a:t>
            </a:r>
          </a:p>
        </p:txBody>
      </p:sp>
      <p:sp>
        <p:nvSpPr>
          <p:cNvPr id="4" name="Slide Number Placeholder 3"/>
          <p:cNvSpPr>
            <a:spLocks noGrp="1"/>
          </p:cNvSpPr>
          <p:nvPr>
            <p:ph type="sldNum" sz="quarter" idx="10"/>
          </p:nvPr>
        </p:nvSpPr>
        <p:spPr/>
        <p:txBody>
          <a:bodyPr/>
          <a:lstStyle/>
          <a:p>
            <a:fld id="{C1840B7B-A24B-4DA8-AB15-991E88503A0E}" type="slidenum">
              <a:rPr lang="en-US">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7996074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5261" indent="-165261">
              <a:buFont typeface="Arial"/>
              <a:buChar char="•"/>
            </a:pPr>
            <a:r>
              <a:rPr lang="en-US" dirty="0" smtClean="0"/>
              <a:t> The “Reporting” tab provides</a:t>
            </a:r>
            <a:r>
              <a:rPr lang="en-US" baseline="0" dirty="0" smtClean="0"/>
              <a:t> three groups of reporting features:</a:t>
            </a:r>
          </a:p>
          <a:p>
            <a:pPr marL="605956" lvl="1" indent="-165261">
              <a:buFont typeface="Arial"/>
              <a:buChar char="•"/>
            </a:pPr>
            <a:r>
              <a:rPr lang="en-US" baseline="0" dirty="0" smtClean="0"/>
              <a:t> </a:t>
            </a:r>
            <a:r>
              <a:rPr lang="en-US" dirty="0" smtClean="0"/>
              <a:t>Charts &amp; Graphs</a:t>
            </a:r>
          </a:p>
          <a:p>
            <a:pPr marL="605956" lvl="1" indent="-165261">
              <a:buFont typeface="Arial"/>
              <a:buChar char="•"/>
            </a:pPr>
            <a:r>
              <a:rPr lang="en-US" dirty="0" smtClean="0"/>
              <a:t> Templates &amp; Reports</a:t>
            </a:r>
            <a:r>
              <a:rPr lang="en-US" baseline="0" dirty="0" smtClean="0"/>
              <a:t> (including custom reporting templates)</a:t>
            </a:r>
          </a:p>
          <a:p>
            <a:pPr marL="605956" lvl="1" indent="-165261">
              <a:buFont typeface="Arial"/>
              <a:buChar char="•"/>
            </a:pPr>
            <a:r>
              <a:rPr lang="en-US" dirty="0" smtClean="0"/>
              <a:t> Performance Documents</a:t>
            </a:r>
          </a:p>
          <a:p>
            <a:pPr marL="1046651" lvl="2" indent="-165261">
              <a:buFont typeface="Arial"/>
              <a:buChar char="•"/>
            </a:pPr>
            <a:r>
              <a:rPr lang="en-US" dirty="0" smtClean="0"/>
              <a:t> Statement of Energy Performance</a:t>
            </a:r>
          </a:p>
          <a:p>
            <a:pPr marL="1046651" lvl="2" indent="-165261">
              <a:buFont typeface="Arial"/>
              <a:buChar char="•"/>
            </a:pPr>
            <a:r>
              <a:rPr lang="en-US" dirty="0" smtClean="0"/>
              <a:t> Statement</a:t>
            </a:r>
            <a:r>
              <a:rPr lang="en-US" baseline="0" dirty="0" smtClean="0"/>
              <a:t> of Energy </a:t>
            </a:r>
            <a:r>
              <a:rPr lang="en-US" dirty="0" smtClean="0"/>
              <a:t>Design Intent</a:t>
            </a:r>
          </a:p>
          <a:p>
            <a:pPr marL="1046651" lvl="2" indent="-165261">
              <a:buFont typeface="Arial"/>
              <a:buChar char="•"/>
            </a:pPr>
            <a:r>
              <a:rPr lang="en-US" dirty="0" smtClean="0"/>
              <a:t> Data Verification Checklist</a:t>
            </a:r>
          </a:p>
          <a:p>
            <a:pPr marL="1046651" lvl="2" indent="-165261">
              <a:buFont typeface="Arial"/>
              <a:buChar char="•"/>
            </a:pPr>
            <a:r>
              <a:rPr lang="en-US" dirty="0" smtClean="0"/>
              <a:t> Progress and Goals </a:t>
            </a:r>
            <a:r>
              <a:rPr lang="en-US" baseline="0" dirty="0" smtClean="0"/>
              <a:t>Report</a:t>
            </a:r>
            <a:endParaRPr lang="en-US" dirty="0" smtClean="0"/>
          </a:p>
          <a:p>
            <a:pPr marL="1046651" lvl="2" indent="-165261">
              <a:buFont typeface="Arial"/>
              <a:buChar char="•"/>
            </a:pPr>
            <a:r>
              <a:rPr lang="en-US" dirty="0" smtClean="0"/>
              <a:t> ENERGY STAR Scorecard</a:t>
            </a:r>
          </a:p>
          <a:p>
            <a:pPr marL="165261" indent="-165261">
              <a:buFont typeface="Arial"/>
              <a:buChar char="•"/>
            </a:pPr>
            <a:endParaRPr lang="en-US" dirty="0" smtClean="0"/>
          </a:p>
          <a:p>
            <a:pPr marL="275434" indent="-275434">
              <a:buFont typeface="Arial"/>
              <a:buChar char="•"/>
            </a:pPr>
            <a:r>
              <a:rPr lang="en-US" sz="1300" dirty="0" smtClean="0"/>
              <a:t>We know that </a:t>
            </a:r>
            <a:r>
              <a:rPr lang="en-US" sz="1300" dirty="0"/>
              <a:t>benchmarking can only drive action if you can clearly access and interpret </a:t>
            </a:r>
            <a:r>
              <a:rPr lang="en-US" sz="1300" dirty="0" smtClean="0"/>
              <a:t>he </a:t>
            </a:r>
            <a:r>
              <a:rPr lang="en-US" sz="1300" dirty="0"/>
              <a:t>data you have entered into Portfolio Manager.</a:t>
            </a:r>
          </a:p>
          <a:p>
            <a:pPr marL="275434" indent="-275434">
              <a:buFont typeface="Arial"/>
              <a:buChar char="•"/>
            </a:pPr>
            <a:endParaRPr lang="en-US" sz="1300" dirty="0"/>
          </a:p>
          <a:p>
            <a:pPr marL="275434" indent="-275434">
              <a:buFont typeface="Arial"/>
              <a:buChar char="•"/>
            </a:pPr>
            <a:r>
              <a:rPr lang="en-US" sz="1300" dirty="0"/>
              <a:t>This range of features is intended to help you </a:t>
            </a:r>
            <a:r>
              <a:rPr lang="en-US" sz="1300" dirty="0" smtClean="0"/>
              <a:t>see </a:t>
            </a:r>
            <a:r>
              <a:rPr lang="en-US" sz="1300" dirty="0"/>
              <a:t>how you are performing on variety of different metrics.</a:t>
            </a:r>
          </a:p>
          <a:p>
            <a:pPr marL="275434" indent="-275434">
              <a:buFont typeface="Arial"/>
              <a:buChar char="•"/>
            </a:pPr>
            <a:endParaRPr lang="en-US" sz="1300" dirty="0"/>
          </a:p>
          <a:p>
            <a:pPr marL="275434" indent="-275434">
              <a:buFont typeface="Arial"/>
              <a:buChar char="•"/>
            </a:pPr>
            <a:r>
              <a:rPr lang="en-US" sz="1300" dirty="0"/>
              <a:t>The charts &amp; graphs feature is a pre-defined collection of options for at-a-glance results. They will be displayed and selected much like album covers in iTunes.</a:t>
            </a:r>
          </a:p>
          <a:p>
            <a:pPr marL="165261" indent="-165261">
              <a:buFont typeface="Arial"/>
              <a:buChar char="•"/>
            </a:pP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41</a:t>
            </a:fld>
            <a:endParaRPr lang="en-US"/>
          </a:p>
        </p:txBody>
      </p:sp>
    </p:spTree>
    <p:extLst>
      <p:ext uri="{BB962C8B-B14F-4D97-AF65-F5344CB8AC3E}">
        <p14:creationId xmlns:p14="http://schemas.microsoft.com/office/powerpoint/2010/main" val="9232824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82" indent="-174682">
              <a:buFont typeface="Arial" pitchFamily="34" charset="0"/>
              <a:buChar char="•"/>
            </a:pPr>
            <a:r>
              <a:rPr lang="en-US" dirty="0" smtClean="0"/>
              <a:t>Generate charts and graphs by choosing from one of the icons at the top of the Reporting tab. </a:t>
            </a:r>
          </a:p>
          <a:p>
            <a:pPr marL="174682" indent="-174682">
              <a:buFont typeface="Arial" pitchFamily="34" charset="0"/>
              <a:buChar char="•"/>
            </a:pPr>
            <a:endParaRPr lang="en-US" dirty="0" smtClean="0"/>
          </a:p>
          <a:p>
            <a:pPr marL="174682" indent="-174682">
              <a:buFont typeface="Arial" pitchFamily="34" charset="0"/>
              <a:buChar char="•"/>
            </a:pPr>
            <a:r>
              <a:rPr lang="en-US" b="1" dirty="0" smtClean="0"/>
              <a:t>Source EUI </a:t>
            </a:r>
            <a:r>
              <a:rPr lang="en-US" dirty="0" smtClean="0"/>
              <a:t>- Based on the total amount of raw fuel required to operate my properties, how much energy are my properties consuming relative to their sizes?</a:t>
            </a:r>
          </a:p>
          <a:p>
            <a:pPr marL="174682" indent="-174682">
              <a:buFont typeface="Arial" pitchFamily="34" charset="0"/>
              <a:buChar char="•"/>
            </a:pPr>
            <a:r>
              <a:rPr lang="en-US" b="1" dirty="0" smtClean="0"/>
              <a:t>Site EUI </a:t>
            </a:r>
            <a:r>
              <a:rPr lang="en-US" dirty="0" smtClean="0"/>
              <a:t>- Based on the energy consumption measured by my meters, how much energy are my properties consuming relative to their sizes?</a:t>
            </a:r>
          </a:p>
          <a:p>
            <a:pPr marL="174682" indent="-174682">
              <a:buFont typeface="Arial" pitchFamily="34" charset="0"/>
              <a:buChar char="•"/>
            </a:pPr>
            <a:r>
              <a:rPr lang="en-US" b="1" dirty="0" smtClean="0"/>
              <a:t>ENERGY STAR Score </a:t>
            </a:r>
            <a:r>
              <a:rPr lang="en-US" dirty="0" smtClean="0"/>
              <a:t>- What are the average ENERGY STAR scores of my properties?</a:t>
            </a:r>
          </a:p>
          <a:p>
            <a:pPr marL="174682" indent="-174682">
              <a:buFont typeface="Arial" pitchFamily="34" charset="0"/>
              <a:buChar char="•"/>
            </a:pPr>
            <a:r>
              <a:rPr lang="en-US" b="1" dirty="0" smtClean="0"/>
              <a:t>Weather normalized source EUI </a:t>
            </a:r>
            <a:r>
              <a:rPr lang="en-US" dirty="0" smtClean="0"/>
              <a:t>– source energy</a:t>
            </a:r>
            <a:r>
              <a:rPr lang="en-US" baseline="0" dirty="0" smtClean="0"/>
              <a:t> use intensity adjusted for weather</a:t>
            </a:r>
            <a:endParaRPr lang="en-US" dirty="0" smtClean="0"/>
          </a:p>
          <a:p>
            <a:pPr marL="174682" indent="-174682">
              <a:buFont typeface="Arial" pitchFamily="34" charset="0"/>
              <a:buChar char="•"/>
            </a:pPr>
            <a:r>
              <a:rPr lang="en-US" b="1" dirty="0" smtClean="0"/>
              <a:t>Weather normalized</a:t>
            </a:r>
            <a:r>
              <a:rPr lang="en-US" b="1" baseline="0" dirty="0" smtClean="0"/>
              <a:t> site EUI </a:t>
            </a:r>
            <a:r>
              <a:rPr lang="en-US" dirty="0" smtClean="0"/>
              <a:t>– site energy</a:t>
            </a:r>
            <a:r>
              <a:rPr lang="en-US" baseline="0" dirty="0" smtClean="0"/>
              <a:t> use intensity adjusted for weather</a:t>
            </a:r>
          </a:p>
          <a:p>
            <a:pPr marL="174682" indent="-174682">
              <a:buFont typeface="Arial" pitchFamily="34" charset="0"/>
              <a:buChar char="•"/>
            </a:pPr>
            <a:r>
              <a:rPr lang="en-US" b="1" baseline="0" dirty="0" smtClean="0"/>
              <a:t>Total GHG emissions intensity </a:t>
            </a:r>
            <a:r>
              <a:rPr lang="en-US" baseline="0" dirty="0" smtClean="0"/>
              <a:t>– emissions intensity based on fuel mix</a:t>
            </a:r>
          </a:p>
          <a:p>
            <a:pPr marL="174682" indent="-174682">
              <a:buFont typeface="Arial" pitchFamily="34" charset="0"/>
              <a:buChar char="•"/>
            </a:pPr>
            <a:r>
              <a:rPr lang="en-US" b="1" baseline="0" dirty="0" smtClean="0"/>
              <a:t>Energy cost intensity </a:t>
            </a:r>
            <a:r>
              <a:rPr lang="en-US" baseline="0" dirty="0" smtClean="0"/>
              <a:t>– cost per square foot based on user-entered cost data</a:t>
            </a:r>
          </a:p>
          <a:p>
            <a:pPr marL="174682" indent="-174682">
              <a:buFont typeface="Arial" pitchFamily="34" charset="0"/>
              <a:buChar char="•"/>
            </a:pPr>
            <a:r>
              <a:rPr lang="en-US" b="1" baseline="0" dirty="0" smtClean="0"/>
              <a:t>Indoor water intensity </a:t>
            </a:r>
            <a:r>
              <a:rPr lang="en-US" baseline="0" dirty="0" smtClean="0"/>
              <a:t>– water consumption per square foot</a:t>
            </a:r>
          </a:p>
          <a:p>
            <a:pPr marL="174682" indent="-174682">
              <a:buFont typeface="Arial" pitchFamily="34" charset="0"/>
              <a:buChar char="•"/>
            </a:pPr>
            <a:r>
              <a:rPr lang="en-US" b="1" baseline="0" dirty="0" smtClean="0"/>
              <a:t>Indoor water cost intensity </a:t>
            </a:r>
            <a:r>
              <a:rPr lang="en-US" baseline="0" dirty="0" smtClean="0"/>
              <a:t>– cost per square foot based on user-entered cost data</a:t>
            </a:r>
            <a:endParaRPr lang="en-US" dirty="0" smtClean="0"/>
          </a:p>
          <a:p>
            <a:pPr marL="174682" indent="-174682">
              <a:buFont typeface="Arial" pitchFamily="34" charset="0"/>
              <a:buChar char="•"/>
            </a:pPr>
            <a:endParaRPr lang="en-US" dirty="0" smtClean="0"/>
          </a:p>
        </p:txBody>
      </p:sp>
      <p:sp>
        <p:nvSpPr>
          <p:cNvPr id="4" name="Slide Number Placeholder 3"/>
          <p:cNvSpPr>
            <a:spLocks noGrp="1"/>
          </p:cNvSpPr>
          <p:nvPr>
            <p:ph type="sldNum" sz="quarter" idx="10"/>
          </p:nvPr>
        </p:nvSpPr>
        <p:spPr/>
        <p:txBody>
          <a:bodyPr/>
          <a:lstStyle/>
          <a:p>
            <a:fld id="{C1840B7B-A24B-4DA8-AB15-991E88503A0E}" type="slidenum">
              <a:rPr lang="en-US" smtClean="0"/>
              <a:pPr/>
              <a:t>42</a:t>
            </a:fld>
            <a:endParaRPr lang="en-US"/>
          </a:p>
        </p:txBody>
      </p:sp>
    </p:spTree>
    <p:extLst>
      <p:ext uri="{BB962C8B-B14F-4D97-AF65-F5344CB8AC3E}">
        <p14:creationId xmlns:p14="http://schemas.microsoft.com/office/powerpoint/2010/main" val="9232824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4697" indent="-174697">
              <a:buFont typeface="Arial" pitchFamily="34" charset="0"/>
              <a:buChar char="•"/>
            </a:pPr>
            <a:r>
              <a:rPr lang="en-US" sz="1300" dirty="0" smtClean="0"/>
              <a:t>Here’s </a:t>
            </a:r>
            <a:r>
              <a:rPr lang="en-US" sz="1300" dirty="0"/>
              <a:t>an example of </a:t>
            </a:r>
            <a:r>
              <a:rPr lang="en-US" sz="1300" dirty="0" smtClean="0"/>
              <a:t>the </a:t>
            </a:r>
            <a:r>
              <a:rPr lang="en-US" sz="1300" dirty="0"/>
              <a:t>“Source EUI” report for your Portfolio.</a:t>
            </a:r>
          </a:p>
          <a:p>
            <a:pPr marL="174697" indent="-174697"/>
            <a:endParaRPr lang="en-US" sz="1300" dirty="0"/>
          </a:p>
          <a:p>
            <a:pPr marL="174697" indent="-174697">
              <a:buFont typeface="Arial" pitchFamily="34" charset="0"/>
              <a:buChar char="•"/>
            </a:pPr>
            <a:r>
              <a:rPr lang="en-US" sz="1300" dirty="0" smtClean="0"/>
              <a:t>You can </a:t>
            </a:r>
            <a:r>
              <a:rPr lang="en-US" sz="1300" dirty="0"/>
              <a:t>see portfolio averages, comparison to the national median, and energy use intensity by group and property type.</a:t>
            </a:r>
          </a:p>
          <a:p>
            <a:pPr marL="174697" indent="-174697"/>
            <a:endParaRPr lang="en-US" sz="1300" dirty="0"/>
          </a:p>
          <a:p>
            <a:pPr marL="174697" indent="-174697">
              <a:buFont typeface="Arial" pitchFamily="34" charset="0"/>
              <a:buChar char="•"/>
            </a:pPr>
            <a:r>
              <a:rPr lang="en-US" sz="1300" dirty="0" smtClean="0"/>
              <a:t>You </a:t>
            </a:r>
            <a:r>
              <a:rPr lang="en-US" sz="1300" dirty="0"/>
              <a:t>can </a:t>
            </a:r>
            <a:r>
              <a:rPr lang="en-US" sz="1300" dirty="0" smtClean="0"/>
              <a:t>select </a:t>
            </a:r>
            <a:r>
              <a:rPr lang="en-US" sz="1300" dirty="0"/>
              <a:t>a specific </a:t>
            </a:r>
            <a:r>
              <a:rPr lang="en-US" sz="1300" dirty="0" smtClean="0"/>
              <a:t>groups and specific property types to view.</a:t>
            </a:r>
            <a:endParaRPr lang="en-US" sz="1300" dirty="0"/>
          </a:p>
          <a:p>
            <a:pPr marL="174697" indent="-174697"/>
            <a:endParaRPr lang="en-US" sz="1300" dirty="0"/>
          </a:p>
          <a:p>
            <a:pPr marL="174697" indent="-174697">
              <a:buFont typeface="Arial" pitchFamily="34" charset="0"/>
              <a:buChar char="•"/>
            </a:pPr>
            <a:r>
              <a:rPr lang="en-US" sz="1300" dirty="0"/>
              <a:t>Icons below each image allow you to print or export the charts and graphs as images for easy integration into reports and presentations (in PDF, JPEG, PNG, SVG formats). At the bottom of this page, you can also view and export the raw data used to create each chart/graph.</a:t>
            </a:r>
          </a:p>
          <a:p>
            <a:endParaRPr lang="en-US" dirty="0"/>
          </a:p>
        </p:txBody>
      </p:sp>
      <p:sp>
        <p:nvSpPr>
          <p:cNvPr id="4" name="Slide Number Placeholder 3"/>
          <p:cNvSpPr>
            <a:spLocks noGrp="1"/>
          </p:cNvSpPr>
          <p:nvPr>
            <p:ph type="sldNum" sz="quarter" idx="10"/>
          </p:nvPr>
        </p:nvSpPr>
        <p:spPr/>
        <p:txBody>
          <a:bodyPr/>
          <a:lstStyle/>
          <a:p>
            <a:fld id="{E8237A7C-3898-4740-ADD7-3BFC06D49710}" type="slidenum">
              <a:rPr lang="en-US" smtClean="0"/>
              <a:pPr/>
              <a:t>43</a:t>
            </a:fld>
            <a:endParaRPr lang="en-US"/>
          </a:p>
        </p:txBody>
      </p:sp>
    </p:spTree>
    <p:extLst>
      <p:ext uri="{BB962C8B-B14F-4D97-AF65-F5344CB8AC3E}">
        <p14:creationId xmlns:p14="http://schemas.microsoft.com/office/powerpoint/2010/main" val="419741957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5434" indent="-275434">
              <a:buFont typeface="Arial"/>
              <a:buChar char="•"/>
            </a:pPr>
            <a:r>
              <a:rPr lang="en-US" sz="1300" dirty="0"/>
              <a:t>Towards the bottom of the “Reporting” tab, you will see </a:t>
            </a:r>
            <a:r>
              <a:rPr lang="en-US" sz="1300" dirty="0" smtClean="0"/>
              <a:t>a set of eight </a:t>
            </a:r>
            <a:r>
              <a:rPr lang="en-US" sz="1300" dirty="0"/>
              <a:t>standard reports (listed on next slide). </a:t>
            </a:r>
          </a:p>
          <a:p>
            <a:pPr marL="275434" indent="-275434">
              <a:buFont typeface="Arial"/>
              <a:buChar char="•"/>
            </a:pPr>
            <a:endParaRPr lang="en-US" sz="1300" dirty="0"/>
          </a:p>
          <a:p>
            <a:pPr marL="275434" indent="-275434">
              <a:buFont typeface="Arial"/>
              <a:buChar char="•"/>
            </a:pPr>
            <a:r>
              <a:rPr lang="en-US" sz="1300" dirty="0"/>
              <a:t>These reports contain key metrics and information that you can use to easily assess your portfolio’s performance and progress across a variety of parameters.</a:t>
            </a:r>
            <a:r>
              <a:rPr lang="en-US" dirty="0" smtClean="0"/>
              <a:t> </a:t>
            </a:r>
          </a:p>
          <a:p>
            <a:pPr marL="165261" indent="-165261">
              <a:buFont typeface="Arial"/>
              <a:buChar char="•"/>
            </a:pPr>
            <a:endParaRPr lang="en-US" dirty="0" smtClean="0"/>
          </a:p>
          <a:p>
            <a:pPr marL="165261" indent="-165261">
              <a:buFont typeface="Arial"/>
              <a:buChar char="•"/>
            </a:pPr>
            <a:r>
              <a:rPr lang="en-US" dirty="0" smtClean="0"/>
              <a:t> To generate any</a:t>
            </a:r>
            <a:r>
              <a:rPr lang="en-US" baseline="0" dirty="0" smtClean="0"/>
              <a:t> of these reports, go to the “Action” drop-down menu and select “I want to… Generate New Report.” You will be asked to select the timeframe for this report, as well as the properties to include. </a:t>
            </a:r>
          </a:p>
          <a:p>
            <a:pPr marL="165261" indent="-165261">
              <a:buFont typeface="Arial"/>
              <a:buChar char="•"/>
            </a:pPr>
            <a:endParaRPr lang="en-US" baseline="0" dirty="0" smtClean="0"/>
          </a:p>
          <a:p>
            <a:pPr marL="165261" indent="-165261">
              <a:buFont typeface="Arial"/>
              <a:buChar char="•"/>
            </a:pPr>
            <a:r>
              <a:rPr lang="en-US" baseline="0" dirty="0" smtClean="0"/>
              <a:t> Once you generate the report, you will be able to view it from the “Action” drop-down menu. You can also download the report in Excel and XML formats, update the report to include additional properties and/or new timeframes, and generate a new report.</a:t>
            </a:r>
          </a:p>
          <a:p>
            <a:pPr marL="165261" indent="-165261">
              <a:buFont typeface="Arial"/>
              <a:buChar char="•"/>
            </a:pPr>
            <a:endParaRPr lang="en-US" baseline="0" dirty="0" smtClean="0"/>
          </a:p>
          <a:p>
            <a:pPr marL="165261" indent="-165261">
              <a:buFont typeface="Arial"/>
              <a:buChar char="•"/>
            </a:pPr>
            <a:r>
              <a:rPr lang="en-US" baseline="0" dirty="0" smtClean="0"/>
              <a:t> In the third training, Portfolio Manager 301, we will discuss how to use the custom reporting feature to further tailor the specific reports that you can generate for your properties.</a:t>
            </a:r>
            <a:endParaRPr lang="en-US" dirty="0" smtClean="0"/>
          </a:p>
          <a:p>
            <a:pPr marL="165261" indent="-165261">
              <a:buFont typeface="Arial"/>
              <a:buChar char="•"/>
            </a:pP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44</a:t>
            </a:fld>
            <a:endParaRPr lang="en-US"/>
          </a:p>
        </p:txBody>
      </p:sp>
    </p:spTree>
    <p:extLst>
      <p:ext uri="{BB962C8B-B14F-4D97-AF65-F5344CB8AC3E}">
        <p14:creationId xmlns:p14="http://schemas.microsoft.com/office/powerpoint/2010/main" val="92328244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65261" indent="-165261">
              <a:buFont typeface="Arial"/>
              <a:buChar char="•"/>
            </a:pPr>
            <a:r>
              <a:rPr lang="en-US" dirty="0" smtClean="0"/>
              <a:t> Here is a list</a:t>
            </a:r>
            <a:r>
              <a:rPr lang="en-US" baseline="0" dirty="0" smtClean="0"/>
              <a:t> of the 8 standard reports created by ENERGY STAR. EPA has also developed a PDF document (available on the ENERGY STAR website) that summarizes each of these reports, as well as the list of metrics delivered for each report. </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45</a:t>
            </a:fld>
            <a:endParaRPr lang="en-US"/>
          </a:p>
        </p:txBody>
      </p:sp>
    </p:spTree>
    <p:extLst>
      <p:ext uri="{BB962C8B-B14F-4D97-AF65-F5344CB8AC3E}">
        <p14:creationId xmlns:p14="http://schemas.microsoft.com/office/powerpoint/2010/main" val="29433018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65261" indent="-165261">
              <a:buFont typeface="Arial"/>
              <a:buChar char="•"/>
            </a:pPr>
            <a:r>
              <a:rPr lang="en-US" baseline="0" dirty="0" smtClean="0"/>
              <a:t> In conclusion, we have touched on the following topics today: [read slide]</a:t>
            </a:r>
          </a:p>
          <a:p>
            <a:pPr marL="165261" indent="-165261">
              <a:buFont typeface="Arial"/>
              <a:buChar char="•"/>
            </a:pPr>
            <a:endParaRPr lang="en-US" baseline="0" dirty="0" smtClean="0"/>
          </a:p>
          <a:p>
            <a:pPr marL="165261" indent="-165261">
              <a:buFont typeface="Arial"/>
              <a:buChar char="•"/>
            </a:pPr>
            <a:r>
              <a:rPr lang="en-US" baseline="0" dirty="0" smtClean="0"/>
              <a:t> We hope that you will attend the follow-on training session, “Portfolio Manager 201.” In that session, you will take </a:t>
            </a:r>
            <a:r>
              <a:rPr lang="en-US" sz="1300" dirty="0"/>
              <a:t>a deeper dive into more advanced Portfolio Manager functionalities such as: </a:t>
            </a:r>
          </a:p>
          <a:p>
            <a:pPr marL="275434" indent="-275434">
              <a:buFont typeface="Arial"/>
              <a:buChar char="•"/>
            </a:pPr>
            <a:endParaRPr lang="en-US" sz="1300" dirty="0"/>
          </a:p>
          <a:p>
            <a:pPr marL="716130" lvl="1" indent="-275434">
              <a:buFont typeface="Arial"/>
              <a:buChar char="•"/>
            </a:pPr>
            <a:r>
              <a:rPr lang="en-US" sz="1300" dirty="0"/>
              <a:t> editing existing property data</a:t>
            </a:r>
          </a:p>
          <a:p>
            <a:pPr marL="716130" lvl="1" indent="-275434">
              <a:buFont typeface="Arial"/>
              <a:buChar char="•"/>
            </a:pPr>
            <a:r>
              <a:rPr lang="en-US" sz="1300" dirty="0"/>
              <a:t> correcting and updating historical information</a:t>
            </a:r>
          </a:p>
          <a:p>
            <a:pPr marL="716130" lvl="1" indent="-275434">
              <a:buFont typeface="Arial"/>
              <a:buChar char="•"/>
            </a:pPr>
            <a:r>
              <a:rPr lang="en-US" sz="1300" dirty="0"/>
              <a:t> using the Data Quality Checker</a:t>
            </a:r>
          </a:p>
          <a:p>
            <a:pPr marL="716130" lvl="1" indent="-275434">
              <a:buFont typeface="Arial"/>
              <a:buChar char="•"/>
            </a:pPr>
            <a:r>
              <a:rPr lang="en-US" sz="1300" dirty="0"/>
              <a:t> sharing property data</a:t>
            </a:r>
          </a:p>
        </p:txBody>
      </p:sp>
      <p:sp>
        <p:nvSpPr>
          <p:cNvPr id="4" name="Slide Number Placeholder 3"/>
          <p:cNvSpPr>
            <a:spLocks noGrp="1"/>
          </p:cNvSpPr>
          <p:nvPr>
            <p:ph type="sldNum" sz="quarter" idx="10"/>
          </p:nvPr>
        </p:nvSpPr>
        <p:spPr/>
        <p:txBody>
          <a:bodyPr/>
          <a:lstStyle/>
          <a:p>
            <a:fld id="{C1840B7B-A24B-4DA8-AB15-991E88503A0E}" type="slidenum">
              <a:rPr lang="en-US" smtClean="0"/>
              <a:pPr/>
              <a:t>46</a:t>
            </a:fld>
            <a:endParaRPr lang="en-US"/>
          </a:p>
        </p:txBody>
      </p:sp>
    </p:spTree>
    <p:extLst>
      <p:ext uri="{BB962C8B-B14F-4D97-AF65-F5344CB8AC3E}">
        <p14:creationId xmlns:p14="http://schemas.microsoft.com/office/powerpoint/2010/main" val="33471238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5261" indent="-165261">
              <a:buFont typeface="Arial"/>
              <a:buChar char="•"/>
            </a:pPr>
            <a:r>
              <a:rPr lang="en-US" i="0" baseline="0" dirty="0" smtClean="0"/>
              <a:t> P</a:t>
            </a:r>
            <a:r>
              <a:rPr lang="en-US" i="0" dirty="0" smtClean="0"/>
              <a:t>lease be aware</a:t>
            </a:r>
            <a:r>
              <a:rPr lang="en-US" i="0" baseline="0" dirty="0" smtClean="0"/>
              <a:t> of these additional resources, which will help you as you get </a:t>
            </a:r>
            <a:r>
              <a:rPr lang="en-US" i="0" baseline="0" smtClean="0"/>
              <a:t>started with the </a:t>
            </a:r>
            <a:r>
              <a:rPr lang="en-US" i="0" baseline="0" dirty="0" smtClean="0"/>
              <a:t>Portfolio Manager tool.</a:t>
            </a:r>
            <a:endParaRPr lang="en-US" i="0"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47</a:t>
            </a:fld>
            <a:endParaRPr lang="en-US"/>
          </a:p>
        </p:txBody>
      </p:sp>
    </p:spTree>
    <p:extLst>
      <p:ext uri="{BB962C8B-B14F-4D97-AF65-F5344CB8AC3E}">
        <p14:creationId xmlns:p14="http://schemas.microsoft.com/office/powerpoint/2010/main" val="35274027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65261" indent="-165261">
              <a:buFont typeface="Arial"/>
              <a:buChar char="•"/>
            </a:pPr>
            <a:r>
              <a:rPr lang="en-US" dirty="0" smtClean="0"/>
              <a:t>A property might have multiple property or Use Types within it, but more than 50% of your property's Gross Floor Area (excluding parking lots and garages) must be defined as </a:t>
            </a:r>
            <a:r>
              <a:rPr lang="en-US" u="sng" dirty="0" smtClean="0"/>
              <a:t>one</a:t>
            </a:r>
            <a:r>
              <a:rPr lang="en-US" dirty="0" smtClean="0"/>
              <a:t> of the eligible property types. Furthermore, the combined floor area of any Property Use Types that do not have an ENERGY STAR score (i.e., property use types not listed on the list above) can’t exceed 25% of your total floor area.</a:t>
            </a:r>
          </a:p>
          <a:p>
            <a:pPr marL="171381" indent="-171381"/>
            <a:endParaRPr lang="en-US" dirty="0" smtClean="0"/>
          </a:p>
          <a:p>
            <a:pPr marL="171381" indent="-171381"/>
            <a:r>
              <a:rPr lang="en-US" dirty="0" smtClean="0"/>
              <a:t>(</a:t>
            </a:r>
            <a:r>
              <a:rPr lang="en-US" i="1" dirty="0" smtClean="0"/>
              <a:t>As a point of reference for the speaker: </a:t>
            </a:r>
            <a:r>
              <a:rPr lang="en-US" dirty="0" smtClean="0">
                <a:hlinkClick r:id="rId3"/>
              </a:rPr>
              <a:t>http://www.energystar.gov/buildings/facility-owners-and-managers/existing-buildings/use-portfolio-manager/understand-metrics/eligibility</a:t>
            </a:r>
            <a:r>
              <a:rPr lang="en-US" dirty="0" smtClean="0"/>
              <a:t>)</a:t>
            </a:r>
          </a:p>
        </p:txBody>
      </p:sp>
      <p:sp>
        <p:nvSpPr>
          <p:cNvPr id="4" name="Slide Number Placeholder 3"/>
          <p:cNvSpPr>
            <a:spLocks noGrp="1"/>
          </p:cNvSpPr>
          <p:nvPr>
            <p:ph type="sldNum" sz="quarter" idx="10"/>
          </p:nvPr>
        </p:nvSpPr>
        <p:spPr/>
        <p:txBody>
          <a:bodyPr/>
          <a:lstStyle/>
          <a:p>
            <a:fld id="{27525233-56D6-4D47-974B-A25D3C92A494}" type="slidenum">
              <a:rPr lang="en-US" smtClean="0"/>
              <a:pPr/>
              <a:t>5</a:t>
            </a:fld>
            <a:endParaRPr lang="en-US"/>
          </a:p>
        </p:txBody>
      </p:sp>
    </p:spTree>
    <p:extLst>
      <p:ext uri="{BB962C8B-B14F-4D97-AF65-F5344CB8AC3E}">
        <p14:creationId xmlns:p14="http://schemas.microsoft.com/office/powerpoint/2010/main" val="30729223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1182688" y="693738"/>
            <a:ext cx="4646612" cy="3486150"/>
          </a:xfrm>
          <a:noFill/>
          <a:ln>
            <a:solidFill>
              <a:srgbClr val="000000"/>
            </a:solidFill>
            <a:miter lim="800000"/>
            <a:headEnd/>
            <a:tailEnd/>
          </a:ln>
        </p:spPr>
      </p:sp>
      <p:sp>
        <p:nvSpPr>
          <p:cNvPr id="121859" name="Rectangle 3"/>
          <p:cNvSpPr>
            <a:spLocks noGrp="1"/>
          </p:cNvSpPr>
          <p:nvPr>
            <p:ph type="body" idx="1"/>
          </p:nvPr>
        </p:nvSpPr>
        <p:spPr bwMode="auto">
          <a:xfrm>
            <a:off x="936347" y="4415791"/>
            <a:ext cx="5137714" cy="4184994"/>
          </a:xfrm>
          <a:noFill/>
        </p:spPr>
        <p:txBody>
          <a:bodyPr lIns="92793" tIns="46397" rIns="92793" bIns="46397"/>
          <a:lstStyle/>
          <a:p>
            <a:pPr marL="174697" indent="-174697">
              <a:buFont typeface="Arial" pitchFamily="34" charset="0"/>
              <a:buChar char="•"/>
            </a:pPr>
            <a:r>
              <a:rPr lang="en-US" sz="1300" dirty="0"/>
              <a:t>You don’t need very much information to begin benchmarking a </a:t>
            </a:r>
            <a:r>
              <a:rPr lang="en-US" sz="1300" dirty="0" smtClean="0"/>
              <a:t>property. </a:t>
            </a:r>
            <a:r>
              <a:rPr lang="en-US" sz="1300" dirty="0"/>
              <a:t>However, it is helpful to have the information listed on this slide: things like the property’s </a:t>
            </a:r>
            <a:r>
              <a:rPr lang="en-US" sz="1300" dirty="0" smtClean="0"/>
              <a:t>primary </a:t>
            </a:r>
            <a:r>
              <a:rPr lang="en-US" sz="1300" dirty="0"/>
              <a:t>function, the address, the building’s size and operating </a:t>
            </a:r>
            <a:r>
              <a:rPr lang="en-US" sz="1300" dirty="0" smtClean="0"/>
              <a:t>details. </a:t>
            </a:r>
            <a:endParaRPr lang="en-US" sz="1300" dirty="0"/>
          </a:p>
          <a:p>
            <a:pPr marL="174697" indent="-174697"/>
            <a:endParaRPr lang="en-US" sz="1300" dirty="0"/>
          </a:p>
          <a:p>
            <a:pPr marL="174697" indent="-174697" defTabSz="931717">
              <a:buFont typeface="Arial" pitchFamily="34" charset="0"/>
              <a:buChar char="•"/>
              <a:defRPr/>
            </a:pPr>
            <a:r>
              <a:rPr lang="en-US" sz="1300" dirty="0"/>
              <a:t>You will also need a minimum of 12 months of energy </a:t>
            </a:r>
            <a:r>
              <a:rPr lang="en-US" sz="1300" dirty="0" smtClean="0"/>
              <a:t>bills</a:t>
            </a:r>
            <a:r>
              <a:rPr lang="en-US" sz="1300" baseline="0" dirty="0" smtClean="0"/>
              <a:t> </a:t>
            </a:r>
            <a:r>
              <a:rPr lang="en-US" sz="1300" dirty="0" smtClean="0"/>
              <a:t>for </a:t>
            </a:r>
            <a:r>
              <a:rPr lang="en-US" sz="1300" dirty="0"/>
              <a:t>all energy consumed at your property</a:t>
            </a:r>
            <a:r>
              <a:rPr lang="en-US" sz="1300" dirty="0" smtClean="0"/>
              <a:t>.</a:t>
            </a:r>
          </a:p>
          <a:p>
            <a:pPr marL="0" indent="0" defTabSz="931717">
              <a:buFont typeface="Arial" pitchFamily="34" charset="0"/>
              <a:buNone/>
              <a:defRPr/>
            </a:pPr>
            <a:endParaRPr lang="en-US" sz="1300" i="0" dirty="0" smtClean="0"/>
          </a:p>
          <a:p>
            <a:pPr marL="174697" indent="-174697" defTabSz="931717">
              <a:buFont typeface="Arial" pitchFamily="34" charset="0"/>
              <a:buChar char="•"/>
              <a:defRPr/>
            </a:pPr>
            <a:r>
              <a:rPr lang="en-US" sz="1300" i="0" dirty="0" smtClean="0"/>
              <a:t>Having information about water and waste &amp; materials is also helpful. For</a:t>
            </a:r>
            <a:r>
              <a:rPr lang="en-US" sz="1300" i="0" baseline="0" dirty="0" smtClean="0"/>
              <a:t> water, this includes water bills for sources of water used in your building. </a:t>
            </a:r>
            <a:r>
              <a:rPr lang="en-US" sz="1300" i="0" dirty="0" smtClean="0"/>
              <a:t> For waste</a:t>
            </a:r>
            <a:r>
              <a:rPr lang="en-US" sz="1300" i="0" baseline="0" dirty="0" smtClean="0"/>
              <a:t> &amp; materials, this could includes units of recyclables, trash, compost, etc. </a:t>
            </a:r>
            <a:endParaRPr lang="en-US" sz="1300" i="0" dirty="0"/>
          </a:p>
          <a:p>
            <a:pPr marL="174697" indent="-174697"/>
            <a:endParaRPr lang="en-US" sz="1300" dirty="0"/>
          </a:p>
          <a:p>
            <a:endParaRPr lang="en-US" dirty="0" smtClean="0"/>
          </a:p>
        </p:txBody>
      </p:sp>
    </p:spTree>
    <p:extLst>
      <p:ext uri="{BB962C8B-B14F-4D97-AF65-F5344CB8AC3E}">
        <p14:creationId xmlns:p14="http://schemas.microsoft.com/office/powerpoint/2010/main" val="1739209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65261" indent="-165261">
              <a:buFont typeface="Arial"/>
              <a:buChar char="•"/>
            </a:pPr>
            <a:r>
              <a:rPr lang="en-US" b="0" dirty="0" smtClean="0">
                <a:solidFill>
                  <a:srgbClr val="7030A0"/>
                </a:solidFill>
              </a:rPr>
              <a:t>Let’s start with navigating</a:t>
            </a:r>
            <a:r>
              <a:rPr lang="en-US" b="0" baseline="0" dirty="0" smtClean="0">
                <a:solidFill>
                  <a:srgbClr val="7030A0"/>
                </a:solidFill>
              </a:rPr>
              <a:t> Portfolio Manager.</a:t>
            </a:r>
            <a:endParaRPr lang="en-US" b="0" dirty="0">
              <a:solidFill>
                <a:srgbClr val="7030A0"/>
              </a:solidFill>
            </a:endParaRPr>
          </a:p>
        </p:txBody>
      </p:sp>
      <p:sp>
        <p:nvSpPr>
          <p:cNvPr id="4" name="Slide Number Placeholder 3"/>
          <p:cNvSpPr>
            <a:spLocks noGrp="1"/>
          </p:cNvSpPr>
          <p:nvPr>
            <p:ph type="sldNum" sz="quarter" idx="10"/>
          </p:nvPr>
        </p:nvSpPr>
        <p:spPr/>
        <p:txBody>
          <a:bodyPr/>
          <a:lstStyle/>
          <a:p>
            <a:fld id="{C1840B7B-A24B-4DA8-AB15-991E88503A0E}" type="slidenum">
              <a:rPr lang="en-US" smtClean="0"/>
              <a:pPr/>
              <a:t>7</a:t>
            </a:fld>
            <a:endParaRPr lang="en-US"/>
          </a:p>
        </p:txBody>
      </p:sp>
    </p:spTree>
    <p:extLst>
      <p:ext uri="{BB962C8B-B14F-4D97-AF65-F5344CB8AC3E}">
        <p14:creationId xmlns:p14="http://schemas.microsoft.com/office/powerpoint/2010/main" val="557048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4697" indent="-174697">
              <a:buFont typeface="Arial" pitchFamily="34" charset="0"/>
              <a:buChar char="•"/>
            </a:pPr>
            <a:r>
              <a:rPr lang="en-US" dirty="0" smtClean="0"/>
              <a:t>Portfolio</a:t>
            </a:r>
            <a:r>
              <a:rPr lang="en-US" baseline="0" dirty="0" smtClean="0"/>
              <a:t> Manager uses a tabbed structure to provide “intuitive navigation”, which means that it should be easy for all users to find their way around the tool. For example, t</a:t>
            </a:r>
            <a:r>
              <a:rPr lang="en-US" dirty="0" smtClean="0"/>
              <a:t>here</a:t>
            </a:r>
            <a:r>
              <a:rPr lang="en-US" baseline="0" dirty="0" smtClean="0"/>
              <a:t> are m</a:t>
            </a:r>
            <a:r>
              <a:rPr lang="en-US" dirty="0" smtClean="0"/>
              <a:t>ultiple ways to get to the same place.</a:t>
            </a:r>
          </a:p>
          <a:p>
            <a:pPr marL="174697" indent="-174697">
              <a:buFont typeface="Arial" pitchFamily="34" charset="0"/>
              <a:buChar char="•"/>
            </a:pPr>
            <a:endParaRPr lang="en-US" dirty="0" smtClean="0"/>
          </a:p>
          <a:p>
            <a:pPr marL="174697" indent="-174697">
              <a:buFont typeface="Arial" pitchFamily="34" charset="0"/>
              <a:buChar char="•"/>
            </a:pPr>
            <a:r>
              <a:rPr lang="en-US" dirty="0" smtClean="0"/>
              <a:t>New users should go to </a:t>
            </a:r>
            <a:r>
              <a:rPr lang="en-US" u="sng" dirty="0">
                <a:hlinkClick r:id="rId3"/>
              </a:rPr>
              <a:t>www.energystar.gov/portfoliomanager</a:t>
            </a:r>
            <a:r>
              <a:rPr lang="en-US" dirty="0"/>
              <a:t> </a:t>
            </a:r>
            <a:r>
              <a:rPr lang="en-US" dirty="0" smtClean="0">
                <a:effectLst/>
              </a:rPr>
              <a:t> </a:t>
            </a:r>
            <a:r>
              <a:rPr lang="en-US" dirty="0" smtClean="0"/>
              <a:t>and follow the prompts</a:t>
            </a:r>
            <a:r>
              <a:rPr lang="en-US" baseline="0" dirty="0" smtClean="0"/>
              <a:t> on the screen – creating a new account should be very simple.</a:t>
            </a:r>
            <a:endParaRPr lang="en-US" dirty="0" smtClean="0"/>
          </a:p>
        </p:txBody>
      </p:sp>
      <p:sp>
        <p:nvSpPr>
          <p:cNvPr id="4" name="Slide Number Placeholder 3"/>
          <p:cNvSpPr>
            <a:spLocks noGrp="1"/>
          </p:cNvSpPr>
          <p:nvPr>
            <p:ph type="sldNum" sz="quarter" idx="10"/>
          </p:nvPr>
        </p:nvSpPr>
        <p:spPr/>
        <p:txBody>
          <a:bodyPr/>
          <a:lstStyle/>
          <a:p>
            <a:fld id="{C1840B7B-A24B-4DA8-AB15-991E88503A0E}" type="slidenum">
              <a:rPr lang="en-US" smtClean="0"/>
              <a:pPr/>
              <a:t>8</a:t>
            </a:fld>
            <a:endParaRPr lang="en-US"/>
          </a:p>
        </p:txBody>
      </p:sp>
    </p:spTree>
    <p:extLst>
      <p:ext uri="{BB962C8B-B14F-4D97-AF65-F5344CB8AC3E}">
        <p14:creationId xmlns:p14="http://schemas.microsoft.com/office/powerpoint/2010/main" val="557048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97" indent="-174697" defTabSz="931666">
              <a:buFont typeface="Arial"/>
              <a:buChar char="•"/>
              <a:defRPr/>
            </a:pPr>
            <a:r>
              <a:rPr lang="en-US" baseline="0" dirty="0" smtClean="0"/>
              <a:t>The point of this slide is to orient you to the basic navigation in Portfolio Manager.</a:t>
            </a:r>
          </a:p>
          <a:p>
            <a:pPr marL="174697" indent="-174697" defTabSz="931666">
              <a:buFont typeface="Arial"/>
              <a:buChar char="•"/>
              <a:defRPr/>
            </a:pPr>
            <a:endParaRPr lang="en-US" baseline="0" dirty="0" smtClean="0"/>
          </a:p>
          <a:p>
            <a:pPr marL="615392" lvl="1" indent="-174697" defTabSz="931666">
              <a:buFont typeface="Arial" pitchFamily="34" charset="0"/>
              <a:buChar char="•"/>
              <a:defRPr/>
            </a:pPr>
            <a:r>
              <a:rPr lang="en-US" baseline="0" dirty="0" smtClean="0"/>
              <a:t>The portfolio-level tabs are listed across the top of the screen. We are looking at the </a:t>
            </a:r>
            <a:r>
              <a:rPr lang="en-US" baseline="0" dirty="0" err="1" smtClean="0"/>
              <a:t>MyPortfolio</a:t>
            </a:r>
            <a:r>
              <a:rPr lang="en-US" baseline="0" dirty="0" smtClean="0"/>
              <a:t> page here. You can also click on Sharing, Planning, Reporting, or Recognition from this page.</a:t>
            </a:r>
          </a:p>
          <a:p>
            <a:pPr marL="174697" indent="-174697" defTabSz="931666">
              <a:buFont typeface="Arial"/>
              <a:buChar char="•"/>
              <a:defRPr/>
            </a:pPr>
            <a:endParaRPr lang="en-US" baseline="0" dirty="0" smtClean="0"/>
          </a:p>
          <a:p>
            <a:pPr marL="615392" lvl="1" indent="-174697" defTabSz="931666">
              <a:buFont typeface="Arial" pitchFamily="34" charset="0"/>
              <a:buChar char="•"/>
              <a:defRPr/>
            </a:pPr>
            <a:r>
              <a:rPr lang="en-US" baseline="0" dirty="0" smtClean="0"/>
              <a:t>The portfolio page automatically loads with your list of properties, two charts on the left hand side, and a list of your Notifications. These can be requests to connect with other users, notices that someone accepted a property that you shared, or others.   </a:t>
            </a:r>
          </a:p>
          <a:p>
            <a:pPr marL="174697" indent="-174697" defTabSz="931666">
              <a:buFont typeface="Arial"/>
              <a:buChar char="•"/>
              <a:defRPr/>
            </a:pPr>
            <a:endParaRPr lang="en-US" baseline="0" dirty="0" smtClean="0"/>
          </a:p>
          <a:p>
            <a:pPr marL="615392" lvl="1" indent="-174697" defTabSz="931666">
              <a:buFont typeface="Arial" pitchFamily="34" charset="0"/>
              <a:buChar char="•"/>
              <a:defRPr/>
            </a:pPr>
            <a:r>
              <a:rPr lang="en-US" dirty="0" smtClean="0"/>
              <a:t>Clicking on the Portfolio Manager logo in the top left-hand corner will always take you back to the </a:t>
            </a:r>
            <a:r>
              <a:rPr lang="en-US" dirty="0" err="1" smtClean="0"/>
              <a:t>MyPortfolio</a:t>
            </a:r>
            <a:r>
              <a:rPr lang="en-US" baseline="0" dirty="0" smtClean="0"/>
              <a:t> page.</a:t>
            </a:r>
          </a:p>
          <a:p>
            <a:pPr marL="174697" indent="-174697" defTabSz="931666">
              <a:buFont typeface="Arial"/>
              <a:buChar char="•"/>
              <a:defRPr/>
            </a:pPr>
            <a:endParaRPr lang="en-US" baseline="0" dirty="0" smtClean="0"/>
          </a:p>
          <a:p>
            <a:pPr marL="615392" lvl="1" indent="-174697" defTabSz="931666">
              <a:buFont typeface="Arial" pitchFamily="34" charset="0"/>
              <a:buChar char="•"/>
              <a:defRPr/>
            </a:pPr>
            <a:r>
              <a:rPr lang="en-US" dirty="0" smtClean="0"/>
              <a:t>The</a:t>
            </a:r>
            <a:r>
              <a:rPr lang="en-US" baseline="0" dirty="0" smtClean="0"/>
              <a:t> Help button in the top right corner will bring you to the Portfolio Manager help menu.</a:t>
            </a:r>
          </a:p>
          <a:p>
            <a:pPr marL="615392" lvl="1" indent="-174697" defTabSz="931666">
              <a:buFont typeface="Arial" pitchFamily="34" charset="0"/>
              <a:buChar char="•"/>
              <a:defRPr/>
            </a:pPr>
            <a:endParaRPr lang="en-US" baseline="0" dirty="0" smtClean="0">
              <a:solidFill>
                <a:srgbClr val="FF0000"/>
              </a:solidFill>
            </a:endParaRPr>
          </a:p>
        </p:txBody>
      </p:sp>
      <p:sp>
        <p:nvSpPr>
          <p:cNvPr id="4" name="Slide Number Placeholder 3"/>
          <p:cNvSpPr>
            <a:spLocks noGrp="1"/>
          </p:cNvSpPr>
          <p:nvPr>
            <p:ph type="sldNum" sz="quarter" idx="10"/>
          </p:nvPr>
        </p:nvSpPr>
        <p:spPr/>
        <p:txBody>
          <a:bodyPr/>
          <a:lstStyle/>
          <a:p>
            <a:fld id="{C1840B7B-A24B-4DA8-AB15-991E88503A0E}" type="slidenum">
              <a:rPr lang="en-US" smtClean="0"/>
              <a:pPr/>
              <a:t>9</a:t>
            </a:fld>
            <a:endParaRPr lang="en-US"/>
          </a:p>
        </p:txBody>
      </p:sp>
    </p:spTree>
    <p:extLst>
      <p:ext uri="{BB962C8B-B14F-4D97-AF65-F5344CB8AC3E}">
        <p14:creationId xmlns:p14="http://schemas.microsoft.com/office/powerpoint/2010/main" val="13635487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 Id="rId3"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 Id="rId3" Type="http://schemas.openxmlformats.org/officeDocument/2006/relationships/image" Target="../media/image2.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 Id="rId3" Type="http://schemas.openxmlformats.org/officeDocument/2006/relationships/image" Target="../media/image2.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wmf"/><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wmf"/><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wmf"/><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 Id="rId3" Type="http://schemas.openxmlformats.org/officeDocument/2006/relationships/image" Target="../media/image2.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 Id="rId3" Type="http://schemas.openxmlformats.org/officeDocument/2006/relationships/image" Target="../media/image2.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 Id="rId3" Type="http://schemas.openxmlformats.org/officeDocument/2006/relationships/image" Target="../media/image2.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 Id="rId3" Type="http://schemas.openxmlformats.org/officeDocument/2006/relationships/image" Target="../media/image2.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 Id="rId3" Type="http://schemas.openxmlformats.org/officeDocument/2006/relationships/image" Target="../media/image2.jp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65227" y="1474390"/>
            <a:ext cx="7837725" cy="539468"/>
          </a:xfrm>
        </p:spPr>
        <p:txBody>
          <a:bodyPr>
            <a:normAutofit/>
          </a:bodyPr>
          <a:lstStyle>
            <a:lvl1pPr algn="ctr">
              <a:lnSpc>
                <a:spcPts val="2800"/>
              </a:lnSpc>
              <a:defRPr sz="3200" baseline="0"/>
            </a:lvl1pPr>
          </a:lstStyle>
          <a:p>
            <a:r>
              <a:rPr lang="en-US" dirty="0" smtClean="0"/>
              <a:t>[Add title here]</a:t>
            </a:r>
            <a:endParaRPr lang="en-US" dirty="0"/>
          </a:p>
        </p:txBody>
      </p:sp>
      <p:sp>
        <p:nvSpPr>
          <p:cNvPr id="3" name="Content Placeholder 2"/>
          <p:cNvSpPr>
            <a:spLocks noGrp="1"/>
          </p:cNvSpPr>
          <p:nvPr>
            <p:ph idx="1" hasCustomPrompt="1"/>
          </p:nvPr>
        </p:nvSpPr>
        <p:spPr>
          <a:xfrm>
            <a:off x="665239" y="2027464"/>
            <a:ext cx="7840132" cy="557894"/>
          </a:xfrm>
        </p:spPr>
        <p:txBody>
          <a:bodyPr>
            <a:normAutofit/>
          </a:bodyPr>
          <a:lstStyle>
            <a:lvl1pPr algn="ctr">
              <a:lnSpc>
                <a:spcPts val="2800"/>
              </a:lnSpc>
              <a:buNone/>
              <a:defRPr sz="3200" b="1" baseline="0">
                <a:solidFill>
                  <a:schemeClr val="tx1">
                    <a:lumMod val="65000"/>
                    <a:lumOff val="35000"/>
                  </a:schemeClr>
                </a:solidFill>
              </a:defRPr>
            </a:lvl1pPr>
          </a:lstStyle>
          <a:p>
            <a:pPr lvl="0"/>
            <a:r>
              <a:rPr lang="en-US" dirty="0" smtClean="0"/>
              <a:t>[Add subtitle here]</a:t>
            </a:r>
          </a:p>
        </p:txBody>
      </p:sp>
      <p:pic>
        <p:nvPicPr>
          <p:cNvPr id="7" name="Picture 6"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sp>
        <p:nvSpPr>
          <p:cNvPr id="10" name="Content Placeholder 2"/>
          <p:cNvSpPr>
            <a:spLocks noGrp="1"/>
          </p:cNvSpPr>
          <p:nvPr>
            <p:ph idx="10" hasCustomPrompt="1"/>
          </p:nvPr>
        </p:nvSpPr>
        <p:spPr>
          <a:xfrm>
            <a:off x="665239" y="4884965"/>
            <a:ext cx="7837714" cy="1496785"/>
          </a:xfrm>
        </p:spPr>
        <p:txBody>
          <a:bodyPr>
            <a:normAutofit/>
          </a:bodyPr>
          <a:lstStyle>
            <a:lvl1pPr algn="ctr">
              <a:buNone/>
              <a:defRPr sz="2000" b="0"/>
            </a:lvl1pPr>
          </a:lstStyle>
          <a:p>
            <a:pPr lvl="0"/>
            <a:r>
              <a:rPr lang="en-US" dirty="0" smtClean="0"/>
              <a:t>[Add presenter information here]</a:t>
            </a:r>
          </a:p>
        </p:txBody>
      </p:sp>
      <p:pic>
        <p:nvPicPr>
          <p:cNvPr id="9" name="Picture 8"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2099749270"/>
      </p:ext>
    </p:extLst>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5455" y="1270282"/>
            <a:ext cx="8308545" cy="537808"/>
          </a:xfrm>
        </p:spPr>
        <p:txBody>
          <a:bodyPr anchor="ctr" anchorCtr="0">
            <a:normAutofit/>
          </a:bodyPr>
          <a:lstStyle>
            <a:lvl1pPr>
              <a:defRPr sz="2400" baseline="0"/>
            </a:lvl1pPr>
          </a:lstStyle>
          <a:p>
            <a:r>
              <a:rPr lang="en-US" dirty="0" smtClean="0"/>
              <a:t>[Add title here]</a:t>
            </a:r>
            <a:endParaRPr lang="en-US" dirty="0"/>
          </a:p>
        </p:txBody>
      </p:sp>
      <p:sp>
        <p:nvSpPr>
          <p:cNvPr id="5" name="Slide Number Placeholder 4"/>
          <p:cNvSpPr>
            <a:spLocks noGrp="1"/>
          </p:cNvSpPr>
          <p:nvPr>
            <p:ph type="sldNum" sz="quarter" idx="12"/>
          </p:nvPr>
        </p:nvSpPr>
        <p:spPr/>
        <p:txBody>
          <a:bodyPr/>
          <a:lstStyle/>
          <a:p>
            <a:fld id="{A68EB28B-25DE-584A-9D11-C8CFD6A9918B}" type="slidenum">
              <a:rPr lang="en-US" smtClean="0"/>
              <a:pPr/>
              <a:t>‹#›</a:t>
            </a:fld>
            <a:endParaRPr lang="en-US"/>
          </a:p>
        </p:txBody>
      </p:sp>
      <p:pic>
        <p:nvPicPr>
          <p:cNvPr id="6" name="Picture 5"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8" name="Picture 7"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1582879384"/>
      </p:ext>
    </p:extLst>
  </p:cSld>
  <p:clrMapOvr>
    <a:masterClrMapping/>
  </p:clrMapOvr>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68EB28B-25DE-584A-9D11-C8CFD6A9918B}" type="slidenum">
              <a:rPr lang="en-US" smtClean="0"/>
              <a:pPr/>
              <a:t>‹#›</a:t>
            </a:fld>
            <a:endParaRPr lang="en-US"/>
          </a:p>
        </p:txBody>
      </p:sp>
      <p:pic>
        <p:nvPicPr>
          <p:cNvPr id="5" name="Picture 4"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7" name="Picture 6"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3466875070"/>
      </p:ext>
    </p:extLst>
  </p:cSld>
  <p:clrMapOvr>
    <a:masterClrMapping/>
  </p:clrMapOvr>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 no head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68EB28B-25DE-584A-9D11-C8CFD6A9918B}" type="slidenum">
              <a:rPr lang="en-US" smtClean="0"/>
              <a:pPr/>
              <a:t>‹#›</a:t>
            </a:fld>
            <a:endParaRPr lang="en-US"/>
          </a:p>
        </p:txBody>
      </p:sp>
    </p:spTree>
    <p:extLst>
      <p:ext uri="{BB962C8B-B14F-4D97-AF65-F5344CB8AC3E}">
        <p14:creationId xmlns:p14="http://schemas.microsoft.com/office/powerpoint/2010/main" val="3789870993"/>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12213" y="1270282"/>
            <a:ext cx="8331787" cy="537808"/>
          </a:xfrm>
        </p:spPr>
        <p:txBody>
          <a:bodyPr anchor="ctr" anchorCtr="0">
            <a:normAutofit/>
          </a:bodyPr>
          <a:lstStyle>
            <a:lvl1pPr>
              <a:defRPr sz="2400" baseline="0"/>
            </a:lvl1pPr>
          </a:lstStyle>
          <a:p>
            <a:r>
              <a:rPr lang="en-US" dirty="0" smtClean="0"/>
              <a:t>[Add title here]</a:t>
            </a:r>
            <a:endParaRPr lang="en-US" dirty="0"/>
          </a:p>
        </p:txBody>
      </p:sp>
      <p:sp>
        <p:nvSpPr>
          <p:cNvPr id="3" name="Content Placeholder 2"/>
          <p:cNvSpPr>
            <a:spLocks noGrp="1"/>
          </p:cNvSpPr>
          <p:nvPr>
            <p:ph idx="1" hasCustomPrompt="1"/>
          </p:nvPr>
        </p:nvSpPr>
        <p:spPr>
          <a:xfrm>
            <a:off x="812214" y="1951465"/>
            <a:ext cx="7874586" cy="4174699"/>
          </a:xfrm>
        </p:spPr>
        <p:txBody>
          <a:bodyPr>
            <a:normAutofit/>
          </a:bodyPr>
          <a:lstStyle>
            <a:lvl1pPr>
              <a:lnSpc>
                <a:spcPct val="100000"/>
              </a:lnSpc>
              <a:spcBef>
                <a:spcPts val="0"/>
              </a:spcBef>
              <a:defRPr sz="2000"/>
            </a:lvl1pPr>
            <a:lvl2pPr>
              <a:lnSpc>
                <a:spcPct val="100000"/>
              </a:lnSpc>
              <a:spcBef>
                <a:spcPts val="0"/>
              </a:spcBef>
              <a:defRPr sz="2000"/>
            </a:lvl2pPr>
            <a:lvl3pPr>
              <a:lnSpc>
                <a:spcPct val="100000"/>
              </a:lnSpc>
              <a:spcBef>
                <a:spcPts val="0"/>
              </a:spcBef>
              <a:defRPr sz="2000"/>
            </a:lvl3pPr>
            <a:lvl4pPr>
              <a:lnSpc>
                <a:spcPct val="100000"/>
              </a:lnSpc>
              <a:spcBef>
                <a:spcPts val="0"/>
              </a:spcBef>
              <a:defRPr sz="2000"/>
            </a:lvl4pPr>
            <a:lvl5pPr>
              <a:lnSpc>
                <a:spcPct val="100000"/>
              </a:lnSpc>
              <a:spcBef>
                <a:spcPts val="0"/>
              </a:spcBef>
              <a:defRPr sz="200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1" name="Picture 10"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pic>
        <p:nvPicPr>
          <p:cNvPr id="2067" name="Image1" hidden="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414338" y="0"/>
            <a:ext cx="9952038" cy="9667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7955773"/>
      </p:ext>
    </p:extLst>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rge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846668" y="1374322"/>
            <a:ext cx="7426475" cy="4261985"/>
          </a:xfrm>
        </p:spPr>
        <p:txBody>
          <a:bodyPr>
            <a:normAutofit/>
          </a:bodyPr>
          <a:lstStyle>
            <a:lvl1pPr>
              <a:lnSpc>
                <a:spcPct val="100000"/>
              </a:lnSpc>
              <a:spcBef>
                <a:spcPts val="0"/>
              </a:spcBef>
              <a:buNone/>
              <a:defRPr sz="2400" baseline="0"/>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dirty="0" smtClean="0"/>
              <a:t>[Add text here]</a:t>
            </a:r>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9" name="Picture 8"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pic>
        <p:nvPicPr>
          <p:cNvPr id="5137" name="Image1" hidden="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414338" y="0"/>
            <a:ext cx="9952038" cy="9667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5748757"/>
      </p:ext>
    </p:extLst>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entered Large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46668" y="1374322"/>
            <a:ext cx="7426475" cy="4261985"/>
          </a:xfrm>
        </p:spPr>
        <p:txBody>
          <a:bodyPr>
            <a:normAutofit/>
          </a:bodyPr>
          <a:lstStyle>
            <a:lvl1pPr algn="ctr">
              <a:lnSpc>
                <a:spcPct val="100000"/>
              </a:lnSpc>
              <a:spcBef>
                <a:spcPts val="0"/>
              </a:spcBef>
              <a:buNone/>
              <a:defRPr sz="2400"/>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endParaRPr lang="en-US" dirty="0" smtClean="0"/>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9" name="Picture 8"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pic>
        <p:nvPicPr>
          <p:cNvPr id="6161" name="Image1" hidden="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414338" y="0"/>
            <a:ext cx="9952038" cy="9667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990700"/>
      </p:ext>
    </p:extLst>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Content &amp; Photo">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5430762" y="0"/>
            <a:ext cx="3689048" cy="6858000"/>
          </a:xfrm>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title" hasCustomPrompt="1"/>
          </p:nvPr>
        </p:nvSpPr>
        <p:spPr>
          <a:xfrm>
            <a:off x="812213" y="1151531"/>
            <a:ext cx="4340358" cy="838826"/>
          </a:xfrm>
        </p:spPr>
        <p:txBody>
          <a:bodyPr anchor="ctr" anchorCtr="0">
            <a:normAutofit/>
          </a:bodyPr>
          <a:lstStyle>
            <a:lvl1pPr>
              <a:defRPr sz="2400" baseline="0">
                <a:solidFill>
                  <a:srgbClr val="0070C0"/>
                </a:solidFill>
              </a:defRPr>
            </a:lvl1pPr>
          </a:lstStyle>
          <a:p>
            <a:r>
              <a:rPr lang="en-US" dirty="0" smtClean="0"/>
              <a:t>[Add title here]</a:t>
            </a:r>
            <a:endParaRPr lang="en-US" dirty="0"/>
          </a:p>
        </p:txBody>
      </p:sp>
      <p:sp>
        <p:nvSpPr>
          <p:cNvPr id="3" name="Content Placeholder 2"/>
          <p:cNvSpPr>
            <a:spLocks noGrp="1"/>
          </p:cNvSpPr>
          <p:nvPr>
            <p:ph idx="1" hasCustomPrompt="1"/>
          </p:nvPr>
        </p:nvSpPr>
        <p:spPr>
          <a:xfrm>
            <a:off x="825584" y="2109106"/>
            <a:ext cx="4036703" cy="4017057"/>
          </a:xfrm>
        </p:spPr>
        <p:txBody>
          <a:bodyPr>
            <a:normAutofit/>
          </a:bodyPr>
          <a:lstStyle>
            <a:lvl1pPr>
              <a:lnSpc>
                <a:spcPct val="100000"/>
              </a:lnSpc>
              <a:spcBef>
                <a:spcPts val="0"/>
              </a:spcBef>
              <a:defRPr sz="2000"/>
            </a:lvl1pPr>
            <a:lvl2pPr>
              <a:lnSpc>
                <a:spcPct val="100000"/>
              </a:lnSpc>
              <a:spcBef>
                <a:spcPts val="0"/>
              </a:spcBef>
              <a:defRPr sz="2000"/>
            </a:lvl2pPr>
            <a:lvl3pPr>
              <a:lnSpc>
                <a:spcPct val="100000"/>
              </a:lnSpc>
              <a:spcBef>
                <a:spcPts val="0"/>
              </a:spcBef>
              <a:defRPr sz="2000"/>
            </a:lvl3pPr>
            <a:lvl4pPr>
              <a:lnSpc>
                <a:spcPct val="100000"/>
              </a:lnSpc>
              <a:spcBef>
                <a:spcPts val="0"/>
              </a:spcBef>
              <a:defRPr sz="2000"/>
            </a:lvl4pPr>
            <a:lvl5pPr>
              <a:lnSpc>
                <a:spcPct val="100000"/>
              </a:lnSpc>
              <a:spcBef>
                <a:spcPts val="0"/>
              </a:spcBef>
              <a:defRPr sz="200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1" name="Picture 10"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2102184661"/>
      </p:ext>
    </p:extLst>
  </p:cSld>
  <p:clrMapOvr>
    <a:masterClrMapping/>
  </p:clrMapOvr>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ight text, Left photo">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920802" y="0"/>
            <a:ext cx="4516745" cy="6858000"/>
          </a:xfrm>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title" hasCustomPrompt="1"/>
          </p:nvPr>
        </p:nvSpPr>
        <p:spPr>
          <a:xfrm>
            <a:off x="5435453" y="1115906"/>
            <a:ext cx="3708547" cy="838826"/>
          </a:xfrm>
        </p:spPr>
        <p:txBody>
          <a:bodyPr anchor="ctr" anchorCtr="0">
            <a:normAutofit/>
          </a:bodyPr>
          <a:lstStyle>
            <a:lvl1pPr>
              <a:defRPr sz="2400" baseline="0">
                <a:solidFill>
                  <a:srgbClr val="0070C0"/>
                </a:solidFill>
              </a:defRPr>
            </a:lvl1pPr>
          </a:lstStyle>
          <a:p>
            <a:r>
              <a:rPr lang="en-US" dirty="0" smtClean="0"/>
              <a:t>[Add title here]</a:t>
            </a:r>
            <a:endParaRPr lang="en-US" dirty="0"/>
          </a:p>
        </p:txBody>
      </p:sp>
      <p:sp>
        <p:nvSpPr>
          <p:cNvPr id="3" name="Content Placeholder 2"/>
          <p:cNvSpPr>
            <a:spLocks noGrp="1"/>
          </p:cNvSpPr>
          <p:nvPr>
            <p:ph idx="1" hasCustomPrompt="1"/>
          </p:nvPr>
        </p:nvSpPr>
        <p:spPr>
          <a:xfrm>
            <a:off x="5448825" y="2109106"/>
            <a:ext cx="3695176" cy="4017057"/>
          </a:xfrm>
        </p:spPr>
        <p:txBody>
          <a:bodyPr>
            <a:normAutofit/>
          </a:bodyPr>
          <a:lstStyle>
            <a:lvl1pPr>
              <a:lnSpc>
                <a:spcPct val="100000"/>
              </a:lnSpc>
              <a:spcBef>
                <a:spcPts val="0"/>
              </a:spcBef>
              <a:defRPr sz="2000" baseline="0"/>
            </a:lvl1pPr>
            <a:lvl2pPr>
              <a:lnSpc>
                <a:spcPct val="100000"/>
              </a:lnSpc>
              <a:spcBef>
                <a:spcPts val="0"/>
              </a:spcBef>
              <a:defRPr sz="2000"/>
            </a:lvl2pPr>
            <a:lvl3pPr>
              <a:lnSpc>
                <a:spcPct val="100000"/>
              </a:lnSpc>
              <a:spcBef>
                <a:spcPts val="0"/>
              </a:spcBef>
              <a:defRPr sz="2000"/>
            </a:lvl3pPr>
            <a:lvl4pPr>
              <a:lnSpc>
                <a:spcPct val="100000"/>
              </a:lnSpc>
              <a:spcBef>
                <a:spcPts val="0"/>
              </a:spcBef>
              <a:defRPr sz="2000"/>
            </a:lvl4pPr>
            <a:lvl5pPr>
              <a:lnSpc>
                <a:spcPct val="100000"/>
              </a:lnSpc>
              <a:spcBef>
                <a:spcPts val="0"/>
              </a:spcBef>
              <a:defRPr sz="200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1" name="Picture 10"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1784317439"/>
      </p:ext>
    </p:extLst>
  </p:cSld>
  <p:clrMapOvr>
    <a:masterClrMapping/>
  </p:clrMapOvr>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raphic w/ right text">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920802" y="0"/>
            <a:ext cx="4516745" cy="6858000"/>
          </a:xfrm>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title" hasCustomPrompt="1"/>
          </p:nvPr>
        </p:nvSpPr>
        <p:spPr>
          <a:xfrm>
            <a:off x="5435453" y="1947523"/>
            <a:ext cx="3708547" cy="838826"/>
          </a:xfrm>
        </p:spPr>
        <p:txBody>
          <a:bodyPr anchor="ctr" anchorCtr="0">
            <a:normAutofit/>
          </a:bodyPr>
          <a:lstStyle>
            <a:lvl1pPr algn="ctr">
              <a:defRPr sz="2400" baseline="0">
                <a:solidFill>
                  <a:srgbClr val="0070C0"/>
                </a:solidFill>
              </a:defRPr>
            </a:lvl1pPr>
          </a:lstStyle>
          <a:p>
            <a:r>
              <a:rPr lang="en-US" dirty="0" smtClean="0"/>
              <a:t>[Add title here]</a:t>
            </a:r>
            <a:endParaRPr lang="en-US" dirty="0"/>
          </a:p>
        </p:txBody>
      </p:sp>
      <p:sp>
        <p:nvSpPr>
          <p:cNvPr id="3" name="Content Placeholder 2"/>
          <p:cNvSpPr>
            <a:spLocks noGrp="1"/>
          </p:cNvSpPr>
          <p:nvPr>
            <p:ph idx="1" hasCustomPrompt="1"/>
          </p:nvPr>
        </p:nvSpPr>
        <p:spPr>
          <a:xfrm>
            <a:off x="5448824" y="3162167"/>
            <a:ext cx="3695176" cy="2963996"/>
          </a:xfrm>
        </p:spPr>
        <p:txBody>
          <a:bodyPr>
            <a:normAutofit/>
          </a:bodyPr>
          <a:lstStyle>
            <a:lvl1pPr marL="0" indent="0" algn="ctr">
              <a:lnSpc>
                <a:spcPct val="100000"/>
              </a:lnSpc>
              <a:spcBef>
                <a:spcPts val="0"/>
              </a:spcBef>
              <a:buNone/>
              <a:defRPr sz="2000" b="0"/>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dirty="0" smtClean="0"/>
              <a:t>Click to edit text styles</a:t>
            </a:r>
          </a:p>
        </p:txBody>
      </p:sp>
      <p:sp>
        <p:nvSpPr>
          <p:cNvPr id="6" name="Slide Number Placeholder 5"/>
          <p:cNvSpPr>
            <a:spLocks noGrp="1"/>
          </p:cNvSpPr>
          <p:nvPr>
            <p:ph type="sldNum" sz="quarter" idx="12"/>
          </p:nvPr>
        </p:nvSpPr>
        <p:spPr/>
        <p:txBody>
          <a:bodyPr/>
          <a:lstStyle/>
          <a:p>
            <a:fld id="{6DBDE81B-C30A-4F47-8F28-E2CEE862ED7B}" type="slidenum">
              <a:rPr lang="en-US" smtClean="0"/>
              <a:pPr/>
              <a:t>‹#›</a:t>
            </a:fld>
            <a:endParaRPr lang="en-US"/>
          </a:p>
        </p:txBody>
      </p:sp>
      <p:pic>
        <p:nvPicPr>
          <p:cNvPr id="7" name="Picture 6"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1" name="Picture 10"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284087635"/>
      </p:ext>
    </p:extLst>
  </p:cSld>
  <p:clrMapOvr>
    <a:masterClrMapping/>
  </p:clrMapOvr>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5455" y="1270282"/>
            <a:ext cx="8308545" cy="537808"/>
          </a:xfrm>
        </p:spPr>
        <p:txBody>
          <a:bodyPr anchor="ctr" anchorCtr="0">
            <a:normAutofit/>
          </a:bodyPr>
          <a:lstStyle>
            <a:lvl1pPr>
              <a:defRPr sz="2400"/>
            </a:lvl1pPr>
          </a:lstStyle>
          <a:p>
            <a:r>
              <a:rPr lang="en-US" dirty="0" smtClean="0"/>
              <a:t>[Add title here]</a:t>
            </a:r>
            <a:endParaRPr lang="en-US" dirty="0"/>
          </a:p>
        </p:txBody>
      </p:sp>
      <p:sp>
        <p:nvSpPr>
          <p:cNvPr id="3" name="Text Placeholder 2"/>
          <p:cNvSpPr>
            <a:spLocks noGrp="1"/>
          </p:cNvSpPr>
          <p:nvPr>
            <p:ph type="body" idx="1" hasCustomPrompt="1"/>
          </p:nvPr>
        </p:nvSpPr>
        <p:spPr>
          <a:xfrm>
            <a:off x="913338" y="1909469"/>
            <a:ext cx="3584050" cy="448217"/>
          </a:xfrm>
        </p:spPr>
        <p:txBody>
          <a:bodyPr anchor="ctr" anchorCtr="0">
            <a:noAutofit/>
          </a:bodyPr>
          <a:lstStyle>
            <a:lvl1pPr marL="0" indent="0" algn="ctr">
              <a:buNone/>
              <a:defRPr sz="1800" b="1" baseline="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[Add title here]</a:t>
            </a:r>
          </a:p>
        </p:txBody>
      </p:sp>
      <p:sp>
        <p:nvSpPr>
          <p:cNvPr id="4" name="Content Placeholder 3"/>
          <p:cNvSpPr>
            <a:spLocks noGrp="1"/>
          </p:cNvSpPr>
          <p:nvPr>
            <p:ph sz="half" idx="2" hasCustomPrompt="1"/>
          </p:nvPr>
        </p:nvSpPr>
        <p:spPr>
          <a:xfrm>
            <a:off x="913338" y="2453266"/>
            <a:ext cx="3584050" cy="4047252"/>
          </a:xfrm>
        </p:spPr>
        <p:txBody>
          <a:bodyPr>
            <a:normAutofit/>
          </a:bodyPr>
          <a:lstStyle>
            <a:lvl1pPr>
              <a:lnSpc>
                <a:spcPct val="100000"/>
              </a:lnSpc>
              <a:spcBef>
                <a:spcPts val="0"/>
              </a:spcBef>
              <a:defRPr sz="1600"/>
            </a:lvl1pPr>
            <a:lvl2pPr>
              <a:lnSpc>
                <a:spcPct val="100000"/>
              </a:lnSpc>
              <a:spcBef>
                <a:spcPts val="0"/>
              </a:spcBef>
              <a:defRPr sz="1600"/>
            </a:lvl2pPr>
            <a:lvl3pPr>
              <a:lnSpc>
                <a:spcPct val="100000"/>
              </a:lnSpc>
              <a:spcBef>
                <a:spcPts val="0"/>
              </a:spcBef>
              <a:defRPr sz="1600"/>
            </a:lvl3pPr>
            <a:lvl4pPr>
              <a:lnSpc>
                <a:spcPct val="100000"/>
              </a:lnSpc>
              <a:spcBef>
                <a:spcPts val="0"/>
              </a:spcBef>
              <a:defRPr sz="1600"/>
            </a:lvl4pPr>
            <a:lvl5pPr>
              <a:lnSpc>
                <a:spcPct val="100000"/>
              </a:lnSpc>
              <a:spcBef>
                <a:spcPts val="0"/>
              </a:spcBef>
              <a:defRPr sz="1600"/>
            </a:lvl5pPr>
            <a:lvl6pPr>
              <a:defRPr sz="1600"/>
            </a:lvl6pPr>
            <a:lvl7pPr>
              <a:defRPr sz="1600"/>
            </a:lvl7pPr>
            <a:lvl8pPr>
              <a:defRPr sz="1600"/>
            </a:lvl8pPr>
            <a:lvl9pPr>
              <a:defRPr sz="1600"/>
            </a:lvl9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76542" y="1909469"/>
            <a:ext cx="3585458" cy="464147"/>
          </a:xfrm>
        </p:spPr>
        <p:txBody>
          <a:bodyPr anchor="ctr" anchorCtr="0">
            <a:normAutofit/>
          </a:bodyPr>
          <a:lstStyle>
            <a:lvl1pPr marL="0" indent="0" algn="ctr">
              <a:buNone/>
              <a:defRPr sz="1800" b="1">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[Add title here]</a:t>
            </a:r>
          </a:p>
        </p:txBody>
      </p:sp>
      <p:sp>
        <p:nvSpPr>
          <p:cNvPr id="6" name="Content Placeholder 5"/>
          <p:cNvSpPr>
            <a:spLocks noGrp="1"/>
          </p:cNvSpPr>
          <p:nvPr>
            <p:ph sz="quarter" idx="4" hasCustomPrompt="1"/>
          </p:nvPr>
        </p:nvSpPr>
        <p:spPr>
          <a:xfrm>
            <a:off x="4676542" y="2445302"/>
            <a:ext cx="3585458" cy="4055217"/>
          </a:xfrm>
        </p:spPr>
        <p:txBody>
          <a:bodyPr>
            <a:normAutofit/>
          </a:bodyPr>
          <a:lstStyle>
            <a:lvl1pPr>
              <a:lnSpc>
                <a:spcPct val="100000"/>
              </a:lnSpc>
              <a:spcBef>
                <a:spcPts val="0"/>
              </a:spcBef>
              <a:defRPr sz="1600"/>
            </a:lvl1pPr>
            <a:lvl2pPr>
              <a:lnSpc>
                <a:spcPct val="100000"/>
              </a:lnSpc>
              <a:spcBef>
                <a:spcPts val="0"/>
              </a:spcBef>
              <a:defRPr sz="1600"/>
            </a:lvl2pPr>
            <a:lvl3pPr>
              <a:lnSpc>
                <a:spcPct val="100000"/>
              </a:lnSpc>
              <a:spcBef>
                <a:spcPts val="0"/>
              </a:spcBef>
              <a:defRPr sz="1600"/>
            </a:lvl3pPr>
            <a:lvl4pPr>
              <a:lnSpc>
                <a:spcPct val="100000"/>
              </a:lnSpc>
              <a:spcBef>
                <a:spcPts val="0"/>
              </a:spcBef>
              <a:defRPr sz="1600"/>
            </a:lvl4pPr>
            <a:lvl5pPr>
              <a:lnSpc>
                <a:spcPct val="100000"/>
              </a:lnSpc>
              <a:spcBef>
                <a:spcPts val="0"/>
              </a:spcBef>
              <a:defRPr sz="1600"/>
            </a:lvl5pPr>
            <a:lvl6pPr>
              <a:defRPr sz="1600"/>
            </a:lvl6pPr>
            <a:lvl7pPr>
              <a:defRPr sz="1600"/>
            </a:lvl7pPr>
            <a:lvl8pPr>
              <a:defRPr sz="1600"/>
            </a:lvl8pPr>
            <a:lvl9pPr>
              <a:defRPr sz="1600"/>
            </a:lvl9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8"/>
          <p:cNvSpPr>
            <a:spLocks noGrp="1"/>
          </p:cNvSpPr>
          <p:nvPr>
            <p:ph type="sldNum" sz="quarter" idx="12"/>
          </p:nvPr>
        </p:nvSpPr>
        <p:spPr/>
        <p:txBody>
          <a:bodyPr/>
          <a:lstStyle/>
          <a:p>
            <a:fld id="{A68EB28B-25DE-584A-9D11-C8CFD6A9918B}" type="slidenum">
              <a:rPr lang="en-US" smtClean="0"/>
              <a:pPr/>
              <a:t>‹#›</a:t>
            </a:fld>
            <a:endParaRPr lang="en-US"/>
          </a:p>
        </p:txBody>
      </p:sp>
      <p:pic>
        <p:nvPicPr>
          <p:cNvPr id="10" name="Picture 9"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2" name="Picture 11"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2499035291"/>
      </p:ext>
    </p:extLst>
  </p:cSld>
  <p:clrMapOvr>
    <a:masterClrMapping/>
  </p:clrMapOvr>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w/ colo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5455" y="1270282"/>
            <a:ext cx="8308545" cy="537808"/>
          </a:xfrm>
        </p:spPr>
        <p:txBody>
          <a:bodyPr anchor="ctr" anchorCtr="0">
            <a:normAutofit/>
          </a:bodyPr>
          <a:lstStyle>
            <a:lvl1pPr>
              <a:defRPr sz="2400" baseline="0"/>
            </a:lvl1pPr>
          </a:lstStyle>
          <a:p>
            <a:r>
              <a:rPr lang="en-US" dirty="0" smtClean="0"/>
              <a:t>[Add title here]</a:t>
            </a:r>
            <a:endParaRPr lang="en-US" dirty="0"/>
          </a:p>
        </p:txBody>
      </p:sp>
      <p:sp>
        <p:nvSpPr>
          <p:cNvPr id="3" name="Text Placeholder 2"/>
          <p:cNvSpPr>
            <a:spLocks noGrp="1"/>
          </p:cNvSpPr>
          <p:nvPr>
            <p:ph type="body" idx="1" hasCustomPrompt="1"/>
          </p:nvPr>
        </p:nvSpPr>
        <p:spPr>
          <a:xfrm>
            <a:off x="913338" y="1909469"/>
            <a:ext cx="3584050" cy="448217"/>
          </a:xfrm>
          <a:solidFill>
            <a:srgbClr val="E99C2E"/>
          </a:solidFill>
        </p:spPr>
        <p:txBody>
          <a:bodyPr anchor="ctr">
            <a:normAutofit/>
          </a:bodyPr>
          <a:lstStyle>
            <a:lvl1pPr marL="0" indent="0" algn="ctr">
              <a:buNone/>
              <a:defRPr sz="1800" b="1"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[Add title here]</a:t>
            </a:r>
          </a:p>
        </p:txBody>
      </p:sp>
      <p:sp>
        <p:nvSpPr>
          <p:cNvPr id="5" name="Text Placeholder 4"/>
          <p:cNvSpPr>
            <a:spLocks noGrp="1"/>
          </p:cNvSpPr>
          <p:nvPr>
            <p:ph type="body" sz="quarter" idx="3" hasCustomPrompt="1"/>
          </p:nvPr>
        </p:nvSpPr>
        <p:spPr>
          <a:xfrm>
            <a:off x="4676542" y="1909469"/>
            <a:ext cx="3585458" cy="464147"/>
          </a:xfrm>
          <a:solidFill>
            <a:srgbClr val="E99C2E"/>
          </a:solidFill>
        </p:spPr>
        <p:txBody>
          <a:bodyPr anchor="ctr">
            <a:normAutofit/>
          </a:bodyPr>
          <a:lstStyle>
            <a:lvl1pPr marL="0" indent="0" algn="ctr">
              <a:buNone/>
              <a:defRPr sz="1800" b="1"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[Add title here]</a:t>
            </a:r>
          </a:p>
        </p:txBody>
      </p:sp>
      <p:sp>
        <p:nvSpPr>
          <p:cNvPr id="9" name="Slide Number Placeholder 8"/>
          <p:cNvSpPr>
            <a:spLocks noGrp="1"/>
          </p:cNvSpPr>
          <p:nvPr>
            <p:ph type="sldNum" sz="quarter" idx="12"/>
          </p:nvPr>
        </p:nvSpPr>
        <p:spPr/>
        <p:txBody>
          <a:bodyPr/>
          <a:lstStyle/>
          <a:p>
            <a:fld id="{A68EB28B-25DE-584A-9D11-C8CFD6A9918B}" type="slidenum">
              <a:rPr lang="en-US" smtClean="0"/>
              <a:pPr/>
              <a:t>‹#›</a:t>
            </a:fld>
            <a:endParaRPr lang="en-US"/>
          </a:p>
        </p:txBody>
      </p:sp>
      <p:pic>
        <p:nvPicPr>
          <p:cNvPr id="10" name="Picture 9" descr="epa_logo_horiz_Gray.eps"/>
          <p:cNvPicPr>
            <a:picLocks noChangeAspect="1"/>
          </p:cNvPicPr>
          <p:nvPr userDrawn="1"/>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2" name="Picture 11" descr="SlideENERGYSTAR_Template_v3.jpg"/>
          <p:cNvPicPr>
            <a:picLocks noChangeAspect="1"/>
          </p:cNvPicPr>
          <p:nvPr userDrawn="1"/>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
        <p:nvSpPr>
          <p:cNvPr id="11" name="Content Placeholder 3"/>
          <p:cNvSpPr>
            <a:spLocks noGrp="1"/>
          </p:cNvSpPr>
          <p:nvPr>
            <p:ph sz="half" idx="13" hasCustomPrompt="1"/>
          </p:nvPr>
        </p:nvSpPr>
        <p:spPr>
          <a:xfrm>
            <a:off x="913338" y="2453266"/>
            <a:ext cx="3584050" cy="4047252"/>
          </a:xfrm>
        </p:spPr>
        <p:txBody>
          <a:bodyPr>
            <a:normAutofit/>
          </a:bodyPr>
          <a:lstStyle>
            <a:lvl1pPr>
              <a:lnSpc>
                <a:spcPct val="100000"/>
              </a:lnSpc>
              <a:spcBef>
                <a:spcPts val="0"/>
              </a:spcBef>
              <a:defRPr sz="1600"/>
            </a:lvl1pPr>
            <a:lvl2pPr>
              <a:lnSpc>
                <a:spcPct val="100000"/>
              </a:lnSpc>
              <a:spcBef>
                <a:spcPts val="0"/>
              </a:spcBef>
              <a:defRPr sz="1600"/>
            </a:lvl2pPr>
            <a:lvl3pPr>
              <a:lnSpc>
                <a:spcPct val="100000"/>
              </a:lnSpc>
              <a:spcBef>
                <a:spcPts val="0"/>
              </a:spcBef>
              <a:defRPr sz="1600"/>
            </a:lvl3pPr>
            <a:lvl4pPr>
              <a:lnSpc>
                <a:spcPct val="100000"/>
              </a:lnSpc>
              <a:spcBef>
                <a:spcPts val="0"/>
              </a:spcBef>
              <a:defRPr sz="1600"/>
            </a:lvl4pPr>
            <a:lvl5pPr>
              <a:lnSpc>
                <a:spcPct val="100000"/>
              </a:lnSpc>
              <a:spcBef>
                <a:spcPts val="0"/>
              </a:spcBef>
              <a:defRPr sz="1600"/>
            </a:lvl5pPr>
            <a:lvl6pPr>
              <a:defRPr sz="1600"/>
            </a:lvl6pPr>
            <a:lvl7pPr>
              <a:defRPr sz="1600"/>
            </a:lvl7pPr>
            <a:lvl8pPr>
              <a:defRPr sz="1600"/>
            </a:lvl8pPr>
            <a:lvl9pPr>
              <a:defRPr sz="1600"/>
            </a:lvl9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5"/>
          <p:cNvSpPr>
            <a:spLocks noGrp="1"/>
          </p:cNvSpPr>
          <p:nvPr>
            <p:ph sz="quarter" idx="14" hasCustomPrompt="1"/>
          </p:nvPr>
        </p:nvSpPr>
        <p:spPr>
          <a:xfrm>
            <a:off x="4676542" y="2445302"/>
            <a:ext cx="3585458" cy="4055217"/>
          </a:xfrm>
        </p:spPr>
        <p:txBody>
          <a:bodyPr>
            <a:normAutofit/>
          </a:bodyPr>
          <a:lstStyle>
            <a:lvl1pPr>
              <a:lnSpc>
                <a:spcPct val="100000"/>
              </a:lnSpc>
              <a:spcBef>
                <a:spcPts val="0"/>
              </a:spcBef>
              <a:defRPr sz="1600" baseline="0"/>
            </a:lvl1pPr>
            <a:lvl2pPr>
              <a:lnSpc>
                <a:spcPct val="100000"/>
              </a:lnSpc>
              <a:spcBef>
                <a:spcPts val="0"/>
              </a:spcBef>
              <a:defRPr sz="1600"/>
            </a:lvl2pPr>
            <a:lvl3pPr>
              <a:lnSpc>
                <a:spcPct val="100000"/>
              </a:lnSpc>
              <a:spcBef>
                <a:spcPts val="0"/>
              </a:spcBef>
              <a:defRPr sz="1600"/>
            </a:lvl3pPr>
            <a:lvl4pPr>
              <a:lnSpc>
                <a:spcPct val="100000"/>
              </a:lnSpc>
              <a:spcBef>
                <a:spcPts val="0"/>
              </a:spcBef>
              <a:defRPr sz="1600"/>
            </a:lvl4pPr>
            <a:lvl5pPr>
              <a:lnSpc>
                <a:spcPct val="100000"/>
              </a:lnSpc>
              <a:spcBef>
                <a:spcPts val="0"/>
              </a:spcBef>
              <a:defRPr sz="1600"/>
            </a:lvl5pPr>
            <a:lvl6pPr>
              <a:defRPr sz="1600"/>
            </a:lvl6pPr>
            <a:lvl7pPr>
              <a:defRPr sz="1600"/>
            </a:lvl7pPr>
            <a:lvl8pPr>
              <a:defRPr sz="1600"/>
            </a:lvl8pPr>
            <a:lvl9pPr>
              <a:defRPr sz="1600"/>
            </a:lvl9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60410234"/>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5455" y="1270282"/>
            <a:ext cx="8393505" cy="537808"/>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49618" y="1951465"/>
            <a:ext cx="7837182" cy="417469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8209221" y="6356351"/>
            <a:ext cx="477578" cy="365125"/>
          </a:xfrm>
          <a:prstGeom prst="rect">
            <a:avLst/>
          </a:prstGeom>
        </p:spPr>
        <p:txBody>
          <a:bodyPr vert="horz" lIns="91440" tIns="45720" rIns="91440" bIns="45720" rtlCol="0" anchor="ctr"/>
          <a:lstStyle>
            <a:lvl1pPr algn="r">
              <a:defRPr sz="1200">
                <a:solidFill>
                  <a:schemeClr val="tx1">
                    <a:tint val="75000"/>
                  </a:schemeClr>
                </a:solidFill>
                <a:latin typeface="Univers"/>
              </a:defRPr>
            </a:lvl1pPr>
          </a:lstStyle>
          <a:p>
            <a:fld id="{DB686368-703F-4039-82D6-73835F640415}" type="slidenum">
              <a:rPr lang="en-US" smtClean="0"/>
              <a:pPr/>
              <a:t>‹#›</a:t>
            </a:fld>
            <a:endParaRPr lang="en-US" dirty="0"/>
          </a:p>
        </p:txBody>
      </p:sp>
    </p:spTree>
    <p:extLst>
      <p:ext uri="{BB962C8B-B14F-4D97-AF65-F5344CB8AC3E}">
        <p14:creationId xmlns:p14="http://schemas.microsoft.com/office/powerpoint/2010/main" val="3778322524"/>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Lst>
  <p:timing>
    <p:tnLst>
      <p:par>
        <p:cTn xmlns:p14="http://schemas.microsoft.com/office/powerpoint/2010/main" id="1" dur="indefinite" restart="never" nodeType="tmRoot"/>
      </p:par>
    </p:tnLst>
  </p:timing>
  <p:txStyles>
    <p:titleStyle>
      <a:lvl1pPr algn="l" defTabSz="457200" rtl="0" eaLnBrk="1" latinLnBrk="0" hangingPunct="1">
        <a:spcBef>
          <a:spcPct val="0"/>
        </a:spcBef>
        <a:buNone/>
        <a:defRPr sz="1800" b="1" kern="1200">
          <a:solidFill>
            <a:srgbClr val="0070C0"/>
          </a:solidFill>
          <a:latin typeface="Univers" pitchFamily="34" charset="0"/>
          <a:ea typeface="+mj-ea"/>
          <a:cs typeface="+mj-cs"/>
        </a:defRPr>
      </a:lvl1pPr>
    </p:titleStyle>
    <p:bodyStyle>
      <a:lvl1pPr marL="342900" indent="-3429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jpeg"/><Relationship Id="rId5" Type="http://schemas.openxmlformats.org/officeDocument/2006/relationships/image" Target="../media/image6.jpeg"/><Relationship Id="rId1" Type="http://schemas.openxmlformats.org/officeDocument/2006/relationships/slideLayout" Target="../slideLayouts/slideLayout10.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6.xml"/><Relationship Id="rId3" Type="http://schemas.openxmlformats.org/officeDocument/2006/relationships/image" Target="../media/image1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7.xml"/><Relationship Id="rId3"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8.xml"/><Relationship Id="rId3"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jpeg"/><Relationship Id="rId1" Type="http://schemas.openxmlformats.org/officeDocument/2006/relationships/slideLayout" Target="../slideLayouts/slideLayout10.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www.energystar.gov/buildings/training"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jpeg"/><Relationship Id="rId1" Type="http://schemas.openxmlformats.org/officeDocument/2006/relationships/slideLayout" Target="../slideLayouts/slideLayout10.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1.xml"/><Relationship Id="rId3"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22.png"/><Relationship Id="rId1" Type="http://schemas.openxmlformats.org/officeDocument/2006/relationships/slideLayout" Target="../slideLayouts/slideLayout10.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jpeg"/><Relationship Id="rId1" Type="http://schemas.openxmlformats.org/officeDocument/2006/relationships/slideLayout" Target="../slideLayouts/slideLayout10.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6.xml"/><Relationship Id="rId3" Type="http://schemas.openxmlformats.org/officeDocument/2006/relationships/image" Target="../media/image2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7.xml"/><Relationship Id="rId3" Type="http://schemas.openxmlformats.org/officeDocument/2006/relationships/image" Target="../media/image2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8.xml"/><Relationship Id="rId3" Type="http://schemas.openxmlformats.org/officeDocument/2006/relationships/image" Target="../media/image2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9.xml"/><Relationship Id="rId3"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hyperlink" Target="http://www.energystar.gov/portfoliomanager" TargetMode="External"/><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0.xml"/><Relationship Id="rId3" Type="http://schemas.openxmlformats.org/officeDocument/2006/relationships/image" Target="../media/image2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1.xml"/><Relationship Id="rId3" Type="http://schemas.openxmlformats.org/officeDocument/2006/relationships/image" Target="../media/image3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2.xml"/><Relationship Id="rId3" Type="http://schemas.openxmlformats.org/officeDocument/2006/relationships/image" Target="../media/image3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3.xml"/><Relationship Id="rId3" Type="http://schemas.openxmlformats.org/officeDocument/2006/relationships/image" Target="../media/image3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4.xml"/><Relationship Id="rId3" Type="http://schemas.openxmlformats.org/officeDocument/2006/relationships/image" Target="../media/image3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5.xml"/><Relationship Id="rId3" Type="http://schemas.openxmlformats.org/officeDocument/2006/relationships/image" Target="../media/image3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6.xml"/><Relationship Id="rId3" Type="http://schemas.openxmlformats.org/officeDocument/2006/relationships/image" Target="../media/image3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7.xml"/><Relationship Id="rId3" Type="http://schemas.openxmlformats.org/officeDocument/2006/relationships/image" Target="../media/image3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8.xml"/><Relationship Id="rId3" Type="http://schemas.openxmlformats.org/officeDocument/2006/relationships/image" Target="../media/image3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1.xml"/><Relationship Id="rId3" Type="http://schemas.openxmlformats.org/officeDocument/2006/relationships/image" Target="../media/image3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2.xml"/><Relationship Id="rId3" Type="http://schemas.openxmlformats.org/officeDocument/2006/relationships/image" Target="../media/image3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3.xml"/><Relationship Id="rId3" Type="http://schemas.openxmlformats.org/officeDocument/2006/relationships/image" Target="../media/image39.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4.xml"/><Relationship Id="rId3" Type="http://schemas.openxmlformats.org/officeDocument/2006/relationships/image" Target="../media/image3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3" Type="http://schemas.openxmlformats.org/officeDocument/2006/relationships/hyperlink" Target="http://www.energystar.gov/buildingshelp" TargetMode="External"/><Relationship Id="rId4" Type="http://schemas.openxmlformats.org/officeDocument/2006/relationships/hyperlink" Target="http://www.energystar.gov/buildings/training" TargetMode="External"/><Relationship Id="rId5" Type="http://schemas.openxmlformats.org/officeDocument/2006/relationships/hyperlink" Target="http://esbuildings.webex.com" TargetMode="External"/><Relationship Id="rId6" Type="http://schemas.openxmlformats.org/officeDocument/2006/relationships/hyperlink" Target="http://www.energystar.gov/index.cfm?c=evaluate_performance.bus_portfoliomanager_model_tech_desc" TargetMode="External"/><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energystar.gov/BuildingsHel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495800"/>
          </a:xfrm>
          <a:prstGeom prst="rect">
            <a:avLst/>
          </a:prstGeom>
          <a:solidFill>
            <a:srgbClr val="E7F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Univers"/>
            </a:endParaRPr>
          </a:p>
        </p:txBody>
      </p:sp>
      <p:sp>
        <p:nvSpPr>
          <p:cNvPr id="7" name="Title 6"/>
          <p:cNvSpPr>
            <a:spLocks noGrp="1"/>
          </p:cNvSpPr>
          <p:nvPr>
            <p:ph type="title"/>
          </p:nvPr>
        </p:nvSpPr>
        <p:spPr>
          <a:xfrm>
            <a:off x="0" y="533400"/>
            <a:ext cx="9067800" cy="1295400"/>
          </a:xfrm>
        </p:spPr>
        <p:txBody>
          <a:bodyPr>
            <a:noAutofit/>
          </a:bodyPr>
          <a:lstStyle/>
          <a:p>
            <a:pPr algn="ctr"/>
            <a:r>
              <a:rPr lang="en-US" sz="6600" b="1" dirty="0" smtClean="0">
                <a:solidFill>
                  <a:schemeClr val="accent1">
                    <a:lumMod val="50000"/>
                  </a:schemeClr>
                </a:solidFill>
                <a:latin typeface="Arial Narrow" pitchFamily="34" charset="0"/>
                <a:cs typeface="Univers"/>
              </a:rPr>
              <a:t>Portfolio Manager</a:t>
            </a:r>
            <a:r>
              <a:rPr lang="en-US" sz="6600" b="1" baseline="30000" dirty="0" smtClean="0">
                <a:solidFill>
                  <a:schemeClr val="accent1">
                    <a:lumMod val="50000"/>
                  </a:schemeClr>
                </a:solidFill>
                <a:latin typeface="Arial Narrow" pitchFamily="34" charset="0"/>
                <a:cs typeface="Univers"/>
              </a:rPr>
              <a:t>®</a:t>
            </a:r>
            <a:r>
              <a:rPr lang="en-US" sz="6600" b="1" dirty="0" smtClean="0">
                <a:solidFill>
                  <a:schemeClr val="accent1">
                    <a:lumMod val="50000"/>
                  </a:schemeClr>
                </a:solidFill>
                <a:latin typeface="Arial Narrow" pitchFamily="34" charset="0"/>
                <a:cs typeface="Univers"/>
              </a:rPr>
              <a:t> 101</a:t>
            </a:r>
            <a:endParaRPr lang="en-US" sz="6600" b="1" dirty="0">
              <a:solidFill>
                <a:schemeClr val="accent1">
                  <a:lumMod val="50000"/>
                </a:schemeClr>
              </a:solidFill>
              <a:latin typeface="Arial Narrow" pitchFamily="34" charset="0"/>
              <a:cs typeface="Univers"/>
            </a:endParaRPr>
          </a:p>
        </p:txBody>
      </p:sp>
      <p:sp>
        <p:nvSpPr>
          <p:cNvPr id="8" name="Title 6"/>
          <p:cNvSpPr txBox="1">
            <a:spLocks/>
          </p:cNvSpPr>
          <p:nvPr/>
        </p:nvSpPr>
        <p:spPr>
          <a:xfrm>
            <a:off x="5410200" y="2438400"/>
            <a:ext cx="3733800" cy="1401762"/>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smtClean="0">
              <a:ln>
                <a:noFill/>
              </a:ln>
              <a:solidFill>
                <a:schemeClr val="accent1">
                  <a:lumMod val="50000"/>
                </a:schemeClr>
              </a:solidFill>
              <a:effectLst/>
              <a:uLnTx/>
              <a:uFillTx/>
              <a:latin typeface="Univers"/>
              <a:ea typeface="+mj-ea"/>
              <a:cs typeface="Univers"/>
            </a:endParaRPr>
          </a:p>
        </p:txBody>
      </p:sp>
      <p:pic>
        <p:nvPicPr>
          <p:cNvPr id="12" name="Picture 11" descr="Portfolio_Manager-Add_property_wizard.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238714">
            <a:off x="1498125" y="2419911"/>
            <a:ext cx="3394364" cy="2590800"/>
          </a:xfrm>
          <a:prstGeom prst="rect">
            <a:avLst/>
          </a:prstGeom>
        </p:spPr>
      </p:pic>
      <p:pic>
        <p:nvPicPr>
          <p:cNvPr id="11" name="Picture 10" descr="Portfolio_manager-MyPortfolio_overview_page.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924950">
            <a:off x="448194" y="2372233"/>
            <a:ext cx="3145536" cy="2526792"/>
          </a:xfrm>
          <a:prstGeom prst="rect">
            <a:avLst/>
          </a:prstGeom>
        </p:spPr>
      </p:pic>
      <p:sp>
        <p:nvSpPr>
          <p:cNvPr id="10" name="Rectangle 9"/>
          <p:cNvSpPr/>
          <p:nvPr/>
        </p:nvSpPr>
        <p:spPr>
          <a:xfrm>
            <a:off x="0" y="4495800"/>
            <a:ext cx="9144000" cy="2362200"/>
          </a:xfrm>
          <a:prstGeom prst="rect">
            <a:avLst/>
          </a:prstGeom>
          <a:solidFill>
            <a:schemeClr val="bg1"/>
          </a:solidFill>
          <a:ln>
            <a:noFill/>
          </a:ln>
          <a:effectLst>
            <a:outerShdw blurRad="609600" dist="114300" dir="16200000" sx="102000" sy="102000"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Univers"/>
            </a:endParaRPr>
          </a:p>
        </p:txBody>
      </p:sp>
      <p:pic>
        <p:nvPicPr>
          <p:cNvPr id="5" name="Picture 4" descr="PM_logo_860x182_no_cert_mark.jpg"/>
          <p:cNvPicPr>
            <a:picLocks noChangeAspect="1"/>
          </p:cNvPicPr>
          <p:nvPr/>
        </p:nvPicPr>
        <p:blipFill>
          <a:blip r:embed="rId5" cstate="print"/>
          <a:stretch>
            <a:fillRect/>
          </a:stretch>
        </p:blipFill>
        <p:spPr>
          <a:xfrm>
            <a:off x="381000" y="4626664"/>
            <a:ext cx="8407400" cy="2155136"/>
          </a:xfrm>
          <a:prstGeom prst="rect">
            <a:avLst/>
          </a:prstGeom>
        </p:spPr>
      </p:pic>
      <p:sp>
        <p:nvSpPr>
          <p:cNvPr id="2" name="Slide Number Placeholder 1"/>
          <p:cNvSpPr>
            <a:spLocks noGrp="1"/>
          </p:cNvSpPr>
          <p:nvPr>
            <p:ph type="sldNum" sz="quarter" idx="12"/>
          </p:nvPr>
        </p:nvSpPr>
        <p:spPr/>
        <p:txBody>
          <a:bodyPr/>
          <a:lstStyle/>
          <a:p>
            <a:fld id="{A68EB28B-25DE-584A-9D11-C8CFD6A9918B}" type="slidenum">
              <a:rPr lang="en-US" smtClean="0">
                <a:solidFill>
                  <a:srgbClr val="6F6F6F"/>
                </a:solidFill>
              </a:rPr>
              <a:pPr/>
              <a:t>1</a:t>
            </a:fld>
            <a:endParaRPr lang="en-US" dirty="0">
              <a:solidFill>
                <a:srgbClr val="6F6F6F"/>
              </a:solidFill>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62000"/>
            <a:ext cx="8331787" cy="537808"/>
          </a:xfrm>
        </p:spPr>
        <p:txBody>
          <a:bodyPr>
            <a:normAutofit/>
          </a:bodyPr>
          <a:lstStyle/>
          <a:p>
            <a:r>
              <a:rPr lang="en-US" dirty="0" smtClean="0"/>
              <a:t>Navigate Portfolio Manager</a:t>
            </a:r>
            <a:endParaRPr lang="en-US"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10</a:t>
            </a:fld>
            <a:endParaRPr lang="en-US" dirty="0">
              <a:solidFill>
                <a:srgbClr val="6F6F6F"/>
              </a:solidFill>
            </a:endParaRPr>
          </a:p>
        </p:txBody>
      </p:sp>
      <p:sp>
        <p:nvSpPr>
          <p:cNvPr id="6" name="Right Arrow 5"/>
          <p:cNvSpPr/>
          <p:nvPr/>
        </p:nvSpPr>
        <p:spPr>
          <a:xfrm flipV="1">
            <a:off x="304800" y="2971800"/>
            <a:ext cx="990600" cy="15240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Univers"/>
            </a:endParaRPr>
          </a:p>
        </p:txBody>
      </p:sp>
      <p:sp>
        <p:nvSpPr>
          <p:cNvPr id="7" name="TextBox 6"/>
          <p:cNvSpPr txBox="1"/>
          <p:nvPr/>
        </p:nvSpPr>
        <p:spPr>
          <a:xfrm>
            <a:off x="228600" y="2362200"/>
            <a:ext cx="1295400" cy="609600"/>
          </a:xfrm>
          <a:prstGeom prst="rect">
            <a:avLst/>
          </a:prstGeom>
        </p:spPr>
        <p:txBody>
          <a:bodyPr vert="horz" wrap="square" lIns="91440" tIns="45720" rIns="91440" bIns="45720" rtlCol="0" anchor="ctr">
            <a:no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smtClean="0">
                <a:ln>
                  <a:noFill/>
                </a:ln>
                <a:solidFill>
                  <a:srgbClr val="7F7F7F"/>
                </a:solidFill>
                <a:effectLst/>
                <a:uLnTx/>
                <a:uFillTx/>
                <a:latin typeface="Univers"/>
                <a:ea typeface="+mj-ea"/>
                <a:cs typeface="Univers"/>
              </a:rPr>
              <a:t>Property level view</a:t>
            </a:r>
          </a:p>
        </p:txBody>
      </p:sp>
      <p:pic>
        <p:nvPicPr>
          <p:cNvPr id="3" name="Picture 2"/>
          <p:cNvPicPr>
            <a:picLocks noChangeAspect="1"/>
          </p:cNvPicPr>
          <p:nvPr/>
        </p:nvPicPr>
        <p:blipFill>
          <a:blip r:embed="rId3"/>
          <a:stretch>
            <a:fillRect/>
          </a:stretch>
        </p:blipFill>
        <p:spPr>
          <a:xfrm>
            <a:off x="1371600" y="1295401"/>
            <a:ext cx="6364029" cy="4953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62000"/>
            <a:ext cx="8331787" cy="537808"/>
          </a:xfrm>
        </p:spPr>
        <p:txBody>
          <a:bodyPr>
            <a:normAutofit/>
          </a:bodyPr>
          <a:lstStyle/>
          <a:p>
            <a:r>
              <a:rPr lang="en-US" dirty="0" smtClean="0"/>
              <a:t>Get Data In</a:t>
            </a:r>
            <a:endParaRPr lang="en-US" dirty="0"/>
          </a:p>
        </p:txBody>
      </p:sp>
      <p:sp>
        <p:nvSpPr>
          <p:cNvPr id="3" name="Content Placeholder 2"/>
          <p:cNvSpPr>
            <a:spLocks noGrp="1"/>
          </p:cNvSpPr>
          <p:nvPr>
            <p:ph idx="1"/>
          </p:nvPr>
        </p:nvSpPr>
        <p:spPr>
          <a:xfrm>
            <a:off x="841248" y="1295400"/>
            <a:ext cx="7848600" cy="4525963"/>
          </a:xfrm>
        </p:spPr>
        <p:txBody>
          <a:bodyPr/>
          <a:lstStyle/>
          <a:p>
            <a:pPr marL="0" indent="0">
              <a:lnSpc>
                <a:spcPct val="130000"/>
              </a:lnSpc>
              <a:buClr>
                <a:schemeClr val="tx2">
                  <a:lumMod val="60000"/>
                  <a:lumOff val="40000"/>
                </a:schemeClr>
              </a:buClr>
              <a:buNone/>
            </a:pPr>
            <a:r>
              <a:rPr lang="en-US" sz="2000" dirty="0" smtClean="0"/>
              <a:t>3 ways to enter data for your property or portfolio:</a:t>
            </a:r>
          </a:p>
          <a:p>
            <a:pPr marL="347472" lvl="1" indent="-514350">
              <a:lnSpc>
                <a:spcPct val="130000"/>
              </a:lnSpc>
              <a:buClr>
                <a:schemeClr val="accent1">
                  <a:lumMod val="75000"/>
                </a:schemeClr>
              </a:buClr>
              <a:buAutoNum type="arabicPeriod"/>
            </a:pPr>
            <a:r>
              <a:rPr lang="en-US" sz="2000" dirty="0" smtClean="0"/>
              <a:t>Manually</a:t>
            </a:r>
          </a:p>
          <a:p>
            <a:pPr marL="347472" lvl="1" indent="-514350">
              <a:lnSpc>
                <a:spcPct val="130000"/>
              </a:lnSpc>
              <a:buClr>
                <a:schemeClr val="accent1">
                  <a:lumMod val="75000"/>
                </a:schemeClr>
              </a:buClr>
              <a:buAutoNum type="arabicPeriod"/>
            </a:pPr>
            <a:r>
              <a:rPr lang="en-US" sz="2000" dirty="0" smtClean="0"/>
              <a:t>Uploading spreadsheets</a:t>
            </a:r>
          </a:p>
          <a:p>
            <a:pPr marL="347472" lvl="1" indent="-514350">
              <a:lnSpc>
                <a:spcPct val="130000"/>
              </a:lnSpc>
              <a:buClr>
                <a:schemeClr val="accent1">
                  <a:lumMod val="75000"/>
                </a:schemeClr>
              </a:buClr>
              <a:buAutoNum type="arabicPeriod"/>
            </a:pPr>
            <a:r>
              <a:rPr lang="en-US" sz="2000" dirty="0" smtClean="0"/>
              <a:t>Hiring a 3</a:t>
            </a:r>
            <a:r>
              <a:rPr lang="en-US" sz="2000" baseline="30000" dirty="0" smtClean="0"/>
              <a:t>rd</a:t>
            </a:r>
            <a:r>
              <a:rPr lang="en-US" sz="2000" dirty="0" smtClean="0"/>
              <a:t> party to exchange data directly with Portfolio Manager via web services</a:t>
            </a:r>
            <a:endParaRPr lang="en-US" sz="2000"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11</a:t>
            </a:fld>
            <a:endParaRPr lang="en-US" dirty="0">
              <a:solidFill>
                <a:srgbClr val="6F6F6F"/>
              </a:solidFill>
            </a:endParaRP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4"/>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1307592" y="1380743"/>
            <a:ext cx="6099048" cy="5276088"/>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813816" y="762000"/>
            <a:ext cx="8308545" cy="537808"/>
          </a:xfrm>
        </p:spPr>
        <p:txBody>
          <a:bodyPr>
            <a:noAutofit/>
          </a:bodyPr>
          <a:lstStyle/>
          <a:p>
            <a:r>
              <a:rPr lang="en-US" dirty="0" smtClean="0"/>
              <a:t>Get Data In: Manually</a:t>
            </a:r>
            <a:endParaRPr lang="en-US"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12</a:t>
            </a:fld>
            <a:endParaRPr lang="en-US" dirty="0">
              <a:solidFill>
                <a:srgbClr val="6F6F6F"/>
              </a:solidFill>
            </a:endParaRPr>
          </a:p>
        </p:txBody>
      </p:sp>
      <p:sp>
        <p:nvSpPr>
          <p:cNvPr id="6" name="Oval 5"/>
          <p:cNvSpPr/>
          <p:nvPr/>
        </p:nvSpPr>
        <p:spPr>
          <a:xfrm>
            <a:off x="2590800" y="3922479"/>
            <a:ext cx="1600200" cy="497121"/>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Univers"/>
            </a:endParaRPr>
          </a:p>
        </p:txBody>
      </p:sp>
    </p:spTree>
    <p:extLst>
      <p:ext uri="{BB962C8B-B14F-4D97-AF65-F5344CB8AC3E}">
        <p14:creationId xmlns:p14="http://schemas.microsoft.com/office/powerpoint/2010/main" val="547015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6" y="762000"/>
            <a:ext cx="8331787" cy="537808"/>
          </a:xfrm>
        </p:spPr>
        <p:txBody>
          <a:bodyPr>
            <a:normAutofit/>
          </a:bodyPr>
          <a:lstStyle/>
          <a:p>
            <a:r>
              <a:rPr lang="en-US" dirty="0" smtClean="0"/>
              <a:t>Get Data In: Spreadsheet Upload</a:t>
            </a:r>
            <a:endParaRPr lang="en-US" dirty="0"/>
          </a:p>
        </p:txBody>
      </p:sp>
      <p:pic>
        <p:nvPicPr>
          <p:cNvPr id="5" name="Content Placeholder 4"/>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52400" y="1371600"/>
            <a:ext cx="4343400" cy="3488267"/>
          </a:xfrm>
          <a:prstGeom prst="rect">
            <a:avLst/>
          </a:prstGeom>
          <a:ln>
            <a:noFill/>
          </a:ln>
          <a:effectLst>
            <a:outerShdw blurRad="292100" dist="139700" dir="2700000" algn="tl" rotWithShape="0">
              <a:srgbClr val="333333">
                <a:alpha val="65000"/>
              </a:srgbClr>
            </a:outerShdw>
          </a:effectLst>
        </p:spPr>
      </p:pic>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13</a:t>
            </a:fld>
            <a:endParaRPr lang="en-US" dirty="0">
              <a:solidFill>
                <a:srgbClr val="6F6F6F"/>
              </a:solidFill>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343400" y="2362200"/>
            <a:ext cx="4504397" cy="40288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6" name="Oval 5"/>
          <p:cNvSpPr/>
          <p:nvPr/>
        </p:nvSpPr>
        <p:spPr>
          <a:xfrm>
            <a:off x="2514600" y="4572000"/>
            <a:ext cx="11430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Univers"/>
            </a:endParaRPr>
          </a:p>
        </p:txBody>
      </p:sp>
      <p:sp>
        <p:nvSpPr>
          <p:cNvPr id="7" name="Bent-Up Arrow 6"/>
          <p:cNvSpPr/>
          <p:nvPr/>
        </p:nvSpPr>
        <p:spPr>
          <a:xfrm rot="5400000">
            <a:off x="2702946" y="4688454"/>
            <a:ext cx="609600" cy="1443492"/>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Univers"/>
            </a:endParaRP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58952"/>
            <a:ext cx="8331787" cy="537808"/>
          </a:xfrm>
        </p:spPr>
        <p:txBody>
          <a:bodyPr>
            <a:noAutofit/>
          </a:bodyPr>
          <a:lstStyle/>
          <a:p>
            <a:r>
              <a:rPr lang="en-US" dirty="0" smtClean="0"/>
              <a:t>Get Data In: ENERGY STAR Web Services</a:t>
            </a:r>
            <a:endParaRPr lang="en-US" dirty="0"/>
          </a:p>
        </p:txBody>
      </p:sp>
      <p:sp>
        <p:nvSpPr>
          <p:cNvPr id="3" name="Content Placeholder 2"/>
          <p:cNvSpPr>
            <a:spLocks noGrp="1"/>
          </p:cNvSpPr>
          <p:nvPr>
            <p:ph idx="1"/>
          </p:nvPr>
        </p:nvSpPr>
        <p:spPr>
          <a:xfrm>
            <a:off x="838200" y="1298448"/>
            <a:ext cx="7874586" cy="4174699"/>
          </a:xfrm>
        </p:spPr>
        <p:txBody>
          <a:bodyPr/>
          <a:lstStyle/>
          <a:p>
            <a:pPr>
              <a:lnSpc>
                <a:spcPct val="130000"/>
              </a:lnSpc>
              <a:buClr>
                <a:schemeClr val="accent1">
                  <a:lumMod val="75000"/>
                </a:schemeClr>
              </a:buClr>
            </a:pPr>
            <a:r>
              <a:rPr lang="en-US" sz="2000" dirty="0" smtClean="0"/>
              <a:t>Enables </a:t>
            </a:r>
            <a:r>
              <a:rPr lang="en-US" sz="2000" dirty="0"/>
              <a:t>energy service companies and utilities </a:t>
            </a:r>
            <a:r>
              <a:rPr lang="en-US" sz="2000" dirty="0" smtClean="0"/>
              <a:t>to exchange data with Portfolio Manager to:</a:t>
            </a:r>
          </a:p>
          <a:p>
            <a:pPr lvl="1">
              <a:lnSpc>
                <a:spcPct val="130000"/>
              </a:lnSpc>
              <a:buClr>
                <a:schemeClr val="accent1">
                  <a:lumMod val="75000"/>
                </a:schemeClr>
              </a:buClr>
            </a:pPr>
            <a:r>
              <a:rPr lang="en-US" sz="2000" dirty="0"/>
              <a:t>M</a:t>
            </a:r>
            <a:r>
              <a:rPr lang="en-US" sz="2000" dirty="0" smtClean="0"/>
              <a:t>anage </a:t>
            </a:r>
            <a:r>
              <a:rPr lang="en-US" sz="2000" dirty="0"/>
              <a:t>building and </a:t>
            </a:r>
            <a:r>
              <a:rPr lang="en-US" sz="2000" dirty="0" smtClean="0"/>
              <a:t>utility data </a:t>
            </a:r>
            <a:r>
              <a:rPr lang="en-US" sz="2000" dirty="0"/>
              <a:t>for </a:t>
            </a:r>
            <a:r>
              <a:rPr lang="en-US" sz="2000" dirty="0" smtClean="0"/>
              <a:t>customers</a:t>
            </a:r>
          </a:p>
          <a:p>
            <a:pPr lvl="1">
              <a:lnSpc>
                <a:spcPct val="130000"/>
              </a:lnSpc>
              <a:buClr>
                <a:schemeClr val="accent1">
                  <a:lumMod val="75000"/>
                </a:schemeClr>
              </a:buClr>
            </a:pPr>
            <a:r>
              <a:rPr lang="en-US" sz="2000" dirty="0"/>
              <a:t>A</a:t>
            </a:r>
            <a:r>
              <a:rPr lang="en-US" sz="2000" dirty="0" smtClean="0"/>
              <a:t>ccess the ENERGY STAR score and other performance metrics from Portfolio Manager</a:t>
            </a:r>
          </a:p>
          <a:p>
            <a:pPr>
              <a:lnSpc>
                <a:spcPct val="130000"/>
              </a:lnSpc>
              <a:buClr>
                <a:schemeClr val="accent1">
                  <a:lumMod val="75000"/>
                </a:schemeClr>
              </a:buClr>
            </a:pPr>
            <a:r>
              <a:rPr lang="en-US" sz="2000" dirty="0" smtClean="0"/>
              <a:t>If you are using web services, you must “connect” and “share” </a:t>
            </a:r>
            <a:r>
              <a:rPr lang="en-US" dirty="0" smtClean="0"/>
              <a:t>your properties </a:t>
            </a:r>
            <a:r>
              <a:rPr lang="en-US" sz="2000" dirty="0" smtClean="0"/>
              <a:t>with your web service provider</a:t>
            </a:r>
            <a:endParaRPr lang="en-US" sz="2000"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14</a:t>
            </a:fld>
            <a:endParaRPr lang="en-US" dirty="0">
              <a:solidFill>
                <a:srgbClr val="6F6F6F"/>
              </a:solidFill>
            </a:endParaRPr>
          </a:p>
        </p:txBody>
      </p:sp>
    </p:spTree>
    <p:extLst>
      <p:ext uri="{BB962C8B-B14F-4D97-AF65-F5344CB8AC3E}">
        <p14:creationId xmlns:p14="http://schemas.microsoft.com/office/powerpoint/2010/main" val="424971243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58952"/>
            <a:ext cx="8331787" cy="537808"/>
          </a:xfrm>
        </p:spPr>
        <p:txBody>
          <a:bodyPr>
            <a:normAutofit/>
          </a:bodyPr>
          <a:lstStyle/>
          <a:p>
            <a:r>
              <a:rPr lang="en-US" dirty="0" smtClean="0"/>
              <a:t>How To</a:t>
            </a:r>
            <a:endParaRPr lang="en-US" dirty="0"/>
          </a:p>
        </p:txBody>
      </p:sp>
      <p:sp>
        <p:nvSpPr>
          <p:cNvPr id="3" name="Content Placeholder 2"/>
          <p:cNvSpPr>
            <a:spLocks noGrp="1"/>
          </p:cNvSpPr>
          <p:nvPr>
            <p:ph idx="1"/>
          </p:nvPr>
        </p:nvSpPr>
        <p:spPr>
          <a:xfrm>
            <a:off x="841248" y="1298448"/>
            <a:ext cx="8229600" cy="3810000"/>
          </a:xfrm>
        </p:spPr>
        <p:txBody>
          <a:bodyPr/>
          <a:lstStyle/>
          <a:p>
            <a:pPr>
              <a:lnSpc>
                <a:spcPct val="130000"/>
              </a:lnSpc>
            </a:pPr>
            <a:r>
              <a:rPr lang="en-US" dirty="0"/>
              <a:t>Navigate </a:t>
            </a:r>
            <a:r>
              <a:rPr lang="en-US" dirty="0" smtClean="0"/>
              <a:t>Portfolio </a:t>
            </a:r>
            <a:r>
              <a:rPr lang="en-US" dirty="0"/>
              <a:t>Manager</a:t>
            </a:r>
          </a:p>
          <a:p>
            <a:pPr>
              <a:lnSpc>
                <a:spcPct val="130000"/>
              </a:lnSpc>
            </a:pPr>
            <a:r>
              <a:rPr lang="en-US" dirty="0">
                <a:solidFill>
                  <a:schemeClr val="accent1">
                    <a:lumMod val="75000"/>
                  </a:schemeClr>
                </a:solidFill>
              </a:rPr>
              <a:t>Add a property and enter </a:t>
            </a:r>
            <a:r>
              <a:rPr lang="en-US" dirty="0" smtClean="0">
                <a:solidFill>
                  <a:schemeClr val="accent1">
                    <a:lumMod val="75000"/>
                  </a:schemeClr>
                </a:solidFill>
              </a:rPr>
              <a:t>its use details</a:t>
            </a:r>
            <a:endParaRPr lang="en-US" dirty="0">
              <a:solidFill>
                <a:schemeClr val="accent1">
                  <a:lumMod val="75000"/>
                </a:schemeClr>
              </a:solidFill>
            </a:endParaRPr>
          </a:p>
          <a:p>
            <a:pPr>
              <a:lnSpc>
                <a:spcPct val="130000"/>
              </a:lnSpc>
            </a:pPr>
            <a:r>
              <a:rPr lang="en-US" dirty="0"/>
              <a:t>Enter </a:t>
            </a:r>
            <a:r>
              <a:rPr lang="en-US" dirty="0" smtClean="0"/>
              <a:t>energy, water, and waste &amp; materials data</a:t>
            </a:r>
            <a:endParaRPr lang="en-US" strike="sngStrike" dirty="0"/>
          </a:p>
          <a:p>
            <a:pPr>
              <a:lnSpc>
                <a:spcPct val="130000"/>
              </a:lnSpc>
            </a:pPr>
            <a:r>
              <a:rPr lang="en-US" dirty="0"/>
              <a:t>Generate r</a:t>
            </a:r>
            <a:r>
              <a:rPr lang="en-US" dirty="0" smtClean="0"/>
              <a:t>eports </a:t>
            </a:r>
            <a:r>
              <a:rPr lang="en-US" dirty="0"/>
              <a:t>to assess </a:t>
            </a:r>
            <a:r>
              <a:rPr lang="en-US" dirty="0" smtClean="0"/>
              <a:t>progress</a:t>
            </a:r>
          </a:p>
        </p:txBody>
      </p:sp>
      <p:sp>
        <p:nvSpPr>
          <p:cNvPr id="4" name="Slide Number Placeholder 3"/>
          <p:cNvSpPr>
            <a:spLocks noGrp="1"/>
          </p:cNvSpPr>
          <p:nvPr>
            <p:ph type="sldNum" sz="quarter" idx="12"/>
          </p:nvPr>
        </p:nvSpPr>
        <p:spPr/>
        <p:txBody>
          <a:bodyPr/>
          <a:lstStyle/>
          <a:p>
            <a:fld id="{F16B175D-26AC-42BA-AF68-CE328C4BE887}" type="slidenum">
              <a:rPr lang="en-US" smtClean="0"/>
              <a:pPr/>
              <a:t>15</a:t>
            </a:fld>
            <a:endParaRPr lang="en-US"/>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6" y="758952"/>
            <a:ext cx="8308545" cy="537808"/>
          </a:xfrm>
        </p:spPr>
        <p:txBody>
          <a:bodyPr>
            <a:normAutofit/>
          </a:bodyPr>
          <a:lstStyle/>
          <a:p>
            <a:r>
              <a:rPr lang="en-US" dirty="0" smtClean="0"/>
              <a:t>Add a Property</a:t>
            </a:r>
            <a:endParaRPr lang="en-US"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16</a:t>
            </a:fld>
            <a:endParaRPr lang="en-US" dirty="0">
              <a:solidFill>
                <a:srgbClr val="6F6F6F"/>
              </a:solidFill>
            </a:endParaRPr>
          </a:p>
        </p:txBody>
      </p:sp>
      <p:pic>
        <p:nvPicPr>
          <p:cNvPr id="9" name="Content Placeholder 4"/>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1307592" y="1380744"/>
            <a:ext cx="6099048" cy="5276088"/>
          </a:xfrm>
          <a:prstGeom prst="rect">
            <a:avLst/>
          </a:prstGeom>
          <a:ln>
            <a:noFill/>
          </a:ln>
          <a:effectLst>
            <a:outerShdw blurRad="292100" dist="139700" dir="2700000" algn="tl" rotWithShape="0">
              <a:srgbClr val="333333">
                <a:alpha val="65000"/>
              </a:srgbClr>
            </a:outerShdw>
          </a:effectLst>
        </p:spPr>
      </p:pic>
      <p:sp>
        <p:nvSpPr>
          <p:cNvPr id="10" name="Oval 9"/>
          <p:cNvSpPr/>
          <p:nvPr/>
        </p:nvSpPr>
        <p:spPr>
          <a:xfrm>
            <a:off x="2514600" y="3922479"/>
            <a:ext cx="1676400" cy="497121"/>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Univers"/>
            </a:endParaRPr>
          </a:p>
        </p:txBody>
      </p:sp>
    </p:spTree>
    <p:extLst>
      <p:ext uri="{BB962C8B-B14F-4D97-AF65-F5344CB8AC3E}">
        <p14:creationId xmlns:p14="http://schemas.microsoft.com/office/powerpoint/2010/main" val="547015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7592" y="1380744"/>
            <a:ext cx="6102768" cy="5271791"/>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813684" y="758952"/>
            <a:ext cx="8308545" cy="537808"/>
          </a:xfrm>
        </p:spPr>
        <p:txBody>
          <a:bodyPr>
            <a:normAutofit/>
          </a:bodyPr>
          <a:lstStyle/>
          <a:p>
            <a:r>
              <a:rPr lang="en-US" dirty="0" smtClean="0"/>
              <a:t>Add a Property: Existing Property</a:t>
            </a:r>
            <a:endParaRPr lang="en-US"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17</a:t>
            </a:fld>
            <a:endParaRPr lang="en-US" dirty="0">
              <a:solidFill>
                <a:srgbClr val="6F6F6F"/>
              </a:solidFill>
            </a:endParaRPr>
          </a:p>
        </p:txBody>
      </p:sp>
      <p:sp>
        <p:nvSpPr>
          <p:cNvPr id="10" name="Oval 9"/>
          <p:cNvSpPr/>
          <p:nvPr/>
        </p:nvSpPr>
        <p:spPr>
          <a:xfrm>
            <a:off x="4343400" y="6310609"/>
            <a:ext cx="1219200" cy="471191"/>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Univers"/>
            </a:endParaRPr>
          </a:p>
        </p:txBody>
      </p:sp>
      <p:cxnSp>
        <p:nvCxnSpPr>
          <p:cNvPr id="7" name="Straight Arrow Connector 6"/>
          <p:cNvCxnSpPr/>
          <p:nvPr/>
        </p:nvCxnSpPr>
        <p:spPr>
          <a:xfrm flipV="1">
            <a:off x="838200" y="4473388"/>
            <a:ext cx="1447800" cy="950259"/>
          </a:xfrm>
          <a:prstGeom prst="straightConnector1">
            <a:avLst/>
          </a:prstGeom>
          <a:ln>
            <a:solidFill>
              <a:srgbClr val="C0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403707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6" y="762000"/>
            <a:ext cx="8308545" cy="537808"/>
          </a:xfrm>
        </p:spPr>
        <p:txBody>
          <a:bodyPr>
            <a:normAutofit/>
          </a:bodyPr>
          <a:lstStyle/>
          <a:p>
            <a:r>
              <a:rPr lang="en-US" dirty="0" smtClean="0"/>
              <a:t>Basic Property Information</a:t>
            </a:r>
            <a:endParaRPr lang="en-US"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18</a:t>
            </a:fld>
            <a:endParaRPr lang="en-US" dirty="0">
              <a:solidFill>
                <a:srgbClr val="6F6F6F"/>
              </a:solidFill>
            </a:endParaRPr>
          </a:p>
        </p:txBody>
      </p:sp>
      <p:pic>
        <p:nvPicPr>
          <p:cNvPr id="10" name="Picture 9"/>
          <p:cNvPicPr>
            <a:picLocks/>
          </p:cNvPicPr>
          <p:nvPr/>
        </p:nvPicPr>
        <p:blipFill>
          <a:blip r:embed="rId3" cstate="email">
            <a:extLst>
              <a:ext uri="{28A0092B-C50C-407E-A947-70E740481C1C}">
                <a14:useLocalDpi xmlns:a14="http://schemas.microsoft.com/office/drawing/2010/main"/>
              </a:ext>
            </a:extLst>
          </a:blip>
          <a:stretch>
            <a:fillRect/>
          </a:stretch>
        </p:blipFill>
        <p:spPr>
          <a:xfrm>
            <a:off x="1307592" y="1380744"/>
            <a:ext cx="6099048" cy="52760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77892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6" y="762000"/>
            <a:ext cx="8308545" cy="537808"/>
          </a:xfrm>
        </p:spPr>
        <p:txBody>
          <a:bodyPr>
            <a:normAutofit/>
          </a:bodyPr>
          <a:lstStyle/>
          <a:p>
            <a:r>
              <a:rPr lang="en-US" dirty="0" smtClean="0"/>
              <a:t>Check the Statements that Apply</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19</a:t>
            </a:fld>
            <a:endParaRPr lang="en-US" dirty="0">
              <a:solidFill>
                <a:srgbClr val="6F6F6F"/>
              </a:solidFill>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28800" y="3657600"/>
            <a:ext cx="7150210" cy="2514600"/>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2400" y="1447800"/>
            <a:ext cx="7391400" cy="206201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445437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62000"/>
            <a:ext cx="8331787" cy="537808"/>
          </a:xfrm>
        </p:spPr>
        <p:txBody>
          <a:bodyPr>
            <a:normAutofit/>
          </a:bodyPr>
          <a:lstStyle/>
          <a:p>
            <a:r>
              <a:rPr lang="en-US" dirty="0" smtClean="0"/>
              <a:t>Learning Objectives</a:t>
            </a:r>
            <a:endParaRPr lang="en-US" dirty="0"/>
          </a:p>
        </p:txBody>
      </p:sp>
      <p:sp>
        <p:nvSpPr>
          <p:cNvPr id="3" name="Content Placeholder 2"/>
          <p:cNvSpPr>
            <a:spLocks noGrp="1"/>
          </p:cNvSpPr>
          <p:nvPr>
            <p:ph idx="1"/>
          </p:nvPr>
        </p:nvSpPr>
        <p:spPr>
          <a:xfrm>
            <a:off x="838200" y="1295400"/>
            <a:ext cx="7874586" cy="4174699"/>
          </a:xfrm>
        </p:spPr>
        <p:txBody>
          <a:bodyPr>
            <a:normAutofit/>
          </a:bodyPr>
          <a:lstStyle/>
          <a:p>
            <a:pPr>
              <a:lnSpc>
                <a:spcPct val="130000"/>
              </a:lnSpc>
              <a:buClr>
                <a:schemeClr val="accent1">
                  <a:lumMod val="75000"/>
                </a:schemeClr>
              </a:buClr>
            </a:pPr>
            <a:r>
              <a:rPr lang="en-US" dirty="0" smtClean="0">
                <a:solidFill>
                  <a:srgbClr val="1889C3"/>
                </a:solidFill>
              </a:rPr>
              <a:t>In this session, you will become familiar with EPA’s ENERGY STAR Portfolio Manager tool and learn how to:</a:t>
            </a:r>
          </a:p>
          <a:p>
            <a:pPr lvl="1">
              <a:lnSpc>
                <a:spcPct val="130000"/>
              </a:lnSpc>
              <a:buClr>
                <a:schemeClr val="accent1">
                  <a:lumMod val="75000"/>
                </a:schemeClr>
              </a:buClr>
            </a:pPr>
            <a:r>
              <a:rPr lang="en-US" dirty="0" smtClean="0"/>
              <a:t>Navigate Portfolio Manager</a:t>
            </a:r>
          </a:p>
          <a:p>
            <a:pPr lvl="1">
              <a:lnSpc>
                <a:spcPct val="130000"/>
              </a:lnSpc>
              <a:buClr>
                <a:schemeClr val="accent1">
                  <a:lumMod val="75000"/>
                </a:schemeClr>
              </a:buClr>
            </a:pPr>
            <a:r>
              <a:rPr lang="en-US" dirty="0" smtClean="0"/>
              <a:t>Add a property and enter its use details </a:t>
            </a:r>
          </a:p>
          <a:p>
            <a:pPr lvl="1">
              <a:lnSpc>
                <a:spcPct val="130000"/>
              </a:lnSpc>
              <a:buClr>
                <a:schemeClr val="accent1">
                  <a:lumMod val="75000"/>
                </a:schemeClr>
              </a:buClr>
            </a:pPr>
            <a:r>
              <a:rPr lang="en-US" dirty="0" smtClean="0"/>
              <a:t>Enter </a:t>
            </a:r>
            <a:r>
              <a:rPr lang="en-US" dirty="0"/>
              <a:t>energy, water, and </a:t>
            </a:r>
            <a:r>
              <a:rPr lang="en-US" dirty="0" smtClean="0"/>
              <a:t>waste &amp; </a:t>
            </a:r>
            <a:r>
              <a:rPr lang="en-US" dirty="0"/>
              <a:t>materials data</a:t>
            </a:r>
            <a:endParaRPr lang="en-US" strike="sngStrike" dirty="0"/>
          </a:p>
          <a:p>
            <a:pPr lvl="1">
              <a:lnSpc>
                <a:spcPct val="130000"/>
              </a:lnSpc>
              <a:buClr>
                <a:schemeClr val="accent1">
                  <a:lumMod val="75000"/>
                </a:schemeClr>
              </a:buClr>
            </a:pPr>
            <a:r>
              <a:rPr lang="en-US" dirty="0" smtClean="0"/>
              <a:t>Generate reports to assess progress</a:t>
            </a:r>
          </a:p>
          <a:p>
            <a:pPr lvl="1">
              <a:lnSpc>
                <a:spcPct val="130000"/>
              </a:lnSpc>
              <a:buClr>
                <a:schemeClr val="tx2">
                  <a:lumMod val="60000"/>
                  <a:lumOff val="40000"/>
                </a:schemeClr>
              </a:buClr>
            </a:pPr>
            <a:endParaRPr lang="en-US" dirty="0" smtClean="0"/>
          </a:p>
          <a:p>
            <a:pPr marL="740664" lvl="1" indent="0">
              <a:lnSpc>
                <a:spcPct val="130000"/>
              </a:lnSpc>
              <a:buClr>
                <a:schemeClr val="tx2">
                  <a:lumMod val="60000"/>
                  <a:lumOff val="40000"/>
                </a:schemeClr>
              </a:buClr>
              <a:buNone/>
            </a:pPr>
            <a:r>
              <a:rPr lang="en-US" sz="1600" dirty="0" smtClean="0"/>
              <a:t>Note: ENERGY STAR also has short 5 minute videos on these introductory topics available for quick view at </a:t>
            </a:r>
            <a:r>
              <a:rPr lang="en-US" sz="1600" dirty="0" smtClean="0">
                <a:hlinkClick r:id="rId3"/>
              </a:rPr>
              <a:t>www.energystar.gov/buildings/training</a:t>
            </a:r>
            <a:r>
              <a:rPr lang="en-US" sz="1600" dirty="0" smtClean="0"/>
              <a:t> </a:t>
            </a:r>
          </a:p>
        </p:txBody>
      </p:sp>
      <p:sp>
        <p:nvSpPr>
          <p:cNvPr id="4" name="Slide Number Placeholder 3"/>
          <p:cNvSpPr>
            <a:spLocks noGrp="1"/>
          </p:cNvSpPr>
          <p:nvPr>
            <p:ph type="sldNum" sz="quarter" idx="12"/>
          </p:nvPr>
        </p:nvSpPr>
        <p:spPr/>
        <p:txBody>
          <a:bodyPr/>
          <a:lstStyle/>
          <a:p>
            <a:fld id="{F16B175D-26AC-42BA-AF68-CE328C4BE887}" type="slidenum">
              <a:rPr lang="en-US" smtClean="0">
                <a:solidFill>
                  <a:srgbClr val="6F6F6F"/>
                </a:solidFill>
              </a:rPr>
              <a:pPr/>
              <a:t>2</a:t>
            </a:fld>
            <a:endParaRPr lang="en-US">
              <a:solidFill>
                <a:srgbClr val="6F6F6F"/>
              </a:solidFill>
            </a:endParaRP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13816" y="762000"/>
            <a:ext cx="8308545" cy="537808"/>
          </a:xfrm>
        </p:spPr>
        <p:txBody>
          <a:bodyPr>
            <a:normAutofit/>
          </a:bodyPr>
          <a:lstStyle/>
          <a:p>
            <a:r>
              <a:rPr lang="en-US" dirty="0" smtClean="0"/>
              <a:t>Enter Values for Property Use Details</a:t>
            </a:r>
            <a:endParaRPr lang="en-US"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20</a:t>
            </a:fld>
            <a:endParaRPr lang="en-US" dirty="0">
              <a:solidFill>
                <a:srgbClr val="6F6F6F"/>
              </a:solidFill>
            </a:endParaRP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400" y="1524000"/>
            <a:ext cx="4852834" cy="5257800"/>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68634" y="3048000"/>
            <a:ext cx="7411290" cy="31718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693077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6" y="762000"/>
            <a:ext cx="8330184" cy="539496"/>
          </a:xfrm>
        </p:spPr>
        <p:txBody>
          <a:bodyPr>
            <a:normAutofit/>
          </a:bodyPr>
          <a:lstStyle/>
          <a:p>
            <a:r>
              <a:rPr lang="en-US" dirty="0" smtClean="0"/>
              <a:t>Property Summary </a:t>
            </a:r>
            <a:r>
              <a:rPr lang="en-US" dirty="0"/>
              <a:t>Tab</a:t>
            </a: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21</a:t>
            </a:fld>
            <a:endParaRPr lang="en-US" dirty="0">
              <a:solidFill>
                <a:srgbClr val="6F6F6F"/>
              </a:solidFill>
            </a:endParaRPr>
          </a:p>
        </p:txBody>
      </p:sp>
      <p:pic>
        <p:nvPicPr>
          <p:cNvPr id="4" name="Picture 3"/>
          <p:cNvPicPr>
            <a:picLocks noChangeAspect="1"/>
          </p:cNvPicPr>
          <p:nvPr/>
        </p:nvPicPr>
        <p:blipFill>
          <a:blip r:embed="rId3"/>
          <a:stretch>
            <a:fillRect/>
          </a:stretch>
        </p:blipFill>
        <p:spPr>
          <a:xfrm>
            <a:off x="1295400" y="1295400"/>
            <a:ext cx="6337300" cy="493219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036867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4800" y="1715824"/>
            <a:ext cx="2232708" cy="1789375"/>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813816" y="758952"/>
            <a:ext cx="8330184" cy="539496"/>
          </a:xfrm>
        </p:spPr>
        <p:txBody>
          <a:bodyPr>
            <a:noAutofit/>
          </a:bodyPr>
          <a:lstStyle/>
          <a:p>
            <a:r>
              <a:rPr lang="en-US" dirty="0" smtClean="0"/>
              <a:t>Add and Set up a Property: More than One Building</a:t>
            </a:r>
            <a:endParaRPr lang="en-US"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22</a:t>
            </a:fld>
            <a:endParaRPr lang="en-US" dirty="0">
              <a:solidFill>
                <a:srgbClr val="6F6F6F"/>
              </a:solidFill>
            </a:endParaRPr>
          </a:p>
        </p:txBody>
      </p:sp>
      <p:sp>
        <p:nvSpPr>
          <p:cNvPr id="6" name="Oval 5"/>
          <p:cNvSpPr/>
          <p:nvPr/>
        </p:nvSpPr>
        <p:spPr>
          <a:xfrm>
            <a:off x="457200" y="2438400"/>
            <a:ext cx="9906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Univers"/>
            </a:endParaRPr>
          </a:p>
        </p:txBody>
      </p:sp>
      <p:sp>
        <p:nvSpPr>
          <p:cNvPr id="11" name="Bent-Up Arrow 10"/>
          <p:cNvSpPr/>
          <p:nvPr/>
        </p:nvSpPr>
        <p:spPr>
          <a:xfrm rot="5400000">
            <a:off x="1488054" y="3316854"/>
            <a:ext cx="609600" cy="1443492"/>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Univers"/>
            </a:endParaRPr>
          </a:p>
        </p:txBody>
      </p:sp>
      <p:pic>
        <p:nvPicPr>
          <p:cNvPr id="7" name="Picture 6"/>
          <p:cNvPicPr>
            <a:picLocks noChangeAspect="1"/>
          </p:cNvPicPr>
          <p:nvPr/>
        </p:nvPicPr>
        <p:blipFill rotWithShape="1">
          <a:blip r:embed="rId4"/>
          <a:srcRect r="1540"/>
          <a:stretch/>
        </p:blipFill>
        <p:spPr>
          <a:xfrm>
            <a:off x="3276600" y="1676400"/>
            <a:ext cx="5427329" cy="3970753"/>
          </a:xfrm>
          <a:prstGeom prst="rect">
            <a:avLst/>
          </a:prstGeom>
          <a:ln>
            <a:noFill/>
          </a:ln>
          <a:effectLst>
            <a:outerShdw blurRad="292100" dist="139700" dir="2700000" algn="tl" rotWithShape="0">
              <a:srgbClr val="333333">
                <a:alpha val="65000"/>
              </a:srgbClr>
            </a:outerShdw>
          </a:effectLst>
        </p:spPr>
      </p:pic>
      <p:cxnSp>
        <p:nvCxnSpPr>
          <p:cNvPr id="10" name="Straight Arrow Connector 9"/>
          <p:cNvCxnSpPr/>
          <p:nvPr/>
        </p:nvCxnSpPr>
        <p:spPr>
          <a:xfrm flipV="1">
            <a:off x="2514600" y="4038600"/>
            <a:ext cx="1600200" cy="1331260"/>
          </a:xfrm>
          <a:prstGeom prst="straightConnector1">
            <a:avLst/>
          </a:prstGeom>
          <a:ln>
            <a:solidFill>
              <a:srgbClr val="C00000"/>
            </a:solidFill>
            <a:tailEnd type="arrow"/>
          </a:ln>
        </p:spPr>
        <p:style>
          <a:lnRef idx="2">
            <a:schemeClr val="accent1"/>
          </a:lnRef>
          <a:fillRef idx="0">
            <a:schemeClr val="accent1"/>
          </a:fillRef>
          <a:effectRef idx="1">
            <a:schemeClr val="accent1"/>
          </a:effectRef>
          <a:fontRef idx="minor">
            <a:schemeClr val="tx1"/>
          </a:fontRef>
        </p:style>
      </p:cxnSp>
      <p:sp>
        <p:nvSpPr>
          <p:cNvPr id="8" name="Oval 7"/>
          <p:cNvSpPr/>
          <p:nvPr/>
        </p:nvSpPr>
        <p:spPr>
          <a:xfrm>
            <a:off x="3962400" y="4953000"/>
            <a:ext cx="9906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Univers"/>
            </a:endParaRPr>
          </a:p>
        </p:txBody>
      </p:sp>
    </p:spTree>
    <p:extLst>
      <p:ext uri="{BB962C8B-B14F-4D97-AF65-F5344CB8AC3E}">
        <p14:creationId xmlns:p14="http://schemas.microsoft.com/office/powerpoint/2010/main" val="7170986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5" y="762000"/>
            <a:ext cx="8330184" cy="537808"/>
          </a:xfrm>
        </p:spPr>
        <p:txBody>
          <a:bodyPr>
            <a:normAutofit/>
          </a:bodyPr>
          <a:lstStyle/>
          <a:p>
            <a:r>
              <a:rPr lang="en-US" dirty="0" smtClean="0"/>
              <a:t>Campus Features</a:t>
            </a:r>
            <a:endParaRPr lang="en-US" i="1"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23</a:t>
            </a:fld>
            <a:endParaRPr lang="en-US" dirty="0">
              <a:solidFill>
                <a:srgbClr val="6F6F6F"/>
              </a:solidFill>
            </a:endParaRPr>
          </a:p>
        </p:txBody>
      </p:sp>
      <p:pic>
        <p:nvPicPr>
          <p:cNvPr id="7" name="Picture 6"/>
          <p:cNvPicPr>
            <a:picLocks noChangeAspect="1"/>
          </p:cNvPicPr>
          <p:nvPr/>
        </p:nvPicPr>
        <p:blipFill>
          <a:blip r:embed="rId3"/>
          <a:stretch>
            <a:fillRect/>
          </a:stretch>
        </p:blipFill>
        <p:spPr>
          <a:xfrm>
            <a:off x="952500" y="1326234"/>
            <a:ext cx="6819900" cy="5150766"/>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743200" y="4495800"/>
            <a:ext cx="5463249" cy="1984022"/>
          </a:xfrm>
          <a:prstGeom prst="rect">
            <a:avLst/>
          </a:prstGeom>
          <a:ln>
            <a:solidFill>
              <a:srgbClr val="6F6F6F"/>
            </a:solidFill>
          </a:ln>
          <a:effectLst>
            <a:outerShdw blurRad="50800" dist="38100" dir="13500000" sx="101000" sy="101000" algn="br" rotWithShape="0">
              <a:prstClr val="black">
                <a:alpha val="40000"/>
              </a:prstClr>
            </a:outerShdw>
          </a:effectLst>
        </p:spPr>
      </p:pic>
    </p:spTree>
    <p:extLst>
      <p:ext uri="{BB962C8B-B14F-4D97-AF65-F5344CB8AC3E}">
        <p14:creationId xmlns:p14="http://schemas.microsoft.com/office/powerpoint/2010/main" val="19227800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6" y="758952"/>
            <a:ext cx="8331787" cy="537808"/>
          </a:xfrm>
        </p:spPr>
        <p:txBody>
          <a:bodyPr>
            <a:normAutofit/>
          </a:bodyPr>
          <a:lstStyle/>
          <a:p>
            <a:r>
              <a:rPr lang="en-US" dirty="0" smtClean="0"/>
              <a:t>How To</a:t>
            </a:r>
            <a:endParaRPr lang="en-US" dirty="0"/>
          </a:p>
        </p:txBody>
      </p:sp>
      <p:sp>
        <p:nvSpPr>
          <p:cNvPr id="3" name="Content Placeholder 2"/>
          <p:cNvSpPr>
            <a:spLocks noGrp="1"/>
          </p:cNvSpPr>
          <p:nvPr>
            <p:ph idx="1"/>
          </p:nvPr>
        </p:nvSpPr>
        <p:spPr>
          <a:xfrm>
            <a:off x="841248" y="1298448"/>
            <a:ext cx="7874586" cy="4174699"/>
          </a:xfrm>
        </p:spPr>
        <p:txBody>
          <a:bodyPr/>
          <a:lstStyle/>
          <a:p>
            <a:pPr>
              <a:lnSpc>
                <a:spcPct val="130000"/>
              </a:lnSpc>
            </a:pPr>
            <a:r>
              <a:rPr lang="en-US" dirty="0"/>
              <a:t>Navigate </a:t>
            </a:r>
            <a:r>
              <a:rPr lang="en-US" dirty="0" smtClean="0"/>
              <a:t>Portfolio </a:t>
            </a:r>
            <a:r>
              <a:rPr lang="en-US" dirty="0"/>
              <a:t>Manager</a:t>
            </a:r>
          </a:p>
          <a:p>
            <a:pPr>
              <a:lnSpc>
                <a:spcPct val="130000"/>
              </a:lnSpc>
            </a:pPr>
            <a:r>
              <a:rPr lang="en-US" dirty="0"/>
              <a:t>Add a property and enter </a:t>
            </a:r>
            <a:r>
              <a:rPr lang="en-US" dirty="0" smtClean="0"/>
              <a:t>its use details </a:t>
            </a:r>
          </a:p>
          <a:p>
            <a:pPr>
              <a:lnSpc>
                <a:spcPct val="130000"/>
              </a:lnSpc>
            </a:pPr>
            <a:r>
              <a:rPr lang="en-US" dirty="0" smtClean="0">
                <a:solidFill>
                  <a:schemeClr val="accent1">
                    <a:lumMod val="75000"/>
                  </a:schemeClr>
                </a:solidFill>
              </a:rPr>
              <a:t>Enter energy, water, and waste &amp; materials data</a:t>
            </a:r>
            <a:endParaRPr lang="en-US" strike="sngStrike" dirty="0">
              <a:solidFill>
                <a:schemeClr val="accent1">
                  <a:lumMod val="75000"/>
                </a:schemeClr>
              </a:solidFill>
            </a:endParaRPr>
          </a:p>
          <a:p>
            <a:pPr>
              <a:lnSpc>
                <a:spcPct val="130000"/>
              </a:lnSpc>
            </a:pPr>
            <a:r>
              <a:rPr lang="en-US" dirty="0"/>
              <a:t>Generate </a:t>
            </a:r>
            <a:r>
              <a:rPr lang="en-US" dirty="0" smtClean="0"/>
              <a:t>reports </a:t>
            </a:r>
            <a:r>
              <a:rPr lang="en-US" dirty="0"/>
              <a:t>to assess </a:t>
            </a:r>
            <a:r>
              <a:rPr lang="en-US" dirty="0" smtClean="0"/>
              <a:t>progress</a:t>
            </a:r>
          </a:p>
        </p:txBody>
      </p:sp>
      <p:sp>
        <p:nvSpPr>
          <p:cNvPr id="4" name="Slide Number Placeholder 3"/>
          <p:cNvSpPr>
            <a:spLocks noGrp="1"/>
          </p:cNvSpPr>
          <p:nvPr>
            <p:ph type="sldNum" sz="quarter" idx="12"/>
          </p:nvPr>
        </p:nvSpPr>
        <p:spPr/>
        <p:txBody>
          <a:bodyPr/>
          <a:lstStyle/>
          <a:p>
            <a:fld id="{F16B175D-26AC-42BA-AF68-CE328C4BE887}" type="slidenum">
              <a:rPr lang="en-US" smtClean="0"/>
              <a:pPr/>
              <a:t>24</a:t>
            </a:fld>
            <a:endParaRPr lang="en-US"/>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838199" y="1295400"/>
            <a:ext cx="7535843" cy="4876800"/>
          </a:xfrm>
          <a:prstGeom prst="rect">
            <a:avLst/>
          </a:prstGeom>
        </p:spPr>
      </p:pic>
      <p:sp>
        <p:nvSpPr>
          <p:cNvPr id="6" name="Title 1"/>
          <p:cNvSpPr>
            <a:spLocks noGrp="1"/>
          </p:cNvSpPr>
          <p:nvPr>
            <p:ph type="title"/>
          </p:nvPr>
        </p:nvSpPr>
        <p:spPr>
          <a:xfrm>
            <a:off x="813816" y="762000"/>
            <a:ext cx="8330184" cy="539496"/>
          </a:xfrm>
        </p:spPr>
        <p:txBody>
          <a:bodyPr>
            <a:normAutofit/>
          </a:bodyPr>
          <a:lstStyle/>
          <a:p>
            <a:r>
              <a:rPr lang="en-US" dirty="0" smtClean="0"/>
              <a:t>Meters Tabs</a:t>
            </a:r>
            <a:endParaRPr lang="en-US" dirty="0"/>
          </a:p>
        </p:txBody>
      </p:sp>
      <p:sp>
        <p:nvSpPr>
          <p:cNvPr id="7" name="Slide Number Placeholder 3"/>
          <p:cNvSpPr>
            <a:spLocks noGrp="1"/>
          </p:cNvSpPr>
          <p:nvPr>
            <p:ph type="sldNum" sz="quarter" idx="12"/>
          </p:nvPr>
        </p:nvSpPr>
        <p:spPr>
          <a:xfrm>
            <a:off x="8209221" y="6356351"/>
            <a:ext cx="477578" cy="365125"/>
          </a:xfrm>
        </p:spPr>
        <p:txBody>
          <a:bodyPr/>
          <a:lstStyle/>
          <a:p>
            <a:fld id="{F16B175D-26AC-42BA-AF68-CE328C4BE887}" type="slidenum">
              <a:rPr lang="en-US" smtClean="0"/>
              <a:pPr/>
              <a:t>25</a:t>
            </a:fld>
            <a:endParaRPr lang="en-US"/>
          </a:p>
        </p:txBody>
      </p:sp>
      <p:sp>
        <p:nvSpPr>
          <p:cNvPr id="8" name="Frame 7"/>
          <p:cNvSpPr/>
          <p:nvPr/>
        </p:nvSpPr>
        <p:spPr>
          <a:xfrm>
            <a:off x="2514600" y="3124200"/>
            <a:ext cx="2895600" cy="381000"/>
          </a:xfrm>
          <a:prstGeom prst="frame">
            <a:avLst>
              <a:gd name="adj1" fmla="val 6944"/>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8615982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6" y="762000"/>
            <a:ext cx="8330184" cy="539496"/>
          </a:xfrm>
        </p:spPr>
        <p:txBody>
          <a:bodyPr>
            <a:normAutofit/>
          </a:bodyPr>
          <a:lstStyle/>
          <a:p>
            <a:r>
              <a:rPr lang="en-US" dirty="0" smtClean="0"/>
              <a:t>Energy Meter Tab</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26</a:t>
            </a:fld>
            <a:endParaRPr lang="en-US" dirty="0">
              <a:solidFill>
                <a:srgbClr val="6F6F6F"/>
              </a:solidFill>
            </a:endParaRPr>
          </a:p>
        </p:txBody>
      </p:sp>
      <p:sp>
        <p:nvSpPr>
          <p:cNvPr id="5" name="Oval 4"/>
          <p:cNvSpPr/>
          <p:nvPr/>
        </p:nvSpPr>
        <p:spPr>
          <a:xfrm>
            <a:off x="5715000" y="3733800"/>
            <a:ext cx="1103947"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Univers"/>
            </a:endParaRPr>
          </a:p>
        </p:txBody>
      </p:sp>
      <p:pic>
        <p:nvPicPr>
          <p:cNvPr id="4" name="Picture 3"/>
          <p:cNvPicPr>
            <a:picLocks noChangeAspect="1"/>
          </p:cNvPicPr>
          <p:nvPr/>
        </p:nvPicPr>
        <p:blipFill>
          <a:blip r:embed="rId3"/>
          <a:stretch>
            <a:fillRect/>
          </a:stretch>
        </p:blipFill>
        <p:spPr>
          <a:xfrm>
            <a:off x="914400" y="1410043"/>
            <a:ext cx="6400800" cy="4920735"/>
          </a:xfrm>
          <a:prstGeom prst="rect">
            <a:avLst/>
          </a:prstGeom>
          <a:ln>
            <a:noFill/>
          </a:ln>
          <a:effectLst>
            <a:outerShdw blurRad="292100" dist="139700" dir="2700000" algn="tl" rotWithShape="0">
              <a:srgbClr val="333333">
                <a:alpha val="65000"/>
              </a:srgbClr>
            </a:outerShdw>
          </a:effectLst>
        </p:spPr>
      </p:pic>
      <p:grpSp>
        <p:nvGrpSpPr>
          <p:cNvPr id="6" name="Group 5"/>
          <p:cNvGrpSpPr/>
          <p:nvPr/>
        </p:nvGrpSpPr>
        <p:grpSpPr>
          <a:xfrm>
            <a:off x="2667000" y="3657600"/>
            <a:ext cx="4530914" cy="363868"/>
            <a:chOff x="3200400" y="-107235"/>
            <a:chExt cx="4895187" cy="457200"/>
          </a:xfrm>
        </p:grpSpPr>
        <p:sp>
          <p:nvSpPr>
            <p:cNvPr id="10" name="Text Box 5"/>
            <p:cNvSpPr txBox="1"/>
            <p:nvPr/>
          </p:nvSpPr>
          <p:spPr>
            <a:xfrm>
              <a:off x="3200400" y="0"/>
              <a:ext cx="914400" cy="228600"/>
            </a:xfrm>
            <a:prstGeom prst="rect">
              <a:avLst/>
            </a:prstGeom>
            <a:solidFill>
              <a:schemeClr val="bg1"/>
            </a:solid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a:effectLst/>
                  <a:ea typeface="ＭＳ 明朝"/>
                  <a:cs typeface="Times New Roman"/>
                </a:rPr>
                <a:t> </a:t>
              </a:r>
            </a:p>
          </p:txBody>
        </p:sp>
        <p:sp>
          <p:nvSpPr>
            <p:cNvPr id="8" name="Oval 7"/>
            <p:cNvSpPr/>
            <p:nvPr/>
          </p:nvSpPr>
          <p:spPr>
            <a:xfrm>
              <a:off x="7066887" y="-107235"/>
              <a:ext cx="1028700" cy="4572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9" name="Oval 8"/>
          <p:cNvSpPr/>
          <p:nvPr/>
        </p:nvSpPr>
        <p:spPr>
          <a:xfrm>
            <a:off x="2209800" y="2971800"/>
            <a:ext cx="9906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Univers"/>
            </a:endParaRPr>
          </a:p>
        </p:txBody>
      </p:sp>
    </p:spTree>
    <p:extLst>
      <p:ext uri="{BB962C8B-B14F-4D97-AF65-F5344CB8AC3E}">
        <p14:creationId xmlns:p14="http://schemas.microsoft.com/office/powerpoint/2010/main" val="612688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6" y="762000"/>
            <a:ext cx="8308545" cy="537808"/>
          </a:xfrm>
        </p:spPr>
        <p:txBody>
          <a:bodyPr>
            <a:normAutofit/>
          </a:bodyPr>
          <a:lstStyle/>
          <a:p>
            <a:r>
              <a:rPr lang="en-US" dirty="0" smtClean="0"/>
              <a:t>Water Tab </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27</a:t>
            </a:fld>
            <a:endParaRPr lang="en-US">
              <a:solidFill>
                <a:srgbClr val="6F6F6F"/>
              </a:solidFill>
            </a:endParaRPr>
          </a:p>
        </p:txBody>
      </p:sp>
      <p:pic>
        <p:nvPicPr>
          <p:cNvPr id="4" name="Picture 3" descr="Screen Shot 2016-03-11 at 2.51.26 PM.png"/>
          <p:cNvPicPr>
            <a:picLocks/>
          </p:cNvPicPr>
          <p:nvPr/>
        </p:nvPicPr>
        <p:blipFill>
          <a:blip r:embed="rId3">
            <a:extLst>
              <a:ext uri="{28A0092B-C50C-407E-A947-70E740481C1C}">
                <a14:useLocalDpi xmlns:a14="http://schemas.microsoft.com/office/drawing/2010/main" val="0"/>
              </a:ext>
            </a:extLst>
          </a:blip>
          <a:stretch>
            <a:fillRect/>
          </a:stretch>
        </p:blipFill>
        <p:spPr>
          <a:xfrm>
            <a:off x="1371600" y="1380744"/>
            <a:ext cx="6096000" cy="4867656"/>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5029200" y="1447800"/>
            <a:ext cx="762000" cy="369332"/>
          </a:xfrm>
          <a:prstGeom prst="rect">
            <a:avLst/>
          </a:prstGeom>
          <a:solidFill>
            <a:schemeClr val="bg1"/>
          </a:solidFill>
        </p:spPr>
        <p:txBody>
          <a:bodyPr wrap="square" rtlCol="0">
            <a:spAutoFit/>
          </a:bodyPr>
          <a:lstStyle/>
          <a:p>
            <a:endParaRPr lang="en-US" dirty="0"/>
          </a:p>
        </p:txBody>
      </p:sp>
      <p:grpSp>
        <p:nvGrpSpPr>
          <p:cNvPr id="6" name="Group 5"/>
          <p:cNvGrpSpPr/>
          <p:nvPr/>
        </p:nvGrpSpPr>
        <p:grpSpPr>
          <a:xfrm>
            <a:off x="2708086" y="4360532"/>
            <a:ext cx="4530914" cy="363868"/>
            <a:chOff x="3200400" y="-107235"/>
            <a:chExt cx="4895187" cy="457200"/>
          </a:xfrm>
        </p:grpSpPr>
        <p:sp>
          <p:nvSpPr>
            <p:cNvPr id="7" name="Text Box 5"/>
            <p:cNvSpPr txBox="1"/>
            <p:nvPr/>
          </p:nvSpPr>
          <p:spPr>
            <a:xfrm>
              <a:off x="3200400" y="0"/>
              <a:ext cx="914400" cy="228600"/>
            </a:xfrm>
            <a:prstGeom prst="rect">
              <a:avLst/>
            </a:prstGeom>
            <a:solidFill>
              <a:schemeClr val="bg1"/>
            </a:solid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a:effectLst/>
                  <a:ea typeface="ＭＳ 明朝"/>
                  <a:cs typeface="Times New Roman"/>
                </a:rPr>
                <a:t> </a:t>
              </a:r>
            </a:p>
          </p:txBody>
        </p:sp>
        <p:sp>
          <p:nvSpPr>
            <p:cNvPr id="8" name="Oval 7"/>
            <p:cNvSpPr/>
            <p:nvPr/>
          </p:nvSpPr>
          <p:spPr>
            <a:xfrm>
              <a:off x="7066887" y="-107235"/>
              <a:ext cx="1028700" cy="4572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2" name="Oval 11"/>
          <p:cNvSpPr/>
          <p:nvPr/>
        </p:nvSpPr>
        <p:spPr>
          <a:xfrm>
            <a:off x="3200400" y="3657600"/>
            <a:ext cx="9906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Univers"/>
            </a:endParaRPr>
          </a:p>
        </p:txBody>
      </p:sp>
    </p:spTree>
    <p:extLst>
      <p:ext uri="{BB962C8B-B14F-4D97-AF65-F5344CB8AC3E}">
        <p14:creationId xmlns:p14="http://schemas.microsoft.com/office/powerpoint/2010/main" val="33605818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6" y="762000"/>
            <a:ext cx="8308545" cy="537808"/>
          </a:xfrm>
        </p:spPr>
        <p:txBody>
          <a:bodyPr>
            <a:normAutofit/>
          </a:bodyPr>
          <a:lstStyle/>
          <a:p>
            <a:r>
              <a:rPr lang="en-US" dirty="0" smtClean="0"/>
              <a:t>Waste </a:t>
            </a:r>
            <a:r>
              <a:rPr lang="en-US" dirty="0"/>
              <a:t>&amp;</a:t>
            </a:r>
            <a:r>
              <a:rPr lang="en-US" dirty="0" smtClean="0"/>
              <a:t> Materials Tab </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28</a:t>
            </a:fld>
            <a:endParaRPr lang="en-US">
              <a:solidFill>
                <a:srgbClr val="6F6F6F"/>
              </a:solidFill>
            </a:endParaRPr>
          </a:p>
        </p:txBody>
      </p:sp>
      <p:pic>
        <p:nvPicPr>
          <p:cNvPr id="4" name="Picture 3" descr="Screen Shot 2016-03-11 at 2.53.12 PM.png"/>
          <p:cNvPicPr>
            <a:picLocks/>
          </p:cNvPicPr>
          <p:nvPr/>
        </p:nvPicPr>
        <p:blipFill rotWithShape="1">
          <a:blip r:embed="rId3">
            <a:extLst>
              <a:ext uri="{28A0092B-C50C-407E-A947-70E740481C1C}">
                <a14:useLocalDpi xmlns:a14="http://schemas.microsoft.com/office/drawing/2010/main" val="0"/>
              </a:ext>
            </a:extLst>
          </a:blip>
          <a:srcRect t="14760"/>
          <a:stretch/>
        </p:blipFill>
        <p:spPr>
          <a:xfrm>
            <a:off x="990600" y="1371600"/>
            <a:ext cx="6705600" cy="4648200"/>
          </a:xfrm>
          <a:prstGeom prst="rect">
            <a:avLst/>
          </a:prstGeom>
          <a:ln>
            <a:noFill/>
          </a:ln>
          <a:effectLst>
            <a:outerShdw blurRad="292100" dist="139700" dir="2700000" algn="tl" rotWithShape="0">
              <a:srgbClr val="333333">
                <a:alpha val="65000"/>
              </a:srgbClr>
            </a:outerShdw>
          </a:effectLst>
        </p:spPr>
      </p:pic>
      <p:sp>
        <p:nvSpPr>
          <p:cNvPr id="5" name="Oval 4"/>
          <p:cNvSpPr/>
          <p:nvPr/>
        </p:nvSpPr>
        <p:spPr>
          <a:xfrm>
            <a:off x="5715000" y="4419600"/>
            <a:ext cx="1447800"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Univers"/>
            </a:endParaRPr>
          </a:p>
        </p:txBody>
      </p:sp>
      <p:sp>
        <p:nvSpPr>
          <p:cNvPr id="6" name="Oval 5"/>
          <p:cNvSpPr/>
          <p:nvPr/>
        </p:nvSpPr>
        <p:spPr>
          <a:xfrm>
            <a:off x="3733800" y="3124200"/>
            <a:ext cx="1143000" cy="381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Univers"/>
            </a:endParaRPr>
          </a:p>
        </p:txBody>
      </p:sp>
    </p:spTree>
    <p:extLst>
      <p:ext uri="{BB962C8B-B14F-4D97-AF65-F5344CB8AC3E}">
        <p14:creationId xmlns:p14="http://schemas.microsoft.com/office/powerpoint/2010/main" val="17334995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6" y="762000"/>
            <a:ext cx="8330184" cy="539496"/>
          </a:xfrm>
        </p:spPr>
        <p:txBody>
          <a:bodyPr>
            <a:normAutofit/>
          </a:bodyPr>
          <a:lstStyle/>
          <a:p>
            <a:r>
              <a:rPr lang="en-US" dirty="0" smtClean="0"/>
              <a:t>Energy Meter Tab</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29</a:t>
            </a:fld>
            <a:endParaRPr lang="en-US" dirty="0">
              <a:solidFill>
                <a:srgbClr val="6F6F6F"/>
              </a:solidFill>
            </a:endParaRPr>
          </a:p>
        </p:txBody>
      </p:sp>
      <p:sp>
        <p:nvSpPr>
          <p:cNvPr id="5" name="Oval 4"/>
          <p:cNvSpPr/>
          <p:nvPr/>
        </p:nvSpPr>
        <p:spPr>
          <a:xfrm>
            <a:off x="5715000" y="3733800"/>
            <a:ext cx="1103947"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Univers"/>
            </a:endParaRPr>
          </a:p>
        </p:txBody>
      </p:sp>
      <p:pic>
        <p:nvPicPr>
          <p:cNvPr id="4" name="Picture 3"/>
          <p:cNvPicPr>
            <a:picLocks noChangeAspect="1"/>
          </p:cNvPicPr>
          <p:nvPr/>
        </p:nvPicPr>
        <p:blipFill>
          <a:blip r:embed="rId3"/>
          <a:stretch>
            <a:fillRect/>
          </a:stretch>
        </p:blipFill>
        <p:spPr>
          <a:xfrm>
            <a:off x="914400" y="1410043"/>
            <a:ext cx="6400800" cy="4920735"/>
          </a:xfrm>
          <a:prstGeom prst="rect">
            <a:avLst/>
          </a:prstGeom>
          <a:ln>
            <a:noFill/>
          </a:ln>
          <a:effectLst>
            <a:outerShdw blurRad="292100" dist="139700" dir="2700000" algn="tl" rotWithShape="0">
              <a:srgbClr val="333333">
                <a:alpha val="65000"/>
              </a:srgbClr>
            </a:outerShdw>
          </a:effectLst>
        </p:spPr>
      </p:pic>
      <p:grpSp>
        <p:nvGrpSpPr>
          <p:cNvPr id="6" name="Group 5"/>
          <p:cNvGrpSpPr/>
          <p:nvPr/>
        </p:nvGrpSpPr>
        <p:grpSpPr>
          <a:xfrm>
            <a:off x="2667000" y="3657600"/>
            <a:ext cx="4530914" cy="363868"/>
            <a:chOff x="3200400" y="-107235"/>
            <a:chExt cx="4895187" cy="457200"/>
          </a:xfrm>
        </p:grpSpPr>
        <p:sp>
          <p:nvSpPr>
            <p:cNvPr id="10" name="Text Box 5"/>
            <p:cNvSpPr txBox="1"/>
            <p:nvPr/>
          </p:nvSpPr>
          <p:spPr>
            <a:xfrm>
              <a:off x="3200400" y="0"/>
              <a:ext cx="914400" cy="228600"/>
            </a:xfrm>
            <a:prstGeom prst="rect">
              <a:avLst/>
            </a:prstGeom>
            <a:solidFill>
              <a:schemeClr val="bg1"/>
            </a:solid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a:effectLst/>
                  <a:ea typeface="ＭＳ 明朝"/>
                  <a:cs typeface="Times New Roman"/>
                </a:rPr>
                <a:t> </a:t>
              </a:r>
            </a:p>
          </p:txBody>
        </p:sp>
        <p:sp>
          <p:nvSpPr>
            <p:cNvPr id="8" name="Oval 7"/>
            <p:cNvSpPr/>
            <p:nvPr/>
          </p:nvSpPr>
          <p:spPr>
            <a:xfrm>
              <a:off x="7066887" y="-107235"/>
              <a:ext cx="1028700" cy="4572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26304890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42657EC-DFDB-4BB0-B57C-1024AFF79E3C}" type="slidenum">
              <a:rPr lang="en-US" smtClean="0">
                <a:solidFill>
                  <a:srgbClr val="6F6F6F"/>
                </a:solidFill>
              </a:rPr>
              <a:pPr/>
              <a:t>3</a:t>
            </a:fld>
            <a:endParaRPr lang="en-US">
              <a:solidFill>
                <a:srgbClr val="6F6F6F"/>
              </a:solidFill>
            </a:endParaRPr>
          </a:p>
        </p:txBody>
      </p:sp>
      <p:pic>
        <p:nvPicPr>
          <p:cNvPr id="9" name="Content Placeholder 5" descr="PM_logo_5x1_for_print.jpg"/>
          <p:cNvPicPr>
            <a:picLocks noChangeAspect="1"/>
          </p:cNvPicPr>
          <p:nvPr/>
        </p:nvPicPr>
        <p:blipFill>
          <a:blip r:embed="rId3" cstate="email">
            <a:extLst>
              <a:ext uri="{28A0092B-C50C-407E-A947-70E740481C1C}">
                <a14:useLocalDpi xmlns:a14="http://schemas.microsoft.com/office/drawing/2010/main"/>
              </a:ext>
            </a:extLst>
          </a:blip>
          <a:srcRect l="17583"/>
          <a:stretch>
            <a:fillRect/>
          </a:stretch>
        </p:blipFill>
        <p:spPr bwMode="auto">
          <a:xfrm>
            <a:off x="762000" y="838200"/>
            <a:ext cx="2971674" cy="761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2"/>
          <p:cNvSpPr>
            <a:spLocks noGrp="1"/>
          </p:cNvSpPr>
          <p:nvPr>
            <p:ph idx="4294967295"/>
          </p:nvPr>
        </p:nvSpPr>
        <p:spPr>
          <a:xfrm>
            <a:off x="762000" y="1753565"/>
            <a:ext cx="4343400" cy="5105400"/>
          </a:xfrm>
        </p:spPr>
        <p:txBody>
          <a:bodyPr>
            <a:noAutofit/>
          </a:bodyPr>
          <a:lstStyle/>
          <a:p>
            <a:pPr marL="0" indent="0" eaLnBrk="1" hangingPunct="1">
              <a:lnSpc>
                <a:spcPct val="130000"/>
              </a:lnSpc>
              <a:buClr>
                <a:schemeClr val="accent1">
                  <a:lumMod val="75000"/>
                </a:schemeClr>
              </a:buClr>
              <a:buNone/>
            </a:pPr>
            <a:r>
              <a:rPr lang="en-US" sz="2000" dirty="0" smtClean="0">
                <a:solidFill>
                  <a:schemeClr val="accent1">
                    <a:lumMod val="75000"/>
                  </a:schemeClr>
                </a:solidFill>
                <a:latin typeface="Univers"/>
                <a:cs typeface="Univers"/>
              </a:rPr>
              <a:t>Management Tool</a:t>
            </a:r>
          </a:p>
          <a:p>
            <a:pPr marL="347472" lvl="1" indent="-347472">
              <a:lnSpc>
                <a:spcPct val="130000"/>
              </a:lnSpc>
              <a:buClr>
                <a:schemeClr val="accent1">
                  <a:lumMod val="75000"/>
                </a:schemeClr>
              </a:buClr>
              <a:buFont typeface="Arial" panose="020B0604020202020204" pitchFamily="34" charset="0"/>
              <a:buChar char="•"/>
            </a:pPr>
            <a:r>
              <a:rPr lang="en-US" sz="1600" dirty="0" smtClean="0">
                <a:solidFill>
                  <a:srgbClr val="595959"/>
                </a:solidFill>
                <a:latin typeface="Univers"/>
                <a:cs typeface="Univers"/>
              </a:rPr>
              <a:t>Assess whole building energy and water consumption and waste &amp; materials management</a:t>
            </a:r>
          </a:p>
          <a:p>
            <a:pPr marL="347472" lvl="1" indent="-347472">
              <a:lnSpc>
                <a:spcPct val="130000"/>
              </a:lnSpc>
              <a:buClr>
                <a:schemeClr val="accent1">
                  <a:lumMod val="75000"/>
                </a:schemeClr>
              </a:buClr>
              <a:buFont typeface="Arial" panose="020B0604020202020204" pitchFamily="34" charset="0"/>
              <a:buChar char="•"/>
            </a:pPr>
            <a:r>
              <a:rPr lang="en-US" sz="1600" dirty="0" smtClean="0">
                <a:solidFill>
                  <a:srgbClr val="595959"/>
                </a:solidFill>
                <a:latin typeface="Univers"/>
                <a:cs typeface="Univers"/>
              </a:rPr>
              <a:t>Track changes in energy, water, waste &amp; materials, greenhouse gas emissions, and cost over time</a:t>
            </a:r>
          </a:p>
          <a:p>
            <a:pPr marL="347472" lvl="1" indent="-347472">
              <a:lnSpc>
                <a:spcPct val="130000"/>
              </a:lnSpc>
              <a:buClr>
                <a:schemeClr val="accent1">
                  <a:lumMod val="75000"/>
                </a:schemeClr>
              </a:buClr>
              <a:buFont typeface="Arial" panose="020B0604020202020204" pitchFamily="34" charset="0"/>
              <a:buChar char="•"/>
            </a:pPr>
            <a:r>
              <a:rPr lang="en-US" sz="1600" dirty="0" smtClean="0">
                <a:solidFill>
                  <a:srgbClr val="595959"/>
                </a:solidFill>
                <a:latin typeface="Univers"/>
                <a:cs typeface="Univers"/>
              </a:rPr>
              <a:t>Track green power purchasing</a:t>
            </a:r>
          </a:p>
          <a:p>
            <a:pPr marL="347472" lvl="1" indent="-347472">
              <a:lnSpc>
                <a:spcPct val="130000"/>
              </a:lnSpc>
              <a:buClr>
                <a:schemeClr val="accent1">
                  <a:lumMod val="75000"/>
                </a:schemeClr>
              </a:buClr>
              <a:buFont typeface="Arial" panose="020B0604020202020204" pitchFamily="34" charset="0"/>
              <a:buChar char="•"/>
            </a:pPr>
            <a:r>
              <a:rPr lang="en-US" sz="1600" dirty="0" smtClean="0">
                <a:solidFill>
                  <a:srgbClr val="595959"/>
                </a:solidFill>
                <a:latin typeface="Univers"/>
                <a:cs typeface="Univers"/>
              </a:rPr>
              <a:t>Share/report data with others</a:t>
            </a:r>
          </a:p>
          <a:p>
            <a:pPr marL="347472" lvl="1" indent="-347472">
              <a:lnSpc>
                <a:spcPct val="130000"/>
              </a:lnSpc>
              <a:buClr>
                <a:schemeClr val="accent1">
                  <a:lumMod val="75000"/>
                </a:schemeClr>
              </a:buClr>
              <a:buFont typeface="Arial" panose="020B0604020202020204" pitchFamily="34" charset="0"/>
              <a:buChar char="•"/>
            </a:pPr>
            <a:r>
              <a:rPr lang="en-US" sz="1600" dirty="0" smtClean="0">
                <a:solidFill>
                  <a:srgbClr val="595959"/>
                </a:solidFill>
                <a:latin typeface="Univers"/>
                <a:cs typeface="Univers"/>
              </a:rPr>
              <a:t>Create custom reports</a:t>
            </a:r>
          </a:p>
          <a:p>
            <a:pPr marL="347472" lvl="1" indent="-347472">
              <a:lnSpc>
                <a:spcPct val="130000"/>
              </a:lnSpc>
              <a:buClr>
                <a:schemeClr val="accent1">
                  <a:lumMod val="75000"/>
                </a:schemeClr>
              </a:buClr>
              <a:buFont typeface="Arial" panose="020B0604020202020204" pitchFamily="34" charset="0"/>
              <a:buChar char="•"/>
            </a:pPr>
            <a:r>
              <a:rPr lang="en-US" sz="1600" dirty="0" smtClean="0">
                <a:solidFill>
                  <a:srgbClr val="595959"/>
                </a:solidFill>
                <a:latin typeface="Univers"/>
                <a:cs typeface="Univers"/>
              </a:rPr>
              <a:t>Apply for ENERGY STAR certification</a:t>
            </a:r>
            <a:endParaRPr lang="en-US" sz="2400" dirty="0" smtClean="0">
              <a:solidFill>
                <a:schemeClr val="tx1"/>
              </a:solidFill>
              <a:latin typeface="Univers"/>
              <a:cs typeface="Univers"/>
            </a:endParaRPr>
          </a:p>
          <a:p>
            <a:pPr marL="0" indent="0">
              <a:lnSpc>
                <a:spcPct val="130000"/>
              </a:lnSpc>
              <a:buClr>
                <a:schemeClr val="accent1">
                  <a:lumMod val="75000"/>
                </a:schemeClr>
              </a:buClr>
              <a:buNone/>
            </a:pPr>
            <a:endParaRPr lang="en-US" sz="1600" dirty="0" smtClean="0">
              <a:solidFill>
                <a:schemeClr val="tx1"/>
              </a:solidFill>
              <a:latin typeface="Univers"/>
              <a:cs typeface="Univers"/>
            </a:endParaRPr>
          </a:p>
        </p:txBody>
      </p:sp>
      <p:sp>
        <p:nvSpPr>
          <p:cNvPr id="2" name="TextBox 1"/>
          <p:cNvSpPr txBox="1"/>
          <p:nvPr/>
        </p:nvSpPr>
        <p:spPr>
          <a:xfrm>
            <a:off x="4953000" y="1750517"/>
            <a:ext cx="3733800" cy="3693319"/>
          </a:xfrm>
          <a:prstGeom prst="rect">
            <a:avLst/>
          </a:prstGeom>
          <a:noFill/>
        </p:spPr>
        <p:txBody>
          <a:bodyPr wrap="square" rtlCol="0">
            <a:spAutoFit/>
          </a:bodyPr>
          <a:lstStyle/>
          <a:p>
            <a:pPr>
              <a:lnSpc>
                <a:spcPct val="130000"/>
              </a:lnSpc>
              <a:buClr>
                <a:schemeClr val="accent1">
                  <a:lumMod val="75000"/>
                </a:schemeClr>
              </a:buClr>
            </a:pPr>
            <a:r>
              <a:rPr lang="en-US" sz="2000" dirty="0">
                <a:solidFill>
                  <a:schemeClr val="accent1">
                    <a:lumMod val="75000"/>
                  </a:schemeClr>
                </a:solidFill>
                <a:latin typeface="Univers"/>
                <a:cs typeface="Univers"/>
              </a:rPr>
              <a:t>Metrics Calculator</a:t>
            </a:r>
            <a:endParaRPr lang="en-US" sz="2000" dirty="0">
              <a:solidFill>
                <a:srgbClr val="558ED5"/>
              </a:solidFill>
              <a:latin typeface="Univers"/>
              <a:cs typeface="Univers"/>
            </a:endParaRPr>
          </a:p>
          <a:p>
            <a:pPr marL="347472" lvl="1" indent="-347472">
              <a:lnSpc>
                <a:spcPct val="130000"/>
              </a:lnSpc>
              <a:buClr>
                <a:schemeClr val="accent1">
                  <a:lumMod val="75000"/>
                </a:schemeClr>
              </a:buClr>
              <a:buFont typeface="Arial" panose="020B0604020202020204" pitchFamily="34" charset="0"/>
              <a:buChar char="•"/>
            </a:pPr>
            <a:r>
              <a:rPr lang="en-US" sz="1600" dirty="0">
                <a:solidFill>
                  <a:srgbClr val="595959"/>
                </a:solidFill>
                <a:latin typeface="Univers"/>
                <a:cs typeface="Univers"/>
              </a:rPr>
              <a:t>More than 150 metrics available </a:t>
            </a:r>
          </a:p>
          <a:p>
            <a:pPr marL="347472" lvl="1" indent="-347472">
              <a:lnSpc>
                <a:spcPct val="130000"/>
              </a:lnSpc>
              <a:buClr>
                <a:schemeClr val="accent1">
                  <a:lumMod val="75000"/>
                </a:schemeClr>
              </a:buClr>
              <a:buFont typeface="Arial" panose="020B0604020202020204" pitchFamily="34" charset="0"/>
              <a:buChar char="•"/>
            </a:pPr>
            <a:r>
              <a:rPr lang="en-US" sz="1600" dirty="0">
                <a:solidFill>
                  <a:srgbClr val="595959"/>
                </a:solidFill>
                <a:latin typeface="Univers"/>
                <a:cs typeface="Univers"/>
              </a:rPr>
              <a:t>Energy consumption (source, site, weather normalized)</a:t>
            </a:r>
          </a:p>
          <a:p>
            <a:pPr marL="347472" lvl="1" indent="-347472">
              <a:lnSpc>
                <a:spcPct val="130000"/>
              </a:lnSpc>
              <a:buClr>
                <a:schemeClr val="accent1">
                  <a:lumMod val="75000"/>
                </a:schemeClr>
              </a:buClr>
              <a:buFont typeface="Arial" panose="020B0604020202020204" pitchFamily="34" charset="0"/>
              <a:buChar char="•"/>
            </a:pPr>
            <a:r>
              <a:rPr lang="en-US" sz="1600" dirty="0" smtClean="0">
                <a:solidFill>
                  <a:srgbClr val="595959"/>
                </a:solidFill>
                <a:latin typeface="Univers"/>
                <a:cs typeface="Univers"/>
              </a:rPr>
              <a:t>Water </a:t>
            </a:r>
            <a:r>
              <a:rPr lang="en-US" sz="1600" dirty="0">
                <a:solidFill>
                  <a:srgbClr val="595959"/>
                </a:solidFill>
                <a:latin typeface="Univers"/>
                <a:cs typeface="Univers"/>
              </a:rPr>
              <a:t>consumption (indoor, outdoor</a:t>
            </a:r>
            <a:r>
              <a:rPr lang="en-US" sz="1600" dirty="0" smtClean="0">
                <a:solidFill>
                  <a:srgbClr val="595959"/>
                </a:solidFill>
                <a:latin typeface="Univers"/>
                <a:cs typeface="Univers"/>
              </a:rPr>
              <a:t>)</a:t>
            </a:r>
          </a:p>
          <a:p>
            <a:pPr marL="347472" lvl="1" indent="-347472">
              <a:lnSpc>
                <a:spcPct val="130000"/>
              </a:lnSpc>
              <a:buClr>
                <a:schemeClr val="accent1">
                  <a:lumMod val="75000"/>
                </a:schemeClr>
              </a:buClr>
              <a:buFont typeface="Arial" panose="020B0604020202020204" pitchFamily="34" charset="0"/>
              <a:buChar char="•"/>
            </a:pPr>
            <a:r>
              <a:rPr lang="en-US" sz="1600" dirty="0">
                <a:solidFill>
                  <a:srgbClr val="595959"/>
                </a:solidFill>
                <a:latin typeface="Univers"/>
                <a:cs typeface="Univers"/>
              </a:rPr>
              <a:t>Waste &amp; </a:t>
            </a:r>
            <a:r>
              <a:rPr lang="en-US" sz="1600" dirty="0" smtClean="0">
                <a:solidFill>
                  <a:srgbClr val="595959"/>
                </a:solidFill>
                <a:latin typeface="Univers"/>
                <a:cs typeface="Univers"/>
              </a:rPr>
              <a:t>materials management</a:t>
            </a:r>
            <a:endParaRPr lang="en-US" sz="1600" dirty="0">
              <a:solidFill>
                <a:srgbClr val="595959"/>
              </a:solidFill>
              <a:latin typeface="Univers"/>
              <a:cs typeface="Univers"/>
            </a:endParaRPr>
          </a:p>
          <a:p>
            <a:pPr marL="347472" lvl="1" indent="-347472">
              <a:lnSpc>
                <a:spcPct val="130000"/>
              </a:lnSpc>
              <a:buClr>
                <a:schemeClr val="accent1">
                  <a:lumMod val="75000"/>
                </a:schemeClr>
              </a:buClr>
              <a:buFont typeface="Arial" panose="020B0604020202020204" pitchFamily="34" charset="0"/>
              <a:buChar char="•"/>
            </a:pPr>
            <a:r>
              <a:rPr lang="en-US" sz="1600" dirty="0">
                <a:solidFill>
                  <a:srgbClr val="595959"/>
                </a:solidFill>
                <a:latin typeface="Univers"/>
                <a:cs typeface="Univers"/>
              </a:rPr>
              <a:t>Greenhouse gas emissions (indirect, direct, total, avoided)</a:t>
            </a:r>
          </a:p>
          <a:p>
            <a:pPr marL="347472" lvl="1" indent="-347472">
              <a:lnSpc>
                <a:spcPct val="130000"/>
              </a:lnSpc>
              <a:buClr>
                <a:schemeClr val="accent1">
                  <a:lumMod val="75000"/>
                </a:schemeClr>
              </a:buClr>
              <a:buFont typeface="Arial" panose="020B0604020202020204" pitchFamily="34" charset="0"/>
              <a:buChar char="•"/>
            </a:pPr>
            <a:r>
              <a:rPr lang="en-US" sz="1600" dirty="0">
                <a:solidFill>
                  <a:srgbClr val="595959"/>
                </a:solidFill>
                <a:latin typeface="Univers"/>
                <a:cs typeface="Univers"/>
              </a:rPr>
              <a:t>ENERGY STAR 1-to-100 score (available for many building types</a:t>
            </a:r>
            <a:r>
              <a:rPr lang="en-US" sz="1600" dirty="0" smtClean="0">
                <a:solidFill>
                  <a:srgbClr val="595959"/>
                </a:solidFill>
                <a:latin typeface="Univers"/>
                <a:cs typeface="Univers"/>
              </a:rPr>
              <a:t>)</a:t>
            </a:r>
            <a:endParaRPr lang="en-US" sz="1600" dirty="0">
              <a:solidFill>
                <a:srgbClr val="595959"/>
              </a:solidFill>
              <a:latin typeface="Univers"/>
              <a:cs typeface="Univers"/>
            </a:endParaRPr>
          </a:p>
        </p:txBody>
      </p:sp>
      <p:sp>
        <p:nvSpPr>
          <p:cNvPr id="3" name="TextBox 2"/>
          <p:cNvSpPr txBox="1"/>
          <p:nvPr/>
        </p:nvSpPr>
        <p:spPr>
          <a:xfrm>
            <a:off x="1447800" y="5410200"/>
            <a:ext cx="5867400" cy="1089529"/>
          </a:xfrm>
          <a:prstGeom prst="rect">
            <a:avLst/>
          </a:prstGeom>
          <a:noFill/>
        </p:spPr>
        <p:txBody>
          <a:bodyPr wrap="square" rtlCol="0">
            <a:spAutoFit/>
          </a:bodyPr>
          <a:lstStyle/>
          <a:p>
            <a:pPr algn="ctr">
              <a:lnSpc>
                <a:spcPct val="130000"/>
              </a:lnSpc>
              <a:buClr>
                <a:schemeClr val="accent1">
                  <a:lumMod val="75000"/>
                </a:schemeClr>
              </a:buClr>
            </a:pPr>
            <a:r>
              <a:rPr lang="en-US" sz="2000" dirty="0">
                <a:solidFill>
                  <a:schemeClr val="accent1">
                    <a:lumMod val="75000"/>
                  </a:schemeClr>
                </a:solidFill>
                <a:latin typeface="Univers"/>
                <a:cs typeface="Univers"/>
              </a:rPr>
              <a:t>Accessible in a free, online secure platform</a:t>
            </a:r>
            <a:endParaRPr lang="en-US" sz="2000" dirty="0">
              <a:solidFill>
                <a:srgbClr val="1889C3"/>
              </a:solidFill>
              <a:latin typeface="Univers"/>
              <a:cs typeface="Univers"/>
            </a:endParaRPr>
          </a:p>
          <a:p>
            <a:pPr marL="0" lvl="1" algn="ctr">
              <a:lnSpc>
                <a:spcPct val="130000"/>
              </a:lnSpc>
              <a:buClr>
                <a:schemeClr val="accent1">
                  <a:lumMod val="75000"/>
                </a:schemeClr>
              </a:buClr>
            </a:pPr>
            <a:r>
              <a:rPr lang="en-US" sz="1600" u="sng" dirty="0">
                <a:latin typeface="Univers"/>
                <a:cs typeface="Univers"/>
                <a:hlinkClick r:id="rId4"/>
              </a:rPr>
              <a:t>www.energystar.gov/portfoliomanager</a:t>
            </a:r>
            <a:endParaRPr lang="en-US" dirty="0"/>
          </a:p>
          <a:p>
            <a:endParaRPr lang="en-US" dirty="0"/>
          </a:p>
        </p:txBody>
      </p:sp>
    </p:spTree>
    <p:extLst>
      <p:ext uri="{BB962C8B-B14F-4D97-AF65-F5344CB8AC3E}">
        <p14:creationId xmlns:p14="http://schemas.microsoft.com/office/powerpoint/2010/main" val="906221319"/>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6" y="762000"/>
            <a:ext cx="8330184" cy="539496"/>
          </a:xfrm>
        </p:spPr>
        <p:txBody>
          <a:bodyPr>
            <a:normAutofit/>
          </a:bodyPr>
          <a:lstStyle/>
          <a:p>
            <a:r>
              <a:rPr lang="en-US" dirty="0" smtClean="0"/>
              <a:t>Answer Questions About Energy Use in Your Property</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30</a:t>
            </a:fld>
            <a:endParaRPr lang="en-US">
              <a:solidFill>
                <a:srgbClr val="6F6F6F"/>
              </a:solidFill>
            </a:endParaRPr>
          </a:p>
        </p:txBody>
      </p:sp>
      <p:sp>
        <p:nvSpPr>
          <p:cNvPr id="10" name="Text Box 10"/>
          <p:cNvSpPr txBox="1"/>
          <p:nvPr/>
        </p:nvSpPr>
        <p:spPr>
          <a:xfrm>
            <a:off x="4357116" y="1479763"/>
            <a:ext cx="762381" cy="99019"/>
          </a:xfrm>
          <a:prstGeom prst="rect">
            <a:avLst/>
          </a:prstGeom>
          <a:solidFill>
            <a:srgbClr val="FFFFFF"/>
          </a:solid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a:effectLst/>
                <a:ea typeface="ＭＳ 明朝"/>
                <a:cs typeface="Times New Roman"/>
              </a:rPr>
              <a:t> </a:t>
            </a:r>
          </a:p>
        </p:txBody>
      </p:sp>
      <p:pic>
        <p:nvPicPr>
          <p:cNvPr id="4" name="Picture 3"/>
          <p:cNvPicPr>
            <a:picLocks noChangeAspect="1"/>
          </p:cNvPicPr>
          <p:nvPr/>
        </p:nvPicPr>
        <p:blipFill>
          <a:blip r:embed="rId3"/>
          <a:stretch>
            <a:fillRect/>
          </a:stretch>
        </p:blipFill>
        <p:spPr>
          <a:xfrm>
            <a:off x="1219200" y="1295400"/>
            <a:ext cx="6705600" cy="51636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92139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5" y="762000"/>
            <a:ext cx="8330184" cy="537808"/>
          </a:xfrm>
        </p:spPr>
        <p:txBody>
          <a:bodyPr>
            <a:normAutofit/>
          </a:bodyPr>
          <a:lstStyle/>
          <a:p>
            <a:r>
              <a:rPr lang="en-US" dirty="0" smtClean="0"/>
              <a:t>Enter Additional Information</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31</a:t>
            </a:fld>
            <a:endParaRPr lang="en-US">
              <a:solidFill>
                <a:srgbClr val="6F6F6F"/>
              </a:solidFill>
            </a:endParaRPr>
          </a:p>
        </p:txBody>
      </p:sp>
      <p:sp>
        <p:nvSpPr>
          <p:cNvPr id="6" name="TextBox 5"/>
          <p:cNvSpPr txBox="1"/>
          <p:nvPr/>
        </p:nvSpPr>
        <p:spPr>
          <a:xfrm>
            <a:off x="4343400" y="1295400"/>
            <a:ext cx="1143000" cy="369332"/>
          </a:xfrm>
          <a:prstGeom prst="rect">
            <a:avLst/>
          </a:prstGeom>
          <a:solidFill>
            <a:srgbClr val="FFFFFF"/>
          </a:solidFill>
        </p:spPr>
        <p:txBody>
          <a:bodyPr wrap="square" rtlCol="0">
            <a:spAutoFit/>
          </a:bodyPr>
          <a:lstStyle/>
          <a:p>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00" y="1412421"/>
            <a:ext cx="5562600" cy="491850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084980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5" y="758952"/>
            <a:ext cx="8330184" cy="537808"/>
          </a:xfrm>
        </p:spPr>
        <p:txBody>
          <a:bodyPr>
            <a:normAutofit/>
          </a:bodyPr>
          <a:lstStyle/>
          <a:p>
            <a:r>
              <a:rPr lang="en-US" dirty="0" smtClean="0"/>
              <a:t>About Your Meters</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32</a:t>
            </a:fld>
            <a:endParaRPr lang="en-US">
              <a:solidFill>
                <a:srgbClr val="6F6F6F"/>
              </a:solidFill>
            </a:endParaRPr>
          </a:p>
        </p:txBody>
      </p:sp>
      <p:grpSp>
        <p:nvGrpSpPr>
          <p:cNvPr id="7" name="Group 6"/>
          <p:cNvGrpSpPr/>
          <p:nvPr/>
        </p:nvGrpSpPr>
        <p:grpSpPr>
          <a:xfrm>
            <a:off x="1307592" y="1380744"/>
            <a:ext cx="5779008" cy="4791456"/>
            <a:chOff x="1371600" y="1371600"/>
            <a:chExt cx="6270264" cy="5168900"/>
          </a:xfrm>
        </p:grpSpPr>
        <p:pic>
          <p:nvPicPr>
            <p:cNvPr id="4" name="Picture 3" descr="Screen Shot 2016-03-08 at 12.31.1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1371600"/>
              <a:ext cx="6270264" cy="5168900"/>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4495800" y="1524000"/>
              <a:ext cx="838200" cy="152400"/>
            </a:xfrm>
            <a:prstGeom prst="rect">
              <a:avLst/>
            </a:prstGeom>
            <a:solidFill>
              <a:schemeClr val="bg1"/>
            </a:solidFill>
          </p:spPr>
          <p:txBody>
            <a:bodyPr wrap="square" rtlCol="0">
              <a:spAutoFit/>
            </a:bodyPr>
            <a:lstStyle/>
            <a:p>
              <a:endParaRPr lang="en-US" dirty="0"/>
            </a:p>
          </p:txBody>
        </p:sp>
      </p:grpSp>
    </p:spTree>
    <p:extLst>
      <p:ext uri="{BB962C8B-B14F-4D97-AF65-F5344CB8AC3E}">
        <p14:creationId xmlns:p14="http://schemas.microsoft.com/office/powerpoint/2010/main" val="26753687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6" y="762000"/>
            <a:ext cx="8308545" cy="537808"/>
          </a:xfrm>
        </p:spPr>
        <p:txBody>
          <a:bodyPr>
            <a:normAutofit/>
          </a:bodyPr>
          <a:lstStyle/>
          <a:p>
            <a:r>
              <a:rPr lang="en-US" dirty="0"/>
              <a:t>Click in Table to Edit </a:t>
            </a:r>
            <a:r>
              <a:rPr lang="en-US" dirty="0" smtClean="0"/>
              <a:t>Energy Meter Information</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33</a:t>
            </a:fld>
            <a:endParaRPr lang="en-US">
              <a:solidFill>
                <a:srgbClr val="6F6F6F"/>
              </a:solidFill>
            </a:endParaRPr>
          </a:p>
        </p:txBody>
      </p:sp>
      <p:grpSp>
        <p:nvGrpSpPr>
          <p:cNvPr id="11" name="Group 10"/>
          <p:cNvGrpSpPr/>
          <p:nvPr/>
        </p:nvGrpSpPr>
        <p:grpSpPr>
          <a:xfrm>
            <a:off x="1143000" y="1380744"/>
            <a:ext cx="5943600" cy="5020056"/>
            <a:chOff x="1371600" y="1371600"/>
            <a:chExt cx="6270264" cy="5168900"/>
          </a:xfrm>
        </p:grpSpPr>
        <p:pic>
          <p:nvPicPr>
            <p:cNvPr id="12" name="Picture 11" descr="Screen Shot 2016-03-08 at 12.31.1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1371600"/>
              <a:ext cx="6270264" cy="5168900"/>
            </a:xfrm>
            <a:prstGeom prst="rect">
              <a:avLst/>
            </a:prstGeom>
            <a:ln>
              <a:noFill/>
            </a:ln>
            <a:effectLst>
              <a:outerShdw blurRad="292100" dist="139700" dir="2700000" algn="tl" rotWithShape="0">
                <a:srgbClr val="333333">
                  <a:alpha val="65000"/>
                </a:srgbClr>
              </a:outerShdw>
            </a:effectLst>
          </p:spPr>
        </p:pic>
        <p:sp>
          <p:nvSpPr>
            <p:cNvPr id="13" name="TextBox 12"/>
            <p:cNvSpPr txBox="1"/>
            <p:nvPr/>
          </p:nvSpPr>
          <p:spPr>
            <a:xfrm>
              <a:off x="4495800" y="1524000"/>
              <a:ext cx="838200" cy="152400"/>
            </a:xfrm>
            <a:prstGeom prst="rect">
              <a:avLst/>
            </a:prstGeom>
            <a:solidFill>
              <a:schemeClr val="bg1"/>
            </a:solidFill>
          </p:spPr>
          <p:txBody>
            <a:bodyPr wrap="square" rtlCol="0">
              <a:spAutoFit/>
            </a:bodyPr>
            <a:lstStyle/>
            <a:p>
              <a:endParaRPr lang="en-US" dirty="0"/>
            </a:p>
          </p:txBody>
        </p:sp>
      </p:grpSp>
      <p:sp>
        <p:nvSpPr>
          <p:cNvPr id="5" name="Oval 4"/>
          <p:cNvSpPr/>
          <p:nvPr/>
        </p:nvSpPr>
        <p:spPr>
          <a:xfrm>
            <a:off x="5410200" y="5334000"/>
            <a:ext cx="1219200" cy="42203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Univers"/>
            </a:endParaRPr>
          </a:p>
        </p:txBody>
      </p:sp>
    </p:spTree>
    <p:extLst>
      <p:ext uri="{BB962C8B-B14F-4D97-AF65-F5344CB8AC3E}">
        <p14:creationId xmlns:p14="http://schemas.microsoft.com/office/powerpoint/2010/main" val="37870520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6" y="762000"/>
            <a:ext cx="8308545" cy="537808"/>
          </a:xfrm>
        </p:spPr>
        <p:txBody>
          <a:bodyPr>
            <a:noAutofit/>
          </a:bodyPr>
          <a:lstStyle/>
          <a:p>
            <a:r>
              <a:rPr lang="en-US" dirty="0" smtClean="0"/>
              <a:t>Add Energy Consumption Information</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34</a:t>
            </a:fld>
            <a:endParaRPr lang="en-US">
              <a:solidFill>
                <a:srgbClr val="6F6F6F"/>
              </a:solidFill>
            </a:endParaRPr>
          </a:p>
        </p:txBody>
      </p:sp>
      <p:sp>
        <p:nvSpPr>
          <p:cNvPr id="6" name="TextBox 5"/>
          <p:cNvSpPr txBox="1"/>
          <p:nvPr/>
        </p:nvSpPr>
        <p:spPr>
          <a:xfrm>
            <a:off x="76200" y="3581400"/>
            <a:ext cx="1295400" cy="1371600"/>
          </a:xfrm>
          <a:prstGeom prst="rect">
            <a:avLst/>
          </a:prstGeom>
        </p:spPr>
        <p:txBody>
          <a:bodyPr vert="horz" wrap="square" lIns="91440" tIns="45720" rIns="91440" bIns="45720" rtlCol="0" anchor="ctr">
            <a:no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smtClean="0">
                <a:ln>
                  <a:noFill/>
                </a:ln>
                <a:solidFill>
                  <a:srgbClr val="7F7F7F"/>
                </a:solidFill>
                <a:effectLst/>
                <a:uLnTx/>
                <a:uFillTx/>
                <a:latin typeface="Univers"/>
                <a:ea typeface="+mj-ea"/>
                <a:cs typeface="Univers"/>
              </a:rPr>
              <a:t>Expand meter by clicking arrow</a:t>
            </a:r>
          </a:p>
        </p:txBody>
      </p:sp>
      <p:pic>
        <p:nvPicPr>
          <p:cNvPr id="7" name="Picture 6"/>
          <p:cNvPicPr>
            <a:picLocks noChangeAspect="1"/>
          </p:cNvPicPr>
          <p:nvPr/>
        </p:nvPicPr>
        <p:blipFill>
          <a:blip r:embed="rId3"/>
          <a:stretch>
            <a:fillRect/>
          </a:stretch>
        </p:blipFill>
        <p:spPr>
          <a:xfrm>
            <a:off x="1066800" y="1600200"/>
            <a:ext cx="7058926" cy="4267200"/>
          </a:xfrm>
          <a:prstGeom prst="rect">
            <a:avLst/>
          </a:prstGeom>
          <a:ln>
            <a:noFill/>
          </a:ln>
          <a:effectLst>
            <a:outerShdw blurRad="292100" dist="139700" dir="2700000" algn="tl" rotWithShape="0">
              <a:srgbClr val="333333">
                <a:alpha val="65000"/>
              </a:srgbClr>
            </a:outerShdw>
          </a:effectLst>
        </p:spPr>
      </p:pic>
      <p:sp>
        <p:nvSpPr>
          <p:cNvPr id="11" name="Oval 10"/>
          <p:cNvSpPr/>
          <p:nvPr/>
        </p:nvSpPr>
        <p:spPr>
          <a:xfrm rot="16200000">
            <a:off x="773572" y="3950829"/>
            <a:ext cx="1084689" cy="49823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Univers"/>
            </a:endParaRPr>
          </a:p>
        </p:txBody>
      </p:sp>
      <p:sp>
        <p:nvSpPr>
          <p:cNvPr id="9" name="Rectangle 8"/>
          <p:cNvSpPr/>
          <p:nvPr/>
        </p:nvSpPr>
        <p:spPr>
          <a:xfrm>
            <a:off x="4724400" y="1752600"/>
            <a:ext cx="1371600" cy="1524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378727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5" y="762000"/>
            <a:ext cx="8330184" cy="537808"/>
          </a:xfrm>
        </p:spPr>
        <p:txBody>
          <a:bodyPr>
            <a:normAutofit/>
          </a:bodyPr>
          <a:lstStyle/>
          <a:p>
            <a:r>
              <a:rPr lang="en-US" dirty="0" smtClean="0"/>
              <a:t>Add Meter Entries and Fill in Data</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35</a:t>
            </a:fld>
            <a:endParaRPr lang="en-US">
              <a:solidFill>
                <a:srgbClr val="6F6F6F"/>
              </a:solidFill>
            </a:endParaRPr>
          </a:p>
        </p:txBody>
      </p:sp>
      <p:sp>
        <p:nvSpPr>
          <p:cNvPr id="27" name="TextBox 26"/>
          <p:cNvSpPr txBox="1"/>
          <p:nvPr/>
        </p:nvSpPr>
        <p:spPr>
          <a:xfrm>
            <a:off x="152400" y="3124200"/>
            <a:ext cx="1066800" cy="1371600"/>
          </a:xfrm>
          <a:prstGeom prst="rect">
            <a:avLst/>
          </a:prstGeom>
        </p:spPr>
        <p:txBody>
          <a:bodyPr vert="horz" wrap="square" lIns="91440" tIns="45720" rIns="91440" bIns="45720" rtlCol="0" anchor="ctr">
            <a:no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smtClean="0">
                <a:ln>
                  <a:noFill/>
                </a:ln>
                <a:solidFill>
                  <a:srgbClr val="7F7F7F"/>
                </a:solidFill>
                <a:effectLst/>
                <a:uLnTx/>
                <a:uFillTx/>
                <a:latin typeface="Univers"/>
                <a:ea typeface="+mj-ea"/>
                <a:cs typeface="Univers"/>
              </a:rPr>
              <a:t>Click the “+” to add entries</a:t>
            </a:r>
          </a:p>
        </p:txBody>
      </p:sp>
      <p:sp>
        <p:nvSpPr>
          <p:cNvPr id="5" name="Rectangle 4"/>
          <p:cNvSpPr/>
          <p:nvPr/>
        </p:nvSpPr>
        <p:spPr>
          <a:xfrm>
            <a:off x="6934200" y="2514600"/>
            <a:ext cx="5334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latin typeface="Univers"/>
            </a:endParaRPr>
          </a:p>
        </p:txBody>
      </p:sp>
      <p:sp>
        <p:nvSpPr>
          <p:cNvPr id="17" name="TextBox 16"/>
          <p:cNvSpPr txBox="1"/>
          <p:nvPr/>
        </p:nvSpPr>
        <p:spPr>
          <a:xfrm>
            <a:off x="7543800" y="4114800"/>
            <a:ext cx="1447800" cy="1524562"/>
          </a:xfrm>
          <a:prstGeom prst="rect">
            <a:avLst/>
          </a:prstGeom>
        </p:spPr>
        <p:txBody>
          <a:bodyPr vert="horz" wrap="square" lIns="91440" tIns="45720" rIns="91440" bIns="45720" rtlCol="0" anchor="ctr">
            <a:norm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smtClean="0">
                <a:ln>
                  <a:noFill/>
                </a:ln>
                <a:solidFill>
                  <a:srgbClr val="7F7F7F"/>
                </a:solidFill>
                <a:effectLst/>
                <a:uLnTx/>
                <a:uFillTx/>
                <a:latin typeface="Univers"/>
                <a:ea typeface="+mj-ea"/>
                <a:cs typeface="Univers"/>
              </a:rPr>
              <a:t>Upload a spreadsheet, using template</a:t>
            </a:r>
          </a:p>
        </p:txBody>
      </p:sp>
      <p:grpSp>
        <p:nvGrpSpPr>
          <p:cNvPr id="33" name="Group 32"/>
          <p:cNvGrpSpPr/>
          <p:nvPr/>
        </p:nvGrpSpPr>
        <p:grpSpPr>
          <a:xfrm>
            <a:off x="1307591" y="1380743"/>
            <a:ext cx="6099048" cy="5276088"/>
            <a:chOff x="2559231" y="1447800"/>
            <a:chExt cx="6187068" cy="4974188"/>
          </a:xfrm>
        </p:grpSpPr>
        <p:pic>
          <p:nvPicPr>
            <p:cNvPr id="6" name="Picture 5" descr="Screen Shot 2016-03-08 at 12.55.3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9231" y="1450071"/>
              <a:ext cx="6187068" cy="4971917"/>
            </a:xfrm>
            <a:prstGeom prst="rect">
              <a:avLst/>
            </a:prstGeom>
            <a:ln>
              <a:noFill/>
            </a:ln>
            <a:effectLst>
              <a:outerShdw blurRad="292100" dist="139700" dir="2700000" algn="tl" rotWithShape="0">
                <a:srgbClr val="333333">
                  <a:alpha val="65000"/>
                </a:srgbClr>
              </a:outerShdw>
            </a:effectLst>
          </p:spPr>
        </p:pic>
        <p:sp>
          <p:nvSpPr>
            <p:cNvPr id="32" name="Text Box 5"/>
            <p:cNvSpPr txBox="1"/>
            <p:nvPr/>
          </p:nvSpPr>
          <p:spPr>
            <a:xfrm>
              <a:off x="5181600" y="1447800"/>
              <a:ext cx="685800" cy="152400"/>
            </a:xfrm>
            <a:prstGeom prst="rect">
              <a:avLst/>
            </a:prstGeom>
            <a:solidFill>
              <a:schemeClr val="bg1"/>
            </a:solid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a:effectLst/>
                  <a:ea typeface="ＭＳ 明朝"/>
                  <a:cs typeface="Times New Roman"/>
                </a:rPr>
                <a:t> </a:t>
              </a:r>
            </a:p>
          </p:txBody>
        </p:sp>
      </p:grpSp>
      <p:grpSp>
        <p:nvGrpSpPr>
          <p:cNvPr id="43" name="Group 42"/>
          <p:cNvGrpSpPr/>
          <p:nvPr/>
        </p:nvGrpSpPr>
        <p:grpSpPr>
          <a:xfrm>
            <a:off x="2362200" y="4648200"/>
            <a:ext cx="5181600" cy="685800"/>
            <a:chOff x="3037880" y="4645995"/>
            <a:chExt cx="5376370" cy="685800"/>
          </a:xfrm>
        </p:grpSpPr>
        <p:cxnSp>
          <p:nvCxnSpPr>
            <p:cNvPr id="21" name="Straight Arrow Connector 20"/>
            <p:cNvCxnSpPr/>
            <p:nvPr/>
          </p:nvCxnSpPr>
          <p:spPr>
            <a:xfrm flipH="1">
              <a:off x="3037880" y="4722195"/>
              <a:ext cx="5297305" cy="5334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4698230" y="4722195"/>
              <a:ext cx="3636956" cy="6096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flipV="1">
              <a:off x="4223844" y="4645995"/>
              <a:ext cx="4190406" cy="76202"/>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7" name="Straight Arrow Connector 6"/>
          <p:cNvCxnSpPr/>
          <p:nvPr/>
        </p:nvCxnSpPr>
        <p:spPr>
          <a:xfrm>
            <a:off x="914400" y="3886200"/>
            <a:ext cx="685800" cy="3810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5867400" y="6096000"/>
            <a:ext cx="1371600" cy="6096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Univers"/>
            </a:endParaRPr>
          </a:p>
        </p:txBody>
      </p:sp>
    </p:spTree>
    <p:extLst>
      <p:ext uri="{BB962C8B-B14F-4D97-AF65-F5344CB8AC3E}">
        <p14:creationId xmlns:p14="http://schemas.microsoft.com/office/powerpoint/2010/main" val="40359838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5" y="762000"/>
            <a:ext cx="8330184" cy="537808"/>
          </a:xfrm>
        </p:spPr>
        <p:txBody>
          <a:bodyPr>
            <a:normAutofit/>
          </a:bodyPr>
          <a:lstStyle/>
          <a:p>
            <a:r>
              <a:rPr lang="en-US" dirty="0" smtClean="0"/>
              <a:t>Meters to Add to Total Consumption</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36</a:t>
            </a:fld>
            <a:endParaRPr lang="en-US">
              <a:solidFill>
                <a:srgbClr val="6F6F6F"/>
              </a:solidFill>
            </a:endParaRPr>
          </a:p>
        </p:txBody>
      </p:sp>
      <p:pic>
        <p:nvPicPr>
          <p:cNvPr id="4" name="Picture 3" descr="Screen Shot 2016-03-08 at 1.01.25 PM.png"/>
          <p:cNvPicPr>
            <a:picLocks/>
          </p:cNvPicPr>
          <p:nvPr/>
        </p:nvPicPr>
        <p:blipFill>
          <a:blip r:embed="rId3">
            <a:extLst>
              <a:ext uri="{28A0092B-C50C-407E-A947-70E740481C1C}">
                <a14:useLocalDpi xmlns:a14="http://schemas.microsoft.com/office/drawing/2010/main" val="0"/>
              </a:ext>
            </a:extLst>
          </a:blip>
          <a:stretch>
            <a:fillRect/>
          </a:stretch>
        </p:blipFill>
        <p:spPr>
          <a:xfrm>
            <a:off x="1307592" y="1380744"/>
            <a:ext cx="5779008" cy="4943856"/>
          </a:xfrm>
          <a:prstGeom prst="rect">
            <a:avLst/>
          </a:prstGeom>
          <a:ln>
            <a:noFill/>
          </a:ln>
          <a:effectLst>
            <a:outerShdw blurRad="292100" dist="139700" dir="2700000" algn="tl" rotWithShape="0">
              <a:srgbClr val="333333">
                <a:alpha val="65000"/>
              </a:srgbClr>
            </a:outerShdw>
          </a:effectLst>
        </p:spPr>
      </p:pic>
      <p:sp>
        <p:nvSpPr>
          <p:cNvPr id="5" name="Oval 4"/>
          <p:cNvSpPr/>
          <p:nvPr/>
        </p:nvSpPr>
        <p:spPr>
          <a:xfrm>
            <a:off x="5486400" y="5943600"/>
            <a:ext cx="1295400"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Univers"/>
            </a:endParaRPr>
          </a:p>
        </p:txBody>
      </p:sp>
      <p:sp>
        <p:nvSpPr>
          <p:cNvPr id="6" name="TextBox 5"/>
          <p:cNvSpPr txBox="1"/>
          <p:nvPr/>
        </p:nvSpPr>
        <p:spPr>
          <a:xfrm>
            <a:off x="5257800" y="1219200"/>
            <a:ext cx="609600" cy="381000"/>
          </a:xfrm>
          <a:prstGeom prst="rect">
            <a:avLst/>
          </a:prstGeom>
          <a:solidFill>
            <a:srgbClr val="FFFFFF"/>
          </a:solidFill>
        </p:spPr>
        <p:txBody>
          <a:bodyPr wrap="square" rtlCol="0">
            <a:spAutoFit/>
          </a:body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5" y="762000"/>
            <a:ext cx="8330184" cy="537808"/>
          </a:xfrm>
        </p:spPr>
        <p:txBody>
          <a:bodyPr>
            <a:normAutofit/>
          </a:bodyPr>
          <a:lstStyle/>
          <a:p>
            <a:r>
              <a:rPr lang="en-US" dirty="0" smtClean="0"/>
              <a:t>Energy Meters Tab: Meters Added and Displayed</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37</a:t>
            </a:fld>
            <a:endParaRPr lang="en-US" dirty="0">
              <a:solidFill>
                <a:srgbClr val="6F6F6F"/>
              </a:solidFill>
            </a:endParaRPr>
          </a:p>
        </p:txBody>
      </p:sp>
      <p:sp>
        <p:nvSpPr>
          <p:cNvPr id="6" name="TextBox 5"/>
          <p:cNvSpPr txBox="1"/>
          <p:nvPr/>
        </p:nvSpPr>
        <p:spPr>
          <a:xfrm>
            <a:off x="16186" y="2667000"/>
            <a:ext cx="1313329" cy="495300"/>
          </a:xfrm>
          <a:prstGeom prst="rect">
            <a:avLst/>
          </a:prstGeom>
        </p:spPr>
        <p:txBody>
          <a:bodyPr vert="horz" wrap="square" lIns="91440" tIns="45720" rIns="91440" bIns="45720" rtlCol="0" anchor="ctr">
            <a:norm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smtClean="0">
                <a:ln>
                  <a:noFill/>
                </a:ln>
                <a:solidFill>
                  <a:srgbClr val="7F7F7F"/>
                </a:solidFill>
                <a:effectLst/>
                <a:uLnTx/>
                <a:uFillTx/>
                <a:latin typeface="Univers"/>
                <a:ea typeface="+mj-ea"/>
                <a:cs typeface="Univers"/>
              </a:rPr>
              <a:t>Notification</a:t>
            </a:r>
          </a:p>
        </p:txBody>
      </p:sp>
      <p:sp>
        <p:nvSpPr>
          <p:cNvPr id="11" name="TextBox 10"/>
          <p:cNvSpPr txBox="1"/>
          <p:nvPr/>
        </p:nvSpPr>
        <p:spPr>
          <a:xfrm>
            <a:off x="0" y="3962400"/>
            <a:ext cx="1219200" cy="914400"/>
          </a:xfrm>
          <a:prstGeom prst="rect">
            <a:avLst/>
          </a:prstGeom>
        </p:spPr>
        <p:txBody>
          <a:bodyPr vert="horz" wrap="square" lIns="91440" tIns="45720" rIns="91440" bIns="45720" rtlCol="0" anchor="ctr">
            <a:norm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smtClean="0">
                <a:ln>
                  <a:noFill/>
                </a:ln>
                <a:solidFill>
                  <a:srgbClr val="7F7F7F"/>
                </a:solidFill>
                <a:effectLst/>
                <a:uLnTx/>
                <a:uFillTx/>
                <a:latin typeface="Univers"/>
                <a:ea typeface="+mj-ea"/>
                <a:cs typeface="Univers"/>
              </a:rPr>
              <a:t>Click for details</a:t>
            </a:r>
          </a:p>
        </p:txBody>
      </p:sp>
      <p:grpSp>
        <p:nvGrpSpPr>
          <p:cNvPr id="13" name="Group 12"/>
          <p:cNvGrpSpPr/>
          <p:nvPr/>
        </p:nvGrpSpPr>
        <p:grpSpPr>
          <a:xfrm>
            <a:off x="1307592" y="1380743"/>
            <a:ext cx="6099048" cy="5276088"/>
            <a:chOff x="1828800" y="1295400"/>
            <a:chExt cx="5257800" cy="5195207"/>
          </a:xfrm>
        </p:grpSpPr>
        <p:pic>
          <p:nvPicPr>
            <p:cNvPr id="8" name="Picture 7" descr="Screen Shot 2016-03-08 at 1.39.3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295400"/>
              <a:ext cx="5257800" cy="5195207"/>
            </a:xfrm>
            <a:prstGeom prst="rect">
              <a:avLst/>
            </a:prstGeom>
            <a:ln>
              <a:noFill/>
            </a:ln>
            <a:effectLst>
              <a:outerShdw blurRad="292100" dist="139700" dir="2700000" algn="tl" rotWithShape="0">
                <a:srgbClr val="333333">
                  <a:alpha val="65000"/>
                </a:srgbClr>
              </a:outerShdw>
            </a:effectLst>
          </p:spPr>
        </p:pic>
        <p:sp>
          <p:nvSpPr>
            <p:cNvPr id="12" name="TextBox 11"/>
            <p:cNvSpPr txBox="1"/>
            <p:nvPr/>
          </p:nvSpPr>
          <p:spPr>
            <a:xfrm>
              <a:off x="4419600" y="1295400"/>
              <a:ext cx="685800" cy="369332"/>
            </a:xfrm>
            <a:prstGeom prst="rect">
              <a:avLst/>
            </a:prstGeom>
            <a:solidFill>
              <a:srgbClr val="FFFFFF"/>
            </a:solidFill>
          </p:spPr>
          <p:txBody>
            <a:bodyPr wrap="square" rtlCol="0">
              <a:spAutoFit/>
            </a:bodyPr>
            <a:lstStyle/>
            <a:p>
              <a:endParaRPr lang="en-US" dirty="0"/>
            </a:p>
          </p:txBody>
        </p:sp>
      </p:grpSp>
      <p:cxnSp>
        <p:nvCxnSpPr>
          <p:cNvPr id="5" name="Straight Arrow Connector 4"/>
          <p:cNvCxnSpPr/>
          <p:nvPr/>
        </p:nvCxnSpPr>
        <p:spPr>
          <a:xfrm flipV="1">
            <a:off x="1143000" y="2590800"/>
            <a:ext cx="457200" cy="2286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1143000" y="4495800"/>
            <a:ext cx="2438400" cy="9144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4581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6" y="762000"/>
            <a:ext cx="8308545" cy="537808"/>
          </a:xfrm>
        </p:spPr>
        <p:txBody>
          <a:bodyPr>
            <a:normAutofit/>
          </a:bodyPr>
          <a:lstStyle/>
          <a:p>
            <a:r>
              <a:rPr lang="en-US" dirty="0" smtClean="0"/>
              <a:t>View Meter Data and Manage Bills for Your Property</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38</a:t>
            </a:fld>
            <a:endParaRPr lang="en-US">
              <a:solidFill>
                <a:srgbClr val="6F6F6F"/>
              </a:solidFill>
            </a:endParaRPr>
          </a:p>
        </p:txBody>
      </p:sp>
      <p:pic>
        <p:nvPicPr>
          <p:cNvPr id="7170" name="Picture 2"/>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07592" y="1380744"/>
            <a:ext cx="6099048" cy="52760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933255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58952"/>
            <a:ext cx="8331787" cy="537808"/>
          </a:xfrm>
        </p:spPr>
        <p:txBody>
          <a:bodyPr>
            <a:normAutofit/>
          </a:bodyPr>
          <a:lstStyle/>
          <a:p>
            <a:r>
              <a:rPr lang="en-US" dirty="0" smtClean="0"/>
              <a:t>How To</a:t>
            </a:r>
            <a:endParaRPr lang="en-US" dirty="0"/>
          </a:p>
        </p:txBody>
      </p:sp>
      <p:sp>
        <p:nvSpPr>
          <p:cNvPr id="3" name="Content Placeholder 2"/>
          <p:cNvSpPr>
            <a:spLocks noGrp="1"/>
          </p:cNvSpPr>
          <p:nvPr>
            <p:ph idx="1"/>
          </p:nvPr>
        </p:nvSpPr>
        <p:spPr>
          <a:xfrm>
            <a:off x="841248" y="1298448"/>
            <a:ext cx="7874586" cy="4174699"/>
          </a:xfrm>
        </p:spPr>
        <p:txBody>
          <a:bodyPr/>
          <a:lstStyle/>
          <a:p>
            <a:pPr>
              <a:lnSpc>
                <a:spcPct val="130000"/>
              </a:lnSpc>
            </a:pPr>
            <a:r>
              <a:rPr lang="en-US" dirty="0"/>
              <a:t>Navigate </a:t>
            </a:r>
            <a:r>
              <a:rPr lang="en-US" dirty="0" smtClean="0"/>
              <a:t>Portfolio </a:t>
            </a:r>
            <a:r>
              <a:rPr lang="en-US" dirty="0"/>
              <a:t>Manager</a:t>
            </a:r>
          </a:p>
          <a:p>
            <a:pPr>
              <a:lnSpc>
                <a:spcPct val="130000"/>
              </a:lnSpc>
            </a:pPr>
            <a:r>
              <a:rPr lang="en-US" dirty="0"/>
              <a:t>Add a property and enter </a:t>
            </a:r>
            <a:r>
              <a:rPr lang="en-US" dirty="0" smtClean="0"/>
              <a:t>its use </a:t>
            </a:r>
            <a:r>
              <a:rPr lang="en-US" dirty="0"/>
              <a:t>d</a:t>
            </a:r>
            <a:r>
              <a:rPr lang="en-US" dirty="0" smtClean="0"/>
              <a:t>etails</a:t>
            </a:r>
            <a:endParaRPr lang="en-US" dirty="0"/>
          </a:p>
          <a:p>
            <a:pPr>
              <a:lnSpc>
                <a:spcPct val="130000"/>
              </a:lnSpc>
            </a:pPr>
            <a:r>
              <a:rPr lang="en-US" dirty="0"/>
              <a:t>Enter </a:t>
            </a:r>
            <a:r>
              <a:rPr lang="en-US" dirty="0" smtClean="0"/>
              <a:t>energy, water, and waste &amp; materials data</a:t>
            </a:r>
            <a:endParaRPr lang="en-US" strike="sngStrike" dirty="0"/>
          </a:p>
          <a:p>
            <a:pPr>
              <a:lnSpc>
                <a:spcPct val="130000"/>
              </a:lnSpc>
            </a:pPr>
            <a:r>
              <a:rPr lang="en-US" dirty="0">
                <a:solidFill>
                  <a:schemeClr val="accent1">
                    <a:lumMod val="75000"/>
                  </a:schemeClr>
                </a:solidFill>
              </a:rPr>
              <a:t>Generate </a:t>
            </a:r>
            <a:r>
              <a:rPr lang="en-US" dirty="0" smtClean="0">
                <a:solidFill>
                  <a:schemeClr val="accent1">
                    <a:lumMod val="75000"/>
                  </a:schemeClr>
                </a:solidFill>
              </a:rPr>
              <a:t>reports </a:t>
            </a:r>
            <a:r>
              <a:rPr lang="en-US" dirty="0">
                <a:solidFill>
                  <a:schemeClr val="accent1">
                    <a:lumMod val="75000"/>
                  </a:schemeClr>
                </a:solidFill>
              </a:rPr>
              <a:t>to assess progress</a:t>
            </a:r>
          </a:p>
        </p:txBody>
      </p:sp>
      <p:sp>
        <p:nvSpPr>
          <p:cNvPr id="4" name="Slide Number Placeholder 3"/>
          <p:cNvSpPr>
            <a:spLocks noGrp="1"/>
          </p:cNvSpPr>
          <p:nvPr>
            <p:ph type="sldNum" sz="quarter" idx="12"/>
          </p:nvPr>
        </p:nvSpPr>
        <p:spPr/>
        <p:txBody>
          <a:bodyPr/>
          <a:lstStyle/>
          <a:p>
            <a:fld id="{F16B175D-26AC-42BA-AF68-CE328C4BE887}" type="slidenum">
              <a:rPr lang="en-US" smtClean="0"/>
              <a:pPr/>
              <a:t>39</a:t>
            </a:fld>
            <a:endParaRPr lang="en-US"/>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553200" y="6356350"/>
            <a:ext cx="2133600" cy="365125"/>
          </a:xfrm>
          <a:prstGeom prst="rect">
            <a:avLst/>
          </a:prstGeom>
        </p:spPr>
        <p:txBody>
          <a:bodyPr/>
          <a:lstStyle/>
          <a:p>
            <a:pPr algn="r"/>
            <a:fld id="{294D4A65-5DBF-47E4-A22C-1B2D232C1B48}" type="slidenum">
              <a:rPr lang="en-US" smtClean="0">
                <a:solidFill>
                  <a:srgbClr val="6F6F6F"/>
                </a:solidFill>
              </a:rPr>
              <a:pPr algn="r"/>
              <a:t>4</a:t>
            </a:fld>
            <a:endParaRPr lang="en-US" dirty="0">
              <a:solidFill>
                <a:srgbClr val="6F6F6F"/>
              </a:solidFill>
            </a:endParaRPr>
          </a:p>
        </p:txBody>
      </p:sp>
      <p:sp>
        <p:nvSpPr>
          <p:cNvPr id="43011" name="Rectangle 3"/>
          <p:cNvSpPr>
            <a:spLocks noChangeArrowheads="1"/>
          </p:cNvSpPr>
          <p:nvPr/>
        </p:nvSpPr>
        <p:spPr bwMode="auto">
          <a:xfrm>
            <a:off x="533400" y="1447800"/>
            <a:ext cx="8382000" cy="4800600"/>
          </a:xfrm>
          <a:prstGeom prst="rect">
            <a:avLst/>
          </a:prstGeom>
          <a:noFill/>
          <a:ln w="9525">
            <a:noFill/>
            <a:miter lim="800000"/>
            <a:headEnd/>
            <a:tailEnd/>
          </a:ln>
        </p:spPr>
        <p:txBody>
          <a:bodyPr/>
          <a:lstStyle/>
          <a:p>
            <a:pPr marL="342900" indent="-342900" algn="ctr" eaLnBrk="0" fontAlgn="base" hangingPunct="0">
              <a:lnSpc>
                <a:spcPct val="80000"/>
              </a:lnSpc>
              <a:spcBef>
                <a:spcPct val="20000"/>
              </a:spcBef>
              <a:spcAft>
                <a:spcPct val="0"/>
              </a:spcAft>
              <a:buClr>
                <a:srgbClr val="00B0F0"/>
              </a:buClr>
              <a:buFont typeface="Arial" charset="0"/>
              <a:buNone/>
            </a:pPr>
            <a:endParaRPr lang="en-US" sz="2400" b="1" dirty="0">
              <a:solidFill>
                <a:srgbClr val="6F6F6F"/>
              </a:solidFill>
              <a:latin typeface="Univers"/>
              <a:cs typeface="Univers"/>
            </a:endParaRPr>
          </a:p>
        </p:txBody>
      </p:sp>
      <p:sp>
        <p:nvSpPr>
          <p:cNvPr id="8" name="Rectangle 2"/>
          <p:cNvSpPr>
            <a:spLocks noGrp="1" noChangeArrowheads="1"/>
          </p:cNvSpPr>
          <p:nvPr>
            <p:ph type="title"/>
          </p:nvPr>
        </p:nvSpPr>
        <p:spPr>
          <a:xfrm>
            <a:off x="813816" y="758952"/>
            <a:ext cx="8330184" cy="539496"/>
          </a:xfrm>
        </p:spPr>
        <p:txBody>
          <a:bodyPr anchor="b">
            <a:noAutofit/>
          </a:bodyPr>
          <a:lstStyle/>
          <a:p>
            <a:pPr eaLnBrk="1" hangingPunct="1"/>
            <a:r>
              <a:rPr lang="en-US" dirty="0" smtClean="0"/>
              <a:t>Track Performance</a:t>
            </a:r>
          </a:p>
        </p:txBody>
      </p:sp>
      <p:sp>
        <p:nvSpPr>
          <p:cNvPr id="9" name="Rectangle 3"/>
          <p:cNvSpPr>
            <a:spLocks noGrp="1" noChangeArrowheads="1"/>
          </p:cNvSpPr>
          <p:nvPr>
            <p:ph idx="4294967295"/>
          </p:nvPr>
        </p:nvSpPr>
        <p:spPr>
          <a:xfrm>
            <a:off x="838200" y="1295400"/>
            <a:ext cx="8001000" cy="3922486"/>
          </a:xfrm>
        </p:spPr>
        <p:txBody>
          <a:bodyPr/>
          <a:lstStyle/>
          <a:p>
            <a:pPr>
              <a:lnSpc>
                <a:spcPct val="130000"/>
              </a:lnSpc>
              <a:spcAft>
                <a:spcPts val="0"/>
              </a:spcAft>
            </a:pPr>
            <a:r>
              <a:rPr lang="en-US" sz="2000" dirty="0" smtClean="0">
                <a:solidFill>
                  <a:srgbClr val="595959"/>
                </a:solidFill>
              </a:rPr>
              <a:t>ANY type of building can be benchmarked</a:t>
            </a:r>
          </a:p>
          <a:p>
            <a:pPr>
              <a:lnSpc>
                <a:spcPct val="130000"/>
              </a:lnSpc>
            </a:pPr>
            <a:r>
              <a:rPr lang="en-US" sz="2000" dirty="0" smtClean="0">
                <a:solidFill>
                  <a:srgbClr val="595959"/>
                </a:solidFill>
              </a:rPr>
              <a:t>Compare your buildings against a national sample of similar buildings</a:t>
            </a:r>
          </a:p>
          <a:p>
            <a:pPr>
              <a:lnSpc>
                <a:spcPct val="130000"/>
              </a:lnSpc>
            </a:pPr>
            <a:r>
              <a:rPr lang="en-US" sz="2000" dirty="0" smtClean="0">
                <a:solidFill>
                  <a:srgbClr val="595959"/>
                </a:solidFill>
              </a:rPr>
              <a:t>Compare all of your buildings of a similar type to each other</a:t>
            </a:r>
          </a:p>
          <a:p>
            <a:pPr>
              <a:lnSpc>
                <a:spcPct val="130000"/>
              </a:lnSpc>
            </a:pPr>
            <a:r>
              <a:rPr lang="en-US" sz="2000" dirty="0"/>
              <a:t>C</a:t>
            </a:r>
            <a:r>
              <a:rPr lang="en-US" sz="2000" dirty="0" smtClean="0"/>
              <a:t>ompare </a:t>
            </a:r>
            <a:r>
              <a:rPr lang="en-US" sz="2000" dirty="0"/>
              <a:t>building(s) overtime, one period to the next </a:t>
            </a:r>
            <a:endParaRPr lang="en-US" sz="2000" dirty="0" smtClean="0">
              <a:solidFill>
                <a:srgbClr val="595959"/>
              </a:solidFill>
            </a:endParaRPr>
          </a:p>
          <a:p>
            <a:pPr>
              <a:lnSpc>
                <a:spcPct val="130000"/>
              </a:lnSpc>
            </a:pPr>
            <a:r>
              <a:rPr lang="en-US" sz="2000" dirty="0" smtClean="0">
                <a:solidFill>
                  <a:srgbClr val="595959"/>
                </a:solidFill>
              </a:rPr>
              <a:t>Set priorities and targets to make the most of limited staff time and/or investment capital</a:t>
            </a:r>
          </a:p>
          <a:p>
            <a:pPr>
              <a:lnSpc>
                <a:spcPct val="130000"/>
              </a:lnSpc>
            </a:pPr>
            <a:r>
              <a:rPr lang="en-US" sz="2000" dirty="0" smtClean="0">
                <a:solidFill>
                  <a:srgbClr val="595959"/>
                </a:solidFill>
              </a:rPr>
              <a:t>Track performance over time</a:t>
            </a:r>
          </a:p>
          <a:p>
            <a:pPr>
              <a:lnSpc>
                <a:spcPct val="130000"/>
              </a:lnSpc>
            </a:pPr>
            <a:r>
              <a:rPr lang="en-US" sz="2000" dirty="0" smtClean="0">
                <a:solidFill>
                  <a:srgbClr val="595959"/>
                </a:solidFill>
              </a:rPr>
              <a:t>Gain recognition</a:t>
            </a:r>
          </a:p>
        </p:txBody>
      </p:sp>
    </p:spTree>
    <p:extLst>
      <p:ext uri="{BB962C8B-B14F-4D97-AF65-F5344CB8AC3E}">
        <p14:creationId xmlns:p14="http://schemas.microsoft.com/office/powerpoint/2010/main" val="115134648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62000"/>
            <a:ext cx="8331787" cy="537808"/>
          </a:xfrm>
        </p:spPr>
        <p:txBody>
          <a:bodyPr>
            <a:normAutofit/>
          </a:bodyPr>
          <a:lstStyle/>
          <a:p>
            <a:r>
              <a:rPr lang="en-US" dirty="0" smtClean="0"/>
              <a:t>Data Analysis in Portfolio Manager</a:t>
            </a:r>
            <a:endParaRPr lang="en-US" dirty="0"/>
          </a:p>
        </p:txBody>
      </p:sp>
      <p:sp>
        <p:nvSpPr>
          <p:cNvPr id="3" name="Content Placeholder 2"/>
          <p:cNvSpPr>
            <a:spLocks noGrp="1"/>
          </p:cNvSpPr>
          <p:nvPr>
            <p:ph idx="1"/>
          </p:nvPr>
        </p:nvSpPr>
        <p:spPr>
          <a:xfrm>
            <a:off x="838200" y="1298448"/>
            <a:ext cx="7874586" cy="4174699"/>
          </a:xfrm>
        </p:spPr>
        <p:txBody>
          <a:bodyPr/>
          <a:lstStyle/>
          <a:p>
            <a:pPr>
              <a:lnSpc>
                <a:spcPct val="130000"/>
              </a:lnSpc>
            </a:pPr>
            <a:r>
              <a:rPr lang="en-US" sz="2000" dirty="0" smtClean="0"/>
              <a:t>Ways to analyze progress and performance</a:t>
            </a:r>
          </a:p>
          <a:p>
            <a:pPr lvl="1">
              <a:lnSpc>
                <a:spcPct val="130000"/>
              </a:lnSpc>
            </a:pPr>
            <a:r>
              <a:rPr lang="en-US" sz="2000" dirty="0" smtClean="0"/>
              <a:t>Charts and graphs</a:t>
            </a:r>
          </a:p>
          <a:p>
            <a:pPr lvl="1">
              <a:lnSpc>
                <a:spcPct val="130000"/>
              </a:lnSpc>
            </a:pPr>
            <a:r>
              <a:rPr lang="en-US" sz="2000" dirty="0" smtClean="0"/>
              <a:t>Performance documents</a:t>
            </a:r>
          </a:p>
          <a:p>
            <a:pPr lvl="1">
              <a:lnSpc>
                <a:spcPct val="130000"/>
              </a:lnSpc>
            </a:pPr>
            <a:r>
              <a:rPr lang="en-US" sz="2000" dirty="0" smtClean="0"/>
              <a:t>Standard reports</a:t>
            </a:r>
          </a:p>
          <a:p>
            <a:pPr lvl="1">
              <a:lnSpc>
                <a:spcPct val="130000"/>
              </a:lnSpc>
            </a:pPr>
            <a:endParaRPr lang="en-US" sz="2000"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latin typeface="Univers"/>
              </a:rPr>
              <a:pPr>
                <a:defRPr/>
              </a:pPr>
              <a:t>40</a:t>
            </a:fld>
            <a:endParaRPr lang="en-US" dirty="0">
              <a:solidFill>
                <a:srgbClr val="6F6F6F"/>
              </a:solidFill>
              <a:latin typeface="Univers"/>
            </a:endParaRPr>
          </a:p>
        </p:txBody>
      </p:sp>
    </p:spTree>
    <p:extLst>
      <p:ext uri="{BB962C8B-B14F-4D97-AF65-F5344CB8AC3E}">
        <p14:creationId xmlns:p14="http://schemas.microsoft.com/office/powerpoint/2010/main" val="420775418"/>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5" y="762000"/>
            <a:ext cx="8330184" cy="537808"/>
          </a:xfrm>
        </p:spPr>
        <p:txBody>
          <a:bodyPr>
            <a:normAutofit/>
          </a:bodyPr>
          <a:lstStyle/>
          <a:p>
            <a:r>
              <a:rPr lang="en-US" dirty="0" smtClean="0"/>
              <a:t>Reporting Tab</a:t>
            </a:r>
            <a:endParaRPr lang="en-US"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41</a:t>
            </a:fld>
            <a:endParaRPr lang="en-US">
              <a:solidFill>
                <a:srgbClr val="6F6F6F"/>
              </a:solidFill>
            </a:endParaRPr>
          </a:p>
        </p:txBody>
      </p:sp>
      <p:pic>
        <p:nvPicPr>
          <p:cNvPr id="5" name="Picture 4"/>
          <p:cNvPicPr>
            <a:picLocks noChangeAspect="1"/>
          </p:cNvPicPr>
          <p:nvPr/>
        </p:nvPicPr>
        <p:blipFill rotWithShape="1">
          <a:blip r:embed="rId3"/>
          <a:srcRect b="14326"/>
          <a:stretch/>
        </p:blipFill>
        <p:spPr>
          <a:xfrm>
            <a:off x="1308100" y="1371601"/>
            <a:ext cx="6464300" cy="4810358"/>
          </a:xfrm>
          <a:prstGeom prst="rect">
            <a:avLst/>
          </a:prstGeom>
        </p:spPr>
      </p:pic>
      <p:cxnSp>
        <p:nvCxnSpPr>
          <p:cNvPr id="23" name="Straight Arrow Connector 22"/>
          <p:cNvCxnSpPr/>
          <p:nvPr/>
        </p:nvCxnSpPr>
        <p:spPr>
          <a:xfrm>
            <a:off x="1143000" y="4267200"/>
            <a:ext cx="5181600" cy="6096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1143000" y="4267200"/>
            <a:ext cx="381000" cy="4572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7239000" y="2971800"/>
            <a:ext cx="83820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1219200" y="2286000"/>
            <a:ext cx="76200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0" y="3733800"/>
            <a:ext cx="1447800" cy="1524000"/>
          </a:xfrm>
          <a:prstGeom prst="rect">
            <a:avLst/>
          </a:prstGeom>
        </p:spPr>
        <p:txBody>
          <a:bodyPr vert="horz" wrap="square" lIns="91440" tIns="45720" rIns="91440" bIns="45720" rtlCol="0" anchor="ctr">
            <a:normAutofit/>
          </a:bodyPr>
          <a:lstStyle/>
          <a:p>
            <a:pPr>
              <a:spcBef>
                <a:spcPct val="0"/>
              </a:spcBef>
            </a:pPr>
            <a:r>
              <a:rPr lang="en-US" sz="1400" b="1" dirty="0">
                <a:solidFill>
                  <a:srgbClr val="7F7F7F"/>
                </a:solidFill>
                <a:latin typeface="Univers"/>
                <a:cs typeface="Univers"/>
              </a:rPr>
              <a:t>Create and generate </a:t>
            </a:r>
            <a:r>
              <a:rPr lang="en-US" sz="1400" b="1" dirty="0" smtClean="0">
                <a:solidFill>
                  <a:srgbClr val="7F7F7F"/>
                </a:solidFill>
                <a:latin typeface="Univers"/>
                <a:cs typeface="Univers"/>
              </a:rPr>
              <a:t>templates </a:t>
            </a:r>
            <a:r>
              <a:rPr lang="en-US" sz="1400" b="1" dirty="0">
                <a:solidFill>
                  <a:srgbClr val="7F7F7F"/>
                </a:solidFill>
                <a:latin typeface="Univers"/>
                <a:cs typeface="Univers"/>
              </a:rPr>
              <a:t>&amp; </a:t>
            </a:r>
            <a:r>
              <a:rPr lang="en-US" sz="1400" b="1" dirty="0" smtClean="0">
                <a:solidFill>
                  <a:srgbClr val="7F7F7F"/>
                </a:solidFill>
                <a:latin typeface="Univers"/>
                <a:cs typeface="Univers"/>
              </a:rPr>
              <a:t>reports</a:t>
            </a:r>
            <a:endParaRPr lang="en-US" sz="1400" b="1" dirty="0">
              <a:solidFill>
                <a:srgbClr val="7F7F7F"/>
              </a:solidFill>
              <a:latin typeface="Univers"/>
              <a:cs typeface="Univers"/>
            </a:endParaRPr>
          </a:p>
        </p:txBody>
      </p:sp>
      <p:sp>
        <p:nvSpPr>
          <p:cNvPr id="13" name="TextBox 12"/>
          <p:cNvSpPr txBox="1"/>
          <p:nvPr/>
        </p:nvSpPr>
        <p:spPr>
          <a:xfrm>
            <a:off x="7848600" y="2895600"/>
            <a:ext cx="1371600" cy="838200"/>
          </a:xfrm>
          <a:prstGeom prst="rect">
            <a:avLst/>
          </a:prstGeom>
        </p:spPr>
        <p:txBody>
          <a:bodyPr vert="horz" wrap="square" lIns="91440" tIns="45720" rIns="91440" bIns="45720" rtlCol="0" anchor="ctr">
            <a:normAutofit fontScale="92500"/>
          </a:bodyPr>
          <a:lstStyle/>
          <a:p>
            <a:pPr>
              <a:spcBef>
                <a:spcPct val="0"/>
              </a:spcBef>
            </a:pPr>
            <a:r>
              <a:rPr lang="en-US" sz="1600" b="1" dirty="0">
                <a:solidFill>
                  <a:srgbClr val="7F7F7F"/>
                </a:solidFill>
                <a:latin typeface="Univers"/>
                <a:cs typeface="Univers"/>
              </a:rPr>
              <a:t>Download </a:t>
            </a:r>
            <a:r>
              <a:rPr lang="en-US" sz="1600" b="1" dirty="0" smtClean="0">
                <a:solidFill>
                  <a:srgbClr val="7F7F7F"/>
                </a:solidFill>
                <a:latin typeface="Univers"/>
                <a:cs typeface="Univers"/>
              </a:rPr>
              <a:t>performance </a:t>
            </a:r>
            <a:r>
              <a:rPr lang="en-US" sz="1600" b="1" dirty="0">
                <a:solidFill>
                  <a:srgbClr val="7F7F7F"/>
                </a:solidFill>
                <a:latin typeface="Univers"/>
                <a:cs typeface="Univers"/>
              </a:rPr>
              <a:t>d</a:t>
            </a:r>
            <a:r>
              <a:rPr lang="en-US" sz="1600" b="1" dirty="0" smtClean="0">
                <a:solidFill>
                  <a:srgbClr val="7F7F7F"/>
                </a:solidFill>
                <a:latin typeface="Univers"/>
                <a:cs typeface="Univers"/>
              </a:rPr>
              <a:t>ocuments</a:t>
            </a:r>
            <a:endParaRPr lang="en-US" sz="1600" b="1" dirty="0">
              <a:solidFill>
                <a:srgbClr val="7F7F7F"/>
              </a:solidFill>
              <a:latin typeface="Univers"/>
              <a:cs typeface="Univers"/>
            </a:endParaRPr>
          </a:p>
        </p:txBody>
      </p:sp>
      <p:sp>
        <p:nvSpPr>
          <p:cNvPr id="12" name="TextBox 11"/>
          <p:cNvSpPr txBox="1"/>
          <p:nvPr/>
        </p:nvSpPr>
        <p:spPr>
          <a:xfrm>
            <a:off x="0" y="1905000"/>
            <a:ext cx="1295400" cy="1143000"/>
          </a:xfrm>
          <a:prstGeom prst="rect">
            <a:avLst/>
          </a:prstGeom>
        </p:spPr>
        <p:txBody>
          <a:bodyPr vert="horz" wrap="square" lIns="91440" tIns="45720" rIns="91440" bIns="45720" rtlCol="0" anchor="ctr">
            <a:normAutofit/>
          </a:bodyPr>
          <a:lstStyle/>
          <a:p>
            <a:pPr>
              <a:spcBef>
                <a:spcPct val="0"/>
              </a:spcBef>
            </a:pPr>
            <a:r>
              <a:rPr lang="en-US" sz="1400" b="1" dirty="0">
                <a:solidFill>
                  <a:srgbClr val="7F7F7F"/>
                </a:solidFill>
                <a:latin typeface="Univers"/>
                <a:cs typeface="Univers"/>
              </a:rPr>
              <a:t>Choose from </a:t>
            </a:r>
            <a:r>
              <a:rPr lang="en-US" sz="1400" b="1" dirty="0" smtClean="0">
                <a:solidFill>
                  <a:srgbClr val="7F7F7F"/>
                </a:solidFill>
                <a:latin typeface="Univers"/>
                <a:cs typeface="Univers"/>
              </a:rPr>
              <a:t>pre-set </a:t>
            </a:r>
            <a:r>
              <a:rPr lang="en-US" sz="1400" b="1" dirty="0">
                <a:solidFill>
                  <a:srgbClr val="7F7F7F"/>
                </a:solidFill>
                <a:latin typeface="Univers"/>
                <a:cs typeface="Univers"/>
              </a:rPr>
              <a:t>c</a:t>
            </a:r>
            <a:r>
              <a:rPr lang="en-US" sz="1400" b="1" dirty="0" smtClean="0">
                <a:solidFill>
                  <a:srgbClr val="7F7F7F"/>
                </a:solidFill>
                <a:latin typeface="Univers"/>
                <a:cs typeface="Univers"/>
              </a:rPr>
              <a:t>hart </a:t>
            </a:r>
            <a:r>
              <a:rPr lang="en-US" sz="1400" b="1" dirty="0">
                <a:solidFill>
                  <a:srgbClr val="7F7F7F"/>
                </a:solidFill>
                <a:latin typeface="Univers"/>
                <a:cs typeface="Univers"/>
              </a:rPr>
              <a:t>&amp; </a:t>
            </a:r>
            <a:r>
              <a:rPr lang="en-US" sz="1400" b="1" dirty="0" smtClean="0">
                <a:solidFill>
                  <a:srgbClr val="7F7F7F"/>
                </a:solidFill>
                <a:latin typeface="Univers"/>
                <a:cs typeface="Univers"/>
              </a:rPr>
              <a:t>graph </a:t>
            </a:r>
            <a:r>
              <a:rPr lang="en-US" sz="1400" b="1" dirty="0">
                <a:solidFill>
                  <a:srgbClr val="7F7F7F"/>
                </a:solidFill>
                <a:latin typeface="Univers"/>
                <a:cs typeface="Univers"/>
              </a:rPr>
              <a:t>options</a:t>
            </a:r>
          </a:p>
        </p:txBody>
      </p:sp>
    </p:spTree>
    <p:extLst>
      <p:ext uri="{BB962C8B-B14F-4D97-AF65-F5344CB8AC3E}">
        <p14:creationId xmlns:p14="http://schemas.microsoft.com/office/powerpoint/2010/main" val="2143787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42</a:t>
            </a:fld>
            <a:endParaRPr lang="en-US">
              <a:solidFill>
                <a:srgbClr val="6F6F6F"/>
              </a:solidFill>
            </a:endParaRPr>
          </a:p>
        </p:txBody>
      </p:sp>
      <p:sp>
        <p:nvSpPr>
          <p:cNvPr id="16" name="Title 11"/>
          <p:cNvSpPr>
            <a:spLocks noGrp="1"/>
          </p:cNvSpPr>
          <p:nvPr>
            <p:ph type="title"/>
          </p:nvPr>
        </p:nvSpPr>
        <p:spPr>
          <a:xfrm>
            <a:off x="813816" y="762000"/>
            <a:ext cx="8393505" cy="537808"/>
          </a:xfrm>
        </p:spPr>
        <p:txBody>
          <a:bodyPr>
            <a:normAutofit/>
          </a:bodyPr>
          <a:lstStyle/>
          <a:p>
            <a:r>
              <a:rPr lang="en-US" dirty="0" smtClean="0"/>
              <a:t>Charts &amp; Graphs</a:t>
            </a:r>
            <a:endParaRPr lang="en-US" dirty="0"/>
          </a:p>
        </p:txBody>
      </p:sp>
      <p:sp>
        <p:nvSpPr>
          <p:cNvPr id="17" name="TextBox 16"/>
          <p:cNvSpPr txBox="1"/>
          <p:nvPr/>
        </p:nvSpPr>
        <p:spPr>
          <a:xfrm>
            <a:off x="5943600" y="5127171"/>
            <a:ext cx="1981200" cy="1045029"/>
          </a:xfrm>
          <a:prstGeom prst="rect">
            <a:avLst/>
          </a:prstGeom>
        </p:spPr>
        <p:txBody>
          <a:bodyPr vert="horz" wrap="square" lIns="91440" tIns="45720" rIns="91440" bIns="45720" rtlCol="0" anchor="ctr">
            <a:normAutofit/>
          </a:bodyPr>
          <a:lstStyle/>
          <a:p>
            <a:pPr algn="ctr" defTabSz="914400">
              <a:spcBef>
                <a:spcPct val="0"/>
              </a:spcBef>
            </a:pPr>
            <a:r>
              <a:rPr lang="en-US" sz="1600" dirty="0">
                <a:solidFill>
                  <a:schemeClr val="bg1">
                    <a:lumMod val="50000"/>
                  </a:schemeClr>
                </a:solidFill>
                <a:latin typeface="Univers"/>
                <a:cs typeface="Univers"/>
              </a:rPr>
              <a:t>Scroll through to see template Charts &amp; Graphs.</a:t>
            </a:r>
          </a:p>
        </p:txBody>
      </p:sp>
      <p:sp>
        <p:nvSpPr>
          <p:cNvPr id="20" name="Content Placeholder 13"/>
          <p:cNvSpPr txBox="1">
            <a:spLocks/>
          </p:cNvSpPr>
          <p:nvPr/>
        </p:nvSpPr>
        <p:spPr>
          <a:xfrm>
            <a:off x="841248" y="1298448"/>
            <a:ext cx="4648200" cy="1752600"/>
          </a:xfrm>
          <a:prstGeom prst="rect">
            <a:avLst/>
          </a:prstGeom>
        </p:spPr>
        <p:txBody>
          <a:bodyPr/>
          <a:lstStyle>
            <a:lvl1pPr marL="342900" indent="-3429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2000" dirty="0" smtClean="0"/>
              <a:t>Source EUI</a:t>
            </a:r>
          </a:p>
          <a:p>
            <a:pPr>
              <a:lnSpc>
                <a:spcPct val="130000"/>
              </a:lnSpc>
            </a:pPr>
            <a:r>
              <a:rPr lang="en-US" sz="2000" dirty="0" smtClean="0"/>
              <a:t>Site EUI</a:t>
            </a:r>
          </a:p>
          <a:p>
            <a:pPr>
              <a:lnSpc>
                <a:spcPct val="130000"/>
              </a:lnSpc>
            </a:pPr>
            <a:r>
              <a:rPr lang="en-US" sz="2000" dirty="0" smtClean="0"/>
              <a:t>ENERGY STAR score</a:t>
            </a:r>
          </a:p>
          <a:p>
            <a:pPr>
              <a:lnSpc>
                <a:spcPct val="130000"/>
              </a:lnSpc>
            </a:pPr>
            <a:r>
              <a:rPr lang="en-US" sz="2000" dirty="0" smtClean="0"/>
              <a:t>Weather normalized source EUI</a:t>
            </a:r>
          </a:p>
          <a:p>
            <a:pPr>
              <a:lnSpc>
                <a:spcPct val="130000"/>
              </a:lnSpc>
            </a:pPr>
            <a:r>
              <a:rPr lang="en-US" sz="2000" dirty="0" smtClean="0"/>
              <a:t>Weather normalized site EUI</a:t>
            </a:r>
          </a:p>
          <a:p>
            <a:pPr>
              <a:lnSpc>
                <a:spcPct val="130000"/>
              </a:lnSpc>
            </a:pPr>
            <a:r>
              <a:rPr lang="en-US" sz="2000" dirty="0" smtClean="0"/>
              <a:t>Total GHG emissions intensity</a:t>
            </a:r>
          </a:p>
          <a:p>
            <a:pPr>
              <a:lnSpc>
                <a:spcPct val="130000"/>
              </a:lnSpc>
            </a:pPr>
            <a:r>
              <a:rPr lang="en-US" sz="2000" dirty="0" smtClean="0"/>
              <a:t>Energy cost intensity</a:t>
            </a:r>
          </a:p>
          <a:p>
            <a:pPr>
              <a:lnSpc>
                <a:spcPct val="130000"/>
              </a:lnSpc>
            </a:pPr>
            <a:r>
              <a:rPr lang="en-US" sz="2000" dirty="0" smtClean="0"/>
              <a:t>Indoor water intensity</a:t>
            </a:r>
          </a:p>
          <a:p>
            <a:pPr>
              <a:lnSpc>
                <a:spcPct val="130000"/>
              </a:lnSpc>
            </a:pPr>
            <a:r>
              <a:rPr lang="en-US" sz="2000" dirty="0" smtClean="0"/>
              <a:t>Indoor water cost intensity</a:t>
            </a:r>
          </a:p>
          <a:p>
            <a:endParaRPr lang="en-US" sz="2000" dirty="0" smtClean="0"/>
          </a:p>
          <a:p>
            <a:endParaRPr lang="en-US" sz="2000" dirty="0"/>
          </a:p>
        </p:txBody>
      </p:sp>
      <p:pic>
        <p:nvPicPr>
          <p:cNvPr id="2" name="Picture 1"/>
          <p:cNvPicPr>
            <a:picLocks noChangeAspect="1"/>
          </p:cNvPicPr>
          <p:nvPr/>
        </p:nvPicPr>
        <p:blipFill rotWithShape="1">
          <a:blip r:embed="rId3"/>
          <a:srcRect l="1" r="36592" b="41409"/>
          <a:stretch/>
        </p:blipFill>
        <p:spPr>
          <a:xfrm>
            <a:off x="4953000" y="1524000"/>
            <a:ext cx="4019495" cy="2642851"/>
          </a:xfrm>
          <a:prstGeom prst="rect">
            <a:avLst/>
          </a:prstGeom>
          <a:ln>
            <a:noFill/>
          </a:ln>
          <a:effectLst>
            <a:outerShdw blurRad="292100" dist="139700" dir="2700000" algn="tl" rotWithShape="0">
              <a:srgbClr val="333333">
                <a:alpha val="65000"/>
              </a:srgbClr>
            </a:outerShdw>
          </a:effectLst>
        </p:spPr>
      </p:pic>
      <p:cxnSp>
        <p:nvCxnSpPr>
          <p:cNvPr id="18" name="Straight Arrow Connector 17"/>
          <p:cNvCxnSpPr/>
          <p:nvPr/>
        </p:nvCxnSpPr>
        <p:spPr>
          <a:xfrm flipV="1">
            <a:off x="6858000" y="4125684"/>
            <a:ext cx="0" cy="1055916"/>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10055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6" y="762000"/>
            <a:ext cx="8308545" cy="537808"/>
          </a:xfrm>
        </p:spPr>
        <p:txBody>
          <a:bodyPr>
            <a:normAutofit/>
          </a:bodyPr>
          <a:lstStyle/>
          <a:p>
            <a:r>
              <a:rPr lang="en-US" dirty="0" smtClean="0"/>
              <a:t>Reporting Tab: Charts &amp; Graphs</a:t>
            </a:r>
            <a:endParaRPr lang="en-US" dirty="0"/>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43</a:t>
            </a:fld>
            <a:endParaRPr lang="en-US">
              <a:solidFill>
                <a:srgbClr val="6F6F6F"/>
              </a:solidFill>
            </a:endParaRPr>
          </a:p>
        </p:txBody>
      </p:sp>
      <p:pic>
        <p:nvPicPr>
          <p:cNvPr id="7170"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52400" y="1373278"/>
            <a:ext cx="5562600" cy="5312800"/>
          </a:xfrm>
          <a:prstGeom prst="rect">
            <a:avLst/>
          </a:prstGeom>
          <a:ln>
            <a:noFill/>
          </a:ln>
          <a:effectLst>
            <a:outerShdw blurRad="292100" dist="139700" dir="2700000" algn="tl" rotWithShape="0">
              <a:srgbClr val="333333">
                <a:alpha val="65000"/>
              </a:srgbClr>
            </a:outerShdw>
          </a:effectLst>
        </p:spPr>
      </p:pic>
      <p:sp>
        <p:nvSpPr>
          <p:cNvPr id="5" name="Content Placeholder 8"/>
          <p:cNvSpPr txBox="1">
            <a:spLocks/>
          </p:cNvSpPr>
          <p:nvPr/>
        </p:nvSpPr>
        <p:spPr>
          <a:xfrm>
            <a:off x="5867400" y="1600200"/>
            <a:ext cx="3124200" cy="4419600"/>
          </a:xfrm>
          <a:prstGeom prst="rect">
            <a:avLst/>
          </a:prstGeom>
        </p:spPr>
        <p:txBody>
          <a:bodyPr/>
          <a:lstStyle/>
          <a:p>
            <a:pPr marL="342900" marR="0" lvl="0" indent="-342900" algn="l" defTabSz="914400" rtl="0" eaLnBrk="0" fontAlgn="base" latinLnBrk="0" hangingPunct="0">
              <a:lnSpc>
                <a:spcPct val="130000"/>
              </a:lnSpc>
              <a:spcAft>
                <a:spcPct val="0"/>
              </a:spcAft>
              <a:buClr>
                <a:srgbClr val="00B0F0"/>
              </a:buClr>
              <a:buSzTx/>
              <a:buFont typeface="Arial" pitchFamily="34" charset="0"/>
              <a:buChar char="•"/>
              <a:tabLst/>
              <a:defRPr/>
            </a:pPr>
            <a:r>
              <a:rPr lang="en-US" sz="2000" noProof="0" dirty="0" smtClean="0">
                <a:solidFill>
                  <a:srgbClr val="595959"/>
                </a:solidFill>
                <a:latin typeface="Univers"/>
                <a:cs typeface="Univers"/>
              </a:rPr>
              <a:t>Each of the </a:t>
            </a:r>
            <a:r>
              <a:rPr lang="en-US" sz="2000" dirty="0" smtClean="0">
                <a:solidFill>
                  <a:srgbClr val="595959"/>
                </a:solidFill>
                <a:latin typeface="Univers"/>
                <a:cs typeface="Univers"/>
              </a:rPr>
              <a:t>figures can be printed or downloaded for easy insertion into a presentation or document</a:t>
            </a:r>
          </a:p>
          <a:p>
            <a:pPr marL="342900" marR="0" lvl="0" indent="-342900" algn="l" defTabSz="914400" rtl="0" eaLnBrk="0" fontAlgn="base" latinLnBrk="0" hangingPunct="0">
              <a:lnSpc>
                <a:spcPct val="130000"/>
              </a:lnSpc>
              <a:spcAft>
                <a:spcPct val="0"/>
              </a:spcAft>
              <a:buClr>
                <a:srgbClr val="00B0F0"/>
              </a:buClr>
              <a:buSzTx/>
              <a:buFont typeface="Arial" pitchFamily="34" charset="0"/>
              <a:buChar char="•"/>
              <a:tabLst/>
              <a:defRPr/>
            </a:pPr>
            <a:r>
              <a:rPr kumimoji="0" lang="en-US" sz="2000" b="0" i="0" u="none" strike="noStrike" kern="1200" cap="none" spc="0" normalizeH="0" baseline="0" noProof="0" dirty="0" smtClean="0">
                <a:ln>
                  <a:noFill/>
                </a:ln>
                <a:solidFill>
                  <a:srgbClr val="595959"/>
                </a:solidFill>
                <a:effectLst/>
                <a:uLnTx/>
                <a:uFillTx/>
                <a:latin typeface="Univers"/>
                <a:ea typeface="+mn-ea"/>
                <a:cs typeface="Univers"/>
              </a:rPr>
              <a:t>If you scroll</a:t>
            </a:r>
            <a:r>
              <a:rPr kumimoji="0" lang="en-US" sz="2000" b="0" i="0" u="none" strike="noStrike" kern="1200" cap="none" spc="0" normalizeH="0" noProof="0" dirty="0" smtClean="0">
                <a:ln>
                  <a:noFill/>
                </a:ln>
                <a:solidFill>
                  <a:srgbClr val="595959"/>
                </a:solidFill>
                <a:effectLst/>
                <a:uLnTx/>
                <a:uFillTx/>
                <a:latin typeface="Univers"/>
                <a:ea typeface="+mn-ea"/>
                <a:cs typeface="Univers"/>
              </a:rPr>
              <a:t> down on the page, you can view and export the raw data for the charts &amp; graphs</a:t>
            </a:r>
            <a:endParaRPr kumimoji="0" lang="en-US" sz="2000" b="0" i="0" u="none" strike="noStrike" kern="1200" cap="none" spc="0" normalizeH="0" baseline="0" noProof="0" dirty="0">
              <a:ln>
                <a:noFill/>
              </a:ln>
              <a:solidFill>
                <a:srgbClr val="595959"/>
              </a:solidFill>
              <a:effectLst/>
              <a:uLnTx/>
              <a:uFillTx/>
              <a:latin typeface="Univers"/>
              <a:ea typeface="+mn-ea"/>
              <a:cs typeface="Univers"/>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816" y="762000"/>
            <a:ext cx="8308545" cy="537808"/>
          </a:xfrm>
        </p:spPr>
        <p:txBody>
          <a:bodyPr>
            <a:normAutofit/>
          </a:bodyPr>
          <a:lstStyle/>
          <a:p>
            <a:r>
              <a:rPr lang="en-US" dirty="0" smtClean="0"/>
              <a:t>Reporting Tab</a:t>
            </a:r>
            <a:endParaRPr lang="en-US"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44</a:t>
            </a:fld>
            <a:endParaRPr lang="en-US">
              <a:solidFill>
                <a:srgbClr val="6F6F6F"/>
              </a:solidFill>
            </a:endParaRPr>
          </a:p>
        </p:txBody>
      </p:sp>
      <p:sp>
        <p:nvSpPr>
          <p:cNvPr id="25" name="TextBox 24"/>
          <p:cNvSpPr txBox="1"/>
          <p:nvPr/>
        </p:nvSpPr>
        <p:spPr>
          <a:xfrm>
            <a:off x="152400" y="3733800"/>
            <a:ext cx="1219200" cy="1524000"/>
          </a:xfrm>
          <a:prstGeom prst="rect">
            <a:avLst/>
          </a:prstGeom>
        </p:spPr>
        <p:txBody>
          <a:bodyPr vert="horz" wrap="square" lIns="91440" tIns="45720" rIns="91440" bIns="45720" rtlCol="0" anchor="ctr">
            <a:noAutofit/>
          </a:bodyPr>
          <a:lstStyle/>
          <a:p>
            <a:pPr>
              <a:spcBef>
                <a:spcPct val="0"/>
              </a:spcBef>
            </a:pPr>
            <a:r>
              <a:rPr lang="en-US" sz="1600" b="1" dirty="0">
                <a:solidFill>
                  <a:srgbClr val="7F7F7F"/>
                </a:solidFill>
                <a:latin typeface="Univers"/>
                <a:cs typeface="Univers"/>
              </a:rPr>
              <a:t>Create and generate </a:t>
            </a:r>
            <a:r>
              <a:rPr lang="en-US" sz="1600" b="1" dirty="0" smtClean="0">
                <a:solidFill>
                  <a:srgbClr val="7F7F7F"/>
                </a:solidFill>
                <a:latin typeface="Univers"/>
                <a:cs typeface="Univers"/>
              </a:rPr>
              <a:t>templates </a:t>
            </a:r>
            <a:r>
              <a:rPr lang="en-US" sz="1600" b="1" dirty="0">
                <a:solidFill>
                  <a:srgbClr val="7F7F7F"/>
                </a:solidFill>
                <a:latin typeface="Univers"/>
                <a:cs typeface="Univers"/>
              </a:rPr>
              <a:t>&amp; r</a:t>
            </a:r>
            <a:r>
              <a:rPr lang="en-US" sz="1600" b="1" dirty="0" smtClean="0">
                <a:solidFill>
                  <a:srgbClr val="7F7F7F"/>
                </a:solidFill>
                <a:latin typeface="Univers"/>
                <a:cs typeface="Univers"/>
              </a:rPr>
              <a:t>eports</a:t>
            </a:r>
            <a:endParaRPr lang="en-US" sz="1600" b="1" dirty="0">
              <a:solidFill>
                <a:srgbClr val="7F7F7F"/>
              </a:solidFill>
              <a:latin typeface="Univers"/>
              <a:cs typeface="Univers"/>
            </a:endParaRPr>
          </a:p>
        </p:txBody>
      </p:sp>
      <p:pic>
        <p:nvPicPr>
          <p:cNvPr id="3" name="Picture 2"/>
          <p:cNvPicPr>
            <a:picLocks noChangeAspect="1"/>
          </p:cNvPicPr>
          <p:nvPr/>
        </p:nvPicPr>
        <p:blipFill>
          <a:blip r:embed="rId3"/>
          <a:stretch>
            <a:fillRect/>
          </a:stretch>
        </p:blipFill>
        <p:spPr>
          <a:xfrm>
            <a:off x="1328993" y="1348466"/>
            <a:ext cx="6672007" cy="4747534"/>
          </a:xfrm>
          <a:prstGeom prst="rect">
            <a:avLst/>
          </a:prstGeom>
          <a:ln>
            <a:noFill/>
          </a:ln>
          <a:effectLst>
            <a:outerShdw blurRad="292100" dist="139700" dir="2700000" algn="tl" rotWithShape="0">
              <a:srgbClr val="333333">
                <a:alpha val="65000"/>
              </a:srgbClr>
            </a:outerShdw>
          </a:effectLst>
        </p:spPr>
      </p:pic>
      <p:cxnSp>
        <p:nvCxnSpPr>
          <p:cNvPr id="29" name="Straight Arrow Connector 28"/>
          <p:cNvCxnSpPr/>
          <p:nvPr/>
        </p:nvCxnSpPr>
        <p:spPr>
          <a:xfrm>
            <a:off x="1219200" y="4191000"/>
            <a:ext cx="5334000" cy="3048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1181100" y="4305300"/>
            <a:ext cx="285750" cy="1905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3787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62000"/>
            <a:ext cx="8331787" cy="537808"/>
          </a:xfrm>
        </p:spPr>
        <p:txBody>
          <a:bodyPr>
            <a:normAutofit/>
          </a:bodyPr>
          <a:lstStyle/>
          <a:p>
            <a:r>
              <a:rPr lang="en-US" dirty="0" smtClean="0"/>
              <a:t>Standard Reports</a:t>
            </a:r>
            <a:endParaRPr lang="en-US" dirty="0"/>
          </a:p>
        </p:txBody>
      </p:sp>
      <p:sp>
        <p:nvSpPr>
          <p:cNvPr id="7" name="Content Placeholder 6"/>
          <p:cNvSpPr>
            <a:spLocks noGrp="1"/>
          </p:cNvSpPr>
          <p:nvPr>
            <p:ph idx="1"/>
          </p:nvPr>
        </p:nvSpPr>
        <p:spPr>
          <a:xfrm>
            <a:off x="838200" y="1295400"/>
            <a:ext cx="7874586" cy="4174699"/>
          </a:xfrm>
        </p:spPr>
        <p:txBody>
          <a:bodyPr/>
          <a:lstStyle/>
          <a:p>
            <a:pPr>
              <a:lnSpc>
                <a:spcPct val="130000"/>
              </a:lnSpc>
            </a:pPr>
            <a:r>
              <a:rPr lang="en-US" sz="2000" dirty="0" smtClean="0">
                <a:solidFill>
                  <a:srgbClr val="595959"/>
                </a:solidFill>
              </a:rPr>
              <a:t>Performance Highlights</a:t>
            </a:r>
          </a:p>
          <a:p>
            <a:pPr>
              <a:lnSpc>
                <a:spcPct val="130000"/>
              </a:lnSpc>
            </a:pPr>
            <a:r>
              <a:rPr lang="en-US" sz="2000" dirty="0" smtClean="0">
                <a:solidFill>
                  <a:srgbClr val="595959"/>
                </a:solidFill>
              </a:rPr>
              <a:t>Energy Performance</a:t>
            </a:r>
          </a:p>
          <a:p>
            <a:pPr>
              <a:lnSpc>
                <a:spcPct val="130000"/>
              </a:lnSpc>
            </a:pPr>
            <a:r>
              <a:rPr lang="en-US" sz="2000" dirty="0" smtClean="0">
                <a:solidFill>
                  <a:srgbClr val="595959"/>
                </a:solidFill>
              </a:rPr>
              <a:t>Emissions Performance</a:t>
            </a:r>
          </a:p>
          <a:p>
            <a:pPr>
              <a:lnSpc>
                <a:spcPct val="130000"/>
              </a:lnSpc>
            </a:pPr>
            <a:r>
              <a:rPr lang="en-US" sz="2000" dirty="0" smtClean="0">
                <a:solidFill>
                  <a:srgbClr val="595959"/>
                </a:solidFill>
              </a:rPr>
              <a:t>Water Performance</a:t>
            </a:r>
          </a:p>
          <a:p>
            <a:pPr>
              <a:lnSpc>
                <a:spcPct val="130000"/>
              </a:lnSpc>
            </a:pPr>
            <a:r>
              <a:rPr lang="en-US" sz="2000" dirty="0" smtClean="0">
                <a:solidFill>
                  <a:srgbClr val="595959"/>
                </a:solidFill>
              </a:rPr>
              <a:t>Fuel Performance</a:t>
            </a:r>
          </a:p>
          <a:p>
            <a:pPr>
              <a:lnSpc>
                <a:spcPct val="130000"/>
              </a:lnSpc>
            </a:pPr>
            <a:r>
              <a:rPr lang="en-US" sz="2000" dirty="0" smtClean="0">
                <a:solidFill>
                  <a:srgbClr val="595959"/>
                </a:solidFill>
              </a:rPr>
              <a:t>ENERGY STAR Certification Status</a:t>
            </a:r>
          </a:p>
          <a:p>
            <a:pPr>
              <a:lnSpc>
                <a:spcPct val="130000"/>
              </a:lnSpc>
            </a:pPr>
            <a:r>
              <a:rPr lang="en-US" sz="2000" dirty="0" smtClean="0">
                <a:solidFill>
                  <a:srgbClr val="595959"/>
                </a:solidFill>
              </a:rPr>
              <a:t>Partner of the Year Report</a:t>
            </a:r>
          </a:p>
          <a:p>
            <a:pPr>
              <a:lnSpc>
                <a:spcPct val="130000"/>
              </a:lnSpc>
            </a:pPr>
            <a:r>
              <a:rPr lang="en-US" sz="2000" dirty="0" smtClean="0">
                <a:solidFill>
                  <a:srgbClr val="595959"/>
                </a:solidFill>
              </a:rPr>
              <a:t>Sustainable Buildings Checklist Report</a:t>
            </a:r>
          </a:p>
        </p:txBody>
      </p:sp>
      <p:sp>
        <p:nvSpPr>
          <p:cNvPr id="3" name="Slide Number Placeholder 2"/>
          <p:cNvSpPr>
            <a:spLocks noGrp="1"/>
          </p:cNvSpPr>
          <p:nvPr>
            <p:ph type="sldNum" sz="quarter" idx="12"/>
          </p:nvPr>
        </p:nvSpPr>
        <p:spPr/>
        <p:txBody>
          <a:bodyPr/>
          <a:lstStyle/>
          <a:p>
            <a:pPr>
              <a:defRPr/>
            </a:pPr>
            <a:fld id="{4F34E375-88FE-4F2B-98B2-1480279B2A3E}" type="slidenum">
              <a:rPr lang="en-US" smtClean="0">
                <a:solidFill>
                  <a:srgbClr val="6F6F6F"/>
                </a:solidFill>
              </a:rPr>
              <a:pPr>
                <a:defRPr/>
              </a:pPr>
              <a:t>45</a:t>
            </a:fld>
            <a:endParaRPr lang="en-US">
              <a:solidFill>
                <a:srgbClr val="6F6F6F"/>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62000"/>
            <a:ext cx="8331787" cy="537808"/>
          </a:xfrm>
        </p:spPr>
        <p:txBody>
          <a:bodyPr>
            <a:normAutofit/>
          </a:bodyPr>
          <a:lstStyle/>
          <a:p>
            <a:r>
              <a:rPr lang="en-US" dirty="0" smtClean="0"/>
              <a:t>Recap</a:t>
            </a:r>
            <a:endParaRPr lang="en-US" dirty="0"/>
          </a:p>
        </p:txBody>
      </p:sp>
      <p:sp>
        <p:nvSpPr>
          <p:cNvPr id="3" name="Content Placeholder 2"/>
          <p:cNvSpPr>
            <a:spLocks noGrp="1"/>
          </p:cNvSpPr>
          <p:nvPr>
            <p:ph idx="1"/>
          </p:nvPr>
        </p:nvSpPr>
        <p:spPr>
          <a:xfrm>
            <a:off x="838200" y="1295400"/>
            <a:ext cx="7874586" cy="4174699"/>
          </a:xfrm>
        </p:spPr>
        <p:txBody>
          <a:bodyPr/>
          <a:lstStyle/>
          <a:p>
            <a:pPr>
              <a:lnSpc>
                <a:spcPct val="130000"/>
              </a:lnSpc>
            </a:pPr>
            <a:r>
              <a:rPr lang="en-US" sz="2000" dirty="0" smtClean="0">
                <a:solidFill>
                  <a:schemeClr val="accent1">
                    <a:lumMod val="75000"/>
                  </a:schemeClr>
                </a:solidFill>
              </a:rPr>
              <a:t>We learned how to:</a:t>
            </a:r>
          </a:p>
          <a:p>
            <a:pPr lvl="1">
              <a:lnSpc>
                <a:spcPct val="130000"/>
              </a:lnSpc>
            </a:pPr>
            <a:r>
              <a:rPr lang="en-US" dirty="0"/>
              <a:t>Navigate Portfolio Manager</a:t>
            </a:r>
          </a:p>
          <a:p>
            <a:pPr lvl="1">
              <a:lnSpc>
                <a:spcPct val="130000"/>
              </a:lnSpc>
            </a:pPr>
            <a:r>
              <a:rPr lang="en-US" dirty="0"/>
              <a:t>Add a property and enter its </a:t>
            </a:r>
            <a:r>
              <a:rPr lang="en-US" dirty="0" smtClean="0"/>
              <a:t>use </a:t>
            </a:r>
            <a:r>
              <a:rPr lang="en-US" dirty="0"/>
              <a:t>d</a:t>
            </a:r>
            <a:r>
              <a:rPr lang="en-US" dirty="0" smtClean="0"/>
              <a:t>etails</a:t>
            </a:r>
            <a:endParaRPr lang="en-US" dirty="0"/>
          </a:p>
          <a:p>
            <a:pPr lvl="1">
              <a:lnSpc>
                <a:spcPct val="130000"/>
              </a:lnSpc>
            </a:pPr>
            <a:r>
              <a:rPr lang="en-US" dirty="0"/>
              <a:t>Enter </a:t>
            </a:r>
            <a:r>
              <a:rPr lang="en-US" dirty="0" smtClean="0"/>
              <a:t>energy, water, and waste &amp; materials data</a:t>
            </a:r>
            <a:endParaRPr lang="en-US" strike="sngStrike" dirty="0"/>
          </a:p>
          <a:p>
            <a:pPr lvl="1">
              <a:lnSpc>
                <a:spcPct val="130000"/>
              </a:lnSpc>
            </a:pPr>
            <a:r>
              <a:rPr lang="en-US" dirty="0"/>
              <a:t>Generate reports to assess progress</a:t>
            </a:r>
          </a:p>
        </p:txBody>
      </p:sp>
      <p:sp>
        <p:nvSpPr>
          <p:cNvPr id="4" name="Slide Number Placeholder 3"/>
          <p:cNvSpPr>
            <a:spLocks noGrp="1"/>
          </p:cNvSpPr>
          <p:nvPr>
            <p:ph type="sldNum" sz="quarter" idx="12"/>
          </p:nvPr>
        </p:nvSpPr>
        <p:spPr/>
        <p:txBody>
          <a:bodyPr/>
          <a:lstStyle/>
          <a:p>
            <a:fld id="{F16B175D-26AC-42BA-AF68-CE328C4BE887}" type="slidenum">
              <a:rPr lang="en-US" smtClean="0"/>
              <a:pPr/>
              <a:t>46</a:t>
            </a:fld>
            <a:endParaRPr lang="en-US"/>
          </a:p>
        </p:txBody>
      </p:sp>
    </p:spTree>
    <p:extLst>
      <p:ext uri="{BB962C8B-B14F-4D97-AF65-F5344CB8AC3E}">
        <p14:creationId xmlns:p14="http://schemas.microsoft.com/office/powerpoint/2010/main" val="2515812280"/>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62000"/>
            <a:ext cx="8331787" cy="537808"/>
          </a:xfrm>
        </p:spPr>
        <p:txBody>
          <a:bodyPr>
            <a:normAutofit/>
          </a:bodyPr>
          <a:lstStyle/>
          <a:p>
            <a:pPr lvl="0"/>
            <a:r>
              <a:rPr lang="en-US" dirty="0"/>
              <a:t>Extra Help </a:t>
            </a:r>
          </a:p>
        </p:txBody>
      </p:sp>
      <p:sp>
        <p:nvSpPr>
          <p:cNvPr id="3" name="Content Placeholder 2"/>
          <p:cNvSpPr>
            <a:spLocks noGrp="1"/>
          </p:cNvSpPr>
          <p:nvPr>
            <p:ph idx="1"/>
          </p:nvPr>
        </p:nvSpPr>
        <p:spPr>
          <a:xfrm>
            <a:off x="838200" y="1295400"/>
            <a:ext cx="7543800" cy="4887686"/>
          </a:xfrm>
        </p:spPr>
        <p:txBody>
          <a:bodyPr>
            <a:noAutofit/>
          </a:bodyPr>
          <a:lstStyle/>
          <a:p>
            <a:pPr>
              <a:lnSpc>
                <a:spcPct val="150000"/>
              </a:lnSpc>
            </a:pPr>
            <a:r>
              <a:rPr lang="en-US" sz="1600" dirty="0">
                <a:solidFill>
                  <a:srgbClr val="595959"/>
                </a:solidFill>
              </a:rPr>
              <a:t>Visit </a:t>
            </a:r>
            <a:r>
              <a:rPr lang="en-US" sz="1600" u="sng" dirty="0">
                <a:solidFill>
                  <a:srgbClr val="595959"/>
                </a:solidFill>
                <a:hlinkClick r:id="rId3"/>
              </a:rPr>
              <a:t>www.energystar.gov/buildingshelp</a:t>
            </a:r>
            <a:endParaRPr lang="en-US" sz="1600" u="sng" dirty="0">
              <a:solidFill>
                <a:srgbClr val="595959"/>
              </a:solidFill>
            </a:endParaRPr>
          </a:p>
          <a:p>
            <a:pPr lvl="1">
              <a:lnSpc>
                <a:spcPct val="150000"/>
              </a:lnSpc>
            </a:pPr>
            <a:r>
              <a:rPr lang="en-US" sz="1600" dirty="0" smtClean="0">
                <a:solidFill>
                  <a:srgbClr val="595959"/>
                </a:solidFill>
              </a:rPr>
              <a:t>Extensive </a:t>
            </a:r>
            <a:r>
              <a:rPr lang="en-US" sz="1600" dirty="0">
                <a:solidFill>
                  <a:srgbClr val="595959"/>
                </a:solidFill>
              </a:rPr>
              <a:t>list of FAQs</a:t>
            </a:r>
          </a:p>
          <a:p>
            <a:pPr lvl="1">
              <a:lnSpc>
                <a:spcPct val="150000"/>
              </a:lnSpc>
            </a:pPr>
            <a:r>
              <a:rPr lang="en-US" sz="1600" dirty="0">
                <a:solidFill>
                  <a:srgbClr val="595959"/>
                </a:solidFill>
              </a:rPr>
              <a:t>Online form to submit technical questions or </a:t>
            </a:r>
            <a:r>
              <a:rPr lang="en-US" sz="1600" dirty="0" smtClean="0">
                <a:solidFill>
                  <a:srgbClr val="595959"/>
                </a:solidFill>
              </a:rPr>
              <a:t>comments</a:t>
            </a:r>
            <a:endParaRPr lang="en-US" sz="1600" dirty="0">
              <a:solidFill>
                <a:srgbClr val="595959"/>
              </a:solidFill>
            </a:endParaRPr>
          </a:p>
          <a:p>
            <a:pPr>
              <a:lnSpc>
                <a:spcPct val="150000"/>
              </a:lnSpc>
            </a:pPr>
            <a:r>
              <a:rPr lang="en-US" sz="1600" dirty="0">
                <a:solidFill>
                  <a:srgbClr val="595959"/>
                </a:solidFill>
              </a:rPr>
              <a:t>Additional Portfolio Manager training resources available at: </a:t>
            </a:r>
            <a:r>
              <a:rPr lang="en-US" sz="1600" dirty="0">
                <a:solidFill>
                  <a:srgbClr val="595959"/>
                </a:solidFill>
                <a:hlinkClick r:id="rId4"/>
              </a:rPr>
              <a:t>www.energystar.gov/buildings/training</a:t>
            </a:r>
            <a:r>
              <a:rPr lang="en-US" sz="1600" dirty="0">
                <a:solidFill>
                  <a:srgbClr val="595959"/>
                </a:solidFill>
              </a:rPr>
              <a:t> </a:t>
            </a:r>
          </a:p>
          <a:p>
            <a:pPr lvl="1">
              <a:lnSpc>
                <a:spcPct val="150000"/>
              </a:lnSpc>
            </a:pPr>
            <a:r>
              <a:rPr lang="en-US" sz="1600" dirty="0">
                <a:solidFill>
                  <a:srgbClr val="595959"/>
                </a:solidFill>
              </a:rPr>
              <a:t>Step-by-step documents (PDF)</a:t>
            </a:r>
          </a:p>
          <a:p>
            <a:pPr lvl="1">
              <a:lnSpc>
                <a:spcPct val="150000"/>
              </a:lnSpc>
            </a:pPr>
            <a:r>
              <a:rPr lang="en-US" sz="1600" dirty="0">
                <a:solidFill>
                  <a:srgbClr val="595959"/>
                </a:solidFill>
              </a:rPr>
              <a:t>Access to recorded </a:t>
            </a:r>
            <a:r>
              <a:rPr lang="en-US" sz="1600" dirty="0" smtClean="0">
                <a:solidFill>
                  <a:srgbClr val="595959"/>
                </a:solidFill>
              </a:rPr>
              <a:t>trainings and short videos</a:t>
            </a:r>
            <a:endParaRPr lang="en-US" sz="1600" dirty="0">
              <a:solidFill>
                <a:srgbClr val="595959"/>
              </a:solidFill>
            </a:endParaRPr>
          </a:p>
          <a:p>
            <a:pPr lvl="1">
              <a:lnSpc>
                <a:spcPct val="150000"/>
              </a:lnSpc>
            </a:pPr>
            <a:r>
              <a:rPr lang="en-US" sz="1600" dirty="0">
                <a:solidFill>
                  <a:srgbClr val="595959"/>
                </a:solidFill>
              </a:rPr>
              <a:t>Information on upcoming </a:t>
            </a:r>
            <a:r>
              <a:rPr lang="en-US" sz="1600" dirty="0" smtClean="0">
                <a:solidFill>
                  <a:srgbClr val="595959"/>
                </a:solidFill>
              </a:rPr>
              <a:t>trainings</a:t>
            </a:r>
          </a:p>
          <a:p>
            <a:pPr>
              <a:lnSpc>
                <a:spcPct val="150000"/>
              </a:lnSpc>
            </a:pPr>
            <a:r>
              <a:rPr lang="en-US" sz="1600" dirty="0" smtClean="0">
                <a:solidFill>
                  <a:srgbClr val="595959"/>
                </a:solidFill>
              </a:rPr>
              <a:t>Register </a:t>
            </a:r>
            <a:r>
              <a:rPr lang="en-US" sz="1600" dirty="0">
                <a:solidFill>
                  <a:srgbClr val="595959"/>
                </a:solidFill>
              </a:rPr>
              <a:t>for regular webinars at: </a:t>
            </a:r>
            <a:r>
              <a:rPr lang="en-US" sz="1600" dirty="0">
                <a:solidFill>
                  <a:srgbClr val="595959"/>
                </a:solidFill>
                <a:hlinkClick r:id="rId5"/>
              </a:rPr>
              <a:t>http://</a:t>
            </a:r>
            <a:r>
              <a:rPr lang="en-US" sz="1600" dirty="0" smtClean="0">
                <a:solidFill>
                  <a:srgbClr val="595959"/>
                </a:solidFill>
                <a:hlinkClick r:id="rId5"/>
              </a:rPr>
              <a:t>esbuildings.webex.com</a:t>
            </a:r>
            <a:endParaRPr lang="en-US" sz="1600" dirty="0">
              <a:solidFill>
                <a:srgbClr val="595959"/>
              </a:solidFill>
            </a:endParaRPr>
          </a:p>
          <a:p>
            <a:pPr>
              <a:lnSpc>
                <a:spcPct val="150000"/>
              </a:lnSpc>
            </a:pPr>
            <a:r>
              <a:rPr lang="en-US" sz="1600" dirty="0">
                <a:solidFill>
                  <a:srgbClr val="595959"/>
                </a:solidFill>
              </a:rPr>
              <a:t>Portfolio Manager Technical Reference Series: </a:t>
            </a:r>
            <a:r>
              <a:rPr lang="en-US" sz="1600" dirty="0">
                <a:solidFill>
                  <a:srgbClr val="595959"/>
                </a:solidFill>
                <a:hlinkClick r:id="rId6"/>
              </a:rPr>
              <a:t>http://www.energystar.gov/index.cfm?c=evaluate_performance.bus_portfoliomanager_model_tech_desc</a:t>
            </a:r>
            <a:endParaRPr lang="en-US" sz="1600" dirty="0">
              <a:solidFill>
                <a:srgbClr val="595959"/>
              </a:solidFill>
            </a:endParaRPr>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47</a:t>
            </a:fld>
            <a:endParaRPr lang="en-US" dirty="0">
              <a:solidFill>
                <a:srgbClr val="6F6F6F"/>
              </a:solidFill>
            </a:endParaRPr>
          </a:p>
        </p:txBody>
      </p:sp>
    </p:spTree>
    <p:extLst>
      <p:ext uri="{BB962C8B-B14F-4D97-AF65-F5344CB8AC3E}">
        <p14:creationId xmlns:p14="http://schemas.microsoft.com/office/powerpoint/2010/main" val="1089447252"/>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143000"/>
            <a:ext cx="8331787" cy="537808"/>
          </a:xfrm>
        </p:spPr>
        <p:txBody>
          <a:bodyPr>
            <a:normAutofit/>
          </a:bodyPr>
          <a:lstStyle/>
          <a:p>
            <a:pPr algn="ctr"/>
            <a:r>
              <a:rPr lang="en-US" dirty="0" smtClean="0"/>
              <a:t>Thank you for attending!</a:t>
            </a:r>
            <a:endParaRPr lang="en-US" dirty="0"/>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48</a:t>
            </a:fld>
            <a:endParaRPr lang="en-US">
              <a:solidFill>
                <a:srgbClr val="6F6F6F"/>
              </a:solidFill>
            </a:endParaRPr>
          </a:p>
        </p:txBody>
      </p:sp>
      <p:sp>
        <p:nvSpPr>
          <p:cNvPr id="6" name="Rectangle 4"/>
          <p:cNvSpPr txBox="1">
            <a:spLocks/>
          </p:cNvSpPr>
          <p:nvPr/>
        </p:nvSpPr>
        <p:spPr bwMode="auto">
          <a:xfrm>
            <a:off x="457200" y="2133600"/>
            <a:ext cx="7772400"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000" b="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eaLnBrk="1" fontAlgn="base" hangingPunct="1">
              <a:spcBef>
                <a:spcPct val="0"/>
              </a:spcBef>
              <a:spcAft>
                <a:spcPct val="0"/>
              </a:spcAft>
              <a:defRPr sz="4000" b="1">
                <a:solidFill>
                  <a:schemeClr val="tx1"/>
                </a:solidFill>
                <a:latin typeface="Arial" charset="0"/>
                <a:cs typeface="Arial" charset="0"/>
              </a:defRPr>
            </a:lvl6pPr>
            <a:lvl7pPr marL="914400" algn="l" rtl="0" eaLnBrk="1" fontAlgn="base" hangingPunct="1">
              <a:spcBef>
                <a:spcPct val="0"/>
              </a:spcBef>
              <a:spcAft>
                <a:spcPct val="0"/>
              </a:spcAft>
              <a:defRPr sz="4000" b="1">
                <a:solidFill>
                  <a:schemeClr val="tx1"/>
                </a:solidFill>
                <a:latin typeface="Arial" charset="0"/>
                <a:cs typeface="Arial" charset="0"/>
              </a:defRPr>
            </a:lvl7pPr>
            <a:lvl8pPr marL="1371600" algn="l" rtl="0" eaLnBrk="1" fontAlgn="base" hangingPunct="1">
              <a:spcBef>
                <a:spcPct val="0"/>
              </a:spcBef>
              <a:spcAft>
                <a:spcPct val="0"/>
              </a:spcAft>
              <a:defRPr sz="4000" b="1">
                <a:solidFill>
                  <a:schemeClr val="tx1"/>
                </a:solidFill>
                <a:latin typeface="Arial" charset="0"/>
                <a:cs typeface="Arial" charset="0"/>
              </a:defRPr>
            </a:lvl8pPr>
            <a:lvl9pPr marL="1828800" algn="l" rtl="0" eaLnBrk="1" fontAlgn="base" hangingPunct="1">
              <a:spcBef>
                <a:spcPct val="0"/>
              </a:spcBef>
              <a:spcAft>
                <a:spcPct val="0"/>
              </a:spcAft>
              <a:defRPr sz="4000" b="1">
                <a:solidFill>
                  <a:schemeClr val="tx1"/>
                </a:solidFill>
                <a:latin typeface="Arial" charset="0"/>
                <a:cs typeface="Arial" charset="0"/>
              </a:defRPr>
            </a:lvl9pPr>
          </a:lstStyle>
          <a:p>
            <a:pPr algn="ctr" eaLnBrk="1" hangingPunct="1"/>
            <a:r>
              <a:rPr lang="en-US" dirty="0" smtClean="0">
                <a:solidFill>
                  <a:srgbClr val="595959"/>
                </a:solidFill>
                <a:latin typeface="Univers"/>
                <a:cs typeface="Univers"/>
              </a:rPr>
              <a:t>Questions?</a:t>
            </a:r>
          </a:p>
        </p:txBody>
      </p:sp>
      <p:sp>
        <p:nvSpPr>
          <p:cNvPr id="7" name="Rectangle 4"/>
          <p:cNvSpPr txBox="1">
            <a:spLocks/>
          </p:cNvSpPr>
          <p:nvPr/>
        </p:nvSpPr>
        <p:spPr bwMode="auto">
          <a:xfrm>
            <a:off x="685800" y="4114800"/>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000" b="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eaLnBrk="1" fontAlgn="base" hangingPunct="1">
              <a:spcBef>
                <a:spcPct val="0"/>
              </a:spcBef>
              <a:spcAft>
                <a:spcPct val="0"/>
              </a:spcAft>
              <a:defRPr sz="4000" b="1">
                <a:solidFill>
                  <a:schemeClr val="tx1"/>
                </a:solidFill>
                <a:latin typeface="Arial" charset="0"/>
                <a:cs typeface="Arial" charset="0"/>
              </a:defRPr>
            </a:lvl6pPr>
            <a:lvl7pPr marL="914400" algn="l" rtl="0" eaLnBrk="1" fontAlgn="base" hangingPunct="1">
              <a:spcBef>
                <a:spcPct val="0"/>
              </a:spcBef>
              <a:spcAft>
                <a:spcPct val="0"/>
              </a:spcAft>
              <a:defRPr sz="4000" b="1">
                <a:solidFill>
                  <a:schemeClr val="tx1"/>
                </a:solidFill>
                <a:latin typeface="Arial" charset="0"/>
                <a:cs typeface="Arial" charset="0"/>
              </a:defRPr>
            </a:lvl7pPr>
            <a:lvl8pPr marL="1371600" algn="l" rtl="0" eaLnBrk="1" fontAlgn="base" hangingPunct="1">
              <a:spcBef>
                <a:spcPct val="0"/>
              </a:spcBef>
              <a:spcAft>
                <a:spcPct val="0"/>
              </a:spcAft>
              <a:defRPr sz="4000" b="1">
                <a:solidFill>
                  <a:schemeClr val="tx1"/>
                </a:solidFill>
                <a:latin typeface="Arial" charset="0"/>
                <a:cs typeface="Arial" charset="0"/>
              </a:defRPr>
            </a:lvl8pPr>
            <a:lvl9pPr marL="1828800" algn="l" rtl="0" eaLnBrk="1" fontAlgn="base" hangingPunct="1">
              <a:spcBef>
                <a:spcPct val="0"/>
              </a:spcBef>
              <a:spcAft>
                <a:spcPct val="0"/>
              </a:spcAft>
              <a:defRPr sz="4000" b="1">
                <a:solidFill>
                  <a:schemeClr val="tx1"/>
                </a:solidFill>
                <a:latin typeface="Arial" charset="0"/>
                <a:cs typeface="Arial" charset="0"/>
              </a:defRPr>
            </a:lvl9pPr>
          </a:lstStyle>
          <a:p>
            <a:pPr algn="ctr" eaLnBrk="1" hangingPunct="1">
              <a:spcBef>
                <a:spcPts val="480"/>
              </a:spcBef>
            </a:pPr>
            <a:r>
              <a:rPr lang="en-US" sz="2000" b="0" dirty="0" smtClean="0">
                <a:solidFill>
                  <a:schemeClr val="tx1">
                    <a:lumMod val="65000"/>
                    <a:lumOff val="35000"/>
                  </a:schemeClr>
                </a:solidFill>
                <a:latin typeface="Univers"/>
                <a:cs typeface="Univers"/>
              </a:rPr>
              <a:t>If you have any questions on Portfolio Manager or </a:t>
            </a:r>
            <a:br>
              <a:rPr lang="en-US" sz="2000" b="0" dirty="0" smtClean="0">
                <a:solidFill>
                  <a:schemeClr val="tx1">
                    <a:lumMod val="65000"/>
                    <a:lumOff val="35000"/>
                  </a:schemeClr>
                </a:solidFill>
                <a:latin typeface="Univers"/>
                <a:cs typeface="Univers"/>
              </a:rPr>
            </a:br>
            <a:r>
              <a:rPr lang="en-US" sz="2000" b="0" dirty="0" smtClean="0">
                <a:solidFill>
                  <a:schemeClr val="tx1">
                    <a:lumMod val="65000"/>
                    <a:lumOff val="35000"/>
                  </a:schemeClr>
                </a:solidFill>
                <a:latin typeface="Univers"/>
                <a:cs typeface="Univers"/>
              </a:rPr>
              <a:t>the ENERGY STAR program, contact us at:</a:t>
            </a:r>
            <a:br>
              <a:rPr lang="en-US" sz="2000" b="0" dirty="0" smtClean="0">
                <a:solidFill>
                  <a:schemeClr val="tx1">
                    <a:lumMod val="65000"/>
                    <a:lumOff val="35000"/>
                  </a:schemeClr>
                </a:solidFill>
                <a:latin typeface="Univers"/>
                <a:cs typeface="Univers"/>
              </a:rPr>
            </a:br>
            <a:r>
              <a:rPr lang="en-US" sz="2000" b="0" dirty="0" smtClean="0">
                <a:latin typeface="Univers"/>
                <a:cs typeface="Univers"/>
                <a:hlinkClick r:id="rId2"/>
              </a:rPr>
              <a:t>www.energystar.gov/BuildingsHelp</a:t>
            </a:r>
            <a:endParaRPr lang="en-US" sz="2000" dirty="0" smtClean="0">
              <a:latin typeface="Univers"/>
              <a:cs typeface="Univers"/>
            </a:endParaRPr>
          </a:p>
        </p:txBody>
      </p:sp>
    </p:spTree>
    <p:extLst>
      <p:ext uri="{BB962C8B-B14F-4D97-AF65-F5344CB8AC3E}">
        <p14:creationId xmlns:p14="http://schemas.microsoft.com/office/powerpoint/2010/main" val="66845558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42657EC-DFDB-4BB0-B57C-1024AFF79E3C}" type="slidenum">
              <a:rPr lang="en-US" smtClean="0">
                <a:solidFill>
                  <a:srgbClr val="6F6F6F"/>
                </a:solidFill>
              </a:rPr>
              <a:pPr/>
              <a:t>5</a:t>
            </a:fld>
            <a:endParaRPr lang="en-US">
              <a:solidFill>
                <a:srgbClr val="6F6F6F"/>
              </a:solidFill>
            </a:endParaRPr>
          </a:p>
        </p:txBody>
      </p:sp>
      <p:sp>
        <p:nvSpPr>
          <p:cNvPr id="5" name="Title 1"/>
          <p:cNvSpPr>
            <a:spLocks noGrp="1"/>
          </p:cNvSpPr>
          <p:nvPr>
            <p:ph type="title"/>
          </p:nvPr>
        </p:nvSpPr>
        <p:spPr>
          <a:xfrm>
            <a:off x="813816" y="758952"/>
            <a:ext cx="8330184" cy="537808"/>
          </a:xfrm>
        </p:spPr>
        <p:txBody>
          <a:bodyPr>
            <a:noAutofit/>
          </a:bodyPr>
          <a:lstStyle/>
          <a:p>
            <a:r>
              <a:rPr lang="en-US" dirty="0">
                <a:latin typeface="Univers"/>
                <a:cs typeface="Univers"/>
              </a:rPr>
              <a:t>Property Types </a:t>
            </a:r>
            <a:r>
              <a:rPr lang="en-US" dirty="0" smtClean="0">
                <a:latin typeface="Univers"/>
                <a:cs typeface="Univers"/>
              </a:rPr>
              <a:t>Eligible </a:t>
            </a:r>
            <a:r>
              <a:rPr lang="en-US" dirty="0">
                <a:latin typeface="Univers"/>
                <a:cs typeface="Univers"/>
              </a:rPr>
              <a:t>for ENERGY STAR Score</a:t>
            </a:r>
          </a:p>
        </p:txBody>
      </p:sp>
      <p:sp>
        <p:nvSpPr>
          <p:cNvPr id="6" name="Content Placeholder 7"/>
          <p:cNvSpPr>
            <a:spLocks noGrp="1"/>
          </p:cNvSpPr>
          <p:nvPr>
            <p:ph sz="half" idx="1"/>
          </p:nvPr>
        </p:nvSpPr>
        <p:spPr>
          <a:xfrm>
            <a:off x="841248" y="1298448"/>
            <a:ext cx="4038600" cy="4953000"/>
          </a:xfrm>
        </p:spPr>
        <p:txBody>
          <a:bodyPr/>
          <a:lstStyle/>
          <a:p>
            <a:pPr>
              <a:lnSpc>
                <a:spcPct val="130000"/>
              </a:lnSpc>
              <a:buClr>
                <a:schemeClr val="accent1">
                  <a:lumMod val="75000"/>
                </a:schemeClr>
              </a:buClr>
            </a:pPr>
            <a:r>
              <a:rPr lang="en-US" sz="2000" dirty="0">
                <a:latin typeface="Univers"/>
                <a:cs typeface="Univers"/>
              </a:rPr>
              <a:t>Bank Branch</a:t>
            </a:r>
          </a:p>
          <a:p>
            <a:pPr>
              <a:lnSpc>
                <a:spcPct val="130000"/>
              </a:lnSpc>
              <a:buClr>
                <a:schemeClr val="accent1">
                  <a:lumMod val="75000"/>
                </a:schemeClr>
              </a:buClr>
            </a:pPr>
            <a:r>
              <a:rPr lang="en-US" sz="2000" dirty="0">
                <a:latin typeface="Univers"/>
                <a:cs typeface="Univers"/>
              </a:rPr>
              <a:t>Barracks*</a:t>
            </a:r>
          </a:p>
          <a:p>
            <a:pPr>
              <a:lnSpc>
                <a:spcPct val="130000"/>
              </a:lnSpc>
              <a:buClr>
                <a:schemeClr val="accent1">
                  <a:lumMod val="75000"/>
                </a:schemeClr>
              </a:buClr>
            </a:pPr>
            <a:r>
              <a:rPr lang="en-US" sz="2000" dirty="0">
                <a:latin typeface="Univers"/>
                <a:cs typeface="Univers"/>
              </a:rPr>
              <a:t>Courthouse</a:t>
            </a:r>
          </a:p>
          <a:p>
            <a:pPr>
              <a:lnSpc>
                <a:spcPct val="130000"/>
              </a:lnSpc>
              <a:buClr>
                <a:schemeClr val="accent1">
                  <a:lumMod val="75000"/>
                </a:schemeClr>
              </a:buClr>
            </a:pPr>
            <a:r>
              <a:rPr lang="en-US" sz="2000" dirty="0">
                <a:latin typeface="Univers"/>
                <a:cs typeface="Univers"/>
              </a:rPr>
              <a:t>Data Center</a:t>
            </a:r>
          </a:p>
          <a:p>
            <a:pPr>
              <a:lnSpc>
                <a:spcPct val="130000"/>
              </a:lnSpc>
              <a:buClr>
                <a:schemeClr val="accent1">
                  <a:lumMod val="75000"/>
                </a:schemeClr>
              </a:buClr>
            </a:pPr>
            <a:r>
              <a:rPr lang="en-US" sz="2000" dirty="0">
                <a:latin typeface="Univers"/>
                <a:cs typeface="Univers"/>
              </a:rPr>
              <a:t>Distribution Center</a:t>
            </a:r>
          </a:p>
          <a:p>
            <a:pPr>
              <a:lnSpc>
                <a:spcPct val="130000"/>
              </a:lnSpc>
              <a:buClr>
                <a:schemeClr val="accent1">
                  <a:lumMod val="75000"/>
                </a:schemeClr>
              </a:buClr>
            </a:pPr>
            <a:r>
              <a:rPr lang="en-US" sz="2000" dirty="0">
                <a:latin typeface="Univers"/>
                <a:cs typeface="Univers"/>
              </a:rPr>
              <a:t>Financial Office</a:t>
            </a:r>
          </a:p>
          <a:p>
            <a:pPr>
              <a:lnSpc>
                <a:spcPct val="130000"/>
              </a:lnSpc>
              <a:buClr>
                <a:schemeClr val="accent1">
                  <a:lumMod val="75000"/>
                </a:schemeClr>
              </a:buClr>
            </a:pPr>
            <a:r>
              <a:rPr lang="en-US" sz="2000" dirty="0">
                <a:latin typeface="Univers"/>
                <a:cs typeface="Univers"/>
              </a:rPr>
              <a:t>Hospital (General Medical &amp; Surgical)</a:t>
            </a:r>
          </a:p>
          <a:p>
            <a:pPr>
              <a:lnSpc>
                <a:spcPct val="130000"/>
              </a:lnSpc>
              <a:buClr>
                <a:schemeClr val="accent1">
                  <a:lumMod val="75000"/>
                </a:schemeClr>
              </a:buClr>
            </a:pPr>
            <a:r>
              <a:rPr lang="en-US" sz="2000" dirty="0">
                <a:latin typeface="Univers"/>
                <a:cs typeface="Univers"/>
              </a:rPr>
              <a:t>Hotel</a:t>
            </a:r>
          </a:p>
          <a:p>
            <a:pPr>
              <a:lnSpc>
                <a:spcPct val="130000"/>
              </a:lnSpc>
              <a:buClr>
                <a:schemeClr val="accent1">
                  <a:lumMod val="75000"/>
                </a:schemeClr>
              </a:buClr>
            </a:pPr>
            <a:r>
              <a:rPr lang="en-US" sz="2000" dirty="0">
                <a:latin typeface="Univers"/>
                <a:cs typeface="Univers"/>
              </a:rPr>
              <a:t>K-12 School</a:t>
            </a:r>
          </a:p>
          <a:p>
            <a:pPr>
              <a:lnSpc>
                <a:spcPct val="130000"/>
              </a:lnSpc>
              <a:buClr>
                <a:schemeClr val="accent1">
                  <a:lumMod val="75000"/>
                </a:schemeClr>
              </a:buClr>
            </a:pPr>
            <a:r>
              <a:rPr lang="en-US" sz="2000" dirty="0">
                <a:latin typeface="Univers"/>
                <a:cs typeface="Univers"/>
              </a:rPr>
              <a:t>Medical Office</a:t>
            </a:r>
            <a:r>
              <a:rPr lang="en-US" sz="2000" dirty="0" smtClean="0">
                <a:latin typeface="Univers"/>
                <a:cs typeface="Univers"/>
              </a:rPr>
              <a:t>*</a:t>
            </a:r>
            <a:endParaRPr lang="en-US" sz="2000" dirty="0">
              <a:latin typeface="Univers"/>
              <a:cs typeface="Univers"/>
            </a:endParaRPr>
          </a:p>
        </p:txBody>
      </p:sp>
      <p:sp>
        <p:nvSpPr>
          <p:cNvPr id="7" name="Content Placeholder 8"/>
          <p:cNvSpPr txBox="1">
            <a:spLocks/>
          </p:cNvSpPr>
          <p:nvPr/>
        </p:nvSpPr>
        <p:spPr>
          <a:xfrm>
            <a:off x="4572000" y="1298448"/>
            <a:ext cx="4038600" cy="4525963"/>
          </a:xfrm>
          <a:prstGeom prst="rect">
            <a:avLst/>
          </a:prstGeom>
        </p:spPr>
        <p:txBody>
          <a:bodyPr/>
          <a:lstStyle>
            <a:lvl1pPr marL="342900" indent="-3429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buClr>
                <a:schemeClr val="accent1">
                  <a:lumMod val="75000"/>
                </a:schemeClr>
              </a:buClr>
            </a:pPr>
            <a:r>
              <a:rPr lang="en-US" sz="2000" dirty="0" smtClean="0">
                <a:latin typeface="Univers"/>
                <a:cs typeface="Univers"/>
              </a:rPr>
              <a:t>Multifamily Housing</a:t>
            </a:r>
          </a:p>
          <a:p>
            <a:pPr>
              <a:lnSpc>
                <a:spcPct val="130000"/>
              </a:lnSpc>
              <a:buClr>
                <a:schemeClr val="accent1">
                  <a:lumMod val="75000"/>
                </a:schemeClr>
              </a:buClr>
            </a:pPr>
            <a:r>
              <a:rPr lang="en-US" sz="2000" dirty="0" smtClean="0">
                <a:latin typeface="Univers"/>
                <a:cs typeface="Univers"/>
              </a:rPr>
              <a:t>Non-Refrigerated Warehouse</a:t>
            </a:r>
          </a:p>
          <a:p>
            <a:pPr>
              <a:lnSpc>
                <a:spcPct val="130000"/>
              </a:lnSpc>
              <a:buClr>
                <a:schemeClr val="accent1">
                  <a:lumMod val="75000"/>
                </a:schemeClr>
              </a:buClr>
            </a:pPr>
            <a:r>
              <a:rPr lang="en-US" sz="2000" dirty="0" smtClean="0">
                <a:latin typeface="Univers"/>
                <a:cs typeface="Univers"/>
              </a:rPr>
              <a:t>Office</a:t>
            </a:r>
          </a:p>
          <a:p>
            <a:pPr>
              <a:lnSpc>
                <a:spcPct val="130000"/>
              </a:lnSpc>
              <a:buClr>
                <a:schemeClr val="accent1">
                  <a:lumMod val="75000"/>
                </a:schemeClr>
              </a:buClr>
            </a:pPr>
            <a:r>
              <a:rPr lang="en-US" sz="2000" dirty="0" smtClean="0">
                <a:latin typeface="Univers"/>
                <a:cs typeface="Univers"/>
              </a:rPr>
              <a:t>Refrigerated Warehouse</a:t>
            </a:r>
          </a:p>
          <a:p>
            <a:pPr>
              <a:lnSpc>
                <a:spcPct val="130000"/>
              </a:lnSpc>
              <a:buClr>
                <a:schemeClr val="accent1">
                  <a:lumMod val="75000"/>
                </a:schemeClr>
              </a:buClr>
            </a:pPr>
            <a:r>
              <a:rPr lang="en-US" sz="2000" dirty="0" smtClean="0">
                <a:latin typeface="Univers"/>
                <a:cs typeface="Univers"/>
              </a:rPr>
              <a:t>Residence Halls/Dormitory*</a:t>
            </a:r>
          </a:p>
          <a:p>
            <a:pPr>
              <a:lnSpc>
                <a:spcPct val="130000"/>
              </a:lnSpc>
              <a:buClr>
                <a:schemeClr val="accent1">
                  <a:lumMod val="75000"/>
                </a:schemeClr>
              </a:buClr>
            </a:pPr>
            <a:r>
              <a:rPr lang="en-US" sz="2000" dirty="0" smtClean="0">
                <a:latin typeface="Univers"/>
                <a:cs typeface="Univers"/>
              </a:rPr>
              <a:t>Retail Store</a:t>
            </a:r>
          </a:p>
          <a:p>
            <a:pPr>
              <a:lnSpc>
                <a:spcPct val="130000"/>
              </a:lnSpc>
              <a:buClr>
                <a:schemeClr val="accent1">
                  <a:lumMod val="75000"/>
                </a:schemeClr>
              </a:buClr>
            </a:pPr>
            <a:r>
              <a:rPr lang="en-US" sz="2000" dirty="0" smtClean="0">
                <a:latin typeface="Univers"/>
                <a:cs typeface="Univers"/>
              </a:rPr>
              <a:t>Senior Care Community</a:t>
            </a:r>
          </a:p>
          <a:p>
            <a:pPr>
              <a:lnSpc>
                <a:spcPct val="130000"/>
              </a:lnSpc>
              <a:buClr>
                <a:schemeClr val="accent1">
                  <a:lumMod val="75000"/>
                </a:schemeClr>
              </a:buClr>
            </a:pPr>
            <a:r>
              <a:rPr lang="en-US" sz="2000" dirty="0" smtClean="0">
                <a:latin typeface="Univers"/>
                <a:cs typeface="Univers"/>
              </a:rPr>
              <a:t>Supermarket/Grocery Store</a:t>
            </a:r>
          </a:p>
          <a:p>
            <a:pPr>
              <a:lnSpc>
                <a:spcPct val="130000"/>
              </a:lnSpc>
              <a:buClr>
                <a:schemeClr val="accent1">
                  <a:lumMod val="75000"/>
                </a:schemeClr>
              </a:buClr>
            </a:pPr>
            <a:r>
              <a:rPr lang="en-US" sz="2000" dirty="0" smtClean="0">
                <a:latin typeface="Univers"/>
                <a:cs typeface="Univers"/>
              </a:rPr>
              <a:t>Wastewater Treatment Plant*</a:t>
            </a:r>
          </a:p>
          <a:p>
            <a:pPr>
              <a:lnSpc>
                <a:spcPct val="130000"/>
              </a:lnSpc>
              <a:buClr>
                <a:schemeClr val="accent1">
                  <a:lumMod val="75000"/>
                </a:schemeClr>
              </a:buClr>
            </a:pPr>
            <a:r>
              <a:rPr lang="en-US" sz="2000" dirty="0" smtClean="0">
                <a:latin typeface="Univers"/>
                <a:cs typeface="Univers"/>
              </a:rPr>
              <a:t>Wholesale Club/Supercenter</a:t>
            </a:r>
          </a:p>
          <a:p>
            <a:pPr>
              <a:lnSpc>
                <a:spcPct val="130000"/>
              </a:lnSpc>
              <a:buClr>
                <a:schemeClr val="accent1">
                  <a:lumMod val="75000"/>
                </a:schemeClr>
              </a:buClr>
            </a:pPr>
            <a:r>
              <a:rPr lang="en-US" sz="2000" dirty="0" smtClean="0">
                <a:latin typeface="Univers"/>
                <a:cs typeface="Univers"/>
              </a:rPr>
              <a:t>Worship Facility</a:t>
            </a:r>
            <a:endParaRPr lang="en-US" sz="2000" dirty="0">
              <a:latin typeface="Univers"/>
              <a:cs typeface="Univers"/>
            </a:endParaRPr>
          </a:p>
        </p:txBody>
      </p:sp>
      <p:sp>
        <p:nvSpPr>
          <p:cNvPr id="8" name="TextBox 5"/>
          <p:cNvSpPr txBox="1">
            <a:spLocks noChangeArrowheads="1"/>
          </p:cNvSpPr>
          <p:nvPr/>
        </p:nvSpPr>
        <p:spPr bwMode="auto">
          <a:xfrm>
            <a:off x="381000" y="5943600"/>
            <a:ext cx="83820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rgbClr val="6F6F6F"/>
                </a:solidFill>
                <a:latin typeface="Arial" charset="0"/>
                <a:ea typeface="ＭＳ Ｐゴシック" charset="0"/>
                <a:cs typeface="Arial" charset="0"/>
              </a:defRPr>
            </a:lvl1pPr>
            <a:lvl2pPr>
              <a:defRPr sz="2800">
                <a:solidFill>
                  <a:srgbClr val="6F6F6F"/>
                </a:solidFill>
                <a:latin typeface="Arial" charset="0"/>
                <a:ea typeface="ＭＳ Ｐゴシック" charset="0"/>
                <a:cs typeface="Arial" charset="0"/>
              </a:defRPr>
            </a:lvl2pPr>
            <a:lvl3pPr>
              <a:defRPr sz="2400">
                <a:solidFill>
                  <a:srgbClr val="6F6F6F"/>
                </a:solidFill>
                <a:latin typeface="Arial" charset="0"/>
                <a:ea typeface="ＭＳ Ｐゴシック" charset="0"/>
                <a:cs typeface="Arial" charset="0"/>
              </a:defRPr>
            </a:lvl3pPr>
            <a:lvl4pPr>
              <a:defRPr sz="2000">
                <a:solidFill>
                  <a:srgbClr val="6F6F6F"/>
                </a:solidFill>
                <a:latin typeface="Arial" charset="0"/>
                <a:ea typeface="ＭＳ Ｐゴシック" charset="0"/>
                <a:cs typeface="Arial" charset="0"/>
              </a:defRPr>
            </a:lvl4pPr>
            <a:lvl5pPr>
              <a:defRPr sz="2000">
                <a:solidFill>
                  <a:srgbClr val="6F6F6F"/>
                </a:solidFill>
                <a:latin typeface="Arial" charset="0"/>
                <a:ea typeface="ＭＳ Ｐゴシック" charset="0"/>
                <a:cs typeface="Arial" charset="0"/>
              </a:defRPr>
            </a:lvl5pPr>
            <a:lvl6pPr eaLnBrk="0" fontAlgn="base" hangingPunct="0">
              <a:spcAft>
                <a:spcPct val="0"/>
              </a:spcAft>
              <a:buClr>
                <a:srgbClr val="00B0F0"/>
              </a:buClr>
              <a:buFont typeface="Arial" charset="0"/>
              <a:buChar char="»"/>
              <a:defRPr sz="2000">
                <a:solidFill>
                  <a:srgbClr val="6F6F6F"/>
                </a:solidFill>
                <a:latin typeface="Arial" charset="0"/>
                <a:ea typeface="ＭＳ Ｐゴシック" charset="0"/>
                <a:cs typeface="Arial" charset="0"/>
              </a:defRPr>
            </a:lvl6pPr>
            <a:lvl7pPr eaLnBrk="0" fontAlgn="base" hangingPunct="0">
              <a:spcAft>
                <a:spcPct val="0"/>
              </a:spcAft>
              <a:buClr>
                <a:srgbClr val="00B0F0"/>
              </a:buClr>
              <a:buFont typeface="Arial" charset="0"/>
              <a:buChar char="»"/>
              <a:defRPr sz="2000">
                <a:solidFill>
                  <a:srgbClr val="6F6F6F"/>
                </a:solidFill>
                <a:latin typeface="Arial" charset="0"/>
                <a:ea typeface="ＭＳ Ｐゴシック" charset="0"/>
                <a:cs typeface="Arial" charset="0"/>
              </a:defRPr>
            </a:lvl7pPr>
            <a:lvl8pPr eaLnBrk="0" fontAlgn="base" hangingPunct="0">
              <a:spcAft>
                <a:spcPct val="0"/>
              </a:spcAft>
              <a:buClr>
                <a:srgbClr val="00B0F0"/>
              </a:buClr>
              <a:buFont typeface="Arial" charset="0"/>
              <a:buChar char="»"/>
              <a:defRPr sz="2000">
                <a:solidFill>
                  <a:srgbClr val="6F6F6F"/>
                </a:solidFill>
                <a:latin typeface="Arial" charset="0"/>
                <a:ea typeface="ＭＳ Ｐゴシック" charset="0"/>
                <a:cs typeface="Arial" charset="0"/>
              </a:defRPr>
            </a:lvl8pPr>
            <a:lvl9pPr eaLnBrk="0" fontAlgn="base" hangingPunct="0">
              <a:spcAft>
                <a:spcPct val="0"/>
              </a:spcAft>
              <a:buClr>
                <a:srgbClr val="00B0F0"/>
              </a:buClr>
              <a:buFont typeface="Arial" charset="0"/>
              <a:buChar char="»"/>
              <a:defRPr sz="2000">
                <a:solidFill>
                  <a:srgbClr val="6F6F6F"/>
                </a:solidFill>
                <a:latin typeface="Arial" charset="0"/>
                <a:ea typeface="ＭＳ Ｐゴシック" charset="0"/>
                <a:cs typeface="Arial" charset="0"/>
              </a:defRPr>
            </a:lvl9pPr>
          </a:lstStyle>
          <a:p>
            <a:pPr algn="ctr"/>
            <a:r>
              <a:rPr lang="en-US" sz="1800" dirty="0">
                <a:solidFill>
                  <a:srgbClr val="595959"/>
                </a:solidFill>
                <a:latin typeface="Univers"/>
                <a:cs typeface="Univers"/>
              </a:rPr>
              <a:t>*Not eligible for ENERGY STAR Certification </a:t>
            </a:r>
          </a:p>
        </p:txBody>
      </p:sp>
    </p:spTree>
    <p:extLst>
      <p:ext uri="{BB962C8B-B14F-4D97-AF65-F5344CB8AC3E}">
        <p14:creationId xmlns:p14="http://schemas.microsoft.com/office/powerpoint/2010/main" val="264689762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813816" y="762000"/>
            <a:ext cx="8330184" cy="539496"/>
          </a:xfrm>
        </p:spPr>
        <p:txBody>
          <a:bodyPr anchor="b">
            <a:noAutofit/>
          </a:bodyPr>
          <a:lstStyle/>
          <a:p>
            <a:r>
              <a:rPr lang="en-US" dirty="0" smtClean="0"/>
              <a:t>To Get Started Benchmarking in Portfolio Manager</a:t>
            </a:r>
          </a:p>
        </p:txBody>
      </p:sp>
      <p:sp>
        <p:nvSpPr>
          <p:cNvPr id="5" name="Content Placeholder 4"/>
          <p:cNvSpPr>
            <a:spLocks noGrp="1"/>
          </p:cNvSpPr>
          <p:nvPr>
            <p:ph idx="1"/>
          </p:nvPr>
        </p:nvSpPr>
        <p:spPr>
          <a:xfrm>
            <a:off x="841248" y="1298448"/>
            <a:ext cx="7997952" cy="4876800"/>
          </a:xfrm>
        </p:spPr>
        <p:txBody>
          <a:bodyPr>
            <a:noAutofit/>
          </a:bodyPr>
          <a:lstStyle/>
          <a:p>
            <a:pPr eaLnBrk="0" hangingPunct="0">
              <a:lnSpc>
                <a:spcPct val="130000"/>
              </a:lnSpc>
              <a:spcAft>
                <a:spcPts val="0"/>
              </a:spcAft>
            </a:pPr>
            <a:r>
              <a:rPr lang="en-US" dirty="0" smtClean="0"/>
              <a:t>Helpful data to have on hand</a:t>
            </a:r>
          </a:p>
          <a:p>
            <a:pPr lvl="1">
              <a:lnSpc>
                <a:spcPct val="130000"/>
              </a:lnSpc>
              <a:spcAft>
                <a:spcPts val="0"/>
              </a:spcAft>
            </a:pPr>
            <a:r>
              <a:rPr lang="en-US" sz="1800" dirty="0" smtClean="0"/>
              <a:t>Property information</a:t>
            </a:r>
          </a:p>
          <a:p>
            <a:pPr lvl="2">
              <a:lnSpc>
                <a:spcPct val="130000"/>
              </a:lnSpc>
              <a:spcAft>
                <a:spcPts val="0"/>
              </a:spcAft>
            </a:pPr>
            <a:r>
              <a:rPr lang="en-US" sz="1800" dirty="0" smtClean="0"/>
              <a:t>Primary function</a:t>
            </a:r>
          </a:p>
          <a:p>
            <a:pPr lvl="2">
              <a:lnSpc>
                <a:spcPct val="130000"/>
              </a:lnSpc>
              <a:spcAft>
                <a:spcPts val="0"/>
              </a:spcAft>
            </a:pPr>
            <a:r>
              <a:rPr lang="en-US" sz="1800" dirty="0" smtClean="0"/>
              <a:t>Name, address, ZIP/postal code</a:t>
            </a:r>
          </a:p>
          <a:p>
            <a:pPr lvl="2">
              <a:lnSpc>
                <a:spcPct val="130000"/>
              </a:lnSpc>
              <a:spcAft>
                <a:spcPts val="0"/>
              </a:spcAft>
            </a:pPr>
            <a:r>
              <a:rPr lang="en-US" sz="1800" dirty="0" smtClean="0"/>
              <a:t>Year built</a:t>
            </a:r>
          </a:p>
          <a:p>
            <a:pPr lvl="1">
              <a:lnSpc>
                <a:spcPct val="130000"/>
              </a:lnSpc>
              <a:spcAft>
                <a:spcPts val="0"/>
              </a:spcAft>
            </a:pPr>
            <a:r>
              <a:rPr lang="en-US" sz="1800" dirty="0" smtClean="0"/>
              <a:t>Property data </a:t>
            </a:r>
          </a:p>
          <a:p>
            <a:pPr lvl="2">
              <a:lnSpc>
                <a:spcPct val="130000"/>
              </a:lnSpc>
              <a:spcAft>
                <a:spcPts val="0"/>
              </a:spcAft>
            </a:pPr>
            <a:r>
              <a:rPr lang="en-US" sz="1800" dirty="0" smtClean="0"/>
              <a:t>Gross floor </a:t>
            </a:r>
            <a:r>
              <a:rPr lang="en-US" sz="1800" dirty="0"/>
              <a:t>a</a:t>
            </a:r>
            <a:r>
              <a:rPr lang="en-US" sz="1800" dirty="0" smtClean="0"/>
              <a:t>rea</a:t>
            </a:r>
          </a:p>
          <a:p>
            <a:pPr lvl="2">
              <a:lnSpc>
                <a:spcPct val="130000"/>
              </a:lnSpc>
              <a:spcAft>
                <a:spcPts val="0"/>
              </a:spcAft>
            </a:pPr>
            <a:r>
              <a:rPr lang="en-US" sz="1800" dirty="0" smtClean="0"/>
              <a:t>Use details (ex. weekly operating hours, number of computers, number of workers on the main shift, etc.)</a:t>
            </a:r>
          </a:p>
          <a:p>
            <a:pPr lvl="1">
              <a:lnSpc>
                <a:spcPct val="130000"/>
              </a:lnSpc>
              <a:spcAft>
                <a:spcPts val="0"/>
              </a:spcAft>
            </a:pPr>
            <a:r>
              <a:rPr lang="en-US" sz="1800" dirty="0" smtClean="0"/>
              <a:t>Energy and water bills</a:t>
            </a:r>
          </a:p>
          <a:p>
            <a:pPr lvl="2">
              <a:lnSpc>
                <a:spcPct val="130000"/>
              </a:lnSpc>
              <a:spcAft>
                <a:spcPts val="0"/>
              </a:spcAft>
            </a:pPr>
            <a:r>
              <a:rPr lang="en-US" sz="1800" dirty="0" smtClean="0"/>
              <a:t>Property-specific invoices from all purchased and on-site generated energy and water</a:t>
            </a:r>
          </a:p>
          <a:p>
            <a:pPr lvl="1">
              <a:lnSpc>
                <a:spcPct val="130000"/>
              </a:lnSpc>
              <a:spcAft>
                <a:spcPts val="0"/>
              </a:spcAft>
            </a:pPr>
            <a:r>
              <a:rPr lang="en-US" sz="1800" dirty="0" smtClean="0"/>
              <a:t>Waste &amp; materials data</a:t>
            </a:r>
          </a:p>
          <a:p>
            <a:pPr lvl="2">
              <a:lnSpc>
                <a:spcPct val="130000"/>
              </a:lnSpc>
              <a:spcAft>
                <a:spcPts val="0"/>
              </a:spcAft>
            </a:pPr>
            <a:r>
              <a:rPr lang="en-US" sz="1800" dirty="0" smtClean="0"/>
              <a:t>Quantity of material(s) recycled, disposed, donated, etc. </a:t>
            </a:r>
            <a:endParaRPr lang="en-US" sz="1800" dirty="0"/>
          </a:p>
          <a:p>
            <a:pPr marL="1200150" lvl="2">
              <a:lnSpc>
                <a:spcPct val="130000"/>
              </a:lnSpc>
              <a:buFontTx/>
              <a:buChar char="-"/>
            </a:pPr>
            <a:endParaRPr lang="en-US" sz="1800" dirty="0"/>
          </a:p>
        </p:txBody>
      </p:sp>
      <p:sp>
        <p:nvSpPr>
          <p:cNvPr id="2" name="Slide Number Placeholder 1"/>
          <p:cNvSpPr>
            <a:spLocks noGrp="1"/>
          </p:cNvSpPr>
          <p:nvPr>
            <p:ph type="sldNum" sz="quarter" idx="12"/>
          </p:nvPr>
        </p:nvSpPr>
        <p:spPr>
          <a:xfrm>
            <a:off x="6553200" y="6356350"/>
            <a:ext cx="2133600" cy="365125"/>
          </a:xfrm>
          <a:prstGeom prst="rect">
            <a:avLst/>
          </a:prstGeom>
        </p:spPr>
        <p:txBody>
          <a:bodyPr/>
          <a:lstStyle/>
          <a:p>
            <a:pPr algn="r"/>
            <a:fld id="{294D4A65-5DBF-47E4-A22C-1B2D232C1B48}" type="slidenum">
              <a:rPr lang="en-US" smtClean="0">
                <a:solidFill>
                  <a:srgbClr val="696969"/>
                </a:solidFill>
              </a:rPr>
              <a:pPr algn="r"/>
              <a:t>6</a:t>
            </a:fld>
            <a:endParaRPr lang="en-US" dirty="0">
              <a:solidFill>
                <a:srgbClr val="696969"/>
              </a:solidFill>
            </a:endParaRPr>
          </a:p>
        </p:txBody>
      </p:sp>
      <p:sp>
        <p:nvSpPr>
          <p:cNvPr id="43011" name="Rectangle 3"/>
          <p:cNvSpPr>
            <a:spLocks noChangeArrowheads="1"/>
          </p:cNvSpPr>
          <p:nvPr/>
        </p:nvSpPr>
        <p:spPr bwMode="auto">
          <a:xfrm>
            <a:off x="533400" y="1447800"/>
            <a:ext cx="8382000" cy="4800600"/>
          </a:xfrm>
          <a:prstGeom prst="rect">
            <a:avLst/>
          </a:prstGeom>
          <a:noFill/>
          <a:ln w="9525">
            <a:noFill/>
            <a:miter lim="800000"/>
            <a:headEnd/>
            <a:tailEnd/>
          </a:ln>
        </p:spPr>
        <p:txBody>
          <a:bodyPr/>
          <a:lstStyle/>
          <a:p>
            <a:pPr marL="342900" indent="-342900" algn="ctr" eaLnBrk="0" fontAlgn="base" hangingPunct="0">
              <a:lnSpc>
                <a:spcPct val="80000"/>
              </a:lnSpc>
              <a:spcBef>
                <a:spcPct val="20000"/>
              </a:spcBef>
              <a:spcAft>
                <a:spcPct val="0"/>
              </a:spcAft>
              <a:buClr>
                <a:srgbClr val="00B0F0"/>
              </a:buClr>
              <a:buFont typeface="Arial" charset="0"/>
              <a:buNone/>
            </a:pPr>
            <a:endParaRPr lang="en-US" sz="2400" b="1" dirty="0">
              <a:solidFill>
                <a:srgbClr val="6F6F6F"/>
              </a:solidFill>
              <a:latin typeface="Univers"/>
              <a:cs typeface="Univers"/>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58952"/>
            <a:ext cx="8331787" cy="537808"/>
          </a:xfrm>
        </p:spPr>
        <p:txBody>
          <a:bodyPr>
            <a:normAutofit/>
          </a:bodyPr>
          <a:lstStyle/>
          <a:p>
            <a:r>
              <a:rPr lang="en-US" dirty="0" smtClean="0"/>
              <a:t>How To</a:t>
            </a:r>
            <a:endParaRPr lang="en-US" dirty="0"/>
          </a:p>
        </p:txBody>
      </p:sp>
      <p:sp>
        <p:nvSpPr>
          <p:cNvPr id="3" name="Content Placeholder 2"/>
          <p:cNvSpPr>
            <a:spLocks noGrp="1"/>
          </p:cNvSpPr>
          <p:nvPr>
            <p:ph idx="1"/>
          </p:nvPr>
        </p:nvSpPr>
        <p:spPr>
          <a:xfrm>
            <a:off x="841248" y="1298448"/>
            <a:ext cx="8229600" cy="4525963"/>
          </a:xfrm>
        </p:spPr>
        <p:txBody>
          <a:bodyPr/>
          <a:lstStyle/>
          <a:p>
            <a:pPr>
              <a:lnSpc>
                <a:spcPct val="130000"/>
              </a:lnSpc>
            </a:pPr>
            <a:r>
              <a:rPr lang="en-US" dirty="0" smtClean="0">
                <a:solidFill>
                  <a:schemeClr val="accent1">
                    <a:lumMod val="75000"/>
                  </a:schemeClr>
                </a:solidFill>
              </a:rPr>
              <a:t>Navigate Portfolio </a:t>
            </a:r>
            <a:r>
              <a:rPr lang="en-US" dirty="0">
                <a:solidFill>
                  <a:schemeClr val="accent1">
                    <a:lumMod val="75000"/>
                  </a:schemeClr>
                </a:solidFill>
              </a:rPr>
              <a:t>Manager</a:t>
            </a:r>
          </a:p>
          <a:p>
            <a:pPr>
              <a:lnSpc>
                <a:spcPct val="130000"/>
              </a:lnSpc>
            </a:pPr>
            <a:r>
              <a:rPr lang="en-US" dirty="0"/>
              <a:t>Add a property and enter </a:t>
            </a:r>
            <a:r>
              <a:rPr lang="en-US" dirty="0" smtClean="0"/>
              <a:t>its use details</a:t>
            </a:r>
            <a:endParaRPr lang="en-US" dirty="0"/>
          </a:p>
          <a:p>
            <a:pPr>
              <a:lnSpc>
                <a:spcPct val="130000"/>
              </a:lnSpc>
            </a:pPr>
            <a:r>
              <a:rPr lang="en-US" dirty="0"/>
              <a:t>Enter </a:t>
            </a:r>
            <a:r>
              <a:rPr lang="en-US" dirty="0" smtClean="0"/>
              <a:t>energy, water, and waste &amp; materials data</a:t>
            </a:r>
            <a:endParaRPr lang="en-US" strike="sngStrike" dirty="0"/>
          </a:p>
          <a:p>
            <a:pPr>
              <a:lnSpc>
                <a:spcPct val="130000"/>
              </a:lnSpc>
            </a:pPr>
            <a:r>
              <a:rPr lang="en-US" dirty="0"/>
              <a:t>Generate </a:t>
            </a:r>
            <a:r>
              <a:rPr lang="en-US" dirty="0" smtClean="0"/>
              <a:t>reports </a:t>
            </a:r>
            <a:r>
              <a:rPr lang="en-US" dirty="0"/>
              <a:t>to assess </a:t>
            </a:r>
            <a:r>
              <a:rPr lang="en-US" dirty="0" smtClean="0"/>
              <a:t>progress</a:t>
            </a:r>
          </a:p>
        </p:txBody>
      </p:sp>
      <p:sp>
        <p:nvSpPr>
          <p:cNvPr id="4" name="Slide Number Placeholder 3"/>
          <p:cNvSpPr>
            <a:spLocks noGrp="1"/>
          </p:cNvSpPr>
          <p:nvPr>
            <p:ph type="sldNum" sz="quarter" idx="12"/>
          </p:nvPr>
        </p:nvSpPr>
        <p:spPr/>
        <p:txBody>
          <a:bodyPr/>
          <a:lstStyle/>
          <a:p>
            <a:fld id="{F16B175D-26AC-42BA-AF68-CE328C4BE887}" type="slidenum">
              <a:rPr lang="en-US" smtClean="0"/>
              <a:pPr/>
              <a:t>7</a:t>
            </a:fld>
            <a:endParaRPr lang="en-US"/>
          </a:p>
        </p:txBody>
      </p:sp>
      <p:sp>
        <p:nvSpPr>
          <p:cNvPr id="5" name="TextBox 4"/>
          <p:cNvSpPr txBox="1"/>
          <p:nvPr/>
        </p:nvSpPr>
        <p:spPr>
          <a:xfrm>
            <a:off x="5926667" y="6498167"/>
            <a:ext cx="914400" cy="914400"/>
          </a:xfrm>
          <a:prstGeom prst="rect">
            <a:avLst/>
          </a:prstGeom>
        </p:spPr>
        <p:txBody>
          <a:bodyPr vert="horz" wrap="none" lIns="91440" tIns="45720" rIns="91440" bIns="45720"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endParaRPr kumimoji="0" lang="en-US" sz="3200" b="0" i="0" u="none" strike="noStrike" kern="1200" cap="none" spc="0" normalizeH="0" baseline="0" noProof="0" dirty="0" smtClean="0">
              <a:ln>
                <a:noFill/>
              </a:ln>
              <a:solidFill>
                <a:schemeClr val="tx1">
                  <a:lumMod val="50000"/>
                  <a:lumOff val="50000"/>
                </a:schemeClr>
              </a:solidFill>
              <a:effectLst/>
              <a:uLnTx/>
              <a:uFillTx/>
              <a:latin typeface="Univers"/>
              <a:ea typeface="+mj-ea"/>
              <a:cs typeface="Univers"/>
            </a:endParaRP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16B175D-26AC-42BA-AF68-CE328C4BE887}" type="slidenum">
              <a:rPr lang="en-US" smtClean="0">
                <a:solidFill>
                  <a:srgbClr val="6F6F6F"/>
                </a:solidFill>
              </a:rPr>
              <a:pPr/>
              <a:t>8</a:t>
            </a:fld>
            <a:endParaRPr lang="en-US" dirty="0">
              <a:solidFill>
                <a:srgbClr val="6F6F6F"/>
              </a:solidFill>
            </a:endParaRPr>
          </a:p>
        </p:txBody>
      </p:sp>
      <p:sp>
        <p:nvSpPr>
          <p:cNvPr id="5" name="TextBox 4"/>
          <p:cNvSpPr txBox="1"/>
          <p:nvPr/>
        </p:nvSpPr>
        <p:spPr>
          <a:xfrm>
            <a:off x="5926667" y="6498167"/>
            <a:ext cx="914400" cy="914400"/>
          </a:xfrm>
          <a:prstGeom prst="rect">
            <a:avLst/>
          </a:prstGeom>
        </p:spPr>
        <p:txBody>
          <a:bodyPr vert="horz" wrap="none" lIns="91440" tIns="45720" rIns="91440" bIns="45720"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endParaRPr kumimoji="0" lang="en-US" sz="3200" b="0" i="0" u="none" strike="noStrike" kern="1200" cap="none" spc="0" normalizeH="0" baseline="0" noProof="0" dirty="0" smtClean="0">
              <a:ln>
                <a:noFill/>
              </a:ln>
              <a:solidFill>
                <a:schemeClr val="tx1">
                  <a:lumMod val="50000"/>
                  <a:lumOff val="50000"/>
                </a:schemeClr>
              </a:solidFill>
              <a:effectLst/>
              <a:uLnTx/>
              <a:uFillTx/>
              <a:latin typeface="Univers"/>
              <a:ea typeface="+mj-ea"/>
              <a:cs typeface="Univers"/>
            </a:endParaRPr>
          </a:p>
        </p:txBody>
      </p:sp>
      <p:sp>
        <p:nvSpPr>
          <p:cNvPr id="8" name="Title 1"/>
          <p:cNvSpPr>
            <a:spLocks noGrp="1"/>
          </p:cNvSpPr>
          <p:nvPr>
            <p:ph type="title"/>
          </p:nvPr>
        </p:nvSpPr>
        <p:spPr>
          <a:xfrm>
            <a:off x="813816" y="758952"/>
            <a:ext cx="8393505" cy="537808"/>
          </a:xfrm>
        </p:spPr>
        <p:txBody>
          <a:bodyPr>
            <a:normAutofit/>
          </a:bodyPr>
          <a:lstStyle/>
          <a:p>
            <a:r>
              <a:rPr lang="en-US" dirty="0"/>
              <a:t>Navigate </a:t>
            </a:r>
            <a:r>
              <a:rPr lang="en-US" dirty="0" smtClean="0"/>
              <a:t>Portfolio </a:t>
            </a:r>
            <a:r>
              <a:rPr lang="en-US" dirty="0"/>
              <a:t>Manager</a:t>
            </a:r>
          </a:p>
        </p:txBody>
      </p:sp>
      <p:sp>
        <p:nvSpPr>
          <p:cNvPr id="9" name="Content Placeholder 4"/>
          <p:cNvSpPr>
            <a:spLocks noGrp="1"/>
          </p:cNvSpPr>
          <p:nvPr>
            <p:ph sz="half" idx="1"/>
          </p:nvPr>
        </p:nvSpPr>
        <p:spPr>
          <a:xfrm>
            <a:off x="762000" y="1447800"/>
            <a:ext cx="4191000" cy="533399"/>
          </a:xfrm>
        </p:spPr>
        <p:txBody>
          <a:bodyPr/>
          <a:lstStyle/>
          <a:p>
            <a:pPr>
              <a:buClr>
                <a:schemeClr val="accent1">
                  <a:lumMod val="75000"/>
                </a:schemeClr>
              </a:buClr>
            </a:pPr>
            <a:r>
              <a:rPr lang="en-US" sz="2000" dirty="0" smtClean="0"/>
              <a:t>Five portfolio level tabs</a:t>
            </a:r>
          </a:p>
        </p:txBody>
      </p:sp>
      <p:pic>
        <p:nvPicPr>
          <p:cNvPr id="1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62000" y="2209800"/>
            <a:ext cx="7526421" cy="762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Content Placeholder 7"/>
          <p:cNvSpPr txBox="1">
            <a:spLocks/>
          </p:cNvSpPr>
          <p:nvPr/>
        </p:nvSpPr>
        <p:spPr>
          <a:xfrm>
            <a:off x="1981200" y="5105400"/>
            <a:ext cx="5469021" cy="990600"/>
          </a:xfrm>
          <a:prstGeom prst="rect">
            <a:avLst/>
          </a:prstGeom>
        </p:spPr>
        <p:txBody>
          <a:bodyPr/>
          <a:lstStyle>
            <a:lvl1pPr marL="342900" indent="-3429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ts val="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buClr>
                <a:schemeClr val="accent1">
                  <a:lumMod val="75000"/>
                </a:schemeClr>
              </a:buClr>
            </a:pPr>
            <a:r>
              <a:rPr lang="en-US" sz="2000" dirty="0" smtClean="0"/>
              <a:t>Intuitive navigation – multiple ways to get to the same place</a:t>
            </a:r>
          </a:p>
        </p:txBody>
      </p:sp>
      <p:sp>
        <p:nvSpPr>
          <p:cNvPr id="14" name="Content Placeholder 4"/>
          <p:cNvSpPr txBox="1">
            <a:spLocks/>
          </p:cNvSpPr>
          <p:nvPr/>
        </p:nvSpPr>
        <p:spPr>
          <a:xfrm>
            <a:off x="762000" y="3200400"/>
            <a:ext cx="4191000" cy="533399"/>
          </a:xfrm>
          <a:prstGeom prst="rect">
            <a:avLst/>
          </a:prstGeom>
        </p:spPr>
        <p:txBody>
          <a:bodyPr vert="horz" lIns="91440" tIns="45720" rIns="91440" bIns="45720" rtlCol="0">
            <a:normAutofit/>
          </a:bodyPr>
          <a:lstStyle>
            <a:lvl1pPr marL="342900" indent="-342900" algn="l" defTabSz="457200" rtl="0" eaLnBrk="1" latinLnBrk="0" hangingPunct="1">
              <a:lnSpc>
                <a:spcPct val="100000"/>
              </a:lnSpc>
              <a:spcBef>
                <a:spcPts val="0"/>
              </a:spcBef>
              <a:buClr>
                <a:srgbClr val="4498D5"/>
              </a:buClr>
              <a:buFont typeface="Arial"/>
              <a:buChar char="•"/>
              <a:defRPr sz="20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lnSpc>
                <a:spcPct val="100000"/>
              </a:lnSpc>
              <a:spcBef>
                <a:spcPts val="0"/>
              </a:spcBef>
              <a:buClr>
                <a:srgbClr val="4498D5"/>
              </a:buClr>
              <a:buFont typeface="Arial"/>
              <a:buChar char="–"/>
              <a:defRPr sz="20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lnSpc>
                <a:spcPct val="100000"/>
              </a:lnSpc>
              <a:spcBef>
                <a:spcPts val="0"/>
              </a:spcBef>
              <a:buClr>
                <a:srgbClr val="4498D5"/>
              </a:buClr>
              <a:buFont typeface="Arial"/>
              <a:buChar char="•"/>
              <a:defRPr sz="20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lnSpc>
                <a:spcPct val="100000"/>
              </a:lnSpc>
              <a:spcBef>
                <a:spcPts val="0"/>
              </a:spcBef>
              <a:buClr>
                <a:srgbClr val="4498D5"/>
              </a:buClr>
              <a:buFont typeface="Arial"/>
              <a:buChar char="–"/>
              <a:defRPr sz="20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lnSpc>
                <a:spcPct val="100000"/>
              </a:lnSpc>
              <a:spcBef>
                <a:spcPts val="0"/>
              </a:spcBef>
              <a:buClr>
                <a:srgbClr val="4498D5"/>
              </a:buClr>
              <a:buFont typeface="Arial"/>
              <a:buChar char="»"/>
              <a:defRPr sz="20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chemeClr val="accent1">
                  <a:lumMod val="75000"/>
                </a:schemeClr>
              </a:buClr>
            </a:pPr>
            <a:r>
              <a:rPr lang="en-US" dirty="0" smtClean="0"/>
              <a:t>Seven property level tabs</a:t>
            </a:r>
          </a:p>
        </p:txBody>
      </p:sp>
      <p:pic>
        <p:nvPicPr>
          <p:cNvPr id="3" name="Picture 2"/>
          <p:cNvPicPr>
            <a:picLocks noChangeAspect="1"/>
          </p:cNvPicPr>
          <p:nvPr/>
        </p:nvPicPr>
        <p:blipFill>
          <a:blip r:embed="rId4"/>
          <a:stretch>
            <a:fillRect/>
          </a:stretch>
        </p:blipFill>
        <p:spPr>
          <a:xfrm>
            <a:off x="838200" y="3886200"/>
            <a:ext cx="7231813" cy="762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7056992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762000"/>
            <a:ext cx="8331787" cy="537808"/>
          </a:xfrm>
        </p:spPr>
        <p:txBody>
          <a:bodyPr>
            <a:normAutofit/>
          </a:bodyPr>
          <a:lstStyle/>
          <a:p>
            <a:r>
              <a:rPr lang="en-US" dirty="0" smtClean="0"/>
              <a:t>Navigate Portfolio Manager</a:t>
            </a:r>
            <a:endParaRPr lang="en-US" dirty="0"/>
          </a:p>
        </p:txBody>
      </p:sp>
      <p:pic>
        <p:nvPicPr>
          <p:cNvPr id="5" name="Content Placeholder 4"/>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a:xfrm>
            <a:off x="1309704" y="1380215"/>
            <a:ext cx="6099048" cy="5276088"/>
          </a:xfrm>
          <a:prstGeom prst="rect">
            <a:avLst/>
          </a:prstGeom>
          <a:ln>
            <a:noFill/>
          </a:ln>
          <a:effectLst>
            <a:outerShdw blurRad="292100" dist="139700" dir="2700000" algn="tl" rotWithShape="0">
              <a:srgbClr val="333333">
                <a:alpha val="65000"/>
              </a:srgbClr>
            </a:outerShdw>
          </a:effectLst>
        </p:spPr>
      </p:pic>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6F6F6F"/>
                </a:solidFill>
              </a:rPr>
              <a:pPr>
                <a:defRPr/>
              </a:pPr>
              <a:t>9</a:t>
            </a:fld>
            <a:endParaRPr lang="en-US" dirty="0">
              <a:solidFill>
                <a:srgbClr val="6F6F6F"/>
              </a:solidFill>
            </a:endParaRPr>
          </a:p>
        </p:txBody>
      </p:sp>
      <p:sp>
        <p:nvSpPr>
          <p:cNvPr id="6" name="Right Arrow 5"/>
          <p:cNvSpPr/>
          <p:nvPr/>
        </p:nvSpPr>
        <p:spPr>
          <a:xfrm flipV="1">
            <a:off x="64994" y="2209801"/>
            <a:ext cx="990600" cy="15240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Univers"/>
            </a:endParaRPr>
          </a:p>
        </p:txBody>
      </p:sp>
      <p:sp>
        <p:nvSpPr>
          <p:cNvPr id="7" name="TextBox 6"/>
          <p:cNvSpPr txBox="1"/>
          <p:nvPr/>
        </p:nvSpPr>
        <p:spPr>
          <a:xfrm>
            <a:off x="0" y="1600200"/>
            <a:ext cx="1219200" cy="533400"/>
          </a:xfrm>
          <a:prstGeom prst="rect">
            <a:avLst/>
          </a:prstGeom>
        </p:spPr>
        <p:txBody>
          <a:bodyPr vert="horz" wrap="square" lIns="91440" tIns="45720" rIns="91440" bIns="45720" rtlCol="0" anchor="ctr">
            <a:no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smtClean="0">
                <a:ln>
                  <a:noFill/>
                </a:ln>
                <a:solidFill>
                  <a:schemeClr val="tx1">
                    <a:lumMod val="50000"/>
                    <a:lumOff val="50000"/>
                  </a:schemeClr>
                </a:solidFill>
                <a:effectLst/>
                <a:uLnTx/>
                <a:uFillTx/>
                <a:latin typeface="Univers"/>
                <a:ea typeface="+mj-ea"/>
                <a:cs typeface="Univers"/>
              </a:rPr>
              <a:t>Portfolio level view</a:t>
            </a:r>
          </a:p>
        </p:txBody>
      </p:sp>
    </p:spTree>
    <p:extLst>
      <p:ext uri="{BB962C8B-B14F-4D97-AF65-F5344CB8AC3E}">
        <p14:creationId xmlns:p14="http://schemas.microsoft.com/office/powerpoint/2010/main" val="40979797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9B9F9E"/>
      </a:dk2>
      <a:lt2>
        <a:srgbClr val="EEECE1"/>
      </a:lt2>
      <a:accent1>
        <a:srgbClr val="3DADE7"/>
      </a:accent1>
      <a:accent2>
        <a:srgbClr val="EA6125"/>
      </a:accent2>
      <a:accent3>
        <a:srgbClr val="86C33F"/>
      </a:accent3>
      <a:accent4>
        <a:srgbClr val="1A5CA9"/>
      </a:accent4>
      <a:accent5>
        <a:srgbClr val="43ABA0"/>
      </a:accent5>
      <a:accent6>
        <a:srgbClr val="F4A927"/>
      </a:accent6>
      <a:hlink>
        <a:srgbClr val="0000FF"/>
      </a:hlink>
      <a:folHlink>
        <a:srgbClr val="A02B8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E665353CD72724686BDB463EB4E3EC3" ma:contentTypeVersion="2" ma:contentTypeDescription="Create a new document." ma:contentTypeScope="" ma:versionID="de3c14a25b28b8903f8539a0313053ab">
  <xsd:schema xmlns:xsd="http://www.w3.org/2001/XMLSchema" xmlns:xs="http://www.w3.org/2001/XMLSchema" xmlns:p="http://schemas.microsoft.com/office/2006/metadata/properties" xmlns:ns2="46b8aa7c-3dd8-4745-a2fb-94bb6e724c5f" targetNamespace="http://schemas.microsoft.com/office/2006/metadata/properties" ma:root="true" ma:fieldsID="76ccf376c13ff1af3cb58598743bcf3a" ns2:_="">
    <xsd:import namespace="46b8aa7c-3dd8-4745-a2fb-94bb6e724c5f"/>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6b8aa7c-3dd8-4745-a2fb-94bb6e724c5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BDC28D8A-F842-4022-8EF6-907C6561D10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5E8D8DD4-550D-437C-A009-EF4B2C0907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6b8aa7c-3dd8-4745-a2fb-94bb6e724c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8EF78EC-0E59-42F6-A424-9D4170452A11}">
  <ds:schemaRefs>
    <ds:schemaRef ds:uri="http://schemas.microsoft.com/sharepoint/v3/contenttype/forms"/>
  </ds:schemaRefs>
</ds:datastoreItem>
</file>

<file path=customXml/itemProps4.xml><?xml version="1.0" encoding="utf-8"?>
<ds:datastoreItem xmlns:ds="http://schemas.openxmlformats.org/officeDocument/2006/customXml" ds:itemID="{320619BC-7954-4F78-BE1C-DBFEFB2B97DA}">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
  <TotalTime>12633</TotalTime>
  <Words>5524</Words>
  <Application>Microsoft Macintosh PowerPoint</Application>
  <PresentationFormat>On-screen Show (4:3)</PresentationFormat>
  <Paragraphs>521</Paragraphs>
  <Slides>48</Slides>
  <Notes>47</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Office Theme</vt:lpstr>
      <vt:lpstr>Portfolio Manager® 101</vt:lpstr>
      <vt:lpstr>Learning Objectives</vt:lpstr>
      <vt:lpstr>PowerPoint Presentation</vt:lpstr>
      <vt:lpstr>Track Performance</vt:lpstr>
      <vt:lpstr>Property Types Eligible for ENERGY STAR Score</vt:lpstr>
      <vt:lpstr>To Get Started Benchmarking in Portfolio Manager</vt:lpstr>
      <vt:lpstr>How To</vt:lpstr>
      <vt:lpstr>Navigate Portfolio Manager</vt:lpstr>
      <vt:lpstr>Navigate Portfolio Manager</vt:lpstr>
      <vt:lpstr>Navigate Portfolio Manager</vt:lpstr>
      <vt:lpstr>Get Data In</vt:lpstr>
      <vt:lpstr>Get Data In: Manually</vt:lpstr>
      <vt:lpstr>Get Data In: Spreadsheet Upload</vt:lpstr>
      <vt:lpstr>Get Data In: ENERGY STAR Web Services</vt:lpstr>
      <vt:lpstr>How To</vt:lpstr>
      <vt:lpstr>Add a Property</vt:lpstr>
      <vt:lpstr>Add a Property: Existing Property</vt:lpstr>
      <vt:lpstr>Basic Property Information</vt:lpstr>
      <vt:lpstr>Check the Statements that Apply</vt:lpstr>
      <vt:lpstr>Enter Values for Property Use Details</vt:lpstr>
      <vt:lpstr>Property Summary Tab</vt:lpstr>
      <vt:lpstr>Add and Set up a Property: More than One Building</vt:lpstr>
      <vt:lpstr>Campus Features</vt:lpstr>
      <vt:lpstr>How To</vt:lpstr>
      <vt:lpstr>Meters Tabs</vt:lpstr>
      <vt:lpstr>Energy Meter Tab</vt:lpstr>
      <vt:lpstr>Water Tab </vt:lpstr>
      <vt:lpstr>Waste &amp; Materials Tab </vt:lpstr>
      <vt:lpstr>Energy Meter Tab</vt:lpstr>
      <vt:lpstr>Answer Questions About Energy Use in Your Property</vt:lpstr>
      <vt:lpstr>Enter Additional Information</vt:lpstr>
      <vt:lpstr>About Your Meters</vt:lpstr>
      <vt:lpstr>Click in Table to Edit Energy Meter Information</vt:lpstr>
      <vt:lpstr>Add Energy Consumption Information</vt:lpstr>
      <vt:lpstr>Add Meter Entries and Fill in Data</vt:lpstr>
      <vt:lpstr>Meters to Add to Total Consumption</vt:lpstr>
      <vt:lpstr>Energy Meters Tab: Meters Added and Displayed</vt:lpstr>
      <vt:lpstr>View Meter Data and Manage Bills for Your Property</vt:lpstr>
      <vt:lpstr>How To</vt:lpstr>
      <vt:lpstr>Data Analysis in Portfolio Manager</vt:lpstr>
      <vt:lpstr>Reporting Tab</vt:lpstr>
      <vt:lpstr>Charts &amp; Graphs</vt:lpstr>
      <vt:lpstr>Reporting Tab: Charts &amp; Graphs</vt:lpstr>
      <vt:lpstr>Reporting Tab</vt:lpstr>
      <vt:lpstr>Standard Reports</vt:lpstr>
      <vt:lpstr>Recap</vt:lpstr>
      <vt:lpstr>Extra Help </vt:lpstr>
      <vt:lpstr>Thank you for attending!</vt:lpstr>
    </vt:vector>
  </TitlesOfParts>
  <Company>US-EPA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Sign up today to compete!</dc:title>
  <dc:creator>Jenny</dc:creator>
  <cp:lastModifiedBy>Holly E Reuter</cp:lastModifiedBy>
  <cp:revision>958</cp:revision>
  <cp:lastPrinted>2015-06-12T13:36:34Z</cp:lastPrinted>
  <dcterms:created xsi:type="dcterms:W3CDTF">2013-06-25T01:36:05Z</dcterms:created>
  <dcterms:modified xsi:type="dcterms:W3CDTF">2016-04-08T13:58:11Z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 Author">
    <vt:lpwstr>ACCT04\zaykoe</vt:lpwstr>
  </property>
  <property fmtid="{D5CDD505-2E9C-101B-9397-08002B2CF9AE}" pid="3" name="Document Sensitivity">
    <vt:lpwstr>1</vt:lpwstr>
  </property>
  <property fmtid="{D5CDD505-2E9C-101B-9397-08002B2CF9AE}" pid="4" name="ThirdParty">
    <vt:lpwstr/>
  </property>
  <property fmtid="{D5CDD505-2E9C-101B-9397-08002B2CF9AE}" pid="5" name="OCI Restriction">
    <vt:bool>false</vt:bool>
  </property>
  <property fmtid="{D5CDD505-2E9C-101B-9397-08002B2CF9AE}" pid="6" name="OCI Additional Info">
    <vt:lpwstr/>
  </property>
  <property fmtid="{D5CDD505-2E9C-101B-9397-08002B2CF9AE}" pid="7" name="Allow Header Overwrite">
    <vt:bool>true</vt:bool>
  </property>
  <property fmtid="{D5CDD505-2E9C-101B-9397-08002B2CF9AE}" pid="8" name="Allow Footer Overwrite">
    <vt:bool>true</vt:bool>
  </property>
  <property fmtid="{D5CDD505-2E9C-101B-9397-08002B2CF9AE}" pid="9" name="Multiple Selected">
    <vt:lpwstr>-1</vt:lpwstr>
  </property>
  <property fmtid="{D5CDD505-2E9C-101B-9397-08002B2CF9AE}" pid="10" name="SIPLongWording">
    <vt:lpwstr/>
  </property>
  <property fmtid="{D5CDD505-2E9C-101B-9397-08002B2CF9AE}" pid="11" name="checkedProgramsCount">
    <vt:i4>0</vt:i4>
  </property>
  <property fmtid="{D5CDD505-2E9C-101B-9397-08002B2CF9AE}" pid="12" name="ExpCountry">
    <vt:lpwstr/>
  </property>
  <property fmtid="{D5CDD505-2E9C-101B-9397-08002B2CF9AE}" pid="13" name="ContentTypeId">
    <vt:lpwstr>0x010100CE665353CD72724686BDB463EB4E3EC3</vt:lpwstr>
  </property>
</Properties>
</file>