
<file path=[Content_Types].xml><?xml version="1.0" encoding="utf-8"?>
<Types xmlns="http://schemas.openxmlformats.org/package/2006/content-types">
  <Default Extension="png" ContentType="image/png"/>
  <Default Extension="bin" ContentType="application/vnd.ms-office.activeX"/>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activeX/activeX1.xml" ContentType="application/vnd.ms-office.activeX+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7"/>
  </p:notesMasterIdLst>
  <p:sldIdLst>
    <p:sldId id="256" r:id="rId2"/>
    <p:sldId id="257" r:id="rId3"/>
    <p:sldId id="258" r:id="rId4"/>
    <p:sldId id="259" r:id="rId5"/>
    <p:sldId id="278" r:id="rId6"/>
    <p:sldId id="27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8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1BB"/>
    <a:srgbClr val="EE383E"/>
    <a:srgbClr val="00B8B0"/>
    <a:srgbClr val="2CB34A"/>
    <a:srgbClr val="FCB619"/>
    <a:srgbClr val="95C9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58" autoAdjust="0"/>
    <p:restoredTop sz="81734" autoAdjust="0"/>
  </p:normalViewPr>
  <p:slideViewPr>
    <p:cSldViewPr snapToGrid="0">
      <p:cViewPr varScale="1">
        <p:scale>
          <a:sx n="59" d="100"/>
          <a:sy n="59" d="100"/>
        </p:scale>
        <p:origin x="558" y="90"/>
      </p:cViewPr>
      <p:guideLst/>
    </p:cSldViewPr>
  </p:slideViewPr>
  <p:notesTextViewPr>
    <p:cViewPr>
      <p:scale>
        <a:sx n="1" d="1"/>
        <a:sy n="1" d="1"/>
      </p:scale>
      <p:origin x="0" y="0"/>
    </p:cViewPr>
  </p:notesTextViewPr>
  <p:sorterViewPr>
    <p:cViewPr varScale="1">
      <p:scale>
        <a:sx n="100" d="100"/>
        <a:sy n="100" d="100"/>
      </p:scale>
      <p:origin x="0" y="-84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4C599241-6926-101B-9992-00000B65C6F9}" ax:persistence="persistStorage" r:id="rId1"/>
</file>

<file path=ppt/charts/_rels/chart1.xml.rels><?xml version="1.0" encoding="UTF-8" standalone="yes"?>
<Relationships xmlns="http://schemas.openxmlformats.org/package/2006/relationships"><Relationship Id="rId1" Type="http://schemas.openxmlformats.org/officeDocument/2006/relationships/oleObject" Target="file:///\\W1818TDCEC009\OAR-OAP-DEX\CPPD\C&amp;I%20Branch\C&amp;I%20Branch%20Reporting\Annual%20ESCIB%20Program%20Figures\Historic%20Label,%20Benchmark,%20Leaders%20Data\_Historic%20Label-Benchmark%20End-of-Year%20Metrics%20as%20of%2012-31-1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Sheet1!$I$3</c:f>
              <c:strCache>
                <c:ptCount val="1"/>
                <c:pt idx="0">
                  <c:v>Cumulative buildings benchmarked</c:v>
                </c:pt>
              </c:strCache>
            </c:strRef>
          </c:tx>
          <c:spPr>
            <a:solidFill>
              <a:srgbClr val="00B0F0"/>
            </a:solidFill>
            <a:ln>
              <a:solidFill>
                <a:srgbClr val="00B0F0"/>
              </a:solidFill>
            </a:ln>
          </c:spPr>
          <c:invertIfNegative val="0"/>
          <c:cat>
            <c:strRef>
              <c:f>Sheet1!$H$6:$H$20</c:f>
              <c:strCache>
                <c:ptCount val="15"/>
                <c:pt idx="0">
                  <c:v>'01</c:v>
                </c:pt>
                <c:pt idx="1">
                  <c:v>'02</c:v>
                </c:pt>
                <c:pt idx="2">
                  <c:v>'03</c:v>
                </c:pt>
                <c:pt idx="3">
                  <c:v>'04</c:v>
                </c:pt>
                <c:pt idx="4">
                  <c:v>'05</c:v>
                </c:pt>
                <c:pt idx="5">
                  <c:v>'06</c:v>
                </c:pt>
                <c:pt idx="6">
                  <c:v>'07</c:v>
                </c:pt>
                <c:pt idx="7">
                  <c:v>'08</c:v>
                </c:pt>
                <c:pt idx="8">
                  <c:v>'09</c:v>
                </c:pt>
                <c:pt idx="9">
                  <c:v>'10</c:v>
                </c:pt>
                <c:pt idx="10">
                  <c:v>'11</c:v>
                </c:pt>
                <c:pt idx="11">
                  <c:v>'12</c:v>
                </c:pt>
                <c:pt idx="12">
                  <c:v>'13</c:v>
                </c:pt>
                <c:pt idx="13">
                  <c:v>'14</c:v>
                </c:pt>
                <c:pt idx="14">
                  <c:v>'15</c:v>
                </c:pt>
              </c:strCache>
            </c:strRef>
          </c:cat>
          <c:val>
            <c:numRef>
              <c:f>Sheet1!$I$6:$I$20</c:f>
              <c:numCache>
                <c:formatCode>#,##0</c:formatCode>
                <c:ptCount val="15"/>
                <c:pt idx="0">
                  <c:v>10016</c:v>
                </c:pt>
                <c:pt idx="1">
                  <c:v>14713</c:v>
                </c:pt>
                <c:pt idx="2">
                  <c:v>18574</c:v>
                </c:pt>
                <c:pt idx="3">
                  <c:v>17189</c:v>
                </c:pt>
                <c:pt idx="4">
                  <c:v>28606</c:v>
                </c:pt>
                <c:pt idx="5">
                  <c:v>30847</c:v>
                </c:pt>
                <c:pt idx="6">
                  <c:v>62427</c:v>
                </c:pt>
                <c:pt idx="7">
                  <c:v>83506</c:v>
                </c:pt>
                <c:pt idx="8">
                  <c:v>131579</c:v>
                </c:pt>
                <c:pt idx="9">
                  <c:v>188862</c:v>
                </c:pt>
                <c:pt idx="10">
                  <c:v>267016</c:v>
                </c:pt>
                <c:pt idx="11">
                  <c:v>313491</c:v>
                </c:pt>
                <c:pt idx="12">
                  <c:v>329472</c:v>
                </c:pt>
                <c:pt idx="13">
                  <c:v>404898</c:v>
                </c:pt>
                <c:pt idx="14">
                  <c:v>454983</c:v>
                </c:pt>
              </c:numCache>
            </c:numRef>
          </c:val>
        </c:ser>
        <c:dLbls>
          <c:showLegendKey val="0"/>
          <c:showVal val="0"/>
          <c:showCatName val="0"/>
          <c:showSerName val="0"/>
          <c:showPercent val="0"/>
          <c:showBubbleSize val="0"/>
        </c:dLbls>
        <c:gapWidth val="150"/>
        <c:axId val="247875464"/>
        <c:axId val="247875072"/>
      </c:barChart>
      <c:lineChart>
        <c:grouping val="standard"/>
        <c:varyColors val="0"/>
        <c:ser>
          <c:idx val="1"/>
          <c:order val="1"/>
          <c:tx>
            <c:strRef>
              <c:f>Sheet1!$J$3</c:f>
              <c:strCache>
                <c:ptCount val="1"/>
                <c:pt idx="0">
                  <c:v>Cumulative Floor Space (millions)</c:v>
                </c:pt>
              </c:strCache>
            </c:strRef>
          </c:tx>
          <c:spPr>
            <a:ln>
              <a:solidFill>
                <a:schemeClr val="tx2">
                  <a:lumMod val="75000"/>
                </a:schemeClr>
              </a:solidFill>
            </a:ln>
          </c:spPr>
          <c:marker>
            <c:symbol val="none"/>
          </c:marker>
          <c:cat>
            <c:strRef>
              <c:f>Sheet1!$H$6:$H$20</c:f>
              <c:strCache>
                <c:ptCount val="15"/>
                <c:pt idx="0">
                  <c:v>'01</c:v>
                </c:pt>
                <c:pt idx="1">
                  <c:v>'02</c:v>
                </c:pt>
                <c:pt idx="2">
                  <c:v>'03</c:v>
                </c:pt>
                <c:pt idx="3">
                  <c:v>'04</c:v>
                </c:pt>
                <c:pt idx="4">
                  <c:v>'05</c:v>
                </c:pt>
                <c:pt idx="5">
                  <c:v>'06</c:v>
                </c:pt>
                <c:pt idx="6">
                  <c:v>'07</c:v>
                </c:pt>
                <c:pt idx="7">
                  <c:v>'08</c:v>
                </c:pt>
                <c:pt idx="8">
                  <c:v>'09</c:v>
                </c:pt>
                <c:pt idx="9">
                  <c:v>'10</c:v>
                </c:pt>
                <c:pt idx="10">
                  <c:v>'11</c:v>
                </c:pt>
                <c:pt idx="11">
                  <c:v>'12</c:v>
                </c:pt>
                <c:pt idx="12">
                  <c:v>'13</c:v>
                </c:pt>
                <c:pt idx="13">
                  <c:v>'14</c:v>
                </c:pt>
                <c:pt idx="14">
                  <c:v>'15</c:v>
                </c:pt>
              </c:strCache>
            </c:strRef>
          </c:cat>
          <c:val>
            <c:numRef>
              <c:f>Sheet1!$J$6:$J$20</c:f>
              <c:numCache>
                <c:formatCode>#,##0</c:formatCode>
                <c:ptCount val="15"/>
                <c:pt idx="0">
                  <c:v>1579</c:v>
                </c:pt>
                <c:pt idx="1">
                  <c:v>2536</c:v>
                </c:pt>
                <c:pt idx="2">
                  <c:v>3268</c:v>
                </c:pt>
                <c:pt idx="3">
                  <c:v>3139</c:v>
                </c:pt>
                <c:pt idx="4">
                  <c:v>3919</c:v>
                </c:pt>
                <c:pt idx="5">
                  <c:v>5090</c:v>
                </c:pt>
                <c:pt idx="6">
                  <c:v>7776</c:v>
                </c:pt>
                <c:pt idx="7">
                  <c:v>11664</c:v>
                </c:pt>
                <c:pt idx="8">
                  <c:v>16756</c:v>
                </c:pt>
                <c:pt idx="9">
                  <c:v>21284</c:v>
                </c:pt>
                <c:pt idx="10">
                  <c:v>28212</c:v>
                </c:pt>
                <c:pt idx="11">
                  <c:v>30187</c:v>
                </c:pt>
                <c:pt idx="12">
                  <c:v>30692</c:v>
                </c:pt>
                <c:pt idx="13">
                  <c:v>35898</c:v>
                </c:pt>
                <c:pt idx="14">
                  <c:v>40648</c:v>
                </c:pt>
              </c:numCache>
            </c:numRef>
          </c:val>
          <c:smooth val="0"/>
        </c:ser>
        <c:dLbls>
          <c:showLegendKey val="0"/>
          <c:showVal val="0"/>
          <c:showCatName val="0"/>
          <c:showSerName val="0"/>
          <c:showPercent val="0"/>
          <c:showBubbleSize val="0"/>
        </c:dLbls>
        <c:marker val="1"/>
        <c:smooth val="0"/>
        <c:axId val="247874288"/>
        <c:axId val="247874680"/>
      </c:lineChart>
      <c:catAx>
        <c:axId val="247874288"/>
        <c:scaling>
          <c:orientation val="minMax"/>
        </c:scaling>
        <c:delete val="0"/>
        <c:axPos val="b"/>
        <c:numFmt formatCode="General" sourceLinked="1"/>
        <c:majorTickMark val="out"/>
        <c:minorTickMark val="none"/>
        <c:tickLblPos val="nextTo"/>
        <c:crossAx val="247874680"/>
        <c:crosses val="autoZero"/>
        <c:auto val="1"/>
        <c:lblAlgn val="ctr"/>
        <c:lblOffset val="100"/>
        <c:noMultiLvlLbl val="0"/>
      </c:catAx>
      <c:valAx>
        <c:axId val="247874680"/>
        <c:scaling>
          <c:orientation val="minMax"/>
        </c:scaling>
        <c:delete val="0"/>
        <c:axPos val="l"/>
        <c:majorGridlines>
          <c:spPr>
            <a:ln>
              <a:noFill/>
            </a:ln>
          </c:spPr>
        </c:majorGridlines>
        <c:title>
          <c:tx>
            <c:rich>
              <a:bodyPr rot="-5400000" vert="horz"/>
              <a:lstStyle/>
              <a:p>
                <a:pPr>
                  <a:defRPr/>
                </a:pPr>
                <a:r>
                  <a:rPr lang="en-US"/>
                  <a:t>Floor Space (Million Square Feet)</a:t>
                </a:r>
              </a:p>
            </c:rich>
          </c:tx>
          <c:layout/>
          <c:overlay val="0"/>
        </c:title>
        <c:numFmt formatCode="#,##0" sourceLinked="1"/>
        <c:majorTickMark val="out"/>
        <c:minorTickMark val="none"/>
        <c:tickLblPos val="nextTo"/>
        <c:crossAx val="247874288"/>
        <c:crosses val="autoZero"/>
        <c:crossBetween val="between"/>
      </c:valAx>
      <c:valAx>
        <c:axId val="247875072"/>
        <c:scaling>
          <c:orientation val="minMax"/>
        </c:scaling>
        <c:delete val="0"/>
        <c:axPos val="r"/>
        <c:title>
          <c:tx>
            <c:rich>
              <a:bodyPr rot="-5400000" vert="horz"/>
              <a:lstStyle/>
              <a:p>
                <a:pPr>
                  <a:defRPr/>
                </a:pPr>
                <a:r>
                  <a:rPr lang="en-US"/>
                  <a:t>Buildings Benchmarked</a:t>
                </a:r>
              </a:p>
            </c:rich>
          </c:tx>
          <c:layout/>
          <c:overlay val="0"/>
        </c:title>
        <c:numFmt formatCode="#,##0" sourceLinked="1"/>
        <c:majorTickMark val="out"/>
        <c:minorTickMark val="none"/>
        <c:tickLblPos val="nextTo"/>
        <c:crossAx val="247875464"/>
        <c:crosses val="max"/>
        <c:crossBetween val="between"/>
      </c:valAx>
      <c:catAx>
        <c:axId val="247875464"/>
        <c:scaling>
          <c:orientation val="minMax"/>
        </c:scaling>
        <c:delete val="1"/>
        <c:axPos val="b"/>
        <c:numFmt formatCode="General" sourceLinked="1"/>
        <c:majorTickMark val="out"/>
        <c:minorTickMark val="none"/>
        <c:tickLblPos val="none"/>
        <c:crossAx val="247875072"/>
        <c:crosses val="autoZero"/>
        <c:auto val="1"/>
        <c:lblAlgn val="ctr"/>
        <c:lblOffset val="100"/>
        <c:noMultiLvlLbl val="0"/>
      </c:catAx>
    </c:plotArea>
    <c:legend>
      <c:legendPos val="b"/>
      <c:layout/>
      <c:overlay val="0"/>
    </c:legend>
    <c:plotVisOnly val="1"/>
    <c:dispBlanksAs val="gap"/>
    <c:showDLblsOverMax val="0"/>
  </c:chart>
  <c:spPr>
    <a:solidFill>
      <a:schemeClr val="bg1"/>
    </a:solidFill>
  </c:sp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830BB-F4D4-4A5D-AC3D-5F2C58C6E37C}" type="datetimeFigureOut">
              <a:rPr lang="en-US" smtClean="0"/>
              <a:t>11/2/2016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DF0904-9D9A-4126-AF63-E756FF9062AB}" type="slidenum">
              <a:rPr lang="en-US" smtClean="0"/>
              <a:t>‹#›</a:t>
            </a:fld>
            <a:endParaRPr lang="en-US"/>
          </a:p>
        </p:txBody>
      </p:sp>
    </p:spTree>
    <p:extLst>
      <p:ext uri="{BB962C8B-B14F-4D97-AF65-F5344CB8AC3E}">
        <p14:creationId xmlns:p14="http://schemas.microsoft.com/office/powerpoint/2010/main" val="13211066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35" indent="-171435" defTabSz="914237">
              <a:buFont typeface="Arial" pitchFamily="34" charset="0"/>
              <a:buChar char="•"/>
              <a:defRPr/>
            </a:pPr>
            <a:r>
              <a:rPr lang="en-US" dirty="0" smtClean="0">
                <a:latin typeface="Arial" pitchFamily="34" charset="0"/>
                <a:cs typeface="Arial" pitchFamily="34" charset="0"/>
              </a:rPr>
              <a:t>A 2012</a:t>
            </a:r>
            <a:r>
              <a:rPr lang="en-US" baseline="0" dirty="0" smtClean="0">
                <a:latin typeface="Arial" pitchFamily="34" charset="0"/>
                <a:cs typeface="Arial" pitchFamily="34" charset="0"/>
              </a:rPr>
              <a:t> study of buildings in Portfolio Manager that had consistently tracked energy use over four years showed an average savings of 7% over this time period.</a:t>
            </a:r>
            <a:endParaRPr lang="en-US"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27525233-56D6-4D47-974B-A25D3C92A494}"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4935453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1257300" y="715963"/>
            <a:ext cx="4802188" cy="3600450"/>
          </a:xfrm>
          <a:noFill/>
          <a:ln>
            <a:solidFill>
              <a:srgbClr val="000000"/>
            </a:solidFill>
            <a:miter lim="800000"/>
            <a:headEnd/>
            <a:tailEnd/>
          </a:ln>
        </p:spPr>
      </p:sp>
      <p:sp>
        <p:nvSpPr>
          <p:cNvPr id="121859" name="Rectangle 3"/>
          <p:cNvSpPr>
            <a:spLocks noGrp="1"/>
          </p:cNvSpPr>
          <p:nvPr>
            <p:ph type="body" idx="1"/>
          </p:nvPr>
        </p:nvSpPr>
        <p:spPr bwMode="auto">
          <a:xfrm>
            <a:off x="977057" y="4560570"/>
            <a:ext cx="5361093" cy="4322207"/>
          </a:xfrm>
          <a:noFill/>
        </p:spPr>
        <p:txBody>
          <a:bodyPr lIns="96268" tIns="48135" rIns="96268" bIns="48135"/>
          <a:lstStyle/>
          <a:p>
            <a:pPr marL="181240" indent="-181240"/>
            <a:endParaRPr lang="en-US" sz="1300" dirty="0" smtClean="0"/>
          </a:p>
          <a:p>
            <a:endParaRPr lang="en-US" dirty="0" smtClean="0"/>
          </a:p>
        </p:txBody>
      </p:sp>
    </p:spTree>
    <p:extLst>
      <p:ext uri="{BB962C8B-B14F-4D97-AF65-F5344CB8AC3E}">
        <p14:creationId xmlns:p14="http://schemas.microsoft.com/office/powerpoint/2010/main" val="31803989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1257300" y="715963"/>
            <a:ext cx="4802188" cy="3600450"/>
          </a:xfrm>
          <a:noFill/>
          <a:ln>
            <a:solidFill>
              <a:srgbClr val="000000"/>
            </a:solidFill>
            <a:miter lim="800000"/>
            <a:headEnd/>
            <a:tailEnd/>
          </a:ln>
        </p:spPr>
      </p:sp>
      <p:sp>
        <p:nvSpPr>
          <p:cNvPr id="121859" name="Rectangle 3"/>
          <p:cNvSpPr>
            <a:spLocks noGrp="1"/>
          </p:cNvSpPr>
          <p:nvPr>
            <p:ph type="body" idx="1"/>
          </p:nvPr>
        </p:nvSpPr>
        <p:spPr bwMode="auto">
          <a:xfrm>
            <a:off x="977057" y="4560570"/>
            <a:ext cx="5361093" cy="4322207"/>
          </a:xfrm>
          <a:noFill/>
        </p:spPr>
        <p:txBody>
          <a:bodyPr lIns="96268" tIns="48135" rIns="96268" bIns="48135"/>
          <a:lstStyle/>
          <a:p>
            <a:pPr marL="181240" indent="-181240"/>
            <a:endParaRPr lang="en-US" sz="1300" dirty="0" smtClean="0"/>
          </a:p>
          <a:p>
            <a:endParaRPr lang="en-US" dirty="0" smtClean="0"/>
          </a:p>
        </p:txBody>
      </p:sp>
    </p:spTree>
    <p:extLst>
      <p:ext uri="{BB962C8B-B14F-4D97-AF65-F5344CB8AC3E}">
        <p14:creationId xmlns:p14="http://schemas.microsoft.com/office/powerpoint/2010/main" val="30683048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1220788" y="706438"/>
            <a:ext cx="4727575" cy="3546475"/>
          </a:xfrm>
          <a:noFill/>
          <a:ln>
            <a:solidFill>
              <a:srgbClr val="000000"/>
            </a:solidFill>
            <a:miter lim="800000"/>
            <a:headEnd/>
            <a:tailEnd/>
          </a:ln>
        </p:spPr>
      </p:sp>
      <p:sp>
        <p:nvSpPr>
          <p:cNvPr id="66563" name="Notes Placeholder 2"/>
          <p:cNvSpPr>
            <a:spLocks noGrp="1"/>
          </p:cNvSpPr>
          <p:nvPr>
            <p:ph type="body" idx="1"/>
          </p:nvPr>
        </p:nvSpPr>
        <p:spPr bwMode="auto">
          <a:xfrm>
            <a:off x="955491" y="4488420"/>
            <a:ext cx="5255204" cy="4256008"/>
          </a:xfrm>
          <a:noFill/>
        </p:spPr>
        <p:txBody>
          <a:bodyPr wrap="square" lIns="97260" tIns="48631" rIns="97260" bIns="48631" numCol="1" anchor="t" anchorCtr="0" compatLnSpc="1">
            <a:prstTxWarp prst="textNoShape">
              <a:avLst/>
            </a:prstTxWarp>
          </a:bodyPr>
          <a:lstStyle/>
          <a:p>
            <a:pPr>
              <a:lnSpc>
                <a:spcPct val="90000"/>
              </a:lnSpc>
              <a:spcBef>
                <a:spcPct val="0"/>
              </a:spcBef>
            </a:pPr>
            <a:endParaRPr lang="en-US" dirty="0" smtClean="0"/>
          </a:p>
        </p:txBody>
      </p:sp>
      <p:sp>
        <p:nvSpPr>
          <p:cNvPr id="66564" name="Slide Number Placeholder 3"/>
          <p:cNvSpPr txBox="1">
            <a:spLocks noGrp="1"/>
          </p:cNvSpPr>
          <p:nvPr/>
        </p:nvSpPr>
        <p:spPr bwMode="auto">
          <a:xfrm>
            <a:off x="4060839" y="8978453"/>
            <a:ext cx="3105348" cy="472889"/>
          </a:xfrm>
          <a:prstGeom prst="rect">
            <a:avLst/>
          </a:prstGeom>
          <a:noFill/>
          <a:ln w="9525">
            <a:noFill/>
            <a:miter lim="800000"/>
            <a:headEnd/>
            <a:tailEnd/>
          </a:ln>
        </p:spPr>
        <p:txBody>
          <a:bodyPr lIns="97260" tIns="48631" rIns="97260" bIns="48631" anchor="b"/>
          <a:lstStyle/>
          <a:p>
            <a:pPr algn="r" defTabSz="972163" eaLnBrk="0" hangingPunct="0"/>
            <a:fld id="{E84094B0-8C83-4EFF-B6EE-C89EA32E510E}" type="slidenum">
              <a:rPr lang="en-US" sz="1200">
                <a:latin typeface="Times New Roman" pitchFamily="18" charset="0"/>
              </a:rPr>
              <a:pPr algn="r" defTabSz="972163" eaLnBrk="0" hangingPunct="0"/>
              <a:t>18</a:t>
            </a:fld>
            <a:endParaRPr lang="en-US" sz="1200" dirty="0">
              <a:latin typeface="Times New Roman" pitchFamily="18" charset="0"/>
            </a:endParaRPr>
          </a:p>
        </p:txBody>
      </p:sp>
    </p:spTree>
    <p:extLst>
      <p:ext uri="{BB962C8B-B14F-4D97-AF65-F5344CB8AC3E}">
        <p14:creationId xmlns:p14="http://schemas.microsoft.com/office/powerpoint/2010/main" val="6652860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smtClean="0">
              <a:solidFill>
                <a:srgbClr val="FF0000"/>
              </a:solidFill>
            </a:endParaRPr>
          </a:p>
        </p:txBody>
      </p:sp>
      <p:sp>
        <p:nvSpPr>
          <p:cNvPr id="4" name="Slide Number Placeholder 3"/>
          <p:cNvSpPr>
            <a:spLocks noGrp="1"/>
          </p:cNvSpPr>
          <p:nvPr>
            <p:ph type="sldNum" sz="quarter" idx="10"/>
          </p:nvPr>
        </p:nvSpPr>
        <p:spPr/>
        <p:txBody>
          <a:bodyPr/>
          <a:lstStyle/>
          <a:p>
            <a:fld id="{6B8E517E-0A09-4CAC-9B30-448C91050C73}" type="slidenum">
              <a:rPr lang="en-US" smtClean="0"/>
              <a:pPr/>
              <a:t>19</a:t>
            </a:fld>
            <a:endParaRPr lang="en-US"/>
          </a:p>
        </p:txBody>
      </p:sp>
    </p:spTree>
    <p:extLst>
      <p:ext uri="{BB962C8B-B14F-4D97-AF65-F5344CB8AC3E}">
        <p14:creationId xmlns:p14="http://schemas.microsoft.com/office/powerpoint/2010/main" val="22912207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93538FC-B130-DA49-800E-B7448A7128DE}" type="slidenum">
              <a:rPr lang="en-US" smtClean="0"/>
              <a:pPr/>
              <a:t>20</a:t>
            </a:fld>
            <a:endParaRPr lang="en-US"/>
          </a:p>
        </p:txBody>
      </p:sp>
    </p:spTree>
    <p:extLst>
      <p:ext uri="{BB962C8B-B14F-4D97-AF65-F5344CB8AC3E}">
        <p14:creationId xmlns:p14="http://schemas.microsoft.com/office/powerpoint/2010/main" val="1766383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1257300" y="715963"/>
            <a:ext cx="4802188" cy="3600450"/>
          </a:xfrm>
          <a:noFill/>
          <a:ln>
            <a:solidFill>
              <a:srgbClr val="000000"/>
            </a:solidFill>
            <a:miter lim="800000"/>
            <a:headEnd/>
            <a:tailEnd/>
          </a:ln>
        </p:spPr>
      </p:sp>
      <p:sp>
        <p:nvSpPr>
          <p:cNvPr id="121859" name="Rectangle 3"/>
          <p:cNvSpPr>
            <a:spLocks noGrp="1"/>
          </p:cNvSpPr>
          <p:nvPr>
            <p:ph type="body" idx="1"/>
          </p:nvPr>
        </p:nvSpPr>
        <p:spPr bwMode="auto">
          <a:xfrm>
            <a:off x="977057" y="4560570"/>
            <a:ext cx="5361093" cy="4322207"/>
          </a:xfrm>
          <a:noFill/>
        </p:spPr>
        <p:txBody>
          <a:bodyPr lIns="96268" tIns="48135" rIns="96268" bIns="48135"/>
          <a:lstStyle/>
          <a:p>
            <a:pPr marL="181240" indent="-181240">
              <a:buFont typeface="Arial" pitchFamily="34" charset="0"/>
              <a:buChar char="•"/>
            </a:pPr>
            <a:r>
              <a:rPr lang="en-US" sz="1300" dirty="0" smtClean="0"/>
              <a:t>You don’t need very much information to begin benchmarking a property in Portfolio Manager. However, it is helpful to have the information listed on this slide: things like the property’s basic function, the address, the building’s size and operating characteristics. </a:t>
            </a:r>
          </a:p>
          <a:p>
            <a:pPr marL="181240" indent="-181240"/>
            <a:endParaRPr lang="en-US" sz="1300" dirty="0" smtClean="0"/>
          </a:p>
          <a:p>
            <a:pPr marL="181240" indent="-181240" defTabSz="966612">
              <a:buFont typeface="Arial" pitchFamily="34" charset="0"/>
              <a:buChar char="•"/>
              <a:defRPr/>
            </a:pPr>
            <a:r>
              <a:rPr lang="en-US" sz="1300" dirty="0" smtClean="0"/>
              <a:t>You will also need a minimum of 12 months of energy consumption data for all energy consumed at your property</a:t>
            </a:r>
            <a:r>
              <a:rPr lang="en-US" sz="1300" baseline="0" dirty="0" smtClean="0"/>
              <a:t> to get a 1 to 100 ENERGY STAR score or EUI.</a:t>
            </a:r>
            <a:endParaRPr lang="en-US" sz="1300" dirty="0" smtClean="0"/>
          </a:p>
          <a:p>
            <a:pPr marL="181240" indent="-181240"/>
            <a:endParaRPr lang="en-US" sz="1300" dirty="0" smtClean="0"/>
          </a:p>
          <a:p>
            <a:endParaRPr lang="en-US" dirty="0" smtClean="0"/>
          </a:p>
        </p:txBody>
      </p:sp>
    </p:spTree>
    <p:extLst>
      <p:ext uri="{BB962C8B-B14F-4D97-AF65-F5344CB8AC3E}">
        <p14:creationId xmlns:p14="http://schemas.microsoft.com/office/powerpoint/2010/main" val="27181186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93538FC-B130-DA49-800E-B7448A7128DE}" type="slidenum">
              <a:rPr lang="en-US" smtClean="0"/>
              <a:pPr/>
              <a:t>22</a:t>
            </a:fld>
            <a:endParaRPr lang="en-US"/>
          </a:p>
        </p:txBody>
      </p:sp>
    </p:spTree>
    <p:extLst>
      <p:ext uri="{BB962C8B-B14F-4D97-AF65-F5344CB8AC3E}">
        <p14:creationId xmlns:p14="http://schemas.microsoft.com/office/powerpoint/2010/main" val="11525207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246E64F-94C3-4775-8B51-A3911E036504}" type="slidenum">
              <a:rPr lang="en-US" smtClean="0">
                <a:solidFill>
                  <a:prstClr val="black"/>
                </a:solidFill>
              </a:rPr>
              <a:pPr>
                <a:defRPr/>
              </a:pPr>
              <a:t>25</a:t>
            </a:fld>
            <a:endParaRPr lang="en-US">
              <a:solidFill>
                <a:prstClr val="black"/>
              </a:solidFill>
            </a:endParaRPr>
          </a:p>
        </p:txBody>
      </p:sp>
    </p:spTree>
    <p:extLst>
      <p:ext uri="{BB962C8B-B14F-4D97-AF65-F5344CB8AC3E}">
        <p14:creationId xmlns:p14="http://schemas.microsoft.com/office/powerpoint/2010/main" val="521499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86B3AA09-43B9-4FD4-AB4B-BDA853677305}" type="slidenum">
              <a:rPr lang="en-US" smtClean="0"/>
              <a:t>4</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942462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eaLnBrk="1" hangingPunct="1">
              <a:lnSpc>
                <a:spcPct val="80000"/>
              </a:lnSpc>
              <a:spcAft>
                <a:spcPct val="10000"/>
              </a:spcAft>
              <a:buNone/>
            </a:pPr>
            <a:r>
              <a:rPr lang="en-US" sz="3200" b="1" kern="1200" dirty="0" smtClean="0">
                <a:solidFill>
                  <a:schemeClr val="tx1">
                    <a:lumMod val="65000"/>
                    <a:lumOff val="35000"/>
                  </a:schemeClr>
                </a:solidFill>
                <a:latin typeface="+mn-lt"/>
                <a:ea typeface="+mn-ea"/>
                <a:cs typeface="+mn-cs"/>
              </a:rPr>
              <a:t>Management Tool </a:t>
            </a:r>
          </a:p>
          <a:p>
            <a:pPr marL="742950" lvl="1" indent="-285750">
              <a:lnSpc>
                <a:spcPct val="80000"/>
              </a:lnSpc>
              <a:spcAft>
                <a:spcPct val="10000"/>
              </a:spcAft>
              <a:buFont typeface="Arial" panose="020B0604020202020204" pitchFamily="34" charset="0"/>
              <a:buChar char="•"/>
            </a:pPr>
            <a:r>
              <a:rPr lang="en-US" sz="1800" kern="1200" dirty="0" smtClean="0">
                <a:solidFill>
                  <a:schemeClr val="tx1">
                    <a:lumMod val="65000"/>
                    <a:lumOff val="35000"/>
                  </a:schemeClr>
                </a:solidFill>
                <a:latin typeface="+mn-lt"/>
                <a:ea typeface="+mn-ea"/>
                <a:cs typeface="+mn-cs"/>
              </a:rPr>
              <a:t>Assess whole building energy and water consumption</a:t>
            </a:r>
          </a:p>
          <a:p>
            <a:pPr marL="742950" lvl="1" indent="-285750" eaLnBrk="1" hangingPunct="1">
              <a:lnSpc>
                <a:spcPct val="80000"/>
              </a:lnSpc>
              <a:spcAft>
                <a:spcPct val="10000"/>
              </a:spcAft>
              <a:buFont typeface="Arial" panose="020B0604020202020204" pitchFamily="34" charset="0"/>
              <a:buChar char="•"/>
            </a:pPr>
            <a:r>
              <a:rPr lang="en-US" sz="1800" kern="1200" dirty="0" smtClean="0">
                <a:solidFill>
                  <a:schemeClr val="tx1">
                    <a:lumMod val="65000"/>
                    <a:lumOff val="35000"/>
                  </a:schemeClr>
                </a:solidFill>
                <a:latin typeface="+mn-lt"/>
                <a:ea typeface="+mn-ea"/>
                <a:cs typeface="+mn-cs"/>
              </a:rPr>
              <a:t>Track changes in energy, water, greenhouse gas emissions, and cost over time</a:t>
            </a:r>
          </a:p>
          <a:p>
            <a:pPr marL="742950" lvl="1" indent="-285750" eaLnBrk="1" hangingPunct="1">
              <a:lnSpc>
                <a:spcPct val="80000"/>
              </a:lnSpc>
              <a:spcAft>
                <a:spcPct val="10000"/>
              </a:spcAft>
              <a:buFont typeface="Arial" panose="020B0604020202020204" pitchFamily="34" charset="0"/>
              <a:buChar char="•"/>
            </a:pPr>
            <a:r>
              <a:rPr lang="en-US" sz="1800" kern="1200" dirty="0" smtClean="0">
                <a:solidFill>
                  <a:schemeClr val="tx1">
                    <a:lumMod val="65000"/>
                    <a:lumOff val="35000"/>
                  </a:schemeClr>
                </a:solidFill>
                <a:latin typeface="+mn-lt"/>
                <a:ea typeface="+mn-ea"/>
                <a:cs typeface="+mn-cs"/>
              </a:rPr>
              <a:t>Track green power purchase</a:t>
            </a:r>
          </a:p>
          <a:p>
            <a:pPr marL="742950" lvl="1" indent="-285750" eaLnBrk="1" hangingPunct="1">
              <a:lnSpc>
                <a:spcPct val="80000"/>
              </a:lnSpc>
              <a:spcAft>
                <a:spcPct val="10000"/>
              </a:spcAft>
              <a:buFont typeface="Arial" panose="020B0604020202020204" pitchFamily="34" charset="0"/>
              <a:buChar char="•"/>
            </a:pPr>
            <a:r>
              <a:rPr lang="en-US" sz="1800" kern="1200" dirty="0" smtClean="0">
                <a:solidFill>
                  <a:schemeClr val="tx1">
                    <a:lumMod val="65000"/>
                    <a:lumOff val="35000"/>
                  </a:schemeClr>
                </a:solidFill>
                <a:latin typeface="+mn-lt"/>
                <a:ea typeface="+mn-ea"/>
                <a:cs typeface="+mn-cs"/>
              </a:rPr>
              <a:t>Share/report data with others</a:t>
            </a:r>
          </a:p>
          <a:p>
            <a:pPr marL="742950" lvl="1" indent="-285750" eaLnBrk="1" hangingPunct="1">
              <a:lnSpc>
                <a:spcPct val="80000"/>
              </a:lnSpc>
              <a:spcAft>
                <a:spcPct val="10000"/>
              </a:spcAft>
              <a:buFont typeface="Arial" panose="020B0604020202020204" pitchFamily="34" charset="0"/>
              <a:buChar char="•"/>
            </a:pPr>
            <a:r>
              <a:rPr lang="en-US" sz="1800" kern="1200" dirty="0" smtClean="0">
                <a:solidFill>
                  <a:schemeClr val="tx1">
                    <a:lumMod val="65000"/>
                    <a:lumOff val="35000"/>
                  </a:schemeClr>
                </a:solidFill>
                <a:latin typeface="+mn-lt"/>
                <a:ea typeface="+mn-ea"/>
                <a:cs typeface="+mn-cs"/>
              </a:rPr>
              <a:t>Create custom reports</a:t>
            </a:r>
          </a:p>
          <a:p>
            <a:pPr marL="742950" lvl="1" indent="-285750" eaLnBrk="1" hangingPunct="1">
              <a:lnSpc>
                <a:spcPct val="80000"/>
              </a:lnSpc>
              <a:spcAft>
                <a:spcPct val="10000"/>
              </a:spcAft>
              <a:buFont typeface="Arial" panose="020B0604020202020204" pitchFamily="34" charset="0"/>
              <a:buChar char="•"/>
            </a:pPr>
            <a:r>
              <a:rPr lang="en-US" sz="1800" kern="1200" dirty="0" smtClean="0">
                <a:solidFill>
                  <a:schemeClr val="tx1">
                    <a:lumMod val="65000"/>
                    <a:lumOff val="35000"/>
                  </a:schemeClr>
                </a:solidFill>
                <a:latin typeface="+mn-lt"/>
                <a:ea typeface="+mn-ea"/>
                <a:cs typeface="+mn-cs"/>
              </a:rPr>
              <a:t>Apply for ENERGY STAR certification</a:t>
            </a:r>
          </a:p>
          <a:p>
            <a:endParaRPr lang="en-US" dirty="0"/>
          </a:p>
        </p:txBody>
      </p:sp>
      <p:sp>
        <p:nvSpPr>
          <p:cNvPr id="4" name="Slide Number Placeholder 3"/>
          <p:cNvSpPr>
            <a:spLocks noGrp="1"/>
          </p:cNvSpPr>
          <p:nvPr>
            <p:ph type="sldNum" sz="quarter" idx="10"/>
          </p:nvPr>
        </p:nvSpPr>
        <p:spPr/>
        <p:txBody>
          <a:bodyPr/>
          <a:lstStyle/>
          <a:p>
            <a:pPr>
              <a:defRPr/>
            </a:pPr>
            <a:fld id="{3246E64F-94C3-4775-8B51-A3911E036504}" type="slidenum">
              <a:rPr lang="en-US" smtClean="0">
                <a:solidFill>
                  <a:prstClr val="black"/>
                </a:solidFill>
              </a:rPr>
              <a:pPr>
                <a:defRPr/>
              </a:pPr>
              <a:t>5</a:t>
            </a:fld>
            <a:endParaRPr lang="en-US">
              <a:solidFill>
                <a:prstClr val="black"/>
              </a:solidFill>
            </a:endParaRPr>
          </a:p>
        </p:txBody>
      </p:sp>
    </p:spTree>
    <p:extLst>
      <p:ext uri="{BB962C8B-B14F-4D97-AF65-F5344CB8AC3E}">
        <p14:creationId xmlns:p14="http://schemas.microsoft.com/office/powerpoint/2010/main" val="222173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Portfolio Manager offers users</a:t>
            </a:r>
            <a:r>
              <a:rPr lang="en-US" baseline="0" dirty="0" smtClean="0"/>
              <a:t> literally hundreds of metrics. Among them are energy consumption, water consumption, greenhouse gas emissions, and the 1 – 100 ENERGY STAR score.</a:t>
            </a:r>
            <a:endParaRPr lang="en-US" dirty="0"/>
          </a:p>
        </p:txBody>
      </p:sp>
      <p:sp>
        <p:nvSpPr>
          <p:cNvPr id="4" name="Slide Number Placeholder 3"/>
          <p:cNvSpPr>
            <a:spLocks noGrp="1"/>
          </p:cNvSpPr>
          <p:nvPr>
            <p:ph type="sldNum" sz="quarter" idx="10"/>
          </p:nvPr>
        </p:nvSpPr>
        <p:spPr/>
        <p:txBody>
          <a:bodyPr/>
          <a:lstStyle/>
          <a:p>
            <a:pPr>
              <a:defRPr/>
            </a:pPr>
            <a:fld id="{3246E64F-94C3-4775-8B51-A3911E036504}" type="slidenum">
              <a:rPr lang="en-US" smtClean="0">
                <a:solidFill>
                  <a:prstClr val="black"/>
                </a:solidFill>
              </a:rPr>
              <a:pPr>
                <a:defRPr/>
              </a:pPr>
              <a:t>6</a:t>
            </a:fld>
            <a:endParaRPr lang="en-US">
              <a:solidFill>
                <a:prstClr val="black"/>
              </a:solidFill>
            </a:endParaRPr>
          </a:p>
        </p:txBody>
      </p:sp>
    </p:spTree>
    <p:extLst>
      <p:ext uri="{BB962C8B-B14F-4D97-AF65-F5344CB8AC3E}">
        <p14:creationId xmlns:p14="http://schemas.microsoft.com/office/powerpoint/2010/main" val="1773919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These figures are cumulative, through 2015.</a:t>
            </a:r>
          </a:p>
        </p:txBody>
      </p:sp>
      <p:sp>
        <p:nvSpPr>
          <p:cNvPr id="4" name="Slide Number Placeholder 3"/>
          <p:cNvSpPr>
            <a:spLocks noGrp="1"/>
          </p:cNvSpPr>
          <p:nvPr>
            <p:ph type="sldNum" sz="quarter" idx="10"/>
          </p:nvPr>
        </p:nvSpPr>
        <p:spPr/>
        <p:txBody>
          <a:bodyPr/>
          <a:lstStyle/>
          <a:p>
            <a:pPr>
              <a:defRPr/>
            </a:pPr>
            <a:fld id="{335F605D-36FB-47A2-B05F-DBA4619243CF}" type="slidenum">
              <a:rPr lang="en-US" smtClean="0"/>
              <a:pPr>
                <a:defRPr/>
              </a:pPr>
              <a:t>7</a:t>
            </a:fld>
            <a:endParaRPr lang="en-US" dirty="0"/>
          </a:p>
        </p:txBody>
      </p:sp>
    </p:spTree>
    <p:extLst>
      <p:ext uri="{BB962C8B-B14F-4D97-AF65-F5344CB8AC3E}">
        <p14:creationId xmlns:p14="http://schemas.microsoft.com/office/powerpoint/2010/main" val="41463391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a:noFill/>
          <a:ln/>
        </p:spPr>
        <p:txBody>
          <a:bodyPr/>
          <a:lstStyle/>
          <a:p>
            <a:r>
              <a:rPr lang="en-US" dirty="0" smtClean="0"/>
              <a:t>In </a:t>
            </a:r>
            <a:r>
              <a:rPr lang="en-US" baseline="0" dirty="0" smtClean="0"/>
              <a:t>the past 5 years, a number of </a:t>
            </a:r>
            <a:r>
              <a:rPr lang="en-US" dirty="0" smtClean="0"/>
              <a:t>Federal agencies and state and local governments have acknowledged the value of tracking</a:t>
            </a:r>
            <a:r>
              <a:rPr lang="en-US" baseline="0" dirty="0" smtClean="0"/>
              <a:t> energy use by requiring it of commercial buildings. Governments </a:t>
            </a:r>
            <a:r>
              <a:rPr lang="en-US" dirty="0" smtClean="0"/>
              <a:t>across the country are taking bold steps to protect the environment, lower energy costs, and grow clean energy jobs by adopting policies that leverage EPA’s ENERGY STAR tools.</a:t>
            </a:r>
          </a:p>
          <a:p>
            <a:endParaRPr lang="en-US" dirty="0" smtClean="0"/>
          </a:p>
          <a:p>
            <a:r>
              <a:rPr lang="en-US" dirty="0" smtClean="0"/>
              <a:t>This map shows the growing</a:t>
            </a:r>
            <a:r>
              <a:rPr lang="en-US" baseline="0" dirty="0" smtClean="0"/>
              <a:t> </a:t>
            </a:r>
            <a:r>
              <a:rPr lang="en-US" dirty="0" smtClean="0"/>
              <a:t>trend to include ENERGY STAR Portfolio Manager benchmarking in a wide variety of energy efficiency campaigns, policies, and grant programs.</a:t>
            </a:r>
          </a:p>
        </p:txBody>
      </p:sp>
      <p:sp>
        <p:nvSpPr>
          <p:cNvPr id="12292" name="Slide Number Placeholder 3"/>
          <p:cNvSpPr>
            <a:spLocks noGrp="1"/>
          </p:cNvSpPr>
          <p:nvPr>
            <p:ph type="sldNum" sz="quarter" idx="5"/>
          </p:nvPr>
        </p:nvSpPr>
        <p:spPr>
          <a:noFill/>
        </p:spPr>
        <p:txBody>
          <a:bodyPr/>
          <a:lstStyle/>
          <a:p>
            <a:fld id="{A2C445D4-6BBA-4D89-9555-DECEC2CD83E8}" type="slidenum">
              <a:rPr lang="en-US" smtClean="0"/>
              <a:pPr/>
              <a:t>9</a:t>
            </a:fld>
            <a:endParaRPr lang="en-US" smtClean="0"/>
          </a:p>
        </p:txBody>
      </p:sp>
    </p:spTree>
    <p:extLst>
      <p:ext uri="{BB962C8B-B14F-4D97-AF65-F5344CB8AC3E}">
        <p14:creationId xmlns:p14="http://schemas.microsoft.com/office/powerpoint/2010/main" val="956780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full list of metrics</a:t>
            </a:r>
            <a:r>
              <a:rPr lang="en-US" baseline="0" dirty="0" smtClean="0"/>
              <a:t> is available via www.energystar.gov/buildings/training </a:t>
            </a:r>
            <a:endParaRPr lang="en-US" dirty="0"/>
          </a:p>
        </p:txBody>
      </p:sp>
      <p:sp>
        <p:nvSpPr>
          <p:cNvPr id="4" name="Slide Number Placeholder 3"/>
          <p:cNvSpPr>
            <a:spLocks noGrp="1"/>
          </p:cNvSpPr>
          <p:nvPr>
            <p:ph type="sldNum" sz="quarter" idx="10"/>
          </p:nvPr>
        </p:nvSpPr>
        <p:spPr/>
        <p:txBody>
          <a:bodyPr/>
          <a:lstStyle/>
          <a:p>
            <a:fld id="{693538FC-B130-DA49-800E-B7448A7128DE}" type="slidenum">
              <a:rPr lang="en-US" smtClean="0"/>
              <a:pPr/>
              <a:t>12</a:t>
            </a:fld>
            <a:endParaRPr lang="en-US"/>
          </a:p>
        </p:txBody>
      </p:sp>
    </p:spTree>
    <p:extLst>
      <p:ext uri="{BB962C8B-B14F-4D97-AF65-F5344CB8AC3E}">
        <p14:creationId xmlns:p14="http://schemas.microsoft.com/office/powerpoint/2010/main" val="32900894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TextEdit="1"/>
          </p:cNvSpPr>
          <p:nvPr>
            <p:ph type="sldImg"/>
          </p:nvPr>
        </p:nvSpPr>
        <p:spPr bwMode="auto">
          <a:noFill/>
          <a:ln>
            <a:solidFill>
              <a:srgbClr val="000000"/>
            </a:solidFill>
            <a:miter lim="800000"/>
            <a:headEnd/>
            <a:tailEnd/>
          </a:ln>
        </p:spPr>
      </p:sp>
      <p:sp>
        <p:nvSpPr>
          <p:cNvPr id="5529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This is a screenshot of what the</a:t>
            </a:r>
            <a:r>
              <a:rPr lang="en-US" baseline="0" dirty="0" smtClean="0"/>
              <a:t> landing page of a Portfolio Manager account looks like. Note that charts on the left that show portfolio-wide energy use intensity and greenhouse gas emissions over time. The main tabs on the page are oriented toward sharing building information with others, planning by setting targets and goals at the building or portfolio levels, generating reports as well as downloadable charts and graphs, and a tab for ENERGY STAR recognition. The middle of the page shows notifications (such as other users requesting to connect, or sharing building information), and the list of properties that exist in the account.</a:t>
            </a:r>
            <a:endParaRPr lang="en-US" dirty="0" smtClean="0"/>
          </a:p>
        </p:txBody>
      </p:sp>
    </p:spTree>
    <p:extLst>
      <p:ext uri="{BB962C8B-B14F-4D97-AF65-F5344CB8AC3E}">
        <p14:creationId xmlns:p14="http://schemas.microsoft.com/office/powerpoint/2010/main" val="492697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dirty="0" smtClean="0"/>
              <a:t>You can establish targets</a:t>
            </a:r>
            <a:r>
              <a:rPr lang="en-US" baseline="0" dirty="0" smtClean="0"/>
              <a:t> and goals at the building or portfolio levels. This is a screenshot of the goals tab at the building level.</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14</a:t>
            </a:fld>
            <a:endParaRPr lang="en-US"/>
          </a:p>
        </p:txBody>
      </p:sp>
    </p:spTree>
    <p:extLst>
      <p:ext uri="{BB962C8B-B14F-4D97-AF65-F5344CB8AC3E}">
        <p14:creationId xmlns:p14="http://schemas.microsoft.com/office/powerpoint/2010/main" val="19749057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21.wmf"/><Relationship Id="rId5" Type="http://schemas.openxmlformats.org/officeDocument/2006/relationships/image" Target="../media/image20.jpg"/><Relationship Id="rId4" Type="http://schemas.openxmlformats.org/officeDocument/2006/relationships/image" Target="../media/image19.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54651" y="567246"/>
            <a:ext cx="1139448" cy="1166304"/>
          </a:xfrm>
          <a:prstGeom prst="rect">
            <a:avLst/>
          </a:prstGeom>
        </p:spPr>
      </p:pic>
      <p:sp>
        <p:nvSpPr>
          <p:cNvPr id="2" name="Title 1"/>
          <p:cNvSpPr>
            <a:spLocks noGrp="1"/>
          </p:cNvSpPr>
          <p:nvPr>
            <p:ph type="ctrTitle"/>
          </p:nvPr>
        </p:nvSpPr>
        <p:spPr>
          <a:xfrm>
            <a:off x="600075" y="1427163"/>
            <a:ext cx="7848600" cy="2387600"/>
          </a:xfrm>
        </p:spPr>
        <p:txBody>
          <a:bodyPr anchor="b"/>
          <a:lstStyle>
            <a:lvl1pPr algn="ctr">
              <a:defRPr sz="6000" b="0"/>
            </a:lvl1pPr>
          </a:lstStyle>
          <a:p>
            <a:r>
              <a:rPr lang="en-US" smtClean="0"/>
              <a:t>Click to edit Master title style</a:t>
            </a:r>
            <a:endParaRPr lang="en-US" dirty="0"/>
          </a:p>
        </p:txBody>
      </p:sp>
      <p:sp>
        <p:nvSpPr>
          <p:cNvPr id="3" name="Subtitle 2"/>
          <p:cNvSpPr>
            <a:spLocks noGrp="1"/>
          </p:cNvSpPr>
          <p:nvPr>
            <p:ph type="subTitle" idx="1"/>
          </p:nvPr>
        </p:nvSpPr>
        <p:spPr>
          <a:xfrm>
            <a:off x="600075" y="3983038"/>
            <a:ext cx="78486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197459622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7"/>
          <p:cNvSpPr/>
          <p:nvPr userDrawn="1"/>
        </p:nvSpPr>
        <p:spPr>
          <a:xfrm>
            <a:off x="0" y="2504168"/>
            <a:ext cx="9144000" cy="2007673"/>
          </a:xfrm>
          <a:prstGeom prst="rect">
            <a:avLst/>
          </a:prstGeom>
          <a:solidFill>
            <a:srgbClr val="2CB34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p:nvPr>
        </p:nvSpPr>
        <p:spPr>
          <a:xfrm>
            <a:off x="1412394" y="2711362"/>
            <a:ext cx="6239689" cy="956709"/>
          </a:xfrm>
        </p:spPr>
        <p:txBody>
          <a:bodyPr anchor="t" anchorCtr="0">
            <a:noAutofit/>
          </a:bodyPr>
          <a:lstStyle>
            <a:lvl1pPr algn="ctr">
              <a:defRPr sz="5400">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7776594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l="2706" t="-36" r="3563" b="36"/>
          <a:stretch/>
        </p:blipFill>
        <p:spPr>
          <a:xfrm>
            <a:off x="0" y="1"/>
            <a:ext cx="9144000" cy="6831035"/>
          </a:xfrm>
          <a:prstGeom prst="rect">
            <a:avLst/>
          </a:prstGeom>
        </p:spPr>
      </p:pic>
      <p:sp>
        <p:nvSpPr>
          <p:cNvPr id="8" name="Rectangle 7"/>
          <p:cNvSpPr/>
          <p:nvPr userDrawn="1"/>
        </p:nvSpPr>
        <p:spPr>
          <a:xfrm>
            <a:off x="0" y="2504168"/>
            <a:ext cx="9144000" cy="2007673"/>
          </a:xfrm>
          <a:prstGeom prst="rect">
            <a:avLst/>
          </a:prstGeom>
          <a:solidFill>
            <a:srgbClr val="00B8B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p:nvPr>
        </p:nvSpPr>
        <p:spPr>
          <a:xfrm>
            <a:off x="1412394" y="2711362"/>
            <a:ext cx="6239689" cy="956709"/>
          </a:xfrm>
        </p:spPr>
        <p:txBody>
          <a:bodyPr anchor="t" anchorCtr="0">
            <a:noAutofit/>
          </a:bodyPr>
          <a:lstStyle>
            <a:lvl1pPr algn="ctr">
              <a:defRPr sz="5400">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87073145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7"/>
          <p:cNvSpPr/>
          <p:nvPr userDrawn="1"/>
        </p:nvSpPr>
        <p:spPr>
          <a:xfrm>
            <a:off x="0" y="2504168"/>
            <a:ext cx="9144000" cy="2007673"/>
          </a:xfrm>
          <a:prstGeom prst="rect">
            <a:avLst/>
          </a:prstGeom>
          <a:solidFill>
            <a:srgbClr val="EE383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p:nvPr>
        </p:nvSpPr>
        <p:spPr>
          <a:xfrm>
            <a:off x="1412394" y="2711362"/>
            <a:ext cx="6239689" cy="956709"/>
          </a:xfrm>
        </p:spPr>
        <p:txBody>
          <a:bodyPr anchor="t" anchorCtr="0">
            <a:noAutofit/>
          </a:bodyPr>
          <a:lstStyle>
            <a:lvl1pPr algn="ctr">
              <a:defRPr sz="5400">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45463508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Picture with Captio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7"/>
          <p:cNvSpPr/>
          <p:nvPr userDrawn="1"/>
        </p:nvSpPr>
        <p:spPr>
          <a:xfrm>
            <a:off x="0" y="2504168"/>
            <a:ext cx="9144000" cy="2007673"/>
          </a:xfrm>
          <a:prstGeom prst="rect">
            <a:avLst/>
          </a:prstGeom>
          <a:solidFill>
            <a:srgbClr val="0071BB">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p:nvPr>
        </p:nvSpPr>
        <p:spPr>
          <a:xfrm>
            <a:off x="1412394" y="2711362"/>
            <a:ext cx="6239689" cy="956709"/>
          </a:xfrm>
        </p:spPr>
        <p:txBody>
          <a:bodyPr anchor="t" anchorCtr="0">
            <a:noAutofit/>
          </a:bodyPr>
          <a:lstStyle>
            <a:lvl1pPr algn="ctr">
              <a:defRPr sz="5400">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4176418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Rectangle 6"/>
          <p:cNvSpPr/>
          <p:nvPr userDrawn="1"/>
        </p:nvSpPr>
        <p:spPr>
          <a:xfrm>
            <a:off x="0" y="2504168"/>
            <a:ext cx="9144000" cy="2007673"/>
          </a:xfrm>
          <a:prstGeom prst="rect">
            <a:avLst/>
          </a:prstGeom>
          <a:solidFill>
            <a:srgbClr val="FCB619">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412394" y="2711362"/>
            <a:ext cx="6239689" cy="956709"/>
          </a:xfrm>
        </p:spPr>
        <p:txBody>
          <a:bodyPr anchor="t" anchorCtr="0">
            <a:noAutofit/>
          </a:bodyPr>
          <a:lstStyle>
            <a:lvl1pPr algn="ctr">
              <a:defRPr sz="5400">
                <a:solidFill>
                  <a:schemeClr val="bg2">
                    <a:lumMod val="10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18873360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Picture with Caption">
    <p:spTree>
      <p:nvGrpSpPr>
        <p:cNvPr id="1" name=""/>
        <p:cNvGrpSpPr/>
        <p:nvPr/>
      </p:nvGrpSpPr>
      <p:grpSpPr>
        <a:xfrm>
          <a:off x="0" y="0"/>
          <a:ext cx="0" cy="0"/>
          <a:chOff x="0" y="0"/>
          <a:chExt cx="0" cy="0"/>
        </a:xfrm>
      </p:grpSpPr>
      <p:sp>
        <p:nvSpPr>
          <p:cNvPr id="8" name="Rectangle 7"/>
          <p:cNvSpPr/>
          <p:nvPr userDrawn="1"/>
        </p:nvSpPr>
        <p:spPr>
          <a:xfrm>
            <a:off x="0" y="2504168"/>
            <a:ext cx="9144000" cy="2007673"/>
          </a:xfrm>
          <a:prstGeom prst="rect">
            <a:avLst/>
          </a:prstGeom>
          <a:solidFill>
            <a:srgbClr val="0071BB">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p:nvPr>
        </p:nvSpPr>
        <p:spPr>
          <a:xfrm>
            <a:off x="1412394" y="2711362"/>
            <a:ext cx="6239689" cy="956709"/>
          </a:xfrm>
        </p:spPr>
        <p:txBody>
          <a:bodyPr anchor="t" anchorCtr="0">
            <a:noAutofit/>
          </a:bodyPr>
          <a:lstStyle>
            <a:lvl1pPr algn="ctr">
              <a:defRPr sz="5400">
                <a:solidFill>
                  <a:schemeClr val="bg1"/>
                </a:solidFill>
              </a:defRPr>
            </a:lvl1pPr>
          </a:lstStyle>
          <a:p>
            <a:r>
              <a:rPr lang="en-US" smtClean="0"/>
              <a:t>Click to edit Master title style</a:t>
            </a:r>
            <a:endParaRPr lang="en-US" dirty="0"/>
          </a:p>
        </p:txBody>
      </p:sp>
      <p:sp>
        <p:nvSpPr>
          <p:cNvPr id="2" name="TextBox 1"/>
          <p:cNvSpPr txBox="1"/>
          <p:nvPr userDrawn="1"/>
        </p:nvSpPr>
        <p:spPr>
          <a:xfrm>
            <a:off x="427243" y="299441"/>
            <a:ext cx="8289513" cy="2308324"/>
          </a:xfrm>
          <a:prstGeom prst="rect">
            <a:avLst/>
          </a:prstGeom>
          <a:noFill/>
        </p:spPr>
        <p:txBody>
          <a:bodyPr wrap="none" rtlCol="0">
            <a:spAutoFit/>
          </a:bodyPr>
          <a:lstStyle/>
          <a:p>
            <a:r>
              <a:rPr lang="en-US" b="1" dirty="0" smtClean="0"/>
              <a:t>To make your own transition</a:t>
            </a:r>
            <a:r>
              <a:rPr lang="en-US" b="1" baseline="0" dirty="0" smtClean="0"/>
              <a:t> slide:</a:t>
            </a:r>
          </a:p>
          <a:p>
            <a:pPr marL="342900" indent="-342900">
              <a:buAutoNum type="arabicPeriod"/>
            </a:pPr>
            <a:r>
              <a:rPr lang="en-US" baseline="0" dirty="0" smtClean="0"/>
              <a:t>Insert &gt; Shapes: Draw a box shape over the blue one below.</a:t>
            </a:r>
          </a:p>
          <a:p>
            <a:pPr marL="342900" indent="-342900">
              <a:buAutoNum type="arabicPeriod"/>
            </a:pPr>
            <a:r>
              <a:rPr lang="en-US" baseline="0" dirty="0" smtClean="0"/>
              <a:t>Right click &gt; Send to Back</a:t>
            </a:r>
          </a:p>
          <a:p>
            <a:pPr marL="342900" indent="-342900">
              <a:buAutoNum type="arabicPeriod"/>
            </a:pPr>
            <a:r>
              <a:rPr lang="en-US" baseline="0" dirty="0" smtClean="0"/>
              <a:t>Right click &gt; Format Shape &gt; Fill: Set Transparency to 18% / Line: “No Line”</a:t>
            </a:r>
          </a:p>
          <a:p>
            <a:pPr marL="342900" indent="-342900">
              <a:buAutoNum type="arabicPeriod"/>
            </a:pPr>
            <a:r>
              <a:rPr lang="en-US" baseline="0" dirty="0" smtClean="0"/>
              <a:t>Insert &gt; Pictures. Import your picture.</a:t>
            </a:r>
          </a:p>
          <a:p>
            <a:pPr marL="342900" indent="-342900">
              <a:buAutoNum type="arabicPeriod"/>
            </a:pPr>
            <a:r>
              <a:rPr lang="en-US" baseline="0" dirty="0" smtClean="0"/>
              <a:t>Right click &gt; Send to Back</a:t>
            </a:r>
          </a:p>
          <a:p>
            <a:pPr marL="342900" indent="-342900">
              <a:buAutoNum type="arabicPeriod"/>
            </a:pPr>
            <a:r>
              <a:rPr lang="en-US" baseline="0" dirty="0" smtClean="0"/>
              <a:t>Resize your picture to take up the whole screen</a:t>
            </a:r>
          </a:p>
          <a:p>
            <a:pPr marL="342900" indent="-342900">
              <a:buAutoNum type="arabicPeriod"/>
            </a:pPr>
            <a:endParaRPr lang="en-US" dirty="0"/>
          </a:p>
        </p:txBody>
      </p:sp>
    </p:spTree>
    <p:extLst>
      <p:ext uri="{BB962C8B-B14F-4D97-AF65-F5344CB8AC3E}">
        <p14:creationId xmlns:p14="http://schemas.microsoft.com/office/powerpoint/2010/main" val="27816815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14425"/>
            <a:ext cx="9144000" cy="6858000"/>
          </a:xfrm>
          <a:prstGeom prst="rect">
            <a:avLst/>
          </a:prstGeom>
        </p:spPr>
      </p:pic>
      <p:sp>
        <p:nvSpPr>
          <p:cNvPr id="9" name="Rectangle 8"/>
          <p:cNvSpPr/>
          <p:nvPr userDrawn="1"/>
        </p:nvSpPr>
        <p:spPr>
          <a:xfrm>
            <a:off x="0" y="4318063"/>
            <a:ext cx="9144000" cy="2539937"/>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9841" y="4591050"/>
            <a:ext cx="2949178" cy="1398588"/>
          </a:xfrm>
        </p:spPr>
        <p:txBody>
          <a:bodyPr anchor="t" anchorCtr="0"/>
          <a:lstStyle>
            <a:lvl1pPr>
              <a:defRPr sz="3200">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3763566" y="4591050"/>
            <a:ext cx="5056584" cy="2130426"/>
          </a:xfrm>
        </p:spPr>
        <p:txBody>
          <a:bodyPr>
            <a:normAutofit/>
          </a:bodyPr>
          <a:lstStyle>
            <a:lvl1pPr marL="0" indent="0">
              <a:buNone/>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086600" y="6486526"/>
            <a:ext cx="2057400" cy="365125"/>
          </a:xfrm>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220468315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Picture with Captio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19925"/>
            <a:ext cx="9144000" cy="6079331"/>
          </a:xfrm>
          <a:prstGeom prst="rect">
            <a:avLst/>
          </a:prstGeom>
        </p:spPr>
      </p:pic>
      <p:sp>
        <p:nvSpPr>
          <p:cNvPr id="9" name="Rectangle 8"/>
          <p:cNvSpPr/>
          <p:nvPr userDrawn="1"/>
        </p:nvSpPr>
        <p:spPr>
          <a:xfrm>
            <a:off x="0" y="4318063"/>
            <a:ext cx="9144000" cy="2539937"/>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9841" y="4591050"/>
            <a:ext cx="2949178" cy="1398588"/>
          </a:xfrm>
        </p:spPr>
        <p:txBody>
          <a:bodyPr anchor="t" anchorCtr="0"/>
          <a:lstStyle>
            <a:lvl1pPr>
              <a:defRPr sz="3200">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3763566" y="4591050"/>
            <a:ext cx="5056584" cy="2130426"/>
          </a:xfrm>
        </p:spPr>
        <p:txBody>
          <a:bodyPr>
            <a:normAutofit/>
          </a:bodyPr>
          <a:lstStyle>
            <a:lvl1pPr marL="0" indent="0">
              <a:buNone/>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086600" y="6492875"/>
            <a:ext cx="2057400" cy="365125"/>
          </a:xfrm>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214039830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5" name="Rectangle 4"/>
          <p:cNvSpPr/>
          <p:nvPr userDrawn="1"/>
        </p:nvSpPr>
        <p:spPr>
          <a:xfrm>
            <a:off x="0" y="0"/>
            <a:ext cx="9144000" cy="1714500"/>
          </a:xfrm>
          <a:prstGeom prst="rect">
            <a:avLst/>
          </a:prstGeom>
          <a:solidFill>
            <a:srgbClr val="0071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14500"/>
            <a:ext cx="9144000" cy="5143500"/>
          </a:xfrm>
          <a:prstGeom prst="rect">
            <a:avLst/>
          </a:prstGeom>
        </p:spPr>
      </p:pic>
      <p:sp>
        <p:nvSpPr>
          <p:cNvPr id="2" name="Title 1"/>
          <p:cNvSpPr>
            <a:spLocks noGrp="1"/>
          </p:cNvSpPr>
          <p:nvPr>
            <p:ph type="title"/>
          </p:nvPr>
        </p:nvSpPr>
        <p:spPr>
          <a:xfrm>
            <a:off x="582216" y="257175"/>
            <a:ext cx="2949178" cy="956709"/>
          </a:xfrm>
        </p:spPr>
        <p:txBody>
          <a:bodyPr anchor="t" anchorCtr="0"/>
          <a:lstStyle>
            <a:lvl1pPr>
              <a:defRPr sz="3200">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3715941" y="257175"/>
            <a:ext cx="5056584" cy="1362075"/>
          </a:xfrm>
        </p:spPr>
        <p:txBody>
          <a:bodyPr>
            <a:normAutofit/>
          </a:bodyPr>
          <a:lstStyle>
            <a:lvl1pPr marL="0" indent="0">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6" name="Date Placeholder 5"/>
          <p:cNvSpPr>
            <a:spLocks noGrp="1"/>
          </p:cNvSpPr>
          <p:nvPr>
            <p:ph type="dt" sz="half" idx="10"/>
          </p:nvPr>
        </p:nvSpPr>
        <p:spPr/>
        <p:txBody>
          <a:bodyPr/>
          <a:lstStyle/>
          <a:p>
            <a:endParaRPr lang="en-US"/>
          </a:p>
        </p:txBody>
      </p:sp>
      <p:sp>
        <p:nvSpPr>
          <p:cNvPr id="7" name="Footer Placeholder 6"/>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a:xfrm>
            <a:off x="7086600" y="6486526"/>
            <a:ext cx="2057400" cy="365125"/>
          </a:xfrm>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180553296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Picture with Caption">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57250"/>
            <a:ext cx="9144000" cy="6007894"/>
          </a:xfrm>
          <a:prstGeom prst="rect">
            <a:avLst/>
          </a:prstGeom>
        </p:spPr>
      </p:pic>
      <p:sp>
        <p:nvSpPr>
          <p:cNvPr id="5" name="Rectangle 4"/>
          <p:cNvSpPr/>
          <p:nvPr userDrawn="1"/>
        </p:nvSpPr>
        <p:spPr>
          <a:xfrm>
            <a:off x="0" y="0"/>
            <a:ext cx="9144000" cy="24765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82216" y="257175"/>
            <a:ext cx="2949178" cy="956709"/>
          </a:xfrm>
        </p:spPr>
        <p:txBody>
          <a:bodyPr anchor="t" anchorCtr="0"/>
          <a:lstStyle>
            <a:lvl1pPr>
              <a:defRPr sz="3200">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3715941" y="257175"/>
            <a:ext cx="5056584" cy="2028825"/>
          </a:xfrm>
        </p:spPr>
        <p:txBody>
          <a:bodyPr>
            <a:normAutofit/>
          </a:bodyPr>
          <a:lstStyle>
            <a:lvl1pPr marL="0" indent="0">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a:p>
        </p:txBody>
      </p:sp>
      <p:sp>
        <p:nvSpPr>
          <p:cNvPr id="7" name="Footer Placeholder 6"/>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a:xfrm>
            <a:off x="7086600" y="6486526"/>
            <a:ext cx="2057400" cy="365125"/>
          </a:xfrm>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299376024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54651" y="567246"/>
            <a:ext cx="1139448" cy="1166304"/>
          </a:xfrm>
          <a:prstGeom prst="rect">
            <a:avLst/>
          </a:prstGeom>
        </p:spPr>
      </p:pic>
      <p:sp>
        <p:nvSpPr>
          <p:cNvPr id="2" name="Title 1"/>
          <p:cNvSpPr>
            <a:spLocks noGrp="1"/>
          </p:cNvSpPr>
          <p:nvPr>
            <p:ph type="ctrTitle"/>
          </p:nvPr>
        </p:nvSpPr>
        <p:spPr>
          <a:xfrm>
            <a:off x="600075" y="1427163"/>
            <a:ext cx="7848600" cy="2387600"/>
          </a:xfrm>
        </p:spPr>
        <p:txBody>
          <a:bodyPr anchor="b"/>
          <a:lstStyle>
            <a:lvl1pPr algn="ctr">
              <a:defRPr sz="6000" b="0"/>
            </a:lvl1pPr>
          </a:lstStyle>
          <a:p>
            <a:r>
              <a:rPr lang="en-US" smtClean="0"/>
              <a:t>Click to edit Master title style</a:t>
            </a:r>
            <a:endParaRPr lang="en-US" dirty="0"/>
          </a:p>
        </p:txBody>
      </p:sp>
      <p:sp>
        <p:nvSpPr>
          <p:cNvPr id="3" name="Subtitle 2"/>
          <p:cNvSpPr>
            <a:spLocks noGrp="1"/>
          </p:cNvSpPr>
          <p:nvPr>
            <p:ph type="subTitle" idx="1"/>
          </p:nvPr>
        </p:nvSpPr>
        <p:spPr>
          <a:xfrm>
            <a:off x="600075" y="3983038"/>
            <a:ext cx="78486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128652257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l="2706" t="-36" r="3563" b="36"/>
          <a:stretch/>
        </p:blipFill>
        <p:spPr>
          <a:xfrm>
            <a:off x="0" y="0"/>
            <a:ext cx="9144000" cy="6858000"/>
          </a:xfrm>
          <a:prstGeom prst="rect">
            <a:avLst/>
          </a:prstGeom>
        </p:spPr>
      </p:pic>
      <p:sp>
        <p:nvSpPr>
          <p:cNvPr id="7" name="Rectangle 6"/>
          <p:cNvSpPr/>
          <p:nvPr userDrawn="1"/>
        </p:nvSpPr>
        <p:spPr>
          <a:xfrm>
            <a:off x="794084" y="735529"/>
            <a:ext cx="7483642" cy="5268229"/>
          </a:xfrm>
          <a:prstGeom prst="rect">
            <a:avLst/>
          </a:prstGeom>
          <a:solidFill>
            <a:schemeClr val="tx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412394" y="942724"/>
            <a:ext cx="6239689" cy="956709"/>
          </a:xfrm>
        </p:spPr>
        <p:txBody>
          <a:bodyPr anchor="t" anchorCtr="0">
            <a:normAutofit/>
          </a:bodyPr>
          <a:lstStyle>
            <a:lvl1pPr>
              <a:defRPr sz="3600">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412393" y="2007568"/>
            <a:ext cx="6239689" cy="3623211"/>
          </a:xfrm>
        </p:spPr>
        <p:txBody>
          <a:bodyPr>
            <a:normAutofit/>
          </a:bodyPr>
          <a:lstStyle>
            <a:lvl1pPr marL="0" indent="0">
              <a:buNone/>
              <a:defRPr sz="2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a:xfrm>
            <a:off x="7086600" y="6486609"/>
            <a:ext cx="2057400" cy="365125"/>
          </a:xfrm>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191770108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Rectangle 8"/>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90125" y="1735646"/>
            <a:ext cx="3563749" cy="3647744"/>
          </a:xfrm>
          <a:prstGeom prst="rect">
            <a:avLst/>
          </a:prstGeom>
        </p:spPr>
      </p:pic>
      <p:sp>
        <p:nvSpPr>
          <p:cNvPr id="7" name="Rectangle 6"/>
          <p:cNvSpPr/>
          <p:nvPr userDrawn="1"/>
        </p:nvSpPr>
        <p:spPr>
          <a:xfrm>
            <a:off x="2790125" y="1735646"/>
            <a:ext cx="3563750" cy="3647744"/>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98681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35487424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9865157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23340853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34690153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31438595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009C7D-8B99-48A7-AE17-19F593BA1BD0}" type="slidenum">
              <a:rPr lang="en-US" smtClean="0"/>
              <a:t>‹#›</a:t>
            </a:fld>
            <a:endParaRPr lang="en-US"/>
          </a:p>
        </p:txBody>
      </p:sp>
    </p:spTree>
    <p:extLst>
      <p:ext uri="{BB962C8B-B14F-4D97-AF65-F5344CB8AC3E}">
        <p14:creationId xmlns:p14="http://schemas.microsoft.com/office/powerpoint/2010/main" val="42081469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a:xfrm>
            <a:off x="665227" y="1474390"/>
            <a:ext cx="7837725" cy="539468"/>
          </a:xfrm>
        </p:spPr>
        <p:txBody>
          <a:bodyPr>
            <a:normAutofit/>
          </a:bodyPr>
          <a:lstStyle>
            <a:lvl1pPr algn="ctr">
              <a:lnSpc>
                <a:spcPts val="2800"/>
              </a:lnSpc>
              <a:defRPr sz="2800"/>
            </a:lvl1pPr>
          </a:lstStyle>
          <a:p>
            <a:r>
              <a:rPr lang="en-US" dirty="0" smtClean="0"/>
              <a:t>Click to edit Master title style</a:t>
            </a:r>
            <a:endParaRPr lang="en-US" dirty="0"/>
          </a:p>
        </p:txBody>
      </p:sp>
      <p:sp>
        <p:nvSpPr>
          <p:cNvPr id="3" name="Content Placeholder 2"/>
          <p:cNvSpPr>
            <a:spLocks noGrp="1"/>
          </p:cNvSpPr>
          <p:nvPr>
            <p:ph idx="1"/>
          </p:nvPr>
        </p:nvSpPr>
        <p:spPr>
          <a:xfrm>
            <a:off x="665239" y="2027464"/>
            <a:ext cx="7840132" cy="557894"/>
          </a:xfrm>
        </p:spPr>
        <p:txBody>
          <a:bodyPr>
            <a:normAutofit/>
          </a:bodyPr>
          <a:lstStyle>
            <a:lvl1pPr algn="ctr">
              <a:lnSpc>
                <a:spcPts val="2800"/>
              </a:lnSpc>
              <a:buNone/>
              <a:defRPr sz="2800" b="1">
                <a:solidFill>
                  <a:schemeClr val="tx1">
                    <a:lumMod val="65000"/>
                    <a:lumOff val="35000"/>
                  </a:schemeClr>
                </a:solidFill>
              </a:defRPr>
            </a:lvl1pPr>
          </a:lstStyle>
          <a:p>
            <a:pPr lvl="0"/>
            <a:r>
              <a:rPr lang="en-US" dirty="0" smtClean="0"/>
              <a:t>Click to edit Master text styles</a:t>
            </a:r>
          </a:p>
        </p:txBody>
      </p:sp>
      <p:pic>
        <p:nvPicPr>
          <p:cNvPr id="7" name="Picture 6"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sp>
        <p:nvSpPr>
          <p:cNvPr id="10" name="Content Placeholder 2"/>
          <p:cNvSpPr>
            <a:spLocks noGrp="1"/>
          </p:cNvSpPr>
          <p:nvPr>
            <p:ph idx="10"/>
          </p:nvPr>
        </p:nvSpPr>
        <p:spPr>
          <a:xfrm>
            <a:off x="665239" y="4884965"/>
            <a:ext cx="7837714" cy="1496785"/>
          </a:xfrm>
        </p:spPr>
        <p:txBody>
          <a:bodyPr>
            <a:normAutofit/>
          </a:bodyPr>
          <a:lstStyle>
            <a:lvl1pPr algn="ctr">
              <a:buNone/>
              <a:defRPr sz="1600" b="0"/>
            </a:lvl1pPr>
          </a:lstStyle>
          <a:p>
            <a:pPr lvl="0"/>
            <a:r>
              <a:rPr lang="en-US" dirty="0" smtClean="0"/>
              <a:t>Click to edit Master text styles</a:t>
            </a:r>
          </a:p>
        </p:txBody>
      </p:sp>
      <p:pic>
        <p:nvPicPr>
          <p:cNvPr id="9" name="Picture 8"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300137585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Large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46668" y="1374322"/>
            <a:ext cx="7426475" cy="4261985"/>
          </a:xfrm>
        </p:spPr>
        <p:txBody>
          <a:bodyPr>
            <a:normAutofit/>
          </a:bodyPr>
          <a:lstStyle>
            <a:lvl1pPr>
              <a:lnSpc>
                <a:spcPts val="2400"/>
              </a:lnSpc>
              <a:spcBef>
                <a:spcPts val="600"/>
              </a:spcBef>
              <a:buNone/>
              <a:defRPr sz="240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4"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9" name="Picture 8" descr="SlideENERGYSTAR_Template_v3.jpg"/>
          <p:cNvPicPr>
            <a:picLocks noChangeAspect="1"/>
          </p:cNvPicPr>
          <p:nvPr userDrawn="1"/>
        </p:nvPicPr>
        <p:blipFill rotWithShape="1">
          <a:blip r:embed="rId5">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controls>
      <mc:AlternateContent xmlns:mc="http://schemas.openxmlformats.org/markup-compatibility/2006">
        <mc:Choice xmlns:v="urn:schemas-microsoft-com:vml" Requires="v">
          <p:control spid="1028" name="Image1" r:id="rId2" imgW="9953640" imgH="971640"/>
        </mc:Choice>
        <mc:Fallback>
          <p:control name="Image1" r:id="rId2" imgW="9953640" imgH="971640">
            <p:pic>
              <p:nvPicPr>
                <p:cNvPr id="2" name="Image1" hidden="1"/>
                <p:cNvPicPr preferRelativeResize="0">
                  <a:picLocks noChangeArrowheads="1" noChangeShapeType="1"/>
                </p:cNvPicPr>
                <p:nvPr/>
              </p:nvPicPr>
              <p:blipFill>
                <a:blip r:embed="rId6"/>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017536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54651" y="891096"/>
            <a:ext cx="1139448" cy="1166304"/>
          </a:xfrm>
          <a:prstGeom prst="rect">
            <a:avLst/>
          </a:prstGeom>
        </p:spPr>
      </p:pic>
      <p:sp>
        <p:nvSpPr>
          <p:cNvPr id="2" name="Title 1"/>
          <p:cNvSpPr>
            <a:spLocks noGrp="1"/>
          </p:cNvSpPr>
          <p:nvPr>
            <p:ph type="ctrTitle"/>
          </p:nvPr>
        </p:nvSpPr>
        <p:spPr>
          <a:xfrm>
            <a:off x="600075" y="1874838"/>
            <a:ext cx="7848600" cy="2387600"/>
          </a:xfrm>
        </p:spPr>
        <p:txBody>
          <a:bodyPr anchor="b"/>
          <a:lstStyle>
            <a:lvl1pPr algn="ctr">
              <a:defRPr sz="6000" b="0"/>
            </a:lvl1pPr>
          </a:lstStyle>
          <a:p>
            <a:r>
              <a:rPr lang="en-US" smtClean="0"/>
              <a:t>Click to edit Master title style</a:t>
            </a:r>
            <a:endParaRPr lang="en-US" dirty="0"/>
          </a:p>
        </p:txBody>
      </p:sp>
      <p:sp>
        <p:nvSpPr>
          <p:cNvPr id="3" name="Subtitle 2"/>
          <p:cNvSpPr>
            <a:spLocks noGrp="1"/>
          </p:cNvSpPr>
          <p:nvPr>
            <p:ph type="subTitle" idx="1"/>
          </p:nvPr>
        </p:nvSpPr>
        <p:spPr>
          <a:xfrm>
            <a:off x="600075" y="4430713"/>
            <a:ext cx="78486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392350232"/>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68EB28B-25DE-584A-9D11-C8CFD6A9918B}" type="slidenum">
              <a:rPr lang="en-US" smtClean="0"/>
              <a:pPr/>
              <a:t>‹#›</a:t>
            </a:fld>
            <a:endParaRPr lang="en-US"/>
          </a:p>
        </p:txBody>
      </p:sp>
      <p:pic>
        <p:nvPicPr>
          <p:cNvPr id="5" name="Picture 4"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7" name="Picture 6"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103001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2686050" y="1122363"/>
            <a:ext cx="5772150" cy="2387600"/>
          </a:xfrm>
        </p:spPr>
        <p:txBody>
          <a:bodyPr anchor="b"/>
          <a:lstStyle>
            <a:lvl1pPr algn="ctr">
              <a:defRPr sz="6000" b="0"/>
            </a:lvl1pPr>
          </a:lstStyle>
          <a:p>
            <a:r>
              <a:rPr lang="en-US" smtClean="0"/>
              <a:t>Click to edit Master title style</a:t>
            </a:r>
            <a:endParaRPr lang="en-US" dirty="0"/>
          </a:p>
        </p:txBody>
      </p:sp>
      <p:sp>
        <p:nvSpPr>
          <p:cNvPr id="3" name="Subtitle 2"/>
          <p:cNvSpPr>
            <a:spLocks noGrp="1"/>
          </p:cNvSpPr>
          <p:nvPr>
            <p:ph type="subTitle" idx="1"/>
          </p:nvPr>
        </p:nvSpPr>
        <p:spPr>
          <a:xfrm>
            <a:off x="2686050" y="3678238"/>
            <a:ext cx="577215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287438926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a:xfrm>
            <a:off x="628650" y="1825625"/>
            <a:ext cx="7886700" cy="41560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991350" y="5799137"/>
            <a:ext cx="2057400" cy="365125"/>
          </a:xfrm>
        </p:spPr>
        <p:txBody>
          <a:bodyPr/>
          <a:lstStyle/>
          <a:p>
            <a:fld id="{92009C7D-8B99-48A7-AE17-19F593BA1BD0}" type="slidenum">
              <a:rPr lang="en-US" smtClean="0"/>
              <a:t>‹#›</a:t>
            </a:fld>
            <a:endParaRPr lang="en-US"/>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2649" y="6463004"/>
            <a:ext cx="500742" cy="155403"/>
          </a:xfrm>
          <a:prstGeom prst="rect">
            <a:avLst/>
          </a:prstGeom>
        </p:spPr>
      </p:pic>
      <p:cxnSp>
        <p:nvCxnSpPr>
          <p:cNvPr id="9" name="Straight Connector 8"/>
          <p:cNvCxnSpPr/>
          <p:nvPr userDrawn="1"/>
        </p:nvCxnSpPr>
        <p:spPr>
          <a:xfrm flipH="1">
            <a:off x="774045" y="6400801"/>
            <a:ext cx="6219" cy="2584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5946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7" name="Slide Number Placeholder 6"/>
          <p:cNvSpPr txBox="1">
            <a:spLocks/>
          </p:cNvSpPr>
          <p:nvPr userDrawn="1"/>
        </p:nvSpPr>
        <p:spPr>
          <a:xfrm>
            <a:off x="6991350" y="5799137"/>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2009C7D-8B99-48A7-AE17-19F593BA1BD0}" type="slidenum">
              <a:rPr lang="en-US" smtClean="0"/>
              <a:pPr/>
              <a:t>‹#›</a:t>
            </a:fld>
            <a:endParaRPr lang="en-US"/>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2649" y="6463004"/>
            <a:ext cx="500742" cy="155403"/>
          </a:xfrm>
          <a:prstGeom prst="rect">
            <a:avLst/>
          </a:prstGeom>
        </p:spPr>
      </p:pic>
      <p:cxnSp>
        <p:nvCxnSpPr>
          <p:cNvPr id="9" name="Straight Connector 8"/>
          <p:cNvCxnSpPr/>
          <p:nvPr userDrawn="1"/>
        </p:nvCxnSpPr>
        <p:spPr>
          <a:xfrm flipH="1">
            <a:off x="774045" y="6400801"/>
            <a:ext cx="6219" cy="2584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415478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title"/>
          </p:nvPr>
        </p:nvSpPr>
        <p:spPr>
          <a:xfrm>
            <a:off x="628650" y="365126"/>
            <a:ext cx="7886700" cy="1325563"/>
          </a:xfrm>
        </p:spPr>
        <p:txBody>
          <a:bodyPr>
            <a:normAutofit/>
          </a:bodyPr>
          <a:lstStyle>
            <a:lvl1pPr>
              <a:defRPr sz="3600"/>
            </a:lvl1pPr>
          </a:lstStyle>
          <a:p>
            <a:r>
              <a:rPr lang="en-US" smtClean="0"/>
              <a:t>Click to edit Master title style</a:t>
            </a:r>
            <a:endParaRPr lang="en-US" dirty="0"/>
          </a:p>
        </p:txBody>
      </p:sp>
      <p:sp>
        <p:nvSpPr>
          <p:cNvPr id="7" name="Content Placeholder 2"/>
          <p:cNvSpPr>
            <a:spLocks noGrp="1"/>
          </p:cNvSpPr>
          <p:nvPr>
            <p:ph idx="1"/>
          </p:nvPr>
        </p:nvSpPr>
        <p:spPr>
          <a:xfrm>
            <a:off x="628650" y="1825625"/>
            <a:ext cx="7886700" cy="41560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8" name="Slide Number Placeholder 6"/>
          <p:cNvSpPr txBox="1">
            <a:spLocks/>
          </p:cNvSpPr>
          <p:nvPr userDrawn="1"/>
        </p:nvSpPr>
        <p:spPr>
          <a:xfrm>
            <a:off x="6991350" y="5799137"/>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2009C7D-8B99-48A7-AE17-19F593BA1BD0}" type="slidenum">
              <a:rPr lang="en-US" smtClean="0"/>
              <a:pPr/>
              <a:t>‹#›</a:t>
            </a:fld>
            <a:endParaRPr lang="en-US"/>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2649" y="6463004"/>
            <a:ext cx="500742" cy="155403"/>
          </a:xfrm>
          <a:prstGeom prst="rect">
            <a:avLst/>
          </a:prstGeom>
        </p:spPr>
      </p:pic>
      <p:cxnSp>
        <p:nvCxnSpPr>
          <p:cNvPr id="10" name="Straight Connector 9"/>
          <p:cNvCxnSpPr/>
          <p:nvPr userDrawn="1"/>
        </p:nvCxnSpPr>
        <p:spPr>
          <a:xfrm flipH="1">
            <a:off x="774045" y="6400801"/>
            <a:ext cx="6219" cy="2584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433999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title"/>
          </p:nvPr>
        </p:nvSpPr>
        <p:spPr>
          <a:xfrm>
            <a:off x="628650" y="365126"/>
            <a:ext cx="7886700" cy="1325563"/>
          </a:xfrm>
        </p:spPr>
        <p:txBody>
          <a:bodyPr>
            <a:normAutofit/>
          </a:bodyPr>
          <a:lstStyle>
            <a:lvl1pPr>
              <a:defRPr sz="36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7" name="Slide Number Placeholder 6"/>
          <p:cNvSpPr txBox="1">
            <a:spLocks/>
          </p:cNvSpPr>
          <p:nvPr userDrawn="1"/>
        </p:nvSpPr>
        <p:spPr>
          <a:xfrm>
            <a:off x="6991350" y="5799137"/>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2009C7D-8B99-48A7-AE17-19F593BA1BD0}" type="slidenum">
              <a:rPr lang="en-US" smtClean="0"/>
              <a:pPr/>
              <a:t>‹#›</a:t>
            </a:fld>
            <a:endParaRPr lang="en-US"/>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2649" y="6463004"/>
            <a:ext cx="500742" cy="155403"/>
          </a:xfrm>
          <a:prstGeom prst="rect">
            <a:avLst/>
          </a:prstGeom>
        </p:spPr>
      </p:pic>
      <p:cxnSp>
        <p:nvCxnSpPr>
          <p:cNvPr id="9" name="Straight Connector 8"/>
          <p:cNvCxnSpPr/>
          <p:nvPr userDrawn="1"/>
        </p:nvCxnSpPr>
        <p:spPr>
          <a:xfrm flipH="1">
            <a:off x="774045" y="6400801"/>
            <a:ext cx="6219" cy="2584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426392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Picture with Captio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 y="0"/>
            <a:ext cx="9123806" cy="6858000"/>
          </a:xfrm>
          <a:prstGeom prst="rect">
            <a:avLst/>
          </a:prstGeom>
        </p:spPr>
      </p:pic>
      <p:sp>
        <p:nvSpPr>
          <p:cNvPr id="7" name="Rectangle 6"/>
          <p:cNvSpPr/>
          <p:nvPr userDrawn="1"/>
        </p:nvSpPr>
        <p:spPr>
          <a:xfrm>
            <a:off x="0" y="2161268"/>
            <a:ext cx="9144000" cy="2007673"/>
          </a:xfrm>
          <a:prstGeom prst="rect">
            <a:avLst/>
          </a:prstGeom>
          <a:solidFill>
            <a:srgbClr val="0071BB">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412394" y="2368462"/>
            <a:ext cx="6239689" cy="956709"/>
          </a:xfrm>
        </p:spPr>
        <p:txBody>
          <a:bodyPr anchor="t" anchorCtr="0">
            <a:noAutofit/>
          </a:bodyPr>
          <a:lstStyle>
            <a:lvl1pPr algn="ctr">
              <a:defRPr sz="5400">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52868684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009C7D-8B99-48A7-AE17-19F593BA1BD0}" type="slidenum">
              <a:rPr lang="en-US" smtClean="0"/>
              <a:t>‹#›</a:t>
            </a:fld>
            <a:endParaRPr lang="en-US"/>
          </a:p>
        </p:txBody>
      </p:sp>
    </p:spTree>
    <p:extLst>
      <p:ext uri="{BB962C8B-B14F-4D97-AF65-F5344CB8AC3E}">
        <p14:creationId xmlns:p14="http://schemas.microsoft.com/office/powerpoint/2010/main" val="536787163"/>
      </p:ext>
    </p:extLst>
  </p:cSld>
  <p:clrMap bg1="lt1" tx1="dk1" bg2="lt2" tx2="dk2" accent1="accent1" accent2="accent2" accent3="accent3" accent4="accent4" accent5="accent5" accent6="accent6" hlink="hlink" folHlink="folHlink"/>
  <p:sldLayoutIdLst>
    <p:sldLayoutId id="2147483661" r:id="rId1"/>
    <p:sldLayoutId id="2147483687" r:id="rId2"/>
    <p:sldLayoutId id="2147483682" r:id="rId3"/>
    <p:sldLayoutId id="2147483679" r:id="rId4"/>
    <p:sldLayoutId id="2147483662" r:id="rId5"/>
    <p:sldLayoutId id="2147483680" r:id="rId6"/>
    <p:sldLayoutId id="2147483667" r:id="rId7"/>
    <p:sldLayoutId id="2147483681" r:id="rId8"/>
    <p:sldLayoutId id="2147483683" r:id="rId9"/>
    <p:sldLayoutId id="2147483674" r:id="rId10"/>
    <p:sldLayoutId id="2147483676" r:id="rId11"/>
    <p:sldLayoutId id="2147483677" r:id="rId12"/>
    <p:sldLayoutId id="2147483678" r:id="rId13"/>
    <p:sldLayoutId id="2147483675" r:id="rId14"/>
    <p:sldLayoutId id="2147483686" r:id="rId15"/>
    <p:sldLayoutId id="2147483669" r:id="rId16"/>
    <p:sldLayoutId id="2147483685" r:id="rId17"/>
    <p:sldLayoutId id="2147483672" r:id="rId18"/>
    <p:sldLayoutId id="2147483684" r:id="rId19"/>
    <p:sldLayoutId id="2147483673" r:id="rId20"/>
    <p:sldLayoutId id="2147483663" r:id="rId21"/>
    <p:sldLayoutId id="2147483664" r:id="rId22"/>
    <p:sldLayoutId id="2147483665" r:id="rId23"/>
    <p:sldLayoutId id="2147483666" r:id="rId24"/>
    <p:sldLayoutId id="2147483668" r:id="rId25"/>
    <p:sldLayoutId id="2147483670" r:id="rId26"/>
    <p:sldLayoutId id="2147483671" r:id="rId27"/>
    <p:sldLayoutId id="2147483688" r:id="rId28"/>
    <p:sldLayoutId id="2147483689" r:id="rId29"/>
    <p:sldLayoutId id="2147483690" r:id="rId30"/>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www.energystar.gov/benchmark" TargetMode="Externa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65.wmf"/><Relationship Id="rId7" Type="http://schemas.openxmlformats.org/officeDocument/2006/relationships/image" Target="../media/image69.png"/><Relationship Id="rId2" Type="http://schemas.openxmlformats.org/officeDocument/2006/relationships/image" Target="../media/image64.png"/><Relationship Id="rId1" Type="http://schemas.openxmlformats.org/officeDocument/2006/relationships/slideLayout" Target="../slideLayouts/slideLayout5.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wmf"/></Relationships>
</file>

<file path=ppt/slides/_rels/slide18.xml.rels><?xml version="1.0" encoding="UTF-8" standalone="yes"?>
<Relationships xmlns="http://schemas.openxmlformats.org/package/2006/relationships"><Relationship Id="rId8" Type="http://schemas.openxmlformats.org/officeDocument/2006/relationships/image" Target="../media/image75.jpeg"/><Relationship Id="rId13" Type="http://schemas.openxmlformats.org/officeDocument/2006/relationships/image" Target="../media/image80.jpeg"/><Relationship Id="rId3" Type="http://schemas.openxmlformats.org/officeDocument/2006/relationships/image" Target="../media/image70.png"/><Relationship Id="rId7" Type="http://schemas.openxmlformats.org/officeDocument/2006/relationships/image" Target="../media/image74.jpeg"/><Relationship Id="rId12" Type="http://schemas.openxmlformats.org/officeDocument/2006/relationships/image" Target="../media/image79.png"/><Relationship Id="rId17" Type="http://schemas.openxmlformats.org/officeDocument/2006/relationships/image" Target="../media/image84.jpeg"/><Relationship Id="rId2" Type="http://schemas.openxmlformats.org/officeDocument/2006/relationships/notesSlide" Target="../notesSlides/notesSlide12.xml"/><Relationship Id="rId16" Type="http://schemas.openxmlformats.org/officeDocument/2006/relationships/image" Target="../media/image83.jpeg"/><Relationship Id="rId1" Type="http://schemas.openxmlformats.org/officeDocument/2006/relationships/slideLayout" Target="../slideLayouts/slideLayout6.xml"/><Relationship Id="rId6" Type="http://schemas.openxmlformats.org/officeDocument/2006/relationships/image" Target="../media/image73.jpeg"/><Relationship Id="rId11" Type="http://schemas.openxmlformats.org/officeDocument/2006/relationships/image" Target="../media/image78.png"/><Relationship Id="rId5" Type="http://schemas.openxmlformats.org/officeDocument/2006/relationships/image" Target="../media/image72.png"/><Relationship Id="rId15" Type="http://schemas.openxmlformats.org/officeDocument/2006/relationships/image" Target="../media/image82.wmf"/><Relationship Id="rId10" Type="http://schemas.openxmlformats.org/officeDocument/2006/relationships/image" Target="../media/image77.jpeg"/><Relationship Id="rId4" Type="http://schemas.openxmlformats.org/officeDocument/2006/relationships/image" Target="../media/image71.jpeg"/><Relationship Id="rId9" Type="http://schemas.openxmlformats.org/officeDocument/2006/relationships/image" Target="../media/image76.jpeg"/><Relationship Id="rId14" Type="http://schemas.openxmlformats.org/officeDocument/2006/relationships/image" Target="../media/image81.jpeg"/></Relationships>
</file>

<file path=ppt/slides/_rels/slide19.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hyperlink" Target="http://www.energystar.gov/ia/business/downloads/datatrends/DataTrends_Savings_20121002.pdf?8d81-8322"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hyperlink" Target="http://www.energystar.gov/utilitydata"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hyperlink" Target="http://www.energystar.gov/buildings/training" TargetMode="External"/><Relationship Id="rId2" Type="http://schemas.openxmlformats.org/officeDocument/2006/relationships/image" Target="../media/image86.png"/><Relationship Id="rId1" Type="http://schemas.openxmlformats.org/officeDocument/2006/relationships/slideLayout" Target="../slideLayouts/slideLayout5.xml"/><Relationship Id="rId5" Type="http://schemas.openxmlformats.org/officeDocument/2006/relationships/image" Target="../media/image88.png"/><Relationship Id="rId4" Type="http://schemas.openxmlformats.org/officeDocument/2006/relationships/image" Target="../media/image87.png"/></Relationships>
</file>

<file path=ppt/slides/_rels/slide24.xml.rels><?xml version="1.0" encoding="UTF-8" standalone="yes"?>
<Relationships xmlns="http://schemas.openxmlformats.org/package/2006/relationships"><Relationship Id="rId3" Type="http://schemas.openxmlformats.org/officeDocument/2006/relationships/hyperlink" Target="http://www.energystar.gov/buildingshelp" TargetMode="External"/><Relationship Id="rId2" Type="http://schemas.openxmlformats.org/officeDocument/2006/relationships/image" Target="../media/image89.png"/><Relationship Id="rId1" Type="http://schemas.openxmlformats.org/officeDocument/2006/relationships/slideLayout" Target="../slideLayouts/slideLayout5.xml"/><Relationship Id="rId4" Type="http://schemas.openxmlformats.org/officeDocument/2006/relationships/hyperlink" Target="https://esbuildings.webex.com/"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2.png"/><Relationship Id="rId7"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8" Type="http://schemas.openxmlformats.org/officeDocument/2006/relationships/image" Target="../media/image40.jpeg"/><Relationship Id="rId13" Type="http://schemas.openxmlformats.org/officeDocument/2006/relationships/image" Target="../media/image45.jpeg"/><Relationship Id="rId18" Type="http://schemas.openxmlformats.org/officeDocument/2006/relationships/image" Target="../media/image50.jpeg"/><Relationship Id="rId26" Type="http://schemas.openxmlformats.org/officeDocument/2006/relationships/image" Target="../media/image58.gif"/><Relationship Id="rId3" Type="http://schemas.openxmlformats.org/officeDocument/2006/relationships/chart" Target="../charts/chart1.xml"/><Relationship Id="rId21" Type="http://schemas.openxmlformats.org/officeDocument/2006/relationships/image" Target="../media/image53.jpeg"/><Relationship Id="rId7" Type="http://schemas.openxmlformats.org/officeDocument/2006/relationships/image" Target="../media/image39.jpeg"/><Relationship Id="rId12" Type="http://schemas.openxmlformats.org/officeDocument/2006/relationships/image" Target="../media/image44.png"/><Relationship Id="rId17" Type="http://schemas.openxmlformats.org/officeDocument/2006/relationships/image" Target="../media/image49.jpeg"/><Relationship Id="rId25" Type="http://schemas.openxmlformats.org/officeDocument/2006/relationships/image" Target="../media/image57.png"/><Relationship Id="rId2" Type="http://schemas.openxmlformats.org/officeDocument/2006/relationships/notesSlide" Target="../notesSlides/notesSlide5.xml"/><Relationship Id="rId16" Type="http://schemas.openxmlformats.org/officeDocument/2006/relationships/image" Target="../media/image48.png"/><Relationship Id="rId20" Type="http://schemas.openxmlformats.org/officeDocument/2006/relationships/image" Target="../media/image52.jpeg"/><Relationship Id="rId1" Type="http://schemas.openxmlformats.org/officeDocument/2006/relationships/slideLayout" Target="../slideLayouts/slideLayout8.xml"/><Relationship Id="rId6" Type="http://schemas.openxmlformats.org/officeDocument/2006/relationships/image" Target="../media/image38.jpeg"/><Relationship Id="rId11" Type="http://schemas.openxmlformats.org/officeDocument/2006/relationships/image" Target="../media/image43.jpeg"/><Relationship Id="rId24" Type="http://schemas.openxmlformats.org/officeDocument/2006/relationships/image" Target="../media/image56.png"/><Relationship Id="rId5" Type="http://schemas.openxmlformats.org/officeDocument/2006/relationships/image" Target="../media/image37.png"/><Relationship Id="rId15" Type="http://schemas.openxmlformats.org/officeDocument/2006/relationships/image" Target="../media/image47.jpeg"/><Relationship Id="rId23" Type="http://schemas.openxmlformats.org/officeDocument/2006/relationships/image" Target="../media/image55.jpeg"/><Relationship Id="rId10" Type="http://schemas.openxmlformats.org/officeDocument/2006/relationships/image" Target="../media/image42.jpeg"/><Relationship Id="rId19" Type="http://schemas.openxmlformats.org/officeDocument/2006/relationships/image" Target="../media/image51.png"/><Relationship Id="rId4" Type="http://schemas.openxmlformats.org/officeDocument/2006/relationships/image" Target="../media/image36.jpeg"/><Relationship Id="rId9" Type="http://schemas.openxmlformats.org/officeDocument/2006/relationships/image" Target="../media/image41.jpeg"/><Relationship Id="rId14" Type="http://schemas.openxmlformats.org/officeDocument/2006/relationships/image" Target="../media/image46.png"/><Relationship Id="rId22" Type="http://schemas.openxmlformats.org/officeDocument/2006/relationships/image" Target="../media/image5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58935" y="3054282"/>
            <a:ext cx="4203246" cy="2387600"/>
          </a:xfrm>
        </p:spPr>
        <p:txBody>
          <a:bodyPr>
            <a:noAutofit/>
          </a:bodyPr>
          <a:lstStyle/>
          <a:p>
            <a:pPr algn="l">
              <a:lnSpc>
                <a:spcPct val="100000"/>
              </a:lnSpc>
            </a:pPr>
            <a:r>
              <a:rPr lang="en-US" sz="3600" dirty="0" smtClean="0"/>
              <a:t>An Overview of Portfolio </a:t>
            </a:r>
            <a:r>
              <a:rPr lang="en-US" sz="3600" dirty="0"/>
              <a:t>Manager </a:t>
            </a:r>
            <a:r>
              <a:rPr lang="en-US" sz="3600" dirty="0" smtClean="0"/>
              <a:t>for Commercial Building </a:t>
            </a:r>
            <a:r>
              <a:rPr lang="en-US" sz="3600" dirty="0"/>
              <a:t>Benchmarking</a:t>
            </a:r>
          </a:p>
        </p:txBody>
      </p:sp>
      <p:sp>
        <p:nvSpPr>
          <p:cNvPr id="4" name="Content Placeholder 2"/>
          <p:cNvSpPr>
            <a:spLocks noGrp="1"/>
          </p:cNvSpPr>
          <p:nvPr>
            <p:ph type="subTitle" idx="1"/>
          </p:nvPr>
        </p:nvSpPr>
        <p:spPr>
          <a:xfrm>
            <a:off x="3022947" y="5490869"/>
            <a:ext cx="4203246" cy="823842"/>
          </a:xfrm>
        </p:spPr>
        <p:txBody>
          <a:bodyPr>
            <a:normAutofit/>
          </a:bodyPr>
          <a:lstStyle/>
          <a:p>
            <a:pPr marL="0" indent="0">
              <a:lnSpc>
                <a:spcPct val="100000"/>
              </a:lnSpc>
              <a:buNone/>
            </a:pPr>
            <a:r>
              <a:rPr lang="en-US" sz="1800" dirty="0" smtClean="0"/>
              <a:t>June 2016</a:t>
            </a:r>
          </a:p>
        </p:txBody>
      </p:sp>
      <p:sp>
        <p:nvSpPr>
          <p:cNvPr id="6" name="Rectangle 5"/>
          <p:cNvSpPr/>
          <p:nvPr/>
        </p:nvSpPr>
        <p:spPr>
          <a:xfrm>
            <a:off x="3949148" y="874643"/>
            <a:ext cx="1126435" cy="1179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4816" y="706368"/>
            <a:ext cx="5632174" cy="1290707"/>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453" y="2201412"/>
            <a:ext cx="4606388" cy="4256302"/>
          </a:xfrm>
          <a:prstGeom prst="rect">
            <a:avLst/>
          </a:prstGeom>
        </p:spPr>
      </p:pic>
    </p:spTree>
    <p:extLst>
      <p:ext uri="{BB962C8B-B14F-4D97-AF65-F5344CB8AC3E}">
        <p14:creationId xmlns:p14="http://schemas.microsoft.com/office/powerpoint/2010/main" val="37706773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510338" y="5768810"/>
            <a:ext cx="6645897" cy="523220"/>
          </a:xfrm>
          <a:prstGeom prst="rect">
            <a:avLst/>
          </a:prstGeom>
          <a:noFill/>
        </p:spPr>
        <p:txBody>
          <a:bodyPr wrap="square" rtlCol="0">
            <a:spAutoFit/>
          </a:bodyPr>
          <a:lstStyle/>
          <a:p>
            <a:r>
              <a:rPr lang="en-US" sz="1400" dirty="0" smtClean="0"/>
              <a:t>**  </a:t>
            </a:r>
            <a:r>
              <a:rPr lang="en-US" sz="1400" dirty="0">
                <a:solidFill>
                  <a:srgbClr val="FF0000"/>
                </a:solidFill>
              </a:rPr>
              <a:t>Los Angeles, CA, </a:t>
            </a:r>
            <a:r>
              <a:rPr lang="en-US" sz="1400" dirty="0" smtClean="0">
                <a:solidFill>
                  <a:srgbClr val="FF0000"/>
                </a:solidFill>
              </a:rPr>
              <a:t>Houston</a:t>
            </a:r>
            <a:r>
              <a:rPr lang="en-US" sz="1400" dirty="0">
                <a:solidFill>
                  <a:srgbClr val="FF0000"/>
                </a:solidFill>
              </a:rPr>
              <a:t>, </a:t>
            </a:r>
            <a:r>
              <a:rPr lang="en-US" sz="1400" dirty="0" smtClean="0">
                <a:solidFill>
                  <a:srgbClr val="FF0000"/>
                </a:solidFill>
              </a:rPr>
              <a:t>TX, and Orlando, FL </a:t>
            </a:r>
            <a:r>
              <a:rPr lang="en-US" sz="1400" dirty="0"/>
              <a:t>have made public commitments to pursue benchmarking </a:t>
            </a:r>
            <a:r>
              <a:rPr lang="en-US" sz="1400" dirty="0" smtClean="0"/>
              <a:t>policy in 2016</a:t>
            </a:r>
            <a:endParaRPr lang="en-US" sz="1400" dirty="0"/>
          </a:p>
        </p:txBody>
      </p:sp>
      <p:sp>
        <p:nvSpPr>
          <p:cNvPr id="11" name="Title 3"/>
          <p:cNvSpPr txBox="1">
            <a:spLocks/>
          </p:cNvSpPr>
          <p:nvPr/>
        </p:nvSpPr>
        <p:spPr>
          <a:xfrm>
            <a:off x="333985" y="151288"/>
            <a:ext cx="8181365" cy="1066800"/>
          </a:xfrm>
          <a:prstGeom prst="rect">
            <a:avLst/>
          </a:prstGeom>
        </p:spPr>
        <p:txBody>
          <a:bodyPr anchor="b">
            <a:normAutofit/>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pPr>
              <a:defRPr/>
            </a:pPr>
            <a:r>
              <a:rPr lang="en-US" sz="2800" b="0" dirty="0">
                <a:solidFill>
                  <a:schemeClr val="tx1"/>
                </a:solidFill>
                <a:latin typeface="+mj-lt"/>
              </a:rPr>
              <a:t>State and </a:t>
            </a:r>
            <a:r>
              <a:rPr lang="en-US" sz="2800" b="0" dirty="0" smtClean="0">
                <a:solidFill>
                  <a:schemeClr val="tx1"/>
                </a:solidFill>
                <a:latin typeface="+mj-lt"/>
              </a:rPr>
              <a:t>Local Benchmarking </a:t>
            </a:r>
            <a:r>
              <a:rPr lang="en-US" sz="2800" b="0" dirty="0">
                <a:solidFill>
                  <a:schemeClr val="tx1"/>
                </a:solidFill>
                <a:latin typeface="+mj-lt"/>
              </a:rPr>
              <a:t>and </a:t>
            </a:r>
            <a:r>
              <a:rPr lang="en-US" sz="2800" b="0" dirty="0" smtClean="0">
                <a:solidFill>
                  <a:schemeClr val="tx1"/>
                </a:solidFill>
                <a:latin typeface="+mj-lt"/>
              </a:rPr>
              <a:t>Transparency Policies Leveraging ENERGY STAR</a:t>
            </a:r>
            <a:endParaRPr lang="en-US" sz="2800" b="0" dirty="0">
              <a:solidFill>
                <a:schemeClr val="tx1"/>
              </a:solidFill>
              <a:latin typeface="+mj-lt"/>
            </a:endParaRPr>
          </a:p>
        </p:txBody>
      </p:sp>
      <p:pic>
        <p:nvPicPr>
          <p:cNvPr id="12" name="Picture 11"/>
          <p:cNvPicPr>
            <a:picLocks noChangeAspect="1"/>
          </p:cNvPicPr>
          <p:nvPr/>
        </p:nvPicPr>
        <p:blipFill>
          <a:blip r:embed="rId2"/>
          <a:stretch>
            <a:fillRect/>
          </a:stretch>
        </p:blipFill>
        <p:spPr>
          <a:xfrm>
            <a:off x="1510338" y="1218088"/>
            <a:ext cx="5248275" cy="4429125"/>
          </a:xfrm>
          <a:prstGeom prst="rect">
            <a:avLst/>
          </a:prstGeom>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41851749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p:cNvSpPr>
          <p:nvPr>
            <p:ph type="body" idx="1"/>
          </p:nvPr>
        </p:nvSpPr>
        <p:spPr>
          <a:xfrm>
            <a:off x="366828" y="1180043"/>
            <a:ext cx="8543925" cy="4876800"/>
          </a:xfrm>
        </p:spPr>
        <p:txBody>
          <a:bodyPr>
            <a:noAutofit/>
          </a:bodyPr>
          <a:lstStyle/>
          <a:p>
            <a:pPr marL="0" lvl="1" indent="0" algn="ctr">
              <a:lnSpc>
                <a:spcPct val="80000"/>
              </a:lnSpc>
              <a:spcAft>
                <a:spcPct val="10000"/>
              </a:spcAft>
              <a:buNone/>
            </a:pPr>
            <a:endParaRPr lang="en-US" sz="1200" dirty="0" smtClean="0">
              <a:solidFill>
                <a:schemeClr val="tx1"/>
              </a:solidFill>
            </a:endParaRPr>
          </a:p>
          <a:p>
            <a:pPr marL="0" indent="0">
              <a:lnSpc>
                <a:spcPct val="80000"/>
              </a:lnSpc>
              <a:spcAft>
                <a:spcPct val="10000"/>
              </a:spcAft>
              <a:buNone/>
            </a:pPr>
            <a:r>
              <a:rPr lang="en-US" sz="1800" b="1" dirty="0" smtClean="0"/>
              <a:t>A Metrics Calculator </a:t>
            </a:r>
            <a:r>
              <a:rPr lang="en-US" sz="1800" dirty="0" smtClean="0"/>
              <a:t>that generates key performance indicators.</a:t>
            </a:r>
          </a:p>
          <a:p>
            <a:pPr>
              <a:lnSpc>
                <a:spcPct val="80000"/>
              </a:lnSpc>
              <a:spcAft>
                <a:spcPct val="10000"/>
              </a:spcAft>
              <a:buFont typeface="Wingdings" panose="05000000000000000000" pitchFamily="2" charset="2"/>
              <a:buChar char="ü"/>
            </a:pPr>
            <a:r>
              <a:rPr lang="en-US" sz="1600" dirty="0" smtClean="0"/>
              <a:t>Energy </a:t>
            </a:r>
            <a:r>
              <a:rPr lang="en-US" sz="1600" dirty="0"/>
              <a:t>consumption (source, site, weather </a:t>
            </a:r>
            <a:r>
              <a:rPr lang="en-US" sz="1600" dirty="0" smtClean="0"/>
              <a:t>normalized, EUI)</a:t>
            </a:r>
            <a:endParaRPr lang="en-US" sz="1600" dirty="0"/>
          </a:p>
          <a:p>
            <a:pPr marL="342900" lvl="1" indent="-342900">
              <a:spcAft>
                <a:spcPct val="10000"/>
              </a:spcAft>
              <a:buFont typeface="Wingdings" panose="05000000000000000000" pitchFamily="2" charset="2"/>
              <a:buChar char="ü"/>
            </a:pPr>
            <a:r>
              <a:rPr lang="en-US" sz="1600" dirty="0" smtClean="0"/>
              <a:t>Water consumption (municipally supplied potable and reclaimed, alternative)</a:t>
            </a:r>
          </a:p>
          <a:p>
            <a:pPr marL="342900" lvl="1" indent="-342900">
              <a:spcAft>
                <a:spcPct val="10000"/>
              </a:spcAft>
              <a:buFont typeface="Wingdings" panose="05000000000000000000" pitchFamily="2" charset="2"/>
              <a:buChar char="ü"/>
            </a:pPr>
            <a:r>
              <a:rPr lang="en-US" sz="1600" dirty="0" smtClean="0"/>
              <a:t>Waste management (</a:t>
            </a:r>
            <a:r>
              <a:rPr lang="en-US" sz="1600" dirty="0">
                <a:cs typeface="Arial" charset="0"/>
              </a:rPr>
              <a:t>disposed, recycled, donated/reused, and </a:t>
            </a:r>
            <a:r>
              <a:rPr lang="en-US" sz="1600" dirty="0" smtClean="0">
                <a:cs typeface="Arial" charset="0"/>
              </a:rPr>
              <a:t>composted</a:t>
            </a:r>
            <a:r>
              <a:rPr lang="en-US" sz="1600" dirty="0" smtClean="0"/>
              <a:t>)</a:t>
            </a:r>
          </a:p>
          <a:p>
            <a:pPr marL="342900" lvl="1" indent="-342900">
              <a:spcAft>
                <a:spcPct val="10000"/>
              </a:spcAft>
              <a:buFont typeface="Wingdings" panose="05000000000000000000" pitchFamily="2" charset="2"/>
              <a:buChar char="ü"/>
            </a:pPr>
            <a:r>
              <a:rPr lang="en-US" sz="1600" dirty="0" smtClean="0"/>
              <a:t>Greenhouse gas emissions (indirect, direct, total, avoided)</a:t>
            </a:r>
          </a:p>
          <a:p>
            <a:pPr marL="342900" lvl="1" indent="-342900">
              <a:spcAft>
                <a:spcPct val="10000"/>
              </a:spcAft>
              <a:buFont typeface="Wingdings" panose="05000000000000000000" pitchFamily="2" charset="2"/>
              <a:buChar char="ü"/>
            </a:pPr>
            <a:r>
              <a:rPr lang="en-US" sz="1600" dirty="0" smtClean="0"/>
              <a:t>ENERGY STAR 1-to-100 score (available for many building types)</a:t>
            </a:r>
            <a:br>
              <a:rPr lang="en-US" sz="1600" dirty="0" smtClean="0"/>
            </a:br>
            <a:endParaRPr lang="en-US" sz="1800" b="1" dirty="0" smtClean="0"/>
          </a:p>
          <a:p>
            <a:pPr marL="0" indent="0">
              <a:lnSpc>
                <a:spcPct val="80000"/>
              </a:lnSpc>
              <a:spcAft>
                <a:spcPct val="10000"/>
              </a:spcAft>
              <a:buNone/>
            </a:pPr>
            <a:r>
              <a:rPr lang="en-US" sz="1800" b="1" dirty="0" smtClean="0"/>
              <a:t>A Management Tool </a:t>
            </a:r>
            <a:r>
              <a:rPr lang="en-US" sz="1800" dirty="0" smtClean="0"/>
              <a:t>that provides a platform for a strategic energy </a:t>
            </a:r>
            <a:r>
              <a:rPr lang="en-US" sz="1800" dirty="0"/>
              <a:t>management </a:t>
            </a:r>
            <a:endParaRPr lang="en-US" sz="1800" dirty="0" smtClean="0"/>
          </a:p>
          <a:p>
            <a:pPr>
              <a:lnSpc>
                <a:spcPct val="80000"/>
              </a:lnSpc>
              <a:spcAft>
                <a:spcPct val="10000"/>
              </a:spcAft>
              <a:buFont typeface="Wingdings" panose="05000000000000000000" pitchFamily="2" charset="2"/>
              <a:buChar char="ü"/>
            </a:pPr>
            <a:r>
              <a:rPr lang="en-US" sz="1600" dirty="0" smtClean="0"/>
              <a:t>Identify high performing facilities for recognition and replicable practices. </a:t>
            </a:r>
          </a:p>
          <a:p>
            <a:pPr>
              <a:buFont typeface="Wingdings" panose="05000000000000000000" pitchFamily="2" charset="2"/>
              <a:buChar char="ü"/>
            </a:pPr>
            <a:r>
              <a:rPr lang="en-US" sz="1600" dirty="0" smtClean="0"/>
              <a:t>Prioritize poor performing facilities for immediate improvement. </a:t>
            </a:r>
          </a:p>
          <a:p>
            <a:pPr>
              <a:buFont typeface="Wingdings" panose="05000000000000000000" pitchFamily="2" charset="2"/>
              <a:buChar char="ü"/>
            </a:pPr>
            <a:r>
              <a:rPr lang="en-US" sz="1600" dirty="0" smtClean="0"/>
              <a:t>Understand the contribution of energy expenditures to operating costs. </a:t>
            </a:r>
          </a:p>
          <a:p>
            <a:pPr>
              <a:buFont typeface="Wingdings" panose="05000000000000000000" pitchFamily="2" charset="2"/>
              <a:buChar char="ü"/>
            </a:pPr>
            <a:r>
              <a:rPr lang="en-US" sz="1600" dirty="0" smtClean="0"/>
              <a:t>Develop a historical perspective and context for future actions and decisions. </a:t>
            </a:r>
          </a:p>
          <a:p>
            <a:pPr>
              <a:buFont typeface="Wingdings" panose="05000000000000000000" pitchFamily="2" charset="2"/>
              <a:buChar char="ü"/>
            </a:pPr>
            <a:r>
              <a:rPr lang="en-US" sz="1600" dirty="0" smtClean="0"/>
              <a:t>Establish reference points for measuring and rewarding good performance. </a:t>
            </a:r>
          </a:p>
          <a:p>
            <a:pPr>
              <a:buFont typeface="Wingdings" panose="05000000000000000000" pitchFamily="2" charset="2"/>
              <a:buChar char="ü"/>
            </a:pPr>
            <a:r>
              <a:rPr lang="en-US" sz="1600" dirty="0" smtClean="0"/>
              <a:t>Apply for ENERGY STAR certification</a:t>
            </a:r>
          </a:p>
          <a:p>
            <a:pPr marL="0" lvl="1" indent="0" algn="ctr">
              <a:lnSpc>
                <a:spcPct val="80000"/>
              </a:lnSpc>
              <a:spcAft>
                <a:spcPct val="10000"/>
              </a:spcAft>
              <a:buNone/>
            </a:pPr>
            <a:endParaRPr lang="en-US" b="1" i="1" dirty="0">
              <a:solidFill>
                <a:schemeClr val="tx1"/>
              </a:solidFill>
            </a:endParaRPr>
          </a:p>
        </p:txBody>
      </p:sp>
      <p:sp>
        <p:nvSpPr>
          <p:cNvPr id="2" name="Rectangle 1"/>
          <p:cNvSpPr/>
          <p:nvPr/>
        </p:nvSpPr>
        <p:spPr>
          <a:xfrm>
            <a:off x="5353878" y="284213"/>
            <a:ext cx="3790122" cy="923330"/>
          </a:xfrm>
          <a:prstGeom prst="rect">
            <a:avLst/>
          </a:prstGeom>
        </p:spPr>
        <p:txBody>
          <a:bodyPr wrap="square">
            <a:spAutoFit/>
          </a:bodyPr>
          <a:lstStyle/>
          <a:p>
            <a:r>
              <a:rPr lang="en-US" b="1" dirty="0" smtClean="0">
                <a:solidFill>
                  <a:schemeClr val="tx2"/>
                </a:solidFill>
                <a:sym typeface="Wingdings" pitchFamily="2" charset="2"/>
              </a:rPr>
              <a:t>Accessible </a:t>
            </a:r>
            <a:r>
              <a:rPr lang="en-US" b="1" dirty="0">
                <a:solidFill>
                  <a:schemeClr val="tx2"/>
                </a:solidFill>
                <a:sym typeface="Wingdings" pitchFamily="2" charset="2"/>
              </a:rPr>
              <a:t>in a free, </a:t>
            </a:r>
            <a:r>
              <a:rPr lang="en-US" b="1" dirty="0" smtClean="0">
                <a:solidFill>
                  <a:schemeClr val="tx2"/>
                </a:solidFill>
                <a:sym typeface="Wingdings" pitchFamily="2" charset="2"/>
              </a:rPr>
              <a:t/>
            </a:r>
            <a:br>
              <a:rPr lang="en-US" b="1" dirty="0" smtClean="0">
                <a:solidFill>
                  <a:schemeClr val="tx2"/>
                </a:solidFill>
                <a:sym typeface="Wingdings" pitchFamily="2" charset="2"/>
              </a:rPr>
            </a:br>
            <a:r>
              <a:rPr lang="en-US" b="1" dirty="0" smtClean="0">
                <a:solidFill>
                  <a:schemeClr val="tx2"/>
                </a:solidFill>
                <a:sym typeface="Wingdings" pitchFamily="2" charset="2"/>
              </a:rPr>
              <a:t>o</a:t>
            </a:r>
            <a:r>
              <a:rPr lang="en-US" b="1" dirty="0" smtClean="0">
                <a:solidFill>
                  <a:schemeClr val="tx2"/>
                </a:solidFill>
              </a:rPr>
              <a:t>nline </a:t>
            </a:r>
            <a:r>
              <a:rPr lang="en-US" b="1" dirty="0">
                <a:solidFill>
                  <a:schemeClr val="tx2"/>
                </a:solidFill>
              </a:rPr>
              <a:t>secure platform: </a:t>
            </a:r>
            <a:r>
              <a:rPr lang="en-US" b="1" dirty="0">
                <a:hlinkClick r:id="rId2"/>
              </a:rPr>
              <a:t>www.energystar.gov/benchmark</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828" y="311713"/>
            <a:ext cx="4364198" cy="1000129"/>
          </a:xfrm>
          <a:prstGeom prst="rect">
            <a:avLst/>
          </a:prstGeom>
        </p:spPr>
      </p:pic>
    </p:spTree>
    <p:extLst>
      <p:ext uri="{BB962C8B-B14F-4D97-AF65-F5344CB8AC3E}">
        <p14:creationId xmlns:p14="http://schemas.microsoft.com/office/powerpoint/2010/main" val="185037268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62525"/>
            <a:ext cx="8839200" cy="537808"/>
          </a:xfrm>
        </p:spPr>
        <p:txBody>
          <a:bodyPr>
            <a:noAutofit/>
          </a:bodyPr>
          <a:lstStyle/>
          <a:p>
            <a:pPr marL="342900" lvl="0" indent="-342900" defTabSz="914400" fontAlgn="base">
              <a:spcBef>
                <a:spcPct val="20000"/>
              </a:spcBef>
              <a:spcAft>
                <a:spcPct val="10000"/>
              </a:spcAft>
              <a:defRPr/>
            </a:pPr>
            <a:r>
              <a:rPr lang="en-US" sz="2800" dirty="0"/>
              <a:t>Dozens of metrics </a:t>
            </a:r>
            <a:r>
              <a:rPr lang="en-US" sz="2800" dirty="0" smtClean="0"/>
              <a:t>available, these </a:t>
            </a:r>
            <a:r>
              <a:rPr lang="en-US" sz="2800" dirty="0"/>
              <a:t>are just a </a:t>
            </a:r>
            <a:r>
              <a:rPr lang="en-US" sz="2800" dirty="0" smtClean="0"/>
              <a:t>few</a:t>
            </a:r>
            <a:r>
              <a:rPr lang="en-US" sz="2800" dirty="0"/>
              <a:t/>
            </a:r>
            <a:br>
              <a:rPr lang="en-US" sz="2800" dirty="0"/>
            </a:br>
            <a:endParaRPr lang="en-US" sz="2800" dirty="0"/>
          </a:p>
        </p:txBody>
      </p:sp>
      <p:sp>
        <p:nvSpPr>
          <p:cNvPr id="4" name="Rectangle 3"/>
          <p:cNvSpPr txBox="1">
            <a:spLocks/>
          </p:cNvSpPr>
          <p:nvPr/>
        </p:nvSpPr>
        <p:spPr>
          <a:xfrm>
            <a:off x="207818" y="604532"/>
            <a:ext cx="4495800" cy="5557879"/>
          </a:xfrm>
          <a:prstGeom prst="rect">
            <a:avLst/>
          </a:prstGeom>
        </p:spPr>
        <p:txBody>
          <a:bodyPr vert="horz" lIns="91440" tIns="45720" rIns="91440" bIns="45720" rtlCol="0">
            <a:noAutofit/>
          </a:bodyPr>
          <a:lstStyle>
            <a:lvl1pPr marL="342900" indent="-3429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10000"/>
              </a:lnSpc>
              <a:spcBef>
                <a:spcPts val="0"/>
              </a:spcBef>
            </a:pPr>
            <a:endParaRPr lang="en-US" sz="1600" b="1" dirty="0" smtClean="0">
              <a:cs typeface="Arial" charset="0"/>
            </a:endParaRPr>
          </a:p>
          <a:p>
            <a:pPr marL="288925" indent="-288925">
              <a:lnSpc>
                <a:spcPct val="120000"/>
              </a:lnSpc>
              <a:spcBef>
                <a:spcPts val="0"/>
              </a:spcBef>
            </a:pPr>
            <a:r>
              <a:rPr lang="en-US" sz="1600" b="1" dirty="0" smtClean="0">
                <a:cs typeface="Arial" charset="0"/>
              </a:rPr>
              <a:t>Energy Metrics (Site and Source)</a:t>
            </a:r>
            <a:endParaRPr lang="en-US" sz="1600" dirty="0" smtClean="0">
              <a:cs typeface="Arial" charset="0"/>
            </a:endParaRPr>
          </a:p>
          <a:p>
            <a:pPr marL="509588" lvl="1" indent="-220663">
              <a:lnSpc>
                <a:spcPct val="110000"/>
              </a:lnSpc>
              <a:spcBef>
                <a:spcPts val="0"/>
              </a:spcBef>
            </a:pPr>
            <a:r>
              <a:rPr lang="en-US" dirty="0" smtClean="0">
                <a:cs typeface="Arial" charset="0"/>
              </a:rPr>
              <a:t>Total Energy Use (</a:t>
            </a:r>
            <a:r>
              <a:rPr lang="en-US" dirty="0" err="1" smtClean="0">
                <a:cs typeface="Arial" charset="0"/>
              </a:rPr>
              <a:t>kBtu</a:t>
            </a:r>
            <a:r>
              <a:rPr lang="en-US" dirty="0" smtClean="0">
                <a:cs typeface="Arial" charset="0"/>
              </a:rPr>
              <a:t>)</a:t>
            </a:r>
          </a:p>
          <a:p>
            <a:pPr marL="509588" lvl="1" indent="-220663">
              <a:lnSpc>
                <a:spcPct val="110000"/>
              </a:lnSpc>
              <a:spcBef>
                <a:spcPts val="0"/>
              </a:spcBef>
            </a:pPr>
            <a:r>
              <a:rPr lang="en-US" dirty="0" smtClean="0">
                <a:cs typeface="Arial" charset="0"/>
              </a:rPr>
              <a:t>Energy Use Intensity (EUI) (</a:t>
            </a:r>
            <a:r>
              <a:rPr lang="en-US" dirty="0" err="1" smtClean="0">
                <a:cs typeface="Arial" charset="0"/>
              </a:rPr>
              <a:t>kBtu</a:t>
            </a:r>
            <a:r>
              <a:rPr lang="en-US" dirty="0" smtClean="0">
                <a:cs typeface="Arial" charset="0"/>
              </a:rPr>
              <a:t>/Sq. Ft.)</a:t>
            </a:r>
          </a:p>
          <a:p>
            <a:pPr marL="509588" lvl="1" indent="-220663">
              <a:lnSpc>
                <a:spcPct val="110000"/>
              </a:lnSpc>
              <a:spcBef>
                <a:spcPts val="0"/>
              </a:spcBef>
            </a:pPr>
            <a:r>
              <a:rPr lang="en-US" dirty="0" smtClean="0">
                <a:cs typeface="Arial" charset="0"/>
              </a:rPr>
              <a:t>Weather Normalized EUI (</a:t>
            </a:r>
            <a:r>
              <a:rPr lang="en-US" dirty="0" err="1" smtClean="0">
                <a:cs typeface="Arial" charset="0"/>
              </a:rPr>
              <a:t>kBtu</a:t>
            </a:r>
            <a:r>
              <a:rPr lang="en-US" dirty="0" smtClean="0">
                <a:cs typeface="Arial" charset="0"/>
              </a:rPr>
              <a:t>/Sq. Ft.)</a:t>
            </a:r>
          </a:p>
          <a:p>
            <a:pPr marL="509588" lvl="1" indent="-220663">
              <a:lnSpc>
                <a:spcPct val="110000"/>
              </a:lnSpc>
              <a:spcBef>
                <a:spcPts val="0"/>
              </a:spcBef>
            </a:pPr>
            <a:r>
              <a:rPr lang="fr-FR" dirty="0" smtClean="0">
                <a:cs typeface="Arial" charset="0"/>
              </a:rPr>
              <a:t>National Median EUI (</a:t>
            </a:r>
            <a:r>
              <a:rPr lang="fr-FR" dirty="0" err="1" smtClean="0">
                <a:cs typeface="Arial" charset="0"/>
              </a:rPr>
              <a:t>kBtu</a:t>
            </a:r>
            <a:r>
              <a:rPr lang="fr-FR" dirty="0" smtClean="0">
                <a:cs typeface="Arial" charset="0"/>
              </a:rPr>
              <a:t>/Sq. Ft.)</a:t>
            </a:r>
            <a:endParaRPr lang="en-US" dirty="0" smtClean="0">
              <a:cs typeface="Arial" charset="0"/>
            </a:endParaRPr>
          </a:p>
          <a:p>
            <a:pPr marL="509588" lvl="1" indent="-220663">
              <a:lnSpc>
                <a:spcPct val="110000"/>
              </a:lnSpc>
              <a:spcBef>
                <a:spcPts val="0"/>
              </a:spcBef>
            </a:pPr>
            <a:r>
              <a:rPr lang="en-US" dirty="0" smtClean="0">
                <a:cs typeface="Arial" charset="0"/>
              </a:rPr>
              <a:t>% Difference from National Median EUI (%)</a:t>
            </a:r>
          </a:p>
          <a:p>
            <a:pPr marL="509588" lvl="1" indent="-220663">
              <a:lnSpc>
                <a:spcPct val="110000"/>
              </a:lnSpc>
              <a:spcBef>
                <a:spcPts val="0"/>
              </a:spcBef>
            </a:pPr>
            <a:r>
              <a:rPr lang="en-US" dirty="0" smtClean="0">
                <a:cs typeface="Arial" charset="0"/>
              </a:rPr>
              <a:t>1 to 100 ENERGY STAR Score </a:t>
            </a:r>
          </a:p>
          <a:p>
            <a:pPr marL="509588" lvl="1" indent="-220663">
              <a:lnSpc>
                <a:spcPct val="110000"/>
              </a:lnSpc>
              <a:spcBef>
                <a:spcPts val="0"/>
              </a:spcBef>
            </a:pPr>
            <a:endParaRPr lang="en-US" dirty="0" smtClean="0">
              <a:cs typeface="Arial" charset="0"/>
            </a:endParaRPr>
          </a:p>
          <a:p>
            <a:pPr marL="288925" indent="-288925">
              <a:lnSpc>
                <a:spcPct val="110000"/>
              </a:lnSpc>
              <a:spcBef>
                <a:spcPts val="0"/>
              </a:spcBef>
            </a:pPr>
            <a:r>
              <a:rPr lang="en-US" sz="1600" b="1" dirty="0" smtClean="0">
                <a:cs typeface="Arial" charset="0"/>
              </a:rPr>
              <a:t>Water Metrics</a:t>
            </a:r>
            <a:endParaRPr lang="en-US" sz="1600" dirty="0">
              <a:cs typeface="Arial" charset="0"/>
            </a:endParaRPr>
          </a:p>
          <a:p>
            <a:pPr marL="509588" lvl="1" indent="-220663">
              <a:lnSpc>
                <a:spcPct val="110000"/>
              </a:lnSpc>
              <a:spcBef>
                <a:spcPts val="0"/>
              </a:spcBef>
            </a:pPr>
            <a:r>
              <a:rPr lang="en-US" dirty="0" smtClean="0">
                <a:cs typeface="Arial" charset="0"/>
              </a:rPr>
              <a:t>Total Water Use (</a:t>
            </a:r>
            <a:r>
              <a:rPr lang="en-US" dirty="0" err="1" smtClean="0">
                <a:cs typeface="Arial" charset="0"/>
              </a:rPr>
              <a:t>kGal</a:t>
            </a:r>
            <a:r>
              <a:rPr lang="en-US" dirty="0" smtClean="0">
                <a:cs typeface="Arial" charset="0"/>
              </a:rPr>
              <a:t>)</a:t>
            </a:r>
          </a:p>
          <a:p>
            <a:pPr marL="509588" lvl="1" indent="-220663">
              <a:lnSpc>
                <a:spcPct val="110000"/>
              </a:lnSpc>
              <a:spcBef>
                <a:spcPts val="0"/>
              </a:spcBef>
            </a:pPr>
            <a:r>
              <a:rPr lang="en-US" dirty="0" smtClean="0">
                <a:cs typeface="Arial" charset="0"/>
              </a:rPr>
              <a:t>Water Use Intensity (</a:t>
            </a:r>
            <a:r>
              <a:rPr lang="en-US" dirty="0" err="1" smtClean="0">
                <a:cs typeface="Arial" charset="0"/>
              </a:rPr>
              <a:t>kGal</a:t>
            </a:r>
            <a:r>
              <a:rPr lang="en-US" dirty="0" smtClean="0">
                <a:cs typeface="Arial" charset="0"/>
              </a:rPr>
              <a:t>/Sq. Ft.)</a:t>
            </a:r>
          </a:p>
          <a:p>
            <a:pPr marL="509588" lvl="1" indent="-220663">
              <a:lnSpc>
                <a:spcPct val="110000"/>
              </a:lnSpc>
              <a:spcBef>
                <a:spcPts val="0"/>
              </a:spcBef>
            </a:pPr>
            <a:r>
              <a:rPr lang="en-US" dirty="0" smtClean="0">
                <a:cs typeface="Arial" charset="0"/>
              </a:rPr>
              <a:t>Track indoor, outdoor or combined water use (</a:t>
            </a:r>
            <a:r>
              <a:rPr lang="en-US" dirty="0" err="1" smtClean="0">
                <a:cs typeface="Arial" charset="0"/>
              </a:rPr>
              <a:t>kGal</a:t>
            </a:r>
            <a:r>
              <a:rPr lang="en-US" dirty="0" smtClean="0">
                <a:cs typeface="Arial" charset="0"/>
              </a:rPr>
              <a:t>)</a:t>
            </a:r>
          </a:p>
          <a:p>
            <a:pPr marL="509588" lvl="1" indent="-220663">
              <a:lnSpc>
                <a:spcPct val="110000"/>
              </a:lnSpc>
              <a:spcBef>
                <a:spcPts val="0"/>
              </a:spcBef>
            </a:pPr>
            <a:r>
              <a:rPr lang="en-US" dirty="0" smtClean="0">
                <a:cs typeface="Arial" charset="0"/>
              </a:rPr>
              <a:t>Track municipally supplied potable &amp; reclaimed water, alternative water generated on site, other water sources</a:t>
            </a:r>
          </a:p>
          <a:p>
            <a:pPr marL="509588" lvl="1" indent="-220663">
              <a:lnSpc>
                <a:spcPct val="110000"/>
              </a:lnSpc>
              <a:spcBef>
                <a:spcPts val="0"/>
              </a:spcBef>
            </a:pPr>
            <a:endParaRPr lang="en-US" dirty="0">
              <a:cs typeface="Arial" charset="0"/>
            </a:endParaRPr>
          </a:p>
          <a:p>
            <a:pPr marL="288925" indent="-288925">
              <a:lnSpc>
                <a:spcPct val="110000"/>
              </a:lnSpc>
              <a:spcBef>
                <a:spcPts val="0"/>
              </a:spcBef>
            </a:pPr>
            <a:r>
              <a:rPr lang="en-US" sz="1600" b="1" dirty="0" smtClean="0">
                <a:cs typeface="Arial" charset="0"/>
              </a:rPr>
              <a:t>Waste &amp; Materials Metrics</a:t>
            </a:r>
            <a:endParaRPr lang="en-US" sz="1600" dirty="0">
              <a:cs typeface="Arial" charset="0"/>
            </a:endParaRPr>
          </a:p>
          <a:p>
            <a:pPr marL="509588" lvl="1" indent="-220663">
              <a:lnSpc>
                <a:spcPct val="110000"/>
              </a:lnSpc>
              <a:spcBef>
                <a:spcPts val="0"/>
              </a:spcBef>
            </a:pPr>
            <a:r>
              <a:rPr lang="en-US" dirty="0" smtClean="0">
                <a:cs typeface="Arial" charset="0"/>
              </a:rPr>
              <a:t>29 types of waste materials can be tracked</a:t>
            </a:r>
            <a:endParaRPr lang="en-US" dirty="0">
              <a:cs typeface="Arial" charset="0"/>
            </a:endParaRPr>
          </a:p>
          <a:p>
            <a:pPr marL="509588" lvl="1" indent="-220663">
              <a:lnSpc>
                <a:spcPct val="110000"/>
              </a:lnSpc>
              <a:spcBef>
                <a:spcPts val="0"/>
              </a:spcBef>
            </a:pPr>
            <a:r>
              <a:rPr lang="en-US" dirty="0" smtClean="0">
                <a:cs typeface="Arial" charset="0"/>
              </a:rPr>
              <a:t>4 waste management methods: disposed, recycled, donated/reused, and composted</a:t>
            </a:r>
            <a:endParaRPr lang="en-US" dirty="0">
              <a:cs typeface="Arial" charset="0"/>
            </a:endParaRPr>
          </a:p>
          <a:p>
            <a:pPr lvl="1">
              <a:lnSpc>
                <a:spcPct val="110000"/>
              </a:lnSpc>
              <a:spcBef>
                <a:spcPts val="0"/>
              </a:spcBef>
            </a:pPr>
            <a:endParaRPr lang="en-US" dirty="0" smtClean="0">
              <a:latin typeface="Arial" charset="0"/>
              <a:cs typeface="Arial" charset="0"/>
            </a:endParaRPr>
          </a:p>
        </p:txBody>
      </p:sp>
      <p:sp>
        <p:nvSpPr>
          <p:cNvPr id="5" name="Rectangle 4"/>
          <p:cNvSpPr txBox="1">
            <a:spLocks/>
          </p:cNvSpPr>
          <p:nvPr/>
        </p:nvSpPr>
        <p:spPr>
          <a:xfrm>
            <a:off x="4551218" y="632242"/>
            <a:ext cx="4495800" cy="5029200"/>
          </a:xfrm>
          <a:prstGeom prst="rect">
            <a:avLst/>
          </a:prstGeom>
        </p:spPr>
        <p:txBody>
          <a:bodyPr/>
          <a:lstStyle>
            <a:lvl1pPr marL="342900" indent="-3429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spcBef>
                <a:spcPts val="0"/>
              </a:spcBef>
            </a:pPr>
            <a:endParaRPr lang="en-US" sz="1200" dirty="0" smtClean="0">
              <a:latin typeface="Arial" charset="0"/>
              <a:cs typeface="Arial" charset="0"/>
            </a:endParaRPr>
          </a:p>
          <a:p>
            <a:pPr marL="288925" indent="-288925">
              <a:spcBef>
                <a:spcPts val="0"/>
              </a:spcBef>
            </a:pPr>
            <a:r>
              <a:rPr lang="en-US" sz="1600" b="1" dirty="0">
                <a:cs typeface="Arial" charset="0"/>
              </a:rPr>
              <a:t>Comparisons</a:t>
            </a:r>
          </a:p>
          <a:p>
            <a:pPr marL="509588" lvl="1" indent="-220663">
              <a:spcBef>
                <a:spcPts val="0"/>
              </a:spcBef>
            </a:pPr>
            <a:r>
              <a:rPr lang="en-US" dirty="0">
                <a:cs typeface="Arial" charset="0"/>
              </a:rPr>
              <a:t>Total Energy Use (</a:t>
            </a:r>
            <a:r>
              <a:rPr lang="en-US" dirty="0" err="1">
                <a:cs typeface="Arial" charset="0"/>
              </a:rPr>
              <a:t>kBtu</a:t>
            </a:r>
            <a:r>
              <a:rPr lang="en-US" dirty="0">
                <a:cs typeface="Arial" charset="0"/>
              </a:rPr>
              <a:t>)</a:t>
            </a:r>
            <a:endParaRPr lang="en-US" b="1" dirty="0">
              <a:cs typeface="Arial" charset="0"/>
            </a:endParaRPr>
          </a:p>
          <a:p>
            <a:pPr marL="509588" lvl="1" indent="-220663">
              <a:spcBef>
                <a:spcPts val="0"/>
              </a:spcBef>
            </a:pPr>
            <a:r>
              <a:rPr lang="en-US" dirty="0">
                <a:cs typeface="Arial" charset="0"/>
              </a:rPr>
              <a:t>Energy Use Intensity (</a:t>
            </a:r>
            <a:r>
              <a:rPr lang="en-US" dirty="0" err="1">
                <a:cs typeface="Arial" charset="0"/>
              </a:rPr>
              <a:t>kBtu</a:t>
            </a:r>
            <a:r>
              <a:rPr lang="en-US" dirty="0">
                <a:cs typeface="Arial" charset="0"/>
              </a:rPr>
              <a:t>/Sq. Ft.)</a:t>
            </a:r>
          </a:p>
          <a:p>
            <a:pPr marL="509588" lvl="1" indent="-220663">
              <a:spcBef>
                <a:spcPts val="0"/>
              </a:spcBef>
            </a:pPr>
            <a:r>
              <a:rPr lang="en-US" dirty="0">
                <a:cs typeface="Arial" charset="0"/>
              </a:rPr>
              <a:t>Adjusted Energy Use (%)</a:t>
            </a:r>
          </a:p>
          <a:p>
            <a:pPr marL="509588" lvl="1" indent="-220663">
              <a:spcBef>
                <a:spcPts val="0"/>
              </a:spcBef>
            </a:pPr>
            <a:r>
              <a:rPr lang="en-US" dirty="0">
                <a:cs typeface="Arial" charset="0"/>
              </a:rPr>
              <a:t>GHG Emissions (MtCO2e)</a:t>
            </a:r>
          </a:p>
          <a:p>
            <a:pPr marL="509588" lvl="1" indent="-220663">
              <a:spcBef>
                <a:spcPts val="0"/>
              </a:spcBef>
            </a:pPr>
            <a:r>
              <a:rPr lang="en-US" dirty="0">
                <a:cs typeface="Arial" charset="0"/>
              </a:rPr>
              <a:t>Available against baseline or between any two periods</a:t>
            </a:r>
            <a:r>
              <a:rPr lang="en-US" dirty="0" smtClean="0">
                <a:cs typeface="Arial" charset="0"/>
              </a:rPr>
              <a:t>.</a:t>
            </a:r>
          </a:p>
          <a:p>
            <a:pPr marL="509588" lvl="1" indent="-220663">
              <a:spcBef>
                <a:spcPts val="0"/>
              </a:spcBef>
            </a:pPr>
            <a:endParaRPr lang="en-US" dirty="0">
              <a:cs typeface="Arial" charset="0"/>
            </a:endParaRPr>
          </a:p>
          <a:p>
            <a:pPr>
              <a:spcBef>
                <a:spcPts val="0"/>
              </a:spcBef>
            </a:pPr>
            <a:r>
              <a:rPr lang="en-US" sz="1600" b="1" dirty="0" smtClean="0">
                <a:cs typeface="Arial" charset="0"/>
              </a:rPr>
              <a:t>Financial </a:t>
            </a:r>
            <a:endParaRPr lang="en-US" sz="1600" dirty="0" smtClean="0">
              <a:cs typeface="Arial" charset="0"/>
            </a:endParaRPr>
          </a:p>
          <a:p>
            <a:pPr lvl="1">
              <a:spcBef>
                <a:spcPts val="0"/>
              </a:spcBef>
            </a:pPr>
            <a:r>
              <a:rPr lang="en-US" dirty="0" smtClean="0">
                <a:cs typeface="Arial" charset="0"/>
              </a:rPr>
              <a:t>Annual Energy Cost</a:t>
            </a:r>
          </a:p>
          <a:p>
            <a:pPr lvl="1">
              <a:spcBef>
                <a:spcPts val="0"/>
              </a:spcBef>
            </a:pPr>
            <a:r>
              <a:rPr lang="en-US" dirty="0" smtClean="0">
                <a:cs typeface="Arial" charset="0"/>
              </a:rPr>
              <a:t>Total Energy Cost per Sq. Ft.</a:t>
            </a:r>
          </a:p>
          <a:p>
            <a:pPr lvl="1">
              <a:spcBef>
                <a:spcPts val="0"/>
              </a:spcBef>
            </a:pPr>
            <a:r>
              <a:rPr lang="en-US" dirty="0" smtClean="0">
                <a:cs typeface="Arial" charset="0"/>
              </a:rPr>
              <a:t>Cumulative Investment in Facility Upgrades </a:t>
            </a:r>
          </a:p>
          <a:p>
            <a:pPr lvl="1">
              <a:spcBef>
                <a:spcPts val="0"/>
              </a:spcBef>
            </a:pPr>
            <a:r>
              <a:rPr lang="en-US" dirty="0" smtClean="0">
                <a:cs typeface="Arial" charset="0"/>
              </a:rPr>
              <a:t>Cumulative Investment per Sq. Ft.</a:t>
            </a:r>
          </a:p>
          <a:p>
            <a:pPr lvl="1">
              <a:spcBef>
                <a:spcPts val="0"/>
              </a:spcBef>
            </a:pPr>
            <a:endParaRPr lang="en-US" sz="1100" b="1" dirty="0" smtClean="0">
              <a:cs typeface="Arial" charset="0"/>
            </a:endParaRPr>
          </a:p>
          <a:p>
            <a:pPr>
              <a:spcBef>
                <a:spcPts val="0"/>
              </a:spcBef>
            </a:pPr>
            <a:r>
              <a:rPr lang="en-US" sz="1600" b="1" dirty="0" smtClean="0">
                <a:cs typeface="Arial" charset="0"/>
              </a:rPr>
              <a:t>Renewable Energy</a:t>
            </a:r>
            <a:endParaRPr lang="en-US" sz="1600" dirty="0" smtClean="0">
              <a:cs typeface="Arial" charset="0"/>
            </a:endParaRPr>
          </a:p>
          <a:p>
            <a:pPr lvl="1">
              <a:spcBef>
                <a:spcPts val="0"/>
              </a:spcBef>
            </a:pPr>
            <a:r>
              <a:rPr lang="en-US" dirty="0" smtClean="0">
                <a:cs typeface="Arial" charset="0"/>
              </a:rPr>
              <a:t>Total On-Site Electric Generation (kWh)</a:t>
            </a:r>
          </a:p>
          <a:p>
            <a:pPr lvl="1">
              <a:spcBef>
                <a:spcPts val="0"/>
              </a:spcBef>
            </a:pPr>
            <a:r>
              <a:rPr lang="en-US" dirty="0" smtClean="0">
                <a:cs typeface="Arial" charset="0"/>
              </a:rPr>
              <a:t>Percent of Electricity from On-Site Renewable (%)</a:t>
            </a:r>
          </a:p>
          <a:p>
            <a:pPr lvl="1">
              <a:spcBef>
                <a:spcPts val="0"/>
              </a:spcBef>
            </a:pPr>
            <a:r>
              <a:rPr lang="en-US" dirty="0" smtClean="0">
                <a:cs typeface="Arial" charset="0"/>
              </a:rPr>
              <a:t>Total Renewable Energy Certificates Purchased and Sold</a:t>
            </a:r>
          </a:p>
          <a:p>
            <a:pPr lvl="1">
              <a:spcBef>
                <a:spcPts val="0"/>
              </a:spcBef>
            </a:pPr>
            <a:r>
              <a:rPr lang="en-US" dirty="0" smtClean="0">
                <a:cs typeface="Arial" charset="0"/>
              </a:rPr>
              <a:t>Total Avoided Greenhouse Gas Emissions from RECs (MtCO2e)</a:t>
            </a:r>
          </a:p>
        </p:txBody>
      </p:sp>
    </p:spTree>
    <p:extLst>
      <p:ext uri="{BB962C8B-B14F-4D97-AF65-F5344CB8AC3E}">
        <p14:creationId xmlns:p14="http://schemas.microsoft.com/office/powerpoint/2010/main" val="9866644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a:xfrm>
            <a:off x="6659217" y="5556112"/>
            <a:ext cx="2133600" cy="476250"/>
          </a:xfrm>
          <a:prstGeom prst="rect">
            <a:avLst/>
          </a:prstGeom>
        </p:spPr>
        <p:txBody>
          <a:bodyPr/>
          <a:lstStyle/>
          <a:p>
            <a:fld id="{3A965980-AA4D-4D1E-8484-E50B40A0FDBF}" type="slidenum">
              <a:rPr lang="en-US" smtClean="0"/>
              <a:pPr/>
              <a:t>13</a:t>
            </a:fld>
            <a:endParaRPr lang="en-US" dirty="0"/>
          </a:p>
        </p:txBody>
      </p:sp>
      <p:sp>
        <p:nvSpPr>
          <p:cNvPr id="7" name="Title 1"/>
          <p:cNvSpPr>
            <a:spLocks noGrp="1"/>
          </p:cNvSpPr>
          <p:nvPr>
            <p:ph type="title"/>
          </p:nvPr>
        </p:nvSpPr>
        <p:spPr>
          <a:xfrm>
            <a:off x="237896" y="283403"/>
            <a:ext cx="8393505" cy="537808"/>
          </a:xfrm>
        </p:spPr>
        <p:txBody>
          <a:bodyPr>
            <a:normAutofit/>
          </a:bodyPr>
          <a:lstStyle/>
          <a:p>
            <a:r>
              <a:rPr lang="en-US" sz="2800" dirty="0" smtClean="0"/>
              <a:t>Portfolio Manager account user interface</a:t>
            </a:r>
            <a:endParaRPr lang="en-US" sz="2800" dirty="0"/>
          </a:p>
        </p:txBody>
      </p:sp>
      <p:pic>
        <p:nvPicPr>
          <p:cNvPr id="6" name="Content Placeholder 4"/>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t="-140" b="191"/>
          <a:stretch/>
        </p:blipFill>
        <p:spPr>
          <a:xfrm>
            <a:off x="1298209" y="974396"/>
            <a:ext cx="6018836" cy="483059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110978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172" y="0"/>
            <a:ext cx="7886700" cy="1325563"/>
          </a:xfrm>
        </p:spPr>
        <p:txBody>
          <a:bodyPr>
            <a:normAutofit/>
          </a:bodyPr>
          <a:lstStyle/>
          <a:p>
            <a:r>
              <a:rPr lang="en-US" sz="2800" dirty="0"/>
              <a:t>Set goals and track </a:t>
            </a:r>
            <a:r>
              <a:rPr lang="en-US" sz="2800" dirty="0" smtClean="0"/>
              <a:t>progress</a:t>
            </a:r>
            <a:endParaRPr lang="en-US" sz="2800" dirty="0"/>
          </a:p>
        </p:txBody>
      </p:sp>
      <p:sp>
        <p:nvSpPr>
          <p:cNvPr id="8" name="TextBox 7"/>
          <p:cNvSpPr txBox="1"/>
          <p:nvPr/>
        </p:nvSpPr>
        <p:spPr>
          <a:xfrm>
            <a:off x="132522" y="1692274"/>
            <a:ext cx="1600200" cy="1066800"/>
          </a:xfrm>
          <a:prstGeom prst="rect">
            <a:avLst/>
          </a:prstGeom>
        </p:spPr>
        <p:txBody>
          <a:bodyPr vert="horz" wrap="squar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endParaRPr kumimoji="0" lang="en-US" sz="16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endParaRPr>
          </a:p>
        </p:txBody>
      </p:sp>
      <p:sp>
        <p:nvSpPr>
          <p:cNvPr id="22" name="TextBox 21"/>
          <p:cNvSpPr txBox="1"/>
          <p:nvPr/>
        </p:nvSpPr>
        <p:spPr>
          <a:xfrm>
            <a:off x="7119444" y="2278292"/>
            <a:ext cx="1760838" cy="1059901"/>
          </a:xfrm>
          <a:prstGeom prst="rect">
            <a:avLst/>
          </a:prstGeom>
          <a:solidFill>
            <a:schemeClr val="bg1"/>
          </a:solidFill>
          <a:ln>
            <a:solidFill>
              <a:schemeClr val="accent1"/>
            </a:solidFill>
          </a:ln>
          <a:effectLst>
            <a:outerShdw blurRad="50800" dist="38100" dir="13500000" sx="101000" sy="101000" algn="br" rotWithShape="0">
              <a:prstClr val="black">
                <a:alpha val="40000"/>
              </a:prstClr>
            </a:outerShdw>
          </a:effectLst>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4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Monitor progress and document savings goals achieved</a:t>
            </a:r>
          </a:p>
        </p:txBody>
      </p:sp>
      <p:sp>
        <p:nvSpPr>
          <p:cNvPr id="3" name="TextBox 2"/>
          <p:cNvSpPr txBox="1"/>
          <p:nvPr/>
        </p:nvSpPr>
        <p:spPr>
          <a:xfrm>
            <a:off x="132522" y="5140324"/>
            <a:ext cx="1600200" cy="876300"/>
          </a:xfrm>
          <a:prstGeom prst="rect">
            <a:avLst/>
          </a:prstGeom>
        </p:spPr>
        <p:txBody>
          <a:bodyPr vert="horz" wrap="squar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endParaRPr kumimoji="0" lang="en-US" sz="32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endParaRPr>
          </a:p>
        </p:txBody>
      </p:sp>
      <p:sp>
        <p:nvSpPr>
          <p:cNvPr id="12" name="TextBox 11"/>
          <p:cNvSpPr txBox="1"/>
          <p:nvPr/>
        </p:nvSpPr>
        <p:spPr>
          <a:xfrm>
            <a:off x="7086454" y="1063987"/>
            <a:ext cx="1793828" cy="1039767"/>
          </a:xfrm>
          <a:prstGeom prst="rect">
            <a:avLst/>
          </a:prstGeom>
          <a:solidFill>
            <a:schemeClr val="bg1"/>
          </a:solidFill>
          <a:ln>
            <a:solidFill>
              <a:schemeClr val="accent1"/>
            </a:solidFill>
          </a:ln>
          <a:effectLst>
            <a:outerShdw blurRad="50800" dist="38100" dir="13500000" sx="101000" sy="101000" algn="br" rotWithShape="0">
              <a:prstClr val="black">
                <a:alpha val="40000"/>
              </a:prstClr>
            </a:outerShdw>
          </a:effectLst>
        </p:spPr>
        <p:txBody>
          <a:bodyPr vert="horz" wrap="square" lIns="91440" tIns="45720" rIns="91440" bIns="45720" rtlCol="0" anchor="ctr">
            <a:noAutofit/>
          </a:bodyPr>
          <a:lstStyle/>
          <a:p>
            <a:pPr algn="ctr" defTabSz="914400">
              <a:spcBef>
                <a:spcPct val="0"/>
              </a:spcBef>
            </a:pPr>
            <a:r>
              <a:rPr lang="en-US" sz="1400" b="1" dirty="0" smtClean="0">
                <a:solidFill>
                  <a:schemeClr val="tx1">
                    <a:lumMod val="50000"/>
                    <a:lumOff val="50000"/>
                  </a:schemeClr>
                </a:solidFill>
                <a:latin typeface="Arial" pitchFamily="34" charset="0"/>
                <a:cs typeface="Arial" pitchFamily="34" charset="0"/>
              </a:rPr>
              <a:t>Set performance targets and baselines</a:t>
            </a:r>
            <a:endParaRPr lang="en-US" sz="1400" b="1" dirty="0">
              <a:solidFill>
                <a:schemeClr val="tx1">
                  <a:lumMod val="50000"/>
                  <a:lumOff val="50000"/>
                </a:schemeClr>
              </a:solidFill>
              <a:latin typeface="Arial" pitchFamily="34" charset="0"/>
              <a:cs typeface="Arial" pitchFamily="34" charset="0"/>
            </a:endParaRPr>
          </a:p>
        </p:txBody>
      </p:sp>
      <p:sp>
        <p:nvSpPr>
          <p:cNvPr id="13" name="TextBox 12"/>
          <p:cNvSpPr txBox="1"/>
          <p:nvPr/>
        </p:nvSpPr>
        <p:spPr>
          <a:xfrm>
            <a:off x="7132263" y="3503123"/>
            <a:ext cx="1793739" cy="1112646"/>
          </a:xfrm>
          <a:prstGeom prst="rect">
            <a:avLst/>
          </a:prstGeom>
          <a:solidFill>
            <a:schemeClr val="bg1"/>
          </a:solidFill>
          <a:ln>
            <a:solidFill>
              <a:schemeClr val="accent1"/>
            </a:solidFill>
          </a:ln>
          <a:effectLst>
            <a:outerShdw blurRad="50800" dist="38100" dir="13500000" sx="101000" sy="101000" algn="br" rotWithShape="0">
              <a:prstClr val="black">
                <a:alpha val="40000"/>
              </a:prstClr>
            </a:outerShdw>
          </a:effectLst>
        </p:spPr>
        <p:txBody>
          <a:bodyPr vert="horz" wrap="square" lIns="91440" tIns="45720" rIns="91440" bIns="45720" rtlCol="0" anchor="ctr">
            <a:noAutofit/>
          </a:bodyPr>
          <a:lstStyle/>
          <a:p>
            <a:pPr algn="ctr">
              <a:spcBef>
                <a:spcPct val="0"/>
              </a:spcBef>
            </a:pPr>
            <a:r>
              <a:rPr lang="en-US" sz="1400" b="1" dirty="0" smtClean="0">
                <a:solidFill>
                  <a:schemeClr val="tx1">
                    <a:lumMod val="50000"/>
                    <a:lumOff val="50000"/>
                  </a:schemeClr>
                </a:solidFill>
                <a:latin typeface="Arial" pitchFamily="34" charset="0"/>
                <a:cs typeface="Arial" pitchFamily="34" charset="0"/>
              </a:rPr>
              <a:t>Track targets at the building or portfolio levels</a:t>
            </a:r>
            <a:endParaRPr lang="en-US" sz="1400" b="1" dirty="0">
              <a:solidFill>
                <a:schemeClr val="tx1">
                  <a:lumMod val="50000"/>
                  <a:lumOff val="50000"/>
                </a:schemeClr>
              </a:solidFill>
              <a:latin typeface="Arial" pitchFamily="34" charset="0"/>
              <a:cs typeface="Arial" pitchFamily="34" charset="0"/>
            </a:endParaRPr>
          </a:p>
        </p:txBody>
      </p:sp>
      <p:pic>
        <p:nvPicPr>
          <p:cNvPr id="4" name="Picture 3"/>
          <p:cNvPicPr>
            <a:picLocks noChangeAspect="1"/>
          </p:cNvPicPr>
          <p:nvPr/>
        </p:nvPicPr>
        <p:blipFill rotWithShape="1">
          <a:blip r:embed="rId3"/>
          <a:srcRect l="15001" t="20540" r="17624" b="17187"/>
          <a:stretch/>
        </p:blipFill>
        <p:spPr>
          <a:xfrm>
            <a:off x="300162" y="1139063"/>
            <a:ext cx="6492240" cy="4800456"/>
          </a:xfrm>
          <a:prstGeom prst="rect">
            <a:avLst/>
          </a:prstGeom>
        </p:spPr>
      </p:pic>
      <p:cxnSp>
        <p:nvCxnSpPr>
          <p:cNvPr id="31" name="Straight Arrow Connector 30"/>
          <p:cNvCxnSpPr>
            <a:stCxn id="12" idx="1"/>
          </p:cNvCxnSpPr>
          <p:nvPr/>
        </p:nvCxnSpPr>
        <p:spPr>
          <a:xfrm flipH="1">
            <a:off x="6289482" y="1583871"/>
            <a:ext cx="796972" cy="1388563"/>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22" idx="1"/>
          </p:cNvCxnSpPr>
          <p:nvPr/>
        </p:nvCxnSpPr>
        <p:spPr>
          <a:xfrm flipH="1">
            <a:off x="6548562" y="2808243"/>
            <a:ext cx="570882" cy="1017631"/>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79627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289741" y="319859"/>
            <a:ext cx="8086726" cy="578427"/>
          </a:xfrm>
        </p:spPr>
        <p:txBody>
          <a:bodyPr anchor="b">
            <a:noAutofit/>
          </a:bodyPr>
          <a:lstStyle/>
          <a:p>
            <a:r>
              <a:rPr lang="en-US" sz="2800" dirty="0" smtClean="0"/>
              <a:t>Beyond Benchmarking</a:t>
            </a:r>
            <a:endParaRPr lang="en-US" sz="2800" dirty="0"/>
          </a:p>
        </p:txBody>
      </p:sp>
      <p:sp>
        <p:nvSpPr>
          <p:cNvPr id="43011" name="Rectangle 3"/>
          <p:cNvSpPr>
            <a:spLocks noChangeArrowheads="1"/>
          </p:cNvSpPr>
          <p:nvPr/>
        </p:nvSpPr>
        <p:spPr bwMode="auto">
          <a:xfrm>
            <a:off x="559904" y="811696"/>
            <a:ext cx="8382000" cy="4800600"/>
          </a:xfrm>
          <a:prstGeom prst="rect">
            <a:avLst/>
          </a:prstGeom>
          <a:noFill/>
          <a:ln w="9525">
            <a:noFill/>
            <a:miter lim="800000"/>
            <a:headEnd/>
            <a:tailEnd/>
          </a:ln>
        </p:spPr>
        <p:txBody>
          <a:bodyPr/>
          <a:lstStyle/>
          <a:p>
            <a:pPr marL="342900" indent="-342900" algn="ctr" eaLnBrk="0" fontAlgn="base" hangingPunct="0">
              <a:lnSpc>
                <a:spcPct val="80000"/>
              </a:lnSpc>
              <a:spcBef>
                <a:spcPct val="20000"/>
              </a:spcBef>
              <a:spcAft>
                <a:spcPct val="0"/>
              </a:spcAft>
              <a:buClr>
                <a:srgbClr val="00B0F0"/>
              </a:buClr>
              <a:buFont typeface="Arial" charset="0"/>
              <a:buNone/>
            </a:pPr>
            <a:endParaRPr lang="en-US" sz="2400" b="1" dirty="0">
              <a:solidFill>
                <a:srgbClr val="6F6F6F"/>
              </a:solidFill>
              <a:cs typeface="Arial" charset="0"/>
            </a:endParaRPr>
          </a:p>
        </p:txBody>
      </p:sp>
      <p:sp>
        <p:nvSpPr>
          <p:cNvPr id="6" name="Content Placeholder 7"/>
          <p:cNvSpPr txBox="1">
            <a:spLocks/>
          </p:cNvSpPr>
          <p:nvPr/>
        </p:nvSpPr>
        <p:spPr>
          <a:xfrm>
            <a:off x="480240" y="1086656"/>
            <a:ext cx="8229600" cy="437670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200" dirty="0" smtClean="0">
                <a:solidFill>
                  <a:schemeClr val="tx1">
                    <a:lumMod val="75000"/>
                    <a:lumOff val="25000"/>
                  </a:schemeClr>
                </a:solidFill>
                <a:cs typeface="Arial" charset="0"/>
              </a:rPr>
              <a:t>Access off-the-shelf portfolio-specific reports</a:t>
            </a:r>
          </a:p>
          <a:p>
            <a:pPr lvl="1"/>
            <a:r>
              <a:rPr lang="en-US" sz="2200" dirty="0" smtClean="0">
                <a:solidFill>
                  <a:schemeClr val="tx1">
                    <a:lumMod val="75000"/>
                    <a:lumOff val="25000"/>
                  </a:schemeClr>
                </a:solidFill>
                <a:cs typeface="Arial" charset="0"/>
              </a:rPr>
              <a:t>Site and source EUI, water use intensity, emissions intensity, etc.</a:t>
            </a:r>
          </a:p>
          <a:p>
            <a:r>
              <a:rPr lang="en-US" sz="2200" dirty="0" smtClean="0">
                <a:solidFill>
                  <a:schemeClr val="tx1">
                    <a:lumMod val="75000"/>
                    <a:lumOff val="25000"/>
                  </a:schemeClr>
                </a:solidFill>
                <a:cs typeface="Arial" charset="0"/>
              </a:rPr>
              <a:t>Generate custom reports</a:t>
            </a:r>
          </a:p>
          <a:p>
            <a:r>
              <a:rPr lang="en-US" sz="2200" dirty="0" smtClean="0">
                <a:solidFill>
                  <a:schemeClr val="tx1">
                    <a:lumMod val="75000"/>
                    <a:lumOff val="25000"/>
                  </a:schemeClr>
                </a:solidFill>
                <a:cs typeface="Arial" charset="0"/>
              </a:rPr>
              <a:t>Create report templates for consistent reporting</a:t>
            </a:r>
          </a:p>
          <a:p>
            <a:r>
              <a:rPr lang="en-US" sz="2200" dirty="0" smtClean="0">
                <a:solidFill>
                  <a:schemeClr val="tx1">
                    <a:lumMod val="75000"/>
                    <a:lumOff val="25000"/>
                  </a:schemeClr>
                </a:solidFill>
                <a:cs typeface="Arial" charset="0"/>
              </a:rPr>
              <a:t>Create data requests to collect building data from other Portfolio Manager users</a:t>
            </a:r>
          </a:p>
          <a:p>
            <a:r>
              <a:rPr lang="en-US" sz="2200" dirty="0" smtClean="0">
                <a:solidFill>
                  <a:schemeClr val="tx1">
                    <a:lumMod val="75000"/>
                    <a:lumOff val="25000"/>
                  </a:schemeClr>
                </a:solidFill>
                <a:cs typeface="Arial" charset="0"/>
              </a:rPr>
              <a:t>Exportable charts &amp; graphs</a:t>
            </a:r>
          </a:p>
          <a:p>
            <a:endParaRPr lang="en-US" sz="2000" dirty="0" smtClean="0">
              <a:solidFill>
                <a:schemeClr val="tx1">
                  <a:lumMod val="75000"/>
                  <a:lumOff val="25000"/>
                </a:schemeClr>
              </a:solidFill>
              <a:cs typeface="Arial" charset="0"/>
            </a:endParaRPr>
          </a:p>
        </p:txBody>
      </p:sp>
      <p:pic>
        <p:nvPicPr>
          <p:cNvPr id="5" name="Picture 4"/>
          <p:cNvPicPr>
            <a:picLocks noChangeAspect="1"/>
          </p:cNvPicPr>
          <p:nvPr/>
        </p:nvPicPr>
        <p:blipFill>
          <a:blip r:embed="rId3"/>
          <a:stretch>
            <a:fillRect/>
          </a:stretch>
        </p:blipFill>
        <p:spPr>
          <a:xfrm>
            <a:off x="4554292" y="3380311"/>
            <a:ext cx="3649054" cy="2658762"/>
          </a:xfrm>
          <a:prstGeom prst="rect">
            <a:avLst/>
          </a:prstGeom>
        </p:spPr>
      </p:pic>
    </p:spTree>
    <p:extLst>
      <p:ext uri="{BB962C8B-B14F-4D97-AF65-F5344CB8AC3E}">
        <p14:creationId xmlns:p14="http://schemas.microsoft.com/office/powerpoint/2010/main" val="311193012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276490" y="412623"/>
            <a:ext cx="8086726" cy="578427"/>
          </a:xfrm>
        </p:spPr>
        <p:txBody>
          <a:bodyPr anchor="b">
            <a:noAutofit/>
          </a:bodyPr>
          <a:lstStyle/>
          <a:p>
            <a:r>
              <a:rPr lang="en-US" sz="2800" dirty="0" smtClean="0"/>
              <a:t>Manage your portfolio</a:t>
            </a:r>
            <a:endParaRPr lang="en-US" sz="2800" dirty="0"/>
          </a:p>
        </p:txBody>
      </p:sp>
      <p:sp>
        <p:nvSpPr>
          <p:cNvPr id="43011" name="Rectangle 3"/>
          <p:cNvSpPr>
            <a:spLocks noChangeArrowheads="1"/>
          </p:cNvSpPr>
          <p:nvPr/>
        </p:nvSpPr>
        <p:spPr bwMode="auto">
          <a:xfrm>
            <a:off x="546653" y="904460"/>
            <a:ext cx="8382000" cy="4800600"/>
          </a:xfrm>
          <a:prstGeom prst="rect">
            <a:avLst/>
          </a:prstGeom>
          <a:noFill/>
          <a:ln w="9525">
            <a:noFill/>
            <a:miter lim="800000"/>
            <a:headEnd/>
            <a:tailEnd/>
          </a:ln>
        </p:spPr>
        <p:txBody>
          <a:bodyPr/>
          <a:lstStyle/>
          <a:p>
            <a:pPr marL="342900" indent="-342900" algn="ctr" eaLnBrk="0" fontAlgn="base" hangingPunct="0">
              <a:lnSpc>
                <a:spcPct val="80000"/>
              </a:lnSpc>
              <a:spcBef>
                <a:spcPct val="20000"/>
              </a:spcBef>
              <a:spcAft>
                <a:spcPct val="0"/>
              </a:spcAft>
              <a:buClr>
                <a:srgbClr val="00B0F0"/>
              </a:buClr>
              <a:buFont typeface="Arial" charset="0"/>
              <a:buNone/>
            </a:pPr>
            <a:endParaRPr lang="en-US" sz="2400" b="1" dirty="0">
              <a:solidFill>
                <a:srgbClr val="6F6F6F"/>
              </a:solidFill>
              <a:cs typeface="Arial" charset="0"/>
            </a:endParaRPr>
          </a:p>
        </p:txBody>
      </p:sp>
      <p:sp>
        <p:nvSpPr>
          <p:cNvPr id="6" name="Content Placeholder 7"/>
          <p:cNvSpPr txBox="1">
            <a:spLocks/>
          </p:cNvSpPr>
          <p:nvPr/>
        </p:nvSpPr>
        <p:spPr>
          <a:xfrm>
            <a:off x="466989" y="1179420"/>
            <a:ext cx="8229600" cy="437670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200" dirty="0" smtClean="0">
                <a:solidFill>
                  <a:schemeClr val="tx1">
                    <a:lumMod val="75000"/>
                    <a:lumOff val="25000"/>
                  </a:schemeClr>
                </a:solidFill>
                <a:cs typeface="Arial" charset="0"/>
              </a:rPr>
              <a:t>Create customized groups of buildings to manage your portfolio</a:t>
            </a:r>
          </a:p>
          <a:p>
            <a:r>
              <a:rPr lang="en-US" sz="2200" dirty="0" smtClean="0">
                <a:solidFill>
                  <a:schemeClr val="tx1">
                    <a:lumMod val="75000"/>
                    <a:lumOff val="25000"/>
                  </a:schemeClr>
                </a:solidFill>
                <a:cs typeface="Arial" charset="0"/>
              </a:rPr>
              <a:t>Share full or limited building information with other Portfolio Manager users</a:t>
            </a:r>
          </a:p>
          <a:p>
            <a:r>
              <a:rPr lang="en-US" sz="2200" dirty="0" smtClean="0">
                <a:solidFill>
                  <a:schemeClr val="tx1">
                    <a:lumMod val="75000"/>
                    <a:lumOff val="25000"/>
                  </a:schemeClr>
                </a:solidFill>
                <a:cs typeface="Arial" charset="0"/>
              </a:rPr>
              <a:t>Allow shared users access to edit or </a:t>
            </a:r>
            <a:r>
              <a:rPr lang="en-US" sz="2200" dirty="0" err="1" smtClean="0">
                <a:solidFill>
                  <a:schemeClr val="tx1">
                    <a:lumMod val="75000"/>
                    <a:lumOff val="25000"/>
                  </a:schemeClr>
                </a:solidFill>
                <a:cs typeface="Arial" charset="0"/>
              </a:rPr>
              <a:t>reshare</a:t>
            </a:r>
            <a:r>
              <a:rPr lang="en-US" sz="2200" dirty="0" smtClean="0">
                <a:solidFill>
                  <a:schemeClr val="tx1">
                    <a:lumMod val="75000"/>
                    <a:lumOff val="25000"/>
                  </a:schemeClr>
                </a:solidFill>
                <a:cs typeface="Arial" charset="0"/>
              </a:rPr>
              <a:t> building data</a:t>
            </a:r>
          </a:p>
          <a:p>
            <a:r>
              <a:rPr lang="en-US" sz="2200" dirty="0" smtClean="0">
                <a:solidFill>
                  <a:schemeClr val="tx1">
                    <a:lumMod val="75000"/>
                    <a:lumOff val="25000"/>
                  </a:schemeClr>
                </a:solidFill>
                <a:cs typeface="Arial" charset="0"/>
              </a:rPr>
              <a:t>Transfer buildings to other accounts</a:t>
            </a:r>
          </a:p>
          <a:p>
            <a:r>
              <a:rPr lang="en-US" sz="2200" dirty="0" smtClean="0">
                <a:solidFill>
                  <a:schemeClr val="tx1">
                    <a:lumMod val="75000"/>
                    <a:lumOff val="25000"/>
                  </a:schemeClr>
                </a:solidFill>
                <a:cs typeface="Arial" charset="0"/>
              </a:rPr>
              <a:t>Make copies of buildings</a:t>
            </a:r>
          </a:p>
          <a:p>
            <a:endParaRPr lang="en-US" sz="2200" dirty="0" smtClean="0">
              <a:solidFill>
                <a:schemeClr val="tx1">
                  <a:lumMod val="75000"/>
                  <a:lumOff val="25000"/>
                </a:schemeClr>
              </a:solidFill>
              <a:cs typeface="Arial" charset="0"/>
            </a:endParaRPr>
          </a:p>
        </p:txBody>
      </p:sp>
    </p:spTree>
    <p:extLst>
      <p:ext uri="{BB962C8B-B14F-4D97-AF65-F5344CB8AC3E}">
        <p14:creationId xmlns:p14="http://schemas.microsoft.com/office/powerpoint/2010/main" val="1852460423"/>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3"/>
          <p:cNvPicPr>
            <a:picLocks noChangeAspect="1" noChangeArrowheads="1"/>
          </p:cNvPicPr>
          <p:nvPr/>
        </p:nvPicPr>
        <p:blipFill>
          <a:blip r:embed="rId2" cstate="print"/>
          <a:srcRect l="14960" t="8040" r="56855" b="44268"/>
          <a:stretch>
            <a:fillRect/>
          </a:stretch>
        </p:blipFill>
        <p:spPr bwMode="auto">
          <a:xfrm>
            <a:off x="2886891" y="3653147"/>
            <a:ext cx="1541417" cy="1632857"/>
          </a:xfrm>
          <a:prstGeom prst="rect">
            <a:avLst/>
          </a:prstGeom>
          <a:noFill/>
          <a:ln w="9525">
            <a:noFill/>
            <a:miter lim="800000"/>
            <a:headEnd/>
            <a:tailEnd/>
          </a:ln>
          <a:effectLst>
            <a:outerShdw blurRad="50800" dist="38100" dir="13500000" algn="br" rotWithShape="0">
              <a:prstClr val="black">
                <a:alpha val="40000"/>
              </a:prstClr>
            </a:outerShdw>
          </a:effectLst>
        </p:spPr>
      </p:pic>
      <p:sp>
        <p:nvSpPr>
          <p:cNvPr id="7" name="Title 1"/>
          <p:cNvSpPr>
            <a:spLocks noGrp="1"/>
          </p:cNvSpPr>
          <p:nvPr>
            <p:ph type="title"/>
          </p:nvPr>
        </p:nvSpPr>
        <p:spPr>
          <a:xfrm>
            <a:off x="214746" y="0"/>
            <a:ext cx="7620000" cy="1066800"/>
          </a:xfrm>
        </p:spPr>
        <p:txBody>
          <a:bodyPr>
            <a:normAutofit/>
          </a:bodyPr>
          <a:lstStyle/>
          <a:p>
            <a:r>
              <a:rPr lang="en-US" sz="2800" dirty="0" smtClean="0"/>
              <a:t>EPA’s 1 – 100 ENERGY STAR Score</a:t>
            </a:r>
            <a:endParaRPr lang="en-US" sz="2800" dirty="0"/>
          </a:p>
        </p:txBody>
      </p:sp>
      <p:pic>
        <p:nvPicPr>
          <p:cNvPr id="8" name="Picture 3" descr="C:\Documents and Settings\JSTEPH02\Local Settings\Temporary Internet Files\Content.IE5\57XMJQF6\MC900349411[1].wmf"/>
          <p:cNvPicPr>
            <a:picLocks noChangeAspect="1" noChangeArrowheads="1"/>
          </p:cNvPicPr>
          <p:nvPr/>
        </p:nvPicPr>
        <p:blipFill>
          <a:blip r:embed="rId3" cstate="print"/>
          <a:srcRect/>
          <a:stretch>
            <a:fillRect/>
          </a:stretch>
        </p:blipFill>
        <p:spPr bwMode="auto">
          <a:xfrm>
            <a:off x="0" y="1040574"/>
            <a:ext cx="2287904" cy="1776410"/>
          </a:xfrm>
          <a:prstGeom prst="rect">
            <a:avLst/>
          </a:prstGeom>
          <a:noFill/>
        </p:spPr>
      </p:pic>
      <p:sp>
        <p:nvSpPr>
          <p:cNvPr id="9" name="TextBox 8"/>
          <p:cNvSpPr txBox="1"/>
          <p:nvPr/>
        </p:nvSpPr>
        <p:spPr>
          <a:xfrm>
            <a:off x="65314" y="2908564"/>
            <a:ext cx="2795452" cy="1606731"/>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effectLst/>
                <a:uLnTx/>
                <a:uFillTx/>
                <a:latin typeface="Arial" pitchFamily="34" charset="0"/>
                <a:ea typeface="+mj-ea"/>
                <a:cs typeface="Arial" pitchFamily="34" charset="0"/>
              </a:rPr>
              <a:t>Nationally representative</a:t>
            </a:r>
            <a:r>
              <a:rPr kumimoji="0" lang="en-US" sz="1600" b="1" i="0" u="none" strike="noStrike" kern="1200" cap="none" spc="0" normalizeH="0" noProof="0" dirty="0" smtClean="0">
                <a:ln>
                  <a:noFill/>
                </a:ln>
                <a:effectLst/>
                <a:uLnTx/>
                <a:uFillTx/>
                <a:latin typeface="Arial" pitchFamily="34" charset="0"/>
                <a:ea typeface="+mj-ea"/>
                <a:cs typeface="Arial" pitchFamily="34" charset="0"/>
              </a:rPr>
              <a:t> survey  </a:t>
            </a:r>
            <a:r>
              <a:rPr kumimoji="0" lang="en-US" sz="1600" b="0" i="0" u="none" strike="noStrike" kern="1200" cap="none" spc="0" normalizeH="0" noProof="0" dirty="0" smtClean="0">
                <a:ln>
                  <a:noFill/>
                </a:ln>
                <a:effectLst/>
                <a:uLnTx/>
                <a:uFillTx/>
                <a:latin typeface="Arial" pitchFamily="34" charset="0"/>
                <a:ea typeface="+mj-ea"/>
                <a:cs typeface="Arial" pitchFamily="34" charset="0"/>
              </a:rPr>
              <a:t>- CBECS gathers data on building characteristics and energy use from thousands of buildings across the US</a:t>
            </a:r>
            <a:endParaRPr kumimoji="0" lang="en-US" sz="1600" b="0" i="0" u="none" strike="noStrike" kern="1200" cap="none" spc="0" normalizeH="0" baseline="0" noProof="0" dirty="0" smtClean="0">
              <a:ln>
                <a:noFill/>
              </a:ln>
              <a:effectLst/>
              <a:uLnTx/>
              <a:uFillTx/>
              <a:latin typeface="Arial" pitchFamily="34" charset="0"/>
              <a:ea typeface="+mj-ea"/>
              <a:cs typeface="Arial" pitchFamily="34" charset="0"/>
            </a:endParaRPr>
          </a:p>
        </p:txBody>
      </p:sp>
      <p:pic>
        <p:nvPicPr>
          <p:cNvPr id="10" name="Picture 6" descr="C:\Documents and Settings\JSTEPH02\Local Settings\Temporary Internet Files\Content.IE5\H9ZNGSZB\MC900325410[1].wmf"/>
          <p:cNvPicPr>
            <a:picLocks noChangeAspect="1" noChangeArrowheads="1"/>
          </p:cNvPicPr>
          <p:nvPr/>
        </p:nvPicPr>
        <p:blipFill>
          <a:blip r:embed="rId4" cstate="print"/>
          <a:srcRect/>
          <a:stretch>
            <a:fillRect/>
          </a:stretch>
        </p:blipFill>
        <p:spPr bwMode="auto">
          <a:xfrm>
            <a:off x="2737924" y="857694"/>
            <a:ext cx="1139337" cy="929157"/>
          </a:xfrm>
          <a:prstGeom prst="rect">
            <a:avLst/>
          </a:prstGeom>
          <a:noFill/>
        </p:spPr>
      </p:pic>
      <p:pic>
        <p:nvPicPr>
          <p:cNvPr id="11" name="Picture 8"/>
          <p:cNvPicPr>
            <a:picLocks noChangeAspect="1" noChangeArrowheads="1"/>
          </p:cNvPicPr>
          <p:nvPr/>
        </p:nvPicPr>
        <p:blipFill>
          <a:blip r:embed="rId5" cstate="print"/>
          <a:srcRect l="35659" t="30809" r="37273" b="45676"/>
          <a:stretch>
            <a:fillRect/>
          </a:stretch>
        </p:blipFill>
        <p:spPr bwMode="auto">
          <a:xfrm>
            <a:off x="3487783" y="1393270"/>
            <a:ext cx="2011680" cy="1094071"/>
          </a:xfrm>
          <a:prstGeom prst="rect">
            <a:avLst/>
          </a:prstGeom>
          <a:noFill/>
          <a:ln w="9525">
            <a:solidFill>
              <a:schemeClr val="accent1">
                <a:shade val="50000"/>
              </a:schemeClr>
            </a:solidFill>
            <a:miter lim="800000"/>
            <a:headEnd/>
            <a:tailEnd/>
          </a:ln>
          <a:effectLst>
            <a:outerShdw blurRad="50800" dist="38100" dir="13500000" algn="br" rotWithShape="0">
              <a:prstClr val="black">
                <a:alpha val="40000"/>
              </a:prstClr>
            </a:outerShdw>
          </a:effectLst>
        </p:spPr>
      </p:pic>
      <p:sp>
        <p:nvSpPr>
          <p:cNvPr id="12" name="TextBox 11"/>
          <p:cNvSpPr txBox="1"/>
          <p:nvPr/>
        </p:nvSpPr>
        <p:spPr>
          <a:xfrm>
            <a:off x="3091545" y="2603763"/>
            <a:ext cx="2795452" cy="748937"/>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Arial" pitchFamily="34" charset="0"/>
                <a:ea typeface="+mj-ea"/>
                <a:cs typeface="Arial" pitchFamily="34" charset="0"/>
              </a:rPr>
              <a:t>EPA </a:t>
            </a:r>
            <a:r>
              <a:rPr kumimoji="0" lang="en-US" sz="1600" b="1" i="0" u="none" strike="noStrike" kern="1200" cap="none" spc="0" normalizeH="0" baseline="0" noProof="0" dirty="0" smtClean="0">
                <a:ln>
                  <a:noFill/>
                </a:ln>
                <a:effectLst/>
                <a:uLnTx/>
                <a:uFillTx/>
                <a:latin typeface="Arial" pitchFamily="34" charset="0"/>
                <a:ea typeface="+mj-ea"/>
                <a:cs typeface="Arial" pitchFamily="34" charset="0"/>
              </a:rPr>
              <a:t>analyzes</a:t>
            </a:r>
            <a:r>
              <a:rPr kumimoji="0" lang="en-US" sz="1600" b="1" i="0" u="none" strike="noStrike" kern="1200" cap="none" spc="0" normalizeH="0" noProof="0" dirty="0" smtClean="0">
                <a:ln>
                  <a:noFill/>
                </a:ln>
                <a:effectLst/>
                <a:uLnTx/>
                <a:uFillTx/>
                <a:latin typeface="Arial" pitchFamily="34" charset="0"/>
                <a:ea typeface="+mj-ea"/>
                <a:cs typeface="Arial" pitchFamily="34" charset="0"/>
              </a:rPr>
              <a:t> &amp; filters the data </a:t>
            </a:r>
            <a:r>
              <a:rPr kumimoji="0" lang="en-US" sz="1600" b="0" i="0" u="none" strike="noStrike" kern="1200" cap="none" spc="0" normalizeH="0" noProof="0" dirty="0" smtClean="0">
                <a:ln>
                  <a:noFill/>
                </a:ln>
                <a:effectLst/>
                <a:uLnTx/>
                <a:uFillTx/>
                <a:latin typeface="Arial" pitchFamily="34" charset="0"/>
                <a:ea typeface="+mj-ea"/>
                <a:cs typeface="Arial" pitchFamily="34" charset="0"/>
              </a:rPr>
              <a:t>- ensuring data robustness and quality</a:t>
            </a:r>
            <a:endParaRPr kumimoji="0" lang="en-US" sz="1600" b="0" i="0" u="none" strike="noStrike" kern="1200" cap="none" spc="0" normalizeH="0" baseline="0" noProof="0" dirty="0" smtClean="0">
              <a:ln>
                <a:noFill/>
              </a:ln>
              <a:effectLst/>
              <a:uLnTx/>
              <a:uFillTx/>
              <a:latin typeface="Arial" pitchFamily="34" charset="0"/>
              <a:ea typeface="+mj-ea"/>
              <a:cs typeface="Arial" pitchFamily="34" charset="0"/>
            </a:endParaRPr>
          </a:p>
        </p:txBody>
      </p:sp>
      <p:sp>
        <p:nvSpPr>
          <p:cNvPr id="13" name="TextBox 12"/>
          <p:cNvSpPr txBox="1"/>
          <p:nvPr/>
        </p:nvSpPr>
        <p:spPr>
          <a:xfrm>
            <a:off x="6557555" y="2386048"/>
            <a:ext cx="2586445" cy="2024743"/>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Arial" pitchFamily="34" charset="0"/>
                <a:ea typeface="+mj-ea"/>
                <a:cs typeface="Arial" pitchFamily="34" charset="0"/>
              </a:rPr>
              <a:t>EPA  creates a</a:t>
            </a:r>
            <a:r>
              <a:rPr kumimoji="0" lang="en-US" sz="1600" b="1" i="0" u="none" strike="noStrike" kern="1200" cap="none" spc="0" normalizeH="0" baseline="0" noProof="0" dirty="0" smtClean="0">
                <a:ln>
                  <a:noFill/>
                </a:ln>
                <a:effectLst/>
                <a:uLnTx/>
                <a:uFillTx/>
                <a:latin typeface="Arial" pitchFamily="34" charset="0"/>
                <a:ea typeface="+mj-ea"/>
                <a:cs typeface="Arial" pitchFamily="34" charset="0"/>
              </a:rPr>
              <a:t> statistical model</a:t>
            </a:r>
            <a:r>
              <a:rPr kumimoji="0" lang="en-US" sz="1600" b="0" i="0" u="none" strike="noStrike" kern="1200" cap="none" spc="0" normalizeH="0" baseline="0" noProof="0" dirty="0" smtClean="0">
                <a:ln>
                  <a:noFill/>
                </a:ln>
                <a:effectLst/>
                <a:uLnTx/>
                <a:uFillTx/>
                <a:latin typeface="Arial" pitchFamily="34" charset="0"/>
                <a:ea typeface="+mj-ea"/>
                <a:cs typeface="Arial" pitchFamily="34" charset="0"/>
              </a:rPr>
              <a:t> that correlates the energy data of the</a:t>
            </a:r>
            <a:r>
              <a:rPr kumimoji="0" lang="en-US" sz="1600" b="0" i="0" u="none" strike="noStrike" kern="1200" cap="none" spc="0" normalizeH="0" noProof="0" dirty="0" smtClean="0">
                <a:ln>
                  <a:noFill/>
                </a:ln>
                <a:effectLst/>
                <a:uLnTx/>
                <a:uFillTx/>
                <a:latin typeface="Arial" pitchFamily="34" charset="0"/>
                <a:ea typeface="+mj-ea"/>
                <a:cs typeface="Arial" pitchFamily="34" charset="0"/>
              </a:rPr>
              <a:t> property use details to identify the key drivers of energy use, a</a:t>
            </a:r>
            <a:r>
              <a:rPr lang="en-US" sz="1600" noProof="0" dirty="0" smtClean="0">
                <a:latin typeface="Arial" pitchFamily="34" charset="0"/>
                <a:ea typeface="+mj-ea"/>
                <a:cs typeface="Arial" pitchFamily="34" charset="0"/>
              </a:rPr>
              <a:t>ccounting for weather variations</a:t>
            </a:r>
            <a:endParaRPr kumimoji="0" lang="en-US" sz="1600" b="0" i="0" u="none" strike="noStrike" kern="1200" cap="none" spc="0" normalizeH="0" baseline="0" noProof="0" dirty="0" smtClean="0">
              <a:ln>
                <a:noFill/>
              </a:ln>
              <a:effectLst/>
              <a:uLnTx/>
              <a:uFillTx/>
              <a:latin typeface="Arial" pitchFamily="34" charset="0"/>
              <a:ea typeface="+mj-ea"/>
              <a:cs typeface="Arial" pitchFamily="34" charset="0"/>
            </a:endParaRPr>
          </a:p>
        </p:txBody>
      </p:sp>
      <p:sp>
        <p:nvSpPr>
          <p:cNvPr id="14" name="TextBox 13"/>
          <p:cNvSpPr txBox="1"/>
          <p:nvPr/>
        </p:nvSpPr>
        <p:spPr>
          <a:xfrm>
            <a:off x="3888373" y="4750426"/>
            <a:ext cx="4119159" cy="1384663"/>
          </a:xfrm>
          <a:prstGeom prst="rect">
            <a:avLst/>
          </a:prstGeom>
          <a:solidFill>
            <a:schemeClr val="bg1"/>
          </a:solidFill>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effectLst/>
                <a:uLnTx/>
                <a:uFillTx/>
                <a:latin typeface="Arial" pitchFamily="34" charset="0"/>
                <a:ea typeface="+mj-ea"/>
                <a:cs typeface="Arial" pitchFamily="34" charset="0"/>
              </a:rPr>
              <a:t>Compares the actual energy data for a building to the</a:t>
            </a:r>
            <a:r>
              <a:rPr kumimoji="0" lang="en-US" sz="1600" b="1" i="0" u="none" strike="noStrike" kern="1200" cap="none" spc="0" normalizeH="0" noProof="0" dirty="0" smtClean="0">
                <a:ln>
                  <a:noFill/>
                </a:ln>
                <a:effectLst/>
                <a:uLnTx/>
                <a:uFillTx/>
                <a:latin typeface="Arial" pitchFamily="34" charset="0"/>
                <a:ea typeface="+mj-ea"/>
                <a:cs typeface="Arial" pitchFamily="34" charset="0"/>
              </a:rPr>
              <a:t> modeled estimate</a:t>
            </a:r>
            <a:r>
              <a:rPr kumimoji="0" lang="en-US" sz="1600" b="0" i="0" u="none" strike="noStrike" kern="1200" cap="none" spc="0" normalizeH="0" noProof="0" dirty="0" smtClean="0">
                <a:ln>
                  <a:noFill/>
                </a:ln>
                <a:effectLst/>
                <a:uLnTx/>
                <a:uFillTx/>
                <a:latin typeface="Arial" pitchFamily="34" charset="0"/>
                <a:ea typeface="+mj-ea"/>
                <a:cs typeface="Arial" pitchFamily="34" charset="0"/>
              </a:rPr>
              <a:t> to determine where the building ranks relative to its peers</a:t>
            </a:r>
            <a:endParaRPr kumimoji="0" lang="en-US" sz="1600" b="0" i="0" u="none" strike="noStrike" kern="1200" cap="none" spc="0" normalizeH="0" baseline="0" noProof="0" dirty="0" smtClean="0">
              <a:ln>
                <a:noFill/>
              </a:ln>
              <a:effectLst/>
              <a:uLnTx/>
              <a:uFillTx/>
              <a:latin typeface="Arial" pitchFamily="34" charset="0"/>
              <a:ea typeface="+mj-ea"/>
              <a:cs typeface="Arial" pitchFamily="34" charset="0"/>
            </a:endParaRPr>
          </a:p>
        </p:txBody>
      </p:sp>
      <p:cxnSp>
        <p:nvCxnSpPr>
          <p:cNvPr id="15" name="Straight Arrow Connector 14"/>
          <p:cNvCxnSpPr/>
          <p:nvPr/>
        </p:nvCxnSpPr>
        <p:spPr>
          <a:xfrm flipV="1">
            <a:off x="2272937" y="2203169"/>
            <a:ext cx="770708" cy="156754"/>
          </a:xfrm>
          <a:prstGeom prst="straightConnector1">
            <a:avLst/>
          </a:prstGeom>
          <a:ln w="34925">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5625737" y="1785159"/>
            <a:ext cx="487680" cy="21772"/>
          </a:xfrm>
          <a:prstGeom prst="straightConnector1">
            <a:avLst/>
          </a:prstGeom>
          <a:ln w="34925">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5930536" y="3840381"/>
            <a:ext cx="539931" cy="322217"/>
          </a:xfrm>
          <a:prstGeom prst="straightConnector1">
            <a:avLst/>
          </a:prstGeom>
          <a:ln w="34925">
            <a:solidFill>
              <a:srgbClr val="00B0F0"/>
            </a:solidFill>
            <a:tailEnd type="arrow"/>
          </a:ln>
        </p:spPr>
        <p:style>
          <a:lnRef idx="1">
            <a:schemeClr val="accent1"/>
          </a:lnRef>
          <a:fillRef idx="0">
            <a:schemeClr val="accent1"/>
          </a:fillRef>
          <a:effectRef idx="0">
            <a:schemeClr val="accent1"/>
          </a:effectRef>
          <a:fontRef idx="minor">
            <a:schemeClr val="tx1"/>
          </a:fontRef>
        </p:style>
      </p:cxnSp>
      <p:pic>
        <p:nvPicPr>
          <p:cNvPr id="18" name="Picture 10"/>
          <p:cNvPicPr>
            <a:picLocks noChangeAspect="1" noChangeArrowheads="1"/>
          </p:cNvPicPr>
          <p:nvPr/>
        </p:nvPicPr>
        <p:blipFill>
          <a:blip r:embed="rId6" cstate="print"/>
          <a:srcRect l="32430" t="40519" r="34044" b="38698"/>
          <a:stretch>
            <a:fillRect/>
          </a:stretch>
        </p:blipFill>
        <p:spPr bwMode="auto">
          <a:xfrm>
            <a:off x="6165668" y="1005184"/>
            <a:ext cx="2939143" cy="1362804"/>
          </a:xfrm>
          <a:prstGeom prst="rect">
            <a:avLst/>
          </a:prstGeom>
          <a:noFill/>
          <a:ln w="9525">
            <a:noFill/>
            <a:miter lim="800000"/>
            <a:headEnd/>
            <a:tailEnd/>
          </a:ln>
        </p:spPr>
      </p:pic>
      <p:pic>
        <p:nvPicPr>
          <p:cNvPr id="19" name="Picture 12"/>
          <p:cNvPicPr>
            <a:picLocks noChangeAspect="1" noChangeArrowheads="1"/>
          </p:cNvPicPr>
          <p:nvPr/>
        </p:nvPicPr>
        <p:blipFill>
          <a:blip r:embed="rId7" cstate="print"/>
          <a:srcRect l="33475" t="38850" r="57041" b="55082"/>
          <a:stretch>
            <a:fillRect/>
          </a:stretch>
        </p:blipFill>
        <p:spPr bwMode="auto">
          <a:xfrm>
            <a:off x="4258491" y="3940529"/>
            <a:ext cx="1672046" cy="669768"/>
          </a:xfrm>
          <a:prstGeom prst="rect">
            <a:avLst/>
          </a:prstGeom>
          <a:noFill/>
          <a:ln w="9525">
            <a:noFill/>
            <a:miter lim="800000"/>
            <a:headEnd/>
            <a:tailEnd/>
          </a:ln>
          <a:effectLst>
            <a:outerShdw blurRad="50800" dist="127000" dir="7800000" algn="br" rotWithShape="0">
              <a:prstClr val="black">
                <a:alpha val="40000"/>
              </a:prstClr>
            </a:outerShdw>
          </a:effectLst>
        </p:spPr>
      </p:pic>
    </p:spTree>
    <p:extLst>
      <p:ext uri="{BB962C8B-B14F-4D97-AF65-F5344CB8AC3E}">
        <p14:creationId xmlns:p14="http://schemas.microsoft.com/office/powerpoint/2010/main" val="34454304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a:grpSpLocks/>
          </p:cNvGrpSpPr>
          <p:nvPr/>
        </p:nvGrpSpPr>
        <p:grpSpPr bwMode="auto">
          <a:xfrm>
            <a:off x="1209778" y="2448841"/>
            <a:ext cx="1556886" cy="964339"/>
            <a:chOff x="2256" y="1162"/>
            <a:chExt cx="1248" cy="885"/>
          </a:xfrm>
        </p:grpSpPr>
        <p:pic>
          <p:nvPicPr>
            <p:cNvPr id="38" name="Picture 49" descr="mob"/>
            <p:cNvPicPr>
              <a:picLocks noChangeArrowheads="1"/>
            </p:cNvPicPr>
            <p:nvPr/>
          </p:nvPicPr>
          <p:blipFill>
            <a:blip r:embed="rId3" cstate="print"/>
            <a:srcRect/>
            <a:stretch>
              <a:fillRect/>
            </a:stretch>
          </p:blipFill>
          <p:spPr bwMode="auto">
            <a:xfrm>
              <a:off x="2400" y="116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71" name="TextBox 25"/>
            <p:cNvSpPr txBox="1">
              <a:spLocks noChangeArrowheads="1"/>
            </p:cNvSpPr>
            <p:nvPr/>
          </p:nvSpPr>
          <p:spPr bwMode="auto">
            <a:xfrm>
              <a:off x="2256" y="1834"/>
              <a:ext cx="1248" cy="213"/>
            </a:xfrm>
            <a:prstGeom prst="rect">
              <a:avLst/>
            </a:prstGeom>
            <a:noFill/>
            <a:ln w="9525">
              <a:noFill/>
              <a:miter lim="800000"/>
              <a:headEnd/>
              <a:tailEnd/>
            </a:ln>
          </p:spPr>
          <p:txBody>
            <a:bodyPr>
              <a:spAutoFit/>
            </a:bodyPr>
            <a:lstStyle/>
            <a:p>
              <a:pPr algn="ctr" eaLnBrk="0" hangingPunct="0"/>
              <a:r>
                <a:rPr lang="en-US" sz="1050" b="1" dirty="0">
                  <a:solidFill>
                    <a:srgbClr val="1F1F1F"/>
                  </a:solidFill>
                </a:rPr>
                <a:t>Medical Offices*</a:t>
              </a:r>
            </a:p>
          </p:txBody>
        </p:sp>
      </p:grpSp>
      <p:grpSp>
        <p:nvGrpSpPr>
          <p:cNvPr id="5" name="Group 5"/>
          <p:cNvGrpSpPr>
            <a:grpSpLocks/>
          </p:cNvGrpSpPr>
          <p:nvPr/>
        </p:nvGrpSpPr>
        <p:grpSpPr bwMode="auto">
          <a:xfrm>
            <a:off x="4915438" y="2486749"/>
            <a:ext cx="1317365" cy="976326"/>
            <a:chOff x="1152" y="1152"/>
            <a:chExt cx="1056" cy="896"/>
          </a:xfrm>
        </p:grpSpPr>
        <p:pic>
          <p:nvPicPr>
            <p:cNvPr id="36" name="Picture 59" descr="1001404"/>
            <p:cNvPicPr>
              <a:picLocks noChangeArrowheads="1"/>
            </p:cNvPicPr>
            <p:nvPr/>
          </p:nvPicPr>
          <p:blipFill>
            <a:blip r:embed="rId4" cstate="print"/>
            <a:srcRect/>
            <a:stretch>
              <a:fillRect/>
            </a:stretch>
          </p:blipFill>
          <p:spPr bwMode="auto">
            <a:xfrm>
              <a:off x="1284"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69" name="TextBox 21"/>
            <p:cNvSpPr txBox="1">
              <a:spLocks noChangeArrowheads="1"/>
            </p:cNvSpPr>
            <p:nvPr/>
          </p:nvSpPr>
          <p:spPr bwMode="auto">
            <a:xfrm>
              <a:off x="1152" y="1835"/>
              <a:ext cx="1056" cy="213"/>
            </a:xfrm>
            <a:prstGeom prst="rect">
              <a:avLst/>
            </a:prstGeom>
            <a:noFill/>
            <a:ln w="9525">
              <a:noFill/>
              <a:miter lim="800000"/>
              <a:headEnd/>
              <a:tailEnd/>
            </a:ln>
          </p:spPr>
          <p:txBody>
            <a:bodyPr>
              <a:spAutoFit/>
            </a:bodyPr>
            <a:lstStyle/>
            <a:p>
              <a:pPr algn="ctr" eaLnBrk="0" hangingPunct="0"/>
              <a:r>
                <a:rPr lang="en-US" sz="1050" b="1" dirty="0">
                  <a:solidFill>
                    <a:srgbClr val="1F1F1F"/>
                  </a:solidFill>
                </a:rPr>
                <a:t>Office Buildings</a:t>
              </a:r>
            </a:p>
          </p:txBody>
        </p:sp>
      </p:grpSp>
      <p:grpSp>
        <p:nvGrpSpPr>
          <p:cNvPr id="6" name="Group 8"/>
          <p:cNvGrpSpPr>
            <a:grpSpLocks/>
          </p:cNvGrpSpPr>
          <p:nvPr/>
        </p:nvGrpSpPr>
        <p:grpSpPr bwMode="auto">
          <a:xfrm>
            <a:off x="2657140" y="4894062"/>
            <a:ext cx="1077844" cy="964339"/>
            <a:chOff x="240" y="2208"/>
            <a:chExt cx="864" cy="885"/>
          </a:xfrm>
        </p:grpSpPr>
        <p:pic>
          <p:nvPicPr>
            <p:cNvPr id="34" name="Picture 47" descr="1002348"/>
            <p:cNvPicPr>
              <a:picLocks noChangeArrowheads="1"/>
            </p:cNvPicPr>
            <p:nvPr/>
          </p:nvPicPr>
          <p:blipFill>
            <a:blip r:embed="rId5" cstate="print"/>
            <a:srcRect/>
            <a:stretch>
              <a:fillRect/>
            </a:stretch>
          </p:blipFill>
          <p:spPr bwMode="auto">
            <a:xfrm>
              <a:off x="240"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67" name="TextBox 21"/>
            <p:cNvSpPr txBox="1">
              <a:spLocks noChangeArrowheads="1"/>
            </p:cNvSpPr>
            <p:nvPr/>
          </p:nvSpPr>
          <p:spPr bwMode="auto">
            <a:xfrm>
              <a:off x="240" y="2880"/>
              <a:ext cx="864" cy="213"/>
            </a:xfrm>
            <a:prstGeom prst="rect">
              <a:avLst/>
            </a:prstGeom>
            <a:noFill/>
            <a:ln w="9525">
              <a:noFill/>
              <a:miter lim="800000"/>
              <a:headEnd/>
              <a:tailEnd/>
            </a:ln>
          </p:spPr>
          <p:txBody>
            <a:bodyPr>
              <a:spAutoFit/>
            </a:bodyPr>
            <a:lstStyle/>
            <a:p>
              <a:pPr algn="ctr" eaLnBrk="0" hangingPunct="0"/>
              <a:r>
                <a:rPr lang="en-US" sz="1050" b="1">
                  <a:solidFill>
                    <a:srgbClr val="1F1F1F"/>
                  </a:solidFill>
                </a:rPr>
                <a:t>Hospitals</a:t>
              </a:r>
            </a:p>
          </p:txBody>
        </p:sp>
      </p:grpSp>
      <p:grpSp>
        <p:nvGrpSpPr>
          <p:cNvPr id="7" name="Group 11"/>
          <p:cNvGrpSpPr>
            <a:grpSpLocks/>
          </p:cNvGrpSpPr>
          <p:nvPr/>
        </p:nvGrpSpPr>
        <p:grpSpPr bwMode="auto">
          <a:xfrm>
            <a:off x="2585773" y="3634835"/>
            <a:ext cx="1219368" cy="1174230"/>
            <a:chOff x="2371" y="2208"/>
            <a:chExt cx="926" cy="1040"/>
          </a:xfrm>
        </p:grpSpPr>
        <p:pic>
          <p:nvPicPr>
            <p:cNvPr id="32" name="Picture 53" descr="j0431694"/>
            <p:cNvPicPr>
              <a:picLocks noChangeArrowheads="1"/>
            </p:cNvPicPr>
            <p:nvPr/>
          </p:nvPicPr>
          <p:blipFill>
            <a:blip r:embed="rId6" cstate="print"/>
            <a:srcRect/>
            <a:stretch>
              <a:fillRect/>
            </a:stretch>
          </p:blipFill>
          <p:spPr bwMode="auto">
            <a:xfrm>
              <a:off x="2400"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65" name="TextBox 22"/>
            <p:cNvSpPr txBox="1">
              <a:spLocks noChangeArrowheads="1"/>
            </p:cNvSpPr>
            <p:nvPr/>
          </p:nvSpPr>
          <p:spPr bwMode="auto">
            <a:xfrm>
              <a:off x="2371" y="2880"/>
              <a:ext cx="926" cy="368"/>
            </a:xfrm>
            <a:prstGeom prst="rect">
              <a:avLst/>
            </a:prstGeom>
            <a:noFill/>
            <a:ln w="9525">
              <a:noFill/>
              <a:miter lim="800000"/>
              <a:headEnd/>
              <a:tailEnd/>
            </a:ln>
          </p:spPr>
          <p:txBody>
            <a:bodyPr wrap="square">
              <a:spAutoFit/>
            </a:bodyPr>
            <a:lstStyle/>
            <a:p>
              <a:pPr algn="ctr" eaLnBrk="0" hangingPunct="0"/>
              <a:r>
                <a:rPr lang="en-US" sz="1050" b="1" dirty="0" smtClean="0">
                  <a:solidFill>
                    <a:srgbClr val="1F1F1F"/>
                  </a:solidFill>
                </a:rPr>
                <a:t>Distribution Centers</a:t>
              </a:r>
              <a:endParaRPr lang="en-US" sz="1050" b="1" dirty="0">
                <a:solidFill>
                  <a:srgbClr val="1F1F1F"/>
                </a:solidFill>
              </a:endParaRPr>
            </a:p>
          </p:txBody>
        </p:sp>
      </p:grpSp>
      <p:grpSp>
        <p:nvGrpSpPr>
          <p:cNvPr id="8" name="Group 14"/>
          <p:cNvGrpSpPr>
            <a:grpSpLocks/>
          </p:cNvGrpSpPr>
          <p:nvPr/>
        </p:nvGrpSpPr>
        <p:grpSpPr bwMode="auto">
          <a:xfrm>
            <a:off x="2639749" y="1266529"/>
            <a:ext cx="1077844" cy="986132"/>
            <a:chOff x="240" y="1152"/>
            <a:chExt cx="864" cy="905"/>
          </a:xfrm>
        </p:grpSpPr>
        <p:pic>
          <p:nvPicPr>
            <p:cNvPr id="30" name="Picture 54" descr="dorms"/>
            <p:cNvPicPr>
              <a:picLocks noChangeArrowheads="1"/>
            </p:cNvPicPr>
            <p:nvPr/>
          </p:nvPicPr>
          <p:blipFill>
            <a:blip r:embed="rId7" cstate="print"/>
            <a:srcRect/>
            <a:stretch>
              <a:fillRect/>
            </a:stretch>
          </p:blipFill>
          <p:spPr bwMode="auto">
            <a:xfrm>
              <a:off x="240"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63" name="TextBox 30"/>
            <p:cNvSpPr txBox="1">
              <a:spLocks noChangeArrowheads="1"/>
            </p:cNvSpPr>
            <p:nvPr/>
          </p:nvSpPr>
          <p:spPr bwMode="auto">
            <a:xfrm>
              <a:off x="240" y="1824"/>
              <a:ext cx="864" cy="233"/>
            </a:xfrm>
            <a:prstGeom prst="rect">
              <a:avLst/>
            </a:prstGeom>
            <a:noFill/>
            <a:ln w="9525">
              <a:noFill/>
              <a:miter lim="800000"/>
              <a:headEnd/>
              <a:tailEnd/>
            </a:ln>
          </p:spPr>
          <p:txBody>
            <a:bodyPr>
              <a:spAutoFit/>
            </a:bodyPr>
            <a:lstStyle/>
            <a:p>
              <a:pPr algn="ctr" eaLnBrk="0" hangingPunct="0"/>
              <a:r>
                <a:rPr lang="en-US" sz="1050" b="1" dirty="0" smtClean="0">
                  <a:solidFill>
                    <a:srgbClr val="1F1F1F"/>
                  </a:solidFill>
                </a:rPr>
                <a:t>Barracks*</a:t>
              </a:r>
              <a:endParaRPr lang="en-US" sz="1050" b="1" dirty="0">
                <a:solidFill>
                  <a:srgbClr val="1F1F1F"/>
                </a:solidFill>
              </a:endParaRPr>
            </a:p>
          </p:txBody>
        </p:sp>
      </p:grpSp>
      <p:grpSp>
        <p:nvGrpSpPr>
          <p:cNvPr id="9" name="Group 17"/>
          <p:cNvGrpSpPr>
            <a:grpSpLocks/>
          </p:cNvGrpSpPr>
          <p:nvPr/>
        </p:nvGrpSpPr>
        <p:grpSpPr bwMode="auto">
          <a:xfrm>
            <a:off x="6265396" y="1286645"/>
            <a:ext cx="1137724" cy="986133"/>
            <a:chOff x="2400" y="3264"/>
            <a:chExt cx="864" cy="905"/>
          </a:xfrm>
        </p:grpSpPr>
        <p:pic>
          <p:nvPicPr>
            <p:cNvPr id="28" name="Picture 55" descr="good foods"/>
            <p:cNvPicPr>
              <a:picLocks noChangeArrowheads="1"/>
            </p:cNvPicPr>
            <p:nvPr/>
          </p:nvPicPr>
          <p:blipFill>
            <a:blip r:embed="rId8" cstate="print"/>
            <a:srcRect/>
            <a:stretch>
              <a:fillRect/>
            </a:stretch>
          </p:blipFill>
          <p:spPr bwMode="auto">
            <a:xfrm>
              <a:off x="2400" y="3264"/>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61" name="TextBox 28"/>
            <p:cNvSpPr txBox="1">
              <a:spLocks noChangeArrowheads="1"/>
            </p:cNvSpPr>
            <p:nvPr/>
          </p:nvSpPr>
          <p:spPr bwMode="auto">
            <a:xfrm>
              <a:off x="2400" y="3936"/>
              <a:ext cx="864" cy="233"/>
            </a:xfrm>
            <a:prstGeom prst="rect">
              <a:avLst/>
            </a:prstGeom>
            <a:noFill/>
            <a:ln w="9525">
              <a:noFill/>
              <a:miter lim="800000"/>
              <a:headEnd/>
              <a:tailEnd/>
            </a:ln>
          </p:spPr>
          <p:txBody>
            <a:bodyPr>
              <a:spAutoFit/>
            </a:bodyPr>
            <a:lstStyle/>
            <a:p>
              <a:pPr algn="ctr" eaLnBrk="0" hangingPunct="0"/>
              <a:r>
                <a:rPr lang="en-US" sz="1050" b="1" dirty="0" smtClean="0">
                  <a:solidFill>
                    <a:srgbClr val="1F1F1F"/>
                  </a:solidFill>
                </a:rPr>
                <a:t>Supermarkets</a:t>
              </a:r>
              <a:endParaRPr lang="en-US" sz="1050" b="1" dirty="0">
                <a:solidFill>
                  <a:srgbClr val="1F1F1F"/>
                </a:solidFill>
              </a:endParaRPr>
            </a:p>
          </p:txBody>
        </p:sp>
      </p:grpSp>
      <p:grpSp>
        <p:nvGrpSpPr>
          <p:cNvPr id="10" name="Group 20"/>
          <p:cNvGrpSpPr>
            <a:grpSpLocks/>
          </p:cNvGrpSpPr>
          <p:nvPr/>
        </p:nvGrpSpPr>
        <p:grpSpPr bwMode="auto">
          <a:xfrm>
            <a:off x="6299017" y="2499461"/>
            <a:ext cx="1179552" cy="1112532"/>
            <a:chOff x="3408" y="3264"/>
            <a:chExt cx="867" cy="1021"/>
          </a:xfrm>
        </p:grpSpPr>
        <p:pic>
          <p:nvPicPr>
            <p:cNvPr id="26" name="Picture 51" descr="DC courthouse"/>
            <p:cNvPicPr>
              <a:picLocks noChangeArrowheads="1"/>
            </p:cNvPicPr>
            <p:nvPr/>
          </p:nvPicPr>
          <p:blipFill>
            <a:blip r:embed="rId9" cstate="print"/>
            <a:srcRect/>
            <a:stretch>
              <a:fillRect/>
            </a:stretch>
          </p:blipFill>
          <p:spPr bwMode="auto">
            <a:xfrm>
              <a:off x="3408" y="3264"/>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59" name="TextBox 26"/>
            <p:cNvSpPr txBox="1">
              <a:spLocks noChangeArrowheads="1"/>
            </p:cNvSpPr>
            <p:nvPr/>
          </p:nvSpPr>
          <p:spPr bwMode="auto">
            <a:xfrm>
              <a:off x="3456" y="3936"/>
              <a:ext cx="819" cy="349"/>
            </a:xfrm>
            <a:prstGeom prst="rect">
              <a:avLst/>
            </a:prstGeom>
            <a:noFill/>
            <a:ln w="9525">
              <a:noFill/>
              <a:miter lim="800000"/>
              <a:headEnd/>
              <a:tailEnd/>
            </a:ln>
          </p:spPr>
          <p:txBody>
            <a:bodyPr>
              <a:spAutoFit/>
            </a:bodyPr>
            <a:lstStyle/>
            <a:p>
              <a:pPr algn="ctr" eaLnBrk="0" hangingPunct="0"/>
              <a:r>
                <a:rPr lang="en-US" sz="1050" b="1">
                  <a:solidFill>
                    <a:srgbClr val="1F1F1F"/>
                  </a:solidFill>
                </a:rPr>
                <a:t>Courthouses</a:t>
              </a:r>
            </a:p>
          </p:txBody>
        </p:sp>
      </p:grpSp>
      <p:grpSp>
        <p:nvGrpSpPr>
          <p:cNvPr id="11" name="Group 23"/>
          <p:cNvGrpSpPr>
            <a:grpSpLocks/>
          </p:cNvGrpSpPr>
          <p:nvPr/>
        </p:nvGrpSpPr>
        <p:grpSpPr bwMode="auto">
          <a:xfrm>
            <a:off x="5050240" y="1287211"/>
            <a:ext cx="1077844" cy="950174"/>
            <a:chOff x="3456" y="1152"/>
            <a:chExt cx="864" cy="872"/>
          </a:xfrm>
        </p:grpSpPr>
        <p:pic>
          <p:nvPicPr>
            <p:cNvPr id="24" name="Picture 56" descr="school_color"/>
            <p:cNvPicPr>
              <a:picLocks noChangeArrowheads="1"/>
            </p:cNvPicPr>
            <p:nvPr/>
          </p:nvPicPr>
          <p:blipFill>
            <a:blip r:embed="rId10" cstate="print"/>
            <a:srcRect/>
            <a:stretch>
              <a:fillRect/>
            </a:stretch>
          </p:blipFill>
          <p:spPr bwMode="auto">
            <a:xfrm>
              <a:off x="3456"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57" name="TextBox 24"/>
            <p:cNvSpPr txBox="1">
              <a:spLocks noChangeArrowheads="1"/>
            </p:cNvSpPr>
            <p:nvPr/>
          </p:nvSpPr>
          <p:spPr bwMode="auto">
            <a:xfrm>
              <a:off x="3456" y="1811"/>
              <a:ext cx="864" cy="213"/>
            </a:xfrm>
            <a:prstGeom prst="rect">
              <a:avLst/>
            </a:prstGeom>
            <a:noFill/>
            <a:ln w="9525">
              <a:noFill/>
              <a:miter lim="800000"/>
              <a:headEnd/>
              <a:tailEnd/>
            </a:ln>
          </p:spPr>
          <p:txBody>
            <a:bodyPr>
              <a:spAutoFit/>
            </a:bodyPr>
            <a:lstStyle/>
            <a:p>
              <a:pPr algn="ctr" eaLnBrk="0" hangingPunct="0"/>
              <a:r>
                <a:rPr lang="en-US" sz="1050" b="1">
                  <a:solidFill>
                    <a:srgbClr val="1F1F1F"/>
                  </a:solidFill>
                </a:rPr>
                <a:t>K-12 Schools</a:t>
              </a:r>
            </a:p>
          </p:txBody>
        </p:sp>
      </p:grpSp>
      <p:grpSp>
        <p:nvGrpSpPr>
          <p:cNvPr id="12" name="Group 26"/>
          <p:cNvGrpSpPr>
            <a:grpSpLocks/>
          </p:cNvGrpSpPr>
          <p:nvPr/>
        </p:nvGrpSpPr>
        <p:grpSpPr bwMode="auto">
          <a:xfrm>
            <a:off x="1384116" y="1277953"/>
            <a:ext cx="1181878" cy="986132"/>
            <a:chOff x="240" y="1152"/>
            <a:chExt cx="912" cy="905"/>
          </a:xfrm>
        </p:grpSpPr>
        <p:pic>
          <p:nvPicPr>
            <p:cNvPr id="22" name="Picture 52" descr="383 Madison"/>
            <p:cNvPicPr>
              <a:picLocks noChangeArrowheads="1"/>
            </p:cNvPicPr>
            <p:nvPr/>
          </p:nvPicPr>
          <p:blipFill>
            <a:blip r:embed="rId11" cstate="print"/>
            <a:srcRect/>
            <a:stretch>
              <a:fillRect/>
            </a:stretch>
          </p:blipFill>
          <p:spPr bwMode="auto">
            <a:xfrm>
              <a:off x="240"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55" name="TextBox 22"/>
            <p:cNvSpPr txBox="1">
              <a:spLocks noChangeArrowheads="1"/>
            </p:cNvSpPr>
            <p:nvPr/>
          </p:nvSpPr>
          <p:spPr bwMode="auto">
            <a:xfrm>
              <a:off x="240" y="1824"/>
              <a:ext cx="912" cy="233"/>
            </a:xfrm>
            <a:prstGeom prst="rect">
              <a:avLst/>
            </a:prstGeom>
            <a:noFill/>
            <a:ln w="9525">
              <a:noFill/>
              <a:miter lim="800000"/>
              <a:headEnd/>
              <a:tailEnd/>
            </a:ln>
          </p:spPr>
          <p:txBody>
            <a:bodyPr>
              <a:spAutoFit/>
            </a:bodyPr>
            <a:lstStyle/>
            <a:p>
              <a:pPr algn="ctr" eaLnBrk="0" hangingPunct="0"/>
              <a:r>
                <a:rPr lang="en-US" sz="1050" b="1" dirty="0" smtClean="0">
                  <a:solidFill>
                    <a:srgbClr val="1F1F1F"/>
                  </a:solidFill>
                </a:rPr>
                <a:t>Bank Branch</a:t>
              </a:r>
              <a:endParaRPr lang="en-US" sz="1050" b="1" dirty="0">
                <a:solidFill>
                  <a:srgbClr val="1F1F1F"/>
                </a:solidFill>
              </a:endParaRPr>
            </a:p>
          </p:txBody>
        </p:sp>
      </p:grpSp>
      <p:grpSp>
        <p:nvGrpSpPr>
          <p:cNvPr id="13" name="Group 29"/>
          <p:cNvGrpSpPr>
            <a:grpSpLocks/>
          </p:cNvGrpSpPr>
          <p:nvPr/>
        </p:nvGrpSpPr>
        <p:grpSpPr bwMode="auto">
          <a:xfrm>
            <a:off x="2634398" y="2463170"/>
            <a:ext cx="1077844" cy="964339"/>
            <a:chOff x="3456" y="2208"/>
            <a:chExt cx="864" cy="885"/>
          </a:xfrm>
        </p:grpSpPr>
        <p:pic>
          <p:nvPicPr>
            <p:cNvPr id="20" name="Picture 48" descr="hotel2"/>
            <p:cNvPicPr>
              <a:picLocks noChangeArrowheads="1"/>
            </p:cNvPicPr>
            <p:nvPr/>
          </p:nvPicPr>
          <p:blipFill>
            <a:blip r:embed="rId12" cstate="print"/>
            <a:srcRect/>
            <a:stretch>
              <a:fillRect/>
            </a:stretch>
          </p:blipFill>
          <p:spPr bwMode="auto">
            <a:xfrm>
              <a:off x="3456"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53" name="TextBox 20"/>
            <p:cNvSpPr txBox="1">
              <a:spLocks noChangeArrowheads="1"/>
            </p:cNvSpPr>
            <p:nvPr/>
          </p:nvSpPr>
          <p:spPr bwMode="auto">
            <a:xfrm>
              <a:off x="3456" y="2880"/>
              <a:ext cx="864" cy="213"/>
            </a:xfrm>
            <a:prstGeom prst="rect">
              <a:avLst/>
            </a:prstGeom>
            <a:noFill/>
            <a:ln w="9525">
              <a:noFill/>
              <a:miter lim="800000"/>
              <a:headEnd/>
              <a:tailEnd/>
            </a:ln>
          </p:spPr>
          <p:txBody>
            <a:bodyPr>
              <a:spAutoFit/>
            </a:bodyPr>
            <a:lstStyle/>
            <a:p>
              <a:pPr algn="ctr" eaLnBrk="0" hangingPunct="0"/>
              <a:r>
                <a:rPr lang="en-US" sz="1050" b="1">
                  <a:solidFill>
                    <a:srgbClr val="1F1F1F"/>
                  </a:solidFill>
                </a:rPr>
                <a:t>Hotels</a:t>
              </a:r>
            </a:p>
          </p:txBody>
        </p:sp>
      </p:grpSp>
      <p:grpSp>
        <p:nvGrpSpPr>
          <p:cNvPr id="14" name="Group 46"/>
          <p:cNvGrpSpPr>
            <a:grpSpLocks/>
          </p:cNvGrpSpPr>
          <p:nvPr/>
        </p:nvGrpSpPr>
        <p:grpSpPr bwMode="auto">
          <a:xfrm>
            <a:off x="5021109" y="4928154"/>
            <a:ext cx="1437125" cy="1123428"/>
            <a:chOff x="3312" y="3168"/>
            <a:chExt cx="1152" cy="1031"/>
          </a:xfrm>
        </p:grpSpPr>
        <p:pic>
          <p:nvPicPr>
            <p:cNvPr id="18" name="Picture 50" descr="wastetreatment008"/>
            <p:cNvPicPr>
              <a:picLocks noChangeArrowheads="1"/>
            </p:cNvPicPr>
            <p:nvPr/>
          </p:nvPicPr>
          <p:blipFill>
            <a:blip r:embed="rId13" cstate="print"/>
            <a:srcRect/>
            <a:stretch>
              <a:fillRect/>
            </a:stretch>
          </p:blipFill>
          <p:spPr bwMode="auto">
            <a:xfrm>
              <a:off x="3456" y="316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51" name="TextBox 18"/>
            <p:cNvSpPr txBox="1">
              <a:spLocks noChangeArrowheads="1"/>
            </p:cNvSpPr>
            <p:nvPr/>
          </p:nvSpPr>
          <p:spPr bwMode="auto">
            <a:xfrm>
              <a:off x="3312" y="3850"/>
              <a:ext cx="1152" cy="349"/>
            </a:xfrm>
            <a:prstGeom prst="rect">
              <a:avLst/>
            </a:prstGeom>
            <a:noFill/>
            <a:ln w="9525">
              <a:noFill/>
              <a:miter lim="800000"/>
              <a:headEnd/>
              <a:tailEnd/>
            </a:ln>
          </p:spPr>
          <p:txBody>
            <a:bodyPr>
              <a:spAutoFit/>
            </a:bodyPr>
            <a:lstStyle/>
            <a:p>
              <a:pPr algn="ctr" eaLnBrk="0" hangingPunct="0"/>
              <a:r>
                <a:rPr lang="en-US" sz="1050" b="1">
                  <a:solidFill>
                    <a:srgbClr val="1F1F1F"/>
                  </a:solidFill>
                </a:rPr>
                <a:t>Wastewater Treatment Plants*</a:t>
              </a:r>
            </a:p>
          </p:txBody>
        </p:sp>
      </p:grpSp>
      <p:grpSp>
        <p:nvGrpSpPr>
          <p:cNvPr id="15" name="Group 35"/>
          <p:cNvGrpSpPr>
            <a:grpSpLocks/>
          </p:cNvGrpSpPr>
          <p:nvPr/>
        </p:nvGrpSpPr>
        <p:grpSpPr bwMode="auto">
          <a:xfrm>
            <a:off x="1396355" y="3624171"/>
            <a:ext cx="1077844" cy="964339"/>
            <a:chOff x="1344" y="2208"/>
            <a:chExt cx="864" cy="885"/>
          </a:xfrm>
        </p:grpSpPr>
        <p:pic>
          <p:nvPicPr>
            <p:cNvPr id="16" name="Picture 58" descr="jc penney"/>
            <p:cNvPicPr>
              <a:picLocks noChangeArrowheads="1"/>
            </p:cNvPicPr>
            <p:nvPr/>
          </p:nvPicPr>
          <p:blipFill>
            <a:blip r:embed="rId14" cstate="print"/>
            <a:srcRect/>
            <a:stretch>
              <a:fillRect/>
            </a:stretch>
          </p:blipFill>
          <p:spPr bwMode="auto">
            <a:xfrm>
              <a:off x="1344"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49" name="TextBox 16"/>
            <p:cNvSpPr txBox="1">
              <a:spLocks noChangeArrowheads="1"/>
            </p:cNvSpPr>
            <p:nvPr/>
          </p:nvSpPr>
          <p:spPr bwMode="auto">
            <a:xfrm>
              <a:off x="1344" y="2880"/>
              <a:ext cx="864" cy="213"/>
            </a:xfrm>
            <a:prstGeom prst="rect">
              <a:avLst/>
            </a:prstGeom>
            <a:noFill/>
            <a:ln w="9525">
              <a:noFill/>
              <a:miter lim="800000"/>
              <a:headEnd/>
              <a:tailEnd/>
            </a:ln>
          </p:spPr>
          <p:txBody>
            <a:bodyPr>
              <a:spAutoFit/>
            </a:bodyPr>
            <a:lstStyle/>
            <a:p>
              <a:pPr algn="ctr" eaLnBrk="0" hangingPunct="0"/>
              <a:r>
                <a:rPr lang="en-US" sz="1050" b="1">
                  <a:solidFill>
                    <a:srgbClr val="1F1F1F"/>
                  </a:solidFill>
                </a:rPr>
                <a:t>Retail Stores</a:t>
              </a:r>
            </a:p>
          </p:txBody>
        </p:sp>
      </p:grpSp>
      <p:sp>
        <p:nvSpPr>
          <p:cNvPr id="26638" name="Title 1"/>
          <p:cNvSpPr txBox="1">
            <a:spLocks/>
          </p:cNvSpPr>
          <p:nvPr/>
        </p:nvSpPr>
        <p:spPr bwMode="auto">
          <a:xfrm>
            <a:off x="130965" y="492011"/>
            <a:ext cx="8547628" cy="506080"/>
          </a:xfrm>
          <a:prstGeom prst="rect">
            <a:avLst/>
          </a:prstGeom>
          <a:noFill/>
          <a:ln w="9525">
            <a:noFill/>
            <a:miter lim="800000"/>
            <a:headEnd/>
            <a:tailEnd/>
          </a:ln>
        </p:spPr>
        <p:txBody>
          <a:bodyPr anchor="b"/>
          <a:lstStyle/>
          <a:p>
            <a:r>
              <a:rPr lang="en-US" sz="2800" dirty="0" smtClean="0"/>
              <a:t>Property Types with 1 to 100 ENERGY STAR Scores</a:t>
            </a:r>
            <a:endParaRPr lang="en-US" sz="2800" dirty="0"/>
          </a:p>
        </p:txBody>
      </p:sp>
      <p:grpSp>
        <p:nvGrpSpPr>
          <p:cNvPr id="17" name="Group 39"/>
          <p:cNvGrpSpPr>
            <a:grpSpLocks/>
          </p:cNvGrpSpPr>
          <p:nvPr/>
        </p:nvGrpSpPr>
        <p:grpSpPr bwMode="auto">
          <a:xfrm>
            <a:off x="7411845" y="2530114"/>
            <a:ext cx="1448353" cy="955622"/>
            <a:chOff x="4351" y="1152"/>
            <a:chExt cx="1161" cy="877"/>
          </a:xfrm>
        </p:grpSpPr>
        <p:pic>
          <p:nvPicPr>
            <p:cNvPr id="26646" name="Picture 40"/>
            <p:cNvPicPr>
              <a:picLocks noChangeArrowheads="1"/>
            </p:cNvPicPr>
            <p:nvPr/>
          </p:nvPicPr>
          <p:blipFill>
            <a:blip r:embed="rId15" cstate="print"/>
            <a:srcRect/>
            <a:stretch>
              <a:fillRect/>
            </a:stretch>
          </p:blipFill>
          <p:spPr bwMode="auto">
            <a:xfrm>
              <a:off x="4512" y="1152"/>
              <a:ext cx="864" cy="633"/>
            </a:xfrm>
            <a:prstGeom prst="rect">
              <a:avLst/>
            </a:prstGeom>
            <a:noFill/>
            <a:ln w="9525">
              <a:solidFill>
                <a:schemeClr val="tx1"/>
              </a:solidFill>
              <a:miter lim="800000"/>
              <a:headEnd/>
              <a:tailEnd/>
            </a:ln>
          </p:spPr>
        </p:pic>
        <p:sp>
          <p:nvSpPr>
            <p:cNvPr id="26647" name="TextBox 18"/>
            <p:cNvSpPr txBox="1">
              <a:spLocks noChangeArrowheads="1"/>
            </p:cNvSpPr>
            <p:nvPr/>
          </p:nvSpPr>
          <p:spPr bwMode="auto">
            <a:xfrm>
              <a:off x="4351" y="1816"/>
              <a:ext cx="1161" cy="213"/>
            </a:xfrm>
            <a:prstGeom prst="rect">
              <a:avLst/>
            </a:prstGeom>
            <a:noFill/>
            <a:ln w="9525">
              <a:noFill/>
              <a:miter lim="800000"/>
              <a:headEnd/>
              <a:tailEnd/>
            </a:ln>
          </p:spPr>
          <p:txBody>
            <a:bodyPr wrap="square">
              <a:spAutoFit/>
            </a:bodyPr>
            <a:lstStyle/>
            <a:p>
              <a:pPr algn="ctr" eaLnBrk="0" hangingPunct="0"/>
              <a:r>
                <a:rPr lang="en-US" sz="1050" b="1" dirty="0" smtClean="0">
                  <a:solidFill>
                    <a:srgbClr val="1F1F1F"/>
                  </a:solidFill>
                </a:rPr>
                <a:t>Worship Facilities</a:t>
              </a:r>
              <a:endParaRPr lang="en-US" sz="1050" b="1" dirty="0">
                <a:solidFill>
                  <a:srgbClr val="1F1F1F"/>
                </a:solidFill>
              </a:endParaRPr>
            </a:p>
          </p:txBody>
        </p:sp>
      </p:grpSp>
      <p:grpSp>
        <p:nvGrpSpPr>
          <p:cNvPr id="19" name="Group 45"/>
          <p:cNvGrpSpPr>
            <a:grpSpLocks/>
          </p:cNvGrpSpPr>
          <p:nvPr/>
        </p:nvGrpSpPr>
        <p:grpSpPr bwMode="auto">
          <a:xfrm>
            <a:off x="1267641" y="4889777"/>
            <a:ext cx="1437125" cy="975235"/>
            <a:chOff x="9543" y="3495"/>
            <a:chExt cx="1152" cy="895"/>
          </a:xfrm>
        </p:grpSpPr>
        <p:pic>
          <p:nvPicPr>
            <p:cNvPr id="26644" name="Picture 43" descr="A-104 IBM&amp;HP2"/>
            <p:cNvPicPr>
              <a:picLocks noChangeArrowheads="1"/>
            </p:cNvPicPr>
            <p:nvPr/>
          </p:nvPicPr>
          <p:blipFill>
            <a:blip r:embed="rId16" cstate="print"/>
            <a:srcRect/>
            <a:stretch>
              <a:fillRect/>
            </a:stretch>
          </p:blipFill>
          <p:spPr bwMode="auto">
            <a:xfrm>
              <a:off x="9687" y="3495"/>
              <a:ext cx="864" cy="633"/>
            </a:xfrm>
            <a:prstGeom prst="rect">
              <a:avLst/>
            </a:prstGeom>
            <a:noFill/>
            <a:ln w="9525">
              <a:solidFill>
                <a:schemeClr val="tx1"/>
              </a:solidFill>
              <a:miter lim="800000"/>
              <a:headEnd/>
              <a:tailEnd/>
            </a:ln>
          </p:spPr>
        </p:pic>
        <p:sp>
          <p:nvSpPr>
            <p:cNvPr id="26645" name="TextBox 18"/>
            <p:cNvSpPr txBox="1">
              <a:spLocks noChangeArrowheads="1"/>
            </p:cNvSpPr>
            <p:nvPr/>
          </p:nvSpPr>
          <p:spPr bwMode="auto">
            <a:xfrm>
              <a:off x="9543" y="4177"/>
              <a:ext cx="1152" cy="213"/>
            </a:xfrm>
            <a:prstGeom prst="rect">
              <a:avLst/>
            </a:prstGeom>
            <a:noFill/>
            <a:ln w="9525">
              <a:noFill/>
              <a:miter lim="800000"/>
              <a:headEnd/>
              <a:tailEnd/>
            </a:ln>
          </p:spPr>
          <p:txBody>
            <a:bodyPr>
              <a:spAutoFit/>
            </a:bodyPr>
            <a:lstStyle/>
            <a:p>
              <a:pPr algn="ctr" eaLnBrk="0" hangingPunct="0"/>
              <a:r>
                <a:rPr lang="en-US" sz="1050" b="1" dirty="0">
                  <a:solidFill>
                    <a:srgbClr val="1F1F1F"/>
                  </a:solidFill>
                </a:rPr>
                <a:t>Data Centers</a:t>
              </a:r>
            </a:p>
          </p:txBody>
        </p:sp>
      </p:grpSp>
      <p:grpSp>
        <p:nvGrpSpPr>
          <p:cNvPr id="21" name="Group 16"/>
          <p:cNvGrpSpPr>
            <a:grpSpLocks/>
          </p:cNvGrpSpPr>
          <p:nvPr/>
        </p:nvGrpSpPr>
        <p:grpSpPr bwMode="auto">
          <a:xfrm>
            <a:off x="3961701" y="4910830"/>
            <a:ext cx="1077844" cy="1112806"/>
            <a:chOff x="2057400" y="5029200"/>
            <a:chExt cx="1371600" cy="1620569"/>
          </a:xfrm>
        </p:grpSpPr>
        <p:pic>
          <p:nvPicPr>
            <p:cNvPr id="45" name="Picture 34" descr="Mansion Senior Care Pic.jpg"/>
            <p:cNvPicPr>
              <a:picLocks noChangeAspect="1"/>
            </p:cNvPicPr>
            <p:nvPr/>
          </p:nvPicPr>
          <p:blipFill>
            <a:blip r:embed="rId17" cstate="print"/>
            <a:srcRect/>
            <a:stretch>
              <a:fillRect/>
            </a:stretch>
          </p:blipFill>
          <p:spPr bwMode="auto">
            <a:xfrm>
              <a:off x="2057400" y="5029200"/>
              <a:ext cx="1371600" cy="1010822"/>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6643" name="TextBox 16"/>
            <p:cNvSpPr txBox="1">
              <a:spLocks noChangeArrowheads="1"/>
            </p:cNvSpPr>
            <p:nvPr/>
          </p:nvSpPr>
          <p:spPr bwMode="auto">
            <a:xfrm>
              <a:off x="2057400" y="6096000"/>
              <a:ext cx="1371600" cy="553769"/>
            </a:xfrm>
            <a:prstGeom prst="rect">
              <a:avLst/>
            </a:prstGeom>
            <a:noFill/>
            <a:ln w="9525">
              <a:noFill/>
              <a:miter lim="800000"/>
              <a:headEnd/>
              <a:tailEnd/>
            </a:ln>
          </p:spPr>
          <p:txBody>
            <a:bodyPr>
              <a:spAutoFit/>
            </a:bodyPr>
            <a:lstStyle/>
            <a:p>
              <a:pPr algn="ctr" eaLnBrk="0" hangingPunct="0"/>
              <a:r>
                <a:rPr lang="en-US" sz="1050" b="1">
                  <a:solidFill>
                    <a:srgbClr val="1F1F1F"/>
                  </a:solidFill>
                </a:rPr>
                <a:t>Senior Care Communities</a:t>
              </a:r>
            </a:p>
          </p:txBody>
        </p:sp>
      </p:grpSp>
      <p:sp>
        <p:nvSpPr>
          <p:cNvPr id="3" name="Rectangle 2"/>
          <p:cNvSpPr/>
          <p:nvPr/>
        </p:nvSpPr>
        <p:spPr>
          <a:xfrm>
            <a:off x="1990725" y="6043696"/>
            <a:ext cx="4057649" cy="216982"/>
          </a:xfrm>
          <a:prstGeom prst="rect">
            <a:avLst/>
          </a:prstGeom>
        </p:spPr>
        <p:txBody>
          <a:bodyPr wrap="square">
            <a:spAutoFit/>
          </a:bodyPr>
          <a:lstStyle/>
          <a:p>
            <a:pPr marL="45244" indent="-45244" algn="ctr">
              <a:lnSpc>
                <a:spcPct val="90000"/>
              </a:lnSpc>
            </a:pPr>
            <a:r>
              <a:rPr lang="en-US" sz="900" dirty="0"/>
              <a:t>*These building types are not eligible for ENERGY STAR certification.</a:t>
            </a:r>
          </a:p>
        </p:txBody>
      </p:sp>
      <p:sp>
        <p:nvSpPr>
          <p:cNvPr id="2" name="Title 1"/>
          <p:cNvSpPr>
            <a:spLocks noGrp="1"/>
          </p:cNvSpPr>
          <p:nvPr>
            <p:ph type="title"/>
          </p:nvPr>
        </p:nvSpPr>
        <p:spPr>
          <a:xfrm>
            <a:off x="628650" y="0"/>
            <a:ext cx="7886700" cy="1325563"/>
          </a:xfrm>
        </p:spPr>
        <p:txBody>
          <a:bodyPr/>
          <a:lstStyle/>
          <a:p>
            <a:endParaRPr lang="en-US"/>
          </a:p>
        </p:txBody>
      </p:sp>
      <p:sp>
        <p:nvSpPr>
          <p:cNvPr id="25" name="TextBox 24"/>
          <p:cNvSpPr txBox="1"/>
          <p:nvPr/>
        </p:nvSpPr>
        <p:spPr>
          <a:xfrm rot="16200000">
            <a:off x="-405428" y="2448773"/>
            <a:ext cx="2406315" cy="307777"/>
          </a:xfrm>
          <a:prstGeom prst="rect">
            <a:avLst/>
          </a:prstGeom>
          <a:noFill/>
        </p:spPr>
        <p:txBody>
          <a:bodyPr wrap="square" rtlCol="0">
            <a:spAutoFit/>
          </a:bodyPr>
          <a:lstStyle/>
          <a:p>
            <a:r>
              <a:rPr lang="en-US" sz="1400" dirty="0" smtClean="0">
                <a:latin typeface="Calibri" panose="020F0502020204030204" pitchFamily="34" charset="0"/>
                <a:cs typeface="Calibri" panose="020F0502020204030204" pitchFamily="34" charset="0"/>
              </a:rPr>
              <a:t>Score based on CBECS data</a:t>
            </a:r>
            <a:endParaRPr lang="en-US" sz="1400" dirty="0">
              <a:latin typeface="Calibri" panose="020F0502020204030204" pitchFamily="34" charset="0"/>
              <a:cs typeface="Calibri" panose="020F0502020204030204" pitchFamily="34" charset="0"/>
            </a:endParaRPr>
          </a:p>
        </p:txBody>
      </p:sp>
      <p:sp>
        <p:nvSpPr>
          <p:cNvPr id="53" name="TextBox 52"/>
          <p:cNvSpPr txBox="1"/>
          <p:nvPr/>
        </p:nvSpPr>
        <p:spPr>
          <a:xfrm rot="16200000">
            <a:off x="-66143" y="4964166"/>
            <a:ext cx="1556542" cy="523220"/>
          </a:xfrm>
          <a:prstGeom prst="rect">
            <a:avLst/>
          </a:prstGeom>
          <a:noFill/>
        </p:spPr>
        <p:txBody>
          <a:bodyPr wrap="square" rtlCol="0">
            <a:spAutoFit/>
          </a:bodyPr>
          <a:lstStyle/>
          <a:p>
            <a:r>
              <a:rPr lang="en-US" sz="1400" dirty="0" smtClean="0">
                <a:latin typeface="Calibri" panose="020F0502020204030204" pitchFamily="34" charset="0"/>
                <a:cs typeface="Calibri" panose="020F0502020204030204" pitchFamily="34" charset="0"/>
              </a:rPr>
              <a:t>Score based on other survey  data</a:t>
            </a:r>
            <a:endParaRPr lang="en-US" sz="1400" dirty="0">
              <a:latin typeface="Calibri" panose="020F0502020204030204" pitchFamily="34" charset="0"/>
              <a:cs typeface="Calibri" panose="020F0502020204030204" pitchFamily="34" charset="0"/>
            </a:endParaRPr>
          </a:p>
        </p:txBody>
      </p:sp>
      <p:sp>
        <p:nvSpPr>
          <p:cNvPr id="27" name="Left Bracket 26"/>
          <p:cNvSpPr/>
          <p:nvPr/>
        </p:nvSpPr>
        <p:spPr>
          <a:xfrm>
            <a:off x="1053675" y="1168354"/>
            <a:ext cx="332509" cy="3283528"/>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 name="Left Bracket 54"/>
          <p:cNvSpPr/>
          <p:nvPr/>
        </p:nvSpPr>
        <p:spPr>
          <a:xfrm>
            <a:off x="1083572" y="4750847"/>
            <a:ext cx="166254" cy="1108364"/>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54" name="Group 29"/>
          <p:cNvGrpSpPr>
            <a:grpSpLocks/>
          </p:cNvGrpSpPr>
          <p:nvPr/>
        </p:nvGrpSpPr>
        <p:grpSpPr bwMode="auto">
          <a:xfrm>
            <a:off x="6469194" y="4928887"/>
            <a:ext cx="1077844" cy="1112532"/>
            <a:chOff x="3456" y="2208"/>
            <a:chExt cx="864" cy="1021"/>
          </a:xfrm>
        </p:grpSpPr>
        <p:pic>
          <p:nvPicPr>
            <p:cNvPr id="56" name="Picture 48" descr="hotel2"/>
            <p:cNvPicPr>
              <a:picLocks noChangeArrowheads="1"/>
            </p:cNvPicPr>
            <p:nvPr/>
          </p:nvPicPr>
          <p:blipFill>
            <a:blip r:embed="rId12" cstate="print"/>
            <a:srcRect/>
            <a:stretch>
              <a:fillRect/>
            </a:stretch>
          </p:blipFill>
          <p:spPr bwMode="auto">
            <a:xfrm>
              <a:off x="3456"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57" name="TextBox 20"/>
            <p:cNvSpPr txBox="1">
              <a:spLocks noChangeArrowheads="1"/>
            </p:cNvSpPr>
            <p:nvPr/>
          </p:nvSpPr>
          <p:spPr bwMode="auto">
            <a:xfrm>
              <a:off x="3456" y="2880"/>
              <a:ext cx="864" cy="349"/>
            </a:xfrm>
            <a:prstGeom prst="rect">
              <a:avLst/>
            </a:prstGeom>
            <a:noFill/>
            <a:ln w="9525">
              <a:noFill/>
              <a:miter lim="800000"/>
              <a:headEnd/>
              <a:tailEnd/>
            </a:ln>
          </p:spPr>
          <p:txBody>
            <a:bodyPr>
              <a:spAutoFit/>
            </a:bodyPr>
            <a:lstStyle/>
            <a:p>
              <a:pPr algn="ctr" eaLnBrk="0" hangingPunct="0"/>
              <a:r>
                <a:rPr lang="en-US" sz="1050" b="1" dirty="0" smtClean="0">
                  <a:solidFill>
                    <a:srgbClr val="1F1F1F"/>
                  </a:solidFill>
                </a:rPr>
                <a:t>Multifamily Housing</a:t>
              </a:r>
              <a:endParaRPr lang="en-US" sz="1050" b="1" dirty="0">
                <a:solidFill>
                  <a:srgbClr val="1F1F1F"/>
                </a:solidFill>
              </a:endParaRPr>
            </a:p>
          </p:txBody>
        </p:sp>
      </p:grpSp>
      <p:grpSp>
        <p:nvGrpSpPr>
          <p:cNvPr id="58" name="Group 2"/>
          <p:cNvGrpSpPr>
            <a:grpSpLocks/>
          </p:cNvGrpSpPr>
          <p:nvPr/>
        </p:nvGrpSpPr>
        <p:grpSpPr bwMode="auto">
          <a:xfrm>
            <a:off x="3639806" y="1269746"/>
            <a:ext cx="1556886" cy="986132"/>
            <a:chOff x="2230" y="1162"/>
            <a:chExt cx="1248" cy="905"/>
          </a:xfrm>
        </p:grpSpPr>
        <p:pic>
          <p:nvPicPr>
            <p:cNvPr id="59" name="Picture 49" descr="mob"/>
            <p:cNvPicPr>
              <a:picLocks noChangeArrowheads="1"/>
            </p:cNvPicPr>
            <p:nvPr/>
          </p:nvPicPr>
          <p:blipFill>
            <a:blip r:embed="rId3" cstate="print"/>
            <a:srcRect/>
            <a:stretch>
              <a:fillRect/>
            </a:stretch>
          </p:blipFill>
          <p:spPr bwMode="auto">
            <a:xfrm>
              <a:off x="2400" y="116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60" name="TextBox 25"/>
            <p:cNvSpPr txBox="1">
              <a:spLocks noChangeArrowheads="1"/>
            </p:cNvSpPr>
            <p:nvPr/>
          </p:nvSpPr>
          <p:spPr bwMode="auto">
            <a:xfrm>
              <a:off x="2230" y="1834"/>
              <a:ext cx="1248" cy="233"/>
            </a:xfrm>
            <a:prstGeom prst="rect">
              <a:avLst/>
            </a:prstGeom>
            <a:noFill/>
            <a:ln w="9525">
              <a:noFill/>
              <a:miter lim="800000"/>
              <a:headEnd/>
              <a:tailEnd/>
            </a:ln>
          </p:spPr>
          <p:txBody>
            <a:bodyPr>
              <a:spAutoFit/>
            </a:bodyPr>
            <a:lstStyle/>
            <a:p>
              <a:pPr algn="ctr" eaLnBrk="0" hangingPunct="0"/>
              <a:r>
                <a:rPr lang="en-US" sz="1050" b="1" dirty="0" smtClean="0">
                  <a:solidFill>
                    <a:srgbClr val="1F1F1F"/>
                  </a:solidFill>
                </a:rPr>
                <a:t>Financial Offices</a:t>
              </a:r>
              <a:endParaRPr lang="en-US" sz="1050" b="1" dirty="0">
                <a:solidFill>
                  <a:srgbClr val="1F1F1F"/>
                </a:solidFill>
              </a:endParaRPr>
            </a:p>
          </p:txBody>
        </p:sp>
      </p:grpSp>
      <p:grpSp>
        <p:nvGrpSpPr>
          <p:cNvPr id="61" name="Group 11"/>
          <p:cNvGrpSpPr>
            <a:grpSpLocks/>
          </p:cNvGrpSpPr>
          <p:nvPr/>
        </p:nvGrpSpPr>
        <p:grpSpPr bwMode="auto">
          <a:xfrm>
            <a:off x="7502679" y="1284665"/>
            <a:ext cx="1219368" cy="1174230"/>
            <a:chOff x="2371" y="2208"/>
            <a:chExt cx="926" cy="1040"/>
          </a:xfrm>
        </p:grpSpPr>
        <p:pic>
          <p:nvPicPr>
            <p:cNvPr id="62" name="Picture 53" descr="j0431694"/>
            <p:cNvPicPr>
              <a:picLocks noChangeArrowheads="1"/>
            </p:cNvPicPr>
            <p:nvPr/>
          </p:nvPicPr>
          <p:blipFill>
            <a:blip r:embed="rId6" cstate="print"/>
            <a:srcRect/>
            <a:stretch>
              <a:fillRect/>
            </a:stretch>
          </p:blipFill>
          <p:spPr bwMode="auto">
            <a:xfrm>
              <a:off x="2400"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63" name="TextBox 22"/>
            <p:cNvSpPr txBox="1">
              <a:spLocks noChangeArrowheads="1"/>
            </p:cNvSpPr>
            <p:nvPr/>
          </p:nvSpPr>
          <p:spPr bwMode="auto">
            <a:xfrm>
              <a:off x="2371" y="2880"/>
              <a:ext cx="926" cy="368"/>
            </a:xfrm>
            <a:prstGeom prst="rect">
              <a:avLst/>
            </a:prstGeom>
            <a:noFill/>
            <a:ln w="9525">
              <a:noFill/>
              <a:miter lim="800000"/>
              <a:headEnd/>
              <a:tailEnd/>
            </a:ln>
          </p:spPr>
          <p:txBody>
            <a:bodyPr wrap="square">
              <a:spAutoFit/>
            </a:bodyPr>
            <a:lstStyle/>
            <a:p>
              <a:pPr algn="ctr" eaLnBrk="0" hangingPunct="0"/>
              <a:r>
                <a:rPr lang="en-US" sz="1050" b="1" dirty="0" smtClean="0">
                  <a:solidFill>
                    <a:srgbClr val="1F1F1F"/>
                  </a:solidFill>
                </a:rPr>
                <a:t>Wholesale club/ Supercenters</a:t>
              </a:r>
              <a:endParaRPr lang="en-US" sz="1050" b="1" dirty="0">
                <a:solidFill>
                  <a:srgbClr val="1F1F1F"/>
                </a:solidFill>
              </a:endParaRPr>
            </a:p>
          </p:txBody>
        </p:sp>
      </p:grpSp>
      <p:grpSp>
        <p:nvGrpSpPr>
          <p:cNvPr id="64" name="Group 14"/>
          <p:cNvGrpSpPr>
            <a:grpSpLocks/>
          </p:cNvGrpSpPr>
          <p:nvPr/>
        </p:nvGrpSpPr>
        <p:grpSpPr bwMode="auto">
          <a:xfrm>
            <a:off x="3785882" y="2477708"/>
            <a:ext cx="1218812" cy="1147400"/>
            <a:chOff x="175" y="1152"/>
            <a:chExt cx="977" cy="1053"/>
          </a:xfrm>
        </p:grpSpPr>
        <p:pic>
          <p:nvPicPr>
            <p:cNvPr id="65" name="Picture 54" descr="dorms"/>
            <p:cNvPicPr>
              <a:picLocks noChangeArrowheads="1"/>
            </p:cNvPicPr>
            <p:nvPr/>
          </p:nvPicPr>
          <p:blipFill>
            <a:blip r:embed="rId7" cstate="print"/>
            <a:srcRect/>
            <a:stretch>
              <a:fillRect/>
            </a:stretch>
          </p:blipFill>
          <p:spPr bwMode="auto">
            <a:xfrm>
              <a:off x="240"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66" name="TextBox 30"/>
            <p:cNvSpPr txBox="1">
              <a:spLocks noChangeArrowheads="1"/>
            </p:cNvSpPr>
            <p:nvPr/>
          </p:nvSpPr>
          <p:spPr bwMode="auto">
            <a:xfrm>
              <a:off x="175" y="1824"/>
              <a:ext cx="977" cy="381"/>
            </a:xfrm>
            <a:prstGeom prst="rect">
              <a:avLst/>
            </a:prstGeom>
            <a:noFill/>
            <a:ln w="9525">
              <a:noFill/>
              <a:miter lim="800000"/>
              <a:headEnd/>
              <a:tailEnd/>
            </a:ln>
          </p:spPr>
          <p:txBody>
            <a:bodyPr wrap="square">
              <a:spAutoFit/>
            </a:bodyPr>
            <a:lstStyle/>
            <a:p>
              <a:pPr algn="ctr" eaLnBrk="0" hangingPunct="0"/>
              <a:r>
                <a:rPr lang="en-US" sz="1050" b="1" dirty="0" smtClean="0">
                  <a:solidFill>
                    <a:srgbClr val="1F1F1F"/>
                  </a:solidFill>
                </a:rPr>
                <a:t>Residence Hall/Dormitory*</a:t>
              </a:r>
              <a:endParaRPr lang="en-US" sz="1050" b="1" dirty="0">
                <a:solidFill>
                  <a:srgbClr val="1F1F1F"/>
                </a:solidFill>
              </a:endParaRPr>
            </a:p>
          </p:txBody>
        </p:sp>
      </p:grpSp>
      <p:grpSp>
        <p:nvGrpSpPr>
          <p:cNvPr id="67" name="Group 11"/>
          <p:cNvGrpSpPr>
            <a:grpSpLocks/>
          </p:cNvGrpSpPr>
          <p:nvPr/>
        </p:nvGrpSpPr>
        <p:grpSpPr bwMode="auto">
          <a:xfrm>
            <a:off x="3861120" y="3642856"/>
            <a:ext cx="1219368" cy="1012773"/>
            <a:chOff x="2371" y="2208"/>
            <a:chExt cx="926" cy="897"/>
          </a:xfrm>
        </p:grpSpPr>
        <p:pic>
          <p:nvPicPr>
            <p:cNvPr id="68" name="Picture 53" descr="j0431694"/>
            <p:cNvPicPr>
              <a:picLocks noChangeArrowheads="1"/>
            </p:cNvPicPr>
            <p:nvPr/>
          </p:nvPicPr>
          <p:blipFill>
            <a:blip r:embed="rId6" cstate="print"/>
            <a:srcRect/>
            <a:stretch>
              <a:fillRect/>
            </a:stretch>
          </p:blipFill>
          <p:spPr bwMode="auto">
            <a:xfrm>
              <a:off x="2400"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69" name="TextBox 22"/>
            <p:cNvSpPr txBox="1">
              <a:spLocks noChangeArrowheads="1"/>
            </p:cNvSpPr>
            <p:nvPr/>
          </p:nvSpPr>
          <p:spPr bwMode="auto">
            <a:xfrm>
              <a:off x="2371" y="2880"/>
              <a:ext cx="926" cy="225"/>
            </a:xfrm>
            <a:prstGeom prst="rect">
              <a:avLst/>
            </a:prstGeom>
            <a:noFill/>
            <a:ln w="9525">
              <a:noFill/>
              <a:miter lim="800000"/>
              <a:headEnd/>
              <a:tailEnd/>
            </a:ln>
          </p:spPr>
          <p:txBody>
            <a:bodyPr wrap="square">
              <a:spAutoFit/>
            </a:bodyPr>
            <a:lstStyle/>
            <a:p>
              <a:pPr algn="ctr" eaLnBrk="0" hangingPunct="0"/>
              <a:r>
                <a:rPr lang="en-US" sz="1050" b="1" dirty="0" smtClean="0">
                  <a:solidFill>
                    <a:srgbClr val="1F1F1F"/>
                  </a:solidFill>
                </a:rPr>
                <a:t>Warehouses</a:t>
              </a:r>
              <a:endParaRPr lang="en-US" sz="1050" b="1" dirty="0">
                <a:solidFill>
                  <a:srgbClr val="1F1F1F"/>
                </a:solidFill>
              </a:endParaRPr>
            </a:p>
          </p:txBody>
        </p:sp>
      </p:grpSp>
    </p:spTree>
    <p:extLst>
      <p:ext uri="{BB962C8B-B14F-4D97-AF65-F5344CB8AC3E}">
        <p14:creationId xmlns:p14="http://schemas.microsoft.com/office/powerpoint/2010/main" val="86291431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28676" name="Content Placeholder 7"/>
          <p:cNvSpPr>
            <a:spLocks noGrp="1"/>
          </p:cNvSpPr>
          <p:nvPr>
            <p:ph sz="quarter" idx="4294967295"/>
          </p:nvPr>
        </p:nvSpPr>
        <p:spPr>
          <a:xfrm>
            <a:off x="356918" y="1159825"/>
            <a:ext cx="8229600" cy="3411538"/>
          </a:xfrm>
          <a:prstGeom prst="rect">
            <a:avLst/>
          </a:prstGeom>
        </p:spPr>
        <p:txBody>
          <a:bodyPr/>
          <a:lstStyle/>
          <a:p>
            <a:pPr eaLnBrk="1" hangingPunct="1"/>
            <a:r>
              <a:rPr lang="en-US" sz="2200" dirty="0" smtClean="0">
                <a:solidFill>
                  <a:schemeClr val="tx1">
                    <a:lumMod val="75000"/>
                    <a:lumOff val="25000"/>
                  </a:schemeClr>
                </a:solidFill>
                <a:cs typeface="Arial" charset="0"/>
              </a:rPr>
              <a:t>Building must be in the United States or territories</a:t>
            </a:r>
          </a:p>
          <a:p>
            <a:pPr eaLnBrk="1" hangingPunct="1"/>
            <a:r>
              <a:rPr lang="en-US" sz="2200" dirty="0" smtClean="0">
                <a:solidFill>
                  <a:schemeClr val="tx1">
                    <a:lumMod val="75000"/>
                    <a:lumOff val="25000"/>
                  </a:schemeClr>
                </a:solidFill>
                <a:cs typeface="Arial" charset="0"/>
              </a:rPr>
              <a:t>Achieve an ENERGY STAR score of 75 or higher </a:t>
            </a:r>
          </a:p>
          <a:p>
            <a:pPr eaLnBrk="1" hangingPunct="1"/>
            <a:r>
              <a:rPr lang="en-US" sz="2200" dirty="0" smtClean="0">
                <a:solidFill>
                  <a:schemeClr val="tx1">
                    <a:lumMod val="75000"/>
                    <a:lumOff val="25000"/>
                  </a:schemeClr>
                </a:solidFill>
                <a:cs typeface="Arial" charset="0"/>
              </a:rPr>
              <a:t>Apply for ENERGY STAR recognition via Portfolio Manager</a:t>
            </a:r>
          </a:p>
          <a:p>
            <a:pPr eaLnBrk="1" hangingPunct="1"/>
            <a:r>
              <a:rPr lang="en-US" sz="2200" dirty="0" smtClean="0">
                <a:solidFill>
                  <a:schemeClr val="tx1">
                    <a:lumMod val="75000"/>
                    <a:lumOff val="25000"/>
                  </a:schemeClr>
                </a:solidFill>
                <a:cs typeface="Arial" charset="0"/>
              </a:rPr>
              <a:t>Application must be verified by a licensed professional</a:t>
            </a:r>
          </a:p>
          <a:p>
            <a:pPr eaLnBrk="1" hangingPunct="1"/>
            <a:r>
              <a:rPr lang="en-US" sz="2200" dirty="0" smtClean="0">
                <a:solidFill>
                  <a:schemeClr val="tx1">
                    <a:lumMod val="75000"/>
                    <a:lumOff val="25000"/>
                  </a:schemeClr>
                </a:solidFill>
                <a:cs typeface="Arial" charset="0"/>
              </a:rPr>
              <a:t>Awarded based on the calendar year of application</a:t>
            </a:r>
          </a:p>
          <a:p>
            <a:pPr eaLnBrk="1" hangingPunct="1"/>
            <a:r>
              <a:rPr lang="en-US" sz="2200" dirty="0">
                <a:solidFill>
                  <a:schemeClr val="tx1">
                    <a:lumMod val="75000"/>
                    <a:lumOff val="25000"/>
                  </a:schemeClr>
                </a:solidFill>
                <a:cs typeface="Arial" charset="0"/>
              </a:rPr>
              <a:t>M</a:t>
            </a:r>
            <a:r>
              <a:rPr lang="en-US" sz="2200" dirty="0" smtClean="0">
                <a:solidFill>
                  <a:schemeClr val="tx1">
                    <a:lumMod val="75000"/>
                    <a:lumOff val="25000"/>
                  </a:schemeClr>
                </a:solidFill>
                <a:cs typeface="Arial" charset="0"/>
              </a:rPr>
              <a:t>ust re-apply annually to keep current</a:t>
            </a:r>
          </a:p>
        </p:txBody>
      </p:sp>
      <p:sp>
        <p:nvSpPr>
          <p:cNvPr id="6" name="Line 6"/>
          <p:cNvSpPr>
            <a:spLocks noChangeShapeType="1"/>
          </p:cNvSpPr>
          <p:nvPr/>
        </p:nvSpPr>
        <p:spPr bwMode="auto">
          <a:xfrm>
            <a:off x="4357857" y="5255692"/>
            <a:ext cx="0" cy="228600"/>
          </a:xfrm>
          <a:prstGeom prst="line">
            <a:avLst/>
          </a:prstGeom>
          <a:noFill/>
          <a:ln w="9525">
            <a:solidFill>
              <a:srgbClr val="595959"/>
            </a:solidFill>
            <a:round/>
            <a:headEnd/>
            <a:tailEnd/>
          </a:ln>
        </p:spPr>
        <p:txBody>
          <a:bodyPr/>
          <a:lstStyle/>
          <a:p>
            <a:endParaRPr lang="en-US"/>
          </a:p>
        </p:txBody>
      </p:sp>
      <p:sp>
        <p:nvSpPr>
          <p:cNvPr id="10" name="Line 10"/>
          <p:cNvSpPr>
            <a:spLocks noChangeShapeType="1"/>
          </p:cNvSpPr>
          <p:nvPr/>
        </p:nvSpPr>
        <p:spPr bwMode="auto">
          <a:xfrm>
            <a:off x="6339057" y="5286865"/>
            <a:ext cx="0" cy="228600"/>
          </a:xfrm>
          <a:prstGeom prst="line">
            <a:avLst/>
          </a:prstGeom>
          <a:noFill/>
          <a:ln w="9525">
            <a:solidFill>
              <a:srgbClr val="595959"/>
            </a:solidFill>
            <a:round/>
            <a:headEnd/>
            <a:tailEnd/>
          </a:ln>
        </p:spPr>
        <p:txBody>
          <a:bodyPr/>
          <a:lstStyle/>
          <a:p>
            <a:endParaRPr lang="en-US"/>
          </a:p>
        </p:txBody>
      </p:sp>
      <p:sp>
        <p:nvSpPr>
          <p:cNvPr id="13" name="AutoShape 13"/>
          <p:cNvSpPr>
            <a:spLocks/>
          </p:cNvSpPr>
          <p:nvPr/>
        </p:nvSpPr>
        <p:spPr bwMode="auto">
          <a:xfrm rot="5400000">
            <a:off x="6917484" y="3721301"/>
            <a:ext cx="533400" cy="1752600"/>
          </a:xfrm>
          <a:prstGeom prst="leftBrace">
            <a:avLst>
              <a:gd name="adj1" fmla="val 26190"/>
              <a:gd name="adj2" fmla="val 48958"/>
            </a:avLst>
          </a:prstGeom>
          <a:noFill/>
          <a:ln w="9525">
            <a:solidFill>
              <a:srgbClr val="595959"/>
            </a:solidFill>
            <a:round/>
            <a:headEnd/>
            <a:tailEnd/>
          </a:ln>
        </p:spPr>
        <p:txBody>
          <a:bodyPr rot="10800000" vert="eaVert" wrap="none" anchor="ctr"/>
          <a:lstStyle/>
          <a:p>
            <a:endParaRPr lang="en-US">
              <a:ea typeface="ＭＳ Ｐゴシック" charset="-128"/>
            </a:endParaRPr>
          </a:p>
        </p:txBody>
      </p:sp>
      <p:sp>
        <p:nvSpPr>
          <p:cNvPr id="18" name="Rectangle 3"/>
          <p:cNvSpPr txBox="1">
            <a:spLocks noChangeArrowheads="1"/>
          </p:cNvSpPr>
          <p:nvPr/>
        </p:nvSpPr>
        <p:spPr bwMode="auto">
          <a:xfrm>
            <a:off x="291215" y="178145"/>
            <a:ext cx="8985006"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a:lstStyle>
          <a:p>
            <a:r>
              <a:rPr lang="en-US" sz="2800" b="0" dirty="0"/>
              <a:t>ENERGY STAR Certification for Commercial Buildings</a:t>
            </a:r>
          </a:p>
        </p:txBody>
      </p:sp>
      <p:sp>
        <p:nvSpPr>
          <p:cNvPr id="5" name="Line 5"/>
          <p:cNvSpPr>
            <a:spLocks noChangeShapeType="1"/>
          </p:cNvSpPr>
          <p:nvPr/>
        </p:nvSpPr>
        <p:spPr bwMode="auto">
          <a:xfrm>
            <a:off x="852658" y="5510045"/>
            <a:ext cx="5562600" cy="0"/>
          </a:xfrm>
          <a:prstGeom prst="line">
            <a:avLst/>
          </a:prstGeom>
          <a:noFill/>
          <a:ln w="76200">
            <a:solidFill>
              <a:srgbClr val="595959"/>
            </a:solidFill>
            <a:round/>
            <a:headEnd type="diamond" w="med" len="med"/>
            <a:tailEnd/>
          </a:ln>
        </p:spPr>
        <p:txBody>
          <a:bodyPr/>
          <a:lstStyle/>
          <a:p>
            <a:endParaRPr lang="en-US"/>
          </a:p>
        </p:txBody>
      </p:sp>
      <p:sp>
        <p:nvSpPr>
          <p:cNvPr id="7" name="Text Box 7"/>
          <p:cNvSpPr txBox="1">
            <a:spLocks noChangeArrowheads="1"/>
          </p:cNvSpPr>
          <p:nvPr/>
        </p:nvSpPr>
        <p:spPr bwMode="auto">
          <a:xfrm>
            <a:off x="4129257" y="5576303"/>
            <a:ext cx="611777" cy="461665"/>
          </a:xfrm>
          <a:prstGeom prst="rect">
            <a:avLst/>
          </a:prstGeom>
          <a:noFill/>
          <a:ln w="9525">
            <a:noFill/>
            <a:miter lim="800000"/>
            <a:headEnd/>
            <a:tailEnd/>
          </a:ln>
        </p:spPr>
        <p:txBody>
          <a:bodyPr wrap="square">
            <a:spAutoFit/>
          </a:bodyPr>
          <a:lstStyle/>
          <a:p>
            <a:pPr>
              <a:spcBef>
                <a:spcPct val="50000"/>
              </a:spcBef>
            </a:pPr>
            <a:r>
              <a:rPr lang="en-US" dirty="0">
                <a:solidFill>
                  <a:srgbClr val="000000"/>
                </a:solidFill>
                <a:latin typeface="Calibri" charset="0"/>
                <a:ea typeface="ＭＳ Ｐゴシック" charset="-128"/>
              </a:rPr>
              <a:t>50</a:t>
            </a:r>
          </a:p>
        </p:txBody>
      </p:sp>
      <p:sp>
        <p:nvSpPr>
          <p:cNvPr id="8" name="Text Box 8"/>
          <p:cNvSpPr txBox="1">
            <a:spLocks noChangeArrowheads="1"/>
          </p:cNvSpPr>
          <p:nvPr/>
        </p:nvSpPr>
        <p:spPr bwMode="auto">
          <a:xfrm>
            <a:off x="700258" y="5576303"/>
            <a:ext cx="381000" cy="381000"/>
          </a:xfrm>
          <a:prstGeom prst="rect">
            <a:avLst/>
          </a:prstGeom>
          <a:noFill/>
          <a:ln w="9525">
            <a:noFill/>
            <a:miter lim="800000"/>
            <a:headEnd/>
            <a:tailEnd/>
          </a:ln>
        </p:spPr>
        <p:txBody>
          <a:bodyPr wrap="square">
            <a:spAutoFit/>
          </a:bodyPr>
          <a:lstStyle/>
          <a:p>
            <a:pPr>
              <a:spcBef>
                <a:spcPct val="50000"/>
              </a:spcBef>
            </a:pPr>
            <a:r>
              <a:rPr lang="en-US" dirty="0">
                <a:solidFill>
                  <a:srgbClr val="000000"/>
                </a:solidFill>
                <a:latin typeface="Calibri" charset="0"/>
                <a:ea typeface="ＭＳ Ｐゴシック" charset="-128"/>
              </a:rPr>
              <a:t>1</a:t>
            </a:r>
          </a:p>
        </p:txBody>
      </p:sp>
      <p:sp>
        <p:nvSpPr>
          <p:cNvPr id="11" name="Text Box 11"/>
          <p:cNvSpPr txBox="1">
            <a:spLocks noChangeArrowheads="1"/>
          </p:cNvSpPr>
          <p:nvPr/>
        </p:nvSpPr>
        <p:spPr bwMode="auto">
          <a:xfrm>
            <a:off x="6056030" y="5584676"/>
            <a:ext cx="533400" cy="366712"/>
          </a:xfrm>
          <a:prstGeom prst="rect">
            <a:avLst/>
          </a:prstGeom>
          <a:noFill/>
          <a:ln w="9525">
            <a:noFill/>
            <a:miter lim="800000"/>
            <a:headEnd/>
            <a:tailEnd/>
          </a:ln>
        </p:spPr>
        <p:txBody>
          <a:bodyPr>
            <a:spAutoFit/>
          </a:bodyPr>
          <a:lstStyle/>
          <a:p>
            <a:pPr>
              <a:spcBef>
                <a:spcPct val="50000"/>
              </a:spcBef>
            </a:pPr>
            <a:r>
              <a:rPr lang="en-US" dirty="0">
                <a:solidFill>
                  <a:srgbClr val="000000"/>
                </a:solidFill>
                <a:latin typeface="Calibri" charset="0"/>
                <a:ea typeface="ＭＳ Ｐゴシック" charset="-128"/>
              </a:rPr>
              <a:t>75</a:t>
            </a:r>
          </a:p>
        </p:txBody>
      </p:sp>
      <p:sp>
        <p:nvSpPr>
          <p:cNvPr id="12" name="Text Box 12"/>
          <p:cNvSpPr txBox="1">
            <a:spLocks noChangeArrowheads="1"/>
          </p:cNvSpPr>
          <p:nvPr/>
        </p:nvSpPr>
        <p:spPr bwMode="auto">
          <a:xfrm>
            <a:off x="3199619" y="4888943"/>
            <a:ext cx="2312125" cy="338554"/>
          </a:xfrm>
          <a:prstGeom prst="rect">
            <a:avLst/>
          </a:prstGeom>
          <a:noFill/>
          <a:ln w="9525">
            <a:noFill/>
            <a:miter lim="800000"/>
            <a:headEnd/>
            <a:tailEnd/>
          </a:ln>
        </p:spPr>
        <p:txBody>
          <a:bodyPr wrap="square">
            <a:spAutoFit/>
          </a:bodyPr>
          <a:lstStyle/>
          <a:p>
            <a:pPr algn="ctr">
              <a:spcBef>
                <a:spcPct val="50000"/>
              </a:spcBef>
            </a:pPr>
            <a:r>
              <a:rPr lang="en-US" sz="1600" dirty="0">
                <a:solidFill>
                  <a:srgbClr val="000000"/>
                </a:solidFill>
                <a:ea typeface="ＭＳ Ｐゴシック" charset="-128"/>
              </a:rPr>
              <a:t>National Average</a:t>
            </a:r>
          </a:p>
        </p:txBody>
      </p:sp>
      <p:sp>
        <p:nvSpPr>
          <p:cNvPr id="14" name="Text Box 14"/>
          <p:cNvSpPr txBox="1">
            <a:spLocks noChangeArrowheads="1"/>
          </p:cNvSpPr>
          <p:nvPr/>
        </p:nvSpPr>
        <p:spPr bwMode="auto">
          <a:xfrm>
            <a:off x="6148558" y="4853911"/>
            <a:ext cx="2057400" cy="1292662"/>
          </a:xfrm>
          <a:prstGeom prst="rect">
            <a:avLst/>
          </a:prstGeom>
          <a:noFill/>
          <a:ln w="9525">
            <a:noFill/>
            <a:miter lim="800000"/>
            <a:headEnd/>
            <a:tailEnd/>
          </a:ln>
        </p:spPr>
        <p:txBody>
          <a:bodyPr wrap="square">
            <a:spAutoFit/>
          </a:bodyPr>
          <a:lstStyle/>
          <a:p>
            <a:pPr algn="ctr">
              <a:spcBef>
                <a:spcPct val="50000"/>
              </a:spcBef>
            </a:pPr>
            <a:r>
              <a:rPr lang="en-US" sz="1800" b="1" dirty="0">
                <a:solidFill>
                  <a:srgbClr val="0082BB"/>
                </a:solidFill>
                <a:latin typeface="Arial" pitchFamily="34" charset="0"/>
                <a:ea typeface="ＭＳ Ｐゴシック" charset="-128"/>
                <a:cs typeface="Arial" pitchFamily="34" charset="0"/>
              </a:rPr>
              <a:t>Superior Energy Management</a:t>
            </a:r>
            <a:r>
              <a:rPr lang="en-US" b="1" dirty="0">
                <a:solidFill>
                  <a:srgbClr val="0082BB"/>
                </a:solidFill>
                <a:latin typeface="Arial" pitchFamily="34" charset="0"/>
                <a:ea typeface="ＭＳ Ｐゴシック" charset="-128"/>
                <a:cs typeface="Arial" pitchFamily="34" charset="0"/>
              </a:rPr>
              <a:t>!</a:t>
            </a:r>
          </a:p>
          <a:p>
            <a:pPr>
              <a:spcBef>
                <a:spcPct val="50000"/>
              </a:spcBef>
            </a:pPr>
            <a:endParaRPr lang="en-US" b="1" dirty="0">
              <a:solidFill>
                <a:srgbClr val="0082BB"/>
              </a:solidFill>
              <a:latin typeface="Arial" pitchFamily="34" charset="0"/>
              <a:ea typeface="ＭＳ Ｐゴシック" charset="-128"/>
              <a:cs typeface="Arial" pitchFamily="34" charset="0"/>
            </a:endParaRPr>
          </a:p>
        </p:txBody>
      </p:sp>
      <p:sp>
        <p:nvSpPr>
          <p:cNvPr id="15" name="Text Box 15"/>
          <p:cNvSpPr txBox="1">
            <a:spLocks noChangeArrowheads="1"/>
          </p:cNvSpPr>
          <p:nvPr/>
        </p:nvSpPr>
        <p:spPr bwMode="auto">
          <a:xfrm>
            <a:off x="1860576" y="4022638"/>
            <a:ext cx="5105400" cy="400110"/>
          </a:xfrm>
          <a:prstGeom prst="rect">
            <a:avLst/>
          </a:prstGeom>
          <a:noFill/>
          <a:ln w="9525">
            <a:noFill/>
            <a:miter lim="800000"/>
            <a:headEnd/>
            <a:tailEnd/>
          </a:ln>
        </p:spPr>
        <p:txBody>
          <a:bodyPr wrap="square">
            <a:spAutoFit/>
          </a:bodyPr>
          <a:lstStyle/>
          <a:p>
            <a:pPr algn="ctr">
              <a:spcBef>
                <a:spcPct val="20000"/>
              </a:spcBef>
            </a:pPr>
            <a:r>
              <a:rPr lang="en-US" sz="2000" b="1" dirty="0">
                <a:solidFill>
                  <a:srgbClr val="000000"/>
                </a:solidFill>
                <a:latin typeface="Arial" pitchFamily="34" charset="0"/>
                <a:ea typeface="ＭＳ Ｐゴシック" charset="-128"/>
                <a:cs typeface="Arial" pitchFamily="34" charset="0"/>
              </a:rPr>
              <a:t>1 to 100 Energy Performance Scale</a:t>
            </a:r>
          </a:p>
        </p:txBody>
      </p:sp>
      <p:sp>
        <p:nvSpPr>
          <p:cNvPr id="16" name="Line 16"/>
          <p:cNvSpPr>
            <a:spLocks noChangeShapeType="1"/>
          </p:cNvSpPr>
          <p:nvPr/>
        </p:nvSpPr>
        <p:spPr bwMode="auto">
          <a:xfrm>
            <a:off x="6339058" y="5515465"/>
            <a:ext cx="1752600" cy="0"/>
          </a:xfrm>
          <a:prstGeom prst="line">
            <a:avLst/>
          </a:prstGeom>
          <a:noFill/>
          <a:ln w="76200">
            <a:solidFill>
              <a:srgbClr val="0082BB"/>
            </a:solidFill>
            <a:round/>
            <a:headEnd/>
            <a:tailEnd type="diamond" w="med" len="med"/>
          </a:ln>
        </p:spPr>
        <p:txBody>
          <a:bodyPr/>
          <a:lstStyle/>
          <a:p>
            <a:endParaRPr lang="en-US"/>
          </a:p>
        </p:txBody>
      </p:sp>
      <p:sp>
        <p:nvSpPr>
          <p:cNvPr id="20" name="Text Box 11"/>
          <p:cNvSpPr txBox="1">
            <a:spLocks noChangeArrowheads="1"/>
          </p:cNvSpPr>
          <p:nvPr/>
        </p:nvSpPr>
        <p:spPr bwMode="auto">
          <a:xfrm>
            <a:off x="7786857" y="5587971"/>
            <a:ext cx="664029" cy="461665"/>
          </a:xfrm>
          <a:prstGeom prst="rect">
            <a:avLst/>
          </a:prstGeom>
          <a:noFill/>
          <a:ln w="9525">
            <a:noFill/>
            <a:miter lim="800000"/>
            <a:headEnd/>
            <a:tailEnd/>
          </a:ln>
        </p:spPr>
        <p:txBody>
          <a:bodyPr wrap="square">
            <a:spAutoFit/>
          </a:bodyPr>
          <a:lstStyle/>
          <a:p>
            <a:pPr>
              <a:spcBef>
                <a:spcPct val="50000"/>
              </a:spcBef>
            </a:pPr>
            <a:r>
              <a:rPr lang="en-US" dirty="0" smtClean="0">
                <a:solidFill>
                  <a:srgbClr val="000000"/>
                </a:solidFill>
                <a:latin typeface="Calibri" charset="0"/>
                <a:ea typeface="ＭＳ Ｐゴシック" charset="-128"/>
              </a:rPr>
              <a:t>100</a:t>
            </a:r>
          </a:p>
        </p:txBody>
      </p:sp>
      <p:pic>
        <p:nvPicPr>
          <p:cNvPr id="23" name="Picture 2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17133" y="3073234"/>
            <a:ext cx="1132609" cy="138804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395006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819951"/>
            <a:ext cx="7543800" cy="1066800"/>
          </a:xfrm>
        </p:spPr>
        <p:txBody>
          <a:bodyPr>
            <a:normAutofit/>
          </a:bodyPr>
          <a:lstStyle/>
          <a:p>
            <a:r>
              <a:rPr lang="en-US" sz="3600" dirty="0" smtClean="0"/>
              <a:t>The value of benchmarking</a:t>
            </a:r>
            <a:endParaRPr lang="en-US" sz="3600" dirty="0"/>
          </a:p>
        </p:txBody>
      </p:sp>
      <p:sp>
        <p:nvSpPr>
          <p:cNvPr id="3" name="Content Placeholder 2"/>
          <p:cNvSpPr>
            <a:spLocks noGrp="1"/>
          </p:cNvSpPr>
          <p:nvPr>
            <p:ph idx="1"/>
          </p:nvPr>
        </p:nvSpPr>
        <p:spPr>
          <a:xfrm>
            <a:off x="304799" y="2194560"/>
            <a:ext cx="4244051" cy="3382963"/>
          </a:xfrm>
        </p:spPr>
        <p:txBody>
          <a:bodyPr/>
          <a:lstStyle/>
          <a:p>
            <a:pPr>
              <a:lnSpc>
                <a:spcPct val="100000"/>
              </a:lnSpc>
              <a:buFont typeface="Arial" panose="020B0604020202020204" pitchFamily="34" charset="0"/>
              <a:buChar char="•"/>
            </a:pPr>
            <a:r>
              <a:rPr lang="en-US" sz="2200" dirty="0" smtClean="0"/>
              <a:t>You can’t manage what you don’t measure</a:t>
            </a:r>
          </a:p>
          <a:p>
            <a:pPr>
              <a:lnSpc>
                <a:spcPct val="100000"/>
              </a:lnSpc>
              <a:buFont typeface="Arial" panose="020B0604020202020204" pitchFamily="34" charset="0"/>
              <a:buChar char="•"/>
            </a:pPr>
            <a:r>
              <a:rPr lang="en-US" sz="2200" dirty="0" smtClean="0"/>
              <a:t>Consistent energy benchmarking in buildings results in savings and improved performance</a:t>
            </a:r>
          </a:p>
          <a:p>
            <a:pPr marL="0" indent="0">
              <a:lnSpc>
                <a:spcPct val="100000"/>
              </a:lnSpc>
              <a:buNone/>
            </a:pPr>
            <a:endParaRPr lang="en-US" sz="2000" dirty="0" smtClean="0"/>
          </a:p>
        </p:txBody>
      </p:sp>
      <p:pic>
        <p:nvPicPr>
          <p:cNvPr id="7" name="Picture 2"/>
          <p:cNvPicPr>
            <a:picLocks noChangeAspect="1" noChangeArrowheads="1"/>
          </p:cNvPicPr>
          <p:nvPr/>
        </p:nvPicPr>
        <p:blipFill rotWithShape="1">
          <a:blip r:embed="rId3" cstate="email">
            <a:clrChange>
              <a:clrFrom>
                <a:srgbClr val="FFFFFF"/>
              </a:clrFrom>
              <a:clrTo>
                <a:srgbClr val="FFFFFF">
                  <a:alpha val="0"/>
                </a:srgbClr>
              </a:clrTo>
            </a:clrChange>
            <a:lum contrast="10000"/>
            <a:extLst>
              <a:ext uri="{28A0092B-C50C-407E-A947-70E740481C1C}">
                <a14:useLocalDpi xmlns:a14="http://schemas.microsoft.com/office/drawing/2010/main"/>
              </a:ext>
            </a:extLst>
          </a:blip>
          <a:srcRect b="45022"/>
          <a:stretch/>
        </p:blipFill>
        <p:spPr bwMode="auto">
          <a:xfrm>
            <a:off x="4352081" y="2274048"/>
            <a:ext cx="4588899" cy="2542547"/>
          </a:xfrm>
          <a:prstGeom prst="rect">
            <a:avLst/>
          </a:prstGeom>
          <a:noFill/>
          <a:ln w="9525">
            <a:noFill/>
            <a:miter lim="800000"/>
            <a:headEnd/>
            <a:tailEnd/>
          </a:ln>
        </p:spPr>
      </p:pic>
      <p:sp>
        <p:nvSpPr>
          <p:cNvPr id="6" name="TextBox 5"/>
          <p:cNvSpPr txBox="1"/>
          <p:nvPr/>
        </p:nvSpPr>
        <p:spPr>
          <a:xfrm>
            <a:off x="228599" y="5791200"/>
            <a:ext cx="6874565" cy="381000"/>
          </a:xfrm>
          <a:prstGeom prst="rect">
            <a:avLst/>
          </a:prstGeom>
        </p:spPr>
        <p:txBody>
          <a:bodyPr vert="horz" wrap="square" lIns="91440" tIns="45720" rIns="91440" bIns="45720" rtlCol="0" anchor="ctr">
            <a:noAutofit/>
          </a:bodyPr>
          <a:lstStyle/>
          <a:p>
            <a:r>
              <a:rPr lang="en-US" sz="1000" dirty="0" smtClean="0">
                <a:solidFill>
                  <a:srgbClr val="3F3F3F"/>
                </a:solidFill>
              </a:rPr>
              <a:t>Source:</a:t>
            </a:r>
          </a:p>
          <a:p>
            <a:r>
              <a:rPr lang="en-US" sz="1000" dirty="0" smtClean="0">
                <a:solidFill>
                  <a:srgbClr val="3F3F3F"/>
                </a:solidFill>
                <a:hlinkClick r:id="rId4"/>
              </a:rPr>
              <a:t>http://www.energystar.gov/ia/business/downloads/datatrends/DataTrends_Savings_20121002.pdf?8d81-8322</a:t>
            </a:r>
            <a:endParaRPr lang="en-US" sz="1000" dirty="0" smtClean="0">
              <a:solidFill>
                <a:srgbClr val="3F3F3F"/>
              </a:solidFill>
            </a:endParaRPr>
          </a:p>
        </p:txBody>
      </p:sp>
    </p:spTree>
    <p:extLst>
      <p:ext uri="{BB962C8B-B14F-4D97-AF65-F5344CB8AC3E}">
        <p14:creationId xmlns:p14="http://schemas.microsoft.com/office/powerpoint/2010/main" val="22291929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431" y="777910"/>
            <a:ext cx="8331787" cy="537808"/>
          </a:xfrm>
        </p:spPr>
        <p:txBody>
          <a:bodyPr>
            <a:normAutofit/>
          </a:bodyPr>
          <a:lstStyle/>
          <a:p>
            <a:r>
              <a:rPr lang="en-US" sz="2800" dirty="0" smtClean="0"/>
              <a:t>ENERGY STAR in Canada</a:t>
            </a:r>
            <a:endParaRPr lang="en-US" sz="2800" dirty="0"/>
          </a:p>
        </p:txBody>
      </p:sp>
      <p:sp>
        <p:nvSpPr>
          <p:cNvPr id="3" name="Content Placeholder 2"/>
          <p:cNvSpPr>
            <a:spLocks noGrp="1"/>
          </p:cNvSpPr>
          <p:nvPr>
            <p:ph idx="1"/>
          </p:nvPr>
        </p:nvSpPr>
        <p:spPr>
          <a:xfrm>
            <a:off x="613431" y="1437680"/>
            <a:ext cx="7874587" cy="4231901"/>
          </a:xfrm>
        </p:spPr>
        <p:txBody>
          <a:bodyPr>
            <a:noAutofit/>
          </a:bodyPr>
          <a:lstStyle/>
          <a:p>
            <a:pPr>
              <a:lnSpc>
                <a:spcPct val="120000"/>
              </a:lnSpc>
            </a:pPr>
            <a:r>
              <a:rPr lang="en-US" sz="2000" dirty="0" smtClean="0"/>
              <a:t>EPA’s ENERGY STAR program partnered with Natural buildings</a:t>
            </a:r>
          </a:p>
          <a:p>
            <a:pPr>
              <a:lnSpc>
                <a:spcPct val="120000"/>
              </a:lnSpc>
            </a:pPr>
            <a:r>
              <a:rPr lang="en-US" sz="2000" dirty="0" err="1"/>
              <a:t>PortfoliResources</a:t>
            </a:r>
            <a:r>
              <a:rPr lang="en-US" sz="2000" dirty="0"/>
              <a:t> Canada (</a:t>
            </a:r>
            <a:r>
              <a:rPr lang="en-US" sz="2000" dirty="0" err="1"/>
              <a:t>NRCan</a:t>
            </a:r>
            <a:r>
              <a:rPr lang="en-US" sz="2000" dirty="0"/>
              <a:t>) to adapt the tool for use with Canadian o </a:t>
            </a:r>
            <a:r>
              <a:rPr lang="en-US" sz="2000" dirty="0" smtClean="0"/>
              <a:t>Manager is available in French</a:t>
            </a:r>
          </a:p>
          <a:p>
            <a:pPr>
              <a:lnSpc>
                <a:spcPct val="120000"/>
              </a:lnSpc>
            </a:pPr>
            <a:r>
              <a:rPr lang="en-US" sz="2000" dirty="0" smtClean="0"/>
              <a:t>Certain properties can earn a Canadian 1 to 100 ENERGY STAR score</a:t>
            </a:r>
          </a:p>
          <a:p>
            <a:pPr lvl="1">
              <a:lnSpc>
                <a:spcPct val="120000"/>
              </a:lnSpc>
            </a:pPr>
            <a:r>
              <a:rPr lang="en-US" sz="1800" dirty="0" smtClean="0"/>
              <a:t>Financial office, K-12 school, Hospitals, Medical office, Office, Supermarket/grocery store (includes convenience stores with and without gas stations, food sales, and supermarket/grocery stores)</a:t>
            </a:r>
          </a:p>
          <a:p>
            <a:pPr>
              <a:lnSpc>
                <a:spcPct val="120000"/>
              </a:lnSpc>
            </a:pPr>
            <a:r>
              <a:rPr lang="en-US" sz="2000" dirty="0" err="1" smtClean="0"/>
              <a:t>NRCan</a:t>
            </a:r>
            <a:r>
              <a:rPr lang="en-US" sz="2000" dirty="0" smtClean="0"/>
              <a:t> does not currently offer building certification</a:t>
            </a:r>
          </a:p>
          <a:p>
            <a:pPr marL="0" indent="0">
              <a:lnSpc>
                <a:spcPct val="120000"/>
              </a:lnSpc>
              <a:buNone/>
            </a:pPr>
            <a:endParaRPr lang="en-US" sz="1100" dirty="0" smtClean="0"/>
          </a:p>
          <a:p>
            <a:pPr marL="914400" lvl="2" indent="0">
              <a:lnSpc>
                <a:spcPct val="120000"/>
              </a:lnSpc>
              <a:buNone/>
            </a:pPr>
            <a:endParaRPr lang="en-US" sz="1800" dirty="0"/>
          </a:p>
        </p:txBody>
      </p:sp>
      <p:sp>
        <p:nvSpPr>
          <p:cNvPr id="4" name="Slide Number Placeholder 3"/>
          <p:cNvSpPr>
            <a:spLocks noGrp="1"/>
          </p:cNvSpPr>
          <p:nvPr>
            <p:ph type="sldNum" sz="quarter" idx="12"/>
          </p:nvPr>
        </p:nvSpPr>
        <p:spPr>
          <a:xfrm>
            <a:off x="6792568" y="5600354"/>
            <a:ext cx="2057400" cy="365125"/>
          </a:xfrm>
        </p:spPr>
        <p:txBody>
          <a:bodyPr/>
          <a:lstStyle/>
          <a:p>
            <a:fld id="{6DBDE81B-C30A-4F47-8F28-E2CEE862ED7B}" type="slidenum">
              <a:rPr lang="en-US" smtClean="0"/>
              <a:pPr/>
              <a:t>20</a:t>
            </a:fld>
            <a:endParaRPr lang="en-US"/>
          </a:p>
        </p:txBody>
      </p:sp>
    </p:spTree>
    <p:extLst>
      <p:ext uri="{BB962C8B-B14F-4D97-AF65-F5344CB8AC3E}">
        <p14:creationId xmlns:p14="http://schemas.microsoft.com/office/powerpoint/2010/main" val="38552838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242455" y="376031"/>
            <a:ext cx="8086726" cy="1066800"/>
          </a:xfrm>
        </p:spPr>
        <p:txBody>
          <a:bodyPr anchor="b">
            <a:noAutofit/>
          </a:bodyPr>
          <a:lstStyle/>
          <a:p>
            <a:r>
              <a:rPr lang="en-US" sz="2800" dirty="0" smtClean="0"/>
              <a:t>Get Started: Gather the information needed to benchmark</a:t>
            </a:r>
            <a:endParaRPr lang="en-US" sz="2800" dirty="0"/>
          </a:p>
        </p:txBody>
      </p:sp>
      <p:sp>
        <p:nvSpPr>
          <p:cNvPr id="43011" name="Rectangle 3"/>
          <p:cNvSpPr>
            <a:spLocks noChangeArrowheads="1"/>
          </p:cNvSpPr>
          <p:nvPr/>
        </p:nvSpPr>
        <p:spPr bwMode="auto">
          <a:xfrm>
            <a:off x="533400" y="1023731"/>
            <a:ext cx="8382000" cy="4800600"/>
          </a:xfrm>
          <a:prstGeom prst="rect">
            <a:avLst/>
          </a:prstGeom>
          <a:noFill/>
          <a:ln w="9525">
            <a:noFill/>
            <a:miter lim="800000"/>
            <a:headEnd/>
            <a:tailEnd/>
          </a:ln>
        </p:spPr>
        <p:txBody>
          <a:bodyPr/>
          <a:lstStyle/>
          <a:p>
            <a:pPr marL="342900" indent="-342900" algn="ctr" eaLnBrk="0" fontAlgn="base" hangingPunct="0">
              <a:lnSpc>
                <a:spcPct val="80000"/>
              </a:lnSpc>
              <a:spcBef>
                <a:spcPct val="20000"/>
              </a:spcBef>
              <a:spcAft>
                <a:spcPct val="0"/>
              </a:spcAft>
              <a:buClr>
                <a:srgbClr val="00B0F0"/>
              </a:buClr>
              <a:buFont typeface="Arial" charset="0"/>
              <a:buNone/>
            </a:pPr>
            <a:endParaRPr lang="en-US" sz="2400" b="1" dirty="0">
              <a:solidFill>
                <a:srgbClr val="6F6F6F"/>
              </a:solidFill>
              <a:cs typeface="Arial" charset="0"/>
            </a:endParaRPr>
          </a:p>
        </p:txBody>
      </p:sp>
      <p:sp>
        <p:nvSpPr>
          <p:cNvPr id="6" name="Content Placeholder 7"/>
          <p:cNvSpPr txBox="1">
            <a:spLocks/>
          </p:cNvSpPr>
          <p:nvPr/>
        </p:nvSpPr>
        <p:spPr>
          <a:xfrm>
            <a:off x="495300" y="1641591"/>
            <a:ext cx="8229600" cy="437670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200" dirty="0" smtClean="0">
                <a:solidFill>
                  <a:schemeClr val="tx1">
                    <a:lumMod val="75000"/>
                    <a:lumOff val="25000"/>
                  </a:schemeClr>
                </a:solidFill>
                <a:cs typeface="Arial" charset="0"/>
              </a:rPr>
              <a:t>Property information</a:t>
            </a:r>
          </a:p>
          <a:p>
            <a:pPr lvl="1"/>
            <a:r>
              <a:rPr lang="en-US" sz="2000" dirty="0" smtClean="0">
                <a:solidFill>
                  <a:schemeClr val="tx1">
                    <a:lumMod val="75000"/>
                    <a:lumOff val="25000"/>
                  </a:schemeClr>
                </a:solidFill>
                <a:cs typeface="Arial" charset="0"/>
              </a:rPr>
              <a:t>Building type</a:t>
            </a:r>
          </a:p>
          <a:p>
            <a:pPr lvl="1"/>
            <a:r>
              <a:rPr lang="en-US" sz="2000" dirty="0" smtClean="0">
                <a:solidFill>
                  <a:schemeClr val="tx1">
                    <a:lumMod val="75000"/>
                    <a:lumOff val="25000"/>
                  </a:schemeClr>
                </a:solidFill>
                <a:cs typeface="Arial" charset="0"/>
              </a:rPr>
              <a:t>Name, street address, ZIP/postal code</a:t>
            </a:r>
            <a:endParaRPr lang="en-US" sz="2200" dirty="0">
              <a:solidFill>
                <a:schemeClr val="tx1">
                  <a:lumMod val="75000"/>
                  <a:lumOff val="25000"/>
                </a:schemeClr>
              </a:solidFill>
              <a:cs typeface="Arial" charset="0"/>
            </a:endParaRPr>
          </a:p>
          <a:p>
            <a:r>
              <a:rPr lang="en-US" sz="2200" dirty="0" smtClean="0">
                <a:solidFill>
                  <a:schemeClr val="tx1">
                    <a:lumMod val="75000"/>
                    <a:lumOff val="25000"/>
                  </a:schemeClr>
                </a:solidFill>
                <a:cs typeface="Arial" charset="0"/>
              </a:rPr>
              <a:t>Property type data</a:t>
            </a:r>
          </a:p>
          <a:p>
            <a:pPr lvl="1"/>
            <a:r>
              <a:rPr lang="en-US" sz="2000" dirty="0" smtClean="0">
                <a:solidFill>
                  <a:schemeClr val="tx1">
                    <a:lumMod val="75000"/>
                    <a:lumOff val="25000"/>
                  </a:schemeClr>
                </a:solidFill>
                <a:cs typeface="Arial" charset="0"/>
              </a:rPr>
              <a:t>Gross floor area</a:t>
            </a:r>
          </a:p>
          <a:p>
            <a:pPr lvl="1"/>
            <a:r>
              <a:rPr lang="en-US" sz="2000" dirty="0" smtClean="0">
                <a:solidFill>
                  <a:schemeClr val="tx1">
                    <a:lumMod val="75000"/>
                    <a:lumOff val="25000"/>
                  </a:schemeClr>
                </a:solidFill>
                <a:cs typeface="Arial" charset="0"/>
              </a:rPr>
              <a:t>Use details (e.g., workers, operating hours)</a:t>
            </a:r>
            <a:endParaRPr lang="en-US" sz="2200" dirty="0" smtClean="0">
              <a:solidFill>
                <a:schemeClr val="tx1">
                  <a:lumMod val="75000"/>
                  <a:lumOff val="25000"/>
                </a:schemeClr>
              </a:solidFill>
              <a:cs typeface="Arial" charset="0"/>
            </a:endParaRPr>
          </a:p>
          <a:p>
            <a:r>
              <a:rPr lang="en-US" sz="2200" dirty="0" smtClean="0">
                <a:solidFill>
                  <a:schemeClr val="tx1">
                    <a:lumMod val="75000"/>
                    <a:lumOff val="25000"/>
                  </a:schemeClr>
                </a:solidFill>
                <a:cs typeface="Arial" charset="0"/>
              </a:rPr>
              <a:t>Utility bills</a:t>
            </a:r>
          </a:p>
          <a:p>
            <a:pPr lvl="1"/>
            <a:r>
              <a:rPr lang="en-US" sz="2000" dirty="0">
                <a:solidFill>
                  <a:schemeClr val="tx1">
                    <a:lumMod val="75000"/>
                    <a:lumOff val="25000"/>
                  </a:schemeClr>
                </a:solidFill>
                <a:cs typeface="Arial" charset="0"/>
              </a:rPr>
              <a:t>F</a:t>
            </a:r>
            <a:r>
              <a:rPr lang="en-US" sz="2000" dirty="0" smtClean="0">
                <a:solidFill>
                  <a:schemeClr val="tx1">
                    <a:lumMod val="75000"/>
                    <a:lumOff val="25000"/>
                  </a:schemeClr>
                </a:solidFill>
                <a:cs typeface="Arial" charset="0"/>
              </a:rPr>
              <a:t>rom all purchased and on-site generated energy </a:t>
            </a:r>
            <a:r>
              <a:rPr lang="en-US" sz="2000" i="1" dirty="0" smtClean="0">
                <a:solidFill>
                  <a:schemeClr val="tx1">
                    <a:lumMod val="75000"/>
                    <a:lumOff val="25000"/>
                  </a:schemeClr>
                </a:solidFill>
                <a:cs typeface="Arial" charset="0"/>
              </a:rPr>
              <a:t>(required for EUI and/or 1 to 100 ENERGY STAR Score only)</a:t>
            </a:r>
          </a:p>
          <a:p>
            <a:pPr lvl="1"/>
            <a:r>
              <a:rPr lang="en-US" sz="2000" dirty="0" smtClean="0">
                <a:solidFill>
                  <a:schemeClr val="tx1">
                    <a:lumMod val="75000"/>
                    <a:lumOff val="25000"/>
                  </a:schemeClr>
                </a:solidFill>
                <a:cs typeface="Arial" charset="0"/>
              </a:rPr>
              <a:t>From </a:t>
            </a:r>
            <a:r>
              <a:rPr lang="en-US" sz="2000" dirty="0">
                <a:solidFill>
                  <a:schemeClr val="tx1">
                    <a:lumMod val="75000"/>
                    <a:lumOff val="25000"/>
                  </a:schemeClr>
                </a:solidFill>
                <a:cs typeface="Arial" charset="0"/>
              </a:rPr>
              <a:t>all purchased and on-site generated </a:t>
            </a:r>
            <a:r>
              <a:rPr lang="en-US" sz="2000" dirty="0" smtClean="0">
                <a:solidFill>
                  <a:schemeClr val="tx1">
                    <a:lumMod val="75000"/>
                    <a:lumOff val="25000"/>
                  </a:schemeClr>
                </a:solidFill>
                <a:cs typeface="Arial" charset="0"/>
              </a:rPr>
              <a:t>water</a:t>
            </a:r>
          </a:p>
          <a:p>
            <a:pPr lvl="1"/>
            <a:r>
              <a:rPr lang="en-US" sz="2000" dirty="0" smtClean="0">
                <a:solidFill>
                  <a:schemeClr val="tx1">
                    <a:lumMod val="75000"/>
                    <a:lumOff val="25000"/>
                  </a:schemeClr>
                </a:solidFill>
                <a:cs typeface="Arial" charset="0"/>
              </a:rPr>
              <a:t>Related to waste management</a:t>
            </a:r>
            <a:endParaRPr lang="en-US" sz="2000" dirty="0">
              <a:solidFill>
                <a:schemeClr val="tx1">
                  <a:lumMod val="75000"/>
                  <a:lumOff val="25000"/>
                </a:schemeClr>
              </a:solidFill>
              <a:cs typeface="Arial" charset="0"/>
            </a:endParaRPr>
          </a:p>
          <a:p>
            <a:pPr lvl="1"/>
            <a:endParaRPr lang="en-US" sz="2000" dirty="0" smtClean="0">
              <a:solidFill>
                <a:schemeClr val="tx1">
                  <a:lumMod val="75000"/>
                  <a:lumOff val="25000"/>
                </a:schemeClr>
              </a:solidFill>
              <a:cs typeface="Arial" charset="0"/>
            </a:endParaRPr>
          </a:p>
        </p:txBody>
      </p:sp>
    </p:spTree>
    <p:extLst>
      <p:ext uri="{BB962C8B-B14F-4D97-AF65-F5344CB8AC3E}">
        <p14:creationId xmlns:p14="http://schemas.microsoft.com/office/powerpoint/2010/main" val="3050849418"/>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6077" y="566743"/>
            <a:ext cx="8331787" cy="537808"/>
          </a:xfrm>
        </p:spPr>
        <p:txBody>
          <a:bodyPr>
            <a:normAutofit/>
          </a:bodyPr>
          <a:lstStyle/>
          <a:p>
            <a:r>
              <a:rPr lang="en-US" sz="2800" dirty="0" smtClean="0"/>
              <a:t>Four Ways to Get Data in to Portfolio Manager</a:t>
            </a:r>
            <a:endParaRPr lang="en-US" sz="2800" dirty="0"/>
          </a:p>
        </p:txBody>
      </p:sp>
      <p:sp>
        <p:nvSpPr>
          <p:cNvPr id="3" name="Content Placeholder 2"/>
          <p:cNvSpPr>
            <a:spLocks noGrp="1"/>
          </p:cNvSpPr>
          <p:nvPr>
            <p:ph idx="1"/>
          </p:nvPr>
        </p:nvSpPr>
        <p:spPr>
          <a:xfrm>
            <a:off x="464973" y="1280164"/>
            <a:ext cx="7874587" cy="4451819"/>
          </a:xfrm>
        </p:spPr>
        <p:txBody>
          <a:bodyPr>
            <a:normAutofit fontScale="85000" lnSpcReduction="10000"/>
          </a:bodyPr>
          <a:lstStyle/>
          <a:p>
            <a:pPr>
              <a:lnSpc>
                <a:spcPct val="120000"/>
              </a:lnSpc>
            </a:pPr>
            <a:r>
              <a:rPr lang="en-US" sz="2200" b="1" dirty="0" smtClean="0"/>
              <a:t>Manual Data Entry </a:t>
            </a:r>
          </a:p>
          <a:p>
            <a:pPr lvl="1">
              <a:lnSpc>
                <a:spcPct val="120000"/>
              </a:lnSpc>
            </a:pPr>
            <a:r>
              <a:rPr lang="en-US" sz="2000" dirty="0" smtClean="0"/>
              <a:t>Type in each number for each monthly entry</a:t>
            </a:r>
          </a:p>
          <a:p>
            <a:pPr>
              <a:lnSpc>
                <a:spcPct val="120000"/>
              </a:lnSpc>
            </a:pPr>
            <a:r>
              <a:rPr lang="en-US" sz="2200" b="1" dirty="0" smtClean="0"/>
              <a:t>Single Meter Spreadsheet</a:t>
            </a:r>
          </a:p>
          <a:p>
            <a:pPr lvl="1">
              <a:lnSpc>
                <a:spcPct val="120000"/>
              </a:lnSpc>
            </a:pPr>
            <a:r>
              <a:rPr lang="en-US" sz="2000" dirty="0" smtClean="0"/>
              <a:t>Use a spreadsheet to update one meter a time</a:t>
            </a:r>
          </a:p>
          <a:p>
            <a:pPr lvl="1">
              <a:lnSpc>
                <a:spcPct val="120000"/>
              </a:lnSpc>
            </a:pPr>
            <a:r>
              <a:rPr lang="en-US" sz="2000" dirty="0" smtClean="0"/>
              <a:t>Copy/paste data from Excel to Portfolio Manager</a:t>
            </a:r>
          </a:p>
          <a:p>
            <a:pPr>
              <a:lnSpc>
                <a:spcPct val="120000"/>
              </a:lnSpc>
            </a:pPr>
            <a:r>
              <a:rPr lang="en-US" sz="2200" b="1" dirty="0" smtClean="0"/>
              <a:t>Multi-meter Spreadsheets</a:t>
            </a:r>
          </a:p>
          <a:p>
            <a:pPr lvl="1">
              <a:lnSpc>
                <a:spcPct val="120000"/>
              </a:lnSpc>
            </a:pPr>
            <a:r>
              <a:rPr lang="en-US" sz="2000" dirty="0" smtClean="0"/>
              <a:t>Use a spreadsheet to update multiple meters from multiple properties</a:t>
            </a:r>
          </a:p>
          <a:p>
            <a:pPr>
              <a:lnSpc>
                <a:spcPct val="120000"/>
              </a:lnSpc>
            </a:pPr>
            <a:r>
              <a:rPr lang="en-US" sz="2200" b="1" dirty="0" smtClean="0"/>
              <a:t>Web Services</a:t>
            </a:r>
          </a:p>
          <a:p>
            <a:pPr lvl="1">
              <a:lnSpc>
                <a:spcPct val="120000"/>
              </a:lnSpc>
            </a:pPr>
            <a:r>
              <a:rPr lang="en-US" sz="2000" dirty="0" smtClean="0"/>
              <a:t>Companies electronically enter utility data into Portfolio Manager through a process of data exchange called “web services”</a:t>
            </a:r>
          </a:p>
          <a:p>
            <a:pPr lvl="1">
              <a:lnSpc>
                <a:spcPct val="120000"/>
              </a:lnSpc>
            </a:pPr>
            <a:r>
              <a:rPr lang="en-US" sz="2000" dirty="0" smtClean="0">
                <a:solidFill>
                  <a:schemeClr val="tx1">
                    <a:lumMod val="75000"/>
                    <a:lumOff val="25000"/>
                  </a:schemeClr>
                </a:solidFill>
                <a:cs typeface="Arial" charset="0"/>
              </a:rPr>
              <a:t>Find </a:t>
            </a:r>
            <a:r>
              <a:rPr lang="en-US" sz="2000" dirty="0">
                <a:solidFill>
                  <a:schemeClr val="tx1">
                    <a:lumMod val="75000"/>
                    <a:lumOff val="25000"/>
                  </a:schemeClr>
                </a:solidFill>
                <a:cs typeface="Arial" charset="0"/>
              </a:rPr>
              <a:t>utilities that provide aggregated benchmarking data at </a:t>
            </a:r>
            <a:r>
              <a:rPr lang="en-US" sz="2000" dirty="0">
                <a:solidFill>
                  <a:schemeClr val="tx1">
                    <a:lumMod val="75000"/>
                    <a:lumOff val="25000"/>
                  </a:schemeClr>
                </a:solidFill>
                <a:cs typeface="Arial" charset="0"/>
                <a:hlinkClick r:id="rId3"/>
              </a:rPr>
              <a:t>www.energystar.gov/utilitydata</a:t>
            </a:r>
            <a:r>
              <a:rPr lang="en-US" sz="2000" dirty="0">
                <a:solidFill>
                  <a:schemeClr val="tx1">
                    <a:lumMod val="75000"/>
                    <a:lumOff val="25000"/>
                  </a:schemeClr>
                </a:solidFill>
                <a:cs typeface="Arial" charset="0"/>
              </a:rPr>
              <a:t> </a:t>
            </a:r>
          </a:p>
          <a:p>
            <a:pPr lvl="1">
              <a:lnSpc>
                <a:spcPct val="120000"/>
              </a:lnSpc>
            </a:pPr>
            <a:endParaRPr lang="en-US" sz="2000" dirty="0" smtClean="0"/>
          </a:p>
        </p:txBody>
      </p:sp>
      <p:sp>
        <p:nvSpPr>
          <p:cNvPr id="4" name="Slide Number Placeholder 3"/>
          <p:cNvSpPr>
            <a:spLocks noGrp="1"/>
          </p:cNvSpPr>
          <p:nvPr>
            <p:ph type="sldNum" sz="quarter" idx="12"/>
          </p:nvPr>
        </p:nvSpPr>
        <p:spPr>
          <a:xfrm>
            <a:off x="6991350" y="5361815"/>
            <a:ext cx="2057400" cy="365125"/>
          </a:xfrm>
        </p:spPr>
        <p:txBody>
          <a:bodyPr/>
          <a:lstStyle/>
          <a:p>
            <a:fld id="{6DBDE81B-C30A-4F47-8F28-E2CEE862ED7B}" type="slidenum">
              <a:rPr lang="en-US" smtClean="0"/>
              <a:pPr/>
              <a:t>22</a:t>
            </a:fld>
            <a:endParaRPr lang="en-US"/>
          </a:p>
        </p:txBody>
      </p:sp>
    </p:spTree>
    <p:extLst>
      <p:ext uri="{BB962C8B-B14F-4D97-AF65-F5344CB8AC3E}">
        <p14:creationId xmlns:p14="http://schemas.microsoft.com/office/powerpoint/2010/main" val="12485354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6553200" y="5635625"/>
            <a:ext cx="2133600" cy="476250"/>
          </a:xfrm>
          <a:prstGeom prst="rect">
            <a:avLst/>
          </a:prstGeom>
        </p:spPr>
        <p:txBody>
          <a:bodyPr/>
          <a:lstStyle/>
          <a:p>
            <a:pPr>
              <a:defRPr/>
            </a:pPr>
            <a:fld id="{F16B175D-26AC-42BA-AF68-CE328C4BE887}" type="slidenum">
              <a:rPr lang="en-US" smtClean="0">
                <a:solidFill>
                  <a:srgbClr val="3F3F3F"/>
                </a:solidFill>
              </a:rPr>
              <a:pPr>
                <a:defRPr/>
              </a:pPr>
              <a:t>23</a:t>
            </a:fld>
            <a:endParaRPr lang="en-US" dirty="0">
              <a:solidFill>
                <a:srgbClr val="3F3F3F"/>
              </a:solidFill>
            </a:endParaRPr>
          </a:p>
        </p:txBody>
      </p:sp>
      <p:sp>
        <p:nvSpPr>
          <p:cNvPr id="7" name="Title 1"/>
          <p:cNvSpPr txBox="1">
            <a:spLocks/>
          </p:cNvSpPr>
          <p:nvPr/>
        </p:nvSpPr>
        <p:spPr bwMode="auto">
          <a:xfrm>
            <a:off x="173426" y="142525"/>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0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a:lstStyle>
          <a:p>
            <a:r>
              <a:rPr lang="en-US" sz="2800" b="0" dirty="0" smtClean="0">
                <a:latin typeface="+mj-lt"/>
                <a:cs typeface="+mj-cs"/>
              </a:rPr>
              <a:t>Learn more about Portfolio Manager</a:t>
            </a:r>
            <a:endParaRPr lang="en-US" sz="2800" b="0" dirty="0">
              <a:latin typeface="+mj-lt"/>
              <a:cs typeface="+mj-cs"/>
            </a:endParaRPr>
          </a:p>
        </p:txBody>
      </p:sp>
      <p:pic>
        <p:nvPicPr>
          <p:cNvPr id="12" name="Picture 11"/>
          <p:cNvPicPr>
            <a:picLocks noChangeAspect="1"/>
          </p:cNvPicPr>
          <p:nvPr/>
        </p:nvPicPr>
        <p:blipFill rotWithShape="1">
          <a:blip r:embed="rId2"/>
          <a:srcRect l="69846" t="51892" r="8923" b="17277"/>
          <a:stretch/>
        </p:blipFill>
        <p:spPr>
          <a:xfrm>
            <a:off x="4851442" y="3708507"/>
            <a:ext cx="2327745" cy="2112681"/>
          </a:xfrm>
          <a:prstGeom prst="rect">
            <a:avLst/>
          </a:prstGeom>
        </p:spPr>
      </p:pic>
      <p:sp>
        <p:nvSpPr>
          <p:cNvPr id="13" name="Content Placeholder 7"/>
          <p:cNvSpPr txBox="1">
            <a:spLocks/>
          </p:cNvSpPr>
          <p:nvPr/>
        </p:nvSpPr>
        <p:spPr>
          <a:xfrm>
            <a:off x="302345" y="1164326"/>
            <a:ext cx="8229600" cy="341153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200" dirty="0" smtClean="0">
                <a:solidFill>
                  <a:schemeClr val="tx1">
                    <a:lumMod val="75000"/>
                    <a:lumOff val="25000"/>
                  </a:schemeClr>
                </a:solidFill>
                <a:cs typeface="Arial" charset="0"/>
              </a:rPr>
              <a:t>Visit </a:t>
            </a:r>
            <a:r>
              <a:rPr lang="en-US" sz="2200" dirty="0" smtClean="0">
                <a:solidFill>
                  <a:schemeClr val="tx1">
                    <a:lumMod val="75000"/>
                    <a:lumOff val="25000"/>
                  </a:schemeClr>
                </a:solidFill>
                <a:cs typeface="Arial" charset="0"/>
                <a:hlinkClick r:id="rId3"/>
              </a:rPr>
              <a:t>www.energystar.gov/buildings/training</a:t>
            </a:r>
            <a:endParaRPr lang="en-US" sz="2200" dirty="0" smtClean="0">
              <a:solidFill>
                <a:schemeClr val="tx1">
                  <a:lumMod val="75000"/>
                  <a:lumOff val="25000"/>
                </a:schemeClr>
              </a:solidFill>
              <a:cs typeface="Arial" charset="0"/>
            </a:endParaRPr>
          </a:p>
          <a:p>
            <a:pPr lvl="1"/>
            <a:r>
              <a:rPr lang="en-US" sz="2200" dirty="0" smtClean="0">
                <a:solidFill>
                  <a:schemeClr val="tx1">
                    <a:lumMod val="75000"/>
                    <a:lumOff val="25000"/>
                  </a:schemeClr>
                </a:solidFill>
                <a:cs typeface="Arial" charset="0"/>
              </a:rPr>
              <a:t>Step-by-Step guides for using Portfolio Manager</a:t>
            </a:r>
          </a:p>
          <a:p>
            <a:pPr lvl="1"/>
            <a:r>
              <a:rPr lang="en-US" sz="2200" dirty="0" smtClean="0">
                <a:solidFill>
                  <a:schemeClr val="tx1">
                    <a:lumMod val="75000"/>
                    <a:lumOff val="25000"/>
                  </a:schemeClr>
                </a:solidFill>
                <a:cs typeface="Arial" charset="0"/>
              </a:rPr>
              <a:t>Access to live and recorded webinars</a:t>
            </a:r>
          </a:p>
          <a:p>
            <a:pPr lvl="1"/>
            <a:r>
              <a:rPr lang="en-US" sz="2200" dirty="0" smtClean="0">
                <a:solidFill>
                  <a:schemeClr val="tx1">
                    <a:lumMod val="75000"/>
                    <a:lumOff val="25000"/>
                  </a:schemeClr>
                </a:solidFill>
                <a:cs typeface="Arial" charset="0"/>
              </a:rPr>
              <a:t>Webinar slides for Portfolio Manager 101, 201, and 301</a:t>
            </a:r>
          </a:p>
          <a:p>
            <a:pPr lvl="1"/>
            <a:r>
              <a:rPr lang="en-US" sz="2200" dirty="0" smtClean="0">
                <a:solidFill>
                  <a:schemeClr val="tx1">
                    <a:lumMod val="75000"/>
                    <a:lumOff val="25000"/>
                  </a:schemeClr>
                </a:solidFill>
                <a:cs typeface="Arial" charset="0"/>
              </a:rPr>
              <a:t>Short videos to help you create a property, create meters, populate meters, create reports, and more!</a:t>
            </a:r>
          </a:p>
          <a:p>
            <a:endParaRPr lang="en-US" sz="2200" dirty="0" smtClean="0">
              <a:solidFill>
                <a:schemeClr val="tx1">
                  <a:lumMod val="75000"/>
                  <a:lumOff val="25000"/>
                </a:schemeClr>
              </a:solidFill>
              <a:cs typeface="Arial" charset="0"/>
            </a:endParaRPr>
          </a:p>
        </p:txBody>
      </p:sp>
      <p:grpSp>
        <p:nvGrpSpPr>
          <p:cNvPr id="14" name="Group 13"/>
          <p:cNvGrpSpPr/>
          <p:nvPr/>
        </p:nvGrpSpPr>
        <p:grpSpPr>
          <a:xfrm>
            <a:off x="2040206" y="3701911"/>
            <a:ext cx="2545682" cy="2202667"/>
            <a:chOff x="463683" y="4052659"/>
            <a:chExt cx="2545682" cy="2202667"/>
          </a:xfrm>
        </p:grpSpPr>
        <p:pic>
          <p:nvPicPr>
            <p:cNvPr id="15" name="Picture 14"/>
            <p:cNvPicPr>
              <a:picLocks noChangeAspect="1"/>
            </p:cNvPicPr>
            <p:nvPr/>
          </p:nvPicPr>
          <p:blipFill rotWithShape="1">
            <a:blip r:embed="rId4"/>
            <a:srcRect l="37226" t="17937" r="24336" b="35750"/>
            <a:stretch/>
          </p:blipFill>
          <p:spPr>
            <a:xfrm>
              <a:off x="463683" y="4052659"/>
              <a:ext cx="2115726" cy="1593244"/>
            </a:xfrm>
            <a:prstGeom prst="rect">
              <a:avLst/>
            </a:prstGeom>
          </p:spPr>
        </p:pic>
        <p:pic>
          <p:nvPicPr>
            <p:cNvPr id="16" name="Picture 15"/>
            <p:cNvPicPr>
              <a:picLocks noChangeAspect="1"/>
            </p:cNvPicPr>
            <p:nvPr/>
          </p:nvPicPr>
          <p:blipFill rotWithShape="1">
            <a:blip r:embed="rId5"/>
            <a:srcRect l="40155" t="18125" r="21642" b="35750"/>
            <a:stretch/>
          </p:blipFill>
          <p:spPr>
            <a:xfrm rot="949125">
              <a:off x="900545" y="4664007"/>
              <a:ext cx="2108820" cy="1591319"/>
            </a:xfrm>
            <a:prstGeom prst="rect">
              <a:avLst/>
            </a:prstGeom>
          </p:spPr>
        </p:pic>
      </p:grpSp>
    </p:spTree>
    <p:extLst>
      <p:ext uri="{BB962C8B-B14F-4D97-AF65-F5344CB8AC3E}">
        <p14:creationId xmlns:p14="http://schemas.microsoft.com/office/powerpoint/2010/main" val="37638172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6765235" y="5675381"/>
            <a:ext cx="2133600" cy="476250"/>
          </a:xfrm>
          <a:prstGeom prst="rect">
            <a:avLst/>
          </a:prstGeom>
        </p:spPr>
        <p:txBody>
          <a:bodyPr/>
          <a:lstStyle/>
          <a:p>
            <a:pPr>
              <a:defRPr/>
            </a:pPr>
            <a:fld id="{F16B175D-26AC-42BA-AF68-CE328C4BE887}" type="slidenum">
              <a:rPr lang="en-US" smtClean="0">
                <a:solidFill>
                  <a:srgbClr val="3F3F3F"/>
                </a:solidFill>
              </a:rPr>
              <a:pPr>
                <a:defRPr/>
              </a:pPr>
              <a:t>24</a:t>
            </a:fld>
            <a:endParaRPr lang="en-US" dirty="0">
              <a:solidFill>
                <a:srgbClr val="3F3F3F"/>
              </a:solidFill>
            </a:endParaRPr>
          </a:p>
        </p:txBody>
      </p:sp>
      <p:pic>
        <p:nvPicPr>
          <p:cNvPr id="5" name="Picture 2"/>
          <p:cNvPicPr>
            <a:picLocks noGrp="1" noChangeAspect="1" noChangeArrowheads="1"/>
          </p:cNvPicPr>
          <p:nvPr>
            <p:ph idx="1"/>
          </p:nvPr>
        </p:nvPicPr>
        <p:blipFill>
          <a:blip r:embed="rId2" cstate="print"/>
          <a:srcRect l="15015" t="6897" r="15158" b="13448"/>
          <a:stretch>
            <a:fillRect/>
          </a:stretch>
        </p:blipFill>
        <p:spPr bwMode="auto">
          <a:xfrm>
            <a:off x="2643001" y="3420370"/>
            <a:ext cx="3367668" cy="2401038"/>
          </a:xfrm>
          <a:prstGeom prst="rect">
            <a:avLst/>
          </a:prstGeom>
          <a:noFill/>
          <a:ln w="9525">
            <a:noFill/>
            <a:miter lim="800000"/>
            <a:headEnd/>
            <a:tailEnd/>
          </a:ln>
        </p:spPr>
      </p:pic>
      <p:sp>
        <p:nvSpPr>
          <p:cNvPr id="7" name="Title 1"/>
          <p:cNvSpPr txBox="1">
            <a:spLocks/>
          </p:cNvSpPr>
          <p:nvPr/>
        </p:nvSpPr>
        <p:spPr bwMode="auto">
          <a:xfrm>
            <a:off x="362312" y="344326"/>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0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a:lstStyle>
          <a:p>
            <a:r>
              <a:rPr lang="en-US" sz="2800" b="0" dirty="0">
                <a:latin typeface="+mj-lt"/>
                <a:cs typeface="+mj-cs"/>
              </a:rPr>
              <a:t>Tap into ENERGY STAR Technical Assistance</a:t>
            </a:r>
          </a:p>
        </p:txBody>
      </p:sp>
      <p:sp>
        <p:nvSpPr>
          <p:cNvPr id="13" name="Content Placeholder 7"/>
          <p:cNvSpPr txBox="1">
            <a:spLocks/>
          </p:cNvSpPr>
          <p:nvPr/>
        </p:nvSpPr>
        <p:spPr>
          <a:xfrm>
            <a:off x="572253" y="1516598"/>
            <a:ext cx="8229600" cy="341153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200" dirty="0" smtClean="0">
                <a:solidFill>
                  <a:schemeClr val="tx1">
                    <a:lumMod val="75000"/>
                    <a:lumOff val="25000"/>
                  </a:schemeClr>
                </a:solidFill>
                <a:cs typeface="Arial" charset="0"/>
              </a:rPr>
              <a:t>On-demand user support, and answers to frequently asked questions at </a:t>
            </a:r>
            <a:r>
              <a:rPr lang="en-US" sz="2200" dirty="0" smtClean="0">
                <a:solidFill>
                  <a:schemeClr val="tx1">
                    <a:lumMod val="75000"/>
                    <a:lumOff val="25000"/>
                  </a:schemeClr>
                </a:solidFill>
                <a:cs typeface="Arial" charset="0"/>
                <a:hlinkClick r:id="rId3"/>
              </a:rPr>
              <a:t>www.energystar.gov/buildingshelp</a:t>
            </a:r>
            <a:endParaRPr lang="en-US" sz="2200" dirty="0" smtClean="0">
              <a:solidFill>
                <a:schemeClr val="tx1">
                  <a:lumMod val="75000"/>
                  <a:lumOff val="25000"/>
                </a:schemeClr>
              </a:solidFill>
              <a:cs typeface="Arial" charset="0"/>
            </a:endParaRPr>
          </a:p>
          <a:p>
            <a:r>
              <a:rPr lang="en-US" sz="2200" dirty="0" smtClean="0">
                <a:solidFill>
                  <a:schemeClr val="tx1">
                    <a:lumMod val="75000"/>
                    <a:lumOff val="25000"/>
                  </a:schemeClr>
                </a:solidFill>
                <a:cs typeface="Arial" charset="0"/>
              </a:rPr>
              <a:t>Attend a live “Ask the Expert” session scheduled via </a:t>
            </a:r>
            <a:r>
              <a:rPr lang="en-US" sz="2200" dirty="0" smtClean="0">
                <a:solidFill>
                  <a:schemeClr val="tx1">
                    <a:lumMod val="75000"/>
                    <a:lumOff val="25000"/>
                  </a:schemeClr>
                </a:solidFill>
                <a:cs typeface="Arial" charset="0"/>
                <a:hlinkClick r:id="rId4"/>
              </a:rPr>
              <a:t>https://esbuildings.webex.com</a:t>
            </a:r>
            <a:r>
              <a:rPr lang="en-US" sz="2200" dirty="0" smtClean="0">
                <a:solidFill>
                  <a:schemeClr val="tx1">
                    <a:lumMod val="75000"/>
                    <a:lumOff val="25000"/>
                  </a:schemeClr>
                </a:solidFill>
                <a:cs typeface="Arial" charset="0"/>
              </a:rPr>
              <a:t> </a:t>
            </a:r>
          </a:p>
          <a:p>
            <a:endParaRPr lang="en-US" sz="2200" dirty="0" smtClean="0">
              <a:solidFill>
                <a:schemeClr val="tx1">
                  <a:lumMod val="75000"/>
                  <a:lumOff val="25000"/>
                </a:schemeClr>
              </a:solidFill>
              <a:cs typeface="Arial" charset="0"/>
            </a:endParaRPr>
          </a:p>
        </p:txBody>
      </p:sp>
    </p:spTree>
    <p:extLst>
      <p:ext uri="{BB962C8B-B14F-4D97-AF65-F5344CB8AC3E}">
        <p14:creationId xmlns:p14="http://schemas.microsoft.com/office/powerpoint/2010/main" val="31974042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074" y="1797845"/>
            <a:ext cx="4419599" cy="4083709"/>
          </a:xfrm>
          <a:prstGeom prst="rect">
            <a:avLst/>
          </a:prstGeom>
        </p:spPr>
      </p:pic>
      <p:sp>
        <p:nvSpPr>
          <p:cNvPr id="6" name="Content Placeholder 2"/>
          <p:cNvSpPr>
            <a:spLocks noGrp="1"/>
          </p:cNvSpPr>
          <p:nvPr>
            <p:ph idx="1"/>
          </p:nvPr>
        </p:nvSpPr>
        <p:spPr>
          <a:xfrm>
            <a:off x="3600450" y="2908287"/>
            <a:ext cx="5543550" cy="1793311"/>
          </a:xfrm>
        </p:spPr>
        <p:txBody>
          <a:bodyPr wrap="square">
            <a:spAutoFit/>
          </a:bodyPr>
          <a:lstStyle/>
          <a:p>
            <a:pPr marL="457200" lvl="1" indent="0">
              <a:lnSpc>
                <a:spcPct val="100000"/>
              </a:lnSpc>
              <a:spcAft>
                <a:spcPct val="10000"/>
              </a:spcAft>
              <a:buNone/>
            </a:pPr>
            <a:r>
              <a:rPr lang="en-US" dirty="0" smtClean="0">
                <a:solidFill>
                  <a:schemeClr val="tx1">
                    <a:lumMod val="65000"/>
                    <a:lumOff val="35000"/>
                  </a:schemeClr>
                </a:solidFill>
                <a:sym typeface="Wingdings" pitchFamily="2" charset="2"/>
              </a:rPr>
              <a:t>Free. Online. Secure.</a:t>
            </a:r>
            <a:endParaRPr lang="en-US" dirty="0">
              <a:solidFill>
                <a:schemeClr val="tx1">
                  <a:lumMod val="65000"/>
                  <a:lumOff val="35000"/>
                </a:schemeClr>
              </a:solidFill>
            </a:endParaRPr>
          </a:p>
          <a:p>
            <a:pPr marL="457200" lvl="1" indent="0">
              <a:lnSpc>
                <a:spcPct val="100000"/>
              </a:lnSpc>
              <a:spcBef>
                <a:spcPts val="1200"/>
              </a:spcBef>
              <a:spcAft>
                <a:spcPct val="10000"/>
              </a:spcAft>
              <a:buNone/>
            </a:pPr>
            <a:r>
              <a:rPr lang="en-US" sz="3200" dirty="0" smtClean="0">
                <a:solidFill>
                  <a:srgbClr val="01526F"/>
                </a:solidFill>
              </a:rPr>
              <a:t>energystar.gov/benchmark</a:t>
            </a:r>
            <a:endParaRPr lang="en-US" sz="3200" dirty="0">
              <a:solidFill>
                <a:srgbClr val="01526F"/>
              </a:solidFill>
            </a:endParaRPr>
          </a:p>
          <a:p>
            <a:pPr lvl="1" eaLnBrk="1" hangingPunct="1">
              <a:lnSpc>
                <a:spcPct val="80000"/>
              </a:lnSpc>
              <a:spcAft>
                <a:spcPct val="10000"/>
              </a:spcAft>
            </a:pPr>
            <a:endParaRPr lang="en-US" sz="1800" b="1" i="1" dirty="0">
              <a:solidFill>
                <a:schemeClr val="bg1">
                  <a:lumMod val="50000"/>
                </a:schemeClr>
              </a:solidFill>
              <a:latin typeface="+mj-lt"/>
              <a:sym typeface="Wingdings" pitchFamily="2" charset="2"/>
            </a:endParaRPr>
          </a:p>
          <a:p>
            <a:pPr marL="457200" lvl="1" indent="0" eaLnBrk="1" hangingPunct="1">
              <a:lnSpc>
                <a:spcPct val="80000"/>
              </a:lnSpc>
              <a:spcAft>
                <a:spcPct val="10000"/>
              </a:spcAft>
              <a:buNone/>
            </a:pPr>
            <a:endParaRPr lang="en-US" sz="1800" dirty="0" smtClean="0">
              <a:solidFill>
                <a:schemeClr val="tx1"/>
              </a:solidFill>
              <a:latin typeface="Univers"/>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681" y="600075"/>
            <a:ext cx="5029199" cy="1152525"/>
          </a:xfrm>
          <a:prstGeom prst="rect">
            <a:avLst/>
          </a:prstGeom>
        </p:spPr>
      </p:pic>
    </p:spTree>
    <p:extLst>
      <p:ext uri="{BB962C8B-B14F-4D97-AF65-F5344CB8AC3E}">
        <p14:creationId xmlns:p14="http://schemas.microsoft.com/office/powerpoint/2010/main" val="17294561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440" y="211073"/>
            <a:ext cx="8331787" cy="537808"/>
          </a:xfrm>
        </p:spPr>
        <p:txBody>
          <a:bodyPr>
            <a:normAutofit/>
          </a:bodyPr>
          <a:lstStyle/>
          <a:p>
            <a:r>
              <a:rPr lang="en-US" sz="2800" dirty="0" smtClean="0"/>
              <a:t>Why benchmark your energy, water, and waste? </a:t>
            </a:r>
            <a:endParaRPr lang="en-US" sz="2800" dirty="0"/>
          </a:p>
        </p:txBody>
      </p:sp>
      <p:sp>
        <p:nvSpPr>
          <p:cNvPr id="4" name="Slide Number Placeholder 3"/>
          <p:cNvSpPr>
            <a:spLocks noGrp="1"/>
          </p:cNvSpPr>
          <p:nvPr>
            <p:ph type="sldNum" sz="quarter" idx="4294967295"/>
          </p:nvPr>
        </p:nvSpPr>
        <p:spPr>
          <a:xfrm>
            <a:off x="6698974" y="5569364"/>
            <a:ext cx="2133600" cy="476250"/>
          </a:xfrm>
          <a:prstGeom prst="rect">
            <a:avLst/>
          </a:prstGeom>
        </p:spPr>
        <p:txBody>
          <a:bodyPr/>
          <a:lstStyle/>
          <a:p>
            <a:fld id="{3A965980-AA4D-4D1E-8484-E50B40A0FDBF}" type="slidenum">
              <a:rPr lang="en-US" smtClean="0"/>
              <a:pPr/>
              <a:t>3</a:t>
            </a:fld>
            <a:endParaRPr lang="en-US"/>
          </a:p>
        </p:txBody>
      </p:sp>
      <p:pic>
        <p:nvPicPr>
          <p:cNvPr id="3" name="Picture 2"/>
          <p:cNvPicPr>
            <a:picLocks noChangeAspect="1"/>
          </p:cNvPicPr>
          <p:nvPr/>
        </p:nvPicPr>
        <p:blipFill>
          <a:blip r:embed="rId2"/>
          <a:stretch>
            <a:fillRect/>
          </a:stretch>
        </p:blipFill>
        <p:spPr>
          <a:xfrm>
            <a:off x="2499313" y="3875357"/>
            <a:ext cx="3888575" cy="2306782"/>
          </a:xfrm>
          <a:prstGeom prst="rect">
            <a:avLst/>
          </a:prstGeom>
        </p:spPr>
      </p:pic>
      <p:sp>
        <p:nvSpPr>
          <p:cNvPr id="6" name="Content Placeholder 7"/>
          <p:cNvSpPr>
            <a:spLocks noGrp="1"/>
          </p:cNvSpPr>
          <p:nvPr>
            <p:ph sz="quarter" idx="4294967295"/>
          </p:nvPr>
        </p:nvSpPr>
        <p:spPr>
          <a:xfrm>
            <a:off x="464428" y="942990"/>
            <a:ext cx="7786256" cy="3411538"/>
          </a:xfrm>
          <a:prstGeom prst="rect">
            <a:avLst/>
          </a:prstGeom>
        </p:spPr>
        <p:txBody>
          <a:bodyPr>
            <a:normAutofit/>
          </a:bodyPr>
          <a:lstStyle/>
          <a:p>
            <a:pPr eaLnBrk="1" hangingPunct="1"/>
            <a:r>
              <a:rPr lang="en-US" sz="2200" dirty="0" smtClean="0">
                <a:solidFill>
                  <a:schemeClr val="tx1">
                    <a:lumMod val="75000"/>
                    <a:lumOff val="25000"/>
                  </a:schemeClr>
                </a:solidFill>
                <a:cs typeface="Arial" charset="0"/>
              </a:rPr>
              <a:t>Understand individual building performance</a:t>
            </a:r>
          </a:p>
          <a:p>
            <a:pPr eaLnBrk="1" hangingPunct="1"/>
            <a:r>
              <a:rPr lang="en-US" sz="2200" dirty="0" smtClean="0">
                <a:solidFill>
                  <a:schemeClr val="tx1">
                    <a:lumMod val="75000"/>
                    <a:lumOff val="25000"/>
                  </a:schemeClr>
                </a:solidFill>
                <a:cs typeface="Arial" charset="0"/>
              </a:rPr>
              <a:t>Compare energy performance to national median</a:t>
            </a:r>
          </a:p>
          <a:p>
            <a:pPr eaLnBrk="1" hangingPunct="1"/>
            <a:r>
              <a:rPr lang="en-US" sz="2200" dirty="0" smtClean="0">
                <a:solidFill>
                  <a:schemeClr val="tx1">
                    <a:lumMod val="75000"/>
                    <a:lumOff val="25000"/>
                  </a:schemeClr>
                </a:solidFill>
                <a:cs typeface="Arial" charset="0"/>
              </a:rPr>
              <a:t>Evaluate portfolio-wide performance</a:t>
            </a:r>
          </a:p>
          <a:p>
            <a:pPr eaLnBrk="1" hangingPunct="1"/>
            <a:r>
              <a:rPr lang="en-US" sz="2200" dirty="0" smtClean="0">
                <a:solidFill>
                  <a:schemeClr val="tx1">
                    <a:lumMod val="75000"/>
                    <a:lumOff val="25000"/>
                  </a:schemeClr>
                </a:solidFill>
                <a:cs typeface="Arial" charset="0"/>
              </a:rPr>
              <a:t>Identify and address potential problems by looking at monthly trends</a:t>
            </a:r>
          </a:p>
          <a:p>
            <a:pPr eaLnBrk="1" hangingPunct="1"/>
            <a:r>
              <a:rPr lang="en-US" sz="2200" dirty="0" smtClean="0">
                <a:solidFill>
                  <a:schemeClr val="tx1">
                    <a:lumMod val="75000"/>
                    <a:lumOff val="25000"/>
                  </a:schemeClr>
                </a:solidFill>
                <a:cs typeface="Arial" charset="0"/>
              </a:rPr>
              <a:t>Track the impact of energy, water, waste management strategies</a:t>
            </a:r>
          </a:p>
          <a:p>
            <a:pPr eaLnBrk="1" hangingPunct="1"/>
            <a:endParaRPr lang="en-US" sz="2200" dirty="0" smtClean="0">
              <a:solidFill>
                <a:schemeClr val="tx1">
                  <a:lumMod val="75000"/>
                  <a:lumOff val="25000"/>
                </a:schemeClr>
              </a:solidFill>
              <a:cs typeface="Arial" charset="0"/>
            </a:endParaRPr>
          </a:p>
        </p:txBody>
      </p:sp>
    </p:spTree>
    <p:extLst>
      <p:ext uri="{BB962C8B-B14F-4D97-AF65-F5344CB8AC3E}">
        <p14:creationId xmlns:p14="http://schemas.microsoft.com/office/powerpoint/2010/main" val="3237711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631322" y="1484326"/>
            <a:ext cx="7874586" cy="4174699"/>
          </a:xfrm>
        </p:spPr>
        <p:txBody>
          <a:bodyPr>
            <a:normAutofit/>
          </a:bodyPr>
          <a:lstStyle/>
          <a:p>
            <a:pPr>
              <a:spcBef>
                <a:spcPts val="1200"/>
              </a:spcBef>
            </a:pPr>
            <a:r>
              <a:rPr lang="en-US" sz="2000" dirty="0"/>
              <a:t>L</a:t>
            </a:r>
            <a:r>
              <a:rPr lang="en-US" sz="2000" dirty="0" smtClean="0"/>
              <a:t>aunched Portfolio Manager in 1999 to help organizations increase efficiency of energy use</a:t>
            </a:r>
          </a:p>
          <a:p>
            <a:pPr>
              <a:spcBef>
                <a:spcPts val="1200"/>
              </a:spcBef>
            </a:pPr>
            <a:r>
              <a:rPr lang="en-US" sz="2000" dirty="0" smtClean="0"/>
              <a:t>Built on the principle that the foundation of good management is good information </a:t>
            </a:r>
          </a:p>
          <a:p>
            <a:pPr lvl="1">
              <a:spcBef>
                <a:spcPts val="1200"/>
              </a:spcBef>
            </a:pPr>
            <a:r>
              <a:rPr lang="en-US" sz="1800" dirty="0" smtClean="0"/>
              <a:t>Energy tracking and management was not widely practiced; no standardization</a:t>
            </a:r>
          </a:p>
          <a:p>
            <a:pPr lvl="1">
              <a:spcBef>
                <a:spcPts val="1200"/>
              </a:spcBef>
            </a:pPr>
            <a:r>
              <a:rPr lang="en-US" sz="1800" dirty="0" smtClean="0"/>
              <a:t>Designed for the use of building owners and managers, not for reporting to EPA</a:t>
            </a:r>
          </a:p>
          <a:p>
            <a:pPr>
              <a:spcBef>
                <a:spcPts val="1200"/>
              </a:spcBef>
            </a:pPr>
            <a:r>
              <a:rPr lang="en-US" sz="2000" dirty="0" smtClean="0"/>
              <a:t>Added water tracking in 2006, in collaboration with EPA’s WaterSense</a:t>
            </a:r>
          </a:p>
          <a:p>
            <a:pPr>
              <a:spcBef>
                <a:spcPts val="1200"/>
              </a:spcBef>
            </a:pPr>
            <a:r>
              <a:rPr lang="en-US" sz="2000" dirty="0" smtClean="0"/>
              <a:t>Added waste tracking in 2016, in collaboration with EPA’s Office of Resource Conservation &amp; Recovery</a:t>
            </a:r>
            <a:endParaRPr lang="en-US" sz="1800" dirty="0" smtClean="0"/>
          </a:p>
        </p:txBody>
      </p:sp>
      <p:sp>
        <p:nvSpPr>
          <p:cNvPr id="4" name="Slide Number Placeholder 3"/>
          <p:cNvSpPr>
            <a:spLocks noGrp="1"/>
          </p:cNvSpPr>
          <p:nvPr>
            <p:ph type="sldNum" sz="quarter" idx="12"/>
          </p:nvPr>
        </p:nvSpPr>
        <p:spPr>
          <a:xfrm>
            <a:off x="6978098" y="5255798"/>
            <a:ext cx="2057400" cy="365125"/>
          </a:xfrm>
        </p:spPr>
        <p:txBody>
          <a:bodyPr/>
          <a:lstStyle/>
          <a:p>
            <a:fld id="{19B49DF0-23AF-4D67-BA79-D19F3BDDC289}" type="slidenum">
              <a:rPr lang="en-US" smtClean="0"/>
              <a:t>4</a:t>
            </a:fld>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322" y="374741"/>
            <a:ext cx="4841826" cy="1109585"/>
          </a:xfrm>
          <a:prstGeom prst="rect">
            <a:avLst/>
          </a:prstGeom>
        </p:spPr>
      </p:pic>
    </p:spTree>
    <p:extLst>
      <p:ext uri="{BB962C8B-B14F-4D97-AF65-F5344CB8AC3E}">
        <p14:creationId xmlns:p14="http://schemas.microsoft.com/office/powerpoint/2010/main" val="14050279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2"/>
          <p:cNvSpPr>
            <a:spLocks noGrp="1"/>
          </p:cNvSpPr>
          <p:nvPr>
            <p:ph idx="1"/>
          </p:nvPr>
        </p:nvSpPr>
        <p:spPr>
          <a:xfrm>
            <a:off x="780681" y="2042160"/>
            <a:ext cx="4614279" cy="472440"/>
          </a:xfrm>
        </p:spPr>
        <p:txBody>
          <a:bodyPr>
            <a:noAutofit/>
          </a:bodyPr>
          <a:lstStyle/>
          <a:p>
            <a:pPr marL="0" indent="0" eaLnBrk="1" hangingPunct="1">
              <a:lnSpc>
                <a:spcPct val="80000"/>
              </a:lnSpc>
              <a:spcAft>
                <a:spcPct val="10000"/>
              </a:spcAft>
              <a:buNone/>
            </a:pPr>
            <a:r>
              <a:rPr lang="en-US" sz="3200" b="1" dirty="0" smtClean="0">
                <a:solidFill>
                  <a:schemeClr val="tx1">
                    <a:lumMod val="65000"/>
                    <a:lumOff val="35000"/>
                  </a:schemeClr>
                </a:solidFill>
                <a:latin typeface="+mj-lt"/>
              </a:rPr>
              <a:t>Management Tool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681" y="600075"/>
            <a:ext cx="5029199" cy="1152525"/>
          </a:xfrm>
          <a:prstGeom prst="rect">
            <a:avLst/>
          </a:prstGeom>
        </p:spPr>
      </p:pic>
      <p:sp>
        <p:nvSpPr>
          <p:cNvPr id="3" name="TextBox 2"/>
          <p:cNvSpPr txBox="1"/>
          <p:nvPr/>
        </p:nvSpPr>
        <p:spPr>
          <a:xfrm>
            <a:off x="5611760" y="2804160"/>
            <a:ext cx="3307080" cy="3000821"/>
          </a:xfrm>
          <a:prstGeom prst="rect">
            <a:avLst/>
          </a:prstGeom>
          <a:noFill/>
        </p:spPr>
        <p:txBody>
          <a:bodyPr wrap="square" rtlCol="0">
            <a:spAutoFit/>
          </a:bodyPr>
          <a:lstStyle/>
          <a:p>
            <a:pPr lvl="1">
              <a:lnSpc>
                <a:spcPct val="80000"/>
              </a:lnSpc>
              <a:spcAft>
                <a:spcPct val="10000"/>
              </a:spcAft>
            </a:pPr>
            <a:r>
              <a:rPr lang="en-US" dirty="0">
                <a:solidFill>
                  <a:schemeClr val="tx1">
                    <a:lumMod val="65000"/>
                    <a:lumOff val="35000"/>
                  </a:schemeClr>
                </a:solidFill>
              </a:rPr>
              <a:t>Track changes in energy, water, greenhouse gas emissions, and cost over </a:t>
            </a:r>
            <a:r>
              <a:rPr lang="en-US" dirty="0" smtClean="0">
                <a:solidFill>
                  <a:schemeClr val="tx1">
                    <a:lumMod val="65000"/>
                    <a:lumOff val="35000"/>
                  </a:schemeClr>
                </a:solidFill>
              </a:rPr>
              <a:t>time</a:t>
            </a:r>
          </a:p>
          <a:p>
            <a:pPr lvl="1">
              <a:lnSpc>
                <a:spcPct val="80000"/>
              </a:lnSpc>
              <a:spcAft>
                <a:spcPct val="10000"/>
              </a:spcAft>
            </a:pPr>
            <a:endParaRPr lang="en-US" dirty="0">
              <a:solidFill>
                <a:schemeClr val="tx1">
                  <a:lumMod val="65000"/>
                  <a:lumOff val="35000"/>
                </a:schemeClr>
              </a:solidFill>
            </a:endParaRPr>
          </a:p>
          <a:p>
            <a:pPr lvl="1">
              <a:lnSpc>
                <a:spcPct val="80000"/>
              </a:lnSpc>
              <a:spcAft>
                <a:spcPct val="10000"/>
              </a:spcAft>
            </a:pPr>
            <a:r>
              <a:rPr lang="en-US" dirty="0">
                <a:solidFill>
                  <a:schemeClr val="tx1">
                    <a:lumMod val="65000"/>
                    <a:lumOff val="35000"/>
                  </a:schemeClr>
                </a:solidFill>
              </a:rPr>
              <a:t>Create custom </a:t>
            </a:r>
            <a:r>
              <a:rPr lang="en-US" dirty="0" smtClean="0">
                <a:solidFill>
                  <a:schemeClr val="tx1">
                    <a:lumMod val="65000"/>
                    <a:lumOff val="35000"/>
                  </a:schemeClr>
                </a:solidFill>
              </a:rPr>
              <a:t>reports</a:t>
            </a:r>
          </a:p>
          <a:p>
            <a:pPr lvl="1">
              <a:lnSpc>
                <a:spcPct val="80000"/>
              </a:lnSpc>
              <a:spcAft>
                <a:spcPct val="10000"/>
              </a:spcAft>
            </a:pPr>
            <a:endParaRPr lang="en-US" dirty="0">
              <a:solidFill>
                <a:schemeClr val="tx1">
                  <a:lumMod val="65000"/>
                  <a:lumOff val="35000"/>
                </a:schemeClr>
              </a:solidFill>
            </a:endParaRPr>
          </a:p>
          <a:p>
            <a:pPr lvl="1">
              <a:lnSpc>
                <a:spcPct val="80000"/>
              </a:lnSpc>
              <a:spcAft>
                <a:spcPct val="10000"/>
              </a:spcAft>
            </a:pPr>
            <a:endParaRPr lang="en-US" dirty="0" smtClean="0">
              <a:solidFill>
                <a:schemeClr val="tx1">
                  <a:lumMod val="65000"/>
                  <a:lumOff val="35000"/>
                </a:schemeClr>
              </a:solidFill>
            </a:endParaRPr>
          </a:p>
          <a:p>
            <a:pPr lvl="1">
              <a:lnSpc>
                <a:spcPct val="80000"/>
              </a:lnSpc>
              <a:spcAft>
                <a:spcPct val="10000"/>
              </a:spcAft>
            </a:pPr>
            <a:endParaRPr lang="en-US" dirty="0">
              <a:solidFill>
                <a:schemeClr val="tx1">
                  <a:lumMod val="65000"/>
                  <a:lumOff val="35000"/>
                </a:schemeClr>
              </a:solidFill>
            </a:endParaRPr>
          </a:p>
          <a:p>
            <a:pPr lvl="1">
              <a:lnSpc>
                <a:spcPct val="80000"/>
              </a:lnSpc>
              <a:spcAft>
                <a:spcPct val="10000"/>
              </a:spcAft>
            </a:pPr>
            <a:r>
              <a:rPr lang="en-US" dirty="0">
                <a:solidFill>
                  <a:schemeClr val="tx1">
                    <a:lumMod val="65000"/>
                    <a:lumOff val="35000"/>
                  </a:schemeClr>
                </a:solidFill>
              </a:rPr>
              <a:t>Apply for ENERGY STAR certification</a:t>
            </a:r>
          </a:p>
          <a:p>
            <a:endParaRPr lang="en-US" dirty="0"/>
          </a:p>
        </p:txBody>
      </p:sp>
      <p:sp>
        <p:nvSpPr>
          <p:cNvPr id="4" name="TextBox 3"/>
          <p:cNvSpPr txBox="1"/>
          <p:nvPr/>
        </p:nvSpPr>
        <p:spPr>
          <a:xfrm>
            <a:off x="1292940" y="2804160"/>
            <a:ext cx="3242679" cy="2696123"/>
          </a:xfrm>
          <a:prstGeom prst="rect">
            <a:avLst/>
          </a:prstGeom>
          <a:noFill/>
        </p:spPr>
        <p:txBody>
          <a:bodyPr wrap="square" rtlCol="0">
            <a:spAutoFit/>
          </a:bodyPr>
          <a:lstStyle/>
          <a:p>
            <a:pPr lvl="1">
              <a:lnSpc>
                <a:spcPct val="80000"/>
              </a:lnSpc>
              <a:spcAft>
                <a:spcPct val="10000"/>
              </a:spcAft>
            </a:pPr>
            <a:r>
              <a:rPr lang="en-US" dirty="0">
                <a:solidFill>
                  <a:schemeClr val="tx1">
                    <a:lumMod val="65000"/>
                    <a:lumOff val="35000"/>
                  </a:schemeClr>
                </a:solidFill>
              </a:rPr>
              <a:t>Assess whole building energy and water </a:t>
            </a:r>
            <a:r>
              <a:rPr lang="en-US" dirty="0" smtClean="0">
                <a:solidFill>
                  <a:schemeClr val="tx1">
                    <a:lumMod val="65000"/>
                    <a:lumOff val="35000"/>
                  </a:schemeClr>
                </a:solidFill>
              </a:rPr>
              <a:t>consumption</a:t>
            </a:r>
          </a:p>
          <a:p>
            <a:pPr lvl="1">
              <a:lnSpc>
                <a:spcPct val="80000"/>
              </a:lnSpc>
              <a:spcAft>
                <a:spcPct val="10000"/>
              </a:spcAft>
            </a:pPr>
            <a:endParaRPr lang="en-US" dirty="0" smtClean="0">
              <a:solidFill>
                <a:schemeClr val="tx1">
                  <a:lumMod val="65000"/>
                  <a:lumOff val="35000"/>
                </a:schemeClr>
              </a:solidFill>
            </a:endParaRPr>
          </a:p>
          <a:p>
            <a:pPr lvl="1">
              <a:lnSpc>
                <a:spcPct val="80000"/>
              </a:lnSpc>
              <a:spcAft>
                <a:spcPct val="10000"/>
              </a:spcAft>
            </a:pPr>
            <a:endParaRPr lang="en-US" dirty="0">
              <a:solidFill>
                <a:schemeClr val="tx1">
                  <a:lumMod val="65000"/>
                  <a:lumOff val="35000"/>
                </a:schemeClr>
              </a:solidFill>
            </a:endParaRPr>
          </a:p>
          <a:p>
            <a:pPr lvl="1">
              <a:lnSpc>
                <a:spcPct val="80000"/>
              </a:lnSpc>
              <a:spcAft>
                <a:spcPct val="10000"/>
              </a:spcAft>
            </a:pPr>
            <a:r>
              <a:rPr lang="en-US" dirty="0">
                <a:solidFill>
                  <a:schemeClr val="tx1">
                    <a:lumMod val="65000"/>
                    <a:lumOff val="35000"/>
                  </a:schemeClr>
                </a:solidFill>
              </a:rPr>
              <a:t>Track green power </a:t>
            </a:r>
            <a:r>
              <a:rPr lang="en-US" dirty="0" smtClean="0">
                <a:solidFill>
                  <a:schemeClr val="tx1">
                    <a:lumMod val="65000"/>
                    <a:lumOff val="35000"/>
                  </a:schemeClr>
                </a:solidFill>
              </a:rPr>
              <a:t>purchase</a:t>
            </a:r>
          </a:p>
          <a:p>
            <a:pPr lvl="1">
              <a:lnSpc>
                <a:spcPct val="80000"/>
              </a:lnSpc>
              <a:spcAft>
                <a:spcPct val="10000"/>
              </a:spcAft>
            </a:pPr>
            <a:endParaRPr lang="en-US" dirty="0">
              <a:solidFill>
                <a:schemeClr val="tx1">
                  <a:lumMod val="65000"/>
                  <a:lumOff val="35000"/>
                </a:schemeClr>
              </a:solidFill>
            </a:endParaRPr>
          </a:p>
          <a:p>
            <a:pPr lvl="1">
              <a:lnSpc>
                <a:spcPct val="80000"/>
              </a:lnSpc>
              <a:spcAft>
                <a:spcPct val="10000"/>
              </a:spcAft>
            </a:pPr>
            <a:endParaRPr lang="en-US" dirty="0">
              <a:solidFill>
                <a:schemeClr val="tx1">
                  <a:lumMod val="65000"/>
                  <a:lumOff val="35000"/>
                </a:schemeClr>
              </a:solidFill>
            </a:endParaRPr>
          </a:p>
          <a:p>
            <a:pPr lvl="1">
              <a:lnSpc>
                <a:spcPct val="80000"/>
              </a:lnSpc>
              <a:spcAft>
                <a:spcPct val="10000"/>
              </a:spcAft>
            </a:pPr>
            <a:r>
              <a:rPr lang="en-US" dirty="0">
                <a:solidFill>
                  <a:schemeClr val="tx1">
                    <a:lumMod val="65000"/>
                    <a:lumOff val="35000"/>
                  </a:schemeClr>
                </a:solidFill>
              </a:rPr>
              <a:t>Share/report data with others</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55910" y="4769709"/>
            <a:ext cx="906506" cy="906506"/>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229" y="3763868"/>
            <a:ext cx="906506" cy="906506"/>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33575" y="3718149"/>
            <a:ext cx="906506" cy="906506"/>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9415" y="4830669"/>
            <a:ext cx="906506" cy="906506"/>
          </a:xfrm>
          <a:prstGeom prst="rect">
            <a:avLst/>
          </a:prstGeom>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23184" y="2674894"/>
            <a:ext cx="922536" cy="917829"/>
          </a:xfrm>
          <a:prstGeom prst="rect">
            <a:avLst/>
          </a:prstGeom>
        </p:spPr>
      </p:pic>
      <p:pic>
        <p:nvPicPr>
          <p:cNvPr id="13" name="Picture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0010" y="2692064"/>
            <a:ext cx="918725" cy="918725"/>
          </a:xfrm>
          <a:prstGeom prst="rect">
            <a:avLst/>
          </a:prstGeom>
        </p:spPr>
      </p:pic>
    </p:spTree>
    <p:extLst>
      <p:ext uri="{BB962C8B-B14F-4D97-AF65-F5344CB8AC3E}">
        <p14:creationId xmlns:p14="http://schemas.microsoft.com/office/powerpoint/2010/main" val="37981016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2"/>
          <p:cNvSpPr>
            <a:spLocks noGrp="1"/>
          </p:cNvSpPr>
          <p:nvPr>
            <p:ph idx="1"/>
          </p:nvPr>
        </p:nvSpPr>
        <p:spPr>
          <a:xfrm>
            <a:off x="780681" y="2069956"/>
            <a:ext cx="7874587" cy="444644"/>
          </a:xfrm>
        </p:spPr>
        <p:txBody>
          <a:bodyPr>
            <a:noAutofit/>
          </a:bodyPr>
          <a:lstStyle/>
          <a:p>
            <a:pPr marL="0" indent="0" eaLnBrk="1" hangingPunct="1">
              <a:lnSpc>
                <a:spcPct val="80000"/>
              </a:lnSpc>
              <a:spcAft>
                <a:spcPct val="10000"/>
              </a:spcAft>
              <a:buNone/>
            </a:pPr>
            <a:r>
              <a:rPr lang="en-US" sz="3200" b="1" dirty="0" smtClean="0">
                <a:solidFill>
                  <a:schemeClr val="tx1">
                    <a:lumMod val="65000"/>
                    <a:lumOff val="35000"/>
                  </a:schemeClr>
                </a:solidFill>
                <a:latin typeface="+mj-lt"/>
              </a:rPr>
              <a:t>Metrics Calculator </a:t>
            </a:r>
          </a:p>
          <a:p>
            <a:pPr lvl="1" eaLnBrk="1" hangingPunct="1">
              <a:lnSpc>
                <a:spcPct val="80000"/>
              </a:lnSpc>
              <a:spcAft>
                <a:spcPct val="10000"/>
              </a:spcAft>
            </a:pPr>
            <a:endParaRPr lang="en-US" sz="1800" b="1" i="1" dirty="0">
              <a:solidFill>
                <a:schemeClr val="bg1">
                  <a:lumMod val="50000"/>
                </a:schemeClr>
              </a:solidFill>
              <a:latin typeface="+mj-lt"/>
              <a:sym typeface="Wingdings" pitchFamily="2" charset="2"/>
            </a:endParaRPr>
          </a:p>
          <a:p>
            <a:pPr marL="457200" lvl="1" indent="0" eaLnBrk="1" hangingPunct="1">
              <a:lnSpc>
                <a:spcPct val="80000"/>
              </a:lnSpc>
              <a:spcAft>
                <a:spcPct val="10000"/>
              </a:spcAft>
              <a:buNone/>
            </a:pPr>
            <a:endParaRPr lang="en-US" sz="1800" dirty="0" smtClean="0">
              <a:solidFill>
                <a:schemeClr val="tx1"/>
              </a:solidFill>
              <a:latin typeface="Univer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681" y="600075"/>
            <a:ext cx="5029199" cy="1152525"/>
          </a:xfrm>
          <a:prstGeom prst="rect">
            <a:avLst/>
          </a:prstGeom>
        </p:spPr>
      </p:pic>
      <p:sp>
        <p:nvSpPr>
          <p:cNvPr id="2" name="TextBox 1"/>
          <p:cNvSpPr txBox="1"/>
          <p:nvPr/>
        </p:nvSpPr>
        <p:spPr>
          <a:xfrm>
            <a:off x="5547360" y="2727960"/>
            <a:ext cx="3291839" cy="2502223"/>
          </a:xfrm>
          <a:prstGeom prst="rect">
            <a:avLst/>
          </a:prstGeom>
          <a:noFill/>
        </p:spPr>
        <p:txBody>
          <a:bodyPr wrap="square" rtlCol="0">
            <a:spAutoFit/>
          </a:bodyPr>
          <a:lstStyle/>
          <a:p>
            <a:pPr lvl="1">
              <a:lnSpc>
                <a:spcPct val="80000"/>
              </a:lnSpc>
              <a:spcAft>
                <a:spcPct val="10000"/>
              </a:spcAft>
            </a:pPr>
            <a:r>
              <a:rPr lang="en-US" dirty="0">
                <a:solidFill>
                  <a:schemeClr val="tx1">
                    <a:lumMod val="65000"/>
                    <a:lumOff val="35000"/>
                  </a:schemeClr>
                </a:solidFill>
              </a:rPr>
              <a:t>Greenhouse gas emissions (indirect, direct, total, avoided)</a:t>
            </a:r>
          </a:p>
          <a:p>
            <a:pPr lvl="1">
              <a:lnSpc>
                <a:spcPct val="80000"/>
              </a:lnSpc>
              <a:spcAft>
                <a:spcPct val="10000"/>
              </a:spcAft>
            </a:pPr>
            <a:endParaRPr lang="en-US" dirty="0" smtClean="0">
              <a:solidFill>
                <a:schemeClr val="tx1">
                  <a:lumMod val="65000"/>
                  <a:lumOff val="35000"/>
                </a:schemeClr>
              </a:solidFill>
            </a:endParaRPr>
          </a:p>
          <a:p>
            <a:pPr lvl="1">
              <a:lnSpc>
                <a:spcPct val="80000"/>
              </a:lnSpc>
              <a:spcAft>
                <a:spcPct val="10000"/>
              </a:spcAft>
            </a:pPr>
            <a:endParaRPr lang="en-US" dirty="0" smtClean="0">
              <a:solidFill>
                <a:schemeClr val="tx1">
                  <a:lumMod val="65000"/>
                  <a:lumOff val="35000"/>
                </a:schemeClr>
              </a:solidFill>
            </a:endParaRPr>
          </a:p>
          <a:p>
            <a:pPr lvl="1">
              <a:lnSpc>
                <a:spcPct val="80000"/>
              </a:lnSpc>
              <a:spcAft>
                <a:spcPct val="10000"/>
              </a:spcAft>
            </a:pPr>
            <a:endParaRPr lang="en-US" dirty="0">
              <a:solidFill>
                <a:schemeClr val="tx1">
                  <a:lumMod val="65000"/>
                  <a:lumOff val="35000"/>
                </a:schemeClr>
              </a:solidFill>
            </a:endParaRPr>
          </a:p>
          <a:p>
            <a:pPr lvl="1">
              <a:lnSpc>
                <a:spcPct val="80000"/>
              </a:lnSpc>
              <a:spcAft>
                <a:spcPct val="10000"/>
              </a:spcAft>
            </a:pPr>
            <a:r>
              <a:rPr lang="en-US" dirty="0" smtClean="0">
                <a:solidFill>
                  <a:schemeClr val="tx1">
                    <a:lumMod val="65000"/>
                    <a:lumOff val="35000"/>
                  </a:schemeClr>
                </a:solidFill>
              </a:rPr>
              <a:t>ENERGY </a:t>
            </a:r>
            <a:r>
              <a:rPr lang="en-US" dirty="0">
                <a:solidFill>
                  <a:schemeClr val="tx1">
                    <a:lumMod val="65000"/>
                    <a:lumOff val="35000"/>
                  </a:schemeClr>
                </a:solidFill>
              </a:rPr>
              <a:t>STAR 1-to-100 score (available for many building types)</a:t>
            </a:r>
          </a:p>
          <a:p>
            <a:endParaRPr lang="en-US" dirty="0"/>
          </a:p>
        </p:txBody>
      </p:sp>
      <p:sp>
        <p:nvSpPr>
          <p:cNvPr id="3" name="TextBox 2"/>
          <p:cNvSpPr txBox="1"/>
          <p:nvPr/>
        </p:nvSpPr>
        <p:spPr>
          <a:xfrm>
            <a:off x="1258494" y="2727960"/>
            <a:ext cx="3435426" cy="2723823"/>
          </a:xfrm>
          <a:prstGeom prst="rect">
            <a:avLst/>
          </a:prstGeom>
          <a:noFill/>
        </p:spPr>
        <p:txBody>
          <a:bodyPr wrap="square" rtlCol="0">
            <a:spAutoFit/>
          </a:bodyPr>
          <a:lstStyle/>
          <a:p>
            <a:pPr lvl="1">
              <a:lnSpc>
                <a:spcPct val="80000"/>
              </a:lnSpc>
              <a:spcAft>
                <a:spcPct val="10000"/>
              </a:spcAft>
            </a:pPr>
            <a:r>
              <a:rPr lang="en-US" dirty="0">
                <a:solidFill>
                  <a:schemeClr val="tx1">
                    <a:lumMod val="65000"/>
                    <a:lumOff val="35000"/>
                  </a:schemeClr>
                </a:solidFill>
              </a:rPr>
              <a:t>Energy consumption (source, site, weather normalized</a:t>
            </a:r>
            <a:r>
              <a:rPr lang="en-US" dirty="0" smtClean="0">
                <a:solidFill>
                  <a:schemeClr val="tx1">
                    <a:lumMod val="65000"/>
                    <a:lumOff val="35000"/>
                  </a:schemeClr>
                </a:solidFill>
              </a:rPr>
              <a:t>)</a:t>
            </a:r>
          </a:p>
          <a:p>
            <a:pPr lvl="1">
              <a:lnSpc>
                <a:spcPct val="80000"/>
              </a:lnSpc>
              <a:spcAft>
                <a:spcPct val="10000"/>
              </a:spcAft>
            </a:pPr>
            <a:endParaRPr lang="en-US" dirty="0">
              <a:solidFill>
                <a:schemeClr val="tx1">
                  <a:lumMod val="65000"/>
                  <a:lumOff val="35000"/>
                </a:schemeClr>
              </a:solidFill>
            </a:endParaRPr>
          </a:p>
          <a:p>
            <a:pPr lvl="1">
              <a:lnSpc>
                <a:spcPct val="80000"/>
              </a:lnSpc>
              <a:spcAft>
                <a:spcPct val="10000"/>
              </a:spcAft>
            </a:pPr>
            <a:endParaRPr lang="en-US" dirty="0" smtClean="0">
              <a:solidFill>
                <a:schemeClr val="tx1">
                  <a:lumMod val="65000"/>
                  <a:lumOff val="35000"/>
                </a:schemeClr>
              </a:solidFill>
            </a:endParaRPr>
          </a:p>
          <a:p>
            <a:pPr lvl="1">
              <a:lnSpc>
                <a:spcPct val="80000"/>
              </a:lnSpc>
              <a:spcAft>
                <a:spcPct val="10000"/>
              </a:spcAft>
            </a:pPr>
            <a:endParaRPr lang="en-US" dirty="0">
              <a:solidFill>
                <a:schemeClr val="tx1">
                  <a:lumMod val="65000"/>
                  <a:lumOff val="35000"/>
                </a:schemeClr>
              </a:solidFill>
            </a:endParaRPr>
          </a:p>
          <a:p>
            <a:pPr lvl="1">
              <a:lnSpc>
                <a:spcPct val="80000"/>
              </a:lnSpc>
              <a:spcAft>
                <a:spcPct val="10000"/>
              </a:spcAft>
            </a:pPr>
            <a:r>
              <a:rPr lang="en-US" dirty="0">
                <a:solidFill>
                  <a:schemeClr val="tx1">
                    <a:lumMod val="65000"/>
                    <a:lumOff val="35000"/>
                  </a:schemeClr>
                </a:solidFill>
              </a:rPr>
              <a:t>Water consumption (municipally supplied potable and reclaimed, alternative)</a:t>
            </a:r>
          </a:p>
          <a:p>
            <a:endParaRPr lang="en-US"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4360" y="2618732"/>
            <a:ext cx="1030579" cy="1027943"/>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20221" y="2650521"/>
            <a:ext cx="1030579" cy="1025308"/>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4360" y="4153281"/>
            <a:ext cx="1030579" cy="1027943"/>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20221" y="4085173"/>
            <a:ext cx="1030579" cy="1030579"/>
          </a:xfrm>
          <a:prstGeom prst="rect">
            <a:avLst/>
          </a:prstGeom>
        </p:spPr>
      </p:pic>
    </p:spTree>
    <p:extLst>
      <p:ext uri="{BB962C8B-B14F-4D97-AF65-F5344CB8AC3E}">
        <p14:creationId xmlns:p14="http://schemas.microsoft.com/office/powerpoint/2010/main" val="29865678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Chart 33"/>
          <p:cNvGraphicFramePr>
            <a:graphicFrameLocks/>
          </p:cNvGraphicFramePr>
          <p:nvPr>
            <p:extLst>
              <p:ext uri="{D42A27DB-BD31-4B8C-83A1-F6EECF244321}">
                <p14:modId xmlns:p14="http://schemas.microsoft.com/office/powerpoint/2010/main" val="3488429797"/>
              </p:ext>
            </p:extLst>
          </p:nvPr>
        </p:nvGraphicFramePr>
        <p:xfrm>
          <a:off x="3356264" y="1412828"/>
          <a:ext cx="5787736" cy="459477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350354" y="-137352"/>
            <a:ext cx="7886700" cy="1325563"/>
          </a:xfrm>
        </p:spPr>
        <p:txBody>
          <a:bodyPr anchor="b">
            <a:noAutofit/>
          </a:bodyPr>
          <a:lstStyle/>
          <a:p>
            <a:r>
              <a:rPr lang="en-US" sz="2800" dirty="0"/>
              <a:t>Benchmarking with </a:t>
            </a:r>
            <a:r>
              <a:rPr lang="en-US" sz="2800" dirty="0" smtClean="0"/>
              <a:t>Portfolio Manager </a:t>
            </a:r>
            <a:r>
              <a:rPr lang="en-US" sz="2800" dirty="0"/>
              <a:t>is the industry </a:t>
            </a:r>
            <a:r>
              <a:rPr lang="en-US" sz="2800" dirty="0" smtClean="0"/>
              <a:t>standard</a:t>
            </a:r>
            <a:endParaRPr lang="en-US" sz="2800" dirty="0"/>
          </a:p>
        </p:txBody>
      </p:sp>
      <p:sp>
        <p:nvSpPr>
          <p:cNvPr id="4" name="Slide Number Placeholder 3"/>
          <p:cNvSpPr>
            <a:spLocks noGrp="1"/>
          </p:cNvSpPr>
          <p:nvPr>
            <p:ph type="sldNum" sz="quarter" idx="4294967295"/>
          </p:nvPr>
        </p:nvSpPr>
        <p:spPr>
          <a:xfrm>
            <a:off x="7010400" y="5691188"/>
            <a:ext cx="2133600" cy="365125"/>
          </a:xfrm>
          <a:prstGeom prst="rect">
            <a:avLst/>
          </a:prstGeom>
        </p:spPr>
        <p:txBody>
          <a:bodyPr/>
          <a:lstStyle/>
          <a:p>
            <a:fld id="{294D4A65-5DBF-47E4-A22C-1B2D232C1B48}" type="slidenum">
              <a:rPr lang="en-US" smtClean="0"/>
              <a:pPr/>
              <a:t>7</a:t>
            </a:fld>
            <a:endParaRPr lang="en-US" dirty="0"/>
          </a:p>
        </p:txBody>
      </p:sp>
      <p:sp>
        <p:nvSpPr>
          <p:cNvPr id="6" name="Content Placeholder 6"/>
          <p:cNvSpPr>
            <a:spLocks noGrp="1"/>
          </p:cNvSpPr>
          <p:nvPr>
            <p:ph sz="quarter" idx="4294967295"/>
          </p:nvPr>
        </p:nvSpPr>
        <p:spPr>
          <a:xfrm>
            <a:off x="224052" y="1334583"/>
            <a:ext cx="3324225" cy="4102100"/>
          </a:xfrm>
        </p:spPr>
        <p:txBody>
          <a:bodyPr>
            <a:normAutofit/>
          </a:bodyPr>
          <a:lstStyle/>
          <a:p>
            <a:pPr lvl="0"/>
            <a:r>
              <a:rPr lang="en-US" sz="1600" dirty="0" smtClean="0"/>
              <a:t>&gt;50,000 active Portfolio Manager accounts nation-wide</a:t>
            </a:r>
          </a:p>
          <a:p>
            <a:pPr lvl="0"/>
            <a:r>
              <a:rPr lang="en-US" sz="1600" dirty="0" smtClean="0"/>
              <a:t>&gt;450,000 </a:t>
            </a:r>
            <a:r>
              <a:rPr lang="en-US" sz="1600" dirty="0"/>
              <a:t>properties </a:t>
            </a:r>
            <a:r>
              <a:rPr lang="en-US" sz="1600" dirty="0" smtClean="0"/>
              <a:t>and 45% of commercial buildings square footage benchmarking </a:t>
            </a:r>
            <a:r>
              <a:rPr lang="en-US" sz="1600" dirty="0"/>
              <a:t>energy use </a:t>
            </a:r>
          </a:p>
          <a:p>
            <a:pPr lvl="0"/>
            <a:r>
              <a:rPr lang="en-US" sz="1600" dirty="0" smtClean="0"/>
              <a:t>&gt;100,000 </a:t>
            </a:r>
            <a:r>
              <a:rPr lang="en-US" sz="1600" dirty="0"/>
              <a:t>properties benchmarking water </a:t>
            </a:r>
            <a:r>
              <a:rPr lang="en-US" sz="1600" dirty="0" smtClean="0"/>
              <a:t>use</a:t>
            </a:r>
          </a:p>
          <a:p>
            <a:pPr lvl="0"/>
            <a:r>
              <a:rPr lang="en-US" sz="1600" dirty="0" smtClean="0"/>
              <a:t>&gt;27,000 </a:t>
            </a:r>
            <a:r>
              <a:rPr lang="en-US" sz="1600" dirty="0"/>
              <a:t>properties are ENERGY STAR certified</a:t>
            </a:r>
          </a:p>
          <a:p>
            <a:pPr marL="457200" lvl="1" indent="0" eaLnBrk="1" hangingPunct="1">
              <a:buNone/>
            </a:pPr>
            <a:endParaRPr lang="en-US" sz="2400" dirty="0" smtClean="0"/>
          </a:p>
          <a:p>
            <a:pPr eaLnBrk="1" hangingPunct="1"/>
            <a:endParaRPr lang="en-US" sz="2000" dirty="0" smtClean="0"/>
          </a:p>
          <a:p>
            <a:pPr lvl="1" eaLnBrk="1" hangingPunct="1">
              <a:buFont typeface="Wingdings" pitchFamily="2" charset="2"/>
              <a:buNone/>
            </a:pPr>
            <a:endParaRPr lang="en-US" sz="2000" dirty="0" smtClean="0">
              <a:solidFill>
                <a:srgbClr val="000000"/>
              </a:solidFill>
              <a:latin typeface="Calibri" pitchFamily="34" charset="0"/>
            </a:endParaRPr>
          </a:p>
        </p:txBody>
      </p:sp>
      <p:sp>
        <p:nvSpPr>
          <p:cNvPr id="3" name="TextBox 2"/>
          <p:cNvSpPr txBox="1"/>
          <p:nvPr/>
        </p:nvSpPr>
        <p:spPr>
          <a:xfrm>
            <a:off x="7010400" y="2524539"/>
            <a:ext cx="914400" cy="914400"/>
          </a:xfrm>
          <a:prstGeom prst="rect">
            <a:avLst/>
          </a:prstGeom>
        </p:spPr>
        <p:txBody>
          <a:bodyPr vert="horz" wrap="non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endParaRPr kumimoji="0" lang="en-US" sz="32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endParaRPr>
          </a:p>
        </p:txBody>
      </p:sp>
      <p:grpSp>
        <p:nvGrpSpPr>
          <p:cNvPr id="7" name="Group 6"/>
          <p:cNvGrpSpPr/>
          <p:nvPr/>
        </p:nvGrpSpPr>
        <p:grpSpPr>
          <a:xfrm>
            <a:off x="4456253" y="1407581"/>
            <a:ext cx="3495208" cy="3384435"/>
            <a:chOff x="4304913" y="2147605"/>
            <a:chExt cx="3750720" cy="3436020"/>
          </a:xfrm>
        </p:grpSpPr>
        <p:pic>
          <p:nvPicPr>
            <p:cNvPr id="11" name="Picture 5" descr="sunrise_senior_logo030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72202" y="3390921"/>
              <a:ext cx="754786" cy="52091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4304913" y="2147605"/>
              <a:ext cx="3750720" cy="3436020"/>
              <a:chOff x="4273740" y="1929395"/>
              <a:chExt cx="3750720" cy="3436020"/>
            </a:xfrm>
          </p:grpSpPr>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39994" y="3798343"/>
                <a:ext cx="1224404" cy="139254"/>
              </a:xfrm>
              <a:prstGeom prst="rect">
                <a:avLst/>
              </a:prstGeom>
            </p:spPr>
          </p:pic>
          <p:pic>
            <p:nvPicPr>
              <p:cNvPr id="13" name="Picture 5" descr="JCPenney-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54510" y="3716316"/>
                <a:ext cx="408294" cy="37917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Kohls30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1104" y="2866733"/>
                <a:ext cx="628112" cy="15033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Target_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50980" y="2328951"/>
                <a:ext cx="336808" cy="41799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verizon-wireless-logo"/>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409498" y="4076943"/>
                <a:ext cx="579201" cy="29706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9" descr="foodlion_logo"/>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791867" y="1994274"/>
                <a:ext cx="351876" cy="36086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273740" y="3896697"/>
                <a:ext cx="628439" cy="365044"/>
              </a:xfrm>
              <a:prstGeom prst="rect">
                <a:avLst/>
              </a:prstGeom>
            </p:spPr>
          </p:pic>
          <p:pic>
            <p:nvPicPr>
              <p:cNvPr id="19" name="Picture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962078" y="2289407"/>
                <a:ext cx="530864" cy="152249"/>
              </a:xfrm>
              <a:prstGeom prst="rect">
                <a:avLst/>
              </a:prstGeom>
            </p:spPr>
          </p:pic>
          <p:pic>
            <p:nvPicPr>
              <p:cNvPr id="20" name="Picture 1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496271" y="1933676"/>
                <a:ext cx="528189" cy="311874"/>
              </a:xfrm>
              <a:prstGeom prst="rect">
                <a:avLst/>
              </a:prstGeom>
            </p:spPr>
          </p:pic>
          <p:pic>
            <p:nvPicPr>
              <p:cNvPr id="21" name="Picture 20"/>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361387" y="2925496"/>
                <a:ext cx="900670" cy="189309"/>
              </a:xfrm>
              <a:prstGeom prst="rect">
                <a:avLst/>
              </a:prstGeom>
            </p:spPr>
          </p:pic>
          <p:pic>
            <p:nvPicPr>
              <p:cNvPr id="22" name="Picture 4" descr="CBRE"/>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267401" y="4766760"/>
                <a:ext cx="626800" cy="40927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 descr="hines-logo"/>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305412" y="2648787"/>
                <a:ext cx="606507" cy="17983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7" descr="USAA"/>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453653" y="2993325"/>
                <a:ext cx="683851" cy="42168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8" descr="Transwestern_new_logo"/>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316258" y="2034580"/>
                <a:ext cx="930819" cy="11123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4430081" y="4733940"/>
                <a:ext cx="676027" cy="304127"/>
              </a:xfrm>
              <a:prstGeom prst="rect">
                <a:avLst/>
              </a:prstGeom>
            </p:spPr>
          </p:pic>
          <p:pic>
            <p:nvPicPr>
              <p:cNvPr id="27" name="Picture 4" descr="New%20York%20Presbyterian"/>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4486219" y="4431825"/>
                <a:ext cx="1097871" cy="15193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providence health"/>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919523" y="2648901"/>
                <a:ext cx="857712" cy="22355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7" descr="Inova%20Health%20System_logo"/>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6006217" y="2442583"/>
                <a:ext cx="617552" cy="23441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9"/>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6340554" y="3190752"/>
                <a:ext cx="438532" cy="418736"/>
              </a:xfrm>
              <a:prstGeom prst="rect">
                <a:avLst/>
              </a:prstGeom>
            </p:spPr>
          </p:pic>
          <p:pic>
            <p:nvPicPr>
              <p:cNvPr id="31" name="Picture 30"/>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4394527" y="5142575"/>
                <a:ext cx="728190" cy="222840"/>
              </a:xfrm>
              <a:prstGeom prst="rect">
                <a:avLst/>
              </a:prstGeom>
            </p:spPr>
          </p:pic>
          <p:pic>
            <p:nvPicPr>
              <p:cNvPr id="32" name="Picture 31"/>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4353385" y="1929395"/>
                <a:ext cx="935005" cy="189286"/>
              </a:xfrm>
              <a:prstGeom prst="rect">
                <a:avLst/>
              </a:prstGeom>
            </p:spPr>
          </p:pic>
          <p:pic>
            <p:nvPicPr>
              <p:cNvPr id="33" name="Picture 32"/>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6810838" y="2299751"/>
                <a:ext cx="1069646" cy="189286"/>
              </a:xfrm>
              <a:prstGeom prst="rect">
                <a:avLst/>
              </a:prstGeom>
            </p:spPr>
          </p:pic>
        </p:grpSp>
      </p:grpSp>
    </p:spTree>
    <p:extLst>
      <p:ext uri="{BB962C8B-B14F-4D97-AF65-F5344CB8AC3E}">
        <p14:creationId xmlns:p14="http://schemas.microsoft.com/office/powerpoint/2010/main" val="23758371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8674" y="497294"/>
            <a:ext cx="8331787" cy="537808"/>
          </a:xfrm>
        </p:spPr>
        <p:txBody>
          <a:bodyPr/>
          <a:lstStyle/>
          <a:p>
            <a:r>
              <a:rPr lang="en-US" sz="2800" dirty="0" smtClean="0"/>
              <a:t>Who Is Using Portfolio Manager?</a:t>
            </a:r>
            <a:endParaRPr lang="en-US" sz="2800" dirty="0"/>
          </a:p>
        </p:txBody>
      </p:sp>
      <p:sp>
        <p:nvSpPr>
          <p:cNvPr id="3" name="Content Placeholder 2"/>
          <p:cNvSpPr>
            <a:spLocks noGrp="1"/>
          </p:cNvSpPr>
          <p:nvPr>
            <p:ph idx="1"/>
          </p:nvPr>
        </p:nvSpPr>
        <p:spPr>
          <a:xfrm>
            <a:off x="823789" y="1233866"/>
            <a:ext cx="7874587" cy="4220326"/>
          </a:xfrm>
        </p:spPr>
        <p:txBody>
          <a:bodyPr>
            <a:noAutofit/>
          </a:bodyPr>
          <a:lstStyle/>
          <a:p>
            <a:r>
              <a:rPr lang="en-US" sz="1800" dirty="0" smtClean="0"/>
              <a:t>Building owners, managers, tenants, service providers</a:t>
            </a:r>
          </a:p>
          <a:p>
            <a:r>
              <a:rPr lang="en-US" sz="1800" dirty="0" smtClean="0"/>
              <a:t>Local</a:t>
            </a:r>
            <a:r>
              <a:rPr lang="en-US" sz="1800" dirty="0"/>
              <a:t>, county, and state </a:t>
            </a:r>
            <a:r>
              <a:rPr lang="en-US" sz="1800" dirty="0" smtClean="0"/>
              <a:t>governments, some </a:t>
            </a:r>
            <a:r>
              <a:rPr lang="en-US" sz="1800" dirty="0"/>
              <a:t>with </a:t>
            </a:r>
            <a:r>
              <a:rPr lang="en-US" sz="1800" dirty="0" smtClean="0"/>
              <a:t>benchmarking </a:t>
            </a:r>
            <a:r>
              <a:rPr lang="en-US" sz="1800" dirty="0"/>
              <a:t>and public disclosure </a:t>
            </a:r>
            <a:r>
              <a:rPr lang="en-US" sz="1800" dirty="0" smtClean="0"/>
              <a:t>policies</a:t>
            </a:r>
            <a:endParaRPr lang="en-US" sz="1800" dirty="0"/>
          </a:p>
          <a:p>
            <a:r>
              <a:rPr lang="en-US" sz="1800" dirty="0"/>
              <a:t>Federal agencies under </a:t>
            </a:r>
            <a:r>
              <a:rPr lang="en-US" sz="1800" dirty="0" smtClean="0"/>
              <a:t>executive orders &amp; statutes</a:t>
            </a:r>
            <a:endParaRPr lang="en-US" sz="1800" dirty="0"/>
          </a:p>
          <a:p>
            <a:r>
              <a:rPr lang="en-US" sz="1800" dirty="0"/>
              <a:t>Green building certification programs </a:t>
            </a:r>
          </a:p>
          <a:p>
            <a:pPr lvl="1"/>
            <a:r>
              <a:rPr lang="en-US" sz="1800" dirty="0" smtClean="0"/>
              <a:t>LEED</a:t>
            </a:r>
            <a:r>
              <a:rPr lang="en-US" sz="1800" dirty="0"/>
              <a:t>, Green </a:t>
            </a:r>
            <a:r>
              <a:rPr lang="en-US" sz="1800" dirty="0" smtClean="0"/>
              <a:t>Globes</a:t>
            </a:r>
            <a:endParaRPr lang="en-US" sz="1800" dirty="0"/>
          </a:p>
          <a:p>
            <a:r>
              <a:rPr lang="en-US" sz="1800" dirty="0"/>
              <a:t>Consumer information sites </a:t>
            </a:r>
            <a:endParaRPr lang="en-US" sz="1800" dirty="0" smtClean="0"/>
          </a:p>
          <a:p>
            <a:pPr lvl="1"/>
            <a:r>
              <a:rPr lang="en-US" sz="1800" dirty="0" smtClean="0"/>
              <a:t>TripAdvisor</a:t>
            </a:r>
            <a:r>
              <a:rPr lang="en-US" sz="1800" dirty="0"/>
              <a:t>, </a:t>
            </a:r>
            <a:r>
              <a:rPr lang="en-US" sz="1800" dirty="0" err="1"/>
              <a:t>CoStar</a:t>
            </a:r>
            <a:r>
              <a:rPr lang="en-US" sz="1800" dirty="0"/>
              <a:t>, </a:t>
            </a:r>
            <a:r>
              <a:rPr lang="en-US" sz="1800" dirty="0" smtClean="0"/>
              <a:t>Apartments.com</a:t>
            </a:r>
            <a:endParaRPr lang="en-US" sz="1800" dirty="0"/>
          </a:p>
          <a:p>
            <a:r>
              <a:rPr lang="en-US" sz="1800" dirty="0"/>
              <a:t>Energy competitions </a:t>
            </a:r>
            <a:endParaRPr lang="en-US" sz="1800" dirty="0" smtClean="0"/>
          </a:p>
          <a:p>
            <a:pPr lvl="1"/>
            <a:r>
              <a:rPr lang="en-US" sz="1800" dirty="0" smtClean="0"/>
              <a:t>Kilowatt Crackdowns</a:t>
            </a:r>
            <a:endParaRPr lang="en-US" sz="1800" dirty="0"/>
          </a:p>
          <a:p>
            <a:r>
              <a:rPr lang="en-US" sz="1800" dirty="0" smtClean="0"/>
              <a:t>Investors, via sustainability reporting and ranking </a:t>
            </a:r>
          </a:p>
          <a:p>
            <a:pPr lvl="1"/>
            <a:r>
              <a:rPr lang="en-US" sz="1800" dirty="0" smtClean="0"/>
              <a:t>GRESB</a:t>
            </a:r>
            <a:r>
              <a:rPr lang="en-US" sz="1800" dirty="0"/>
              <a:t>, </a:t>
            </a:r>
            <a:r>
              <a:rPr lang="en-US" sz="1800" dirty="0" err="1"/>
              <a:t>Greenprint</a:t>
            </a:r>
            <a:r>
              <a:rPr lang="en-US" sz="1800" dirty="0"/>
              <a:t>, </a:t>
            </a:r>
            <a:r>
              <a:rPr lang="en-US" sz="1800" dirty="0" smtClean="0"/>
              <a:t>CDP</a:t>
            </a:r>
            <a:endParaRPr lang="en-US" sz="1800" dirty="0"/>
          </a:p>
          <a:p>
            <a:r>
              <a:rPr lang="en-US" sz="1800" dirty="0" smtClean="0"/>
              <a:t>Multifamily financing </a:t>
            </a:r>
            <a:r>
              <a:rPr lang="en-US" sz="1800" dirty="0"/>
              <a:t>industry </a:t>
            </a:r>
            <a:endParaRPr lang="en-US" sz="1800" dirty="0" smtClean="0"/>
          </a:p>
          <a:p>
            <a:pPr lvl="1"/>
            <a:r>
              <a:rPr lang="en-US" sz="1800" dirty="0" smtClean="0"/>
              <a:t>Fannie </a:t>
            </a:r>
            <a:r>
              <a:rPr lang="en-US" sz="1800" dirty="0"/>
              <a:t>Mae, Freddie Mac, </a:t>
            </a:r>
            <a:r>
              <a:rPr lang="en-US" sz="1800" dirty="0" smtClean="0"/>
              <a:t>HUD</a:t>
            </a:r>
            <a:endParaRPr lang="en-US" sz="1800" dirty="0"/>
          </a:p>
        </p:txBody>
      </p:sp>
      <p:sp>
        <p:nvSpPr>
          <p:cNvPr id="4" name="Slide Number Placeholder 3"/>
          <p:cNvSpPr>
            <a:spLocks noGrp="1"/>
          </p:cNvSpPr>
          <p:nvPr>
            <p:ph type="sldNum" sz="quarter" idx="12"/>
          </p:nvPr>
        </p:nvSpPr>
        <p:spPr/>
        <p:txBody>
          <a:bodyPr/>
          <a:lstStyle/>
          <a:p>
            <a:fld id="{6DBDE81B-C30A-4F47-8F28-E2CEE862ED7B}" type="slidenum">
              <a:rPr lang="en-US" smtClean="0"/>
              <a:pPr/>
              <a:t>8</a:t>
            </a:fld>
            <a:endParaRPr lang="en-US"/>
          </a:p>
        </p:txBody>
      </p:sp>
    </p:spTree>
    <p:extLst>
      <p:ext uri="{BB962C8B-B14F-4D97-AF65-F5344CB8AC3E}">
        <p14:creationId xmlns:p14="http://schemas.microsoft.com/office/powerpoint/2010/main" val="19090072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ChangeArrowheads="1"/>
          </p:cNvSpPr>
          <p:nvPr/>
        </p:nvSpPr>
        <p:spPr bwMode="auto">
          <a:xfrm>
            <a:off x="3313113" y="3259138"/>
            <a:ext cx="241300" cy="339725"/>
          </a:xfrm>
          <a:prstGeom prst="rect">
            <a:avLst/>
          </a:prstGeom>
          <a:noFill/>
          <a:ln w="9525">
            <a:noFill/>
            <a:miter lim="800000"/>
            <a:headEnd/>
            <a:tailEnd/>
          </a:ln>
        </p:spPr>
        <p:txBody>
          <a:bodyPr wrap="none">
            <a:spAutoFit/>
          </a:bodyPr>
          <a:lstStyle/>
          <a:p>
            <a:r>
              <a:rPr lang="en-US"/>
              <a:t> </a:t>
            </a:r>
          </a:p>
        </p:txBody>
      </p:sp>
      <p:sp>
        <p:nvSpPr>
          <p:cNvPr id="6" name="Title 1"/>
          <p:cNvSpPr>
            <a:spLocks noGrp="1"/>
          </p:cNvSpPr>
          <p:nvPr>
            <p:ph type="title"/>
          </p:nvPr>
        </p:nvSpPr>
        <p:spPr>
          <a:xfrm>
            <a:off x="628650" y="192847"/>
            <a:ext cx="7886700" cy="1325563"/>
          </a:xfrm>
        </p:spPr>
        <p:txBody>
          <a:bodyPr>
            <a:normAutofit/>
          </a:bodyPr>
          <a:lstStyle/>
          <a:p>
            <a:r>
              <a:rPr lang="en-US" sz="2800" dirty="0"/>
              <a:t>State and </a:t>
            </a:r>
            <a:r>
              <a:rPr lang="en-US" sz="2800" dirty="0" smtClean="0"/>
              <a:t>local programs leverage </a:t>
            </a:r>
            <a:br>
              <a:rPr lang="en-US" sz="2800" dirty="0" smtClean="0"/>
            </a:br>
            <a:r>
              <a:rPr lang="en-US" sz="2800" dirty="0" smtClean="0"/>
              <a:t>Portfolio Manager</a:t>
            </a:r>
            <a:endParaRPr lang="en-US" sz="28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0159" y="1306472"/>
            <a:ext cx="6224155" cy="4809574"/>
          </a:xfrm>
          <a:prstGeom prst="rect">
            <a:avLst/>
          </a:prstGeom>
        </p:spPr>
      </p:pic>
    </p:spTree>
    <p:extLst>
      <p:ext uri="{BB962C8B-B14F-4D97-AF65-F5344CB8AC3E}">
        <p14:creationId xmlns:p14="http://schemas.microsoft.com/office/powerpoint/2010/main" val="22679575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374E462E-63AA-4104-BE91-425BA425B538}" vid="{C467EEBC-4BDC-4344-85C9-C9D47EE32F0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New_CI_PPT_template</Template>
  <TotalTime>18</TotalTime>
  <Words>1831</Words>
  <Application>Microsoft Office PowerPoint</Application>
  <PresentationFormat>On-screen Show (4:3)</PresentationFormat>
  <Paragraphs>265</Paragraphs>
  <Slides>25</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ＭＳ Ｐゴシック</vt:lpstr>
      <vt:lpstr>Arial</vt:lpstr>
      <vt:lpstr>Calibri</vt:lpstr>
      <vt:lpstr>Times New Roman</vt:lpstr>
      <vt:lpstr>Univers</vt:lpstr>
      <vt:lpstr>Wingdings</vt:lpstr>
      <vt:lpstr>Office Theme</vt:lpstr>
      <vt:lpstr>An Overview of Portfolio Manager for Commercial Building Benchmarking</vt:lpstr>
      <vt:lpstr>The value of benchmarking</vt:lpstr>
      <vt:lpstr>Why benchmark your energy, water, and waste? </vt:lpstr>
      <vt:lpstr>PowerPoint Presentation</vt:lpstr>
      <vt:lpstr>PowerPoint Presentation</vt:lpstr>
      <vt:lpstr>PowerPoint Presentation</vt:lpstr>
      <vt:lpstr>Benchmarking with Portfolio Manager is the industry standard</vt:lpstr>
      <vt:lpstr>Who Is Using Portfolio Manager?</vt:lpstr>
      <vt:lpstr>State and local programs leverage  Portfolio Manager</vt:lpstr>
      <vt:lpstr>PowerPoint Presentation</vt:lpstr>
      <vt:lpstr>PowerPoint Presentation</vt:lpstr>
      <vt:lpstr>Dozens of metrics available, these are just a few </vt:lpstr>
      <vt:lpstr>Portfolio Manager account user interface</vt:lpstr>
      <vt:lpstr>Set goals and track progress</vt:lpstr>
      <vt:lpstr>Beyond Benchmarking</vt:lpstr>
      <vt:lpstr>Manage your portfolio</vt:lpstr>
      <vt:lpstr>EPA’s 1 – 100 ENERGY STAR Score</vt:lpstr>
      <vt:lpstr>PowerPoint Presentation</vt:lpstr>
      <vt:lpstr>PowerPoint Presentation</vt:lpstr>
      <vt:lpstr>ENERGY STAR in Canada</vt:lpstr>
      <vt:lpstr>Get Started: Gather the information needed to benchmark</vt:lpstr>
      <vt:lpstr>Four Ways to Get Data in to Portfolio Manager</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Overview of Portfolio Manager for Commercial Building Benchmarking</dc:title>
  <dc:creator>Hodges, Lauren</dc:creator>
  <cp:lastModifiedBy>Hodges, Lauren</cp:lastModifiedBy>
  <cp:revision>3</cp:revision>
  <dcterms:created xsi:type="dcterms:W3CDTF">2016-10-26T20:32:18Z</dcterms:created>
  <dcterms:modified xsi:type="dcterms:W3CDTF">2016-11-02T13:43:41Z</dcterms:modified>
</cp:coreProperties>
</file>