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5"/>
  </p:notesMasterIdLst>
  <p:sldIdLst>
    <p:sldId id="256" r:id="rId2"/>
    <p:sldId id="257" r:id="rId3"/>
    <p:sldId id="314" r:id="rId4"/>
    <p:sldId id="313" r:id="rId5"/>
    <p:sldId id="315" r:id="rId6"/>
    <p:sldId id="316" r:id="rId7"/>
    <p:sldId id="262" r:id="rId8"/>
    <p:sldId id="263" r:id="rId9"/>
    <p:sldId id="264" r:id="rId10"/>
    <p:sldId id="317" r:id="rId11"/>
    <p:sldId id="266" r:id="rId12"/>
    <p:sldId id="267" r:id="rId13"/>
    <p:sldId id="318" r:id="rId14"/>
    <p:sldId id="319" r:id="rId15"/>
    <p:sldId id="320" r:id="rId16"/>
    <p:sldId id="272" r:id="rId17"/>
    <p:sldId id="321" r:id="rId18"/>
    <p:sldId id="322" r:id="rId19"/>
    <p:sldId id="275" r:id="rId20"/>
    <p:sldId id="276" r:id="rId21"/>
    <p:sldId id="323" r:id="rId22"/>
    <p:sldId id="324" r:id="rId23"/>
    <p:sldId id="280" r:id="rId24"/>
    <p:sldId id="281" r:id="rId25"/>
    <p:sldId id="282" r:id="rId26"/>
    <p:sldId id="325" r:id="rId27"/>
    <p:sldId id="285" r:id="rId28"/>
    <p:sldId id="286" r:id="rId29"/>
    <p:sldId id="287" r:id="rId30"/>
    <p:sldId id="288" r:id="rId31"/>
    <p:sldId id="326" r:id="rId32"/>
    <p:sldId id="290" r:id="rId33"/>
    <p:sldId id="327" r:id="rId34"/>
    <p:sldId id="292" r:id="rId35"/>
    <p:sldId id="293" r:id="rId36"/>
    <p:sldId id="333" r:id="rId37"/>
    <p:sldId id="295" r:id="rId38"/>
    <p:sldId id="296" r:id="rId39"/>
    <p:sldId id="297" r:id="rId40"/>
    <p:sldId id="298" r:id="rId41"/>
    <p:sldId id="299" r:id="rId42"/>
    <p:sldId id="300" r:id="rId43"/>
    <p:sldId id="334" r:id="rId44"/>
    <p:sldId id="335" r:id="rId45"/>
    <p:sldId id="302" r:id="rId46"/>
    <p:sldId id="328" r:id="rId47"/>
    <p:sldId id="311" r:id="rId48"/>
    <p:sldId id="329" r:id="rId49"/>
    <p:sldId id="330" r:id="rId50"/>
    <p:sldId id="305" r:id="rId51"/>
    <p:sldId id="331" r:id="rId52"/>
    <p:sldId id="332" r:id="rId53"/>
    <p:sldId id="336"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B"/>
    <a:srgbClr val="EE383E"/>
    <a:srgbClr val="00B8B0"/>
    <a:srgbClr val="2CB34A"/>
    <a:srgbClr val="FCB619"/>
    <a:srgbClr val="95C9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166" autoAdjust="0"/>
  </p:normalViewPr>
  <p:slideViewPr>
    <p:cSldViewPr snapToGrid="0">
      <p:cViewPr varScale="1">
        <p:scale>
          <a:sx n="84" d="100"/>
          <a:sy n="84" d="100"/>
        </p:scale>
        <p:origin x="2352" y="96"/>
      </p:cViewPr>
      <p:guideLst/>
    </p:cSldViewPr>
  </p:slideViewPr>
  <p:notesTextViewPr>
    <p:cViewPr>
      <p:scale>
        <a:sx n="1" d="1"/>
        <a:sy n="1" d="1"/>
      </p:scale>
      <p:origin x="0" y="0"/>
    </p:cViewPr>
  </p:notesTextViewPr>
  <p:sorterViewPr>
    <p:cViewPr varScale="1">
      <p:scale>
        <a:sx n="100" d="100"/>
        <a:sy n="100" d="100"/>
      </p:scale>
      <p:origin x="0" y="-8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lin, Nina" userId="5e2c5228-2446-47ba-b9e2-d371081a3ce2" providerId="ADAL" clId="{A8AE112F-F053-4734-9B27-6D8461F740B4}"/>
    <pc:docChg chg="custSel modSld">
      <pc:chgData name="Berlin, Nina" userId="5e2c5228-2446-47ba-b9e2-d371081a3ce2" providerId="ADAL" clId="{A8AE112F-F053-4734-9B27-6D8461F740B4}" dt="2019-05-31T20:04:23.439" v="98" actId="1076"/>
      <pc:docMkLst>
        <pc:docMk/>
      </pc:docMkLst>
      <pc:sldChg chg="modSp">
        <pc:chgData name="Berlin, Nina" userId="5e2c5228-2446-47ba-b9e2-d371081a3ce2" providerId="ADAL" clId="{A8AE112F-F053-4734-9B27-6D8461F740B4}" dt="2019-05-24T16:09:35.663" v="3" actId="12788"/>
        <pc:sldMkLst>
          <pc:docMk/>
          <pc:sldMk cId="181516793" sldId="256"/>
        </pc:sldMkLst>
        <pc:spChg chg="mod">
          <ac:chgData name="Berlin, Nina" userId="5e2c5228-2446-47ba-b9e2-d371081a3ce2" providerId="ADAL" clId="{A8AE112F-F053-4734-9B27-6D8461F740B4}" dt="2019-05-24T16:09:35.663" v="3" actId="12788"/>
          <ac:spMkLst>
            <pc:docMk/>
            <pc:sldMk cId="181516793" sldId="256"/>
            <ac:spMk id="8" creationId="{00000000-0000-0000-0000-000000000000}"/>
          </ac:spMkLst>
        </pc:spChg>
      </pc:sldChg>
      <pc:sldChg chg="addSp delSp modSp">
        <pc:chgData name="Berlin, Nina" userId="5e2c5228-2446-47ba-b9e2-d371081a3ce2" providerId="ADAL" clId="{A8AE112F-F053-4734-9B27-6D8461F740B4}" dt="2019-05-24T16:14:06.611" v="29" actId="1076"/>
        <pc:sldMkLst>
          <pc:docMk/>
          <pc:sldMk cId="3185823390" sldId="282"/>
        </pc:sldMkLst>
        <pc:spChg chg="mod">
          <ac:chgData name="Berlin, Nina" userId="5e2c5228-2446-47ba-b9e2-d371081a3ce2" providerId="ADAL" clId="{A8AE112F-F053-4734-9B27-6D8461F740B4}" dt="2019-05-24T16:11:28.667" v="19" actId="20577"/>
          <ac:spMkLst>
            <pc:docMk/>
            <pc:sldMk cId="3185823390" sldId="282"/>
            <ac:spMk id="5" creationId="{00000000-0000-0000-0000-000000000000}"/>
          </ac:spMkLst>
        </pc:spChg>
        <pc:picChg chg="add del">
          <ac:chgData name="Berlin, Nina" userId="5e2c5228-2446-47ba-b9e2-d371081a3ce2" providerId="ADAL" clId="{A8AE112F-F053-4734-9B27-6D8461F740B4}" dt="2019-05-24T16:13:34.056" v="21" actId="478"/>
          <ac:picMkLst>
            <pc:docMk/>
            <pc:sldMk cId="3185823390" sldId="282"/>
            <ac:picMk id="2" creationId="{CC948BAF-BD01-4EA4-A0A9-AD517D4B4E89}"/>
          </ac:picMkLst>
        </pc:picChg>
        <pc:picChg chg="del">
          <ac:chgData name="Berlin, Nina" userId="5e2c5228-2446-47ba-b9e2-d371081a3ce2" providerId="ADAL" clId="{A8AE112F-F053-4734-9B27-6D8461F740B4}" dt="2019-05-24T16:14:00.970" v="28" actId="478"/>
          <ac:picMkLst>
            <pc:docMk/>
            <pc:sldMk cId="3185823390" sldId="282"/>
            <ac:picMk id="3" creationId="{00000000-0000-0000-0000-000000000000}"/>
          </ac:picMkLst>
        </pc:picChg>
        <pc:picChg chg="add mod">
          <ac:chgData name="Berlin, Nina" userId="5e2c5228-2446-47ba-b9e2-d371081a3ce2" providerId="ADAL" clId="{A8AE112F-F053-4734-9B27-6D8461F740B4}" dt="2019-05-24T16:14:06.611" v="29" actId="1076"/>
          <ac:picMkLst>
            <pc:docMk/>
            <pc:sldMk cId="3185823390" sldId="282"/>
            <ac:picMk id="4" creationId="{06CA7DC7-36F6-4098-A2B8-A80AB2B0BE5E}"/>
          </ac:picMkLst>
        </pc:picChg>
      </pc:sldChg>
      <pc:sldChg chg="modSp">
        <pc:chgData name="Berlin, Nina" userId="5e2c5228-2446-47ba-b9e2-d371081a3ce2" providerId="ADAL" clId="{A8AE112F-F053-4734-9B27-6D8461F740B4}" dt="2019-05-24T16:15:36.254" v="30" actId="12789"/>
        <pc:sldMkLst>
          <pc:docMk/>
          <pc:sldMk cId="2060988780" sldId="290"/>
        </pc:sldMkLst>
        <pc:spChg chg="mod">
          <ac:chgData name="Berlin, Nina" userId="5e2c5228-2446-47ba-b9e2-d371081a3ce2" providerId="ADAL" clId="{A8AE112F-F053-4734-9B27-6D8461F740B4}" dt="2019-05-24T16:15:36.254" v="30" actId="12789"/>
          <ac:spMkLst>
            <pc:docMk/>
            <pc:sldMk cId="2060988780" sldId="290"/>
            <ac:spMk id="5" creationId="{00000000-0000-0000-0000-000000000000}"/>
          </ac:spMkLst>
        </pc:spChg>
        <pc:spChg chg="mod">
          <ac:chgData name="Berlin, Nina" userId="5e2c5228-2446-47ba-b9e2-d371081a3ce2" providerId="ADAL" clId="{A8AE112F-F053-4734-9B27-6D8461F740B4}" dt="2019-05-24T16:15:36.254" v="30" actId="12789"/>
          <ac:spMkLst>
            <pc:docMk/>
            <pc:sldMk cId="2060988780" sldId="290"/>
            <ac:spMk id="16" creationId="{00000000-0000-0000-0000-000000000000}"/>
          </ac:spMkLst>
        </pc:spChg>
      </pc:sldChg>
      <pc:sldChg chg="addSp delSp modSp">
        <pc:chgData name="Berlin, Nina" userId="5e2c5228-2446-47ba-b9e2-d371081a3ce2" providerId="ADAL" clId="{A8AE112F-F053-4734-9B27-6D8461F740B4}" dt="2019-05-24T16:17:21.079" v="55" actId="554"/>
        <pc:sldMkLst>
          <pc:docMk/>
          <pc:sldMk cId="498265925" sldId="292"/>
        </pc:sldMkLst>
        <pc:spChg chg="mod">
          <ac:chgData name="Berlin, Nina" userId="5e2c5228-2446-47ba-b9e2-d371081a3ce2" providerId="ADAL" clId="{A8AE112F-F053-4734-9B27-6D8461F740B4}" dt="2019-05-24T16:17:21.079" v="55" actId="554"/>
          <ac:spMkLst>
            <pc:docMk/>
            <pc:sldMk cId="498265925" sldId="292"/>
            <ac:spMk id="8196" creationId="{00000000-0000-0000-0000-000000000000}"/>
          </ac:spMkLst>
        </pc:spChg>
        <pc:picChg chg="add mod">
          <ac:chgData name="Berlin, Nina" userId="5e2c5228-2446-47ba-b9e2-d371081a3ce2" providerId="ADAL" clId="{A8AE112F-F053-4734-9B27-6D8461F740B4}" dt="2019-05-24T16:17:21.079" v="55" actId="554"/>
          <ac:picMkLst>
            <pc:docMk/>
            <pc:sldMk cId="498265925" sldId="292"/>
            <ac:picMk id="3" creationId="{8BBC24C2-30DF-45D6-8F2E-AA985A4DAB72}"/>
          </ac:picMkLst>
        </pc:picChg>
        <pc:picChg chg="del">
          <ac:chgData name="Berlin, Nina" userId="5e2c5228-2446-47ba-b9e2-d371081a3ce2" providerId="ADAL" clId="{A8AE112F-F053-4734-9B27-6D8461F740B4}" dt="2019-05-24T16:17:09.338" v="35" actId="478"/>
          <ac:picMkLst>
            <pc:docMk/>
            <pc:sldMk cId="498265925" sldId="292"/>
            <ac:picMk id="11" creationId="{00000000-0000-0000-0000-000000000000}"/>
          </ac:picMkLst>
        </pc:picChg>
      </pc:sldChg>
      <pc:sldChg chg="modSp">
        <pc:chgData name="Berlin, Nina" userId="5e2c5228-2446-47ba-b9e2-d371081a3ce2" providerId="ADAL" clId="{A8AE112F-F053-4734-9B27-6D8461F740B4}" dt="2019-05-24T16:17:31.026" v="57" actId="20577"/>
        <pc:sldMkLst>
          <pc:docMk/>
          <pc:sldMk cId="1726179286" sldId="295"/>
        </pc:sldMkLst>
        <pc:spChg chg="mod">
          <ac:chgData name="Berlin, Nina" userId="5e2c5228-2446-47ba-b9e2-d371081a3ce2" providerId="ADAL" clId="{A8AE112F-F053-4734-9B27-6D8461F740B4}" dt="2019-05-24T16:17:31.026" v="57" actId="20577"/>
          <ac:spMkLst>
            <pc:docMk/>
            <pc:sldMk cId="1726179286" sldId="295"/>
            <ac:spMk id="2" creationId="{00000000-0000-0000-0000-000000000000}"/>
          </ac:spMkLst>
        </pc:spChg>
      </pc:sldChg>
      <pc:sldChg chg="addSp delSp modSp delAnim modAnim">
        <pc:chgData name="Berlin, Nina" userId="5e2c5228-2446-47ba-b9e2-d371081a3ce2" providerId="ADAL" clId="{A8AE112F-F053-4734-9B27-6D8461F740B4}" dt="2019-05-31T20:04:23.439" v="98" actId="1076"/>
        <pc:sldMkLst>
          <pc:docMk/>
          <pc:sldMk cId="2957033723" sldId="300"/>
        </pc:sldMkLst>
        <pc:spChg chg="del">
          <ac:chgData name="Berlin, Nina" userId="5e2c5228-2446-47ba-b9e2-d371081a3ce2" providerId="ADAL" clId="{A8AE112F-F053-4734-9B27-6D8461F740B4}" dt="2019-05-31T20:04:20.517" v="97" actId="478"/>
          <ac:spMkLst>
            <pc:docMk/>
            <pc:sldMk cId="2957033723" sldId="300"/>
            <ac:spMk id="7" creationId="{00000000-0000-0000-0000-000000000000}"/>
          </ac:spMkLst>
        </pc:spChg>
        <pc:spChg chg="mod">
          <ac:chgData name="Berlin, Nina" userId="5e2c5228-2446-47ba-b9e2-d371081a3ce2" providerId="ADAL" clId="{A8AE112F-F053-4734-9B27-6D8461F740B4}" dt="2019-05-31T20:04:00.351" v="93" actId="1076"/>
          <ac:spMkLst>
            <pc:docMk/>
            <pc:sldMk cId="2957033723" sldId="300"/>
            <ac:spMk id="8" creationId="{00000000-0000-0000-0000-000000000000}"/>
          </ac:spMkLst>
        </pc:spChg>
        <pc:spChg chg="add mod">
          <ac:chgData name="Berlin, Nina" userId="5e2c5228-2446-47ba-b9e2-d371081a3ce2" providerId="ADAL" clId="{A8AE112F-F053-4734-9B27-6D8461F740B4}" dt="2019-05-31T20:04:23.439" v="98" actId="1076"/>
          <ac:spMkLst>
            <pc:docMk/>
            <pc:sldMk cId="2957033723" sldId="300"/>
            <ac:spMk id="19" creationId="{95F12D5F-C9CC-48ED-B6F7-AB75C964170A}"/>
          </ac:spMkLst>
        </pc:spChg>
      </pc:sldChg>
      <pc:sldChg chg="modSp">
        <pc:chgData name="Berlin, Nina" userId="5e2c5228-2446-47ba-b9e2-d371081a3ce2" providerId="ADAL" clId="{A8AE112F-F053-4734-9B27-6D8461F740B4}" dt="2019-05-24T16:18:37.074" v="90" actId="20577"/>
        <pc:sldMkLst>
          <pc:docMk/>
          <pc:sldMk cId="1916790469" sldId="334"/>
        </pc:sldMkLst>
        <pc:spChg chg="mod">
          <ac:chgData name="Berlin, Nina" userId="5e2c5228-2446-47ba-b9e2-d371081a3ce2" providerId="ADAL" clId="{A8AE112F-F053-4734-9B27-6D8461F740B4}" dt="2019-05-24T16:18:37.074" v="90" actId="20577"/>
          <ac:spMkLst>
            <pc:docMk/>
            <pc:sldMk cId="1916790469" sldId="334"/>
            <ac:spMk id="6" creationId="{00000000-0000-0000-0000-000000000000}"/>
          </ac:spMkLst>
        </pc:spChg>
      </pc:sldChg>
      <pc:sldChg chg="modSp">
        <pc:chgData name="Berlin, Nina" userId="5e2c5228-2446-47ba-b9e2-d371081a3ce2" providerId="ADAL" clId="{A8AE112F-F053-4734-9B27-6D8461F740B4}" dt="2019-05-24T16:19:56.779" v="92" actId="1076"/>
        <pc:sldMkLst>
          <pc:docMk/>
          <pc:sldMk cId="3067237962" sldId="336"/>
        </pc:sldMkLst>
        <pc:spChg chg="mod">
          <ac:chgData name="Berlin, Nina" userId="5e2c5228-2446-47ba-b9e2-d371081a3ce2" providerId="ADAL" clId="{A8AE112F-F053-4734-9B27-6D8461F740B4}" dt="2019-05-24T16:19:56.779" v="92" actId="1076"/>
          <ac:spMkLst>
            <pc:docMk/>
            <pc:sldMk cId="3067237962" sldId="336"/>
            <ac:spMk id="16" creationId="{00000000-0000-0000-0000-000000000000}"/>
          </ac:spMkLst>
        </pc:spChg>
      </pc:sldChg>
    </pc:docChg>
  </pc:docChgLst>
  <pc:docChgLst>
    <pc:chgData name="Berlin, Nina" userId="5e2c5228-2446-47ba-b9e2-d371081a3ce2" providerId="ADAL" clId="{6F009768-B2F3-4FC9-B4F7-53FE5F221EE0}"/>
    <pc:docChg chg="undo custSel addSld delSld modSld">
      <pc:chgData name="Berlin, Nina" userId="5e2c5228-2446-47ba-b9e2-d371081a3ce2" providerId="ADAL" clId="{6F009768-B2F3-4FC9-B4F7-53FE5F221EE0}" dt="2019-05-17T15:40:56.647" v="214" actId="1037"/>
      <pc:docMkLst>
        <pc:docMk/>
      </pc:docMkLst>
      <pc:sldChg chg="modSp">
        <pc:chgData name="Berlin, Nina" userId="5e2c5228-2446-47ba-b9e2-d371081a3ce2" providerId="ADAL" clId="{6F009768-B2F3-4FC9-B4F7-53FE5F221EE0}" dt="2019-05-14T19:17:38.625" v="11" actId="14100"/>
        <pc:sldMkLst>
          <pc:docMk/>
          <pc:sldMk cId="181516793" sldId="256"/>
        </pc:sldMkLst>
        <pc:spChg chg="mod">
          <ac:chgData name="Berlin, Nina" userId="5e2c5228-2446-47ba-b9e2-d371081a3ce2" providerId="ADAL" clId="{6F009768-B2F3-4FC9-B4F7-53FE5F221EE0}" dt="2019-05-14T19:17:38.625" v="11" actId="14100"/>
          <ac:spMkLst>
            <pc:docMk/>
            <pc:sldMk cId="181516793" sldId="256"/>
            <ac:spMk id="8" creationId="{00000000-0000-0000-0000-000000000000}"/>
          </ac:spMkLst>
        </pc:spChg>
      </pc:sldChg>
      <pc:sldChg chg="modSp">
        <pc:chgData name="Berlin, Nina" userId="5e2c5228-2446-47ba-b9e2-d371081a3ce2" providerId="ADAL" clId="{6F009768-B2F3-4FC9-B4F7-53FE5F221EE0}" dt="2019-05-14T20:38:37.299" v="70" actId="1035"/>
        <pc:sldMkLst>
          <pc:docMk/>
          <pc:sldMk cId="4271660394" sldId="257"/>
        </pc:sldMkLst>
        <pc:spChg chg="mod">
          <ac:chgData name="Berlin, Nina" userId="5e2c5228-2446-47ba-b9e2-d371081a3ce2" providerId="ADAL" clId="{6F009768-B2F3-4FC9-B4F7-53FE5F221EE0}" dt="2019-05-14T20:38:37.299" v="70" actId="1035"/>
          <ac:spMkLst>
            <pc:docMk/>
            <pc:sldMk cId="4271660394" sldId="257"/>
            <ac:spMk id="4" creationId="{00000000-0000-0000-0000-000000000000}"/>
          </ac:spMkLst>
        </pc:spChg>
      </pc:sldChg>
      <pc:sldChg chg="modSp">
        <pc:chgData name="Berlin, Nina" userId="5e2c5228-2446-47ba-b9e2-d371081a3ce2" providerId="ADAL" clId="{6F009768-B2F3-4FC9-B4F7-53FE5F221EE0}" dt="2019-05-14T19:22:19.749" v="15" actId="208"/>
        <pc:sldMkLst>
          <pc:docMk/>
          <pc:sldMk cId="2418339499" sldId="263"/>
        </pc:sldMkLst>
        <pc:graphicFrameChg chg="mod">
          <ac:chgData name="Berlin, Nina" userId="5e2c5228-2446-47ba-b9e2-d371081a3ce2" providerId="ADAL" clId="{6F009768-B2F3-4FC9-B4F7-53FE5F221EE0}" dt="2019-05-14T19:22:19.749" v="15" actId="208"/>
          <ac:graphicFrameMkLst>
            <pc:docMk/>
            <pc:sldMk cId="2418339499" sldId="263"/>
            <ac:graphicFrameMk id="10" creationId="{8C5A9B8A-5662-4B70-988C-8C11A83DA969}"/>
          </ac:graphicFrameMkLst>
        </pc:graphicFrameChg>
      </pc:sldChg>
      <pc:sldChg chg="modSp">
        <pc:chgData name="Berlin, Nina" userId="5e2c5228-2446-47ba-b9e2-d371081a3ce2" providerId="ADAL" clId="{6F009768-B2F3-4FC9-B4F7-53FE5F221EE0}" dt="2019-05-14T20:38:49.449" v="71" actId="1076"/>
        <pc:sldMkLst>
          <pc:docMk/>
          <pc:sldMk cId="1622513405" sldId="264"/>
        </pc:sldMkLst>
        <pc:spChg chg="mod">
          <ac:chgData name="Berlin, Nina" userId="5e2c5228-2446-47ba-b9e2-d371081a3ce2" providerId="ADAL" clId="{6F009768-B2F3-4FC9-B4F7-53FE5F221EE0}" dt="2019-05-14T20:38:49.449" v="71" actId="1076"/>
          <ac:spMkLst>
            <pc:docMk/>
            <pc:sldMk cId="1622513405" sldId="264"/>
            <ac:spMk id="4" creationId="{00000000-0000-0000-0000-000000000000}"/>
          </ac:spMkLst>
        </pc:spChg>
      </pc:sldChg>
      <pc:sldChg chg="modSp del">
        <pc:chgData name="Berlin, Nina" userId="5e2c5228-2446-47ba-b9e2-d371081a3ce2" providerId="ADAL" clId="{6F009768-B2F3-4FC9-B4F7-53FE5F221EE0}" dt="2019-05-17T14:59:05.246" v="97" actId="2696"/>
        <pc:sldMkLst>
          <pc:docMk/>
          <pc:sldMk cId="4042958503" sldId="271"/>
        </pc:sldMkLst>
        <pc:spChg chg="mod">
          <ac:chgData name="Berlin, Nina" userId="5e2c5228-2446-47ba-b9e2-d371081a3ce2" providerId="ADAL" clId="{6F009768-B2F3-4FC9-B4F7-53FE5F221EE0}" dt="2019-05-14T19:28:10.458" v="16" actId="13926"/>
          <ac:spMkLst>
            <pc:docMk/>
            <pc:sldMk cId="4042958503" sldId="271"/>
            <ac:spMk id="2" creationId="{00000000-0000-0000-0000-000000000000}"/>
          </ac:spMkLst>
        </pc:spChg>
        <pc:spChg chg="mod">
          <ac:chgData name="Berlin, Nina" userId="5e2c5228-2446-47ba-b9e2-d371081a3ce2" providerId="ADAL" clId="{6F009768-B2F3-4FC9-B4F7-53FE5F221EE0}" dt="2019-05-14T20:39:09.987" v="79" actId="1037"/>
          <ac:spMkLst>
            <pc:docMk/>
            <pc:sldMk cId="4042958503" sldId="271"/>
            <ac:spMk id="7" creationId="{00000000-0000-0000-0000-000000000000}"/>
          </ac:spMkLst>
        </pc:spChg>
      </pc:sldChg>
      <pc:sldChg chg="modSp">
        <pc:chgData name="Berlin, Nina" userId="5e2c5228-2446-47ba-b9e2-d371081a3ce2" providerId="ADAL" clId="{6F009768-B2F3-4FC9-B4F7-53FE5F221EE0}" dt="2019-05-14T20:39:15.860" v="80" actId="1076"/>
        <pc:sldMkLst>
          <pc:docMk/>
          <pc:sldMk cId="3754700289" sldId="272"/>
        </pc:sldMkLst>
        <pc:spChg chg="mod">
          <ac:chgData name="Berlin, Nina" userId="5e2c5228-2446-47ba-b9e2-d371081a3ce2" providerId="ADAL" clId="{6F009768-B2F3-4FC9-B4F7-53FE5F221EE0}" dt="2019-05-14T20:39:15.860" v="80" actId="1076"/>
          <ac:spMkLst>
            <pc:docMk/>
            <pc:sldMk cId="3754700289" sldId="272"/>
            <ac:spMk id="11" creationId="{00000000-0000-0000-0000-000000000000}"/>
          </ac:spMkLst>
        </pc:spChg>
      </pc:sldChg>
      <pc:sldChg chg="addSp delSp modSp">
        <pc:chgData name="Berlin, Nina" userId="5e2c5228-2446-47ba-b9e2-d371081a3ce2" providerId="ADAL" clId="{6F009768-B2F3-4FC9-B4F7-53FE5F221EE0}" dt="2019-05-14T20:39:28.946" v="82" actId="478"/>
        <pc:sldMkLst>
          <pc:docMk/>
          <pc:sldMk cId="3767741217" sldId="280"/>
        </pc:sldMkLst>
        <pc:spChg chg="del">
          <ac:chgData name="Berlin, Nina" userId="5e2c5228-2446-47ba-b9e2-d371081a3ce2" providerId="ADAL" clId="{6F009768-B2F3-4FC9-B4F7-53FE5F221EE0}" dt="2019-05-14T20:39:28.946" v="82" actId="478"/>
          <ac:spMkLst>
            <pc:docMk/>
            <pc:sldMk cId="3767741217" sldId="280"/>
            <ac:spMk id="5" creationId="{00000000-0000-0000-0000-000000000000}"/>
          </ac:spMkLst>
        </pc:spChg>
        <pc:spChg chg="add mod">
          <ac:chgData name="Berlin, Nina" userId="5e2c5228-2446-47ba-b9e2-d371081a3ce2" providerId="ADAL" clId="{6F009768-B2F3-4FC9-B4F7-53FE5F221EE0}" dt="2019-05-14T19:34:13.270" v="26" actId="1076"/>
          <ac:spMkLst>
            <pc:docMk/>
            <pc:sldMk cId="3767741217" sldId="280"/>
            <ac:spMk id="7" creationId="{5E162307-503B-4D6A-895A-F79579AB2778}"/>
          </ac:spMkLst>
        </pc:spChg>
        <pc:spChg chg="add mod">
          <ac:chgData name="Berlin, Nina" userId="5e2c5228-2446-47ba-b9e2-d371081a3ce2" providerId="ADAL" clId="{6F009768-B2F3-4FC9-B4F7-53FE5F221EE0}" dt="2019-05-14T19:34:09.153" v="25" actId="1076"/>
          <ac:spMkLst>
            <pc:docMk/>
            <pc:sldMk cId="3767741217" sldId="280"/>
            <ac:spMk id="8" creationId="{501E2013-B05A-4771-A3FD-78B6133BADEE}"/>
          </ac:spMkLst>
        </pc:spChg>
        <pc:picChg chg="add mod">
          <ac:chgData name="Berlin, Nina" userId="5e2c5228-2446-47ba-b9e2-d371081a3ce2" providerId="ADAL" clId="{6F009768-B2F3-4FC9-B4F7-53FE5F221EE0}" dt="2019-05-14T19:34:02.341" v="24" actId="1076"/>
          <ac:picMkLst>
            <pc:docMk/>
            <pc:sldMk cId="3767741217" sldId="280"/>
            <ac:picMk id="6" creationId="{489F64C2-94BE-4FC6-B9EC-DB28C78B89A3}"/>
          </ac:picMkLst>
        </pc:picChg>
        <pc:picChg chg="del">
          <ac:chgData name="Berlin, Nina" userId="5e2c5228-2446-47ba-b9e2-d371081a3ce2" providerId="ADAL" clId="{6F009768-B2F3-4FC9-B4F7-53FE5F221EE0}" dt="2019-05-14T19:33:33.553" v="17" actId="478"/>
          <ac:picMkLst>
            <pc:docMk/>
            <pc:sldMk cId="3767741217" sldId="280"/>
            <ac:picMk id="13" creationId="{00000000-0000-0000-0000-000000000000}"/>
          </ac:picMkLst>
        </pc:picChg>
        <pc:picChg chg="del">
          <ac:chgData name="Berlin, Nina" userId="5e2c5228-2446-47ba-b9e2-d371081a3ce2" providerId="ADAL" clId="{6F009768-B2F3-4FC9-B4F7-53FE5F221EE0}" dt="2019-05-14T19:33:35.261" v="18" actId="478"/>
          <ac:picMkLst>
            <pc:docMk/>
            <pc:sldMk cId="3767741217" sldId="280"/>
            <ac:picMk id="14" creationId="{00000000-0000-0000-0000-000000000000}"/>
          </ac:picMkLst>
        </pc:picChg>
      </pc:sldChg>
      <pc:sldChg chg="modSp">
        <pc:chgData name="Berlin, Nina" userId="5e2c5228-2446-47ba-b9e2-d371081a3ce2" providerId="ADAL" clId="{6F009768-B2F3-4FC9-B4F7-53FE5F221EE0}" dt="2019-05-14T20:39:33.782" v="83" actId="1076"/>
        <pc:sldMkLst>
          <pc:docMk/>
          <pc:sldMk cId="3185823390" sldId="282"/>
        </pc:sldMkLst>
        <pc:spChg chg="mod">
          <ac:chgData name="Berlin, Nina" userId="5e2c5228-2446-47ba-b9e2-d371081a3ce2" providerId="ADAL" clId="{6F009768-B2F3-4FC9-B4F7-53FE5F221EE0}" dt="2019-05-14T20:39:33.782" v="83" actId="1076"/>
          <ac:spMkLst>
            <pc:docMk/>
            <pc:sldMk cId="3185823390" sldId="282"/>
            <ac:spMk id="7" creationId="{00000000-0000-0000-0000-000000000000}"/>
          </ac:spMkLst>
        </pc:spChg>
      </pc:sldChg>
      <pc:sldChg chg="addSp modSp del modNotesTx">
        <pc:chgData name="Berlin, Nina" userId="5e2c5228-2446-47ba-b9e2-d371081a3ce2" providerId="ADAL" clId="{6F009768-B2F3-4FC9-B4F7-53FE5F221EE0}" dt="2019-05-17T14:59:10.003" v="98" actId="2696"/>
        <pc:sldMkLst>
          <pc:docMk/>
          <pc:sldMk cId="797066697" sldId="283"/>
        </pc:sldMkLst>
        <pc:spChg chg="add mod">
          <ac:chgData name="Berlin, Nina" userId="5e2c5228-2446-47ba-b9e2-d371081a3ce2" providerId="ADAL" clId="{6F009768-B2F3-4FC9-B4F7-53FE5F221EE0}" dt="2019-05-14T19:44:48.419" v="60" actId="13926"/>
          <ac:spMkLst>
            <pc:docMk/>
            <pc:sldMk cId="797066697" sldId="283"/>
            <ac:spMk id="3" creationId="{755BB4F5-AAF4-46AB-A0BA-43ABBBC30AAE}"/>
          </ac:spMkLst>
        </pc:spChg>
      </pc:sldChg>
      <pc:sldChg chg="modSp">
        <pc:chgData name="Berlin, Nina" userId="5e2c5228-2446-47ba-b9e2-d371081a3ce2" providerId="ADAL" clId="{6F009768-B2F3-4FC9-B4F7-53FE5F221EE0}" dt="2019-05-17T15:40:56.647" v="214" actId="1037"/>
        <pc:sldMkLst>
          <pc:docMk/>
          <pc:sldMk cId="498265925" sldId="292"/>
        </pc:sldMkLst>
        <pc:spChg chg="mod">
          <ac:chgData name="Berlin, Nina" userId="5e2c5228-2446-47ba-b9e2-d371081a3ce2" providerId="ADAL" clId="{6F009768-B2F3-4FC9-B4F7-53FE5F221EE0}" dt="2019-05-17T15:39:41.354" v="99" actId="13926"/>
          <ac:spMkLst>
            <pc:docMk/>
            <pc:sldMk cId="498265925" sldId="292"/>
            <ac:spMk id="2" creationId="{00000000-0000-0000-0000-000000000000}"/>
          </ac:spMkLst>
        </pc:spChg>
        <pc:spChg chg="mod">
          <ac:chgData name="Berlin, Nina" userId="5e2c5228-2446-47ba-b9e2-d371081a3ce2" providerId="ADAL" clId="{6F009768-B2F3-4FC9-B4F7-53FE5F221EE0}" dt="2019-05-14T20:39:50.923" v="88" actId="20577"/>
          <ac:spMkLst>
            <pc:docMk/>
            <pc:sldMk cId="498265925" sldId="292"/>
            <ac:spMk id="8" creationId="{00000000-0000-0000-0000-000000000000}"/>
          </ac:spMkLst>
        </pc:spChg>
        <pc:spChg chg="mod">
          <ac:chgData name="Berlin, Nina" userId="5e2c5228-2446-47ba-b9e2-d371081a3ce2" providerId="ADAL" clId="{6F009768-B2F3-4FC9-B4F7-53FE5F221EE0}" dt="2019-05-17T15:40:56.647" v="214" actId="1037"/>
          <ac:spMkLst>
            <pc:docMk/>
            <pc:sldMk cId="498265925" sldId="292"/>
            <ac:spMk id="27" creationId="{00000000-0000-0000-0000-000000000000}"/>
          </ac:spMkLst>
        </pc:spChg>
        <pc:spChg chg="mod">
          <ac:chgData name="Berlin, Nina" userId="5e2c5228-2446-47ba-b9e2-d371081a3ce2" providerId="ADAL" clId="{6F009768-B2F3-4FC9-B4F7-53FE5F221EE0}" dt="2019-05-17T15:40:56.647" v="214" actId="1037"/>
          <ac:spMkLst>
            <pc:docMk/>
            <pc:sldMk cId="498265925" sldId="292"/>
            <ac:spMk id="28" creationId="{00000000-0000-0000-0000-000000000000}"/>
          </ac:spMkLst>
        </pc:spChg>
        <pc:spChg chg="mod">
          <ac:chgData name="Berlin, Nina" userId="5e2c5228-2446-47ba-b9e2-d371081a3ce2" providerId="ADAL" clId="{6F009768-B2F3-4FC9-B4F7-53FE5F221EE0}" dt="2019-05-17T15:39:48.853" v="100" actId="1076"/>
          <ac:spMkLst>
            <pc:docMk/>
            <pc:sldMk cId="498265925" sldId="292"/>
            <ac:spMk id="8196" creationId="{00000000-0000-0000-0000-000000000000}"/>
          </ac:spMkLst>
        </pc:spChg>
      </pc:sldChg>
      <pc:sldChg chg="del">
        <pc:chgData name="Berlin, Nina" userId="5e2c5228-2446-47ba-b9e2-d371081a3ce2" providerId="ADAL" clId="{6F009768-B2F3-4FC9-B4F7-53FE5F221EE0}" dt="2019-05-14T19:37:38.698" v="43" actId="2696"/>
        <pc:sldMkLst>
          <pc:docMk/>
          <pc:sldMk cId="1841967027" sldId="294"/>
        </pc:sldMkLst>
      </pc:sldChg>
      <pc:sldChg chg="delSp">
        <pc:chgData name="Berlin, Nina" userId="5e2c5228-2446-47ba-b9e2-d371081a3ce2" providerId="ADAL" clId="{6F009768-B2F3-4FC9-B4F7-53FE5F221EE0}" dt="2019-05-14T20:39:57.309" v="89" actId="478"/>
        <pc:sldMkLst>
          <pc:docMk/>
          <pc:sldMk cId="2525447224" sldId="296"/>
        </pc:sldMkLst>
        <pc:spChg chg="del">
          <ac:chgData name="Berlin, Nina" userId="5e2c5228-2446-47ba-b9e2-d371081a3ce2" providerId="ADAL" clId="{6F009768-B2F3-4FC9-B4F7-53FE5F221EE0}" dt="2019-05-14T20:39:57.309" v="89" actId="478"/>
          <ac:spMkLst>
            <pc:docMk/>
            <pc:sldMk cId="2525447224" sldId="296"/>
            <ac:spMk id="20" creationId="{00000000-0000-0000-0000-000000000000}"/>
          </ac:spMkLst>
        </pc:spChg>
      </pc:sldChg>
      <pc:sldChg chg="modSp">
        <pc:chgData name="Berlin, Nina" userId="5e2c5228-2446-47ba-b9e2-d371081a3ce2" providerId="ADAL" clId="{6F009768-B2F3-4FC9-B4F7-53FE5F221EE0}" dt="2019-05-14T20:40:13.041" v="92" actId="1076"/>
        <pc:sldMkLst>
          <pc:docMk/>
          <pc:sldMk cId="3519058788" sldId="299"/>
        </pc:sldMkLst>
        <pc:picChg chg="mod">
          <ac:chgData name="Berlin, Nina" userId="5e2c5228-2446-47ba-b9e2-d371081a3ce2" providerId="ADAL" clId="{6F009768-B2F3-4FC9-B4F7-53FE5F221EE0}" dt="2019-05-14T20:40:13.041" v="92" actId="1076"/>
          <ac:picMkLst>
            <pc:docMk/>
            <pc:sldMk cId="3519058788" sldId="299"/>
            <ac:picMk id="11267" creationId="{00000000-0000-0000-0000-000000000000}"/>
          </ac:picMkLst>
        </pc:picChg>
      </pc:sldChg>
      <pc:sldChg chg="del">
        <pc:chgData name="Berlin, Nina" userId="5e2c5228-2446-47ba-b9e2-d371081a3ce2" providerId="ADAL" clId="{6F009768-B2F3-4FC9-B4F7-53FE5F221EE0}" dt="2019-05-14T19:39:23.354" v="45" actId="2696"/>
        <pc:sldMkLst>
          <pc:docMk/>
          <pc:sldMk cId="2623962751" sldId="301"/>
        </pc:sldMkLst>
      </pc:sldChg>
      <pc:sldChg chg="modSp">
        <pc:chgData name="Berlin, Nina" userId="5e2c5228-2446-47ba-b9e2-d371081a3ce2" providerId="ADAL" clId="{6F009768-B2F3-4FC9-B4F7-53FE5F221EE0}" dt="2019-05-14T20:40:26.504" v="93" actId="1076"/>
        <pc:sldMkLst>
          <pc:docMk/>
          <pc:sldMk cId="3900464615" sldId="305"/>
        </pc:sldMkLst>
        <pc:spChg chg="mod">
          <ac:chgData name="Berlin, Nina" userId="5e2c5228-2446-47ba-b9e2-d371081a3ce2" providerId="ADAL" clId="{6F009768-B2F3-4FC9-B4F7-53FE5F221EE0}" dt="2019-05-14T20:40:26.504" v="93" actId="1076"/>
          <ac:spMkLst>
            <pc:docMk/>
            <pc:sldMk cId="3900464615" sldId="305"/>
            <ac:spMk id="21" creationId="{00000000-0000-0000-0000-000000000000}"/>
          </ac:spMkLst>
        </pc:spChg>
      </pc:sldChg>
      <pc:sldChg chg="del">
        <pc:chgData name="Berlin, Nina" userId="5e2c5228-2446-47ba-b9e2-d371081a3ce2" providerId="ADAL" clId="{6F009768-B2F3-4FC9-B4F7-53FE5F221EE0}" dt="2019-05-15T13:32:39.506" v="94" actId="2696"/>
        <pc:sldMkLst>
          <pc:docMk/>
          <pc:sldMk cId="2333706940" sldId="308"/>
        </pc:sldMkLst>
      </pc:sldChg>
      <pc:sldChg chg="modNotesTx">
        <pc:chgData name="Berlin, Nina" userId="5e2c5228-2446-47ba-b9e2-d371081a3ce2" providerId="ADAL" clId="{6F009768-B2F3-4FC9-B4F7-53FE5F221EE0}" dt="2019-05-14T19:20:37.138" v="12" actId="6549"/>
        <pc:sldMkLst>
          <pc:docMk/>
          <pc:sldMk cId="1595141350" sldId="313"/>
        </pc:sldMkLst>
      </pc:sldChg>
      <pc:sldChg chg="modNotesTx">
        <pc:chgData name="Berlin, Nina" userId="5e2c5228-2446-47ba-b9e2-d371081a3ce2" providerId="ADAL" clId="{6F009768-B2F3-4FC9-B4F7-53FE5F221EE0}" dt="2019-05-14T19:21:09.686" v="13" actId="6549"/>
        <pc:sldMkLst>
          <pc:docMk/>
          <pc:sldMk cId="1196145731" sldId="315"/>
        </pc:sldMkLst>
      </pc:sldChg>
      <pc:sldChg chg="modSp">
        <pc:chgData name="Berlin, Nina" userId="5e2c5228-2446-47ba-b9e2-d371081a3ce2" providerId="ADAL" clId="{6F009768-B2F3-4FC9-B4F7-53FE5F221EE0}" dt="2019-05-14T20:39:21.805" v="81" actId="1076"/>
        <pc:sldMkLst>
          <pc:docMk/>
          <pc:sldMk cId="2715379484" sldId="322"/>
        </pc:sldMkLst>
        <pc:spChg chg="mod">
          <ac:chgData name="Berlin, Nina" userId="5e2c5228-2446-47ba-b9e2-d371081a3ce2" providerId="ADAL" clId="{6F009768-B2F3-4FC9-B4F7-53FE5F221EE0}" dt="2019-05-14T20:39:21.805" v="81" actId="1076"/>
          <ac:spMkLst>
            <pc:docMk/>
            <pc:sldMk cId="2715379484" sldId="322"/>
            <ac:spMk id="23" creationId="{00000000-0000-0000-0000-000000000000}"/>
          </ac:spMkLst>
        </pc:spChg>
      </pc:sldChg>
      <pc:sldChg chg="modSp">
        <pc:chgData name="Berlin, Nina" userId="5e2c5228-2446-47ba-b9e2-d371081a3ce2" providerId="ADAL" clId="{6F009768-B2F3-4FC9-B4F7-53FE5F221EE0}" dt="2019-05-14T20:39:39.189" v="84" actId="1076"/>
        <pc:sldMkLst>
          <pc:docMk/>
          <pc:sldMk cId="3101979628" sldId="325"/>
        </pc:sldMkLst>
        <pc:spChg chg="mod">
          <ac:chgData name="Berlin, Nina" userId="5e2c5228-2446-47ba-b9e2-d371081a3ce2" providerId="ADAL" clId="{6F009768-B2F3-4FC9-B4F7-53FE5F221EE0}" dt="2019-05-14T20:39:39.189" v="84" actId="1076"/>
          <ac:spMkLst>
            <pc:docMk/>
            <pc:sldMk cId="3101979628" sldId="325"/>
            <ac:spMk id="32" creationId="{00000000-0000-0000-0000-000000000000}"/>
          </ac:spMkLst>
        </pc:spChg>
      </pc:sldChg>
      <pc:sldChg chg="modSp">
        <pc:chgData name="Berlin, Nina" userId="5e2c5228-2446-47ba-b9e2-d371081a3ce2" providerId="ADAL" clId="{6F009768-B2F3-4FC9-B4F7-53FE5F221EE0}" dt="2019-05-14T19:36:42.444" v="37" actId="13926"/>
        <pc:sldMkLst>
          <pc:docMk/>
          <pc:sldMk cId="1608274191" sldId="327"/>
        </pc:sldMkLst>
        <pc:spChg chg="mod">
          <ac:chgData name="Berlin, Nina" userId="5e2c5228-2446-47ba-b9e2-d371081a3ce2" providerId="ADAL" clId="{6F009768-B2F3-4FC9-B4F7-53FE5F221EE0}" dt="2019-05-14T19:36:42.444" v="37" actId="13926"/>
          <ac:spMkLst>
            <pc:docMk/>
            <pc:sldMk cId="1608274191" sldId="327"/>
            <ac:spMk id="3" creationId="{00000000-0000-0000-0000-000000000000}"/>
          </ac:spMkLst>
        </pc:spChg>
      </pc:sldChg>
      <pc:sldChg chg="add">
        <pc:chgData name="Berlin, Nina" userId="5e2c5228-2446-47ba-b9e2-d371081a3ce2" providerId="ADAL" clId="{6F009768-B2F3-4FC9-B4F7-53FE5F221EE0}" dt="2019-05-14T19:37:35.986" v="42" actId="13926"/>
        <pc:sldMkLst>
          <pc:docMk/>
          <pc:sldMk cId="4002152691" sldId="333"/>
        </pc:sldMkLst>
      </pc:sldChg>
      <pc:sldChg chg="add">
        <pc:chgData name="Berlin, Nina" userId="5e2c5228-2446-47ba-b9e2-d371081a3ce2" providerId="ADAL" clId="{6F009768-B2F3-4FC9-B4F7-53FE5F221EE0}" dt="2019-05-14T19:39:14.284" v="44" actId="13926"/>
        <pc:sldMkLst>
          <pc:docMk/>
          <pc:sldMk cId="1916790469" sldId="334"/>
        </pc:sldMkLst>
      </pc:sldChg>
      <pc:sldChg chg="add">
        <pc:chgData name="Berlin, Nina" userId="5e2c5228-2446-47ba-b9e2-d371081a3ce2" providerId="ADAL" clId="{6F009768-B2F3-4FC9-B4F7-53FE5F221EE0}" dt="2019-05-14T19:39:14.284" v="44" actId="13926"/>
        <pc:sldMkLst>
          <pc:docMk/>
          <pc:sldMk cId="438296927" sldId="335"/>
        </pc:sldMkLst>
      </pc:sldChg>
      <pc:sldChg chg="add">
        <pc:chgData name="Berlin, Nina" userId="5e2c5228-2446-47ba-b9e2-d371081a3ce2" providerId="ADAL" clId="{6F009768-B2F3-4FC9-B4F7-53FE5F221EE0}" dt="2019-05-14T19:41:20.598" v="46" actId="13926"/>
        <pc:sldMkLst>
          <pc:docMk/>
          <pc:sldMk cId="3067237962" sldId="33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lineChart>
        <c:grouping val="standard"/>
        <c:varyColors val="0"/>
        <c:ser>
          <c:idx val="0"/>
          <c:order val="0"/>
          <c:tx>
            <c:strRef>
              <c:f>Sheet1!$B$1</c:f>
              <c:strCache>
                <c:ptCount val="1"/>
                <c:pt idx="0">
                  <c:v>Series 1</c:v>
                </c:pt>
              </c:strCache>
            </c:strRef>
          </c:tx>
          <c:spPr>
            <a:ln w="57150" cap="rnd">
              <a:solidFill>
                <a:srgbClr val="00B0F0"/>
              </a:solidFill>
              <a:round/>
            </a:ln>
            <a:effectLst/>
          </c:spPr>
          <c:marker>
            <c:symbol val="none"/>
          </c:marker>
          <c:cat>
            <c:numRef>
              <c:f>Sheet1!$A$2:$A$18</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Sheet1!$B$2:$B$18</c:f>
              <c:numCache>
                <c:formatCode>0%</c:formatCode>
                <c:ptCount val="17"/>
                <c:pt idx="0">
                  <c:v>0.3</c:v>
                </c:pt>
                <c:pt idx="1">
                  <c:v>0.41</c:v>
                </c:pt>
                <c:pt idx="2">
                  <c:v>0.4</c:v>
                </c:pt>
                <c:pt idx="3">
                  <c:v>0.41</c:v>
                </c:pt>
                <c:pt idx="4">
                  <c:v>0.56000000000000005</c:v>
                </c:pt>
                <c:pt idx="5">
                  <c:v>0.64</c:v>
                </c:pt>
                <c:pt idx="6">
                  <c:v>0.63</c:v>
                </c:pt>
                <c:pt idx="7">
                  <c:v>0.68</c:v>
                </c:pt>
                <c:pt idx="8">
                  <c:v>0.74</c:v>
                </c:pt>
                <c:pt idx="9" formatCode="0.0%">
                  <c:v>0.755</c:v>
                </c:pt>
                <c:pt idx="10">
                  <c:v>0.77</c:v>
                </c:pt>
                <c:pt idx="11">
                  <c:v>0.83</c:v>
                </c:pt>
                <c:pt idx="12">
                  <c:v>0.84</c:v>
                </c:pt>
                <c:pt idx="13">
                  <c:v>0.87</c:v>
                </c:pt>
                <c:pt idx="14">
                  <c:v>0.87</c:v>
                </c:pt>
                <c:pt idx="15">
                  <c:v>0.89</c:v>
                </c:pt>
                <c:pt idx="16">
                  <c:v>0.92</c:v>
                </c:pt>
              </c:numCache>
            </c:numRef>
          </c:val>
          <c:smooth val="0"/>
          <c:extLst>
            <c:ext xmlns:c16="http://schemas.microsoft.com/office/drawing/2014/chart" uri="{C3380CC4-5D6E-409C-BE32-E72D297353CC}">
              <c16:uniqueId val="{00000000-1644-4761-AA28-0CE11EE507EB}"/>
            </c:ext>
          </c:extLst>
        </c:ser>
        <c:dLbls>
          <c:showLegendKey val="0"/>
          <c:showVal val="0"/>
          <c:showCatName val="0"/>
          <c:showSerName val="0"/>
          <c:showPercent val="0"/>
          <c:showBubbleSize val="0"/>
        </c:dLbls>
        <c:smooth val="0"/>
        <c:axId val="301856576"/>
        <c:axId val="218653312"/>
      </c:lineChart>
      <c:catAx>
        <c:axId val="30185657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8653312"/>
        <c:crosses val="autoZero"/>
        <c:auto val="1"/>
        <c:lblAlgn val="ctr"/>
        <c:lblOffset val="100"/>
        <c:noMultiLvlLbl val="0"/>
      </c:catAx>
      <c:valAx>
        <c:axId val="218653312"/>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01856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77171999069743E-2"/>
          <c:y val="9.9932436455914195E-2"/>
          <c:w val="0.83544018637025197"/>
          <c:h val="0.77159633891917367"/>
        </c:manualLayout>
      </c:layout>
      <c:barChart>
        <c:barDir val="col"/>
        <c:grouping val="clustered"/>
        <c:varyColors val="0"/>
        <c:ser>
          <c:idx val="1"/>
          <c:order val="1"/>
          <c:tx>
            <c:strRef>
              <c:f>Sheet1!$C$1</c:f>
              <c:strCache>
                <c:ptCount val="1"/>
                <c:pt idx="0">
                  <c:v>Cumulative Certifications</c:v>
                </c:pt>
              </c:strCache>
            </c:strRef>
          </c:tx>
          <c:spPr>
            <a:solidFill>
              <a:srgbClr val="00B0F0"/>
            </a:solidFill>
            <a:ln w="50800">
              <a:solidFill>
                <a:srgbClr val="00B0F0"/>
              </a:solidFill>
              <a:miter lim="800000"/>
            </a:ln>
            <a:effectLst/>
          </c:spPr>
          <c:invertIfNegative val="0"/>
          <c:cat>
            <c:strRef>
              <c:f>Sheet1!$A$2:$A$21</c:f>
              <c:strCache>
                <c:ptCount val="20"/>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pt idx="17">
                  <c:v>16</c:v>
                </c:pt>
                <c:pt idx="18">
                  <c:v>17</c:v>
                </c:pt>
                <c:pt idx="19">
                  <c:v>18</c:v>
                </c:pt>
              </c:strCache>
            </c:strRef>
          </c:cat>
          <c:val>
            <c:numRef>
              <c:f>Sheet1!$C$2:$C$21</c:f>
              <c:numCache>
                <c:formatCode>#,##0</c:formatCode>
                <c:ptCount val="20"/>
                <c:pt idx="0">
                  <c:v>87</c:v>
                </c:pt>
                <c:pt idx="1">
                  <c:v>450</c:v>
                </c:pt>
                <c:pt idx="2">
                  <c:v>836</c:v>
                </c:pt>
                <c:pt idx="3">
                  <c:v>1075</c:v>
                </c:pt>
                <c:pt idx="4">
                  <c:v>1387</c:v>
                </c:pt>
                <c:pt idx="5">
                  <c:v>1964</c:v>
                </c:pt>
                <c:pt idx="6">
                  <c:v>2585</c:v>
                </c:pt>
                <c:pt idx="7">
                  <c:v>3226</c:v>
                </c:pt>
                <c:pt idx="8">
                  <c:v>4056</c:v>
                </c:pt>
                <c:pt idx="9">
                  <c:v>6205</c:v>
                </c:pt>
                <c:pt idx="10">
                  <c:v>8741</c:v>
                </c:pt>
                <c:pt idx="11">
                  <c:v>12612</c:v>
                </c:pt>
                <c:pt idx="12">
                  <c:v>16484</c:v>
                </c:pt>
                <c:pt idx="13">
                  <c:v>20403</c:v>
                </c:pt>
                <c:pt idx="14">
                  <c:v>22984</c:v>
                </c:pt>
                <c:pt idx="15">
                  <c:v>25340</c:v>
                </c:pt>
                <c:pt idx="16">
                  <c:v>27570</c:v>
                </c:pt>
                <c:pt idx="17">
                  <c:v>29700</c:v>
                </c:pt>
                <c:pt idx="18">
                  <c:v>32643</c:v>
                </c:pt>
                <c:pt idx="19">
                  <c:v>34772</c:v>
                </c:pt>
              </c:numCache>
            </c:numRef>
          </c:val>
          <c:extLst>
            <c:ext xmlns:c16="http://schemas.microsoft.com/office/drawing/2014/chart" uri="{C3380CC4-5D6E-409C-BE32-E72D297353CC}">
              <c16:uniqueId val="{00000000-CC7F-491F-AD3F-FD8518C28158}"/>
            </c:ext>
          </c:extLst>
        </c:ser>
        <c:dLbls>
          <c:showLegendKey val="0"/>
          <c:showVal val="0"/>
          <c:showCatName val="0"/>
          <c:showSerName val="0"/>
          <c:showPercent val="0"/>
          <c:showBubbleSize val="0"/>
        </c:dLbls>
        <c:gapWidth val="211"/>
        <c:axId val="586207024"/>
        <c:axId val="586198824"/>
      </c:barChart>
      <c:lineChart>
        <c:grouping val="standard"/>
        <c:varyColors val="0"/>
        <c:ser>
          <c:idx val="0"/>
          <c:order val="0"/>
          <c:tx>
            <c:strRef>
              <c:f>Sheet1!$B$1</c:f>
              <c:strCache>
                <c:ptCount val="1"/>
                <c:pt idx="0">
                  <c:v>Cumulative Floor Area (Millions)</c:v>
                </c:pt>
              </c:strCache>
            </c:strRef>
          </c:tx>
          <c:spPr>
            <a:ln w="28575" cap="rnd">
              <a:solidFill>
                <a:schemeClr val="accent1"/>
              </a:solidFill>
              <a:round/>
            </a:ln>
            <a:effectLst/>
          </c:spPr>
          <c:marker>
            <c:symbol val="none"/>
          </c:marker>
          <c:cat>
            <c:strRef>
              <c:f>Sheet1!$A$2:$A$21</c:f>
              <c:strCache>
                <c:ptCount val="20"/>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pt idx="17">
                  <c:v>16</c:v>
                </c:pt>
                <c:pt idx="18">
                  <c:v>17</c:v>
                </c:pt>
                <c:pt idx="19">
                  <c:v>18</c:v>
                </c:pt>
              </c:strCache>
            </c:strRef>
          </c:cat>
          <c:val>
            <c:numRef>
              <c:f>Sheet1!$B$2:$B$21</c:f>
              <c:numCache>
                <c:formatCode>#,##0</c:formatCode>
                <c:ptCount val="20"/>
                <c:pt idx="0">
                  <c:v>0</c:v>
                </c:pt>
                <c:pt idx="1">
                  <c:v>0</c:v>
                </c:pt>
                <c:pt idx="2">
                  <c:v>197</c:v>
                </c:pt>
                <c:pt idx="3">
                  <c:v>265</c:v>
                </c:pt>
                <c:pt idx="4">
                  <c:v>325</c:v>
                </c:pt>
                <c:pt idx="5">
                  <c:v>396</c:v>
                </c:pt>
                <c:pt idx="6">
                  <c:v>482</c:v>
                </c:pt>
                <c:pt idx="7">
                  <c:v>575</c:v>
                </c:pt>
                <c:pt idx="8">
                  <c:v>747</c:v>
                </c:pt>
                <c:pt idx="9">
                  <c:v>1170</c:v>
                </c:pt>
                <c:pt idx="10">
                  <c:v>1585</c:v>
                </c:pt>
                <c:pt idx="11">
                  <c:v>2108</c:v>
                </c:pt>
                <c:pt idx="12">
                  <c:v>2640</c:v>
                </c:pt>
                <c:pt idx="13">
                  <c:v>3124</c:v>
                </c:pt>
                <c:pt idx="14">
                  <c:v>3441</c:v>
                </c:pt>
                <c:pt idx="15">
                  <c:v>3736</c:v>
                </c:pt>
                <c:pt idx="16">
                  <c:v>4048</c:v>
                </c:pt>
                <c:pt idx="17">
                  <c:v>4300</c:v>
                </c:pt>
                <c:pt idx="18">
                  <c:v>4751</c:v>
                </c:pt>
                <c:pt idx="19">
                  <c:v>5047</c:v>
                </c:pt>
              </c:numCache>
            </c:numRef>
          </c:val>
          <c:smooth val="0"/>
          <c:extLst>
            <c:ext xmlns:c16="http://schemas.microsoft.com/office/drawing/2014/chart" uri="{C3380CC4-5D6E-409C-BE32-E72D297353CC}">
              <c16:uniqueId val="{00000001-CC7F-491F-AD3F-FD8518C28158}"/>
            </c:ext>
          </c:extLst>
        </c:ser>
        <c:dLbls>
          <c:showLegendKey val="0"/>
          <c:showVal val="0"/>
          <c:showCatName val="0"/>
          <c:showSerName val="0"/>
          <c:showPercent val="0"/>
          <c:showBubbleSize val="0"/>
        </c:dLbls>
        <c:marker val="1"/>
        <c:smooth val="0"/>
        <c:axId val="587792160"/>
        <c:axId val="587797408"/>
      </c:lineChart>
      <c:catAx>
        <c:axId val="58779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7797408"/>
        <c:crosses val="autoZero"/>
        <c:auto val="1"/>
        <c:lblAlgn val="ctr"/>
        <c:lblOffset val="100"/>
        <c:noMultiLvlLbl val="0"/>
      </c:catAx>
      <c:valAx>
        <c:axId val="587797408"/>
        <c:scaling>
          <c:orientation val="minMax"/>
        </c:scaling>
        <c:delete val="0"/>
        <c:axPos val="l"/>
        <c:majorGridlines>
          <c:spPr>
            <a:ln w="6350" cap="flat" cmpd="sng" algn="ctr">
              <a:solidFill>
                <a:schemeClr val="accent6">
                  <a:lumMod val="75000"/>
                </a:schemeClr>
              </a:solidFill>
              <a:prstDash val="solid"/>
              <a:miter lim="800000"/>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7792160"/>
        <c:crosses val="autoZero"/>
        <c:crossBetween val="between"/>
      </c:valAx>
      <c:valAx>
        <c:axId val="58619882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207024"/>
        <c:crosses val="max"/>
        <c:crossBetween val="between"/>
      </c:valAx>
      <c:catAx>
        <c:axId val="586207024"/>
        <c:scaling>
          <c:orientation val="minMax"/>
        </c:scaling>
        <c:delete val="1"/>
        <c:axPos val="b"/>
        <c:numFmt formatCode="General" sourceLinked="1"/>
        <c:majorTickMark val="out"/>
        <c:minorTickMark val="none"/>
        <c:tickLblPos val="nextTo"/>
        <c:crossAx val="58619882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0BB-F4D4-4A5D-AC3D-5F2C58C6E37C}" type="datetimeFigureOut">
              <a:rPr lang="en-US" smtClean="0"/>
              <a:t>5/31/2019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F0904-9D9A-4126-AF63-E756FF9062AB}" type="slidenum">
              <a:rPr lang="en-US" smtClean="0"/>
              <a:t>‹#›</a:t>
            </a:fld>
            <a:endParaRPr lang="en-US"/>
          </a:p>
        </p:txBody>
      </p:sp>
    </p:spTree>
    <p:extLst>
      <p:ext uri="{BB962C8B-B14F-4D97-AF65-F5344CB8AC3E}">
        <p14:creationId xmlns:p14="http://schemas.microsoft.com/office/powerpoint/2010/main" val="132110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a:t>
            </a:fld>
            <a:endParaRPr lang="en-US"/>
          </a:p>
        </p:txBody>
      </p:sp>
    </p:spTree>
    <p:extLst>
      <p:ext uri="{BB962C8B-B14F-4D97-AF65-F5344CB8AC3E}">
        <p14:creationId xmlns:p14="http://schemas.microsoft.com/office/powerpoint/2010/main" val="819415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8" indent="-17469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10</a:t>
            </a:fld>
            <a:endParaRPr lang="en-US"/>
          </a:p>
        </p:txBody>
      </p:sp>
    </p:spTree>
    <p:extLst>
      <p:ext uri="{BB962C8B-B14F-4D97-AF65-F5344CB8AC3E}">
        <p14:creationId xmlns:p14="http://schemas.microsoft.com/office/powerpoint/2010/main" val="2804018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11</a:t>
            </a:fld>
            <a:endParaRPr lang="en-US"/>
          </a:p>
        </p:txBody>
      </p:sp>
    </p:spTree>
    <p:extLst>
      <p:ext uri="{BB962C8B-B14F-4D97-AF65-F5344CB8AC3E}">
        <p14:creationId xmlns:p14="http://schemas.microsoft.com/office/powerpoint/2010/main" val="1399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12</a:t>
            </a:fld>
            <a:endParaRPr lang="en-US"/>
          </a:p>
        </p:txBody>
      </p:sp>
    </p:spTree>
    <p:extLst>
      <p:ext uri="{BB962C8B-B14F-4D97-AF65-F5344CB8AC3E}">
        <p14:creationId xmlns:p14="http://schemas.microsoft.com/office/powerpoint/2010/main" val="1944306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spcAft>
                <a:spcPct val="10000"/>
              </a:spcAft>
            </a:pPr>
            <a:r>
              <a:rPr lang="en-US" sz="3300" b="1" dirty="0">
                <a:solidFill>
                  <a:schemeClr val="tx1">
                    <a:lumMod val="65000"/>
                    <a:lumOff val="35000"/>
                  </a:schemeClr>
                </a:solidFill>
              </a:rPr>
              <a:t>Management Tool </a:t>
            </a:r>
          </a:p>
          <a:p>
            <a:pPr marL="757066" lvl="1" indent="-291179">
              <a:lnSpc>
                <a:spcPct val="80000"/>
              </a:lnSpc>
              <a:spcAft>
                <a:spcPct val="10000"/>
              </a:spcAft>
              <a:buFont typeface="Arial" panose="020B0604020202020204" pitchFamily="34" charset="0"/>
              <a:buChar char="•"/>
            </a:pPr>
            <a:r>
              <a:rPr lang="en-US" sz="1800" dirty="0">
                <a:solidFill>
                  <a:schemeClr val="tx1">
                    <a:lumMod val="65000"/>
                    <a:lumOff val="35000"/>
                  </a:schemeClr>
                </a:solidFill>
              </a:rPr>
              <a:t>Assess whole building energy and water consumption, plus waste</a:t>
            </a:r>
          </a:p>
          <a:p>
            <a:pPr marL="757066" lvl="1" indent="-291179">
              <a:lnSpc>
                <a:spcPct val="80000"/>
              </a:lnSpc>
              <a:spcAft>
                <a:spcPct val="10000"/>
              </a:spcAft>
              <a:buFont typeface="Arial" panose="020B0604020202020204" pitchFamily="34" charset="0"/>
              <a:buChar char="•"/>
            </a:pPr>
            <a:r>
              <a:rPr lang="en-US" sz="1800" dirty="0">
                <a:solidFill>
                  <a:schemeClr val="tx1">
                    <a:lumMod val="65000"/>
                    <a:lumOff val="35000"/>
                  </a:schemeClr>
                </a:solidFill>
              </a:rPr>
              <a:t>Track changes in energy, water, greenhouse gas emissions, and cost over time</a:t>
            </a:r>
          </a:p>
          <a:p>
            <a:pPr marL="757066" lvl="1" indent="-291179">
              <a:lnSpc>
                <a:spcPct val="80000"/>
              </a:lnSpc>
              <a:spcAft>
                <a:spcPct val="10000"/>
              </a:spcAft>
              <a:buFont typeface="Arial" panose="020B0604020202020204" pitchFamily="34" charset="0"/>
              <a:buChar char="•"/>
            </a:pPr>
            <a:r>
              <a:rPr lang="en-US" sz="1800" dirty="0">
                <a:solidFill>
                  <a:schemeClr val="tx1">
                    <a:lumMod val="65000"/>
                    <a:lumOff val="35000"/>
                  </a:schemeClr>
                </a:solidFill>
              </a:rPr>
              <a:t>Track green power purchase</a:t>
            </a:r>
          </a:p>
          <a:p>
            <a:pPr marL="757066" lvl="1" indent="-291179">
              <a:lnSpc>
                <a:spcPct val="80000"/>
              </a:lnSpc>
              <a:spcAft>
                <a:spcPct val="10000"/>
              </a:spcAft>
              <a:buFont typeface="Arial" panose="020B0604020202020204" pitchFamily="34" charset="0"/>
              <a:buChar char="•"/>
            </a:pPr>
            <a:r>
              <a:rPr lang="en-US" sz="1800" dirty="0">
                <a:solidFill>
                  <a:schemeClr val="tx1">
                    <a:lumMod val="65000"/>
                    <a:lumOff val="35000"/>
                  </a:schemeClr>
                </a:solidFill>
              </a:rPr>
              <a:t>Share/report data with others</a:t>
            </a:r>
          </a:p>
          <a:p>
            <a:pPr marL="757066" lvl="1" indent="-291179">
              <a:lnSpc>
                <a:spcPct val="80000"/>
              </a:lnSpc>
              <a:spcAft>
                <a:spcPct val="10000"/>
              </a:spcAft>
              <a:buFont typeface="Arial" panose="020B0604020202020204" pitchFamily="34" charset="0"/>
              <a:buChar char="•"/>
            </a:pPr>
            <a:r>
              <a:rPr lang="en-US" sz="1800" dirty="0">
                <a:solidFill>
                  <a:schemeClr val="tx1">
                    <a:lumMod val="65000"/>
                    <a:lumOff val="35000"/>
                  </a:schemeClr>
                </a:solidFill>
              </a:rPr>
              <a:t>Create custom reports</a:t>
            </a:r>
          </a:p>
          <a:p>
            <a:pPr marL="757066" lvl="1" indent="-291179">
              <a:lnSpc>
                <a:spcPct val="80000"/>
              </a:lnSpc>
              <a:spcAft>
                <a:spcPct val="10000"/>
              </a:spcAft>
              <a:buFont typeface="Arial" panose="020B0604020202020204" pitchFamily="34" charset="0"/>
              <a:buChar char="•"/>
            </a:pPr>
            <a:r>
              <a:rPr lang="en-US" sz="1800" dirty="0">
                <a:solidFill>
                  <a:schemeClr val="tx1">
                    <a:lumMod val="65000"/>
                    <a:lumOff val="35000"/>
                  </a:schemeClr>
                </a:solidFill>
              </a:rPr>
              <a:t>Apply for ENERGY STAR certification</a:t>
            </a:r>
          </a:p>
          <a:p>
            <a:endParaRPr lang="en-US" dirty="0"/>
          </a:p>
        </p:txBody>
      </p:sp>
      <p:sp>
        <p:nvSpPr>
          <p:cNvPr id="4" name="Slide Number Placeholder 3"/>
          <p:cNvSpPr>
            <a:spLocks noGrp="1"/>
          </p:cNvSpPr>
          <p:nvPr>
            <p:ph type="sldNum" sz="quarter" idx="10"/>
          </p:nvPr>
        </p:nvSpPr>
        <p:spPr/>
        <p:txBody>
          <a:bodyPr/>
          <a:lstStyle/>
          <a:p>
            <a:pPr>
              <a:defRPr/>
            </a:pPr>
            <a:fld id="{3246E64F-94C3-4775-8B51-A3911E036504}"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1725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Portfolio Manager offers users</a:t>
            </a:r>
            <a:r>
              <a:rPr lang="en-US" baseline="0" dirty="0"/>
              <a:t> literally hundreds of metrics. Among them are energy consumption, water consumption, greenhouse gas emissions, and the 1 – 100 ENERGY STAR score.</a:t>
            </a:r>
            <a:endParaRPr lang="en-US" dirty="0"/>
          </a:p>
        </p:txBody>
      </p:sp>
      <p:sp>
        <p:nvSpPr>
          <p:cNvPr id="4" name="Slide Number Placeholder 3"/>
          <p:cNvSpPr>
            <a:spLocks noGrp="1"/>
          </p:cNvSpPr>
          <p:nvPr>
            <p:ph type="sldNum" sz="quarter" idx="10"/>
          </p:nvPr>
        </p:nvSpPr>
        <p:spPr/>
        <p:txBody>
          <a:bodyPr/>
          <a:lstStyle/>
          <a:p>
            <a:pPr>
              <a:defRPr/>
            </a:pPr>
            <a:fld id="{3246E64F-94C3-4775-8B51-A3911E036504}"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245401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handful</a:t>
            </a:r>
            <a:r>
              <a:rPr lang="en-US" baseline="0" dirty="0"/>
              <a:t> of the hundreds of metrics available from Portfolio Manager, whether they be energy use information, comparative metrics, financial information, or metrics about renewable energy. </a:t>
            </a:r>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15</a:t>
            </a:fld>
            <a:endParaRPr lang="en-US"/>
          </a:p>
        </p:txBody>
      </p:sp>
    </p:spTree>
    <p:extLst>
      <p:ext uri="{BB962C8B-B14F-4D97-AF65-F5344CB8AC3E}">
        <p14:creationId xmlns:p14="http://schemas.microsoft.com/office/powerpoint/2010/main" val="260728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4" indent="-181224" defTabSz="966440">
              <a:buFont typeface="Arial" pitchFamily="34" charset="0"/>
              <a:buChar char="•"/>
              <a:defRPr/>
            </a:pPr>
            <a:r>
              <a:rPr lang="en-US" baseline="0" dirty="0">
                <a:latin typeface="Arial" pitchFamily="34" charset="0"/>
                <a:cs typeface="Arial" pitchFamily="34" charset="0"/>
              </a:rPr>
              <a:t>A recent EPA analysis of more than 30,000 buildings that consistently tracked energy consumption in Portfolio Manager over a three year span showed </a:t>
            </a:r>
            <a:r>
              <a:rPr lang="en-US" dirty="0">
                <a:latin typeface="Arial" pitchFamily="34" charset="0"/>
                <a:cs typeface="Arial" pitchFamily="34" charset="0"/>
              </a:rPr>
              <a:t>7% average energy savings and a 6 point ENERGY STAR score increase </a:t>
            </a:r>
            <a:r>
              <a:rPr lang="en-US" baseline="0" dirty="0">
                <a:latin typeface="Arial" pitchFamily="34" charset="0"/>
                <a:cs typeface="Arial" pitchFamily="34" charset="0"/>
              </a:rPr>
              <a:t>from 2008-2011.</a:t>
            </a:r>
          </a:p>
          <a:p>
            <a:pPr marL="181224" indent="-181224" defTabSz="966440">
              <a:defRPr/>
            </a:pPr>
            <a:endParaRPr lang="en-US" baseline="0" dirty="0">
              <a:latin typeface="Arial" pitchFamily="34" charset="0"/>
              <a:cs typeface="Arial" pitchFamily="34" charset="0"/>
            </a:endParaRPr>
          </a:p>
          <a:p>
            <a:pPr marL="181224" indent="-181224" defTabSz="966440">
              <a:buFont typeface="Arial" pitchFamily="34" charset="0"/>
              <a:buChar char="•"/>
              <a:defRPr/>
            </a:pPr>
            <a:r>
              <a:rPr lang="en-US" baseline="0" dirty="0">
                <a:latin typeface="Arial" pitchFamily="34" charset="0"/>
                <a:cs typeface="Arial" pitchFamily="34" charset="0"/>
              </a:rPr>
              <a:t>For more information, see www.energystar.gov/datatrends. </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16</a:t>
            </a:fld>
            <a:endParaRPr lang="en-US"/>
          </a:p>
        </p:txBody>
      </p:sp>
    </p:spTree>
    <p:extLst>
      <p:ext uri="{BB962C8B-B14F-4D97-AF65-F5344CB8AC3E}">
        <p14:creationId xmlns:p14="http://schemas.microsoft.com/office/powerpoint/2010/main" val="2272789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buFontTx/>
              <a:buAutoNum type="arabicPeriod"/>
              <a:defRPr/>
            </a:pPr>
            <a:r>
              <a:rPr lang="en-US" b="1" dirty="0">
                <a:latin typeface="Arial" pitchFamily="34" charset="0"/>
                <a:cs typeface="Arial" pitchFamily="34" charset="0"/>
              </a:rPr>
              <a:t>Nationally representative survey  </a:t>
            </a:r>
            <a:r>
              <a:rPr lang="en-US" dirty="0">
                <a:latin typeface="Arial" pitchFamily="34" charset="0"/>
                <a:cs typeface="Arial" pitchFamily="34" charset="0"/>
              </a:rPr>
              <a:t>- CBECS gathers data on building characteristics and energy use from thousands of buildings across the US</a:t>
            </a:r>
          </a:p>
          <a:p>
            <a:pPr marL="232943" indent="-232943" defTabSz="931774">
              <a:buFontTx/>
              <a:buAutoNum type="arabicPeriod"/>
              <a:defRPr/>
            </a:pPr>
            <a:r>
              <a:rPr lang="en-US" dirty="0">
                <a:latin typeface="Arial" pitchFamily="34" charset="0"/>
                <a:cs typeface="Arial" pitchFamily="34" charset="0"/>
              </a:rPr>
              <a:t>EPA </a:t>
            </a:r>
            <a:r>
              <a:rPr lang="en-US" b="1" dirty="0">
                <a:latin typeface="Arial" pitchFamily="34" charset="0"/>
                <a:cs typeface="Arial" pitchFamily="34" charset="0"/>
              </a:rPr>
              <a:t>analyzes &amp; filters the data </a:t>
            </a:r>
            <a:r>
              <a:rPr lang="en-US" dirty="0">
                <a:latin typeface="Arial" pitchFamily="34" charset="0"/>
                <a:cs typeface="Arial" pitchFamily="34" charset="0"/>
              </a:rPr>
              <a:t>- ensuring data robustness and quality</a:t>
            </a:r>
          </a:p>
          <a:p>
            <a:pPr marL="232943" indent="-232943" defTabSz="931774">
              <a:buFontTx/>
              <a:buAutoNum type="arabicPeriod"/>
              <a:defRPr/>
            </a:pPr>
            <a:r>
              <a:rPr lang="en-US" dirty="0">
                <a:latin typeface="Arial" pitchFamily="34" charset="0"/>
                <a:cs typeface="Arial" pitchFamily="34" charset="0"/>
              </a:rPr>
              <a:t>EPA  creates a</a:t>
            </a:r>
            <a:r>
              <a:rPr lang="en-US" b="1" dirty="0">
                <a:latin typeface="Arial" pitchFamily="34" charset="0"/>
                <a:cs typeface="Arial" pitchFamily="34" charset="0"/>
              </a:rPr>
              <a:t> statistical model</a:t>
            </a:r>
            <a:r>
              <a:rPr lang="en-US" dirty="0">
                <a:latin typeface="Arial" pitchFamily="34" charset="0"/>
                <a:cs typeface="Arial" pitchFamily="34" charset="0"/>
              </a:rPr>
              <a:t> that correlates the energy data of the property use details to identify the key drivers of energy use, accounting for weather variations</a:t>
            </a:r>
          </a:p>
          <a:p>
            <a:pPr marL="232943" indent="-232943" defTabSz="931774">
              <a:buFontTx/>
              <a:buAutoNum type="arabicPeriod"/>
              <a:defRPr/>
            </a:pPr>
            <a:r>
              <a:rPr lang="en-US" b="1" dirty="0">
                <a:latin typeface="Arial" pitchFamily="34" charset="0"/>
                <a:cs typeface="Arial" pitchFamily="34" charset="0"/>
              </a:rPr>
              <a:t>Compares the actual energy data for a building to the modeled estimate</a:t>
            </a:r>
            <a:r>
              <a:rPr lang="en-US" dirty="0">
                <a:latin typeface="Arial" pitchFamily="34" charset="0"/>
                <a:cs typeface="Arial" pitchFamily="34" charset="0"/>
              </a:rPr>
              <a:t> to determine where the building ranks relative to its peers</a:t>
            </a:r>
          </a:p>
          <a:p>
            <a:pPr marL="232943" indent="-232943" defTabSz="931774">
              <a:buFontTx/>
              <a:buAutoNum type="arabicPeriod"/>
              <a:defRPr/>
            </a:pPr>
            <a:endParaRPr lang="en-US" dirty="0">
              <a:latin typeface="Arial" pitchFamily="34" charset="0"/>
              <a:cs typeface="Arial" pitchFamily="34" charset="0"/>
            </a:endParaRPr>
          </a:p>
          <a:p>
            <a:pPr marL="232943" indent="-232943" defTabSz="931774">
              <a:buFontTx/>
              <a:buAutoNum type="arabicPeriod"/>
              <a:defRPr/>
            </a:pPr>
            <a:endParaRPr lang="en-US" dirty="0">
              <a:latin typeface="Arial" pitchFamily="34" charset="0"/>
              <a:cs typeface="Arial" pitchFamily="34" charset="0"/>
            </a:endParaRPr>
          </a:p>
          <a:p>
            <a:pPr marL="232943" indent="-232943" defTabSz="931774">
              <a:buFontTx/>
              <a:buAutoNum type="arabicPeriod"/>
              <a:defRPr/>
            </a:pP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17</a:t>
            </a:fld>
            <a:endParaRPr lang="en-US"/>
          </a:p>
        </p:txBody>
      </p:sp>
    </p:spTree>
    <p:extLst>
      <p:ext uri="{BB962C8B-B14F-4D97-AF65-F5344CB8AC3E}">
        <p14:creationId xmlns:p14="http://schemas.microsoft.com/office/powerpoint/2010/main" val="102310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258888" y="717550"/>
            <a:ext cx="4810125" cy="3606800"/>
          </a:xfrm>
          <a:noFill/>
          <a:ln>
            <a:solidFill>
              <a:srgbClr val="000000"/>
            </a:solidFill>
            <a:miter lim="800000"/>
            <a:headEnd/>
            <a:tailEnd/>
          </a:ln>
        </p:spPr>
      </p:sp>
      <p:sp>
        <p:nvSpPr>
          <p:cNvPr id="66563" name="Notes Placeholder 2"/>
          <p:cNvSpPr>
            <a:spLocks noGrp="1"/>
          </p:cNvSpPr>
          <p:nvPr>
            <p:ph type="body" idx="1"/>
          </p:nvPr>
        </p:nvSpPr>
        <p:spPr bwMode="auto">
          <a:xfrm>
            <a:off x="976724" y="4563227"/>
            <a:ext cx="5371986" cy="4326941"/>
          </a:xfrm>
          <a:noFill/>
        </p:spPr>
        <p:txBody>
          <a:bodyPr wrap="square" lIns="99108" tIns="49555" rIns="99108" bIns="49555" numCol="1" anchor="t" anchorCtr="0" compatLnSpc="1">
            <a:prstTxWarp prst="textNoShape">
              <a:avLst/>
            </a:prstTxWarp>
          </a:bodyPr>
          <a:lstStyle/>
          <a:p>
            <a:pPr defTabSz="931774">
              <a:lnSpc>
                <a:spcPct val="90000"/>
              </a:lnSpc>
              <a:spcBef>
                <a:spcPct val="0"/>
              </a:spcBef>
              <a:defRPr/>
            </a:pPr>
            <a:r>
              <a:rPr lang="en-US" dirty="0"/>
              <a:t>* Building types with an asterisk are not eligible for ENERGY STAR certification.</a:t>
            </a:r>
          </a:p>
          <a:p>
            <a:pPr>
              <a:lnSpc>
                <a:spcPct val="90000"/>
              </a:lnSpc>
              <a:spcBef>
                <a:spcPct val="0"/>
              </a:spcBef>
            </a:pPr>
            <a:endParaRPr lang="en-US" dirty="0"/>
          </a:p>
        </p:txBody>
      </p:sp>
      <p:sp>
        <p:nvSpPr>
          <p:cNvPr id="66564" name="Slide Number Placeholder 3"/>
          <p:cNvSpPr txBox="1">
            <a:spLocks noGrp="1"/>
          </p:cNvSpPr>
          <p:nvPr/>
        </p:nvSpPr>
        <p:spPr bwMode="auto">
          <a:xfrm>
            <a:off x="4151080" y="9128095"/>
            <a:ext cx="3174356" cy="480770"/>
          </a:xfrm>
          <a:prstGeom prst="rect">
            <a:avLst/>
          </a:prstGeom>
          <a:noFill/>
          <a:ln w="9525">
            <a:noFill/>
            <a:miter lim="800000"/>
            <a:headEnd/>
            <a:tailEnd/>
          </a:ln>
        </p:spPr>
        <p:txBody>
          <a:bodyPr lIns="99108" tIns="49555" rIns="99108" bIns="49555" anchor="b"/>
          <a:lstStyle/>
          <a:p>
            <a:pPr algn="r" defTabSz="990634" eaLnBrk="0" hangingPunct="0"/>
            <a:fld id="{E84094B0-8C83-4EFF-B6EE-C89EA32E510E}" type="slidenum">
              <a:rPr lang="en-US" sz="1200">
                <a:latin typeface="Times New Roman" pitchFamily="18" charset="0"/>
              </a:rPr>
              <a:pPr algn="r" defTabSz="990634" eaLnBrk="0" hangingPunct="0"/>
              <a:t>18</a:t>
            </a:fld>
            <a:endParaRPr lang="en-US" sz="1200" dirty="0">
              <a:latin typeface="Times New Roman" pitchFamily="18" charset="0"/>
            </a:endParaRPr>
          </a:p>
        </p:txBody>
      </p:sp>
    </p:spTree>
    <p:extLst>
      <p:ext uri="{BB962C8B-B14F-4D97-AF65-F5344CB8AC3E}">
        <p14:creationId xmlns:p14="http://schemas.microsoft.com/office/powerpoint/2010/main" val="830441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1257300" y="719138"/>
            <a:ext cx="4802188" cy="3600450"/>
          </a:xfrm>
          <a:noFill/>
          <a:ln>
            <a:solidFill>
              <a:srgbClr val="000000"/>
            </a:solidFill>
            <a:miter lim="800000"/>
            <a:headEnd/>
            <a:tailEnd/>
          </a:ln>
        </p:spPr>
      </p:sp>
      <p:sp>
        <p:nvSpPr>
          <p:cNvPr id="111619" name="Rectangle 3"/>
          <p:cNvSpPr>
            <a:spLocks noGrp="1" noChangeArrowheads="1"/>
          </p:cNvSpPr>
          <p:nvPr>
            <p:ph type="body" idx="1"/>
          </p:nvPr>
        </p:nvSpPr>
        <p:spPr bwMode="auto">
          <a:xfrm>
            <a:off x="731839" y="4560890"/>
            <a:ext cx="5851525" cy="4321175"/>
          </a:xfrm>
          <a:noFill/>
        </p:spPr>
        <p:txBody>
          <a:bodyPr wrap="square" lIns="95711" tIns="47855" rIns="95711" bIns="47855" numCol="1" anchor="t" anchorCtr="0" compatLnSpc="1">
            <a:prstTxWarp prst="textNoShape">
              <a:avLst/>
            </a:prstTxWarp>
          </a:bodyPr>
          <a:lstStyle/>
          <a:p>
            <a:pPr eaLnBrk="1" hangingPunct="1">
              <a:spcAft>
                <a:spcPct val="10000"/>
              </a:spcAft>
              <a:buFont typeface="Wingdings" pitchFamily="2" charset="2"/>
              <a:buNone/>
            </a:pPr>
            <a:endParaRPr lang="en-US" dirty="0"/>
          </a:p>
        </p:txBody>
      </p:sp>
    </p:spTree>
    <p:extLst>
      <p:ext uri="{BB962C8B-B14F-4D97-AF65-F5344CB8AC3E}">
        <p14:creationId xmlns:p14="http://schemas.microsoft.com/office/powerpoint/2010/main" val="719679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2</a:t>
            </a:fld>
            <a:endParaRPr lang="en-US"/>
          </a:p>
        </p:txBody>
      </p:sp>
    </p:spTree>
    <p:extLst>
      <p:ext uri="{BB962C8B-B14F-4D97-AF65-F5344CB8AC3E}">
        <p14:creationId xmlns:p14="http://schemas.microsoft.com/office/powerpoint/2010/main" val="3980873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416119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pPr marL="174708" indent="-174708">
              <a:buFontTx/>
              <a:buChar char="-"/>
            </a:pPr>
            <a:r>
              <a:rPr lang="en-US" dirty="0"/>
              <a:t>Input data manually</a:t>
            </a:r>
            <a:r>
              <a:rPr lang="en-US" baseline="0" dirty="0"/>
              <a:t> </a:t>
            </a:r>
          </a:p>
          <a:p>
            <a:pPr marL="174708" indent="-174708">
              <a:buFontTx/>
              <a:buChar char="-"/>
            </a:pPr>
            <a:r>
              <a:rPr lang="en-US" baseline="0" dirty="0"/>
              <a:t>Upload spreadsheets of data (we offer a simple spreadsheet for one meter, or a complex spreadsheet if you have multiple meters or multiple properties)</a:t>
            </a:r>
          </a:p>
          <a:p>
            <a:pPr marL="174708" indent="-174708">
              <a:buFontTx/>
              <a:buChar char="-"/>
            </a:pPr>
            <a:r>
              <a:rPr lang="en-US" baseline="0" dirty="0"/>
              <a:t>Web services, which is where a third-party provider, such as a utility, will automatically exchange data with Portfolio Manager. </a:t>
            </a:r>
            <a:endParaRPr lang="en-US" dirty="0"/>
          </a:p>
        </p:txBody>
      </p:sp>
    </p:spTree>
    <p:extLst>
      <p:ext uri="{BB962C8B-B14F-4D97-AF65-F5344CB8AC3E}">
        <p14:creationId xmlns:p14="http://schemas.microsoft.com/office/powerpoint/2010/main" val="1846538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lumMod val="65000"/>
                    <a:lumOff val="35000"/>
                  </a:prstClr>
                </a:solidFill>
              </a:rPr>
              <a:t>Use EPA’s interactive map to quickly identify where energy data access solutions are available.</a:t>
            </a:r>
          </a:p>
          <a:p>
            <a:r>
              <a:rPr lang="en-US" dirty="0">
                <a:solidFill>
                  <a:prstClr val="black">
                    <a:lumMod val="65000"/>
                    <a:lumOff val="35000"/>
                  </a:prstClr>
                </a:solidFill>
              </a:rPr>
              <a:t>Search by zip code for available data services and view service territory, fuel type, data access type, and links to sign up for the utility service. </a:t>
            </a:r>
          </a:p>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22</a:t>
            </a:fld>
            <a:endParaRPr lang="en-US"/>
          </a:p>
        </p:txBody>
      </p:sp>
    </p:spTree>
    <p:extLst>
      <p:ext uri="{BB962C8B-B14F-4D97-AF65-F5344CB8AC3E}">
        <p14:creationId xmlns:p14="http://schemas.microsoft.com/office/powerpoint/2010/main" val="3796384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map shows a summary of national, state-level, and local efforts that use EPA’s ENERGY STAR Portfolio Manager to improve energy efficiency in commercial buildings</a:t>
            </a:r>
          </a:p>
          <a:p>
            <a:pPr marL="174708" indent="-174708">
              <a:buFont typeface="Arial" panose="020B0604020202020204" pitchFamily="34" charset="0"/>
              <a:buChar char="•"/>
            </a:pPr>
            <a:r>
              <a:rPr lang="en-US" dirty="0"/>
              <a:t>Click on shaded areas or pins to learn more about policies and programs, or download a PDF of all of the initiatives</a:t>
            </a:r>
          </a:p>
          <a:p>
            <a:pPr marL="174708" indent="-174708">
              <a:buFont typeface="Arial" panose="020B0604020202020204" pitchFamily="34" charset="0"/>
              <a:buChar char="•"/>
            </a:pPr>
            <a:r>
              <a:rPr lang="en-US" dirty="0"/>
              <a:t>Presented side by side with utility data access map</a:t>
            </a:r>
          </a:p>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23</a:t>
            </a:fld>
            <a:endParaRPr lang="en-US"/>
          </a:p>
        </p:txBody>
      </p:sp>
    </p:spTree>
    <p:extLst>
      <p:ext uri="{BB962C8B-B14F-4D97-AF65-F5344CB8AC3E}">
        <p14:creationId xmlns:p14="http://schemas.microsoft.com/office/powerpoint/2010/main" val="3238020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840B7B-A24B-4DA8-AB15-991E88503A0E}" type="slidenum">
              <a:rPr lang="en-US" smtClean="0"/>
              <a:pPr/>
              <a:t>25</a:t>
            </a:fld>
            <a:endParaRPr lang="en-US" dirty="0"/>
          </a:p>
        </p:txBody>
      </p:sp>
    </p:spTree>
    <p:extLst>
      <p:ext uri="{BB962C8B-B14F-4D97-AF65-F5344CB8AC3E}">
        <p14:creationId xmlns:p14="http://schemas.microsoft.com/office/powerpoint/2010/main" val="263909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Rot="1" noChangeAspect="1" noTextEdit="1"/>
          </p:cNvSpPr>
          <p:nvPr>
            <p:ph type="sldImg"/>
          </p:nvPr>
        </p:nvSpPr>
        <p:spPr bwMode="auto">
          <a:noFill/>
          <a:ln>
            <a:solidFill>
              <a:srgbClr val="000000"/>
            </a:solidFill>
            <a:miter lim="800000"/>
            <a:headEnd/>
            <a:tailEnd/>
          </a:ln>
        </p:spPr>
      </p:sp>
      <p:sp>
        <p:nvSpPr>
          <p:cNvPr id="738307" name="Rectangle 3"/>
          <p:cNvSpPr>
            <a:spLocks noGrp="1"/>
          </p:cNvSpPr>
          <p:nvPr>
            <p:ph type="body" idx="1"/>
          </p:nvPr>
        </p:nvSpPr>
        <p:spPr bwMode="auto">
          <a:noFill/>
        </p:spPr>
        <p:txBody>
          <a:bodyPr wrap="square" lIns="94942" tIns="47472" rIns="94942" bIns="4747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6,000+ Organizations Partner with ENERGY STAR for Commercial Buildings </a:t>
            </a:r>
          </a:p>
          <a:p>
            <a:endParaRPr lang="en-US" i="0" dirty="0"/>
          </a:p>
          <a:p>
            <a:r>
              <a:rPr lang="en-US" i="0" dirty="0"/>
              <a:t>Roughly 35% </a:t>
            </a:r>
            <a:r>
              <a:rPr lang="en-US" dirty="0"/>
              <a:t>of the Fortune 500® is working with EPA to improve financial value, boost their bottom line, and manage risk by improving their facilities’ energy performance through ENERGY STAR. </a:t>
            </a:r>
          </a:p>
          <a:p>
            <a:endParaRPr lang="en-US" dirty="0"/>
          </a:p>
          <a:p>
            <a:r>
              <a:rPr lang="en-US" dirty="0"/>
              <a:t>So are eight of the 10 largest U.S. healthcare organizations, major league sports teams, colleges and universities, small businesses, and entire cities. </a:t>
            </a:r>
          </a:p>
          <a:p>
            <a:endParaRPr lang="en-US" dirty="0"/>
          </a:p>
          <a:p>
            <a:r>
              <a:rPr lang="en-US" dirty="0"/>
              <a:t>In total, more than 6,000 organizations are working with EPA and ENERGY STAR to make their properties more energy efficient. </a:t>
            </a:r>
          </a:p>
        </p:txBody>
      </p:sp>
    </p:spTree>
    <p:extLst>
      <p:ext uri="{BB962C8B-B14F-4D97-AF65-F5344CB8AC3E}">
        <p14:creationId xmlns:p14="http://schemas.microsoft.com/office/powerpoint/2010/main" val="90758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7E3C3-17AD-5240-AFD4-04CD5B733B12}" type="slidenum">
              <a:rPr lang="en-US" smtClean="0"/>
              <a:t>28</a:t>
            </a:fld>
            <a:endParaRPr lang="en-US"/>
          </a:p>
        </p:txBody>
      </p:sp>
    </p:spTree>
    <p:extLst>
      <p:ext uri="{BB962C8B-B14F-4D97-AF65-F5344CB8AC3E}">
        <p14:creationId xmlns:p14="http://schemas.microsoft.com/office/powerpoint/2010/main" val="1262542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F89F51-C59B-4F10-91F3-A752E19AF796}" type="slidenum">
              <a:rPr lang="en-US" smtClean="0"/>
              <a:pPr>
                <a:defRPr/>
              </a:pPr>
              <a:t>29</a:t>
            </a:fld>
            <a:endParaRPr lang="en-US"/>
          </a:p>
        </p:txBody>
      </p:sp>
    </p:spTree>
    <p:extLst>
      <p:ext uri="{BB962C8B-B14F-4D97-AF65-F5344CB8AC3E}">
        <p14:creationId xmlns:p14="http://schemas.microsoft.com/office/powerpoint/2010/main" val="1952866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31</a:t>
            </a:fld>
            <a:endParaRPr lang="en-US"/>
          </a:p>
        </p:txBody>
      </p:sp>
    </p:spTree>
    <p:extLst>
      <p:ext uri="{BB962C8B-B14F-4D97-AF65-F5344CB8AC3E}">
        <p14:creationId xmlns:p14="http://schemas.microsoft.com/office/powerpoint/2010/main" val="309029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6B8E517E-0A09-4CAC-9B30-448C91050C73}" type="slidenum">
              <a:rPr lang="en-US" smtClean="0"/>
              <a:pPr/>
              <a:t>32</a:t>
            </a:fld>
            <a:endParaRPr lang="en-US"/>
          </a:p>
        </p:txBody>
      </p:sp>
    </p:spTree>
    <p:extLst>
      <p:ext uri="{BB962C8B-B14F-4D97-AF65-F5344CB8AC3E}">
        <p14:creationId xmlns:p14="http://schemas.microsoft.com/office/powerpoint/2010/main" val="90245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solidFill>
                  <a:schemeClr val="tx1">
                    <a:lumMod val="50000"/>
                    <a:lumOff val="50000"/>
                  </a:schemeClr>
                </a:solidFill>
              </a:rPr>
              <a:t>For more than 20 years, EPA’s ENERGY STAR program has identified the most energy-efficient </a:t>
            </a:r>
            <a:r>
              <a:rPr lang="en-US" dirty="0">
                <a:solidFill>
                  <a:srgbClr val="0092D2"/>
                </a:solidFill>
              </a:rPr>
              <a:t>products</a:t>
            </a:r>
            <a:r>
              <a:rPr lang="en-US" dirty="0">
                <a:solidFill>
                  <a:srgbClr val="7F7F7F"/>
                </a:solidFill>
              </a:rPr>
              <a:t>, </a:t>
            </a:r>
            <a:r>
              <a:rPr lang="en-US" dirty="0">
                <a:solidFill>
                  <a:srgbClr val="0092D2"/>
                </a:solidFill>
              </a:rPr>
              <a:t>buildings</a:t>
            </a:r>
            <a:r>
              <a:rPr lang="en-US" dirty="0">
                <a:solidFill>
                  <a:srgbClr val="7F7F7F"/>
                </a:solidFill>
              </a:rPr>
              <a:t>, </a:t>
            </a:r>
            <a:r>
              <a:rPr lang="en-US" dirty="0">
                <a:solidFill>
                  <a:srgbClr val="0092D2"/>
                </a:solidFill>
              </a:rPr>
              <a:t>plants</a:t>
            </a:r>
            <a:r>
              <a:rPr lang="en-US" dirty="0">
                <a:solidFill>
                  <a:srgbClr val="7F7F7F"/>
                </a:solidFill>
              </a:rPr>
              <a:t>, and </a:t>
            </a:r>
            <a:r>
              <a:rPr lang="en-US" dirty="0">
                <a:solidFill>
                  <a:srgbClr val="0092D2"/>
                </a:solidFill>
              </a:rPr>
              <a:t>new homes </a:t>
            </a:r>
            <a:r>
              <a:rPr lang="en-US" dirty="0">
                <a:solidFill>
                  <a:schemeClr val="tx1">
                    <a:lumMod val="50000"/>
                    <a:lumOff val="50000"/>
                  </a:schemeClr>
                </a:solidFill>
              </a:rPr>
              <a:t>– all based on the latest government-backed standards.</a:t>
            </a:r>
          </a:p>
          <a:p>
            <a:pPr>
              <a:lnSpc>
                <a:spcPct val="90000"/>
              </a:lnSpc>
            </a:pPr>
            <a:endParaRPr lang="en-US" dirty="0">
              <a:solidFill>
                <a:schemeClr val="tx1">
                  <a:lumMod val="50000"/>
                  <a:lumOff val="50000"/>
                </a:schemeClr>
              </a:solidFill>
            </a:endParaRPr>
          </a:p>
          <a:p>
            <a:pPr>
              <a:lnSpc>
                <a:spcPct val="90000"/>
              </a:lnSpc>
            </a:pPr>
            <a:r>
              <a:rPr lang="en-US" dirty="0">
                <a:solidFill>
                  <a:schemeClr val="tx1">
                    <a:lumMod val="50000"/>
                    <a:lumOff val="50000"/>
                  </a:schemeClr>
                </a:solidFill>
              </a:rPr>
              <a:t>Today, every ENERGY STAR label is verified by a rigorous certification process.</a:t>
            </a:r>
          </a:p>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3</a:t>
            </a:fld>
            <a:endParaRPr lang="en-US"/>
          </a:p>
        </p:txBody>
      </p:sp>
    </p:spTree>
    <p:extLst>
      <p:ext uri="{BB962C8B-B14F-4D97-AF65-F5344CB8AC3E}">
        <p14:creationId xmlns:p14="http://schemas.microsoft.com/office/powerpoint/2010/main" val="2888389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6B8E517E-0A09-4CAC-9B30-448C91050C73}" type="slidenum">
              <a:rPr lang="en-US" smtClean="0"/>
              <a:pPr/>
              <a:t>33</a:t>
            </a:fld>
            <a:endParaRPr lang="en-US"/>
          </a:p>
        </p:txBody>
      </p:sp>
    </p:spTree>
    <p:extLst>
      <p:ext uri="{BB962C8B-B14F-4D97-AF65-F5344CB8AC3E}">
        <p14:creationId xmlns:p14="http://schemas.microsoft.com/office/powerpoint/2010/main" val="119123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F8CF7E1-13E2-4A31-94E3-BDBDDADB1427}" type="slidenum">
              <a:rPr lang="en-US" smtClean="0"/>
              <a:pPr>
                <a:defRPr/>
              </a:pPr>
              <a:t>35</a:t>
            </a:fld>
            <a:endParaRPr lang="en-US" dirty="0"/>
          </a:p>
        </p:txBody>
      </p:sp>
    </p:spTree>
    <p:extLst>
      <p:ext uri="{BB962C8B-B14F-4D97-AF65-F5344CB8AC3E}">
        <p14:creationId xmlns:p14="http://schemas.microsoft.com/office/powerpoint/2010/main" val="515843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1223"/>
              </a:spcBef>
              <a:spcAft>
                <a:spcPts val="0"/>
              </a:spcAft>
              <a:buClrTx/>
              <a:buSzTx/>
              <a:buFontTx/>
              <a:buNone/>
              <a:tabLst/>
              <a:defRPr/>
            </a:pPr>
            <a:r>
              <a:rPr lang="en-US" dirty="0"/>
              <a:t>The ENERGY STAR Challenge for Industry establishes a goal of 10% improvement in energy intensity within 5 years or less, calculated against an internal baseline.</a:t>
            </a:r>
          </a:p>
          <a:p>
            <a:pPr lvl="1">
              <a:spcBef>
                <a:spcPts val="1223"/>
              </a:spcBef>
            </a:pPr>
            <a:endParaRPr lang="en-US" dirty="0"/>
          </a:p>
          <a:p>
            <a:pPr lvl="1">
              <a:spcBef>
                <a:spcPts val="1223"/>
              </a:spcBef>
            </a:pPr>
            <a:r>
              <a:rPr lang="en-US" dirty="0"/>
              <a:t>Industrial facilities have taken the </a:t>
            </a:r>
            <a:r>
              <a:rPr lang="en-US" b="0" dirty="0"/>
              <a:t>ENERGY STAR Challenge for Industry </a:t>
            </a:r>
            <a:r>
              <a:rPr lang="en-US" b="1" dirty="0"/>
              <a:t>more than 1,400 times</a:t>
            </a:r>
            <a:r>
              <a:rPr lang="en-US" dirty="0"/>
              <a:t> since 2010. </a:t>
            </a:r>
          </a:p>
          <a:p>
            <a:pPr lvl="1">
              <a:spcBef>
                <a:spcPts val="1223"/>
              </a:spcBef>
            </a:pPr>
            <a:endParaRPr lang="en-US" dirty="0"/>
          </a:p>
          <a:p>
            <a:pPr marL="457200" marR="0" lvl="1" indent="0" algn="l" defTabSz="914400" rtl="0" eaLnBrk="1" fontAlgn="auto" latinLnBrk="0" hangingPunct="1">
              <a:lnSpc>
                <a:spcPct val="100000"/>
              </a:lnSpc>
              <a:spcBef>
                <a:spcPts val="1223"/>
              </a:spcBef>
              <a:spcAft>
                <a:spcPts val="0"/>
              </a:spcAft>
              <a:buClrTx/>
              <a:buSzTx/>
              <a:buFontTx/>
              <a:buNone/>
              <a:tabLst/>
              <a:defRPr/>
            </a:pPr>
            <a:r>
              <a:rPr lang="en-US" b="1" dirty="0"/>
              <a:t>465 sites </a:t>
            </a:r>
            <a:r>
              <a:rPr lang="en-US" dirty="0"/>
              <a:t>have achieved this goal, saving </a:t>
            </a:r>
            <a:r>
              <a:rPr lang="en-US" b="1" dirty="0"/>
              <a:t>76 trillion </a:t>
            </a:r>
            <a:r>
              <a:rPr lang="en-US" b="1" dirty="0" err="1"/>
              <a:t>Btus</a:t>
            </a:r>
            <a:r>
              <a:rPr lang="en-US" b="1" dirty="0"/>
              <a:t> of energy </a:t>
            </a:r>
            <a:r>
              <a:rPr lang="en-US" dirty="0"/>
              <a:t>and more than </a:t>
            </a:r>
            <a:r>
              <a:rPr lang="en-US" b="1" dirty="0"/>
              <a:t>$350 million</a:t>
            </a:r>
            <a:r>
              <a:rPr lang="en-US" dirty="0"/>
              <a:t>. That’s equal to the annual wages of more than </a:t>
            </a:r>
            <a:r>
              <a:rPr lang="en-US" b="1" dirty="0"/>
              <a:t>7,600 manufacturing workers.</a:t>
            </a:r>
          </a:p>
          <a:p>
            <a:pPr lvl="1">
              <a:spcBef>
                <a:spcPts val="1223"/>
              </a:spcBef>
            </a:pPr>
            <a:endParaRPr lang="en-US" dirty="0"/>
          </a:p>
          <a:p>
            <a:pPr lvl="1">
              <a:spcBef>
                <a:spcPts val="1223"/>
              </a:spcBef>
            </a:pPr>
            <a:r>
              <a:rPr lang="en-US" altLang="en-US" dirty="0"/>
              <a:t>It’s an opportunity to gain recognition for industry achievements from a highly recognized federal program</a:t>
            </a:r>
          </a:p>
          <a:p>
            <a:pPr lvl="1">
              <a:spcBef>
                <a:spcPts val="1223"/>
              </a:spcBef>
            </a:pPr>
            <a:endParaRPr lang="en-US" dirty="0"/>
          </a:p>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36</a:t>
            </a:fld>
            <a:endParaRPr lang="en-US"/>
          </a:p>
        </p:txBody>
      </p:sp>
    </p:spTree>
    <p:extLst>
      <p:ext uri="{BB962C8B-B14F-4D97-AF65-F5344CB8AC3E}">
        <p14:creationId xmlns:p14="http://schemas.microsoft.com/office/powerpoint/2010/main" val="2012927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38</a:t>
            </a:fld>
            <a:endParaRPr lang="en-US"/>
          </a:p>
        </p:txBody>
      </p:sp>
    </p:spTree>
    <p:extLst>
      <p:ext uri="{BB962C8B-B14F-4D97-AF65-F5344CB8AC3E}">
        <p14:creationId xmlns:p14="http://schemas.microsoft.com/office/powerpoint/2010/main" val="677547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xfrm>
            <a:off x="1257300" y="719138"/>
            <a:ext cx="4802188" cy="3600450"/>
          </a:xfrm>
          <a:noFill/>
          <a:ln>
            <a:solidFill>
              <a:srgbClr val="000000"/>
            </a:solidFill>
            <a:miter lim="800000"/>
            <a:headEnd/>
            <a:tailEnd/>
          </a:ln>
        </p:spPr>
      </p:sp>
      <p:sp>
        <p:nvSpPr>
          <p:cNvPr id="86019" name="Rectangle 3"/>
          <p:cNvSpPr>
            <a:spLocks noGrp="1"/>
          </p:cNvSpPr>
          <p:nvPr>
            <p:ph type="body" idx="1"/>
          </p:nvPr>
        </p:nvSpPr>
        <p:spPr bwMode="auto">
          <a:xfrm>
            <a:off x="975360" y="4561226"/>
            <a:ext cx="5364480" cy="4320213"/>
          </a:xfrm>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69076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42C9C31-06D5-493E-9CB0-C43E8B9B1023}" type="slidenum">
              <a:rPr lang="en-US" smtClean="0"/>
              <a:pPr>
                <a:defRPr/>
              </a:pPr>
              <a:t>41</a:t>
            </a:fld>
            <a:endParaRPr lang="en-US"/>
          </a:p>
        </p:txBody>
      </p:sp>
    </p:spTree>
    <p:extLst>
      <p:ext uri="{BB962C8B-B14F-4D97-AF65-F5344CB8AC3E}">
        <p14:creationId xmlns:p14="http://schemas.microsoft.com/office/powerpoint/2010/main" val="3124578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16D0A1-871B-4221-9989-37B0156A4F9E}" type="slidenum">
              <a:rPr lang="en-US" smtClean="0"/>
              <a:pPr/>
              <a:t>42</a:t>
            </a:fld>
            <a:endParaRPr lang="en-US" dirty="0"/>
          </a:p>
        </p:txBody>
      </p:sp>
    </p:spTree>
    <p:extLst>
      <p:ext uri="{BB962C8B-B14F-4D97-AF65-F5344CB8AC3E}">
        <p14:creationId xmlns:p14="http://schemas.microsoft.com/office/powerpoint/2010/main" val="1276353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43</a:t>
            </a:fld>
            <a:endParaRPr lang="en-US"/>
          </a:p>
        </p:txBody>
      </p:sp>
    </p:spTree>
    <p:extLst>
      <p:ext uri="{BB962C8B-B14F-4D97-AF65-F5344CB8AC3E}">
        <p14:creationId xmlns:p14="http://schemas.microsoft.com/office/powerpoint/2010/main" val="819601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FAQ section is</a:t>
            </a:r>
            <a:r>
              <a:rPr lang="en-US" baseline="0" dirty="0"/>
              <a:t> top-notch</a:t>
            </a:r>
            <a:r>
              <a:rPr lang="en-US" dirty="0"/>
              <a:t>, with FAQs that are actually based on questions that our users ask, not ones that we make up. And we are literally adding questions and answers every day. </a:t>
            </a:r>
          </a:p>
          <a:p>
            <a:endParaRPr lang="en-US" dirty="0"/>
          </a:p>
          <a:p>
            <a:r>
              <a:rPr lang="en-US" dirty="0"/>
              <a:t>If you can’t find the answer to your question there, we have an awesome help desk that boasts a 95% customer</a:t>
            </a:r>
            <a:r>
              <a:rPr lang="en-US" baseline="0" dirty="0"/>
              <a:t> satisfaction rate, with most questions responded to in under an hour. </a:t>
            </a:r>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44</a:t>
            </a:fld>
            <a:endParaRPr lang="en-US"/>
          </a:p>
        </p:txBody>
      </p:sp>
    </p:spTree>
    <p:extLst>
      <p:ext uri="{BB962C8B-B14F-4D97-AF65-F5344CB8AC3E}">
        <p14:creationId xmlns:p14="http://schemas.microsoft.com/office/powerpoint/2010/main" val="3769577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45</a:t>
            </a:fld>
            <a:endParaRPr lang="en-US"/>
          </a:p>
        </p:txBody>
      </p:sp>
    </p:spTree>
    <p:extLst>
      <p:ext uri="{BB962C8B-B14F-4D97-AF65-F5344CB8AC3E}">
        <p14:creationId xmlns:p14="http://schemas.microsoft.com/office/powerpoint/2010/main" val="327763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4</a:t>
            </a:fld>
            <a:endParaRPr lang="en-US"/>
          </a:p>
        </p:txBody>
      </p:sp>
    </p:spTree>
    <p:extLst>
      <p:ext uri="{BB962C8B-B14F-4D97-AF65-F5344CB8AC3E}">
        <p14:creationId xmlns:p14="http://schemas.microsoft.com/office/powerpoint/2010/main" val="997506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The Cash Flow</a:t>
            </a:r>
            <a:r>
              <a:rPr lang="en-US" baseline="0" dirty="0"/>
              <a:t> Opportunity Calculator calculates the cost of delaying energy efficiency projects, and can be an effective measure against the “We don’t have the money now” objection.</a:t>
            </a:r>
            <a:endParaRPr lang="en-US" dirty="0"/>
          </a:p>
        </p:txBody>
      </p:sp>
      <p:sp>
        <p:nvSpPr>
          <p:cNvPr id="4" name="Slide Number Placeholder 3"/>
          <p:cNvSpPr>
            <a:spLocks noGrp="1"/>
          </p:cNvSpPr>
          <p:nvPr>
            <p:ph type="sldNum" sz="quarter" idx="10"/>
          </p:nvPr>
        </p:nvSpPr>
        <p:spPr/>
        <p:txBody>
          <a:bodyPr/>
          <a:lstStyle/>
          <a:p>
            <a:pPr>
              <a:defRPr/>
            </a:pPr>
            <a:fld id="{DC20C9DF-BE5D-4D05-A8B3-D85CB2E50E21}" type="slidenum">
              <a:rPr lang="en-US" smtClean="0"/>
              <a:pPr>
                <a:defRPr/>
              </a:pPr>
              <a:t>46</a:t>
            </a:fld>
            <a:endParaRPr lang="en-US" dirty="0"/>
          </a:p>
        </p:txBody>
      </p:sp>
    </p:spTree>
    <p:extLst>
      <p:ext uri="{BB962C8B-B14F-4D97-AF65-F5344CB8AC3E}">
        <p14:creationId xmlns:p14="http://schemas.microsoft.com/office/powerpoint/2010/main" val="1198776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US" dirty="0"/>
              <a:t>A key feature of the original BUVC was that</a:t>
            </a:r>
            <a:r>
              <a:rPr lang="en-US" baseline="0" dirty="0"/>
              <a:t> the tool would provide outputs not just in tabular form, but also as customized letters that the building operator (e.g., manager, engineer) could take to ownership. This feature has been preserved and expanded in the new BUVC: customized letters can now be created for each individual tenant, to serve as a starting point for conversations between property manager and tenant.</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dirty="0"/>
              <a:t>The BUVC can only be used for energy efficiency project</a:t>
            </a:r>
            <a:r>
              <a:rPr lang="en-US" baseline="0" dirty="0"/>
              <a:t> made by the owner to the base building; it is not meant to calculate the impacts of energy efficiency improvements in specific tenant spaces.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A major goal of this tool is to enable and advance productive conversation between landlords and tenants beyond the traditional focus on the “split incentive,” whereby one entity (landlord or tenant) is presumed to pay for EE improvements, while the other is presumed to reap the savings. Rather, by illustrating where and how costs and benefits accrue to </a:t>
            </a:r>
            <a:r>
              <a:rPr lang="en-US" u="sng" baseline="0" dirty="0"/>
              <a:t>both</a:t>
            </a:r>
            <a:r>
              <a:rPr lang="en-US" baseline="0" dirty="0"/>
              <a:t> parties, the tool can help to show how tenant-landlord collaboration can lead to shared savings over the course of a lease term.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Not every project will result in savings for both the owner and the tenants. That depends on lease specifics, how expenses are allocated and reimbursed, etc. However, the tool provides a means for landlords to hold meaningful conversations with tenants regarding “this is what we’re planning on doing, and this is how it will likely affect you.”</a:t>
            </a:r>
            <a:endParaRPr lang="en-US" dirty="0"/>
          </a:p>
        </p:txBody>
      </p:sp>
      <p:sp>
        <p:nvSpPr>
          <p:cNvPr id="4" name="Slide Number Placeholder 3"/>
          <p:cNvSpPr>
            <a:spLocks noGrp="1"/>
          </p:cNvSpPr>
          <p:nvPr>
            <p:ph type="sldNum" sz="quarter" idx="10"/>
          </p:nvPr>
        </p:nvSpPr>
        <p:spPr/>
        <p:txBody>
          <a:bodyPr/>
          <a:lstStyle/>
          <a:p>
            <a:pPr>
              <a:defRPr/>
            </a:pPr>
            <a:fld id="{DC20C9DF-BE5D-4D05-A8B3-D85CB2E50E21}" type="slidenum">
              <a:rPr lang="en-US" smtClean="0"/>
              <a:pPr>
                <a:defRPr/>
              </a:pPr>
              <a:t>47</a:t>
            </a:fld>
            <a:endParaRPr lang="en-US" dirty="0"/>
          </a:p>
        </p:txBody>
      </p:sp>
    </p:spTree>
    <p:extLst>
      <p:ext uri="{BB962C8B-B14F-4D97-AF65-F5344CB8AC3E}">
        <p14:creationId xmlns:p14="http://schemas.microsoft.com/office/powerpoint/2010/main" val="3279339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The Financial Value Calculator</a:t>
            </a:r>
            <a:r>
              <a:rPr lang="en-US" baseline="0" dirty="0"/>
              <a:t> was designed for owners and managers of corporate real estate. It quantifies the value of energy efficiency improvements to corporate market value.</a:t>
            </a:r>
            <a:endParaRPr lang="en-US" dirty="0"/>
          </a:p>
        </p:txBody>
      </p:sp>
      <p:sp>
        <p:nvSpPr>
          <p:cNvPr id="4" name="Slide Number Placeholder 3"/>
          <p:cNvSpPr>
            <a:spLocks noGrp="1"/>
          </p:cNvSpPr>
          <p:nvPr>
            <p:ph type="sldNum" sz="quarter" idx="10"/>
          </p:nvPr>
        </p:nvSpPr>
        <p:spPr/>
        <p:txBody>
          <a:bodyPr/>
          <a:lstStyle/>
          <a:p>
            <a:pPr>
              <a:defRPr/>
            </a:pPr>
            <a:fld id="{DC20C9DF-BE5D-4D05-A8B3-D85CB2E50E21}" type="slidenum">
              <a:rPr lang="en-US" smtClean="0"/>
              <a:pPr>
                <a:defRPr/>
              </a:pPr>
              <a:t>48</a:t>
            </a:fld>
            <a:endParaRPr lang="en-US" dirty="0"/>
          </a:p>
        </p:txBody>
      </p:sp>
    </p:spTree>
    <p:extLst>
      <p:ext uri="{BB962C8B-B14F-4D97-AF65-F5344CB8AC3E}">
        <p14:creationId xmlns:p14="http://schemas.microsoft.com/office/powerpoint/2010/main" val="4133820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F0904-9D9A-4126-AF63-E756FF9062AB}" type="slidenum">
              <a:rPr lang="en-US" smtClean="0"/>
              <a:t>49</a:t>
            </a:fld>
            <a:endParaRPr lang="en-US"/>
          </a:p>
        </p:txBody>
      </p:sp>
    </p:spTree>
    <p:extLst>
      <p:ext uri="{BB962C8B-B14F-4D97-AF65-F5344CB8AC3E}">
        <p14:creationId xmlns:p14="http://schemas.microsoft.com/office/powerpoint/2010/main" val="2892038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B443A0-1CC4-41F8-8F35-3E0E11400778}" type="slidenum">
              <a:rPr lang="en-US">
                <a:latin typeface="Calibri" panose="020F0502020204030204" pitchFamily="34" charset="0"/>
              </a:rPr>
              <a:pPr eaLnBrk="1" hangingPunct="1"/>
              <a:t>51</a:t>
            </a:fld>
            <a:endParaRPr lang="en-US">
              <a:latin typeface="Calibri" panose="020F0502020204030204" pitchFamily="34" charset="0"/>
            </a:endParaRPr>
          </a:p>
        </p:txBody>
      </p:sp>
    </p:spTree>
    <p:extLst>
      <p:ext uri="{BB962C8B-B14F-4D97-AF65-F5344CB8AC3E}">
        <p14:creationId xmlns:p14="http://schemas.microsoft.com/office/powerpoint/2010/main" val="631905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Our Bring Your Green</a:t>
            </a:r>
            <a:r>
              <a:rPr lang="en-US" baseline="0" dirty="0"/>
              <a:t> to Work suite of tools was designed to make saving energy fun for everyone in an office or plant. With posters, tip cards, a green team checklist, an IQ quiz, and interactive games, this is an easy set of resources to help you engage employees and occupants.</a:t>
            </a:r>
            <a:endParaRPr 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B443A0-1CC4-41F8-8F35-3E0E11400778}" type="slidenum">
              <a:rPr lang="en-US">
                <a:latin typeface="Calibri" panose="020F0502020204030204" pitchFamily="34" charset="0"/>
              </a:rPr>
              <a:pPr eaLnBrk="1" hangingPunct="1"/>
              <a:t>52</a:t>
            </a:fld>
            <a:endParaRPr lang="en-US">
              <a:latin typeface="Calibri" panose="020F0502020204030204" pitchFamily="34" charset="0"/>
            </a:endParaRPr>
          </a:p>
        </p:txBody>
      </p:sp>
    </p:spTree>
    <p:extLst>
      <p:ext uri="{BB962C8B-B14F-4D97-AF65-F5344CB8AC3E}">
        <p14:creationId xmlns:p14="http://schemas.microsoft.com/office/powerpoint/2010/main" val="47862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STAR is now recognized by more than 90% of American</a:t>
            </a:r>
            <a:r>
              <a:rPr lang="en-US" baseline="0" dirty="0"/>
              <a:t> consumers. </a:t>
            </a:r>
            <a:endParaRPr lang="en-US" dirty="0"/>
          </a:p>
        </p:txBody>
      </p:sp>
      <p:sp>
        <p:nvSpPr>
          <p:cNvPr id="4" name="Slide Number Placeholder 3"/>
          <p:cNvSpPr>
            <a:spLocks noGrp="1"/>
          </p:cNvSpPr>
          <p:nvPr>
            <p:ph type="sldNum" sz="quarter" idx="10"/>
          </p:nvPr>
        </p:nvSpPr>
        <p:spPr/>
        <p:txBody>
          <a:bodyPr/>
          <a:lstStyle/>
          <a:p>
            <a:pPr>
              <a:defRPr/>
            </a:pPr>
            <a:fld id="{96EE68E0-DA94-4B49-B767-F8F41597C4FB}"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5790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ENERGY</a:t>
            </a:r>
            <a:r>
              <a:rPr lang="en-US" baseline="0" dirty="0"/>
              <a:t> STAR is a trusted environmental brand, ranking first among other green labels. 92% of survey respondents report that seeing the ENERGY STAR on a product influences their purchasing decisions. The vast majority of them report that it exerts a “tremendous among of influence.”</a:t>
            </a:r>
            <a:endParaRPr lang="en-US" dirty="0"/>
          </a:p>
        </p:txBody>
      </p:sp>
    </p:spTree>
    <p:extLst>
      <p:ext uri="{BB962C8B-B14F-4D97-AF65-F5344CB8AC3E}">
        <p14:creationId xmlns:p14="http://schemas.microsoft.com/office/powerpoint/2010/main" val="304905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7</a:t>
            </a:fld>
            <a:endParaRPr lang="en-US"/>
          </a:p>
        </p:txBody>
      </p:sp>
    </p:spTree>
    <p:extLst>
      <p:ext uri="{BB962C8B-B14F-4D97-AF65-F5344CB8AC3E}">
        <p14:creationId xmlns:p14="http://schemas.microsoft.com/office/powerpoint/2010/main" val="2876662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8</a:t>
            </a:fld>
            <a:endParaRPr lang="en-US"/>
          </a:p>
        </p:txBody>
      </p:sp>
    </p:spTree>
    <p:extLst>
      <p:ext uri="{BB962C8B-B14F-4D97-AF65-F5344CB8AC3E}">
        <p14:creationId xmlns:p14="http://schemas.microsoft.com/office/powerpoint/2010/main" val="90181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9</a:t>
            </a:fld>
            <a:endParaRPr lang="en-US"/>
          </a:p>
        </p:txBody>
      </p:sp>
    </p:spTree>
    <p:extLst>
      <p:ext uri="{BB962C8B-B14F-4D97-AF65-F5344CB8AC3E}">
        <p14:creationId xmlns:p14="http://schemas.microsoft.com/office/powerpoint/2010/main" val="781254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7459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2CB34A">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776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6" t="-36" r="3563" b="36"/>
          <a:stretch/>
        </p:blipFill>
        <p:spPr>
          <a:xfrm>
            <a:off x="0" y="1"/>
            <a:ext cx="9144000" cy="6831035"/>
          </a:xfrm>
          <a:prstGeom prst="rect">
            <a:avLst/>
          </a:prstGeom>
        </p:spPr>
      </p:pic>
      <p:sp>
        <p:nvSpPr>
          <p:cNvPr id="8" name="Rectangle 7"/>
          <p:cNvSpPr/>
          <p:nvPr userDrawn="1"/>
        </p:nvSpPr>
        <p:spPr>
          <a:xfrm>
            <a:off x="0" y="2504168"/>
            <a:ext cx="9144000" cy="2007673"/>
          </a:xfrm>
          <a:prstGeom prst="rect">
            <a:avLst/>
          </a:prstGeom>
          <a:solidFill>
            <a:srgbClr val="00B8B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70731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EE383E">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5463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1764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2504168"/>
            <a:ext cx="9144000" cy="2007673"/>
          </a:xfrm>
          <a:prstGeom prst="rect">
            <a:avLst/>
          </a:prstGeom>
          <a:solidFill>
            <a:srgbClr val="FCB61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711362"/>
            <a:ext cx="6239689" cy="956709"/>
          </a:xfrm>
        </p:spPr>
        <p:txBody>
          <a:bodyPr anchor="t" anchorCtr="0">
            <a:noAutofit/>
          </a:bodyPr>
          <a:lstStyle>
            <a:lvl1pPr algn="ctr">
              <a:defRPr sz="5400">
                <a:solidFill>
                  <a:schemeClr val="bg2">
                    <a:lumMod val="1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18873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
        <p:nvSpPr>
          <p:cNvPr id="2" name="TextBox 1"/>
          <p:cNvSpPr txBox="1"/>
          <p:nvPr userDrawn="1"/>
        </p:nvSpPr>
        <p:spPr>
          <a:xfrm>
            <a:off x="427243" y="299441"/>
            <a:ext cx="8289513" cy="2308324"/>
          </a:xfrm>
          <a:prstGeom prst="rect">
            <a:avLst/>
          </a:prstGeom>
          <a:noFill/>
        </p:spPr>
        <p:txBody>
          <a:bodyPr wrap="none" rtlCol="0">
            <a:spAutoFit/>
          </a:bodyPr>
          <a:lstStyle/>
          <a:p>
            <a:r>
              <a:rPr lang="en-US" b="1" dirty="0"/>
              <a:t>To make your own transition</a:t>
            </a:r>
            <a:r>
              <a:rPr lang="en-US" b="1" baseline="0" dirty="0"/>
              <a:t> slide:</a:t>
            </a:r>
          </a:p>
          <a:p>
            <a:pPr marL="342900" indent="-342900">
              <a:buAutoNum type="arabicPeriod"/>
            </a:pPr>
            <a:r>
              <a:rPr lang="en-US" baseline="0" dirty="0"/>
              <a:t>Insert &gt; Shapes: Draw a box shape over the blue one below.</a:t>
            </a:r>
          </a:p>
          <a:p>
            <a:pPr marL="342900" indent="-342900">
              <a:buAutoNum type="arabicPeriod"/>
            </a:pPr>
            <a:r>
              <a:rPr lang="en-US" baseline="0" dirty="0"/>
              <a:t>Right click &gt; Send to Back</a:t>
            </a:r>
          </a:p>
          <a:p>
            <a:pPr marL="342900" indent="-342900">
              <a:buAutoNum type="arabicPeriod"/>
            </a:pPr>
            <a:r>
              <a:rPr lang="en-US" baseline="0" dirty="0"/>
              <a:t>Right click &gt; Format Shape &gt; Fill: Set Transparency to 18% / Line: “No Line”</a:t>
            </a:r>
          </a:p>
          <a:p>
            <a:pPr marL="342900" indent="-342900">
              <a:buAutoNum type="arabicPeriod"/>
            </a:pPr>
            <a:r>
              <a:rPr lang="en-US" baseline="0" dirty="0"/>
              <a:t>Insert &gt; Pictures. Import your picture.</a:t>
            </a:r>
          </a:p>
          <a:p>
            <a:pPr marL="342900" indent="-342900">
              <a:buAutoNum type="arabicPeriod"/>
            </a:pPr>
            <a:r>
              <a:rPr lang="en-US" baseline="0" dirty="0"/>
              <a:t>Right click &gt; Send to Back</a:t>
            </a:r>
          </a:p>
          <a:p>
            <a:pPr marL="342900" indent="-342900">
              <a:buAutoNum type="arabicPeriod"/>
            </a:pPr>
            <a:r>
              <a:rPr lang="en-US" baseline="0" dirty="0"/>
              <a:t>Resize your picture to take up the whole screen</a:t>
            </a:r>
          </a:p>
          <a:p>
            <a:pPr marL="342900" indent="-342900">
              <a:buAutoNum type="arabicPeriod"/>
            </a:pPr>
            <a:endParaRPr lang="en-US" dirty="0"/>
          </a:p>
        </p:txBody>
      </p:sp>
    </p:spTree>
    <p:extLst>
      <p:ext uri="{BB962C8B-B14F-4D97-AF65-F5344CB8AC3E}">
        <p14:creationId xmlns:p14="http://schemas.microsoft.com/office/powerpoint/2010/main" val="2781681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14425"/>
            <a:ext cx="9144000" cy="6858000"/>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204683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9925"/>
            <a:ext cx="9144000" cy="6079331"/>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92875"/>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140398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0" y="0"/>
            <a:ext cx="9144000" cy="17145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136207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18055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250"/>
            <a:ext cx="9144000" cy="6007894"/>
          </a:xfrm>
          <a:prstGeom prst="rect">
            <a:avLst/>
          </a:prstGeom>
        </p:spPr>
      </p:pic>
      <p:sp>
        <p:nvSpPr>
          <p:cNvPr id="5" name="Rectangle 4"/>
          <p:cNvSpPr/>
          <p:nvPr userDrawn="1"/>
        </p:nvSpPr>
        <p:spPr>
          <a:xfrm>
            <a:off x="0" y="0"/>
            <a:ext cx="9144000" cy="2476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202882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993760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86522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6" t="-36" r="3563" b="36"/>
          <a:stretch/>
        </p:blipFill>
        <p:spPr>
          <a:xfrm>
            <a:off x="0" y="0"/>
            <a:ext cx="9144000" cy="6858000"/>
          </a:xfrm>
          <a:prstGeom prst="rect">
            <a:avLst/>
          </a:prstGeom>
        </p:spPr>
      </p:pic>
      <p:sp>
        <p:nvSpPr>
          <p:cNvPr id="7" name="Rectangle 6"/>
          <p:cNvSpPr/>
          <p:nvPr userDrawn="1"/>
        </p:nvSpPr>
        <p:spPr>
          <a:xfrm>
            <a:off x="794084" y="735529"/>
            <a:ext cx="7483642" cy="526822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942724"/>
            <a:ext cx="6239689" cy="956709"/>
          </a:xfrm>
        </p:spPr>
        <p:txBody>
          <a:bodyPr anchor="t" anchorCtr="0">
            <a:normAutofit/>
          </a:bodyPr>
          <a:lstStyle>
            <a:lvl1pPr>
              <a:defRPr sz="36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412393" y="2007568"/>
            <a:ext cx="6239689" cy="3623211"/>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609"/>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1917701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0125" y="1735646"/>
            <a:ext cx="3563749" cy="3647744"/>
          </a:xfrm>
          <a:prstGeom prst="rect">
            <a:avLst/>
          </a:prstGeom>
        </p:spPr>
      </p:pic>
      <p:sp>
        <p:nvSpPr>
          <p:cNvPr id="7" name="Rectangle 6"/>
          <p:cNvSpPr/>
          <p:nvPr userDrawn="1"/>
        </p:nvSpPr>
        <p:spPr>
          <a:xfrm>
            <a:off x="2790125" y="1735646"/>
            <a:ext cx="3563750" cy="36477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868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548742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986515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334085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46901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143859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420814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65227" y="1474390"/>
            <a:ext cx="7837725" cy="539468"/>
          </a:xfrm>
        </p:spPr>
        <p:txBody>
          <a:bodyPr>
            <a:normAutofit/>
          </a:bodyPr>
          <a:lstStyle>
            <a:lvl1pPr algn="ctr">
              <a:lnSpc>
                <a:spcPts val="2800"/>
              </a:lnSpc>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65239" y="2027464"/>
            <a:ext cx="7840132" cy="557894"/>
          </a:xfrm>
        </p:spPr>
        <p:txBody>
          <a:bodyPr>
            <a:normAutofit/>
          </a:bodyPr>
          <a:lstStyle>
            <a:lvl1pPr algn="ctr">
              <a:lnSpc>
                <a:spcPts val="2800"/>
              </a:lnSpc>
              <a:buNone/>
              <a:defRPr sz="2800" b="1">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p:nvPr>
        </p:nvSpPr>
        <p:spPr>
          <a:xfrm>
            <a:off x="665239" y="4884965"/>
            <a:ext cx="7837714" cy="1496785"/>
          </a:xfrm>
        </p:spPr>
        <p:txBody>
          <a:bodyPr>
            <a:normAutofit/>
          </a:bodyPr>
          <a:lstStyle>
            <a:lvl1pPr algn="ctr">
              <a:buNone/>
              <a:defRPr sz="1600" b="0">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939456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pPr/>
              <a:t>‹#›</a:t>
            </a:fld>
            <a:endParaRPr lang="en-US"/>
          </a:p>
        </p:txBody>
      </p:sp>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343021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4651" y="891096"/>
            <a:ext cx="1139448" cy="1166304"/>
          </a:xfrm>
          <a:prstGeom prst="rect">
            <a:avLst/>
          </a:prstGeom>
        </p:spPr>
      </p:pic>
      <p:sp>
        <p:nvSpPr>
          <p:cNvPr id="2" name="Title 1"/>
          <p:cNvSpPr>
            <a:spLocks noGrp="1"/>
          </p:cNvSpPr>
          <p:nvPr>
            <p:ph type="ctrTitle"/>
          </p:nvPr>
        </p:nvSpPr>
        <p:spPr>
          <a:xfrm>
            <a:off x="600075" y="1874838"/>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4430713"/>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2350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86050" y="1122363"/>
            <a:ext cx="577215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2686050" y="3678238"/>
            <a:ext cx="57721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7438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991350" y="5799137"/>
            <a:ext cx="2057400" cy="365125"/>
          </a:xfrm>
        </p:spPr>
        <p:txBody>
          <a:bodyPr/>
          <a:lstStyle/>
          <a:p>
            <a:fld id="{92009C7D-8B99-48A7-AE17-19F593BA1BD0}" type="slidenum">
              <a:rPr lang="en-US" smtClean="0"/>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5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7"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10" name="Straight Connector 9"/>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33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6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7" y="0"/>
            <a:ext cx="9123806" cy="6858000"/>
          </a:xfrm>
          <a:prstGeom prst="rect">
            <a:avLst/>
          </a:prstGeom>
        </p:spPr>
      </p:pic>
      <p:sp>
        <p:nvSpPr>
          <p:cNvPr id="7" name="Rectangle 6"/>
          <p:cNvSpPr/>
          <p:nvPr userDrawn="1"/>
        </p:nvSpPr>
        <p:spPr>
          <a:xfrm>
            <a:off x="0" y="21612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3684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868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09C7D-8B99-48A7-AE17-19F593BA1BD0}" type="slidenum">
              <a:rPr lang="en-US" smtClean="0"/>
              <a:t>‹#›</a:t>
            </a:fld>
            <a:endParaRPr lang="en-US"/>
          </a:p>
        </p:txBody>
      </p:sp>
    </p:spTree>
    <p:extLst>
      <p:ext uri="{BB962C8B-B14F-4D97-AF65-F5344CB8AC3E}">
        <p14:creationId xmlns:p14="http://schemas.microsoft.com/office/powerpoint/2010/main" val="536787163"/>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82" r:id="rId3"/>
    <p:sldLayoutId id="2147483679" r:id="rId4"/>
    <p:sldLayoutId id="2147483662" r:id="rId5"/>
    <p:sldLayoutId id="2147483680" r:id="rId6"/>
    <p:sldLayoutId id="2147483667" r:id="rId7"/>
    <p:sldLayoutId id="2147483681" r:id="rId8"/>
    <p:sldLayoutId id="2147483683" r:id="rId9"/>
    <p:sldLayoutId id="2147483674" r:id="rId10"/>
    <p:sldLayoutId id="2147483676" r:id="rId11"/>
    <p:sldLayoutId id="2147483677" r:id="rId12"/>
    <p:sldLayoutId id="2147483678" r:id="rId13"/>
    <p:sldLayoutId id="2147483675" r:id="rId14"/>
    <p:sldLayoutId id="2147483686" r:id="rId15"/>
    <p:sldLayoutId id="2147483669" r:id="rId16"/>
    <p:sldLayoutId id="2147483685" r:id="rId17"/>
    <p:sldLayoutId id="2147483672" r:id="rId18"/>
    <p:sldLayoutId id="2147483684" r:id="rId19"/>
    <p:sldLayoutId id="2147483673" r:id="rId20"/>
    <p:sldLayoutId id="2147483663" r:id="rId21"/>
    <p:sldLayoutId id="2147483664" r:id="rId22"/>
    <p:sldLayoutId id="2147483665" r:id="rId23"/>
    <p:sldLayoutId id="2147483666" r:id="rId24"/>
    <p:sldLayoutId id="2147483668" r:id="rId25"/>
    <p:sldLayoutId id="2147483670" r:id="rId26"/>
    <p:sldLayoutId id="2147483671" r:id="rId27"/>
    <p:sldLayoutId id="2147483688" r:id="rId28"/>
    <p:sldLayoutId id="2147483689"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w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wmf"/><Relationship Id="rId18" Type="http://schemas.openxmlformats.org/officeDocument/2006/relationships/image" Target="../media/image65.jpeg"/><Relationship Id="rId3" Type="http://schemas.openxmlformats.org/officeDocument/2006/relationships/image" Target="../media/image50.png"/><Relationship Id="rId21" Type="http://schemas.openxmlformats.org/officeDocument/2006/relationships/image" Target="../media/image68.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notesSlide" Target="../notesSlides/notesSlide18.xml"/><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5.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png"/><Relationship Id="rId19" Type="http://schemas.openxmlformats.org/officeDocument/2006/relationships/image" Target="../media/image66.jpe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jpeg"/><Relationship Id="rId22"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www.energystar.gov/policiesandprogram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1.jp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gif"/><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jpeg"/><Relationship Id="rId2" Type="http://schemas.openxmlformats.org/officeDocument/2006/relationships/notesSlide" Target="../notesSlides/notesSlide25.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energystar.gov/ExpertHelp" TargetMode="Externa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hyperlink" Target="https://www.energystar.gov/buildings/about-us/become-energy-star-partner"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media/image112.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29.jpg"/><Relationship Id="rId4" Type="http://schemas.openxmlformats.org/officeDocument/2006/relationships/image" Target="../media/image128.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0.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133.png"/><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s://www.energystar.gov/buildings/training/training" TargetMode="External"/><Relationship Id="rId7"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hyperlink" Target="https://www.youtube.com/watch?v=-lob65wkVNM&amp;list=PLMvJzVnMdhhsZUL3gj5AsA_UOuKjbvzr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44.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chart" Target="../charts/char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ENERGY STAR for Buildings and Plants</a:t>
            </a:r>
          </a:p>
        </p:txBody>
      </p:sp>
      <p:sp>
        <p:nvSpPr>
          <p:cNvPr id="6" name="Content Placeholder 5"/>
          <p:cNvSpPr>
            <a:spLocks noGrp="1"/>
          </p:cNvSpPr>
          <p:nvPr>
            <p:ph type="subTitle" idx="1"/>
          </p:nvPr>
        </p:nvSpPr>
        <p:spPr/>
        <p:txBody>
          <a:bodyPr/>
          <a:lstStyle/>
          <a:p>
            <a:r>
              <a:rPr lang="en-US" dirty="0"/>
              <a:t>Climate Protection Partnerships Division</a:t>
            </a:r>
          </a:p>
          <a:p>
            <a:r>
              <a:rPr lang="en-US" dirty="0"/>
              <a:t>U.S. Environmental Protection Agency</a:t>
            </a:r>
          </a:p>
        </p:txBody>
      </p:sp>
      <p:sp>
        <p:nvSpPr>
          <p:cNvPr id="8" name="Content Placeholder 5"/>
          <p:cNvSpPr>
            <a:spLocks noGrp="1"/>
          </p:cNvSpPr>
          <p:nvPr>
            <p:ph idx="4294967295"/>
          </p:nvPr>
        </p:nvSpPr>
        <p:spPr>
          <a:xfrm>
            <a:off x="4018846" y="5506244"/>
            <a:ext cx="1106309" cy="580232"/>
          </a:xfrm>
        </p:spPr>
        <p:txBody>
          <a:bodyPr/>
          <a:lstStyle/>
          <a:p>
            <a:pPr marL="0" indent="0">
              <a:buNone/>
            </a:pPr>
            <a:r>
              <a:rPr lang="en-US" dirty="0"/>
              <a:t>2019</a:t>
            </a:r>
          </a:p>
        </p:txBody>
      </p:sp>
    </p:spTree>
    <p:extLst>
      <p:ext uri="{BB962C8B-B14F-4D97-AF65-F5344CB8AC3E}">
        <p14:creationId xmlns:p14="http://schemas.microsoft.com/office/powerpoint/2010/main" val="18151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43_SlideENERGYST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Content Placeholder 8"/>
          <p:cNvSpPr txBox="1">
            <a:spLocks/>
          </p:cNvSpPr>
          <p:nvPr/>
        </p:nvSpPr>
        <p:spPr>
          <a:xfrm>
            <a:off x="397983" y="243098"/>
            <a:ext cx="4243800" cy="6371803"/>
          </a:xfrm>
          <a:prstGeom prst="rect">
            <a:avLst/>
          </a:prstGeom>
        </p:spPr>
        <p:txBody>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srgbClr val="768383"/>
                </a:solidFill>
                <a:latin typeface="+mj-lt"/>
              </a:rPr>
              <a:t>To date, the ENERGY STAR</a:t>
            </a:r>
            <a:r>
              <a:rPr lang="en-US" sz="2400" b="1" dirty="0">
                <a:solidFill>
                  <a:srgbClr val="0092D2"/>
                </a:solidFill>
                <a:latin typeface="+mj-lt"/>
              </a:rPr>
              <a:t> </a:t>
            </a:r>
            <a:br>
              <a:rPr lang="en-US" sz="2400" b="1" dirty="0">
                <a:solidFill>
                  <a:srgbClr val="768383"/>
                </a:solidFill>
                <a:latin typeface="+mj-lt"/>
              </a:rPr>
            </a:br>
            <a:r>
              <a:rPr lang="en-US" sz="2400" dirty="0">
                <a:solidFill>
                  <a:srgbClr val="768383"/>
                </a:solidFill>
                <a:latin typeface="+mj-lt"/>
              </a:rPr>
              <a:t>program has helped Americans: </a:t>
            </a:r>
          </a:p>
          <a:p>
            <a:pPr marL="164592" indent="-164592">
              <a:spcBef>
                <a:spcPts val="1200"/>
              </a:spcBef>
            </a:pPr>
            <a:r>
              <a:rPr lang="en-US" sz="2400" dirty="0">
                <a:solidFill>
                  <a:srgbClr val="768383"/>
                </a:solidFill>
                <a:latin typeface="+mj-lt"/>
              </a:rPr>
              <a:t>Save </a:t>
            </a:r>
            <a:r>
              <a:rPr lang="en-US" sz="2400" b="1" dirty="0">
                <a:solidFill>
                  <a:srgbClr val="768383"/>
                </a:solidFill>
                <a:latin typeface="+mj-lt"/>
              </a:rPr>
              <a:t>$450 billion </a:t>
            </a:r>
          </a:p>
          <a:p>
            <a:pPr marL="164592" indent="-164592">
              <a:spcBef>
                <a:spcPts val="1200"/>
              </a:spcBef>
            </a:pPr>
            <a:r>
              <a:rPr lang="en-US" sz="2400" dirty="0">
                <a:solidFill>
                  <a:srgbClr val="768383"/>
                </a:solidFill>
                <a:latin typeface="+mj-lt"/>
              </a:rPr>
              <a:t>Save</a:t>
            </a:r>
            <a:r>
              <a:rPr lang="en-US" sz="2400" b="1" dirty="0">
                <a:solidFill>
                  <a:srgbClr val="768383"/>
                </a:solidFill>
                <a:latin typeface="+mj-lt"/>
              </a:rPr>
              <a:t> 3.5 trillion kWh </a:t>
            </a:r>
            <a:r>
              <a:rPr lang="en-US" sz="2400" dirty="0">
                <a:solidFill>
                  <a:srgbClr val="768383"/>
                </a:solidFill>
                <a:latin typeface="+mj-lt"/>
              </a:rPr>
              <a:t>of electricity</a:t>
            </a:r>
          </a:p>
          <a:p>
            <a:pPr marL="164592" indent="-164592">
              <a:spcBef>
                <a:spcPts val="1200"/>
              </a:spcBef>
            </a:pPr>
            <a:r>
              <a:rPr lang="en-US" sz="2400" dirty="0">
                <a:solidFill>
                  <a:srgbClr val="768383"/>
                </a:solidFill>
                <a:latin typeface="+mj-lt"/>
              </a:rPr>
              <a:t>Avoid </a:t>
            </a:r>
            <a:r>
              <a:rPr lang="en-US" sz="2400" b="1" dirty="0">
                <a:solidFill>
                  <a:srgbClr val="768383"/>
                </a:solidFill>
                <a:latin typeface="+mj-lt"/>
              </a:rPr>
              <a:t>3.1 billion metric tons </a:t>
            </a:r>
            <a:r>
              <a:rPr lang="en-US" sz="2400" dirty="0">
                <a:solidFill>
                  <a:srgbClr val="768383"/>
                </a:solidFill>
                <a:latin typeface="+mj-lt"/>
              </a:rPr>
              <a:t>of GHG emissions</a:t>
            </a:r>
          </a:p>
        </p:txBody>
      </p:sp>
      <p:sp>
        <p:nvSpPr>
          <p:cNvPr id="9" name="Title 1"/>
          <p:cNvSpPr txBox="1">
            <a:spLocks/>
          </p:cNvSpPr>
          <p:nvPr/>
        </p:nvSpPr>
        <p:spPr>
          <a:xfrm>
            <a:off x="855183" y="3489623"/>
            <a:ext cx="5446551" cy="1928521"/>
          </a:xfrm>
          <a:prstGeom prst="rect">
            <a:avLst/>
          </a:prstGeom>
        </p:spPr>
        <p:txBody>
          <a:bodyPr vert="horz" lIns="91440" tIns="45720" rIns="91440" bIns="45720" rtlCol="0">
            <a:normAutofit/>
          </a:bodyPr>
          <a:lstStyle>
            <a:lvl1pPr marL="342900" indent="-342900">
              <a:lnSpc>
                <a:spcPts val="2000"/>
              </a:lnSpc>
              <a:spcBef>
                <a:spcPts val="600"/>
              </a:spcBef>
              <a:buClr>
                <a:srgbClr val="4498D5"/>
              </a:buClr>
              <a:buFont typeface="Arial"/>
              <a:buChar char="•"/>
              <a:defRPr sz="1400">
                <a:solidFill>
                  <a:schemeClr val="tx1">
                    <a:lumMod val="65000"/>
                    <a:lumOff val="35000"/>
                  </a:schemeClr>
                </a:solidFill>
                <a:latin typeface="Univers" pitchFamily="34" charset="0"/>
              </a:defRPr>
            </a:lvl1pPr>
            <a:lvl2pPr marL="742950" indent="-285750">
              <a:lnSpc>
                <a:spcPts val="2000"/>
              </a:lnSpc>
              <a:spcBef>
                <a:spcPts val="600"/>
              </a:spcBef>
              <a:buClr>
                <a:srgbClr val="4498D5"/>
              </a:buClr>
              <a:buFont typeface="Arial"/>
              <a:buChar char="–"/>
              <a:defRPr sz="1400">
                <a:solidFill>
                  <a:schemeClr val="tx1">
                    <a:lumMod val="65000"/>
                    <a:lumOff val="35000"/>
                  </a:schemeClr>
                </a:solidFill>
                <a:latin typeface="Univers" pitchFamily="34" charset="0"/>
              </a:defRPr>
            </a:lvl2pPr>
            <a:lvl3pPr marL="1143000" indent="-228600">
              <a:lnSpc>
                <a:spcPts val="2000"/>
              </a:lnSpc>
              <a:spcBef>
                <a:spcPts val="600"/>
              </a:spcBef>
              <a:buClr>
                <a:srgbClr val="4498D5"/>
              </a:buClr>
              <a:buFont typeface="Arial"/>
              <a:buChar char="•"/>
              <a:defRPr sz="1400">
                <a:solidFill>
                  <a:schemeClr val="tx1">
                    <a:lumMod val="65000"/>
                    <a:lumOff val="35000"/>
                  </a:schemeClr>
                </a:solidFill>
                <a:latin typeface="Univers" pitchFamily="34" charset="0"/>
              </a:defRPr>
            </a:lvl3pPr>
            <a:lvl4pPr marL="1600200" indent="-228600">
              <a:lnSpc>
                <a:spcPts val="2000"/>
              </a:lnSpc>
              <a:spcBef>
                <a:spcPts val="600"/>
              </a:spcBef>
              <a:buClr>
                <a:srgbClr val="4498D5"/>
              </a:buClr>
              <a:buFont typeface="Arial"/>
              <a:buChar char="–"/>
              <a:defRPr sz="1400">
                <a:solidFill>
                  <a:schemeClr val="tx1">
                    <a:lumMod val="65000"/>
                    <a:lumOff val="35000"/>
                  </a:schemeClr>
                </a:solidFill>
                <a:latin typeface="Univers" pitchFamily="34" charset="0"/>
              </a:defRPr>
            </a:lvl4pPr>
            <a:lvl5pPr marL="2057400" indent="-228600">
              <a:lnSpc>
                <a:spcPts val="2000"/>
              </a:lnSpc>
              <a:spcBef>
                <a:spcPts val="600"/>
              </a:spcBef>
              <a:buClr>
                <a:srgbClr val="4498D5"/>
              </a:buClr>
              <a:buFont typeface="Arial"/>
              <a:buChar char="»"/>
              <a:defRPr sz="1400">
                <a:solidFill>
                  <a:schemeClr val="tx1">
                    <a:lumMod val="65000"/>
                    <a:lumOff val="35000"/>
                  </a:schemeClr>
                </a:solidFill>
                <a:latin typeface="Univers"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endParaRPr lang="en-US" dirty="0"/>
          </a:p>
        </p:txBody>
      </p:sp>
      <p:sp>
        <p:nvSpPr>
          <p:cNvPr id="5" name="Slide Number Placeholder 7"/>
          <p:cNvSpPr>
            <a:spLocks noGrp="1"/>
          </p:cNvSpPr>
          <p:nvPr>
            <p:ph type="sldNum" sz="quarter" idx="4294967295"/>
          </p:nvPr>
        </p:nvSpPr>
        <p:spPr>
          <a:xfrm>
            <a:off x="6553200" y="6356350"/>
            <a:ext cx="2133600" cy="365125"/>
          </a:xfrm>
          <a:prstGeom prst="rect">
            <a:avLst/>
          </a:prstGeom>
        </p:spPr>
        <p:txBody>
          <a:bodyPr/>
          <a:lstStyle/>
          <a:p>
            <a:pPr algn="r"/>
            <a:fld id="{294D4A65-5DBF-47E4-A22C-1B2D232C1B48}" type="slidenum">
              <a:rPr lang="en-US" smtClean="0">
                <a:solidFill>
                  <a:schemeClr val="bg1"/>
                </a:solidFill>
              </a:rPr>
              <a:pPr algn="r"/>
              <a:t>10</a:t>
            </a:fld>
            <a:endParaRPr lang="en-US" dirty="0">
              <a:solidFill>
                <a:schemeClr val="bg1"/>
              </a:solidFill>
            </a:endParaRPr>
          </a:p>
        </p:txBody>
      </p:sp>
    </p:spTree>
    <p:extLst>
      <p:ext uri="{BB962C8B-B14F-4D97-AF65-F5344CB8AC3E}">
        <p14:creationId xmlns:p14="http://schemas.microsoft.com/office/powerpoint/2010/main" val="316518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3999" cy="6858000"/>
          </a:xfrm>
          <a:prstGeom prst="rect">
            <a:avLst/>
          </a:prstGeom>
        </p:spPr>
      </p:pic>
      <p:sp>
        <p:nvSpPr>
          <p:cNvPr id="3" name="Rectangle 2"/>
          <p:cNvSpPr/>
          <p:nvPr/>
        </p:nvSpPr>
        <p:spPr>
          <a:xfrm>
            <a:off x="0" y="0"/>
            <a:ext cx="5367647" cy="6858000"/>
          </a:xfrm>
          <a:prstGeom prst="rect">
            <a:avLst/>
          </a:prstGeom>
          <a:solidFill>
            <a:srgbClr val="004EC0">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5326" y="1270282"/>
            <a:ext cx="5137324" cy="537808"/>
          </a:xfrm>
        </p:spPr>
        <p:txBody>
          <a:bodyPr>
            <a:normAutofit/>
          </a:bodyPr>
          <a:lstStyle/>
          <a:p>
            <a:r>
              <a:rPr lang="en-US" sz="2000" dirty="0">
                <a:solidFill>
                  <a:schemeClr val="bg1"/>
                </a:solidFill>
              </a:rPr>
              <a:t>ENERGY STAR for Buildings &amp; Plants</a:t>
            </a:r>
          </a:p>
        </p:txBody>
      </p:sp>
      <p:sp>
        <p:nvSpPr>
          <p:cNvPr id="6" name="Content Placeholder 5"/>
          <p:cNvSpPr>
            <a:spLocks noGrp="1"/>
          </p:cNvSpPr>
          <p:nvPr>
            <p:ph idx="1"/>
          </p:nvPr>
        </p:nvSpPr>
        <p:spPr>
          <a:xfrm>
            <a:off x="325325" y="1951466"/>
            <a:ext cx="4697937" cy="4663090"/>
          </a:xfrm>
        </p:spPr>
        <p:txBody>
          <a:bodyPr>
            <a:normAutofit/>
          </a:bodyPr>
          <a:lstStyle/>
          <a:p>
            <a:pPr>
              <a:lnSpc>
                <a:spcPct val="90000"/>
              </a:lnSpc>
              <a:spcBef>
                <a:spcPts val="1200"/>
              </a:spcBef>
              <a:spcAft>
                <a:spcPct val="10000"/>
              </a:spcAft>
              <a:buClr>
                <a:srgbClr val="00B0F0"/>
              </a:buClr>
              <a:buFontTx/>
              <a:buChar char="•"/>
            </a:pPr>
            <a:r>
              <a:rPr lang="en-US" sz="1600" dirty="0">
                <a:solidFill>
                  <a:schemeClr val="bg1"/>
                </a:solidFill>
                <a:latin typeface="Arial" charset="0"/>
                <a:cs typeface="Arial" charset="0"/>
              </a:rPr>
              <a:t>Helps American businesses and organizations </a:t>
            </a:r>
            <a:r>
              <a:rPr lang="en-US" sz="1600" b="1" dirty="0">
                <a:solidFill>
                  <a:schemeClr val="bg1"/>
                </a:solidFill>
                <a:latin typeface="Arial" charset="0"/>
                <a:cs typeface="Arial" charset="0"/>
              </a:rPr>
              <a:t>reduce operating costs </a:t>
            </a:r>
            <a:r>
              <a:rPr lang="en-US" sz="1600" dirty="0">
                <a:solidFill>
                  <a:schemeClr val="bg1"/>
                </a:solidFill>
                <a:latin typeface="Arial" charset="0"/>
                <a:cs typeface="Arial" charset="0"/>
              </a:rPr>
              <a:t>through energy efficiency in buildings and plants, across all commercial and institutional markets.</a:t>
            </a:r>
          </a:p>
          <a:p>
            <a:pPr>
              <a:lnSpc>
                <a:spcPct val="90000"/>
              </a:lnSpc>
              <a:spcBef>
                <a:spcPts val="1200"/>
              </a:spcBef>
              <a:spcAft>
                <a:spcPct val="10000"/>
              </a:spcAft>
              <a:buClr>
                <a:srgbClr val="00B0F0"/>
              </a:buClr>
              <a:buFontTx/>
              <a:buChar char="•"/>
            </a:pPr>
            <a:r>
              <a:rPr lang="en-US" sz="1600" dirty="0">
                <a:solidFill>
                  <a:schemeClr val="bg1"/>
                </a:solidFill>
                <a:latin typeface="Arial" charset="0"/>
                <a:cs typeface="Arial" charset="0"/>
              </a:rPr>
              <a:t>Offers the </a:t>
            </a:r>
            <a:r>
              <a:rPr lang="en-US" sz="1600" b="1" dirty="0">
                <a:solidFill>
                  <a:schemeClr val="bg1"/>
                </a:solidFill>
                <a:latin typeface="Arial" charset="0"/>
                <a:cs typeface="Arial" charset="0"/>
              </a:rPr>
              <a:t>only government-backed certification</a:t>
            </a:r>
            <a:r>
              <a:rPr lang="en-US" sz="1600" dirty="0">
                <a:solidFill>
                  <a:schemeClr val="bg1"/>
                </a:solidFill>
                <a:latin typeface="Arial" charset="0"/>
                <a:cs typeface="Arial" charset="0"/>
              </a:rPr>
              <a:t> for independently verified superior energy performance in buildings and plants.</a:t>
            </a:r>
          </a:p>
          <a:p>
            <a:pPr>
              <a:lnSpc>
                <a:spcPct val="90000"/>
              </a:lnSpc>
              <a:spcBef>
                <a:spcPts val="1200"/>
              </a:spcBef>
              <a:spcAft>
                <a:spcPct val="10000"/>
              </a:spcAft>
              <a:buClr>
                <a:srgbClr val="00B0F0"/>
              </a:buClr>
              <a:buFontTx/>
              <a:buChar char="•"/>
            </a:pPr>
            <a:r>
              <a:rPr lang="en-US" sz="1600" dirty="0">
                <a:solidFill>
                  <a:schemeClr val="bg1"/>
                </a:solidFill>
                <a:latin typeface="Arial" charset="0"/>
                <a:cs typeface="Arial" charset="0"/>
              </a:rPr>
              <a:t>Offers </a:t>
            </a:r>
            <a:r>
              <a:rPr lang="en-US" sz="1600" b="1" dirty="0">
                <a:solidFill>
                  <a:schemeClr val="bg1"/>
                </a:solidFill>
                <a:latin typeface="Arial" charset="0"/>
                <a:cs typeface="Arial" charset="0"/>
              </a:rPr>
              <a:t>proven solutions and a holistic approach </a:t>
            </a:r>
            <a:r>
              <a:rPr lang="en-US" sz="1600" dirty="0">
                <a:solidFill>
                  <a:schemeClr val="bg1"/>
                </a:solidFill>
                <a:latin typeface="Arial" charset="0"/>
                <a:cs typeface="Arial" charset="0"/>
              </a:rPr>
              <a:t>to help building owners and managers reduce energy consumption through:</a:t>
            </a:r>
          </a:p>
          <a:p>
            <a:pPr lvl="1">
              <a:lnSpc>
                <a:spcPct val="90000"/>
              </a:lnSpc>
              <a:spcAft>
                <a:spcPct val="10000"/>
              </a:spcAft>
              <a:buClr>
                <a:srgbClr val="00B0F0"/>
              </a:buClr>
              <a:buFont typeface="Arial" panose="020B0604020202020204" pitchFamily="34" charset="0"/>
              <a:buChar char="–"/>
            </a:pPr>
            <a:r>
              <a:rPr lang="en-US" sz="1600" dirty="0">
                <a:solidFill>
                  <a:schemeClr val="bg1"/>
                </a:solidFill>
                <a:latin typeface="Arial" charset="0"/>
                <a:cs typeface="Arial" charset="0"/>
              </a:rPr>
              <a:t>Operations and maintenance improvements</a:t>
            </a:r>
          </a:p>
          <a:p>
            <a:pPr lvl="1">
              <a:lnSpc>
                <a:spcPct val="90000"/>
              </a:lnSpc>
              <a:spcAft>
                <a:spcPct val="10000"/>
              </a:spcAft>
              <a:buClr>
                <a:srgbClr val="00B0F0"/>
              </a:buClr>
              <a:buFont typeface="Arial" panose="020B0604020202020204" pitchFamily="34" charset="0"/>
              <a:buChar char="–"/>
            </a:pPr>
            <a:r>
              <a:rPr lang="en-US" sz="1600" dirty="0">
                <a:solidFill>
                  <a:schemeClr val="bg1"/>
                </a:solidFill>
                <a:latin typeface="Arial" charset="0"/>
                <a:cs typeface="Arial" charset="0"/>
              </a:rPr>
              <a:t>Technology upgrades and retrofits</a:t>
            </a:r>
          </a:p>
          <a:p>
            <a:pPr lvl="1">
              <a:lnSpc>
                <a:spcPct val="90000"/>
              </a:lnSpc>
              <a:spcAft>
                <a:spcPct val="10000"/>
              </a:spcAft>
              <a:buClr>
                <a:srgbClr val="00B0F0"/>
              </a:buClr>
              <a:buFont typeface="Arial" panose="020B0604020202020204" pitchFamily="34" charset="0"/>
              <a:buChar char="–"/>
            </a:pPr>
            <a:r>
              <a:rPr lang="en-US" sz="1600" dirty="0">
                <a:solidFill>
                  <a:schemeClr val="bg1"/>
                </a:solidFill>
                <a:latin typeface="Arial" charset="0"/>
                <a:cs typeface="Arial" charset="0"/>
              </a:rPr>
              <a:t>Behavioral change</a:t>
            </a:r>
          </a:p>
        </p:txBody>
      </p:sp>
      <p:pic>
        <p:nvPicPr>
          <p:cNvPr id="12" name="Picture 11"/>
          <p:cNvPicPr>
            <a:picLocks noChangeAspect="1"/>
          </p:cNvPicPr>
          <p:nvPr/>
        </p:nvPicPr>
        <p:blipFill>
          <a:blip r:embed="rId4"/>
          <a:stretch>
            <a:fillRect/>
          </a:stretch>
        </p:blipFill>
        <p:spPr>
          <a:xfrm>
            <a:off x="-269966" y="-104505"/>
            <a:ext cx="9599438" cy="890093"/>
          </a:xfrm>
          <a:prstGeom prst="rect">
            <a:avLst/>
          </a:prstGeom>
        </p:spPr>
      </p:pic>
      <p:sp>
        <p:nvSpPr>
          <p:cNvPr id="7" name="Slide Number Placeholder 7"/>
          <p:cNvSpPr>
            <a:spLocks noGrp="1"/>
          </p:cNvSpPr>
          <p:nvPr>
            <p:ph type="sldNum" sz="quarter" idx="4294967295"/>
          </p:nvPr>
        </p:nvSpPr>
        <p:spPr>
          <a:xfrm>
            <a:off x="6553200" y="6356350"/>
            <a:ext cx="2133600" cy="365125"/>
          </a:xfrm>
          <a:prstGeom prst="rect">
            <a:avLst/>
          </a:prstGeom>
        </p:spPr>
        <p:txBody>
          <a:bodyPr/>
          <a:lstStyle/>
          <a:p>
            <a:pPr algn="r"/>
            <a:fld id="{294D4A65-5DBF-47E4-A22C-1B2D232C1B48}" type="slidenum">
              <a:rPr lang="en-US" smtClean="0">
                <a:solidFill>
                  <a:schemeClr val="bg1"/>
                </a:solidFill>
              </a:rPr>
              <a:pPr algn="r"/>
              <a:t>11</a:t>
            </a:fld>
            <a:endParaRPr lang="en-US" dirty="0">
              <a:solidFill>
                <a:schemeClr val="bg1"/>
              </a:solidFill>
            </a:endParaRPr>
          </a:p>
        </p:txBody>
      </p:sp>
    </p:spTree>
    <p:extLst>
      <p:ext uri="{BB962C8B-B14F-4D97-AF65-F5344CB8AC3E}">
        <p14:creationId xmlns:p14="http://schemas.microsoft.com/office/powerpoint/2010/main" val="1836052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58001"/>
          </a:xfrm>
          <a:prstGeom prst="rect">
            <a:avLst/>
          </a:prstGeom>
        </p:spPr>
      </p:pic>
      <p:sp>
        <p:nvSpPr>
          <p:cNvPr id="3" name="Rectangle 2"/>
          <p:cNvSpPr/>
          <p:nvPr/>
        </p:nvSpPr>
        <p:spPr>
          <a:xfrm>
            <a:off x="0" y="0"/>
            <a:ext cx="5379521" cy="6858000"/>
          </a:xfrm>
          <a:prstGeom prst="rect">
            <a:avLst/>
          </a:prstGeom>
          <a:solidFill>
            <a:srgbClr val="111534">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5326" y="1270282"/>
            <a:ext cx="5137324" cy="537808"/>
          </a:xfrm>
        </p:spPr>
        <p:txBody>
          <a:bodyPr>
            <a:normAutofit/>
          </a:bodyPr>
          <a:lstStyle/>
          <a:p>
            <a:r>
              <a:rPr lang="en-US" sz="2000" dirty="0">
                <a:solidFill>
                  <a:schemeClr val="bg1"/>
                </a:solidFill>
              </a:rPr>
              <a:t>Why focus on buildings and plants?</a:t>
            </a:r>
          </a:p>
        </p:txBody>
      </p:sp>
      <p:sp>
        <p:nvSpPr>
          <p:cNvPr id="6" name="Content Placeholder 5"/>
          <p:cNvSpPr>
            <a:spLocks noGrp="1"/>
          </p:cNvSpPr>
          <p:nvPr>
            <p:ph idx="1"/>
          </p:nvPr>
        </p:nvSpPr>
        <p:spPr>
          <a:xfrm>
            <a:off x="325324" y="1951466"/>
            <a:ext cx="4971889" cy="4568087"/>
          </a:xfrm>
        </p:spPr>
        <p:txBody>
          <a:bodyPr>
            <a:normAutofit/>
          </a:bodyPr>
          <a:lstStyle/>
          <a:p>
            <a:pPr>
              <a:spcBef>
                <a:spcPts val="1200"/>
              </a:spcBef>
            </a:pPr>
            <a:r>
              <a:rPr lang="en-US" sz="1600" dirty="0">
                <a:solidFill>
                  <a:schemeClr val="bg1"/>
                </a:solidFill>
                <a:latin typeface="Arial" panose="020B0604020202020204" pitchFamily="34" charset="0"/>
                <a:cs typeface="Arial" panose="020B0604020202020204" pitchFamily="34" charset="0"/>
              </a:rPr>
              <a:t>Commercial buildings and industrial facilities generate about </a:t>
            </a:r>
            <a:r>
              <a:rPr lang="en-US" sz="1600" b="1" dirty="0">
                <a:solidFill>
                  <a:schemeClr val="bg1"/>
                </a:solidFill>
                <a:latin typeface="Arial" panose="020B0604020202020204" pitchFamily="34" charset="0"/>
                <a:cs typeface="Arial" panose="020B0604020202020204" pitchFamily="34" charset="0"/>
              </a:rPr>
              <a:t>45 percent </a:t>
            </a:r>
            <a:r>
              <a:rPr lang="en-US" sz="1600" dirty="0">
                <a:solidFill>
                  <a:schemeClr val="bg1"/>
                </a:solidFill>
                <a:latin typeface="Arial" panose="020B0604020202020204" pitchFamily="34" charset="0"/>
                <a:cs typeface="Arial" panose="020B0604020202020204" pitchFamily="34" charset="0"/>
              </a:rPr>
              <a:t>of U.S. carbon dioxide emissions.</a:t>
            </a:r>
          </a:p>
          <a:p>
            <a:pPr>
              <a:spcBef>
                <a:spcPts val="1200"/>
              </a:spcBef>
            </a:pPr>
            <a:r>
              <a:rPr lang="en-US" sz="1600" b="1" dirty="0">
                <a:solidFill>
                  <a:schemeClr val="bg1"/>
                </a:solidFill>
                <a:latin typeface="Arial" panose="020B0604020202020204" pitchFamily="34" charset="0"/>
                <a:cs typeface="Arial" panose="020B0604020202020204" pitchFamily="34" charset="0"/>
              </a:rPr>
              <a:t>30 percent </a:t>
            </a:r>
            <a:r>
              <a:rPr lang="en-US" sz="1600" dirty="0">
                <a:solidFill>
                  <a:schemeClr val="bg1"/>
                </a:solidFill>
                <a:latin typeface="Arial" panose="020B0604020202020204" pitchFamily="34" charset="0"/>
                <a:cs typeface="Arial" panose="020B0604020202020204" pitchFamily="34" charset="0"/>
              </a:rPr>
              <a:t>of energy consumed in commercial and industrial buildings is wasted. </a:t>
            </a:r>
          </a:p>
          <a:p>
            <a:pPr>
              <a:spcBef>
                <a:spcPts val="1200"/>
              </a:spcBef>
            </a:pPr>
            <a:r>
              <a:rPr lang="en-US" sz="1600" dirty="0">
                <a:solidFill>
                  <a:schemeClr val="bg1"/>
                </a:solidFill>
                <a:latin typeface="Arial" panose="020B0604020202020204" pitchFamily="34" charset="0"/>
                <a:cs typeface="Arial" panose="020B0604020202020204" pitchFamily="34" charset="0"/>
              </a:rPr>
              <a:t>Reductions of </a:t>
            </a:r>
            <a:r>
              <a:rPr lang="en-US" sz="1600" b="1" dirty="0">
                <a:solidFill>
                  <a:schemeClr val="bg1"/>
                </a:solidFill>
                <a:latin typeface="Arial" panose="020B0604020202020204" pitchFamily="34" charset="0"/>
                <a:cs typeface="Arial" panose="020B0604020202020204" pitchFamily="34" charset="0"/>
              </a:rPr>
              <a:t>10 percent </a:t>
            </a:r>
            <a:r>
              <a:rPr lang="en-US" sz="1600" dirty="0">
                <a:solidFill>
                  <a:schemeClr val="bg1"/>
                </a:solidFill>
                <a:latin typeface="Arial" panose="020B0604020202020204" pitchFamily="34" charset="0"/>
                <a:cs typeface="Arial" panose="020B0604020202020204" pitchFamily="34" charset="0"/>
              </a:rPr>
              <a:t>or more in energy use can be possible with little or no cost.</a:t>
            </a:r>
          </a:p>
          <a:p>
            <a:pPr lvl="1"/>
            <a:r>
              <a:rPr lang="en-US" sz="1600" dirty="0">
                <a:solidFill>
                  <a:schemeClr val="bg1"/>
                </a:solidFill>
                <a:latin typeface="Arial" panose="020B0604020202020204" pitchFamily="34" charset="0"/>
                <a:cs typeface="Arial" panose="020B0604020202020204" pitchFamily="34" charset="0"/>
              </a:rPr>
              <a:t>Energy is a controllable cost.</a:t>
            </a:r>
          </a:p>
          <a:p>
            <a:pPr lvl="1"/>
            <a:r>
              <a:rPr lang="en-US" sz="1600" dirty="0">
                <a:solidFill>
                  <a:schemeClr val="bg1"/>
                </a:solidFill>
                <a:latin typeface="Arial" panose="020B0604020202020204" pitchFamily="34" charset="0"/>
                <a:cs typeface="Arial" panose="020B0604020202020204" pitchFamily="34" charset="0"/>
              </a:rPr>
              <a:t>Energy is a significant percentage of your operating costs and reduces operating profit.</a:t>
            </a:r>
          </a:p>
          <a:p>
            <a:pPr lvl="1"/>
            <a:r>
              <a:rPr lang="en-US" sz="1600" b="1" i="1" dirty="0">
                <a:solidFill>
                  <a:schemeClr val="bg1"/>
                </a:solidFill>
                <a:latin typeface="Arial" panose="020B0604020202020204" pitchFamily="34" charset="0"/>
                <a:cs typeface="Arial" panose="020B0604020202020204" pitchFamily="34" charset="0"/>
              </a:rPr>
              <a:t>Any</a:t>
            </a:r>
            <a:r>
              <a:rPr lang="en-US" sz="1600" dirty="0">
                <a:solidFill>
                  <a:schemeClr val="bg1"/>
                </a:solidFill>
                <a:latin typeface="Arial" panose="020B0604020202020204" pitchFamily="34" charset="0"/>
                <a:cs typeface="Arial" panose="020B0604020202020204" pitchFamily="34" charset="0"/>
              </a:rPr>
              <a:t> costs you shift from energy cost improve the bottom line.</a:t>
            </a:r>
          </a:p>
          <a:p>
            <a:pPr>
              <a:buFont typeface="Arial" panose="020B0604020202020204" pitchFamily="34" charset="0"/>
              <a:buNone/>
            </a:pPr>
            <a:endParaRPr lang="en-US" sz="1600" b="1"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269966" y="-104505"/>
            <a:ext cx="9599438" cy="890093"/>
          </a:xfrm>
          <a:prstGeom prst="rect">
            <a:avLst/>
          </a:prstGeom>
        </p:spPr>
      </p:pic>
      <p:sp>
        <p:nvSpPr>
          <p:cNvPr id="7" name="Slide Number Placeholder 7"/>
          <p:cNvSpPr>
            <a:spLocks noGrp="1"/>
          </p:cNvSpPr>
          <p:nvPr>
            <p:ph type="sldNum" sz="quarter" idx="4294967295"/>
          </p:nvPr>
        </p:nvSpPr>
        <p:spPr>
          <a:xfrm>
            <a:off x="6553200" y="6356350"/>
            <a:ext cx="2133600" cy="365125"/>
          </a:xfrm>
          <a:prstGeom prst="rect">
            <a:avLst/>
          </a:prstGeom>
        </p:spPr>
        <p:txBody>
          <a:bodyPr/>
          <a:lstStyle/>
          <a:p>
            <a:pPr algn="r"/>
            <a:fld id="{294D4A65-5DBF-47E4-A22C-1B2D232C1B48}" type="slidenum">
              <a:rPr lang="en-US" smtClean="0">
                <a:solidFill>
                  <a:schemeClr val="bg1"/>
                </a:solidFill>
              </a:rPr>
              <a:pPr algn="r"/>
              <a:t>12</a:t>
            </a:fld>
            <a:endParaRPr lang="en-US" dirty="0">
              <a:solidFill>
                <a:schemeClr val="bg1"/>
              </a:solidFill>
            </a:endParaRPr>
          </a:p>
        </p:txBody>
      </p:sp>
    </p:spTree>
    <p:extLst>
      <p:ext uri="{BB962C8B-B14F-4D97-AF65-F5344CB8AC3E}">
        <p14:creationId xmlns:p14="http://schemas.microsoft.com/office/powerpoint/2010/main" val="3538360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780681" y="2042160"/>
            <a:ext cx="4614279" cy="472440"/>
          </a:xfrm>
        </p:spPr>
        <p:txBody>
          <a:bodyPr>
            <a:noAutofit/>
          </a:bodyPr>
          <a:lstStyle/>
          <a:p>
            <a:pPr marL="0" indent="0" eaLnBrk="1" hangingPunct="1">
              <a:lnSpc>
                <a:spcPct val="80000"/>
              </a:lnSpc>
              <a:spcAft>
                <a:spcPct val="10000"/>
              </a:spcAft>
              <a:buNone/>
            </a:pPr>
            <a:r>
              <a:rPr lang="en-US" sz="3200" b="1" dirty="0">
                <a:solidFill>
                  <a:schemeClr val="tx1">
                    <a:lumMod val="65000"/>
                    <a:lumOff val="35000"/>
                  </a:schemeClr>
                </a:solidFill>
                <a:latin typeface="+mj-lt"/>
              </a:rPr>
              <a:t>Management Tool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681" y="600075"/>
            <a:ext cx="5029199" cy="1152525"/>
          </a:xfrm>
          <a:prstGeom prst="rect">
            <a:avLst/>
          </a:prstGeom>
        </p:spPr>
      </p:pic>
      <p:sp>
        <p:nvSpPr>
          <p:cNvPr id="3" name="TextBox 2"/>
          <p:cNvSpPr txBox="1"/>
          <p:nvPr/>
        </p:nvSpPr>
        <p:spPr>
          <a:xfrm>
            <a:off x="5611760" y="2804160"/>
            <a:ext cx="3307080" cy="3000821"/>
          </a:xfrm>
          <a:prstGeom prst="rect">
            <a:avLst/>
          </a:prstGeom>
          <a:noFill/>
        </p:spPr>
        <p:txBody>
          <a:bodyPr wrap="square" rtlCol="0">
            <a:spAutoFit/>
          </a:bodyPr>
          <a:lstStyle/>
          <a:p>
            <a:pPr lvl="1">
              <a:lnSpc>
                <a:spcPct val="80000"/>
              </a:lnSpc>
              <a:spcAft>
                <a:spcPct val="10000"/>
              </a:spcAft>
            </a:pPr>
            <a:r>
              <a:rPr lang="en-US" dirty="0">
                <a:solidFill>
                  <a:schemeClr val="tx1">
                    <a:lumMod val="65000"/>
                    <a:lumOff val="35000"/>
                  </a:schemeClr>
                </a:solidFill>
              </a:rPr>
              <a:t>Track changes in energy, water, greenhouse gas emissions, and cost over time</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Create custom reports</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Apply for ENERGY STAR certification</a:t>
            </a:r>
          </a:p>
          <a:p>
            <a:endParaRPr lang="en-US" dirty="0"/>
          </a:p>
        </p:txBody>
      </p:sp>
      <p:sp>
        <p:nvSpPr>
          <p:cNvPr id="4" name="TextBox 3"/>
          <p:cNvSpPr txBox="1"/>
          <p:nvPr/>
        </p:nvSpPr>
        <p:spPr>
          <a:xfrm>
            <a:off x="1292940" y="2804160"/>
            <a:ext cx="3242679" cy="2696123"/>
          </a:xfrm>
          <a:prstGeom prst="rect">
            <a:avLst/>
          </a:prstGeom>
          <a:noFill/>
        </p:spPr>
        <p:txBody>
          <a:bodyPr wrap="square" rtlCol="0">
            <a:spAutoFit/>
          </a:bodyPr>
          <a:lstStyle/>
          <a:p>
            <a:pPr lvl="1">
              <a:lnSpc>
                <a:spcPct val="80000"/>
              </a:lnSpc>
              <a:spcAft>
                <a:spcPct val="10000"/>
              </a:spcAft>
            </a:pPr>
            <a:r>
              <a:rPr lang="en-US" dirty="0">
                <a:solidFill>
                  <a:schemeClr val="tx1">
                    <a:lumMod val="65000"/>
                    <a:lumOff val="35000"/>
                  </a:schemeClr>
                </a:solidFill>
              </a:rPr>
              <a:t>Assess whole building energy and water consumption, plus waste</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Track green power purchase</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Share/report data with others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5910" y="4769709"/>
            <a:ext cx="906506" cy="90650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229" y="3763868"/>
            <a:ext cx="906506" cy="906506"/>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3575" y="3718149"/>
            <a:ext cx="906506" cy="906506"/>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9415" y="4830669"/>
            <a:ext cx="906506" cy="906506"/>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23184" y="2674894"/>
            <a:ext cx="922536" cy="917829"/>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0010" y="2692064"/>
            <a:ext cx="918725" cy="918725"/>
          </a:xfrm>
          <a:prstGeom prst="rect">
            <a:avLst/>
          </a:prstGeom>
        </p:spPr>
      </p:pic>
      <p:sp>
        <p:nvSpPr>
          <p:cNvPr id="9" name="Slide Number Placeholder 8">
            <a:extLst>
              <a:ext uri="{FF2B5EF4-FFF2-40B4-BE49-F238E27FC236}">
                <a16:creationId xmlns:a16="http://schemas.microsoft.com/office/drawing/2014/main" id="{B18A1FDF-4438-4A47-9943-DCCC9BC488F8}"/>
              </a:ext>
            </a:extLst>
          </p:cNvPr>
          <p:cNvSpPr>
            <a:spLocks noGrp="1"/>
          </p:cNvSpPr>
          <p:nvPr>
            <p:ph type="sldNum" sz="quarter" idx="12"/>
          </p:nvPr>
        </p:nvSpPr>
        <p:spPr/>
        <p:txBody>
          <a:bodyPr/>
          <a:lstStyle/>
          <a:p>
            <a:fld id="{92009C7D-8B99-48A7-AE17-19F593BA1BD0}" type="slidenum">
              <a:rPr lang="en-US" smtClean="0"/>
              <a:t>13</a:t>
            </a:fld>
            <a:endParaRPr lang="en-US"/>
          </a:p>
        </p:txBody>
      </p:sp>
    </p:spTree>
    <p:extLst>
      <p:ext uri="{BB962C8B-B14F-4D97-AF65-F5344CB8AC3E}">
        <p14:creationId xmlns:p14="http://schemas.microsoft.com/office/powerpoint/2010/main" val="114713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1749958" y="2035896"/>
            <a:ext cx="6936826" cy="394526"/>
          </a:xfrm>
        </p:spPr>
        <p:txBody>
          <a:bodyPr>
            <a:noAutofit/>
          </a:bodyPr>
          <a:lstStyle/>
          <a:p>
            <a:pPr marL="0" indent="0" eaLnBrk="1" hangingPunct="1">
              <a:lnSpc>
                <a:spcPct val="80000"/>
              </a:lnSpc>
              <a:spcAft>
                <a:spcPct val="10000"/>
              </a:spcAft>
              <a:buNone/>
            </a:pPr>
            <a:r>
              <a:rPr lang="en-US" sz="3200" dirty="0">
                <a:solidFill>
                  <a:schemeClr val="tx1">
                    <a:lumMod val="65000"/>
                    <a:lumOff val="35000"/>
                  </a:schemeClr>
                </a:solidFill>
                <a:latin typeface="+mj-lt"/>
              </a:rPr>
              <a:t>Hundreds of metrics, including:</a:t>
            </a:r>
            <a:endParaRPr lang="en-US" sz="1800" i="1" dirty="0">
              <a:solidFill>
                <a:schemeClr val="bg1">
                  <a:lumMod val="50000"/>
                </a:schemeClr>
              </a:solidFill>
              <a:latin typeface="+mj-lt"/>
              <a:sym typeface="Wingdings" pitchFamily="2" charset="2"/>
            </a:endParaRPr>
          </a:p>
          <a:p>
            <a:pPr marL="457200" lvl="1" indent="0" eaLnBrk="1" hangingPunct="1">
              <a:lnSpc>
                <a:spcPct val="80000"/>
              </a:lnSpc>
              <a:spcAft>
                <a:spcPct val="10000"/>
              </a:spcAft>
              <a:buNone/>
            </a:pPr>
            <a:endParaRPr lang="en-US" sz="1800" dirty="0">
              <a:solidFill>
                <a:schemeClr val="tx1"/>
              </a:solidFill>
              <a:latin typeface="Univers"/>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681" y="600075"/>
            <a:ext cx="5029199" cy="1152525"/>
          </a:xfrm>
          <a:prstGeom prst="rect">
            <a:avLst/>
          </a:prstGeom>
        </p:spPr>
      </p:pic>
      <p:grpSp>
        <p:nvGrpSpPr>
          <p:cNvPr id="14" name="Group 13">
            <a:extLst>
              <a:ext uri="{FF2B5EF4-FFF2-40B4-BE49-F238E27FC236}">
                <a16:creationId xmlns:a16="http://schemas.microsoft.com/office/drawing/2014/main" id="{58147A69-BE20-466E-86E9-6D3192FAEF09}"/>
              </a:ext>
            </a:extLst>
          </p:cNvPr>
          <p:cNvGrpSpPr/>
          <p:nvPr/>
        </p:nvGrpSpPr>
        <p:grpSpPr>
          <a:xfrm>
            <a:off x="-131164" y="2954607"/>
            <a:ext cx="9165133" cy="3012112"/>
            <a:chOff x="-83866" y="2623535"/>
            <a:chExt cx="9165133" cy="3012112"/>
          </a:xfrm>
        </p:grpSpPr>
        <p:sp>
          <p:nvSpPr>
            <p:cNvPr id="2" name="TextBox 1"/>
            <p:cNvSpPr txBox="1"/>
            <p:nvPr/>
          </p:nvSpPr>
          <p:spPr>
            <a:xfrm>
              <a:off x="7220593" y="3793605"/>
              <a:ext cx="1860674" cy="1477328"/>
            </a:xfrm>
            <a:prstGeom prst="rect">
              <a:avLst/>
            </a:prstGeom>
            <a:noFill/>
          </p:spPr>
          <p:txBody>
            <a:bodyPr wrap="square" rtlCol="0">
              <a:spAutoFit/>
            </a:bodyPr>
            <a:lstStyle/>
            <a:p>
              <a:pPr lvl="1">
                <a:spcAft>
                  <a:spcPct val="10000"/>
                </a:spcAft>
              </a:pPr>
              <a:r>
                <a:rPr lang="en-US" b="1" dirty="0">
                  <a:solidFill>
                    <a:schemeClr val="tx1">
                      <a:lumMod val="65000"/>
                      <a:lumOff val="35000"/>
                    </a:schemeClr>
                  </a:solidFill>
                </a:rPr>
                <a:t>GHG emissions </a:t>
              </a:r>
              <a:br>
                <a:rPr lang="en-US" dirty="0">
                  <a:solidFill>
                    <a:schemeClr val="tx1">
                      <a:lumMod val="65000"/>
                      <a:lumOff val="35000"/>
                    </a:schemeClr>
                  </a:solidFill>
                </a:rPr>
              </a:br>
              <a:r>
                <a:rPr lang="en-US" dirty="0">
                  <a:solidFill>
                    <a:schemeClr val="tx1">
                      <a:lumMod val="65000"/>
                      <a:lumOff val="35000"/>
                    </a:schemeClr>
                  </a:solidFill>
                </a:rPr>
                <a:t>Indirect, direct, total, avoided</a:t>
              </a:r>
            </a:p>
          </p:txBody>
        </p:sp>
        <p:sp>
          <p:nvSpPr>
            <p:cNvPr id="3" name="TextBox 2"/>
            <p:cNvSpPr txBox="1"/>
            <p:nvPr/>
          </p:nvSpPr>
          <p:spPr>
            <a:xfrm>
              <a:off x="-83866" y="3793605"/>
              <a:ext cx="2620293" cy="1477328"/>
            </a:xfrm>
            <a:prstGeom prst="rect">
              <a:avLst/>
            </a:prstGeom>
            <a:noFill/>
          </p:spPr>
          <p:txBody>
            <a:bodyPr wrap="square" rtlCol="0">
              <a:spAutoFit/>
            </a:bodyPr>
            <a:lstStyle/>
            <a:p>
              <a:pPr lvl="1">
                <a:spcAft>
                  <a:spcPct val="10000"/>
                </a:spcAft>
              </a:pPr>
              <a:r>
                <a:rPr lang="en-US" b="1" dirty="0">
                  <a:solidFill>
                    <a:schemeClr val="tx1">
                      <a:lumMod val="65000"/>
                      <a:lumOff val="35000"/>
                    </a:schemeClr>
                  </a:solidFill>
                </a:rPr>
                <a:t>Energy use </a:t>
              </a:r>
              <a:r>
                <a:rPr lang="en-US" dirty="0">
                  <a:solidFill>
                    <a:schemeClr val="tx1">
                      <a:lumMod val="65000"/>
                      <a:lumOff val="35000"/>
                    </a:schemeClr>
                  </a:solidFill>
                </a:rPr>
                <a:t>Source, site, weather normalized, demand</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299" y="2623535"/>
              <a:ext cx="1030579" cy="1027943"/>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6357" y="2656375"/>
              <a:ext cx="1027725" cy="102246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7401" y="2651285"/>
              <a:ext cx="1030579" cy="1027943"/>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9623" y="2651119"/>
              <a:ext cx="1027725" cy="1027725"/>
            </a:xfrm>
            <a:prstGeom prst="rect">
              <a:avLst/>
            </a:prstGeom>
          </p:spPr>
        </p:pic>
        <p:sp>
          <p:nvSpPr>
            <p:cNvPr id="11" name="TextBox 10">
              <a:extLst>
                <a:ext uri="{FF2B5EF4-FFF2-40B4-BE49-F238E27FC236}">
                  <a16:creationId xmlns:a16="http://schemas.microsoft.com/office/drawing/2014/main" id="{775816BA-D5D7-40CC-BA68-CCC4E6C16232}"/>
                </a:ext>
              </a:extLst>
            </p:cNvPr>
            <p:cNvSpPr txBox="1"/>
            <p:nvPr/>
          </p:nvSpPr>
          <p:spPr>
            <a:xfrm>
              <a:off x="5510324" y="3793605"/>
              <a:ext cx="2032435" cy="923330"/>
            </a:xfrm>
            <a:prstGeom prst="rect">
              <a:avLst/>
            </a:prstGeom>
            <a:noFill/>
          </p:spPr>
          <p:txBody>
            <a:bodyPr wrap="square" rtlCol="0">
              <a:spAutoFit/>
            </a:bodyPr>
            <a:lstStyle/>
            <a:p>
              <a:pPr lvl="1">
                <a:spcAft>
                  <a:spcPct val="10000"/>
                </a:spcAft>
              </a:pPr>
              <a:r>
                <a:rPr lang="en-US" b="1" dirty="0">
                  <a:solidFill>
                    <a:schemeClr val="tx1">
                      <a:lumMod val="65000"/>
                      <a:lumOff val="35000"/>
                    </a:schemeClr>
                  </a:solidFill>
                </a:rPr>
                <a:t>1-100 </a:t>
              </a:r>
              <a:br>
                <a:rPr lang="en-US" b="1" dirty="0">
                  <a:solidFill>
                    <a:schemeClr val="tx1">
                      <a:lumMod val="65000"/>
                      <a:lumOff val="35000"/>
                    </a:schemeClr>
                  </a:solidFill>
                </a:rPr>
              </a:br>
              <a:r>
                <a:rPr lang="en-US" b="1" dirty="0">
                  <a:solidFill>
                    <a:schemeClr val="tx1">
                      <a:lumMod val="65000"/>
                      <a:lumOff val="35000"/>
                    </a:schemeClr>
                  </a:solidFill>
                </a:rPr>
                <a:t>ENERGY STAR score</a:t>
              </a:r>
              <a:endParaRPr lang="en-US" b="1" dirty="0"/>
            </a:p>
          </p:txBody>
        </p:sp>
        <p:sp>
          <p:nvSpPr>
            <p:cNvPr id="12" name="TextBox 11">
              <a:extLst>
                <a:ext uri="{FF2B5EF4-FFF2-40B4-BE49-F238E27FC236}">
                  <a16:creationId xmlns:a16="http://schemas.microsoft.com/office/drawing/2014/main" id="{B03DC183-85CD-4F29-9062-998CBC6BC12D}"/>
                </a:ext>
              </a:extLst>
            </p:cNvPr>
            <p:cNvSpPr txBox="1"/>
            <p:nvPr/>
          </p:nvSpPr>
          <p:spPr>
            <a:xfrm>
              <a:off x="1664285" y="3781196"/>
              <a:ext cx="2484105" cy="1532727"/>
            </a:xfrm>
            <a:prstGeom prst="rect">
              <a:avLst/>
            </a:prstGeom>
            <a:noFill/>
          </p:spPr>
          <p:txBody>
            <a:bodyPr wrap="square" rtlCol="0">
              <a:spAutoFit/>
            </a:bodyPr>
            <a:lstStyle/>
            <a:p>
              <a:pPr lvl="1">
                <a:spcAft>
                  <a:spcPct val="10000"/>
                </a:spcAft>
              </a:pPr>
              <a:r>
                <a:rPr lang="en-US" b="1" dirty="0">
                  <a:solidFill>
                    <a:schemeClr val="tx1">
                      <a:lumMod val="65000"/>
                      <a:lumOff val="35000"/>
                    </a:schemeClr>
                  </a:solidFill>
                </a:rPr>
                <a:t>Water use</a:t>
              </a:r>
              <a:r>
                <a:rPr lang="en-US" dirty="0">
                  <a:solidFill>
                    <a:schemeClr val="tx1">
                      <a:lumMod val="65000"/>
                      <a:lumOff val="35000"/>
                    </a:schemeClr>
                  </a:solidFill>
                </a:rPr>
                <a:t> </a:t>
              </a:r>
            </a:p>
            <a:p>
              <a:pPr lvl="1">
                <a:spcAft>
                  <a:spcPct val="10000"/>
                </a:spcAft>
              </a:pPr>
              <a:r>
                <a:rPr lang="en-US" dirty="0">
                  <a:solidFill>
                    <a:schemeClr val="tx1">
                      <a:lumMod val="65000"/>
                      <a:lumOff val="35000"/>
                    </a:schemeClr>
                  </a:solidFill>
                </a:rPr>
                <a:t>Water use intensity, </a:t>
              </a:r>
            </a:p>
            <a:p>
              <a:pPr lvl="1">
                <a:spcAft>
                  <a:spcPct val="10000"/>
                </a:spcAft>
              </a:pPr>
              <a:r>
                <a:rPr lang="en-US" dirty="0">
                  <a:solidFill>
                    <a:schemeClr val="tx1">
                      <a:lumMod val="65000"/>
                      <a:lumOff val="35000"/>
                    </a:schemeClr>
                  </a:solidFill>
                </a:rPr>
                <a:t>Water Score </a:t>
              </a:r>
              <a:br>
                <a:rPr lang="en-US" dirty="0">
                  <a:solidFill>
                    <a:schemeClr val="tx1">
                      <a:lumMod val="65000"/>
                      <a:lumOff val="35000"/>
                    </a:schemeClr>
                  </a:solidFill>
                </a:rPr>
              </a:br>
              <a:r>
                <a:rPr lang="en-US" dirty="0">
                  <a:solidFill>
                    <a:schemeClr val="tx1">
                      <a:lumMod val="65000"/>
                      <a:lumOff val="35000"/>
                    </a:schemeClr>
                  </a:solidFill>
                </a:rPr>
                <a:t>(for Multifamily)</a:t>
              </a:r>
              <a:endParaRPr lang="en-US" dirty="0"/>
            </a:p>
          </p:txBody>
        </p:sp>
        <p:sp>
          <p:nvSpPr>
            <p:cNvPr id="13" name="TextBox 12">
              <a:extLst>
                <a:ext uri="{FF2B5EF4-FFF2-40B4-BE49-F238E27FC236}">
                  <a16:creationId xmlns:a16="http://schemas.microsoft.com/office/drawing/2014/main" id="{5845C3B7-39EA-4A93-B9B0-0016AFFA141A}"/>
                </a:ext>
              </a:extLst>
            </p:cNvPr>
            <p:cNvSpPr txBox="1"/>
            <p:nvPr/>
          </p:nvSpPr>
          <p:spPr>
            <a:xfrm>
              <a:off x="3571539" y="3798221"/>
              <a:ext cx="2484105" cy="1837426"/>
            </a:xfrm>
            <a:prstGeom prst="rect">
              <a:avLst/>
            </a:prstGeom>
            <a:noFill/>
          </p:spPr>
          <p:txBody>
            <a:bodyPr wrap="square" rtlCol="0">
              <a:spAutoFit/>
            </a:bodyPr>
            <a:lstStyle/>
            <a:p>
              <a:pPr lvl="1">
                <a:spcAft>
                  <a:spcPct val="10000"/>
                </a:spcAft>
              </a:pPr>
              <a:r>
                <a:rPr lang="en-US" b="1" dirty="0">
                  <a:solidFill>
                    <a:schemeClr val="tx1">
                      <a:lumMod val="65000"/>
                      <a:lumOff val="35000"/>
                    </a:schemeClr>
                  </a:solidFill>
                </a:rPr>
                <a:t>Waste &amp; Materials</a:t>
              </a:r>
            </a:p>
            <a:p>
              <a:pPr lvl="1">
                <a:spcAft>
                  <a:spcPct val="10000"/>
                </a:spcAft>
              </a:pPr>
              <a:r>
                <a:rPr lang="en-US" dirty="0">
                  <a:solidFill>
                    <a:schemeClr val="tx1">
                      <a:lumMod val="65000"/>
                      <a:lumOff val="35000"/>
                    </a:schemeClr>
                  </a:solidFill>
                </a:rPr>
                <a:t>Waste intensity, diversion rate</a:t>
              </a:r>
            </a:p>
            <a:p>
              <a:pPr lvl="1">
                <a:spcAft>
                  <a:spcPct val="10000"/>
                </a:spcAft>
              </a:pPr>
              <a:endParaRPr lang="en-US" b="1" dirty="0">
                <a:solidFill>
                  <a:schemeClr val="tx1">
                    <a:lumMod val="65000"/>
                    <a:lumOff val="35000"/>
                  </a:schemeClr>
                </a:solidFill>
              </a:endParaRPr>
            </a:p>
            <a:p>
              <a:endParaRPr lang="en-US" dirty="0"/>
            </a:p>
          </p:txBody>
        </p:sp>
        <p:pic>
          <p:nvPicPr>
            <p:cNvPr id="9" name="Picture 8">
              <a:extLst>
                <a:ext uri="{FF2B5EF4-FFF2-40B4-BE49-F238E27FC236}">
                  <a16:creationId xmlns:a16="http://schemas.microsoft.com/office/drawing/2014/main" id="{C892EA75-967D-4EDD-B24D-F3A0B68EC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5801" y="2623536"/>
              <a:ext cx="1030579" cy="1027943"/>
            </a:xfrm>
            <a:prstGeom prst="rect">
              <a:avLst/>
            </a:prstGeom>
          </p:spPr>
        </p:pic>
      </p:grpSp>
      <p:sp>
        <p:nvSpPr>
          <p:cNvPr id="5" name="Slide Number Placeholder 4">
            <a:extLst>
              <a:ext uri="{FF2B5EF4-FFF2-40B4-BE49-F238E27FC236}">
                <a16:creationId xmlns:a16="http://schemas.microsoft.com/office/drawing/2014/main" id="{B3452A89-0251-4649-96AE-069EAF02BDBA}"/>
              </a:ext>
            </a:extLst>
          </p:cNvPr>
          <p:cNvSpPr>
            <a:spLocks noGrp="1"/>
          </p:cNvSpPr>
          <p:nvPr>
            <p:ph type="sldNum" sz="quarter" idx="12"/>
          </p:nvPr>
        </p:nvSpPr>
        <p:spPr/>
        <p:txBody>
          <a:bodyPr/>
          <a:lstStyle/>
          <a:p>
            <a:fld id="{92009C7D-8B99-48A7-AE17-19F593BA1BD0}" type="slidenum">
              <a:rPr lang="en-US" smtClean="0"/>
              <a:t>14</a:t>
            </a:fld>
            <a:endParaRPr lang="en-US"/>
          </a:p>
        </p:txBody>
      </p:sp>
    </p:spTree>
    <p:extLst>
      <p:ext uri="{BB962C8B-B14F-4D97-AF65-F5344CB8AC3E}">
        <p14:creationId xmlns:p14="http://schemas.microsoft.com/office/powerpoint/2010/main" val="405043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a:xfrm>
            <a:off x="485582" y="1601427"/>
            <a:ext cx="4283123" cy="4343400"/>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endParaRPr lang="en-US" b="1" dirty="0">
              <a:latin typeface="Arial" panose="020B0604020202020204" pitchFamily="34" charset="0"/>
              <a:cs typeface="Arial" panose="020B0604020202020204" pitchFamily="34" charset="0"/>
            </a:endParaRPr>
          </a:p>
          <a:p>
            <a:pPr marL="0" indent="0">
              <a:lnSpc>
                <a:spcPct val="80000"/>
              </a:lnSpc>
              <a:buNone/>
            </a:pPr>
            <a:r>
              <a:rPr lang="en-US" b="1" dirty="0">
                <a:latin typeface="Arial" panose="020B0604020202020204" pitchFamily="34" charset="0"/>
                <a:cs typeface="Arial" panose="020B0604020202020204" pitchFamily="34" charset="0"/>
              </a:rPr>
              <a:t>Energy Metrics (Site and Source)</a:t>
            </a:r>
            <a:endParaRPr lang="en-US" dirty="0">
              <a:latin typeface="Arial" panose="020B0604020202020204" pitchFamily="34" charset="0"/>
              <a:cs typeface="Arial" panose="020B0604020202020204" pitchFamily="34" charset="0"/>
            </a:endParaRP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Total Energy Use (</a:t>
            </a:r>
            <a:r>
              <a:rPr lang="en-US" dirty="0" err="1">
                <a:solidFill>
                  <a:schemeClr val="tx1">
                    <a:lumMod val="50000"/>
                    <a:lumOff val="50000"/>
                  </a:schemeClr>
                </a:solidFill>
                <a:latin typeface="Arial" panose="020B0604020202020204" pitchFamily="34" charset="0"/>
                <a:cs typeface="Arial" panose="020B0604020202020204" pitchFamily="34" charset="0"/>
              </a:rPr>
              <a:t>kBtu</a:t>
            </a:r>
            <a:r>
              <a:rPr lang="en-US" dirty="0">
                <a:solidFill>
                  <a:schemeClr val="tx1">
                    <a:lumMod val="50000"/>
                    <a:lumOff val="50000"/>
                  </a:schemeClr>
                </a:solidFill>
                <a:latin typeface="Arial" panose="020B0604020202020204" pitchFamily="34" charset="0"/>
                <a:cs typeface="Arial" panose="020B0604020202020204" pitchFamily="34" charset="0"/>
              </a:rPr>
              <a:t>)</a:t>
            </a: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Energy Use Intensity (EUI) (</a:t>
            </a:r>
            <a:r>
              <a:rPr lang="en-US" dirty="0" err="1">
                <a:solidFill>
                  <a:schemeClr val="tx1">
                    <a:lumMod val="50000"/>
                    <a:lumOff val="50000"/>
                  </a:schemeClr>
                </a:solidFill>
                <a:latin typeface="Arial" panose="020B0604020202020204" pitchFamily="34" charset="0"/>
                <a:cs typeface="Arial" panose="020B0604020202020204" pitchFamily="34" charset="0"/>
              </a:rPr>
              <a:t>kBtu</a:t>
            </a:r>
            <a:r>
              <a:rPr lang="en-US" dirty="0">
                <a:solidFill>
                  <a:schemeClr val="tx1">
                    <a:lumMod val="50000"/>
                    <a:lumOff val="50000"/>
                  </a:schemeClr>
                </a:solidFill>
                <a:latin typeface="Arial" panose="020B0604020202020204" pitchFamily="34" charset="0"/>
                <a:cs typeface="Arial" panose="020B0604020202020204" pitchFamily="34" charset="0"/>
              </a:rPr>
              <a:t>/Sq. Ft.)</a:t>
            </a: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Weather Normalized EUI (</a:t>
            </a:r>
            <a:r>
              <a:rPr lang="en-US" dirty="0" err="1">
                <a:solidFill>
                  <a:schemeClr val="tx1">
                    <a:lumMod val="50000"/>
                    <a:lumOff val="50000"/>
                  </a:schemeClr>
                </a:solidFill>
                <a:latin typeface="Arial" panose="020B0604020202020204" pitchFamily="34" charset="0"/>
                <a:cs typeface="Arial" panose="020B0604020202020204" pitchFamily="34" charset="0"/>
              </a:rPr>
              <a:t>kBtu</a:t>
            </a:r>
            <a:r>
              <a:rPr lang="en-US" dirty="0">
                <a:solidFill>
                  <a:schemeClr val="tx1">
                    <a:lumMod val="50000"/>
                    <a:lumOff val="50000"/>
                  </a:schemeClr>
                </a:solidFill>
                <a:latin typeface="Arial" panose="020B0604020202020204" pitchFamily="34" charset="0"/>
                <a:cs typeface="Arial" panose="020B0604020202020204" pitchFamily="34" charset="0"/>
              </a:rPr>
              <a:t>/Sq. Ft.)</a:t>
            </a:r>
          </a:p>
          <a:p>
            <a:pPr marL="509588" lvl="1" indent="-220663">
              <a:lnSpc>
                <a:spcPct val="80000"/>
              </a:lnSpc>
            </a:pPr>
            <a:r>
              <a:rPr lang="fr-FR" dirty="0">
                <a:solidFill>
                  <a:schemeClr val="tx1">
                    <a:lumMod val="50000"/>
                    <a:lumOff val="50000"/>
                  </a:schemeClr>
                </a:solidFill>
                <a:latin typeface="Arial" panose="020B0604020202020204" pitchFamily="34" charset="0"/>
                <a:cs typeface="Arial" panose="020B0604020202020204" pitchFamily="34" charset="0"/>
              </a:rPr>
              <a:t>National Median EUI (</a:t>
            </a:r>
            <a:r>
              <a:rPr lang="fr-FR" dirty="0" err="1">
                <a:solidFill>
                  <a:schemeClr val="tx1">
                    <a:lumMod val="50000"/>
                    <a:lumOff val="50000"/>
                  </a:schemeClr>
                </a:solidFill>
                <a:latin typeface="Arial" panose="020B0604020202020204" pitchFamily="34" charset="0"/>
                <a:cs typeface="Arial" panose="020B0604020202020204" pitchFamily="34" charset="0"/>
              </a:rPr>
              <a:t>kBtu</a:t>
            </a:r>
            <a:r>
              <a:rPr lang="fr-FR" dirty="0">
                <a:solidFill>
                  <a:schemeClr val="tx1">
                    <a:lumMod val="50000"/>
                    <a:lumOff val="50000"/>
                  </a:schemeClr>
                </a:solidFill>
                <a:latin typeface="Arial" panose="020B0604020202020204" pitchFamily="34" charset="0"/>
                <a:cs typeface="Arial" panose="020B0604020202020204" pitchFamily="34" charset="0"/>
              </a:rPr>
              <a:t>/Sq. Ft.)</a:t>
            </a:r>
            <a:endParaRPr lang="en-US" dirty="0">
              <a:solidFill>
                <a:schemeClr val="tx1">
                  <a:lumMod val="50000"/>
                  <a:lumOff val="50000"/>
                </a:schemeClr>
              </a:solidFill>
              <a:latin typeface="Arial" panose="020B0604020202020204" pitchFamily="34" charset="0"/>
              <a:cs typeface="Arial" panose="020B0604020202020204" pitchFamily="34" charset="0"/>
            </a:endParaRP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 Difference from National Median EUI (%)</a:t>
            </a:r>
          </a:p>
          <a:p>
            <a:pPr marL="509588" lvl="1" indent="-220663">
              <a:lnSpc>
                <a:spcPct val="80000"/>
              </a:lnSpc>
            </a:pPr>
            <a:endParaRPr lang="en-US" sz="1200" dirty="0">
              <a:solidFill>
                <a:srgbClr val="00B0F0"/>
              </a:solidFill>
              <a:latin typeface="Arial" panose="020B0604020202020204" pitchFamily="34" charset="0"/>
              <a:cs typeface="Arial" panose="020B0604020202020204" pitchFamily="34" charset="0"/>
            </a:endParaRPr>
          </a:p>
          <a:p>
            <a:pPr marL="0" indent="0">
              <a:lnSpc>
                <a:spcPct val="80000"/>
              </a:lnSpc>
              <a:buNone/>
            </a:pPr>
            <a:r>
              <a:rPr lang="en-US" b="1" dirty="0">
                <a:latin typeface="Arial" panose="020B0604020202020204" pitchFamily="34" charset="0"/>
                <a:cs typeface="Arial" panose="020B0604020202020204" pitchFamily="34" charset="0"/>
              </a:rPr>
              <a:t>Comparisons</a:t>
            </a: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Total Energy Use (</a:t>
            </a:r>
            <a:r>
              <a:rPr lang="en-US" dirty="0" err="1">
                <a:solidFill>
                  <a:schemeClr val="tx1">
                    <a:lumMod val="50000"/>
                    <a:lumOff val="50000"/>
                  </a:schemeClr>
                </a:solidFill>
                <a:latin typeface="Arial" panose="020B0604020202020204" pitchFamily="34" charset="0"/>
                <a:cs typeface="Arial" panose="020B0604020202020204" pitchFamily="34" charset="0"/>
              </a:rPr>
              <a:t>kBtu</a:t>
            </a:r>
            <a:r>
              <a:rPr lang="en-US" dirty="0">
                <a:solidFill>
                  <a:schemeClr val="tx1">
                    <a:lumMod val="50000"/>
                    <a:lumOff val="50000"/>
                  </a:schemeClr>
                </a:solidFill>
                <a:latin typeface="Arial" panose="020B0604020202020204" pitchFamily="34" charset="0"/>
                <a:cs typeface="Arial" panose="020B0604020202020204" pitchFamily="34" charset="0"/>
              </a:rPr>
              <a:t>)</a:t>
            </a: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Energy Use Intensity (</a:t>
            </a:r>
            <a:r>
              <a:rPr lang="en-US" dirty="0" err="1">
                <a:solidFill>
                  <a:schemeClr val="tx1">
                    <a:lumMod val="50000"/>
                    <a:lumOff val="50000"/>
                  </a:schemeClr>
                </a:solidFill>
                <a:latin typeface="Arial" panose="020B0604020202020204" pitchFamily="34" charset="0"/>
                <a:cs typeface="Arial" panose="020B0604020202020204" pitchFamily="34" charset="0"/>
              </a:rPr>
              <a:t>kBtu</a:t>
            </a:r>
            <a:r>
              <a:rPr lang="en-US" dirty="0">
                <a:solidFill>
                  <a:schemeClr val="tx1">
                    <a:lumMod val="50000"/>
                    <a:lumOff val="50000"/>
                  </a:schemeClr>
                </a:solidFill>
                <a:latin typeface="Arial" panose="020B0604020202020204" pitchFamily="34" charset="0"/>
                <a:cs typeface="Arial" panose="020B0604020202020204" pitchFamily="34" charset="0"/>
              </a:rPr>
              <a:t>/Sq. Ft.)</a:t>
            </a: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Adjusted Energy Use (%)</a:t>
            </a: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GHG Emissions (MtCO2e)</a:t>
            </a:r>
          </a:p>
          <a:p>
            <a:pPr marL="509588" lvl="1" indent="-220663">
              <a:lnSpc>
                <a:spcPct val="80000"/>
              </a:lnSpc>
            </a:pPr>
            <a:r>
              <a:rPr lang="en-US" dirty="0">
                <a:solidFill>
                  <a:schemeClr val="tx1">
                    <a:lumMod val="50000"/>
                    <a:lumOff val="50000"/>
                  </a:schemeClr>
                </a:solidFill>
                <a:latin typeface="Arial" panose="020B0604020202020204" pitchFamily="34" charset="0"/>
                <a:cs typeface="Arial" panose="020B0604020202020204" pitchFamily="34" charset="0"/>
              </a:rPr>
              <a:t>Available against baseline or between any two periods.</a:t>
            </a:r>
          </a:p>
          <a:p>
            <a:pPr>
              <a:lnSpc>
                <a:spcPct val="80000"/>
              </a:lnSpc>
            </a:pPr>
            <a:endParaRPr lang="en-US" sz="1600" b="1" dirty="0">
              <a:solidFill>
                <a:schemeClr val="accent1"/>
              </a:solidFill>
              <a:latin typeface="Arial" panose="020B0604020202020204" pitchFamily="34" charset="0"/>
              <a:cs typeface="Arial" panose="020B0604020202020204" pitchFamily="34" charset="0"/>
            </a:endParaRPr>
          </a:p>
          <a:p>
            <a:pPr lvl="1">
              <a:lnSpc>
                <a:spcPct val="80000"/>
              </a:lnSpc>
            </a:pPr>
            <a:endParaRPr lang="en-US" sz="1600" dirty="0">
              <a:solidFill>
                <a:schemeClr val="accent1"/>
              </a:solidFill>
              <a:latin typeface="Arial" panose="020B0604020202020204" pitchFamily="34" charset="0"/>
              <a:cs typeface="Arial" panose="020B0604020202020204" pitchFamily="34" charset="0"/>
            </a:endParaRPr>
          </a:p>
        </p:txBody>
      </p:sp>
      <p:sp>
        <p:nvSpPr>
          <p:cNvPr id="5" name="Rectangle 4"/>
          <p:cNvSpPr txBox="1">
            <a:spLocks/>
          </p:cNvSpPr>
          <p:nvPr/>
        </p:nvSpPr>
        <p:spPr>
          <a:xfrm>
            <a:off x="4877887" y="1701458"/>
            <a:ext cx="4014852" cy="3994298"/>
          </a:xfrm>
          <a:prstGeom prst="rect">
            <a:avLst/>
          </a:prstGeom>
        </p:spPr>
        <p:txBody>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80000"/>
              </a:lnSpc>
            </a:pPr>
            <a:endParaRPr lang="en-US" sz="1050" dirty="0">
              <a:latin typeface="Arial" panose="020B0604020202020204" pitchFamily="34" charset="0"/>
              <a:cs typeface="Arial" panose="020B0604020202020204" pitchFamily="34" charset="0"/>
            </a:endParaRPr>
          </a:p>
          <a:p>
            <a:pPr marL="0" indent="0">
              <a:lnSpc>
                <a:spcPct val="80000"/>
              </a:lnSpc>
              <a:buNone/>
            </a:pPr>
            <a:r>
              <a:rPr lang="en-US" b="1" dirty="0">
                <a:latin typeface="Arial" panose="020B0604020202020204" pitchFamily="34" charset="0"/>
                <a:cs typeface="Arial" panose="020B0604020202020204" pitchFamily="34" charset="0"/>
              </a:rPr>
              <a:t>Financial </a:t>
            </a:r>
            <a:endParaRPr lang="en-US" dirty="0">
              <a:latin typeface="Arial" panose="020B0604020202020204" pitchFamily="34" charset="0"/>
              <a:cs typeface="Arial" panose="020B0604020202020204" pitchFamily="34" charset="0"/>
            </a:endParaRPr>
          </a:p>
          <a:p>
            <a:pPr marL="509588" lvl="1" indent="-220663">
              <a:lnSpc>
                <a:spcPct val="8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Annual Energy Cost</a:t>
            </a:r>
          </a:p>
          <a:p>
            <a:pPr marL="509588" lvl="1" indent="-220663">
              <a:lnSpc>
                <a:spcPct val="8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Total Energy Cost per Sq. Ft.</a:t>
            </a:r>
          </a:p>
          <a:p>
            <a:pPr marL="509588" lvl="1" indent="-220663">
              <a:lnSpc>
                <a:spcPct val="8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Cumulative Investment in Facility Upgrades </a:t>
            </a:r>
          </a:p>
          <a:p>
            <a:pPr marL="509588" lvl="1" indent="-220663">
              <a:lnSpc>
                <a:spcPct val="8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Cumulative Investment per Sq. Ft.</a:t>
            </a:r>
          </a:p>
          <a:p>
            <a:pPr lvl="1">
              <a:lnSpc>
                <a:spcPct val="80000"/>
              </a:lnSpc>
            </a:pPr>
            <a:endParaRPr lang="en-US" sz="1050" b="1" dirty="0">
              <a:latin typeface="Arial" panose="020B0604020202020204" pitchFamily="34" charset="0"/>
              <a:cs typeface="Arial" panose="020B0604020202020204" pitchFamily="34" charset="0"/>
            </a:endParaRPr>
          </a:p>
          <a:p>
            <a:pPr marL="0" indent="0">
              <a:lnSpc>
                <a:spcPct val="80000"/>
              </a:lnSpc>
              <a:buNone/>
            </a:pPr>
            <a:r>
              <a:rPr lang="en-US" b="1" dirty="0">
                <a:latin typeface="Arial" panose="020B0604020202020204" pitchFamily="34" charset="0"/>
                <a:cs typeface="Arial" panose="020B0604020202020204" pitchFamily="34" charset="0"/>
              </a:rPr>
              <a:t>Renewable Energy</a:t>
            </a:r>
            <a:endParaRPr lang="en-US" dirty="0">
              <a:latin typeface="Arial" panose="020B0604020202020204" pitchFamily="34" charset="0"/>
              <a:cs typeface="Arial" panose="020B0604020202020204" pitchFamily="34" charset="0"/>
            </a:endParaRPr>
          </a:p>
          <a:p>
            <a:pPr marL="509588" lvl="1" indent="-220663">
              <a:lnSpc>
                <a:spcPct val="9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Total On-Site Electric Generation (kWh)</a:t>
            </a:r>
          </a:p>
          <a:p>
            <a:pPr marL="509588" lvl="1" indent="-220663">
              <a:lnSpc>
                <a:spcPct val="9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Percent of Electricity from On-Site Renewable (%)</a:t>
            </a:r>
          </a:p>
          <a:p>
            <a:pPr marL="509588" lvl="1" indent="-220663">
              <a:lnSpc>
                <a:spcPct val="9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Total Renewable Energy Certificates Purchased and Sold</a:t>
            </a:r>
          </a:p>
          <a:p>
            <a:pPr marL="509588" lvl="1" indent="-220663">
              <a:lnSpc>
                <a:spcPct val="90000"/>
              </a:lnSpc>
              <a:spcBef>
                <a:spcPts val="600"/>
              </a:spcBef>
            </a:pPr>
            <a:r>
              <a:rPr lang="en-US" dirty="0">
                <a:solidFill>
                  <a:schemeClr val="tx1">
                    <a:lumMod val="50000"/>
                    <a:lumOff val="50000"/>
                  </a:schemeClr>
                </a:solidFill>
                <a:latin typeface="Arial" panose="020B0604020202020204" pitchFamily="34" charset="0"/>
                <a:cs typeface="Arial" panose="020B0604020202020204" pitchFamily="34" charset="0"/>
              </a:rPr>
              <a:t>Total Avoided Greenhouse Gas Emissions from RECs (MtCO2e)</a:t>
            </a:r>
          </a:p>
          <a:p>
            <a:pPr lvl="1">
              <a:lnSpc>
                <a:spcPct val="80000"/>
              </a:lnSpc>
              <a:buFont typeface="Arial" charset="0"/>
              <a:buNone/>
            </a:pPr>
            <a:endParaRPr lang="en-US" sz="1200" dirty="0">
              <a:solidFill>
                <a:srgbClr val="000000"/>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85582" y="652096"/>
            <a:ext cx="8331787" cy="537808"/>
          </a:xfrm>
        </p:spPr>
        <p:txBody>
          <a:bodyPr>
            <a:normAutofit fontScale="90000"/>
          </a:bodyPr>
          <a:lstStyle/>
          <a:p>
            <a:r>
              <a:rPr lang="en-US" dirty="0"/>
              <a:t>Translate simple information into dozens of performance indicators</a:t>
            </a:r>
          </a:p>
        </p:txBody>
      </p:sp>
      <p:sp>
        <p:nvSpPr>
          <p:cNvPr id="2" name="Slide Number Placeholder 1">
            <a:extLst>
              <a:ext uri="{FF2B5EF4-FFF2-40B4-BE49-F238E27FC236}">
                <a16:creationId xmlns:a16="http://schemas.microsoft.com/office/drawing/2014/main" id="{AB1A7FE3-62DD-44A6-91A6-6F0977AC01FE}"/>
              </a:ext>
            </a:extLst>
          </p:cNvPr>
          <p:cNvSpPr>
            <a:spLocks noGrp="1"/>
          </p:cNvSpPr>
          <p:nvPr>
            <p:ph type="sldNum" sz="quarter" idx="12"/>
          </p:nvPr>
        </p:nvSpPr>
        <p:spPr/>
        <p:txBody>
          <a:bodyPr/>
          <a:lstStyle/>
          <a:p>
            <a:fld id="{92009C7D-8B99-48A7-AE17-19F593BA1BD0}" type="slidenum">
              <a:rPr lang="en-US" smtClean="0"/>
              <a:t>15</a:t>
            </a:fld>
            <a:endParaRPr lang="en-US"/>
          </a:p>
        </p:txBody>
      </p:sp>
    </p:spTree>
    <p:extLst>
      <p:ext uri="{BB962C8B-B14F-4D97-AF65-F5344CB8AC3E}">
        <p14:creationId xmlns:p14="http://schemas.microsoft.com/office/powerpoint/2010/main" val="257465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0" y="3892273"/>
            <a:ext cx="3950245" cy="2019924"/>
          </a:xfrm>
          <a:prstGeom prst="homePlate">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13335"/>
            <a:ext cx="7886700" cy="1325563"/>
          </a:xfrm>
        </p:spPr>
        <p:txBody>
          <a:bodyPr/>
          <a:lstStyle/>
          <a:p>
            <a:r>
              <a:rPr lang="en-US" dirty="0"/>
              <a:t>Value of benchmarking</a:t>
            </a:r>
          </a:p>
        </p:txBody>
      </p:sp>
      <p:pic>
        <p:nvPicPr>
          <p:cNvPr id="4" name="Picture 2"/>
          <p:cNvPicPr>
            <a:picLocks noChangeAspect="1" noChangeArrowheads="1"/>
          </p:cNvPicPr>
          <p:nvPr/>
        </p:nvPicPr>
        <p:blipFill rotWithShape="1">
          <a:blip r:embed="rId3" cstate="screen">
            <a:clrChange>
              <a:clrFrom>
                <a:srgbClr val="FFFFFF"/>
              </a:clrFrom>
              <a:clrTo>
                <a:srgbClr val="FFFFFF">
                  <a:alpha val="0"/>
                </a:srgbClr>
              </a:clrTo>
            </a:clrChange>
            <a:lum contrast="10000"/>
          </a:blip>
          <a:srcRect t="10751"/>
          <a:stretch/>
        </p:blipFill>
        <p:spPr bwMode="auto">
          <a:xfrm>
            <a:off x="4098413" y="1455985"/>
            <a:ext cx="4906181" cy="4324889"/>
          </a:xfrm>
          <a:prstGeom prst="rect">
            <a:avLst/>
          </a:prstGeom>
          <a:noFill/>
          <a:ln w="9525">
            <a:noFill/>
            <a:miter lim="800000"/>
            <a:headEnd/>
            <a:tailEnd/>
          </a:ln>
        </p:spPr>
      </p:pic>
      <p:sp>
        <p:nvSpPr>
          <p:cNvPr id="5" name="Content Placeholder 2"/>
          <p:cNvSpPr>
            <a:spLocks noGrp="1"/>
          </p:cNvSpPr>
          <p:nvPr>
            <p:ph idx="1"/>
          </p:nvPr>
        </p:nvSpPr>
        <p:spPr>
          <a:xfrm>
            <a:off x="812213" y="1713575"/>
            <a:ext cx="3068329" cy="1496290"/>
          </a:xfrm>
        </p:spPr>
        <p:txBody>
          <a:bodyPr>
            <a:normAutofit/>
          </a:bodyPr>
          <a:lstStyle/>
          <a:p>
            <a:pPr marL="0" indent="0">
              <a:lnSpc>
                <a:spcPct val="100000"/>
              </a:lnSpc>
              <a:buNone/>
            </a:pPr>
            <a:r>
              <a:rPr lang="en-US" sz="1600" dirty="0">
                <a:latin typeface="Arial" panose="020B0604020202020204" pitchFamily="34" charset="0"/>
                <a:cs typeface="Arial" panose="020B0604020202020204" pitchFamily="34" charset="0"/>
              </a:rPr>
              <a:t>Consistent benchmarking in buildings results in </a:t>
            </a:r>
            <a:r>
              <a:rPr lang="en-US" sz="1600" b="1" dirty="0">
                <a:solidFill>
                  <a:srgbClr val="00B0F0"/>
                </a:solidFill>
                <a:latin typeface="Arial" panose="020B0604020202020204" pitchFamily="34" charset="0"/>
                <a:cs typeface="Arial" panose="020B0604020202020204" pitchFamily="34" charset="0"/>
              </a:rPr>
              <a:t>energy savings and improved performance</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p:txBody>
      </p:sp>
      <p:sp>
        <p:nvSpPr>
          <p:cNvPr id="6" name="TextBox 5"/>
          <p:cNvSpPr txBox="1"/>
          <p:nvPr/>
        </p:nvSpPr>
        <p:spPr>
          <a:xfrm>
            <a:off x="2078430" y="4317189"/>
            <a:ext cx="2039663" cy="997076"/>
          </a:xfrm>
          <a:prstGeom prst="rect">
            <a:avLst/>
          </a:prstGeom>
        </p:spPr>
        <p:txBody>
          <a:bodyPr vert="horz" wrap="square" lIns="91440" tIns="45720" rIns="91440" bIns="45720" rtlCol="0" anchor="ctr">
            <a:noAutofit/>
          </a:bodyPr>
          <a:lstStyle/>
          <a:p>
            <a:pPr marL="174625" indent="-174625">
              <a:buClr>
                <a:srgbClr val="00B0F0"/>
              </a:buClr>
              <a:buFont typeface="Arial" panose="020B0604020202020204" pitchFamily="34" charset="0"/>
              <a:buChar char="•"/>
            </a:pPr>
            <a:r>
              <a:rPr lang="en-US" sz="1400" dirty="0">
                <a:solidFill>
                  <a:srgbClr val="0070C0"/>
                </a:solidFill>
                <a:latin typeface="Arial" panose="020B0604020202020204" pitchFamily="34" charset="0"/>
                <a:cs typeface="Arial" pitchFamily="34" charset="0"/>
              </a:rPr>
              <a:t>National trends</a:t>
            </a:r>
          </a:p>
          <a:p>
            <a:pPr marL="174625" indent="-174625">
              <a:buClr>
                <a:srgbClr val="00B0F0"/>
              </a:buClr>
              <a:buFont typeface="Arial" panose="020B0604020202020204" pitchFamily="34" charset="0"/>
              <a:buChar char="•"/>
            </a:pPr>
            <a:r>
              <a:rPr lang="en-US" sz="1400" dirty="0">
                <a:solidFill>
                  <a:srgbClr val="0070C0"/>
                </a:solidFill>
                <a:latin typeface="Arial" panose="020B0604020202020204" pitchFamily="34" charset="0"/>
                <a:cs typeface="Arial" pitchFamily="34" charset="0"/>
              </a:rPr>
              <a:t>Sector-specific analyses</a:t>
            </a:r>
          </a:p>
        </p:txBody>
      </p:sp>
      <p:pic>
        <p:nvPicPr>
          <p:cNvPr id="8194" name="Picture 2" descr="https://www.energystar.gov/sites/default/files/styles/tools_resources_thumbnail/public/buildings/DataTrends%20-%20Energy%20Use%20Benchmarking.png?itok=hD2UNm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55" y="3786887"/>
            <a:ext cx="1790128" cy="230864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04194" y="5166321"/>
            <a:ext cx="1610354" cy="650340"/>
          </a:xfrm>
          <a:prstGeom prst="rect">
            <a:avLst/>
          </a:prstGeom>
        </p:spPr>
        <p:txBody>
          <a:bodyPr vert="horz" wrap="square" lIns="91440" tIns="45720" rIns="91440" bIns="45720" rtlCol="0" anchor="ctr">
            <a:noAutofit/>
          </a:bodyPr>
          <a:lstStyle/>
          <a:p>
            <a:r>
              <a:rPr lang="en-US" sz="1400" dirty="0">
                <a:solidFill>
                  <a:srgbClr val="0070C0"/>
                </a:solidFill>
                <a:latin typeface="Arial" panose="020B0604020202020204" pitchFamily="34" charset="0"/>
                <a:cs typeface="Arial" panose="020B0604020202020204" pitchFamily="34" charset="0"/>
              </a:rPr>
              <a:t>energystar.gov/</a:t>
            </a:r>
          </a:p>
          <a:p>
            <a:r>
              <a:rPr lang="en-US" sz="1400" dirty="0">
                <a:solidFill>
                  <a:srgbClr val="0070C0"/>
                </a:solidFill>
                <a:latin typeface="Arial" panose="020B0604020202020204" pitchFamily="34" charset="0"/>
                <a:cs typeface="Arial" panose="020B0604020202020204" pitchFamily="34" charset="0"/>
              </a:rPr>
              <a:t>datatrends</a:t>
            </a:r>
          </a:p>
        </p:txBody>
      </p:sp>
      <p:sp>
        <p:nvSpPr>
          <p:cNvPr id="16" name="TextBox 15"/>
          <p:cNvSpPr txBox="1"/>
          <p:nvPr/>
        </p:nvSpPr>
        <p:spPr>
          <a:xfrm>
            <a:off x="2004193" y="3860556"/>
            <a:ext cx="1954813" cy="665065"/>
          </a:xfrm>
          <a:prstGeom prst="rect">
            <a:avLst/>
          </a:prstGeom>
        </p:spPr>
        <p:txBody>
          <a:bodyPr vert="horz" wrap="square" lIns="91440" tIns="45720" rIns="91440" bIns="45720" rtlCol="0" anchor="ctr">
            <a:noAutofit/>
          </a:bodyPr>
          <a:lstStyle/>
          <a:p>
            <a:pPr>
              <a:buClr>
                <a:schemeClr val="bg1"/>
              </a:buClr>
            </a:pPr>
            <a:r>
              <a:rPr lang="en-US" sz="1400" b="1" dirty="0" err="1">
                <a:solidFill>
                  <a:srgbClr val="0070C0"/>
                </a:solidFill>
                <a:latin typeface="Arial" panose="020B0604020202020204" pitchFamily="34" charset="0"/>
                <a:cs typeface="Arial" pitchFamily="34" charset="0"/>
              </a:rPr>
              <a:t>DataTrends</a:t>
            </a:r>
            <a:r>
              <a:rPr lang="en-US" sz="1400" b="1" dirty="0">
                <a:solidFill>
                  <a:srgbClr val="0070C0"/>
                </a:solidFill>
                <a:latin typeface="Arial" panose="020B0604020202020204" pitchFamily="34" charset="0"/>
                <a:cs typeface="Arial" pitchFamily="34" charset="0"/>
              </a:rPr>
              <a:t> Reports</a:t>
            </a:r>
          </a:p>
        </p:txBody>
      </p:sp>
      <p:sp>
        <p:nvSpPr>
          <p:cNvPr id="11" name="Slide Number Placeholder 7"/>
          <p:cNvSpPr>
            <a:spLocks noGrp="1"/>
          </p:cNvSpPr>
          <p:nvPr>
            <p:ph type="sldNum" sz="quarter" idx="4294967295"/>
          </p:nvPr>
        </p:nvSpPr>
        <p:spPr>
          <a:xfrm>
            <a:off x="6870994" y="5820007"/>
            <a:ext cx="2133600" cy="365125"/>
          </a:xfrm>
          <a:prstGeom prst="rect">
            <a:avLst/>
          </a:prstGeom>
        </p:spPr>
        <p:txBody>
          <a:bodyPr/>
          <a:lstStyle/>
          <a:p>
            <a:pPr algn="r"/>
            <a:fld id="{294D4A65-5DBF-47E4-A22C-1B2D232C1B48}" type="slidenum">
              <a:rPr lang="en-US" smtClean="0"/>
              <a:pPr algn="r"/>
              <a:t>16</a:t>
            </a:fld>
            <a:endParaRPr lang="en-US" dirty="0"/>
          </a:p>
        </p:txBody>
      </p:sp>
    </p:spTree>
    <p:extLst>
      <p:ext uri="{BB962C8B-B14F-4D97-AF65-F5344CB8AC3E}">
        <p14:creationId xmlns:p14="http://schemas.microsoft.com/office/powerpoint/2010/main" val="3754700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6891" y="4245429"/>
            <a:ext cx="1541417" cy="1632857"/>
          </a:xfrm>
          <a:prstGeom prst="rect">
            <a:avLst/>
          </a:prstGeom>
          <a:noFill/>
          <a:ln w="9525">
            <a:noFill/>
            <a:miter lim="800000"/>
            <a:headEnd/>
            <a:tailEnd/>
          </a:ln>
          <a:effectLst>
            <a:outerShdw blurRad="50800" dist="38100" dir="13500000" algn="br" rotWithShape="0">
              <a:prstClr val="black">
                <a:alpha val="40000"/>
              </a:prstClr>
            </a:outerShdw>
          </a:effectLst>
        </p:spPr>
      </p:pic>
      <p:sp>
        <p:nvSpPr>
          <p:cNvPr id="7" name="Title 1"/>
          <p:cNvSpPr>
            <a:spLocks noGrp="1"/>
          </p:cNvSpPr>
          <p:nvPr>
            <p:ph type="title"/>
          </p:nvPr>
        </p:nvSpPr>
        <p:spPr>
          <a:xfrm>
            <a:off x="352694" y="85020"/>
            <a:ext cx="7620000" cy="1066800"/>
          </a:xfrm>
        </p:spPr>
        <p:txBody>
          <a:bodyPr>
            <a:normAutofit/>
          </a:bodyPr>
          <a:lstStyle/>
          <a:p>
            <a:r>
              <a:rPr lang="en-US" sz="2800" dirty="0"/>
              <a:t>Developing a 1 – 100 ENERGY STAR Score</a:t>
            </a:r>
          </a:p>
        </p:txBody>
      </p:sp>
      <p:sp>
        <p:nvSpPr>
          <p:cNvPr id="9" name="TextBox 8"/>
          <p:cNvSpPr txBox="1"/>
          <p:nvPr/>
        </p:nvSpPr>
        <p:spPr>
          <a:xfrm>
            <a:off x="128294" y="3594803"/>
            <a:ext cx="1607990" cy="929759"/>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600" i="0" u="none" strike="noStrike" kern="1200" cap="none" spc="0" normalizeH="0" baseline="0" noProof="0" dirty="0">
                <a:ln>
                  <a:noFill/>
                </a:ln>
                <a:effectLst/>
                <a:uLnTx/>
                <a:uFillTx/>
                <a:latin typeface="Arial" pitchFamily="34" charset="0"/>
                <a:ea typeface="+mj-ea"/>
                <a:cs typeface="Arial" pitchFamily="34" charset="0"/>
              </a:rPr>
              <a:t>Nationally representative</a:t>
            </a:r>
            <a:r>
              <a:rPr kumimoji="0" lang="en-US" sz="1600" i="0" u="none" strike="noStrike" kern="1200" cap="none" spc="0" normalizeH="0" noProof="0" dirty="0">
                <a:ln>
                  <a:noFill/>
                </a:ln>
                <a:effectLst/>
                <a:uLnTx/>
                <a:uFillTx/>
                <a:latin typeface="Arial" pitchFamily="34" charset="0"/>
                <a:ea typeface="+mj-ea"/>
                <a:cs typeface="Arial" pitchFamily="34" charset="0"/>
              </a:rPr>
              <a:t> survey</a:t>
            </a:r>
            <a:endParaRPr kumimoji="0" lang="en-US" sz="1600" i="0" u="none" strike="noStrike" kern="1200" cap="none" spc="0" normalizeH="0" baseline="0" noProof="0" dirty="0">
              <a:ln>
                <a:noFill/>
              </a:ln>
              <a:effectLst/>
              <a:uLnTx/>
              <a:uFillTx/>
              <a:latin typeface="Arial" pitchFamily="34" charset="0"/>
              <a:ea typeface="+mj-ea"/>
              <a:cs typeface="Arial" pitchFamily="34" charset="0"/>
            </a:endParaRPr>
          </a:p>
        </p:txBody>
      </p:sp>
      <p:pic>
        <p:nvPicPr>
          <p:cNvPr id="11"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6265" y="1096810"/>
            <a:ext cx="2011680" cy="1094071"/>
          </a:xfrm>
          <a:prstGeom prst="rect">
            <a:avLst/>
          </a:prstGeom>
          <a:noFill/>
          <a:ln w="9525">
            <a:solidFill>
              <a:schemeClr val="accent1">
                <a:shade val="50000"/>
              </a:schemeClr>
            </a:solidFill>
            <a:miter lim="800000"/>
            <a:headEnd/>
            <a:tailEnd/>
          </a:ln>
          <a:effectLst>
            <a:outerShdw blurRad="50800" dist="38100" dir="13500000" algn="br" rotWithShape="0">
              <a:prstClr val="black">
                <a:alpha val="40000"/>
              </a:prstClr>
            </a:outerShdw>
          </a:effectLst>
        </p:spPr>
      </p:pic>
      <p:sp>
        <p:nvSpPr>
          <p:cNvPr id="12" name="TextBox 11"/>
          <p:cNvSpPr txBox="1"/>
          <p:nvPr/>
        </p:nvSpPr>
        <p:spPr>
          <a:xfrm>
            <a:off x="3280027" y="2307304"/>
            <a:ext cx="2795452" cy="368974"/>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a:ln>
                  <a:noFill/>
                </a:ln>
                <a:effectLst/>
                <a:uLnTx/>
                <a:uFillTx/>
                <a:latin typeface="Arial" pitchFamily="34" charset="0"/>
                <a:ea typeface="+mj-ea"/>
                <a:cs typeface="Arial" pitchFamily="34" charset="0"/>
              </a:rPr>
              <a:t>Data analysis</a:t>
            </a:r>
          </a:p>
        </p:txBody>
      </p:sp>
      <p:sp>
        <p:nvSpPr>
          <p:cNvPr id="13" name="TextBox 12"/>
          <p:cNvSpPr txBox="1"/>
          <p:nvPr/>
        </p:nvSpPr>
        <p:spPr>
          <a:xfrm>
            <a:off x="6679472" y="3882845"/>
            <a:ext cx="2586445" cy="690208"/>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600" i="0" u="none" strike="noStrike" kern="1200" cap="none" spc="0" normalizeH="0" baseline="0" noProof="0" dirty="0">
                <a:ln>
                  <a:noFill/>
                </a:ln>
                <a:effectLst/>
                <a:uLnTx/>
                <a:uFillTx/>
                <a:latin typeface="Arial" pitchFamily="34" charset="0"/>
                <a:ea typeface="+mj-ea"/>
                <a:cs typeface="Arial" pitchFamily="34" charset="0"/>
              </a:rPr>
              <a:t>Statistical modeling</a:t>
            </a:r>
          </a:p>
        </p:txBody>
      </p:sp>
      <p:sp>
        <p:nvSpPr>
          <p:cNvPr id="14" name="TextBox 13"/>
          <p:cNvSpPr txBox="1"/>
          <p:nvPr/>
        </p:nvSpPr>
        <p:spPr>
          <a:xfrm>
            <a:off x="4434839" y="5023441"/>
            <a:ext cx="2381795" cy="1384663"/>
          </a:xfrm>
          <a:prstGeom prst="rect">
            <a:avLst/>
          </a:prstGeom>
          <a:noFill/>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600" i="0" u="none" strike="noStrike" kern="1200" cap="none" spc="0" normalizeH="0" baseline="0" noProof="0" dirty="0">
                <a:ln>
                  <a:noFill/>
                </a:ln>
                <a:effectLst/>
                <a:uLnTx/>
                <a:uFillTx/>
                <a:latin typeface="Arial" pitchFamily="34" charset="0"/>
                <a:ea typeface="+mj-ea"/>
                <a:cs typeface="Arial" pitchFamily="34" charset="0"/>
              </a:rPr>
              <a:t>Comparison</a:t>
            </a:r>
            <a:r>
              <a:rPr kumimoji="0" lang="en-US" sz="1600" i="0" u="none" strike="noStrike" kern="1200" cap="none" spc="0" normalizeH="0" noProof="0" dirty="0">
                <a:ln>
                  <a:noFill/>
                </a:ln>
                <a:effectLst/>
                <a:uLnTx/>
                <a:uFillTx/>
                <a:latin typeface="Arial" pitchFamily="34" charset="0"/>
                <a:ea typeface="+mj-ea"/>
                <a:cs typeface="Arial" pitchFamily="34" charset="0"/>
              </a:rPr>
              <a:t> between</a:t>
            </a:r>
            <a:r>
              <a:rPr kumimoji="0" lang="en-US" sz="1600" i="0" u="none" strike="noStrike" kern="1200" cap="none" spc="0" normalizeH="0" baseline="0" noProof="0" dirty="0">
                <a:ln>
                  <a:noFill/>
                </a:ln>
                <a:effectLst/>
                <a:uLnTx/>
                <a:uFillTx/>
                <a:latin typeface="Arial" pitchFamily="34" charset="0"/>
                <a:ea typeface="+mj-ea"/>
                <a:cs typeface="Arial" pitchFamily="34" charset="0"/>
              </a:rPr>
              <a:t> actual energy data and the</a:t>
            </a:r>
            <a:r>
              <a:rPr kumimoji="0" lang="en-US" sz="1600" i="0" u="none" strike="noStrike" kern="1200" cap="none" spc="0" normalizeH="0" noProof="0" dirty="0">
                <a:ln>
                  <a:noFill/>
                </a:ln>
                <a:effectLst/>
                <a:uLnTx/>
                <a:uFillTx/>
                <a:latin typeface="Arial" pitchFamily="34" charset="0"/>
                <a:ea typeface="+mj-ea"/>
                <a:cs typeface="Arial" pitchFamily="34" charset="0"/>
              </a:rPr>
              <a:t> modeled estimate</a:t>
            </a:r>
            <a:endParaRPr kumimoji="0" lang="en-US" sz="1600" i="0" u="none" strike="noStrike" kern="1200" cap="none" spc="0" normalizeH="0" baseline="0" noProof="0" dirty="0">
              <a:ln>
                <a:noFill/>
              </a:ln>
              <a:effectLst/>
              <a:uLnTx/>
              <a:uFillTx/>
              <a:latin typeface="Arial" pitchFamily="34" charset="0"/>
              <a:ea typeface="+mj-ea"/>
              <a:cs typeface="Arial" pitchFamily="34" charset="0"/>
            </a:endParaRPr>
          </a:p>
        </p:txBody>
      </p:sp>
      <p:cxnSp>
        <p:nvCxnSpPr>
          <p:cNvPr id="15" name="Straight Arrow Connector 14"/>
          <p:cNvCxnSpPr/>
          <p:nvPr/>
        </p:nvCxnSpPr>
        <p:spPr>
          <a:xfrm flipV="1">
            <a:off x="2544040" y="1596611"/>
            <a:ext cx="772083" cy="523183"/>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29504" y="1859594"/>
            <a:ext cx="596017" cy="489007"/>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930537" y="4207371"/>
            <a:ext cx="594984" cy="547509"/>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0207" y="2596584"/>
            <a:ext cx="2939143" cy="1362804"/>
          </a:xfrm>
          <a:prstGeom prst="rect">
            <a:avLst/>
          </a:prstGeom>
          <a:noFill/>
          <a:ln w="9525">
            <a:noFill/>
            <a:miter lim="800000"/>
            <a:headEnd/>
            <a:tailEnd/>
          </a:ln>
        </p:spPr>
      </p:pic>
      <p:pic>
        <p:nvPicPr>
          <p:cNvPr id="19"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40777" y="4549246"/>
            <a:ext cx="1672046" cy="669768"/>
          </a:xfrm>
          <a:prstGeom prst="rect">
            <a:avLst/>
          </a:prstGeom>
          <a:noFill/>
          <a:ln w="9525">
            <a:noFill/>
            <a:miter lim="800000"/>
            <a:headEnd/>
            <a:tailEnd/>
          </a:ln>
          <a:effectLst>
            <a:outerShdw blurRad="50800" dist="127000" dir="7800000" algn="br" rotWithShape="0">
              <a:prstClr val="black">
                <a:alpha val="40000"/>
              </a:prstClr>
            </a:outerShdw>
          </a:effectLst>
        </p:spPr>
      </p:pic>
      <p:pic>
        <p:nvPicPr>
          <p:cNvPr id="20" name="Picture 3" descr="C:\Documents and Settings\JSTEPH02\Local Settings\Temporary Internet Files\Content.IE5\57XMJQF6\MC900349411[1].wmf"/>
          <p:cNvPicPr>
            <a:picLocks noChangeAspect="1" noChangeArrowheads="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727" y="1759737"/>
            <a:ext cx="2363451" cy="1835066"/>
          </a:xfrm>
          <a:prstGeom prst="rect">
            <a:avLst/>
          </a:prstGeom>
          <a:noFill/>
        </p:spPr>
      </p:pic>
      <p:sp>
        <p:nvSpPr>
          <p:cNvPr id="2" name="Slide Number Placeholder 1">
            <a:extLst>
              <a:ext uri="{FF2B5EF4-FFF2-40B4-BE49-F238E27FC236}">
                <a16:creationId xmlns:a16="http://schemas.microsoft.com/office/drawing/2014/main" id="{935D590C-7C21-4EDA-90AE-4328E2718733}"/>
              </a:ext>
            </a:extLst>
          </p:cNvPr>
          <p:cNvSpPr>
            <a:spLocks noGrp="1"/>
          </p:cNvSpPr>
          <p:nvPr>
            <p:ph type="sldNum" sz="quarter" idx="12"/>
          </p:nvPr>
        </p:nvSpPr>
        <p:spPr/>
        <p:txBody>
          <a:bodyPr/>
          <a:lstStyle/>
          <a:p>
            <a:fld id="{92009C7D-8B99-48A7-AE17-19F593BA1BD0}" type="slidenum">
              <a:rPr lang="en-US" smtClean="0"/>
              <a:t>17</a:t>
            </a:fld>
            <a:endParaRPr lang="en-US"/>
          </a:p>
        </p:txBody>
      </p:sp>
    </p:spTree>
    <p:extLst>
      <p:ext uri="{BB962C8B-B14F-4D97-AF65-F5344CB8AC3E}">
        <p14:creationId xmlns:p14="http://schemas.microsoft.com/office/powerpoint/2010/main" val="73484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9" descr="mob"/>
          <p:cNvPicPr>
            <a:picLocks noChangeArrowheads="1"/>
          </p:cNvPicPr>
          <p:nvPr/>
        </p:nvPicPr>
        <p:blipFill>
          <a:blip r:embed="rId3" cstate="print"/>
          <a:srcRect/>
          <a:stretch>
            <a:fillRect/>
          </a:stretch>
        </p:blipFill>
        <p:spPr bwMode="auto">
          <a:xfrm>
            <a:off x="1459950" y="3672566"/>
            <a:ext cx="1077844" cy="689748"/>
          </a:xfrm>
          <a:prstGeom prst="rect">
            <a:avLst/>
          </a:prstGeom>
          <a:noFill/>
          <a:ln w="9525" cap="sq">
            <a:solidFill>
              <a:schemeClr val="bg1"/>
            </a:solidFill>
            <a:miter lim="800000"/>
            <a:headEnd/>
            <a:tailEnd/>
          </a:ln>
          <a:effectLst/>
        </p:spPr>
      </p:pic>
      <p:sp>
        <p:nvSpPr>
          <p:cNvPr id="26671" name="TextBox 25"/>
          <p:cNvSpPr txBox="1">
            <a:spLocks noChangeArrowheads="1"/>
          </p:cNvSpPr>
          <p:nvPr/>
        </p:nvSpPr>
        <p:spPr bwMode="auto">
          <a:xfrm>
            <a:off x="1256423" y="4404810"/>
            <a:ext cx="1556886" cy="253916"/>
          </a:xfrm>
          <a:prstGeom prst="rect">
            <a:avLst/>
          </a:prstGeom>
          <a:noFill/>
          <a:ln w="9525">
            <a:noFill/>
            <a:miter lim="800000"/>
            <a:headEnd/>
            <a:tailEnd/>
          </a:ln>
        </p:spPr>
        <p:txBody>
          <a:bodyPr>
            <a:spAutoFit/>
          </a:bodyPr>
          <a:lstStyle/>
          <a:p>
            <a:pPr algn="ctr" eaLnBrk="0" hangingPunct="0"/>
            <a:r>
              <a:rPr lang="en-US" sz="1050" dirty="0">
                <a:solidFill>
                  <a:srgbClr val="1F1F1F"/>
                </a:solidFill>
              </a:rPr>
              <a:t>Medical Offices*</a:t>
            </a:r>
          </a:p>
        </p:txBody>
      </p:sp>
      <p:pic>
        <p:nvPicPr>
          <p:cNvPr id="36" name="Picture 59" descr="1001404"/>
          <p:cNvPicPr>
            <a:picLocks noChangeArrowheads="1"/>
          </p:cNvPicPr>
          <p:nvPr/>
        </p:nvPicPr>
        <p:blipFill>
          <a:blip r:embed="rId4" cstate="print"/>
          <a:srcRect/>
          <a:stretch>
            <a:fillRect/>
          </a:stretch>
        </p:blipFill>
        <p:spPr bwMode="auto">
          <a:xfrm>
            <a:off x="6386232" y="2522477"/>
            <a:ext cx="1077844" cy="689748"/>
          </a:xfrm>
          <a:prstGeom prst="rect">
            <a:avLst/>
          </a:prstGeom>
          <a:noFill/>
          <a:ln w="9525" cap="sq">
            <a:solidFill>
              <a:schemeClr val="bg1"/>
            </a:solidFill>
            <a:miter lim="800000"/>
            <a:headEnd/>
            <a:tailEnd/>
          </a:ln>
          <a:effectLst/>
        </p:spPr>
      </p:pic>
      <p:sp>
        <p:nvSpPr>
          <p:cNvPr id="26669" name="TextBox 21"/>
          <p:cNvSpPr txBox="1">
            <a:spLocks noChangeArrowheads="1"/>
          </p:cNvSpPr>
          <p:nvPr/>
        </p:nvSpPr>
        <p:spPr bwMode="auto">
          <a:xfrm>
            <a:off x="6197675" y="3266708"/>
            <a:ext cx="1317365" cy="253916"/>
          </a:xfrm>
          <a:prstGeom prst="rect">
            <a:avLst/>
          </a:prstGeom>
          <a:noFill/>
          <a:ln w="9525">
            <a:noFill/>
            <a:miter lim="800000"/>
            <a:headEnd/>
            <a:tailEnd/>
          </a:ln>
        </p:spPr>
        <p:txBody>
          <a:bodyPr>
            <a:spAutoFit/>
          </a:bodyPr>
          <a:lstStyle/>
          <a:p>
            <a:pPr algn="ctr" eaLnBrk="0" hangingPunct="0"/>
            <a:r>
              <a:rPr lang="en-US" sz="1050" dirty="0">
                <a:solidFill>
                  <a:srgbClr val="1F1F1F"/>
                </a:solidFill>
              </a:rPr>
              <a:t>Office Buildings</a:t>
            </a:r>
          </a:p>
        </p:txBody>
      </p:sp>
      <p:grpSp>
        <p:nvGrpSpPr>
          <p:cNvPr id="11" name="Group 10"/>
          <p:cNvGrpSpPr/>
          <p:nvPr/>
        </p:nvGrpSpPr>
        <p:grpSpPr>
          <a:xfrm>
            <a:off x="6305816" y="1346040"/>
            <a:ext cx="1219368" cy="1174230"/>
            <a:chOff x="1924013" y="3747289"/>
            <a:chExt cx="1219368" cy="1174230"/>
          </a:xfrm>
        </p:grpSpPr>
        <p:pic>
          <p:nvPicPr>
            <p:cNvPr id="32" name="Picture 53" descr="j0431694"/>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6087" y="3747289"/>
              <a:ext cx="1137726" cy="714700"/>
            </a:xfrm>
            <a:prstGeom prst="rect">
              <a:avLst/>
            </a:prstGeom>
            <a:noFill/>
            <a:ln w="9525" cap="sq">
              <a:solidFill>
                <a:schemeClr val="bg1"/>
              </a:solidFill>
              <a:miter lim="800000"/>
              <a:headEnd/>
              <a:tailEnd/>
            </a:ln>
            <a:effectLst/>
          </p:spPr>
        </p:pic>
        <p:sp>
          <p:nvSpPr>
            <p:cNvPr id="26665" name="TextBox 22"/>
            <p:cNvSpPr txBox="1">
              <a:spLocks noChangeArrowheads="1"/>
            </p:cNvSpPr>
            <p:nvPr/>
          </p:nvSpPr>
          <p:spPr bwMode="auto">
            <a:xfrm>
              <a:off x="1924013" y="4506022"/>
              <a:ext cx="1219368" cy="415497"/>
            </a:xfrm>
            <a:prstGeom prst="rect">
              <a:avLst/>
            </a:prstGeom>
            <a:noFill/>
            <a:ln w="9525">
              <a:noFill/>
              <a:miter lim="800000"/>
              <a:headEnd/>
              <a:tailEnd/>
            </a:ln>
          </p:spPr>
          <p:txBody>
            <a:bodyPr wrap="square">
              <a:spAutoFit/>
            </a:bodyPr>
            <a:lstStyle/>
            <a:p>
              <a:pPr algn="ctr" eaLnBrk="0" hangingPunct="0"/>
              <a:r>
                <a:rPr lang="en-US" sz="1050" dirty="0">
                  <a:solidFill>
                    <a:srgbClr val="1F1F1F"/>
                  </a:solidFill>
                </a:rPr>
                <a:t>Distribution Centers</a:t>
              </a:r>
            </a:p>
          </p:txBody>
        </p:sp>
      </p:grpSp>
      <p:sp>
        <p:nvSpPr>
          <p:cNvPr id="26663" name="TextBox 30"/>
          <p:cNvSpPr txBox="1">
            <a:spLocks noChangeArrowheads="1"/>
          </p:cNvSpPr>
          <p:nvPr/>
        </p:nvSpPr>
        <p:spPr bwMode="auto">
          <a:xfrm>
            <a:off x="2684999" y="2039551"/>
            <a:ext cx="1077844" cy="253888"/>
          </a:xfrm>
          <a:prstGeom prst="rect">
            <a:avLst/>
          </a:prstGeom>
          <a:noFill/>
          <a:ln w="9525">
            <a:noFill/>
            <a:miter lim="800000"/>
            <a:headEnd/>
            <a:tailEnd/>
          </a:ln>
        </p:spPr>
        <p:txBody>
          <a:bodyPr>
            <a:spAutoFit/>
          </a:bodyPr>
          <a:lstStyle/>
          <a:p>
            <a:pPr algn="ctr" eaLnBrk="0" hangingPunct="0"/>
            <a:r>
              <a:rPr lang="en-US" sz="1050" dirty="0">
                <a:solidFill>
                  <a:srgbClr val="1F1F1F"/>
                </a:solidFill>
              </a:rPr>
              <a:t>Barracks*</a:t>
            </a:r>
          </a:p>
        </p:txBody>
      </p:sp>
      <p:pic>
        <p:nvPicPr>
          <p:cNvPr id="28" name="Picture 55" descr="good foods"/>
          <p:cNvPicPr>
            <a:picLocks noChangeArrowheads="1"/>
          </p:cNvPicPr>
          <p:nvPr/>
        </p:nvPicPr>
        <p:blipFill>
          <a:blip r:embed="rId6" cstate="print"/>
          <a:srcRect/>
          <a:stretch>
            <a:fillRect/>
          </a:stretch>
        </p:blipFill>
        <p:spPr bwMode="auto">
          <a:xfrm>
            <a:off x="1429366" y="4889088"/>
            <a:ext cx="1137724" cy="689748"/>
          </a:xfrm>
          <a:prstGeom prst="rect">
            <a:avLst/>
          </a:prstGeom>
          <a:noFill/>
          <a:ln w="9525" cap="sq">
            <a:solidFill>
              <a:schemeClr val="bg1"/>
            </a:solidFill>
            <a:miter lim="800000"/>
            <a:headEnd/>
            <a:tailEnd/>
          </a:ln>
          <a:effectLst/>
        </p:spPr>
      </p:pic>
      <p:sp>
        <p:nvSpPr>
          <p:cNvPr id="26661" name="TextBox 28"/>
          <p:cNvSpPr txBox="1">
            <a:spLocks noChangeArrowheads="1"/>
          </p:cNvSpPr>
          <p:nvPr/>
        </p:nvSpPr>
        <p:spPr bwMode="auto">
          <a:xfrm>
            <a:off x="1405480" y="5621333"/>
            <a:ext cx="1137724" cy="253888"/>
          </a:xfrm>
          <a:prstGeom prst="rect">
            <a:avLst/>
          </a:prstGeom>
          <a:noFill/>
          <a:ln w="9525">
            <a:noFill/>
            <a:miter lim="800000"/>
            <a:headEnd/>
            <a:tailEnd/>
          </a:ln>
        </p:spPr>
        <p:txBody>
          <a:bodyPr>
            <a:spAutoFit/>
          </a:bodyPr>
          <a:lstStyle/>
          <a:p>
            <a:pPr algn="ctr" eaLnBrk="0" hangingPunct="0"/>
            <a:r>
              <a:rPr lang="en-US" sz="1050" dirty="0">
                <a:solidFill>
                  <a:srgbClr val="1F1F1F"/>
                </a:solidFill>
              </a:rPr>
              <a:t>Supermarkets</a:t>
            </a:r>
          </a:p>
        </p:txBody>
      </p:sp>
      <p:grpSp>
        <p:nvGrpSpPr>
          <p:cNvPr id="14" name="Group 13"/>
          <p:cNvGrpSpPr/>
          <p:nvPr/>
        </p:nvGrpSpPr>
        <p:grpSpPr>
          <a:xfrm>
            <a:off x="3897934" y="1338368"/>
            <a:ext cx="1175471" cy="986160"/>
            <a:chOff x="5661143" y="2611915"/>
            <a:chExt cx="1175471" cy="986160"/>
          </a:xfrm>
        </p:grpSpPr>
        <p:pic>
          <p:nvPicPr>
            <p:cNvPr id="26" name="Picture 51" descr="DC courthouse"/>
            <p:cNvPicPr>
              <a:picLocks noChangeArrowheads="1"/>
            </p:cNvPicPr>
            <p:nvPr/>
          </p:nvPicPr>
          <p:blipFill>
            <a:blip r:embed="rId7" cstate="print"/>
            <a:srcRect/>
            <a:stretch>
              <a:fillRect/>
            </a:stretch>
          </p:blipFill>
          <p:spPr bwMode="auto">
            <a:xfrm>
              <a:off x="5661143" y="2611915"/>
              <a:ext cx="1175471" cy="689748"/>
            </a:xfrm>
            <a:prstGeom prst="rect">
              <a:avLst/>
            </a:prstGeom>
            <a:noFill/>
            <a:ln w="9525" cap="sq">
              <a:solidFill>
                <a:schemeClr val="bg1"/>
              </a:solidFill>
              <a:miter lim="800000"/>
              <a:headEnd/>
              <a:tailEnd/>
            </a:ln>
            <a:effectLst/>
          </p:spPr>
        </p:pic>
        <p:sp>
          <p:nvSpPr>
            <p:cNvPr id="26659" name="TextBox 26"/>
            <p:cNvSpPr txBox="1">
              <a:spLocks noChangeArrowheads="1"/>
            </p:cNvSpPr>
            <p:nvPr/>
          </p:nvSpPr>
          <p:spPr bwMode="auto">
            <a:xfrm>
              <a:off x="5702561" y="3344159"/>
              <a:ext cx="1114248" cy="253916"/>
            </a:xfrm>
            <a:prstGeom prst="rect">
              <a:avLst/>
            </a:prstGeom>
            <a:noFill/>
            <a:ln w="9525">
              <a:noFill/>
              <a:miter lim="800000"/>
              <a:headEnd/>
              <a:tailEnd/>
            </a:ln>
          </p:spPr>
          <p:txBody>
            <a:bodyPr>
              <a:spAutoFit/>
            </a:bodyPr>
            <a:lstStyle/>
            <a:p>
              <a:pPr algn="ctr" eaLnBrk="0" hangingPunct="0"/>
              <a:r>
                <a:rPr lang="en-US" sz="1050" dirty="0">
                  <a:solidFill>
                    <a:srgbClr val="1F1F1F"/>
                  </a:solidFill>
                </a:rPr>
                <a:t>Courthouses</a:t>
              </a:r>
            </a:p>
          </p:txBody>
        </p:sp>
      </p:grpSp>
      <p:grpSp>
        <p:nvGrpSpPr>
          <p:cNvPr id="21" name="Group 20"/>
          <p:cNvGrpSpPr/>
          <p:nvPr/>
        </p:nvGrpSpPr>
        <p:grpSpPr>
          <a:xfrm>
            <a:off x="5189113" y="2519282"/>
            <a:ext cx="1101730" cy="971995"/>
            <a:chOff x="5943449" y="2518079"/>
            <a:chExt cx="1101730" cy="971995"/>
          </a:xfrm>
        </p:grpSpPr>
        <p:pic>
          <p:nvPicPr>
            <p:cNvPr id="24" name="Picture 56" descr="school_colo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67335" y="2518079"/>
              <a:ext cx="1077844" cy="689748"/>
            </a:xfrm>
            <a:prstGeom prst="rect">
              <a:avLst/>
            </a:prstGeom>
            <a:noFill/>
            <a:ln w="9525" cap="sq">
              <a:solidFill>
                <a:schemeClr val="bg1"/>
              </a:solidFill>
              <a:miter lim="800000"/>
              <a:headEnd/>
              <a:tailEnd/>
            </a:ln>
            <a:effectLst/>
          </p:spPr>
        </p:pic>
        <p:sp>
          <p:nvSpPr>
            <p:cNvPr id="26657" name="TextBox 24"/>
            <p:cNvSpPr txBox="1">
              <a:spLocks noChangeArrowheads="1"/>
            </p:cNvSpPr>
            <p:nvPr/>
          </p:nvSpPr>
          <p:spPr bwMode="auto">
            <a:xfrm>
              <a:off x="5943449" y="3236158"/>
              <a:ext cx="1077844" cy="253916"/>
            </a:xfrm>
            <a:prstGeom prst="rect">
              <a:avLst/>
            </a:prstGeom>
            <a:noFill/>
            <a:ln w="9525">
              <a:noFill/>
              <a:miter lim="800000"/>
              <a:headEnd/>
              <a:tailEnd/>
            </a:ln>
          </p:spPr>
          <p:txBody>
            <a:bodyPr>
              <a:spAutoFit/>
            </a:bodyPr>
            <a:lstStyle/>
            <a:p>
              <a:pPr algn="ctr" eaLnBrk="0" hangingPunct="0"/>
              <a:r>
                <a:rPr lang="en-US" sz="1050">
                  <a:solidFill>
                    <a:srgbClr val="1F1F1F"/>
                  </a:solidFill>
                </a:rPr>
                <a:t>K-12 Schools</a:t>
              </a:r>
            </a:p>
          </p:txBody>
        </p:sp>
      </p:grpSp>
      <p:pic>
        <p:nvPicPr>
          <p:cNvPr id="22" name="Picture 52" descr="383 Madison"/>
          <p:cNvPicPr>
            <a:picLocks noChangeArrowheads="1"/>
          </p:cNvPicPr>
          <p:nvPr/>
        </p:nvPicPr>
        <p:blipFill>
          <a:blip r:embed="rId9" cstate="print"/>
          <a:srcRect/>
          <a:stretch>
            <a:fillRect/>
          </a:stretch>
        </p:blipFill>
        <p:spPr bwMode="auto">
          <a:xfrm>
            <a:off x="1452834" y="2500987"/>
            <a:ext cx="1119674" cy="689748"/>
          </a:xfrm>
          <a:prstGeom prst="rect">
            <a:avLst/>
          </a:prstGeom>
          <a:noFill/>
          <a:ln w="9525" cap="sq">
            <a:solidFill>
              <a:schemeClr val="bg1"/>
            </a:solidFill>
            <a:miter lim="800000"/>
            <a:headEnd/>
            <a:tailEnd/>
          </a:ln>
          <a:effectLst/>
        </p:spPr>
      </p:pic>
      <p:sp>
        <p:nvSpPr>
          <p:cNvPr id="26655" name="TextBox 22"/>
          <p:cNvSpPr txBox="1">
            <a:spLocks noChangeArrowheads="1"/>
          </p:cNvSpPr>
          <p:nvPr/>
        </p:nvSpPr>
        <p:spPr bwMode="auto">
          <a:xfrm>
            <a:off x="1429366" y="2050975"/>
            <a:ext cx="1181878" cy="253888"/>
          </a:xfrm>
          <a:prstGeom prst="rect">
            <a:avLst/>
          </a:prstGeom>
          <a:noFill/>
          <a:ln w="9525">
            <a:noFill/>
            <a:miter lim="800000"/>
            <a:headEnd/>
            <a:tailEnd/>
          </a:ln>
        </p:spPr>
        <p:txBody>
          <a:bodyPr>
            <a:spAutoFit/>
          </a:bodyPr>
          <a:lstStyle/>
          <a:p>
            <a:pPr algn="ctr" eaLnBrk="0" hangingPunct="0"/>
            <a:r>
              <a:rPr lang="en-US" sz="1050" dirty="0">
                <a:solidFill>
                  <a:srgbClr val="1F1F1F"/>
                </a:solidFill>
              </a:rPr>
              <a:t>Bank Branch</a:t>
            </a:r>
          </a:p>
        </p:txBody>
      </p:sp>
      <p:pic>
        <p:nvPicPr>
          <p:cNvPr id="20" name="Picture 48" descr="hotel2"/>
          <p:cNvPicPr>
            <a:picLocks noChangeArrowheads="1"/>
          </p:cNvPicPr>
          <p:nvPr/>
        </p:nvPicPr>
        <p:blipFill rotWithShape="1">
          <a:blip r:embed="rId10" cstate="screen">
            <a:extLst>
              <a:ext uri="{28A0092B-C50C-407E-A947-70E740481C1C}">
                <a14:useLocalDpi xmlns:a14="http://schemas.microsoft.com/office/drawing/2010/main"/>
              </a:ext>
            </a:extLst>
          </a:blip>
          <a:srcRect t="7720"/>
          <a:stretch/>
        </p:blipFill>
        <p:spPr bwMode="auto">
          <a:xfrm>
            <a:off x="3897934" y="2520694"/>
            <a:ext cx="1187084" cy="701007"/>
          </a:xfrm>
          <a:prstGeom prst="rect">
            <a:avLst/>
          </a:prstGeom>
          <a:noFill/>
          <a:ln w="9525" cap="sq">
            <a:solidFill>
              <a:schemeClr val="bg1"/>
            </a:solidFill>
            <a:miter lim="800000"/>
            <a:headEnd/>
            <a:tailEnd/>
          </a:ln>
          <a:effectLst/>
        </p:spPr>
      </p:pic>
      <p:sp>
        <p:nvSpPr>
          <p:cNvPr id="26653" name="TextBox 20"/>
          <p:cNvSpPr txBox="1">
            <a:spLocks noChangeArrowheads="1"/>
          </p:cNvSpPr>
          <p:nvPr/>
        </p:nvSpPr>
        <p:spPr bwMode="auto">
          <a:xfrm>
            <a:off x="3983288" y="3264198"/>
            <a:ext cx="1077844" cy="253916"/>
          </a:xfrm>
          <a:prstGeom prst="rect">
            <a:avLst/>
          </a:prstGeom>
          <a:noFill/>
          <a:ln w="9525">
            <a:noFill/>
            <a:miter lim="800000"/>
            <a:headEnd/>
            <a:tailEnd/>
          </a:ln>
        </p:spPr>
        <p:txBody>
          <a:bodyPr>
            <a:spAutoFit/>
          </a:bodyPr>
          <a:lstStyle/>
          <a:p>
            <a:pPr algn="ctr" eaLnBrk="0" hangingPunct="0"/>
            <a:r>
              <a:rPr lang="en-US" sz="1050">
                <a:solidFill>
                  <a:srgbClr val="1F1F1F"/>
                </a:solidFill>
              </a:rPr>
              <a:t>Hotels</a:t>
            </a:r>
          </a:p>
        </p:txBody>
      </p:sp>
      <p:pic>
        <p:nvPicPr>
          <p:cNvPr id="18" name="Picture 50" descr="wastetreatment008"/>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37722" y="4881365"/>
            <a:ext cx="1077844" cy="689748"/>
          </a:xfrm>
          <a:prstGeom prst="rect">
            <a:avLst/>
          </a:prstGeom>
          <a:noFill/>
          <a:ln w="9525" cap="sq">
            <a:solidFill>
              <a:schemeClr val="bg1"/>
            </a:solidFill>
            <a:miter lim="800000"/>
            <a:headEnd/>
            <a:tailEnd/>
          </a:ln>
          <a:effectLst/>
        </p:spPr>
      </p:pic>
      <p:sp>
        <p:nvSpPr>
          <p:cNvPr id="26651" name="TextBox 18"/>
          <p:cNvSpPr txBox="1">
            <a:spLocks noChangeArrowheads="1"/>
          </p:cNvSpPr>
          <p:nvPr/>
        </p:nvSpPr>
        <p:spPr bwMode="auto">
          <a:xfrm>
            <a:off x="3758081" y="5624506"/>
            <a:ext cx="1437125" cy="415498"/>
          </a:xfrm>
          <a:prstGeom prst="rect">
            <a:avLst/>
          </a:prstGeom>
          <a:noFill/>
          <a:ln w="9525">
            <a:noFill/>
            <a:miter lim="800000"/>
            <a:headEnd/>
            <a:tailEnd/>
          </a:ln>
        </p:spPr>
        <p:txBody>
          <a:bodyPr>
            <a:spAutoFit/>
          </a:bodyPr>
          <a:lstStyle/>
          <a:p>
            <a:pPr algn="ctr" eaLnBrk="0" hangingPunct="0"/>
            <a:r>
              <a:rPr lang="en-US" sz="1050" dirty="0"/>
              <a:t>Wastewater Treatment Plants*</a:t>
            </a:r>
          </a:p>
        </p:txBody>
      </p:sp>
      <p:pic>
        <p:nvPicPr>
          <p:cNvPr id="16" name="Picture 58" descr="jc penney"/>
          <p:cNvPicPr>
            <a:picLocks noChangeArrowheads="1"/>
          </p:cNvPicPr>
          <p:nvPr/>
        </p:nvPicPr>
        <p:blipFill>
          <a:blip r:embed="rId12" cstate="print"/>
          <a:srcRect/>
          <a:stretch>
            <a:fillRect/>
          </a:stretch>
        </p:blipFill>
        <p:spPr bwMode="auto">
          <a:xfrm>
            <a:off x="5225719" y="3672566"/>
            <a:ext cx="1077844" cy="689748"/>
          </a:xfrm>
          <a:prstGeom prst="rect">
            <a:avLst/>
          </a:prstGeom>
          <a:noFill/>
          <a:ln w="9525" cap="sq">
            <a:solidFill>
              <a:schemeClr val="bg1"/>
            </a:solidFill>
            <a:miter lim="800000"/>
            <a:headEnd/>
            <a:tailEnd/>
          </a:ln>
          <a:effectLst/>
        </p:spPr>
      </p:pic>
      <p:sp>
        <p:nvSpPr>
          <p:cNvPr id="26649" name="TextBox 16"/>
          <p:cNvSpPr txBox="1">
            <a:spLocks noChangeArrowheads="1"/>
          </p:cNvSpPr>
          <p:nvPr/>
        </p:nvSpPr>
        <p:spPr bwMode="auto">
          <a:xfrm>
            <a:off x="5201833" y="4404810"/>
            <a:ext cx="1077844" cy="253916"/>
          </a:xfrm>
          <a:prstGeom prst="rect">
            <a:avLst/>
          </a:prstGeom>
          <a:noFill/>
          <a:ln w="9525">
            <a:noFill/>
            <a:miter lim="800000"/>
            <a:headEnd/>
            <a:tailEnd/>
          </a:ln>
        </p:spPr>
        <p:txBody>
          <a:bodyPr>
            <a:spAutoFit/>
          </a:bodyPr>
          <a:lstStyle/>
          <a:p>
            <a:pPr algn="ctr" eaLnBrk="0" hangingPunct="0"/>
            <a:r>
              <a:rPr lang="en-US" sz="1050" dirty="0">
                <a:solidFill>
                  <a:srgbClr val="1F1F1F"/>
                </a:solidFill>
              </a:rPr>
              <a:t>Retail Stores</a:t>
            </a:r>
          </a:p>
        </p:txBody>
      </p:sp>
      <p:grpSp>
        <p:nvGrpSpPr>
          <p:cNvPr id="13" name="Group 12"/>
          <p:cNvGrpSpPr/>
          <p:nvPr/>
        </p:nvGrpSpPr>
        <p:grpSpPr>
          <a:xfrm>
            <a:off x="6209520" y="4874762"/>
            <a:ext cx="1448353" cy="977443"/>
            <a:chOff x="6750085" y="2642568"/>
            <a:chExt cx="1448353" cy="977443"/>
          </a:xfrm>
        </p:grpSpPr>
        <p:pic>
          <p:nvPicPr>
            <p:cNvPr id="26646" name="Picture 40"/>
            <p:cNvPicPr>
              <a:picLocks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74819" y="2642568"/>
              <a:ext cx="1077844" cy="689748"/>
            </a:xfrm>
            <a:prstGeom prst="rect">
              <a:avLst/>
            </a:prstGeom>
            <a:noFill/>
            <a:ln w="9525">
              <a:solidFill>
                <a:schemeClr val="bg1"/>
              </a:solidFill>
              <a:miter lim="800000"/>
              <a:headEnd/>
              <a:tailEnd/>
            </a:ln>
            <a:effectLst/>
          </p:spPr>
        </p:pic>
        <p:sp>
          <p:nvSpPr>
            <p:cNvPr id="26647" name="TextBox 18"/>
            <p:cNvSpPr txBox="1">
              <a:spLocks noChangeArrowheads="1"/>
            </p:cNvSpPr>
            <p:nvPr/>
          </p:nvSpPr>
          <p:spPr bwMode="auto">
            <a:xfrm>
              <a:off x="6750085" y="3366095"/>
              <a:ext cx="1448353" cy="253916"/>
            </a:xfrm>
            <a:prstGeom prst="rect">
              <a:avLst/>
            </a:prstGeom>
            <a:noFill/>
            <a:ln w="9525">
              <a:noFill/>
              <a:miter lim="800000"/>
              <a:headEnd/>
              <a:tailEnd/>
            </a:ln>
          </p:spPr>
          <p:txBody>
            <a:bodyPr wrap="square">
              <a:spAutoFit/>
            </a:bodyPr>
            <a:lstStyle/>
            <a:p>
              <a:pPr algn="ctr" eaLnBrk="0" hangingPunct="0"/>
              <a:r>
                <a:rPr lang="en-US" sz="1050" dirty="0">
                  <a:solidFill>
                    <a:srgbClr val="1F1F1F"/>
                  </a:solidFill>
                </a:rPr>
                <a:t>Worship Facilities</a:t>
              </a:r>
            </a:p>
          </p:txBody>
        </p:sp>
      </p:grpSp>
      <p:pic>
        <p:nvPicPr>
          <p:cNvPr id="26644" name="Picture 43" descr="A-104 IBM&amp;HP2"/>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179281" y="1332671"/>
            <a:ext cx="1077844" cy="689747"/>
          </a:xfrm>
          <a:prstGeom prst="rect">
            <a:avLst/>
          </a:prstGeom>
          <a:noFill/>
          <a:ln w="9525">
            <a:solidFill>
              <a:schemeClr val="bg1"/>
            </a:solidFill>
            <a:miter lim="800000"/>
            <a:headEnd/>
            <a:tailEnd/>
          </a:ln>
          <a:effectLst/>
        </p:spPr>
      </p:pic>
      <p:sp>
        <p:nvSpPr>
          <p:cNvPr id="26645" name="TextBox 18"/>
          <p:cNvSpPr txBox="1">
            <a:spLocks noChangeArrowheads="1"/>
          </p:cNvSpPr>
          <p:nvPr/>
        </p:nvSpPr>
        <p:spPr bwMode="auto">
          <a:xfrm>
            <a:off x="4975754" y="2075811"/>
            <a:ext cx="1437125" cy="253916"/>
          </a:xfrm>
          <a:prstGeom prst="rect">
            <a:avLst/>
          </a:prstGeom>
          <a:noFill/>
          <a:ln w="9525">
            <a:noFill/>
            <a:miter lim="800000"/>
            <a:headEnd/>
            <a:tailEnd/>
          </a:ln>
        </p:spPr>
        <p:txBody>
          <a:bodyPr>
            <a:spAutoFit/>
          </a:bodyPr>
          <a:lstStyle/>
          <a:p>
            <a:pPr algn="ctr" eaLnBrk="0" hangingPunct="0"/>
            <a:r>
              <a:rPr lang="en-US" sz="1050" dirty="0"/>
              <a:t>Data Centers</a:t>
            </a:r>
          </a:p>
        </p:txBody>
      </p:sp>
      <p:pic>
        <p:nvPicPr>
          <p:cNvPr id="45" name="Picture 34" descr="Mansion Senior Care Pic.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26096" y="3659931"/>
            <a:ext cx="1077844" cy="694107"/>
          </a:xfrm>
          <a:prstGeom prst="rect">
            <a:avLst/>
          </a:prstGeom>
          <a:noFill/>
          <a:ln w="9525" cap="sq">
            <a:solidFill>
              <a:schemeClr val="bg1"/>
            </a:solidFill>
            <a:miter lim="800000"/>
            <a:headEnd/>
            <a:tailEnd/>
          </a:ln>
          <a:effectLst/>
        </p:spPr>
      </p:pic>
      <p:sp>
        <p:nvSpPr>
          <p:cNvPr id="26643" name="TextBox 16"/>
          <p:cNvSpPr txBox="1">
            <a:spLocks noChangeArrowheads="1"/>
          </p:cNvSpPr>
          <p:nvPr/>
        </p:nvSpPr>
        <p:spPr bwMode="auto">
          <a:xfrm>
            <a:off x="6450160" y="4392477"/>
            <a:ext cx="1077844" cy="415498"/>
          </a:xfrm>
          <a:prstGeom prst="rect">
            <a:avLst/>
          </a:prstGeom>
          <a:noFill/>
          <a:ln w="9525">
            <a:noFill/>
            <a:miter lim="800000"/>
            <a:headEnd/>
            <a:tailEnd/>
          </a:ln>
        </p:spPr>
        <p:txBody>
          <a:bodyPr>
            <a:spAutoFit/>
          </a:bodyPr>
          <a:lstStyle/>
          <a:p>
            <a:pPr algn="ctr" eaLnBrk="0" hangingPunct="0"/>
            <a:r>
              <a:rPr lang="en-US" sz="1050" dirty="0"/>
              <a:t>Senior Care Communities</a:t>
            </a:r>
          </a:p>
        </p:txBody>
      </p:sp>
      <p:sp>
        <p:nvSpPr>
          <p:cNvPr id="2" name="Title 1"/>
          <p:cNvSpPr>
            <a:spLocks noGrp="1"/>
          </p:cNvSpPr>
          <p:nvPr>
            <p:ph type="title"/>
          </p:nvPr>
        </p:nvSpPr>
        <p:spPr>
          <a:xfrm>
            <a:off x="578860" y="297107"/>
            <a:ext cx="7886700" cy="782791"/>
          </a:xfrm>
        </p:spPr>
        <p:txBody>
          <a:bodyPr>
            <a:normAutofit fontScale="90000"/>
          </a:bodyPr>
          <a:lstStyle/>
          <a:p>
            <a:r>
              <a:rPr lang="en-US" sz="3600" dirty="0"/>
              <a:t>Property types with 1-100 ENERGY STAR scores</a:t>
            </a:r>
          </a:p>
        </p:txBody>
      </p:sp>
      <p:sp>
        <p:nvSpPr>
          <p:cNvPr id="23" name="Slide Number Placeholder 22"/>
          <p:cNvSpPr>
            <a:spLocks noGrp="1"/>
          </p:cNvSpPr>
          <p:nvPr>
            <p:ph type="sldNum" sz="quarter" idx="4294967295"/>
          </p:nvPr>
        </p:nvSpPr>
        <p:spPr>
          <a:xfrm>
            <a:off x="6989082" y="5763542"/>
            <a:ext cx="2057400" cy="365125"/>
          </a:xfrm>
          <a:prstGeom prst="rect">
            <a:avLst/>
          </a:prstGeom>
        </p:spPr>
        <p:txBody>
          <a:bodyPr/>
          <a:lstStyle/>
          <a:p>
            <a:fld id="{AC55DC90-6C5B-4A6C-A1C8-00081D82B47A}" type="slidenum">
              <a:rPr lang="en-US" smtClean="0"/>
              <a:t>18</a:t>
            </a:fld>
            <a:endParaRPr lang="en-US" dirty="0"/>
          </a:p>
        </p:txBody>
      </p:sp>
      <p:sp>
        <p:nvSpPr>
          <p:cNvPr id="60" name="TextBox 25"/>
          <p:cNvSpPr txBox="1">
            <a:spLocks noChangeArrowheads="1"/>
          </p:cNvSpPr>
          <p:nvPr/>
        </p:nvSpPr>
        <p:spPr bwMode="auto">
          <a:xfrm>
            <a:off x="1235155" y="3225982"/>
            <a:ext cx="1556886" cy="253888"/>
          </a:xfrm>
          <a:prstGeom prst="rect">
            <a:avLst/>
          </a:prstGeom>
          <a:noFill/>
          <a:ln w="9525">
            <a:noFill/>
            <a:miter lim="800000"/>
            <a:headEnd/>
            <a:tailEnd/>
          </a:ln>
        </p:spPr>
        <p:txBody>
          <a:bodyPr>
            <a:spAutoFit/>
          </a:bodyPr>
          <a:lstStyle/>
          <a:p>
            <a:pPr algn="ctr" eaLnBrk="0" hangingPunct="0"/>
            <a:r>
              <a:rPr lang="en-US" sz="1050" dirty="0">
                <a:solidFill>
                  <a:srgbClr val="1F1F1F"/>
                </a:solidFill>
              </a:rPr>
              <a:t>Financial Offices</a:t>
            </a:r>
          </a:p>
        </p:txBody>
      </p:sp>
      <p:pic>
        <p:nvPicPr>
          <p:cNvPr id="65" name="Picture 54" descr="dorms"/>
          <p:cNvPicPr>
            <a:picLocks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881398" y="3651911"/>
            <a:ext cx="1212593" cy="722961"/>
          </a:xfrm>
          <a:prstGeom prst="rect">
            <a:avLst/>
          </a:prstGeom>
          <a:noFill/>
          <a:ln w="9525" cap="sq">
            <a:solidFill>
              <a:schemeClr val="bg1"/>
            </a:solidFill>
            <a:miter lim="800000"/>
            <a:headEnd/>
            <a:tailEnd/>
          </a:ln>
          <a:effectLst/>
        </p:spPr>
      </p:pic>
      <p:sp>
        <p:nvSpPr>
          <p:cNvPr id="66" name="TextBox 30"/>
          <p:cNvSpPr txBox="1">
            <a:spLocks noChangeArrowheads="1"/>
          </p:cNvSpPr>
          <p:nvPr/>
        </p:nvSpPr>
        <p:spPr bwMode="auto">
          <a:xfrm>
            <a:off x="3840710" y="4417369"/>
            <a:ext cx="1218812" cy="415156"/>
          </a:xfrm>
          <a:prstGeom prst="rect">
            <a:avLst/>
          </a:prstGeom>
          <a:noFill/>
          <a:ln w="9525">
            <a:solidFill>
              <a:schemeClr val="bg1"/>
            </a:solidFill>
            <a:miter lim="800000"/>
            <a:headEnd/>
            <a:tailEnd/>
          </a:ln>
          <a:effectLst/>
        </p:spPr>
        <p:txBody>
          <a:bodyPr wrap="square">
            <a:spAutoFit/>
          </a:bodyPr>
          <a:lstStyle/>
          <a:p>
            <a:pPr algn="ctr" eaLnBrk="0" hangingPunct="0"/>
            <a:r>
              <a:rPr lang="en-US" sz="1050" dirty="0">
                <a:solidFill>
                  <a:srgbClr val="1F1F1F"/>
                </a:solidFill>
              </a:rPr>
              <a:t>Residence Hall/Dormitory*</a:t>
            </a:r>
          </a:p>
        </p:txBody>
      </p:sp>
      <p:pic>
        <p:nvPicPr>
          <p:cNvPr id="3" name="Picture 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452834" y="1303906"/>
            <a:ext cx="1116159" cy="698315"/>
          </a:xfrm>
          <a:prstGeom prst="rect">
            <a:avLst/>
          </a:prstGeom>
        </p:spPr>
      </p:pic>
      <p:sp>
        <p:nvSpPr>
          <p:cNvPr id="57" name="TextBox 20"/>
          <p:cNvSpPr txBox="1">
            <a:spLocks noChangeArrowheads="1"/>
          </p:cNvSpPr>
          <p:nvPr/>
        </p:nvSpPr>
        <p:spPr bwMode="auto">
          <a:xfrm>
            <a:off x="2690479" y="4415236"/>
            <a:ext cx="1077844" cy="415498"/>
          </a:xfrm>
          <a:prstGeom prst="rect">
            <a:avLst/>
          </a:prstGeom>
          <a:noFill/>
          <a:ln w="9525">
            <a:noFill/>
            <a:miter lim="800000"/>
            <a:headEnd/>
            <a:tailEnd/>
          </a:ln>
        </p:spPr>
        <p:txBody>
          <a:bodyPr>
            <a:spAutoFit/>
          </a:bodyPr>
          <a:lstStyle/>
          <a:p>
            <a:pPr algn="ctr" eaLnBrk="0" hangingPunct="0"/>
            <a:r>
              <a:rPr lang="en-US" sz="1050" dirty="0"/>
              <a:t>Multifamily Housing</a:t>
            </a: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79519" y="3666585"/>
            <a:ext cx="1072008" cy="711285"/>
          </a:xfrm>
          <a:prstGeom prst="rect">
            <a:avLst/>
          </a:prstGeom>
        </p:spPr>
      </p:pic>
      <p:sp>
        <p:nvSpPr>
          <p:cNvPr id="26667" name="TextBox 21"/>
          <p:cNvSpPr txBox="1">
            <a:spLocks noChangeArrowheads="1"/>
          </p:cNvSpPr>
          <p:nvPr/>
        </p:nvSpPr>
        <p:spPr bwMode="auto">
          <a:xfrm>
            <a:off x="2678360" y="3205929"/>
            <a:ext cx="1077844" cy="253916"/>
          </a:xfrm>
          <a:prstGeom prst="rect">
            <a:avLst/>
          </a:prstGeom>
          <a:noFill/>
          <a:ln w="9525">
            <a:noFill/>
            <a:miter lim="800000"/>
            <a:headEnd/>
            <a:tailEnd/>
          </a:ln>
        </p:spPr>
        <p:txBody>
          <a:bodyPr>
            <a:spAutoFit/>
          </a:bodyPr>
          <a:lstStyle/>
          <a:p>
            <a:pPr algn="ctr" eaLnBrk="0" hangingPunct="0"/>
            <a:r>
              <a:rPr lang="en-US" sz="1050" dirty="0"/>
              <a:t>Hospitals</a:t>
            </a:r>
          </a:p>
        </p:txBody>
      </p:sp>
      <p:pic>
        <p:nvPicPr>
          <p:cNvPr id="5" name="Picture 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01580" y="2489563"/>
            <a:ext cx="1072008" cy="716366"/>
          </a:xfrm>
          <a:prstGeom prst="rect">
            <a:avLst/>
          </a:prstGeom>
        </p:spPr>
      </p:pic>
      <p:grpSp>
        <p:nvGrpSpPr>
          <p:cNvPr id="15" name="Group 14"/>
          <p:cNvGrpSpPr/>
          <p:nvPr/>
        </p:nvGrpSpPr>
        <p:grpSpPr>
          <a:xfrm>
            <a:off x="5108519" y="4886167"/>
            <a:ext cx="1219368" cy="1153837"/>
            <a:chOff x="6840919" y="1381416"/>
            <a:chExt cx="1219368" cy="1153837"/>
          </a:xfrm>
        </p:grpSpPr>
        <p:sp>
          <p:nvSpPr>
            <p:cNvPr id="63" name="TextBox 22"/>
            <p:cNvSpPr txBox="1">
              <a:spLocks noChangeArrowheads="1"/>
            </p:cNvSpPr>
            <p:nvPr/>
          </p:nvSpPr>
          <p:spPr bwMode="auto">
            <a:xfrm>
              <a:off x="6840919" y="2119756"/>
              <a:ext cx="1219368" cy="415497"/>
            </a:xfrm>
            <a:prstGeom prst="rect">
              <a:avLst/>
            </a:prstGeom>
            <a:noFill/>
            <a:ln w="9525">
              <a:noFill/>
              <a:miter lim="800000"/>
              <a:headEnd/>
              <a:tailEnd/>
            </a:ln>
          </p:spPr>
          <p:txBody>
            <a:bodyPr wrap="square">
              <a:spAutoFit/>
            </a:bodyPr>
            <a:lstStyle/>
            <a:p>
              <a:pPr algn="ctr" eaLnBrk="0" hangingPunct="0"/>
              <a:r>
                <a:rPr lang="en-US" sz="1050" dirty="0">
                  <a:solidFill>
                    <a:srgbClr val="1F1F1F"/>
                  </a:solidFill>
                </a:rPr>
                <a:t>Wholesale club/ Supercenters</a:t>
              </a:r>
            </a:p>
          </p:txBody>
        </p:sp>
        <p:pic>
          <p:nvPicPr>
            <p:cNvPr id="6" name="Picture 5"/>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961764" y="1381416"/>
              <a:ext cx="1071013" cy="692481"/>
            </a:xfrm>
            <a:prstGeom prst="rect">
              <a:avLst/>
            </a:prstGeom>
          </p:spPr>
        </p:pic>
      </p:grpSp>
      <p:grpSp>
        <p:nvGrpSpPr>
          <p:cNvPr id="12" name="Group 11"/>
          <p:cNvGrpSpPr/>
          <p:nvPr/>
        </p:nvGrpSpPr>
        <p:grpSpPr>
          <a:xfrm>
            <a:off x="2640498" y="4875022"/>
            <a:ext cx="1219368" cy="1016215"/>
            <a:chOff x="3199360" y="3751868"/>
            <a:chExt cx="1219368" cy="1016215"/>
          </a:xfrm>
        </p:grpSpPr>
        <p:sp>
          <p:nvSpPr>
            <p:cNvPr id="69" name="TextBox 22"/>
            <p:cNvSpPr txBox="1">
              <a:spLocks noChangeArrowheads="1"/>
            </p:cNvSpPr>
            <p:nvPr/>
          </p:nvSpPr>
          <p:spPr bwMode="auto">
            <a:xfrm>
              <a:off x="3199360" y="4514043"/>
              <a:ext cx="1219368" cy="254040"/>
            </a:xfrm>
            <a:prstGeom prst="rect">
              <a:avLst/>
            </a:prstGeom>
            <a:noFill/>
            <a:ln w="9525">
              <a:noFill/>
              <a:miter lim="800000"/>
              <a:headEnd/>
              <a:tailEnd/>
            </a:ln>
          </p:spPr>
          <p:txBody>
            <a:bodyPr wrap="square">
              <a:spAutoFit/>
            </a:bodyPr>
            <a:lstStyle/>
            <a:p>
              <a:pPr algn="ctr" eaLnBrk="0" hangingPunct="0"/>
              <a:r>
                <a:rPr lang="en-US" sz="1050" dirty="0">
                  <a:solidFill>
                    <a:srgbClr val="1F1F1F"/>
                  </a:solidFill>
                </a:rPr>
                <a:t>Warehouses</a:t>
              </a:r>
            </a:p>
          </p:txBody>
        </p:sp>
        <p:pic>
          <p:nvPicPr>
            <p:cNvPr id="8" name="Picture 7"/>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234932" y="3751868"/>
              <a:ext cx="1072008" cy="707322"/>
            </a:xfrm>
            <a:prstGeom prst="rect">
              <a:avLst/>
            </a:prstGeom>
          </p:spPr>
        </p:pic>
      </p:grpSp>
      <p:pic>
        <p:nvPicPr>
          <p:cNvPr id="9" name="Picture 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708922" y="1313089"/>
            <a:ext cx="1053883" cy="706248"/>
          </a:xfrm>
          <a:prstGeom prst="rect">
            <a:avLst/>
          </a:prstGeom>
        </p:spPr>
      </p:pic>
    </p:spTree>
    <p:extLst>
      <p:ext uri="{BB962C8B-B14F-4D97-AF65-F5344CB8AC3E}">
        <p14:creationId xmlns:p14="http://schemas.microsoft.com/office/powerpoint/2010/main" val="27153794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Use Portfolio Manager to understand comparative performance</a:t>
            </a:r>
            <a:endParaRPr lang="en-US" dirty="0"/>
          </a:p>
        </p:txBody>
      </p:sp>
      <p:sp>
        <p:nvSpPr>
          <p:cNvPr id="6" name="Content Placeholder 5"/>
          <p:cNvSpPr>
            <a:spLocks noGrp="1"/>
          </p:cNvSpPr>
          <p:nvPr>
            <p:ph idx="1"/>
          </p:nvPr>
        </p:nvSpPr>
        <p:spPr/>
        <p:txBody>
          <a:bodyPr/>
          <a:lstStyle/>
          <a:p>
            <a:r>
              <a:rPr lang="en-US"/>
              <a:t>ANY building can be benchmarked</a:t>
            </a:r>
          </a:p>
          <a:p>
            <a:r>
              <a:rPr lang="en-US"/>
              <a:t>Benchmarking through Portfolio Manager enables you to:</a:t>
            </a:r>
            <a:endParaRPr lang="en-US" dirty="0"/>
          </a:p>
        </p:txBody>
      </p:sp>
      <p:sp>
        <p:nvSpPr>
          <p:cNvPr id="2" name="Slide Number Placeholder 1"/>
          <p:cNvSpPr>
            <a:spLocks noGrp="1"/>
          </p:cNvSpPr>
          <p:nvPr>
            <p:ph type="sldNum" sz="quarter" idx="12"/>
          </p:nvPr>
        </p:nvSpPr>
        <p:spPr/>
        <p:txBody>
          <a:bodyPr/>
          <a:lstStyle/>
          <a:p>
            <a:fld id="{294D4A65-5DBF-47E4-A22C-1B2D232C1B48}" type="slidenum">
              <a:rPr lang="en-US" smtClean="0"/>
              <a:pPr/>
              <a:t>19</a:t>
            </a:fld>
            <a:endParaRPr lang="en-US" dirty="0"/>
          </a:p>
        </p:txBody>
      </p:sp>
      <p:pic>
        <p:nvPicPr>
          <p:cNvPr id="9" name="Picture 3" descr="C:\Documents and Settings\JSTEPH02\Local Settings\Temporary Internet Files\Content.IE5\57XMJQF6\MC900349411[1].wmf"/>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842699" y="3019162"/>
            <a:ext cx="1885680" cy="1464108"/>
          </a:xfrm>
          <a:prstGeom prst="rect">
            <a:avLst/>
          </a:prstGeom>
          <a:noFill/>
        </p:spPr>
      </p:pic>
      <p:sp>
        <p:nvSpPr>
          <p:cNvPr id="17" name="Content Placeholder 5"/>
          <p:cNvSpPr txBox="1">
            <a:spLocks/>
          </p:cNvSpPr>
          <p:nvPr/>
        </p:nvSpPr>
        <p:spPr>
          <a:xfrm>
            <a:off x="793967" y="4711887"/>
            <a:ext cx="2105252" cy="1327465"/>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Compare your building to a </a:t>
            </a:r>
            <a:r>
              <a:rPr lang="en-US" b="1" dirty="0"/>
              <a:t>national sample </a:t>
            </a:r>
            <a:r>
              <a:rPr lang="en-US" dirty="0"/>
              <a:t>of similar buildings</a:t>
            </a:r>
          </a:p>
        </p:txBody>
      </p:sp>
      <p:sp>
        <p:nvSpPr>
          <p:cNvPr id="22" name="Content Placeholder 5"/>
          <p:cNvSpPr txBox="1">
            <a:spLocks/>
          </p:cNvSpPr>
          <p:nvPr/>
        </p:nvSpPr>
        <p:spPr>
          <a:xfrm>
            <a:off x="3379638" y="4711887"/>
            <a:ext cx="1983146" cy="1327465"/>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Compare your buildings of a similar type to </a:t>
            </a:r>
            <a:r>
              <a:rPr lang="en-US" b="1" dirty="0"/>
              <a:t>each other</a:t>
            </a:r>
          </a:p>
        </p:txBody>
      </p:sp>
      <p:sp>
        <p:nvSpPr>
          <p:cNvPr id="23" name="Content Placeholder 5"/>
          <p:cNvSpPr txBox="1">
            <a:spLocks/>
          </p:cNvSpPr>
          <p:nvPr/>
        </p:nvSpPr>
        <p:spPr>
          <a:xfrm>
            <a:off x="5843203" y="4711887"/>
            <a:ext cx="2447070" cy="1557652"/>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t>Identify underperformers </a:t>
            </a:r>
            <a:r>
              <a:rPr lang="en-US" dirty="0"/>
              <a:t>in your portfolio and set priorities for the use of limited staff time and/or investment capital</a:t>
            </a:r>
          </a:p>
        </p:txBody>
      </p:sp>
      <p:grpSp>
        <p:nvGrpSpPr>
          <p:cNvPr id="33" name="Group 32"/>
          <p:cNvGrpSpPr/>
          <p:nvPr/>
        </p:nvGrpSpPr>
        <p:grpSpPr>
          <a:xfrm>
            <a:off x="7253508" y="2887756"/>
            <a:ext cx="332439" cy="586853"/>
            <a:chOff x="7280804" y="3144279"/>
            <a:chExt cx="332439" cy="586853"/>
          </a:xfrm>
        </p:grpSpPr>
        <p:sp>
          <p:nvSpPr>
            <p:cNvPr id="27" name="Pentagon 26"/>
            <p:cNvSpPr/>
            <p:nvPr/>
          </p:nvSpPr>
          <p:spPr>
            <a:xfrm rot="5400000">
              <a:off x="7154830" y="3272720"/>
              <a:ext cx="586853" cy="329972"/>
            </a:xfrm>
            <a:prstGeom prst="homePlat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280804" y="3147460"/>
              <a:ext cx="315768"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a:t>
              </a:r>
            </a:p>
          </p:txBody>
        </p:sp>
      </p:grpSp>
      <p:grpSp>
        <p:nvGrpSpPr>
          <p:cNvPr id="29" name="Group 28"/>
          <p:cNvGrpSpPr/>
          <p:nvPr/>
        </p:nvGrpSpPr>
        <p:grpSpPr>
          <a:xfrm>
            <a:off x="3679104" y="3751216"/>
            <a:ext cx="1384215" cy="559721"/>
            <a:chOff x="3679104" y="4303733"/>
            <a:chExt cx="1384215" cy="559721"/>
          </a:xfrm>
        </p:grpSpPr>
        <p:pic>
          <p:nvPicPr>
            <p:cNvPr id="19" name="Picture 6" descr="https://d30y9cdsu7xlg0.cloudfront.net/png/65999-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9104"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d30y9cdsu7xlg0.cloudfront.net/png/65999-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91351"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d30y9cdsu7xlg0.cloudfront.net/png/65999-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3598" y="4303733"/>
              <a:ext cx="559721" cy="559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6327045" y="3366921"/>
            <a:ext cx="1479385" cy="944016"/>
            <a:chOff x="3679104" y="3366921"/>
            <a:chExt cx="1479385" cy="944016"/>
          </a:xfrm>
        </p:grpSpPr>
        <p:grpSp>
          <p:nvGrpSpPr>
            <p:cNvPr id="41" name="Group 40"/>
            <p:cNvGrpSpPr/>
            <p:nvPr/>
          </p:nvGrpSpPr>
          <p:grpSpPr>
            <a:xfrm>
              <a:off x="3679104" y="3751216"/>
              <a:ext cx="1384215" cy="559721"/>
              <a:chOff x="3679104" y="4303733"/>
              <a:chExt cx="1384215" cy="559721"/>
            </a:xfrm>
          </p:grpSpPr>
          <p:pic>
            <p:nvPicPr>
              <p:cNvPr id="45" name="Picture 6" descr="https://d30y9cdsu7xlg0.cloudfront.net/png/65999-200.pn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9104"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ttps://d30y9cdsu7xlg0.cloudfront.net/png/65999-200.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91351"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s://d30y9cdsu7xlg0.cloudfront.net/png/65999-200.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3598" y="4303733"/>
                <a:ext cx="559721" cy="559721"/>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itle 2"/>
            <p:cNvSpPr txBox="1">
              <a:spLocks/>
            </p:cNvSpPr>
            <p:nvPr/>
          </p:nvSpPr>
          <p:spPr>
            <a:xfrm>
              <a:off x="3776645"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r>
                <a:rPr lang="en-US" sz="1400" b="0" dirty="0">
                  <a:solidFill>
                    <a:schemeClr val="bg1">
                      <a:lumMod val="65000"/>
                    </a:schemeClr>
                  </a:solidFill>
                </a:rPr>
                <a:t>73</a:t>
              </a:r>
            </a:p>
          </p:txBody>
        </p:sp>
        <p:sp>
          <p:nvSpPr>
            <p:cNvPr id="43" name="Title 2"/>
            <p:cNvSpPr txBox="1">
              <a:spLocks/>
            </p:cNvSpPr>
            <p:nvPr/>
          </p:nvSpPr>
          <p:spPr>
            <a:xfrm>
              <a:off x="4171423"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r>
                <a:rPr lang="en-US" sz="1400" b="0" dirty="0">
                  <a:solidFill>
                    <a:srgbClr val="00B0F0"/>
                  </a:solidFill>
                </a:rPr>
                <a:t>88</a:t>
              </a:r>
            </a:p>
          </p:txBody>
        </p:sp>
        <p:sp>
          <p:nvSpPr>
            <p:cNvPr id="44" name="Title 2"/>
            <p:cNvSpPr txBox="1">
              <a:spLocks/>
            </p:cNvSpPr>
            <p:nvPr/>
          </p:nvSpPr>
          <p:spPr>
            <a:xfrm>
              <a:off x="4583670"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r>
                <a:rPr lang="en-US" sz="1400" b="0" dirty="0">
                  <a:solidFill>
                    <a:schemeClr val="accent2"/>
                  </a:solidFill>
                </a:rPr>
                <a:t>21</a:t>
              </a:r>
            </a:p>
          </p:txBody>
        </p:sp>
      </p:grpSp>
    </p:spTree>
    <p:extLst>
      <p:ext uri="{BB962C8B-B14F-4D97-AF65-F5344CB8AC3E}">
        <p14:creationId xmlns:p14="http://schemas.microsoft.com/office/powerpoint/2010/main" val="159509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r>
              <a:rPr lang="en-US" sz="1600" dirty="0"/>
              <a:t>What is ENERGY STAR?</a:t>
            </a:r>
          </a:p>
          <a:p>
            <a:r>
              <a:rPr lang="en-US" sz="1600" dirty="0"/>
              <a:t>ENERGY STAR for Buildings &amp; Plants</a:t>
            </a:r>
          </a:p>
          <a:p>
            <a:r>
              <a:rPr lang="en-US" sz="1600" dirty="0"/>
              <a:t>ENERGY STAR Portfolio Manager and benchmarking</a:t>
            </a:r>
          </a:p>
          <a:p>
            <a:r>
              <a:rPr lang="en-US" sz="1600" dirty="0"/>
              <a:t>Becoming an ENERGY STAR partner</a:t>
            </a:r>
          </a:p>
          <a:p>
            <a:r>
              <a:rPr lang="en-US" sz="1600" dirty="0"/>
              <a:t>Recognition opportunities</a:t>
            </a:r>
          </a:p>
          <a:p>
            <a:r>
              <a:rPr lang="en-US" sz="1600" dirty="0"/>
              <a:t>Tools &amp; Resources</a:t>
            </a:r>
          </a:p>
          <a:p>
            <a:r>
              <a:rPr lang="en-US" sz="1600" dirty="0"/>
              <a:t>On the ENERGY STAR horizon</a:t>
            </a:r>
          </a:p>
        </p:txBody>
      </p:sp>
      <p:sp>
        <p:nvSpPr>
          <p:cNvPr id="4" name="Slide Number Placeholder 7"/>
          <p:cNvSpPr>
            <a:spLocks noGrp="1"/>
          </p:cNvSpPr>
          <p:nvPr>
            <p:ph type="sldNum" sz="quarter" idx="4294967295"/>
          </p:nvPr>
        </p:nvSpPr>
        <p:spPr>
          <a:xfrm>
            <a:off x="6884670" y="5842633"/>
            <a:ext cx="2133600" cy="365125"/>
          </a:xfrm>
          <a:prstGeom prst="rect">
            <a:avLst/>
          </a:prstGeom>
        </p:spPr>
        <p:txBody>
          <a:bodyPr/>
          <a:lstStyle/>
          <a:p>
            <a:pPr algn="r"/>
            <a:fld id="{294D4A65-5DBF-47E4-A22C-1B2D232C1B48}" type="slidenum">
              <a:rPr lang="en-US" smtClean="0"/>
              <a:pPr algn="r"/>
              <a:t>2</a:t>
            </a:fld>
            <a:endParaRPr lang="en-US" dirty="0"/>
          </a:p>
        </p:txBody>
      </p:sp>
    </p:spTree>
    <p:extLst>
      <p:ext uri="{BB962C8B-B14F-4D97-AF65-F5344CB8AC3E}">
        <p14:creationId xmlns:p14="http://schemas.microsoft.com/office/powerpoint/2010/main" val="4271660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75485" y="422142"/>
            <a:ext cx="8536503" cy="537808"/>
          </a:xfrm>
        </p:spPr>
        <p:txBody>
          <a:bodyPr>
            <a:noAutofit/>
          </a:bodyPr>
          <a:lstStyle/>
          <a:p>
            <a:r>
              <a:rPr lang="en-US" sz="2800"/>
              <a:t>Monitor building energy, water, and waste performance in a central platform </a:t>
            </a:r>
            <a:endParaRPr lang="en-US" sz="2800" dirty="0"/>
          </a:p>
        </p:txBody>
      </p:sp>
      <p:sp>
        <p:nvSpPr>
          <p:cNvPr id="5" name="Slide Number Placeholder 4"/>
          <p:cNvSpPr>
            <a:spLocks noGrp="1"/>
          </p:cNvSpPr>
          <p:nvPr>
            <p:ph type="sldNum" sz="quarter" idx="12"/>
          </p:nvPr>
        </p:nvSpPr>
        <p:spPr>
          <a:xfrm>
            <a:off x="6926048" y="5746752"/>
            <a:ext cx="2057400" cy="365125"/>
          </a:xfrm>
        </p:spPr>
        <p:txBody>
          <a:bodyPr/>
          <a:lstStyle/>
          <a:p>
            <a:fld id="{3A965980-AA4D-4D1E-8484-E50B40A0FDBF}" type="slidenum">
              <a:rPr lang="en-US" smtClean="0"/>
              <a:pPr/>
              <a:t>20</a:t>
            </a:fld>
            <a:endParaRPr lang="en-US" dirty="0"/>
          </a:p>
        </p:txBody>
      </p:sp>
      <p:sp>
        <p:nvSpPr>
          <p:cNvPr id="8" name="Title 1"/>
          <p:cNvSpPr txBox="1">
            <a:spLocks/>
          </p:cNvSpPr>
          <p:nvPr/>
        </p:nvSpPr>
        <p:spPr>
          <a:xfrm>
            <a:off x="6919521" y="1909441"/>
            <a:ext cx="1992467" cy="119645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r>
              <a:rPr lang="en-US" sz="1600" b="0" dirty="0">
                <a:solidFill>
                  <a:schemeClr val="tx1">
                    <a:lumMod val="65000"/>
                    <a:lumOff val="35000"/>
                  </a:schemeClr>
                </a:solidFill>
              </a:rPr>
              <a:t>All your performance data, all in one place!</a:t>
            </a:r>
          </a:p>
        </p:txBody>
      </p:sp>
      <p:pic>
        <p:nvPicPr>
          <p:cNvPr id="9" name="Content Placeholder 4">
            <a:extLst>
              <a:ext uri="{FF2B5EF4-FFF2-40B4-BE49-F238E27FC236}">
                <a16:creationId xmlns:a16="http://schemas.microsoft.com/office/drawing/2014/main" id="{BE1649B1-317D-4683-8B16-E5468042E4B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b="20353"/>
          <a:stretch/>
        </p:blipFill>
        <p:spPr>
          <a:xfrm>
            <a:off x="57040" y="1287589"/>
            <a:ext cx="6869008" cy="4626429"/>
          </a:xfrm>
        </p:spPr>
      </p:pic>
    </p:spTree>
    <p:extLst>
      <p:ext uri="{BB962C8B-B14F-4D97-AF65-F5344CB8AC3E}">
        <p14:creationId xmlns:p14="http://schemas.microsoft.com/office/powerpoint/2010/main" val="235544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Choose the best data management method</a:t>
            </a:r>
          </a:p>
        </p:txBody>
      </p:sp>
      <p:sp>
        <p:nvSpPr>
          <p:cNvPr id="4" name="AutoShape 4" descr="Image result for excel fil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3284662" y="2699339"/>
            <a:ext cx="2677628" cy="1907387"/>
          </a:xfrm>
          <a:prstGeom prst="rect">
            <a:avLst/>
          </a:prstGeom>
          <a:ln>
            <a:noFill/>
          </a:ln>
          <a:extLst>
            <a:ext uri="{53640926-AAD7-44D8-BBD7-CCE9431645EC}">
              <a14:shadowObscured xmlns:a14="http://schemas.microsoft.com/office/drawing/2010/main"/>
            </a:ext>
          </a:extLst>
        </p:spPr>
      </p:pic>
      <p:pic>
        <p:nvPicPr>
          <p:cNvPr id="9224" name="Picture 8" descr="http://dnnpro.com/Portals/0/Images/excelTR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7950" y="2515785"/>
            <a:ext cx="1401760" cy="1532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0404" y="2098401"/>
            <a:ext cx="1624166" cy="338554"/>
          </a:xfrm>
          <a:prstGeom prst="rect">
            <a:avLst/>
          </a:prstGeom>
          <a:noFill/>
        </p:spPr>
        <p:txBody>
          <a:bodyPr wrap="square" rtlCol="0">
            <a:spAutoFit/>
          </a:bodyPr>
          <a:lstStyle/>
          <a:p>
            <a:r>
              <a:rPr lang="en-US" sz="1600" b="1" dirty="0"/>
              <a:t>Manual entry</a:t>
            </a:r>
          </a:p>
        </p:txBody>
      </p:sp>
      <p:sp>
        <p:nvSpPr>
          <p:cNvPr id="10" name="TextBox 9"/>
          <p:cNvSpPr txBox="1"/>
          <p:nvPr/>
        </p:nvSpPr>
        <p:spPr>
          <a:xfrm>
            <a:off x="2980891" y="2098401"/>
            <a:ext cx="3182218" cy="338554"/>
          </a:xfrm>
          <a:prstGeom prst="rect">
            <a:avLst/>
          </a:prstGeom>
          <a:noFill/>
        </p:spPr>
        <p:txBody>
          <a:bodyPr wrap="square" rtlCol="0">
            <a:spAutoFit/>
          </a:bodyPr>
          <a:lstStyle/>
          <a:p>
            <a:pPr algn="ctr"/>
            <a:r>
              <a:rPr lang="en-US" sz="1600" b="1" dirty="0"/>
              <a:t>Spreadsheet upload</a:t>
            </a:r>
          </a:p>
        </p:txBody>
      </p:sp>
      <p:sp>
        <p:nvSpPr>
          <p:cNvPr id="11" name="TextBox 10"/>
          <p:cNvSpPr txBox="1"/>
          <p:nvPr/>
        </p:nvSpPr>
        <p:spPr>
          <a:xfrm>
            <a:off x="6859778" y="2083585"/>
            <a:ext cx="2249497" cy="338554"/>
          </a:xfrm>
          <a:prstGeom prst="rect">
            <a:avLst/>
          </a:prstGeom>
          <a:noFill/>
        </p:spPr>
        <p:txBody>
          <a:bodyPr wrap="square" rtlCol="0">
            <a:spAutoFit/>
          </a:bodyPr>
          <a:lstStyle/>
          <a:p>
            <a:r>
              <a:rPr lang="en-US" sz="1600" b="1" dirty="0"/>
              <a:t>Web services</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445" y="2699339"/>
            <a:ext cx="2837321" cy="1892471"/>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8956" y="2923634"/>
            <a:ext cx="2980319" cy="1514995"/>
          </a:xfrm>
          <a:prstGeom prst="rect">
            <a:avLst/>
          </a:prstGeom>
        </p:spPr>
      </p:pic>
      <p:sp>
        <p:nvSpPr>
          <p:cNvPr id="20" name="Arc 19"/>
          <p:cNvSpPr/>
          <p:nvPr/>
        </p:nvSpPr>
        <p:spPr>
          <a:xfrm rot="2588101">
            <a:off x="6737602" y="3417213"/>
            <a:ext cx="259150" cy="25915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2588101">
            <a:off x="6658030" y="3337642"/>
            <a:ext cx="418294" cy="418294"/>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2588101">
            <a:off x="6571150" y="3254227"/>
            <a:ext cx="592288" cy="592288"/>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9011899" flipH="1">
            <a:off x="7619488" y="3430149"/>
            <a:ext cx="258080" cy="25808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9011899" flipH="1">
            <a:off x="7540708" y="3350891"/>
            <a:ext cx="416567" cy="416567"/>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9011899" flipH="1">
            <a:off x="7454696" y="3267820"/>
            <a:ext cx="589842" cy="589842"/>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588101">
            <a:off x="6741954" y="3421566"/>
            <a:ext cx="259150" cy="25915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588101">
            <a:off x="6662382" y="3341995"/>
            <a:ext cx="418294" cy="418294"/>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588101">
            <a:off x="6575502" y="3258580"/>
            <a:ext cx="592288" cy="592288"/>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19011899" flipH="1">
            <a:off x="7623838" y="3425791"/>
            <a:ext cx="258080" cy="25808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rot="19011899" flipH="1">
            <a:off x="7545058" y="3346533"/>
            <a:ext cx="416567" cy="416567"/>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9011899" flipH="1">
            <a:off x="7459046" y="3263462"/>
            <a:ext cx="589842" cy="589842"/>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2467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9224"/>
                                        </p:tgtEl>
                                        <p:attrNameLst>
                                          <p:attrName>style.visibility</p:attrName>
                                        </p:attrNameLst>
                                      </p:cBhvr>
                                      <p:to>
                                        <p:strVal val="visible"/>
                                      </p:to>
                                    </p:set>
                                    <p:animEffect transition="in" filter="fade">
                                      <p:cBhvr>
                                        <p:cTn id="21" dur="500"/>
                                        <p:tgtEl>
                                          <p:spTgt spid="92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15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3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xit" presetSubtype="0" fill="hold" grpId="1" nodeType="withEffect">
                                  <p:stCondLst>
                                    <p:cond delay="45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60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grpId="1" nodeType="withEffect">
                                  <p:stCondLst>
                                    <p:cond delay="75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p:stCondLst>
                              <p:cond delay="1250"/>
                            </p:stCondLst>
                            <p:childTnLst>
                              <p:par>
                                <p:cTn id="49" presetID="10"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15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xit" presetSubtype="0" fill="hold" grpId="1" nodeType="withEffect">
                                  <p:stCondLst>
                                    <p:cond delay="45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0" presetClass="exit" presetSubtype="0" fill="hold" grpId="1" nodeType="withEffect">
                                  <p:stCondLst>
                                    <p:cond delay="60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par>
                                <p:cTn id="64" presetID="10" presetClass="exit" presetSubtype="0" fill="hold" grpId="1" nodeType="withEffect">
                                  <p:stCondLst>
                                    <p:cond delay="75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par>
                          <p:cTn id="67" fill="hold">
                            <p:stCondLst>
                              <p:cond delay="25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15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30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xit" presetSubtype="0" fill="hold" grpId="1" nodeType="withEffect">
                                  <p:stCondLst>
                                    <p:cond delay="450"/>
                                  </p:stCondLst>
                                  <p:childTnLst>
                                    <p:animEffect transition="out" filter="fade">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10" presetClass="exit" presetSubtype="0" fill="hold" grpId="1" nodeType="withEffect">
                                  <p:stCondLst>
                                    <p:cond delay="600"/>
                                  </p:stCondLst>
                                  <p:childTnLst>
                                    <p:animEffect transition="out" filter="fade">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par>
                                <p:cTn id="83" presetID="10" presetClass="exit" presetSubtype="0" fill="hold" grpId="1" nodeType="withEffect">
                                  <p:stCondLst>
                                    <p:cond delay="75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childTnLst>
                          </p:cTn>
                        </p:par>
                        <p:par>
                          <p:cTn id="86" fill="hold">
                            <p:stCondLst>
                              <p:cond delay="3750"/>
                            </p:stCondLst>
                            <p:childTnLst>
                              <p:par>
                                <p:cTn id="87" presetID="10" presetClass="entr" presetSubtype="0"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0" presetClass="entr" presetSubtype="0" fill="hold" grpId="0" nodeType="withEffect">
                                  <p:stCondLst>
                                    <p:cond delay="15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par>
                                <p:cTn id="93" presetID="10" presetClass="entr" presetSubtype="0" fill="hold" grpId="0" nodeType="withEffect">
                                  <p:stCondLst>
                                    <p:cond delay="30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xit" presetSubtype="0" fill="hold" grpId="1" nodeType="withEffect">
                                  <p:stCondLst>
                                    <p:cond delay="450"/>
                                  </p:stCondLst>
                                  <p:childTnLst>
                                    <p:animEffect transition="out" filter="fade">
                                      <p:cBhvr>
                                        <p:cTn id="97" dur="500"/>
                                        <p:tgtEl>
                                          <p:spTgt spid="31"/>
                                        </p:tgtEl>
                                      </p:cBhvr>
                                    </p:animEffect>
                                    <p:set>
                                      <p:cBhvr>
                                        <p:cTn id="98" dur="1" fill="hold">
                                          <p:stCondLst>
                                            <p:cond delay="499"/>
                                          </p:stCondLst>
                                        </p:cTn>
                                        <p:tgtEl>
                                          <p:spTgt spid="31"/>
                                        </p:tgtEl>
                                        <p:attrNameLst>
                                          <p:attrName>style.visibility</p:attrName>
                                        </p:attrNameLst>
                                      </p:cBhvr>
                                      <p:to>
                                        <p:strVal val="hidden"/>
                                      </p:to>
                                    </p:set>
                                  </p:childTnLst>
                                </p:cTn>
                              </p:par>
                              <p:par>
                                <p:cTn id="99" presetID="10" presetClass="exit" presetSubtype="0" fill="hold" grpId="1" nodeType="withEffect">
                                  <p:stCondLst>
                                    <p:cond delay="600"/>
                                  </p:stCondLst>
                                  <p:childTnLst>
                                    <p:animEffect transition="out" filter="fade">
                                      <p:cBhvr>
                                        <p:cTn id="100" dur="500"/>
                                        <p:tgtEl>
                                          <p:spTgt spid="32"/>
                                        </p:tgtEl>
                                      </p:cBhvr>
                                    </p:animEffect>
                                    <p:set>
                                      <p:cBhvr>
                                        <p:cTn id="101" dur="1" fill="hold">
                                          <p:stCondLst>
                                            <p:cond delay="499"/>
                                          </p:stCondLst>
                                        </p:cTn>
                                        <p:tgtEl>
                                          <p:spTgt spid="32"/>
                                        </p:tgtEl>
                                        <p:attrNameLst>
                                          <p:attrName>style.visibility</p:attrName>
                                        </p:attrNameLst>
                                      </p:cBhvr>
                                      <p:to>
                                        <p:strVal val="hidden"/>
                                      </p:to>
                                    </p:set>
                                  </p:childTnLst>
                                </p:cTn>
                              </p:par>
                              <p:par>
                                <p:cTn id="102" presetID="10" presetClass="exit" presetSubtype="0" fill="hold" grpId="1" nodeType="withEffect">
                                  <p:stCondLst>
                                    <p:cond delay="750"/>
                                  </p:stCondLst>
                                  <p:childTnLst>
                                    <p:animEffect transition="out" filter="fade">
                                      <p:cBhvr>
                                        <p:cTn id="103" dur="500"/>
                                        <p:tgtEl>
                                          <p:spTgt spid="33"/>
                                        </p:tgtEl>
                                      </p:cBhvr>
                                    </p:animEffect>
                                    <p:set>
                                      <p:cBhvr>
                                        <p:cTn id="10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8448" y="2243306"/>
            <a:ext cx="2676525" cy="3200399"/>
          </a:xfrm>
          <a:prstGeom prst="rect">
            <a:avLst/>
          </a:prstGeom>
        </p:spPr>
        <p:txBody>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350" dirty="0">
              <a:solidFill>
                <a:prstClr val="black">
                  <a:lumMod val="65000"/>
                  <a:lumOff val="35000"/>
                </a:prstClr>
              </a:solidFill>
            </a:endParaRPr>
          </a:p>
        </p:txBody>
      </p:sp>
      <p:pic>
        <p:nvPicPr>
          <p:cNvPr id="5" name="Picture 4"/>
          <p:cNvPicPr>
            <a:picLocks noChangeAspect="1"/>
          </p:cNvPicPr>
          <p:nvPr/>
        </p:nvPicPr>
        <p:blipFill>
          <a:blip r:embed="rId3"/>
          <a:stretch>
            <a:fillRect/>
          </a:stretch>
        </p:blipFill>
        <p:spPr>
          <a:xfrm>
            <a:off x="593883" y="1500189"/>
            <a:ext cx="7921467" cy="4243643"/>
          </a:xfrm>
          <a:prstGeom prst="rect">
            <a:avLst/>
          </a:prstGeom>
        </p:spPr>
      </p:pic>
      <p:sp>
        <p:nvSpPr>
          <p:cNvPr id="6" name="Rectangle 5"/>
          <p:cNvSpPr/>
          <p:nvPr/>
        </p:nvSpPr>
        <p:spPr>
          <a:xfrm>
            <a:off x="2977562" y="5838829"/>
            <a:ext cx="2512354" cy="300082"/>
          </a:xfrm>
          <a:prstGeom prst="rect">
            <a:avLst/>
          </a:prstGeom>
        </p:spPr>
        <p:txBody>
          <a:bodyPr wrap="none">
            <a:spAutoFit/>
          </a:bodyPr>
          <a:lstStyle/>
          <a:p>
            <a:r>
              <a:rPr lang="en-US" sz="1350" dirty="0">
                <a:solidFill>
                  <a:schemeClr val="tx1">
                    <a:lumMod val="65000"/>
                    <a:lumOff val="35000"/>
                  </a:schemeClr>
                </a:solidFill>
                <a:latin typeface="ArialNarrow"/>
              </a:rPr>
              <a:t>www.energystar.gov/utilitydata</a:t>
            </a:r>
            <a:endParaRPr lang="en-US" sz="1350" dirty="0">
              <a:solidFill>
                <a:schemeClr val="tx1">
                  <a:lumMod val="65000"/>
                  <a:lumOff val="35000"/>
                </a:schemeClr>
              </a:solidFill>
            </a:endParaRPr>
          </a:p>
        </p:txBody>
      </p:sp>
      <p:sp>
        <p:nvSpPr>
          <p:cNvPr id="3" name="Title 2"/>
          <p:cNvSpPr>
            <a:spLocks noGrp="1"/>
          </p:cNvSpPr>
          <p:nvPr>
            <p:ph type="title"/>
          </p:nvPr>
        </p:nvSpPr>
        <p:spPr>
          <a:xfrm>
            <a:off x="628650" y="88901"/>
            <a:ext cx="7886700" cy="1325563"/>
          </a:xfrm>
        </p:spPr>
        <p:txBody>
          <a:bodyPr/>
          <a:lstStyle/>
          <a:p>
            <a:r>
              <a:rPr lang="en-US" dirty="0"/>
              <a:t>Find Utilities that Provide Energy Data for Benchmarking</a:t>
            </a:r>
          </a:p>
        </p:txBody>
      </p:sp>
    </p:spTree>
    <p:extLst>
      <p:ext uri="{BB962C8B-B14F-4D97-AF65-F5344CB8AC3E}">
        <p14:creationId xmlns:p14="http://schemas.microsoft.com/office/powerpoint/2010/main" val="373081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902" y="0"/>
            <a:ext cx="7886700" cy="1325563"/>
          </a:xfrm>
        </p:spPr>
        <p:txBody>
          <a:bodyPr/>
          <a:lstStyle/>
          <a:p>
            <a:r>
              <a:rPr lang="en-US" dirty="0"/>
              <a:t>State and local benchmarking policies and voluntary programs</a:t>
            </a:r>
          </a:p>
        </p:txBody>
      </p:sp>
      <p:pic>
        <p:nvPicPr>
          <p:cNvPr id="6" name="Picture 5">
            <a:extLst>
              <a:ext uri="{FF2B5EF4-FFF2-40B4-BE49-F238E27FC236}">
                <a16:creationId xmlns:a16="http://schemas.microsoft.com/office/drawing/2014/main" id="{489F64C2-94BE-4FC6-B9EC-DB28C78B8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02" y="1325563"/>
            <a:ext cx="7740013" cy="4291407"/>
          </a:xfrm>
          <a:prstGeom prst="rect">
            <a:avLst/>
          </a:prstGeom>
        </p:spPr>
      </p:pic>
      <p:sp>
        <p:nvSpPr>
          <p:cNvPr id="7" name="TextBox 6">
            <a:extLst>
              <a:ext uri="{FF2B5EF4-FFF2-40B4-BE49-F238E27FC236}">
                <a16:creationId xmlns:a16="http://schemas.microsoft.com/office/drawing/2014/main" id="{5E162307-503B-4D6A-895A-F79579AB2778}"/>
              </a:ext>
            </a:extLst>
          </p:cNvPr>
          <p:cNvSpPr txBox="1"/>
          <p:nvPr/>
        </p:nvSpPr>
        <p:spPr>
          <a:xfrm>
            <a:off x="637414" y="5715036"/>
            <a:ext cx="4834890" cy="646331"/>
          </a:xfrm>
          <a:prstGeom prst="rect">
            <a:avLst/>
          </a:prstGeom>
          <a:noFill/>
        </p:spPr>
        <p:txBody>
          <a:bodyPr wrap="square" rtlCol="0">
            <a:spAutoFit/>
          </a:bodyPr>
          <a:lstStyle/>
          <a:p>
            <a:r>
              <a:rPr lang="en-US" dirty="0">
                <a:hlinkClick r:id="rId4"/>
              </a:rPr>
              <a:t>www.energystar.gov/policiesandprograms</a:t>
            </a:r>
            <a:endParaRPr lang="en-US" dirty="0"/>
          </a:p>
          <a:p>
            <a:endParaRPr lang="en-US" dirty="0"/>
          </a:p>
        </p:txBody>
      </p:sp>
      <p:sp>
        <p:nvSpPr>
          <p:cNvPr id="8" name="TextBox 7">
            <a:extLst>
              <a:ext uri="{FF2B5EF4-FFF2-40B4-BE49-F238E27FC236}">
                <a16:creationId xmlns:a16="http://schemas.microsoft.com/office/drawing/2014/main" id="{501E2013-B05A-4771-A3FD-78B6133BADEE}"/>
              </a:ext>
            </a:extLst>
          </p:cNvPr>
          <p:cNvSpPr txBox="1"/>
          <p:nvPr/>
        </p:nvSpPr>
        <p:spPr>
          <a:xfrm>
            <a:off x="5472304" y="5715036"/>
            <a:ext cx="4119995" cy="369332"/>
          </a:xfrm>
          <a:prstGeom prst="rect">
            <a:avLst/>
          </a:prstGeom>
          <a:noFill/>
        </p:spPr>
        <p:txBody>
          <a:bodyPr wrap="square" rtlCol="0">
            <a:spAutoFit/>
          </a:bodyPr>
          <a:lstStyle/>
          <a:p>
            <a:r>
              <a:rPr lang="en-US" dirty="0"/>
              <a:t>Can be hosted on your site!</a:t>
            </a:r>
          </a:p>
        </p:txBody>
      </p:sp>
    </p:spTree>
    <p:extLst>
      <p:ext uri="{BB962C8B-B14F-4D97-AF65-F5344CB8AC3E}">
        <p14:creationId xmlns:p14="http://schemas.microsoft.com/office/powerpoint/2010/main" val="3767741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(and markets!) respond to transparent information</a:t>
            </a:r>
          </a:p>
        </p:txBody>
      </p:sp>
      <p:pic>
        <p:nvPicPr>
          <p:cNvPr id="5" name="Content Placeholder 4"/>
          <p:cNvPicPr>
            <a:picLocks noGrp="1" noChangeAspect="1"/>
          </p:cNvPicPr>
          <p:nvPr>
            <p:ph idx="1"/>
          </p:nvPr>
        </p:nvPicPr>
        <p:blipFill rotWithShape="1">
          <a:blip r:embed="rId2"/>
          <a:srcRect l="-1" t="6441" r="3714" b="6123"/>
          <a:stretch/>
        </p:blipFill>
        <p:spPr>
          <a:xfrm>
            <a:off x="6897376" y="3626464"/>
            <a:ext cx="2205680" cy="1377579"/>
          </a:xfrm>
        </p:spPr>
      </p:pic>
      <p:sp>
        <p:nvSpPr>
          <p:cNvPr id="4" name="Slide Number Placeholder 3"/>
          <p:cNvSpPr>
            <a:spLocks noGrp="1"/>
          </p:cNvSpPr>
          <p:nvPr>
            <p:ph type="sldNum" sz="quarter" idx="12"/>
          </p:nvPr>
        </p:nvSpPr>
        <p:spPr/>
        <p:txBody>
          <a:bodyPr/>
          <a:lstStyle/>
          <a:p>
            <a:fld id="{6DBDE81B-C30A-4F47-8F28-E2CEE862ED7B}" type="slidenum">
              <a:rPr lang="en-US" smtClean="0"/>
              <a:pPr/>
              <a:t>24</a:t>
            </a:fld>
            <a:endParaRPr lang="en-US" dirty="0"/>
          </a:p>
        </p:txBody>
      </p:sp>
      <p:pic>
        <p:nvPicPr>
          <p:cNvPr id="12" name="Picture 11"/>
          <p:cNvPicPr>
            <a:picLocks noChangeAspect="1" noChangeArrowheads="1"/>
          </p:cNvPicPr>
          <p:nvPr/>
        </p:nvPicPr>
        <p:blipFill rotWithShape="1">
          <a:blip r:embed="rId3" cstate="print"/>
          <a:srcRect l="33475" t="38850" r="57041" b="56266"/>
          <a:stretch/>
        </p:blipFill>
        <p:spPr bwMode="auto">
          <a:xfrm>
            <a:off x="7396383" y="2967420"/>
            <a:ext cx="1197112" cy="385956"/>
          </a:xfrm>
          <a:prstGeom prst="rect">
            <a:avLst/>
          </a:prstGeom>
          <a:noFill/>
          <a:ln w="9525">
            <a:noFill/>
            <a:miter lim="800000"/>
            <a:headEnd/>
            <a:tailEnd/>
          </a:ln>
          <a:effectLst/>
        </p:spPr>
      </p:pic>
      <p:pic>
        <p:nvPicPr>
          <p:cNvPr id="8" name="Content Placeholder 5" descr="PM_logo_5x1_for_print.jpg"/>
          <p:cNvPicPr>
            <a:picLocks noChangeAspect="1"/>
          </p:cNvPicPr>
          <p:nvPr/>
        </p:nvPicPr>
        <p:blipFill>
          <a:blip r:embed="rId4" cstate="screen">
            <a:extLst>
              <a:ext uri="{28A0092B-C50C-407E-A947-70E740481C1C}">
                <a14:useLocalDpi xmlns:a14="http://schemas.microsoft.com/office/drawing/2010/main"/>
              </a:ext>
            </a:extLst>
          </a:blip>
          <a:srcRect l="17583"/>
          <a:stretch>
            <a:fillRect/>
          </a:stretch>
        </p:blipFill>
        <p:spPr bwMode="auto">
          <a:xfrm>
            <a:off x="6970399" y="2306504"/>
            <a:ext cx="2146305" cy="55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261256" y="2307080"/>
            <a:ext cx="6655588" cy="2787434"/>
          </a:xfrm>
          <a:prstGeom prst="rect">
            <a:avLst/>
          </a:prstGeom>
        </p:spPr>
      </p:pic>
    </p:spTree>
    <p:extLst>
      <p:ext uri="{BB962C8B-B14F-4D97-AF65-F5344CB8AC3E}">
        <p14:creationId xmlns:p14="http://schemas.microsoft.com/office/powerpoint/2010/main" val="141296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6120" y="1896444"/>
            <a:ext cx="3618301" cy="261468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70C0"/>
                </a:solidFill>
                <a:latin typeface="Arial" panose="020B0604020202020204" pitchFamily="34" charset="0"/>
                <a:ea typeface="+mj-ea"/>
                <a:cs typeface="+mj-cs"/>
              </a:defRPr>
            </a:lvl1pPr>
          </a:lstStyle>
          <a:p>
            <a:r>
              <a:rPr lang="en-US" sz="1400" dirty="0">
                <a:cs typeface="Arial" panose="020B0604020202020204" pitchFamily="34" charset="0"/>
              </a:rPr>
              <a:t>Sign Up and Login: </a:t>
            </a:r>
            <a:br>
              <a:rPr lang="en-US" sz="1400" dirty="0">
                <a:cs typeface="Arial" panose="020B0604020202020204" pitchFamily="34" charset="0"/>
              </a:rPr>
            </a:br>
            <a:r>
              <a:rPr lang="en-US" sz="1400" b="0" dirty="0">
                <a:solidFill>
                  <a:srgbClr val="00B0F0"/>
                </a:solidFill>
                <a:cs typeface="Arial" panose="020B0604020202020204" pitchFamily="34" charset="0"/>
              </a:rPr>
              <a:t>energystar.gov/</a:t>
            </a:r>
            <a:r>
              <a:rPr lang="en-US" sz="1400" b="0" dirty="0" err="1">
                <a:solidFill>
                  <a:srgbClr val="00B0F0"/>
                </a:solidFill>
                <a:cs typeface="Arial" panose="020B0604020202020204" pitchFamily="34" charset="0"/>
              </a:rPr>
              <a:t>portfoliomanager</a:t>
            </a:r>
            <a:endParaRPr lang="en-US" sz="1400" b="0" dirty="0">
              <a:solidFill>
                <a:srgbClr val="00B0F0"/>
              </a:solidFill>
              <a:cs typeface="Arial" panose="020B0604020202020204" pitchFamily="34" charset="0"/>
            </a:endParaRPr>
          </a:p>
          <a:p>
            <a:endParaRPr lang="en-US" sz="1400" b="0" dirty="0">
              <a:cs typeface="Arial" panose="020B0604020202020204" pitchFamily="34" charset="0"/>
            </a:endParaRPr>
          </a:p>
          <a:p>
            <a:endParaRPr lang="en-US" sz="1400" b="0" dirty="0">
              <a:cs typeface="Arial" panose="020B0604020202020204" pitchFamily="34" charset="0"/>
            </a:endParaRPr>
          </a:p>
          <a:p>
            <a:r>
              <a:rPr lang="en-US" sz="1400" dirty="0">
                <a:cs typeface="Arial" panose="020B0604020202020204" pitchFamily="34" charset="0"/>
              </a:rPr>
              <a:t>Online Training:</a:t>
            </a:r>
          </a:p>
          <a:p>
            <a:r>
              <a:rPr lang="en-US" sz="1400" b="0" dirty="0">
                <a:solidFill>
                  <a:srgbClr val="00B0F0"/>
                </a:solidFill>
                <a:cs typeface="Arial" panose="020B0604020202020204" pitchFamily="34" charset="0"/>
              </a:rPr>
              <a:t>energystar.gov/Buildings/Training </a:t>
            </a:r>
          </a:p>
          <a:p>
            <a:endParaRPr lang="en-US" sz="1400" b="0" dirty="0">
              <a:cs typeface="Arial" panose="020B0604020202020204" pitchFamily="34" charset="0"/>
            </a:endParaRPr>
          </a:p>
          <a:p>
            <a:endParaRPr lang="en-US" sz="1400" b="0" dirty="0">
              <a:cs typeface="Arial" panose="020B0604020202020204" pitchFamily="34" charset="0"/>
            </a:endParaRPr>
          </a:p>
          <a:p>
            <a:r>
              <a:rPr lang="en-US" sz="1400" dirty="0">
                <a:cs typeface="Arial" panose="020B0604020202020204" pitchFamily="34" charset="0"/>
              </a:rPr>
              <a:t>Help Portal:</a:t>
            </a:r>
          </a:p>
          <a:p>
            <a:r>
              <a:rPr lang="en-US" sz="1400" b="0" dirty="0">
                <a:solidFill>
                  <a:srgbClr val="00B0F0"/>
                </a:solidFill>
                <a:cs typeface="Arial" panose="020B0604020202020204" pitchFamily="34" charset="0"/>
              </a:rPr>
              <a:t>energystar.gov/BuildingsHelp </a:t>
            </a:r>
          </a:p>
        </p:txBody>
      </p:sp>
      <p:sp>
        <p:nvSpPr>
          <p:cNvPr id="10" name="Title 1"/>
          <p:cNvSpPr txBox="1">
            <a:spLocks/>
          </p:cNvSpPr>
          <p:nvPr/>
        </p:nvSpPr>
        <p:spPr>
          <a:xfrm>
            <a:off x="334101" y="1039478"/>
            <a:ext cx="2349059" cy="54306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70C0"/>
                </a:solidFill>
                <a:latin typeface="Arial" panose="020B0604020202020204" pitchFamily="34" charset="0"/>
                <a:ea typeface="+mj-ea"/>
                <a:cs typeface="+mj-cs"/>
              </a:defRPr>
            </a:lvl1pPr>
          </a:lstStyle>
          <a:p>
            <a:r>
              <a:rPr lang="en-US" sz="1800" dirty="0">
                <a:cs typeface="Arial" panose="020B0604020202020204" pitchFamily="34" charset="0"/>
              </a:rPr>
              <a:t>Get Started!</a:t>
            </a:r>
            <a:endParaRPr lang="en-US" sz="1800" b="0" dirty="0">
              <a:solidFill>
                <a:srgbClr val="00B0F0"/>
              </a:solidFill>
              <a:cs typeface="Arial" panose="020B0604020202020204" pitchFamily="34" charset="0"/>
            </a:endParaRPr>
          </a:p>
        </p:txBody>
      </p:sp>
      <p:sp>
        <p:nvSpPr>
          <p:cNvPr id="7" name="Slide Number Placeholder 3"/>
          <p:cNvSpPr>
            <a:spLocks noGrp="1"/>
          </p:cNvSpPr>
          <p:nvPr>
            <p:ph type="sldNum" sz="quarter" idx="12"/>
          </p:nvPr>
        </p:nvSpPr>
        <p:spPr>
          <a:xfrm>
            <a:off x="8507396" y="5924248"/>
            <a:ext cx="477578" cy="365125"/>
          </a:xfrm>
        </p:spPr>
        <p:txBody>
          <a:bodyPr/>
          <a:lstStyle/>
          <a:p>
            <a:fld id="{6DBDE81B-C30A-4F47-8F28-E2CEE862ED7B}" type="slidenum">
              <a:rPr lang="en-US" smtClean="0"/>
              <a:pPr/>
              <a:t>25</a:t>
            </a:fld>
            <a:endParaRPr lang="en-US" dirty="0"/>
          </a:p>
        </p:txBody>
      </p:sp>
      <p:pic>
        <p:nvPicPr>
          <p:cNvPr id="4" name="Picture 3">
            <a:extLst>
              <a:ext uri="{FF2B5EF4-FFF2-40B4-BE49-F238E27FC236}">
                <a16:creationId xmlns:a16="http://schemas.microsoft.com/office/drawing/2014/main" id="{06CA7DC7-36F6-4098-A2B8-A80AB2B0BE5E}"/>
              </a:ext>
            </a:extLst>
          </p:cNvPr>
          <p:cNvPicPr>
            <a:picLocks noChangeAspect="1"/>
          </p:cNvPicPr>
          <p:nvPr/>
        </p:nvPicPr>
        <p:blipFill>
          <a:blip r:embed="rId3"/>
          <a:stretch>
            <a:fillRect/>
          </a:stretch>
        </p:blipFill>
        <p:spPr>
          <a:xfrm>
            <a:off x="3657641" y="368908"/>
            <a:ext cx="5088544" cy="5555340"/>
          </a:xfrm>
          <a:prstGeom prst="rect">
            <a:avLst/>
          </a:prstGeom>
        </p:spPr>
      </p:pic>
    </p:spTree>
    <p:extLst>
      <p:ext uri="{BB962C8B-B14F-4D97-AF65-F5344CB8AC3E}">
        <p14:creationId xmlns:p14="http://schemas.microsoft.com/office/powerpoint/2010/main" val="3185823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
          <p:cNvSpPr txBox="1">
            <a:spLocks noChangeArrowheads="1"/>
          </p:cNvSpPr>
          <p:nvPr/>
        </p:nvSpPr>
        <p:spPr bwMode="auto">
          <a:xfrm>
            <a:off x="6971043" y="5833785"/>
            <a:ext cx="2770831" cy="404124"/>
          </a:xfrm>
          <a:prstGeom prst="rect">
            <a:avLst/>
          </a:prstGeom>
          <a:no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sng" strike="noStrike" cap="none" normalizeH="0" baseline="0" dirty="0">
                <a:ln>
                  <a:noFill/>
                </a:ln>
                <a:effectLst/>
                <a:latin typeface="Arial" panose="020B0604020202020204" pitchFamily="34" charset="0"/>
                <a:ea typeface="MS Mincho" panose="02020609040205080304" pitchFamily="49" charset="-128"/>
                <a:cs typeface="Arial" panose="020B0604020202020204" pitchFamily="34" charset="0"/>
              </a:rPr>
              <a:t>energystar.gov/join</a:t>
            </a:r>
            <a:endParaRPr kumimoji="0" lang="en-US" altLang="en-US" sz="1400" b="0" i="0" u="none" strike="noStrike" cap="none" normalizeH="0" baseline="0" dirty="0">
              <a:ln>
                <a:noFill/>
              </a:ln>
              <a:effectLst/>
              <a:latin typeface="Arial" panose="020B0604020202020204" pitchFamily="34" charset="0"/>
              <a:cs typeface="Arial" panose="020B0604020202020204" pitchFamily="34" charset="0"/>
            </a:endParaRPr>
          </a:p>
        </p:txBody>
      </p:sp>
      <p:pic>
        <p:nvPicPr>
          <p:cNvPr id="9220" name="Picture 4" descr="https://upload.wikimedia.org/wikipedia/en/thumb/b/bf/Pepsico_logo.svg/1280px-Pepsico_logo.sv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528" y="3559828"/>
            <a:ext cx="2001712" cy="55486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chemsol.com/wp-content/uploads/2013/08/3M-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3106" y="3500129"/>
            <a:ext cx="877894" cy="43894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upload.wikimedia.org/wikipedia/en/thumb/3/35/Starbucks_Coffee_Logo.svg/480px-Starbucks_Coffee_Logo.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3748" y="3179105"/>
            <a:ext cx="1010757" cy="10107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upload.wikimedia.org/wikipedia/commons/thumb/9/9a/Target_logo.svg/1000px-Target_logo.sv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56698" y="152824"/>
            <a:ext cx="1076956" cy="143054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higherlogicdownload.s3.amazonaws.com/SIOR/72884eaf-7893-4942-b2b6-b71174579ce2/UploadedImages/Transwestern-Logo-Vertical-PMS-2935.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0600" y="5086041"/>
            <a:ext cx="2158701" cy="795311"/>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www.dallasiia.org/wp-content/uploads/2016/05/cbre-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2123" y="3211627"/>
            <a:ext cx="1242899" cy="309512"/>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ttps://upload.wikimedia.org/wikipedia/en/thumb/5/57/Cleveland_Clinic_logo.png/220px-Cleveland_Clinic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96663" y="4466096"/>
            <a:ext cx="2422002" cy="451375"/>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https://www.zscaler.com/images/hines.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8079" y="1352065"/>
            <a:ext cx="1387305" cy="693653"/>
          </a:xfrm>
          <a:prstGeom prst="rect">
            <a:avLst/>
          </a:prstGeom>
          <a:noFill/>
          <a:extLst>
            <a:ext uri="{909E8E84-426E-40DD-AFC4-6F175D3DCCD1}">
              <a14:hiddenFill xmlns:a14="http://schemas.microsoft.com/office/drawing/2010/main">
                <a:solidFill>
                  <a:srgbClr val="FFFFFF"/>
                </a:solidFill>
              </a14:hiddenFill>
            </a:ext>
          </a:extLst>
        </p:spPr>
      </p:pic>
      <p:pic>
        <p:nvPicPr>
          <p:cNvPr id="9248" name="Picture 32" descr="http://www.themotorreport.com.au/images/logos/toyota.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02208" y="3939076"/>
            <a:ext cx="1054712" cy="949243"/>
          </a:xfrm>
          <a:prstGeom prst="rect">
            <a:avLst/>
          </a:prstGeom>
          <a:noFill/>
          <a:extLst>
            <a:ext uri="{909E8E84-426E-40DD-AFC4-6F175D3DCCD1}">
              <a14:hiddenFill xmlns:a14="http://schemas.microsoft.com/office/drawing/2010/main">
                <a:solidFill>
                  <a:srgbClr val="FFFFFF"/>
                </a:solidFill>
              </a14:hiddenFill>
            </a:ext>
          </a:extLst>
        </p:spPr>
      </p:pic>
      <p:pic>
        <p:nvPicPr>
          <p:cNvPr id="9250" name="Picture 34" descr="https://upload.wikimedia.org/wikipedia/en/thumb/b/b5/Boeing-Logo.svg/1280px-Boeing-Logo.svg.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73310" y="1748217"/>
            <a:ext cx="2510072" cy="620913"/>
          </a:xfrm>
          <a:prstGeom prst="rect">
            <a:avLst/>
          </a:prstGeom>
          <a:noFill/>
          <a:extLst>
            <a:ext uri="{909E8E84-426E-40DD-AFC4-6F175D3DCCD1}">
              <a14:hiddenFill xmlns:a14="http://schemas.microsoft.com/office/drawing/2010/main">
                <a:solidFill>
                  <a:srgbClr val="FFFFFF"/>
                </a:solidFill>
              </a14:hiddenFill>
            </a:ext>
          </a:extLst>
        </p:spPr>
      </p:pic>
      <p:pic>
        <p:nvPicPr>
          <p:cNvPr id="9252" name="Picture 36" descr="http://www.hopeinlancaster.org/wp-content/uploads/2016/03/Food_lion_logo-300x295.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31283" y="2249533"/>
            <a:ext cx="925431" cy="910007"/>
          </a:xfrm>
          <a:prstGeom prst="roundRect">
            <a:avLst>
              <a:gd name="adj" fmla="val 6072"/>
            </a:avLst>
          </a:prstGeom>
          <a:noFill/>
          <a:extLst>
            <a:ext uri="{909E8E84-426E-40DD-AFC4-6F175D3DCCD1}">
              <a14:hiddenFill xmlns:a14="http://schemas.microsoft.com/office/drawing/2010/main">
                <a:solidFill>
                  <a:srgbClr val="FFFFFF"/>
                </a:solidFill>
              </a14:hiddenFill>
            </a:ext>
          </a:extLst>
        </p:spPr>
      </p:pic>
      <p:pic>
        <p:nvPicPr>
          <p:cNvPr id="9256" name="Picture 40" descr="https://upload.wikimedia.org/wikipedia/en/f/fb/Providence_Health_%26_Services_logo.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185040" y="455135"/>
            <a:ext cx="2308385" cy="554012"/>
          </a:xfrm>
          <a:prstGeom prst="rect">
            <a:avLst/>
          </a:prstGeom>
          <a:noFill/>
          <a:extLst>
            <a:ext uri="{909E8E84-426E-40DD-AFC4-6F175D3DCCD1}">
              <a14:hiddenFill xmlns:a14="http://schemas.microsoft.com/office/drawing/2010/main">
                <a:solidFill>
                  <a:srgbClr val="FFFFFF"/>
                </a:solidFill>
              </a14:hiddenFill>
            </a:ext>
          </a:extLst>
        </p:spPr>
      </p:pic>
      <p:sp>
        <p:nvSpPr>
          <p:cNvPr id="32" name="Slide Number Placeholder 7"/>
          <p:cNvSpPr>
            <a:spLocks noGrp="1"/>
          </p:cNvSpPr>
          <p:nvPr>
            <p:ph type="sldNum" sz="quarter" idx="4294967295"/>
          </p:nvPr>
        </p:nvSpPr>
        <p:spPr>
          <a:xfrm>
            <a:off x="7065461" y="6382316"/>
            <a:ext cx="1928206" cy="329976"/>
          </a:xfrm>
          <a:prstGeom prst="rect">
            <a:avLst/>
          </a:prstGeom>
        </p:spPr>
        <p:txBody>
          <a:bodyPr/>
          <a:lstStyle/>
          <a:p>
            <a:pPr algn="r"/>
            <a:fld id="{294D4A65-5DBF-47E4-A22C-1B2D232C1B48}" type="slidenum">
              <a:rPr lang="en-US" smtClean="0">
                <a:solidFill>
                  <a:schemeClr val="bg1"/>
                </a:solidFill>
              </a:rPr>
              <a:pPr algn="r"/>
              <a:t>26</a:t>
            </a:fld>
            <a:endParaRPr lang="en-US" dirty="0">
              <a:solidFill>
                <a:schemeClr val="bg1"/>
              </a:solidFill>
            </a:endParaRPr>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1046" y="2845110"/>
            <a:ext cx="1716736" cy="858368"/>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5015" y="5381417"/>
            <a:ext cx="3536369" cy="509238"/>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62002" y="2486439"/>
            <a:ext cx="1922662" cy="284554"/>
          </a:xfrm>
          <a:prstGeom prst="rect">
            <a:avLst/>
          </a:prstGeom>
        </p:spPr>
      </p:pic>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36921" y="533281"/>
            <a:ext cx="1685227" cy="615108"/>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57016" y="4467485"/>
            <a:ext cx="1330263" cy="591228"/>
          </a:xfrm>
          <a:prstGeom prst="rect">
            <a:avLst/>
          </a:prstGeom>
        </p:spPr>
      </p:pic>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8105" y="4502870"/>
            <a:ext cx="2015317" cy="291689"/>
          </a:xfrm>
          <a:prstGeom prst="rect">
            <a:avLst/>
          </a:prstGeom>
        </p:spPr>
      </p:pic>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63850" y="3296657"/>
            <a:ext cx="975894" cy="836015"/>
          </a:xfrm>
          <a:prstGeom prst="rect">
            <a:avLst/>
          </a:prstGeom>
        </p:spPr>
      </p:pic>
      <p:pic>
        <p:nvPicPr>
          <p:cNvPr id="9" name="Pictur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82025" y="5234788"/>
            <a:ext cx="1641733" cy="454590"/>
          </a:xfrm>
          <a:prstGeom prst="rect">
            <a:avLst/>
          </a:prstGeom>
        </p:spPr>
      </p:pic>
      <p:pic>
        <p:nvPicPr>
          <p:cNvPr id="10" name="Picture 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02646" y="1176685"/>
            <a:ext cx="1380735" cy="462546"/>
          </a:xfrm>
          <a:prstGeom prst="rect">
            <a:avLst/>
          </a:prstGeom>
        </p:spPr>
      </p:pic>
      <p:pic>
        <p:nvPicPr>
          <p:cNvPr id="13" name="Picture 1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99934" y="1714111"/>
            <a:ext cx="2160690" cy="380626"/>
          </a:xfrm>
          <a:prstGeom prst="rect">
            <a:avLst/>
          </a:prstGeom>
        </p:spPr>
      </p:pic>
      <p:pic>
        <p:nvPicPr>
          <p:cNvPr id="14" name="Picture 1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1061" y="286094"/>
            <a:ext cx="924703" cy="924703"/>
          </a:xfrm>
          <a:prstGeom prst="rect">
            <a:avLst/>
          </a:prstGeom>
        </p:spPr>
      </p:pic>
      <p:pic>
        <p:nvPicPr>
          <p:cNvPr id="16" name="Picture 1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390960" y="126003"/>
            <a:ext cx="1705227" cy="1705227"/>
          </a:xfrm>
          <a:prstGeom prst="rect">
            <a:avLst/>
          </a:prstGeom>
        </p:spPr>
      </p:pic>
      <p:pic>
        <p:nvPicPr>
          <p:cNvPr id="15" name="Picture 1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876822" y="1817482"/>
            <a:ext cx="2166430" cy="1076767"/>
          </a:xfrm>
          <a:prstGeom prst="rect">
            <a:avLst/>
          </a:prstGeom>
        </p:spPr>
      </p:pic>
      <p:pic>
        <p:nvPicPr>
          <p:cNvPr id="17" name="Picture 1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196958" y="2412016"/>
            <a:ext cx="2561636" cy="759952"/>
          </a:xfrm>
          <a:prstGeom prst="rect">
            <a:avLst/>
          </a:prstGeom>
        </p:spPr>
      </p:pic>
    </p:spTree>
    <p:extLst>
      <p:ext uri="{BB962C8B-B14F-4D97-AF65-F5344CB8AC3E}">
        <p14:creationId xmlns:p14="http://schemas.microsoft.com/office/powerpoint/2010/main" val="3101979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39" y="583320"/>
            <a:ext cx="7757629" cy="537808"/>
          </a:xfrm>
        </p:spPr>
        <p:txBody>
          <a:bodyPr>
            <a:normAutofit fontScale="90000"/>
          </a:bodyPr>
          <a:lstStyle/>
          <a:p>
            <a:r>
              <a:rPr lang="en-US" dirty="0"/>
              <a:t>Get expert help from experienced ENERGY STAR partners!</a:t>
            </a:r>
          </a:p>
        </p:txBody>
      </p:sp>
      <p:sp>
        <p:nvSpPr>
          <p:cNvPr id="3" name="Content Placeholder 2"/>
          <p:cNvSpPr>
            <a:spLocks noGrp="1"/>
          </p:cNvSpPr>
          <p:nvPr>
            <p:ph idx="1"/>
          </p:nvPr>
        </p:nvSpPr>
        <p:spPr>
          <a:xfrm>
            <a:off x="743546" y="1660644"/>
            <a:ext cx="5340634" cy="4174699"/>
          </a:xfrm>
        </p:spPr>
        <p:txBody>
          <a:bodyPr>
            <a:normAutofit/>
          </a:bodyPr>
          <a:lstStyle/>
          <a:p>
            <a:pPr marL="0" indent="0">
              <a:buNone/>
            </a:pPr>
            <a:r>
              <a:rPr lang="en-US" sz="1800" b="1" dirty="0"/>
              <a:t>ENERGY STAR Service and Product Provider (SPP) partners</a:t>
            </a:r>
          </a:p>
          <a:p>
            <a:r>
              <a:rPr lang="en-US" sz="1800" dirty="0"/>
              <a:t>Businesses and organizations that use ENERGY STAR tools and resources to help customers:</a:t>
            </a:r>
          </a:p>
          <a:p>
            <a:pPr lvl="1"/>
            <a:r>
              <a:rPr lang="en-US" sz="1800" dirty="0"/>
              <a:t>Benchmark their buildings </a:t>
            </a:r>
          </a:p>
          <a:p>
            <a:pPr lvl="1"/>
            <a:r>
              <a:rPr lang="en-US" sz="1800" dirty="0"/>
              <a:t>Achieve energy performance improvements</a:t>
            </a:r>
          </a:p>
          <a:p>
            <a:pPr lvl="1"/>
            <a:r>
              <a:rPr lang="en-US" sz="1800" dirty="0"/>
              <a:t>Earn ENERGY STAR recognition</a:t>
            </a:r>
          </a:p>
          <a:p>
            <a:pPr>
              <a:lnSpc>
                <a:spcPct val="100000"/>
              </a:lnSpc>
              <a:spcBef>
                <a:spcPts val="1200"/>
              </a:spcBef>
            </a:pPr>
            <a:r>
              <a:rPr lang="en-US" sz="1800" dirty="0"/>
              <a:t>Experienced with ENERGY STAR</a:t>
            </a:r>
          </a:p>
          <a:p>
            <a:pPr>
              <a:lnSpc>
                <a:spcPct val="100000"/>
              </a:lnSpc>
              <a:spcBef>
                <a:spcPts val="1200"/>
              </a:spcBef>
            </a:pPr>
            <a:r>
              <a:rPr lang="en-US" sz="1800" dirty="0"/>
              <a:t>Searchable on the ENERGY STAR website</a:t>
            </a:r>
          </a:p>
          <a:p>
            <a:pPr>
              <a:lnSpc>
                <a:spcPct val="100000"/>
              </a:lnSpc>
              <a:spcBef>
                <a:spcPts val="1200"/>
              </a:spcBef>
            </a:pPr>
            <a:r>
              <a:rPr lang="en-US" sz="1800" dirty="0"/>
              <a:t>For more information on ENERGY STAR SPPs, visit </a:t>
            </a:r>
            <a:r>
              <a:rPr lang="en-US" sz="1800" dirty="0">
                <a:hlinkClick r:id="rId2"/>
              </a:rPr>
              <a:t>energystar.gov/</a:t>
            </a:r>
            <a:r>
              <a:rPr lang="en-US" sz="1800" dirty="0" err="1">
                <a:hlinkClick r:id="rId2"/>
              </a:rPr>
              <a:t>ExpertHelp</a:t>
            </a:r>
            <a:r>
              <a:rPr lang="en-US" sz="1800" dirty="0"/>
              <a:t>  </a:t>
            </a:r>
          </a:p>
        </p:txBody>
      </p:sp>
      <p:sp>
        <p:nvSpPr>
          <p:cNvPr id="4" name="Slide Number Placeholder 3"/>
          <p:cNvSpPr>
            <a:spLocks noGrp="1"/>
          </p:cNvSpPr>
          <p:nvPr>
            <p:ph type="sldNum" sz="quarter" idx="12"/>
          </p:nvPr>
        </p:nvSpPr>
        <p:spPr/>
        <p:txBody>
          <a:bodyPr/>
          <a:lstStyle/>
          <a:p>
            <a:fld id="{F16B175D-26AC-42BA-AF68-CE328C4BE887}" type="slidenum">
              <a:rPr lang="en-US" smtClean="0"/>
              <a:pPr/>
              <a:t>27</a:t>
            </a:fld>
            <a:endParaRPr lang="en-US" dirty="0"/>
          </a:p>
        </p:txBody>
      </p:sp>
      <p:pic>
        <p:nvPicPr>
          <p:cNvPr id="12290" name="Picture 2" descr="https://encrypted-tbn1.gstatic.com/images?q=tbn:ANd9GcT2QftDf2WsDHqJJDZoLldPvE0rlegbe-NU2tdDHf2tE1EQrll0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500" y="1313160"/>
            <a:ext cx="2825221" cy="1880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1103" y="2830472"/>
            <a:ext cx="929954" cy="1109553"/>
          </a:xfrm>
          <a:prstGeom prst="rect">
            <a:avLst/>
          </a:prstGeom>
          <a:noFill/>
          <a:ln w="9525" cap="sq">
            <a:noFill/>
            <a:miter lim="800000"/>
            <a:headEnd/>
            <a:tailEnd/>
          </a:ln>
          <a:effectLst>
            <a:outerShdw blurRad="63500" dist="38100" dir="2700000" algn="tl" rotWithShape="0">
              <a:srgbClr val="000000">
                <a:alpha val="42999"/>
              </a:srgbClr>
            </a:outerShdw>
          </a:effectLst>
        </p:spPr>
      </p:pic>
    </p:spTree>
    <p:extLst>
      <p:ext uri="{BB962C8B-B14F-4D97-AF65-F5344CB8AC3E}">
        <p14:creationId xmlns:p14="http://schemas.microsoft.com/office/powerpoint/2010/main" val="1973927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8"/>
          <p:cNvSpPr txBox="1">
            <a:spLocks/>
          </p:cNvSpPr>
          <p:nvPr/>
        </p:nvSpPr>
        <p:spPr>
          <a:xfrm>
            <a:off x="602145" y="646808"/>
            <a:ext cx="7746724" cy="648714"/>
          </a:xfrm>
          <a:prstGeom prst="rect">
            <a:avLst/>
          </a:prstGeom>
        </p:spPr>
        <p:txBody>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0070C0"/>
                </a:solidFill>
              </a:rPr>
              <a:t>What can ENERGY STAR partnership do for you?</a:t>
            </a:r>
            <a:endParaRPr lang="en-US" sz="2400" dirty="0">
              <a:solidFill>
                <a:srgbClr val="0070C0"/>
              </a:solidFill>
            </a:endParaRPr>
          </a:p>
        </p:txBody>
      </p:sp>
      <p:sp>
        <p:nvSpPr>
          <p:cNvPr id="9" name="Content Placeholder 2"/>
          <p:cNvSpPr>
            <a:spLocks noGrp="1"/>
          </p:cNvSpPr>
          <p:nvPr>
            <p:ph idx="4294967295"/>
          </p:nvPr>
        </p:nvSpPr>
        <p:spPr>
          <a:xfrm>
            <a:off x="602145" y="1593658"/>
            <a:ext cx="7886700" cy="3897312"/>
          </a:xfrm>
        </p:spPr>
        <p:txBody>
          <a:bodyPr>
            <a:normAutofit fontScale="85000" lnSpcReduction="10000"/>
          </a:bodyPr>
          <a:lstStyle/>
          <a:p>
            <a:pPr>
              <a:buFont typeface="Arial" panose="020B0604020202020204" pitchFamily="34" charset="0"/>
              <a:buChar char="•"/>
            </a:pPr>
            <a:r>
              <a:rPr lang="en-US" dirty="0"/>
              <a:t>Position your organization as a “market leader” in energy management and environmental stewardship.</a:t>
            </a:r>
          </a:p>
          <a:p>
            <a:pPr>
              <a:buFont typeface="Arial" panose="020B0604020202020204" pitchFamily="34" charset="0"/>
              <a:buChar char="•"/>
            </a:pPr>
            <a:r>
              <a:rPr lang="en-US" dirty="0"/>
              <a:t>Support your efforts to increase energy savings and reduce greenhouse gas emissions.</a:t>
            </a:r>
          </a:p>
          <a:p>
            <a:pPr>
              <a:buFont typeface="Arial" panose="020B0604020202020204" pitchFamily="34" charset="0"/>
              <a:buChar char="•"/>
            </a:pPr>
            <a:r>
              <a:rPr lang="en-US" dirty="0"/>
              <a:t>Increase customer and employee awareness of energy management efforts and achievements.</a:t>
            </a:r>
          </a:p>
          <a:p>
            <a:pPr>
              <a:buFont typeface="Arial" panose="020B0604020202020204" pitchFamily="34" charset="0"/>
              <a:buChar char="•"/>
            </a:pPr>
            <a:r>
              <a:rPr lang="en-US" dirty="0"/>
              <a:t>Encourage energy savings at work and home for employees and customers.</a:t>
            </a:r>
          </a:p>
          <a:p>
            <a:pPr>
              <a:buFont typeface="Arial" panose="020B0604020202020204" pitchFamily="34" charset="0"/>
              <a:buChar char="•"/>
            </a:pPr>
            <a:r>
              <a:rPr lang="en-US" dirty="0"/>
              <a:t>Learn more at </a:t>
            </a:r>
            <a:r>
              <a:rPr lang="en-US" dirty="0">
                <a:hlinkClick r:id="rId3"/>
              </a:rPr>
              <a:t>https://www.energystar.gov/buildings/about-us/become-energy-star-partner</a:t>
            </a:r>
            <a:r>
              <a:rPr lang="en-US" dirty="0"/>
              <a:t> </a:t>
            </a:r>
          </a:p>
        </p:txBody>
      </p:sp>
    </p:spTree>
    <p:extLst>
      <p:ext uri="{BB962C8B-B14F-4D97-AF65-F5344CB8AC3E}">
        <p14:creationId xmlns:p14="http://schemas.microsoft.com/office/powerpoint/2010/main" val="100061760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normAutofit/>
          </a:bodyPr>
          <a:lstStyle/>
          <a:p>
            <a:r>
              <a:rPr lang="en-US" dirty="0"/>
              <a:t>Show your commitment – Partner with ENERGY STAR</a:t>
            </a:r>
          </a:p>
        </p:txBody>
      </p:sp>
      <p:sp>
        <p:nvSpPr>
          <p:cNvPr id="120836" name="Slide Number Placeholder 3"/>
          <p:cNvSpPr>
            <a:spLocks noGrp="1"/>
          </p:cNvSpPr>
          <p:nvPr>
            <p:ph type="sldNum" sz="quarter" idx="12"/>
          </p:nvPr>
        </p:nvSpPr>
        <p:spPr/>
        <p:txBody>
          <a:bodyPr/>
          <a:lstStyle/>
          <a:p>
            <a:fld id="{9364BF28-D971-44D7-9E0D-4DBE319A83E2}" type="slidenum">
              <a:rPr lang="en-US" smtClean="0"/>
              <a:pPr/>
              <a:t>29</a:t>
            </a:fld>
            <a:endParaRPr lang="en-US" dirty="0"/>
          </a:p>
        </p:txBody>
      </p:sp>
      <p:pic>
        <p:nvPicPr>
          <p:cNvPr id="2" name="Picture 1"/>
          <p:cNvPicPr>
            <a:picLocks noChangeAspect="1"/>
          </p:cNvPicPr>
          <p:nvPr/>
        </p:nvPicPr>
        <p:blipFill rotWithShape="1">
          <a:blip r:embed="rId3"/>
          <a:srcRect l="24257" t="11763" r="25827" b="9199"/>
          <a:stretch/>
        </p:blipFill>
        <p:spPr>
          <a:xfrm>
            <a:off x="628650" y="1690689"/>
            <a:ext cx="3254702" cy="414234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5467" y="1568402"/>
            <a:ext cx="1297434" cy="1546436"/>
          </a:xfrm>
          <a:prstGeom prst="rect">
            <a:avLst/>
          </a:prstGeom>
        </p:spPr>
      </p:pic>
      <p:pic>
        <p:nvPicPr>
          <p:cNvPr id="5" name="Picture 4"/>
          <p:cNvPicPr>
            <a:picLocks noChangeAspect="1"/>
          </p:cNvPicPr>
          <p:nvPr/>
        </p:nvPicPr>
        <p:blipFill>
          <a:blip r:embed="rId5"/>
          <a:stretch>
            <a:fillRect/>
          </a:stretch>
        </p:blipFill>
        <p:spPr>
          <a:xfrm>
            <a:off x="2056724" y="3398974"/>
            <a:ext cx="5726177" cy="2481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77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1238486"/>
            <a:ext cx="8870732" cy="1325563"/>
          </a:xfrm>
        </p:spPr>
        <p:txBody>
          <a:bodyPr>
            <a:noAutofit/>
          </a:bodyPr>
          <a:lstStyle/>
          <a:p>
            <a:pPr algn="ctr"/>
            <a:r>
              <a:rPr lang="en-US" sz="3600" dirty="0"/>
              <a:t>The biggest little label in energy efficiency</a:t>
            </a:r>
          </a:p>
        </p:txBody>
      </p:sp>
      <p:pic>
        <p:nvPicPr>
          <p:cNvPr id="7" name="Picture 6" descr="ES_cert_lowres_rg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3101" y="396510"/>
            <a:ext cx="1074174" cy="1100282"/>
          </a:xfrm>
          <a:prstGeom prst="rect">
            <a:avLst/>
          </a:prstGeom>
        </p:spPr>
      </p:pic>
      <p:sp>
        <p:nvSpPr>
          <p:cNvPr id="14" name="Title 1"/>
          <p:cNvSpPr txBox="1">
            <a:spLocks/>
          </p:cNvSpPr>
          <p:nvPr/>
        </p:nvSpPr>
        <p:spPr>
          <a:xfrm>
            <a:off x="-908879" y="4840980"/>
            <a:ext cx="4191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5.8 billion</a:t>
            </a:r>
          </a:p>
          <a:p>
            <a:r>
              <a:rPr lang="en-US" sz="2400" dirty="0">
                <a:solidFill>
                  <a:schemeClr val="bg1">
                    <a:lumMod val="50000"/>
                  </a:schemeClr>
                </a:solidFill>
              </a:rPr>
              <a:t>products</a:t>
            </a:r>
          </a:p>
        </p:txBody>
      </p:sp>
      <p:sp>
        <p:nvSpPr>
          <p:cNvPr id="15" name="Title 1"/>
          <p:cNvSpPr txBox="1">
            <a:spLocks/>
          </p:cNvSpPr>
          <p:nvPr/>
        </p:nvSpPr>
        <p:spPr>
          <a:xfrm>
            <a:off x="7214537" y="4853446"/>
            <a:ext cx="1618108"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1.9 million</a:t>
            </a:r>
          </a:p>
          <a:p>
            <a:r>
              <a:rPr lang="en-US" sz="2400" dirty="0">
                <a:solidFill>
                  <a:schemeClr val="bg1">
                    <a:lumMod val="50000"/>
                  </a:schemeClr>
                </a:solidFill>
              </a:rPr>
              <a:t>homes</a:t>
            </a:r>
          </a:p>
        </p:txBody>
      </p:sp>
      <p:sp>
        <p:nvSpPr>
          <p:cNvPr id="16" name="Title 1"/>
          <p:cNvSpPr txBox="1">
            <a:spLocks/>
          </p:cNvSpPr>
          <p:nvPr/>
        </p:nvSpPr>
        <p:spPr>
          <a:xfrm>
            <a:off x="2020611" y="4832864"/>
            <a:ext cx="2934864"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35,000</a:t>
            </a:r>
          </a:p>
          <a:p>
            <a:r>
              <a:rPr lang="en-US" sz="2400" dirty="0">
                <a:solidFill>
                  <a:schemeClr val="bg1">
                    <a:lumMod val="50000"/>
                  </a:schemeClr>
                </a:solidFill>
              </a:rPr>
              <a:t>buildings</a:t>
            </a:r>
          </a:p>
        </p:txBody>
      </p:sp>
      <p:sp>
        <p:nvSpPr>
          <p:cNvPr id="17" name="Title 1"/>
          <p:cNvSpPr txBox="1">
            <a:spLocks/>
          </p:cNvSpPr>
          <p:nvPr/>
        </p:nvSpPr>
        <p:spPr>
          <a:xfrm>
            <a:off x="4628154" y="4853446"/>
            <a:ext cx="2277792"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190</a:t>
            </a:r>
          </a:p>
          <a:p>
            <a:r>
              <a:rPr lang="en-US" sz="2400" dirty="0">
                <a:solidFill>
                  <a:schemeClr val="bg1">
                    <a:lumMod val="50000"/>
                  </a:schemeClr>
                </a:solidFill>
              </a:rPr>
              <a:t>industrial plants</a:t>
            </a:r>
          </a:p>
        </p:txBody>
      </p:sp>
      <p:pic>
        <p:nvPicPr>
          <p:cNvPr id="20" name="Picture 19" descr="24_SlideENERGYSTA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428074"/>
            <a:ext cx="9144000" cy="2004354"/>
          </a:xfrm>
          <a:prstGeom prst="rect">
            <a:avLst/>
          </a:prstGeom>
        </p:spPr>
      </p:pic>
    </p:spTree>
    <p:extLst>
      <p:ext uri="{BB962C8B-B14F-4D97-AF65-F5344CB8AC3E}">
        <p14:creationId xmlns:p14="http://schemas.microsoft.com/office/powerpoint/2010/main" val="303608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2109" y="1185188"/>
            <a:ext cx="8771860" cy="4979075"/>
          </a:xfrm>
          <a:prstGeom prst="rect">
            <a:avLst/>
          </a:prstGeom>
        </p:spPr>
      </p:pic>
      <p:sp>
        <p:nvSpPr>
          <p:cNvPr id="7" name="Title 6"/>
          <p:cNvSpPr>
            <a:spLocks noGrp="1"/>
          </p:cNvSpPr>
          <p:nvPr>
            <p:ph type="title"/>
          </p:nvPr>
        </p:nvSpPr>
        <p:spPr>
          <a:xfrm>
            <a:off x="335567" y="185531"/>
            <a:ext cx="8424944" cy="1325563"/>
          </a:xfrm>
        </p:spPr>
        <p:txBody>
          <a:bodyPr>
            <a:normAutofit/>
          </a:bodyPr>
          <a:lstStyle/>
          <a:p>
            <a:r>
              <a:rPr lang="en-US" dirty="0"/>
              <a:t>Show off your partnership – get creative (and have fun)</a:t>
            </a:r>
          </a:p>
        </p:txBody>
      </p:sp>
      <p:sp>
        <p:nvSpPr>
          <p:cNvPr id="4" name="Slide Number Placeholder 3"/>
          <p:cNvSpPr>
            <a:spLocks noGrp="1"/>
          </p:cNvSpPr>
          <p:nvPr>
            <p:ph type="sldNum" sz="quarter" idx="4294967295"/>
          </p:nvPr>
        </p:nvSpPr>
        <p:spPr>
          <a:xfrm>
            <a:off x="7086600" y="5799138"/>
            <a:ext cx="2057400" cy="365125"/>
          </a:xfrm>
        </p:spPr>
        <p:txBody>
          <a:bodyPr/>
          <a:lstStyle/>
          <a:p>
            <a:fld id="{F16B175D-26AC-42BA-AF68-CE328C4BE887}" type="slidenum">
              <a:rPr lang="en-US" smtClean="0"/>
              <a:pPr/>
              <a:t>30</a:t>
            </a:fld>
            <a:endParaRPr lang="en-US"/>
          </a:p>
        </p:txBody>
      </p:sp>
    </p:spTree>
    <p:extLst>
      <p:ext uri="{BB962C8B-B14F-4D97-AF65-F5344CB8AC3E}">
        <p14:creationId xmlns:p14="http://schemas.microsoft.com/office/powerpoint/2010/main" val="3772400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Recognition Opportunities</a:t>
            </a:r>
          </a:p>
        </p:txBody>
      </p:sp>
    </p:spTree>
    <p:extLst>
      <p:ext uri="{BB962C8B-B14F-4D97-AF65-F5344CB8AC3E}">
        <p14:creationId xmlns:p14="http://schemas.microsoft.com/office/powerpoint/2010/main" val="3276303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4712"/>
            <a:ext cx="7886700" cy="1325563"/>
          </a:xfrm>
        </p:spPr>
        <p:txBody>
          <a:bodyPr/>
          <a:lstStyle/>
          <a:p>
            <a:r>
              <a:rPr lang="en-US" dirty="0"/>
              <a:t>ENERGY STAR certification for existing buildings</a:t>
            </a:r>
          </a:p>
        </p:txBody>
      </p:sp>
      <p:sp>
        <p:nvSpPr>
          <p:cNvPr id="28676" name="Content Placeholder 7"/>
          <p:cNvSpPr>
            <a:spLocks noGrp="1"/>
          </p:cNvSpPr>
          <p:nvPr>
            <p:ph sz="quarter" idx="4294967295"/>
          </p:nvPr>
        </p:nvSpPr>
        <p:spPr>
          <a:xfrm>
            <a:off x="380999" y="1340726"/>
            <a:ext cx="7402513" cy="3411537"/>
          </a:xfrm>
          <a:prstGeom prst="rect">
            <a:avLst/>
          </a:prstGeom>
        </p:spPr>
        <p:txBody>
          <a:bodyPr>
            <a:normAutofit/>
          </a:bodyPr>
          <a:lstStyle/>
          <a:p>
            <a:pPr eaLnBrk="1" hangingPunct="1">
              <a:spcBef>
                <a:spcPts val="1200"/>
              </a:spcBef>
            </a:pPr>
            <a:r>
              <a:rPr lang="en-US" sz="1600" dirty="0">
                <a:latin typeface="Arial" panose="020B0604020202020204" pitchFamily="34" charset="0"/>
                <a:cs typeface="Arial" panose="020B0604020202020204" pitchFamily="34" charset="0"/>
              </a:rPr>
              <a:t>Recognition for superior energy performance – score of 75 or above, as calculated in Portfolio Manager and verified by a Professional Engineer or Registered Architect</a:t>
            </a:r>
          </a:p>
          <a:p>
            <a:pPr eaLnBrk="1" hangingPunct="1">
              <a:spcBef>
                <a:spcPts val="1200"/>
              </a:spcBef>
            </a:pPr>
            <a:r>
              <a:rPr lang="en-US" sz="1600" dirty="0">
                <a:latin typeface="Arial" panose="020B0604020202020204" pitchFamily="34" charset="0"/>
                <a:cs typeface="Arial" panose="020B0604020202020204" pitchFamily="34" charset="0"/>
              </a:rPr>
              <a:t>Based on a 12-month period of energy performance</a:t>
            </a:r>
          </a:p>
          <a:p>
            <a:pPr eaLnBrk="1" hangingPunct="1">
              <a:spcBef>
                <a:spcPts val="1200"/>
              </a:spcBef>
            </a:pPr>
            <a:r>
              <a:rPr lang="en-US" sz="1600" dirty="0">
                <a:latin typeface="Arial" panose="020B0604020202020204" pitchFamily="34" charset="0"/>
                <a:cs typeface="Arial" panose="020B0604020202020204" pitchFamily="34" charset="0"/>
              </a:rPr>
              <a:t>Buildings can re-apply for certification every 12 months</a:t>
            </a:r>
          </a:p>
        </p:txBody>
      </p:sp>
      <p:sp>
        <p:nvSpPr>
          <p:cNvPr id="5" name="Line 5"/>
          <p:cNvSpPr>
            <a:spLocks noChangeShapeType="1"/>
          </p:cNvSpPr>
          <p:nvPr/>
        </p:nvSpPr>
        <p:spPr bwMode="auto">
          <a:xfrm>
            <a:off x="791936" y="4252093"/>
            <a:ext cx="5562600" cy="0"/>
          </a:xfrm>
          <a:prstGeom prst="line">
            <a:avLst/>
          </a:prstGeom>
          <a:noFill/>
          <a:ln w="76200">
            <a:solidFill>
              <a:srgbClr val="595959"/>
            </a:solidFill>
            <a:round/>
            <a:headEnd type="diamond" w="med" len="med"/>
            <a:tailEnd/>
          </a:ln>
        </p:spPr>
        <p:txBody>
          <a:bodyPr/>
          <a:lstStyle/>
          <a:p>
            <a:endParaRPr lang="en-US"/>
          </a:p>
        </p:txBody>
      </p:sp>
      <p:sp>
        <p:nvSpPr>
          <p:cNvPr id="6" name="Line 6"/>
          <p:cNvSpPr>
            <a:spLocks noChangeShapeType="1"/>
          </p:cNvSpPr>
          <p:nvPr/>
        </p:nvSpPr>
        <p:spPr bwMode="auto">
          <a:xfrm>
            <a:off x="4525736" y="4021008"/>
            <a:ext cx="0" cy="228600"/>
          </a:xfrm>
          <a:prstGeom prst="line">
            <a:avLst/>
          </a:prstGeom>
          <a:noFill/>
          <a:ln w="9525">
            <a:solidFill>
              <a:srgbClr val="595959"/>
            </a:solidFill>
            <a:round/>
            <a:headEnd/>
            <a:tailEnd/>
          </a:ln>
        </p:spPr>
        <p:txBody>
          <a:bodyPr/>
          <a:lstStyle/>
          <a:p>
            <a:endParaRPr lang="en-US"/>
          </a:p>
        </p:txBody>
      </p:sp>
      <p:sp>
        <p:nvSpPr>
          <p:cNvPr id="7" name="Text Box 7"/>
          <p:cNvSpPr txBox="1">
            <a:spLocks noChangeArrowheads="1"/>
          </p:cNvSpPr>
          <p:nvPr/>
        </p:nvSpPr>
        <p:spPr bwMode="auto">
          <a:xfrm>
            <a:off x="4294959" y="4320837"/>
            <a:ext cx="611777" cy="461665"/>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Calibri" charset="0"/>
                <a:ea typeface="ＭＳ Ｐゴシック" charset="-128"/>
              </a:rPr>
              <a:t>50</a:t>
            </a:r>
          </a:p>
        </p:txBody>
      </p:sp>
      <p:sp>
        <p:nvSpPr>
          <p:cNvPr id="8" name="Text Box 8"/>
          <p:cNvSpPr txBox="1">
            <a:spLocks noChangeArrowheads="1"/>
          </p:cNvSpPr>
          <p:nvPr/>
        </p:nvSpPr>
        <p:spPr bwMode="auto">
          <a:xfrm>
            <a:off x="639536" y="4320837"/>
            <a:ext cx="381000" cy="381000"/>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Calibri" charset="0"/>
                <a:ea typeface="ＭＳ Ｐゴシック" charset="-128"/>
              </a:rPr>
              <a:t>1</a:t>
            </a:r>
          </a:p>
        </p:txBody>
      </p:sp>
      <p:sp>
        <p:nvSpPr>
          <p:cNvPr id="10" name="Line 10"/>
          <p:cNvSpPr>
            <a:spLocks noChangeShapeType="1"/>
          </p:cNvSpPr>
          <p:nvPr/>
        </p:nvSpPr>
        <p:spPr bwMode="auto">
          <a:xfrm>
            <a:off x="6278336" y="4021008"/>
            <a:ext cx="0" cy="228600"/>
          </a:xfrm>
          <a:prstGeom prst="line">
            <a:avLst/>
          </a:prstGeom>
          <a:noFill/>
          <a:ln w="9525">
            <a:solidFill>
              <a:srgbClr val="595959"/>
            </a:solidFill>
            <a:round/>
            <a:headEnd/>
            <a:tailEnd/>
          </a:ln>
        </p:spPr>
        <p:txBody>
          <a:bodyPr/>
          <a:lstStyle/>
          <a:p>
            <a:endParaRPr lang="en-US"/>
          </a:p>
        </p:txBody>
      </p:sp>
      <p:sp>
        <p:nvSpPr>
          <p:cNvPr id="11" name="Text Box 11"/>
          <p:cNvSpPr txBox="1">
            <a:spLocks noChangeArrowheads="1"/>
          </p:cNvSpPr>
          <p:nvPr/>
        </p:nvSpPr>
        <p:spPr bwMode="auto">
          <a:xfrm>
            <a:off x="5995308" y="4329210"/>
            <a:ext cx="533400" cy="366712"/>
          </a:xfrm>
          <a:prstGeom prst="rect">
            <a:avLst/>
          </a:prstGeom>
          <a:noFill/>
          <a:ln w="9525">
            <a:noFill/>
            <a:miter lim="800000"/>
            <a:headEnd/>
            <a:tailEnd/>
          </a:ln>
        </p:spPr>
        <p:txBody>
          <a:bodyPr>
            <a:spAutoFit/>
          </a:bodyPr>
          <a:lstStyle/>
          <a:p>
            <a:pPr>
              <a:spcBef>
                <a:spcPct val="50000"/>
              </a:spcBef>
            </a:pPr>
            <a:r>
              <a:rPr lang="en-US" dirty="0">
                <a:solidFill>
                  <a:srgbClr val="000000"/>
                </a:solidFill>
                <a:latin typeface="Calibri" charset="0"/>
                <a:ea typeface="ＭＳ Ｐゴシック" charset="-128"/>
              </a:rPr>
              <a:t>75</a:t>
            </a:r>
          </a:p>
        </p:txBody>
      </p:sp>
      <p:sp>
        <p:nvSpPr>
          <p:cNvPr id="12" name="Text Box 12"/>
          <p:cNvSpPr txBox="1">
            <a:spLocks noChangeArrowheads="1"/>
          </p:cNvSpPr>
          <p:nvPr/>
        </p:nvSpPr>
        <p:spPr bwMode="auto">
          <a:xfrm>
            <a:off x="3369673" y="3633477"/>
            <a:ext cx="2312125" cy="338554"/>
          </a:xfrm>
          <a:prstGeom prst="rect">
            <a:avLst/>
          </a:prstGeom>
          <a:noFill/>
          <a:ln w="9525">
            <a:noFill/>
            <a:miter lim="800000"/>
            <a:headEnd/>
            <a:tailEnd/>
          </a:ln>
        </p:spPr>
        <p:txBody>
          <a:bodyPr wrap="square">
            <a:spAutoFit/>
          </a:bodyPr>
          <a:lstStyle/>
          <a:p>
            <a:pPr algn="ctr">
              <a:spcBef>
                <a:spcPct val="50000"/>
              </a:spcBef>
            </a:pPr>
            <a:r>
              <a:rPr lang="en-US" sz="1600" dirty="0">
                <a:solidFill>
                  <a:srgbClr val="000000"/>
                </a:solidFill>
                <a:ea typeface="ＭＳ Ｐゴシック" charset="-128"/>
              </a:rPr>
              <a:t>National Average</a:t>
            </a:r>
          </a:p>
        </p:txBody>
      </p:sp>
      <p:sp>
        <p:nvSpPr>
          <p:cNvPr id="13" name="AutoShape 13"/>
          <p:cNvSpPr>
            <a:spLocks/>
          </p:cNvSpPr>
          <p:nvPr/>
        </p:nvSpPr>
        <p:spPr bwMode="auto">
          <a:xfrm rot="5400000">
            <a:off x="6887936" y="3182808"/>
            <a:ext cx="533400" cy="1752600"/>
          </a:xfrm>
          <a:prstGeom prst="leftBrace">
            <a:avLst>
              <a:gd name="adj1" fmla="val 26190"/>
              <a:gd name="adj2" fmla="val 48958"/>
            </a:avLst>
          </a:prstGeom>
          <a:noFill/>
          <a:ln w="9525">
            <a:solidFill>
              <a:srgbClr val="595959"/>
            </a:solidFill>
            <a:round/>
            <a:headEnd/>
            <a:tailEnd/>
          </a:ln>
        </p:spPr>
        <p:txBody>
          <a:bodyPr rot="10800000" vert="eaVert" wrap="none" anchor="ctr"/>
          <a:lstStyle/>
          <a:p>
            <a:endParaRPr lang="en-US">
              <a:ea typeface="ＭＳ Ｐゴシック" charset="-128"/>
            </a:endParaRPr>
          </a:p>
        </p:txBody>
      </p:sp>
      <p:sp>
        <p:nvSpPr>
          <p:cNvPr id="14" name="Text Box 14"/>
          <p:cNvSpPr txBox="1">
            <a:spLocks noChangeArrowheads="1"/>
          </p:cNvSpPr>
          <p:nvPr/>
        </p:nvSpPr>
        <p:spPr bwMode="auto">
          <a:xfrm>
            <a:off x="6041572" y="3064362"/>
            <a:ext cx="2226128" cy="646331"/>
          </a:xfrm>
          <a:prstGeom prst="rect">
            <a:avLst/>
          </a:prstGeom>
          <a:noFill/>
          <a:ln w="9525">
            <a:noFill/>
            <a:miter lim="800000"/>
            <a:headEnd/>
            <a:tailEnd/>
          </a:ln>
        </p:spPr>
        <p:txBody>
          <a:bodyPr wrap="square">
            <a:spAutoFit/>
          </a:bodyPr>
          <a:lstStyle/>
          <a:p>
            <a:pPr algn="ctr">
              <a:spcBef>
                <a:spcPct val="50000"/>
              </a:spcBef>
            </a:pPr>
            <a:r>
              <a:rPr lang="en-US" sz="1800" b="1" dirty="0">
                <a:solidFill>
                  <a:srgbClr val="00B0F0"/>
                </a:solidFill>
                <a:latin typeface="Arial" pitchFamily="34" charset="0"/>
                <a:ea typeface="ＭＳ Ｐゴシック" charset="-128"/>
                <a:cs typeface="Arial" pitchFamily="34" charset="0"/>
              </a:rPr>
              <a:t>Superior Energy Performance</a:t>
            </a:r>
            <a:r>
              <a:rPr lang="en-US" b="1" dirty="0">
                <a:solidFill>
                  <a:srgbClr val="00B0F0"/>
                </a:solidFill>
                <a:latin typeface="Arial" pitchFamily="34" charset="0"/>
                <a:ea typeface="ＭＳ Ｐゴシック" charset="-128"/>
                <a:cs typeface="Arial" pitchFamily="34" charset="0"/>
              </a:rPr>
              <a:t>!</a:t>
            </a:r>
          </a:p>
        </p:txBody>
      </p:sp>
      <p:sp>
        <p:nvSpPr>
          <p:cNvPr id="15" name="Text Box 15"/>
          <p:cNvSpPr txBox="1">
            <a:spLocks noChangeArrowheads="1"/>
          </p:cNvSpPr>
          <p:nvPr/>
        </p:nvSpPr>
        <p:spPr bwMode="auto">
          <a:xfrm>
            <a:off x="639536" y="3066763"/>
            <a:ext cx="3149839" cy="338554"/>
          </a:xfrm>
          <a:prstGeom prst="rect">
            <a:avLst/>
          </a:prstGeom>
          <a:noFill/>
          <a:ln w="9525">
            <a:noFill/>
            <a:miter lim="800000"/>
            <a:headEnd/>
            <a:tailEnd/>
          </a:ln>
        </p:spPr>
        <p:txBody>
          <a:bodyPr wrap="square">
            <a:spAutoFit/>
          </a:bodyPr>
          <a:lstStyle/>
          <a:p>
            <a:pPr>
              <a:spcBef>
                <a:spcPct val="20000"/>
              </a:spcBef>
            </a:pPr>
            <a:r>
              <a:rPr lang="en-US" sz="1600" dirty="0">
                <a:solidFill>
                  <a:schemeClr val="tx1">
                    <a:lumMod val="65000"/>
                    <a:lumOff val="35000"/>
                  </a:schemeClr>
                </a:solidFill>
                <a:latin typeface="Arial" pitchFamily="34" charset="0"/>
                <a:ea typeface="ＭＳ Ｐゴシック" charset="-128"/>
                <a:cs typeface="Arial" pitchFamily="34" charset="0"/>
              </a:rPr>
              <a:t>1 to 100 ENERGY STAR scores</a:t>
            </a:r>
          </a:p>
        </p:txBody>
      </p:sp>
      <p:sp>
        <p:nvSpPr>
          <p:cNvPr id="16" name="Line 16"/>
          <p:cNvSpPr>
            <a:spLocks noChangeShapeType="1"/>
          </p:cNvSpPr>
          <p:nvPr/>
        </p:nvSpPr>
        <p:spPr bwMode="auto">
          <a:xfrm>
            <a:off x="6278336" y="4252093"/>
            <a:ext cx="1752600" cy="0"/>
          </a:xfrm>
          <a:prstGeom prst="line">
            <a:avLst/>
          </a:prstGeom>
          <a:noFill/>
          <a:ln w="76200">
            <a:solidFill>
              <a:srgbClr val="00B0F0"/>
            </a:solidFill>
            <a:round/>
            <a:headEnd/>
            <a:tailEnd type="diamond" w="med" len="med"/>
          </a:ln>
        </p:spPr>
        <p:txBody>
          <a:bodyPr/>
          <a:lstStyle/>
          <a:p>
            <a:endParaRPr lang="en-US"/>
          </a:p>
        </p:txBody>
      </p:sp>
      <p:sp>
        <p:nvSpPr>
          <p:cNvPr id="20" name="Text Box 11"/>
          <p:cNvSpPr txBox="1">
            <a:spLocks noChangeArrowheads="1"/>
          </p:cNvSpPr>
          <p:nvPr/>
        </p:nvSpPr>
        <p:spPr bwMode="auto">
          <a:xfrm>
            <a:off x="7726135" y="4332505"/>
            <a:ext cx="664029" cy="461665"/>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Calibri" charset="0"/>
                <a:ea typeface="ＭＳ Ｐゴシック" charset="-128"/>
              </a:rPr>
              <a:t>100</a:t>
            </a:r>
          </a:p>
        </p:txBody>
      </p:sp>
      <p:pic>
        <p:nvPicPr>
          <p:cNvPr id="25" name="Picture 24" descr="ES_cert_lowres_rg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8137" y="5112029"/>
            <a:ext cx="474342" cy="485871"/>
          </a:xfrm>
          <a:prstGeom prst="rect">
            <a:avLst/>
          </a:prstGeom>
        </p:spPr>
      </p:pic>
      <p:sp>
        <p:nvSpPr>
          <p:cNvPr id="26" name="Text Box 14"/>
          <p:cNvSpPr txBox="1">
            <a:spLocks noChangeArrowheads="1"/>
          </p:cNvSpPr>
          <p:nvPr/>
        </p:nvSpPr>
        <p:spPr bwMode="auto">
          <a:xfrm>
            <a:off x="6041572" y="5072927"/>
            <a:ext cx="2226128" cy="584775"/>
          </a:xfrm>
          <a:prstGeom prst="rect">
            <a:avLst/>
          </a:prstGeom>
          <a:noFill/>
          <a:ln w="9525">
            <a:noFill/>
            <a:miter lim="800000"/>
            <a:headEnd/>
            <a:tailEnd/>
          </a:ln>
        </p:spPr>
        <p:txBody>
          <a:bodyPr wrap="square">
            <a:spAutoFit/>
          </a:bodyPr>
          <a:lstStyle/>
          <a:p>
            <a:pPr algn="ctr">
              <a:spcBef>
                <a:spcPct val="50000"/>
              </a:spcBef>
            </a:pPr>
            <a:r>
              <a:rPr lang="en-US" sz="1600" dirty="0">
                <a:solidFill>
                  <a:srgbClr val="00B0F0"/>
                </a:solidFill>
                <a:latin typeface="Arial" pitchFamily="34" charset="0"/>
                <a:ea typeface="ＭＳ Ｐゴシック" charset="-128"/>
                <a:cs typeface="Arial" pitchFamily="34" charset="0"/>
              </a:rPr>
              <a:t>Eligible to earn the ENERGY STAR</a:t>
            </a:r>
          </a:p>
        </p:txBody>
      </p:sp>
      <p:sp>
        <p:nvSpPr>
          <p:cNvPr id="27" name="AutoShape 13"/>
          <p:cNvSpPr>
            <a:spLocks/>
          </p:cNvSpPr>
          <p:nvPr/>
        </p:nvSpPr>
        <p:spPr bwMode="auto">
          <a:xfrm rot="16200000" flipV="1">
            <a:off x="6977167" y="3997091"/>
            <a:ext cx="354938" cy="1752600"/>
          </a:xfrm>
          <a:prstGeom prst="leftBrace">
            <a:avLst>
              <a:gd name="adj1" fmla="val 26190"/>
              <a:gd name="adj2" fmla="val 48958"/>
            </a:avLst>
          </a:prstGeom>
          <a:noFill/>
          <a:ln w="9525">
            <a:solidFill>
              <a:srgbClr val="00B0F0"/>
            </a:solidFill>
            <a:round/>
            <a:headEnd/>
            <a:tailEnd/>
          </a:ln>
        </p:spPr>
        <p:txBody>
          <a:bodyPr rot="10800000" vert="eaVert" wrap="none" anchor="ctr"/>
          <a:lstStyle/>
          <a:p>
            <a:endParaRPr lang="en-US">
              <a:ea typeface="ＭＳ Ｐゴシック" charset="-128"/>
            </a:endParaRPr>
          </a:p>
        </p:txBody>
      </p:sp>
      <p:sp>
        <p:nvSpPr>
          <p:cNvPr id="22" name="Rectangle 21"/>
          <p:cNvSpPr/>
          <p:nvPr/>
        </p:nvSpPr>
        <p:spPr>
          <a:xfrm>
            <a:off x="1382689" y="5712270"/>
            <a:ext cx="6842622" cy="369332"/>
          </a:xfrm>
          <a:prstGeom prst="rect">
            <a:avLst/>
          </a:prstGeom>
        </p:spPr>
        <p:txBody>
          <a:bodyPr wrap="square">
            <a:spAutoFit/>
          </a:bodyPr>
          <a:lstStyle/>
          <a:p>
            <a:r>
              <a:rPr lang="en-US" dirty="0"/>
              <a:t>Find certified buildings and plants: </a:t>
            </a:r>
            <a:r>
              <a:rPr lang="en-US" dirty="0">
                <a:solidFill>
                  <a:srgbClr val="00B0F0"/>
                </a:solidFill>
              </a:rPr>
              <a:t>energystar.gov/</a:t>
            </a:r>
            <a:r>
              <a:rPr lang="en-US" dirty="0" err="1">
                <a:solidFill>
                  <a:srgbClr val="00B0F0"/>
                </a:solidFill>
              </a:rPr>
              <a:t>buildinglist</a:t>
            </a:r>
            <a:endParaRPr lang="en-US" dirty="0">
              <a:solidFill>
                <a:srgbClr val="00B0F0"/>
              </a:solidFill>
            </a:endParaRPr>
          </a:p>
        </p:txBody>
      </p:sp>
    </p:spTree>
    <p:extLst>
      <p:ext uri="{BB962C8B-B14F-4D97-AF65-F5344CB8AC3E}">
        <p14:creationId xmlns:p14="http://schemas.microsoft.com/office/powerpoint/2010/main" val="2060988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ENERGY STAR certification for industrial plants</a:t>
            </a:r>
          </a:p>
        </p:txBody>
      </p:sp>
      <p:sp>
        <p:nvSpPr>
          <p:cNvPr id="28676" name="Content Placeholder 7"/>
          <p:cNvSpPr>
            <a:spLocks noGrp="1"/>
          </p:cNvSpPr>
          <p:nvPr>
            <p:ph idx="1"/>
          </p:nvPr>
        </p:nvSpPr>
        <p:spPr>
          <a:prstGeom prst="rect">
            <a:avLst/>
          </a:prstGeom>
        </p:spPr>
        <p:txBody>
          <a:bodyPr>
            <a:normAutofit/>
          </a:bodyPr>
          <a:lstStyle/>
          <a:p>
            <a:pPr eaLnBrk="1" hangingPunct="1">
              <a:spcBef>
                <a:spcPts val="1200"/>
              </a:spcBef>
            </a:pPr>
            <a:r>
              <a:rPr lang="en-US" sz="1600" dirty="0">
                <a:latin typeface="Arial" panose="020B0604020202020204" pitchFamily="34" charset="0"/>
                <a:cs typeface="Arial" panose="020B0604020202020204" pitchFamily="34" charset="0"/>
              </a:rPr>
              <a:t>Certification is also available to plants with an ENERGY STAR score of 75 or higher</a:t>
            </a:r>
          </a:p>
          <a:p>
            <a:pPr eaLnBrk="1" hangingPunct="1">
              <a:spcBef>
                <a:spcPts val="1200"/>
              </a:spcBef>
            </a:pPr>
            <a:r>
              <a:rPr lang="en-US" sz="1600" dirty="0">
                <a:latin typeface="Arial" panose="020B0604020202020204" pitchFamily="34" charset="0"/>
                <a:cs typeface="Arial" panose="020B0604020202020204" pitchFamily="34" charset="0"/>
              </a:rPr>
              <a:t>Industrial plants do not use Portfolio Manager – scores are based on an industry-specific Energy Performance Indicator (EPI), which measure a plant’s energy performance compared to similar plants nationwide</a:t>
            </a:r>
          </a:p>
        </p:txBody>
      </p:sp>
      <p:sp>
        <p:nvSpPr>
          <p:cNvPr id="24" name="Rectangle 23"/>
          <p:cNvSpPr/>
          <p:nvPr/>
        </p:nvSpPr>
        <p:spPr>
          <a:xfrm>
            <a:off x="1384650" y="5754891"/>
            <a:ext cx="6842622" cy="369332"/>
          </a:xfrm>
          <a:prstGeom prst="rect">
            <a:avLst/>
          </a:prstGeom>
        </p:spPr>
        <p:txBody>
          <a:bodyPr wrap="square">
            <a:spAutoFit/>
          </a:bodyPr>
          <a:lstStyle/>
          <a:p>
            <a:r>
              <a:rPr lang="en-US" dirty="0"/>
              <a:t>Find certified buildings and plants: </a:t>
            </a:r>
            <a:r>
              <a:rPr lang="en-US" dirty="0">
                <a:solidFill>
                  <a:srgbClr val="00B0F0"/>
                </a:solidFill>
              </a:rPr>
              <a:t>energystar.gov/</a:t>
            </a:r>
            <a:r>
              <a:rPr lang="en-US" dirty="0" err="1">
                <a:solidFill>
                  <a:srgbClr val="00B0F0"/>
                </a:solidFill>
              </a:rPr>
              <a:t>buildinglist</a:t>
            </a:r>
            <a:endParaRPr lang="en-US" dirty="0">
              <a:solidFill>
                <a:srgbClr val="00B0F0"/>
              </a:solidFill>
            </a:endParaRP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044" y="3705323"/>
            <a:ext cx="8275912" cy="1434669"/>
          </a:xfrm>
          <a:prstGeom prst="rect">
            <a:avLst/>
          </a:prstGeom>
        </p:spPr>
      </p:pic>
      <p:sp>
        <p:nvSpPr>
          <p:cNvPr id="2" name="Slide Number Placeholder 1">
            <a:extLst>
              <a:ext uri="{FF2B5EF4-FFF2-40B4-BE49-F238E27FC236}">
                <a16:creationId xmlns:a16="http://schemas.microsoft.com/office/drawing/2014/main" id="{01950DDB-0AE8-4050-8EFB-10EB4D42E97A}"/>
              </a:ext>
            </a:extLst>
          </p:cNvPr>
          <p:cNvSpPr>
            <a:spLocks noGrp="1"/>
          </p:cNvSpPr>
          <p:nvPr>
            <p:ph type="sldNum" sz="quarter" idx="12"/>
          </p:nvPr>
        </p:nvSpPr>
        <p:spPr/>
        <p:txBody>
          <a:bodyPr/>
          <a:lstStyle/>
          <a:p>
            <a:fld id="{92009C7D-8B99-48A7-AE17-19F593BA1BD0}" type="slidenum">
              <a:rPr lang="en-US" smtClean="0"/>
              <a:t>33</a:t>
            </a:fld>
            <a:endParaRPr lang="en-US"/>
          </a:p>
        </p:txBody>
      </p:sp>
    </p:spTree>
    <p:extLst>
      <p:ext uri="{BB962C8B-B14F-4D97-AF65-F5344CB8AC3E}">
        <p14:creationId xmlns:p14="http://schemas.microsoft.com/office/powerpoint/2010/main" val="160827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STAR certification for industrial plants</a:t>
            </a:r>
          </a:p>
        </p:txBody>
      </p:sp>
      <p:sp>
        <p:nvSpPr>
          <p:cNvPr id="8196" name="Rectangle 3"/>
          <p:cNvSpPr>
            <a:spLocks noGrp="1"/>
          </p:cNvSpPr>
          <p:nvPr>
            <p:ph type="body" idx="1"/>
          </p:nvPr>
        </p:nvSpPr>
        <p:spPr>
          <a:xfrm>
            <a:off x="389626" y="1580404"/>
            <a:ext cx="5152651" cy="2152702"/>
          </a:xfrm>
        </p:spPr>
        <p:txBody>
          <a:bodyPr>
            <a:normAutofit fontScale="62500" lnSpcReduction="20000"/>
          </a:bodyPr>
          <a:lstStyle/>
          <a:p>
            <a:pPr>
              <a:lnSpc>
                <a:spcPct val="100000"/>
              </a:lnSpc>
              <a:spcBef>
                <a:spcPts val="1200"/>
              </a:spcBef>
              <a:buFont typeface="Arial" panose="020B0604020202020204" pitchFamily="34" charset="0"/>
              <a:buChar char="•"/>
            </a:pPr>
            <a:r>
              <a:rPr lang="en-US" dirty="0"/>
              <a:t>Industrial plants can earn the ENERGY STAR for superior energy performance!</a:t>
            </a:r>
          </a:p>
          <a:p>
            <a:pPr>
              <a:lnSpc>
                <a:spcPct val="100000"/>
              </a:lnSpc>
              <a:spcBef>
                <a:spcPts val="1200"/>
              </a:spcBef>
              <a:buFont typeface="Arial" panose="020B0604020202020204" pitchFamily="34" charset="0"/>
              <a:buChar char="•"/>
            </a:pPr>
            <a:r>
              <a:rPr lang="en-US" dirty="0"/>
              <a:t>750+ industrial corporations are ENERGY STAR partners</a:t>
            </a:r>
          </a:p>
          <a:p>
            <a:pPr>
              <a:lnSpc>
                <a:spcPct val="100000"/>
              </a:lnSpc>
              <a:spcBef>
                <a:spcPts val="1200"/>
              </a:spcBef>
              <a:buFont typeface="Arial" panose="020B0604020202020204" pitchFamily="34" charset="0"/>
              <a:buChar char="•"/>
            </a:pPr>
            <a:r>
              <a:rPr lang="en-US" dirty="0"/>
              <a:t>ENERGY STAR works with specific industries to offer tailored energy-saving guidance and recognition, and to encourage networking and sharing of best practices in each industry:</a:t>
            </a:r>
          </a:p>
          <a:p>
            <a:pPr lvl="1">
              <a:lnSpc>
                <a:spcPct val="100000"/>
              </a:lnSpc>
              <a:spcBef>
                <a:spcPts val="1200"/>
              </a:spcBef>
            </a:pPr>
            <a:endParaRPr lang="en-US" dirty="0"/>
          </a:p>
        </p:txBody>
      </p:sp>
      <p:sp>
        <p:nvSpPr>
          <p:cNvPr id="8" name="Slide Number Placeholder 4"/>
          <p:cNvSpPr>
            <a:spLocks noGrp="1"/>
          </p:cNvSpPr>
          <p:nvPr>
            <p:ph type="sldNum" sz="quarter" idx="12"/>
          </p:nvPr>
        </p:nvSpPr>
        <p:spPr/>
        <p:txBody>
          <a:bodyPr/>
          <a:lstStyle/>
          <a:p>
            <a:r>
              <a:rPr lang="en-US" dirty="0"/>
              <a:t>36</a:t>
            </a:r>
          </a:p>
        </p:txBody>
      </p:sp>
      <p:sp>
        <p:nvSpPr>
          <p:cNvPr id="27" name="Content Placeholder 3"/>
          <p:cNvSpPr txBox="1">
            <a:spLocks/>
          </p:cNvSpPr>
          <p:nvPr/>
        </p:nvSpPr>
        <p:spPr>
          <a:xfrm>
            <a:off x="619507" y="3676145"/>
            <a:ext cx="3943350" cy="2556238"/>
          </a:xfrm>
          <a:prstGeom prst="rect">
            <a:avLst/>
          </a:prstGeom>
        </p:spPr>
        <p:txBody>
          <a:bodyPr>
            <a:normAutofit fontScale="92500"/>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Ammonia/fertilizer production</a:t>
            </a:r>
          </a:p>
          <a:p>
            <a:r>
              <a:rPr lang="en-US" sz="1200" dirty="0"/>
              <a:t>Cement</a:t>
            </a:r>
          </a:p>
          <a:p>
            <a:r>
              <a:rPr lang="en-US" sz="1200" dirty="0"/>
              <a:t>Commercial Baking</a:t>
            </a:r>
          </a:p>
          <a:p>
            <a:pPr lvl="1"/>
            <a:r>
              <a:rPr lang="en-US" sz="1200" dirty="0"/>
              <a:t>Bread &amp; rolls, cookies &amp; crackers</a:t>
            </a:r>
          </a:p>
          <a:p>
            <a:r>
              <a:rPr lang="en-US" sz="1200" dirty="0"/>
              <a:t>Concrete</a:t>
            </a:r>
          </a:p>
          <a:p>
            <a:r>
              <a:rPr lang="en-US" sz="1200" dirty="0"/>
              <a:t>Corn Refining</a:t>
            </a:r>
          </a:p>
          <a:p>
            <a:r>
              <a:rPr lang="en-US" sz="1200" dirty="0"/>
              <a:t>Dairy</a:t>
            </a:r>
          </a:p>
          <a:p>
            <a:pPr lvl="1"/>
            <a:r>
              <a:rPr lang="en-US" sz="1200" dirty="0"/>
              <a:t>Fluid dairy, ice cream, cheese</a:t>
            </a:r>
          </a:p>
          <a:p>
            <a:r>
              <a:rPr lang="en-US" sz="1200" dirty="0"/>
              <a:t>Food processing</a:t>
            </a:r>
          </a:p>
          <a:p>
            <a:pPr lvl="1"/>
            <a:r>
              <a:rPr lang="en-US" sz="1200" dirty="0"/>
              <a:t>Frozen fruit &amp; veggies, juice, potato products</a:t>
            </a:r>
          </a:p>
          <a:p>
            <a:r>
              <a:rPr lang="en-US" sz="1200" dirty="0"/>
              <a:t>Glass manufacturing</a:t>
            </a:r>
          </a:p>
          <a:p>
            <a:pPr lvl="1"/>
            <a:r>
              <a:rPr lang="en-US" sz="1200" dirty="0"/>
              <a:t>Flat glass, container glass</a:t>
            </a:r>
          </a:p>
          <a:p>
            <a:pPr lvl="1"/>
            <a:endParaRPr lang="en-US" sz="1200" dirty="0"/>
          </a:p>
          <a:p>
            <a:endParaRPr lang="en-US" sz="1200" dirty="0"/>
          </a:p>
        </p:txBody>
      </p:sp>
      <p:sp>
        <p:nvSpPr>
          <p:cNvPr id="28" name="Content Placeholder 5"/>
          <p:cNvSpPr txBox="1">
            <a:spLocks/>
          </p:cNvSpPr>
          <p:nvPr/>
        </p:nvSpPr>
        <p:spPr>
          <a:xfrm>
            <a:off x="4992624" y="3676145"/>
            <a:ext cx="3965500" cy="2561269"/>
          </a:xfrm>
          <a:prstGeom prst="rect">
            <a:avLst/>
          </a:prstGeom>
        </p:spPr>
        <p:txBody>
          <a:bodyPr>
            <a:no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Metal Casting</a:t>
            </a:r>
          </a:p>
          <a:p>
            <a:pPr lvl="1"/>
            <a:r>
              <a:rPr lang="en-US" sz="1100" dirty="0"/>
              <a:t>Iron, investment steel, carbon alloy, aluminum</a:t>
            </a:r>
          </a:p>
          <a:p>
            <a:r>
              <a:rPr lang="en-US" sz="1100" dirty="0"/>
              <a:t>Motor Vehicles</a:t>
            </a:r>
          </a:p>
          <a:p>
            <a:pPr lvl="1"/>
            <a:r>
              <a:rPr lang="en-US" sz="1100" dirty="0"/>
              <a:t>Assembly, Power Train</a:t>
            </a:r>
          </a:p>
          <a:p>
            <a:r>
              <a:rPr lang="en-US" sz="1100" dirty="0"/>
              <a:t>Petroleum Refining</a:t>
            </a:r>
          </a:p>
          <a:p>
            <a:r>
              <a:rPr lang="en-US" sz="1100" dirty="0"/>
              <a:t>Pharmaceuticals</a:t>
            </a:r>
          </a:p>
          <a:p>
            <a:r>
              <a:rPr lang="en-US" sz="1100" dirty="0"/>
              <a:t>Printing</a:t>
            </a:r>
          </a:p>
          <a:p>
            <a:r>
              <a:rPr lang="en-US" sz="1100" dirty="0"/>
              <a:t>Pulp &amp; paper</a:t>
            </a:r>
          </a:p>
          <a:p>
            <a:pPr lvl="1"/>
            <a:r>
              <a:rPr lang="en-US" sz="1100" dirty="0"/>
              <a:t>Integrated &amp; pulp mills</a:t>
            </a:r>
          </a:p>
          <a:p>
            <a:r>
              <a:rPr lang="en-US" sz="1100" dirty="0"/>
              <a:t>Steel Mills</a:t>
            </a:r>
          </a:p>
          <a:p>
            <a:pPr lvl="1"/>
            <a:r>
              <a:rPr lang="en-US" sz="1100" dirty="0"/>
              <a:t>Integrated &amp; mini-mills</a:t>
            </a:r>
          </a:p>
        </p:txBody>
      </p:sp>
      <p:pic>
        <p:nvPicPr>
          <p:cNvPr id="3" name="Picture 2">
            <a:extLst>
              <a:ext uri="{FF2B5EF4-FFF2-40B4-BE49-F238E27FC236}">
                <a16:creationId xmlns:a16="http://schemas.microsoft.com/office/drawing/2014/main" id="{8BBC24C2-30DF-45D6-8F2E-AA985A4DAB72}"/>
              </a:ext>
            </a:extLst>
          </p:cNvPr>
          <p:cNvPicPr>
            <a:picLocks noChangeAspect="1"/>
          </p:cNvPicPr>
          <p:nvPr/>
        </p:nvPicPr>
        <p:blipFill>
          <a:blip r:embed="rId2"/>
          <a:stretch>
            <a:fillRect/>
          </a:stretch>
        </p:blipFill>
        <p:spPr>
          <a:xfrm>
            <a:off x="6054982" y="1580404"/>
            <a:ext cx="2256142" cy="10698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982659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Showcase your certification!</a:t>
            </a:r>
          </a:p>
        </p:txBody>
      </p:sp>
      <p:sp>
        <p:nvSpPr>
          <p:cNvPr id="5" name="TextBox 4"/>
          <p:cNvSpPr txBox="1"/>
          <p:nvPr/>
        </p:nvSpPr>
        <p:spPr>
          <a:xfrm>
            <a:off x="6324600" y="1600200"/>
            <a:ext cx="2438400" cy="4495800"/>
          </a:xfrm>
          <a:prstGeom prst="rect">
            <a:avLst/>
          </a:prstGeom>
        </p:spPr>
        <p:txBody>
          <a:bodyPr anchor="ctr">
            <a:normAutofit/>
          </a:bodyPr>
          <a:lstStyle/>
          <a:p>
            <a:pPr fontAlgn="auto">
              <a:spcBef>
                <a:spcPct val="0"/>
              </a:spcBef>
              <a:spcAft>
                <a:spcPts val="0"/>
              </a:spcAft>
              <a:defRPr/>
            </a:pPr>
            <a:endParaRPr lang="en-US" sz="3200" dirty="0">
              <a:solidFill>
                <a:srgbClr val="00B0F0"/>
              </a:solidFill>
              <a:latin typeface="Arial" pitchFamily="34" charset="0"/>
              <a:ea typeface="+mj-ea"/>
              <a:cs typeface="Arial" pitchFamily="34" charset="0"/>
            </a:endParaRPr>
          </a:p>
        </p:txBody>
      </p:sp>
      <p:pic>
        <p:nvPicPr>
          <p:cNvPr id="6" name="Picture 5"/>
          <p:cNvPicPr>
            <a:picLocks noChangeAspect="1"/>
          </p:cNvPicPr>
          <p:nvPr/>
        </p:nvPicPr>
        <p:blipFill>
          <a:blip r:embed="rId3"/>
          <a:stretch>
            <a:fillRect/>
          </a:stretch>
        </p:blipFill>
        <p:spPr>
          <a:xfrm>
            <a:off x="164435" y="1323248"/>
            <a:ext cx="8598565" cy="4689099"/>
          </a:xfrm>
          <a:prstGeom prst="rect">
            <a:avLst/>
          </a:prstGeom>
        </p:spPr>
      </p:pic>
    </p:spTree>
    <p:extLst>
      <p:ext uri="{BB962C8B-B14F-4D97-AF65-F5344CB8AC3E}">
        <p14:creationId xmlns:p14="http://schemas.microsoft.com/office/powerpoint/2010/main" val="903467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0" y="504496"/>
            <a:ext cx="4376836" cy="256160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053" y="4101936"/>
            <a:ext cx="8709891" cy="1414174"/>
          </a:xfrm>
          <a:prstGeom prst="rect">
            <a:avLst/>
          </a:prstGeom>
        </p:spPr>
      </p:pic>
      <p:sp>
        <p:nvSpPr>
          <p:cNvPr id="5" name="TextBox 4"/>
          <p:cNvSpPr txBox="1"/>
          <p:nvPr/>
        </p:nvSpPr>
        <p:spPr>
          <a:xfrm>
            <a:off x="2072955" y="3311148"/>
            <a:ext cx="4636206" cy="461665"/>
          </a:xfrm>
          <a:prstGeom prst="rect">
            <a:avLst/>
          </a:prstGeom>
          <a:noFill/>
        </p:spPr>
        <p:txBody>
          <a:bodyPr wrap="none" rtlCol="0">
            <a:spAutoFit/>
          </a:bodyPr>
          <a:lstStyle/>
          <a:p>
            <a:r>
              <a:rPr lang="en-US" sz="2400" dirty="0">
                <a:solidFill>
                  <a:srgbClr val="00B0F0"/>
                </a:solidFill>
              </a:rPr>
              <a:t>10% improvement within 5 years</a:t>
            </a:r>
          </a:p>
        </p:txBody>
      </p:sp>
    </p:spTree>
    <p:extLst>
      <p:ext uri="{BB962C8B-B14F-4D97-AF65-F5344CB8AC3E}">
        <p14:creationId xmlns:p14="http://schemas.microsoft.com/office/powerpoint/2010/main" val="40021526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for New Commercial Building Construction</a:t>
            </a:r>
          </a:p>
        </p:txBody>
      </p:sp>
      <p:sp>
        <p:nvSpPr>
          <p:cNvPr id="3" name="Content Placeholder 2"/>
          <p:cNvSpPr>
            <a:spLocks noGrp="1"/>
          </p:cNvSpPr>
          <p:nvPr>
            <p:ph idx="1"/>
          </p:nvPr>
        </p:nvSpPr>
        <p:spPr>
          <a:xfrm>
            <a:off x="812214" y="1951465"/>
            <a:ext cx="5947646" cy="2769391"/>
          </a:xfrm>
        </p:spPr>
        <p:txBody>
          <a:bodyPr>
            <a:normAutofit fontScale="62500" lnSpcReduction="20000"/>
          </a:bodyPr>
          <a:lstStyle/>
          <a:p>
            <a:pPr marL="0" indent="0">
              <a:buNone/>
            </a:pPr>
            <a:r>
              <a:rPr lang="en-US" sz="2900" b="1" dirty="0">
                <a:solidFill>
                  <a:srgbClr val="00B0F0"/>
                </a:solidFill>
              </a:rPr>
              <a:t>Designed to Earn the ENERGY STAR</a:t>
            </a:r>
          </a:p>
          <a:p>
            <a:r>
              <a:rPr lang="en-US" dirty="0"/>
              <a:t>Awarded for building designs entered into Portfolio Manager </a:t>
            </a:r>
          </a:p>
          <a:p>
            <a:r>
              <a:rPr lang="en-US" dirty="0"/>
              <a:t>Must receive a score of 75 or higher based on total estimated energy use from energy models</a:t>
            </a:r>
          </a:p>
          <a:p>
            <a:r>
              <a:rPr lang="en-US" b="1" dirty="0"/>
              <a:t>Architects: </a:t>
            </a:r>
            <a:r>
              <a:rPr lang="en-US" b="1" dirty="0">
                <a:solidFill>
                  <a:srgbClr val="0070C0"/>
                </a:solidFill>
              </a:rPr>
              <a:t>Designed to Earn ENERGY STAR </a:t>
            </a:r>
            <a:r>
              <a:rPr lang="en-US" dirty="0"/>
              <a:t>helps you deliver lasting savings to clients, validated by a nationally recognized brand</a:t>
            </a:r>
          </a:p>
          <a:p>
            <a:r>
              <a:rPr lang="en-US" b="1" dirty="0"/>
              <a:t>Owners: </a:t>
            </a:r>
            <a:r>
              <a:rPr lang="en-US" b="1" dirty="0">
                <a:solidFill>
                  <a:srgbClr val="0070C0"/>
                </a:solidFill>
              </a:rPr>
              <a:t>Designed to Earn ENERGY STAR </a:t>
            </a:r>
            <a:r>
              <a:rPr lang="en-US" dirty="0"/>
              <a:t>helps you reap sustained energy savings while avoiding costly redesigns and retrofits</a:t>
            </a:r>
          </a:p>
          <a:p>
            <a:endParaRPr lang="en-US" sz="1050" dirty="0"/>
          </a:p>
          <a:p>
            <a:endParaRPr lang="en-US" sz="1050" dirty="0"/>
          </a:p>
          <a:p>
            <a:endParaRPr lang="en-US" sz="1050" dirty="0"/>
          </a:p>
          <a:p>
            <a:endParaRPr lang="en-US" sz="1050" dirty="0"/>
          </a:p>
        </p:txBody>
      </p:sp>
      <p:sp>
        <p:nvSpPr>
          <p:cNvPr id="4" name="Slide Number Placeholder 3"/>
          <p:cNvSpPr>
            <a:spLocks noGrp="1"/>
          </p:cNvSpPr>
          <p:nvPr>
            <p:ph type="sldNum" sz="quarter" idx="12"/>
          </p:nvPr>
        </p:nvSpPr>
        <p:spPr/>
        <p:txBody>
          <a:bodyPr/>
          <a:lstStyle/>
          <a:p>
            <a:fld id="{F16B175D-26AC-42BA-AF68-CE328C4BE887}" type="slidenum">
              <a:rPr lang="en-US" smtClean="0"/>
              <a:pPr/>
              <a:t>37</a:t>
            </a:fld>
            <a:endParaRPr lang="en-US" dirty="0"/>
          </a:p>
        </p:txBody>
      </p:sp>
      <p:pic>
        <p:nvPicPr>
          <p:cNvPr id="6" name="Content Placeholder 4"/>
          <p:cNvPicPr>
            <a:picLocks noChangeAspect="1"/>
          </p:cNvPicPr>
          <p:nvPr/>
        </p:nvPicPr>
        <p:blipFill rotWithShape="1">
          <a:blip r:embed="rId2"/>
          <a:srcRect l="6145" t="-251" r="6719" b="-748"/>
          <a:stretch/>
        </p:blipFill>
        <p:spPr>
          <a:xfrm>
            <a:off x="7217061" y="1287833"/>
            <a:ext cx="1452651" cy="3126987"/>
          </a:xfrm>
          <a:prstGeom prst="rect">
            <a:avLst/>
          </a:prstGeom>
        </p:spPr>
      </p:pic>
      <p:pic>
        <p:nvPicPr>
          <p:cNvPr id="7" name="Picture 6"/>
          <p:cNvPicPr>
            <a:picLocks noChangeAspect="1"/>
          </p:cNvPicPr>
          <p:nvPr/>
        </p:nvPicPr>
        <p:blipFill>
          <a:blip r:embed="rId3"/>
          <a:stretch>
            <a:fillRect/>
          </a:stretch>
        </p:blipFill>
        <p:spPr>
          <a:xfrm>
            <a:off x="6826120" y="4361811"/>
            <a:ext cx="2013036" cy="1974777"/>
          </a:xfrm>
          <a:prstGeom prst="rect">
            <a:avLst/>
          </a:prstGeom>
        </p:spPr>
      </p:pic>
    </p:spTree>
    <p:extLst>
      <p:ext uri="{BB962C8B-B14F-4D97-AF65-F5344CB8AC3E}">
        <p14:creationId xmlns:p14="http://schemas.microsoft.com/office/powerpoint/2010/main" val="1726179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7820" y="1238405"/>
            <a:ext cx="5855888" cy="4918017"/>
            <a:chOff x="4386837" y="1808090"/>
            <a:chExt cx="4630061" cy="3888517"/>
          </a:xfrm>
        </p:grpSpPr>
        <p:pic>
          <p:nvPicPr>
            <p:cNvPr id="16" name="Picture 15" descr="C:\Documents and Settings\owner\Desktop\TargetFinderFlowDiagramv2_030714.jpg"/>
            <p:cNvPicPr>
              <a:picLocks noChangeAspect="1" noChangeArrowheads="1"/>
            </p:cNvPicPr>
            <p:nvPr/>
          </p:nvPicPr>
          <p:blipFill rotWithShape="1">
            <a:blip r:embed="rId3" cstate="print"/>
            <a:srcRect l="2083" r="3205"/>
            <a:stretch/>
          </p:blipFill>
          <p:spPr bwMode="auto">
            <a:xfrm>
              <a:off x="4386837" y="1808090"/>
              <a:ext cx="4630061" cy="3888517"/>
            </a:xfrm>
            <a:prstGeom prst="rect">
              <a:avLst/>
            </a:prstGeom>
            <a:noFill/>
            <a:ln>
              <a:noFill/>
            </a:ln>
          </p:spPr>
        </p:pic>
        <p:pic>
          <p:nvPicPr>
            <p:cNvPr id="19" name="Picture 6" descr="https://d30y9cdsu7xlg0.cloudfront.net/png/65999-200.pn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7212361" y="2953108"/>
              <a:ext cx="949452" cy="94945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 Single Corner Rectangle 4"/>
          <p:cNvSpPr/>
          <p:nvPr/>
        </p:nvSpPr>
        <p:spPr>
          <a:xfrm rot="10800000">
            <a:off x="5601290" y="1265551"/>
            <a:ext cx="3591929" cy="2422558"/>
          </a:xfrm>
          <a:prstGeom prst="round1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5735204" y="2069145"/>
            <a:ext cx="3256074" cy="1870262"/>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lnSpc>
                <a:spcPct val="120000"/>
              </a:lnSpc>
            </a:pPr>
            <a:r>
              <a:rPr lang="en-US" sz="1200" dirty="0"/>
              <a:t>Set performance goals for your project</a:t>
            </a:r>
          </a:p>
          <a:p>
            <a:pPr marL="231775" indent="-231775">
              <a:lnSpc>
                <a:spcPct val="120000"/>
              </a:lnSpc>
            </a:pPr>
            <a:r>
              <a:rPr lang="en-US" sz="1200" dirty="0"/>
              <a:t>Estimate energy performance based on energy modeling data</a:t>
            </a:r>
          </a:p>
          <a:p>
            <a:pPr marL="231775" indent="-231775">
              <a:lnSpc>
                <a:spcPct val="120000"/>
              </a:lnSpc>
            </a:pPr>
            <a:r>
              <a:rPr lang="en-US" sz="1200" dirty="0"/>
              <a:t>Stay ahead of market demands for building efficiency and energy disclosure</a:t>
            </a:r>
          </a:p>
        </p:txBody>
      </p:sp>
      <p:pic>
        <p:nvPicPr>
          <p:cNvPr id="8200" name="Picture 8" descr="https://portfoliomanager.energystar.gov/pm/static/image/espm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463" y="1448456"/>
            <a:ext cx="2928366" cy="59190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www.energystar.gov/sites/default/uploads/buildings/old/images/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7426" y="3746631"/>
            <a:ext cx="1343727" cy="40697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a:spLocks noGrp="1"/>
          </p:cNvSpPr>
          <p:nvPr>
            <p:ph type="title"/>
          </p:nvPr>
        </p:nvSpPr>
        <p:spPr>
          <a:xfrm>
            <a:off x="190500" y="122893"/>
            <a:ext cx="7886700" cy="1325563"/>
          </a:xfrm>
        </p:spPr>
        <p:txBody>
          <a:bodyPr>
            <a:normAutofit/>
          </a:bodyPr>
          <a:lstStyle/>
          <a:p>
            <a:r>
              <a:rPr lang="en-US" dirty="0"/>
              <a:t>Recognition for New Commercial Building Construction</a:t>
            </a:r>
          </a:p>
        </p:txBody>
      </p:sp>
      <p:sp>
        <p:nvSpPr>
          <p:cNvPr id="17" name="Content Placeholder 2"/>
          <p:cNvSpPr>
            <a:spLocks noGrp="1"/>
          </p:cNvSpPr>
          <p:nvPr>
            <p:ph idx="4294967295"/>
          </p:nvPr>
        </p:nvSpPr>
        <p:spPr>
          <a:xfrm>
            <a:off x="0" y="5807075"/>
            <a:ext cx="2560638" cy="603250"/>
          </a:xfrm>
        </p:spPr>
        <p:txBody>
          <a:bodyPr>
            <a:normAutofit fontScale="55000" lnSpcReduction="20000"/>
          </a:bodyPr>
          <a:lstStyle/>
          <a:p>
            <a:pPr marL="0" indent="0">
              <a:lnSpc>
                <a:spcPct val="100000"/>
              </a:lnSpc>
              <a:spcBef>
                <a:spcPts val="0"/>
              </a:spcBef>
              <a:buNone/>
            </a:pPr>
            <a:r>
              <a:rPr lang="en-US" dirty="0">
                <a:solidFill>
                  <a:srgbClr val="00B0F0"/>
                </a:solidFill>
              </a:rPr>
              <a:t>The first step in the</a:t>
            </a:r>
          </a:p>
          <a:p>
            <a:pPr marL="0" indent="0">
              <a:lnSpc>
                <a:spcPct val="100000"/>
              </a:lnSpc>
              <a:spcBef>
                <a:spcPts val="0"/>
              </a:spcBef>
              <a:buNone/>
            </a:pPr>
            <a:r>
              <a:rPr lang="en-US" dirty="0">
                <a:solidFill>
                  <a:srgbClr val="00B0F0"/>
                </a:solidFill>
              </a:rPr>
              <a:t>ENERGY STAR lifecycle</a:t>
            </a:r>
          </a:p>
        </p:txBody>
      </p:sp>
      <p:pic>
        <p:nvPicPr>
          <p:cNvPr id="8198" name="Picture 6" descr="https://www.energystar.gov/sites/default/files/assets/images/designed-to-earn-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64" y="5229507"/>
            <a:ext cx="2778173" cy="577568"/>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p:cNvSpPr txBox="1">
            <a:spLocks/>
          </p:cNvSpPr>
          <p:nvPr/>
        </p:nvSpPr>
        <p:spPr>
          <a:xfrm>
            <a:off x="6299523" y="3814701"/>
            <a:ext cx="1423792" cy="366456"/>
          </a:xfrm>
          <a:prstGeom prst="rect">
            <a:avLst/>
          </a:prstGeom>
        </p:spPr>
        <p:txBody>
          <a:bodyPr vert="horz" lIns="91440" tIns="45720" rIns="91440" bIns="45720" rtlCol="0">
            <a:normAutofit fontScale="92500"/>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200" dirty="0"/>
              <a:t>You can also use:</a:t>
            </a:r>
          </a:p>
        </p:txBody>
      </p:sp>
    </p:spTree>
    <p:extLst>
      <p:ext uri="{BB962C8B-B14F-4D97-AF65-F5344CB8AC3E}">
        <p14:creationId xmlns:p14="http://schemas.microsoft.com/office/powerpoint/2010/main" val="2525447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4572"/>
            <a:ext cx="9144000" cy="6848856"/>
          </a:xfrm>
          <a:prstGeom prst="rect">
            <a:avLst/>
          </a:prstGeom>
        </p:spPr>
      </p:pic>
      <p:sp>
        <p:nvSpPr>
          <p:cNvPr id="7" name="Rectangle 6"/>
          <p:cNvSpPr/>
          <p:nvPr/>
        </p:nvSpPr>
        <p:spPr>
          <a:xfrm>
            <a:off x="0" y="0"/>
            <a:ext cx="9144000" cy="3158836"/>
          </a:xfrm>
          <a:prstGeom prst="rect">
            <a:avLst/>
          </a:prstGeom>
          <a:solidFill>
            <a:srgbClr val="0D69FF">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83" name="Text Box 3"/>
          <p:cNvSpPr>
            <a:spLocks noGrp="1" noChangeArrowheads="1"/>
          </p:cNvSpPr>
          <p:nvPr>
            <p:ph idx="1"/>
          </p:nvPr>
        </p:nvSpPr>
        <p:spPr>
          <a:xfrm>
            <a:off x="296101" y="975321"/>
            <a:ext cx="5179666" cy="1739144"/>
          </a:xfrm>
        </p:spPr>
        <p:txBody>
          <a:bodyPr>
            <a:normAutofit fontScale="77500" lnSpcReduction="20000"/>
          </a:bodyPr>
          <a:lstStyle/>
          <a:p>
            <a:pPr marL="0" indent="0">
              <a:lnSpc>
                <a:spcPct val="120000"/>
              </a:lnSpc>
              <a:spcAft>
                <a:spcPts val="600"/>
              </a:spcAft>
              <a:buNone/>
            </a:pPr>
            <a:r>
              <a:rPr lang="en-US" sz="2000" dirty="0">
                <a:solidFill>
                  <a:schemeClr val="bg1"/>
                </a:solidFill>
              </a:rPr>
              <a:t>Recognizes world-class corporate energy management programs, in categories including:</a:t>
            </a:r>
          </a:p>
          <a:p>
            <a:pPr marL="519113" indent="-288925">
              <a:lnSpc>
                <a:spcPct val="80000"/>
              </a:lnSpc>
              <a:buClr>
                <a:schemeClr val="bg1"/>
              </a:buClr>
            </a:pPr>
            <a:r>
              <a:rPr lang="en-US" sz="1800" dirty="0">
                <a:solidFill>
                  <a:schemeClr val="bg1"/>
                </a:solidFill>
              </a:rPr>
              <a:t>Energy management</a:t>
            </a:r>
          </a:p>
          <a:p>
            <a:pPr marL="519113" indent="-288925">
              <a:lnSpc>
                <a:spcPct val="80000"/>
              </a:lnSpc>
              <a:buClr>
                <a:schemeClr val="bg1"/>
              </a:buClr>
            </a:pPr>
            <a:r>
              <a:rPr lang="en-US" sz="1800" dirty="0">
                <a:solidFill>
                  <a:schemeClr val="bg1"/>
                </a:solidFill>
              </a:rPr>
              <a:t>Energy efficiency program delivery</a:t>
            </a:r>
          </a:p>
          <a:p>
            <a:pPr marL="519113" indent="-288925">
              <a:lnSpc>
                <a:spcPct val="80000"/>
              </a:lnSpc>
              <a:buClr>
                <a:schemeClr val="bg1"/>
              </a:buClr>
            </a:pPr>
            <a:r>
              <a:rPr lang="en-US" sz="1800" dirty="0">
                <a:solidFill>
                  <a:schemeClr val="bg1"/>
                </a:solidFill>
              </a:rPr>
              <a:t>Climate communications</a:t>
            </a:r>
          </a:p>
          <a:p>
            <a:pPr marL="519113" indent="-288925">
              <a:lnSpc>
                <a:spcPct val="80000"/>
              </a:lnSpc>
              <a:buClr>
                <a:schemeClr val="bg1"/>
              </a:buClr>
            </a:pPr>
            <a:r>
              <a:rPr lang="en-US" sz="1800" dirty="0">
                <a:solidFill>
                  <a:schemeClr val="bg1"/>
                </a:solidFill>
              </a:rPr>
              <a:t>And more!</a:t>
            </a:r>
          </a:p>
          <a:p>
            <a:pPr marL="0" indent="0">
              <a:lnSpc>
                <a:spcPct val="80000"/>
              </a:lnSpc>
              <a:buNone/>
            </a:pPr>
            <a:endParaRPr lang="en-US" sz="900" dirty="0">
              <a:solidFill>
                <a:schemeClr val="bg1"/>
              </a:solidFill>
            </a:endParaRPr>
          </a:p>
        </p:txBody>
      </p:sp>
      <p:sp>
        <p:nvSpPr>
          <p:cNvPr id="46084" name="Rectangle 4"/>
          <p:cNvSpPr>
            <a:spLocks noChangeArrowheads="1"/>
          </p:cNvSpPr>
          <p:nvPr/>
        </p:nvSpPr>
        <p:spPr bwMode="auto">
          <a:xfrm>
            <a:off x="277513" y="2727959"/>
            <a:ext cx="3130225" cy="344710"/>
          </a:xfrm>
          <a:prstGeom prst="rect">
            <a:avLst/>
          </a:prstGeom>
          <a:noFill/>
          <a:ln w="9525">
            <a:noFill/>
            <a:miter lim="800000"/>
            <a:headEnd/>
            <a:tailEnd/>
          </a:ln>
        </p:spPr>
        <p:txBody>
          <a:bodyPr wrap="square">
            <a:spAutoFit/>
          </a:bodyPr>
          <a:lstStyle/>
          <a:p>
            <a:pPr marL="463550" lvl="1" indent="-457200">
              <a:lnSpc>
                <a:spcPct val="80000"/>
              </a:lnSpc>
            </a:pPr>
            <a:r>
              <a:rPr lang="en-US" sz="2000" dirty="0">
                <a:solidFill>
                  <a:schemeClr val="bg1"/>
                </a:solidFill>
              </a:rPr>
              <a:t>energystar.gov/awards</a:t>
            </a:r>
          </a:p>
        </p:txBody>
      </p:sp>
      <p:sp>
        <p:nvSpPr>
          <p:cNvPr id="2" name="Slide Number Placeholder 1"/>
          <p:cNvSpPr>
            <a:spLocks noGrp="1"/>
          </p:cNvSpPr>
          <p:nvPr>
            <p:ph type="sldNum" sz="quarter" idx="4294967295"/>
          </p:nvPr>
        </p:nvSpPr>
        <p:spPr>
          <a:xfrm>
            <a:off x="8153400" y="6356350"/>
            <a:ext cx="533400" cy="365125"/>
          </a:xfrm>
          <a:prstGeom prst="rect">
            <a:avLst/>
          </a:prstGeom>
        </p:spPr>
        <p:txBody>
          <a:bodyPr/>
          <a:lstStyle/>
          <a:p>
            <a:fld id="{F5A34203-934D-40FC-AB05-D82B5628A42B}" type="slidenum">
              <a:rPr lang="en-US" smtClean="0">
                <a:solidFill>
                  <a:schemeClr val="bg1"/>
                </a:solidFill>
              </a:rPr>
              <a:pPr/>
              <a:t>39</a:t>
            </a:fld>
            <a:endParaRPr lang="en-US" dirty="0">
              <a:solidFill>
                <a:schemeClr val="bg1"/>
              </a:solidFil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b="20106"/>
          <a:stretch/>
        </p:blipFill>
        <p:spPr>
          <a:xfrm>
            <a:off x="204354" y="5744607"/>
            <a:ext cx="2434588" cy="976868"/>
          </a:xfrm>
          <a:prstGeom prst="rect">
            <a:avLst/>
          </a:prstGeom>
          <a:noFill/>
          <a:effectLst>
            <a:outerShdw blurRad="50800" dist="38100" dir="2700000" algn="tl" rotWithShape="0">
              <a:prstClr val="black">
                <a:alpha val="40000"/>
              </a:prstClr>
            </a:outerShdw>
          </a:effectLst>
        </p:spPr>
      </p:pic>
      <p:sp>
        <p:nvSpPr>
          <p:cNvPr id="6" name="Title 5"/>
          <p:cNvSpPr>
            <a:spLocks noGrp="1"/>
          </p:cNvSpPr>
          <p:nvPr>
            <p:ph type="title"/>
          </p:nvPr>
        </p:nvSpPr>
        <p:spPr>
          <a:xfrm>
            <a:off x="296103" y="376746"/>
            <a:ext cx="5264762" cy="537808"/>
          </a:xfrm>
        </p:spPr>
        <p:txBody>
          <a:bodyPr>
            <a:noAutofit/>
          </a:bodyPr>
          <a:lstStyle/>
          <a:p>
            <a:r>
              <a:rPr lang="en-US" sz="2400" dirty="0">
                <a:solidFill>
                  <a:schemeClr val="bg1"/>
                </a:solidFill>
              </a:rPr>
              <a:t>ENERGY STAR Partner of the Year</a:t>
            </a:r>
          </a:p>
        </p:txBody>
      </p:sp>
      <p:pic>
        <p:nvPicPr>
          <p:cNvPr id="9" name="Picture 8"/>
          <p:cNvPicPr>
            <a:picLocks noChangeAspect="1"/>
          </p:cNvPicPr>
          <p:nvPr/>
        </p:nvPicPr>
        <p:blipFill>
          <a:blip r:embed="rId5"/>
          <a:stretch>
            <a:fillRect/>
          </a:stretch>
        </p:blipFill>
        <p:spPr>
          <a:xfrm>
            <a:off x="5568592" y="311035"/>
            <a:ext cx="3350786" cy="2501834"/>
          </a:xfrm>
          <a:prstGeom prst="rect">
            <a:avLst/>
          </a:prstGeom>
          <a:ln>
            <a:solidFill>
              <a:schemeClr val="bg1"/>
            </a:solidFill>
          </a:ln>
        </p:spPr>
      </p:pic>
    </p:spTree>
    <p:extLst>
      <p:ext uri="{BB962C8B-B14F-4D97-AF65-F5344CB8AC3E}">
        <p14:creationId xmlns:p14="http://schemas.microsoft.com/office/powerpoint/2010/main" val="34658757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908879" y="4840980"/>
            <a:ext cx="4191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5.8 billion</a:t>
            </a:r>
          </a:p>
          <a:p>
            <a:r>
              <a:rPr lang="en-US" sz="2400" dirty="0">
                <a:solidFill>
                  <a:schemeClr val="bg1">
                    <a:lumMod val="50000"/>
                  </a:schemeClr>
                </a:solidFill>
              </a:rPr>
              <a:t>products</a:t>
            </a:r>
          </a:p>
        </p:txBody>
      </p:sp>
      <p:sp>
        <p:nvSpPr>
          <p:cNvPr id="15" name="Title 1"/>
          <p:cNvSpPr txBox="1">
            <a:spLocks/>
          </p:cNvSpPr>
          <p:nvPr/>
        </p:nvSpPr>
        <p:spPr>
          <a:xfrm>
            <a:off x="7214537" y="4853446"/>
            <a:ext cx="1618108"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1.9 million</a:t>
            </a:r>
          </a:p>
          <a:p>
            <a:r>
              <a:rPr lang="en-US" sz="2400" dirty="0">
                <a:solidFill>
                  <a:schemeClr val="bg1">
                    <a:lumMod val="50000"/>
                  </a:schemeClr>
                </a:solidFill>
              </a:rPr>
              <a:t>homes</a:t>
            </a:r>
          </a:p>
        </p:txBody>
      </p:sp>
      <p:sp>
        <p:nvSpPr>
          <p:cNvPr id="16" name="Title 1"/>
          <p:cNvSpPr txBox="1">
            <a:spLocks/>
          </p:cNvSpPr>
          <p:nvPr/>
        </p:nvSpPr>
        <p:spPr>
          <a:xfrm>
            <a:off x="2020611" y="4832864"/>
            <a:ext cx="2934864"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35,000</a:t>
            </a:r>
          </a:p>
          <a:p>
            <a:r>
              <a:rPr lang="en-US" sz="2400" dirty="0">
                <a:solidFill>
                  <a:schemeClr val="bg1">
                    <a:lumMod val="50000"/>
                  </a:schemeClr>
                </a:solidFill>
              </a:rPr>
              <a:t>buildings</a:t>
            </a:r>
          </a:p>
        </p:txBody>
      </p:sp>
      <p:sp>
        <p:nvSpPr>
          <p:cNvPr id="17" name="Title 1"/>
          <p:cNvSpPr txBox="1">
            <a:spLocks/>
          </p:cNvSpPr>
          <p:nvPr/>
        </p:nvSpPr>
        <p:spPr>
          <a:xfrm>
            <a:off x="4628154" y="4853446"/>
            <a:ext cx="2277792"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190</a:t>
            </a:r>
          </a:p>
          <a:p>
            <a:r>
              <a:rPr lang="en-US" sz="2400" dirty="0">
                <a:solidFill>
                  <a:schemeClr val="bg1">
                    <a:lumMod val="50000"/>
                  </a:schemeClr>
                </a:solidFill>
              </a:rPr>
              <a:t>industrial plants</a:t>
            </a:r>
          </a:p>
        </p:txBody>
      </p:sp>
      <p:pic>
        <p:nvPicPr>
          <p:cNvPr id="20" name="Picture 19" descr="24_SlideENERGYSTA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428074"/>
            <a:ext cx="9144000" cy="2004354"/>
          </a:xfrm>
          <a:prstGeom prst="rect">
            <a:avLst/>
          </a:prstGeom>
        </p:spPr>
      </p:pic>
      <p:sp>
        <p:nvSpPr>
          <p:cNvPr id="11" name="Content Placeholder 2">
            <a:extLst>
              <a:ext uri="{FF2B5EF4-FFF2-40B4-BE49-F238E27FC236}">
                <a16:creationId xmlns:a16="http://schemas.microsoft.com/office/drawing/2014/main" id="{71F1ADD0-F758-4572-A0AE-3FB85F72E404}"/>
              </a:ext>
            </a:extLst>
          </p:cNvPr>
          <p:cNvSpPr txBox="1">
            <a:spLocks/>
          </p:cNvSpPr>
          <p:nvPr/>
        </p:nvSpPr>
        <p:spPr>
          <a:xfrm>
            <a:off x="490331" y="465000"/>
            <a:ext cx="8352825" cy="2265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tx1">
                    <a:lumMod val="50000"/>
                    <a:lumOff val="50000"/>
                  </a:schemeClr>
                </a:solidFill>
              </a:rPr>
              <a:t>For more than 20 years, EPA’s ENERGY STAR program has identified the most energy-efficient </a:t>
            </a:r>
            <a:r>
              <a:rPr lang="en-US" sz="1600">
                <a:solidFill>
                  <a:srgbClr val="0092D2"/>
                </a:solidFill>
              </a:rPr>
              <a:t>products</a:t>
            </a:r>
            <a:r>
              <a:rPr lang="en-US" sz="1600">
                <a:solidFill>
                  <a:srgbClr val="7F7F7F"/>
                </a:solidFill>
              </a:rPr>
              <a:t>, </a:t>
            </a:r>
            <a:r>
              <a:rPr lang="en-US" sz="1600">
                <a:solidFill>
                  <a:srgbClr val="0092D2"/>
                </a:solidFill>
              </a:rPr>
              <a:t>buildings</a:t>
            </a:r>
            <a:r>
              <a:rPr lang="en-US" sz="1600">
                <a:solidFill>
                  <a:srgbClr val="7F7F7F"/>
                </a:solidFill>
              </a:rPr>
              <a:t>, </a:t>
            </a:r>
            <a:r>
              <a:rPr lang="en-US" sz="1600">
                <a:solidFill>
                  <a:srgbClr val="0092D2"/>
                </a:solidFill>
              </a:rPr>
              <a:t>plants</a:t>
            </a:r>
            <a:r>
              <a:rPr lang="en-US" sz="1600">
                <a:solidFill>
                  <a:srgbClr val="7F7F7F"/>
                </a:solidFill>
              </a:rPr>
              <a:t>, and </a:t>
            </a:r>
            <a:r>
              <a:rPr lang="en-US" sz="1600">
                <a:solidFill>
                  <a:srgbClr val="0092D2"/>
                </a:solidFill>
              </a:rPr>
              <a:t>new homes </a:t>
            </a:r>
            <a:r>
              <a:rPr lang="en-US" sz="1600">
                <a:solidFill>
                  <a:schemeClr val="tx1">
                    <a:lumMod val="50000"/>
                    <a:lumOff val="50000"/>
                  </a:schemeClr>
                </a:solidFill>
              </a:rPr>
              <a:t>– all based on the latest government-backed standards.</a:t>
            </a:r>
          </a:p>
          <a:p>
            <a:pPr marL="0" indent="0">
              <a:buFont typeface="Arial" panose="020B0604020202020204" pitchFamily="34" charset="0"/>
              <a:buNone/>
            </a:pPr>
            <a:endParaRPr lang="en-US" sz="1600">
              <a:solidFill>
                <a:schemeClr val="tx1">
                  <a:lumMod val="50000"/>
                  <a:lumOff val="50000"/>
                </a:schemeClr>
              </a:solidFill>
            </a:endParaRPr>
          </a:p>
          <a:p>
            <a:pPr marL="0" indent="0">
              <a:buFont typeface="Arial" panose="020B0604020202020204" pitchFamily="34" charset="0"/>
              <a:buNone/>
            </a:pPr>
            <a:r>
              <a:rPr lang="en-US" sz="1600">
                <a:solidFill>
                  <a:schemeClr val="tx1">
                    <a:lumMod val="50000"/>
                    <a:lumOff val="50000"/>
                  </a:schemeClr>
                </a:solidFill>
              </a:rPr>
              <a:t>Today, every ENERGY STAR label is verified by a rigorous third-party certification process.</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1595141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_SlideENERGYST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Content Placeholder 8"/>
          <p:cNvSpPr txBox="1">
            <a:spLocks/>
          </p:cNvSpPr>
          <p:nvPr/>
        </p:nvSpPr>
        <p:spPr>
          <a:xfrm>
            <a:off x="561486" y="1585081"/>
            <a:ext cx="4118428" cy="15834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chemeClr val="tx1">
                    <a:lumMod val="50000"/>
                    <a:lumOff val="50000"/>
                  </a:schemeClr>
                </a:solidFill>
                <a:latin typeface="Arial" panose="020B0604020202020204" pitchFamily="34" charset="0"/>
                <a:cs typeface="Arial" panose="020B0604020202020204" pitchFamily="34" charset="0"/>
              </a:rPr>
              <a:t>Here are a few additional tools and resources</a:t>
            </a:r>
          </a:p>
          <a:p>
            <a:pPr marL="0" indent="0">
              <a:spcBef>
                <a:spcPts val="0"/>
              </a:spcBef>
              <a:buNone/>
            </a:pPr>
            <a:r>
              <a:rPr lang="en-US" sz="2400" dirty="0">
                <a:solidFill>
                  <a:schemeClr val="tx1">
                    <a:lumMod val="50000"/>
                    <a:lumOff val="50000"/>
                  </a:schemeClr>
                </a:solidFill>
                <a:latin typeface="Arial" panose="020B0604020202020204" pitchFamily="34" charset="0"/>
                <a:cs typeface="Arial" panose="020B0604020202020204" pitchFamily="34" charset="0"/>
              </a:rPr>
              <a:t>at </a:t>
            </a:r>
            <a:r>
              <a:rPr lang="en-US" sz="2400" b="1" dirty="0">
                <a:solidFill>
                  <a:srgbClr val="0092D2"/>
                </a:solidFill>
                <a:latin typeface="Arial" panose="020B0604020202020204" pitchFamily="34" charset="0"/>
                <a:cs typeface="Arial" panose="020B0604020202020204" pitchFamily="34" charset="0"/>
              </a:rPr>
              <a:t>energystar.gov</a:t>
            </a:r>
            <a:r>
              <a:rPr lang="en-US" sz="2400" dirty="0">
                <a:solidFill>
                  <a:schemeClr val="tx1">
                    <a:lumMod val="50000"/>
                    <a:lumOff val="50000"/>
                  </a:schemeClr>
                </a:solidFill>
                <a:latin typeface="Arial" panose="020B0604020202020204" pitchFamily="34" charset="0"/>
                <a:cs typeface="Arial" panose="020B0604020202020204" pitchFamily="34" charset="0"/>
              </a:rPr>
              <a:t>…</a:t>
            </a:r>
          </a:p>
          <a:p>
            <a:pPr marL="0" indent="0">
              <a:buNone/>
            </a:pPr>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69966" y="-97553"/>
            <a:ext cx="9599438" cy="890093"/>
          </a:xfrm>
          <a:prstGeom prst="rect">
            <a:avLst/>
          </a:prstGeom>
        </p:spPr>
      </p:pic>
      <p:sp>
        <p:nvSpPr>
          <p:cNvPr id="6" name="Slide Number Placeholder 7"/>
          <p:cNvSpPr>
            <a:spLocks noGrp="1"/>
          </p:cNvSpPr>
          <p:nvPr>
            <p:ph type="sldNum" sz="quarter" idx="4294967295"/>
          </p:nvPr>
        </p:nvSpPr>
        <p:spPr>
          <a:xfrm>
            <a:off x="6553200" y="6356350"/>
            <a:ext cx="2133600" cy="365125"/>
          </a:xfrm>
          <a:prstGeom prst="rect">
            <a:avLst/>
          </a:prstGeom>
        </p:spPr>
        <p:txBody>
          <a:bodyPr/>
          <a:lstStyle/>
          <a:p>
            <a:pPr algn="r"/>
            <a:fld id="{294D4A65-5DBF-47E4-A22C-1B2D232C1B48}" type="slidenum">
              <a:rPr lang="en-US" smtClean="0">
                <a:solidFill>
                  <a:schemeClr val="bg1"/>
                </a:solidFill>
              </a:rPr>
              <a:pPr algn="r"/>
              <a:t>40</a:t>
            </a:fld>
            <a:endParaRPr lang="en-US" dirty="0">
              <a:solidFill>
                <a:schemeClr val="bg1"/>
              </a:solidFill>
            </a:endParaRPr>
          </a:p>
        </p:txBody>
      </p:sp>
    </p:spTree>
    <p:extLst>
      <p:ext uri="{BB962C8B-B14F-4D97-AF65-F5344CB8AC3E}">
        <p14:creationId xmlns:p14="http://schemas.microsoft.com/office/powerpoint/2010/main" val="4037226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p:cNvSpPr/>
          <p:nvPr/>
        </p:nvSpPr>
        <p:spPr>
          <a:xfrm>
            <a:off x="0" y="4079678"/>
            <a:ext cx="4421208" cy="1818703"/>
          </a:xfrm>
          <a:prstGeom prst="homePlate">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67" name="Picture 3" descr="Guidelines4powerpoint"/>
          <p:cNvPicPr>
            <a:picLocks noChangeAspect="1" noChangeArrowheads="1"/>
          </p:cNvPicPr>
          <p:nvPr/>
        </p:nvPicPr>
        <p:blipFill>
          <a:blip r:embed="rId3" cstate="screen"/>
          <a:srcRect/>
          <a:stretch>
            <a:fillRect/>
          </a:stretch>
        </p:blipFill>
        <p:spPr bwMode="auto">
          <a:xfrm>
            <a:off x="5502012" y="1779831"/>
            <a:ext cx="3561407" cy="434870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Guidelines for Energy Management</a:t>
            </a:r>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pPr algn="r"/>
            <a:fld id="{294D4A65-5DBF-47E4-A22C-1B2D232C1B48}" type="slidenum">
              <a:rPr lang="en-US" smtClean="0"/>
              <a:pPr algn="r"/>
              <a:t>41</a:t>
            </a:fld>
            <a:endParaRPr lang="en-US" dirty="0"/>
          </a:p>
        </p:txBody>
      </p:sp>
      <p:sp>
        <p:nvSpPr>
          <p:cNvPr id="7" name="Rectangle 3"/>
          <p:cNvSpPr txBox="1">
            <a:spLocks/>
          </p:cNvSpPr>
          <p:nvPr/>
        </p:nvSpPr>
        <p:spPr>
          <a:xfrm>
            <a:off x="640443" y="1299345"/>
            <a:ext cx="5660488" cy="1095336"/>
          </a:xfrm>
          <a:prstGeom prst="rect">
            <a:avLst/>
          </a:prstGeom>
        </p:spPr>
        <p:txBody>
          <a:bodyPr>
            <a:norm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ct val="20000"/>
              </a:spcAft>
              <a:buNone/>
            </a:pPr>
            <a:r>
              <a:rPr lang="en-US" sz="1600" dirty="0">
                <a:latin typeface="Arial" panose="020B0604020202020204" pitchFamily="34" charset="0"/>
                <a:cs typeface="Arial" panose="020B0604020202020204" pitchFamily="34" charset="0"/>
              </a:rPr>
              <a:t>Strategic approach to building and continuously improving your energy management program</a:t>
            </a:r>
          </a:p>
        </p:txBody>
      </p:sp>
      <p:grpSp>
        <p:nvGrpSpPr>
          <p:cNvPr id="8" name="Group 7"/>
          <p:cNvGrpSpPr/>
          <p:nvPr/>
        </p:nvGrpSpPr>
        <p:grpSpPr>
          <a:xfrm>
            <a:off x="163954" y="3947508"/>
            <a:ext cx="1689890" cy="2181032"/>
            <a:chOff x="2028698" y="3764665"/>
            <a:chExt cx="2112823" cy="2726886"/>
          </a:xfrm>
        </p:grpSpPr>
        <p:pic>
          <p:nvPicPr>
            <p:cNvPr id="3" name="Picture 2"/>
            <p:cNvPicPr>
              <a:picLocks noChangeAspect="1"/>
            </p:cNvPicPr>
            <p:nvPr/>
          </p:nvPicPr>
          <p:blipFill>
            <a:blip r:embed="rId4"/>
            <a:stretch>
              <a:fillRect/>
            </a:stretch>
          </p:blipFill>
          <p:spPr>
            <a:xfrm>
              <a:off x="2059875" y="3800427"/>
              <a:ext cx="2081646" cy="2691124"/>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2028698" y="3764665"/>
              <a:ext cx="2073731" cy="2691125"/>
            </a:xfrm>
            <a:prstGeom prst="rect">
              <a:avLst/>
            </a:prstGeom>
            <a:effectLst>
              <a:outerShdw blurRad="63500" sx="102000" sy="102000" algn="ctr" rotWithShape="0">
                <a:prstClr val="black">
                  <a:alpha val="40000"/>
                </a:prstClr>
              </a:outerShdw>
            </a:effectLst>
          </p:spPr>
        </p:pic>
      </p:grpSp>
      <p:sp>
        <p:nvSpPr>
          <p:cNvPr id="9" name="Rectangle 8"/>
          <p:cNvSpPr/>
          <p:nvPr/>
        </p:nvSpPr>
        <p:spPr>
          <a:xfrm>
            <a:off x="858439" y="1961854"/>
            <a:ext cx="3753244" cy="1846659"/>
          </a:xfrm>
          <a:prstGeom prst="rect">
            <a:avLst/>
          </a:prstGeom>
        </p:spPr>
        <p:txBody>
          <a:bodyPr wrap="square">
            <a:spAutoFit/>
          </a:bodyPr>
          <a:lstStyle/>
          <a:p>
            <a:r>
              <a:rPr lang="en-US" sz="1600" b="1" dirty="0">
                <a:solidFill>
                  <a:srgbClr val="00B0F0"/>
                </a:solidFill>
                <a:latin typeface="Arial" panose="020B0604020202020204" pitchFamily="34" charset="0"/>
                <a:cs typeface="Arial" panose="020B0604020202020204" pitchFamily="34" charset="0"/>
              </a:rPr>
              <a:t>STEP 1: </a:t>
            </a:r>
            <a:r>
              <a:rPr lang="en-US" sz="1600" dirty="0">
                <a:solidFill>
                  <a:schemeClr val="tx1">
                    <a:lumMod val="65000"/>
                    <a:lumOff val="35000"/>
                  </a:schemeClr>
                </a:solidFill>
                <a:latin typeface="Arial" panose="020B0604020202020204" pitchFamily="34" charset="0"/>
                <a:cs typeface="Arial" panose="020B0604020202020204" pitchFamily="34" charset="0"/>
              </a:rPr>
              <a:t>Make Commitment</a:t>
            </a:r>
          </a:p>
          <a:p>
            <a:r>
              <a:rPr lang="en-US" sz="1600" b="1" dirty="0">
                <a:solidFill>
                  <a:srgbClr val="00B0F0"/>
                </a:solidFill>
                <a:latin typeface="Arial" panose="020B0604020202020204" pitchFamily="34" charset="0"/>
                <a:cs typeface="Arial" panose="020B0604020202020204" pitchFamily="34" charset="0"/>
              </a:rPr>
              <a:t>STEP 2: </a:t>
            </a:r>
            <a:r>
              <a:rPr lang="en-US" sz="1600" dirty="0">
                <a:solidFill>
                  <a:schemeClr val="tx1">
                    <a:lumMod val="65000"/>
                    <a:lumOff val="35000"/>
                  </a:schemeClr>
                </a:solidFill>
                <a:latin typeface="Arial" panose="020B0604020202020204" pitchFamily="34" charset="0"/>
                <a:cs typeface="Arial" panose="020B0604020202020204" pitchFamily="34" charset="0"/>
              </a:rPr>
              <a:t>Assess Performance</a:t>
            </a:r>
          </a:p>
          <a:p>
            <a:r>
              <a:rPr lang="en-US" sz="1600" b="1" dirty="0">
                <a:solidFill>
                  <a:srgbClr val="00B0F0"/>
                </a:solidFill>
                <a:latin typeface="Arial" panose="020B0604020202020204" pitchFamily="34" charset="0"/>
                <a:cs typeface="Arial" panose="020B0604020202020204" pitchFamily="34" charset="0"/>
              </a:rPr>
              <a:t>STEP 3: </a:t>
            </a:r>
            <a:r>
              <a:rPr lang="en-US" sz="1600" dirty="0">
                <a:solidFill>
                  <a:schemeClr val="tx1">
                    <a:lumMod val="65000"/>
                    <a:lumOff val="35000"/>
                  </a:schemeClr>
                </a:solidFill>
                <a:latin typeface="Arial" panose="020B0604020202020204" pitchFamily="34" charset="0"/>
                <a:cs typeface="Arial" panose="020B0604020202020204" pitchFamily="34" charset="0"/>
              </a:rPr>
              <a:t>Set Goals</a:t>
            </a:r>
          </a:p>
          <a:p>
            <a:r>
              <a:rPr lang="en-US" sz="1600" b="1" dirty="0">
                <a:solidFill>
                  <a:srgbClr val="00B0F0"/>
                </a:solidFill>
                <a:latin typeface="Arial" panose="020B0604020202020204" pitchFamily="34" charset="0"/>
                <a:cs typeface="Arial" panose="020B0604020202020204" pitchFamily="34" charset="0"/>
              </a:rPr>
              <a:t>STEP 4: </a:t>
            </a:r>
            <a:r>
              <a:rPr lang="en-US" sz="1600" dirty="0">
                <a:solidFill>
                  <a:schemeClr val="tx1">
                    <a:lumMod val="65000"/>
                    <a:lumOff val="35000"/>
                  </a:schemeClr>
                </a:solidFill>
                <a:latin typeface="Arial" panose="020B0604020202020204" pitchFamily="34" charset="0"/>
                <a:cs typeface="Arial" panose="020B0604020202020204" pitchFamily="34" charset="0"/>
              </a:rPr>
              <a:t>Create Action Plan</a:t>
            </a:r>
          </a:p>
          <a:p>
            <a:r>
              <a:rPr lang="en-US" sz="1600" b="1" dirty="0">
                <a:solidFill>
                  <a:srgbClr val="00B0F0"/>
                </a:solidFill>
                <a:latin typeface="Arial" panose="020B0604020202020204" pitchFamily="34" charset="0"/>
                <a:cs typeface="Arial" panose="020B0604020202020204" pitchFamily="34" charset="0"/>
              </a:rPr>
              <a:t>STEP 5: </a:t>
            </a:r>
            <a:r>
              <a:rPr lang="en-US" sz="1600" dirty="0">
                <a:solidFill>
                  <a:schemeClr val="tx1">
                    <a:lumMod val="65000"/>
                    <a:lumOff val="35000"/>
                  </a:schemeClr>
                </a:solidFill>
                <a:latin typeface="Arial" panose="020B0604020202020204" pitchFamily="34" charset="0"/>
                <a:cs typeface="Arial" panose="020B0604020202020204" pitchFamily="34" charset="0"/>
              </a:rPr>
              <a:t>Implement Action Plan</a:t>
            </a:r>
          </a:p>
          <a:p>
            <a:r>
              <a:rPr lang="en-US" sz="1600" b="1" dirty="0">
                <a:solidFill>
                  <a:srgbClr val="00B0F0"/>
                </a:solidFill>
                <a:latin typeface="Arial" panose="020B0604020202020204" pitchFamily="34" charset="0"/>
                <a:cs typeface="Arial" panose="020B0604020202020204" pitchFamily="34" charset="0"/>
              </a:rPr>
              <a:t>STEP 6: </a:t>
            </a:r>
            <a:r>
              <a:rPr lang="en-US" sz="1600" dirty="0">
                <a:solidFill>
                  <a:schemeClr val="tx1">
                    <a:lumMod val="65000"/>
                    <a:lumOff val="35000"/>
                  </a:schemeClr>
                </a:solidFill>
                <a:latin typeface="Arial" panose="020B0604020202020204" pitchFamily="34" charset="0"/>
                <a:cs typeface="Arial" panose="020B0604020202020204" pitchFamily="34" charset="0"/>
              </a:rPr>
              <a:t>Evaluate Progress</a:t>
            </a:r>
          </a:p>
          <a:p>
            <a:r>
              <a:rPr lang="en-US" sz="1600" b="1" dirty="0">
                <a:solidFill>
                  <a:srgbClr val="00B0F0"/>
                </a:solidFill>
                <a:latin typeface="Arial" panose="020B0604020202020204" pitchFamily="34" charset="0"/>
                <a:cs typeface="Arial" panose="020B0604020202020204" pitchFamily="34" charset="0"/>
              </a:rPr>
              <a:t>STEP 7: </a:t>
            </a:r>
            <a:r>
              <a:rPr lang="en-US" sz="1600" dirty="0">
                <a:solidFill>
                  <a:schemeClr val="tx1">
                    <a:lumMod val="65000"/>
                    <a:lumOff val="35000"/>
                  </a:schemeClr>
                </a:solidFill>
                <a:latin typeface="Arial" panose="020B0604020202020204" pitchFamily="34" charset="0"/>
                <a:cs typeface="Arial" panose="020B0604020202020204" pitchFamily="34" charset="0"/>
              </a:rPr>
              <a:t>Recognize Achievements</a:t>
            </a:r>
          </a:p>
        </p:txBody>
      </p:sp>
      <p:sp>
        <p:nvSpPr>
          <p:cNvPr id="12" name="Rectangle 3"/>
          <p:cNvSpPr txBox="1">
            <a:spLocks/>
          </p:cNvSpPr>
          <p:nvPr/>
        </p:nvSpPr>
        <p:spPr>
          <a:xfrm>
            <a:off x="1951133" y="5320559"/>
            <a:ext cx="1804457" cy="753665"/>
          </a:xfrm>
          <a:prstGeom prst="rect">
            <a:avLst/>
          </a:prstGeom>
        </p:spPr>
        <p:txBody>
          <a:bodyPr>
            <a:norm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a:solidFill>
                  <a:srgbClr val="0070C0"/>
                </a:solidFill>
              </a:rPr>
              <a:t>energystar.gov/</a:t>
            </a:r>
          </a:p>
          <a:p>
            <a:pPr marL="0" indent="0">
              <a:spcBef>
                <a:spcPts val="0"/>
              </a:spcBef>
              <a:buNone/>
            </a:pPr>
            <a:r>
              <a:rPr lang="en-US" dirty="0">
                <a:solidFill>
                  <a:srgbClr val="0070C0"/>
                </a:solidFill>
              </a:rPr>
              <a:t>guidelines</a:t>
            </a:r>
          </a:p>
        </p:txBody>
      </p:sp>
      <p:sp>
        <p:nvSpPr>
          <p:cNvPr id="14" name="Rectangle 3"/>
          <p:cNvSpPr txBox="1">
            <a:spLocks/>
          </p:cNvSpPr>
          <p:nvPr/>
        </p:nvSpPr>
        <p:spPr>
          <a:xfrm>
            <a:off x="1952110" y="4177669"/>
            <a:ext cx="2469098" cy="954272"/>
          </a:xfrm>
          <a:prstGeom prst="rect">
            <a:avLst/>
          </a:prstGeom>
        </p:spPr>
        <p:txBody>
          <a:bodyPr>
            <a:normAutofit fontScale="92500"/>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a:solidFill>
                  <a:srgbClr val="0070C0"/>
                </a:solidFill>
              </a:rPr>
              <a:t>EPA’s 43-page guide to continuous energy performance improvement, in seven steps</a:t>
            </a:r>
          </a:p>
        </p:txBody>
      </p:sp>
    </p:spTree>
    <p:extLst>
      <p:ext uri="{BB962C8B-B14F-4D97-AF65-F5344CB8AC3E}">
        <p14:creationId xmlns:p14="http://schemas.microsoft.com/office/powerpoint/2010/main" val="3519058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Guidelines4powerpoint"/>
          <p:cNvPicPr>
            <a:picLocks noChangeAspect="1" noChangeArrowheads="1"/>
          </p:cNvPicPr>
          <p:nvPr/>
        </p:nvPicPr>
        <p:blipFill>
          <a:blip r:embed="rId3" cstate="screen"/>
          <a:srcRect/>
          <a:stretch>
            <a:fillRect/>
          </a:stretch>
        </p:blipFill>
        <p:spPr bwMode="auto">
          <a:xfrm>
            <a:off x="2621918" y="1812999"/>
            <a:ext cx="3561407" cy="4348709"/>
          </a:xfrm>
          <a:prstGeom prst="rect">
            <a:avLst/>
          </a:prstGeom>
          <a:noFill/>
          <a:ln w="9525">
            <a:noFill/>
            <a:miter lim="800000"/>
            <a:headEnd/>
            <a:tailEnd/>
          </a:ln>
        </p:spPr>
      </p:pic>
      <p:sp>
        <p:nvSpPr>
          <p:cNvPr id="5" name="TextBox 4"/>
          <p:cNvSpPr txBox="1"/>
          <p:nvPr/>
        </p:nvSpPr>
        <p:spPr>
          <a:xfrm>
            <a:off x="5834954" y="1571957"/>
            <a:ext cx="2895600" cy="646113"/>
          </a:xfrm>
          <a:prstGeom prst="rect">
            <a:avLst/>
          </a:prstGeom>
          <a:solidFill>
            <a:schemeClr val="accent5">
              <a:lumMod val="20000"/>
              <a:lumOff val="80000"/>
            </a:schemeClr>
          </a:solidFill>
          <a:ln w="9525">
            <a:solidFill>
              <a:srgbClr val="00B0F0"/>
            </a:solidFill>
          </a:ln>
        </p:spPr>
        <p:style>
          <a:lnRef idx="2">
            <a:schemeClr val="dk1"/>
          </a:lnRef>
          <a:fillRef idx="1">
            <a:schemeClr val="lt1"/>
          </a:fillRef>
          <a:effectRef idx="0">
            <a:schemeClr val="dk1"/>
          </a:effectRef>
          <a:fontRef idx="minor">
            <a:schemeClr val="dk1"/>
          </a:fontRef>
        </p:style>
        <p:txBody>
          <a:bodyPr>
            <a:spAutoFit/>
          </a:bodyPr>
          <a:lstStyle/>
          <a:p>
            <a:pPr>
              <a:spcBef>
                <a:spcPts val="0"/>
              </a:spcBef>
              <a:buFont typeface="Arial" pitchFamily="34" charset="0"/>
              <a:buChar char="•"/>
              <a:defRPr/>
            </a:pPr>
            <a:r>
              <a:rPr lang="en-US" sz="1200" dirty="0"/>
              <a:t> Energy Strategy for the Road Ahead</a:t>
            </a:r>
          </a:p>
          <a:p>
            <a:pPr>
              <a:spcBef>
                <a:spcPts val="0"/>
              </a:spcBef>
              <a:buFont typeface="Arial" pitchFamily="34" charset="0"/>
              <a:buChar char="•"/>
              <a:defRPr/>
            </a:pPr>
            <a:r>
              <a:rPr lang="en-US" sz="1200" dirty="0"/>
              <a:t> Guidelines for Energy Management</a:t>
            </a:r>
          </a:p>
          <a:p>
            <a:pPr>
              <a:spcBef>
                <a:spcPts val="0"/>
              </a:spcBef>
              <a:buFont typeface="Arial" pitchFamily="34" charset="0"/>
              <a:buChar char="•"/>
              <a:defRPr/>
            </a:pPr>
            <a:r>
              <a:rPr lang="en-US" sz="1200" dirty="0"/>
              <a:t> Partnership letter</a:t>
            </a:r>
            <a:endParaRPr lang="en-US" dirty="0"/>
          </a:p>
        </p:txBody>
      </p:sp>
      <p:sp>
        <p:nvSpPr>
          <p:cNvPr id="6" name="TextBox 5"/>
          <p:cNvSpPr txBox="1"/>
          <p:nvPr/>
        </p:nvSpPr>
        <p:spPr>
          <a:xfrm>
            <a:off x="6294782" y="2428460"/>
            <a:ext cx="2435772" cy="646331"/>
          </a:xfrm>
          <a:prstGeom prst="rect">
            <a:avLst/>
          </a:prstGeom>
          <a:solidFill>
            <a:schemeClr val="accent5">
              <a:lumMod val="20000"/>
              <a:lumOff val="80000"/>
            </a:schemeClr>
          </a:solidFill>
          <a:ln w="9525">
            <a:solidFill>
              <a:srgbClr val="00B0F0"/>
            </a:solid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0"/>
              </a:spcBef>
              <a:buFont typeface="Arial" pitchFamily="34" charset="0"/>
              <a:buChar char="•"/>
              <a:defRPr/>
            </a:pPr>
            <a:r>
              <a:rPr lang="en-US" sz="1200" dirty="0"/>
              <a:t> Portfolio Manager</a:t>
            </a:r>
          </a:p>
          <a:p>
            <a:pPr>
              <a:spcBef>
                <a:spcPts val="0"/>
              </a:spcBef>
              <a:buFont typeface="Arial" pitchFamily="34" charset="0"/>
              <a:buChar char="•"/>
              <a:defRPr/>
            </a:pPr>
            <a:r>
              <a:rPr lang="en-US" sz="1200" dirty="0"/>
              <a:t> 1-100 ENERGY STAR scores</a:t>
            </a:r>
          </a:p>
          <a:p>
            <a:pPr>
              <a:spcBef>
                <a:spcPts val="0"/>
              </a:spcBef>
              <a:buFont typeface="Arial" pitchFamily="34" charset="0"/>
              <a:buChar char="•"/>
              <a:defRPr/>
            </a:pPr>
            <a:r>
              <a:rPr lang="en-US" sz="1200" dirty="0"/>
              <a:t> Benchmarking guidance</a:t>
            </a:r>
          </a:p>
        </p:txBody>
      </p:sp>
      <p:sp>
        <p:nvSpPr>
          <p:cNvPr id="8" name="TextBox 7"/>
          <p:cNvSpPr txBox="1"/>
          <p:nvPr/>
        </p:nvSpPr>
        <p:spPr>
          <a:xfrm>
            <a:off x="6599582" y="3527955"/>
            <a:ext cx="2130972" cy="1015663"/>
          </a:xfrm>
          <a:prstGeom prst="rect">
            <a:avLst/>
          </a:prstGeom>
          <a:solidFill>
            <a:schemeClr val="accent5">
              <a:lumMod val="20000"/>
              <a:lumOff val="80000"/>
            </a:schemeClr>
          </a:solidFill>
          <a:ln w="9525">
            <a:solidFill>
              <a:srgbClr val="00B0F0"/>
            </a:solid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0"/>
              </a:spcBef>
              <a:buFont typeface="Arial" pitchFamily="34" charset="0"/>
              <a:buChar char="•"/>
              <a:defRPr/>
            </a:pPr>
            <a:r>
              <a:rPr lang="en-US" sz="1200" dirty="0"/>
              <a:t> Building Upgrade Manual</a:t>
            </a:r>
          </a:p>
          <a:p>
            <a:pPr>
              <a:spcBef>
                <a:spcPts val="0"/>
              </a:spcBef>
              <a:buFont typeface="Arial" pitchFamily="34" charset="0"/>
              <a:buChar char="•"/>
              <a:defRPr/>
            </a:pPr>
            <a:r>
              <a:rPr lang="en-US" sz="1200" dirty="0"/>
              <a:t> Teaming guide</a:t>
            </a:r>
          </a:p>
          <a:p>
            <a:pPr marL="109538" indent="-109538">
              <a:spcBef>
                <a:spcPts val="0"/>
              </a:spcBef>
              <a:buFont typeface="Arial" pitchFamily="34" charset="0"/>
              <a:buChar char="•"/>
              <a:defRPr/>
            </a:pPr>
            <a:r>
              <a:rPr lang="en-US" sz="1200" dirty="0"/>
              <a:t>Service and Product   Providers</a:t>
            </a:r>
          </a:p>
          <a:p>
            <a:pPr>
              <a:spcBef>
                <a:spcPts val="0"/>
              </a:spcBef>
              <a:buFont typeface="Arial" pitchFamily="34" charset="0"/>
              <a:buChar char="•"/>
              <a:defRPr/>
            </a:pPr>
            <a:r>
              <a:rPr lang="en-US" sz="1200" dirty="0"/>
              <a:t> Financial value calculator</a:t>
            </a:r>
            <a:endParaRPr lang="en-US" sz="1600" dirty="0"/>
          </a:p>
        </p:txBody>
      </p:sp>
      <p:sp>
        <p:nvSpPr>
          <p:cNvPr id="9" name="TextBox 8"/>
          <p:cNvSpPr txBox="1"/>
          <p:nvPr/>
        </p:nvSpPr>
        <p:spPr>
          <a:xfrm>
            <a:off x="6599582" y="4732935"/>
            <a:ext cx="2130972" cy="646331"/>
          </a:xfrm>
          <a:prstGeom prst="rect">
            <a:avLst/>
          </a:prstGeom>
          <a:solidFill>
            <a:schemeClr val="accent5">
              <a:lumMod val="20000"/>
              <a:lumOff val="80000"/>
            </a:schemeClr>
          </a:solidFill>
          <a:ln w="9525">
            <a:solidFill>
              <a:srgbClr val="00B0F0"/>
            </a:solid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0"/>
              </a:spcBef>
              <a:buFont typeface="Arial" pitchFamily="34" charset="0"/>
              <a:buChar char="•"/>
              <a:defRPr/>
            </a:pPr>
            <a:r>
              <a:rPr lang="en-US" sz="1200" dirty="0"/>
              <a:t> Case studies</a:t>
            </a:r>
          </a:p>
          <a:p>
            <a:pPr>
              <a:spcBef>
                <a:spcPts val="0"/>
              </a:spcBef>
              <a:buFont typeface="Arial" pitchFamily="34" charset="0"/>
              <a:buChar char="•"/>
              <a:defRPr/>
            </a:pPr>
            <a:r>
              <a:rPr lang="en-US" sz="1200" dirty="0"/>
              <a:t> Partner mentoring</a:t>
            </a:r>
          </a:p>
          <a:p>
            <a:pPr>
              <a:spcBef>
                <a:spcPts val="0"/>
              </a:spcBef>
              <a:buFont typeface="Arial" pitchFamily="34" charset="0"/>
              <a:buChar char="•"/>
              <a:defRPr/>
            </a:pPr>
            <a:r>
              <a:rPr lang="en-US" sz="1200" dirty="0"/>
              <a:t> Communication tools</a:t>
            </a:r>
            <a:endParaRPr lang="en-US" dirty="0"/>
          </a:p>
        </p:txBody>
      </p:sp>
      <p:cxnSp>
        <p:nvCxnSpPr>
          <p:cNvPr id="23" name="Straight Connector 22"/>
          <p:cNvCxnSpPr/>
          <p:nvPr/>
        </p:nvCxnSpPr>
        <p:spPr>
          <a:xfrm>
            <a:off x="2621917" y="4673154"/>
            <a:ext cx="62585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84582" y="5634547"/>
            <a:ext cx="2057400" cy="276999"/>
          </a:xfrm>
          <a:prstGeom prst="rect">
            <a:avLst/>
          </a:prstGeom>
          <a:solidFill>
            <a:schemeClr val="accent5">
              <a:lumMod val="20000"/>
              <a:lumOff val="80000"/>
            </a:schemeClr>
          </a:solidFill>
          <a:ln w="9525">
            <a:solidFill>
              <a:srgbClr val="00B0F0"/>
            </a:solidFill>
          </a:ln>
        </p:spPr>
        <p:style>
          <a:lnRef idx="2">
            <a:schemeClr val="dk1"/>
          </a:lnRef>
          <a:fillRef idx="1">
            <a:schemeClr val="lt1"/>
          </a:fillRef>
          <a:effectRef idx="0">
            <a:schemeClr val="dk1"/>
          </a:effectRef>
          <a:fontRef idx="minor">
            <a:schemeClr val="dk1"/>
          </a:fontRef>
        </p:style>
        <p:txBody>
          <a:bodyPr>
            <a:spAutoFit/>
          </a:bodyPr>
          <a:lstStyle/>
          <a:p>
            <a:pPr>
              <a:buFont typeface="Arial" pitchFamily="34" charset="0"/>
              <a:buChar char="•"/>
              <a:defRPr/>
            </a:pPr>
            <a:r>
              <a:rPr lang="en-US" sz="1200" dirty="0"/>
              <a:t> Portfolio Manager</a:t>
            </a:r>
          </a:p>
        </p:txBody>
      </p:sp>
      <p:sp>
        <p:nvSpPr>
          <p:cNvPr id="17" name="Rectangle 16"/>
          <p:cNvSpPr/>
          <p:nvPr/>
        </p:nvSpPr>
        <p:spPr>
          <a:xfrm>
            <a:off x="5834954" y="5440097"/>
            <a:ext cx="3203028" cy="338554"/>
          </a:xfrm>
          <a:prstGeom prst="rect">
            <a:avLst/>
          </a:prstGeom>
        </p:spPr>
        <p:txBody>
          <a:bodyPr wrap="square">
            <a:spAutoFit/>
          </a:bodyPr>
          <a:lstStyle/>
          <a:p>
            <a:r>
              <a:rPr lang="en-US" sz="1600" u="sng" dirty="0">
                <a:solidFill>
                  <a:srgbClr val="00B0F0"/>
                </a:solidFill>
                <a:cs typeface="Arial" panose="020B0604020202020204" pitchFamily="34" charset="0"/>
              </a:rPr>
              <a:t>www.energystar.gov/guidelines</a:t>
            </a:r>
            <a:endParaRPr lang="en-US" u="sng" dirty="0">
              <a:solidFill>
                <a:srgbClr val="00B0F0"/>
              </a:solidFill>
            </a:endParaRPr>
          </a:p>
        </p:txBody>
      </p:sp>
      <p:cxnSp>
        <p:nvCxnSpPr>
          <p:cNvPr id="10" name="Straight Connector 9"/>
          <p:cNvCxnSpPr/>
          <p:nvPr/>
        </p:nvCxnSpPr>
        <p:spPr>
          <a:xfrm flipH="1">
            <a:off x="5304182" y="2067932"/>
            <a:ext cx="530772" cy="0"/>
          </a:xfrm>
          <a:prstGeom prst="line">
            <a:avLst/>
          </a:prstGeom>
          <a:ln w="63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182" y="2941388"/>
            <a:ext cx="990600" cy="0"/>
          </a:xfrm>
          <a:prstGeom prst="line">
            <a:avLst/>
          </a:prstGeom>
          <a:ln w="63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080131" y="3729547"/>
            <a:ext cx="1519451" cy="0"/>
          </a:xfrm>
          <a:prstGeom prst="line">
            <a:avLst/>
          </a:prstGeom>
          <a:ln w="63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6087790" y="4933962"/>
            <a:ext cx="511792" cy="0"/>
          </a:xfrm>
          <a:prstGeom prst="line">
            <a:avLst/>
          </a:prstGeom>
          <a:ln w="63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939558" y="5813990"/>
            <a:ext cx="1294412" cy="0"/>
          </a:xfrm>
          <a:prstGeom prst="line">
            <a:avLst/>
          </a:prstGeom>
          <a:ln w="63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1" name="Title 30"/>
          <p:cNvSpPr>
            <a:spLocks noGrp="1"/>
          </p:cNvSpPr>
          <p:nvPr>
            <p:ph type="title"/>
          </p:nvPr>
        </p:nvSpPr>
        <p:spPr>
          <a:xfrm>
            <a:off x="522632" y="126586"/>
            <a:ext cx="7886700" cy="1325563"/>
          </a:xfrm>
        </p:spPr>
        <p:txBody>
          <a:bodyPr/>
          <a:lstStyle/>
          <a:p>
            <a:r>
              <a:rPr lang="en-US" dirty="0"/>
              <a:t>Guidelines for Energy Management</a:t>
            </a:r>
          </a:p>
        </p:txBody>
      </p:sp>
      <p:sp>
        <p:nvSpPr>
          <p:cNvPr id="19" name="TextBox 18">
            <a:extLst>
              <a:ext uri="{FF2B5EF4-FFF2-40B4-BE49-F238E27FC236}">
                <a16:creationId xmlns:a16="http://schemas.microsoft.com/office/drawing/2014/main" id="{95F12D5F-C9CC-48ED-B6F7-AB75C964170A}"/>
              </a:ext>
            </a:extLst>
          </p:cNvPr>
          <p:cNvSpPr txBox="1"/>
          <p:nvPr/>
        </p:nvSpPr>
        <p:spPr>
          <a:xfrm>
            <a:off x="490945" y="4138188"/>
            <a:ext cx="2130972" cy="1015663"/>
          </a:xfrm>
          <a:prstGeom prst="rect">
            <a:avLst/>
          </a:prstGeom>
          <a:solidFill>
            <a:schemeClr val="accent5">
              <a:lumMod val="20000"/>
              <a:lumOff val="80000"/>
            </a:schemeClr>
          </a:solidFill>
          <a:ln w="9525">
            <a:solidFill>
              <a:srgbClr val="00B0F0"/>
            </a:solid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0"/>
              </a:spcBef>
              <a:buFont typeface="Arial" pitchFamily="34" charset="0"/>
              <a:buChar char="•"/>
              <a:defRPr/>
            </a:pPr>
            <a:r>
              <a:rPr lang="en-US" sz="1200" dirty="0"/>
              <a:t>  ENERGY STAR building certification</a:t>
            </a:r>
          </a:p>
          <a:p>
            <a:pPr>
              <a:spcBef>
                <a:spcPts val="0"/>
              </a:spcBef>
              <a:buFont typeface="Arial" pitchFamily="34" charset="0"/>
              <a:buChar char="•"/>
              <a:defRPr/>
            </a:pPr>
            <a:r>
              <a:rPr lang="en-US" sz="1200" dirty="0"/>
              <a:t> Partner of the Year award</a:t>
            </a:r>
          </a:p>
          <a:p>
            <a:pPr>
              <a:spcBef>
                <a:spcPts val="0"/>
              </a:spcBef>
              <a:buFont typeface="Arial" pitchFamily="34" charset="0"/>
              <a:buChar char="•"/>
              <a:defRPr/>
            </a:pPr>
            <a:r>
              <a:rPr lang="en-US" sz="1200" dirty="0"/>
              <a:t> National Building Competition</a:t>
            </a:r>
          </a:p>
        </p:txBody>
      </p:sp>
    </p:spTree>
    <p:extLst>
      <p:ext uri="{BB962C8B-B14F-4D97-AF65-F5344CB8AC3E}">
        <p14:creationId xmlns:p14="http://schemas.microsoft.com/office/powerpoint/2010/main" val="295703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30"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879" y="96564"/>
            <a:ext cx="7886700" cy="1325563"/>
          </a:xfrm>
        </p:spPr>
        <p:txBody>
          <a:bodyPr/>
          <a:lstStyle/>
          <a:p>
            <a:r>
              <a:rPr lang="en-US" dirty="0"/>
              <a:t>Portfolio Manager Training</a:t>
            </a:r>
          </a:p>
        </p:txBody>
      </p:sp>
      <p:sp>
        <p:nvSpPr>
          <p:cNvPr id="6" name="Title 6"/>
          <p:cNvSpPr txBox="1">
            <a:spLocks/>
          </p:cNvSpPr>
          <p:nvPr/>
        </p:nvSpPr>
        <p:spPr>
          <a:xfrm>
            <a:off x="4996119" y="1596788"/>
            <a:ext cx="3906425" cy="3196843"/>
          </a:xfrm>
          <a:prstGeom prst="rect">
            <a:avLst/>
          </a:prstGeom>
        </p:spPr>
        <p:txBody>
          <a:bodyPr vert="horz" lIns="91440" tIns="45720" rIns="91440" bIns="45720" rtlCol="0" anchor="t" anchorCtr="0">
            <a:noAutofit/>
          </a:bodyPr>
          <a:lstStyle/>
          <a:p>
            <a:pPr marL="342900" lvl="0" indent="-342900">
              <a:spcBef>
                <a:spcPct val="0"/>
              </a:spcBef>
              <a:spcAft>
                <a:spcPts val="1800"/>
              </a:spcAft>
              <a:buFont typeface="Arial" panose="020B0604020202020204" pitchFamily="34" charset="0"/>
              <a:buChar char="•"/>
            </a:pPr>
            <a:r>
              <a:rPr lang="en-US" sz="2000" dirty="0">
                <a:solidFill>
                  <a:srgbClr val="6F6F6F"/>
                </a:solidFill>
                <a:latin typeface="Arial" pitchFamily="34" charset="0"/>
                <a:cs typeface="Arial" pitchFamily="34" charset="0"/>
              </a:rPr>
              <a:t>Weekly live webinars available on the </a:t>
            </a:r>
            <a:r>
              <a:rPr lang="en-US" sz="2000" dirty="0">
                <a:solidFill>
                  <a:srgbClr val="6F6F6F"/>
                </a:solidFill>
                <a:latin typeface="Arial" pitchFamily="34" charset="0"/>
                <a:cs typeface="Arial" pitchFamily="34" charset="0"/>
                <a:hlinkClick r:id="rId3"/>
              </a:rPr>
              <a:t>Trainings</a:t>
            </a:r>
            <a:r>
              <a:rPr lang="en-US" sz="2000" dirty="0">
                <a:solidFill>
                  <a:srgbClr val="6F6F6F"/>
                </a:solidFill>
                <a:latin typeface="Arial" pitchFamily="34" charset="0"/>
                <a:cs typeface="Arial" pitchFamily="34" charset="0"/>
              </a:rPr>
              <a:t> page</a:t>
            </a:r>
          </a:p>
          <a:p>
            <a:pPr marL="342900" lvl="0" indent="-342900">
              <a:spcBef>
                <a:spcPct val="0"/>
              </a:spcBef>
              <a:spcAft>
                <a:spcPts val="1800"/>
              </a:spcAft>
              <a:buFont typeface="Arial" panose="020B0604020202020204" pitchFamily="34" charset="0"/>
              <a:buChar char="•"/>
            </a:pPr>
            <a:r>
              <a:rPr lang="en-US" sz="2000" dirty="0">
                <a:solidFill>
                  <a:srgbClr val="6F6F6F"/>
                </a:solidFill>
                <a:latin typeface="Arial" pitchFamily="34" charset="0"/>
                <a:cs typeface="Arial" pitchFamily="34" charset="0"/>
              </a:rPr>
              <a:t>3-7 minute </a:t>
            </a:r>
            <a:r>
              <a:rPr lang="en-US" sz="2000" dirty="0">
                <a:solidFill>
                  <a:srgbClr val="6F6F6F"/>
                </a:solidFill>
                <a:latin typeface="Arial" pitchFamily="34" charset="0"/>
                <a:cs typeface="Arial" pitchFamily="34" charset="0"/>
                <a:hlinkClick r:id="rId4"/>
              </a:rPr>
              <a:t>training videos on YouTube</a:t>
            </a:r>
            <a:r>
              <a:rPr lang="en-US" sz="2000" dirty="0">
                <a:solidFill>
                  <a:srgbClr val="6F6F6F"/>
                </a:solidFill>
                <a:latin typeface="Arial" pitchFamily="34" charset="0"/>
                <a:cs typeface="Arial" pitchFamily="34" charset="0"/>
              </a:rPr>
              <a:t> </a:t>
            </a:r>
          </a:p>
          <a:p>
            <a:pPr marL="342900" lvl="0" indent="-342900">
              <a:spcBef>
                <a:spcPct val="0"/>
              </a:spcBef>
              <a:spcAft>
                <a:spcPts val="1800"/>
              </a:spcAft>
              <a:buFont typeface="Arial" panose="020B0604020202020204" pitchFamily="34" charset="0"/>
              <a:buChar char="•"/>
            </a:pPr>
            <a:r>
              <a:rPr lang="en-US" sz="2000" dirty="0">
                <a:solidFill>
                  <a:srgbClr val="6F6F6F"/>
                </a:solidFill>
                <a:latin typeface="Arial" pitchFamily="34" charset="0"/>
                <a:cs typeface="Arial" pitchFamily="34" charset="0"/>
              </a:rPr>
              <a:t>Step-by-step training guides, FAQs, and technical reference documents</a:t>
            </a:r>
          </a:p>
          <a:p>
            <a:pPr lvl="0">
              <a:spcBef>
                <a:spcPct val="0"/>
              </a:spcBef>
              <a:spcAft>
                <a:spcPts val="1800"/>
              </a:spcAft>
            </a:pPr>
            <a:endParaRPr lang="en-US" sz="2400" dirty="0">
              <a:solidFill>
                <a:schemeClr val="accent1">
                  <a:lumMod val="50000"/>
                </a:schemeClr>
              </a:solidFill>
            </a:endParaRPr>
          </a:p>
          <a:p>
            <a:pPr lvl="0">
              <a:spcBef>
                <a:spcPct val="0"/>
              </a:spcBef>
              <a:spcAft>
                <a:spcPts val="1800"/>
              </a:spcAft>
            </a:pPr>
            <a:endParaRPr lang="en-US" sz="2400" dirty="0">
              <a:solidFill>
                <a:schemeClr val="accent1">
                  <a:lumMod val="50000"/>
                </a:schemeClr>
              </a:solidFill>
            </a:endParaRPr>
          </a:p>
          <a:p>
            <a:pPr lvl="0">
              <a:spcBef>
                <a:spcPct val="0"/>
              </a:spcBef>
              <a:spcAft>
                <a:spcPts val="1200"/>
              </a:spcAft>
            </a:pPr>
            <a:endParaRPr lang="en-US" sz="2400" dirty="0">
              <a:solidFill>
                <a:schemeClr val="accent1">
                  <a:lumMod val="50000"/>
                </a:schemeClr>
              </a:solidFill>
            </a:endParaRPr>
          </a:p>
        </p:txBody>
      </p:sp>
      <p:sp>
        <p:nvSpPr>
          <p:cNvPr id="9" name="TextBox 8"/>
          <p:cNvSpPr txBox="1"/>
          <p:nvPr/>
        </p:nvSpPr>
        <p:spPr>
          <a:xfrm>
            <a:off x="4592726" y="3718138"/>
            <a:ext cx="4733435" cy="1689576"/>
          </a:xfrm>
          <a:prstGeom prst="rect">
            <a:avLst/>
          </a:prstGeom>
        </p:spPr>
        <p:txBody>
          <a:bodyPr vert="horz" wrap="square" lIns="91440" tIns="45720" rIns="91440" bIns="45720" rtlCol="0" anchor="ctr">
            <a:normAutofit/>
          </a:bodyPr>
          <a:lstStyle/>
          <a:p>
            <a:pPr algn="ctr">
              <a:spcBef>
                <a:spcPct val="0"/>
              </a:spcBef>
            </a:pPr>
            <a:endParaRPr kumimoji="0" lang="en-US" b="0"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2121" y="1422127"/>
            <a:ext cx="3975610" cy="3740659"/>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409802">
            <a:off x="2288990" y="3413020"/>
            <a:ext cx="1980163" cy="2564057"/>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19376" y="3442894"/>
            <a:ext cx="1980163" cy="256405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326">
            <a:off x="3142121" y="3514478"/>
            <a:ext cx="1980163" cy="2556804"/>
          </a:xfrm>
          <a:prstGeom prst="rect">
            <a:avLst/>
          </a:prstGeom>
          <a:effectLst>
            <a:outerShdw blurRad="50800" dist="381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116DD8C0-DB9B-4701-B1AD-186E3644A4D8}"/>
              </a:ext>
            </a:extLst>
          </p:cNvPr>
          <p:cNvSpPr>
            <a:spLocks noGrp="1"/>
          </p:cNvSpPr>
          <p:nvPr>
            <p:ph type="sldNum" sz="quarter" idx="12"/>
          </p:nvPr>
        </p:nvSpPr>
        <p:spPr/>
        <p:txBody>
          <a:bodyPr/>
          <a:lstStyle/>
          <a:p>
            <a:fld id="{92009C7D-8B99-48A7-AE17-19F593BA1BD0}" type="slidenum">
              <a:rPr lang="en-US" smtClean="0"/>
              <a:t>43</a:t>
            </a:fld>
            <a:endParaRPr lang="en-US"/>
          </a:p>
        </p:txBody>
      </p:sp>
    </p:spTree>
    <p:extLst>
      <p:ext uri="{BB962C8B-B14F-4D97-AF65-F5344CB8AC3E}">
        <p14:creationId xmlns:p14="http://schemas.microsoft.com/office/powerpoint/2010/main" val="1916790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406"/>
            <a:ext cx="7886700" cy="1325563"/>
          </a:xfrm>
        </p:spPr>
        <p:txBody>
          <a:bodyPr/>
          <a:lstStyle/>
          <a:p>
            <a:r>
              <a:rPr lang="en-US" dirty="0"/>
              <a:t>ENERGY STAR Help Desk</a:t>
            </a:r>
          </a:p>
        </p:txBody>
      </p:sp>
      <p:pic>
        <p:nvPicPr>
          <p:cNvPr id="5" name="Picture 2"/>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l="16377" t="26758" r="16063" b="23455"/>
          <a:stretch/>
        </p:blipFill>
        <p:spPr bwMode="auto">
          <a:xfrm>
            <a:off x="489055" y="1489790"/>
            <a:ext cx="8404225" cy="3870325"/>
          </a:xfrm>
          <a:prstGeom prst="rect">
            <a:avLst/>
          </a:prstGeom>
          <a:noFill/>
          <a:ln w="9525">
            <a:noFill/>
            <a:miter lim="800000"/>
            <a:headEnd/>
            <a:tailEnd/>
          </a:ln>
        </p:spPr>
      </p:pic>
      <p:sp>
        <p:nvSpPr>
          <p:cNvPr id="6" name="Title 6"/>
          <p:cNvSpPr txBox="1">
            <a:spLocks/>
          </p:cNvSpPr>
          <p:nvPr/>
        </p:nvSpPr>
        <p:spPr>
          <a:xfrm>
            <a:off x="1019068" y="5762627"/>
            <a:ext cx="8124932" cy="458043"/>
          </a:xfrm>
          <a:prstGeom prst="rect">
            <a:avLst/>
          </a:prstGeom>
        </p:spPr>
        <p:txBody>
          <a:bodyPr vert="horz" lIns="91440" tIns="45720" rIns="91440" bIns="45720" rtlCol="0" anchor="t" anchorCtr="0">
            <a:noAutofit/>
          </a:bodyPr>
          <a:lstStyle/>
          <a:p>
            <a:pPr>
              <a:spcBef>
                <a:spcPct val="0"/>
              </a:spcBef>
              <a:spcAft>
                <a:spcPts val="1800"/>
              </a:spcAft>
            </a:pPr>
            <a:r>
              <a:rPr lang="en-US" sz="2000" dirty="0">
                <a:solidFill>
                  <a:srgbClr val="6F6F6F"/>
                </a:solidFill>
                <a:latin typeface="Arial" pitchFamily="34" charset="0"/>
                <a:cs typeface="Arial" pitchFamily="34" charset="0"/>
              </a:rPr>
              <a:t>On-demand user support at </a:t>
            </a:r>
            <a:r>
              <a:rPr lang="en-US" sz="2000" u="sng" dirty="0">
                <a:solidFill>
                  <a:schemeClr val="tx2"/>
                </a:solidFill>
                <a:latin typeface="Arial" pitchFamily="34" charset="0"/>
                <a:cs typeface="Arial" pitchFamily="34" charset="0"/>
              </a:rPr>
              <a:t>energystar.gov/</a:t>
            </a:r>
            <a:r>
              <a:rPr lang="en-US" sz="2000" u="sng" dirty="0" err="1">
                <a:solidFill>
                  <a:schemeClr val="tx2"/>
                </a:solidFill>
                <a:latin typeface="Arial" pitchFamily="34" charset="0"/>
                <a:cs typeface="Arial" pitchFamily="34" charset="0"/>
              </a:rPr>
              <a:t>buildingshelp</a:t>
            </a:r>
            <a:endParaRPr lang="en-US" sz="2000" u="sng" dirty="0">
              <a:solidFill>
                <a:schemeClr val="tx2"/>
              </a:solidFill>
              <a:latin typeface="Arial" pitchFamily="34" charset="0"/>
              <a:cs typeface="Arial" pitchFamily="34" charset="0"/>
            </a:endParaRPr>
          </a:p>
          <a:p>
            <a:pPr lvl="0">
              <a:spcBef>
                <a:spcPct val="0"/>
              </a:spcBef>
              <a:spcAft>
                <a:spcPts val="1800"/>
              </a:spcAft>
            </a:pPr>
            <a:r>
              <a:rPr lang="en-US" sz="2000" dirty="0">
                <a:solidFill>
                  <a:srgbClr val="6F6F6F"/>
                </a:solidFill>
                <a:latin typeface="Arial" pitchFamily="34" charset="0"/>
                <a:cs typeface="Arial" pitchFamily="34" charset="0"/>
              </a:rPr>
              <a:t> </a:t>
            </a:r>
          </a:p>
          <a:p>
            <a:pPr lvl="0">
              <a:spcBef>
                <a:spcPct val="0"/>
              </a:spcBef>
              <a:spcAft>
                <a:spcPts val="1800"/>
              </a:spcAft>
            </a:pPr>
            <a:endParaRPr lang="en-US" sz="2400" dirty="0">
              <a:solidFill>
                <a:schemeClr val="accent1">
                  <a:lumMod val="50000"/>
                </a:schemeClr>
              </a:solidFill>
            </a:endParaRPr>
          </a:p>
          <a:p>
            <a:pPr lvl="0">
              <a:spcBef>
                <a:spcPct val="0"/>
              </a:spcBef>
              <a:spcAft>
                <a:spcPts val="1800"/>
              </a:spcAft>
            </a:pPr>
            <a:endParaRPr lang="en-US" sz="2400" dirty="0">
              <a:solidFill>
                <a:schemeClr val="accent1">
                  <a:lumMod val="50000"/>
                </a:schemeClr>
              </a:solidFill>
            </a:endParaRPr>
          </a:p>
          <a:p>
            <a:pPr lvl="0">
              <a:spcBef>
                <a:spcPct val="0"/>
              </a:spcBef>
              <a:spcAft>
                <a:spcPts val="1200"/>
              </a:spcAft>
            </a:pPr>
            <a:endParaRPr lang="en-US" sz="2400" dirty="0">
              <a:solidFill>
                <a:schemeClr val="accent1">
                  <a:lumMod val="50000"/>
                </a:schemeClr>
              </a:solidFill>
            </a:endParaRPr>
          </a:p>
        </p:txBody>
      </p:sp>
    </p:spTree>
    <p:extLst>
      <p:ext uri="{BB962C8B-B14F-4D97-AF65-F5344CB8AC3E}">
        <p14:creationId xmlns:p14="http://schemas.microsoft.com/office/powerpoint/2010/main" val="438296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ENERGY STAR Building Upgrade Manual</a:t>
            </a:r>
            <a:endParaRPr lang="en-US" dirty="0"/>
          </a:p>
        </p:txBody>
      </p:sp>
      <p:sp>
        <p:nvSpPr>
          <p:cNvPr id="3" name="Content Placeholder 2"/>
          <p:cNvSpPr>
            <a:spLocks noGrp="1"/>
          </p:cNvSpPr>
          <p:nvPr>
            <p:ph idx="4294967295"/>
          </p:nvPr>
        </p:nvSpPr>
        <p:spPr>
          <a:xfrm>
            <a:off x="628650" y="1592119"/>
            <a:ext cx="7886700" cy="4156075"/>
          </a:xfrm>
        </p:spPr>
        <p:txBody>
          <a:bodyPr>
            <a:normAutofit/>
          </a:bodyPr>
          <a:lstStyle/>
          <a:p>
            <a:r>
              <a:rPr lang="en-US" sz="1600" dirty="0"/>
              <a:t>Assists organizations in planning and implementing profitable upgrades</a:t>
            </a:r>
          </a:p>
          <a:p>
            <a:r>
              <a:rPr lang="en-US" sz="1600" dirty="0"/>
              <a:t>Includes a five-stage approach that increases the financial and environmental benefits realized:</a:t>
            </a:r>
          </a:p>
        </p:txBody>
      </p:sp>
      <p:sp>
        <p:nvSpPr>
          <p:cNvPr id="12" name="Slide Number Placeholder 3"/>
          <p:cNvSpPr>
            <a:spLocks noGrp="1"/>
          </p:cNvSpPr>
          <p:nvPr>
            <p:ph type="sldNum" sz="quarter" idx="4294967295"/>
          </p:nvPr>
        </p:nvSpPr>
        <p:spPr>
          <a:xfrm>
            <a:off x="8666163" y="6356350"/>
            <a:ext cx="477837" cy="365125"/>
          </a:xfrm>
        </p:spPr>
        <p:txBody>
          <a:bodyPr/>
          <a:lstStyle/>
          <a:p>
            <a:fld id="{294D4A65-5DBF-47E4-A22C-1B2D232C1B48}" type="slidenum">
              <a:rPr lang="en-US" smtClean="0"/>
              <a:pPr/>
              <a:t>45</a:t>
            </a:fld>
            <a:endParaRPr lang="en-US" dirty="0"/>
          </a:p>
        </p:txBody>
      </p:sp>
      <p:pic>
        <p:nvPicPr>
          <p:cNvPr id="4" name="Content Placeholder 3" descr="BUM_staged approach_image.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3206"/>
            <a:ext cx="9144000" cy="3732858"/>
          </a:xfrm>
          <a:prstGeom prst="rect">
            <a:avLst/>
          </a:prstGeom>
        </p:spPr>
      </p:pic>
      <p:sp>
        <p:nvSpPr>
          <p:cNvPr id="9" name="Rectangle 8"/>
          <p:cNvSpPr/>
          <p:nvPr/>
        </p:nvSpPr>
        <p:spPr>
          <a:xfrm>
            <a:off x="6302978" y="5882995"/>
            <a:ext cx="2841022" cy="338554"/>
          </a:xfrm>
          <a:prstGeom prst="rect">
            <a:avLst/>
          </a:prstGeom>
        </p:spPr>
        <p:txBody>
          <a:bodyPr wrap="square">
            <a:spAutoFit/>
          </a:bodyPr>
          <a:lstStyle/>
          <a:p>
            <a:r>
              <a:rPr lang="en-US" sz="1600" u="sng" dirty="0">
                <a:solidFill>
                  <a:srgbClr val="00B0F0"/>
                </a:solidFill>
              </a:rPr>
              <a:t>energystar.gov/BldgManual</a:t>
            </a:r>
          </a:p>
        </p:txBody>
      </p:sp>
    </p:spTree>
    <p:extLst>
      <p:ext uri="{BB962C8B-B14F-4D97-AF65-F5344CB8AC3E}">
        <p14:creationId xmlns:p14="http://schemas.microsoft.com/office/powerpoint/2010/main" val="3461163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77892" y="5702174"/>
            <a:ext cx="5804703" cy="307777"/>
          </a:xfrm>
          <a:prstGeom prst="rect">
            <a:avLst/>
          </a:prstGeom>
        </p:spPr>
        <p:txBody>
          <a:bodyPr wrap="square">
            <a:spAutoFit/>
          </a:bodyPr>
          <a:lstStyle/>
          <a:p>
            <a:r>
              <a:rPr lang="en-US" sz="1400" u="sng" dirty="0">
                <a:solidFill>
                  <a:srgbClr val="00B0F0"/>
                </a:solidFill>
                <a:latin typeface="Univers" pitchFamily="34" charset="0"/>
              </a:rPr>
              <a:t>energystar.gov/buildings/</a:t>
            </a:r>
            <a:r>
              <a:rPr lang="en-US" sz="1400" u="sng" dirty="0" err="1">
                <a:solidFill>
                  <a:srgbClr val="00B0F0"/>
                </a:solidFill>
                <a:latin typeface="Univers" pitchFamily="34" charset="0"/>
              </a:rPr>
              <a:t>FinancialEvaluation</a:t>
            </a:r>
            <a:endParaRPr lang="en-US" sz="1400" u="sng" dirty="0">
              <a:solidFill>
                <a:srgbClr val="00B0F0"/>
              </a:solidFill>
              <a:latin typeface="Univers" pitchFamily="34" charset="0"/>
            </a:endParaRPr>
          </a:p>
        </p:txBody>
      </p:sp>
      <p:sp>
        <p:nvSpPr>
          <p:cNvPr id="15" name="Content Placeholder 2"/>
          <p:cNvSpPr txBox="1">
            <a:spLocks/>
          </p:cNvSpPr>
          <p:nvPr/>
        </p:nvSpPr>
        <p:spPr bwMode="auto">
          <a:xfrm>
            <a:off x="4641447" y="672194"/>
            <a:ext cx="4352081" cy="310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Font typeface="Arial" charset="0"/>
              <a:buChar char="•"/>
              <a:defRPr sz="3200" kern="1200">
                <a:solidFill>
                  <a:srgbClr val="6F6F6F"/>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B0F0"/>
              </a:buClr>
              <a:buFont typeface="Arial" charset="0"/>
              <a:buChar char="–"/>
              <a:defRPr sz="2800" kern="1200">
                <a:solidFill>
                  <a:srgbClr val="6F6F6F"/>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B0F0"/>
              </a:buClr>
              <a:buFont typeface="Arial" charset="0"/>
              <a:buChar char="•"/>
              <a:defRPr sz="2400" kern="1200">
                <a:solidFill>
                  <a:srgbClr val="6F6F6F"/>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00B0F0"/>
              </a:buClr>
              <a:buFont typeface="Arial" charset="0"/>
              <a:buChar char="–"/>
              <a:defRPr sz="2000" kern="1200">
                <a:solidFill>
                  <a:srgbClr val="6F6F6F"/>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00B0F0"/>
              </a:buClr>
              <a:buFont typeface="Arial" charset="0"/>
              <a:buChar char="»"/>
              <a:defRPr sz="2000" kern="1200">
                <a:solidFill>
                  <a:srgbClr val="6F6F6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t>Go toe-to-toe with your CFO</a:t>
            </a:r>
          </a:p>
          <a:p>
            <a:r>
              <a:rPr lang="en-US" sz="1800" dirty="0"/>
              <a:t>Addresses the “we don’t have the money” objection </a:t>
            </a:r>
          </a:p>
          <a:p>
            <a:r>
              <a:rPr lang="en-US" sz="1800" dirty="0"/>
              <a:t>Translates energy savings into “financial speak” </a:t>
            </a:r>
          </a:p>
          <a:p>
            <a:pPr marL="0" indent="0">
              <a:buNone/>
            </a:pPr>
            <a:endParaRPr lang="en-US" sz="1200" dirty="0"/>
          </a:p>
          <a:p>
            <a:pPr marL="0" indent="0">
              <a:buNone/>
            </a:pPr>
            <a:r>
              <a:rPr lang="en-US" sz="2800" dirty="0"/>
              <a:t>Answers three questions:</a:t>
            </a:r>
          </a:p>
          <a:p>
            <a:pPr>
              <a:buFont typeface="+mj-lt"/>
              <a:buAutoNum type="arabicPeriod"/>
            </a:pPr>
            <a:r>
              <a:rPr lang="en-US" sz="1800" dirty="0"/>
              <a:t>How much new energy efficiency equipment can be purchased from the anticipated savings?</a:t>
            </a:r>
          </a:p>
          <a:p>
            <a:pPr>
              <a:buFont typeface="+mj-lt"/>
              <a:buAutoNum type="arabicPeriod"/>
            </a:pPr>
            <a:r>
              <a:rPr lang="en-US" sz="1800" dirty="0"/>
              <a:t>Should it be financed now, or is it better to wait and use cash from a future budget? </a:t>
            </a:r>
          </a:p>
          <a:p>
            <a:pPr>
              <a:buFont typeface="+mj-lt"/>
              <a:buAutoNum type="arabicPeriod"/>
            </a:pPr>
            <a:r>
              <a:rPr lang="en-US" sz="1800" dirty="0"/>
              <a:t>Will we lose money by waiting for a lower interest rate?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45" y="413114"/>
            <a:ext cx="4218435" cy="3125822"/>
          </a:xfrm>
          <a:prstGeom prst="rect">
            <a:avLst/>
          </a:prstGeom>
        </p:spPr>
      </p:pic>
      <p:sp>
        <p:nvSpPr>
          <p:cNvPr id="3" name="Slide Number Placeholder 2">
            <a:extLst>
              <a:ext uri="{FF2B5EF4-FFF2-40B4-BE49-F238E27FC236}">
                <a16:creationId xmlns:a16="http://schemas.microsoft.com/office/drawing/2014/main" id="{22C979A8-2FF3-4E02-883E-67A99DFE92C5}"/>
              </a:ext>
            </a:extLst>
          </p:cNvPr>
          <p:cNvSpPr>
            <a:spLocks noGrp="1"/>
          </p:cNvSpPr>
          <p:nvPr>
            <p:ph type="sldNum" sz="quarter" idx="12"/>
          </p:nvPr>
        </p:nvSpPr>
        <p:spPr/>
        <p:txBody>
          <a:bodyPr/>
          <a:lstStyle/>
          <a:p>
            <a:fld id="{92009C7D-8B99-48A7-AE17-19F593BA1BD0}" type="slidenum">
              <a:rPr lang="en-US" smtClean="0"/>
              <a:t>46</a:t>
            </a:fld>
            <a:endParaRPr lang="en-US"/>
          </a:p>
        </p:txBody>
      </p:sp>
    </p:spTree>
    <p:extLst>
      <p:ext uri="{BB962C8B-B14F-4D97-AF65-F5344CB8AC3E}">
        <p14:creationId xmlns:p14="http://schemas.microsoft.com/office/powerpoint/2010/main" val="1496140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444679" y="737815"/>
            <a:ext cx="4467828" cy="310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Font typeface="Arial" charset="0"/>
              <a:buChar char="•"/>
              <a:defRPr sz="3200" kern="1200">
                <a:solidFill>
                  <a:srgbClr val="6F6F6F"/>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B0F0"/>
              </a:buClr>
              <a:buFont typeface="Arial" charset="0"/>
              <a:buChar char="–"/>
              <a:defRPr sz="2800" kern="1200">
                <a:solidFill>
                  <a:srgbClr val="6F6F6F"/>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B0F0"/>
              </a:buClr>
              <a:buFont typeface="Arial" charset="0"/>
              <a:buChar char="•"/>
              <a:defRPr sz="2400" kern="1200">
                <a:solidFill>
                  <a:srgbClr val="6F6F6F"/>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00B0F0"/>
              </a:buClr>
              <a:buFont typeface="Arial" charset="0"/>
              <a:buChar char="–"/>
              <a:defRPr sz="2000" kern="1200">
                <a:solidFill>
                  <a:srgbClr val="6F6F6F"/>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00B0F0"/>
              </a:buClr>
              <a:buFont typeface="Arial" charset="0"/>
              <a:buChar char="»"/>
              <a:defRPr sz="2000" kern="1200">
                <a:solidFill>
                  <a:srgbClr val="6F6F6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800" dirty="0">
                <a:solidFill>
                  <a:schemeClr val="tx1">
                    <a:lumMod val="65000"/>
                    <a:lumOff val="35000"/>
                  </a:schemeClr>
                </a:solidFill>
                <a:latin typeface="+mn-lt"/>
                <a:cs typeface="+mn-cs"/>
              </a:rPr>
              <a:t>Evaluates costs and benefits of efficiency investments, for owner and each tenant</a:t>
            </a:r>
          </a:p>
          <a:p>
            <a:pPr>
              <a:spcBef>
                <a:spcPts val="600"/>
              </a:spcBef>
            </a:pPr>
            <a:r>
              <a:rPr lang="en-US" sz="1800" dirty="0">
                <a:solidFill>
                  <a:schemeClr val="tx1">
                    <a:lumMod val="65000"/>
                    <a:lumOff val="35000"/>
                  </a:schemeClr>
                </a:solidFill>
                <a:latin typeface="+mn-lt"/>
                <a:cs typeface="+mn-cs"/>
              </a:rPr>
              <a:t>Quantifies expected changes in expense reimbursements under common commercial lease structures</a:t>
            </a:r>
          </a:p>
          <a:p>
            <a:pPr>
              <a:spcBef>
                <a:spcPts val="600"/>
              </a:spcBef>
            </a:pPr>
            <a:r>
              <a:rPr lang="en-US" sz="1800" dirty="0">
                <a:solidFill>
                  <a:schemeClr val="tx1">
                    <a:lumMod val="65000"/>
                    <a:lumOff val="35000"/>
                  </a:schemeClr>
                </a:solidFill>
                <a:latin typeface="+mn-lt"/>
              </a:rPr>
              <a:t>Directly addresses “split incentive” barrier (who pays/who benefits) of efficiency investment in commercial real estate</a:t>
            </a:r>
          </a:p>
          <a:p>
            <a:pPr>
              <a:spcBef>
                <a:spcPts val="600"/>
              </a:spcBef>
            </a:pPr>
            <a:r>
              <a:rPr lang="en-US" sz="1800" dirty="0">
                <a:solidFill>
                  <a:schemeClr val="tx1">
                    <a:lumMod val="65000"/>
                    <a:lumOff val="35000"/>
                  </a:schemeClr>
                </a:solidFill>
                <a:latin typeface="+mn-lt"/>
              </a:rPr>
              <a:t>Potentially opens dialogue for landlords and tenants to share savings from capital investments</a:t>
            </a:r>
          </a:p>
          <a:p>
            <a:pPr>
              <a:spcBef>
                <a:spcPts val="600"/>
              </a:spcBef>
            </a:pPr>
            <a:r>
              <a:rPr lang="en-US" sz="1800" dirty="0">
                <a:solidFill>
                  <a:schemeClr val="tx1">
                    <a:lumMod val="65000"/>
                    <a:lumOff val="35000"/>
                  </a:schemeClr>
                </a:solidFill>
                <a:latin typeface="+mn-lt"/>
                <a:cs typeface="+mn-cs"/>
              </a:rPr>
              <a:t>Included in BOMA Energy Efficiency Program (BEEP) Course 5, </a:t>
            </a:r>
            <a:r>
              <a:rPr lang="en-US" sz="1800" i="1" dirty="0">
                <a:solidFill>
                  <a:schemeClr val="tx1">
                    <a:lumMod val="65000"/>
                    <a:lumOff val="35000"/>
                  </a:schemeClr>
                </a:solidFill>
                <a:latin typeface="+mn-lt"/>
                <a:cs typeface="+mn-cs"/>
              </a:rPr>
              <a:t>Building the Business Case</a:t>
            </a:r>
          </a:p>
        </p:txBody>
      </p:sp>
      <p:sp>
        <p:nvSpPr>
          <p:cNvPr id="8" name="Rectangle 7"/>
          <p:cNvSpPr/>
          <p:nvPr/>
        </p:nvSpPr>
        <p:spPr>
          <a:xfrm>
            <a:off x="4792698" y="5748473"/>
            <a:ext cx="5804703" cy="307777"/>
          </a:xfrm>
          <a:prstGeom prst="rect">
            <a:avLst/>
          </a:prstGeom>
        </p:spPr>
        <p:txBody>
          <a:bodyPr wrap="square">
            <a:spAutoFit/>
          </a:bodyPr>
          <a:lstStyle/>
          <a:p>
            <a:r>
              <a:rPr lang="en-US" sz="1400" u="sng" dirty="0">
                <a:solidFill>
                  <a:srgbClr val="00B0F0"/>
                </a:solidFill>
                <a:latin typeface="Univers" pitchFamily="34" charset="0"/>
              </a:rPr>
              <a:t>energystar.gov/buildings/</a:t>
            </a:r>
            <a:r>
              <a:rPr lang="en-US" sz="1400" u="sng" dirty="0" err="1">
                <a:solidFill>
                  <a:srgbClr val="00B0F0"/>
                </a:solidFill>
                <a:latin typeface="Univers" pitchFamily="34" charset="0"/>
              </a:rPr>
              <a:t>FinancialEvaluation</a:t>
            </a:r>
            <a:endParaRPr lang="en-US" sz="1400" u="sng" dirty="0">
              <a:solidFill>
                <a:srgbClr val="00B0F0"/>
              </a:solidFill>
              <a:latin typeface="Univers"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20" y="374528"/>
            <a:ext cx="4618299" cy="3560036"/>
          </a:xfrm>
          <a:prstGeom prst="rect">
            <a:avLst/>
          </a:prstGeom>
        </p:spPr>
      </p:pic>
      <p:sp>
        <p:nvSpPr>
          <p:cNvPr id="3" name="Slide Number Placeholder 2">
            <a:extLst>
              <a:ext uri="{FF2B5EF4-FFF2-40B4-BE49-F238E27FC236}">
                <a16:creationId xmlns:a16="http://schemas.microsoft.com/office/drawing/2014/main" id="{9CEB0E53-B277-41B2-B3DA-A4780038A08E}"/>
              </a:ext>
            </a:extLst>
          </p:cNvPr>
          <p:cNvSpPr>
            <a:spLocks noGrp="1"/>
          </p:cNvSpPr>
          <p:nvPr>
            <p:ph type="sldNum" sz="quarter" idx="12"/>
          </p:nvPr>
        </p:nvSpPr>
        <p:spPr/>
        <p:txBody>
          <a:bodyPr/>
          <a:lstStyle/>
          <a:p>
            <a:fld id="{92009C7D-8B99-48A7-AE17-19F593BA1BD0}" type="slidenum">
              <a:rPr lang="en-US" smtClean="0"/>
              <a:t>47</a:t>
            </a:fld>
            <a:endParaRPr lang="en-US"/>
          </a:p>
        </p:txBody>
      </p:sp>
    </p:spTree>
    <p:extLst>
      <p:ext uri="{BB962C8B-B14F-4D97-AF65-F5344CB8AC3E}">
        <p14:creationId xmlns:p14="http://schemas.microsoft.com/office/powerpoint/2010/main" val="1240980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513" y="518160"/>
            <a:ext cx="4151982" cy="3063240"/>
          </a:xfrm>
          <a:prstGeom prst="rect">
            <a:avLst/>
          </a:prstGeom>
        </p:spPr>
      </p:pic>
      <p:sp>
        <p:nvSpPr>
          <p:cNvPr id="5" name="Content Placeholder 2"/>
          <p:cNvSpPr txBox="1">
            <a:spLocks/>
          </p:cNvSpPr>
          <p:nvPr/>
        </p:nvSpPr>
        <p:spPr bwMode="auto">
          <a:xfrm>
            <a:off x="4444679" y="737815"/>
            <a:ext cx="4467828" cy="310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Font typeface="Arial" charset="0"/>
              <a:buChar char="•"/>
              <a:defRPr sz="3200" kern="1200">
                <a:solidFill>
                  <a:srgbClr val="6F6F6F"/>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B0F0"/>
              </a:buClr>
              <a:buFont typeface="Arial" charset="0"/>
              <a:buChar char="–"/>
              <a:defRPr sz="2800" kern="1200">
                <a:solidFill>
                  <a:srgbClr val="6F6F6F"/>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B0F0"/>
              </a:buClr>
              <a:buFont typeface="Arial" charset="0"/>
              <a:buChar char="•"/>
              <a:defRPr sz="2400" kern="1200">
                <a:solidFill>
                  <a:srgbClr val="6F6F6F"/>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00B0F0"/>
              </a:buClr>
              <a:buFont typeface="Arial" charset="0"/>
              <a:buChar char="–"/>
              <a:defRPr sz="2000" kern="1200">
                <a:solidFill>
                  <a:srgbClr val="6F6F6F"/>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00B0F0"/>
              </a:buClr>
              <a:buFont typeface="Arial" charset="0"/>
              <a:buChar char="»"/>
              <a:defRPr sz="2000" kern="1200">
                <a:solidFill>
                  <a:srgbClr val="6F6F6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800" dirty="0"/>
              <a:t>Quantifies the value of improvements in energy efficiency to your organization. </a:t>
            </a:r>
          </a:p>
          <a:p>
            <a:pPr>
              <a:spcBef>
                <a:spcPts val="600"/>
              </a:spcBef>
            </a:pPr>
            <a:r>
              <a:rPr lang="en-US" sz="1800" dirty="0"/>
              <a:t>Uses the prevailing price/earnings ratio to estimate the market value of increased earnings that can result from increased energy efficiency.</a:t>
            </a:r>
            <a:endParaRPr lang="en-US" sz="1800" i="1" dirty="0">
              <a:solidFill>
                <a:schemeClr val="tx1">
                  <a:lumMod val="65000"/>
                  <a:lumOff val="35000"/>
                </a:schemeClr>
              </a:solidFill>
              <a:latin typeface="+mn-lt"/>
              <a:cs typeface="+mn-cs"/>
            </a:endParaRPr>
          </a:p>
        </p:txBody>
      </p:sp>
      <p:sp>
        <p:nvSpPr>
          <p:cNvPr id="8" name="Rectangle 7"/>
          <p:cNvSpPr/>
          <p:nvPr/>
        </p:nvSpPr>
        <p:spPr>
          <a:xfrm>
            <a:off x="4792698" y="5748473"/>
            <a:ext cx="5804703" cy="307777"/>
          </a:xfrm>
          <a:prstGeom prst="rect">
            <a:avLst/>
          </a:prstGeom>
        </p:spPr>
        <p:txBody>
          <a:bodyPr wrap="square">
            <a:spAutoFit/>
          </a:bodyPr>
          <a:lstStyle/>
          <a:p>
            <a:r>
              <a:rPr lang="en-US" sz="1400" u="sng" dirty="0">
                <a:solidFill>
                  <a:srgbClr val="00B0F0"/>
                </a:solidFill>
                <a:latin typeface="Univers" pitchFamily="34" charset="0"/>
              </a:rPr>
              <a:t>energystar.gov/buildings/</a:t>
            </a:r>
            <a:r>
              <a:rPr lang="en-US" sz="1400" u="sng" dirty="0" err="1">
                <a:solidFill>
                  <a:srgbClr val="00B0F0"/>
                </a:solidFill>
                <a:latin typeface="Univers" pitchFamily="34" charset="0"/>
              </a:rPr>
              <a:t>FinancialEvaluation</a:t>
            </a:r>
            <a:endParaRPr lang="en-US" sz="1400" u="sng" dirty="0">
              <a:solidFill>
                <a:srgbClr val="00B0F0"/>
              </a:solidFill>
              <a:latin typeface="Univers" pitchFamily="34" charset="0"/>
            </a:endParaRPr>
          </a:p>
        </p:txBody>
      </p:sp>
      <p:sp>
        <p:nvSpPr>
          <p:cNvPr id="2" name="Slide Number Placeholder 1">
            <a:extLst>
              <a:ext uri="{FF2B5EF4-FFF2-40B4-BE49-F238E27FC236}">
                <a16:creationId xmlns:a16="http://schemas.microsoft.com/office/drawing/2014/main" id="{D52A85EE-08DA-46EE-968B-F7CC7C0A1C68}"/>
              </a:ext>
            </a:extLst>
          </p:cNvPr>
          <p:cNvSpPr>
            <a:spLocks noGrp="1"/>
          </p:cNvSpPr>
          <p:nvPr>
            <p:ph type="sldNum" sz="quarter" idx="12"/>
          </p:nvPr>
        </p:nvSpPr>
        <p:spPr/>
        <p:txBody>
          <a:bodyPr/>
          <a:lstStyle/>
          <a:p>
            <a:fld id="{92009C7D-8B99-48A7-AE17-19F593BA1BD0}" type="slidenum">
              <a:rPr lang="en-US" smtClean="0"/>
              <a:t>48</a:t>
            </a:fld>
            <a:endParaRPr lang="en-US"/>
          </a:p>
        </p:txBody>
      </p:sp>
    </p:spTree>
    <p:extLst>
      <p:ext uri="{BB962C8B-B14F-4D97-AF65-F5344CB8AC3E}">
        <p14:creationId xmlns:p14="http://schemas.microsoft.com/office/powerpoint/2010/main" val="2474257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Action Workbooks for Congregations and Small Businesses</a:t>
            </a:r>
          </a:p>
        </p:txBody>
      </p:sp>
      <p:sp>
        <p:nvSpPr>
          <p:cNvPr id="10" name="TextBox 9"/>
          <p:cNvSpPr txBox="1"/>
          <p:nvPr/>
        </p:nvSpPr>
        <p:spPr>
          <a:xfrm>
            <a:off x="4679739" y="4567762"/>
            <a:ext cx="4733435" cy="1689576"/>
          </a:xfrm>
          <a:prstGeom prst="rect">
            <a:avLst/>
          </a:prstGeom>
        </p:spPr>
        <p:txBody>
          <a:bodyPr vert="horz" wrap="square" lIns="91440" tIns="45720" rIns="91440" bIns="45720" rtlCol="0" anchor="ctr">
            <a:normAutofit/>
          </a:bodyPr>
          <a:lstStyle/>
          <a:p>
            <a:pPr algn="ctr">
              <a:spcBef>
                <a:spcPct val="0"/>
              </a:spcBef>
            </a:pPr>
            <a:endParaRPr kumimoji="0" lang="en-US" b="0"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endParaRPr>
          </a:p>
        </p:txBody>
      </p:sp>
      <p:sp>
        <p:nvSpPr>
          <p:cNvPr id="12" name="Rectangle 11"/>
          <p:cNvSpPr/>
          <p:nvPr/>
        </p:nvSpPr>
        <p:spPr>
          <a:xfrm>
            <a:off x="1545934" y="5425018"/>
            <a:ext cx="2691114" cy="369332"/>
          </a:xfrm>
          <a:prstGeom prst="rect">
            <a:avLst/>
          </a:prstGeom>
        </p:spPr>
        <p:txBody>
          <a:bodyPr wrap="square">
            <a:spAutoFit/>
          </a:bodyPr>
          <a:lstStyle/>
          <a:p>
            <a:pPr algn="ctr"/>
            <a:r>
              <a:rPr lang="en-US" dirty="0">
                <a:solidFill>
                  <a:srgbClr val="00B0F0"/>
                </a:solidFill>
              </a:rPr>
              <a:t>energystar.gov/</a:t>
            </a:r>
            <a:r>
              <a:rPr lang="en-US" dirty="0" err="1">
                <a:solidFill>
                  <a:srgbClr val="00B0F0"/>
                </a:solidFill>
              </a:rPr>
              <a:t>smallbiz</a:t>
            </a:r>
            <a:endParaRPr lang="en-US" dirty="0">
              <a:solidFill>
                <a:srgbClr val="00B0F0"/>
              </a:solidFill>
            </a:endParaRPr>
          </a:p>
        </p:txBody>
      </p:sp>
      <p:sp>
        <p:nvSpPr>
          <p:cNvPr id="14" name="Rectangle 1"/>
          <p:cNvSpPr>
            <a:spLocks noChangeArrowheads="1"/>
          </p:cNvSpPr>
          <p:nvPr/>
        </p:nvSpPr>
        <p:spPr bwMode="auto">
          <a:xfrm>
            <a:off x="628650" y="1648648"/>
            <a:ext cx="73965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B0F0"/>
              </a:buClr>
            </a:pPr>
            <a:r>
              <a:rPr lang="en-US" sz="1400" dirty="0">
                <a:solidFill>
                  <a:schemeClr val="tx1">
                    <a:lumMod val="65000"/>
                    <a:lumOff val="35000"/>
                  </a:schemeClr>
                </a:solidFill>
                <a:latin typeface="Univers" pitchFamily="34" charset="0"/>
              </a:rPr>
              <a:t>Planning guides for increasing energy efficiency in small businesses and worship facilities.</a:t>
            </a:r>
          </a:p>
        </p:txBody>
      </p:sp>
      <p:sp>
        <p:nvSpPr>
          <p:cNvPr id="16" name="Rectangle 15"/>
          <p:cNvSpPr/>
          <p:nvPr/>
        </p:nvSpPr>
        <p:spPr>
          <a:xfrm>
            <a:off x="4565346" y="5425018"/>
            <a:ext cx="3313379" cy="369332"/>
          </a:xfrm>
          <a:prstGeom prst="rect">
            <a:avLst/>
          </a:prstGeom>
        </p:spPr>
        <p:txBody>
          <a:bodyPr wrap="square">
            <a:spAutoFit/>
          </a:bodyPr>
          <a:lstStyle/>
          <a:p>
            <a:pPr algn="ctr"/>
            <a:r>
              <a:rPr lang="en-US" dirty="0">
                <a:solidFill>
                  <a:srgbClr val="00B0F0"/>
                </a:solidFill>
              </a:rPr>
              <a:t>energystar.gov/congregations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4739" y="2066950"/>
            <a:ext cx="2593504" cy="334819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0470" y="2066951"/>
            <a:ext cx="2583129" cy="3358068"/>
          </a:xfrm>
          <a:prstGeom prst="rect">
            <a:avLst/>
          </a:prstGeom>
        </p:spPr>
      </p:pic>
      <p:sp>
        <p:nvSpPr>
          <p:cNvPr id="5" name="Slide Number Placeholder 4">
            <a:extLst>
              <a:ext uri="{FF2B5EF4-FFF2-40B4-BE49-F238E27FC236}">
                <a16:creationId xmlns:a16="http://schemas.microsoft.com/office/drawing/2014/main" id="{90032A94-E8D7-4361-A1E3-052BC7D640D7}"/>
              </a:ext>
            </a:extLst>
          </p:cNvPr>
          <p:cNvSpPr>
            <a:spLocks noGrp="1"/>
          </p:cNvSpPr>
          <p:nvPr>
            <p:ph type="sldNum" sz="quarter" idx="12"/>
          </p:nvPr>
        </p:nvSpPr>
        <p:spPr/>
        <p:txBody>
          <a:bodyPr/>
          <a:lstStyle/>
          <a:p>
            <a:fld id="{92009C7D-8B99-48A7-AE17-19F593BA1BD0}" type="slidenum">
              <a:rPr lang="en-US" smtClean="0"/>
              <a:t>49</a:t>
            </a:fld>
            <a:endParaRPr lang="en-US"/>
          </a:p>
        </p:txBody>
      </p:sp>
    </p:spTree>
    <p:extLst>
      <p:ext uri="{BB962C8B-B14F-4D97-AF65-F5344CB8AC3E}">
        <p14:creationId xmlns:p14="http://schemas.microsoft.com/office/powerpoint/2010/main" val="389033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42113" y="5452382"/>
            <a:ext cx="4601887" cy="1022950"/>
          </a:xfrm>
          <a:prstGeom prst="rect">
            <a:avLst/>
          </a:prstGeom>
        </p:spPr>
        <p:txBody>
          <a:bodyPr vert="horz" wrap="square" lIns="91440" tIns="45720" rIns="91440" bIns="45720" rtlCol="0" anchor="ctr">
            <a:normAutofit/>
          </a:bodyPr>
          <a:lstStyle/>
          <a:p>
            <a:pPr fontAlgn="auto">
              <a:spcBef>
                <a:spcPct val="0"/>
              </a:spcBef>
              <a:spcAft>
                <a:spcPts val="0"/>
              </a:spcAft>
            </a:pPr>
            <a:endParaRPr lang="en-US" sz="3200" dirty="0">
              <a:solidFill>
                <a:srgbClr val="3F3F3F">
                  <a:lumMod val="50000"/>
                  <a:lumOff val="50000"/>
                </a:srgbClr>
              </a:solidFill>
              <a:latin typeface="Arial" pitchFamily="34" charset="0"/>
              <a:ea typeface="+mj-ea"/>
              <a:cs typeface="Arial" pitchFamily="34" charset="0"/>
            </a:endParaRPr>
          </a:p>
        </p:txBody>
      </p:sp>
      <p:sp>
        <p:nvSpPr>
          <p:cNvPr id="12" name="Rectangle 11"/>
          <p:cNvSpPr/>
          <p:nvPr/>
        </p:nvSpPr>
        <p:spPr>
          <a:xfrm>
            <a:off x="6934200" y="575309"/>
            <a:ext cx="2133600" cy="1423467"/>
          </a:xfrm>
          <a:prstGeom prst="rect">
            <a:avLst/>
          </a:prstGeom>
          <a:noFill/>
        </p:spPr>
        <p:txBody>
          <a:bodyPr wrap="square">
            <a:spAutoFit/>
          </a:bodyPr>
          <a:lstStyle/>
          <a:p>
            <a:pPr algn="r"/>
            <a:endParaRPr lang="en-US" sz="1850" b="1" dirty="0">
              <a:solidFill>
                <a:srgbClr val="3F3F3F"/>
              </a:solidFill>
            </a:endParaRPr>
          </a:p>
          <a:p>
            <a:r>
              <a:rPr lang="en-US" sz="2000" b="1" dirty="0">
                <a:solidFill>
                  <a:srgbClr val="3F3F3F"/>
                </a:solidFill>
              </a:rPr>
              <a:t>Recognized by more than </a:t>
            </a:r>
            <a:r>
              <a:rPr lang="en-US" sz="2000" b="1" dirty="0">
                <a:solidFill>
                  <a:srgbClr val="00B0F0"/>
                </a:solidFill>
              </a:rPr>
              <a:t>90% </a:t>
            </a:r>
            <a:br>
              <a:rPr lang="en-US" sz="2000" b="1" dirty="0">
                <a:solidFill>
                  <a:srgbClr val="00B0F0"/>
                </a:solidFill>
              </a:rPr>
            </a:br>
            <a:r>
              <a:rPr lang="en-US" sz="2000" b="1" dirty="0">
                <a:solidFill>
                  <a:srgbClr val="3F3F3F"/>
                </a:solidFill>
              </a:rPr>
              <a:t>of Americans</a:t>
            </a:r>
          </a:p>
          <a:p>
            <a:pPr algn="r"/>
            <a:endParaRPr lang="en-US" sz="800" b="1" dirty="0">
              <a:solidFill>
                <a:srgbClr val="3F3F3F"/>
              </a:solidFill>
            </a:endParaRPr>
          </a:p>
        </p:txBody>
      </p:sp>
      <p:pic>
        <p:nvPicPr>
          <p:cNvPr id="15" name="Picture 14" descr="ES_cert_lowres_rg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4648200"/>
            <a:ext cx="838200" cy="858573"/>
          </a:xfrm>
          <a:prstGeom prst="rect">
            <a:avLst/>
          </a:prstGeom>
        </p:spPr>
      </p:pic>
      <p:graphicFrame>
        <p:nvGraphicFramePr>
          <p:cNvPr id="5" name="Chart 4"/>
          <p:cNvGraphicFramePr/>
          <p:nvPr>
            <p:extLst/>
          </p:nvPr>
        </p:nvGraphicFramePr>
        <p:xfrm>
          <a:off x="1752600" y="838199"/>
          <a:ext cx="5181600" cy="51395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96145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Strategy Planning Guide</a:t>
            </a:r>
          </a:p>
        </p:txBody>
      </p:sp>
      <p:sp>
        <p:nvSpPr>
          <p:cNvPr id="10" name="TextBox 9"/>
          <p:cNvSpPr txBox="1"/>
          <p:nvPr/>
        </p:nvSpPr>
        <p:spPr>
          <a:xfrm>
            <a:off x="4679739" y="4567762"/>
            <a:ext cx="4733435" cy="1689576"/>
          </a:xfrm>
          <a:prstGeom prst="rect">
            <a:avLst/>
          </a:prstGeom>
        </p:spPr>
        <p:txBody>
          <a:bodyPr vert="horz" wrap="square" lIns="91440" tIns="45720" rIns="91440" bIns="45720" rtlCol="0" anchor="ctr">
            <a:normAutofit/>
          </a:bodyPr>
          <a:lstStyle/>
          <a:p>
            <a:pPr algn="ctr">
              <a:spcBef>
                <a:spcPct val="0"/>
              </a:spcBef>
            </a:pPr>
            <a:endParaRPr kumimoji="0" lang="en-US" b="0"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endParaRPr>
          </a:p>
        </p:txBody>
      </p:sp>
      <p:sp>
        <p:nvSpPr>
          <p:cNvPr id="12" name="Rectangle 11"/>
          <p:cNvSpPr/>
          <p:nvPr/>
        </p:nvSpPr>
        <p:spPr>
          <a:xfrm>
            <a:off x="4195153" y="5596636"/>
            <a:ext cx="4700698" cy="369332"/>
          </a:xfrm>
          <a:prstGeom prst="rect">
            <a:avLst/>
          </a:prstGeom>
        </p:spPr>
        <p:txBody>
          <a:bodyPr wrap="square">
            <a:spAutoFit/>
          </a:bodyPr>
          <a:lstStyle/>
          <a:p>
            <a:pPr algn="ctr"/>
            <a:r>
              <a:rPr lang="en-US" dirty="0">
                <a:solidFill>
                  <a:srgbClr val="00B0F0"/>
                </a:solidFill>
              </a:rPr>
              <a:t>energystar.gov/buildings/tools-and-resources</a:t>
            </a:r>
          </a:p>
        </p:txBody>
      </p:sp>
      <p:sp>
        <p:nvSpPr>
          <p:cNvPr id="13" name="Title 6"/>
          <p:cNvSpPr txBox="1">
            <a:spLocks/>
          </p:cNvSpPr>
          <p:nvPr/>
        </p:nvSpPr>
        <p:spPr>
          <a:xfrm>
            <a:off x="4498727" y="1906509"/>
            <a:ext cx="3604437" cy="1183369"/>
          </a:xfrm>
          <a:prstGeom prst="rect">
            <a:avLst/>
          </a:prstGeom>
        </p:spPr>
        <p:txBody>
          <a:bodyPr vert="horz" lIns="91440" tIns="45720" rIns="91440" bIns="45720" rtlCol="0" anchor="t" anchorCtr="0">
            <a:noAutofit/>
          </a:bodyPr>
          <a:lstStyle/>
          <a:p>
            <a:pPr lvl="0">
              <a:spcBef>
                <a:spcPct val="0"/>
              </a:spcBef>
              <a:spcAft>
                <a:spcPts val="1800"/>
              </a:spcAft>
              <a:buClr>
                <a:srgbClr val="00B0F0"/>
              </a:buClr>
            </a:pPr>
            <a:r>
              <a:rPr lang="en-US" sz="1400" dirty="0">
                <a:solidFill>
                  <a:srgbClr val="6F6F6F"/>
                </a:solidFill>
                <a:latin typeface="Arial" pitchFamily="34" charset="0"/>
                <a:cs typeface="Arial" pitchFamily="34" charset="0"/>
              </a:rPr>
              <a:t>Six-page worksheet for planning a communications strategy to engage stakeholders around energy efficiency</a:t>
            </a:r>
            <a:endParaRPr lang="en-US" dirty="0">
              <a:solidFill>
                <a:schemeClr val="accent1">
                  <a:lumMod val="50000"/>
                </a:schemeClr>
              </a:solidFill>
            </a:endParaRPr>
          </a:p>
        </p:txBody>
      </p:sp>
      <p:grpSp>
        <p:nvGrpSpPr>
          <p:cNvPr id="20" name="Group 19"/>
          <p:cNvGrpSpPr/>
          <p:nvPr/>
        </p:nvGrpSpPr>
        <p:grpSpPr>
          <a:xfrm>
            <a:off x="1282061" y="1962882"/>
            <a:ext cx="7233289" cy="4004069"/>
            <a:chOff x="994298" y="1981730"/>
            <a:chExt cx="7855756" cy="4348643"/>
          </a:xfrm>
        </p:grpSpPr>
        <p:pic>
          <p:nvPicPr>
            <p:cNvPr id="4" name="Picture 3"/>
            <p:cNvPicPr>
              <a:picLocks noChangeAspect="1"/>
            </p:cNvPicPr>
            <p:nvPr/>
          </p:nvPicPr>
          <p:blipFill>
            <a:blip r:embed="rId2"/>
            <a:stretch>
              <a:fillRect/>
            </a:stretch>
          </p:blipFill>
          <p:spPr>
            <a:xfrm>
              <a:off x="994298" y="1981730"/>
              <a:ext cx="3290680" cy="4348643"/>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rotWithShape="1">
            <a:blip r:embed="rId2"/>
            <a:srcRect l="14208" t="49841" r="5661" b="8493"/>
            <a:stretch/>
          </p:blipFill>
          <p:spPr>
            <a:xfrm>
              <a:off x="4551888" y="2806995"/>
              <a:ext cx="4298166" cy="3081011"/>
            </a:xfrm>
            <a:prstGeom prst="rect">
              <a:avLst/>
            </a:prstGeom>
            <a:ln>
              <a:solidFill>
                <a:srgbClr val="00B0F0"/>
              </a:solidFill>
            </a:ln>
            <a:effectLst>
              <a:outerShdw blurRad="63500" sx="102000" sy="102000" algn="ctr" rotWithShape="0">
                <a:prstClr val="black">
                  <a:alpha val="40000"/>
                </a:prstClr>
              </a:outerShdw>
            </a:effectLst>
          </p:spPr>
        </p:pic>
        <p:sp>
          <p:nvSpPr>
            <p:cNvPr id="6" name="Rectangle 5"/>
            <p:cNvSpPr/>
            <p:nvPr/>
          </p:nvSpPr>
          <p:spPr>
            <a:xfrm>
              <a:off x="1446028" y="4156051"/>
              <a:ext cx="2732567" cy="1731955"/>
            </a:xfrm>
            <a:prstGeom prst="rect">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446028" y="2806995"/>
              <a:ext cx="3105860" cy="1349056"/>
            </a:xfrm>
            <a:prstGeom prst="line">
              <a:avLst/>
            </a:prstGeom>
            <a:ln>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158079" y="5888006"/>
              <a:ext cx="393809" cy="1"/>
            </a:xfrm>
            <a:prstGeom prst="line">
              <a:avLst/>
            </a:prstGeom>
            <a:ln>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1456660" y="2796363"/>
              <a:ext cx="3104707" cy="3104707"/>
            </a:xfrm>
            <a:custGeom>
              <a:avLst/>
              <a:gdLst>
                <a:gd name="connsiteX0" fmla="*/ 0 w 3104707"/>
                <a:gd name="connsiteY0" fmla="*/ 1371600 h 3104707"/>
                <a:gd name="connsiteX1" fmla="*/ 3083442 w 3104707"/>
                <a:gd name="connsiteY1" fmla="*/ 0 h 3104707"/>
                <a:gd name="connsiteX2" fmla="*/ 3104707 w 3104707"/>
                <a:gd name="connsiteY2" fmla="*/ 3094074 h 3104707"/>
                <a:gd name="connsiteX3" fmla="*/ 0 w 3104707"/>
                <a:gd name="connsiteY3" fmla="*/ 3104707 h 3104707"/>
                <a:gd name="connsiteX4" fmla="*/ 0 w 3104707"/>
                <a:gd name="connsiteY4" fmla="*/ 1371600 h 310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4707" h="3104707">
                  <a:moveTo>
                    <a:pt x="0" y="1371600"/>
                  </a:moveTo>
                  <a:lnTo>
                    <a:pt x="3083442" y="0"/>
                  </a:lnTo>
                  <a:lnTo>
                    <a:pt x="3104707" y="3094074"/>
                  </a:lnTo>
                  <a:lnTo>
                    <a:pt x="0" y="3104707"/>
                  </a:lnTo>
                  <a:lnTo>
                    <a:pt x="0" y="1371600"/>
                  </a:lnTo>
                  <a:close/>
                </a:path>
              </a:pathLst>
            </a:custGeom>
            <a:solidFill>
              <a:srgbClr val="DBEEF4">
                <a:alpha val="3098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Slide Number Placeholder 3"/>
          <p:cNvSpPr>
            <a:spLocks noGrp="1"/>
          </p:cNvSpPr>
          <p:nvPr>
            <p:ph type="sldNum" sz="quarter" idx="12"/>
          </p:nvPr>
        </p:nvSpPr>
        <p:spPr>
          <a:xfrm>
            <a:off x="8481060" y="5808376"/>
            <a:ext cx="477578" cy="365125"/>
          </a:xfrm>
        </p:spPr>
        <p:txBody>
          <a:bodyPr/>
          <a:lstStyle/>
          <a:p>
            <a:fld id="{294D4A65-5DBF-47E4-A22C-1B2D232C1B48}" type="slidenum">
              <a:rPr lang="en-US" smtClean="0"/>
              <a:pPr/>
              <a:t>50</a:t>
            </a:fld>
            <a:endParaRPr lang="en-US" dirty="0"/>
          </a:p>
        </p:txBody>
      </p:sp>
    </p:spTree>
    <p:extLst>
      <p:ext uri="{BB962C8B-B14F-4D97-AF65-F5344CB8AC3E}">
        <p14:creationId xmlns:p14="http://schemas.microsoft.com/office/powerpoint/2010/main" val="3900464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4589318" y="1603646"/>
            <a:ext cx="4625208" cy="312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dirty="0">
                <a:solidFill>
                  <a:schemeClr val="tx1">
                    <a:lumMod val="65000"/>
                    <a:lumOff val="35000"/>
                  </a:schemeClr>
                </a:solidFill>
                <a:latin typeface="Univers" pitchFamily="34" charset="0"/>
              </a:rPr>
              <a:t>Step-by-step guidance on how to:</a:t>
            </a:r>
          </a:p>
          <a:p>
            <a:pPr eaLnBrk="1" hangingPunct="1"/>
            <a:endParaRPr lang="en-US" dirty="0">
              <a:solidFill>
                <a:schemeClr val="tx1">
                  <a:lumMod val="65000"/>
                  <a:lumOff val="35000"/>
                </a:schemeClr>
              </a:solidFill>
              <a:latin typeface="Univers" pitchFamily="34" charset="0"/>
            </a:endParaRPr>
          </a:p>
          <a:p>
            <a:pPr marL="569913" lvl="1" indent="-344488">
              <a:spcBef>
                <a:spcPts val="600"/>
              </a:spcBef>
              <a:buClr>
                <a:srgbClr val="00B0F0"/>
              </a:buClr>
              <a:buFont typeface="+mj-lt"/>
              <a:buAutoNum type="arabicPeriod"/>
              <a:defRPr/>
            </a:pPr>
            <a:r>
              <a:rPr lang="en-US" dirty="0">
                <a:solidFill>
                  <a:schemeClr val="tx1">
                    <a:lumMod val="65000"/>
                    <a:lumOff val="35000"/>
                  </a:schemeClr>
                </a:solidFill>
                <a:latin typeface="Univers" pitchFamily="34" charset="0"/>
              </a:rPr>
              <a:t>Set Goals</a:t>
            </a:r>
          </a:p>
          <a:p>
            <a:pPr marL="569913" lvl="1" indent="-344488">
              <a:spcBef>
                <a:spcPts val="600"/>
              </a:spcBef>
              <a:buClr>
                <a:srgbClr val="00B0F0"/>
              </a:buClr>
              <a:buFont typeface="+mj-lt"/>
              <a:buAutoNum type="arabicPeriod"/>
              <a:defRPr/>
            </a:pPr>
            <a:r>
              <a:rPr lang="en-US" dirty="0">
                <a:solidFill>
                  <a:schemeClr val="tx1">
                    <a:lumMod val="65000"/>
                    <a:lumOff val="35000"/>
                  </a:schemeClr>
                </a:solidFill>
                <a:latin typeface="Univers" pitchFamily="34" charset="0"/>
              </a:rPr>
              <a:t>Define the Playing Field</a:t>
            </a:r>
          </a:p>
          <a:p>
            <a:pPr marL="569913" lvl="1" indent="-344488">
              <a:spcBef>
                <a:spcPts val="600"/>
              </a:spcBef>
              <a:buClr>
                <a:srgbClr val="00B0F0"/>
              </a:buClr>
              <a:buFont typeface="+mj-lt"/>
              <a:buAutoNum type="arabicPeriod"/>
              <a:defRPr/>
            </a:pPr>
            <a:r>
              <a:rPr lang="en-US" dirty="0">
                <a:solidFill>
                  <a:schemeClr val="tx1">
                    <a:lumMod val="65000"/>
                    <a:lumOff val="35000"/>
                  </a:schemeClr>
                </a:solidFill>
                <a:latin typeface="Univers" pitchFamily="34" charset="0"/>
              </a:rPr>
              <a:t>Dedicate Resources</a:t>
            </a:r>
          </a:p>
          <a:p>
            <a:pPr marL="569913" lvl="1" indent="-344488">
              <a:spcBef>
                <a:spcPts val="600"/>
              </a:spcBef>
              <a:buClr>
                <a:srgbClr val="00B0F0"/>
              </a:buClr>
              <a:buFont typeface="+mj-lt"/>
              <a:buAutoNum type="arabicPeriod"/>
              <a:defRPr/>
            </a:pPr>
            <a:r>
              <a:rPr lang="fr-FR" dirty="0">
                <a:solidFill>
                  <a:schemeClr val="tx1">
                    <a:lumMod val="65000"/>
                    <a:lumOff val="35000"/>
                  </a:schemeClr>
                </a:solidFill>
                <a:latin typeface="Univers" pitchFamily="34" charset="0"/>
              </a:rPr>
              <a:t>Recognize Participants</a:t>
            </a:r>
          </a:p>
          <a:p>
            <a:pPr marL="569913" lvl="1" indent="-344488">
              <a:spcBef>
                <a:spcPts val="600"/>
              </a:spcBef>
              <a:buClr>
                <a:srgbClr val="00B0F0"/>
              </a:buClr>
              <a:buFont typeface="+mj-lt"/>
              <a:buAutoNum type="arabicPeriod"/>
              <a:defRPr/>
            </a:pPr>
            <a:r>
              <a:rPr lang="en-US" dirty="0">
                <a:solidFill>
                  <a:schemeClr val="tx1">
                    <a:lumMod val="65000"/>
                    <a:lumOff val="35000"/>
                  </a:schemeClr>
                </a:solidFill>
                <a:latin typeface="Univers" pitchFamily="34" charset="0"/>
              </a:rPr>
              <a:t>Keep Score</a:t>
            </a:r>
          </a:p>
          <a:p>
            <a:pPr marL="569913" lvl="1" indent="-344488">
              <a:spcBef>
                <a:spcPts val="600"/>
              </a:spcBef>
              <a:buClr>
                <a:srgbClr val="00B0F0"/>
              </a:buClr>
              <a:buFont typeface="+mj-lt"/>
              <a:buAutoNum type="arabicPeriod"/>
              <a:defRPr/>
            </a:pPr>
            <a:r>
              <a:rPr lang="en-US" dirty="0">
                <a:solidFill>
                  <a:schemeClr val="tx1">
                    <a:lumMod val="65000"/>
                    <a:lumOff val="35000"/>
                  </a:schemeClr>
                </a:solidFill>
                <a:latin typeface="Univers" pitchFamily="34" charset="0"/>
              </a:rPr>
              <a:t>Plan the Launch</a:t>
            </a:r>
          </a:p>
          <a:p>
            <a:pPr marL="569913" lvl="1" indent="-344488">
              <a:spcBef>
                <a:spcPts val="600"/>
              </a:spcBef>
              <a:buClr>
                <a:srgbClr val="00B0F0"/>
              </a:buClr>
              <a:buFont typeface="+mj-lt"/>
              <a:buAutoNum type="arabicPeriod"/>
              <a:defRPr/>
            </a:pPr>
            <a:r>
              <a:rPr lang="en-US" dirty="0">
                <a:solidFill>
                  <a:schemeClr val="tx1">
                    <a:lumMod val="65000"/>
                    <a:lumOff val="35000"/>
                  </a:schemeClr>
                </a:solidFill>
                <a:latin typeface="Univers" pitchFamily="34" charset="0"/>
              </a:rPr>
              <a:t>Get the Word Out</a:t>
            </a:r>
          </a:p>
        </p:txBody>
      </p:sp>
      <p:sp>
        <p:nvSpPr>
          <p:cNvPr id="5" name="Rectangle 4"/>
          <p:cNvSpPr/>
          <p:nvPr/>
        </p:nvSpPr>
        <p:spPr>
          <a:xfrm>
            <a:off x="4861367" y="5303908"/>
            <a:ext cx="3804796" cy="707886"/>
          </a:xfrm>
          <a:prstGeom prst="rect">
            <a:avLst/>
          </a:prstGeom>
        </p:spPr>
        <p:txBody>
          <a:bodyPr wrap="square">
            <a:spAutoFit/>
          </a:bodyPr>
          <a:lstStyle/>
          <a:p>
            <a:r>
              <a:rPr lang="en-US" sz="2000" u="sng" dirty="0">
                <a:solidFill>
                  <a:srgbClr val="00B0F0"/>
                </a:solidFill>
                <a:latin typeface="Arial" panose="020B0604020202020204" pitchFamily="34" charset="0"/>
                <a:cs typeface="Arial" panose="020B0604020202020204" pitchFamily="34" charset="0"/>
              </a:rPr>
              <a:t>www.energystar.gov/</a:t>
            </a:r>
          </a:p>
          <a:p>
            <a:r>
              <a:rPr lang="en-US" sz="2000" u="sng" dirty="0" err="1">
                <a:solidFill>
                  <a:srgbClr val="00B0F0"/>
                </a:solidFill>
                <a:latin typeface="Arial" panose="020B0604020202020204" pitchFamily="34" charset="0"/>
                <a:cs typeface="Arial" panose="020B0604020202020204" pitchFamily="34" charset="0"/>
              </a:rPr>
              <a:t>competitionguide</a:t>
            </a:r>
            <a:r>
              <a:rPr lang="en-US" sz="1600" u="sng" dirty="0">
                <a:solidFill>
                  <a:srgbClr val="00B0F0"/>
                </a:solidFill>
                <a:latin typeface="Arial" panose="020B0604020202020204" pitchFamily="34" charset="0"/>
                <a:cs typeface="Arial" panose="020B0604020202020204" pitchFamily="34" charset="0"/>
              </a:rPr>
              <a:t> </a:t>
            </a:r>
          </a:p>
        </p:txBody>
      </p:sp>
      <p:sp>
        <p:nvSpPr>
          <p:cNvPr id="3" name="Title 2"/>
          <p:cNvSpPr>
            <a:spLocks noGrp="1"/>
          </p:cNvSpPr>
          <p:nvPr>
            <p:ph type="title"/>
          </p:nvPr>
        </p:nvSpPr>
        <p:spPr>
          <a:xfrm>
            <a:off x="645968" y="168356"/>
            <a:ext cx="7886700" cy="1325563"/>
          </a:xfrm>
        </p:spPr>
        <p:txBody>
          <a:bodyPr/>
          <a:lstStyle/>
          <a:p>
            <a:r>
              <a:rPr lang="en-US" dirty="0"/>
              <a:t>Launch your own energy or water competition!</a:t>
            </a:r>
          </a:p>
        </p:txBody>
      </p:sp>
      <p:pic>
        <p:nvPicPr>
          <p:cNvPr id="4" name="Picture 3"/>
          <p:cNvPicPr>
            <a:picLocks noChangeAspect="1"/>
          </p:cNvPicPr>
          <p:nvPr/>
        </p:nvPicPr>
        <p:blipFill rotWithShape="1">
          <a:blip r:embed="rId3"/>
          <a:srcRect t="361"/>
          <a:stretch/>
        </p:blipFill>
        <p:spPr>
          <a:xfrm>
            <a:off x="771255" y="1538744"/>
            <a:ext cx="3415264" cy="439589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p:spPr>
      </p:pic>
      <p:sp>
        <p:nvSpPr>
          <p:cNvPr id="2" name="Slide Number Placeholder 1">
            <a:extLst>
              <a:ext uri="{FF2B5EF4-FFF2-40B4-BE49-F238E27FC236}">
                <a16:creationId xmlns:a16="http://schemas.microsoft.com/office/drawing/2014/main" id="{7031F2F8-7CD7-433A-BE12-4BD1234FB46D}"/>
              </a:ext>
            </a:extLst>
          </p:cNvPr>
          <p:cNvSpPr>
            <a:spLocks noGrp="1"/>
          </p:cNvSpPr>
          <p:nvPr>
            <p:ph type="sldNum" sz="quarter" idx="12"/>
          </p:nvPr>
        </p:nvSpPr>
        <p:spPr/>
        <p:txBody>
          <a:bodyPr/>
          <a:lstStyle/>
          <a:p>
            <a:fld id="{92009C7D-8B99-48A7-AE17-19F593BA1BD0}" type="slidenum">
              <a:rPr lang="en-US" smtClean="0"/>
              <a:t>51</a:t>
            </a:fld>
            <a:endParaRPr lang="en-US"/>
          </a:p>
        </p:txBody>
      </p:sp>
    </p:spTree>
    <p:extLst>
      <p:ext uri="{BB962C8B-B14F-4D97-AF65-F5344CB8AC3E}">
        <p14:creationId xmlns:p14="http://schemas.microsoft.com/office/powerpoint/2010/main" val="2085226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txBox="1">
            <a:spLocks/>
          </p:cNvSpPr>
          <p:nvPr/>
        </p:nvSpPr>
        <p:spPr>
          <a:xfrm>
            <a:off x="5773390" y="1914396"/>
            <a:ext cx="2964121" cy="2271823"/>
          </a:xfrm>
          <a:prstGeom prst="rect">
            <a:avLst/>
          </a:prstGeom>
        </p:spPr>
        <p:txBody>
          <a:bodyPr/>
          <a:lstStyle>
            <a:lvl1pPr marL="342900" indent="-3429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r>
              <a:rPr lang="en-US" sz="2000" dirty="0">
                <a:solidFill>
                  <a:schemeClr val="tx1">
                    <a:lumMod val="50000"/>
                    <a:lumOff val="50000"/>
                  </a:schemeClr>
                </a:solidFill>
                <a:latin typeface="+mn-lt"/>
              </a:rPr>
              <a:t>Animated workplace tools</a:t>
            </a:r>
          </a:p>
          <a:p>
            <a:pPr marL="233363" indent="-233363"/>
            <a:r>
              <a:rPr lang="en-US" sz="2000" dirty="0">
                <a:solidFill>
                  <a:schemeClr val="tx1">
                    <a:lumMod val="50000"/>
                    <a:lumOff val="50000"/>
                  </a:schemeClr>
                </a:solidFill>
                <a:latin typeface="+mn-lt"/>
              </a:rPr>
              <a:t>Green team checklist</a:t>
            </a:r>
          </a:p>
          <a:p>
            <a:pPr marL="233363" indent="-233363"/>
            <a:r>
              <a:rPr lang="en-US" sz="2000" dirty="0">
                <a:solidFill>
                  <a:schemeClr val="tx1">
                    <a:lumMod val="50000"/>
                    <a:lumOff val="50000"/>
                  </a:schemeClr>
                </a:solidFill>
                <a:latin typeface="+mn-lt"/>
              </a:rPr>
              <a:t>Posters and tip cards</a:t>
            </a:r>
          </a:p>
          <a:p>
            <a:pPr marL="233363" indent="-233363"/>
            <a:r>
              <a:rPr lang="en-US" sz="2000" dirty="0">
                <a:solidFill>
                  <a:schemeClr val="tx1">
                    <a:lumMod val="50000"/>
                    <a:lumOff val="50000"/>
                  </a:schemeClr>
                </a:solidFill>
                <a:latin typeface="+mn-lt"/>
              </a:rPr>
              <a:t>Building tour video</a:t>
            </a:r>
          </a:p>
          <a:p>
            <a:pPr marL="233363" indent="-233363"/>
            <a:r>
              <a:rPr lang="en-US" sz="2000" dirty="0">
                <a:solidFill>
                  <a:schemeClr val="tx1">
                    <a:lumMod val="50000"/>
                    <a:lumOff val="50000"/>
                  </a:schemeClr>
                </a:solidFill>
                <a:latin typeface="+mn-lt"/>
              </a:rPr>
              <a:t>Energy quiz</a:t>
            </a:r>
          </a:p>
          <a:p>
            <a:pPr marL="233363" indent="-233363"/>
            <a:r>
              <a:rPr lang="en-US" sz="2000" dirty="0">
                <a:solidFill>
                  <a:schemeClr val="tx1">
                    <a:lumMod val="50000"/>
                    <a:lumOff val="50000"/>
                  </a:schemeClr>
                </a:solidFill>
                <a:latin typeface="+mn-lt"/>
              </a:rPr>
              <a:t>Fast facts</a:t>
            </a:r>
          </a:p>
          <a:p>
            <a:pPr marL="233363" indent="-233363"/>
            <a:r>
              <a:rPr lang="en-US" sz="2000" dirty="0">
                <a:solidFill>
                  <a:schemeClr val="tx1">
                    <a:lumMod val="50000"/>
                    <a:lumOff val="50000"/>
                  </a:schemeClr>
                </a:solidFill>
                <a:latin typeface="+mn-lt"/>
              </a:rPr>
              <a:t>… and more!</a:t>
            </a:r>
          </a:p>
        </p:txBody>
      </p:sp>
      <p:sp>
        <p:nvSpPr>
          <p:cNvPr id="4" name="Title 3"/>
          <p:cNvSpPr>
            <a:spLocks noGrp="1"/>
          </p:cNvSpPr>
          <p:nvPr>
            <p:ph type="title"/>
          </p:nvPr>
        </p:nvSpPr>
        <p:spPr>
          <a:xfrm>
            <a:off x="405724" y="679851"/>
            <a:ext cx="8331787" cy="537808"/>
          </a:xfrm>
        </p:spPr>
        <p:txBody>
          <a:bodyPr>
            <a:noAutofit/>
          </a:bodyPr>
          <a:lstStyle/>
          <a:p>
            <a:r>
              <a:rPr lang="en-US" sz="3600" dirty="0"/>
              <a:t>Engage employees with fun tools</a:t>
            </a:r>
          </a:p>
        </p:txBody>
      </p:sp>
      <p:sp>
        <p:nvSpPr>
          <p:cNvPr id="11" name="TextBox 10"/>
          <p:cNvSpPr txBox="1"/>
          <p:nvPr/>
        </p:nvSpPr>
        <p:spPr>
          <a:xfrm>
            <a:off x="5789944" y="4579162"/>
            <a:ext cx="2459699" cy="3810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a:ln>
                  <a:noFill/>
                </a:ln>
                <a:solidFill>
                  <a:srgbClr val="00B0F0"/>
                </a:solidFill>
                <a:effectLst/>
                <a:uLnTx/>
                <a:uFillTx/>
                <a:latin typeface="Arial" pitchFamily="34" charset="0"/>
                <a:ea typeface="+mj-ea"/>
                <a:cs typeface="Arial" pitchFamily="34" charset="0"/>
              </a:rPr>
              <a:t>energystar.gov/work</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9300" y="1658147"/>
            <a:ext cx="2319884" cy="302924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724" y="1413226"/>
            <a:ext cx="2173860" cy="327416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045" y="3050307"/>
            <a:ext cx="1267980" cy="2603784"/>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236" y="3759058"/>
            <a:ext cx="3845497" cy="2251801"/>
          </a:xfrm>
          <a:prstGeom prst="rect">
            <a:avLst/>
          </a:prstGeom>
        </p:spPr>
      </p:pic>
      <p:sp>
        <p:nvSpPr>
          <p:cNvPr id="5" name="Slide Number Placeholder 4">
            <a:extLst>
              <a:ext uri="{FF2B5EF4-FFF2-40B4-BE49-F238E27FC236}">
                <a16:creationId xmlns:a16="http://schemas.microsoft.com/office/drawing/2014/main" id="{852B04E4-6F15-456F-AFA3-078EF1C2E064}"/>
              </a:ext>
            </a:extLst>
          </p:cNvPr>
          <p:cNvSpPr>
            <a:spLocks noGrp="1"/>
          </p:cNvSpPr>
          <p:nvPr>
            <p:ph type="sldNum" sz="quarter" idx="12"/>
          </p:nvPr>
        </p:nvSpPr>
        <p:spPr/>
        <p:txBody>
          <a:bodyPr/>
          <a:lstStyle/>
          <a:p>
            <a:fld id="{92009C7D-8B99-48A7-AE17-19F593BA1BD0}" type="slidenum">
              <a:rPr lang="en-US" smtClean="0"/>
              <a:t>52</a:t>
            </a:fld>
            <a:endParaRPr lang="en-US"/>
          </a:p>
        </p:txBody>
      </p:sp>
    </p:spTree>
    <p:extLst>
      <p:ext uri="{BB962C8B-B14F-4D97-AF65-F5344CB8AC3E}">
        <p14:creationId xmlns:p14="http://schemas.microsoft.com/office/powerpoint/2010/main" val="2140852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more in the Tools &amp; Resources Library</a:t>
            </a:r>
          </a:p>
        </p:txBody>
      </p:sp>
      <p:sp>
        <p:nvSpPr>
          <p:cNvPr id="3" name="Content Placeholder 2"/>
          <p:cNvSpPr>
            <a:spLocks noGrp="1"/>
          </p:cNvSpPr>
          <p:nvPr>
            <p:ph idx="1"/>
          </p:nvPr>
        </p:nvSpPr>
        <p:spPr>
          <a:xfrm>
            <a:off x="812214" y="1951465"/>
            <a:ext cx="7874586" cy="2855811"/>
          </a:xfrm>
        </p:spPr>
        <p:txBody>
          <a:bodyPr/>
          <a:lstStyle/>
          <a:p>
            <a:pPr lvl="1"/>
            <a:endParaRPr lang="en-US" dirty="0"/>
          </a:p>
          <a:p>
            <a:endParaRPr lang="en-US" dirty="0"/>
          </a:p>
        </p:txBody>
      </p:sp>
      <p:sp>
        <p:nvSpPr>
          <p:cNvPr id="4" name="Slide Number Placeholder 3"/>
          <p:cNvSpPr>
            <a:spLocks noGrp="1"/>
          </p:cNvSpPr>
          <p:nvPr>
            <p:ph type="sldNum" sz="quarter" idx="12"/>
          </p:nvPr>
        </p:nvSpPr>
        <p:spPr/>
        <p:txBody>
          <a:bodyPr/>
          <a:lstStyle/>
          <a:p>
            <a:fld id="{6DBDE81B-C30A-4F47-8F28-E2CEE862ED7B}" type="slidenum">
              <a:rPr lang="en-US" smtClean="0"/>
              <a:pPr/>
              <a:t>53</a:t>
            </a:fld>
            <a:endParaRPr lang="en-US"/>
          </a:p>
        </p:txBody>
      </p:sp>
      <p:sp>
        <p:nvSpPr>
          <p:cNvPr id="14" name="Content Placeholder 2"/>
          <p:cNvSpPr txBox="1">
            <a:spLocks/>
          </p:cNvSpPr>
          <p:nvPr/>
        </p:nvSpPr>
        <p:spPr>
          <a:xfrm>
            <a:off x="812212" y="1947673"/>
            <a:ext cx="6970822" cy="2720020"/>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Quick start guides</a:t>
            </a:r>
          </a:p>
          <a:p>
            <a:r>
              <a:rPr lang="en-US" dirty="0"/>
              <a:t>Energy management guidance and best practices</a:t>
            </a:r>
          </a:p>
          <a:p>
            <a:r>
              <a:rPr lang="en-US" dirty="0"/>
              <a:t>Financing guidance and calculators</a:t>
            </a:r>
          </a:p>
          <a:p>
            <a:r>
              <a:rPr lang="en-US" dirty="0"/>
              <a:t>Success stories and best practices</a:t>
            </a:r>
          </a:p>
          <a:p>
            <a:r>
              <a:rPr lang="en-US" dirty="0"/>
              <a:t>Communication and educational materials and templates</a:t>
            </a:r>
          </a:p>
          <a:p>
            <a:r>
              <a:rPr lang="en-US" dirty="0"/>
              <a:t>Sector-specific energy management guidance</a:t>
            </a:r>
          </a:p>
          <a:p>
            <a:r>
              <a:rPr lang="en-US" dirty="0"/>
              <a:t>Technical documentation on ENERGY STAR</a:t>
            </a:r>
          </a:p>
          <a:p>
            <a:r>
              <a:rPr lang="en-US" dirty="0"/>
              <a:t>And more!</a:t>
            </a:r>
          </a:p>
        </p:txBody>
      </p:sp>
      <p:pic>
        <p:nvPicPr>
          <p:cNvPr id="16390" name="Picture 6" descr="https://d30y9cdsu7xlg0.cloudfront.net/png/11494-200.pn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73602" y="235518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2172810" y="5068052"/>
            <a:ext cx="4798380" cy="912382"/>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u="sng" dirty="0">
                <a:solidFill>
                  <a:srgbClr val="00B0F0"/>
                </a:solidFill>
              </a:rPr>
              <a:t>energystar.gov/buildings/tools-and-resources</a:t>
            </a:r>
          </a:p>
        </p:txBody>
      </p:sp>
    </p:spTree>
    <p:extLst>
      <p:ext uri="{BB962C8B-B14F-4D97-AF65-F5344CB8AC3E}">
        <p14:creationId xmlns:p14="http://schemas.microsoft.com/office/powerpoint/2010/main" val="306723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rotWithShape="1">
          <a:blip r:embed="rId3">
            <a:extLst>
              <a:ext uri="{28A0092B-C50C-407E-A947-70E740481C1C}">
                <a14:useLocalDpi xmlns:a14="http://schemas.microsoft.com/office/drawing/2010/main" val="0"/>
              </a:ext>
            </a:extLst>
          </a:blip>
          <a:srcRect l="5731" t="15979" r="3581" b="11040"/>
          <a:stretch/>
        </p:blipFill>
        <p:spPr>
          <a:xfrm>
            <a:off x="341194" y="920752"/>
            <a:ext cx="8461612" cy="5107008"/>
          </a:xfrm>
        </p:spPr>
      </p:pic>
      <p:sp>
        <p:nvSpPr>
          <p:cNvPr id="12" name="Title 1"/>
          <p:cNvSpPr>
            <a:spLocks noGrp="1"/>
          </p:cNvSpPr>
          <p:nvPr>
            <p:ph type="title"/>
          </p:nvPr>
        </p:nvSpPr>
        <p:spPr>
          <a:xfrm>
            <a:off x="628650" y="37574"/>
            <a:ext cx="7886700" cy="1325563"/>
          </a:xfrm>
        </p:spPr>
        <p:txBody>
          <a:bodyPr>
            <a:normAutofit/>
          </a:bodyPr>
          <a:lstStyle/>
          <a:p>
            <a:r>
              <a:rPr lang="en-US" sz="3200" dirty="0"/>
              <a:t>Brand trust among consumers</a:t>
            </a:r>
          </a:p>
        </p:txBody>
      </p:sp>
      <p:sp>
        <p:nvSpPr>
          <p:cNvPr id="6" name="TextBox 5"/>
          <p:cNvSpPr txBox="1"/>
          <p:nvPr/>
        </p:nvSpPr>
        <p:spPr>
          <a:xfrm>
            <a:off x="1371600" y="6096000"/>
            <a:ext cx="6248400" cy="457200"/>
          </a:xfrm>
          <a:prstGeom prst="rect">
            <a:avLst/>
          </a:prstGeom>
        </p:spPr>
        <p:txBody>
          <a:bodyPr vert="horz" wrap="square" lIns="91440" tIns="45720" rIns="91440" bIns="45720" rtlCol="0" anchor="ctr">
            <a:normAutofit fontScale="925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endParaRPr>
          </a:p>
        </p:txBody>
      </p:sp>
      <p:sp>
        <p:nvSpPr>
          <p:cNvPr id="7" name="Rectangle 6"/>
          <p:cNvSpPr/>
          <p:nvPr/>
        </p:nvSpPr>
        <p:spPr>
          <a:xfrm>
            <a:off x="4937873" y="5976089"/>
            <a:ext cx="3694085" cy="337084"/>
          </a:xfrm>
          <a:prstGeom prst="rect">
            <a:avLst/>
          </a:prstGeom>
        </p:spPr>
        <p:txBody>
          <a:bodyPr vert="horz" lIns="91440" tIns="45720" rIns="91440" bIns="45720" rtlCol="0">
            <a:normAutofit/>
          </a:bodyPr>
          <a:lstStyle/>
          <a:p>
            <a:pPr>
              <a:spcBef>
                <a:spcPts val="600"/>
              </a:spcBef>
              <a:buClr>
                <a:srgbClr val="4498D5"/>
              </a:buClr>
              <a:buFont typeface="Arial"/>
              <a:buNone/>
            </a:pPr>
            <a:r>
              <a:rPr lang="en-US" sz="800" dirty="0">
                <a:solidFill>
                  <a:schemeClr val="tx1">
                    <a:lumMod val="65000"/>
                    <a:lumOff val="35000"/>
                  </a:schemeClr>
                </a:solidFill>
              </a:rPr>
              <a:t>Source: Fairfield Research, July 2015 Survey of Good Housekeeping readers</a:t>
            </a:r>
          </a:p>
        </p:txBody>
      </p:sp>
    </p:spTree>
    <p:extLst>
      <p:ext uri="{BB962C8B-B14F-4D97-AF65-F5344CB8AC3E}">
        <p14:creationId xmlns:p14="http://schemas.microsoft.com/office/powerpoint/2010/main" val="2718506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79" y="0"/>
            <a:ext cx="9154160" cy="6858000"/>
          </a:xfrm>
          <a:prstGeom prst="rect">
            <a:avLst/>
          </a:prstGeom>
        </p:spPr>
      </p:pic>
      <p:sp>
        <p:nvSpPr>
          <p:cNvPr id="3" name="Slide Number Placeholder 2">
            <a:extLst>
              <a:ext uri="{FF2B5EF4-FFF2-40B4-BE49-F238E27FC236}">
                <a16:creationId xmlns:a16="http://schemas.microsoft.com/office/drawing/2014/main" id="{97AD141C-C3A1-47BF-87B2-42208F5DA9F1}"/>
              </a:ext>
            </a:extLst>
          </p:cNvPr>
          <p:cNvSpPr>
            <a:spLocks noGrp="1"/>
          </p:cNvSpPr>
          <p:nvPr>
            <p:ph type="sldNum" sz="quarter" idx="12"/>
          </p:nvPr>
        </p:nvSpPr>
        <p:spPr/>
        <p:txBody>
          <a:bodyPr/>
          <a:lstStyle/>
          <a:p>
            <a:fld id="{92009C7D-8B99-48A7-AE17-19F593BA1BD0}" type="slidenum">
              <a:rPr lang="en-US" smtClean="0"/>
              <a:t>7</a:t>
            </a:fld>
            <a:endParaRPr lang="en-US"/>
          </a:p>
        </p:txBody>
      </p:sp>
    </p:spTree>
    <p:extLst>
      <p:ext uri="{BB962C8B-B14F-4D97-AF65-F5344CB8AC3E}">
        <p14:creationId xmlns:p14="http://schemas.microsoft.com/office/powerpoint/2010/main" val="2460297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9144000" cy="6858001"/>
          </a:xfrm>
          <a:prstGeom prst="rect">
            <a:avLst/>
          </a:prstGeom>
        </p:spPr>
      </p:pic>
      <p:sp>
        <p:nvSpPr>
          <p:cNvPr id="2" name="Rectangle 1"/>
          <p:cNvSpPr/>
          <p:nvPr/>
        </p:nvSpPr>
        <p:spPr>
          <a:xfrm>
            <a:off x="0" y="0"/>
            <a:ext cx="9144000" cy="6858000"/>
          </a:xfrm>
          <a:prstGeom prst="rect">
            <a:avLst/>
          </a:prstGeom>
          <a:solidFill>
            <a:srgbClr val="FFFF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1049720" y="1710430"/>
            <a:ext cx="6209759" cy="523220"/>
          </a:xfrm>
          <a:prstGeom prst="rect">
            <a:avLst/>
          </a:prstGeom>
          <a:noFill/>
        </p:spPr>
        <p:txBody>
          <a:bodyPr wrap="square">
            <a:spAutoFit/>
          </a:bodyPr>
          <a:lstStyle/>
          <a:p>
            <a:r>
              <a:rPr lang="en-US" sz="2000" dirty="0">
                <a:solidFill>
                  <a:schemeClr val="tx1">
                    <a:lumMod val="65000"/>
                    <a:lumOff val="35000"/>
                  </a:schemeClr>
                </a:solidFill>
              </a:rPr>
              <a:t>More than </a:t>
            </a:r>
            <a:r>
              <a:rPr lang="en-US" sz="2000" b="1" dirty="0">
                <a:solidFill>
                  <a:srgbClr val="00B0F0"/>
                </a:solidFill>
              </a:rPr>
              <a:t>30,000 </a:t>
            </a:r>
            <a:r>
              <a:rPr lang="en-US" sz="2000" dirty="0">
                <a:solidFill>
                  <a:schemeClr val="tx1">
                    <a:lumMod val="65000"/>
                    <a:lumOff val="35000"/>
                  </a:schemeClr>
                </a:solidFill>
              </a:rPr>
              <a:t>ENERGY STAR certified properties</a:t>
            </a:r>
          </a:p>
          <a:p>
            <a:pPr algn="r"/>
            <a:endParaRPr lang="en-US" sz="800" b="1" dirty="0"/>
          </a:p>
        </p:txBody>
      </p:sp>
      <p:sp>
        <p:nvSpPr>
          <p:cNvPr id="5" name="Title 1"/>
          <p:cNvSpPr txBox="1">
            <a:spLocks/>
          </p:cNvSpPr>
          <p:nvPr/>
        </p:nvSpPr>
        <p:spPr>
          <a:xfrm>
            <a:off x="812213" y="1354362"/>
            <a:ext cx="8331787" cy="387598"/>
          </a:xfrm>
          <a:prstGeom prst="rect">
            <a:avLst/>
          </a:prstGeom>
        </p:spPr>
        <p:txBody>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r>
              <a:rPr lang="en-US" dirty="0"/>
              <a:t>ENERGY STAR signifies superior energy performance</a:t>
            </a:r>
          </a:p>
        </p:txBody>
      </p:sp>
      <p:pic>
        <p:nvPicPr>
          <p:cNvPr id="11" name="Picture 10"/>
          <p:cNvPicPr>
            <a:picLocks noChangeAspect="1"/>
          </p:cNvPicPr>
          <p:nvPr/>
        </p:nvPicPr>
        <p:blipFill>
          <a:blip r:embed="rId4"/>
          <a:stretch>
            <a:fillRect/>
          </a:stretch>
        </p:blipFill>
        <p:spPr>
          <a:xfrm>
            <a:off x="-269966" y="-100479"/>
            <a:ext cx="9599438" cy="890093"/>
          </a:xfrm>
          <a:prstGeom prst="rect">
            <a:avLst/>
          </a:prstGeom>
        </p:spPr>
      </p:pic>
      <p:sp>
        <p:nvSpPr>
          <p:cNvPr id="8" name="Slide Number Placeholder 7"/>
          <p:cNvSpPr>
            <a:spLocks noGrp="1"/>
          </p:cNvSpPr>
          <p:nvPr>
            <p:ph type="sldNum" sz="quarter" idx="4294967295"/>
          </p:nvPr>
        </p:nvSpPr>
        <p:spPr>
          <a:xfrm>
            <a:off x="6553200" y="6356350"/>
            <a:ext cx="2133600" cy="365125"/>
          </a:xfrm>
          <a:prstGeom prst="rect">
            <a:avLst/>
          </a:prstGeom>
        </p:spPr>
        <p:txBody>
          <a:bodyPr/>
          <a:lstStyle/>
          <a:p>
            <a:pPr algn="r"/>
            <a:fld id="{294D4A65-5DBF-47E4-A22C-1B2D232C1B48}" type="slidenum">
              <a:rPr lang="en-US" smtClean="0"/>
              <a:pPr algn="r"/>
              <a:t>8</a:t>
            </a:fld>
            <a:endParaRPr lang="en-US" dirty="0"/>
          </a:p>
        </p:txBody>
      </p:sp>
      <p:graphicFrame>
        <p:nvGraphicFramePr>
          <p:cNvPr id="10" name="Chart 9">
            <a:extLst>
              <a:ext uri="{FF2B5EF4-FFF2-40B4-BE49-F238E27FC236}">
                <a16:creationId xmlns:a16="http://schemas.microsoft.com/office/drawing/2014/main" id="{8C5A9B8A-5662-4B70-988C-8C11A83DA969}"/>
              </a:ext>
            </a:extLst>
          </p:cNvPr>
          <p:cNvGraphicFramePr/>
          <p:nvPr>
            <p:extLst>
              <p:ext uri="{D42A27DB-BD31-4B8C-83A1-F6EECF244321}">
                <p14:modId xmlns:p14="http://schemas.microsoft.com/office/powerpoint/2010/main" val="1390139554"/>
              </p:ext>
            </p:extLst>
          </p:nvPr>
        </p:nvGraphicFramePr>
        <p:xfrm>
          <a:off x="628650" y="2156460"/>
          <a:ext cx="7654290" cy="44577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1833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398" y="525147"/>
            <a:ext cx="6056645" cy="537808"/>
          </a:xfrm>
        </p:spPr>
        <p:txBody>
          <a:bodyPr>
            <a:normAutofit fontScale="90000"/>
          </a:bodyPr>
          <a:lstStyle/>
          <a:p>
            <a:r>
              <a:rPr lang="en-US" dirty="0"/>
              <a:t>And it’s more than just a label…</a:t>
            </a:r>
          </a:p>
        </p:txBody>
      </p:sp>
      <p:sp>
        <p:nvSpPr>
          <p:cNvPr id="4" name="Slide Number Placeholder 7"/>
          <p:cNvSpPr>
            <a:spLocks noGrp="1"/>
          </p:cNvSpPr>
          <p:nvPr>
            <p:ph type="sldNum" sz="quarter" idx="4294967295"/>
          </p:nvPr>
        </p:nvSpPr>
        <p:spPr>
          <a:xfrm>
            <a:off x="6855820" y="6356350"/>
            <a:ext cx="2133600" cy="365125"/>
          </a:xfrm>
          <a:prstGeom prst="rect">
            <a:avLst/>
          </a:prstGeom>
        </p:spPr>
        <p:txBody>
          <a:bodyPr/>
          <a:lstStyle/>
          <a:p>
            <a:pPr algn="r"/>
            <a:fld id="{294D4A65-5DBF-47E4-A22C-1B2D232C1B48}" type="slidenum">
              <a:rPr lang="en-US" smtClean="0"/>
              <a:pPr algn="r"/>
              <a:t>9</a:t>
            </a:fld>
            <a:endParaRPr lang="en-US" dirty="0"/>
          </a:p>
        </p:txBody>
      </p:sp>
      <p:pic>
        <p:nvPicPr>
          <p:cNvPr id="5" name="Picture 4"/>
          <p:cNvPicPr>
            <a:picLocks noChangeAspect="1"/>
          </p:cNvPicPr>
          <p:nvPr/>
        </p:nvPicPr>
        <p:blipFill>
          <a:blip r:embed="rId3"/>
          <a:stretch>
            <a:fillRect/>
          </a:stretch>
        </p:blipFill>
        <p:spPr>
          <a:xfrm>
            <a:off x="112986" y="1163037"/>
            <a:ext cx="8876434" cy="4928270"/>
          </a:xfrm>
          <a:prstGeom prst="rect">
            <a:avLst/>
          </a:prstGeom>
        </p:spPr>
      </p:pic>
    </p:spTree>
    <p:extLst>
      <p:ext uri="{BB962C8B-B14F-4D97-AF65-F5344CB8AC3E}">
        <p14:creationId xmlns:p14="http://schemas.microsoft.com/office/powerpoint/2010/main" val="1622513405"/>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74E462E-63AA-4104-BE91-425BA425B538}" vid="{C467EEBC-4BDC-4344-85C9-C9D47EE32F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TotalTime>
  <Words>3302</Words>
  <Application>Microsoft Office PowerPoint</Application>
  <PresentationFormat>On-screen Show (4:3)</PresentationFormat>
  <Paragraphs>499</Paragraphs>
  <Slides>53</Slides>
  <Notes>45</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MS Mincho</vt:lpstr>
      <vt:lpstr>ＭＳ Ｐゴシック</vt:lpstr>
      <vt:lpstr>Arial</vt:lpstr>
      <vt:lpstr>ArialNarrow</vt:lpstr>
      <vt:lpstr>Calibri</vt:lpstr>
      <vt:lpstr>Times New Roman</vt:lpstr>
      <vt:lpstr>Univers</vt:lpstr>
      <vt:lpstr>Wingdings</vt:lpstr>
      <vt:lpstr>Office Theme</vt:lpstr>
      <vt:lpstr>ENERGY STAR for Buildings and Plants</vt:lpstr>
      <vt:lpstr>Agenda</vt:lpstr>
      <vt:lpstr>The biggest little label in energy efficiency</vt:lpstr>
      <vt:lpstr>PowerPoint Presentation</vt:lpstr>
      <vt:lpstr>PowerPoint Presentation</vt:lpstr>
      <vt:lpstr>Brand trust among consumers</vt:lpstr>
      <vt:lpstr>PowerPoint Presentation</vt:lpstr>
      <vt:lpstr>PowerPoint Presentation</vt:lpstr>
      <vt:lpstr>And it’s more than just a label…</vt:lpstr>
      <vt:lpstr>PowerPoint Presentation</vt:lpstr>
      <vt:lpstr>ENERGY STAR for Buildings &amp; Plants</vt:lpstr>
      <vt:lpstr>Why focus on buildings and plants?</vt:lpstr>
      <vt:lpstr>PowerPoint Presentation</vt:lpstr>
      <vt:lpstr>PowerPoint Presentation</vt:lpstr>
      <vt:lpstr>Translate simple information into dozens of performance indicators</vt:lpstr>
      <vt:lpstr>Value of benchmarking</vt:lpstr>
      <vt:lpstr>Developing a 1 – 100 ENERGY STAR Score</vt:lpstr>
      <vt:lpstr>Property types with 1-100 ENERGY STAR scores</vt:lpstr>
      <vt:lpstr>Use Portfolio Manager to understand comparative performance</vt:lpstr>
      <vt:lpstr>Monitor building energy, water, and waste performance in a central platform </vt:lpstr>
      <vt:lpstr>Choose the best data management method</vt:lpstr>
      <vt:lpstr>Find Utilities that Provide Energy Data for Benchmarking</vt:lpstr>
      <vt:lpstr>State and local benchmarking policies and voluntary programs</vt:lpstr>
      <vt:lpstr>People (and markets!) respond to transparent information</vt:lpstr>
      <vt:lpstr>PowerPoint Presentation</vt:lpstr>
      <vt:lpstr>PowerPoint Presentation</vt:lpstr>
      <vt:lpstr>Get expert help from experienced ENERGY STAR partners!</vt:lpstr>
      <vt:lpstr>PowerPoint Presentation</vt:lpstr>
      <vt:lpstr>Show your commitment – Partner with ENERGY STAR</vt:lpstr>
      <vt:lpstr>Show off your partnership – get creative (and have fun)</vt:lpstr>
      <vt:lpstr>Recognition Opportunities</vt:lpstr>
      <vt:lpstr>ENERGY STAR certification for existing buildings</vt:lpstr>
      <vt:lpstr>ENERGY STAR certification for industrial plants</vt:lpstr>
      <vt:lpstr>ENERGY STAR certification for industrial plants</vt:lpstr>
      <vt:lpstr>Showcase your certification!</vt:lpstr>
      <vt:lpstr>PowerPoint Presentation</vt:lpstr>
      <vt:lpstr>Recognition for New Commercial Building Construction</vt:lpstr>
      <vt:lpstr>Recognition for New Commercial Building Construction</vt:lpstr>
      <vt:lpstr>ENERGY STAR Partner of the Year</vt:lpstr>
      <vt:lpstr>PowerPoint Presentation</vt:lpstr>
      <vt:lpstr>Guidelines for Energy Management</vt:lpstr>
      <vt:lpstr>Guidelines for Energy Management</vt:lpstr>
      <vt:lpstr>Portfolio Manager Training</vt:lpstr>
      <vt:lpstr>ENERGY STAR Help Desk</vt:lpstr>
      <vt:lpstr>ENERGY STAR Building Upgrade Manual</vt:lpstr>
      <vt:lpstr>PowerPoint Presentation</vt:lpstr>
      <vt:lpstr>PowerPoint Presentation</vt:lpstr>
      <vt:lpstr>PowerPoint Presentation</vt:lpstr>
      <vt:lpstr>Action Workbooks for Congregations and Small Businesses</vt:lpstr>
      <vt:lpstr>Communications Strategy Planning Guide</vt:lpstr>
      <vt:lpstr>Launch your own energy or water competition!</vt:lpstr>
      <vt:lpstr>Engage employees with fun tools</vt:lpstr>
      <vt:lpstr>Find more in the Tools &amp; Resources Library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STAR for Buildings and Plants</dc:title>
  <dc:creator>Hodges, Lauren</dc:creator>
  <cp:lastModifiedBy>Berlin, Nina</cp:lastModifiedBy>
  <cp:revision>9</cp:revision>
  <dcterms:created xsi:type="dcterms:W3CDTF">2016-10-25T12:58:00Z</dcterms:created>
  <dcterms:modified xsi:type="dcterms:W3CDTF">2019-05-31T20:04:28Z</dcterms:modified>
</cp:coreProperties>
</file>