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6" r:id="rId1"/>
    <p:sldMasterId id="2147484094" r:id="rId2"/>
    <p:sldMasterId id="2147484107" r:id="rId3"/>
    <p:sldMasterId id="2147484135" r:id="rId4"/>
  </p:sldMasterIdLst>
  <p:notesMasterIdLst>
    <p:notesMasterId r:id="rId32"/>
  </p:notesMasterIdLst>
  <p:handoutMasterIdLst>
    <p:handoutMasterId r:id="rId33"/>
  </p:handoutMasterIdLst>
  <p:sldIdLst>
    <p:sldId id="288" r:id="rId5"/>
    <p:sldId id="260" r:id="rId6"/>
    <p:sldId id="261" r:id="rId7"/>
    <p:sldId id="262" r:id="rId8"/>
    <p:sldId id="263" r:id="rId9"/>
    <p:sldId id="289"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80" r:id="rId24"/>
    <p:sldId id="279" r:id="rId25"/>
    <p:sldId id="269" r:id="rId26"/>
    <p:sldId id="281" r:id="rId27"/>
    <p:sldId id="282" r:id="rId28"/>
    <p:sldId id="283" r:id="rId29"/>
    <p:sldId id="284" r:id="rId30"/>
    <p:sldId id="290"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tting, Stacy" initials="GS" lastIdx="2" clrIdx="0">
    <p:extLst>
      <p:ext uri="{19B8F6BF-5375-455C-9EA6-DF929625EA0E}">
        <p15:presenceInfo xmlns:p15="http://schemas.microsoft.com/office/powerpoint/2012/main" userId="S-1-5-21-1339303556-449845944-1601390327-404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535" autoAdjust="0"/>
  </p:normalViewPr>
  <p:slideViewPr>
    <p:cSldViewPr snapToGrid="0">
      <p:cViewPr varScale="1">
        <p:scale>
          <a:sx n="57" d="100"/>
          <a:sy n="57" d="100"/>
        </p:scale>
        <p:origin x="86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4C599241-6926-101B-9992-00000B65C6F9}" ax:persistence="persistStorage" r:id="rId1"/>
</file>

<file path=ppt/activeX/activeX2.xml><?xml version="1.0" encoding="utf-8"?>
<ax:ocx xmlns:ax="http://schemas.microsoft.com/office/2006/activeX" xmlns:r="http://schemas.openxmlformats.org/officeDocument/2006/relationships" ax:classid="{4C599241-6926-101B-9992-00000B65C6F9}" ax:persistence="persistStorage" r:id="rId1"/>
</file>

<file path=ppt/activeX/activeX3.xml><?xml version="1.0" encoding="utf-8"?>
<ax:ocx xmlns:ax="http://schemas.microsoft.com/office/2006/activeX" xmlns:r="http://schemas.openxmlformats.org/officeDocument/2006/relationships" ax:classid="{4C599241-6926-101B-9992-00000B65C6F9}"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025626-1EA1-40D2-9040-DBE909054BE8}" type="datetimeFigureOut">
              <a:rPr lang="en-US" smtClean="0"/>
              <a:t>7/1/2019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6ADD546-6A26-42D9-9996-4E6E127E9912}" type="slidenum">
              <a:rPr lang="en-US" smtClean="0"/>
              <a:t>‹#›</a:t>
            </a:fld>
            <a:endParaRPr lang="en-US"/>
          </a:p>
        </p:txBody>
      </p:sp>
    </p:spTree>
    <p:extLst>
      <p:ext uri="{BB962C8B-B14F-4D97-AF65-F5344CB8AC3E}">
        <p14:creationId xmlns:p14="http://schemas.microsoft.com/office/powerpoint/2010/main" val="521128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15C847-61A7-4E94-9851-CE1D92756D63}" type="datetimeFigureOut">
              <a:rPr lang="en-US" smtClean="0"/>
              <a:t>7/1/2019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E0D061-EC83-4FF4-89D5-FC2403599992}" type="slidenum">
              <a:rPr lang="en-US" smtClean="0"/>
              <a:t>‹#›</a:t>
            </a:fld>
            <a:endParaRPr lang="en-US"/>
          </a:p>
        </p:txBody>
      </p:sp>
    </p:spTree>
    <p:extLst>
      <p:ext uri="{BB962C8B-B14F-4D97-AF65-F5344CB8AC3E}">
        <p14:creationId xmlns:p14="http://schemas.microsoft.com/office/powerpoint/2010/main" val="97994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a:t>Hello to everyone and welcome to today’s ENERGY STAR webinar,</a:t>
            </a:r>
            <a:r>
              <a:rPr lang="en-US" baseline="0" dirty="0"/>
              <a:t> </a:t>
            </a:r>
            <a:r>
              <a:rPr lang="en-US" baseline="0" dirty="0" smtClean="0"/>
              <a:t>“How to Track Waste and Materials Management in Portfolio Manager.” </a:t>
            </a:r>
            <a:endParaRPr lang="en-US" baseline="0" dirty="0"/>
          </a:p>
          <a:p>
            <a:endParaRPr lang="en-US" dirty="0"/>
          </a:p>
        </p:txBody>
      </p:sp>
      <p:sp>
        <p:nvSpPr>
          <p:cNvPr id="4" name="Slide Number Placeholder 3"/>
          <p:cNvSpPr>
            <a:spLocks noGrp="1"/>
          </p:cNvSpPr>
          <p:nvPr>
            <p:ph type="sldNum" sz="quarter" idx="10"/>
          </p:nvPr>
        </p:nvSpPr>
        <p:spPr/>
        <p:txBody>
          <a:bodyPr/>
          <a:lstStyle/>
          <a:p>
            <a:fld id="{C1840B7B-A24B-4DA8-AB15-991E88503A0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54324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dive into</a:t>
            </a:r>
            <a:r>
              <a:rPr lang="en-US" baseline="0" dirty="0" smtClean="0"/>
              <a:t> a bit more d</a:t>
            </a:r>
            <a:r>
              <a:rPr lang="en-US" dirty="0" smtClean="0"/>
              <a:t>etail</a:t>
            </a:r>
            <a:r>
              <a:rPr lang="en-US" baseline="0" dirty="0" smtClean="0"/>
              <a:t> regarding how you can use Portfolio Manager to measure and track waste and materials. To start, let’s look at a few of the terms that you will see in Portfolio Manager.</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11</a:t>
            </a:fld>
            <a:endParaRPr lang="en-US"/>
          </a:p>
        </p:txBody>
      </p:sp>
    </p:spTree>
    <p:extLst>
      <p:ext uri="{BB962C8B-B14F-4D97-AF65-F5344CB8AC3E}">
        <p14:creationId xmlns:p14="http://schemas.microsoft.com/office/powerpoint/2010/main" val="1039348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To develop the list of material types, </a:t>
            </a:r>
            <a:r>
              <a:rPr lang="en-US" sz="1800" dirty="0" smtClean="0"/>
              <a:t>EPA looked </a:t>
            </a:r>
            <a:r>
              <a:rPr lang="en-US" sz="1800" dirty="0"/>
              <a:t>at the material categories most used by </a:t>
            </a:r>
            <a:r>
              <a:rPr lang="en-US" sz="1800" dirty="0" err="1"/>
              <a:t>WasteWise</a:t>
            </a:r>
            <a:r>
              <a:rPr lang="en-US" sz="1800" dirty="0"/>
              <a:t> partners, those in </a:t>
            </a:r>
            <a:r>
              <a:rPr lang="en-US" sz="1800" dirty="0" smtClean="0"/>
              <a:t>EPA’s Waste</a:t>
            </a:r>
            <a:r>
              <a:rPr lang="en-US" sz="1800" baseline="0" dirty="0" smtClean="0"/>
              <a:t> Reduction Mode (</a:t>
            </a:r>
            <a:r>
              <a:rPr lang="en-US" sz="1800" dirty="0" smtClean="0"/>
              <a:t>WARM), </a:t>
            </a:r>
            <a:r>
              <a:rPr lang="en-US" sz="1800" dirty="0"/>
              <a:t>and </a:t>
            </a:r>
            <a:r>
              <a:rPr lang="en-US" sz="1800" dirty="0" smtClean="0"/>
              <a:t>also solicited feedback from Portfolio</a:t>
            </a:r>
            <a:r>
              <a:rPr lang="en-US" sz="1800" baseline="0" dirty="0" smtClean="0"/>
              <a:t> Manager users.</a:t>
            </a:r>
            <a:r>
              <a:rPr lang="en-US" sz="1800" dirty="0" smtClean="0"/>
              <a:t> </a:t>
            </a:r>
          </a:p>
          <a:p>
            <a:endParaRPr lang="en-US" sz="1800" dirty="0"/>
          </a:p>
          <a:p>
            <a:r>
              <a:rPr lang="en-US" sz="1800" dirty="0"/>
              <a:t>For materials or waste that don’t fit in any of the 28 material type categories, </a:t>
            </a:r>
            <a:r>
              <a:rPr lang="en-US" sz="1800" dirty="0" smtClean="0"/>
              <a:t>you would select </a:t>
            </a:r>
            <a:r>
              <a:rPr lang="en-US" sz="1800" dirty="0"/>
              <a:t>“other”</a:t>
            </a:r>
          </a:p>
          <a:p>
            <a:endParaRPr lang="en-US" sz="1800" dirty="0"/>
          </a:p>
          <a:p>
            <a:r>
              <a:rPr lang="en-US" sz="1800" dirty="0" smtClean="0"/>
              <a:t>Please note that EPA did </a:t>
            </a:r>
            <a:r>
              <a:rPr lang="en-US" sz="1800" dirty="0"/>
              <a:t>not include categories for universal or hazardous </a:t>
            </a:r>
            <a:r>
              <a:rPr lang="en-US" sz="1800" dirty="0" smtClean="0"/>
              <a:t>wastes, as those </a:t>
            </a:r>
            <a:r>
              <a:rPr lang="en-US" sz="1800" dirty="0"/>
              <a:t>are regulatory terms. </a:t>
            </a:r>
            <a:r>
              <a:rPr lang="en-US" sz="1800" dirty="0" smtClean="0"/>
              <a:t>Whether </a:t>
            </a:r>
            <a:r>
              <a:rPr lang="en-US" sz="1800" dirty="0"/>
              <a:t>a waste is defined as a universal or hazardous waste depends on the jurisdiction, the type and amount of waste, and who or how it was generated.</a:t>
            </a:r>
          </a:p>
          <a:p>
            <a:pPr lvl="1"/>
            <a:r>
              <a:rPr lang="en-US" sz="1600" dirty="0"/>
              <a:t>For example, several states consider electronics to be universal or hazardous wastes.</a:t>
            </a:r>
          </a:p>
          <a:p>
            <a:pPr lvl="1"/>
            <a:r>
              <a:rPr lang="en-US" sz="1600" dirty="0"/>
              <a:t>If you want to track a material or waste that doesn’t fall in one of the 28 material type categories, then select “other.” You could then name the meter, whatever best describes what you’re tracking. For example, “Other – Used Pesticides.”</a:t>
            </a:r>
          </a:p>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12</a:t>
            </a:fld>
            <a:endParaRPr lang="en-US"/>
          </a:p>
        </p:txBody>
      </p:sp>
    </p:spTree>
    <p:extLst>
      <p:ext uri="{BB962C8B-B14F-4D97-AF65-F5344CB8AC3E}">
        <p14:creationId xmlns:p14="http://schemas.microsoft.com/office/powerpoint/2010/main" val="126139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setting up tracking for a specific waste type in Portfolio Manager,</a:t>
            </a:r>
            <a:r>
              <a:rPr lang="en-US" baseline="0" dirty="0" smtClean="0"/>
              <a:t> you can indicate whether this material is collected on a regular/ongoing bases, or whether it is an infrequent or 1-time event.</a:t>
            </a:r>
          </a:p>
          <a:p>
            <a:endParaRPr lang="en-US" baseline="0" dirty="0" smtClean="0"/>
          </a:p>
          <a:p>
            <a:r>
              <a:rPr lang="en-US" baseline="0" dirty="0" smtClean="0"/>
              <a:t>For regular pickup, Portfolio Manager allows you to enter measured data (by weight) or to track based on container size (in which case Portfolio Manager will apply volume-to-weight conversions). We’ll talk more about this in a few minutes. </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13</a:t>
            </a:fld>
            <a:endParaRPr lang="en-US"/>
          </a:p>
        </p:txBody>
      </p:sp>
    </p:spTree>
    <p:extLst>
      <p:ext uri="{BB962C8B-B14F-4D97-AF65-F5344CB8AC3E}">
        <p14:creationId xmlns:p14="http://schemas.microsoft.com/office/powerpoint/2010/main" val="259087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screen shot here shows the first step in setting up meters within Portfolio Manager to track different waste and material types.  You will select the material type (from among the 29 categories shown earlier), as well as the management method.</a:t>
            </a:r>
          </a:p>
          <a:p>
            <a:endParaRPr lang="en-US" baseline="0" dirty="0" smtClean="0"/>
          </a:p>
          <a:p>
            <a:r>
              <a:rPr lang="en-US" baseline="0" dirty="0" smtClean="0"/>
              <a:t>Note that you can create up to 10 different waste meters at once. Ideally, you would have one or more waste meters defined in Portfolio Manager for each category of waste that you are tracking.</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14</a:t>
            </a:fld>
            <a:endParaRPr lang="en-US"/>
          </a:p>
        </p:txBody>
      </p:sp>
    </p:spTree>
    <p:extLst>
      <p:ext uri="{BB962C8B-B14F-4D97-AF65-F5344CB8AC3E}">
        <p14:creationId xmlns:p14="http://schemas.microsoft.com/office/powerpoint/2010/main" val="160213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allows you to provide a bit more detail</a:t>
            </a:r>
            <a:r>
              <a:rPr lang="en-US" baseline="0" dirty="0" smtClean="0"/>
              <a:t> for each of the meters that you defined in the prior step. In particular, you will tell Portfolio Manager whether this a given material is being tracked regularly or intermittently, and you can specify whether you will be entering data based on material weight or container volume. You’ll also need to indicate the date as of which you are first tracking waste. This should align with the start date of your first meter entry.</a:t>
            </a:r>
          </a:p>
          <a:p>
            <a:endParaRPr lang="en-US" baseline="0" dirty="0" smtClean="0"/>
          </a:p>
          <a:p>
            <a:r>
              <a:rPr lang="en-US" baseline="0" dirty="0" smtClean="0"/>
              <a:t>Note that this page is dynamic, so the items that you need to fill out may  change based on choices that you make.</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15</a:t>
            </a:fld>
            <a:endParaRPr lang="en-US"/>
          </a:p>
        </p:txBody>
      </p:sp>
    </p:spTree>
    <p:extLst>
      <p:ext uri="{BB962C8B-B14F-4D97-AF65-F5344CB8AC3E}">
        <p14:creationId xmlns:p14="http://schemas.microsoft.com/office/powerpoint/2010/main" val="2510104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provides a bit more detail as to setting</a:t>
            </a:r>
            <a:r>
              <a:rPr lang="en-US" baseline="0" dirty="0" smtClean="0"/>
              <a:t> up “regular” vs. “intermittent” waste meters. We will be providing a copy of these slides following the webinar, so you will be able to refer back to this table as needed.</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16</a:t>
            </a:fld>
            <a:endParaRPr lang="en-US"/>
          </a:p>
        </p:txBody>
      </p:sp>
    </p:spTree>
    <p:extLst>
      <p:ext uri="{BB962C8B-B14F-4D97-AF65-F5344CB8AC3E}">
        <p14:creationId xmlns:p14="http://schemas.microsoft.com/office/powerpoint/2010/main" val="148557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have set</a:t>
            </a:r>
            <a:r>
              <a:rPr lang="en-US" baseline="0" dirty="0" smtClean="0"/>
              <a:t> up and defined your meters, you will be able to fill in monthly records. The process for doing this is very similar to how you may already be tracking energy and water in Portfolio Manager. The exact fields that you need to enter may vary depending on the material type you are tracking and the management method and frequency that you selected earlier.</a:t>
            </a:r>
          </a:p>
          <a:p>
            <a:endParaRPr lang="en-US" baseline="0" dirty="0" smtClean="0"/>
          </a:p>
          <a:p>
            <a:r>
              <a:rPr lang="en-US" baseline="0" dirty="0" smtClean="0"/>
              <a:t>If you are not ready to fill in this information at the time you set up your waste meters, that’s fine. You’ll be able to come back later to fill in this information.</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17</a:t>
            </a:fld>
            <a:endParaRPr lang="en-US"/>
          </a:p>
        </p:txBody>
      </p:sp>
    </p:spTree>
    <p:extLst>
      <p:ext uri="{BB962C8B-B14F-4D97-AF65-F5344CB8AC3E}">
        <p14:creationId xmlns:p14="http://schemas.microsoft.com/office/powerpoint/2010/main" val="206637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summary table to provide a quick reference</a:t>
            </a:r>
            <a:r>
              <a:rPr lang="en-US" baseline="0" dirty="0" smtClean="0"/>
              <a:t> regarding the specific consumption-level data that will be needed for each type of meter that you set up. Again, you will be able to refer back to this table later, after we send you a copy of today’s slides.</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18</a:t>
            </a:fld>
            <a:endParaRPr lang="en-US"/>
          </a:p>
        </p:txBody>
      </p:sp>
    </p:spTree>
    <p:extLst>
      <p:ext uri="{BB962C8B-B14F-4D97-AF65-F5344CB8AC3E}">
        <p14:creationId xmlns:p14="http://schemas.microsoft.com/office/powerpoint/2010/main" val="2960964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understand that you may</a:t>
            </a:r>
            <a:r>
              <a:rPr lang="en-US" baseline="0" dirty="0" smtClean="0"/>
              <a:t> not immediately have all of the data required to begin tracking waste and materials in Portfolio Manager. The goal is to start tracking what you do have, or are able to estimate, and then move forward in trying to obtain better data in the future. Ideally, you would know the weight of each pickup for each material type – but if this is not known, there are other workarounds, including the option to define pickups by container size and “percent full.”</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19</a:t>
            </a:fld>
            <a:endParaRPr lang="en-US"/>
          </a:p>
        </p:txBody>
      </p:sp>
    </p:spTree>
    <p:extLst>
      <p:ext uri="{BB962C8B-B14F-4D97-AF65-F5344CB8AC3E}">
        <p14:creationId xmlns:p14="http://schemas.microsoft.com/office/powerpoint/2010/main" val="218161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 opt to track according</a:t>
            </a:r>
            <a:r>
              <a:rPr lang="en-US" baseline="0" dirty="0" smtClean="0"/>
              <a:t> to container size, Portfolio Manager will apply standard volume-to-weight conversion factors that are specific to each material type. Of the 29 material types available in Portfolio Manager, 21 of these have established volume conversions. The remaining 8 material types must be tracked by weight if you are capturing them in Portfolio Manager. You can mark a weight as “estimated,” if necessary.</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20</a:t>
            </a:fld>
            <a:endParaRPr lang="en-US"/>
          </a:p>
        </p:txBody>
      </p:sp>
    </p:spTree>
    <p:extLst>
      <p:ext uri="{BB962C8B-B14F-4D97-AF65-F5344CB8AC3E}">
        <p14:creationId xmlns:p14="http://schemas.microsoft.com/office/powerpoint/2010/main" val="278831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2</a:t>
            </a:fld>
            <a:endParaRPr lang="en-US"/>
          </a:p>
        </p:txBody>
      </p:sp>
    </p:spTree>
    <p:extLst>
      <p:ext uri="{BB962C8B-B14F-4D97-AF65-F5344CB8AC3E}">
        <p14:creationId xmlns:p14="http://schemas.microsoft.com/office/powerpoint/2010/main" val="3143631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once all of your waste &amp; material meters are set up, you’ll need to associate these with your property. This is the process of telling Portfolio Manager which individual meters should be included in property-wide metrics for waste and material tracking. Typically, you would include any and all waste/material meters that you have set up. If you don’t associate your meters upon initial setup, you’ll have the opportunity to do so later.</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21</a:t>
            </a:fld>
            <a:endParaRPr lang="en-US"/>
          </a:p>
        </p:txBody>
      </p:sp>
    </p:spTree>
    <p:extLst>
      <p:ext uri="{BB962C8B-B14F-4D97-AF65-F5344CB8AC3E}">
        <p14:creationId xmlns:p14="http://schemas.microsoft.com/office/powerpoint/2010/main" val="341317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all of your meters are collected and associated with the property, and you have</a:t>
            </a:r>
            <a:r>
              <a:rPr lang="en-US" baseline="0" dirty="0" smtClean="0"/>
              <a:t> a minimum of 12 months of data, you will be able to start reviewing performance metrics over time. This is a screen show of the “Waste &amp; Materials” tab within Portfolio Manager – but further information can be obtained via the “Reporting” tab.</a:t>
            </a:r>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22</a:t>
            </a:fld>
            <a:endParaRPr lang="en-US"/>
          </a:p>
        </p:txBody>
      </p:sp>
    </p:spTree>
    <p:extLst>
      <p:ext uri="{BB962C8B-B14F-4D97-AF65-F5344CB8AC3E}">
        <p14:creationId xmlns:p14="http://schemas.microsoft.com/office/powerpoint/2010/main" val="981055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a:t>
            </a:r>
            <a:r>
              <a:rPr lang="en-US" baseline="0" dirty="0" smtClean="0"/>
              <a:t> an overview of the waste and material management metrics that you can obtain through Portfolio Manager using the Reporting functionality.</a:t>
            </a:r>
          </a:p>
          <a:p>
            <a:endParaRPr lang="en-US" baseline="0" dirty="0" smtClean="0"/>
          </a:p>
          <a:p>
            <a:r>
              <a:rPr lang="en-US" baseline="0" dirty="0" smtClean="0"/>
              <a:t>Note that there is a pre-defined “Waste Report” in Portfolio Manager, which includes a number of property-level metrics related to waste and material quantity as well as disposal cost. This is useful if you want a high-level summary by waste management category. For more specific metrics, such as the total amount and cost of a particular material type, you would take advantage of the “custom template” functionality, which allows you to select up to 50 metrics for inclusion in your report.</a:t>
            </a:r>
          </a:p>
          <a:p>
            <a:endParaRPr lang="en-US" baseline="0" dirty="0" smtClean="0"/>
          </a:p>
          <a:p>
            <a:r>
              <a:rPr lang="en-US" baseline="0" dirty="0" smtClean="0"/>
              <a:t>It is important to note that the tracking of waste and materials in Portfolio Manager </a:t>
            </a:r>
            <a:r>
              <a:rPr lang="en-US" u="sng" baseline="0" dirty="0" smtClean="0"/>
              <a:t>does not</a:t>
            </a:r>
            <a:r>
              <a:rPr lang="en-US" u="none" baseline="0" dirty="0" smtClean="0"/>
              <a:t> impact your property’s energy use intensity or ENERGY STAR score. Furthermore, the GHG metrics calculated by Portfolio Manager only pertain to building-level energy consumption at this time – they do not account for different approaches to waste management.</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23</a:t>
            </a:fld>
            <a:endParaRPr lang="en-US"/>
          </a:p>
        </p:txBody>
      </p:sp>
    </p:spTree>
    <p:extLst>
      <p:ext uri="{BB962C8B-B14F-4D97-AF65-F5344CB8AC3E}">
        <p14:creationId xmlns:p14="http://schemas.microsoft.com/office/powerpoint/2010/main" val="1684355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provided</a:t>
            </a:r>
            <a:r>
              <a:rPr lang="en-US" baseline="0" dirty="0" smtClean="0"/>
              <a:t> this overview, let’s take a quick look at what this process looks like as we move through Portfolio Manager. I’m going to take a moment to share my screen with you.</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24</a:t>
            </a:fld>
            <a:endParaRPr lang="en-US"/>
          </a:p>
        </p:txBody>
      </p:sp>
    </p:spTree>
    <p:extLst>
      <p:ext uri="{BB962C8B-B14F-4D97-AF65-F5344CB8AC3E}">
        <p14:creationId xmlns:p14="http://schemas.microsoft.com/office/powerpoint/2010/main" val="3110412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wrap</a:t>
            </a:r>
            <a:r>
              <a:rPr lang="en-US" baseline="0" dirty="0" smtClean="0"/>
              <a:t> up today, we wanted to provide links to some helpful resources regarding waste and material tracking in Portfolio Manager. If there are any additional resources that you think would be valuable, please let us know in the post-webinar survey that will open in your browser when you exit today’s session.</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25</a:t>
            </a:fld>
            <a:endParaRPr lang="en-US"/>
          </a:p>
        </p:txBody>
      </p:sp>
    </p:spTree>
    <p:extLst>
      <p:ext uri="{BB962C8B-B14F-4D97-AF65-F5344CB8AC3E}">
        <p14:creationId xmlns:p14="http://schemas.microsoft.com/office/powerpoint/2010/main" val="4789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contains hyperlink</a:t>
            </a:r>
            <a:r>
              <a:rPr lang="en-US" baseline="0" dirty="0" smtClean="0"/>
              <a:t>s to a number of past ENERGY STAR presentations on waste tracking and Portfolio Manager that you may wish to review.</a:t>
            </a:r>
            <a:endParaRPr lang="en-US" dirty="0"/>
          </a:p>
        </p:txBody>
      </p:sp>
      <p:sp>
        <p:nvSpPr>
          <p:cNvPr id="4" name="Slide Number Placeholder 3"/>
          <p:cNvSpPr>
            <a:spLocks noGrp="1"/>
          </p:cNvSpPr>
          <p:nvPr>
            <p:ph type="sldNum" sz="quarter" idx="10"/>
          </p:nvPr>
        </p:nvSpPr>
        <p:spPr/>
        <p:txBody>
          <a:bodyPr/>
          <a:lstStyle/>
          <a:p>
            <a:fld id="{9BE0D061-EC83-4FF4-89D5-FC2403599992}" type="slidenum">
              <a:rPr lang="en-US" smtClean="0"/>
              <a:t>26</a:t>
            </a:fld>
            <a:endParaRPr lang="en-US"/>
          </a:p>
        </p:txBody>
      </p:sp>
    </p:spTree>
    <p:extLst>
      <p:ext uri="{BB962C8B-B14F-4D97-AF65-F5344CB8AC3E}">
        <p14:creationId xmlns:p14="http://schemas.microsoft.com/office/powerpoint/2010/main" val="1345435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that, we have wrapped up our</a:t>
            </a:r>
            <a:r>
              <a:rPr lang="en-US" baseline="0" dirty="0" smtClean="0"/>
              <a:t> presentation for today. At this point, we will spend the next few minutes answering questions submitted by attendees during the session.</a:t>
            </a:r>
            <a:endParaRPr lang="en-US" dirty="0"/>
          </a:p>
        </p:txBody>
      </p:sp>
      <p:sp>
        <p:nvSpPr>
          <p:cNvPr id="4" name="Slide Number Placeholder 3"/>
          <p:cNvSpPr>
            <a:spLocks noGrp="1"/>
          </p:cNvSpPr>
          <p:nvPr>
            <p:ph type="sldNum" sz="quarter" idx="10"/>
          </p:nvPr>
        </p:nvSpPr>
        <p:spPr/>
        <p:txBody>
          <a:bodyPr/>
          <a:lstStyle/>
          <a:p>
            <a:fld id="{C1840B7B-A24B-4DA8-AB15-991E88503A0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65326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it comes to commercial buildings, why is it that we’re content with not knowing how much is generated and hauled away? We pay for the service, without really knowing exactly what we’re paying for.</a:t>
            </a:r>
            <a:endParaRPr lang="en-US" dirty="0"/>
          </a:p>
        </p:txBody>
      </p:sp>
      <p:sp>
        <p:nvSpPr>
          <p:cNvPr id="4" name="Slide Number Placeholder 3"/>
          <p:cNvSpPr>
            <a:spLocks noGrp="1"/>
          </p:cNvSpPr>
          <p:nvPr>
            <p:ph type="sldNum" sz="quarter" idx="10"/>
          </p:nvPr>
        </p:nvSpPr>
        <p:spPr/>
        <p:txBody>
          <a:bodyPr/>
          <a:lstStyle/>
          <a:p>
            <a:fld id="{E73A90D7-0509-4A77-9297-B2FBD0C7110D}" type="slidenum">
              <a:rPr lang="en-US" smtClean="0"/>
              <a:t>3</a:t>
            </a:fld>
            <a:endParaRPr lang="en-US"/>
          </a:p>
        </p:txBody>
      </p:sp>
    </p:spTree>
    <p:extLst>
      <p:ext uri="{BB962C8B-B14F-4D97-AF65-F5344CB8AC3E}">
        <p14:creationId xmlns:p14="http://schemas.microsoft.com/office/powerpoint/2010/main" val="61665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CBE76BDF-A0AB-4C76-AFE8-B4A4C8F66CD1}" type="slidenum">
              <a:rPr lang="en-US" smtClean="0"/>
              <a:pPr/>
              <a:t>4</a:t>
            </a:fld>
            <a:endParaRPr lang="en-US"/>
          </a:p>
        </p:txBody>
      </p:sp>
    </p:spTree>
    <p:extLst>
      <p:ext uri="{BB962C8B-B14F-4D97-AF65-F5344CB8AC3E}">
        <p14:creationId xmlns:p14="http://schemas.microsoft.com/office/powerpoint/2010/main" val="3355876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i="0" dirty="0"/>
              <a:t>You’ve heard it before: “you can’t manage what you don’t measure</a:t>
            </a:r>
            <a:r>
              <a:rPr lang="en-US" i="0" dirty="0" smtClean="0"/>
              <a:t>”</a:t>
            </a:r>
          </a:p>
          <a:p>
            <a:pPr defTabSz="465887">
              <a:defRPr/>
            </a:pPr>
            <a:endParaRPr lang="en-US" i="0" dirty="0"/>
          </a:p>
          <a:p>
            <a:pPr defTabSz="465887">
              <a:defRPr/>
            </a:pPr>
            <a:r>
              <a:rPr lang="en-US" i="0" dirty="0"/>
              <a:t>That’s why</a:t>
            </a:r>
            <a:r>
              <a:rPr lang="en-US" i="0" baseline="0" dirty="0"/>
              <a:t> EPA </a:t>
            </a:r>
            <a:r>
              <a:rPr lang="en-US" i="0" baseline="0" dirty="0" smtClean="0"/>
              <a:t>offers ENERGY </a:t>
            </a:r>
            <a:r>
              <a:rPr lang="en-US" i="0" baseline="0" dirty="0"/>
              <a:t>STAR Portfolio </a:t>
            </a:r>
            <a:r>
              <a:rPr lang="en-US" i="0" baseline="0" dirty="0" smtClean="0"/>
              <a:t>Manager – </a:t>
            </a:r>
            <a:r>
              <a:rPr lang="en-US" i="0" baseline="0" dirty="0"/>
              <a:t>a free, online tool you can use to measure and track energy, water, and waste. Use it to benchmark the performance of one building or a whole portfolio buildings, all in a secure online environment.</a:t>
            </a:r>
            <a:endParaRPr lang="en-US" i="0" dirty="0"/>
          </a:p>
          <a:p>
            <a:pPr marL="0" marR="0" lvl="0" indent="0" algn="l" defTabSz="914400" rtl="0" eaLnBrk="1" fontAlgn="auto" latinLnBrk="0" hangingPunct="1">
              <a:lnSpc>
                <a:spcPct val="80000"/>
              </a:lnSpc>
              <a:spcBef>
                <a:spcPts val="0"/>
              </a:spcBef>
              <a:spcAft>
                <a:spcPct val="10000"/>
              </a:spcAft>
              <a:buClrTx/>
              <a:buSzTx/>
              <a:buFont typeface="Arial" pitchFamily="34" charset="0"/>
              <a:buNone/>
              <a:tabLst/>
              <a:defRPr/>
            </a:pPr>
            <a:endParaRPr lang="en-US" baseline="0" dirty="0" smtClean="0"/>
          </a:p>
          <a:p>
            <a:pPr marL="0" marR="0" lvl="0" indent="0" algn="l" defTabSz="914400" rtl="0" eaLnBrk="1" fontAlgn="auto" latinLnBrk="0" hangingPunct="1">
              <a:lnSpc>
                <a:spcPct val="80000"/>
              </a:lnSpc>
              <a:spcBef>
                <a:spcPts val="0"/>
              </a:spcBef>
              <a:spcAft>
                <a:spcPct val="10000"/>
              </a:spcAft>
              <a:buClrTx/>
              <a:buSzTx/>
              <a:buFont typeface="Arial" pitchFamily="34" charset="0"/>
              <a:buNone/>
              <a:tabLst/>
              <a:defRPr/>
            </a:pPr>
            <a:r>
              <a:rPr lang="en-US" baseline="0" dirty="0" smtClean="0"/>
              <a:t>Portfolio Manager is both a management tool </a:t>
            </a:r>
            <a:r>
              <a:rPr lang="en-US" u="sng" baseline="0" dirty="0" smtClean="0"/>
              <a:t>and</a:t>
            </a:r>
            <a:r>
              <a:rPr lang="en-US" baseline="0" dirty="0" smtClean="0"/>
              <a:t> a metrics calculator. As a management tool, it can be used to assess whole building energy and water consumption, </a:t>
            </a:r>
            <a:r>
              <a:rPr lang="en-US" i="0" baseline="0" dirty="0" smtClean="0"/>
              <a:t>waste &amp; materials management</a:t>
            </a:r>
            <a:r>
              <a:rPr lang="en-US" baseline="0" dirty="0" smtClean="0"/>
              <a:t>, track changes over time, track green power purchases, share and report data with others, create reports, or apply for ENERGY STAR Certification. As a metrics calculator, Portfolio Manager helps you measure progress and can inform your sustainability strategy. </a:t>
            </a:r>
          </a:p>
          <a:p>
            <a:pPr marL="178016" indent="-178016">
              <a:lnSpc>
                <a:spcPct val="80000"/>
              </a:lnSpc>
              <a:spcAft>
                <a:spcPct val="10000"/>
              </a:spcAft>
              <a:buFont typeface="Arial" pitchFamily="34" charset="0"/>
              <a:buChar char="•"/>
            </a:pPr>
            <a:endParaRPr lang="en-US" dirty="0"/>
          </a:p>
          <a:p>
            <a:pPr marL="0" indent="0">
              <a:lnSpc>
                <a:spcPct val="80000"/>
              </a:lnSpc>
              <a:spcAft>
                <a:spcPct val="10000"/>
              </a:spcAft>
              <a:buFont typeface="Arial" pitchFamily="34" charset="0"/>
              <a:buNone/>
            </a:pPr>
            <a:r>
              <a:rPr lang="en-US" dirty="0" smtClean="0"/>
              <a:t>The </a:t>
            </a:r>
            <a:r>
              <a:rPr lang="en-US" dirty="0"/>
              <a:t>waste tracking </a:t>
            </a:r>
            <a:r>
              <a:rPr lang="en-US" dirty="0" smtClean="0"/>
              <a:t>functionality is part</a:t>
            </a:r>
            <a:r>
              <a:rPr lang="en-US" baseline="0" dirty="0" smtClean="0"/>
              <a:t> of the management </a:t>
            </a:r>
            <a:r>
              <a:rPr lang="en-US" baseline="0" dirty="0"/>
              <a:t>tools and metrics in Portfolio Manager that enable you to assess and measure your property’s performance. </a:t>
            </a:r>
          </a:p>
          <a:p>
            <a:pPr>
              <a:lnSpc>
                <a:spcPct val="80000"/>
              </a:lnSpc>
              <a:spcAft>
                <a:spcPct val="10000"/>
              </a:spcAft>
            </a:pPr>
            <a:endParaRPr lang="en-US" dirty="0"/>
          </a:p>
          <a:p>
            <a:pPr marL="178016" indent="-178016">
              <a:lnSpc>
                <a:spcPct val="80000"/>
              </a:lnSpc>
              <a:spcAft>
                <a:spcPct val="10000"/>
              </a:spcAft>
              <a:buFont typeface="Arial" pitchFamily="34" charset="0"/>
              <a:buChar char="•"/>
            </a:pPr>
            <a:r>
              <a:rPr lang="en-US" dirty="0"/>
              <a:t>As you know, Portfolio Manager, is a free, online, secure resource for benchmarking all types of properties.</a:t>
            </a:r>
          </a:p>
          <a:p>
            <a:pPr>
              <a:lnSpc>
                <a:spcPct val="80000"/>
              </a:lnSpc>
              <a:spcAft>
                <a:spcPct val="10000"/>
              </a:spcAft>
            </a:pPr>
            <a:endParaRPr lang="en-US" baseline="0" dirty="0"/>
          </a:p>
          <a:p>
            <a:pPr marL="178016" indent="-178016">
              <a:lnSpc>
                <a:spcPct val="80000"/>
              </a:lnSpc>
              <a:spcAft>
                <a:spcPct val="10000"/>
              </a:spcAft>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27525233-56D6-4D47-974B-A25D3C92A494}" type="slidenum">
              <a:rPr lang="en-US" smtClean="0"/>
              <a:pPr/>
              <a:t>5</a:t>
            </a:fld>
            <a:endParaRPr lang="en-US"/>
          </a:p>
        </p:txBody>
      </p:sp>
    </p:spTree>
    <p:extLst>
      <p:ext uri="{BB962C8B-B14F-4D97-AF65-F5344CB8AC3E}">
        <p14:creationId xmlns:p14="http://schemas.microsoft.com/office/powerpoint/2010/main" val="152941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alone, nearly 270,000 buildings, comprising 26 billion square feet of floorspace, used Portfolio to measure and track their energy use, water use, and waste and materials. </a:t>
            </a:r>
          </a:p>
          <a:p>
            <a:endParaRPr lang="en-US" dirty="0"/>
          </a:p>
          <a:p>
            <a:r>
              <a:rPr lang="en-US" dirty="0"/>
              <a:t>Not only that, but Portfolio Manager is the tool of choice among cities such as New York, Seattle, and Boston that have passed mandatory benchmarking laws, as well as the Canadian Government, </a:t>
            </a:r>
            <a:r>
              <a:rPr lang="en-US" dirty="0" smtClean="0"/>
              <a:t>which uses it for their national energy benchmarking program.</a:t>
            </a:r>
          </a:p>
          <a:p>
            <a:endParaRPr lang="en-US" dirty="0" smtClean="0"/>
          </a:p>
          <a:p>
            <a:r>
              <a:rPr lang="en-US" dirty="0" smtClean="0"/>
              <a:t>Today, Portfolio Manager is used by more than 45% of the commercial building market in the US</a:t>
            </a:r>
            <a:r>
              <a:rPr lang="en-US" baseline="0" dirty="0" smtClean="0"/>
              <a:t> and more than 500,000 buildings have benchmarked their energy use.</a:t>
            </a:r>
          </a:p>
        </p:txBody>
      </p:sp>
      <p:sp>
        <p:nvSpPr>
          <p:cNvPr id="4" name="Slide Number Placeholder 3"/>
          <p:cNvSpPr>
            <a:spLocks noGrp="1"/>
          </p:cNvSpPr>
          <p:nvPr>
            <p:ph type="sldNum" sz="quarter" idx="10"/>
          </p:nvPr>
        </p:nvSpPr>
        <p:spPr/>
        <p:txBody>
          <a:bodyPr/>
          <a:lstStyle/>
          <a:p>
            <a:fld id="{693538FC-B130-DA49-800E-B7448A7128D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7396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6B3AA09-43B9-4FD4-AB4B-BDA853677305}" type="slidenum">
              <a:rPr lang="en-US" smtClean="0"/>
              <a:t>7</a:t>
            </a:fld>
            <a:endParaRPr lang="en-US"/>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0"/>
              </a:spcBef>
              <a:spcAft>
                <a:spcPts val="1223"/>
              </a:spcAft>
              <a:buClrTx/>
              <a:buSzTx/>
              <a:buFontTx/>
              <a:buNone/>
              <a:tabLst/>
              <a:defRPr/>
            </a:pPr>
            <a:r>
              <a:rPr lang="en-US" sz="2400" dirty="0" smtClean="0"/>
              <a:t>The</a:t>
            </a:r>
            <a:r>
              <a:rPr lang="en-US" sz="2400" baseline="0" dirty="0" smtClean="0"/>
              <a:t> inclusion of waste tracking in Portfolio Manager represents the evolution of the tool over time from purely an energy benchmarking platform to a broader sustainability tracking tool. While building energy performance assessment is still the  primary, and fullest, functionality of Portfolio Manager, EPA understands that many organizations are interested in measuring and tracking the performance of their properties across multiple resource streams, including energy, water, and waste. That is why EPA introduced water tracking functionality in 2006, </a:t>
            </a:r>
            <a:r>
              <a:rPr lang="en-US" sz="2400" dirty="0" smtClean="0"/>
              <a:t>in collaboration with EPA’s </a:t>
            </a:r>
            <a:r>
              <a:rPr lang="en-US" sz="2400" dirty="0" err="1" smtClean="0"/>
              <a:t>WaterSense</a:t>
            </a:r>
            <a:r>
              <a:rPr lang="en-US" sz="2400" baseline="0" dirty="0" smtClean="0"/>
              <a:t>, and introduced waste tracking functionality in 2016, </a:t>
            </a:r>
            <a:r>
              <a:rPr lang="en-US" sz="2800" dirty="0" smtClean="0"/>
              <a:t>in collaboration with EPA’s Office of Resource Conservation &amp; Recovery</a:t>
            </a:r>
            <a:r>
              <a:rPr lang="en-US" sz="2800" baseline="0" dirty="0" smtClean="0"/>
              <a:t> – </a:t>
            </a:r>
            <a:r>
              <a:rPr lang="en-US" sz="2400" dirty="0" smtClean="0"/>
              <a:t>home of </a:t>
            </a:r>
            <a:r>
              <a:rPr lang="en-US" sz="2400" dirty="0" err="1" smtClean="0"/>
              <a:t>WasteWise</a:t>
            </a:r>
            <a:r>
              <a:rPr lang="en-US" sz="2400" dirty="0" smtClean="0"/>
              <a:t>, the Federal Green Challenge, and the Food Recovery Challenge.</a:t>
            </a:r>
            <a:endParaRPr lang="en-US" sz="2000" dirty="0" smtClean="0"/>
          </a:p>
        </p:txBody>
      </p:sp>
    </p:spTree>
    <p:extLst>
      <p:ext uri="{BB962C8B-B14F-4D97-AF65-F5344CB8AC3E}">
        <p14:creationId xmlns:p14="http://schemas.microsoft.com/office/powerpoint/2010/main" val="235481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inclusion of waste</a:t>
            </a:r>
            <a:r>
              <a:rPr lang="en-US" baseline="0" dirty="0" smtClean="0"/>
              <a:t> tracking within the Portfolio Manager tool makes sense for a number of reasons….</a:t>
            </a:r>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8</a:t>
            </a:fld>
            <a:endParaRPr lang="en-US"/>
          </a:p>
        </p:txBody>
      </p:sp>
    </p:spTree>
    <p:extLst>
      <p:ext uri="{BB962C8B-B14F-4D97-AF65-F5344CB8AC3E}">
        <p14:creationId xmlns:p14="http://schemas.microsoft.com/office/powerpoint/2010/main" val="84209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cost savings, there are more</a:t>
            </a:r>
            <a:r>
              <a:rPr lang="en-US" baseline="0" dirty="0"/>
              <a:t> building-specific benefits to addressing waste, including:</a:t>
            </a:r>
          </a:p>
          <a:p>
            <a:pPr marL="174708" indent="-174708">
              <a:buFontTx/>
              <a:buChar char="-"/>
            </a:pPr>
            <a:r>
              <a:rPr lang="en-US" baseline="0" dirty="0"/>
              <a:t>Improving an organization’s sustainability which can boost its image, positively engage employees, and attract quality tenants</a:t>
            </a:r>
          </a:p>
          <a:p>
            <a:pPr marL="174708" indent="-174708">
              <a:buFontTx/>
              <a:buChar char="-"/>
            </a:pPr>
            <a:r>
              <a:rPr lang="en-US" dirty="0"/>
              <a:t>Reducing</a:t>
            </a:r>
            <a:r>
              <a:rPr lang="en-US" baseline="0" dirty="0"/>
              <a:t> GHGs and c</a:t>
            </a:r>
            <a:r>
              <a:rPr lang="en-US" dirty="0"/>
              <a:t>onserving resources</a:t>
            </a:r>
          </a:p>
          <a:p>
            <a:pPr marL="174708" indent="-174708">
              <a:buFontTx/>
              <a:buChar char="-"/>
            </a:pPr>
            <a:r>
              <a:rPr lang="en-US" dirty="0"/>
              <a:t>Arming</a:t>
            </a:r>
            <a:r>
              <a:rPr lang="en-US" baseline="0" dirty="0"/>
              <a:t> themselves with an understanding of the amount and types of wastes their organization produces so they can realize opportunities for waste reduction and ensure that hauling costs actually fit their organization’s needs</a:t>
            </a:r>
          </a:p>
          <a:p>
            <a:pPr marL="174708" indent="-174708">
              <a:buFontTx/>
              <a:buChar char="-"/>
            </a:pPr>
            <a:endParaRPr lang="en-US" baseline="0" dirty="0"/>
          </a:p>
          <a:p>
            <a:r>
              <a:rPr lang="en-US" baseline="0" dirty="0"/>
              <a:t>The first step to realizing these benefits is to track waste management activities. ENERGY STAR’s Portfolio Manager tool offers an easy to use platform to track buildings waste management activities, along with energy and water use.</a:t>
            </a:r>
          </a:p>
          <a:p>
            <a:endParaRPr lang="en-US" baseline="0" dirty="0"/>
          </a:p>
        </p:txBody>
      </p:sp>
      <p:sp>
        <p:nvSpPr>
          <p:cNvPr id="4" name="Slide Number Placeholder 3"/>
          <p:cNvSpPr>
            <a:spLocks noGrp="1"/>
          </p:cNvSpPr>
          <p:nvPr>
            <p:ph type="sldNum" sz="quarter" idx="10"/>
          </p:nvPr>
        </p:nvSpPr>
        <p:spPr/>
        <p:txBody>
          <a:bodyPr/>
          <a:lstStyle/>
          <a:p>
            <a:fld id="{86B3AA09-43B9-4FD4-AB4B-BDA853677305}" type="slidenum">
              <a:rPr lang="en-US" smtClean="0"/>
              <a:t>10</a:t>
            </a:fld>
            <a:endParaRPr lang="en-US"/>
          </a:p>
        </p:txBody>
      </p:sp>
    </p:spTree>
    <p:extLst>
      <p:ext uri="{BB962C8B-B14F-4D97-AF65-F5344CB8AC3E}">
        <p14:creationId xmlns:p14="http://schemas.microsoft.com/office/powerpoint/2010/main" val="1745796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image" Target="../media/image22.jpg"/><Relationship Id="rId4" Type="http://schemas.openxmlformats.org/officeDocument/2006/relationships/image" Target="../media/image2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image" Target="../media/image22.jpg"/><Relationship Id="rId4" Type="http://schemas.openxmlformats.org/officeDocument/2006/relationships/image" Target="../media/image21.emf"/></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3.wmf"/><Relationship Id="rId5" Type="http://schemas.openxmlformats.org/officeDocument/2006/relationships/image" Target="../media/image22.jpg"/><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 Id="rId4" Type="http://schemas.openxmlformats.org/officeDocument/2006/relationships/image" Target="../media/image24.w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 Id="rId4" Type="http://schemas.openxmlformats.org/officeDocument/2006/relationships/image" Target="../media/image24.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 Id="rId4" Type="http://schemas.openxmlformats.org/officeDocument/2006/relationships/image" Target="../media/image24.w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5296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9402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6"/>
          <a:stretch/>
        </p:blipFill>
        <p:spPr>
          <a:xfrm>
            <a:off x="0" y="1"/>
            <a:ext cx="9144000" cy="6831035"/>
          </a:xfrm>
          <a:prstGeom prst="rect">
            <a:avLst/>
          </a:prstGeom>
        </p:spPr>
      </p:pic>
      <p:sp>
        <p:nvSpPr>
          <p:cNvPr id="8" name="Rectangle 7"/>
          <p:cNvSpPr/>
          <p:nvPr/>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735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69064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3256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711362"/>
            <a:ext cx="6239689" cy="956709"/>
          </a:xfrm>
        </p:spPr>
        <p:txBody>
          <a:bodyPr anchor="t" anchorCtr="0">
            <a:noAutofit/>
          </a:bodyPr>
          <a:lstStyle>
            <a:lvl1pPr algn="ctr">
              <a:defRPr sz="5400">
                <a:solidFill>
                  <a:schemeClr val="bg2">
                    <a:lumMod val="1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99737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Picture with Caption">
    <p:spTree>
      <p:nvGrpSpPr>
        <p:cNvPr id="1" name=""/>
        <p:cNvGrpSpPr/>
        <p:nvPr/>
      </p:nvGrpSpPr>
      <p:grpSpPr>
        <a:xfrm>
          <a:off x="0" y="0"/>
          <a:ext cx="0" cy="0"/>
          <a:chOff x="0" y="0"/>
          <a:chExt cx="0" cy="0"/>
        </a:xfrm>
      </p:grpSpPr>
      <p:sp>
        <p:nvSpPr>
          <p:cNvPr id="8" name="Rectangle 7"/>
          <p:cNvSpPr/>
          <p:nvPr/>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
        <p:nvSpPr>
          <p:cNvPr id="2" name="TextBox 1"/>
          <p:cNvSpPr txBox="1"/>
          <p:nvPr/>
        </p:nvSpPr>
        <p:spPr>
          <a:xfrm>
            <a:off x="427243" y="299441"/>
            <a:ext cx="8289513" cy="2308324"/>
          </a:xfrm>
          <a:prstGeom prst="rect">
            <a:avLst/>
          </a:prstGeom>
          <a:noFill/>
        </p:spPr>
        <p:txBody>
          <a:bodyPr wrap="none" rtlCol="0">
            <a:spAutoFit/>
          </a:bodyPr>
          <a:lstStyle/>
          <a:p>
            <a:r>
              <a:rPr lang="en-US" b="1" dirty="0"/>
              <a:t>To make your own transition</a:t>
            </a:r>
            <a:r>
              <a:rPr lang="en-US" b="1" baseline="0" dirty="0"/>
              <a:t> slide:</a:t>
            </a:r>
          </a:p>
          <a:p>
            <a:pPr marL="342900" indent="-342900">
              <a:buAutoNum type="arabicPeriod"/>
            </a:pPr>
            <a:r>
              <a:rPr lang="en-US" baseline="0" dirty="0"/>
              <a:t>Insert &gt; Shapes: Draw a box shape over the blue one below.</a:t>
            </a:r>
          </a:p>
          <a:p>
            <a:pPr marL="342900" indent="-342900">
              <a:buAutoNum type="arabicPeriod"/>
            </a:pPr>
            <a:r>
              <a:rPr lang="en-US" baseline="0" dirty="0"/>
              <a:t>Right click &gt; Send to Back</a:t>
            </a:r>
          </a:p>
          <a:p>
            <a:pPr marL="342900" indent="-342900">
              <a:buAutoNum type="arabicPeriod"/>
            </a:pPr>
            <a:r>
              <a:rPr lang="en-US" baseline="0" dirty="0"/>
              <a:t>Right click &gt; Format Shape &gt; Fill: Set Transparency to 18% / Line: “No Line”</a:t>
            </a:r>
          </a:p>
          <a:p>
            <a:pPr marL="342900" indent="-342900">
              <a:buAutoNum type="arabicPeriod"/>
            </a:pPr>
            <a:r>
              <a:rPr lang="en-US" baseline="0" dirty="0"/>
              <a:t>Insert &gt; Pictures. Import your picture.</a:t>
            </a:r>
          </a:p>
          <a:p>
            <a:pPr marL="342900" indent="-342900">
              <a:buAutoNum type="arabicPeriod"/>
            </a:pPr>
            <a:r>
              <a:rPr lang="en-US" baseline="0" dirty="0"/>
              <a:t>Right click &gt; Send to Back</a:t>
            </a:r>
          </a:p>
          <a:p>
            <a:pPr marL="342900" indent="-342900">
              <a:buAutoNum type="arabicPeriod"/>
            </a:pPr>
            <a:r>
              <a:rPr lang="en-US" baseline="0" dirty="0"/>
              <a:t>Resize your picture to take up the whole screen</a:t>
            </a:r>
          </a:p>
          <a:p>
            <a:pPr marL="342900" indent="-342900">
              <a:buAutoNum type="arabicPeriod"/>
            </a:pPr>
            <a:endParaRPr lang="en-US" dirty="0"/>
          </a:p>
        </p:txBody>
      </p:sp>
    </p:spTree>
    <p:extLst>
      <p:ext uri="{BB962C8B-B14F-4D97-AF65-F5344CB8AC3E}">
        <p14:creationId xmlns:p14="http://schemas.microsoft.com/office/powerpoint/2010/main" val="360222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14425"/>
            <a:ext cx="9144000" cy="6858000"/>
          </a:xfrm>
          <a:prstGeom prst="rect">
            <a:avLst/>
          </a:prstGeom>
        </p:spPr>
      </p:pic>
      <p:sp>
        <p:nvSpPr>
          <p:cNvPr id="9" name="Rectangle 8"/>
          <p:cNvSpPr/>
          <p:nvPr/>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86526"/>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2209362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9925"/>
            <a:ext cx="9144000" cy="6079331"/>
          </a:xfrm>
          <a:prstGeom prst="rect">
            <a:avLst/>
          </a:prstGeom>
        </p:spPr>
      </p:pic>
      <p:sp>
        <p:nvSpPr>
          <p:cNvPr id="9" name="Rectangle 8"/>
          <p:cNvSpPr/>
          <p:nvPr/>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E8F4-2D73-4717-9FA7-1C6E4CB34FD9}"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92875"/>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427816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Rectangle 4"/>
          <p:cNvSpPr/>
          <p:nvPr/>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5"/>
          <p:cNvSpPr>
            <a:spLocks noGrp="1"/>
          </p:cNvSpPr>
          <p:nvPr>
            <p:ph type="dt" sz="half" idx="10"/>
          </p:nvPr>
        </p:nvSpPr>
        <p:spPr/>
        <p:txBody>
          <a:bodyPr/>
          <a:lstStyle/>
          <a:p>
            <a:fld id="{B13CE8F4-2D73-4717-9FA7-1C6E4CB34FD9}" type="datetimeFigureOut">
              <a:rPr lang="en-US" smtClean="0"/>
              <a:t>7/1/2019</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990419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Picture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7250"/>
            <a:ext cx="9144000" cy="6007894"/>
          </a:xfrm>
          <a:prstGeom prst="rect">
            <a:avLst/>
          </a:prstGeom>
        </p:spPr>
      </p:pic>
      <p:sp>
        <p:nvSpPr>
          <p:cNvPr id="5" name="Rectangle 4"/>
          <p:cNvSpPr/>
          <p:nvPr/>
        </p:nvSpPr>
        <p:spPr>
          <a:xfrm>
            <a:off x="0" y="0"/>
            <a:ext cx="9144000" cy="2476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202882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72956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96080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6"/>
          <a:stretch/>
        </p:blipFill>
        <p:spPr>
          <a:xfrm>
            <a:off x="0" y="0"/>
            <a:ext cx="9144000" cy="6858000"/>
          </a:xfrm>
          <a:prstGeom prst="rect">
            <a:avLst/>
          </a:prstGeom>
        </p:spPr>
      </p:pic>
      <p:sp>
        <p:nvSpPr>
          <p:cNvPr id="7" name="Rectangle 6"/>
          <p:cNvSpPr/>
          <p:nvPr/>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609"/>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2895402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0125" y="1735646"/>
            <a:ext cx="3563749" cy="3647744"/>
          </a:xfrm>
          <a:prstGeom prst="rect">
            <a:avLst/>
          </a:prstGeom>
        </p:spPr>
      </p:pic>
      <p:sp>
        <p:nvSpPr>
          <p:cNvPr id="7" name="Rectangle 6"/>
          <p:cNvSpPr/>
          <p:nvPr/>
        </p:nvSpPr>
        <p:spPr>
          <a:xfrm>
            <a:off x="2790125" y="1735646"/>
            <a:ext cx="3563750" cy="36477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255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3CE8F4-2D73-4717-9FA7-1C6E4CB34FD9}"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282264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3CE8F4-2D73-4717-9FA7-1C6E4CB34FD9}" type="datetimeFigureOut">
              <a:rPr lang="en-US" smtClean="0"/>
              <a:t>7/1/2019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319432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913997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E8F4-2D73-4717-9FA7-1C6E4CB34FD9}"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52494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CE8F4-2D73-4717-9FA7-1C6E4CB34FD9}"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4148716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CE8F4-2D73-4717-9FA7-1C6E4CB34FD9}"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2323541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65227" y="1474390"/>
            <a:ext cx="7837725" cy="539468"/>
          </a:xfrm>
        </p:spPr>
        <p:txBody>
          <a:bodyPr>
            <a:normAutofit/>
          </a:bodyPr>
          <a:lstStyle>
            <a:lvl1pPr algn="ctr">
              <a:lnSpc>
                <a:spcPts val="2800"/>
              </a:lnSpc>
              <a:defRPr sz="2800"/>
            </a:lvl1pPr>
          </a:lstStyle>
          <a:p>
            <a:r>
              <a:rPr lang="en-US" dirty="0"/>
              <a:t>Click to edit Master title style</a:t>
            </a:r>
          </a:p>
        </p:txBody>
      </p:sp>
      <p:sp>
        <p:nvSpPr>
          <p:cNvPr id="3" name="Content Placeholder 2"/>
          <p:cNvSpPr>
            <a:spLocks noGrp="1"/>
          </p:cNvSpPr>
          <p:nvPr>
            <p:ph idx="1"/>
          </p:nvPr>
        </p:nvSpPr>
        <p:spPr>
          <a:xfrm>
            <a:off x="665239" y="2027464"/>
            <a:ext cx="7840132" cy="557894"/>
          </a:xfrm>
        </p:spPr>
        <p:txBody>
          <a:bodyPr>
            <a:normAutofit/>
          </a:bodyPr>
          <a:lstStyle>
            <a:lvl1pPr algn="ctr">
              <a:lnSpc>
                <a:spcPts val="2800"/>
              </a:lnSpc>
              <a:buNone/>
              <a:defRPr sz="2800" b="1">
                <a:solidFill>
                  <a:schemeClr val="tx1">
                    <a:lumMod val="65000"/>
                    <a:lumOff val="35000"/>
                  </a:schemeClr>
                </a:solidFill>
              </a:defRPr>
            </a:lvl1pPr>
          </a:lstStyle>
          <a:p>
            <a:pPr lvl="0"/>
            <a:r>
              <a:rPr lang="en-US" dirty="0"/>
              <a:t>Click to edit Master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p:nvPr>
        </p:nvSpPr>
        <p:spPr>
          <a:xfrm>
            <a:off x="665239" y="4884965"/>
            <a:ext cx="7837714" cy="1496785"/>
          </a:xfrm>
        </p:spPr>
        <p:txBody>
          <a:bodyPr>
            <a:normAutofit/>
          </a:bodyPr>
          <a:lstStyle>
            <a:lvl1pPr algn="ctr">
              <a:buNone/>
              <a:defRPr sz="1600" b="0"/>
            </a:lvl1pPr>
          </a:lstStyle>
          <a:p>
            <a:pPr lvl="0"/>
            <a:r>
              <a:rPr lang="en-US" dirty="0"/>
              <a:t>Click to edit Master text styles</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1406716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213" y="980715"/>
            <a:ext cx="8331787" cy="537808"/>
          </a:xfrm>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812213" y="1717487"/>
            <a:ext cx="7874587" cy="4408678"/>
          </a:xfrm>
        </p:spPr>
        <p:txBody>
          <a:bodyPr/>
          <a:lstStyle>
            <a:lvl1pPr>
              <a:lnSpc>
                <a:spcPct val="100000"/>
              </a:lnSpc>
              <a:spcBef>
                <a:spcPts val="0"/>
              </a:spcBef>
              <a:defRPr sz="2600"/>
            </a:lvl1pPr>
            <a:lvl2pPr>
              <a:lnSpc>
                <a:spcPct val="100000"/>
              </a:lnSpc>
              <a:spcBef>
                <a:spcPts val="0"/>
              </a:spcBef>
              <a:defRPr sz="2400"/>
            </a:lvl2pPr>
            <a:lvl3pPr>
              <a:lnSpc>
                <a:spcPct val="100000"/>
              </a:lnSpc>
              <a:spcBef>
                <a:spcPts val="0"/>
              </a:spcBef>
              <a:defRPr sz="2200"/>
            </a:lvl3pPr>
            <a:lvl4pPr>
              <a:lnSpc>
                <a:spcPct val="100000"/>
              </a:lnSpc>
              <a:spcBef>
                <a:spcPts val="0"/>
              </a:spcBef>
              <a:defRPr sz="2000"/>
            </a:lvl4pPr>
            <a:lvl5pPr>
              <a:lnSpc>
                <a:spcPct val="100000"/>
              </a:lnSpc>
              <a:spcBef>
                <a:spcPts val="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4"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5">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spid="1040" name="Image1" r:id="rId2" imgW="9951840" imgH="967680"/>
        </mc:Choice>
        <mc:Fallback>
          <p:control name="Image1" r:id="rId2" imgW="9951840" imgH="967680">
            <p:pic>
              <p:nvPicPr>
                <p:cNvPr id="4" name="Image1" hidden="1"/>
                <p:cNvPicPr preferRelativeResize="0">
                  <a:picLocks noChangeArrowheads="1" noChangeShapeType="1"/>
                </p:cNvPicPr>
                <p:nvPr/>
              </p:nvPicPr>
              <p:blipFill>
                <a:blip r:embed="rId6"/>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32048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651" y="891096"/>
            <a:ext cx="1139448" cy="1166304"/>
          </a:xfrm>
          <a:prstGeom prst="rect">
            <a:avLst/>
          </a:prstGeom>
        </p:spPr>
      </p:pic>
      <p:sp>
        <p:nvSpPr>
          <p:cNvPr id="2" name="Title 1"/>
          <p:cNvSpPr>
            <a:spLocks noGrp="1"/>
          </p:cNvSpPr>
          <p:nvPr>
            <p:ph type="ctrTitle"/>
          </p:nvPr>
        </p:nvSpPr>
        <p:spPr>
          <a:xfrm>
            <a:off x="600075" y="1874838"/>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4430713"/>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50565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nSpc>
                <a:spcPts val="2400"/>
              </a:lnSpc>
              <a:spcBef>
                <a:spcPts val="60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4"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5">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spid="2064" name="Image1" r:id="rId2" imgW="9951840" imgH="967680"/>
        </mc:Choice>
        <mc:Fallback>
          <p:control name="Image1" r:id="rId2" imgW="9951840" imgH="967680">
            <p:pic>
              <p:nvPicPr>
                <p:cNvPr id="2" name="Image1" hidden="1"/>
                <p:cNvPicPr preferRelativeResize="0">
                  <a:picLocks noChangeArrowheads="1" noChangeShapeType="1"/>
                </p:cNvPicPr>
                <p:nvPr/>
              </p:nvPicPr>
              <p:blipFill>
                <a:blip r:embed="rId6"/>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96392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gn="ctr">
              <a:lnSpc>
                <a:spcPts val="2400"/>
              </a:lnSpc>
              <a:spcBef>
                <a:spcPts val="60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4"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5">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spid="3088" name="Image1" r:id="rId2" imgW="9951840" imgH="967680"/>
        </mc:Choice>
        <mc:Fallback>
          <p:control name="Image1" r:id="rId2" imgW="9951840" imgH="967680">
            <p:pic>
              <p:nvPicPr>
                <p:cNvPr id="2" name="Image1" hidden="1"/>
                <p:cNvPicPr preferRelativeResize="0">
                  <a:picLocks noChangeArrowheads="1" noChangeShapeType="1"/>
                </p:cNvPicPr>
                <p:nvPr/>
              </p:nvPicPr>
              <p:blipFill>
                <a:blip r:embed="rId6"/>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4824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858000"/>
          </a:xfrm>
        </p:spPr>
        <p:txBody>
          <a:bodyPr/>
          <a:lstStyle/>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a:xfrm>
            <a:off x="812213" y="1270281"/>
            <a:ext cx="4340358" cy="838826"/>
          </a:xfrm>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825584" y="2109106"/>
            <a:ext cx="4036703" cy="4017057"/>
          </a:xfrm>
        </p:spPr>
        <p:txBody>
          <a:bodyPr/>
          <a:lstStyle>
            <a:lvl1pPr>
              <a:lnSpc>
                <a:spcPts val="2000"/>
              </a:lnSpc>
              <a:spcBef>
                <a:spcPts val="600"/>
              </a:spcBef>
              <a:defRPr/>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404582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a:xfrm>
            <a:off x="5435453" y="1270281"/>
            <a:ext cx="4340358" cy="838826"/>
          </a:xfrm>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5448824" y="2109106"/>
            <a:ext cx="4036703" cy="4017057"/>
          </a:xfrm>
        </p:spPr>
        <p:txBody>
          <a:bodyPr/>
          <a:lstStyle>
            <a:lvl1pPr>
              <a:lnSpc>
                <a:spcPts val="2000"/>
              </a:lnSpc>
              <a:spcBef>
                <a:spcPts val="600"/>
              </a:spcBef>
              <a:defRPr/>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294878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a:xfrm>
            <a:off x="5435453" y="1947523"/>
            <a:ext cx="3708547" cy="838826"/>
          </a:xfrm>
        </p:spPr>
        <p:txBody>
          <a:bodyPr/>
          <a:lstStyle>
            <a:lvl1pPr algn="ctr">
              <a:defRPr>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5448824" y="3162167"/>
            <a:ext cx="3695176" cy="2963996"/>
          </a:xfrm>
        </p:spPr>
        <p:txBody>
          <a:bodyPr>
            <a:normAutofit/>
          </a:bodyPr>
          <a:lstStyle>
            <a:lvl1pPr marL="0" indent="0" algn="ctr">
              <a:lnSpc>
                <a:spcPts val="2000"/>
              </a:lnSpc>
              <a:spcBef>
                <a:spcPts val="600"/>
              </a:spcBef>
              <a:buNone/>
              <a:defRPr sz="1800" b="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4248611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13338" y="1909469"/>
            <a:ext cx="3584050" cy="448217"/>
          </a:xfrm>
        </p:spPr>
        <p:txBody>
          <a:bodyPr anchor="b">
            <a:normAutofit/>
          </a:bodyPr>
          <a:lstStyle>
            <a:lvl1pPr marL="0" indent="0" algn="ctr">
              <a:buNone/>
              <a:defRPr sz="16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3338" y="2453266"/>
            <a:ext cx="3584050" cy="4047252"/>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6542" y="1909469"/>
            <a:ext cx="3585458" cy="464147"/>
          </a:xfrm>
        </p:spPr>
        <p:txBody>
          <a:bodyPr anchor="b">
            <a:normAutofit/>
          </a:bodyPr>
          <a:lstStyle>
            <a:lvl1pPr marL="0" indent="0" algn="ctr">
              <a:buNone/>
              <a:defRPr sz="16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6542" y="2445302"/>
            <a:ext cx="3585458" cy="4055217"/>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4220632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w/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13338" y="1909469"/>
            <a:ext cx="3584050" cy="448217"/>
          </a:xfrm>
          <a:solidFill>
            <a:srgbClr val="E99C2E"/>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3338" y="2453266"/>
            <a:ext cx="3584050" cy="4404032"/>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6542" y="1909469"/>
            <a:ext cx="3585458" cy="464147"/>
          </a:xfrm>
          <a:solidFill>
            <a:srgbClr val="E99C2E"/>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6542" y="2445302"/>
            <a:ext cx="3585458" cy="4412699"/>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926564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6" name="Picture 5"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8" name="Picture 7"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1061458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1412277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03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5513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87939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58035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4651" y="891096"/>
            <a:ext cx="1139448" cy="1166304"/>
          </a:xfrm>
          <a:prstGeom prst="rect">
            <a:avLst/>
          </a:prstGeom>
        </p:spPr>
      </p:pic>
      <p:sp>
        <p:nvSpPr>
          <p:cNvPr id="2" name="Title 1"/>
          <p:cNvSpPr>
            <a:spLocks noGrp="1"/>
          </p:cNvSpPr>
          <p:nvPr>
            <p:ph type="ctrTitle"/>
          </p:nvPr>
        </p:nvSpPr>
        <p:spPr>
          <a:xfrm>
            <a:off x="600075" y="1874838"/>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4430713"/>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2321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1061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991350" y="5799137"/>
            <a:ext cx="2057400" cy="365125"/>
          </a:xfrm>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515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054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10" name="Straight Connector 9"/>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481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40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30" y="-27227"/>
            <a:ext cx="9160029" cy="6885227"/>
          </a:xfrm>
          <a:prstGeom prst="rect">
            <a:avLst/>
          </a:prstGeom>
        </p:spPr>
      </p:pic>
      <p:sp>
        <p:nvSpPr>
          <p:cNvPr id="7" name="Rectangle 6"/>
          <p:cNvSpPr/>
          <p:nvPr userDrawn="1"/>
        </p:nvSpPr>
        <p:spPr>
          <a:xfrm>
            <a:off x="0" y="21612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412394" y="23684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51459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0579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CE8F4-2D73-4717-9FA7-1C6E4CB34FD9}"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991350" y="5799137"/>
            <a:ext cx="2057400" cy="365125"/>
          </a:xfrm>
        </p:spPr>
        <p:txBody>
          <a:bodyPr/>
          <a:lstStyle/>
          <a:p>
            <a:fld id="{24E95B40-AAD4-45F0-A229-D26B8BA2019B}" type="slidenum">
              <a:rPr lang="en-US" smtClean="0"/>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789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36"/>
          <a:stretch/>
        </p:blipFill>
        <p:spPr>
          <a:xfrm>
            <a:off x="0" y="1"/>
            <a:ext cx="9144000" cy="6831035"/>
          </a:xfrm>
          <a:prstGeom prst="rect">
            <a:avLst/>
          </a:prstGeom>
        </p:spPr>
      </p:pic>
      <p:sp>
        <p:nvSpPr>
          <p:cNvPr id="8" name="Rectangle 7"/>
          <p:cNvSpPr/>
          <p:nvPr userDrawn="1"/>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57704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34739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04056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412394" y="2711362"/>
            <a:ext cx="6239689" cy="956709"/>
          </a:xfrm>
        </p:spPr>
        <p:txBody>
          <a:bodyPr anchor="t" anchorCtr="0">
            <a:noAutofit/>
          </a:bodyPr>
          <a:lstStyle>
            <a:lvl1pPr algn="ctr">
              <a:defRPr sz="5400">
                <a:solidFill>
                  <a:schemeClr val="bg2">
                    <a:lumMod val="1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743217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
        <p:nvSpPr>
          <p:cNvPr id="2" name="TextBox 1"/>
          <p:cNvSpPr txBox="1"/>
          <p:nvPr userDrawn="1"/>
        </p:nvSpPr>
        <p:spPr>
          <a:xfrm>
            <a:off x="427243" y="299441"/>
            <a:ext cx="8289513" cy="2308324"/>
          </a:xfrm>
          <a:prstGeom prst="rect">
            <a:avLst/>
          </a:prstGeom>
          <a:noFill/>
        </p:spPr>
        <p:txBody>
          <a:bodyPr wrap="none" rtlCol="0">
            <a:spAutoFit/>
          </a:bodyPr>
          <a:lstStyle/>
          <a:p>
            <a:r>
              <a:rPr lang="en-US" b="1" dirty="0">
                <a:solidFill>
                  <a:prstClr val="black"/>
                </a:solidFill>
              </a:rPr>
              <a:t>To make your own transition slide:</a:t>
            </a:r>
          </a:p>
          <a:p>
            <a:pPr marL="342900" indent="-342900">
              <a:buFontTx/>
              <a:buAutoNum type="arabicPeriod"/>
            </a:pPr>
            <a:r>
              <a:rPr lang="en-US" dirty="0">
                <a:solidFill>
                  <a:prstClr val="black"/>
                </a:solidFill>
              </a:rPr>
              <a:t>Insert &gt; Shapes: Draw a box shape over the blue one below.</a:t>
            </a:r>
          </a:p>
          <a:p>
            <a:pPr marL="342900" indent="-342900">
              <a:buFontTx/>
              <a:buAutoNum type="arabicPeriod"/>
            </a:pPr>
            <a:r>
              <a:rPr lang="en-US" dirty="0">
                <a:solidFill>
                  <a:prstClr val="black"/>
                </a:solidFill>
              </a:rPr>
              <a:t>Right click &gt; Send to Back</a:t>
            </a:r>
          </a:p>
          <a:p>
            <a:pPr marL="342900" indent="-342900">
              <a:buFontTx/>
              <a:buAutoNum type="arabicPeriod"/>
            </a:pPr>
            <a:r>
              <a:rPr lang="en-US" dirty="0">
                <a:solidFill>
                  <a:prstClr val="black"/>
                </a:solidFill>
              </a:rPr>
              <a:t>Right click &gt; Format Shape &gt; Fill: Set Transparency to 18% / Line: “No Line”</a:t>
            </a:r>
          </a:p>
          <a:p>
            <a:pPr marL="342900" indent="-342900">
              <a:buFontTx/>
              <a:buAutoNum type="arabicPeriod"/>
            </a:pPr>
            <a:r>
              <a:rPr lang="en-US" dirty="0">
                <a:solidFill>
                  <a:prstClr val="black"/>
                </a:solidFill>
              </a:rPr>
              <a:t>Insert &gt; Pictures. Import your picture.</a:t>
            </a:r>
          </a:p>
          <a:p>
            <a:pPr marL="342900" indent="-342900">
              <a:buFontTx/>
              <a:buAutoNum type="arabicPeriod"/>
            </a:pPr>
            <a:r>
              <a:rPr lang="en-US" dirty="0">
                <a:solidFill>
                  <a:prstClr val="black"/>
                </a:solidFill>
              </a:rPr>
              <a:t>Right click &gt; Send to Back</a:t>
            </a:r>
          </a:p>
          <a:p>
            <a:pPr marL="342900" indent="-342900">
              <a:buFontTx/>
              <a:buAutoNum type="arabicPeriod"/>
            </a:pPr>
            <a:r>
              <a:rPr lang="en-US" dirty="0">
                <a:solidFill>
                  <a:prstClr val="black"/>
                </a:solidFill>
              </a:rPr>
              <a:t>Resize your picture to take up the whole screen</a:t>
            </a:r>
          </a:p>
          <a:p>
            <a:pPr marL="342900" indent="-342900">
              <a:buFontTx/>
              <a:buAutoNum type="arabicPeriod"/>
            </a:pPr>
            <a:endParaRPr lang="en-US" dirty="0">
              <a:solidFill>
                <a:prstClr val="black"/>
              </a:solidFill>
            </a:endParaRPr>
          </a:p>
        </p:txBody>
      </p:sp>
    </p:spTree>
    <p:extLst>
      <p:ext uri="{BB962C8B-B14F-4D97-AF65-F5344CB8AC3E}">
        <p14:creationId xmlns:p14="http://schemas.microsoft.com/office/powerpoint/2010/main" val="2093755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14425"/>
            <a:ext cx="9144000" cy="6858000"/>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086600" y="6486526"/>
            <a:ext cx="2057400" cy="365125"/>
          </a:xfrm>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0444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19925"/>
            <a:ext cx="9144000" cy="6079331"/>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086600" y="6492875"/>
            <a:ext cx="2057400" cy="365125"/>
          </a:xfrm>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38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p:cNvSpPr>
          <p:nvPr>
            <p:ph type="dt" sz="half" idx="10"/>
          </p:nvPr>
        </p:nvSpPr>
        <p:spPr/>
        <p:txBody>
          <a:bodyPr/>
          <a:lstStyle/>
          <a:p>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239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7250"/>
            <a:ext cx="9144000" cy="6007894"/>
          </a:xfrm>
          <a:prstGeom prst="rect">
            <a:avLst/>
          </a:prstGeom>
        </p:spPr>
      </p:pic>
      <p:sp>
        <p:nvSpPr>
          <p:cNvPr id="5" name="Rectangle 4"/>
          <p:cNvSpPr/>
          <p:nvPr userDrawn="1"/>
        </p:nvSpPr>
        <p:spPr>
          <a:xfrm>
            <a:off x="0" y="0"/>
            <a:ext cx="9144000" cy="2476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202882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28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36"/>
          <a:stretch/>
        </p:blipFill>
        <p:spPr>
          <a:xfrm>
            <a:off x="0" y="0"/>
            <a:ext cx="9144000" cy="6858000"/>
          </a:xfrm>
          <a:prstGeom prst="rect">
            <a:avLst/>
          </a:prstGeom>
        </p:spPr>
      </p:pic>
      <p:sp>
        <p:nvSpPr>
          <p:cNvPr id="7" name="Rectangle 6"/>
          <p:cNvSpPr/>
          <p:nvPr userDrawn="1"/>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7086600" y="6486609"/>
            <a:ext cx="2057400" cy="365125"/>
          </a:xfrm>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5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txBox="1">
            <a:spLocks/>
          </p:cNvSpPr>
          <p:nvPr/>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092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0125" y="1735646"/>
            <a:ext cx="3563749" cy="3647744"/>
          </a:xfrm>
          <a:prstGeom prst="rect">
            <a:avLst/>
          </a:prstGeom>
        </p:spPr>
      </p:pic>
      <p:sp>
        <p:nvSpPr>
          <p:cNvPr id="7" name="Rectangle 6"/>
          <p:cNvSpPr/>
          <p:nvPr userDrawn="1"/>
        </p:nvSpPr>
        <p:spPr>
          <a:xfrm>
            <a:off x="2790125" y="1735646"/>
            <a:ext cx="3563750" cy="36477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15783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989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518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176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348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075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36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5227" y="1474390"/>
            <a:ext cx="7837725" cy="539468"/>
          </a:xfrm>
        </p:spPr>
        <p:txBody>
          <a:bodyPr>
            <a:normAutofit/>
          </a:bodyPr>
          <a:lstStyle>
            <a:lvl1pPr algn="ctr">
              <a:lnSpc>
                <a:spcPts val="2800"/>
              </a:lnSpc>
              <a:defRPr sz="3200" baseline="0"/>
            </a:lvl1pPr>
          </a:lstStyle>
          <a:p>
            <a:r>
              <a:rPr lang="en-US" dirty="0"/>
              <a:t>[Add title here]</a:t>
            </a:r>
          </a:p>
        </p:txBody>
      </p:sp>
      <p:sp>
        <p:nvSpPr>
          <p:cNvPr id="3" name="Content Placeholder 2"/>
          <p:cNvSpPr>
            <a:spLocks noGrp="1"/>
          </p:cNvSpPr>
          <p:nvPr>
            <p:ph idx="1" hasCustomPrompt="1"/>
          </p:nvPr>
        </p:nvSpPr>
        <p:spPr>
          <a:xfrm>
            <a:off x="665239" y="2027464"/>
            <a:ext cx="7840132" cy="557894"/>
          </a:xfrm>
        </p:spPr>
        <p:txBody>
          <a:bodyPr>
            <a:normAutofit/>
          </a:bodyPr>
          <a:lstStyle>
            <a:lvl1pPr algn="ctr">
              <a:lnSpc>
                <a:spcPts val="2800"/>
              </a:lnSpc>
              <a:buNone/>
              <a:defRPr sz="3200" b="1" baseline="0">
                <a:solidFill>
                  <a:schemeClr val="tx1">
                    <a:lumMod val="65000"/>
                    <a:lumOff val="35000"/>
                  </a:schemeClr>
                </a:solidFill>
              </a:defRPr>
            </a:lvl1pPr>
          </a:lstStyle>
          <a:p>
            <a:pPr lvl="0"/>
            <a:r>
              <a:rPr lang="en-US" dirty="0"/>
              <a:t>[Add subtitle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hasCustomPrompt="1"/>
          </p:nvPr>
        </p:nvSpPr>
        <p:spPr>
          <a:xfrm>
            <a:off x="665239" y="4884965"/>
            <a:ext cx="7837714" cy="1496785"/>
          </a:xfrm>
        </p:spPr>
        <p:txBody>
          <a:bodyPr>
            <a:normAutofit/>
          </a:bodyPr>
          <a:lstStyle>
            <a:lvl1pPr algn="ctr">
              <a:buNone/>
              <a:defRPr sz="2000" b="0"/>
            </a:lvl1pPr>
          </a:lstStyle>
          <a:p>
            <a:pPr lvl="0"/>
            <a:r>
              <a:rPr lang="en-US" dirty="0"/>
              <a:t>[Add presenter information here]</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0938"/>
            <a:ext cx="9144000" cy="649582"/>
          </a:xfrm>
          <a:prstGeom prst="rect">
            <a:avLst/>
          </a:prstGeom>
        </p:spPr>
      </p:pic>
    </p:spTree>
    <p:extLst>
      <p:ext uri="{BB962C8B-B14F-4D97-AF65-F5344CB8AC3E}">
        <p14:creationId xmlns:p14="http://schemas.microsoft.com/office/powerpoint/2010/main" val="1456761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213" y="1270282"/>
            <a:ext cx="8331787" cy="537808"/>
          </a:xfrm>
        </p:spPr>
        <p:txBody>
          <a:bodyPr anchor="ctr" anchorCtr="0">
            <a:normAutofit/>
          </a:bodyPr>
          <a:lstStyle>
            <a:lvl1pPr>
              <a:defRPr sz="2400" baseline="0"/>
            </a:lvl1pPr>
          </a:lstStyle>
          <a:p>
            <a:r>
              <a:rPr lang="en-US" dirty="0"/>
              <a:t>[Add title here]</a:t>
            </a:r>
          </a:p>
        </p:txBody>
      </p:sp>
      <p:sp>
        <p:nvSpPr>
          <p:cNvPr id="3" name="Content Placeholder 2"/>
          <p:cNvSpPr>
            <a:spLocks noGrp="1"/>
          </p:cNvSpPr>
          <p:nvPr>
            <p:ph idx="1" hasCustomPrompt="1"/>
          </p:nvPr>
        </p:nvSpPr>
        <p:spPr>
          <a:xfrm>
            <a:off x="812214" y="1951465"/>
            <a:ext cx="7874586" cy="4174699"/>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206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12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6668" y="1374322"/>
            <a:ext cx="7426475" cy="4261985"/>
          </a:xfrm>
        </p:spPr>
        <p:txBody>
          <a:bodyPr>
            <a:normAutofit/>
          </a:bodyPr>
          <a:lstStyle>
            <a:lvl1pPr>
              <a:lnSpc>
                <a:spcPct val="100000"/>
              </a:lnSpc>
              <a:spcBef>
                <a:spcPts val="0"/>
              </a:spcBef>
              <a:buNone/>
              <a:defRPr sz="2400" baseline="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[Add text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15201" y="6208418"/>
            <a:ext cx="9144000" cy="649582"/>
          </a:xfrm>
          <a:prstGeom prst="rect">
            <a:avLst/>
          </a:prstGeom>
        </p:spPr>
      </p:pic>
      <p:pic>
        <p:nvPicPr>
          <p:cNvPr id="513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26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6"/>
          <p:cNvSpPr txBox="1">
            <a:spLocks/>
          </p:cNvSpPr>
          <p:nvPr/>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10" name="Straight Connector 9"/>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346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gn="ctr">
              <a:lnSpc>
                <a:spcPct val="100000"/>
              </a:lnSpc>
              <a:spcBef>
                <a:spcPts val="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endParaRPr lang="en-US" dirty="0"/>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6161"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906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172200"/>
          </a:xfrm>
        </p:spPr>
        <p:txBody>
          <a:bodyPr/>
          <a:lstStyle/>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hasCustomPrompt="1"/>
          </p:nvPr>
        </p:nvSpPr>
        <p:spPr>
          <a:xfrm>
            <a:off x="812213" y="1151531"/>
            <a:ext cx="4340358" cy="838826"/>
          </a:xfrm>
        </p:spPr>
        <p:txBody>
          <a:bodyPr anchor="ctr" anchorCtr="0">
            <a:normAutofit/>
          </a:bodyPr>
          <a:lstStyle>
            <a:lvl1pPr>
              <a:defRPr sz="2400" baseline="0">
                <a:solidFill>
                  <a:srgbClr val="0070C0"/>
                </a:solidFill>
              </a:defRPr>
            </a:lvl1pPr>
          </a:lstStyle>
          <a:p>
            <a:r>
              <a:rPr lang="en-US" dirty="0"/>
              <a:t>[Add title here]</a:t>
            </a:r>
          </a:p>
        </p:txBody>
      </p:sp>
      <p:sp>
        <p:nvSpPr>
          <p:cNvPr id="3" name="Content Placeholder 2"/>
          <p:cNvSpPr>
            <a:spLocks noGrp="1"/>
          </p:cNvSpPr>
          <p:nvPr>
            <p:ph idx="1" hasCustomPrompt="1"/>
          </p:nvPr>
        </p:nvSpPr>
        <p:spPr>
          <a:xfrm>
            <a:off x="825584" y="2109106"/>
            <a:ext cx="4036703" cy="4017057"/>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91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hasCustomPrompt="1"/>
          </p:nvPr>
        </p:nvSpPr>
        <p:spPr>
          <a:xfrm>
            <a:off x="5435453" y="1115906"/>
            <a:ext cx="3708547" cy="838826"/>
          </a:xfrm>
        </p:spPr>
        <p:txBody>
          <a:bodyPr anchor="ctr" anchorCtr="0">
            <a:normAutofit/>
          </a:bodyPr>
          <a:lstStyle>
            <a:lvl1pPr>
              <a:defRPr sz="2400" baseline="0">
                <a:solidFill>
                  <a:srgbClr val="0070C0"/>
                </a:solidFill>
              </a:defRPr>
            </a:lvl1pPr>
          </a:lstStyle>
          <a:p>
            <a:r>
              <a:rPr lang="en-US" dirty="0"/>
              <a:t>[Add title here]</a:t>
            </a:r>
          </a:p>
        </p:txBody>
      </p:sp>
      <p:sp>
        <p:nvSpPr>
          <p:cNvPr id="3" name="Content Placeholder 2"/>
          <p:cNvSpPr>
            <a:spLocks noGrp="1"/>
          </p:cNvSpPr>
          <p:nvPr>
            <p:ph idx="1" hasCustomPrompt="1"/>
          </p:nvPr>
        </p:nvSpPr>
        <p:spPr>
          <a:xfrm>
            <a:off x="5448825" y="2109106"/>
            <a:ext cx="3695176" cy="4017057"/>
          </a:xfrm>
        </p:spPr>
        <p:txBody>
          <a:bodyPr>
            <a:normAutofit/>
          </a:bodyPr>
          <a:lstStyle>
            <a:lvl1pPr>
              <a:lnSpc>
                <a:spcPct val="100000"/>
              </a:lnSpc>
              <a:spcBef>
                <a:spcPts val="0"/>
              </a:spcBef>
              <a:defRPr sz="2000" baseline="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39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hasCustomPrompt="1"/>
          </p:nvPr>
        </p:nvSpPr>
        <p:spPr>
          <a:xfrm>
            <a:off x="5435453" y="1947523"/>
            <a:ext cx="3708547" cy="838826"/>
          </a:xfrm>
        </p:spPr>
        <p:txBody>
          <a:bodyPr anchor="ctr" anchorCtr="0">
            <a:normAutofit/>
          </a:bodyPr>
          <a:lstStyle>
            <a:lvl1pPr algn="ctr">
              <a:defRPr sz="2400" baseline="0">
                <a:solidFill>
                  <a:srgbClr val="0070C0"/>
                </a:solidFill>
              </a:defRPr>
            </a:lvl1pPr>
          </a:lstStyle>
          <a:p>
            <a:r>
              <a:rPr lang="en-US" dirty="0"/>
              <a:t>[Add title here]</a:t>
            </a:r>
          </a:p>
        </p:txBody>
      </p:sp>
      <p:sp>
        <p:nvSpPr>
          <p:cNvPr id="3" name="Content Placeholder 2"/>
          <p:cNvSpPr>
            <a:spLocks noGrp="1"/>
          </p:cNvSpPr>
          <p:nvPr>
            <p:ph idx="1" hasCustomPrompt="1"/>
          </p:nvPr>
        </p:nvSpPr>
        <p:spPr>
          <a:xfrm>
            <a:off x="5448824" y="3162167"/>
            <a:ext cx="3695176" cy="2963996"/>
          </a:xfrm>
        </p:spPr>
        <p:txBody>
          <a:bodyPr>
            <a:normAutofit/>
          </a:bodyPr>
          <a:lstStyle>
            <a:lvl1pPr marL="0" indent="0" algn="ctr">
              <a:lnSpc>
                <a:spcPct val="100000"/>
              </a:lnSpc>
              <a:spcBef>
                <a:spcPts val="0"/>
              </a:spcBef>
              <a:buNone/>
              <a:defRPr sz="2000" b="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4900" y="6188723"/>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362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a:lvl1pPr>
          </a:lstStyle>
          <a:p>
            <a:r>
              <a:rPr lang="en-US" dirty="0"/>
              <a:t>[Add title here]</a:t>
            </a:r>
          </a:p>
        </p:txBody>
      </p:sp>
      <p:sp>
        <p:nvSpPr>
          <p:cNvPr id="3" name="Text Placeholder 2"/>
          <p:cNvSpPr>
            <a:spLocks noGrp="1"/>
          </p:cNvSpPr>
          <p:nvPr>
            <p:ph type="body" idx="1" hasCustomPrompt="1"/>
          </p:nvPr>
        </p:nvSpPr>
        <p:spPr>
          <a:xfrm>
            <a:off x="913338" y="1909469"/>
            <a:ext cx="3584050" cy="448217"/>
          </a:xfrm>
        </p:spPr>
        <p:txBody>
          <a:bodyPr anchor="ctr" anchorCtr="0">
            <a:noAutofit/>
          </a:bodyPr>
          <a:lstStyle>
            <a:lvl1pPr marL="0" indent="0" algn="ctr">
              <a:buNone/>
              <a:defRPr sz="1800" b="1" baseline="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title here]</a:t>
            </a:r>
          </a:p>
        </p:txBody>
      </p:sp>
      <p:sp>
        <p:nvSpPr>
          <p:cNvPr id="4" name="Content Placeholder 3"/>
          <p:cNvSpPr>
            <a:spLocks noGrp="1"/>
          </p:cNvSpPr>
          <p:nvPr>
            <p:ph sz="half" idx="2"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6542" y="1909469"/>
            <a:ext cx="3585458" cy="464147"/>
          </a:xfrm>
        </p:spPr>
        <p:txBody>
          <a:bodyPr anchor="ctr" anchorCtr="0">
            <a:normAutofit/>
          </a:bodyPr>
          <a:lstStyle>
            <a:lvl1pPr marL="0" indent="0" algn="ctr">
              <a:buNone/>
              <a:defRPr sz="18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title here]</a:t>
            </a:r>
          </a:p>
        </p:txBody>
      </p:sp>
      <p:sp>
        <p:nvSpPr>
          <p:cNvPr id="6" name="Content Placeholder 5"/>
          <p:cNvSpPr>
            <a:spLocks noGrp="1"/>
          </p:cNvSpPr>
          <p:nvPr>
            <p:ph sz="quarter" idx="4" hasCustomPrompt="1"/>
          </p:nvPr>
        </p:nvSpPr>
        <p:spPr>
          <a:xfrm>
            <a:off x="4676542" y="2445302"/>
            <a:ext cx="3585458" cy="4055217"/>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11"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645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w/ col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dirty="0"/>
              <a:t>[Add title here]</a:t>
            </a:r>
          </a:p>
        </p:txBody>
      </p:sp>
      <p:sp>
        <p:nvSpPr>
          <p:cNvPr id="3" name="Text Placeholder 2"/>
          <p:cNvSpPr>
            <a:spLocks noGrp="1"/>
          </p:cNvSpPr>
          <p:nvPr>
            <p:ph type="body" idx="1" hasCustomPrompt="1"/>
          </p:nvPr>
        </p:nvSpPr>
        <p:spPr>
          <a:xfrm>
            <a:off x="913338" y="1909469"/>
            <a:ext cx="3584050" cy="44821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title here]</a:t>
            </a:r>
          </a:p>
        </p:txBody>
      </p:sp>
      <p:sp>
        <p:nvSpPr>
          <p:cNvPr id="5" name="Text Placeholder 4"/>
          <p:cNvSpPr>
            <a:spLocks noGrp="1"/>
          </p:cNvSpPr>
          <p:nvPr>
            <p:ph type="body" sz="quarter" idx="3" hasCustomPrompt="1"/>
          </p:nvPr>
        </p:nvSpPr>
        <p:spPr>
          <a:xfrm>
            <a:off x="4676542" y="1909469"/>
            <a:ext cx="3585458" cy="46414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title here]</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9187" y="6208418"/>
            <a:ext cx="9144000" cy="649582"/>
          </a:xfrm>
          <a:prstGeom prst="rect">
            <a:avLst/>
          </a:prstGeom>
        </p:spPr>
      </p:pic>
      <p:sp>
        <p:nvSpPr>
          <p:cNvPr id="11" name="Content Placeholder 3"/>
          <p:cNvSpPr>
            <a:spLocks noGrp="1"/>
          </p:cNvSpPr>
          <p:nvPr>
            <p:ph sz="half" idx="13"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p:cNvSpPr>
            <a:spLocks noGrp="1"/>
          </p:cNvSpPr>
          <p:nvPr>
            <p:ph sz="quarter" idx="14" hasCustomPrompt="1"/>
          </p:nvPr>
        </p:nvSpPr>
        <p:spPr>
          <a:xfrm>
            <a:off x="4676542" y="2445302"/>
            <a:ext cx="3585458" cy="4055217"/>
          </a:xfrm>
        </p:spPr>
        <p:txBody>
          <a:bodyPr>
            <a:normAutofit/>
          </a:bodyPr>
          <a:lstStyle>
            <a:lvl1pPr>
              <a:lnSpc>
                <a:spcPct val="100000"/>
              </a:lnSpc>
              <a:spcBef>
                <a:spcPts val="0"/>
              </a:spcBef>
              <a:defRPr sz="1600" baseline="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58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dirty="0"/>
              <a:t>[Add title here]</a:t>
            </a:r>
          </a:p>
        </p:txBody>
      </p:sp>
      <p:pic>
        <p:nvPicPr>
          <p:cNvPr id="6" name="Picture 5"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8" name="Picture 7"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7"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21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6"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77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90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3CE8F4-2D73-4717-9FA7-1C6E4CB34FD9}" type="datetimeFigureOut">
              <a:rPr lang="en-US" smtClean="0"/>
              <a:t>7/1/2019</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txBox="1">
            <a:spLocks/>
          </p:cNvSpPr>
          <p:nvPr/>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32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0" y="-27227"/>
            <a:ext cx="9160029" cy="6885227"/>
          </a:xfrm>
          <a:prstGeom prst="rect">
            <a:avLst/>
          </a:prstGeom>
        </p:spPr>
      </p:pic>
      <p:sp>
        <p:nvSpPr>
          <p:cNvPr id="7" name="Rectangle 6"/>
          <p:cNvSpPr/>
          <p:nvPr/>
        </p:nvSpPr>
        <p:spPr>
          <a:xfrm>
            <a:off x="0" y="21612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3684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3882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E8F4-2D73-4717-9FA7-1C6E4CB34FD9}" type="datetimeFigureOut">
              <a:rPr lang="en-US" smtClean="0"/>
              <a:t>7/1/2019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95B40-AAD4-45F0-A229-D26B8BA2019B}" type="slidenum">
              <a:rPr lang="en-US" smtClean="0"/>
              <a:t>‹#›</a:t>
            </a:fld>
            <a:endParaRPr lang="en-US"/>
          </a:p>
        </p:txBody>
      </p:sp>
    </p:spTree>
    <p:extLst>
      <p:ext uri="{BB962C8B-B14F-4D97-AF65-F5344CB8AC3E}">
        <p14:creationId xmlns:p14="http://schemas.microsoft.com/office/powerpoint/2010/main" val="2848310244"/>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5" y="1270282"/>
            <a:ext cx="8393505" cy="5378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49618" y="1951465"/>
            <a:ext cx="7837182" cy="4174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09221" y="6356351"/>
            <a:ext cx="47757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B686368-703F-4039-82D6-73835F64041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8624260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hf hdr="0" ftr="0" dt="0"/>
  <p:txStyles>
    <p:titleStyle>
      <a:lvl1pPr algn="l" defTabSz="457200" rtl="0" eaLnBrk="1" latinLnBrk="0" hangingPunct="1">
        <a:spcBef>
          <a:spcPct val="0"/>
        </a:spcBef>
        <a:buNone/>
        <a:defRPr sz="1800" b="1" kern="1200">
          <a:solidFill>
            <a:srgbClr val="0070C0"/>
          </a:solidFill>
          <a:latin typeface="Univers" pitchFamily="34" charset="0"/>
          <a:ea typeface="+mj-ea"/>
          <a:cs typeface="+mj-cs"/>
        </a:defRPr>
      </a:lvl1pPr>
    </p:titleStyle>
    <p:body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09C7D-8B99-48A7-AE17-19F593BA1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619757"/>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5" y="1270282"/>
            <a:ext cx="8393505" cy="5378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49618" y="1951465"/>
            <a:ext cx="7837182" cy="4174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09221" y="6356351"/>
            <a:ext cx="47757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86368-703F-4039-82D6-73835F640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7299750"/>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p:hf hdr="0" ftr="0" dt="0"/>
  <p:txStyles>
    <p:titleStyle>
      <a:lvl1pPr algn="l" defTabSz="457200" rtl="0" eaLnBrk="1" latinLnBrk="0" hangingPunct="1">
        <a:spcBef>
          <a:spcPct val="0"/>
        </a:spcBef>
        <a:buNone/>
        <a:defRPr sz="1800" b="1" kern="1200">
          <a:solidFill>
            <a:srgbClr val="0070C0"/>
          </a:solidFill>
          <a:latin typeface="Univers" pitchFamily="34" charset="0"/>
          <a:ea typeface="+mj-ea"/>
          <a:cs typeface="+mj-cs"/>
        </a:defRPr>
      </a:lvl1pPr>
    </p:titleStyle>
    <p:body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portfoliomanager.zendesk.com/hc/en-us/categories/202589637-Waste-Benchmarkin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www.epa.gov/smm/volume-weight-conversion-factors-solid-waste" TargetMode="External"/><Relationship Id="rId5" Type="http://schemas.openxmlformats.org/officeDocument/2006/relationships/hyperlink" Target="https://www.epa.gov/smm/managing-and-reducing-wastes-guide-commercial-buildings" TargetMode="External"/><Relationship Id="rId4" Type="http://schemas.openxmlformats.org/officeDocument/2006/relationships/hyperlink" Target="https://www.energystar.gov/buildings/traini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sbuildings.webex.com/esbuildings/lsr.php?RCID=d55c7d0634facad6776a9f669300fbd9" TargetMode="External"/><Relationship Id="rId7" Type="http://schemas.openxmlformats.org/officeDocument/2006/relationships/hyperlink" Target="https://esbuildings.webex.com/esbuildings/lsr.php?RCID=5ec21bc0ed8dcf10bd002a37f5c7eb99"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esbuildings.webex.com/esbuildings/lsr.php?RCID=04759952f51cd2f240694e284c0f26ef" TargetMode="External"/><Relationship Id="rId5" Type="http://schemas.openxmlformats.org/officeDocument/2006/relationships/hyperlink" Target="https://esbuildings.webex.com/esbuildings/lsr.php?RCID=7f8b7d7aafaf081bcf98685228f76cac" TargetMode="External"/><Relationship Id="rId4" Type="http://schemas.openxmlformats.org/officeDocument/2006/relationships/hyperlink" Target="https://esbuildings.webex.com/esbuildings/lsr.php?RCID=b48e634c92e997fed735cc9cbf8174e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energystar.gov/BuildingsHelp"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energystar.gov/portfoliomanager"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4495800"/>
          </a:xfrm>
          <a:prstGeom prst="rect">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6"/>
          <p:cNvSpPr>
            <a:spLocks noGrp="1"/>
          </p:cNvSpPr>
          <p:nvPr>
            <p:ph type="title"/>
          </p:nvPr>
        </p:nvSpPr>
        <p:spPr>
          <a:xfrm>
            <a:off x="0" y="533400"/>
            <a:ext cx="9067800" cy="1295400"/>
          </a:xfrm>
        </p:spPr>
        <p:txBody>
          <a:bodyPr>
            <a:noAutofit/>
          </a:bodyPr>
          <a:lstStyle/>
          <a:p>
            <a:pPr algn="ctr"/>
            <a:r>
              <a:rPr lang="en-US" sz="5000" b="1" dirty="0" smtClean="0">
                <a:solidFill>
                  <a:schemeClr val="accent1">
                    <a:lumMod val="50000"/>
                  </a:schemeClr>
                </a:solidFill>
                <a:latin typeface="Arial Narrow" pitchFamily="34" charset="0"/>
                <a:cs typeface="Arial" pitchFamily="34" charset="0"/>
              </a:rPr>
              <a:t>How </a:t>
            </a:r>
            <a:r>
              <a:rPr lang="en-US" sz="5000" dirty="0" smtClean="0">
                <a:solidFill>
                  <a:schemeClr val="accent1">
                    <a:lumMod val="50000"/>
                  </a:schemeClr>
                </a:solidFill>
                <a:latin typeface="Arial Narrow" pitchFamily="34" charset="0"/>
                <a:cs typeface="Arial" pitchFamily="34" charset="0"/>
              </a:rPr>
              <a:t>to Track Waste and Materials Management in </a:t>
            </a:r>
            <a:r>
              <a:rPr lang="en-US" sz="5000" b="1" dirty="0" smtClean="0">
                <a:solidFill>
                  <a:schemeClr val="accent1">
                    <a:lumMod val="50000"/>
                  </a:schemeClr>
                </a:solidFill>
                <a:latin typeface="Arial Narrow" pitchFamily="34" charset="0"/>
                <a:cs typeface="Arial" pitchFamily="34" charset="0"/>
              </a:rPr>
              <a:t>Portfolio Manager</a:t>
            </a:r>
            <a:r>
              <a:rPr lang="en-US" sz="5000" b="1" baseline="30000" dirty="0" smtClean="0">
                <a:solidFill>
                  <a:schemeClr val="accent1">
                    <a:lumMod val="50000"/>
                  </a:schemeClr>
                </a:solidFill>
                <a:latin typeface="Arial Narrow" pitchFamily="34" charset="0"/>
                <a:cs typeface="Arial" pitchFamily="34" charset="0"/>
              </a:rPr>
              <a:t>®</a:t>
            </a:r>
            <a:endParaRPr lang="en-US" sz="5000" b="1" dirty="0">
              <a:solidFill>
                <a:schemeClr val="accent1">
                  <a:lumMod val="50000"/>
                </a:schemeClr>
              </a:solidFill>
              <a:latin typeface="Arial Narrow" pitchFamily="34" charset="0"/>
              <a:cs typeface="Arial" pitchFamily="34" charset="0"/>
            </a:endParaRPr>
          </a:p>
        </p:txBody>
      </p:sp>
      <p:sp>
        <p:nvSpPr>
          <p:cNvPr id="8" name="Title 6"/>
          <p:cNvSpPr txBox="1">
            <a:spLocks/>
          </p:cNvSpPr>
          <p:nvPr/>
        </p:nvSpPr>
        <p:spPr>
          <a:xfrm>
            <a:off x="5410200" y="2438400"/>
            <a:ext cx="3733800" cy="1401762"/>
          </a:xfrm>
          <a:prstGeom prst="rect">
            <a:avLst/>
          </a:prstGeom>
        </p:spPr>
        <p:txBody>
          <a:bodyPr vert="horz" lIns="91440" tIns="45720" rIns="91440" bIns="45720" rtlCol="0" anchor="ctr">
            <a:noAutofit/>
          </a:bodyPr>
          <a:lstStyle/>
          <a:p>
            <a:pPr>
              <a:spcBef>
                <a:spcPct val="0"/>
              </a:spcBef>
              <a:defRPr/>
            </a:pPr>
            <a:endParaRPr lang="en-US" sz="3600" dirty="0">
              <a:solidFill>
                <a:srgbClr val="4F81BD">
                  <a:lumMod val="50000"/>
                </a:srgbClr>
              </a:solidFill>
              <a:cs typeface="Arial" pitchFamily="34" charset="0"/>
            </a:endParaRPr>
          </a:p>
        </p:txBody>
      </p:sp>
      <p:pic>
        <p:nvPicPr>
          <p:cNvPr id="12" name="Picture 11" descr="Portfolio_Manager-Add_property_wiza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238714">
            <a:off x="1498125" y="2419911"/>
            <a:ext cx="3394364" cy="2590800"/>
          </a:xfrm>
          <a:prstGeom prst="rect">
            <a:avLst/>
          </a:prstGeom>
        </p:spPr>
      </p:pic>
      <p:pic>
        <p:nvPicPr>
          <p:cNvPr id="11" name="Picture 10" descr="Portfolio_manager-MyPortfolio_overview_pa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24950">
            <a:off x="448194" y="2372233"/>
            <a:ext cx="3145536" cy="2526792"/>
          </a:xfrm>
          <a:prstGeom prst="rect">
            <a:avLst/>
          </a:prstGeom>
        </p:spPr>
      </p:pic>
      <p:sp>
        <p:nvSpPr>
          <p:cNvPr id="10" name="Rectangle 9"/>
          <p:cNvSpPr/>
          <p:nvPr/>
        </p:nvSpPr>
        <p:spPr>
          <a:xfrm>
            <a:off x="0" y="4495800"/>
            <a:ext cx="9144000" cy="2362200"/>
          </a:xfrm>
          <a:prstGeom prst="rect">
            <a:avLst/>
          </a:prstGeom>
          <a:solidFill>
            <a:schemeClr val="bg1"/>
          </a:solidFill>
          <a:ln>
            <a:noFill/>
          </a:ln>
          <a:effectLst>
            <a:outerShdw blurRad="609600" dist="114300" dir="16200000" sx="102000" sy="102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PM_logo_860x182_no_cert_mark.jpg"/>
          <p:cNvPicPr>
            <a:picLocks noChangeAspect="1"/>
          </p:cNvPicPr>
          <p:nvPr/>
        </p:nvPicPr>
        <p:blipFill>
          <a:blip r:embed="rId5" cstate="print"/>
          <a:stretch>
            <a:fillRect/>
          </a:stretch>
        </p:blipFill>
        <p:spPr>
          <a:xfrm>
            <a:off x="381000" y="4626664"/>
            <a:ext cx="8407400" cy="2155136"/>
          </a:xfrm>
          <a:prstGeom prst="rect">
            <a:avLst/>
          </a:prstGeom>
        </p:spPr>
      </p:pic>
    </p:spTree>
    <p:extLst>
      <p:ext uri="{BB962C8B-B14F-4D97-AF65-F5344CB8AC3E}">
        <p14:creationId xmlns:p14="http://schemas.microsoft.com/office/powerpoint/2010/main" val="2011220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0070C0"/>
                </a:solidFill>
                <a:latin typeface="Univers LT Std 57 Cn"/>
                <a:cs typeface="Univers LT Std 57 Cn"/>
              </a:rPr>
              <a:t>The Value </a:t>
            </a:r>
            <a:r>
              <a:rPr lang="en-US" sz="2400" b="1" dirty="0">
                <a:solidFill>
                  <a:srgbClr val="0070C0"/>
                </a:solidFill>
                <a:latin typeface="Univers LT Std 57 Cn"/>
                <a:cs typeface="Univers LT Std 57 Cn"/>
              </a:rPr>
              <a:t>of Addressing </a:t>
            </a:r>
            <a:r>
              <a:rPr lang="en-US" sz="2400" b="1" dirty="0" smtClean="0">
                <a:solidFill>
                  <a:srgbClr val="0070C0"/>
                </a:solidFill>
                <a:latin typeface="Univers LT Std 57 Cn"/>
                <a:cs typeface="Univers LT Std 57 Cn"/>
              </a:rPr>
              <a:t>Your Building’s Waste</a:t>
            </a:r>
            <a:endParaRPr lang="en-US" sz="2400" b="1" dirty="0">
              <a:solidFill>
                <a:srgbClr val="0070C0"/>
              </a:solidFill>
              <a:latin typeface="Univers LT Std 57 Cn"/>
              <a:cs typeface="Univers LT Std 57 Cn"/>
            </a:endParaRPr>
          </a:p>
        </p:txBody>
      </p:sp>
      <p:sp>
        <p:nvSpPr>
          <p:cNvPr id="4" name="Content Placeholder 3"/>
          <p:cNvSpPr>
            <a:spLocks noGrp="1"/>
          </p:cNvSpPr>
          <p:nvPr>
            <p:ph idx="1"/>
          </p:nvPr>
        </p:nvSpPr>
        <p:spPr/>
        <p:txBody>
          <a:bodyPr>
            <a:normAutofit/>
          </a:bodyPr>
          <a:lstStyle/>
          <a:p>
            <a:pPr>
              <a:spcAft>
                <a:spcPts val="1200"/>
              </a:spcAft>
            </a:pPr>
            <a:r>
              <a:rPr lang="en-US" sz="2400" dirty="0"/>
              <a:t>Save money</a:t>
            </a:r>
          </a:p>
          <a:p>
            <a:pPr>
              <a:spcAft>
                <a:spcPts val="1200"/>
              </a:spcAft>
            </a:pPr>
            <a:r>
              <a:rPr lang="en-US" sz="2400" dirty="0"/>
              <a:t>Enhance sustainability</a:t>
            </a:r>
          </a:p>
          <a:p>
            <a:pPr>
              <a:spcAft>
                <a:spcPts val="1200"/>
              </a:spcAft>
            </a:pPr>
            <a:r>
              <a:rPr lang="en-US" sz="2400" dirty="0"/>
              <a:t>Conserve resources</a:t>
            </a:r>
          </a:p>
          <a:p>
            <a:pPr>
              <a:spcAft>
                <a:spcPts val="1200"/>
              </a:spcAft>
            </a:pPr>
            <a:r>
              <a:rPr lang="en-US" sz="2400" dirty="0"/>
              <a:t>Reduce greenhouse gas emissions</a:t>
            </a:r>
          </a:p>
          <a:p>
            <a:pPr>
              <a:spcAft>
                <a:spcPts val="1200"/>
              </a:spcAft>
            </a:pPr>
            <a:r>
              <a:rPr lang="en-US" sz="2400" dirty="0"/>
              <a:t>Knowledge is power</a:t>
            </a:r>
          </a:p>
        </p:txBody>
      </p:sp>
    </p:spTree>
    <p:extLst>
      <p:ext uri="{BB962C8B-B14F-4D97-AF65-F5344CB8AC3E}">
        <p14:creationId xmlns:p14="http://schemas.microsoft.com/office/powerpoint/2010/main" val="377136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080"/>
            <a:ext cx="7886700" cy="1325563"/>
          </a:xfrm>
        </p:spPr>
        <p:txBody>
          <a:bodyPr>
            <a:normAutofit/>
          </a:bodyPr>
          <a:lstStyle/>
          <a:p>
            <a:r>
              <a:rPr lang="en-US" sz="2400" b="1" dirty="0">
                <a:solidFill>
                  <a:srgbClr val="0070C0"/>
                </a:solidFill>
                <a:latin typeface="Univers LT Std 57 Cn"/>
                <a:cs typeface="Univers LT Std 57 Cn"/>
              </a:rPr>
              <a:t>Waste Tracking: Basic Terminology</a:t>
            </a:r>
          </a:p>
        </p:txBody>
      </p:sp>
      <p:sp>
        <p:nvSpPr>
          <p:cNvPr id="3" name="Content Placeholder 2"/>
          <p:cNvSpPr>
            <a:spLocks noGrp="1"/>
          </p:cNvSpPr>
          <p:nvPr>
            <p:ph idx="1"/>
          </p:nvPr>
        </p:nvSpPr>
        <p:spPr>
          <a:xfrm>
            <a:off x="628649" y="1099117"/>
            <a:ext cx="8152095" cy="4156075"/>
          </a:xfrm>
        </p:spPr>
        <p:txBody>
          <a:bodyPr>
            <a:noAutofit/>
          </a:bodyPr>
          <a:lstStyle/>
          <a:p>
            <a:pPr>
              <a:lnSpc>
                <a:spcPct val="120000"/>
              </a:lnSpc>
            </a:pPr>
            <a:r>
              <a:rPr lang="en-US" sz="1600" b="1" dirty="0"/>
              <a:t>Waste Material Type </a:t>
            </a:r>
            <a:r>
              <a:rPr lang="en-US" sz="1600" dirty="0"/>
              <a:t>– The 29 different categories of materials that you can track (e.g. trash, mixed recyclables, batteries, food scraps, etc.)</a:t>
            </a:r>
          </a:p>
          <a:p>
            <a:pPr>
              <a:lnSpc>
                <a:spcPct val="120000"/>
              </a:lnSpc>
            </a:pPr>
            <a:r>
              <a:rPr lang="en-US" sz="1600" b="1" dirty="0"/>
              <a:t>Waste Management Method </a:t>
            </a:r>
            <a:r>
              <a:rPr lang="en-US" sz="1600" dirty="0"/>
              <a:t>– One of 4 options for how you manage your waste and materials</a:t>
            </a:r>
          </a:p>
          <a:p>
            <a:pPr lvl="1">
              <a:lnSpc>
                <a:spcPct val="120000"/>
              </a:lnSpc>
              <a:spcBef>
                <a:spcPts val="0"/>
              </a:spcBef>
            </a:pPr>
            <a:r>
              <a:rPr lang="en-US" sz="1400" dirty="0"/>
              <a:t>Donated/Reused</a:t>
            </a:r>
          </a:p>
          <a:p>
            <a:pPr lvl="1">
              <a:lnSpc>
                <a:spcPct val="120000"/>
              </a:lnSpc>
              <a:spcBef>
                <a:spcPts val="0"/>
              </a:spcBef>
            </a:pPr>
            <a:r>
              <a:rPr lang="en-US" sz="1400" dirty="0"/>
              <a:t>Recycled</a:t>
            </a:r>
          </a:p>
          <a:p>
            <a:pPr lvl="1">
              <a:lnSpc>
                <a:spcPct val="120000"/>
              </a:lnSpc>
              <a:spcBef>
                <a:spcPts val="0"/>
              </a:spcBef>
            </a:pPr>
            <a:r>
              <a:rPr lang="en-US" sz="1400" dirty="0"/>
              <a:t>Composted</a:t>
            </a:r>
          </a:p>
          <a:p>
            <a:pPr lvl="1">
              <a:lnSpc>
                <a:spcPct val="120000"/>
              </a:lnSpc>
              <a:spcBef>
                <a:spcPts val="0"/>
              </a:spcBef>
            </a:pPr>
            <a:r>
              <a:rPr lang="en-US" sz="1400" dirty="0"/>
              <a:t>Disposed</a:t>
            </a:r>
          </a:p>
          <a:p>
            <a:pPr>
              <a:lnSpc>
                <a:spcPct val="120000"/>
              </a:lnSpc>
            </a:pPr>
            <a:r>
              <a:rPr lang="en-US" sz="1600" b="1" dirty="0"/>
              <a:t>Disposed Waste Destination </a:t>
            </a:r>
            <a:r>
              <a:rPr lang="en-US" sz="1600" dirty="0"/>
              <a:t>– One of 4 options for where your disposed waste (e.g. trash) goes: </a:t>
            </a:r>
          </a:p>
          <a:p>
            <a:pPr lvl="1">
              <a:lnSpc>
                <a:spcPct val="120000"/>
              </a:lnSpc>
            </a:pPr>
            <a:r>
              <a:rPr lang="en-US" sz="1400" dirty="0"/>
              <a:t>Landfill</a:t>
            </a:r>
          </a:p>
          <a:p>
            <a:pPr lvl="1">
              <a:lnSpc>
                <a:spcPct val="120000"/>
              </a:lnSpc>
            </a:pPr>
            <a:r>
              <a:rPr lang="en-US" sz="1400" dirty="0"/>
              <a:t>Incineration</a:t>
            </a:r>
          </a:p>
          <a:p>
            <a:pPr lvl="1">
              <a:lnSpc>
                <a:spcPct val="120000"/>
              </a:lnSpc>
            </a:pPr>
            <a:r>
              <a:rPr lang="en-US" sz="1400" dirty="0"/>
              <a:t>Waste to Energy </a:t>
            </a:r>
            <a:r>
              <a:rPr lang="en-US" sz="1400" i="1" dirty="0"/>
              <a:t>(refers to incineration for energy recovery, not to landfill with gas recovery)</a:t>
            </a:r>
            <a:endParaRPr lang="en-US" sz="1400" dirty="0"/>
          </a:p>
          <a:p>
            <a:pPr lvl="1">
              <a:lnSpc>
                <a:spcPct val="120000"/>
              </a:lnSpc>
            </a:pPr>
            <a:r>
              <a:rPr lang="en-US" sz="1400" dirty="0"/>
              <a:t>Other/Unknown</a:t>
            </a:r>
          </a:p>
          <a:p>
            <a:pPr>
              <a:lnSpc>
                <a:spcPct val="120000"/>
              </a:lnSpc>
            </a:pPr>
            <a:r>
              <a:rPr lang="en-US" sz="1600" b="1" dirty="0"/>
              <a:t>Waste Diversion </a:t>
            </a:r>
            <a:r>
              <a:rPr lang="en-US" sz="1600" dirty="0"/>
              <a:t>– the sum of the Composted, Recycled, and Donated/Reused Materials (i.e. everything that is not disposed)</a:t>
            </a:r>
          </a:p>
        </p:txBody>
      </p:sp>
    </p:spTree>
    <p:extLst>
      <p:ext uri="{BB962C8B-B14F-4D97-AF65-F5344CB8AC3E}">
        <p14:creationId xmlns:p14="http://schemas.microsoft.com/office/powerpoint/2010/main" val="361875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dirty="0"/>
              <a:t>Materials for Tracking</a:t>
            </a:r>
          </a:p>
        </p:txBody>
      </p:sp>
      <p:graphicFrame>
        <p:nvGraphicFramePr>
          <p:cNvPr id="5" name="Table 4"/>
          <p:cNvGraphicFramePr>
            <a:graphicFrameLocks noGrp="1"/>
          </p:cNvGraphicFramePr>
          <p:nvPr>
            <p:extLst>
              <p:ext uri="{D42A27DB-BD31-4B8C-83A1-F6EECF244321}">
                <p14:modId xmlns:p14="http://schemas.microsoft.com/office/powerpoint/2010/main" val="3522647268"/>
              </p:ext>
            </p:extLst>
          </p:nvPr>
        </p:nvGraphicFramePr>
        <p:xfrm>
          <a:off x="696547" y="696888"/>
          <a:ext cx="5962264" cy="5370904"/>
        </p:xfrm>
        <a:graphic>
          <a:graphicData uri="http://schemas.openxmlformats.org/drawingml/2006/table">
            <a:tbl>
              <a:tblPr>
                <a:tableStyleId>{5C22544A-7EE6-4342-B048-85BDC9FD1C3A}</a:tableStyleId>
              </a:tblPr>
              <a:tblGrid>
                <a:gridCol w="2713378">
                  <a:extLst>
                    <a:ext uri="{9D8B030D-6E8A-4147-A177-3AD203B41FA5}">
                      <a16:colId xmlns:a16="http://schemas.microsoft.com/office/drawing/2014/main" xmlns="" val="20000"/>
                    </a:ext>
                  </a:extLst>
                </a:gridCol>
                <a:gridCol w="697079">
                  <a:extLst>
                    <a:ext uri="{9D8B030D-6E8A-4147-A177-3AD203B41FA5}">
                      <a16:colId xmlns:a16="http://schemas.microsoft.com/office/drawing/2014/main" xmlns="" val="20001"/>
                    </a:ext>
                  </a:extLst>
                </a:gridCol>
                <a:gridCol w="792987">
                  <a:extLst>
                    <a:ext uri="{9D8B030D-6E8A-4147-A177-3AD203B41FA5}">
                      <a16:colId xmlns:a16="http://schemas.microsoft.com/office/drawing/2014/main" xmlns="" val="20002"/>
                    </a:ext>
                  </a:extLst>
                </a:gridCol>
                <a:gridCol w="825500">
                  <a:extLst>
                    <a:ext uri="{9D8B030D-6E8A-4147-A177-3AD203B41FA5}">
                      <a16:colId xmlns:a16="http://schemas.microsoft.com/office/drawing/2014/main" xmlns="" val="20003"/>
                    </a:ext>
                  </a:extLst>
                </a:gridCol>
                <a:gridCol w="933320">
                  <a:extLst>
                    <a:ext uri="{9D8B030D-6E8A-4147-A177-3AD203B41FA5}">
                      <a16:colId xmlns:a16="http://schemas.microsoft.com/office/drawing/2014/main" xmlns="" val="20004"/>
                    </a:ext>
                  </a:extLst>
                </a:gridCol>
              </a:tblGrid>
              <a:tr h="315534">
                <a:tc>
                  <a:txBody>
                    <a:bodyPr/>
                    <a:lstStyle/>
                    <a:p>
                      <a:pPr algn="l" fontAlgn="b"/>
                      <a:r>
                        <a:rPr lang="en-US" sz="1050" b="1" u="none" strike="noStrike" dirty="0">
                          <a:solidFill>
                            <a:schemeClr val="bg1"/>
                          </a:solidFill>
                          <a:effectLst/>
                        </a:rPr>
                        <a:t>Waste/Materials</a:t>
                      </a:r>
                      <a:endParaRPr lang="en-US" sz="1050" b="1" i="0" u="none" strike="noStrike" dirty="0">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dirty="0">
                          <a:solidFill>
                            <a:schemeClr val="bg1"/>
                          </a:solidFill>
                          <a:effectLst/>
                        </a:rPr>
                        <a:t>Disposed</a:t>
                      </a:r>
                      <a:endParaRPr lang="en-US" sz="1050" b="1" i="0" u="none" strike="noStrike" dirty="0">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dirty="0">
                          <a:solidFill>
                            <a:schemeClr val="bg1"/>
                          </a:solidFill>
                          <a:effectLst/>
                        </a:rPr>
                        <a:t>Donated/ Reused</a:t>
                      </a:r>
                      <a:endParaRPr lang="en-US" sz="1050" b="1" i="0" u="none" strike="noStrike" dirty="0">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dirty="0">
                          <a:solidFill>
                            <a:schemeClr val="bg1"/>
                          </a:solidFill>
                          <a:effectLst/>
                        </a:rPr>
                        <a:t>Recycled</a:t>
                      </a:r>
                      <a:endParaRPr lang="en-US" sz="1050" b="1" i="0" u="none" strike="noStrike" dirty="0">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dirty="0">
                          <a:solidFill>
                            <a:schemeClr val="bg1"/>
                          </a:solidFill>
                          <a:effectLst/>
                        </a:rPr>
                        <a:t>Composted</a:t>
                      </a:r>
                      <a:endParaRPr lang="en-US" sz="1050" b="1" i="0" u="none" strike="noStrike" dirty="0">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extLst>
                  <a:ext uri="{0D108BD9-81ED-4DB2-BD59-A6C34878D82A}">
                    <a16:rowId xmlns:a16="http://schemas.microsoft.com/office/drawing/2014/main" xmlns="" val="10000"/>
                  </a:ext>
                </a:extLst>
              </a:tr>
              <a:tr h="168532">
                <a:tc>
                  <a:txBody>
                    <a:bodyPr/>
                    <a:lstStyle/>
                    <a:p>
                      <a:pPr algn="l" fontAlgn="b"/>
                      <a:r>
                        <a:rPr lang="en-US" sz="1050" u="none" strike="noStrike" dirty="0">
                          <a:effectLst/>
                        </a:rPr>
                        <a:t>Appliances</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1"/>
                  </a:ext>
                </a:extLst>
              </a:tr>
              <a:tr h="168532">
                <a:tc>
                  <a:txBody>
                    <a:bodyPr/>
                    <a:lstStyle/>
                    <a:p>
                      <a:pPr algn="l" fontAlgn="b"/>
                      <a:r>
                        <a:rPr lang="en-US" sz="1050" u="none" strike="noStrike" dirty="0">
                          <a:effectLst/>
                        </a:rPr>
                        <a:t>Batteries</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2"/>
                  </a:ext>
                </a:extLst>
              </a:tr>
              <a:tr h="168532">
                <a:tc>
                  <a:txBody>
                    <a:bodyPr/>
                    <a:lstStyle/>
                    <a:p>
                      <a:pPr algn="l" fontAlgn="ctr"/>
                      <a:r>
                        <a:rPr lang="en-US" sz="1050" u="none" strike="noStrike" dirty="0">
                          <a:effectLst/>
                        </a:rPr>
                        <a:t>Beverage Containers (aluminum, glass, plastic)</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3"/>
                  </a:ext>
                </a:extLst>
              </a:tr>
              <a:tr h="168532">
                <a:tc>
                  <a:txBody>
                    <a:bodyPr/>
                    <a:lstStyle/>
                    <a:p>
                      <a:pPr algn="l" fontAlgn="b"/>
                      <a:r>
                        <a:rPr lang="en-US" sz="1050" u="none" strike="noStrike" dirty="0">
                          <a:effectLst/>
                        </a:rPr>
                        <a:t>Building Materials - Carpet/Carpet Padding</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4"/>
                  </a:ext>
                </a:extLst>
              </a:tr>
              <a:tr h="168532">
                <a:tc>
                  <a:txBody>
                    <a:bodyPr/>
                    <a:lstStyle/>
                    <a:p>
                      <a:pPr algn="l" fontAlgn="b"/>
                      <a:r>
                        <a:rPr lang="en-US" sz="1050" u="none" strike="noStrike" dirty="0">
                          <a:effectLst/>
                        </a:rPr>
                        <a:t>Building Materials -</a:t>
                      </a:r>
                      <a:r>
                        <a:rPr lang="en-US" sz="1050" u="none" strike="noStrike" baseline="0" dirty="0">
                          <a:effectLst/>
                        </a:rPr>
                        <a:t> </a:t>
                      </a:r>
                      <a:r>
                        <a:rPr lang="en-US" sz="1050" u="none" strike="noStrike" dirty="0">
                          <a:effectLst/>
                        </a:rPr>
                        <a:t>Concrete</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5"/>
                  </a:ext>
                </a:extLst>
              </a:tr>
              <a:tr h="168532">
                <a:tc>
                  <a:txBody>
                    <a:bodyPr/>
                    <a:lstStyle/>
                    <a:p>
                      <a:pPr algn="l" fontAlgn="b"/>
                      <a:r>
                        <a:rPr lang="en-US" sz="1050" u="none" strike="noStrike" dirty="0">
                          <a:effectLst/>
                        </a:rPr>
                        <a:t>Building Materials - Mixed/Other</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6"/>
                  </a:ext>
                </a:extLst>
              </a:tr>
              <a:tr h="168532">
                <a:tc>
                  <a:txBody>
                    <a:bodyPr/>
                    <a:lstStyle/>
                    <a:p>
                      <a:pPr algn="l" fontAlgn="b"/>
                      <a:r>
                        <a:rPr lang="en-US" sz="1050" u="none" strike="noStrike" dirty="0">
                          <a:effectLst/>
                        </a:rPr>
                        <a:t>Building Materials - Steel</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7"/>
                  </a:ext>
                </a:extLst>
              </a:tr>
              <a:tr h="168532">
                <a:tc>
                  <a:txBody>
                    <a:bodyPr/>
                    <a:lstStyle/>
                    <a:p>
                      <a:pPr algn="l" fontAlgn="b"/>
                      <a:r>
                        <a:rPr lang="en-US" sz="1050" u="none" strike="noStrike" dirty="0">
                          <a:effectLst/>
                        </a:rPr>
                        <a:t>Building Materials - Wood</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8"/>
                  </a:ext>
                </a:extLst>
              </a:tr>
              <a:tr h="168532">
                <a:tc>
                  <a:txBody>
                    <a:bodyPr/>
                    <a:lstStyle/>
                    <a:p>
                      <a:pPr algn="l" fontAlgn="ctr"/>
                      <a:r>
                        <a:rPr lang="en-US" sz="1050" u="none" strike="noStrike" dirty="0">
                          <a:effectLst/>
                        </a:rPr>
                        <a:t>Cardboard/Corrugated Containers</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9"/>
                  </a:ext>
                </a:extLst>
              </a:tr>
              <a:tr h="168532">
                <a:tc>
                  <a:txBody>
                    <a:bodyPr/>
                    <a:lstStyle/>
                    <a:p>
                      <a:pPr algn="l" fontAlgn="b"/>
                      <a:r>
                        <a:rPr lang="en-US" sz="1050" u="none" strike="noStrike" dirty="0">
                          <a:effectLst/>
                        </a:rPr>
                        <a:t>Compostable - Mixed/Other</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0"/>
                  </a:ext>
                </a:extLst>
              </a:tr>
              <a:tr h="168532">
                <a:tc>
                  <a:txBody>
                    <a:bodyPr/>
                    <a:lstStyle/>
                    <a:p>
                      <a:pPr algn="l" fontAlgn="b"/>
                      <a:r>
                        <a:rPr lang="en-US" sz="1050" u="none" strike="noStrike" dirty="0">
                          <a:effectLst/>
                        </a:rPr>
                        <a:t>Electronics</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1"/>
                  </a:ext>
                </a:extLst>
              </a:tr>
              <a:tr h="168532">
                <a:tc>
                  <a:txBody>
                    <a:bodyPr/>
                    <a:lstStyle/>
                    <a:p>
                      <a:pPr algn="l" fontAlgn="ctr"/>
                      <a:r>
                        <a:rPr lang="en-US" sz="1050" u="none" strike="noStrike" dirty="0">
                          <a:effectLst/>
                        </a:rPr>
                        <a:t>Fats/Oils/Grease</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2"/>
                  </a:ext>
                </a:extLst>
              </a:tr>
              <a:tr h="168532">
                <a:tc>
                  <a:txBody>
                    <a:bodyPr/>
                    <a:lstStyle/>
                    <a:p>
                      <a:pPr algn="l" fontAlgn="b"/>
                      <a:r>
                        <a:rPr lang="en-US" sz="1050" u="none" strike="noStrike" dirty="0">
                          <a:effectLst/>
                        </a:rPr>
                        <a:t>Food/Food Scraps</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3"/>
                  </a:ext>
                </a:extLst>
              </a:tr>
              <a:tr h="168532">
                <a:tc>
                  <a:txBody>
                    <a:bodyPr/>
                    <a:lstStyle/>
                    <a:p>
                      <a:pPr algn="l" fontAlgn="b"/>
                      <a:r>
                        <a:rPr lang="en-US" sz="1050" u="none" strike="noStrike" dirty="0">
                          <a:effectLst/>
                        </a:rPr>
                        <a:t>Furniture</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4"/>
                  </a:ext>
                </a:extLst>
              </a:tr>
              <a:tr h="168532">
                <a:tc>
                  <a:txBody>
                    <a:bodyPr/>
                    <a:lstStyle/>
                    <a:p>
                      <a:pPr algn="l" fontAlgn="b"/>
                      <a:r>
                        <a:rPr lang="en-US" sz="1050" u="none" strike="noStrike" dirty="0">
                          <a:effectLst/>
                        </a:rPr>
                        <a:t>Glass</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5"/>
                  </a:ext>
                </a:extLst>
              </a:tr>
              <a:tr h="168532">
                <a:tc>
                  <a:txBody>
                    <a:bodyPr/>
                    <a:lstStyle/>
                    <a:p>
                      <a:pPr algn="l" fontAlgn="ctr"/>
                      <a:r>
                        <a:rPr lang="en-US" sz="1050" u="none" strike="noStrike" dirty="0">
                          <a:effectLst/>
                        </a:rPr>
                        <a:t>Grass/Yard Trimmings</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6"/>
                  </a:ext>
                </a:extLst>
              </a:tr>
              <a:tr h="168532">
                <a:tc>
                  <a:txBody>
                    <a:bodyPr/>
                    <a:lstStyle/>
                    <a:p>
                      <a:pPr algn="l" fontAlgn="b"/>
                      <a:r>
                        <a:rPr lang="en-US" sz="1050" u="none" strike="noStrike" dirty="0">
                          <a:effectLst/>
                        </a:rPr>
                        <a:t>Lamps/Light Bulbs</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smtClean="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7"/>
                  </a:ext>
                </a:extLst>
              </a:tr>
              <a:tr h="168532">
                <a:tc>
                  <a:txBody>
                    <a:bodyPr/>
                    <a:lstStyle/>
                    <a:p>
                      <a:pPr algn="l" fontAlgn="ctr"/>
                      <a:r>
                        <a:rPr lang="en-US" sz="1050" u="none" strike="noStrike" dirty="0">
                          <a:effectLst/>
                        </a:rPr>
                        <a:t>Mixed Recyclables</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8"/>
                  </a:ext>
                </a:extLst>
              </a:tr>
              <a:tr h="168532">
                <a:tc>
                  <a:txBody>
                    <a:bodyPr/>
                    <a:lstStyle/>
                    <a:p>
                      <a:pPr algn="l" fontAlgn="ctr"/>
                      <a:r>
                        <a:rPr lang="en-US" sz="1050" u="none" strike="noStrike">
                          <a:effectLst/>
                        </a:rPr>
                        <a:t>Office Supplies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19"/>
                  </a:ext>
                </a:extLst>
              </a:tr>
              <a:tr h="168532">
                <a:tc>
                  <a:txBody>
                    <a:bodyPr/>
                    <a:lstStyle/>
                    <a:p>
                      <a:pPr algn="l" fontAlgn="ctr"/>
                      <a:r>
                        <a:rPr lang="en-US" sz="1050" u="none" strike="noStrike" dirty="0">
                          <a:effectLst/>
                        </a:rPr>
                        <a:t>Pallets</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0"/>
                  </a:ext>
                </a:extLst>
              </a:tr>
              <a:tr h="168532">
                <a:tc>
                  <a:txBody>
                    <a:bodyPr/>
                    <a:lstStyle/>
                    <a:p>
                      <a:pPr algn="l" fontAlgn="ctr"/>
                      <a:r>
                        <a:rPr lang="en-US" sz="1050" u="none" strike="noStrike" dirty="0">
                          <a:effectLst/>
                        </a:rPr>
                        <a:t>Paper - Books</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1"/>
                  </a:ext>
                </a:extLst>
              </a:tr>
              <a:tr h="168532">
                <a:tc>
                  <a:txBody>
                    <a:bodyPr/>
                    <a:lstStyle/>
                    <a:p>
                      <a:pPr algn="l" fontAlgn="ctr"/>
                      <a:r>
                        <a:rPr lang="en-US" sz="1050" u="none" strike="noStrike" dirty="0">
                          <a:effectLst/>
                        </a:rPr>
                        <a:t>Paper - Copy Paper</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2"/>
                  </a:ext>
                </a:extLst>
              </a:tr>
              <a:tr h="168532">
                <a:tc>
                  <a:txBody>
                    <a:bodyPr/>
                    <a:lstStyle/>
                    <a:p>
                      <a:pPr algn="l" fontAlgn="ctr"/>
                      <a:r>
                        <a:rPr lang="en-US" sz="1050" u="none" strike="noStrike" dirty="0">
                          <a:effectLst/>
                        </a:rPr>
                        <a:t>Paper - Mixed</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3"/>
                  </a:ext>
                </a:extLst>
              </a:tr>
              <a:tr h="168532">
                <a:tc>
                  <a:txBody>
                    <a:bodyPr/>
                    <a:lstStyle/>
                    <a:p>
                      <a:pPr algn="l" fontAlgn="ctr"/>
                      <a:r>
                        <a:rPr lang="en-US" sz="1050" u="none" strike="noStrike" dirty="0">
                          <a:effectLst/>
                        </a:rPr>
                        <a:t>Plastics - Mixed</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4"/>
                  </a:ext>
                </a:extLst>
              </a:tr>
              <a:tr h="168532">
                <a:tc>
                  <a:txBody>
                    <a:bodyPr/>
                    <a:lstStyle/>
                    <a:p>
                      <a:pPr algn="l" fontAlgn="ctr"/>
                      <a:r>
                        <a:rPr lang="en-US" sz="1050" u="none" strike="noStrike" dirty="0">
                          <a:effectLst/>
                        </a:rPr>
                        <a:t>Plastics - Wrap/Film</a:t>
                      </a:r>
                      <a:endParaRPr lang="en-US" sz="1050" b="0"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5"/>
                  </a:ext>
                </a:extLst>
              </a:tr>
              <a:tr h="168532">
                <a:tc>
                  <a:txBody>
                    <a:bodyPr/>
                    <a:lstStyle/>
                    <a:p>
                      <a:pPr algn="l" fontAlgn="b"/>
                      <a:r>
                        <a:rPr lang="en-US" sz="1050" u="none" strike="noStrike" dirty="0">
                          <a:effectLst/>
                        </a:rPr>
                        <a:t>Regulated Medical Waste</a:t>
                      </a:r>
                      <a:endParaRPr lang="en-US" sz="1050" b="0"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6"/>
                  </a:ext>
                </a:extLst>
              </a:tr>
              <a:tr h="168532">
                <a:tc>
                  <a:txBody>
                    <a:bodyPr/>
                    <a:lstStyle/>
                    <a:p>
                      <a:pPr algn="l" fontAlgn="b"/>
                      <a:r>
                        <a:rPr lang="en-US" sz="1050" u="none" strike="noStrike">
                          <a:effectLst/>
                        </a:rPr>
                        <a:t>Textiles/Clothing</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7"/>
                  </a:ext>
                </a:extLst>
              </a:tr>
              <a:tr h="168532">
                <a:tc>
                  <a:txBody>
                    <a:bodyPr/>
                    <a:lstStyle/>
                    <a:p>
                      <a:pPr algn="l" fontAlgn="b"/>
                      <a:r>
                        <a:rPr lang="en-US" sz="1050" u="none" strike="noStrike">
                          <a:effectLst/>
                        </a:rPr>
                        <a:t>Trash </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8"/>
                  </a:ext>
                </a:extLst>
              </a:tr>
              <a:tr h="168532">
                <a:tc>
                  <a:txBody>
                    <a:bodyPr/>
                    <a:lstStyle/>
                    <a:p>
                      <a:pPr algn="l" fontAlgn="b"/>
                      <a:r>
                        <a:rPr lang="en-US" sz="1050" u="none" strike="noStrike">
                          <a:effectLst/>
                        </a:rPr>
                        <a:t>Other</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29"/>
                  </a:ext>
                </a:extLst>
              </a:tr>
            </a:tbl>
          </a:graphicData>
        </a:graphic>
      </p:graphicFrame>
      <p:sp>
        <p:nvSpPr>
          <p:cNvPr id="6" name="TextBox 5"/>
          <p:cNvSpPr txBox="1"/>
          <p:nvPr/>
        </p:nvSpPr>
        <p:spPr>
          <a:xfrm>
            <a:off x="7016620" y="2575249"/>
            <a:ext cx="1946405" cy="1754326"/>
          </a:xfrm>
          <a:prstGeom prst="rect">
            <a:avLst/>
          </a:prstGeom>
          <a:noFill/>
        </p:spPr>
        <p:txBody>
          <a:bodyPr wrap="square" rtlCol="0">
            <a:spAutoFit/>
          </a:bodyPr>
          <a:lstStyle/>
          <a:p>
            <a:pPr marL="285750" indent="-285750">
              <a:buClr>
                <a:srgbClr val="4498D5"/>
              </a:buClr>
              <a:buFont typeface="Arial"/>
              <a:buChar char="•"/>
            </a:pPr>
            <a:r>
              <a:rPr lang="en-US" dirty="0">
                <a:latin typeface="Univers" pitchFamily="34" charset="0"/>
              </a:rPr>
              <a:t>29 Material Types</a:t>
            </a:r>
          </a:p>
          <a:p>
            <a:pPr>
              <a:buClr>
                <a:srgbClr val="4498D5"/>
              </a:buClr>
              <a:buFont typeface="Arial"/>
            </a:pPr>
            <a:endParaRPr lang="en-US" dirty="0">
              <a:latin typeface="Univers" pitchFamily="34" charset="0"/>
            </a:endParaRPr>
          </a:p>
          <a:p>
            <a:pPr marL="285750" indent="-285750">
              <a:buClr>
                <a:srgbClr val="4498D5"/>
              </a:buClr>
              <a:buFont typeface="Arial"/>
              <a:buChar char="•"/>
            </a:pPr>
            <a:r>
              <a:rPr lang="en-US" dirty="0">
                <a:latin typeface="Univers" pitchFamily="34" charset="0"/>
              </a:rPr>
              <a:t>4 Methods of Management</a:t>
            </a:r>
          </a:p>
          <a:p>
            <a:pPr>
              <a:buClr>
                <a:srgbClr val="4498D5"/>
              </a:buClr>
            </a:pPr>
            <a:endParaRPr lang="en-US" dirty="0">
              <a:solidFill>
                <a:schemeClr val="tx1">
                  <a:lumMod val="65000"/>
                  <a:lumOff val="35000"/>
                </a:schemeClr>
              </a:solidFill>
              <a:latin typeface="Univers" pitchFamily="34" charset="0"/>
            </a:endParaRPr>
          </a:p>
        </p:txBody>
      </p:sp>
    </p:spTree>
    <p:extLst>
      <p:ext uri="{BB962C8B-B14F-4D97-AF65-F5344CB8AC3E}">
        <p14:creationId xmlns:p14="http://schemas.microsoft.com/office/powerpoint/2010/main" val="90163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Methods of Data Entry </a:t>
            </a:r>
          </a:p>
        </p:txBody>
      </p:sp>
      <p:sp>
        <p:nvSpPr>
          <p:cNvPr id="3" name="Content Placeholder 2"/>
          <p:cNvSpPr>
            <a:spLocks noGrp="1"/>
          </p:cNvSpPr>
          <p:nvPr>
            <p:ph idx="1"/>
          </p:nvPr>
        </p:nvSpPr>
        <p:spPr>
          <a:xfrm>
            <a:off x="628650" y="1637735"/>
            <a:ext cx="7886700" cy="4156075"/>
          </a:xfrm>
        </p:spPr>
        <p:txBody>
          <a:bodyPr>
            <a:normAutofit fontScale="70000" lnSpcReduction="20000"/>
          </a:bodyPr>
          <a:lstStyle/>
          <a:p>
            <a:pPr>
              <a:lnSpc>
                <a:spcPct val="120000"/>
              </a:lnSpc>
            </a:pPr>
            <a:r>
              <a:rPr lang="en-US" b="1" dirty="0"/>
              <a:t>Regularly </a:t>
            </a:r>
            <a:r>
              <a:rPr lang="en-US" dirty="0"/>
              <a:t>– Meters for materials that are picked up on an ongoing basis (e.g. weekly pickup of trash and recycling).  There are two basic paths: </a:t>
            </a:r>
          </a:p>
          <a:p>
            <a:pPr lvl="1">
              <a:lnSpc>
                <a:spcPct val="120000"/>
              </a:lnSpc>
            </a:pPr>
            <a:r>
              <a:rPr lang="en-US" u="sng" dirty="0"/>
              <a:t>Measured</a:t>
            </a:r>
            <a:r>
              <a:rPr lang="en-US" dirty="0"/>
              <a:t> – Requires a weight or volume for each entry</a:t>
            </a:r>
          </a:p>
          <a:p>
            <a:pPr lvl="2">
              <a:lnSpc>
                <a:spcPct val="120000"/>
              </a:lnSpc>
            </a:pPr>
            <a:r>
              <a:rPr lang="en-US" dirty="0"/>
              <a:t>C</a:t>
            </a:r>
            <a:r>
              <a:rPr lang="en-US" dirty="0" smtClean="0"/>
              <a:t>an </a:t>
            </a:r>
            <a:r>
              <a:rPr lang="en-US" dirty="0"/>
              <a:t>be marked as “estimated” if it is a weight that the you/your customer estimate on your own</a:t>
            </a:r>
          </a:p>
          <a:p>
            <a:pPr lvl="1">
              <a:lnSpc>
                <a:spcPct val="120000"/>
              </a:lnSpc>
            </a:pPr>
            <a:r>
              <a:rPr lang="en-US" u="sng" dirty="0"/>
              <a:t>Container Size</a:t>
            </a:r>
            <a:r>
              <a:rPr lang="en-US" dirty="0"/>
              <a:t> – </a:t>
            </a:r>
            <a:r>
              <a:rPr lang="en-US" dirty="0"/>
              <a:t>B</a:t>
            </a:r>
            <a:r>
              <a:rPr lang="en-US" dirty="0" smtClean="0"/>
              <a:t>ased </a:t>
            </a:r>
            <a:r>
              <a:rPr lang="en-US" dirty="0"/>
              <a:t>on the size of the container</a:t>
            </a:r>
          </a:p>
          <a:p>
            <a:pPr lvl="2">
              <a:lnSpc>
                <a:spcPct val="120000"/>
              </a:lnSpc>
            </a:pPr>
            <a:r>
              <a:rPr lang="en-US" dirty="0"/>
              <a:t>You/your customer enters a container size, and specifies the number of times it was emptied and the percent full</a:t>
            </a:r>
          </a:p>
          <a:p>
            <a:pPr>
              <a:lnSpc>
                <a:spcPct val="120000"/>
              </a:lnSpc>
            </a:pPr>
            <a:endParaRPr lang="en-US" dirty="0"/>
          </a:p>
          <a:p>
            <a:pPr>
              <a:lnSpc>
                <a:spcPct val="120000"/>
              </a:lnSpc>
            </a:pPr>
            <a:r>
              <a:rPr lang="en-US" b="1" dirty="0"/>
              <a:t>Intermittently</a:t>
            </a:r>
            <a:r>
              <a:rPr lang="en-US" dirty="0"/>
              <a:t> – Meters for infrequent or 1-time events (e.g. annual donation of electronics, or construction materials).  </a:t>
            </a:r>
          </a:p>
        </p:txBody>
      </p:sp>
    </p:spTree>
    <p:extLst>
      <p:ext uri="{BB962C8B-B14F-4D97-AF65-F5344CB8AC3E}">
        <p14:creationId xmlns:p14="http://schemas.microsoft.com/office/powerpoint/2010/main" val="25691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52" y="177235"/>
            <a:ext cx="7886700" cy="1325563"/>
          </a:xfrm>
        </p:spPr>
        <p:txBody>
          <a:bodyPr>
            <a:normAutofit/>
          </a:bodyPr>
          <a:lstStyle/>
          <a:p>
            <a:r>
              <a:rPr lang="en-US" sz="2400" b="1" dirty="0">
                <a:solidFill>
                  <a:srgbClr val="0070C0"/>
                </a:solidFill>
                <a:latin typeface="Univers LT Std 57 Cn"/>
                <a:cs typeface="Univers LT Std 57 Cn"/>
              </a:rPr>
              <a:t>Step 1: </a:t>
            </a:r>
            <a:br>
              <a:rPr lang="en-US" sz="2400" b="1" dirty="0">
                <a:solidFill>
                  <a:srgbClr val="0070C0"/>
                </a:solidFill>
                <a:latin typeface="Univers LT Std 57 Cn"/>
                <a:cs typeface="Univers LT Std 57 Cn"/>
              </a:rPr>
            </a:br>
            <a:r>
              <a:rPr lang="en-US" sz="2400" b="1" dirty="0">
                <a:solidFill>
                  <a:srgbClr val="0070C0"/>
                </a:solidFill>
                <a:latin typeface="Univers LT Std 57 Cn"/>
                <a:cs typeface="Univers LT Std 57 Cn"/>
              </a:rPr>
              <a:t>Select Material &amp; Management Method</a:t>
            </a:r>
          </a:p>
        </p:txBody>
      </p:sp>
      <p:sp>
        <p:nvSpPr>
          <p:cNvPr id="3" name="Content Placeholder 2"/>
          <p:cNvSpPr>
            <a:spLocks noGrp="1"/>
          </p:cNvSpPr>
          <p:nvPr>
            <p:ph idx="1"/>
          </p:nvPr>
        </p:nvSpPr>
        <p:spPr>
          <a:xfrm>
            <a:off x="5736921" y="1945962"/>
            <a:ext cx="3166736" cy="4156075"/>
          </a:xfrm>
        </p:spPr>
        <p:txBody>
          <a:bodyPr>
            <a:noAutofit/>
          </a:bodyPr>
          <a:lstStyle/>
          <a:p>
            <a:r>
              <a:rPr lang="en-US" sz="1800" dirty="0"/>
              <a:t>Select the material you’re managing</a:t>
            </a:r>
          </a:p>
          <a:p>
            <a:pPr lvl="1"/>
            <a:r>
              <a:rPr lang="en-US" sz="1600" dirty="0"/>
              <a:t>Trash, Cardboard, Furniture, etc.</a:t>
            </a:r>
          </a:p>
          <a:p>
            <a:pPr marL="0" indent="0">
              <a:buNone/>
            </a:pPr>
            <a:endParaRPr lang="en-US" sz="1800" dirty="0"/>
          </a:p>
          <a:p>
            <a:r>
              <a:rPr lang="en-US" sz="1800" dirty="0"/>
              <a:t>Select the Management method</a:t>
            </a:r>
          </a:p>
          <a:p>
            <a:pPr lvl="1"/>
            <a:r>
              <a:rPr lang="en-US" sz="1600" dirty="0"/>
              <a:t>Disposed, Recycled, etc.</a:t>
            </a:r>
          </a:p>
          <a:p>
            <a:pPr marL="0" indent="0">
              <a:buNone/>
            </a:pPr>
            <a:endParaRPr lang="en-US" sz="1800" dirty="0"/>
          </a:p>
          <a:p>
            <a:r>
              <a:rPr lang="en-US" sz="1800" dirty="0"/>
              <a:t>Add up to 10 different meters at once</a:t>
            </a:r>
          </a:p>
        </p:txBody>
      </p:sp>
      <p:pic>
        <p:nvPicPr>
          <p:cNvPr id="5" name="Picture 4" descr="slide 13 3 Getting Started .tif"/>
          <p:cNvPicPr>
            <a:picLocks noChangeAspect="1"/>
          </p:cNvPicPr>
          <p:nvPr/>
        </p:nvPicPr>
        <p:blipFill>
          <a:blip r:embed="rId3" cstate="print"/>
          <a:srcRect l="1916" t="2875" r="1167" b="1750"/>
          <a:stretch>
            <a:fillRect/>
          </a:stretch>
        </p:blipFill>
        <p:spPr>
          <a:xfrm>
            <a:off x="376642" y="1338089"/>
            <a:ext cx="5113596" cy="47639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5964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Step 2:</a:t>
            </a:r>
            <a:br>
              <a:rPr lang="en-US" sz="2400" b="1" dirty="0">
                <a:solidFill>
                  <a:srgbClr val="0070C0"/>
                </a:solidFill>
                <a:latin typeface="Univers LT Std 57 Cn"/>
                <a:cs typeface="Univers LT Std 57 Cn"/>
              </a:rPr>
            </a:br>
            <a:r>
              <a:rPr lang="en-US" sz="2400" b="1" dirty="0" smtClean="0">
                <a:solidFill>
                  <a:srgbClr val="0070C0"/>
                </a:solidFill>
                <a:latin typeface="Univers LT Std 57 Cn"/>
                <a:cs typeface="Univers LT Std 57 Cn"/>
              </a:rPr>
              <a:t>Indicate Meter Type</a:t>
            </a:r>
            <a:endParaRPr lang="en-US" sz="2400" b="1" dirty="0">
              <a:solidFill>
                <a:srgbClr val="0070C0"/>
              </a:solidFill>
              <a:latin typeface="Univers LT Std 57 Cn"/>
              <a:cs typeface="Univers LT Std 57 Cn"/>
            </a:endParaRPr>
          </a:p>
        </p:txBody>
      </p:sp>
      <p:sp>
        <p:nvSpPr>
          <p:cNvPr id="3" name="Content Placeholder 2"/>
          <p:cNvSpPr>
            <a:spLocks noGrp="1"/>
          </p:cNvSpPr>
          <p:nvPr>
            <p:ph idx="1"/>
          </p:nvPr>
        </p:nvSpPr>
        <p:spPr>
          <a:xfrm>
            <a:off x="6197630" y="1913307"/>
            <a:ext cx="2871214" cy="4156075"/>
          </a:xfrm>
        </p:spPr>
        <p:txBody>
          <a:bodyPr>
            <a:noAutofit/>
          </a:bodyPr>
          <a:lstStyle/>
          <a:p>
            <a:r>
              <a:rPr lang="en-US" sz="1800" dirty="0"/>
              <a:t>First, select Regular or Intermittent</a:t>
            </a:r>
          </a:p>
          <a:p>
            <a:pPr marL="0" indent="0">
              <a:buNone/>
            </a:pPr>
            <a:endParaRPr lang="en-US" sz="1800" dirty="0"/>
          </a:p>
          <a:p>
            <a:r>
              <a:rPr lang="en-US" sz="1800" dirty="0"/>
              <a:t>Page will dynamically change based on your choices</a:t>
            </a:r>
          </a:p>
          <a:p>
            <a:pPr marL="0" indent="0">
              <a:buNone/>
            </a:pPr>
            <a:endParaRPr lang="en-US" sz="1800" dirty="0"/>
          </a:p>
          <a:p>
            <a:r>
              <a:rPr lang="en-US" sz="1800" dirty="0"/>
              <a:t>For Regular, chose whether you will enter with a quantity, or just tell us the size of your dumpster</a:t>
            </a:r>
          </a:p>
        </p:txBody>
      </p:sp>
      <p:pic>
        <p:nvPicPr>
          <p:cNvPr id="5" name="Picture 4"/>
          <p:cNvPicPr>
            <a:picLocks noChangeAspect="1"/>
          </p:cNvPicPr>
          <p:nvPr/>
        </p:nvPicPr>
        <p:blipFill>
          <a:blip r:embed="rId3"/>
          <a:stretch>
            <a:fillRect/>
          </a:stretch>
        </p:blipFill>
        <p:spPr>
          <a:xfrm>
            <a:off x="147365" y="1673079"/>
            <a:ext cx="5871601" cy="4138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865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Meter Type Options</a:t>
            </a:r>
          </a:p>
        </p:txBody>
      </p:sp>
      <p:sp>
        <p:nvSpPr>
          <p:cNvPr id="4" name="Content Placeholder 3"/>
          <p:cNvSpPr>
            <a:spLocks noGrp="1"/>
          </p:cNvSpPr>
          <p:nvPr>
            <p:ph idx="1"/>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80572918"/>
              </p:ext>
            </p:extLst>
          </p:nvPr>
        </p:nvGraphicFramePr>
        <p:xfrm>
          <a:off x="545395" y="531576"/>
          <a:ext cx="7969955" cy="5352307"/>
        </p:xfrm>
        <a:graphic>
          <a:graphicData uri="http://schemas.openxmlformats.org/drawingml/2006/table">
            <a:tbl>
              <a:tblPr firstRow="1" bandRow="1">
                <a:tableStyleId>{5C22544A-7EE6-4342-B048-85BDC9FD1C3A}</a:tableStyleId>
              </a:tblPr>
              <a:tblGrid>
                <a:gridCol w="1773543">
                  <a:extLst>
                    <a:ext uri="{9D8B030D-6E8A-4147-A177-3AD203B41FA5}">
                      <a16:colId xmlns:a16="http://schemas.microsoft.com/office/drawing/2014/main" xmlns="" val="20000"/>
                    </a:ext>
                  </a:extLst>
                </a:gridCol>
                <a:gridCol w="3577897">
                  <a:extLst>
                    <a:ext uri="{9D8B030D-6E8A-4147-A177-3AD203B41FA5}">
                      <a16:colId xmlns:a16="http://schemas.microsoft.com/office/drawing/2014/main" xmlns="" val="20001"/>
                    </a:ext>
                  </a:extLst>
                </a:gridCol>
                <a:gridCol w="2618515">
                  <a:extLst>
                    <a:ext uri="{9D8B030D-6E8A-4147-A177-3AD203B41FA5}">
                      <a16:colId xmlns:a16="http://schemas.microsoft.com/office/drawing/2014/main" xmlns="" val="20002"/>
                    </a:ext>
                  </a:extLst>
                </a:gridCol>
              </a:tblGrid>
              <a:tr h="34342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dirty="0"/>
                        <a:t>Regular 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dirty="0"/>
                        <a:t>Intermittent</a:t>
                      </a:r>
                      <a:r>
                        <a:rPr lang="en-US" baseline="0" dirty="0"/>
                        <a:t> Meter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extLst>
                  <a:ext uri="{0D108BD9-81ED-4DB2-BD59-A6C34878D82A}">
                    <a16:rowId xmlns:a16="http://schemas.microsoft.com/office/drawing/2014/main" xmlns="" val="10000"/>
                  </a:ext>
                </a:extLst>
              </a:tr>
              <a:tr h="486518">
                <a:tc>
                  <a:txBody>
                    <a:bodyPr/>
                    <a:lstStyle/>
                    <a:p>
                      <a:r>
                        <a:rPr lang="en-US" sz="1600" b="1" dirty="0"/>
                        <a:t>When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dirty="0"/>
                        <a:t>D</a:t>
                      </a:r>
                      <a:r>
                        <a:rPr lang="en-US" sz="1600" baseline="0" dirty="0"/>
                        <a:t>umpsters picked up regularly </a:t>
                      </a:r>
                    </a:p>
                    <a:p>
                      <a:r>
                        <a:rPr lang="en-US" sz="1200" baseline="0" dirty="0"/>
                        <a:t>(e.g. 2x per week)</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dirty="0"/>
                        <a:t>Infrequent</a:t>
                      </a:r>
                      <a:r>
                        <a:rPr lang="en-US" sz="1600" baseline="0" dirty="0"/>
                        <a:t> or 1 time events </a:t>
                      </a:r>
                    </a:p>
                    <a:p>
                      <a:r>
                        <a:rPr lang="en-US" sz="1200" baseline="0" dirty="0"/>
                        <a:t>(e.g. Furniture donation)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1"/>
                  </a:ext>
                </a:extLst>
              </a:tr>
              <a:tr h="772705">
                <a:tc>
                  <a:txBody>
                    <a:bodyPr/>
                    <a:lstStyle/>
                    <a:p>
                      <a:r>
                        <a:rPr lang="en-US" sz="1600" b="1" dirty="0"/>
                        <a:t>What</a:t>
                      </a:r>
                      <a:r>
                        <a:rPr lang="en-US" sz="1600" b="1" baseline="0" dirty="0"/>
                        <a:t> the system will expect</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dirty="0"/>
                        <a:t>Data will be present every month </a:t>
                      </a:r>
                      <a:r>
                        <a:rPr lang="en-US" sz="1200" dirty="0"/>
                        <a:t>(no gaps/overlaps)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dirty="0"/>
                        <a:t>No minimum data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2"/>
                  </a:ext>
                </a:extLst>
              </a:tr>
              <a:tr h="1486335">
                <a:tc>
                  <a:txBody>
                    <a:bodyPr/>
                    <a:lstStyle/>
                    <a:p>
                      <a:r>
                        <a:rPr lang="en-US" sz="1600" b="1" dirty="0"/>
                        <a:t>How</a:t>
                      </a:r>
                      <a:r>
                        <a:rPr lang="en-US" sz="1600" b="1" baseline="0" dirty="0"/>
                        <a:t> you will enter data</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dirty="0"/>
                        <a:t>Two Options: </a:t>
                      </a:r>
                    </a:p>
                    <a:p>
                      <a:pPr marL="342900" indent="-342900">
                        <a:buFont typeface="+mj-lt"/>
                        <a:buAutoNum type="alphaUcPeriod"/>
                      </a:pPr>
                      <a:r>
                        <a:rPr lang="en-US" sz="1600" b="1" dirty="0"/>
                        <a:t>Regular.</a:t>
                      </a:r>
                      <a:r>
                        <a:rPr lang="en-US" sz="1600" b="1" baseline="0" dirty="0"/>
                        <a:t> </a:t>
                      </a:r>
                      <a:r>
                        <a:rPr lang="en-US" sz="1600" dirty="0"/>
                        <a:t>Enter </a:t>
                      </a:r>
                      <a:r>
                        <a:rPr lang="en-US" sz="1600" baseline="0" dirty="0"/>
                        <a:t>a quantity each month </a:t>
                      </a:r>
                      <a:r>
                        <a:rPr lang="en-US" sz="1200" baseline="0" dirty="0"/>
                        <a:t>(e.g. 100 lbs, 3yd</a:t>
                      </a:r>
                      <a:r>
                        <a:rPr lang="en-US" sz="1200" baseline="30000" dirty="0"/>
                        <a:t>3</a:t>
                      </a:r>
                      <a:r>
                        <a:rPr lang="en-US" sz="1200" baseline="0" dirty="0"/>
                        <a:t>)</a:t>
                      </a:r>
                      <a:endParaRPr lang="en-US" sz="1200" dirty="0"/>
                    </a:p>
                    <a:p>
                      <a:pPr marL="342900" indent="-342900">
                        <a:buAutoNum type="alphaUcPeriod"/>
                      </a:pPr>
                      <a:r>
                        <a:rPr lang="en-US" sz="1600" b="1" dirty="0"/>
                        <a:t>Regular</a:t>
                      </a:r>
                      <a:r>
                        <a:rPr lang="en-US" sz="1600" b="1" baseline="0" dirty="0"/>
                        <a:t> </a:t>
                      </a:r>
                      <a:r>
                        <a:rPr lang="en-US" sz="1600" b="1" dirty="0"/>
                        <a:t>Container. </a:t>
                      </a:r>
                      <a:r>
                        <a:rPr lang="en-US" sz="1600" dirty="0"/>
                        <a:t>Tell us</a:t>
                      </a:r>
                      <a:r>
                        <a:rPr lang="en-US" sz="1600" baseline="0" dirty="0"/>
                        <a:t> the size of your dumpster and how often it was emptied</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dirty="0"/>
                        <a:t>One Option:</a:t>
                      </a:r>
                    </a:p>
                    <a:p>
                      <a:pPr marL="342900" indent="-342900">
                        <a:buFont typeface="+mj-lt"/>
                        <a:buAutoNum type="alphaUcPeriod" startAt="3"/>
                      </a:pPr>
                      <a:r>
                        <a:rPr lang="en-US" sz="1600" b="1" dirty="0"/>
                        <a:t>Intermittent. </a:t>
                      </a:r>
                      <a:r>
                        <a:rPr lang="en-US" sz="1600" dirty="0"/>
                        <a:t>Enter a quantity </a:t>
                      </a:r>
                      <a:r>
                        <a:rPr lang="en-US" sz="1200" dirty="0"/>
                        <a:t>(e.g. 100 lbs,</a:t>
                      </a:r>
                      <a:r>
                        <a:rPr lang="en-US" sz="1200" baseline="0" dirty="0"/>
                        <a:t> 3yd</a:t>
                      </a:r>
                      <a:r>
                        <a:rPr lang="en-US" sz="1200" baseline="30000" dirty="0"/>
                        <a:t>3</a:t>
                      </a:r>
                      <a:r>
                        <a:rPr lang="en-US" sz="1200" baseline="0" dirty="0"/>
                        <a:t>)</a:t>
                      </a:r>
                    </a:p>
                    <a:p>
                      <a:pPr marL="0" indent="0">
                        <a:buFont typeface="+mj-lt"/>
                        <a:buNone/>
                      </a:pPr>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3"/>
                  </a:ext>
                </a:extLst>
              </a:tr>
              <a:tr h="2090947">
                <a:tc>
                  <a:txBody>
                    <a:bodyPr/>
                    <a:lstStyle/>
                    <a:p>
                      <a:r>
                        <a:rPr lang="en-US" sz="1600" b="1" dirty="0"/>
                        <a:t>Information required at meter setup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342900" indent="-342900">
                        <a:buFont typeface="+mj-lt"/>
                        <a:buAutoNum type="alphaUcPeriod"/>
                      </a:pPr>
                      <a:r>
                        <a:rPr lang="en-US" sz="1600" b="1" dirty="0"/>
                        <a:t>Regular</a:t>
                      </a:r>
                    </a:p>
                    <a:p>
                      <a:pPr marL="800100" lvl="1" indent="-342900">
                        <a:buAutoNum type="arabicPeriod"/>
                      </a:pPr>
                      <a:r>
                        <a:rPr lang="en-US" sz="1600" dirty="0"/>
                        <a:t>The unit you will use to enter data</a:t>
                      </a:r>
                    </a:p>
                    <a:p>
                      <a:pPr marL="800100" lvl="1" indent="-342900">
                        <a:buAutoNum type="arabicPeriod"/>
                      </a:pPr>
                      <a:r>
                        <a:rPr lang="en-US" sz="1600" baseline="0" dirty="0"/>
                        <a:t>The date for your first bill</a:t>
                      </a:r>
                    </a:p>
                    <a:p>
                      <a:pPr marL="342900" indent="-342900">
                        <a:buAutoNum type="alphaUcPeriod"/>
                      </a:pPr>
                      <a:r>
                        <a:rPr lang="en-US" sz="1600" b="1" baseline="0" dirty="0"/>
                        <a:t>Container Size</a:t>
                      </a:r>
                    </a:p>
                    <a:p>
                      <a:pPr marL="800100" lvl="1" indent="-342900">
                        <a:buAutoNum type="arabicPeriod"/>
                      </a:pPr>
                      <a:r>
                        <a:rPr lang="en-US" sz="1600" baseline="0" dirty="0"/>
                        <a:t>The size of your dumpster</a:t>
                      </a:r>
                    </a:p>
                    <a:p>
                      <a:pPr marL="800100" lvl="1" indent="-342900">
                        <a:buAutoNum type="arabicPeriod"/>
                      </a:pPr>
                      <a:r>
                        <a:rPr lang="en-US" sz="1600" baseline="0" dirty="0"/>
                        <a:t>The date for your first bill</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342900" indent="-342900">
                        <a:buAutoNum type="alphaUcPeriod" startAt="3"/>
                      </a:pPr>
                      <a:r>
                        <a:rPr lang="en-US" sz="1600" b="1" dirty="0"/>
                        <a:t>Intermittent</a:t>
                      </a:r>
                    </a:p>
                    <a:p>
                      <a:pPr marL="800100" lvl="1" indent="-342900">
                        <a:buAutoNum type="arabicPeriod"/>
                      </a:pPr>
                      <a:r>
                        <a:rPr lang="en-US" sz="1600" dirty="0"/>
                        <a:t>The unit</a:t>
                      </a:r>
                      <a:r>
                        <a:rPr lang="en-US" sz="1600" baseline="0" dirty="0"/>
                        <a:t> you will use to enter data </a:t>
                      </a:r>
                      <a:r>
                        <a:rPr lang="en-US" sz="1200" baseline="0" dirty="0"/>
                        <a:t>(e.g. lbs, kg)</a:t>
                      </a:r>
                    </a:p>
                    <a:p>
                      <a:pPr marL="0" indent="0">
                        <a:buNone/>
                      </a:pPr>
                      <a:endParaRPr lang="en-US" sz="1600" baseline="0" dirty="0"/>
                    </a:p>
                    <a:p>
                      <a:pPr marL="0" indent="0">
                        <a:buNone/>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48604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Step 3:</a:t>
            </a:r>
            <a:br>
              <a:rPr lang="en-US" sz="2400" b="1" dirty="0">
                <a:solidFill>
                  <a:srgbClr val="0070C0"/>
                </a:solidFill>
                <a:latin typeface="Univers LT Std 57 Cn"/>
                <a:cs typeface="Univers LT Std 57 Cn"/>
              </a:rPr>
            </a:br>
            <a:r>
              <a:rPr lang="en-US" sz="2400" b="1" dirty="0">
                <a:solidFill>
                  <a:srgbClr val="0070C0"/>
                </a:solidFill>
                <a:latin typeface="Univers LT Std 57 Cn"/>
                <a:cs typeface="Univers LT Std 57 Cn"/>
              </a:rPr>
              <a:t>Enter Monthly Data</a:t>
            </a:r>
          </a:p>
        </p:txBody>
      </p:sp>
      <p:sp>
        <p:nvSpPr>
          <p:cNvPr id="3" name="Content Placeholder 2"/>
          <p:cNvSpPr>
            <a:spLocks noGrp="1"/>
          </p:cNvSpPr>
          <p:nvPr>
            <p:ph idx="1"/>
          </p:nvPr>
        </p:nvSpPr>
        <p:spPr>
          <a:xfrm>
            <a:off x="5474620" y="2213932"/>
            <a:ext cx="3640997" cy="4156075"/>
          </a:xfrm>
        </p:spPr>
        <p:txBody>
          <a:bodyPr>
            <a:noAutofit/>
          </a:bodyPr>
          <a:lstStyle/>
          <a:p>
            <a:r>
              <a:rPr lang="en-US" sz="1800" dirty="0"/>
              <a:t>Tables to enter records for each month</a:t>
            </a:r>
          </a:p>
          <a:p>
            <a:pPr lvl="1"/>
            <a:r>
              <a:rPr lang="en-US" sz="1600" dirty="0"/>
              <a:t>Similar to entering energy and water</a:t>
            </a:r>
          </a:p>
          <a:p>
            <a:pPr lvl="1"/>
            <a:r>
              <a:rPr lang="en-US" sz="1600" dirty="0"/>
              <a:t>Exact fields will depend on the meter type (regular, intermittent)</a:t>
            </a:r>
          </a:p>
          <a:p>
            <a:pPr marL="457200" lvl="1" indent="0">
              <a:buNone/>
            </a:pPr>
            <a:endParaRPr lang="en-US" sz="1800" dirty="0"/>
          </a:p>
          <a:p>
            <a:r>
              <a:rPr lang="en-US" sz="1800" dirty="0"/>
              <a:t>You do not need to complete this step to set up a meter</a:t>
            </a:r>
          </a:p>
          <a:p>
            <a:pPr lvl="1"/>
            <a:r>
              <a:rPr lang="en-US" sz="1600" dirty="0"/>
              <a:t>Come back and fill in later</a:t>
            </a:r>
          </a:p>
        </p:txBody>
      </p:sp>
      <p:pic>
        <p:nvPicPr>
          <p:cNvPr id="5" name="Picture 4"/>
          <p:cNvPicPr>
            <a:picLocks noChangeAspect="1"/>
          </p:cNvPicPr>
          <p:nvPr/>
        </p:nvPicPr>
        <p:blipFill>
          <a:blip r:embed="rId3"/>
          <a:stretch>
            <a:fillRect/>
          </a:stretch>
        </p:blipFill>
        <p:spPr>
          <a:xfrm>
            <a:off x="170248" y="1466742"/>
            <a:ext cx="5154059" cy="44899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065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340"/>
            <a:ext cx="7886700" cy="1325563"/>
          </a:xfrm>
        </p:spPr>
        <p:txBody>
          <a:bodyPr>
            <a:normAutofit/>
          </a:bodyPr>
          <a:lstStyle/>
          <a:p>
            <a:r>
              <a:rPr lang="en-US" sz="2400" b="1" dirty="0">
                <a:solidFill>
                  <a:srgbClr val="0070C0"/>
                </a:solidFill>
                <a:latin typeface="Univers LT Std 57 Cn"/>
                <a:cs typeface="Univers LT Std 57 Cn"/>
              </a:rPr>
              <a:t>Data Required by Meter Types</a:t>
            </a:r>
          </a:p>
        </p:txBody>
      </p:sp>
      <p:sp>
        <p:nvSpPr>
          <p:cNvPr id="3" name="Content Placeholder 2"/>
          <p:cNvSpPr>
            <a:spLocks noGrp="1"/>
          </p:cNvSpPr>
          <p:nvPr>
            <p:ph idx="1"/>
          </p:nvPr>
        </p:nvSpPr>
        <p:spPr>
          <a:xfrm>
            <a:off x="866121" y="4844398"/>
            <a:ext cx="8170103" cy="1393564"/>
          </a:xfrm>
        </p:spPr>
        <p:txBody>
          <a:bodyPr>
            <a:normAutofit/>
          </a:bodyPr>
          <a:lstStyle/>
          <a:p>
            <a:pPr>
              <a:lnSpc>
                <a:spcPct val="120000"/>
              </a:lnSpc>
            </a:pPr>
            <a:r>
              <a:rPr lang="en-US" sz="2000" b="1" dirty="0"/>
              <a:t>Note if the waste is </a:t>
            </a:r>
            <a:r>
              <a:rPr lang="en-US" sz="2000" b="1" u="sng" dirty="0" smtClean="0"/>
              <a:t>disposed</a:t>
            </a:r>
            <a:r>
              <a:rPr lang="en-US" sz="2000" b="1" dirty="0" smtClean="0"/>
              <a:t>,</a:t>
            </a:r>
            <a:r>
              <a:rPr lang="en-US" sz="2000" b="1" i="1" dirty="0" smtClean="0"/>
              <a:t> </a:t>
            </a:r>
            <a:r>
              <a:rPr lang="en-US" sz="2000" b="1" dirty="0"/>
              <a:t>additional data is required</a:t>
            </a:r>
            <a:endParaRPr lang="en-US" sz="2000" b="1" i="1" dirty="0"/>
          </a:p>
          <a:p>
            <a:pPr lvl="1">
              <a:lnSpc>
                <a:spcPct val="120000"/>
              </a:lnSpc>
            </a:pPr>
            <a:r>
              <a:rPr lang="en-US" sz="1800" dirty="0"/>
              <a:t>% for each option: Landfill, Waste-to-Energy, Incineration, and unknown</a:t>
            </a:r>
          </a:p>
          <a:p>
            <a:pPr lvl="1">
              <a:lnSpc>
                <a:spcPct val="120000"/>
              </a:lnSpc>
            </a:pPr>
            <a:r>
              <a:rPr lang="en-US" sz="1800" dirty="0"/>
              <a:t>% values must add to 100; can omit options that are 0%</a:t>
            </a:r>
          </a:p>
        </p:txBody>
      </p:sp>
      <p:graphicFrame>
        <p:nvGraphicFramePr>
          <p:cNvPr id="6" name="Table 5"/>
          <p:cNvGraphicFramePr>
            <a:graphicFrameLocks noGrp="1"/>
          </p:cNvGraphicFramePr>
          <p:nvPr>
            <p:extLst>
              <p:ext uri="{D42A27DB-BD31-4B8C-83A1-F6EECF244321}">
                <p14:modId xmlns:p14="http://schemas.microsoft.com/office/powerpoint/2010/main" val="2209243033"/>
              </p:ext>
            </p:extLst>
          </p:nvPr>
        </p:nvGraphicFramePr>
        <p:xfrm>
          <a:off x="886968" y="1236276"/>
          <a:ext cx="7370064" cy="3520440"/>
        </p:xfrm>
        <a:graphic>
          <a:graphicData uri="http://schemas.openxmlformats.org/drawingml/2006/table">
            <a:tbl>
              <a:tblPr firstRow="1" bandRow="1">
                <a:tableStyleId>{5C22544A-7EE6-4342-B048-85BDC9FD1C3A}</a:tableStyleId>
              </a:tblPr>
              <a:tblGrid>
                <a:gridCol w="2212848">
                  <a:extLst>
                    <a:ext uri="{9D8B030D-6E8A-4147-A177-3AD203B41FA5}">
                      <a16:colId xmlns:a16="http://schemas.microsoft.com/office/drawing/2014/main" xmlns="" val="20000"/>
                    </a:ext>
                  </a:extLst>
                </a:gridCol>
                <a:gridCol w="2700528">
                  <a:extLst>
                    <a:ext uri="{9D8B030D-6E8A-4147-A177-3AD203B41FA5}">
                      <a16:colId xmlns:a16="http://schemas.microsoft.com/office/drawing/2014/main" xmlns="" val="20001"/>
                    </a:ext>
                  </a:extLst>
                </a:gridCol>
                <a:gridCol w="2456688">
                  <a:extLst>
                    <a:ext uri="{9D8B030D-6E8A-4147-A177-3AD203B41FA5}">
                      <a16:colId xmlns:a16="http://schemas.microsoft.com/office/drawing/2014/main" xmlns="" val="20002"/>
                    </a:ext>
                  </a:extLst>
                </a:gridCol>
              </a:tblGrid>
              <a:tr h="311705">
                <a:tc>
                  <a:txBody>
                    <a:bodyPr/>
                    <a:lstStyle/>
                    <a:p>
                      <a:pPr algn="ctr"/>
                      <a:r>
                        <a:rPr lang="en-US" sz="1800" dirty="0"/>
                        <a:t>Regular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sz="1800" dirty="0"/>
                        <a:t>Regular Container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sz="1800" dirty="0"/>
                        <a:t>Intermittent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extLst>
                  <a:ext uri="{0D108BD9-81ED-4DB2-BD59-A6C34878D82A}">
                    <a16:rowId xmlns:a16="http://schemas.microsoft.com/office/drawing/2014/main" xmlns="" val="10000"/>
                  </a:ext>
                </a:extLst>
              </a:tr>
              <a:tr h="676434">
                <a:tc>
                  <a:txBody>
                    <a:bodyPr/>
                    <a:lstStyle/>
                    <a:p>
                      <a:pPr marL="0" indent="0" algn="ctr">
                        <a:buFont typeface="Arial" panose="020B0604020202020204" pitchFamily="34" charset="0"/>
                        <a:buNone/>
                      </a:pPr>
                      <a:r>
                        <a:rPr lang="en-US" sz="1600" i="0" dirty="0"/>
                        <a:t>Most like</a:t>
                      </a:r>
                      <a:r>
                        <a:rPr lang="en-US" sz="1600" i="0" baseline="0" dirty="0"/>
                        <a:t> metered energy</a:t>
                      </a:r>
                      <a:endParaRPr lang="en-US" sz="16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0" indent="0" algn="ctr">
                        <a:buFont typeface="Arial" panose="020B0604020202020204" pitchFamily="34" charset="0"/>
                        <a:buNone/>
                      </a:pPr>
                      <a:r>
                        <a:rPr lang="en-US" sz="1600" i="0" baseline="0" dirty="0"/>
                        <a:t>Instead of a quantity, enter number of pickups &amp; average percent full</a:t>
                      </a:r>
                    </a:p>
                    <a:p>
                      <a:pPr marL="0" indent="0" algn="ctr">
                        <a:buFont typeface="Arial" panose="020B0604020202020204" pitchFamily="34" charset="0"/>
                        <a:buNone/>
                      </a:pPr>
                      <a:endParaRPr lang="en-US" sz="700" i="0" baseline="0" dirty="0"/>
                    </a:p>
                    <a:p>
                      <a:pPr marL="0" indent="0" algn="ctr">
                        <a:buFont typeface="Arial" panose="020B0604020202020204" pitchFamily="34" charset="0"/>
                        <a:buNone/>
                      </a:pPr>
                      <a:r>
                        <a:rPr lang="en-US" sz="1600" i="0" baseline="0" dirty="0"/>
                        <a:t>There is no “estimated” flag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0" indent="0" algn="ctr">
                        <a:buFont typeface="Arial" panose="020B0604020202020204" pitchFamily="34" charset="0"/>
                        <a:buNone/>
                      </a:pPr>
                      <a:r>
                        <a:rPr lang="en-US" sz="1600" i="0" dirty="0"/>
                        <a:t>Similar to bulk energy, with</a:t>
                      </a:r>
                      <a:r>
                        <a:rPr lang="en-US" sz="1600" i="0" baseline="0" dirty="0"/>
                        <a:t> one date rather than a range</a:t>
                      </a:r>
                      <a:endParaRPr lang="en-US" sz="16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1"/>
                  </a:ext>
                </a:extLst>
              </a:tr>
              <a:tr h="1306560">
                <a:tc>
                  <a:txBody>
                    <a:bodyPr/>
                    <a:lstStyle/>
                    <a:p>
                      <a:pPr marL="285750" indent="-285750">
                        <a:buFont typeface="Arial" panose="020B0604020202020204" pitchFamily="34" charset="0"/>
                        <a:buChar char="•"/>
                      </a:pPr>
                      <a:r>
                        <a:rPr lang="en-US" sz="1600" dirty="0"/>
                        <a:t>Start Date</a:t>
                      </a:r>
                    </a:p>
                    <a:p>
                      <a:pPr marL="285750" indent="-285750">
                        <a:buFont typeface="Arial" panose="020B0604020202020204" pitchFamily="34" charset="0"/>
                        <a:buChar char="•"/>
                      </a:pPr>
                      <a:r>
                        <a:rPr lang="en-US" sz="1600" dirty="0"/>
                        <a:t>End Date</a:t>
                      </a:r>
                    </a:p>
                    <a:p>
                      <a:pPr marL="285750" indent="-285750">
                        <a:buFont typeface="Arial" panose="020B0604020202020204" pitchFamily="34" charset="0"/>
                        <a:buChar char="•"/>
                      </a:pPr>
                      <a:r>
                        <a:rPr lang="en-US" sz="1600" dirty="0"/>
                        <a:t>Quantity</a:t>
                      </a:r>
                    </a:p>
                    <a:p>
                      <a:pPr marL="285750" indent="-285750">
                        <a:buFont typeface="Arial" panose="020B0604020202020204" pitchFamily="34" charset="0"/>
                        <a:buChar char="•"/>
                      </a:pPr>
                      <a:r>
                        <a:rPr lang="en-US" sz="1600" dirty="0"/>
                        <a:t>Cost</a:t>
                      </a:r>
                    </a:p>
                    <a:p>
                      <a:pPr marL="285750" indent="-285750">
                        <a:buFont typeface="Arial" panose="020B0604020202020204" pitchFamily="34" charset="0"/>
                        <a:buChar char="•"/>
                      </a:pPr>
                      <a:r>
                        <a:rPr lang="en-US" sz="1600" dirty="0"/>
                        <a:t>Disposal Destination </a:t>
                      </a:r>
                      <a:r>
                        <a:rPr lang="en-US" sz="1200" dirty="0"/>
                        <a:t>(if applicable)</a:t>
                      </a:r>
                    </a:p>
                    <a:p>
                      <a:pPr marL="285750" indent="-285750">
                        <a:buFont typeface="Arial" panose="020B0604020202020204" pitchFamily="34" charset="0"/>
                        <a:buChar char="•"/>
                      </a:pPr>
                      <a:r>
                        <a:rPr lang="en-US" sz="1600" dirty="0"/>
                        <a:t>Estimated</a:t>
                      </a:r>
                      <a:r>
                        <a:rPr lang="en-US" sz="1600" baseline="0" dirty="0"/>
                        <a:t> (Y/N)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285750" indent="-285750">
                        <a:buFont typeface="Arial" panose="020B0604020202020204" pitchFamily="34" charset="0"/>
                        <a:buChar char="•"/>
                      </a:pPr>
                      <a:r>
                        <a:rPr lang="en-US" sz="1600" baseline="0" dirty="0"/>
                        <a:t>Start Date</a:t>
                      </a:r>
                    </a:p>
                    <a:p>
                      <a:pPr marL="285750" indent="-285750">
                        <a:buFont typeface="Arial" panose="020B0604020202020204" pitchFamily="34" charset="0"/>
                        <a:buChar char="•"/>
                      </a:pPr>
                      <a:r>
                        <a:rPr lang="en-US" sz="1600" baseline="0" dirty="0"/>
                        <a:t>End Date</a:t>
                      </a:r>
                    </a:p>
                    <a:p>
                      <a:pPr marL="285750" indent="-285750">
                        <a:buFont typeface="Arial" panose="020B0604020202020204" pitchFamily="34" charset="0"/>
                        <a:buChar char="•"/>
                      </a:pPr>
                      <a:r>
                        <a:rPr lang="en-US" sz="1600" baseline="0" dirty="0"/>
                        <a:t>Number of Times Picked Up</a:t>
                      </a:r>
                    </a:p>
                    <a:p>
                      <a:pPr marL="285750" indent="-285750">
                        <a:buFont typeface="Arial" panose="020B0604020202020204" pitchFamily="34" charset="0"/>
                        <a:buChar char="•"/>
                      </a:pPr>
                      <a:r>
                        <a:rPr lang="en-US" sz="1600" baseline="0" dirty="0"/>
                        <a:t>Average Percent Full</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Cost</a:t>
                      </a:r>
                    </a:p>
                    <a:p>
                      <a:pPr marL="285750" indent="-285750">
                        <a:buFont typeface="Arial" panose="020B0604020202020204" pitchFamily="34" charset="0"/>
                        <a:buChar char="•"/>
                      </a:pPr>
                      <a:r>
                        <a:rPr lang="en-US" sz="1600" baseline="0" dirty="0"/>
                        <a:t>Disposal Destination           </a:t>
                      </a:r>
                      <a:r>
                        <a:rPr lang="en-US" sz="1200" baseline="0" dirty="0"/>
                        <a:t>(if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285750" indent="-285750">
                        <a:buFont typeface="Arial" panose="020B0604020202020204" pitchFamily="34" charset="0"/>
                        <a:buChar char="•"/>
                      </a:pPr>
                      <a:r>
                        <a:rPr lang="en-US" sz="1600" baseline="0" dirty="0"/>
                        <a:t>Start Date</a:t>
                      </a:r>
                    </a:p>
                    <a:p>
                      <a:pPr marL="285750" indent="-285750">
                        <a:buFont typeface="Arial" panose="020B0604020202020204" pitchFamily="34" charset="0"/>
                        <a:buChar char="•"/>
                      </a:pPr>
                      <a:r>
                        <a:rPr lang="en-US" sz="1600" baseline="0" dirty="0"/>
                        <a:t>Quantity</a:t>
                      </a:r>
                    </a:p>
                    <a:p>
                      <a:pPr marL="285750" indent="-285750">
                        <a:buFont typeface="Arial" panose="020B0604020202020204" pitchFamily="34" charset="0"/>
                        <a:buChar char="•"/>
                      </a:pPr>
                      <a:r>
                        <a:rPr lang="en-US" sz="1600" baseline="0" dirty="0"/>
                        <a:t>Cost</a:t>
                      </a:r>
                    </a:p>
                    <a:p>
                      <a:pPr marL="285750" indent="-285750">
                        <a:buFont typeface="Arial" panose="020B0604020202020204" pitchFamily="34" charset="0"/>
                        <a:buChar char="•"/>
                      </a:pPr>
                      <a:r>
                        <a:rPr lang="en-US" sz="1600" baseline="0" dirty="0"/>
                        <a:t>Disposal Destination     </a:t>
                      </a:r>
                      <a:r>
                        <a:rPr lang="en-US" sz="1200" baseline="0" dirty="0"/>
                        <a:t>(If applicable)</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Estimated</a:t>
                      </a:r>
                      <a:r>
                        <a:rPr lang="en-US" sz="1600" baseline="0" dirty="0"/>
                        <a:t> (Y/N)</a:t>
                      </a:r>
                      <a:endParaRPr lang="en-US" sz="1600" dirty="0"/>
                    </a:p>
                    <a:p>
                      <a:pPr marL="0" indent="0">
                        <a:buFont typeface="Arial" panose="020B0604020202020204" pitchFamily="34" charset="0"/>
                        <a:buNone/>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2974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recycling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240" y="0"/>
            <a:ext cx="2114120" cy="15855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Where </a:t>
            </a:r>
            <a:r>
              <a:rPr lang="en-US" sz="2400" b="1" dirty="0" smtClean="0">
                <a:solidFill>
                  <a:srgbClr val="0070C0"/>
                </a:solidFill>
                <a:latin typeface="Univers LT Std 57 Cn"/>
                <a:cs typeface="Univers LT Std 57 Cn"/>
              </a:rPr>
              <a:t>Can </a:t>
            </a:r>
            <a:r>
              <a:rPr lang="en-US" sz="2400" b="1" dirty="0">
                <a:solidFill>
                  <a:srgbClr val="0070C0"/>
                </a:solidFill>
                <a:latin typeface="Univers LT Std 57 Cn"/>
                <a:cs typeface="Univers LT Std 57 Cn"/>
              </a:rPr>
              <a:t>Y</a:t>
            </a:r>
            <a:r>
              <a:rPr lang="en-US" sz="2400" b="1" dirty="0" smtClean="0">
                <a:solidFill>
                  <a:srgbClr val="0070C0"/>
                </a:solidFill>
                <a:latin typeface="Univers LT Std 57 Cn"/>
                <a:cs typeface="Univers LT Std 57 Cn"/>
              </a:rPr>
              <a:t>ou </a:t>
            </a:r>
            <a:r>
              <a:rPr lang="en-US" sz="2400" b="1" dirty="0">
                <a:solidFill>
                  <a:srgbClr val="0070C0"/>
                </a:solidFill>
                <a:latin typeface="Univers LT Std 57 Cn"/>
                <a:cs typeface="Univers LT Std 57 Cn"/>
              </a:rPr>
              <a:t>G</a:t>
            </a:r>
            <a:r>
              <a:rPr lang="en-US" sz="2400" b="1" dirty="0" smtClean="0">
                <a:solidFill>
                  <a:srgbClr val="0070C0"/>
                </a:solidFill>
                <a:latin typeface="Univers LT Std 57 Cn"/>
                <a:cs typeface="Univers LT Std 57 Cn"/>
              </a:rPr>
              <a:t>et </a:t>
            </a:r>
            <a:r>
              <a:rPr lang="en-US" sz="2400" b="1" dirty="0">
                <a:solidFill>
                  <a:srgbClr val="0070C0"/>
                </a:solidFill>
                <a:latin typeface="Univers LT Std 57 Cn"/>
                <a:cs typeface="Univers LT Std 57 Cn"/>
              </a:rPr>
              <a:t>T</a:t>
            </a:r>
            <a:r>
              <a:rPr lang="en-US" sz="2400" b="1" dirty="0" smtClean="0">
                <a:solidFill>
                  <a:srgbClr val="0070C0"/>
                </a:solidFill>
                <a:latin typeface="Univers LT Std 57 Cn"/>
                <a:cs typeface="Univers LT Std 57 Cn"/>
              </a:rPr>
              <a:t>his </a:t>
            </a:r>
            <a:r>
              <a:rPr lang="en-US" sz="2400" b="1" dirty="0">
                <a:solidFill>
                  <a:srgbClr val="0070C0"/>
                </a:solidFill>
                <a:latin typeface="Univers LT Std 57 Cn"/>
                <a:cs typeface="Univers LT Std 57 Cn"/>
              </a:rPr>
              <a:t>D</a:t>
            </a:r>
            <a:r>
              <a:rPr lang="en-US" sz="2400" b="1" dirty="0" smtClean="0">
                <a:solidFill>
                  <a:srgbClr val="0070C0"/>
                </a:solidFill>
                <a:latin typeface="Univers LT Std 57 Cn"/>
                <a:cs typeface="Univers LT Std 57 Cn"/>
              </a:rPr>
              <a:t>ata</a:t>
            </a:r>
            <a:r>
              <a:rPr lang="en-US" sz="2400" b="1" dirty="0">
                <a:solidFill>
                  <a:srgbClr val="0070C0"/>
                </a:solidFill>
                <a:latin typeface="Univers LT Std 57 Cn"/>
                <a:cs typeface="Univers LT Std 57 Cn"/>
              </a:rPr>
              <a:t>?</a:t>
            </a:r>
          </a:p>
        </p:txBody>
      </p:sp>
      <p:sp>
        <p:nvSpPr>
          <p:cNvPr id="3" name="Content Placeholder 2"/>
          <p:cNvSpPr>
            <a:spLocks noGrp="1"/>
          </p:cNvSpPr>
          <p:nvPr>
            <p:ph idx="1"/>
          </p:nvPr>
        </p:nvSpPr>
        <p:spPr>
          <a:xfrm>
            <a:off x="465811" y="1712890"/>
            <a:ext cx="8289881" cy="4324655"/>
          </a:xfrm>
        </p:spPr>
        <p:txBody>
          <a:bodyPr>
            <a:normAutofit fontScale="77500" lnSpcReduction="20000"/>
          </a:bodyPr>
          <a:lstStyle/>
          <a:p>
            <a:pPr>
              <a:lnSpc>
                <a:spcPct val="120000"/>
              </a:lnSpc>
            </a:pPr>
            <a:r>
              <a:rPr lang="en-US" sz="2600" dirty="0"/>
              <a:t>The goal of waste and materials management in </a:t>
            </a:r>
            <a:r>
              <a:rPr lang="en-US" sz="2600" dirty="0" smtClean="0"/>
              <a:t>Portfolio </a:t>
            </a:r>
            <a:r>
              <a:rPr lang="en-US" sz="2600" dirty="0"/>
              <a:t>Manager is to help users start tracking information that may not be tracked (or available) today</a:t>
            </a:r>
          </a:p>
          <a:p>
            <a:pPr>
              <a:lnSpc>
                <a:spcPct val="120000"/>
              </a:lnSpc>
            </a:pPr>
            <a:r>
              <a:rPr lang="en-US" sz="2600" dirty="0"/>
              <a:t>Tips for participants:</a:t>
            </a:r>
          </a:p>
          <a:p>
            <a:pPr lvl="1">
              <a:lnSpc>
                <a:spcPct val="120000"/>
              </a:lnSpc>
            </a:pPr>
            <a:r>
              <a:rPr lang="en-US" sz="2600" dirty="0"/>
              <a:t>Ask haulers if it is possible to measure the weight of their materials. </a:t>
            </a:r>
            <a:r>
              <a:rPr lang="en-US" sz="2600" dirty="0" smtClean="0"/>
              <a:t>This </a:t>
            </a:r>
            <a:r>
              <a:rPr lang="en-US" sz="2600" dirty="0"/>
              <a:t>should be their </a:t>
            </a:r>
            <a:r>
              <a:rPr lang="en-US" sz="2600" dirty="0" smtClean="0"/>
              <a:t>long-term </a:t>
            </a:r>
            <a:r>
              <a:rPr lang="en-US" sz="2600" dirty="0"/>
              <a:t>goal.</a:t>
            </a:r>
          </a:p>
          <a:p>
            <a:pPr lvl="1">
              <a:lnSpc>
                <a:spcPct val="120000"/>
              </a:lnSpc>
            </a:pPr>
            <a:r>
              <a:rPr lang="en-US" sz="2600" dirty="0"/>
              <a:t>If they can’t get the weight, Portfolio Manager offers the “Container” option, which requires you to estimate a % full.</a:t>
            </a:r>
          </a:p>
          <a:p>
            <a:pPr lvl="2">
              <a:lnSpc>
                <a:spcPct val="120000"/>
              </a:lnSpc>
            </a:pPr>
            <a:r>
              <a:rPr lang="en-US" sz="2100" dirty="0"/>
              <a:t>This may sound hard – how can they look at the dumpster every time it is picked up?!</a:t>
            </a:r>
          </a:p>
          <a:p>
            <a:pPr lvl="2">
              <a:lnSpc>
                <a:spcPct val="120000"/>
              </a:lnSpc>
            </a:pPr>
            <a:r>
              <a:rPr lang="en-US" sz="2100" dirty="0"/>
              <a:t>The goal is to start to learn more about how much waste/material they have.</a:t>
            </a:r>
          </a:p>
          <a:p>
            <a:pPr lvl="2">
              <a:lnSpc>
                <a:spcPct val="120000"/>
              </a:lnSpc>
            </a:pPr>
            <a:r>
              <a:rPr lang="en-US" sz="2100" dirty="0"/>
              <a:t>When they first start using Portfolio Manager, they can enter 100% for each month</a:t>
            </a:r>
            <a:r>
              <a:rPr lang="en-US" sz="2100" dirty="0" smtClean="0"/>
              <a:t>.</a:t>
            </a:r>
            <a:endParaRPr lang="en-US" sz="2100" dirty="0"/>
          </a:p>
        </p:txBody>
      </p:sp>
    </p:spTree>
    <p:extLst>
      <p:ext uri="{BB962C8B-B14F-4D97-AF65-F5344CB8AC3E}">
        <p14:creationId xmlns:p14="http://schemas.microsoft.com/office/powerpoint/2010/main" val="207067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Agenda</a:t>
            </a:r>
          </a:p>
        </p:txBody>
      </p:sp>
      <p:sp>
        <p:nvSpPr>
          <p:cNvPr id="3" name="Content Placeholder 2"/>
          <p:cNvSpPr>
            <a:spLocks noGrp="1"/>
          </p:cNvSpPr>
          <p:nvPr>
            <p:ph idx="1"/>
          </p:nvPr>
        </p:nvSpPr>
        <p:spPr/>
        <p:txBody>
          <a:bodyPr/>
          <a:lstStyle/>
          <a:p>
            <a:r>
              <a:rPr lang="en-US" sz="2400" dirty="0"/>
              <a:t>Waste and Materials Management</a:t>
            </a:r>
          </a:p>
          <a:p>
            <a:pPr lvl="1"/>
            <a:r>
              <a:rPr lang="en-US" sz="2000" dirty="0"/>
              <a:t>Background on Portfolio Manager</a:t>
            </a:r>
          </a:p>
          <a:p>
            <a:pPr lvl="1"/>
            <a:r>
              <a:rPr lang="en-US" sz="2000" dirty="0"/>
              <a:t>Value of Tracking</a:t>
            </a:r>
          </a:p>
          <a:p>
            <a:pPr marL="457200" lvl="1" indent="0">
              <a:buNone/>
            </a:pPr>
            <a:endParaRPr lang="en-US" dirty="0"/>
          </a:p>
          <a:p>
            <a:r>
              <a:rPr lang="en-US" sz="2400" dirty="0"/>
              <a:t>Waste Tracking in Portfolio Manager</a:t>
            </a:r>
          </a:p>
          <a:p>
            <a:pPr lvl="1"/>
            <a:r>
              <a:rPr lang="en-US" sz="2000" dirty="0"/>
              <a:t>Overview and Terminology</a:t>
            </a:r>
          </a:p>
          <a:p>
            <a:pPr lvl="1"/>
            <a:r>
              <a:rPr lang="en-US" sz="2000" dirty="0"/>
              <a:t>Demonstration</a:t>
            </a:r>
          </a:p>
          <a:p>
            <a:pPr marL="457200" lvl="1" indent="0">
              <a:buNone/>
            </a:pPr>
            <a:endParaRPr lang="en-US" dirty="0"/>
          </a:p>
          <a:p>
            <a:r>
              <a:rPr lang="en-US" sz="2400" dirty="0"/>
              <a:t>Questions</a:t>
            </a:r>
          </a:p>
        </p:txBody>
      </p:sp>
    </p:spTree>
    <p:extLst>
      <p:ext uri="{BB962C8B-B14F-4D97-AF65-F5344CB8AC3E}">
        <p14:creationId xmlns:p14="http://schemas.microsoft.com/office/powerpoint/2010/main" val="233826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Volume Conversions</a:t>
            </a:r>
          </a:p>
        </p:txBody>
      </p:sp>
      <p:sp>
        <p:nvSpPr>
          <p:cNvPr id="3" name="Content Placeholder 2"/>
          <p:cNvSpPr>
            <a:spLocks noGrp="1"/>
          </p:cNvSpPr>
          <p:nvPr>
            <p:ph idx="1"/>
          </p:nvPr>
        </p:nvSpPr>
        <p:spPr>
          <a:xfrm>
            <a:off x="628650" y="1587631"/>
            <a:ext cx="5383843" cy="4156075"/>
          </a:xfrm>
        </p:spPr>
        <p:txBody>
          <a:bodyPr>
            <a:normAutofit fontScale="77500" lnSpcReduction="20000"/>
          </a:bodyPr>
          <a:lstStyle/>
          <a:p>
            <a:pPr>
              <a:lnSpc>
                <a:spcPct val="120000"/>
              </a:lnSpc>
            </a:pPr>
            <a:r>
              <a:rPr lang="en-US" b="1" dirty="0"/>
              <a:t>Volume conversions</a:t>
            </a:r>
          </a:p>
          <a:p>
            <a:pPr lvl="1">
              <a:lnSpc>
                <a:spcPct val="120000"/>
              </a:lnSpc>
            </a:pPr>
            <a:r>
              <a:rPr lang="en-US" dirty="0"/>
              <a:t>Used to convert volume into weight</a:t>
            </a:r>
          </a:p>
          <a:p>
            <a:pPr lvl="1">
              <a:lnSpc>
                <a:spcPct val="120000"/>
              </a:lnSpc>
            </a:pPr>
            <a:r>
              <a:rPr lang="en-US" dirty="0"/>
              <a:t>Important because the main unit for metrics and reporting is tons</a:t>
            </a:r>
          </a:p>
          <a:p>
            <a:pPr marL="457200" lvl="1" indent="0">
              <a:lnSpc>
                <a:spcPct val="120000"/>
              </a:lnSpc>
              <a:buNone/>
            </a:pPr>
            <a:endParaRPr lang="en-US" dirty="0"/>
          </a:p>
          <a:p>
            <a:pPr>
              <a:lnSpc>
                <a:spcPct val="120000"/>
              </a:lnSpc>
            </a:pPr>
            <a:r>
              <a:rPr lang="en-US" b="1" dirty="0"/>
              <a:t>Materials without conversions</a:t>
            </a:r>
          </a:p>
          <a:p>
            <a:pPr lvl="1">
              <a:lnSpc>
                <a:spcPct val="120000"/>
              </a:lnSpc>
            </a:pPr>
            <a:r>
              <a:rPr lang="en-US" dirty="0"/>
              <a:t>Cannot use “container size” option</a:t>
            </a:r>
          </a:p>
          <a:p>
            <a:pPr lvl="1">
              <a:lnSpc>
                <a:spcPct val="120000"/>
              </a:lnSpc>
            </a:pPr>
            <a:r>
              <a:rPr lang="en-US" dirty="0"/>
              <a:t>These materials are required to provide a weight</a:t>
            </a:r>
          </a:p>
          <a:p>
            <a:pPr lvl="1">
              <a:lnSpc>
                <a:spcPct val="120000"/>
              </a:lnSpc>
            </a:pPr>
            <a:r>
              <a:rPr lang="en-US" dirty="0"/>
              <a:t>If you need to estimate the weight, there is a way to mark each entry as estimated</a:t>
            </a:r>
          </a:p>
          <a:p>
            <a:pPr>
              <a:lnSpc>
                <a:spcPct val="120000"/>
              </a:lnSpc>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89287574"/>
              </p:ext>
            </p:extLst>
          </p:nvPr>
        </p:nvGraphicFramePr>
        <p:xfrm>
          <a:off x="6317656" y="2186401"/>
          <a:ext cx="2624753" cy="2828925"/>
        </p:xfrm>
        <a:graphic>
          <a:graphicData uri="http://schemas.openxmlformats.org/drawingml/2006/table">
            <a:tbl>
              <a:tblPr>
                <a:tableStyleId>{5C22544A-7EE6-4342-B048-85BDC9FD1C3A}</a:tableStyleId>
              </a:tblPr>
              <a:tblGrid>
                <a:gridCol w="2624753">
                  <a:extLst>
                    <a:ext uri="{9D8B030D-6E8A-4147-A177-3AD203B41FA5}">
                      <a16:colId xmlns:a16="http://schemas.microsoft.com/office/drawing/2014/main" xmlns="" val="20000"/>
                    </a:ext>
                  </a:extLst>
                </a:gridCol>
              </a:tblGrid>
              <a:tr h="411945">
                <a:tc>
                  <a:txBody>
                    <a:bodyPr/>
                    <a:lstStyle/>
                    <a:p>
                      <a:pPr algn="ctr" fontAlgn="b"/>
                      <a:r>
                        <a:rPr lang="en-US" sz="1800" b="1" i="0" u="none" strike="noStrike" dirty="0">
                          <a:solidFill>
                            <a:schemeClr val="bg1"/>
                          </a:solidFill>
                          <a:effectLst/>
                          <a:latin typeface="Calibri" panose="020F0502020204030204" pitchFamily="34" charset="0"/>
                        </a:rPr>
                        <a:t>Materials without</a:t>
                      </a:r>
                    </a:p>
                    <a:p>
                      <a:pPr algn="ctr" fontAlgn="b"/>
                      <a:r>
                        <a:rPr lang="en-US" sz="1800" b="1" i="0" u="none" strike="noStrike" dirty="0">
                          <a:solidFill>
                            <a:schemeClr val="bg1"/>
                          </a:solidFill>
                          <a:effectLst/>
                          <a:latin typeface="Calibri" panose="020F0502020204030204" pitchFamily="34" charset="0"/>
                        </a:rPr>
                        <a:t> Volume</a:t>
                      </a:r>
                      <a:r>
                        <a:rPr lang="en-US" sz="1800" b="1" i="0" u="none" strike="noStrike" baseline="0" dirty="0">
                          <a:solidFill>
                            <a:schemeClr val="bg1"/>
                          </a:solidFill>
                          <a:effectLst/>
                          <a:latin typeface="Calibri" panose="020F0502020204030204" pitchFamily="34" charset="0"/>
                        </a:rPr>
                        <a:t> Conversions</a:t>
                      </a:r>
                      <a:endParaRPr lang="en-US" sz="1800" b="1" i="0" u="none" strike="noStrike" dirty="0">
                        <a:solidFill>
                          <a:schemeClr val="bg1"/>
                        </a:solidFill>
                        <a:effectLst/>
                        <a:latin typeface="Calibri" panose="020F0502020204030204" pitchFamily="34" charset="0"/>
                      </a:endParaRPr>
                    </a:p>
                  </a:txBody>
                  <a:tcPr marL="9525" marR="9525" marT="9525" marB="0" anchor="ctr">
                    <a:solidFill>
                      <a:srgbClr val="4498D5"/>
                    </a:solidFill>
                  </a:tcPr>
                </a:tc>
                <a:extLst>
                  <a:ext uri="{0D108BD9-81ED-4DB2-BD59-A6C34878D82A}">
                    <a16:rowId xmlns:a16="http://schemas.microsoft.com/office/drawing/2014/main" xmlns="" val="10000"/>
                  </a:ext>
                </a:extLst>
              </a:tr>
              <a:tr h="227594">
                <a:tc>
                  <a:txBody>
                    <a:bodyPr/>
                    <a:lstStyle/>
                    <a:p>
                      <a:pPr algn="ctr" fontAlgn="b"/>
                      <a:r>
                        <a:rPr lang="en-US" sz="1800" u="none" strike="noStrike" dirty="0">
                          <a:effectLst/>
                        </a:rPr>
                        <a:t>Appliances</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1"/>
                  </a:ext>
                </a:extLst>
              </a:tr>
              <a:tr h="227594">
                <a:tc>
                  <a:txBody>
                    <a:bodyPr/>
                    <a:lstStyle/>
                    <a:p>
                      <a:pPr algn="ctr" fontAlgn="b"/>
                      <a:r>
                        <a:rPr lang="en-US" sz="1800" u="none" strike="noStrike" dirty="0">
                          <a:effectLst/>
                        </a:rPr>
                        <a:t>Batteries</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2"/>
                  </a:ext>
                </a:extLst>
              </a:tr>
              <a:tr h="227594">
                <a:tc>
                  <a:txBody>
                    <a:bodyPr/>
                    <a:lstStyle/>
                    <a:p>
                      <a:pPr algn="ctr" fontAlgn="b"/>
                      <a:r>
                        <a:rPr lang="en-US" sz="1800" u="none" strike="noStrike" dirty="0">
                          <a:effectLst/>
                        </a:rPr>
                        <a:t>Electronics</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3"/>
                  </a:ext>
                </a:extLst>
              </a:tr>
              <a:tr h="227594">
                <a:tc>
                  <a:txBody>
                    <a:bodyPr/>
                    <a:lstStyle/>
                    <a:p>
                      <a:pPr algn="ctr" fontAlgn="b"/>
                      <a:r>
                        <a:rPr lang="en-US" sz="1800" u="none" strike="noStrike" dirty="0">
                          <a:effectLst/>
                        </a:rPr>
                        <a:t>Furniture</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4"/>
                  </a:ext>
                </a:extLst>
              </a:tr>
              <a:tr h="227594">
                <a:tc>
                  <a:txBody>
                    <a:bodyPr/>
                    <a:lstStyle/>
                    <a:p>
                      <a:pPr algn="ctr" fontAlgn="b"/>
                      <a:r>
                        <a:rPr lang="en-US" sz="1800" u="none" strike="noStrike" dirty="0">
                          <a:effectLst/>
                        </a:rPr>
                        <a:t>Lamps/Light Bulbs</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5"/>
                  </a:ext>
                </a:extLst>
              </a:tr>
              <a:tr h="227594">
                <a:tc>
                  <a:txBody>
                    <a:bodyPr/>
                    <a:lstStyle/>
                    <a:p>
                      <a:pPr algn="ctr" fontAlgn="ctr"/>
                      <a:r>
                        <a:rPr lang="en-US" sz="1800" u="none" strike="noStrike" dirty="0">
                          <a:effectLst/>
                        </a:rPr>
                        <a:t>Office Supplies</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6"/>
                  </a:ext>
                </a:extLst>
              </a:tr>
              <a:tr h="227594">
                <a:tc>
                  <a:txBody>
                    <a:bodyPr/>
                    <a:lstStyle/>
                    <a:p>
                      <a:pPr algn="ctr" fontAlgn="b"/>
                      <a:r>
                        <a:rPr lang="en-US" sz="1800" u="none" strike="noStrike" dirty="0">
                          <a:effectLst/>
                        </a:rPr>
                        <a:t>Regulated Medical Waste</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7"/>
                  </a:ext>
                </a:extLst>
              </a:tr>
              <a:tr h="227594">
                <a:tc>
                  <a:txBody>
                    <a:bodyPr/>
                    <a:lstStyle/>
                    <a:p>
                      <a:pPr algn="ctr" fontAlgn="b"/>
                      <a:r>
                        <a:rPr lang="en-US" sz="1800" u="none" strike="noStrike" dirty="0">
                          <a:effectLst/>
                        </a:rPr>
                        <a:t>Other</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505706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995" y="383328"/>
            <a:ext cx="6307638" cy="906853"/>
          </a:xfrm>
        </p:spPr>
        <p:txBody>
          <a:bodyPr>
            <a:normAutofit/>
          </a:bodyPr>
          <a:lstStyle/>
          <a:p>
            <a:pPr algn="l"/>
            <a:r>
              <a:rPr lang="en-US" sz="2400" b="1" dirty="0">
                <a:solidFill>
                  <a:srgbClr val="0070C0"/>
                </a:solidFill>
                <a:latin typeface="Univers LT Std 57 Cn"/>
                <a:cs typeface="Univers LT Std 57 Cn"/>
              </a:rPr>
              <a:t>Step 4:</a:t>
            </a:r>
            <a:br>
              <a:rPr lang="en-US" sz="2400" b="1" dirty="0">
                <a:solidFill>
                  <a:srgbClr val="0070C0"/>
                </a:solidFill>
                <a:latin typeface="Univers LT Std 57 Cn"/>
                <a:cs typeface="Univers LT Std 57 Cn"/>
              </a:rPr>
            </a:br>
            <a:r>
              <a:rPr lang="en-US" sz="2400" b="1" dirty="0">
                <a:solidFill>
                  <a:srgbClr val="0070C0"/>
                </a:solidFill>
                <a:latin typeface="Univers LT Std 57 Cn"/>
                <a:cs typeface="Univers LT Std 57 Cn"/>
              </a:rPr>
              <a:t>Associate Your Waste Meters</a:t>
            </a:r>
          </a:p>
        </p:txBody>
      </p:sp>
      <p:sp>
        <p:nvSpPr>
          <p:cNvPr id="3" name="Content Placeholder 2"/>
          <p:cNvSpPr>
            <a:spLocks noGrp="1"/>
          </p:cNvSpPr>
          <p:nvPr>
            <p:ph type="subTitle" idx="1"/>
          </p:nvPr>
        </p:nvSpPr>
        <p:spPr>
          <a:xfrm>
            <a:off x="6268494" y="2657634"/>
            <a:ext cx="2562355" cy="2452985"/>
          </a:xfrm>
        </p:spPr>
        <p:txBody>
          <a:bodyPr>
            <a:normAutofit/>
          </a:bodyPr>
          <a:lstStyle/>
          <a:p>
            <a:pPr marL="285750" indent="-285750" algn="l">
              <a:buFont typeface="Arial" panose="020B0604020202020204" pitchFamily="34" charset="0"/>
              <a:buChar char="•"/>
            </a:pPr>
            <a:r>
              <a:rPr lang="en-US" sz="1800" dirty="0"/>
              <a:t>Tell us which meters to add to your </a:t>
            </a:r>
            <a:r>
              <a:rPr lang="en-US" sz="1800" dirty="0" smtClean="0"/>
              <a:t>total</a:t>
            </a:r>
          </a:p>
          <a:p>
            <a:pPr marL="285750" indent="-285750" algn="l">
              <a:buFont typeface="Arial" panose="020B0604020202020204" pitchFamily="34" charset="0"/>
              <a:buChar char="•"/>
            </a:pPr>
            <a:r>
              <a:rPr lang="en-US" sz="1800" dirty="0" smtClean="0"/>
              <a:t>Similar to the process for energy and water</a:t>
            </a:r>
          </a:p>
          <a:p>
            <a:pPr marL="285750" indent="-285750" algn="l">
              <a:buFont typeface="Arial" panose="020B0604020202020204" pitchFamily="34" charset="0"/>
              <a:buChar char="•"/>
            </a:pPr>
            <a:r>
              <a:rPr lang="en-US" sz="1800" dirty="0" smtClean="0"/>
              <a:t>Usually, all of your meters will be associated</a:t>
            </a:r>
            <a:endParaRPr lang="en-US" sz="1800" dirty="0"/>
          </a:p>
          <a:p>
            <a:endParaRPr lang="en-US" dirty="0"/>
          </a:p>
        </p:txBody>
      </p:sp>
      <p:pic>
        <p:nvPicPr>
          <p:cNvPr id="5" name="Picture 4"/>
          <p:cNvPicPr>
            <a:picLocks noChangeAspect="1"/>
          </p:cNvPicPr>
          <p:nvPr/>
        </p:nvPicPr>
        <p:blipFill>
          <a:blip r:embed="rId3"/>
          <a:stretch>
            <a:fillRect/>
          </a:stretch>
        </p:blipFill>
        <p:spPr>
          <a:xfrm>
            <a:off x="628650" y="1472519"/>
            <a:ext cx="5327294" cy="43266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1479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pic>
        <p:nvPicPr>
          <p:cNvPr id="3" name="Picture 2"/>
          <p:cNvPicPr>
            <a:picLocks noChangeAspect="1"/>
          </p:cNvPicPr>
          <p:nvPr/>
        </p:nvPicPr>
        <p:blipFill>
          <a:blip r:embed="rId3"/>
          <a:stretch>
            <a:fillRect/>
          </a:stretch>
        </p:blipFill>
        <p:spPr>
          <a:xfrm>
            <a:off x="1031718" y="187355"/>
            <a:ext cx="6582694" cy="5844448"/>
          </a:xfrm>
          <a:prstGeom prst="rect">
            <a:avLst/>
          </a:prstGeom>
        </p:spPr>
      </p:pic>
    </p:spTree>
    <p:extLst>
      <p:ext uri="{BB962C8B-B14F-4D97-AF65-F5344CB8AC3E}">
        <p14:creationId xmlns:p14="http://schemas.microsoft.com/office/powerpoint/2010/main" val="3322010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502"/>
            <a:ext cx="7886700" cy="1325563"/>
          </a:xfrm>
        </p:spPr>
        <p:txBody>
          <a:bodyPr>
            <a:normAutofit/>
          </a:bodyPr>
          <a:lstStyle/>
          <a:p>
            <a:r>
              <a:rPr lang="en-US" sz="2400" b="1" dirty="0">
                <a:solidFill>
                  <a:srgbClr val="0070C0"/>
                </a:solidFill>
                <a:latin typeface="Univers LT Std 57 Cn"/>
                <a:cs typeface="Univers LT Std 57 Cn"/>
              </a:rPr>
              <a:t>Waste and Material Management Metrics</a:t>
            </a:r>
          </a:p>
        </p:txBody>
      </p:sp>
      <p:sp>
        <p:nvSpPr>
          <p:cNvPr id="3" name="Content Placeholder 2"/>
          <p:cNvSpPr>
            <a:spLocks noGrp="1"/>
          </p:cNvSpPr>
          <p:nvPr>
            <p:ph idx="1"/>
          </p:nvPr>
        </p:nvSpPr>
        <p:spPr>
          <a:xfrm>
            <a:off x="628650" y="951979"/>
            <a:ext cx="8252303" cy="4885149"/>
          </a:xfrm>
        </p:spPr>
        <p:txBody>
          <a:bodyPr>
            <a:noAutofit/>
          </a:bodyPr>
          <a:lstStyle/>
          <a:p>
            <a:pPr>
              <a:lnSpc>
                <a:spcPct val="120000"/>
              </a:lnSpc>
            </a:pPr>
            <a:r>
              <a:rPr lang="en-US" sz="1600" b="1" dirty="0"/>
              <a:t>Overall Aggregate Metrics</a:t>
            </a:r>
          </a:p>
          <a:p>
            <a:pPr lvl="1">
              <a:lnSpc>
                <a:spcPct val="120000"/>
              </a:lnSpc>
            </a:pPr>
            <a:r>
              <a:rPr lang="en-US" sz="1400" dirty="0"/>
              <a:t>Total Waste (Disposed and Diverted)</a:t>
            </a:r>
          </a:p>
          <a:p>
            <a:pPr lvl="1">
              <a:lnSpc>
                <a:spcPct val="120000"/>
              </a:lnSpc>
            </a:pPr>
            <a:r>
              <a:rPr lang="en-US" sz="1400" dirty="0"/>
              <a:t>Total Diverted Materials</a:t>
            </a:r>
          </a:p>
          <a:p>
            <a:pPr lvl="2">
              <a:lnSpc>
                <a:spcPct val="120000"/>
              </a:lnSpc>
            </a:pPr>
            <a:r>
              <a:rPr lang="en-US" sz="1200" u="sng" dirty="0"/>
              <a:t>Includes:</a:t>
            </a:r>
            <a:r>
              <a:rPr lang="en-US" sz="1200" dirty="0"/>
              <a:t> Recycled, Composted, and Donated/Reused Materials Only</a:t>
            </a:r>
          </a:p>
          <a:p>
            <a:pPr lvl="2">
              <a:lnSpc>
                <a:spcPct val="120000"/>
              </a:lnSpc>
            </a:pPr>
            <a:r>
              <a:rPr lang="en-US" sz="1200" u="sng" dirty="0"/>
              <a:t>Does not include:</a:t>
            </a:r>
            <a:r>
              <a:rPr lang="en-US" sz="1200" dirty="0"/>
              <a:t> waste-to-energy because in this case the waste is still destroyed</a:t>
            </a:r>
          </a:p>
          <a:p>
            <a:pPr lvl="1">
              <a:lnSpc>
                <a:spcPct val="120000"/>
              </a:lnSpc>
            </a:pPr>
            <a:r>
              <a:rPr lang="en-US" sz="1400" dirty="0"/>
              <a:t>Total for each management method (e.g. Disposed, Recycled)</a:t>
            </a:r>
          </a:p>
          <a:p>
            <a:pPr lvl="1">
              <a:lnSpc>
                <a:spcPct val="120000"/>
              </a:lnSpc>
            </a:pPr>
            <a:r>
              <a:rPr lang="en-US" sz="1400" dirty="0"/>
              <a:t>Total for each disposal destination (e.g. Landfill, Incineration, Waste-To-Energy</a:t>
            </a:r>
            <a:r>
              <a:rPr lang="en-US" sz="1400" dirty="0" smtClean="0"/>
              <a:t>)</a:t>
            </a:r>
            <a:endParaRPr lang="en-US" sz="1400" dirty="0"/>
          </a:p>
          <a:p>
            <a:pPr>
              <a:lnSpc>
                <a:spcPct val="120000"/>
              </a:lnSpc>
            </a:pPr>
            <a:r>
              <a:rPr lang="en-US" sz="1600" b="1" dirty="0"/>
              <a:t>Detailed Metrics each type of waste (e.g. Recycled – Cardboard)</a:t>
            </a:r>
          </a:p>
          <a:p>
            <a:pPr lvl="1">
              <a:lnSpc>
                <a:spcPct val="120000"/>
              </a:lnSpc>
            </a:pPr>
            <a:r>
              <a:rPr lang="en-US" sz="1400" dirty="0"/>
              <a:t>Total Cost and Tons</a:t>
            </a:r>
          </a:p>
          <a:p>
            <a:pPr lvl="1">
              <a:lnSpc>
                <a:spcPct val="120000"/>
              </a:lnSpc>
            </a:pPr>
            <a:r>
              <a:rPr lang="en-US" sz="1400" dirty="0"/>
              <a:t>Estimated Data </a:t>
            </a:r>
            <a:r>
              <a:rPr lang="en-US" sz="1400" dirty="0" smtClean="0"/>
              <a:t>Flag</a:t>
            </a:r>
            <a:endParaRPr lang="en-US" sz="1400" dirty="0"/>
          </a:p>
          <a:p>
            <a:pPr>
              <a:lnSpc>
                <a:spcPct val="120000"/>
              </a:lnSpc>
            </a:pPr>
            <a:r>
              <a:rPr lang="en-US" sz="1600" b="1" dirty="0"/>
              <a:t>All metrics can be pulled in a custom report and download to Excel</a:t>
            </a:r>
          </a:p>
          <a:p>
            <a:pPr lvl="1">
              <a:lnSpc>
                <a:spcPct val="120000"/>
              </a:lnSpc>
            </a:pPr>
            <a:r>
              <a:rPr lang="en-US" sz="1400" dirty="0"/>
              <a:t>If you want to create different aggregate metrics you can</a:t>
            </a:r>
          </a:p>
          <a:p>
            <a:pPr lvl="1">
              <a:lnSpc>
                <a:spcPct val="120000"/>
              </a:lnSpc>
            </a:pPr>
            <a:r>
              <a:rPr lang="en-US" sz="1400" dirty="0"/>
              <a:t>Can perform your own calculations for universal waste, energy recovery, or other areas of interest relative to your sustainability goals. </a:t>
            </a:r>
          </a:p>
          <a:p>
            <a:pPr marL="0" indent="0">
              <a:lnSpc>
                <a:spcPct val="120000"/>
              </a:lnSpc>
              <a:buNone/>
            </a:pPr>
            <a:r>
              <a:rPr lang="en-US" sz="1600" b="1" i="1" dirty="0">
                <a:solidFill>
                  <a:srgbClr val="00B050"/>
                </a:solidFill>
                <a:sym typeface="Wingdings" panose="05000000000000000000" pitchFamily="2" charset="2"/>
              </a:rPr>
              <a:t> </a:t>
            </a:r>
            <a:r>
              <a:rPr lang="en-US" sz="1600" b="1" i="1" dirty="0">
                <a:solidFill>
                  <a:srgbClr val="00B050"/>
                </a:solidFill>
              </a:rPr>
              <a:t>The waste data does not impact your ENERGY STAR score or calculated GHG Emissions</a:t>
            </a:r>
          </a:p>
        </p:txBody>
      </p:sp>
    </p:spTree>
    <p:extLst>
      <p:ext uri="{BB962C8B-B14F-4D97-AF65-F5344CB8AC3E}">
        <p14:creationId xmlns:p14="http://schemas.microsoft.com/office/powerpoint/2010/main" val="3127759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Let’s take a look!</a:t>
            </a:r>
          </a:p>
        </p:txBody>
      </p:sp>
      <p:sp>
        <p:nvSpPr>
          <p:cNvPr id="3" name="Content Placeholder 2"/>
          <p:cNvSpPr>
            <a:spLocks noGrp="1"/>
          </p:cNvSpPr>
          <p:nvPr>
            <p:ph idx="1"/>
          </p:nvPr>
        </p:nvSpPr>
        <p:spPr>
          <a:xfrm>
            <a:off x="628650" y="1690689"/>
            <a:ext cx="7886700" cy="4156075"/>
          </a:xfrm>
        </p:spPr>
        <p:txBody>
          <a:bodyPr/>
          <a:lstStyle/>
          <a:p>
            <a:r>
              <a:rPr lang="en-US" sz="2400" dirty="0"/>
              <a:t>Setting Up Waste Meters</a:t>
            </a:r>
          </a:p>
          <a:p>
            <a:pPr lvl="1"/>
            <a:r>
              <a:rPr lang="en-US" sz="2000" dirty="0"/>
              <a:t>Add 4 meters to a property, one for each management method</a:t>
            </a:r>
          </a:p>
          <a:p>
            <a:pPr lvl="1"/>
            <a:endParaRPr lang="en-US" sz="2000" dirty="0"/>
          </a:p>
          <a:p>
            <a:r>
              <a:rPr lang="en-US" sz="2400" dirty="0"/>
              <a:t>Assessing Waste Performance</a:t>
            </a:r>
          </a:p>
          <a:p>
            <a:pPr lvl="1"/>
            <a:r>
              <a:rPr lang="en-US" sz="2000" dirty="0"/>
              <a:t>Waste tab</a:t>
            </a:r>
          </a:p>
          <a:p>
            <a:pPr lvl="1"/>
            <a:r>
              <a:rPr lang="en-US" sz="2000" dirty="0"/>
              <a:t>Summary tab</a:t>
            </a:r>
          </a:p>
          <a:p>
            <a:pPr lvl="1"/>
            <a:r>
              <a:rPr lang="en-US" sz="2000" dirty="0"/>
              <a:t>Performance Highlights Report</a:t>
            </a:r>
          </a:p>
          <a:p>
            <a:pPr lvl="1"/>
            <a:r>
              <a:rPr lang="en-US" sz="2000" dirty="0"/>
              <a:t>Waste Report</a:t>
            </a:r>
          </a:p>
          <a:p>
            <a:pPr lvl="1"/>
            <a:r>
              <a:rPr lang="en-US" sz="2000" dirty="0"/>
              <a:t>Custom Report</a:t>
            </a:r>
          </a:p>
          <a:p>
            <a:pPr lvl="1"/>
            <a:endParaRPr lang="en-US" dirty="0"/>
          </a:p>
        </p:txBody>
      </p:sp>
    </p:spTree>
    <p:extLst>
      <p:ext uri="{BB962C8B-B14F-4D97-AF65-F5344CB8AC3E}">
        <p14:creationId xmlns:p14="http://schemas.microsoft.com/office/powerpoint/2010/main" val="597729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606"/>
            <a:ext cx="7886700" cy="1325563"/>
          </a:xfrm>
        </p:spPr>
        <p:txBody>
          <a:bodyPr>
            <a:normAutofit/>
          </a:bodyPr>
          <a:lstStyle/>
          <a:p>
            <a:r>
              <a:rPr lang="en-US" sz="2400" b="1" dirty="0">
                <a:solidFill>
                  <a:srgbClr val="0070C0"/>
                </a:solidFill>
                <a:latin typeface="Univers LT Std 57 Cn"/>
                <a:cs typeface="Univers LT Std 57 Cn"/>
              </a:rPr>
              <a:t>Helpful Resources</a:t>
            </a:r>
          </a:p>
        </p:txBody>
      </p:sp>
      <p:sp>
        <p:nvSpPr>
          <p:cNvPr id="3" name="Content Placeholder 2"/>
          <p:cNvSpPr>
            <a:spLocks noGrp="1"/>
          </p:cNvSpPr>
          <p:nvPr>
            <p:ph idx="1"/>
          </p:nvPr>
        </p:nvSpPr>
        <p:spPr>
          <a:xfrm>
            <a:off x="628650" y="1222903"/>
            <a:ext cx="8394326" cy="4156075"/>
          </a:xfrm>
        </p:spPr>
        <p:txBody>
          <a:bodyPr>
            <a:noAutofit/>
          </a:bodyPr>
          <a:lstStyle/>
          <a:p>
            <a:r>
              <a:rPr lang="en-US" sz="2400" dirty="0"/>
              <a:t>Waste FAQs</a:t>
            </a:r>
          </a:p>
          <a:p>
            <a:pPr lvl="1"/>
            <a:r>
              <a:rPr lang="en-US" sz="1800" dirty="0" smtClean="0">
                <a:hlinkClick r:id="rId3"/>
              </a:rPr>
              <a:t>https://portfoliomanager.zendesk.com/hc/en-us/categories/202589637-Waste-Benchmarking</a:t>
            </a:r>
            <a:endParaRPr lang="en-US" sz="1800" dirty="0"/>
          </a:p>
          <a:p>
            <a:pPr marL="457200" lvl="1" indent="0">
              <a:buNone/>
            </a:pPr>
            <a:endParaRPr lang="en-US" sz="1100" dirty="0"/>
          </a:p>
          <a:p>
            <a:r>
              <a:rPr lang="en-US" sz="2400" dirty="0"/>
              <a:t>ENERGY STAR Buildings Training Page</a:t>
            </a:r>
          </a:p>
          <a:p>
            <a:pPr lvl="1"/>
            <a:r>
              <a:rPr lang="en-US" sz="1800" dirty="0">
                <a:hlinkClick r:id="rId4"/>
              </a:rPr>
              <a:t>https://www.energystar.gov/buildings/training</a:t>
            </a:r>
            <a:endParaRPr lang="en-US" sz="1800" dirty="0"/>
          </a:p>
          <a:p>
            <a:pPr lvl="1"/>
            <a:r>
              <a:rPr lang="en-US" sz="1800" dirty="0"/>
              <a:t>Additional Waste-Specific resources are being development</a:t>
            </a:r>
          </a:p>
          <a:p>
            <a:pPr marL="457200" lvl="1" indent="0">
              <a:buNone/>
            </a:pPr>
            <a:endParaRPr lang="en-US" sz="1100" dirty="0"/>
          </a:p>
          <a:p>
            <a:r>
              <a:rPr lang="en-US" sz="2400" dirty="0"/>
              <a:t>Managing and Reducing Wastes: A Guide for Commercial Buildings</a:t>
            </a:r>
          </a:p>
          <a:p>
            <a:pPr lvl="1"/>
            <a:r>
              <a:rPr lang="en-US" sz="1800" dirty="0">
                <a:hlinkClick r:id="rId5"/>
              </a:rPr>
              <a:t>https://www.epa.gov/smm/managing-and-reducing-wastes-guide-commercial-buildings</a:t>
            </a:r>
            <a:endParaRPr lang="en-US" sz="1800" dirty="0"/>
          </a:p>
          <a:p>
            <a:pPr marL="457200" lvl="1" indent="0">
              <a:buNone/>
            </a:pPr>
            <a:endParaRPr lang="en-US" sz="1100" dirty="0"/>
          </a:p>
          <a:p>
            <a:r>
              <a:rPr lang="en-US" sz="2400" dirty="0"/>
              <a:t>EPA’s conversion factors for waste</a:t>
            </a:r>
          </a:p>
          <a:p>
            <a:pPr lvl="1"/>
            <a:r>
              <a:rPr lang="en-US" sz="1800" dirty="0">
                <a:hlinkClick r:id="rId6"/>
              </a:rPr>
              <a:t>https://www.epa.gov/smm/volume-weight-conversion-factors-solid-waste</a:t>
            </a:r>
            <a:endParaRPr lang="en-US" sz="1800" dirty="0"/>
          </a:p>
          <a:p>
            <a:pPr lvl="1"/>
            <a:endParaRPr lang="en-US" dirty="0"/>
          </a:p>
          <a:p>
            <a:endParaRPr lang="en-US" dirty="0"/>
          </a:p>
          <a:p>
            <a:endParaRPr lang="en-US" dirty="0"/>
          </a:p>
        </p:txBody>
      </p:sp>
    </p:spTree>
    <p:extLst>
      <p:ext uri="{BB962C8B-B14F-4D97-AF65-F5344CB8AC3E}">
        <p14:creationId xmlns:p14="http://schemas.microsoft.com/office/powerpoint/2010/main" val="99998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0070C0"/>
                </a:solidFill>
                <a:latin typeface="Univers LT Std 57 Cn"/>
                <a:cs typeface="Univers LT Std 57 Cn"/>
              </a:rPr>
              <a:t>Recorded Webinars Available</a:t>
            </a:r>
            <a:endParaRPr lang="en-US" sz="2400" b="1" dirty="0">
              <a:solidFill>
                <a:srgbClr val="0070C0"/>
              </a:solidFill>
              <a:latin typeface="Univers LT Std 57 Cn"/>
              <a:cs typeface="Univers LT Std 57 Cn"/>
            </a:endParaRPr>
          </a:p>
        </p:txBody>
      </p:sp>
      <p:sp>
        <p:nvSpPr>
          <p:cNvPr id="5" name="Content Placeholder 2"/>
          <p:cNvSpPr>
            <a:spLocks noGrp="1"/>
          </p:cNvSpPr>
          <p:nvPr>
            <p:ph idx="1"/>
          </p:nvPr>
        </p:nvSpPr>
        <p:spPr>
          <a:xfrm>
            <a:off x="628650" y="1506071"/>
            <a:ext cx="7886700" cy="4598894"/>
          </a:xfrm>
        </p:spPr>
        <p:txBody>
          <a:bodyPr>
            <a:normAutofit/>
          </a:bodyPr>
          <a:lstStyle/>
          <a:p>
            <a:pPr lvl="0"/>
            <a:r>
              <a:rPr lang="en-US" sz="2400" dirty="0" smtClean="0">
                <a:hlinkClick r:id="rId3"/>
              </a:rPr>
              <a:t>Rolling </a:t>
            </a:r>
            <a:r>
              <a:rPr lang="en-US" sz="2400" dirty="0">
                <a:hlinkClick r:id="rId3"/>
              </a:rPr>
              <a:t>Out Waste Tracking Across Your </a:t>
            </a:r>
            <a:r>
              <a:rPr lang="en-US" sz="2400" dirty="0" smtClean="0">
                <a:hlinkClick r:id="rId3"/>
              </a:rPr>
              <a:t>Portfolio </a:t>
            </a:r>
            <a:r>
              <a:rPr lang="en-US" sz="2400" u="sng" dirty="0">
                <a:hlinkClick r:id="rId3"/>
              </a:rPr>
              <a:t/>
            </a:r>
            <a:br>
              <a:rPr lang="en-US" sz="2400" u="sng" dirty="0">
                <a:hlinkClick r:id="rId3"/>
              </a:rPr>
            </a:br>
            <a:endParaRPr lang="en-US" sz="2400" u="sng" dirty="0" smtClean="0"/>
          </a:p>
          <a:p>
            <a:pPr lvl="0"/>
            <a:r>
              <a:rPr lang="en-US" sz="2400" dirty="0" smtClean="0">
                <a:hlinkClick r:id="rId4"/>
              </a:rPr>
              <a:t>Trends </a:t>
            </a:r>
            <a:r>
              <a:rPr lang="en-US" sz="2400" dirty="0">
                <a:hlinkClick r:id="rId4"/>
              </a:rPr>
              <a:t>in tracking waste data in Portfolio </a:t>
            </a:r>
            <a:r>
              <a:rPr lang="en-US" sz="2400" dirty="0" smtClean="0">
                <a:hlinkClick r:id="rId4"/>
              </a:rPr>
              <a:t>Manager </a:t>
            </a:r>
            <a:r>
              <a:rPr lang="en-US" sz="2400" u="sng" dirty="0">
                <a:hlinkClick r:id="rId4"/>
              </a:rPr>
              <a:t/>
            </a:r>
            <a:br>
              <a:rPr lang="en-US" sz="2400" u="sng" dirty="0">
                <a:hlinkClick r:id="rId4"/>
              </a:rPr>
            </a:br>
            <a:r>
              <a:rPr lang="en-US" sz="2400" dirty="0"/>
              <a:t> </a:t>
            </a:r>
            <a:endParaRPr lang="en-US" sz="2400" dirty="0" smtClean="0"/>
          </a:p>
          <a:p>
            <a:pPr lvl="0"/>
            <a:r>
              <a:rPr lang="en-US" sz="2400" dirty="0" smtClean="0">
                <a:hlinkClick r:id="rId5"/>
              </a:rPr>
              <a:t>Technology </a:t>
            </a:r>
            <a:r>
              <a:rPr lang="en-US" sz="2400" dirty="0">
                <a:hlinkClick r:id="rId5"/>
              </a:rPr>
              <a:t>Solutions to Waste </a:t>
            </a:r>
            <a:r>
              <a:rPr lang="en-US" sz="2400" dirty="0" smtClean="0">
                <a:hlinkClick r:id="rId5"/>
              </a:rPr>
              <a:t>Tracking</a:t>
            </a:r>
            <a:r>
              <a:rPr lang="en-US" sz="2400" u="sng" dirty="0">
                <a:hlinkClick r:id="rId5"/>
              </a:rPr>
              <a:t/>
            </a:r>
            <a:br>
              <a:rPr lang="en-US" sz="2400" u="sng" dirty="0">
                <a:hlinkClick r:id="rId5"/>
              </a:rPr>
            </a:br>
            <a:endParaRPr lang="en-US" sz="2400" dirty="0"/>
          </a:p>
          <a:p>
            <a:pPr lvl="0"/>
            <a:r>
              <a:rPr lang="en-US" sz="2400" dirty="0" smtClean="0">
                <a:hlinkClick r:id="rId6"/>
              </a:rPr>
              <a:t>Waste </a:t>
            </a:r>
            <a:r>
              <a:rPr lang="en-US" sz="2400" dirty="0">
                <a:hlinkClick r:id="rId6"/>
              </a:rPr>
              <a:t>management: strategies for a successful recycling </a:t>
            </a:r>
            <a:r>
              <a:rPr lang="en-US" sz="2400" dirty="0" smtClean="0">
                <a:hlinkClick r:id="rId6"/>
              </a:rPr>
              <a:t>program</a:t>
            </a:r>
            <a:r>
              <a:rPr lang="en-US" sz="2400" u="sng" dirty="0">
                <a:hlinkClick r:id="rId6"/>
              </a:rPr>
              <a:t/>
            </a:r>
            <a:br>
              <a:rPr lang="en-US" sz="2400" u="sng" dirty="0">
                <a:hlinkClick r:id="rId6"/>
              </a:rPr>
            </a:br>
            <a:endParaRPr lang="en-US" sz="2400" dirty="0"/>
          </a:p>
          <a:p>
            <a:pPr lvl="0"/>
            <a:r>
              <a:rPr lang="en-US" sz="2400" dirty="0" smtClean="0">
                <a:hlinkClick r:id="rId7"/>
              </a:rPr>
              <a:t>How </a:t>
            </a:r>
            <a:r>
              <a:rPr lang="en-US" sz="2400" dirty="0">
                <a:hlinkClick r:id="rId7"/>
              </a:rPr>
              <a:t>to Reduce Waste and Track Progress: Ahold Delhaize's </a:t>
            </a:r>
            <a:r>
              <a:rPr lang="en-US" sz="2400" dirty="0" smtClean="0">
                <a:hlinkClick r:id="rId7"/>
              </a:rPr>
              <a:t>Approach</a:t>
            </a:r>
            <a:endParaRPr lang="en-US" sz="2400" dirty="0" smtClean="0"/>
          </a:p>
        </p:txBody>
      </p:sp>
    </p:spTree>
    <p:extLst>
      <p:ext uri="{BB962C8B-B14F-4D97-AF65-F5344CB8AC3E}">
        <p14:creationId xmlns:p14="http://schemas.microsoft.com/office/powerpoint/2010/main" val="382377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Univers LT Std 57 Cn"/>
                <a:cs typeface="Univers LT Std 57 Cn"/>
              </a:rPr>
              <a:t>Thank you for attending!</a:t>
            </a:r>
          </a:p>
        </p:txBody>
      </p:sp>
      <p:sp>
        <p:nvSpPr>
          <p:cNvPr id="6" name="Rectangle 4"/>
          <p:cNvSpPr txBox="1">
            <a:spLocks/>
          </p:cNvSpPr>
          <p:nvPr/>
        </p:nvSpPr>
        <p:spPr bwMode="auto">
          <a:xfrm>
            <a:off x="685800" y="2133600"/>
            <a:ext cx="7772400"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pPr algn="ctr" eaLnBrk="1" hangingPunct="1"/>
            <a:r>
              <a:rPr lang="en-US" dirty="0">
                <a:solidFill>
                  <a:srgbClr val="6F6F6F"/>
                </a:solidFill>
                <a:latin typeface="Univers LT Std 57 Cn"/>
                <a:cs typeface="Univers LT Std 57 Cn"/>
              </a:rPr>
              <a:t>Questions?</a:t>
            </a:r>
          </a:p>
        </p:txBody>
      </p:sp>
      <p:sp>
        <p:nvSpPr>
          <p:cNvPr id="7" name="Rectangle 4"/>
          <p:cNvSpPr txBox="1">
            <a:spLocks/>
          </p:cNvSpPr>
          <p:nvPr/>
        </p:nvSpPr>
        <p:spPr bwMode="auto">
          <a:xfrm>
            <a:off x="762000" y="4114800"/>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pPr algn="ctr" eaLnBrk="1" hangingPunct="1"/>
            <a:r>
              <a:rPr lang="en-US" sz="2000" b="0" dirty="0">
                <a:solidFill>
                  <a:prstClr val="black">
                    <a:lumMod val="65000"/>
                    <a:lumOff val="35000"/>
                  </a:prstClr>
                </a:solidFill>
                <a:latin typeface="Univers LT Std 57 Cn"/>
                <a:cs typeface="Univers LT Std 57 Cn"/>
              </a:rPr>
              <a:t>If after this webinar you have any questions on Portfolio Manager, contact us at:</a:t>
            </a:r>
            <a:br>
              <a:rPr lang="en-US" sz="2000" b="0" dirty="0">
                <a:solidFill>
                  <a:prstClr val="black">
                    <a:lumMod val="65000"/>
                    <a:lumOff val="35000"/>
                  </a:prstClr>
                </a:solidFill>
                <a:latin typeface="Univers LT Std 57 Cn"/>
                <a:cs typeface="Univers LT Std 57 Cn"/>
              </a:rPr>
            </a:br>
            <a:r>
              <a:rPr lang="en-US" sz="2000" b="0" dirty="0">
                <a:solidFill>
                  <a:prstClr val="black">
                    <a:lumMod val="65000"/>
                    <a:lumOff val="35000"/>
                  </a:prstClr>
                </a:solidFill>
                <a:latin typeface="Univers LT Std 57 Cn"/>
                <a:cs typeface="Univers LT Std 57 Cn"/>
                <a:hlinkClick r:id="rId3"/>
              </a:rPr>
              <a:t>www.energystar.gov/BuildingsHelp</a:t>
            </a:r>
            <a:endParaRPr lang="en-US" sz="2000" dirty="0">
              <a:solidFill>
                <a:prstClr val="black">
                  <a:lumMod val="65000"/>
                  <a:lumOff val="35000"/>
                </a:prstClr>
              </a:solidFill>
              <a:latin typeface="Univers LT Std 57 Cn"/>
              <a:cs typeface="Univers LT Std 57 Cn"/>
            </a:endParaRPr>
          </a:p>
        </p:txBody>
      </p:sp>
      <p:sp>
        <p:nvSpPr>
          <p:cNvPr id="8" name="Slide Number Placeholder 3"/>
          <p:cNvSpPr txBox="1">
            <a:spLocks/>
          </p:cNvSpPr>
          <p:nvPr/>
        </p:nvSpPr>
        <p:spPr>
          <a:xfrm>
            <a:off x="8668512" y="6281928"/>
            <a:ext cx="47757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B175D-26AC-42BA-AF68-CE328C4BE887}" type="slidenum">
              <a:rPr lang="en-US" smtClean="0">
                <a:solidFill>
                  <a:srgbClr val="6F6F6F"/>
                </a:solidFill>
              </a:rPr>
              <a:pPr/>
              <a:t>27</a:t>
            </a:fld>
            <a:endParaRPr lang="en-US">
              <a:solidFill>
                <a:srgbClr val="6F6F6F"/>
              </a:solidFill>
            </a:endParaRPr>
          </a:p>
        </p:txBody>
      </p:sp>
    </p:spTree>
    <p:extLst>
      <p:ext uri="{BB962C8B-B14F-4D97-AF65-F5344CB8AC3E}">
        <p14:creationId xmlns:p14="http://schemas.microsoft.com/office/powerpoint/2010/main" val="116081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
        <p:nvSpPr>
          <p:cNvPr id="3" name="Slide Number Placeholder 2"/>
          <p:cNvSpPr>
            <a:spLocks noGrp="1"/>
          </p:cNvSpPr>
          <p:nvPr>
            <p:ph type="sldNum" sz="quarter" idx="4294967295"/>
          </p:nvPr>
        </p:nvSpPr>
        <p:spPr>
          <a:xfrm>
            <a:off x="7086600" y="6356350"/>
            <a:ext cx="2057400" cy="365125"/>
          </a:xfrm>
        </p:spPr>
        <p:txBody>
          <a:bodyPr/>
          <a:lstStyle/>
          <a:p>
            <a:fld id="{19B49DF0-23AF-4D67-BA79-D19F3BDDC289}" type="slidenum">
              <a:rPr lang="en-US" smtClean="0">
                <a:solidFill>
                  <a:prstClr val="black">
                    <a:tint val="75000"/>
                  </a:prstClr>
                </a:solidFill>
              </a:rPr>
              <a:pPr/>
              <a:t>3</a:t>
            </a:fld>
            <a:endParaRPr lang="en-US">
              <a:solidFill>
                <a:prstClr val="black">
                  <a:tint val="75000"/>
                </a:prstClr>
              </a:solidFill>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 r="11186" b="13697"/>
          <a:stretch/>
        </p:blipFill>
        <p:spPr>
          <a:xfrm>
            <a:off x="0" y="0"/>
            <a:ext cx="9410008" cy="6858000"/>
          </a:xfrm>
          <a:prstGeom prst="rect">
            <a:avLst/>
          </a:prstGeom>
        </p:spPr>
      </p:pic>
    </p:spTree>
    <p:extLst>
      <p:ext uri="{BB962C8B-B14F-4D97-AF65-F5344CB8AC3E}">
        <p14:creationId xmlns:p14="http://schemas.microsoft.com/office/powerpoint/2010/main" val="4205102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400" b="1" dirty="0">
                <a:solidFill>
                  <a:srgbClr val="0070C0"/>
                </a:solidFill>
                <a:latin typeface="Univers LT Std 57 Cn"/>
                <a:cs typeface="Univers LT Std 57 Cn"/>
              </a:rPr>
              <a:t>Commercial Buildings &amp; Materials</a:t>
            </a:r>
          </a:p>
        </p:txBody>
      </p:sp>
      <p:sp>
        <p:nvSpPr>
          <p:cNvPr id="9" name="Content Placeholder 8"/>
          <p:cNvSpPr>
            <a:spLocks noGrp="1"/>
          </p:cNvSpPr>
          <p:nvPr>
            <p:ph idx="1"/>
          </p:nvPr>
        </p:nvSpPr>
        <p:spPr/>
        <p:txBody>
          <a:bodyPr>
            <a:normAutofit/>
          </a:bodyPr>
          <a:lstStyle/>
          <a:p>
            <a:pPr marL="228600" lvl="1">
              <a:spcBef>
                <a:spcPts val="1000"/>
              </a:spcBef>
            </a:pPr>
            <a:r>
              <a:rPr lang="en-US" dirty="0" smtClean="0"/>
              <a:t>Buildings are </a:t>
            </a:r>
            <a:r>
              <a:rPr lang="en-US" dirty="0"/>
              <a:t>major contributors to material use and waste</a:t>
            </a:r>
          </a:p>
          <a:p>
            <a:pPr marL="685800" lvl="2">
              <a:spcBef>
                <a:spcPts val="1000"/>
              </a:spcBef>
            </a:pPr>
            <a:r>
              <a:rPr lang="en-US" dirty="0"/>
              <a:t>Responsible for roughly half of 170 million tons of materials landfilled and incinerated in U.S. in 2014</a:t>
            </a:r>
          </a:p>
          <a:p>
            <a:pPr marL="228600" lvl="1">
              <a:spcBef>
                <a:spcPts val="1000"/>
              </a:spcBef>
            </a:pPr>
            <a:endParaRPr lang="en-US" dirty="0"/>
          </a:p>
          <a:p>
            <a:pPr marL="228600" lvl="1">
              <a:spcBef>
                <a:spcPts val="1000"/>
              </a:spcBef>
            </a:pPr>
            <a:r>
              <a:rPr lang="en-US" dirty="0"/>
              <a:t>Tremendous opportunity for commercial buildings to reduce, reuse, &amp; recycle</a:t>
            </a:r>
          </a:p>
          <a:p>
            <a:pPr marL="228600" lvl="1">
              <a:spcBef>
                <a:spcPts val="1000"/>
              </a:spcBef>
            </a:pPr>
            <a:endParaRPr lang="en-US" dirty="0"/>
          </a:p>
        </p:txBody>
      </p:sp>
      <p:sp>
        <p:nvSpPr>
          <p:cNvPr id="2" name="TextBox 1"/>
          <p:cNvSpPr txBox="1"/>
          <p:nvPr/>
        </p:nvSpPr>
        <p:spPr>
          <a:xfrm>
            <a:off x="1037039" y="4963552"/>
            <a:ext cx="7891669" cy="535531"/>
          </a:xfrm>
          <a:prstGeom prst="rect">
            <a:avLst/>
          </a:prstGeom>
          <a:noFill/>
        </p:spPr>
        <p:txBody>
          <a:bodyPr wrap="square" rtlCol="0">
            <a:spAutoFit/>
          </a:bodyPr>
          <a:lstStyle/>
          <a:p>
            <a:pPr lvl="0" indent="-457200">
              <a:lnSpc>
                <a:spcPct val="90000"/>
              </a:lnSpc>
              <a:spcBef>
                <a:spcPts val="1000"/>
              </a:spcBef>
            </a:pPr>
            <a:r>
              <a:rPr lang="en-US" sz="3200" dirty="0">
                <a:solidFill>
                  <a:srgbClr val="242852"/>
                </a:solidFill>
              </a:rPr>
              <a:t>→</a:t>
            </a:r>
            <a:r>
              <a:rPr lang="en-US" sz="2800" dirty="0">
                <a:solidFill>
                  <a:srgbClr val="242852"/>
                </a:solidFill>
              </a:rPr>
              <a:t>  </a:t>
            </a:r>
            <a:r>
              <a:rPr lang="en-US" sz="2400" i="1" dirty="0">
                <a:solidFill>
                  <a:srgbClr val="242852"/>
                </a:solidFill>
              </a:rPr>
              <a:t>Measurement</a:t>
            </a:r>
            <a:r>
              <a:rPr lang="en-US" sz="2400" dirty="0">
                <a:solidFill>
                  <a:srgbClr val="242852"/>
                </a:solidFill>
              </a:rPr>
              <a:t> is the first step to sustainable management</a:t>
            </a:r>
            <a:endParaRPr lang="en-US" sz="2800" dirty="0">
              <a:solidFill>
                <a:srgbClr val="242852"/>
              </a:solidFill>
            </a:endParaRPr>
          </a:p>
        </p:txBody>
      </p:sp>
    </p:spTree>
    <p:extLst>
      <p:ext uri="{BB962C8B-B14F-4D97-AF65-F5344CB8AC3E}">
        <p14:creationId xmlns:p14="http://schemas.microsoft.com/office/powerpoint/2010/main" val="366602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8650" y="1249429"/>
            <a:ext cx="4068610" cy="4156075"/>
          </a:xfrm>
        </p:spPr>
        <p:txBody>
          <a:bodyPr>
            <a:noAutofit/>
          </a:bodyPr>
          <a:lstStyle/>
          <a:p>
            <a:pPr marL="0" indent="0" eaLnBrk="1" hangingPunct="1">
              <a:lnSpc>
                <a:spcPct val="130000"/>
              </a:lnSpc>
              <a:buClr>
                <a:schemeClr val="accent1">
                  <a:lumMod val="75000"/>
                </a:schemeClr>
              </a:buClr>
              <a:buNone/>
            </a:pPr>
            <a:r>
              <a:rPr lang="en-US" sz="2200" dirty="0">
                <a:solidFill>
                  <a:srgbClr val="00B0F0"/>
                </a:solidFill>
                <a:latin typeface="Arial" panose="020B0604020202020204" pitchFamily="34" charset="0"/>
                <a:cs typeface="Arial" panose="020B0604020202020204" pitchFamily="34" charset="0"/>
              </a:rPr>
              <a:t>Management Tool</a:t>
            </a:r>
            <a:endParaRPr lang="en-US" sz="800" dirty="0">
              <a:solidFill>
                <a:srgbClr val="00B0F0"/>
              </a:solidFill>
              <a:latin typeface="Arial" panose="020B0604020202020204" pitchFamily="34" charset="0"/>
              <a:cs typeface="Arial" panose="020B0604020202020204" pitchFamily="34" charset="0"/>
            </a:endParaRP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Assess whole building energy and water consumption and waste &amp; materials management</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Track changes in energy, water, waste &amp; materials, greenhouse gas emissions, and cost over time</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Track green power purchasing</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Share/report data with others</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Create custom reports</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Apply for ENERGY STAR certification</a:t>
            </a:r>
          </a:p>
          <a:p>
            <a:pPr marL="0" indent="0">
              <a:lnSpc>
                <a:spcPct val="130000"/>
              </a:lnSpc>
              <a:buClr>
                <a:schemeClr val="accent1">
                  <a:lumMod val="75000"/>
                </a:schemeClr>
              </a:buClr>
              <a:buNone/>
            </a:pPr>
            <a:endParaRPr lang="en-US" sz="1600" dirty="0">
              <a:solidFill>
                <a:schemeClr val="tx1"/>
              </a:solidFill>
              <a:latin typeface="Univers"/>
              <a:cs typeface="Univers"/>
            </a:endParaRPr>
          </a:p>
        </p:txBody>
      </p:sp>
      <p:sp>
        <p:nvSpPr>
          <p:cNvPr id="2" name="TextBox 1"/>
          <p:cNvSpPr txBox="1"/>
          <p:nvPr/>
        </p:nvSpPr>
        <p:spPr>
          <a:xfrm>
            <a:off x="4950386" y="1249429"/>
            <a:ext cx="3881511" cy="3687163"/>
          </a:xfrm>
          <a:prstGeom prst="rect">
            <a:avLst/>
          </a:prstGeom>
          <a:noFill/>
        </p:spPr>
        <p:txBody>
          <a:bodyPr wrap="square" rtlCol="0">
            <a:spAutoFit/>
          </a:bodyPr>
          <a:lstStyle/>
          <a:p>
            <a:pPr>
              <a:lnSpc>
                <a:spcPct val="130000"/>
              </a:lnSpc>
              <a:spcBef>
                <a:spcPts val="1000"/>
              </a:spcBef>
              <a:buClr>
                <a:schemeClr val="accent1">
                  <a:lumMod val="75000"/>
                </a:schemeClr>
              </a:buClr>
            </a:pPr>
            <a:r>
              <a:rPr lang="en-US" sz="2200" dirty="0">
                <a:solidFill>
                  <a:srgbClr val="00B0F0"/>
                </a:solidFill>
                <a:latin typeface="Arial" panose="020B0604020202020204" pitchFamily="34" charset="0"/>
                <a:cs typeface="Arial" panose="020B0604020202020204" pitchFamily="34" charset="0"/>
              </a:rPr>
              <a:t>Metrics </a:t>
            </a:r>
            <a:r>
              <a:rPr lang="en-US" sz="2200" dirty="0" smtClean="0">
                <a:solidFill>
                  <a:srgbClr val="00B0F0"/>
                </a:solidFill>
                <a:latin typeface="Arial" panose="020B0604020202020204" pitchFamily="34" charset="0"/>
                <a:cs typeface="Arial" panose="020B0604020202020204" pitchFamily="34" charset="0"/>
              </a:rPr>
              <a:t>Calculator</a:t>
            </a:r>
            <a:endParaRPr lang="en-US" sz="800" dirty="0">
              <a:solidFill>
                <a:srgbClr val="558ED5"/>
              </a:solidFill>
              <a:latin typeface="Univers"/>
              <a:cs typeface="Univers"/>
            </a:endParaRPr>
          </a:p>
          <a:p>
            <a:pPr marL="225425" lvl="1" indent="-225425">
              <a:spcAft>
                <a:spcPts val="600"/>
              </a:spcAft>
              <a:buClr>
                <a:schemeClr val="accent1">
                  <a:lumMod val="75000"/>
                </a:schemeClr>
              </a:buClr>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More than 150 metrics available </a:t>
            </a:r>
          </a:p>
          <a:p>
            <a:pPr marL="225425" lvl="1" indent="-225425">
              <a:spcAft>
                <a:spcPts val="600"/>
              </a:spcAft>
              <a:buClr>
                <a:schemeClr val="accent1">
                  <a:lumMod val="75000"/>
                </a:schemeClr>
              </a:buClr>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Energy consumption (source, site, weather normalized)</a:t>
            </a:r>
          </a:p>
          <a:p>
            <a:pPr marL="225425" lvl="1" indent="-225425">
              <a:spcAft>
                <a:spcPts val="600"/>
              </a:spcAft>
              <a:buClr>
                <a:schemeClr val="accent1">
                  <a:lumMod val="75000"/>
                </a:schemeClr>
              </a:buClr>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Water consumption (indoor &amp; outdoor)</a:t>
            </a:r>
          </a:p>
          <a:p>
            <a:pPr marL="225425" lvl="1" indent="-225425">
              <a:spcAft>
                <a:spcPts val="600"/>
              </a:spcAft>
              <a:buClr>
                <a:schemeClr val="accent1">
                  <a:lumMod val="75000"/>
                </a:schemeClr>
              </a:buClr>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Waste &amp; materials management</a:t>
            </a:r>
          </a:p>
          <a:p>
            <a:pPr marL="225425" lvl="1" indent="-225425">
              <a:spcAft>
                <a:spcPts val="600"/>
              </a:spcAft>
              <a:buClr>
                <a:schemeClr val="accent1">
                  <a:lumMod val="75000"/>
                </a:schemeClr>
              </a:buClr>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Greenhouse gas emissions</a:t>
            </a:r>
          </a:p>
          <a:p>
            <a:pPr marL="225425" lvl="1" indent="-225425">
              <a:spcAft>
                <a:spcPts val="600"/>
              </a:spcAft>
              <a:buClr>
                <a:schemeClr val="accent1">
                  <a:lumMod val="75000"/>
                </a:schemeClr>
              </a:buClr>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ENERGY STAR 1-to-100 score for energy efficiency (available for many building types)</a:t>
            </a:r>
          </a:p>
        </p:txBody>
      </p:sp>
      <p:sp>
        <p:nvSpPr>
          <p:cNvPr id="3" name="TextBox 2"/>
          <p:cNvSpPr txBox="1"/>
          <p:nvPr/>
        </p:nvSpPr>
        <p:spPr>
          <a:xfrm>
            <a:off x="1689656" y="5254403"/>
            <a:ext cx="5867400" cy="972574"/>
          </a:xfrm>
          <a:prstGeom prst="rect">
            <a:avLst/>
          </a:prstGeom>
          <a:noFill/>
        </p:spPr>
        <p:txBody>
          <a:bodyPr wrap="square" rtlCol="0">
            <a:spAutoFit/>
          </a:bodyPr>
          <a:lstStyle/>
          <a:p>
            <a:pPr algn="ctr">
              <a:lnSpc>
                <a:spcPct val="130000"/>
              </a:lnSpc>
              <a:buClr>
                <a:schemeClr val="accent1">
                  <a:lumMod val="75000"/>
                </a:schemeClr>
              </a:buClr>
            </a:pPr>
            <a:r>
              <a:rPr lang="en-US" sz="2000" dirty="0">
                <a:solidFill>
                  <a:srgbClr val="00B0F0"/>
                </a:solidFill>
                <a:latin typeface="Univers"/>
                <a:cs typeface="Univers"/>
              </a:rPr>
              <a:t>Accessible in a free, online secure platform</a:t>
            </a:r>
          </a:p>
          <a:p>
            <a:pPr marL="0" lvl="1" algn="ctr">
              <a:lnSpc>
                <a:spcPct val="130000"/>
              </a:lnSpc>
              <a:buClr>
                <a:schemeClr val="accent1">
                  <a:lumMod val="75000"/>
                </a:schemeClr>
              </a:buClr>
            </a:pPr>
            <a:r>
              <a:rPr lang="en-US" sz="2400" u="sng" dirty="0">
                <a:solidFill>
                  <a:schemeClr val="bg2">
                    <a:lumMod val="50000"/>
                  </a:schemeClr>
                </a:solidFill>
                <a:latin typeface="Univers"/>
                <a:cs typeface="Univers"/>
                <a:hlinkClick r:id="rId3"/>
              </a:rPr>
              <a:t>www.energystar.gov/portfoliomanager</a:t>
            </a:r>
            <a:endParaRPr lang="en-US" sz="2400" dirty="0">
              <a:solidFill>
                <a:schemeClr val="bg2">
                  <a:lumMod val="50000"/>
                </a:scheme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5524" y="321936"/>
            <a:ext cx="4047243" cy="927493"/>
          </a:xfrm>
          <a:prstGeom prst="rect">
            <a:avLst/>
          </a:prstGeom>
        </p:spPr>
      </p:pic>
    </p:spTree>
    <p:extLst>
      <p:ext uri="{BB962C8B-B14F-4D97-AF65-F5344CB8AC3E}">
        <p14:creationId xmlns:p14="http://schemas.microsoft.com/office/powerpoint/2010/main" val="330486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3763565" y="4591050"/>
            <a:ext cx="5380435" cy="2130426"/>
          </a:xfrm>
        </p:spPr>
        <p:txBody>
          <a:bodyPr>
            <a:normAutofit/>
          </a:bodyPr>
          <a:lstStyle/>
          <a:p>
            <a:pPr marL="342900" indent="-342900">
              <a:buFont typeface="Arial" panose="020B0604020202020204" pitchFamily="34" charset="0"/>
              <a:buChar char="•"/>
            </a:pPr>
            <a:r>
              <a:rPr lang="en-US" b="1" dirty="0"/>
              <a:t>270,000</a:t>
            </a:r>
            <a:r>
              <a:rPr lang="en-US" dirty="0"/>
              <a:t> buildings last year </a:t>
            </a:r>
          </a:p>
          <a:p>
            <a:pPr marL="342900" indent="-342900">
              <a:buFont typeface="Arial" panose="020B0604020202020204" pitchFamily="34" charset="0"/>
              <a:buChar char="•"/>
            </a:pPr>
            <a:r>
              <a:rPr lang="en-US" b="1" dirty="0"/>
              <a:t>Two dozen </a:t>
            </a:r>
            <a:r>
              <a:rPr lang="en-US" dirty="0"/>
              <a:t>local benchmarking policies</a:t>
            </a:r>
          </a:p>
          <a:p>
            <a:pPr marL="342900" indent="-342900">
              <a:buFont typeface="Arial" panose="020B0604020202020204" pitchFamily="34" charset="0"/>
              <a:buChar char="•"/>
            </a:pPr>
            <a:r>
              <a:rPr lang="en-US" b="1" dirty="0"/>
              <a:t>One</a:t>
            </a:r>
            <a:r>
              <a:rPr lang="en-US" dirty="0"/>
              <a:t> foreign government (Canada)</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51" y="3575957"/>
            <a:ext cx="3716927" cy="3434441"/>
          </a:xfrm>
          <a:prstGeom prst="rect">
            <a:avLst/>
          </a:prstGeom>
        </p:spPr>
      </p:pic>
    </p:spTree>
    <p:extLst>
      <p:ext uri="{BB962C8B-B14F-4D97-AF65-F5344CB8AC3E}">
        <p14:creationId xmlns:p14="http://schemas.microsoft.com/office/powerpoint/2010/main" val="28370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214" y="871974"/>
            <a:ext cx="2778711" cy="711867"/>
          </a:xfrm>
          <a:prstGeom prst="rect">
            <a:avLst/>
          </a:prstGeom>
        </p:spPr>
      </p:pic>
      <p:pic>
        <p:nvPicPr>
          <p:cNvPr id="7" name="Content Placeholder 3"/>
          <p:cNvPicPr>
            <a:picLocks noChangeAspect="1"/>
          </p:cNvPicPr>
          <p:nvPr/>
        </p:nvPicPr>
        <p:blipFill>
          <a:blip r:embed="rId4"/>
          <a:stretch>
            <a:fillRect/>
          </a:stretch>
        </p:blipFill>
        <p:spPr>
          <a:xfrm>
            <a:off x="112792" y="880403"/>
            <a:ext cx="8865688" cy="4686875"/>
          </a:xfrm>
          <a:prstGeom prst="rect">
            <a:avLst/>
          </a:prstGeom>
        </p:spPr>
      </p:pic>
    </p:spTree>
    <p:extLst>
      <p:ext uri="{BB962C8B-B14F-4D97-AF65-F5344CB8AC3E}">
        <p14:creationId xmlns:p14="http://schemas.microsoft.com/office/powerpoint/2010/main" val="211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Univers LT Std 57 Cn"/>
                <a:cs typeface="Univers LT Std 57 Cn"/>
              </a:rPr>
              <a:t>Why </a:t>
            </a:r>
            <a:r>
              <a:rPr lang="en-US" sz="2400" b="1" dirty="0" smtClean="0">
                <a:solidFill>
                  <a:srgbClr val="0070C0"/>
                </a:solidFill>
                <a:latin typeface="Univers LT Std 57 Cn"/>
                <a:cs typeface="Univers LT Std 57 Cn"/>
              </a:rPr>
              <a:t>Include Waste Tracking in Portfolio Manager?</a:t>
            </a:r>
            <a:endParaRPr lang="en-US" sz="2400" b="1" dirty="0">
              <a:solidFill>
                <a:srgbClr val="0070C0"/>
              </a:solidFill>
              <a:latin typeface="Univers LT Std 57 Cn"/>
              <a:cs typeface="Univers LT Std 57 Cn"/>
            </a:endParaRPr>
          </a:p>
        </p:txBody>
      </p:sp>
      <p:sp>
        <p:nvSpPr>
          <p:cNvPr id="3" name="Content Placeholder 2"/>
          <p:cNvSpPr>
            <a:spLocks noGrp="1"/>
          </p:cNvSpPr>
          <p:nvPr>
            <p:ph idx="1"/>
          </p:nvPr>
        </p:nvSpPr>
        <p:spPr>
          <a:xfrm>
            <a:off x="628650" y="1537527"/>
            <a:ext cx="7886700" cy="4156075"/>
          </a:xfrm>
        </p:spPr>
        <p:txBody>
          <a:bodyPr>
            <a:noAutofit/>
          </a:bodyPr>
          <a:lstStyle/>
          <a:p>
            <a:pPr marL="342900" lvl="1" indent="-342900">
              <a:spcAft>
                <a:spcPts val="600"/>
              </a:spcAft>
              <a:buFont typeface="Arial"/>
              <a:buChar char="•"/>
            </a:pPr>
            <a:r>
              <a:rPr lang="en-US" sz="2200" dirty="0" smtClean="0"/>
              <a:t>ENERGY </a:t>
            </a:r>
            <a:r>
              <a:rPr lang="en-US" sz="2200" dirty="0"/>
              <a:t>STAR Partners </a:t>
            </a:r>
            <a:r>
              <a:rPr lang="en-US" sz="2200" dirty="0" smtClean="0"/>
              <a:t>requested it!</a:t>
            </a:r>
          </a:p>
          <a:p>
            <a:pPr lvl="1">
              <a:spcAft>
                <a:spcPts val="600"/>
              </a:spcAft>
            </a:pPr>
            <a:r>
              <a:rPr lang="en-US" sz="1800" dirty="0" smtClean="0"/>
              <a:t>See value in one sustainability platform to track and manage energy, water, and waste</a:t>
            </a:r>
          </a:p>
          <a:p>
            <a:pPr lvl="1">
              <a:spcAft>
                <a:spcPts val="600"/>
              </a:spcAft>
            </a:pPr>
            <a:r>
              <a:rPr lang="en-US" sz="1800" dirty="0" smtClean="0"/>
              <a:t>Increasing </a:t>
            </a:r>
            <a:r>
              <a:rPr lang="en-US" sz="1800" dirty="0"/>
              <a:t>demands for sustainability reporting, which Portfolio Manager can help streamline</a:t>
            </a:r>
          </a:p>
          <a:p>
            <a:pPr marL="342900" lvl="1" indent="-342900">
              <a:spcAft>
                <a:spcPts val="600"/>
              </a:spcAft>
              <a:buFont typeface="Arial"/>
              <a:buChar char="•"/>
            </a:pPr>
            <a:r>
              <a:rPr lang="en-US" sz="2200" dirty="0"/>
              <a:t>Basic structure and focus on </a:t>
            </a:r>
            <a:r>
              <a:rPr lang="en-US" sz="2200" dirty="0" smtClean="0"/>
              <a:t>building-level </a:t>
            </a:r>
            <a:r>
              <a:rPr lang="en-US" sz="2200" dirty="0"/>
              <a:t>operations </a:t>
            </a:r>
            <a:r>
              <a:rPr lang="en-US" sz="2200" dirty="0" smtClean="0"/>
              <a:t>supported </a:t>
            </a:r>
            <a:r>
              <a:rPr lang="en-US" sz="2200" dirty="0"/>
              <a:t>addition of waste tracking</a:t>
            </a:r>
          </a:p>
          <a:p>
            <a:pPr marL="342900" lvl="1" indent="-342900">
              <a:spcAft>
                <a:spcPts val="600"/>
              </a:spcAft>
              <a:buFont typeface="Arial"/>
              <a:buChar char="•"/>
            </a:pPr>
            <a:r>
              <a:rPr lang="en-US" sz="2200" dirty="0" smtClean="0"/>
              <a:t>Opportunity to drive standardized </a:t>
            </a:r>
            <a:r>
              <a:rPr lang="en-US" sz="2200" dirty="0"/>
              <a:t>waste/materials reporting in commercial buildings</a:t>
            </a:r>
          </a:p>
          <a:p>
            <a:pPr marL="342900" lvl="1" indent="-342900">
              <a:spcAft>
                <a:spcPts val="600"/>
              </a:spcAft>
              <a:buFont typeface="Arial"/>
              <a:buChar char="•"/>
            </a:pPr>
            <a:r>
              <a:rPr lang="en-US" sz="2200" dirty="0"/>
              <a:t>O</a:t>
            </a:r>
            <a:r>
              <a:rPr lang="en-US" sz="2200" dirty="0" smtClean="0"/>
              <a:t>pportunity </a:t>
            </a:r>
            <a:r>
              <a:rPr lang="en-US" sz="2200" dirty="0"/>
              <a:t>to reduce GHG emissions by fostering a move towards sustainable materials management</a:t>
            </a:r>
          </a:p>
        </p:txBody>
      </p:sp>
    </p:spTree>
    <p:extLst>
      <p:ext uri="{BB962C8B-B14F-4D97-AF65-F5344CB8AC3E}">
        <p14:creationId xmlns:p14="http://schemas.microsoft.com/office/powerpoint/2010/main" val="96997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0070C0"/>
                </a:solidFill>
                <a:latin typeface="Univers LT Std 57 Cn"/>
                <a:cs typeface="Univers LT Std 57 Cn"/>
              </a:rPr>
              <a:t>The Value of Waste </a:t>
            </a:r>
            <a:r>
              <a:rPr lang="en-US" sz="2400" b="1" dirty="0">
                <a:solidFill>
                  <a:srgbClr val="0070C0"/>
                </a:solidFill>
                <a:latin typeface="Univers LT Std 57 Cn"/>
                <a:cs typeface="Univers LT Std 57 Cn"/>
              </a:rPr>
              <a:t>Tracking in Portfolio Manager</a:t>
            </a:r>
          </a:p>
        </p:txBody>
      </p:sp>
      <p:sp>
        <p:nvSpPr>
          <p:cNvPr id="7" name="Content Placeholder 6"/>
          <p:cNvSpPr>
            <a:spLocks noGrp="1"/>
          </p:cNvSpPr>
          <p:nvPr>
            <p:ph idx="1"/>
          </p:nvPr>
        </p:nvSpPr>
        <p:spPr>
          <a:xfrm>
            <a:off x="628650" y="1479907"/>
            <a:ext cx="7886700" cy="4501475"/>
          </a:xfrm>
        </p:spPr>
        <p:txBody>
          <a:bodyPr>
            <a:normAutofit fontScale="85000" lnSpcReduction="10000"/>
          </a:bodyPr>
          <a:lstStyle/>
          <a:p>
            <a:pPr>
              <a:spcAft>
                <a:spcPts val="600"/>
              </a:spcAft>
            </a:pPr>
            <a:r>
              <a:rPr lang="en-US" sz="2600" dirty="0"/>
              <a:t>Encourages ongoing, monthly tracking of </a:t>
            </a:r>
            <a:r>
              <a:rPr lang="en-US" sz="2600" dirty="0" smtClean="0"/>
              <a:t>waste, </a:t>
            </a:r>
            <a:r>
              <a:rPr lang="en-US" sz="2600" dirty="0"/>
              <a:t>which can lead to better management</a:t>
            </a:r>
          </a:p>
          <a:p>
            <a:pPr>
              <a:spcAft>
                <a:spcPts val="600"/>
              </a:spcAft>
            </a:pPr>
            <a:r>
              <a:rPr lang="en-US" sz="2600" dirty="0"/>
              <a:t>Standardizes tracking across your portfolio for better uniformity </a:t>
            </a:r>
          </a:p>
          <a:p>
            <a:pPr>
              <a:spcAft>
                <a:spcPts val="600"/>
              </a:spcAft>
            </a:pPr>
            <a:r>
              <a:rPr lang="en-US" sz="2600" dirty="0"/>
              <a:t>Distinguishes between measured and estimated values</a:t>
            </a:r>
          </a:p>
          <a:p>
            <a:pPr>
              <a:spcAft>
                <a:spcPts val="600"/>
              </a:spcAft>
            </a:pPr>
            <a:r>
              <a:rPr lang="en-US" sz="2600" dirty="0"/>
              <a:t>Enables everyone involved with a property to be working from the same data</a:t>
            </a:r>
          </a:p>
          <a:p>
            <a:pPr>
              <a:spcAft>
                <a:spcPts val="600"/>
              </a:spcAft>
            </a:pPr>
            <a:r>
              <a:rPr lang="en-US" sz="2600" dirty="0"/>
              <a:t>Begins a groundswell of organizations requesting better data from their haulers and technology providers</a:t>
            </a:r>
          </a:p>
          <a:p>
            <a:pPr>
              <a:spcAft>
                <a:spcPts val="600"/>
              </a:spcAft>
            </a:pPr>
            <a:r>
              <a:rPr lang="en-US" sz="2600" dirty="0"/>
              <a:t>Supports an increase in the number of properties tracking their waste in Portfolio </a:t>
            </a:r>
            <a:r>
              <a:rPr lang="en-US" sz="2600" dirty="0" smtClean="0"/>
              <a:t>Manager, </a:t>
            </a:r>
            <a:r>
              <a:rPr lang="en-US" sz="2600" dirty="0"/>
              <a:t>which can then feed into development of comparative metrics and data trends</a:t>
            </a:r>
          </a:p>
          <a:p>
            <a:pPr marL="0" indent="0">
              <a:buNone/>
            </a:pPr>
            <a:endParaRPr lang="en-US" dirty="0"/>
          </a:p>
        </p:txBody>
      </p:sp>
    </p:spTree>
    <p:extLst>
      <p:ext uri="{BB962C8B-B14F-4D97-AF65-F5344CB8AC3E}">
        <p14:creationId xmlns:p14="http://schemas.microsoft.com/office/powerpoint/2010/main" val="530743505"/>
      </p:ext>
    </p:extLst>
  </p:cSld>
  <p:clrMapOvr>
    <a:masterClrMapping/>
  </p:clrMapOvr>
</p:sld>
</file>

<file path=ppt/theme/theme1.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5E964FC-1E2F-469D-BF3B-14D9C11F142C}" vid="{91126271-E12C-4F2A-B98C-491B5DF40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74E462E-63AA-4104-BE91-425BA425B538}" vid="{C467EEBC-4BDC-4344-85C9-C9D47EE32F0C}"/>
    </a:ext>
  </a:extLst>
</a:theme>
</file>

<file path=ppt/theme/theme4.xml><?xml version="1.0" encoding="utf-8"?>
<a:theme xmlns:a="http://schemas.openxmlformats.org/drawingml/2006/main" name="2_Office Theme">
  <a:themeElements>
    <a:clrScheme name="Custom 1">
      <a:dk1>
        <a:sysClr val="windowText" lastClr="000000"/>
      </a:dk1>
      <a:lt1>
        <a:sysClr val="window" lastClr="FFFFFF"/>
      </a:lt1>
      <a:dk2>
        <a:srgbClr val="9B9F9E"/>
      </a:dk2>
      <a:lt2>
        <a:srgbClr val="EEECE1"/>
      </a:lt2>
      <a:accent1>
        <a:srgbClr val="3DADE7"/>
      </a:accent1>
      <a:accent2>
        <a:srgbClr val="EA6125"/>
      </a:accent2>
      <a:accent3>
        <a:srgbClr val="86C33F"/>
      </a:accent3>
      <a:accent4>
        <a:srgbClr val="1A5CA9"/>
      </a:accent4>
      <a:accent5>
        <a:srgbClr val="43ABA0"/>
      </a:accent5>
      <a:accent6>
        <a:srgbClr val="F4A927"/>
      </a:accent6>
      <a:hlink>
        <a:srgbClr val="0000FF"/>
      </a:hlink>
      <a:folHlink>
        <a:srgbClr val="A02B8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10377</TotalTime>
  <Words>3689</Words>
  <Application>Microsoft Office PowerPoint</Application>
  <PresentationFormat>On-screen Show (4:3)</PresentationFormat>
  <Paragraphs>473</Paragraphs>
  <Slides>27</Slides>
  <Notes>26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Arial Narrow</vt:lpstr>
      <vt:lpstr>Calibri</vt:lpstr>
      <vt:lpstr>Univers</vt:lpstr>
      <vt:lpstr>Univers LT Std 57 Cn</vt:lpstr>
      <vt:lpstr>Wingdings</vt:lpstr>
      <vt:lpstr>Theme1</vt:lpstr>
      <vt:lpstr>Office Theme</vt:lpstr>
      <vt:lpstr>1_Office Theme</vt:lpstr>
      <vt:lpstr>2_Office Theme</vt:lpstr>
      <vt:lpstr>How to Track Waste and Materials Management in Portfolio Manager®</vt:lpstr>
      <vt:lpstr>Agenda</vt:lpstr>
      <vt:lpstr>PowerPoint Presentation</vt:lpstr>
      <vt:lpstr>Commercial Buildings &amp; Materials</vt:lpstr>
      <vt:lpstr>PowerPoint Presentation</vt:lpstr>
      <vt:lpstr>PowerPoint Presentation</vt:lpstr>
      <vt:lpstr>PowerPoint Presentation</vt:lpstr>
      <vt:lpstr>Why Include Waste Tracking in Portfolio Manager?</vt:lpstr>
      <vt:lpstr>The Value of Waste Tracking in Portfolio Manager</vt:lpstr>
      <vt:lpstr>The Value of Addressing Your Building’s Waste</vt:lpstr>
      <vt:lpstr>Waste Tracking: Basic Terminology</vt:lpstr>
      <vt:lpstr>Materials for Tracking</vt:lpstr>
      <vt:lpstr>Methods of Data Entry </vt:lpstr>
      <vt:lpstr>Step 1:  Select Material &amp; Management Method</vt:lpstr>
      <vt:lpstr>Step 2: Indicate Meter Type</vt:lpstr>
      <vt:lpstr>Meter Type Options</vt:lpstr>
      <vt:lpstr>Step 3: Enter Monthly Data</vt:lpstr>
      <vt:lpstr>Data Required by Meter Types</vt:lpstr>
      <vt:lpstr>Where Can You Get This Data?</vt:lpstr>
      <vt:lpstr>Volume Conversions</vt:lpstr>
      <vt:lpstr>Step 4: Associate Your Waste Meters</vt:lpstr>
      <vt:lpstr>PowerPoint Presentation</vt:lpstr>
      <vt:lpstr>Waste and Material Management Metrics</vt:lpstr>
      <vt:lpstr>Let’s take a look!</vt:lpstr>
      <vt:lpstr>Helpful Resources</vt:lpstr>
      <vt:lpstr>Recorded Webinars Available</vt:lpstr>
      <vt:lpstr>Thank you for attending!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Glatting, Stacy</dc:creator>
  <cp:lastModifiedBy>Schulte, Andrew</cp:lastModifiedBy>
  <cp:revision>46</cp:revision>
  <cp:lastPrinted>2018-02-21T17:36:31Z</cp:lastPrinted>
  <dcterms:created xsi:type="dcterms:W3CDTF">2018-02-20T13:29:36Z</dcterms:created>
  <dcterms:modified xsi:type="dcterms:W3CDTF">2019-07-08T18:09:29Z</dcterms:modified>
</cp:coreProperties>
</file>