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handoutMasterIdLst>
    <p:handoutMasterId r:id="rId52"/>
  </p:handoutMasterIdLst>
  <p:sldIdLst>
    <p:sldId id="256" r:id="rId2"/>
    <p:sldId id="416" r:id="rId3"/>
    <p:sldId id="451" r:id="rId4"/>
    <p:sldId id="506" r:id="rId5"/>
    <p:sldId id="508" r:id="rId6"/>
    <p:sldId id="450" r:id="rId7"/>
    <p:sldId id="470" r:id="rId8"/>
    <p:sldId id="511" r:id="rId9"/>
    <p:sldId id="497" r:id="rId10"/>
    <p:sldId id="458" r:id="rId11"/>
    <p:sldId id="510" r:id="rId12"/>
    <p:sldId id="496" r:id="rId13"/>
    <p:sldId id="459" r:id="rId14"/>
    <p:sldId id="517" r:id="rId15"/>
    <p:sldId id="461" r:id="rId16"/>
    <p:sldId id="515" r:id="rId17"/>
    <p:sldId id="462" r:id="rId18"/>
    <p:sldId id="499" r:id="rId19"/>
    <p:sldId id="507" r:id="rId20"/>
    <p:sldId id="512" r:id="rId21"/>
    <p:sldId id="460" r:id="rId22"/>
    <p:sldId id="518" r:id="rId23"/>
    <p:sldId id="466" r:id="rId24"/>
    <p:sldId id="489" r:id="rId25"/>
    <p:sldId id="491" r:id="rId26"/>
    <p:sldId id="464" r:id="rId27"/>
    <p:sldId id="472" r:id="rId28"/>
    <p:sldId id="493" r:id="rId29"/>
    <p:sldId id="516" r:id="rId30"/>
    <p:sldId id="467" r:id="rId31"/>
    <p:sldId id="519" r:id="rId32"/>
    <p:sldId id="469" r:id="rId33"/>
    <p:sldId id="471" r:id="rId34"/>
    <p:sldId id="468" r:id="rId35"/>
    <p:sldId id="474" r:id="rId36"/>
    <p:sldId id="475" r:id="rId37"/>
    <p:sldId id="476" r:id="rId38"/>
    <p:sldId id="520" r:id="rId39"/>
    <p:sldId id="477" r:id="rId40"/>
    <p:sldId id="479" r:id="rId41"/>
    <p:sldId id="480" r:id="rId42"/>
    <p:sldId id="481" r:id="rId43"/>
    <p:sldId id="482" r:id="rId44"/>
    <p:sldId id="483" r:id="rId45"/>
    <p:sldId id="487" r:id="rId46"/>
    <p:sldId id="484" r:id="rId47"/>
    <p:sldId id="485" r:id="rId48"/>
    <p:sldId id="486" r:id="rId49"/>
    <p:sldId id="400" r:id="rId5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69" autoAdjust="0"/>
    <p:restoredTop sz="76876" autoAdjust="0"/>
  </p:normalViewPr>
  <p:slideViewPr>
    <p:cSldViewPr>
      <p:cViewPr varScale="1">
        <p:scale>
          <a:sx n="84" d="100"/>
          <a:sy n="84" d="100"/>
        </p:scale>
        <p:origin x="75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E3C54ED-F681-4FB3-B791-0DD50823A334}" type="datetimeFigureOut">
              <a:rPr lang="en-US" smtClean="0"/>
              <a:t>7/31/2014</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F8F89BD-1DE3-4DE5-849D-665A01EEB758}" type="slidenum">
              <a:rPr lang="en-US" smtClean="0"/>
              <a:t>‹#›</a:t>
            </a:fld>
            <a:endParaRPr lang="en-US"/>
          </a:p>
        </p:txBody>
      </p:sp>
    </p:spTree>
    <p:extLst>
      <p:ext uri="{BB962C8B-B14F-4D97-AF65-F5344CB8AC3E}">
        <p14:creationId xmlns:p14="http://schemas.microsoft.com/office/powerpoint/2010/main" val="8025253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709A77D-6D13-4FC0-840B-D0906C670B68}" type="datetimeFigureOut">
              <a:rPr lang="en-US" smtClean="0"/>
              <a:pPr/>
              <a:t>7/31/2014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190B828-B912-4CC7-9468-82E3E1A4D904}" type="slidenum">
              <a:rPr lang="en-US" smtClean="0"/>
              <a:pPr/>
              <a:t>‹#›</a:t>
            </a:fld>
            <a:endParaRPr lang="en-US"/>
          </a:p>
        </p:txBody>
      </p:sp>
    </p:spTree>
    <p:extLst>
      <p:ext uri="{BB962C8B-B14F-4D97-AF65-F5344CB8AC3E}">
        <p14:creationId xmlns:p14="http://schemas.microsoft.com/office/powerpoint/2010/main" val="2595098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2</a:t>
            </a:fld>
            <a:endParaRPr lang="en-US"/>
          </a:p>
        </p:txBody>
      </p:sp>
    </p:spTree>
    <p:extLst>
      <p:ext uri="{BB962C8B-B14F-4D97-AF65-F5344CB8AC3E}">
        <p14:creationId xmlns:p14="http://schemas.microsoft.com/office/powerpoint/2010/main" val="3881300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there are lots of great programs out there, so why choose ENERGY STAR? What’s in it for you?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11</a:t>
            </a:fld>
            <a:endParaRPr lang="en-US"/>
          </a:p>
        </p:txBody>
      </p:sp>
    </p:spTree>
    <p:extLst>
      <p:ext uri="{BB962C8B-B14F-4D97-AF65-F5344CB8AC3E}">
        <p14:creationId xmlns:p14="http://schemas.microsoft.com/office/powerpoint/2010/main" val="791227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(low-risk, simple, cost-effective are each animated)</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12</a:t>
            </a:fld>
            <a:endParaRPr lang="en-US"/>
          </a:p>
        </p:txBody>
      </p:sp>
    </p:spTree>
    <p:extLst>
      <p:ext uri="{BB962C8B-B14F-4D97-AF65-F5344CB8AC3E}">
        <p14:creationId xmlns:p14="http://schemas.microsoft.com/office/powerpoint/2010/main" val="268432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reason:</a:t>
            </a:r>
            <a:r>
              <a:rPr lang="en-US" baseline="0" dirty="0" smtClean="0"/>
              <a:t> </a:t>
            </a:r>
            <a:r>
              <a:rPr lang="en-US" dirty="0" smtClean="0"/>
              <a:t>it’s low-risk</a:t>
            </a:r>
            <a:r>
              <a:rPr lang="en-US" baseline="0" dirty="0" smtClean="0"/>
              <a:t> is because it’s an established program.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13</a:t>
            </a:fld>
            <a:endParaRPr lang="en-US"/>
          </a:p>
        </p:txBody>
      </p:sp>
    </p:spTree>
    <p:extLst>
      <p:ext uri="{BB962C8B-B14F-4D97-AF65-F5344CB8AC3E}">
        <p14:creationId xmlns:p14="http://schemas.microsoft.com/office/powerpoint/2010/main" val="403772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aseline="0" dirty="0" smtClean="0"/>
              <a:t>ENERGY STAR is protecting the environment and providing financial value in real, measurable ways.</a:t>
            </a:r>
          </a:p>
          <a:p>
            <a:endParaRPr lang="en-US" sz="1200" baseline="0" dirty="0" smtClean="0"/>
          </a:p>
          <a:p>
            <a:r>
              <a:rPr lang="en-US" sz="1200" baseline="0" dirty="0" smtClean="0"/>
              <a:t>Every year, the savings from just our certified buildings and plants are equivalent to powering down 33 coal-fired power plants. </a:t>
            </a:r>
          </a:p>
          <a:p>
            <a:endParaRPr lang="en-US" sz="1200" baseline="0" dirty="0" smtClean="0"/>
          </a:p>
          <a:p>
            <a:r>
              <a:rPr lang="en-US" sz="1200" baseline="0" dirty="0" smtClean="0"/>
              <a:t>Programmatically, these numbers are almost double. If you add in the savings from ENERGY STAR certified products and homes, ENERGY STAR as a whole saves </a:t>
            </a:r>
            <a:r>
              <a:rPr lang="en-US" sz="1200" dirty="0" smtClean="0">
                <a:solidFill>
                  <a:schemeClr val="tx1">
                    <a:lumMod val="65000"/>
                    <a:lumOff val="35000"/>
                  </a:schemeClr>
                </a:solidFill>
              </a:rPr>
              <a:t>more than </a:t>
            </a:r>
            <a:r>
              <a:rPr lang="en-US" sz="1200" dirty="0" smtClean="0">
                <a:solidFill>
                  <a:srgbClr val="00B0F0"/>
                </a:solidFill>
              </a:rPr>
              <a:t>227 MMTCO2e</a:t>
            </a:r>
            <a:r>
              <a:rPr lang="en-US" sz="1200" baseline="0" dirty="0" smtClean="0">
                <a:solidFill>
                  <a:schemeClr val="tx1">
                    <a:lumMod val="65000"/>
                    <a:lumOff val="35000"/>
                  </a:schemeClr>
                </a:solidFill>
              </a:rPr>
              <a:t> </a:t>
            </a:r>
            <a:r>
              <a:rPr lang="en-US" sz="1200" dirty="0" smtClean="0">
                <a:solidFill>
                  <a:schemeClr val="tx1">
                    <a:lumMod val="65000"/>
                    <a:lumOff val="35000"/>
                  </a:schemeClr>
                </a:solidFill>
              </a:rPr>
              <a:t>… or from </a:t>
            </a:r>
            <a:r>
              <a:rPr lang="en-US" sz="1200" dirty="0" smtClean="0">
                <a:solidFill>
                  <a:srgbClr val="00B0F0"/>
                </a:solidFill>
              </a:rPr>
              <a:t>60 coal-fired power plants</a:t>
            </a:r>
          </a:p>
        </p:txBody>
      </p:sp>
      <p:sp>
        <p:nvSpPr>
          <p:cNvPr id="4" name="Slide Number Placeholder 3"/>
          <p:cNvSpPr>
            <a:spLocks noGrp="1"/>
          </p:cNvSpPr>
          <p:nvPr>
            <p:ph type="sldNum" sz="quarter" idx="10"/>
          </p:nvPr>
        </p:nvSpPr>
        <p:spPr/>
        <p:txBody>
          <a:bodyPr/>
          <a:lstStyle/>
          <a:p>
            <a:fld id="{D190B828-B912-4CC7-9468-82E3E1A4D904}" type="slidenum">
              <a:rPr lang="en-US" smtClean="0"/>
              <a:pPr/>
              <a:t>14</a:t>
            </a:fld>
            <a:endParaRPr lang="en-US"/>
          </a:p>
        </p:txBody>
      </p:sp>
    </p:spTree>
    <p:extLst>
      <p:ext uri="{BB962C8B-B14F-4D97-AF65-F5344CB8AC3E}">
        <p14:creationId xmlns:p14="http://schemas.microsoft.com/office/powerpoint/2010/main" val="3483643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Second reason: it’s low-risk</a:t>
            </a:r>
            <a:r>
              <a:rPr lang="en-US" baseline="0" dirty="0" smtClean="0"/>
              <a:t> is because it’s a top American brand.  </a:t>
            </a:r>
            <a:r>
              <a:rPr lang="en-US" dirty="0" smtClean="0"/>
              <a:t>In fact,</a:t>
            </a:r>
            <a:r>
              <a:rPr lang="en-US" baseline="0" dirty="0" smtClean="0"/>
              <a:t> over 85% of the American public recognizes the ENERGY STAR, so you have instant awareness, understanding, and credibility about energy efficiency.</a:t>
            </a:r>
            <a:endParaRPr lang="en-US" dirty="0" smtClean="0"/>
          </a:p>
          <a:p>
            <a:endParaRPr lang="en-US" dirty="0" smtClean="0"/>
          </a:p>
          <a:p>
            <a:r>
              <a:rPr lang="en-US" dirty="0" smtClean="0"/>
              <a:t>But what does it really mean to reach 85% of the American public?</a:t>
            </a:r>
            <a:r>
              <a:rPr lang="en-US" baseline="0" dirty="0" smtClean="0"/>
              <a:t> What does that look like?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15</a:t>
            </a:fld>
            <a:endParaRPr lang="en-US"/>
          </a:p>
        </p:txBody>
      </p:sp>
    </p:spTree>
    <p:extLst>
      <p:ext uri="{BB962C8B-B14F-4D97-AF65-F5344CB8AC3E}">
        <p14:creationId xmlns:p14="http://schemas.microsoft.com/office/powerpoint/2010/main" val="3165523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Rot="1" noChangeAspect="1" noTextEdit="1"/>
          </p:cNvSpPr>
          <p:nvPr>
            <p:ph type="sldImg"/>
          </p:nvPr>
        </p:nvSpPr>
        <p:spPr bwMode="auto">
          <a:noFill/>
          <a:ln>
            <a:solidFill>
              <a:srgbClr val="000000"/>
            </a:solidFill>
            <a:miter lim="800000"/>
            <a:headEnd/>
            <a:tailEnd/>
          </a:ln>
        </p:spPr>
      </p:sp>
      <p:sp>
        <p:nvSpPr>
          <p:cNvPr id="738307" name="Rectangle 3"/>
          <p:cNvSpPr>
            <a:spLocks noGrp="1"/>
          </p:cNvSpPr>
          <p:nvPr>
            <p:ph type="body" idx="1"/>
          </p:nvPr>
        </p:nvSpPr>
        <p:spPr bwMode="auto">
          <a:noFill/>
        </p:spPr>
        <p:txBody>
          <a:bodyPr wrap="square" lIns="93172" tIns="46587" rIns="93172" bIns="46587" numCol="1" anchor="t" anchorCtr="0" compatLnSpc="1">
            <a:prstTxWarp prst="textNoShape">
              <a:avLst/>
            </a:prstTxWarp>
          </a:bodyPr>
          <a:lstStyle/>
          <a:p>
            <a:r>
              <a:rPr lang="en-US" i="1" dirty="0" smtClean="0"/>
              <a:t>In </a:t>
            </a:r>
            <a:r>
              <a:rPr lang="en-US" i="1" dirty="0"/>
              <a:t>fact, between print, online, social media, and broadcast TV… </a:t>
            </a:r>
            <a:r>
              <a:rPr lang="en-US" dirty="0"/>
              <a:t>ENERGY STAR reaches a potential audience of more than 1.5 billion people every month (on average).</a:t>
            </a:r>
          </a:p>
        </p:txBody>
      </p:sp>
    </p:spTree>
    <p:extLst>
      <p:ext uri="{BB962C8B-B14F-4D97-AF65-F5344CB8AC3E}">
        <p14:creationId xmlns:p14="http://schemas.microsoft.com/office/powerpoint/2010/main" val="41197350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(Arrow is animated</a:t>
            </a:r>
            <a:r>
              <a:rPr lang="en-US" baseline="0" dirty="0" smtClean="0"/>
              <a:t> – fade in)</a:t>
            </a:r>
            <a:endParaRPr lang="en-US" dirty="0" smtClean="0"/>
          </a:p>
          <a:p>
            <a:endParaRPr lang="en-US" dirty="0" smtClean="0"/>
          </a:p>
          <a:p>
            <a:r>
              <a:rPr lang="en-US" dirty="0" smtClean="0"/>
              <a:t>ENERGY STAR is a trusted brand</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17</a:t>
            </a:fld>
            <a:endParaRPr lang="en-US"/>
          </a:p>
        </p:txBody>
      </p:sp>
    </p:spTree>
    <p:extLst>
      <p:ext uri="{BB962C8B-B14F-4D97-AF65-F5344CB8AC3E}">
        <p14:creationId xmlns:p14="http://schemas.microsoft.com/office/powerpoint/2010/main" val="16798800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(Animated – just refrigerator shows, then the rest)</a:t>
            </a:r>
          </a:p>
          <a:p>
            <a:endParaRPr lang="en-US" dirty="0" smtClean="0"/>
          </a:p>
          <a:p>
            <a:r>
              <a:rPr lang="en-US" dirty="0" smtClean="0"/>
              <a:t>As consumers,</a:t>
            </a:r>
            <a:r>
              <a:rPr lang="en-US" baseline="0" dirty="0" smtClean="0"/>
              <a:t> the people you’re trying to reach see ENERGY STAR in their daily lives. On their refrigerator, and a whole lot of other places.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18</a:t>
            </a:fld>
            <a:endParaRPr lang="en-US"/>
          </a:p>
        </p:txBody>
      </p:sp>
    </p:spTree>
    <p:extLst>
      <p:ext uri="{BB962C8B-B14F-4D97-AF65-F5344CB8AC3E}">
        <p14:creationId xmlns:p14="http://schemas.microsoft.com/office/powerpoint/2010/main" val="3338228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a:t>
            </a:r>
            <a:r>
              <a:rPr lang="en-US" baseline="0" dirty="0" smtClean="0"/>
              <a:t> see it in their homes, on their office building, and as they sit at work all day.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19</a:t>
            </a:fld>
            <a:endParaRPr lang="en-US"/>
          </a:p>
        </p:txBody>
      </p:sp>
    </p:spTree>
    <p:extLst>
      <p:ext uri="{BB962C8B-B14F-4D97-AF65-F5344CB8AC3E}">
        <p14:creationId xmlns:p14="http://schemas.microsoft.com/office/powerpoint/2010/main" val="2549931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As consumers, your stakeholders already know and trust ENERGY STAR</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20</a:t>
            </a:fld>
            <a:endParaRPr lang="en-US"/>
          </a:p>
        </p:txBody>
      </p:sp>
    </p:spTree>
    <p:extLst>
      <p:ext uri="{BB962C8B-B14F-4D97-AF65-F5344CB8AC3E}">
        <p14:creationId xmlns:p14="http://schemas.microsoft.com/office/powerpoint/2010/main" val="4143723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a:t>
            </a:fld>
            <a:endParaRPr lang="en-US"/>
          </a:p>
        </p:txBody>
      </p:sp>
    </p:spTree>
    <p:extLst>
      <p:ext uri="{BB962C8B-B14F-4D97-AF65-F5344CB8AC3E}">
        <p14:creationId xmlns:p14="http://schemas.microsoft.com/office/powerpoint/2010/main" val="136342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lastly, it’s low-risk</a:t>
            </a:r>
            <a:r>
              <a:rPr lang="en-US" baseline="0" dirty="0" smtClean="0"/>
              <a:t> is because it has instant credibility, not only because of it’s wide brand awareness, but also because it’s a federal program run the US EPA, the same agency that brings miles per gallon calculations and other environmental metrics to the public.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21</a:t>
            </a:fld>
            <a:endParaRPr lang="en-US"/>
          </a:p>
        </p:txBody>
      </p:sp>
    </p:spTree>
    <p:extLst>
      <p:ext uri="{BB962C8B-B14F-4D97-AF65-F5344CB8AC3E}">
        <p14:creationId xmlns:p14="http://schemas.microsoft.com/office/powerpoint/2010/main" val="3697875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fact, a recent B2B</a:t>
            </a:r>
            <a:r>
              <a:rPr lang="en-US" baseline="0" dirty="0" smtClean="0"/>
              <a:t> survey across sectors found that EPA is the primary source for content guidance and certification for corporate sustainability.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22</a:t>
            </a:fld>
            <a:endParaRPr lang="en-US"/>
          </a:p>
        </p:txBody>
      </p:sp>
    </p:spTree>
    <p:extLst>
      <p:ext uri="{BB962C8B-B14F-4D97-AF65-F5344CB8AC3E}">
        <p14:creationId xmlns:p14="http://schemas.microsoft.com/office/powerpoint/2010/main" val="6433069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not only low-risk, it’s simple to convey. ENERGY STAR gives you a common language</a:t>
            </a:r>
            <a:r>
              <a:rPr lang="en-US" baseline="0" dirty="0" smtClean="0"/>
              <a:t> to communicate with a wide range of audiences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23</a:t>
            </a:fld>
            <a:endParaRPr lang="en-US"/>
          </a:p>
        </p:txBody>
      </p:sp>
    </p:spTree>
    <p:extLst>
      <p:ext uri="{BB962C8B-B14F-4D97-AF65-F5344CB8AC3E}">
        <p14:creationId xmlns:p14="http://schemas.microsoft.com/office/powerpoint/2010/main" val="1981540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whether</a:t>
            </a:r>
            <a:r>
              <a:rPr lang="en-US" baseline="0" dirty="0" smtClean="0"/>
              <a:t> those audiences are interested in talking in terms of environmental benefit, financial value, the business case, or an industry equivalence. ENERGY STAR is like the </a:t>
            </a:r>
            <a:r>
              <a:rPr lang="en-US" baseline="0" dirty="0" err="1" smtClean="0"/>
              <a:t>rosetta</a:t>
            </a:r>
            <a:r>
              <a:rPr lang="en-US" baseline="0" dirty="0" smtClean="0"/>
              <a:t> stone for all these different audiences interested in energy efficiency for very different reasons.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24</a:t>
            </a:fld>
            <a:endParaRPr lang="en-US"/>
          </a:p>
        </p:txBody>
      </p:sp>
    </p:spTree>
    <p:extLst>
      <p:ext uri="{BB962C8B-B14F-4D97-AF65-F5344CB8AC3E}">
        <p14:creationId xmlns:p14="http://schemas.microsoft.com/office/powerpoint/2010/main" val="2020708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lgn="l">
              <a:buFont typeface="Arial" panose="020B0604020202020204" pitchFamily="34" charset="0"/>
              <a:buNone/>
            </a:pPr>
            <a:r>
              <a:rPr lang="en-US" sz="1200" dirty="0" smtClean="0">
                <a:solidFill>
                  <a:schemeClr val="bg1">
                    <a:lumMod val="50000"/>
                  </a:schemeClr>
                </a:solidFill>
              </a:rPr>
              <a:t>In</a:t>
            </a:r>
            <a:r>
              <a:rPr lang="en-US" sz="1200" baseline="0" dirty="0" smtClean="0">
                <a:solidFill>
                  <a:schemeClr val="bg1">
                    <a:lumMod val="50000"/>
                  </a:schemeClr>
                </a:solidFill>
              </a:rPr>
              <a:t> addition to a common language, it gives you a common platform. </a:t>
            </a:r>
            <a:endParaRPr lang="en-US" sz="1200" dirty="0" smtClean="0">
              <a:solidFill>
                <a:schemeClr val="bg1">
                  <a:lumMod val="50000"/>
                </a:schemeClr>
              </a:solidFill>
            </a:endParaRPr>
          </a:p>
          <a:p>
            <a:pPr marL="457200" lvl="1" indent="0" algn="l">
              <a:buFont typeface="Arial" panose="020B0604020202020204" pitchFamily="34" charset="0"/>
              <a:buNone/>
            </a:pPr>
            <a:endParaRPr lang="en-US" sz="1200" dirty="0" smtClean="0">
              <a:solidFill>
                <a:schemeClr val="bg1">
                  <a:lumMod val="50000"/>
                </a:schemeClr>
              </a:solidFill>
            </a:endParaRPr>
          </a:p>
          <a:p>
            <a:pPr marL="457200" lvl="1" indent="0" algn="l">
              <a:buFont typeface="Arial" panose="020B0604020202020204" pitchFamily="34" charset="0"/>
              <a:buNone/>
            </a:pPr>
            <a:r>
              <a:rPr lang="en-US" sz="1200" dirty="0" smtClean="0">
                <a:solidFill>
                  <a:schemeClr val="bg1">
                    <a:lumMod val="50000"/>
                  </a:schemeClr>
                </a:solidFill>
              </a:rPr>
              <a:t>Widely accepted and adopted</a:t>
            </a:r>
          </a:p>
          <a:p>
            <a:pPr marL="1371600" lvl="2" indent="-457200" algn="l">
              <a:buFont typeface="Courier New" panose="02070309020205020404" pitchFamily="49" charset="0"/>
              <a:buChar char="o"/>
            </a:pPr>
            <a:r>
              <a:rPr lang="en-US" sz="1200" dirty="0" smtClean="0">
                <a:solidFill>
                  <a:schemeClr val="bg1">
                    <a:lumMod val="50000"/>
                  </a:schemeClr>
                </a:solidFill>
              </a:rPr>
              <a:t>40% of commercial building space uses </a:t>
            </a:r>
            <a:r>
              <a:rPr lang="en-US" sz="1200" dirty="0" smtClean="0">
                <a:solidFill>
                  <a:schemeClr val="bg1">
                    <a:lumMod val="50000"/>
                  </a:schemeClr>
                </a:solidFill>
              </a:rPr>
              <a:t>it</a:t>
            </a:r>
          </a:p>
          <a:p>
            <a:pPr marL="1371600" lvl="2" indent="-457200" algn="l">
              <a:buFont typeface="Courier New" panose="02070309020205020404" pitchFamily="49" charset="0"/>
              <a:buChar char="o"/>
            </a:pPr>
            <a:r>
              <a:rPr lang="en-US" sz="1200" dirty="0" smtClean="0">
                <a:solidFill>
                  <a:schemeClr val="bg1">
                    <a:lumMod val="50000"/>
                  </a:schemeClr>
                </a:solidFill>
              </a:rPr>
              <a:t>Used </a:t>
            </a:r>
            <a:r>
              <a:rPr lang="en-US" sz="1200" dirty="0" smtClean="0">
                <a:solidFill>
                  <a:schemeClr val="bg1">
                    <a:lumMod val="50000"/>
                  </a:schemeClr>
                </a:solidFill>
              </a:rPr>
              <a:t>to</a:t>
            </a:r>
            <a:r>
              <a:rPr lang="en-US" sz="1200" baseline="0" dirty="0" smtClean="0">
                <a:solidFill>
                  <a:schemeClr val="bg1">
                    <a:lumMod val="50000"/>
                  </a:schemeClr>
                </a:solidFill>
              </a:rPr>
              <a:t> benchmark</a:t>
            </a:r>
            <a:r>
              <a:rPr lang="en-US" sz="1200" dirty="0" smtClean="0">
                <a:solidFill>
                  <a:schemeClr val="bg1">
                    <a:lumMod val="50000"/>
                  </a:schemeClr>
                </a:solidFill>
              </a:rPr>
              <a:t> </a:t>
            </a:r>
            <a:r>
              <a:rPr lang="en-US" sz="1200" u="sng" dirty="0" smtClean="0">
                <a:solidFill>
                  <a:schemeClr val="bg1">
                    <a:lumMod val="50000"/>
                  </a:schemeClr>
                </a:solidFill>
              </a:rPr>
              <a:t>all</a:t>
            </a:r>
            <a:r>
              <a:rPr lang="en-US" sz="1200" dirty="0" smtClean="0">
                <a:solidFill>
                  <a:schemeClr val="bg1">
                    <a:lumMod val="50000"/>
                  </a:schemeClr>
                </a:solidFill>
              </a:rPr>
              <a:t> building types</a:t>
            </a:r>
          </a:p>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25</a:t>
            </a:fld>
            <a:endParaRPr lang="en-US"/>
          </a:p>
        </p:txBody>
      </p:sp>
    </p:spTree>
    <p:extLst>
      <p:ext uri="{BB962C8B-B14F-4D97-AF65-F5344CB8AC3E}">
        <p14:creationId xmlns:p14="http://schemas.microsoft.com/office/powerpoint/2010/main" val="16801383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lumMod val="50000"/>
                  </a:schemeClr>
                </a:solidFill>
              </a:rPr>
              <a:t>In practice, this means Portfolio Manager is the common interface</a:t>
            </a:r>
            <a:r>
              <a:rPr lang="en-US" sz="1200" baseline="0" dirty="0" smtClean="0">
                <a:solidFill>
                  <a:schemeClr val="bg1">
                    <a:lumMod val="50000"/>
                  </a:schemeClr>
                </a:solidFill>
              </a:rPr>
              <a:t> </a:t>
            </a:r>
            <a:r>
              <a:rPr lang="en-US" sz="1200" dirty="0" smtClean="0">
                <a:solidFill>
                  <a:schemeClr val="bg1">
                    <a:lumMod val="50000"/>
                  </a:schemeClr>
                </a:solidFill>
              </a:rPr>
              <a:t>used by commercial building owners and managers, industries, energy service companies, utilities, and</a:t>
            </a:r>
            <a:r>
              <a:rPr lang="en-US" sz="1200" baseline="0" dirty="0" smtClean="0">
                <a:solidFill>
                  <a:schemeClr val="bg1">
                    <a:lumMod val="50000"/>
                  </a:schemeClr>
                </a:solidFill>
              </a:rPr>
              <a:t> local, state, and federal government</a:t>
            </a:r>
            <a:endParaRPr lang="en-US" sz="1200" dirty="0" smtClean="0">
              <a:solidFill>
                <a:schemeClr val="bg1">
                  <a:lumMod val="50000"/>
                </a:schemeClr>
              </a:solidFill>
            </a:endParaRPr>
          </a:p>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26</a:t>
            </a:fld>
            <a:endParaRPr lang="en-US"/>
          </a:p>
        </p:txBody>
      </p:sp>
    </p:spTree>
    <p:extLst>
      <p:ext uri="{BB962C8B-B14F-4D97-AF65-F5344CB8AC3E}">
        <p14:creationId xmlns:p14="http://schemas.microsoft.com/office/powerpoint/2010/main" val="3403970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lastly, it gives you a ready-made network of stakeholders</a:t>
            </a:r>
            <a:r>
              <a:rPr lang="en-US" baseline="0" dirty="0" smtClean="0"/>
              <a:t> that are already interested and active in energy efficiency.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27</a:t>
            </a:fld>
            <a:endParaRPr lang="en-US"/>
          </a:p>
        </p:txBody>
      </p:sp>
    </p:spTree>
    <p:extLst>
      <p:ext uri="{BB962C8B-B14F-4D97-AF65-F5344CB8AC3E}">
        <p14:creationId xmlns:p14="http://schemas.microsoft.com/office/powerpoint/2010/main" val="24201889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a:noFill/>
          <a:ln/>
        </p:spPr>
        <p:txBody>
          <a:bodyPr/>
          <a:lstStyle/>
          <a:p>
            <a:r>
              <a:rPr lang="en-US" smtClean="0"/>
              <a:t>Federal agencies and state and local governments across the country are taking bold steps to protect the environment, lower energy costs, and grow clean energy jobs by adopting policies that leverage EPA’s ENERGY STAR tools.</a:t>
            </a:r>
          </a:p>
          <a:p>
            <a:endParaRPr lang="en-US" smtClean="0"/>
          </a:p>
          <a:p>
            <a:r>
              <a:rPr lang="en-US" smtClean="0"/>
              <a:t>This map shows a spreading trend to include ENERGY STAR Portfolio Manager benchmarking in a wide variety of energy efficiency campaigns, policies, and grant programs. </a:t>
            </a:r>
          </a:p>
          <a:p>
            <a:endParaRPr lang="en-US" smtClean="0"/>
          </a:p>
          <a:p>
            <a:endParaRPr lang="en-US" smtClean="0"/>
          </a:p>
        </p:txBody>
      </p:sp>
      <p:sp>
        <p:nvSpPr>
          <p:cNvPr id="12292" name="Slide Number Placeholder 3"/>
          <p:cNvSpPr>
            <a:spLocks noGrp="1"/>
          </p:cNvSpPr>
          <p:nvPr>
            <p:ph type="sldNum" sz="quarter" idx="5"/>
          </p:nvPr>
        </p:nvSpPr>
        <p:spPr>
          <a:noFill/>
        </p:spPr>
        <p:txBody>
          <a:bodyPr/>
          <a:lstStyle/>
          <a:p>
            <a:fld id="{A2C445D4-6BBA-4D89-9555-DECEC2CD83E8}" type="slidenum">
              <a:rPr lang="en-US" smtClean="0"/>
              <a:pPr/>
              <a:t>28</a:t>
            </a:fld>
            <a:endParaRPr lang="en-US" smtClean="0"/>
          </a:p>
        </p:txBody>
      </p:sp>
    </p:spTree>
    <p:extLst>
      <p:ext uri="{BB962C8B-B14F-4D97-AF65-F5344CB8AC3E}">
        <p14:creationId xmlns:p14="http://schemas.microsoft.com/office/powerpoint/2010/main" val="3317708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Rot="1" noChangeAspect="1" noTextEdit="1"/>
          </p:cNvSpPr>
          <p:nvPr>
            <p:ph type="sldImg"/>
          </p:nvPr>
        </p:nvSpPr>
        <p:spPr bwMode="auto">
          <a:noFill/>
          <a:ln>
            <a:solidFill>
              <a:srgbClr val="000000"/>
            </a:solidFill>
            <a:miter lim="800000"/>
            <a:headEnd/>
            <a:tailEnd/>
          </a:ln>
        </p:spPr>
      </p:sp>
      <p:sp>
        <p:nvSpPr>
          <p:cNvPr id="738307" name="Rectangle 3"/>
          <p:cNvSpPr>
            <a:spLocks noGrp="1"/>
          </p:cNvSpPr>
          <p:nvPr>
            <p:ph type="body" idx="1"/>
          </p:nvPr>
        </p:nvSpPr>
        <p:spPr bwMode="auto">
          <a:noFill/>
        </p:spPr>
        <p:txBody>
          <a:bodyPr wrap="square" lIns="93172" tIns="46587" rIns="93172" bIns="46587" numCol="1" anchor="t" anchorCtr="0" compatLnSpc="1">
            <a:prstTxWarp prst="textNoShape">
              <a:avLst/>
            </a:prstTxWarp>
          </a:bodyPr>
          <a:lstStyle/>
          <a:p>
            <a:r>
              <a:rPr lang="en-US" i="0" dirty="0" smtClean="0"/>
              <a:t>More than</a:t>
            </a:r>
            <a:r>
              <a:rPr lang="en-US" i="0" baseline="0" dirty="0" smtClean="0"/>
              <a:t> </a:t>
            </a:r>
            <a:r>
              <a:rPr lang="en-US" i="0" dirty="0" smtClean="0"/>
              <a:t>35%</a:t>
            </a:r>
            <a:r>
              <a:rPr lang="en-US" i="0" baseline="0" dirty="0" smtClean="0"/>
              <a:t> </a:t>
            </a:r>
            <a:r>
              <a:rPr lang="en-US" sz="1200" b="0" i="0" kern="1200" dirty="0" smtClean="0">
                <a:solidFill>
                  <a:schemeClr val="tx1"/>
                </a:solidFill>
                <a:effectLst/>
                <a:latin typeface="+mn-lt"/>
                <a:ea typeface="+mn-ea"/>
                <a:cs typeface="+mn-cs"/>
              </a:rPr>
              <a:t>of the Fortune 500® is working with EPA to improve financial value, boost their bottom line, and manage risk by improving their buildings’ energy performance through ENERGY STAR.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So are eight of the 10 largest U.S. healthcare organizations, major league sports teams, colleges and universities, small businesses, and entire cities.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In total, more than 6,000 organizations are working with EPA and ENERGY STAR to make their properties more energy efficient.</a:t>
            </a:r>
            <a:r>
              <a:rPr lang="en-US" sz="1200" b="0" i="0" kern="1200" baseline="0" dirty="0" smtClean="0">
                <a:solidFill>
                  <a:schemeClr val="tx1"/>
                </a:solidFill>
                <a:effectLst/>
                <a:latin typeface="+mn-lt"/>
                <a:ea typeface="+mn-ea"/>
                <a:cs typeface="+mn-cs"/>
              </a:rPr>
              <a:t> </a:t>
            </a:r>
            <a:endParaRPr lang="en-US" dirty="0"/>
          </a:p>
        </p:txBody>
      </p:sp>
    </p:spTree>
    <p:extLst>
      <p:ext uri="{BB962C8B-B14F-4D97-AF65-F5344CB8AC3E}">
        <p14:creationId xmlns:p14="http://schemas.microsoft.com/office/powerpoint/2010/main" val="24988283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bg1">
                    <a:lumMod val="50000"/>
                  </a:schemeClr>
                </a:solidFill>
              </a:rPr>
              <a:t>And</a:t>
            </a:r>
            <a:r>
              <a:rPr lang="en-US" baseline="0" dirty="0" smtClean="0">
                <a:solidFill>
                  <a:schemeClr val="bg1">
                    <a:lumMod val="50000"/>
                  </a:schemeClr>
                </a:solidFill>
              </a:rPr>
              <a:t> last, but not least, ENERGY STAR can help you save time, effort, and money. W</a:t>
            </a:r>
            <a:r>
              <a:rPr lang="en-US" dirty="0" smtClean="0">
                <a:solidFill>
                  <a:schemeClr val="bg1">
                    <a:lumMod val="50000"/>
                  </a:schemeClr>
                </a:solidFill>
              </a:rPr>
              <a:t>e’ve spent 20 years creating the largest, most highly leveraged government-sponsored energy program in history</a:t>
            </a:r>
          </a:p>
        </p:txBody>
      </p:sp>
      <p:sp>
        <p:nvSpPr>
          <p:cNvPr id="4" name="Slide Number Placeholder 3"/>
          <p:cNvSpPr>
            <a:spLocks noGrp="1"/>
          </p:cNvSpPr>
          <p:nvPr>
            <p:ph type="sldNum" sz="quarter" idx="10"/>
          </p:nvPr>
        </p:nvSpPr>
        <p:spPr/>
        <p:txBody>
          <a:bodyPr/>
          <a:lstStyle/>
          <a:p>
            <a:fld id="{D190B828-B912-4CC7-9468-82E3E1A4D904}" type="slidenum">
              <a:rPr lang="en-US" smtClean="0"/>
              <a:pPr/>
              <a:t>30</a:t>
            </a:fld>
            <a:endParaRPr lang="en-US"/>
          </a:p>
        </p:txBody>
      </p:sp>
    </p:spTree>
    <p:extLst>
      <p:ext uri="{BB962C8B-B14F-4D97-AF65-F5344CB8AC3E}">
        <p14:creationId xmlns:p14="http://schemas.microsoft.com/office/powerpoint/2010/main" val="2636784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a:t>
            </a:fld>
            <a:endParaRPr lang="en-US"/>
          </a:p>
        </p:txBody>
      </p:sp>
    </p:spTree>
    <p:extLst>
      <p:ext uri="{BB962C8B-B14F-4D97-AF65-F5344CB8AC3E}">
        <p14:creationId xmlns:p14="http://schemas.microsoft.com/office/powerpoint/2010/main" val="21885089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lumMod val="50000"/>
                  </a:schemeClr>
                </a:solidFill>
              </a:rPr>
              <a:t>In other words, don’t spend time reinventing the wheel! </a:t>
            </a:r>
          </a:p>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31</a:t>
            </a:fld>
            <a:endParaRPr lang="en-US"/>
          </a:p>
        </p:txBody>
      </p:sp>
    </p:spTree>
    <p:extLst>
      <p:ext uri="{BB962C8B-B14F-4D97-AF65-F5344CB8AC3E}">
        <p14:creationId xmlns:p14="http://schemas.microsoft.com/office/powerpoint/2010/main" val="3890794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32</a:t>
            </a:fld>
            <a:endParaRPr lang="en-US"/>
          </a:p>
        </p:txBody>
      </p:sp>
    </p:spTree>
    <p:extLst>
      <p:ext uri="{BB962C8B-B14F-4D97-AF65-F5344CB8AC3E}">
        <p14:creationId xmlns:p14="http://schemas.microsoft.com/office/powerpoint/2010/main" val="21586072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now we know a little about what you’re trying to do and why you should choose ENERGY STAR. Let’s wrap up by talking about what it actually means to choose ENERGY STAR and how you can actually go about leveraging the ENERGY STAR platform.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33</a:t>
            </a:fld>
            <a:endParaRPr lang="en-US"/>
          </a:p>
        </p:txBody>
      </p:sp>
    </p:spTree>
    <p:extLst>
      <p:ext uri="{BB962C8B-B14F-4D97-AF65-F5344CB8AC3E}">
        <p14:creationId xmlns:p14="http://schemas.microsoft.com/office/powerpoint/2010/main" val="38209270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34</a:t>
            </a:fld>
            <a:endParaRPr lang="en-US"/>
          </a:p>
        </p:txBody>
      </p:sp>
    </p:spTree>
    <p:extLst>
      <p:ext uri="{BB962C8B-B14F-4D97-AF65-F5344CB8AC3E}">
        <p14:creationId xmlns:p14="http://schemas.microsoft.com/office/powerpoint/2010/main" val="33540420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35</a:t>
            </a:fld>
            <a:endParaRPr lang="en-US"/>
          </a:p>
        </p:txBody>
      </p:sp>
    </p:spTree>
    <p:extLst>
      <p:ext uri="{BB962C8B-B14F-4D97-AF65-F5344CB8AC3E}">
        <p14:creationId xmlns:p14="http://schemas.microsoft.com/office/powerpoint/2010/main" val="3763285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36</a:t>
            </a:fld>
            <a:endParaRPr lang="en-US"/>
          </a:p>
        </p:txBody>
      </p:sp>
    </p:spTree>
    <p:extLst>
      <p:ext uri="{BB962C8B-B14F-4D97-AF65-F5344CB8AC3E}">
        <p14:creationId xmlns:p14="http://schemas.microsoft.com/office/powerpoint/2010/main" val="20979436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37</a:t>
            </a:fld>
            <a:endParaRPr lang="en-US"/>
          </a:p>
        </p:txBody>
      </p:sp>
    </p:spTree>
    <p:extLst>
      <p:ext uri="{BB962C8B-B14F-4D97-AF65-F5344CB8AC3E}">
        <p14:creationId xmlns:p14="http://schemas.microsoft.com/office/powerpoint/2010/main" val="24689276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choose how much to co-brand with ENERGY STAR. We think it’s a pretty</a:t>
            </a:r>
            <a:r>
              <a:rPr lang="en-US" baseline="0" dirty="0" smtClean="0"/>
              <a:t> valuable brand, but we understand you may be committed to your own </a:t>
            </a:r>
            <a:r>
              <a:rPr lang="en-US" baseline="0" dirty="0" smtClean="0"/>
              <a:t>brand</a:t>
            </a:r>
            <a:r>
              <a:rPr lang="en-US" baseline="0" dirty="0" smtClean="0"/>
              <a:t>. That’s okay, </a:t>
            </a:r>
          </a:p>
          <a:p>
            <a:endParaRPr lang="en-US" baseline="0" dirty="0" smtClean="0"/>
          </a:p>
          <a:p>
            <a:r>
              <a:rPr lang="en-US" baseline="0" dirty="0" smtClean="0"/>
              <a:t>Just like there’s “Intel Inside,” you can have “ENERGY STAR Inside” and use whatever tools and resources you want to help you do your job and implement your program. </a:t>
            </a:r>
          </a:p>
          <a:p>
            <a:endParaRPr lang="en-US" baseline="0" dirty="0" smtClean="0"/>
          </a:p>
          <a:p>
            <a:r>
              <a:rPr lang="en-US" baseline="0" dirty="0" smtClean="0"/>
              <a:t>Or, you might choose to co-brand with ENERGY STAR, and reinforce your own program brand with the weight of the ENERGY STAR brand.</a:t>
            </a:r>
          </a:p>
          <a:p>
            <a:endParaRPr lang="en-US" baseline="0" dirty="0" smtClean="0"/>
          </a:p>
          <a:p>
            <a:r>
              <a:rPr lang="en-US" baseline="0" dirty="0" smtClean="0"/>
              <a:t>Or lastly, you might choose to take ENERGY STAR wholesale and just run </a:t>
            </a:r>
            <a:r>
              <a:rPr lang="en-US" baseline="0" dirty="0" smtClean="0"/>
              <a:t>an </a:t>
            </a:r>
            <a:r>
              <a:rPr lang="en-US" baseline="0" dirty="0" smtClean="0"/>
              <a:t>ENERGY STAR program in </a:t>
            </a:r>
            <a:r>
              <a:rPr lang="en-US" baseline="0" dirty="0" smtClean="0"/>
              <a:t>your own organization. </a:t>
            </a:r>
            <a:r>
              <a:rPr lang="en-US" baseline="0" dirty="0" smtClean="0"/>
              <a:t>The choice is yours.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38</a:t>
            </a:fld>
            <a:endParaRPr lang="en-US"/>
          </a:p>
        </p:txBody>
      </p:sp>
    </p:spTree>
    <p:extLst>
      <p:ext uri="{BB962C8B-B14F-4D97-AF65-F5344CB8AC3E}">
        <p14:creationId xmlns:p14="http://schemas.microsoft.com/office/powerpoint/2010/main" val="10369875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39</a:t>
            </a:fld>
            <a:endParaRPr lang="en-US"/>
          </a:p>
        </p:txBody>
      </p:sp>
    </p:spTree>
    <p:extLst>
      <p:ext uri="{BB962C8B-B14F-4D97-AF65-F5344CB8AC3E}">
        <p14:creationId xmlns:p14="http://schemas.microsoft.com/office/powerpoint/2010/main" val="9382185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40</a:t>
            </a:fld>
            <a:endParaRPr lang="en-US"/>
          </a:p>
        </p:txBody>
      </p:sp>
    </p:spTree>
    <p:extLst>
      <p:ext uri="{BB962C8B-B14F-4D97-AF65-F5344CB8AC3E}">
        <p14:creationId xmlns:p14="http://schemas.microsoft.com/office/powerpoint/2010/main" val="143970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5</a:t>
            </a:fld>
            <a:endParaRPr lang="en-US"/>
          </a:p>
        </p:txBody>
      </p:sp>
    </p:spTree>
    <p:extLst>
      <p:ext uri="{BB962C8B-B14F-4D97-AF65-F5344CB8AC3E}">
        <p14:creationId xmlns:p14="http://schemas.microsoft.com/office/powerpoint/2010/main" val="6855815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41</a:t>
            </a:fld>
            <a:endParaRPr lang="en-US"/>
          </a:p>
        </p:txBody>
      </p:sp>
    </p:spTree>
    <p:extLst>
      <p:ext uri="{BB962C8B-B14F-4D97-AF65-F5344CB8AC3E}">
        <p14:creationId xmlns:p14="http://schemas.microsoft.com/office/powerpoint/2010/main" val="21005318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42</a:t>
            </a:fld>
            <a:endParaRPr lang="en-US"/>
          </a:p>
        </p:txBody>
      </p:sp>
    </p:spTree>
    <p:extLst>
      <p:ext uri="{BB962C8B-B14F-4D97-AF65-F5344CB8AC3E}">
        <p14:creationId xmlns:p14="http://schemas.microsoft.com/office/powerpoint/2010/main" val="13172487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43</a:t>
            </a:fld>
            <a:endParaRPr lang="en-US"/>
          </a:p>
        </p:txBody>
      </p:sp>
    </p:spTree>
    <p:extLst>
      <p:ext uri="{BB962C8B-B14F-4D97-AF65-F5344CB8AC3E}">
        <p14:creationId xmlns:p14="http://schemas.microsoft.com/office/powerpoint/2010/main" val="13702744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44</a:t>
            </a:fld>
            <a:endParaRPr lang="en-US"/>
          </a:p>
        </p:txBody>
      </p:sp>
    </p:spTree>
    <p:extLst>
      <p:ext uri="{BB962C8B-B14F-4D97-AF65-F5344CB8AC3E}">
        <p14:creationId xmlns:p14="http://schemas.microsoft.com/office/powerpoint/2010/main" val="635444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45</a:t>
            </a:fld>
            <a:endParaRPr lang="en-US"/>
          </a:p>
        </p:txBody>
      </p:sp>
    </p:spTree>
    <p:extLst>
      <p:ext uri="{BB962C8B-B14F-4D97-AF65-F5344CB8AC3E}">
        <p14:creationId xmlns:p14="http://schemas.microsoft.com/office/powerpoint/2010/main" val="32590302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46</a:t>
            </a:fld>
            <a:endParaRPr lang="en-US"/>
          </a:p>
        </p:txBody>
      </p:sp>
    </p:spTree>
    <p:extLst>
      <p:ext uri="{BB962C8B-B14F-4D97-AF65-F5344CB8AC3E}">
        <p14:creationId xmlns:p14="http://schemas.microsoft.com/office/powerpoint/2010/main" val="40209322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47</a:t>
            </a:fld>
            <a:endParaRPr lang="en-US"/>
          </a:p>
        </p:txBody>
      </p:sp>
    </p:spTree>
    <p:extLst>
      <p:ext uri="{BB962C8B-B14F-4D97-AF65-F5344CB8AC3E}">
        <p14:creationId xmlns:p14="http://schemas.microsoft.com/office/powerpoint/2010/main" val="3490294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48</a:t>
            </a:fld>
            <a:endParaRPr lang="en-US"/>
          </a:p>
        </p:txBody>
      </p:sp>
    </p:spTree>
    <p:extLst>
      <p:ext uri="{BB962C8B-B14F-4D97-AF65-F5344CB8AC3E}">
        <p14:creationId xmlns:p14="http://schemas.microsoft.com/office/powerpoint/2010/main" val="17470541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4698" indent="-174698" defTabSz="931638">
              <a:defRPr/>
            </a:pPr>
            <a:r>
              <a:rPr lang="en-US" dirty="0"/>
              <a:t>In the past 5-10 years, the value of ENERGY STAR has gone far beyond it’s original purpose of a label. It’s now a standalone brand representing environmental protection and financial savings.</a:t>
            </a:r>
          </a:p>
          <a:p>
            <a:pPr marL="174698" indent="-174698" defTabSz="931638">
              <a:defRPr/>
            </a:pPr>
            <a:endParaRPr lang="en-US" dirty="0"/>
          </a:p>
          <a:p>
            <a:pPr marL="174698" indent="-174698" defTabSz="931638">
              <a:defRPr/>
            </a:pPr>
            <a:r>
              <a:rPr lang="en-US" dirty="0"/>
              <a:t>And unlike most other strong brands, ENERGY STAR is a US government asset, which means that it belongs to all American individuals and organizations. </a:t>
            </a:r>
          </a:p>
          <a:p>
            <a:pPr marL="174698" indent="-174698" defTabSz="931638">
              <a:defRPr/>
            </a:pPr>
            <a:endParaRPr lang="en-US" dirty="0"/>
          </a:p>
          <a:p>
            <a:pPr marL="174698" indent="-174698" defTabSz="931638">
              <a:defRPr/>
            </a:pPr>
            <a:r>
              <a:rPr lang="en-US" dirty="0"/>
              <a:t>You have an incredible opportunity here to capitalize on this brand, and strengthen your own credentials through association.</a:t>
            </a:r>
          </a:p>
          <a:p>
            <a:pPr marL="174698" indent="-174698" defTabSz="931638">
              <a:defRPr/>
            </a:pPr>
            <a:endParaRPr lang="en-US" dirty="0"/>
          </a:p>
        </p:txBody>
      </p:sp>
      <p:sp>
        <p:nvSpPr>
          <p:cNvPr id="4" name="Slide Number Placeholder 3"/>
          <p:cNvSpPr>
            <a:spLocks noGrp="1"/>
          </p:cNvSpPr>
          <p:nvPr>
            <p:ph type="sldNum" sz="quarter" idx="10"/>
          </p:nvPr>
        </p:nvSpPr>
        <p:spPr/>
        <p:txBody>
          <a:bodyPr/>
          <a:lstStyle/>
          <a:p>
            <a:fld id="{27525233-56D6-4D47-974B-A25D3C92A494}" type="slidenum">
              <a:rPr lang="en-US" smtClean="0"/>
              <a:pPr/>
              <a:t>49</a:t>
            </a:fld>
            <a:endParaRPr lang="en-US"/>
          </a:p>
        </p:txBody>
      </p:sp>
    </p:spTree>
    <p:extLst>
      <p:ext uri="{BB962C8B-B14F-4D97-AF65-F5344CB8AC3E}">
        <p14:creationId xmlns:p14="http://schemas.microsoft.com/office/powerpoint/2010/main" val="4061621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How to bridge the gap between the ideal and the reality you’re facing? Each</a:t>
            </a:r>
            <a:r>
              <a:rPr lang="en-US" b="0" baseline="0" dirty="0" smtClean="0"/>
              <a:t> of your programs will likely look very different at the end of the day, but they’ll have a few key similarities. </a:t>
            </a:r>
            <a:endParaRPr lang="en-US" b="0" dirty="0" smtClean="0"/>
          </a:p>
          <a:p>
            <a:r>
              <a:rPr lang="en-US" b="0" dirty="0" smtClean="0"/>
              <a:t>- First, you need ways</a:t>
            </a:r>
            <a:r>
              <a:rPr lang="en-US" b="0" baseline="0" dirty="0" smtClean="0"/>
              <a:t> to engage people, not buildings. </a:t>
            </a:r>
            <a:r>
              <a:rPr lang="en-US" b="0" dirty="0" smtClean="0"/>
              <a:t>At the end of the day, you</a:t>
            </a:r>
            <a:r>
              <a:rPr lang="en-US" b="0" baseline="0" dirty="0" smtClean="0"/>
              <a:t> need to make a human connection. You have to motivate </a:t>
            </a:r>
            <a:r>
              <a:rPr lang="en-US" b="0" i="1" baseline="0" dirty="0" smtClean="0"/>
              <a:t>people</a:t>
            </a:r>
            <a:r>
              <a:rPr lang="en-US" b="0" baseline="0" dirty="0" smtClean="0"/>
              <a:t> to save energy and persuade them to make decisions that save energy. </a:t>
            </a:r>
          </a:p>
          <a:p>
            <a:pPr marL="171450" indent="-171450">
              <a:buFontTx/>
              <a:buChar char="-"/>
            </a:pPr>
            <a:r>
              <a:rPr lang="en-US" b="0" baseline="0" dirty="0" smtClean="0"/>
              <a:t>Lots of people impact energy decisions, from who’s using it, to when it’s being used, to who’s paying for it. For that reason, you also need a program that can reach a broad range of stakeholders, whether you’re targeting facility managers, building owners, company leadership, tenants, or anyone else impacts energy decisions. </a:t>
            </a:r>
          </a:p>
          <a:p>
            <a:pPr marL="171450" indent="-171450">
              <a:buFontTx/>
              <a:buChar char="-"/>
            </a:pPr>
            <a:r>
              <a:rPr lang="en-US" b="0" baseline="0" dirty="0" smtClean="0"/>
              <a:t>You need transparency, whether it’s bringing transparency to an owner or manager about how their building is performing, transparency about building energy performance generally in your community, as well as transparency of your program’s effectiveness. </a:t>
            </a:r>
          </a:p>
          <a:p>
            <a:pPr marL="171450" indent="-171450">
              <a:buFontTx/>
              <a:buChar char="-"/>
            </a:pPr>
            <a:r>
              <a:rPr lang="en-US" b="0" baseline="0" dirty="0" smtClean="0"/>
              <a:t>Speaking of, you need to demonstrate real results in a very short timeframe. </a:t>
            </a:r>
          </a:p>
          <a:p>
            <a:pPr marL="0" indent="0">
              <a:buFontTx/>
              <a:buNone/>
            </a:pPr>
            <a:endParaRPr lang="en-US" b="0" baseline="0" dirty="0" smtClean="0"/>
          </a:p>
          <a:p>
            <a:pPr marL="0" indent="0">
              <a:buFontTx/>
              <a:buNone/>
            </a:pPr>
            <a:r>
              <a:rPr lang="en-US" b="0" baseline="0" dirty="0" smtClean="0"/>
              <a:t>So, how are you going to get there? And is there anyone that’s walked this path before that can guide you?</a:t>
            </a:r>
            <a:endParaRPr lang="en-US" b="0"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6</a:t>
            </a:fld>
            <a:endParaRPr lang="en-US"/>
          </a:p>
        </p:txBody>
      </p:sp>
    </p:spTree>
    <p:extLst>
      <p:ext uri="{BB962C8B-B14F-4D97-AF65-F5344CB8AC3E}">
        <p14:creationId xmlns:p14="http://schemas.microsoft.com/office/powerpoint/2010/main" val="1115452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7</a:t>
            </a:fld>
            <a:endParaRPr lang="en-US"/>
          </a:p>
        </p:txBody>
      </p:sp>
    </p:spTree>
    <p:extLst>
      <p:ext uri="{BB962C8B-B14F-4D97-AF65-F5344CB8AC3E}">
        <p14:creationId xmlns:p14="http://schemas.microsoft.com/office/powerpoint/2010/main" val="3876889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animated in six </a:t>
            </a:r>
            <a:r>
              <a:rPr lang="en-US" baseline="0" dirty="0" smtClean="0"/>
              <a:t>steps</a:t>
            </a:r>
            <a:r>
              <a:rPr lang="en-US" dirty="0" smtClean="0"/>
              <a:t>)</a:t>
            </a:r>
          </a:p>
          <a:p>
            <a:endParaRPr lang="en-US" dirty="0" smtClean="0"/>
          </a:p>
          <a:p>
            <a:r>
              <a:rPr lang="en-US" dirty="0" smtClean="0"/>
              <a:t>I know what you’re thinking. How is Portfolio</a:t>
            </a:r>
            <a:r>
              <a:rPr lang="en-US" baseline="0" dirty="0" smtClean="0"/>
              <a:t> Manager going to do all those things? </a:t>
            </a:r>
          </a:p>
          <a:p>
            <a:endParaRPr lang="en-US" baseline="0" dirty="0" smtClean="0"/>
          </a:p>
          <a:p>
            <a:r>
              <a:rPr lang="en-US" dirty="0" smtClean="0"/>
              <a:t>Part</a:t>
            </a:r>
            <a:r>
              <a:rPr lang="en-US" baseline="0" dirty="0" smtClean="0"/>
              <a:t> of the reason everyone is here today is the b</a:t>
            </a:r>
            <a:r>
              <a:rPr lang="en-US" dirty="0" smtClean="0"/>
              <a:t>elief that energy transparency</a:t>
            </a:r>
            <a:r>
              <a:rPr lang="en-US" baseline="0" dirty="0" smtClean="0"/>
              <a:t> can lead to market transformation. </a:t>
            </a:r>
          </a:p>
          <a:p>
            <a:endParaRPr lang="en-US" baseline="0" dirty="0" smtClean="0"/>
          </a:p>
          <a:p>
            <a:r>
              <a:rPr lang="en-US" baseline="0" dirty="0" smtClean="0"/>
              <a:t>But energy transparency is really two steps. (click) </a:t>
            </a:r>
          </a:p>
          <a:p>
            <a:endParaRPr lang="en-US" baseline="0" dirty="0" smtClean="0"/>
          </a:p>
          <a:p>
            <a:r>
              <a:rPr lang="en-US" baseline="0" dirty="0" smtClean="0"/>
              <a:t>The first step (click) is to collect the data, which is what Portfolio Manager is all about. </a:t>
            </a:r>
          </a:p>
          <a:p>
            <a:endParaRPr lang="en-US" baseline="0" dirty="0" smtClean="0"/>
          </a:p>
          <a:p>
            <a:r>
              <a:rPr lang="en-US" baseline="0" dirty="0" smtClean="0"/>
              <a:t>But if you’re only doing the first part, you’re only halfway there. The critical second step (click) is reaching people with the information they need in a way that motivates them to save energy.</a:t>
            </a:r>
          </a:p>
          <a:p>
            <a:endParaRPr lang="en-US" baseline="0" dirty="0" smtClean="0"/>
          </a:p>
          <a:p>
            <a:r>
              <a:rPr lang="en-US" baseline="0" dirty="0" smtClean="0"/>
              <a:t> </a:t>
            </a:r>
            <a:r>
              <a:rPr lang="en-US" b="1" baseline="0" dirty="0" smtClean="0"/>
              <a:t>That’s what ENERGY STAR is really about. (click)</a:t>
            </a:r>
            <a:endParaRPr lang="en-US" b="1"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8</a:t>
            </a:fld>
            <a:endParaRPr lang="en-US"/>
          </a:p>
        </p:txBody>
      </p:sp>
    </p:spTree>
    <p:extLst>
      <p:ext uri="{BB962C8B-B14F-4D97-AF65-F5344CB8AC3E}">
        <p14:creationId xmlns:p14="http://schemas.microsoft.com/office/powerpoint/2010/main" val="1019596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animated</a:t>
            </a:r>
            <a:r>
              <a:rPr lang="en-US" baseline="0" dirty="0" smtClean="0"/>
              <a:t> in four steps)</a:t>
            </a:r>
          </a:p>
          <a:p>
            <a:endParaRPr lang="en-US" dirty="0" smtClean="0"/>
          </a:p>
          <a:p>
            <a:r>
              <a:rPr lang="en-US" dirty="0" smtClean="0"/>
              <a:t>ENERGY STAR spans the marketplace</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9</a:t>
            </a:fld>
            <a:endParaRPr lang="en-US"/>
          </a:p>
        </p:txBody>
      </p:sp>
    </p:spTree>
    <p:extLst>
      <p:ext uri="{BB962C8B-B14F-4D97-AF65-F5344CB8AC3E}">
        <p14:creationId xmlns:p14="http://schemas.microsoft.com/office/powerpoint/2010/main" val="73084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just a certification. ENERGY</a:t>
            </a:r>
            <a:r>
              <a:rPr lang="en-US" baseline="0" dirty="0" smtClean="0"/>
              <a:t> STAR certifies top energy performance, but we’re dedicated to helping drive savings to get to top performance. We’re a</a:t>
            </a:r>
            <a:r>
              <a:rPr lang="en-US" dirty="0" smtClean="0"/>
              <a:t>n entire program with a suite of tools and resources dedicated</a:t>
            </a:r>
            <a:r>
              <a:rPr lang="en-US" baseline="0" dirty="0" smtClean="0"/>
              <a:t> to motivating people to save energy for the past 20 years. </a:t>
            </a:r>
            <a:endParaRPr lang="en-US" dirty="0"/>
          </a:p>
        </p:txBody>
      </p:sp>
      <p:sp>
        <p:nvSpPr>
          <p:cNvPr id="4" name="Slide Number Placeholder 3"/>
          <p:cNvSpPr>
            <a:spLocks noGrp="1"/>
          </p:cNvSpPr>
          <p:nvPr>
            <p:ph type="sldNum" sz="quarter" idx="10"/>
          </p:nvPr>
        </p:nvSpPr>
        <p:spPr/>
        <p:txBody>
          <a:bodyPr/>
          <a:lstStyle/>
          <a:p>
            <a:fld id="{D190B828-B912-4CC7-9468-82E3E1A4D904}" type="slidenum">
              <a:rPr lang="en-US" smtClean="0"/>
              <a:pPr/>
              <a:t>10</a:t>
            </a:fld>
            <a:endParaRPr lang="en-US"/>
          </a:p>
        </p:txBody>
      </p:sp>
    </p:spTree>
    <p:extLst>
      <p:ext uri="{BB962C8B-B14F-4D97-AF65-F5344CB8AC3E}">
        <p14:creationId xmlns:p14="http://schemas.microsoft.com/office/powerpoint/2010/main" val="2864489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B80F7D-E3A8-4B13-9D7B-37299D038640}"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B80F7D-E3A8-4B13-9D7B-37299D038640}"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B80F7D-E3A8-4B13-9D7B-37299D038640}"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B80F7D-E3A8-4B13-9D7B-37299D038640}"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B80F7D-E3A8-4B13-9D7B-37299D038640}"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B80F7D-E3A8-4B13-9D7B-37299D038640}" type="datetimeFigureOut">
              <a:rPr lang="en-US" smtClean="0"/>
              <a:pPr/>
              <a:t>7/31/2014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B80F7D-E3A8-4B13-9D7B-37299D038640}" type="datetimeFigureOut">
              <a:rPr lang="en-US" smtClean="0"/>
              <a:pPr/>
              <a:t>7/31/2014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B80F7D-E3A8-4B13-9D7B-37299D038640}" type="datetimeFigureOut">
              <a:rPr lang="en-US" smtClean="0"/>
              <a:pPr/>
              <a:t>7/31/2014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B80F7D-E3A8-4B13-9D7B-37299D038640}" type="datetimeFigureOut">
              <a:rPr lang="en-US" smtClean="0"/>
              <a:pPr/>
              <a:t>7/31/2014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B80F7D-E3A8-4B13-9D7B-37299D038640}" type="datetimeFigureOut">
              <a:rPr lang="en-US" smtClean="0"/>
              <a:pPr/>
              <a:t>7/31/2014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B80F7D-E3A8-4B13-9D7B-37299D038640}" type="datetimeFigureOut">
              <a:rPr lang="en-US" smtClean="0"/>
              <a:pPr/>
              <a:t>7/31/2014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2AE227-D070-46B0-A5C4-FF52BAE3F6F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B80F7D-E3A8-4B13-9D7B-37299D038640}" type="datetimeFigureOut">
              <a:rPr lang="en-US" smtClean="0"/>
              <a:pPr/>
              <a:t>7/31/2014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2AE227-D070-46B0-A5C4-FF52BAE3F6F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7.jpeg"/><Relationship Id="rId3" Type="http://schemas.openxmlformats.org/officeDocument/2006/relationships/image" Target="../media/image3.gif"/><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4.jpeg"/><Relationship Id="rId9" Type="http://schemas.openxmlformats.org/officeDocument/2006/relationships/image" Target="../media/image25.png"/><Relationship Id="rId1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gif"/><Relationship Id="rId7"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eg"/><Relationship Id="rId10" Type="http://schemas.openxmlformats.org/officeDocument/2006/relationships/image" Target="../media/image39.jpeg"/><Relationship Id="rId4" Type="http://schemas.openxmlformats.org/officeDocument/2006/relationships/image" Target="../media/image4.jpeg"/><Relationship Id="rId9"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0.gif"/><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2.jpg"/><Relationship Id="rId4" Type="http://schemas.openxmlformats.org/officeDocument/2006/relationships/image" Target="../media/image4.jpeg"/></Relationships>
</file>

<file path=ppt/slides/_rels/slide26.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3.gif"/><Relationship Id="rId7" Type="http://schemas.openxmlformats.org/officeDocument/2006/relationships/image" Target="../media/image44.WMF"/><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3.WMF"/><Relationship Id="rId11" Type="http://schemas.openxmlformats.org/officeDocument/2006/relationships/image" Target="../media/image48.WMF"/><Relationship Id="rId5" Type="http://schemas.openxmlformats.org/officeDocument/2006/relationships/image" Target="../media/image42.jpg"/><Relationship Id="rId10" Type="http://schemas.openxmlformats.org/officeDocument/2006/relationships/image" Target="../media/image47.WMF"/><Relationship Id="rId4" Type="http://schemas.openxmlformats.org/officeDocument/2006/relationships/image" Target="../media/image4.jpeg"/><Relationship Id="rId9" Type="http://schemas.openxmlformats.org/officeDocument/2006/relationships/image" Target="../media/image46.WMF"/></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51.jpeg"/><Relationship Id="rId4"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52.jpeg"/><Relationship Id="rId4" Type="http://schemas.openxmlformats.org/officeDocument/2006/relationships/image" Target="../media/image4.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42.jpg"/><Relationship Id="rId4" Type="http://schemas.openxmlformats.org/officeDocument/2006/relationships/image" Target="../media/image4.jpeg"/></Relationships>
</file>

<file path=ppt/slides/_rels/slide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53.jpeg"/><Relationship Id="rId4" Type="http://schemas.openxmlformats.org/officeDocument/2006/relationships/image" Target="../media/image4.jpeg"/></Relationships>
</file>

<file path=ppt/slides/_rels/slide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54.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4.jpeg"/></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56.jpg"/><Relationship Id="rId4" Type="http://schemas.openxmlformats.org/officeDocument/2006/relationships/image" Target="../media/image4.jpeg"/></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57.jpeg"/><Relationship Id="rId4" Type="http://schemas.openxmlformats.org/officeDocument/2006/relationships/image" Target="../media/image4.jpeg"/></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58.jpg"/><Relationship Id="rId4" Type="http://schemas.openxmlformats.org/officeDocument/2006/relationships/image" Target="../media/image4.jpeg"/></Relationships>
</file>

<file path=ppt/slides/_rels/slide4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61.jpe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4.jpeg"/></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62.jpg"/><Relationship Id="rId4" Type="http://schemas.openxmlformats.org/officeDocument/2006/relationships/image" Target="../media/image4.jpeg"/></Relationships>
</file>

<file path=ppt/slides/_rels/slide4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65.jpe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64.jpg"/><Relationship Id="rId5" Type="http://schemas.openxmlformats.org/officeDocument/2006/relationships/image" Target="../media/image63.jpeg"/><Relationship Id="rId4" Type="http://schemas.openxmlformats.org/officeDocument/2006/relationships/image" Target="../media/image4.jpeg"/></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66.JPG"/><Relationship Id="rId4" Type="http://schemas.openxmlformats.org/officeDocument/2006/relationships/image" Target="../media/image4.jpeg"/></Relationships>
</file>

<file path=ppt/slides/_rels/slide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gif"/><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4.jpeg"/><Relationship Id="rId9"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gif"/><Relationship Id="rId7" Type="http://schemas.openxmlformats.org/officeDocument/2006/relationships/image" Target="../media/image16.png"/><Relationship Id="rId12"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19.jpeg"/><Relationship Id="rId5" Type="http://schemas.openxmlformats.org/officeDocument/2006/relationships/image" Target="../media/image14.png"/><Relationship Id="rId10" Type="http://schemas.openxmlformats.org/officeDocument/2006/relationships/image" Target="../media/image1.jpeg"/><Relationship Id="rId4" Type="http://schemas.openxmlformats.org/officeDocument/2006/relationships/image" Target="../media/image4.jpeg"/><Relationship Id="rId9"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9300" y="2720975"/>
            <a:ext cx="6559783" cy="1622425"/>
          </a:xfrm>
        </p:spPr>
        <p:txBody>
          <a:bodyPr>
            <a:normAutofit/>
          </a:bodyPr>
          <a:lstStyle/>
          <a:p>
            <a:pPr algn="l"/>
            <a:r>
              <a:rPr lang="en-US" dirty="0" smtClean="0">
                <a:solidFill>
                  <a:schemeClr val="bg1">
                    <a:lumMod val="50000"/>
                  </a:schemeClr>
                </a:solidFill>
              </a:rPr>
              <a:t>Your </a:t>
            </a:r>
            <a:r>
              <a:rPr lang="en-US" dirty="0" smtClean="0">
                <a:solidFill>
                  <a:schemeClr val="bg1">
                    <a:lumMod val="50000"/>
                  </a:schemeClr>
                </a:solidFill>
              </a:rPr>
              <a:t>program</a:t>
            </a:r>
            <a:r>
              <a:rPr lang="en-US" dirty="0" smtClean="0">
                <a:solidFill>
                  <a:schemeClr val="bg1">
                    <a:lumMod val="50000"/>
                  </a:schemeClr>
                </a:solidFill>
              </a:rPr>
              <a:t>, </a:t>
            </a:r>
            <a:br>
              <a:rPr lang="en-US" dirty="0" smtClean="0">
                <a:solidFill>
                  <a:schemeClr val="bg1">
                    <a:lumMod val="50000"/>
                  </a:schemeClr>
                </a:solidFill>
              </a:rPr>
            </a:br>
            <a:r>
              <a:rPr lang="en-US" i="1" dirty="0">
                <a:solidFill>
                  <a:schemeClr val="bg1">
                    <a:lumMod val="50000"/>
                  </a:schemeClr>
                </a:solidFill>
              </a:rPr>
              <a:t>p</a:t>
            </a:r>
            <a:r>
              <a:rPr lang="en-US" i="1" dirty="0" smtClean="0">
                <a:solidFill>
                  <a:schemeClr val="bg1">
                    <a:lumMod val="50000"/>
                  </a:schemeClr>
                </a:solidFill>
              </a:rPr>
              <a:t>owered by ENERGY STAR</a:t>
            </a:r>
            <a:endParaRPr lang="en-US" dirty="0">
              <a:solidFill>
                <a:schemeClr val="bg1">
                  <a:lumMod val="50000"/>
                </a:schemeClr>
              </a:solidFill>
            </a:endParaRPr>
          </a:p>
        </p:txBody>
      </p:sp>
      <p:sp>
        <p:nvSpPr>
          <p:cNvPr id="3" name="Subtitle 2"/>
          <p:cNvSpPr>
            <a:spLocks noGrp="1"/>
          </p:cNvSpPr>
          <p:nvPr>
            <p:ph type="subTitle" idx="1"/>
          </p:nvPr>
        </p:nvSpPr>
        <p:spPr>
          <a:xfrm>
            <a:off x="1379299" y="4343400"/>
            <a:ext cx="6712183" cy="1752600"/>
          </a:xfrm>
        </p:spPr>
        <p:txBody>
          <a:bodyPr>
            <a:normAutofit/>
          </a:bodyPr>
          <a:lstStyle/>
          <a:p>
            <a:pPr algn="l"/>
            <a:r>
              <a:rPr lang="en-US" sz="2400" dirty="0" smtClean="0">
                <a:solidFill>
                  <a:schemeClr val="bg1">
                    <a:lumMod val="50000"/>
                  </a:schemeClr>
                </a:solidFill>
              </a:rPr>
              <a:t>Make your energy program simple and effective with America’s top energy efficiency brand </a:t>
            </a:r>
            <a:br>
              <a:rPr lang="en-US" sz="2400" dirty="0" smtClean="0">
                <a:solidFill>
                  <a:schemeClr val="bg1">
                    <a:lumMod val="50000"/>
                  </a:schemeClr>
                </a:solidFill>
              </a:rPr>
            </a:br>
            <a:endParaRPr lang="en-US" sz="2400" dirty="0">
              <a:solidFill>
                <a:schemeClr val="bg1">
                  <a:lumMod val="50000"/>
                </a:schemeClr>
              </a:solidFill>
            </a:endParaRPr>
          </a:p>
        </p:txBody>
      </p:sp>
      <p:pic>
        <p:nvPicPr>
          <p:cNvPr id="6" name="Picture 5" descr="ES_cert_lowres_rgb.jpg"/>
          <p:cNvPicPr>
            <a:picLocks noChangeAspect="1"/>
          </p:cNvPicPr>
          <p:nvPr/>
        </p:nvPicPr>
        <p:blipFill>
          <a:blip r:embed="rId2" cstate="print"/>
          <a:stretch>
            <a:fillRect/>
          </a:stretch>
        </p:blipFill>
        <p:spPr>
          <a:xfrm>
            <a:off x="1371600" y="838200"/>
            <a:ext cx="1752600" cy="1795198"/>
          </a:xfrm>
          <a:prstGeom prst="rect">
            <a:avLst/>
          </a:prstGeom>
        </p:spPr>
      </p:pic>
      <p:pic>
        <p:nvPicPr>
          <p:cNvPr id="8" name="Picture 7" descr="epa_logo_horiz_large.ti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4000" y="6172200"/>
            <a:ext cx="2681283" cy="38133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4"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09809" y="3948956"/>
            <a:ext cx="1729190" cy="2223244"/>
          </a:xfrm>
          <a:prstGeom prst="rect">
            <a:avLst/>
          </a:prstGeom>
        </p:spPr>
      </p:pic>
      <p:pic>
        <p:nvPicPr>
          <p:cNvPr id="15" name="Picture 1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254230" y="1007717"/>
            <a:ext cx="2536970" cy="1557348"/>
          </a:xfrm>
          <a:prstGeom prst="rect">
            <a:avLst/>
          </a:prstGeom>
        </p:spPr>
      </p:pic>
      <p:pic>
        <p:nvPicPr>
          <p:cNvPr id="16" name="Picture 15"/>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32237" y="1041024"/>
            <a:ext cx="2988810" cy="1264497"/>
          </a:xfrm>
          <a:prstGeom prst="rect">
            <a:avLst/>
          </a:prstGeom>
        </p:spPr>
      </p:pic>
      <p:pic>
        <p:nvPicPr>
          <p:cNvPr id="1026" name="Picture 2" descr="http://www.energystar.gov/buildings/sites/default/uploads/images/2014%20NBC%20Team%20Challenge%20Logo_v2(2).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839162" y="895095"/>
            <a:ext cx="3276008" cy="149002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32237" y="2407296"/>
            <a:ext cx="2499484" cy="1431046"/>
          </a:xfrm>
          <a:prstGeom prst="rect">
            <a:avLst/>
          </a:prstGeom>
        </p:spPr>
      </p:pic>
      <p:pic>
        <p:nvPicPr>
          <p:cNvPr id="18" name="Picture 17"/>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238999" y="4073750"/>
            <a:ext cx="1905000" cy="2073088"/>
          </a:xfrm>
          <a:prstGeom prst="rect">
            <a:avLst/>
          </a:prstGeom>
        </p:spPr>
      </p:pic>
      <p:pic>
        <p:nvPicPr>
          <p:cNvPr id="20" name="Picture 19"/>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0" y="3920832"/>
            <a:ext cx="3505200" cy="2222810"/>
          </a:xfrm>
          <a:prstGeom prst="rect">
            <a:avLst/>
          </a:prstGeom>
        </p:spPr>
      </p:pic>
      <p:pic>
        <p:nvPicPr>
          <p:cNvPr id="21" name="Picture 20"/>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3505200" y="3838342"/>
            <a:ext cx="2004609" cy="2305300"/>
          </a:xfrm>
          <a:prstGeom prst="rect">
            <a:avLst/>
          </a:prstGeom>
        </p:spPr>
      </p:pic>
      <p:pic>
        <p:nvPicPr>
          <p:cNvPr id="1032" name="Picture 8" descr="http://www.ci.minneapolis.mn.us/www/groups/public/@health/documents/images/wcms1p-120186.jpg"/>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2667000" y="2700568"/>
            <a:ext cx="4343400" cy="1129491"/>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1"/>
          <p:cNvSpPr txBox="1">
            <a:spLocks/>
          </p:cNvSpPr>
          <p:nvPr/>
        </p:nvSpPr>
        <p:spPr>
          <a:xfrm>
            <a:off x="76200" y="63478"/>
            <a:ext cx="76962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dirty="0" smtClean="0">
                <a:solidFill>
                  <a:schemeClr val="bg1">
                    <a:lumMod val="50000"/>
                  </a:schemeClr>
                </a:solidFill>
              </a:rPr>
              <a:t>… more than just a label</a:t>
            </a:r>
          </a:p>
        </p:txBody>
      </p:sp>
      <p:pic>
        <p:nvPicPr>
          <p:cNvPr id="13" name="Picture 12"/>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7065109" y="2432836"/>
            <a:ext cx="2050061" cy="1472316"/>
          </a:xfrm>
          <a:prstGeom prst="rect">
            <a:avLst/>
          </a:prstGeom>
        </p:spPr>
      </p:pic>
    </p:spTree>
    <p:extLst>
      <p:ext uri="{BB962C8B-B14F-4D97-AF65-F5344CB8AC3E}">
        <p14:creationId xmlns:p14="http://schemas.microsoft.com/office/powerpoint/2010/main" val="26096054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3999"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2339975"/>
            <a:ext cx="9143999" cy="1622425"/>
          </a:xfrm>
        </p:spPr>
        <p:txBody>
          <a:bodyPr>
            <a:normAutofit/>
          </a:bodyPr>
          <a:lstStyle/>
          <a:p>
            <a:r>
              <a:rPr lang="en-US" dirty="0" smtClean="0">
                <a:solidFill>
                  <a:schemeClr val="bg1"/>
                </a:solidFill>
              </a:rPr>
              <a:t>Why choose ENERGY STAR?</a:t>
            </a:r>
            <a:endParaRPr lang="en-US" dirty="0">
              <a:solidFill>
                <a:schemeClr val="bg1"/>
              </a:solidFill>
            </a:endParaRPr>
          </a:p>
        </p:txBody>
      </p:sp>
    </p:spTree>
    <p:extLst>
      <p:ext uri="{BB962C8B-B14F-4D97-AF65-F5344CB8AC3E}">
        <p14:creationId xmlns:p14="http://schemas.microsoft.com/office/powerpoint/2010/main" val="37945473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160397"/>
            <a:ext cx="4724400" cy="3657600"/>
          </a:xfrm>
        </p:spPr>
        <p:txBody>
          <a:bodyPr>
            <a:normAutofit/>
          </a:bodyPr>
          <a:lstStyle/>
          <a:p>
            <a:r>
              <a:rPr lang="en-US" dirty="0" smtClean="0">
                <a:solidFill>
                  <a:schemeClr val="bg1">
                    <a:lumMod val="50000"/>
                  </a:schemeClr>
                </a:solidFill>
              </a:rPr>
              <a:t>ENERGY STAR is …</a:t>
            </a:r>
            <a:endParaRPr lang="en-US" dirty="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7" name="Title 1"/>
          <p:cNvSpPr txBox="1">
            <a:spLocks/>
          </p:cNvSpPr>
          <p:nvPr/>
        </p:nvSpPr>
        <p:spPr>
          <a:xfrm>
            <a:off x="4495800" y="1790700"/>
            <a:ext cx="4191000" cy="68580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low-risk</a:t>
            </a:r>
          </a:p>
        </p:txBody>
      </p:sp>
      <p:sp>
        <p:nvSpPr>
          <p:cNvPr id="11" name="Title 1"/>
          <p:cNvSpPr txBox="1">
            <a:spLocks/>
          </p:cNvSpPr>
          <p:nvPr/>
        </p:nvSpPr>
        <p:spPr>
          <a:xfrm>
            <a:off x="4495800" y="2646297"/>
            <a:ext cx="4191000" cy="68580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simple</a:t>
            </a:r>
          </a:p>
        </p:txBody>
      </p:sp>
      <p:sp>
        <p:nvSpPr>
          <p:cNvPr id="12" name="Title 1"/>
          <p:cNvSpPr txBox="1">
            <a:spLocks/>
          </p:cNvSpPr>
          <p:nvPr/>
        </p:nvSpPr>
        <p:spPr>
          <a:xfrm>
            <a:off x="4495800" y="3505200"/>
            <a:ext cx="41910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solidFill>
                  <a:schemeClr val="bg1">
                    <a:lumMod val="50000"/>
                  </a:schemeClr>
                </a:solidFill>
              </a:rPr>
              <a:t>cost-effective</a:t>
            </a:r>
            <a:endParaRPr lang="en-US" dirty="0" smtClean="0">
              <a:solidFill>
                <a:schemeClr val="bg1">
                  <a:lumMod val="50000"/>
                </a:schemeClr>
              </a:solidFill>
            </a:endParaRPr>
          </a:p>
        </p:txBody>
      </p:sp>
    </p:spTree>
    <p:extLst>
      <p:ext uri="{BB962C8B-B14F-4D97-AF65-F5344CB8AC3E}">
        <p14:creationId xmlns:p14="http://schemas.microsoft.com/office/powerpoint/2010/main" val="368478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1" y="1828800"/>
            <a:ext cx="7516532" cy="2667000"/>
          </a:xfrm>
        </p:spPr>
        <p:txBody>
          <a:bodyPr>
            <a:noAutofit/>
          </a:bodyPr>
          <a:lstStyle/>
          <a:p>
            <a:pPr algn="l"/>
            <a:r>
              <a:rPr lang="en-US" sz="3600" dirty="0" smtClean="0">
                <a:solidFill>
                  <a:schemeClr val="bg1">
                    <a:lumMod val="50000"/>
                  </a:schemeClr>
                </a:solidFill>
              </a:rPr>
              <a:t>An established program.</a:t>
            </a:r>
          </a:p>
          <a:p>
            <a:pPr marL="342900" indent="-342900" algn="l">
              <a:buFont typeface="Arial" panose="020B0604020202020204" pitchFamily="34" charset="0"/>
              <a:buChar char="•"/>
            </a:pPr>
            <a:endParaRPr lang="en-US" sz="2000" dirty="0" smtClean="0">
              <a:solidFill>
                <a:schemeClr val="bg1">
                  <a:lumMod val="50000"/>
                </a:schemeClr>
              </a:solidFill>
            </a:endParaRPr>
          </a:p>
          <a:p>
            <a:pPr marL="457200" indent="-457200" algn="l">
              <a:buFont typeface="Arial" panose="020B0604020202020204" pitchFamily="34" charset="0"/>
              <a:buChar char="•"/>
            </a:pPr>
            <a:r>
              <a:rPr lang="en-US" sz="2800" dirty="0" smtClean="0">
                <a:solidFill>
                  <a:schemeClr val="bg1">
                    <a:lumMod val="50000"/>
                  </a:schemeClr>
                </a:solidFill>
              </a:rPr>
              <a:t>20-year track record</a:t>
            </a:r>
          </a:p>
          <a:p>
            <a:pPr marL="457200" indent="-457200" algn="l">
              <a:buFont typeface="Arial" panose="020B0604020202020204" pitchFamily="34" charset="0"/>
              <a:buChar char="•"/>
            </a:pPr>
            <a:r>
              <a:rPr lang="en-US" sz="2800" dirty="0" smtClean="0">
                <a:solidFill>
                  <a:schemeClr val="bg1">
                    <a:lumMod val="50000"/>
                  </a:schemeClr>
                </a:solidFill>
              </a:rPr>
              <a:t>Bi-partisan market support</a:t>
            </a:r>
          </a:p>
          <a:p>
            <a:pPr marL="457200" indent="-457200" algn="l">
              <a:buFont typeface="Arial" panose="020B0604020202020204" pitchFamily="34" charset="0"/>
              <a:buChar char="•"/>
            </a:pPr>
            <a:r>
              <a:rPr lang="en-US" sz="2800" dirty="0" smtClean="0">
                <a:solidFill>
                  <a:schemeClr val="bg1">
                    <a:lumMod val="50000"/>
                  </a:schemeClr>
                </a:solidFill>
              </a:rPr>
              <a:t>Proven results</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1"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19352491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p:spPr>
        <p:txBody>
          <a:bodyPr>
            <a:normAutofit/>
          </a:bodyPr>
          <a:lstStyle/>
          <a:p>
            <a:pPr marL="0" indent="0">
              <a:buNone/>
            </a:pPr>
            <a:r>
              <a:rPr lang="en-US" sz="2400" dirty="0" smtClean="0">
                <a:solidFill>
                  <a:schemeClr val="tx1">
                    <a:lumMod val="65000"/>
                    <a:lumOff val="35000"/>
                  </a:schemeClr>
                </a:solidFill>
              </a:rPr>
              <a:t>Every year, ENERGY STAR certified buildings and plants save more than </a:t>
            </a:r>
            <a:r>
              <a:rPr lang="en-US" sz="2400" dirty="0" smtClean="0">
                <a:solidFill>
                  <a:srgbClr val="00B0F0"/>
                </a:solidFill>
              </a:rPr>
              <a:t>118 MMTCO</a:t>
            </a:r>
            <a:r>
              <a:rPr lang="en-US" sz="2000" dirty="0" smtClean="0">
                <a:solidFill>
                  <a:srgbClr val="00B0F0"/>
                </a:solidFill>
              </a:rPr>
              <a:t>2</a:t>
            </a:r>
            <a:r>
              <a:rPr lang="en-US" sz="2400" dirty="0" smtClean="0">
                <a:solidFill>
                  <a:srgbClr val="00B0F0"/>
                </a:solidFill>
              </a:rPr>
              <a:t>e</a:t>
            </a:r>
            <a:r>
              <a:rPr lang="en-US" sz="2400" dirty="0" smtClean="0">
                <a:solidFill>
                  <a:schemeClr val="tx1">
                    <a:lumMod val="65000"/>
                    <a:lumOff val="35000"/>
                  </a:schemeClr>
                </a:solidFill>
              </a:rPr>
              <a:t>.</a:t>
            </a:r>
          </a:p>
          <a:p>
            <a:pPr marL="0" indent="0">
              <a:buNone/>
            </a:pPr>
            <a:endParaRPr lang="en-US" sz="2400" dirty="0" smtClean="0">
              <a:solidFill>
                <a:schemeClr val="tx1">
                  <a:lumMod val="65000"/>
                  <a:lumOff val="35000"/>
                </a:schemeClr>
              </a:solidFill>
            </a:endParaRPr>
          </a:p>
          <a:p>
            <a:pPr marL="0" indent="0">
              <a:buNone/>
            </a:pPr>
            <a:r>
              <a:rPr lang="en-US" sz="2400" dirty="0" smtClean="0">
                <a:solidFill>
                  <a:schemeClr val="tx1">
                    <a:lumMod val="65000"/>
                    <a:lumOff val="35000"/>
                  </a:schemeClr>
                </a:solidFill>
              </a:rPr>
              <a:t>That’s equal to the emissions from nearly </a:t>
            </a:r>
            <a:r>
              <a:rPr lang="en-US" sz="2400" dirty="0" smtClean="0">
                <a:solidFill>
                  <a:srgbClr val="00B0F0"/>
                </a:solidFill>
              </a:rPr>
              <a:t>18 million homes </a:t>
            </a:r>
            <a:r>
              <a:rPr lang="en-US" sz="2400" dirty="0" smtClean="0">
                <a:solidFill>
                  <a:schemeClr val="tx1">
                    <a:lumMod val="65000"/>
                    <a:lumOff val="35000"/>
                  </a:schemeClr>
                </a:solidFill>
              </a:rPr>
              <a:t>every year (electricity). </a:t>
            </a:r>
          </a:p>
          <a:p>
            <a:pPr marL="0" indent="0">
              <a:buNone/>
            </a:pPr>
            <a:r>
              <a:rPr lang="en-US" sz="2400" dirty="0" smtClean="0">
                <a:solidFill>
                  <a:schemeClr val="tx1">
                    <a:lumMod val="65000"/>
                    <a:lumOff val="35000"/>
                  </a:schemeClr>
                </a:solidFill>
              </a:rPr>
              <a:t>… or from nearly </a:t>
            </a:r>
            <a:r>
              <a:rPr lang="en-US" sz="2400" dirty="0" smtClean="0">
                <a:solidFill>
                  <a:srgbClr val="00B0F0"/>
                </a:solidFill>
              </a:rPr>
              <a:t>25 million passenger vehicles</a:t>
            </a:r>
          </a:p>
          <a:p>
            <a:pPr marL="0" indent="0">
              <a:buNone/>
            </a:pPr>
            <a:r>
              <a:rPr lang="en-US" sz="2400" dirty="0" smtClean="0">
                <a:solidFill>
                  <a:schemeClr val="tx1">
                    <a:lumMod val="65000"/>
                    <a:lumOff val="35000"/>
                  </a:schemeClr>
                </a:solidFill>
              </a:rPr>
              <a:t>… or from </a:t>
            </a:r>
            <a:r>
              <a:rPr lang="en-US" sz="2400" dirty="0" smtClean="0">
                <a:solidFill>
                  <a:srgbClr val="00B0F0"/>
                </a:solidFill>
              </a:rPr>
              <a:t>33 coal-fired power plants</a:t>
            </a:r>
          </a:p>
          <a:p>
            <a:pPr marL="0" indent="0">
              <a:buNone/>
            </a:pPr>
            <a:endParaRPr lang="en-US" sz="2400" dirty="0" smtClean="0">
              <a:solidFill>
                <a:schemeClr val="tx1">
                  <a:lumMod val="65000"/>
                  <a:lumOff val="35000"/>
                </a:schemeClr>
              </a:solidFill>
            </a:endParaRPr>
          </a:p>
          <a:p>
            <a:pPr marL="0" indent="0">
              <a:buNone/>
            </a:pPr>
            <a:r>
              <a:rPr lang="en-US" sz="2400" dirty="0" smtClean="0">
                <a:solidFill>
                  <a:schemeClr val="tx1">
                    <a:lumMod val="65000"/>
                    <a:lumOff val="35000"/>
                  </a:schemeClr>
                </a:solidFill>
              </a:rPr>
              <a:t>You’d have to grow </a:t>
            </a:r>
            <a:r>
              <a:rPr lang="en-US" sz="2400" dirty="0" smtClean="0">
                <a:solidFill>
                  <a:srgbClr val="00B0F0"/>
                </a:solidFill>
              </a:rPr>
              <a:t>3 billion tree seedlings </a:t>
            </a:r>
            <a:r>
              <a:rPr lang="en-US" sz="2400" dirty="0" smtClean="0">
                <a:solidFill>
                  <a:schemeClr val="tx1">
                    <a:lumMod val="65000"/>
                    <a:lumOff val="35000"/>
                  </a:schemeClr>
                </a:solidFill>
              </a:rPr>
              <a:t>for 10 years to sequester that much carbon.</a:t>
            </a:r>
          </a:p>
        </p:txBody>
      </p:sp>
      <p:sp>
        <p:nvSpPr>
          <p:cNvPr id="4" name="Slide Number Placeholder 3"/>
          <p:cNvSpPr>
            <a:spLocks noGrp="1"/>
          </p:cNvSpPr>
          <p:nvPr>
            <p:ph type="sldNum" sz="quarter" idx="10"/>
          </p:nvPr>
        </p:nvSpPr>
        <p:spPr/>
        <p:txBody>
          <a:bodyPr/>
          <a:lstStyle/>
          <a:p>
            <a:fld id="{F16B175D-26AC-42BA-AF68-CE328C4BE887}" type="slidenum">
              <a:rPr lang="en-US" smtClean="0"/>
              <a:pPr/>
              <a:t>14</a:t>
            </a:fld>
            <a:endParaRPr lang="en-US" dirty="0"/>
          </a:p>
        </p:txBody>
      </p:sp>
      <p:grpSp>
        <p:nvGrpSpPr>
          <p:cNvPr id="5" name="Group 4"/>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3"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32969016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62000" y="1638300"/>
            <a:ext cx="5111984" cy="2667000"/>
          </a:xfrm>
        </p:spPr>
        <p:txBody>
          <a:bodyPr>
            <a:noAutofit/>
          </a:bodyPr>
          <a:lstStyle/>
          <a:p>
            <a:pPr algn="l"/>
            <a:r>
              <a:rPr lang="en-US" sz="3600" dirty="0" smtClean="0">
                <a:solidFill>
                  <a:schemeClr val="bg1">
                    <a:lumMod val="50000"/>
                  </a:schemeClr>
                </a:solidFill>
              </a:rPr>
              <a:t>A top American brand.</a:t>
            </a:r>
          </a:p>
          <a:p>
            <a:pPr algn="l"/>
            <a:endParaRPr lang="en-US" sz="2900" dirty="0" smtClean="0">
              <a:solidFill>
                <a:schemeClr val="bg1">
                  <a:lumMod val="50000"/>
                </a:schemeClr>
              </a:solidFill>
            </a:endParaRPr>
          </a:p>
          <a:p>
            <a:pPr marL="457200" indent="-457200" algn="l">
              <a:buFont typeface="Arial" panose="020B0604020202020204" pitchFamily="34" charset="0"/>
              <a:buChar char="•"/>
            </a:pPr>
            <a:r>
              <a:rPr lang="en-US" sz="2800" dirty="0" smtClean="0">
                <a:solidFill>
                  <a:schemeClr val="bg1">
                    <a:lumMod val="50000"/>
                  </a:schemeClr>
                </a:solidFill>
              </a:rPr>
              <a:t>ENERGY STAR enjoys wide trust and acceptance. </a:t>
            </a:r>
          </a:p>
          <a:p>
            <a:pPr marL="457200" indent="-457200" algn="l">
              <a:buFont typeface="Arial" panose="020B0604020202020204" pitchFamily="34" charset="0"/>
              <a:buChar char="•"/>
            </a:pPr>
            <a:r>
              <a:rPr lang="en-US" sz="2800" dirty="0" smtClean="0">
                <a:solidFill>
                  <a:schemeClr val="bg1">
                    <a:lumMod val="50000"/>
                  </a:schemeClr>
                </a:solidFill>
              </a:rPr>
              <a:t>You don’t need to spend time or resources building awareness, understanding, or credibility.</a:t>
            </a:r>
          </a:p>
          <a:p>
            <a:pPr algn="l"/>
            <a:r>
              <a:rPr lang="en-US" sz="2400" dirty="0" smtClean="0">
                <a:solidFill>
                  <a:schemeClr val="bg1">
                    <a:lumMod val="50000"/>
                  </a:schemeClr>
                </a:solidFill>
              </a:rPr>
              <a:t/>
            </a:r>
            <a:br>
              <a:rPr lang="en-US" sz="2400" dirty="0" smtClean="0">
                <a:solidFill>
                  <a:schemeClr val="bg1">
                    <a:lumMod val="50000"/>
                  </a:schemeClr>
                </a:solidFill>
              </a:rPr>
            </a:br>
            <a:endParaRPr lang="en-US" sz="2400" dirty="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13"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40456" y="2819400"/>
            <a:ext cx="272218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10640285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xfrm>
            <a:off x="457200" y="1371600"/>
            <a:ext cx="8229600" cy="1143000"/>
          </a:xfrm>
        </p:spPr>
        <p:txBody>
          <a:bodyPr>
            <a:normAutofit/>
          </a:bodyPr>
          <a:lstStyle/>
          <a:p>
            <a:r>
              <a:rPr lang="en-US" sz="4800" dirty="0" smtClean="0">
                <a:solidFill>
                  <a:schemeClr val="tx1">
                    <a:lumMod val="65000"/>
                    <a:lumOff val="35000"/>
                  </a:schemeClr>
                </a:solidFill>
              </a:rPr>
              <a:t>ENERGY STAR reaches</a:t>
            </a:r>
            <a:endParaRPr lang="en-US" sz="4800" dirty="0"/>
          </a:p>
        </p:txBody>
      </p:sp>
      <p:sp>
        <p:nvSpPr>
          <p:cNvPr id="20" name="Content Placeholder 19"/>
          <p:cNvSpPr>
            <a:spLocks noGrp="1"/>
          </p:cNvSpPr>
          <p:nvPr>
            <p:ph idx="1"/>
          </p:nvPr>
        </p:nvSpPr>
        <p:spPr>
          <a:xfrm>
            <a:off x="457200" y="2362200"/>
            <a:ext cx="8229600" cy="3763963"/>
          </a:xfrm>
        </p:spPr>
        <p:txBody>
          <a:bodyPr>
            <a:normAutofit/>
          </a:bodyPr>
          <a:lstStyle/>
          <a:p>
            <a:pPr algn="ctr">
              <a:buNone/>
            </a:pPr>
            <a:r>
              <a:rPr lang="en-US" sz="8000" b="1" dirty="0" smtClean="0">
                <a:solidFill>
                  <a:schemeClr val="tx1">
                    <a:lumMod val="65000"/>
                    <a:lumOff val="35000"/>
                  </a:schemeClr>
                </a:solidFill>
              </a:rPr>
              <a:t>1.5 billion </a:t>
            </a:r>
            <a:endParaRPr lang="en-US" sz="4800" b="1" dirty="0" smtClean="0">
              <a:solidFill>
                <a:schemeClr val="tx1">
                  <a:lumMod val="65000"/>
                  <a:lumOff val="35000"/>
                </a:schemeClr>
              </a:solidFill>
            </a:endParaRPr>
          </a:p>
          <a:p>
            <a:pPr algn="ctr">
              <a:buNone/>
            </a:pPr>
            <a:r>
              <a:rPr lang="en-US" sz="4800" dirty="0" smtClean="0">
                <a:solidFill>
                  <a:schemeClr val="tx1">
                    <a:lumMod val="65000"/>
                    <a:lumOff val="35000"/>
                  </a:schemeClr>
                </a:solidFill>
              </a:rPr>
              <a:t>people every month</a:t>
            </a:r>
            <a:endParaRPr lang="en-US" sz="4800" dirty="0">
              <a:solidFill>
                <a:schemeClr val="tx1">
                  <a:lumMod val="65000"/>
                  <a:lumOff val="35000"/>
                </a:schemeClr>
              </a:solidFill>
            </a:endParaRPr>
          </a:p>
        </p:txBody>
      </p:sp>
      <p:grpSp>
        <p:nvGrpSpPr>
          <p:cNvPr id="4" name="Group 3"/>
          <p:cNvGrpSpPr/>
          <p:nvPr/>
        </p:nvGrpSpPr>
        <p:grpSpPr>
          <a:xfrm>
            <a:off x="0" y="6194556"/>
            <a:ext cx="9144000" cy="663444"/>
            <a:chOff x="0" y="6194556"/>
            <a:chExt cx="9144000" cy="663444"/>
          </a:xfrm>
        </p:grpSpPr>
        <p:sp>
          <p:nvSpPr>
            <p:cNvPr id="5" name="Rectangle 4"/>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9"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14561892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69817" y="1143000"/>
            <a:ext cx="6559783" cy="1622425"/>
          </a:xfrm>
        </p:spPr>
        <p:txBody>
          <a:bodyPr>
            <a:normAutofit/>
          </a:bodyPr>
          <a:lstStyle/>
          <a:p>
            <a:pPr algn="l"/>
            <a:r>
              <a:rPr lang="en-US" dirty="0" smtClean="0">
                <a:solidFill>
                  <a:schemeClr val="bg1">
                    <a:lumMod val="50000"/>
                  </a:schemeClr>
                </a:solidFill>
              </a:rPr>
              <a:t>Minimize risk</a:t>
            </a:r>
            <a:endParaRPr lang="en-US" dirty="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4" name="Subtitle 3"/>
          <p:cNvSpPr>
            <a:spLocks noGrp="1"/>
          </p:cNvSpPr>
          <p:nvPr>
            <p:ph type="subTitle" idx="1"/>
          </p:nvPr>
        </p:nvSpPr>
        <p:spPr/>
        <p:txBody>
          <a:bodyPr/>
          <a:lstStyle/>
          <a:p>
            <a:endParaRPr lang="en-US"/>
          </a:p>
        </p:txBody>
      </p:sp>
      <p:pic>
        <p:nvPicPr>
          <p:cNvPr id="11" name="Content Placeholder 5" descr="Top-ranked consumer emblem.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1684" y="1566843"/>
            <a:ext cx="7307916" cy="4529157"/>
          </a:xfrm>
          <a:prstGeom prst="rect">
            <a:avLst/>
          </a:prstGeom>
        </p:spPr>
      </p:pic>
      <p:sp>
        <p:nvSpPr>
          <p:cNvPr id="5" name="Down Arrow 4"/>
          <p:cNvSpPr/>
          <p:nvPr/>
        </p:nvSpPr>
        <p:spPr>
          <a:xfrm>
            <a:off x="1697249" y="1000225"/>
            <a:ext cx="207751" cy="490418"/>
          </a:xfrm>
          <a:prstGeom prst="downArrow">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1592071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3074" name="Picture 2" descr="http://www.calfinder.com/assets/blog/images/stellar-kitchen-office.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14073" y="990600"/>
            <a:ext cx="8548077" cy="51054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2257" y="2968896"/>
            <a:ext cx="1041486" cy="1066800"/>
          </a:xfrm>
          <a:prstGeom prst="rect">
            <a:avLst/>
          </a:prstGeom>
        </p:spPr>
      </p:pic>
      <p:pic>
        <p:nvPicPr>
          <p:cNvPr id="14" name="Picture 13"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06318" y="2046601"/>
            <a:ext cx="1041486" cy="1066800"/>
          </a:xfrm>
          <a:prstGeom prst="rect">
            <a:avLst/>
          </a:prstGeom>
        </p:spPr>
      </p:pic>
      <p:pic>
        <p:nvPicPr>
          <p:cNvPr id="15" name="Picture 14"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78792" y="2249386"/>
            <a:ext cx="1041486" cy="1066800"/>
          </a:xfrm>
          <a:prstGeom prst="rect">
            <a:avLst/>
          </a:prstGeom>
        </p:spPr>
      </p:pic>
      <p:pic>
        <p:nvPicPr>
          <p:cNvPr id="16" name="Picture 15"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38380" y="4339493"/>
            <a:ext cx="1041486" cy="1066800"/>
          </a:xfrm>
          <a:prstGeom prst="rect">
            <a:avLst/>
          </a:prstGeom>
        </p:spPr>
      </p:pic>
      <p:pic>
        <p:nvPicPr>
          <p:cNvPr id="18" name="Picture 17"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42324" y="3389847"/>
            <a:ext cx="1041486" cy="1066800"/>
          </a:xfrm>
          <a:prstGeom prst="rect">
            <a:avLst/>
          </a:prstGeom>
        </p:spPr>
      </p:pic>
      <p:pic>
        <p:nvPicPr>
          <p:cNvPr id="19" name="Picture 18" descr="ES_cert_lowres_rgb.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36762" y="1138296"/>
            <a:ext cx="1006566" cy="1066800"/>
          </a:xfrm>
          <a:prstGeom prst="rect">
            <a:avLst/>
          </a:prstGeom>
        </p:spPr>
      </p:pic>
      <p:sp>
        <p:nvSpPr>
          <p:cNvPr id="2" name="Right Arrow 1"/>
          <p:cNvSpPr/>
          <p:nvPr/>
        </p:nvSpPr>
        <p:spPr>
          <a:xfrm rot="8754039">
            <a:off x="669880" y="4177344"/>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rot="19543829">
            <a:off x="2322958" y="1228937"/>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rot="19543829">
            <a:off x="3192848" y="1341815"/>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rot="19543829">
            <a:off x="4062738" y="1109063"/>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rot="19543829">
            <a:off x="4634215" y="1790158"/>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p:cNvSpPr/>
          <p:nvPr/>
        </p:nvSpPr>
        <p:spPr>
          <a:xfrm rot="19543829">
            <a:off x="4984162" y="1663139"/>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rot="19543829">
            <a:off x="5844107" y="1762337"/>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rot="19543829">
            <a:off x="6569007" y="1683925"/>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rot="19543829">
            <a:off x="7013572" y="1256758"/>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rot="19543829">
            <a:off x="7458137" y="1614883"/>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rot="19543829">
            <a:off x="8076036" y="1344749"/>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rot="21442682">
            <a:off x="3730263" y="3205958"/>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rot="8992518">
            <a:off x="7941370" y="3458503"/>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rot="19977991">
            <a:off x="7935008" y="3932995"/>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9543829">
            <a:off x="5460196" y="2973498"/>
            <a:ext cx="520743" cy="324297"/>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98624" y="1682653"/>
            <a:ext cx="1041486" cy="1066800"/>
          </a:xfrm>
          <a:prstGeom prst="rect">
            <a:avLst/>
          </a:prstGeom>
        </p:spPr>
      </p:pic>
      <p:pic>
        <p:nvPicPr>
          <p:cNvPr id="35" name="Picture 34"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18156" y="1483927"/>
            <a:ext cx="1041486" cy="1066800"/>
          </a:xfrm>
          <a:prstGeom prst="rect">
            <a:avLst/>
          </a:prstGeom>
        </p:spPr>
      </p:pic>
      <p:pic>
        <p:nvPicPr>
          <p:cNvPr id="36" name="Picture 35"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5131" y="2163575"/>
            <a:ext cx="1041486" cy="1066800"/>
          </a:xfrm>
          <a:prstGeom prst="rect">
            <a:avLst/>
          </a:prstGeom>
        </p:spPr>
      </p:pic>
      <p:pic>
        <p:nvPicPr>
          <p:cNvPr id="37" name="Picture 36"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7002" y="2111425"/>
            <a:ext cx="1041486" cy="1066800"/>
          </a:xfrm>
          <a:prstGeom prst="rect">
            <a:avLst/>
          </a:prstGeom>
        </p:spPr>
      </p:pic>
      <p:sp>
        <p:nvSpPr>
          <p:cNvPr id="38"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2268305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1"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3074" name="Picture 2" descr="http://www.calfinder.com/assets/blog/images/stellar-kitchen-office.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447800" y="1138940"/>
            <a:ext cx="2917041" cy="19502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01976" y="2002364"/>
            <a:ext cx="315807" cy="323483"/>
          </a:xfrm>
          <a:prstGeom prst="rect">
            <a:avLst/>
          </a:prstGeom>
        </p:spPr>
      </p:pic>
      <p:pic>
        <p:nvPicPr>
          <p:cNvPr id="14" name="Picture 13"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7926" y="1356679"/>
            <a:ext cx="315807" cy="323483"/>
          </a:xfrm>
          <a:prstGeom prst="rect">
            <a:avLst/>
          </a:prstGeom>
        </p:spPr>
      </p:pic>
      <p:pic>
        <p:nvPicPr>
          <p:cNvPr id="15" name="Picture 14"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57453" y="1356679"/>
            <a:ext cx="315807" cy="323483"/>
          </a:xfrm>
          <a:prstGeom prst="rect">
            <a:avLst/>
          </a:prstGeom>
        </p:spPr>
      </p:pic>
      <p:pic>
        <p:nvPicPr>
          <p:cNvPr id="16" name="Picture 15"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54103" y="1863000"/>
            <a:ext cx="315807" cy="323483"/>
          </a:xfrm>
          <a:prstGeom prst="rect">
            <a:avLst/>
          </a:prstGeom>
        </p:spPr>
      </p:pic>
      <p:pic>
        <p:nvPicPr>
          <p:cNvPr id="18" name="Picture 17"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06809" y="1554927"/>
            <a:ext cx="315807" cy="323483"/>
          </a:xfrm>
          <a:prstGeom prst="rect">
            <a:avLst/>
          </a:prstGeom>
        </p:spPr>
      </p:pic>
      <p:pic>
        <p:nvPicPr>
          <p:cNvPr id="19" name="Picture 18" descr="ES_cert_lowres_rgb.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08582" y="1506064"/>
            <a:ext cx="305218" cy="323483"/>
          </a:xfrm>
          <a:prstGeom prst="rect">
            <a:avLst/>
          </a:prstGeom>
        </p:spPr>
      </p:pic>
      <p:pic>
        <p:nvPicPr>
          <p:cNvPr id="34" name="Picture 33"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57381" y="1830993"/>
            <a:ext cx="315807" cy="323483"/>
          </a:xfrm>
          <a:prstGeom prst="rect">
            <a:avLst/>
          </a:prstGeom>
        </p:spPr>
      </p:pic>
      <p:pic>
        <p:nvPicPr>
          <p:cNvPr id="35" name="Picture 34"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25149" y="1393186"/>
            <a:ext cx="315807" cy="323483"/>
          </a:xfrm>
          <a:prstGeom prst="rect">
            <a:avLst/>
          </a:prstGeom>
        </p:spPr>
      </p:pic>
      <p:pic>
        <p:nvPicPr>
          <p:cNvPr id="36" name="Picture 35"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05687" y="2186483"/>
            <a:ext cx="315807" cy="323483"/>
          </a:xfrm>
          <a:prstGeom prst="rect">
            <a:avLst/>
          </a:prstGeom>
        </p:spPr>
      </p:pic>
      <p:pic>
        <p:nvPicPr>
          <p:cNvPr id="37" name="Picture 36"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33190" y="1905763"/>
            <a:ext cx="315807" cy="323483"/>
          </a:xfrm>
          <a:prstGeom prst="rect">
            <a:avLst/>
          </a:prstGeom>
        </p:spPr>
      </p:pic>
      <p:pic>
        <p:nvPicPr>
          <p:cNvPr id="38" name="Picture 26" descr="http://www.aceee.org/files/image/blogs/energy-star-home-longmont-colorado.jp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753882" y="1132844"/>
            <a:ext cx="2747469" cy="195634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82872" y="2509966"/>
            <a:ext cx="315807" cy="323483"/>
          </a:xfrm>
          <a:prstGeom prst="rect">
            <a:avLst/>
          </a:prstGeom>
        </p:spPr>
      </p:pic>
      <p:pic>
        <p:nvPicPr>
          <p:cNvPr id="40" name="Picture 30" descr="ENERGY STAR certified buildings"/>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1429216" y="3456314"/>
            <a:ext cx="3011825" cy="193864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0"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44072" y="4865861"/>
            <a:ext cx="315807" cy="323483"/>
          </a:xfrm>
          <a:prstGeom prst="rect">
            <a:avLst/>
          </a:prstGeom>
        </p:spPr>
      </p:pic>
      <p:pic>
        <p:nvPicPr>
          <p:cNvPr id="2058" name="Picture 10" descr="http://www.livesimplybyannie.com/wp-content/uploads/2012/10/therese-desk-after11.jpeg"/>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4724423" y="3422639"/>
            <a:ext cx="2743177" cy="19875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69712" y="4704119"/>
            <a:ext cx="315807" cy="323483"/>
          </a:xfrm>
          <a:prstGeom prst="rect">
            <a:avLst/>
          </a:prstGeom>
        </p:spPr>
      </p:pic>
      <p:pic>
        <p:nvPicPr>
          <p:cNvPr id="30" name="Picture 29" descr="ES_cert_lowres_rgb.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34200" y="4263895"/>
            <a:ext cx="315807" cy="323483"/>
          </a:xfrm>
          <a:prstGeom prst="rect">
            <a:avLst/>
          </a:prstGeom>
        </p:spPr>
      </p:pic>
      <p:sp>
        <p:nvSpPr>
          <p:cNvPr id="31"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30558288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69817" y="1143000"/>
            <a:ext cx="6559783" cy="1622425"/>
          </a:xfrm>
        </p:spPr>
        <p:txBody>
          <a:bodyPr>
            <a:normAutofit/>
          </a:bodyPr>
          <a:lstStyle/>
          <a:p>
            <a:pPr algn="l"/>
            <a:r>
              <a:rPr lang="en-US" dirty="0" smtClean="0">
                <a:solidFill>
                  <a:schemeClr val="bg1">
                    <a:lumMod val="50000"/>
                  </a:schemeClr>
                </a:solidFill>
              </a:rPr>
              <a:t>Contents</a:t>
            </a:r>
            <a:endParaRPr lang="en-US" dirty="0">
              <a:solidFill>
                <a:schemeClr val="bg1">
                  <a:lumMod val="50000"/>
                </a:schemeClr>
              </a:solidFill>
            </a:endParaRPr>
          </a:p>
        </p:txBody>
      </p:sp>
      <p:sp>
        <p:nvSpPr>
          <p:cNvPr id="3" name="Subtitle 2"/>
          <p:cNvSpPr>
            <a:spLocks noGrp="1"/>
          </p:cNvSpPr>
          <p:nvPr>
            <p:ph type="subTitle" idx="1"/>
          </p:nvPr>
        </p:nvSpPr>
        <p:spPr>
          <a:xfrm>
            <a:off x="1669816" y="2438400"/>
            <a:ext cx="7169383" cy="2667000"/>
          </a:xfrm>
        </p:spPr>
        <p:txBody>
          <a:bodyPr>
            <a:normAutofit/>
          </a:bodyPr>
          <a:lstStyle/>
          <a:p>
            <a:pPr marL="457200" indent="-457200" algn="l">
              <a:buAutoNum type="arabicPeriod"/>
            </a:pPr>
            <a:r>
              <a:rPr lang="en-US" sz="2400" dirty="0" smtClean="0">
                <a:solidFill>
                  <a:schemeClr val="bg1">
                    <a:lumMod val="50000"/>
                  </a:schemeClr>
                </a:solidFill>
              </a:rPr>
              <a:t>The picture of success</a:t>
            </a:r>
          </a:p>
          <a:p>
            <a:pPr marL="457200" indent="-457200" algn="l">
              <a:buAutoNum type="arabicPeriod"/>
            </a:pPr>
            <a:r>
              <a:rPr lang="en-US" sz="2400" dirty="0" smtClean="0">
                <a:solidFill>
                  <a:schemeClr val="bg1">
                    <a:lumMod val="50000"/>
                  </a:schemeClr>
                </a:solidFill>
              </a:rPr>
              <a:t>ENERGY STAR … your guide to energy savings</a:t>
            </a:r>
          </a:p>
          <a:p>
            <a:pPr marL="457200" indent="-457200" algn="l">
              <a:buAutoNum type="arabicPeriod"/>
            </a:pPr>
            <a:r>
              <a:rPr lang="en-US" sz="2400" dirty="0" smtClean="0">
                <a:solidFill>
                  <a:schemeClr val="bg1">
                    <a:lumMod val="50000"/>
                  </a:schemeClr>
                </a:solidFill>
              </a:rPr>
              <a:t>Why choose ENERGY STAR?</a:t>
            </a:r>
          </a:p>
          <a:p>
            <a:pPr marL="457200" indent="-457200" algn="l">
              <a:buAutoNum type="arabicPeriod"/>
            </a:pPr>
            <a:r>
              <a:rPr lang="en-US" sz="2400" dirty="0" smtClean="0">
                <a:solidFill>
                  <a:schemeClr val="bg1">
                    <a:lumMod val="50000"/>
                  </a:schemeClr>
                </a:solidFill>
              </a:rPr>
              <a:t>Choose your own adventure</a:t>
            </a:r>
          </a:p>
          <a:p>
            <a:pPr algn="l"/>
            <a:r>
              <a:rPr lang="en-US" sz="2400" dirty="0" smtClean="0">
                <a:solidFill>
                  <a:schemeClr val="bg1">
                    <a:lumMod val="50000"/>
                  </a:schemeClr>
                </a:solidFill>
              </a:rPr>
              <a:t/>
            </a:r>
            <a:br>
              <a:rPr lang="en-US" sz="2400" dirty="0" smtClean="0">
                <a:solidFill>
                  <a:schemeClr val="bg1">
                    <a:lumMod val="50000"/>
                  </a:schemeClr>
                </a:solidFill>
              </a:rPr>
            </a:br>
            <a:endParaRPr lang="en-US" sz="2400" dirty="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2" name="Title 1"/>
          <p:cNvSpPr txBox="1">
            <a:spLocks/>
          </p:cNvSpPr>
          <p:nvPr/>
        </p:nvSpPr>
        <p:spPr>
          <a:xfrm>
            <a:off x="990600" y="2895600"/>
            <a:ext cx="76962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chemeClr val="bg1">
                    <a:lumMod val="50000"/>
                  </a:schemeClr>
                </a:solidFill>
              </a:rPr>
              <a:t>Your stakeholders </a:t>
            </a:r>
          </a:p>
          <a:p>
            <a:r>
              <a:rPr lang="en-US" sz="8000" b="1" dirty="0" smtClean="0">
                <a:solidFill>
                  <a:schemeClr val="bg1">
                    <a:lumMod val="50000"/>
                  </a:schemeClr>
                </a:solidFill>
              </a:rPr>
              <a:t>know and trust </a:t>
            </a:r>
          </a:p>
          <a:p>
            <a:r>
              <a:rPr lang="en-US" sz="4800" dirty="0" smtClean="0">
                <a:solidFill>
                  <a:schemeClr val="bg1">
                    <a:lumMod val="50000"/>
                  </a:schemeClr>
                </a:solidFill>
              </a:rPr>
              <a:t>ENERGY STAR</a:t>
            </a:r>
          </a:p>
        </p:txBody>
      </p:sp>
      <p:sp>
        <p:nvSpPr>
          <p:cNvPr id="7"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3924668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1828800"/>
            <a:ext cx="5181600" cy="2667000"/>
          </a:xfrm>
        </p:spPr>
        <p:txBody>
          <a:bodyPr>
            <a:noAutofit/>
          </a:bodyPr>
          <a:lstStyle/>
          <a:p>
            <a:pPr algn="l"/>
            <a:r>
              <a:rPr lang="en-US" sz="3600" dirty="0" smtClean="0">
                <a:solidFill>
                  <a:schemeClr val="bg1">
                    <a:lumMod val="50000"/>
                  </a:schemeClr>
                </a:solidFill>
                <a:cs typeface="Adobe Arabic" panose="02040503050201020203" pitchFamily="18" charset="-78"/>
              </a:rPr>
              <a:t>Instant credibility.</a:t>
            </a:r>
          </a:p>
          <a:p>
            <a:pPr algn="l"/>
            <a:endParaRPr lang="en-US" sz="2400" dirty="0" smtClean="0">
              <a:solidFill>
                <a:schemeClr val="bg1">
                  <a:lumMod val="50000"/>
                </a:schemeClr>
              </a:solidFill>
              <a:cs typeface="Adobe Arabic" panose="02040503050201020203" pitchFamily="18" charset="-78"/>
            </a:endParaRPr>
          </a:p>
          <a:p>
            <a:pPr marL="514350" indent="-514350" algn="l">
              <a:buFont typeface="Arial" panose="020B0604020202020204" pitchFamily="34" charset="0"/>
              <a:buChar char="•"/>
            </a:pPr>
            <a:r>
              <a:rPr lang="en-US" sz="2800" dirty="0" smtClean="0">
                <a:solidFill>
                  <a:schemeClr val="bg1">
                    <a:lumMod val="50000"/>
                  </a:schemeClr>
                </a:solidFill>
                <a:cs typeface="Adobe Arabic" panose="02040503050201020203" pitchFamily="18" charset="-78"/>
              </a:rPr>
              <a:t>Backed by the U.S. EPA</a:t>
            </a:r>
            <a:endParaRPr lang="en-US" sz="2800" dirty="0">
              <a:solidFill>
                <a:schemeClr val="bg1">
                  <a:lumMod val="50000"/>
                </a:schemeClr>
              </a:solidFill>
              <a:cs typeface="Adobe Arabic" panose="02040503050201020203" pitchFamily="18" charset="-78"/>
            </a:endParaRPr>
          </a:p>
          <a:p>
            <a:pPr marL="514350" indent="-514350" algn="l">
              <a:buFont typeface="Arial" panose="020B0604020202020204" pitchFamily="34" charset="0"/>
              <a:buChar char="•"/>
            </a:pPr>
            <a:r>
              <a:rPr lang="en-US" sz="2800" dirty="0" smtClean="0">
                <a:solidFill>
                  <a:schemeClr val="bg1">
                    <a:lumMod val="50000"/>
                  </a:schemeClr>
                </a:solidFill>
                <a:cs typeface="Adobe Arabic" panose="02040503050201020203" pitchFamily="18" charset="-78"/>
              </a:rPr>
              <a:t>Conveys objectivity and transparency</a:t>
            </a:r>
          </a:p>
          <a:p>
            <a:pPr algn="l"/>
            <a:r>
              <a:rPr lang="en-US" sz="2400" dirty="0" smtClean="0">
                <a:solidFill>
                  <a:schemeClr val="bg1">
                    <a:lumMod val="50000"/>
                  </a:schemeClr>
                </a:solidFill>
              </a:rPr>
              <a:t/>
            </a:r>
            <a:br>
              <a:rPr lang="en-US" sz="2400" dirty="0" smtClean="0">
                <a:solidFill>
                  <a:schemeClr val="bg1">
                    <a:lumMod val="50000"/>
                  </a:schemeClr>
                </a:solidFill>
              </a:rPr>
            </a:br>
            <a:endParaRPr lang="en-US" sz="2400" dirty="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96000" y="2286000"/>
            <a:ext cx="2286000" cy="2286000"/>
          </a:xfrm>
          <a:prstGeom prst="rect">
            <a:avLst/>
          </a:prstGeom>
        </p:spPr>
      </p:pic>
      <p:sp>
        <p:nvSpPr>
          <p:cNvPr id="12"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35511022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5" name="Picture 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53565" y="914400"/>
            <a:ext cx="8208270" cy="5244172"/>
          </a:xfrm>
          <a:prstGeom prst="rect">
            <a:avLst/>
          </a:prstGeom>
          <a:ln>
            <a:solidFill>
              <a:schemeClr val="bg1">
                <a:lumMod val="75000"/>
              </a:schemeClr>
            </a:solidFill>
          </a:ln>
        </p:spPr>
      </p:pic>
      <p:sp>
        <p:nvSpPr>
          <p:cNvPr id="13"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B0F0"/>
                </a:solidFill>
              </a:rPr>
              <a:t>low-risk </a:t>
            </a:r>
            <a:r>
              <a:rPr lang="en-US" sz="2800" dirty="0" smtClean="0">
                <a:solidFill>
                  <a:schemeClr val="bg1">
                    <a:lumMod val="50000"/>
                  </a:schemeClr>
                </a:solidFill>
              </a:rPr>
              <a:t>		         simple 			      cost-effective</a:t>
            </a:r>
          </a:p>
        </p:txBody>
      </p:sp>
    </p:spTree>
    <p:extLst>
      <p:ext uri="{BB962C8B-B14F-4D97-AF65-F5344CB8AC3E}">
        <p14:creationId xmlns:p14="http://schemas.microsoft.com/office/powerpoint/2010/main" val="19817364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3581400"/>
            <a:ext cx="7315200" cy="2133600"/>
          </a:xfrm>
        </p:spPr>
        <p:txBody>
          <a:bodyPr>
            <a:noAutofit/>
          </a:bodyPr>
          <a:lstStyle/>
          <a:p>
            <a:pPr lvl="1" algn="l"/>
            <a:r>
              <a:rPr lang="en-US" sz="3600" dirty="0" smtClean="0">
                <a:solidFill>
                  <a:schemeClr val="bg1">
                    <a:lumMod val="50000"/>
                  </a:schemeClr>
                </a:solidFill>
              </a:rPr>
              <a:t>A common language.</a:t>
            </a:r>
          </a:p>
          <a:p>
            <a:pPr lvl="2" algn="l"/>
            <a:r>
              <a:rPr lang="en-US" sz="2800" dirty="0" smtClean="0">
                <a:solidFill>
                  <a:schemeClr val="bg1">
                    <a:lumMod val="50000"/>
                  </a:schemeClr>
                </a:solidFill>
              </a:rPr>
              <a:t>Understood, accepted, and actionable by consumers, businesses, utilities, tenants, managers, and the media</a:t>
            </a:r>
            <a:endParaRPr lang="en-US" sz="2800" dirty="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11" name="Picture 10" descr="ES_cert_lowres_rgb.jpg"/>
          <p:cNvPicPr>
            <a:picLocks noChangeAspect="1"/>
          </p:cNvPicPr>
          <p:nvPr/>
        </p:nvPicPr>
        <p:blipFill>
          <a:blip r:embed="rId5" cstate="print"/>
          <a:stretch>
            <a:fillRect/>
          </a:stretch>
        </p:blipFill>
        <p:spPr>
          <a:xfrm>
            <a:off x="1894020" y="1627126"/>
            <a:ext cx="1763579" cy="1806443"/>
          </a:xfrm>
          <a:prstGeom prst="rect">
            <a:avLst/>
          </a:prstGeom>
        </p:spPr>
      </p:pic>
      <p:sp>
        <p:nvSpPr>
          <p:cNvPr id="13"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a:t>
            </a:r>
            <a:r>
              <a:rPr lang="en-US" sz="2800" dirty="0" smtClean="0">
                <a:solidFill>
                  <a:srgbClr val="00B0F0"/>
                </a:solidFill>
              </a:rPr>
              <a:t>simple 	</a:t>
            </a:r>
            <a:r>
              <a:rPr lang="en-US" sz="2800" dirty="0" smtClean="0">
                <a:solidFill>
                  <a:schemeClr val="bg1">
                    <a:lumMod val="50000"/>
                  </a:schemeClr>
                </a:solidFill>
              </a:rPr>
              <a:t>		      cost-effective</a:t>
            </a:r>
          </a:p>
        </p:txBody>
      </p:sp>
    </p:spTree>
    <p:extLst>
      <p:ext uri="{BB962C8B-B14F-4D97-AF65-F5344CB8AC3E}">
        <p14:creationId xmlns:p14="http://schemas.microsoft.com/office/powerpoint/2010/main" val="19266206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876801" y="1066800"/>
            <a:ext cx="4114800" cy="4191000"/>
          </a:xfrm>
        </p:spPr>
        <p:txBody>
          <a:bodyPr>
            <a:noAutofit/>
          </a:bodyPr>
          <a:lstStyle/>
          <a:p>
            <a:pPr algn="l">
              <a:spcAft>
                <a:spcPts val="1200"/>
              </a:spcAft>
            </a:pPr>
            <a:r>
              <a:rPr lang="en-US" sz="2800" b="1" dirty="0" smtClean="0">
                <a:solidFill>
                  <a:schemeClr val="bg1">
                    <a:lumMod val="50000"/>
                  </a:schemeClr>
                </a:solidFill>
              </a:rPr>
              <a:t>Higher </a:t>
            </a:r>
            <a:r>
              <a:rPr lang="en-US" sz="2800" b="1" dirty="0">
                <a:solidFill>
                  <a:schemeClr val="bg1">
                    <a:lumMod val="50000"/>
                  </a:schemeClr>
                </a:solidFill>
              </a:rPr>
              <a:t>Selling Prices: </a:t>
            </a:r>
            <a:r>
              <a:rPr lang="en-US" sz="2800" dirty="0">
                <a:solidFill>
                  <a:schemeClr val="bg1">
                    <a:lumMod val="50000"/>
                  </a:schemeClr>
                </a:solidFill>
              </a:rPr>
              <a:t>ENERGY STAR certified buildings sell for </a:t>
            </a:r>
            <a:r>
              <a:rPr lang="en-US" sz="2800" dirty="0" smtClean="0">
                <a:solidFill>
                  <a:schemeClr val="bg1">
                    <a:lumMod val="50000"/>
                  </a:schemeClr>
                </a:solidFill>
              </a:rPr>
              <a:t>12.9% </a:t>
            </a:r>
            <a:r>
              <a:rPr lang="en-US" sz="2800" dirty="0">
                <a:solidFill>
                  <a:schemeClr val="bg1">
                    <a:lumMod val="50000"/>
                  </a:schemeClr>
                </a:solidFill>
              </a:rPr>
              <a:t>more</a:t>
            </a:r>
          </a:p>
          <a:p>
            <a:pPr algn="l">
              <a:spcAft>
                <a:spcPts val="1200"/>
              </a:spcAft>
            </a:pPr>
            <a:r>
              <a:rPr lang="en-US" sz="2800" b="1" dirty="0" smtClean="0">
                <a:solidFill>
                  <a:schemeClr val="bg1">
                    <a:lumMod val="50000"/>
                  </a:schemeClr>
                </a:solidFill>
              </a:rPr>
              <a:t>Financial </a:t>
            </a:r>
            <a:r>
              <a:rPr lang="en-US" sz="2800" b="1" dirty="0">
                <a:solidFill>
                  <a:schemeClr val="bg1">
                    <a:lumMod val="50000"/>
                  </a:schemeClr>
                </a:solidFill>
              </a:rPr>
              <a:t>Performance: </a:t>
            </a:r>
            <a:r>
              <a:rPr lang="en-US" sz="2800" dirty="0">
                <a:solidFill>
                  <a:schemeClr val="bg1">
                    <a:lumMod val="50000"/>
                  </a:schemeClr>
                </a:solidFill>
              </a:rPr>
              <a:t>A </a:t>
            </a:r>
            <a:r>
              <a:rPr lang="en-US" sz="2800" dirty="0" smtClean="0">
                <a:solidFill>
                  <a:schemeClr val="bg1">
                    <a:lumMod val="50000"/>
                  </a:schemeClr>
                </a:solidFill>
              </a:rPr>
              <a:t>$1-per-sq. ft. </a:t>
            </a:r>
            <a:r>
              <a:rPr lang="en-US" sz="2800" dirty="0">
                <a:solidFill>
                  <a:schemeClr val="bg1">
                    <a:lumMod val="50000"/>
                  </a:schemeClr>
                </a:solidFill>
              </a:rPr>
              <a:t>savings in office </a:t>
            </a:r>
            <a:r>
              <a:rPr lang="en-US" sz="2800" dirty="0" smtClean="0">
                <a:solidFill>
                  <a:schemeClr val="bg1">
                    <a:lumMod val="50000"/>
                  </a:schemeClr>
                </a:solidFill>
              </a:rPr>
              <a:t>buildings increases </a:t>
            </a:r>
            <a:r>
              <a:rPr lang="en-US" sz="2800" dirty="0">
                <a:solidFill>
                  <a:schemeClr val="bg1">
                    <a:lumMod val="50000"/>
                  </a:schemeClr>
                </a:solidFill>
              </a:rPr>
              <a:t>cash flow by $0.95 and asset value by $13 per square </a:t>
            </a:r>
            <a:r>
              <a:rPr lang="en-US" sz="2800" dirty="0" smtClean="0">
                <a:solidFill>
                  <a:schemeClr val="bg1">
                    <a:lumMod val="50000"/>
                  </a:schemeClr>
                </a:solidFill>
              </a:rPr>
              <a:t>foot</a:t>
            </a:r>
            <a:endParaRPr lang="en-US" sz="2800" dirty="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2" name="Subtitle 2"/>
          <p:cNvSpPr txBox="1">
            <a:spLocks/>
          </p:cNvSpPr>
          <p:nvPr/>
        </p:nvSpPr>
        <p:spPr>
          <a:xfrm>
            <a:off x="228600" y="1066800"/>
            <a:ext cx="4495800" cy="46482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Aft>
                <a:spcPts val="1200"/>
              </a:spcAft>
            </a:pPr>
            <a:r>
              <a:rPr lang="en-US" sz="2800" b="1" dirty="0" smtClean="0">
                <a:solidFill>
                  <a:schemeClr val="bg1">
                    <a:lumMod val="50000"/>
                  </a:schemeClr>
                </a:solidFill>
              </a:rPr>
              <a:t>Real savings: </a:t>
            </a:r>
            <a:r>
              <a:rPr lang="en-US" sz="2800" dirty="0" smtClean="0">
                <a:solidFill>
                  <a:schemeClr val="bg1">
                    <a:lumMod val="50000"/>
                  </a:schemeClr>
                </a:solidFill>
              </a:rPr>
              <a:t>ENERGY STAR certified buildings use, on average 35% less energy</a:t>
            </a:r>
          </a:p>
          <a:p>
            <a:pPr algn="l">
              <a:spcAft>
                <a:spcPts val="1200"/>
              </a:spcAft>
            </a:pPr>
            <a:r>
              <a:rPr lang="en-US" sz="2800" b="1" dirty="0" smtClean="0">
                <a:solidFill>
                  <a:schemeClr val="bg1">
                    <a:lumMod val="50000"/>
                  </a:schemeClr>
                </a:solidFill>
              </a:rPr>
              <a:t>Environmental benefit: </a:t>
            </a:r>
            <a:r>
              <a:rPr lang="en-US" sz="2800" dirty="0" smtClean="0">
                <a:solidFill>
                  <a:schemeClr val="bg1">
                    <a:lumMod val="50000"/>
                  </a:schemeClr>
                </a:solidFill>
              </a:rPr>
              <a:t>They cause, on average, 35% fewer greenhouse gas emissions </a:t>
            </a:r>
          </a:p>
          <a:p>
            <a:pPr algn="l">
              <a:spcAft>
                <a:spcPts val="1200"/>
              </a:spcAft>
            </a:pPr>
            <a:r>
              <a:rPr lang="en-US" sz="2800" b="1" dirty="0">
                <a:solidFill>
                  <a:schemeClr val="bg1">
                    <a:lumMod val="50000"/>
                  </a:schemeClr>
                </a:solidFill>
              </a:rPr>
              <a:t>Higher Rent: </a:t>
            </a:r>
            <a:r>
              <a:rPr lang="en-US" sz="2800" dirty="0">
                <a:solidFill>
                  <a:schemeClr val="bg1">
                    <a:lumMod val="50000"/>
                  </a:schemeClr>
                </a:solidFill>
              </a:rPr>
              <a:t>ENERGY STAR certified buildings rent for 6.5% </a:t>
            </a:r>
            <a:r>
              <a:rPr lang="en-US" sz="2800" dirty="0" smtClean="0">
                <a:solidFill>
                  <a:schemeClr val="bg1">
                    <a:lumMod val="50000"/>
                  </a:schemeClr>
                </a:solidFill>
              </a:rPr>
              <a:t>more</a:t>
            </a:r>
          </a:p>
          <a:p>
            <a:pPr algn="l"/>
            <a:endParaRPr lang="en-US" sz="1400" dirty="0" smtClean="0">
              <a:solidFill>
                <a:schemeClr val="bg1">
                  <a:lumMod val="50000"/>
                </a:schemeClr>
              </a:solidFill>
            </a:endParaRPr>
          </a:p>
        </p:txBody>
      </p:sp>
      <p:sp>
        <p:nvSpPr>
          <p:cNvPr id="15"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a:t>
            </a:r>
            <a:r>
              <a:rPr lang="en-US" sz="2800" dirty="0" smtClean="0">
                <a:solidFill>
                  <a:srgbClr val="00B0F0"/>
                </a:solidFill>
              </a:rPr>
              <a:t>simple 	</a:t>
            </a:r>
            <a:r>
              <a:rPr lang="en-US" sz="2800" dirty="0" smtClean="0">
                <a:solidFill>
                  <a:schemeClr val="bg1">
                    <a:lumMod val="50000"/>
                  </a:schemeClr>
                </a:solidFill>
              </a:rPr>
              <a:t>		      cost-effective</a:t>
            </a:r>
          </a:p>
        </p:txBody>
      </p:sp>
    </p:spTree>
    <p:extLst>
      <p:ext uri="{BB962C8B-B14F-4D97-AF65-F5344CB8AC3E}">
        <p14:creationId xmlns:p14="http://schemas.microsoft.com/office/powerpoint/2010/main" val="36317773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276600"/>
            <a:ext cx="6781800" cy="2133600"/>
          </a:xfrm>
        </p:spPr>
        <p:txBody>
          <a:bodyPr>
            <a:noAutofit/>
          </a:bodyPr>
          <a:lstStyle/>
          <a:p>
            <a:pPr marL="914400" lvl="1" indent="-457200" algn="l">
              <a:buFont typeface="Arial" panose="020B0604020202020204" pitchFamily="34" charset="0"/>
              <a:buChar char="•"/>
            </a:pPr>
            <a:r>
              <a:rPr lang="en-US" dirty="0" smtClean="0">
                <a:solidFill>
                  <a:schemeClr val="bg1">
                    <a:lumMod val="50000"/>
                  </a:schemeClr>
                </a:solidFill>
              </a:rPr>
              <a:t>Free</a:t>
            </a:r>
          </a:p>
          <a:p>
            <a:pPr marL="914400" lvl="1" indent="-457200" algn="l">
              <a:buFont typeface="Arial" panose="020B0604020202020204" pitchFamily="34" charset="0"/>
              <a:buChar char="•"/>
            </a:pPr>
            <a:r>
              <a:rPr lang="en-US" dirty="0" smtClean="0">
                <a:solidFill>
                  <a:schemeClr val="bg1">
                    <a:lumMod val="50000"/>
                  </a:schemeClr>
                </a:solidFill>
              </a:rPr>
              <a:t>Performance metrics and information</a:t>
            </a:r>
          </a:p>
          <a:p>
            <a:pPr marL="914400" lvl="1" indent="-457200" algn="l">
              <a:buFont typeface="Arial" panose="020B0604020202020204" pitchFamily="34" charset="0"/>
              <a:buChar char="•"/>
            </a:pPr>
            <a:r>
              <a:rPr lang="en-US" dirty="0" smtClean="0">
                <a:solidFill>
                  <a:schemeClr val="bg1">
                    <a:lumMod val="50000"/>
                  </a:schemeClr>
                </a:solidFill>
              </a:rPr>
              <a:t>Industry-standard benchmarking tool</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4" name="Picture 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43024" y="1549400"/>
            <a:ext cx="4524376" cy="965200"/>
          </a:xfrm>
          <a:prstGeom prst="rect">
            <a:avLst/>
          </a:prstGeom>
        </p:spPr>
      </p:pic>
      <p:sp>
        <p:nvSpPr>
          <p:cNvPr id="13" name="Subtitle 2"/>
          <p:cNvSpPr txBox="1">
            <a:spLocks/>
          </p:cNvSpPr>
          <p:nvPr/>
        </p:nvSpPr>
        <p:spPr>
          <a:xfrm>
            <a:off x="896769" y="2641600"/>
            <a:ext cx="6026383" cy="765043"/>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lvl="1" algn="l"/>
            <a:r>
              <a:rPr lang="en-US" sz="3600" dirty="0" smtClean="0">
                <a:solidFill>
                  <a:schemeClr val="bg1">
                    <a:lumMod val="50000"/>
                  </a:schemeClr>
                </a:solidFill>
              </a:rPr>
              <a:t>A common platform.</a:t>
            </a:r>
          </a:p>
        </p:txBody>
      </p:sp>
      <p:sp>
        <p:nvSpPr>
          <p:cNvPr id="14"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a:t>
            </a:r>
            <a:r>
              <a:rPr lang="en-US" sz="2800" dirty="0" smtClean="0">
                <a:solidFill>
                  <a:srgbClr val="00B0F0"/>
                </a:solidFill>
              </a:rPr>
              <a:t>simple 	</a:t>
            </a:r>
            <a:r>
              <a:rPr lang="en-US" sz="2800" dirty="0" smtClean="0">
                <a:solidFill>
                  <a:schemeClr val="bg1">
                    <a:lumMod val="50000"/>
                  </a:schemeClr>
                </a:solidFill>
              </a:rPr>
              <a:t>		      cost-effective</a:t>
            </a:r>
          </a:p>
        </p:txBody>
      </p:sp>
    </p:spTree>
    <p:extLst>
      <p:ext uri="{BB962C8B-B14F-4D97-AF65-F5344CB8AC3E}">
        <p14:creationId xmlns:p14="http://schemas.microsoft.com/office/powerpoint/2010/main" val="27924840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4" name="Picture 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362200" y="2819400"/>
            <a:ext cx="4389783" cy="936487"/>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38242" y="4264733"/>
            <a:ext cx="1879092" cy="1548994"/>
          </a:xfrm>
          <a:prstGeom prst="rect">
            <a:avLst/>
          </a:prstGeom>
        </p:spPr>
      </p:pic>
      <p:pic>
        <p:nvPicPr>
          <p:cNvPr id="16" name="Picture 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38242" y="1085379"/>
            <a:ext cx="1789481" cy="1443838"/>
          </a:xfrm>
          <a:prstGeom prst="rect">
            <a:avLst/>
          </a:prstGeom>
        </p:spPr>
      </p:pic>
      <p:pic>
        <p:nvPicPr>
          <p:cNvPr id="18" name="Picture 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44785" y="4732672"/>
            <a:ext cx="1406652" cy="1435433"/>
          </a:xfrm>
          <a:prstGeom prst="rect">
            <a:avLst/>
          </a:prstGeom>
        </p:spPr>
      </p:pic>
      <p:pic>
        <p:nvPicPr>
          <p:cNvPr id="19" name="Picture 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33400" y="1098542"/>
            <a:ext cx="1207008" cy="1427628"/>
          </a:xfrm>
          <a:prstGeom prst="rect">
            <a:avLst/>
          </a:prstGeom>
        </p:spPr>
      </p:pic>
      <p:pic>
        <p:nvPicPr>
          <p:cNvPr id="21" name="Picture 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992875" y="1079988"/>
            <a:ext cx="1608079" cy="1355322"/>
          </a:xfrm>
          <a:prstGeom prst="rect">
            <a:avLst/>
          </a:prstGeom>
        </p:spPr>
      </p:pic>
      <p:pic>
        <p:nvPicPr>
          <p:cNvPr id="22" name="Picture 2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20176" y="4264733"/>
            <a:ext cx="1365824" cy="1272528"/>
          </a:xfrm>
          <a:prstGeom prst="rect">
            <a:avLst/>
          </a:prstGeom>
        </p:spPr>
      </p:pic>
      <p:sp>
        <p:nvSpPr>
          <p:cNvPr id="24" name="Bent-Up Arrow 23"/>
          <p:cNvSpPr/>
          <p:nvPr/>
        </p:nvSpPr>
        <p:spPr>
          <a:xfrm rot="5400000">
            <a:off x="1511486" y="2719545"/>
            <a:ext cx="609600" cy="518953"/>
          </a:xfrm>
          <a:prstGeom prst="bentUp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Bent-Up Arrow 24"/>
          <p:cNvSpPr/>
          <p:nvPr/>
        </p:nvSpPr>
        <p:spPr>
          <a:xfrm rot="21435431">
            <a:off x="2600957" y="4100886"/>
            <a:ext cx="609600" cy="518953"/>
          </a:xfrm>
          <a:prstGeom prst="bentUp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Bent-Up Arrow 25"/>
          <p:cNvSpPr/>
          <p:nvPr/>
        </p:nvSpPr>
        <p:spPr>
          <a:xfrm rot="16200000">
            <a:off x="7087659" y="3526590"/>
            <a:ext cx="609600" cy="518953"/>
          </a:xfrm>
          <a:prstGeom prst="bentUp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rot="16200000">
            <a:off x="4312754" y="4262917"/>
            <a:ext cx="518491" cy="300531"/>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Bent-Up Arrow 28"/>
          <p:cNvSpPr/>
          <p:nvPr/>
        </p:nvSpPr>
        <p:spPr>
          <a:xfrm rot="10800000">
            <a:off x="5879902" y="2258919"/>
            <a:ext cx="609600" cy="518953"/>
          </a:xfrm>
          <a:prstGeom prst="bentUp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Bent-Up Arrow 31"/>
          <p:cNvSpPr/>
          <p:nvPr/>
        </p:nvSpPr>
        <p:spPr>
          <a:xfrm rot="10800000" flipH="1">
            <a:off x="4765909" y="1583138"/>
            <a:ext cx="609600" cy="518953"/>
          </a:xfrm>
          <a:prstGeom prst="bentUp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a:t>
            </a:r>
            <a:r>
              <a:rPr lang="en-US" sz="2800" dirty="0" smtClean="0">
                <a:solidFill>
                  <a:srgbClr val="00B0F0"/>
                </a:solidFill>
              </a:rPr>
              <a:t>simple 	</a:t>
            </a:r>
            <a:r>
              <a:rPr lang="en-US" sz="2800" dirty="0" smtClean="0">
                <a:solidFill>
                  <a:schemeClr val="bg1">
                    <a:lumMod val="50000"/>
                  </a:schemeClr>
                </a:solidFill>
              </a:rPr>
              <a:t>		      cost-effective</a:t>
            </a:r>
          </a:p>
        </p:txBody>
      </p:sp>
    </p:spTree>
    <p:extLst>
      <p:ext uri="{BB962C8B-B14F-4D97-AF65-F5344CB8AC3E}">
        <p14:creationId xmlns:p14="http://schemas.microsoft.com/office/powerpoint/2010/main" val="20230083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69817" y="2514600"/>
            <a:ext cx="6635983" cy="2133600"/>
          </a:xfrm>
        </p:spPr>
        <p:txBody>
          <a:bodyPr>
            <a:noAutofit/>
          </a:bodyPr>
          <a:lstStyle/>
          <a:p>
            <a:pPr marL="800100" lvl="1" indent="-342900" algn="l">
              <a:buFont typeface="Arial" panose="020B0604020202020204" pitchFamily="34" charset="0"/>
              <a:buChar char="•"/>
            </a:pPr>
            <a:r>
              <a:rPr lang="en-US" dirty="0">
                <a:solidFill>
                  <a:schemeClr val="bg1">
                    <a:lumMod val="50000"/>
                  </a:schemeClr>
                </a:solidFill>
              </a:rPr>
              <a:t>A network of peers who can help you avoid pitfalls and costly mistakes</a:t>
            </a:r>
          </a:p>
          <a:p>
            <a:pPr marL="800100" lvl="1" indent="-342900" algn="l">
              <a:buFont typeface="Arial" panose="020B0604020202020204" pitchFamily="34" charset="0"/>
              <a:buChar char="•"/>
            </a:pPr>
            <a:r>
              <a:rPr lang="en-US" dirty="0" smtClean="0">
                <a:solidFill>
                  <a:schemeClr val="bg1">
                    <a:lumMod val="50000"/>
                  </a:schemeClr>
                </a:solidFill>
              </a:rPr>
              <a:t>A ready-made network of supporters, on the ground, in your </a:t>
            </a:r>
            <a:r>
              <a:rPr lang="en-US" dirty="0" smtClean="0">
                <a:solidFill>
                  <a:schemeClr val="bg1">
                    <a:lumMod val="50000"/>
                  </a:schemeClr>
                </a:solidFill>
              </a:rPr>
              <a:t>state or city</a:t>
            </a:r>
            <a:endParaRPr lang="en-US" dirty="0" smtClean="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3" name="Title 1"/>
          <p:cNvSpPr>
            <a:spLocks noGrp="1"/>
          </p:cNvSpPr>
          <p:nvPr>
            <p:ph type="ctrTitle"/>
          </p:nvPr>
        </p:nvSpPr>
        <p:spPr>
          <a:xfrm>
            <a:off x="1676400" y="1405697"/>
            <a:ext cx="6940783" cy="1622425"/>
          </a:xfrm>
        </p:spPr>
        <p:txBody>
          <a:bodyPr>
            <a:normAutofit/>
          </a:bodyPr>
          <a:lstStyle/>
          <a:p>
            <a:pPr algn="l"/>
            <a:r>
              <a:rPr lang="en-US" sz="3600" dirty="0" smtClean="0">
                <a:solidFill>
                  <a:schemeClr val="bg1">
                    <a:lumMod val="50000"/>
                  </a:schemeClr>
                </a:solidFill>
              </a:rPr>
              <a:t>An active network.</a:t>
            </a:r>
            <a:endParaRPr lang="en-US" sz="3600" dirty="0">
              <a:solidFill>
                <a:schemeClr val="bg1">
                  <a:lumMod val="50000"/>
                </a:schemeClr>
              </a:solidFill>
            </a:endParaRPr>
          </a:p>
        </p:txBody>
      </p:sp>
      <p:sp>
        <p:nvSpPr>
          <p:cNvPr id="14"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a:t>
            </a:r>
            <a:r>
              <a:rPr lang="en-US" sz="2800" dirty="0" smtClean="0">
                <a:solidFill>
                  <a:srgbClr val="00B0F0"/>
                </a:solidFill>
              </a:rPr>
              <a:t>simple 	</a:t>
            </a:r>
            <a:r>
              <a:rPr lang="en-US" sz="2800" dirty="0" smtClean="0">
                <a:solidFill>
                  <a:schemeClr val="bg1">
                    <a:lumMod val="50000"/>
                  </a:schemeClr>
                </a:solidFill>
              </a:rPr>
              <a:t>		      cost-effective</a:t>
            </a:r>
          </a:p>
        </p:txBody>
      </p:sp>
    </p:spTree>
    <p:extLst>
      <p:ext uri="{BB962C8B-B14F-4D97-AF65-F5344CB8AC3E}">
        <p14:creationId xmlns:p14="http://schemas.microsoft.com/office/powerpoint/2010/main" val="22301189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ChangeArrowheads="1"/>
          </p:cNvSpPr>
          <p:nvPr/>
        </p:nvSpPr>
        <p:spPr bwMode="auto">
          <a:xfrm>
            <a:off x="3313113" y="3259138"/>
            <a:ext cx="241300" cy="339725"/>
          </a:xfrm>
          <a:prstGeom prst="rect">
            <a:avLst/>
          </a:prstGeom>
          <a:noFill/>
          <a:ln w="9525">
            <a:noFill/>
            <a:miter lim="800000"/>
            <a:headEnd/>
            <a:tailEnd/>
          </a:ln>
        </p:spPr>
        <p:txBody>
          <a:bodyPr wrap="none">
            <a:spAutoFit/>
          </a:bodyPr>
          <a:lstStyle/>
          <a:p>
            <a:r>
              <a:rPr lang="en-US"/>
              <a:t> </a:t>
            </a:r>
          </a:p>
        </p:txBody>
      </p:sp>
      <p:pic>
        <p:nvPicPr>
          <p:cNvPr id="5125" name="Picture 6"/>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59239" y="732373"/>
            <a:ext cx="7641761" cy="6125627"/>
          </a:xfrm>
          <a:prstGeom prst="rect">
            <a:avLst/>
          </a:prstGeom>
          <a:noFill/>
          <a:ln w="9525">
            <a:noFill/>
            <a:miter lim="800000"/>
            <a:headEnd/>
            <a:tailEnd/>
          </a:ln>
          <a:effectLst/>
        </p:spPr>
      </p:pic>
      <p:sp>
        <p:nvSpPr>
          <p:cNvPr id="2" name="Slide Number Placeholder 1"/>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fld id="{AD8B6250-0E84-411E-82D6-06FF429AD5A8}" type="slidenum">
              <a:rPr lang="en-US"/>
              <a:pPr/>
              <a:t>28</a:t>
            </a:fld>
            <a:endParaRPr lang="en-US"/>
          </a:p>
        </p:txBody>
      </p:sp>
      <p:sp>
        <p:nvSpPr>
          <p:cNvPr id="7"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a:t>
            </a:r>
            <a:r>
              <a:rPr lang="en-US" sz="2800" dirty="0" smtClean="0">
                <a:solidFill>
                  <a:srgbClr val="00B0F0"/>
                </a:solidFill>
              </a:rPr>
              <a:t>simple 	</a:t>
            </a:r>
            <a:r>
              <a:rPr lang="en-US" sz="2800" dirty="0" smtClean="0">
                <a:solidFill>
                  <a:schemeClr val="bg1">
                    <a:lumMod val="50000"/>
                  </a:schemeClr>
                </a:solidFill>
              </a:rPr>
              <a:t>		      cost-effective</a:t>
            </a:r>
          </a:p>
        </p:txBody>
      </p:sp>
    </p:spTree>
    <p:extLst>
      <p:ext uri="{BB962C8B-B14F-4D97-AF65-F5344CB8AC3E}">
        <p14:creationId xmlns:p14="http://schemas.microsoft.com/office/powerpoint/2010/main" val="2397639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6194556"/>
            <a:ext cx="9144000" cy="663444"/>
            <a:chOff x="0" y="6194556"/>
            <a:chExt cx="9144000" cy="663444"/>
          </a:xfrm>
        </p:grpSpPr>
        <p:sp>
          <p:nvSpPr>
            <p:cNvPr id="5" name="Rectangle 4"/>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22530" name="Picture 2" descr="Group of C&amp;I partner logos."/>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46469" y="847825"/>
            <a:ext cx="7535531" cy="4257575"/>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a:t>
            </a:r>
            <a:r>
              <a:rPr lang="en-US" sz="2800" dirty="0" smtClean="0">
                <a:solidFill>
                  <a:srgbClr val="00B0F0"/>
                </a:solidFill>
              </a:rPr>
              <a:t>simple 	</a:t>
            </a:r>
            <a:r>
              <a:rPr lang="en-US" sz="2800" dirty="0" smtClean="0">
                <a:solidFill>
                  <a:schemeClr val="bg1">
                    <a:lumMod val="50000"/>
                  </a:schemeClr>
                </a:solidFill>
              </a:rPr>
              <a:t>		      cost-effective</a:t>
            </a:r>
          </a:p>
        </p:txBody>
      </p:sp>
      <p:sp>
        <p:nvSpPr>
          <p:cNvPr id="10" name="Title 1"/>
          <p:cNvSpPr txBox="1">
            <a:spLocks/>
          </p:cNvSpPr>
          <p:nvPr/>
        </p:nvSpPr>
        <p:spPr>
          <a:xfrm>
            <a:off x="4572000" y="5181600"/>
            <a:ext cx="42672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sz="3600" dirty="0" smtClean="0">
                <a:solidFill>
                  <a:schemeClr val="tx1">
                    <a:lumMod val="50000"/>
                    <a:lumOff val="50000"/>
                  </a:schemeClr>
                </a:solidFill>
              </a:rPr>
              <a:t>… plus 6,000 others</a:t>
            </a:r>
            <a:endParaRPr lang="en-US" sz="3600" dirty="0" smtClean="0">
              <a:solidFill>
                <a:schemeClr val="bg1">
                  <a:lumMod val="50000"/>
                </a:schemeClr>
              </a:solidFill>
            </a:endParaRPr>
          </a:p>
        </p:txBody>
      </p:sp>
    </p:spTree>
    <p:extLst>
      <p:ext uri="{BB962C8B-B14F-4D97-AF65-F5344CB8AC3E}">
        <p14:creationId xmlns:p14="http://schemas.microsoft.com/office/powerpoint/2010/main" val="759350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3999"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2339975"/>
            <a:ext cx="9143999" cy="1622425"/>
          </a:xfrm>
        </p:spPr>
        <p:txBody>
          <a:bodyPr>
            <a:normAutofit/>
          </a:bodyPr>
          <a:lstStyle/>
          <a:p>
            <a:r>
              <a:rPr lang="en-US" dirty="0" smtClean="0">
                <a:solidFill>
                  <a:schemeClr val="bg1"/>
                </a:solidFill>
              </a:rPr>
              <a:t>The picture of success</a:t>
            </a:r>
            <a:endParaRPr lang="en-US" dirty="0">
              <a:solidFill>
                <a:schemeClr val="bg1"/>
              </a:solidFill>
            </a:endParaRPr>
          </a:p>
        </p:txBody>
      </p:sp>
    </p:spTree>
    <p:extLst>
      <p:ext uri="{BB962C8B-B14F-4D97-AF65-F5344CB8AC3E}">
        <p14:creationId xmlns:p14="http://schemas.microsoft.com/office/powerpoint/2010/main" val="4579392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405697"/>
            <a:ext cx="6940783" cy="1622425"/>
          </a:xfrm>
        </p:spPr>
        <p:txBody>
          <a:bodyPr>
            <a:normAutofit/>
          </a:bodyPr>
          <a:lstStyle/>
          <a:p>
            <a:pPr algn="l"/>
            <a:r>
              <a:rPr lang="en-US" sz="3600" dirty="0" smtClean="0">
                <a:solidFill>
                  <a:schemeClr val="bg1">
                    <a:lumMod val="50000"/>
                  </a:schemeClr>
                </a:solidFill>
              </a:rPr>
              <a:t>Save time, effort and money.</a:t>
            </a:r>
            <a:endParaRPr lang="en-US" sz="3600" dirty="0">
              <a:solidFill>
                <a:schemeClr val="bg1">
                  <a:lumMod val="50000"/>
                </a:schemeClr>
              </a:solidFill>
            </a:endParaRPr>
          </a:p>
        </p:txBody>
      </p:sp>
      <p:sp>
        <p:nvSpPr>
          <p:cNvPr id="3" name="Subtitle 2"/>
          <p:cNvSpPr>
            <a:spLocks noGrp="1"/>
          </p:cNvSpPr>
          <p:nvPr>
            <p:ph type="subTitle" idx="1"/>
          </p:nvPr>
        </p:nvSpPr>
        <p:spPr>
          <a:xfrm>
            <a:off x="1676400" y="2617741"/>
            <a:ext cx="7162800" cy="2133600"/>
          </a:xfrm>
        </p:spPr>
        <p:txBody>
          <a:bodyPr>
            <a:noAutofit/>
          </a:bodyPr>
          <a:lstStyle/>
          <a:p>
            <a:pPr marL="800100" lvl="1" indent="-342900" algn="l">
              <a:buFont typeface="Arial" panose="020B0604020202020204" pitchFamily="34" charset="0"/>
              <a:buChar char="•"/>
            </a:pPr>
            <a:r>
              <a:rPr lang="en-US" dirty="0" smtClean="0">
                <a:solidFill>
                  <a:schemeClr val="bg1">
                    <a:lumMod val="50000"/>
                  </a:schemeClr>
                </a:solidFill>
              </a:rPr>
              <a:t>A proven platform that works</a:t>
            </a:r>
          </a:p>
          <a:p>
            <a:pPr marL="800100" lvl="1" indent="-342900" algn="l">
              <a:buFont typeface="Arial" panose="020B0604020202020204" pitchFamily="34" charset="0"/>
              <a:buChar char="•"/>
            </a:pPr>
            <a:r>
              <a:rPr lang="en-US" dirty="0" smtClean="0">
                <a:solidFill>
                  <a:schemeClr val="bg1">
                    <a:lumMod val="50000"/>
                  </a:schemeClr>
                </a:solidFill>
              </a:rPr>
              <a:t>The largest, most highly leveraged government-sponsored energy program in history</a:t>
            </a:r>
          </a:p>
          <a:p>
            <a:pPr marL="800100" lvl="1" indent="-342900" algn="l">
              <a:buFont typeface="Arial" panose="020B0604020202020204" pitchFamily="34" charset="0"/>
              <a:buChar char="•"/>
            </a:pPr>
            <a:r>
              <a:rPr lang="en-US" dirty="0" smtClean="0">
                <a:solidFill>
                  <a:schemeClr val="bg1">
                    <a:lumMod val="50000"/>
                  </a:schemeClr>
                </a:solidFill>
              </a:rPr>
              <a:t>We’ve helped cities like yours do the same</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2"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simple 			      </a:t>
            </a:r>
            <a:r>
              <a:rPr lang="en-US" sz="2800" dirty="0" smtClean="0">
                <a:solidFill>
                  <a:srgbClr val="00B0F0"/>
                </a:solidFill>
              </a:rPr>
              <a:t>cost-effective</a:t>
            </a:r>
          </a:p>
        </p:txBody>
      </p:sp>
    </p:spTree>
    <p:extLst>
      <p:ext uri="{BB962C8B-B14F-4D97-AF65-F5344CB8AC3E}">
        <p14:creationId xmlns:p14="http://schemas.microsoft.com/office/powerpoint/2010/main" val="568594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12" name="Picture 2" descr="http://thefitnesstutor.com/wp-content/uploads/2011/11/Edited-Caveman-cartoon.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371600" y="1142999"/>
            <a:ext cx="6858000" cy="4903471"/>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simple 			      </a:t>
            </a:r>
            <a:r>
              <a:rPr lang="en-US" sz="2800" dirty="0" smtClean="0">
                <a:solidFill>
                  <a:srgbClr val="00B0F0"/>
                </a:solidFill>
              </a:rPr>
              <a:t>cost-effective</a:t>
            </a:r>
          </a:p>
        </p:txBody>
      </p:sp>
    </p:spTree>
    <p:extLst>
      <p:ext uri="{BB962C8B-B14F-4D97-AF65-F5344CB8AC3E}">
        <p14:creationId xmlns:p14="http://schemas.microsoft.com/office/powerpoint/2010/main" val="40163195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1" y="2514600"/>
            <a:ext cx="4038599" cy="2133600"/>
          </a:xfrm>
        </p:spPr>
        <p:txBody>
          <a:bodyPr>
            <a:noAutofit/>
          </a:bodyPr>
          <a:lstStyle/>
          <a:p>
            <a:pPr lvl="1" algn="l"/>
            <a:r>
              <a:rPr lang="en-US" sz="3200" dirty="0" smtClean="0">
                <a:solidFill>
                  <a:schemeClr val="bg1">
                    <a:lumMod val="50000"/>
                  </a:schemeClr>
                </a:solidFill>
              </a:rPr>
              <a:t>We are here to help you. We have no other agenda.</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1026" name="Picture 2" descr="https://i.chzbgr.com/maxW500/2586167040/h318D6E85/"/>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5334000" y="1047517"/>
            <a:ext cx="3401732" cy="4972283"/>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a:xfrm>
            <a:off x="76199" y="63478"/>
            <a:ext cx="9067799"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chemeClr val="tx1">
                    <a:lumMod val="50000"/>
                    <a:lumOff val="50000"/>
                  </a:schemeClr>
                </a:solidFill>
              </a:rPr>
              <a:t>low-risk </a:t>
            </a:r>
            <a:r>
              <a:rPr lang="en-US" sz="2800" dirty="0" smtClean="0">
                <a:solidFill>
                  <a:schemeClr val="bg1">
                    <a:lumMod val="50000"/>
                  </a:schemeClr>
                </a:solidFill>
              </a:rPr>
              <a:t>		         simple 			      </a:t>
            </a:r>
            <a:r>
              <a:rPr lang="en-US" sz="2800" dirty="0" smtClean="0">
                <a:solidFill>
                  <a:srgbClr val="00B0F0"/>
                </a:solidFill>
              </a:rPr>
              <a:t>cost-effective</a:t>
            </a:r>
          </a:p>
        </p:txBody>
      </p:sp>
    </p:spTree>
    <p:extLst>
      <p:ext uri="{BB962C8B-B14F-4D97-AF65-F5344CB8AC3E}">
        <p14:creationId xmlns:p14="http://schemas.microsoft.com/office/powerpoint/2010/main" val="30929944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3999"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2339975"/>
            <a:ext cx="9143999" cy="1622425"/>
          </a:xfrm>
        </p:spPr>
        <p:txBody>
          <a:bodyPr>
            <a:normAutofit/>
          </a:bodyPr>
          <a:lstStyle/>
          <a:p>
            <a:r>
              <a:rPr lang="en-US" dirty="0" smtClean="0">
                <a:solidFill>
                  <a:schemeClr val="bg1"/>
                </a:solidFill>
              </a:rPr>
              <a:t>Choose your own adventure</a:t>
            </a:r>
            <a:endParaRPr lang="en-US" dirty="0">
              <a:solidFill>
                <a:schemeClr val="bg1"/>
              </a:solidFill>
            </a:endParaRPr>
          </a:p>
        </p:txBody>
      </p:sp>
    </p:spTree>
    <p:extLst>
      <p:ext uri="{BB962C8B-B14F-4D97-AF65-F5344CB8AC3E}">
        <p14:creationId xmlns:p14="http://schemas.microsoft.com/office/powerpoint/2010/main" val="27361315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61950" y="2187421"/>
            <a:ext cx="2362200" cy="23576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3" name="Rectangle 12"/>
          <p:cNvSpPr/>
          <p:nvPr/>
        </p:nvSpPr>
        <p:spPr>
          <a:xfrm>
            <a:off x="3346217"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419850"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61950"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600200" y="228600"/>
            <a:ext cx="6559783" cy="914400"/>
          </a:xfrm>
        </p:spPr>
        <p:txBody>
          <a:bodyPr>
            <a:normAutofit/>
          </a:bodyPr>
          <a:lstStyle/>
          <a:p>
            <a:pPr algn="l"/>
            <a:r>
              <a:rPr lang="en-US" dirty="0" smtClean="0">
                <a:solidFill>
                  <a:schemeClr val="bg1">
                    <a:lumMod val="50000"/>
                  </a:schemeClr>
                </a:solidFill>
              </a:rPr>
              <a:t>What do you want to do?</a:t>
            </a:r>
            <a:endParaRPr lang="en-US" dirty="0">
              <a:solidFill>
                <a:schemeClr val="bg1">
                  <a:lumMod val="50000"/>
                </a:schemeClr>
              </a:solidFill>
            </a:endParaRPr>
          </a:p>
        </p:txBody>
      </p:sp>
      <p:sp>
        <p:nvSpPr>
          <p:cNvPr id="3" name="Subtitle 2"/>
          <p:cNvSpPr>
            <a:spLocks noGrp="1"/>
          </p:cNvSpPr>
          <p:nvPr>
            <p:ph type="subTitle" idx="1"/>
          </p:nvPr>
        </p:nvSpPr>
        <p:spPr>
          <a:xfrm>
            <a:off x="3664183" y="1463522"/>
            <a:ext cx="1759183" cy="685800"/>
          </a:xfrm>
        </p:spPr>
        <p:txBody>
          <a:bodyPr>
            <a:normAutofit lnSpcReduction="10000"/>
          </a:bodyPr>
          <a:lstStyle/>
          <a:p>
            <a:r>
              <a:rPr lang="en-US" sz="2000" dirty="0" smtClean="0">
                <a:solidFill>
                  <a:schemeClr val="bg1"/>
                </a:solidFill>
              </a:rPr>
              <a:t>Go beyond </a:t>
            </a:r>
            <a:br>
              <a:rPr lang="en-US" sz="2000" dirty="0" smtClean="0">
                <a:solidFill>
                  <a:schemeClr val="bg1"/>
                </a:solidFill>
              </a:rPr>
            </a:br>
            <a:r>
              <a:rPr lang="en-US" sz="2000" dirty="0" smtClean="0">
                <a:solidFill>
                  <a:schemeClr val="bg1"/>
                </a:solidFill>
              </a:rPr>
              <a:t>benchmarking</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1" name="Subtitle 2"/>
          <p:cNvSpPr txBox="1">
            <a:spLocks/>
          </p:cNvSpPr>
          <p:nvPr/>
        </p:nvSpPr>
        <p:spPr>
          <a:xfrm>
            <a:off x="6800850" y="1425422"/>
            <a:ext cx="1676400" cy="8382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Transform </a:t>
            </a:r>
            <a:br>
              <a:rPr lang="en-US" sz="2000" dirty="0" smtClean="0">
                <a:solidFill>
                  <a:schemeClr val="bg1"/>
                </a:solidFill>
              </a:rPr>
            </a:br>
            <a:r>
              <a:rPr lang="en-US" sz="2000" dirty="0" smtClean="0">
                <a:solidFill>
                  <a:schemeClr val="bg1"/>
                </a:solidFill>
              </a:rPr>
              <a:t>your market</a:t>
            </a:r>
          </a:p>
        </p:txBody>
      </p:sp>
      <p:sp>
        <p:nvSpPr>
          <p:cNvPr id="12" name="Subtitle 2"/>
          <p:cNvSpPr txBox="1">
            <a:spLocks/>
          </p:cNvSpPr>
          <p:nvPr/>
        </p:nvSpPr>
        <p:spPr>
          <a:xfrm>
            <a:off x="504825" y="1425422"/>
            <a:ext cx="2066925"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Unlock the power </a:t>
            </a:r>
            <a:br>
              <a:rPr lang="en-US" sz="2000" dirty="0" smtClean="0">
                <a:solidFill>
                  <a:schemeClr val="bg1"/>
                </a:solidFill>
              </a:rPr>
            </a:br>
            <a:r>
              <a:rPr lang="en-US" sz="2000" dirty="0" smtClean="0">
                <a:solidFill>
                  <a:schemeClr val="bg1"/>
                </a:solidFill>
              </a:rPr>
              <a:t>of information</a:t>
            </a:r>
          </a:p>
        </p:txBody>
      </p:sp>
      <p:sp>
        <p:nvSpPr>
          <p:cNvPr id="15" name="Subtitle 2"/>
          <p:cNvSpPr txBox="1">
            <a:spLocks/>
          </p:cNvSpPr>
          <p:nvPr/>
        </p:nvSpPr>
        <p:spPr>
          <a:xfrm>
            <a:off x="361950" y="231288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Recommendations/best practices: benchmarking programs</a:t>
            </a:r>
          </a:p>
        </p:txBody>
      </p:sp>
      <p:sp>
        <p:nvSpPr>
          <p:cNvPr id="16" name="Subtitle 2"/>
          <p:cNvSpPr txBox="1">
            <a:spLocks/>
          </p:cNvSpPr>
          <p:nvPr/>
        </p:nvSpPr>
        <p:spPr>
          <a:xfrm>
            <a:off x="361950" y="29494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ENERGY STAR Portfolio Manager</a:t>
            </a:r>
          </a:p>
        </p:txBody>
      </p:sp>
      <p:sp>
        <p:nvSpPr>
          <p:cNvPr id="17" name="Subtitle 2"/>
          <p:cNvSpPr txBox="1">
            <a:spLocks/>
          </p:cNvSpPr>
          <p:nvPr/>
        </p:nvSpPr>
        <p:spPr>
          <a:xfrm>
            <a:off x="381000" y="34799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1 – 100 ENERGY STAR score, plus 80 other metrics</a:t>
            </a:r>
          </a:p>
        </p:txBody>
      </p:sp>
      <p:sp>
        <p:nvSpPr>
          <p:cNvPr id="19" name="Rectangle 18"/>
          <p:cNvSpPr/>
          <p:nvPr/>
        </p:nvSpPr>
        <p:spPr>
          <a:xfrm>
            <a:off x="3346217" y="2196926"/>
            <a:ext cx="2362200" cy="28187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0" name="Subtitle 2"/>
          <p:cNvSpPr txBox="1">
            <a:spLocks/>
          </p:cNvSpPr>
          <p:nvPr/>
        </p:nvSpPr>
        <p:spPr>
          <a:xfrm>
            <a:off x="3346217" y="2322389"/>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plus:</a:t>
            </a:r>
          </a:p>
        </p:txBody>
      </p:sp>
      <p:sp>
        <p:nvSpPr>
          <p:cNvPr id="21" name="Subtitle 2"/>
          <p:cNvSpPr txBox="1">
            <a:spLocks/>
          </p:cNvSpPr>
          <p:nvPr/>
        </p:nvSpPr>
        <p:spPr>
          <a:xfrm>
            <a:off x="3346217" y="33064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EPA co-branded recognition</a:t>
            </a:r>
          </a:p>
        </p:txBody>
      </p:sp>
      <p:sp>
        <p:nvSpPr>
          <p:cNvPr id="22" name="Subtitle 2"/>
          <p:cNvSpPr txBox="1">
            <a:spLocks/>
          </p:cNvSpPr>
          <p:nvPr/>
        </p:nvSpPr>
        <p:spPr>
          <a:xfrm>
            <a:off x="3365267" y="3717651"/>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Off-the-shelf building improvement tools and resources</a:t>
            </a:r>
          </a:p>
        </p:txBody>
      </p:sp>
      <p:sp>
        <p:nvSpPr>
          <p:cNvPr id="23" name="Subtitle 2"/>
          <p:cNvSpPr txBox="1">
            <a:spLocks/>
          </p:cNvSpPr>
          <p:nvPr/>
        </p:nvSpPr>
        <p:spPr>
          <a:xfrm>
            <a:off x="3327167" y="2868889"/>
            <a:ext cx="2362200" cy="40770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Template energy mgmt. plan</a:t>
            </a:r>
          </a:p>
        </p:txBody>
      </p:sp>
      <p:sp>
        <p:nvSpPr>
          <p:cNvPr id="24" name="Subtitle 2"/>
          <p:cNvSpPr txBox="1">
            <a:spLocks/>
          </p:cNvSpPr>
          <p:nvPr/>
        </p:nvSpPr>
        <p:spPr>
          <a:xfrm>
            <a:off x="3352800" y="43703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service and product provider network</a:t>
            </a:r>
          </a:p>
        </p:txBody>
      </p:sp>
      <p:sp>
        <p:nvSpPr>
          <p:cNvPr id="25" name="Rectangle 24"/>
          <p:cNvSpPr/>
          <p:nvPr/>
        </p:nvSpPr>
        <p:spPr>
          <a:xfrm>
            <a:off x="6419850" y="2187422"/>
            <a:ext cx="2362200" cy="34513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6" name="Subtitle 2"/>
          <p:cNvSpPr txBox="1">
            <a:spLocks/>
          </p:cNvSpPr>
          <p:nvPr/>
        </p:nvSpPr>
        <p:spPr>
          <a:xfrm>
            <a:off x="6419850" y="2312885"/>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Go beyond benchmarking,</a:t>
            </a:r>
            <a:br>
              <a:rPr lang="en-US" sz="1200" i="1" dirty="0" smtClean="0">
                <a:solidFill>
                  <a:schemeClr val="bg1">
                    <a:lumMod val="50000"/>
                  </a:schemeClr>
                </a:solidFill>
              </a:rPr>
            </a:br>
            <a:r>
              <a:rPr lang="en-US" sz="1200" i="1" dirty="0" smtClean="0">
                <a:solidFill>
                  <a:schemeClr val="bg1">
                    <a:lumMod val="50000"/>
                  </a:schemeClr>
                </a:solidFill>
              </a:rPr>
              <a:t>plus:</a:t>
            </a:r>
          </a:p>
        </p:txBody>
      </p:sp>
      <p:sp>
        <p:nvSpPr>
          <p:cNvPr id="27" name="Subtitle 2"/>
          <p:cNvSpPr txBox="1">
            <a:spLocks/>
          </p:cNvSpPr>
          <p:nvPr/>
        </p:nvSpPr>
        <p:spPr>
          <a:xfrm>
            <a:off x="6419850" y="37636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E</a:t>
            </a:r>
            <a:r>
              <a:rPr lang="en-US" sz="1200" dirty="0" smtClean="0">
                <a:solidFill>
                  <a:schemeClr val="bg1">
                    <a:lumMod val="50000"/>
                  </a:schemeClr>
                </a:solidFill>
              </a:rPr>
              <a:t>nergy efficiency competition</a:t>
            </a:r>
          </a:p>
        </p:txBody>
      </p:sp>
      <p:sp>
        <p:nvSpPr>
          <p:cNvPr id="28" name="Subtitle 2"/>
          <p:cNvSpPr txBox="1">
            <a:spLocks/>
          </p:cNvSpPr>
          <p:nvPr/>
        </p:nvSpPr>
        <p:spPr>
          <a:xfrm>
            <a:off x="6438900" y="42941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get utilities to help</a:t>
            </a:r>
            <a:endParaRPr lang="en-US" sz="1200" dirty="0">
              <a:solidFill>
                <a:schemeClr val="bg1">
                  <a:lumMod val="50000"/>
                </a:schemeClr>
              </a:solidFill>
            </a:endParaRPr>
          </a:p>
        </p:txBody>
      </p:sp>
      <p:sp>
        <p:nvSpPr>
          <p:cNvPr id="29" name="Subtitle 2"/>
          <p:cNvSpPr txBox="1">
            <a:spLocks/>
          </p:cNvSpPr>
          <p:nvPr/>
        </p:nvSpPr>
        <p:spPr>
          <a:xfrm>
            <a:off x="6400800" y="3101822"/>
            <a:ext cx="2362200" cy="470679"/>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communicating and motivating</a:t>
            </a:r>
            <a:endParaRPr lang="en-US" sz="1200" dirty="0">
              <a:solidFill>
                <a:schemeClr val="bg1">
                  <a:lumMod val="50000"/>
                </a:schemeClr>
              </a:solidFill>
            </a:endParaRPr>
          </a:p>
        </p:txBody>
      </p:sp>
      <p:sp>
        <p:nvSpPr>
          <p:cNvPr id="30" name="Subtitle 2"/>
          <p:cNvSpPr txBox="1">
            <a:spLocks/>
          </p:cNvSpPr>
          <p:nvPr/>
        </p:nvSpPr>
        <p:spPr>
          <a:xfrm>
            <a:off x="6426433" y="49799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utility network</a:t>
            </a:r>
          </a:p>
        </p:txBody>
      </p:sp>
      <p:sp>
        <p:nvSpPr>
          <p:cNvPr id="31" name="Subtitle 2"/>
          <p:cNvSpPr txBox="1">
            <a:spLocks/>
          </p:cNvSpPr>
          <p:nvPr/>
        </p:nvSpPr>
        <p:spPr>
          <a:xfrm>
            <a:off x="406146" y="4114800"/>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ENERGY STAR brand</a:t>
            </a:r>
          </a:p>
        </p:txBody>
      </p:sp>
    </p:spTree>
    <p:extLst>
      <p:ext uri="{BB962C8B-B14F-4D97-AF65-F5344CB8AC3E}">
        <p14:creationId xmlns:p14="http://schemas.microsoft.com/office/powerpoint/2010/main" val="29824307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2" name="Subtitle 2"/>
          <p:cNvSpPr txBox="1">
            <a:spLocks/>
          </p:cNvSpPr>
          <p:nvPr/>
        </p:nvSpPr>
        <p:spPr>
          <a:xfrm>
            <a:off x="504825" y="1425422"/>
            <a:ext cx="2066925"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Unlock the power </a:t>
            </a:r>
            <a:br>
              <a:rPr lang="en-US" sz="2000" dirty="0" smtClean="0">
                <a:solidFill>
                  <a:schemeClr val="bg1"/>
                </a:solidFill>
              </a:rPr>
            </a:br>
            <a:r>
              <a:rPr lang="en-US" sz="2000" dirty="0" smtClean="0">
                <a:solidFill>
                  <a:schemeClr val="bg1"/>
                </a:solidFill>
              </a:rPr>
              <a:t>of information</a:t>
            </a:r>
          </a:p>
        </p:txBody>
      </p:sp>
      <p:sp>
        <p:nvSpPr>
          <p:cNvPr id="31" name="Title 1"/>
          <p:cNvSpPr>
            <a:spLocks noGrp="1"/>
          </p:cNvSpPr>
          <p:nvPr>
            <p:ph type="ctrTitle"/>
          </p:nvPr>
        </p:nvSpPr>
        <p:spPr>
          <a:xfrm>
            <a:off x="3048000" y="1895581"/>
            <a:ext cx="5873983" cy="1622425"/>
          </a:xfrm>
        </p:spPr>
        <p:txBody>
          <a:bodyPr>
            <a:noAutofit/>
          </a:bodyPr>
          <a:lstStyle/>
          <a:p>
            <a:pPr algn="l"/>
            <a:r>
              <a:rPr lang="en-US" sz="2800" dirty="0" smtClean="0">
                <a:solidFill>
                  <a:schemeClr val="bg1">
                    <a:lumMod val="50000"/>
                  </a:schemeClr>
                </a:solidFill>
              </a:rPr>
              <a:t>Recommendations &amp; best practices: Implementing voluntary or mandatory benchmarking programs</a:t>
            </a:r>
            <a:endParaRPr lang="en-US" sz="2800" dirty="0">
              <a:solidFill>
                <a:schemeClr val="bg1">
                  <a:lumMod val="50000"/>
                </a:schemeClr>
              </a:solidFill>
            </a:endParaRPr>
          </a:p>
        </p:txBody>
      </p:sp>
      <p:grpSp>
        <p:nvGrpSpPr>
          <p:cNvPr id="2" name="Group 1"/>
          <p:cNvGrpSpPr/>
          <p:nvPr/>
        </p:nvGrpSpPr>
        <p:grpSpPr>
          <a:xfrm>
            <a:off x="361950" y="1349222"/>
            <a:ext cx="2406396" cy="3402094"/>
            <a:chOff x="361950" y="1349222"/>
            <a:chExt cx="2406396" cy="3402094"/>
          </a:xfrm>
        </p:grpSpPr>
        <p:sp>
          <p:nvSpPr>
            <p:cNvPr id="13" name="Rectangle 12"/>
            <p:cNvSpPr/>
            <p:nvPr/>
          </p:nvSpPr>
          <p:spPr>
            <a:xfrm>
              <a:off x="361950" y="2187421"/>
              <a:ext cx="2362200" cy="23576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4" name="Rectangle 13"/>
            <p:cNvSpPr/>
            <p:nvPr/>
          </p:nvSpPr>
          <p:spPr>
            <a:xfrm>
              <a:off x="361950"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ubtitle 2"/>
            <p:cNvSpPr txBox="1">
              <a:spLocks/>
            </p:cNvSpPr>
            <p:nvPr/>
          </p:nvSpPr>
          <p:spPr>
            <a:xfrm>
              <a:off x="504825" y="1425422"/>
              <a:ext cx="2066925"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Unlock the power </a:t>
              </a:r>
              <a:br>
                <a:rPr lang="en-US" sz="2000" dirty="0" smtClean="0">
                  <a:solidFill>
                    <a:schemeClr val="bg1"/>
                  </a:solidFill>
                </a:rPr>
              </a:br>
              <a:r>
                <a:rPr lang="en-US" sz="2000" dirty="0" smtClean="0">
                  <a:solidFill>
                    <a:schemeClr val="bg1"/>
                  </a:solidFill>
                </a:rPr>
                <a:t>of information</a:t>
              </a:r>
            </a:p>
          </p:txBody>
        </p:sp>
        <p:sp>
          <p:nvSpPr>
            <p:cNvPr id="20" name="Subtitle 2"/>
            <p:cNvSpPr txBox="1">
              <a:spLocks/>
            </p:cNvSpPr>
            <p:nvPr/>
          </p:nvSpPr>
          <p:spPr>
            <a:xfrm>
              <a:off x="361950" y="231288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smtClean="0">
                  <a:solidFill>
                    <a:schemeClr val="bg1">
                      <a:lumMod val="50000"/>
                    </a:schemeClr>
                  </a:solidFill>
                </a:rPr>
                <a:t>Recommendations/best practices: benchmarking programs</a:t>
              </a:r>
            </a:p>
          </p:txBody>
        </p:sp>
        <p:sp>
          <p:nvSpPr>
            <p:cNvPr id="21" name="Subtitle 2"/>
            <p:cNvSpPr txBox="1">
              <a:spLocks/>
            </p:cNvSpPr>
            <p:nvPr/>
          </p:nvSpPr>
          <p:spPr>
            <a:xfrm>
              <a:off x="361950" y="29494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ENERGY STAR Portfolio Manager</a:t>
              </a:r>
            </a:p>
          </p:txBody>
        </p:sp>
        <p:sp>
          <p:nvSpPr>
            <p:cNvPr id="22" name="Subtitle 2"/>
            <p:cNvSpPr txBox="1">
              <a:spLocks/>
            </p:cNvSpPr>
            <p:nvPr/>
          </p:nvSpPr>
          <p:spPr>
            <a:xfrm>
              <a:off x="381000" y="34799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1 – 100 ENERGY STAR score, plus 80 other metrics</a:t>
              </a:r>
            </a:p>
          </p:txBody>
        </p:sp>
        <p:sp>
          <p:nvSpPr>
            <p:cNvPr id="23" name="Subtitle 2"/>
            <p:cNvSpPr txBox="1">
              <a:spLocks/>
            </p:cNvSpPr>
            <p:nvPr/>
          </p:nvSpPr>
          <p:spPr>
            <a:xfrm>
              <a:off x="406146" y="4114800"/>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ENERGY STAR brand</a:t>
              </a:r>
            </a:p>
          </p:txBody>
        </p:sp>
      </p:grpSp>
    </p:spTree>
    <p:extLst>
      <p:ext uri="{BB962C8B-B14F-4D97-AF65-F5344CB8AC3E}">
        <p14:creationId xmlns:p14="http://schemas.microsoft.com/office/powerpoint/2010/main" val="25072689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2" name="Subtitle 2"/>
          <p:cNvSpPr txBox="1">
            <a:spLocks/>
          </p:cNvSpPr>
          <p:nvPr/>
        </p:nvSpPr>
        <p:spPr>
          <a:xfrm>
            <a:off x="504825" y="1425422"/>
            <a:ext cx="2066925"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Unlock the power </a:t>
            </a:r>
            <a:br>
              <a:rPr lang="en-US" sz="2000" dirty="0" smtClean="0">
                <a:solidFill>
                  <a:schemeClr val="bg1"/>
                </a:solidFill>
              </a:rPr>
            </a:br>
            <a:r>
              <a:rPr lang="en-US" sz="2000" dirty="0" smtClean="0">
                <a:solidFill>
                  <a:schemeClr val="bg1"/>
                </a:solidFill>
              </a:rPr>
              <a:t>of information</a:t>
            </a:r>
          </a:p>
        </p:txBody>
      </p:sp>
      <p:pic>
        <p:nvPicPr>
          <p:cNvPr id="13" name="Picture 1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52799" y="2224742"/>
            <a:ext cx="5295375" cy="1129680"/>
          </a:xfrm>
          <a:prstGeom prst="rect">
            <a:avLst/>
          </a:prstGeom>
        </p:spPr>
      </p:pic>
      <p:grpSp>
        <p:nvGrpSpPr>
          <p:cNvPr id="14" name="Group 13"/>
          <p:cNvGrpSpPr/>
          <p:nvPr/>
        </p:nvGrpSpPr>
        <p:grpSpPr>
          <a:xfrm>
            <a:off x="361950" y="1349222"/>
            <a:ext cx="2406396" cy="3402094"/>
            <a:chOff x="361950" y="1349222"/>
            <a:chExt cx="2406396" cy="3402094"/>
          </a:xfrm>
        </p:grpSpPr>
        <p:sp>
          <p:nvSpPr>
            <p:cNvPr id="19" name="Rectangle 18"/>
            <p:cNvSpPr/>
            <p:nvPr/>
          </p:nvSpPr>
          <p:spPr>
            <a:xfrm>
              <a:off x="361950" y="2187421"/>
              <a:ext cx="2362200" cy="23576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0" name="Rectangle 19"/>
            <p:cNvSpPr/>
            <p:nvPr/>
          </p:nvSpPr>
          <p:spPr>
            <a:xfrm>
              <a:off x="361950"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2"/>
            <p:cNvSpPr txBox="1">
              <a:spLocks/>
            </p:cNvSpPr>
            <p:nvPr/>
          </p:nvSpPr>
          <p:spPr>
            <a:xfrm>
              <a:off x="504825" y="1425422"/>
              <a:ext cx="2066925"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Unlock the power </a:t>
              </a:r>
              <a:br>
                <a:rPr lang="en-US" sz="2000" dirty="0" smtClean="0">
                  <a:solidFill>
                    <a:schemeClr val="bg1"/>
                  </a:solidFill>
                </a:rPr>
              </a:br>
              <a:r>
                <a:rPr lang="en-US" sz="2000" dirty="0" smtClean="0">
                  <a:solidFill>
                    <a:schemeClr val="bg1"/>
                  </a:solidFill>
                </a:rPr>
                <a:t>of information</a:t>
              </a:r>
            </a:p>
          </p:txBody>
        </p:sp>
        <p:sp>
          <p:nvSpPr>
            <p:cNvPr id="22" name="Subtitle 2"/>
            <p:cNvSpPr txBox="1">
              <a:spLocks/>
            </p:cNvSpPr>
            <p:nvPr/>
          </p:nvSpPr>
          <p:spPr>
            <a:xfrm>
              <a:off x="361950" y="231288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Recommendations/best practices: benchmarking programs</a:t>
              </a:r>
            </a:p>
          </p:txBody>
        </p:sp>
        <p:sp>
          <p:nvSpPr>
            <p:cNvPr id="23" name="Subtitle 2"/>
            <p:cNvSpPr txBox="1">
              <a:spLocks/>
            </p:cNvSpPr>
            <p:nvPr/>
          </p:nvSpPr>
          <p:spPr>
            <a:xfrm>
              <a:off x="361950" y="29494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smtClean="0">
                  <a:solidFill>
                    <a:schemeClr val="bg1">
                      <a:lumMod val="50000"/>
                    </a:schemeClr>
                  </a:solidFill>
                </a:rPr>
                <a:t>ENERGY STAR Portfolio Manager</a:t>
              </a:r>
            </a:p>
          </p:txBody>
        </p:sp>
        <p:sp>
          <p:nvSpPr>
            <p:cNvPr id="24" name="Subtitle 2"/>
            <p:cNvSpPr txBox="1">
              <a:spLocks/>
            </p:cNvSpPr>
            <p:nvPr/>
          </p:nvSpPr>
          <p:spPr>
            <a:xfrm>
              <a:off x="381000" y="34799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1 – 100 ENERGY STAR score, plus 80 other metrics</a:t>
              </a:r>
            </a:p>
          </p:txBody>
        </p:sp>
        <p:sp>
          <p:nvSpPr>
            <p:cNvPr id="25" name="Subtitle 2"/>
            <p:cNvSpPr txBox="1">
              <a:spLocks/>
            </p:cNvSpPr>
            <p:nvPr/>
          </p:nvSpPr>
          <p:spPr>
            <a:xfrm>
              <a:off x="406146" y="4114800"/>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ENERGY STAR brand</a:t>
              </a:r>
            </a:p>
          </p:txBody>
        </p:sp>
      </p:grpSp>
    </p:spTree>
    <p:extLst>
      <p:ext uri="{BB962C8B-B14F-4D97-AF65-F5344CB8AC3E}">
        <p14:creationId xmlns:p14="http://schemas.microsoft.com/office/powerpoint/2010/main" val="3340565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31" name="Title 1"/>
          <p:cNvSpPr>
            <a:spLocks noGrp="1"/>
          </p:cNvSpPr>
          <p:nvPr>
            <p:ph type="ctrTitle"/>
          </p:nvPr>
        </p:nvSpPr>
        <p:spPr>
          <a:xfrm>
            <a:off x="3048000" y="3546195"/>
            <a:ext cx="5873983" cy="568605"/>
          </a:xfrm>
        </p:spPr>
        <p:txBody>
          <a:bodyPr>
            <a:normAutofit/>
          </a:bodyPr>
          <a:lstStyle/>
          <a:p>
            <a:pPr algn="l"/>
            <a:r>
              <a:rPr lang="en-US" sz="2400" dirty="0" smtClean="0">
                <a:solidFill>
                  <a:schemeClr val="bg1">
                    <a:lumMod val="50000"/>
                  </a:schemeClr>
                </a:solidFill>
              </a:rPr>
              <a:t>…plus 80 other metrics!</a:t>
            </a:r>
            <a:endParaRPr lang="en-US" sz="2400" dirty="0">
              <a:solidFill>
                <a:schemeClr val="bg1">
                  <a:lumMod val="50000"/>
                </a:schemeClr>
              </a:solidFill>
            </a:endParaRPr>
          </a:p>
        </p:txBody>
      </p:sp>
      <p:grpSp>
        <p:nvGrpSpPr>
          <p:cNvPr id="7" name="Group 6"/>
          <p:cNvGrpSpPr/>
          <p:nvPr/>
        </p:nvGrpSpPr>
        <p:grpSpPr>
          <a:xfrm>
            <a:off x="3048000" y="2376930"/>
            <a:ext cx="5736820" cy="1074469"/>
            <a:chOff x="3048000" y="1780136"/>
            <a:chExt cx="5736820" cy="1074469"/>
          </a:xfrm>
        </p:grpSpPr>
        <p:sp>
          <p:nvSpPr>
            <p:cNvPr id="3" name="Isosceles Triangle 2"/>
            <p:cNvSpPr/>
            <p:nvPr/>
          </p:nvSpPr>
          <p:spPr>
            <a:xfrm rot="10800000">
              <a:off x="7434352" y="2061938"/>
              <a:ext cx="261848" cy="22406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7406147" y="1801883"/>
              <a:ext cx="318258" cy="318258"/>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124200" y="2312885"/>
              <a:ext cx="5181600" cy="134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txBox="1">
              <a:spLocks/>
            </p:cNvSpPr>
            <p:nvPr/>
          </p:nvSpPr>
          <p:spPr>
            <a:xfrm>
              <a:off x="3048000" y="2286000"/>
              <a:ext cx="762000" cy="56860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000" dirty="0" smtClean="0">
                  <a:solidFill>
                    <a:schemeClr val="bg1">
                      <a:lumMod val="50000"/>
                    </a:schemeClr>
                  </a:solidFill>
                </a:rPr>
                <a:t>1</a:t>
              </a:r>
              <a:endParaRPr lang="en-US" sz="1000" dirty="0">
                <a:solidFill>
                  <a:schemeClr val="bg1">
                    <a:lumMod val="50000"/>
                  </a:schemeClr>
                </a:solidFill>
              </a:endParaRPr>
            </a:p>
          </p:txBody>
        </p:sp>
        <p:sp>
          <p:nvSpPr>
            <p:cNvPr id="19" name="Title 1"/>
            <p:cNvSpPr txBox="1">
              <a:spLocks/>
            </p:cNvSpPr>
            <p:nvPr/>
          </p:nvSpPr>
          <p:spPr>
            <a:xfrm>
              <a:off x="8001000" y="2362200"/>
              <a:ext cx="381000" cy="41620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000" dirty="0" smtClean="0">
                  <a:solidFill>
                    <a:schemeClr val="bg1">
                      <a:lumMod val="50000"/>
                    </a:schemeClr>
                  </a:solidFill>
                </a:rPr>
                <a:t>100</a:t>
              </a:r>
              <a:endParaRPr lang="en-US" sz="1000" dirty="0">
                <a:solidFill>
                  <a:schemeClr val="bg1">
                    <a:lumMod val="50000"/>
                  </a:schemeClr>
                </a:solidFill>
              </a:endParaRPr>
            </a:p>
          </p:txBody>
        </p:sp>
        <p:sp>
          <p:nvSpPr>
            <p:cNvPr id="20" name="Title 1"/>
            <p:cNvSpPr txBox="1">
              <a:spLocks/>
            </p:cNvSpPr>
            <p:nvPr/>
          </p:nvSpPr>
          <p:spPr>
            <a:xfrm>
              <a:off x="5562600" y="2400073"/>
              <a:ext cx="381000" cy="34000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000" dirty="0" smtClean="0">
                  <a:solidFill>
                    <a:schemeClr val="bg1">
                      <a:lumMod val="50000"/>
                    </a:schemeClr>
                  </a:solidFill>
                </a:rPr>
                <a:t>50</a:t>
              </a:r>
              <a:endParaRPr lang="en-US" sz="1000" dirty="0">
                <a:solidFill>
                  <a:schemeClr val="bg1">
                    <a:lumMod val="50000"/>
                  </a:schemeClr>
                </a:solidFill>
              </a:endParaRPr>
            </a:p>
          </p:txBody>
        </p:sp>
        <p:sp>
          <p:nvSpPr>
            <p:cNvPr id="21" name="Rectangle 20"/>
            <p:cNvSpPr/>
            <p:nvPr/>
          </p:nvSpPr>
          <p:spPr>
            <a:xfrm>
              <a:off x="7010400" y="2312884"/>
              <a:ext cx="1295400" cy="13481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ES_cert_lowres_rgb.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82000" y="2302138"/>
              <a:ext cx="402820" cy="412610"/>
            </a:xfrm>
            <a:prstGeom prst="rect">
              <a:avLst/>
            </a:prstGeom>
          </p:spPr>
        </p:pic>
        <p:sp>
          <p:nvSpPr>
            <p:cNvPr id="23" name="Title 1"/>
            <p:cNvSpPr txBox="1">
              <a:spLocks/>
            </p:cNvSpPr>
            <p:nvPr/>
          </p:nvSpPr>
          <p:spPr>
            <a:xfrm>
              <a:off x="7391400" y="1780136"/>
              <a:ext cx="381000" cy="34000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200" dirty="0" smtClean="0">
                  <a:solidFill>
                    <a:schemeClr val="bg1">
                      <a:lumMod val="50000"/>
                    </a:schemeClr>
                  </a:solidFill>
                </a:rPr>
                <a:t>85</a:t>
              </a:r>
              <a:endParaRPr lang="en-US" sz="1200" dirty="0">
                <a:solidFill>
                  <a:schemeClr val="bg1">
                    <a:lumMod val="50000"/>
                  </a:schemeClr>
                </a:solidFill>
              </a:endParaRPr>
            </a:p>
          </p:txBody>
        </p:sp>
      </p:grpSp>
      <p:sp>
        <p:nvSpPr>
          <p:cNvPr id="24" name="Title 1"/>
          <p:cNvSpPr txBox="1">
            <a:spLocks/>
          </p:cNvSpPr>
          <p:nvPr/>
        </p:nvSpPr>
        <p:spPr>
          <a:xfrm>
            <a:off x="3047999" y="1752600"/>
            <a:ext cx="5873983" cy="56860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chemeClr val="bg1">
                    <a:lumMod val="50000"/>
                  </a:schemeClr>
                </a:solidFill>
              </a:rPr>
              <a:t>The 1-100 ENERGY STAR score</a:t>
            </a:r>
            <a:endParaRPr lang="en-US" sz="2400" dirty="0">
              <a:solidFill>
                <a:schemeClr val="bg1">
                  <a:lumMod val="50000"/>
                </a:schemeClr>
              </a:solidFill>
            </a:endParaRPr>
          </a:p>
        </p:txBody>
      </p:sp>
      <p:grpSp>
        <p:nvGrpSpPr>
          <p:cNvPr id="25" name="Group 24"/>
          <p:cNvGrpSpPr/>
          <p:nvPr/>
        </p:nvGrpSpPr>
        <p:grpSpPr>
          <a:xfrm>
            <a:off x="361950" y="1349222"/>
            <a:ext cx="2406396" cy="3402094"/>
            <a:chOff x="361950" y="1349222"/>
            <a:chExt cx="2406396" cy="3402094"/>
          </a:xfrm>
        </p:grpSpPr>
        <p:sp>
          <p:nvSpPr>
            <p:cNvPr id="26" name="Rectangle 25"/>
            <p:cNvSpPr/>
            <p:nvPr/>
          </p:nvSpPr>
          <p:spPr>
            <a:xfrm>
              <a:off x="361950" y="2187421"/>
              <a:ext cx="2362200" cy="23576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7" name="Rectangle 26"/>
            <p:cNvSpPr/>
            <p:nvPr/>
          </p:nvSpPr>
          <p:spPr>
            <a:xfrm>
              <a:off x="361950"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ubtitle 2"/>
            <p:cNvSpPr txBox="1">
              <a:spLocks/>
            </p:cNvSpPr>
            <p:nvPr/>
          </p:nvSpPr>
          <p:spPr>
            <a:xfrm>
              <a:off x="504825" y="1425422"/>
              <a:ext cx="2066925"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Unlock the power </a:t>
              </a:r>
              <a:br>
                <a:rPr lang="en-US" sz="2000" dirty="0" smtClean="0">
                  <a:solidFill>
                    <a:schemeClr val="bg1"/>
                  </a:solidFill>
                </a:rPr>
              </a:br>
              <a:r>
                <a:rPr lang="en-US" sz="2000" dirty="0" smtClean="0">
                  <a:solidFill>
                    <a:schemeClr val="bg1"/>
                  </a:solidFill>
                </a:rPr>
                <a:t>of information</a:t>
              </a:r>
            </a:p>
          </p:txBody>
        </p:sp>
        <p:sp>
          <p:nvSpPr>
            <p:cNvPr id="29" name="Subtitle 2"/>
            <p:cNvSpPr txBox="1">
              <a:spLocks/>
            </p:cNvSpPr>
            <p:nvPr/>
          </p:nvSpPr>
          <p:spPr>
            <a:xfrm>
              <a:off x="361950" y="231288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Recommendations/best practices: benchmarking programs</a:t>
              </a:r>
            </a:p>
          </p:txBody>
        </p:sp>
        <p:sp>
          <p:nvSpPr>
            <p:cNvPr id="30" name="Subtitle 2"/>
            <p:cNvSpPr txBox="1">
              <a:spLocks/>
            </p:cNvSpPr>
            <p:nvPr/>
          </p:nvSpPr>
          <p:spPr>
            <a:xfrm>
              <a:off x="361950" y="29494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ENERGY STAR Portfolio Manager</a:t>
              </a:r>
            </a:p>
          </p:txBody>
        </p:sp>
        <p:sp>
          <p:nvSpPr>
            <p:cNvPr id="32" name="Subtitle 2"/>
            <p:cNvSpPr txBox="1">
              <a:spLocks/>
            </p:cNvSpPr>
            <p:nvPr/>
          </p:nvSpPr>
          <p:spPr>
            <a:xfrm>
              <a:off x="381000" y="34799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smtClean="0">
                  <a:solidFill>
                    <a:schemeClr val="bg1">
                      <a:lumMod val="50000"/>
                    </a:schemeClr>
                  </a:solidFill>
                </a:rPr>
                <a:t>1 – 100 ENERGY STAR score, plus 80 other metrics</a:t>
              </a:r>
            </a:p>
          </p:txBody>
        </p:sp>
        <p:sp>
          <p:nvSpPr>
            <p:cNvPr id="33" name="Subtitle 2"/>
            <p:cNvSpPr txBox="1">
              <a:spLocks/>
            </p:cNvSpPr>
            <p:nvPr/>
          </p:nvSpPr>
          <p:spPr>
            <a:xfrm>
              <a:off x="406146" y="4114800"/>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ENERGY STAR brand</a:t>
              </a:r>
            </a:p>
          </p:txBody>
        </p:sp>
      </p:grpSp>
    </p:spTree>
    <p:extLst>
      <p:ext uri="{BB962C8B-B14F-4D97-AF65-F5344CB8AC3E}">
        <p14:creationId xmlns:p14="http://schemas.microsoft.com/office/powerpoint/2010/main" val="18890420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31" name="Title 1"/>
          <p:cNvSpPr>
            <a:spLocks noGrp="1"/>
          </p:cNvSpPr>
          <p:nvPr>
            <p:ph type="ctrTitle"/>
          </p:nvPr>
        </p:nvSpPr>
        <p:spPr>
          <a:xfrm>
            <a:off x="2944045" y="2073095"/>
            <a:ext cx="5873983" cy="479579"/>
          </a:xfrm>
        </p:spPr>
        <p:txBody>
          <a:bodyPr>
            <a:noAutofit/>
          </a:bodyPr>
          <a:lstStyle/>
          <a:p>
            <a:pPr algn="l"/>
            <a:r>
              <a:rPr lang="en-US" sz="2800" dirty="0" smtClean="0">
                <a:solidFill>
                  <a:schemeClr val="bg1">
                    <a:lumMod val="50000"/>
                  </a:schemeClr>
                </a:solidFill>
              </a:rPr>
              <a:t>ENERGY STAR brand</a:t>
            </a:r>
            <a:endParaRPr lang="en-US" sz="2800" dirty="0">
              <a:solidFill>
                <a:schemeClr val="bg1">
                  <a:lumMod val="50000"/>
                </a:schemeClr>
              </a:solidFill>
            </a:endParaRPr>
          </a:p>
        </p:txBody>
      </p:sp>
      <p:grpSp>
        <p:nvGrpSpPr>
          <p:cNvPr id="25" name="Group 24"/>
          <p:cNvGrpSpPr/>
          <p:nvPr/>
        </p:nvGrpSpPr>
        <p:grpSpPr>
          <a:xfrm>
            <a:off x="361950" y="1349222"/>
            <a:ext cx="2406396" cy="3402094"/>
            <a:chOff x="361950" y="1349222"/>
            <a:chExt cx="2406396" cy="3402094"/>
          </a:xfrm>
        </p:grpSpPr>
        <p:sp>
          <p:nvSpPr>
            <p:cNvPr id="26" name="Rectangle 25"/>
            <p:cNvSpPr/>
            <p:nvPr/>
          </p:nvSpPr>
          <p:spPr>
            <a:xfrm>
              <a:off x="361950" y="2187421"/>
              <a:ext cx="2362200" cy="23576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7" name="Rectangle 26"/>
            <p:cNvSpPr/>
            <p:nvPr/>
          </p:nvSpPr>
          <p:spPr>
            <a:xfrm>
              <a:off x="361950"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ubtitle 2"/>
            <p:cNvSpPr txBox="1">
              <a:spLocks/>
            </p:cNvSpPr>
            <p:nvPr/>
          </p:nvSpPr>
          <p:spPr>
            <a:xfrm>
              <a:off x="504825" y="1425422"/>
              <a:ext cx="2066925"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Unlock the power </a:t>
              </a:r>
              <a:br>
                <a:rPr lang="en-US" sz="2000" dirty="0" smtClean="0">
                  <a:solidFill>
                    <a:schemeClr val="bg1"/>
                  </a:solidFill>
                </a:rPr>
              </a:br>
              <a:r>
                <a:rPr lang="en-US" sz="2000" dirty="0" smtClean="0">
                  <a:solidFill>
                    <a:schemeClr val="bg1"/>
                  </a:solidFill>
                </a:rPr>
                <a:t>of information</a:t>
              </a:r>
            </a:p>
          </p:txBody>
        </p:sp>
        <p:sp>
          <p:nvSpPr>
            <p:cNvPr id="29" name="Subtitle 2"/>
            <p:cNvSpPr txBox="1">
              <a:spLocks/>
            </p:cNvSpPr>
            <p:nvPr/>
          </p:nvSpPr>
          <p:spPr>
            <a:xfrm>
              <a:off x="361950" y="231288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Recommendations/best practices: benchmarking programs</a:t>
              </a:r>
            </a:p>
          </p:txBody>
        </p:sp>
        <p:sp>
          <p:nvSpPr>
            <p:cNvPr id="30" name="Subtitle 2"/>
            <p:cNvSpPr txBox="1">
              <a:spLocks/>
            </p:cNvSpPr>
            <p:nvPr/>
          </p:nvSpPr>
          <p:spPr>
            <a:xfrm>
              <a:off x="361950" y="29494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ENERGY STAR Portfolio Manager</a:t>
              </a:r>
            </a:p>
          </p:txBody>
        </p:sp>
        <p:sp>
          <p:nvSpPr>
            <p:cNvPr id="32" name="Subtitle 2"/>
            <p:cNvSpPr txBox="1">
              <a:spLocks/>
            </p:cNvSpPr>
            <p:nvPr/>
          </p:nvSpPr>
          <p:spPr>
            <a:xfrm>
              <a:off x="381000" y="34799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1 – 100 ENERGY STAR score, plus 80 other metrics</a:t>
              </a:r>
            </a:p>
          </p:txBody>
        </p:sp>
        <p:sp>
          <p:nvSpPr>
            <p:cNvPr id="33" name="Subtitle 2"/>
            <p:cNvSpPr txBox="1">
              <a:spLocks/>
            </p:cNvSpPr>
            <p:nvPr/>
          </p:nvSpPr>
          <p:spPr>
            <a:xfrm>
              <a:off x="406146" y="4114800"/>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smtClean="0">
                  <a:solidFill>
                    <a:schemeClr val="bg1">
                      <a:lumMod val="50000"/>
                    </a:schemeClr>
                  </a:solidFill>
                </a:rPr>
                <a:t>ENERGY STAR brand</a:t>
              </a:r>
            </a:p>
          </p:txBody>
        </p:sp>
      </p:grpSp>
      <p:sp>
        <p:nvSpPr>
          <p:cNvPr id="34" name="Title 1"/>
          <p:cNvSpPr txBox="1">
            <a:spLocks/>
          </p:cNvSpPr>
          <p:nvPr/>
        </p:nvSpPr>
        <p:spPr>
          <a:xfrm>
            <a:off x="3051048" y="3053422"/>
            <a:ext cx="5068824" cy="7447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indent="-342900" algn="l">
              <a:buFont typeface="Arial" panose="020B0604020202020204" pitchFamily="34" charset="0"/>
              <a:buChar char="•"/>
            </a:pPr>
            <a:r>
              <a:rPr lang="en-US" sz="2400" dirty="0" smtClean="0">
                <a:solidFill>
                  <a:schemeClr val="bg1">
                    <a:lumMod val="50000"/>
                  </a:schemeClr>
                </a:solidFill>
              </a:rPr>
              <a:t>Your </a:t>
            </a:r>
            <a:r>
              <a:rPr lang="en-US" sz="2400" dirty="0" smtClean="0">
                <a:solidFill>
                  <a:schemeClr val="bg1">
                    <a:lumMod val="50000"/>
                  </a:schemeClr>
                </a:solidFill>
              </a:rPr>
              <a:t>program name</a:t>
            </a:r>
            <a:endParaRPr lang="en-US" sz="2400" dirty="0" smtClean="0">
              <a:solidFill>
                <a:schemeClr val="bg1">
                  <a:lumMod val="50000"/>
                </a:schemeClr>
              </a:solidFill>
            </a:endParaRPr>
          </a:p>
          <a:p>
            <a:pPr marL="342900" indent="-342900" algn="l">
              <a:buFont typeface="Arial" panose="020B0604020202020204" pitchFamily="34" charset="0"/>
              <a:buChar char="•"/>
            </a:pPr>
            <a:r>
              <a:rPr lang="en-US" sz="2400" dirty="0" smtClean="0">
                <a:solidFill>
                  <a:schemeClr val="bg1">
                    <a:lumMod val="50000"/>
                  </a:schemeClr>
                </a:solidFill>
              </a:rPr>
              <a:t>Your </a:t>
            </a:r>
            <a:r>
              <a:rPr lang="en-US" sz="2400" dirty="0" smtClean="0">
                <a:solidFill>
                  <a:schemeClr val="bg1">
                    <a:lumMod val="50000"/>
                  </a:schemeClr>
                </a:solidFill>
              </a:rPr>
              <a:t>program name, </a:t>
            </a:r>
            <a:r>
              <a:rPr lang="en-US" sz="2400" dirty="0" smtClean="0">
                <a:solidFill>
                  <a:schemeClr val="bg1">
                    <a:lumMod val="50000"/>
                  </a:schemeClr>
                </a:solidFill>
              </a:rPr>
              <a:t>powered by ENERGY STAR</a:t>
            </a:r>
          </a:p>
          <a:p>
            <a:pPr marL="342900" indent="-342900" algn="l">
              <a:buFont typeface="Arial" panose="020B0604020202020204" pitchFamily="34" charset="0"/>
              <a:buChar char="•"/>
            </a:pPr>
            <a:r>
              <a:rPr lang="en-US" sz="2400" dirty="0" smtClean="0">
                <a:solidFill>
                  <a:schemeClr val="bg1">
                    <a:lumMod val="50000"/>
                  </a:schemeClr>
                </a:solidFill>
              </a:rPr>
              <a:t>An ENERGY STAR program</a:t>
            </a:r>
            <a:endParaRPr lang="en-US" sz="2400" dirty="0">
              <a:solidFill>
                <a:schemeClr val="bg1">
                  <a:lumMod val="50000"/>
                </a:schemeClr>
              </a:solidFill>
            </a:endParaRPr>
          </a:p>
        </p:txBody>
      </p:sp>
    </p:spTree>
    <p:extLst>
      <p:ext uri="{BB962C8B-B14F-4D97-AF65-F5344CB8AC3E}">
        <p14:creationId xmlns:p14="http://schemas.microsoft.com/office/powerpoint/2010/main" val="42554451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81000" y="1292225"/>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98966" y="1406525"/>
            <a:ext cx="1759183" cy="685800"/>
          </a:xfrm>
        </p:spPr>
        <p:txBody>
          <a:bodyPr>
            <a:normAutofit lnSpcReduction="10000"/>
          </a:bodyPr>
          <a:lstStyle/>
          <a:p>
            <a:r>
              <a:rPr lang="en-US" sz="2000" dirty="0" smtClean="0">
                <a:solidFill>
                  <a:schemeClr val="bg1"/>
                </a:solidFill>
              </a:rPr>
              <a:t>Go beyond </a:t>
            </a:r>
            <a:br>
              <a:rPr lang="en-US" sz="2000" dirty="0" smtClean="0">
                <a:solidFill>
                  <a:schemeClr val="bg1"/>
                </a:solidFill>
              </a:rPr>
            </a:br>
            <a:r>
              <a:rPr lang="en-US" sz="2000" dirty="0" smtClean="0">
                <a:solidFill>
                  <a:schemeClr val="bg1"/>
                </a:solidFill>
              </a:rPr>
              <a:t>benchmarking</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9" name="Rectangle 18"/>
          <p:cNvSpPr/>
          <p:nvPr/>
        </p:nvSpPr>
        <p:spPr>
          <a:xfrm>
            <a:off x="381000" y="2139929"/>
            <a:ext cx="2362200" cy="28187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0" name="Subtitle 2"/>
          <p:cNvSpPr txBox="1">
            <a:spLocks/>
          </p:cNvSpPr>
          <p:nvPr/>
        </p:nvSpPr>
        <p:spPr>
          <a:xfrm>
            <a:off x="381000" y="2265392"/>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plus:</a:t>
            </a:r>
          </a:p>
        </p:txBody>
      </p:sp>
      <p:sp>
        <p:nvSpPr>
          <p:cNvPr id="21" name="Subtitle 2"/>
          <p:cNvSpPr txBox="1">
            <a:spLocks/>
          </p:cNvSpPr>
          <p:nvPr/>
        </p:nvSpPr>
        <p:spPr>
          <a:xfrm>
            <a:off x="381000" y="3249425"/>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EPA co-branded recognition</a:t>
            </a:r>
          </a:p>
        </p:txBody>
      </p:sp>
      <p:sp>
        <p:nvSpPr>
          <p:cNvPr id="22" name="Subtitle 2"/>
          <p:cNvSpPr txBox="1">
            <a:spLocks/>
          </p:cNvSpPr>
          <p:nvPr/>
        </p:nvSpPr>
        <p:spPr>
          <a:xfrm>
            <a:off x="400050" y="3660654"/>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Off-the-shelf building improvement tools and resources</a:t>
            </a:r>
          </a:p>
        </p:txBody>
      </p:sp>
      <p:sp>
        <p:nvSpPr>
          <p:cNvPr id="23" name="Subtitle 2"/>
          <p:cNvSpPr txBox="1">
            <a:spLocks/>
          </p:cNvSpPr>
          <p:nvPr/>
        </p:nvSpPr>
        <p:spPr>
          <a:xfrm>
            <a:off x="361950" y="2811892"/>
            <a:ext cx="2362200" cy="40770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smtClean="0">
                <a:solidFill>
                  <a:schemeClr val="bg1">
                    <a:lumMod val="50000"/>
                  </a:schemeClr>
                </a:solidFill>
              </a:rPr>
              <a:t>Template energy mgmt. plan</a:t>
            </a:r>
          </a:p>
        </p:txBody>
      </p:sp>
      <p:sp>
        <p:nvSpPr>
          <p:cNvPr id="24" name="Subtitle 2"/>
          <p:cNvSpPr txBox="1">
            <a:spLocks/>
          </p:cNvSpPr>
          <p:nvPr/>
        </p:nvSpPr>
        <p:spPr>
          <a:xfrm>
            <a:off x="387583" y="4313309"/>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service and product provider network</a:t>
            </a:r>
          </a:p>
        </p:txBody>
      </p:sp>
      <p:sp>
        <p:nvSpPr>
          <p:cNvPr id="31" name="Title 1"/>
          <p:cNvSpPr>
            <a:spLocks noGrp="1"/>
          </p:cNvSpPr>
          <p:nvPr>
            <p:ph type="ctrTitle"/>
          </p:nvPr>
        </p:nvSpPr>
        <p:spPr>
          <a:xfrm>
            <a:off x="3061166" y="1152566"/>
            <a:ext cx="5873983" cy="1622425"/>
          </a:xfrm>
        </p:spPr>
        <p:txBody>
          <a:bodyPr>
            <a:normAutofit/>
          </a:bodyPr>
          <a:lstStyle/>
          <a:p>
            <a:pPr algn="l"/>
            <a:r>
              <a:rPr lang="en-US" sz="2400" dirty="0" smtClean="0">
                <a:solidFill>
                  <a:schemeClr val="bg1">
                    <a:lumMod val="50000"/>
                  </a:schemeClr>
                </a:solidFill>
              </a:rPr>
              <a:t>Template energy management plan</a:t>
            </a:r>
            <a:endParaRPr lang="en-US" sz="2400" dirty="0">
              <a:solidFill>
                <a:schemeClr val="bg1">
                  <a:lumMod val="50000"/>
                </a:schemeClr>
              </a:solidFill>
            </a:endParaRPr>
          </a:p>
        </p:txBody>
      </p:sp>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14800" y="2402318"/>
            <a:ext cx="2209800" cy="2635976"/>
          </a:xfrm>
          <a:prstGeom prst="rect">
            <a:avLst/>
          </a:prstGeom>
        </p:spPr>
      </p:pic>
    </p:spTree>
    <p:extLst>
      <p:ext uri="{BB962C8B-B14F-4D97-AF65-F5344CB8AC3E}">
        <p14:creationId xmlns:p14="http://schemas.microsoft.com/office/powerpoint/2010/main" val="8154701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1" name="Title 1"/>
          <p:cNvSpPr>
            <a:spLocks noGrp="1"/>
          </p:cNvSpPr>
          <p:nvPr>
            <p:ph type="ctrTitle"/>
          </p:nvPr>
        </p:nvSpPr>
        <p:spPr>
          <a:xfrm>
            <a:off x="69617" y="0"/>
            <a:ext cx="6559783" cy="1219200"/>
          </a:xfrm>
        </p:spPr>
        <p:txBody>
          <a:bodyPr>
            <a:normAutofit/>
          </a:bodyPr>
          <a:lstStyle/>
          <a:p>
            <a:pPr algn="l"/>
            <a:r>
              <a:rPr lang="en-US" dirty="0">
                <a:solidFill>
                  <a:schemeClr val="bg1">
                    <a:lumMod val="50000"/>
                  </a:schemeClr>
                </a:solidFill>
              </a:rPr>
              <a:t>t</a:t>
            </a:r>
            <a:r>
              <a:rPr lang="en-US" dirty="0" smtClean="0">
                <a:solidFill>
                  <a:schemeClr val="bg1">
                    <a:lumMod val="50000"/>
                  </a:schemeClr>
                </a:solidFill>
              </a:rPr>
              <a:t>he ideal … </a:t>
            </a:r>
            <a:endParaRPr lang="en-US" dirty="0">
              <a:solidFill>
                <a:schemeClr val="bg1">
                  <a:lumMod val="50000"/>
                </a:schemeClr>
              </a:solidFill>
            </a:endParaRPr>
          </a:p>
        </p:txBody>
      </p:sp>
      <p:pic>
        <p:nvPicPr>
          <p:cNvPr id="2052" name="Picture 4" descr="http://www.businessgreen.com/IMG/363/207363/field-businessman-web.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86200" y="990600"/>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81000" y="1219200"/>
            <a:ext cx="4572000" cy="4801314"/>
          </a:xfrm>
          <a:prstGeom prst="rect">
            <a:avLst/>
          </a:prstGeom>
        </p:spPr>
        <p:txBody>
          <a:bodyPr>
            <a:spAutoFit/>
          </a:bodyPr>
          <a:lstStyle/>
          <a:p>
            <a:r>
              <a:rPr lang="en-US" sz="3200" dirty="0" smtClean="0">
                <a:solidFill>
                  <a:schemeClr val="bg1">
                    <a:lumMod val="50000"/>
                  </a:schemeClr>
                </a:solidFill>
              </a:rPr>
              <a:t>clean air</a:t>
            </a:r>
          </a:p>
          <a:p>
            <a:endParaRPr lang="en-US" sz="3200" dirty="0" smtClean="0">
              <a:solidFill>
                <a:schemeClr val="bg1">
                  <a:lumMod val="50000"/>
                </a:schemeClr>
              </a:solidFill>
            </a:endParaRPr>
          </a:p>
          <a:p>
            <a:r>
              <a:rPr lang="en-US" sz="3200" dirty="0" smtClean="0">
                <a:solidFill>
                  <a:schemeClr val="bg1">
                    <a:lumMod val="50000"/>
                  </a:schemeClr>
                </a:solidFill>
              </a:rPr>
              <a:t>green jobs</a:t>
            </a:r>
          </a:p>
          <a:p>
            <a:endParaRPr lang="en-US" sz="3200" dirty="0" smtClean="0">
              <a:solidFill>
                <a:schemeClr val="bg1">
                  <a:lumMod val="50000"/>
                </a:schemeClr>
              </a:solidFill>
            </a:endParaRPr>
          </a:p>
          <a:p>
            <a:r>
              <a:rPr lang="en-US" sz="3200" dirty="0">
                <a:solidFill>
                  <a:schemeClr val="bg1">
                    <a:lumMod val="50000"/>
                  </a:schemeClr>
                </a:solidFill>
              </a:rPr>
              <a:t>g</a:t>
            </a:r>
            <a:r>
              <a:rPr lang="en-US" sz="3200" dirty="0" smtClean="0">
                <a:solidFill>
                  <a:schemeClr val="bg1">
                    <a:lumMod val="50000"/>
                  </a:schemeClr>
                </a:solidFill>
              </a:rPr>
              <a:t>rowing economy </a:t>
            </a:r>
          </a:p>
          <a:p>
            <a:endParaRPr lang="en-US" sz="3200" dirty="0">
              <a:solidFill>
                <a:schemeClr val="bg1">
                  <a:lumMod val="50000"/>
                </a:schemeClr>
              </a:solidFill>
            </a:endParaRPr>
          </a:p>
          <a:p>
            <a:r>
              <a:rPr lang="en-US" sz="3200" dirty="0" smtClean="0">
                <a:solidFill>
                  <a:schemeClr val="bg1">
                    <a:lumMod val="50000"/>
                  </a:schemeClr>
                </a:solidFill>
              </a:rPr>
              <a:t>resilience</a:t>
            </a:r>
          </a:p>
          <a:p>
            <a:endParaRPr lang="en-US" sz="3200" dirty="0">
              <a:solidFill>
                <a:schemeClr val="bg1">
                  <a:lumMod val="50000"/>
                </a:schemeClr>
              </a:solidFill>
            </a:endParaRPr>
          </a:p>
          <a:p>
            <a:endParaRPr lang="en-US" sz="3200" dirty="0" smtClean="0">
              <a:solidFill>
                <a:schemeClr val="bg1">
                  <a:lumMod val="50000"/>
                </a:schemeClr>
              </a:solidFill>
            </a:endParaRPr>
          </a:p>
          <a:p>
            <a:pPr marL="285750" indent="-285750">
              <a:buFont typeface="Arial" panose="020B0604020202020204" pitchFamily="34" charset="0"/>
              <a:buChar char="•"/>
            </a:pPr>
            <a:endParaRPr lang="en-US" dirty="0">
              <a:solidFill>
                <a:schemeClr val="bg1">
                  <a:lumMod val="50000"/>
                </a:schemeClr>
              </a:solidFill>
            </a:endParaRPr>
          </a:p>
        </p:txBody>
      </p:sp>
    </p:spTree>
    <p:extLst>
      <p:ext uri="{BB962C8B-B14F-4D97-AF65-F5344CB8AC3E}">
        <p14:creationId xmlns:p14="http://schemas.microsoft.com/office/powerpoint/2010/main" val="6842041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81000" y="1292225"/>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98966" y="1406525"/>
            <a:ext cx="1759183" cy="685800"/>
          </a:xfrm>
        </p:spPr>
        <p:txBody>
          <a:bodyPr>
            <a:normAutofit lnSpcReduction="10000"/>
          </a:bodyPr>
          <a:lstStyle/>
          <a:p>
            <a:r>
              <a:rPr lang="en-US" sz="2000" dirty="0" smtClean="0">
                <a:solidFill>
                  <a:schemeClr val="bg1"/>
                </a:solidFill>
              </a:rPr>
              <a:t>Go beyond </a:t>
            </a:r>
            <a:br>
              <a:rPr lang="en-US" sz="2000" dirty="0" smtClean="0">
                <a:solidFill>
                  <a:schemeClr val="bg1"/>
                </a:solidFill>
              </a:rPr>
            </a:br>
            <a:r>
              <a:rPr lang="en-US" sz="2000" dirty="0" smtClean="0">
                <a:solidFill>
                  <a:schemeClr val="bg1"/>
                </a:solidFill>
              </a:rPr>
              <a:t>benchmarking</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9" name="Rectangle 18"/>
          <p:cNvSpPr/>
          <p:nvPr/>
        </p:nvSpPr>
        <p:spPr>
          <a:xfrm>
            <a:off x="381000" y="2139929"/>
            <a:ext cx="2362200" cy="28187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0" name="Subtitle 2"/>
          <p:cNvSpPr txBox="1">
            <a:spLocks/>
          </p:cNvSpPr>
          <p:nvPr/>
        </p:nvSpPr>
        <p:spPr>
          <a:xfrm>
            <a:off x="381000" y="2265392"/>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plus:</a:t>
            </a:r>
          </a:p>
        </p:txBody>
      </p:sp>
      <p:sp>
        <p:nvSpPr>
          <p:cNvPr id="21" name="Subtitle 2"/>
          <p:cNvSpPr txBox="1">
            <a:spLocks/>
          </p:cNvSpPr>
          <p:nvPr/>
        </p:nvSpPr>
        <p:spPr>
          <a:xfrm>
            <a:off x="381000" y="3249425"/>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smtClean="0">
                <a:solidFill>
                  <a:schemeClr val="bg1">
                    <a:lumMod val="50000"/>
                  </a:schemeClr>
                </a:solidFill>
              </a:rPr>
              <a:t>EPA co-branded recognition</a:t>
            </a:r>
          </a:p>
        </p:txBody>
      </p:sp>
      <p:sp>
        <p:nvSpPr>
          <p:cNvPr id="22" name="Subtitle 2"/>
          <p:cNvSpPr txBox="1">
            <a:spLocks/>
          </p:cNvSpPr>
          <p:nvPr/>
        </p:nvSpPr>
        <p:spPr>
          <a:xfrm>
            <a:off x="400050" y="3660654"/>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Off-the-shelf building improvement tools and resources</a:t>
            </a:r>
          </a:p>
        </p:txBody>
      </p:sp>
      <p:sp>
        <p:nvSpPr>
          <p:cNvPr id="23" name="Subtitle 2"/>
          <p:cNvSpPr txBox="1">
            <a:spLocks/>
          </p:cNvSpPr>
          <p:nvPr/>
        </p:nvSpPr>
        <p:spPr>
          <a:xfrm>
            <a:off x="361950" y="2811892"/>
            <a:ext cx="2362200" cy="40770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Template energy mgmt. plan</a:t>
            </a:r>
          </a:p>
        </p:txBody>
      </p:sp>
      <p:sp>
        <p:nvSpPr>
          <p:cNvPr id="24" name="Subtitle 2"/>
          <p:cNvSpPr txBox="1">
            <a:spLocks/>
          </p:cNvSpPr>
          <p:nvPr/>
        </p:nvSpPr>
        <p:spPr>
          <a:xfrm>
            <a:off x="387583" y="4313309"/>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service and product provider network</a:t>
            </a:r>
          </a:p>
        </p:txBody>
      </p:sp>
      <p:sp>
        <p:nvSpPr>
          <p:cNvPr id="31" name="Title 1"/>
          <p:cNvSpPr>
            <a:spLocks noGrp="1"/>
          </p:cNvSpPr>
          <p:nvPr>
            <p:ph type="ctrTitle"/>
          </p:nvPr>
        </p:nvSpPr>
        <p:spPr>
          <a:xfrm>
            <a:off x="3048000" y="1600200"/>
            <a:ext cx="5873983" cy="771419"/>
          </a:xfrm>
        </p:spPr>
        <p:txBody>
          <a:bodyPr>
            <a:normAutofit/>
          </a:bodyPr>
          <a:lstStyle/>
          <a:p>
            <a:pPr algn="l"/>
            <a:r>
              <a:rPr lang="en-US" sz="2400" dirty="0" smtClean="0">
                <a:solidFill>
                  <a:schemeClr val="bg1">
                    <a:lumMod val="50000"/>
                  </a:schemeClr>
                </a:solidFill>
              </a:rPr>
              <a:t>EPA co-branded recognition</a:t>
            </a:r>
            <a:endParaRPr lang="en-US" sz="2400" dirty="0">
              <a:solidFill>
                <a:schemeClr val="bg1">
                  <a:lumMod val="50000"/>
                </a:schemeClr>
              </a:solidFill>
            </a:endParaRPr>
          </a:p>
        </p:txBody>
      </p:sp>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57600" y="2418753"/>
            <a:ext cx="2971800" cy="2377440"/>
          </a:xfrm>
          <a:prstGeom prst="rect">
            <a:avLst/>
          </a:prstGeom>
        </p:spPr>
      </p:pic>
    </p:spTree>
    <p:extLst>
      <p:ext uri="{BB962C8B-B14F-4D97-AF65-F5344CB8AC3E}">
        <p14:creationId xmlns:p14="http://schemas.microsoft.com/office/powerpoint/2010/main" val="7554501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81000" y="1292225"/>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98966" y="1406525"/>
            <a:ext cx="1759183" cy="685800"/>
          </a:xfrm>
        </p:spPr>
        <p:txBody>
          <a:bodyPr>
            <a:normAutofit lnSpcReduction="10000"/>
          </a:bodyPr>
          <a:lstStyle/>
          <a:p>
            <a:r>
              <a:rPr lang="en-US" sz="2000" dirty="0" smtClean="0">
                <a:solidFill>
                  <a:schemeClr val="bg1"/>
                </a:solidFill>
              </a:rPr>
              <a:t>Go beyond </a:t>
            </a:r>
            <a:br>
              <a:rPr lang="en-US" sz="2000" dirty="0" smtClean="0">
                <a:solidFill>
                  <a:schemeClr val="bg1"/>
                </a:solidFill>
              </a:rPr>
            </a:br>
            <a:r>
              <a:rPr lang="en-US" sz="2000" dirty="0" smtClean="0">
                <a:solidFill>
                  <a:schemeClr val="bg1"/>
                </a:solidFill>
              </a:rPr>
              <a:t>benchmarking</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9" name="Rectangle 18"/>
          <p:cNvSpPr/>
          <p:nvPr/>
        </p:nvSpPr>
        <p:spPr>
          <a:xfrm>
            <a:off x="381000" y="2139929"/>
            <a:ext cx="2362200" cy="28187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0" name="Subtitle 2"/>
          <p:cNvSpPr txBox="1">
            <a:spLocks/>
          </p:cNvSpPr>
          <p:nvPr/>
        </p:nvSpPr>
        <p:spPr>
          <a:xfrm>
            <a:off x="381000" y="2265392"/>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plus:</a:t>
            </a:r>
          </a:p>
        </p:txBody>
      </p:sp>
      <p:sp>
        <p:nvSpPr>
          <p:cNvPr id="21" name="Subtitle 2"/>
          <p:cNvSpPr txBox="1">
            <a:spLocks/>
          </p:cNvSpPr>
          <p:nvPr/>
        </p:nvSpPr>
        <p:spPr>
          <a:xfrm>
            <a:off x="381000" y="3249425"/>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EPA co-branded recognition</a:t>
            </a:r>
          </a:p>
        </p:txBody>
      </p:sp>
      <p:sp>
        <p:nvSpPr>
          <p:cNvPr id="22" name="Subtitle 2"/>
          <p:cNvSpPr txBox="1">
            <a:spLocks/>
          </p:cNvSpPr>
          <p:nvPr/>
        </p:nvSpPr>
        <p:spPr>
          <a:xfrm>
            <a:off x="400050" y="3660654"/>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smtClean="0">
                <a:solidFill>
                  <a:schemeClr val="bg1">
                    <a:lumMod val="50000"/>
                  </a:schemeClr>
                </a:solidFill>
              </a:rPr>
              <a:t>Off-the-shelf building improvement tools and resources</a:t>
            </a:r>
          </a:p>
        </p:txBody>
      </p:sp>
      <p:sp>
        <p:nvSpPr>
          <p:cNvPr id="23" name="Subtitle 2"/>
          <p:cNvSpPr txBox="1">
            <a:spLocks/>
          </p:cNvSpPr>
          <p:nvPr/>
        </p:nvSpPr>
        <p:spPr>
          <a:xfrm>
            <a:off x="361950" y="2811892"/>
            <a:ext cx="2362200" cy="40770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Template energy mgmt. plan</a:t>
            </a:r>
          </a:p>
        </p:txBody>
      </p:sp>
      <p:sp>
        <p:nvSpPr>
          <p:cNvPr id="24" name="Subtitle 2"/>
          <p:cNvSpPr txBox="1">
            <a:spLocks/>
          </p:cNvSpPr>
          <p:nvPr/>
        </p:nvSpPr>
        <p:spPr>
          <a:xfrm>
            <a:off x="387583" y="4313309"/>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service and product provider network</a:t>
            </a:r>
          </a:p>
        </p:txBody>
      </p:sp>
      <p:sp>
        <p:nvSpPr>
          <p:cNvPr id="31" name="Title 1"/>
          <p:cNvSpPr>
            <a:spLocks noGrp="1"/>
          </p:cNvSpPr>
          <p:nvPr>
            <p:ph type="ctrTitle"/>
          </p:nvPr>
        </p:nvSpPr>
        <p:spPr>
          <a:xfrm>
            <a:off x="3061166" y="1189467"/>
            <a:ext cx="5873983" cy="1622425"/>
          </a:xfrm>
        </p:spPr>
        <p:txBody>
          <a:bodyPr>
            <a:normAutofit/>
          </a:bodyPr>
          <a:lstStyle/>
          <a:p>
            <a:pPr algn="l"/>
            <a:r>
              <a:rPr lang="en-US" sz="2400" dirty="0">
                <a:solidFill>
                  <a:schemeClr val="bg1">
                    <a:lumMod val="50000"/>
                  </a:schemeClr>
                </a:solidFill>
              </a:rPr>
              <a:t>Off-the-shelf building improvement tools and resources</a:t>
            </a:r>
          </a:p>
        </p:txBody>
      </p:sp>
      <p:pic>
        <p:nvPicPr>
          <p:cNvPr id="2" name="Picture 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962400" y="2552959"/>
            <a:ext cx="3447542" cy="2323619"/>
          </a:xfrm>
          <a:prstGeom prst="rect">
            <a:avLst/>
          </a:prstGeom>
        </p:spPr>
      </p:pic>
    </p:spTree>
    <p:extLst>
      <p:ext uri="{BB962C8B-B14F-4D97-AF65-F5344CB8AC3E}">
        <p14:creationId xmlns:p14="http://schemas.microsoft.com/office/powerpoint/2010/main" val="39599505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81000" y="1292225"/>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98966" y="1406525"/>
            <a:ext cx="1759183" cy="685800"/>
          </a:xfrm>
        </p:spPr>
        <p:txBody>
          <a:bodyPr>
            <a:normAutofit lnSpcReduction="10000"/>
          </a:bodyPr>
          <a:lstStyle/>
          <a:p>
            <a:r>
              <a:rPr lang="en-US" sz="2000" dirty="0" smtClean="0">
                <a:solidFill>
                  <a:schemeClr val="bg1"/>
                </a:solidFill>
              </a:rPr>
              <a:t>Go beyond </a:t>
            </a:r>
            <a:br>
              <a:rPr lang="en-US" sz="2000" dirty="0" smtClean="0">
                <a:solidFill>
                  <a:schemeClr val="bg1"/>
                </a:solidFill>
              </a:rPr>
            </a:br>
            <a:r>
              <a:rPr lang="en-US" sz="2000" dirty="0" smtClean="0">
                <a:solidFill>
                  <a:schemeClr val="bg1"/>
                </a:solidFill>
              </a:rPr>
              <a:t>benchmarking</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9" name="Rectangle 18"/>
          <p:cNvSpPr/>
          <p:nvPr/>
        </p:nvSpPr>
        <p:spPr>
          <a:xfrm>
            <a:off x="381000" y="2139929"/>
            <a:ext cx="2362200" cy="28187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0" name="Subtitle 2"/>
          <p:cNvSpPr txBox="1">
            <a:spLocks/>
          </p:cNvSpPr>
          <p:nvPr/>
        </p:nvSpPr>
        <p:spPr>
          <a:xfrm>
            <a:off x="381000" y="2265392"/>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plus:</a:t>
            </a:r>
          </a:p>
        </p:txBody>
      </p:sp>
      <p:sp>
        <p:nvSpPr>
          <p:cNvPr id="21" name="Subtitle 2"/>
          <p:cNvSpPr txBox="1">
            <a:spLocks/>
          </p:cNvSpPr>
          <p:nvPr/>
        </p:nvSpPr>
        <p:spPr>
          <a:xfrm>
            <a:off x="381000" y="3249425"/>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EPA co-branded recognition</a:t>
            </a:r>
          </a:p>
        </p:txBody>
      </p:sp>
      <p:sp>
        <p:nvSpPr>
          <p:cNvPr id="22" name="Subtitle 2"/>
          <p:cNvSpPr txBox="1">
            <a:spLocks/>
          </p:cNvSpPr>
          <p:nvPr/>
        </p:nvSpPr>
        <p:spPr>
          <a:xfrm>
            <a:off x="400050" y="3660654"/>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Off-the-shelf building improvement tools and resources</a:t>
            </a:r>
          </a:p>
        </p:txBody>
      </p:sp>
      <p:sp>
        <p:nvSpPr>
          <p:cNvPr id="23" name="Subtitle 2"/>
          <p:cNvSpPr txBox="1">
            <a:spLocks/>
          </p:cNvSpPr>
          <p:nvPr/>
        </p:nvSpPr>
        <p:spPr>
          <a:xfrm>
            <a:off x="361950" y="2811892"/>
            <a:ext cx="2362200" cy="40770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Template energy mgmt. plan</a:t>
            </a:r>
          </a:p>
        </p:txBody>
      </p:sp>
      <p:sp>
        <p:nvSpPr>
          <p:cNvPr id="24" name="Subtitle 2"/>
          <p:cNvSpPr txBox="1">
            <a:spLocks/>
          </p:cNvSpPr>
          <p:nvPr/>
        </p:nvSpPr>
        <p:spPr>
          <a:xfrm>
            <a:off x="387583" y="4313309"/>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smtClean="0">
                <a:solidFill>
                  <a:schemeClr val="bg1">
                    <a:lumMod val="50000"/>
                  </a:schemeClr>
                </a:solidFill>
              </a:rPr>
              <a:t>Harness ENERGY STAR service and product provider network</a:t>
            </a:r>
          </a:p>
        </p:txBody>
      </p:sp>
      <p:sp>
        <p:nvSpPr>
          <p:cNvPr id="31" name="Title 1"/>
          <p:cNvSpPr>
            <a:spLocks noGrp="1"/>
          </p:cNvSpPr>
          <p:nvPr>
            <p:ph type="ctrTitle"/>
          </p:nvPr>
        </p:nvSpPr>
        <p:spPr>
          <a:xfrm>
            <a:off x="3032591" y="1143000"/>
            <a:ext cx="5873983" cy="1622425"/>
          </a:xfrm>
        </p:spPr>
        <p:txBody>
          <a:bodyPr>
            <a:normAutofit/>
          </a:bodyPr>
          <a:lstStyle/>
          <a:p>
            <a:pPr algn="l"/>
            <a:r>
              <a:rPr lang="en-US" sz="2400" dirty="0">
                <a:solidFill>
                  <a:schemeClr val="bg1">
                    <a:lumMod val="50000"/>
                  </a:schemeClr>
                </a:solidFill>
              </a:rPr>
              <a:t>Harness ENERGY STAR service and product provider network</a:t>
            </a:r>
          </a:p>
        </p:txBody>
      </p:sp>
      <p:pic>
        <p:nvPicPr>
          <p:cNvPr id="2" name="Picture 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91000" y="2415525"/>
            <a:ext cx="2981614" cy="2746225"/>
          </a:xfrm>
          <a:prstGeom prst="rect">
            <a:avLst/>
          </a:prstGeom>
        </p:spPr>
      </p:pic>
    </p:spTree>
    <p:extLst>
      <p:ext uri="{BB962C8B-B14F-4D97-AF65-F5344CB8AC3E}">
        <p14:creationId xmlns:p14="http://schemas.microsoft.com/office/powerpoint/2010/main" val="35279864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31" name="Title 1"/>
          <p:cNvSpPr>
            <a:spLocks noGrp="1"/>
          </p:cNvSpPr>
          <p:nvPr>
            <p:ph type="ctrTitle"/>
          </p:nvPr>
        </p:nvSpPr>
        <p:spPr>
          <a:xfrm>
            <a:off x="3048000" y="1302708"/>
            <a:ext cx="5873983" cy="1622425"/>
          </a:xfrm>
        </p:spPr>
        <p:txBody>
          <a:bodyPr>
            <a:normAutofit/>
          </a:bodyPr>
          <a:lstStyle/>
          <a:p>
            <a:pPr algn="l"/>
            <a:r>
              <a:rPr lang="en-US" sz="2400" dirty="0">
                <a:solidFill>
                  <a:schemeClr val="bg1">
                    <a:lumMod val="50000"/>
                  </a:schemeClr>
                </a:solidFill>
              </a:rPr>
              <a:t>Recommendations/best practices: communicating and motivating</a:t>
            </a:r>
            <a:br>
              <a:rPr lang="en-US" sz="2400" dirty="0">
                <a:solidFill>
                  <a:schemeClr val="bg1">
                    <a:lumMod val="50000"/>
                  </a:schemeClr>
                </a:solidFill>
              </a:rPr>
            </a:br>
            <a:endParaRPr lang="en-US" sz="2400" dirty="0">
              <a:solidFill>
                <a:schemeClr val="bg1">
                  <a:lumMod val="50000"/>
                </a:schemeClr>
              </a:solidFill>
            </a:endParaRPr>
          </a:p>
        </p:txBody>
      </p:sp>
      <p:grpSp>
        <p:nvGrpSpPr>
          <p:cNvPr id="4" name="Group 3"/>
          <p:cNvGrpSpPr/>
          <p:nvPr/>
        </p:nvGrpSpPr>
        <p:grpSpPr>
          <a:xfrm>
            <a:off x="381000" y="990600"/>
            <a:ext cx="2400300" cy="4289578"/>
            <a:chOff x="371475" y="3182341"/>
            <a:chExt cx="2400300" cy="4289578"/>
          </a:xfrm>
        </p:grpSpPr>
        <p:sp>
          <p:nvSpPr>
            <p:cNvPr id="15" name="Rectangle 14"/>
            <p:cNvSpPr/>
            <p:nvPr/>
          </p:nvSpPr>
          <p:spPr>
            <a:xfrm>
              <a:off x="390525" y="3182341"/>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2"/>
            <p:cNvSpPr txBox="1">
              <a:spLocks/>
            </p:cNvSpPr>
            <p:nvPr/>
          </p:nvSpPr>
          <p:spPr>
            <a:xfrm>
              <a:off x="771525" y="3258541"/>
              <a:ext cx="1676400" cy="8382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Transform </a:t>
              </a:r>
              <a:br>
                <a:rPr lang="en-US" sz="2000" dirty="0" smtClean="0">
                  <a:solidFill>
                    <a:schemeClr val="bg1"/>
                  </a:solidFill>
                </a:rPr>
              </a:br>
              <a:r>
                <a:rPr lang="en-US" sz="2000" dirty="0" smtClean="0">
                  <a:solidFill>
                    <a:schemeClr val="bg1"/>
                  </a:solidFill>
                </a:rPr>
                <a:t>your market</a:t>
              </a:r>
            </a:p>
          </p:txBody>
        </p:sp>
        <p:sp>
          <p:nvSpPr>
            <p:cNvPr id="17" name="Rectangle 16"/>
            <p:cNvSpPr/>
            <p:nvPr/>
          </p:nvSpPr>
          <p:spPr>
            <a:xfrm>
              <a:off x="390525" y="4020541"/>
              <a:ext cx="2362200" cy="34513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8" name="Subtitle 2"/>
            <p:cNvSpPr txBox="1">
              <a:spLocks/>
            </p:cNvSpPr>
            <p:nvPr/>
          </p:nvSpPr>
          <p:spPr>
            <a:xfrm>
              <a:off x="390525" y="4146004"/>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Go beyond benchmarking,</a:t>
              </a:r>
              <a:br>
                <a:rPr lang="en-US" sz="1200" i="1" dirty="0" smtClean="0">
                  <a:solidFill>
                    <a:schemeClr val="bg1">
                      <a:lumMod val="50000"/>
                    </a:schemeClr>
                  </a:solidFill>
                </a:rPr>
              </a:br>
              <a:r>
                <a:rPr lang="en-US" sz="1200" i="1" dirty="0" smtClean="0">
                  <a:solidFill>
                    <a:schemeClr val="bg1">
                      <a:lumMod val="50000"/>
                    </a:schemeClr>
                  </a:solidFill>
                </a:rPr>
                <a:t>plus:</a:t>
              </a:r>
            </a:p>
          </p:txBody>
        </p:sp>
        <p:sp>
          <p:nvSpPr>
            <p:cNvPr id="25" name="Subtitle 2"/>
            <p:cNvSpPr txBox="1">
              <a:spLocks/>
            </p:cNvSpPr>
            <p:nvPr/>
          </p:nvSpPr>
          <p:spPr>
            <a:xfrm>
              <a:off x="390525" y="5596741"/>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E</a:t>
              </a:r>
              <a:r>
                <a:rPr lang="en-US" sz="1200" dirty="0" smtClean="0">
                  <a:solidFill>
                    <a:schemeClr val="bg1">
                      <a:lumMod val="50000"/>
                    </a:schemeClr>
                  </a:solidFill>
                </a:rPr>
                <a:t>nergy efficiency competition</a:t>
              </a:r>
            </a:p>
          </p:txBody>
        </p:sp>
        <p:sp>
          <p:nvSpPr>
            <p:cNvPr id="26" name="Subtitle 2"/>
            <p:cNvSpPr txBox="1">
              <a:spLocks/>
            </p:cNvSpPr>
            <p:nvPr/>
          </p:nvSpPr>
          <p:spPr>
            <a:xfrm>
              <a:off x="409575" y="61272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get utilities to help</a:t>
              </a:r>
              <a:endParaRPr lang="en-US" sz="1200" dirty="0">
                <a:solidFill>
                  <a:schemeClr val="bg1">
                    <a:lumMod val="50000"/>
                  </a:schemeClr>
                </a:solidFill>
              </a:endParaRPr>
            </a:p>
          </p:txBody>
        </p:sp>
        <p:sp>
          <p:nvSpPr>
            <p:cNvPr id="27" name="Subtitle 2"/>
            <p:cNvSpPr txBox="1">
              <a:spLocks/>
            </p:cNvSpPr>
            <p:nvPr/>
          </p:nvSpPr>
          <p:spPr>
            <a:xfrm>
              <a:off x="371475" y="4934941"/>
              <a:ext cx="2362200" cy="470679"/>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a:solidFill>
                    <a:schemeClr val="bg1">
                      <a:lumMod val="50000"/>
                    </a:schemeClr>
                  </a:solidFill>
                </a:rPr>
                <a:t>Recommendations/best practices: </a:t>
              </a:r>
              <a:r>
                <a:rPr lang="en-US" sz="1200" b="1" dirty="0" smtClean="0">
                  <a:solidFill>
                    <a:schemeClr val="bg1">
                      <a:lumMod val="50000"/>
                    </a:schemeClr>
                  </a:solidFill>
                </a:rPr>
                <a:t>communicating and motivating</a:t>
              </a:r>
              <a:endParaRPr lang="en-US" sz="1200" b="1" dirty="0">
                <a:solidFill>
                  <a:schemeClr val="bg1">
                    <a:lumMod val="50000"/>
                  </a:schemeClr>
                </a:solidFill>
              </a:endParaRPr>
            </a:p>
          </p:txBody>
        </p:sp>
        <p:sp>
          <p:nvSpPr>
            <p:cNvPr id="28" name="Subtitle 2"/>
            <p:cNvSpPr txBox="1">
              <a:spLocks/>
            </p:cNvSpPr>
            <p:nvPr/>
          </p:nvSpPr>
          <p:spPr>
            <a:xfrm>
              <a:off x="397108" y="68130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utility network</a:t>
              </a:r>
            </a:p>
          </p:txBody>
        </p:sp>
      </p:grpSp>
      <p:pic>
        <p:nvPicPr>
          <p:cNvPr id="5" name="Picture 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733800" y="2514792"/>
            <a:ext cx="4239776" cy="2514408"/>
          </a:xfrm>
          <a:prstGeom prst="rect">
            <a:avLst/>
          </a:prstGeom>
        </p:spPr>
      </p:pic>
    </p:spTree>
    <p:extLst>
      <p:ext uri="{BB962C8B-B14F-4D97-AF65-F5344CB8AC3E}">
        <p14:creationId xmlns:p14="http://schemas.microsoft.com/office/powerpoint/2010/main" val="35449508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31" name="Title 1"/>
          <p:cNvSpPr>
            <a:spLocks noGrp="1"/>
          </p:cNvSpPr>
          <p:nvPr>
            <p:ph type="ctrTitle"/>
          </p:nvPr>
        </p:nvSpPr>
        <p:spPr>
          <a:xfrm>
            <a:off x="3048000" y="990600"/>
            <a:ext cx="5873983" cy="1622425"/>
          </a:xfrm>
        </p:spPr>
        <p:txBody>
          <a:bodyPr>
            <a:normAutofit/>
          </a:bodyPr>
          <a:lstStyle/>
          <a:p>
            <a:pPr algn="l"/>
            <a:r>
              <a:rPr lang="en-US" sz="2400" dirty="0">
                <a:solidFill>
                  <a:schemeClr val="bg1">
                    <a:lumMod val="50000"/>
                  </a:schemeClr>
                </a:solidFill>
              </a:rPr>
              <a:t>Energy efficiency </a:t>
            </a:r>
            <a:r>
              <a:rPr lang="en-US" sz="2400" dirty="0" smtClean="0">
                <a:solidFill>
                  <a:schemeClr val="bg1">
                    <a:lumMod val="50000"/>
                  </a:schemeClr>
                </a:solidFill>
              </a:rPr>
              <a:t>competition</a:t>
            </a:r>
            <a:endParaRPr lang="en-US" sz="2400" dirty="0">
              <a:solidFill>
                <a:schemeClr val="bg1">
                  <a:lumMod val="50000"/>
                </a:schemeClr>
              </a:solidFill>
            </a:endParaRPr>
          </a:p>
        </p:txBody>
      </p:sp>
      <p:grpSp>
        <p:nvGrpSpPr>
          <p:cNvPr id="4" name="Group 3"/>
          <p:cNvGrpSpPr/>
          <p:nvPr/>
        </p:nvGrpSpPr>
        <p:grpSpPr>
          <a:xfrm>
            <a:off x="381000" y="990600"/>
            <a:ext cx="2400300" cy="4289578"/>
            <a:chOff x="371475" y="3182341"/>
            <a:chExt cx="2400300" cy="4289578"/>
          </a:xfrm>
        </p:grpSpPr>
        <p:sp>
          <p:nvSpPr>
            <p:cNvPr id="15" name="Rectangle 14"/>
            <p:cNvSpPr/>
            <p:nvPr/>
          </p:nvSpPr>
          <p:spPr>
            <a:xfrm>
              <a:off x="390525" y="3182341"/>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2"/>
            <p:cNvSpPr txBox="1">
              <a:spLocks/>
            </p:cNvSpPr>
            <p:nvPr/>
          </p:nvSpPr>
          <p:spPr>
            <a:xfrm>
              <a:off x="771525" y="3258541"/>
              <a:ext cx="1676400" cy="8382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Transform </a:t>
              </a:r>
              <a:br>
                <a:rPr lang="en-US" sz="2000" dirty="0" smtClean="0">
                  <a:solidFill>
                    <a:schemeClr val="bg1"/>
                  </a:solidFill>
                </a:rPr>
              </a:br>
              <a:r>
                <a:rPr lang="en-US" sz="2000" dirty="0" smtClean="0">
                  <a:solidFill>
                    <a:schemeClr val="bg1"/>
                  </a:solidFill>
                </a:rPr>
                <a:t>your market</a:t>
              </a:r>
            </a:p>
          </p:txBody>
        </p:sp>
        <p:sp>
          <p:nvSpPr>
            <p:cNvPr id="17" name="Rectangle 16"/>
            <p:cNvSpPr/>
            <p:nvPr/>
          </p:nvSpPr>
          <p:spPr>
            <a:xfrm>
              <a:off x="390525" y="4020541"/>
              <a:ext cx="2362200" cy="34513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lumMod val="95000"/>
                  </a:schemeClr>
                </a:solidFill>
              </a:endParaRPr>
            </a:p>
          </p:txBody>
        </p:sp>
        <p:sp>
          <p:nvSpPr>
            <p:cNvPr id="18" name="Subtitle 2"/>
            <p:cNvSpPr txBox="1">
              <a:spLocks/>
            </p:cNvSpPr>
            <p:nvPr/>
          </p:nvSpPr>
          <p:spPr>
            <a:xfrm>
              <a:off x="390525" y="4146004"/>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Go beyond benchmarking,</a:t>
              </a:r>
              <a:br>
                <a:rPr lang="en-US" sz="1200" i="1" dirty="0" smtClean="0">
                  <a:solidFill>
                    <a:schemeClr val="bg1">
                      <a:lumMod val="50000"/>
                    </a:schemeClr>
                  </a:solidFill>
                </a:rPr>
              </a:br>
              <a:r>
                <a:rPr lang="en-US" sz="1200" i="1" dirty="0" smtClean="0">
                  <a:solidFill>
                    <a:schemeClr val="bg1">
                      <a:lumMod val="50000"/>
                    </a:schemeClr>
                  </a:solidFill>
                </a:rPr>
                <a:t>plus:</a:t>
              </a:r>
            </a:p>
          </p:txBody>
        </p:sp>
        <p:sp>
          <p:nvSpPr>
            <p:cNvPr id="25" name="Subtitle 2"/>
            <p:cNvSpPr txBox="1">
              <a:spLocks/>
            </p:cNvSpPr>
            <p:nvPr/>
          </p:nvSpPr>
          <p:spPr>
            <a:xfrm>
              <a:off x="390525" y="5596741"/>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a:solidFill>
                    <a:schemeClr val="bg1">
                      <a:lumMod val="50000"/>
                    </a:schemeClr>
                  </a:solidFill>
                </a:rPr>
                <a:t>E</a:t>
              </a:r>
              <a:r>
                <a:rPr lang="en-US" sz="1200" b="1" dirty="0" smtClean="0">
                  <a:solidFill>
                    <a:schemeClr val="bg1">
                      <a:lumMod val="50000"/>
                    </a:schemeClr>
                  </a:solidFill>
                </a:rPr>
                <a:t>nergy efficiency competition</a:t>
              </a:r>
            </a:p>
          </p:txBody>
        </p:sp>
        <p:sp>
          <p:nvSpPr>
            <p:cNvPr id="26" name="Subtitle 2"/>
            <p:cNvSpPr txBox="1">
              <a:spLocks/>
            </p:cNvSpPr>
            <p:nvPr/>
          </p:nvSpPr>
          <p:spPr>
            <a:xfrm>
              <a:off x="409575" y="61272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get utilities to help</a:t>
              </a:r>
              <a:endParaRPr lang="en-US" sz="1200" dirty="0">
                <a:solidFill>
                  <a:schemeClr val="bg1">
                    <a:lumMod val="50000"/>
                  </a:schemeClr>
                </a:solidFill>
              </a:endParaRPr>
            </a:p>
          </p:txBody>
        </p:sp>
        <p:sp>
          <p:nvSpPr>
            <p:cNvPr id="27" name="Subtitle 2"/>
            <p:cNvSpPr txBox="1">
              <a:spLocks/>
            </p:cNvSpPr>
            <p:nvPr/>
          </p:nvSpPr>
          <p:spPr>
            <a:xfrm>
              <a:off x="371475" y="4934941"/>
              <a:ext cx="2362200" cy="470679"/>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communicating and motivating</a:t>
              </a:r>
              <a:endParaRPr lang="en-US" sz="1200" dirty="0">
                <a:solidFill>
                  <a:schemeClr val="bg1">
                    <a:lumMod val="50000"/>
                  </a:schemeClr>
                </a:solidFill>
              </a:endParaRPr>
            </a:p>
          </p:txBody>
        </p:sp>
        <p:sp>
          <p:nvSpPr>
            <p:cNvPr id="28" name="Subtitle 2"/>
            <p:cNvSpPr txBox="1">
              <a:spLocks/>
            </p:cNvSpPr>
            <p:nvPr/>
          </p:nvSpPr>
          <p:spPr>
            <a:xfrm>
              <a:off x="397108" y="68130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utility network</a:t>
              </a:r>
            </a:p>
          </p:txBody>
        </p:sp>
      </p:grpSp>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46735" y="2113927"/>
            <a:ext cx="2230435" cy="2854523"/>
          </a:xfrm>
          <a:prstGeom prst="rect">
            <a:avLst/>
          </a:prstGeom>
          <a:ln w="3175">
            <a:solidFill>
              <a:schemeClr val="tx1"/>
            </a:solidFill>
          </a:ln>
        </p:spPr>
      </p:pic>
      <p:pic>
        <p:nvPicPr>
          <p:cNvPr id="3" name="Picture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67583" y="2101249"/>
            <a:ext cx="2685817" cy="1737882"/>
          </a:xfrm>
          <a:prstGeom prst="rect">
            <a:avLst/>
          </a:prstGeom>
          <a:ln w="3175">
            <a:solidFill>
              <a:schemeClr val="tx1"/>
            </a:solidFill>
          </a:ln>
        </p:spPr>
      </p:pic>
      <p:pic>
        <p:nvPicPr>
          <p:cNvPr id="5" name="Picture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67583" y="3906947"/>
            <a:ext cx="2685817" cy="1737882"/>
          </a:xfrm>
          <a:prstGeom prst="rect">
            <a:avLst/>
          </a:prstGeom>
          <a:ln w="3175">
            <a:solidFill>
              <a:schemeClr val="tx1"/>
            </a:solidFill>
          </a:ln>
        </p:spPr>
      </p:pic>
    </p:spTree>
    <p:extLst>
      <p:ext uri="{BB962C8B-B14F-4D97-AF65-F5344CB8AC3E}">
        <p14:creationId xmlns:p14="http://schemas.microsoft.com/office/powerpoint/2010/main" val="24043351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31" name="Title 1"/>
          <p:cNvSpPr>
            <a:spLocks noGrp="1"/>
          </p:cNvSpPr>
          <p:nvPr>
            <p:ph type="ctrTitle"/>
          </p:nvPr>
        </p:nvSpPr>
        <p:spPr>
          <a:xfrm>
            <a:off x="3048000" y="990600"/>
            <a:ext cx="5873983" cy="1622425"/>
          </a:xfrm>
        </p:spPr>
        <p:txBody>
          <a:bodyPr>
            <a:normAutofit/>
          </a:bodyPr>
          <a:lstStyle/>
          <a:p>
            <a:pPr algn="l"/>
            <a:r>
              <a:rPr lang="en-US" sz="2400" dirty="0">
                <a:solidFill>
                  <a:schemeClr val="bg1">
                    <a:lumMod val="50000"/>
                  </a:schemeClr>
                </a:solidFill>
              </a:rPr>
              <a:t>Energy efficiency </a:t>
            </a:r>
            <a:r>
              <a:rPr lang="en-US" sz="2400" dirty="0" smtClean="0">
                <a:solidFill>
                  <a:schemeClr val="bg1">
                    <a:lumMod val="50000"/>
                  </a:schemeClr>
                </a:solidFill>
              </a:rPr>
              <a:t>competition</a:t>
            </a:r>
            <a:endParaRPr lang="en-US" sz="2400" dirty="0">
              <a:solidFill>
                <a:schemeClr val="bg1">
                  <a:lumMod val="50000"/>
                </a:schemeClr>
              </a:solidFill>
            </a:endParaRPr>
          </a:p>
        </p:txBody>
      </p:sp>
      <p:grpSp>
        <p:nvGrpSpPr>
          <p:cNvPr id="4" name="Group 3"/>
          <p:cNvGrpSpPr/>
          <p:nvPr/>
        </p:nvGrpSpPr>
        <p:grpSpPr>
          <a:xfrm>
            <a:off x="381000" y="990600"/>
            <a:ext cx="2400300" cy="4289578"/>
            <a:chOff x="371475" y="3182341"/>
            <a:chExt cx="2400300" cy="4289578"/>
          </a:xfrm>
        </p:grpSpPr>
        <p:sp>
          <p:nvSpPr>
            <p:cNvPr id="15" name="Rectangle 14"/>
            <p:cNvSpPr/>
            <p:nvPr/>
          </p:nvSpPr>
          <p:spPr>
            <a:xfrm>
              <a:off x="390525" y="3182341"/>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2"/>
            <p:cNvSpPr txBox="1">
              <a:spLocks/>
            </p:cNvSpPr>
            <p:nvPr/>
          </p:nvSpPr>
          <p:spPr>
            <a:xfrm>
              <a:off x="771525" y="3258541"/>
              <a:ext cx="1676400" cy="8382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Transform </a:t>
              </a:r>
              <a:br>
                <a:rPr lang="en-US" sz="2000" dirty="0" smtClean="0">
                  <a:solidFill>
                    <a:schemeClr val="bg1"/>
                  </a:solidFill>
                </a:rPr>
              </a:br>
              <a:r>
                <a:rPr lang="en-US" sz="2000" dirty="0" smtClean="0">
                  <a:solidFill>
                    <a:schemeClr val="bg1"/>
                  </a:solidFill>
                </a:rPr>
                <a:t>your market</a:t>
              </a:r>
            </a:p>
          </p:txBody>
        </p:sp>
        <p:sp>
          <p:nvSpPr>
            <p:cNvPr id="17" name="Rectangle 16"/>
            <p:cNvSpPr/>
            <p:nvPr/>
          </p:nvSpPr>
          <p:spPr>
            <a:xfrm>
              <a:off x="390525" y="4020541"/>
              <a:ext cx="2362200" cy="34513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8" name="Subtitle 2"/>
            <p:cNvSpPr txBox="1">
              <a:spLocks/>
            </p:cNvSpPr>
            <p:nvPr/>
          </p:nvSpPr>
          <p:spPr>
            <a:xfrm>
              <a:off x="390525" y="4146004"/>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Go beyond benchmarking,</a:t>
              </a:r>
              <a:br>
                <a:rPr lang="en-US" sz="1200" i="1" dirty="0" smtClean="0">
                  <a:solidFill>
                    <a:schemeClr val="bg1">
                      <a:lumMod val="50000"/>
                    </a:schemeClr>
                  </a:solidFill>
                </a:rPr>
              </a:br>
              <a:r>
                <a:rPr lang="en-US" sz="1200" i="1" dirty="0" smtClean="0">
                  <a:solidFill>
                    <a:schemeClr val="bg1">
                      <a:lumMod val="50000"/>
                    </a:schemeClr>
                  </a:solidFill>
                </a:rPr>
                <a:t>plus:</a:t>
              </a:r>
            </a:p>
          </p:txBody>
        </p:sp>
        <p:sp>
          <p:nvSpPr>
            <p:cNvPr id="25" name="Subtitle 2"/>
            <p:cNvSpPr txBox="1">
              <a:spLocks/>
            </p:cNvSpPr>
            <p:nvPr/>
          </p:nvSpPr>
          <p:spPr>
            <a:xfrm>
              <a:off x="390525" y="5596741"/>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a:solidFill>
                    <a:schemeClr val="bg1">
                      <a:lumMod val="50000"/>
                    </a:schemeClr>
                  </a:solidFill>
                </a:rPr>
                <a:t>E</a:t>
              </a:r>
              <a:r>
                <a:rPr lang="en-US" sz="1200" b="1" dirty="0" smtClean="0">
                  <a:solidFill>
                    <a:schemeClr val="bg1">
                      <a:lumMod val="50000"/>
                    </a:schemeClr>
                  </a:solidFill>
                </a:rPr>
                <a:t>nergy efficiency competition</a:t>
              </a:r>
            </a:p>
          </p:txBody>
        </p:sp>
        <p:sp>
          <p:nvSpPr>
            <p:cNvPr id="26" name="Subtitle 2"/>
            <p:cNvSpPr txBox="1">
              <a:spLocks/>
            </p:cNvSpPr>
            <p:nvPr/>
          </p:nvSpPr>
          <p:spPr>
            <a:xfrm>
              <a:off x="409575" y="61272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get utilities to help</a:t>
              </a:r>
              <a:endParaRPr lang="en-US" sz="1200" dirty="0">
                <a:solidFill>
                  <a:schemeClr val="bg1">
                    <a:lumMod val="50000"/>
                  </a:schemeClr>
                </a:solidFill>
              </a:endParaRPr>
            </a:p>
          </p:txBody>
        </p:sp>
        <p:sp>
          <p:nvSpPr>
            <p:cNvPr id="27" name="Subtitle 2"/>
            <p:cNvSpPr txBox="1">
              <a:spLocks/>
            </p:cNvSpPr>
            <p:nvPr/>
          </p:nvSpPr>
          <p:spPr>
            <a:xfrm>
              <a:off x="371475" y="4934941"/>
              <a:ext cx="2362200" cy="470679"/>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communicating and motivating</a:t>
              </a:r>
              <a:endParaRPr lang="en-US" sz="1200" dirty="0">
                <a:solidFill>
                  <a:schemeClr val="bg1">
                    <a:lumMod val="50000"/>
                  </a:schemeClr>
                </a:solidFill>
              </a:endParaRPr>
            </a:p>
          </p:txBody>
        </p:sp>
        <p:sp>
          <p:nvSpPr>
            <p:cNvPr id="28" name="Subtitle 2"/>
            <p:cNvSpPr txBox="1">
              <a:spLocks/>
            </p:cNvSpPr>
            <p:nvPr/>
          </p:nvSpPr>
          <p:spPr>
            <a:xfrm>
              <a:off x="397108" y="68130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utility network</a:t>
              </a:r>
            </a:p>
          </p:txBody>
        </p:sp>
      </p:grpSp>
      <p:pic>
        <p:nvPicPr>
          <p:cNvPr id="7" name="Pictur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895599" y="2236837"/>
            <a:ext cx="5305327" cy="2182763"/>
          </a:xfrm>
          <a:prstGeom prst="rect">
            <a:avLst/>
          </a:prstGeom>
        </p:spPr>
      </p:pic>
    </p:spTree>
    <p:extLst>
      <p:ext uri="{BB962C8B-B14F-4D97-AF65-F5344CB8AC3E}">
        <p14:creationId xmlns:p14="http://schemas.microsoft.com/office/powerpoint/2010/main" val="100986454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31" name="Title 1"/>
          <p:cNvSpPr>
            <a:spLocks noGrp="1"/>
          </p:cNvSpPr>
          <p:nvPr>
            <p:ph type="ctrTitle"/>
          </p:nvPr>
        </p:nvSpPr>
        <p:spPr>
          <a:xfrm>
            <a:off x="2937949" y="914400"/>
            <a:ext cx="5873983" cy="1622425"/>
          </a:xfrm>
        </p:spPr>
        <p:txBody>
          <a:bodyPr>
            <a:normAutofit/>
          </a:bodyPr>
          <a:lstStyle/>
          <a:p>
            <a:pPr algn="l"/>
            <a:r>
              <a:rPr lang="en-US" sz="2400" dirty="0">
                <a:solidFill>
                  <a:schemeClr val="bg1">
                    <a:lumMod val="50000"/>
                  </a:schemeClr>
                </a:solidFill>
              </a:rPr>
              <a:t>Recommendations/best practices: </a:t>
            </a:r>
            <a:r>
              <a:rPr lang="en-US" sz="2400" dirty="0" smtClean="0">
                <a:solidFill>
                  <a:schemeClr val="bg1">
                    <a:lumMod val="50000"/>
                  </a:schemeClr>
                </a:solidFill>
              </a:rPr>
              <a:t/>
            </a:r>
            <a:br>
              <a:rPr lang="en-US" sz="2400" dirty="0" smtClean="0">
                <a:solidFill>
                  <a:schemeClr val="bg1">
                    <a:lumMod val="50000"/>
                  </a:schemeClr>
                </a:solidFill>
              </a:rPr>
            </a:br>
            <a:r>
              <a:rPr lang="en-US" sz="2400" dirty="0" smtClean="0">
                <a:solidFill>
                  <a:schemeClr val="bg1">
                    <a:lumMod val="50000"/>
                  </a:schemeClr>
                </a:solidFill>
              </a:rPr>
              <a:t>Get </a:t>
            </a:r>
            <a:r>
              <a:rPr lang="en-US" sz="2400" dirty="0">
                <a:solidFill>
                  <a:schemeClr val="bg1">
                    <a:lumMod val="50000"/>
                  </a:schemeClr>
                </a:solidFill>
              </a:rPr>
              <a:t>utilities to help</a:t>
            </a:r>
          </a:p>
        </p:txBody>
      </p:sp>
      <p:grpSp>
        <p:nvGrpSpPr>
          <p:cNvPr id="4" name="Group 3"/>
          <p:cNvGrpSpPr/>
          <p:nvPr/>
        </p:nvGrpSpPr>
        <p:grpSpPr>
          <a:xfrm>
            <a:off x="381000" y="990600"/>
            <a:ext cx="2400300" cy="4289578"/>
            <a:chOff x="371475" y="3182341"/>
            <a:chExt cx="2400300" cy="4289578"/>
          </a:xfrm>
        </p:grpSpPr>
        <p:sp>
          <p:nvSpPr>
            <p:cNvPr id="15" name="Rectangle 14"/>
            <p:cNvSpPr/>
            <p:nvPr/>
          </p:nvSpPr>
          <p:spPr>
            <a:xfrm>
              <a:off x="390525" y="3182341"/>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2"/>
            <p:cNvSpPr txBox="1">
              <a:spLocks/>
            </p:cNvSpPr>
            <p:nvPr/>
          </p:nvSpPr>
          <p:spPr>
            <a:xfrm>
              <a:off x="771525" y="3258541"/>
              <a:ext cx="1676400" cy="8382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Transform </a:t>
              </a:r>
              <a:br>
                <a:rPr lang="en-US" sz="2000" dirty="0" smtClean="0">
                  <a:solidFill>
                    <a:schemeClr val="bg1"/>
                  </a:solidFill>
                </a:rPr>
              </a:br>
              <a:r>
                <a:rPr lang="en-US" sz="2000" dirty="0" smtClean="0">
                  <a:solidFill>
                    <a:schemeClr val="bg1"/>
                  </a:solidFill>
                </a:rPr>
                <a:t>your market</a:t>
              </a:r>
            </a:p>
          </p:txBody>
        </p:sp>
        <p:sp>
          <p:nvSpPr>
            <p:cNvPr id="17" name="Rectangle 16"/>
            <p:cNvSpPr/>
            <p:nvPr/>
          </p:nvSpPr>
          <p:spPr>
            <a:xfrm>
              <a:off x="390525" y="4020541"/>
              <a:ext cx="2362200" cy="34513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8" name="Subtitle 2"/>
            <p:cNvSpPr txBox="1">
              <a:spLocks/>
            </p:cNvSpPr>
            <p:nvPr/>
          </p:nvSpPr>
          <p:spPr>
            <a:xfrm>
              <a:off x="390525" y="4146004"/>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Go beyond benchmarking,</a:t>
              </a:r>
              <a:br>
                <a:rPr lang="en-US" sz="1200" i="1" dirty="0" smtClean="0">
                  <a:solidFill>
                    <a:schemeClr val="bg1">
                      <a:lumMod val="50000"/>
                    </a:schemeClr>
                  </a:solidFill>
                </a:rPr>
              </a:br>
              <a:r>
                <a:rPr lang="en-US" sz="1200" i="1" dirty="0" smtClean="0">
                  <a:solidFill>
                    <a:schemeClr val="bg1">
                      <a:lumMod val="50000"/>
                    </a:schemeClr>
                  </a:solidFill>
                </a:rPr>
                <a:t>plus:</a:t>
              </a:r>
            </a:p>
          </p:txBody>
        </p:sp>
        <p:sp>
          <p:nvSpPr>
            <p:cNvPr id="25" name="Subtitle 2"/>
            <p:cNvSpPr txBox="1">
              <a:spLocks/>
            </p:cNvSpPr>
            <p:nvPr/>
          </p:nvSpPr>
          <p:spPr>
            <a:xfrm>
              <a:off x="390525" y="5596741"/>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E</a:t>
              </a:r>
              <a:r>
                <a:rPr lang="en-US" sz="1200" dirty="0" smtClean="0">
                  <a:solidFill>
                    <a:schemeClr val="bg1">
                      <a:lumMod val="50000"/>
                    </a:schemeClr>
                  </a:solidFill>
                </a:rPr>
                <a:t>nergy efficiency competition</a:t>
              </a:r>
            </a:p>
          </p:txBody>
        </p:sp>
        <p:sp>
          <p:nvSpPr>
            <p:cNvPr id="26" name="Subtitle 2"/>
            <p:cNvSpPr txBox="1">
              <a:spLocks/>
            </p:cNvSpPr>
            <p:nvPr/>
          </p:nvSpPr>
          <p:spPr>
            <a:xfrm>
              <a:off x="409575" y="61272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a:solidFill>
                    <a:schemeClr val="bg1">
                      <a:lumMod val="50000"/>
                    </a:schemeClr>
                  </a:solidFill>
                </a:rPr>
                <a:t>Recommendations/best practices: </a:t>
              </a:r>
              <a:r>
                <a:rPr lang="en-US" sz="1200" b="1" dirty="0" smtClean="0">
                  <a:solidFill>
                    <a:schemeClr val="bg1">
                      <a:lumMod val="50000"/>
                    </a:schemeClr>
                  </a:solidFill>
                </a:rPr>
                <a:t>get utilities to help</a:t>
              </a:r>
              <a:endParaRPr lang="en-US" sz="1200" b="1" dirty="0">
                <a:solidFill>
                  <a:schemeClr val="bg1">
                    <a:lumMod val="50000"/>
                  </a:schemeClr>
                </a:solidFill>
              </a:endParaRPr>
            </a:p>
          </p:txBody>
        </p:sp>
        <p:sp>
          <p:nvSpPr>
            <p:cNvPr id="27" name="Subtitle 2"/>
            <p:cNvSpPr txBox="1">
              <a:spLocks/>
            </p:cNvSpPr>
            <p:nvPr/>
          </p:nvSpPr>
          <p:spPr>
            <a:xfrm>
              <a:off x="371475" y="4934941"/>
              <a:ext cx="2362200" cy="470679"/>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communicating and motivating</a:t>
              </a:r>
              <a:endParaRPr lang="en-US" sz="1200" dirty="0">
                <a:solidFill>
                  <a:schemeClr val="bg1">
                    <a:lumMod val="50000"/>
                  </a:schemeClr>
                </a:solidFill>
              </a:endParaRPr>
            </a:p>
          </p:txBody>
        </p:sp>
        <p:sp>
          <p:nvSpPr>
            <p:cNvPr id="28" name="Subtitle 2"/>
            <p:cNvSpPr txBox="1">
              <a:spLocks/>
            </p:cNvSpPr>
            <p:nvPr/>
          </p:nvSpPr>
          <p:spPr>
            <a:xfrm>
              <a:off x="397108" y="68130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utility network</a:t>
              </a:r>
            </a:p>
          </p:txBody>
        </p:sp>
      </p:grpSp>
      <p:pic>
        <p:nvPicPr>
          <p:cNvPr id="2" name="Pictur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95092" y="2417538"/>
            <a:ext cx="1919684" cy="1123217"/>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571479" y="3621024"/>
            <a:ext cx="2017776" cy="1712976"/>
          </a:xfrm>
          <a:prstGeom prst="rect">
            <a:avLst/>
          </a:prstGeom>
        </p:spPr>
      </p:pic>
      <p:pic>
        <p:nvPicPr>
          <p:cNvPr id="5" name="Picture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51990" y="2381099"/>
            <a:ext cx="3296812" cy="2479055"/>
          </a:xfrm>
          <a:prstGeom prst="rect">
            <a:avLst/>
          </a:prstGeom>
        </p:spPr>
      </p:pic>
    </p:spTree>
    <p:extLst>
      <p:ext uri="{BB962C8B-B14F-4D97-AF65-F5344CB8AC3E}">
        <p14:creationId xmlns:p14="http://schemas.microsoft.com/office/powerpoint/2010/main" val="14045671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31" name="Title 1"/>
          <p:cNvSpPr>
            <a:spLocks noGrp="1"/>
          </p:cNvSpPr>
          <p:nvPr>
            <p:ph type="ctrTitle"/>
          </p:nvPr>
        </p:nvSpPr>
        <p:spPr>
          <a:xfrm>
            <a:off x="2937949" y="990600"/>
            <a:ext cx="5873983" cy="1622425"/>
          </a:xfrm>
        </p:spPr>
        <p:txBody>
          <a:bodyPr>
            <a:normAutofit/>
          </a:bodyPr>
          <a:lstStyle/>
          <a:p>
            <a:pPr algn="l"/>
            <a:r>
              <a:rPr lang="en-US" sz="2400" dirty="0">
                <a:solidFill>
                  <a:schemeClr val="bg1">
                    <a:lumMod val="50000"/>
                  </a:schemeClr>
                </a:solidFill>
              </a:rPr>
              <a:t>Harness </a:t>
            </a:r>
            <a:r>
              <a:rPr lang="en-US" sz="2400" dirty="0" smtClean="0">
                <a:solidFill>
                  <a:schemeClr val="bg1">
                    <a:lumMod val="50000"/>
                  </a:schemeClr>
                </a:solidFill>
              </a:rPr>
              <a:t>the ENERGY </a:t>
            </a:r>
            <a:r>
              <a:rPr lang="en-US" sz="2400" dirty="0">
                <a:solidFill>
                  <a:schemeClr val="bg1">
                    <a:lumMod val="50000"/>
                  </a:schemeClr>
                </a:solidFill>
              </a:rPr>
              <a:t>STAR utility network</a:t>
            </a:r>
          </a:p>
        </p:txBody>
      </p:sp>
      <p:grpSp>
        <p:nvGrpSpPr>
          <p:cNvPr id="4" name="Group 3"/>
          <p:cNvGrpSpPr/>
          <p:nvPr/>
        </p:nvGrpSpPr>
        <p:grpSpPr>
          <a:xfrm>
            <a:off x="381000" y="990600"/>
            <a:ext cx="2400300" cy="4289578"/>
            <a:chOff x="371475" y="3182341"/>
            <a:chExt cx="2400300" cy="4289578"/>
          </a:xfrm>
        </p:grpSpPr>
        <p:sp>
          <p:nvSpPr>
            <p:cNvPr id="15" name="Rectangle 14"/>
            <p:cNvSpPr/>
            <p:nvPr/>
          </p:nvSpPr>
          <p:spPr>
            <a:xfrm>
              <a:off x="390525" y="3182341"/>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2"/>
            <p:cNvSpPr txBox="1">
              <a:spLocks/>
            </p:cNvSpPr>
            <p:nvPr/>
          </p:nvSpPr>
          <p:spPr>
            <a:xfrm>
              <a:off x="771525" y="3258541"/>
              <a:ext cx="1676400" cy="8382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Transform </a:t>
              </a:r>
              <a:br>
                <a:rPr lang="en-US" sz="2000" dirty="0" smtClean="0">
                  <a:solidFill>
                    <a:schemeClr val="bg1"/>
                  </a:solidFill>
                </a:rPr>
              </a:br>
              <a:r>
                <a:rPr lang="en-US" sz="2000" dirty="0" smtClean="0">
                  <a:solidFill>
                    <a:schemeClr val="bg1"/>
                  </a:solidFill>
                </a:rPr>
                <a:t>your market</a:t>
              </a:r>
            </a:p>
          </p:txBody>
        </p:sp>
        <p:sp>
          <p:nvSpPr>
            <p:cNvPr id="17" name="Rectangle 16"/>
            <p:cNvSpPr/>
            <p:nvPr/>
          </p:nvSpPr>
          <p:spPr>
            <a:xfrm>
              <a:off x="390525" y="4020541"/>
              <a:ext cx="2362200" cy="34513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8" name="Subtitle 2"/>
            <p:cNvSpPr txBox="1">
              <a:spLocks/>
            </p:cNvSpPr>
            <p:nvPr/>
          </p:nvSpPr>
          <p:spPr>
            <a:xfrm>
              <a:off x="390525" y="4146004"/>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Go beyond benchmarking,</a:t>
              </a:r>
              <a:br>
                <a:rPr lang="en-US" sz="1200" i="1" dirty="0" smtClean="0">
                  <a:solidFill>
                    <a:schemeClr val="bg1">
                      <a:lumMod val="50000"/>
                    </a:schemeClr>
                  </a:solidFill>
                </a:rPr>
              </a:br>
              <a:r>
                <a:rPr lang="en-US" sz="1200" i="1" dirty="0" smtClean="0">
                  <a:solidFill>
                    <a:schemeClr val="bg1">
                      <a:lumMod val="50000"/>
                    </a:schemeClr>
                  </a:solidFill>
                </a:rPr>
                <a:t>plus:</a:t>
              </a:r>
            </a:p>
          </p:txBody>
        </p:sp>
        <p:sp>
          <p:nvSpPr>
            <p:cNvPr id="25" name="Subtitle 2"/>
            <p:cNvSpPr txBox="1">
              <a:spLocks/>
            </p:cNvSpPr>
            <p:nvPr/>
          </p:nvSpPr>
          <p:spPr>
            <a:xfrm>
              <a:off x="390525" y="5596741"/>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E</a:t>
              </a:r>
              <a:r>
                <a:rPr lang="en-US" sz="1200" dirty="0" smtClean="0">
                  <a:solidFill>
                    <a:schemeClr val="bg1">
                      <a:lumMod val="50000"/>
                    </a:schemeClr>
                  </a:solidFill>
                </a:rPr>
                <a:t>nergy efficiency competition</a:t>
              </a:r>
            </a:p>
          </p:txBody>
        </p:sp>
        <p:sp>
          <p:nvSpPr>
            <p:cNvPr id="26" name="Subtitle 2"/>
            <p:cNvSpPr txBox="1">
              <a:spLocks/>
            </p:cNvSpPr>
            <p:nvPr/>
          </p:nvSpPr>
          <p:spPr>
            <a:xfrm>
              <a:off x="409575" y="61272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get utilities to help</a:t>
              </a:r>
              <a:endParaRPr lang="en-US" sz="1200" dirty="0">
                <a:solidFill>
                  <a:schemeClr val="bg1">
                    <a:lumMod val="50000"/>
                  </a:schemeClr>
                </a:solidFill>
              </a:endParaRPr>
            </a:p>
          </p:txBody>
        </p:sp>
        <p:sp>
          <p:nvSpPr>
            <p:cNvPr id="27" name="Subtitle 2"/>
            <p:cNvSpPr txBox="1">
              <a:spLocks/>
            </p:cNvSpPr>
            <p:nvPr/>
          </p:nvSpPr>
          <p:spPr>
            <a:xfrm>
              <a:off x="371475" y="4934941"/>
              <a:ext cx="2362200" cy="470679"/>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communicating and motivating</a:t>
              </a:r>
              <a:endParaRPr lang="en-US" sz="1200" dirty="0">
                <a:solidFill>
                  <a:schemeClr val="bg1">
                    <a:lumMod val="50000"/>
                  </a:schemeClr>
                </a:solidFill>
              </a:endParaRPr>
            </a:p>
          </p:txBody>
        </p:sp>
        <p:sp>
          <p:nvSpPr>
            <p:cNvPr id="28" name="Subtitle 2"/>
            <p:cNvSpPr txBox="1">
              <a:spLocks/>
            </p:cNvSpPr>
            <p:nvPr/>
          </p:nvSpPr>
          <p:spPr>
            <a:xfrm>
              <a:off x="397108" y="681302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b="1" dirty="0" smtClean="0">
                  <a:solidFill>
                    <a:schemeClr val="bg1">
                      <a:lumMod val="50000"/>
                    </a:schemeClr>
                  </a:solidFill>
                </a:rPr>
                <a:t>Harness ENERGY STAR utility network</a:t>
              </a:r>
            </a:p>
          </p:txBody>
        </p:sp>
      </p:grpSp>
      <p:pic>
        <p:nvPicPr>
          <p:cNvPr id="2" name="Picture 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429000" y="2211050"/>
            <a:ext cx="4259660" cy="2632707"/>
          </a:xfrm>
          <a:prstGeom prst="rect">
            <a:avLst/>
          </a:prstGeom>
        </p:spPr>
      </p:pic>
    </p:spTree>
    <p:extLst>
      <p:ext uri="{BB962C8B-B14F-4D97-AF65-F5344CB8AC3E}">
        <p14:creationId xmlns:p14="http://schemas.microsoft.com/office/powerpoint/2010/main" val="17368395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61950" y="2187422"/>
            <a:ext cx="2362200" cy="19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3" name="Rectangle 12"/>
          <p:cNvSpPr/>
          <p:nvPr/>
        </p:nvSpPr>
        <p:spPr>
          <a:xfrm>
            <a:off x="3346217"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419850"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61950" y="1349222"/>
            <a:ext cx="2362200" cy="8382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600200" y="228600"/>
            <a:ext cx="6559783" cy="914400"/>
          </a:xfrm>
        </p:spPr>
        <p:txBody>
          <a:bodyPr>
            <a:normAutofit/>
          </a:bodyPr>
          <a:lstStyle/>
          <a:p>
            <a:pPr algn="l"/>
            <a:r>
              <a:rPr lang="en-US" dirty="0" smtClean="0">
                <a:solidFill>
                  <a:schemeClr val="bg1">
                    <a:lumMod val="50000"/>
                  </a:schemeClr>
                </a:solidFill>
              </a:rPr>
              <a:t>Customize your program</a:t>
            </a:r>
            <a:endParaRPr lang="en-US" dirty="0">
              <a:solidFill>
                <a:schemeClr val="bg1">
                  <a:lumMod val="50000"/>
                </a:schemeClr>
              </a:solidFill>
            </a:endParaRPr>
          </a:p>
        </p:txBody>
      </p:sp>
      <p:sp>
        <p:nvSpPr>
          <p:cNvPr id="3" name="Subtitle 2"/>
          <p:cNvSpPr>
            <a:spLocks noGrp="1"/>
          </p:cNvSpPr>
          <p:nvPr>
            <p:ph type="subTitle" idx="1"/>
          </p:nvPr>
        </p:nvSpPr>
        <p:spPr>
          <a:xfrm>
            <a:off x="3664183" y="1463522"/>
            <a:ext cx="1759183" cy="685800"/>
          </a:xfrm>
        </p:spPr>
        <p:txBody>
          <a:bodyPr>
            <a:normAutofit lnSpcReduction="10000"/>
          </a:bodyPr>
          <a:lstStyle/>
          <a:p>
            <a:r>
              <a:rPr lang="en-US" sz="2000" dirty="0" smtClean="0">
                <a:solidFill>
                  <a:schemeClr val="bg1"/>
                </a:solidFill>
              </a:rPr>
              <a:t>Go beyond </a:t>
            </a:r>
            <a:br>
              <a:rPr lang="en-US" sz="2000" dirty="0" smtClean="0">
                <a:solidFill>
                  <a:schemeClr val="bg1"/>
                </a:solidFill>
              </a:rPr>
            </a:br>
            <a:r>
              <a:rPr lang="en-US" sz="2000" dirty="0" smtClean="0">
                <a:solidFill>
                  <a:schemeClr val="bg1"/>
                </a:solidFill>
              </a:rPr>
              <a:t>benchmarking</a:t>
            </a: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1" name="Subtitle 2"/>
          <p:cNvSpPr txBox="1">
            <a:spLocks/>
          </p:cNvSpPr>
          <p:nvPr/>
        </p:nvSpPr>
        <p:spPr>
          <a:xfrm>
            <a:off x="6800850" y="1425422"/>
            <a:ext cx="1676400" cy="8382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Transform </a:t>
            </a:r>
            <a:br>
              <a:rPr lang="en-US" sz="2000" dirty="0" smtClean="0">
                <a:solidFill>
                  <a:schemeClr val="bg1"/>
                </a:solidFill>
              </a:rPr>
            </a:br>
            <a:r>
              <a:rPr lang="en-US" sz="2000" dirty="0" smtClean="0">
                <a:solidFill>
                  <a:schemeClr val="bg1"/>
                </a:solidFill>
              </a:rPr>
              <a:t>your market</a:t>
            </a:r>
          </a:p>
        </p:txBody>
      </p:sp>
      <p:sp>
        <p:nvSpPr>
          <p:cNvPr id="12" name="Subtitle 2"/>
          <p:cNvSpPr txBox="1">
            <a:spLocks/>
          </p:cNvSpPr>
          <p:nvPr/>
        </p:nvSpPr>
        <p:spPr>
          <a:xfrm>
            <a:off x="504825" y="1425422"/>
            <a:ext cx="2066925"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chemeClr val="bg1"/>
                </a:solidFill>
              </a:rPr>
              <a:t>Unlock the power </a:t>
            </a:r>
            <a:br>
              <a:rPr lang="en-US" sz="2000" dirty="0" smtClean="0">
                <a:solidFill>
                  <a:schemeClr val="bg1"/>
                </a:solidFill>
              </a:rPr>
            </a:br>
            <a:r>
              <a:rPr lang="en-US" sz="2000" dirty="0" smtClean="0">
                <a:solidFill>
                  <a:schemeClr val="bg1"/>
                </a:solidFill>
              </a:rPr>
              <a:t>of information</a:t>
            </a:r>
          </a:p>
        </p:txBody>
      </p:sp>
      <p:sp>
        <p:nvSpPr>
          <p:cNvPr id="15" name="Subtitle 2"/>
          <p:cNvSpPr txBox="1">
            <a:spLocks/>
          </p:cNvSpPr>
          <p:nvPr/>
        </p:nvSpPr>
        <p:spPr>
          <a:xfrm>
            <a:off x="361950" y="2312885"/>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Recommendations/best practices: benchmarking programs</a:t>
            </a:r>
          </a:p>
        </p:txBody>
      </p:sp>
      <p:sp>
        <p:nvSpPr>
          <p:cNvPr id="16" name="Subtitle 2"/>
          <p:cNvSpPr txBox="1">
            <a:spLocks/>
          </p:cNvSpPr>
          <p:nvPr/>
        </p:nvSpPr>
        <p:spPr>
          <a:xfrm>
            <a:off x="361950" y="29494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ENERGY STAR Portfolio Manager</a:t>
            </a:r>
          </a:p>
        </p:txBody>
      </p:sp>
      <p:sp>
        <p:nvSpPr>
          <p:cNvPr id="17" name="Subtitle 2"/>
          <p:cNvSpPr txBox="1">
            <a:spLocks/>
          </p:cNvSpPr>
          <p:nvPr/>
        </p:nvSpPr>
        <p:spPr>
          <a:xfrm>
            <a:off x="381000" y="34799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1 – 100 ENERGY STAR score, plus 80 other metrics</a:t>
            </a:r>
          </a:p>
        </p:txBody>
      </p:sp>
      <p:sp>
        <p:nvSpPr>
          <p:cNvPr id="19" name="Rectangle 18"/>
          <p:cNvSpPr/>
          <p:nvPr/>
        </p:nvSpPr>
        <p:spPr>
          <a:xfrm>
            <a:off x="3346217" y="2196926"/>
            <a:ext cx="2362200" cy="28187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0" name="Subtitle 2"/>
          <p:cNvSpPr txBox="1">
            <a:spLocks/>
          </p:cNvSpPr>
          <p:nvPr/>
        </p:nvSpPr>
        <p:spPr>
          <a:xfrm>
            <a:off x="3346217" y="2322389"/>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plus:</a:t>
            </a:r>
          </a:p>
        </p:txBody>
      </p:sp>
      <p:sp>
        <p:nvSpPr>
          <p:cNvPr id="21" name="Subtitle 2"/>
          <p:cNvSpPr txBox="1">
            <a:spLocks/>
          </p:cNvSpPr>
          <p:nvPr/>
        </p:nvSpPr>
        <p:spPr>
          <a:xfrm>
            <a:off x="3346217" y="33064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EPA co-branded recognition</a:t>
            </a:r>
          </a:p>
        </p:txBody>
      </p:sp>
      <p:sp>
        <p:nvSpPr>
          <p:cNvPr id="22" name="Subtitle 2"/>
          <p:cNvSpPr txBox="1">
            <a:spLocks/>
          </p:cNvSpPr>
          <p:nvPr/>
        </p:nvSpPr>
        <p:spPr>
          <a:xfrm>
            <a:off x="3365267" y="3717651"/>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Off-the-shelf building improvement tools and resources</a:t>
            </a:r>
          </a:p>
        </p:txBody>
      </p:sp>
      <p:sp>
        <p:nvSpPr>
          <p:cNvPr id="23" name="Subtitle 2"/>
          <p:cNvSpPr txBox="1">
            <a:spLocks/>
          </p:cNvSpPr>
          <p:nvPr/>
        </p:nvSpPr>
        <p:spPr>
          <a:xfrm>
            <a:off x="3327167" y="2868889"/>
            <a:ext cx="2362200" cy="40770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Template energy mgmt. plan</a:t>
            </a:r>
          </a:p>
        </p:txBody>
      </p:sp>
      <p:sp>
        <p:nvSpPr>
          <p:cNvPr id="24" name="Subtitle 2"/>
          <p:cNvSpPr txBox="1">
            <a:spLocks/>
          </p:cNvSpPr>
          <p:nvPr/>
        </p:nvSpPr>
        <p:spPr>
          <a:xfrm>
            <a:off x="3352800" y="43703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service and product provider network</a:t>
            </a:r>
          </a:p>
        </p:txBody>
      </p:sp>
      <p:sp>
        <p:nvSpPr>
          <p:cNvPr id="25" name="Rectangle 24"/>
          <p:cNvSpPr/>
          <p:nvPr/>
        </p:nvSpPr>
        <p:spPr>
          <a:xfrm>
            <a:off x="6419850" y="2187422"/>
            <a:ext cx="2362200" cy="34513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26" name="Subtitle 2"/>
          <p:cNvSpPr txBox="1">
            <a:spLocks/>
          </p:cNvSpPr>
          <p:nvPr/>
        </p:nvSpPr>
        <p:spPr>
          <a:xfrm>
            <a:off x="6419850" y="2312885"/>
            <a:ext cx="2362200" cy="31931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i="1" dirty="0" smtClean="0">
                <a:solidFill>
                  <a:schemeClr val="bg1">
                    <a:lumMod val="50000"/>
                  </a:schemeClr>
                </a:solidFill>
              </a:rPr>
              <a:t>Unlock the power of information, Go beyond benchmarking,</a:t>
            </a:r>
            <a:br>
              <a:rPr lang="en-US" sz="1200" i="1" dirty="0" smtClean="0">
                <a:solidFill>
                  <a:schemeClr val="bg1">
                    <a:lumMod val="50000"/>
                  </a:schemeClr>
                </a:solidFill>
              </a:rPr>
            </a:br>
            <a:r>
              <a:rPr lang="en-US" sz="1200" i="1" dirty="0" smtClean="0">
                <a:solidFill>
                  <a:schemeClr val="bg1">
                    <a:lumMod val="50000"/>
                  </a:schemeClr>
                </a:solidFill>
              </a:rPr>
              <a:t>plus:</a:t>
            </a:r>
          </a:p>
        </p:txBody>
      </p:sp>
      <p:sp>
        <p:nvSpPr>
          <p:cNvPr id="27" name="Subtitle 2"/>
          <p:cNvSpPr txBox="1">
            <a:spLocks/>
          </p:cNvSpPr>
          <p:nvPr/>
        </p:nvSpPr>
        <p:spPr>
          <a:xfrm>
            <a:off x="6419850" y="3763622"/>
            <a:ext cx="2362200" cy="405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E</a:t>
            </a:r>
            <a:r>
              <a:rPr lang="en-US" sz="1200" dirty="0" smtClean="0">
                <a:solidFill>
                  <a:schemeClr val="bg1">
                    <a:lumMod val="50000"/>
                  </a:schemeClr>
                </a:solidFill>
              </a:rPr>
              <a:t>nergy efficiency competition</a:t>
            </a:r>
          </a:p>
        </p:txBody>
      </p:sp>
      <p:sp>
        <p:nvSpPr>
          <p:cNvPr id="28" name="Subtitle 2"/>
          <p:cNvSpPr txBox="1">
            <a:spLocks/>
          </p:cNvSpPr>
          <p:nvPr/>
        </p:nvSpPr>
        <p:spPr>
          <a:xfrm>
            <a:off x="6438900" y="42941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get utilities to help</a:t>
            </a:r>
            <a:endParaRPr lang="en-US" sz="1200" dirty="0">
              <a:solidFill>
                <a:schemeClr val="bg1">
                  <a:lumMod val="50000"/>
                </a:schemeClr>
              </a:solidFill>
            </a:endParaRPr>
          </a:p>
        </p:txBody>
      </p:sp>
      <p:sp>
        <p:nvSpPr>
          <p:cNvPr id="29" name="Subtitle 2"/>
          <p:cNvSpPr txBox="1">
            <a:spLocks/>
          </p:cNvSpPr>
          <p:nvPr/>
        </p:nvSpPr>
        <p:spPr>
          <a:xfrm>
            <a:off x="6400800" y="3101822"/>
            <a:ext cx="2362200" cy="470679"/>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a:solidFill>
                  <a:schemeClr val="bg1">
                    <a:lumMod val="50000"/>
                  </a:schemeClr>
                </a:solidFill>
              </a:rPr>
              <a:t>Recommendations/best practices: </a:t>
            </a:r>
            <a:r>
              <a:rPr lang="en-US" sz="1200" dirty="0" smtClean="0">
                <a:solidFill>
                  <a:schemeClr val="bg1">
                    <a:lumMod val="50000"/>
                  </a:schemeClr>
                </a:solidFill>
              </a:rPr>
              <a:t>communicating and motivating</a:t>
            </a:r>
            <a:endParaRPr lang="en-US" sz="1200" dirty="0">
              <a:solidFill>
                <a:schemeClr val="bg1">
                  <a:lumMod val="50000"/>
                </a:schemeClr>
              </a:solidFill>
            </a:endParaRPr>
          </a:p>
        </p:txBody>
      </p:sp>
      <p:sp>
        <p:nvSpPr>
          <p:cNvPr id="30" name="Subtitle 2"/>
          <p:cNvSpPr txBox="1">
            <a:spLocks/>
          </p:cNvSpPr>
          <p:nvPr/>
        </p:nvSpPr>
        <p:spPr>
          <a:xfrm>
            <a:off x="6426433" y="4979906"/>
            <a:ext cx="2362200" cy="6365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200" dirty="0" smtClean="0">
                <a:solidFill>
                  <a:schemeClr val="bg1">
                    <a:lumMod val="50000"/>
                  </a:schemeClr>
                </a:solidFill>
              </a:rPr>
              <a:t>Harness ENERGY STAR utility network</a:t>
            </a:r>
          </a:p>
        </p:txBody>
      </p:sp>
    </p:spTree>
    <p:extLst>
      <p:ext uri="{BB962C8B-B14F-4D97-AF65-F5344CB8AC3E}">
        <p14:creationId xmlns:p14="http://schemas.microsoft.com/office/powerpoint/2010/main" val="42815633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42657EC-DFDB-4BB0-B57C-1024AFF79E3C}" type="slidenum">
              <a:rPr lang="en-US" smtClean="0">
                <a:solidFill>
                  <a:srgbClr val="3F3F3F">
                    <a:tint val="75000"/>
                  </a:srgbClr>
                </a:solidFill>
              </a:rPr>
              <a:pPr/>
              <a:t>49</a:t>
            </a:fld>
            <a:endParaRPr lang="en-US">
              <a:solidFill>
                <a:srgbClr val="3F3F3F">
                  <a:tint val="75000"/>
                </a:srgbClr>
              </a:solidFill>
            </a:endParaRPr>
          </a:p>
        </p:txBody>
      </p:sp>
      <p:pic>
        <p:nvPicPr>
          <p:cNvPr id="10" name="Picture 9" descr="ES_cert_lowres_rgb.jpg"/>
          <p:cNvPicPr>
            <a:picLocks noChangeAspect="1"/>
          </p:cNvPicPr>
          <p:nvPr/>
        </p:nvPicPr>
        <p:blipFill>
          <a:blip r:embed="rId3" cstate="print"/>
          <a:stretch>
            <a:fillRect/>
          </a:stretch>
        </p:blipFill>
        <p:spPr>
          <a:xfrm>
            <a:off x="3009771" y="1789904"/>
            <a:ext cx="3162430" cy="323929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2050" name="Picture 2" descr="http://jwagler.com/wp-content/uploads/2014/01/drink-out-of-a-hose.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886200" y="1066800"/>
            <a:ext cx="5029200" cy="4899157"/>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ctrTitle"/>
          </p:nvPr>
        </p:nvSpPr>
        <p:spPr>
          <a:xfrm>
            <a:off x="69617" y="0"/>
            <a:ext cx="6559783" cy="1219200"/>
          </a:xfrm>
        </p:spPr>
        <p:txBody>
          <a:bodyPr>
            <a:normAutofit/>
          </a:bodyPr>
          <a:lstStyle/>
          <a:p>
            <a:pPr algn="l"/>
            <a:r>
              <a:rPr lang="en-US" dirty="0">
                <a:solidFill>
                  <a:schemeClr val="bg1">
                    <a:lumMod val="50000"/>
                  </a:schemeClr>
                </a:solidFill>
              </a:rPr>
              <a:t>t</a:t>
            </a:r>
            <a:r>
              <a:rPr lang="en-US" dirty="0" smtClean="0">
                <a:solidFill>
                  <a:schemeClr val="bg1">
                    <a:lumMod val="50000"/>
                  </a:schemeClr>
                </a:solidFill>
              </a:rPr>
              <a:t>he reality … </a:t>
            </a:r>
            <a:endParaRPr lang="en-US" dirty="0">
              <a:solidFill>
                <a:schemeClr val="bg1">
                  <a:lumMod val="50000"/>
                </a:schemeClr>
              </a:solidFill>
            </a:endParaRPr>
          </a:p>
        </p:txBody>
      </p:sp>
      <p:sp>
        <p:nvSpPr>
          <p:cNvPr id="12" name="Rectangle 11"/>
          <p:cNvSpPr/>
          <p:nvPr/>
        </p:nvSpPr>
        <p:spPr>
          <a:xfrm>
            <a:off x="228600" y="1219200"/>
            <a:ext cx="4572000" cy="4308872"/>
          </a:xfrm>
          <a:prstGeom prst="rect">
            <a:avLst/>
          </a:prstGeom>
        </p:spPr>
        <p:txBody>
          <a:bodyPr>
            <a:spAutoFit/>
          </a:bodyPr>
          <a:lstStyle/>
          <a:p>
            <a:r>
              <a:rPr lang="en-US" sz="3200" dirty="0">
                <a:solidFill>
                  <a:schemeClr val="bg1">
                    <a:lumMod val="50000"/>
                  </a:schemeClr>
                </a:solidFill>
              </a:rPr>
              <a:t>h</a:t>
            </a:r>
            <a:r>
              <a:rPr lang="en-US" sz="3200" dirty="0" smtClean="0">
                <a:solidFill>
                  <a:schemeClr val="bg1">
                    <a:lumMod val="50000"/>
                  </a:schemeClr>
                </a:solidFill>
              </a:rPr>
              <a:t>uge scope</a:t>
            </a:r>
          </a:p>
          <a:p>
            <a:endParaRPr lang="en-US" sz="3200" dirty="0">
              <a:solidFill>
                <a:schemeClr val="bg1">
                  <a:lumMod val="50000"/>
                </a:schemeClr>
              </a:solidFill>
            </a:endParaRPr>
          </a:p>
          <a:p>
            <a:r>
              <a:rPr lang="en-US" sz="3200" dirty="0" smtClean="0">
                <a:solidFill>
                  <a:schemeClr val="bg1">
                    <a:lumMod val="50000"/>
                  </a:schemeClr>
                </a:solidFill>
              </a:rPr>
              <a:t>short timeframe</a:t>
            </a:r>
          </a:p>
          <a:p>
            <a:endParaRPr lang="en-US" sz="3200" dirty="0" smtClean="0">
              <a:solidFill>
                <a:schemeClr val="bg1">
                  <a:lumMod val="50000"/>
                </a:schemeClr>
              </a:solidFill>
            </a:endParaRPr>
          </a:p>
          <a:p>
            <a:r>
              <a:rPr lang="en-US" sz="3200" dirty="0" smtClean="0">
                <a:solidFill>
                  <a:schemeClr val="bg1">
                    <a:lumMod val="50000"/>
                  </a:schemeClr>
                </a:solidFill>
              </a:rPr>
              <a:t>limited resources</a:t>
            </a:r>
          </a:p>
          <a:p>
            <a:endParaRPr lang="en-US" sz="3200" dirty="0" smtClean="0">
              <a:solidFill>
                <a:schemeClr val="bg1">
                  <a:lumMod val="50000"/>
                </a:schemeClr>
              </a:solidFill>
            </a:endParaRPr>
          </a:p>
          <a:p>
            <a:r>
              <a:rPr lang="en-US" sz="3200" dirty="0" smtClean="0">
                <a:solidFill>
                  <a:schemeClr val="bg1">
                    <a:lumMod val="50000"/>
                  </a:schemeClr>
                </a:solidFill>
              </a:rPr>
              <a:t>resistance </a:t>
            </a:r>
            <a:r>
              <a:rPr lang="en-US" sz="3200" dirty="0">
                <a:solidFill>
                  <a:schemeClr val="bg1">
                    <a:lumMod val="50000"/>
                  </a:schemeClr>
                </a:solidFill>
              </a:rPr>
              <a:t>to </a:t>
            </a:r>
            <a:r>
              <a:rPr lang="en-US" sz="3200" dirty="0" smtClean="0">
                <a:solidFill>
                  <a:schemeClr val="bg1">
                    <a:lumMod val="50000"/>
                  </a:schemeClr>
                </a:solidFill>
              </a:rPr>
              <a:t>change</a:t>
            </a:r>
          </a:p>
          <a:p>
            <a:endParaRPr lang="en-US" sz="3200" dirty="0" smtClean="0">
              <a:solidFill>
                <a:schemeClr val="bg1">
                  <a:lumMod val="50000"/>
                </a:schemeClr>
              </a:solidFill>
            </a:endParaRPr>
          </a:p>
          <a:p>
            <a:pPr marL="285750" indent="-285750">
              <a:buFont typeface="Arial" panose="020B0604020202020204" pitchFamily="34" charset="0"/>
              <a:buChar char="•"/>
            </a:pPr>
            <a:endParaRPr lang="en-US" dirty="0">
              <a:solidFill>
                <a:schemeClr val="bg1">
                  <a:lumMod val="50000"/>
                </a:schemeClr>
              </a:solidFill>
            </a:endParaRPr>
          </a:p>
        </p:txBody>
      </p:sp>
    </p:spTree>
    <p:extLst>
      <p:ext uri="{BB962C8B-B14F-4D97-AF65-F5344CB8AC3E}">
        <p14:creationId xmlns:p14="http://schemas.microsoft.com/office/powerpoint/2010/main" val="405569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69817" y="1143000"/>
            <a:ext cx="6559783" cy="1622425"/>
          </a:xfrm>
        </p:spPr>
        <p:txBody>
          <a:bodyPr>
            <a:normAutofit/>
          </a:bodyPr>
          <a:lstStyle/>
          <a:p>
            <a:pPr algn="l"/>
            <a:r>
              <a:rPr lang="en-US" dirty="0">
                <a:solidFill>
                  <a:schemeClr val="bg1">
                    <a:lumMod val="50000"/>
                  </a:schemeClr>
                </a:solidFill>
              </a:rPr>
              <a:t>t</a:t>
            </a:r>
            <a:r>
              <a:rPr lang="en-US" dirty="0" smtClean="0">
                <a:solidFill>
                  <a:schemeClr val="bg1">
                    <a:lumMod val="50000"/>
                  </a:schemeClr>
                </a:solidFill>
              </a:rPr>
              <a:t>he path to success</a:t>
            </a:r>
            <a:endParaRPr lang="en-US" dirty="0">
              <a:solidFill>
                <a:schemeClr val="bg1">
                  <a:lumMod val="50000"/>
                </a:schemeClr>
              </a:solidFill>
            </a:endParaRPr>
          </a:p>
        </p:txBody>
      </p:sp>
      <p:sp>
        <p:nvSpPr>
          <p:cNvPr id="3" name="Subtitle 2"/>
          <p:cNvSpPr>
            <a:spLocks noGrp="1"/>
          </p:cNvSpPr>
          <p:nvPr>
            <p:ph type="subTitle" idx="1"/>
          </p:nvPr>
        </p:nvSpPr>
        <p:spPr>
          <a:xfrm>
            <a:off x="1669816" y="2743200"/>
            <a:ext cx="7169383" cy="2667000"/>
          </a:xfrm>
        </p:spPr>
        <p:txBody>
          <a:bodyPr>
            <a:noAutofit/>
          </a:bodyPr>
          <a:lstStyle/>
          <a:p>
            <a:pPr marL="457200" indent="-457200" algn="l">
              <a:buFont typeface="Arial" pitchFamily="34" charset="0"/>
              <a:buAutoNum type="arabicPeriod"/>
            </a:pPr>
            <a:r>
              <a:rPr lang="en-US" sz="2800" dirty="0">
                <a:solidFill>
                  <a:schemeClr val="bg1">
                    <a:lumMod val="50000"/>
                  </a:schemeClr>
                </a:solidFill>
              </a:rPr>
              <a:t>Ways to motivate </a:t>
            </a:r>
            <a:r>
              <a:rPr lang="en-US" sz="2800" i="1" dirty="0">
                <a:solidFill>
                  <a:schemeClr val="bg1">
                    <a:lumMod val="50000"/>
                  </a:schemeClr>
                </a:solidFill>
              </a:rPr>
              <a:t>people</a:t>
            </a:r>
            <a:r>
              <a:rPr lang="en-US" sz="2800" dirty="0">
                <a:solidFill>
                  <a:schemeClr val="bg1">
                    <a:lumMod val="50000"/>
                  </a:schemeClr>
                </a:solidFill>
              </a:rPr>
              <a:t> to save </a:t>
            </a:r>
          </a:p>
          <a:p>
            <a:pPr marL="457200" indent="-457200" algn="l">
              <a:buAutoNum type="arabicPeriod"/>
            </a:pPr>
            <a:r>
              <a:rPr lang="en-US" sz="2800" dirty="0" smtClean="0">
                <a:solidFill>
                  <a:schemeClr val="bg1">
                    <a:lumMod val="50000"/>
                  </a:schemeClr>
                </a:solidFill>
              </a:rPr>
              <a:t>Broad reach</a:t>
            </a:r>
          </a:p>
          <a:p>
            <a:pPr marL="457200" indent="-457200" algn="l">
              <a:buAutoNum type="arabicPeriod"/>
            </a:pPr>
            <a:r>
              <a:rPr lang="en-US" sz="2800" dirty="0" smtClean="0">
                <a:solidFill>
                  <a:schemeClr val="bg1">
                    <a:lumMod val="50000"/>
                  </a:schemeClr>
                </a:solidFill>
              </a:rPr>
              <a:t>Transparency</a:t>
            </a:r>
          </a:p>
          <a:p>
            <a:pPr marL="457200" indent="-457200" algn="l">
              <a:buFont typeface="Arial" pitchFamily="34" charset="0"/>
              <a:buAutoNum type="arabicPeriod"/>
            </a:pPr>
            <a:r>
              <a:rPr lang="en-US" sz="2800" dirty="0">
                <a:solidFill>
                  <a:schemeClr val="bg1">
                    <a:lumMod val="50000"/>
                  </a:schemeClr>
                </a:solidFill>
              </a:rPr>
              <a:t>Demonstrate results in 18 months or </a:t>
            </a:r>
            <a:r>
              <a:rPr lang="en-US" sz="2800" dirty="0" smtClean="0">
                <a:solidFill>
                  <a:schemeClr val="bg1">
                    <a:lumMod val="50000"/>
                  </a:schemeClr>
                </a:solidFill>
              </a:rPr>
              <a:t>less</a:t>
            </a:r>
          </a:p>
          <a:p>
            <a:pPr algn="l"/>
            <a:r>
              <a:rPr lang="en-US" sz="2400" dirty="0" smtClean="0">
                <a:solidFill>
                  <a:schemeClr val="bg1">
                    <a:lumMod val="50000"/>
                  </a:schemeClr>
                </a:solidFill>
              </a:rPr>
              <a:t/>
            </a:r>
            <a:br>
              <a:rPr lang="en-US" sz="2400" dirty="0" smtClean="0">
                <a:solidFill>
                  <a:schemeClr val="bg1">
                    <a:lumMod val="50000"/>
                  </a:schemeClr>
                </a:solidFill>
              </a:rPr>
            </a:br>
            <a:endParaRPr lang="en-US" sz="2400" dirty="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Tree>
    <p:extLst>
      <p:ext uri="{BB962C8B-B14F-4D97-AF65-F5344CB8AC3E}">
        <p14:creationId xmlns:p14="http://schemas.microsoft.com/office/powerpoint/2010/main" val="22682776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3999"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33400" y="2362200"/>
            <a:ext cx="8382000" cy="1622425"/>
          </a:xfrm>
        </p:spPr>
        <p:txBody>
          <a:bodyPr>
            <a:normAutofit/>
          </a:bodyPr>
          <a:lstStyle/>
          <a:p>
            <a:r>
              <a:rPr lang="en-US" dirty="0" smtClean="0">
                <a:solidFill>
                  <a:schemeClr val="bg1"/>
                </a:solidFill>
              </a:rPr>
              <a:t>ENERGY STAR … your guide to energy savings</a:t>
            </a:r>
            <a:endParaRPr lang="en-US" dirty="0">
              <a:solidFill>
                <a:schemeClr val="bg1"/>
              </a:solidFill>
            </a:endParaRPr>
          </a:p>
        </p:txBody>
      </p:sp>
    </p:spTree>
    <p:extLst>
      <p:ext uri="{BB962C8B-B14F-4D97-AF65-F5344CB8AC3E}">
        <p14:creationId xmlns:p14="http://schemas.microsoft.com/office/powerpoint/2010/main" val="2171961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1143000"/>
            <a:ext cx="5035783" cy="884279"/>
          </a:xfrm>
        </p:spPr>
        <p:txBody>
          <a:bodyPr>
            <a:normAutofit/>
          </a:bodyPr>
          <a:lstStyle/>
          <a:p>
            <a:r>
              <a:rPr lang="en-US" sz="2800" dirty="0" smtClean="0">
                <a:solidFill>
                  <a:schemeClr val="bg1">
                    <a:lumMod val="50000"/>
                  </a:schemeClr>
                </a:solidFill>
              </a:rPr>
              <a:t>energy  transparency </a:t>
            </a:r>
            <a:endParaRPr lang="en-US" sz="2800" dirty="0">
              <a:solidFill>
                <a:schemeClr val="bg1">
                  <a:lumMod val="50000"/>
                </a:schemeClr>
              </a:solidFill>
            </a:endParaRPr>
          </a:p>
        </p:txBody>
      </p:sp>
      <p:sp>
        <p:nvSpPr>
          <p:cNvPr id="3" name="Subtitle 2"/>
          <p:cNvSpPr>
            <a:spLocks noGrp="1"/>
          </p:cNvSpPr>
          <p:nvPr>
            <p:ph type="subTitle" idx="1"/>
          </p:nvPr>
        </p:nvSpPr>
        <p:spPr>
          <a:xfrm>
            <a:off x="560832" y="1978511"/>
            <a:ext cx="3249168" cy="800509"/>
          </a:xfrm>
          <a:ln w="38100">
            <a:noFill/>
          </a:ln>
        </p:spPr>
        <p:txBody>
          <a:bodyPr anchor="ctr" anchorCtr="0">
            <a:noAutofit/>
          </a:bodyPr>
          <a:lstStyle/>
          <a:p>
            <a:pPr algn="r"/>
            <a:r>
              <a:rPr lang="en-US" sz="2400" dirty="0" smtClean="0">
                <a:solidFill>
                  <a:schemeClr val="bg1">
                    <a:lumMod val="50000"/>
                  </a:schemeClr>
                </a:solidFill>
              </a:rPr>
              <a:t>Step 1: </a:t>
            </a:r>
          </a:p>
          <a:p>
            <a:pPr algn="r"/>
            <a:r>
              <a:rPr lang="en-US" sz="2400" dirty="0" smtClean="0">
                <a:solidFill>
                  <a:schemeClr val="bg1">
                    <a:lumMod val="50000"/>
                  </a:schemeClr>
                </a:solidFill>
              </a:rPr>
              <a:t>Collect the data</a:t>
            </a:r>
            <a:endParaRPr lang="en-US" sz="2400" dirty="0">
              <a:solidFill>
                <a:schemeClr val="bg1">
                  <a:lumMod val="50000"/>
                </a:schemeClr>
              </a:solidFill>
            </a:endParaRPr>
          </a:p>
        </p:txBody>
      </p:sp>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sp>
        <p:nvSpPr>
          <p:cNvPr id="11" name="Subtitle 2"/>
          <p:cNvSpPr txBox="1">
            <a:spLocks/>
          </p:cNvSpPr>
          <p:nvPr/>
        </p:nvSpPr>
        <p:spPr>
          <a:xfrm>
            <a:off x="4114800" y="2362200"/>
            <a:ext cx="4365066" cy="1271753"/>
          </a:xfrm>
          <a:prstGeom prst="rect">
            <a:avLst/>
          </a:prstGeom>
          <a:ln w="38100">
            <a:noFill/>
          </a:ln>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dirty="0" smtClean="0">
                <a:solidFill>
                  <a:schemeClr val="bg1">
                    <a:lumMod val="50000"/>
                  </a:schemeClr>
                </a:solidFill>
              </a:rPr>
              <a:t>Communicate the data to the right people at the right time in the right way to motivate action</a:t>
            </a:r>
          </a:p>
          <a:p>
            <a:pPr algn="l"/>
            <a:r>
              <a:rPr lang="en-US" sz="2400" dirty="0" smtClean="0">
                <a:solidFill>
                  <a:schemeClr val="bg1">
                    <a:lumMod val="50000"/>
                  </a:schemeClr>
                </a:solidFill>
              </a:rPr>
              <a:t/>
            </a:r>
            <a:br>
              <a:rPr lang="en-US" sz="2400" dirty="0" smtClean="0">
                <a:solidFill>
                  <a:schemeClr val="bg1">
                    <a:lumMod val="50000"/>
                  </a:schemeClr>
                </a:solidFill>
              </a:rPr>
            </a:br>
            <a:endParaRPr lang="en-US" sz="2400" dirty="0">
              <a:solidFill>
                <a:schemeClr val="bg1">
                  <a:lumMod val="50000"/>
                </a:schemeClr>
              </a:solidFill>
            </a:endParaRPr>
          </a:p>
        </p:txBody>
      </p:sp>
      <p:pic>
        <p:nvPicPr>
          <p:cNvPr id="12" name="Picture 8" descr="http://www.ci.minneapolis.mn.us/www/groups/public/@health/documents/images/wcms1p-120186.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62000" y="2971800"/>
            <a:ext cx="3061716" cy="79619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www.energystar.gov/buildings/sites/default/uploads/images/2014%20NBC%20Team%20Challenge%20Logo_v2(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729221" y="4817819"/>
            <a:ext cx="1140609" cy="51878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837139" y="4187055"/>
            <a:ext cx="953232" cy="545760"/>
          </a:xfrm>
          <a:prstGeom prst="rect">
            <a:avLst/>
          </a:prstGeom>
        </p:spPr>
      </p:pic>
      <p:pic>
        <p:nvPicPr>
          <p:cNvPr id="8194" name="Picture 2" descr="ENERGY STAR Energy Efficienct Competition Guide Cover "/>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872221" y="4284419"/>
            <a:ext cx="775046" cy="100488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ENERGY STAR Guidelines for energy management"/>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038600" y="4343277"/>
            <a:ext cx="746125" cy="888158"/>
          </a:xfrm>
          <a:prstGeom prst="rect">
            <a:avLst/>
          </a:prstGeom>
          <a:solidFill>
            <a:schemeClr val="bg1">
              <a:lumMod val="75000"/>
            </a:schemeClr>
          </a:solidFill>
          <a:ln>
            <a:solidFill>
              <a:schemeClr val="bg1">
                <a:lumMod val="75000"/>
              </a:schemeClr>
            </a:solidFill>
          </a:ln>
        </p:spPr>
      </p:pic>
      <p:pic>
        <p:nvPicPr>
          <p:cNvPr id="20" name="Picture 19"/>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551990" y="4111078"/>
            <a:ext cx="764501" cy="879176"/>
          </a:xfrm>
          <a:prstGeom prst="rect">
            <a:avLst/>
          </a:prstGeom>
          <a:ln>
            <a:solidFill>
              <a:schemeClr val="bg1">
                <a:lumMod val="75000"/>
              </a:schemeClr>
            </a:solidFill>
          </a:ln>
        </p:spPr>
      </p:pic>
      <p:sp>
        <p:nvSpPr>
          <p:cNvPr id="22" name="Title 1"/>
          <p:cNvSpPr txBox="1">
            <a:spLocks/>
          </p:cNvSpPr>
          <p:nvPr/>
        </p:nvSpPr>
        <p:spPr>
          <a:xfrm>
            <a:off x="76200" y="63478"/>
            <a:ext cx="76962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dirty="0" smtClean="0">
                <a:solidFill>
                  <a:schemeClr val="bg1">
                    <a:lumMod val="50000"/>
                  </a:schemeClr>
                </a:solidFill>
              </a:rPr>
              <a:t>… more than just Portfolio Manager</a:t>
            </a:r>
          </a:p>
        </p:txBody>
      </p:sp>
      <p:sp>
        <p:nvSpPr>
          <p:cNvPr id="4" name="Rectangle 3"/>
          <p:cNvSpPr/>
          <p:nvPr/>
        </p:nvSpPr>
        <p:spPr>
          <a:xfrm>
            <a:off x="401626" y="1371600"/>
            <a:ext cx="3522674" cy="4464389"/>
          </a:xfrm>
          <a:prstGeom prst="rect">
            <a:avLst/>
          </a:prstGeom>
          <a:noFill/>
          <a:ln w="412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4006150" y="1371601"/>
            <a:ext cx="4738959" cy="4464388"/>
          </a:xfrm>
          <a:prstGeom prst="rect">
            <a:avLst/>
          </a:prstGeom>
          <a:noFill/>
          <a:ln w="412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ES_cert_lowres_rgb.jp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316491" y="3733800"/>
            <a:ext cx="1717530" cy="1759275"/>
          </a:xfrm>
          <a:prstGeom prst="rect">
            <a:avLst/>
          </a:prstGeom>
        </p:spPr>
      </p:pic>
      <p:sp>
        <p:nvSpPr>
          <p:cNvPr id="21" name="Subtitle 2"/>
          <p:cNvSpPr txBox="1">
            <a:spLocks/>
          </p:cNvSpPr>
          <p:nvPr/>
        </p:nvSpPr>
        <p:spPr>
          <a:xfrm>
            <a:off x="4143632" y="1905000"/>
            <a:ext cx="4365066" cy="495872"/>
          </a:xfrm>
          <a:prstGeom prst="rect">
            <a:avLst/>
          </a:prstGeom>
          <a:ln w="38100">
            <a:noFill/>
          </a:ln>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dirty="0" smtClean="0">
                <a:solidFill>
                  <a:schemeClr val="bg1">
                    <a:lumMod val="50000"/>
                  </a:schemeClr>
                </a:solidFill>
              </a:rPr>
              <a:t>Step 2:</a:t>
            </a:r>
          </a:p>
          <a:p>
            <a:pPr algn="l"/>
            <a:r>
              <a:rPr lang="en-US" sz="2400" dirty="0" smtClean="0">
                <a:solidFill>
                  <a:schemeClr val="bg1">
                    <a:lumMod val="50000"/>
                  </a:schemeClr>
                </a:solidFill>
              </a:rPr>
              <a:t/>
            </a:r>
            <a:br>
              <a:rPr lang="en-US" sz="2400" dirty="0" smtClean="0">
                <a:solidFill>
                  <a:schemeClr val="bg1">
                    <a:lumMod val="50000"/>
                  </a:schemeClr>
                </a:solidFill>
              </a:rPr>
            </a:br>
            <a:endParaRPr lang="en-US" sz="2400" dirty="0">
              <a:solidFill>
                <a:schemeClr val="bg1">
                  <a:lumMod val="50000"/>
                </a:schemeClr>
              </a:solidFill>
            </a:endParaRPr>
          </a:p>
        </p:txBody>
      </p:sp>
    </p:spTree>
    <p:extLst>
      <p:ext uri="{BB962C8B-B14F-4D97-AF65-F5344CB8AC3E}">
        <p14:creationId xmlns:p14="http://schemas.microsoft.com/office/powerpoint/2010/main" val="336495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19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19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P spid="22" grpId="0"/>
      <p:bldP spid="4" grpId="0" animBg="1"/>
      <p:bldP spid="23"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194556"/>
            <a:ext cx="9144000" cy="663444"/>
            <a:chOff x="0" y="6194556"/>
            <a:chExt cx="9144000" cy="663444"/>
          </a:xfrm>
        </p:grpSpPr>
        <p:sp>
          <p:nvSpPr>
            <p:cNvPr id="6" name="Rectangle 5"/>
            <p:cNvSpPr/>
            <p:nvPr/>
          </p:nvSpPr>
          <p:spPr>
            <a:xfrm>
              <a:off x="0" y="6194557"/>
              <a:ext cx="9144000" cy="663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600" y="6445504"/>
              <a:ext cx="1828800" cy="260096"/>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9866" y="6194556"/>
              <a:ext cx="664133" cy="661919"/>
            </a:xfrm>
            <a:prstGeom prst="rect">
              <a:avLst/>
            </a:prstGeom>
          </p:spPr>
        </p:pic>
      </p:grpSp>
      <p:pic>
        <p:nvPicPr>
          <p:cNvPr id="2054" name="Picture 6" descr="http://www.energystar.gov/ia/products/fap/images/products/dw_small.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b="17485"/>
          <a:stretch/>
        </p:blipFill>
        <p:spPr bwMode="auto">
          <a:xfrm>
            <a:off x="279111" y="5190483"/>
            <a:ext cx="1047750" cy="94315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www.energystar.gov/ia/products/fap/images/products/lb_small.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b="13333"/>
          <a:stretch/>
        </p:blipFill>
        <p:spPr bwMode="auto">
          <a:xfrm>
            <a:off x="355468" y="4059182"/>
            <a:ext cx="1047750" cy="990601"/>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www.energystar.gov/ia/products/fap/images/products/tv_small.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543050" y="5051555"/>
            <a:ext cx="1047750" cy="1143001"/>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http://www.energystar.gov/ia/products/fap/images/products/co_small.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520257" y="4038600"/>
            <a:ext cx="1047750" cy="1143001"/>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http://www.aceee.org/files/image/blogs/energy-star-home-longmont-colorado.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114210" y="4527586"/>
            <a:ext cx="1667590" cy="118741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7" descr="ES_cert_lowres_rgb.jpg"/>
          <p:cNvPicPr>
            <a:picLocks noChangeAspect="1"/>
          </p:cNvPicPr>
          <p:nvPr/>
        </p:nvPicPr>
        <p:blipFill>
          <a:blip r:embed="rId10" cstate="print"/>
          <a:stretch>
            <a:fillRect/>
          </a:stretch>
        </p:blipFill>
        <p:spPr>
          <a:xfrm>
            <a:off x="3962400" y="990600"/>
            <a:ext cx="1911576" cy="1958038"/>
          </a:xfrm>
          <a:prstGeom prst="rect">
            <a:avLst/>
          </a:prstGeom>
        </p:spPr>
      </p:pic>
      <p:pic>
        <p:nvPicPr>
          <p:cNvPr id="50" name="Picture 30" descr="ENERGY STAR certified buildings"/>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2955866" y="4527585"/>
            <a:ext cx="1844734" cy="1187415"/>
          </a:xfrm>
          <a:prstGeom prst="rect">
            <a:avLst/>
          </a:prstGeom>
          <a:noFill/>
          <a:extLst>
            <a:ext uri="{909E8E84-426E-40DD-AFC4-6F175D3DCCD1}">
              <a14:hiddenFill xmlns:a14="http://schemas.microsoft.com/office/drawing/2010/main">
                <a:solidFill>
                  <a:srgbClr val="FFFFFF"/>
                </a:solidFill>
              </a14:hiddenFill>
            </a:ext>
          </a:extLst>
        </p:spPr>
      </p:pic>
      <p:sp>
        <p:nvSpPr>
          <p:cNvPr id="53" name="Title 1"/>
          <p:cNvSpPr txBox="1">
            <a:spLocks/>
          </p:cNvSpPr>
          <p:nvPr/>
        </p:nvSpPr>
        <p:spPr>
          <a:xfrm>
            <a:off x="-609600" y="3352800"/>
            <a:ext cx="41910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bg1">
                    <a:lumMod val="50000"/>
                  </a:schemeClr>
                </a:solidFill>
              </a:rPr>
              <a:t>p</a:t>
            </a:r>
            <a:r>
              <a:rPr lang="en-US" sz="2400" dirty="0" smtClean="0">
                <a:solidFill>
                  <a:schemeClr val="bg1">
                    <a:lumMod val="50000"/>
                  </a:schemeClr>
                </a:solidFill>
              </a:rPr>
              <a:t>roducts</a:t>
            </a:r>
          </a:p>
          <a:p>
            <a:r>
              <a:rPr lang="en-US" sz="2400" dirty="0" smtClean="0">
                <a:solidFill>
                  <a:schemeClr val="bg1">
                    <a:lumMod val="50000"/>
                  </a:schemeClr>
                </a:solidFill>
              </a:rPr>
              <a:t>4.8 billion</a:t>
            </a:r>
          </a:p>
        </p:txBody>
      </p:sp>
      <p:sp>
        <p:nvSpPr>
          <p:cNvPr id="54" name="Title 1"/>
          <p:cNvSpPr txBox="1">
            <a:spLocks/>
          </p:cNvSpPr>
          <p:nvPr/>
        </p:nvSpPr>
        <p:spPr>
          <a:xfrm>
            <a:off x="5160569" y="3391557"/>
            <a:ext cx="1618108"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bg1">
                    <a:lumMod val="50000"/>
                  </a:schemeClr>
                </a:solidFill>
              </a:rPr>
              <a:t>h</a:t>
            </a:r>
            <a:r>
              <a:rPr lang="en-US" sz="2400" dirty="0" smtClean="0">
                <a:solidFill>
                  <a:schemeClr val="bg1">
                    <a:lumMod val="50000"/>
                  </a:schemeClr>
                </a:solidFill>
              </a:rPr>
              <a:t>omes</a:t>
            </a:r>
          </a:p>
          <a:p>
            <a:r>
              <a:rPr lang="en-US" sz="2400" dirty="0" smtClean="0">
                <a:solidFill>
                  <a:schemeClr val="bg1">
                    <a:lumMod val="50000"/>
                  </a:schemeClr>
                </a:solidFill>
              </a:rPr>
              <a:t>1.5 million</a:t>
            </a:r>
          </a:p>
        </p:txBody>
      </p:sp>
      <p:sp>
        <p:nvSpPr>
          <p:cNvPr id="55" name="Title 1"/>
          <p:cNvSpPr txBox="1">
            <a:spLocks/>
          </p:cNvSpPr>
          <p:nvPr/>
        </p:nvSpPr>
        <p:spPr>
          <a:xfrm>
            <a:off x="2399136" y="3373382"/>
            <a:ext cx="2934864"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smtClean="0">
                <a:solidFill>
                  <a:schemeClr val="bg1">
                    <a:lumMod val="50000"/>
                  </a:schemeClr>
                </a:solidFill>
              </a:rPr>
              <a:t>commercial buildings</a:t>
            </a:r>
          </a:p>
          <a:p>
            <a:r>
              <a:rPr lang="en-US" sz="2400" dirty="0" smtClean="0">
                <a:solidFill>
                  <a:schemeClr val="bg1">
                    <a:lumMod val="50000"/>
                  </a:schemeClr>
                </a:solidFill>
              </a:rPr>
              <a:t>24,000</a:t>
            </a:r>
          </a:p>
        </p:txBody>
      </p:sp>
      <p:sp>
        <p:nvSpPr>
          <p:cNvPr id="56" name="Title 1"/>
          <p:cNvSpPr txBox="1">
            <a:spLocks/>
          </p:cNvSpPr>
          <p:nvPr/>
        </p:nvSpPr>
        <p:spPr>
          <a:xfrm>
            <a:off x="6866208" y="3352800"/>
            <a:ext cx="22777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bg1">
                    <a:lumMod val="50000"/>
                  </a:schemeClr>
                </a:solidFill>
              </a:rPr>
              <a:t>i</a:t>
            </a:r>
            <a:r>
              <a:rPr lang="en-US" sz="2400" dirty="0" smtClean="0">
                <a:solidFill>
                  <a:schemeClr val="bg1">
                    <a:lumMod val="50000"/>
                  </a:schemeClr>
                </a:solidFill>
              </a:rPr>
              <a:t>ndustrial plants</a:t>
            </a:r>
          </a:p>
          <a:p>
            <a:r>
              <a:rPr lang="en-US" sz="2400" dirty="0" smtClean="0">
                <a:solidFill>
                  <a:schemeClr val="bg1">
                    <a:lumMod val="50000"/>
                  </a:schemeClr>
                </a:solidFill>
              </a:rPr>
              <a:t>130</a:t>
            </a:r>
          </a:p>
        </p:txBody>
      </p:sp>
      <p:pic>
        <p:nvPicPr>
          <p:cNvPr id="1026" name="Picture 2" descr="buildin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7086600" y="4465694"/>
            <a:ext cx="1676400" cy="1266412"/>
          </a:xfrm>
          <a:prstGeom prst="rect">
            <a:avLst/>
          </a:prstGeom>
          <a:noFill/>
          <a:extLst>
            <a:ext uri="{909E8E84-426E-40DD-AFC4-6F175D3DCCD1}">
              <a14:hiddenFill xmlns:a14="http://schemas.microsoft.com/office/drawing/2010/main">
                <a:solidFill>
                  <a:srgbClr val="FFFFFF"/>
                </a:solidFill>
              </a14:hiddenFill>
            </a:ext>
          </a:extLst>
        </p:spPr>
      </p:pic>
      <p:sp>
        <p:nvSpPr>
          <p:cNvPr id="21" name="Title 1"/>
          <p:cNvSpPr txBox="1">
            <a:spLocks/>
          </p:cNvSpPr>
          <p:nvPr/>
        </p:nvSpPr>
        <p:spPr>
          <a:xfrm>
            <a:off x="76200" y="63478"/>
            <a:ext cx="76962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dirty="0" smtClean="0">
                <a:solidFill>
                  <a:schemeClr val="bg1">
                    <a:lumMod val="50000"/>
                  </a:schemeClr>
                </a:solidFill>
              </a:rPr>
              <a:t>… the biggest little label in energy efficiency</a:t>
            </a:r>
          </a:p>
        </p:txBody>
      </p:sp>
    </p:spTree>
    <p:extLst>
      <p:ext uri="{BB962C8B-B14F-4D97-AF65-F5344CB8AC3E}">
        <p14:creationId xmlns:p14="http://schemas.microsoft.com/office/powerpoint/2010/main" val="109798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TotalTime>
  <Words>2646</Words>
  <Application>Microsoft Office PowerPoint</Application>
  <PresentationFormat>On-screen Show (4:3)</PresentationFormat>
  <Paragraphs>386</Paragraphs>
  <Slides>49</Slides>
  <Notes>48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49</vt:i4>
      </vt:variant>
    </vt:vector>
  </HeadingPairs>
  <TitlesOfParts>
    <vt:vector size="54" baseType="lpstr">
      <vt:lpstr>Adobe Arabic</vt:lpstr>
      <vt:lpstr>Arial</vt:lpstr>
      <vt:lpstr>Calibri</vt:lpstr>
      <vt:lpstr>Courier New</vt:lpstr>
      <vt:lpstr>Office Theme</vt:lpstr>
      <vt:lpstr>Your program,  powered by ENERGY STAR</vt:lpstr>
      <vt:lpstr>Contents</vt:lpstr>
      <vt:lpstr>The picture of success</vt:lpstr>
      <vt:lpstr>the ideal … </vt:lpstr>
      <vt:lpstr>the reality … </vt:lpstr>
      <vt:lpstr>the path to success</vt:lpstr>
      <vt:lpstr>ENERGY STAR … your guide to energy savings</vt:lpstr>
      <vt:lpstr>energy  transparency </vt:lpstr>
      <vt:lpstr>PowerPoint Presentation</vt:lpstr>
      <vt:lpstr>PowerPoint Presentation</vt:lpstr>
      <vt:lpstr>Why choose ENERGY STAR?</vt:lpstr>
      <vt:lpstr>ENERGY STAR is …</vt:lpstr>
      <vt:lpstr>PowerPoint Presentation</vt:lpstr>
      <vt:lpstr>PowerPoint Presentation</vt:lpstr>
      <vt:lpstr>PowerPoint Presentation</vt:lpstr>
      <vt:lpstr>ENERGY STAR reaches</vt:lpstr>
      <vt:lpstr>Minimize risk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 active network.</vt:lpstr>
      <vt:lpstr>PowerPoint Presentation</vt:lpstr>
      <vt:lpstr>PowerPoint Presentation</vt:lpstr>
      <vt:lpstr>Save time, effort and money.</vt:lpstr>
      <vt:lpstr>PowerPoint Presentation</vt:lpstr>
      <vt:lpstr>PowerPoint Presentation</vt:lpstr>
      <vt:lpstr>Choose your own adventure</vt:lpstr>
      <vt:lpstr>What do you want to do?</vt:lpstr>
      <vt:lpstr>Recommendations &amp; best practices: Implementing voluntary or mandatory benchmarking programs</vt:lpstr>
      <vt:lpstr>PowerPoint Presentation</vt:lpstr>
      <vt:lpstr>…plus 80 other metrics!</vt:lpstr>
      <vt:lpstr>ENERGY STAR brand</vt:lpstr>
      <vt:lpstr>Template energy management plan</vt:lpstr>
      <vt:lpstr>EPA co-branded recognition</vt:lpstr>
      <vt:lpstr>Off-the-shelf building improvement tools and resources</vt:lpstr>
      <vt:lpstr>Harness ENERGY STAR service and product provider network</vt:lpstr>
      <vt:lpstr>Recommendations/best practices: communicating and motivating </vt:lpstr>
      <vt:lpstr>Energy efficiency competition</vt:lpstr>
      <vt:lpstr>Energy efficiency competition</vt:lpstr>
      <vt:lpstr>Recommendations/best practices:  Get utilities to help</vt:lpstr>
      <vt:lpstr>Harness the ENERGY STAR utility network</vt:lpstr>
      <vt:lpstr>Customize your program</vt:lpstr>
      <vt:lpstr>PowerPoint Presentation</vt:lpstr>
    </vt:vector>
  </TitlesOfParts>
  <Company>US-EPA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Value of ENERGY STAR</dc:title>
  <dc:creator>LPITCHER</dc:creator>
  <cp:lastModifiedBy>Schnitzer, Andrea</cp:lastModifiedBy>
  <cp:revision>251</cp:revision>
  <cp:lastPrinted>2014-07-02T17:56:35Z</cp:lastPrinted>
  <dcterms:created xsi:type="dcterms:W3CDTF">2013-11-06T22:24:08Z</dcterms:created>
  <dcterms:modified xsi:type="dcterms:W3CDTF">2014-07-31T17:00:06Z</dcterms:modified>
</cp:coreProperties>
</file>