
<file path=[Content_Types].xml><?xml version="1.0" encoding="utf-8"?>
<Types xmlns="http://schemas.openxmlformats.org/package/2006/content-types">
  <Default Extension="png" ContentType="image/png"/>
  <Default Extension="emf" ContentType="image/x-emf"/>
  <Default Extension="wmf" ContentType="image/x-w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charts/chart2.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5"/>
  </p:sldMasterIdLst>
  <p:notesMasterIdLst>
    <p:notesMasterId r:id="rId43"/>
  </p:notesMasterIdLst>
  <p:handoutMasterIdLst>
    <p:handoutMasterId r:id="rId44"/>
  </p:handoutMasterIdLst>
  <p:sldIdLst>
    <p:sldId id="268" r:id="rId6"/>
    <p:sldId id="269" r:id="rId7"/>
    <p:sldId id="270" r:id="rId8"/>
    <p:sldId id="271" r:id="rId9"/>
    <p:sldId id="272" r:id="rId10"/>
    <p:sldId id="306" r:id="rId11"/>
    <p:sldId id="305" r:id="rId12"/>
    <p:sldId id="274" r:id="rId13"/>
    <p:sldId id="275" r:id="rId14"/>
    <p:sldId id="276" r:id="rId15"/>
    <p:sldId id="277" r:id="rId16"/>
    <p:sldId id="278" r:id="rId17"/>
    <p:sldId id="279" r:id="rId18"/>
    <p:sldId id="280" r:id="rId19"/>
    <p:sldId id="281" r:id="rId20"/>
    <p:sldId id="282" r:id="rId21"/>
    <p:sldId id="283" r:id="rId22"/>
    <p:sldId id="284" r:id="rId23"/>
    <p:sldId id="285" r:id="rId24"/>
    <p:sldId id="286" r:id="rId25"/>
    <p:sldId id="288" r:id="rId26"/>
    <p:sldId id="289" r:id="rId27"/>
    <p:sldId id="290" r:id="rId28"/>
    <p:sldId id="291" r:id="rId29"/>
    <p:sldId id="292" r:id="rId30"/>
    <p:sldId id="293" r:id="rId31"/>
    <p:sldId id="294" r:id="rId32"/>
    <p:sldId id="295" r:id="rId33"/>
    <p:sldId id="296" r:id="rId34"/>
    <p:sldId id="297" r:id="rId35"/>
    <p:sldId id="298" r:id="rId36"/>
    <p:sldId id="299" r:id="rId37"/>
    <p:sldId id="300" r:id="rId38"/>
    <p:sldId id="301" r:id="rId39"/>
    <p:sldId id="302" r:id="rId40"/>
    <p:sldId id="303" r:id="rId41"/>
    <p:sldId id="304" r:id="rId4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27">
          <p15:clr>
            <a:srgbClr val="A4A3A4"/>
          </p15:clr>
        </p15:guide>
        <p15:guide id="2" pos="573">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E99C2E"/>
    <a:srgbClr val="768383"/>
    <a:srgbClr val="4498D5"/>
    <a:srgbClr val="6CB41E"/>
    <a:srgbClr val="5494D5"/>
    <a:srgbClr val="6F7B7B"/>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301" autoAdjust="0"/>
    <p:restoredTop sz="75703" autoAdjust="0"/>
  </p:normalViewPr>
  <p:slideViewPr>
    <p:cSldViewPr snapToGrid="0">
      <p:cViewPr varScale="1">
        <p:scale>
          <a:sx n="79" d="100"/>
          <a:sy n="79" d="100"/>
        </p:scale>
        <p:origin x="588" y="78"/>
      </p:cViewPr>
      <p:guideLst>
        <p:guide orient="horz" pos="1227"/>
        <p:guide pos="573"/>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0" d="100"/>
        <a:sy n="200" d="100"/>
      </p:scale>
      <p:origin x="0" y="0"/>
    </p:cViewPr>
  </p:sorterViewPr>
  <p:notesViewPr>
    <p:cSldViewPr snapToGrid="0">
      <p:cViewPr varScale="1">
        <p:scale>
          <a:sx n="67" d="100"/>
          <a:sy n="67" d="100"/>
        </p:scale>
        <p:origin x="-3276"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handoutMaster" Target="handoutMasters/handoutMaster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notesMaster" Target="notesMasters/notesMaster1.xml"/><Relationship Id="rId48"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file:///\\W1818TDCEC009\OAR-OAP-DEX\CPPD\C&amp;I%20Branch\C&amp;I%20Branch%20Reporting\Annual%20ESCIB%20Program%20Figures\Historic%20Label,%20Benchmark,%20Leaders%20Data\_Historic%20Label-Benchmark%20End-of-Year%20Metrics%20as%20of%2012-31-14.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W1818TDCEC009\OAR-OAP-DEX\CPPD\C&amp;I%20Branch\C&amp;I%20Branch%20Reporting\Annual%20ESCIB%20Program%20Figures\Historic%20Label,%20Benchmark,%20Leaders%20Data\_Historic%20Label-Benchmark%20End-of-Year%20Metrics%20as%20of%2012-31-14.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Sheet1!$I$3</c:f>
              <c:strCache>
                <c:ptCount val="1"/>
                <c:pt idx="0">
                  <c:v>Cumulative buildings benchmarked</c:v>
                </c:pt>
              </c:strCache>
            </c:strRef>
          </c:tx>
          <c:spPr>
            <a:solidFill>
              <a:srgbClr val="00B0F0"/>
            </a:solidFill>
            <a:ln>
              <a:solidFill>
                <a:srgbClr val="00B0F0"/>
              </a:solidFill>
            </a:ln>
          </c:spPr>
          <c:invertIfNegative val="0"/>
          <c:cat>
            <c:strRef>
              <c:f>Sheet1!$H$6:$H$20</c:f>
              <c:strCache>
                <c:ptCount val="15"/>
                <c:pt idx="0">
                  <c:v>'01</c:v>
                </c:pt>
                <c:pt idx="1">
                  <c:v>'02</c:v>
                </c:pt>
                <c:pt idx="2">
                  <c:v>'03</c:v>
                </c:pt>
                <c:pt idx="3">
                  <c:v>'04</c:v>
                </c:pt>
                <c:pt idx="4">
                  <c:v>'05</c:v>
                </c:pt>
                <c:pt idx="5">
                  <c:v>'06</c:v>
                </c:pt>
                <c:pt idx="6">
                  <c:v>'07</c:v>
                </c:pt>
                <c:pt idx="7">
                  <c:v>'08</c:v>
                </c:pt>
                <c:pt idx="8">
                  <c:v>'09</c:v>
                </c:pt>
                <c:pt idx="9">
                  <c:v>'10</c:v>
                </c:pt>
                <c:pt idx="10">
                  <c:v>'11</c:v>
                </c:pt>
                <c:pt idx="11">
                  <c:v>'12</c:v>
                </c:pt>
                <c:pt idx="12">
                  <c:v>'13</c:v>
                </c:pt>
                <c:pt idx="13">
                  <c:v>'14</c:v>
                </c:pt>
                <c:pt idx="14">
                  <c:v>'15</c:v>
                </c:pt>
              </c:strCache>
            </c:strRef>
          </c:cat>
          <c:val>
            <c:numRef>
              <c:f>Sheet1!$I$6:$I$20</c:f>
              <c:numCache>
                <c:formatCode>#,##0</c:formatCode>
                <c:ptCount val="15"/>
                <c:pt idx="0">
                  <c:v>10016</c:v>
                </c:pt>
                <c:pt idx="1">
                  <c:v>14713</c:v>
                </c:pt>
                <c:pt idx="2">
                  <c:v>18574</c:v>
                </c:pt>
                <c:pt idx="3">
                  <c:v>17189</c:v>
                </c:pt>
                <c:pt idx="4">
                  <c:v>28606</c:v>
                </c:pt>
                <c:pt idx="5">
                  <c:v>30847</c:v>
                </c:pt>
                <c:pt idx="6">
                  <c:v>62427</c:v>
                </c:pt>
                <c:pt idx="7">
                  <c:v>83506</c:v>
                </c:pt>
                <c:pt idx="8">
                  <c:v>131579</c:v>
                </c:pt>
                <c:pt idx="9">
                  <c:v>188862</c:v>
                </c:pt>
                <c:pt idx="10">
                  <c:v>267016</c:v>
                </c:pt>
                <c:pt idx="11">
                  <c:v>313491</c:v>
                </c:pt>
                <c:pt idx="12">
                  <c:v>329472</c:v>
                </c:pt>
                <c:pt idx="13">
                  <c:v>404898</c:v>
                </c:pt>
                <c:pt idx="14">
                  <c:v>454983</c:v>
                </c:pt>
              </c:numCache>
            </c:numRef>
          </c:val>
        </c:ser>
        <c:dLbls>
          <c:showLegendKey val="0"/>
          <c:showVal val="0"/>
          <c:showCatName val="0"/>
          <c:showSerName val="0"/>
          <c:showPercent val="0"/>
          <c:showBubbleSize val="0"/>
        </c:dLbls>
        <c:gapWidth val="150"/>
        <c:axId val="161003784"/>
        <c:axId val="161003000"/>
      </c:barChart>
      <c:lineChart>
        <c:grouping val="standard"/>
        <c:varyColors val="0"/>
        <c:ser>
          <c:idx val="1"/>
          <c:order val="1"/>
          <c:tx>
            <c:strRef>
              <c:f>Sheet1!$J$3</c:f>
              <c:strCache>
                <c:ptCount val="1"/>
                <c:pt idx="0">
                  <c:v>Cumulative Floor Space (billions)</c:v>
                </c:pt>
              </c:strCache>
            </c:strRef>
          </c:tx>
          <c:spPr>
            <a:ln>
              <a:solidFill>
                <a:schemeClr val="tx2">
                  <a:lumMod val="75000"/>
                </a:schemeClr>
              </a:solidFill>
            </a:ln>
          </c:spPr>
          <c:marker>
            <c:symbol val="none"/>
          </c:marker>
          <c:cat>
            <c:strRef>
              <c:f>Sheet1!$H$6:$H$20</c:f>
              <c:strCache>
                <c:ptCount val="15"/>
                <c:pt idx="0">
                  <c:v>'01</c:v>
                </c:pt>
                <c:pt idx="1">
                  <c:v>'02</c:v>
                </c:pt>
                <c:pt idx="2">
                  <c:v>'03</c:v>
                </c:pt>
                <c:pt idx="3">
                  <c:v>'04</c:v>
                </c:pt>
                <c:pt idx="4">
                  <c:v>'05</c:v>
                </c:pt>
                <c:pt idx="5">
                  <c:v>'06</c:v>
                </c:pt>
                <c:pt idx="6">
                  <c:v>'07</c:v>
                </c:pt>
                <c:pt idx="7">
                  <c:v>'08</c:v>
                </c:pt>
                <c:pt idx="8">
                  <c:v>'09</c:v>
                </c:pt>
                <c:pt idx="9">
                  <c:v>'10</c:v>
                </c:pt>
                <c:pt idx="10">
                  <c:v>'11</c:v>
                </c:pt>
                <c:pt idx="11">
                  <c:v>'12</c:v>
                </c:pt>
                <c:pt idx="12">
                  <c:v>'13</c:v>
                </c:pt>
                <c:pt idx="13">
                  <c:v>'14</c:v>
                </c:pt>
                <c:pt idx="14">
                  <c:v>'15</c:v>
                </c:pt>
              </c:strCache>
            </c:strRef>
          </c:cat>
          <c:val>
            <c:numRef>
              <c:f>Sheet1!$J$6:$J$20</c:f>
              <c:numCache>
                <c:formatCode>#,##0</c:formatCode>
                <c:ptCount val="15"/>
                <c:pt idx="0">
                  <c:v>1.579</c:v>
                </c:pt>
                <c:pt idx="1">
                  <c:v>2.536</c:v>
                </c:pt>
                <c:pt idx="2">
                  <c:v>3.2679999999999998</c:v>
                </c:pt>
                <c:pt idx="3">
                  <c:v>3.1389999999999998</c:v>
                </c:pt>
                <c:pt idx="4">
                  <c:v>3.919</c:v>
                </c:pt>
                <c:pt idx="5">
                  <c:v>5.09</c:v>
                </c:pt>
                <c:pt idx="6">
                  <c:v>7.7759999999999998</c:v>
                </c:pt>
                <c:pt idx="7">
                  <c:v>11.664</c:v>
                </c:pt>
                <c:pt idx="8">
                  <c:v>16.756</c:v>
                </c:pt>
                <c:pt idx="9">
                  <c:v>21.283999999999999</c:v>
                </c:pt>
                <c:pt idx="10">
                  <c:v>28.212</c:v>
                </c:pt>
                <c:pt idx="11">
                  <c:v>30.187000000000001</c:v>
                </c:pt>
                <c:pt idx="12">
                  <c:v>30.692</c:v>
                </c:pt>
                <c:pt idx="13">
                  <c:v>35.898000000000003</c:v>
                </c:pt>
                <c:pt idx="14">
                  <c:v>40.648000000000003</c:v>
                </c:pt>
              </c:numCache>
            </c:numRef>
          </c:val>
          <c:smooth val="0"/>
        </c:ser>
        <c:dLbls>
          <c:showLegendKey val="0"/>
          <c:showVal val="0"/>
          <c:showCatName val="0"/>
          <c:showSerName val="0"/>
          <c:showPercent val="0"/>
          <c:showBubbleSize val="0"/>
        </c:dLbls>
        <c:marker val="1"/>
        <c:smooth val="0"/>
        <c:axId val="161001824"/>
        <c:axId val="161003392"/>
      </c:lineChart>
      <c:catAx>
        <c:axId val="161001824"/>
        <c:scaling>
          <c:orientation val="minMax"/>
        </c:scaling>
        <c:delete val="0"/>
        <c:axPos val="b"/>
        <c:numFmt formatCode="General" sourceLinked="1"/>
        <c:majorTickMark val="out"/>
        <c:minorTickMark val="none"/>
        <c:tickLblPos val="nextTo"/>
        <c:crossAx val="161003392"/>
        <c:crosses val="autoZero"/>
        <c:auto val="1"/>
        <c:lblAlgn val="ctr"/>
        <c:lblOffset val="100"/>
        <c:noMultiLvlLbl val="0"/>
      </c:catAx>
      <c:valAx>
        <c:axId val="161003392"/>
        <c:scaling>
          <c:orientation val="minMax"/>
        </c:scaling>
        <c:delete val="0"/>
        <c:axPos val="l"/>
        <c:majorGridlines/>
        <c:title>
          <c:tx>
            <c:rich>
              <a:bodyPr rot="-5400000" vert="horz"/>
              <a:lstStyle/>
              <a:p>
                <a:pPr>
                  <a:defRPr/>
                </a:pPr>
                <a:r>
                  <a:rPr lang="en-US"/>
                  <a:t>Floor Space (Billion Square Feet)</a:t>
                </a:r>
              </a:p>
            </c:rich>
          </c:tx>
          <c:layout/>
          <c:overlay val="0"/>
        </c:title>
        <c:numFmt formatCode="#,##0" sourceLinked="1"/>
        <c:majorTickMark val="out"/>
        <c:minorTickMark val="none"/>
        <c:tickLblPos val="nextTo"/>
        <c:crossAx val="161001824"/>
        <c:crosses val="autoZero"/>
        <c:crossBetween val="between"/>
      </c:valAx>
      <c:valAx>
        <c:axId val="161003000"/>
        <c:scaling>
          <c:orientation val="minMax"/>
        </c:scaling>
        <c:delete val="0"/>
        <c:axPos val="r"/>
        <c:title>
          <c:tx>
            <c:rich>
              <a:bodyPr rot="-5400000" vert="horz"/>
              <a:lstStyle/>
              <a:p>
                <a:pPr>
                  <a:defRPr/>
                </a:pPr>
                <a:r>
                  <a:rPr lang="en-US"/>
                  <a:t>Buildings Benchmarked</a:t>
                </a:r>
              </a:p>
            </c:rich>
          </c:tx>
          <c:layout/>
          <c:overlay val="0"/>
        </c:title>
        <c:numFmt formatCode="#,##0" sourceLinked="1"/>
        <c:majorTickMark val="out"/>
        <c:minorTickMark val="none"/>
        <c:tickLblPos val="nextTo"/>
        <c:crossAx val="161003784"/>
        <c:crosses val="max"/>
        <c:crossBetween val="between"/>
      </c:valAx>
      <c:catAx>
        <c:axId val="161003784"/>
        <c:scaling>
          <c:orientation val="minMax"/>
        </c:scaling>
        <c:delete val="1"/>
        <c:axPos val="b"/>
        <c:numFmt formatCode="General" sourceLinked="1"/>
        <c:majorTickMark val="out"/>
        <c:minorTickMark val="none"/>
        <c:tickLblPos val="none"/>
        <c:crossAx val="161003000"/>
        <c:crosses val="autoZero"/>
        <c:auto val="1"/>
        <c:lblAlgn val="ctr"/>
        <c:lblOffset val="100"/>
        <c:noMultiLvlLbl val="0"/>
      </c:catAx>
    </c:plotArea>
    <c:legend>
      <c:legendPos val="b"/>
      <c:layout/>
      <c:overlay val="0"/>
    </c:legend>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Sheet1!$B$3</c:f>
              <c:strCache>
                <c:ptCount val="1"/>
                <c:pt idx="0">
                  <c:v>Cumulative Certifications</c:v>
                </c:pt>
              </c:strCache>
            </c:strRef>
          </c:tx>
          <c:spPr>
            <a:solidFill>
              <a:srgbClr val="00B0F0"/>
            </a:solidFill>
            <a:ln>
              <a:solidFill>
                <a:srgbClr val="00B0F0"/>
              </a:solidFill>
            </a:ln>
          </c:spPr>
          <c:invertIfNegative val="0"/>
          <c:cat>
            <c:strRef>
              <c:f>Sheet1!$A$6:$A$20</c:f>
              <c:strCache>
                <c:ptCount val="15"/>
                <c:pt idx="0">
                  <c:v>'01</c:v>
                </c:pt>
                <c:pt idx="1">
                  <c:v>'02</c:v>
                </c:pt>
                <c:pt idx="2">
                  <c:v>'03</c:v>
                </c:pt>
                <c:pt idx="3">
                  <c:v>'04</c:v>
                </c:pt>
                <c:pt idx="4">
                  <c:v>'05</c:v>
                </c:pt>
                <c:pt idx="5">
                  <c:v>'06</c:v>
                </c:pt>
                <c:pt idx="6">
                  <c:v>'07</c:v>
                </c:pt>
                <c:pt idx="7">
                  <c:v>'08</c:v>
                </c:pt>
                <c:pt idx="8">
                  <c:v>'09</c:v>
                </c:pt>
                <c:pt idx="9">
                  <c:v>'10</c:v>
                </c:pt>
                <c:pt idx="10">
                  <c:v>'11</c:v>
                </c:pt>
                <c:pt idx="11">
                  <c:v>'12</c:v>
                </c:pt>
                <c:pt idx="12">
                  <c:v>'13</c:v>
                </c:pt>
                <c:pt idx="13">
                  <c:v>'14</c:v>
                </c:pt>
                <c:pt idx="14">
                  <c:v>'15</c:v>
                </c:pt>
              </c:strCache>
            </c:strRef>
          </c:cat>
          <c:val>
            <c:numRef>
              <c:f>Sheet1!$B$6:$B$20</c:f>
              <c:numCache>
                <c:formatCode>#,##0</c:formatCode>
                <c:ptCount val="15"/>
                <c:pt idx="0">
                  <c:v>836</c:v>
                </c:pt>
                <c:pt idx="1">
                  <c:v>1075</c:v>
                </c:pt>
                <c:pt idx="2">
                  <c:v>1387</c:v>
                </c:pt>
                <c:pt idx="3">
                  <c:v>1964</c:v>
                </c:pt>
                <c:pt idx="4">
                  <c:v>2585</c:v>
                </c:pt>
                <c:pt idx="5">
                  <c:v>3226</c:v>
                </c:pt>
                <c:pt idx="6">
                  <c:v>4056</c:v>
                </c:pt>
                <c:pt idx="7">
                  <c:v>6205</c:v>
                </c:pt>
                <c:pt idx="8">
                  <c:v>8741</c:v>
                </c:pt>
                <c:pt idx="9">
                  <c:v>12612</c:v>
                </c:pt>
                <c:pt idx="10">
                  <c:v>16484</c:v>
                </c:pt>
                <c:pt idx="11">
                  <c:v>20403</c:v>
                </c:pt>
                <c:pt idx="12">
                  <c:v>22984</c:v>
                </c:pt>
                <c:pt idx="13">
                  <c:v>25340</c:v>
                </c:pt>
                <c:pt idx="14">
                  <c:v>27570</c:v>
                </c:pt>
              </c:numCache>
            </c:numRef>
          </c:val>
        </c:ser>
        <c:dLbls>
          <c:showLegendKey val="0"/>
          <c:showVal val="0"/>
          <c:showCatName val="0"/>
          <c:showSerName val="0"/>
          <c:showPercent val="0"/>
          <c:showBubbleSize val="0"/>
        </c:dLbls>
        <c:gapWidth val="150"/>
        <c:axId val="222190168"/>
        <c:axId val="222189776"/>
      </c:barChart>
      <c:lineChart>
        <c:grouping val="stacked"/>
        <c:varyColors val="0"/>
        <c:ser>
          <c:idx val="1"/>
          <c:order val="1"/>
          <c:tx>
            <c:strRef>
              <c:f>Sheet1!$C$3</c:f>
              <c:strCache>
                <c:ptCount val="1"/>
                <c:pt idx="0">
                  <c:v>Cumulative Floor Area (billions)</c:v>
                </c:pt>
              </c:strCache>
            </c:strRef>
          </c:tx>
          <c:spPr>
            <a:ln>
              <a:solidFill>
                <a:schemeClr val="tx2">
                  <a:lumMod val="75000"/>
                </a:schemeClr>
              </a:solidFill>
            </a:ln>
          </c:spPr>
          <c:marker>
            <c:symbol val="none"/>
          </c:marker>
          <c:cat>
            <c:strRef>
              <c:f>Sheet1!$A$6:$A$20</c:f>
              <c:strCache>
                <c:ptCount val="15"/>
                <c:pt idx="0">
                  <c:v>'01</c:v>
                </c:pt>
                <c:pt idx="1">
                  <c:v>'02</c:v>
                </c:pt>
                <c:pt idx="2">
                  <c:v>'03</c:v>
                </c:pt>
                <c:pt idx="3">
                  <c:v>'04</c:v>
                </c:pt>
                <c:pt idx="4">
                  <c:v>'05</c:v>
                </c:pt>
                <c:pt idx="5">
                  <c:v>'06</c:v>
                </c:pt>
                <c:pt idx="6">
                  <c:v>'07</c:v>
                </c:pt>
                <c:pt idx="7">
                  <c:v>'08</c:v>
                </c:pt>
                <c:pt idx="8">
                  <c:v>'09</c:v>
                </c:pt>
                <c:pt idx="9">
                  <c:v>'10</c:v>
                </c:pt>
                <c:pt idx="10">
                  <c:v>'11</c:v>
                </c:pt>
                <c:pt idx="11">
                  <c:v>'12</c:v>
                </c:pt>
                <c:pt idx="12">
                  <c:v>'13</c:v>
                </c:pt>
                <c:pt idx="13">
                  <c:v>'14</c:v>
                </c:pt>
                <c:pt idx="14">
                  <c:v>'15</c:v>
                </c:pt>
              </c:strCache>
            </c:strRef>
          </c:cat>
          <c:val>
            <c:numRef>
              <c:f>Sheet1!$C$6:$C$20</c:f>
              <c:numCache>
                <c:formatCode>#,##0.0</c:formatCode>
                <c:ptCount val="15"/>
                <c:pt idx="0">
                  <c:v>0.19700000000000001</c:v>
                </c:pt>
                <c:pt idx="1">
                  <c:v>0.26500000000000001</c:v>
                </c:pt>
                <c:pt idx="2">
                  <c:v>0.32500000000000001</c:v>
                </c:pt>
                <c:pt idx="3">
                  <c:v>0.39600000000000002</c:v>
                </c:pt>
                <c:pt idx="4">
                  <c:v>0.48199999999999998</c:v>
                </c:pt>
                <c:pt idx="5">
                  <c:v>0.57499999999999996</c:v>
                </c:pt>
                <c:pt idx="6">
                  <c:v>0.747</c:v>
                </c:pt>
                <c:pt idx="7">
                  <c:v>1.17</c:v>
                </c:pt>
                <c:pt idx="8">
                  <c:v>1.585</c:v>
                </c:pt>
                <c:pt idx="9">
                  <c:v>2.1080000000000001</c:v>
                </c:pt>
                <c:pt idx="10">
                  <c:v>2.64</c:v>
                </c:pt>
                <c:pt idx="11">
                  <c:v>3.1240000000000001</c:v>
                </c:pt>
                <c:pt idx="12">
                  <c:v>3.4409999999999998</c:v>
                </c:pt>
                <c:pt idx="13">
                  <c:v>3.7360000000000002</c:v>
                </c:pt>
                <c:pt idx="14">
                  <c:v>4.048</c:v>
                </c:pt>
              </c:numCache>
            </c:numRef>
          </c:val>
          <c:smooth val="0"/>
        </c:ser>
        <c:dLbls>
          <c:showLegendKey val="0"/>
          <c:showVal val="0"/>
          <c:showCatName val="0"/>
          <c:showSerName val="0"/>
          <c:showPercent val="0"/>
          <c:showBubbleSize val="0"/>
        </c:dLbls>
        <c:marker val="1"/>
        <c:smooth val="0"/>
        <c:axId val="161004568"/>
        <c:axId val="222189384"/>
      </c:lineChart>
      <c:catAx>
        <c:axId val="161004568"/>
        <c:scaling>
          <c:orientation val="minMax"/>
        </c:scaling>
        <c:delete val="0"/>
        <c:axPos val="b"/>
        <c:numFmt formatCode="General" sourceLinked="0"/>
        <c:majorTickMark val="out"/>
        <c:minorTickMark val="none"/>
        <c:tickLblPos val="nextTo"/>
        <c:crossAx val="222189384"/>
        <c:crosses val="autoZero"/>
        <c:auto val="1"/>
        <c:lblAlgn val="ctr"/>
        <c:lblOffset val="100"/>
        <c:noMultiLvlLbl val="0"/>
      </c:catAx>
      <c:valAx>
        <c:axId val="222189384"/>
        <c:scaling>
          <c:orientation val="minMax"/>
        </c:scaling>
        <c:delete val="0"/>
        <c:axPos val="l"/>
        <c:majorGridlines/>
        <c:title>
          <c:tx>
            <c:rich>
              <a:bodyPr/>
              <a:lstStyle/>
              <a:p>
                <a:pPr>
                  <a:defRPr/>
                </a:pPr>
                <a:r>
                  <a:rPr lang="en-US"/>
                  <a:t>Floor Space (Billion</a:t>
                </a:r>
                <a:r>
                  <a:rPr lang="en-US" baseline="0"/>
                  <a:t> Square Feet)</a:t>
                </a:r>
                <a:endParaRPr lang="en-US"/>
              </a:p>
            </c:rich>
          </c:tx>
          <c:layout/>
          <c:overlay val="0"/>
        </c:title>
        <c:numFmt formatCode="#,##0.0" sourceLinked="1"/>
        <c:majorTickMark val="out"/>
        <c:minorTickMark val="none"/>
        <c:tickLblPos val="nextTo"/>
        <c:crossAx val="161004568"/>
        <c:crosses val="autoZero"/>
        <c:crossBetween val="between"/>
      </c:valAx>
      <c:valAx>
        <c:axId val="222189776"/>
        <c:scaling>
          <c:orientation val="minMax"/>
        </c:scaling>
        <c:delete val="0"/>
        <c:axPos val="r"/>
        <c:title>
          <c:tx>
            <c:rich>
              <a:bodyPr/>
              <a:lstStyle/>
              <a:p>
                <a:pPr>
                  <a:defRPr/>
                </a:pPr>
                <a:r>
                  <a:rPr lang="en-US"/>
                  <a:t>Certified Buildings</a:t>
                </a:r>
              </a:p>
            </c:rich>
          </c:tx>
          <c:layout/>
          <c:overlay val="0"/>
        </c:title>
        <c:numFmt formatCode="#,##0" sourceLinked="1"/>
        <c:majorTickMark val="out"/>
        <c:minorTickMark val="none"/>
        <c:tickLblPos val="nextTo"/>
        <c:crossAx val="222190168"/>
        <c:crosses val="max"/>
        <c:crossBetween val="between"/>
      </c:valAx>
      <c:catAx>
        <c:axId val="222190168"/>
        <c:scaling>
          <c:orientation val="minMax"/>
        </c:scaling>
        <c:delete val="1"/>
        <c:axPos val="b"/>
        <c:numFmt formatCode="General" sourceLinked="1"/>
        <c:majorTickMark val="out"/>
        <c:minorTickMark val="none"/>
        <c:tickLblPos val="none"/>
        <c:crossAx val="222189776"/>
        <c:crosses val="autoZero"/>
        <c:auto val="1"/>
        <c:lblAlgn val="ctr"/>
        <c:lblOffset val="100"/>
        <c:noMultiLvlLbl val="0"/>
      </c:catAx>
    </c:plotArea>
    <c:legend>
      <c:legendPos val="b"/>
      <c:layout/>
      <c:overlay val="0"/>
    </c:legend>
    <c:plotVisOnly val="1"/>
    <c:dispBlanksAs val="zero"/>
    <c:showDLblsOverMax val="0"/>
  </c:chart>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BB2DC71-6BA9-497B-AAD9-EFD1B9244D0E}" type="datetimeFigureOut">
              <a:rPr lang="en-US" smtClean="0"/>
              <a:t>4/21/2016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7D21A6C-0B4C-4D3C-AD2E-5EEE34962CB8}" type="slidenum">
              <a:rPr lang="en-US" smtClean="0"/>
              <a:t>‹#›</a:t>
            </a:fld>
            <a:endParaRPr lang="en-US"/>
          </a:p>
        </p:txBody>
      </p:sp>
    </p:spTree>
    <p:extLst>
      <p:ext uri="{BB962C8B-B14F-4D97-AF65-F5344CB8AC3E}">
        <p14:creationId xmlns:p14="http://schemas.microsoft.com/office/powerpoint/2010/main" val="25248773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93538FC-B130-DA49-800E-B7448A7128DE}" type="slidenum">
              <a:rPr lang="en-US" smtClean="0"/>
              <a:pPr/>
              <a:t>‹#›</a:t>
            </a:fld>
            <a:endParaRPr lang="en-US"/>
          </a:p>
        </p:txBody>
      </p:sp>
      <p:sp>
        <p:nvSpPr>
          <p:cNvPr id="8" name="Date Placeholder 7"/>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63104DC-28C0-42FA-8B4D-755D443E50D8}" type="datetimeFigureOut">
              <a:rPr lang="en-US" smtClean="0"/>
              <a:t>4/21/2016</a:t>
            </a:fld>
            <a:endParaRPr lang="en-US"/>
          </a:p>
        </p:txBody>
      </p:sp>
      <p:sp>
        <p:nvSpPr>
          <p:cNvPr id="9" name="Header Placeholder 8"/>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Tree>
    <p:extLst>
      <p:ext uri="{BB962C8B-B14F-4D97-AF65-F5344CB8AC3E}">
        <p14:creationId xmlns:p14="http://schemas.microsoft.com/office/powerpoint/2010/main" val="422856790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nergystar.gov/buildings/training"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energystaronlinestore.com/"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energystar.gov/buildings/tools-and-resources/energy-star-guide-licensed-professionals"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energystar.gov/buildings/sites/default/uploads/tools/pm_lp_guide.pdf?51d5-c904"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www.energystar.gov/buildings/about-us/how-can-we-help-you/communicate/energy-star-communications-toolkit/earn-energy-star"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nergystar.gov/buildings/about-us/how-can-we-help-you/build-energy-program/business-case/10-reasons-pursue-energy-star"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energystar.gov/buildings/facility-owners-and-managers/existing-buildings/use-portfolio-manager/identify-your-property-type-0"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energystar.gov/buildings/facility-owners-and-managers/existing-buildings/use-portfolio-manager/understand-metrics/eligibility"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21" indent="-171421">
              <a:buFont typeface="Arial" pitchFamily="34" charset="0"/>
              <a:buChar char="•"/>
            </a:pPr>
            <a:r>
              <a:rPr lang="en-US" dirty="0" smtClean="0"/>
              <a:t>Hello everyone and welcome to today’s ENERGY STAR webinar,</a:t>
            </a:r>
            <a:r>
              <a:rPr lang="en-US" baseline="0" dirty="0" smtClean="0"/>
              <a:t> “How to Apply for the ENERGY STAR,” which will provide an overview of the process for applying for the ENERGY STAR certification within the Portfolio Manager tool. </a:t>
            </a:r>
            <a:r>
              <a:rPr lang="en-US" dirty="0" smtClean="0"/>
              <a:t>Thank you</a:t>
            </a:r>
            <a:r>
              <a:rPr lang="en-US" baseline="0" dirty="0" smtClean="0"/>
              <a:t> for joining us.</a:t>
            </a:r>
          </a:p>
          <a:p>
            <a:pPr marL="171421" indent="-171421"/>
            <a:endParaRPr lang="en-US" baseline="0" dirty="0" smtClean="0"/>
          </a:p>
          <a:p>
            <a:pPr marL="171421" indent="-171421">
              <a:buFont typeface="Arial" pitchFamily="34" charset="0"/>
              <a:buChar char="•"/>
            </a:pPr>
            <a:r>
              <a:rPr lang="en-US" baseline="0" dirty="0" smtClean="0"/>
              <a:t>My name is ___________, and I [provide introduction/background].</a:t>
            </a:r>
          </a:p>
          <a:p>
            <a:pPr marL="171421" indent="-171421"/>
            <a:endParaRPr lang="en-US" baseline="0" dirty="0" smtClean="0"/>
          </a:p>
          <a:p>
            <a:pPr marL="171421" indent="-171421">
              <a:buFont typeface="Arial" pitchFamily="34" charset="0"/>
              <a:buChar char="•"/>
            </a:pPr>
            <a:r>
              <a:rPr lang="en-US" dirty="0" smtClean="0"/>
              <a:t>A few logistics before we get started:</a:t>
            </a:r>
          </a:p>
          <a:p>
            <a:pPr marL="628539" lvl="1" indent="-171421">
              <a:buFont typeface="Arial" pitchFamily="34" charset="0"/>
              <a:buChar char="•"/>
            </a:pPr>
            <a:r>
              <a:rPr lang="en-US" baseline="0" dirty="0" smtClean="0"/>
              <a:t>[Cover logistics as needed]</a:t>
            </a:r>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1</a:t>
            </a:fld>
            <a:endParaRPr lang="en-US"/>
          </a:p>
        </p:txBody>
      </p:sp>
    </p:spTree>
    <p:extLst>
      <p:ext uri="{BB962C8B-B14F-4D97-AF65-F5344CB8AC3E}">
        <p14:creationId xmlns:p14="http://schemas.microsoft.com/office/powerpoint/2010/main" val="9552431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168224" indent="-168224">
              <a:buFont typeface="Arial" pitchFamily="34" charset="0"/>
              <a:buChar char="•"/>
            </a:pPr>
            <a:r>
              <a:rPr lang="en-US" sz="1000" dirty="0"/>
              <a:t>Let’s take a minute to discuss the 1-100 ENERGY STAR score and how its generated.  </a:t>
            </a:r>
          </a:p>
          <a:p>
            <a:pPr marL="168224" indent="-168224">
              <a:buFont typeface="Arial" pitchFamily="34" charset="0"/>
              <a:buChar char="•"/>
            </a:pPr>
            <a:endParaRPr lang="en-US" sz="1000" dirty="0"/>
          </a:p>
          <a:p>
            <a:pPr marL="168224" indent="-168224">
              <a:buFont typeface="Arial" pitchFamily="34" charset="0"/>
              <a:buChar char="•"/>
            </a:pPr>
            <a:r>
              <a:rPr lang="en-US" sz="1000" dirty="0"/>
              <a:t>You may notice that in the application and review process, there is a lot of focus on definitions. This is because EPA wants to ensure that your property is getting the most accurate 1-100 ENERGY STAR score. To do that, it’s important that you’re comparing your property to the properties against which it was meant to be compared.</a:t>
            </a:r>
          </a:p>
          <a:p>
            <a:pPr marL="168224" indent="-168224">
              <a:buFont typeface="Arial" pitchFamily="34" charset="0"/>
              <a:buChar char="•"/>
            </a:pPr>
            <a:endParaRPr lang="en-US" sz="1000" dirty="0"/>
          </a:p>
          <a:p>
            <a:pPr marL="168224" indent="-168224">
              <a:buFont typeface="Arial" pitchFamily="34" charset="0"/>
              <a:buChar char="•"/>
            </a:pPr>
            <a:r>
              <a:rPr lang="en-US" sz="1000" dirty="0"/>
              <a:t>The 1-100 score is based on nationally representative survey data gathered by the Commercial Buildings Energy Consumption Survey (CBECS) and similarly rigorous statistical national surveys which includes properties’ characteristics and energy use. Data were gathered from thousands of properties across the U.S. </a:t>
            </a:r>
          </a:p>
          <a:p>
            <a:pPr marL="168224" indent="-168224">
              <a:buFont typeface="Arial" pitchFamily="34" charset="0"/>
              <a:buChar char="•"/>
            </a:pPr>
            <a:endParaRPr lang="en-US" sz="1000" dirty="0"/>
          </a:p>
          <a:p>
            <a:pPr marL="168224" indent="-168224">
              <a:buFont typeface="Arial" pitchFamily="34" charset="0"/>
              <a:buChar char="•"/>
            </a:pPr>
            <a:r>
              <a:rPr lang="en-US" sz="1000" dirty="0"/>
              <a:t>EPA analyzed and filtered these data to ensure quality and robustness. For each property type for which suitable data were available, EPA then created statistical models correlating the energy data and the property use details to identify key drivers of energy use, while also accounting for weather variations. The use details asked for by Portfolio Manager, when you go to benchmark a specific property type, are the key drivers of energy use that EPA established for that property type.</a:t>
            </a:r>
          </a:p>
          <a:p>
            <a:pPr marL="168224" indent="-168224">
              <a:buFont typeface="Arial" pitchFamily="34" charset="0"/>
              <a:buChar char="•"/>
            </a:pPr>
            <a:endParaRPr lang="en-US" sz="1000" dirty="0"/>
          </a:p>
          <a:p>
            <a:pPr marL="168224" indent="-168224">
              <a:buFont typeface="Arial" pitchFamily="34" charset="0"/>
              <a:buChar char="•"/>
            </a:pPr>
            <a:r>
              <a:rPr lang="en-US" sz="1000" dirty="0"/>
              <a:t>For each property, Portfolio Manager compares the actual energy consumption data to its estimated energy consumption (e.g., the amount of energy that the model predicts the property would consume if it were an “average” property, given its use details and its geographical location), in order to determine how a property performs relative to its peers. If you have a score of 50, your property is performing better than 50% of properties in its category. Scores of 75 of higher indicate the property is performing in the top 25% of its category.</a:t>
            </a:r>
          </a:p>
        </p:txBody>
      </p:sp>
      <p:sp>
        <p:nvSpPr>
          <p:cNvPr id="4" name="Slide Number Placeholder 3"/>
          <p:cNvSpPr>
            <a:spLocks noGrp="1"/>
          </p:cNvSpPr>
          <p:nvPr>
            <p:ph type="sldNum" sz="quarter" idx="10"/>
          </p:nvPr>
        </p:nvSpPr>
        <p:spPr/>
        <p:txBody>
          <a:bodyPr/>
          <a:lstStyle/>
          <a:p>
            <a:pPr>
              <a:defRPr/>
            </a:pPr>
            <a:fld id="{96EE68E0-DA94-4B49-B767-F8F41597C4FB}" type="slidenum">
              <a:rPr lang="en-US" smtClean="0"/>
              <a:pPr>
                <a:defRPr/>
              </a:pPr>
              <a:t>11</a:t>
            </a:fld>
            <a:endParaRPr lang="en-US"/>
          </a:p>
        </p:txBody>
      </p:sp>
    </p:spTree>
    <p:extLst>
      <p:ext uri="{BB962C8B-B14F-4D97-AF65-F5344CB8AC3E}">
        <p14:creationId xmlns:p14="http://schemas.microsoft.com/office/powerpoint/2010/main" val="23289882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Char char="•"/>
            </a:pPr>
            <a:r>
              <a:rPr lang="en-US" dirty="0" smtClean="0"/>
              <a:t> Now that we’ve</a:t>
            </a:r>
            <a:r>
              <a:rPr lang="en-US" baseline="0" dirty="0" smtClean="0"/>
              <a:t> discussed the value of ENERGY STAR certification, as well as some details about how you become eligible for certification, let’s cover how you would go about applying for certification – assuming that your property is scoring 75 or higher.</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12</a:t>
            </a:fld>
            <a:endParaRPr lang="en-US"/>
          </a:p>
        </p:txBody>
      </p:sp>
    </p:spTree>
    <p:extLst>
      <p:ext uri="{BB962C8B-B14F-4D97-AF65-F5344CB8AC3E}">
        <p14:creationId xmlns:p14="http://schemas.microsoft.com/office/powerpoint/2010/main" val="37625267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168224" indent="-168224">
              <a:buFont typeface="Arial" pitchFamily="34" charset="0"/>
              <a:buChar char="•"/>
            </a:pPr>
            <a:r>
              <a:rPr lang="en-US" sz="1000" dirty="0"/>
              <a:t>First, you have to benchmark your property in Portfolio Manager to determine its score. Properties that receive a score of 75 or above are eligible to apply for ENERGY STAR certification. The score is calculated based on the information entered into Portfolio Manager, which includes 12 months of energy data for all fuel types, and the operational characteristics in effect during this time period. </a:t>
            </a:r>
          </a:p>
          <a:p>
            <a:pPr marL="168224" indent="-168224">
              <a:buFont typeface="Arial" pitchFamily="34" charset="0"/>
              <a:buChar char="•"/>
            </a:pPr>
            <a:endParaRPr lang="en-US" sz="1000" dirty="0"/>
          </a:p>
          <a:p>
            <a:pPr marL="168224" indent="-168224">
              <a:buFont typeface="Arial" pitchFamily="34" charset="0"/>
              <a:buChar char="•"/>
            </a:pPr>
            <a:r>
              <a:rPr lang="en-US" sz="1000" dirty="0"/>
              <a:t>If your property meets the minimum score, and meets all other eligibility criteria, the next step is to begin the online application in Portfolio Manager.</a:t>
            </a:r>
          </a:p>
          <a:p>
            <a:pPr marL="168224" indent="-168224">
              <a:buFont typeface="Arial" pitchFamily="34" charset="0"/>
              <a:buChar char="•"/>
            </a:pPr>
            <a:endParaRPr lang="en-US" sz="1000" dirty="0"/>
          </a:p>
          <a:p>
            <a:pPr marL="168224" indent="-168224">
              <a:buFont typeface="Arial" pitchFamily="34" charset="0"/>
              <a:buChar char="•"/>
            </a:pPr>
            <a:r>
              <a:rPr lang="en-US" sz="1000" dirty="0"/>
              <a:t>Then, a Licensed Professional (LP) must conduct a site visit to verify the information in your application. For the purposes of ENERGY STAR certification, ENERGY STAR defines a Licensed Professional as either a professional engineer or registered architect. An LP can be a third party that you have hired – or they can be part of your organization. No matter what, EPA recommends that they follow the guidance provided in </a:t>
            </a:r>
            <a:r>
              <a:rPr lang="en-US" sz="1000" i="1" dirty="0"/>
              <a:t>The Licensed Professional’s Guide: Understanding the Roles and Requirements for Verifying Commercial Building Applications for ENERGY STAR Certification.  </a:t>
            </a:r>
            <a:r>
              <a:rPr lang="en-US" sz="1000" dirty="0"/>
              <a:t>Note that an LP can have someone under his or her direction conduct all or part of the site visit on their behalf, but the application submitted to ENERGY STAR must still bear the LP’s seal and signature.</a:t>
            </a:r>
          </a:p>
          <a:p>
            <a:pPr marL="168224" indent="-168224" defTabSz="897193">
              <a:buFont typeface="Arial" pitchFamily="34" charset="0"/>
              <a:buChar char="•"/>
              <a:defRPr/>
            </a:pPr>
            <a:endParaRPr lang="en-US" sz="1000" dirty="0"/>
          </a:p>
          <a:p>
            <a:pPr marL="168224" indent="-168224" defTabSz="897193">
              <a:buFont typeface="Arial" pitchFamily="34" charset="0"/>
              <a:buChar char="•"/>
              <a:defRPr/>
            </a:pPr>
            <a:r>
              <a:rPr lang="en-US" sz="1000" dirty="0"/>
              <a:t>After the LP (or the LP’s representative) has conducted the site visit, you can complete the rest of the application in Portfolio Manager. The process requires you to upload a scanned copy of the signed application. The LP and a signatory for the property must sign the application before you scan and upload it.</a:t>
            </a:r>
          </a:p>
          <a:p>
            <a:pPr marL="168224" indent="-168224">
              <a:buFont typeface="Arial" pitchFamily="34" charset="0"/>
              <a:buChar char="•"/>
            </a:pPr>
            <a:endParaRPr lang="en-US" sz="1000" dirty="0"/>
          </a:p>
          <a:p>
            <a:pPr marL="168224" indent="-168224">
              <a:buFont typeface="Arial" pitchFamily="34" charset="0"/>
              <a:buChar char="•"/>
            </a:pPr>
            <a:r>
              <a:rPr lang="en-US" sz="1000" dirty="0"/>
              <a:t>Respond to questions from EPA if there are any. You will be emailed and get notifications through Portfolio Manager if there is any further information that you need to provide.</a:t>
            </a:r>
          </a:p>
          <a:p>
            <a:pPr marL="168224" indent="-168224">
              <a:buFont typeface="Arial" pitchFamily="34" charset="0"/>
              <a:buChar char="•"/>
            </a:pPr>
            <a:endParaRPr lang="en-US" sz="1000" dirty="0"/>
          </a:p>
          <a:p>
            <a:pPr marL="168224" indent="-168224">
              <a:buFont typeface="Arial" pitchFamily="34" charset="0"/>
              <a:buChar char="•"/>
            </a:pPr>
            <a:r>
              <a:rPr lang="en-US" sz="1000" dirty="0"/>
              <a:t>You can always track the progress of your application in Portfolio Manager, to see whether it is under review, escalated to expert, or approved.</a:t>
            </a:r>
          </a:p>
        </p:txBody>
      </p:sp>
      <p:sp>
        <p:nvSpPr>
          <p:cNvPr id="4" name="Slide Number Placeholder 3"/>
          <p:cNvSpPr>
            <a:spLocks noGrp="1"/>
          </p:cNvSpPr>
          <p:nvPr>
            <p:ph type="sldNum" sz="quarter" idx="10"/>
          </p:nvPr>
        </p:nvSpPr>
        <p:spPr/>
        <p:txBody>
          <a:bodyPr/>
          <a:lstStyle/>
          <a:p>
            <a:fld id="{C1840B7B-A24B-4DA8-AB15-991E88503A0E}" type="slidenum">
              <a:rPr lang="en-US" smtClean="0"/>
              <a:pPr/>
              <a:t>13</a:t>
            </a:fld>
            <a:endParaRPr lang="en-US"/>
          </a:p>
        </p:txBody>
      </p:sp>
    </p:spTree>
    <p:extLst>
      <p:ext uri="{BB962C8B-B14F-4D97-AF65-F5344CB8AC3E}">
        <p14:creationId xmlns:p14="http://schemas.microsoft.com/office/powerpoint/2010/main" val="2641183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itchFamily="34" charset="0"/>
              <a:buChar char="•"/>
            </a:pPr>
            <a:r>
              <a:rPr lang="en-US" dirty="0" smtClean="0"/>
              <a:t> Now, let’s show you the steps to apply for ENERGY STAR certification</a:t>
            </a:r>
            <a:r>
              <a:rPr lang="en-US" baseline="0" dirty="0" smtClean="0"/>
              <a:t> in Portfolio Manager. (</a:t>
            </a:r>
            <a:r>
              <a:rPr lang="en-US" i="1" baseline="0" dirty="0" smtClean="0"/>
              <a:t>This is where you can start a live demo using a test property that  is eligible to apply)</a:t>
            </a:r>
            <a:endParaRPr lang="en-US" baseline="0" dirty="0" smtClean="0"/>
          </a:p>
          <a:p>
            <a:pPr>
              <a:buFont typeface="Arial" pitchFamily="34" charset="0"/>
              <a:buNone/>
            </a:pPr>
            <a:endParaRPr lang="en-US" dirty="0" smtClean="0"/>
          </a:p>
          <a:p>
            <a:pPr>
              <a:buFont typeface="Arial" pitchFamily="34" charset="0"/>
              <a:buChar char="•"/>
            </a:pPr>
            <a:r>
              <a:rPr lang="en-US" dirty="0" smtClean="0"/>
              <a:t> For </a:t>
            </a:r>
            <a:r>
              <a:rPr lang="en-US" baseline="0" dirty="0" smtClean="0"/>
              <a:t>properties with a score of 75 or higher (and no other data flags), you will see the “Apply for Energy Star Certification” button near where your score is displayed. This is how you begin or resume an application for your property.</a:t>
            </a:r>
          </a:p>
          <a:p>
            <a:pPr>
              <a:buFont typeface="Arial" pitchFamily="34" charset="0"/>
              <a:buNone/>
            </a:pPr>
            <a:endParaRPr lang="en-US" baseline="0" dirty="0" smtClean="0"/>
          </a:p>
          <a:p>
            <a:pPr>
              <a:buFont typeface="Arial" pitchFamily="34" charset="0"/>
              <a:buChar char="•"/>
            </a:pPr>
            <a:r>
              <a:rPr lang="en-US" baseline="0" dirty="0" smtClean="0"/>
              <a:t> Once you have started the application process, you can also access the application from the Recognition tab.</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14</a:t>
            </a:fld>
            <a:endParaRPr lang="en-US"/>
          </a:p>
        </p:txBody>
      </p:sp>
    </p:spTree>
    <p:extLst>
      <p:ext uri="{BB962C8B-B14F-4D97-AF65-F5344CB8AC3E}">
        <p14:creationId xmlns:p14="http://schemas.microsoft.com/office/powerpoint/2010/main" val="14099536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8224" indent="-168224">
              <a:buFont typeface="Arial" pitchFamily="34" charset="0"/>
              <a:buChar char="•"/>
            </a:pPr>
            <a:r>
              <a:rPr lang="en-US" dirty="0" smtClean="0"/>
              <a:t>On the “About Your Property” page, the name and address of your building will be</a:t>
            </a:r>
            <a:r>
              <a:rPr lang="en-US" baseline="0" dirty="0" smtClean="0"/>
              <a:t> displayed (as defined by you in Portfolio Manager). You will need to provide a property description, which will not be posted publicly but will help application reviewers. If there are any specific characteristics of your building that you feel the application reviewers need to be aware of, this is where you should note them.</a:t>
            </a:r>
          </a:p>
          <a:p>
            <a:pPr marL="168224" indent="-168224">
              <a:buFont typeface="Arial" pitchFamily="34" charset="0"/>
              <a:buChar char="•"/>
            </a:pPr>
            <a:endParaRPr lang="en-US" baseline="0" dirty="0" smtClean="0"/>
          </a:p>
          <a:p>
            <a:pPr marL="168224" indent="-168224">
              <a:buFont typeface="Arial" pitchFamily="34" charset="0"/>
              <a:buChar char="•"/>
            </a:pPr>
            <a:r>
              <a:rPr lang="en-US" baseline="0" dirty="0" smtClean="0"/>
              <a:t>Under “Your Property’s Listing in the Registry of ENERGY STAR Qualified Buildings,” you should enter the name of the property </a:t>
            </a:r>
            <a:r>
              <a:rPr lang="en-US" u="sng" baseline="0" dirty="0" smtClean="0"/>
              <a:t>as you want it displayed on the ENERGY STAR website</a:t>
            </a:r>
            <a:r>
              <a:rPr lang="en-US" baseline="0" dirty="0" smtClean="0"/>
              <a:t>. EPA recommends that the name is meaningful to the general public and others who view the Registry. For instance, if the property is called “Property 8675309” in Portfolio Manager, because that’s how it’s listed in your organization’s database, you can choose to have it displayed online as “Central Park Plaza” (or however it is known to the general public).</a:t>
            </a:r>
          </a:p>
        </p:txBody>
      </p:sp>
      <p:sp>
        <p:nvSpPr>
          <p:cNvPr id="4" name="Slide Number Placeholder 3"/>
          <p:cNvSpPr>
            <a:spLocks noGrp="1"/>
          </p:cNvSpPr>
          <p:nvPr>
            <p:ph type="sldNum" sz="quarter" idx="10"/>
          </p:nvPr>
        </p:nvSpPr>
        <p:spPr/>
        <p:txBody>
          <a:bodyPr/>
          <a:lstStyle/>
          <a:p>
            <a:fld id="{C1840B7B-A24B-4DA8-AB15-991E88503A0E}" type="slidenum">
              <a:rPr lang="en-US" smtClean="0"/>
              <a:pPr/>
              <a:t>15</a:t>
            </a:fld>
            <a:endParaRPr lang="en-US"/>
          </a:p>
        </p:txBody>
      </p:sp>
    </p:spTree>
    <p:extLst>
      <p:ext uri="{BB962C8B-B14F-4D97-AF65-F5344CB8AC3E}">
        <p14:creationId xmlns:p14="http://schemas.microsoft.com/office/powerpoint/2010/main" val="28536154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68224" indent="-168224">
              <a:buFont typeface="Arial" pitchFamily="34" charset="0"/>
              <a:buChar char="•"/>
            </a:pPr>
            <a:r>
              <a:rPr lang="en-US" baseline="0" dirty="0" smtClean="0"/>
              <a:t>A good property description should be detailed and allow the reviewer to get a better understanding of how property is used and what services are provided there.  Examples of useful details can include the primary tenants, the grades taught in schools, or a description of retailers. The description should make clear who is in the property and how they use it. Clearer applications will move through the review process more quickly.</a:t>
            </a:r>
          </a:p>
          <a:p>
            <a:pPr marL="168224" indent="-168224"/>
            <a:endParaRPr lang="en-US" dirty="0" smtClean="0"/>
          </a:p>
        </p:txBody>
      </p:sp>
      <p:sp>
        <p:nvSpPr>
          <p:cNvPr id="4" name="Slide Number Placeholder 3"/>
          <p:cNvSpPr>
            <a:spLocks noGrp="1"/>
          </p:cNvSpPr>
          <p:nvPr>
            <p:ph type="sldNum" sz="quarter" idx="10"/>
          </p:nvPr>
        </p:nvSpPr>
        <p:spPr/>
        <p:txBody>
          <a:bodyPr/>
          <a:lstStyle/>
          <a:p>
            <a:fld id="{6B8E517E-0A09-4CAC-9B30-448C91050C73}" type="slidenum">
              <a:rPr lang="en-US" smtClean="0"/>
              <a:pPr/>
              <a:t>16</a:t>
            </a:fld>
            <a:endParaRPr lang="en-US"/>
          </a:p>
        </p:txBody>
      </p:sp>
    </p:spTree>
    <p:extLst>
      <p:ext uri="{BB962C8B-B14F-4D97-AF65-F5344CB8AC3E}">
        <p14:creationId xmlns:p14="http://schemas.microsoft.com/office/powerpoint/2010/main" val="5774610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Char char="•"/>
            </a:pPr>
            <a:r>
              <a:rPr lang="en-US" dirty="0" smtClean="0"/>
              <a:t> Here are a few examples of good property descriptions that are clear, informative, and help the application</a:t>
            </a:r>
            <a:r>
              <a:rPr lang="en-US" baseline="0" dirty="0" smtClean="0"/>
              <a:t> reviewers to understand the nature and function of the property that is under review for certification.</a:t>
            </a:r>
            <a:endParaRPr lang="en-US" dirty="0"/>
          </a:p>
        </p:txBody>
      </p:sp>
      <p:sp>
        <p:nvSpPr>
          <p:cNvPr id="4" name="Slide Number Placeholder 3"/>
          <p:cNvSpPr>
            <a:spLocks noGrp="1"/>
          </p:cNvSpPr>
          <p:nvPr>
            <p:ph type="sldNum" sz="quarter" idx="10"/>
          </p:nvPr>
        </p:nvSpPr>
        <p:spPr/>
        <p:txBody>
          <a:bodyPr/>
          <a:lstStyle/>
          <a:p>
            <a:fld id="{6B8E517E-0A09-4CAC-9B30-448C91050C73}" type="slidenum">
              <a:rPr lang="en-US" smtClean="0"/>
              <a:pPr/>
              <a:t>17</a:t>
            </a:fld>
            <a:endParaRPr lang="en-US"/>
          </a:p>
        </p:txBody>
      </p:sp>
    </p:spTree>
    <p:extLst>
      <p:ext uri="{BB962C8B-B14F-4D97-AF65-F5344CB8AC3E}">
        <p14:creationId xmlns:p14="http://schemas.microsoft.com/office/powerpoint/2010/main" val="13299155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68224" indent="-168224">
              <a:buFont typeface="Arial" pitchFamily="34" charset="0"/>
              <a:buChar char="•"/>
            </a:pPr>
            <a:r>
              <a:rPr lang="en-US" dirty="0" smtClean="0"/>
              <a:t>You are also encouraged to</a:t>
            </a:r>
            <a:r>
              <a:rPr lang="en-US" baseline="0" dirty="0" smtClean="0"/>
              <a:t> create </a:t>
            </a:r>
            <a:r>
              <a:rPr lang="en-US" dirty="0" smtClean="0"/>
              <a:t>a property profile,</a:t>
            </a:r>
            <a:r>
              <a:rPr lang="en-US" baseline="0" dirty="0" smtClean="0"/>
              <a:t> though it is optional. </a:t>
            </a:r>
            <a:r>
              <a:rPr lang="en-US" dirty="0" smtClean="0"/>
              <a:t> This is the information that will</a:t>
            </a:r>
            <a:r>
              <a:rPr lang="en-US" baseline="0" dirty="0" smtClean="0"/>
              <a:t> appear in the public Registry of ENERGY STAR Certified Properties which is available on the ENERGY STAR website.  </a:t>
            </a:r>
          </a:p>
          <a:p>
            <a:pPr marL="168224" indent="-168224">
              <a:buFont typeface="Arial" pitchFamily="34" charset="0"/>
              <a:buChar char="•"/>
            </a:pPr>
            <a:endParaRPr lang="en-US" baseline="0" dirty="0" smtClean="0"/>
          </a:p>
          <a:p>
            <a:pPr marL="168224" indent="-168224">
              <a:buFont typeface="Arial" pitchFamily="34" charset="0"/>
              <a:buChar char="•"/>
            </a:pPr>
            <a:r>
              <a:rPr lang="en-US" dirty="0" smtClean="0"/>
              <a:t>It’s</a:t>
            </a:r>
            <a:r>
              <a:rPr lang="en-US" baseline="0" dirty="0" smtClean="0"/>
              <a:t> a great opportunity to tell the story of what the property managers, engineers, and/or tenants did to improve energy efficiency of your building to anyone looking at the labeled building registry. In addition, EPA directs media looking for building energy stories to the registry, ad also highlights certified buildings on its website and in newsletters - and properties that have profiles are more likely to be featured. </a:t>
            </a:r>
          </a:p>
          <a:p>
            <a:pPr marL="168224" indent="-168224"/>
            <a:endParaRPr lang="en-US" baseline="0" dirty="0" smtClean="0"/>
          </a:p>
          <a:p>
            <a:pPr marL="168224" indent="-168224">
              <a:buFont typeface="Arial" pitchFamily="34" charset="0"/>
              <a:buChar char="•"/>
            </a:pPr>
            <a:r>
              <a:rPr lang="en-US" baseline="0" dirty="0" smtClean="0"/>
              <a:t>You are also encouraged to upload photos as part of your property profile.</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18</a:t>
            </a:fld>
            <a:endParaRPr lang="en-US"/>
          </a:p>
        </p:txBody>
      </p:sp>
    </p:spTree>
    <p:extLst>
      <p:ext uri="{BB962C8B-B14F-4D97-AF65-F5344CB8AC3E}">
        <p14:creationId xmlns:p14="http://schemas.microsoft.com/office/powerpoint/2010/main" val="35188042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1840B7B-A24B-4DA8-AB15-991E88503A0E}" type="slidenum">
              <a:rPr lang="en-US" smtClean="0"/>
              <a:pPr/>
              <a:t>19</a:t>
            </a:fld>
            <a:endParaRPr lang="en-US"/>
          </a:p>
        </p:txBody>
      </p:sp>
    </p:spTree>
    <p:extLst>
      <p:ext uri="{BB962C8B-B14F-4D97-AF65-F5344CB8AC3E}">
        <p14:creationId xmlns:p14="http://schemas.microsoft.com/office/powerpoint/2010/main" val="34441661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168224" indent="-168224" defTabSz="914240">
              <a:buFont typeface="Arial" pitchFamily="34" charset="0"/>
              <a:buChar char="•"/>
              <a:defRPr/>
            </a:pPr>
            <a:r>
              <a:rPr lang="en-US" dirty="0" smtClean="0"/>
              <a:t>The next step is filling out the contact information for your property. In</a:t>
            </a:r>
            <a:r>
              <a:rPr lang="en-US" baseline="0" dirty="0" smtClean="0"/>
              <a:t> general, the drop-down menu of choices for each contact type will list organizations and individuals that have already been entered into the contacts list for your Portfolio Manager account. An individual or organization needs to be listed as an account-level contact in order for you to select them on this page. You can add contacts to your contact list, if needed, by selecting “Contacts” at the top of the page. </a:t>
            </a:r>
          </a:p>
          <a:p>
            <a:pPr marL="168224" indent="-168224" defTabSz="914240">
              <a:buFont typeface="Arial" pitchFamily="34" charset="0"/>
              <a:buChar char="•"/>
              <a:defRPr/>
            </a:pPr>
            <a:endParaRPr lang="en-US" dirty="0" smtClean="0"/>
          </a:p>
          <a:p>
            <a:pPr marL="168224" indent="-168224" defTabSz="914240">
              <a:buFont typeface="Arial" pitchFamily="34" charset="0"/>
              <a:buChar char="•"/>
              <a:defRPr/>
            </a:pPr>
            <a:r>
              <a:rPr lang="en-US" dirty="0" smtClean="0"/>
              <a:t>Choose</a:t>
            </a:r>
            <a:r>
              <a:rPr lang="en-US" baseline="0" dirty="0" smtClean="0"/>
              <a:t> the owner and manager of the property (these may not always be the same organization).</a:t>
            </a:r>
          </a:p>
          <a:p>
            <a:pPr marL="168224" indent="-168224" defTabSz="914240">
              <a:defRPr/>
            </a:pPr>
            <a:endParaRPr lang="en-US" baseline="0" dirty="0" smtClean="0"/>
          </a:p>
          <a:p>
            <a:pPr marL="168224" indent="-168224" defTabSz="914240">
              <a:buFont typeface="Arial" pitchFamily="34" charset="0"/>
              <a:buChar char="•"/>
              <a:defRPr/>
            </a:pPr>
            <a:r>
              <a:rPr lang="en-US" baseline="0" dirty="0" smtClean="0"/>
              <a:t>Select your Service and Product Provider, if applicable. This would be a third party organization that is helping you to manage your benchmarking information in Portfolio Manager.</a:t>
            </a:r>
          </a:p>
          <a:p>
            <a:pPr marL="168224" indent="-168224" defTabSz="914240">
              <a:buFont typeface="Arial" pitchFamily="34" charset="0"/>
              <a:buChar char="•"/>
              <a:defRPr/>
            </a:pPr>
            <a:endParaRPr lang="en-US" baseline="0" dirty="0" smtClean="0"/>
          </a:p>
          <a:p>
            <a:pPr marL="168224" indent="-168224" defTabSz="914240">
              <a:buFont typeface="Arial" pitchFamily="34" charset="0"/>
              <a:buChar char="•"/>
              <a:defRPr/>
            </a:pPr>
            <a:r>
              <a:rPr lang="en-US" baseline="0" dirty="0" smtClean="0"/>
              <a:t>Choose a primary contact. </a:t>
            </a:r>
            <a:r>
              <a:rPr lang="en-US" dirty="0" smtClean="0"/>
              <a:t>The primary contact should be a person who would be able</a:t>
            </a:r>
            <a:r>
              <a:rPr lang="en-US" baseline="0" dirty="0" smtClean="0"/>
              <a:t> to </a:t>
            </a:r>
            <a:r>
              <a:rPr lang="en-US" dirty="0" smtClean="0"/>
              <a:t>answer</a:t>
            </a:r>
            <a:r>
              <a:rPr lang="en-US" baseline="0" dirty="0" smtClean="0"/>
              <a:t> any questions the reviewers have about the property.</a:t>
            </a:r>
          </a:p>
          <a:p>
            <a:pPr marL="168224" indent="-168224" defTabSz="914240">
              <a:buFont typeface="Arial" pitchFamily="34" charset="0"/>
              <a:buChar char="•"/>
              <a:defRPr/>
            </a:pPr>
            <a:endParaRPr lang="en-US" baseline="0" dirty="0" smtClean="0"/>
          </a:p>
          <a:p>
            <a:pPr marL="168224" indent="-168224" defTabSz="914240">
              <a:buFont typeface="Arial" pitchFamily="34" charset="0"/>
              <a:buChar char="•"/>
              <a:defRPr/>
            </a:pPr>
            <a:r>
              <a:rPr lang="en-US" baseline="0" dirty="0" smtClean="0"/>
              <a:t>The second contact, the signatory, should be a representative of the property owner or manager. </a:t>
            </a:r>
          </a:p>
          <a:p>
            <a:pPr marL="168224" indent="-168224" defTabSz="914240">
              <a:buFont typeface="Arial" pitchFamily="34" charset="0"/>
              <a:buChar char="•"/>
              <a:defRPr/>
            </a:pPr>
            <a:endParaRPr lang="en-US" baseline="0" dirty="0" smtClean="0"/>
          </a:p>
          <a:p>
            <a:pPr marL="168224" indent="-168224" defTabSz="914240">
              <a:buFont typeface="Arial" pitchFamily="34" charset="0"/>
              <a:buChar char="•"/>
              <a:defRPr/>
            </a:pPr>
            <a:r>
              <a:rPr lang="en-US" baseline="0" dirty="0" smtClean="0"/>
              <a:t>The third contact you must list is the Licensed Professional that will verify your application. In many cases, the Primary Contact, Signatory, and LP will all be different people.</a:t>
            </a:r>
          </a:p>
        </p:txBody>
      </p:sp>
      <p:sp>
        <p:nvSpPr>
          <p:cNvPr id="4" name="Slide Number Placeholder 3"/>
          <p:cNvSpPr>
            <a:spLocks noGrp="1"/>
          </p:cNvSpPr>
          <p:nvPr>
            <p:ph type="sldNum" sz="quarter" idx="10"/>
          </p:nvPr>
        </p:nvSpPr>
        <p:spPr/>
        <p:txBody>
          <a:bodyPr/>
          <a:lstStyle/>
          <a:p>
            <a:fld id="{C1840B7B-A24B-4DA8-AB15-991E88503A0E}" type="slidenum">
              <a:rPr lang="en-US" smtClean="0"/>
              <a:pPr/>
              <a:t>20</a:t>
            </a:fld>
            <a:endParaRPr lang="en-US"/>
          </a:p>
        </p:txBody>
      </p:sp>
    </p:spTree>
    <p:extLst>
      <p:ext uri="{BB962C8B-B14F-4D97-AF65-F5344CB8AC3E}">
        <p14:creationId xmlns:p14="http://schemas.microsoft.com/office/powerpoint/2010/main" val="27048130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68224" indent="-168224">
              <a:buFont typeface="Arial" pitchFamily="34" charset="0"/>
              <a:buChar char="•"/>
            </a:pPr>
            <a:r>
              <a:rPr lang="en-US" dirty="0" smtClean="0"/>
              <a:t>In</a:t>
            </a:r>
            <a:r>
              <a:rPr lang="en-US" baseline="0" dirty="0" smtClean="0"/>
              <a:t> this training session you will gain an understanding of why to pursue ENERGY STAR Certification and the steps to apply for certification for your properties.  Specifically, this presentation will go through the value of the ENERGY STAR certification; what it takes to be eligible for the certification; how to apply within Portfolio Manager; and finally, how to track the status of your application and see it through to receipt of the award.</a:t>
            </a:r>
          </a:p>
          <a:p>
            <a:pPr marL="168224" indent="-168224">
              <a:buFont typeface="Arial" pitchFamily="34" charset="0"/>
              <a:buChar char="•"/>
            </a:pPr>
            <a:endParaRPr lang="en-US" dirty="0" smtClean="0"/>
          </a:p>
          <a:p>
            <a:pPr marL="168224" indent="-168224" defTabSz="897193">
              <a:buFont typeface="Arial" pitchFamily="34" charset="0"/>
              <a:buChar char="•"/>
              <a:defRPr/>
            </a:pPr>
            <a:r>
              <a:rPr lang="en-US" dirty="0" smtClean="0"/>
              <a:t>If you’re brand</a:t>
            </a:r>
            <a:r>
              <a:rPr lang="en-US" baseline="0" dirty="0" smtClean="0"/>
              <a:t> new to Portfolio Manager, a good place to start is with the “Quick Start” Guide or the Portfolio Manager 101 session, which can be accessed at </a:t>
            </a:r>
            <a:r>
              <a:rPr lang="en-US" dirty="0" smtClean="0">
                <a:hlinkClick r:id="rId3"/>
              </a:rPr>
              <a:t>http://www.energystar.gov/buildings/training</a:t>
            </a:r>
            <a:endParaRPr lang="en-US" baseline="0" dirty="0" smtClean="0"/>
          </a:p>
          <a:p>
            <a:pPr marL="168224" indent="-168224" defTabSz="897193">
              <a:buFont typeface="Arial" pitchFamily="34" charset="0"/>
              <a:buChar char="•"/>
              <a:defRPr/>
            </a:pPr>
            <a:endParaRPr lang="en-US" baseline="0" dirty="0" smtClean="0"/>
          </a:p>
          <a:p>
            <a:pPr marL="168224" indent="-168224" defTabSz="897193">
              <a:buFont typeface="Arial" pitchFamily="34" charset="0"/>
              <a:buChar char="•"/>
              <a:defRPr/>
            </a:pPr>
            <a:r>
              <a:rPr lang="en-US" baseline="0" dirty="0" smtClean="0"/>
              <a:t>. The assumption of this session is that you already have your property set up with complete use details and energy information, and now you’re interested in learning more about how to apply for the ENERGY STAR.</a:t>
            </a:r>
            <a:endParaRPr lang="en-US" dirty="0" smtClean="0"/>
          </a:p>
          <a:p>
            <a:pPr>
              <a:buFontTx/>
              <a:buNone/>
            </a:pP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2</a:t>
            </a:fld>
            <a:endParaRPr lang="en-US"/>
          </a:p>
        </p:txBody>
      </p:sp>
    </p:spTree>
    <p:extLst>
      <p:ext uri="{BB962C8B-B14F-4D97-AF65-F5344CB8AC3E}">
        <p14:creationId xmlns:p14="http://schemas.microsoft.com/office/powerpoint/2010/main" val="18458739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8224" indent="-168224">
              <a:buFont typeface="Arial" pitchFamily="34" charset="0"/>
              <a:buChar char="•"/>
            </a:pPr>
            <a:r>
              <a:rPr lang="en-US" dirty="0" smtClean="0"/>
              <a:t>The next step is deciding which decal</a:t>
            </a:r>
            <a:r>
              <a:rPr lang="en-US" baseline="0" dirty="0" smtClean="0"/>
              <a:t> you would like for the property. Your options are “blue and white” or “etched look.” Two decals will be shipped with the award certificate. </a:t>
            </a:r>
          </a:p>
          <a:p>
            <a:pPr marL="168224" indent="-168224"/>
            <a:endParaRPr lang="en-US" baseline="0" dirty="0" smtClean="0"/>
          </a:p>
          <a:p>
            <a:pPr marL="168224" indent="-168224">
              <a:buFont typeface="Arial" pitchFamily="34" charset="0"/>
              <a:buChar char="•"/>
            </a:pPr>
            <a:r>
              <a:rPr lang="en-US" baseline="0" dirty="0" smtClean="0"/>
              <a:t>Be sure to indicate where the award and decals should be sent. The drop down menu will allow you to choose someone in your contact book.  Also specify to whom the congratulations letter will be addressed.</a:t>
            </a:r>
          </a:p>
          <a:p>
            <a:pPr marL="168224" indent="-168224"/>
            <a:endParaRPr lang="en-US" baseline="0" dirty="0" smtClean="0"/>
          </a:p>
          <a:p>
            <a:pPr marL="168224" indent="-168224">
              <a:buFont typeface="Arial" pitchFamily="34" charset="0"/>
              <a:buChar char="•"/>
            </a:pPr>
            <a:r>
              <a:rPr lang="en-US" baseline="0" dirty="0" smtClean="0"/>
              <a:t>There is no charge for the decals that come with your ENERGY STAR award. If you wish to </a:t>
            </a:r>
            <a:r>
              <a:rPr lang="en-US" dirty="0" smtClean="0"/>
              <a:t>purchase additional recognition items (such as metal plaques or banners), you can do so through the ENERGY STAR online store which you’ll receive information about how to access in the congratulatory letter (</a:t>
            </a:r>
            <a:r>
              <a:rPr lang="en-US" i="1" dirty="0" smtClean="0"/>
              <a:t>For speaker’s reference: </a:t>
            </a:r>
            <a:r>
              <a:rPr lang="en-US" dirty="0" smtClean="0">
                <a:hlinkClick r:id="rId3"/>
              </a:rPr>
              <a:t>www.energystar.gov/onlinestore.com</a:t>
            </a:r>
            <a:r>
              <a:rPr lang="en-US" dirty="0" smtClean="0"/>
              <a:t>)</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21</a:t>
            </a:fld>
            <a:endParaRPr lang="en-US"/>
          </a:p>
        </p:txBody>
      </p:sp>
    </p:spTree>
    <p:extLst>
      <p:ext uri="{BB962C8B-B14F-4D97-AF65-F5344CB8AC3E}">
        <p14:creationId xmlns:p14="http://schemas.microsoft.com/office/powerpoint/2010/main" val="2598375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240">
              <a:buFont typeface="Arial" pitchFamily="34" charset="0"/>
              <a:buChar char="•"/>
              <a:defRPr/>
            </a:pPr>
            <a:r>
              <a:rPr lang="en-US" baseline="0" dirty="0" smtClean="0"/>
              <a:t> On the “Eligibility Details” page, you will be asked to select the 12 month period ending for your energy consumption information.  Portfolio Manager will automatically select the most recent 12 month period for which complete data are available and for which your property’s score is 75 or higher. However, you have the option to select an eligible period ending date up to 4 months earlier. </a:t>
            </a:r>
          </a:p>
          <a:p>
            <a:pPr defTabSz="914240">
              <a:defRPr/>
            </a:pPr>
            <a:endParaRPr lang="en-US" dirty="0" smtClean="0"/>
          </a:p>
          <a:p>
            <a:pPr defTabSz="914240">
              <a:buFont typeface="Arial" pitchFamily="34" charset="0"/>
              <a:buChar char="•"/>
              <a:defRPr/>
            </a:pPr>
            <a:r>
              <a:rPr lang="en-US" baseline="0" dirty="0" smtClean="0"/>
              <a:t> Portfolio Manager will automatically run a series of checks on your property before you submit your application, and will flag anything that may prevent you from receiving recognition. In this alert example, the property was entered with less than 100% occupancy, but there was no “Vacant Space” information entered. A box is available for providing explanations if necessary, or you may go back and make corrections. You can then continue the application where you left off.  </a:t>
            </a:r>
          </a:p>
          <a:p>
            <a:pPr defTabSz="914240">
              <a:defRPr/>
            </a:pPr>
            <a:endParaRPr lang="en-US" baseline="0" dirty="0" smtClean="0"/>
          </a:p>
          <a:p>
            <a:pPr defTabSz="914240">
              <a:buFont typeface="Arial" pitchFamily="34" charset="0"/>
              <a:buChar char="•"/>
              <a:defRPr/>
            </a:pPr>
            <a:r>
              <a:rPr lang="en-US" baseline="0" dirty="0" smtClean="0"/>
              <a:t> After addressing all alerts, select “Save for Signatures”</a:t>
            </a:r>
          </a:p>
        </p:txBody>
      </p:sp>
      <p:sp>
        <p:nvSpPr>
          <p:cNvPr id="4" name="Slide Number Placeholder 3"/>
          <p:cNvSpPr>
            <a:spLocks noGrp="1"/>
          </p:cNvSpPr>
          <p:nvPr>
            <p:ph type="sldNum" sz="quarter" idx="10"/>
          </p:nvPr>
        </p:nvSpPr>
        <p:spPr/>
        <p:txBody>
          <a:bodyPr/>
          <a:lstStyle/>
          <a:p>
            <a:fld id="{C1840B7B-A24B-4DA8-AB15-991E88503A0E}" type="slidenum">
              <a:rPr lang="en-US" smtClean="0"/>
              <a:pPr/>
              <a:t>22</a:t>
            </a:fld>
            <a:endParaRPr lang="en-US"/>
          </a:p>
        </p:txBody>
      </p:sp>
    </p:spTree>
    <p:extLst>
      <p:ext uri="{BB962C8B-B14F-4D97-AF65-F5344CB8AC3E}">
        <p14:creationId xmlns:p14="http://schemas.microsoft.com/office/powerpoint/2010/main" val="38623558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168224" indent="-168224">
              <a:buFont typeface="Arial" pitchFamily="34" charset="0"/>
              <a:buChar char="•"/>
            </a:pPr>
            <a:r>
              <a:rPr lang="en-US" sz="800" dirty="0"/>
              <a:t>Once saved, generate and download the application for signatures.</a:t>
            </a:r>
          </a:p>
          <a:p>
            <a:pPr marL="168224" indent="-168224"/>
            <a:endParaRPr lang="en-US" sz="800" dirty="0"/>
          </a:p>
          <a:p>
            <a:pPr marL="168224" indent="-168224">
              <a:buFont typeface="Arial" pitchFamily="34" charset="0"/>
              <a:buChar char="•"/>
            </a:pPr>
            <a:r>
              <a:rPr lang="en-US" sz="800" dirty="0"/>
              <a:t>The score, period ending date, and date of application becomes ineligible are displayed at the top of the first page.</a:t>
            </a:r>
          </a:p>
          <a:p>
            <a:pPr marL="168224" indent="-168224">
              <a:buFont typeface="Arial" pitchFamily="34" charset="0"/>
              <a:buChar char="•"/>
            </a:pPr>
            <a:endParaRPr lang="en-US" sz="800" dirty="0"/>
          </a:p>
          <a:p>
            <a:pPr marL="168224" indent="-168224">
              <a:buFont typeface="Arial" pitchFamily="34" charset="0"/>
              <a:buChar char="•"/>
            </a:pPr>
            <a:r>
              <a:rPr lang="en-US" sz="800" dirty="0"/>
              <a:t>The property use details are listed below. During the site visit (next step), the LP must go through each check to verify that the information provided is correct and complete. The LP must also verify that the property meets indoor environmental standards for air quality, temperature, and illumination. </a:t>
            </a:r>
          </a:p>
          <a:p>
            <a:pPr marL="168224" indent="-168224">
              <a:buFont typeface="Arial" pitchFamily="34" charset="0"/>
              <a:buChar char="•"/>
            </a:pPr>
            <a:endParaRPr lang="en-US" sz="800" dirty="0"/>
          </a:p>
          <a:p>
            <a:pPr marL="168224" indent="-168224">
              <a:buFont typeface="Arial" pitchFamily="34" charset="0"/>
              <a:buChar char="•"/>
            </a:pPr>
            <a:r>
              <a:rPr lang="en-US" sz="800" dirty="0"/>
              <a:t>Property use details are shown next, broken out by use type. </a:t>
            </a:r>
          </a:p>
          <a:p>
            <a:pPr marL="168224" indent="-168224">
              <a:buFont typeface="Arial" pitchFamily="34" charset="0"/>
              <a:buChar char="•"/>
            </a:pPr>
            <a:endParaRPr lang="en-US" sz="800" dirty="0"/>
          </a:p>
          <a:p>
            <a:pPr marL="168224" indent="-168224">
              <a:buFont typeface="Arial" pitchFamily="34" charset="0"/>
              <a:buChar char="•"/>
            </a:pPr>
            <a:r>
              <a:rPr lang="en-US" sz="800" dirty="0"/>
              <a:t>In the 3</a:t>
            </a:r>
            <a:r>
              <a:rPr lang="en-US" sz="800" baseline="30000" dirty="0"/>
              <a:t>rd</a:t>
            </a:r>
            <a:r>
              <a:rPr lang="en-US" sz="800" dirty="0"/>
              <a:t> section of the application, the LP will be asked to verify the energy consumption data. Data for each energy meter present at the property will be reported here, as well as aggregate energy consumption data across all meters at the property.</a:t>
            </a:r>
          </a:p>
          <a:p>
            <a:pPr marL="168224" indent="-168224">
              <a:buFont typeface="Arial" pitchFamily="34" charset="0"/>
              <a:buChar char="•"/>
            </a:pPr>
            <a:endParaRPr lang="en-US" sz="800" dirty="0"/>
          </a:p>
          <a:p>
            <a:pPr marL="168224" indent="-168224">
              <a:buFont typeface="Arial" pitchFamily="34" charset="0"/>
              <a:buChar char="•"/>
            </a:pPr>
            <a:r>
              <a:rPr lang="en-US" sz="800" dirty="0"/>
              <a:t>The LP must check every box, sign, and stamp the application. A representative of the building other than the LP must also sign the application. The name of the person who visited the site in the 4th section doesn’t have to match the name of the LP who signs and stamps the application (since this can be a person working under the direction of the LP). However, the LP is ultimately responsible for the ensuring the validity of the information on the application. The LP should ensure that the site visit and verification has followed all guidance in </a:t>
            </a:r>
            <a:r>
              <a:rPr lang="en-US" sz="800" i="1" dirty="0"/>
              <a:t>The Licensed Professional’s Guide: Understanding the Roles and Requirements for Verifying Commercial Building Applications for ENERGY STAR Certification.  (For Speaker’s reference: </a:t>
            </a:r>
            <a:r>
              <a:rPr lang="en-US" sz="800" dirty="0">
                <a:hlinkClick r:id="rId3"/>
              </a:rPr>
              <a:t>http://www.energystar.gov/buildings/tools-and-resources/energy-star-guide-licensed-professionals</a:t>
            </a:r>
            <a:r>
              <a:rPr lang="en-US" sz="800" dirty="0"/>
              <a:t>)</a:t>
            </a:r>
          </a:p>
          <a:p>
            <a:pPr marL="168224" indent="-168224">
              <a:buFont typeface="Arial" pitchFamily="34" charset="0"/>
              <a:buChar char="•"/>
            </a:pPr>
            <a:endParaRPr lang="en-US" sz="800" dirty="0"/>
          </a:p>
          <a:p>
            <a:pPr marL="168224" indent="-168224">
              <a:buFont typeface="Arial" pitchFamily="34" charset="0"/>
              <a:buChar char="•"/>
            </a:pPr>
            <a:r>
              <a:rPr lang="en-US" sz="800" dirty="0"/>
              <a:t>The tracking number on the bottom of each page of the application should be noted and written down, as it will be needed in subsequent steps.</a:t>
            </a:r>
          </a:p>
        </p:txBody>
      </p:sp>
      <p:sp>
        <p:nvSpPr>
          <p:cNvPr id="4" name="Slide Number Placeholder 3"/>
          <p:cNvSpPr>
            <a:spLocks noGrp="1"/>
          </p:cNvSpPr>
          <p:nvPr>
            <p:ph type="sldNum" sz="quarter" idx="10"/>
          </p:nvPr>
        </p:nvSpPr>
        <p:spPr/>
        <p:txBody>
          <a:bodyPr/>
          <a:lstStyle/>
          <a:p>
            <a:fld id="{C1840B7B-A24B-4DA8-AB15-991E88503A0E}" type="slidenum">
              <a:rPr lang="en-US" smtClean="0"/>
              <a:pPr/>
              <a:t>23</a:t>
            </a:fld>
            <a:endParaRPr lang="en-US"/>
          </a:p>
        </p:txBody>
      </p:sp>
    </p:spTree>
    <p:extLst>
      <p:ext uri="{BB962C8B-B14F-4D97-AF65-F5344CB8AC3E}">
        <p14:creationId xmlns:p14="http://schemas.microsoft.com/office/powerpoint/2010/main" val="41236298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Char char="•"/>
            </a:pPr>
            <a:r>
              <a:rPr lang="en-US" dirty="0" smtClean="0"/>
              <a:t> As</a:t>
            </a:r>
            <a:r>
              <a:rPr lang="en-US" baseline="0" dirty="0" smtClean="0"/>
              <a:t> mentioned before, a site visit must be performed by an LP (or someone working under the direction of the LP) to verify the property and energy information on the application.  </a:t>
            </a:r>
          </a:p>
          <a:p>
            <a:pPr>
              <a:buFont typeface="Arial" pitchFamily="34" charset="0"/>
              <a:buNone/>
            </a:pPr>
            <a:endParaRPr lang="en-US" baseline="0" dirty="0" smtClean="0"/>
          </a:p>
          <a:p>
            <a:pPr defTabSz="864931">
              <a:buFont typeface="Arial" pitchFamily="34" charset="0"/>
              <a:buChar char="•"/>
              <a:defRPr/>
            </a:pPr>
            <a:r>
              <a:rPr lang="en-US" dirty="0" smtClean="0"/>
              <a:t> ENERGY STAR will accept PE licenses</a:t>
            </a:r>
            <a:r>
              <a:rPr lang="en-US" baseline="0" dirty="0" smtClean="0"/>
              <a:t> from Canada. The LP can also be employee from your organization (e.g., does not have to be an independent 3</a:t>
            </a:r>
            <a:r>
              <a:rPr lang="en-US" baseline="30000" dirty="0" smtClean="0"/>
              <a:t>rd</a:t>
            </a:r>
            <a:r>
              <a:rPr lang="en-US" baseline="0" dirty="0" smtClean="0"/>
              <a:t> party), as long as they comply with all guidelines and are willing to place their stamp and signature on the application.</a:t>
            </a:r>
            <a:endParaRPr lang="en-US" dirty="0" smtClean="0"/>
          </a:p>
          <a:p>
            <a:pPr>
              <a:buFont typeface="Arial" pitchFamily="34" charset="0"/>
              <a:buChar char="•"/>
            </a:pPr>
            <a:endParaRPr lang="en-US" dirty="0" smtClean="0"/>
          </a:p>
          <a:p>
            <a:pPr>
              <a:buFont typeface="Arial" pitchFamily="34" charset="0"/>
              <a:buChar char="•"/>
            </a:pPr>
            <a:r>
              <a:rPr lang="en-US" dirty="0" smtClean="0"/>
              <a:t> The LP must possess a current license</a:t>
            </a:r>
            <a:r>
              <a:rPr lang="en-US" baseline="0" dirty="0" smtClean="0"/>
              <a:t> </a:t>
            </a:r>
            <a:r>
              <a:rPr lang="en-US" dirty="0" smtClean="0"/>
              <a:t>and be in good standing,</a:t>
            </a:r>
            <a:r>
              <a:rPr lang="en-US" baseline="0" dirty="0" smtClean="0"/>
              <a:t> have a working knowledge of building systems, and understand their jurisdiction’s engineer and architectural laws, professional ethics requirements, and regulations. </a:t>
            </a:r>
          </a:p>
          <a:p>
            <a:pPr>
              <a:buFont typeface="Arial" pitchFamily="34" charset="0"/>
              <a:buChar char="•"/>
            </a:pPr>
            <a:endParaRPr lang="en-US" dirty="0" smtClean="0"/>
          </a:p>
          <a:p>
            <a:pPr>
              <a:buFont typeface="Arial" pitchFamily="34" charset="0"/>
              <a:buChar char="•"/>
            </a:pPr>
            <a:r>
              <a:rPr lang="en-US" dirty="0" smtClean="0"/>
              <a:t>The LP may also be an employee</a:t>
            </a:r>
            <a:r>
              <a:rPr lang="en-US" baseline="0" dirty="0" smtClean="0"/>
              <a:t> of the company applying for the ENERGY STAR, but they must carry out an unbiased assessment of the application. </a:t>
            </a:r>
            <a:endParaRPr lang="en-US" dirty="0" smtClean="0"/>
          </a:p>
        </p:txBody>
      </p:sp>
      <p:sp>
        <p:nvSpPr>
          <p:cNvPr id="4" name="Slide Number Placeholder 3"/>
          <p:cNvSpPr>
            <a:spLocks noGrp="1"/>
          </p:cNvSpPr>
          <p:nvPr>
            <p:ph type="sldNum" sz="quarter" idx="10"/>
          </p:nvPr>
        </p:nvSpPr>
        <p:spPr/>
        <p:txBody>
          <a:bodyPr/>
          <a:lstStyle/>
          <a:p>
            <a:fld id="{6B8E517E-0A09-4CAC-9B30-448C91050C73}" type="slidenum">
              <a:rPr lang="en-US" smtClean="0"/>
              <a:pPr/>
              <a:t>24</a:t>
            </a:fld>
            <a:endParaRPr lang="en-US"/>
          </a:p>
        </p:txBody>
      </p:sp>
    </p:spTree>
    <p:extLst>
      <p:ext uri="{BB962C8B-B14F-4D97-AF65-F5344CB8AC3E}">
        <p14:creationId xmlns:p14="http://schemas.microsoft.com/office/powerpoint/2010/main" val="40334596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190">
              <a:buFont typeface="Arial" pitchFamily="34" charset="0"/>
              <a:buChar char="•"/>
              <a:defRPr/>
            </a:pPr>
            <a:r>
              <a:rPr lang="en-US" dirty="0" smtClean="0">
                <a:solidFill>
                  <a:srgbClr val="000000"/>
                </a:solidFill>
              </a:rPr>
              <a:t> Here is a quick overview of the</a:t>
            </a:r>
            <a:r>
              <a:rPr lang="en-US" baseline="0" dirty="0" smtClean="0">
                <a:solidFill>
                  <a:srgbClr val="000000"/>
                </a:solidFill>
              </a:rPr>
              <a:t> LP’s responsibilities.</a:t>
            </a:r>
          </a:p>
          <a:p>
            <a:pPr defTabSz="914190">
              <a:defRPr/>
            </a:pPr>
            <a:endParaRPr lang="en-US" baseline="0" dirty="0" smtClean="0">
              <a:solidFill>
                <a:srgbClr val="000000"/>
              </a:solidFill>
            </a:endParaRPr>
          </a:p>
          <a:p>
            <a:pPr marL="448597" indent="-448597" defTabSz="897193" fontAlgn="base">
              <a:spcAft>
                <a:spcPts val="1178"/>
              </a:spcAft>
              <a:buClr>
                <a:srgbClr val="00B0F0"/>
              </a:buClr>
              <a:buFont typeface="Arial" charset="0"/>
              <a:buAutoNum type="arabicPeriod"/>
              <a:defRPr/>
            </a:pPr>
            <a:r>
              <a:rPr lang="en-US" dirty="0" smtClean="0">
                <a:solidFill>
                  <a:srgbClr val="6F6F6F"/>
                </a:solidFill>
                <a:latin typeface="Arial" pitchFamily="34" charset="0"/>
                <a:cs typeface="Arial" pitchFamily="34" charset="0"/>
              </a:rPr>
              <a:t>Follow the guidance in </a:t>
            </a:r>
            <a:r>
              <a:rPr lang="en-US" i="1" dirty="0" smtClean="0">
                <a:solidFill>
                  <a:srgbClr val="6F6F6F"/>
                </a:solidFill>
                <a:latin typeface="Arial" pitchFamily="34" charset="0"/>
                <a:cs typeface="Arial" pitchFamily="34" charset="0"/>
                <a:hlinkClick r:id="rId3"/>
              </a:rPr>
              <a:t>The Licensed Professional’s Guide: Understanding the Roles and Requirements for Verifying Commercial Building Applications for ENERGY STAR Certification</a:t>
            </a:r>
            <a:endParaRPr lang="en-US" dirty="0" smtClean="0">
              <a:solidFill>
                <a:srgbClr val="6F6F6F"/>
              </a:solidFill>
              <a:latin typeface="Arial" pitchFamily="34" charset="0"/>
              <a:cs typeface="Arial" pitchFamily="34" charset="0"/>
            </a:endParaRPr>
          </a:p>
          <a:p>
            <a:pPr marL="448597" indent="-448597" defTabSz="897193" fontAlgn="base">
              <a:spcAft>
                <a:spcPts val="1178"/>
              </a:spcAft>
              <a:buClr>
                <a:srgbClr val="00B0F0"/>
              </a:buClr>
              <a:buFont typeface="Arial" charset="0"/>
              <a:buAutoNum type="arabicPeriod"/>
              <a:defRPr/>
            </a:pPr>
            <a:r>
              <a:rPr lang="en-US" dirty="0" smtClean="0">
                <a:solidFill>
                  <a:srgbClr val="6F6F6F"/>
                </a:solidFill>
                <a:latin typeface="Arial" pitchFamily="34" charset="0"/>
                <a:cs typeface="Arial" pitchFamily="34" charset="0"/>
              </a:rPr>
              <a:t>Conduct site visit </a:t>
            </a:r>
          </a:p>
          <a:p>
            <a:pPr marL="897193" lvl="1" indent="-448597" fontAlgn="base">
              <a:spcAft>
                <a:spcPts val="1178"/>
              </a:spcAft>
              <a:buClr>
                <a:srgbClr val="00B0F0"/>
              </a:buClr>
              <a:buFont typeface="Arial" pitchFamily="34" charset="0"/>
              <a:buChar char="•"/>
            </a:pPr>
            <a:r>
              <a:rPr lang="en-US" dirty="0" smtClean="0">
                <a:solidFill>
                  <a:srgbClr val="6F6F6F"/>
                </a:solidFill>
                <a:latin typeface="Arial" pitchFamily="34" charset="0"/>
                <a:cs typeface="Arial" pitchFamily="34" charset="0"/>
              </a:rPr>
              <a:t>Verify all data inputs</a:t>
            </a:r>
          </a:p>
          <a:p>
            <a:pPr marL="897193" lvl="1" indent="-448597" fontAlgn="base">
              <a:spcAft>
                <a:spcPts val="1178"/>
              </a:spcAft>
              <a:buClr>
                <a:srgbClr val="00B0F0"/>
              </a:buClr>
              <a:buFont typeface="Arial" pitchFamily="34" charset="0"/>
              <a:buChar char="•"/>
            </a:pPr>
            <a:r>
              <a:rPr lang="en-US" dirty="0" smtClean="0">
                <a:solidFill>
                  <a:srgbClr val="6F6F6F"/>
                </a:solidFill>
                <a:latin typeface="Arial" pitchFamily="34" charset="0"/>
                <a:cs typeface="Arial" pitchFamily="34" charset="0"/>
              </a:rPr>
              <a:t>Assess indoor environmental quality</a:t>
            </a:r>
          </a:p>
          <a:p>
            <a:pPr marL="448597" indent="-448597" fontAlgn="base">
              <a:spcAft>
                <a:spcPts val="1178"/>
              </a:spcAft>
              <a:buClr>
                <a:srgbClr val="00B0F0"/>
              </a:buClr>
              <a:buFont typeface="+mj-lt"/>
              <a:buAutoNum type="arabicPeriod"/>
            </a:pPr>
            <a:r>
              <a:rPr lang="en-US" dirty="0" smtClean="0">
                <a:solidFill>
                  <a:srgbClr val="6F6F6F"/>
                </a:solidFill>
                <a:latin typeface="Arial" pitchFamily="34" charset="0"/>
                <a:cs typeface="Arial" pitchFamily="34" charset="0"/>
              </a:rPr>
              <a:t>Request that the applicant address any insufficiencies or errors in Portfolio Manager</a:t>
            </a:r>
          </a:p>
          <a:p>
            <a:pPr marL="448597" indent="-448597" fontAlgn="base">
              <a:spcAft>
                <a:spcPts val="1178"/>
              </a:spcAft>
              <a:buClr>
                <a:srgbClr val="00B0F0"/>
              </a:buClr>
              <a:buFont typeface="+mj-lt"/>
              <a:buAutoNum type="arabicPeriod"/>
            </a:pPr>
            <a:r>
              <a:rPr lang="en-US" dirty="0" smtClean="0">
                <a:solidFill>
                  <a:srgbClr val="6F6F6F"/>
                </a:solidFill>
                <a:latin typeface="Arial" pitchFamily="34" charset="0"/>
                <a:cs typeface="Arial" pitchFamily="34" charset="0"/>
              </a:rPr>
              <a:t>Check re-generated documents, as needed</a:t>
            </a:r>
          </a:p>
          <a:p>
            <a:pPr marL="448597" indent="-448597" fontAlgn="base">
              <a:spcAft>
                <a:spcPts val="1178"/>
              </a:spcAft>
              <a:buClr>
                <a:srgbClr val="00B0F0"/>
              </a:buClr>
              <a:buFont typeface="+mj-lt"/>
              <a:buAutoNum type="arabicPeriod"/>
            </a:pPr>
            <a:r>
              <a:rPr lang="en-US" dirty="0" smtClean="0">
                <a:solidFill>
                  <a:srgbClr val="6F6F6F"/>
                </a:solidFill>
                <a:latin typeface="Arial" pitchFamily="34" charset="0"/>
                <a:cs typeface="Arial" pitchFamily="34" charset="0"/>
              </a:rPr>
              <a:t>Sign and stamp the Application</a:t>
            </a:r>
          </a:p>
          <a:p>
            <a:pPr defTabSz="914190">
              <a:defRPr/>
            </a:pPr>
            <a:endParaRPr lang="en-US" baseline="0" dirty="0" smtClean="0">
              <a:solidFill>
                <a:srgbClr val="000000"/>
              </a:solidFill>
            </a:endParaRPr>
          </a:p>
        </p:txBody>
      </p:sp>
      <p:sp>
        <p:nvSpPr>
          <p:cNvPr id="4" name="Slide Number Placeholder 3"/>
          <p:cNvSpPr>
            <a:spLocks noGrp="1"/>
          </p:cNvSpPr>
          <p:nvPr>
            <p:ph type="sldNum" sz="quarter" idx="10"/>
          </p:nvPr>
        </p:nvSpPr>
        <p:spPr/>
        <p:txBody>
          <a:bodyPr/>
          <a:lstStyle/>
          <a:p>
            <a:fld id="{6B8E517E-0A09-4CAC-9B30-448C91050C73}" type="slidenum">
              <a:rPr lang="en-US" smtClean="0"/>
              <a:pPr/>
              <a:t>25</a:t>
            </a:fld>
            <a:endParaRPr lang="en-US"/>
          </a:p>
        </p:txBody>
      </p:sp>
    </p:spTree>
    <p:extLst>
      <p:ext uri="{BB962C8B-B14F-4D97-AF65-F5344CB8AC3E}">
        <p14:creationId xmlns:p14="http://schemas.microsoft.com/office/powerpoint/2010/main" val="28441932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8224" indent="-168224">
              <a:buFont typeface="Arial" pitchFamily="34" charset="0"/>
              <a:buChar char="•"/>
            </a:pPr>
            <a:r>
              <a:rPr lang="en-US" dirty="0" smtClean="0"/>
              <a:t>The “site</a:t>
            </a:r>
            <a:r>
              <a:rPr lang="en-US" baseline="0" dirty="0" smtClean="0"/>
              <a:t> visit” step of the application should be completed after the application has been generated for signatures – and after the LP has performed the site visit.  </a:t>
            </a:r>
            <a:endParaRPr lang="en-US" dirty="0" smtClean="0"/>
          </a:p>
          <a:p>
            <a:pPr marL="168224" indent="-168224">
              <a:buFont typeface="Arial" pitchFamily="34" charset="0"/>
              <a:buChar char="•"/>
            </a:pPr>
            <a:endParaRPr lang="en-US" dirty="0" smtClean="0"/>
          </a:p>
          <a:p>
            <a:pPr marL="168224" indent="-168224">
              <a:buFont typeface="Arial" pitchFamily="34" charset="0"/>
              <a:buChar char="•"/>
            </a:pPr>
            <a:r>
              <a:rPr lang="en-US" dirty="0" smtClean="0"/>
              <a:t>Under</a:t>
            </a:r>
            <a:r>
              <a:rPr lang="en-US" baseline="0" dirty="0" smtClean="0"/>
              <a:t> “Site Visit Results,” i</a:t>
            </a:r>
            <a:r>
              <a:rPr lang="en-US" dirty="0" smtClean="0"/>
              <a:t>f</a:t>
            </a:r>
            <a:r>
              <a:rPr lang="en-US" baseline="0" dirty="0" smtClean="0"/>
              <a:t> the LP found issues with the application during the site visit, select “yes” and you will be taken to the Revise and Regenerate page. </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26</a:t>
            </a:fld>
            <a:endParaRPr lang="en-US"/>
          </a:p>
        </p:txBody>
      </p:sp>
    </p:spTree>
    <p:extLst>
      <p:ext uri="{BB962C8B-B14F-4D97-AF65-F5344CB8AC3E}">
        <p14:creationId xmlns:p14="http://schemas.microsoft.com/office/powerpoint/2010/main" val="4414247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itchFamily="34" charset="0"/>
              <a:buChar char="•"/>
            </a:pPr>
            <a:r>
              <a:rPr lang="en-US" dirty="0" smtClean="0"/>
              <a:t> On the “Revise &amp; Regenerate” page, indicate</a:t>
            </a:r>
            <a:r>
              <a:rPr lang="en-US" baseline="0" dirty="0" smtClean="0"/>
              <a:t> whether revisions are necessary. If so, </a:t>
            </a:r>
            <a:r>
              <a:rPr lang="en-US" dirty="0" smtClean="0"/>
              <a:t>use the links provided</a:t>
            </a:r>
            <a:r>
              <a:rPr lang="en-US" baseline="0" dirty="0" smtClean="0"/>
              <a:t> </a:t>
            </a:r>
            <a:r>
              <a:rPr lang="en-US" dirty="0" smtClean="0"/>
              <a:t>to access the sections of your property</a:t>
            </a:r>
            <a:r>
              <a:rPr lang="en-US" baseline="0" dirty="0" smtClean="0"/>
              <a:t> record that need to be edited.</a:t>
            </a:r>
          </a:p>
          <a:p>
            <a:pPr>
              <a:buFont typeface="Arial" pitchFamily="34" charset="0"/>
              <a:buNone/>
            </a:pPr>
            <a:endParaRPr lang="en-US" baseline="0" dirty="0" smtClean="0"/>
          </a:p>
          <a:p>
            <a:pPr>
              <a:buFont typeface="Arial" pitchFamily="34" charset="0"/>
              <a:buChar char="•"/>
            </a:pPr>
            <a:r>
              <a:rPr lang="en-US" baseline="0" dirty="0" smtClean="0"/>
              <a:t> Once the edits are made, select the “Yes” checkbox under “Have you completed any necessary revisions?” and click the button to regenerate a Revised Application. </a:t>
            </a:r>
          </a:p>
          <a:p>
            <a:pPr>
              <a:buFont typeface="Arial" pitchFamily="34" charset="0"/>
              <a:buChar char="•"/>
            </a:pPr>
            <a:endParaRPr lang="en-US" baseline="0" dirty="0" smtClean="0"/>
          </a:p>
          <a:p>
            <a:pPr>
              <a:buFont typeface="Arial" pitchFamily="34" charset="0"/>
              <a:buChar char="•"/>
            </a:pPr>
            <a:r>
              <a:rPr lang="en-US" baseline="0" dirty="0" smtClean="0"/>
              <a:t> Select Continue.</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27</a:t>
            </a:fld>
            <a:endParaRPr lang="en-US"/>
          </a:p>
        </p:txBody>
      </p:sp>
    </p:spTree>
    <p:extLst>
      <p:ext uri="{BB962C8B-B14F-4D97-AF65-F5344CB8AC3E}">
        <p14:creationId xmlns:p14="http://schemas.microsoft.com/office/powerpoint/2010/main" val="11721934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8224" indent="-168224">
              <a:buFont typeface="Arial" pitchFamily="34" charset="0"/>
              <a:buChar char="•"/>
            </a:pPr>
            <a:r>
              <a:rPr lang="en-US" dirty="0" smtClean="0"/>
              <a:t>In</a:t>
            </a:r>
            <a:r>
              <a:rPr lang="en-US" baseline="0" dirty="0" smtClean="0"/>
              <a:t> the next section, “Attach Signed Document”, e</a:t>
            </a:r>
            <a:r>
              <a:rPr lang="en-US" dirty="0" smtClean="0"/>
              <a:t>nter the</a:t>
            </a:r>
            <a:r>
              <a:rPr lang="en-US" baseline="0" dirty="0" smtClean="0"/>
              <a:t> </a:t>
            </a:r>
            <a:r>
              <a:rPr lang="en-US" dirty="0" smtClean="0"/>
              <a:t>application tracking number you copied from</a:t>
            </a:r>
            <a:r>
              <a:rPr lang="en-US" baseline="0" dirty="0" smtClean="0"/>
              <a:t> the generated application and mark that it is signed and stamped by the LP, and signed by the appropriate signatory (who represents the building owner or manager).</a:t>
            </a:r>
          </a:p>
          <a:p>
            <a:endParaRPr lang="en-US" baseline="0" dirty="0" smtClean="0"/>
          </a:p>
          <a:p>
            <a:pPr marL="168224" indent="-168224">
              <a:buFont typeface="Arial" pitchFamily="34" charset="0"/>
              <a:buChar char="•"/>
            </a:pPr>
            <a:r>
              <a:rPr lang="en-US" baseline="0" dirty="0" smtClean="0"/>
              <a:t>Attach the completed application file, which should be a scan of the signed and stamped application. Please note that the file can’t be more than 5 MB, and should be in PDF format.  If the file is greater than 5 MB open it in Adobe Acrobat, and save it as a “reduced size </a:t>
            </a:r>
            <a:r>
              <a:rPr lang="en-US" baseline="0" dirty="0" err="1" smtClean="0"/>
              <a:t>pdf</a:t>
            </a:r>
            <a:r>
              <a:rPr lang="en-US" baseline="0" dirty="0" smtClean="0"/>
              <a:t>.”  (File </a:t>
            </a:r>
            <a:r>
              <a:rPr lang="en-US" baseline="0" dirty="0" smtClean="0">
                <a:sym typeface="Wingdings" pitchFamily="2" charset="2"/>
              </a:rPr>
              <a:t> Save As  Reduced Size PDF  Make Compatible with Acrobat 7.0 and later, then click Ok  Save)</a:t>
            </a:r>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C1840B7B-A24B-4DA8-AB15-991E88503A0E}" type="slidenum">
              <a:rPr lang="en-US" smtClean="0"/>
              <a:pPr/>
              <a:t>28</a:t>
            </a:fld>
            <a:endParaRPr lang="en-US"/>
          </a:p>
        </p:txBody>
      </p:sp>
    </p:spTree>
    <p:extLst>
      <p:ext uri="{BB962C8B-B14F-4D97-AF65-F5344CB8AC3E}">
        <p14:creationId xmlns:p14="http://schemas.microsoft.com/office/powerpoint/2010/main" val="28536154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8224" indent="-168224">
              <a:buFont typeface="Arial" pitchFamily="34" charset="0"/>
              <a:buChar char="•"/>
            </a:pPr>
            <a:r>
              <a:rPr lang="en-US" dirty="0" smtClean="0"/>
              <a:t>Enter</a:t>
            </a:r>
            <a:r>
              <a:rPr lang="en-US" baseline="0" dirty="0" smtClean="0"/>
              <a:t> your username and password for Portfolio Manager account to e-sign and submit to EPA. Then your application is complete!</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29</a:t>
            </a:fld>
            <a:endParaRPr lang="en-US"/>
          </a:p>
        </p:txBody>
      </p:sp>
    </p:spTree>
    <p:extLst>
      <p:ext uri="{BB962C8B-B14F-4D97-AF65-F5344CB8AC3E}">
        <p14:creationId xmlns:p14="http://schemas.microsoft.com/office/powerpoint/2010/main" val="331068433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30</a:t>
            </a:fld>
            <a:endParaRPr lang="en-US"/>
          </a:p>
        </p:txBody>
      </p:sp>
    </p:spTree>
    <p:extLst>
      <p:ext uri="{BB962C8B-B14F-4D97-AF65-F5344CB8AC3E}">
        <p14:creationId xmlns:p14="http://schemas.microsoft.com/office/powerpoint/2010/main" val="33800621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Char char="•"/>
            </a:pPr>
            <a:r>
              <a:rPr lang="en-US" dirty="0" smtClean="0"/>
              <a:t> To start, let’s discuss the value of receiving ENERGY STAR certification.</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3</a:t>
            </a:fld>
            <a:endParaRPr lang="en-US"/>
          </a:p>
        </p:txBody>
      </p:sp>
    </p:spTree>
    <p:extLst>
      <p:ext uri="{BB962C8B-B14F-4D97-AF65-F5344CB8AC3E}">
        <p14:creationId xmlns:p14="http://schemas.microsoft.com/office/powerpoint/2010/main" val="293365031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8224" indent="-168224">
              <a:buFont typeface="Arial" pitchFamily="34" charset="0"/>
              <a:buChar char="•"/>
            </a:pPr>
            <a:r>
              <a:rPr lang="en-US" baseline="0" dirty="0" smtClean="0"/>
              <a:t>You can see the status of your applications on the Recognition Tab, which include submitted, under review, escalated to expert, questions for applicant, revise and regenerate, not approved, or approved.</a:t>
            </a:r>
          </a:p>
        </p:txBody>
      </p:sp>
      <p:sp>
        <p:nvSpPr>
          <p:cNvPr id="4" name="Slide Number Placeholder 3"/>
          <p:cNvSpPr>
            <a:spLocks noGrp="1"/>
          </p:cNvSpPr>
          <p:nvPr>
            <p:ph type="sldNum" sz="quarter" idx="10"/>
          </p:nvPr>
        </p:nvSpPr>
        <p:spPr/>
        <p:txBody>
          <a:bodyPr/>
          <a:lstStyle/>
          <a:p>
            <a:fld id="{C1840B7B-A24B-4DA8-AB15-991E88503A0E}" type="slidenum">
              <a:rPr lang="en-US" smtClean="0"/>
              <a:pPr/>
              <a:t>31</a:t>
            </a:fld>
            <a:endParaRPr lang="en-US"/>
          </a:p>
        </p:txBody>
      </p:sp>
    </p:spTree>
    <p:extLst>
      <p:ext uri="{BB962C8B-B14F-4D97-AF65-F5344CB8AC3E}">
        <p14:creationId xmlns:p14="http://schemas.microsoft.com/office/powerpoint/2010/main" val="28536154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168224" indent="-168224">
              <a:buFont typeface="Arial" pitchFamily="34" charset="0"/>
              <a:buChar char="•"/>
            </a:pPr>
            <a:r>
              <a:rPr lang="en-US" sz="1000" dirty="0"/>
              <a:t>You will get emails and notifications in Portfolio Manager if there are questions on your application. It typically takes 3 weeks to review and process an application, barring significant issues.</a:t>
            </a:r>
          </a:p>
          <a:p>
            <a:pPr marL="168224" indent="-168224">
              <a:buFont typeface="Arial" pitchFamily="34" charset="0"/>
              <a:buChar char="•"/>
            </a:pPr>
            <a:endParaRPr lang="en-US" sz="1000" dirty="0"/>
          </a:p>
          <a:p>
            <a:pPr marL="168224" indent="-168224">
              <a:buFont typeface="Arial" pitchFamily="34" charset="0"/>
              <a:buChar char="•"/>
            </a:pPr>
            <a:r>
              <a:rPr lang="en-US" sz="1000" dirty="0"/>
              <a:t>You have 30 days to respond to questions from EPA if there are any. If you don’t respond within that time, your application will be expired. </a:t>
            </a:r>
          </a:p>
          <a:p>
            <a:pPr marL="168224" indent="-168224">
              <a:buFont typeface="Arial" pitchFamily="34" charset="0"/>
              <a:buChar char="•"/>
            </a:pPr>
            <a:endParaRPr lang="en-US" sz="1000" dirty="0"/>
          </a:p>
          <a:p>
            <a:pPr marL="168224" indent="-168224" defTabSz="897193">
              <a:buFont typeface="Arial" pitchFamily="34" charset="0"/>
              <a:buChar char="•"/>
              <a:defRPr/>
            </a:pPr>
            <a:r>
              <a:rPr lang="en-US" sz="1000" dirty="0"/>
              <a:t>Once the application is approved, you should receive a letter of congratulations, certificate, and decals in 2-3 weeks.</a:t>
            </a:r>
          </a:p>
          <a:p>
            <a:pPr marL="168224" indent="-168224">
              <a:buFont typeface="Arial" pitchFamily="34" charset="0"/>
              <a:buChar char="•"/>
            </a:pPr>
            <a:endParaRPr lang="en-US" sz="1000" dirty="0"/>
          </a:p>
          <a:p>
            <a:pPr marL="168224" indent="-168224" defTabSz="897193">
              <a:buFont typeface="Arial" pitchFamily="34" charset="0"/>
              <a:buChar char="•"/>
              <a:defRPr/>
            </a:pPr>
            <a:r>
              <a:rPr lang="en-US" sz="1000" dirty="0"/>
              <a:t>The year listed on your ENERGY STAR certification is based on the year during which your application is </a:t>
            </a:r>
            <a:r>
              <a:rPr lang="en-US" sz="1000" u="sng" dirty="0"/>
              <a:t>approved</a:t>
            </a:r>
            <a:r>
              <a:rPr lang="en-US" sz="1000" dirty="0"/>
              <a:t>, regardless of the period ending date on your application.</a:t>
            </a:r>
          </a:p>
          <a:p>
            <a:endParaRPr lang="en-US" sz="1000" dirty="0"/>
          </a:p>
          <a:p>
            <a:pPr marL="168224" indent="-168224" defTabSz="914240">
              <a:buFont typeface="Arial" pitchFamily="34" charset="0"/>
              <a:buChar char="•"/>
              <a:defRPr/>
            </a:pPr>
            <a:r>
              <a:rPr lang="en-US" sz="1000" dirty="0"/>
              <a:t>The ENERGY STAR certification is not a “forever certification.” It represents the accomplishment of a property in a given year.  If you want to demonstrate continued superior energy performance and compliance with the ENERGY STAR requirements, EPA encourages you to reapply each year, or on whatever schedule fits your needs.</a:t>
            </a:r>
          </a:p>
        </p:txBody>
      </p:sp>
      <p:sp>
        <p:nvSpPr>
          <p:cNvPr id="4" name="Slide Number Placeholder 3"/>
          <p:cNvSpPr>
            <a:spLocks noGrp="1"/>
          </p:cNvSpPr>
          <p:nvPr>
            <p:ph type="sldNum" sz="quarter" idx="10"/>
          </p:nvPr>
        </p:nvSpPr>
        <p:spPr/>
        <p:txBody>
          <a:bodyPr/>
          <a:lstStyle/>
          <a:p>
            <a:fld id="{6B8E517E-0A09-4CAC-9B30-448C91050C73}" type="slidenum">
              <a:rPr lang="en-US" smtClean="0"/>
              <a:pPr/>
              <a:t>32</a:t>
            </a:fld>
            <a:endParaRPr lang="en-US"/>
          </a:p>
        </p:txBody>
      </p:sp>
    </p:spTree>
    <p:extLst>
      <p:ext uri="{BB962C8B-B14F-4D97-AF65-F5344CB8AC3E}">
        <p14:creationId xmlns:p14="http://schemas.microsoft.com/office/powerpoint/2010/main" val="26840274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8224" indent="-168224">
              <a:buFont typeface="Arial" pitchFamily="34" charset="0"/>
              <a:buChar char="•"/>
            </a:pPr>
            <a:r>
              <a:rPr lang="en-US" dirty="0" smtClean="0"/>
              <a:t>Now that you have</a:t>
            </a:r>
            <a:r>
              <a:rPr lang="en-US" baseline="0" dirty="0" smtClean="0"/>
              <a:t> received your award, you can communicate your achievements and tap into the broad public recognition of the ENERGY STAR.  You are encouraged to</a:t>
            </a:r>
            <a:r>
              <a:rPr lang="en-US" dirty="0" smtClean="0"/>
              <a:t> display your</a:t>
            </a:r>
            <a:r>
              <a:rPr lang="en-US" baseline="0" dirty="0" smtClean="0"/>
              <a:t> decal</a:t>
            </a:r>
            <a:r>
              <a:rPr lang="en-US" dirty="0" smtClean="0"/>
              <a:t> near</a:t>
            </a:r>
            <a:r>
              <a:rPr lang="en-US" baseline="0" dirty="0" smtClean="0"/>
              <a:t> the entrances of your building. There are many ready-to-use materials that you can tailor to your organization to communicate your achievements to stakeholders. </a:t>
            </a:r>
          </a:p>
          <a:p>
            <a:pPr marL="168224" indent="-168224">
              <a:buFont typeface="Arial" pitchFamily="34" charset="0"/>
              <a:buChar char="•"/>
            </a:pPr>
            <a:endParaRPr lang="en-US" baseline="0" dirty="0" smtClean="0"/>
          </a:p>
          <a:p>
            <a:pPr marL="168224" indent="-168224" defTabSz="897193">
              <a:buFont typeface="Arial" pitchFamily="34" charset="0"/>
              <a:buChar char="•"/>
              <a:defRPr/>
            </a:pPr>
            <a:r>
              <a:rPr lang="en-US" dirty="0" smtClean="0">
                <a:solidFill>
                  <a:srgbClr val="6F6F6F"/>
                </a:solidFill>
                <a:latin typeface="Arial" pitchFamily="34" charset="0"/>
                <a:cs typeface="Arial" pitchFamily="34" charset="0"/>
              </a:rPr>
              <a:t>Consider a newsletter article, email blast, website or blog post, article on an employee intranet, or other announcement to promote your certified property(</a:t>
            </a:r>
            <a:r>
              <a:rPr lang="en-US" dirty="0" err="1" smtClean="0">
                <a:solidFill>
                  <a:srgbClr val="6F6F6F"/>
                </a:solidFill>
                <a:latin typeface="Arial" pitchFamily="34" charset="0"/>
                <a:cs typeface="Arial" pitchFamily="34" charset="0"/>
              </a:rPr>
              <a:t>ies</a:t>
            </a:r>
            <a:r>
              <a:rPr lang="en-US" dirty="0" smtClean="0">
                <a:solidFill>
                  <a:srgbClr val="6F6F6F"/>
                </a:solidFill>
                <a:latin typeface="Arial" pitchFamily="34" charset="0"/>
                <a:cs typeface="Arial" pitchFamily="34" charset="0"/>
              </a:rPr>
              <a:t>).</a:t>
            </a:r>
          </a:p>
          <a:p>
            <a:pPr marL="168224" indent="-168224" defTabSz="897193">
              <a:defRPr/>
            </a:pPr>
            <a:endParaRPr lang="en-US" dirty="0" smtClean="0">
              <a:solidFill>
                <a:srgbClr val="6F6F6F"/>
              </a:solidFill>
              <a:latin typeface="Arial" pitchFamily="34" charset="0"/>
              <a:cs typeface="Arial" pitchFamily="34" charset="0"/>
            </a:endParaRPr>
          </a:p>
          <a:p>
            <a:pPr marL="168224" indent="-168224" defTabSz="897193">
              <a:buFont typeface="Arial" pitchFamily="34" charset="0"/>
              <a:buChar char="•"/>
              <a:defRPr/>
            </a:pPr>
            <a:r>
              <a:rPr lang="en-US" dirty="0" smtClean="0">
                <a:solidFill>
                  <a:srgbClr val="6F6F6F"/>
                </a:solidFill>
                <a:latin typeface="Arial" pitchFamily="34" charset="0"/>
                <a:cs typeface="Arial" pitchFamily="34" charset="0"/>
              </a:rPr>
              <a:t>For more ideas on how to promote your property’s success, including samples, templates, and other resources, are available on the ENERGY STAR website at </a:t>
            </a:r>
            <a:r>
              <a:rPr lang="en-US" dirty="0" smtClean="0">
                <a:hlinkClick r:id="rId3"/>
              </a:rPr>
              <a:t>http://www.energystar.gov/buildings/about-us/how-can-we-help-you/communicate/energy-star-communications-toolkit/earn-energy-star</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33</a:t>
            </a:fld>
            <a:endParaRPr lang="en-US"/>
          </a:p>
        </p:txBody>
      </p:sp>
    </p:spTree>
    <p:extLst>
      <p:ext uri="{BB962C8B-B14F-4D97-AF65-F5344CB8AC3E}">
        <p14:creationId xmlns:p14="http://schemas.microsoft.com/office/powerpoint/2010/main" val="150762564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68224" indent="-168224">
              <a:buFont typeface="Arial" pitchFamily="34" charset="0"/>
              <a:buChar char="•"/>
            </a:pPr>
            <a:r>
              <a:rPr lang="en-US" baseline="0" dirty="0" smtClean="0"/>
              <a:t>Here are some nice example displays. You can show how much less energy your building uses compared to its peers, or equate energy savings to greenhouse gas reductions or equivalent trees planted.</a:t>
            </a:r>
          </a:p>
          <a:p>
            <a:pPr marL="168224" indent="-168224">
              <a:buFont typeface="Arial" pitchFamily="34" charset="0"/>
              <a:buChar char="•"/>
            </a:pPr>
            <a:endParaRPr lang="en-US" baseline="0" dirty="0" smtClean="0"/>
          </a:p>
          <a:p>
            <a:pPr marL="168224" indent="-168224">
              <a:buFont typeface="Arial" pitchFamily="34" charset="0"/>
              <a:buChar char="•"/>
            </a:pPr>
            <a:r>
              <a:rPr lang="en-US" baseline="0" dirty="0" smtClean="0"/>
              <a:t>You are sent two decals with the award, but there is also an ENERGY STAR online store where you can purchase a plaque, flags, additional decals, and other items. Information needed to access the store will be in the award letter.</a:t>
            </a:r>
            <a:endParaRPr lang="en-US" dirty="0" smtClean="0"/>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34</a:t>
            </a:fld>
            <a:endParaRPr lang="en-US"/>
          </a:p>
        </p:txBody>
      </p:sp>
    </p:spTree>
    <p:extLst>
      <p:ext uri="{BB962C8B-B14F-4D97-AF65-F5344CB8AC3E}">
        <p14:creationId xmlns:p14="http://schemas.microsoft.com/office/powerpoint/2010/main" val="420058262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conclusion, let’s recap what we’ve covered.</a:t>
            </a:r>
            <a:r>
              <a:rPr lang="en-US" baseline="0" dirty="0" smtClean="0"/>
              <a:t>  You’ve gained an understanding of:</a:t>
            </a:r>
          </a:p>
          <a:p>
            <a:endParaRPr lang="en-US" baseline="0" dirty="0" smtClean="0"/>
          </a:p>
          <a:p>
            <a:pPr marL="168224" indent="-168224">
              <a:buFont typeface="Arial" pitchFamily="34" charset="0"/>
              <a:buChar char="•"/>
            </a:pPr>
            <a:r>
              <a:rPr lang="en-US" baseline="0" dirty="0" smtClean="0"/>
              <a:t>The value of ENERGY STAR Certification, how it is recognized by 85% of Americans, and how it communicates a lot of information regarding the superior energy performance of your building;</a:t>
            </a:r>
          </a:p>
          <a:p>
            <a:endParaRPr lang="en-US" baseline="0" dirty="0" smtClean="0"/>
          </a:p>
          <a:p>
            <a:pPr marL="168224" indent="-168224">
              <a:buFont typeface="Arial" pitchFamily="34" charset="0"/>
              <a:buChar char="•"/>
            </a:pPr>
            <a:r>
              <a:rPr lang="en-US" baseline="0" dirty="0" smtClean="0"/>
              <a:t>The eligibility requirements for certification, why its important for your property to meet the definitions, and why we ask for certain key factors about your building;</a:t>
            </a:r>
          </a:p>
          <a:p>
            <a:endParaRPr lang="en-US" baseline="0" dirty="0" smtClean="0"/>
          </a:p>
          <a:p>
            <a:pPr marL="168224" indent="-168224">
              <a:buFont typeface="Arial" pitchFamily="34" charset="0"/>
              <a:buChar char="•"/>
            </a:pPr>
            <a:r>
              <a:rPr lang="en-US" baseline="0" dirty="0" smtClean="0"/>
              <a:t>How to apply for the ENERGY STAR Certification within Portfolio Manager; and</a:t>
            </a:r>
          </a:p>
          <a:p>
            <a:endParaRPr lang="en-US" baseline="0" dirty="0" smtClean="0"/>
          </a:p>
          <a:p>
            <a:pPr marL="168224" indent="-168224">
              <a:buFont typeface="Arial" pitchFamily="34" charset="0"/>
              <a:buChar char="•"/>
            </a:pPr>
            <a:r>
              <a:rPr lang="en-US" baseline="0" dirty="0" smtClean="0"/>
              <a:t>How to track the status of applications and communicate your achievements.</a:t>
            </a:r>
          </a:p>
          <a:p>
            <a:endParaRPr lang="en-US" baseline="0" dirty="0" smtClean="0"/>
          </a:p>
        </p:txBody>
      </p:sp>
      <p:sp>
        <p:nvSpPr>
          <p:cNvPr id="4" name="Slide Number Placeholder 3"/>
          <p:cNvSpPr>
            <a:spLocks noGrp="1"/>
          </p:cNvSpPr>
          <p:nvPr>
            <p:ph type="sldNum" sz="quarter" idx="10"/>
          </p:nvPr>
        </p:nvSpPr>
        <p:spPr/>
        <p:txBody>
          <a:bodyPr/>
          <a:lstStyle/>
          <a:p>
            <a:fld id="{C1840B7B-A24B-4DA8-AB15-991E88503A0E}" type="slidenum">
              <a:rPr lang="en-US" smtClean="0"/>
              <a:pPr/>
              <a:t>35</a:t>
            </a:fld>
            <a:endParaRPr lang="en-US"/>
          </a:p>
        </p:txBody>
      </p:sp>
    </p:spTree>
    <p:extLst>
      <p:ext uri="{BB962C8B-B14F-4D97-AF65-F5344CB8AC3E}">
        <p14:creationId xmlns:p14="http://schemas.microsoft.com/office/powerpoint/2010/main" val="996120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8224" indent="-168224">
              <a:buFont typeface="Arial" pitchFamily="34" charset="0"/>
              <a:buChar char="•"/>
            </a:pPr>
            <a:r>
              <a:rPr lang="en-US" i="0" dirty="0" smtClean="0"/>
              <a:t>More</a:t>
            </a:r>
            <a:r>
              <a:rPr lang="en-US" i="0" baseline="0" dirty="0" smtClean="0"/>
              <a:t> guidance on this process is available through energystar.gov/</a:t>
            </a:r>
            <a:r>
              <a:rPr lang="en-US" i="0" baseline="0" dirty="0" err="1" smtClean="0"/>
              <a:t>buildingshelp</a:t>
            </a:r>
            <a:r>
              <a:rPr lang="en-US" i="0" baseline="0" dirty="0" smtClean="0"/>
              <a:t>, where specific questions can be submitted, and through energystar.gov/buildings/training where you can find step-by-step documents and webinar recordings.</a:t>
            </a:r>
            <a:endParaRPr lang="en-US" i="0"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36</a:t>
            </a:fld>
            <a:endParaRPr lang="en-US"/>
          </a:p>
        </p:txBody>
      </p:sp>
    </p:spTree>
    <p:extLst>
      <p:ext uri="{BB962C8B-B14F-4D97-AF65-F5344CB8AC3E}">
        <p14:creationId xmlns:p14="http://schemas.microsoft.com/office/powerpoint/2010/main" val="352740272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Thank</a:t>
            </a:r>
            <a:r>
              <a:rPr lang="en-US" baseline="0" dirty="0" smtClean="0"/>
              <a:t> you for attending!</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37</a:t>
            </a:fld>
            <a:endParaRPr lang="en-US"/>
          </a:p>
        </p:txBody>
      </p:sp>
    </p:spTree>
    <p:extLst>
      <p:ext uri="{BB962C8B-B14F-4D97-AF65-F5344CB8AC3E}">
        <p14:creationId xmlns:p14="http://schemas.microsoft.com/office/powerpoint/2010/main" val="11449843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68224" indent="-168224">
              <a:buFont typeface="Arial" pitchFamily="34" charset="0"/>
              <a:buChar char="•"/>
            </a:pPr>
            <a:r>
              <a:rPr lang="en-US" dirty="0" smtClean="0"/>
              <a:t>You may not need much of a sales pitch</a:t>
            </a:r>
            <a:r>
              <a:rPr lang="en-US" baseline="0" dirty="0" smtClean="0"/>
              <a:t> for why you should pursue ENERGY STAR Certification…since you’ve already indicated an interest by participating in this session! But in case you need to convince others in your organization , here are some talking points on why to join forces with ENERGY STAR.</a:t>
            </a:r>
          </a:p>
          <a:p>
            <a:pPr marL="168224" indent="-168224">
              <a:buFont typeface="Arial" pitchFamily="34" charset="0"/>
              <a:buChar char="•"/>
            </a:pPr>
            <a:endParaRPr lang="en-US" baseline="0" dirty="0" smtClean="0"/>
          </a:p>
          <a:p>
            <a:pPr marL="168224" indent="-168224">
              <a:buFont typeface="Arial" pitchFamily="34" charset="0"/>
              <a:buChar char="•"/>
            </a:pPr>
            <a:r>
              <a:rPr lang="en-US" baseline="0" dirty="0" smtClean="0"/>
              <a:t>ENERGY STAR is the single most trusted environmental label in the United States. It’s the nation’s symbol for superior energy performance – and in fact, more than 85% of Americans recognize the ENERGY STAR when they see it.  As the only environmental label that crosses platforms (products, homes, commercial &amp; industrial buildings), the little blue label now appears on more than 65 types of products, over one million homes, and more than 20,000 buildings and plants.</a:t>
            </a:r>
          </a:p>
          <a:p>
            <a:pPr marL="168224" indent="-168224">
              <a:buFont typeface="Arial" pitchFamily="34" charset="0"/>
              <a:buChar char="•"/>
            </a:pPr>
            <a:endParaRPr lang="en-US" baseline="0" dirty="0" smtClean="0"/>
          </a:p>
          <a:p>
            <a:pPr marL="168224" indent="-168224">
              <a:buFont typeface="Arial" pitchFamily="34" charset="0"/>
              <a:buChar char="•"/>
            </a:pPr>
            <a:r>
              <a:rPr lang="en-US" baseline="0" dirty="0" smtClean="0"/>
              <a:t>It’s a little label, but it carries three big messages: you are pursuing cost-effective energy management at your property; you are taking concrete actions to protect the environment through energy efficiency; and you are achieving this improved performance without sacrificing building operations or occupant comfort/safety. </a:t>
            </a:r>
          </a:p>
        </p:txBody>
      </p:sp>
      <p:sp>
        <p:nvSpPr>
          <p:cNvPr id="4" name="Slide Number Placeholder 3"/>
          <p:cNvSpPr>
            <a:spLocks noGrp="1"/>
          </p:cNvSpPr>
          <p:nvPr>
            <p:ph type="sldNum" sz="quarter" idx="10"/>
          </p:nvPr>
        </p:nvSpPr>
        <p:spPr/>
        <p:txBody>
          <a:bodyPr/>
          <a:lstStyle/>
          <a:p>
            <a:fld id="{C1840B7B-A24B-4DA8-AB15-991E88503A0E}" type="slidenum">
              <a:rPr lang="en-US" smtClean="0"/>
              <a:pPr/>
              <a:t>4</a:t>
            </a:fld>
            <a:endParaRPr lang="en-US"/>
          </a:p>
        </p:txBody>
      </p:sp>
    </p:spTree>
    <p:extLst>
      <p:ext uri="{BB962C8B-B14F-4D97-AF65-F5344CB8AC3E}">
        <p14:creationId xmlns:p14="http://schemas.microsoft.com/office/powerpoint/2010/main" val="16313079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8224" indent="-168224">
              <a:buFont typeface="Arial" pitchFamily="34" charset="0"/>
              <a:buChar char="•"/>
            </a:pPr>
            <a:r>
              <a:rPr lang="en-US" dirty="0" smtClean="0"/>
              <a:t>As</a:t>
            </a:r>
            <a:r>
              <a:rPr lang="en-US" baseline="0" dirty="0" smtClean="0"/>
              <a:t> </a:t>
            </a:r>
            <a:r>
              <a:rPr lang="en-US" dirty="0" smtClean="0"/>
              <a:t>further support for why you should be interested in the ENERGY STAR certification,</a:t>
            </a:r>
            <a:r>
              <a:rPr lang="en-US" baseline="0" dirty="0" smtClean="0"/>
              <a:t> ENERGY STAR certified properties often have reduced operating expenses as compared to non-certified properties, and they are better positioned to control operating expense escalations.  </a:t>
            </a:r>
          </a:p>
          <a:p>
            <a:pPr marL="168224" indent="-168224">
              <a:buFont typeface="Arial" pitchFamily="34" charset="0"/>
              <a:buChar char="•"/>
            </a:pPr>
            <a:endParaRPr lang="en-US" baseline="0" dirty="0" smtClean="0"/>
          </a:p>
          <a:p>
            <a:pPr marL="168224" indent="-168224">
              <a:buFont typeface="Arial" pitchFamily="34" charset="0"/>
              <a:buChar char="•"/>
            </a:pPr>
            <a:r>
              <a:rPr lang="en-US" baseline="0" dirty="0" smtClean="0"/>
              <a:t>Some people also see ENERGY STAR certification as a proxy for better functioning equipment and overall quality of property management.</a:t>
            </a:r>
          </a:p>
          <a:p>
            <a:pPr marL="168224" indent="-168224"/>
            <a:endParaRPr lang="en-US" baseline="0" dirty="0" smtClean="0"/>
          </a:p>
          <a:p>
            <a:pPr marL="168224" indent="-168224"/>
            <a:r>
              <a:rPr lang="en-US" dirty="0" smtClean="0"/>
              <a:t>(</a:t>
            </a:r>
            <a:r>
              <a:rPr lang="en-US" i="1" dirty="0" smtClean="0"/>
              <a:t>As a point of reference for the speaker: </a:t>
            </a:r>
            <a:r>
              <a:rPr lang="en-US" dirty="0" smtClean="0">
                <a:hlinkClick r:id="rId3"/>
              </a:rPr>
              <a:t>http://www.energystar.gov/buildings/about-us/how-can-we-help-you/build-energy-program/business-case/10-reasons-pursue-energy-star</a:t>
            </a:r>
            <a:r>
              <a:rPr lang="en-US" dirty="0" smtClean="0"/>
              <a:t>.</a:t>
            </a:r>
            <a:r>
              <a:rPr lang="en-US" baseline="0" dirty="0" smtClean="0"/>
              <a:t>)</a:t>
            </a:r>
            <a:endParaRPr lang="en-US" dirty="0"/>
          </a:p>
        </p:txBody>
      </p:sp>
      <p:sp>
        <p:nvSpPr>
          <p:cNvPr id="4" name="Slide Number Placeholder 3"/>
          <p:cNvSpPr>
            <a:spLocks noGrp="1"/>
          </p:cNvSpPr>
          <p:nvPr>
            <p:ph type="sldNum" sz="quarter" idx="10"/>
          </p:nvPr>
        </p:nvSpPr>
        <p:spPr/>
        <p:txBody>
          <a:bodyPr/>
          <a:lstStyle/>
          <a:p>
            <a:pPr>
              <a:defRPr/>
            </a:pPr>
            <a:fld id="{96EE68E0-DA94-4B49-B767-F8F41597C4FB}" type="slidenum">
              <a:rPr lang="en-US" smtClean="0"/>
              <a:pPr>
                <a:defRPr/>
              </a:pPr>
              <a:t>5</a:t>
            </a:fld>
            <a:endParaRPr lang="en-US"/>
          </a:p>
        </p:txBody>
      </p:sp>
    </p:spTree>
    <p:extLst>
      <p:ext uri="{BB962C8B-B14F-4D97-AF65-F5344CB8AC3E}">
        <p14:creationId xmlns:p14="http://schemas.microsoft.com/office/powerpoint/2010/main" val="4674880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Because of this strong</a:t>
            </a:r>
            <a:r>
              <a:rPr lang="en-US" baseline="0" dirty="0" smtClean="0"/>
              <a:t> value and widespread recognition, we have seen the number of properties pursuing certification increase dramatically in the last few years. There are now more than 27,000 ENERGY STAR Certified properties.</a:t>
            </a:r>
            <a:endParaRPr lang="en-US" dirty="0"/>
          </a:p>
        </p:txBody>
      </p:sp>
      <p:sp>
        <p:nvSpPr>
          <p:cNvPr id="4" name="Slide Number Placeholder 3"/>
          <p:cNvSpPr>
            <a:spLocks noGrp="1"/>
          </p:cNvSpPr>
          <p:nvPr>
            <p:ph type="sldNum" sz="quarter" idx="10"/>
          </p:nvPr>
        </p:nvSpPr>
        <p:spPr/>
        <p:txBody>
          <a:bodyPr/>
          <a:lstStyle/>
          <a:p>
            <a:fld id="{693538FC-B130-DA49-800E-B7448A7128DE}" type="slidenum">
              <a:rPr lang="en-US" smtClean="0"/>
              <a:pPr/>
              <a:t>7</a:t>
            </a:fld>
            <a:endParaRPr lang="en-US"/>
          </a:p>
        </p:txBody>
      </p:sp>
    </p:spTree>
    <p:extLst>
      <p:ext uri="{BB962C8B-B14F-4D97-AF65-F5344CB8AC3E}">
        <p14:creationId xmlns:p14="http://schemas.microsoft.com/office/powerpoint/2010/main" val="42667895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68224" indent="-168224" defTabSz="914240">
              <a:buFont typeface="Arial" pitchFamily="34" charset="0"/>
              <a:buChar char="•"/>
              <a:defRPr/>
            </a:pPr>
            <a:r>
              <a:rPr lang="en-US" dirty="0" smtClean="0"/>
              <a:t>Now that</a:t>
            </a:r>
            <a:r>
              <a:rPr lang="en-US" baseline="0" dirty="0" smtClean="0"/>
              <a:t> we all recognize the value of the ENERGY STAR certification, let’s talk about what it takes to obtain it.</a:t>
            </a:r>
            <a:endParaRPr lang="en-US" dirty="0" smtClean="0"/>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8</a:t>
            </a:fld>
            <a:endParaRPr lang="en-US"/>
          </a:p>
        </p:txBody>
      </p:sp>
    </p:spTree>
    <p:extLst>
      <p:ext uri="{BB962C8B-B14F-4D97-AF65-F5344CB8AC3E}">
        <p14:creationId xmlns:p14="http://schemas.microsoft.com/office/powerpoint/2010/main" val="40573019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448597" indent="-448597" defTabSz="897193">
              <a:buFont typeface="Arial" pitchFamily="34" charset="0"/>
              <a:buChar char="•"/>
              <a:defRPr/>
            </a:pPr>
            <a:r>
              <a:rPr lang="en-US" baseline="0" dirty="0" smtClean="0"/>
              <a:t>Portfolio Manager c</a:t>
            </a:r>
            <a:r>
              <a:rPr lang="en-US" dirty="0" smtClean="0"/>
              <a:t>an be used to track</a:t>
            </a:r>
            <a:r>
              <a:rPr lang="en-US" baseline="0" dirty="0" smtClean="0"/>
              <a:t> the energy use of </a:t>
            </a:r>
            <a:r>
              <a:rPr lang="en-US" u="sng" dirty="0" smtClean="0"/>
              <a:t>any</a:t>
            </a:r>
            <a:r>
              <a:rPr lang="en-US" dirty="0" smtClean="0"/>
              <a:t> property,</a:t>
            </a:r>
            <a:r>
              <a:rPr lang="en-US" baseline="0" dirty="0" smtClean="0"/>
              <a:t> but only those meeting certain requirements can be ENERGY STAR Certified.</a:t>
            </a:r>
            <a:endParaRPr lang="en-US" dirty="0" smtClean="0"/>
          </a:p>
          <a:p>
            <a:pPr marL="448597" indent="-448597">
              <a:buFont typeface="Arial" pitchFamily="34" charset="0"/>
              <a:buChar char="•"/>
            </a:pPr>
            <a:endParaRPr lang="en-US" dirty="0" smtClean="0"/>
          </a:p>
          <a:p>
            <a:pPr marL="448597" indent="-448597">
              <a:buFont typeface="Arial" pitchFamily="34" charset="0"/>
              <a:buChar char="•"/>
            </a:pPr>
            <a:r>
              <a:rPr lang="en-US" dirty="0" smtClean="0"/>
              <a:t>To be eligible for certification, a property must</a:t>
            </a:r>
            <a:r>
              <a:rPr lang="en-US" baseline="0" dirty="0" smtClean="0"/>
              <a:t> b</a:t>
            </a:r>
            <a:r>
              <a:rPr lang="en-US" dirty="0" smtClean="0"/>
              <a:t>e located in the United States, U.S. territories, or owned by the U.S. government.</a:t>
            </a:r>
          </a:p>
          <a:p>
            <a:pPr marL="448597" indent="-448597"/>
            <a:endParaRPr lang="en-US" dirty="0" smtClean="0"/>
          </a:p>
          <a:p>
            <a:pPr marL="448597" indent="-448597">
              <a:buFont typeface="Arial" pitchFamily="34" charset="0"/>
              <a:buChar char="•"/>
            </a:pPr>
            <a:r>
              <a:rPr lang="en-US" baseline="0" dirty="0" smtClean="0"/>
              <a:t>It must also m</a:t>
            </a:r>
            <a:r>
              <a:rPr lang="en-US" dirty="0" smtClean="0"/>
              <a:t>eet the definition of one of</a:t>
            </a:r>
            <a:r>
              <a:rPr lang="en-US" baseline="0" dirty="0" smtClean="0"/>
              <a:t> </a:t>
            </a:r>
            <a:r>
              <a:rPr lang="en-US" dirty="0" smtClean="0"/>
              <a:t>the eligible property types (</a:t>
            </a:r>
            <a:r>
              <a:rPr lang="en-US" i="1" dirty="0" smtClean="0"/>
              <a:t>As</a:t>
            </a:r>
            <a:r>
              <a:rPr lang="en-US" i="1" baseline="0" dirty="0" smtClean="0"/>
              <a:t> a point of reference for the speaker: </a:t>
            </a:r>
            <a:r>
              <a:rPr lang="en-US" dirty="0" smtClean="0">
                <a:hlinkClick r:id="rId3"/>
              </a:rPr>
              <a:t>http://www.energystar.gov/buildings/facility-owners-and-managers/existing-buildings/use-portfolio-manager/identify-your-property-type-0</a:t>
            </a:r>
            <a:r>
              <a:rPr lang="en-US" dirty="0" smtClean="0"/>
              <a:t>), and receive an ENERGY STAR score of 75 or higher.</a:t>
            </a:r>
          </a:p>
          <a:p>
            <a:pPr marL="448597" indent="-448597">
              <a:buFont typeface="Arial" pitchFamily="34" charset="0"/>
              <a:buChar char="•"/>
            </a:pPr>
            <a:endParaRPr lang="en-US" dirty="0" smtClean="0"/>
          </a:p>
          <a:p>
            <a:pPr marL="448597" indent="-448597">
              <a:buFont typeface="Arial" pitchFamily="34" charset="0"/>
              <a:buChar char="•"/>
            </a:pPr>
            <a:r>
              <a:rPr lang="en-US" dirty="0" smtClean="0"/>
              <a:t>This score</a:t>
            </a:r>
            <a:r>
              <a:rPr lang="en-US" baseline="0" dirty="0" smtClean="0"/>
              <a:t> must </a:t>
            </a:r>
            <a:r>
              <a:rPr lang="en-US" dirty="0" smtClean="0"/>
              <a:t>reflect all energy consumption across the</a:t>
            </a:r>
            <a:r>
              <a:rPr lang="en-US" baseline="0" dirty="0" smtClean="0"/>
              <a:t> </a:t>
            </a:r>
            <a:r>
              <a:rPr lang="en-US" b="1" dirty="0" smtClean="0"/>
              <a:t>entire property </a:t>
            </a:r>
            <a:r>
              <a:rPr lang="en-US" baseline="0" dirty="0" smtClean="0"/>
              <a:t>for 12 consecutive months. For </a:t>
            </a:r>
            <a:r>
              <a:rPr lang="en-US" dirty="0" smtClean="0"/>
              <a:t>Hospitals, Hotels, K-12 Schools,</a:t>
            </a:r>
            <a:r>
              <a:rPr lang="en-US" baseline="0" dirty="0" smtClean="0"/>
              <a:t> and</a:t>
            </a:r>
            <a:r>
              <a:rPr lang="en-US" dirty="0" smtClean="0"/>
              <a:t> Senior Care Centers</a:t>
            </a:r>
            <a:r>
              <a:rPr lang="en-US" baseline="0" dirty="0" smtClean="0"/>
              <a:t> </a:t>
            </a:r>
            <a:r>
              <a:rPr lang="en-US" u="sng" baseline="0" dirty="0" smtClean="0"/>
              <a:t>only</a:t>
            </a:r>
            <a:r>
              <a:rPr lang="en-US" u="none" baseline="0" dirty="0" smtClean="0"/>
              <a:t>, it is appropriate for the benchmarking record to reflect an entire campus of buildings. For all other property types, the single building property is the unit for which a score can be received and certification granted.</a:t>
            </a:r>
          </a:p>
          <a:p>
            <a:pPr marL="448597" indent="-448597">
              <a:buFont typeface="Arial" pitchFamily="34" charset="0"/>
              <a:buChar char="•"/>
            </a:pPr>
            <a:endParaRPr lang="en-US" baseline="0" dirty="0" smtClean="0"/>
          </a:p>
          <a:p>
            <a:pPr marL="448597" indent="-448597">
              <a:buFont typeface="Arial" pitchFamily="34" charset="0"/>
              <a:buChar char="•"/>
            </a:pPr>
            <a:r>
              <a:rPr lang="en-US" b="0" baseline="0" dirty="0" smtClean="0"/>
              <a:t>The details of the property use must be </a:t>
            </a:r>
            <a:r>
              <a:rPr lang="en-US" dirty="0" smtClean="0"/>
              <a:t>accurate,</a:t>
            </a:r>
            <a:r>
              <a:rPr lang="en-US" baseline="0" dirty="0" smtClean="0"/>
              <a:t> with any vacancies accounted for, and </a:t>
            </a:r>
            <a:r>
              <a:rPr lang="en-US" dirty="0" smtClean="0"/>
              <a:t>without</a:t>
            </a:r>
            <a:r>
              <a:rPr lang="en-US" baseline="0" dirty="0" smtClean="0"/>
              <a:t> any default values. </a:t>
            </a:r>
          </a:p>
        </p:txBody>
      </p:sp>
      <p:sp>
        <p:nvSpPr>
          <p:cNvPr id="4" name="Slide Number Placeholder 3"/>
          <p:cNvSpPr>
            <a:spLocks noGrp="1"/>
          </p:cNvSpPr>
          <p:nvPr>
            <p:ph type="sldNum" sz="quarter" idx="10"/>
          </p:nvPr>
        </p:nvSpPr>
        <p:spPr/>
        <p:txBody>
          <a:bodyPr/>
          <a:lstStyle/>
          <a:p>
            <a:fld id="{C1840B7B-A24B-4DA8-AB15-991E88503A0E}" type="slidenum">
              <a:rPr lang="en-US" smtClean="0"/>
              <a:pPr/>
              <a:t>9</a:t>
            </a:fld>
            <a:endParaRPr lang="en-US"/>
          </a:p>
        </p:txBody>
      </p:sp>
    </p:spTree>
    <p:extLst>
      <p:ext uri="{BB962C8B-B14F-4D97-AF65-F5344CB8AC3E}">
        <p14:creationId xmlns:p14="http://schemas.microsoft.com/office/powerpoint/2010/main" val="8808952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68224" indent="-168224">
              <a:buFont typeface="Arial" pitchFamily="34" charset="0"/>
              <a:buChar char="•"/>
            </a:pPr>
            <a:r>
              <a:rPr lang="en-US" dirty="0" smtClean="0"/>
              <a:t>Here is a list of property types that are currently eligible for certification.</a:t>
            </a:r>
            <a:r>
              <a:rPr lang="en-US" baseline="0" dirty="0" smtClean="0"/>
              <a:t> </a:t>
            </a:r>
          </a:p>
          <a:p>
            <a:pPr marL="168224" indent="-168224">
              <a:buFont typeface="Arial" pitchFamily="34" charset="0"/>
              <a:buChar char="•"/>
            </a:pPr>
            <a:r>
              <a:rPr lang="en-US" baseline="0" dirty="0" smtClean="0"/>
              <a:t>A property might have multiple property or use types within it, but </a:t>
            </a:r>
            <a:r>
              <a:rPr lang="en-US" dirty="0" smtClean="0"/>
              <a:t>more than 50 percent of your property's gross floor area (excluding parking lots and garages) must be defined as </a:t>
            </a:r>
            <a:r>
              <a:rPr lang="en-US" u="sng" dirty="0" smtClean="0"/>
              <a:t>one</a:t>
            </a:r>
            <a:r>
              <a:rPr lang="en-US" dirty="0" smtClean="0"/>
              <a:t> of the eligible property types. Furthermore, the combined floor area of any property use types that do not have an ENERGY STAR score (i.e., property use types not listed on the list above) can’t exceed 25 percent of your total floor area.</a:t>
            </a:r>
            <a:endParaRPr lang="en-US" baseline="0" dirty="0" smtClean="0"/>
          </a:p>
          <a:p>
            <a:pPr marL="168224" indent="-168224"/>
            <a:endParaRPr lang="en-US" baseline="0" dirty="0" smtClean="0"/>
          </a:p>
          <a:p>
            <a:pPr marL="168224" indent="-168224"/>
            <a:r>
              <a:rPr lang="en-US" dirty="0" smtClean="0"/>
              <a:t>(</a:t>
            </a:r>
            <a:r>
              <a:rPr lang="en-US" i="1" dirty="0" smtClean="0"/>
              <a:t>As a point of reference for the speaker: </a:t>
            </a:r>
            <a:r>
              <a:rPr lang="en-US" dirty="0" smtClean="0">
                <a:hlinkClick r:id="rId3"/>
              </a:rPr>
              <a:t>http://www.energystar.gov/buildings/facility-owners-and-managers/existing-buildings/use-portfolio-manager/understand-metrics/eligibility</a:t>
            </a:r>
            <a:r>
              <a:rPr lang="en-US" dirty="0" smtClean="0"/>
              <a:t>)</a:t>
            </a:r>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10</a:t>
            </a:fld>
            <a:endParaRPr lang="en-US"/>
          </a:p>
        </p:txBody>
      </p:sp>
    </p:spTree>
    <p:extLst>
      <p:ext uri="{BB962C8B-B14F-4D97-AF65-F5344CB8AC3E}">
        <p14:creationId xmlns:p14="http://schemas.microsoft.com/office/powerpoint/2010/main" val="359343045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wmf"/></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wmf"/></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wmf"/></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65227" y="1474390"/>
            <a:ext cx="7837725" cy="539468"/>
          </a:xfrm>
        </p:spPr>
        <p:txBody>
          <a:bodyPr>
            <a:normAutofit/>
          </a:bodyPr>
          <a:lstStyle>
            <a:lvl1pPr algn="ctr">
              <a:lnSpc>
                <a:spcPts val="2800"/>
              </a:lnSpc>
              <a:defRPr sz="3200" baseline="0"/>
            </a:lvl1pPr>
          </a:lstStyle>
          <a:p>
            <a:r>
              <a:rPr lang="en-US" dirty="0" smtClean="0"/>
              <a:t>[Add title here]</a:t>
            </a:r>
            <a:endParaRPr lang="en-US" dirty="0"/>
          </a:p>
        </p:txBody>
      </p:sp>
      <p:sp>
        <p:nvSpPr>
          <p:cNvPr id="3" name="Content Placeholder 2"/>
          <p:cNvSpPr>
            <a:spLocks noGrp="1"/>
          </p:cNvSpPr>
          <p:nvPr>
            <p:ph idx="1" hasCustomPrompt="1"/>
          </p:nvPr>
        </p:nvSpPr>
        <p:spPr>
          <a:xfrm>
            <a:off x="665239" y="2027464"/>
            <a:ext cx="7840132" cy="557894"/>
          </a:xfrm>
        </p:spPr>
        <p:txBody>
          <a:bodyPr>
            <a:normAutofit/>
          </a:bodyPr>
          <a:lstStyle>
            <a:lvl1pPr algn="ctr">
              <a:lnSpc>
                <a:spcPts val="2800"/>
              </a:lnSpc>
              <a:buNone/>
              <a:defRPr sz="3200" b="1" baseline="0">
                <a:solidFill>
                  <a:schemeClr val="tx1">
                    <a:lumMod val="65000"/>
                    <a:lumOff val="35000"/>
                  </a:schemeClr>
                </a:solidFill>
              </a:defRPr>
            </a:lvl1pPr>
          </a:lstStyle>
          <a:p>
            <a:pPr lvl="0"/>
            <a:r>
              <a:rPr lang="en-US" dirty="0" smtClean="0"/>
              <a:t>[Add subtitle here]</a:t>
            </a:r>
          </a:p>
        </p:txBody>
      </p:sp>
      <p:pic>
        <p:nvPicPr>
          <p:cNvPr id="7" name="Picture 6" descr="epa_logo_horiz_Gray.eps"/>
          <p:cNvPicPr>
            <a:picLocks noChangeAspect="1"/>
          </p:cNvPicPr>
          <p:nvPr userDrawn="1"/>
        </p:nvPicPr>
        <p:blipFill>
          <a:blip r:embed="rId2">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sp>
        <p:nvSpPr>
          <p:cNvPr id="10" name="Content Placeholder 2"/>
          <p:cNvSpPr>
            <a:spLocks noGrp="1"/>
          </p:cNvSpPr>
          <p:nvPr>
            <p:ph idx="10" hasCustomPrompt="1"/>
          </p:nvPr>
        </p:nvSpPr>
        <p:spPr>
          <a:xfrm>
            <a:off x="665239" y="4884965"/>
            <a:ext cx="7837714" cy="1496785"/>
          </a:xfrm>
        </p:spPr>
        <p:txBody>
          <a:bodyPr>
            <a:normAutofit/>
          </a:bodyPr>
          <a:lstStyle>
            <a:lvl1pPr algn="ctr">
              <a:buNone/>
              <a:defRPr sz="2000" b="0"/>
            </a:lvl1pPr>
          </a:lstStyle>
          <a:p>
            <a:pPr lvl="0"/>
            <a:r>
              <a:rPr lang="en-US" dirty="0" smtClean="0"/>
              <a:t>[Add presenter information here]</a:t>
            </a:r>
          </a:p>
        </p:txBody>
      </p:sp>
      <p:pic>
        <p:nvPicPr>
          <p:cNvPr id="9" name="Picture 8" descr="SlideENERGYSTAR_Template_v3.jpg"/>
          <p:cNvPicPr>
            <a:picLocks noChangeAspect="1"/>
          </p:cNvPicPr>
          <p:nvPr userDrawn="1"/>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spTree>
    <p:extLst>
      <p:ext uri="{BB962C8B-B14F-4D97-AF65-F5344CB8AC3E}">
        <p14:creationId xmlns:p14="http://schemas.microsoft.com/office/powerpoint/2010/main" val="322176559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5455" y="1270282"/>
            <a:ext cx="8308545" cy="537808"/>
          </a:xfrm>
        </p:spPr>
        <p:txBody>
          <a:bodyPr anchor="ctr" anchorCtr="0">
            <a:normAutofit/>
          </a:bodyPr>
          <a:lstStyle>
            <a:lvl1pPr>
              <a:defRPr sz="2400" baseline="0"/>
            </a:lvl1pPr>
          </a:lstStyle>
          <a:p>
            <a:r>
              <a:rPr lang="en-US" dirty="0" smtClean="0"/>
              <a:t>[Add title here]</a:t>
            </a:r>
            <a:endParaRPr lang="en-US" dirty="0"/>
          </a:p>
        </p:txBody>
      </p:sp>
      <p:sp>
        <p:nvSpPr>
          <p:cNvPr id="5" name="Slide Number Placeholder 4"/>
          <p:cNvSpPr>
            <a:spLocks noGrp="1"/>
          </p:cNvSpPr>
          <p:nvPr>
            <p:ph type="sldNum" sz="quarter" idx="12"/>
          </p:nvPr>
        </p:nvSpPr>
        <p:spPr/>
        <p:txBody>
          <a:bodyPr/>
          <a:lstStyle/>
          <a:p>
            <a:fld id="{A68EB28B-25DE-584A-9D11-C8CFD6A9918B}" type="slidenum">
              <a:rPr lang="en-US" smtClean="0"/>
              <a:pPr/>
              <a:t>‹#›</a:t>
            </a:fld>
            <a:endParaRPr lang="en-US"/>
          </a:p>
        </p:txBody>
      </p:sp>
      <p:pic>
        <p:nvPicPr>
          <p:cNvPr id="6" name="Picture 5" descr="epa_logo_horiz_Gray.eps"/>
          <p:cNvPicPr>
            <a:picLocks noChangeAspect="1"/>
          </p:cNvPicPr>
          <p:nvPr userDrawn="1"/>
        </p:nvPicPr>
        <p:blipFill>
          <a:blip r:embed="rId2">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8" name="Picture 7" descr="SlideENERGYSTAR_Template_v3.jpg"/>
          <p:cNvPicPr>
            <a:picLocks noChangeAspect="1"/>
          </p:cNvPicPr>
          <p:nvPr userDrawn="1"/>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spTree>
    <p:extLst>
      <p:ext uri="{BB962C8B-B14F-4D97-AF65-F5344CB8AC3E}">
        <p14:creationId xmlns:p14="http://schemas.microsoft.com/office/powerpoint/2010/main" val="249764197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68EB28B-25DE-584A-9D11-C8CFD6A9918B}" type="slidenum">
              <a:rPr lang="en-US" smtClean="0"/>
              <a:pPr/>
              <a:t>‹#›</a:t>
            </a:fld>
            <a:endParaRPr lang="en-US"/>
          </a:p>
        </p:txBody>
      </p:sp>
      <p:pic>
        <p:nvPicPr>
          <p:cNvPr id="5" name="Picture 4" descr="epa_logo_horiz_Gray.eps"/>
          <p:cNvPicPr>
            <a:picLocks noChangeAspect="1"/>
          </p:cNvPicPr>
          <p:nvPr userDrawn="1"/>
        </p:nvPicPr>
        <p:blipFill>
          <a:blip r:embed="rId2">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7" name="Picture 6" descr="SlideENERGYSTAR_Template_v3.jpg"/>
          <p:cNvPicPr>
            <a:picLocks noChangeAspect="1"/>
          </p:cNvPicPr>
          <p:nvPr userDrawn="1"/>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spTree>
    <p:extLst>
      <p:ext uri="{BB962C8B-B14F-4D97-AF65-F5344CB8AC3E}">
        <p14:creationId xmlns:p14="http://schemas.microsoft.com/office/powerpoint/2010/main" val="246498852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 no header">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68EB28B-25DE-584A-9D11-C8CFD6A9918B}" type="slidenum">
              <a:rPr lang="en-US" smtClean="0"/>
              <a:pPr/>
              <a:t>‹#›</a:t>
            </a:fld>
            <a:endParaRPr lang="en-US"/>
          </a:p>
        </p:txBody>
      </p:sp>
    </p:spTree>
    <p:extLst>
      <p:ext uri="{BB962C8B-B14F-4D97-AF65-F5344CB8AC3E}">
        <p14:creationId xmlns:p14="http://schemas.microsoft.com/office/powerpoint/2010/main" val="3078111323"/>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sldNum" sz="quarter" idx="10"/>
          </p:nvPr>
        </p:nvSpPr>
        <p:spPr>
          <a:ln/>
        </p:spPr>
        <p:txBody>
          <a:bodyPr/>
          <a:lstStyle>
            <a:lvl1pPr>
              <a:defRPr/>
            </a:lvl1pPr>
          </a:lstStyle>
          <a:p>
            <a:pPr>
              <a:defRPr/>
            </a:pPr>
            <a:fld id="{55D6A411-685D-4A05-807E-8958D773B5D4}" type="slidenum">
              <a:rPr lang="en-US">
                <a:solidFill>
                  <a:srgbClr val="3F3F3F"/>
                </a:solidFill>
              </a:rPr>
              <a:pPr>
                <a:defRPr/>
              </a:pPr>
              <a:t>‹#›</a:t>
            </a:fld>
            <a:endParaRPr lang="en-US">
              <a:solidFill>
                <a:srgbClr val="3F3F3F"/>
              </a:solidFill>
            </a:endParaRPr>
          </a:p>
        </p:txBody>
      </p:sp>
    </p:spTree>
    <p:extLst>
      <p:ext uri="{BB962C8B-B14F-4D97-AF65-F5344CB8AC3E}">
        <p14:creationId xmlns:p14="http://schemas.microsoft.com/office/powerpoint/2010/main" val="9649543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7620000" cy="10668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a:p>
        </p:txBody>
      </p:sp>
      <p:sp>
        <p:nvSpPr>
          <p:cNvPr id="4" name="Rectangle 4"/>
          <p:cNvSpPr>
            <a:spLocks noGrp="1" noChangeArrowheads="1"/>
          </p:cNvSpPr>
          <p:nvPr>
            <p:ph type="sldNum" sz="quarter" idx="10"/>
          </p:nvPr>
        </p:nvSpPr>
        <p:spPr>
          <a:ln/>
        </p:spPr>
        <p:txBody>
          <a:bodyPr/>
          <a:lstStyle>
            <a:lvl1pPr>
              <a:defRPr/>
            </a:lvl1pPr>
          </a:lstStyle>
          <a:p>
            <a:pPr>
              <a:defRPr/>
            </a:pPr>
            <a:fld id="{652152E6-A3BC-4313-B132-C5887F21F8E5}" type="slidenum">
              <a:rPr lang="en-US">
                <a:solidFill>
                  <a:srgbClr val="3F3F3F"/>
                </a:solidFill>
              </a:rPr>
              <a:pPr>
                <a:defRPr/>
              </a:pPr>
              <a:t>‹#›</a:t>
            </a:fld>
            <a:endParaRPr lang="en-US">
              <a:solidFill>
                <a:srgbClr val="3F3F3F"/>
              </a:solidFill>
            </a:endParaRPr>
          </a:p>
        </p:txBody>
      </p:sp>
    </p:spTree>
    <p:extLst>
      <p:ext uri="{BB962C8B-B14F-4D97-AF65-F5344CB8AC3E}">
        <p14:creationId xmlns:p14="http://schemas.microsoft.com/office/powerpoint/2010/main" val="28816427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12213" y="1270282"/>
            <a:ext cx="8331787" cy="537808"/>
          </a:xfrm>
        </p:spPr>
        <p:txBody>
          <a:bodyPr anchor="ctr" anchorCtr="0">
            <a:normAutofit/>
          </a:bodyPr>
          <a:lstStyle>
            <a:lvl1pPr>
              <a:defRPr sz="2400" baseline="0"/>
            </a:lvl1pPr>
          </a:lstStyle>
          <a:p>
            <a:r>
              <a:rPr lang="en-US" dirty="0" smtClean="0"/>
              <a:t>[Add title here]</a:t>
            </a:r>
            <a:endParaRPr lang="en-US" dirty="0"/>
          </a:p>
        </p:txBody>
      </p:sp>
      <p:sp>
        <p:nvSpPr>
          <p:cNvPr id="3" name="Content Placeholder 2"/>
          <p:cNvSpPr>
            <a:spLocks noGrp="1"/>
          </p:cNvSpPr>
          <p:nvPr>
            <p:ph idx="1" hasCustomPrompt="1"/>
          </p:nvPr>
        </p:nvSpPr>
        <p:spPr>
          <a:xfrm>
            <a:off x="812214" y="1951465"/>
            <a:ext cx="7874586" cy="4174699"/>
          </a:xfrm>
        </p:spPr>
        <p:txBody>
          <a:bodyPr>
            <a:normAutofit/>
          </a:bodyPr>
          <a:lstStyle>
            <a:lvl1pPr>
              <a:lnSpc>
                <a:spcPct val="100000"/>
              </a:lnSpc>
              <a:spcBef>
                <a:spcPts val="0"/>
              </a:spcBef>
              <a:defRPr sz="2000"/>
            </a:lvl1pPr>
            <a:lvl2pPr>
              <a:lnSpc>
                <a:spcPct val="100000"/>
              </a:lnSpc>
              <a:spcBef>
                <a:spcPts val="0"/>
              </a:spcBef>
              <a:defRPr sz="2000"/>
            </a:lvl2pPr>
            <a:lvl3pPr>
              <a:lnSpc>
                <a:spcPct val="100000"/>
              </a:lnSpc>
              <a:spcBef>
                <a:spcPts val="0"/>
              </a:spcBef>
              <a:defRPr sz="2000"/>
            </a:lvl3pPr>
            <a:lvl4pPr>
              <a:lnSpc>
                <a:spcPct val="100000"/>
              </a:lnSpc>
              <a:spcBef>
                <a:spcPts val="0"/>
              </a:spcBef>
              <a:defRPr sz="2000"/>
            </a:lvl4pPr>
            <a:lvl5pPr>
              <a:lnSpc>
                <a:spcPct val="100000"/>
              </a:lnSpc>
              <a:spcBef>
                <a:spcPts val="0"/>
              </a:spcBef>
              <a:defRPr sz="2000"/>
            </a:lvl5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6DBDE81B-C30A-4F47-8F28-E2CEE862ED7B}" type="slidenum">
              <a:rPr lang="en-US" smtClean="0"/>
              <a:pPr/>
              <a:t>‹#›</a:t>
            </a:fld>
            <a:endParaRPr lang="en-US"/>
          </a:p>
        </p:txBody>
      </p:sp>
      <p:pic>
        <p:nvPicPr>
          <p:cNvPr id="7" name="Picture 6" descr="epa_logo_horiz_Gray.eps"/>
          <p:cNvPicPr>
            <a:picLocks noChangeAspect="1"/>
          </p:cNvPicPr>
          <p:nvPr userDrawn="1"/>
        </p:nvPicPr>
        <p:blipFill>
          <a:blip r:embed="rId2">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11" name="Picture 10" descr="SlideENERGYSTAR_Template_v3.jpg"/>
          <p:cNvPicPr>
            <a:picLocks noChangeAspect="1"/>
          </p:cNvPicPr>
          <p:nvPr userDrawn="1"/>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pic>
        <p:nvPicPr>
          <p:cNvPr id="2067" name="Image1" hidden="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414338" y="0"/>
            <a:ext cx="9952038" cy="966788"/>
          </a:xfrm>
          <a:prstGeom prst="rect">
            <a:avLst/>
          </a:prstGeom>
          <a:noFill/>
          <a:ln>
            <a:noFill/>
          </a:ln>
          <a:effectLst/>
          <a:extLst>
            <a:ext uri="{909E8E84-426E-40dd-AFC4-6F175D3DCCD1}">
              <a14:hiddenFill xmlns="" xmlns:a14="http://schemas.microsoft.com/office/drawing/2010/main">
                <a:noFill/>
              </a14:hiddenFill>
            </a:ext>
            <a:ext uri="{91240B29-F687-4f45-9708-019B960494DF}">
              <a14:hiddenLine xmlns="" xmlns:a14="http://schemas.microsoft.com/office/drawing/2010/main" w="9525">
                <a:no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2176559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arge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846668" y="1374322"/>
            <a:ext cx="7426475" cy="4261985"/>
          </a:xfrm>
        </p:spPr>
        <p:txBody>
          <a:bodyPr>
            <a:normAutofit/>
          </a:bodyPr>
          <a:lstStyle>
            <a:lvl1pPr>
              <a:lnSpc>
                <a:spcPct val="100000"/>
              </a:lnSpc>
              <a:spcBef>
                <a:spcPts val="0"/>
              </a:spcBef>
              <a:buNone/>
              <a:defRPr sz="2400" baseline="0"/>
            </a:lvl1pPr>
            <a:lvl2pPr>
              <a:lnSpc>
                <a:spcPts val="2000"/>
              </a:lnSpc>
              <a:spcBef>
                <a:spcPts val="600"/>
              </a:spcBef>
              <a:defRPr/>
            </a:lvl2pPr>
            <a:lvl3pPr>
              <a:lnSpc>
                <a:spcPts val="2000"/>
              </a:lnSpc>
              <a:spcBef>
                <a:spcPts val="600"/>
              </a:spcBef>
              <a:defRPr/>
            </a:lvl3pPr>
            <a:lvl4pPr>
              <a:lnSpc>
                <a:spcPts val="2000"/>
              </a:lnSpc>
              <a:spcBef>
                <a:spcPts val="600"/>
              </a:spcBef>
              <a:defRPr/>
            </a:lvl4pPr>
            <a:lvl5pPr>
              <a:lnSpc>
                <a:spcPts val="2000"/>
              </a:lnSpc>
              <a:spcBef>
                <a:spcPts val="600"/>
              </a:spcBef>
              <a:defRPr/>
            </a:lvl5pPr>
          </a:lstStyle>
          <a:p>
            <a:pPr lvl="0"/>
            <a:r>
              <a:rPr lang="en-US" dirty="0" smtClean="0"/>
              <a:t>[Add text here]</a:t>
            </a:r>
          </a:p>
        </p:txBody>
      </p:sp>
      <p:sp>
        <p:nvSpPr>
          <p:cNvPr id="6" name="Slide Number Placeholder 5"/>
          <p:cNvSpPr>
            <a:spLocks noGrp="1"/>
          </p:cNvSpPr>
          <p:nvPr>
            <p:ph type="sldNum" sz="quarter" idx="12"/>
          </p:nvPr>
        </p:nvSpPr>
        <p:spPr/>
        <p:txBody>
          <a:bodyPr/>
          <a:lstStyle/>
          <a:p>
            <a:fld id="{6DBDE81B-C30A-4F47-8F28-E2CEE862ED7B}" type="slidenum">
              <a:rPr lang="en-US" smtClean="0"/>
              <a:pPr/>
              <a:t>‹#›</a:t>
            </a:fld>
            <a:endParaRPr lang="en-US"/>
          </a:p>
        </p:txBody>
      </p:sp>
      <p:pic>
        <p:nvPicPr>
          <p:cNvPr id="7" name="Picture 6" descr="epa_logo_horiz_Gray.eps"/>
          <p:cNvPicPr>
            <a:picLocks noChangeAspect="1"/>
          </p:cNvPicPr>
          <p:nvPr userDrawn="1"/>
        </p:nvPicPr>
        <p:blipFill>
          <a:blip r:embed="rId2">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9" name="Picture 8" descr="SlideENERGYSTAR_Template_v3.jpg"/>
          <p:cNvPicPr>
            <a:picLocks noChangeAspect="1"/>
          </p:cNvPicPr>
          <p:nvPr userDrawn="1"/>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pic>
        <p:nvPicPr>
          <p:cNvPr id="5137" name="Image1" hidden="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414338" y="0"/>
            <a:ext cx="9952038" cy="966788"/>
          </a:xfrm>
          <a:prstGeom prst="rect">
            <a:avLst/>
          </a:prstGeom>
          <a:noFill/>
          <a:ln>
            <a:noFill/>
          </a:ln>
          <a:effectLst/>
          <a:extLst>
            <a:ext uri="{909E8E84-426E-40dd-AFC4-6F175D3DCCD1}">
              <a14:hiddenFill xmlns="" xmlns:a14="http://schemas.microsoft.com/office/drawing/2010/main">
                <a:noFill/>
              </a14:hiddenFill>
            </a:ext>
            <a:ext uri="{91240B29-F687-4f45-9708-019B960494DF}">
              <a14:hiddenLine xmlns="" xmlns:a14="http://schemas.microsoft.com/office/drawing/2010/main" w="9525">
                <a:no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2176559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entered Large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46668" y="1374322"/>
            <a:ext cx="7426475" cy="4261985"/>
          </a:xfrm>
        </p:spPr>
        <p:txBody>
          <a:bodyPr>
            <a:normAutofit/>
          </a:bodyPr>
          <a:lstStyle>
            <a:lvl1pPr algn="ctr">
              <a:lnSpc>
                <a:spcPct val="100000"/>
              </a:lnSpc>
              <a:spcBef>
                <a:spcPts val="0"/>
              </a:spcBef>
              <a:buNone/>
              <a:defRPr sz="2400"/>
            </a:lvl1pPr>
            <a:lvl2pPr>
              <a:lnSpc>
                <a:spcPts val="2000"/>
              </a:lnSpc>
              <a:spcBef>
                <a:spcPts val="600"/>
              </a:spcBef>
              <a:defRPr/>
            </a:lvl2pPr>
            <a:lvl3pPr>
              <a:lnSpc>
                <a:spcPts val="2000"/>
              </a:lnSpc>
              <a:spcBef>
                <a:spcPts val="600"/>
              </a:spcBef>
              <a:defRPr/>
            </a:lvl3pPr>
            <a:lvl4pPr>
              <a:lnSpc>
                <a:spcPts val="2000"/>
              </a:lnSpc>
              <a:spcBef>
                <a:spcPts val="600"/>
              </a:spcBef>
              <a:defRPr/>
            </a:lvl4pPr>
            <a:lvl5pPr>
              <a:lnSpc>
                <a:spcPts val="2000"/>
              </a:lnSpc>
              <a:spcBef>
                <a:spcPts val="600"/>
              </a:spcBef>
              <a:defRPr/>
            </a:lvl5pPr>
          </a:lstStyle>
          <a:p>
            <a:pPr lvl="0"/>
            <a:endParaRPr lang="en-US" dirty="0" smtClean="0"/>
          </a:p>
        </p:txBody>
      </p:sp>
      <p:sp>
        <p:nvSpPr>
          <p:cNvPr id="6" name="Slide Number Placeholder 5"/>
          <p:cNvSpPr>
            <a:spLocks noGrp="1"/>
          </p:cNvSpPr>
          <p:nvPr>
            <p:ph type="sldNum" sz="quarter" idx="12"/>
          </p:nvPr>
        </p:nvSpPr>
        <p:spPr/>
        <p:txBody>
          <a:bodyPr/>
          <a:lstStyle/>
          <a:p>
            <a:fld id="{6DBDE81B-C30A-4F47-8F28-E2CEE862ED7B}" type="slidenum">
              <a:rPr lang="en-US" smtClean="0"/>
              <a:pPr/>
              <a:t>‹#›</a:t>
            </a:fld>
            <a:endParaRPr lang="en-US"/>
          </a:p>
        </p:txBody>
      </p:sp>
      <p:pic>
        <p:nvPicPr>
          <p:cNvPr id="7" name="Picture 6" descr="epa_logo_horiz_Gray.eps"/>
          <p:cNvPicPr>
            <a:picLocks noChangeAspect="1"/>
          </p:cNvPicPr>
          <p:nvPr userDrawn="1"/>
        </p:nvPicPr>
        <p:blipFill>
          <a:blip r:embed="rId2">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9" name="Picture 8" descr="SlideENERGYSTAR_Template_v3.jpg"/>
          <p:cNvPicPr>
            <a:picLocks noChangeAspect="1"/>
          </p:cNvPicPr>
          <p:nvPr userDrawn="1"/>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pic>
        <p:nvPicPr>
          <p:cNvPr id="6161" name="Image1" hidden="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414338" y="0"/>
            <a:ext cx="9952038" cy="966788"/>
          </a:xfrm>
          <a:prstGeom prst="rect">
            <a:avLst/>
          </a:prstGeom>
          <a:noFill/>
          <a:ln>
            <a:noFill/>
          </a:ln>
          <a:effectLst/>
          <a:extLst>
            <a:ext uri="{909E8E84-426E-40dd-AFC4-6F175D3DCCD1}">
              <a14:hiddenFill xmlns="" xmlns:a14="http://schemas.microsoft.com/office/drawing/2010/main">
                <a:noFill/>
              </a14:hiddenFill>
            </a:ext>
            <a:ext uri="{91240B29-F687-4f45-9708-019B960494DF}">
              <a14:hiddenLine xmlns="" xmlns:a14="http://schemas.microsoft.com/office/drawing/2010/main" w="9525">
                <a:no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9440799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Content &amp; Photo">
    <p:spTree>
      <p:nvGrpSpPr>
        <p:cNvPr id="1" name=""/>
        <p:cNvGrpSpPr/>
        <p:nvPr/>
      </p:nvGrpSpPr>
      <p:grpSpPr>
        <a:xfrm>
          <a:off x="0" y="0"/>
          <a:ext cx="0" cy="0"/>
          <a:chOff x="0" y="0"/>
          <a:chExt cx="0" cy="0"/>
        </a:xfrm>
      </p:grpSpPr>
      <p:sp>
        <p:nvSpPr>
          <p:cNvPr id="12" name="Picture Placeholder 11"/>
          <p:cNvSpPr>
            <a:spLocks noGrp="1"/>
          </p:cNvSpPr>
          <p:nvPr>
            <p:ph type="pic" sz="quarter" idx="13"/>
          </p:nvPr>
        </p:nvSpPr>
        <p:spPr>
          <a:xfrm>
            <a:off x="5430762" y="0"/>
            <a:ext cx="3689048" cy="6858000"/>
          </a:xfrm>
        </p:spPr>
        <p:txBody>
          <a:bodyPr/>
          <a:lstStyle/>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title" hasCustomPrompt="1"/>
          </p:nvPr>
        </p:nvSpPr>
        <p:spPr>
          <a:xfrm>
            <a:off x="812213" y="1151531"/>
            <a:ext cx="4340358" cy="838826"/>
          </a:xfrm>
        </p:spPr>
        <p:txBody>
          <a:bodyPr anchor="ctr" anchorCtr="0">
            <a:normAutofit/>
          </a:bodyPr>
          <a:lstStyle>
            <a:lvl1pPr>
              <a:defRPr sz="2400" baseline="0">
                <a:solidFill>
                  <a:srgbClr val="0070C0"/>
                </a:solidFill>
              </a:defRPr>
            </a:lvl1pPr>
          </a:lstStyle>
          <a:p>
            <a:r>
              <a:rPr lang="en-US" dirty="0" smtClean="0"/>
              <a:t>[Add title here]</a:t>
            </a:r>
            <a:endParaRPr lang="en-US" dirty="0"/>
          </a:p>
        </p:txBody>
      </p:sp>
      <p:sp>
        <p:nvSpPr>
          <p:cNvPr id="3" name="Content Placeholder 2"/>
          <p:cNvSpPr>
            <a:spLocks noGrp="1"/>
          </p:cNvSpPr>
          <p:nvPr>
            <p:ph idx="1" hasCustomPrompt="1"/>
          </p:nvPr>
        </p:nvSpPr>
        <p:spPr>
          <a:xfrm>
            <a:off x="825584" y="2109106"/>
            <a:ext cx="4036703" cy="4017057"/>
          </a:xfrm>
        </p:spPr>
        <p:txBody>
          <a:bodyPr>
            <a:normAutofit/>
          </a:bodyPr>
          <a:lstStyle>
            <a:lvl1pPr>
              <a:lnSpc>
                <a:spcPct val="100000"/>
              </a:lnSpc>
              <a:spcBef>
                <a:spcPts val="0"/>
              </a:spcBef>
              <a:defRPr sz="2000"/>
            </a:lvl1pPr>
            <a:lvl2pPr>
              <a:lnSpc>
                <a:spcPct val="100000"/>
              </a:lnSpc>
              <a:spcBef>
                <a:spcPts val="0"/>
              </a:spcBef>
              <a:defRPr sz="2000"/>
            </a:lvl2pPr>
            <a:lvl3pPr>
              <a:lnSpc>
                <a:spcPct val="100000"/>
              </a:lnSpc>
              <a:spcBef>
                <a:spcPts val="0"/>
              </a:spcBef>
              <a:defRPr sz="2000"/>
            </a:lvl3pPr>
            <a:lvl4pPr>
              <a:lnSpc>
                <a:spcPct val="100000"/>
              </a:lnSpc>
              <a:spcBef>
                <a:spcPts val="0"/>
              </a:spcBef>
              <a:defRPr sz="2000"/>
            </a:lvl4pPr>
            <a:lvl5pPr>
              <a:lnSpc>
                <a:spcPct val="100000"/>
              </a:lnSpc>
              <a:spcBef>
                <a:spcPts val="0"/>
              </a:spcBef>
              <a:defRPr sz="2000"/>
            </a:lvl5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6DBDE81B-C30A-4F47-8F28-E2CEE862ED7B}" type="slidenum">
              <a:rPr lang="en-US" smtClean="0"/>
              <a:pPr/>
              <a:t>‹#›</a:t>
            </a:fld>
            <a:endParaRPr lang="en-US"/>
          </a:p>
        </p:txBody>
      </p:sp>
      <p:pic>
        <p:nvPicPr>
          <p:cNvPr id="7" name="Picture 6" descr="epa_logo_horiz_Gray.eps"/>
          <p:cNvPicPr>
            <a:picLocks noChangeAspect="1"/>
          </p:cNvPicPr>
          <p:nvPr userDrawn="1"/>
        </p:nvPicPr>
        <p:blipFill>
          <a:blip r:embed="rId2">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11" name="Picture 10" descr="SlideENERGYSTAR_Template_v3.jpg"/>
          <p:cNvPicPr>
            <a:picLocks noChangeAspect="1"/>
          </p:cNvPicPr>
          <p:nvPr userDrawn="1"/>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spTree>
    <p:extLst>
      <p:ext uri="{BB962C8B-B14F-4D97-AF65-F5344CB8AC3E}">
        <p14:creationId xmlns:p14="http://schemas.microsoft.com/office/powerpoint/2010/main" val="406999815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ight text, Left photo">
    <p:spTree>
      <p:nvGrpSpPr>
        <p:cNvPr id="1" name=""/>
        <p:cNvGrpSpPr/>
        <p:nvPr/>
      </p:nvGrpSpPr>
      <p:grpSpPr>
        <a:xfrm>
          <a:off x="0" y="0"/>
          <a:ext cx="0" cy="0"/>
          <a:chOff x="0" y="0"/>
          <a:chExt cx="0" cy="0"/>
        </a:xfrm>
      </p:grpSpPr>
      <p:sp>
        <p:nvSpPr>
          <p:cNvPr id="12" name="Picture Placeholder 11"/>
          <p:cNvSpPr>
            <a:spLocks noGrp="1"/>
          </p:cNvSpPr>
          <p:nvPr>
            <p:ph type="pic" sz="quarter" idx="13"/>
          </p:nvPr>
        </p:nvSpPr>
        <p:spPr>
          <a:xfrm>
            <a:off x="920802" y="0"/>
            <a:ext cx="4516745" cy="6858000"/>
          </a:xfrm>
        </p:spPr>
        <p:txBody>
          <a:bodyPr/>
          <a:lstStyle/>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title" hasCustomPrompt="1"/>
          </p:nvPr>
        </p:nvSpPr>
        <p:spPr>
          <a:xfrm>
            <a:off x="5435453" y="1115906"/>
            <a:ext cx="3708547" cy="838826"/>
          </a:xfrm>
        </p:spPr>
        <p:txBody>
          <a:bodyPr anchor="ctr" anchorCtr="0">
            <a:normAutofit/>
          </a:bodyPr>
          <a:lstStyle>
            <a:lvl1pPr>
              <a:defRPr sz="2400" baseline="0">
                <a:solidFill>
                  <a:srgbClr val="0070C0"/>
                </a:solidFill>
              </a:defRPr>
            </a:lvl1pPr>
          </a:lstStyle>
          <a:p>
            <a:r>
              <a:rPr lang="en-US" dirty="0" smtClean="0"/>
              <a:t>[Add title here]</a:t>
            </a:r>
            <a:endParaRPr lang="en-US" dirty="0"/>
          </a:p>
        </p:txBody>
      </p:sp>
      <p:sp>
        <p:nvSpPr>
          <p:cNvPr id="3" name="Content Placeholder 2"/>
          <p:cNvSpPr>
            <a:spLocks noGrp="1"/>
          </p:cNvSpPr>
          <p:nvPr>
            <p:ph idx="1" hasCustomPrompt="1"/>
          </p:nvPr>
        </p:nvSpPr>
        <p:spPr>
          <a:xfrm>
            <a:off x="5448825" y="2109106"/>
            <a:ext cx="3695176" cy="4017057"/>
          </a:xfrm>
        </p:spPr>
        <p:txBody>
          <a:bodyPr>
            <a:normAutofit/>
          </a:bodyPr>
          <a:lstStyle>
            <a:lvl1pPr>
              <a:lnSpc>
                <a:spcPct val="100000"/>
              </a:lnSpc>
              <a:spcBef>
                <a:spcPts val="0"/>
              </a:spcBef>
              <a:defRPr sz="2000" baseline="0"/>
            </a:lvl1pPr>
            <a:lvl2pPr>
              <a:lnSpc>
                <a:spcPct val="100000"/>
              </a:lnSpc>
              <a:spcBef>
                <a:spcPts val="0"/>
              </a:spcBef>
              <a:defRPr sz="2000"/>
            </a:lvl2pPr>
            <a:lvl3pPr>
              <a:lnSpc>
                <a:spcPct val="100000"/>
              </a:lnSpc>
              <a:spcBef>
                <a:spcPts val="0"/>
              </a:spcBef>
              <a:defRPr sz="2000"/>
            </a:lvl3pPr>
            <a:lvl4pPr>
              <a:lnSpc>
                <a:spcPct val="100000"/>
              </a:lnSpc>
              <a:spcBef>
                <a:spcPts val="0"/>
              </a:spcBef>
              <a:defRPr sz="2000"/>
            </a:lvl4pPr>
            <a:lvl5pPr>
              <a:lnSpc>
                <a:spcPct val="100000"/>
              </a:lnSpc>
              <a:spcBef>
                <a:spcPts val="0"/>
              </a:spcBef>
              <a:defRPr sz="2000"/>
            </a:lvl5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6DBDE81B-C30A-4F47-8F28-E2CEE862ED7B}" type="slidenum">
              <a:rPr lang="en-US" smtClean="0"/>
              <a:pPr/>
              <a:t>‹#›</a:t>
            </a:fld>
            <a:endParaRPr lang="en-US"/>
          </a:p>
        </p:txBody>
      </p:sp>
      <p:pic>
        <p:nvPicPr>
          <p:cNvPr id="7" name="Picture 6" descr="epa_logo_horiz_Gray.eps"/>
          <p:cNvPicPr>
            <a:picLocks noChangeAspect="1"/>
          </p:cNvPicPr>
          <p:nvPr userDrawn="1"/>
        </p:nvPicPr>
        <p:blipFill>
          <a:blip r:embed="rId2">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11" name="Picture 10" descr="SlideENERGYSTAR_Template_v3.jpg"/>
          <p:cNvPicPr>
            <a:picLocks noChangeAspect="1"/>
          </p:cNvPicPr>
          <p:nvPr userDrawn="1"/>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spTree>
    <p:extLst>
      <p:ext uri="{BB962C8B-B14F-4D97-AF65-F5344CB8AC3E}">
        <p14:creationId xmlns:p14="http://schemas.microsoft.com/office/powerpoint/2010/main" val="320015066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Graphic w/ right text">
    <p:spTree>
      <p:nvGrpSpPr>
        <p:cNvPr id="1" name=""/>
        <p:cNvGrpSpPr/>
        <p:nvPr/>
      </p:nvGrpSpPr>
      <p:grpSpPr>
        <a:xfrm>
          <a:off x="0" y="0"/>
          <a:ext cx="0" cy="0"/>
          <a:chOff x="0" y="0"/>
          <a:chExt cx="0" cy="0"/>
        </a:xfrm>
      </p:grpSpPr>
      <p:sp>
        <p:nvSpPr>
          <p:cNvPr id="12" name="Picture Placeholder 11"/>
          <p:cNvSpPr>
            <a:spLocks noGrp="1"/>
          </p:cNvSpPr>
          <p:nvPr>
            <p:ph type="pic" sz="quarter" idx="13"/>
          </p:nvPr>
        </p:nvSpPr>
        <p:spPr>
          <a:xfrm>
            <a:off x="920802" y="0"/>
            <a:ext cx="4516745" cy="6858000"/>
          </a:xfrm>
        </p:spPr>
        <p:txBody>
          <a:bodyPr/>
          <a:lstStyle/>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title" hasCustomPrompt="1"/>
          </p:nvPr>
        </p:nvSpPr>
        <p:spPr>
          <a:xfrm>
            <a:off x="5435453" y="1947523"/>
            <a:ext cx="3708547" cy="838826"/>
          </a:xfrm>
        </p:spPr>
        <p:txBody>
          <a:bodyPr anchor="ctr" anchorCtr="0">
            <a:normAutofit/>
          </a:bodyPr>
          <a:lstStyle>
            <a:lvl1pPr algn="ctr">
              <a:defRPr sz="2400" baseline="0">
                <a:solidFill>
                  <a:srgbClr val="0070C0"/>
                </a:solidFill>
              </a:defRPr>
            </a:lvl1pPr>
          </a:lstStyle>
          <a:p>
            <a:r>
              <a:rPr lang="en-US" dirty="0" smtClean="0"/>
              <a:t>[Add title here]</a:t>
            </a:r>
            <a:endParaRPr lang="en-US" dirty="0"/>
          </a:p>
        </p:txBody>
      </p:sp>
      <p:sp>
        <p:nvSpPr>
          <p:cNvPr id="3" name="Content Placeholder 2"/>
          <p:cNvSpPr>
            <a:spLocks noGrp="1"/>
          </p:cNvSpPr>
          <p:nvPr>
            <p:ph idx="1" hasCustomPrompt="1"/>
          </p:nvPr>
        </p:nvSpPr>
        <p:spPr>
          <a:xfrm>
            <a:off x="5448824" y="3162167"/>
            <a:ext cx="3695176" cy="2963996"/>
          </a:xfrm>
        </p:spPr>
        <p:txBody>
          <a:bodyPr>
            <a:normAutofit/>
          </a:bodyPr>
          <a:lstStyle>
            <a:lvl1pPr marL="0" indent="0" algn="ctr">
              <a:lnSpc>
                <a:spcPct val="100000"/>
              </a:lnSpc>
              <a:spcBef>
                <a:spcPts val="0"/>
              </a:spcBef>
              <a:buNone/>
              <a:defRPr sz="2000" b="0"/>
            </a:lvl1pPr>
            <a:lvl2pPr>
              <a:lnSpc>
                <a:spcPts val="2000"/>
              </a:lnSpc>
              <a:spcBef>
                <a:spcPts val="600"/>
              </a:spcBef>
              <a:defRPr/>
            </a:lvl2pPr>
            <a:lvl3pPr>
              <a:lnSpc>
                <a:spcPts val="2000"/>
              </a:lnSpc>
              <a:spcBef>
                <a:spcPts val="600"/>
              </a:spcBef>
              <a:defRPr/>
            </a:lvl3pPr>
            <a:lvl4pPr>
              <a:lnSpc>
                <a:spcPts val="2000"/>
              </a:lnSpc>
              <a:spcBef>
                <a:spcPts val="600"/>
              </a:spcBef>
              <a:defRPr/>
            </a:lvl4pPr>
            <a:lvl5pPr>
              <a:lnSpc>
                <a:spcPts val="2000"/>
              </a:lnSpc>
              <a:spcBef>
                <a:spcPts val="600"/>
              </a:spcBef>
              <a:defRPr/>
            </a:lvl5pPr>
          </a:lstStyle>
          <a:p>
            <a:pPr lvl="0"/>
            <a:r>
              <a:rPr lang="en-US" dirty="0" smtClean="0"/>
              <a:t>Click to edit text styles</a:t>
            </a:r>
          </a:p>
        </p:txBody>
      </p:sp>
      <p:sp>
        <p:nvSpPr>
          <p:cNvPr id="6" name="Slide Number Placeholder 5"/>
          <p:cNvSpPr>
            <a:spLocks noGrp="1"/>
          </p:cNvSpPr>
          <p:nvPr>
            <p:ph type="sldNum" sz="quarter" idx="12"/>
          </p:nvPr>
        </p:nvSpPr>
        <p:spPr/>
        <p:txBody>
          <a:bodyPr/>
          <a:lstStyle/>
          <a:p>
            <a:fld id="{6DBDE81B-C30A-4F47-8F28-E2CEE862ED7B}" type="slidenum">
              <a:rPr lang="en-US" smtClean="0"/>
              <a:pPr/>
              <a:t>‹#›</a:t>
            </a:fld>
            <a:endParaRPr lang="en-US"/>
          </a:p>
        </p:txBody>
      </p:sp>
      <p:pic>
        <p:nvPicPr>
          <p:cNvPr id="7" name="Picture 6" descr="epa_logo_horiz_Gray.eps"/>
          <p:cNvPicPr>
            <a:picLocks noChangeAspect="1"/>
          </p:cNvPicPr>
          <p:nvPr userDrawn="1"/>
        </p:nvPicPr>
        <p:blipFill>
          <a:blip r:embed="rId2">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11" name="Picture 10" descr="SlideENERGYSTAR_Template_v3.jpg"/>
          <p:cNvPicPr>
            <a:picLocks noChangeAspect="1"/>
          </p:cNvPicPr>
          <p:nvPr userDrawn="1"/>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spTree>
    <p:extLst>
      <p:ext uri="{BB962C8B-B14F-4D97-AF65-F5344CB8AC3E}">
        <p14:creationId xmlns:p14="http://schemas.microsoft.com/office/powerpoint/2010/main" val="29976622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5455" y="1270282"/>
            <a:ext cx="8308545" cy="537808"/>
          </a:xfrm>
        </p:spPr>
        <p:txBody>
          <a:bodyPr anchor="ctr" anchorCtr="0">
            <a:normAutofit/>
          </a:bodyPr>
          <a:lstStyle>
            <a:lvl1pPr>
              <a:defRPr sz="2400"/>
            </a:lvl1pPr>
          </a:lstStyle>
          <a:p>
            <a:r>
              <a:rPr lang="en-US" dirty="0" smtClean="0"/>
              <a:t>[Add title here]</a:t>
            </a:r>
            <a:endParaRPr lang="en-US" dirty="0"/>
          </a:p>
        </p:txBody>
      </p:sp>
      <p:sp>
        <p:nvSpPr>
          <p:cNvPr id="3" name="Text Placeholder 2"/>
          <p:cNvSpPr>
            <a:spLocks noGrp="1"/>
          </p:cNvSpPr>
          <p:nvPr>
            <p:ph type="body" idx="1" hasCustomPrompt="1"/>
          </p:nvPr>
        </p:nvSpPr>
        <p:spPr>
          <a:xfrm>
            <a:off x="913338" y="1909469"/>
            <a:ext cx="3584050" cy="448217"/>
          </a:xfrm>
        </p:spPr>
        <p:txBody>
          <a:bodyPr anchor="ctr" anchorCtr="0">
            <a:noAutofit/>
          </a:bodyPr>
          <a:lstStyle>
            <a:lvl1pPr marL="0" indent="0" algn="ctr">
              <a:buNone/>
              <a:defRPr sz="1800" b="1" baseline="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[Add title here]</a:t>
            </a:r>
          </a:p>
        </p:txBody>
      </p:sp>
      <p:sp>
        <p:nvSpPr>
          <p:cNvPr id="4" name="Content Placeholder 3"/>
          <p:cNvSpPr>
            <a:spLocks noGrp="1"/>
          </p:cNvSpPr>
          <p:nvPr>
            <p:ph sz="half" idx="2" hasCustomPrompt="1"/>
          </p:nvPr>
        </p:nvSpPr>
        <p:spPr>
          <a:xfrm>
            <a:off x="913338" y="2453266"/>
            <a:ext cx="3584050" cy="4047252"/>
          </a:xfrm>
        </p:spPr>
        <p:txBody>
          <a:bodyPr>
            <a:normAutofit/>
          </a:bodyPr>
          <a:lstStyle>
            <a:lvl1pPr>
              <a:lnSpc>
                <a:spcPct val="100000"/>
              </a:lnSpc>
              <a:spcBef>
                <a:spcPts val="0"/>
              </a:spcBef>
              <a:defRPr sz="1600"/>
            </a:lvl1pPr>
            <a:lvl2pPr>
              <a:lnSpc>
                <a:spcPct val="100000"/>
              </a:lnSpc>
              <a:spcBef>
                <a:spcPts val="0"/>
              </a:spcBef>
              <a:defRPr sz="1600"/>
            </a:lvl2pPr>
            <a:lvl3pPr>
              <a:lnSpc>
                <a:spcPct val="100000"/>
              </a:lnSpc>
              <a:spcBef>
                <a:spcPts val="0"/>
              </a:spcBef>
              <a:defRPr sz="1600"/>
            </a:lvl3pPr>
            <a:lvl4pPr>
              <a:lnSpc>
                <a:spcPct val="100000"/>
              </a:lnSpc>
              <a:spcBef>
                <a:spcPts val="0"/>
              </a:spcBef>
              <a:defRPr sz="1600"/>
            </a:lvl4pPr>
            <a:lvl5pPr>
              <a:lnSpc>
                <a:spcPct val="100000"/>
              </a:lnSpc>
              <a:spcBef>
                <a:spcPts val="0"/>
              </a:spcBef>
              <a:defRPr sz="1600"/>
            </a:lvl5pPr>
            <a:lvl6pPr>
              <a:defRPr sz="1600"/>
            </a:lvl6pPr>
            <a:lvl7pPr>
              <a:defRPr sz="1600"/>
            </a:lvl7pPr>
            <a:lvl8pPr>
              <a:defRPr sz="1600"/>
            </a:lvl8pPr>
            <a:lvl9pPr>
              <a:defRPr sz="1600"/>
            </a:lvl9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hasCustomPrompt="1"/>
          </p:nvPr>
        </p:nvSpPr>
        <p:spPr>
          <a:xfrm>
            <a:off x="4676542" y="1909469"/>
            <a:ext cx="3585458" cy="464147"/>
          </a:xfrm>
        </p:spPr>
        <p:txBody>
          <a:bodyPr anchor="ctr" anchorCtr="0">
            <a:normAutofit/>
          </a:bodyPr>
          <a:lstStyle>
            <a:lvl1pPr marL="0" indent="0" algn="ctr">
              <a:buNone/>
              <a:defRPr sz="1800" b="1">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[Add title here]</a:t>
            </a:r>
          </a:p>
        </p:txBody>
      </p:sp>
      <p:sp>
        <p:nvSpPr>
          <p:cNvPr id="6" name="Content Placeholder 5"/>
          <p:cNvSpPr>
            <a:spLocks noGrp="1"/>
          </p:cNvSpPr>
          <p:nvPr>
            <p:ph sz="quarter" idx="4" hasCustomPrompt="1"/>
          </p:nvPr>
        </p:nvSpPr>
        <p:spPr>
          <a:xfrm>
            <a:off x="4676542" y="2445302"/>
            <a:ext cx="3585458" cy="4055217"/>
          </a:xfrm>
        </p:spPr>
        <p:txBody>
          <a:bodyPr>
            <a:normAutofit/>
          </a:bodyPr>
          <a:lstStyle>
            <a:lvl1pPr>
              <a:lnSpc>
                <a:spcPct val="100000"/>
              </a:lnSpc>
              <a:spcBef>
                <a:spcPts val="0"/>
              </a:spcBef>
              <a:defRPr sz="1600"/>
            </a:lvl1pPr>
            <a:lvl2pPr>
              <a:lnSpc>
                <a:spcPct val="100000"/>
              </a:lnSpc>
              <a:spcBef>
                <a:spcPts val="0"/>
              </a:spcBef>
              <a:defRPr sz="1600"/>
            </a:lvl2pPr>
            <a:lvl3pPr>
              <a:lnSpc>
                <a:spcPct val="100000"/>
              </a:lnSpc>
              <a:spcBef>
                <a:spcPts val="0"/>
              </a:spcBef>
              <a:defRPr sz="1600"/>
            </a:lvl3pPr>
            <a:lvl4pPr>
              <a:lnSpc>
                <a:spcPct val="100000"/>
              </a:lnSpc>
              <a:spcBef>
                <a:spcPts val="0"/>
              </a:spcBef>
              <a:defRPr sz="1600"/>
            </a:lvl4pPr>
            <a:lvl5pPr>
              <a:lnSpc>
                <a:spcPct val="100000"/>
              </a:lnSpc>
              <a:spcBef>
                <a:spcPts val="0"/>
              </a:spcBef>
              <a:defRPr sz="1600"/>
            </a:lvl5pPr>
            <a:lvl6pPr>
              <a:defRPr sz="1600"/>
            </a:lvl6pPr>
            <a:lvl7pPr>
              <a:defRPr sz="1600"/>
            </a:lvl7pPr>
            <a:lvl8pPr>
              <a:defRPr sz="1600"/>
            </a:lvl8pPr>
            <a:lvl9pPr>
              <a:defRPr sz="1600"/>
            </a:lvl9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Slide Number Placeholder 8"/>
          <p:cNvSpPr>
            <a:spLocks noGrp="1"/>
          </p:cNvSpPr>
          <p:nvPr>
            <p:ph type="sldNum" sz="quarter" idx="12"/>
          </p:nvPr>
        </p:nvSpPr>
        <p:spPr/>
        <p:txBody>
          <a:bodyPr/>
          <a:lstStyle/>
          <a:p>
            <a:fld id="{A68EB28B-25DE-584A-9D11-C8CFD6A9918B}" type="slidenum">
              <a:rPr lang="en-US" smtClean="0"/>
              <a:pPr/>
              <a:t>‹#›</a:t>
            </a:fld>
            <a:endParaRPr lang="en-US"/>
          </a:p>
        </p:txBody>
      </p:sp>
      <p:pic>
        <p:nvPicPr>
          <p:cNvPr id="10" name="Picture 9" descr="epa_logo_horiz_Gray.eps"/>
          <p:cNvPicPr>
            <a:picLocks noChangeAspect="1"/>
          </p:cNvPicPr>
          <p:nvPr userDrawn="1"/>
        </p:nvPicPr>
        <p:blipFill>
          <a:blip r:embed="rId2">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12" name="Picture 11" descr="SlideENERGYSTAR_Template_v3.jpg"/>
          <p:cNvPicPr>
            <a:picLocks noChangeAspect="1"/>
          </p:cNvPicPr>
          <p:nvPr userDrawn="1"/>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spTree>
    <p:extLst>
      <p:ext uri="{BB962C8B-B14F-4D97-AF65-F5344CB8AC3E}">
        <p14:creationId xmlns:p14="http://schemas.microsoft.com/office/powerpoint/2010/main" val="294153090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mparison w/ colo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5455" y="1270282"/>
            <a:ext cx="8308545" cy="537808"/>
          </a:xfrm>
        </p:spPr>
        <p:txBody>
          <a:bodyPr anchor="ctr" anchorCtr="0">
            <a:normAutofit/>
          </a:bodyPr>
          <a:lstStyle>
            <a:lvl1pPr>
              <a:defRPr sz="2400" baseline="0"/>
            </a:lvl1pPr>
          </a:lstStyle>
          <a:p>
            <a:r>
              <a:rPr lang="en-US" dirty="0" smtClean="0"/>
              <a:t>[Add title here]</a:t>
            </a:r>
            <a:endParaRPr lang="en-US" dirty="0"/>
          </a:p>
        </p:txBody>
      </p:sp>
      <p:sp>
        <p:nvSpPr>
          <p:cNvPr id="3" name="Text Placeholder 2"/>
          <p:cNvSpPr>
            <a:spLocks noGrp="1"/>
          </p:cNvSpPr>
          <p:nvPr>
            <p:ph type="body" idx="1" hasCustomPrompt="1"/>
          </p:nvPr>
        </p:nvSpPr>
        <p:spPr>
          <a:xfrm>
            <a:off x="913338" y="1909469"/>
            <a:ext cx="3584050" cy="448217"/>
          </a:xfrm>
          <a:solidFill>
            <a:srgbClr val="E99C2E"/>
          </a:solidFill>
        </p:spPr>
        <p:txBody>
          <a:bodyPr anchor="ctr">
            <a:normAutofit/>
          </a:bodyPr>
          <a:lstStyle>
            <a:lvl1pPr marL="0" indent="0" algn="ctr">
              <a:buNone/>
              <a:defRPr sz="1800" b="1"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[Add title here]</a:t>
            </a:r>
          </a:p>
        </p:txBody>
      </p:sp>
      <p:sp>
        <p:nvSpPr>
          <p:cNvPr id="5" name="Text Placeholder 4"/>
          <p:cNvSpPr>
            <a:spLocks noGrp="1"/>
          </p:cNvSpPr>
          <p:nvPr>
            <p:ph type="body" sz="quarter" idx="3" hasCustomPrompt="1"/>
          </p:nvPr>
        </p:nvSpPr>
        <p:spPr>
          <a:xfrm>
            <a:off x="4676542" y="1909469"/>
            <a:ext cx="3585458" cy="464147"/>
          </a:xfrm>
          <a:solidFill>
            <a:srgbClr val="E99C2E"/>
          </a:solidFill>
        </p:spPr>
        <p:txBody>
          <a:bodyPr anchor="ctr">
            <a:normAutofit/>
          </a:bodyPr>
          <a:lstStyle>
            <a:lvl1pPr marL="0" indent="0" algn="ctr">
              <a:buNone/>
              <a:defRPr sz="1800" b="1"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[Add title here]</a:t>
            </a:r>
          </a:p>
        </p:txBody>
      </p:sp>
      <p:sp>
        <p:nvSpPr>
          <p:cNvPr id="9" name="Slide Number Placeholder 8"/>
          <p:cNvSpPr>
            <a:spLocks noGrp="1"/>
          </p:cNvSpPr>
          <p:nvPr>
            <p:ph type="sldNum" sz="quarter" idx="12"/>
          </p:nvPr>
        </p:nvSpPr>
        <p:spPr/>
        <p:txBody>
          <a:bodyPr/>
          <a:lstStyle/>
          <a:p>
            <a:fld id="{A68EB28B-25DE-584A-9D11-C8CFD6A9918B}" type="slidenum">
              <a:rPr lang="en-US" smtClean="0"/>
              <a:pPr/>
              <a:t>‹#›</a:t>
            </a:fld>
            <a:endParaRPr lang="en-US"/>
          </a:p>
        </p:txBody>
      </p:sp>
      <p:pic>
        <p:nvPicPr>
          <p:cNvPr id="10" name="Picture 9" descr="epa_logo_horiz_Gray.eps"/>
          <p:cNvPicPr>
            <a:picLocks noChangeAspect="1"/>
          </p:cNvPicPr>
          <p:nvPr userDrawn="1"/>
        </p:nvPicPr>
        <p:blipFill>
          <a:blip r:embed="rId2">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12" name="Picture 11" descr="SlideENERGYSTAR_Template_v3.jpg"/>
          <p:cNvPicPr>
            <a:picLocks noChangeAspect="1"/>
          </p:cNvPicPr>
          <p:nvPr userDrawn="1"/>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sp>
        <p:nvSpPr>
          <p:cNvPr id="11" name="Content Placeholder 3"/>
          <p:cNvSpPr>
            <a:spLocks noGrp="1"/>
          </p:cNvSpPr>
          <p:nvPr>
            <p:ph sz="half" idx="13" hasCustomPrompt="1"/>
          </p:nvPr>
        </p:nvSpPr>
        <p:spPr>
          <a:xfrm>
            <a:off x="913338" y="2453266"/>
            <a:ext cx="3584050" cy="4047252"/>
          </a:xfrm>
        </p:spPr>
        <p:txBody>
          <a:bodyPr>
            <a:normAutofit/>
          </a:bodyPr>
          <a:lstStyle>
            <a:lvl1pPr>
              <a:lnSpc>
                <a:spcPct val="100000"/>
              </a:lnSpc>
              <a:spcBef>
                <a:spcPts val="0"/>
              </a:spcBef>
              <a:defRPr sz="1600"/>
            </a:lvl1pPr>
            <a:lvl2pPr>
              <a:lnSpc>
                <a:spcPct val="100000"/>
              </a:lnSpc>
              <a:spcBef>
                <a:spcPts val="0"/>
              </a:spcBef>
              <a:defRPr sz="1600"/>
            </a:lvl2pPr>
            <a:lvl3pPr>
              <a:lnSpc>
                <a:spcPct val="100000"/>
              </a:lnSpc>
              <a:spcBef>
                <a:spcPts val="0"/>
              </a:spcBef>
              <a:defRPr sz="1600"/>
            </a:lvl3pPr>
            <a:lvl4pPr>
              <a:lnSpc>
                <a:spcPct val="100000"/>
              </a:lnSpc>
              <a:spcBef>
                <a:spcPts val="0"/>
              </a:spcBef>
              <a:defRPr sz="1600"/>
            </a:lvl4pPr>
            <a:lvl5pPr>
              <a:lnSpc>
                <a:spcPct val="100000"/>
              </a:lnSpc>
              <a:spcBef>
                <a:spcPts val="0"/>
              </a:spcBef>
              <a:defRPr sz="1600"/>
            </a:lvl5pPr>
            <a:lvl6pPr>
              <a:defRPr sz="1600"/>
            </a:lvl6pPr>
            <a:lvl7pPr>
              <a:defRPr sz="1600"/>
            </a:lvl7pPr>
            <a:lvl8pPr>
              <a:defRPr sz="1600"/>
            </a:lvl8pPr>
            <a:lvl9pPr>
              <a:defRPr sz="1600"/>
            </a:lvl9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Content Placeholder 5"/>
          <p:cNvSpPr>
            <a:spLocks noGrp="1"/>
          </p:cNvSpPr>
          <p:nvPr>
            <p:ph sz="quarter" idx="14" hasCustomPrompt="1"/>
          </p:nvPr>
        </p:nvSpPr>
        <p:spPr>
          <a:xfrm>
            <a:off x="4676542" y="2445302"/>
            <a:ext cx="3585458" cy="4055217"/>
          </a:xfrm>
        </p:spPr>
        <p:txBody>
          <a:bodyPr>
            <a:normAutofit/>
          </a:bodyPr>
          <a:lstStyle>
            <a:lvl1pPr>
              <a:lnSpc>
                <a:spcPct val="100000"/>
              </a:lnSpc>
              <a:spcBef>
                <a:spcPts val="0"/>
              </a:spcBef>
              <a:defRPr sz="1600" baseline="0"/>
            </a:lvl1pPr>
            <a:lvl2pPr>
              <a:lnSpc>
                <a:spcPct val="100000"/>
              </a:lnSpc>
              <a:spcBef>
                <a:spcPts val="0"/>
              </a:spcBef>
              <a:defRPr sz="1600"/>
            </a:lvl2pPr>
            <a:lvl3pPr>
              <a:lnSpc>
                <a:spcPct val="100000"/>
              </a:lnSpc>
              <a:spcBef>
                <a:spcPts val="0"/>
              </a:spcBef>
              <a:defRPr sz="1600"/>
            </a:lvl3pPr>
            <a:lvl4pPr>
              <a:lnSpc>
                <a:spcPct val="100000"/>
              </a:lnSpc>
              <a:spcBef>
                <a:spcPts val="0"/>
              </a:spcBef>
              <a:defRPr sz="1600"/>
            </a:lvl4pPr>
            <a:lvl5pPr>
              <a:lnSpc>
                <a:spcPct val="100000"/>
              </a:lnSpc>
              <a:spcBef>
                <a:spcPts val="0"/>
              </a:spcBef>
              <a:defRPr sz="1600"/>
            </a:lvl5pPr>
            <a:lvl6pPr>
              <a:defRPr sz="1600"/>
            </a:lvl6pPr>
            <a:lvl7pPr>
              <a:defRPr sz="1600"/>
            </a:lvl7pPr>
            <a:lvl8pPr>
              <a:defRPr sz="1600"/>
            </a:lvl8pPr>
            <a:lvl9pPr>
              <a:defRPr sz="1600"/>
            </a:lvl9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4153090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5455" y="1270282"/>
            <a:ext cx="8393505" cy="537808"/>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849618" y="1951465"/>
            <a:ext cx="7837182" cy="4174699"/>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8209221" y="6356351"/>
            <a:ext cx="477578" cy="365125"/>
          </a:xfrm>
          <a:prstGeom prst="rect">
            <a:avLst/>
          </a:prstGeom>
        </p:spPr>
        <p:txBody>
          <a:bodyPr vert="horz" lIns="91440" tIns="45720" rIns="91440" bIns="45720" rtlCol="0" anchor="ctr"/>
          <a:lstStyle>
            <a:lvl1pPr algn="r">
              <a:defRPr sz="1200">
                <a:solidFill>
                  <a:schemeClr val="tx1">
                    <a:tint val="75000"/>
                  </a:schemeClr>
                </a:solidFill>
                <a:latin typeface="universal"/>
                <a:cs typeface="universal"/>
              </a:defRPr>
            </a:lvl1pPr>
          </a:lstStyle>
          <a:p>
            <a:fld id="{DB686368-703F-4039-82D6-73835F640415}" type="slidenum">
              <a:rPr lang="en-US" smtClean="0"/>
              <a:pPr/>
              <a:t>‹#›</a:t>
            </a:fld>
            <a:endParaRPr lang="en-US" dirty="0"/>
          </a:p>
        </p:txBody>
      </p:sp>
    </p:spTree>
    <p:extLst>
      <p:ext uri="{BB962C8B-B14F-4D97-AF65-F5344CB8AC3E}">
        <p14:creationId xmlns:p14="http://schemas.microsoft.com/office/powerpoint/2010/main" val="2975233346"/>
      </p:ext>
    </p:extLst>
  </p:cSld>
  <p:clrMap bg1="lt1" tx1="dk1" bg2="lt2" tx2="dk2" accent1="accent1" accent2="accent2" accent3="accent3" accent4="accent4" accent5="accent5" accent6="accent6" hlink="hlink" folHlink="folHlink"/>
  <p:sldLayoutIdLst>
    <p:sldLayoutId id="2147483662" r:id="rId1"/>
    <p:sldLayoutId id="2147483669" r:id="rId2"/>
    <p:sldLayoutId id="2147483671" r:id="rId3"/>
    <p:sldLayoutId id="2147483675" r:id="rId4"/>
    <p:sldLayoutId id="2147483668" r:id="rId5"/>
    <p:sldLayoutId id="2147483673" r:id="rId6"/>
    <p:sldLayoutId id="2147483674" r:id="rId7"/>
    <p:sldLayoutId id="2147483665" r:id="rId8"/>
    <p:sldLayoutId id="2147483670" r:id="rId9"/>
    <p:sldLayoutId id="2147483666" r:id="rId10"/>
    <p:sldLayoutId id="2147483667" r:id="rId11"/>
    <p:sldLayoutId id="2147483672" r:id="rId12"/>
    <p:sldLayoutId id="2147483676" r:id="rId13"/>
    <p:sldLayoutId id="2147483677" r:id="rId14"/>
  </p:sldLayoutIdLst>
  <p:timing>
    <p:tnLst>
      <p:par>
        <p:cTn id="1" dur="indefinite" restart="never" nodeType="tmRoot"/>
      </p:par>
    </p:tnLst>
  </p:timing>
  <p:txStyles>
    <p:titleStyle>
      <a:lvl1pPr algn="l" defTabSz="457200" rtl="0" eaLnBrk="1" latinLnBrk="0" hangingPunct="1">
        <a:spcBef>
          <a:spcPct val="0"/>
        </a:spcBef>
        <a:buNone/>
        <a:defRPr sz="1800" b="1" kern="1200">
          <a:solidFill>
            <a:srgbClr val="0070C0"/>
          </a:solidFill>
          <a:latin typeface="Univers" pitchFamily="34" charset="0"/>
          <a:ea typeface="+mj-ea"/>
          <a:cs typeface="+mj-cs"/>
        </a:defRPr>
      </a:lvl1pPr>
    </p:titleStyle>
    <p:bodyStyle>
      <a:lvl1pPr marL="342900" indent="-342900" algn="l" defTabSz="457200" rtl="0" eaLnBrk="1" latinLnBrk="0" hangingPunct="1">
        <a:spcBef>
          <a:spcPts val="0"/>
        </a:spcBef>
        <a:buClr>
          <a:srgbClr val="4498D5"/>
        </a:buClr>
        <a:buFont typeface="Arial"/>
        <a:buChar char="•"/>
        <a:defRPr sz="1400" kern="1200">
          <a:solidFill>
            <a:schemeClr val="tx1">
              <a:lumMod val="65000"/>
              <a:lumOff val="35000"/>
            </a:schemeClr>
          </a:solidFill>
          <a:latin typeface="Univers" pitchFamily="34" charset="0"/>
          <a:ea typeface="+mn-ea"/>
          <a:cs typeface="+mn-cs"/>
        </a:defRPr>
      </a:lvl1pPr>
      <a:lvl2pPr marL="742950" indent="-285750" algn="l" defTabSz="457200" rtl="0" eaLnBrk="1" latinLnBrk="0" hangingPunct="1">
        <a:spcBef>
          <a:spcPts val="0"/>
        </a:spcBef>
        <a:buClr>
          <a:srgbClr val="4498D5"/>
        </a:buClr>
        <a:buFont typeface="Arial"/>
        <a:buChar char="–"/>
        <a:defRPr sz="1400" kern="1200">
          <a:solidFill>
            <a:schemeClr val="tx1">
              <a:lumMod val="65000"/>
              <a:lumOff val="35000"/>
            </a:schemeClr>
          </a:solidFill>
          <a:latin typeface="Univers" pitchFamily="34" charset="0"/>
          <a:ea typeface="+mn-ea"/>
          <a:cs typeface="+mn-cs"/>
        </a:defRPr>
      </a:lvl2pPr>
      <a:lvl3pPr marL="1143000" indent="-228600" algn="l" defTabSz="457200" rtl="0" eaLnBrk="1" latinLnBrk="0" hangingPunct="1">
        <a:spcBef>
          <a:spcPts val="0"/>
        </a:spcBef>
        <a:buClr>
          <a:srgbClr val="4498D5"/>
        </a:buClr>
        <a:buFont typeface="Arial"/>
        <a:buChar char="•"/>
        <a:defRPr sz="1400" kern="1200">
          <a:solidFill>
            <a:schemeClr val="tx1">
              <a:lumMod val="65000"/>
              <a:lumOff val="35000"/>
            </a:schemeClr>
          </a:solidFill>
          <a:latin typeface="Univers" pitchFamily="34" charset="0"/>
          <a:ea typeface="+mn-ea"/>
          <a:cs typeface="+mn-cs"/>
        </a:defRPr>
      </a:lvl3pPr>
      <a:lvl4pPr marL="1600200" indent="-228600" algn="l" defTabSz="457200" rtl="0" eaLnBrk="1" latinLnBrk="0" hangingPunct="1">
        <a:spcBef>
          <a:spcPts val="0"/>
        </a:spcBef>
        <a:buClr>
          <a:srgbClr val="4498D5"/>
        </a:buClr>
        <a:buFont typeface="Arial"/>
        <a:buChar char="–"/>
        <a:defRPr sz="1400" kern="1200">
          <a:solidFill>
            <a:schemeClr val="tx1">
              <a:lumMod val="65000"/>
              <a:lumOff val="35000"/>
            </a:schemeClr>
          </a:solidFill>
          <a:latin typeface="Univers" pitchFamily="34" charset="0"/>
          <a:ea typeface="+mn-ea"/>
          <a:cs typeface="+mn-cs"/>
        </a:defRPr>
      </a:lvl4pPr>
      <a:lvl5pPr marL="2057400" indent="-228600" algn="l" defTabSz="457200" rtl="0" eaLnBrk="1" latinLnBrk="0" hangingPunct="1">
        <a:spcBef>
          <a:spcPts val="0"/>
        </a:spcBef>
        <a:buClr>
          <a:srgbClr val="4498D5"/>
        </a:buClr>
        <a:buFont typeface="Arial"/>
        <a:buChar char="»"/>
        <a:defRPr sz="1400" kern="1200">
          <a:solidFill>
            <a:schemeClr val="tx1">
              <a:lumMod val="65000"/>
              <a:lumOff val="35000"/>
            </a:schemeClr>
          </a:solidFill>
          <a:latin typeface="Univers"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0.xml"/><Relationship Id="rId5" Type="http://schemas.openxmlformats.org/officeDocument/2006/relationships/image" Target="../media/image6.jpe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hyperlink" Target="http://www.energystar.gov/buildings/facility-owners-and-managers/existing-buildings/use-portfolio-manager/understand-metrics/eligibility" TargetMode="External"/><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13.png"/><Relationship Id="rId5" Type="http://schemas.openxmlformats.org/officeDocument/2006/relationships/image" Target="../media/image12.wmf"/><Relationship Id="rId4" Type="http://schemas.openxmlformats.org/officeDocument/2006/relationships/image" Target="../media/image11.wmf"/></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10.xml"/><Relationship Id="rId5" Type="http://schemas.openxmlformats.org/officeDocument/2006/relationships/image" Target="../media/image20.png"/><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10.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hyperlink" Target="http://www.energystar.gov/buildings/trainings"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10.xml"/><Relationship Id="rId5" Type="http://schemas.openxmlformats.org/officeDocument/2006/relationships/image" Target="../media/image26.jpeg"/><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10.xml"/><Relationship Id="rId5" Type="http://schemas.openxmlformats.org/officeDocument/2006/relationships/image" Target="../media/image29.png"/><Relationship Id="rId4" Type="http://schemas.openxmlformats.org/officeDocument/2006/relationships/image" Target="../media/image28.jpeg"/></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10.xml"/><Relationship Id="rId5" Type="http://schemas.openxmlformats.org/officeDocument/2006/relationships/image" Target="../media/image32.png"/><Relationship Id="rId4" Type="http://schemas.openxmlformats.org/officeDocument/2006/relationships/image" Target="../media/image31.png"/></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10.xml"/><Relationship Id="rId4" Type="http://schemas.openxmlformats.org/officeDocument/2006/relationships/image" Target="../media/image34.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www.energystar.gov/buildings/sites/default/uploads/tools/LP%20Guide%20Revised_April%202014_final%20web%20version_Sample.pdf?00a8-af00"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5.xml"/><Relationship Id="rId1" Type="http://schemas.openxmlformats.org/officeDocument/2006/relationships/slideLayout" Target="../slideLayouts/slideLayout10.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2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6.xml"/><Relationship Id="rId1" Type="http://schemas.openxmlformats.org/officeDocument/2006/relationships/slideLayout" Target="../slideLayouts/slideLayout10.xml"/><Relationship Id="rId5" Type="http://schemas.openxmlformats.org/officeDocument/2006/relationships/image" Target="../media/image41.png"/><Relationship Id="rId4" Type="http://schemas.openxmlformats.org/officeDocument/2006/relationships/image" Target="../media/image40.png"/></Relationships>
</file>

<file path=ppt/slides/_rels/slide2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7.xml"/><Relationship Id="rId1" Type="http://schemas.openxmlformats.org/officeDocument/2006/relationships/slideLayout" Target="../slideLayouts/slideLayout10.xml"/><Relationship Id="rId4" Type="http://schemas.openxmlformats.org/officeDocument/2006/relationships/image" Target="../media/image43.png"/></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8.xml"/><Relationship Id="rId1" Type="http://schemas.openxmlformats.org/officeDocument/2006/relationships/slideLayout" Target="../slideLayouts/slideLayout10.xml"/><Relationship Id="rId5" Type="http://schemas.openxmlformats.org/officeDocument/2006/relationships/image" Target="../media/image43.png"/><Relationship Id="rId4" Type="http://schemas.openxmlformats.org/officeDocument/2006/relationships/image" Target="../media/image4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www.energystar.gov/buildings/about-us/how-can-we-help-you/communicate/energy-star-communications-toolkit/earn-energy-star" TargetMode="External"/><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image" Target="../media/image9.jpeg"/></Relationships>
</file>

<file path=ppt/slides/_rels/slide34.xml.rels><?xml version="1.0" encoding="UTF-8" standalone="yes"?>
<Relationships xmlns="http://schemas.openxmlformats.org/package/2006/relationships"><Relationship Id="rId3" Type="http://schemas.openxmlformats.org/officeDocument/2006/relationships/image" Target="../media/image47.jpeg"/><Relationship Id="rId7" Type="http://schemas.openxmlformats.org/officeDocument/2006/relationships/image" Target="../media/image51.jpeg"/><Relationship Id="rId2" Type="http://schemas.openxmlformats.org/officeDocument/2006/relationships/notesSlide" Target="../notesSlides/notesSlide33.xml"/><Relationship Id="rId1" Type="http://schemas.openxmlformats.org/officeDocument/2006/relationships/slideLayout" Target="../slideLayouts/slideLayout3.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jpe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hyperlink" Target="http://www.energystar.gov/training" TargetMode="External"/><Relationship Id="rId5" Type="http://schemas.openxmlformats.org/officeDocument/2006/relationships/hyperlink" Target="http://www.energystar.gov/buildings/facility-owners-and-managers/existing-buildings/earn-recognition/energy-star-certification" TargetMode="External"/><Relationship Id="rId4" Type="http://schemas.openxmlformats.org/officeDocument/2006/relationships/hyperlink" Target="http://www.energystar.gov/buildingshelp" TargetMode="External"/></Relationships>
</file>

<file path=ppt/slides/_rels/slide37.xml.rels><?xml version="1.0" encoding="UTF-8" standalone="yes"?>
<Relationships xmlns="http://schemas.openxmlformats.org/package/2006/relationships"><Relationship Id="rId3" Type="http://schemas.openxmlformats.org/officeDocument/2006/relationships/hyperlink" Target="http://www.energystar.gov/BuildingsHelp"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825499"/>
            <a:ext cx="9144000" cy="3590925"/>
          </a:xfrm>
          <a:prstGeom prst="rect">
            <a:avLst/>
          </a:prstGeom>
          <a:solidFill>
            <a:srgbClr val="E7F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6"/>
          <p:cNvSpPr>
            <a:spLocks noGrp="1"/>
          </p:cNvSpPr>
          <p:nvPr>
            <p:ph type="title"/>
          </p:nvPr>
        </p:nvSpPr>
        <p:spPr>
          <a:xfrm>
            <a:off x="0" y="984250"/>
            <a:ext cx="9067800" cy="1295400"/>
          </a:xfrm>
        </p:spPr>
        <p:txBody>
          <a:bodyPr>
            <a:noAutofit/>
          </a:bodyPr>
          <a:lstStyle/>
          <a:p>
            <a:pPr algn="ctr"/>
            <a:r>
              <a:rPr lang="en-US" sz="6600" b="1" dirty="0" smtClean="0">
                <a:solidFill>
                  <a:schemeClr val="accent1">
                    <a:lumMod val="50000"/>
                  </a:schemeClr>
                </a:solidFill>
                <a:latin typeface="Arial Narrow" pitchFamily="34" charset="0"/>
                <a:cs typeface="Arial" pitchFamily="34" charset="0"/>
              </a:rPr>
              <a:t>How to Apply for the ENERGY STAR</a:t>
            </a:r>
            <a:r>
              <a:rPr lang="en-US" sz="6600" b="1" baseline="30000" dirty="0" smtClean="0">
                <a:solidFill>
                  <a:schemeClr val="accent1">
                    <a:lumMod val="50000"/>
                  </a:schemeClr>
                </a:solidFill>
                <a:latin typeface="Arial Narrow" pitchFamily="34" charset="0"/>
                <a:cs typeface="Arial" pitchFamily="34" charset="0"/>
              </a:rPr>
              <a:t>®</a:t>
            </a:r>
            <a:endParaRPr lang="en-US" sz="6600" b="1" baseline="30000" dirty="0">
              <a:solidFill>
                <a:schemeClr val="accent1">
                  <a:lumMod val="50000"/>
                </a:schemeClr>
              </a:solidFill>
              <a:latin typeface="Arial Narrow" pitchFamily="34" charset="0"/>
              <a:cs typeface="Arial" pitchFamily="34" charset="0"/>
            </a:endParaRPr>
          </a:p>
        </p:txBody>
      </p:sp>
      <p:sp>
        <p:nvSpPr>
          <p:cNvPr id="8" name="Title 6"/>
          <p:cNvSpPr txBox="1">
            <a:spLocks/>
          </p:cNvSpPr>
          <p:nvPr/>
        </p:nvSpPr>
        <p:spPr>
          <a:xfrm>
            <a:off x="5410200" y="2438400"/>
            <a:ext cx="3733800" cy="1401762"/>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100000"/>
              </a:lnSpc>
              <a:spcBef>
                <a:spcPct val="0"/>
              </a:spcBef>
              <a:spcAft>
                <a:spcPts val="0"/>
              </a:spcAft>
              <a:buClrTx/>
              <a:buSzTx/>
              <a:buFontTx/>
              <a:buNone/>
              <a:tabLst/>
              <a:defRPr/>
            </a:pPr>
            <a:endParaRPr kumimoji="0" lang="en-US" sz="3600" b="0" i="0" u="none" strike="noStrike" kern="1200" cap="none" spc="0" normalizeH="0" baseline="0" noProof="0" dirty="0" smtClean="0">
              <a:ln>
                <a:noFill/>
              </a:ln>
              <a:solidFill>
                <a:schemeClr val="accent1">
                  <a:lumMod val="50000"/>
                </a:schemeClr>
              </a:solidFill>
              <a:effectLst/>
              <a:uLnTx/>
              <a:uFillTx/>
              <a:ea typeface="+mj-ea"/>
              <a:cs typeface="Arial" pitchFamily="34" charset="0"/>
            </a:endParaRPr>
          </a:p>
        </p:txBody>
      </p:sp>
      <p:pic>
        <p:nvPicPr>
          <p:cNvPr id="12" name="Picture 11" descr="Portfolio_Manager-Add_property_wizard.jpg"/>
          <p:cNvPicPr>
            <a:picLocks noChangeAspect="1"/>
          </p:cNvPicPr>
          <p:nvPr/>
        </p:nvPicPr>
        <p:blipFill>
          <a:blip r:embed="rId3" cstate="print"/>
          <a:srcRect/>
          <a:stretch>
            <a:fillRect/>
          </a:stretch>
        </p:blipFill>
        <p:spPr>
          <a:xfrm rot="21238714">
            <a:off x="1498125" y="2753286"/>
            <a:ext cx="3394364" cy="2590800"/>
          </a:xfrm>
          <a:prstGeom prst="rect">
            <a:avLst/>
          </a:prstGeom>
        </p:spPr>
      </p:pic>
      <p:pic>
        <p:nvPicPr>
          <p:cNvPr id="11" name="Picture 10" descr="Portfolio_manager-MyPortfolio_overview_page.jpg"/>
          <p:cNvPicPr>
            <a:picLocks noChangeAspect="1"/>
          </p:cNvPicPr>
          <p:nvPr/>
        </p:nvPicPr>
        <p:blipFill>
          <a:blip r:embed="rId4" cstate="print"/>
          <a:stretch>
            <a:fillRect/>
          </a:stretch>
        </p:blipFill>
        <p:spPr>
          <a:xfrm rot="20924950">
            <a:off x="448194" y="2800858"/>
            <a:ext cx="3145536" cy="2526792"/>
          </a:xfrm>
          <a:prstGeom prst="rect">
            <a:avLst/>
          </a:prstGeom>
        </p:spPr>
      </p:pic>
      <p:sp>
        <p:nvSpPr>
          <p:cNvPr id="10" name="Rectangle 9"/>
          <p:cNvSpPr/>
          <p:nvPr/>
        </p:nvSpPr>
        <p:spPr>
          <a:xfrm>
            <a:off x="0" y="4619625"/>
            <a:ext cx="9144000" cy="1730376"/>
          </a:xfrm>
          <a:prstGeom prst="rect">
            <a:avLst/>
          </a:prstGeom>
          <a:solidFill>
            <a:schemeClr val="bg1"/>
          </a:solidFill>
          <a:ln>
            <a:noFill/>
          </a:ln>
          <a:effectLst>
            <a:outerShdw blurRad="609600" dist="114300" dir="16200000" sx="102000" sy="102000"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PM_logo_860x182_no_cert_mark.jpg"/>
          <p:cNvPicPr>
            <a:picLocks noChangeAspect="1"/>
          </p:cNvPicPr>
          <p:nvPr/>
        </p:nvPicPr>
        <p:blipFill>
          <a:blip r:embed="rId5" cstate="print"/>
          <a:stretch>
            <a:fillRect/>
          </a:stretch>
        </p:blipFill>
        <p:spPr>
          <a:xfrm>
            <a:off x="381000" y="4626664"/>
            <a:ext cx="8407400" cy="1691586"/>
          </a:xfrm>
          <a:prstGeom prst="rect">
            <a:avLst/>
          </a:prstGeom>
        </p:spPr>
      </p:pic>
    </p:spTree>
    <p:extLst>
      <p:ext uri="{BB962C8B-B14F-4D97-AF65-F5344CB8AC3E}">
        <p14:creationId xmlns:p14="http://schemas.microsoft.com/office/powerpoint/2010/main" val="93222614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Property Types Eligible for ENERGY STAR Certification</a:t>
            </a:r>
            <a:endParaRPr lang="en-US" dirty="0"/>
          </a:p>
        </p:txBody>
      </p:sp>
      <p:sp>
        <p:nvSpPr>
          <p:cNvPr id="4" name="Slide Number Placeholder 3"/>
          <p:cNvSpPr>
            <a:spLocks noGrp="1"/>
          </p:cNvSpPr>
          <p:nvPr>
            <p:ph type="sldNum" sz="quarter" idx="12"/>
          </p:nvPr>
        </p:nvSpPr>
        <p:spPr>
          <a:xfrm>
            <a:off x="8193346" y="6340476"/>
            <a:ext cx="477578" cy="365125"/>
          </a:xfrm>
        </p:spPr>
        <p:txBody>
          <a:bodyPr/>
          <a:lstStyle/>
          <a:p>
            <a:pPr>
              <a:defRPr/>
            </a:pPr>
            <a:fld id="{F16B175D-26AC-42BA-AF68-CE328C4BE887}" type="slidenum">
              <a:rPr lang="en-US" smtClean="0">
                <a:solidFill>
                  <a:srgbClr val="3F3F3F"/>
                </a:solidFill>
              </a:rPr>
              <a:pPr>
                <a:defRPr/>
              </a:pPr>
              <a:t>10</a:t>
            </a:fld>
            <a:endParaRPr lang="en-US" dirty="0">
              <a:solidFill>
                <a:srgbClr val="3F3F3F"/>
              </a:solidFill>
            </a:endParaRPr>
          </a:p>
        </p:txBody>
      </p:sp>
      <p:sp>
        <p:nvSpPr>
          <p:cNvPr id="8" name="Content Placeholder 7"/>
          <p:cNvSpPr>
            <a:spLocks noGrp="1"/>
          </p:cNvSpPr>
          <p:nvPr>
            <p:ph sz="half" idx="13"/>
          </p:nvPr>
        </p:nvSpPr>
        <p:spPr>
          <a:xfrm>
            <a:off x="861561" y="1872974"/>
            <a:ext cx="3584050" cy="4047252"/>
          </a:xfrm>
        </p:spPr>
        <p:txBody>
          <a:bodyPr/>
          <a:lstStyle/>
          <a:p>
            <a:pPr>
              <a:lnSpc>
                <a:spcPct val="130000"/>
              </a:lnSpc>
            </a:pPr>
            <a:r>
              <a:rPr lang="en-US" sz="1900" dirty="0" smtClean="0"/>
              <a:t>Bank Branch</a:t>
            </a:r>
          </a:p>
          <a:p>
            <a:pPr>
              <a:lnSpc>
                <a:spcPct val="130000"/>
              </a:lnSpc>
            </a:pPr>
            <a:r>
              <a:rPr lang="en-US" sz="1900" dirty="0" smtClean="0"/>
              <a:t>Courthouse</a:t>
            </a:r>
          </a:p>
          <a:p>
            <a:pPr>
              <a:lnSpc>
                <a:spcPct val="130000"/>
              </a:lnSpc>
            </a:pPr>
            <a:r>
              <a:rPr lang="en-US" sz="1900" dirty="0" smtClean="0"/>
              <a:t>Data Center</a:t>
            </a:r>
          </a:p>
          <a:p>
            <a:pPr>
              <a:lnSpc>
                <a:spcPct val="130000"/>
              </a:lnSpc>
            </a:pPr>
            <a:r>
              <a:rPr lang="en-US" sz="1900" dirty="0" smtClean="0"/>
              <a:t>Distribution Center</a:t>
            </a:r>
          </a:p>
          <a:p>
            <a:pPr>
              <a:lnSpc>
                <a:spcPct val="130000"/>
              </a:lnSpc>
            </a:pPr>
            <a:r>
              <a:rPr lang="en-US" sz="1900" dirty="0" smtClean="0"/>
              <a:t>Financial Office</a:t>
            </a:r>
          </a:p>
          <a:p>
            <a:pPr>
              <a:lnSpc>
                <a:spcPct val="130000"/>
              </a:lnSpc>
            </a:pPr>
            <a:r>
              <a:rPr lang="en-US" sz="1900" dirty="0" smtClean="0"/>
              <a:t>Hospital (General Medical &amp; Surgical)</a:t>
            </a:r>
          </a:p>
          <a:p>
            <a:pPr>
              <a:lnSpc>
                <a:spcPct val="130000"/>
              </a:lnSpc>
            </a:pPr>
            <a:r>
              <a:rPr lang="en-US" sz="1900" dirty="0" smtClean="0"/>
              <a:t>Hotel</a:t>
            </a:r>
          </a:p>
          <a:p>
            <a:pPr>
              <a:lnSpc>
                <a:spcPct val="130000"/>
              </a:lnSpc>
            </a:pPr>
            <a:r>
              <a:rPr lang="en-US" sz="1900" dirty="0" smtClean="0"/>
              <a:t>K-12 School</a:t>
            </a:r>
          </a:p>
          <a:p>
            <a:pPr>
              <a:lnSpc>
                <a:spcPct val="130000"/>
              </a:lnSpc>
            </a:pPr>
            <a:endParaRPr lang="en-US" sz="1900" dirty="0"/>
          </a:p>
        </p:txBody>
      </p:sp>
      <p:sp>
        <p:nvSpPr>
          <p:cNvPr id="9" name="Content Placeholder 8"/>
          <p:cNvSpPr>
            <a:spLocks noGrp="1"/>
          </p:cNvSpPr>
          <p:nvPr>
            <p:ph sz="quarter" idx="14"/>
          </p:nvPr>
        </p:nvSpPr>
        <p:spPr>
          <a:xfrm>
            <a:off x="4577140" y="1880885"/>
            <a:ext cx="3585458" cy="4055217"/>
          </a:xfrm>
        </p:spPr>
        <p:txBody>
          <a:bodyPr>
            <a:normAutofit lnSpcReduction="10000"/>
          </a:bodyPr>
          <a:lstStyle/>
          <a:p>
            <a:pPr>
              <a:lnSpc>
                <a:spcPct val="130000"/>
              </a:lnSpc>
            </a:pPr>
            <a:r>
              <a:rPr lang="en-US" sz="1900" dirty="0" smtClean="0"/>
              <a:t>Multifamily Housing</a:t>
            </a:r>
          </a:p>
          <a:p>
            <a:pPr>
              <a:lnSpc>
                <a:spcPct val="130000"/>
              </a:lnSpc>
            </a:pPr>
            <a:r>
              <a:rPr lang="en-US" sz="1900" dirty="0" smtClean="0"/>
              <a:t>Non-Refrigerated Warehouse</a:t>
            </a:r>
          </a:p>
          <a:p>
            <a:pPr>
              <a:lnSpc>
                <a:spcPct val="130000"/>
              </a:lnSpc>
            </a:pPr>
            <a:r>
              <a:rPr lang="en-US" sz="1900" dirty="0" smtClean="0"/>
              <a:t>Office</a:t>
            </a:r>
          </a:p>
          <a:p>
            <a:pPr>
              <a:lnSpc>
                <a:spcPct val="130000"/>
              </a:lnSpc>
            </a:pPr>
            <a:r>
              <a:rPr lang="en-US" sz="1900" dirty="0" smtClean="0"/>
              <a:t>Refrigerated Warehouse</a:t>
            </a:r>
          </a:p>
          <a:p>
            <a:pPr>
              <a:lnSpc>
                <a:spcPct val="130000"/>
              </a:lnSpc>
            </a:pPr>
            <a:r>
              <a:rPr lang="en-US" sz="1900" dirty="0" smtClean="0"/>
              <a:t>Retail Store</a:t>
            </a:r>
          </a:p>
          <a:p>
            <a:pPr>
              <a:lnSpc>
                <a:spcPct val="130000"/>
              </a:lnSpc>
            </a:pPr>
            <a:r>
              <a:rPr lang="en-US" sz="1900" dirty="0" smtClean="0"/>
              <a:t>Senior Care Community</a:t>
            </a:r>
          </a:p>
          <a:p>
            <a:pPr>
              <a:lnSpc>
                <a:spcPct val="130000"/>
              </a:lnSpc>
            </a:pPr>
            <a:r>
              <a:rPr lang="en-US" sz="1900" dirty="0" smtClean="0"/>
              <a:t>Supermarket/Grocery Store</a:t>
            </a:r>
          </a:p>
          <a:p>
            <a:pPr>
              <a:lnSpc>
                <a:spcPct val="130000"/>
              </a:lnSpc>
            </a:pPr>
            <a:r>
              <a:rPr lang="en-US" sz="1900" dirty="0" smtClean="0"/>
              <a:t>Wholesale Club/Supercenter</a:t>
            </a:r>
          </a:p>
          <a:p>
            <a:pPr>
              <a:lnSpc>
                <a:spcPct val="130000"/>
              </a:lnSpc>
            </a:pPr>
            <a:r>
              <a:rPr lang="en-US" sz="1900" dirty="0" smtClean="0"/>
              <a:t>Worship Facility</a:t>
            </a:r>
            <a:endParaRPr lang="en-US" sz="1900" dirty="0"/>
          </a:p>
        </p:txBody>
      </p:sp>
      <p:sp>
        <p:nvSpPr>
          <p:cNvPr id="6" name="TextBox 5"/>
          <p:cNvSpPr txBox="1"/>
          <p:nvPr/>
        </p:nvSpPr>
        <p:spPr>
          <a:xfrm>
            <a:off x="238125" y="5666398"/>
            <a:ext cx="8905875" cy="838200"/>
          </a:xfrm>
          <a:prstGeom prst="rect">
            <a:avLst/>
          </a:prstGeom>
        </p:spPr>
        <p:txBody>
          <a:bodyPr vert="horz" wrap="square" lIns="91440" tIns="45720" rIns="91440" bIns="45720" rtlCol="0" anchor="ctr">
            <a:noAutofit/>
          </a:bodyPr>
          <a:lstStyle/>
          <a:p>
            <a:pPr>
              <a:spcBef>
                <a:spcPct val="0"/>
              </a:spcBef>
            </a:pPr>
            <a:r>
              <a:rPr kumimoji="0" lang="en-US" sz="1600" b="0" i="0" u="none" strike="noStrike" kern="1200" cap="none" spc="0" normalizeH="0" baseline="0" noProof="0" dirty="0" smtClean="0">
                <a:ln>
                  <a:noFill/>
                </a:ln>
                <a:solidFill>
                  <a:schemeClr val="tx1">
                    <a:lumMod val="75000"/>
                    <a:lumOff val="25000"/>
                  </a:schemeClr>
                </a:solidFill>
                <a:effectLst/>
                <a:uLnTx/>
                <a:uFillTx/>
                <a:latin typeface="Arial" pitchFamily="34" charset="0"/>
                <a:ea typeface="+mj-ea"/>
                <a:cs typeface="Arial" pitchFamily="34" charset="0"/>
              </a:rPr>
              <a:t>For more information: </a:t>
            </a:r>
            <a:r>
              <a:rPr lang="en-US" sz="1600" dirty="0" smtClean="0">
                <a:solidFill>
                  <a:schemeClr val="tx1">
                    <a:lumMod val="75000"/>
                    <a:lumOff val="25000"/>
                  </a:schemeClr>
                </a:solidFill>
                <a:hlinkClick r:id="rId3"/>
              </a:rPr>
              <a:t>http://www.energystar.gov/buildings/facility-owners-and-managers/existing-buildings/use-portfolio-manager/understand-metrics/eligibility</a:t>
            </a:r>
            <a:endParaRPr kumimoji="0" lang="en-US" sz="1600" b="0" i="0" u="none" strike="noStrike" kern="1200" cap="none" spc="0" normalizeH="0" baseline="0" noProof="0" dirty="0" smtClean="0">
              <a:ln>
                <a:noFill/>
              </a:ln>
              <a:solidFill>
                <a:schemeClr val="tx1">
                  <a:lumMod val="75000"/>
                  <a:lumOff val="25000"/>
                </a:schemeClr>
              </a:solidFill>
              <a:effectLst/>
              <a:uLnTx/>
              <a:uFillTx/>
              <a:latin typeface="Arial" pitchFamily="34" charset="0"/>
              <a:ea typeface="+mj-ea"/>
              <a:cs typeface="Arial" pitchFamily="34" charset="0"/>
            </a:endParaRPr>
          </a:p>
        </p:txBody>
      </p:sp>
    </p:spTree>
    <p:extLst>
      <p:ext uri="{BB962C8B-B14F-4D97-AF65-F5344CB8AC3E}">
        <p14:creationId xmlns:p14="http://schemas.microsoft.com/office/powerpoint/2010/main" val="9991030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7" name="Picture 13"/>
          <p:cNvPicPr>
            <a:picLocks noChangeAspect="1" noChangeArrowheads="1"/>
          </p:cNvPicPr>
          <p:nvPr/>
        </p:nvPicPr>
        <p:blipFill>
          <a:blip r:embed="rId3" cstate="print"/>
          <a:srcRect/>
          <a:stretch>
            <a:fillRect/>
          </a:stretch>
        </p:blipFill>
        <p:spPr bwMode="auto">
          <a:xfrm>
            <a:off x="2886891" y="4245429"/>
            <a:ext cx="1541417" cy="1632857"/>
          </a:xfrm>
          <a:prstGeom prst="rect">
            <a:avLst/>
          </a:prstGeom>
          <a:noFill/>
          <a:ln w="9525">
            <a:noFill/>
            <a:miter lim="800000"/>
            <a:headEnd/>
            <a:tailEnd/>
          </a:ln>
          <a:effectLst>
            <a:outerShdw blurRad="50800" dist="38100" dir="13500000" algn="br" rotWithShape="0">
              <a:prstClr val="black">
                <a:alpha val="40000"/>
              </a:prstClr>
            </a:outerShdw>
          </a:effectLst>
        </p:spPr>
      </p:pic>
      <p:sp>
        <p:nvSpPr>
          <p:cNvPr id="5" name="Slide Number Placeholder 4"/>
          <p:cNvSpPr>
            <a:spLocks noGrp="1"/>
          </p:cNvSpPr>
          <p:nvPr>
            <p:ph type="sldNum" sz="quarter" idx="12"/>
          </p:nvPr>
        </p:nvSpPr>
        <p:spPr>
          <a:xfrm>
            <a:off x="8209221" y="6324601"/>
            <a:ext cx="477578" cy="365125"/>
          </a:xfrm>
        </p:spPr>
        <p:txBody>
          <a:bodyPr/>
          <a:lstStyle/>
          <a:p>
            <a:pPr>
              <a:defRPr/>
            </a:pPr>
            <a:fld id="{55D6A411-685D-4A05-807E-8958D773B5D4}" type="slidenum">
              <a:rPr lang="en-US" smtClean="0">
                <a:solidFill>
                  <a:srgbClr val="000000"/>
                </a:solidFill>
              </a:rPr>
              <a:pPr>
                <a:defRPr/>
              </a:pPr>
              <a:t>11</a:t>
            </a:fld>
            <a:endParaRPr lang="en-US" dirty="0">
              <a:solidFill>
                <a:srgbClr val="000000"/>
              </a:solidFill>
            </a:endParaRPr>
          </a:p>
        </p:txBody>
      </p:sp>
      <p:sp>
        <p:nvSpPr>
          <p:cNvPr id="2" name="Title 1"/>
          <p:cNvSpPr>
            <a:spLocks noGrp="1"/>
          </p:cNvSpPr>
          <p:nvPr>
            <p:ph type="title" idx="4294967295"/>
          </p:nvPr>
        </p:nvSpPr>
        <p:spPr>
          <a:xfrm>
            <a:off x="682625" y="863600"/>
            <a:ext cx="6238875" cy="850900"/>
          </a:xfrm>
        </p:spPr>
        <p:txBody>
          <a:bodyPr>
            <a:normAutofit/>
          </a:bodyPr>
          <a:lstStyle/>
          <a:p>
            <a:r>
              <a:rPr lang="en-US" sz="2400" dirty="0" smtClean="0"/>
              <a:t>The 1 – 100 ENERGY STAR Score</a:t>
            </a:r>
            <a:endParaRPr lang="en-US" sz="2400" dirty="0"/>
          </a:p>
        </p:txBody>
      </p:sp>
      <p:pic>
        <p:nvPicPr>
          <p:cNvPr id="1027" name="Picture 3" descr="C:\Documents and Settings\JSTEPH02\Local Settings\Temporary Internet Files\Content.IE5\57XMJQF6\MC900349411[1].wmf"/>
          <p:cNvPicPr>
            <a:picLocks noChangeAspect="1" noChangeArrowheads="1"/>
          </p:cNvPicPr>
          <p:nvPr/>
        </p:nvPicPr>
        <p:blipFill>
          <a:blip r:embed="rId4" cstate="print"/>
          <a:srcRect/>
          <a:stretch>
            <a:fillRect/>
          </a:stretch>
        </p:blipFill>
        <p:spPr bwMode="auto">
          <a:xfrm>
            <a:off x="227951" y="1597466"/>
            <a:ext cx="2287904" cy="1776410"/>
          </a:xfrm>
          <a:prstGeom prst="rect">
            <a:avLst/>
          </a:prstGeom>
          <a:noFill/>
        </p:spPr>
      </p:pic>
      <p:sp>
        <p:nvSpPr>
          <p:cNvPr id="10" name="TextBox 9"/>
          <p:cNvSpPr txBox="1"/>
          <p:nvPr/>
        </p:nvSpPr>
        <p:spPr>
          <a:xfrm>
            <a:off x="65314" y="3500846"/>
            <a:ext cx="2795452" cy="1606731"/>
          </a:xfrm>
          <a:prstGeom prst="rect">
            <a:avLst/>
          </a:prstGeom>
        </p:spPr>
        <p:txBody>
          <a:bodyPr vert="horz" wrap="square" lIns="91440" tIns="45720" rIns="91440" bIns="45720"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1600" b="1" i="0" u="none" strike="noStrike" kern="1200" cap="none" spc="0" normalizeH="0" baseline="0" noProof="0" dirty="0" smtClean="0">
                <a:ln>
                  <a:noFill/>
                </a:ln>
                <a:effectLst/>
                <a:uLnTx/>
                <a:uFillTx/>
                <a:latin typeface="Arial" pitchFamily="34" charset="0"/>
                <a:ea typeface="+mj-ea"/>
                <a:cs typeface="Arial" pitchFamily="34" charset="0"/>
              </a:rPr>
              <a:t>Nationally representative</a:t>
            </a:r>
            <a:r>
              <a:rPr kumimoji="0" lang="en-US" sz="1600" b="1" i="0" u="none" strike="noStrike" kern="1200" cap="none" spc="0" normalizeH="0" noProof="0" dirty="0" smtClean="0">
                <a:ln>
                  <a:noFill/>
                </a:ln>
                <a:effectLst/>
                <a:uLnTx/>
                <a:uFillTx/>
                <a:latin typeface="Arial" pitchFamily="34" charset="0"/>
                <a:ea typeface="+mj-ea"/>
                <a:cs typeface="Arial" pitchFamily="34" charset="0"/>
              </a:rPr>
              <a:t> survey  </a:t>
            </a:r>
            <a:r>
              <a:rPr kumimoji="0" lang="en-US" sz="1600" b="0" i="0" u="none" strike="noStrike" kern="1200" cap="none" spc="0" normalizeH="0" noProof="0" dirty="0" smtClean="0">
                <a:ln>
                  <a:noFill/>
                </a:ln>
                <a:effectLst/>
                <a:uLnTx/>
                <a:uFillTx/>
                <a:latin typeface="Arial" pitchFamily="34" charset="0"/>
                <a:ea typeface="+mj-ea"/>
                <a:cs typeface="Arial" pitchFamily="34" charset="0"/>
              </a:rPr>
              <a:t>- CBECS/other independent surveys gather data on </a:t>
            </a:r>
            <a:r>
              <a:rPr lang="en-US" sz="1600" dirty="0" smtClean="0">
                <a:latin typeface="Arial" pitchFamily="34" charset="0"/>
                <a:ea typeface="+mj-ea"/>
                <a:cs typeface="Arial" pitchFamily="34" charset="0"/>
              </a:rPr>
              <a:t>property </a:t>
            </a:r>
            <a:r>
              <a:rPr kumimoji="0" lang="en-US" sz="1600" b="0" i="0" u="none" strike="noStrike" kern="1200" cap="none" spc="0" normalizeH="0" noProof="0" dirty="0" smtClean="0">
                <a:ln>
                  <a:noFill/>
                </a:ln>
                <a:effectLst/>
                <a:uLnTx/>
                <a:uFillTx/>
                <a:latin typeface="Arial" pitchFamily="34" charset="0"/>
                <a:ea typeface="+mj-ea"/>
                <a:cs typeface="Arial" pitchFamily="34" charset="0"/>
              </a:rPr>
              <a:t>characteristics and energy use from properties across the US</a:t>
            </a:r>
            <a:endParaRPr kumimoji="0" lang="en-US" sz="1600" b="0" i="0" u="none" strike="noStrike" kern="1200" cap="none" spc="0" normalizeH="0" baseline="0" noProof="0" dirty="0" smtClean="0">
              <a:ln>
                <a:noFill/>
              </a:ln>
              <a:effectLst/>
              <a:uLnTx/>
              <a:uFillTx/>
              <a:latin typeface="Arial" pitchFamily="34" charset="0"/>
              <a:ea typeface="+mj-ea"/>
              <a:cs typeface="Arial" pitchFamily="34" charset="0"/>
            </a:endParaRPr>
          </a:p>
        </p:txBody>
      </p:sp>
      <p:pic>
        <p:nvPicPr>
          <p:cNvPr id="1030" name="Picture 6" descr="C:\Documents and Settings\JSTEPH02\Local Settings\Temporary Internet Files\Content.IE5\H9ZNGSZB\MC900325410[1].wmf"/>
          <p:cNvPicPr>
            <a:picLocks noChangeAspect="1" noChangeArrowheads="1"/>
          </p:cNvPicPr>
          <p:nvPr/>
        </p:nvPicPr>
        <p:blipFill>
          <a:blip r:embed="rId5" cstate="print"/>
          <a:srcRect/>
          <a:stretch>
            <a:fillRect/>
          </a:stretch>
        </p:blipFill>
        <p:spPr bwMode="auto">
          <a:xfrm>
            <a:off x="2737924" y="1449976"/>
            <a:ext cx="1139337" cy="929157"/>
          </a:xfrm>
          <a:prstGeom prst="rect">
            <a:avLst/>
          </a:prstGeom>
          <a:noFill/>
        </p:spPr>
      </p:pic>
      <p:pic>
        <p:nvPicPr>
          <p:cNvPr id="1032" name="Picture 8"/>
          <p:cNvPicPr>
            <a:picLocks noChangeAspect="1" noChangeArrowheads="1"/>
          </p:cNvPicPr>
          <p:nvPr/>
        </p:nvPicPr>
        <p:blipFill>
          <a:blip r:embed="rId6" cstate="print"/>
          <a:srcRect/>
          <a:stretch>
            <a:fillRect/>
          </a:stretch>
        </p:blipFill>
        <p:spPr bwMode="auto">
          <a:xfrm>
            <a:off x="3487783" y="1985552"/>
            <a:ext cx="2011680" cy="1094071"/>
          </a:xfrm>
          <a:prstGeom prst="rect">
            <a:avLst/>
          </a:prstGeom>
          <a:noFill/>
          <a:ln w="9525">
            <a:solidFill>
              <a:schemeClr val="accent1">
                <a:shade val="50000"/>
              </a:schemeClr>
            </a:solidFill>
            <a:miter lim="800000"/>
            <a:headEnd/>
            <a:tailEnd/>
          </a:ln>
          <a:effectLst>
            <a:outerShdw blurRad="50800" dist="38100" dir="13500000" algn="br" rotWithShape="0">
              <a:prstClr val="black">
                <a:alpha val="40000"/>
              </a:prstClr>
            </a:outerShdw>
          </a:effectLst>
        </p:spPr>
      </p:pic>
      <p:sp>
        <p:nvSpPr>
          <p:cNvPr id="19" name="TextBox 18"/>
          <p:cNvSpPr txBox="1"/>
          <p:nvPr/>
        </p:nvSpPr>
        <p:spPr>
          <a:xfrm>
            <a:off x="3091545" y="3196045"/>
            <a:ext cx="2795452" cy="748937"/>
          </a:xfrm>
          <a:prstGeom prst="rect">
            <a:avLst/>
          </a:prstGeom>
        </p:spPr>
        <p:txBody>
          <a:bodyPr vert="horz" wrap="square" lIns="91440" tIns="45720" rIns="91440" bIns="45720"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1600" b="0" i="0" u="none" strike="noStrike" kern="1200" cap="none" spc="0" normalizeH="0" baseline="0" noProof="0" dirty="0" smtClean="0">
                <a:ln>
                  <a:noFill/>
                </a:ln>
                <a:effectLst/>
                <a:uLnTx/>
                <a:uFillTx/>
                <a:latin typeface="Arial" pitchFamily="34" charset="0"/>
                <a:ea typeface="+mj-ea"/>
                <a:cs typeface="Arial" pitchFamily="34" charset="0"/>
              </a:rPr>
              <a:t>EPA </a:t>
            </a:r>
            <a:r>
              <a:rPr kumimoji="0" lang="en-US" sz="1600" b="1" i="0" u="none" strike="noStrike" kern="1200" cap="none" spc="0" normalizeH="0" baseline="0" noProof="0" dirty="0" smtClean="0">
                <a:ln>
                  <a:noFill/>
                </a:ln>
                <a:effectLst/>
                <a:uLnTx/>
                <a:uFillTx/>
                <a:latin typeface="Arial" pitchFamily="34" charset="0"/>
                <a:ea typeface="+mj-ea"/>
                <a:cs typeface="Arial" pitchFamily="34" charset="0"/>
              </a:rPr>
              <a:t>analyzes</a:t>
            </a:r>
            <a:r>
              <a:rPr kumimoji="0" lang="en-US" sz="1600" b="1" i="0" u="none" strike="noStrike" kern="1200" cap="none" spc="0" normalizeH="0" noProof="0" dirty="0" smtClean="0">
                <a:ln>
                  <a:noFill/>
                </a:ln>
                <a:effectLst/>
                <a:uLnTx/>
                <a:uFillTx/>
                <a:latin typeface="Arial" pitchFamily="34" charset="0"/>
                <a:ea typeface="+mj-ea"/>
                <a:cs typeface="Arial" pitchFamily="34" charset="0"/>
              </a:rPr>
              <a:t> &amp; filters the data </a:t>
            </a:r>
            <a:r>
              <a:rPr kumimoji="0" lang="en-US" sz="1600" b="0" i="0" u="none" strike="noStrike" kern="1200" cap="none" spc="0" normalizeH="0" noProof="0" dirty="0" smtClean="0">
                <a:ln>
                  <a:noFill/>
                </a:ln>
                <a:effectLst/>
                <a:uLnTx/>
                <a:uFillTx/>
                <a:latin typeface="Arial" pitchFamily="34" charset="0"/>
                <a:ea typeface="+mj-ea"/>
                <a:cs typeface="Arial" pitchFamily="34" charset="0"/>
              </a:rPr>
              <a:t>- ensuring data robustness and quality</a:t>
            </a:r>
            <a:endParaRPr kumimoji="0" lang="en-US" sz="1600" b="0" i="0" u="none" strike="noStrike" kern="1200" cap="none" spc="0" normalizeH="0" baseline="0" noProof="0" dirty="0" smtClean="0">
              <a:ln>
                <a:noFill/>
              </a:ln>
              <a:effectLst/>
              <a:uLnTx/>
              <a:uFillTx/>
              <a:latin typeface="Arial" pitchFamily="34" charset="0"/>
              <a:ea typeface="+mj-ea"/>
              <a:cs typeface="Arial" pitchFamily="34" charset="0"/>
            </a:endParaRPr>
          </a:p>
        </p:txBody>
      </p:sp>
      <p:sp>
        <p:nvSpPr>
          <p:cNvPr id="20" name="TextBox 19"/>
          <p:cNvSpPr txBox="1"/>
          <p:nvPr/>
        </p:nvSpPr>
        <p:spPr>
          <a:xfrm>
            <a:off x="6557555" y="2978330"/>
            <a:ext cx="2586445" cy="2024743"/>
          </a:xfrm>
          <a:prstGeom prst="rect">
            <a:avLst/>
          </a:prstGeom>
        </p:spPr>
        <p:txBody>
          <a:bodyPr vert="horz" wrap="square" lIns="91440" tIns="45720" rIns="91440" bIns="45720"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1600" b="0" i="0" u="none" strike="noStrike" kern="1200" cap="none" spc="0" normalizeH="0" baseline="0" noProof="0" dirty="0" smtClean="0">
                <a:ln>
                  <a:noFill/>
                </a:ln>
                <a:effectLst/>
                <a:uLnTx/>
                <a:uFillTx/>
                <a:latin typeface="Arial" pitchFamily="34" charset="0"/>
                <a:ea typeface="+mj-ea"/>
                <a:cs typeface="Arial" pitchFamily="34" charset="0"/>
              </a:rPr>
              <a:t>EPA  creates a</a:t>
            </a:r>
            <a:r>
              <a:rPr kumimoji="0" lang="en-US" sz="1600" b="1" i="0" u="none" strike="noStrike" kern="1200" cap="none" spc="0" normalizeH="0" baseline="0" noProof="0" dirty="0" smtClean="0">
                <a:ln>
                  <a:noFill/>
                </a:ln>
                <a:effectLst/>
                <a:uLnTx/>
                <a:uFillTx/>
                <a:latin typeface="Arial" pitchFamily="34" charset="0"/>
                <a:ea typeface="+mj-ea"/>
                <a:cs typeface="Arial" pitchFamily="34" charset="0"/>
              </a:rPr>
              <a:t> statistical model</a:t>
            </a:r>
            <a:r>
              <a:rPr kumimoji="0" lang="en-US" sz="1600" b="0" i="0" u="none" strike="noStrike" kern="1200" cap="none" spc="0" normalizeH="0" baseline="0" noProof="0" dirty="0" smtClean="0">
                <a:ln>
                  <a:noFill/>
                </a:ln>
                <a:effectLst/>
                <a:uLnTx/>
                <a:uFillTx/>
                <a:latin typeface="Arial" pitchFamily="34" charset="0"/>
                <a:ea typeface="+mj-ea"/>
                <a:cs typeface="Arial" pitchFamily="34" charset="0"/>
              </a:rPr>
              <a:t> that correlates the energy data and the</a:t>
            </a:r>
            <a:r>
              <a:rPr kumimoji="0" lang="en-US" sz="1600" b="0" i="0" u="none" strike="noStrike" kern="1200" cap="none" spc="0" normalizeH="0" noProof="0" dirty="0" smtClean="0">
                <a:ln>
                  <a:noFill/>
                </a:ln>
                <a:effectLst/>
                <a:uLnTx/>
                <a:uFillTx/>
                <a:latin typeface="Arial" pitchFamily="34" charset="0"/>
                <a:ea typeface="+mj-ea"/>
                <a:cs typeface="Arial" pitchFamily="34" charset="0"/>
              </a:rPr>
              <a:t> property use details to identify the key drivers of energy use, a</a:t>
            </a:r>
            <a:r>
              <a:rPr lang="en-US" sz="1600" noProof="0" dirty="0" smtClean="0">
                <a:latin typeface="Arial" pitchFamily="34" charset="0"/>
                <a:ea typeface="+mj-ea"/>
                <a:cs typeface="Arial" pitchFamily="34" charset="0"/>
              </a:rPr>
              <a:t>ccounting for weather variations</a:t>
            </a:r>
            <a:endParaRPr kumimoji="0" lang="en-US" sz="1600" b="0" i="0" u="none" strike="noStrike" kern="1200" cap="none" spc="0" normalizeH="0" baseline="0" noProof="0" dirty="0" smtClean="0">
              <a:ln>
                <a:noFill/>
              </a:ln>
              <a:effectLst/>
              <a:uLnTx/>
              <a:uFillTx/>
              <a:latin typeface="Arial" pitchFamily="34" charset="0"/>
              <a:ea typeface="+mj-ea"/>
              <a:cs typeface="Arial" pitchFamily="34" charset="0"/>
            </a:endParaRPr>
          </a:p>
        </p:txBody>
      </p:sp>
      <p:sp>
        <p:nvSpPr>
          <p:cNvPr id="22" name="TextBox 21"/>
          <p:cNvSpPr txBox="1"/>
          <p:nvPr/>
        </p:nvSpPr>
        <p:spPr>
          <a:xfrm>
            <a:off x="3888373" y="5342708"/>
            <a:ext cx="4119159" cy="1384663"/>
          </a:xfrm>
          <a:prstGeom prst="rect">
            <a:avLst/>
          </a:prstGeom>
          <a:solidFill>
            <a:schemeClr val="bg1"/>
          </a:solidFill>
        </p:spPr>
        <p:txBody>
          <a:bodyPr vert="horz" wrap="square" lIns="91440" tIns="45720" rIns="91440" bIns="45720"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1600" b="1" i="0" u="none" strike="noStrike" kern="1200" cap="none" spc="0" normalizeH="0" baseline="0" noProof="0" dirty="0" smtClean="0">
                <a:ln>
                  <a:noFill/>
                </a:ln>
                <a:effectLst/>
                <a:uLnTx/>
                <a:uFillTx/>
                <a:latin typeface="Arial" pitchFamily="34" charset="0"/>
                <a:ea typeface="+mj-ea"/>
                <a:cs typeface="Arial" pitchFamily="34" charset="0"/>
              </a:rPr>
              <a:t>Compares the actual energy data for a </a:t>
            </a:r>
            <a:r>
              <a:rPr lang="en-US" sz="1600" b="1" dirty="0" smtClean="0">
                <a:latin typeface="Arial" pitchFamily="34" charset="0"/>
                <a:ea typeface="+mj-ea"/>
                <a:cs typeface="Arial" pitchFamily="34" charset="0"/>
              </a:rPr>
              <a:t>property </a:t>
            </a:r>
            <a:r>
              <a:rPr kumimoji="0" lang="en-US" sz="1600" b="1" i="0" u="none" strike="noStrike" kern="1200" cap="none" spc="0" normalizeH="0" baseline="0" noProof="0" dirty="0" smtClean="0">
                <a:ln>
                  <a:noFill/>
                </a:ln>
                <a:effectLst/>
                <a:uLnTx/>
                <a:uFillTx/>
                <a:latin typeface="Arial" pitchFamily="34" charset="0"/>
                <a:ea typeface="+mj-ea"/>
                <a:cs typeface="Arial" pitchFamily="34" charset="0"/>
              </a:rPr>
              <a:t>to the</a:t>
            </a:r>
            <a:r>
              <a:rPr kumimoji="0" lang="en-US" sz="1600" b="1" i="0" u="none" strike="noStrike" kern="1200" cap="none" spc="0" normalizeH="0" noProof="0" dirty="0" smtClean="0">
                <a:ln>
                  <a:noFill/>
                </a:ln>
                <a:effectLst/>
                <a:uLnTx/>
                <a:uFillTx/>
                <a:latin typeface="Arial" pitchFamily="34" charset="0"/>
                <a:ea typeface="+mj-ea"/>
                <a:cs typeface="Arial" pitchFamily="34" charset="0"/>
              </a:rPr>
              <a:t> modeled estimate</a:t>
            </a:r>
            <a:r>
              <a:rPr kumimoji="0" lang="en-US" sz="1600" b="0" i="0" u="none" strike="noStrike" kern="1200" cap="none" spc="0" normalizeH="0" noProof="0" dirty="0" smtClean="0">
                <a:ln>
                  <a:noFill/>
                </a:ln>
                <a:effectLst/>
                <a:uLnTx/>
                <a:uFillTx/>
                <a:latin typeface="Arial" pitchFamily="34" charset="0"/>
                <a:ea typeface="+mj-ea"/>
                <a:cs typeface="Arial" pitchFamily="34" charset="0"/>
              </a:rPr>
              <a:t> to determine where the </a:t>
            </a:r>
            <a:r>
              <a:rPr lang="en-US" sz="1600" dirty="0" smtClean="0">
                <a:latin typeface="Arial" pitchFamily="34" charset="0"/>
                <a:ea typeface="+mj-ea"/>
                <a:cs typeface="Arial" pitchFamily="34" charset="0"/>
              </a:rPr>
              <a:t>property </a:t>
            </a:r>
            <a:r>
              <a:rPr kumimoji="0" lang="en-US" sz="1600" b="0" i="0" u="none" strike="noStrike" kern="1200" cap="none" spc="0" normalizeH="0" noProof="0" dirty="0" smtClean="0">
                <a:ln>
                  <a:noFill/>
                </a:ln>
                <a:effectLst/>
                <a:uLnTx/>
                <a:uFillTx/>
                <a:latin typeface="Arial" pitchFamily="34" charset="0"/>
                <a:ea typeface="+mj-ea"/>
                <a:cs typeface="Arial" pitchFamily="34" charset="0"/>
              </a:rPr>
              <a:t>ranks relative to its peers</a:t>
            </a:r>
            <a:endParaRPr kumimoji="0" lang="en-US" sz="1600" b="0" i="0" u="none" strike="noStrike" kern="1200" cap="none" spc="0" normalizeH="0" baseline="0" noProof="0" dirty="0" smtClean="0">
              <a:ln>
                <a:noFill/>
              </a:ln>
              <a:effectLst/>
              <a:uLnTx/>
              <a:uFillTx/>
              <a:latin typeface="Arial" pitchFamily="34" charset="0"/>
              <a:ea typeface="+mj-ea"/>
              <a:cs typeface="Arial" pitchFamily="34" charset="0"/>
            </a:endParaRPr>
          </a:p>
        </p:txBody>
      </p:sp>
      <p:cxnSp>
        <p:nvCxnSpPr>
          <p:cNvPr id="29" name="Straight Arrow Connector 28"/>
          <p:cNvCxnSpPr/>
          <p:nvPr/>
        </p:nvCxnSpPr>
        <p:spPr>
          <a:xfrm flipV="1">
            <a:off x="2375647" y="2757836"/>
            <a:ext cx="770708" cy="156754"/>
          </a:xfrm>
          <a:prstGeom prst="straightConnector1">
            <a:avLst/>
          </a:prstGeom>
          <a:ln w="34925">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V="1">
            <a:off x="5625737" y="2377441"/>
            <a:ext cx="487680" cy="21772"/>
          </a:xfrm>
          <a:prstGeom prst="straightConnector1">
            <a:avLst/>
          </a:prstGeom>
          <a:ln w="34925">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flipH="1">
            <a:off x="5930536" y="4432663"/>
            <a:ext cx="539931" cy="322217"/>
          </a:xfrm>
          <a:prstGeom prst="straightConnector1">
            <a:avLst/>
          </a:prstGeom>
          <a:ln w="34925">
            <a:solidFill>
              <a:srgbClr val="00B0F0"/>
            </a:solidFill>
            <a:tailEnd type="arrow"/>
          </a:ln>
        </p:spPr>
        <p:style>
          <a:lnRef idx="1">
            <a:schemeClr val="accent1"/>
          </a:lnRef>
          <a:fillRef idx="0">
            <a:schemeClr val="accent1"/>
          </a:fillRef>
          <a:effectRef idx="0">
            <a:schemeClr val="accent1"/>
          </a:effectRef>
          <a:fontRef idx="minor">
            <a:schemeClr val="tx1"/>
          </a:fontRef>
        </p:style>
      </p:cxnSp>
      <p:pic>
        <p:nvPicPr>
          <p:cNvPr id="1034" name="Picture 10"/>
          <p:cNvPicPr>
            <a:picLocks noChangeAspect="1" noChangeArrowheads="1"/>
          </p:cNvPicPr>
          <p:nvPr/>
        </p:nvPicPr>
        <p:blipFill>
          <a:blip r:embed="rId7" cstate="print"/>
          <a:srcRect/>
          <a:stretch>
            <a:fillRect/>
          </a:stretch>
        </p:blipFill>
        <p:spPr bwMode="auto">
          <a:xfrm>
            <a:off x="6165668" y="1597466"/>
            <a:ext cx="2939143" cy="1362804"/>
          </a:xfrm>
          <a:prstGeom prst="rect">
            <a:avLst/>
          </a:prstGeom>
          <a:noFill/>
          <a:ln w="9525">
            <a:noFill/>
            <a:miter lim="800000"/>
            <a:headEnd/>
            <a:tailEnd/>
          </a:ln>
        </p:spPr>
      </p:pic>
      <p:pic>
        <p:nvPicPr>
          <p:cNvPr id="1036" name="Picture 12"/>
          <p:cNvPicPr>
            <a:picLocks noChangeAspect="1" noChangeArrowheads="1"/>
          </p:cNvPicPr>
          <p:nvPr/>
        </p:nvPicPr>
        <p:blipFill>
          <a:blip r:embed="rId8" cstate="print"/>
          <a:srcRect/>
          <a:stretch>
            <a:fillRect/>
          </a:stretch>
        </p:blipFill>
        <p:spPr bwMode="auto">
          <a:xfrm>
            <a:off x="4258491" y="4532811"/>
            <a:ext cx="1672046" cy="669768"/>
          </a:xfrm>
          <a:prstGeom prst="rect">
            <a:avLst/>
          </a:prstGeom>
          <a:noFill/>
          <a:ln w="9525">
            <a:noFill/>
            <a:miter lim="800000"/>
            <a:headEnd/>
            <a:tailEnd/>
          </a:ln>
          <a:effectLst>
            <a:outerShdw blurRad="50800" dist="127000" dir="7800000" algn="br" rotWithShape="0">
              <a:prstClr val="black">
                <a:alpha val="40000"/>
              </a:prstClr>
            </a:outerShdw>
          </a:effectLst>
        </p:spPr>
      </p:pic>
    </p:spTree>
    <p:extLst>
      <p:ext uri="{BB962C8B-B14F-4D97-AF65-F5344CB8AC3E}">
        <p14:creationId xmlns:p14="http://schemas.microsoft.com/office/powerpoint/2010/main" val="21173975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10813" y="2070526"/>
            <a:ext cx="3614371" cy="4174699"/>
          </a:xfrm>
        </p:spPr>
        <p:txBody>
          <a:bodyPr/>
          <a:lstStyle/>
          <a:p>
            <a:pPr>
              <a:buNone/>
            </a:pPr>
            <a:endParaRPr lang="en-US" dirty="0" smtClean="0"/>
          </a:p>
          <a:p>
            <a:pPr>
              <a:buNone/>
            </a:pPr>
            <a:endParaRPr lang="en-US" dirty="0" smtClean="0"/>
          </a:p>
          <a:p>
            <a:pPr marL="0" indent="0">
              <a:buNone/>
            </a:pPr>
            <a:r>
              <a:rPr lang="en-US" sz="4000" b="1" dirty="0" smtClean="0">
                <a:solidFill>
                  <a:srgbClr val="00B0F0"/>
                </a:solidFill>
              </a:rPr>
              <a:t>How to Apply</a:t>
            </a:r>
          </a:p>
        </p:txBody>
      </p:sp>
      <p:sp>
        <p:nvSpPr>
          <p:cNvPr id="4" name="Slide Number Placeholder 3"/>
          <p:cNvSpPr>
            <a:spLocks noGrp="1"/>
          </p:cNvSpPr>
          <p:nvPr>
            <p:ph type="sldNum" sz="quarter" idx="4294967295"/>
          </p:nvPr>
        </p:nvSpPr>
        <p:spPr>
          <a:xfrm>
            <a:off x="6553200" y="6245225"/>
            <a:ext cx="2133600" cy="476250"/>
          </a:xfrm>
          <a:prstGeom prst="rect">
            <a:avLst/>
          </a:prstGeom>
        </p:spPr>
        <p:txBody>
          <a:bodyPr/>
          <a:lstStyle/>
          <a:p>
            <a:pPr>
              <a:defRPr/>
            </a:pPr>
            <a:fld id="{F16B175D-26AC-42BA-AF68-CE328C4BE887}" type="slidenum">
              <a:rPr lang="en-US" smtClean="0">
                <a:solidFill>
                  <a:srgbClr val="3F3F3F"/>
                </a:solidFill>
              </a:rPr>
              <a:pPr>
                <a:defRPr/>
              </a:pPr>
              <a:t>12</a:t>
            </a:fld>
            <a:endParaRPr lang="en-US">
              <a:solidFill>
                <a:srgbClr val="3F3F3F"/>
              </a:solidFill>
            </a:endParaRPr>
          </a:p>
        </p:txBody>
      </p:sp>
    </p:spTree>
    <p:extLst>
      <p:ext uri="{BB962C8B-B14F-4D97-AF65-F5344CB8AC3E}">
        <p14:creationId xmlns:p14="http://schemas.microsoft.com/office/powerpoint/2010/main" val="145978403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5089" y="1127407"/>
            <a:ext cx="7061786" cy="537808"/>
          </a:xfrm>
        </p:spPr>
        <p:txBody>
          <a:bodyPr>
            <a:noAutofit/>
          </a:bodyPr>
          <a:lstStyle/>
          <a:p>
            <a:r>
              <a:rPr lang="en-US" dirty="0" smtClean="0"/>
              <a:t>Overview of the Application Process</a:t>
            </a:r>
            <a:endParaRPr lang="en-US" dirty="0"/>
          </a:p>
        </p:txBody>
      </p:sp>
      <p:sp>
        <p:nvSpPr>
          <p:cNvPr id="3" name="Content Placeholder 2"/>
          <p:cNvSpPr>
            <a:spLocks noGrp="1"/>
          </p:cNvSpPr>
          <p:nvPr>
            <p:ph idx="1"/>
          </p:nvPr>
        </p:nvSpPr>
        <p:spPr>
          <a:xfrm>
            <a:off x="615950" y="1965325"/>
            <a:ext cx="8305800" cy="3971925"/>
          </a:xfrm>
        </p:spPr>
        <p:txBody>
          <a:bodyPr>
            <a:normAutofit lnSpcReduction="10000"/>
          </a:bodyPr>
          <a:lstStyle/>
          <a:p>
            <a:pPr marL="514350" indent="-514350">
              <a:lnSpc>
                <a:spcPct val="130000"/>
              </a:lnSpc>
              <a:buFont typeface="+mj-lt"/>
              <a:buAutoNum type="arabicPeriod"/>
            </a:pPr>
            <a:r>
              <a:rPr lang="en-US" dirty="0" smtClean="0"/>
              <a:t>Benchmark your property in Portfolio Manager</a:t>
            </a:r>
            <a:r>
              <a:rPr lang="en-US" baseline="30000" dirty="0" smtClean="0"/>
              <a:t>®</a:t>
            </a:r>
            <a:r>
              <a:rPr lang="en-US" dirty="0" smtClean="0"/>
              <a:t> and achieve an ENERGY STAR score of 75 or higher.</a:t>
            </a:r>
          </a:p>
          <a:p>
            <a:pPr marL="514350" indent="-514350">
              <a:lnSpc>
                <a:spcPct val="130000"/>
              </a:lnSpc>
              <a:buFont typeface="+mj-lt"/>
              <a:buAutoNum type="arabicPeriod"/>
            </a:pPr>
            <a:r>
              <a:rPr lang="en-US" dirty="0" smtClean="0"/>
              <a:t>Begin the online application in Portfolio Manager.</a:t>
            </a:r>
          </a:p>
          <a:p>
            <a:pPr marL="514350" indent="-514350">
              <a:lnSpc>
                <a:spcPct val="130000"/>
              </a:lnSpc>
              <a:buFont typeface="+mj-lt"/>
              <a:buAutoNum type="arabicPeriod"/>
            </a:pPr>
            <a:r>
              <a:rPr lang="en-US" dirty="0" smtClean="0"/>
              <a:t>Have a Licensed Professional (LP) conduct a site visit, verifying the information in your application.</a:t>
            </a:r>
          </a:p>
          <a:p>
            <a:pPr marL="514350" indent="-514350">
              <a:lnSpc>
                <a:spcPct val="130000"/>
              </a:lnSpc>
              <a:buFont typeface="+mj-lt"/>
              <a:buAutoNum type="arabicPeriod"/>
            </a:pPr>
            <a:r>
              <a:rPr lang="en-US" dirty="0" smtClean="0"/>
              <a:t>Complete the online application in Portfolio Manager, upload a scanned copy of the signed application, and submit the application electronically to EPA.</a:t>
            </a:r>
          </a:p>
          <a:p>
            <a:pPr marL="514350" indent="-514350">
              <a:lnSpc>
                <a:spcPct val="130000"/>
              </a:lnSpc>
              <a:buFont typeface="+mj-lt"/>
              <a:buAutoNum type="arabicPeriod"/>
            </a:pPr>
            <a:r>
              <a:rPr lang="en-US" dirty="0" smtClean="0"/>
              <a:t>Respond to questions from EPA, if necessary.</a:t>
            </a:r>
          </a:p>
          <a:p>
            <a:pPr marL="514350" indent="-514350">
              <a:lnSpc>
                <a:spcPct val="130000"/>
              </a:lnSpc>
              <a:buFont typeface="+mj-lt"/>
              <a:buAutoNum type="arabicPeriod"/>
            </a:pPr>
            <a:r>
              <a:rPr lang="en-US" dirty="0" smtClean="0"/>
              <a:t>Receive notification of the application’s status.</a:t>
            </a:r>
            <a:endParaRPr lang="en-US" dirty="0"/>
          </a:p>
        </p:txBody>
      </p:sp>
      <p:sp>
        <p:nvSpPr>
          <p:cNvPr id="4" name="Slide Number Placeholder 3"/>
          <p:cNvSpPr>
            <a:spLocks noGrp="1"/>
          </p:cNvSpPr>
          <p:nvPr>
            <p:ph type="sldNum" sz="quarter" idx="4294967295"/>
          </p:nvPr>
        </p:nvSpPr>
        <p:spPr>
          <a:xfrm>
            <a:off x="6553200" y="6245225"/>
            <a:ext cx="2133600" cy="476250"/>
          </a:xfrm>
          <a:prstGeom prst="rect">
            <a:avLst/>
          </a:prstGeom>
        </p:spPr>
        <p:txBody>
          <a:bodyPr/>
          <a:lstStyle/>
          <a:p>
            <a:pPr>
              <a:defRPr/>
            </a:pPr>
            <a:fld id="{F16B175D-26AC-42BA-AF68-CE328C4BE887}" type="slidenum">
              <a:rPr lang="en-US" smtClean="0">
                <a:solidFill>
                  <a:srgbClr val="3F3F3F"/>
                </a:solidFill>
              </a:rPr>
              <a:pPr>
                <a:defRPr/>
              </a:pPr>
              <a:t>13</a:t>
            </a:fld>
            <a:endParaRPr lang="en-US">
              <a:solidFill>
                <a:srgbClr val="3F3F3F"/>
              </a:solidFill>
            </a:endParaRPr>
          </a:p>
        </p:txBody>
      </p:sp>
    </p:spTree>
    <p:extLst>
      <p:ext uri="{BB962C8B-B14F-4D97-AF65-F5344CB8AC3E}">
        <p14:creationId xmlns:p14="http://schemas.microsoft.com/office/powerpoint/2010/main" val="309659855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3822696"/>
            <a:ext cx="7436663" cy="2526223"/>
          </a:xfrm>
          <a:prstGeom prst="rect">
            <a:avLst/>
          </a:prstGeom>
          <a:noFill/>
          <a:ln w="9525">
            <a:solidFill>
              <a:schemeClr val="tx1"/>
            </a:solidFill>
            <a:miter lim="800000"/>
            <a:headEnd/>
            <a:tailEnd/>
          </a:ln>
          <a:extLst>
            <a:ext uri="{909E8E84-426E-40dd-AFC4-6F175D3DCCD1}">
              <a14:hiddenFill xmlns="" xmlns:a14="http://schemas.microsoft.com/office/drawing/2010/main">
                <a:solidFill>
                  <a:schemeClr val="accent1"/>
                </a:solidFill>
              </a14:hiddenFill>
            </a:ext>
          </a:extLst>
        </p:spPr>
      </p:pic>
      <p:pic>
        <p:nvPicPr>
          <p:cNvPr id="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6925" y="1765300"/>
            <a:ext cx="7524750" cy="2095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891589" y="1127407"/>
            <a:ext cx="6601411" cy="537808"/>
          </a:xfrm>
        </p:spPr>
        <p:txBody>
          <a:bodyPr>
            <a:noAutofit/>
          </a:bodyPr>
          <a:lstStyle/>
          <a:p>
            <a:r>
              <a:rPr lang="en-US" dirty="0" smtClean="0"/>
              <a:t>Access the Application Process</a:t>
            </a:r>
            <a:endParaRPr lang="en-US" dirty="0"/>
          </a:p>
        </p:txBody>
      </p:sp>
      <p:sp>
        <p:nvSpPr>
          <p:cNvPr id="4" name="Slide Number Placeholder 3"/>
          <p:cNvSpPr>
            <a:spLocks noGrp="1"/>
          </p:cNvSpPr>
          <p:nvPr>
            <p:ph type="sldNum" sz="quarter" idx="4294967295"/>
          </p:nvPr>
        </p:nvSpPr>
        <p:spPr>
          <a:xfrm>
            <a:off x="6553200" y="6245225"/>
            <a:ext cx="2133600" cy="476250"/>
          </a:xfrm>
          <a:prstGeom prst="rect">
            <a:avLst/>
          </a:prstGeom>
        </p:spPr>
        <p:txBody>
          <a:bodyPr/>
          <a:lstStyle/>
          <a:p>
            <a:pPr>
              <a:defRPr/>
            </a:pPr>
            <a:fld id="{F16B175D-26AC-42BA-AF68-CE328C4BE887}" type="slidenum">
              <a:rPr lang="en-US" smtClean="0">
                <a:solidFill>
                  <a:srgbClr val="3F3F3F"/>
                </a:solidFill>
              </a:rPr>
              <a:pPr>
                <a:defRPr/>
              </a:pPr>
              <a:t>14</a:t>
            </a:fld>
            <a:endParaRPr lang="en-US">
              <a:solidFill>
                <a:srgbClr val="3F3F3F"/>
              </a:solidFill>
            </a:endParaRPr>
          </a:p>
        </p:txBody>
      </p:sp>
      <p:sp>
        <p:nvSpPr>
          <p:cNvPr id="7" name="Oval 6"/>
          <p:cNvSpPr/>
          <p:nvPr/>
        </p:nvSpPr>
        <p:spPr>
          <a:xfrm>
            <a:off x="4495800" y="1905000"/>
            <a:ext cx="1752600" cy="6096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6705600" y="5562600"/>
            <a:ext cx="1600200" cy="615945"/>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22764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2501" y="1079782"/>
            <a:ext cx="8032749" cy="537808"/>
          </a:xfrm>
        </p:spPr>
        <p:txBody>
          <a:bodyPr>
            <a:noAutofit/>
          </a:bodyPr>
          <a:lstStyle/>
          <a:p>
            <a:r>
              <a:rPr lang="en-US" dirty="0"/>
              <a:t>Apply for Recognition: About Your Property</a:t>
            </a:r>
          </a:p>
        </p:txBody>
      </p:sp>
      <p:sp>
        <p:nvSpPr>
          <p:cNvPr id="4" name="Slide Number Placeholder 3"/>
          <p:cNvSpPr>
            <a:spLocks noGrp="1"/>
          </p:cNvSpPr>
          <p:nvPr>
            <p:ph type="sldNum" sz="quarter" idx="4294967295"/>
          </p:nvPr>
        </p:nvSpPr>
        <p:spPr>
          <a:xfrm>
            <a:off x="6553200" y="6245225"/>
            <a:ext cx="2133600" cy="476250"/>
          </a:xfrm>
          <a:prstGeom prst="rect">
            <a:avLst/>
          </a:prstGeom>
        </p:spPr>
        <p:txBody>
          <a:bodyPr/>
          <a:lstStyle/>
          <a:p>
            <a:pPr>
              <a:defRPr/>
            </a:pPr>
            <a:fld id="{F16B175D-26AC-42BA-AF68-CE328C4BE887}" type="slidenum">
              <a:rPr lang="en-US" smtClean="0">
                <a:solidFill>
                  <a:srgbClr val="3F3F3F"/>
                </a:solidFill>
              </a:rPr>
              <a:pPr>
                <a:defRPr/>
              </a:pPr>
              <a:t>15</a:t>
            </a:fld>
            <a:endParaRPr lang="en-US">
              <a:solidFill>
                <a:srgbClr val="3F3F3F"/>
              </a:solidFill>
            </a:endParaRPr>
          </a:p>
        </p:txBody>
      </p:sp>
      <p:pic>
        <p:nvPicPr>
          <p:cNvPr id="8"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43675" y="1876424"/>
            <a:ext cx="2224731" cy="3006943"/>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7370" y="1763821"/>
            <a:ext cx="5783354" cy="276634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1"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17370" y="4588007"/>
            <a:ext cx="5783354" cy="1805659"/>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6" name="Oval 5"/>
          <p:cNvSpPr/>
          <p:nvPr/>
        </p:nvSpPr>
        <p:spPr>
          <a:xfrm>
            <a:off x="372649" y="2552808"/>
            <a:ext cx="1227551" cy="418991"/>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509220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5088" y="1206782"/>
            <a:ext cx="8331787" cy="537808"/>
          </a:xfrm>
        </p:spPr>
        <p:txBody>
          <a:bodyPr>
            <a:normAutofit/>
          </a:bodyPr>
          <a:lstStyle/>
          <a:p>
            <a:r>
              <a:rPr lang="en-US" dirty="0" smtClean="0"/>
              <a:t>More Details: Property Description</a:t>
            </a:r>
            <a:endParaRPr lang="en-US" dirty="0"/>
          </a:p>
        </p:txBody>
      </p:sp>
      <p:sp>
        <p:nvSpPr>
          <p:cNvPr id="3" name="Content Placeholder 2"/>
          <p:cNvSpPr>
            <a:spLocks noGrp="1"/>
          </p:cNvSpPr>
          <p:nvPr>
            <p:ph idx="1"/>
          </p:nvPr>
        </p:nvSpPr>
        <p:spPr>
          <a:xfrm>
            <a:off x="949325" y="1857375"/>
            <a:ext cx="7848600" cy="2895600"/>
          </a:xfrm>
        </p:spPr>
        <p:txBody>
          <a:bodyPr>
            <a:normAutofit/>
          </a:bodyPr>
          <a:lstStyle/>
          <a:p>
            <a:pPr>
              <a:lnSpc>
                <a:spcPct val="130000"/>
              </a:lnSpc>
              <a:buNone/>
            </a:pPr>
            <a:r>
              <a:rPr lang="en-US" dirty="0" smtClean="0"/>
              <a:t>Tips for a good property description:</a:t>
            </a:r>
          </a:p>
          <a:p>
            <a:pPr>
              <a:lnSpc>
                <a:spcPct val="130000"/>
              </a:lnSpc>
            </a:pPr>
            <a:r>
              <a:rPr lang="en-US" dirty="0" smtClean="0"/>
              <a:t>Be detailed</a:t>
            </a:r>
          </a:p>
          <a:p>
            <a:pPr>
              <a:lnSpc>
                <a:spcPct val="130000"/>
              </a:lnSpc>
            </a:pPr>
            <a:r>
              <a:rPr lang="en-US" dirty="0" smtClean="0"/>
              <a:t>Describe how the property is used or the services provided within the property</a:t>
            </a:r>
          </a:p>
          <a:p>
            <a:pPr>
              <a:lnSpc>
                <a:spcPct val="130000"/>
              </a:lnSpc>
            </a:pPr>
            <a:r>
              <a:rPr lang="en-US" dirty="0" smtClean="0"/>
              <a:t>Describe who’s in the property – e.g., primary tenants, grades taught, retailers, etc.</a:t>
            </a:r>
          </a:p>
        </p:txBody>
      </p:sp>
      <p:sp>
        <p:nvSpPr>
          <p:cNvPr id="4" name="Slide Number Placeholder 3"/>
          <p:cNvSpPr>
            <a:spLocks noGrp="1"/>
          </p:cNvSpPr>
          <p:nvPr>
            <p:ph type="sldNum" sz="quarter" idx="4294967295"/>
          </p:nvPr>
        </p:nvSpPr>
        <p:spPr>
          <a:xfrm>
            <a:off x="6553200" y="6245225"/>
            <a:ext cx="2133600" cy="476250"/>
          </a:xfrm>
          <a:prstGeom prst="rect">
            <a:avLst/>
          </a:prstGeom>
        </p:spPr>
        <p:txBody>
          <a:bodyPr/>
          <a:lstStyle/>
          <a:p>
            <a:fld id="{F5A34203-934D-40FC-AB05-D82B5628A42B}" type="slidenum">
              <a:rPr lang="en-US" smtClean="0">
                <a:solidFill>
                  <a:srgbClr val="000000"/>
                </a:solidFill>
              </a:rPr>
              <a:pPr/>
              <a:t>16</a:t>
            </a:fld>
            <a:endParaRPr lang="en-US">
              <a:solidFill>
                <a:srgbClr val="000000"/>
              </a:solidFill>
            </a:endParaRPr>
          </a:p>
        </p:txBody>
      </p:sp>
      <p:sp>
        <p:nvSpPr>
          <p:cNvPr id="5" name="TextBox 4"/>
          <p:cNvSpPr txBox="1"/>
          <p:nvPr/>
        </p:nvSpPr>
        <p:spPr>
          <a:xfrm>
            <a:off x="609600" y="4953000"/>
            <a:ext cx="914400" cy="914400"/>
          </a:xfrm>
          <a:prstGeom prst="rect">
            <a:avLst/>
          </a:prstGeom>
        </p:spPr>
        <p:txBody>
          <a:bodyPr vert="horz" wrap="none" lIns="91440" tIns="45720" rIns="91440" bIns="45720" rtlCol="0" anchor="ctr">
            <a:normAutofit/>
          </a:bodyPr>
          <a:lstStyle/>
          <a:p>
            <a:pPr marL="0" marR="0" indent="0" algn="ctr" defTabSz="914400" rtl="0" eaLnBrk="1" fontAlgn="auto" latinLnBrk="0" hangingPunct="1">
              <a:lnSpc>
                <a:spcPct val="100000"/>
              </a:lnSpc>
              <a:spcBef>
                <a:spcPct val="0"/>
              </a:spcBef>
              <a:spcAft>
                <a:spcPts val="0"/>
              </a:spcAft>
              <a:buClrTx/>
              <a:buSzTx/>
              <a:buFontTx/>
              <a:buNone/>
              <a:tabLst/>
            </a:pPr>
            <a:endParaRPr kumimoji="0" lang="en-US" sz="3200" b="0" i="0" u="none" strike="noStrike" kern="1200" cap="none" spc="0" normalizeH="0" baseline="0" noProof="0" dirty="0" smtClean="0">
              <a:ln>
                <a:noFill/>
              </a:ln>
              <a:solidFill>
                <a:schemeClr val="tx1">
                  <a:lumMod val="50000"/>
                  <a:lumOff val="50000"/>
                </a:schemeClr>
              </a:solidFill>
              <a:effectLst/>
              <a:uLnTx/>
              <a:uFillTx/>
              <a:latin typeface="Arial" pitchFamily="34" charset="0"/>
              <a:ea typeface="+mj-ea"/>
              <a:cs typeface="Arial" pitchFamily="34" charset="0"/>
            </a:endParaRPr>
          </a:p>
        </p:txBody>
      </p:sp>
    </p:spTree>
    <p:extLst>
      <p:ext uri="{BB962C8B-B14F-4D97-AF65-F5344CB8AC3E}">
        <p14:creationId xmlns:p14="http://schemas.microsoft.com/office/powerpoint/2010/main" val="156463327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0751" y="1238532"/>
            <a:ext cx="7905749" cy="537808"/>
          </a:xfrm>
        </p:spPr>
        <p:txBody>
          <a:bodyPr>
            <a:noAutofit/>
          </a:bodyPr>
          <a:lstStyle/>
          <a:p>
            <a:r>
              <a:rPr lang="en-US" dirty="0" smtClean="0"/>
              <a:t>More Details: Property Description (cont’d)</a:t>
            </a:r>
            <a:endParaRPr lang="en-US" dirty="0"/>
          </a:p>
        </p:txBody>
      </p:sp>
      <p:sp>
        <p:nvSpPr>
          <p:cNvPr id="3" name="Content Placeholder 2"/>
          <p:cNvSpPr>
            <a:spLocks noGrp="1"/>
          </p:cNvSpPr>
          <p:nvPr>
            <p:ph idx="1"/>
          </p:nvPr>
        </p:nvSpPr>
        <p:spPr>
          <a:xfrm>
            <a:off x="914400" y="1878012"/>
            <a:ext cx="7880350" cy="4874480"/>
          </a:xfrm>
        </p:spPr>
        <p:txBody>
          <a:bodyPr>
            <a:normAutofit fontScale="85000" lnSpcReduction="20000"/>
          </a:bodyPr>
          <a:lstStyle/>
          <a:p>
            <a:pPr>
              <a:lnSpc>
                <a:spcPct val="150000"/>
              </a:lnSpc>
              <a:buNone/>
            </a:pPr>
            <a:r>
              <a:rPr lang="en-US" dirty="0" smtClean="0"/>
              <a:t>Good Examples:</a:t>
            </a:r>
          </a:p>
          <a:p>
            <a:pPr>
              <a:lnSpc>
                <a:spcPct val="150000"/>
              </a:lnSpc>
              <a:buNone/>
            </a:pPr>
            <a:endParaRPr lang="en-US" dirty="0" smtClean="0"/>
          </a:p>
          <a:p>
            <a:pPr>
              <a:lnSpc>
                <a:spcPct val="150000"/>
              </a:lnSpc>
              <a:buNone/>
            </a:pPr>
            <a:r>
              <a:rPr lang="en-US" dirty="0" smtClean="0"/>
              <a:t>	“Kohl's Department Store 10605 Simi Valley is a 94,946 square foot retail store.  Kohl's sells clothing, home goods, and exclusive brands.”</a:t>
            </a:r>
          </a:p>
          <a:p>
            <a:pPr>
              <a:lnSpc>
                <a:spcPct val="150000"/>
              </a:lnSpc>
              <a:buNone/>
            </a:pPr>
            <a:endParaRPr lang="en-US" dirty="0" smtClean="0"/>
          </a:p>
          <a:p>
            <a:pPr>
              <a:lnSpc>
                <a:spcPct val="150000"/>
              </a:lnSpc>
              <a:buNone/>
            </a:pPr>
            <a:r>
              <a:rPr lang="en-US" dirty="0" smtClean="0"/>
              <a:t>	“180 Maiden Lane is a 41-story commercial office building located in the Financial District of Lower Manhattan. Its primary tenant is AIG Employee Services, Inc., and there are a handful of other smaller tenants that exist throughout the building. The building receives electricity, natural gas, and district steam utilities.”</a:t>
            </a:r>
          </a:p>
          <a:p>
            <a:pPr>
              <a:lnSpc>
                <a:spcPct val="150000"/>
              </a:lnSpc>
              <a:buNone/>
            </a:pPr>
            <a:endParaRPr lang="en-US" dirty="0" smtClean="0"/>
          </a:p>
          <a:p>
            <a:pPr>
              <a:lnSpc>
                <a:spcPct val="150000"/>
              </a:lnSpc>
              <a:buNone/>
            </a:pPr>
            <a:r>
              <a:rPr lang="en-US" dirty="0" smtClean="0"/>
              <a:t>	“Grade K-6 school in the Whittier City School District in California. This historic school was put in service in 1947.  It has 437 students and the supporting faculty and staff.”</a:t>
            </a:r>
          </a:p>
          <a:p>
            <a:pPr>
              <a:lnSpc>
                <a:spcPct val="150000"/>
              </a:lnSpc>
              <a:buNone/>
            </a:pPr>
            <a:endParaRPr lang="en-US" sz="2000" dirty="0"/>
          </a:p>
        </p:txBody>
      </p:sp>
      <p:sp>
        <p:nvSpPr>
          <p:cNvPr id="4" name="Slide Number Placeholder 3"/>
          <p:cNvSpPr>
            <a:spLocks noGrp="1"/>
          </p:cNvSpPr>
          <p:nvPr>
            <p:ph type="sldNum" sz="quarter" idx="4294967295"/>
          </p:nvPr>
        </p:nvSpPr>
        <p:spPr>
          <a:xfrm>
            <a:off x="6553200" y="6245225"/>
            <a:ext cx="2133600" cy="476250"/>
          </a:xfrm>
          <a:prstGeom prst="rect">
            <a:avLst/>
          </a:prstGeom>
        </p:spPr>
        <p:txBody>
          <a:bodyPr/>
          <a:lstStyle/>
          <a:p>
            <a:fld id="{F5A34203-934D-40FC-AB05-D82B5628A42B}" type="slidenum">
              <a:rPr lang="en-US" smtClean="0">
                <a:solidFill>
                  <a:srgbClr val="000000"/>
                </a:solidFill>
              </a:rPr>
              <a:pPr/>
              <a:t>17</a:t>
            </a:fld>
            <a:endParaRPr lang="en-US" dirty="0">
              <a:solidFill>
                <a:srgbClr val="000000"/>
              </a:solidFill>
            </a:endParaRPr>
          </a:p>
        </p:txBody>
      </p:sp>
    </p:spTree>
    <p:extLst>
      <p:ext uri="{BB962C8B-B14F-4D97-AF65-F5344CB8AC3E}">
        <p14:creationId xmlns:p14="http://schemas.microsoft.com/office/powerpoint/2010/main" val="209289389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6581" y="1159157"/>
            <a:ext cx="6292420" cy="537808"/>
          </a:xfrm>
        </p:spPr>
        <p:txBody>
          <a:bodyPr>
            <a:noAutofit/>
          </a:bodyPr>
          <a:lstStyle/>
          <a:p>
            <a:r>
              <a:rPr lang="en-US" dirty="0" smtClean="0"/>
              <a:t>More Details: Property Profile</a:t>
            </a:r>
            <a:endParaRPr lang="en-US" dirty="0"/>
          </a:p>
        </p:txBody>
      </p:sp>
      <p:sp>
        <p:nvSpPr>
          <p:cNvPr id="3" name="Slide Number Placeholder 2"/>
          <p:cNvSpPr>
            <a:spLocks noGrp="1"/>
          </p:cNvSpPr>
          <p:nvPr>
            <p:ph type="sldNum" sz="quarter" idx="4294967295"/>
          </p:nvPr>
        </p:nvSpPr>
        <p:spPr>
          <a:xfrm>
            <a:off x="6553200" y="6245225"/>
            <a:ext cx="2133600" cy="476250"/>
          </a:xfrm>
          <a:prstGeom prst="rect">
            <a:avLst/>
          </a:prstGeom>
        </p:spPr>
        <p:txBody>
          <a:bodyPr/>
          <a:lstStyle/>
          <a:p>
            <a:pPr>
              <a:defRPr/>
            </a:pPr>
            <a:fld id="{4F34E375-88FE-4F2B-98B2-1480279B2A3E}" type="slidenum">
              <a:rPr lang="en-US" smtClean="0">
                <a:solidFill>
                  <a:srgbClr val="3F3F3F"/>
                </a:solidFill>
              </a:rPr>
              <a:pPr>
                <a:defRPr/>
              </a:pPr>
              <a:t>18</a:t>
            </a:fld>
            <a:endParaRPr lang="en-US">
              <a:solidFill>
                <a:srgbClr val="3F3F3F"/>
              </a:solidFill>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95400" y="1758548"/>
            <a:ext cx="6477000" cy="4524777"/>
          </a:xfrm>
          <a:prstGeom prst="rect">
            <a:avLst/>
          </a:prstGeom>
        </p:spPr>
      </p:pic>
    </p:spTree>
    <p:extLst>
      <p:ext uri="{BB962C8B-B14F-4D97-AF65-F5344CB8AC3E}">
        <p14:creationId xmlns:p14="http://schemas.microsoft.com/office/powerpoint/2010/main" val="34889109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5455" y="794032"/>
            <a:ext cx="8308545" cy="537808"/>
          </a:xfrm>
        </p:spPr>
        <p:txBody>
          <a:bodyPr>
            <a:noAutofit/>
          </a:bodyPr>
          <a:lstStyle/>
          <a:p>
            <a:r>
              <a:rPr lang="en-US" dirty="0" smtClean="0"/>
              <a:t>More Details: Property Profile</a:t>
            </a:r>
            <a:endParaRPr lang="en-US" dirty="0"/>
          </a:p>
        </p:txBody>
      </p:sp>
      <p:sp>
        <p:nvSpPr>
          <p:cNvPr id="3" name="Slide Number Placeholder 2"/>
          <p:cNvSpPr>
            <a:spLocks noGrp="1"/>
          </p:cNvSpPr>
          <p:nvPr>
            <p:ph type="sldNum" sz="quarter" idx="4294967295"/>
          </p:nvPr>
        </p:nvSpPr>
        <p:spPr>
          <a:xfrm>
            <a:off x="6553200" y="6245225"/>
            <a:ext cx="2133600" cy="476250"/>
          </a:xfrm>
          <a:prstGeom prst="rect">
            <a:avLst/>
          </a:prstGeom>
        </p:spPr>
        <p:txBody>
          <a:bodyPr/>
          <a:lstStyle/>
          <a:p>
            <a:pPr>
              <a:defRPr/>
            </a:pPr>
            <a:fld id="{4F34E375-88FE-4F2B-98B2-1480279B2A3E}" type="slidenum">
              <a:rPr lang="en-US" smtClean="0">
                <a:solidFill>
                  <a:srgbClr val="3F3F3F"/>
                </a:solidFill>
              </a:rPr>
              <a:pPr>
                <a:defRPr/>
              </a:pPr>
              <a:t>19</a:t>
            </a:fld>
            <a:endParaRPr lang="en-US">
              <a:solidFill>
                <a:srgbClr val="3F3F3F"/>
              </a:solidFill>
            </a:endParaRPr>
          </a:p>
        </p:txBody>
      </p:sp>
      <p:pic>
        <p:nvPicPr>
          <p:cNvPr id="2051" name="Picture 3"/>
          <p:cNvPicPr>
            <a:picLocks noChangeAspect="1" noChangeArrowheads="1"/>
          </p:cNvPicPr>
          <p:nvPr/>
        </p:nvPicPr>
        <p:blipFill>
          <a:blip r:embed="rId3" cstate="print"/>
          <a:srcRect/>
          <a:stretch>
            <a:fillRect/>
          </a:stretch>
        </p:blipFill>
        <p:spPr bwMode="auto">
          <a:xfrm>
            <a:off x="152400" y="1447800"/>
            <a:ext cx="5029200" cy="2057400"/>
          </a:xfrm>
          <a:prstGeom prst="rect">
            <a:avLst/>
          </a:prstGeom>
          <a:noFill/>
          <a:ln w="9525">
            <a:solidFill>
              <a:srgbClr val="00B0F0"/>
            </a:solidFill>
            <a:miter lim="800000"/>
            <a:headEnd/>
            <a:tailEnd/>
          </a:ln>
        </p:spPr>
      </p:pic>
      <p:pic>
        <p:nvPicPr>
          <p:cNvPr id="2050" name="Picture 2"/>
          <p:cNvPicPr>
            <a:picLocks noChangeAspect="1" noChangeArrowheads="1"/>
          </p:cNvPicPr>
          <p:nvPr/>
        </p:nvPicPr>
        <p:blipFill>
          <a:blip r:embed="rId4" cstate="print"/>
          <a:srcRect/>
          <a:stretch>
            <a:fillRect/>
          </a:stretch>
        </p:blipFill>
        <p:spPr bwMode="auto">
          <a:xfrm>
            <a:off x="2209800" y="2895600"/>
            <a:ext cx="6806629" cy="3810000"/>
          </a:xfrm>
          <a:prstGeom prst="rect">
            <a:avLst/>
          </a:prstGeom>
          <a:noFill/>
          <a:ln w="9525">
            <a:solidFill>
              <a:srgbClr val="00B0F0"/>
            </a:solidFill>
            <a:miter lim="800000"/>
            <a:headEnd/>
            <a:tailEnd/>
          </a:ln>
          <a:effectLst>
            <a:outerShdw blurRad="50800" dist="38100" dir="5400000" algn="t" rotWithShape="0">
              <a:prstClr val="black">
                <a:alpha val="40000"/>
              </a:prstClr>
            </a:outerShdw>
          </a:effectLst>
        </p:spPr>
      </p:pic>
      <p:sp>
        <p:nvSpPr>
          <p:cNvPr id="6" name="TextBox 5"/>
          <p:cNvSpPr txBox="1"/>
          <p:nvPr/>
        </p:nvSpPr>
        <p:spPr>
          <a:xfrm>
            <a:off x="5257800" y="1447800"/>
            <a:ext cx="1676400" cy="914400"/>
          </a:xfrm>
          <a:prstGeom prst="rect">
            <a:avLst/>
          </a:prstGeom>
        </p:spPr>
        <p:txBody>
          <a:bodyPr vert="horz" wrap="square" lIns="91440" tIns="45720" rIns="91440" bIns="45720" rtlCol="0" anchor="ctr">
            <a:no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en-US" sz="2000" b="0" i="0" u="none" strike="noStrike" kern="1200" cap="none" spc="0" normalizeH="0" baseline="0" noProof="0" dirty="0" smtClean="0">
                <a:ln>
                  <a:noFill/>
                </a:ln>
                <a:solidFill>
                  <a:schemeClr val="tx1">
                    <a:lumMod val="50000"/>
                    <a:lumOff val="50000"/>
                  </a:schemeClr>
                </a:solidFill>
                <a:effectLst/>
                <a:uLnTx/>
                <a:uFillTx/>
                <a:latin typeface="Arial" pitchFamily="34" charset="0"/>
                <a:ea typeface="+mj-ea"/>
                <a:cs typeface="Arial" pitchFamily="34" charset="0"/>
              </a:rPr>
              <a:t>Basic Profile</a:t>
            </a:r>
          </a:p>
        </p:txBody>
      </p:sp>
      <p:sp>
        <p:nvSpPr>
          <p:cNvPr id="7" name="TextBox 6"/>
          <p:cNvSpPr txBox="1"/>
          <p:nvPr/>
        </p:nvSpPr>
        <p:spPr>
          <a:xfrm>
            <a:off x="457200" y="4114800"/>
            <a:ext cx="1676400" cy="609600"/>
          </a:xfrm>
          <a:prstGeom prst="rect">
            <a:avLst/>
          </a:prstGeom>
        </p:spPr>
        <p:txBody>
          <a:bodyPr vert="horz" wrap="square" lIns="91440" tIns="45720" rIns="91440" bIns="45720" rtlCol="0" anchor="ctr">
            <a:normAutofit/>
          </a:bodyPr>
          <a:lstStyle/>
          <a:p>
            <a:pPr marL="0" marR="0" indent="0" defTabSz="914400" rtl="0" eaLnBrk="1" fontAlgn="auto" latinLnBrk="0" hangingPunct="1">
              <a:lnSpc>
                <a:spcPct val="100000"/>
              </a:lnSpc>
              <a:spcBef>
                <a:spcPct val="0"/>
              </a:spcBef>
              <a:spcAft>
                <a:spcPts val="0"/>
              </a:spcAft>
              <a:buClrTx/>
              <a:buSzTx/>
              <a:buFontTx/>
              <a:buNone/>
              <a:tabLst/>
            </a:pPr>
            <a:r>
              <a:rPr lang="en-US" sz="2000" dirty="0" smtClean="0">
                <a:solidFill>
                  <a:schemeClr val="tx1">
                    <a:lumMod val="50000"/>
                    <a:lumOff val="50000"/>
                  </a:schemeClr>
                </a:solidFill>
                <a:latin typeface="Arial" pitchFamily="34" charset="0"/>
                <a:ea typeface="+mj-ea"/>
                <a:cs typeface="Arial" pitchFamily="34" charset="0"/>
              </a:rPr>
              <a:t>Full </a:t>
            </a:r>
            <a:r>
              <a:rPr kumimoji="0" lang="en-US" sz="2000" b="0" i="0" u="none" strike="noStrike" kern="1200" cap="none" spc="0" normalizeH="0" baseline="0" noProof="0" dirty="0" smtClean="0">
                <a:ln>
                  <a:noFill/>
                </a:ln>
                <a:solidFill>
                  <a:schemeClr val="tx1">
                    <a:lumMod val="50000"/>
                    <a:lumOff val="50000"/>
                  </a:schemeClr>
                </a:solidFill>
                <a:effectLst/>
                <a:uLnTx/>
                <a:uFillTx/>
                <a:latin typeface="Arial" pitchFamily="34" charset="0"/>
                <a:ea typeface="+mj-ea"/>
                <a:cs typeface="Arial" pitchFamily="34" charset="0"/>
              </a:rPr>
              <a:t>Profile</a:t>
            </a:r>
          </a:p>
        </p:txBody>
      </p:sp>
    </p:spTree>
    <p:extLst>
      <p:ext uri="{BB962C8B-B14F-4D97-AF65-F5344CB8AC3E}">
        <p14:creationId xmlns:p14="http://schemas.microsoft.com/office/powerpoint/2010/main" val="29220115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Learning Objectives</a:t>
            </a:r>
            <a:endParaRPr lang="en-US" dirty="0"/>
          </a:p>
        </p:txBody>
      </p:sp>
      <p:sp>
        <p:nvSpPr>
          <p:cNvPr id="3" name="Content Placeholder 2"/>
          <p:cNvSpPr>
            <a:spLocks noGrp="1"/>
          </p:cNvSpPr>
          <p:nvPr>
            <p:ph idx="1"/>
          </p:nvPr>
        </p:nvSpPr>
        <p:spPr/>
        <p:txBody>
          <a:bodyPr/>
          <a:lstStyle/>
          <a:p>
            <a:pPr>
              <a:lnSpc>
                <a:spcPct val="130000"/>
              </a:lnSpc>
            </a:pPr>
            <a:r>
              <a:rPr lang="en-US" dirty="0" smtClean="0"/>
              <a:t>To gain an understanding of:</a:t>
            </a:r>
            <a:endParaRPr lang="en-US" dirty="0"/>
          </a:p>
          <a:p>
            <a:pPr lvl="1">
              <a:lnSpc>
                <a:spcPct val="130000"/>
              </a:lnSpc>
            </a:pPr>
            <a:r>
              <a:rPr lang="en-US" dirty="0"/>
              <a:t>The value of </a:t>
            </a:r>
            <a:r>
              <a:rPr lang="en-US" dirty="0" smtClean="0"/>
              <a:t>the ENERGY </a:t>
            </a:r>
            <a:r>
              <a:rPr lang="en-US" dirty="0"/>
              <a:t>STAR </a:t>
            </a:r>
            <a:r>
              <a:rPr lang="en-US" dirty="0" smtClean="0"/>
              <a:t>Certification</a:t>
            </a:r>
          </a:p>
          <a:p>
            <a:pPr lvl="1">
              <a:lnSpc>
                <a:spcPct val="130000"/>
              </a:lnSpc>
            </a:pPr>
            <a:r>
              <a:rPr lang="en-US" dirty="0" smtClean="0"/>
              <a:t>Eligibility requirements for Certification</a:t>
            </a:r>
          </a:p>
          <a:p>
            <a:pPr lvl="1">
              <a:lnSpc>
                <a:spcPct val="130000"/>
              </a:lnSpc>
            </a:pPr>
            <a:r>
              <a:rPr lang="en-US" dirty="0" smtClean="0"/>
              <a:t>How </a:t>
            </a:r>
            <a:r>
              <a:rPr lang="en-US" dirty="0"/>
              <a:t>to </a:t>
            </a:r>
            <a:r>
              <a:rPr lang="en-US" dirty="0" smtClean="0"/>
              <a:t>apply for the ENERGY STAR Certification in Portfolio </a:t>
            </a:r>
            <a:r>
              <a:rPr lang="en-US" dirty="0"/>
              <a:t>Manager </a:t>
            </a:r>
          </a:p>
          <a:p>
            <a:pPr lvl="1">
              <a:lnSpc>
                <a:spcPct val="130000"/>
              </a:lnSpc>
            </a:pPr>
            <a:r>
              <a:rPr lang="en-US" dirty="0"/>
              <a:t>How to </a:t>
            </a:r>
            <a:r>
              <a:rPr lang="en-US" dirty="0" smtClean="0"/>
              <a:t>track the status of applications</a:t>
            </a:r>
            <a:endParaRPr lang="en-US" dirty="0"/>
          </a:p>
        </p:txBody>
      </p:sp>
      <p:sp>
        <p:nvSpPr>
          <p:cNvPr id="4" name="Slide Number Placeholder 3"/>
          <p:cNvSpPr>
            <a:spLocks noGrp="1"/>
          </p:cNvSpPr>
          <p:nvPr>
            <p:ph type="sldNum" sz="quarter" idx="4294967295"/>
          </p:nvPr>
        </p:nvSpPr>
        <p:spPr>
          <a:xfrm>
            <a:off x="6553200" y="6245225"/>
            <a:ext cx="2133600" cy="476250"/>
          </a:xfrm>
          <a:prstGeom prst="rect">
            <a:avLst/>
          </a:prstGeom>
        </p:spPr>
        <p:txBody>
          <a:bodyPr/>
          <a:lstStyle/>
          <a:p>
            <a:fld id="{F16B175D-26AC-42BA-AF68-CE328C4BE887}" type="slidenum">
              <a:rPr lang="en-US" smtClean="0">
                <a:solidFill>
                  <a:schemeClr val="tx1"/>
                </a:solidFill>
              </a:rPr>
              <a:pPr/>
              <a:t>2</a:t>
            </a:fld>
            <a:endParaRPr lang="en-US" dirty="0">
              <a:solidFill>
                <a:schemeClr val="tx1"/>
              </a:solidFill>
            </a:endParaRPr>
          </a:p>
        </p:txBody>
      </p:sp>
      <p:sp>
        <p:nvSpPr>
          <p:cNvPr id="5" name="TextBox 4"/>
          <p:cNvSpPr txBox="1"/>
          <p:nvPr/>
        </p:nvSpPr>
        <p:spPr>
          <a:xfrm>
            <a:off x="533400" y="4762500"/>
            <a:ext cx="8305800" cy="1295400"/>
          </a:xfrm>
          <a:prstGeom prst="rect">
            <a:avLst/>
          </a:prstGeom>
          <a:ln w="12700">
            <a:solidFill>
              <a:srgbClr val="0070C0"/>
            </a:solidFill>
            <a:prstDash val="sysDot"/>
          </a:ln>
        </p:spPr>
        <p:txBody>
          <a:bodyPr vert="horz" wrap="square" lIns="91440" tIns="45720" rIns="91440" bIns="45720"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b="0" i="0" u="none" strike="noStrike" kern="1200" cap="none" spc="0" normalizeH="0" baseline="0" noProof="0" dirty="0" smtClean="0">
                <a:ln>
                  <a:noFill/>
                </a:ln>
                <a:solidFill>
                  <a:schemeClr val="tx1">
                    <a:lumMod val="75000"/>
                    <a:lumOff val="25000"/>
                  </a:schemeClr>
                </a:solidFill>
                <a:effectLst/>
                <a:uLnTx/>
                <a:uFillTx/>
                <a:latin typeface="Arial" pitchFamily="34" charset="0"/>
                <a:ea typeface="+mj-ea"/>
                <a:cs typeface="Arial" pitchFamily="34" charset="0"/>
              </a:rPr>
              <a:t>If you’re brand new to Portfolio Manager, visit </a:t>
            </a:r>
            <a:r>
              <a:rPr kumimoji="0" lang="en-US" b="0" i="0" u="none" strike="noStrike" kern="1200" cap="none" spc="0" normalizeH="0" baseline="0" noProof="0" dirty="0" smtClean="0">
                <a:ln>
                  <a:noFill/>
                </a:ln>
                <a:solidFill>
                  <a:schemeClr val="tx1">
                    <a:lumMod val="75000"/>
                    <a:lumOff val="25000"/>
                  </a:schemeClr>
                </a:solidFill>
                <a:effectLst/>
                <a:uLnTx/>
                <a:uFillTx/>
                <a:latin typeface="Arial" pitchFamily="34" charset="0"/>
                <a:ea typeface="+mj-ea"/>
                <a:cs typeface="Arial" pitchFamily="34" charset="0"/>
                <a:hlinkClick r:id="rId3"/>
              </a:rPr>
              <a:t>www.energystar.gov/buildings/trainings</a:t>
            </a:r>
            <a:r>
              <a:rPr kumimoji="0" lang="en-US" b="0" i="0" u="none" strike="noStrike" kern="1200" cap="none" spc="0" normalizeH="0" baseline="0" noProof="0" dirty="0" smtClean="0">
                <a:ln>
                  <a:noFill/>
                </a:ln>
                <a:solidFill>
                  <a:schemeClr val="tx1">
                    <a:lumMod val="75000"/>
                    <a:lumOff val="25000"/>
                  </a:schemeClr>
                </a:solidFill>
                <a:effectLst/>
                <a:uLnTx/>
                <a:uFillTx/>
                <a:latin typeface="Arial" pitchFamily="34" charset="0"/>
                <a:ea typeface="+mj-ea"/>
                <a:cs typeface="Arial" pitchFamily="34" charset="0"/>
              </a:rPr>
              <a:t> for</a:t>
            </a:r>
            <a:r>
              <a:rPr kumimoji="0" lang="en-US" b="0" i="0" u="none" strike="noStrike" kern="1200" cap="none" spc="0" normalizeH="0" noProof="0" dirty="0" smtClean="0">
                <a:ln>
                  <a:noFill/>
                </a:ln>
                <a:solidFill>
                  <a:schemeClr val="tx1">
                    <a:lumMod val="75000"/>
                    <a:lumOff val="25000"/>
                  </a:schemeClr>
                </a:solidFill>
                <a:effectLst/>
                <a:uLnTx/>
                <a:uFillTx/>
                <a:latin typeface="Arial" pitchFamily="34" charset="0"/>
                <a:ea typeface="+mj-ea"/>
                <a:cs typeface="Arial" pitchFamily="34" charset="0"/>
              </a:rPr>
              <a:t> the training resources that will help you get started</a:t>
            </a:r>
            <a:endParaRPr kumimoji="0" lang="en-US" b="0" i="0" u="none" strike="noStrike" kern="1200" cap="none" spc="0" normalizeH="0" baseline="0" noProof="0" dirty="0" smtClean="0">
              <a:ln>
                <a:noFill/>
              </a:ln>
              <a:solidFill>
                <a:schemeClr val="tx1">
                  <a:lumMod val="75000"/>
                  <a:lumOff val="25000"/>
                </a:schemeClr>
              </a:solidFill>
              <a:effectLst/>
              <a:uLnTx/>
              <a:uFillTx/>
              <a:latin typeface="Arial" pitchFamily="34" charset="0"/>
              <a:ea typeface="+mj-ea"/>
              <a:cs typeface="Arial" pitchFamily="34" charset="0"/>
            </a:endParaRPr>
          </a:p>
        </p:txBody>
      </p:sp>
    </p:spTree>
    <p:extLst>
      <p:ext uri="{BB962C8B-B14F-4D97-AF65-F5344CB8AC3E}">
        <p14:creationId xmlns:p14="http://schemas.microsoft.com/office/powerpoint/2010/main" val="99577017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5455" y="809907"/>
            <a:ext cx="8308545" cy="537808"/>
          </a:xfrm>
        </p:spPr>
        <p:txBody>
          <a:bodyPr>
            <a:normAutofit/>
          </a:bodyPr>
          <a:lstStyle/>
          <a:p>
            <a:r>
              <a:rPr lang="en-US" dirty="0"/>
              <a:t>Apply for Recognition: Contact Information</a:t>
            </a:r>
          </a:p>
        </p:txBody>
      </p:sp>
      <p:sp>
        <p:nvSpPr>
          <p:cNvPr id="4" name="Slide Number Placeholder 3"/>
          <p:cNvSpPr>
            <a:spLocks noGrp="1"/>
          </p:cNvSpPr>
          <p:nvPr>
            <p:ph type="sldNum" sz="quarter" idx="4294967295"/>
          </p:nvPr>
        </p:nvSpPr>
        <p:spPr>
          <a:xfrm>
            <a:off x="6553200" y="6245225"/>
            <a:ext cx="2133600" cy="476250"/>
          </a:xfrm>
          <a:prstGeom prst="rect">
            <a:avLst/>
          </a:prstGeom>
        </p:spPr>
        <p:txBody>
          <a:bodyPr/>
          <a:lstStyle/>
          <a:p>
            <a:pPr>
              <a:defRPr/>
            </a:pPr>
            <a:fld id="{F16B175D-26AC-42BA-AF68-CE328C4BE887}" type="slidenum">
              <a:rPr lang="en-US" smtClean="0">
                <a:solidFill>
                  <a:srgbClr val="3F3F3F"/>
                </a:solidFill>
              </a:rPr>
              <a:pPr>
                <a:defRPr/>
              </a:pPr>
              <a:t>20</a:t>
            </a:fld>
            <a:endParaRPr lang="en-US">
              <a:solidFill>
                <a:srgbClr val="3F3F3F"/>
              </a:solidFill>
            </a:endParaRPr>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86600" y="1524000"/>
            <a:ext cx="1828800" cy="24384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6"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1000" y="1365786"/>
            <a:ext cx="4038600" cy="247426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7" name="Picture 4"/>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381000" y="3840051"/>
            <a:ext cx="4038600" cy="2454466"/>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cxnSp>
        <p:nvCxnSpPr>
          <p:cNvPr id="8" name="Straight Arrow Connector 7"/>
          <p:cNvCxnSpPr/>
          <p:nvPr/>
        </p:nvCxnSpPr>
        <p:spPr>
          <a:xfrm flipH="1">
            <a:off x="4419600" y="1981201"/>
            <a:ext cx="533400" cy="0"/>
          </a:xfrm>
          <a:prstGeom prst="straightConnector1">
            <a:avLst/>
          </a:prstGeom>
          <a:ln>
            <a:solidFill>
              <a:srgbClr val="C00000"/>
            </a:solidFill>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flipH="1">
            <a:off x="4419600" y="4495800"/>
            <a:ext cx="533400" cy="1"/>
          </a:xfrm>
          <a:prstGeom prst="straightConnector1">
            <a:avLst/>
          </a:prstGeom>
          <a:ln>
            <a:solidFill>
              <a:srgbClr val="C00000"/>
            </a:solidFill>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H="1">
            <a:off x="4419600" y="5181601"/>
            <a:ext cx="533400" cy="0"/>
          </a:xfrm>
          <a:prstGeom prst="straightConnector1">
            <a:avLst/>
          </a:prstGeom>
          <a:ln>
            <a:solidFill>
              <a:srgbClr val="C00000"/>
            </a:solidFill>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flipH="1">
            <a:off x="4419600" y="6019800"/>
            <a:ext cx="533400" cy="1"/>
          </a:xfrm>
          <a:prstGeom prst="straightConnector1">
            <a:avLst/>
          </a:prstGeom>
          <a:ln>
            <a:solidFill>
              <a:srgbClr val="C00000"/>
            </a:solidFill>
            <a:tailEnd type="arrow"/>
          </a:ln>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4953000" y="1714501"/>
            <a:ext cx="1447800" cy="533400"/>
          </a:xfrm>
          <a:prstGeom prst="rect">
            <a:avLst/>
          </a:prstGeom>
        </p:spPr>
        <p:txBody>
          <a:bodyPr vert="horz" wrap="square" lIns="91440" tIns="45720" rIns="91440" bIns="45720" rtlCol="0" anchor="ctr">
            <a:norm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en-US" sz="2000" b="0" i="0" u="none" strike="noStrike" kern="1200" cap="none" spc="0" normalizeH="0" baseline="0" noProof="0" dirty="0" smtClean="0">
                <a:ln>
                  <a:noFill/>
                </a:ln>
                <a:solidFill>
                  <a:schemeClr val="tx1">
                    <a:lumMod val="50000"/>
                    <a:lumOff val="50000"/>
                  </a:schemeClr>
                </a:solidFill>
                <a:effectLst/>
                <a:uLnTx/>
                <a:uFillTx/>
                <a:latin typeface="Arial" pitchFamily="34" charset="0"/>
                <a:ea typeface="+mj-ea"/>
                <a:cs typeface="Arial" pitchFamily="34" charset="0"/>
              </a:rPr>
              <a:t>Owner</a:t>
            </a:r>
          </a:p>
        </p:txBody>
      </p:sp>
      <p:sp>
        <p:nvSpPr>
          <p:cNvPr id="17" name="TextBox 16"/>
          <p:cNvSpPr txBox="1"/>
          <p:nvPr/>
        </p:nvSpPr>
        <p:spPr>
          <a:xfrm>
            <a:off x="4955610" y="4229100"/>
            <a:ext cx="2309486" cy="533400"/>
          </a:xfrm>
          <a:prstGeom prst="rect">
            <a:avLst/>
          </a:prstGeom>
        </p:spPr>
        <p:txBody>
          <a:bodyPr vert="horz" wrap="square" lIns="91440" tIns="45720" rIns="91440" bIns="45720" rtlCol="0" anchor="ctr">
            <a:norm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en-US" sz="2000" b="0" i="0" u="none" strike="noStrike" kern="1200" cap="none" spc="0" normalizeH="0" baseline="0" noProof="0" dirty="0" smtClean="0">
                <a:ln>
                  <a:noFill/>
                </a:ln>
                <a:solidFill>
                  <a:schemeClr val="tx1">
                    <a:lumMod val="50000"/>
                    <a:lumOff val="50000"/>
                  </a:schemeClr>
                </a:solidFill>
                <a:effectLst/>
                <a:uLnTx/>
                <a:uFillTx/>
                <a:latin typeface="Arial" pitchFamily="34" charset="0"/>
                <a:ea typeface="+mj-ea"/>
                <a:cs typeface="Arial" pitchFamily="34" charset="0"/>
              </a:rPr>
              <a:t>Primary Contact</a:t>
            </a:r>
          </a:p>
        </p:txBody>
      </p:sp>
      <p:sp>
        <p:nvSpPr>
          <p:cNvPr id="18" name="TextBox 17"/>
          <p:cNvSpPr txBox="1"/>
          <p:nvPr/>
        </p:nvSpPr>
        <p:spPr>
          <a:xfrm>
            <a:off x="4953000" y="4914901"/>
            <a:ext cx="2080886" cy="533400"/>
          </a:xfrm>
          <a:prstGeom prst="rect">
            <a:avLst/>
          </a:prstGeom>
        </p:spPr>
        <p:txBody>
          <a:bodyPr vert="horz" wrap="square" lIns="91440" tIns="45720" rIns="91440" bIns="45720" rtlCol="0" anchor="ctr">
            <a:norm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en-US" sz="2000" b="0" i="0" u="none" strike="noStrike" kern="1200" cap="none" spc="0" normalizeH="0" baseline="0" noProof="0" dirty="0" smtClean="0">
                <a:ln>
                  <a:noFill/>
                </a:ln>
                <a:solidFill>
                  <a:schemeClr val="tx1">
                    <a:lumMod val="50000"/>
                    <a:lumOff val="50000"/>
                  </a:schemeClr>
                </a:solidFill>
                <a:effectLst/>
                <a:uLnTx/>
                <a:uFillTx/>
                <a:latin typeface="Arial" pitchFamily="34" charset="0"/>
                <a:ea typeface="+mj-ea"/>
                <a:cs typeface="Arial" pitchFamily="34" charset="0"/>
              </a:rPr>
              <a:t>Signatory</a:t>
            </a:r>
          </a:p>
        </p:txBody>
      </p:sp>
      <p:sp>
        <p:nvSpPr>
          <p:cNvPr id="19" name="TextBox 18"/>
          <p:cNvSpPr txBox="1"/>
          <p:nvPr/>
        </p:nvSpPr>
        <p:spPr>
          <a:xfrm>
            <a:off x="4952999" y="5747026"/>
            <a:ext cx="3549563" cy="533400"/>
          </a:xfrm>
          <a:prstGeom prst="rect">
            <a:avLst/>
          </a:prstGeom>
        </p:spPr>
        <p:txBody>
          <a:bodyPr vert="horz" wrap="square" lIns="91440" tIns="45720" rIns="91440" bIns="45720" rtlCol="0" anchor="ctr">
            <a:norm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en-US" sz="2000" b="0" i="0" u="none" strike="noStrike" kern="1200" cap="none" spc="0" normalizeH="0" baseline="0" noProof="0" dirty="0" smtClean="0">
                <a:ln>
                  <a:noFill/>
                </a:ln>
                <a:solidFill>
                  <a:schemeClr val="tx1">
                    <a:lumMod val="50000"/>
                    <a:lumOff val="50000"/>
                  </a:schemeClr>
                </a:solidFill>
                <a:effectLst/>
                <a:uLnTx/>
                <a:uFillTx/>
                <a:latin typeface="Arial" pitchFamily="34" charset="0"/>
                <a:ea typeface="+mj-ea"/>
                <a:cs typeface="Arial" pitchFamily="34" charset="0"/>
              </a:rPr>
              <a:t>Licensed Professional</a:t>
            </a:r>
          </a:p>
        </p:txBody>
      </p:sp>
      <p:cxnSp>
        <p:nvCxnSpPr>
          <p:cNvPr id="20" name="Straight Arrow Connector 19"/>
          <p:cNvCxnSpPr/>
          <p:nvPr/>
        </p:nvCxnSpPr>
        <p:spPr>
          <a:xfrm flipH="1">
            <a:off x="4419599" y="2743200"/>
            <a:ext cx="533400" cy="0"/>
          </a:xfrm>
          <a:prstGeom prst="straightConnector1">
            <a:avLst/>
          </a:prstGeom>
          <a:ln>
            <a:solidFill>
              <a:srgbClr val="C00000"/>
            </a:solidFill>
            <a:tailEnd type="arrow"/>
          </a:ln>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4952999" y="2476500"/>
            <a:ext cx="1447800" cy="533400"/>
          </a:xfrm>
          <a:prstGeom prst="rect">
            <a:avLst/>
          </a:prstGeom>
        </p:spPr>
        <p:txBody>
          <a:bodyPr vert="horz" wrap="square" lIns="91440" tIns="45720" rIns="91440" bIns="45720" rtlCol="0" anchor="ctr">
            <a:norm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en-US" sz="2000" b="0" i="0" u="none" strike="noStrike" kern="1200" cap="none" spc="0" normalizeH="0" baseline="0" noProof="0" dirty="0" smtClean="0">
                <a:ln>
                  <a:noFill/>
                </a:ln>
                <a:solidFill>
                  <a:schemeClr val="tx1">
                    <a:lumMod val="50000"/>
                    <a:lumOff val="50000"/>
                  </a:schemeClr>
                </a:solidFill>
                <a:effectLst/>
                <a:uLnTx/>
                <a:uFillTx/>
                <a:latin typeface="Arial" pitchFamily="34" charset="0"/>
                <a:ea typeface="+mj-ea"/>
                <a:cs typeface="Arial" pitchFamily="34" charset="0"/>
              </a:rPr>
              <a:t>Manager</a:t>
            </a:r>
          </a:p>
        </p:txBody>
      </p:sp>
      <p:cxnSp>
        <p:nvCxnSpPr>
          <p:cNvPr id="22" name="Straight Arrow Connector 21"/>
          <p:cNvCxnSpPr/>
          <p:nvPr/>
        </p:nvCxnSpPr>
        <p:spPr>
          <a:xfrm flipH="1">
            <a:off x="4422210" y="3390900"/>
            <a:ext cx="533400" cy="0"/>
          </a:xfrm>
          <a:prstGeom prst="straightConnector1">
            <a:avLst/>
          </a:prstGeom>
          <a:ln>
            <a:solidFill>
              <a:srgbClr val="C00000"/>
            </a:solidFill>
            <a:tailEnd type="arrow"/>
          </a:ln>
        </p:spPr>
        <p:style>
          <a:lnRef idx="2">
            <a:schemeClr val="accent1"/>
          </a:lnRef>
          <a:fillRef idx="0">
            <a:schemeClr val="accent1"/>
          </a:fillRef>
          <a:effectRef idx="1">
            <a:schemeClr val="accent1"/>
          </a:effectRef>
          <a:fontRef idx="minor">
            <a:schemeClr val="tx1"/>
          </a:fontRef>
        </p:style>
      </p:cxnSp>
      <p:sp>
        <p:nvSpPr>
          <p:cNvPr id="23" name="TextBox 22"/>
          <p:cNvSpPr txBox="1"/>
          <p:nvPr/>
        </p:nvSpPr>
        <p:spPr>
          <a:xfrm>
            <a:off x="4955610" y="2819400"/>
            <a:ext cx="2130990" cy="1219200"/>
          </a:xfrm>
          <a:prstGeom prst="rect">
            <a:avLst/>
          </a:prstGeom>
        </p:spPr>
        <p:txBody>
          <a:bodyPr vert="horz" wrap="square" lIns="91440" tIns="45720" rIns="91440" bIns="45720" rtlCol="0" anchor="ctr">
            <a:no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en-US" sz="2000" b="0" i="0" u="none" strike="noStrike" kern="1200" cap="none" spc="0" normalizeH="0" noProof="0" dirty="0" smtClean="0">
                <a:ln>
                  <a:noFill/>
                </a:ln>
                <a:solidFill>
                  <a:schemeClr val="tx1">
                    <a:lumMod val="50000"/>
                    <a:lumOff val="50000"/>
                  </a:schemeClr>
                </a:solidFill>
                <a:effectLst/>
                <a:uLnTx/>
                <a:uFillTx/>
                <a:latin typeface="Arial" pitchFamily="34" charset="0"/>
                <a:ea typeface="+mj-ea"/>
                <a:cs typeface="Arial" pitchFamily="34" charset="0"/>
              </a:rPr>
              <a:t>SPP</a:t>
            </a:r>
          </a:p>
          <a:p>
            <a:pPr marL="0" marR="0" indent="0" defTabSz="914400" rtl="0" eaLnBrk="1" fontAlgn="auto" latinLnBrk="0" hangingPunct="1">
              <a:lnSpc>
                <a:spcPct val="100000"/>
              </a:lnSpc>
              <a:spcBef>
                <a:spcPct val="0"/>
              </a:spcBef>
              <a:spcAft>
                <a:spcPts val="0"/>
              </a:spcAft>
              <a:buClrTx/>
              <a:buSzTx/>
              <a:buFontTx/>
              <a:buNone/>
              <a:tabLst/>
            </a:pPr>
            <a:r>
              <a:rPr kumimoji="0" lang="en-US" sz="2000" b="0" i="0" u="none" strike="noStrike" kern="1200" cap="none" spc="0" normalizeH="0" noProof="0" dirty="0" smtClean="0">
                <a:ln>
                  <a:noFill/>
                </a:ln>
                <a:solidFill>
                  <a:schemeClr val="tx1">
                    <a:lumMod val="50000"/>
                    <a:lumOff val="50000"/>
                  </a:schemeClr>
                </a:solidFill>
                <a:effectLst/>
                <a:uLnTx/>
                <a:uFillTx/>
                <a:latin typeface="Arial" pitchFamily="34" charset="0"/>
                <a:ea typeface="+mj-ea"/>
                <a:cs typeface="Arial" pitchFamily="34" charset="0"/>
              </a:rPr>
              <a:t>(if applicable)</a:t>
            </a:r>
            <a:endParaRPr kumimoji="0" lang="en-US" sz="2000" b="0" i="0" u="none" strike="noStrike" kern="1200" cap="none" spc="0" normalizeH="0" baseline="0" noProof="0" dirty="0" smtClean="0">
              <a:ln>
                <a:noFill/>
              </a:ln>
              <a:solidFill>
                <a:schemeClr val="tx1">
                  <a:lumMod val="50000"/>
                  <a:lumOff val="50000"/>
                </a:schemeClr>
              </a:solidFill>
              <a:effectLst/>
              <a:uLnTx/>
              <a:uFillTx/>
              <a:latin typeface="Arial" pitchFamily="34" charset="0"/>
              <a:ea typeface="+mj-ea"/>
              <a:cs typeface="Arial" pitchFamily="34" charset="0"/>
            </a:endParaRPr>
          </a:p>
        </p:txBody>
      </p:sp>
    </p:spTree>
    <p:extLst>
      <p:ext uri="{BB962C8B-B14F-4D97-AF65-F5344CB8AC3E}">
        <p14:creationId xmlns:p14="http://schemas.microsoft.com/office/powerpoint/2010/main" val="30538634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5455" y="809907"/>
            <a:ext cx="8308545" cy="537808"/>
          </a:xfrm>
        </p:spPr>
        <p:txBody>
          <a:bodyPr>
            <a:normAutofit/>
          </a:bodyPr>
          <a:lstStyle/>
          <a:p>
            <a:r>
              <a:rPr lang="en-US" dirty="0"/>
              <a:t>Apply for Recognition: Award Information</a:t>
            </a:r>
          </a:p>
        </p:txBody>
      </p:sp>
      <p:sp>
        <p:nvSpPr>
          <p:cNvPr id="3" name="Slide Number Placeholder 2"/>
          <p:cNvSpPr>
            <a:spLocks noGrp="1"/>
          </p:cNvSpPr>
          <p:nvPr>
            <p:ph type="sldNum" sz="quarter" idx="4294967295"/>
          </p:nvPr>
        </p:nvSpPr>
        <p:spPr>
          <a:xfrm>
            <a:off x="6553200" y="6245225"/>
            <a:ext cx="2133600" cy="476250"/>
          </a:xfrm>
          <a:prstGeom prst="rect">
            <a:avLst/>
          </a:prstGeom>
        </p:spPr>
        <p:txBody>
          <a:bodyPr/>
          <a:lstStyle/>
          <a:p>
            <a:pPr>
              <a:defRPr/>
            </a:pPr>
            <a:fld id="{4F34E375-88FE-4F2B-98B2-1480279B2A3E}" type="slidenum">
              <a:rPr lang="en-US" smtClean="0">
                <a:solidFill>
                  <a:srgbClr val="3F3F3F"/>
                </a:solidFill>
              </a:rPr>
              <a:pPr>
                <a:defRPr/>
              </a:pPr>
              <a:t>21</a:t>
            </a:fld>
            <a:endParaRPr lang="en-US">
              <a:solidFill>
                <a:srgbClr val="3F3F3F"/>
              </a:solidFill>
            </a:endParaRPr>
          </a:p>
        </p:txBody>
      </p:sp>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400" y="1371600"/>
            <a:ext cx="4572000" cy="3276836"/>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7"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253341" y="4648436"/>
            <a:ext cx="4601648" cy="2084568"/>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81800" y="1385170"/>
            <a:ext cx="1963716" cy="26670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470831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835455" y="889282"/>
            <a:ext cx="8308545" cy="537808"/>
          </a:xfrm>
        </p:spPr>
        <p:txBody>
          <a:bodyPr>
            <a:normAutofit/>
          </a:bodyPr>
          <a:lstStyle/>
          <a:p>
            <a:r>
              <a:rPr lang="en-US" dirty="0"/>
              <a:t>Apply for Recognition: Eligibility Details</a:t>
            </a:r>
          </a:p>
        </p:txBody>
      </p:sp>
      <p:sp>
        <p:nvSpPr>
          <p:cNvPr id="4" name="Slide Number Placeholder 3"/>
          <p:cNvSpPr>
            <a:spLocks noGrp="1"/>
          </p:cNvSpPr>
          <p:nvPr>
            <p:ph type="sldNum" sz="quarter" idx="4294967295"/>
          </p:nvPr>
        </p:nvSpPr>
        <p:spPr>
          <a:xfrm>
            <a:off x="6553200" y="6245225"/>
            <a:ext cx="2133600" cy="476250"/>
          </a:xfrm>
          <a:prstGeom prst="rect">
            <a:avLst/>
          </a:prstGeom>
        </p:spPr>
        <p:txBody>
          <a:bodyPr/>
          <a:lstStyle/>
          <a:p>
            <a:pPr>
              <a:defRPr/>
            </a:pPr>
            <a:fld id="{F16B175D-26AC-42BA-AF68-CE328C4BE887}" type="slidenum">
              <a:rPr lang="en-US" smtClean="0">
                <a:solidFill>
                  <a:srgbClr val="3F3F3F"/>
                </a:solidFill>
              </a:rPr>
              <a:pPr>
                <a:defRPr/>
              </a:pPr>
              <a:t>22</a:t>
            </a:fld>
            <a:endParaRPr lang="en-US">
              <a:solidFill>
                <a:srgbClr val="3F3F3F"/>
              </a:solidFill>
            </a:endParaRPr>
          </a:p>
        </p:txBody>
      </p:sp>
      <p:pic>
        <p:nvPicPr>
          <p:cNvPr id="9"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68649" y="3400425"/>
            <a:ext cx="4936901" cy="3321884"/>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34200" y="1447800"/>
            <a:ext cx="1958898" cy="25908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5" cstate="print"/>
          <a:srcRect/>
          <a:stretch>
            <a:fillRect/>
          </a:stretch>
        </p:blipFill>
        <p:spPr bwMode="auto">
          <a:xfrm>
            <a:off x="174171" y="1524000"/>
            <a:ext cx="6760029" cy="1752600"/>
          </a:xfrm>
          <a:prstGeom prst="rect">
            <a:avLst/>
          </a:prstGeom>
          <a:noFill/>
          <a:ln w="9525">
            <a:noFill/>
            <a:miter lim="800000"/>
            <a:headEnd/>
            <a:tailEnd/>
          </a:ln>
        </p:spPr>
      </p:pic>
    </p:spTree>
    <p:extLst>
      <p:ext uri="{BB962C8B-B14F-4D97-AF65-F5344CB8AC3E}">
        <p14:creationId xmlns:p14="http://schemas.microsoft.com/office/powerpoint/2010/main" val="7774547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Apply for Recognition: Generate Application for Signatures</a:t>
            </a:r>
          </a:p>
        </p:txBody>
      </p:sp>
      <p:sp>
        <p:nvSpPr>
          <p:cNvPr id="3" name="Slide Number Placeholder 2"/>
          <p:cNvSpPr>
            <a:spLocks noGrp="1"/>
          </p:cNvSpPr>
          <p:nvPr>
            <p:ph type="sldNum" sz="quarter" idx="4294967295"/>
          </p:nvPr>
        </p:nvSpPr>
        <p:spPr>
          <a:xfrm>
            <a:off x="6553200" y="6245225"/>
            <a:ext cx="2133600" cy="476250"/>
          </a:xfrm>
          <a:prstGeom prst="rect">
            <a:avLst/>
          </a:prstGeom>
        </p:spPr>
        <p:txBody>
          <a:bodyPr/>
          <a:lstStyle/>
          <a:p>
            <a:pPr>
              <a:defRPr/>
            </a:pPr>
            <a:fld id="{4F34E375-88FE-4F2B-98B2-1480279B2A3E}" type="slidenum">
              <a:rPr lang="en-US" smtClean="0">
                <a:solidFill>
                  <a:srgbClr val="3F3F3F"/>
                </a:solidFill>
              </a:rPr>
              <a:pPr>
                <a:defRPr/>
              </a:pPr>
              <a:t>23</a:t>
            </a:fld>
            <a:endParaRPr lang="en-US">
              <a:solidFill>
                <a:srgbClr val="3F3F3F"/>
              </a:solidFill>
            </a:endParaRPr>
          </a:p>
        </p:txBody>
      </p:sp>
      <p:pic>
        <p:nvPicPr>
          <p:cNvPr id="5"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4696" y="2057400"/>
            <a:ext cx="4686440" cy="202402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05400" y="1765300"/>
            <a:ext cx="3752579" cy="4198649"/>
          </a:xfrm>
          <a:prstGeom prst="rect">
            <a:avLst/>
          </a:prstGeom>
        </p:spPr>
      </p:pic>
    </p:spTree>
    <p:extLst>
      <p:ext uri="{BB962C8B-B14F-4D97-AF65-F5344CB8AC3E}">
        <p14:creationId xmlns:p14="http://schemas.microsoft.com/office/powerpoint/2010/main" val="22767020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213" y="1286157"/>
            <a:ext cx="8331787" cy="537808"/>
          </a:xfrm>
        </p:spPr>
        <p:txBody>
          <a:bodyPr>
            <a:noAutofit/>
          </a:bodyPr>
          <a:lstStyle/>
          <a:p>
            <a:r>
              <a:rPr lang="en-US" dirty="0" smtClean="0"/>
              <a:t>More Details: Licensed Professional (LP) Qualifications	</a:t>
            </a:r>
            <a:endParaRPr lang="en-US" dirty="0"/>
          </a:p>
        </p:txBody>
      </p:sp>
      <p:sp>
        <p:nvSpPr>
          <p:cNvPr id="3" name="Content Placeholder 2"/>
          <p:cNvSpPr>
            <a:spLocks noGrp="1"/>
          </p:cNvSpPr>
          <p:nvPr>
            <p:ph idx="1"/>
          </p:nvPr>
        </p:nvSpPr>
        <p:spPr>
          <a:xfrm>
            <a:off x="774700" y="1765300"/>
            <a:ext cx="8229600" cy="4525963"/>
          </a:xfrm>
        </p:spPr>
        <p:txBody>
          <a:bodyPr>
            <a:normAutofit fontScale="70000" lnSpcReduction="20000"/>
          </a:bodyPr>
          <a:lstStyle/>
          <a:p>
            <a:pPr marL="285750" indent="-285750">
              <a:lnSpc>
                <a:spcPct val="140000"/>
              </a:lnSpc>
              <a:spcAft>
                <a:spcPts val="600"/>
              </a:spcAft>
            </a:pPr>
            <a:r>
              <a:rPr lang="en-US" dirty="0" smtClean="0"/>
              <a:t>Only Licensed Professionals (LP) with the following qualifications may verify ENERGY STAR applications:</a:t>
            </a:r>
          </a:p>
          <a:p>
            <a:pPr marL="685800" lvl="1">
              <a:lnSpc>
                <a:spcPct val="140000"/>
              </a:lnSpc>
              <a:spcAft>
                <a:spcPts val="600"/>
              </a:spcAft>
            </a:pPr>
            <a:r>
              <a:rPr lang="en-US" dirty="0" smtClean="0"/>
              <a:t>Possess a current license as a Professional Engineer (PE) or a Registered Architect (RA) in any U.S. State, Canadian Province, or territory of the U.S. or Canada and be in good standing;</a:t>
            </a:r>
          </a:p>
          <a:p>
            <a:pPr marL="1085850" lvl="2">
              <a:lnSpc>
                <a:spcPct val="140000"/>
              </a:lnSpc>
              <a:spcAft>
                <a:spcPts val="600"/>
              </a:spcAft>
            </a:pPr>
            <a:r>
              <a:rPr lang="en-US" dirty="0" smtClean="0"/>
              <a:t>The PE or RA does not need to hold a license in the same jurisdiction as the property he/she is verifying</a:t>
            </a:r>
          </a:p>
          <a:p>
            <a:pPr marL="685800" lvl="1">
              <a:lnSpc>
                <a:spcPct val="140000"/>
              </a:lnSpc>
              <a:spcAft>
                <a:spcPts val="600"/>
              </a:spcAft>
            </a:pPr>
            <a:r>
              <a:rPr lang="en-US" dirty="0" smtClean="0"/>
              <a:t>Have a working knowledge of building systems, ASHRAE Standard 55 and 62.1, and the </a:t>
            </a:r>
            <a:r>
              <a:rPr lang="en-US" i="1" dirty="0" smtClean="0"/>
              <a:t>IESNA Lighting Handbook</a:t>
            </a:r>
            <a:r>
              <a:rPr lang="en-US" dirty="0" smtClean="0"/>
              <a:t>; and</a:t>
            </a:r>
          </a:p>
          <a:p>
            <a:pPr marL="685800" lvl="1">
              <a:lnSpc>
                <a:spcPct val="140000"/>
              </a:lnSpc>
              <a:spcAft>
                <a:spcPts val="600"/>
              </a:spcAft>
            </a:pPr>
            <a:r>
              <a:rPr lang="en-US" dirty="0" smtClean="0"/>
              <a:t>Understand the jurisdiction’s engineering and architectural licensure laws, professional ethics requirements, and regulations</a:t>
            </a:r>
          </a:p>
          <a:p>
            <a:pPr marL="285750">
              <a:lnSpc>
                <a:spcPct val="140000"/>
              </a:lnSpc>
              <a:spcAft>
                <a:spcPts val="600"/>
              </a:spcAft>
            </a:pPr>
            <a:r>
              <a:rPr lang="en-US" dirty="0" smtClean="0"/>
              <a:t>The Licensed Professional  may be an employee of the company applying for the ENERGY STAR.  However, they must carry out an unbiased assessment of the application</a:t>
            </a:r>
            <a:r>
              <a:rPr lang="en-US" sz="2200" dirty="0" smtClean="0"/>
              <a:t>.</a:t>
            </a:r>
          </a:p>
          <a:p>
            <a:pPr lvl="0">
              <a:lnSpc>
                <a:spcPct val="140000"/>
              </a:lnSpc>
            </a:pPr>
            <a:endParaRPr lang="en-US" b="1" dirty="0" smtClean="0">
              <a:solidFill>
                <a:srgbClr val="000000"/>
              </a:solidFill>
            </a:endParaRPr>
          </a:p>
        </p:txBody>
      </p:sp>
      <p:sp>
        <p:nvSpPr>
          <p:cNvPr id="4" name="Slide Number Placeholder 3"/>
          <p:cNvSpPr>
            <a:spLocks noGrp="1"/>
          </p:cNvSpPr>
          <p:nvPr>
            <p:ph type="sldNum" sz="quarter" idx="4294967295"/>
          </p:nvPr>
        </p:nvSpPr>
        <p:spPr>
          <a:xfrm>
            <a:off x="6553200" y="6245225"/>
            <a:ext cx="2133600" cy="476250"/>
          </a:xfrm>
          <a:prstGeom prst="rect">
            <a:avLst/>
          </a:prstGeom>
        </p:spPr>
        <p:txBody>
          <a:bodyPr/>
          <a:lstStyle/>
          <a:p>
            <a:fld id="{F5A34203-934D-40FC-AB05-D82B5628A42B}" type="slidenum">
              <a:rPr lang="en-US" smtClean="0">
                <a:solidFill>
                  <a:srgbClr val="000000"/>
                </a:solidFill>
              </a:rPr>
              <a:pPr/>
              <a:t>24</a:t>
            </a:fld>
            <a:endParaRPr lang="en-US" dirty="0">
              <a:solidFill>
                <a:srgbClr val="000000"/>
              </a:solidFill>
            </a:endParaRPr>
          </a:p>
        </p:txBody>
      </p:sp>
    </p:spTree>
    <p:extLst>
      <p:ext uri="{BB962C8B-B14F-4D97-AF65-F5344CB8AC3E}">
        <p14:creationId xmlns:p14="http://schemas.microsoft.com/office/powerpoint/2010/main" val="148213309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dirty="0" smtClean="0"/>
              <a:t>	</a:t>
            </a:r>
            <a:endParaRPr lang="en-US" sz="3200" dirty="0"/>
          </a:p>
        </p:txBody>
      </p:sp>
      <p:sp>
        <p:nvSpPr>
          <p:cNvPr id="3" name="Content Placeholder 2"/>
          <p:cNvSpPr>
            <a:spLocks noGrp="1"/>
          </p:cNvSpPr>
          <p:nvPr>
            <p:ph idx="1"/>
          </p:nvPr>
        </p:nvSpPr>
        <p:spPr/>
        <p:txBody>
          <a:bodyPr/>
          <a:lstStyle/>
          <a:p>
            <a:endParaRPr lang="en-US" sz="2400" dirty="0" smtClean="0">
              <a:solidFill>
                <a:srgbClr val="000000"/>
              </a:solidFill>
            </a:endParaRPr>
          </a:p>
          <a:p>
            <a:endParaRPr lang="en-US" sz="2400" dirty="0" smtClean="0">
              <a:solidFill>
                <a:srgbClr val="000000"/>
              </a:solidFill>
            </a:endParaRPr>
          </a:p>
          <a:p>
            <a:endParaRPr lang="en-US" sz="2400" dirty="0" smtClean="0">
              <a:solidFill>
                <a:srgbClr val="000000"/>
              </a:solidFill>
            </a:endParaRPr>
          </a:p>
          <a:p>
            <a:endParaRPr lang="en-US" sz="2400" dirty="0" smtClean="0">
              <a:solidFill>
                <a:srgbClr val="000000"/>
              </a:solidFill>
            </a:endParaRPr>
          </a:p>
          <a:p>
            <a:endParaRPr lang="en-US" sz="2400" dirty="0" smtClean="0">
              <a:solidFill>
                <a:srgbClr val="000000"/>
              </a:solidFill>
            </a:endParaRPr>
          </a:p>
          <a:p>
            <a:endParaRPr lang="en-US" sz="2400" dirty="0" smtClean="0">
              <a:solidFill>
                <a:srgbClr val="000000"/>
              </a:solidFill>
            </a:endParaRPr>
          </a:p>
        </p:txBody>
      </p:sp>
      <p:sp>
        <p:nvSpPr>
          <p:cNvPr id="4" name="Slide Number Placeholder 2"/>
          <p:cNvSpPr>
            <a:spLocks noGrp="1"/>
          </p:cNvSpPr>
          <p:nvPr>
            <p:ph type="sldNum" sz="quarter" idx="12"/>
          </p:nvPr>
        </p:nvSpPr>
        <p:spPr>
          <a:xfrm>
            <a:off x="8209221" y="6308726"/>
            <a:ext cx="477578" cy="365125"/>
          </a:xfrm>
          <a:prstGeom prst="rect">
            <a:avLst/>
          </a:prstGeom>
        </p:spPr>
        <p:txBody>
          <a:bodyPr/>
          <a:lstStyle/>
          <a:p>
            <a:fld id="{F5A34203-934D-40FC-AB05-D82B5628A42B}" type="slidenum">
              <a:rPr lang="en-US" smtClean="0">
                <a:solidFill>
                  <a:srgbClr val="000000"/>
                </a:solidFill>
              </a:rPr>
              <a:pPr/>
              <a:t>25</a:t>
            </a:fld>
            <a:endParaRPr lang="en-US" dirty="0">
              <a:solidFill>
                <a:srgbClr val="000000"/>
              </a:solidFill>
            </a:endParaRPr>
          </a:p>
        </p:txBody>
      </p:sp>
      <p:sp>
        <p:nvSpPr>
          <p:cNvPr id="7" name="Content Placeholder 2"/>
          <p:cNvSpPr txBox="1">
            <a:spLocks/>
          </p:cNvSpPr>
          <p:nvPr/>
        </p:nvSpPr>
        <p:spPr bwMode="auto">
          <a:xfrm>
            <a:off x="784225" y="1638300"/>
            <a:ext cx="8229600" cy="46783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457200" marR="0" lvl="0" indent="-457200" algn="l" defTabSz="914400" rtl="0" eaLnBrk="1" fontAlgn="base" latinLnBrk="0" hangingPunct="1">
              <a:lnSpc>
                <a:spcPct val="130000"/>
              </a:lnSpc>
              <a:spcBef>
                <a:spcPts val="0"/>
              </a:spcBef>
              <a:spcAft>
                <a:spcPts val="1200"/>
              </a:spcAft>
              <a:buClr>
                <a:srgbClr val="00B0F0"/>
              </a:buClr>
              <a:buSzTx/>
              <a:buFont typeface="Arial" charset="0"/>
              <a:buAutoNum type="arabicPeriod"/>
              <a:tabLst/>
              <a:defRPr/>
            </a:pPr>
            <a:r>
              <a:rPr kumimoji="0" lang="en-US" sz="2000" b="0" i="0" u="none" strike="noStrike" kern="1200" cap="none" spc="0" normalizeH="0" baseline="0" noProof="0" dirty="0" smtClean="0">
                <a:ln>
                  <a:noFill/>
                </a:ln>
                <a:solidFill>
                  <a:srgbClr val="6F6F6F"/>
                </a:solidFill>
                <a:effectLst/>
                <a:uLnTx/>
                <a:uFillTx/>
                <a:latin typeface="Arial" pitchFamily="34" charset="0"/>
                <a:cs typeface="Arial" pitchFamily="34" charset="0"/>
              </a:rPr>
              <a:t>Follow</a:t>
            </a:r>
            <a:r>
              <a:rPr kumimoji="0" lang="en-US" sz="2000" b="0" i="0" u="none" strike="noStrike" kern="1200" cap="none" spc="0" normalizeH="0" noProof="0" dirty="0" smtClean="0">
                <a:ln>
                  <a:noFill/>
                </a:ln>
                <a:solidFill>
                  <a:srgbClr val="6F6F6F"/>
                </a:solidFill>
                <a:effectLst/>
                <a:uLnTx/>
                <a:uFillTx/>
                <a:latin typeface="Arial" pitchFamily="34" charset="0"/>
                <a:cs typeface="Arial" pitchFamily="34" charset="0"/>
              </a:rPr>
              <a:t> the guidance in </a:t>
            </a:r>
            <a:r>
              <a:rPr kumimoji="0" lang="en-US" sz="2000" b="0" i="1" u="none" strike="noStrike" kern="1200" cap="none" spc="0" normalizeH="0" noProof="0" dirty="0" smtClean="0">
                <a:ln>
                  <a:noFill/>
                </a:ln>
                <a:solidFill>
                  <a:srgbClr val="6F6F6F"/>
                </a:solidFill>
                <a:effectLst/>
                <a:uLnTx/>
                <a:uFillTx/>
                <a:latin typeface="Arial" pitchFamily="34" charset="0"/>
                <a:cs typeface="Arial" pitchFamily="34" charset="0"/>
                <a:hlinkClick r:id="rId3"/>
              </a:rPr>
              <a:t>The Licensed Professional’s Guide: Understanding the Roles and Requirements for Verifying Commercial Building Applications for ENERGY STAR Certification</a:t>
            </a:r>
            <a:endParaRPr kumimoji="0" lang="en-US" sz="2000" b="0" i="0" u="none" strike="noStrike" kern="1200" cap="none" spc="0" normalizeH="0" baseline="0" noProof="0" dirty="0" smtClean="0">
              <a:ln>
                <a:noFill/>
              </a:ln>
              <a:solidFill>
                <a:srgbClr val="6F6F6F"/>
              </a:solidFill>
              <a:effectLst/>
              <a:uLnTx/>
              <a:uFillTx/>
              <a:latin typeface="Arial" pitchFamily="34" charset="0"/>
              <a:cs typeface="Arial" pitchFamily="34" charset="0"/>
            </a:endParaRPr>
          </a:p>
          <a:p>
            <a:pPr marL="457200" marR="0" lvl="0" indent="-457200" algn="l" defTabSz="914400" rtl="0" eaLnBrk="1" fontAlgn="base" latinLnBrk="0" hangingPunct="1">
              <a:lnSpc>
                <a:spcPct val="130000"/>
              </a:lnSpc>
              <a:buClr>
                <a:srgbClr val="00B0F0"/>
              </a:buClr>
              <a:buSzTx/>
              <a:buFont typeface="Arial" charset="0"/>
              <a:buAutoNum type="arabicPeriod"/>
              <a:tabLst/>
              <a:defRPr/>
            </a:pPr>
            <a:r>
              <a:rPr kumimoji="0" lang="en-US" sz="2000" b="0" i="0" u="none" strike="noStrike" kern="1200" cap="none" spc="0" normalizeH="0" baseline="0" noProof="0" dirty="0" smtClean="0">
                <a:ln>
                  <a:noFill/>
                </a:ln>
                <a:solidFill>
                  <a:srgbClr val="6F6F6F"/>
                </a:solidFill>
                <a:effectLst/>
                <a:uLnTx/>
                <a:uFillTx/>
                <a:latin typeface="Arial" pitchFamily="34" charset="0"/>
                <a:cs typeface="Arial" pitchFamily="34" charset="0"/>
              </a:rPr>
              <a:t>Conduct site visit </a:t>
            </a:r>
          </a:p>
          <a:p>
            <a:pPr marL="914400" lvl="1" indent="-457200" fontAlgn="base">
              <a:lnSpc>
                <a:spcPct val="130000"/>
              </a:lnSpc>
              <a:buClr>
                <a:srgbClr val="00B0F0"/>
              </a:buClr>
              <a:buFont typeface="Arial" pitchFamily="34" charset="0"/>
              <a:buChar char="•"/>
            </a:pPr>
            <a:r>
              <a:rPr kumimoji="0" lang="en-US" sz="2000" b="0" i="0" u="none" strike="noStrike" kern="1200" cap="none" spc="0" normalizeH="0" baseline="0" noProof="0" dirty="0" smtClean="0">
                <a:ln>
                  <a:noFill/>
                </a:ln>
                <a:solidFill>
                  <a:srgbClr val="6F6F6F"/>
                </a:solidFill>
                <a:effectLst/>
                <a:uLnTx/>
                <a:uFillTx/>
                <a:latin typeface="Arial" pitchFamily="34" charset="0"/>
                <a:cs typeface="Arial" pitchFamily="34" charset="0"/>
              </a:rPr>
              <a:t>Verify all data inputs</a:t>
            </a:r>
          </a:p>
          <a:p>
            <a:pPr marL="914400" lvl="1" indent="-457200" fontAlgn="base">
              <a:lnSpc>
                <a:spcPct val="130000"/>
              </a:lnSpc>
              <a:buClr>
                <a:srgbClr val="00B0F0"/>
              </a:buClr>
              <a:buFont typeface="Arial" pitchFamily="34" charset="0"/>
              <a:buChar char="•"/>
            </a:pPr>
            <a:r>
              <a:rPr lang="en-US" sz="2000" dirty="0" smtClean="0">
                <a:solidFill>
                  <a:srgbClr val="6F6F6F"/>
                </a:solidFill>
                <a:latin typeface="Arial" pitchFamily="34" charset="0"/>
                <a:cs typeface="Arial" pitchFamily="34" charset="0"/>
              </a:rPr>
              <a:t>Assess indoor environmental quality</a:t>
            </a:r>
          </a:p>
          <a:p>
            <a:pPr marL="457200" indent="-457200" fontAlgn="base">
              <a:lnSpc>
                <a:spcPct val="130000"/>
              </a:lnSpc>
              <a:buClr>
                <a:srgbClr val="00B0F0"/>
              </a:buClr>
              <a:buFont typeface="+mj-lt"/>
              <a:buAutoNum type="arabicPeriod"/>
            </a:pPr>
            <a:r>
              <a:rPr kumimoji="0" lang="en-US" sz="2000" b="0" i="0" u="none" strike="noStrike" kern="1200" cap="none" spc="0" normalizeH="0" baseline="0" noProof="0" dirty="0" smtClean="0">
                <a:ln>
                  <a:noFill/>
                </a:ln>
                <a:solidFill>
                  <a:srgbClr val="6F6F6F"/>
                </a:solidFill>
                <a:effectLst/>
                <a:uLnTx/>
                <a:uFillTx/>
                <a:latin typeface="Arial" pitchFamily="34" charset="0"/>
                <a:cs typeface="Arial" pitchFamily="34" charset="0"/>
              </a:rPr>
              <a:t>Request that the applicant address</a:t>
            </a:r>
            <a:r>
              <a:rPr kumimoji="0" lang="en-US" sz="2000" b="0" i="0" u="none" strike="noStrike" kern="1200" cap="none" spc="0" normalizeH="0" noProof="0" dirty="0" smtClean="0">
                <a:ln>
                  <a:noFill/>
                </a:ln>
                <a:solidFill>
                  <a:srgbClr val="6F6F6F"/>
                </a:solidFill>
                <a:effectLst/>
                <a:uLnTx/>
                <a:uFillTx/>
                <a:latin typeface="Arial" pitchFamily="34" charset="0"/>
                <a:cs typeface="Arial" pitchFamily="34" charset="0"/>
              </a:rPr>
              <a:t> </a:t>
            </a:r>
            <a:r>
              <a:rPr kumimoji="0" lang="en-US" sz="2000" b="0" i="0" u="none" strike="noStrike" kern="1200" cap="none" spc="0" normalizeH="0" baseline="0" noProof="0" dirty="0" smtClean="0">
                <a:ln>
                  <a:noFill/>
                </a:ln>
                <a:solidFill>
                  <a:srgbClr val="6F6F6F"/>
                </a:solidFill>
                <a:effectLst/>
                <a:uLnTx/>
                <a:uFillTx/>
                <a:latin typeface="Arial" pitchFamily="34" charset="0"/>
                <a:cs typeface="Arial" pitchFamily="34" charset="0"/>
              </a:rPr>
              <a:t>any insufficiencies or</a:t>
            </a:r>
            <a:r>
              <a:rPr kumimoji="0" lang="en-US" sz="2000" b="0" i="0" u="none" strike="noStrike" kern="1200" cap="none" spc="0" normalizeH="0" noProof="0" dirty="0" smtClean="0">
                <a:ln>
                  <a:noFill/>
                </a:ln>
                <a:solidFill>
                  <a:srgbClr val="6F6F6F"/>
                </a:solidFill>
                <a:effectLst/>
                <a:uLnTx/>
                <a:uFillTx/>
                <a:latin typeface="Arial" pitchFamily="34" charset="0"/>
                <a:cs typeface="Arial" pitchFamily="34" charset="0"/>
              </a:rPr>
              <a:t> </a:t>
            </a:r>
            <a:r>
              <a:rPr kumimoji="0" lang="en-US" sz="2000" b="0" i="0" u="none" strike="noStrike" kern="1200" cap="none" spc="0" normalizeH="0" baseline="0" noProof="0" dirty="0" smtClean="0">
                <a:ln>
                  <a:noFill/>
                </a:ln>
                <a:solidFill>
                  <a:srgbClr val="6F6F6F"/>
                </a:solidFill>
                <a:effectLst/>
                <a:uLnTx/>
                <a:uFillTx/>
                <a:latin typeface="Arial" pitchFamily="34" charset="0"/>
                <a:cs typeface="Arial" pitchFamily="34" charset="0"/>
              </a:rPr>
              <a:t>errors in Portfolio Manager</a:t>
            </a:r>
          </a:p>
          <a:p>
            <a:pPr marL="457200" indent="-457200" fontAlgn="base">
              <a:lnSpc>
                <a:spcPct val="130000"/>
              </a:lnSpc>
              <a:buClr>
                <a:srgbClr val="00B0F0"/>
              </a:buClr>
              <a:buFont typeface="+mj-lt"/>
              <a:buAutoNum type="arabicPeriod"/>
            </a:pPr>
            <a:r>
              <a:rPr kumimoji="0" lang="en-US" sz="2000" b="0" i="0" u="none" strike="noStrike" kern="1200" cap="none" spc="0" normalizeH="0" baseline="0" noProof="0" dirty="0" smtClean="0">
                <a:ln>
                  <a:noFill/>
                </a:ln>
                <a:solidFill>
                  <a:srgbClr val="6F6F6F"/>
                </a:solidFill>
                <a:effectLst/>
                <a:uLnTx/>
                <a:uFillTx/>
                <a:latin typeface="Arial" pitchFamily="34" charset="0"/>
                <a:cs typeface="Arial" pitchFamily="34" charset="0"/>
              </a:rPr>
              <a:t>Check re-generated documents,</a:t>
            </a:r>
            <a:r>
              <a:rPr lang="en-US" sz="2000" dirty="0" smtClean="0">
                <a:solidFill>
                  <a:srgbClr val="6F6F6F"/>
                </a:solidFill>
                <a:latin typeface="Arial" pitchFamily="34" charset="0"/>
                <a:cs typeface="Arial" pitchFamily="34" charset="0"/>
              </a:rPr>
              <a:t> </a:t>
            </a:r>
            <a:r>
              <a:rPr kumimoji="0" lang="en-US" sz="2000" b="0" i="0" u="none" strike="noStrike" kern="1200" cap="none" spc="0" normalizeH="0" baseline="0" noProof="0" dirty="0" smtClean="0">
                <a:ln>
                  <a:noFill/>
                </a:ln>
                <a:solidFill>
                  <a:srgbClr val="6F6F6F"/>
                </a:solidFill>
                <a:effectLst/>
                <a:uLnTx/>
                <a:uFillTx/>
                <a:latin typeface="Arial" pitchFamily="34" charset="0"/>
                <a:cs typeface="Arial" pitchFamily="34" charset="0"/>
              </a:rPr>
              <a:t>as</a:t>
            </a:r>
            <a:r>
              <a:rPr kumimoji="0" lang="en-US" sz="2000" b="0" i="0" u="none" strike="noStrike" kern="1200" cap="none" spc="0" normalizeH="0" noProof="0" dirty="0" smtClean="0">
                <a:ln>
                  <a:noFill/>
                </a:ln>
                <a:solidFill>
                  <a:srgbClr val="6F6F6F"/>
                </a:solidFill>
                <a:effectLst/>
                <a:uLnTx/>
                <a:uFillTx/>
                <a:latin typeface="Arial" pitchFamily="34" charset="0"/>
                <a:cs typeface="Arial" pitchFamily="34" charset="0"/>
              </a:rPr>
              <a:t> </a:t>
            </a:r>
            <a:r>
              <a:rPr kumimoji="0" lang="en-US" sz="2000" b="0" i="0" u="none" strike="noStrike" kern="1200" cap="none" spc="0" normalizeH="0" baseline="0" noProof="0" dirty="0" smtClean="0">
                <a:ln>
                  <a:noFill/>
                </a:ln>
                <a:solidFill>
                  <a:srgbClr val="6F6F6F"/>
                </a:solidFill>
                <a:effectLst/>
                <a:uLnTx/>
                <a:uFillTx/>
                <a:latin typeface="Arial" pitchFamily="34" charset="0"/>
                <a:cs typeface="Arial" pitchFamily="34" charset="0"/>
              </a:rPr>
              <a:t>needed</a:t>
            </a:r>
          </a:p>
          <a:p>
            <a:pPr marL="457200" indent="-457200" fontAlgn="base">
              <a:lnSpc>
                <a:spcPct val="130000"/>
              </a:lnSpc>
              <a:buClr>
                <a:srgbClr val="00B0F0"/>
              </a:buClr>
              <a:buFont typeface="+mj-lt"/>
              <a:buAutoNum type="arabicPeriod"/>
            </a:pPr>
            <a:r>
              <a:rPr kumimoji="0" lang="en-US" sz="2000" b="0" i="0" u="none" strike="noStrike" kern="1200" cap="none" spc="0" normalizeH="0" baseline="0" noProof="0" dirty="0" smtClean="0">
                <a:ln>
                  <a:noFill/>
                </a:ln>
                <a:solidFill>
                  <a:srgbClr val="6F6F6F"/>
                </a:solidFill>
                <a:effectLst/>
                <a:uLnTx/>
                <a:uFillTx/>
                <a:latin typeface="Arial" pitchFamily="34" charset="0"/>
                <a:cs typeface="Arial" pitchFamily="34" charset="0"/>
              </a:rPr>
              <a:t>Sign and stamp the Application</a:t>
            </a:r>
            <a:endParaRPr kumimoji="0" lang="en-US" sz="2000" b="0" i="0" u="none" strike="noStrike" kern="1200" cap="none" spc="0" normalizeH="0" baseline="0" noProof="0" dirty="0">
              <a:ln>
                <a:noFill/>
              </a:ln>
              <a:solidFill>
                <a:srgbClr val="6F6F6F"/>
              </a:solidFill>
              <a:effectLst/>
              <a:uLnTx/>
              <a:uFillTx/>
              <a:latin typeface="Arial" pitchFamily="34" charset="0"/>
              <a:cs typeface="Arial" pitchFamily="34" charset="0"/>
            </a:endParaRPr>
          </a:p>
        </p:txBody>
      </p:sp>
      <p:sp>
        <p:nvSpPr>
          <p:cNvPr id="9" name="Title 1"/>
          <p:cNvSpPr txBox="1">
            <a:spLocks/>
          </p:cNvSpPr>
          <p:nvPr/>
        </p:nvSpPr>
        <p:spPr bwMode="auto">
          <a:xfrm>
            <a:off x="784225" y="942976"/>
            <a:ext cx="7620000" cy="723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fontScale="97500"/>
          </a:bodyPr>
          <a:lstStyle/>
          <a:p>
            <a:pPr defTabSz="914400" eaLnBrk="0" fontAlgn="base" hangingPunct="0">
              <a:spcBef>
                <a:spcPct val="0"/>
              </a:spcBef>
              <a:spcAft>
                <a:spcPct val="0"/>
              </a:spcAft>
              <a:defRPr/>
            </a:pPr>
            <a:r>
              <a:rPr lang="en-US" sz="2400" b="1" dirty="0">
                <a:solidFill>
                  <a:srgbClr val="0070C0"/>
                </a:solidFill>
                <a:latin typeface="Univers" pitchFamily="34" charset="0"/>
                <a:ea typeface="+mj-ea"/>
                <a:cs typeface="+mj-cs"/>
              </a:rPr>
              <a:t>More </a:t>
            </a:r>
            <a:r>
              <a:rPr lang="en-US" sz="2400" b="1" dirty="0" smtClean="0">
                <a:solidFill>
                  <a:srgbClr val="0070C0"/>
                </a:solidFill>
                <a:latin typeface="Univers" pitchFamily="34" charset="0"/>
                <a:ea typeface="+mj-ea"/>
                <a:cs typeface="+mj-cs"/>
              </a:rPr>
              <a:t>Details: Responsibilities of an LP </a:t>
            </a:r>
            <a:r>
              <a:rPr kumimoji="0" lang="en-US" sz="2400" b="1" i="0" u="none" strike="noStrike" kern="1200" cap="none" spc="0" normalizeH="0" baseline="0" noProof="0" dirty="0" smtClean="0">
                <a:ln>
                  <a:noFill/>
                </a:ln>
                <a:solidFill>
                  <a:srgbClr val="3366FF"/>
                </a:solidFill>
                <a:effectLst/>
                <a:uLnTx/>
                <a:uFillTx/>
                <a:latin typeface="Arial" pitchFamily="34" charset="0"/>
                <a:ea typeface="+mj-ea"/>
                <a:cs typeface="Arial" pitchFamily="34" charset="0"/>
              </a:rPr>
              <a:t>	</a:t>
            </a:r>
            <a:endParaRPr kumimoji="0" lang="en-US" sz="2400" b="1" i="0" u="none" strike="noStrike" kern="1200" cap="none" spc="0" normalizeH="0" baseline="0" noProof="0" dirty="0">
              <a:ln>
                <a:noFill/>
              </a:ln>
              <a:solidFill>
                <a:srgbClr val="3366FF"/>
              </a:solidFill>
              <a:effectLst/>
              <a:uLnTx/>
              <a:uFillTx/>
              <a:latin typeface="Arial" pitchFamily="34" charset="0"/>
              <a:ea typeface="+mj-ea"/>
              <a:cs typeface="Arial" pitchFamily="34" charset="0"/>
            </a:endParaRPr>
          </a:p>
        </p:txBody>
      </p:sp>
    </p:spTree>
    <p:extLst>
      <p:ext uri="{BB962C8B-B14F-4D97-AF65-F5344CB8AC3E}">
        <p14:creationId xmlns:p14="http://schemas.microsoft.com/office/powerpoint/2010/main" val="172589091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835455" y="1111532"/>
            <a:ext cx="8308545" cy="537808"/>
          </a:xfrm>
        </p:spPr>
        <p:txBody>
          <a:bodyPr>
            <a:normAutofit/>
          </a:bodyPr>
          <a:lstStyle/>
          <a:p>
            <a:r>
              <a:rPr lang="en-US" dirty="0"/>
              <a:t>Apply for Recognition: Site Visit</a:t>
            </a:r>
          </a:p>
        </p:txBody>
      </p:sp>
      <p:sp>
        <p:nvSpPr>
          <p:cNvPr id="4" name="Slide Number Placeholder 3"/>
          <p:cNvSpPr>
            <a:spLocks noGrp="1"/>
          </p:cNvSpPr>
          <p:nvPr>
            <p:ph type="sldNum" sz="quarter" idx="4294967295"/>
          </p:nvPr>
        </p:nvSpPr>
        <p:spPr>
          <a:xfrm>
            <a:off x="6553200" y="6245225"/>
            <a:ext cx="2133600" cy="476250"/>
          </a:xfrm>
          <a:prstGeom prst="rect">
            <a:avLst/>
          </a:prstGeom>
        </p:spPr>
        <p:txBody>
          <a:bodyPr/>
          <a:lstStyle/>
          <a:p>
            <a:pPr>
              <a:defRPr/>
            </a:pPr>
            <a:fld id="{F16B175D-26AC-42BA-AF68-CE328C4BE887}" type="slidenum">
              <a:rPr lang="en-US" smtClean="0">
                <a:solidFill>
                  <a:srgbClr val="3F3F3F"/>
                </a:solidFill>
              </a:rPr>
              <a:pPr>
                <a:defRPr/>
              </a:pPr>
              <a:t>26</a:t>
            </a:fld>
            <a:endParaRPr lang="en-US" dirty="0">
              <a:solidFill>
                <a:srgbClr val="3F3F3F"/>
              </a:solidFill>
            </a:endParaRPr>
          </a:p>
        </p:txBody>
      </p:sp>
      <p:grpSp>
        <p:nvGrpSpPr>
          <p:cNvPr id="12" name="Group 11"/>
          <p:cNvGrpSpPr/>
          <p:nvPr/>
        </p:nvGrpSpPr>
        <p:grpSpPr>
          <a:xfrm>
            <a:off x="0" y="1860550"/>
            <a:ext cx="6934200" cy="4191000"/>
            <a:chOff x="0" y="1447800"/>
            <a:chExt cx="6934200" cy="4191000"/>
          </a:xfrm>
        </p:grpSpPr>
        <p:pic>
          <p:nvPicPr>
            <p:cNvPr id="47105" name="Picture 1"/>
            <p:cNvPicPr>
              <a:picLocks noChangeAspect="1" noChangeArrowheads="1"/>
            </p:cNvPicPr>
            <p:nvPr/>
          </p:nvPicPr>
          <p:blipFill>
            <a:blip r:embed="rId3" cstate="print"/>
            <a:srcRect/>
            <a:stretch>
              <a:fillRect/>
            </a:stretch>
          </p:blipFill>
          <p:spPr bwMode="auto">
            <a:xfrm>
              <a:off x="0" y="1447800"/>
              <a:ext cx="6934200" cy="4191000"/>
            </a:xfrm>
            <a:prstGeom prst="rect">
              <a:avLst/>
            </a:prstGeom>
            <a:noFill/>
            <a:ln w="9525">
              <a:noFill/>
              <a:miter lim="800000"/>
              <a:headEnd/>
              <a:tailEnd/>
            </a:ln>
          </p:spPr>
        </p:pic>
        <p:pic>
          <p:nvPicPr>
            <p:cNvPr id="1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81200" y="2438400"/>
              <a:ext cx="2057400" cy="9906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grpSp>
      <p:sp>
        <p:nvSpPr>
          <p:cNvPr id="9" name="Oval 8"/>
          <p:cNvSpPr/>
          <p:nvPr/>
        </p:nvSpPr>
        <p:spPr>
          <a:xfrm>
            <a:off x="228600" y="4343400"/>
            <a:ext cx="1088721" cy="315238"/>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p:cNvGrpSpPr/>
          <p:nvPr/>
        </p:nvGrpSpPr>
        <p:grpSpPr>
          <a:xfrm>
            <a:off x="4038600" y="1857375"/>
            <a:ext cx="4855508" cy="2671762"/>
            <a:chOff x="4038600" y="1524000"/>
            <a:chExt cx="4855508" cy="2671762"/>
          </a:xfrm>
        </p:grpSpPr>
        <p:pic>
          <p:nvPicPr>
            <p:cNvPr id="47106" name="Picture 2"/>
            <p:cNvPicPr>
              <a:picLocks noChangeAspect="1" noChangeArrowheads="1"/>
            </p:cNvPicPr>
            <p:nvPr/>
          </p:nvPicPr>
          <p:blipFill>
            <a:blip r:embed="rId5" cstate="print"/>
            <a:srcRect/>
            <a:stretch>
              <a:fillRect/>
            </a:stretch>
          </p:blipFill>
          <p:spPr bwMode="auto">
            <a:xfrm>
              <a:off x="4038600" y="2438400"/>
              <a:ext cx="914400" cy="304800"/>
            </a:xfrm>
            <a:prstGeom prst="rect">
              <a:avLst/>
            </a:prstGeom>
            <a:noFill/>
            <a:ln w="9525">
              <a:noFill/>
              <a:miter lim="800000"/>
              <a:headEnd/>
              <a:tailEnd/>
            </a:ln>
          </p:spPr>
        </p:pic>
        <p:pic>
          <p:nvPicPr>
            <p:cNvPr id="7"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934200" y="1524000"/>
              <a:ext cx="1959908" cy="2671762"/>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31991930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5455" y="952782"/>
            <a:ext cx="8308545" cy="537808"/>
          </a:xfrm>
        </p:spPr>
        <p:txBody>
          <a:bodyPr>
            <a:normAutofit/>
          </a:bodyPr>
          <a:lstStyle/>
          <a:p>
            <a:r>
              <a:rPr lang="en-US" dirty="0"/>
              <a:t>Apply for Recognition: Revise &amp; Regenerate</a:t>
            </a:r>
          </a:p>
        </p:txBody>
      </p:sp>
      <p:sp>
        <p:nvSpPr>
          <p:cNvPr id="3" name="Slide Number Placeholder 2"/>
          <p:cNvSpPr>
            <a:spLocks noGrp="1"/>
          </p:cNvSpPr>
          <p:nvPr>
            <p:ph type="sldNum" sz="quarter" idx="4294967295"/>
          </p:nvPr>
        </p:nvSpPr>
        <p:spPr>
          <a:xfrm>
            <a:off x="6553200" y="6245225"/>
            <a:ext cx="2133600" cy="476250"/>
          </a:xfrm>
          <a:prstGeom prst="rect">
            <a:avLst/>
          </a:prstGeom>
        </p:spPr>
        <p:txBody>
          <a:bodyPr/>
          <a:lstStyle/>
          <a:p>
            <a:pPr>
              <a:defRPr/>
            </a:pPr>
            <a:fld id="{4F34E375-88FE-4F2B-98B2-1480279B2A3E}" type="slidenum">
              <a:rPr lang="en-US" smtClean="0">
                <a:solidFill>
                  <a:srgbClr val="3F3F3F"/>
                </a:solidFill>
              </a:rPr>
              <a:pPr>
                <a:defRPr/>
              </a:pPr>
              <a:t>27</a:t>
            </a:fld>
            <a:endParaRPr lang="en-US">
              <a:solidFill>
                <a:srgbClr val="3F3F3F"/>
              </a:solidFill>
            </a:endParaRPr>
          </a:p>
        </p:txBody>
      </p:sp>
      <p:pic>
        <p:nvPicPr>
          <p:cNvPr id="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29399" y="1596267"/>
            <a:ext cx="1961299" cy="26670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5125"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86400" y="4196212"/>
            <a:ext cx="2038350" cy="218122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5126"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7200" y="1739142"/>
            <a:ext cx="4800600" cy="4674852"/>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1" name="Oval 10"/>
          <p:cNvSpPr/>
          <p:nvPr/>
        </p:nvSpPr>
        <p:spPr>
          <a:xfrm>
            <a:off x="762000" y="2439904"/>
            <a:ext cx="1676400" cy="315238"/>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736979" y="3805451"/>
            <a:ext cx="2234821" cy="315238"/>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3429000" y="4501018"/>
            <a:ext cx="1828800" cy="451981"/>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690685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5455" y="1127407"/>
            <a:ext cx="8308545" cy="537808"/>
          </a:xfrm>
        </p:spPr>
        <p:txBody>
          <a:bodyPr>
            <a:normAutofit/>
          </a:bodyPr>
          <a:lstStyle/>
          <a:p>
            <a:r>
              <a:rPr lang="en-US" dirty="0"/>
              <a:t>Apply for Recognition: Submit Application</a:t>
            </a:r>
          </a:p>
        </p:txBody>
      </p:sp>
      <p:sp>
        <p:nvSpPr>
          <p:cNvPr id="4" name="Slide Number Placeholder 3"/>
          <p:cNvSpPr>
            <a:spLocks noGrp="1"/>
          </p:cNvSpPr>
          <p:nvPr>
            <p:ph type="sldNum" sz="quarter" idx="4294967295"/>
          </p:nvPr>
        </p:nvSpPr>
        <p:spPr>
          <a:xfrm>
            <a:off x="6553200" y="6245225"/>
            <a:ext cx="2133600" cy="476250"/>
          </a:xfrm>
          <a:prstGeom prst="rect">
            <a:avLst/>
          </a:prstGeom>
        </p:spPr>
        <p:txBody>
          <a:bodyPr/>
          <a:lstStyle/>
          <a:p>
            <a:pPr>
              <a:defRPr/>
            </a:pPr>
            <a:fld id="{F16B175D-26AC-42BA-AF68-CE328C4BE887}" type="slidenum">
              <a:rPr lang="en-US" smtClean="0">
                <a:solidFill>
                  <a:srgbClr val="3F3F3F"/>
                </a:solidFill>
              </a:rPr>
              <a:pPr>
                <a:defRPr/>
              </a:pPr>
              <a:t>28</a:t>
            </a:fld>
            <a:endParaRPr lang="en-US">
              <a:solidFill>
                <a:srgbClr val="3F3F3F"/>
              </a:solidFill>
            </a:endParaRPr>
          </a:p>
        </p:txBody>
      </p:sp>
      <p:pic>
        <p:nvPicPr>
          <p:cNvPr id="12"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5276" y="2003425"/>
            <a:ext cx="6181725" cy="421005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3"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58000" y="2098675"/>
            <a:ext cx="1972644" cy="25908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76520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5455" y="1190907"/>
            <a:ext cx="8308545" cy="537808"/>
          </a:xfrm>
        </p:spPr>
        <p:txBody>
          <a:bodyPr>
            <a:normAutofit/>
          </a:bodyPr>
          <a:lstStyle/>
          <a:p>
            <a:r>
              <a:rPr lang="en-US" dirty="0"/>
              <a:t>Apply for Recognition: Submit Application</a:t>
            </a:r>
          </a:p>
        </p:txBody>
      </p:sp>
      <p:sp>
        <p:nvSpPr>
          <p:cNvPr id="3" name="Slide Number Placeholder 2"/>
          <p:cNvSpPr>
            <a:spLocks noGrp="1"/>
          </p:cNvSpPr>
          <p:nvPr>
            <p:ph type="sldNum" sz="quarter" idx="4294967295"/>
          </p:nvPr>
        </p:nvSpPr>
        <p:spPr>
          <a:xfrm>
            <a:off x="6553200" y="6245225"/>
            <a:ext cx="2133600" cy="476250"/>
          </a:xfrm>
          <a:prstGeom prst="rect">
            <a:avLst/>
          </a:prstGeom>
        </p:spPr>
        <p:txBody>
          <a:bodyPr/>
          <a:lstStyle/>
          <a:p>
            <a:pPr>
              <a:defRPr/>
            </a:pPr>
            <a:fld id="{4F34E375-88FE-4F2B-98B2-1480279B2A3E}" type="slidenum">
              <a:rPr lang="en-US" smtClean="0">
                <a:solidFill>
                  <a:srgbClr val="3F3F3F"/>
                </a:solidFill>
              </a:rPr>
              <a:pPr>
                <a:defRPr/>
              </a:pPr>
              <a:t>29</a:t>
            </a:fld>
            <a:endParaRPr lang="en-US">
              <a:solidFill>
                <a:srgbClr val="3F3F3F"/>
              </a:solidFill>
            </a:endParaRPr>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1325" y="2254250"/>
            <a:ext cx="6143625" cy="1714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03725" y="4235450"/>
            <a:ext cx="2279196" cy="63817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18325" y="2254250"/>
            <a:ext cx="1972644" cy="25908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567567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endParaRPr lang="en-US" dirty="0" smtClean="0"/>
          </a:p>
          <a:p>
            <a:pPr>
              <a:buNone/>
            </a:pPr>
            <a:endParaRPr lang="en-US" dirty="0" smtClean="0"/>
          </a:p>
          <a:p>
            <a:pPr marL="0" indent="0">
              <a:buNone/>
            </a:pPr>
            <a:r>
              <a:rPr lang="en-US" sz="4000" b="1" dirty="0" smtClean="0">
                <a:solidFill>
                  <a:srgbClr val="00B0F0"/>
                </a:solidFill>
              </a:rPr>
              <a:t>The Value of the </a:t>
            </a:r>
          </a:p>
          <a:p>
            <a:pPr marL="0" indent="0">
              <a:buNone/>
            </a:pPr>
            <a:r>
              <a:rPr lang="en-US" sz="4000" b="1" dirty="0" smtClean="0">
                <a:solidFill>
                  <a:srgbClr val="00B0F0"/>
                </a:solidFill>
              </a:rPr>
              <a:t>ENERGY STAR Certification</a:t>
            </a:r>
            <a:endParaRPr lang="en-US" sz="4000" b="1" dirty="0">
              <a:solidFill>
                <a:srgbClr val="00B0F0"/>
              </a:solidFill>
            </a:endParaRPr>
          </a:p>
        </p:txBody>
      </p:sp>
      <p:sp>
        <p:nvSpPr>
          <p:cNvPr id="4" name="Slide Number Placeholder 3"/>
          <p:cNvSpPr>
            <a:spLocks noGrp="1"/>
          </p:cNvSpPr>
          <p:nvPr>
            <p:ph type="sldNum" sz="quarter" idx="4294967295"/>
          </p:nvPr>
        </p:nvSpPr>
        <p:spPr>
          <a:xfrm>
            <a:off x="6553200" y="6245225"/>
            <a:ext cx="2133600" cy="476250"/>
          </a:xfrm>
          <a:prstGeom prst="rect">
            <a:avLst/>
          </a:prstGeom>
        </p:spPr>
        <p:txBody>
          <a:bodyPr/>
          <a:lstStyle/>
          <a:p>
            <a:pPr>
              <a:defRPr/>
            </a:pPr>
            <a:fld id="{F16B175D-26AC-42BA-AF68-CE328C4BE887}" type="slidenum">
              <a:rPr lang="en-US" smtClean="0">
                <a:solidFill>
                  <a:srgbClr val="3F3F3F"/>
                </a:solidFill>
              </a:rPr>
              <a:pPr>
                <a:defRPr/>
              </a:pPr>
              <a:t>3</a:t>
            </a:fld>
            <a:endParaRPr lang="en-US">
              <a:solidFill>
                <a:srgbClr val="3F3F3F"/>
              </a:solidFill>
            </a:endParaRPr>
          </a:p>
        </p:txBody>
      </p:sp>
    </p:spTree>
    <p:extLst>
      <p:ext uri="{BB962C8B-B14F-4D97-AF65-F5344CB8AC3E}">
        <p14:creationId xmlns:p14="http://schemas.microsoft.com/office/powerpoint/2010/main" val="5055269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12214" y="2078465"/>
            <a:ext cx="7874586" cy="4174699"/>
          </a:xfrm>
        </p:spPr>
        <p:txBody>
          <a:bodyPr/>
          <a:lstStyle/>
          <a:p>
            <a:pPr>
              <a:buNone/>
            </a:pPr>
            <a:endParaRPr lang="en-US" dirty="0" smtClean="0"/>
          </a:p>
          <a:p>
            <a:pPr>
              <a:buNone/>
            </a:pPr>
            <a:endParaRPr lang="en-US" b="1" dirty="0" smtClean="0"/>
          </a:p>
          <a:p>
            <a:pPr marL="0" indent="0">
              <a:buNone/>
            </a:pPr>
            <a:r>
              <a:rPr lang="en-US" sz="4000" b="1" dirty="0" smtClean="0">
                <a:solidFill>
                  <a:srgbClr val="00B0F0"/>
                </a:solidFill>
              </a:rPr>
              <a:t>See Your Application </a:t>
            </a:r>
          </a:p>
          <a:p>
            <a:pPr marL="0" indent="0">
              <a:buNone/>
            </a:pPr>
            <a:r>
              <a:rPr lang="en-US" sz="4000" b="1" dirty="0" smtClean="0">
                <a:solidFill>
                  <a:srgbClr val="00B0F0"/>
                </a:solidFill>
              </a:rPr>
              <a:t>Through to Award</a:t>
            </a:r>
          </a:p>
        </p:txBody>
      </p:sp>
      <p:sp>
        <p:nvSpPr>
          <p:cNvPr id="4" name="Slide Number Placeholder 3"/>
          <p:cNvSpPr>
            <a:spLocks noGrp="1"/>
          </p:cNvSpPr>
          <p:nvPr>
            <p:ph type="sldNum" sz="quarter" idx="4294967295"/>
          </p:nvPr>
        </p:nvSpPr>
        <p:spPr>
          <a:xfrm>
            <a:off x="6553200" y="6245225"/>
            <a:ext cx="2133600" cy="476250"/>
          </a:xfrm>
          <a:prstGeom prst="rect">
            <a:avLst/>
          </a:prstGeom>
        </p:spPr>
        <p:txBody>
          <a:bodyPr/>
          <a:lstStyle/>
          <a:p>
            <a:pPr>
              <a:defRPr/>
            </a:pPr>
            <a:fld id="{F16B175D-26AC-42BA-AF68-CE328C4BE887}" type="slidenum">
              <a:rPr lang="en-US" smtClean="0">
                <a:solidFill>
                  <a:srgbClr val="3F3F3F"/>
                </a:solidFill>
              </a:rPr>
              <a:pPr>
                <a:defRPr/>
              </a:pPr>
              <a:t>30</a:t>
            </a:fld>
            <a:endParaRPr lang="en-US">
              <a:solidFill>
                <a:srgbClr val="3F3F3F"/>
              </a:solidFill>
            </a:endParaRPr>
          </a:p>
        </p:txBody>
      </p:sp>
    </p:spTree>
    <p:extLst>
      <p:ext uri="{BB962C8B-B14F-4D97-AF65-F5344CB8AC3E}">
        <p14:creationId xmlns:p14="http://schemas.microsoft.com/office/powerpoint/2010/main" val="47110266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5455" y="1016282"/>
            <a:ext cx="8308545" cy="537808"/>
          </a:xfrm>
        </p:spPr>
        <p:txBody>
          <a:bodyPr>
            <a:normAutofit/>
          </a:bodyPr>
          <a:lstStyle/>
          <a:p>
            <a:r>
              <a:rPr lang="en-US" dirty="0" smtClean="0"/>
              <a:t>Track Your Application</a:t>
            </a:r>
            <a:endParaRPr lang="en-US" dirty="0"/>
          </a:p>
        </p:txBody>
      </p:sp>
      <p:sp>
        <p:nvSpPr>
          <p:cNvPr id="4" name="Slide Number Placeholder 3"/>
          <p:cNvSpPr>
            <a:spLocks noGrp="1"/>
          </p:cNvSpPr>
          <p:nvPr>
            <p:ph type="sldNum" sz="quarter" idx="4294967295"/>
          </p:nvPr>
        </p:nvSpPr>
        <p:spPr>
          <a:xfrm>
            <a:off x="6553200" y="6245225"/>
            <a:ext cx="2133600" cy="476250"/>
          </a:xfrm>
          <a:prstGeom prst="rect">
            <a:avLst/>
          </a:prstGeom>
        </p:spPr>
        <p:txBody>
          <a:bodyPr/>
          <a:lstStyle/>
          <a:p>
            <a:pPr>
              <a:defRPr/>
            </a:pPr>
            <a:fld id="{F16B175D-26AC-42BA-AF68-CE328C4BE887}" type="slidenum">
              <a:rPr lang="en-US" smtClean="0">
                <a:solidFill>
                  <a:srgbClr val="3F3F3F"/>
                </a:solidFill>
              </a:rPr>
              <a:pPr>
                <a:defRPr/>
              </a:pPr>
              <a:t>31</a:t>
            </a:fld>
            <a:endParaRPr lang="en-US">
              <a:solidFill>
                <a:srgbClr val="3F3F3F"/>
              </a:solidFill>
            </a:endParaRPr>
          </a:p>
        </p:txBody>
      </p:sp>
      <p:pic>
        <p:nvPicPr>
          <p:cNvPr id="1027" name="Picture 3"/>
          <p:cNvPicPr>
            <a:picLocks noChangeAspect="1" noChangeArrowheads="1"/>
          </p:cNvPicPr>
          <p:nvPr/>
        </p:nvPicPr>
        <p:blipFill>
          <a:blip r:embed="rId3" cstate="print"/>
          <a:srcRect/>
          <a:stretch>
            <a:fillRect/>
          </a:stretch>
        </p:blipFill>
        <p:spPr bwMode="auto">
          <a:xfrm>
            <a:off x="152400" y="1762125"/>
            <a:ext cx="8839200" cy="4564582"/>
          </a:xfrm>
          <a:prstGeom prst="rect">
            <a:avLst/>
          </a:prstGeom>
          <a:noFill/>
          <a:ln w="9525">
            <a:noFill/>
            <a:miter lim="800000"/>
            <a:headEnd/>
            <a:tailEnd/>
          </a:ln>
        </p:spPr>
      </p:pic>
    </p:spTree>
    <p:extLst>
      <p:ext uri="{BB962C8B-B14F-4D97-AF65-F5344CB8AC3E}">
        <p14:creationId xmlns:p14="http://schemas.microsoft.com/office/powerpoint/2010/main" val="19156391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8089" y="1143282"/>
            <a:ext cx="7490412" cy="537808"/>
          </a:xfrm>
        </p:spPr>
        <p:txBody>
          <a:bodyPr>
            <a:normAutofit/>
          </a:bodyPr>
          <a:lstStyle/>
          <a:p>
            <a:r>
              <a:rPr lang="en-US" dirty="0" smtClean="0"/>
              <a:t>ENERGY STAR Certification Timeframes</a:t>
            </a:r>
            <a:endParaRPr lang="en-US" dirty="0"/>
          </a:p>
        </p:txBody>
      </p:sp>
      <p:sp>
        <p:nvSpPr>
          <p:cNvPr id="4" name="Content Placeholder 3"/>
          <p:cNvSpPr>
            <a:spLocks noGrp="1"/>
          </p:cNvSpPr>
          <p:nvPr>
            <p:ph idx="1"/>
          </p:nvPr>
        </p:nvSpPr>
        <p:spPr>
          <a:xfrm>
            <a:off x="828089" y="1856215"/>
            <a:ext cx="7874586" cy="3509535"/>
          </a:xfrm>
        </p:spPr>
        <p:txBody>
          <a:bodyPr>
            <a:normAutofit/>
          </a:bodyPr>
          <a:lstStyle/>
          <a:p>
            <a:pPr>
              <a:lnSpc>
                <a:spcPct val="130000"/>
              </a:lnSpc>
            </a:pPr>
            <a:r>
              <a:rPr lang="en-US" dirty="0" smtClean="0"/>
              <a:t>It typically takes about 3 weeks to review and process an application, barring significant issues</a:t>
            </a:r>
          </a:p>
          <a:p>
            <a:pPr>
              <a:lnSpc>
                <a:spcPct val="130000"/>
              </a:lnSpc>
            </a:pPr>
            <a:r>
              <a:rPr lang="en-US" dirty="0" smtClean="0"/>
              <a:t>Once the application is approved, the applicant should receive a letter of congratulations, certificate, and decals in 2-3 weeks</a:t>
            </a:r>
          </a:p>
          <a:p>
            <a:pPr>
              <a:lnSpc>
                <a:spcPct val="130000"/>
              </a:lnSpc>
            </a:pPr>
            <a:r>
              <a:rPr lang="en-US" dirty="0" smtClean="0"/>
              <a:t>The year listed on the ENERGY STAR Certification is based on the year in which the application was approved</a:t>
            </a:r>
          </a:p>
        </p:txBody>
      </p:sp>
      <p:sp>
        <p:nvSpPr>
          <p:cNvPr id="3" name="Slide Number Placeholder 2"/>
          <p:cNvSpPr>
            <a:spLocks noGrp="1"/>
          </p:cNvSpPr>
          <p:nvPr>
            <p:ph type="sldNum" sz="quarter" idx="4294967295"/>
          </p:nvPr>
        </p:nvSpPr>
        <p:spPr>
          <a:xfrm>
            <a:off x="6553200" y="6261100"/>
            <a:ext cx="2133600" cy="476250"/>
          </a:xfrm>
          <a:prstGeom prst="rect">
            <a:avLst/>
          </a:prstGeom>
        </p:spPr>
        <p:txBody>
          <a:bodyPr/>
          <a:lstStyle/>
          <a:p>
            <a:fld id="{F5A34203-934D-40FC-AB05-D82B5628A42B}" type="slidenum">
              <a:rPr lang="en-US" smtClean="0">
                <a:solidFill>
                  <a:srgbClr val="000000"/>
                </a:solidFill>
              </a:rPr>
              <a:pPr/>
              <a:t>32</a:t>
            </a:fld>
            <a:endParaRPr lang="en-US" dirty="0">
              <a:solidFill>
                <a:srgbClr val="000000"/>
              </a:solidFill>
            </a:endParaRPr>
          </a:p>
        </p:txBody>
      </p:sp>
    </p:spTree>
    <p:extLst>
      <p:ext uri="{BB962C8B-B14F-4D97-AF65-F5344CB8AC3E}">
        <p14:creationId xmlns:p14="http://schemas.microsoft.com/office/powerpoint/2010/main" val="18840947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862543" y="1691822"/>
            <a:ext cx="7426475" cy="4261985"/>
          </a:xfrm>
        </p:spPr>
        <p:txBody>
          <a:bodyPr>
            <a:normAutofit/>
          </a:bodyPr>
          <a:lstStyle/>
          <a:p>
            <a:pPr>
              <a:lnSpc>
                <a:spcPct val="130000"/>
              </a:lnSpc>
              <a:buFont typeface="Arial"/>
              <a:buChar char="•"/>
            </a:pPr>
            <a:r>
              <a:rPr lang="en-US" sz="2000" dirty="0"/>
              <a:t>Display the ENERGY STAR decal at the entrance of your </a:t>
            </a:r>
            <a:r>
              <a:rPr lang="en-US" sz="2000" dirty="0" smtClean="0"/>
              <a:t>property</a:t>
            </a:r>
            <a:endParaRPr lang="en-US" sz="2000" dirty="0"/>
          </a:p>
          <a:p>
            <a:pPr>
              <a:lnSpc>
                <a:spcPct val="130000"/>
              </a:lnSpc>
              <a:buFont typeface="Arial"/>
              <a:buChar char="•"/>
            </a:pPr>
            <a:r>
              <a:rPr lang="en-US" sz="2000" dirty="0" smtClean="0"/>
              <a:t>Take advantage of ready-to-use ENERGY STAR materials to communicate with stakeholders about your certified property</a:t>
            </a:r>
          </a:p>
          <a:p>
            <a:pPr lvl="1">
              <a:lnSpc>
                <a:spcPct val="130000"/>
              </a:lnSpc>
            </a:pPr>
            <a:r>
              <a:rPr lang="en-US" sz="2000" dirty="0" smtClean="0"/>
              <a:t>Available at: </a:t>
            </a:r>
            <a:r>
              <a:rPr lang="en-US" sz="2000" dirty="0" smtClean="0">
                <a:hlinkClick r:id="rId3"/>
              </a:rPr>
              <a:t>http://www.energystar.gov/buildings/about-us/how-can-we-help-you/communicate/energy-star-communications-toolkit/earn-energy-star</a:t>
            </a:r>
            <a:endParaRPr lang="en-US" sz="2000" dirty="0" smtClean="0"/>
          </a:p>
        </p:txBody>
      </p:sp>
      <p:sp>
        <p:nvSpPr>
          <p:cNvPr id="3" name="Slide Number Placeholder 2"/>
          <p:cNvSpPr>
            <a:spLocks noGrp="1"/>
          </p:cNvSpPr>
          <p:nvPr>
            <p:ph type="sldNum" sz="quarter" idx="12"/>
          </p:nvPr>
        </p:nvSpPr>
        <p:spPr>
          <a:xfrm>
            <a:off x="8209221" y="6324601"/>
            <a:ext cx="477578" cy="365125"/>
          </a:xfrm>
        </p:spPr>
        <p:txBody>
          <a:bodyPr/>
          <a:lstStyle/>
          <a:p>
            <a:pPr>
              <a:defRPr/>
            </a:pPr>
            <a:fld id="{4F34E375-88FE-4F2B-98B2-1480279B2A3E}" type="slidenum">
              <a:rPr lang="en-US" smtClean="0">
                <a:solidFill>
                  <a:srgbClr val="3F3F3F"/>
                </a:solidFill>
              </a:rPr>
              <a:pPr>
                <a:defRPr/>
              </a:pPr>
              <a:t>33</a:t>
            </a:fld>
            <a:endParaRPr lang="en-US" dirty="0">
              <a:solidFill>
                <a:srgbClr val="3F3F3F"/>
              </a:solidFill>
            </a:endParaRPr>
          </a:p>
        </p:txBody>
      </p:sp>
      <p:sp>
        <p:nvSpPr>
          <p:cNvPr id="2" name="Title 1"/>
          <p:cNvSpPr>
            <a:spLocks noGrp="1"/>
          </p:cNvSpPr>
          <p:nvPr>
            <p:ph type="title" idx="4294967295"/>
          </p:nvPr>
        </p:nvSpPr>
        <p:spPr>
          <a:xfrm>
            <a:off x="860425" y="1063625"/>
            <a:ext cx="6981825" cy="538163"/>
          </a:xfrm>
        </p:spPr>
        <p:txBody>
          <a:bodyPr>
            <a:normAutofit/>
          </a:bodyPr>
          <a:lstStyle/>
          <a:p>
            <a:r>
              <a:rPr lang="en-US" sz="2400" dirty="0" smtClean="0"/>
              <a:t>Communicate Your Achievements!</a:t>
            </a:r>
            <a:endParaRPr lang="en-US" sz="2400" dirty="0"/>
          </a:p>
        </p:txBody>
      </p:sp>
      <p:sp>
        <p:nvSpPr>
          <p:cNvPr id="15" name="Rectangle 14"/>
          <p:cNvSpPr/>
          <p:nvPr/>
        </p:nvSpPr>
        <p:spPr>
          <a:xfrm>
            <a:off x="850900" y="4658490"/>
            <a:ext cx="6594475" cy="1421928"/>
          </a:xfrm>
          <a:prstGeom prst="rect">
            <a:avLst/>
          </a:prstGeom>
        </p:spPr>
        <p:txBody>
          <a:bodyPr wrap="square">
            <a:spAutoFit/>
          </a:bodyPr>
          <a:lstStyle/>
          <a:p>
            <a:pPr marL="342900" lvl="0" indent="-342900" eaLnBrk="0" fontAlgn="base" hangingPunct="0">
              <a:spcBef>
                <a:spcPct val="20000"/>
              </a:spcBef>
              <a:spcAft>
                <a:spcPct val="0"/>
              </a:spcAft>
              <a:buClr>
                <a:srgbClr val="00B0F0"/>
              </a:buClr>
              <a:buFont typeface="Arial" charset="0"/>
              <a:buChar char="•"/>
            </a:pPr>
            <a:r>
              <a:rPr lang="en-US" sz="2000" dirty="0" smtClean="0">
                <a:solidFill>
                  <a:schemeClr val="tx1">
                    <a:lumMod val="65000"/>
                    <a:lumOff val="35000"/>
                  </a:schemeClr>
                </a:solidFill>
                <a:latin typeface="Arial" pitchFamily="34" charset="0"/>
                <a:cs typeface="Arial" pitchFamily="34" charset="0"/>
              </a:rPr>
              <a:t>Consider a newsletter article, email blast, website or blog post, article on an employee intranet, or other announcement to promote your certified property(</a:t>
            </a:r>
            <a:r>
              <a:rPr lang="en-US" sz="2000" dirty="0" err="1" smtClean="0">
                <a:solidFill>
                  <a:schemeClr val="tx1">
                    <a:lumMod val="65000"/>
                    <a:lumOff val="35000"/>
                  </a:schemeClr>
                </a:solidFill>
                <a:latin typeface="Arial" pitchFamily="34" charset="0"/>
                <a:cs typeface="Arial" pitchFamily="34" charset="0"/>
              </a:rPr>
              <a:t>ies</a:t>
            </a:r>
            <a:r>
              <a:rPr lang="en-US" sz="2000" dirty="0" smtClean="0">
                <a:solidFill>
                  <a:schemeClr val="tx1">
                    <a:lumMod val="65000"/>
                    <a:lumOff val="35000"/>
                  </a:schemeClr>
                </a:solidFill>
                <a:latin typeface="Arial" pitchFamily="34" charset="0"/>
                <a:cs typeface="Arial" pitchFamily="34" charset="0"/>
              </a:rPr>
              <a:t>)</a:t>
            </a:r>
          </a:p>
          <a:p>
            <a:pPr marL="342900" lvl="0" indent="-342900" eaLnBrk="0" fontAlgn="base" hangingPunct="0">
              <a:spcBef>
                <a:spcPct val="20000"/>
              </a:spcBef>
              <a:spcAft>
                <a:spcPct val="0"/>
              </a:spcAft>
              <a:buClr>
                <a:srgbClr val="00B0F0"/>
              </a:buClr>
              <a:buFont typeface="Arial" charset="0"/>
              <a:buChar char="•"/>
            </a:pPr>
            <a:endParaRPr lang="en-US" sz="2200" dirty="0" smtClean="0">
              <a:solidFill>
                <a:schemeClr val="tx1">
                  <a:lumMod val="65000"/>
                  <a:lumOff val="35000"/>
                </a:schemeClr>
              </a:solidFill>
              <a:latin typeface="Arial" pitchFamily="34" charset="0"/>
              <a:cs typeface="Arial" pitchFamily="34" charset="0"/>
            </a:endParaRPr>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44153" y="4323419"/>
            <a:ext cx="1453662" cy="1784304"/>
          </a:xfrm>
          <a:prstGeom prst="rect">
            <a:avLst/>
          </a:prstGeom>
        </p:spPr>
      </p:pic>
    </p:spTree>
    <p:extLst>
      <p:ext uri="{BB962C8B-B14F-4D97-AF65-F5344CB8AC3E}">
        <p14:creationId xmlns:p14="http://schemas.microsoft.com/office/powerpoint/2010/main" val="2004682697"/>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8209221" y="6324601"/>
            <a:ext cx="477578" cy="365125"/>
          </a:xfrm>
        </p:spPr>
        <p:txBody>
          <a:bodyPr/>
          <a:lstStyle/>
          <a:p>
            <a:pPr>
              <a:defRPr/>
            </a:pPr>
            <a:fld id="{55D6A411-685D-4A05-807E-8958D773B5D4}" type="slidenum">
              <a:rPr lang="en-US" smtClean="0">
                <a:solidFill>
                  <a:srgbClr val="3F3F3F"/>
                </a:solidFill>
              </a:rPr>
              <a:pPr>
                <a:defRPr/>
              </a:pPr>
              <a:t>34</a:t>
            </a:fld>
            <a:endParaRPr lang="en-US" dirty="0">
              <a:solidFill>
                <a:srgbClr val="3F3F3F"/>
              </a:solidFill>
            </a:endParaRPr>
          </a:p>
        </p:txBody>
      </p:sp>
      <p:pic>
        <p:nvPicPr>
          <p:cNvPr id="6" name="Picture 5" descr="school earning the ES.jpg"/>
          <p:cNvPicPr>
            <a:picLocks noChangeAspect="1"/>
          </p:cNvPicPr>
          <p:nvPr/>
        </p:nvPicPr>
        <p:blipFill>
          <a:blip r:embed="rId3" cstate="print">
            <a:lum bright="10000" contrast="10000"/>
          </a:blip>
          <a:srcRect/>
          <a:stretch>
            <a:fillRect/>
          </a:stretch>
        </p:blipFill>
        <p:spPr>
          <a:xfrm>
            <a:off x="228600" y="2009775"/>
            <a:ext cx="2250157" cy="3886200"/>
          </a:xfrm>
          <a:prstGeom prst="roundRect">
            <a:avLst/>
          </a:prstGeom>
        </p:spPr>
      </p:pic>
      <p:pic>
        <p:nvPicPr>
          <p:cNvPr id="7" name="Picture 5" descr="Energy_Star_Window_Sign_logo"/>
          <p:cNvPicPr>
            <a:picLocks noChangeAspect="1" noChangeArrowheads="1"/>
          </p:cNvPicPr>
          <p:nvPr/>
        </p:nvPicPr>
        <p:blipFill>
          <a:blip r:embed="rId4" cstate="screen"/>
          <a:srcRect/>
          <a:stretch>
            <a:fillRect/>
          </a:stretch>
        </p:blipFill>
        <p:spPr bwMode="auto">
          <a:xfrm>
            <a:off x="2743200" y="2028825"/>
            <a:ext cx="2590800" cy="3870231"/>
          </a:xfrm>
          <a:prstGeom prst="roundRect">
            <a:avLst>
              <a:gd name="adj" fmla="val 8594"/>
            </a:avLst>
          </a:prstGeom>
          <a:solidFill>
            <a:srgbClr val="FFFFFF">
              <a:shade val="85000"/>
            </a:srgbClr>
          </a:solidFill>
          <a:ln>
            <a:noFill/>
          </a:ln>
          <a:effectLst/>
        </p:spPr>
      </p:pic>
      <p:pic>
        <p:nvPicPr>
          <p:cNvPr id="8" name="Picture 2"/>
          <p:cNvPicPr>
            <a:picLocks noChangeAspect="1" noChangeArrowheads="1"/>
          </p:cNvPicPr>
          <p:nvPr/>
        </p:nvPicPr>
        <p:blipFill>
          <a:blip r:embed="rId5" cstate="screen"/>
          <a:srcRect/>
          <a:stretch>
            <a:fillRect/>
          </a:stretch>
        </p:blipFill>
        <p:spPr bwMode="auto">
          <a:xfrm>
            <a:off x="5486400" y="1854200"/>
            <a:ext cx="3505200" cy="2378732"/>
          </a:xfrm>
          <a:prstGeom prst="rect">
            <a:avLst/>
          </a:prstGeom>
          <a:noFill/>
          <a:ln w="9525">
            <a:noFill/>
            <a:miter lim="800000"/>
            <a:headEnd/>
            <a:tailEnd/>
          </a:ln>
        </p:spPr>
      </p:pic>
      <p:pic>
        <p:nvPicPr>
          <p:cNvPr id="2050" name="Picture 2"/>
          <p:cNvPicPr>
            <a:picLocks noChangeAspect="1" noChangeArrowheads="1"/>
          </p:cNvPicPr>
          <p:nvPr/>
        </p:nvPicPr>
        <p:blipFill>
          <a:blip r:embed="rId6" cstate="print"/>
          <a:srcRect/>
          <a:stretch>
            <a:fillRect/>
          </a:stretch>
        </p:blipFill>
        <p:spPr bwMode="auto">
          <a:xfrm>
            <a:off x="7239000" y="4286250"/>
            <a:ext cx="1732547" cy="2057400"/>
          </a:xfrm>
          <a:prstGeom prst="rect">
            <a:avLst/>
          </a:prstGeom>
          <a:noFill/>
          <a:ln w="9525">
            <a:noFill/>
            <a:miter lim="800000"/>
            <a:headEnd/>
            <a:tailEnd/>
          </a:ln>
        </p:spPr>
      </p:pic>
      <p:pic>
        <p:nvPicPr>
          <p:cNvPr id="9" name="Pictur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486400" y="4270375"/>
            <a:ext cx="1676152" cy="2057400"/>
          </a:xfrm>
          <a:prstGeom prst="rect">
            <a:avLst/>
          </a:prstGeom>
        </p:spPr>
      </p:pic>
      <p:sp>
        <p:nvSpPr>
          <p:cNvPr id="10" name="Title 1"/>
          <p:cNvSpPr txBox="1">
            <a:spLocks/>
          </p:cNvSpPr>
          <p:nvPr/>
        </p:nvSpPr>
        <p:spPr>
          <a:xfrm>
            <a:off x="781050" y="968375"/>
            <a:ext cx="6981825" cy="538163"/>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1800" b="1" kern="1200">
                <a:solidFill>
                  <a:srgbClr val="0070C0"/>
                </a:solidFill>
                <a:latin typeface="Univers" pitchFamily="34" charset="0"/>
                <a:ea typeface="+mj-ea"/>
                <a:cs typeface="+mj-cs"/>
              </a:defRPr>
            </a:lvl1pPr>
          </a:lstStyle>
          <a:p>
            <a:r>
              <a:rPr lang="en-US" sz="2400" dirty="0" smtClean="0"/>
              <a:t>Communicate Your Achievements!</a:t>
            </a:r>
            <a:endParaRPr lang="en-US" sz="2400" dirty="0"/>
          </a:p>
        </p:txBody>
      </p:sp>
    </p:spTree>
    <p:extLst>
      <p:ext uri="{BB962C8B-B14F-4D97-AF65-F5344CB8AC3E}">
        <p14:creationId xmlns:p14="http://schemas.microsoft.com/office/powerpoint/2010/main" val="229014218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923338" y="1063907"/>
            <a:ext cx="8331787" cy="537808"/>
          </a:xfrm>
        </p:spPr>
        <p:txBody>
          <a:bodyPr>
            <a:noAutofit/>
          </a:bodyPr>
          <a:lstStyle/>
          <a:p>
            <a:r>
              <a:rPr lang="en-US" dirty="0" smtClean="0"/>
              <a:t>Recap</a:t>
            </a:r>
            <a:endParaRPr lang="en-US" dirty="0"/>
          </a:p>
        </p:txBody>
      </p:sp>
      <p:sp>
        <p:nvSpPr>
          <p:cNvPr id="7" name="Content Placeholder 6"/>
          <p:cNvSpPr>
            <a:spLocks noGrp="1"/>
          </p:cNvSpPr>
          <p:nvPr>
            <p:ph idx="1"/>
          </p:nvPr>
        </p:nvSpPr>
        <p:spPr>
          <a:xfrm>
            <a:off x="955089" y="1713340"/>
            <a:ext cx="7874586" cy="2652285"/>
          </a:xfrm>
        </p:spPr>
        <p:txBody>
          <a:bodyPr/>
          <a:lstStyle/>
          <a:p>
            <a:pPr>
              <a:lnSpc>
                <a:spcPct val="130000"/>
              </a:lnSpc>
            </a:pPr>
            <a:r>
              <a:rPr lang="en-US" dirty="0" smtClean="0"/>
              <a:t>We covered the:</a:t>
            </a:r>
          </a:p>
          <a:p>
            <a:pPr lvl="1">
              <a:lnSpc>
                <a:spcPct val="130000"/>
              </a:lnSpc>
            </a:pPr>
            <a:r>
              <a:rPr lang="en-US" dirty="0" smtClean="0"/>
              <a:t>Value of the ENERGY STAR Certification</a:t>
            </a:r>
          </a:p>
          <a:p>
            <a:pPr lvl="1">
              <a:lnSpc>
                <a:spcPct val="130000"/>
              </a:lnSpc>
            </a:pPr>
            <a:r>
              <a:rPr lang="en-US" dirty="0" smtClean="0"/>
              <a:t>Eligibility requirements for Certification</a:t>
            </a:r>
          </a:p>
          <a:p>
            <a:pPr lvl="1">
              <a:lnSpc>
                <a:spcPct val="130000"/>
              </a:lnSpc>
            </a:pPr>
            <a:r>
              <a:rPr lang="en-US" dirty="0" smtClean="0"/>
              <a:t>How to apply for the ENERGY STAR Certification in Portfolio Manager </a:t>
            </a:r>
          </a:p>
          <a:p>
            <a:pPr lvl="1">
              <a:lnSpc>
                <a:spcPct val="130000"/>
              </a:lnSpc>
            </a:pPr>
            <a:r>
              <a:rPr lang="en-US" dirty="0" smtClean="0"/>
              <a:t>How to track the status of applications</a:t>
            </a:r>
          </a:p>
          <a:p>
            <a:pPr>
              <a:lnSpc>
                <a:spcPct val="130000"/>
              </a:lnSpc>
            </a:pPr>
            <a:endParaRPr lang="en-US" dirty="0"/>
          </a:p>
        </p:txBody>
      </p:sp>
      <p:sp>
        <p:nvSpPr>
          <p:cNvPr id="5" name="Slide Number Placeholder 4"/>
          <p:cNvSpPr>
            <a:spLocks noGrp="1"/>
          </p:cNvSpPr>
          <p:nvPr>
            <p:ph type="sldNum" sz="quarter" idx="4294967295"/>
          </p:nvPr>
        </p:nvSpPr>
        <p:spPr>
          <a:xfrm>
            <a:off x="6553200" y="6245225"/>
            <a:ext cx="2133600" cy="476250"/>
          </a:xfrm>
          <a:prstGeom prst="rect">
            <a:avLst/>
          </a:prstGeom>
        </p:spPr>
        <p:txBody>
          <a:bodyPr/>
          <a:lstStyle/>
          <a:p>
            <a:pPr>
              <a:defRPr/>
            </a:pPr>
            <a:fld id="{55D6A411-685D-4A05-807E-8958D773B5D4}" type="slidenum">
              <a:rPr lang="en-US" smtClean="0">
                <a:solidFill>
                  <a:srgbClr val="3F3F3F"/>
                </a:solidFill>
              </a:rPr>
              <a:pPr>
                <a:defRPr/>
              </a:pPr>
              <a:t>35</a:t>
            </a:fld>
            <a:endParaRPr lang="en-US">
              <a:solidFill>
                <a:srgbClr val="3F3F3F"/>
              </a:solidFill>
            </a:endParaRPr>
          </a:p>
        </p:txBody>
      </p:sp>
    </p:spTree>
    <p:extLst>
      <p:ext uri="{BB962C8B-B14F-4D97-AF65-F5344CB8AC3E}">
        <p14:creationId xmlns:p14="http://schemas.microsoft.com/office/powerpoint/2010/main" val="235922323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6744677" y="1833227"/>
            <a:ext cx="2047630" cy="2649873"/>
          </a:xfrm>
          <a:prstGeom prst="rect">
            <a:avLst/>
          </a:prstGeom>
          <a:noFill/>
          <a:ln w="9525">
            <a:solidFill>
              <a:schemeClr val="accent1"/>
            </a:solidFill>
            <a:miter lim="800000"/>
            <a:headEnd/>
            <a:tailEnd/>
          </a:ln>
        </p:spPr>
      </p:pic>
      <p:sp>
        <p:nvSpPr>
          <p:cNvPr id="2" name="Title 1"/>
          <p:cNvSpPr>
            <a:spLocks noGrp="1"/>
          </p:cNvSpPr>
          <p:nvPr>
            <p:ph type="title"/>
          </p:nvPr>
        </p:nvSpPr>
        <p:spPr>
          <a:xfrm>
            <a:off x="939213" y="1127407"/>
            <a:ext cx="8331787" cy="537808"/>
          </a:xfrm>
        </p:spPr>
        <p:txBody>
          <a:bodyPr>
            <a:normAutofit/>
          </a:bodyPr>
          <a:lstStyle/>
          <a:p>
            <a:pPr lvl="0"/>
            <a:r>
              <a:rPr lang="en-US" dirty="0"/>
              <a:t>Extra Help </a:t>
            </a:r>
          </a:p>
        </p:txBody>
      </p:sp>
      <p:sp>
        <p:nvSpPr>
          <p:cNvPr id="3" name="Content Placeholder 2"/>
          <p:cNvSpPr>
            <a:spLocks noGrp="1"/>
          </p:cNvSpPr>
          <p:nvPr>
            <p:ph idx="1"/>
          </p:nvPr>
        </p:nvSpPr>
        <p:spPr>
          <a:xfrm>
            <a:off x="930275" y="1790700"/>
            <a:ext cx="5768975" cy="4210050"/>
          </a:xfrm>
        </p:spPr>
        <p:txBody>
          <a:bodyPr>
            <a:normAutofit lnSpcReduction="10000"/>
          </a:bodyPr>
          <a:lstStyle/>
          <a:p>
            <a:pPr>
              <a:lnSpc>
                <a:spcPct val="130000"/>
              </a:lnSpc>
            </a:pPr>
            <a:r>
              <a:rPr lang="en-US" dirty="0" smtClean="0"/>
              <a:t>Visit: </a:t>
            </a:r>
            <a:r>
              <a:rPr lang="en-US" u="sng" dirty="0" smtClean="0">
                <a:hlinkClick r:id="rId4"/>
              </a:rPr>
              <a:t>www.energystar.gov/buildingshelp</a:t>
            </a:r>
            <a:endParaRPr lang="en-US" u="sng" dirty="0" smtClean="0"/>
          </a:p>
          <a:p>
            <a:pPr>
              <a:lnSpc>
                <a:spcPct val="130000"/>
              </a:lnSpc>
            </a:pPr>
            <a:r>
              <a:rPr lang="en-US" dirty="0" smtClean="0"/>
              <a:t>Guidance on ENERGY STAR certification available at: </a:t>
            </a:r>
            <a:r>
              <a:rPr lang="en-US" dirty="0" smtClean="0">
                <a:hlinkClick r:id="rId5"/>
              </a:rPr>
              <a:t>http://www.energystar.gov/buildings/facility-owners-and-managers/existing-buildings/earn-recognition/energy-star-certification</a:t>
            </a:r>
            <a:endParaRPr lang="en-US" dirty="0"/>
          </a:p>
          <a:p>
            <a:pPr>
              <a:lnSpc>
                <a:spcPct val="130000"/>
              </a:lnSpc>
            </a:pPr>
            <a:r>
              <a:rPr lang="en-US" dirty="0" smtClean="0"/>
              <a:t>Additional Portfolio Manager training resources available at: </a:t>
            </a:r>
            <a:r>
              <a:rPr lang="en-US" dirty="0" smtClean="0">
                <a:hlinkClick r:id="rId6"/>
              </a:rPr>
              <a:t>www.energystar.gov/buildings/training</a:t>
            </a:r>
            <a:endParaRPr lang="en-US" dirty="0" smtClean="0"/>
          </a:p>
          <a:p>
            <a:pPr lvl="1">
              <a:lnSpc>
                <a:spcPct val="130000"/>
              </a:lnSpc>
            </a:pPr>
            <a:r>
              <a:rPr lang="en-US" dirty="0" smtClean="0"/>
              <a:t>How To documents (PDF)</a:t>
            </a:r>
          </a:p>
        </p:txBody>
      </p:sp>
      <p:sp>
        <p:nvSpPr>
          <p:cNvPr id="4" name="Slide Number Placeholder 3"/>
          <p:cNvSpPr>
            <a:spLocks noGrp="1"/>
          </p:cNvSpPr>
          <p:nvPr>
            <p:ph type="sldNum" sz="quarter" idx="4294967295"/>
          </p:nvPr>
        </p:nvSpPr>
        <p:spPr>
          <a:xfrm>
            <a:off x="6553200" y="6245225"/>
            <a:ext cx="2133600" cy="476250"/>
          </a:xfrm>
          <a:prstGeom prst="rect">
            <a:avLst/>
          </a:prstGeom>
        </p:spPr>
        <p:txBody>
          <a:bodyPr/>
          <a:lstStyle/>
          <a:p>
            <a:pPr>
              <a:defRPr/>
            </a:pPr>
            <a:fld id="{F16B175D-26AC-42BA-AF68-CE328C4BE887}" type="slidenum">
              <a:rPr lang="en-US" smtClean="0">
                <a:solidFill>
                  <a:srgbClr val="3F3F3F"/>
                </a:solidFill>
              </a:rPr>
              <a:pPr>
                <a:defRPr/>
              </a:pPr>
              <a:t>36</a:t>
            </a:fld>
            <a:endParaRPr lang="en-US">
              <a:solidFill>
                <a:srgbClr val="3F3F3F"/>
              </a:solidFill>
            </a:endParaRPr>
          </a:p>
        </p:txBody>
      </p:sp>
    </p:spTree>
    <p:extLst>
      <p:ext uri="{BB962C8B-B14F-4D97-AF65-F5344CB8AC3E}">
        <p14:creationId xmlns:p14="http://schemas.microsoft.com/office/powerpoint/2010/main" val="67801284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3338" y="1143282"/>
            <a:ext cx="8331787" cy="537808"/>
          </a:xfrm>
        </p:spPr>
        <p:txBody>
          <a:bodyPr>
            <a:normAutofit/>
          </a:bodyPr>
          <a:lstStyle/>
          <a:p>
            <a:r>
              <a:rPr lang="en-US" dirty="0" smtClean="0"/>
              <a:t>Thank You for Attending!</a:t>
            </a:r>
            <a:endParaRPr lang="en-US" dirty="0"/>
          </a:p>
        </p:txBody>
      </p:sp>
      <p:sp>
        <p:nvSpPr>
          <p:cNvPr id="4" name="Slide Number Placeholder 3"/>
          <p:cNvSpPr>
            <a:spLocks noGrp="1"/>
          </p:cNvSpPr>
          <p:nvPr>
            <p:ph type="sldNum" sz="quarter" idx="4294967295"/>
          </p:nvPr>
        </p:nvSpPr>
        <p:spPr>
          <a:xfrm>
            <a:off x="6553200" y="6245225"/>
            <a:ext cx="2133600" cy="476250"/>
          </a:xfrm>
          <a:prstGeom prst="rect">
            <a:avLst/>
          </a:prstGeom>
        </p:spPr>
        <p:txBody>
          <a:bodyPr/>
          <a:lstStyle/>
          <a:p>
            <a:pPr>
              <a:defRPr/>
            </a:pPr>
            <a:fld id="{F16B175D-26AC-42BA-AF68-CE328C4BE887}" type="slidenum">
              <a:rPr lang="en-US" smtClean="0">
                <a:solidFill>
                  <a:srgbClr val="3F3F3F"/>
                </a:solidFill>
              </a:rPr>
              <a:pPr>
                <a:defRPr/>
              </a:pPr>
              <a:t>37</a:t>
            </a:fld>
            <a:endParaRPr lang="en-US">
              <a:solidFill>
                <a:srgbClr val="3F3F3F"/>
              </a:solidFill>
            </a:endParaRPr>
          </a:p>
        </p:txBody>
      </p:sp>
      <p:sp>
        <p:nvSpPr>
          <p:cNvPr id="6" name="Rectangle 4"/>
          <p:cNvSpPr txBox="1">
            <a:spLocks/>
          </p:cNvSpPr>
          <p:nvPr/>
        </p:nvSpPr>
        <p:spPr bwMode="auto">
          <a:xfrm>
            <a:off x="685800" y="2590800"/>
            <a:ext cx="7772400" cy="9175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000" b="1" kern="1200">
                <a:solidFill>
                  <a:schemeClr val="tx1"/>
                </a:solidFill>
                <a:latin typeface="Arial" pitchFamily="34" charset="0"/>
                <a:ea typeface="+mj-ea"/>
                <a:cs typeface="Arial" pitchFamily="34" charset="0"/>
              </a:defRPr>
            </a:lvl1pPr>
            <a:lvl2pPr algn="l" rtl="0" eaLnBrk="0" fontAlgn="base" hangingPunct="0">
              <a:spcBef>
                <a:spcPct val="0"/>
              </a:spcBef>
              <a:spcAft>
                <a:spcPct val="0"/>
              </a:spcAft>
              <a:defRPr sz="4000" b="1">
                <a:solidFill>
                  <a:schemeClr val="tx1"/>
                </a:solidFill>
                <a:latin typeface="Arial" charset="0"/>
                <a:cs typeface="Arial" charset="0"/>
              </a:defRPr>
            </a:lvl2pPr>
            <a:lvl3pPr algn="l" rtl="0" eaLnBrk="0" fontAlgn="base" hangingPunct="0">
              <a:spcBef>
                <a:spcPct val="0"/>
              </a:spcBef>
              <a:spcAft>
                <a:spcPct val="0"/>
              </a:spcAft>
              <a:defRPr sz="4000" b="1">
                <a:solidFill>
                  <a:schemeClr val="tx1"/>
                </a:solidFill>
                <a:latin typeface="Arial" charset="0"/>
                <a:cs typeface="Arial" charset="0"/>
              </a:defRPr>
            </a:lvl3pPr>
            <a:lvl4pPr algn="l" rtl="0" eaLnBrk="0" fontAlgn="base" hangingPunct="0">
              <a:spcBef>
                <a:spcPct val="0"/>
              </a:spcBef>
              <a:spcAft>
                <a:spcPct val="0"/>
              </a:spcAft>
              <a:defRPr sz="4000" b="1">
                <a:solidFill>
                  <a:schemeClr val="tx1"/>
                </a:solidFill>
                <a:latin typeface="Arial" charset="0"/>
                <a:cs typeface="Arial" charset="0"/>
              </a:defRPr>
            </a:lvl4pPr>
            <a:lvl5pPr algn="l" rtl="0" eaLnBrk="0" fontAlgn="base" hangingPunct="0">
              <a:spcBef>
                <a:spcPct val="0"/>
              </a:spcBef>
              <a:spcAft>
                <a:spcPct val="0"/>
              </a:spcAft>
              <a:defRPr sz="4000" b="1">
                <a:solidFill>
                  <a:schemeClr val="tx1"/>
                </a:solidFill>
                <a:latin typeface="Arial" charset="0"/>
                <a:cs typeface="Arial" charset="0"/>
              </a:defRPr>
            </a:lvl5pPr>
            <a:lvl6pPr marL="457200" algn="l" rtl="0" eaLnBrk="1" fontAlgn="base" hangingPunct="1">
              <a:spcBef>
                <a:spcPct val="0"/>
              </a:spcBef>
              <a:spcAft>
                <a:spcPct val="0"/>
              </a:spcAft>
              <a:defRPr sz="4000" b="1">
                <a:solidFill>
                  <a:schemeClr val="tx1"/>
                </a:solidFill>
                <a:latin typeface="Arial" charset="0"/>
                <a:cs typeface="Arial" charset="0"/>
              </a:defRPr>
            </a:lvl6pPr>
            <a:lvl7pPr marL="914400" algn="l" rtl="0" eaLnBrk="1" fontAlgn="base" hangingPunct="1">
              <a:spcBef>
                <a:spcPct val="0"/>
              </a:spcBef>
              <a:spcAft>
                <a:spcPct val="0"/>
              </a:spcAft>
              <a:defRPr sz="4000" b="1">
                <a:solidFill>
                  <a:schemeClr val="tx1"/>
                </a:solidFill>
                <a:latin typeface="Arial" charset="0"/>
                <a:cs typeface="Arial" charset="0"/>
              </a:defRPr>
            </a:lvl7pPr>
            <a:lvl8pPr marL="1371600" algn="l" rtl="0" eaLnBrk="1" fontAlgn="base" hangingPunct="1">
              <a:spcBef>
                <a:spcPct val="0"/>
              </a:spcBef>
              <a:spcAft>
                <a:spcPct val="0"/>
              </a:spcAft>
              <a:defRPr sz="4000" b="1">
                <a:solidFill>
                  <a:schemeClr val="tx1"/>
                </a:solidFill>
                <a:latin typeface="Arial" charset="0"/>
                <a:cs typeface="Arial" charset="0"/>
              </a:defRPr>
            </a:lvl8pPr>
            <a:lvl9pPr marL="1828800" algn="l" rtl="0" eaLnBrk="1" fontAlgn="base" hangingPunct="1">
              <a:spcBef>
                <a:spcPct val="0"/>
              </a:spcBef>
              <a:spcAft>
                <a:spcPct val="0"/>
              </a:spcAft>
              <a:defRPr sz="4000" b="1">
                <a:solidFill>
                  <a:schemeClr val="tx1"/>
                </a:solidFill>
                <a:latin typeface="Arial" charset="0"/>
                <a:cs typeface="Arial" charset="0"/>
              </a:defRPr>
            </a:lvl9pPr>
          </a:lstStyle>
          <a:p>
            <a:pPr algn="ctr" eaLnBrk="1" hangingPunct="1"/>
            <a:r>
              <a:rPr lang="en-US" dirty="0" smtClean="0">
                <a:solidFill>
                  <a:srgbClr val="6F6F6F"/>
                </a:solidFill>
              </a:rPr>
              <a:t>Questions?</a:t>
            </a:r>
          </a:p>
        </p:txBody>
      </p:sp>
      <p:sp>
        <p:nvSpPr>
          <p:cNvPr id="7" name="Rectangle 4"/>
          <p:cNvSpPr txBox="1">
            <a:spLocks/>
          </p:cNvSpPr>
          <p:nvPr/>
        </p:nvSpPr>
        <p:spPr bwMode="auto">
          <a:xfrm>
            <a:off x="762000" y="4162425"/>
            <a:ext cx="7772400" cy="1470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000" b="1" kern="1200">
                <a:solidFill>
                  <a:schemeClr val="tx1"/>
                </a:solidFill>
                <a:latin typeface="Arial" pitchFamily="34" charset="0"/>
                <a:ea typeface="+mj-ea"/>
                <a:cs typeface="Arial" pitchFamily="34" charset="0"/>
              </a:defRPr>
            </a:lvl1pPr>
            <a:lvl2pPr algn="l" rtl="0" eaLnBrk="0" fontAlgn="base" hangingPunct="0">
              <a:spcBef>
                <a:spcPct val="0"/>
              </a:spcBef>
              <a:spcAft>
                <a:spcPct val="0"/>
              </a:spcAft>
              <a:defRPr sz="4000" b="1">
                <a:solidFill>
                  <a:schemeClr val="tx1"/>
                </a:solidFill>
                <a:latin typeface="Arial" charset="0"/>
                <a:cs typeface="Arial" charset="0"/>
              </a:defRPr>
            </a:lvl2pPr>
            <a:lvl3pPr algn="l" rtl="0" eaLnBrk="0" fontAlgn="base" hangingPunct="0">
              <a:spcBef>
                <a:spcPct val="0"/>
              </a:spcBef>
              <a:spcAft>
                <a:spcPct val="0"/>
              </a:spcAft>
              <a:defRPr sz="4000" b="1">
                <a:solidFill>
                  <a:schemeClr val="tx1"/>
                </a:solidFill>
                <a:latin typeface="Arial" charset="0"/>
                <a:cs typeface="Arial" charset="0"/>
              </a:defRPr>
            </a:lvl3pPr>
            <a:lvl4pPr algn="l" rtl="0" eaLnBrk="0" fontAlgn="base" hangingPunct="0">
              <a:spcBef>
                <a:spcPct val="0"/>
              </a:spcBef>
              <a:spcAft>
                <a:spcPct val="0"/>
              </a:spcAft>
              <a:defRPr sz="4000" b="1">
                <a:solidFill>
                  <a:schemeClr val="tx1"/>
                </a:solidFill>
                <a:latin typeface="Arial" charset="0"/>
                <a:cs typeface="Arial" charset="0"/>
              </a:defRPr>
            </a:lvl4pPr>
            <a:lvl5pPr algn="l" rtl="0" eaLnBrk="0" fontAlgn="base" hangingPunct="0">
              <a:spcBef>
                <a:spcPct val="0"/>
              </a:spcBef>
              <a:spcAft>
                <a:spcPct val="0"/>
              </a:spcAft>
              <a:defRPr sz="4000" b="1">
                <a:solidFill>
                  <a:schemeClr val="tx1"/>
                </a:solidFill>
                <a:latin typeface="Arial" charset="0"/>
                <a:cs typeface="Arial" charset="0"/>
              </a:defRPr>
            </a:lvl5pPr>
            <a:lvl6pPr marL="457200" algn="l" rtl="0" eaLnBrk="1" fontAlgn="base" hangingPunct="1">
              <a:spcBef>
                <a:spcPct val="0"/>
              </a:spcBef>
              <a:spcAft>
                <a:spcPct val="0"/>
              </a:spcAft>
              <a:defRPr sz="4000" b="1">
                <a:solidFill>
                  <a:schemeClr val="tx1"/>
                </a:solidFill>
                <a:latin typeface="Arial" charset="0"/>
                <a:cs typeface="Arial" charset="0"/>
              </a:defRPr>
            </a:lvl6pPr>
            <a:lvl7pPr marL="914400" algn="l" rtl="0" eaLnBrk="1" fontAlgn="base" hangingPunct="1">
              <a:spcBef>
                <a:spcPct val="0"/>
              </a:spcBef>
              <a:spcAft>
                <a:spcPct val="0"/>
              </a:spcAft>
              <a:defRPr sz="4000" b="1">
                <a:solidFill>
                  <a:schemeClr val="tx1"/>
                </a:solidFill>
                <a:latin typeface="Arial" charset="0"/>
                <a:cs typeface="Arial" charset="0"/>
              </a:defRPr>
            </a:lvl7pPr>
            <a:lvl8pPr marL="1371600" algn="l" rtl="0" eaLnBrk="1" fontAlgn="base" hangingPunct="1">
              <a:spcBef>
                <a:spcPct val="0"/>
              </a:spcBef>
              <a:spcAft>
                <a:spcPct val="0"/>
              </a:spcAft>
              <a:defRPr sz="4000" b="1">
                <a:solidFill>
                  <a:schemeClr val="tx1"/>
                </a:solidFill>
                <a:latin typeface="Arial" charset="0"/>
                <a:cs typeface="Arial" charset="0"/>
              </a:defRPr>
            </a:lvl8pPr>
            <a:lvl9pPr marL="1828800" algn="l" rtl="0" eaLnBrk="1" fontAlgn="base" hangingPunct="1">
              <a:spcBef>
                <a:spcPct val="0"/>
              </a:spcBef>
              <a:spcAft>
                <a:spcPct val="0"/>
              </a:spcAft>
              <a:defRPr sz="4000" b="1">
                <a:solidFill>
                  <a:schemeClr val="tx1"/>
                </a:solidFill>
                <a:latin typeface="Arial" charset="0"/>
                <a:cs typeface="Arial" charset="0"/>
              </a:defRPr>
            </a:lvl9pPr>
          </a:lstStyle>
          <a:p>
            <a:pPr algn="ctr" eaLnBrk="1" hangingPunct="1"/>
            <a:r>
              <a:rPr lang="en-US" sz="2000" b="0" dirty="0" smtClean="0">
                <a:solidFill>
                  <a:srgbClr val="6F6F6F"/>
                </a:solidFill>
              </a:rPr>
              <a:t>If you have any questions on Portfolio Manager or the ENERGY STAR program, contact us at:</a:t>
            </a:r>
            <a:r>
              <a:rPr lang="en-US" sz="2000" b="0" dirty="0" smtClean="0"/>
              <a:t/>
            </a:r>
            <a:br>
              <a:rPr lang="en-US" sz="2000" b="0" dirty="0" smtClean="0"/>
            </a:br>
            <a:r>
              <a:rPr lang="en-US" sz="2000" b="0" dirty="0" smtClean="0">
                <a:hlinkClick r:id="rId3"/>
              </a:rPr>
              <a:t>www.energystar.gov/BuildingsHelp</a:t>
            </a:r>
            <a:endParaRPr lang="en-US" sz="2000" dirty="0" smtClean="0"/>
          </a:p>
        </p:txBody>
      </p:sp>
    </p:spTree>
    <p:extLst>
      <p:ext uri="{BB962C8B-B14F-4D97-AF65-F5344CB8AC3E}">
        <p14:creationId xmlns:p14="http://schemas.microsoft.com/office/powerpoint/2010/main" val="86079579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 Value of ENERGY STAR</a:t>
            </a:r>
            <a:endParaRPr lang="en-US" dirty="0"/>
          </a:p>
        </p:txBody>
      </p:sp>
      <p:sp>
        <p:nvSpPr>
          <p:cNvPr id="3" name="Content Placeholder 2"/>
          <p:cNvSpPr>
            <a:spLocks noGrp="1"/>
          </p:cNvSpPr>
          <p:nvPr>
            <p:ph idx="1"/>
          </p:nvPr>
        </p:nvSpPr>
        <p:spPr/>
        <p:txBody>
          <a:bodyPr/>
          <a:lstStyle/>
          <a:p>
            <a:pPr marL="0" indent="0">
              <a:lnSpc>
                <a:spcPct val="130000"/>
              </a:lnSpc>
              <a:buNone/>
            </a:pPr>
            <a:r>
              <a:rPr lang="en-US" dirty="0" smtClean="0"/>
              <a:t>It’s a little label, but it’s well recognized and carries three big messages:</a:t>
            </a:r>
          </a:p>
          <a:p>
            <a:pPr marL="628650" lvl="1" indent="-228600">
              <a:lnSpc>
                <a:spcPct val="130000"/>
              </a:lnSpc>
              <a:buAutoNum type="arabicPeriod"/>
            </a:pPr>
            <a:r>
              <a:rPr lang="en-US" dirty="0" smtClean="0"/>
              <a:t> Cost effective</a:t>
            </a:r>
          </a:p>
          <a:p>
            <a:pPr marL="628650" lvl="1" indent="-228600">
              <a:lnSpc>
                <a:spcPct val="130000"/>
              </a:lnSpc>
              <a:buAutoNum type="arabicPeriod"/>
            </a:pPr>
            <a:r>
              <a:rPr lang="en-US" dirty="0" smtClean="0"/>
              <a:t> Protects the environment</a:t>
            </a:r>
          </a:p>
          <a:p>
            <a:pPr marL="628650" lvl="1" indent="-228600">
              <a:lnSpc>
                <a:spcPct val="130000"/>
              </a:lnSpc>
              <a:buAutoNum type="arabicPeriod"/>
            </a:pPr>
            <a:r>
              <a:rPr lang="en-US" dirty="0" smtClean="0"/>
              <a:t> No trade-offs</a:t>
            </a:r>
          </a:p>
          <a:p>
            <a:pPr>
              <a:lnSpc>
                <a:spcPct val="130000"/>
              </a:lnSpc>
            </a:pPr>
            <a:endParaRPr lang="en-US" dirty="0"/>
          </a:p>
        </p:txBody>
      </p:sp>
      <p:sp>
        <p:nvSpPr>
          <p:cNvPr id="4" name="Slide Number Placeholder 3"/>
          <p:cNvSpPr>
            <a:spLocks noGrp="1"/>
          </p:cNvSpPr>
          <p:nvPr>
            <p:ph type="sldNum" sz="quarter" idx="4294967295"/>
          </p:nvPr>
        </p:nvSpPr>
        <p:spPr>
          <a:xfrm>
            <a:off x="6553200" y="6245225"/>
            <a:ext cx="2133600" cy="476250"/>
          </a:xfrm>
          <a:prstGeom prst="rect">
            <a:avLst/>
          </a:prstGeom>
        </p:spPr>
        <p:txBody>
          <a:bodyPr/>
          <a:lstStyle/>
          <a:p>
            <a:pPr>
              <a:defRPr/>
            </a:pPr>
            <a:fld id="{F16B175D-26AC-42BA-AF68-CE328C4BE887}" type="slidenum">
              <a:rPr lang="en-US" smtClean="0">
                <a:solidFill>
                  <a:srgbClr val="3F3F3F"/>
                </a:solidFill>
              </a:rPr>
              <a:pPr>
                <a:defRPr/>
              </a:pPr>
              <a:t>4</a:t>
            </a:fld>
            <a:endParaRPr lang="en-US">
              <a:solidFill>
                <a:srgbClr val="3F3F3F"/>
              </a:solidFill>
            </a:endParaRPr>
          </a:p>
        </p:txBody>
      </p:sp>
      <p:pic>
        <p:nvPicPr>
          <p:cNvPr id="5" name="Content Placeholder 5"/>
          <p:cNvPicPr>
            <a:picLocks noChangeAspect="1"/>
          </p:cNvPicPr>
          <p:nvPr/>
        </p:nvPicPr>
        <p:blipFill rotWithShape="1">
          <a:blip r:embed="rId3" cstate="print">
            <a:extLst>
              <a:ext uri="{28A0092B-C50C-407E-A947-70E740481C1C}">
                <a14:useLocalDpi xmlns:a14="http://schemas.microsoft.com/office/drawing/2010/main" val="0"/>
              </a:ext>
            </a:extLst>
          </a:blip>
          <a:srcRect l="48948"/>
          <a:stretch/>
        </p:blipFill>
        <p:spPr>
          <a:xfrm>
            <a:off x="2380343" y="4267200"/>
            <a:ext cx="1608434" cy="1905000"/>
          </a:xfrm>
          <a:prstGeom prst="rect">
            <a:avLst/>
          </a:prstGeom>
        </p:spPr>
      </p:pic>
      <p:pic>
        <p:nvPicPr>
          <p:cNvPr id="6" name="Picture 2"/>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a:off x="5302250" y="2477652"/>
            <a:ext cx="3633860" cy="432319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6066799" y="4953000"/>
            <a:ext cx="2901060" cy="1423467"/>
          </a:xfrm>
          <a:prstGeom prst="rect">
            <a:avLst/>
          </a:prstGeom>
          <a:noFill/>
        </p:spPr>
        <p:txBody>
          <a:bodyPr wrap="square">
            <a:spAutoFit/>
          </a:bodyPr>
          <a:lstStyle/>
          <a:p>
            <a:pPr algn="r"/>
            <a:endParaRPr lang="en-US" sz="1850" b="1" dirty="0" smtClean="0"/>
          </a:p>
          <a:p>
            <a:pPr algn="r"/>
            <a:r>
              <a:rPr lang="en-US" sz="2000" b="1" dirty="0" smtClean="0"/>
              <a:t>… </a:t>
            </a:r>
            <a:r>
              <a:rPr lang="en-US" sz="2000" b="1" dirty="0"/>
              <a:t>recognized by </a:t>
            </a:r>
            <a:r>
              <a:rPr lang="en-US" sz="2000" b="1" dirty="0" smtClean="0"/>
              <a:t>more than </a:t>
            </a:r>
            <a:r>
              <a:rPr lang="en-US" sz="2000" b="1" dirty="0">
                <a:solidFill>
                  <a:schemeClr val="tx2"/>
                </a:solidFill>
              </a:rPr>
              <a:t>85% </a:t>
            </a:r>
            <a:r>
              <a:rPr lang="en-US" sz="2000" b="1" dirty="0"/>
              <a:t>of </a:t>
            </a:r>
            <a:r>
              <a:rPr lang="en-US" sz="2000" b="1" dirty="0" smtClean="0"/>
              <a:t>Americans</a:t>
            </a:r>
          </a:p>
          <a:p>
            <a:pPr algn="r"/>
            <a:endParaRPr lang="en-US" sz="800" b="1" dirty="0" smtClean="0"/>
          </a:p>
        </p:txBody>
      </p:sp>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14400" y="4323419"/>
            <a:ext cx="1453662" cy="1784304"/>
          </a:xfrm>
          <a:prstGeom prst="rect">
            <a:avLst/>
          </a:prstGeom>
        </p:spPr>
      </p:pic>
    </p:spTree>
    <p:extLst>
      <p:ext uri="{BB962C8B-B14F-4D97-AF65-F5344CB8AC3E}">
        <p14:creationId xmlns:p14="http://schemas.microsoft.com/office/powerpoint/2010/main" val="33443350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 Value of ENERGY STAR</a:t>
            </a:r>
            <a:endParaRPr lang="en-US" dirty="0"/>
          </a:p>
        </p:txBody>
      </p:sp>
      <p:sp>
        <p:nvSpPr>
          <p:cNvPr id="5" name="Content Placeholder 4"/>
          <p:cNvSpPr>
            <a:spLocks noGrp="1"/>
          </p:cNvSpPr>
          <p:nvPr>
            <p:ph idx="1"/>
          </p:nvPr>
        </p:nvSpPr>
        <p:spPr/>
        <p:txBody>
          <a:bodyPr/>
          <a:lstStyle/>
          <a:p>
            <a:pPr>
              <a:lnSpc>
                <a:spcPct val="130000"/>
              </a:lnSpc>
              <a:buNone/>
            </a:pPr>
            <a:r>
              <a:rPr lang="en-US" dirty="0" smtClean="0"/>
              <a:t>ENERGY STAR Certification represents…</a:t>
            </a:r>
          </a:p>
          <a:p>
            <a:pPr>
              <a:lnSpc>
                <a:spcPct val="130000"/>
              </a:lnSpc>
            </a:pPr>
            <a:r>
              <a:rPr lang="en-US" dirty="0" smtClean="0"/>
              <a:t>Reduced operating expenses as compared to non-ENERGY STAR certified properties</a:t>
            </a:r>
          </a:p>
          <a:p>
            <a:pPr>
              <a:lnSpc>
                <a:spcPct val="130000"/>
              </a:lnSpc>
            </a:pPr>
            <a:r>
              <a:rPr lang="en-US" dirty="0" smtClean="0"/>
              <a:t>Better control of operating expense escalations</a:t>
            </a:r>
          </a:p>
          <a:p>
            <a:pPr>
              <a:lnSpc>
                <a:spcPct val="130000"/>
              </a:lnSpc>
            </a:pPr>
            <a:r>
              <a:rPr lang="en-US" dirty="0" smtClean="0"/>
              <a:t>Proxy for better functioning equipment</a:t>
            </a:r>
          </a:p>
          <a:p>
            <a:pPr>
              <a:lnSpc>
                <a:spcPct val="130000"/>
              </a:lnSpc>
            </a:pPr>
            <a:r>
              <a:rPr lang="en-US" dirty="0"/>
              <a:t>Proxy for overall management</a:t>
            </a:r>
          </a:p>
          <a:p>
            <a:pPr>
              <a:lnSpc>
                <a:spcPct val="130000"/>
              </a:lnSpc>
              <a:buNone/>
            </a:pPr>
            <a:endParaRPr lang="en-US" dirty="0"/>
          </a:p>
        </p:txBody>
      </p:sp>
      <p:sp>
        <p:nvSpPr>
          <p:cNvPr id="3" name="Slide Number Placeholder 2"/>
          <p:cNvSpPr>
            <a:spLocks noGrp="1"/>
          </p:cNvSpPr>
          <p:nvPr>
            <p:ph type="sldNum" sz="quarter" idx="4294967295"/>
          </p:nvPr>
        </p:nvSpPr>
        <p:spPr>
          <a:xfrm>
            <a:off x="6553200" y="6245225"/>
            <a:ext cx="2133600" cy="476250"/>
          </a:xfrm>
          <a:prstGeom prst="rect">
            <a:avLst/>
          </a:prstGeom>
        </p:spPr>
        <p:txBody>
          <a:bodyPr/>
          <a:lstStyle/>
          <a:p>
            <a:pPr>
              <a:defRPr/>
            </a:pPr>
            <a:fld id="{4F34E375-88FE-4F2B-98B2-1480279B2A3E}" type="slidenum">
              <a:rPr lang="en-US" smtClean="0">
                <a:solidFill>
                  <a:srgbClr val="000000"/>
                </a:solidFill>
              </a:rPr>
              <a:pPr>
                <a:defRPr/>
              </a:pPr>
              <a:t>5</a:t>
            </a:fld>
            <a:endParaRPr lang="en-US">
              <a:solidFill>
                <a:srgbClr val="000000"/>
              </a:solidFill>
            </a:endParaRPr>
          </a:p>
        </p:txBody>
      </p:sp>
    </p:spTree>
    <p:extLst>
      <p:ext uri="{BB962C8B-B14F-4D97-AF65-F5344CB8AC3E}">
        <p14:creationId xmlns:p14="http://schemas.microsoft.com/office/powerpoint/2010/main" val="489166382"/>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Title 1"/>
          <p:cNvSpPr txBox="1">
            <a:spLocks/>
          </p:cNvSpPr>
          <p:nvPr/>
        </p:nvSpPr>
        <p:spPr>
          <a:xfrm>
            <a:off x="322117" y="990600"/>
            <a:ext cx="8229600" cy="1359419"/>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smtClean="0">
                <a:ln>
                  <a:noFill/>
                </a:ln>
                <a:solidFill>
                  <a:srgbClr val="0070C0"/>
                </a:solidFill>
                <a:effectLst/>
                <a:uLnTx/>
                <a:uFillTx/>
                <a:latin typeface="+mj-lt"/>
                <a:ea typeface="+mj-ea"/>
                <a:cs typeface="+mj-cs"/>
              </a:rPr>
              <a:t>ENERGY STAR Portfolio</a:t>
            </a:r>
            <a:r>
              <a:rPr kumimoji="0" lang="en-US" sz="2400" b="1" i="0" u="none" strike="noStrike" kern="1200" cap="none" spc="0" normalizeH="0" noProof="0" dirty="0" smtClean="0">
                <a:ln>
                  <a:noFill/>
                </a:ln>
                <a:solidFill>
                  <a:srgbClr val="0070C0"/>
                </a:solidFill>
                <a:effectLst/>
                <a:uLnTx/>
                <a:uFillTx/>
                <a:latin typeface="+mj-lt"/>
                <a:ea typeface="+mj-ea"/>
                <a:cs typeface="+mj-cs"/>
              </a:rPr>
              <a:t> Manager® </a:t>
            </a:r>
            <a:br>
              <a:rPr kumimoji="0" lang="en-US" sz="2400" b="1" i="0" u="none" strike="noStrike" kern="1200" cap="none" spc="0" normalizeH="0" noProof="0" dirty="0" smtClean="0">
                <a:ln>
                  <a:noFill/>
                </a:ln>
                <a:solidFill>
                  <a:srgbClr val="0070C0"/>
                </a:solidFill>
                <a:effectLst/>
                <a:uLnTx/>
                <a:uFillTx/>
                <a:latin typeface="+mj-lt"/>
                <a:ea typeface="+mj-ea"/>
                <a:cs typeface="+mj-cs"/>
              </a:rPr>
            </a:br>
            <a:r>
              <a:rPr kumimoji="0" lang="en-US" sz="2400" b="1" i="0" u="none" strike="noStrike" kern="1200" cap="none" spc="0" normalizeH="0" noProof="0" dirty="0" smtClean="0">
                <a:ln>
                  <a:noFill/>
                </a:ln>
                <a:solidFill>
                  <a:srgbClr val="0070C0"/>
                </a:solidFill>
                <a:effectLst/>
                <a:uLnTx/>
                <a:uFillTx/>
                <a:latin typeface="+mj-lt"/>
                <a:ea typeface="+mj-ea"/>
                <a:cs typeface="+mj-cs"/>
              </a:rPr>
              <a:t>is the </a:t>
            </a:r>
            <a:r>
              <a:rPr kumimoji="0" lang="en-US" sz="2400" b="1" i="0" u="none" strike="noStrike" kern="1200" cap="none" spc="0" normalizeH="0" noProof="0" dirty="0" smtClean="0">
                <a:ln>
                  <a:noFill/>
                </a:ln>
                <a:solidFill>
                  <a:srgbClr val="0070C0"/>
                </a:solidFill>
                <a:effectLst/>
                <a:uLnTx/>
                <a:uFillTx/>
                <a:latin typeface="+mj-lt"/>
                <a:ea typeface="+mj-ea"/>
                <a:cs typeface="+mj-cs"/>
              </a:rPr>
              <a:t>Industry Standard</a:t>
            </a:r>
            <a:endParaRPr kumimoji="0" lang="en-US" sz="2400" b="1" i="0" u="none" strike="noStrike" kern="1200" cap="none" spc="0" normalizeH="0" noProof="0" dirty="0" smtClean="0">
              <a:ln>
                <a:noFill/>
              </a:ln>
              <a:solidFill>
                <a:srgbClr val="0070C0"/>
              </a:solidFill>
              <a:effectLst/>
              <a:uLnTx/>
              <a:uFillTx/>
              <a:latin typeface="+mj-lt"/>
              <a:ea typeface="+mj-ea"/>
              <a:cs typeface="+mj-cs"/>
            </a:endParaRPr>
          </a:p>
        </p:txBody>
      </p:sp>
      <p:sp>
        <p:nvSpPr>
          <p:cNvPr id="49" name="Rectangle 48"/>
          <p:cNvSpPr/>
          <p:nvPr/>
        </p:nvSpPr>
        <p:spPr>
          <a:xfrm>
            <a:off x="7391400" y="990600"/>
            <a:ext cx="1752600" cy="1731243"/>
          </a:xfrm>
          <a:prstGeom prst="rect">
            <a:avLst/>
          </a:prstGeom>
          <a:noFill/>
        </p:spPr>
        <p:txBody>
          <a:bodyPr wrap="square">
            <a:spAutoFit/>
          </a:bodyPr>
          <a:lstStyle/>
          <a:p>
            <a:pPr algn="r"/>
            <a:endParaRPr lang="en-US" sz="1850" b="1" dirty="0" smtClean="0"/>
          </a:p>
          <a:p>
            <a:r>
              <a:rPr lang="en-US" sz="2000" dirty="0" smtClean="0"/>
              <a:t>More than </a:t>
            </a:r>
            <a:r>
              <a:rPr lang="en-US" sz="2000" b="1" dirty="0" smtClean="0">
                <a:solidFill>
                  <a:srgbClr val="00B0F0"/>
                </a:solidFill>
              </a:rPr>
              <a:t>40% </a:t>
            </a:r>
            <a:r>
              <a:rPr lang="en-US" sz="2000" dirty="0" smtClean="0"/>
              <a:t>of U.S. commercial building space</a:t>
            </a:r>
          </a:p>
          <a:p>
            <a:pPr algn="r"/>
            <a:endParaRPr lang="en-US" sz="800" b="1" dirty="0" smtClean="0"/>
          </a:p>
        </p:txBody>
      </p:sp>
      <p:graphicFrame>
        <p:nvGraphicFramePr>
          <p:cNvPr id="7" name="Chart 6"/>
          <p:cNvGraphicFramePr>
            <a:graphicFrameLocks/>
          </p:cNvGraphicFramePr>
          <p:nvPr>
            <p:extLst>
              <p:ext uri="{D42A27DB-BD31-4B8C-83A1-F6EECF244321}">
                <p14:modId xmlns:p14="http://schemas.microsoft.com/office/powerpoint/2010/main" val="1943565093"/>
              </p:ext>
            </p:extLst>
          </p:nvPr>
        </p:nvGraphicFramePr>
        <p:xfrm>
          <a:off x="2092036" y="1872672"/>
          <a:ext cx="4689763" cy="447271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951293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Title 1"/>
          <p:cNvSpPr txBox="1">
            <a:spLocks/>
          </p:cNvSpPr>
          <p:nvPr/>
        </p:nvSpPr>
        <p:spPr>
          <a:xfrm>
            <a:off x="304800" y="894839"/>
            <a:ext cx="8229600" cy="114300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smtClean="0">
                <a:ln>
                  <a:noFill/>
                </a:ln>
                <a:solidFill>
                  <a:srgbClr val="0070C0"/>
                </a:solidFill>
                <a:effectLst/>
                <a:uLnTx/>
                <a:uFillTx/>
                <a:latin typeface="+mj-lt"/>
                <a:ea typeface="+mj-ea"/>
                <a:cs typeface="+mj-cs"/>
              </a:rPr>
              <a:t>ENERGY STAR </a:t>
            </a:r>
            <a:r>
              <a:rPr lang="en-US" sz="2400" b="1" dirty="0" smtClean="0">
                <a:solidFill>
                  <a:srgbClr val="0070C0"/>
                </a:solidFill>
                <a:latin typeface="+mj-lt"/>
                <a:ea typeface="+mj-ea"/>
                <a:cs typeface="+mj-cs"/>
              </a:rPr>
              <a:t>Defines </a:t>
            </a:r>
            <a:r>
              <a:rPr lang="en-US" sz="2400" b="1" dirty="0" smtClean="0">
                <a:solidFill>
                  <a:srgbClr val="0070C0"/>
                </a:solidFill>
                <a:latin typeface="+mj-lt"/>
                <a:ea typeface="+mj-ea"/>
                <a:cs typeface="+mj-cs"/>
              </a:rPr>
              <a:t/>
            </a:r>
            <a:br>
              <a:rPr lang="en-US" sz="2400" b="1" dirty="0" smtClean="0">
                <a:solidFill>
                  <a:srgbClr val="0070C0"/>
                </a:solidFill>
                <a:latin typeface="+mj-lt"/>
                <a:ea typeface="+mj-ea"/>
                <a:cs typeface="+mj-cs"/>
              </a:rPr>
            </a:br>
            <a:r>
              <a:rPr lang="en-US" sz="2400" b="1" dirty="0" smtClean="0">
                <a:solidFill>
                  <a:srgbClr val="0070C0"/>
                </a:solidFill>
                <a:latin typeface="+mj-lt"/>
                <a:ea typeface="+mj-ea"/>
                <a:cs typeface="+mj-cs"/>
              </a:rPr>
              <a:t>Superior Energy Performance</a:t>
            </a:r>
            <a:endParaRPr kumimoji="0" lang="en-US" sz="2400" b="1" i="0" u="none" strike="noStrike" kern="1200" cap="none" spc="0" normalizeH="0" baseline="0" noProof="0" dirty="0">
              <a:ln>
                <a:noFill/>
              </a:ln>
              <a:solidFill>
                <a:srgbClr val="0070C0"/>
              </a:solidFill>
              <a:effectLst/>
              <a:uLnTx/>
              <a:uFillTx/>
              <a:latin typeface="+mj-lt"/>
              <a:ea typeface="+mj-ea"/>
              <a:cs typeface="+mj-cs"/>
            </a:endParaRPr>
          </a:p>
        </p:txBody>
      </p:sp>
      <p:sp>
        <p:nvSpPr>
          <p:cNvPr id="140" name="Rectangle 139"/>
          <p:cNvSpPr/>
          <p:nvPr/>
        </p:nvSpPr>
        <p:spPr>
          <a:xfrm>
            <a:off x="7386994" y="1003089"/>
            <a:ext cx="1752600" cy="2039020"/>
          </a:xfrm>
          <a:prstGeom prst="rect">
            <a:avLst/>
          </a:prstGeom>
          <a:noFill/>
        </p:spPr>
        <p:txBody>
          <a:bodyPr wrap="square">
            <a:spAutoFit/>
          </a:bodyPr>
          <a:lstStyle/>
          <a:p>
            <a:pPr algn="r"/>
            <a:endParaRPr lang="en-US" sz="1850" b="1" dirty="0" smtClean="0"/>
          </a:p>
          <a:p>
            <a:r>
              <a:rPr lang="en-US" sz="2000" dirty="0" smtClean="0"/>
              <a:t>More than </a:t>
            </a:r>
            <a:r>
              <a:rPr lang="en-US" sz="2000" b="1" dirty="0" smtClean="0">
                <a:solidFill>
                  <a:srgbClr val="00B0F0"/>
                </a:solidFill>
              </a:rPr>
              <a:t>27,000 </a:t>
            </a:r>
            <a:r>
              <a:rPr lang="en-US" sz="2000" dirty="0" smtClean="0"/>
              <a:t>ENERGY STAR certified properties</a:t>
            </a:r>
          </a:p>
          <a:p>
            <a:pPr algn="r"/>
            <a:endParaRPr lang="en-US" sz="800" b="1" dirty="0" smtClean="0"/>
          </a:p>
        </p:txBody>
      </p:sp>
      <p:graphicFrame>
        <p:nvGraphicFramePr>
          <p:cNvPr id="6" name="Chart 5"/>
          <p:cNvGraphicFramePr>
            <a:graphicFrameLocks/>
          </p:cNvGraphicFramePr>
          <p:nvPr>
            <p:extLst/>
          </p:nvPr>
        </p:nvGraphicFramePr>
        <p:xfrm>
          <a:off x="1981200" y="1828800"/>
          <a:ext cx="4876800" cy="4572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354439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endParaRPr lang="en-US" dirty="0" smtClean="0"/>
          </a:p>
          <a:p>
            <a:pPr>
              <a:buNone/>
            </a:pPr>
            <a:endParaRPr lang="en-US" dirty="0" smtClean="0"/>
          </a:p>
          <a:p>
            <a:pPr marL="0" indent="0">
              <a:buNone/>
            </a:pPr>
            <a:r>
              <a:rPr lang="en-US" sz="4000" b="1" dirty="0" smtClean="0">
                <a:solidFill>
                  <a:srgbClr val="00B0F0"/>
                </a:solidFill>
              </a:rPr>
              <a:t>Eligibility Requirements for ENERGY STAR Certification </a:t>
            </a:r>
          </a:p>
        </p:txBody>
      </p:sp>
      <p:sp>
        <p:nvSpPr>
          <p:cNvPr id="4" name="Slide Number Placeholder 3"/>
          <p:cNvSpPr>
            <a:spLocks noGrp="1"/>
          </p:cNvSpPr>
          <p:nvPr>
            <p:ph type="sldNum" sz="quarter" idx="4294967295"/>
          </p:nvPr>
        </p:nvSpPr>
        <p:spPr>
          <a:xfrm>
            <a:off x="6553200" y="6245225"/>
            <a:ext cx="2133600" cy="476250"/>
          </a:xfrm>
          <a:prstGeom prst="rect">
            <a:avLst/>
          </a:prstGeom>
        </p:spPr>
        <p:txBody>
          <a:bodyPr/>
          <a:lstStyle/>
          <a:p>
            <a:pPr>
              <a:defRPr/>
            </a:pPr>
            <a:fld id="{F16B175D-26AC-42BA-AF68-CE328C4BE887}" type="slidenum">
              <a:rPr lang="en-US" smtClean="0">
                <a:solidFill>
                  <a:srgbClr val="3F3F3F"/>
                </a:solidFill>
              </a:rPr>
              <a:pPr>
                <a:defRPr/>
              </a:pPr>
              <a:t>8</a:t>
            </a:fld>
            <a:endParaRPr lang="en-US">
              <a:solidFill>
                <a:srgbClr val="3F3F3F"/>
              </a:solidFill>
            </a:endParaRPr>
          </a:p>
        </p:txBody>
      </p:sp>
    </p:spTree>
    <p:extLst>
      <p:ext uri="{BB962C8B-B14F-4D97-AF65-F5344CB8AC3E}">
        <p14:creationId xmlns:p14="http://schemas.microsoft.com/office/powerpoint/2010/main" val="185525819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53464" y="2014965"/>
            <a:ext cx="7874586" cy="4174699"/>
          </a:xfrm>
        </p:spPr>
        <p:txBody>
          <a:bodyPr/>
          <a:lstStyle/>
          <a:p>
            <a:pPr>
              <a:lnSpc>
                <a:spcPct val="130000"/>
              </a:lnSpc>
              <a:buNone/>
            </a:pPr>
            <a:r>
              <a:rPr lang="en-US" dirty="0" smtClean="0"/>
              <a:t>To be eligible for certification, a property must:</a:t>
            </a:r>
          </a:p>
          <a:p>
            <a:pPr>
              <a:lnSpc>
                <a:spcPct val="130000"/>
              </a:lnSpc>
            </a:pPr>
            <a:r>
              <a:rPr lang="en-US" dirty="0" smtClean="0"/>
              <a:t>Be located in the United States, U.S. territories, or owned by the U.S. government</a:t>
            </a:r>
          </a:p>
          <a:p>
            <a:pPr>
              <a:lnSpc>
                <a:spcPct val="130000"/>
              </a:lnSpc>
            </a:pPr>
            <a:r>
              <a:rPr lang="en-US" dirty="0" smtClean="0"/>
              <a:t>Meet the definition of one of the eligible property types</a:t>
            </a:r>
          </a:p>
          <a:p>
            <a:pPr>
              <a:lnSpc>
                <a:spcPct val="130000"/>
              </a:lnSpc>
            </a:pPr>
            <a:r>
              <a:rPr lang="en-US" dirty="0" smtClean="0"/>
              <a:t>Receive an ENERGY STAR score of 75 or higher that reflects</a:t>
            </a:r>
          </a:p>
          <a:p>
            <a:pPr marL="1252538" lvl="3" indent="-338138">
              <a:lnSpc>
                <a:spcPct val="130000"/>
              </a:lnSpc>
            </a:pPr>
            <a:r>
              <a:rPr lang="en-US" dirty="0" smtClean="0"/>
              <a:t>the </a:t>
            </a:r>
            <a:r>
              <a:rPr lang="en-US" b="1" dirty="0" smtClean="0"/>
              <a:t>whole property </a:t>
            </a:r>
            <a:r>
              <a:rPr lang="en-US" dirty="0" smtClean="0"/>
              <a:t>(or campus for Hospitals, Hotels, K-12 Schools or Senior Care)</a:t>
            </a:r>
            <a:endParaRPr lang="en-US" b="1" dirty="0" smtClean="0"/>
          </a:p>
          <a:p>
            <a:pPr marL="1252538" lvl="3" indent="-338138">
              <a:lnSpc>
                <a:spcPct val="130000"/>
              </a:lnSpc>
            </a:pPr>
            <a:r>
              <a:rPr lang="en-US" dirty="0" smtClean="0"/>
              <a:t>all energy use on the entire property for 12 months</a:t>
            </a:r>
          </a:p>
          <a:p>
            <a:pPr marL="1252538" lvl="3" indent="-338138">
              <a:lnSpc>
                <a:spcPct val="130000"/>
              </a:lnSpc>
            </a:pPr>
            <a:r>
              <a:rPr lang="en-US" dirty="0" smtClean="0"/>
              <a:t>accurate property use details (with vacancy accounted for in Offices and Medical Offices when appropriate)</a:t>
            </a:r>
          </a:p>
          <a:p>
            <a:pPr>
              <a:lnSpc>
                <a:spcPct val="130000"/>
              </a:lnSpc>
              <a:buNone/>
            </a:pPr>
            <a:endParaRPr lang="en-US" dirty="0"/>
          </a:p>
        </p:txBody>
      </p:sp>
      <p:sp>
        <p:nvSpPr>
          <p:cNvPr id="4" name="Slide Number Placeholder 3"/>
          <p:cNvSpPr>
            <a:spLocks noGrp="1"/>
          </p:cNvSpPr>
          <p:nvPr>
            <p:ph type="sldNum" sz="quarter" idx="4294967295"/>
          </p:nvPr>
        </p:nvSpPr>
        <p:spPr>
          <a:xfrm>
            <a:off x="6537325" y="6261100"/>
            <a:ext cx="2133600" cy="476250"/>
          </a:xfrm>
          <a:prstGeom prst="rect">
            <a:avLst/>
          </a:prstGeom>
        </p:spPr>
        <p:txBody>
          <a:bodyPr/>
          <a:lstStyle/>
          <a:p>
            <a:fld id="{F5A34203-934D-40FC-AB05-D82B5628A42B}" type="slidenum">
              <a:rPr lang="en-US" smtClean="0">
                <a:solidFill>
                  <a:srgbClr val="000000"/>
                </a:solidFill>
              </a:rPr>
              <a:pPr/>
              <a:t>9</a:t>
            </a:fld>
            <a:endParaRPr lang="en-US" dirty="0">
              <a:solidFill>
                <a:srgbClr val="000000"/>
              </a:solidFill>
            </a:endParaRPr>
          </a:p>
        </p:txBody>
      </p:sp>
      <p:sp>
        <p:nvSpPr>
          <p:cNvPr id="7" name="Title 6"/>
          <p:cNvSpPr>
            <a:spLocks noGrp="1"/>
          </p:cNvSpPr>
          <p:nvPr>
            <p:ph type="title"/>
          </p:nvPr>
        </p:nvSpPr>
        <p:spPr>
          <a:xfrm>
            <a:off x="625475" y="1149350"/>
            <a:ext cx="6327775" cy="866775"/>
          </a:xfrm>
        </p:spPr>
        <p:txBody>
          <a:bodyPr>
            <a:normAutofit/>
          </a:bodyPr>
          <a:lstStyle/>
          <a:p>
            <a:r>
              <a:rPr lang="en-US" dirty="0" smtClean="0"/>
              <a:t>To Be Eligible for Certification</a:t>
            </a:r>
            <a:endParaRPr lang="en-US" dirty="0"/>
          </a:p>
        </p:txBody>
      </p:sp>
    </p:spTree>
    <p:extLst>
      <p:ext uri="{BB962C8B-B14F-4D97-AF65-F5344CB8AC3E}">
        <p14:creationId xmlns:p14="http://schemas.microsoft.com/office/powerpoint/2010/main" val="199176765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3d0ec70f-4850-419e-ba88-1a2e9ef4e89e" ContentTypeId="0x010100B80CB6684E0D2F408D230F308CBB847F0302" PreviousValue="false"/>
</file>

<file path=customXml/item2.xml><?xml version="1.0" encoding="utf-8"?>
<ct:contentTypeSchema xmlns:ct="http://schemas.microsoft.com/office/2006/metadata/contentType" xmlns:ma="http://schemas.microsoft.com/office/2006/metadata/properties/metaAttributes" ct:_="" ma:_="" ma:contentTypeName="Technical Document" ma:contentTypeID="0x010100B80CB6684E0D2F408D230F308CBB847F030200E715B6E330FF214B95C030E04D08231E" ma:contentTypeVersion="55" ma:contentTypeDescription="" ma:contentTypeScope="" ma:versionID="10688bcb82a16067f40cb80ca299f428">
  <xsd:schema xmlns:xsd="http://www.w3.org/2001/XMLSchema" xmlns:xs="http://www.w3.org/2001/XMLSchema" xmlns:p="http://schemas.microsoft.com/office/2006/metadata/properties" xmlns:ns2="dc75c247-7f53-4913-864a-4160aff1c458" targetNamespace="http://schemas.microsoft.com/office/2006/metadata/properties" ma:root="true" ma:fieldsID="c489749404e037c8896bc3b69683462a" ns2:_="">
    <xsd:import namespace="dc75c247-7f53-4913-864a-4160aff1c458"/>
    <xsd:element name="properties">
      <xsd:complexType>
        <xsd:sequence>
          <xsd:element name="documentManagement">
            <xsd:complexType>
              <xsd:all>
                <xsd:element ref="ns2:PhaseName" minOccurs="0"/>
                <xsd:element ref="ns2:ProjectName" minOccurs="0"/>
                <xsd:element ref="ns2:ProjectOwner_PrincipalInvestigator" minOccurs="0"/>
                <xsd:element ref="ns2:Managers" minOccurs="0"/>
                <xsd:element ref="ns2:Project_x0020_Period_x0020_of_x0020_Performance_x0020_Start_x0020_Date" minOccurs="0"/>
                <xsd:element ref="ns2:Project_x0020_Period_x0020_of_x0020_Performance_x0020_End_x0020_Date" minOccurs="0"/>
                <xsd:element ref="ns2:ProjectTOWAName" minOccurs="0"/>
                <xsd:element ref="ns2:ContractName" minOccurs="0"/>
                <xsd:element ref="ns2:ContractNumber" minOccurs="0"/>
                <xsd:element ref="ns2:ContractCostPointNumber" minOccurs="0"/>
                <xsd:element ref="ns2:ProjectTask" minOccurs="0"/>
                <xsd:element ref="ns2:ProgramName" minOccurs="0"/>
                <xsd:element ref="ns2:WorkLead" minOccurs="0"/>
                <xsd:element ref="ns2:RetentionExemption" minOccurs="0"/>
                <xsd:element ref="ns2:a6be725d576043378de6f214f0e78ee4" minOccurs="0"/>
                <xsd:element ref="ns2:od8879f902fd47c7bc2aee162c9e5240" minOccurs="0"/>
                <xsd:element ref="ns2:j996553e0ae54d4984db0606efb6351c" minOccurs="0"/>
                <xsd:element ref="ns2:if0a8aeaad58489cbaf27eea2233913d" minOccurs="0"/>
                <xsd:element ref="ns2:f579045f93c34d4baadb74be2d3a98b1" minOccurs="0"/>
                <xsd:element ref="ns2:m5f81a6254e44a55996bb6356c849e0c" minOccurs="0"/>
                <xsd:element ref="ns2:TaxKeywordTaxHTField" minOccurs="0"/>
                <xsd:element ref="ns2:o862737f445746b494e2139aeb29e646" minOccurs="0"/>
                <xsd:element ref="ns2:g50616bc87614647a90e999144457760" minOccurs="0"/>
                <xsd:element ref="ns2:a6d0b0f5ac9d4fa8b2e660c59fbea416" minOccurs="0"/>
                <xsd:element ref="ns2:TaxCatchAll" minOccurs="0"/>
                <xsd:element ref="ns2:TaxCatchAllLabel" minOccurs="0"/>
                <xsd:element ref="ns2:b5df6f1f3e23409d9f5e1fce19348e51"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75c247-7f53-4913-864a-4160aff1c458" elementFormDefault="qualified">
    <xsd:import namespace="http://schemas.microsoft.com/office/2006/documentManagement/types"/>
    <xsd:import namespace="http://schemas.microsoft.com/office/infopath/2007/PartnerControls"/>
    <xsd:element name="PhaseName" ma:index="1" nillable="true" ma:displayName="Phase Name" ma:default="TO 306" ma:internalName="PhaseName">
      <xsd:simpleType>
        <xsd:restriction base="dms:Text">
          <xsd:maxLength value="255"/>
        </xsd:restriction>
      </xsd:simpleType>
    </xsd:element>
    <xsd:element name="ProjectName" ma:index="2" nillable="true" ma:displayName="Project Name" ma:default="Brand Management" ma:internalName="ProjectName">
      <xsd:simpleType>
        <xsd:restriction base="dms:Text">
          <xsd:maxLength value="255"/>
        </xsd:restriction>
      </xsd:simpleType>
    </xsd:element>
    <xsd:element name="ProjectOwner_PrincipalInvestigator" ma:index="4" nillable="true" ma:displayName="Project Owner(s)/Principal Investigator(s)" ma:default="" ma:list="UserInfo" ma:SearchPeopleOnly="false" ma:SharePointGroup="0" ma:internalName="ProjectOwner_PrincipalInvestigator"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anagers" ma:index="5" nillable="true" ma:displayName="Project Manager(s)" ma:default="" ma:description="Users or Groups that will be the Project Managers for this Project." ma:list="UserInfo" ma:SearchPeopleOnly="false" ma:SharePointGroup="0" ma:internalName="Managers"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ject_x0020_Period_x0020_of_x0020_Performance_x0020_Start_x0020_Date" ma:index="6" nillable="true" ma:displayName="Project Period of Performance Start Date" ma:default="" ma:format="DateOnly" ma:internalName="Project_x0020_Period_x0020_of_x0020_Performance_x0020_Start_x0020_Date">
      <xsd:simpleType>
        <xsd:restriction base="dms:DateTime"/>
      </xsd:simpleType>
    </xsd:element>
    <xsd:element name="Project_x0020_Period_x0020_of_x0020_Performance_x0020_End_x0020_Date" ma:index="7" nillable="true" ma:displayName="Project Period of Performance End Date" ma:default="" ma:format="DateOnly" ma:internalName="Project_x0020_Period_x0020_of_x0020_Performance_x0020_End_x0020_Date">
      <xsd:simpleType>
        <xsd:restriction base="dms:DateTime"/>
      </xsd:simpleType>
    </xsd:element>
    <xsd:element name="ProjectTOWAName" ma:index="11" nillable="true" ma:displayName="Project Cost Point Name" ma:default="" ma:internalName="ProjectTOWAName">
      <xsd:simpleType>
        <xsd:restriction base="dms:Text">
          <xsd:maxLength value="255"/>
        </xsd:restriction>
      </xsd:simpleType>
    </xsd:element>
    <xsd:element name="ContractName" ma:index="12" nillable="true" ma:displayName="Contract Name" ma:default="ENERGY STAR M&amp;M Contract" ma:internalName="ContractName">
      <xsd:simpleType>
        <xsd:restriction base="dms:Text">
          <xsd:maxLength value="255"/>
        </xsd:restriction>
      </xsd:simpleType>
    </xsd:element>
    <xsd:element name="ContractNumber" ma:index="13" nillable="true" ma:displayName="Contract Number" ma:default="" ma:internalName="ContractNumber">
      <xsd:simpleType>
        <xsd:restriction base="dms:Text">
          <xsd:maxLength value="255"/>
        </xsd:restriction>
      </xsd:simpleType>
    </xsd:element>
    <xsd:element name="ContractCostPointNumber" ma:index="14" nillable="true" ma:displayName="Contract CostPoint Number" ma:default="" ma:internalName="ContractCostPointNumber">
      <xsd:simpleType>
        <xsd:restriction base="dms:Text">
          <xsd:maxLength value="255"/>
        </xsd:restriction>
      </xsd:simpleType>
    </xsd:element>
    <xsd:element name="ProjectTask" ma:index="18" nillable="true" ma:displayName="Project Task" ma:default="Not in Use" ma:format="Dropdown" ma:indexed="true" ma:internalName="ProjectTask">
      <xsd:simpleType>
        <xsd:restriction base="dms:Choice">
          <xsd:enumeration value="Not in Use"/>
          <xsd:enumeration value="Task 1"/>
          <xsd:enumeration value="Task 2"/>
          <xsd:enumeration value="Task 3"/>
          <xsd:enumeration value="Task 4"/>
          <xsd:enumeration value="Task 5"/>
          <xsd:enumeration value="Task 6"/>
          <xsd:enumeration value="Task 7"/>
          <xsd:enumeration value="Task 8"/>
          <xsd:enumeration value="Task 9"/>
          <xsd:enumeration value="Task 10"/>
        </xsd:restriction>
      </xsd:simpleType>
    </xsd:element>
    <xsd:element name="ProgramName" ma:index="20" nillable="true" ma:displayName="Program Name" ma:default="Not in Use" ma:format="Dropdown" ma:internalName="ProgramName">
      <xsd:simpleType>
        <xsd:restriction base="dms:Choice">
          <xsd:enumeration value="Not in Use"/>
          <xsd:enumeration value="Program 1"/>
          <xsd:enumeration value="Program 2"/>
        </xsd:restriction>
      </xsd:simpleType>
    </xsd:element>
    <xsd:element name="WorkLead" ma:index="21" nillable="true" ma:displayName="Work Lead" ma:list="UserInfo" ma:SearchPeopleOnly="false" ma:SharePointGroup="0" ma:internalName="WorkLead"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etentionExemption" ma:index="22" nillable="true" ma:displayName="Retention Exemption" ma:default="false" ma:description="Does this item is exempt to retention policies?" ma:format="Dropdown" ma:internalName="RetentionExemption">
      <xsd:simpleType>
        <xsd:restriction base="dms:Choice">
          <xsd:enumeration value="true"/>
          <xsd:enumeration value="false"/>
        </xsd:restriction>
      </xsd:simpleType>
    </xsd:element>
    <xsd:element name="a6be725d576043378de6f214f0e78ee4" ma:index="27" nillable="true" ma:taxonomy="true" ma:internalName="a6be725d576043378de6f214f0e78ee4" ma:taxonomyFieldName="ProjectClients" ma:displayName="Project Client(s)" ma:default="" ma:fieldId="{a6be725d-5760-4337-8de6-f214f0e78ee4}" ma:taxonomyMulti="true" ma:sspId="3d0ec70f-4850-419e-ba88-1a2e9ef4e89e" ma:termSetId="44d4987f-3adc-455a-8868-f708304dd18a" ma:anchorId="00000000-0000-0000-0000-000000000000" ma:open="false" ma:isKeyword="false">
      <xsd:complexType>
        <xsd:sequence>
          <xsd:element ref="pc:Terms" minOccurs="0" maxOccurs="1"/>
        </xsd:sequence>
      </xsd:complexType>
    </xsd:element>
    <xsd:element name="od8879f902fd47c7bc2aee162c9e5240" ma:index="28" nillable="true" ma:taxonomy="true" ma:internalName="od8879f902fd47c7bc2aee162c9e5240" ma:taxonomyFieldName="Locations" ma:displayName="Location(s)" ma:default="" ma:fieldId="{8d8879f9-02fd-47c7-bc2a-ee162c9e5240}" ma:taxonomyMulti="true" ma:sspId="3d0ec70f-4850-419e-ba88-1a2e9ef4e89e" ma:termSetId="854112e3-27c0-4f0c-944e-8c1118097f96" ma:anchorId="00000000-0000-0000-0000-000000000000" ma:open="false" ma:isKeyword="false">
      <xsd:complexType>
        <xsd:sequence>
          <xsd:element ref="pc:Terms" minOccurs="0" maxOccurs="1"/>
        </xsd:sequence>
      </xsd:complexType>
    </xsd:element>
    <xsd:element name="j996553e0ae54d4984db0606efb6351c" ma:index="29" nillable="true" ma:taxonomy="true" ma:internalName="j996553e0ae54d4984db0606efb6351c" ma:taxonomyFieldName="ProjectServiceSectors" ma:displayName="Project Service Sector(s)" ma:default="" ma:fieldId="{3996553e-0ae5-4d49-84db-0606efb6351c}" ma:taxonomyMulti="true" ma:sspId="3d0ec70f-4850-419e-ba88-1a2e9ef4e89e" ma:termSetId="cf4f7acd-60cb-4231-b591-055b3c5379d9" ma:anchorId="00000000-0000-0000-0000-000000000000" ma:open="false" ma:isKeyword="false">
      <xsd:complexType>
        <xsd:sequence>
          <xsd:element ref="pc:Terms" minOccurs="0" maxOccurs="1"/>
        </xsd:sequence>
      </xsd:complexType>
    </xsd:element>
    <xsd:element name="if0a8aeaad58489cbaf27eea2233913d" ma:index="32" nillable="true" ma:taxonomy="true" ma:internalName="if0a8aeaad58489cbaf27eea2233913d" ma:taxonomyFieldName="ProjectLocations" ma:displayName="Project Location(s)" ma:default="" ma:fieldId="{2f0a8aea-ad58-489c-baf2-7eea2233913d}" ma:taxonomyMulti="true" ma:sspId="3d0ec70f-4850-419e-ba88-1a2e9ef4e89e" ma:termSetId="854112e3-27c0-4f0c-944e-8c1118097f96" ma:anchorId="00000000-0000-0000-0000-000000000000" ma:open="false" ma:isKeyword="false">
      <xsd:complexType>
        <xsd:sequence>
          <xsd:element ref="pc:Terms" minOccurs="0" maxOccurs="1"/>
        </xsd:sequence>
      </xsd:complexType>
    </xsd:element>
    <xsd:element name="f579045f93c34d4baadb74be2d3a98b1" ma:index="34" nillable="true" ma:taxonomy="true" ma:internalName="f579045f93c34d4baadb74be2d3a98b1" ma:taxonomyFieldName="ProjectSubjectAreas" ma:displayName="Project Subject Area(s)" ma:default="" ma:fieldId="{f579045f-93c3-4d4b-aadb-74be2d3a98b1}" ma:taxonomyMulti="true" ma:sspId="3d0ec70f-4850-419e-ba88-1a2e9ef4e89e" ma:termSetId="f080a943-eb78-43ab-9400-12a16134994c" ma:anchorId="00000000-0000-0000-0000-000000000000" ma:open="false" ma:isKeyword="false">
      <xsd:complexType>
        <xsd:sequence>
          <xsd:element ref="pc:Terms" minOccurs="0" maxOccurs="1"/>
        </xsd:sequence>
      </xsd:complexType>
    </xsd:element>
    <xsd:element name="m5f81a6254e44a55996bb6356c849e0c" ma:index="35" nillable="true" ma:taxonomy="true" ma:internalName="m5f81a6254e44a55996bb6356c849e0c" ma:taxonomyFieldName="WorkType" ma:displayName="Work Type" ma:indexed="true" ma:default="" ma:fieldId="{65f81a62-54e4-4a55-996b-b6356c849e0c}" ma:sspId="3d0ec70f-4850-419e-ba88-1a2e9ef4e89e" ma:termSetId="71bc965d-f6c0-4fc0-acc6-7dbe60bc6319" ma:anchorId="00000000-0000-0000-0000-000000000000" ma:open="false" ma:isKeyword="false">
      <xsd:complexType>
        <xsd:sequence>
          <xsd:element ref="pc:Terms" minOccurs="0" maxOccurs="1"/>
        </xsd:sequence>
      </xsd:complexType>
    </xsd:element>
    <xsd:element name="TaxKeywordTaxHTField" ma:index="38" nillable="true" ma:taxonomy="true" ma:internalName="TaxKeywordTaxHTField" ma:taxonomyFieldName="TaxKeyword" ma:displayName="Enterprise Keywords" ma:fieldId="{23f27201-bee3-471e-b2e7-b64fd8b7ca38}" ma:taxonomyMulti="true" ma:sspId="3d0ec70f-4850-419e-ba88-1a2e9ef4e89e" ma:termSetId="00000000-0000-0000-0000-000000000000" ma:anchorId="00000000-0000-0000-0000-000000000000" ma:open="true" ma:isKeyword="true">
      <xsd:complexType>
        <xsd:sequence>
          <xsd:element ref="pc:Terms" minOccurs="0" maxOccurs="1"/>
        </xsd:sequence>
      </xsd:complexType>
    </xsd:element>
    <xsd:element name="o862737f445746b494e2139aeb29e646" ma:index="39" nillable="true" ma:taxonomy="true" ma:internalName="o862737f445746b494e2139aeb29e646" ma:taxonomyFieldName="ContractClients" ma:displayName="Contract Client(s)" ma:default="" ma:fieldId="{8862737f-4457-46b4-94e2-139aeb29e646}" ma:taxonomyMulti="true" ma:sspId="3d0ec70f-4850-419e-ba88-1a2e9ef4e89e" ma:termSetId="44d4987f-3adc-455a-8868-f708304dd18a" ma:anchorId="00000000-0000-0000-0000-000000000000" ma:open="false" ma:isKeyword="false">
      <xsd:complexType>
        <xsd:sequence>
          <xsd:element ref="pc:Terms" minOccurs="0" maxOccurs="1"/>
        </xsd:sequence>
      </xsd:complexType>
    </xsd:element>
    <xsd:element name="g50616bc87614647a90e999144457760" ma:index="40" nillable="true" ma:taxonomy="true" ma:internalName="g50616bc87614647a90e999144457760" ma:taxonomyFieldName="AreaOfExpertise" ma:displayName="Area of Expertise" ma:default="" ma:fieldId="{050616bc-8761-4647-a90e-999144457760}" ma:sspId="3d0ec70f-4850-419e-ba88-1a2e9ef4e89e" ma:termSetId="feb27233-c7ec-44e4-a9ed-cbe7bef49228" ma:anchorId="00000000-0000-0000-0000-000000000000" ma:open="false" ma:isKeyword="false">
      <xsd:complexType>
        <xsd:sequence>
          <xsd:element ref="pc:Terms" minOccurs="0" maxOccurs="1"/>
        </xsd:sequence>
      </xsd:complexType>
    </xsd:element>
    <xsd:element name="a6d0b0f5ac9d4fa8b2e660c59fbea416" ma:index="41" nillable="true" ma:taxonomy="true" ma:internalName="a6d0b0f5ac9d4fa8b2e660c59fbea416" ma:taxonomyFieldName="ContractDivisions" ma:displayName="Contract Division(s)" ma:default="" ma:fieldId="{a6d0b0f5-ac9d-4fa8-b2e6-60c59fbea416}" ma:taxonomyMulti="true" ma:sspId="3d0ec70f-4850-419e-ba88-1a2e9ef4e89e" ma:termSetId="6c598dca-fe5d-4256-b9f9-32eb57bf3049" ma:anchorId="00000000-0000-0000-0000-000000000000" ma:open="false" ma:isKeyword="false">
      <xsd:complexType>
        <xsd:sequence>
          <xsd:element ref="pc:Terms" minOccurs="0" maxOccurs="1"/>
        </xsd:sequence>
      </xsd:complexType>
    </xsd:element>
    <xsd:element name="TaxCatchAll" ma:index="42" nillable="true" ma:displayName="Taxonomy Catch All Column" ma:hidden="true" ma:list="{cb731a26-dfb1-4952-b055-2608821c1760}" ma:internalName="TaxCatchAll" ma:showField="CatchAllData" ma:web="8856785e-6d18-43ed-91f1-3314dc1e9a81">
      <xsd:complexType>
        <xsd:complexContent>
          <xsd:extension base="dms:MultiChoiceLookup">
            <xsd:sequence>
              <xsd:element name="Value" type="dms:Lookup" maxOccurs="unbounded" minOccurs="0" nillable="true"/>
            </xsd:sequence>
          </xsd:extension>
        </xsd:complexContent>
      </xsd:complexType>
    </xsd:element>
    <xsd:element name="TaxCatchAllLabel" ma:index="43" nillable="true" ma:displayName="Taxonomy Catch All Column1" ma:hidden="true" ma:list="{cb731a26-dfb1-4952-b055-2608821c1760}" ma:internalName="TaxCatchAllLabel" ma:readOnly="true" ma:showField="CatchAllDataLabel" ma:web="8856785e-6d18-43ed-91f1-3314dc1e9a81">
      <xsd:complexType>
        <xsd:complexContent>
          <xsd:extension base="dms:MultiChoiceLookup">
            <xsd:sequence>
              <xsd:element name="Value" type="dms:Lookup" maxOccurs="unbounded" minOccurs="0" nillable="true"/>
            </xsd:sequence>
          </xsd:extension>
        </xsd:complexContent>
      </xsd:complexType>
    </xsd:element>
    <xsd:element name="b5df6f1f3e23409d9f5e1fce19348e51" ma:index="45" nillable="true" ma:taxonomy="true" ma:internalName="b5df6f1f3e23409d9f5e1fce19348e51" ma:taxonomyFieldName="ServiceSectors" ma:displayName="Service Sector(s)" ma:default="" ma:fieldId="{b5df6f1f-3e23-409d-9f5e-1fce19348e51}" ma:taxonomyMulti="true" ma:sspId="3d0ec70f-4850-419e-ba88-1a2e9ef4e89e" ma:termSetId="cf4f7acd-60cb-4231-b591-055b3c5379d9"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37"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WorkLead xmlns="dc75c247-7f53-4913-864a-4160aff1c458">
      <UserInfo>
        <DisplayName/>
        <AccountId xsi:nil="true"/>
        <AccountType/>
      </UserInfo>
    </WorkLead>
    <Managers xmlns="dc75c247-7f53-4913-864a-4160aff1c458">
      <UserInfo>
        <DisplayName/>
        <AccountId xsi:nil="true"/>
        <AccountType/>
      </UserInfo>
    </Managers>
    <Project_x0020_Period_x0020_of_x0020_Performance_x0020_Start_x0020_Date xmlns="dc75c247-7f53-4913-864a-4160aff1c458" xsi:nil="true"/>
    <RetentionExemption xmlns="dc75c247-7f53-4913-864a-4160aff1c458">false</RetentionExemption>
    <PhaseName xmlns="dc75c247-7f53-4913-864a-4160aff1c458">TO 306</PhaseName>
    <ProjectTOWAName xmlns="dc75c247-7f53-4913-864a-4160aff1c458" xsi:nil="true"/>
    <ProjectTask xmlns="dc75c247-7f53-4913-864a-4160aff1c458">Not in Use</ProjectTask>
    <o862737f445746b494e2139aeb29e646 xmlns="dc75c247-7f53-4913-864a-4160aff1c458">
      <Terms xmlns="http://schemas.microsoft.com/office/infopath/2007/PartnerControls"/>
    </o862737f445746b494e2139aeb29e646>
    <g50616bc87614647a90e999144457760 xmlns="dc75c247-7f53-4913-864a-4160aff1c458">
      <Terms xmlns="http://schemas.microsoft.com/office/infopath/2007/PartnerControls"/>
    </g50616bc87614647a90e999144457760>
    <m5f81a6254e44a55996bb6356c849e0c xmlns="dc75c247-7f53-4913-864a-4160aff1c458">
      <Terms xmlns="http://schemas.microsoft.com/office/infopath/2007/PartnerControls"/>
    </m5f81a6254e44a55996bb6356c849e0c>
    <b5df6f1f3e23409d9f5e1fce19348e51 xmlns="dc75c247-7f53-4913-864a-4160aff1c458">
      <Terms xmlns="http://schemas.microsoft.com/office/infopath/2007/PartnerControls"/>
    </b5df6f1f3e23409d9f5e1fce19348e51>
    <TaxCatchAll xmlns="dc75c247-7f53-4913-864a-4160aff1c458"/>
    <Project_x0020_Period_x0020_of_x0020_Performance_x0020_End_x0020_Date xmlns="dc75c247-7f53-4913-864a-4160aff1c458" xsi:nil="true"/>
    <a6be725d576043378de6f214f0e78ee4 xmlns="dc75c247-7f53-4913-864a-4160aff1c458">
      <Terms xmlns="http://schemas.microsoft.com/office/infopath/2007/PartnerControls"/>
    </a6be725d576043378de6f214f0e78ee4>
    <od8879f902fd47c7bc2aee162c9e5240 xmlns="dc75c247-7f53-4913-864a-4160aff1c458">
      <Terms xmlns="http://schemas.microsoft.com/office/infopath/2007/PartnerControls"/>
    </od8879f902fd47c7bc2aee162c9e5240>
    <j996553e0ae54d4984db0606efb6351c xmlns="dc75c247-7f53-4913-864a-4160aff1c458">
      <Terms xmlns="http://schemas.microsoft.com/office/infopath/2007/PartnerControls"/>
    </j996553e0ae54d4984db0606efb6351c>
    <TaxKeywordTaxHTField xmlns="dc75c247-7f53-4913-864a-4160aff1c458">
      <Terms xmlns="http://schemas.microsoft.com/office/infopath/2007/PartnerControls"/>
    </TaxKeywordTaxHTField>
    <if0a8aeaad58489cbaf27eea2233913d xmlns="dc75c247-7f53-4913-864a-4160aff1c458">
      <Terms xmlns="http://schemas.microsoft.com/office/infopath/2007/PartnerControls"/>
    </if0a8aeaad58489cbaf27eea2233913d>
    <ContractName xmlns="dc75c247-7f53-4913-864a-4160aff1c458">ENERGY STAR M&amp;M Contract</ContractName>
    <ContractNumber xmlns="dc75c247-7f53-4913-864a-4160aff1c458" xsi:nil="true"/>
    <a6d0b0f5ac9d4fa8b2e660c59fbea416 xmlns="dc75c247-7f53-4913-864a-4160aff1c458">
      <Terms xmlns="http://schemas.microsoft.com/office/infopath/2007/PartnerControls"/>
    </a6d0b0f5ac9d4fa8b2e660c59fbea416>
    <ProjectOwner_PrincipalInvestigator xmlns="dc75c247-7f53-4913-864a-4160aff1c458">
      <UserInfo>
        <DisplayName/>
        <AccountId xsi:nil="true"/>
        <AccountType/>
      </UserInfo>
    </ProjectOwner_PrincipalInvestigator>
    <ContractCostPointNumber xmlns="dc75c247-7f53-4913-864a-4160aff1c458" xsi:nil="true"/>
    <ProgramName xmlns="dc75c247-7f53-4913-864a-4160aff1c458">Not in Use</ProgramName>
    <f579045f93c34d4baadb74be2d3a98b1 xmlns="dc75c247-7f53-4913-864a-4160aff1c458">
      <Terms xmlns="http://schemas.microsoft.com/office/infopath/2007/PartnerControls"/>
    </f579045f93c34d4baadb74be2d3a98b1>
    <ProjectName xmlns="dc75c247-7f53-4913-864a-4160aff1c458">Brand Management</ProjectName>
  </documentManagement>
</p:properties>
</file>

<file path=customXml/itemProps1.xml><?xml version="1.0" encoding="utf-8"?>
<ds:datastoreItem xmlns:ds="http://schemas.openxmlformats.org/officeDocument/2006/customXml" ds:itemID="{63F13FAB-723E-41EE-96CA-E747493521CC}">
  <ds:schemaRefs>
    <ds:schemaRef ds:uri="Microsoft.SharePoint.Taxonomy.ContentTypeSync"/>
  </ds:schemaRefs>
</ds:datastoreItem>
</file>

<file path=customXml/itemProps2.xml><?xml version="1.0" encoding="utf-8"?>
<ds:datastoreItem xmlns:ds="http://schemas.openxmlformats.org/officeDocument/2006/customXml" ds:itemID="{363D52AF-4FB0-480D-8C05-DDC6DAE0A05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75c247-7f53-4913-864a-4160aff1c45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EBEBC85-E6F0-45AE-B33D-272506BDF17C}">
  <ds:schemaRefs>
    <ds:schemaRef ds:uri="http://schemas.microsoft.com/sharepoint/v3/contenttype/forms"/>
  </ds:schemaRefs>
</ds:datastoreItem>
</file>

<file path=customXml/itemProps4.xml><?xml version="1.0" encoding="utf-8"?>
<ds:datastoreItem xmlns:ds="http://schemas.openxmlformats.org/officeDocument/2006/customXml" ds:itemID="{B7CF63EE-9453-4CB8-AE8D-8AF6044274A4}">
  <ds:schemaRefs>
    <ds:schemaRef ds:uri="http://schemas.openxmlformats.org/package/2006/metadata/core-properties"/>
    <ds:schemaRef ds:uri="http://purl.org/dc/elements/1.1/"/>
    <ds:schemaRef ds:uri="http://schemas.microsoft.com/office/2006/documentManagement/types"/>
    <ds:schemaRef ds:uri="http://purl.org/dc/dcmitype/"/>
    <ds:schemaRef ds:uri="http://www.w3.org/XML/1998/namespace"/>
    <ds:schemaRef ds:uri="http://purl.org/dc/terms/"/>
    <ds:schemaRef ds:uri="http://schemas.microsoft.com/office/infopath/2007/PartnerControls"/>
    <ds:schemaRef ds:uri="dc75c247-7f53-4913-864a-4160aff1c458"/>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6363</TotalTime>
  <Words>5138</Words>
  <Application>Microsoft Office PowerPoint</Application>
  <PresentationFormat>On-screen Show (4:3)</PresentationFormat>
  <Paragraphs>397</Paragraphs>
  <Slides>37</Slides>
  <Notes>36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37</vt:i4>
      </vt:variant>
    </vt:vector>
  </HeadingPairs>
  <TitlesOfParts>
    <vt:vector size="44" baseType="lpstr">
      <vt:lpstr>Arial</vt:lpstr>
      <vt:lpstr>Arial Narrow</vt:lpstr>
      <vt:lpstr>Calibri</vt:lpstr>
      <vt:lpstr>Univers</vt:lpstr>
      <vt:lpstr>universal</vt:lpstr>
      <vt:lpstr>Wingdings</vt:lpstr>
      <vt:lpstr>Office Theme</vt:lpstr>
      <vt:lpstr>How to Apply for the ENERGY STAR®</vt:lpstr>
      <vt:lpstr>Learning Objectives</vt:lpstr>
      <vt:lpstr>PowerPoint Presentation</vt:lpstr>
      <vt:lpstr>The Value of ENERGY STAR</vt:lpstr>
      <vt:lpstr>The Value of ENERGY STAR</vt:lpstr>
      <vt:lpstr>PowerPoint Presentation</vt:lpstr>
      <vt:lpstr>PowerPoint Presentation</vt:lpstr>
      <vt:lpstr>PowerPoint Presentation</vt:lpstr>
      <vt:lpstr>To Be Eligible for Certification</vt:lpstr>
      <vt:lpstr>Property Types Eligible for ENERGY STAR Certification</vt:lpstr>
      <vt:lpstr>The 1 – 100 ENERGY STAR Score</vt:lpstr>
      <vt:lpstr>PowerPoint Presentation</vt:lpstr>
      <vt:lpstr>Overview of the Application Process</vt:lpstr>
      <vt:lpstr>Access the Application Process</vt:lpstr>
      <vt:lpstr>Apply for Recognition: About Your Property</vt:lpstr>
      <vt:lpstr>More Details: Property Description</vt:lpstr>
      <vt:lpstr>More Details: Property Description (cont’d)</vt:lpstr>
      <vt:lpstr>More Details: Property Profile</vt:lpstr>
      <vt:lpstr>More Details: Property Profile</vt:lpstr>
      <vt:lpstr>Apply for Recognition: Contact Information</vt:lpstr>
      <vt:lpstr>Apply for Recognition: Award Information</vt:lpstr>
      <vt:lpstr>Apply for Recognition: Eligibility Details</vt:lpstr>
      <vt:lpstr>Apply for Recognition: Generate Application for Signatures</vt:lpstr>
      <vt:lpstr>More Details: Licensed Professional (LP) Qualifications </vt:lpstr>
      <vt:lpstr> </vt:lpstr>
      <vt:lpstr>Apply for Recognition: Site Visit</vt:lpstr>
      <vt:lpstr>Apply for Recognition: Revise &amp; Regenerate</vt:lpstr>
      <vt:lpstr>Apply for Recognition: Submit Application</vt:lpstr>
      <vt:lpstr>Apply for Recognition: Submit Application</vt:lpstr>
      <vt:lpstr>PowerPoint Presentation</vt:lpstr>
      <vt:lpstr>Track Your Application</vt:lpstr>
      <vt:lpstr>ENERGY STAR Certification Timeframes</vt:lpstr>
      <vt:lpstr>Communicate Your Achievements!</vt:lpstr>
      <vt:lpstr>PowerPoint Presentation</vt:lpstr>
      <vt:lpstr>Recap</vt:lpstr>
      <vt:lpstr>Extra Help </vt:lpstr>
      <vt:lpstr>Thank You for Attending!</vt:lpstr>
    </vt:vector>
  </TitlesOfParts>
  <Company>Crosby Markting</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Ron Ordansa</dc:creator>
  <cp:lastModifiedBy>Michelle Stinson</cp:lastModifiedBy>
  <cp:revision>325</cp:revision>
  <cp:lastPrinted>2014-09-10T19:28:43Z</cp:lastPrinted>
  <dcterms:created xsi:type="dcterms:W3CDTF">2014-07-14T13:25:21Z</dcterms:created>
  <dcterms:modified xsi:type="dcterms:W3CDTF">2016-04-21T21:48:07Z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0x010100B80CB6684E0D2F408D230F308CBB847F030200E715B6E330FF214B95C030E04D08231E</vt:lpwstr>
  </property>
  <property fmtid="{D5CDD505-2E9C-101B-9397-08002B2CF9AE}" pid="3" name="TaxKeyword">
    <vt:lpwstr/>
  </property>
  <property fmtid="{D5CDD505-2E9C-101B-9397-08002B2CF9AE}" pid="4" name="ContractDivisions">
    <vt:lpwstr/>
  </property>
  <property fmtid="{D5CDD505-2E9C-101B-9397-08002B2CF9AE}" pid="5" name="ContractClients">
    <vt:lpwstr/>
  </property>
  <property fmtid="{D5CDD505-2E9C-101B-9397-08002B2CF9AE}" pid="6" name="AreaOfExpertise">
    <vt:lpwstr/>
  </property>
  <property fmtid="{D5CDD505-2E9C-101B-9397-08002B2CF9AE}" pid="7" name="ProjectLocations">
    <vt:lpwstr/>
  </property>
  <property fmtid="{D5CDD505-2E9C-101B-9397-08002B2CF9AE}" pid="8" name="ProjectSubjectAreas">
    <vt:lpwstr/>
  </property>
  <property fmtid="{D5CDD505-2E9C-101B-9397-08002B2CF9AE}" pid="9" name="ServiceSectors">
    <vt:lpwstr/>
  </property>
  <property fmtid="{D5CDD505-2E9C-101B-9397-08002B2CF9AE}" pid="10" name="WorkType">
    <vt:lpwstr/>
  </property>
  <property fmtid="{D5CDD505-2E9C-101B-9397-08002B2CF9AE}" pid="11" name="ProjectClients">
    <vt:lpwstr/>
  </property>
  <property fmtid="{D5CDD505-2E9C-101B-9397-08002B2CF9AE}" pid="12" name="ProjectServiceSectors">
    <vt:lpwstr/>
  </property>
  <property fmtid="{D5CDD505-2E9C-101B-9397-08002B2CF9AE}" pid="13" name="Locations">
    <vt:lpwstr/>
  </property>
</Properties>
</file>