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481" r:id="rId5"/>
    <p:sldId id="338" r:id="rId6"/>
    <p:sldId id="270" r:id="rId7"/>
    <p:sldId id="333" r:id="rId8"/>
    <p:sldId id="265" r:id="rId9"/>
    <p:sldId id="328" r:id="rId10"/>
    <p:sldId id="313" r:id="rId11"/>
    <p:sldId id="323" r:id="rId12"/>
    <p:sldId id="324" r:id="rId13"/>
    <p:sldId id="325" r:id="rId14"/>
    <p:sldId id="316" r:id="rId15"/>
    <p:sldId id="274" r:id="rId16"/>
    <p:sldId id="339" r:id="rId17"/>
    <p:sldId id="345" r:id="rId18"/>
    <p:sldId id="521" r:id="rId19"/>
    <p:sldId id="337" r:id="rId20"/>
    <p:sldId id="278" r:id="rId21"/>
    <p:sldId id="340" r:id="rId22"/>
    <p:sldId id="329" r:id="rId23"/>
    <p:sldId id="330" r:id="rId24"/>
    <p:sldId id="331" r:id="rId25"/>
    <p:sldId id="317" r:id="rId26"/>
    <p:sldId id="523"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341" r:id="rId40"/>
    <p:sldId id="342" r:id="rId41"/>
    <p:sldId id="301" r:id="rId42"/>
    <p:sldId id="302" r:id="rId43"/>
    <p:sldId id="303" r:id="rId44"/>
    <p:sldId id="30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7">
          <p15:clr>
            <a:srgbClr val="A4A3A4"/>
          </p15:clr>
        </p15:guide>
        <p15:guide id="2" pos="5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B7773F-4A97-1B06-4D0A-01FAF329ED32}" name="Loprinzo, Samantha" initials="LS" userId="S::23898@icf.com::93753708-060b-4a38-a558-06e99c9b3fad" providerId="AD"/>
  <p188:author id="{BC776195-4CC1-C766-7E0F-9E880213993E}" name="Bell, Alice" initials="BA" userId="S::55547@icf.com::edbd5748-71e8-450d-9e70-e3aa186abc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Owen Gray" initials="OG" lastIdx="6" clrIdx="0"/>
  <p:cmAuthor id="1" name="Glatting, Stacy" initials="G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C2E"/>
    <a:srgbClr val="768383"/>
    <a:srgbClr val="4498D5"/>
    <a:srgbClr val="6CB41E"/>
    <a:srgbClr val="5494D5"/>
    <a:srgbClr val="6F7B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90" autoAdjust="0"/>
  </p:normalViewPr>
  <p:slideViewPr>
    <p:cSldViewPr snapToGrid="0">
      <p:cViewPr varScale="1">
        <p:scale>
          <a:sx n="58" d="100"/>
          <a:sy n="58" d="100"/>
        </p:scale>
        <p:origin x="1520" y="28"/>
      </p:cViewPr>
      <p:guideLst>
        <p:guide orient="horz" pos="1227"/>
        <p:guide pos="57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tchison, Alena" userId="1fb7186f-879c-4f3b-94ac-91b3880ca7f4" providerId="ADAL" clId="{14496D91-74DD-4A44-BF36-6B63A5A8637E}"/>
    <pc:docChg chg="modSld">
      <pc:chgData name="Hutchison, Alena" userId="1fb7186f-879c-4f3b-94ac-91b3880ca7f4" providerId="ADAL" clId="{14496D91-74DD-4A44-BF36-6B63A5A8637E}" dt="2022-07-15T16:27:09.946" v="10" actId="20577"/>
      <pc:docMkLst>
        <pc:docMk/>
      </pc:docMkLst>
      <pc:sldChg chg="modSp mod">
        <pc:chgData name="Hutchison, Alena" userId="1fb7186f-879c-4f3b-94ac-91b3880ca7f4" providerId="ADAL" clId="{14496D91-74DD-4A44-BF36-6B63A5A8637E}" dt="2022-07-15T16:27:09.946" v="10" actId="20577"/>
        <pc:sldMkLst>
          <pc:docMk/>
          <pc:sldMk cId="0" sldId="481"/>
        </pc:sldMkLst>
        <pc:spChg chg="mod">
          <ac:chgData name="Hutchison, Alena" userId="1fb7186f-879c-4f3b-94ac-91b3880ca7f4" providerId="ADAL" clId="{14496D91-74DD-4A44-BF36-6B63A5A8637E}" dt="2022-07-15T16:27:09.946" v="10" actId="20577"/>
          <ac:spMkLst>
            <pc:docMk/>
            <pc:sldMk cId="0" sldId="481"/>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Series 1</c:v>
                </c:pt>
              </c:strCache>
            </c:strRef>
          </c:tx>
          <c:spPr>
            <a:ln w="57150" cap="rnd">
              <a:solidFill>
                <a:srgbClr val="00B0F0"/>
              </a:solidFill>
              <a:round/>
            </a:ln>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0.3</c:v>
                </c:pt>
                <c:pt idx="1">
                  <c:v>0.41</c:v>
                </c:pt>
                <c:pt idx="2">
                  <c:v>0.4</c:v>
                </c:pt>
                <c:pt idx="3">
                  <c:v>0.41</c:v>
                </c:pt>
                <c:pt idx="4">
                  <c:v>0.56000000000000005</c:v>
                </c:pt>
                <c:pt idx="5">
                  <c:v>0.64</c:v>
                </c:pt>
                <c:pt idx="6">
                  <c:v>0.63</c:v>
                </c:pt>
                <c:pt idx="7">
                  <c:v>0.68</c:v>
                </c:pt>
                <c:pt idx="8">
                  <c:v>0.74</c:v>
                </c:pt>
                <c:pt idx="9" formatCode="0.0%">
                  <c:v>0.755</c:v>
                </c:pt>
                <c:pt idx="10">
                  <c:v>0.77</c:v>
                </c:pt>
                <c:pt idx="11">
                  <c:v>0.83</c:v>
                </c:pt>
                <c:pt idx="12">
                  <c:v>0.84</c:v>
                </c:pt>
                <c:pt idx="13">
                  <c:v>0.87</c:v>
                </c:pt>
                <c:pt idx="14">
                  <c:v>0.87</c:v>
                </c:pt>
                <c:pt idx="15">
                  <c:v>0.89</c:v>
                </c:pt>
                <c:pt idx="16">
                  <c:v>0.88</c:v>
                </c:pt>
                <c:pt idx="17">
                  <c:v>0.90700000000000003</c:v>
                </c:pt>
                <c:pt idx="18">
                  <c:v>0.91</c:v>
                </c:pt>
                <c:pt idx="19">
                  <c:v>0.91</c:v>
                </c:pt>
                <c:pt idx="20">
                  <c:v>0.91300000000000003</c:v>
                </c:pt>
              </c:numCache>
            </c:numRef>
          </c:val>
          <c:smooth val="0"/>
          <c:extLst>
            <c:ext xmlns:c16="http://schemas.microsoft.com/office/drawing/2014/chart" uri="{C3380CC4-5D6E-409C-BE32-E72D297353CC}">
              <c16:uniqueId val="{00000000-F4E2-4B06-BAFD-5BE05BE65485}"/>
            </c:ext>
          </c:extLst>
        </c:ser>
        <c:dLbls>
          <c:showLegendKey val="0"/>
          <c:showVal val="0"/>
          <c:showCatName val="0"/>
          <c:showSerName val="0"/>
          <c:showPercent val="0"/>
          <c:showBubbleSize val="0"/>
        </c:dLbls>
        <c:smooth val="0"/>
        <c:axId val="301856576"/>
        <c:axId val="218653312"/>
      </c:lineChart>
      <c:catAx>
        <c:axId val="30185657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8653312"/>
        <c:crosses val="autoZero"/>
        <c:auto val="1"/>
        <c:lblAlgn val="ctr"/>
        <c:lblOffset val="100"/>
        <c:noMultiLvlLbl val="0"/>
      </c:catAx>
      <c:valAx>
        <c:axId val="21865331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0185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Cumulative Certifications</c:v>
                </c:pt>
              </c:strCache>
            </c:strRef>
          </c:tx>
          <c:spPr>
            <a:solidFill>
              <a:srgbClr val="00B0F0"/>
            </a:solidFill>
            <a:ln w="50800">
              <a:solidFill>
                <a:srgbClr val="00B0F0"/>
              </a:solidFill>
              <a:miter lim="800000"/>
            </a:ln>
            <a:effectLst/>
          </c:spPr>
          <c:invertIfNegative val="0"/>
          <c:cat>
            <c:strRef>
              <c:f>Sheet1!$A$2:$A$24</c:f>
              <c:strCache>
                <c:ptCount val="23"/>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pt idx="19">
                  <c:v>18</c:v>
                </c:pt>
                <c:pt idx="20">
                  <c:v>19</c:v>
                </c:pt>
                <c:pt idx="21">
                  <c:v>20</c:v>
                </c:pt>
                <c:pt idx="22">
                  <c:v>21</c:v>
                </c:pt>
              </c:strCache>
            </c:strRef>
          </c:cat>
          <c:val>
            <c:numRef>
              <c:f>Sheet1!$C$2:$C$24</c:f>
              <c:numCache>
                <c:formatCode>#,##0</c:formatCode>
                <c:ptCount val="23"/>
                <c:pt idx="0">
                  <c:v>87</c:v>
                </c:pt>
                <c:pt idx="1">
                  <c:v>450</c:v>
                </c:pt>
                <c:pt idx="2">
                  <c:v>836</c:v>
                </c:pt>
                <c:pt idx="3">
                  <c:v>1075</c:v>
                </c:pt>
                <c:pt idx="4">
                  <c:v>1387</c:v>
                </c:pt>
                <c:pt idx="5">
                  <c:v>1964</c:v>
                </c:pt>
                <c:pt idx="6">
                  <c:v>2585</c:v>
                </c:pt>
                <c:pt idx="7">
                  <c:v>3226</c:v>
                </c:pt>
                <c:pt idx="8">
                  <c:v>4056</c:v>
                </c:pt>
                <c:pt idx="9">
                  <c:v>6205</c:v>
                </c:pt>
                <c:pt idx="10">
                  <c:v>8741</c:v>
                </c:pt>
                <c:pt idx="11">
                  <c:v>12612</c:v>
                </c:pt>
                <c:pt idx="12">
                  <c:v>16484</c:v>
                </c:pt>
                <c:pt idx="13">
                  <c:v>20403</c:v>
                </c:pt>
                <c:pt idx="14">
                  <c:v>22984</c:v>
                </c:pt>
                <c:pt idx="15">
                  <c:v>25340</c:v>
                </c:pt>
                <c:pt idx="16">
                  <c:v>27570</c:v>
                </c:pt>
                <c:pt idx="17">
                  <c:v>29700</c:v>
                </c:pt>
                <c:pt idx="18">
                  <c:v>32643</c:v>
                </c:pt>
                <c:pt idx="19">
                  <c:v>34772</c:v>
                </c:pt>
                <c:pt idx="20">
                  <c:v>36054</c:v>
                </c:pt>
                <c:pt idx="21">
                  <c:v>37973</c:v>
                </c:pt>
                <c:pt idx="22">
                  <c:v>39250</c:v>
                </c:pt>
              </c:numCache>
            </c:numRef>
          </c:val>
          <c:extLst>
            <c:ext xmlns:c16="http://schemas.microsoft.com/office/drawing/2014/chart" uri="{C3380CC4-5D6E-409C-BE32-E72D297353CC}">
              <c16:uniqueId val="{00000000-95D4-4ED7-A137-8A78E60D3D9B}"/>
            </c:ext>
          </c:extLst>
        </c:ser>
        <c:dLbls>
          <c:showLegendKey val="0"/>
          <c:showVal val="0"/>
          <c:showCatName val="0"/>
          <c:showSerName val="0"/>
          <c:showPercent val="0"/>
          <c:showBubbleSize val="0"/>
        </c:dLbls>
        <c:gapWidth val="211"/>
        <c:axId val="586207024"/>
        <c:axId val="586198824"/>
      </c:barChart>
      <c:lineChart>
        <c:grouping val="standard"/>
        <c:varyColors val="0"/>
        <c:ser>
          <c:idx val="0"/>
          <c:order val="0"/>
          <c:tx>
            <c:strRef>
              <c:f>Sheet1!$B$1</c:f>
              <c:strCache>
                <c:ptCount val="1"/>
                <c:pt idx="0">
                  <c:v>Cumulative Floor Area (Millions)</c:v>
                </c:pt>
              </c:strCache>
            </c:strRef>
          </c:tx>
          <c:spPr>
            <a:ln w="28575" cap="rnd">
              <a:solidFill>
                <a:schemeClr val="accent1"/>
              </a:solidFill>
              <a:round/>
            </a:ln>
            <a:effectLst/>
          </c:spPr>
          <c:marker>
            <c:symbol val="none"/>
          </c:marker>
          <c:cat>
            <c:strRef>
              <c:f>Sheet1!$A$2:$A$24</c:f>
              <c:strCache>
                <c:ptCount val="23"/>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pt idx="19">
                  <c:v>18</c:v>
                </c:pt>
                <c:pt idx="20">
                  <c:v>19</c:v>
                </c:pt>
                <c:pt idx="21">
                  <c:v>20</c:v>
                </c:pt>
                <c:pt idx="22">
                  <c:v>21</c:v>
                </c:pt>
              </c:strCache>
            </c:strRef>
          </c:cat>
          <c:val>
            <c:numRef>
              <c:f>Sheet1!$B$2:$B$24</c:f>
              <c:numCache>
                <c:formatCode>#,##0</c:formatCode>
                <c:ptCount val="23"/>
                <c:pt idx="0">
                  <c:v>0</c:v>
                </c:pt>
                <c:pt idx="1">
                  <c:v>0</c:v>
                </c:pt>
                <c:pt idx="2">
                  <c:v>197</c:v>
                </c:pt>
                <c:pt idx="3">
                  <c:v>265</c:v>
                </c:pt>
                <c:pt idx="4">
                  <c:v>325</c:v>
                </c:pt>
                <c:pt idx="5">
                  <c:v>396</c:v>
                </c:pt>
                <c:pt idx="6">
                  <c:v>482</c:v>
                </c:pt>
                <c:pt idx="7">
                  <c:v>575</c:v>
                </c:pt>
                <c:pt idx="8">
                  <c:v>747</c:v>
                </c:pt>
                <c:pt idx="9">
                  <c:v>1170</c:v>
                </c:pt>
                <c:pt idx="10">
                  <c:v>1585</c:v>
                </c:pt>
                <c:pt idx="11">
                  <c:v>2108</c:v>
                </c:pt>
                <c:pt idx="12">
                  <c:v>2640</c:v>
                </c:pt>
                <c:pt idx="13">
                  <c:v>3124</c:v>
                </c:pt>
                <c:pt idx="14">
                  <c:v>3441</c:v>
                </c:pt>
                <c:pt idx="15">
                  <c:v>3736</c:v>
                </c:pt>
                <c:pt idx="16">
                  <c:v>4048</c:v>
                </c:pt>
                <c:pt idx="17">
                  <c:v>4300</c:v>
                </c:pt>
                <c:pt idx="18">
                  <c:v>4751</c:v>
                </c:pt>
                <c:pt idx="19">
                  <c:v>5047</c:v>
                </c:pt>
                <c:pt idx="20">
                  <c:v>5267</c:v>
                </c:pt>
                <c:pt idx="21">
                  <c:v>5578</c:v>
                </c:pt>
                <c:pt idx="22">
                  <c:v>5854</c:v>
                </c:pt>
              </c:numCache>
            </c:numRef>
          </c:val>
          <c:smooth val="0"/>
          <c:extLst>
            <c:ext xmlns:c16="http://schemas.microsoft.com/office/drawing/2014/chart" uri="{C3380CC4-5D6E-409C-BE32-E72D297353CC}">
              <c16:uniqueId val="{00000001-95D4-4ED7-A137-8A78E60D3D9B}"/>
            </c:ext>
          </c:extLst>
        </c:ser>
        <c:dLbls>
          <c:showLegendKey val="0"/>
          <c:showVal val="0"/>
          <c:showCatName val="0"/>
          <c:showSerName val="0"/>
          <c:showPercent val="0"/>
          <c:showBubbleSize val="0"/>
        </c:dLbls>
        <c:marker val="1"/>
        <c:smooth val="0"/>
        <c:axId val="587792160"/>
        <c:axId val="587797408"/>
      </c:lineChart>
      <c:catAx>
        <c:axId val="58779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797408"/>
        <c:crosses val="autoZero"/>
        <c:auto val="1"/>
        <c:lblAlgn val="ctr"/>
        <c:lblOffset val="100"/>
        <c:noMultiLvlLbl val="0"/>
      </c:catAx>
      <c:valAx>
        <c:axId val="587797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792160"/>
        <c:crosses val="autoZero"/>
        <c:crossBetween val="between"/>
      </c:valAx>
      <c:valAx>
        <c:axId val="58619882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6207024"/>
        <c:crosses val="max"/>
        <c:crossBetween val="between"/>
      </c:valAx>
      <c:catAx>
        <c:axId val="586207024"/>
        <c:scaling>
          <c:orientation val="minMax"/>
        </c:scaling>
        <c:delete val="1"/>
        <c:axPos val="b"/>
        <c:numFmt formatCode="General" sourceLinked="1"/>
        <c:majorTickMark val="out"/>
        <c:minorTickMark val="none"/>
        <c:tickLblPos val="nextTo"/>
        <c:crossAx val="586198824"/>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B2DC71-6BA9-497B-AAD9-EFD1B9244D0E}" type="datetimeFigureOut">
              <a:rPr lang="en-US" smtClean="0"/>
              <a:t>7/15/2022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D21A6C-0B4C-4D3C-AD2E-5EEE34962CB8}" type="slidenum">
              <a:rPr lang="en-US" smtClean="0"/>
              <a:t>‹#›</a:t>
            </a:fld>
            <a:endParaRPr lang="en-US"/>
          </a:p>
        </p:txBody>
      </p:sp>
    </p:spTree>
    <p:extLst>
      <p:ext uri="{BB962C8B-B14F-4D97-AF65-F5344CB8AC3E}">
        <p14:creationId xmlns:p14="http://schemas.microsoft.com/office/powerpoint/2010/main" val="2524877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538FC-B130-DA49-800E-B7448A7128DE}" type="slidenum">
              <a:rPr lang="en-US" smtClean="0"/>
              <a:pPr/>
              <a:t>‹#›</a:t>
            </a:fld>
            <a:endParaRPr lang="en-US"/>
          </a:p>
        </p:txBody>
      </p:sp>
      <p:sp>
        <p:nvSpPr>
          <p:cNvPr id="8" name="Date Placeholder 7"/>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104DC-28C0-42FA-8B4D-755D443E50D8}" type="datetimeFigureOut">
              <a:rPr lang="en-US" smtClean="0"/>
              <a:t>7/15/2022</a:t>
            </a:fld>
            <a:endParaRPr lang="en-US"/>
          </a:p>
        </p:txBody>
      </p:sp>
      <p:sp>
        <p:nvSpPr>
          <p:cNvPr id="9" name="Header Placeholder 8"/>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4228567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rcan.gc.ca/energy/efficiency/buildings/energy-benchmarking/faq/3787#faq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nergystar.gov/buildings/trainin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rcan.gc.ca/energy/efficiency/buildings/energy-benchmarking/building/20525"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energystar.gov/buildings/tools-and-resources/energy-star-guide-licensed-professional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nergystar.gov/buildings/sites/default/uploads/tools/pm_lp_guide.pdf?51d5-c90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energystar.gov/buildings/about-us/how-can-we-help-you/communicate/energy-star-communications-toolkit/earn-energy-sta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Good afternoon, my name is [ ] </a:t>
            </a:r>
            <a:r>
              <a:rPr lang="en-US">
                <a:solidFill>
                  <a:schemeClr val="tx1"/>
                </a:solidFill>
              </a:rPr>
              <a:t>from ICF, an </a:t>
            </a:r>
            <a:r>
              <a:rPr lang="en-US" dirty="0">
                <a:solidFill>
                  <a:schemeClr val="tx1"/>
                </a:solidFill>
              </a:rPr>
              <a:t>implementation support contractor working in support of EPA’s ENERGY STAR program.</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a:t>
            </a:fld>
            <a:endParaRPr lang="en-US"/>
          </a:p>
        </p:txBody>
      </p:sp>
    </p:spTree>
    <p:extLst>
      <p:ext uri="{BB962C8B-B14F-4D97-AF65-F5344CB8AC3E}">
        <p14:creationId xmlns:p14="http://schemas.microsoft.com/office/powerpoint/2010/main" val="95524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We’re not going to go into this graph in great detail, but generally summarizes several studies that evaluated the added market value of ENERGY STAR certified buildings.</a:t>
            </a:r>
          </a:p>
          <a:p>
            <a:pPr marL="228600" indent="-228600">
              <a:buAutoNum type="arabicPeriod"/>
            </a:pPr>
            <a:r>
              <a:rPr lang="en-US" sz="1200" b="0" i="0" kern="1200" baseline="0" dirty="0">
                <a:solidFill>
                  <a:schemeClr val="tx1"/>
                </a:solidFill>
                <a:effectLst/>
                <a:latin typeface="+mn-lt"/>
                <a:ea typeface="+mn-ea"/>
                <a:cs typeface="+mn-cs"/>
              </a:rPr>
              <a:t>Rental premiums range from 5 – 16%</a:t>
            </a:r>
          </a:p>
          <a:p>
            <a:pPr marL="228600" indent="-228600">
              <a:buAutoNum type="arabicPeriod"/>
            </a:pPr>
            <a:r>
              <a:rPr lang="en-US" sz="1200" b="0" i="0" kern="1200" baseline="0" dirty="0">
                <a:solidFill>
                  <a:schemeClr val="tx1"/>
                </a:solidFill>
                <a:effectLst/>
                <a:latin typeface="+mn-lt"/>
                <a:ea typeface="+mn-ea"/>
                <a:cs typeface="+mn-cs"/>
              </a:rPr>
              <a:t>Sale price premiums range from 0 – 31%</a:t>
            </a:r>
          </a:p>
          <a:p>
            <a:pPr marL="228600" indent="-228600">
              <a:buAutoNum type="arabicPeriod"/>
            </a:pPr>
            <a:r>
              <a:rPr lang="en-US" sz="1200" b="0" i="0" kern="1200" baseline="0" dirty="0">
                <a:solidFill>
                  <a:schemeClr val="tx1"/>
                </a:solidFill>
                <a:effectLst/>
                <a:latin typeface="+mn-lt"/>
                <a:ea typeface="+mn-ea"/>
                <a:cs typeface="+mn-cs"/>
              </a:rPr>
              <a:t>Occupancy premiums range from 0 – 6%</a:t>
            </a:r>
          </a:p>
          <a:p>
            <a:pPr marL="228600" indent="-228600">
              <a:buAutoNum type="arabicPeriod"/>
            </a:pPr>
            <a:endParaRPr lang="en-US" sz="1200" b="0" i="0" kern="1200" baseline="0" dirty="0">
              <a:solidFill>
                <a:schemeClr val="tx1"/>
              </a:solidFill>
              <a:effectLst/>
              <a:latin typeface="+mn-lt"/>
              <a:ea typeface="+mn-ea"/>
              <a:cs typeface="+mn-cs"/>
            </a:endParaRPr>
          </a:p>
          <a:p>
            <a:pPr marL="0" indent="0">
              <a:buNone/>
            </a:pPr>
            <a:r>
              <a:rPr lang="en-US" sz="1200" b="0" i="0" kern="1200" baseline="0" dirty="0">
                <a:solidFill>
                  <a:schemeClr val="tx1"/>
                </a:solidFill>
                <a:effectLst/>
                <a:latin typeface="+mn-lt"/>
                <a:ea typeface="+mn-ea"/>
                <a:cs typeface="+mn-cs"/>
              </a:rPr>
              <a:t>Actual tangible value as seen in markets.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10</a:t>
            </a:fld>
            <a:endParaRPr lang="en-US"/>
          </a:p>
        </p:txBody>
      </p:sp>
    </p:spTree>
    <p:extLst>
      <p:ext uri="{BB962C8B-B14F-4D97-AF65-F5344CB8AC3E}">
        <p14:creationId xmlns:p14="http://schemas.microsoft.com/office/powerpoint/2010/main" val="239442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STAR is the nation’s symbol of energy efficiency. When</a:t>
            </a:r>
            <a:r>
              <a:rPr lang="en-US" baseline="0" dirty="0"/>
              <a:t> you see the ENERGY STAR on a building, it means that that building is more efficient than 75% of similar buildings nationwide. Additionally, ENERGY STAR certified buildings, on average, use 35% less energy and cause 35% fewer greenhouse gas emissions than their peers.</a:t>
            </a:r>
            <a:endParaRPr lang="en-US" dirty="0"/>
          </a:p>
          <a:p>
            <a:endParaRPr lang="en-US" dirty="0"/>
          </a:p>
          <a:p>
            <a:r>
              <a:rPr lang="en-US" dirty="0"/>
              <a:t>The building in this picture is Cambridge Savings Bank, which sits right</a:t>
            </a:r>
            <a:r>
              <a:rPr lang="en-US" baseline="0" dirty="0"/>
              <a:t> in Harvard Square. It has the distinction of being the nation’s oldest ENERGY STAR certified building. It was built in 1820! Goes to show that a building doesn’t have to be new to be energy efficient. </a:t>
            </a:r>
            <a:endParaRPr lang="en-US" dirty="0"/>
          </a:p>
        </p:txBody>
      </p:sp>
      <p:sp>
        <p:nvSpPr>
          <p:cNvPr id="4" name="Slide Number Placeholder 3"/>
          <p:cNvSpPr>
            <a:spLocks noGrp="1"/>
          </p:cNvSpPr>
          <p:nvPr>
            <p:ph type="sldNum" sz="quarter" idx="10"/>
          </p:nvPr>
        </p:nvSpPr>
        <p:spPr/>
        <p:txBody>
          <a:bodyPr/>
          <a:lstStyle/>
          <a:p>
            <a:fld id="{DBDF0904-9D9A-4126-AF63-E756FF9062AB}" type="slidenum">
              <a:rPr lang="en-US" smtClean="0"/>
              <a:t>11</a:t>
            </a:fld>
            <a:endParaRPr lang="en-US"/>
          </a:p>
        </p:txBody>
      </p:sp>
    </p:spTree>
    <p:extLst>
      <p:ext uri="{BB962C8B-B14F-4D97-AF65-F5344CB8AC3E}">
        <p14:creationId xmlns:p14="http://schemas.microsoft.com/office/powerpoint/2010/main" val="299813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Now that</a:t>
            </a:r>
            <a:r>
              <a:rPr lang="en-US" baseline="0"/>
              <a:t> we’ve discussed the value of the ENERGY STAR certification, let’s talk about what it takes to obtain it.</a:t>
            </a:r>
            <a:endParaRPr lang="en-US"/>
          </a:p>
          <a:p>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12</a:t>
            </a:fld>
            <a:endParaRPr lang="en-US"/>
          </a:p>
        </p:txBody>
      </p:sp>
    </p:spTree>
    <p:extLst>
      <p:ext uri="{BB962C8B-B14F-4D97-AF65-F5344CB8AC3E}">
        <p14:creationId xmlns:p14="http://schemas.microsoft.com/office/powerpoint/2010/main" val="405730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448597" indent="-448597" defTabSz="897193">
              <a:buFont typeface="Arial" pitchFamily="34" charset="0"/>
              <a:buChar char="•"/>
              <a:defRPr/>
            </a:pPr>
            <a:r>
              <a:rPr lang="en-US" baseline="0" dirty="0"/>
              <a:t>These eligibility criteria only apply to EPA building certification.</a:t>
            </a:r>
          </a:p>
          <a:p>
            <a:pPr marL="448597" indent="-448597" defTabSz="897193">
              <a:buFont typeface="Arial" pitchFamily="34" charset="0"/>
              <a:buChar char="•"/>
              <a:defRPr/>
            </a:pPr>
            <a:r>
              <a:rPr lang="en-US" baseline="0" dirty="0"/>
              <a:t>You can find more information on property types eligible for certification in Canada using the link on the slide.</a:t>
            </a:r>
          </a:p>
          <a:p>
            <a:pPr marL="457200" lvl="1" indent="0" defTabSz="897193">
              <a:buFont typeface="Arial" pitchFamily="34" charset="0"/>
              <a:buNone/>
              <a:defRPr/>
            </a:pP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https://www.nrcan.gc.ca/energy/efficiency/buildings/energy-benchmarking/faq/3787#faq8</a:t>
            </a:r>
            <a:r>
              <a:rPr lang="en-US" baseline="0" dirty="0"/>
              <a:t> </a:t>
            </a:r>
          </a:p>
          <a:p>
            <a:pPr marL="0" indent="0" defTabSz="897193">
              <a:buFont typeface="Arial" pitchFamily="34" charset="0"/>
              <a:buNone/>
              <a:defRPr/>
            </a:pPr>
            <a:endParaRPr lang="en-US" baseline="0" dirty="0"/>
          </a:p>
          <a:p>
            <a:pPr marL="448597" indent="-448597" defTabSz="897193">
              <a:buFont typeface="Arial" pitchFamily="34" charset="0"/>
              <a:buChar char="•"/>
              <a:defRPr/>
            </a:pPr>
            <a:r>
              <a:rPr lang="en-US" baseline="0" dirty="0"/>
              <a:t>Portfolio Manager c</a:t>
            </a:r>
            <a:r>
              <a:rPr lang="en-US" dirty="0"/>
              <a:t>an be used to track</a:t>
            </a:r>
            <a:r>
              <a:rPr lang="en-US" baseline="0" dirty="0"/>
              <a:t> the energy use of </a:t>
            </a:r>
            <a:r>
              <a:rPr lang="en-US" u="sng" dirty="0"/>
              <a:t>any</a:t>
            </a:r>
            <a:r>
              <a:rPr lang="en-US" dirty="0"/>
              <a:t> property,</a:t>
            </a:r>
            <a:r>
              <a:rPr lang="en-US" baseline="0" dirty="0"/>
              <a:t> but only those meeting certain requirements can be ENERGY STAR Certified.</a:t>
            </a:r>
            <a:endParaRPr lang="en-US" dirty="0"/>
          </a:p>
          <a:p>
            <a:pPr marL="448597" indent="-448597">
              <a:buFont typeface="Arial" pitchFamily="34" charset="0"/>
              <a:buChar char="•"/>
            </a:pPr>
            <a:endParaRPr lang="en-US" dirty="0"/>
          </a:p>
          <a:p>
            <a:pPr marL="448597" indent="-448597">
              <a:buFont typeface="Arial" pitchFamily="34" charset="0"/>
              <a:buChar char="•"/>
            </a:pPr>
            <a:r>
              <a:rPr lang="en-US" dirty="0"/>
              <a:t>To be eligible for certification, a property must</a:t>
            </a:r>
            <a:r>
              <a:rPr lang="en-US" baseline="0" dirty="0"/>
              <a:t> b</a:t>
            </a:r>
            <a:r>
              <a:rPr lang="en-US" dirty="0"/>
              <a:t>e located in the United States, U.S. territories, or owned by the U.S. government.</a:t>
            </a:r>
          </a:p>
          <a:p>
            <a:pPr marL="448597" indent="-448597"/>
            <a:endParaRPr lang="en-US" dirty="0"/>
          </a:p>
          <a:p>
            <a:pPr marL="448597" indent="-448597">
              <a:buFont typeface="Arial" pitchFamily="34" charset="0"/>
              <a:buChar char="•"/>
            </a:pPr>
            <a:r>
              <a:rPr lang="en-US" baseline="0" dirty="0"/>
              <a:t>It must also m</a:t>
            </a:r>
            <a:r>
              <a:rPr lang="en-US" dirty="0"/>
              <a:t>eet the definition of one of</a:t>
            </a:r>
            <a:r>
              <a:rPr lang="en-US" baseline="0" dirty="0"/>
              <a:t> </a:t>
            </a:r>
            <a:r>
              <a:rPr lang="en-US" dirty="0"/>
              <a:t>the eligible property types and receive an ENERGY STAR score of 75 or higher.</a:t>
            </a:r>
          </a:p>
          <a:p>
            <a:pPr marL="448597" indent="-448597">
              <a:buFont typeface="Arial" pitchFamily="34" charset="0"/>
              <a:buChar char="•"/>
            </a:pPr>
            <a:endParaRPr lang="en-US" dirty="0"/>
          </a:p>
          <a:p>
            <a:pPr marL="448597" indent="-448597">
              <a:buFont typeface="Arial" pitchFamily="34" charset="0"/>
              <a:buChar char="•"/>
            </a:pPr>
            <a:r>
              <a:rPr lang="en-US" dirty="0"/>
              <a:t>This score</a:t>
            </a:r>
            <a:r>
              <a:rPr lang="en-US" baseline="0" dirty="0"/>
              <a:t> must </a:t>
            </a:r>
            <a:r>
              <a:rPr lang="en-US" dirty="0"/>
              <a:t>reflect all energy consumption across the</a:t>
            </a:r>
            <a:r>
              <a:rPr lang="en-US" baseline="0" dirty="0"/>
              <a:t> </a:t>
            </a:r>
            <a:r>
              <a:rPr lang="en-US" b="1" dirty="0"/>
              <a:t>entire property </a:t>
            </a:r>
            <a:r>
              <a:rPr lang="en-US" baseline="0" dirty="0"/>
              <a:t>for 12 consecutive months.</a:t>
            </a:r>
          </a:p>
          <a:p>
            <a:pPr marL="448597" indent="-448597">
              <a:buFont typeface="Arial" pitchFamily="34" charset="0"/>
              <a:buChar char="•"/>
            </a:pPr>
            <a:r>
              <a:rPr lang="en-US" dirty="0"/>
              <a:t>Only Hospitals, Hotels, K-12 Schools,</a:t>
            </a:r>
            <a:r>
              <a:rPr lang="en-US" baseline="0" dirty="0"/>
              <a:t> and</a:t>
            </a:r>
            <a:r>
              <a:rPr lang="en-US" dirty="0"/>
              <a:t> Senior Care Centers are able to earn certification as a campus. For these property types, </a:t>
            </a:r>
            <a:r>
              <a:rPr lang="en-US" sz="1200" b="0" i="0" u="none" strike="noStrike" kern="1200" dirty="0">
                <a:solidFill>
                  <a:schemeClr val="tx1"/>
                </a:solidFill>
                <a:effectLst/>
                <a:latin typeface="+mn-lt"/>
                <a:ea typeface="+mn-ea"/>
                <a:cs typeface="+mn-cs"/>
              </a:rPr>
              <a:t>you must include all of the parts of the property that are included in EPA’s definition of that property type.</a:t>
            </a:r>
            <a:endParaRPr lang="en-US" dirty="0"/>
          </a:p>
          <a:p>
            <a:pPr marL="448597" indent="-448597">
              <a:buFont typeface="Arial" pitchFamily="34" charset="0"/>
              <a:buChar char="•"/>
            </a:pPr>
            <a:r>
              <a:rPr lang="en-US" u="none" baseline="0" dirty="0"/>
              <a:t>For all other property types, only a single building can receive a score and earn certification</a:t>
            </a:r>
            <a:endParaRPr lang="en-US" baseline="0" dirty="0"/>
          </a:p>
          <a:p>
            <a:pPr marL="448597" indent="-448597">
              <a:buFont typeface="Arial" pitchFamily="34" charset="0"/>
              <a:buChar char="•"/>
            </a:pPr>
            <a:r>
              <a:rPr lang="en-US" b="0" baseline="0" dirty="0"/>
              <a:t>Lastly, the details of the property use must be </a:t>
            </a:r>
            <a:r>
              <a:rPr lang="en-US" dirty="0"/>
              <a:t>accurate,</a:t>
            </a:r>
            <a:r>
              <a:rPr lang="en-US" baseline="0" dirty="0"/>
              <a:t> with any vacancies accounted for, and </a:t>
            </a:r>
            <a:r>
              <a:rPr lang="en-US" dirty="0"/>
              <a:t>without</a:t>
            </a:r>
            <a:r>
              <a:rPr lang="en-US" baseline="0" dirty="0"/>
              <a:t> any default values. </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13</a:t>
            </a:fld>
            <a:endParaRPr lang="en-US"/>
          </a:p>
        </p:txBody>
      </p:sp>
    </p:spTree>
    <p:extLst>
      <p:ext uri="{BB962C8B-B14F-4D97-AF65-F5344CB8AC3E}">
        <p14:creationId xmlns:p14="http://schemas.microsoft.com/office/powerpoint/2010/main" val="88089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258888" y="717550"/>
            <a:ext cx="4810125" cy="3606800"/>
          </a:xfrm>
          <a:noFill/>
          <a:ln>
            <a:solidFill>
              <a:srgbClr val="000000"/>
            </a:solidFill>
            <a:miter lim="800000"/>
            <a:headEnd/>
            <a:tailEnd/>
          </a:ln>
        </p:spPr>
      </p:sp>
      <p:sp>
        <p:nvSpPr>
          <p:cNvPr id="66563" name="Notes Placeholder 2"/>
          <p:cNvSpPr>
            <a:spLocks noGrp="1"/>
          </p:cNvSpPr>
          <p:nvPr>
            <p:ph type="body" idx="1"/>
          </p:nvPr>
        </p:nvSpPr>
        <p:spPr bwMode="auto">
          <a:xfrm>
            <a:off x="976724" y="4563227"/>
            <a:ext cx="5371986" cy="4326941"/>
          </a:xfrm>
          <a:noFill/>
        </p:spPr>
        <p:txBody>
          <a:bodyPr wrap="square" lIns="99108" tIns="49555" rIns="99108" bIns="49555" numCol="1" anchor="t" anchorCtr="0" compatLnSpc="1">
            <a:prstTxWarp prst="textNoShape">
              <a:avLst/>
            </a:prstTxWarp>
          </a:bodyPr>
          <a:lstStyle/>
          <a:p>
            <a:pPr marL="171450" indent="-171450" defTabSz="931774">
              <a:lnSpc>
                <a:spcPct val="90000"/>
              </a:lnSpc>
              <a:spcBef>
                <a:spcPct val="0"/>
              </a:spcBef>
              <a:buFont typeface="Arial" panose="020B0604020202020204" pitchFamily="34" charset="0"/>
              <a:buChar char="•"/>
              <a:defRPr/>
            </a:pPr>
            <a:r>
              <a:rPr lang="en-US"/>
              <a:t>Building types with an asterisk are not eligible for ENERGY STAR certification.</a:t>
            </a:r>
          </a:p>
          <a:p>
            <a:pPr marL="171450" indent="-171450" defTabSz="931774">
              <a:lnSpc>
                <a:spcPct val="90000"/>
              </a:lnSpc>
              <a:spcBef>
                <a:spcPct val="0"/>
              </a:spcBef>
              <a:buFont typeface="Arial" panose="020B0604020202020204" pitchFamily="34" charset="0"/>
              <a:buChar char="•"/>
              <a:defRPr/>
            </a:pPr>
            <a:endParaRPr lang="en-US" dirty="0"/>
          </a:p>
          <a:p>
            <a:pPr marL="171450" indent="-171450" defTabSz="931774">
              <a:lnSpc>
                <a:spcPct val="90000"/>
              </a:lnSpc>
              <a:spcBef>
                <a:spcPct val="0"/>
              </a:spcBef>
              <a:buFont typeface="Arial" panose="020B0604020202020204" pitchFamily="34" charset="0"/>
              <a:buChar char="•"/>
              <a:defRPr/>
            </a:pPr>
            <a:endParaRPr lang="en-US" dirty="0"/>
          </a:p>
          <a:p>
            <a:pPr>
              <a:lnSpc>
                <a:spcPct val="90000"/>
              </a:lnSpc>
              <a:spcBef>
                <a:spcPct val="0"/>
              </a:spcBef>
            </a:pPr>
            <a:endParaRPr lang="en-US" dirty="0"/>
          </a:p>
        </p:txBody>
      </p:sp>
      <p:sp>
        <p:nvSpPr>
          <p:cNvPr id="66564" name="Slide Number Placeholder 3"/>
          <p:cNvSpPr txBox="1">
            <a:spLocks noGrp="1"/>
          </p:cNvSpPr>
          <p:nvPr/>
        </p:nvSpPr>
        <p:spPr bwMode="auto">
          <a:xfrm>
            <a:off x="4151080" y="9128095"/>
            <a:ext cx="3174356" cy="480770"/>
          </a:xfrm>
          <a:prstGeom prst="rect">
            <a:avLst/>
          </a:prstGeom>
          <a:noFill/>
          <a:ln w="9525">
            <a:noFill/>
            <a:miter lim="800000"/>
            <a:headEnd/>
            <a:tailEnd/>
          </a:ln>
        </p:spPr>
        <p:txBody>
          <a:bodyPr lIns="99108" tIns="49555" rIns="99108" bIns="49555" anchor="b"/>
          <a:lstStyle/>
          <a:p>
            <a:pPr algn="r" defTabSz="990634" eaLnBrk="0" hangingPunct="0"/>
            <a:fld id="{E84094B0-8C83-4EFF-B6EE-C89EA32E510E}" type="slidenum">
              <a:rPr lang="en-US" sz="1200">
                <a:latin typeface="Times New Roman" pitchFamily="18" charset="0"/>
              </a:rPr>
              <a:pPr algn="r" defTabSz="990634" eaLnBrk="0" hangingPunct="0"/>
              <a:t>14</a:t>
            </a:fld>
            <a:endParaRPr lang="en-US" sz="1200">
              <a:latin typeface="Times New Roman" pitchFamily="18" charset="0"/>
            </a:endParaRPr>
          </a:p>
        </p:txBody>
      </p:sp>
    </p:spTree>
    <p:extLst>
      <p:ext uri="{BB962C8B-B14F-4D97-AF65-F5344CB8AC3E}">
        <p14:creationId xmlns:p14="http://schemas.microsoft.com/office/powerpoint/2010/main" val="198394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So,</a:t>
            </a:r>
            <a:r>
              <a:rPr lang="en-US" baseline="0" dirty="0">
                <a:solidFill>
                  <a:schemeClr val="tx1"/>
                </a:solidFill>
              </a:rPr>
              <a:t> what is the ENERGY STAR Score?</a:t>
            </a:r>
          </a:p>
          <a:p>
            <a:endParaRPr lang="en-US" baseline="0" dirty="0">
              <a:solidFill>
                <a:schemeClr val="tx1"/>
              </a:solidFill>
            </a:endParaRPr>
          </a:p>
          <a:p>
            <a:r>
              <a:rPr lang="en-US" baseline="0" dirty="0">
                <a:solidFill>
                  <a:schemeClr val="tx1"/>
                </a:solidFill>
              </a:rPr>
              <a:t>The Score is a percentile ranking of your building compared to similar buildings nationwide.  </a:t>
            </a:r>
          </a:p>
          <a:p>
            <a:endParaRPr lang="en-US" baseline="0" dirty="0">
              <a:solidFill>
                <a:schemeClr val="tx1"/>
              </a:solidFill>
            </a:endParaRPr>
          </a:p>
          <a:p>
            <a:r>
              <a:rPr lang="en-US" baseline="0" dirty="0">
                <a:solidFill>
                  <a:schemeClr val="tx1"/>
                </a:solidFill>
              </a:rPr>
              <a:t>The Score was developed to offer context for assessing the relative performance of a building compared to its peers and to provide one simple number understood by all stakeholders.  </a:t>
            </a:r>
          </a:p>
          <a:p>
            <a:endParaRPr lang="en-US" baseline="0" dirty="0">
              <a:solidFill>
                <a:schemeClr val="tx1"/>
              </a:solidFill>
            </a:endParaRPr>
          </a:p>
          <a:p>
            <a:r>
              <a:rPr lang="en-US" baseline="0" dirty="0">
                <a:solidFill>
                  <a:schemeClr val="tx1"/>
                </a:solidFill>
              </a:rPr>
              <a:t>On this scale, 50 represents median performance. A score of 62 means that the property performs better than 62% of its peers and a 75 means that the property performs better than 75% of similar buildings nationwide, and is the minimum score required to earn ENERGY STAR Certification.</a:t>
            </a:r>
          </a:p>
        </p:txBody>
      </p:sp>
      <p:sp>
        <p:nvSpPr>
          <p:cNvPr id="4" name="Slide Number Placeholder 3"/>
          <p:cNvSpPr>
            <a:spLocks noGrp="1"/>
          </p:cNvSpPr>
          <p:nvPr>
            <p:ph type="sldNum" sz="quarter" idx="10"/>
          </p:nvPr>
        </p:nvSpPr>
        <p:spPr/>
        <p:txBody>
          <a:bodyPr/>
          <a:lstStyle/>
          <a:p>
            <a:fld id="{DBDF0904-9D9A-4126-AF63-E756FF9062AB}" type="slidenum">
              <a:rPr lang="en-US" smtClean="0"/>
              <a:t>15</a:t>
            </a:fld>
            <a:endParaRPr lang="en-US"/>
          </a:p>
        </p:txBody>
      </p:sp>
    </p:spTree>
    <p:extLst>
      <p:ext uri="{BB962C8B-B14F-4D97-AF65-F5344CB8AC3E}">
        <p14:creationId xmlns:p14="http://schemas.microsoft.com/office/powerpoint/2010/main" val="33051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defTabSz="914350">
              <a:buFontTx/>
              <a:buAutoNum type="arabicPeriod"/>
              <a:defRPr/>
            </a:pPr>
            <a:r>
              <a:rPr lang="en-US" b="1" dirty="0">
                <a:latin typeface="Arial" pitchFamily="34" charset="0"/>
                <a:cs typeface="Arial" pitchFamily="34" charset="0"/>
              </a:rPr>
              <a:t>Nationally representative survey  </a:t>
            </a:r>
            <a:r>
              <a:rPr lang="en-US" dirty="0">
                <a:latin typeface="Arial" pitchFamily="34" charset="0"/>
                <a:cs typeface="Arial" pitchFamily="34" charset="0"/>
              </a:rPr>
              <a:t>- CBECS gathers data on building characteristics and energy use from thousands of buildings across the US</a:t>
            </a:r>
          </a:p>
          <a:p>
            <a:pPr marL="228587" indent="-228587" defTabSz="914350">
              <a:buFontTx/>
              <a:buAutoNum type="arabicPeriod"/>
              <a:defRPr/>
            </a:pPr>
            <a:r>
              <a:rPr lang="en-US" b="1" dirty="0">
                <a:latin typeface="Arial" pitchFamily="34" charset="0"/>
                <a:cs typeface="Arial" pitchFamily="34" charset="0"/>
              </a:rPr>
              <a:t>EPA</a:t>
            </a:r>
            <a:r>
              <a:rPr lang="en-US" dirty="0">
                <a:latin typeface="Arial" pitchFamily="34" charset="0"/>
                <a:cs typeface="Arial" pitchFamily="34" charset="0"/>
              </a:rPr>
              <a:t> </a:t>
            </a:r>
            <a:r>
              <a:rPr lang="en-US" b="1" dirty="0">
                <a:latin typeface="Arial" pitchFamily="34" charset="0"/>
                <a:cs typeface="Arial" pitchFamily="34" charset="0"/>
              </a:rPr>
              <a:t>analyzes &amp; filters the data </a:t>
            </a:r>
            <a:r>
              <a:rPr lang="en-US" dirty="0">
                <a:latin typeface="Arial" pitchFamily="34" charset="0"/>
                <a:cs typeface="Arial" pitchFamily="34" charset="0"/>
              </a:rPr>
              <a:t>- ensuring data robustness and quality</a:t>
            </a:r>
          </a:p>
          <a:p>
            <a:pPr marL="228587" marR="0" lvl="0" indent="-228587" algn="l" defTabSz="914350" rtl="0" eaLnBrk="1" fontAlgn="auto" latinLnBrk="0" hangingPunct="1">
              <a:lnSpc>
                <a:spcPct val="100000"/>
              </a:lnSpc>
              <a:spcBef>
                <a:spcPts val="0"/>
              </a:spcBef>
              <a:spcAft>
                <a:spcPts val="0"/>
              </a:spcAft>
              <a:buClrTx/>
              <a:buSzTx/>
              <a:buFontTx/>
              <a:buAutoNum type="arabicPeriod"/>
              <a:tabLst/>
              <a:defRPr/>
            </a:pPr>
            <a:r>
              <a:rPr lang="en-US" b="1" i="0" dirty="0">
                <a:latin typeface="Arial" pitchFamily="34" charset="0"/>
                <a:cs typeface="Arial" pitchFamily="34" charset="0"/>
              </a:rPr>
              <a:t>EPA creates a statistical model</a:t>
            </a:r>
            <a:r>
              <a:rPr lang="en-US" i="0" dirty="0">
                <a:latin typeface="Arial" pitchFamily="34" charset="0"/>
                <a:cs typeface="Arial" pitchFamily="34" charset="0"/>
              </a:rPr>
              <a:t> that correlates the energy data of the property use details to identify the key drivers of energy use, accounting for weather variations. </a:t>
            </a:r>
            <a:r>
              <a:rPr lang="en-US" sz="1200" i="0" kern="1200" dirty="0">
                <a:solidFill>
                  <a:schemeClr val="tx1"/>
                </a:solidFill>
                <a:effectLst/>
                <a:latin typeface="+mn-lt"/>
                <a:ea typeface="+mn-ea"/>
                <a:cs typeface="+mn-cs"/>
              </a:rPr>
              <a:t>Use details are considered in Portfolio Manager to be the drivers of energy use in buildings. These details will change according to the property type. For example, the drivers of energy use in a Hospital will be different from those in an Office. Examples of use details in an office building include Operating Hours, Number of Computers, and Number of Workers on the Main Shift.</a:t>
            </a:r>
            <a:endParaRPr lang="en-US" dirty="0">
              <a:latin typeface="Arial" pitchFamily="34" charset="0"/>
              <a:cs typeface="Arial" pitchFamily="34" charset="0"/>
            </a:endParaRPr>
          </a:p>
          <a:p>
            <a:pPr marL="228587" indent="-228587" defTabSz="914350">
              <a:buFontTx/>
              <a:buAutoNum type="arabicPeriod"/>
              <a:defRPr/>
            </a:pPr>
            <a:r>
              <a:rPr lang="en-US" b="1" dirty="0">
                <a:latin typeface="Arial" pitchFamily="34" charset="0"/>
                <a:cs typeface="Arial" pitchFamily="34" charset="0"/>
              </a:rPr>
              <a:t>Compares the actual energy data for a building to the modeled estimate</a:t>
            </a:r>
            <a:r>
              <a:rPr lang="en-US" dirty="0">
                <a:latin typeface="Arial" pitchFamily="34" charset="0"/>
                <a:cs typeface="Arial" pitchFamily="34" charset="0"/>
              </a:rPr>
              <a:t> to determine where the building ranks relative to its peers.</a:t>
            </a:r>
          </a:p>
          <a:p>
            <a:pPr marL="228587" indent="-228587" defTabSz="914350">
              <a:buFontTx/>
              <a:buAutoNum type="arabicPeriod"/>
              <a:defRPr/>
            </a:pPr>
            <a:endParaRPr lang="en-US" dirty="0">
              <a:latin typeface="Arial" pitchFamily="34" charset="0"/>
              <a:cs typeface="Arial" pitchFamily="34" charset="0"/>
            </a:endParaRPr>
          </a:p>
          <a:p>
            <a:pPr marL="228587" indent="-228587" defTabSz="914350">
              <a:buFontTx/>
              <a:buAutoNum type="arabicPeriod"/>
              <a:defRPr/>
            </a:pPr>
            <a:endParaRPr lang="en-US" dirty="0">
              <a:latin typeface="Arial" pitchFamily="34" charset="0"/>
              <a:cs typeface="Arial" pitchFamily="34" charset="0"/>
            </a:endParaRPr>
          </a:p>
          <a:p>
            <a:pPr marL="228587" indent="-228587" defTabSz="914350">
              <a:buFontTx/>
              <a:buAutoNum type="arabicPeriod"/>
              <a:defRPr/>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BDF0904-9D9A-4126-AF63-E756FF9062AB}" type="slidenum">
              <a:rPr lang="en-US" smtClean="0"/>
              <a:t>16</a:t>
            </a:fld>
            <a:endParaRPr lang="en-US"/>
          </a:p>
        </p:txBody>
      </p:sp>
    </p:spTree>
    <p:extLst>
      <p:ext uri="{BB962C8B-B14F-4D97-AF65-F5344CB8AC3E}">
        <p14:creationId xmlns:p14="http://schemas.microsoft.com/office/powerpoint/2010/main" val="144619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t>Now that we’ve</a:t>
            </a:r>
            <a:r>
              <a:rPr lang="en-US" baseline="0"/>
              <a:t> discussed the value of ENERGY STAR certification, as well as some details about how you become eligible for certification, let’s cover how you would go about applying for certification.</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17</a:t>
            </a:fld>
            <a:endParaRPr lang="en-US"/>
          </a:p>
        </p:txBody>
      </p:sp>
    </p:spTree>
    <p:extLst>
      <p:ext uri="{BB962C8B-B14F-4D97-AF65-F5344CB8AC3E}">
        <p14:creationId xmlns:p14="http://schemas.microsoft.com/office/powerpoint/2010/main" val="376252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68224" indent="-168224">
              <a:buFont typeface="Arial" pitchFamily="34" charset="0"/>
              <a:buChar char="•"/>
            </a:pPr>
            <a:r>
              <a:rPr lang="en-US" sz="1000" dirty="0"/>
              <a:t>First, you have to benchmark your property in Portfolio Manager to determine its score. Properties that receive a score of 75 or above are eligible to apply for ENERGY STAR certification. The score is calculated based on the information entered into Portfolio Manager, which includes 12 months of energy data for all fuel types, and the operational characteristics in effect during this time period. </a:t>
            </a:r>
          </a:p>
          <a:p>
            <a:pPr marL="168224" indent="-168224">
              <a:buFont typeface="Arial" pitchFamily="34" charset="0"/>
              <a:buChar char="•"/>
            </a:pPr>
            <a:endParaRPr lang="en-US" sz="1000" dirty="0"/>
          </a:p>
          <a:p>
            <a:pPr marL="168224" indent="-168224">
              <a:buFont typeface="Arial" pitchFamily="34" charset="0"/>
              <a:buChar char="•"/>
            </a:pPr>
            <a:r>
              <a:rPr lang="en-US" sz="1000" dirty="0"/>
              <a:t>If your property meets the minimum score, and meets all other eligibility criteria, the next step is to begin the online application in Portfolio Manager.</a:t>
            </a:r>
          </a:p>
          <a:p>
            <a:pPr marL="168224" indent="-168224">
              <a:buFont typeface="Arial" pitchFamily="34" charset="0"/>
              <a:buChar char="•"/>
            </a:pPr>
            <a:endParaRPr lang="en-US" sz="1000" dirty="0"/>
          </a:p>
          <a:p>
            <a:pPr marL="168224" indent="-168224">
              <a:buFont typeface="Arial" pitchFamily="34" charset="0"/>
              <a:buChar char="•"/>
            </a:pPr>
            <a:r>
              <a:rPr lang="en-US" sz="1000" dirty="0"/>
              <a:t>Then, a Licensed Professional (LP) must conduct a site visit to verify the information in your application. For the purposes of ENERGY STAR certification, ENERGY STAR defines a Licensed Professional as either a professional engineer or registered architect. An LP can be a third party that you have hired – or they can be part of your organization. No matter what, EPA recommends that they follow the guidance provided in </a:t>
            </a:r>
            <a:r>
              <a:rPr lang="en-US" sz="1000" i="1" dirty="0"/>
              <a:t>The Licensed Professional’s Guide, </a:t>
            </a:r>
            <a:r>
              <a:rPr lang="en-US" sz="1000" i="0" dirty="0"/>
              <a:t>which can be found online.</a:t>
            </a:r>
            <a:r>
              <a:rPr lang="en-US" sz="1000" i="1" dirty="0"/>
              <a:t>  </a:t>
            </a:r>
            <a:r>
              <a:rPr lang="en-US" sz="1000" dirty="0"/>
              <a:t>Note that an LP can have someone under his or her direction conduct all or part of the site visit on their behalf, but the application submitted to ENERGY STAR must still bear the LP’s seal and signature.</a:t>
            </a:r>
          </a:p>
          <a:p>
            <a:pPr marL="168224" indent="-168224" defTabSz="897193">
              <a:buFont typeface="Arial" pitchFamily="34" charset="0"/>
              <a:buChar char="•"/>
              <a:defRPr/>
            </a:pPr>
            <a:endParaRPr lang="en-US" sz="1000" dirty="0"/>
          </a:p>
          <a:p>
            <a:pPr marL="168224" indent="-168224" defTabSz="897193">
              <a:buFont typeface="Arial" pitchFamily="34" charset="0"/>
              <a:buChar char="•"/>
              <a:defRPr/>
            </a:pPr>
            <a:r>
              <a:rPr lang="en-US" sz="1000" dirty="0"/>
              <a:t>After the LP (or the LP’s representative) has conducted the site visit, you can complete the rest of the application in Portfolio Manager. You will need to upload a scanned copy of the application that contains the LP’s signature and stamp as well as the signature of a </a:t>
            </a:r>
            <a:r>
              <a:rPr lang="en-US" sz="1200" b="0" i="0" u="none" strike="noStrike" kern="1200" dirty="0">
                <a:solidFill>
                  <a:schemeClr val="tx1"/>
                </a:solidFill>
                <a:effectLst/>
                <a:latin typeface="+mn-lt"/>
                <a:ea typeface="+mn-ea"/>
                <a:cs typeface="+mn-cs"/>
              </a:rPr>
              <a:t>direct employee of the building owner/manager.</a:t>
            </a:r>
            <a:endParaRPr lang="en-US" sz="1000" b="0" i="0" u="none" strike="noStrike" kern="1200" dirty="0">
              <a:solidFill>
                <a:schemeClr val="tx1"/>
              </a:solidFill>
              <a:effectLst/>
              <a:latin typeface="+mn-lt"/>
              <a:ea typeface="+mn-ea"/>
              <a:cs typeface="+mn-cs"/>
            </a:endParaRPr>
          </a:p>
          <a:p>
            <a:pPr marL="168224" indent="-168224" defTabSz="897193">
              <a:buFont typeface="Arial" pitchFamily="34" charset="0"/>
              <a:buChar char="•"/>
              <a:defRPr/>
            </a:pPr>
            <a:endParaRPr lang="en-US" sz="1000" dirty="0"/>
          </a:p>
          <a:p>
            <a:pPr marL="168224" indent="-168224">
              <a:buFont typeface="Arial" pitchFamily="34" charset="0"/>
              <a:buChar char="•"/>
            </a:pPr>
            <a:r>
              <a:rPr lang="en-US" sz="1000" dirty="0"/>
              <a:t>After the application is submitted, EPA will contact you if there are any questions. You will be emailed and get notifications through Portfolio Manager and will need to provide any further information that is needed.</a:t>
            </a:r>
          </a:p>
          <a:p>
            <a:pPr marL="168224" indent="-168224">
              <a:buFont typeface="Arial" pitchFamily="34" charset="0"/>
              <a:buChar char="•"/>
            </a:pPr>
            <a:endParaRPr lang="en-US" sz="1000" dirty="0"/>
          </a:p>
          <a:p>
            <a:pPr marL="168224" indent="-168224">
              <a:buFont typeface="Arial" pitchFamily="34" charset="0"/>
              <a:buChar char="•"/>
            </a:pPr>
            <a:r>
              <a:rPr lang="en-US" sz="1000" dirty="0"/>
              <a:t>You can always track the progress of your application in Portfolio Manager, to see whether it is under review, escalated to expert, or approved.</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18</a:t>
            </a:fld>
            <a:endParaRPr lang="en-US"/>
          </a:p>
        </p:txBody>
      </p:sp>
    </p:spTree>
    <p:extLst>
      <p:ext uri="{BB962C8B-B14F-4D97-AF65-F5344CB8AC3E}">
        <p14:creationId xmlns:p14="http://schemas.microsoft.com/office/powerpoint/2010/main" val="26411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 Now, let’s show you the steps to apply for ENERGY STAR certification</a:t>
            </a:r>
            <a:r>
              <a:rPr lang="en-US" baseline="0" dirty="0"/>
              <a:t> in Portfolio Manager. </a:t>
            </a:r>
          </a:p>
          <a:p>
            <a:pPr>
              <a:buFont typeface="Arial" pitchFamily="34" charset="0"/>
              <a:buChar char="•"/>
            </a:pPr>
            <a:endParaRPr lang="en-US" dirty="0"/>
          </a:p>
          <a:p>
            <a:pPr>
              <a:buFont typeface="Arial" pitchFamily="34" charset="0"/>
              <a:buChar char="•"/>
            </a:pPr>
            <a:r>
              <a:rPr lang="en-US" dirty="0"/>
              <a:t> For </a:t>
            </a:r>
            <a:r>
              <a:rPr lang="en-US" baseline="0" dirty="0"/>
              <a:t>properties with a score of 75 or higher (and no other data flags), you will see the “Apply for Energy Star Certification” button near where your score is displayed.</a:t>
            </a:r>
          </a:p>
          <a:p>
            <a:pPr lvl="0">
              <a:buFont typeface="Arial" pitchFamily="34" charset="0"/>
              <a:buChar char="•"/>
            </a:pPr>
            <a:r>
              <a:rPr lang="en-US" baseline="0" dirty="0"/>
              <a:t>If you need to stop in the middle of the application process, you may do so. When you return to your buildings profile you will see that the button has changed to “Finish your application for the ENERGY STAR Certification</a:t>
            </a:r>
          </a:p>
          <a:p>
            <a:pPr lvl="0">
              <a:buFont typeface="Arial" pitchFamily="34" charset="0"/>
              <a:buNone/>
            </a:pPr>
            <a:endParaRPr lang="en-US" baseline="0" dirty="0"/>
          </a:p>
          <a:p>
            <a:pPr>
              <a:buFont typeface="Arial" pitchFamily="34" charset="0"/>
              <a:buChar char="•"/>
            </a:pPr>
            <a:r>
              <a:rPr lang="en-US" baseline="0" dirty="0"/>
              <a:t> This is how you begin or resume an application for your property.</a:t>
            </a:r>
          </a:p>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19</a:t>
            </a:fld>
            <a:endParaRPr lang="en-US"/>
          </a:p>
        </p:txBody>
      </p:sp>
    </p:spTree>
    <p:extLst>
      <p:ext uri="{BB962C8B-B14F-4D97-AF65-F5344CB8AC3E}">
        <p14:creationId xmlns:p14="http://schemas.microsoft.com/office/powerpoint/2010/main" val="28134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224" indent="-168224">
              <a:buFont typeface="Arial" pitchFamily="34" charset="0"/>
              <a:buChar char="•"/>
            </a:pPr>
            <a:r>
              <a:rPr lang="en-US" dirty="0"/>
              <a:t>In</a:t>
            </a:r>
            <a:r>
              <a:rPr lang="en-US" baseline="0" dirty="0"/>
              <a:t> this training session you will gain an understanding of why to pursue ENERGY STAR Certification and the steps to apply for certification for your properties.  Specifically, this presentation will go through the value of the ENERGY STAR certification; what it takes to be eligible for the certification; how to apply within Portfolio Manager; and finally, how to track the status of your application and see it through to receipt of the award.</a:t>
            </a:r>
          </a:p>
          <a:p>
            <a:pPr marL="168224" indent="-168224">
              <a:buFont typeface="Arial" pitchFamily="34" charset="0"/>
              <a:buChar char="•"/>
            </a:pPr>
            <a:endParaRPr lang="en-US" dirty="0"/>
          </a:p>
          <a:p>
            <a:pPr marL="168224" indent="-168224" defTabSz="897193">
              <a:buFont typeface="Arial" pitchFamily="34" charset="0"/>
              <a:buChar char="•"/>
              <a:defRPr/>
            </a:pPr>
            <a:r>
              <a:rPr lang="en-US" dirty="0"/>
              <a:t>If you’re brand</a:t>
            </a:r>
            <a:r>
              <a:rPr lang="en-US" baseline="0" dirty="0"/>
              <a:t> new to Portfolio Manager, a good place to start is with the “Quick Start” Guide or the Portfolio Manager 101 session, which can be accessed at </a:t>
            </a:r>
            <a:r>
              <a:rPr lang="en-US" dirty="0">
                <a:hlinkClick r:id="rId3"/>
              </a:rPr>
              <a:t>http://www.energystar.gov/buildings/training</a:t>
            </a:r>
            <a:endParaRPr lang="en-US" baseline="0" dirty="0"/>
          </a:p>
          <a:p>
            <a:pPr marL="168224" indent="-168224" defTabSz="897193">
              <a:buFont typeface="Arial" pitchFamily="34" charset="0"/>
              <a:buChar char="•"/>
              <a:defRPr/>
            </a:pPr>
            <a:endParaRPr lang="en-US" baseline="0" dirty="0"/>
          </a:p>
          <a:p>
            <a:pPr marL="168224" indent="-168224" defTabSz="897193">
              <a:buFont typeface="Arial" pitchFamily="34" charset="0"/>
              <a:buChar char="•"/>
              <a:defRPr/>
            </a:pPr>
            <a:r>
              <a:rPr lang="en-US" baseline="0" dirty="0"/>
              <a:t>The assumption of this session is that you already have your property set up with complete use details and energy information, and now you’re interested in learning more about how to apply for the ENERGY STAR.</a:t>
            </a:r>
          </a:p>
          <a:p>
            <a:pPr marL="168224" indent="-168224" defTabSz="897193">
              <a:buFont typeface="Arial" pitchFamily="34" charset="0"/>
              <a:buChar char="•"/>
              <a:defRPr/>
            </a:pPr>
            <a:endParaRPr lang="en-US" baseline="0" dirty="0"/>
          </a:p>
          <a:p>
            <a:pPr marL="168224" indent="-168224" defTabSz="897193">
              <a:buFont typeface="Arial" pitchFamily="34" charset="0"/>
              <a:buChar char="•"/>
              <a:defRPr/>
            </a:pPr>
            <a:r>
              <a:rPr lang="en-US" baseline="0" dirty="0"/>
              <a:t>Please note that this webinar is only for US building certification. If you are interested in learning about certification for buildings in Canada, please review the link in the slide for “How to Apply for ENERGY STAR certification in Canada”. </a:t>
            </a:r>
            <a:r>
              <a:rPr lang="en-US" sz="1200" u="sng" kern="1200" dirty="0">
                <a:solidFill>
                  <a:schemeClr val="tx1"/>
                </a:solidFill>
                <a:effectLst/>
                <a:latin typeface="+mn-lt"/>
                <a:ea typeface="+mn-ea"/>
                <a:cs typeface="+mn-cs"/>
                <a:hlinkClick r:id="rId4"/>
              </a:rPr>
              <a:t>https://www.nrcan.gc.ca/energy/efficiency/buildings/energy-benchmarking/building/20525</a:t>
            </a: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2</a:t>
            </a:fld>
            <a:endParaRPr lang="en-US"/>
          </a:p>
        </p:txBody>
      </p:sp>
    </p:spTree>
    <p:extLst>
      <p:ext uri="{BB962C8B-B14F-4D97-AF65-F5344CB8AC3E}">
        <p14:creationId xmlns:p14="http://schemas.microsoft.com/office/powerpoint/2010/main" val="184587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dirty="0"/>
              <a:t>On the “About Your Property” page, the name and address of your building will be</a:t>
            </a:r>
            <a:r>
              <a:rPr lang="en-US" baseline="0" dirty="0"/>
              <a:t> displayed (as defined by you in Portfolio Manager). You will need to provide a property description, which will not be posted publicly but will help application reviewers. If there are any specific characteristics of your building that you feel the application reviewers need to be aware of, this is where you should note them. If you’re not sure what to write, clink on the link to see some example property descriptions.</a:t>
            </a:r>
          </a:p>
          <a:p>
            <a:pPr marL="168224" indent="-168224">
              <a:buFont typeface="Arial" pitchFamily="34" charset="0"/>
              <a:buChar char="•"/>
            </a:pPr>
            <a:endParaRPr lang="en-US" baseline="0" dirty="0"/>
          </a:p>
          <a:p>
            <a:pPr marL="168224" indent="-168224">
              <a:buFont typeface="Arial" pitchFamily="34" charset="0"/>
              <a:buChar char="•"/>
            </a:pPr>
            <a:r>
              <a:rPr lang="en-US" baseline="0" dirty="0"/>
              <a:t>Under “Your Property’s Listing in the Registry of ENERGY STAR Qualified Buildings,” you should enter the name of the property </a:t>
            </a:r>
            <a:r>
              <a:rPr lang="en-US" u="sng" baseline="0" dirty="0"/>
              <a:t>as you want it displayed on the ENERGY STAR website</a:t>
            </a:r>
            <a:r>
              <a:rPr lang="en-US" baseline="0" dirty="0"/>
              <a:t>. EPA recommends that the name is meaningful to the general public and others who view the Registry. For instance, if the property is called “Property 8675309” in Portfolio Manager, because that’s how it’s listed in your organization’s database, you can choose to have it displayed online as “Central Park Plaza” (or however it is known to the general public).</a:t>
            </a:r>
          </a:p>
          <a:p>
            <a:pPr marL="168224" indent="-168224">
              <a:buFont typeface="Arial" pitchFamily="34" charset="0"/>
              <a:buChar char="•"/>
            </a:pPr>
            <a:r>
              <a:rPr lang="en-US" baseline="0" dirty="0"/>
              <a:t>You also have the option of including a property photo in your property’s listing.</a:t>
            </a:r>
          </a:p>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20</a:t>
            </a:fld>
            <a:endParaRPr lang="en-US"/>
          </a:p>
        </p:txBody>
      </p:sp>
    </p:spTree>
    <p:extLst>
      <p:ext uri="{BB962C8B-B14F-4D97-AF65-F5344CB8AC3E}">
        <p14:creationId xmlns:p14="http://schemas.microsoft.com/office/powerpoint/2010/main" val="2415495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A good property description should be detailed and allow the reviewer to get a better understanding of how property is used and what services are provided there.  Examples of useful details can include the primary tenants, the grades taught in schools, or a description of retailers. The description should make clear who is in the property and how they use it. Clearer applications will move through the review process more quickly.</a:t>
            </a:r>
          </a:p>
          <a:p>
            <a:endParaRPr lang="en-US"/>
          </a:p>
        </p:txBody>
      </p:sp>
      <p:sp>
        <p:nvSpPr>
          <p:cNvPr id="4" name="Slide Number Placeholder 3"/>
          <p:cNvSpPr>
            <a:spLocks noGrp="1"/>
          </p:cNvSpPr>
          <p:nvPr>
            <p:ph type="sldNum" sz="quarter" idx="10"/>
          </p:nvPr>
        </p:nvSpPr>
        <p:spPr/>
        <p:txBody>
          <a:bodyPr/>
          <a:lstStyle/>
          <a:p>
            <a:fld id="{693538FC-B130-DA49-800E-B7448A7128DE}" type="slidenum">
              <a:rPr lang="en-US" smtClean="0"/>
              <a:pPr/>
              <a:t>21</a:t>
            </a:fld>
            <a:endParaRPr lang="en-US"/>
          </a:p>
        </p:txBody>
      </p:sp>
    </p:spTree>
    <p:extLst>
      <p:ext uri="{BB962C8B-B14F-4D97-AF65-F5344CB8AC3E}">
        <p14:creationId xmlns:p14="http://schemas.microsoft.com/office/powerpoint/2010/main" val="1236516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a:t> Here are a few examples of good property descriptions that are clear, informative, and help the application</a:t>
            </a:r>
            <a:r>
              <a:rPr lang="en-US" baseline="0"/>
              <a:t> reviewers to understand the nature and function of the property that is under review for certification.</a:t>
            </a:r>
            <a:endParaRPr lang="en-US"/>
          </a:p>
        </p:txBody>
      </p:sp>
      <p:sp>
        <p:nvSpPr>
          <p:cNvPr id="4" name="Slide Number Placeholder 3"/>
          <p:cNvSpPr>
            <a:spLocks noGrp="1"/>
          </p:cNvSpPr>
          <p:nvPr>
            <p:ph type="sldNum" sz="quarter" idx="10"/>
          </p:nvPr>
        </p:nvSpPr>
        <p:spPr/>
        <p:txBody>
          <a:bodyPr/>
          <a:lstStyle/>
          <a:p>
            <a:fld id="{6B8E517E-0A09-4CAC-9B30-448C91050C73}" type="slidenum">
              <a:rPr lang="en-US" smtClean="0"/>
              <a:pPr/>
              <a:t>22</a:t>
            </a:fld>
            <a:endParaRPr lang="en-US"/>
          </a:p>
        </p:txBody>
      </p:sp>
    </p:spTree>
    <p:extLst>
      <p:ext uri="{BB962C8B-B14F-4D97-AF65-F5344CB8AC3E}">
        <p14:creationId xmlns:p14="http://schemas.microsoft.com/office/powerpoint/2010/main" val="1329915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dirty="0"/>
              <a:t>A new field in the “About Your Property” page requests a description of COVID-19 related changes to the property’s operations. </a:t>
            </a:r>
            <a:r>
              <a:rPr lang="en-US" baseline="0" dirty="0"/>
              <a:t>You will need to provide information on whether your property was fully shut down for any period of time due to COVID-19, whether there were any changes in your property’s Weekly Operating Hours or on-site Workers on Main Shift, and whether COVID-19 affected your normal site visit procedures. This explanation will also help clarify any COVID-19 related changes that are not captured in your application, that the application reviewers will otherwise follow up about.</a:t>
            </a:r>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23</a:t>
            </a:fld>
            <a:endParaRPr lang="en-US"/>
          </a:p>
        </p:txBody>
      </p:sp>
    </p:spTree>
    <p:extLst>
      <p:ext uri="{BB962C8B-B14F-4D97-AF65-F5344CB8AC3E}">
        <p14:creationId xmlns:p14="http://schemas.microsoft.com/office/powerpoint/2010/main" val="3017310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68224" indent="-168224" defTabSz="914240">
              <a:buFont typeface="Arial" pitchFamily="34" charset="0"/>
              <a:buChar char="•"/>
              <a:defRPr/>
            </a:pPr>
            <a:r>
              <a:rPr lang="en-US" dirty="0"/>
              <a:t>The next step is filling out the contact information for your property. In</a:t>
            </a:r>
            <a:r>
              <a:rPr lang="en-US" baseline="0" dirty="0"/>
              <a:t> general, the drop-down menu of choices for each contact type will list organizations and individuals that have already been entered into the contacts list for your Portfolio Manager account. An individual or organization needs to be listed as an account-level contact in order for you to select them on this page. You can add contacts to your contact list, if needed, by selecting “Contacts” at the top of the page or by using the links next to the drop down menus.</a:t>
            </a:r>
          </a:p>
          <a:p>
            <a:pPr marL="168224" indent="-168224" defTabSz="914240">
              <a:buFont typeface="Arial" pitchFamily="34" charset="0"/>
              <a:buChar char="•"/>
              <a:defRPr/>
            </a:pPr>
            <a:endParaRPr lang="en-US" dirty="0"/>
          </a:p>
          <a:p>
            <a:pPr marL="168224" indent="-168224" defTabSz="914240">
              <a:buFont typeface="Arial" pitchFamily="34" charset="0"/>
              <a:buChar char="•"/>
              <a:defRPr/>
            </a:pPr>
            <a:r>
              <a:rPr lang="en-US" dirty="0"/>
              <a:t>Choose</a:t>
            </a:r>
            <a:r>
              <a:rPr lang="en-US" baseline="0" dirty="0"/>
              <a:t> the owner and manager of the property (these may not always be the same organization).</a:t>
            </a:r>
          </a:p>
          <a:p>
            <a:pPr marL="168224" indent="-168224" defTabSz="914240">
              <a:defRPr/>
            </a:pPr>
            <a:endParaRPr lang="en-US" baseline="0" dirty="0"/>
          </a:p>
          <a:p>
            <a:pPr marL="168224" indent="-168224" defTabSz="914240">
              <a:buFont typeface="Arial" pitchFamily="34" charset="0"/>
              <a:buChar char="•"/>
              <a:defRPr/>
            </a:pPr>
            <a:r>
              <a:rPr lang="en-US" baseline="0" dirty="0"/>
              <a:t>Select your Service and Product Provider, if applicable. This would be a third party organization that is helping you to manage your benchmarking information in Portfolio Manager.</a:t>
            </a:r>
          </a:p>
          <a:p>
            <a:pPr marL="168224" indent="-168224" defTabSz="914240">
              <a:buFont typeface="Arial" pitchFamily="34" charset="0"/>
              <a:buChar char="•"/>
              <a:defRPr/>
            </a:pPr>
            <a:endParaRPr lang="en-US" baseline="0" dirty="0"/>
          </a:p>
          <a:p>
            <a:pPr marL="168224" indent="-168224" defTabSz="914240">
              <a:buFont typeface="Arial" pitchFamily="34" charset="0"/>
              <a:buChar char="•"/>
              <a:defRPr/>
            </a:pPr>
            <a:r>
              <a:rPr lang="en-US" baseline="0" dirty="0"/>
              <a:t>Choose a primary contact. </a:t>
            </a:r>
            <a:r>
              <a:rPr lang="en-US" dirty="0"/>
              <a:t>The primary contact should be a person who would be able</a:t>
            </a:r>
            <a:r>
              <a:rPr lang="en-US" baseline="0" dirty="0"/>
              <a:t> to </a:t>
            </a:r>
            <a:r>
              <a:rPr lang="en-US" dirty="0"/>
              <a:t>answer</a:t>
            </a:r>
            <a:r>
              <a:rPr lang="en-US" baseline="0" dirty="0"/>
              <a:t> any questions the reviewers have about the property.</a:t>
            </a:r>
          </a:p>
          <a:p>
            <a:pPr marL="168224" indent="-168224" defTabSz="914240">
              <a:buFont typeface="Arial" pitchFamily="34" charset="0"/>
              <a:buChar char="•"/>
              <a:defRPr/>
            </a:pPr>
            <a:endParaRPr lang="en-US" baseline="0" dirty="0"/>
          </a:p>
          <a:p>
            <a:pPr marL="168224" indent="-168224" defTabSz="914240">
              <a:buFont typeface="Arial" pitchFamily="34" charset="0"/>
              <a:buChar char="•"/>
              <a:defRPr/>
            </a:pPr>
            <a:r>
              <a:rPr lang="en-US" baseline="0" dirty="0"/>
              <a:t>The second contact, the signatory, should be a representative of the property owner or manager. </a:t>
            </a:r>
          </a:p>
          <a:p>
            <a:pPr marL="168224" indent="-168224" defTabSz="914240">
              <a:buFont typeface="Arial" pitchFamily="34" charset="0"/>
              <a:buChar char="•"/>
              <a:defRPr/>
            </a:pPr>
            <a:endParaRPr lang="en-US" baseline="0" dirty="0"/>
          </a:p>
          <a:p>
            <a:pPr marL="168224" indent="-168224" defTabSz="914240">
              <a:buFont typeface="Arial" pitchFamily="34" charset="0"/>
              <a:buChar char="•"/>
              <a:defRPr/>
            </a:pPr>
            <a:r>
              <a:rPr lang="en-US" baseline="0" dirty="0"/>
              <a:t>The third contact you must list is the Licensed Professional that will verify your application. In many cases, the Primary Contact, Signatory, and LP will all be different people.</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24</a:t>
            </a:fld>
            <a:endParaRPr lang="en-US"/>
          </a:p>
        </p:txBody>
      </p:sp>
    </p:spTree>
    <p:extLst>
      <p:ext uri="{BB962C8B-B14F-4D97-AF65-F5344CB8AC3E}">
        <p14:creationId xmlns:p14="http://schemas.microsoft.com/office/powerpoint/2010/main" val="2704813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a:t>The next step is deciding which decal</a:t>
            </a:r>
            <a:r>
              <a:rPr lang="en-US" baseline="0"/>
              <a:t> you would like for the property. Your options are “blue and white” or “etched look.” Your awards package will include a certificate, congratulatory letter, a decal, and anniversary decal (if your property has been certified previously)</a:t>
            </a:r>
          </a:p>
          <a:p>
            <a:pPr marL="168224" indent="-168224"/>
            <a:endParaRPr lang="en-US" baseline="0"/>
          </a:p>
          <a:p>
            <a:pPr marL="168224" indent="-168224">
              <a:buFont typeface="Arial" pitchFamily="34" charset="0"/>
              <a:buChar char="•"/>
            </a:pPr>
            <a:r>
              <a:rPr lang="en-US" baseline="0"/>
              <a:t>Be sure to indicate where the award and decals should be sent. The drop down menu will allow you to choose someone in your contact book.  Also specify to whom the congratulations letter will be addressed.</a:t>
            </a:r>
          </a:p>
          <a:p>
            <a:pPr marL="168224" indent="-168224"/>
            <a:endParaRPr lang="en-US" baseline="0"/>
          </a:p>
          <a:p>
            <a:pPr marL="168224" indent="-168224">
              <a:buFont typeface="Arial" pitchFamily="34" charset="0"/>
              <a:buChar char="•"/>
            </a:pPr>
            <a:r>
              <a:rPr lang="en-US" baseline="0"/>
              <a:t>There is no charge for the decals that come with your ENERGY STAR award. If you damage or loose your awards package, you can request a new on at www.energystar.gov/buildingshelp</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25</a:t>
            </a:fld>
            <a:endParaRPr lang="en-US"/>
          </a:p>
        </p:txBody>
      </p:sp>
    </p:spTree>
    <p:extLst>
      <p:ext uri="{BB962C8B-B14F-4D97-AF65-F5344CB8AC3E}">
        <p14:creationId xmlns:p14="http://schemas.microsoft.com/office/powerpoint/2010/main" val="259837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0">
              <a:buFont typeface="Arial" pitchFamily="34" charset="0"/>
              <a:buChar char="•"/>
              <a:defRPr/>
            </a:pPr>
            <a:r>
              <a:rPr lang="en-US" baseline="0" dirty="0"/>
              <a:t> On the “Eligibility Details” page, you will be asked to select the 12 month period ending for your energy consumption information.  Portfolio Manager will automatically select the most recent 12 month period for which complete data are available and for which your property’s score is 75 or higher. However, you have the option to select an eligible period ending date within the range of acceptable Period Ending Dates for that year’s certification. For the 2021 certification year, you can select a Period Ending Date as early as 10/31/2020.</a:t>
            </a:r>
            <a:endParaRPr lang="en-US" b="0" baseline="0" dirty="0"/>
          </a:p>
          <a:p>
            <a:pPr defTabSz="914240">
              <a:defRPr/>
            </a:pPr>
            <a:endParaRPr lang="en-US" dirty="0"/>
          </a:p>
          <a:p>
            <a:pPr defTabSz="914240">
              <a:buFont typeface="Arial" pitchFamily="34" charset="0"/>
              <a:buChar char="•"/>
              <a:defRPr/>
            </a:pPr>
            <a:r>
              <a:rPr lang="en-US" baseline="0" dirty="0"/>
              <a:t> Portfolio Manager will automatically run a series of checks on your property before you submit your application, and will flag anything that may prevent you from receiving recognition. In this example, an alert for unusually large Gross Floor Area as well as an alert for whole building energy consumption verification is shown. A box is available to provide an explanation for why this alert has gone off. If necessary you may go back and make corrections. You can then continue the application where you left off.  </a:t>
            </a:r>
          </a:p>
          <a:p>
            <a:pPr defTabSz="914240">
              <a:defRPr/>
            </a:pPr>
            <a:endParaRPr lang="en-US" baseline="0" dirty="0"/>
          </a:p>
          <a:p>
            <a:pPr defTabSz="914240">
              <a:buFont typeface="Arial" pitchFamily="34" charset="0"/>
              <a:buChar char="•"/>
              <a:defRPr/>
            </a:pPr>
            <a:r>
              <a:rPr lang="en-US" baseline="0" dirty="0"/>
              <a:t> After addressing all alerts, select “Save for Signatures”</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26</a:t>
            </a:fld>
            <a:endParaRPr lang="en-US"/>
          </a:p>
        </p:txBody>
      </p:sp>
    </p:spTree>
    <p:extLst>
      <p:ext uri="{BB962C8B-B14F-4D97-AF65-F5344CB8AC3E}">
        <p14:creationId xmlns:p14="http://schemas.microsoft.com/office/powerpoint/2010/main" val="3862355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68224" indent="-168224">
              <a:buFont typeface="Arial" pitchFamily="34" charset="0"/>
              <a:buChar char="•"/>
            </a:pPr>
            <a:r>
              <a:rPr lang="en-US" sz="800" dirty="0"/>
              <a:t>Once saved, generate and download the application for signatures.</a:t>
            </a:r>
          </a:p>
          <a:p>
            <a:pPr marL="168224" indent="-168224"/>
            <a:endParaRPr lang="en-US" sz="800" dirty="0"/>
          </a:p>
          <a:p>
            <a:pPr marL="168224" indent="-168224">
              <a:buFont typeface="Arial" pitchFamily="34" charset="0"/>
              <a:buChar char="•"/>
            </a:pPr>
            <a:r>
              <a:rPr lang="en-US" sz="800" dirty="0"/>
              <a:t>The score, period ending date, and date of application becomes at</a:t>
            </a:r>
            <a:r>
              <a:rPr lang="en-US" sz="800" baseline="0" dirty="0"/>
              <a:t> the top of the first page, followed by property characteristics</a:t>
            </a:r>
            <a:r>
              <a:rPr lang="en-US" sz="800" dirty="0"/>
              <a:t>.</a:t>
            </a:r>
          </a:p>
          <a:p>
            <a:pPr marL="168224" indent="-168224">
              <a:buFont typeface="Arial" pitchFamily="34" charset="0"/>
              <a:buChar char="•"/>
            </a:pPr>
            <a:endParaRPr lang="en-US" sz="800" dirty="0"/>
          </a:p>
          <a:p>
            <a:pPr marL="168224" indent="-168224">
              <a:buFont typeface="Arial" pitchFamily="34" charset="0"/>
              <a:buChar char="•"/>
            </a:pPr>
            <a:r>
              <a:rPr lang="en-US" sz="800" dirty="0"/>
              <a:t>During the site visit, the LP will verify each data point in the application by marking Yes or No, to confirm that the information provided</a:t>
            </a:r>
            <a:r>
              <a:rPr lang="en-US" sz="800" baseline="0" dirty="0"/>
              <a:t> is correct and complete. </a:t>
            </a:r>
            <a:r>
              <a:rPr lang="en-US" sz="800" dirty="0"/>
              <a:t>The LP must also verify that the property meets indoor environmental standards for air quality, temperature, and illumination. </a:t>
            </a:r>
          </a:p>
          <a:p>
            <a:pPr marL="168224" indent="-168224">
              <a:buFont typeface="Arial" pitchFamily="34" charset="0"/>
              <a:buChar char="•"/>
            </a:pPr>
            <a:endParaRPr lang="en-US" sz="800" dirty="0"/>
          </a:p>
          <a:p>
            <a:pPr marL="168224" indent="-168224">
              <a:buFont typeface="Arial" pitchFamily="34" charset="0"/>
              <a:buChar char="•"/>
            </a:pPr>
            <a:r>
              <a:rPr lang="en-US" sz="800" dirty="0"/>
              <a:t>Property use details are shown next, broken out by use type. </a:t>
            </a:r>
          </a:p>
          <a:p>
            <a:pPr marL="168224" indent="-168224">
              <a:buFont typeface="Arial" pitchFamily="34" charset="0"/>
              <a:buChar char="•"/>
            </a:pPr>
            <a:endParaRPr lang="en-US" sz="800" dirty="0"/>
          </a:p>
          <a:p>
            <a:pPr marL="168224" indent="-168224">
              <a:buFont typeface="Arial" pitchFamily="34" charset="0"/>
              <a:buChar char="•"/>
            </a:pPr>
            <a:r>
              <a:rPr lang="en-US" sz="800" dirty="0"/>
              <a:t>In the 3</a:t>
            </a:r>
            <a:r>
              <a:rPr lang="en-US" sz="800" baseline="30000" dirty="0"/>
              <a:t>rd</a:t>
            </a:r>
            <a:r>
              <a:rPr lang="en-US" sz="800" dirty="0"/>
              <a:t> section of the application, the LP will be asked to verify the energy consumption data. Data for each energy meter present at the property will be reported here, as well as aggregate energy consumption data across all meters at the property.</a:t>
            </a:r>
          </a:p>
          <a:p>
            <a:pPr marL="168224" indent="-168224">
              <a:buFont typeface="Arial" pitchFamily="34" charset="0"/>
              <a:buChar char="•"/>
            </a:pPr>
            <a:endParaRPr lang="en-US" sz="800" dirty="0"/>
          </a:p>
          <a:p>
            <a:pPr marL="168224" indent="-168224">
              <a:buFont typeface="Arial" pitchFamily="34" charset="0"/>
              <a:buChar char="•"/>
            </a:pPr>
            <a:r>
              <a:rPr lang="en-US" sz="800" dirty="0"/>
              <a:t>The LP must check every box, sign, and stamp the application. The name of the person who conducted the site visit doesn’t have to match the name of the LP who signs and stamps the application (since this can be a person working under the direction of the LP). However, the LP is ultimately responsible for the ensuring the validity of the information on the application. The LP should ensure that the site visit and verification has followed all guidance in </a:t>
            </a:r>
            <a:r>
              <a:rPr lang="en-US" sz="800" i="1" dirty="0"/>
              <a:t>The Licensed Professional’s Guide: Understanding the Roles and Requirements for Verifying Commercial Building Applications for ENERGY STAR Certification. See link for details-</a:t>
            </a:r>
            <a:r>
              <a:rPr lang="en-US" sz="800" dirty="0">
                <a:hlinkClick r:id="rId3"/>
              </a:rPr>
              <a:t>http://www.energystar.gov/buildings/tools-and-resources/energy-star-guide-licensed-professionals</a:t>
            </a:r>
            <a:r>
              <a:rPr lang="en-US" sz="800" dirty="0"/>
              <a:t>)</a:t>
            </a:r>
          </a:p>
          <a:p>
            <a:pPr marL="168224" indent="-168224">
              <a:buFont typeface="Arial" pitchFamily="34" charset="0"/>
              <a:buChar char="•"/>
            </a:pPr>
            <a:endParaRPr lang="en-US" sz="800" dirty="0"/>
          </a:p>
          <a:p>
            <a:pPr marL="168224" indent="-168224">
              <a:buFont typeface="Arial" pitchFamily="34" charset="0"/>
              <a:buChar char="•"/>
            </a:pPr>
            <a:r>
              <a:rPr lang="en-US" sz="800" dirty="0"/>
              <a:t>A representative of the building other than the LP must also sign the application as the signatory. </a:t>
            </a:r>
          </a:p>
          <a:p>
            <a:pPr marL="168224" indent="-168224">
              <a:buFont typeface="Arial" pitchFamily="34" charset="0"/>
              <a:buChar char="•"/>
            </a:pPr>
            <a:endParaRPr lang="en-US" sz="800" dirty="0"/>
          </a:p>
          <a:p>
            <a:pPr marL="168224" indent="-168224">
              <a:buFont typeface="Arial" pitchFamily="34" charset="0"/>
              <a:buChar char="•"/>
            </a:pPr>
            <a:r>
              <a:rPr lang="en-US" sz="800" dirty="0"/>
              <a:t>At the bottom of each page is the application tracking number. Copy or write down this number, as it will be needed in subsequent steps.</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27</a:t>
            </a:fld>
            <a:endParaRPr lang="en-US"/>
          </a:p>
        </p:txBody>
      </p:sp>
    </p:spTree>
    <p:extLst>
      <p:ext uri="{BB962C8B-B14F-4D97-AF65-F5344CB8AC3E}">
        <p14:creationId xmlns:p14="http://schemas.microsoft.com/office/powerpoint/2010/main" val="4123629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before, a site visit must be performed by an LP (or someone working under the direction of the LP) to verify the property and energy information on the application.  </a:t>
            </a:r>
          </a:p>
          <a:p>
            <a:pPr>
              <a:buFont typeface="Arial" pitchFamily="34" charset="0"/>
              <a:buChar char="•"/>
            </a:pPr>
            <a:endParaRPr lang="en-US" baseline="0" dirty="0"/>
          </a:p>
          <a:p>
            <a:pPr>
              <a:buFont typeface="Arial" pitchFamily="34" charset="0"/>
              <a:buChar char="•"/>
            </a:pPr>
            <a:r>
              <a:rPr lang="en-US" baseline="0" dirty="0"/>
              <a:t> The LP can be employee from your organization (e.g., does not have to be an independent 3</a:t>
            </a:r>
            <a:r>
              <a:rPr lang="en-US" baseline="30000" dirty="0"/>
              <a:t>rd</a:t>
            </a:r>
            <a:r>
              <a:rPr lang="en-US" baseline="0" dirty="0"/>
              <a:t> party), as long as they comply with all guidelines and are willing to place their stamp and signature on the application. They must also carry out an unbiassed assessment of the application.</a:t>
            </a:r>
            <a:endParaRPr lang="en-US" dirty="0"/>
          </a:p>
          <a:p>
            <a:pPr>
              <a:buFont typeface="Arial" pitchFamily="34" charset="0"/>
              <a:buChar char="•"/>
            </a:pPr>
            <a:endParaRPr lang="en-US" dirty="0"/>
          </a:p>
          <a:p>
            <a:pPr>
              <a:buFont typeface="Arial" pitchFamily="34" charset="0"/>
              <a:buChar char="•"/>
            </a:pPr>
            <a:r>
              <a:rPr lang="en-US" dirty="0"/>
              <a:t> The LP must possess a current license</a:t>
            </a:r>
            <a:r>
              <a:rPr lang="en-US" baseline="0" dirty="0"/>
              <a:t> </a:t>
            </a:r>
            <a:r>
              <a:rPr lang="en-US" dirty="0"/>
              <a:t>and be in good standing,</a:t>
            </a:r>
            <a:r>
              <a:rPr lang="en-US" baseline="0" dirty="0"/>
              <a:t> have a working knowledge of building systems, and understand their jurisdiction’s engineering and architectural laws, professional ethics requirements, and regulations. </a:t>
            </a:r>
          </a:p>
          <a:p>
            <a:pPr>
              <a:buFont typeface="Arial" pitchFamily="34" charset="0"/>
              <a:buNone/>
            </a:pPr>
            <a:endParaRPr lang="en-US" baseline="0" dirty="0"/>
          </a:p>
          <a:p>
            <a:pPr defTabSz="864931">
              <a:buFont typeface="Arial" pitchFamily="34" charset="0"/>
              <a:buChar char="•"/>
              <a:defRPr/>
            </a:pPr>
            <a:r>
              <a:rPr lang="en-US" dirty="0"/>
              <a:t> ENERGY STAR will accept PE licenses</a:t>
            </a:r>
            <a:r>
              <a:rPr lang="en-US" baseline="0" dirty="0"/>
              <a:t> from Canada. </a:t>
            </a:r>
            <a:endParaRPr lang="en-US" dirty="0"/>
          </a:p>
        </p:txBody>
      </p:sp>
      <p:sp>
        <p:nvSpPr>
          <p:cNvPr id="4" name="Slide Number Placeholder 3"/>
          <p:cNvSpPr>
            <a:spLocks noGrp="1"/>
          </p:cNvSpPr>
          <p:nvPr>
            <p:ph type="sldNum" sz="quarter" idx="10"/>
          </p:nvPr>
        </p:nvSpPr>
        <p:spPr/>
        <p:txBody>
          <a:bodyPr/>
          <a:lstStyle/>
          <a:p>
            <a:fld id="{6B8E517E-0A09-4CAC-9B30-448C91050C73}" type="slidenum">
              <a:rPr lang="en-US" smtClean="0"/>
              <a:pPr/>
              <a:t>28</a:t>
            </a:fld>
            <a:endParaRPr lang="en-US"/>
          </a:p>
        </p:txBody>
      </p:sp>
    </p:spTree>
    <p:extLst>
      <p:ext uri="{BB962C8B-B14F-4D97-AF65-F5344CB8AC3E}">
        <p14:creationId xmlns:p14="http://schemas.microsoft.com/office/powerpoint/2010/main" val="4033459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90">
              <a:buFont typeface="Arial" pitchFamily="34" charset="0"/>
              <a:buChar char="•"/>
              <a:defRPr/>
            </a:pPr>
            <a:r>
              <a:rPr lang="en-US" dirty="0">
                <a:solidFill>
                  <a:srgbClr val="000000"/>
                </a:solidFill>
              </a:rPr>
              <a:t> Here is a quick overview of the</a:t>
            </a:r>
            <a:r>
              <a:rPr lang="en-US" baseline="0" dirty="0">
                <a:solidFill>
                  <a:srgbClr val="000000"/>
                </a:solidFill>
              </a:rPr>
              <a:t> LP’s responsibilities.</a:t>
            </a:r>
          </a:p>
          <a:p>
            <a:pPr defTabSz="914190">
              <a:defRPr/>
            </a:pPr>
            <a:endParaRPr lang="en-US" baseline="0" dirty="0">
              <a:solidFill>
                <a:srgbClr val="000000"/>
              </a:solidFill>
            </a:endParaRPr>
          </a:p>
          <a:p>
            <a:pPr marL="448597" indent="-448597" defTabSz="897193" fontAlgn="base">
              <a:spcAft>
                <a:spcPts val="1178"/>
              </a:spcAft>
              <a:buClr>
                <a:srgbClr val="00B0F0"/>
              </a:buClr>
              <a:buFont typeface="Arial" charset="0"/>
              <a:buAutoNum type="arabicPeriod"/>
              <a:defRPr/>
            </a:pPr>
            <a:r>
              <a:rPr lang="en-US" dirty="0">
                <a:solidFill>
                  <a:srgbClr val="6F6F6F"/>
                </a:solidFill>
                <a:latin typeface="Arial" pitchFamily="34" charset="0"/>
                <a:cs typeface="Arial" pitchFamily="34" charset="0"/>
              </a:rPr>
              <a:t>Follow the guidance in </a:t>
            </a:r>
            <a:r>
              <a:rPr lang="en-US" i="1" dirty="0">
                <a:solidFill>
                  <a:srgbClr val="6F6F6F"/>
                </a:solidFill>
                <a:latin typeface="Arial" pitchFamily="34" charset="0"/>
                <a:cs typeface="Arial" pitchFamily="34" charset="0"/>
                <a:hlinkClick r:id="rId3"/>
              </a:rPr>
              <a:t>The Licensed Professional’s Guide: Understanding the Roles and Requirements for Verifying Commercial Building Applications for ENERGY STAR Certification</a:t>
            </a:r>
            <a:endParaRPr lang="en-US" dirty="0">
              <a:solidFill>
                <a:srgbClr val="6F6F6F"/>
              </a:solidFill>
              <a:latin typeface="Arial" pitchFamily="34" charset="0"/>
              <a:cs typeface="Arial" pitchFamily="34" charset="0"/>
            </a:endParaRPr>
          </a:p>
          <a:p>
            <a:pPr marL="448597" indent="-448597" defTabSz="897193" fontAlgn="base">
              <a:spcAft>
                <a:spcPts val="1178"/>
              </a:spcAft>
              <a:buClr>
                <a:srgbClr val="00B0F0"/>
              </a:buClr>
              <a:buFont typeface="Arial" charset="0"/>
              <a:buAutoNum type="arabicPeriod"/>
              <a:defRPr/>
            </a:pPr>
            <a:r>
              <a:rPr lang="en-US" dirty="0">
                <a:solidFill>
                  <a:srgbClr val="6F6F6F"/>
                </a:solidFill>
                <a:latin typeface="Arial" pitchFamily="34" charset="0"/>
                <a:cs typeface="Arial" pitchFamily="34" charset="0"/>
              </a:rPr>
              <a:t>Conduct site visit </a:t>
            </a:r>
          </a:p>
          <a:p>
            <a:pPr marL="897193" lvl="1" indent="-448597" fontAlgn="base">
              <a:spcAft>
                <a:spcPts val="1178"/>
              </a:spcAft>
              <a:buClr>
                <a:srgbClr val="00B0F0"/>
              </a:buClr>
              <a:buFont typeface="Arial" pitchFamily="34" charset="0"/>
              <a:buChar char="•"/>
            </a:pPr>
            <a:r>
              <a:rPr lang="en-US" dirty="0">
                <a:solidFill>
                  <a:srgbClr val="6F6F6F"/>
                </a:solidFill>
                <a:latin typeface="Arial" pitchFamily="34" charset="0"/>
                <a:cs typeface="Arial" pitchFamily="34" charset="0"/>
              </a:rPr>
              <a:t>Verify all data inputs</a:t>
            </a:r>
          </a:p>
          <a:p>
            <a:pPr marL="897193" lvl="1" indent="-448597" fontAlgn="base">
              <a:spcAft>
                <a:spcPts val="1178"/>
              </a:spcAft>
              <a:buClr>
                <a:srgbClr val="00B0F0"/>
              </a:buClr>
              <a:buFont typeface="Arial" pitchFamily="34" charset="0"/>
              <a:buChar char="•"/>
            </a:pPr>
            <a:r>
              <a:rPr lang="en-US" dirty="0">
                <a:solidFill>
                  <a:srgbClr val="6F6F6F"/>
                </a:solidFill>
                <a:latin typeface="Arial" pitchFamily="34" charset="0"/>
                <a:cs typeface="Arial" pitchFamily="34" charset="0"/>
              </a:rPr>
              <a:t>Assess indoor environmental quality</a:t>
            </a:r>
          </a:p>
          <a:p>
            <a:pPr marL="448597" indent="-448597" fontAlgn="base">
              <a:spcAft>
                <a:spcPts val="1178"/>
              </a:spcAft>
              <a:buClr>
                <a:srgbClr val="00B0F0"/>
              </a:buClr>
              <a:buFont typeface="+mj-lt"/>
              <a:buAutoNum type="arabicPeriod"/>
            </a:pPr>
            <a:r>
              <a:rPr lang="en-US" dirty="0">
                <a:solidFill>
                  <a:srgbClr val="6F6F6F"/>
                </a:solidFill>
                <a:latin typeface="Arial" pitchFamily="34" charset="0"/>
                <a:cs typeface="Arial" pitchFamily="34" charset="0"/>
              </a:rPr>
              <a:t>Request that the applicant address any insufficiencies or errors in Portfolio Manager</a:t>
            </a:r>
          </a:p>
          <a:p>
            <a:pPr marL="448597" indent="-448597" fontAlgn="base">
              <a:spcAft>
                <a:spcPts val="1178"/>
              </a:spcAft>
              <a:buClr>
                <a:srgbClr val="00B0F0"/>
              </a:buClr>
              <a:buFont typeface="+mj-lt"/>
              <a:buAutoNum type="arabicPeriod"/>
            </a:pPr>
            <a:r>
              <a:rPr lang="en-US" dirty="0">
                <a:solidFill>
                  <a:srgbClr val="6F6F6F"/>
                </a:solidFill>
                <a:latin typeface="Arial" pitchFamily="34" charset="0"/>
                <a:cs typeface="Arial" pitchFamily="34" charset="0"/>
              </a:rPr>
              <a:t>Check re-generated documents, as needed</a:t>
            </a:r>
          </a:p>
          <a:p>
            <a:pPr marL="448597" indent="-448597" fontAlgn="base">
              <a:spcAft>
                <a:spcPts val="1178"/>
              </a:spcAft>
              <a:buClr>
                <a:srgbClr val="00B0F0"/>
              </a:buClr>
              <a:buFont typeface="+mj-lt"/>
              <a:buAutoNum type="arabicPeriod"/>
            </a:pPr>
            <a:r>
              <a:rPr lang="en-US" dirty="0">
                <a:solidFill>
                  <a:srgbClr val="6F6F6F"/>
                </a:solidFill>
                <a:latin typeface="Arial" pitchFamily="34" charset="0"/>
                <a:cs typeface="Arial" pitchFamily="34" charset="0"/>
              </a:rPr>
              <a:t>Sign and stamp the Application</a:t>
            </a:r>
          </a:p>
          <a:p>
            <a:pPr defTabSz="914190">
              <a:defRPr/>
            </a:pPr>
            <a:endParaRPr lang="en-US" baseline="0" dirty="0">
              <a:solidFill>
                <a:srgbClr val="000000"/>
              </a:solidFill>
            </a:endParaRPr>
          </a:p>
        </p:txBody>
      </p:sp>
      <p:sp>
        <p:nvSpPr>
          <p:cNvPr id="4" name="Slide Number Placeholder 3"/>
          <p:cNvSpPr>
            <a:spLocks noGrp="1"/>
          </p:cNvSpPr>
          <p:nvPr>
            <p:ph type="sldNum" sz="quarter" idx="10"/>
          </p:nvPr>
        </p:nvSpPr>
        <p:spPr/>
        <p:txBody>
          <a:bodyPr/>
          <a:lstStyle/>
          <a:p>
            <a:fld id="{6B8E517E-0A09-4CAC-9B30-448C91050C73}" type="slidenum">
              <a:rPr lang="en-US" smtClean="0"/>
              <a:pPr/>
              <a:t>29</a:t>
            </a:fld>
            <a:endParaRPr lang="en-US"/>
          </a:p>
        </p:txBody>
      </p:sp>
    </p:spTree>
    <p:extLst>
      <p:ext uri="{BB962C8B-B14F-4D97-AF65-F5344CB8AC3E}">
        <p14:creationId xmlns:p14="http://schemas.microsoft.com/office/powerpoint/2010/main" val="284419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t> To start, let’s discuss the value of receiving ENERGY STAR certification.</a:t>
            </a:r>
          </a:p>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a:t>
            </a:fld>
            <a:endParaRPr lang="en-US"/>
          </a:p>
        </p:txBody>
      </p:sp>
    </p:spTree>
    <p:extLst>
      <p:ext uri="{BB962C8B-B14F-4D97-AF65-F5344CB8AC3E}">
        <p14:creationId xmlns:p14="http://schemas.microsoft.com/office/powerpoint/2010/main" val="293365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dirty="0"/>
              <a:t>After</a:t>
            </a:r>
            <a:r>
              <a:rPr lang="en-US" baseline="0" dirty="0"/>
              <a:t> the application has been generated for signatures and after the site visit, return to Portfolio Manager and complete the “Site Visit” portion of the application. Enter the date the site visit was performed and who performed it. If the licensed professional found discrepancies on the application during the site visit, select “Yes” under “Site Visit Results” to revise your Portfolio Manager record to correct mistakes accordingly and then regenerate your application with the corrected information. If there were no issues with the application, select “No.”</a:t>
            </a:r>
          </a:p>
          <a:p>
            <a:pPr marL="168224" indent="-168224">
              <a:buFont typeface="Arial" pitchFamily="34" charset="0"/>
              <a:buChar char="•"/>
            </a:pPr>
            <a:endParaRPr lang="en-US" baseline="0" dirty="0"/>
          </a:p>
          <a:p>
            <a:pPr marL="168224" indent="-168224">
              <a:buFont typeface="Arial" pitchFamily="34" charset="0"/>
              <a:buChar char="•"/>
            </a:pPr>
            <a:r>
              <a:rPr lang="en-US" baseline="0" dirty="0"/>
              <a:t> You can also indicate if the verification was done pro bono</a:t>
            </a:r>
            <a:endParaRPr lang="en-US"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30</a:t>
            </a:fld>
            <a:endParaRPr lang="en-US"/>
          </a:p>
        </p:txBody>
      </p:sp>
    </p:spTree>
    <p:extLst>
      <p:ext uri="{BB962C8B-B14F-4D97-AF65-F5344CB8AC3E}">
        <p14:creationId xmlns:p14="http://schemas.microsoft.com/office/powerpoint/2010/main" val="441424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a:t> If you selected “Yes” on the previous screen, indicate whether revisions are necessary</a:t>
            </a:r>
            <a:r>
              <a:rPr lang="en-US" baseline="0"/>
              <a:t> on the Revise and Regenerate page. If so, </a:t>
            </a:r>
            <a:r>
              <a:rPr lang="en-US"/>
              <a:t>use the links provided</a:t>
            </a:r>
            <a:r>
              <a:rPr lang="en-US" baseline="0"/>
              <a:t> </a:t>
            </a:r>
            <a:r>
              <a:rPr lang="en-US"/>
              <a:t>to access the sections of your property</a:t>
            </a:r>
            <a:r>
              <a:rPr lang="en-US" baseline="0"/>
              <a:t> record that need to be edited.</a:t>
            </a:r>
          </a:p>
          <a:p>
            <a:pPr>
              <a:buFont typeface="Arial" pitchFamily="34" charset="0"/>
              <a:buNone/>
            </a:pPr>
            <a:endParaRPr lang="en-US" baseline="0"/>
          </a:p>
          <a:p>
            <a:pPr>
              <a:buFont typeface="Arial" pitchFamily="34" charset="0"/>
              <a:buChar char="•"/>
            </a:pPr>
            <a:r>
              <a:rPr lang="en-US" baseline="0"/>
              <a:t> Once the edits are made, select the “Yes” checkbox under “Have you completed any necessary revisions?” and click the button to regenerate a Revised Application. </a:t>
            </a:r>
          </a:p>
          <a:p>
            <a:pPr>
              <a:buFont typeface="Arial" pitchFamily="34" charset="0"/>
              <a:buChar char="•"/>
            </a:pPr>
            <a:endParaRPr lang="en-US" baseline="0"/>
          </a:p>
          <a:p>
            <a:pPr>
              <a:buFont typeface="Arial" pitchFamily="34" charset="0"/>
              <a:buChar char="•"/>
            </a:pPr>
            <a:r>
              <a:rPr lang="en-US" baseline="0"/>
              <a:t> Select Continue.</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31</a:t>
            </a:fld>
            <a:endParaRPr lang="en-US"/>
          </a:p>
        </p:txBody>
      </p:sp>
    </p:spTree>
    <p:extLst>
      <p:ext uri="{BB962C8B-B14F-4D97-AF65-F5344CB8AC3E}">
        <p14:creationId xmlns:p14="http://schemas.microsoft.com/office/powerpoint/2010/main" val="1172193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a:t>In</a:t>
            </a:r>
            <a:r>
              <a:rPr lang="en-US" baseline="0"/>
              <a:t> the next section, “Attach Signed Document”, e</a:t>
            </a:r>
            <a:r>
              <a:rPr lang="en-US"/>
              <a:t>nter the</a:t>
            </a:r>
            <a:r>
              <a:rPr lang="en-US" baseline="0"/>
              <a:t> </a:t>
            </a:r>
            <a:r>
              <a:rPr lang="en-US"/>
              <a:t>application tracking number you copied from</a:t>
            </a:r>
            <a:r>
              <a:rPr lang="en-US" baseline="0"/>
              <a:t> the generated application. You will then mark each checkbox to indicate the application is signed and stamped by the LP, signed by the appropriate signatory (who represents the building owner or manager), all checkboxes on the application are completed, and that the tracking number you entered matches the tracking number on the submitted application.</a:t>
            </a:r>
          </a:p>
          <a:p>
            <a:endParaRPr lang="en-US" baseline="0"/>
          </a:p>
          <a:p>
            <a:pPr marL="168224" indent="-168224">
              <a:buFont typeface="Arial" pitchFamily="34" charset="0"/>
              <a:buChar char="•"/>
            </a:pPr>
            <a:r>
              <a:rPr lang="en-US" baseline="0"/>
              <a:t>Attach the completed application file, which should be a scan of the signed and stamped application. Please note that the file can’t be more than 5 MB, and should be in PDF format.  If the file is greater than 5 MB open it in Adobe Acrobat, and save it as a “reduced size </a:t>
            </a:r>
            <a:r>
              <a:rPr lang="en-US" baseline="0" err="1"/>
              <a:t>pdf</a:t>
            </a:r>
            <a:r>
              <a:rPr lang="en-US" baseline="0"/>
              <a:t>.”  (File </a:t>
            </a:r>
            <a:r>
              <a:rPr lang="en-US" baseline="0">
                <a:sym typeface="Wingdings" pitchFamily="2" charset="2"/>
              </a:rPr>
              <a:t> Save As  Reduced Size PDF  Make Compatible with Acrobat 7.0 and later, then click Ok  Save)</a:t>
            </a:r>
            <a:endParaRPr lang="en-US" baseline="0"/>
          </a:p>
          <a:p>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pPr/>
              <a:t>32</a:t>
            </a:fld>
            <a:endParaRPr lang="en-US"/>
          </a:p>
        </p:txBody>
      </p:sp>
    </p:spTree>
    <p:extLst>
      <p:ext uri="{BB962C8B-B14F-4D97-AF65-F5344CB8AC3E}">
        <p14:creationId xmlns:p14="http://schemas.microsoft.com/office/powerpoint/2010/main" val="2853615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a:t>Enter</a:t>
            </a:r>
            <a:r>
              <a:rPr lang="en-US" baseline="0"/>
              <a:t> your Portfolio Manager username and password to e-sign and submit to EPA. Then your application is complete!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33</a:t>
            </a:fld>
            <a:endParaRPr lang="en-US"/>
          </a:p>
        </p:txBody>
      </p:sp>
    </p:spTree>
    <p:extLst>
      <p:ext uri="{BB962C8B-B14F-4D97-AF65-F5344CB8AC3E}">
        <p14:creationId xmlns:p14="http://schemas.microsoft.com/office/powerpoint/2010/main" val="3310684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34</a:t>
            </a:fld>
            <a:endParaRPr lang="en-US"/>
          </a:p>
        </p:txBody>
      </p:sp>
    </p:spTree>
    <p:extLst>
      <p:ext uri="{BB962C8B-B14F-4D97-AF65-F5344CB8AC3E}">
        <p14:creationId xmlns:p14="http://schemas.microsoft.com/office/powerpoint/2010/main" val="3380062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baseline="0"/>
              <a:t>You can see the status of your applications on the Recognition Tab, which includes submitted, under review, escalated to expert, questions for applicant, revise and regenerate, not approved, or approved.</a:t>
            </a:r>
          </a:p>
          <a:p>
            <a:pPr marL="168224" indent="-168224">
              <a:buFont typeface="Arial" pitchFamily="34" charset="0"/>
              <a:buChar char="•"/>
            </a:pPr>
            <a:endParaRPr lang="en-US" baseline="0"/>
          </a:p>
          <a:p>
            <a:pPr marL="168224" indent="-168224">
              <a:buFont typeface="Arial" pitchFamily="34" charset="0"/>
              <a:buChar char="•"/>
            </a:pPr>
            <a:r>
              <a:rPr lang="en-US" baseline="0"/>
              <a:t> Please note that you will only see these statuses if your application has been generated. If you have not generated your application it will not be listed in your Recognitions tab</a:t>
            </a:r>
          </a:p>
        </p:txBody>
      </p:sp>
      <p:sp>
        <p:nvSpPr>
          <p:cNvPr id="4" name="Slide Number Placeholder 3"/>
          <p:cNvSpPr>
            <a:spLocks noGrp="1"/>
          </p:cNvSpPr>
          <p:nvPr>
            <p:ph type="sldNum" sz="quarter" idx="10"/>
          </p:nvPr>
        </p:nvSpPr>
        <p:spPr/>
        <p:txBody>
          <a:bodyPr/>
          <a:lstStyle/>
          <a:p>
            <a:fld id="{C1840B7B-A24B-4DA8-AB15-991E88503A0E}" type="slidenum">
              <a:rPr lang="en-US" smtClean="0"/>
              <a:pPr/>
              <a:t>35</a:t>
            </a:fld>
            <a:endParaRPr lang="en-US"/>
          </a:p>
        </p:txBody>
      </p:sp>
    </p:spTree>
    <p:extLst>
      <p:ext uri="{BB962C8B-B14F-4D97-AF65-F5344CB8AC3E}">
        <p14:creationId xmlns:p14="http://schemas.microsoft.com/office/powerpoint/2010/main" val="2853615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68224" indent="-168224">
              <a:buFont typeface="Arial" pitchFamily="34" charset="0"/>
              <a:buChar char="•"/>
            </a:pPr>
            <a:r>
              <a:rPr lang="en-US" sz="1000" dirty="0"/>
              <a:t>You will get emails and notifications in Portfolio Manager if there are questions on your application. It typically takes 1-2 weeks to review and process an application, barring significant issues.</a:t>
            </a:r>
          </a:p>
          <a:p>
            <a:pPr marL="168224" indent="-168224">
              <a:buFont typeface="Arial" pitchFamily="34" charset="0"/>
              <a:buChar char="•"/>
            </a:pPr>
            <a:endParaRPr lang="en-US" sz="1000" dirty="0"/>
          </a:p>
          <a:p>
            <a:pPr marL="168224" indent="-168224">
              <a:buFont typeface="Arial" pitchFamily="34" charset="0"/>
              <a:buChar char="•"/>
            </a:pPr>
            <a:r>
              <a:rPr lang="en-US" sz="1000" dirty="0"/>
              <a:t>You have 30 days to respond to questions from EPA if there are any. If you don’t respond within that time, your application will be expired. </a:t>
            </a:r>
          </a:p>
          <a:p>
            <a:pPr marL="168224" indent="-168224">
              <a:buFont typeface="Arial" pitchFamily="34" charset="0"/>
              <a:buChar char="•"/>
            </a:pPr>
            <a:endParaRPr lang="en-US" sz="1000" dirty="0"/>
          </a:p>
          <a:p>
            <a:pPr marL="168224" indent="-168224" defTabSz="897193">
              <a:buFont typeface="Arial" pitchFamily="34" charset="0"/>
              <a:buChar char="•"/>
              <a:defRPr/>
            </a:pPr>
            <a:r>
              <a:rPr lang="en-US" sz="1000" dirty="0"/>
              <a:t>Once the application is approved, you should receive a letter of congratulations, certificate, and decals in 2-3 weeks.</a:t>
            </a:r>
          </a:p>
          <a:p>
            <a:pPr marL="168224" indent="-168224" defTabSz="897193">
              <a:buFont typeface="Arial" pitchFamily="34" charset="0"/>
              <a:buChar char="•"/>
              <a:defRPr/>
            </a:pPr>
            <a:r>
              <a:rPr lang="en-US" sz="1000" dirty="0"/>
              <a:t>Please note that processing time is typically longer at the end of the year.</a:t>
            </a:r>
          </a:p>
          <a:p>
            <a:pPr marL="168224" indent="-168224">
              <a:buFont typeface="Arial" pitchFamily="34" charset="0"/>
              <a:buChar char="•"/>
            </a:pPr>
            <a:endParaRPr lang="en-US" sz="1000" dirty="0"/>
          </a:p>
          <a:p>
            <a:pPr marL="168224" indent="-168224" defTabSz="897193">
              <a:buFont typeface="Arial" pitchFamily="34" charset="0"/>
              <a:buChar char="•"/>
              <a:defRPr/>
            </a:pPr>
            <a:r>
              <a:rPr lang="en-US" sz="1000" dirty="0"/>
              <a:t>The year listed on your ENERGY STAR certification is based on the year during which your application is </a:t>
            </a:r>
            <a:r>
              <a:rPr lang="en-US" sz="1000" u="sng" dirty="0"/>
              <a:t>approved</a:t>
            </a:r>
            <a:r>
              <a:rPr lang="en-US" sz="1000" dirty="0"/>
              <a:t>, regardless of the period ending date on your application.</a:t>
            </a:r>
          </a:p>
          <a:p>
            <a:endParaRPr lang="en-US" sz="1000" dirty="0"/>
          </a:p>
          <a:p>
            <a:pPr marL="168224" indent="-168224" defTabSz="914240">
              <a:buFont typeface="Arial" pitchFamily="34" charset="0"/>
              <a:buChar char="•"/>
              <a:defRPr/>
            </a:pPr>
            <a:r>
              <a:rPr lang="en-US" sz="1000" dirty="0"/>
              <a:t>The ENERGY STAR certification is not a “forever certification.” It represents the accomplishment of a property in a given year.  If you want to demonstrate continued superior energy performance and compliance with the ENERGY STAR requirements, EPA encourages you to reapply each year, or on whatever schedule fits your needs.</a:t>
            </a:r>
          </a:p>
        </p:txBody>
      </p:sp>
      <p:sp>
        <p:nvSpPr>
          <p:cNvPr id="4" name="Slide Number Placeholder 3"/>
          <p:cNvSpPr>
            <a:spLocks noGrp="1"/>
          </p:cNvSpPr>
          <p:nvPr>
            <p:ph type="sldNum" sz="quarter" idx="10"/>
          </p:nvPr>
        </p:nvSpPr>
        <p:spPr/>
        <p:txBody>
          <a:bodyPr/>
          <a:lstStyle/>
          <a:p>
            <a:fld id="{6B8E517E-0A09-4CAC-9B30-448C91050C73}" type="slidenum">
              <a:rPr lang="en-US" smtClean="0"/>
              <a:pPr/>
              <a:t>36</a:t>
            </a:fld>
            <a:endParaRPr lang="en-US"/>
          </a:p>
        </p:txBody>
      </p:sp>
    </p:spTree>
    <p:extLst>
      <p:ext uri="{BB962C8B-B14F-4D97-AF65-F5344CB8AC3E}">
        <p14:creationId xmlns:p14="http://schemas.microsoft.com/office/powerpoint/2010/main" val="2684027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a:t>Now that you have</a:t>
            </a:r>
            <a:r>
              <a:rPr lang="en-US" baseline="0"/>
              <a:t> received your award, you can communicate your achievements and tap into the broad public recognition of the ENERGY STAR.  You are encouraged to</a:t>
            </a:r>
            <a:r>
              <a:rPr lang="en-US"/>
              <a:t> display your</a:t>
            </a:r>
            <a:r>
              <a:rPr lang="en-US" baseline="0"/>
              <a:t> decal</a:t>
            </a:r>
            <a:r>
              <a:rPr lang="en-US"/>
              <a:t> near</a:t>
            </a:r>
            <a:r>
              <a:rPr lang="en-US" baseline="0"/>
              <a:t> the entrances of your building. There are many ready-to-use materials that you can tailor to your organization to communicate your achievements to stakeholders. </a:t>
            </a:r>
          </a:p>
          <a:p>
            <a:pPr marL="168224" indent="-168224">
              <a:buFont typeface="Arial" pitchFamily="34" charset="0"/>
              <a:buChar char="•"/>
            </a:pPr>
            <a:endParaRPr lang="en-US" baseline="0"/>
          </a:p>
          <a:p>
            <a:pPr marL="168224" indent="-168224" defTabSz="897193">
              <a:buFont typeface="Arial" pitchFamily="34" charset="0"/>
              <a:buChar char="•"/>
              <a:defRPr/>
            </a:pPr>
            <a:r>
              <a:rPr lang="en-US">
                <a:solidFill>
                  <a:srgbClr val="6F6F6F"/>
                </a:solidFill>
                <a:latin typeface="Arial" pitchFamily="34" charset="0"/>
                <a:cs typeface="Arial" pitchFamily="34" charset="0"/>
              </a:rPr>
              <a:t>Consider a newsletter article, email blast, website or blog post, article on an employee intranet, or other announcement to promote your certified property(</a:t>
            </a:r>
            <a:r>
              <a:rPr lang="en-US" err="1">
                <a:solidFill>
                  <a:srgbClr val="6F6F6F"/>
                </a:solidFill>
                <a:latin typeface="Arial" pitchFamily="34" charset="0"/>
                <a:cs typeface="Arial" pitchFamily="34" charset="0"/>
              </a:rPr>
              <a:t>ies</a:t>
            </a:r>
            <a:r>
              <a:rPr lang="en-US">
                <a:solidFill>
                  <a:srgbClr val="6F6F6F"/>
                </a:solidFill>
                <a:latin typeface="Arial" pitchFamily="34" charset="0"/>
                <a:cs typeface="Arial" pitchFamily="34" charset="0"/>
              </a:rPr>
              <a:t>).</a:t>
            </a:r>
          </a:p>
          <a:p>
            <a:pPr marL="168224" indent="-168224" defTabSz="897193">
              <a:defRPr/>
            </a:pPr>
            <a:endParaRPr lang="en-US">
              <a:solidFill>
                <a:srgbClr val="6F6F6F"/>
              </a:solidFill>
              <a:latin typeface="Arial" pitchFamily="34" charset="0"/>
              <a:cs typeface="Arial" pitchFamily="34" charset="0"/>
            </a:endParaRPr>
          </a:p>
          <a:p>
            <a:pPr marL="168224" indent="-168224" defTabSz="897193">
              <a:buFont typeface="Arial" pitchFamily="34" charset="0"/>
              <a:buChar char="•"/>
              <a:defRPr/>
            </a:pPr>
            <a:r>
              <a:rPr lang="en-US">
                <a:solidFill>
                  <a:srgbClr val="6F6F6F"/>
                </a:solidFill>
                <a:latin typeface="Arial" pitchFamily="34" charset="0"/>
                <a:cs typeface="Arial" pitchFamily="34" charset="0"/>
              </a:rPr>
              <a:t>For more ideas on how to promote your property’s success, including samples, templates, and other resources, are available on the ENERGY STAR website at </a:t>
            </a:r>
            <a:r>
              <a:rPr lang="en-US">
                <a:hlinkClick r:id="rId3"/>
              </a:rPr>
              <a:t>http://www.energystar.gov/buildings/about-us/how-can-we-help-you/communicate/energy-star-communications-toolkit/earn-energy-star</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37</a:t>
            </a:fld>
            <a:endParaRPr lang="en-US"/>
          </a:p>
        </p:txBody>
      </p:sp>
    </p:spTree>
    <p:extLst>
      <p:ext uri="{BB962C8B-B14F-4D97-AF65-F5344CB8AC3E}">
        <p14:creationId xmlns:p14="http://schemas.microsoft.com/office/powerpoint/2010/main" val="1507625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224" indent="-168224">
              <a:buFont typeface="Arial" pitchFamily="34" charset="0"/>
              <a:buChar char="•"/>
            </a:pPr>
            <a:r>
              <a:rPr lang="en-US" baseline="0"/>
              <a:t>Here are some nice example displays. You can show how much less energy your building uses compared to its peers, or equate energy savings to greenhouse gas reductions or equivalent trees planted.</a:t>
            </a:r>
          </a:p>
          <a:p>
            <a:pPr marL="168224" indent="-168224">
              <a:buFont typeface="Arial" pitchFamily="34" charset="0"/>
              <a:buChar char="•"/>
            </a:pPr>
            <a:endParaRPr lang="en-US" baseline="0"/>
          </a:p>
          <a:p>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38</a:t>
            </a:fld>
            <a:endParaRPr lang="en-US"/>
          </a:p>
        </p:txBody>
      </p:sp>
    </p:spTree>
    <p:extLst>
      <p:ext uri="{BB962C8B-B14F-4D97-AF65-F5344CB8AC3E}">
        <p14:creationId xmlns:p14="http://schemas.microsoft.com/office/powerpoint/2010/main" val="4200582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conclusion, let’s recap what we’ve covered.</a:t>
            </a:r>
            <a:r>
              <a:rPr lang="en-US" baseline="0" dirty="0"/>
              <a:t>  You’ve gained an understanding of:</a:t>
            </a:r>
          </a:p>
          <a:p>
            <a:endParaRPr lang="en-US" baseline="0" dirty="0"/>
          </a:p>
          <a:p>
            <a:pPr marL="168224" indent="-168224">
              <a:buFont typeface="Arial" pitchFamily="34" charset="0"/>
              <a:buChar char="•"/>
            </a:pPr>
            <a:r>
              <a:rPr lang="en-US" baseline="0" dirty="0"/>
              <a:t>The value of ENERGY STAR Certification, how it is recognized by over 90% of Americans, and how it communicates a lot of information regarding the superior energy performance of your building;</a:t>
            </a:r>
          </a:p>
          <a:p>
            <a:endParaRPr lang="en-US" baseline="0" dirty="0"/>
          </a:p>
          <a:p>
            <a:pPr marL="168224" indent="-168224">
              <a:buFont typeface="Arial" pitchFamily="34" charset="0"/>
              <a:buChar char="•"/>
            </a:pPr>
            <a:r>
              <a:rPr lang="en-US" baseline="0" dirty="0"/>
              <a:t>The eligibility requirements for certification, why its important for your property to meet the definitions, and why we ask for certain key factors about your building;</a:t>
            </a:r>
          </a:p>
          <a:p>
            <a:endParaRPr lang="en-US" baseline="0" dirty="0"/>
          </a:p>
          <a:p>
            <a:pPr marL="168224" indent="-168224">
              <a:buFont typeface="Arial" pitchFamily="34" charset="0"/>
              <a:buChar char="•"/>
            </a:pPr>
            <a:r>
              <a:rPr lang="en-US" baseline="0" dirty="0"/>
              <a:t>How to apply for the ENERGY STAR Certification within Portfolio Manager; and</a:t>
            </a:r>
          </a:p>
          <a:p>
            <a:endParaRPr lang="en-US" baseline="0" dirty="0"/>
          </a:p>
          <a:p>
            <a:pPr marL="168224" indent="-168224">
              <a:buFont typeface="Arial" pitchFamily="34" charset="0"/>
              <a:buChar char="•"/>
            </a:pPr>
            <a:r>
              <a:rPr lang="en-US" baseline="0" dirty="0"/>
              <a:t>How to track the status of applications and communicate your achievements.</a:t>
            </a:r>
          </a:p>
          <a:p>
            <a:endParaRPr lang="en-US" baseline="0" dirty="0"/>
          </a:p>
        </p:txBody>
      </p:sp>
      <p:sp>
        <p:nvSpPr>
          <p:cNvPr id="4" name="Slide Number Placeholder 3"/>
          <p:cNvSpPr>
            <a:spLocks noGrp="1"/>
          </p:cNvSpPr>
          <p:nvPr>
            <p:ph type="sldNum" sz="quarter" idx="10"/>
          </p:nvPr>
        </p:nvSpPr>
        <p:spPr/>
        <p:txBody>
          <a:bodyPr/>
          <a:lstStyle/>
          <a:p>
            <a:fld id="{C1840B7B-A24B-4DA8-AB15-991E88503A0E}" type="slidenum">
              <a:rPr lang="en-US" smtClean="0"/>
              <a:pPr/>
              <a:t>39</a:t>
            </a:fld>
            <a:endParaRPr lang="en-US"/>
          </a:p>
        </p:txBody>
      </p:sp>
    </p:spTree>
    <p:extLst>
      <p:ext uri="{BB962C8B-B14F-4D97-AF65-F5344CB8AC3E}">
        <p14:creationId xmlns:p14="http://schemas.microsoft.com/office/powerpoint/2010/main" val="996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survey conducted in 2019, the ENERGY STAR label is recognized by more than 90% of American consumers and has continued to grow as the program has entered its second decade.</a:t>
            </a:r>
          </a:p>
          <a:p>
            <a:endParaRPr lang="en-US" i="1" dirty="0"/>
          </a:p>
          <a:p>
            <a:r>
              <a:rPr lang="en-US" sz="1200" i="1" kern="1200" dirty="0">
                <a:solidFill>
                  <a:schemeClr val="tx1"/>
                </a:solidFill>
                <a:effectLst/>
                <a:latin typeface="+mn-lt"/>
                <a:ea typeface="+mn-ea"/>
                <a:cs typeface="+mn-cs"/>
              </a:rPr>
              <a:t>ENERGY STAR is one of the single most trusted environmental labels in the United States. It’s the nation’s symbol for superior energy performance.</a:t>
            </a:r>
            <a:endParaRPr lang="en-US" i="1" dirty="0"/>
          </a:p>
        </p:txBody>
      </p:sp>
      <p:sp>
        <p:nvSpPr>
          <p:cNvPr id="4" name="Slide Number Placeholder 3"/>
          <p:cNvSpPr>
            <a:spLocks noGrp="1"/>
          </p:cNvSpPr>
          <p:nvPr>
            <p:ph type="sldNum" sz="quarter" idx="10"/>
          </p:nvPr>
        </p:nvSpPr>
        <p:spPr/>
        <p:txBody>
          <a:bodyPr/>
          <a:lstStyle/>
          <a:p>
            <a:pPr>
              <a:defRPr/>
            </a:pPr>
            <a:fld id="{96EE68E0-DA94-4B49-B767-F8F41597C4FB}"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53909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4" indent="-168224">
              <a:buFont typeface="Arial" pitchFamily="34" charset="0"/>
              <a:buChar char="•"/>
            </a:pPr>
            <a:r>
              <a:rPr lang="en-US" i="0"/>
              <a:t>More</a:t>
            </a:r>
            <a:r>
              <a:rPr lang="en-US" i="0" baseline="0"/>
              <a:t> guidance on this process is available through energystar.gov/</a:t>
            </a:r>
            <a:r>
              <a:rPr lang="en-US" i="0" baseline="0" err="1"/>
              <a:t>buildingshelp</a:t>
            </a:r>
            <a:r>
              <a:rPr lang="en-US" i="0" baseline="0"/>
              <a:t>, where specific questions can be submitted, and through energystar.gov/buildings/training where you can find step-by-step documents and webinar recordings.</a:t>
            </a:r>
            <a:endParaRPr lang="en-US" i="0"/>
          </a:p>
        </p:txBody>
      </p:sp>
      <p:sp>
        <p:nvSpPr>
          <p:cNvPr id="4" name="Slide Number Placeholder 3"/>
          <p:cNvSpPr>
            <a:spLocks noGrp="1"/>
          </p:cNvSpPr>
          <p:nvPr>
            <p:ph type="sldNum" sz="quarter" idx="10"/>
          </p:nvPr>
        </p:nvSpPr>
        <p:spPr/>
        <p:txBody>
          <a:bodyPr/>
          <a:lstStyle/>
          <a:p>
            <a:fld id="{C1840B7B-A24B-4DA8-AB15-991E88503A0E}" type="slidenum">
              <a:rPr lang="en-US" smtClean="0"/>
              <a:pPr/>
              <a:t>40</a:t>
            </a:fld>
            <a:endParaRPr lang="en-US"/>
          </a:p>
        </p:txBody>
      </p:sp>
    </p:spTree>
    <p:extLst>
      <p:ext uri="{BB962C8B-B14F-4D97-AF65-F5344CB8AC3E}">
        <p14:creationId xmlns:p14="http://schemas.microsoft.com/office/powerpoint/2010/main" val="3527402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Thank</a:t>
            </a:r>
            <a:r>
              <a:rPr lang="en-US" baseline="0"/>
              <a:t> you for attending!</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41</a:t>
            </a:fld>
            <a:endParaRPr lang="en-US"/>
          </a:p>
        </p:txBody>
      </p:sp>
    </p:spTree>
    <p:extLst>
      <p:ext uri="{BB962C8B-B14F-4D97-AF65-F5344CB8AC3E}">
        <p14:creationId xmlns:p14="http://schemas.microsoft.com/office/powerpoint/2010/main" val="114498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solidFill>
                  <a:schemeClr val="tx1">
                    <a:lumMod val="50000"/>
                    <a:lumOff val="50000"/>
                  </a:schemeClr>
                </a:solidFill>
              </a:rPr>
              <a:t>For more than 20 years, EPA’s ENERGY STAR program has identified the most energy-efficient </a:t>
            </a:r>
            <a:r>
              <a:rPr lang="en-US" dirty="0">
                <a:solidFill>
                  <a:srgbClr val="0092D2"/>
                </a:solidFill>
              </a:rPr>
              <a:t>products</a:t>
            </a:r>
            <a:r>
              <a:rPr lang="en-US" dirty="0">
                <a:solidFill>
                  <a:srgbClr val="7F7F7F"/>
                </a:solidFill>
              </a:rPr>
              <a:t>, </a:t>
            </a:r>
            <a:r>
              <a:rPr lang="en-US" dirty="0">
                <a:solidFill>
                  <a:srgbClr val="0092D2"/>
                </a:solidFill>
              </a:rPr>
              <a:t>buildings</a:t>
            </a:r>
            <a:r>
              <a:rPr lang="en-US" dirty="0">
                <a:solidFill>
                  <a:srgbClr val="7F7F7F"/>
                </a:solidFill>
              </a:rPr>
              <a:t>, </a:t>
            </a:r>
            <a:r>
              <a:rPr lang="en-US" dirty="0">
                <a:solidFill>
                  <a:srgbClr val="0092D2"/>
                </a:solidFill>
              </a:rPr>
              <a:t>plants</a:t>
            </a:r>
            <a:r>
              <a:rPr lang="en-US" dirty="0">
                <a:solidFill>
                  <a:srgbClr val="7F7F7F"/>
                </a:solidFill>
              </a:rPr>
              <a:t>, and </a:t>
            </a:r>
            <a:r>
              <a:rPr lang="en-US" dirty="0">
                <a:solidFill>
                  <a:srgbClr val="0092D2"/>
                </a:solidFill>
              </a:rPr>
              <a:t>new homes </a:t>
            </a:r>
            <a:r>
              <a:rPr lang="en-US" dirty="0">
                <a:solidFill>
                  <a:schemeClr val="tx1">
                    <a:lumMod val="50000"/>
                    <a:lumOff val="50000"/>
                  </a:schemeClr>
                </a:solidFill>
              </a:rPr>
              <a:t>– all based on the latest government-backed standards.</a:t>
            </a:r>
          </a:p>
          <a:p>
            <a:pPr>
              <a:lnSpc>
                <a:spcPct val="90000"/>
              </a:lnSpc>
            </a:pPr>
            <a:endParaRPr lang="en-US" dirty="0">
              <a:solidFill>
                <a:schemeClr val="tx1">
                  <a:lumMod val="50000"/>
                  <a:lumOff val="50000"/>
                </a:schemeClr>
              </a:solidFill>
            </a:endParaRPr>
          </a:p>
          <a:p>
            <a:pPr>
              <a:lnSpc>
                <a:spcPct val="90000"/>
              </a:lnSpc>
            </a:pPr>
            <a:r>
              <a:rPr lang="en-US" dirty="0">
                <a:solidFill>
                  <a:schemeClr val="tx1">
                    <a:lumMod val="50000"/>
                    <a:lumOff val="50000"/>
                  </a:schemeClr>
                </a:solidFill>
              </a:rPr>
              <a:t>Today, every ENERGY STAR label is verified by a rigorous certification review process. We’ll be focusing on the commercial buildings number here, which has certified almost 40,000 throughout the program’s history.</a:t>
            </a:r>
          </a:p>
          <a:p>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5</a:t>
            </a:fld>
            <a:endParaRPr lang="en-US"/>
          </a:p>
        </p:txBody>
      </p:sp>
    </p:spTree>
    <p:extLst>
      <p:ext uri="{BB962C8B-B14F-4D97-AF65-F5344CB8AC3E}">
        <p14:creationId xmlns:p14="http://schemas.microsoft.com/office/powerpoint/2010/main" val="2489855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from this chart that the number of certified buildings has been increasing steadily each year. You’ll also note that all of these bars cumulatively add up to more that 38,000 buildings. That’s because buildings need to recertify each year to maintain ENERGY STAR certification status. Just because your building was a superior energy performer last year doesn’t mean it’s performing the same this year. This comes down to continued O&amp;M improvement among other efforts; as such, this program has an annual label to drive continuous and sustained energy efficiency performance.</a:t>
            </a:r>
          </a:p>
        </p:txBody>
      </p:sp>
      <p:sp>
        <p:nvSpPr>
          <p:cNvPr id="4" name="Slide Number Placeholder 3"/>
          <p:cNvSpPr>
            <a:spLocks noGrp="1"/>
          </p:cNvSpPr>
          <p:nvPr>
            <p:ph type="sldNum" sz="quarter" idx="10"/>
          </p:nvPr>
        </p:nvSpPr>
        <p:spPr/>
        <p:txBody>
          <a:bodyPr/>
          <a:lstStyle/>
          <a:p>
            <a:fld id="{DBDF0904-9D9A-4126-AF63-E756FF9062AB}" type="slidenum">
              <a:rPr lang="en-US" smtClean="0"/>
              <a:t>6</a:t>
            </a:fld>
            <a:endParaRPr lang="en-US"/>
          </a:p>
        </p:txBody>
      </p:sp>
    </p:spTree>
    <p:extLst>
      <p:ext uri="{BB962C8B-B14F-4D97-AF65-F5344CB8AC3E}">
        <p14:creationId xmlns:p14="http://schemas.microsoft.com/office/powerpoint/2010/main" val="81015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for buildings, ENERGY STAR is more than just a label. It’s an entire framework upon which thousands of organizations have built their energy management programs. It’s also proven to be a bridge between engineering and facilities teams and everyone else – be they building occupants, employees, management, or customers. Everyone has a role to play in saving energy, and ENERGY STAR is what brings them in by making energy efficiency fun and accessible. </a:t>
            </a:r>
            <a:endParaRPr lang="en-US" dirty="0"/>
          </a:p>
        </p:txBody>
      </p:sp>
      <p:sp>
        <p:nvSpPr>
          <p:cNvPr id="4" name="Slide Number Placeholder 3"/>
          <p:cNvSpPr>
            <a:spLocks noGrp="1"/>
          </p:cNvSpPr>
          <p:nvPr>
            <p:ph type="sldNum" sz="quarter" idx="10"/>
          </p:nvPr>
        </p:nvSpPr>
        <p:spPr/>
        <p:txBody>
          <a:bodyPr/>
          <a:lstStyle/>
          <a:p>
            <a:fld id="{693538FC-B130-DA49-800E-B7448A7128DE}" type="slidenum">
              <a:rPr lang="en-US" smtClean="0"/>
              <a:pPr/>
              <a:t>7</a:t>
            </a:fld>
            <a:endParaRPr lang="en-US"/>
          </a:p>
        </p:txBody>
      </p:sp>
    </p:spTree>
    <p:extLst>
      <p:ext uri="{BB962C8B-B14F-4D97-AF65-F5344CB8AC3E}">
        <p14:creationId xmlns:p14="http://schemas.microsoft.com/office/powerpoint/2010/main" val="214007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ENERGY STAR Certification carries three big messages about buildings: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effectLst/>
                <a:latin typeface="+mn-lt"/>
                <a:ea typeface="+mn-ea"/>
                <a:cs typeface="+mn-cs"/>
              </a:rPr>
              <a:t>That cost effective energy management is being practiced</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effectLst/>
                <a:latin typeface="+mn-lt"/>
                <a:ea typeface="+mn-ea"/>
                <a:cs typeface="+mn-cs"/>
              </a:rPr>
              <a:t>That building management is taking concrete actions to protect the environment through energy efficiency</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effectLst/>
                <a:latin typeface="+mn-lt"/>
                <a:ea typeface="+mn-ea"/>
                <a:cs typeface="+mn-cs"/>
              </a:rPr>
              <a:t>That building operations and occupant comfort and safety have not been sacrificed in the pursuit of energy efficiency. </a:t>
            </a:r>
          </a:p>
          <a:p>
            <a:endParaRPr lang="en-US"/>
          </a:p>
        </p:txBody>
      </p:sp>
      <p:sp>
        <p:nvSpPr>
          <p:cNvPr id="4" name="Slide Number Placeholder 3"/>
          <p:cNvSpPr>
            <a:spLocks noGrp="1"/>
          </p:cNvSpPr>
          <p:nvPr>
            <p:ph type="sldNum" sz="quarter" idx="10"/>
          </p:nvPr>
        </p:nvSpPr>
        <p:spPr/>
        <p:txBody>
          <a:bodyPr/>
          <a:lstStyle/>
          <a:p>
            <a:fld id="{693538FC-B130-DA49-800E-B7448A7128DE}" type="slidenum">
              <a:rPr lang="en-US" smtClean="0"/>
              <a:pPr/>
              <a:t>8</a:t>
            </a:fld>
            <a:endParaRPr lang="en-US"/>
          </a:p>
        </p:txBody>
      </p:sp>
    </p:spTree>
    <p:extLst>
      <p:ext uri="{BB962C8B-B14F-4D97-AF65-F5344CB8AC3E}">
        <p14:creationId xmlns:p14="http://schemas.microsoft.com/office/powerpoint/2010/main" val="207730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Additional values of earning ENERGY STAR Certification for your properties include </a:t>
            </a:r>
            <a:r>
              <a:rPr lang="en-US" baseline="0"/>
              <a:t>reduced operating expenses as compared to non-certified properties, as well as the increased ability to control operating expense escalations.  </a:t>
            </a:r>
          </a:p>
          <a:p>
            <a:endParaRPr lang="en-US"/>
          </a:p>
        </p:txBody>
      </p:sp>
      <p:sp>
        <p:nvSpPr>
          <p:cNvPr id="4" name="Slide Number Placeholder 3"/>
          <p:cNvSpPr>
            <a:spLocks noGrp="1"/>
          </p:cNvSpPr>
          <p:nvPr>
            <p:ph type="sldNum" sz="quarter" idx="10"/>
          </p:nvPr>
        </p:nvSpPr>
        <p:spPr/>
        <p:txBody>
          <a:bodyPr/>
          <a:lstStyle/>
          <a:p>
            <a:fld id="{693538FC-B130-DA49-800E-B7448A7128DE}" type="slidenum">
              <a:rPr lang="en-US" smtClean="0"/>
              <a:pPr/>
              <a:t>9</a:t>
            </a:fld>
            <a:endParaRPr lang="en-US"/>
          </a:p>
        </p:txBody>
      </p:sp>
    </p:spTree>
    <p:extLst>
      <p:ext uri="{BB962C8B-B14F-4D97-AF65-F5344CB8AC3E}">
        <p14:creationId xmlns:p14="http://schemas.microsoft.com/office/powerpoint/2010/main" val="3517863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9" name="Picture 8"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665227" y="1474390"/>
            <a:ext cx="7837725" cy="539468"/>
          </a:xfrm>
        </p:spPr>
        <p:txBody>
          <a:bodyPr>
            <a:normAutofit/>
          </a:bodyPr>
          <a:lstStyle>
            <a:lvl1pPr algn="ctr">
              <a:lnSpc>
                <a:spcPts val="2800"/>
              </a:lnSpc>
              <a:defRPr sz="3200" baseline="0"/>
            </a:lvl1pPr>
          </a:lstStyle>
          <a:p>
            <a:r>
              <a:rPr lang="en-US"/>
              <a:t>[Add title here]</a:t>
            </a:r>
          </a:p>
        </p:txBody>
      </p:sp>
      <p:sp>
        <p:nvSpPr>
          <p:cNvPr id="3" name="Content Placeholder 2"/>
          <p:cNvSpPr>
            <a:spLocks noGrp="1"/>
          </p:cNvSpPr>
          <p:nvPr>
            <p:ph idx="1" hasCustomPrompt="1"/>
          </p:nvPr>
        </p:nvSpPr>
        <p:spPr>
          <a:xfrm>
            <a:off x="665239" y="2027464"/>
            <a:ext cx="7840132" cy="557894"/>
          </a:xfrm>
        </p:spPr>
        <p:txBody>
          <a:bodyPr>
            <a:normAutofit/>
          </a:bodyPr>
          <a:lstStyle>
            <a:lvl1pPr algn="ctr">
              <a:lnSpc>
                <a:spcPts val="2800"/>
              </a:lnSpc>
              <a:buNone/>
              <a:defRPr sz="3200" b="1" baseline="0">
                <a:solidFill>
                  <a:schemeClr val="tx1">
                    <a:lumMod val="65000"/>
                    <a:lumOff val="35000"/>
                  </a:schemeClr>
                </a:solidFill>
              </a:defRPr>
            </a:lvl1pPr>
          </a:lstStyle>
          <a:p>
            <a:pPr lvl="0"/>
            <a:r>
              <a:rPr lang="en-US"/>
              <a:t>[Add subtitle here]</a:t>
            </a:r>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10" name="Content Placeholder 2"/>
          <p:cNvSpPr>
            <a:spLocks noGrp="1"/>
          </p:cNvSpPr>
          <p:nvPr>
            <p:ph idx="10" hasCustomPrompt="1"/>
          </p:nvPr>
        </p:nvSpPr>
        <p:spPr>
          <a:xfrm>
            <a:off x="665239" y="4884965"/>
            <a:ext cx="7837714" cy="1496785"/>
          </a:xfrm>
        </p:spPr>
        <p:txBody>
          <a:bodyPr>
            <a:normAutofit/>
          </a:bodyPr>
          <a:lstStyle>
            <a:lvl1pPr algn="ctr">
              <a:buNone/>
              <a:defRPr sz="2000" b="0"/>
            </a:lvl1pPr>
          </a:lstStyle>
          <a:p>
            <a:pPr lvl="0"/>
            <a:r>
              <a:rPr lang="en-US"/>
              <a:t>[Add presenter information here]</a:t>
            </a:r>
          </a:p>
        </p:txBody>
      </p:sp>
    </p:spTree>
    <p:extLst>
      <p:ext uri="{BB962C8B-B14F-4D97-AF65-F5344CB8AC3E}">
        <p14:creationId xmlns:p14="http://schemas.microsoft.com/office/powerpoint/2010/main" val="322176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835455" y="1270282"/>
            <a:ext cx="8308545" cy="537808"/>
          </a:xfrm>
        </p:spPr>
        <p:txBody>
          <a:bodyPr anchor="ctr" anchorCtr="0">
            <a:normAutofit/>
          </a:bodyPr>
          <a:lstStyle>
            <a:lvl1pPr>
              <a:defRPr sz="2400" baseline="0"/>
            </a:lvl1pPr>
          </a:lstStyle>
          <a:p>
            <a:r>
              <a:rPr lang="en-US"/>
              <a:t>[Add title here]</a:t>
            </a:r>
          </a:p>
        </p:txBody>
      </p:sp>
      <p:sp>
        <p:nvSpPr>
          <p:cNvPr id="5" name="Slide Number Placeholder 4"/>
          <p:cNvSpPr>
            <a:spLocks noGrp="1"/>
          </p:cNvSpPr>
          <p:nvPr>
            <p:ph type="sldNum" sz="quarter" idx="12"/>
          </p:nvPr>
        </p:nvSpPr>
        <p:spPr>
          <a:xfrm>
            <a:off x="8668512" y="6373368"/>
            <a:ext cx="477578" cy="365125"/>
          </a:xfrm>
        </p:spPr>
        <p:txBody>
          <a:bodyPr/>
          <a:lstStyle/>
          <a:p>
            <a:fld id="{A68EB28B-25DE-584A-9D11-C8CFD6A9918B}" type="slidenum">
              <a:rPr lang="en-US" smtClean="0"/>
              <a:pPr/>
              <a:t>‹#›</a:t>
            </a:fld>
            <a:endParaRPr lang="en-US"/>
          </a:p>
        </p:txBody>
      </p:sp>
      <p:pic>
        <p:nvPicPr>
          <p:cNvPr id="6" name="Picture 5"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249764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4" name="Slide Number Placeholder 3"/>
          <p:cNvSpPr>
            <a:spLocks noGrp="1"/>
          </p:cNvSpPr>
          <p:nvPr>
            <p:ph type="sldNum" sz="quarter" idx="12"/>
          </p:nvPr>
        </p:nvSpPr>
        <p:spPr>
          <a:xfrm>
            <a:off x="8668512" y="6373368"/>
            <a:ext cx="477578" cy="365125"/>
          </a:xfrm>
        </p:spPr>
        <p:txBody>
          <a:bodyPr/>
          <a:lstStyle/>
          <a:p>
            <a:fld id="{A68EB28B-25DE-584A-9D11-C8CFD6A9918B}" type="slidenum">
              <a:rPr lang="en-US" smtClean="0"/>
              <a:pPr/>
              <a:t>‹#›</a:t>
            </a:fld>
            <a:endParaRPr lang="en-US"/>
          </a:p>
        </p:txBody>
      </p:sp>
      <p:pic>
        <p:nvPicPr>
          <p:cNvPr id="5" name="Picture 4"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246498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no head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8EB28B-25DE-584A-9D11-C8CFD6A9918B}" type="slidenum">
              <a:rPr lang="en-US" smtClean="0"/>
              <a:pPr/>
              <a:t>‹#›</a:t>
            </a:fld>
            <a:endParaRPr lang="en-US"/>
          </a:p>
        </p:txBody>
      </p:sp>
    </p:spTree>
    <p:extLst>
      <p:ext uri="{BB962C8B-B14F-4D97-AF65-F5344CB8AC3E}">
        <p14:creationId xmlns:p14="http://schemas.microsoft.com/office/powerpoint/2010/main" val="307811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0668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652152E6-A3BC-4313-B132-C5887F21F8E5}" type="slidenum">
              <a:rPr lang="en-US">
                <a:solidFill>
                  <a:srgbClr val="3F3F3F"/>
                </a:solidFill>
              </a:rPr>
              <a:pPr>
                <a:defRPr/>
              </a:pPr>
              <a:t>‹#›</a:t>
            </a:fld>
            <a:endParaRPr lang="en-US">
              <a:solidFill>
                <a:srgbClr val="3F3F3F"/>
              </a:solidFill>
            </a:endParaRPr>
          </a:p>
        </p:txBody>
      </p:sp>
    </p:spTree>
    <p:extLst>
      <p:ext uri="{BB962C8B-B14F-4D97-AF65-F5344CB8AC3E}">
        <p14:creationId xmlns:p14="http://schemas.microsoft.com/office/powerpoint/2010/main" val="288164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628650" y="365126"/>
            <a:ext cx="7886700" cy="1325563"/>
          </a:xfrm>
        </p:spPr>
        <p:txBody>
          <a:bodyPr>
            <a:normAutofit/>
          </a:bodyPr>
          <a:lstStyle>
            <a:lvl1pPr>
              <a:defRPr sz="3600"/>
            </a:lvl1pPr>
          </a:lstStyle>
          <a:p>
            <a:r>
              <a:rPr lang="en-US"/>
              <a:t>Click to edit Master title style</a:t>
            </a:r>
          </a:p>
        </p:txBody>
      </p:sp>
      <p:sp>
        <p:nvSpPr>
          <p:cNvPr id="7" name="Content Placeholder 2"/>
          <p:cNvSpPr>
            <a:spLocks noGrp="1"/>
          </p:cNvSpPr>
          <p:nvPr>
            <p:ph idx="1"/>
          </p:nvPr>
        </p:nvSpPr>
        <p:spPr>
          <a:xfrm>
            <a:off x="628650" y="1825625"/>
            <a:ext cx="7886700" cy="4156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2649" y="6463004"/>
            <a:ext cx="500742" cy="155403"/>
          </a:xfrm>
          <a:prstGeom prst="rect">
            <a:avLst/>
          </a:prstGeom>
        </p:spPr>
      </p:pic>
      <p:cxnSp>
        <p:nvCxnSpPr>
          <p:cNvPr id="10" name="Straight Connector 9"/>
          <p:cNvCxnSpPr/>
          <p:nvPr userDrawn="1"/>
        </p:nvCxnSpPr>
        <p:spPr>
          <a:xfrm flipH="1">
            <a:off x="774045" y="6400801"/>
            <a:ext cx="6219" cy="2584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8"/>
          <p:cNvSpPr>
            <a:spLocks noGrp="1"/>
          </p:cNvSpPr>
          <p:nvPr>
            <p:ph type="sldNum" sz="quarter" idx="12"/>
          </p:nvPr>
        </p:nvSpPr>
        <p:spPr>
          <a:xfrm>
            <a:off x="8668512" y="6368926"/>
            <a:ext cx="477578" cy="365125"/>
          </a:xfrm>
        </p:spPr>
        <p:txBody>
          <a:bodyPr/>
          <a:lstStyle/>
          <a:p>
            <a:fld id="{A68EB28B-25DE-584A-9D11-C8CFD6A9918B}" type="slidenum">
              <a:rPr lang="en-US" smtClean="0"/>
              <a:pPr/>
              <a:t>‹#›</a:t>
            </a:fld>
            <a:endParaRPr lang="en-US"/>
          </a:p>
        </p:txBody>
      </p:sp>
    </p:spTree>
    <p:extLst>
      <p:ext uri="{BB962C8B-B14F-4D97-AF65-F5344CB8AC3E}">
        <p14:creationId xmlns:p14="http://schemas.microsoft.com/office/powerpoint/2010/main" val="96190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Slide Number Placeholder 6"/>
          <p:cNvSpPr txBox="1">
            <a:spLocks/>
          </p:cNvSpPr>
          <p:nvPr userDrawn="1"/>
        </p:nvSpPr>
        <p:spPr>
          <a:xfrm>
            <a:off x="6991350" y="579913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009C7D-8B99-48A7-AE17-19F593BA1BD0}" type="slidenum">
              <a:rPr lang="en-US" smtClean="0"/>
              <a:pPr/>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2649" y="6463004"/>
            <a:ext cx="500742" cy="155403"/>
          </a:xfrm>
          <a:prstGeom prst="rect">
            <a:avLst/>
          </a:prstGeom>
        </p:spPr>
      </p:pic>
      <p:cxnSp>
        <p:nvCxnSpPr>
          <p:cNvPr id="9" name="Straight Connector 8"/>
          <p:cNvCxnSpPr/>
          <p:nvPr userDrawn="1"/>
        </p:nvCxnSpPr>
        <p:spPr>
          <a:xfrm flipH="1">
            <a:off x="774045" y="6400801"/>
            <a:ext cx="6219" cy="2584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71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812213" y="1270282"/>
            <a:ext cx="8331787" cy="537808"/>
          </a:xfrm>
        </p:spPr>
        <p:txBody>
          <a:bodyPr anchor="ctr" anchorCtr="0">
            <a:normAutofit/>
          </a:bodyPr>
          <a:lstStyle>
            <a:lvl1pPr>
              <a:defRPr sz="2400" baseline="0"/>
            </a:lvl1pPr>
          </a:lstStyle>
          <a:p>
            <a:r>
              <a:rPr lang="en-US"/>
              <a:t>[Add title here]</a:t>
            </a:r>
          </a:p>
        </p:txBody>
      </p:sp>
      <p:sp>
        <p:nvSpPr>
          <p:cNvPr id="3" name="Content Placeholder 2"/>
          <p:cNvSpPr>
            <a:spLocks noGrp="1"/>
          </p:cNvSpPr>
          <p:nvPr>
            <p:ph idx="1" hasCustomPrompt="1"/>
          </p:nvPr>
        </p:nvSpPr>
        <p:spPr>
          <a:xfrm>
            <a:off x="812214" y="1951465"/>
            <a:ext cx="7874586" cy="4174699"/>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66422" y="6368926"/>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pic>
        <p:nvPicPr>
          <p:cNvPr id="2067"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338" y="0"/>
            <a:ext cx="9952038" cy="966788"/>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6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Content">
    <p:spTree>
      <p:nvGrpSpPr>
        <p:cNvPr id="1" name=""/>
        <p:cNvGrpSpPr/>
        <p:nvPr/>
      </p:nvGrpSpPr>
      <p:grpSpPr>
        <a:xfrm>
          <a:off x="0" y="0"/>
          <a:ext cx="0" cy="0"/>
          <a:chOff x="0" y="0"/>
          <a:chExt cx="0" cy="0"/>
        </a:xfrm>
      </p:grpSpPr>
      <p:pic>
        <p:nvPicPr>
          <p:cNvPr id="9" name="Picture 8"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3" name="Content Placeholder 2"/>
          <p:cNvSpPr>
            <a:spLocks noGrp="1"/>
          </p:cNvSpPr>
          <p:nvPr>
            <p:ph idx="1" hasCustomPrompt="1"/>
          </p:nvPr>
        </p:nvSpPr>
        <p:spPr>
          <a:xfrm>
            <a:off x="846668" y="1374322"/>
            <a:ext cx="7426475" cy="4261985"/>
          </a:xfrm>
        </p:spPr>
        <p:txBody>
          <a:bodyPr>
            <a:normAutofit/>
          </a:bodyPr>
          <a:lstStyle>
            <a:lvl1pPr>
              <a:lnSpc>
                <a:spcPct val="100000"/>
              </a:lnSpc>
              <a:spcBef>
                <a:spcPts val="0"/>
              </a:spcBef>
              <a:buNone/>
              <a:defRPr sz="2400" baseline="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[Add text here]</a:t>
            </a:r>
          </a:p>
        </p:txBody>
      </p:sp>
      <p:sp>
        <p:nvSpPr>
          <p:cNvPr id="6" name="Slide Number Placeholder 5"/>
          <p:cNvSpPr>
            <a:spLocks noGrp="1"/>
          </p:cNvSpPr>
          <p:nvPr>
            <p:ph type="sldNum" sz="quarter" idx="12"/>
          </p:nvPr>
        </p:nvSpPr>
        <p:spPr>
          <a:xfrm>
            <a:off x="8666422" y="6368926"/>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pic>
        <p:nvPicPr>
          <p:cNvPr id="5137"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338" y="0"/>
            <a:ext cx="9952038" cy="966788"/>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6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Large Content">
    <p:spTree>
      <p:nvGrpSpPr>
        <p:cNvPr id="1" name=""/>
        <p:cNvGrpSpPr/>
        <p:nvPr/>
      </p:nvGrpSpPr>
      <p:grpSpPr>
        <a:xfrm>
          <a:off x="0" y="0"/>
          <a:ext cx="0" cy="0"/>
          <a:chOff x="0" y="0"/>
          <a:chExt cx="0" cy="0"/>
        </a:xfrm>
      </p:grpSpPr>
      <p:pic>
        <p:nvPicPr>
          <p:cNvPr id="9" name="Picture 8"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3" name="Content Placeholder 2"/>
          <p:cNvSpPr>
            <a:spLocks noGrp="1"/>
          </p:cNvSpPr>
          <p:nvPr>
            <p:ph idx="1"/>
          </p:nvPr>
        </p:nvSpPr>
        <p:spPr>
          <a:xfrm>
            <a:off x="846668" y="1374322"/>
            <a:ext cx="7426475" cy="4261985"/>
          </a:xfrm>
        </p:spPr>
        <p:txBody>
          <a:bodyPr>
            <a:normAutofit/>
          </a:bodyPr>
          <a:lstStyle>
            <a:lvl1pPr algn="ctr">
              <a:lnSpc>
                <a:spcPct val="100000"/>
              </a:lnSpc>
              <a:spcBef>
                <a:spcPts val="0"/>
              </a:spcBef>
              <a:buNone/>
              <a:defRPr sz="240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endParaRPr lang="en-US"/>
          </a:p>
        </p:txBody>
      </p:sp>
      <p:sp>
        <p:nvSpPr>
          <p:cNvPr id="6" name="Slide Number Placeholder 5"/>
          <p:cNvSpPr>
            <a:spLocks noGrp="1"/>
          </p:cNvSpPr>
          <p:nvPr>
            <p:ph type="sldNum" sz="quarter" idx="12"/>
          </p:nvPr>
        </p:nvSpPr>
        <p:spPr>
          <a:xfrm>
            <a:off x="8668512" y="6373368"/>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pic>
        <p:nvPicPr>
          <p:cNvPr id="6161"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338" y="0"/>
            <a:ext cx="9952038" cy="966788"/>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40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12" name="Picture Placeholder 11"/>
          <p:cNvSpPr>
            <a:spLocks noGrp="1"/>
          </p:cNvSpPr>
          <p:nvPr>
            <p:ph type="pic" sz="quarter" idx="13"/>
          </p:nvPr>
        </p:nvSpPr>
        <p:spPr>
          <a:xfrm>
            <a:off x="5454952" y="0"/>
            <a:ext cx="3689048" cy="5620951"/>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812213" y="1151531"/>
            <a:ext cx="4340358"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825584" y="2109106"/>
            <a:ext cx="4036703" cy="4017057"/>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66422" y="6356351"/>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40699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text, Left photo">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12" name="Picture Placeholder 11"/>
          <p:cNvSpPr>
            <a:spLocks noGrp="1"/>
          </p:cNvSpPr>
          <p:nvPr>
            <p:ph type="pic" sz="quarter" idx="13"/>
          </p:nvPr>
        </p:nvSpPr>
        <p:spPr>
          <a:xfrm>
            <a:off x="367572" y="0"/>
            <a:ext cx="4516745"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5435453" y="1115906"/>
            <a:ext cx="3708547"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5448825" y="2109106"/>
            <a:ext cx="3695176" cy="4017057"/>
          </a:xfrm>
        </p:spPr>
        <p:txBody>
          <a:bodyPr>
            <a:normAutofit/>
          </a:bodyPr>
          <a:lstStyle>
            <a:lvl1pPr>
              <a:lnSpc>
                <a:spcPct val="100000"/>
              </a:lnSpc>
              <a:spcBef>
                <a:spcPts val="0"/>
              </a:spcBef>
              <a:defRPr sz="2000" baseline="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66422" y="6373368"/>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320015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w/ right text">
    <p:spTree>
      <p:nvGrpSpPr>
        <p:cNvPr id="1" name=""/>
        <p:cNvGrpSpPr/>
        <p:nvPr/>
      </p:nvGrpSpPr>
      <p:grpSpPr>
        <a:xfrm>
          <a:off x="0" y="0"/>
          <a:ext cx="0" cy="0"/>
          <a:chOff x="0" y="0"/>
          <a:chExt cx="0" cy="0"/>
        </a:xfrm>
      </p:grpSpPr>
      <p:pic>
        <p:nvPicPr>
          <p:cNvPr id="11" name="Picture 10"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12" name="Picture Placeholder 11"/>
          <p:cNvSpPr>
            <a:spLocks noGrp="1"/>
          </p:cNvSpPr>
          <p:nvPr>
            <p:ph type="pic" sz="quarter" idx="13"/>
          </p:nvPr>
        </p:nvSpPr>
        <p:spPr>
          <a:xfrm>
            <a:off x="920802" y="0"/>
            <a:ext cx="4516745"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5435453" y="1947523"/>
            <a:ext cx="3708547" cy="838826"/>
          </a:xfrm>
        </p:spPr>
        <p:txBody>
          <a:bodyPr anchor="ctr" anchorCtr="0">
            <a:normAutofit/>
          </a:bodyPr>
          <a:lstStyle>
            <a:lvl1pPr algn="ct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5448824" y="3162167"/>
            <a:ext cx="3695176" cy="2963996"/>
          </a:xfrm>
        </p:spPr>
        <p:txBody>
          <a:bodyPr>
            <a:normAutofit/>
          </a:bodyPr>
          <a:lstStyle>
            <a:lvl1pPr marL="0" indent="0" algn="ctr">
              <a:lnSpc>
                <a:spcPct val="100000"/>
              </a:lnSpc>
              <a:spcBef>
                <a:spcPts val="0"/>
              </a:spcBef>
              <a:buNone/>
              <a:defRPr sz="2000" b="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text styles</a:t>
            </a:r>
          </a:p>
        </p:txBody>
      </p:sp>
      <p:sp>
        <p:nvSpPr>
          <p:cNvPr id="6" name="Slide Number Placeholder 5"/>
          <p:cNvSpPr>
            <a:spLocks noGrp="1"/>
          </p:cNvSpPr>
          <p:nvPr>
            <p:ph type="sldNum" sz="quarter" idx="12"/>
          </p:nvPr>
        </p:nvSpPr>
        <p:spPr>
          <a:xfrm>
            <a:off x="8668512" y="6368926"/>
            <a:ext cx="477578" cy="365125"/>
          </a:xfrm>
        </p:spPr>
        <p:txBody>
          <a:bodyPr/>
          <a:lstStyle/>
          <a:p>
            <a:fld id="{6DBDE81B-C30A-4F47-8F28-E2CEE862ED7B}" type="slidenum">
              <a:rPr lang="en-US" smtClean="0"/>
              <a:pPr/>
              <a:t>‹#›</a:t>
            </a:fld>
            <a:endParaRPr lang="en-US"/>
          </a:p>
        </p:txBody>
      </p:sp>
      <p:pic>
        <p:nvPicPr>
          <p:cNvPr id="7" name="Picture 6"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29976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835455" y="1270282"/>
            <a:ext cx="8308545" cy="537808"/>
          </a:xfrm>
        </p:spPr>
        <p:txBody>
          <a:bodyPr anchor="ctr" anchorCtr="0">
            <a:normAutofit/>
          </a:bodyPr>
          <a:lstStyle>
            <a:lvl1pPr>
              <a:defRPr sz="2400"/>
            </a:lvl1pPr>
          </a:lstStyle>
          <a:p>
            <a:r>
              <a:rPr lang="en-US"/>
              <a:t>[Add title here]</a:t>
            </a:r>
          </a:p>
        </p:txBody>
      </p:sp>
      <p:sp>
        <p:nvSpPr>
          <p:cNvPr id="3" name="Text Placeholder 2"/>
          <p:cNvSpPr>
            <a:spLocks noGrp="1"/>
          </p:cNvSpPr>
          <p:nvPr>
            <p:ph type="body" idx="1" hasCustomPrompt="1"/>
          </p:nvPr>
        </p:nvSpPr>
        <p:spPr>
          <a:xfrm>
            <a:off x="913338" y="1909469"/>
            <a:ext cx="3584050" cy="448217"/>
          </a:xfrm>
        </p:spPr>
        <p:txBody>
          <a:bodyPr anchor="ctr" anchorCtr="0">
            <a:noAutofit/>
          </a:bodyPr>
          <a:lstStyle>
            <a:lvl1pPr marL="0" indent="0" algn="ctr">
              <a:buNone/>
              <a:defRPr sz="1800" b="1"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4" name="Content Placeholder 3"/>
          <p:cNvSpPr>
            <a:spLocks noGrp="1"/>
          </p:cNvSpPr>
          <p:nvPr>
            <p:ph sz="half" idx="2" hasCustomPrompt="1"/>
          </p:nvPr>
        </p:nvSpPr>
        <p:spPr>
          <a:xfrm>
            <a:off x="913338" y="2453266"/>
            <a:ext cx="3584050"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76542" y="1909469"/>
            <a:ext cx="3585458" cy="464147"/>
          </a:xfrm>
        </p:spPr>
        <p:txBody>
          <a:bodyPr anchor="ctr" anchorCtr="0">
            <a:normAutofit/>
          </a:bodyPr>
          <a:lstStyle>
            <a:lvl1pPr marL="0" indent="0" algn="ctr">
              <a:buNone/>
              <a:defRPr sz="18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6" name="Content Placeholder 5"/>
          <p:cNvSpPr>
            <a:spLocks noGrp="1"/>
          </p:cNvSpPr>
          <p:nvPr>
            <p:ph sz="quarter" idx="4" hasCustomPrompt="1"/>
          </p:nvPr>
        </p:nvSpPr>
        <p:spPr>
          <a:xfrm>
            <a:off x="4676542" y="2445302"/>
            <a:ext cx="3585458" cy="4055217"/>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68512" y="6373368"/>
            <a:ext cx="477578" cy="365125"/>
          </a:xfrm>
        </p:spPr>
        <p:txBody>
          <a:bodyPr/>
          <a:lstStyle/>
          <a:p>
            <a:fld id="{A68EB28B-25DE-584A-9D11-C8CFD6A9918B}" type="slidenum">
              <a:rPr lang="en-US" smtClean="0"/>
              <a:pPr/>
              <a:t>‹#›</a:t>
            </a:fld>
            <a:endParaRPr lang="en-US"/>
          </a:p>
        </p:txBody>
      </p:sp>
      <p:pic>
        <p:nvPicPr>
          <p:cNvPr id="10" name="Picture 9"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Tree>
    <p:extLst>
      <p:ext uri="{BB962C8B-B14F-4D97-AF65-F5344CB8AC3E}">
        <p14:creationId xmlns:p14="http://schemas.microsoft.com/office/powerpoint/2010/main" val="294153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 color">
    <p:spTree>
      <p:nvGrpSpPr>
        <p:cNvPr id="1" name=""/>
        <p:cNvGrpSpPr/>
        <p:nvPr/>
      </p:nvGrpSpPr>
      <p:grpSpPr>
        <a:xfrm>
          <a:off x="0" y="0"/>
          <a:ext cx="0" cy="0"/>
          <a:chOff x="0" y="0"/>
          <a:chExt cx="0" cy="0"/>
        </a:xfrm>
      </p:grpSpPr>
      <p:pic>
        <p:nvPicPr>
          <p:cNvPr id="12" name="Picture 11"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9144000" cy="649582"/>
          </a:xfrm>
          <a:prstGeom prst="rect">
            <a:avLst/>
          </a:prstGeom>
        </p:spPr>
      </p:pic>
      <p:sp>
        <p:nvSpPr>
          <p:cNvPr id="2" name="Title 1"/>
          <p:cNvSpPr>
            <a:spLocks noGrp="1"/>
          </p:cNvSpPr>
          <p:nvPr>
            <p:ph type="title" hasCustomPrompt="1"/>
          </p:nvPr>
        </p:nvSpPr>
        <p:spPr>
          <a:xfrm>
            <a:off x="835455" y="1270282"/>
            <a:ext cx="8308545" cy="537808"/>
          </a:xfrm>
        </p:spPr>
        <p:txBody>
          <a:bodyPr anchor="ctr" anchorCtr="0">
            <a:normAutofit/>
          </a:bodyPr>
          <a:lstStyle>
            <a:lvl1pPr>
              <a:defRPr sz="2400" baseline="0"/>
            </a:lvl1pPr>
          </a:lstStyle>
          <a:p>
            <a:r>
              <a:rPr lang="en-US"/>
              <a:t>[Add title here]</a:t>
            </a:r>
          </a:p>
        </p:txBody>
      </p:sp>
      <p:sp>
        <p:nvSpPr>
          <p:cNvPr id="3" name="Text Placeholder 2"/>
          <p:cNvSpPr>
            <a:spLocks noGrp="1"/>
          </p:cNvSpPr>
          <p:nvPr>
            <p:ph type="body" idx="1" hasCustomPrompt="1"/>
          </p:nvPr>
        </p:nvSpPr>
        <p:spPr>
          <a:xfrm>
            <a:off x="913338" y="1909469"/>
            <a:ext cx="3584050" cy="44821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5" name="Text Placeholder 4"/>
          <p:cNvSpPr>
            <a:spLocks noGrp="1"/>
          </p:cNvSpPr>
          <p:nvPr>
            <p:ph type="body" sz="quarter" idx="3" hasCustomPrompt="1"/>
          </p:nvPr>
        </p:nvSpPr>
        <p:spPr>
          <a:xfrm>
            <a:off x="4676542" y="1909469"/>
            <a:ext cx="3585458" cy="46414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9" name="Slide Number Placeholder 8"/>
          <p:cNvSpPr>
            <a:spLocks noGrp="1"/>
          </p:cNvSpPr>
          <p:nvPr>
            <p:ph type="sldNum" sz="quarter" idx="12"/>
          </p:nvPr>
        </p:nvSpPr>
        <p:spPr>
          <a:xfrm>
            <a:off x="8668512" y="6368926"/>
            <a:ext cx="477578" cy="365125"/>
          </a:xfrm>
        </p:spPr>
        <p:txBody>
          <a:bodyPr/>
          <a:lstStyle/>
          <a:p>
            <a:fld id="{A68EB28B-25DE-584A-9D11-C8CFD6A9918B}" type="slidenum">
              <a:rPr lang="en-US" smtClean="0"/>
              <a:pPr/>
              <a:t>‹#›</a:t>
            </a:fld>
            <a:endParaRPr lang="en-US"/>
          </a:p>
        </p:txBody>
      </p:sp>
      <p:pic>
        <p:nvPicPr>
          <p:cNvPr id="10" name="Picture 9" descr="epa_logo_horiz_Gray.eps"/>
          <p:cNvPicPr>
            <a:picLocks noChangeAspect="1"/>
          </p:cNvPicPr>
          <p:nvPr userDrawn="1"/>
        </p:nvPicPr>
        <p:blipFill>
          <a:blip r:embed="rId3">
            <a:alphaModFix amt="63000"/>
            <a:extLst>
              <a:ext uri="{28A0092B-C50C-407E-A947-70E740481C1C}">
                <a14:useLocalDpi xmlns:a14="http://schemas.microsoft.com/office/drawing/2010/main" val="0"/>
              </a:ext>
            </a:extLst>
          </a:blip>
          <a:stretch>
            <a:fillRect/>
          </a:stretch>
        </p:blipFill>
        <p:spPr>
          <a:xfrm>
            <a:off x="231480" y="6454241"/>
            <a:ext cx="580733" cy="201466"/>
          </a:xfrm>
          <a:prstGeom prst="rect">
            <a:avLst/>
          </a:prstGeom>
        </p:spPr>
      </p:pic>
      <p:sp>
        <p:nvSpPr>
          <p:cNvPr id="11" name="Content Placeholder 3"/>
          <p:cNvSpPr>
            <a:spLocks noGrp="1"/>
          </p:cNvSpPr>
          <p:nvPr>
            <p:ph sz="half" idx="13" hasCustomPrompt="1"/>
          </p:nvPr>
        </p:nvSpPr>
        <p:spPr>
          <a:xfrm>
            <a:off x="913338" y="2453266"/>
            <a:ext cx="3584050"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4" hasCustomPrompt="1"/>
          </p:nvPr>
        </p:nvSpPr>
        <p:spPr>
          <a:xfrm>
            <a:off x="4676542" y="2445302"/>
            <a:ext cx="3585458" cy="4055217"/>
          </a:xfrm>
        </p:spPr>
        <p:txBody>
          <a:bodyPr>
            <a:normAutofit/>
          </a:bodyPr>
          <a:lstStyle>
            <a:lvl1pPr>
              <a:lnSpc>
                <a:spcPct val="100000"/>
              </a:lnSpc>
              <a:spcBef>
                <a:spcPts val="0"/>
              </a:spcBef>
              <a:defRPr sz="1600" baseline="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153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5455" y="1270282"/>
            <a:ext cx="8393505" cy="537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49618" y="1951465"/>
            <a:ext cx="7837182" cy="41746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209221" y="6356351"/>
            <a:ext cx="477578" cy="365125"/>
          </a:xfrm>
          <a:prstGeom prst="rect">
            <a:avLst/>
          </a:prstGeom>
        </p:spPr>
        <p:txBody>
          <a:bodyPr vert="horz" lIns="91440" tIns="45720" rIns="91440" bIns="45720" rtlCol="0" anchor="ctr"/>
          <a:lstStyle>
            <a:lvl1pPr algn="r">
              <a:defRPr sz="1200">
                <a:solidFill>
                  <a:schemeClr val="tx1">
                    <a:tint val="75000"/>
                  </a:schemeClr>
                </a:solidFill>
                <a:latin typeface="universal"/>
                <a:cs typeface="universal"/>
              </a:defRPr>
            </a:lvl1pPr>
          </a:lstStyle>
          <a:p>
            <a:fld id="{DB686368-703F-4039-82D6-73835F640415}" type="slidenum">
              <a:rPr lang="en-US" smtClean="0"/>
              <a:pPr/>
              <a:t>‹#›</a:t>
            </a:fld>
            <a:endParaRPr lang="en-US"/>
          </a:p>
        </p:txBody>
      </p:sp>
    </p:spTree>
    <p:extLst>
      <p:ext uri="{BB962C8B-B14F-4D97-AF65-F5344CB8AC3E}">
        <p14:creationId xmlns:p14="http://schemas.microsoft.com/office/powerpoint/2010/main" val="2975233346"/>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71" r:id="rId3"/>
    <p:sldLayoutId id="2147483675" r:id="rId4"/>
    <p:sldLayoutId id="2147483668" r:id="rId5"/>
    <p:sldLayoutId id="2147483673" r:id="rId6"/>
    <p:sldLayoutId id="2147483674" r:id="rId7"/>
    <p:sldLayoutId id="2147483665" r:id="rId8"/>
    <p:sldLayoutId id="2147483670" r:id="rId9"/>
    <p:sldLayoutId id="2147483666" r:id="rId10"/>
    <p:sldLayoutId id="2147483667" r:id="rId11"/>
    <p:sldLayoutId id="2147483672" r:id="rId12"/>
    <p:sldLayoutId id="2147483677" r:id="rId13"/>
    <p:sldLayoutId id="2147483678" r:id="rId14"/>
    <p:sldLayoutId id="2147483680" r:id="rId15"/>
  </p:sldLayoutIdLst>
  <p:txStyles>
    <p:titleStyle>
      <a:lvl1pPr algn="l" defTabSz="457200" rtl="0" eaLnBrk="1" latinLnBrk="0" hangingPunct="1">
        <a:spcBef>
          <a:spcPct val="0"/>
        </a:spcBef>
        <a:buNone/>
        <a:defRPr sz="1800" b="1" kern="1200">
          <a:solidFill>
            <a:srgbClr val="0070C0"/>
          </a:solidFill>
          <a:latin typeface="Univers" pitchFamily="34" charset="0"/>
          <a:ea typeface="+mj-ea"/>
          <a:cs typeface="+mj-cs"/>
        </a:defRPr>
      </a:lvl1pPr>
    </p:titleStyle>
    <p:bodyStyle>
      <a:lvl1pPr marL="342900" indent="-3429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s://www.energystar.gov/buildings/tools-and-resources/benchmarking-and-disclosure-lessons-leading-cit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imt.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rcan.gc.ca/energy/efficiency/buildings/energy-benchmarking/faq/3787#faq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wmf"/><Relationship Id="rId18" Type="http://schemas.openxmlformats.org/officeDocument/2006/relationships/image" Target="../media/image32.jpeg"/><Relationship Id="rId3" Type="http://schemas.openxmlformats.org/officeDocument/2006/relationships/image" Target="../media/image17.png"/><Relationship Id="rId21" Type="http://schemas.openxmlformats.org/officeDocument/2006/relationships/image" Target="../media/image35.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14.xml"/><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hyperlink" Target="https://www.nrcan.gc.ca/energy/efficiency/buildings/energy-benchmarking/building/2052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energystar.gov/buildings/train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nergystar.gov/buildings/tools-and-resources/energy-star-guide-licensed-professional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nergystar.gov/promote"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energystar.gov/buildings/training" TargetMode="External"/><Relationship Id="rId5" Type="http://schemas.openxmlformats.org/officeDocument/2006/relationships/hyperlink" Target="https://www.energystar.gov/buildings/building_recognition/building_certification" TargetMode="External"/><Relationship Id="rId4" Type="http://schemas.openxmlformats.org/officeDocument/2006/relationships/hyperlink" Target="http://www.energystar.gov/buildingshel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energystar.gov/BuildingsHel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495800"/>
          </a:xfrm>
          <a:prstGeom prst="rect">
            <a:avLst/>
          </a:prstGeom>
          <a:solidFill>
            <a:srgbClr val="E7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nivers"/>
            </a:endParaRPr>
          </a:p>
        </p:txBody>
      </p:sp>
      <p:sp>
        <p:nvSpPr>
          <p:cNvPr id="7" name="Title 6"/>
          <p:cNvSpPr>
            <a:spLocks noGrp="1"/>
          </p:cNvSpPr>
          <p:nvPr>
            <p:ph type="title"/>
          </p:nvPr>
        </p:nvSpPr>
        <p:spPr>
          <a:xfrm>
            <a:off x="0" y="1006011"/>
            <a:ext cx="9067800" cy="1295400"/>
          </a:xfrm>
        </p:spPr>
        <p:txBody>
          <a:bodyPr>
            <a:noAutofit/>
          </a:bodyPr>
          <a:lstStyle/>
          <a:p>
            <a:pPr algn="ctr"/>
            <a:r>
              <a:rPr lang="en-US" sz="5000" b="1" dirty="0">
                <a:solidFill>
                  <a:schemeClr val="accent1">
                    <a:lumMod val="50000"/>
                  </a:schemeClr>
                </a:solidFill>
                <a:latin typeface="Arial Narrow" pitchFamily="34" charset="0"/>
                <a:cs typeface="Univers"/>
              </a:rPr>
              <a:t>How to Apply for </a:t>
            </a:r>
            <a:r>
              <a:rPr lang="en-US" sz="5000" b="1">
                <a:solidFill>
                  <a:schemeClr val="accent1">
                    <a:lumMod val="50000"/>
                  </a:schemeClr>
                </a:solidFill>
                <a:latin typeface="Arial Narrow" pitchFamily="34" charset="0"/>
                <a:cs typeface="Univers"/>
              </a:rPr>
              <a:t>the            ENERGY </a:t>
            </a:r>
            <a:r>
              <a:rPr lang="en-US" sz="5000" b="1" dirty="0">
                <a:solidFill>
                  <a:schemeClr val="accent1">
                    <a:lumMod val="50000"/>
                  </a:schemeClr>
                </a:solidFill>
                <a:latin typeface="Arial Narrow" pitchFamily="34" charset="0"/>
                <a:cs typeface="Univers"/>
              </a:rPr>
              <a:t>STAR</a:t>
            </a:r>
            <a:r>
              <a:rPr lang="en-US" sz="5000" b="1" baseline="30000" dirty="0">
                <a:solidFill>
                  <a:schemeClr val="accent1">
                    <a:lumMod val="50000"/>
                  </a:schemeClr>
                </a:solidFill>
                <a:latin typeface="Arial Narrow" pitchFamily="34" charset="0"/>
                <a:cs typeface="Arial" pitchFamily="34" charset="0"/>
              </a:rPr>
              <a:t>®</a:t>
            </a:r>
            <a:br>
              <a:rPr lang="en-US" sz="6600" b="1" baseline="30000" dirty="0">
                <a:solidFill>
                  <a:schemeClr val="accent1">
                    <a:lumMod val="50000"/>
                  </a:schemeClr>
                </a:solidFill>
                <a:latin typeface="Arial Narrow" pitchFamily="34" charset="0"/>
                <a:cs typeface="Arial" pitchFamily="34" charset="0"/>
              </a:rPr>
            </a:br>
            <a:r>
              <a:rPr lang="en-US" sz="5000" b="1" baseline="30000" dirty="0">
                <a:solidFill>
                  <a:schemeClr val="accent1">
                    <a:lumMod val="50000"/>
                  </a:schemeClr>
                </a:solidFill>
                <a:latin typeface="Arial Narrow" pitchFamily="34" charset="0"/>
                <a:cs typeface="Arial" pitchFamily="34" charset="0"/>
              </a:rPr>
              <a:t>for US Buildings</a:t>
            </a:r>
            <a:endParaRPr lang="en-US" sz="5000" b="1" dirty="0">
              <a:solidFill>
                <a:schemeClr val="accent1">
                  <a:lumMod val="50000"/>
                </a:schemeClr>
              </a:solidFill>
              <a:latin typeface="Arial Narrow" pitchFamily="34" charset="0"/>
              <a:cs typeface="Univers"/>
            </a:endParaRPr>
          </a:p>
        </p:txBody>
      </p:sp>
      <p:sp>
        <p:nvSpPr>
          <p:cNvPr id="8" name="Title 6"/>
          <p:cNvSpPr txBox="1">
            <a:spLocks/>
          </p:cNvSpPr>
          <p:nvPr/>
        </p:nvSpPr>
        <p:spPr>
          <a:xfrm>
            <a:off x="5410200" y="2438400"/>
            <a:ext cx="3733800" cy="14017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a:ln>
                <a:noFill/>
              </a:ln>
              <a:solidFill>
                <a:schemeClr val="accent1">
                  <a:lumMod val="50000"/>
                </a:schemeClr>
              </a:solidFill>
              <a:effectLst/>
              <a:uLnTx/>
              <a:uFillTx/>
              <a:latin typeface="Univers"/>
              <a:ea typeface="+mj-ea"/>
              <a:cs typeface="Univers"/>
            </a:endParaRPr>
          </a:p>
        </p:txBody>
      </p:sp>
      <p:pic>
        <p:nvPicPr>
          <p:cNvPr id="12" name="Picture 11" descr="Portfolio_Manager-Add_property_wizar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238714">
            <a:off x="1533712" y="3003445"/>
            <a:ext cx="3394364" cy="2590800"/>
          </a:xfrm>
          <a:prstGeom prst="rect">
            <a:avLst/>
          </a:prstGeom>
        </p:spPr>
      </p:pic>
      <p:pic>
        <p:nvPicPr>
          <p:cNvPr id="11" name="Picture 10" descr="Portfolio_manager-MyPortfolio_overview_pag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24950">
            <a:off x="407098" y="2867532"/>
            <a:ext cx="3145536" cy="2526792"/>
          </a:xfrm>
          <a:prstGeom prst="rect">
            <a:avLst/>
          </a:prstGeom>
        </p:spPr>
      </p:pic>
      <p:sp>
        <p:nvSpPr>
          <p:cNvPr id="10" name="Rectangle 9"/>
          <p:cNvSpPr/>
          <p:nvPr/>
        </p:nvSpPr>
        <p:spPr>
          <a:xfrm>
            <a:off x="0" y="4495800"/>
            <a:ext cx="9144000" cy="2362200"/>
          </a:xfrm>
          <a:prstGeom prst="rect">
            <a:avLst/>
          </a:prstGeom>
          <a:solidFill>
            <a:schemeClr val="bg1"/>
          </a:solidFill>
          <a:ln>
            <a:noFill/>
          </a:ln>
          <a:effectLst>
            <a:outerShdw blurRad="609600" dist="114300" dir="16200000" sx="102000" sy="102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nivers"/>
            </a:endParaRPr>
          </a:p>
        </p:txBody>
      </p:sp>
      <p:pic>
        <p:nvPicPr>
          <p:cNvPr id="5" name="Picture 4" descr="PM_logo_860x182_no_cert_mark.jpg"/>
          <p:cNvPicPr>
            <a:picLocks noChangeAspect="1"/>
          </p:cNvPicPr>
          <p:nvPr/>
        </p:nvPicPr>
        <p:blipFill>
          <a:blip r:embed="rId5" cstate="print"/>
          <a:stretch>
            <a:fillRect/>
          </a:stretch>
        </p:blipFill>
        <p:spPr>
          <a:xfrm>
            <a:off x="381000" y="4626664"/>
            <a:ext cx="8407400" cy="2155136"/>
          </a:xfrm>
          <a:prstGeom prst="rect">
            <a:avLst/>
          </a:prstGeom>
        </p:spPr>
      </p:pic>
      <p:sp>
        <p:nvSpPr>
          <p:cNvPr id="2" name="Slide Number Placeholder 1"/>
          <p:cNvSpPr>
            <a:spLocks noGrp="1"/>
          </p:cNvSpPr>
          <p:nvPr>
            <p:ph type="sldNum" sz="quarter" idx="12"/>
          </p:nvPr>
        </p:nvSpPr>
        <p:spPr>
          <a:xfrm>
            <a:off x="8209221" y="6356351"/>
            <a:ext cx="477578" cy="365125"/>
          </a:xfrm>
        </p:spPr>
        <p:txBody>
          <a:bodyPr/>
          <a:lstStyle/>
          <a:p>
            <a:fld id="{A68EB28B-25DE-584A-9D11-C8CFD6A9918B}" type="slidenum">
              <a:rPr lang="en-US" smtClean="0">
                <a:solidFill>
                  <a:srgbClr val="6F6F6F"/>
                </a:solidFill>
              </a:rPr>
              <a:pPr/>
              <a:t>1</a:t>
            </a:fld>
            <a:endParaRPr lang="en-US">
              <a:solidFill>
                <a:srgbClr val="6F6F6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3472"/>
            <a:ext cx="8331787" cy="546076"/>
          </a:xfrm>
        </p:spPr>
        <p:txBody>
          <a:bodyPr/>
          <a:lstStyle/>
          <a:p>
            <a:r>
              <a:rPr lang="en-US" dirty="0"/>
              <a:t>The Market Value of ENERGY STAR Certified Buildings</a:t>
            </a:r>
          </a:p>
        </p:txBody>
      </p:sp>
      <p:sp>
        <p:nvSpPr>
          <p:cNvPr id="6" name="TextBox 5"/>
          <p:cNvSpPr txBox="1"/>
          <p:nvPr/>
        </p:nvSpPr>
        <p:spPr>
          <a:xfrm>
            <a:off x="1267719" y="5901370"/>
            <a:ext cx="6712094" cy="230832"/>
          </a:xfrm>
          <a:prstGeom prst="rect">
            <a:avLst/>
          </a:prstGeom>
          <a:noFill/>
        </p:spPr>
        <p:txBody>
          <a:bodyPr wrap="none" rtlCol="0">
            <a:spAutoFit/>
          </a:bodyPr>
          <a:lstStyle/>
          <a:p>
            <a:r>
              <a:rPr lang="en-US" sz="900" i="1"/>
              <a:t>Source: </a:t>
            </a:r>
            <a:r>
              <a:rPr lang="en-US" sz="900" i="1">
                <a:hlinkClick r:id="rId3"/>
              </a:rPr>
              <a:t>Benchmarking and Disclosure: Lessons from Leading Cities</a:t>
            </a:r>
            <a:r>
              <a:rPr lang="en-US" sz="900" i="1"/>
              <a:t>, based on data from the </a:t>
            </a:r>
            <a:r>
              <a:rPr lang="en-US" sz="900" i="1" u="sng">
                <a:hlinkClick r:id="rId4"/>
              </a:rPr>
              <a:t>Institute for Market Transformation</a:t>
            </a:r>
            <a:endParaRPr lang="en-US" sz="900"/>
          </a:p>
        </p:txBody>
      </p:sp>
      <p:sp>
        <p:nvSpPr>
          <p:cNvPr id="7"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10</a:t>
            </a:fld>
            <a:endParaRPr lang="en-US">
              <a:solidFill>
                <a:srgbClr val="3F3F3F"/>
              </a:solidFill>
            </a:endParaRPr>
          </a:p>
        </p:txBody>
      </p:sp>
      <p:pic>
        <p:nvPicPr>
          <p:cNvPr id="8" name="Picture 7">
            <a:extLst>
              <a:ext uri="{FF2B5EF4-FFF2-40B4-BE49-F238E27FC236}">
                <a16:creationId xmlns:a16="http://schemas.microsoft.com/office/drawing/2014/main" id="{0248C409-494A-4F84-BCE1-7D6FD1307E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318" y="809549"/>
            <a:ext cx="8115364" cy="5091822"/>
          </a:xfrm>
          <a:prstGeom prst="rect">
            <a:avLst/>
          </a:prstGeom>
        </p:spPr>
      </p:pic>
    </p:spTree>
    <p:extLst>
      <p:ext uri="{BB962C8B-B14F-4D97-AF65-F5344CB8AC3E}">
        <p14:creationId xmlns:p14="http://schemas.microsoft.com/office/powerpoint/2010/main" val="22324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285" y="-34725"/>
            <a:ext cx="9154285" cy="6238755"/>
          </a:xfrm>
        </p:spPr>
      </p:pic>
      <p:sp>
        <p:nvSpPr>
          <p:cNvPr id="10" name="Rectangle 9"/>
          <p:cNvSpPr/>
          <p:nvPr/>
        </p:nvSpPr>
        <p:spPr>
          <a:xfrm>
            <a:off x="5615118" y="0"/>
            <a:ext cx="3373821" cy="620403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a typeface="ＭＳ Ｐゴシック"/>
            </a:endParaRPr>
          </a:p>
          <a:p>
            <a:pPr algn="ctr"/>
            <a:endParaRPr lang="en-US"/>
          </a:p>
        </p:txBody>
      </p:sp>
      <p:sp>
        <p:nvSpPr>
          <p:cNvPr id="11" name="TextBox 10"/>
          <p:cNvSpPr txBox="1"/>
          <p:nvPr/>
        </p:nvSpPr>
        <p:spPr>
          <a:xfrm>
            <a:off x="5756920" y="437306"/>
            <a:ext cx="3090215" cy="4001095"/>
          </a:xfrm>
          <a:prstGeom prst="rect">
            <a:avLst/>
          </a:prstGeom>
          <a:noFill/>
        </p:spPr>
        <p:txBody>
          <a:bodyPr wrap="square" rtlCol="0">
            <a:spAutoFit/>
          </a:bodyPr>
          <a:lstStyle/>
          <a:p>
            <a:r>
              <a:rPr lang="en-US" sz="2800" dirty="0">
                <a:solidFill>
                  <a:prstClr val="white"/>
                </a:solidFill>
                <a:ea typeface="ＭＳ Ｐゴシック"/>
                <a:cs typeface="ＭＳ Ｐゴシック"/>
              </a:rPr>
              <a:t>ENERGY STAR Certified Buildings</a:t>
            </a:r>
          </a:p>
          <a:p>
            <a:pPr marL="285750" indent="-285750">
              <a:buFont typeface="Arial" panose="020B0604020202020204" pitchFamily="34" charset="0"/>
              <a:buChar char="•"/>
            </a:pPr>
            <a:endParaRPr lang="en-US" dirty="0">
              <a:solidFill>
                <a:prstClr val="white"/>
              </a:solidFill>
              <a:ea typeface="ＭＳ Ｐゴシック"/>
              <a:cs typeface="ＭＳ Ｐゴシック"/>
            </a:endParaRPr>
          </a:p>
          <a:p>
            <a:pPr marL="285750" indent="-285750">
              <a:buFont typeface="Arial" panose="020B0604020202020204" pitchFamily="34" charset="0"/>
              <a:buChar char="•"/>
            </a:pPr>
            <a:r>
              <a:rPr lang="en-US" dirty="0">
                <a:solidFill>
                  <a:prstClr val="white"/>
                </a:solidFill>
                <a:ea typeface="ＭＳ Ｐゴシック"/>
                <a:cs typeface="ＭＳ Ｐゴシック"/>
              </a:rPr>
              <a:t>More efficient than 75% of similar buildings</a:t>
            </a:r>
          </a:p>
          <a:p>
            <a:pPr marL="285750" indent="-285750">
              <a:buFont typeface="Arial" panose="020B0604020202020204" pitchFamily="34" charset="0"/>
              <a:buChar char="•"/>
            </a:pPr>
            <a:endParaRPr lang="en-US" dirty="0">
              <a:solidFill>
                <a:prstClr val="white"/>
              </a:solidFill>
              <a:ea typeface="ＭＳ Ｐゴシック"/>
              <a:cs typeface="ＭＳ Ｐゴシック"/>
            </a:endParaRPr>
          </a:p>
          <a:p>
            <a:pPr marL="285750" indent="-285750">
              <a:buFont typeface="Arial" panose="020B0604020202020204" pitchFamily="34" charset="0"/>
              <a:buChar char="•"/>
            </a:pPr>
            <a:r>
              <a:rPr lang="en-US" dirty="0">
                <a:solidFill>
                  <a:prstClr val="white"/>
                </a:solidFill>
                <a:ea typeface="ＭＳ Ｐゴシック"/>
                <a:cs typeface="ＭＳ Ｐゴシック"/>
              </a:rPr>
              <a:t>Use 35% less energy </a:t>
            </a:r>
            <a:br>
              <a:rPr lang="en-US" dirty="0">
                <a:solidFill>
                  <a:prstClr val="white"/>
                </a:solidFill>
                <a:ea typeface="ＭＳ Ｐゴシック"/>
                <a:cs typeface="ＭＳ Ｐゴシック"/>
              </a:rPr>
            </a:br>
            <a:r>
              <a:rPr lang="en-US" dirty="0">
                <a:solidFill>
                  <a:prstClr val="white"/>
                </a:solidFill>
                <a:ea typeface="ＭＳ Ｐゴシック"/>
                <a:cs typeface="ＭＳ Ｐゴシック"/>
              </a:rPr>
              <a:t>(on average)</a:t>
            </a:r>
          </a:p>
          <a:p>
            <a:pPr marL="285750" indent="-285750">
              <a:buFont typeface="Arial" panose="020B0604020202020204" pitchFamily="34" charset="0"/>
              <a:buChar char="•"/>
            </a:pPr>
            <a:endParaRPr lang="en-US" dirty="0">
              <a:solidFill>
                <a:prstClr val="white"/>
              </a:solidFill>
              <a:ea typeface="ＭＳ Ｐゴシック"/>
              <a:cs typeface="ＭＳ Ｐゴシック"/>
            </a:endParaRPr>
          </a:p>
          <a:p>
            <a:pPr marL="285750" indent="-285750">
              <a:buFont typeface="Arial" panose="020B0604020202020204" pitchFamily="34" charset="0"/>
              <a:buChar char="•"/>
            </a:pPr>
            <a:r>
              <a:rPr lang="en-US" dirty="0">
                <a:solidFill>
                  <a:prstClr val="white"/>
                </a:solidFill>
                <a:ea typeface="ＭＳ Ｐゴシック"/>
                <a:cs typeface="ＭＳ Ｐゴシック"/>
              </a:rPr>
              <a:t>Cause 35% fewer greenhouse gas emissions (on average)</a:t>
            </a:r>
          </a:p>
          <a:p>
            <a:endParaRPr lang="en-US" dirty="0"/>
          </a:p>
        </p:txBody>
      </p:sp>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11</a:t>
            </a:fld>
            <a:endParaRPr lang="en-US">
              <a:solidFill>
                <a:srgbClr val="3F3F3F"/>
              </a:solidFill>
            </a:endParaRPr>
          </a:p>
        </p:txBody>
      </p:sp>
    </p:spTree>
    <p:extLst>
      <p:ext uri="{BB962C8B-B14F-4D97-AF65-F5344CB8AC3E}">
        <p14:creationId xmlns:p14="http://schemas.microsoft.com/office/powerpoint/2010/main" val="17245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a:p>
          <a:p>
            <a:pPr>
              <a:buNone/>
            </a:pPr>
            <a:endParaRPr lang="en-US"/>
          </a:p>
          <a:p>
            <a:pPr marL="0" indent="0">
              <a:buNone/>
            </a:pPr>
            <a:r>
              <a:rPr lang="en-US" sz="4000" b="1">
                <a:solidFill>
                  <a:srgbClr val="00B0F0"/>
                </a:solidFill>
              </a:rPr>
              <a:t>Eligibility Requirements for ENERGY STAR Certification </a:t>
            </a:r>
          </a:p>
        </p:txBody>
      </p:sp>
      <p:sp>
        <p:nvSpPr>
          <p:cNvPr id="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12</a:t>
            </a:fld>
            <a:endParaRPr lang="en-US">
              <a:solidFill>
                <a:srgbClr val="3F3F3F"/>
              </a:solidFill>
            </a:endParaRPr>
          </a:p>
        </p:txBody>
      </p:sp>
    </p:spTree>
    <p:extLst>
      <p:ext uri="{BB962C8B-B14F-4D97-AF65-F5344CB8AC3E}">
        <p14:creationId xmlns:p14="http://schemas.microsoft.com/office/powerpoint/2010/main" val="185525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216152"/>
            <a:ext cx="8078026" cy="4473448"/>
          </a:xfrm>
        </p:spPr>
        <p:txBody>
          <a:bodyPr>
            <a:normAutofit fontScale="85000" lnSpcReduction="10000"/>
          </a:bodyPr>
          <a:lstStyle/>
          <a:p>
            <a:pPr>
              <a:lnSpc>
                <a:spcPct val="130000"/>
              </a:lnSpc>
              <a:buNone/>
            </a:pPr>
            <a:r>
              <a:rPr lang="en-US" dirty="0"/>
              <a:t>To be eligible for certification, a property must:</a:t>
            </a:r>
          </a:p>
          <a:p>
            <a:pPr>
              <a:lnSpc>
                <a:spcPct val="130000"/>
              </a:lnSpc>
            </a:pPr>
            <a:r>
              <a:rPr lang="en-US" dirty="0"/>
              <a:t>Be located in the United States, U.S. territories, or owned by the U.S. government</a:t>
            </a:r>
          </a:p>
          <a:p>
            <a:pPr>
              <a:lnSpc>
                <a:spcPct val="130000"/>
              </a:lnSpc>
            </a:pPr>
            <a:r>
              <a:rPr lang="en-US" dirty="0"/>
              <a:t>Meet the definition of one of the eligible property types</a:t>
            </a:r>
          </a:p>
          <a:p>
            <a:pPr>
              <a:lnSpc>
                <a:spcPct val="130000"/>
              </a:lnSpc>
            </a:pPr>
            <a:r>
              <a:rPr lang="en-US" dirty="0"/>
              <a:t>Receive an ENERGY STAR score of 75 or higher that reflects</a:t>
            </a:r>
          </a:p>
          <a:p>
            <a:pPr marL="1252538" lvl="3" indent="-338138">
              <a:lnSpc>
                <a:spcPct val="130000"/>
              </a:lnSpc>
            </a:pPr>
            <a:r>
              <a:rPr lang="en-US" dirty="0"/>
              <a:t>the </a:t>
            </a:r>
            <a:r>
              <a:rPr lang="en-US" b="1" dirty="0"/>
              <a:t>whole property </a:t>
            </a:r>
            <a:r>
              <a:rPr lang="en-US" dirty="0"/>
              <a:t>(or campus for Hospitals, Hotels, K-12 Schools or Senior Living Communities)</a:t>
            </a:r>
            <a:endParaRPr lang="en-US" b="1" dirty="0"/>
          </a:p>
          <a:p>
            <a:pPr marL="1252538" lvl="3" indent="-338138">
              <a:lnSpc>
                <a:spcPct val="130000"/>
              </a:lnSpc>
            </a:pPr>
            <a:r>
              <a:rPr lang="en-US" dirty="0"/>
              <a:t>all energy use on the entire property for 12 months</a:t>
            </a:r>
          </a:p>
          <a:p>
            <a:pPr marL="1252538" lvl="3" indent="-338138">
              <a:lnSpc>
                <a:spcPct val="130000"/>
              </a:lnSpc>
            </a:pPr>
            <a:r>
              <a:rPr lang="en-US" dirty="0"/>
              <a:t>accurate property use details (with vacancy accounted for in Offices and Medical Offices when appropriate)</a:t>
            </a:r>
          </a:p>
          <a:p>
            <a:pPr marL="457200" lvl="1" indent="-342900">
              <a:lnSpc>
                <a:spcPct val="130000"/>
              </a:lnSpc>
              <a:buFont typeface="Arial" panose="020B0604020202020204" pitchFamily="34" charset="0"/>
              <a:buChar char="•"/>
            </a:pPr>
            <a:r>
              <a:rPr lang="en-US" dirty="0"/>
              <a:t>Property types eligible for certification in Canada can be found here: </a:t>
            </a:r>
            <a:r>
              <a:rPr lang="en-US" dirty="0">
                <a:solidFill>
                  <a:schemeClr val="tx1"/>
                </a:solidFill>
              </a:rPr>
              <a:t> </a:t>
            </a:r>
            <a:r>
              <a:rPr lang="en-US" u="sng" dirty="0">
                <a:solidFill>
                  <a:schemeClr val="tx1"/>
                </a:solidFill>
                <a:hlinkClick r:id="rId3"/>
              </a:rPr>
              <a:t>https://www.nrcan.gc.ca/energy/efficiency/buildings/energy-benchmarking/faq/3787#faq8</a:t>
            </a:r>
            <a:r>
              <a:rPr lang="en-US" dirty="0"/>
              <a:t> </a:t>
            </a:r>
          </a:p>
          <a:p>
            <a:pPr marL="395288" lvl="1" indent="-338138">
              <a:lnSpc>
                <a:spcPct val="130000"/>
              </a:lnSpc>
            </a:pPr>
            <a:endParaRPr lang="en-US" dirty="0"/>
          </a:p>
        </p:txBody>
      </p:sp>
      <p:sp>
        <p:nvSpPr>
          <p:cNvPr id="5"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13</a:t>
            </a:fld>
            <a:endParaRPr lang="en-US">
              <a:solidFill>
                <a:schemeClr val="tx1"/>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To Be Eligible for Certification</a:t>
            </a:r>
          </a:p>
        </p:txBody>
      </p:sp>
    </p:spTree>
    <p:extLst>
      <p:ext uri="{BB962C8B-B14F-4D97-AF65-F5344CB8AC3E}">
        <p14:creationId xmlns:p14="http://schemas.microsoft.com/office/powerpoint/2010/main" val="68492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1" name="TextBox 18"/>
          <p:cNvSpPr txBox="1">
            <a:spLocks noChangeArrowheads="1"/>
          </p:cNvSpPr>
          <p:nvPr/>
        </p:nvSpPr>
        <p:spPr bwMode="auto">
          <a:xfrm>
            <a:off x="6669120" y="5774713"/>
            <a:ext cx="1437125" cy="415498"/>
          </a:xfrm>
          <a:prstGeom prst="rect">
            <a:avLst/>
          </a:prstGeom>
          <a:noFill/>
          <a:ln w="9525">
            <a:noFill/>
            <a:miter lim="800000"/>
            <a:headEnd/>
            <a:tailEnd/>
          </a:ln>
        </p:spPr>
        <p:txBody>
          <a:bodyPr>
            <a:spAutoFit/>
          </a:bodyPr>
          <a:lstStyle/>
          <a:p>
            <a:pPr algn="ctr" eaLnBrk="0" hangingPunct="0"/>
            <a:r>
              <a:rPr lang="en-US" sz="1050" dirty="0"/>
              <a:t>Wastewater Treatment Plants*</a:t>
            </a:r>
          </a:p>
        </p:txBody>
      </p:sp>
      <p:sp>
        <p:nvSpPr>
          <p:cNvPr id="26643" name="TextBox 16"/>
          <p:cNvSpPr txBox="1">
            <a:spLocks noChangeArrowheads="1"/>
          </p:cNvSpPr>
          <p:nvPr/>
        </p:nvSpPr>
        <p:spPr bwMode="auto">
          <a:xfrm>
            <a:off x="5683097" y="5785011"/>
            <a:ext cx="1077844" cy="415498"/>
          </a:xfrm>
          <a:prstGeom prst="rect">
            <a:avLst/>
          </a:prstGeom>
          <a:noFill/>
          <a:ln w="9525">
            <a:noFill/>
            <a:miter lim="800000"/>
            <a:headEnd/>
            <a:tailEnd/>
          </a:ln>
        </p:spPr>
        <p:txBody>
          <a:bodyPr>
            <a:spAutoFit/>
          </a:bodyPr>
          <a:lstStyle/>
          <a:p>
            <a:pPr algn="ctr" eaLnBrk="0" hangingPunct="0"/>
            <a:r>
              <a:rPr lang="en-US" sz="1050" dirty="0"/>
              <a:t>Senior Living Communities</a:t>
            </a:r>
          </a:p>
        </p:txBody>
      </p:sp>
      <p:sp>
        <p:nvSpPr>
          <p:cNvPr id="2" name="Title 1"/>
          <p:cNvSpPr>
            <a:spLocks noGrp="1"/>
          </p:cNvSpPr>
          <p:nvPr>
            <p:ph type="title"/>
          </p:nvPr>
        </p:nvSpPr>
        <p:spPr>
          <a:xfrm>
            <a:off x="578860" y="297107"/>
            <a:ext cx="7886700" cy="782791"/>
          </a:xfrm>
        </p:spPr>
        <p:txBody>
          <a:bodyPr>
            <a:normAutofit fontScale="90000"/>
          </a:bodyPr>
          <a:lstStyle/>
          <a:p>
            <a:r>
              <a:rPr lang="en-US" sz="3600" dirty="0"/>
              <a:t>Property types with 1-100 ENERGY STAR scores</a:t>
            </a:r>
          </a:p>
        </p:txBody>
      </p:sp>
      <p:sp>
        <p:nvSpPr>
          <p:cNvPr id="23" name="Slide Number Placeholder 22"/>
          <p:cNvSpPr>
            <a:spLocks noGrp="1"/>
          </p:cNvSpPr>
          <p:nvPr>
            <p:ph type="sldNum" sz="quarter" idx="4294967295"/>
          </p:nvPr>
        </p:nvSpPr>
        <p:spPr>
          <a:xfrm>
            <a:off x="7086600" y="6356350"/>
            <a:ext cx="2057400" cy="365125"/>
          </a:xfrm>
          <a:prstGeom prst="rect">
            <a:avLst/>
          </a:prstGeom>
        </p:spPr>
        <p:txBody>
          <a:bodyPr/>
          <a:lstStyle/>
          <a:p>
            <a:fld id="{AC55DC90-6C5B-4A6C-A1C8-00081D82B47A}" type="slidenum">
              <a:rPr lang="en-US" smtClean="0"/>
              <a:t>14</a:t>
            </a:fld>
            <a:endParaRPr lang="en-US"/>
          </a:p>
        </p:txBody>
      </p:sp>
      <p:sp>
        <p:nvSpPr>
          <p:cNvPr id="57" name="TextBox 20"/>
          <p:cNvSpPr txBox="1">
            <a:spLocks noChangeArrowheads="1"/>
          </p:cNvSpPr>
          <p:nvPr/>
        </p:nvSpPr>
        <p:spPr bwMode="auto">
          <a:xfrm>
            <a:off x="4313052" y="5786368"/>
            <a:ext cx="1077844" cy="415498"/>
          </a:xfrm>
          <a:prstGeom prst="rect">
            <a:avLst/>
          </a:prstGeom>
          <a:noFill/>
          <a:ln w="9525">
            <a:noFill/>
            <a:miter lim="800000"/>
            <a:headEnd/>
            <a:tailEnd/>
          </a:ln>
        </p:spPr>
        <p:txBody>
          <a:bodyPr>
            <a:spAutoFit/>
          </a:bodyPr>
          <a:lstStyle/>
          <a:p>
            <a:pPr algn="ctr" eaLnBrk="0" hangingPunct="0"/>
            <a:r>
              <a:rPr lang="en-US" sz="1050" dirty="0"/>
              <a:t>Multifamily Housing</a:t>
            </a:r>
          </a:p>
        </p:txBody>
      </p:sp>
      <p:grpSp>
        <p:nvGrpSpPr>
          <p:cNvPr id="7" name="Group 6">
            <a:extLst>
              <a:ext uri="{FF2B5EF4-FFF2-40B4-BE49-F238E27FC236}">
                <a16:creationId xmlns:a16="http://schemas.microsoft.com/office/drawing/2014/main" id="{44E7AA21-7611-476C-A821-E8053F630BA9}"/>
              </a:ext>
            </a:extLst>
          </p:cNvPr>
          <p:cNvGrpSpPr/>
          <p:nvPr/>
        </p:nvGrpSpPr>
        <p:grpSpPr>
          <a:xfrm>
            <a:off x="792090" y="1199543"/>
            <a:ext cx="7460240" cy="4906789"/>
            <a:chOff x="450518" y="1301090"/>
            <a:chExt cx="7302557" cy="4836292"/>
          </a:xfrm>
        </p:grpSpPr>
        <p:pic>
          <p:nvPicPr>
            <p:cNvPr id="38" name="Picture 49" descr="mob"/>
            <p:cNvPicPr>
              <a:picLocks noChangeArrowheads="1"/>
            </p:cNvPicPr>
            <p:nvPr/>
          </p:nvPicPr>
          <p:blipFill>
            <a:blip r:embed="rId3" cstate="print"/>
            <a:srcRect/>
            <a:stretch>
              <a:fillRect/>
            </a:stretch>
          </p:blipFill>
          <p:spPr bwMode="auto">
            <a:xfrm>
              <a:off x="5171578" y="2521136"/>
              <a:ext cx="1077844" cy="689748"/>
            </a:xfrm>
            <a:prstGeom prst="rect">
              <a:avLst/>
            </a:prstGeom>
            <a:noFill/>
            <a:ln w="9525" cap="sq">
              <a:solidFill>
                <a:schemeClr val="bg1"/>
              </a:solidFill>
              <a:miter lim="800000"/>
              <a:headEnd/>
              <a:tailEnd/>
            </a:ln>
            <a:effectLst/>
          </p:spPr>
        </p:pic>
        <p:sp>
          <p:nvSpPr>
            <p:cNvPr id="26671" name="TextBox 25"/>
            <p:cNvSpPr txBox="1">
              <a:spLocks noChangeArrowheads="1"/>
            </p:cNvSpPr>
            <p:nvPr/>
          </p:nvSpPr>
          <p:spPr bwMode="auto">
            <a:xfrm>
              <a:off x="4968051" y="3253380"/>
              <a:ext cx="1556886" cy="248750"/>
            </a:xfrm>
            <a:prstGeom prst="rect">
              <a:avLst/>
            </a:prstGeom>
            <a:noFill/>
            <a:ln w="9525">
              <a:noFill/>
              <a:miter lim="800000"/>
              <a:headEnd/>
              <a:tailEnd/>
            </a:ln>
          </p:spPr>
          <p:txBody>
            <a:bodyPr>
              <a:spAutoFit/>
            </a:bodyPr>
            <a:lstStyle/>
            <a:p>
              <a:pPr algn="ctr" eaLnBrk="0" hangingPunct="0"/>
              <a:r>
                <a:rPr lang="en-US" sz="1050" dirty="0">
                  <a:solidFill>
                    <a:srgbClr val="1F1F1F"/>
                  </a:solidFill>
                </a:rPr>
                <a:t>Medical Offices</a:t>
              </a:r>
            </a:p>
          </p:txBody>
        </p:sp>
        <p:pic>
          <p:nvPicPr>
            <p:cNvPr id="36" name="Picture 59" descr="1001404"/>
            <p:cNvPicPr>
              <a:picLocks noChangeArrowheads="1"/>
            </p:cNvPicPr>
            <p:nvPr/>
          </p:nvPicPr>
          <p:blipFill>
            <a:blip r:embed="rId4" cstate="print"/>
            <a:srcRect/>
            <a:stretch>
              <a:fillRect/>
            </a:stretch>
          </p:blipFill>
          <p:spPr bwMode="auto">
            <a:xfrm>
              <a:off x="3938704" y="2535225"/>
              <a:ext cx="1077844" cy="689748"/>
            </a:xfrm>
            <a:prstGeom prst="rect">
              <a:avLst/>
            </a:prstGeom>
            <a:noFill/>
            <a:ln w="9525" cap="sq">
              <a:solidFill>
                <a:schemeClr val="bg1"/>
              </a:solidFill>
              <a:miter lim="800000"/>
              <a:headEnd/>
              <a:tailEnd/>
            </a:ln>
            <a:effectLst/>
          </p:spPr>
        </p:pic>
        <p:sp>
          <p:nvSpPr>
            <p:cNvPr id="26669" name="TextBox 21"/>
            <p:cNvSpPr txBox="1">
              <a:spLocks noChangeArrowheads="1"/>
            </p:cNvSpPr>
            <p:nvPr/>
          </p:nvSpPr>
          <p:spPr bwMode="auto">
            <a:xfrm>
              <a:off x="3750147" y="3279456"/>
              <a:ext cx="1317365" cy="253916"/>
            </a:xfrm>
            <a:prstGeom prst="rect">
              <a:avLst/>
            </a:prstGeom>
            <a:noFill/>
            <a:ln w="9525">
              <a:noFill/>
              <a:miter lim="800000"/>
              <a:headEnd/>
              <a:tailEnd/>
            </a:ln>
          </p:spPr>
          <p:txBody>
            <a:bodyPr>
              <a:spAutoFit/>
            </a:bodyPr>
            <a:lstStyle/>
            <a:p>
              <a:pPr algn="ctr" eaLnBrk="0" hangingPunct="0"/>
              <a:r>
                <a:rPr lang="en-US" sz="1050">
                  <a:solidFill>
                    <a:srgbClr val="1F1F1F"/>
                  </a:solidFill>
                </a:rPr>
                <a:t>Office Buildings</a:t>
              </a:r>
            </a:p>
          </p:txBody>
        </p:sp>
        <p:grpSp>
          <p:nvGrpSpPr>
            <p:cNvPr id="11" name="Group 10"/>
            <p:cNvGrpSpPr/>
            <p:nvPr/>
          </p:nvGrpSpPr>
          <p:grpSpPr>
            <a:xfrm>
              <a:off x="5139759" y="1346906"/>
              <a:ext cx="1219368" cy="1174230"/>
              <a:chOff x="757956" y="3748155"/>
              <a:chExt cx="1219368" cy="1174230"/>
            </a:xfrm>
          </p:grpSpPr>
          <p:pic>
            <p:nvPicPr>
              <p:cNvPr id="32" name="Picture 53" descr="j0431694"/>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0030" y="3748155"/>
                <a:ext cx="1137726" cy="714700"/>
              </a:xfrm>
              <a:prstGeom prst="rect">
                <a:avLst/>
              </a:prstGeom>
              <a:noFill/>
              <a:ln w="9525" cap="sq">
                <a:solidFill>
                  <a:schemeClr val="bg1"/>
                </a:solidFill>
                <a:miter lim="800000"/>
                <a:headEnd/>
                <a:tailEnd/>
              </a:ln>
              <a:effectLst/>
            </p:spPr>
          </p:pic>
          <p:sp>
            <p:nvSpPr>
              <p:cNvPr id="26665" name="TextBox 22"/>
              <p:cNvSpPr txBox="1">
                <a:spLocks noChangeArrowheads="1"/>
              </p:cNvSpPr>
              <p:nvPr/>
            </p:nvSpPr>
            <p:spPr bwMode="auto">
              <a:xfrm>
                <a:off x="757956" y="4506888"/>
                <a:ext cx="1219368" cy="415497"/>
              </a:xfrm>
              <a:prstGeom prst="rect">
                <a:avLst/>
              </a:prstGeom>
              <a:noFill/>
              <a:ln w="9525">
                <a:noFill/>
                <a:miter lim="800000"/>
                <a:headEnd/>
                <a:tailEnd/>
              </a:ln>
            </p:spPr>
            <p:txBody>
              <a:bodyPr wrap="square">
                <a:spAutoFit/>
              </a:bodyPr>
              <a:lstStyle/>
              <a:p>
                <a:pPr algn="ctr" eaLnBrk="0" hangingPunct="0"/>
                <a:r>
                  <a:rPr lang="en-US" sz="1050">
                    <a:solidFill>
                      <a:srgbClr val="1F1F1F"/>
                    </a:solidFill>
                  </a:rPr>
                  <a:t>Distribution Centers</a:t>
                </a:r>
              </a:p>
            </p:txBody>
          </p:sp>
        </p:grpSp>
        <p:sp>
          <p:nvSpPr>
            <p:cNvPr id="26663" name="TextBox 30"/>
            <p:cNvSpPr txBox="1">
              <a:spLocks noChangeArrowheads="1"/>
            </p:cNvSpPr>
            <p:nvPr/>
          </p:nvSpPr>
          <p:spPr bwMode="auto">
            <a:xfrm>
              <a:off x="2684999" y="2039551"/>
              <a:ext cx="1077844" cy="253888"/>
            </a:xfrm>
            <a:prstGeom prst="rect">
              <a:avLst/>
            </a:prstGeom>
            <a:noFill/>
            <a:ln w="9525">
              <a:noFill/>
              <a:miter lim="800000"/>
              <a:headEnd/>
              <a:tailEnd/>
            </a:ln>
          </p:spPr>
          <p:txBody>
            <a:bodyPr>
              <a:spAutoFit/>
            </a:bodyPr>
            <a:lstStyle/>
            <a:p>
              <a:pPr algn="ctr" eaLnBrk="0" hangingPunct="0"/>
              <a:r>
                <a:rPr lang="en-US" sz="1050">
                  <a:solidFill>
                    <a:srgbClr val="1F1F1F"/>
                  </a:solidFill>
                </a:rPr>
                <a:t>Barracks*</a:t>
              </a:r>
            </a:p>
          </p:txBody>
        </p:sp>
        <p:pic>
          <p:nvPicPr>
            <p:cNvPr id="28" name="Picture 55" descr="good foods"/>
            <p:cNvPicPr>
              <a:picLocks noChangeArrowheads="1"/>
            </p:cNvPicPr>
            <p:nvPr/>
          </p:nvPicPr>
          <p:blipFill>
            <a:blip r:embed="rId6" cstate="print"/>
            <a:srcRect/>
            <a:stretch>
              <a:fillRect/>
            </a:stretch>
          </p:blipFill>
          <p:spPr bwMode="auto">
            <a:xfrm>
              <a:off x="2709259" y="3716882"/>
              <a:ext cx="1137724" cy="689748"/>
            </a:xfrm>
            <a:prstGeom prst="rect">
              <a:avLst/>
            </a:prstGeom>
            <a:noFill/>
            <a:ln w="9525" cap="sq">
              <a:solidFill>
                <a:schemeClr val="bg1"/>
              </a:solidFill>
              <a:miter lim="800000"/>
              <a:headEnd/>
              <a:tailEnd/>
            </a:ln>
            <a:effectLst/>
          </p:spPr>
        </p:pic>
        <p:sp>
          <p:nvSpPr>
            <p:cNvPr id="26661" name="TextBox 28"/>
            <p:cNvSpPr txBox="1">
              <a:spLocks noChangeArrowheads="1"/>
            </p:cNvSpPr>
            <p:nvPr/>
          </p:nvSpPr>
          <p:spPr bwMode="auto">
            <a:xfrm>
              <a:off x="2685373" y="4449127"/>
              <a:ext cx="1137724" cy="253888"/>
            </a:xfrm>
            <a:prstGeom prst="rect">
              <a:avLst/>
            </a:prstGeom>
            <a:noFill/>
            <a:ln w="9525">
              <a:noFill/>
              <a:miter lim="800000"/>
              <a:headEnd/>
              <a:tailEnd/>
            </a:ln>
          </p:spPr>
          <p:txBody>
            <a:bodyPr>
              <a:spAutoFit/>
            </a:bodyPr>
            <a:lstStyle/>
            <a:p>
              <a:pPr algn="ctr" eaLnBrk="0" hangingPunct="0"/>
              <a:r>
                <a:rPr lang="en-US" sz="1050">
                  <a:solidFill>
                    <a:srgbClr val="1F1F1F"/>
                  </a:solidFill>
                </a:rPr>
                <a:t>Supermarkets</a:t>
              </a:r>
            </a:p>
          </p:txBody>
        </p:sp>
        <p:grpSp>
          <p:nvGrpSpPr>
            <p:cNvPr id="14" name="Group 13"/>
            <p:cNvGrpSpPr/>
            <p:nvPr/>
          </p:nvGrpSpPr>
          <p:grpSpPr>
            <a:xfrm>
              <a:off x="3897934" y="1338368"/>
              <a:ext cx="1175471" cy="986160"/>
              <a:chOff x="5661143" y="2611915"/>
              <a:chExt cx="1175471" cy="986160"/>
            </a:xfrm>
          </p:grpSpPr>
          <p:pic>
            <p:nvPicPr>
              <p:cNvPr id="26" name="Picture 51" descr="DC courthouse"/>
              <p:cNvPicPr>
                <a:picLocks noChangeArrowheads="1"/>
              </p:cNvPicPr>
              <p:nvPr/>
            </p:nvPicPr>
            <p:blipFill>
              <a:blip r:embed="rId7" cstate="print"/>
              <a:srcRect/>
              <a:stretch>
                <a:fillRect/>
              </a:stretch>
            </p:blipFill>
            <p:spPr bwMode="auto">
              <a:xfrm>
                <a:off x="5661143" y="2611915"/>
                <a:ext cx="1175471" cy="689748"/>
              </a:xfrm>
              <a:prstGeom prst="rect">
                <a:avLst/>
              </a:prstGeom>
              <a:noFill/>
              <a:ln w="9525" cap="sq">
                <a:solidFill>
                  <a:schemeClr val="bg1"/>
                </a:solidFill>
                <a:miter lim="800000"/>
                <a:headEnd/>
                <a:tailEnd/>
              </a:ln>
              <a:effectLst/>
            </p:spPr>
          </p:pic>
          <p:sp>
            <p:nvSpPr>
              <p:cNvPr id="26659" name="TextBox 26"/>
              <p:cNvSpPr txBox="1">
                <a:spLocks noChangeArrowheads="1"/>
              </p:cNvSpPr>
              <p:nvPr/>
            </p:nvSpPr>
            <p:spPr bwMode="auto">
              <a:xfrm>
                <a:off x="5702561" y="3344159"/>
                <a:ext cx="1114248" cy="253916"/>
              </a:xfrm>
              <a:prstGeom prst="rect">
                <a:avLst/>
              </a:prstGeom>
              <a:noFill/>
              <a:ln w="9525">
                <a:noFill/>
                <a:miter lim="800000"/>
                <a:headEnd/>
                <a:tailEnd/>
              </a:ln>
            </p:spPr>
            <p:txBody>
              <a:bodyPr>
                <a:spAutoFit/>
              </a:bodyPr>
              <a:lstStyle/>
              <a:p>
                <a:pPr algn="ctr" eaLnBrk="0" hangingPunct="0"/>
                <a:r>
                  <a:rPr lang="en-US" sz="1050">
                    <a:solidFill>
                      <a:srgbClr val="1F1F1F"/>
                    </a:solidFill>
                  </a:rPr>
                  <a:t>Courthouses</a:t>
                </a:r>
              </a:p>
            </p:txBody>
          </p:sp>
        </p:grpSp>
        <p:grpSp>
          <p:nvGrpSpPr>
            <p:cNvPr id="21" name="Group 20"/>
            <p:cNvGrpSpPr/>
            <p:nvPr/>
          </p:nvGrpSpPr>
          <p:grpSpPr>
            <a:xfrm>
              <a:off x="2741585" y="2532030"/>
              <a:ext cx="1101730" cy="971995"/>
              <a:chOff x="5943449" y="2518079"/>
              <a:chExt cx="1101730" cy="971995"/>
            </a:xfrm>
          </p:grpSpPr>
          <p:pic>
            <p:nvPicPr>
              <p:cNvPr id="24" name="Picture 56" descr="school_colo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67335" y="2518079"/>
                <a:ext cx="1077844" cy="689748"/>
              </a:xfrm>
              <a:prstGeom prst="rect">
                <a:avLst/>
              </a:prstGeom>
              <a:noFill/>
              <a:ln w="9525" cap="sq">
                <a:solidFill>
                  <a:schemeClr val="bg1"/>
                </a:solidFill>
                <a:miter lim="800000"/>
                <a:headEnd/>
                <a:tailEnd/>
              </a:ln>
              <a:effectLst/>
            </p:spPr>
          </p:pic>
          <p:sp>
            <p:nvSpPr>
              <p:cNvPr id="26657" name="TextBox 24"/>
              <p:cNvSpPr txBox="1">
                <a:spLocks noChangeArrowheads="1"/>
              </p:cNvSpPr>
              <p:nvPr/>
            </p:nvSpPr>
            <p:spPr bwMode="auto">
              <a:xfrm>
                <a:off x="5943449" y="3236158"/>
                <a:ext cx="1077844" cy="253916"/>
              </a:xfrm>
              <a:prstGeom prst="rect">
                <a:avLst/>
              </a:prstGeom>
              <a:noFill/>
              <a:ln w="9525">
                <a:noFill/>
                <a:miter lim="800000"/>
                <a:headEnd/>
                <a:tailEnd/>
              </a:ln>
            </p:spPr>
            <p:txBody>
              <a:bodyPr>
                <a:spAutoFit/>
              </a:bodyPr>
              <a:lstStyle/>
              <a:p>
                <a:pPr algn="ctr" eaLnBrk="0" hangingPunct="0"/>
                <a:r>
                  <a:rPr lang="en-US" sz="1050">
                    <a:solidFill>
                      <a:srgbClr val="1F1F1F"/>
                    </a:solidFill>
                  </a:rPr>
                  <a:t>K-12 Schools</a:t>
                </a:r>
              </a:p>
            </p:txBody>
          </p:sp>
        </p:grpSp>
        <p:pic>
          <p:nvPicPr>
            <p:cNvPr id="22" name="Picture 52" descr="383 Madison"/>
            <p:cNvPicPr>
              <a:picLocks noChangeArrowheads="1"/>
            </p:cNvPicPr>
            <p:nvPr/>
          </p:nvPicPr>
          <p:blipFill>
            <a:blip r:embed="rId9" cstate="print"/>
            <a:srcRect/>
            <a:stretch>
              <a:fillRect/>
            </a:stretch>
          </p:blipFill>
          <p:spPr bwMode="auto">
            <a:xfrm>
              <a:off x="6413868" y="1349803"/>
              <a:ext cx="1119674" cy="689748"/>
            </a:xfrm>
            <a:prstGeom prst="rect">
              <a:avLst/>
            </a:prstGeom>
            <a:noFill/>
            <a:ln w="9525" cap="sq">
              <a:solidFill>
                <a:schemeClr val="bg1"/>
              </a:solidFill>
              <a:miter lim="800000"/>
              <a:headEnd/>
              <a:tailEnd/>
            </a:ln>
            <a:effectLst/>
          </p:spPr>
        </p:pic>
        <p:sp>
          <p:nvSpPr>
            <p:cNvPr id="26655" name="TextBox 22"/>
            <p:cNvSpPr txBox="1">
              <a:spLocks noChangeArrowheads="1"/>
            </p:cNvSpPr>
            <p:nvPr/>
          </p:nvSpPr>
          <p:spPr bwMode="auto">
            <a:xfrm>
              <a:off x="1429366" y="2050975"/>
              <a:ext cx="1181878" cy="253888"/>
            </a:xfrm>
            <a:prstGeom prst="rect">
              <a:avLst/>
            </a:prstGeom>
            <a:noFill/>
            <a:ln w="9525">
              <a:noFill/>
              <a:miter lim="800000"/>
              <a:headEnd/>
              <a:tailEnd/>
            </a:ln>
          </p:spPr>
          <p:txBody>
            <a:bodyPr>
              <a:spAutoFit/>
            </a:bodyPr>
            <a:lstStyle/>
            <a:p>
              <a:pPr algn="ctr" eaLnBrk="0" hangingPunct="0"/>
              <a:r>
                <a:rPr lang="en-US" sz="1050">
                  <a:solidFill>
                    <a:srgbClr val="1F1F1F"/>
                  </a:solidFill>
                </a:rPr>
                <a:t>Bank Branch</a:t>
              </a:r>
            </a:p>
          </p:txBody>
        </p:sp>
        <p:pic>
          <p:nvPicPr>
            <p:cNvPr id="20" name="Picture 48" descr="hotel2"/>
            <p:cNvPicPr>
              <a:picLocks noChangeArrowheads="1"/>
            </p:cNvPicPr>
            <p:nvPr/>
          </p:nvPicPr>
          <p:blipFill rotWithShape="1">
            <a:blip r:embed="rId10" cstate="screen">
              <a:extLst>
                <a:ext uri="{28A0092B-C50C-407E-A947-70E740481C1C}">
                  <a14:useLocalDpi xmlns:a14="http://schemas.microsoft.com/office/drawing/2010/main"/>
                </a:ext>
              </a:extLst>
            </a:blip>
            <a:srcRect t="7720"/>
            <a:stretch/>
          </p:blipFill>
          <p:spPr bwMode="auto">
            <a:xfrm>
              <a:off x="1450406" y="2533442"/>
              <a:ext cx="1187084" cy="701007"/>
            </a:xfrm>
            <a:prstGeom prst="rect">
              <a:avLst/>
            </a:prstGeom>
            <a:noFill/>
            <a:ln w="9525" cap="sq">
              <a:solidFill>
                <a:schemeClr val="bg1"/>
              </a:solidFill>
              <a:miter lim="800000"/>
              <a:headEnd/>
              <a:tailEnd/>
            </a:ln>
            <a:effectLst/>
          </p:spPr>
        </p:pic>
        <p:sp>
          <p:nvSpPr>
            <p:cNvPr id="26653" name="TextBox 20"/>
            <p:cNvSpPr txBox="1">
              <a:spLocks noChangeArrowheads="1"/>
            </p:cNvSpPr>
            <p:nvPr/>
          </p:nvSpPr>
          <p:spPr bwMode="auto">
            <a:xfrm>
              <a:off x="1535760" y="3276946"/>
              <a:ext cx="1077844" cy="253916"/>
            </a:xfrm>
            <a:prstGeom prst="rect">
              <a:avLst/>
            </a:prstGeom>
            <a:noFill/>
            <a:ln w="9525">
              <a:noFill/>
              <a:miter lim="800000"/>
              <a:headEnd/>
              <a:tailEnd/>
            </a:ln>
          </p:spPr>
          <p:txBody>
            <a:bodyPr>
              <a:spAutoFit/>
            </a:bodyPr>
            <a:lstStyle/>
            <a:p>
              <a:pPr algn="ctr" eaLnBrk="0" hangingPunct="0"/>
              <a:r>
                <a:rPr lang="en-US" sz="1050">
                  <a:solidFill>
                    <a:srgbClr val="1F1F1F"/>
                  </a:solidFill>
                </a:rPr>
                <a:t>Hotels</a:t>
              </a:r>
            </a:p>
          </p:txBody>
        </p:sp>
        <p:pic>
          <p:nvPicPr>
            <p:cNvPr id="18" name="Picture 50" descr="wastetreatment008"/>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13868" y="5107562"/>
              <a:ext cx="1077844" cy="689748"/>
            </a:xfrm>
            <a:prstGeom prst="rect">
              <a:avLst/>
            </a:prstGeom>
            <a:noFill/>
            <a:ln w="9525" cap="sq">
              <a:solidFill>
                <a:schemeClr val="bg1"/>
              </a:solidFill>
              <a:miter lim="800000"/>
              <a:headEnd/>
              <a:tailEnd/>
            </a:ln>
            <a:effectLst/>
          </p:spPr>
        </p:pic>
        <p:pic>
          <p:nvPicPr>
            <p:cNvPr id="16" name="Picture 58" descr="jc penney"/>
            <p:cNvPicPr>
              <a:picLocks noChangeArrowheads="1"/>
            </p:cNvPicPr>
            <p:nvPr/>
          </p:nvPicPr>
          <p:blipFill>
            <a:blip r:embed="rId12" cstate="print"/>
            <a:srcRect/>
            <a:stretch>
              <a:fillRect/>
            </a:stretch>
          </p:blipFill>
          <p:spPr bwMode="auto">
            <a:xfrm>
              <a:off x="1489246" y="3733829"/>
              <a:ext cx="1077844" cy="689748"/>
            </a:xfrm>
            <a:prstGeom prst="rect">
              <a:avLst/>
            </a:prstGeom>
            <a:noFill/>
            <a:ln w="9525" cap="sq">
              <a:solidFill>
                <a:schemeClr val="bg1"/>
              </a:solidFill>
              <a:miter lim="800000"/>
              <a:headEnd/>
              <a:tailEnd/>
            </a:ln>
            <a:effectLst/>
          </p:spPr>
        </p:pic>
        <p:sp>
          <p:nvSpPr>
            <p:cNvPr id="26649" name="TextBox 16"/>
            <p:cNvSpPr txBox="1">
              <a:spLocks noChangeArrowheads="1"/>
            </p:cNvSpPr>
            <p:nvPr/>
          </p:nvSpPr>
          <p:spPr bwMode="auto">
            <a:xfrm>
              <a:off x="1465360" y="4466073"/>
              <a:ext cx="1077844" cy="253916"/>
            </a:xfrm>
            <a:prstGeom prst="rect">
              <a:avLst/>
            </a:prstGeom>
            <a:noFill/>
            <a:ln w="9525">
              <a:noFill/>
              <a:miter lim="800000"/>
              <a:headEnd/>
              <a:tailEnd/>
            </a:ln>
          </p:spPr>
          <p:txBody>
            <a:bodyPr>
              <a:spAutoFit/>
            </a:bodyPr>
            <a:lstStyle/>
            <a:p>
              <a:pPr algn="ctr" eaLnBrk="0" hangingPunct="0"/>
              <a:r>
                <a:rPr lang="en-US" sz="1050">
                  <a:solidFill>
                    <a:srgbClr val="1F1F1F"/>
                  </a:solidFill>
                </a:rPr>
                <a:t>Retail Stores</a:t>
              </a:r>
            </a:p>
          </p:txBody>
        </p:sp>
        <p:grpSp>
          <p:nvGrpSpPr>
            <p:cNvPr id="13" name="Group 12"/>
            <p:cNvGrpSpPr/>
            <p:nvPr/>
          </p:nvGrpSpPr>
          <p:grpSpPr>
            <a:xfrm>
              <a:off x="6154601" y="3751044"/>
              <a:ext cx="1448353" cy="977443"/>
              <a:chOff x="6750085" y="2642568"/>
              <a:chExt cx="1448353" cy="977443"/>
            </a:xfrm>
          </p:grpSpPr>
          <p:pic>
            <p:nvPicPr>
              <p:cNvPr id="26646" name="Picture 40"/>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974819" y="2642568"/>
                <a:ext cx="1077844" cy="689748"/>
              </a:xfrm>
              <a:prstGeom prst="rect">
                <a:avLst/>
              </a:prstGeom>
              <a:noFill/>
              <a:ln w="9525">
                <a:solidFill>
                  <a:schemeClr val="bg1"/>
                </a:solidFill>
                <a:miter lim="800000"/>
                <a:headEnd/>
                <a:tailEnd/>
              </a:ln>
              <a:effectLst/>
            </p:spPr>
          </p:pic>
          <p:sp>
            <p:nvSpPr>
              <p:cNvPr id="26647" name="TextBox 18"/>
              <p:cNvSpPr txBox="1">
                <a:spLocks noChangeArrowheads="1"/>
              </p:cNvSpPr>
              <p:nvPr/>
            </p:nvSpPr>
            <p:spPr bwMode="auto">
              <a:xfrm>
                <a:off x="6750085" y="3366095"/>
                <a:ext cx="1448353" cy="253916"/>
              </a:xfrm>
              <a:prstGeom prst="rect">
                <a:avLst/>
              </a:prstGeom>
              <a:noFill/>
              <a:ln w="9525">
                <a:noFill/>
                <a:miter lim="800000"/>
                <a:headEnd/>
                <a:tailEnd/>
              </a:ln>
            </p:spPr>
            <p:txBody>
              <a:bodyPr wrap="square">
                <a:spAutoFit/>
              </a:bodyPr>
              <a:lstStyle/>
              <a:p>
                <a:pPr algn="ctr" eaLnBrk="0" hangingPunct="0"/>
                <a:r>
                  <a:rPr lang="en-US" sz="1050">
                    <a:solidFill>
                      <a:srgbClr val="1F1F1F"/>
                    </a:solidFill>
                  </a:rPr>
                  <a:t>Worship Facilities</a:t>
                </a:r>
              </a:p>
            </p:txBody>
          </p:sp>
        </p:grpSp>
        <p:pic>
          <p:nvPicPr>
            <p:cNvPr id="26644" name="Picture 43" descr="A-104 IBM&amp;HP2"/>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489246" y="5140326"/>
              <a:ext cx="1077844" cy="689747"/>
            </a:xfrm>
            <a:prstGeom prst="rect">
              <a:avLst/>
            </a:prstGeom>
            <a:noFill/>
            <a:ln w="9525">
              <a:solidFill>
                <a:schemeClr val="bg1"/>
              </a:solidFill>
              <a:miter lim="800000"/>
              <a:headEnd/>
              <a:tailEnd/>
            </a:ln>
            <a:effectLst/>
          </p:spPr>
        </p:pic>
        <p:sp>
          <p:nvSpPr>
            <p:cNvPr id="26645" name="TextBox 18"/>
            <p:cNvSpPr txBox="1">
              <a:spLocks noChangeArrowheads="1"/>
            </p:cNvSpPr>
            <p:nvPr/>
          </p:nvSpPr>
          <p:spPr bwMode="auto">
            <a:xfrm>
              <a:off x="1285719" y="5883466"/>
              <a:ext cx="1437125" cy="253916"/>
            </a:xfrm>
            <a:prstGeom prst="rect">
              <a:avLst/>
            </a:prstGeom>
            <a:noFill/>
            <a:ln w="9525">
              <a:noFill/>
              <a:miter lim="800000"/>
              <a:headEnd/>
              <a:tailEnd/>
            </a:ln>
          </p:spPr>
          <p:txBody>
            <a:bodyPr>
              <a:spAutoFit/>
            </a:bodyPr>
            <a:lstStyle/>
            <a:p>
              <a:pPr algn="ctr" eaLnBrk="0" hangingPunct="0"/>
              <a:r>
                <a:rPr lang="en-US" sz="1050"/>
                <a:t>Data Centers</a:t>
              </a:r>
            </a:p>
          </p:txBody>
        </p:sp>
        <p:pic>
          <p:nvPicPr>
            <p:cNvPr id="45" name="Picture 34" descr="Mansion Senior Care Pic.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201833" y="5113707"/>
              <a:ext cx="1077844" cy="694107"/>
            </a:xfrm>
            <a:prstGeom prst="rect">
              <a:avLst/>
            </a:prstGeom>
            <a:noFill/>
            <a:ln w="9525" cap="sq">
              <a:solidFill>
                <a:schemeClr val="bg1"/>
              </a:solidFill>
              <a:miter lim="800000"/>
              <a:headEnd/>
              <a:tailEnd/>
            </a:ln>
            <a:effectLst/>
          </p:spPr>
        </p:pic>
        <p:sp>
          <p:nvSpPr>
            <p:cNvPr id="60" name="TextBox 25"/>
            <p:cNvSpPr txBox="1">
              <a:spLocks noChangeArrowheads="1"/>
            </p:cNvSpPr>
            <p:nvPr/>
          </p:nvSpPr>
          <p:spPr bwMode="auto">
            <a:xfrm>
              <a:off x="6196189" y="2074798"/>
              <a:ext cx="1556886" cy="253888"/>
            </a:xfrm>
            <a:prstGeom prst="rect">
              <a:avLst/>
            </a:prstGeom>
            <a:noFill/>
            <a:ln w="9525">
              <a:noFill/>
              <a:miter lim="800000"/>
              <a:headEnd/>
              <a:tailEnd/>
            </a:ln>
          </p:spPr>
          <p:txBody>
            <a:bodyPr>
              <a:spAutoFit/>
            </a:bodyPr>
            <a:lstStyle/>
            <a:p>
              <a:pPr algn="ctr" eaLnBrk="0" hangingPunct="0"/>
              <a:r>
                <a:rPr lang="en-US" sz="1050">
                  <a:solidFill>
                    <a:srgbClr val="1F1F1F"/>
                  </a:solidFill>
                </a:rPr>
                <a:t>Financial Offices</a:t>
              </a:r>
            </a:p>
          </p:txBody>
        </p:sp>
        <p:pic>
          <p:nvPicPr>
            <p:cNvPr id="65" name="Picture 54" descr="dorms"/>
            <p:cNvPicPr>
              <a:picLocks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377403" y="2532030"/>
              <a:ext cx="1212593" cy="722961"/>
            </a:xfrm>
            <a:prstGeom prst="rect">
              <a:avLst/>
            </a:prstGeom>
            <a:noFill/>
            <a:ln w="9525" cap="sq">
              <a:solidFill>
                <a:schemeClr val="bg1"/>
              </a:solidFill>
              <a:miter lim="800000"/>
              <a:headEnd/>
              <a:tailEnd/>
            </a:ln>
            <a:effectLst/>
          </p:spPr>
        </p:pic>
        <p:sp>
          <p:nvSpPr>
            <p:cNvPr id="66" name="TextBox 30"/>
            <p:cNvSpPr txBox="1">
              <a:spLocks noChangeArrowheads="1"/>
            </p:cNvSpPr>
            <p:nvPr/>
          </p:nvSpPr>
          <p:spPr bwMode="auto">
            <a:xfrm>
              <a:off x="6336715" y="3297488"/>
              <a:ext cx="1218812" cy="415156"/>
            </a:xfrm>
            <a:prstGeom prst="rect">
              <a:avLst/>
            </a:prstGeom>
            <a:noFill/>
            <a:ln w="9525">
              <a:solidFill>
                <a:schemeClr val="bg1"/>
              </a:solidFill>
              <a:miter lim="800000"/>
              <a:headEnd/>
              <a:tailEnd/>
            </a:ln>
            <a:effectLst/>
          </p:spPr>
          <p:txBody>
            <a:bodyPr wrap="square">
              <a:spAutoFit/>
            </a:bodyPr>
            <a:lstStyle/>
            <a:p>
              <a:pPr algn="ctr" eaLnBrk="0" hangingPunct="0"/>
              <a:r>
                <a:rPr lang="en-US" sz="1050">
                  <a:solidFill>
                    <a:srgbClr val="1F1F1F"/>
                  </a:solidFill>
                </a:rPr>
                <a:t>Residence Hall/Dormitory*</a:t>
              </a:r>
            </a:p>
          </p:txBody>
        </p:sp>
        <p:pic>
          <p:nvPicPr>
            <p:cNvPr id="3" name="Picture 2"/>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452834" y="1303906"/>
              <a:ext cx="1116159" cy="698315"/>
            </a:xfrm>
            <a:prstGeom prst="rect">
              <a:avLst/>
            </a:prstGeom>
          </p:spPr>
        </p:pic>
        <p:pic>
          <p:nvPicPr>
            <p:cNvPr id="4" name="Picture 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978708" y="5113707"/>
              <a:ext cx="1072008" cy="711285"/>
            </a:xfrm>
            <a:prstGeom prst="rect">
              <a:avLst/>
            </a:prstGeom>
          </p:spPr>
        </p:pic>
        <p:sp>
          <p:nvSpPr>
            <p:cNvPr id="26667" name="TextBox 21"/>
            <p:cNvSpPr txBox="1">
              <a:spLocks noChangeArrowheads="1"/>
            </p:cNvSpPr>
            <p:nvPr/>
          </p:nvSpPr>
          <p:spPr bwMode="auto">
            <a:xfrm>
              <a:off x="2722844" y="5830073"/>
              <a:ext cx="1077844" cy="253916"/>
            </a:xfrm>
            <a:prstGeom prst="rect">
              <a:avLst/>
            </a:prstGeom>
            <a:noFill/>
            <a:ln w="9525">
              <a:noFill/>
              <a:miter lim="800000"/>
              <a:headEnd/>
              <a:tailEnd/>
            </a:ln>
          </p:spPr>
          <p:txBody>
            <a:bodyPr>
              <a:spAutoFit/>
            </a:bodyPr>
            <a:lstStyle/>
            <a:p>
              <a:pPr algn="ctr" eaLnBrk="0" hangingPunct="0"/>
              <a:r>
                <a:rPr lang="en-US" sz="1050" dirty="0"/>
                <a:t>Hospitals</a:t>
              </a:r>
            </a:p>
          </p:txBody>
        </p:sp>
        <p:pic>
          <p:nvPicPr>
            <p:cNvPr id="5" name="Picture 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746064" y="5113707"/>
              <a:ext cx="1072008" cy="716366"/>
            </a:xfrm>
            <a:prstGeom prst="rect">
              <a:avLst/>
            </a:prstGeom>
          </p:spPr>
        </p:pic>
        <p:grpSp>
          <p:nvGrpSpPr>
            <p:cNvPr id="15" name="Group 14"/>
            <p:cNvGrpSpPr/>
            <p:nvPr/>
          </p:nvGrpSpPr>
          <p:grpSpPr>
            <a:xfrm>
              <a:off x="5053600" y="3762449"/>
              <a:ext cx="1219368" cy="1153837"/>
              <a:chOff x="6840919" y="1381416"/>
              <a:chExt cx="1219368" cy="1153837"/>
            </a:xfrm>
          </p:grpSpPr>
          <p:sp>
            <p:nvSpPr>
              <p:cNvPr id="63" name="TextBox 22"/>
              <p:cNvSpPr txBox="1">
                <a:spLocks noChangeArrowheads="1"/>
              </p:cNvSpPr>
              <p:nvPr/>
            </p:nvSpPr>
            <p:spPr bwMode="auto">
              <a:xfrm>
                <a:off x="6840919" y="2119756"/>
                <a:ext cx="1219368" cy="415497"/>
              </a:xfrm>
              <a:prstGeom prst="rect">
                <a:avLst/>
              </a:prstGeom>
              <a:noFill/>
              <a:ln w="9525">
                <a:noFill/>
                <a:miter lim="800000"/>
                <a:headEnd/>
                <a:tailEnd/>
              </a:ln>
            </p:spPr>
            <p:txBody>
              <a:bodyPr wrap="square">
                <a:spAutoFit/>
              </a:bodyPr>
              <a:lstStyle/>
              <a:p>
                <a:pPr algn="ctr" eaLnBrk="0" hangingPunct="0"/>
                <a:r>
                  <a:rPr lang="en-US" sz="1050">
                    <a:solidFill>
                      <a:srgbClr val="1F1F1F"/>
                    </a:solidFill>
                  </a:rPr>
                  <a:t>Wholesale club/ Supercenters</a:t>
                </a:r>
              </a:p>
            </p:txBody>
          </p:sp>
          <p:pic>
            <p:nvPicPr>
              <p:cNvPr id="6" name="Picture 5"/>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961764" y="1381416"/>
                <a:ext cx="1071013" cy="692481"/>
              </a:xfrm>
              <a:prstGeom prst="rect">
                <a:avLst/>
              </a:prstGeom>
            </p:spPr>
          </p:pic>
        </p:grpSp>
        <p:grpSp>
          <p:nvGrpSpPr>
            <p:cNvPr id="12" name="Group 11"/>
            <p:cNvGrpSpPr/>
            <p:nvPr/>
          </p:nvGrpSpPr>
          <p:grpSpPr>
            <a:xfrm>
              <a:off x="3920391" y="3702816"/>
              <a:ext cx="1219368" cy="1016215"/>
              <a:chOff x="3199360" y="3751868"/>
              <a:chExt cx="1219368" cy="1016215"/>
            </a:xfrm>
          </p:grpSpPr>
          <p:sp>
            <p:nvSpPr>
              <p:cNvPr id="69" name="TextBox 22"/>
              <p:cNvSpPr txBox="1">
                <a:spLocks noChangeArrowheads="1"/>
              </p:cNvSpPr>
              <p:nvPr/>
            </p:nvSpPr>
            <p:spPr bwMode="auto">
              <a:xfrm>
                <a:off x="3199360" y="4514043"/>
                <a:ext cx="1219368" cy="254040"/>
              </a:xfrm>
              <a:prstGeom prst="rect">
                <a:avLst/>
              </a:prstGeom>
              <a:noFill/>
              <a:ln w="9525">
                <a:noFill/>
                <a:miter lim="800000"/>
                <a:headEnd/>
                <a:tailEnd/>
              </a:ln>
            </p:spPr>
            <p:txBody>
              <a:bodyPr wrap="square">
                <a:spAutoFit/>
              </a:bodyPr>
              <a:lstStyle/>
              <a:p>
                <a:pPr algn="ctr" eaLnBrk="0" hangingPunct="0"/>
                <a:r>
                  <a:rPr lang="en-US" sz="1050">
                    <a:solidFill>
                      <a:srgbClr val="1F1F1F"/>
                    </a:solidFill>
                  </a:rPr>
                  <a:t>Warehouses</a:t>
                </a:r>
              </a:p>
            </p:txBody>
          </p:sp>
          <p:pic>
            <p:nvPicPr>
              <p:cNvPr id="8" name="Picture 7"/>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234932" y="3751868"/>
                <a:ext cx="1072008" cy="707322"/>
              </a:xfrm>
              <a:prstGeom prst="rect">
                <a:avLst/>
              </a:prstGeom>
            </p:spPr>
          </p:pic>
        </p:grpSp>
        <p:pic>
          <p:nvPicPr>
            <p:cNvPr id="9" name="Picture 8"/>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708922" y="1313089"/>
              <a:ext cx="1053883" cy="706248"/>
            </a:xfrm>
            <a:prstGeom prst="rect">
              <a:avLst/>
            </a:prstGeom>
          </p:spPr>
        </p:pic>
        <p:sp>
          <p:nvSpPr>
            <p:cNvPr id="50" name="TextBox 49">
              <a:extLst>
                <a:ext uri="{FF2B5EF4-FFF2-40B4-BE49-F238E27FC236}">
                  <a16:creationId xmlns:a16="http://schemas.microsoft.com/office/drawing/2014/main" id="{9E5C4D7B-4F33-4263-BDC4-2DC396223353}"/>
                </a:ext>
              </a:extLst>
            </p:cNvPr>
            <p:cNvSpPr txBox="1"/>
            <p:nvPr/>
          </p:nvSpPr>
          <p:spPr>
            <a:xfrm rot="16200000">
              <a:off x="-405427" y="2581511"/>
              <a:ext cx="2406315" cy="307777"/>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Score based on CBECS data</a:t>
              </a:r>
            </a:p>
          </p:txBody>
        </p:sp>
        <p:sp>
          <p:nvSpPr>
            <p:cNvPr id="51" name="TextBox 50">
              <a:extLst>
                <a:ext uri="{FF2B5EF4-FFF2-40B4-BE49-F238E27FC236}">
                  <a16:creationId xmlns:a16="http://schemas.microsoft.com/office/drawing/2014/main" id="{43BF043B-CBF1-4691-8C58-6D2DAFF460C8}"/>
                </a:ext>
              </a:extLst>
            </p:cNvPr>
            <p:cNvSpPr txBox="1"/>
            <p:nvPr/>
          </p:nvSpPr>
          <p:spPr>
            <a:xfrm rot="16200000">
              <a:off x="-66143" y="5096902"/>
              <a:ext cx="1556542" cy="523220"/>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Score based on other survey  data</a:t>
              </a:r>
            </a:p>
          </p:txBody>
        </p:sp>
        <p:sp>
          <p:nvSpPr>
            <p:cNvPr id="52" name="Left Bracket 51">
              <a:extLst>
                <a:ext uri="{FF2B5EF4-FFF2-40B4-BE49-F238E27FC236}">
                  <a16:creationId xmlns:a16="http://schemas.microsoft.com/office/drawing/2014/main" id="{602C58D3-0820-43B2-A1BE-6F77E5C84F6E}"/>
                </a:ext>
              </a:extLst>
            </p:cNvPr>
            <p:cNvSpPr/>
            <p:nvPr/>
          </p:nvSpPr>
          <p:spPr>
            <a:xfrm>
              <a:off x="1053677" y="1301090"/>
              <a:ext cx="332509" cy="328352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ket 52">
              <a:extLst>
                <a:ext uri="{FF2B5EF4-FFF2-40B4-BE49-F238E27FC236}">
                  <a16:creationId xmlns:a16="http://schemas.microsoft.com/office/drawing/2014/main" id="{6E163B6E-C0BC-4B8B-A438-AE8F80FDA8B0}"/>
                </a:ext>
              </a:extLst>
            </p:cNvPr>
            <p:cNvSpPr/>
            <p:nvPr/>
          </p:nvSpPr>
          <p:spPr>
            <a:xfrm>
              <a:off x="1083572" y="4883583"/>
              <a:ext cx="166254" cy="110836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700353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3886200"/>
            <a:ext cx="5410968" cy="954107"/>
          </a:xfrm>
          <a:prstGeom prst="rect">
            <a:avLst/>
          </a:prstGeom>
          <a:noFill/>
        </p:spPr>
        <p:txBody>
          <a:bodyPr wrap="none" rtlCol="0">
            <a:spAutoFit/>
          </a:bodyPr>
          <a:lstStyle/>
          <a:p>
            <a:pPr algn="ctr"/>
            <a:r>
              <a:rPr lang="en-US" sz="2800">
                <a:solidFill>
                  <a:srgbClr val="595959"/>
                </a:solidFill>
                <a:latin typeface="Univers"/>
              </a:rPr>
              <a:t>One simple number </a:t>
            </a:r>
            <a:br>
              <a:rPr lang="en-US" sz="2800">
                <a:solidFill>
                  <a:srgbClr val="595959"/>
                </a:solidFill>
                <a:latin typeface="Univers"/>
              </a:rPr>
            </a:br>
            <a:r>
              <a:rPr lang="en-US" sz="2800">
                <a:solidFill>
                  <a:srgbClr val="595959"/>
                </a:solidFill>
                <a:latin typeface="Univers"/>
              </a:rPr>
              <a:t>understood by ALL stakeholders.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1676400"/>
            <a:ext cx="8275912" cy="1434669"/>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5400" y="1828800"/>
            <a:ext cx="551887" cy="822454"/>
          </a:xfrm>
          <a:prstGeom prst="rect">
            <a:avLst/>
          </a:prstGeom>
        </p:spPr>
      </p:pic>
      <p:sp>
        <p:nvSpPr>
          <p:cNvPr id="6" name="Slide Number Placeholder 3"/>
          <p:cNvSpPr>
            <a:spLocks noGrp="1"/>
          </p:cNvSpPr>
          <p:nvPr>
            <p:ph type="sldNum" sz="quarter" idx="12"/>
          </p:nvPr>
        </p:nvSpPr>
        <p:spPr>
          <a:xfrm>
            <a:off x="8458200" y="6324600"/>
            <a:ext cx="477578" cy="365125"/>
          </a:xfrm>
        </p:spPr>
        <p:txBody>
          <a:bodyPr/>
          <a:lstStyle/>
          <a:p>
            <a:fld id="{F16B175D-26AC-42BA-AF68-CE328C4BE887}" type="slidenum">
              <a:rPr lang="en-US" smtClean="0">
                <a:solidFill>
                  <a:srgbClr val="6F6F6F"/>
                </a:solidFill>
              </a:rPr>
              <a:pPr/>
              <a:t>15</a:t>
            </a:fld>
            <a:endParaRPr lang="en-US">
              <a:solidFill>
                <a:srgbClr val="6F6F6F"/>
              </a:solidFill>
            </a:endParaRPr>
          </a:p>
        </p:txBody>
      </p:sp>
      <p:sp>
        <p:nvSpPr>
          <p:cNvPr id="11" name="Title 1">
            <a:extLst>
              <a:ext uri="{FF2B5EF4-FFF2-40B4-BE49-F238E27FC236}">
                <a16:creationId xmlns:a16="http://schemas.microsoft.com/office/drawing/2014/main" id="{C31DF9C9-356D-4BCC-869E-624EA63668F5}"/>
              </a:ext>
            </a:extLst>
          </p:cNvPr>
          <p:cNvSpPr txBox="1">
            <a:spLocks/>
          </p:cNvSpPr>
          <p:nvPr/>
        </p:nvSpPr>
        <p:spPr>
          <a:xfrm>
            <a:off x="384048" y="530352"/>
            <a:ext cx="7620000" cy="57357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sz="2800"/>
              <a:t>The 1–100 ENERGY STAR Score</a:t>
            </a:r>
          </a:p>
        </p:txBody>
      </p:sp>
    </p:spTree>
    <p:extLst>
      <p:ext uri="{BB962C8B-B14F-4D97-AF65-F5344CB8AC3E}">
        <p14:creationId xmlns:p14="http://schemas.microsoft.com/office/powerpoint/2010/main" val="39239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9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6891" y="4245429"/>
            <a:ext cx="1541417" cy="1632857"/>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7" name="Title 1"/>
          <p:cNvSpPr>
            <a:spLocks noGrp="1"/>
          </p:cNvSpPr>
          <p:nvPr>
            <p:ph type="title"/>
          </p:nvPr>
        </p:nvSpPr>
        <p:spPr>
          <a:xfrm>
            <a:off x="384048" y="530352"/>
            <a:ext cx="7620000" cy="573575"/>
          </a:xfrm>
        </p:spPr>
        <p:txBody>
          <a:bodyPr anchor="t">
            <a:normAutofit/>
          </a:bodyPr>
          <a:lstStyle/>
          <a:p>
            <a:r>
              <a:rPr lang="en-US" sz="2800"/>
              <a:t>Developing a 1 – 100 ENERGY STAR Score</a:t>
            </a:r>
          </a:p>
        </p:txBody>
      </p:sp>
      <p:sp>
        <p:nvSpPr>
          <p:cNvPr id="9" name="TextBox 8"/>
          <p:cNvSpPr txBox="1"/>
          <p:nvPr/>
        </p:nvSpPr>
        <p:spPr>
          <a:xfrm>
            <a:off x="128294" y="3594803"/>
            <a:ext cx="1607990" cy="929759"/>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i="0" u="none" strike="noStrike" kern="1200" cap="none" spc="0" normalizeH="0" baseline="0" noProof="0">
                <a:ln>
                  <a:noFill/>
                </a:ln>
                <a:effectLst/>
                <a:uLnTx/>
                <a:uFillTx/>
                <a:latin typeface="Arial" pitchFamily="34" charset="0"/>
                <a:ea typeface="+mj-ea"/>
                <a:cs typeface="Arial" pitchFamily="34" charset="0"/>
              </a:rPr>
              <a:t>Nationally representative</a:t>
            </a:r>
            <a:r>
              <a:rPr kumimoji="0" lang="en-US" sz="1600" i="0" u="none" strike="noStrike" kern="1200" cap="none" spc="0" normalizeH="0" noProof="0">
                <a:ln>
                  <a:noFill/>
                </a:ln>
                <a:effectLst/>
                <a:uLnTx/>
                <a:uFillTx/>
                <a:latin typeface="Arial" pitchFamily="34" charset="0"/>
                <a:ea typeface="+mj-ea"/>
                <a:cs typeface="Arial" pitchFamily="34" charset="0"/>
              </a:rPr>
              <a:t> survey</a:t>
            </a:r>
            <a:endParaRPr kumimoji="0" lang="en-US" sz="1600" i="0" u="none" strike="noStrike" kern="1200" cap="none" spc="0" normalizeH="0" baseline="0" noProof="0">
              <a:ln>
                <a:noFill/>
              </a:ln>
              <a:effectLst/>
              <a:uLnTx/>
              <a:uFillTx/>
              <a:latin typeface="Arial" pitchFamily="34" charset="0"/>
              <a:ea typeface="+mj-ea"/>
              <a:cs typeface="Arial" pitchFamily="34" charset="0"/>
            </a:endParaRPr>
          </a:p>
        </p:txBody>
      </p:sp>
      <p:pic>
        <p:nvPicPr>
          <p:cNvPr id="11"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76265" y="1096810"/>
            <a:ext cx="2011680" cy="1094071"/>
          </a:xfrm>
          <a:prstGeom prst="rect">
            <a:avLst/>
          </a:prstGeom>
          <a:noFill/>
          <a:ln w="9525">
            <a:solidFill>
              <a:schemeClr val="accent1">
                <a:shade val="50000"/>
              </a:schemeClr>
            </a:solidFill>
            <a:miter lim="800000"/>
            <a:headEnd/>
            <a:tailEnd/>
          </a:ln>
          <a:effectLst>
            <a:outerShdw blurRad="50800" dist="38100" dir="13500000" algn="br" rotWithShape="0">
              <a:prstClr val="black">
                <a:alpha val="40000"/>
              </a:prstClr>
            </a:outerShdw>
          </a:effectLst>
        </p:spPr>
      </p:pic>
      <p:sp>
        <p:nvSpPr>
          <p:cNvPr id="12" name="TextBox 11"/>
          <p:cNvSpPr txBox="1"/>
          <p:nvPr/>
        </p:nvSpPr>
        <p:spPr>
          <a:xfrm>
            <a:off x="3280027" y="2307304"/>
            <a:ext cx="2795452" cy="368974"/>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a:ln>
                  <a:noFill/>
                </a:ln>
                <a:effectLst/>
                <a:uLnTx/>
                <a:uFillTx/>
                <a:latin typeface="Arial" pitchFamily="34" charset="0"/>
                <a:ea typeface="+mj-ea"/>
                <a:cs typeface="Arial" pitchFamily="34" charset="0"/>
              </a:rPr>
              <a:t>Data analysis</a:t>
            </a:r>
          </a:p>
        </p:txBody>
      </p:sp>
      <p:sp>
        <p:nvSpPr>
          <p:cNvPr id="13" name="TextBox 12"/>
          <p:cNvSpPr txBox="1"/>
          <p:nvPr/>
        </p:nvSpPr>
        <p:spPr>
          <a:xfrm>
            <a:off x="6679472" y="3882845"/>
            <a:ext cx="2586445" cy="690208"/>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i="0" u="none" strike="noStrike" kern="1200" cap="none" spc="0" normalizeH="0" baseline="0" noProof="0">
                <a:ln>
                  <a:noFill/>
                </a:ln>
                <a:effectLst/>
                <a:uLnTx/>
                <a:uFillTx/>
                <a:latin typeface="Arial" pitchFamily="34" charset="0"/>
                <a:ea typeface="+mj-ea"/>
                <a:cs typeface="Arial" pitchFamily="34" charset="0"/>
              </a:rPr>
              <a:t>Statistical modeling</a:t>
            </a:r>
          </a:p>
        </p:txBody>
      </p:sp>
      <p:sp>
        <p:nvSpPr>
          <p:cNvPr id="14" name="TextBox 13"/>
          <p:cNvSpPr txBox="1"/>
          <p:nvPr/>
        </p:nvSpPr>
        <p:spPr>
          <a:xfrm>
            <a:off x="4434839" y="5023441"/>
            <a:ext cx="2381795" cy="1384663"/>
          </a:xfrm>
          <a:prstGeom prst="rect">
            <a:avLst/>
          </a:prstGeom>
          <a:noFill/>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i="0" u="none" strike="noStrike" kern="1200" cap="none" spc="0" normalizeH="0" baseline="0" noProof="0">
                <a:ln>
                  <a:noFill/>
                </a:ln>
                <a:effectLst/>
                <a:uLnTx/>
                <a:uFillTx/>
                <a:latin typeface="Arial" pitchFamily="34" charset="0"/>
                <a:ea typeface="+mj-ea"/>
                <a:cs typeface="Arial" pitchFamily="34" charset="0"/>
              </a:rPr>
              <a:t>Comparison</a:t>
            </a:r>
            <a:r>
              <a:rPr kumimoji="0" lang="en-US" sz="1600" i="0" u="none" strike="noStrike" kern="1200" cap="none" spc="0" normalizeH="0" noProof="0">
                <a:ln>
                  <a:noFill/>
                </a:ln>
                <a:effectLst/>
                <a:uLnTx/>
                <a:uFillTx/>
                <a:latin typeface="Arial" pitchFamily="34" charset="0"/>
                <a:ea typeface="+mj-ea"/>
                <a:cs typeface="Arial" pitchFamily="34" charset="0"/>
              </a:rPr>
              <a:t> between</a:t>
            </a:r>
            <a:r>
              <a:rPr kumimoji="0" lang="en-US" sz="1600" i="0" u="none" strike="noStrike" kern="1200" cap="none" spc="0" normalizeH="0" baseline="0" noProof="0">
                <a:ln>
                  <a:noFill/>
                </a:ln>
                <a:effectLst/>
                <a:uLnTx/>
                <a:uFillTx/>
                <a:latin typeface="Arial" pitchFamily="34" charset="0"/>
                <a:ea typeface="+mj-ea"/>
                <a:cs typeface="Arial" pitchFamily="34" charset="0"/>
              </a:rPr>
              <a:t> actual energy data and the</a:t>
            </a:r>
            <a:r>
              <a:rPr kumimoji="0" lang="en-US" sz="1600" i="0" u="none" strike="noStrike" kern="1200" cap="none" spc="0" normalizeH="0" noProof="0">
                <a:ln>
                  <a:noFill/>
                </a:ln>
                <a:effectLst/>
                <a:uLnTx/>
                <a:uFillTx/>
                <a:latin typeface="Arial" pitchFamily="34" charset="0"/>
                <a:ea typeface="+mj-ea"/>
                <a:cs typeface="Arial" pitchFamily="34" charset="0"/>
              </a:rPr>
              <a:t> modeled estimate</a:t>
            </a:r>
            <a:endParaRPr kumimoji="0" lang="en-US" sz="1600" i="0" u="none" strike="noStrike" kern="1200" cap="none" spc="0" normalizeH="0" baseline="0" noProof="0">
              <a:ln>
                <a:noFill/>
              </a:ln>
              <a:effectLst/>
              <a:uLnTx/>
              <a:uFillTx/>
              <a:latin typeface="Arial" pitchFamily="34" charset="0"/>
              <a:ea typeface="+mj-ea"/>
              <a:cs typeface="Arial" pitchFamily="34" charset="0"/>
            </a:endParaRPr>
          </a:p>
        </p:txBody>
      </p:sp>
      <p:cxnSp>
        <p:nvCxnSpPr>
          <p:cNvPr id="15" name="Straight Arrow Connector 14"/>
          <p:cNvCxnSpPr/>
          <p:nvPr/>
        </p:nvCxnSpPr>
        <p:spPr>
          <a:xfrm flipV="1">
            <a:off x="2544040" y="1596611"/>
            <a:ext cx="772083" cy="523183"/>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29504" y="1859594"/>
            <a:ext cx="596017" cy="489007"/>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30537" y="4207371"/>
            <a:ext cx="594984" cy="547509"/>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0207" y="2596584"/>
            <a:ext cx="2939143" cy="1362804"/>
          </a:xfrm>
          <a:prstGeom prst="rect">
            <a:avLst/>
          </a:prstGeom>
          <a:noFill/>
          <a:ln w="9525">
            <a:noFill/>
            <a:miter lim="800000"/>
            <a:headEnd/>
            <a:tailEnd/>
          </a:ln>
        </p:spPr>
      </p:pic>
      <p:pic>
        <p:nvPicPr>
          <p:cNvPr id="19" name="Picture 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40777" y="4549246"/>
            <a:ext cx="1672046" cy="669768"/>
          </a:xfrm>
          <a:prstGeom prst="rect">
            <a:avLst/>
          </a:prstGeom>
          <a:noFill/>
          <a:ln w="9525">
            <a:noFill/>
            <a:miter lim="800000"/>
            <a:headEnd/>
            <a:tailEnd/>
          </a:ln>
          <a:effectLst>
            <a:outerShdw blurRad="50800" dist="127000" dir="7800000" algn="br" rotWithShape="0">
              <a:prstClr val="black">
                <a:alpha val="40000"/>
              </a:prstClr>
            </a:outerShdw>
          </a:effectLst>
        </p:spPr>
      </p:pic>
      <p:pic>
        <p:nvPicPr>
          <p:cNvPr id="20" name="Picture 3" descr="C:\Documents and Settings\JSTEPH02\Local Settings\Temporary Internet Files\Content.IE5\57XMJQF6\MC900349411[1].wmf"/>
          <p:cNvPicPr>
            <a:picLocks noChangeAspect="1" noChangeArrowheads="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0727" y="1759737"/>
            <a:ext cx="2363451" cy="1835066"/>
          </a:xfrm>
          <a:prstGeom prst="rect">
            <a:avLst/>
          </a:prstGeom>
          <a:noFill/>
        </p:spPr>
      </p:pic>
      <p:sp>
        <p:nvSpPr>
          <p:cNvPr id="21"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16</a:t>
            </a:fld>
            <a:endParaRPr lang="en-US">
              <a:solidFill>
                <a:srgbClr val="3F3F3F"/>
              </a:solidFill>
            </a:endParaRPr>
          </a:p>
        </p:txBody>
      </p:sp>
    </p:spTree>
    <p:extLst>
      <p:ext uri="{BB962C8B-B14F-4D97-AF65-F5344CB8AC3E}">
        <p14:creationId xmlns:p14="http://schemas.microsoft.com/office/powerpoint/2010/main" val="192320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8589" y="2126090"/>
            <a:ext cx="7874586" cy="4174699"/>
          </a:xfrm>
        </p:spPr>
        <p:txBody>
          <a:bodyPr/>
          <a:lstStyle/>
          <a:p>
            <a:pPr>
              <a:buNone/>
            </a:pPr>
            <a:endParaRPr lang="en-US"/>
          </a:p>
          <a:p>
            <a:pPr>
              <a:buNone/>
            </a:pPr>
            <a:endParaRPr lang="en-US"/>
          </a:p>
          <a:p>
            <a:pPr marL="0" indent="0">
              <a:buNone/>
            </a:pPr>
            <a:r>
              <a:rPr lang="en-US" sz="4000" b="1">
                <a:solidFill>
                  <a:srgbClr val="00B0F0"/>
                </a:solidFill>
              </a:rPr>
              <a:t>How to Apply</a:t>
            </a:r>
          </a:p>
        </p:txBody>
      </p:sp>
      <p:sp>
        <p:nvSpPr>
          <p:cNvPr id="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17</a:t>
            </a:fld>
            <a:endParaRPr lang="en-US">
              <a:solidFill>
                <a:srgbClr val="3F3F3F"/>
              </a:solidFill>
            </a:endParaRPr>
          </a:p>
        </p:txBody>
      </p:sp>
    </p:spTree>
    <p:extLst>
      <p:ext uri="{BB962C8B-B14F-4D97-AF65-F5344CB8AC3E}">
        <p14:creationId xmlns:p14="http://schemas.microsoft.com/office/powerpoint/2010/main" val="145978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216152"/>
            <a:ext cx="8223504" cy="4161760"/>
          </a:xfrm>
        </p:spPr>
        <p:txBody>
          <a:bodyPr>
            <a:normAutofit/>
          </a:bodyPr>
          <a:lstStyle/>
          <a:p>
            <a:pPr marL="514350" indent="-514350">
              <a:lnSpc>
                <a:spcPct val="130000"/>
              </a:lnSpc>
              <a:buFont typeface="+mj-lt"/>
              <a:buAutoNum type="arabicPeriod"/>
            </a:pPr>
            <a:r>
              <a:rPr lang="en-US" dirty="0"/>
              <a:t>Benchmark your property in Portfolio Manager</a:t>
            </a:r>
            <a:r>
              <a:rPr lang="en-US" baseline="30000" dirty="0"/>
              <a:t>®</a:t>
            </a:r>
            <a:r>
              <a:rPr lang="en-US" dirty="0"/>
              <a:t> and achieve an ENERGY STAR score of 75 or higher.</a:t>
            </a:r>
          </a:p>
          <a:p>
            <a:pPr marL="514350" indent="-514350">
              <a:lnSpc>
                <a:spcPct val="130000"/>
              </a:lnSpc>
              <a:buFont typeface="+mj-lt"/>
              <a:buAutoNum type="arabicPeriod"/>
            </a:pPr>
            <a:r>
              <a:rPr lang="en-US" dirty="0"/>
              <a:t>Begin the online application in Portfolio Manager.</a:t>
            </a:r>
          </a:p>
          <a:p>
            <a:pPr marL="514350" indent="-514350">
              <a:lnSpc>
                <a:spcPct val="130000"/>
              </a:lnSpc>
              <a:buFont typeface="+mj-lt"/>
              <a:buAutoNum type="arabicPeriod"/>
            </a:pPr>
            <a:r>
              <a:rPr lang="en-US" dirty="0"/>
              <a:t>Have a Licensed Professional (LP) conduct a site visit, verifying the information in your application.</a:t>
            </a:r>
          </a:p>
          <a:p>
            <a:pPr marL="514350" indent="-514350">
              <a:lnSpc>
                <a:spcPct val="130000"/>
              </a:lnSpc>
              <a:buFont typeface="+mj-lt"/>
              <a:buAutoNum type="arabicPeriod"/>
            </a:pPr>
            <a:r>
              <a:rPr lang="en-US" dirty="0"/>
              <a:t>Complete the online application in Portfolio Manager, upload a scanned copy of the signed application, and submit the application electronically to EPA.</a:t>
            </a:r>
          </a:p>
          <a:p>
            <a:pPr marL="514350" indent="-514350">
              <a:lnSpc>
                <a:spcPct val="130000"/>
              </a:lnSpc>
              <a:buFont typeface="+mj-lt"/>
              <a:buAutoNum type="arabicPeriod"/>
            </a:pPr>
            <a:r>
              <a:rPr lang="en-US" dirty="0"/>
              <a:t>Respond to questions from EPA, if necessary.</a:t>
            </a:r>
          </a:p>
          <a:p>
            <a:pPr marL="514350" indent="-514350">
              <a:lnSpc>
                <a:spcPct val="130000"/>
              </a:lnSpc>
              <a:buFont typeface="+mj-lt"/>
              <a:buAutoNum type="arabicPeriod"/>
            </a:pPr>
            <a:r>
              <a:rPr lang="en-US" dirty="0"/>
              <a:t>Receive notification of the application’s status.</a:t>
            </a:r>
          </a:p>
        </p:txBody>
      </p:sp>
      <p:sp>
        <p:nvSpPr>
          <p:cNvPr id="5"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18</a:t>
            </a:fld>
            <a:endParaRPr lang="en-US">
              <a:solidFill>
                <a:schemeClr val="tx1"/>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Overview of the Application Process</a:t>
            </a:r>
          </a:p>
        </p:txBody>
      </p:sp>
    </p:spTree>
    <p:extLst>
      <p:ext uri="{BB962C8B-B14F-4D97-AF65-F5344CB8AC3E}">
        <p14:creationId xmlns:p14="http://schemas.microsoft.com/office/powerpoint/2010/main" val="378541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a:t>Access the Application Process</a:t>
            </a:r>
          </a:p>
        </p:txBody>
      </p:sp>
      <p:sp>
        <p:nvSpPr>
          <p:cNvPr id="9"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19</a:t>
            </a:fld>
            <a:endParaRPr lang="en-US">
              <a:solidFill>
                <a:srgbClr val="3F3F3F"/>
              </a:solidFill>
            </a:endParaRPr>
          </a:p>
        </p:txBody>
      </p:sp>
      <p:grpSp>
        <p:nvGrpSpPr>
          <p:cNvPr id="21" name="Group 20">
            <a:extLst>
              <a:ext uri="{FF2B5EF4-FFF2-40B4-BE49-F238E27FC236}">
                <a16:creationId xmlns:a16="http://schemas.microsoft.com/office/drawing/2014/main" id="{4E44F6AA-3FDF-4763-A0B3-0DB841C1F75C}"/>
              </a:ext>
            </a:extLst>
          </p:cNvPr>
          <p:cNvGrpSpPr/>
          <p:nvPr/>
        </p:nvGrpSpPr>
        <p:grpSpPr>
          <a:xfrm>
            <a:off x="676678" y="1514752"/>
            <a:ext cx="7752702" cy="4409714"/>
            <a:chOff x="676678" y="1514752"/>
            <a:chExt cx="7752702" cy="4409714"/>
          </a:xfrm>
        </p:grpSpPr>
        <p:pic>
          <p:nvPicPr>
            <p:cNvPr id="12" name="Picture 11">
              <a:extLst>
                <a:ext uri="{FF2B5EF4-FFF2-40B4-BE49-F238E27FC236}">
                  <a16:creationId xmlns:a16="http://schemas.microsoft.com/office/drawing/2014/main" id="{918B2DAD-C180-42F0-B1BA-BFCA26C3A381}"/>
                </a:ext>
              </a:extLst>
            </p:cNvPr>
            <p:cNvPicPr>
              <a:picLocks noChangeAspect="1"/>
            </p:cNvPicPr>
            <p:nvPr/>
          </p:nvPicPr>
          <p:blipFill>
            <a:blip r:embed="rId3"/>
            <a:stretch>
              <a:fillRect/>
            </a:stretch>
          </p:blipFill>
          <p:spPr>
            <a:xfrm>
              <a:off x="676680" y="1514752"/>
              <a:ext cx="7746521" cy="2206011"/>
            </a:xfrm>
            <a:prstGeom prst="rect">
              <a:avLst/>
            </a:prstGeom>
          </p:spPr>
        </p:pic>
        <p:pic>
          <p:nvPicPr>
            <p:cNvPr id="14" name="Picture 13">
              <a:extLst>
                <a:ext uri="{FF2B5EF4-FFF2-40B4-BE49-F238E27FC236}">
                  <a16:creationId xmlns:a16="http://schemas.microsoft.com/office/drawing/2014/main" id="{810FE0A2-87BB-45DF-9637-0512E07280F0}"/>
                </a:ext>
              </a:extLst>
            </p:cNvPr>
            <p:cNvPicPr>
              <a:picLocks noChangeAspect="1"/>
            </p:cNvPicPr>
            <p:nvPr/>
          </p:nvPicPr>
          <p:blipFill>
            <a:blip r:embed="rId4"/>
            <a:stretch>
              <a:fillRect/>
            </a:stretch>
          </p:blipFill>
          <p:spPr>
            <a:xfrm>
              <a:off x="676678" y="3720762"/>
              <a:ext cx="7752702" cy="2203704"/>
            </a:xfrm>
            <a:prstGeom prst="rect">
              <a:avLst/>
            </a:prstGeom>
          </p:spPr>
        </p:pic>
        <p:sp>
          <p:nvSpPr>
            <p:cNvPr id="16" name="Oval 15">
              <a:extLst>
                <a:ext uri="{FF2B5EF4-FFF2-40B4-BE49-F238E27FC236}">
                  <a16:creationId xmlns:a16="http://schemas.microsoft.com/office/drawing/2014/main" id="{2F382F15-7A96-4C7A-980C-F40F971ED9FC}"/>
                </a:ext>
              </a:extLst>
            </p:cNvPr>
            <p:cNvSpPr/>
            <p:nvPr/>
          </p:nvSpPr>
          <p:spPr>
            <a:xfrm>
              <a:off x="4572000" y="1828042"/>
              <a:ext cx="1984075" cy="113283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AE774C42-0296-4E0C-AD37-B05290E990B7}"/>
                </a:ext>
              </a:extLst>
            </p:cNvPr>
            <p:cNvSpPr/>
            <p:nvPr/>
          </p:nvSpPr>
          <p:spPr>
            <a:xfrm>
              <a:off x="4549939" y="4167355"/>
              <a:ext cx="1984075" cy="113283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F2B90FD-25A8-41DE-BF47-1A2531271F00}"/>
                </a:ext>
              </a:extLst>
            </p:cNvPr>
            <p:cNvCxnSpPr/>
            <p:nvPr/>
          </p:nvCxnSpPr>
          <p:spPr>
            <a:xfrm>
              <a:off x="5564037" y="2960880"/>
              <a:ext cx="0" cy="107317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20" name="Picture 19">
              <a:extLst>
                <a:ext uri="{FF2B5EF4-FFF2-40B4-BE49-F238E27FC236}">
                  <a16:creationId xmlns:a16="http://schemas.microsoft.com/office/drawing/2014/main" id="{C854B2B0-B52A-4492-ADFF-BC1C41504823}"/>
                </a:ext>
              </a:extLst>
            </p:cNvPr>
            <p:cNvPicPr>
              <a:picLocks noChangeAspect="1"/>
            </p:cNvPicPr>
            <p:nvPr/>
          </p:nvPicPr>
          <p:blipFill>
            <a:blip r:embed="rId5"/>
            <a:stretch>
              <a:fillRect/>
            </a:stretch>
          </p:blipFill>
          <p:spPr>
            <a:xfrm>
              <a:off x="3237297" y="2786903"/>
              <a:ext cx="497433" cy="155448"/>
            </a:xfrm>
            <a:prstGeom prst="rect">
              <a:avLst/>
            </a:prstGeom>
          </p:spPr>
        </p:pic>
      </p:grpSp>
    </p:spTree>
    <p:extLst>
      <p:ext uri="{BB962C8B-B14F-4D97-AF65-F5344CB8AC3E}">
        <p14:creationId xmlns:p14="http://schemas.microsoft.com/office/powerpoint/2010/main" val="127442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normAutofit/>
          </a:bodyPr>
          <a:lstStyle/>
          <a:p>
            <a:r>
              <a:rPr lang="en-US" dirty="0"/>
              <a:t>Learning Objectives</a:t>
            </a:r>
          </a:p>
        </p:txBody>
      </p:sp>
      <p:sp>
        <p:nvSpPr>
          <p:cNvPr id="3" name="Content Placeholder 2"/>
          <p:cNvSpPr>
            <a:spLocks noGrp="1"/>
          </p:cNvSpPr>
          <p:nvPr>
            <p:ph idx="1"/>
          </p:nvPr>
        </p:nvSpPr>
        <p:spPr>
          <a:xfrm>
            <a:off x="301752" y="1216152"/>
            <a:ext cx="7874586" cy="4174699"/>
          </a:xfrm>
        </p:spPr>
        <p:txBody>
          <a:bodyPr/>
          <a:lstStyle/>
          <a:p>
            <a:pPr>
              <a:lnSpc>
                <a:spcPct val="130000"/>
              </a:lnSpc>
            </a:pPr>
            <a:r>
              <a:rPr lang="en-US" dirty="0"/>
              <a:t>To gain an understanding of:</a:t>
            </a:r>
          </a:p>
          <a:p>
            <a:pPr lvl="1">
              <a:lnSpc>
                <a:spcPct val="130000"/>
              </a:lnSpc>
            </a:pPr>
            <a:r>
              <a:rPr lang="en-US" dirty="0"/>
              <a:t>The value of the ENERGY STAR Certification</a:t>
            </a:r>
          </a:p>
          <a:p>
            <a:pPr lvl="1">
              <a:lnSpc>
                <a:spcPct val="130000"/>
              </a:lnSpc>
            </a:pPr>
            <a:r>
              <a:rPr lang="en-US" dirty="0"/>
              <a:t>Eligibility requirements for Certification</a:t>
            </a:r>
          </a:p>
          <a:p>
            <a:pPr lvl="1">
              <a:lnSpc>
                <a:spcPct val="130000"/>
              </a:lnSpc>
            </a:pPr>
            <a:r>
              <a:rPr lang="en-US" dirty="0"/>
              <a:t>How to apply for the ENERGY STAR Certification in Portfolio Manager </a:t>
            </a:r>
          </a:p>
          <a:p>
            <a:pPr lvl="1">
              <a:lnSpc>
                <a:spcPct val="130000"/>
              </a:lnSpc>
            </a:pPr>
            <a:r>
              <a:rPr lang="en-US" dirty="0"/>
              <a:t>How to track the status of applications</a:t>
            </a:r>
          </a:p>
          <a:p>
            <a:pPr>
              <a:lnSpc>
                <a:spcPct val="130000"/>
              </a:lnSpc>
            </a:pPr>
            <a:r>
              <a:rPr lang="en-US" dirty="0"/>
              <a:t>How to Apply for ENERGY STAR certification in Canada</a:t>
            </a:r>
          </a:p>
          <a:p>
            <a:pPr lvl="1">
              <a:lnSpc>
                <a:spcPct val="130000"/>
              </a:lnSpc>
            </a:pPr>
            <a:r>
              <a:rPr lang="en-US" u="sng" dirty="0">
                <a:hlinkClick r:id="rId3"/>
              </a:rPr>
              <a:t>https://www.nrcan.gc.ca/energy/efficiency/buildings/energy-benchmarking/building/20525</a:t>
            </a:r>
            <a:endParaRPr lang="en-US" dirty="0"/>
          </a:p>
        </p:txBody>
      </p:sp>
      <p:sp>
        <p:nvSpPr>
          <p:cNvPr id="4"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2</a:t>
            </a:fld>
            <a:endParaRPr lang="en-US">
              <a:solidFill>
                <a:schemeClr val="tx1"/>
              </a:solidFill>
            </a:endParaRPr>
          </a:p>
        </p:txBody>
      </p:sp>
      <p:sp>
        <p:nvSpPr>
          <p:cNvPr id="5" name="TextBox 4"/>
          <p:cNvSpPr txBox="1"/>
          <p:nvPr/>
        </p:nvSpPr>
        <p:spPr>
          <a:xfrm>
            <a:off x="522271" y="5036371"/>
            <a:ext cx="8137097" cy="1004943"/>
          </a:xfrm>
          <a:prstGeom prst="rect">
            <a:avLst/>
          </a:prstGeom>
          <a:ln w="12700">
            <a:solidFill>
              <a:srgbClr val="0070C0"/>
            </a:solidFill>
            <a:prstDash val="sysDot"/>
          </a:ln>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a:ln>
                  <a:noFill/>
                </a:ln>
                <a:solidFill>
                  <a:schemeClr val="tx1">
                    <a:lumMod val="75000"/>
                    <a:lumOff val="25000"/>
                  </a:schemeClr>
                </a:solidFill>
                <a:effectLst/>
                <a:uLnTx/>
                <a:uFillTx/>
                <a:latin typeface="Arial" pitchFamily="34" charset="0"/>
                <a:ea typeface="+mj-ea"/>
                <a:cs typeface="Arial" pitchFamily="34" charset="0"/>
              </a:rPr>
              <a:t>If you’re brand new to Portfolio Manager, visit </a:t>
            </a:r>
            <a:r>
              <a:rPr kumimoji="0" lang="en-US" b="0" i="0" u="none" strike="noStrike" kern="1200" cap="none" spc="0" normalizeH="0" baseline="0" noProof="0" dirty="0">
                <a:ln>
                  <a:noFill/>
                </a:ln>
                <a:solidFill>
                  <a:schemeClr val="tx1">
                    <a:lumMod val="75000"/>
                    <a:lumOff val="25000"/>
                  </a:schemeClr>
                </a:solidFill>
                <a:effectLst/>
                <a:uLnTx/>
                <a:uFillTx/>
                <a:latin typeface="Arial" pitchFamily="34" charset="0"/>
                <a:ea typeface="+mj-ea"/>
                <a:cs typeface="Arial" pitchFamily="34" charset="0"/>
                <a:hlinkClick r:id="rId4"/>
              </a:rPr>
              <a:t>energystar.gov/buildings/training</a:t>
            </a:r>
            <a:r>
              <a:rPr kumimoji="0" lang="en-US" b="0" i="0" u="none" strike="noStrike" kern="1200" cap="none" spc="0" normalizeH="0" baseline="0" noProof="0" dirty="0">
                <a:ln>
                  <a:noFill/>
                </a:ln>
                <a:solidFill>
                  <a:schemeClr val="tx1">
                    <a:lumMod val="75000"/>
                    <a:lumOff val="25000"/>
                  </a:schemeClr>
                </a:solidFill>
                <a:effectLst/>
                <a:uLnTx/>
                <a:uFillTx/>
                <a:latin typeface="Arial" pitchFamily="34" charset="0"/>
                <a:ea typeface="+mj-ea"/>
                <a:cs typeface="Arial" pitchFamily="34" charset="0"/>
              </a:rPr>
              <a:t> for</a:t>
            </a:r>
            <a:r>
              <a:rPr kumimoji="0" lang="en-US" b="0" i="0" u="none" strike="noStrike" kern="1200" cap="none" spc="0" normalizeH="0" noProof="0" dirty="0">
                <a:ln>
                  <a:noFill/>
                </a:ln>
                <a:solidFill>
                  <a:schemeClr val="tx1">
                    <a:lumMod val="75000"/>
                    <a:lumOff val="25000"/>
                  </a:schemeClr>
                </a:solidFill>
                <a:effectLst/>
                <a:uLnTx/>
                <a:uFillTx/>
                <a:latin typeface="Arial" pitchFamily="34" charset="0"/>
                <a:ea typeface="+mj-ea"/>
                <a:cs typeface="Arial" pitchFamily="34" charset="0"/>
              </a:rPr>
              <a:t> the training resources that will help you get started</a:t>
            </a:r>
            <a:endParaRPr kumimoji="0" lang="en-US" b="0" i="0" u="none" strike="noStrike" kern="1200" cap="none" spc="0" normalizeH="0" baseline="0" noProof="0" dirty="0">
              <a:ln>
                <a:noFill/>
              </a:ln>
              <a:solidFill>
                <a:schemeClr val="tx1">
                  <a:lumMod val="75000"/>
                  <a:lumOff val="25000"/>
                </a:schemeClr>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22871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a:t>Apply for Recognition: About Your Property</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463" y="1229242"/>
            <a:ext cx="2224731" cy="30069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20</a:t>
            </a:fld>
            <a:endParaRPr lang="en-US">
              <a:solidFill>
                <a:srgbClr val="3F3F3F"/>
              </a:solidFill>
            </a:endParaRPr>
          </a:p>
        </p:txBody>
      </p:sp>
      <p:grpSp>
        <p:nvGrpSpPr>
          <p:cNvPr id="12" name="Group 11">
            <a:extLst>
              <a:ext uri="{FF2B5EF4-FFF2-40B4-BE49-F238E27FC236}">
                <a16:creationId xmlns:a16="http://schemas.microsoft.com/office/drawing/2014/main" id="{84E05CE0-6D25-40FA-83CC-AEEF3FD21B76}"/>
              </a:ext>
            </a:extLst>
          </p:cNvPr>
          <p:cNvGrpSpPr/>
          <p:nvPr/>
        </p:nvGrpSpPr>
        <p:grpSpPr>
          <a:xfrm>
            <a:off x="812582" y="1282657"/>
            <a:ext cx="5092918" cy="2057444"/>
            <a:chOff x="1104457" y="1229242"/>
            <a:chExt cx="5427006" cy="2489709"/>
          </a:xfrm>
        </p:grpSpPr>
        <p:pic>
          <p:nvPicPr>
            <p:cNvPr id="3" name="Picture 2">
              <a:extLst>
                <a:ext uri="{FF2B5EF4-FFF2-40B4-BE49-F238E27FC236}">
                  <a16:creationId xmlns:a16="http://schemas.microsoft.com/office/drawing/2014/main" id="{ECD917B8-0EF7-4505-B9DB-7D39F064F9E2}"/>
                </a:ext>
              </a:extLst>
            </p:cNvPr>
            <p:cNvPicPr>
              <a:picLocks noChangeAspect="1"/>
            </p:cNvPicPr>
            <p:nvPr/>
          </p:nvPicPr>
          <p:blipFill>
            <a:blip r:embed="rId4"/>
            <a:stretch>
              <a:fillRect/>
            </a:stretch>
          </p:blipFill>
          <p:spPr>
            <a:xfrm>
              <a:off x="1104457" y="1229242"/>
              <a:ext cx="5427006" cy="2489709"/>
            </a:xfrm>
            <a:prstGeom prst="rect">
              <a:avLst/>
            </a:prstGeom>
          </p:spPr>
        </p:pic>
        <p:sp>
          <p:nvSpPr>
            <p:cNvPr id="10" name="Oval 9">
              <a:extLst>
                <a:ext uri="{FF2B5EF4-FFF2-40B4-BE49-F238E27FC236}">
                  <a16:creationId xmlns:a16="http://schemas.microsoft.com/office/drawing/2014/main" id="{B8C4304A-2787-49A7-9809-3BACA0D13787}"/>
                </a:ext>
              </a:extLst>
            </p:cNvPr>
            <p:cNvSpPr/>
            <p:nvPr/>
          </p:nvSpPr>
          <p:spPr>
            <a:xfrm>
              <a:off x="1117600" y="2106215"/>
              <a:ext cx="1181100" cy="421295"/>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A6785773-BEFB-4DB7-BE1C-47AFD7091D15}"/>
              </a:ext>
            </a:extLst>
          </p:cNvPr>
          <p:cNvPicPr>
            <a:picLocks noChangeAspect="1"/>
          </p:cNvPicPr>
          <p:nvPr/>
        </p:nvPicPr>
        <p:blipFill>
          <a:blip r:embed="rId5"/>
          <a:stretch>
            <a:fillRect/>
          </a:stretch>
        </p:blipFill>
        <p:spPr>
          <a:xfrm>
            <a:off x="824916" y="3517900"/>
            <a:ext cx="5080584" cy="2366367"/>
          </a:xfrm>
          <a:prstGeom prst="rect">
            <a:avLst/>
          </a:prstGeom>
        </p:spPr>
      </p:pic>
    </p:spTree>
    <p:extLst>
      <p:ext uri="{BB962C8B-B14F-4D97-AF65-F5344CB8AC3E}">
        <p14:creationId xmlns:p14="http://schemas.microsoft.com/office/powerpoint/2010/main" val="267153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167309"/>
            <a:ext cx="7874586" cy="4174699"/>
          </a:xfrm>
        </p:spPr>
        <p:txBody>
          <a:bodyPr/>
          <a:lstStyle/>
          <a:p>
            <a:pPr>
              <a:lnSpc>
                <a:spcPct val="130000"/>
              </a:lnSpc>
              <a:buNone/>
            </a:pPr>
            <a:r>
              <a:rPr lang="en-US" dirty="0"/>
              <a:t>Tips for a good property description:</a:t>
            </a:r>
          </a:p>
          <a:p>
            <a:pPr>
              <a:lnSpc>
                <a:spcPct val="130000"/>
              </a:lnSpc>
            </a:pPr>
            <a:r>
              <a:rPr lang="en-US" dirty="0"/>
              <a:t>Be detailed</a:t>
            </a:r>
          </a:p>
          <a:p>
            <a:pPr>
              <a:lnSpc>
                <a:spcPct val="130000"/>
              </a:lnSpc>
            </a:pPr>
            <a:r>
              <a:rPr lang="en-US" dirty="0"/>
              <a:t>Describe how the property is used or the services provided within the property</a:t>
            </a:r>
          </a:p>
          <a:p>
            <a:pPr>
              <a:lnSpc>
                <a:spcPct val="130000"/>
              </a:lnSpc>
            </a:pPr>
            <a:r>
              <a:rPr lang="en-US" dirty="0"/>
              <a:t>Describe who’s in the property – e.g., primary tenants, grades taught, retailers, etc.</a:t>
            </a:r>
          </a:p>
          <a:p>
            <a:endParaRPr lang="en-US" dirty="0"/>
          </a:p>
        </p:txBody>
      </p:sp>
      <p:sp>
        <p:nvSpPr>
          <p:cNvPr id="5"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21</a:t>
            </a:fld>
            <a:endParaRPr lang="en-US">
              <a:solidFill>
                <a:srgbClr val="3F3F3F"/>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More Details: Property Description</a:t>
            </a:r>
          </a:p>
        </p:txBody>
      </p:sp>
    </p:spTree>
    <p:extLst>
      <p:ext uri="{BB962C8B-B14F-4D97-AF65-F5344CB8AC3E}">
        <p14:creationId xmlns:p14="http://schemas.microsoft.com/office/powerpoint/2010/main" val="2086856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214" y="1528132"/>
            <a:ext cx="7874586" cy="4174699"/>
          </a:xfrm>
        </p:spPr>
        <p:txBody>
          <a:bodyPr>
            <a:normAutofit fontScale="70000" lnSpcReduction="20000"/>
          </a:bodyPr>
          <a:lstStyle/>
          <a:p>
            <a:pPr>
              <a:lnSpc>
                <a:spcPct val="150000"/>
              </a:lnSpc>
              <a:buNone/>
            </a:pPr>
            <a:r>
              <a:rPr lang="en-US"/>
              <a:t>Good Examples:</a:t>
            </a:r>
          </a:p>
          <a:p>
            <a:pPr>
              <a:lnSpc>
                <a:spcPct val="150000"/>
              </a:lnSpc>
              <a:buNone/>
            </a:pPr>
            <a:endParaRPr lang="en-US"/>
          </a:p>
          <a:p>
            <a:pPr>
              <a:lnSpc>
                <a:spcPct val="150000"/>
              </a:lnSpc>
              <a:buNone/>
            </a:pPr>
            <a:r>
              <a:rPr lang="en-US"/>
              <a:t>	“Kohl's Department Store 10605 Simi Valley is a 94,946 square foot retail store. Kohl's sells clothing, home goods, and exclusive brands.”</a:t>
            </a:r>
          </a:p>
          <a:p>
            <a:pPr>
              <a:lnSpc>
                <a:spcPct val="150000"/>
              </a:lnSpc>
              <a:buNone/>
            </a:pPr>
            <a:endParaRPr lang="en-US"/>
          </a:p>
          <a:p>
            <a:pPr>
              <a:lnSpc>
                <a:spcPct val="150000"/>
              </a:lnSpc>
              <a:buNone/>
            </a:pPr>
            <a:r>
              <a:rPr lang="en-US"/>
              <a:t>	“180 Maiden Lane is a 41-story commercial office building located in the Financial District of Lower Manhattan. Its primary tenant is AIG Employee Services, Inc., and there are a handful of other smaller tenants that exist throughout the building. The building receives electricity, natural gas, and district steam utilities.”</a:t>
            </a:r>
          </a:p>
          <a:p>
            <a:pPr>
              <a:lnSpc>
                <a:spcPct val="150000"/>
              </a:lnSpc>
              <a:buNone/>
            </a:pPr>
            <a:endParaRPr lang="en-US"/>
          </a:p>
          <a:p>
            <a:pPr>
              <a:lnSpc>
                <a:spcPct val="150000"/>
              </a:lnSpc>
              <a:buNone/>
            </a:pPr>
            <a:r>
              <a:rPr lang="en-US"/>
              <a:t>	“Grade K-6 school in the Whittier City School District in California. This historic school was put in service in 1947.  It has 437 students and the supporting faculty and staff.”</a:t>
            </a:r>
          </a:p>
          <a:p>
            <a:pPr>
              <a:lnSpc>
                <a:spcPct val="150000"/>
              </a:lnSpc>
              <a:buNone/>
            </a:pPr>
            <a:endParaRPr lang="en-US" sz="2000"/>
          </a:p>
        </p:txBody>
      </p:sp>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22</a:t>
            </a:fld>
            <a:endParaRPr lang="en-US">
              <a:solidFill>
                <a:srgbClr val="3F3F3F"/>
              </a:solidFill>
            </a:endParaRPr>
          </a:p>
        </p:txBody>
      </p:sp>
      <p:sp>
        <p:nvSpPr>
          <p:cNvPr id="5"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More Details: Property Description (cont’d)</a:t>
            </a:r>
          </a:p>
        </p:txBody>
      </p:sp>
    </p:spTree>
    <p:extLst>
      <p:ext uri="{BB962C8B-B14F-4D97-AF65-F5344CB8AC3E}">
        <p14:creationId xmlns:p14="http://schemas.microsoft.com/office/powerpoint/2010/main" val="401840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dirty="0"/>
              <a:t>More Details: COVID-19 Changes</a:t>
            </a:r>
          </a:p>
        </p:txBody>
      </p:sp>
      <p:sp>
        <p:nvSpPr>
          <p:cNvPr id="9"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dirty="0" smtClean="0">
                <a:solidFill>
                  <a:srgbClr val="3F3F3F"/>
                </a:solidFill>
              </a:rPr>
              <a:pPr>
                <a:defRPr/>
              </a:pPr>
              <a:t>23</a:t>
            </a:fld>
            <a:endParaRPr lang="en-US" dirty="0">
              <a:solidFill>
                <a:srgbClr val="3F3F3F"/>
              </a:solidFill>
            </a:endParaRPr>
          </a:p>
        </p:txBody>
      </p:sp>
      <p:pic>
        <p:nvPicPr>
          <p:cNvPr id="8" name="Picture 7" descr="Graphical user interface, text, application&#10;&#10;Description automatically generated">
            <a:extLst>
              <a:ext uri="{FF2B5EF4-FFF2-40B4-BE49-F238E27FC236}">
                <a16:creationId xmlns:a16="http://schemas.microsoft.com/office/drawing/2014/main" id="{A822B4FD-A675-4939-9DB5-4195EB2EC449}"/>
              </a:ext>
            </a:extLst>
          </p:cNvPr>
          <p:cNvPicPr>
            <a:picLocks noChangeAspect="1"/>
          </p:cNvPicPr>
          <p:nvPr/>
        </p:nvPicPr>
        <p:blipFill>
          <a:blip r:embed="rId3"/>
          <a:stretch>
            <a:fillRect/>
          </a:stretch>
        </p:blipFill>
        <p:spPr>
          <a:xfrm>
            <a:off x="428165" y="1049411"/>
            <a:ext cx="5607324" cy="5039155"/>
          </a:xfrm>
          <a:prstGeom prst="rect">
            <a:avLst/>
          </a:prstGeom>
        </p:spPr>
      </p:pic>
      <p:pic>
        <p:nvPicPr>
          <p:cNvPr id="13" name="Picture 12">
            <a:extLst>
              <a:ext uri="{FF2B5EF4-FFF2-40B4-BE49-F238E27FC236}">
                <a16:creationId xmlns:a16="http://schemas.microsoft.com/office/drawing/2014/main" id="{325C6A11-F0D1-4DF8-948E-79AD509B71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463" y="1229242"/>
            <a:ext cx="2224731" cy="30069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797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7F96E8-271D-4BA9-A4BE-0B6A9DBC7F1F}"/>
              </a:ext>
            </a:extLst>
          </p:cNvPr>
          <p:cNvPicPr>
            <a:picLocks noChangeAspect="1"/>
          </p:cNvPicPr>
          <p:nvPr/>
        </p:nvPicPr>
        <p:blipFill>
          <a:blip r:embed="rId3"/>
          <a:stretch>
            <a:fillRect/>
          </a:stretch>
        </p:blipFill>
        <p:spPr>
          <a:xfrm>
            <a:off x="746227" y="3621370"/>
            <a:ext cx="3797388" cy="2469286"/>
          </a:xfrm>
          <a:prstGeom prst="rect">
            <a:avLst/>
          </a:prstGeom>
        </p:spPr>
      </p:pic>
      <p:pic>
        <p:nvPicPr>
          <p:cNvPr id="2" name="Picture 1">
            <a:extLst>
              <a:ext uri="{FF2B5EF4-FFF2-40B4-BE49-F238E27FC236}">
                <a16:creationId xmlns:a16="http://schemas.microsoft.com/office/drawing/2014/main" id="{0B8E44BB-F577-4633-99CE-4DDEC73F92BF}"/>
              </a:ext>
            </a:extLst>
          </p:cNvPr>
          <p:cNvPicPr>
            <a:picLocks noChangeAspect="1"/>
          </p:cNvPicPr>
          <p:nvPr/>
        </p:nvPicPr>
        <p:blipFill>
          <a:blip r:embed="rId4"/>
          <a:stretch>
            <a:fillRect/>
          </a:stretch>
        </p:blipFill>
        <p:spPr>
          <a:xfrm>
            <a:off x="754073" y="1262106"/>
            <a:ext cx="3979976" cy="2359264"/>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1524000"/>
            <a:ext cx="1828800" cy="2438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4419600" y="1831001"/>
            <a:ext cx="5334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405945" y="4318291"/>
            <a:ext cx="533400" cy="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392289" y="4894855"/>
            <a:ext cx="5334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419600" y="5637472"/>
            <a:ext cx="533400" cy="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130520" y="1550646"/>
            <a:ext cx="905169" cy="533400"/>
          </a:xfrm>
          <a:prstGeom prst="rect">
            <a:avLst/>
          </a:prstGeom>
        </p:spPr>
        <p:txBody>
          <a:bodyPr vert="horz" wrap="square" lIns="91440" tIns="45720" rIns="91440" bIns="45720" rtlCol="0" anchor="ctr">
            <a:normAutofit fontScale="92500"/>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Owner</a:t>
            </a:r>
          </a:p>
        </p:txBody>
      </p:sp>
      <p:sp>
        <p:nvSpPr>
          <p:cNvPr id="17" name="TextBox 16"/>
          <p:cNvSpPr txBox="1"/>
          <p:nvPr/>
        </p:nvSpPr>
        <p:spPr>
          <a:xfrm>
            <a:off x="4969265" y="4078900"/>
            <a:ext cx="2309486" cy="5334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Primary Contact</a:t>
            </a:r>
          </a:p>
        </p:txBody>
      </p:sp>
      <p:sp>
        <p:nvSpPr>
          <p:cNvPr id="18" name="TextBox 17"/>
          <p:cNvSpPr txBox="1"/>
          <p:nvPr/>
        </p:nvSpPr>
        <p:spPr>
          <a:xfrm>
            <a:off x="4953000" y="4710082"/>
            <a:ext cx="2080886" cy="5334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Signatory</a:t>
            </a:r>
          </a:p>
        </p:txBody>
      </p:sp>
      <p:sp>
        <p:nvSpPr>
          <p:cNvPr id="19" name="TextBox 18"/>
          <p:cNvSpPr txBox="1"/>
          <p:nvPr/>
        </p:nvSpPr>
        <p:spPr>
          <a:xfrm>
            <a:off x="4952999" y="5337389"/>
            <a:ext cx="3549563" cy="5334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Licensed Professional</a:t>
            </a:r>
          </a:p>
        </p:txBody>
      </p:sp>
      <p:cxnSp>
        <p:nvCxnSpPr>
          <p:cNvPr id="20" name="Straight Arrow Connector 19"/>
          <p:cNvCxnSpPr/>
          <p:nvPr/>
        </p:nvCxnSpPr>
        <p:spPr>
          <a:xfrm flipH="1">
            <a:off x="4419599" y="2388182"/>
            <a:ext cx="5334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130519" y="2244373"/>
            <a:ext cx="1137312" cy="533400"/>
          </a:xfrm>
          <a:prstGeom prst="rect">
            <a:avLst/>
          </a:prstGeom>
        </p:spPr>
        <p:txBody>
          <a:bodyPr vert="horz" wrap="square" lIns="91440" tIns="45720" rIns="91440" bIns="45720" rtlCol="0" anchor="ctr">
            <a:normAutofit fontScale="85000" lnSpcReduction="10000"/>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rPr>
              <a:t>Manager</a:t>
            </a:r>
          </a:p>
        </p:txBody>
      </p:sp>
      <p:cxnSp>
        <p:nvCxnSpPr>
          <p:cNvPr id="22" name="Straight Arrow Connector 21"/>
          <p:cNvCxnSpPr/>
          <p:nvPr/>
        </p:nvCxnSpPr>
        <p:spPr>
          <a:xfrm flipH="1">
            <a:off x="4422210" y="3090500"/>
            <a:ext cx="5334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133130" y="2805747"/>
            <a:ext cx="1831126" cy="785402"/>
          </a:xfrm>
          <a:prstGeom prst="rect">
            <a:avLst/>
          </a:prstGeom>
        </p:spPr>
        <p:txBody>
          <a:bodyPr vert="horz" wrap="squar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noProof="0">
                <a:ln>
                  <a:noFill/>
                </a:ln>
                <a:solidFill>
                  <a:schemeClr val="tx1">
                    <a:lumMod val="50000"/>
                    <a:lumOff val="50000"/>
                  </a:schemeClr>
                </a:solidFill>
                <a:effectLst/>
                <a:uLnTx/>
                <a:uFillTx/>
                <a:latin typeface="Arial" pitchFamily="34" charset="0"/>
                <a:ea typeface="+mj-ea"/>
                <a:cs typeface="Arial" pitchFamily="34" charset="0"/>
              </a:rPr>
              <a:t>SPP</a:t>
            </a:r>
          </a:p>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noProof="0">
                <a:ln>
                  <a:noFill/>
                </a:ln>
                <a:solidFill>
                  <a:schemeClr val="tx1">
                    <a:lumMod val="50000"/>
                    <a:lumOff val="50000"/>
                  </a:schemeClr>
                </a:solidFill>
                <a:effectLst/>
                <a:uLnTx/>
                <a:uFillTx/>
                <a:latin typeface="Arial" pitchFamily="34" charset="0"/>
                <a:ea typeface="+mj-ea"/>
                <a:cs typeface="Arial" pitchFamily="34" charset="0"/>
              </a:rPr>
              <a:t>(if applicable)</a:t>
            </a:r>
            <a:endParaRPr kumimoji="0" lang="en-US" sz="2000" b="0" i="0" u="none" strike="noStrike" kern="1200" cap="none" spc="0" normalizeH="0" baseline="0" noProof="0">
              <a:ln>
                <a:noFill/>
              </a:ln>
              <a:solidFill>
                <a:schemeClr val="tx1">
                  <a:lumMod val="50000"/>
                  <a:lumOff val="50000"/>
                </a:schemeClr>
              </a:solidFill>
              <a:effectLst/>
              <a:uLnTx/>
              <a:uFillTx/>
              <a:latin typeface="Arial" pitchFamily="34" charset="0"/>
              <a:ea typeface="+mj-ea"/>
              <a:cs typeface="Arial" pitchFamily="34" charset="0"/>
            </a:endParaRPr>
          </a:p>
        </p:txBody>
      </p:sp>
      <p:sp>
        <p:nvSpPr>
          <p:cNvPr id="2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24</a:t>
            </a:fld>
            <a:endParaRPr lang="en-US">
              <a:solidFill>
                <a:srgbClr val="3F3F3F"/>
              </a:solidFill>
            </a:endParaRPr>
          </a:p>
        </p:txBody>
      </p:sp>
      <p:sp>
        <p:nvSpPr>
          <p:cNvPr id="2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Apply for Recognition: Contact Information </a:t>
            </a:r>
          </a:p>
        </p:txBody>
      </p:sp>
    </p:spTree>
    <p:extLst>
      <p:ext uri="{BB962C8B-B14F-4D97-AF65-F5344CB8AC3E}">
        <p14:creationId xmlns:p14="http://schemas.microsoft.com/office/powerpoint/2010/main" val="305386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F2B177-D8ED-4CCB-8A19-E42560413A03}"/>
              </a:ext>
            </a:extLst>
          </p:cNvPr>
          <p:cNvPicPr>
            <a:picLocks noChangeAspect="1"/>
          </p:cNvPicPr>
          <p:nvPr/>
        </p:nvPicPr>
        <p:blipFill>
          <a:blip r:embed="rId3"/>
          <a:stretch>
            <a:fillRect/>
          </a:stretch>
        </p:blipFill>
        <p:spPr>
          <a:xfrm>
            <a:off x="384048" y="1284941"/>
            <a:ext cx="4939637" cy="3315646"/>
          </a:xfrm>
          <a:prstGeom prst="rect">
            <a:avLst/>
          </a:prstGeom>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91386" y="3956588"/>
            <a:ext cx="4601648" cy="20845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7407" y="1178874"/>
            <a:ext cx="1963716" cy="2667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358588" y="1284941"/>
            <a:ext cx="184666" cy="369332"/>
          </a:xfrm>
          <a:prstGeom prst="rect">
            <a:avLst/>
          </a:prstGeom>
          <a:noFill/>
        </p:spPr>
        <p:txBody>
          <a:bodyPr wrap="none" rtlCol="0">
            <a:spAutoFit/>
          </a:bodyPr>
          <a:lstStyle/>
          <a:p>
            <a:endParaRPr lang="en-US"/>
          </a:p>
        </p:txBody>
      </p:sp>
      <p:sp>
        <p:nvSpPr>
          <p:cNvPr id="10"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25</a:t>
            </a:fld>
            <a:endParaRPr lang="en-US">
              <a:solidFill>
                <a:srgbClr val="3F3F3F"/>
              </a:solidFill>
            </a:endParaRPr>
          </a:p>
        </p:txBody>
      </p:sp>
      <p:sp>
        <p:nvSpPr>
          <p:cNvPr id="12"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Apply for Recognition: Contact Information </a:t>
            </a:r>
          </a:p>
        </p:txBody>
      </p:sp>
    </p:spTree>
    <p:extLst>
      <p:ext uri="{BB962C8B-B14F-4D97-AF65-F5344CB8AC3E}">
        <p14:creationId xmlns:p14="http://schemas.microsoft.com/office/powerpoint/2010/main" val="364708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8B7543-6B59-4BBF-9310-262975BC44B4}"/>
              </a:ext>
            </a:extLst>
          </p:cNvPr>
          <p:cNvPicPr>
            <a:picLocks noChangeAspect="1"/>
          </p:cNvPicPr>
          <p:nvPr/>
        </p:nvPicPr>
        <p:blipFill>
          <a:blip r:embed="rId3"/>
          <a:stretch>
            <a:fillRect/>
          </a:stretch>
        </p:blipFill>
        <p:spPr>
          <a:xfrm>
            <a:off x="481767" y="2442587"/>
            <a:ext cx="4682710" cy="3531721"/>
          </a:xfrm>
          <a:prstGeom prst="rect">
            <a:avLst/>
          </a:prstGeom>
        </p:spPr>
      </p:pic>
      <p:pic>
        <p:nvPicPr>
          <p:cNvPr id="7" name="Picture 6"/>
          <p:cNvPicPr>
            <a:picLocks noChangeAspect="1"/>
          </p:cNvPicPr>
          <p:nvPr/>
        </p:nvPicPr>
        <p:blipFill rotWithShape="1">
          <a:blip r:embed="rId4"/>
          <a:srcRect l="81599" t="75757" r="8629" b="17047"/>
          <a:stretch/>
        </p:blipFill>
        <p:spPr>
          <a:xfrm>
            <a:off x="5583190" y="4620113"/>
            <a:ext cx="3079043" cy="765259"/>
          </a:xfrm>
          <a:prstGeom prst="rect">
            <a:avLst/>
          </a:prstGeom>
        </p:spPr>
      </p:pic>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26</a:t>
            </a:fld>
            <a:endParaRPr lang="en-US">
              <a:solidFill>
                <a:srgbClr val="3F3F3F"/>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0542" y="1180639"/>
            <a:ext cx="2191691" cy="28986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Apply for Recognition: Eligibility Information</a:t>
            </a:r>
          </a:p>
        </p:txBody>
      </p:sp>
      <p:pic>
        <p:nvPicPr>
          <p:cNvPr id="2" name="Picture 3" descr="Graphical user interface, text, application&#10;&#10;Description automatically generated">
            <a:extLst>
              <a:ext uri="{FF2B5EF4-FFF2-40B4-BE49-F238E27FC236}">
                <a16:creationId xmlns:a16="http://schemas.microsoft.com/office/drawing/2014/main" id="{4CA57232-88ED-B4AC-9A23-2CE86ABDDD11}"/>
              </a:ext>
            </a:extLst>
          </p:cNvPr>
          <p:cNvPicPr>
            <a:picLocks noChangeAspect="1"/>
          </p:cNvPicPr>
          <p:nvPr/>
        </p:nvPicPr>
        <p:blipFill>
          <a:blip r:embed="rId6"/>
          <a:stretch>
            <a:fillRect/>
          </a:stretch>
        </p:blipFill>
        <p:spPr>
          <a:xfrm>
            <a:off x="451224" y="1133021"/>
            <a:ext cx="5611905" cy="1260076"/>
          </a:xfrm>
          <a:prstGeom prst="rect">
            <a:avLst/>
          </a:prstGeom>
        </p:spPr>
      </p:pic>
    </p:spTree>
    <p:extLst>
      <p:ext uri="{BB962C8B-B14F-4D97-AF65-F5344CB8AC3E}">
        <p14:creationId xmlns:p14="http://schemas.microsoft.com/office/powerpoint/2010/main" val="77745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27</a:t>
            </a:fld>
            <a:endParaRPr lang="en-US">
              <a:solidFill>
                <a:srgbClr val="3F3F3F"/>
              </a:solidFill>
            </a:endParaRPr>
          </a:p>
        </p:txBody>
      </p:sp>
      <p:sp>
        <p:nvSpPr>
          <p:cNvPr id="12" name="Title 1"/>
          <p:cNvSpPr txBox="1">
            <a:spLocks/>
          </p:cNvSpPr>
          <p:nvPr/>
        </p:nvSpPr>
        <p:spPr>
          <a:xfrm>
            <a:off x="384049" y="530352"/>
            <a:ext cx="3141816" cy="1794394"/>
          </a:xfrm>
          <a:prstGeom prst="rect">
            <a:avLst/>
          </a:prstGeom>
        </p:spPr>
        <p:txBody>
          <a:bodyPr vert="horz" lIns="91440" tIns="45720" rIns="91440" bIns="45720" rtlCol="0" anchor="ctr" anchorCtr="0">
            <a:no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dirty="0"/>
              <a:t>Apply for Recognition: Generate Application for Signatures</a:t>
            </a:r>
          </a:p>
        </p:txBody>
      </p:sp>
      <p:pic>
        <p:nvPicPr>
          <p:cNvPr id="2" name="Picture 3" descr="Graphical user interface, text, application, email&#10;&#10;Description automatically generated">
            <a:extLst>
              <a:ext uri="{FF2B5EF4-FFF2-40B4-BE49-F238E27FC236}">
                <a16:creationId xmlns:a16="http://schemas.microsoft.com/office/drawing/2014/main" id="{D815BA03-7249-236D-BF14-2E215E9BA8DF}"/>
              </a:ext>
            </a:extLst>
          </p:cNvPr>
          <p:cNvPicPr>
            <a:picLocks noChangeAspect="1"/>
          </p:cNvPicPr>
          <p:nvPr/>
        </p:nvPicPr>
        <p:blipFill rotWithShape="1">
          <a:blip r:embed="rId3"/>
          <a:srcRect r="141" b="34060"/>
          <a:stretch/>
        </p:blipFill>
        <p:spPr>
          <a:xfrm>
            <a:off x="3451340" y="116541"/>
            <a:ext cx="5274393" cy="6102488"/>
          </a:xfrm>
          <a:prstGeom prst="rect">
            <a:avLst/>
          </a:prstGeom>
        </p:spPr>
      </p:pic>
      <p:pic>
        <p:nvPicPr>
          <p:cNvPr id="3" name="Picture 2">
            <a:extLst>
              <a:ext uri="{FF2B5EF4-FFF2-40B4-BE49-F238E27FC236}">
                <a16:creationId xmlns:a16="http://schemas.microsoft.com/office/drawing/2014/main" id="{516DDF5D-C06F-489C-B496-8995090C57FD}"/>
              </a:ext>
            </a:extLst>
          </p:cNvPr>
          <p:cNvPicPr>
            <a:picLocks noChangeAspect="1"/>
          </p:cNvPicPr>
          <p:nvPr/>
        </p:nvPicPr>
        <p:blipFill>
          <a:blip r:embed="rId4"/>
          <a:stretch>
            <a:fillRect/>
          </a:stretch>
        </p:blipFill>
        <p:spPr>
          <a:xfrm>
            <a:off x="382649" y="4743336"/>
            <a:ext cx="4893536" cy="1232086"/>
          </a:xfrm>
          <a:prstGeom prst="rect">
            <a:avLst/>
          </a:prstGeom>
        </p:spPr>
      </p:pic>
    </p:spTree>
    <p:extLst>
      <p:ext uri="{BB962C8B-B14F-4D97-AF65-F5344CB8AC3E}">
        <p14:creationId xmlns:p14="http://schemas.microsoft.com/office/powerpoint/2010/main" val="2276702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216152"/>
            <a:ext cx="7452965" cy="4174699"/>
          </a:xfrm>
        </p:spPr>
        <p:txBody>
          <a:bodyPr vert="horz" lIns="91440" tIns="45720" rIns="91440" bIns="45720" rtlCol="0" anchor="t">
            <a:normAutofit fontScale="70000" lnSpcReduction="20000"/>
          </a:bodyPr>
          <a:lstStyle/>
          <a:p>
            <a:pPr marL="285750" indent="-285750">
              <a:lnSpc>
                <a:spcPct val="140000"/>
              </a:lnSpc>
              <a:spcAft>
                <a:spcPts val="600"/>
              </a:spcAft>
            </a:pPr>
            <a:r>
              <a:rPr lang="en-US" dirty="0">
                <a:latin typeface="Univers"/>
              </a:rPr>
              <a:t>Only Licensed Professionals (LP) with the following qualifications may verify ENERGY STAR applications:</a:t>
            </a:r>
          </a:p>
          <a:p>
            <a:pPr marL="685800" lvl="1">
              <a:lnSpc>
                <a:spcPct val="140000"/>
              </a:lnSpc>
              <a:spcAft>
                <a:spcPts val="600"/>
              </a:spcAft>
            </a:pPr>
            <a:r>
              <a:rPr lang="en-US" dirty="0">
                <a:latin typeface="Univers"/>
              </a:rPr>
              <a:t>Possess a current license as a Professional Engineer (PE) or a Registered Architect (RA) in any U.S. State, Canadian Province, or territory of the U.S. or Canada and be in good standing;</a:t>
            </a:r>
          </a:p>
          <a:p>
            <a:pPr marL="1085850" lvl="2">
              <a:lnSpc>
                <a:spcPct val="140000"/>
              </a:lnSpc>
              <a:spcAft>
                <a:spcPts val="600"/>
              </a:spcAft>
            </a:pPr>
            <a:r>
              <a:rPr lang="en-US" dirty="0">
                <a:latin typeface="Univers"/>
              </a:rPr>
              <a:t>The PE or RA does not need to hold a license in the same jurisdiction as the property he/she is verifying</a:t>
            </a:r>
          </a:p>
          <a:p>
            <a:pPr marL="685800" lvl="1">
              <a:lnSpc>
                <a:spcPct val="140000"/>
              </a:lnSpc>
              <a:spcAft>
                <a:spcPts val="600"/>
              </a:spcAft>
            </a:pPr>
            <a:r>
              <a:rPr lang="en-US" dirty="0">
                <a:latin typeface="Univers"/>
              </a:rPr>
              <a:t>Have a working knowledge of building systems, ASHRAE Standard 55 and 62.1, and the </a:t>
            </a:r>
            <a:r>
              <a:rPr lang="en-US" i="1" dirty="0">
                <a:latin typeface="Univers"/>
              </a:rPr>
              <a:t>IESNA Lighting Handbook</a:t>
            </a:r>
            <a:r>
              <a:rPr lang="en-US" dirty="0">
                <a:latin typeface="Univers"/>
              </a:rPr>
              <a:t>; and</a:t>
            </a:r>
          </a:p>
          <a:p>
            <a:pPr marL="685800" lvl="1">
              <a:lnSpc>
                <a:spcPct val="140000"/>
              </a:lnSpc>
              <a:spcAft>
                <a:spcPts val="600"/>
              </a:spcAft>
            </a:pPr>
            <a:r>
              <a:rPr lang="en-US" dirty="0">
                <a:latin typeface="Univers"/>
              </a:rPr>
              <a:t>Understand the jurisdiction’s engineering and architectural licensure laws, professional ethics requirements, and regulations</a:t>
            </a:r>
          </a:p>
          <a:p>
            <a:pPr marL="285750">
              <a:lnSpc>
                <a:spcPct val="140000"/>
              </a:lnSpc>
              <a:spcAft>
                <a:spcPts val="600"/>
              </a:spcAft>
            </a:pPr>
            <a:r>
              <a:rPr lang="en-US" dirty="0">
                <a:latin typeface="Univers"/>
              </a:rPr>
              <a:t>The Licensed Professional  may be an employee of the company applying for the ENERGY STAR.  However, they must carry out an unbiased assessment of the application</a:t>
            </a:r>
            <a:r>
              <a:rPr lang="en-US" sz="2200" dirty="0">
                <a:latin typeface="Univers"/>
              </a:rPr>
              <a:t>.</a:t>
            </a:r>
          </a:p>
          <a:p>
            <a:pPr lvl="0">
              <a:lnSpc>
                <a:spcPct val="140000"/>
              </a:lnSpc>
            </a:pPr>
            <a:endParaRPr lang="en-US" b="1">
              <a:solidFill>
                <a:srgbClr val="000000"/>
              </a:solidFill>
            </a:endParaRPr>
          </a:p>
        </p:txBody>
      </p:sp>
      <p:sp>
        <p:nvSpPr>
          <p:cNvPr id="5"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28</a:t>
            </a:fld>
            <a:endParaRPr lang="en-US">
              <a:solidFill>
                <a:srgbClr val="3F3F3F"/>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More Details: Licensed Professional (LP) Qualifications</a:t>
            </a:r>
          </a:p>
        </p:txBody>
      </p:sp>
    </p:spTree>
    <p:extLst>
      <p:ext uri="{BB962C8B-B14F-4D97-AF65-F5344CB8AC3E}">
        <p14:creationId xmlns:p14="http://schemas.microsoft.com/office/powerpoint/2010/main" val="148213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a:t>	</a:t>
            </a:r>
          </a:p>
        </p:txBody>
      </p:sp>
      <p:sp>
        <p:nvSpPr>
          <p:cNvPr id="3" name="Content Placeholder 2"/>
          <p:cNvSpPr>
            <a:spLocks noGrp="1"/>
          </p:cNvSpPr>
          <p:nvPr>
            <p:ph idx="1"/>
          </p:nvPr>
        </p:nvSpPr>
        <p:spPr/>
        <p:txBody>
          <a:bodyPr/>
          <a:lstStyle/>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p:txBody>
      </p:sp>
      <p:sp>
        <p:nvSpPr>
          <p:cNvPr id="7" name="Content Placeholder 2"/>
          <p:cNvSpPr txBox="1">
            <a:spLocks/>
          </p:cNvSpPr>
          <p:nvPr/>
        </p:nvSpPr>
        <p:spPr bwMode="auto">
          <a:xfrm>
            <a:off x="384048" y="1216152"/>
            <a:ext cx="8229600" cy="467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30000"/>
              </a:lnSpc>
              <a:spcBef>
                <a:spcPts val="0"/>
              </a:spcBef>
              <a:spcAft>
                <a:spcPts val="1200"/>
              </a:spcAft>
              <a:buClr>
                <a:srgbClr val="00B0F0"/>
              </a:buClr>
              <a:buSzTx/>
              <a:buFont typeface="Arial" charset="0"/>
              <a:buAutoNum type="arabicPeriod"/>
              <a:tabLst/>
              <a:defRPr/>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Follow</a:t>
            </a:r>
            <a:r>
              <a:rPr kumimoji="0" lang="en-US" sz="2000" b="0" i="0" u="none" strike="noStrike" kern="1200" cap="none" spc="0" normalizeH="0" noProof="0">
                <a:ln>
                  <a:noFill/>
                </a:ln>
                <a:solidFill>
                  <a:srgbClr val="6F6F6F"/>
                </a:solidFill>
                <a:effectLst/>
                <a:uLnTx/>
                <a:uFillTx/>
                <a:latin typeface="Arial" pitchFamily="34" charset="0"/>
                <a:cs typeface="Arial" pitchFamily="34" charset="0"/>
              </a:rPr>
              <a:t> the guidance in </a:t>
            </a:r>
            <a:r>
              <a:rPr kumimoji="0" lang="en-US" sz="2000" b="0" i="1" u="none" strike="noStrike" kern="1200" cap="none" spc="0" normalizeH="0" noProof="0">
                <a:ln>
                  <a:noFill/>
                </a:ln>
                <a:solidFill>
                  <a:srgbClr val="6F6F6F"/>
                </a:solidFill>
                <a:effectLst/>
                <a:uLnTx/>
                <a:uFillTx/>
                <a:latin typeface="Arial" pitchFamily="34" charset="0"/>
                <a:cs typeface="Arial" pitchFamily="34" charset="0"/>
                <a:hlinkClick r:id="rId3"/>
              </a:rPr>
              <a:t>The Licensed Professional’s Guide: Understanding the Roles and Requirements for Verifying Commercial Building Applications for ENERGY STAR Certification</a:t>
            </a:r>
            <a:endPar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endParaRPr>
          </a:p>
          <a:p>
            <a:pPr marL="457200" marR="0" lvl="0" indent="-457200" algn="l" defTabSz="914400" rtl="0" eaLnBrk="1" fontAlgn="base" latinLnBrk="0" hangingPunct="1">
              <a:lnSpc>
                <a:spcPct val="130000"/>
              </a:lnSpc>
              <a:buClr>
                <a:srgbClr val="00B0F0"/>
              </a:buClr>
              <a:buSzTx/>
              <a:buFont typeface="Arial" charset="0"/>
              <a:buAutoNum type="arabicPeriod"/>
              <a:tabLst/>
              <a:defRPr/>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Conduct site visit </a:t>
            </a:r>
          </a:p>
          <a:p>
            <a:pPr marL="914400" lvl="1" indent="-457200" fontAlgn="base">
              <a:lnSpc>
                <a:spcPct val="130000"/>
              </a:lnSpc>
              <a:buClr>
                <a:srgbClr val="00B0F0"/>
              </a:buClr>
              <a:buFont typeface="Arial" pitchFamily="34" charset="0"/>
              <a:buChar char="•"/>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Verify all data inputs</a:t>
            </a:r>
          </a:p>
          <a:p>
            <a:pPr marL="914400" lvl="1" indent="-457200" fontAlgn="base">
              <a:lnSpc>
                <a:spcPct val="130000"/>
              </a:lnSpc>
              <a:buClr>
                <a:srgbClr val="00B0F0"/>
              </a:buClr>
              <a:buFont typeface="Arial" pitchFamily="34" charset="0"/>
              <a:buChar char="•"/>
            </a:pPr>
            <a:r>
              <a:rPr lang="en-US" sz="2000">
                <a:solidFill>
                  <a:srgbClr val="6F6F6F"/>
                </a:solidFill>
                <a:latin typeface="Arial" pitchFamily="34" charset="0"/>
                <a:cs typeface="Arial" pitchFamily="34" charset="0"/>
              </a:rPr>
              <a:t>Assess indoor environmental quality</a:t>
            </a:r>
          </a:p>
          <a:p>
            <a:pPr marL="457200" indent="-457200" fontAlgn="base">
              <a:lnSpc>
                <a:spcPct val="130000"/>
              </a:lnSpc>
              <a:buClr>
                <a:srgbClr val="00B0F0"/>
              </a:buClr>
              <a:buFont typeface="+mj-lt"/>
              <a:buAutoNum type="arabicPeriod"/>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Request that the applicant address</a:t>
            </a:r>
            <a:r>
              <a:rPr kumimoji="0" lang="en-US" sz="2000" b="0" i="0" u="none" strike="noStrike" kern="1200" cap="none" spc="0" normalizeH="0" noProof="0">
                <a:ln>
                  <a:noFill/>
                </a:ln>
                <a:solidFill>
                  <a:srgbClr val="6F6F6F"/>
                </a:solidFill>
                <a:effectLst/>
                <a:uLnTx/>
                <a:uFillTx/>
                <a:latin typeface="Arial" pitchFamily="34" charset="0"/>
                <a:cs typeface="Arial" pitchFamily="34" charset="0"/>
              </a:rPr>
              <a:t> </a:t>
            </a: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any insufficiencies or</a:t>
            </a:r>
            <a:r>
              <a:rPr kumimoji="0" lang="en-US" sz="2000" b="0" i="0" u="none" strike="noStrike" kern="1200" cap="none" spc="0" normalizeH="0" noProof="0">
                <a:ln>
                  <a:noFill/>
                </a:ln>
                <a:solidFill>
                  <a:srgbClr val="6F6F6F"/>
                </a:solidFill>
                <a:effectLst/>
                <a:uLnTx/>
                <a:uFillTx/>
                <a:latin typeface="Arial" pitchFamily="34" charset="0"/>
                <a:cs typeface="Arial" pitchFamily="34" charset="0"/>
              </a:rPr>
              <a:t> </a:t>
            </a: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errors in Portfolio Manager</a:t>
            </a:r>
          </a:p>
          <a:p>
            <a:pPr marL="457200" indent="-457200" fontAlgn="base">
              <a:lnSpc>
                <a:spcPct val="130000"/>
              </a:lnSpc>
              <a:buClr>
                <a:srgbClr val="00B0F0"/>
              </a:buClr>
              <a:buFont typeface="+mj-lt"/>
              <a:buAutoNum type="arabicPeriod"/>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Check re-generated documents,</a:t>
            </a:r>
            <a:r>
              <a:rPr lang="en-US" sz="2000">
                <a:solidFill>
                  <a:srgbClr val="6F6F6F"/>
                </a:solidFill>
                <a:latin typeface="Arial" pitchFamily="34" charset="0"/>
                <a:cs typeface="Arial" pitchFamily="34" charset="0"/>
              </a:rPr>
              <a:t> </a:t>
            </a: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as</a:t>
            </a:r>
            <a:r>
              <a:rPr kumimoji="0" lang="en-US" sz="2000" b="0" i="0" u="none" strike="noStrike" kern="1200" cap="none" spc="0" normalizeH="0" noProof="0">
                <a:ln>
                  <a:noFill/>
                </a:ln>
                <a:solidFill>
                  <a:srgbClr val="6F6F6F"/>
                </a:solidFill>
                <a:effectLst/>
                <a:uLnTx/>
                <a:uFillTx/>
                <a:latin typeface="Arial" pitchFamily="34" charset="0"/>
                <a:cs typeface="Arial" pitchFamily="34" charset="0"/>
              </a:rPr>
              <a:t> </a:t>
            </a: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needed</a:t>
            </a:r>
          </a:p>
          <a:p>
            <a:pPr marL="457200" indent="-457200" fontAlgn="base">
              <a:lnSpc>
                <a:spcPct val="130000"/>
              </a:lnSpc>
              <a:buClr>
                <a:srgbClr val="00B0F0"/>
              </a:buClr>
              <a:buFont typeface="+mj-lt"/>
              <a:buAutoNum type="arabicPeriod"/>
            </a:pPr>
            <a:r>
              <a:rPr kumimoji="0" lang="en-US" sz="2000" b="0" i="0" u="none" strike="noStrike" kern="1200" cap="none" spc="0" normalizeH="0" baseline="0" noProof="0">
                <a:ln>
                  <a:noFill/>
                </a:ln>
                <a:solidFill>
                  <a:srgbClr val="6F6F6F"/>
                </a:solidFill>
                <a:effectLst/>
                <a:uLnTx/>
                <a:uFillTx/>
                <a:latin typeface="Arial" pitchFamily="34" charset="0"/>
                <a:cs typeface="Arial" pitchFamily="34" charset="0"/>
              </a:rPr>
              <a:t>Sign and stamp the Application</a:t>
            </a:r>
          </a:p>
        </p:txBody>
      </p:sp>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29</a:t>
            </a:fld>
            <a:endParaRPr lang="en-US">
              <a:solidFill>
                <a:srgbClr val="3F3F3F"/>
              </a:solidFill>
            </a:endParaRPr>
          </a:p>
        </p:txBody>
      </p:sp>
      <p:sp>
        <p:nvSpPr>
          <p:cNvPr id="10"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More Details: Responsibilities of an LP</a:t>
            </a:r>
          </a:p>
        </p:txBody>
      </p:sp>
    </p:spTree>
    <p:extLst>
      <p:ext uri="{BB962C8B-B14F-4D97-AF65-F5344CB8AC3E}">
        <p14:creationId xmlns:p14="http://schemas.microsoft.com/office/powerpoint/2010/main" val="172589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a:p>
          <a:p>
            <a:pPr>
              <a:buNone/>
            </a:pPr>
            <a:endParaRPr lang="en-US"/>
          </a:p>
          <a:p>
            <a:pPr marL="0" indent="0">
              <a:buNone/>
            </a:pPr>
            <a:r>
              <a:rPr lang="en-US" sz="4000" b="1">
                <a:solidFill>
                  <a:srgbClr val="00B0F0"/>
                </a:solidFill>
              </a:rPr>
              <a:t>The Value of the </a:t>
            </a:r>
          </a:p>
          <a:p>
            <a:pPr marL="0" indent="0">
              <a:buNone/>
            </a:pPr>
            <a:r>
              <a:rPr lang="en-US" sz="4000" b="1">
                <a:solidFill>
                  <a:srgbClr val="00B0F0"/>
                </a:solidFill>
              </a:rPr>
              <a:t>ENERGY STAR Certification</a:t>
            </a:r>
          </a:p>
        </p:txBody>
      </p:sp>
      <p:sp>
        <p:nvSpPr>
          <p:cNvPr id="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a:t>
            </a:fld>
            <a:endParaRPr lang="en-US">
              <a:solidFill>
                <a:srgbClr val="3F3F3F"/>
              </a:solidFill>
            </a:endParaRPr>
          </a:p>
        </p:txBody>
      </p:sp>
    </p:spTree>
    <p:extLst>
      <p:ext uri="{BB962C8B-B14F-4D97-AF65-F5344CB8AC3E}">
        <p14:creationId xmlns:p14="http://schemas.microsoft.com/office/powerpoint/2010/main" val="50552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4048" y="530352"/>
            <a:ext cx="8331787" cy="537808"/>
          </a:xfrm>
        </p:spPr>
        <p:txBody>
          <a:bodyPr>
            <a:normAutofit/>
          </a:bodyPr>
          <a:lstStyle/>
          <a:p>
            <a:r>
              <a:rPr lang="en-US"/>
              <a:t>Apply for Recognition: Site Visit</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506" y="1106174"/>
            <a:ext cx="2018006" cy="26717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30</a:t>
            </a:fld>
            <a:endParaRPr lang="en-US">
              <a:solidFill>
                <a:srgbClr val="3F3F3F"/>
              </a:solidFill>
            </a:endParaRPr>
          </a:p>
        </p:txBody>
      </p:sp>
      <p:pic>
        <p:nvPicPr>
          <p:cNvPr id="10" name="Picture 9">
            <a:extLst>
              <a:ext uri="{FF2B5EF4-FFF2-40B4-BE49-F238E27FC236}">
                <a16:creationId xmlns:a16="http://schemas.microsoft.com/office/drawing/2014/main" id="{13A5A218-F256-4C25-9F34-9CCAC59C16E5}"/>
              </a:ext>
            </a:extLst>
          </p:cNvPr>
          <p:cNvPicPr>
            <a:picLocks noChangeAspect="1"/>
          </p:cNvPicPr>
          <p:nvPr/>
        </p:nvPicPr>
        <p:blipFill>
          <a:blip r:embed="rId4"/>
          <a:stretch>
            <a:fillRect/>
          </a:stretch>
        </p:blipFill>
        <p:spPr>
          <a:xfrm>
            <a:off x="512841" y="3303947"/>
            <a:ext cx="5167704" cy="1097389"/>
          </a:xfrm>
          <a:prstGeom prst="rect">
            <a:avLst/>
          </a:prstGeom>
        </p:spPr>
      </p:pic>
      <p:pic>
        <p:nvPicPr>
          <p:cNvPr id="15" name="Picture 14">
            <a:extLst>
              <a:ext uri="{FF2B5EF4-FFF2-40B4-BE49-F238E27FC236}">
                <a16:creationId xmlns:a16="http://schemas.microsoft.com/office/drawing/2014/main" id="{8F7A622E-AF55-4371-A64D-202BC06B5290}"/>
              </a:ext>
            </a:extLst>
          </p:cNvPr>
          <p:cNvPicPr>
            <a:picLocks noChangeAspect="1"/>
          </p:cNvPicPr>
          <p:nvPr/>
        </p:nvPicPr>
        <p:blipFill>
          <a:blip r:embed="rId5"/>
          <a:stretch>
            <a:fillRect/>
          </a:stretch>
        </p:blipFill>
        <p:spPr>
          <a:xfrm>
            <a:off x="512841" y="4465461"/>
            <a:ext cx="4210926" cy="1519406"/>
          </a:xfrm>
          <a:prstGeom prst="rect">
            <a:avLst/>
          </a:prstGeom>
        </p:spPr>
      </p:pic>
      <p:pic>
        <p:nvPicPr>
          <p:cNvPr id="2" name="Picture 2" descr="Graphical user interface, application&#10;&#10;Description automatically generated">
            <a:extLst>
              <a:ext uri="{FF2B5EF4-FFF2-40B4-BE49-F238E27FC236}">
                <a16:creationId xmlns:a16="http://schemas.microsoft.com/office/drawing/2014/main" id="{DD4DADF4-8C68-0BD6-A37A-99D2D3EAF070}"/>
              </a:ext>
            </a:extLst>
          </p:cNvPr>
          <p:cNvPicPr>
            <a:picLocks noChangeAspect="1"/>
          </p:cNvPicPr>
          <p:nvPr/>
        </p:nvPicPr>
        <p:blipFill>
          <a:blip r:embed="rId6"/>
          <a:stretch>
            <a:fillRect/>
          </a:stretch>
        </p:blipFill>
        <p:spPr>
          <a:xfrm>
            <a:off x="510988" y="1080411"/>
            <a:ext cx="5156200" cy="2172118"/>
          </a:xfrm>
          <a:prstGeom prst="rect">
            <a:avLst/>
          </a:prstGeom>
        </p:spPr>
      </p:pic>
    </p:spTree>
    <p:extLst>
      <p:ext uri="{BB962C8B-B14F-4D97-AF65-F5344CB8AC3E}">
        <p14:creationId xmlns:p14="http://schemas.microsoft.com/office/powerpoint/2010/main" val="3199193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710" y="1405103"/>
            <a:ext cx="1961299" cy="2667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6710" y="4126988"/>
            <a:ext cx="1761612" cy="18850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770" y="1251984"/>
            <a:ext cx="4800600" cy="46748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Oval 10"/>
          <p:cNvSpPr/>
          <p:nvPr/>
        </p:nvSpPr>
        <p:spPr>
          <a:xfrm>
            <a:off x="885792" y="2322552"/>
            <a:ext cx="1676400" cy="3152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54796" y="3628155"/>
            <a:ext cx="2234821" cy="3152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671128" y="4414170"/>
            <a:ext cx="1590022" cy="3601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31</a:t>
            </a:fld>
            <a:endParaRPr lang="en-US">
              <a:solidFill>
                <a:srgbClr val="3F3F3F"/>
              </a:solidFill>
            </a:endParaRPr>
          </a:p>
        </p:txBody>
      </p:sp>
      <p:sp>
        <p:nvSpPr>
          <p:cNvPr id="15" name="Title 5"/>
          <p:cNvSpPr>
            <a:spLocks noGrp="1"/>
          </p:cNvSpPr>
          <p:nvPr>
            <p:ph type="title"/>
          </p:nvPr>
        </p:nvSpPr>
        <p:spPr>
          <a:xfrm>
            <a:off x="384048" y="530352"/>
            <a:ext cx="8331787" cy="537808"/>
          </a:xfrm>
        </p:spPr>
        <p:txBody>
          <a:bodyPr>
            <a:normAutofit/>
          </a:bodyPr>
          <a:lstStyle/>
          <a:p>
            <a:r>
              <a:rPr lang="en-US" dirty="0"/>
              <a:t>Apply for Recognition: Revise and Regenerate </a:t>
            </a:r>
          </a:p>
        </p:txBody>
      </p:sp>
    </p:spTree>
    <p:extLst>
      <p:ext uri="{BB962C8B-B14F-4D97-AF65-F5344CB8AC3E}">
        <p14:creationId xmlns:p14="http://schemas.microsoft.com/office/powerpoint/2010/main" val="3869068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865" y="1456911"/>
            <a:ext cx="1972644" cy="2590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32</a:t>
            </a:fld>
            <a:endParaRPr lang="en-US">
              <a:solidFill>
                <a:srgbClr val="3F3F3F"/>
              </a:solidFill>
            </a:endParaRPr>
          </a:p>
        </p:txBody>
      </p:sp>
      <p:sp>
        <p:nvSpPr>
          <p:cNvPr id="8" name="Title 5"/>
          <p:cNvSpPr>
            <a:spLocks noGrp="1"/>
          </p:cNvSpPr>
          <p:nvPr>
            <p:ph type="title"/>
          </p:nvPr>
        </p:nvSpPr>
        <p:spPr>
          <a:xfrm>
            <a:off x="384048" y="530352"/>
            <a:ext cx="8331787" cy="537808"/>
          </a:xfrm>
        </p:spPr>
        <p:txBody>
          <a:bodyPr>
            <a:normAutofit/>
          </a:bodyPr>
          <a:lstStyle/>
          <a:p>
            <a:r>
              <a:rPr lang="en-US"/>
              <a:t>Apply for Recognition: Submit Application </a:t>
            </a:r>
          </a:p>
        </p:txBody>
      </p:sp>
      <p:pic>
        <p:nvPicPr>
          <p:cNvPr id="2" name="Picture 1">
            <a:extLst>
              <a:ext uri="{FF2B5EF4-FFF2-40B4-BE49-F238E27FC236}">
                <a16:creationId xmlns:a16="http://schemas.microsoft.com/office/drawing/2014/main" id="{FAE3D969-DA5C-4A43-ACF0-98D10C2F320A}"/>
              </a:ext>
            </a:extLst>
          </p:cNvPr>
          <p:cNvPicPr>
            <a:picLocks noChangeAspect="1"/>
          </p:cNvPicPr>
          <p:nvPr/>
        </p:nvPicPr>
        <p:blipFill>
          <a:blip r:embed="rId4"/>
          <a:stretch>
            <a:fillRect/>
          </a:stretch>
        </p:blipFill>
        <p:spPr>
          <a:xfrm>
            <a:off x="635000" y="1162876"/>
            <a:ext cx="5613400" cy="4532248"/>
          </a:xfrm>
          <a:prstGeom prst="rect">
            <a:avLst/>
          </a:prstGeom>
        </p:spPr>
      </p:pic>
    </p:spTree>
    <p:extLst>
      <p:ext uri="{BB962C8B-B14F-4D97-AF65-F5344CB8AC3E}">
        <p14:creationId xmlns:p14="http://schemas.microsoft.com/office/powerpoint/2010/main" val="4765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21" y="1667105"/>
            <a:ext cx="6143625" cy="1714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833" y="3498104"/>
            <a:ext cx="2279196" cy="638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3913" y="1667104"/>
            <a:ext cx="1972644" cy="2590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33</a:t>
            </a:fld>
            <a:endParaRPr lang="en-US">
              <a:solidFill>
                <a:srgbClr val="3F3F3F"/>
              </a:solidFill>
            </a:endParaRPr>
          </a:p>
        </p:txBody>
      </p:sp>
      <p:sp>
        <p:nvSpPr>
          <p:cNvPr id="11" name="Title 5"/>
          <p:cNvSpPr>
            <a:spLocks noGrp="1"/>
          </p:cNvSpPr>
          <p:nvPr>
            <p:ph type="title"/>
          </p:nvPr>
        </p:nvSpPr>
        <p:spPr>
          <a:xfrm>
            <a:off x="384048" y="530352"/>
            <a:ext cx="8331787" cy="537808"/>
          </a:xfrm>
        </p:spPr>
        <p:txBody>
          <a:bodyPr>
            <a:normAutofit/>
          </a:bodyPr>
          <a:lstStyle/>
          <a:p>
            <a:r>
              <a:rPr lang="en-US" dirty="0"/>
              <a:t>Apply for Recognition: Submit Application</a:t>
            </a:r>
          </a:p>
        </p:txBody>
      </p:sp>
    </p:spTree>
    <p:extLst>
      <p:ext uri="{BB962C8B-B14F-4D97-AF65-F5344CB8AC3E}">
        <p14:creationId xmlns:p14="http://schemas.microsoft.com/office/powerpoint/2010/main" val="3556756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214" y="2078465"/>
            <a:ext cx="7874586" cy="4174699"/>
          </a:xfrm>
        </p:spPr>
        <p:txBody>
          <a:bodyPr/>
          <a:lstStyle/>
          <a:p>
            <a:pPr>
              <a:buNone/>
            </a:pPr>
            <a:endParaRPr lang="en-US"/>
          </a:p>
          <a:p>
            <a:pPr>
              <a:buNone/>
            </a:pPr>
            <a:endParaRPr lang="en-US" b="1"/>
          </a:p>
          <a:p>
            <a:pPr marL="0" indent="0">
              <a:buNone/>
            </a:pPr>
            <a:r>
              <a:rPr lang="en-US" sz="4000" b="1">
                <a:solidFill>
                  <a:srgbClr val="00B0F0"/>
                </a:solidFill>
              </a:rPr>
              <a:t>See Your Application </a:t>
            </a:r>
          </a:p>
          <a:p>
            <a:pPr marL="0" indent="0">
              <a:buNone/>
            </a:pPr>
            <a:r>
              <a:rPr lang="en-US" sz="4000" b="1">
                <a:solidFill>
                  <a:srgbClr val="00B0F0"/>
                </a:solidFill>
              </a:rPr>
              <a:t>Through to Award</a:t>
            </a:r>
          </a:p>
        </p:txBody>
      </p:sp>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34</a:t>
            </a:fld>
            <a:endParaRPr lang="en-US">
              <a:solidFill>
                <a:srgbClr val="3F3F3F"/>
              </a:solidFill>
            </a:endParaRPr>
          </a:p>
        </p:txBody>
      </p:sp>
    </p:spTree>
    <p:extLst>
      <p:ext uri="{BB962C8B-B14F-4D97-AF65-F5344CB8AC3E}">
        <p14:creationId xmlns:p14="http://schemas.microsoft.com/office/powerpoint/2010/main" val="47110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srcRect l="506" t="9368" r="1031"/>
          <a:stretch/>
        </p:blipFill>
        <p:spPr bwMode="auto">
          <a:xfrm>
            <a:off x="818491" y="1706819"/>
            <a:ext cx="7934623" cy="3841577"/>
          </a:xfrm>
          <a:prstGeom prst="rect">
            <a:avLst/>
          </a:prstGeom>
          <a:noFill/>
          <a:ln w="9525">
            <a:noFill/>
            <a:miter lim="800000"/>
            <a:headEnd/>
            <a:tailEnd/>
          </a:ln>
        </p:spPr>
      </p:pic>
      <p:pic>
        <p:nvPicPr>
          <p:cNvPr id="3" name="Picture 2"/>
          <p:cNvPicPr>
            <a:picLocks noChangeAspect="1"/>
          </p:cNvPicPr>
          <p:nvPr/>
        </p:nvPicPr>
        <p:blipFill rotWithShape="1">
          <a:blip r:embed="rId4"/>
          <a:srcRect l="119" t="-6289" r="7214" b="2547"/>
          <a:stretch/>
        </p:blipFill>
        <p:spPr>
          <a:xfrm>
            <a:off x="807265" y="1232398"/>
            <a:ext cx="8000471" cy="445722"/>
          </a:xfrm>
          <a:prstGeom prst="rect">
            <a:avLst/>
          </a:prstGeom>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35</a:t>
            </a:fld>
            <a:endParaRPr lang="en-US">
              <a:solidFill>
                <a:srgbClr val="3F3F3F"/>
              </a:solidFill>
            </a:endParaRPr>
          </a:p>
        </p:txBody>
      </p:sp>
      <p:sp>
        <p:nvSpPr>
          <p:cNvPr id="12" name="Title 5"/>
          <p:cNvSpPr>
            <a:spLocks noGrp="1"/>
          </p:cNvSpPr>
          <p:nvPr>
            <p:ph type="title"/>
          </p:nvPr>
        </p:nvSpPr>
        <p:spPr>
          <a:xfrm>
            <a:off x="384048" y="530352"/>
            <a:ext cx="8331787" cy="537808"/>
          </a:xfrm>
        </p:spPr>
        <p:txBody>
          <a:bodyPr>
            <a:normAutofit/>
          </a:bodyPr>
          <a:lstStyle/>
          <a:p>
            <a:r>
              <a:rPr lang="en-US"/>
              <a:t>Track Your Application</a:t>
            </a:r>
          </a:p>
        </p:txBody>
      </p:sp>
    </p:spTree>
    <p:extLst>
      <p:ext uri="{BB962C8B-B14F-4D97-AF65-F5344CB8AC3E}">
        <p14:creationId xmlns:p14="http://schemas.microsoft.com/office/powerpoint/2010/main" val="1915639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216153"/>
            <a:ext cx="8278369" cy="4400876"/>
          </a:xfrm>
        </p:spPr>
        <p:txBody>
          <a:bodyPr vert="horz" lIns="91440" tIns="45720" rIns="91440" bIns="45720" rtlCol="0" anchor="t">
            <a:normAutofit/>
          </a:bodyPr>
          <a:lstStyle/>
          <a:p>
            <a:r>
              <a:rPr lang="en-US" dirty="0">
                <a:latin typeface="Univers"/>
              </a:rPr>
              <a:t>Application turnaround time in 2022 will vary during the year based on volumes of applications received: </a:t>
            </a:r>
            <a:endParaRPr lang="en-US"/>
          </a:p>
          <a:p>
            <a:pPr lvl="2"/>
            <a:r>
              <a:rPr lang="en-US" dirty="0">
                <a:latin typeface="Univers"/>
              </a:rPr>
              <a:t>Submissions in February-October: Review time is four business days </a:t>
            </a:r>
            <a:endParaRPr lang="en-US"/>
          </a:p>
          <a:p>
            <a:pPr lvl="2"/>
            <a:r>
              <a:rPr lang="en-US" dirty="0">
                <a:latin typeface="Univers"/>
              </a:rPr>
              <a:t>Submissions in November – December: review time may take up to 4 weeks </a:t>
            </a:r>
            <a:endParaRPr lang="en-US"/>
          </a:p>
          <a:p>
            <a:r>
              <a:rPr lang="en-US" dirty="0">
                <a:latin typeface="Univers"/>
              </a:rPr>
              <a:t>Award packages are mailed weekly, so expect your package within 4 weeks of your application being approved </a:t>
            </a:r>
            <a:endParaRPr lang="en-US"/>
          </a:p>
          <a:p>
            <a:r>
              <a:rPr lang="en-US" dirty="0">
                <a:latin typeface="Univers"/>
              </a:rPr>
              <a:t>The year listed on the ENERGY STAR Certification is based on the year in which the application was approved </a:t>
            </a:r>
            <a:endParaRPr lang="en-US"/>
          </a:p>
          <a:p>
            <a:pPr>
              <a:lnSpc>
                <a:spcPct val="130000"/>
              </a:lnSpc>
            </a:pPr>
            <a:endParaRPr lang="en-US" dirty="0"/>
          </a:p>
        </p:txBody>
      </p:sp>
      <p:sp>
        <p:nvSpPr>
          <p:cNvPr id="5"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36</a:t>
            </a:fld>
            <a:endParaRPr lang="en-US">
              <a:solidFill>
                <a:schemeClr val="tx1"/>
              </a:solidFill>
            </a:endParaRPr>
          </a:p>
        </p:txBody>
      </p:sp>
      <p:sp>
        <p:nvSpPr>
          <p:cNvPr id="6" name="Title 1"/>
          <p:cNvSpPr txBox="1">
            <a:spLocks/>
          </p:cNvSpPr>
          <p:nvPr/>
        </p:nvSpPr>
        <p:spPr>
          <a:xfrm>
            <a:off x="384048" y="530352"/>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ENERGY STAR Certification Timeframes</a:t>
            </a:r>
          </a:p>
        </p:txBody>
      </p:sp>
    </p:spTree>
    <p:extLst>
      <p:ext uri="{BB962C8B-B14F-4D97-AF65-F5344CB8AC3E}">
        <p14:creationId xmlns:p14="http://schemas.microsoft.com/office/powerpoint/2010/main" val="3851408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1752" y="1216152"/>
            <a:ext cx="5238891" cy="4874682"/>
          </a:xfrm>
        </p:spPr>
        <p:txBody>
          <a:bodyPr>
            <a:normAutofit/>
          </a:bodyPr>
          <a:lstStyle/>
          <a:p>
            <a:pPr>
              <a:lnSpc>
                <a:spcPct val="130000"/>
              </a:lnSpc>
              <a:buFont typeface="Arial"/>
              <a:buChar char="•"/>
            </a:pPr>
            <a:r>
              <a:rPr lang="en-US" sz="1800" dirty="0"/>
              <a:t>Display the ENERGY STAR decal at the entrance of your property</a:t>
            </a:r>
          </a:p>
          <a:p>
            <a:pPr>
              <a:lnSpc>
                <a:spcPct val="130000"/>
              </a:lnSpc>
              <a:buFont typeface="Arial"/>
              <a:buChar char="•"/>
            </a:pPr>
            <a:r>
              <a:rPr lang="en-US" sz="1800" dirty="0"/>
              <a:t>Take advantage of ready-to-use ENERGY STAR materials to communicate with stakeholders about your certified property</a:t>
            </a:r>
          </a:p>
          <a:p>
            <a:pPr lvl="1">
              <a:lnSpc>
                <a:spcPct val="130000"/>
              </a:lnSpc>
              <a:buFont typeface="Arial"/>
              <a:buChar char="•"/>
            </a:pPr>
            <a:r>
              <a:rPr lang="en-US" sz="1600" dirty="0"/>
              <a:t>Available at: </a:t>
            </a:r>
            <a:r>
              <a:rPr lang="en-US" sz="1600" dirty="0">
                <a:hlinkClick r:id="rId3"/>
              </a:rPr>
              <a:t>http://www.energystar.gov/promote</a:t>
            </a:r>
            <a:endParaRPr lang="en-US" sz="1600" dirty="0"/>
          </a:p>
          <a:p>
            <a:pPr>
              <a:lnSpc>
                <a:spcPct val="130000"/>
              </a:lnSpc>
              <a:buFont typeface="Arial"/>
              <a:buChar char="•"/>
            </a:pPr>
            <a:r>
              <a:rPr lang="en-US" sz="1800" dirty="0">
                <a:solidFill>
                  <a:schemeClr val="tx1">
                    <a:lumMod val="65000"/>
                    <a:lumOff val="35000"/>
                  </a:schemeClr>
                </a:solidFill>
                <a:cs typeface="Arial" pitchFamily="34" charset="0"/>
              </a:rPr>
              <a:t>Consider a newsletter article, email blast, website or blog post, article on an employee intranet, or other announcement to promote your certified property(</a:t>
            </a:r>
            <a:r>
              <a:rPr lang="en-US" sz="1800" dirty="0" err="1">
                <a:solidFill>
                  <a:schemeClr val="tx1">
                    <a:lumMod val="65000"/>
                    <a:lumOff val="35000"/>
                  </a:schemeClr>
                </a:solidFill>
                <a:cs typeface="Arial" pitchFamily="34" charset="0"/>
              </a:rPr>
              <a:t>ies</a:t>
            </a:r>
            <a:r>
              <a:rPr lang="en-US" sz="1800" dirty="0">
                <a:cs typeface="Arial" pitchFamily="34" charset="0"/>
              </a:rPr>
              <a:t>)</a:t>
            </a:r>
            <a:endParaRPr lang="en-US" sz="1800" dirty="0">
              <a:solidFill>
                <a:schemeClr val="tx1">
                  <a:lumMod val="65000"/>
                  <a:lumOff val="35000"/>
                </a:schemeClr>
              </a:solidFill>
              <a:cs typeface="Arial" pitchFamily="34" charset="0"/>
            </a:endParaRPr>
          </a:p>
        </p:txBody>
      </p:sp>
      <p:sp>
        <p:nvSpPr>
          <p:cNvPr id="8" name="Slide Number Placeholder 3"/>
          <p:cNvSpPr>
            <a:spLocks noGrp="1"/>
          </p:cNvSpPr>
          <p:nvPr>
            <p:ph type="sldNum" sz="quarter" idx="12"/>
          </p:nvPr>
        </p:nvSpPr>
        <p:spPr>
          <a:xfrm>
            <a:off x="8659368" y="6373368"/>
            <a:ext cx="484632" cy="276999"/>
          </a:xfrm>
          <a:prstGeom prst="rect">
            <a:avLst/>
          </a:prstGeom>
        </p:spPr>
        <p:txBody>
          <a:bodyPr wrap="square">
            <a:spAutoFit/>
          </a:bodyPr>
          <a:lstStyle/>
          <a:p>
            <a:fld id="{F16B175D-26AC-42BA-AF68-CE328C4BE887}" type="slidenum">
              <a:rPr lang="en-US" smtClean="0">
                <a:solidFill>
                  <a:schemeClr val="tx1"/>
                </a:solidFill>
              </a:rPr>
              <a:pPr/>
              <a:t>37</a:t>
            </a:fld>
            <a:endParaRPr lang="en-US">
              <a:solidFill>
                <a:schemeClr val="tx1"/>
              </a:solidFill>
            </a:endParaRPr>
          </a:p>
        </p:txBody>
      </p:sp>
      <p:sp>
        <p:nvSpPr>
          <p:cNvPr id="9" name="Title 1"/>
          <p:cNvSpPr txBox="1">
            <a:spLocks/>
          </p:cNvSpPr>
          <p:nvPr/>
        </p:nvSpPr>
        <p:spPr>
          <a:xfrm>
            <a:off x="447565" y="637327"/>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Communicate Your Achievements! </a:t>
            </a:r>
          </a:p>
        </p:txBody>
      </p:sp>
      <p:pic>
        <p:nvPicPr>
          <p:cNvPr id="10" name="Picture 9" descr="Text&#10;&#10;Description automatically generated with low confidence">
            <a:extLst>
              <a:ext uri="{FF2B5EF4-FFF2-40B4-BE49-F238E27FC236}">
                <a16:creationId xmlns:a16="http://schemas.microsoft.com/office/drawing/2014/main" id="{726AC354-CD70-4EDB-94B3-7BC2C8A92BCD}"/>
              </a:ext>
            </a:extLst>
          </p:cNvPr>
          <p:cNvPicPr>
            <a:picLocks noChangeAspect="1"/>
          </p:cNvPicPr>
          <p:nvPr/>
        </p:nvPicPr>
        <p:blipFill rotWithShape="1">
          <a:blip r:embed="rId4">
            <a:extLst>
              <a:ext uri="{28A0092B-C50C-407E-A947-70E740481C1C}">
                <a14:useLocalDpi xmlns:a14="http://schemas.microsoft.com/office/drawing/2010/main" val="0"/>
              </a:ext>
            </a:extLst>
          </a:blip>
          <a:srcRect l="14178" r="10822" b="10606"/>
          <a:stretch/>
        </p:blipFill>
        <p:spPr>
          <a:xfrm>
            <a:off x="5702937" y="1405943"/>
            <a:ext cx="3076415" cy="4046114"/>
          </a:xfrm>
          <a:prstGeom prst="rect">
            <a:avLst/>
          </a:prstGeom>
        </p:spPr>
      </p:pic>
    </p:spTree>
    <p:extLst>
      <p:ext uri="{BB962C8B-B14F-4D97-AF65-F5344CB8AC3E}">
        <p14:creationId xmlns:p14="http://schemas.microsoft.com/office/powerpoint/2010/main" val="16966055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a:t>Communicate Your Achievements!</a:t>
            </a:r>
          </a:p>
        </p:txBody>
      </p:sp>
      <p:pic>
        <p:nvPicPr>
          <p:cNvPr id="7" name="Picture 5" descr="Energy_Star_Window_Sign_logo"/>
          <p:cNvPicPr>
            <a:picLocks noChangeAspect="1" noChangeArrowheads="1"/>
          </p:cNvPicPr>
          <p:nvPr/>
        </p:nvPicPr>
        <p:blipFill>
          <a:blip r:embed="rId3" cstate="screen"/>
          <a:srcRect/>
          <a:stretch>
            <a:fillRect/>
          </a:stretch>
        </p:blipFill>
        <p:spPr bwMode="auto">
          <a:xfrm>
            <a:off x="492490" y="1558900"/>
            <a:ext cx="2590800" cy="3870231"/>
          </a:xfrm>
          <a:prstGeom prst="roundRect">
            <a:avLst>
              <a:gd name="adj" fmla="val 8594"/>
            </a:avLst>
          </a:prstGeom>
          <a:solidFill>
            <a:srgbClr val="FFFFFF">
              <a:shade val="85000"/>
            </a:srgbClr>
          </a:solidFill>
          <a:ln>
            <a:noFill/>
          </a:ln>
          <a:effectLst/>
        </p:spPr>
      </p:pic>
      <p:pic>
        <p:nvPicPr>
          <p:cNvPr id="3" name="Picture 2" descr="Screen Shot 2017-07-18 at 9.0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603" y="1554468"/>
            <a:ext cx="5648509" cy="4182950"/>
          </a:xfrm>
          <a:prstGeom prst="rect">
            <a:avLst/>
          </a:prstGeom>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38</a:t>
            </a:fld>
            <a:endParaRPr lang="en-US">
              <a:solidFill>
                <a:srgbClr val="3F3F3F"/>
              </a:solidFill>
            </a:endParaRPr>
          </a:p>
        </p:txBody>
      </p:sp>
    </p:spTree>
    <p:extLst>
      <p:ext uri="{BB962C8B-B14F-4D97-AF65-F5344CB8AC3E}">
        <p14:creationId xmlns:p14="http://schemas.microsoft.com/office/powerpoint/2010/main" val="2290142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213" y="530352"/>
            <a:ext cx="8331787" cy="537808"/>
          </a:xfrm>
        </p:spPr>
        <p:txBody>
          <a:bodyPr>
            <a:noAutofit/>
          </a:bodyPr>
          <a:lstStyle/>
          <a:p>
            <a:r>
              <a:rPr lang="en-US"/>
              <a:t>Recap</a:t>
            </a:r>
          </a:p>
        </p:txBody>
      </p:sp>
      <p:sp>
        <p:nvSpPr>
          <p:cNvPr id="7" name="Content Placeholder 6"/>
          <p:cNvSpPr>
            <a:spLocks noGrp="1"/>
          </p:cNvSpPr>
          <p:nvPr>
            <p:ph idx="1"/>
          </p:nvPr>
        </p:nvSpPr>
        <p:spPr>
          <a:xfrm>
            <a:off x="812213" y="1231651"/>
            <a:ext cx="7874586" cy="4174699"/>
          </a:xfrm>
        </p:spPr>
        <p:txBody>
          <a:bodyPr/>
          <a:lstStyle/>
          <a:p>
            <a:pPr>
              <a:lnSpc>
                <a:spcPct val="130000"/>
              </a:lnSpc>
            </a:pPr>
            <a:r>
              <a:rPr lang="en-US" dirty="0"/>
              <a:t>We covered the:</a:t>
            </a:r>
          </a:p>
          <a:p>
            <a:pPr lvl="1">
              <a:lnSpc>
                <a:spcPct val="130000"/>
              </a:lnSpc>
            </a:pPr>
            <a:r>
              <a:rPr lang="en-US" dirty="0"/>
              <a:t>Value of the ENERGY STAR Certification</a:t>
            </a:r>
          </a:p>
          <a:p>
            <a:pPr lvl="1">
              <a:lnSpc>
                <a:spcPct val="130000"/>
              </a:lnSpc>
            </a:pPr>
            <a:r>
              <a:rPr lang="en-US" dirty="0"/>
              <a:t>Eligibility requirements for Certification</a:t>
            </a:r>
          </a:p>
          <a:p>
            <a:pPr lvl="1">
              <a:lnSpc>
                <a:spcPct val="130000"/>
              </a:lnSpc>
            </a:pPr>
            <a:r>
              <a:rPr lang="en-US" dirty="0"/>
              <a:t>How to apply for the ENERGY STAR Certification in Portfolio Manager </a:t>
            </a:r>
          </a:p>
          <a:p>
            <a:pPr lvl="1">
              <a:lnSpc>
                <a:spcPct val="130000"/>
              </a:lnSpc>
            </a:pPr>
            <a:r>
              <a:rPr lang="en-US" dirty="0"/>
              <a:t>How to track the status of applications</a:t>
            </a:r>
          </a:p>
          <a:p>
            <a:pPr>
              <a:lnSpc>
                <a:spcPct val="130000"/>
              </a:lnSpc>
            </a:pPr>
            <a:endParaRPr lang="en-US" dirty="0"/>
          </a:p>
        </p:txBody>
      </p:sp>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39</a:t>
            </a:fld>
            <a:endParaRPr lang="en-US">
              <a:solidFill>
                <a:srgbClr val="3F3F3F"/>
              </a:solidFill>
            </a:endParaRPr>
          </a:p>
        </p:txBody>
      </p:sp>
    </p:spTree>
    <p:extLst>
      <p:ext uri="{BB962C8B-B14F-4D97-AF65-F5344CB8AC3E}">
        <p14:creationId xmlns:p14="http://schemas.microsoft.com/office/powerpoint/2010/main" val="235922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42113" y="5452382"/>
            <a:ext cx="4601887" cy="1022950"/>
          </a:xfrm>
          <a:prstGeom prst="rect">
            <a:avLst/>
          </a:prstGeom>
        </p:spPr>
        <p:txBody>
          <a:bodyPr vert="horz" wrap="square" lIns="91440" tIns="45720" rIns="91440" bIns="45720" rtlCol="0" anchor="ctr">
            <a:normAutofit/>
          </a:bodyPr>
          <a:lstStyle/>
          <a:p>
            <a:pPr fontAlgn="auto">
              <a:spcBef>
                <a:spcPct val="0"/>
              </a:spcBef>
              <a:spcAft>
                <a:spcPts val="0"/>
              </a:spcAft>
            </a:pPr>
            <a:endParaRPr lang="en-US" sz="3200">
              <a:solidFill>
                <a:srgbClr val="3F3F3F">
                  <a:lumMod val="50000"/>
                  <a:lumOff val="50000"/>
                </a:srgbClr>
              </a:solidFill>
              <a:latin typeface="Arial" pitchFamily="34" charset="0"/>
              <a:ea typeface="+mj-ea"/>
              <a:cs typeface="Arial" pitchFamily="34" charset="0"/>
            </a:endParaRPr>
          </a:p>
        </p:txBody>
      </p:sp>
      <p:sp>
        <p:nvSpPr>
          <p:cNvPr id="12" name="Rectangle 11"/>
          <p:cNvSpPr/>
          <p:nvPr/>
        </p:nvSpPr>
        <p:spPr>
          <a:xfrm>
            <a:off x="6934200" y="575309"/>
            <a:ext cx="2133600" cy="1423467"/>
          </a:xfrm>
          <a:prstGeom prst="rect">
            <a:avLst/>
          </a:prstGeom>
          <a:noFill/>
        </p:spPr>
        <p:txBody>
          <a:bodyPr wrap="square">
            <a:spAutoFit/>
          </a:bodyPr>
          <a:lstStyle/>
          <a:p>
            <a:pPr algn="r"/>
            <a:endParaRPr lang="en-US" sz="1850" b="1">
              <a:solidFill>
                <a:srgbClr val="3F3F3F"/>
              </a:solidFill>
            </a:endParaRPr>
          </a:p>
          <a:p>
            <a:r>
              <a:rPr lang="en-US" sz="2000" b="1">
                <a:solidFill>
                  <a:srgbClr val="3F3F3F"/>
                </a:solidFill>
              </a:rPr>
              <a:t>Recognized by more than </a:t>
            </a:r>
            <a:r>
              <a:rPr lang="en-US" sz="2000" b="1">
                <a:solidFill>
                  <a:srgbClr val="00B0F0"/>
                </a:solidFill>
              </a:rPr>
              <a:t>90% </a:t>
            </a:r>
            <a:br>
              <a:rPr lang="en-US" sz="2000" b="1">
                <a:solidFill>
                  <a:srgbClr val="00B0F0"/>
                </a:solidFill>
              </a:rPr>
            </a:br>
            <a:r>
              <a:rPr lang="en-US" sz="2000" b="1">
                <a:solidFill>
                  <a:srgbClr val="3F3F3F"/>
                </a:solidFill>
              </a:rPr>
              <a:t>of Americans</a:t>
            </a:r>
          </a:p>
          <a:p>
            <a:pPr algn="r"/>
            <a:endParaRPr lang="en-US" sz="800" b="1">
              <a:solidFill>
                <a:srgbClr val="3F3F3F"/>
              </a:solidFill>
            </a:endParaRPr>
          </a:p>
        </p:txBody>
      </p:sp>
      <p:pic>
        <p:nvPicPr>
          <p:cNvPr id="15" name="Picture 14" descr="ES_cert_lowres_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4648200"/>
            <a:ext cx="838200" cy="858573"/>
          </a:xfrm>
          <a:prstGeom prst="rect">
            <a:avLst/>
          </a:prstGeom>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4</a:t>
            </a:fld>
            <a:endParaRPr lang="en-US">
              <a:solidFill>
                <a:srgbClr val="3F3F3F"/>
              </a:solidFill>
            </a:endParaRPr>
          </a:p>
        </p:txBody>
      </p:sp>
      <p:graphicFrame>
        <p:nvGraphicFramePr>
          <p:cNvPr id="7" name="Chart 6">
            <a:extLst>
              <a:ext uri="{FF2B5EF4-FFF2-40B4-BE49-F238E27FC236}">
                <a16:creationId xmlns:a16="http://schemas.microsoft.com/office/drawing/2014/main" id="{3059BC98-4805-401A-BABF-E830BE14DF10}"/>
              </a:ext>
            </a:extLst>
          </p:cNvPr>
          <p:cNvGraphicFramePr/>
          <p:nvPr>
            <p:extLst>
              <p:ext uri="{D42A27DB-BD31-4B8C-83A1-F6EECF244321}">
                <p14:modId xmlns:p14="http://schemas.microsoft.com/office/powerpoint/2010/main" val="808220464"/>
              </p:ext>
            </p:extLst>
          </p:nvPr>
        </p:nvGraphicFramePr>
        <p:xfrm>
          <a:off x="1752600" y="838199"/>
          <a:ext cx="5181600" cy="51395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4221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97175" y="1470489"/>
            <a:ext cx="2047630" cy="2649873"/>
          </a:xfrm>
          <a:prstGeom prst="rect">
            <a:avLst/>
          </a:prstGeom>
          <a:noFill/>
          <a:ln w="9525">
            <a:solidFill>
              <a:schemeClr val="accent1"/>
            </a:solidFill>
            <a:miter lim="800000"/>
            <a:headEnd/>
            <a:tailEnd/>
          </a:ln>
        </p:spPr>
      </p:pic>
      <p:sp>
        <p:nvSpPr>
          <p:cNvPr id="3" name="Content Placeholder 2"/>
          <p:cNvSpPr>
            <a:spLocks noGrp="1"/>
          </p:cNvSpPr>
          <p:nvPr>
            <p:ph idx="1"/>
          </p:nvPr>
        </p:nvSpPr>
        <p:spPr>
          <a:xfrm>
            <a:off x="384048" y="1216152"/>
            <a:ext cx="5732021" cy="4174699"/>
          </a:xfrm>
        </p:spPr>
        <p:txBody>
          <a:bodyPr vert="horz" lIns="91440" tIns="45720" rIns="91440" bIns="45720" rtlCol="0" anchor="t">
            <a:normAutofit/>
          </a:bodyPr>
          <a:lstStyle/>
          <a:p>
            <a:pPr>
              <a:lnSpc>
                <a:spcPct val="130000"/>
              </a:lnSpc>
            </a:pPr>
            <a:r>
              <a:rPr lang="en-US" dirty="0"/>
              <a:t>Visit: </a:t>
            </a:r>
            <a:r>
              <a:rPr lang="en-US" u="sng" dirty="0">
                <a:hlinkClick r:id="rId4"/>
              </a:rPr>
              <a:t>www.energystar.gov/buildingshelp</a:t>
            </a:r>
            <a:endParaRPr lang="en-US" u="sng" dirty="0"/>
          </a:p>
          <a:p>
            <a:pPr>
              <a:lnSpc>
                <a:spcPct val="130000"/>
              </a:lnSpc>
            </a:pPr>
            <a:r>
              <a:rPr lang="en-US" dirty="0">
                <a:latin typeface="Univers"/>
              </a:rPr>
              <a:t>Guidance on ENERGY STAR certification available at: </a:t>
            </a:r>
            <a:r>
              <a:rPr lang="en-US" dirty="0">
                <a:latin typeface="Univers"/>
                <a:hlinkClick r:id="rId5"/>
              </a:rPr>
              <a:t>http://www.energystar.gov/buildings/building_recognition/building_certification</a:t>
            </a:r>
            <a:r>
              <a:rPr lang="en-US" dirty="0">
                <a:latin typeface="Univers"/>
              </a:rPr>
              <a:t> </a:t>
            </a:r>
          </a:p>
          <a:p>
            <a:pPr>
              <a:lnSpc>
                <a:spcPct val="130000"/>
              </a:lnSpc>
            </a:pPr>
            <a:r>
              <a:rPr lang="en-US" dirty="0"/>
              <a:t>Additional Portfolio Manager training resources available at: </a:t>
            </a:r>
            <a:r>
              <a:rPr lang="en-US" dirty="0">
                <a:hlinkClick r:id="rId6"/>
              </a:rPr>
              <a:t>www.energystar.gov/buildings/training</a:t>
            </a:r>
            <a:endParaRPr lang="en-US" dirty="0"/>
          </a:p>
          <a:p>
            <a:pPr lvl="1">
              <a:lnSpc>
                <a:spcPct val="130000"/>
              </a:lnSpc>
            </a:pPr>
            <a:r>
              <a:rPr lang="en-US" dirty="0"/>
              <a:t>How To documents (PDF)</a:t>
            </a:r>
          </a:p>
        </p:txBody>
      </p:sp>
      <p:sp>
        <p:nvSpPr>
          <p:cNvPr id="7"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40</a:t>
            </a:fld>
            <a:endParaRPr lang="en-US">
              <a:solidFill>
                <a:srgbClr val="3F3F3F"/>
              </a:solidFill>
            </a:endParaRPr>
          </a:p>
        </p:txBody>
      </p:sp>
      <p:sp>
        <p:nvSpPr>
          <p:cNvPr id="6" name="Title 5"/>
          <p:cNvSpPr txBox="1">
            <a:spLocks/>
          </p:cNvSpPr>
          <p:nvPr/>
        </p:nvSpPr>
        <p:spPr>
          <a:xfrm>
            <a:off x="812213" y="530352"/>
            <a:ext cx="8331787" cy="537808"/>
          </a:xfrm>
          <a:prstGeom prst="rect">
            <a:avLst/>
          </a:prstGeom>
        </p:spPr>
        <p:txBody>
          <a:bodyPr vert="horz" lIns="91440" tIns="45720" rIns="91440" bIns="45720" rtlCol="0" anchor="ctr" anchorCtr="0">
            <a:no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r>
              <a:rPr lang="en-US"/>
              <a:t>Extra Help</a:t>
            </a:r>
          </a:p>
        </p:txBody>
      </p:sp>
    </p:spTree>
    <p:extLst>
      <p:ext uri="{BB962C8B-B14F-4D97-AF65-F5344CB8AC3E}">
        <p14:creationId xmlns:p14="http://schemas.microsoft.com/office/powerpoint/2010/main" val="678012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95" y="1901410"/>
            <a:ext cx="8331787" cy="537808"/>
          </a:xfrm>
        </p:spPr>
        <p:txBody>
          <a:bodyPr>
            <a:normAutofit/>
          </a:bodyPr>
          <a:lstStyle/>
          <a:p>
            <a:pPr algn="ctr"/>
            <a:r>
              <a:rPr lang="en-US" sz="2800"/>
              <a:t>Thank You for Attending!</a:t>
            </a:r>
          </a:p>
        </p:txBody>
      </p:sp>
      <p:sp>
        <p:nvSpPr>
          <p:cNvPr id="6" name="Rectangle 4"/>
          <p:cNvSpPr txBox="1">
            <a:spLocks/>
          </p:cNvSpPr>
          <p:nvPr/>
        </p:nvSpPr>
        <p:spPr bwMode="auto">
          <a:xfrm>
            <a:off x="762000" y="2570019"/>
            <a:ext cx="7772400" cy="91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b="1">
                <a:solidFill>
                  <a:schemeClr val="tx1"/>
                </a:solidFill>
                <a:latin typeface="Arial" charset="0"/>
                <a:cs typeface="Arial" charset="0"/>
              </a:defRPr>
            </a:lvl2pPr>
            <a:lvl3pPr algn="l" rtl="0" eaLnBrk="0" fontAlgn="base" hangingPunct="0">
              <a:spcBef>
                <a:spcPct val="0"/>
              </a:spcBef>
              <a:spcAft>
                <a:spcPct val="0"/>
              </a:spcAft>
              <a:defRPr sz="4000" b="1">
                <a:solidFill>
                  <a:schemeClr val="tx1"/>
                </a:solidFill>
                <a:latin typeface="Arial" charset="0"/>
                <a:cs typeface="Arial" charset="0"/>
              </a:defRPr>
            </a:lvl3pPr>
            <a:lvl4pPr algn="l" rtl="0" eaLnBrk="0" fontAlgn="base" hangingPunct="0">
              <a:spcBef>
                <a:spcPct val="0"/>
              </a:spcBef>
              <a:spcAft>
                <a:spcPct val="0"/>
              </a:spcAft>
              <a:defRPr sz="4000" b="1">
                <a:solidFill>
                  <a:schemeClr val="tx1"/>
                </a:solidFill>
                <a:latin typeface="Arial" charset="0"/>
                <a:cs typeface="Arial" charset="0"/>
              </a:defRPr>
            </a:lvl4pPr>
            <a:lvl5pPr algn="l" rtl="0" eaLnBrk="0" fontAlgn="base" hangingPunct="0">
              <a:spcBef>
                <a:spcPct val="0"/>
              </a:spcBef>
              <a:spcAft>
                <a:spcPct val="0"/>
              </a:spcAft>
              <a:defRPr sz="4000" b="1">
                <a:solidFill>
                  <a:schemeClr val="tx1"/>
                </a:solidFill>
                <a:latin typeface="Arial" charset="0"/>
                <a:cs typeface="Arial" charset="0"/>
              </a:defRPr>
            </a:lvl5pPr>
            <a:lvl6pPr marL="457200" algn="l" rtl="0" eaLnBrk="1" fontAlgn="base" hangingPunct="1">
              <a:spcBef>
                <a:spcPct val="0"/>
              </a:spcBef>
              <a:spcAft>
                <a:spcPct val="0"/>
              </a:spcAft>
              <a:defRPr sz="4000" b="1">
                <a:solidFill>
                  <a:schemeClr val="tx1"/>
                </a:solidFill>
                <a:latin typeface="Arial" charset="0"/>
                <a:cs typeface="Arial" charset="0"/>
              </a:defRPr>
            </a:lvl6pPr>
            <a:lvl7pPr marL="914400" algn="l" rtl="0" eaLnBrk="1" fontAlgn="base" hangingPunct="1">
              <a:spcBef>
                <a:spcPct val="0"/>
              </a:spcBef>
              <a:spcAft>
                <a:spcPct val="0"/>
              </a:spcAft>
              <a:defRPr sz="4000" b="1">
                <a:solidFill>
                  <a:schemeClr val="tx1"/>
                </a:solidFill>
                <a:latin typeface="Arial" charset="0"/>
                <a:cs typeface="Arial" charset="0"/>
              </a:defRPr>
            </a:lvl7pPr>
            <a:lvl8pPr marL="1371600" algn="l" rtl="0" eaLnBrk="1" fontAlgn="base" hangingPunct="1">
              <a:spcBef>
                <a:spcPct val="0"/>
              </a:spcBef>
              <a:spcAft>
                <a:spcPct val="0"/>
              </a:spcAft>
              <a:defRPr sz="4000" b="1">
                <a:solidFill>
                  <a:schemeClr val="tx1"/>
                </a:solidFill>
                <a:latin typeface="Arial" charset="0"/>
                <a:cs typeface="Arial" charset="0"/>
              </a:defRPr>
            </a:lvl8pPr>
            <a:lvl9pPr marL="1828800" algn="l" rtl="0" eaLnBrk="1" fontAlgn="base" hangingPunct="1">
              <a:spcBef>
                <a:spcPct val="0"/>
              </a:spcBef>
              <a:spcAft>
                <a:spcPct val="0"/>
              </a:spcAft>
              <a:defRPr sz="4000" b="1">
                <a:solidFill>
                  <a:schemeClr val="tx1"/>
                </a:solidFill>
                <a:latin typeface="Arial" charset="0"/>
                <a:cs typeface="Arial" charset="0"/>
              </a:defRPr>
            </a:lvl9pPr>
          </a:lstStyle>
          <a:p>
            <a:pPr algn="ctr" eaLnBrk="1" hangingPunct="1"/>
            <a:r>
              <a:rPr lang="en-US">
                <a:solidFill>
                  <a:srgbClr val="6F6F6F"/>
                </a:solidFill>
              </a:rPr>
              <a:t>Questions?</a:t>
            </a:r>
          </a:p>
        </p:txBody>
      </p:sp>
      <p:sp>
        <p:nvSpPr>
          <p:cNvPr id="7" name="Rectangle 4"/>
          <p:cNvSpPr txBox="1">
            <a:spLocks/>
          </p:cNvSpPr>
          <p:nvPr/>
        </p:nvSpPr>
        <p:spPr bwMode="auto">
          <a:xfrm>
            <a:off x="762000" y="4162425"/>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b="1">
                <a:solidFill>
                  <a:schemeClr val="tx1"/>
                </a:solidFill>
                <a:latin typeface="Arial" charset="0"/>
                <a:cs typeface="Arial" charset="0"/>
              </a:defRPr>
            </a:lvl2pPr>
            <a:lvl3pPr algn="l" rtl="0" eaLnBrk="0" fontAlgn="base" hangingPunct="0">
              <a:spcBef>
                <a:spcPct val="0"/>
              </a:spcBef>
              <a:spcAft>
                <a:spcPct val="0"/>
              </a:spcAft>
              <a:defRPr sz="4000" b="1">
                <a:solidFill>
                  <a:schemeClr val="tx1"/>
                </a:solidFill>
                <a:latin typeface="Arial" charset="0"/>
                <a:cs typeface="Arial" charset="0"/>
              </a:defRPr>
            </a:lvl3pPr>
            <a:lvl4pPr algn="l" rtl="0" eaLnBrk="0" fontAlgn="base" hangingPunct="0">
              <a:spcBef>
                <a:spcPct val="0"/>
              </a:spcBef>
              <a:spcAft>
                <a:spcPct val="0"/>
              </a:spcAft>
              <a:defRPr sz="4000" b="1">
                <a:solidFill>
                  <a:schemeClr val="tx1"/>
                </a:solidFill>
                <a:latin typeface="Arial" charset="0"/>
                <a:cs typeface="Arial" charset="0"/>
              </a:defRPr>
            </a:lvl4pPr>
            <a:lvl5pPr algn="l" rtl="0" eaLnBrk="0" fontAlgn="base" hangingPunct="0">
              <a:spcBef>
                <a:spcPct val="0"/>
              </a:spcBef>
              <a:spcAft>
                <a:spcPct val="0"/>
              </a:spcAft>
              <a:defRPr sz="4000" b="1">
                <a:solidFill>
                  <a:schemeClr val="tx1"/>
                </a:solidFill>
                <a:latin typeface="Arial" charset="0"/>
                <a:cs typeface="Arial" charset="0"/>
              </a:defRPr>
            </a:lvl5pPr>
            <a:lvl6pPr marL="457200" algn="l" rtl="0" eaLnBrk="1" fontAlgn="base" hangingPunct="1">
              <a:spcBef>
                <a:spcPct val="0"/>
              </a:spcBef>
              <a:spcAft>
                <a:spcPct val="0"/>
              </a:spcAft>
              <a:defRPr sz="4000" b="1">
                <a:solidFill>
                  <a:schemeClr val="tx1"/>
                </a:solidFill>
                <a:latin typeface="Arial" charset="0"/>
                <a:cs typeface="Arial" charset="0"/>
              </a:defRPr>
            </a:lvl6pPr>
            <a:lvl7pPr marL="914400" algn="l" rtl="0" eaLnBrk="1" fontAlgn="base" hangingPunct="1">
              <a:spcBef>
                <a:spcPct val="0"/>
              </a:spcBef>
              <a:spcAft>
                <a:spcPct val="0"/>
              </a:spcAft>
              <a:defRPr sz="4000" b="1">
                <a:solidFill>
                  <a:schemeClr val="tx1"/>
                </a:solidFill>
                <a:latin typeface="Arial" charset="0"/>
                <a:cs typeface="Arial" charset="0"/>
              </a:defRPr>
            </a:lvl7pPr>
            <a:lvl8pPr marL="1371600" algn="l" rtl="0" eaLnBrk="1" fontAlgn="base" hangingPunct="1">
              <a:spcBef>
                <a:spcPct val="0"/>
              </a:spcBef>
              <a:spcAft>
                <a:spcPct val="0"/>
              </a:spcAft>
              <a:defRPr sz="4000" b="1">
                <a:solidFill>
                  <a:schemeClr val="tx1"/>
                </a:solidFill>
                <a:latin typeface="Arial" charset="0"/>
                <a:cs typeface="Arial" charset="0"/>
              </a:defRPr>
            </a:lvl8pPr>
            <a:lvl9pPr marL="1828800" algn="l" rtl="0" eaLnBrk="1" fontAlgn="base" hangingPunct="1">
              <a:spcBef>
                <a:spcPct val="0"/>
              </a:spcBef>
              <a:spcAft>
                <a:spcPct val="0"/>
              </a:spcAft>
              <a:defRPr sz="4000" b="1">
                <a:solidFill>
                  <a:schemeClr val="tx1"/>
                </a:solidFill>
                <a:latin typeface="Arial" charset="0"/>
                <a:cs typeface="Arial" charset="0"/>
              </a:defRPr>
            </a:lvl9pPr>
          </a:lstStyle>
          <a:p>
            <a:pPr algn="ctr" eaLnBrk="1" hangingPunct="1"/>
            <a:r>
              <a:rPr lang="en-US" sz="2000" b="0">
                <a:solidFill>
                  <a:srgbClr val="6F6F6F"/>
                </a:solidFill>
              </a:rPr>
              <a:t>If you have any questions on Portfolio Manager or the ENERGY STAR program, contact us at:</a:t>
            </a:r>
            <a:br>
              <a:rPr lang="en-US" sz="2000" b="0"/>
            </a:br>
            <a:r>
              <a:rPr lang="en-US" sz="2000" b="0">
                <a:hlinkClick r:id="rId3"/>
              </a:rPr>
              <a:t>www.energystar.gov/BuildingsHelp</a:t>
            </a:r>
            <a:endParaRPr lang="en-US" sz="2000"/>
          </a:p>
        </p:txBody>
      </p:sp>
      <p:sp>
        <p:nvSpPr>
          <p:cNvPr id="8"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41</a:t>
            </a:fld>
            <a:endParaRPr lang="en-US">
              <a:solidFill>
                <a:srgbClr val="3F3F3F"/>
              </a:solidFill>
            </a:endParaRPr>
          </a:p>
        </p:txBody>
      </p:sp>
    </p:spTree>
    <p:extLst>
      <p:ext uri="{BB962C8B-B14F-4D97-AF65-F5344CB8AC3E}">
        <p14:creationId xmlns:p14="http://schemas.microsoft.com/office/powerpoint/2010/main" val="86079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4" y="1210633"/>
            <a:ext cx="8870732" cy="1325563"/>
          </a:xfrm>
        </p:spPr>
        <p:txBody>
          <a:bodyPr>
            <a:noAutofit/>
          </a:bodyPr>
          <a:lstStyle/>
          <a:p>
            <a:pPr algn="ctr"/>
            <a:r>
              <a:rPr lang="en-US" sz="3600"/>
              <a:t>The biggest little label in energy efficiency</a:t>
            </a:r>
          </a:p>
        </p:txBody>
      </p:sp>
      <p:pic>
        <p:nvPicPr>
          <p:cNvPr id="7" name="Picture 6" descr="ES_cert_lowres_rg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1067" y="168931"/>
            <a:ext cx="1074174" cy="1100282"/>
          </a:xfrm>
          <a:prstGeom prst="rect">
            <a:avLst/>
          </a:prstGeom>
        </p:spPr>
      </p:pic>
      <p:sp>
        <p:nvSpPr>
          <p:cNvPr id="14" name="Title 1"/>
          <p:cNvSpPr txBox="1">
            <a:spLocks/>
          </p:cNvSpPr>
          <p:nvPr/>
        </p:nvSpPr>
        <p:spPr>
          <a:xfrm>
            <a:off x="-908879" y="4840980"/>
            <a:ext cx="4191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7 billion</a:t>
            </a:r>
          </a:p>
          <a:p>
            <a:r>
              <a:rPr lang="en-US" sz="2400" dirty="0">
                <a:solidFill>
                  <a:schemeClr val="bg1">
                    <a:lumMod val="50000"/>
                  </a:schemeClr>
                </a:solidFill>
              </a:rPr>
              <a:t>products</a:t>
            </a:r>
          </a:p>
        </p:txBody>
      </p:sp>
      <p:sp>
        <p:nvSpPr>
          <p:cNvPr id="15" name="Title 1"/>
          <p:cNvSpPr txBox="1">
            <a:spLocks/>
          </p:cNvSpPr>
          <p:nvPr/>
        </p:nvSpPr>
        <p:spPr>
          <a:xfrm>
            <a:off x="7214537" y="4853446"/>
            <a:ext cx="1618108"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2.3 million</a:t>
            </a:r>
          </a:p>
          <a:p>
            <a:r>
              <a:rPr lang="en-US" sz="2400" dirty="0">
                <a:solidFill>
                  <a:schemeClr val="bg1">
                    <a:lumMod val="50000"/>
                  </a:schemeClr>
                </a:solidFill>
              </a:rPr>
              <a:t>homes</a:t>
            </a:r>
          </a:p>
        </p:txBody>
      </p:sp>
      <p:sp>
        <p:nvSpPr>
          <p:cNvPr id="16" name="Title 1"/>
          <p:cNvSpPr txBox="1">
            <a:spLocks/>
          </p:cNvSpPr>
          <p:nvPr/>
        </p:nvSpPr>
        <p:spPr>
          <a:xfrm>
            <a:off x="2020611" y="4832864"/>
            <a:ext cx="293486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39,000</a:t>
            </a:r>
          </a:p>
          <a:p>
            <a:r>
              <a:rPr lang="en-US" sz="2400" dirty="0">
                <a:solidFill>
                  <a:schemeClr val="bg1">
                    <a:lumMod val="50000"/>
                  </a:schemeClr>
                </a:solidFill>
              </a:rPr>
              <a:t>buildings</a:t>
            </a:r>
          </a:p>
        </p:txBody>
      </p:sp>
      <p:sp>
        <p:nvSpPr>
          <p:cNvPr id="17" name="Title 1"/>
          <p:cNvSpPr txBox="1">
            <a:spLocks/>
          </p:cNvSpPr>
          <p:nvPr/>
        </p:nvSpPr>
        <p:spPr>
          <a:xfrm>
            <a:off x="4628154" y="4853446"/>
            <a:ext cx="2277792"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250</a:t>
            </a:r>
          </a:p>
          <a:p>
            <a:r>
              <a:rPr lang="en-US" sz="2400" dirty="0">
                <a:solidFill>
                  <a:schemeClr val="bg1">
                    <a:lumMod val="50000"/>
                  </a:schemeClr>
                </a:solidFill>
              </a:rPr>
              <a:t>industrial plants</a:t>
            </a:r>
          </a:p>
        </p:txBody>
      </p:sp>
      <p:pic>
        <p:nvPicPr>
          <p:cNvPr id="20" name="Picture 19" descr="24_SlideENERGYSTAR.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428074"/>
            <a:ext cx="9144000" cy="2004354"/>
          </a:xfrm>
          <a:prstGeom prst="rect">
            <a:avLst/>
          </a:prstGeom>
        </p:spPr>
      </p:pic>
    </p:spTree>
    <p:extLst>
      <p:ext uri="{BB962C8B-B14F-4D97-AF65-F5344CB8AC3E}">
        <p14:creationId xmlns:p14="http://schemas.microsoft.com/office/powerpoint/2010/main" val="159514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633"/>
            <a:ext cx="7886700" cy="1325563"/>
          </a:xfrm>
        </p:spPr>
        <p:txBody>
          <a:bodyPr/>
          <a:lstStyle/>
          <a:p>
            <a:r>
              <a:rPr lang="en-US"/>
              <a:t>ENERGY STAR Certified Buildings</a:t>
            </a:r>
          </a:p>
        </p:txBody>
      </p:sp>
      <p:sp>
        <p:nvSpPr>
          <p:cNvPr id="4" name="Slide Number Placeholder 3"/>
          <p:cNvSpPr>
            <a:spLocks noGrp="1"/>
          </p:cNvSpPr>
          <p:nvPr>
            <p:ph type="sldNum" sz="quarter" idx="12"/>
          </p:nvPr>
        </p:nvSpPr>
        <p:spPr/>
        <p:txBody>
          <a:bodyPr/>
          <a:lstStyle/>
          <a:p>
            <a:fld id="{92009C7D-8B99-48A7-AE17-19F593BA1BD0}" type="slidenum">
              <a:rPr lang="en-US" smtClean="0"/>
              <a:t>6</a:t>
            </a:fld>
            <a:endParaRPr lang="en-US"/>
          </a:p>
        </p:txBody>
      </p:sp>
      <p:sp>
        <p:nvSpPr>
          <p:cNvPr id="6" name="TextBox 5"/>
          <p:cNvSpPr txBox="1"/>
          <p:nvPr/>
        </p:nvSpPr>
        <p:spPr>
          <a:xfrm rot="16200000">
            <a:off x="-649264" y="3168347"/>
            <a:ext cx="2294218" cy="261610"/>
          </a:xfrm>
          <a:prstGeom prst="rect">
            <a:avLst/>
          </a:prstGeom>
          <a:noFill/>
        </p:spPr>
        <p:txBody>
          <a:bodyPr wrap="none" rtlCol="0">
            <a:spAutoFit/>
          </a:bodyPr>
          <a:lstStyle/>
          <a:p>
            <a:r>
              <a:rPr lang="en-US" sz="1100"/>
              <a:t>Floor Space (Million Square Feet)</a:t>
            </a:r>
          </a:p>
        </p:txBody>
      </p:sp>
      <p:sp>
        <p:nvSpPr>
          <p:cNvPr id="7" name="TextBox 6"/>
          <p:cNvSpPr txBox="1"/>
          <p:nvPr/>
        </p:nvSpPr>
        <p:spPr>
          <a:xfrm rot="16200000">
            <a:off x="7853151" y="3168346"/>
            <a:ext cx="1324402" cy="261610"/>
          </a:xfrm>
          <a:prstGeom prst="rect">
            <a:avLst/>
          </a:prstGeom>
          <a:noFill/>
        </p:spPr>
        <p:txBody>
          <a:bodyPr wrap="none" rtlCol="0">
            <a:spAutoFit/>
          </a:bodyPr>
          <a:lstStyle/>
          <a:p>
            <a:r>
              <a:rPr lang="en-US" sz="1100"/>
              <a:t>Buildings Certified</a:t>
            </a:r>
          </a:p>
        </p:txBody>
      </p:sp>
      <p:graphicFrame>
        <p:nvGraphicFramePr>
          <p:cNvPr id="9" name="Chart 8">
            <a:extLst>
              <a:ext uri="{FF2B5EF4-FFF2-40B4-BE49-F238E27FC236}">
                <a16:creationId xmlns:a16="http://schemas.microsoft.com/office/drawing/2014/main" id="{35C6D2CF-681B-49AF-A53C-9B4D1A134722}"/>
              </a:ext>
            </a:extLst>
          </p:cNvPr>
          <p:cNvGraphicFramePr/>
          <p:nvPr>
            <p:extLst>
              <p:ext uri="{D42A27DB-BD31-4B8C-83A1-F6EECF244321}">
                <p14:modId xmlns:p14="http://schemas.microsoft.com/office/powerpoint/2010/main" val="4224219219"/>
              </p:ext>
            </p:extLst>
          </p:nvPr>
        </p:nvGraphicFramePr>
        <p:xfrm>
          <a:off x="628651" y="1226840"/>
          <a:ext cx="7755896" cy="4855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64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normAutofit/>
          </a:bodyPr>
          <a:lstStyle/>
          <a:p>
            <a:r>
              <a:rPr lang="en-US"/>
              <a:t>And it’s more than just a label…</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12986" y="1249955"/>
            <a:ext cx="8876434" cy="4928270"/>
          </a:xfrm>
          <a:prstGeom prst="rect">
            <a:avLst/>
          </a:prstGeom>
        </p:spPr>
      </p:pic>
      <p:sp>
        <p:nvSpPr>
          <p:cNvPr id="6"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7</a:t>
            </a:fld>
            <a:endParaRPr lang="en-US">
              <a:solidFill>
                <a:srgbClr val="3F3F3F"/>
              </a:solidFill>
            </a:endParaRPr>
          </a:p>
        </p:txBody>
      </p:sp>
    </p:spTree>
    <p:extLst>
      <p:ext uri="{BB962C8B-B14F-4D97-AF65-F5344CB8AC3E}">
        <p14:creationId xmlns:p14="http://schemas.microsoft.com/office/powerpoint/2010/main" val="410366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normAutofit fontScale="90000"/>
          </a:bodyPr>
          <a:lstStyle/>
          <a:p>
            <a:r>
              <a:rPr lang="en-US"/>
              <a:t>The Value of ENERGY STAR Certification for Commercial Buildings</a:t>
            </a:r>
          </a:p>
        </p:txBody>
      </p:sp>
      <p:sp>
        <p:nvSpPr>
          <p:cNvPr id="3" name="Content Placeholder 2"/>
          <p:cNvSpPr>
            <a:spLocks noGrp="1"/>
          </p:cNvSpPr>
          <p:nvPr>
            <p:ph idx="1"/>
          </p:nvPr>
        </p:nvSpPr>
        <p:spPr>
          <a:xfrm>
            <a:off x="485305" y="1253876"/>
            <a:ext cx="7874586" cy="4174699"/>
          </a:xfrm>
        </p:spPr>
        <p:txBody>
          <a:bodyPr/>
          <a:lstStyle/>
          <a:p>
            <a:pPr marL="457200" indent="-457200">
              <a:buAutoNum type="arabicPeriod"/>
            </a:pPr>
            <a:r>
              <a:rPr lang="en-US" dirty="0"/>
              <a:t>Cost effective</a:t>
            </a:r>
          </a:p>
          <a:p>
            <a:pPr marL="457200" indent="-457200">
              <a:buAutoNum type="arabicPeriod"/>
            </a:pPr>
            <a:r>
              <a:rPr lang="en-US" dirty="0"/>
              <a:t>Protect the environment</a:t>
            </a:r>
          </a:p>
          <a:p>
            <a:pPr marL="457200" indent="-457200">
              <a:buAutoNum type="arabicPeriod"/>
            </a:pPr>
            <a:r>
              <a:rPr lang="en-US" dirty="0"/>
              <a:t>No trade-offs</a:t>
            </a:r>
          </a:p>
          <a:p>
            <a:endParaRPr lang="en-US" dirty="0"/>
          </a:p>
        </p:txBody>
      </p:sp>
      <p:sp>
        <p:nvSpPr>
          <p:cNvPr id="7"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8</a:t>
            </a:fld>
            <a:endParaRPr lang="en-US">
              <a:solidFill>
                <a:srgbClr val="3F3F3F"/>
              </a:solidFill>
            </a:endParaRPr>
          </a:p>
        </p:txBody>
      </p:sp>
      <p:pic>
        <p:nvPicPr>
          <p:cNvPr id="6" name="Picture 5" descr="Text&#10;&#10;Description automatically generated with low confidence">
            <a:extLst>
              <a:ext uri="{FF2B5EF4-FFF2-40B4-BE49-F238E27FC236}">
                <a16:creationId xmlns:a16="http://schemas.microsoft.com/office/drawing/2014/main" id="{45722F3C-31AB-43EF-9BC1-9CE3BFA1A037}"/>
              </a:ext>
            </a:extLst>
          </p:cNvPr>
          <p:cNvPicPr>
            <a:picLocks noChangeAspect="1"/>
          </p:cNvPicPr>
          <p:nvPr/>
        </p:nvPicPr>
        <p:blipFill rotWithShape="1">
          <a:blip r:embed="rId3">
            <a:extLst>
              <a:ext uri="{28A0092B-C50C-407E-A947-70E740481C1C}">
                <a14:useLocalDpi xmlns:a14="http://schemas.microsoft.com/office/drawing/2010/main" val="0"/>
              </a:ext>
            </a:extLst>
          </a:blip>
          <a:srcRect b="10606"/>
          <a:stretch/>
        </p:blipFill>
        <p:spPr>
          <a:xfrm>
            <a:off x="4307155" y="1079784"/>
            <a:ext cx="4408679" cy="4348791"/>
          </a:xfrm>
          <a:prstGeom prst="rect">
            <a:avLst/>
          </a:prstGeom>
        </p:spPr>
      </p:pic>
    </p:spTree>
    <p:extLst>
      <p:ext uri="{BB962C8B-B14F-4D97-AF65-F5344CB8AC3E}">
        <p14:creationId xmlns:p14="http://schemas.microsoft.com/office/powerpoint/2010/main" val="264980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30352"/>
            <a:ext cx="8331787" cy="537808"/>
          </a:xfrm>
        </p:spPr>
        <p:txBody>
          <a:bodyPr/>
          <a:lstStyle/>
          <a:p>
            <a:r>
              <a:rPr lang="en-US"/>
              <a:t>The Value of ENERGY STAR</a:t>
            </a:r>
          </a:p>
        </p:txBody>
      </p:sp>
      <p:sp>
        <p:nvSpPr>
          <p:cNvPr id="3" name="Content Placeholder 2"/>
          <p:cNvSpPr>
            <a:spLocks noGrp="1"/>
          </p:cNvSpPr>
          <p:nvPr>
            <p:ph idx="1"/>
          </p:nvPr>
        </p:nvSpPr>
        <p:spPr>
          <a:xfrm>
            <a:off x="535600" y="1228727"/>
            <a:ext cx="7874586" cy="4174699"/>
          </a:xfrm>
        </p:spPr>
        <p:txBody>
          <a:bodyPr/>
          <a:lstStyle/>
          <a:p>
            <a:pPr>
              <a:lnSpc>
                <a:spcPct val="130000"/>
              </a:lnSpc>
              <a:buNone/>
            </a:pPr>
            <a:r>
              <a:rPr lang="en-US"/>
              <a:t>The Value of ENERGY STAR Certification for Commercial Buildings</a:t>
            </a:r>
          </a:p>
          <a:p>
            <a:pPr>
              <a:lnSpc>
                <a:spcPct val="130000"/>
              </a:lnSpc>
            </a:pPr>
            <a:r>
              <a:rPr lang="en-US"/>
              <a:t>Reduced operating expenses as compared to non-ENERGY STAR certified properties</a:t>
            </a:r>
          </a:p>
          <a:p>
            <a:pPr>
              <a:lnSpc>
                <a:spcPct val="130000"/>
              </a:lnSpc>
            </a:pPr>
            <a:r>
              <a:rPr lang="en-US"/>
              <a:t>Better control of operating expense escalations</a:t>
            </a:r>
          </a:p>
          <a:p>
            <a:pPr>
              <a:lnSpc>
                <a:spcPct val="130000"/>
              </a:lnSpc>
            </a:pPr>
            <a:r>
              <a:rPr lang="en-US"/>
              <a:t>Proxy for better functioning equipment</a:t>
            </a:r>
          </a:p>
          <a:p>
            <a:pPr>
              <a:lnSpc>
                <a:spcPct val="130000"/>
              </a:lnSpc>
            </a:pPr>
            <a:r>
              <a:rPr lang="en-US"/>
              <a:t>Proxy for overall management</a:t>
            </a:r>
          </a:p>
          <a:p>
            <a:endParaRPr lang="en-US"/>
          </a:p>
        </p:txBody>
      </p:sp>
      <p:sp>
        <p:nvSpPr>
          <p:cNvPr id="5" name="Slide Number Placeholder 3"/>
          <p:cNvSpPr>
            <a:spLocks noGrp="1"/>
          </p:cNvSpPr>
          <p:nvPr>
            <p:ph type="sldNum" sz="quarter" idx="12"/>
          </p:nvPr>
        </p:nvSpPr>
        <p:spPr>
          <a:xfrm>
            <a:off x="8668512" y="6373368"/>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9</a:t>
            </a:fld>
            <a:endParaRPr lang="en-US">
              <a:solidFill>
                <a:srgbClr val="3F3F3F"/>
              </a:solidFill>
            </a:endParaRPr>
          </a:p>
        </p:txBody>
      </p:sp>
    </p:spTree>
    <p:extLst>
      <p:ext uri="{BB962C8B-B14F-4D97-AF65-F5344CB8AC3E}">
        <p14:creationId xmlns:p14="http://schemas.microsoft.com/office/powerpoint/2010/main" val="4050356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1EE5F6C01984FA631B55C10ACCB37" ma:contentTypeVersion="15" ma:contentTypeDescription="Create a new document." ma:contentTypeScope="" ma:versionID="72a11556bea55b4af180cc939c7efa76">
  <xsd:schema xmlns:xsd="http://www.w3.org/2001/XMLSchema" xmlns:xs="http://www.w3.org/2001/XMLSchema" xmlns:p="http://schemas.microsoft.com/office/2006/metadata/properties" xmlns:ns2="62092bed-6584-4a6d-8a03-5ea7f3d54d16" xmlns:ns3="e52980a2-dbed-478a-8dba-5d4bc33a3536" xmlns:ns4="fa6a9aea-fb0f-4ddd-aff8-712634b7d5fe" targetNamespace="http://schemas.microsoft.com/office/2006/metadata/properties" ma:root="true" ma:fieldsID="cb5a0eb9bd49d5731f6d176085fcf089" ns2:_="" ns3:_="" ns4:_="">
    <xsd:import namespace="62092bed-6584-4a6d-8a03-5ea7f3d54d16"/>
    <xsd:import namespace="e52980a2-dbed-478a-8dba-5d4bc33a3536"/>
    <xsd:import namespace="fa6a9aea-fb0f-4ddd-aff8-712634b7d5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092bed-6584-4a6d-8a03-5ea7f3d54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856f2ee-118d-42e8-91de-064c9a66b6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2980a2-dbed-478a-8dba-5d4bc33a35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6a9aea-fb0f-4ddd-aff8-712634b7d5f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e22bbca-1cb8-4b41-b4b7-cf04f902cc62}" ma:internalName="TaxCatchAll" ma:showField="CatchAllData" ma:web="e52980a2-dbed-478a-8dba-5d4bc33a35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6a9aea-fb0f-4ddd-aff8-712634b7d5fe" xsi:nil="true"/>
    <lcf76f155ced4ddcb4097134ff3c332f xmlns="62092bed-6584-4a6d-8a03-5ea7f3d54d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3FF73-8B3F-4F5D-A111-28D86B40CE5C}">
  <ds:schemaRefs>
    <ds:schemaRef ds:uri="62092bed-6584-4a6d-8a03-5ea7f3d54d16"/>
    <ds:schemaRef ds:uri="e52980a2-dbed-478a-8dba-5d4bc33a3536"/>
    <ds:schemaRef ds:uri="fa6a9aea-fb0f-4ddd-aff8-712634b7d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CF63EE-9453-4CB8-AE8D-8AF6044274A4}">
  <ds:schemaRefs>
    <ds:schemaRef ds:uri="0edc7bfa-5205-406c-8007-66b650eafbfc"/>
    <ds:schemaRef ds:uri="46b8aa7c-3dd8-4745-a2fb-94bb6e724c5f"/>
    <ds:schemaRef ds:uri="62092bed-6584-4a6d-8a03-5ea7f3d54d16"/>
    <ds:schemaRef ds:uri="fa6a9aea-fb0f-4ddd-aff8-712634b7d5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BEBC85-E6F0-45AE-B33D-272506BDF1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2848</TotalTime>
  <Words>5820</Words>
  <Application>Microsoft Office PowerPoint</Application>
  <PresentationFormat>On-screen Show (4:3)</PresentationFormat>
  <Paragraphs>443</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Narrow</vt:lpstr>
      <vt:lpstr>Calibri</vt:lpstr>
      <vt:lpstr>Times New Roman</vt:lpstr>
      <vt:lpstr>Univers</vt:lpstr>
      <vt:lpstr>universal</vt:lpstr>
      <vt:lpstr>Office Theme</vt:lpstr>
      <vt:lpstr>How to Apply for the            ENERGY STAR® for US Buildings</vt:lpstr>
      <vt:lpstr>Learning Objectives</vt:lpstr>
      <vt:lpstr>PowerPoint Presentation</vt:lpstr>
      <vt:lpstr>PowerPoint Presentation</vt:lpstr>
      <vt:lpstr>The biggest little label in energy efficiency</vt:lpstr>
      <vt:lpstr>ENERGY STAR Certified Buildings</vt:lpstr>
      <vt:lpstr>And it’s more than just a label…</vt:lpstr>
      <vt:lpstr>The Value of ENERGY STAR Certification for Commercial Buildings</vt:lpstr>
      <vt:lpstr>The Value of ENERGY STAR</vt:lpstr>
      <vt:lpstr>The Market Value of ENERGY STAR Certified Buildings</vt:lpstr>
      <vt:lpstr>PowerPoint Presentation</vt:lpstr>
      <vt:lpstr>PowerPoint Presentation</vt:lpstr>
      <vt:lpstr>PowerPoint Presentation</vt:lpstr>
      <vt:lpstr>Property types with 1-100 ENERGY STAR scores</vt:lpstr>
      <vt:lpstr>PowerPoint Presentation</vt:lpstr>
      <vt:lpstr>Developing a 1 – 100 ENERGY STAR Score</vt:lpstr>
      <vt:lpstr>PowerPoint Presentation</vt:lpstr>
      <vt:lpstr>PowerPoint Presentation</vt:lpstr>
      <vt:lpstr>Access the Application Process</vt:lpstr>
      <vt:lpstr>Apply for Recognition: About Your Property</vt:lpstr>
      <vt:lpstr>PowerPoint Presentation</vt:lpstr>
      <vt:lpstr>PowerPoint Presentation</vt:lpstr>
      <vt:lpstr>More Details: COVID-19 Changes</vt:lpstr>
      <vt:lpstr>PowerPoint Presentation</vt:lpstr>
      <vt:lpstr>PowerPoint Presentation</vt:lpstr>
      <vt:lpstr>PowerPoint Presentation</vt:lpstr>
      <vt:lpstr>PowerPoint Presentation</vt:lpstr>
      <vt:lpstr>PowerPoint Presentation</vt:lpstr>
      <vt:lpstr> </vt:lpstr>
      <vt:lpstr>Apply for Recognition: Site Visit</vt:lpstr>
      <vt:lpstr>Apply for Recognition: Revise and Regenerate </vt:lpstr>
      <vt:lpstr>Apply for Recognition: Submit Application </vt:lpstr>
      <vt:lpstr>Apply for Recognition: Submit Application</vt:lpstr>
      <vt:lpstr>PowerPoint Presentation</vt:lpstr>
      <vt:lpstr>Track Your Application</vt:lpstr>
      <vt:lpstr>PowerPoint Presentation</vt:lpstr>
      <vt:lpstr>PowerPoint Presentation</vt:lpstr>
      <vt:lpstr>Communicate Your Achievements!</vt:lpstr>
      <vt:lpstr>Recap</vt:lpstr>
      <vt:lpstr>PowerPoint Presentation</vt:lpstr>
      <vt:lpstr>Thank You for Attending!</vt:lpstr>
    </vt:vector>
  </TitlesOfParts>
  <Company>Crosby Markting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Ordansa</dc:creator>
  <cp:lastModifiedBy>Hutchison, Alena</cp:lastModifiedBy>
  <cp:revision>48</cp:revision>
  <cp:lastPrinted>2014-09-10T19:28:43Z</cp:lastPrinted>
  <dcterms:created xsi:type="dcterms:W3CDTF">2014-07-14T13:25:21Z</dcterms:created>
  <dcterms:modified xsi:type="dcterms:W3CDTF">2022-07-15T16:27:12Z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0x010100DFE1EE5F6C01984FA631B55C10ACCB37</vt:lpwstr>
  </property>
  <property fmtid="{D5CDD505-2E9C-101B-9397-08002B2CF9AE}" pid="3" name="TaxKeyword">
    <vt:lpwstr/>
  </property>
  <property fmtid="{D5CDD505-2E9C-101B-9397-08002B2CF9AE}" pid="4" name="ContractDivisions">
    <vt:lpwstr/>
  </property>
  <property fmtid="{D5CDD505-2E9C-101B-9397-08002B2CF9AE}" pid="5" name="ContractClients">
    <vt:lpwstr/>
  </property>
  <property fmtid="{D5CDD505-2E9C-101B-9397-08002B2CF9AE}" pid="6" name="AreaOfExpertise">
    <vt:lpwstr/>
  </property>
  <property fmtid="{D5CDD505-2E9C-101B-9397-08002B2CF9AE}" pid="7" name="ProjectLocations">
    <vt:lpwstr/>
  </property>
  <property fmtid="{D5CDD505-2E9C-101B-9397-08002B2CF9AE}" pid="8" name="ProjectSubjectAreas">
    <vt:lpwstr/>
  </property>
  <property fmtid="{D5CDD505-2E9C-101B-9397-08002B2CF9AE}" pid="9" name="ServiceSectors">
    <vt:lpwstr/>
  </property>
  <property fmtid="{D5CDD505-2E9C-101B-9397-08002B2CF9AE}" pid="10" name="WorkType">
    <vt:lpwstr/>
  </property>
  <property fmtid="{D5CDD505-2E9C-101B-9397-08002B2CF9AE}" pid="11" name="ProjectClients">
    <vt:lpwstr/>
  </property>
  <property fmtid="{D5CDD505-2E9C-101B-9397-08002B2CF9AE}" pid="12" name="ProjectServiceSectors">
    <vt:lpwstr/>
  </property>
  <property fmtid="{D5CDD505-2E9C-101B-9397-08002B2CF9AE}" pid="13" name="Locations">
    <vt:lpwstr/>
  </property>
  <property fmtid="{D5CDD505-2E9C-101B-9397-08002B2CF9AE}" pid="14" name="MediaServiceImageTags">
    <vt:lpwstr/>
  </property>
</Properties>
</file>