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7"/>
  </p:notesMasterIdLst>
  <p:handoutMasterIdLst>
    <p:handoutMasterId r:id="rId48"/>
  </p:handoutMasterIdLst>
  <p:sldIdLst>
    <p:sldId id="268" r:id="rId5"/>
    <p:sldId id="338" r:id="rId6"/>
    <p:sldId id="376" r:id="rId7"/>
    <p:sldId id="379" r:id="rId8"/>
    <p:sldId id="377" r:id="rId9"/>
    <p:sldId id="378" r:id="rId10"/>
    <p:sldId id="340" r:id="rId11"/>
    <p:sldId id="278" r:id="rId12"/>
    <p:sldId id="329" r:id="rId13"/>
    <p:sldId id="346" r:id="rId14"/>
    <p:sldId id="330" r:id="rId15"/>
    <p:sldId id="317" r:id="rId16"/>
    <p:sldId id="365" r:id="rId17"/>
    <p:sldId id="371" r:id="rId18"/>
    <p:sldId id="390" r:id="rId19"/>
    <p:sldId id="366" r:id="rId20"/>
    <p:sldId id="372" r:id="rId21"/>
    <p:sldId id="367" r:id="rId22"/>
    <p:sldId id="368" r:id="rId23"/>
    <p:sldId id="373" r:id="rId24"/>
    <p:sldId id="374" r:id="rId25"/>
    <p:sldId id="386" r:id="rId26"/>
    <p:sldId id="388" r:id="rId27"/>
    <p:sldId id="389" r:id="rId28"/>
    <p:sldId id="369" r:id="rId29"/>
    <p:sldId id="391" r:id="rId30"/>
    <p:sldId id="392" r:id="rId31"/>
    <p:sldId id="381" r:id="rId32"/>
    <p:sldId id="382" r:id="rId33"/>
    <p:sldId id="385" r:id="rId34"/>
    <p:sldId id="291" r:id="rId35"/>
    <p:sldId id="384" r:id="rId36"/>
    <p:sldId id="290" r:id="rId37"/>
    <p:sldId id="293" r:id="rId38"/>
    <p:sldId id="294" r:id="rId39"/>
    <p:sldId id="295" r:id="rId40"/>
    <p:sldId id="296" r:id="rId41"/>
    <p:sldId id="297" r:id="rId42"/>
    <p:sldId id="298" r:id="rId43"/>
    <p:sldId id="393" r:id="rId44"/>
    <p:sldId id="395" r:id="rId45"/>
    <p:sldId id="39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7" userDrawn="1">
          <p15:clr>
            <a:srgbClr val="A4A3A4"/>
          </p15:clr>
        </p15:guide>
        <p15:guide id="2" pos="7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en Gray" initials="OG" lastIdx="6" clrIdx="0"/>
  <p:cmAuthor id="1" name="Glatting, Stacy" initials="GS" lastIdx="7" clrIdx="1"/>
  <p:cmAuthor id="2" name="David, Madeline" initials="DM" lastIdx="9" clrIdx="2">
    <p:extLst>
      <p:ext uri="{19B8F6BF-5375-455C-9EA6-DF929625EA0E}">
        <p15:presenceInfo xmlns:p15="http://schemas.microsoft.com/office/powerpoint/2012/main" userId="S::36221@icf.com::9ff4caea-09c4-4840-8dac-12713ca45e25" providerId="AD"/>
      </p:ext>
    </p:extLst>
  </p:cmAuthor>
  <p:cmAuthor id="3" name="Danielle" initials="D" lastIdx="16" clrIdx="3">
    <p:extLst>
      <p:ext uri="{19B8F6BF-5375-455C-9EA6-DF929625EA0E}">
        <p15:presenceInfo xmlns:p15="http://schemas.microsoft.com/office/powerpoint/2012/main" userId="S::31335@icf.com::acca61a9-aa00-4381-893d-fa8bfa8cd489" providerId="AD"/>
      </p:ext>
    </p:extLst>
  </p:cmAuthor>
  <p:cmAuthor id="4" name="Jacobs, Cindy" initials="JC" lastIdx="7" clrIdx="4">
    <p:extLst>
      <p:ext uri="{19B8F6BF-5375-455C-9EA6-DF929625EA0E}">
        <p15:presenceInfo xmlns:p15="http://schemas.microsoft.com/office/powerpoint/2012/main" userId="S::Jacobs.Cindy@epa.gov::744e9bf7-47e0-43a5-9305-21d90f685b06" providerId="AD"/>
      </p:ext>
    </p:extLst>
  </p:cmAuthor>
  <p:cmAuthor id="5" name="Abrams, Zach" initials="AZ" lastIdx="3" clrIdx="5">
    <p:extLst>
      <p:ext uri="{19B8F6BF-5375-455C-9EA6-DF929625EA0E}">
        <p15:presenceInfo xmlns:p15="http://schemas.microsoft.com/office/powerpoint/2012/main" userId="S::24270@icf.com::03ea679c-8c35-4867-8576-e8cefede5f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00AEEF"/>
    <a:srgbClr val="E8F0FE"/>
    <a:srgbClr val="E99C2E"/>
    <a:srgbClr val="768383"/>
    <a:srgbClr val="4498D5"/>
    <a:srgbClr val="6CB41E"/>
    <a:srgbClr val="5494D5"/>
    <a:srgbClr val="6F7B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A7DAE-3CCD-4283-9D33-92CCA8328072}" v="7" dt="2020-10-12T21:33:35.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59" autoAdjust="0"/>
  </p:normalViewPr>
  <p:slideViewPr>
    <p:cSldViewPr snapToGrid="0">
      <p:cViewPr varScale="1">
        <p:scale>
          <a:sx n="50" d="100"/>
          <a:sy n="50" d="100"/>
        </p:scale>
        <p:origin x="1476" y="48"/>
      </p:cViewPr>
      <p:guideLst>
        <p:guide orient="horz" pos="1227"/>
        <p:guide pos="76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atting, Stacy" userId="37517707-1fd3-4b81-af10-c0ac52763b71" providerId="ADAL" clId="{7024F3ED-C08D-40E1-BB47-463089026509}"/>
    <pc:docChg chg="custSel modSld">
      <pc:chgData name="Glatting, Stacy" userId="37517707-1fd3-4b81-af10-c0ac52763b71" providerId="ADAL" clId="{7024F3ED-C08D-40E1-BB47-463089026509}" dt="2020-10-13T13:01:31.625" v="73" actId="27636"/>
      <pc:docMkLst>
        <pc:docMk/>
      </pc:docMkLst>
      <pc:sldChg chg="modSp">
        <pc:chgData name="Glatting, Stacy" userId="37517707-1fd3-4b81-af10-c0ac52763b71" providerId="ADAL" clId="{7024F3ED-C08D-40E1-BB47-463089026509}" dt="2020-10-13T12:59:41.020" v="67"/>
        <pc:sldMkLst>
          <pc:docMk/>
          <pc:sldMk cId="3066867818" sldId="393"/>
        </pc:sldMkLst>
        <pc:spChg chg="mod">
          <ac:chgData name="Glatting, Stacy" userId="37517707-1fd3-4b81-af10-c0ac52763b71" providerId="ADAL" clId="{7024F3ED-C08D-40E1-BB47-463089026509}" dt="2020-10-13T12:59:41.020" v="67"/>
          <ac:spMkLst>
            <pc:docMk/>
            <pc:sldMk cId="3066867818" sldId="393"/>
            <ac:spMk id="8" creationId="{7EA9A149-5889-4314-A269-A705226AF2E3}"/>
          </ac:spMkLst>
        </pc:spChg>
      </pc:sldChg>
      <pc:sldChg chg="modSp">
        <pc:chgData name="Glatting, Stacy" userId="37517707-1fd3-4b81-af10-c0ac52763b71" providerId="ADAL" clId="{7024F3ED-C08D-40E1-BB47-463089026509}" dt="2020-10-13T13:01:31.625" v="73" actId="27636"/>
        <pc:sldMkLst>
          <pc:docMk/>
          <pc:sldMk cId="2713387090" sldId="395"/>
        </pc:sldMkLst>
        <pc:spChg chg="mod">
          <ac:chgData name="Glatting, Stacy" userId="37517707-1fd3-4b81-af10-c0ac52763b71" providerId="ADAL" clId="{7024F3ED-C08D-40E1-BB47-463089026509}" dt="2020-10-13T13:01:31.625" v="73" actId="27636"/>
          <ac:spMkLst>
            <pc:docMk/>
            <pc:sldMk cId="2713387090" sldId="395"/>
            <ac:spMk id="8" creationId="{7EA9A149-5889-4314-A269-A705226AF2E3}"/>
          </ac:spMkLst>
        </pc:spChg>
      </pc:sldChg>
    </pc:docChg>
  </pc:docChgLst>
  <pc:docChgLst>
    <pc:chgData name="Abrams, Zach" userId="03ea679c-8c35-4867-8576-e8cefede5f94" providerId="ADAL" clId="{639A7DAE-3CCD-4283-9D33-92CCA8328072}"/>
    <pc:docChg chg="undo redo custSel modSld">
      <pc:chgData name="Abrams, Zach" userId="03ea679c-8c35-4867-8576-e8cefede5f94" providerId="ADAL" clId="{639A7DAE-3CCD-4283-9D33-92CCA8328072}" dt="2020-10-12T21:34:02.010" v="566" actId="20577"/>
      <pc:docMkLst>
        <pc:docMk/>
      </pc:docMkLst>
      <pc:sldChg chg="addSp delSp mod modNotesTx">
        <pc:chgData name="Abrams, Zach" userId="03ea679c-8c35-4867-8576-e8cefede5f94" providerId="ADAL" clId="{639A7DAE-3CCD-4283-9D33-92CCA8328072}" dt="2020-10-12T20:29:51.325" v="45" actId="21"/>
        <pc:sldMkLst>
          <pc:docMk/>
          <pc:sldMk cId="932226140" sldId="268"/>
        </pc:sldMkLst>
        <pc:spChg chg="add del">
          <ac:chgData name="Abrams, Zach" userId="03ea679c-8c35-4867-8576-e8cefede5f94" providerId="ADAL" clId="{639A7DAE-3CCD-4283-9D33-92CCA8328072}" dt="2020-10-12T20:29:51.325" v="45" actId="21"/>
          <ac:spMkLst>
            <pc:docMk/>
            <pc:sldMk cId="932226140" sldId="268"/>
            <ac:spMk id="2" creationId="{E41B1411-D5DF-4C8B-8021-C7E12C592F59}"/>
          </ac:spMkLst>
        </pc:spChg>
      </pc:sldChg>
      <pc:sldChg chg="modNotesTx">
        <pc:chgData name="Abrams, Zach" userId="03ea679c-8c35-4867-8576-e8cefede5f94" providerId="ADAL" clId="{639A7DAE-3CCD-4283-9D33-92CCA8328072}" dt="2020-10-12T20:55:28.437" v="342" actId="20577"/>
        <pc:sldMkLst>
          <pc:docMk/>
          <pc:sldMk cId="1459784033" sldId="278"/>
        </pc:sldMkLst>
      </pc:sldChg>
      <pc:sldChg chg="modNotesTx">
        <pc:chgData name="Abrams, Zach" userId="03ea679c-8c35-4867-8576-e8cefede5f94" providerId="ADAL" clId="{639A7DAE-3CCD-4283-9D33-92CCA8328072}" dt="2020-10-12T21:29:13.682" v="425" actId="20577"/>
        <pc:sldMkLst>
          <pc:docMk/>
          <pc:sldMk cId="1482133099" sldId="291"/>
        </pc:sldMkLst>
      </pc:sldChg>
      <pc:sldChg chg="modNotesTx">
        <pc:chgData name="Abrams, Zach" userId="03ea679c-8c35-4867-8576-e8cefede5f94" providerId="ADAL" clId="{639A7DAE-3CCD-4283-9D33-92CCA8328072}" dt="2020-10-12T21:30:24.389" v="478" actId="20577"/>
        <pc:sldMkLst>
          <pc:docMk/>
          <pc:sldMk cId="471102668" sldId="297"/>
        </pc:sldMkLst>
      </pc:sldChg>
      <pc:sldChg chg="modNotesTx">
        <pc:chgData name="Abrams, Zach" userId="03ea679c-8c35-4867-8576-e8cefede5f94" providerId="ADAL" clId="{639A7DAE-3CCD-4283-9D33-92CCA8328072}" dt="2020-10-12T20:55:39.693" v="354" actId="20577"/>
        <pc:sldMkLst>
          <pc:docMk/>
          <pc:sldMk cId="1274423975" sldId="329"/>
        </pc:sldMkLst>
      </pc:sldChg>
      <pc:sldChg chg="modNotesTx">
        <pc:chgData name="Abrams, Zach" userId="03ea679c-8c35-4867-8576-e8cefede5f94" providerId="ADAL" clId="{639A7DAE-3CCD-4283-9D33-92CCA8328072}" dt="2020-10-12T20:40:38.911" v="179" actId="20577"/>
        <pc:sldMkLst>
          <pc:docMk/>
          <pc:sldMk cId="4228719007" sldId="338"/>
        </pc:sldMkLst>
      </pc:sldChg>
      <pc:sldChg chg="modNotesTx">
        <pc:chgData name="Abrams, Zach" userId="03ea679c-8c35-4867-8576-e8cefede5f94" providerId="ADAL" clId="{639A7DAE-3CCD-4283-9D33-92CCA8328072}" dt="2020-10-12T21:27:16.070" v="376" actId="20577"/>
        <pc:sldMkLst>
          <pc:docMk/>
          <pc:sldMk cId="1140885732" sldId="368"/>
        </pc:sldMkLst>
      </pc:sldChg>
      <pc:sldChg chg="modNotesTx">
        <pc:chgData name="Abrams, Zach" userId="03ea679c-8c35-4867-8576-e8cefede5f94" providerId="ADAL" clId="{639A7DAE-3CCD-4283-9D33-92CCA8328072}" dt="2020-10-12T21:26:45.441" v="375" actId="20577"/>
        <pc:sldMkLst>
          <pc:docMk/>
          <pc:sldMk cId="1459990491" sldId="371"/>
        </pc:sldMkLst>
      </pc:sldChg>
      <pc:sldChg chg="modNotesTx">
        <pc:chgData name="Abrams, Zach" userId="03ea679c-8c35-4867-8576-e8cefede5f94" providerId="ADAL" clId="{639A7DAE-3CCD-4283-9D33-92CCA8328072}" dt="2020-10-12T20:43:09.859" v="278" actId="20577"/>
        <pc:sldMkLst>
          <pc:docMk/>
          <pc:sldMk cId="2996042318" sldId="376"/>
        </pc:sldMkLst>
      </pc:sldChg>
      <pc:sldChg chg="modNotesTx">
        <pc:chgData name="Abrams, Zach" userId="03ea679c-8c35-4867-8576-e8cefede5f94" providerId="ADAL" clId="{639A7DAE-3CCD-4283-9D33-92CCA8328072}" dt="2020-10-12T20:54:40.313" v="301" actId="20577"/>
        <pc:sldMkLst>
          <pc:docMk/>
          <pc:sldMk cId="294672432" sldId="377"/>
        </pc:sldMkLst>
      </pc:sldChg>
      <pc:sldChg chg="modNotesTx">
        <pc:chgData name="Abrams, Zach" userId="03ea679c-8c35-4867-8576-e8cefede5f94" providerId="ADAL" clId="{639A7DAE-3CCD-4283-9D33-92CCA8328072}" dt="2020-10-12T21:27:53.144" v="398" actId="20577"/>
        <pc:sldMkLst>
          <pc:docMk/>
          <pc:sldMk cId="3793381170" sldId="388"/>
        </pc:sldMkLst>
      </pc:sldChg>
      <pc:sldChg chg="modNotesTx">
        <pc:chgData name="Abrams, Zach" userId="03ea679c-8c35-4867-8576-e8cefede5f94" providerId="ADAL" clId="{639A7DAE-3CCD-4283-9D33-92CCA8328072}" dt="2020-10-12T21:28:10.337" v="402" actId="20577"/>
        <pc:sldMkLst>
          <pc:docMk/>
          <pc:sldMk cId="318948802" sldId="389"/>
        </pc:sldMkLst>
      </pc:sldChg>
      <pc:sldChg chg="modNotesTx">
        <pc:chgData name="Abrams, Zach" userId="03ea679c-8c35-4867-8576-e8cefede5f94" providerId="ADAL" clId="{639A7DAE-3CCD-4283-9D33-92CCA8328072}" dt="2020-10-12T21:28:53.527" v="403" actId="20577"/>
        <pc:sldMkLst>
          <pc:docMk/>
          <pc:sldMk cId="2371753713" sldId="392"/>
        </pc:sldMkLst>
      </pc:sldChg>
      <pc:sldChg chg="modSp mod">
        <pc:chgData name="Abrams, Zach" userId="03ea679c-8c35-4867-8576-e8cefede5f94" providerId="ADAL" clId="{639A7DAE-3CCD-4283-9D33-92CCA8328072}" dt="2020-10-12T21:34:02.010" v="566" actId="20577"/>
        <pc:sldMkLst>
          <pc:docMk/>
          <pc:sldMk cId="2713387090" sldId="395"/>
        </pc:sldMkLst>
        <pc:spChg chg="mod">
          <ac:chgData name="Abrams, Zach" userId="03ea679c-8c35-4867-8576-e8cefede5f94" providerId="ADAL" clId="{639A7DAE-3CCD-4283-9D33-92CCA8328072}" dt="2020-10-12T21:34:02.010" v="566" actId="20577"/>
          <ac:spMkLst>
            <pc:docMk/>
            <pc:sldMk cId="2713387090" sldId="395"/>
            <ac:spMk id="8" creationId="{7EA9A149-5889-4314-A269-A705226AF2E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B2DC71-6BA9-497B-AAD9-EFD1B9244D0E}" type="datetimeFigureOut">
              <a:rPr lang="en-US" smtClean="0"/>
              <a:t>10/13/2020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D21A6C-0B4C-4D3C-AD2E-5EEE34962CB8}" type="slidenum">
              <a:rPr lang="en-US" smtClean="0"/>
              <a:t>‹#›</a:t>
            </a:fld>
            <a:endParaRPr lang="en-US"/>
          </a:p>
        </p:txBody>
      </p:sp>
    </p:spTree>
    <p:extLst>
      <p:ext uri="{BB962C8B-B14F-4D97-AF65-F5344CB8AC3E}">
        <p14:creationId xmlns:p14="http://schemas.microsoft.com/office/powerpoint/2010/main" val="2524877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538FC-B130-DA49-800E-B7448A7128DE}" type="slidenum">
              <a:rPr lang="en-US" smtClean="0"/>
              <a:pPr/>
              <a:t>‹#›</a:t>
            </a:fld>
            <a:endParaRPr lang="en-US"/>
          </a:p>
        </p:txBody>
      </p:sp>
      <p:sp>
        <p:nvSpPr>
          <p:cNvPr id="8" name="Date Placeholder 7"/>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104DC-28C0-42FA-8B4D-755D443E50D8}" type="datetimeFigureOut">
              <a:rPr lang="en-US" smtClean="0"/>
              <a:t>10/13/2020</a:t>
            </a:fld>
            <a:endParaRPr lang="en-US"/>
          </a:p>
        </p:txBody>
      </p:sp>
      <p:sp>
        <p:nvSpPr>
          <p:cNvPr id="9" name="Header Placeholder 8"/>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4228567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energystar.gov/buildingshelp"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40B7B-A24B-4DA8-AB15-991E88503A0E}" type="slidenum">
              <a:rPr lang="en-US" smtClean="0"/>
              <a:pPr/>
              <a:t>1</a:t>
            </a:fld>
            <a:endParaRPr lang="en-US" dirty="0"/>
          </a:p>
        </p:txBody>
      </p:sp>
    </p:spTree>
    <p:extLst>
      <p:ext uri="{BB962C8B-B14F-4D97-AF65-F5344CB8AC3E}">
        <p14:creationId xmlns:p14="http://schemas.microsoft.com/office/powerpoint/2010/main" val="95524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first time you visit the Tenant </a:t>
            </a:r>
            <a:r>
              <a:rPr lang="en-US"/>
              <a:t>module</a:t>
            </a:r>
            <a:r>
              <a:rPr lang="en-US" dirty="0"/>
              <a:t>, you’ll be directed to the initial landing page. After initial set up, this will bring you directly to the Tenant Space homepage.</a:t>
            </a:r>
          </a:p>
        </p:txBody>
      </p:sp>
      <p:sp>
        <p:nvSpPr>
          <p:cNvPr id="4" name="Slide Number Placeholder 3"/>
          <p:cNvSpPr>
            <a:spLocks noGrp="1"/>
          </p:cNvSpPr>
          <p:nvPr>
            <p:ph type="sldNum" sz="quarter" idx="10"/>
          </p:nvPr>
        </p:nvSpPr>
        <p:spPr/>
        <p:txBody>
          <a:bodyPr/>
          <a:lstStyle/>
          <a:p>
            <a:fld id="{693538FC-B130-DA49-800E-B7448A7128DE}" type="slidenum">
              <a:rPr lang="en-US" smtClean="0"/>
              <a:pPr/>
              <a:t>10</a:t>
            </a:fld>
            <a:endParaRPr lang="en-US" dirty="0"/>
          </a:p>
        </p:txBody>
      </p:sp>
    </p:spTree>
    <p:extLst>
      <p:ext uri="{BB962C8B-B14F-4D97-AF65-F5344CB8AC3E}">
        <p14:creationId xmlns:p14="http://schemas.microsoft.com/office/powerpoint/2010/main" val="2156865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As a first step of the Tenant Space application process, and prior to entering information specific to your Tenant Space, you will need to answer a few questions related to the whole building. This information helps calculate many of the metrics needed for your Tenant Space as part of the application process. You may need to reach out to your landlord or property manager for the information that you will need, which will include the building name, gross floor area, total number of conditioned floors, and primary heating fuel.</a:t>
            </a:r>
          </a:p>
          <a:p>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When entering square footage information, refer to the information in the “Tenant Module GFAs” tip to understand different types of gross floor area calculations.</a:t>
            </a:r>
            <a:r>
              <a:rPr lang="en-US" sz="1800" dirty="0">
                <a:effectLst/>
                <a:latin typeface="Arial" panose="020B0604020202020204" pitchFamily="34" charset="0"/>
                <a:ea typeface="MS PGothic" panose="020B0600070205080204" pitchFamily="34" charset="-128"/>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pPr/>
              <a:t>11</a:t>
            </a:fld>
            <a:endParaRPr lang="en-US" dirty="0"/>
          </a:p>
        </p:txBody>
      </p:sp>
    </p:spTree>
    <p:extLst>
      <p:ext uri="{BB962C8B-B14F-4D97-AF65-F5344CB8AC3E}">
        <p14:creationId xmlns:p14="http://schemas.microsoft.com/office/powerpoint/2010/main" val="2415495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800" dirty="0">
                <a:effectLst/>
                <a:latin typeface="Arial Narrow"/>
                <a:ea typeface="MS PGothic"/>
                <a:cs typeface="Times New Roman" panose="02020603050405020304" pitchFamily="18" charset="0"/>
              </a:rPr>
              <a:t>Once building information is entered, you will be directed to the Tenant </a:t>
            </a:r>
            <a:r>
              <a:rPr lang="en-US" sz="1800" dirty="0">
                <a:latin typeface="Arial Narrow"/>
                <a:ea typeface="MS PGothic"/>
                <a:cs typeface="Times New Roman" panose="02020603050405020304" pitchFamily="18" charset="0"/>
              </a:rPr>
              <a:t>module</a:t>
            </a:r>
            <a:r>
              <a:rPr lang="en-US" sz="1800" dirty="0">
                <a:effectLst/>
                <a:latin typeface="Arial Narrow"/>
                <a:ea typeface="MS PGothic"/>
                <a:cs typeface="Times New Roman" panose="02020603050405020304" pitchFamily="18" charset="0"/>
              </a:rPr>
              <a:t> home page, where you will enter information about each floor or suite that you occupy in the building. This home page also allows you to track your overall Tenant </a:t>
            </a:r>
            <a:r>
              <a:rPr lang="en-US" sz="1800" dirty="0">
                <a:latin typeface="Arial Narrow"/>
                <a:ea typeface="MS PGothic"/>
                <a:cs typeface="Times New Roman" panose="02020603050405020304" pitchFamily="18" charset="0"/>
              </a:rPr>
              <a:t>Space metrics</a:t>
            </a:r>
            <a:r>
              <a:rPr lang="en-US" sz="1800" dirty="0">
                <a:effectLst/>
                <a:latin typeface="Arial Narrow"/>
                <a:ea typeface="MS PGothic"/>
                <a:cs typeface="Times New Roman" panose="02020603050405020304" pitchFamily="18" charset="0"/>
              </a:rPr>
              <a:t> (including estimated source and site energy and lighting EUI metrics), as well as edit floors or suites that have been previously entered. This is also where you will be able to see whether your Tenant Space is eligible for recognition (and, if so, begin the application process) once all floor and suite information has been entered.</a:t>
            </a:r>
          </a:p>
          <a:p>
            <a:endParaRPr lang="en-US" sz="1800" dirty="0">
              <a:effectLst/>
              <a:latin typeface="Arial Narrow"/>
              <a:ea typeface="MS PGothic"/>
              <a:cs typeface="Times New Roman" panose="02020603050405020304" pitchFamily="18" charset="0"/>
            </a:endParaRPr>
          </a:p>
          <a:p>
            <a:r>
              <a:rPr lang="en-US" sz="1800" dirty="0">
                <a:effectLst/>
                <a:latin typeface="Arial Narrow"/>
                <a:ea typeface="MS PGothic"/>
                <a:cs typeface="Times New Roman" panose="02020603050405020304" pitchFamily="18" charset="0"/>
              </a:rPr>
              <a:t>Before you can apply for recognition, though, you’ll need to enter information for all the floors or suites you occupy in the building, so click on “Add a Tenant Floor/Suite” to get started.</a:t>
            </a:r>
            <a:endParaRPr lang="en-US" dirty="0">
              <a:latin typeface="Calibri"/>
              <a:ea typeface="MS PGothic"/>
              <a:cs typeface="Calibri"/>
            </a:endParaRPr>
          </a:p>
        </p:txBody>
      </p:sp>
      <p:sp>
        <p:nvSpPr>
          <p:cNvPr id="4" name="Slide Number Placeholder 3"/>
          <p:cNvSpPr>
            <a:spLocks noGrp="1"/>
          </p:cNvSpPr>
          <p:nvPr>
            <p:ph type="sldNum" sz="quarter" idx="10"/>
          </p:nvPr>
        </p:nvSpPr>
        <p:spPr/>
        <p:txBody>
          <a:bodyPr/>
          <a:lstStyle/>
          <a:p>
            <a:fld id="{6B8E517E-0A09-4CAC-9B30-448C91050C73}" type="slidenum">
              <a:rPr lang="en-US" smtClean="0"/>
              <a:pPr/>
              <a:t>12</a:t>
            </a:fld>
            <a:endParaRPr lang="en-US" dirty="0"/>
          </a:p>
        </p:txBody>
      </p:sp>
    </p:spTree>
    <p:extLst>
      <p:ext uri="{BB962C8B-B14F-4D97-AF65-F5344CB8AC3E}">
        <p14:creationId xmlns:p14="http://schemas.microsoft.com/office/powerpoint/2010/main" val="132991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After clicking “Add a Tenant Floor/Suite,” you can begin entering information about each floor or suite you occupy in the building. For each floor or suite included in your Tenant Space, you’ll need to provide the name of the floor or suite, its usable floor area, whether the required meters are in place, weekly operating hours, number of workers on main shift, and whether thermostats are set back on nights and weekends. Each of those pieces of information as shown here will link to the glossary definition, so if you need more information about exactly how to count weekly operating hours, or exactly what the required meters are, you can just click those links for more details.</a:t>
            </a:r>
          </a:p>
          <a:p>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a:p>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Information on </a:t>
            </a:r>
            <a:r>
              <a:rPr lang="en-US" sz="1800" u="none" kern="1200" dirty="0">
                <a:solidFill>
                  <a:schemeClr val="tx1"/>
                </a:solidFill>
                <a:effectLst/>
                <a:latin typeface="Arial Narrow" panose="020B0606020202030204" pitchFamily="34" charset="0"/>
                <a:ea typeface="MS PGothic" panose="020B0600070205080204" pitchFamily="34" charset="-128"/>
                <a:cs typeface="Times New Roman" panose="02020603050405020304" pitchFamily="18" charset="0"/>
              </a:rPr>
              <a:t>the building envelope is also needed on this page. You’ll need to provide the orientations for which the tenant floor or suite has exterior exposure, and the percentage of exterior walls that are glass</a:t>
            </a:r>
          </a:p>
        </p:txBody>
      </p:sp>
      <p:sp>
        <p:nvSpPr>
          <p:cNvPr id="4" name="Slide Number Placeholder 3"/>
          <p:cNvSpPr>
            <a:spLocks noGrp="1"/>
          </p:cNvSpPr>
          <p:nvPr>
            <p:ph type="sldNum" sz="quarter" idx="10"/>
          </p:nvPr>
        </p:nvSpPr>
        <p:spPr/>
        <p:txBody>
          <a:bodyPr/>
          <a:lstStyle/>
          <a:p>
            <a:fld id="{6B8E517E-0A09-4CAC-9B30-448C91050C73}" type="slidenum">
              <a:rPr lang="en-US" smtClean="0"/>
              <a:pPr/>
              <a:t>13</a:t>
            </a:fld>
            <a:endParaRPr lang="en-US" dirty="0"/>
          </a:p>
        </p:txBody>
      </p:sp>
    </p:spTree>
    <p:extLst>
      <p:ext uri="{BB962C8B-B14F-4D97-AF65-F5344CB8AC3E}">
        <p14:creationId xmlns:p14="http://schemas.microsoft.com/office/powerpoint/2010/main" val="148663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62500" lnSpcReduction="20000"/>
          </a:bodyPr>
          <a:lstStyle/>
          <a:p>
            <a:pPr marL="0" marR="0">
              <a:lnSpc>
                <a:spcPct val="115000"/>
              </a:lnSpc>
              <a:spcBef>
                <a:spcPts val="0"/>
              </a:spcBef>
              <a:spcAft>
                <a:spcPts val="1000"/>
              </a:spcAft>
            </a:pPr>
            <a:r>
              <a:rPr lang="en-US" sz="1800" dirty="0">
                <a:solidFill>
                  <a:srgbClr val="FFFFFF"/>
                </a:solidFill>
                <a:effectLst/>
                <a:latin typeface="Arial Narrow" panose="020B0606020202030204" pitchFamily="34" charset="0"/>
                <a:ea typeface="MS PGothic" panose="020B0600070205080204" pitchFamily="34" charset="-128"/>
                <a:cs typeface="Times New Roman" panose="02020603050405020304" pitchFamily="18" charset="0"/>
              </a:rPr>
              <a:t>This slide covers metering criteria. Accurate measurement of energy use is critical to good energy management. Having meters in place to measure and track energy use in the Tenant Space will allow the applicant to establish an energy baseline, measure progress in reducing energy over time, and ultimately to determine how efficient the space is in operation. </a:t>
            </a:r>
          </a:p>
          <a:p>
            <a:pPr marL="0" marR="0">
              <a:lnSpc>
                <a:spcPct val="115000"/>
              </a:lnSpc>
              <a:spcBef>
                <a:spcPts val="0"/>
              </a:spcBef>
              <a:spcAft>
                <a:spcPts val="1000"/>
              </a:spcAft>
            </a:pPr>
            <a:endParaRPr lang="en-US" sz="1800" dirty="0">
              <a:solidFill>
                <a:srgbClr val="FFFFFF"/>
              </a:solidFill>
              <a:effectLst/>
              <a:latin typeface="Arial Narrow" panose="020B060602020203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1000"/>
              </a:spcAft>
            </a:pPr>
            <a:r>
              <a:rPr lang="en-US" sz="1800" dirty="0">
                <a:solidFill>
                  <a:srgbClr val="FFFFFF"/>
                </a:solidFill>
                <a:effectLst/>
                <a:latin typeface="Arial Narrow" panose="020B0606020202030204" pitchFamily="34" charset="0"/>
                <a:ea typeface="MS PGothic" panose="020B0600070205080204" pitchFamily="34" charset="-128"/>
                <a:cs typeface="Times New Roman" panose="02020603050405020304" pitchFamily="18" charset="0"/>
              </a:rPr>
              <a:t>Meters must be installed for all loads for which the tenant has full operational control – this will generally include lighting and plug loads, though if there is anything else that serves just your tenant space, like a rooftop unit or supplemental HVAC system dedicated to your space only, then that should be metered as well, for all fuel types. </a:t>
            </a:r>
          </a:p>
          <a:p>
            <a:pPr marL="0" marR="0">
              <a:lnSpc>
                <a:spcPct val="115000"/>
              </a:lnSpc>
              <a:spcBef>
                <a:spcPts val="0"/>
              </a:spcBef>
              <a:spcAft>
                <a:spcPts val="1000"/>
              </a:spcAft>
            </a:pPr>
            <a:endParaRPr lang="en-US" sz="1800" dirty="0">
              <a:solidFill>
                <a:srgbClr val="FFFFFF"/>
              </a:solidFill>
              <a:effectLst/>
              <a:latin typeface="Arial Narrow" panose="020B060602020203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1000"/>
              </a:spcAft>
            </a:pPr>
            <a:r>
              <a:rPr lang="en-US" sz="1800" dirty="0">
                <a:solidFill>
                  <a:srgbClr val="FFFFFF"/>
                </a:solidFill>
                <a:effectLst/>
                <a:latin typeface="Arial Narrow" panose="020B0606020202030204" pitchFamily="34" charset="0"/>
                <a:ea typeface="MS PGothic" panose="020B0600070205080204" pitchFamily="34" charset="-128"/>
                <a:cs typeface="Times New Roman" panose="02020603050405020304" pitchFamily="18" charset="0"/>
              </a:rPr>
              <a:t>EPA has included a requirement that meters be accurate to within +/- 2% as rated by the manufacturer. This requirement is intended to ensure that the meters are accurately measuring energy use, without specifying relatively costly utility grade meters. This performance specification should allow applicants to use newer and evolving meter technology that is flexible and cost-effective.</a:t>
            </a:r>
          </a:p>
          <a:p>
            <a:pPr marL="0" marR="0">
              <a:lnSpc>
                <a:spcPct val="115000"/>
              </a:lnSpc>
              <a:spcBef>
                <a:spcPts val="0"/>
              </a:spcBef>
              <a:spcAft>
                <a:spcPts val="1000"/>
              </a:spcAft>
            </a:pPr>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1000"/>
              </a:spcAft>
            </a:pPr>
            <a:r>
              <a:rPr lang="en-US" sz="1800" dirty="0">
                <a:solidFill>
                  <a:srgbClr val="FFFFFF"/>
                </a:solidFill>
                <a:effectLst/>
                <a:latin typeface="Arial Narrow" panose="020B0606020202030204" pitchFamily="34" charset="0"/>
                <a:ea typeface="MS PGothic" panose="020B0600070205080204" pitchFamily="34" charset="-128"/>
                <a:cs typeface="Times New Roman" panose="02020603050405020304" pitchFamily="18" charset="0"/>
              </a:rPr>
              <a:t>A best practice is to make sure the data reported by the meters is relayed to a dashboard or other system that provides the tenant with actionable information rather than raw data.</a:t>
            </a:r>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B8E517E-0A09-4CAC-9B30-448C91050C73}" type="slidenum">
              <a:rPr lang="en-US" smtClean="0"/>
              <a:pPr/>
              <a:t>14</a:t>
            </a:fld>
            <a:endParaRPr lang="en-US" dirty="0"/>
          </a:p>
        </p:txBody>
      </p:sp>
    </p:spTree>
    <p:extLst>
      <p:ext uri="{BB962C8B-B14F-4D97-AF65-F5344CB8AC3E}">
        <p14:creationId xmlns:p14="http://schemas.microsoft.com/office/powerpoint/2010/main" val="440794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If the tenant space includes a data center, then that’s fine, but the data center does need to be separately metered. As long as the metering configuration allows separate tracking of IT energy use or total data center energy, then it’s fine for purposes of Tenant Space recognition. Note that this is different from the requirements for ENERGY STAR building certification – for certification, there are very specific IT energy metering requirements for data centers. Those requirements don’t need to be met for purposes of Tenant Space recognition, but if you already have your data center set up with certification-compliant metering, then that will also satisfy the requirements for tenant space.</a:t>
            </a:r>
          </a:p>
        </p:txBody>
      </p:sp>
      <p:sp>
        <p:nvSpPr>
          <p:cNvPr id="4" name="Slide Number Placeholder 3"/>
          <p:cNvSpPr>
            <a:spLocks noGrp="1"/>
          </p:cNvSpPr>
          <p:nvPr>
            <p:ph type="sldNum" sz="quarter" idx="10"/>
          </p:nvPr>
        </p:nvSpPr>
        <p:spPr/>
        <p:txBody>
          <a:bodyPr/>
          <a:lstStyle/>
          <a:p>
            <a:fld id="{6B8E517E-0A09-4CAC-9B30-448C91050C73}" type="slidenum">
              <a:rPr lang="en-US" smtClean="0"/>
              <a:pPr/>
              <a:t>15</a:t>
            </a:fld>
            <a:endParaRPr lang="en-US" dirty="0"/>
          </a:p>
        </p:txBody>
      </p:sp>
    </p:spTree>
    <p:extLst>
      <p:ext uri="{BB962C8B-B14F-4D97-AF65-F5344CB8AC3E}">
        <p14:creationId xmlns:p14="http://schemas.microsoft.com/office/powerpoint/2010/main" val="512051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pPr marL="0" marR="0">
              <a:lnSpc>
                <a:spcPct val="115000"/>
              </a:lnSpc>
              <a:spcBef>
                <a:spcPts val="0"/>
              </a:spcBef>
              <a:spcAft>
                <a:spcPts val="1000"/>
              </a:spcAf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The next piece of information needed is equipment, including computers, printers, and appliances. This information is used primarily for the energy estimate calculation. You’ll need to indicate any pieces of equipment that are ENERGY STAR certified, if you have that information available. You can usually determine if a product is ENERGY STAR certified by checking whether there’s an ENERGY STAR label or mark somewhere on the product, or else checking the ENERGY STAR efficient products page on the ENERGY STAR website and looking for the product by make and model</a:t>
            </a:r>
            <a:r>
              <a:rPr lang="en-US" sz="1800" dirty="0">
                <a:effectLst/>
                <a:latin typeface="Arial Narrow" panose="020B0606020202030204" pitchFamily="34" charset="0"/>
                <a:ea typeface="MS PGothic" panose="020B0600070205080204" pitchFamily="34" charset="-128"/>
                <a:cs typeface="Symbol" panose="05050102010706020507" pitchFamily="18" charset="2"/>
              </a:rPr>
              <a:t>.</a:t>
            </a:r>
          </a:p>
          <a:p>
            <a:pPr marL="0" marR="0" lvl="0" indent="0">
              <a:lnSpc>
                <a:spcPct val="115000"/>
              </a:lnSpc>
              <a:spcBef>
                <a:spcPts val="0"/>
              </a:spcBef>
              <a:spcAft>
                <a:spcPts val="1000"/>
              </a:spcAft>
              <a:buFont typeface="Symbol" panose="05050102010706020507" pitchFamily="18" charset="2"/>
              <a:buNone/>
            </a:pPr>
            <a:endParaRPr lang="en-US" sz="1800" dirty="0">
              <a:effectLst/>
              <a:latin typeface="Arial" panose="020B0604020202020204" pitchFamily="34" charset="0"/>
              <a:ea typeface="MS PGothic" panose="020B0600070205080204" pitchFamily="34" charset="-128"/>
              <a:cs typeface="Symbol" panose="05050102010706020507" pitchFamily="18" charset="2"/>
            </a:endParaRPr>
          </a:p>
          <a:p>
            <a:pPr marL="0" marR="0">
              <a:lnSpc>
                <a:spcPct val="115000"/>
              </a:lnSpc>
              <a:spcBef>
                <a:spcPts val="0"/>
              </a:spcBef>
              <a:spcAft>
                <a:spcPts val="1000"/>
              </a:spcAf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If you can’t determine whether a piece of equipment is ENERGY STAR certified, you can indicate that the number is unknown by checking the box in the last column of the equipment table as shown here.</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B8E517E-0A09-4CAC-9B30-448C91050C73}" type="slidenum">
              <a:rPr lang="en-US" smtClean="0"/>
              <a:pPr/>
              <a:t>16</a:t>
            </a:fld>
            <a:endParaRPr lang="en-US" dirty="0"/>
          </a:p>
        </p:txBody>
      </p:sp>
    </p:spTree>
    <p:extLst>
      <p:ext uri="{BB962C8B-B14F-4D97-AF65-F5344CB8AC3E}">
        <p14:creationId xmlns:p14="http://schemas.microsoft.com/office/powerpoint/2010/main" val="1772787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1000"/>
              </a:spcAf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After entering </a:t>
            </a:r>
            <a:r>
              <a:rPr lang="en-US" sz="1800" kern="1200" dirty="0">
                <a:solidFill>
                  <a:schemeClr val="tx1"/>
                </a:solidFill>
                <a:effectLst/>
                <a:latin typeface="Arial Narrow" panose="020B0606020202030204" pitchFamily="34" charset="0"/>
                <a:ea typeface="MS PGothic" panose="020B0600070205080204" pitchFamily="34" charset="-128"/>
                <a:cs typeface="Times New Roman" panose="02020603050405020304" pitchFamily="18" charset="0"/>
              </a:rPr>
              <a:t>equipment counts, tenants must affirm that sleep settings for computer equipment have been enabled, or will be enabled once computers are installed. EPA has a guide on how to activate power management on your computer that’s linked here, so when the slides are sent out, you can click that link to learn more about enabling these settings.</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B8E517E-0A09-4CAC-9B30-448C91050C73}" type="slidenum">
              <a:rPr lang="en-US" smtClean="0"/>
              <a:pPr/>
              <a:t>17</a:t>
            </a:fld>
            <a:endParaRPr lang="en-US" dirty="0"/>
          </a:p>
        </p:txBody>
      </p:sp>
    </p:spTree>
    <p:extLst>
      <p:ext uri="{BB962C8B-B14F-4D97-AF65-F5344CB8AC3E}">
        <p14:creationId xmlns:p14="http://schemas.microsoft.com/office/powerpoint/2010/main" val="2069824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pPr marL="0" marR="0">
              <a:lnSpc>
                <a:spcPct val="115000"/>
              </a:lnSpc>
              <a:spcBef>
                <a:spcPts val="0"/>
              </a:spcBef>
              <a:spcAft>
                <a:spcPts val="1000"/>
              </a:spcAf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Lighting information is the next section needed to set up your Tenant Space. This information is required to generate an estimated Lighting Energy Use Intensity (LEUI), which is used in the evaluation of the lighting requirement.  </a:t>
            </a:r>
          </a:p>
          <a:p>
            <a:pPr marL="0" marR="0">
              <a:lnSpc>
                <a:spcPct val="115000"/>
              </a:lnSpc>
              <a:spcBef>
                <a:spcPts val="0"/>
              </a:spcBef>
              <a:spcAft>
                <a:spcPts val="1000"/>
              </a:spcAft>
            </a:pP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p>
            <a:pPr>
              <a:lnSpc>
                <a:spcPct val="115000"/>
              </a:lnSpc>
              <a:spcAft>
                <a:spcPts val="1000"/>
              </a:spcAft>
            </a:pPr>
            <a:r>
              <a:rPr lang="en-US" sz="1800" dirty="0">
                <a:latin typeface="Arial Narrow"/>
                <a:ea typeface="MS PGothic"/>
                <a:cs typeface="Times New Roman" panose="02020603050405020304" pitchFamily="18" charset="0"/>
              </a:rPr>
              <a:t>Portfolio Manager </a:t>
            </a:r>
            <a:r>
              <a:rPr lang="en-US" sz="1800" u="none" baseline="0" dirty="0">
                <a:effectLst/>
                <a:latin typeface="Arial Narrow"/>
                <a:ea typeface="MS PGothic"/>
                <a:cs typeface="Times New Roman" panose="02020603050405020304" pitchFamily="18" charset="0"/>
              </a:rPr>
              <a:t>calculates the tenant’s target LEUI and estimates whether the actual LEUI in the space is at or below this target. The target LEUI is based on the size of the space and the hours of operation and reflects a lighting power density 25% below the ASHRAE 90.1 2013 level. The actual LEUI is based on hours of operation as well as the type and quantity of light fixtures and controls in the space.</a:t>
            </a:r>
          </a:p>
          <a:p>
            <a:pPr marL="0" marR="0">
              <a:lnSpc>
                <a:spcPct val="115000"/>
              </a:lnSpc>
              <a:spcBef>
                <a:spcPts val="0"/>
              </a:spcBef>
              <a:spcAft>
                <a:spcPts val="1000"/>
              </a:spcAft>
            </a:pPr>
            <a:endParaRPr lang="en-US" sz="1800" u="none" baseline="0" dirty="0">
              <a:effectLst/>
              <a:latin typeface="Arial" panose="020B060402020202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1000"/>
              </a:spcAf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This is where it will be especially helpful to have the assistance of a Licensed Professional, who should be able to help you accurately inventory all lighting fixtures in the Tenant Space, by floor or suite. To accurately track lighting information, you’ll need to enter:</a:t>
            </a:r>
          </a:p>
          <a:p>
            <a:pPr marL="0" marR="0">
              <a:lnSpc>
                <a:spcPct val="115000"/>
              </a:lnSpc>
              <a:spcBef>
                <a:spcPts val="0"/>
              </a:spcBef>
              <a:spcAft>
                <a:spcPts val="1000"/>
              </a:spcAft>
            </a:pP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Narrow" panose="020B0606020202030204" pitchFamily="34" charset="0"/>
                <a:ea typeface="MS PGothic" panose="020B0600070205080204" pitchFamily="34" charset="-128"/>
                <a:cs typeface="Symbol" panose="05050102010706020507" pitchFamily="18" charset="2"/>
              </a:rPr>
              <a:t>Fixture name (this can be anything that the user wants to enter)</a:t>
            </a:r>
            <a:endParaRPr lang="en-US" sz="1800" dirty="0">
              <a:effectLst/>
              <a:latin typeface="Arial" panose="020B0604020202020204" pitchFamily="34" charset="0"/>
              <a:ea typeface="MS PGothic" panose="020B0600070205080204" pitchFamily="34" charset="-128"/>
              <a:cs typeface="Symbol" panose="05050102010706020507" pitchFamily="18" charset="2"/>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Narrow" panose="020B0606020202030204" pitchFamily="34" charset="0"/>
                <a:ea typeface="MS PGothic" panose="020B0600070205080204" pitchFamily="34" charset="-128"/>
                <a:cs typeface="Symbol" panose="05050102010706020507" pitchFamily="18" charset="2"/>
              </a:rPr>
              <a:t>Light source (LED bulb, LED fixture, fluorescent tube, CFL, incandescent, halogen, etc.)</a:t>
            </a:r>
            <a:endParaRPr lang="en-US" sz="1800" dirty="0">
              <a:effectLst/>
              <a:latin typeface="Arial" panose="020B0604020202020204" pitchFamily="34" charset="0"/>
              <a:ea typeface="MS PGothic" panose="020B0600070205080204" pitchFamily="34" charset="-128"/>
              <a:cs typeface="Symbol" panose="05050102010706020507" pitchFamily="18" charset="2"/>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Narrow" panose="020B0606020202030204" pitchFamily="34" charset="0"/>
                <a:ea typeface="MS PGothic" panose="020B0600070205080204" pitchFamily="34" charset="-128"/>
                <a:cs typeface="Symbol" panose="05050102010706020507" pitchFamily="18" charset="2"/>
              </a:rPr>
              <a:t>Number of each type of bulb</a:t>
            </a:r>
            <a:endParaRPr lang="en-US" sz="1800" dirty="0">
              <a:effectLst/>
              <a:latin typeface="Arial" panose="020B0604020202020204" pitchFamily="34" charset="0"/>
              <a:ea typeface="MS PGothic" panose="020B0600070205080204" pitchFamily="34" charset="-128"/>
              <a:cs typeface="Symbol" panose="05050102010706020507" pitchFamily="18" charset="2"/>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Narrow" panose="020B0606020202030204" pitchFamily="34" charset="0"/>
                <a:ea typeface="MS PGothic" panose="020B0600070205080204" pitchFamily="34" charset="-128"/>
                <a:cs typeface="Symbol" panose="05050102010706020507" pitchFamily="18" charset="2"/>
              </a:rPr>
              <a:t>Bulb wattage (if applicable)</a:t>
            </a:r>
            <a:endParaRPr lang="en-US" sz="1800" dirty="0">
              <a:effectLst/>
              <a:latin typeface="Arial" panose="020B0604020202020204" pitchFamily="34" charset="0"/>
              <a:ea typeface="MS PGothic" panose="020B0600070205080204" pitchFamily="34" charset="-128"/>
              <a:cs typeface="Symbol" panose="05050102010706020507" pitchFamily="18" charset="2"/>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Narrow" panose="020B0606020202030204" pitchFamily="34" charset="0"/>
                <a:ea typeface="MS PGothic" panose="020B0600070205080204" pitchFamily="34" charset="-128"/>
                <a:cs typeface="Symbol" panose="05050102010706020507" pitchFamily="18" charset="2"/>
              </a:rPr>
              <a:t>Fixture wattage (if applicable)</a:t>
            </a:r>
            <a:endParaRPr lang="en-US" sz="1800" dirty="0">
              <a:effectLst/>
              <a:latin typeface="Arial" panose="020B0604020202020204" pitchFamily="34" charset="0"/>
              <a:ea typeface="MS PGothic" panose="020B0600070205080204" pitchFamily="34" charset="-128"/>
              <a:cs typeface="Symbol" panose="05050102010706020507" pitchFamily="18" charset="2"/>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Narrow" panose="020B0606020202030204" pitchFamily="34" charset="0"/>
                <a:ea typeface="MS PGothic" panose="020B0600070205080204" pitchFamily="34" charset="-128"/>
                <a:cs typeface="Symbol" panose="05050102010706020507" pitchFamily="18" charset="2"/>
              </a:rPr>
              <a:t>Total number of fixtures</a:t>
            </a:r>
            <a:endParaRPr lang="en-US" sz="1800" dirty="0">
              <a:effectLst/>
              <a:latin typeface="Arial" panose="020B0604020202020204" pitchFamily="34" charset="0"/>
              <a:ea typeface="MS PGothic" panose="020B0600070205080204" pitchFamily="34" charset="-128"/>
              <a:cs typeface="Symbol" panose="05050102010706020507" pitchFamily="18" charset="2"/>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Narrow" panose="020B0606020202030204" pitchFamily="34" charset="0"/>
                <a:ea typeface="MS PGothic" panose="020B0600070205080204" pitchFamily="34" charset="-128"/>
                <a:cs typeface="Symbol" panose="05050102010706020507" pitchFamily="18" charset="2"/>
              </a:rPr>
              <a:t>Motion sensor (Vacancy, Occupancy, or None)</a:t>
            </a:r>
            <a:endParaRPr lang="en-US" sz="1800" dirty="0">
              <a:effectLst/>
              <a:latin typeface="Arial" panose="020B0604020202020204" pitchFamily="34" charset="0"/>
              <a:ea typeface="MS PGothic" panose="020B0600070205080204" pitchFamily="34" charset="-128"/>
              <a:cs typeface="Symbol" panose="05050102010706020507" pitchFamily="18" charset="2"/>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Narrow" panose="020B0606020202030204" pitchFamily="34" charset="0"/>
                <a:ea typeface="MS PGothic" panose="020B0600070205080204" pitchFamily="34" charset="-128"/>
                <a:cs typeface="Symbol" panose="05050102010706020507" pitchFamily="18" charset="2"/>
              </a:rPr>
              <a:t>Daylight sensor (Yes/No)</a:t>
            </a:r>
            <a:endParaRPr lang="en-US" sz="1800" dirty="0">
              <a:effectLst/>
              <a:latin typeface="Arial" panose="020B0604020202020204" pitchFamily="34" charset="0"/>
              <a:ea typeface="MS PGothic" panose="020B0600070205080204" pitchFamily="34" charset="-128"/>
              <a:cs typeface="Symbol" panose="05050102010706020507" pitchFamily="18" charset="2"/>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Arial Narrow" panose="020B0606020202030204" pitchFamily="34" charset="0"/>
                <a:ea typeface="MS PGothic" panose="020B0600070205080204" pitchFamily="34" charset="-128"/>
                <a:cs typeface="Symbol" panose="05050102010706020507" pitchFamily="18" charset="2"/>
              </a:rPr>
              <a:t>Tuning (Yes/No)</a:t>
            </a:r>
            <a:r>
              <a:rPr lang="en-US" sz="1800" dirty="0">
                <a:effectLst/>
                <a:latin typeface="Arial" panose="020B0604020202020204" pitchFamily="34" charset="0"/>
                <a:ea typeface="MS PGothic" panose="020B0600070205080204" pitchFamily="34" charset="-128"/>
                <a:cs typeface="Symbol" panose="05050102010706020507" pitchFamily="18" charset="2"/>
              </a:rPr>
              <a:t> </a:t>
            </a:r>
          </a:p>
        </p:txBody>
      </p:sp>
      <p:sp>
        <p:nvSpPr>
          <p:cNvPr id="4" name="Slide Number Placeholder 3"/>
          <p:cNvSpPr>
            <a:spLocks noGrp="1"/>
          </p:cNvSpPr>
          <p:nvPr>
            <p:ph type="sldNum" sz="quarter" idx="10"/>
          </p:nvPr>
        </p:nvSpPr>
        <p:spPr/>
        <p:txBody>
          <a:bodyPr/>
          <a:lstStyle/>
          <a:p>
            <a:fld id="{6B8E517E-0A09-4CAC-9B30-448C91050C73}" type="slidenum">
              <a:rPr lang="en-US" smtClean="0"/>
              <a:pPr/>
              <a:t>18</a:t>
            </a:fld>
            <a:endParaRPr lang="en-US" dirty="0"/>
          </a:p>
        </p:txBody>
      </p:sp>
    </p:spTree>
    <p:extLst>
      <p:ext uri="{BB962C8B-B14F-4D97-AF65-F5344CB8AC3E}">
        <p14:creationId xmlns:p14="http://schemas.microsoft.com/office/powerpoint/2010/main" val="935095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After lighting information is entered, you will have completed the information requirements for the first floor or suite in your tenant space. When you click Continue, you will be brought back to the Tenant Space home page.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MS PGothic" panose="020B0600070205080204" pitchFamily="34" charset="-128"/>
                <a:cs typeface="Times New Roman" panose="02020603050405020304" pitchFamily="18" charset="0"/>
              </a:rPr>
              <a:t>If your Tenant Space consists of multiple floors or suites, then you’ll repeat the previous steps to add more suites or floors until your entire Tenant Space is accounted for.</a:t>
            </a:r>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B8E517E-0A09-4CAC-9B30-448C91050C73}" type="slidenum">
              <a:rPr lang="en-US" smtClean="0"/>
              <a:pPr/>
              <a:t>19</a:t>
            </a:fld>
            <a:endParaRPr lang="en-US" dirty="0"/>
          </a:p>
        </p:txBody>
      </p:sp>
    </p:spTree>
    <p:extLst>
      <p:ext uri="{BB962C8B-B14F-4D97-AF65-F5344CB8AC3E}">
        <p14:creationId xmlns:p14="http://schemas.microsoft.com/office/powerpoint/2010/main" val="59354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dirty="0"/>
              <a:t>These slides present the eligibility requirements for earning ENERGY STAR recognition for Tenant Spaces. This includes a walk through of the application process in detail, including how to set up your tenant space property in Portfolio Manager. It also includes content on application status tracking and follow-up procedures. </a:t>
            </a:r>
          </a:p>
        </p:txBody>
      </p:sp>
      <p:sp>
        <p:nvSpPr>
          <p:cNvPr id="4" name="Slide Number Placeholder 3"/>
          <p:cNvSpPr>
            <a:spLocks noGrp="1"/>
          </p:cNvSpPr>
          <p:nvPr>
            <p:ph type="sldNum" sz="quarter" idx="10"/>
          </p:nvPr>
        </p:nvSpPr>
        <p:spPr/>
        <p:txBody>
          <a:bodyPr/>
          <a:lstStyle/>
          <a:p>
            <a:fld id="{C1840B7B-A24B-4DA8-AB15-991E88503A0E}" type="slidenum">
              <a:rPr lang="en-US" smtClean="0"/>
              <a:pPr/>
              <a:t>2</a:t>
            </a:fld>
            <a:endParaRPr lang="en-US" dirty="0"/>
          </a:p>
        </p:txBody>
      </p:sp>
    </p:spTree>
    <p:extLst>
      <p:ext uri="{BB962C8B-B14F-4D97-AF65-F5344CB8AC3E}">
        <p14:creationId xmlns:p14="http://schemas.microsoft.com/office/powerpoint/2010/main" val="1845873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To double check the details you just entered for a given floor or suite, click on the floor or suite name in the blue box in the Tenant module, or use the drop-down menu to directly access and edit specific sections.</a:t>
            </a:r>
          </a:p>
          <a:p>
            <a:endParaRPr lang="en-US" dirty="0"/>
          </a:p>
        </p:txBody>
      </p:sp>
      <p:sp>
        <p:nvSpPr>
          <p:cNvPr id="4" name="Slide Number Placeholder 3"/>
          <p:cNvSpPr>
            <a:spLocks noGrp="1"/>
          </p:cNvSpPr>
          <p:nvPr>
            <p:ph type="sldNum" sz="quarter" idx="10"/>
          </p:nvPr>
        </p:nvSpPr>
        <p:spPr/>
        <p:txBody>
          <a:bodyPr/>
          <a:lstStyle/>
          <a:p>
            <a:fld id="{6B8E517E-0A09-4CAC-9B30-448C91050C73}" type="slidenum">
              <a:rPr lang="en-US" smtClean="0"/>
              <a:pPr/>
              <a:t>20</a:t>
            </a:fld>
            <a:endParaRPr lang="en-US" dirty="0"/>
          </a:p>
        </p:txBody>
      </p:sp>
    </p:spTree>
    <p:extLst>
      <p:ext uri="{BB962C8B-B14F-4D97-AF65-F5344CB8AC3E}">
        <p14:creationId xmlns:p14="http://schemas.microsoft.com/office/powerpoint/2010/main" val="3479525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Clicking the name of the Tenant Space (or selecting “View Summary Floor/Suite Information and Metrics” in the drop-down menu) will take you to a summary page that describes the information you just entered in the prior three sections: tenant floor/suite information, equipment information, and lighting information. From there, you will be able to review and, if necessary, edit all information entered.</a:t>
            </a:r>
          </a:p>
          <a:p>
            <a:pPr marL="0" marR="0">
              <a:lnSpc>
                <a:spcPct val="115000"/>
              </a:lnSpc>
              <a:spcBef>
                <a:spcPts val="0"/>
              </a:spcBef>
              <a:spcAft>
                <a:spcPts val="0"/>
              </a:spcAft>
            </a:pPr>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0"/>
              </a:spcAf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This page can also be used to </a:t>
            </a:r>
            <a:r>
              <a:rPr lang="en-US" sz="1800" dirty="0">
                <a:effectLst/>
                <a:latin typeface="Arial" panose="020B0604020202020204" pitchFamily="34" charset="0"/>
                <a:ea typeface="MS PGothic" panose="020B0600070205080204" pitchFamily="34" charset="-128"/>
                <a:cs typeface="Times New Roman" panose="02020603050405020304" pitchFamily="18" charset="0"/>
              </a:rPr>
              <a:t>assess performance on a suite-by-suite or floor-by-floor level.</a:t>
            </a:r>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B8E517E-0A09-4CAC-9B30-448C91050C73}" type="slidenum">
              <a:rPr lang="en-US" smtClean="0"/>
              <a:pPr/>
              <a:t>21</a:t>
            </a:fld>
            <a:endParaRPr lang="en-US" dirty="0"/>
          </a:p>
        </p:txBody>
      </p:sp>
    </p:spTree>
    <p:extLst>
      <p:ext uri="{BB962C8B-B14F-4D97-AF65-F5344CB8AC3E}">
        <p14:creationId xmlns:p14="http://schemas.microsoft.com/office/powerpoint/2010/main" val="505192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800" dirty="0">
                <a:effectLst/>
                <a:latin typeface="Arial" panose="020B0604020202020204" pitchFamily="34" charset="0"/>
                <a:ea typeface="MS PGothic" panose="020B0600070205080204" pitchFamily="34" charset="-128"/>
                <a:cs typeface="Times New Roman" panose="02020603050405020304" pitchFamily="18" charset="0"/>
              </a:rPr>
              <a:t>To keep track of how your overall Tenant Space metrics are calculated, you can view the overall metrics summary box in the lower left side of the Tenant module home page.</a:t>
            </a:r>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B8E517E-0A09-4CAC-9B30-448C91050C73}" type="slidenum">
              <a:rPr lang="en-US" smtClean="0"/>
              <a:pPr/>
              <a:t>22</a:t>
            </a:fld>
            <a:endParaRPr lang="en-US" dirty="0"/>
          </a:p>
        </p:txBody>
      </p:sp>
    </p:spTree>
    <p:extLst>
      <p:ext uri="{BB962C8B-B14F-4D97-AF65-F5344CB8AC3E}">
        <p14:creationId xmlns:p14="http://schemas.microsoft.com/office/powerpoint/2010/main" val="2969894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a:effectLst/>
                <a:latin typeface="Arial Narrow" panose="020B0606020202030204" pitchFamily="34" charset="0"/>
                <a:ea typeface="MS PGothic" panose="020B0600070205080204" pitchFamily="34" charset="-128"/>
                <a:cs typeface="Times New Roman" panose="02020603050405020304" pitchFamily="18" charset="0"/>
              </a:rPr>
              <a:t>Here are some things to keep in mind if your tenant space includes multiple floors or suites:</a:t>
            </a:r>
          </a:p>
          <a:p>
            <a:pPr marL="0" marR="0">
              <a:lnSpc>
                <a:spcPct val="115000"/>
              </a:lnSpc>
              <a:spcBef>
                <a:spcPts val="0"/>
              </a:spcBef>
              <a:spcAft>
                <a:spcPts val="0"/>
              </a:spcAft>
            </a:pPr>
            <a:endParaRPr lang="en-US" sz="1200" dirty="0">
              <a:effectLst/>
              <a:latin typeface="Arial Narrow" panose="020B060602020203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0"/>
              </a:spcAft>
            </a:pPr>
            <a:r>
              <a:rPr lang="en-US" sz="1200" dirty="0">
                <a:effectLst/>
                <a:latin typeface="Arial Narrow" panose="020B0606020202030204" pitchFamily="34" charset="0"/>
                <a:ea typeface="MS PGothic" panose="020B0600070205080204" pitchFamily="34" charset="-128"/>
                <a:cs typeface="Times New Roman" panose="02020603050405020304" pitchFamily="18" charset="0"/>
              </a:rPr>
              <a:t>First, be sure to have an accurate and descriptive naming convention in place for your floors or suites to make sure the right attributes are being entered for the right spaces.</a:t>
            </a:r>
          </a:p>
          <a:p>
            <a:pPr marL="0" marR="0">
              <a:lnSpc>
                <a:spcPct val="115000"/>
              </a:lnSpc>
              <a:spcBef>
                <a:spcPts val="0"/>
              </a:spcBef>
              <a:spcAft>
                <a:spcPts val="0"/>
              </a:spcAft>
            </a:pPr>
            <a:endParaRPr lang="en-US" sz="1200" dirty="0">
              <a:effectLst/>
              <a:latin typeface="Arial Narrow" panose="020B060602020203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0"/>
              </a:spcAft>
            </a:pPr>
            <a:r>
              <a:rPr lang="en-US" sz="1200" dirty="0">
                <a:effectLst/>
                <a:latin typeface="Arial Narrow" panose="020B0606020202030204" pitchFamily="34" charset="0"/>
                <a:ea typeface="MS PGothic" panose="020B0600070205080204" pitchFamily="34" charset="-128"/>
                <a:cs typeface="Times New Roman" panose="02020603050405020304" pitchFamily="18" charset="0"/>
              </a:rPr>
              <a:t>Also, the lighting evaluation for purposes of recognition eligibility is based on the weighted average lighting EUI for your entire tenant space – that is, your estimated LEUI needs to be at or below the target for the entire space only. If a single floor or suite is above the target, the space as a whole may still be eligible for recognition as long as other floors or suites are efficient enough to compensate.</a:t>
            </a:r>
          </a:p>
        </p:txBody>
      </p:sp>
      <p:sp>
        <p:nvSpPr>
          <p:cNvPr id="4" name="Slide Number Placeholder 3"/>
          <p:cNvSpPr>
            <a:spLocks noGrp="1"/>
          </p:cNvSpPr>
          <p:nvPr>
            <p:ph type="sldNum" sz="quarter" idx="10"/>
          </p:nvPr>
        </p:nvSpPr>
        <p:spPr/>
        <p:txBody>
          <a:bodyPr/>
          <a:lstStyle/>
          <a:p>
            <a:fld id="{6B8E517E-0A09-4CAC-9B30-448C91050C73}" type="slidenum">
              <a:rPr lang="en-US" smtClean="0"/>
              <a:pPr/>
              <a:t>23</a:t>
            </a:fld>
            <a:endParaRPr lang="en-US"/>
          </a:p>
        </p:txBody>
      </p:sp>
    </p:spTree>
    <p:extLst>
      <p:ext uri="{BB962C8B-B14F-4D97-AF65-F5344CB8AC3E}">
        <p14:creationId xmlns:p14="http://schemas.microsoft.com/office/powerpoint/2010/main" val="316131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a:effectLst/>
                <a:latin typeface="Arial Narrow" panose="020B0606020202030204" pitchFamily="34" charset="0"/>
                <a:ea typeface="MS PGothic" panose="020B0600070205080204" pitchFamily="34" charset="-128"/>
                <a:cs typeface="Times New Roman" panose="02020603050405020304" pitchFamily="18" charset="0"/>
              </a:rPr>
              <a:t>Gross floor area can be a bit of a confusing topic since there are multiple GFAs that Portfolio Manager looks at. On your Tenant module home page, after entering all your floor or suite information, you’ll see two GFA values: The sum of tenant floor/suite GFA, and the property GFA from Portfolio Manager. The latter of these values is the GFA that you entered for the property when you initially set it up, before even gaining access to the tenant module. In order to be eligible for tenant space recognition, these two values need to match up. So if you set up your property with a gross floor area of 275,000 square feet but your floors and suites only add up to 200,000 square feet, you won’t be able to apply for recognition – you’ll need to keep adding floors or suites until all of your 275,000 sq. ft. tenant space is accounted for, or you’ll need to go back and correct your property GFA if 200,000 sq. ft. is actually the right value.</a:t>
            </a:r>
          </a:p>
        </p:txBody>
      </p:sp>
      <p:sp>
        <p:nvSpPr>
          <p:cNvPr id="4" name="Slide Number Placeholder 3"/>
          <p:cNvSpPr>
            <a:spLocks noGrp="1"/>
          </p:cNvSpPr>
          <p:nvPr>
            <p:ph type="sldNum" sz="quarter" idx="10"/>
          </p:nvPr>
        </p:nvSpPr>
        <p:spPr/>
        <p:txBody>
          <a:bodyPr/>
          <a:lstStyle/>
          <a:p>
            <a:fld id="{6B8E517E-0A09-4CAC-9B30-448C91050C73}" type="slidenum">
              <a:rPr lang="en-US" smtClean="0"/>
              <a:pPr/>
              <a:t>24</a:t>
            </a:fld>
            <a:endParaRPr lang="en-US"/>
          </a:p>
        </p:txBody>
      </p:sp>
    </p:spTree>
    <p:extLst>
      <p:ext uri="{BB962C8B-B14F-4D97-AF65-F5344CB8AC3E}">
        <p14:creationId xmlns:p14="http://schemas.microsoft.com/office/powerpoint/2010/main" val="3900611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When adding your additional floors or suites, if they are similar or identical to one you’ve already entered, you can use the “copy” button to copy the information to a new floor or suite, which should speed up the setup process. If the floors are similar but not identical, be sure to then modify the necessary items in the newly copied floor or suite to account for the differences..</a:t>
            </a:r>
          </a:p>
        </p:txBody>
      </p:sp>
      <p:sp>
        <p:nvSpPr>
          <p:cNvPr id="4" name="Slide Number Placeholder 3"/>
          <p:cNvSpPr>
            <a:spLocks noGrp="1"/>
          </p:cNvSpPr>
          <p:nvPr>
            <p:ph type="sldNum" sz="quarter" idx="10"/>
          </p:nvPr>
        </p:nvSpPr>
        <p:spPr/>
        <p:txBody>
          <a:bodyPr/>
          <a:lstStyle/>
          <a:p>
            <a:fld id="{6B8E517E-0A09-4CAC-9B30-448C91050C73}" type="slidenum">
              <a:rPr lang="en-US" smtClean="0"/>
              <a:pPr/>
              <a:t>25</a:t>
            </a:fld>
            <a:endParaRPr lang="en-US" dirty="0"/>
          </a:p>
        </p:txBody>
      </p:sp>
    </p:spTree>
    <p:extLst>
      <p:ext uri="{BB962C8B-B14F-4D97-AF65-F5344CB8AC3E}">
        <p14:creationId xmlns:p14="http://schemas.microsoft.com/office/powerpoint/2010/main" val="4146987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pPr marL="0" marR="0">
              <a:lnSpc>
                <a:spcPct val="115000"/>
              </a:lnSpc>
              <a:spcBef>
                <a:spcPts val="0"/>
              </a:spcBef>
              <a:spcAft>
                <a:spcPts val="1000"/>
              </a:spcAft>
              <a:tabLst>
                <a:tab pos="457200" algn="l"/>
              </a:tabLs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At this point, if your tenant space is eligible for recognition, you’ll see the link to apply in the Tenant Space module home page.</a:t>
            </a:r>
          </a:p>
          <a:p>
            <a:pPr marL="0" marR="0">
              <a:lnSpc>
                <a:spcPct val="115000"/>
              </a:lnSpc>
              <a:spcBef>
                <a:spcPts val="0"/>
              </a:spcBef>
              <a:spcAft>
                <a:spcPts val="1000"/>
              </a:spcAft>
              <a:tabLst>
                <a:tab pos="457200" algn="l"/>
              </a:tabLst>
            </a:pPr>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1000"/>
              </a:spcAft>
              <a:tabLst>
                <a:tab pos="457200" algn="l"/>
              </a:tabLs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If your Tenant Space is </a:t>
            </a:r>
            <a:r>
              <a:rPr lang="en-US" sz="1800" u="sng" dirty="0">
                <a:effectLst/>
                <a:latin typeface="Arial Narrow" panose="020B0606020202030204" pitchFamily="34" charset="0"/>
                <a:ea typeface="MS PGothic" panose="020B0600070205080204" pitchFamily="34" charset="-128"/>
                <a:cs typeface="Times New Roman" panose="02020603050405020304" pitchFamily="18" charset="0"/>
              </a:rPr>
              <a:t>not</a:t>
            </a: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 eligible to apply for recognition, you will instead see a link that says “Not Eligible to Apply for Tenant Space Recognition.” There are a number of reasons why your Tenant Space may not be eligible, including a mismatch between the property GFA and the sum of floor/suite GFAs, LEUI exceeding the target value, lack of required meters, or lack of sleep settings for computer equipment. You can click that link to find out more – if it’s something that can be corrected, you can update your tenant space information and apply later on once the space is eligible.</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1000"/>
              </a:spcAft>
              <a:tabLst>
                <a:tab pos="457200" algn="l"/>
              </a:tabLst>
            </a:pP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1000"/>
              </a:spcAft>
              <a:tabLst>
                <a:tab pos="457200" algn="l"/>
              </a:tabLst>
            </a:pP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1000"/>
              </a:spcAft>
              <a:tabLst>
                <a:tab pos="457200" algn="l"/>
              </a:tabLst>
            </a:pP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B8E517E-0A09-4CAC-9B30-448C91050C73}" type="slidenum">
              <a:rPr lang="en-US" smtClean="0"/>
              <a:pPr/>
              <a:t>26</a:t>
            </a:fld>
            <a:endParaRPr lang="en-US" dirty="0"/>
          </a:p>
        </p:txBody>
      </p:sp>
    </p:spTree>
    <p:extLst>
      <p:ext uri="{BB962C8B-B14F-4D97-AF65-F5344CB8AC3E}">
        <p14:creationId xmlns:p14="http://schemas.microsoft.com/office/powerpoint/2010/main" val="316527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dirty="0"/>
              <a:t>Now that your tenant space has been set up, we can get into the details of how to apply for recognition.</a:t>
            </a:r>
          </a:p>
        </p:txBody>
      </p:sp>
      <p:sp>
        <p:nvSpPr>
          <p:cNvPr id="4" name="Slide Number Placeholder 3"/>
          <p:cNvSpPr>
            <a:spLocks noGrp="1"/>
          </p:cNvSpPr>
          <p:nvPr>
            <p:ph type="sldNum" sz="quarter" idx="10"/>
          </p:nvPr>
        </p:nvSpPr>
        <p:spPr/>
        <p:txBody>
          <a:bodyPr/>
          <a:lstStyle/>
          <a:p>
            <a:fld id="{C1840B7B-A24B-4DA8-AB15-991E88503A0E}" type="slidenum">
              <a:rPr lang="en-US" smtClean="0"/>
              <a:pPr/>
              <a:t>27</a:t>
            </a:fld>
            <a:endParaRPr lang="en-US" dirty="0"/>
          </a:p>
        </p:txBody>
      </p:sp>
    </p:spTree>
    <p:extLst>
      <p:ext uri="{BB962C8B-B14F-4D97-AF65-F5344CB8AC3E}">
        <p14:creationId xmlns:p14="http://schemas.microsoft.com/office/powerpoint/2010/main" val="3379788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115000"/>
              </a:lnSpc>
              <a:spcAft>
                <a:spcPts val="1000"/>
              </a:spcAft>
            </a:pPr>
            <a:r>
              <a:rPr lang="en-US" sz="1800" dirty="0">
                <a:effectLst/>
                <a:latin typeface="Arial Narrow"/>
                <a:ea typeface="MS PGothic"/>
                <a:cs typeface="Times New Roman" panose="02020603050405020304" pitchFamily="18" charset="0"/>
              </a:rPr>
              <a:t>To get started, click the “Eligible to Apply for Tenant Space Recognition” link at the top-right corner of the Tenant </a:t>
            </a:r>
            <a:r>
              <a:rPr lang="en-US" sz="1800" dirty="0">
                <a:latin typeface="Arial Narrow"/>
                <a:ea typeface="MS PGothic"/>
                <a:cs typeface="Times New Roman" panose="02020603050405020304" pitchFamily="18" charset="0"/>
              </a:rPr>
              <a:t>module </a:t>
            </a:r>
            <a:r>
              <a:rPr lang="en-US" sz="1800" dirty="0">
                <a:effectLst/>
                <a:latin typeface="Arial Narrow"/>
                <a:ea typeface="MS PGothic"/>
                <a:cs typeface="Times New Roman" panose="02020603050405020304" pitchFamily="18" charset="0"/>
              </a:rPr>
              <a:t>home page to open the application portal.</a:t>
            </a:r>
            <a:r>
              <a:rPr lang="en-US" sz="1800" dirty="0">
                <a:latin typeface="Arial Narrow"/>
                <a:ea typeface="MS PGothic"/>
                <a:cs typeface="Times New Roman" panose="02020603050405020304" pitchFamily="18" charset="0"/>
              </a:rPr>
              <a:t> </a:t>
            </a:r>
            <a:endParaRPr lang="en-US" sz="1800" dirty="0">
              <a:effectLst/>
              <a:latin typeface="Arial" panose="020B0604020202020204" pitchFamily="34" charset="0"/>
              <a:ea typeface="MS PGothic" panose="020B0600070205080204" pitchFamily="34" charset="-128"/>
              <a:cs typeface="Arial"/>
            </a:endParaRPr>
          </a:p>
        </p:txBody>
      </p:sp>
      <p:sp>
        <p:nvSpPr>
          <p:cNvPr id="4" name="Slide Number Placeholder 3"/>
          <p:cNvSpPr>
            <a:spLocks noGrp="1"/>
          </p:cNvSpPr>
          <p:nvPr>
            <p:ph type="sldNum" sz="quarter" idx="10"/>
          </p:nvPr>
        </p:nvSpPr>
        <p:spPr/>
        <p:txBody>
          <a:bodyPr/>
          <a:lstStyle/>
          <a:p>
            <a:fld id="{6B8E517E-0A09-4CAC-9B30-448C91050C73}" type="slidenum">
              <a:rPr lang="en-US" smtClean="0"/>
              <a:pPr/>
              <a:t>28</a:t>
            </a:fld>
            <a:endParaRPr lang="en-US" dirty="0"/>
          </a:p>
        </p:txBody>
      </p:sp>
    </p:spTree>
    <p:extLst>
      <p:ext uri="{BB962C8B-B14F-4D97-AF65-F5344CB8AC3E}">
        <p14:creationId xmlns:p14="http://schemas.microsoft.com/office/powerpoint/2010/main" val="2638845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This page is where you can review your basic Tenant Space and floor or suite information and make edits as needed. You can also provide a customized property name for the tenant space’s listing on the Tenant Recognition website, as well as a photo of your space if you’d like.</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B8E517E-0A09-4CAC-9B30-448C91050C73}" type="slidenum">
              <a:rPr lang="en-US" smtClean="0"/>
              <a:pPr/>
              <a:t>29</a:t>
            </a:fld>
            <a:endParaRPr lang="en-US" dirty="0"/>
          </a:p>
        </p:txBody>
      </p:sp>
    </p:spTree>
    <p:extLst>
      <p:ext uri="{BB962C8B-B14F-4D97-AF65-F5344CB8AC3E}">
        <p14:creationId xmlns:p14="http://schemas.microsoft.com/office/powerpoint/2010/main" val="145578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dirty="0"/>
              <a:t>Let’s consider what a Tenant Space is and introduce the new recognition program. The program launched on October 13, allowing commercial office tenants to earn ENERGY STAR recognition for their leased office spaces. Efficient office spaces of course lead to lower utility bills and lower energy use for the building as a whole, resulting in fewer greenhouse gas emissions. Once recognized, the tenant space will receive the decal shown here, which can be affixed to the entrance of the space.</a:t>
            </a:r>
          </a:p>
        </p:txBody>
      </p:sp>
      <p:sp>
        <p:nvSpPr>
          <p:cNvPr id="4" name="Slide Number Placeholder 3"/>
          <p:cNvSpPr>
            <a:spLocks noGrp="1"/>
          </p:cNvSpPr>
          <p:nvPr>
            <p:ph type="sldNum" sz="quarter" idx="10"/>
          </p:nvPr>
        </p:nvSpPr>
        <p:spPr/>
        <p:txBody>
          <a:bodyPr/>
          <a:lstStyle/>
          <a:p>
            <a:fld id="{C1840B7B-A24B-4DA8-AB15-991E88503A0E}" type="slidenum">
              <a:rPr lang="en-US" smtClean="0"/>
              <a:pPr/>
              <a:t>3</a:t>
            </a:fld>
            <a:endParaRPr lang="en-US" dirty="0"/>
          </a:p>
        </p:txBody>
      </p:sp>
    </p:spTree>
    <p:extLst>
      <p:ext uri="{BB962C8B-B14F-4D97-AF65-F5344CB8AC3E}">
        <p14:creationId xmlns:p14="http://schemas.microsoft.com/office/powerpoint/2010/main" val="3998995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In the next step, you’ll be asked to select the Primary Contact for the Application - this is the person who will receive emails with any questions about the application, so they’ll need to monitor their email closely after the application is submitted. You’ll also select the Signatory - this should be a direct employee of the tenant organization, not a consultant or SPP. Finally, you’ll choose the Licensed Professional who will perform or supervise the site visit and verify the application contents. </a:t>
            </a:r>
          </a:p>
          <a:p>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a:p>
            <a:r>
              <a:rPr lang="en-US" dirty="0"/>
              <a:t>You can choose contacts from the drop-down menus provided, if they’re already in your Portfolio Manager contacts, or add a new one. If you choose from existing contacts in Portfolio Manager, ensure that all contact information (including email addresses) are up to date for that contact.</a:t>
            </a:r>
          </a:p>
          <a:p>
            <a:endParaRPr lang="en-US" dirty="0"/>
          </a:p>
          <a:p>
            <a:endParaRPr lang="en-US" dirty="0"/>
          </a:p>
        </p:txBody>
      </p:sp>
      <p:sp>
        <p:nvSpPr>
          <p:cNvPr id="4" name="Slide Number Placeholder 3"/>
          <p:cNvSpPr>
            <a:spLocks noGrp="1"/>
          </p:cNvSpPr>
          <p:nvPr>
            <p:ph type="sldNum" sz="quarter" idx="10"/>
          </p:nvPr>
        </p:nvSpPr>
        <p:spPr/>
        <p:txBody>
          <a:bodyPr/>
          <a:lstStyle/>
          <a:p>
            <a:fld id="{6B8E517E-0A09-4CAC-9B30-448C91050C73}" type="slidenum">
              <a:rPr lang="en-US" smtClean="0"/>
              <a:pPr/>
              <a:t>30</a:t>
            </a:fld>
            <a:endParaRPr lang="en-US" dirty="0"/>
          </a:p>
        </p:txBody>
      </p:sp>
    </p:spTree>
    <p:extLst>
      <p:ext uri="{BB962C8B-B14F-4D97-AF65-F5344CB8AC3E}">
        <p14:creationId xmlns:p14="http://schemas.microsoft.com/office/powerpoint/2010/main" val="2840273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This slide covers the requirements for the Licensed Professional. The LP needs to be either a Professional Engineer or a Registered Architect, licensed in any US state or territory, or Canadian province. They need to be in good standing with their licensing authority, and need to have a working knowledge of energy use and metering in office spaces, as well as applicable licensure laws, professional ethics requirements, and regulations.</a:t>
            </a:r>
          </a:p>
          <a:p>
            <a:pPr>
              <a:buFont typeface="Arial" pitchFamily="34" charset="0"/>
              <a:buNone/>
            </a:pPr>
            <a:endParaRPr lang="en-US" dirty="0"/>
          </a:p>
          <a:p>
            <a:pPr>
              <a:buFont typeface="Arial" pitchFamily="34" charset="0"/>
              <a:buNone/>
            </a:pPr>
            <a:r>
              <a:rPr lang="en-US" dirty="0"/>
              <a:t>More details on LP responsibilities can be found in the ENERGY STAR Tenant Space Guide for Licensed Professionals, which you can find at www.energystar.gov/tenantlpguide. We’ll also be giving a webinar on verifying the tenant space recognition application next week, which is geared toward LPs, so you can find out more there as well.</a:t>
            </a:r>
          </a:p>
        </p:txBody>
      </p:sp>
      <p:sp>
        <p:nvSpPr>
          <p:cNvPr id="4" name="Slide Number Placeholder 3"/>
          <p:cNvSpPr>
            <a:spLocks noGrp="1"/>
          </p:cNvSpPr>
          <p:nvPr>
            <p:ph type="sldNum" sz="quarter" idx="10"/>
          </p:nvPr>
        </p:nvSpPr>
        <p:spPr/>
        <p:txBody>
          <a:bodyPr/>
          <a:lstStyle/>
          <a:p>
            <a:fld id="{6B8E517E-0A09-4CAC-9B30-448C91050C73}" type="slidenum">
              <a:rPr lang="en-US" smtClean="0"/>
              <a:pPr/>
              <a:t>31</a:t>
            </a:fld>
            <a:endParaRPr lang="en-US"/>
          </a:p>
        </p:txBody>
      </p:sp>
    </p:spTree>
    <p:extLst>
      <p:ext uri="{BB962C8B-B14F-4D97-AF65-F5344CB8AC3E}">
        <p14:creationId xmlns:p14="http://schemas.microsoft.com/office/powerpoint/2010/main" val="4033459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Next, you’ll select where you would like the ENERGY STAR Tenant Space Decal, Certificate, and Congratulatory Letter mailed (again, be sure that the address is correct for any pre-populated contacts in Portfolio Manager). Also enter the name of the person to whom the letter should be addressed.</a:t>
            </a:r>
            <a:endParaRPr lang="en-US" dirty="0"/>
          </a:p>
        </p:txBody>
      </p:sp>
      <p:sp>
        <p:nvSpPr>
          <p:cNvPr id="4" name="Slide Number Placeholder 3"/>
          <p:cNvSpPr>
            <a:spLocks noGrp="1"/>
          </p:cNvSpPr>
          <p:nvPr>
            <p:ph type="sldNum" sz="quarter" idx="10"/>
          </p:nvPr>
        </p:nvSpPr>
        <p:spPr/>
        <p:txBody>
          <a:bodyPr/>
          <a:lstStyle/>
          <a:p>
            <a:fld id="{6B8E517E-0A09-4CAC-9B30-448C91050C73}" type="slidenum">
              <a:rPr lang="en-US" smtClean="0"/>
              <a:pPr/>
              <a:t>32</a:t>
            </a:fld>
            <a:endParaRPr lang="en-US" dirty="0"/>
          </a:p>
        </p:txBody>
      </p:sp>
    </p:spTree>
    <p:extLst>
      <p:ext uri="{BB962C8B-B14F-4D97-AF65-F5344CB8AC3E}">
        <p14:creationId xmlns:p14="http://schemas.microsoft.com/office/powerpoint/2010/main" val="3773404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Autofit/>
          </a:bodyPr>
          <a:lstStyle/>
          <a:p>
            <a:pPr marL="0" marR="0">
              <a:lnSpc>
                <a:spcPct val="115000"/>
              </a:lnSpc>
              <a:spcBef>
                <a:spcPts val="0"/>
              </a:spcBef>
              <a:spcAft>
                <a:spcPts val="1000"/>
              </a:spcAf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In the next step, you will generate your PDF application for review and signatures. The PDF that you generate at this step should be provided to the Licensed Professional for review during the site visit so that the LP can verify all information. Assuming no issues are found during the site visit that require correction, the LP can then sign and stamp the application and pass it along to the Signatory for their signature as well. If issues are found that require correction, a new PDF can be generated once corrections have been made.</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pPr/>
              <a:t>33</a:t>
            </a:fld>
            <a:endParaRPr lang="en-US"/>
          </a:p>
        </p:txBody>
      </p:sp>
    </p:spTree>
    <p:extLst>
      <p:ext uri="{BB962C8B-B14F-4D97-AF65-F5344CB8AC3E}">
        <p14:creationId xmlns:p14="http://schemas.microsoft.com/office/powerpoint/2010/main" val="4123629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In the next step, you’ll be asked to provide details on when the site visit was performed, who performed it, and who verified it (this should be the Licensed Professional). You will also be asked if the LP found any issues during the site visit.</a:t>
            </a:r>
          </a:p>
          <a:p>
            <a:pPr marL="0" marR="0">
              <a:lnSpc>
                <a:spcPct val="115000"/>
              </a:lnSpc>
              <a:spcBef>
                <a:spcPts val="0"/>
              </a:spcBef>
              <a:spcAft>
                <a:spcPts val="1000"/>
              </a:spcAft>
            </a:pPr>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1000"/>
              </a:spcAf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Site visits must be performed during the 6 month period prior to the application‘s submission.</a:t>
            </a: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pPr/>
              <a:t>34</a:t>
            </a:fld>
            <a:endParaRPr lang="en-US"/>
          </a:p>
        </p:txBody>
      </p:sp>
    </p:spTree>
    <p:extLst>
      <p:ext uri="{BB962C8B-B14F-4D97-AF65-F5344CB8AC3E}">
        <p14:creationId xmlns:p14="http://schemas.microsoft.com/office/powerpoint/2010/main" val="441424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If you selected “Yes” to the final question in the Site Visit step, indicating that issues were found, you’ll be directed to the Revise &amp; Regenerate step. In this step, you’ll indicate the areas where corrections need to be made. If revisions were made since you last generated your PDF application, you’ll be able to generate a new PDF with updated information for the LP and Signatory to complete and sign.</a:t>
            </a:r>
            <a:endParaRPr lang="en-US" dirty="0"/>
          </a:p>
        </p:txBody>
      </p:sp>
      <p:sp>
        <p:nvSpPr>
          <p:cNvPr id="4" name="Slide Number Placeholder 3"/>
          <p:cNvSpPr>
            <a:spLocks noGrp="1"/>
          </p:cNvSpPr>
          <p:nvPr>
            <p:ph type="sldNum" sz="quarter" idx="10"/>
          </p:nvPr>
        </p:nvSpPr>
        <p:spPr/>
        <p:txBody>
          <a:bodyPr/>
          <a:lstStyle/>
          <a:p>
            <a:fld id="{C1840B7B-A24B-4DA8-AB15-991E88503A0E}" type="slidenum">
              <a:rPr lang="en-US" smtClean="0"/>
              <a:pPr/>
              <a:t>35</a:t>
            </a:fld>
            <a:endParaRPr lang="en-US"/>
          </a:p>
        </p:txBody>
      </p:sp>
    </p:spTree>
    <p:extLst>
      <p:ext uri="{BB962C8B-B14F-4D97-AF65-F5344CB8AC3E}">
        <p14:creationId xmlns:p14="http://schemas.microsoft.com/office/powerpoint/2010/main" val="1172193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In the final step of the application process, you’ll enter your application tracking number – you can find this in the lower right-hand corner of your final signed and stamped PDF application. If you generated multiple PDFs during the course of the application process, please be sure that the number you enter matches the final, correct, signed version. You’ll also attach a copy of the completed PDF application at this stage.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MS PGothic" panose="020B0600070205080204" pitchFamily="34" charset="-128"/>
              <a:cs typeface="Times New Roman" panose="02020603050405020304" pitchFamily="18" charset="0"/>
            </a:endParaRPr>
          </a:p>
          <a:p>
            <a:r>
              <a:rPr lang="en-US" sz="1800" dirty="0">
                <a:effectLst/>
                <a:latin typeface="Arial" panose="020B0604020202020204" pitchFamily="34" charset="0"/>
                <a:ea typeface="MS PGothic" panose="020B0600070205080204" pitchFamily="34" charset="-128"/>
                <a:cs typeface="Times New Roman" panose="02020603050405020304" pitchFamily="18" charset="0"/>
              </a:rPr>
              <a:t>You will also be prompted to upload your efficient equipment procurement policy here. The policy may be specific to the Tenant Space or adopted at a higher level of the organization leasing the space (i.e., corporate-wide). The policy must contain language that confirms that the Tenant will procure ENERGY STAR Certified equipment whenever possible, or substantially similar language.</a:t>
            </a:r>
            <a:endParaRPr lang="en-US" baseline="0" dirty="0"/>
          </a:p>
        </p:txBody>
      </p:sp>
      <p:sp>
        <p:nvSpPr>
          <p:cNvPr id="4" name="Slide Number Placeholder 3"/>
          <p:cNvSpPr>
            <a:spLocks noGrp="1"/>
          </p:cNvSpPr>
          <p:nvPr>
            <p:ph type="sldNum" sz="quarter" idx="10"/>
          </p:nvPr>
        </p:nvSpPr>
        <p:spPr/>
        <p:txBody>
          <a:bodyPr/>
          <a:lstStyle/>
          <a:p>
            <a:fld id="{C1840B7B-A24B-4DA8-AB15-991E88503A0E}" type="slidenum">
              <a:rPr lang="en-US" smtClean="0"/>
              <a:pPr/>
              <a:t>36</a:t>
            </a:fld>
            <a:endParaRPr lang="en-US"/>
          </a:p>
        </p:txBody>
      </p:sp>
    </p:spTree>
    <p:extLst>
      <p:ext uri="{BB962C8B-B14F-4D97-AF65-F5344CB8AC3E}">
        <p14:creationId xmlns:p14="http://schemas.microsoft.com/office/powerpoint/2010/main" val="2853615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Once your application and procurement policy have been uploaded, you’ll click “Submit.” Then you’ll e-sign your application with your Portfolio Manager credentials and click “Submit to EPA” to finalize your submission.</a:t>
            </a:r>
          </a:p>
        </p:txBody>
      </p:sp>
      <p:sp>
        <p:nvSpPr>
          <p:cNvPr id="4" name="Slide Number Placeholder 3"/>
          <p:cNvSpPr>
            <a:spLocks noGrp="1"/>
          </p:cNvSpPr>
          <p:nvPr>
            <p:ph type="sldNum" sz="quarter" idx="10"/>
          </p:nvPr>
        </p:nvSpPr>
        <p:spPr/>
        <p:txBody>
          <a:bodyPr/>
          <a:lstStyle/>
          <a:p>
            <a:fld id="{C1840B7B-A24B-4DA8-AB15-991E88503A0E}" type="slidenum">
              <a:rPr lang="en-US" smtClean="0"/>
              <a:pPr/>
              <a:t>37</a:t>
            </a:fld>
            <a:endParaRPr lang="en-US"/>
          </a:p>
        </p:txBody>
      </p:sp>
    </p:spTree>
    <p:extLst>
      <p:ext uri="{BB962C8B-B14F-4D97-AF65-F5344CB8AC3E}">
        <p14:creationId xmlns:p14="http://schemas.microsoft.com/office/powerpoint/2010/main" val="3310684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Most of your work at this point is finished, but there may be a few more steps needed to see your application through to its award if there are questions from the review team. </a:t>
            </a:r>
          </a:p>
        </p:txBody>
      </p:sp>
      <p:sp>
        <p:nvSpPr>
          <p:cNvPr id="4" name="Slide Number Placeholder 3"/>
          <p:cNvSpPr>
            <a:spLocks noGrp="1"/>
          </p:cNvSpPr>
          <p:nvPr>
            <p:ph type="sldNum" sz="quarter" idx="10"/>
          </p:nvPr>
        </p:nvSpPr>
        <p:spPr/>
        <p:txBody>
          <a:bodyPr/>
          <a:lstStyle/>
          <a:p>
            <a:fld id="{C1840B7B-A24B-4DA8-AB15-991E88503A0E}" type="slidenum">
              <a:rPr lang="en-US" smtClean="0"/>
              <a:pPr/>
              <a:t>38</a:t>
            </a:fld>
            <a:endParaRPr lang="en-US"/>
          </a:p>
        </p:txBody>
      </p:sp>
    </p:spTree>
    <p:extLst>
      <p:ext uri="{BB962C8B-B14F-4D97-AF65-F5344CB8AC3E}">
        <p14:creationId xmlns:p14="http://schemas.microsoft.com/office/powerpoint/2010/main" val="3380062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Once your </a:t>
            </a:r>
            <a:r>
              <a:rPr lang="en-US" sz="1800" u="none" dirty="0">
                <a:effectLst/>
                <a:latin typeface="Arial Narrow" panose="020B0606020202030204" pitchFamily="34" charset="0"/>
                <a:ea typeface="MS PGothic" panose="020B0600070205080204" pitchFamily="34" charset="-128"/>
                <a:cs typeface="Times New Roman" panose="02020603050405020304" pitchFamily="18" charset="0"/>
              </a:rPr>
              <a:t>application has been submitted, please be sure to have your Primary Application Contact pay close attention to their email and watch out for questions from our review team. </a:t>
            </a: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You should keep an eye out for emails from ENERGY STAR Tenant Space recognition, or tenantrecognition@energystar.gov. Please be sure to respond to emails promptly. If there are no follow-up questions, then you should receive notification within 1-2 weeks of the application’s approval, and within 4-6 weeks after that, you’ll receive your award package, including the award letter, certificate, and the decal shown here.</a:t>
            </a:r>
          </a:p>
          <a:p>
            <a:pPr marL="0" marR="0">
              <a:lnSpc>
                <a:spcPct val="115000"/>
              </a:lnSpc>
              <a:spcBef>
                <a:spcPts val="0"/>
              </a:spcBef>
              <a:spcAft>
                <a:spcPts val="1000"/>
              </a:spcAft>
            </a:pPr>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1000"/>
              </a:spcAft>
            </a:pPr>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a:p>
            <a:pPr marL="0" marR="0">
              <a:lnSpc>
                <a:spcPct val="115000"/>
              </a:lnSpc>
              <a:spcBef>
                <a:spcPts val="0"/>
              </a:spcBef>
              <a:spcAft>
                <a:spcPts val="1000"/>
              </a:spcAft>
            </a:pPr>
            <a:r>
              <a:rPr lang="en-US" sz="1800" u="none" dirty="0">
                <a:effectLst/>
                <a:latin typeface="Arial Narrow" panose="020B0606020202030204" pitchFamily="34" charset="0"/>
                <a:ea typeface="MS PGothic" panose="020B0600070205080204" pitchFamily="34" charset="-128"/>
                <a:cs typeface="Times New Roman" panose="02020603050405020304" pitchFamily="18" charset="0"/>
              </a:rPr>
              <a:t>If </a:t>
            </a: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you have any questions about your application or the process in general, please submit a support ticket at </a:t>
            </a:r>
            <a:r>
              <a:rPr lang="en-US" sz="1800" u="sng" dirty="0">
                <a:solidFill>
                  <a:srgbClr val="F37720"/>
                </a:solidFill>
                <a:effectLst/>
                <a:latin typeface="Arial Narrow" panose="020B0606020202030204" pitchFamily="34" charset="0"/>
                <a:ea typeface="MS PGothic" panose="020B0600070205080204" pitchFamily="34" charset="-128"/>
                <a:cs typeface="Times New Roman" panose="02020603050405020304" pitchFamily="18" charset="0"/>
                <a:hlinkClick r:id="rId3"/>
              </a:rPr>
              <a:t>www.energystar.gov/buildingshelp</a:t>
            </a:r>
            <a:r>
              <a:rPr lang="en-US" sz="1800" dirty="0">
                <a:effectLst/>
                <a:latin typeface="Arial Narrow" panose="020B0606020202030204" pitchFamily="34" charset="0"/>
                <a:ea typeface="MS PGothic" panose="020B0600070205080204" pitchFamily="34" charset="-128"/>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C1840B7B-A24B-4DA8-AB15-991E88503A0E}" type="slidenum">
              <a:rPr lang="en-US" smtClean="0"/>
              <a:pPr/>
              <a:t>39</a:t>
            </a:fld>
            <a:endParaRPr lang="en-US"/>
          </a:p>
        </p:txBody>
      </p:sp>
    </p:spTree>
    <p:extLst>
      <p:ext uri="{BB962C8B-B14F-4D97-AF65-F5344CB8AC3E}">
        <p14:creationId xmlns:p14="http://schemas.microsoft.com/office/powerpoint/2010/main" val="285361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dirty="0"/>
              <a:t>A Tenant Space, for purposes of ENERGY STAR recognition, should include all of the Office space that a single tenant occupies within a building, whether that space is contiguous or not. This might just be a single suite or floor, or it might be multiple suites or floors. The examples shown in this graphic illustrate a few different situations – Sunshine Consulting, in yellow, occupies three separate suites, all of which should be included in their Tenant Space. The same is true of Blue Ocean Media, in the darker blue – their two suites are non-contiguous, but both should be included in their Tenant Space. For the law office shown in turquoise, they occupy suites on two separate floors – again, even if those floors are non-contiguous, all of the space that they occupy in the building should be included in their Tenant Space.</a:t>
            </a:r>
          </a:p>
        </p:txBody>
      </p:sp>
      <p:sp>
        <p:nvSpPr>
          <p:cNvPr id="4" name="Slide Number Placeholder 3"/>
          <p:cNvSpPr>
            <a:spLocks noGrp="1"/>
          </p:cNvSpPr>
          <p:nvPr>
            <p:ph type="sldNum" sz="quarter" idx="10"/>
          </p:nvPr>
        </p:nvSpPr>
        <p:spPr/>
        <p:txBody>
          <a:bodyPr/>
          <a:lstStyle/>
          <a:p>
            <a:fld id="{C1840B7B-A24B-4DA8-AB15-991E88503A0E}" type="slidenum">
              <a:rPr lang="en-US" smtClean="0"/>
              <a:pPr/>
              <a:t>4</a:t>
            </a:fld>
            <a:endParaRPr lang="en-US" dirty="0"/>
          </a:p>
        </p:txBody>
      </p:sp>
    </p:spTree>
    <p:extLst>
      <p:ext uri="{BB962C8B-B14F-4D97-AF65-F5344CB8AC3E}">
        <p14:creationId xmlns:p14="http://schemas.microsoft.com/office/powerpoint/2010/main" val="3014061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pPr/>
              <a:t>40</a:t>
            </a:fld>
            <a:endParaRPr lang="en-US"/>
          </a:p>
        </p:txBody>
      </p:sp>
    </p:spTree>
    <p:extLst>
      <p:ext uri="{BB962C8B-B14F-4D97-AF65-F5344CB8AC3E}">
        <p14:creationId xmlns:p14="http://schemas.microsoft.com/office/powerpoint/2010/main" val="2101789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pPr/>
              <a:t>41</a:t>
            </a:fld>
            <a:endParaRPr lang="en-US"/>
          </a:p>
        </p:txBody>
      </p:sp>
    </p:spTree>
    <p:extLst>
      <p:ext uri="{BB962C8B-B14F-4D97-AF65-F5344CB8AC3E}">
        <p14:creationId xmlns:p14="http://schemas.microsoft.com/office/powerpoint/2010/main" val="15701035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dirty="0">
              <a:effectLst/>
              <a:latin typeface="Arial Narrow" panose="020B060602020203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pPr/>
              <a:t>42</a:t>
            </a:fld>
            <a:endParaRPr lang="en-US"/>
          </a:p>
        </p:txBody>
      </p:sp>
    </p:spTree>
    <p:extLst>
      <p:ext uri="{BB962C8B-B14F-4D97-AF65-F5344CB8AC3E}">
        <p14:creationId xmlns:p14="http://schemas.microsoft.com/office/powerpoint/2010/main" val="210178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dirty="0"/>
              <a:t>This slide covers the eligibility criteria. First, before you’re able to access the Tenant module within Portfolio Manager, you need to make sure your space meets some basic requirements when you first set up the property. In terms of property type, the space needs to be Office space – this can be general administrative office, financial office, or a non-diagnostic medical office. The space can also include a Data Center as long as the Data Center is separately metered. What this amounts to in Portfolio Manager is that your EPA-calculated property type must be either Office or Financial Office – this is the property type that’s based on the individual property uses you’ve entered in your Details tab.</a:t>
            </a:r>
          </a:p>
          <a:p>
            <a:pPr>
              <a:buFontTx/>
              <a:buNone/>
            </a:pPr>
            <a:endParaRPr lang="en-US" dirty="0"/>
          </a:p>
          <a:p>
            <a:pPr>
              <a:buFontTx/>
              <a:buNone/>
            </a:pPr>
            <a:r>
              <a:rPr lang="en-US" dirty="0"/>
              <a:t>Next, the space needs to represent all of the usable office space footage that the single tenant occupies within the building, as we discussed on the previous slide. In Portfolio Manager, this means that when you set up the property, it needs to be designated as “Part of a Building,” rather than a whole single building or a multi-building campus.</a:t>
            </a:r>
          </a:p>
          <a:p>
            <a:pPr>
              <a:buFontTx/>
              <a:buNone/>
            </a:pPr>
            <a:endParaRPr lang="en-US" dirty="0"/>
          </a:p>
          <a:p>
            <a:pPr>
              <a:buFontTx/>
              <a:buNone/>
            </a:pPr>
            <a:r>
              <a:rPr lang="en-US" dirty="0"/>
              <a:t>And finally, the property needs to be located in the US.</a:t>
            </a:r>
          </a:p>
          <a:p>
            <a:pPr>
              <a:buFontTx/>
              <a:buNone/>
            </a:pPr>
            <a:r>
              <a:rPr lang="en-US" dirty="0"/>
              <a:t>Assuming your property meets these basic criteria in Portfolio Manager, you’ll then gain access to the Tenant module and continue with next steps toward recognition.</a:t>
            </a:r>
          </a:p>
        </p:txBody>
      </p:sp>
      <p:sp>
        <p:nvSpPr>
          <p:cNvPr id="4" name="Slide Number Placeholder 3"/>
          <p:cNvSpPr>
            <a:spLocks noGrp="1"/>
          </p:cNvSpPr>
          <p:nvPr>
            <p:ph type="sldNum" sz="quarter" idx="10"/>
          </p:nvPr>
        </p:nvSpPr>
        <p:spPr/>
        <p:txBody>
          <a:bodyPr/>
          <a:lstStyle/>
          <a:p>
            <a:fld id="{C1840B7B-A24B-4DA8-AB15-991E88503A0E}" type="slidenum">
              <a:rPr lang="en-US" smtClean="0"/>
              <a:pPr/>
              <a:t>5</a:t>
            </a:fld>
            <a:endParaRPr lang="en-US" dirty="0"/>
          </a:p>
        </p:txBody>
      </p:sp>
    </p:spTree>
    <p:extLst>
      <p:ext uri="{BB962C8B-B14F-4D97-AF65-F5344CB8AC3E}">
        <p14:creationId xmlns:p14="http://schemas.microsoft.com/office/powerpoint/2010/main" val="1034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pPr marL="0" marR="0" lvl="0" indent="0" algn="l" defTabSz="457200" rtl="0" eaLnBrk="1" fontAlgn="auto" latinLnBrk="0" hangingPunct="1">
              <a:lnSpc>
                <a:spcPct val="130000"/>
              </a:lnSpc>
              <a:spcBef>
                <a:spcPts val="0"/>
              </a:spcBef>
              <a:spcAft>
                <a:spcPts val="0"/>
              </a:spcAft>
              <a:buClr>
                <a:srgbClr val="4498D5"/>
              </a:buClr>
              <a:buSzTx/>
              <a:buFont typeface="Arial" panose="020B0604020202020204" pitchFamily="34" charset="0"/>
              <a:buNone/>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Univers" pitchFamily="34" charset="0"/>
                <a:ea typeface="+mn-ea"/>
                <a:cs typeface="+mn-cs"/>
              </a:rPr>
              <a:t>Once you’ve gained access to the tenant module within Portfolio Manager, you’ll need to meet a few additional requirements in order to gain access to the application for recognition, so let’s go through those now.</a:t>
            </a:r>
          </a:p>
          <a:p>
            <a:pPr marL="0" marR="0" lvl="0" indent="0" algn="l" defTabSz="457200" rtl="0" eaLnBrk="1" fontAlgn="auto" latinLnBrk="0" hangingPunct="1">
              <a:lnSpc>
                <a:spcPct val="130000"/>
              </a:lnSpc>
              <a:spcBef>
                <a:spcPts val="0"/>
              </a:spcBef>
              <a:spcAft>
                <a:spcPts val="0"/>
              </a:spcAft>
              <a:buClr>
                <a:srgbClr val="4498D5"/>
              </a:buClr>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lumMod val="65000"/>
                  <a:lumOff val="35000"/>
                </a:prstClr>
              </a:solidFill>
              <a:effectLst/>
              <a:uLnTx/>
              <a:uFillTx/>
              <a:latin typeface="Univers" pitchFamily="34" charset="0"/>
              <a:ea typeface="+mn-ea"/>
              <a:cs typeface="+mn-cs"/>
            </a:endParaRPr>
          </a:p>
          <a:p>
            <a:pPr marL="285750" marR="0" lvl="0" indent="-285750" algn="l" defTabSz="457200" rtl="0" eaLnBrk="1" fontAlgn="auto" latinLnBrk="0" hangingPunct="1">
              <a:lnSpc>
                <a:spcPct val="130000"/>
              </a:lnSpc>
              <a:spcBef>
                <a:spcPts val="0"/>
              </a:spcBef>
              <a:spcAft>
                <a:spcPts val="0"/>
              </a:spcAft>
              <a:buClr>
                <a:srgbClr val="4498D5"/>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Univers" pitchFamily="34" charset="0"/>
                <a:ea typeface="+mn-ea"/>
                <a:cs typeface="+mn-cs"/>
              </a:rPr>
              <a:t>First, you’ll need to provide Portfolio Manager with some information to help it estimate the energy use for the tenant space. Understanding your energy use helps identify actions you can take to make the biggest impact. You will not have to meet an energy use target to qualify for recognition, but you’ll enter some basic information about the building and the space to help Portfolio Manager generate this estimate.</a:t>
            </a:r>
          </a:p>
          <a:p>
            <a:pPr marL="285750" marR="0" lvl="0" indent="-285750" algn="l" defTabSz="457200" rtl="0" eaLnBrk="1" fontAlgn="auto" latinLnBrk="0" hangingPunct="1">
              <a:lnSpc>
                <a:spcPct val="130000"/>
              </a:lnSpc>
              <a:spcBef>
                <a:spcPts val="0"/>
              </a:spcBef>
              <a:spcAft>
                <a:spcPts val="0"/>
              </a:spcAft>
              <a:buClr>
                <a:srgbClr val="4498D5"/>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Univers" pitchFamily="34" charset="0"/>
                <a:ea typeface="+mn-ea"/>
                <a:cs typeface="+mn-cs"/>
              </a:rPr>
              <a:t>Next, you’ll need to meter energy use: You can’t manage what you don’t measure, so even though you don’t need to actually report your energy use to earn tenant space recognition, you will need to make sure that meters are in place for any loads controlled by the tenant.</a:t>
            </a:r>
          </a:p>
          <a:p>
            <a:pPr marL="285750" marR="0" lvl="0" indent="-285750" algn="l" defTabSz="457200" rtl="0" eaLnBrk="1" fontAlgn="auto" latinLnBrk="0" hangingPunct="1">
              <a:lnSpc>
                <a:spcPct val="130000"/>
              </a:lnSpc>
              <a:spcBef>
                <a:spcPts val="0"/>
              </a:spcBef>
              <a:spcAft>
                <a:spcPts val="0"/>
              </a:spcAft>
              <a:buClr>
                <a:srgbClr val="4498D5"/>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Univers" pitchFamily="34" charset="0"/>
                <a:ea typeface="+mn-ea"/>
                <a:cs typeface="+mn-cs"/>
              </a:rPr>
              <a:t>Next, your space needs to have efficient lighting installed. Lighting is a major energy user and one of the most cost-effective upgrades. You will need to meet a lighting energy use target to qualify for recognition. </a:t>
            </a:r>
          </a:p>
          <a:p>
            <a:pPr marL="285750" marR="0" lvl="0" indent="-285750" algn="l" defTabSz="457200" rtl="0" eaLnBrk="1" fontAlgn="auto" latinLnBrk="0" hangingPunct="1">
              <a:lnSpc>
                <a:spcPct val="130000"/>
              </a:lnSpc>
              <a:spcBef>
                <a:spcPts val="0"/>
              </a:spcBef>
              <a:spcAft>
                <a:spcPts val="0"/>
              </a:spcAft>
              <a:buClr>
                <a:srgbClr val="4498D5"/>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Univers" pitchFamily="34" charset="0"/>
                <a:ea typeface="+mn-ea"/>
                <a:cs typeface="+mn-cs"/>
              </a:rPr>
              <a:t>Next, your space will need to use efficient equipment: Upgrading equipment reduces the large energy draw from plug loads. You must have a </a:t>
            </a:r>
            <a:r>
              <a:rPr lang="en-US" sz="1800" dirty="0">
                <a:effectLst/>
                <a:latin typeface="Calibri" panose="020F0502020204030204" pitchFamily="34" charset="0"/>
                <a:ea typeface="Calibri" panose="020F0502020204030204" pitchFamily="34" charset="0"/>
              </a:rPr>
              <a:t>procurement policy in place that specifies purchase of ENERGY STAR certified products whenever applicable, and you’ll also need to confirm that sleep settings have been implemented on computer equipment where possible.</a:t>
            </a:r>
            <a:endParaRPr kumimoji="0" lang="en-US" sz="1700" b="0" i="0" u="none" strike="noStrike" kern="1200" cap="none" spc="0" normalizeH="0" baseline="0" noProof="0" dirty="0">
              <a:ln>
                <a:noFill/>
              </a:ln>
              <a:solidFill>
                <a:prstClr val="black">
                  <a:lumMod val="65000"/>
                  <a:lumOff val="35000"/>
                </a:prstClr>
              </a:solidFill>
              <a:effectLst/>
              <a:uLnTx/>
              <a:uFillTx/>
              <a:latin typeface="Univers" pitchFamily="34" charset="0"/>
              <a:ea typeface="+mn-ea"/>
              <a:cs typeface="+mn-cs"/>
            </a:endParaRPr>
          </a:p>
          <a:p>
            <a:pPr marL="285750" marR="0" lvl="0" indent="-285750" algn="l" defTabSz="457200" rtl="0" eaLnBrk="1" fontAlgn="auto" latinLnBrk="0" hangingPunct="1">
              <a:lnSpc>
                <a:spcPct val="130000"/>
              </a:lnSpc>
              <a:spcBef>
                <a:spcPts val="0"/>
              </a:spcBef>
              <a:spcAft>
                <a:spcPts val="0"/>
              </a:spcAft>
              <a:buClr>
                <a:srgbClr val="4498D5"/>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Univers" pitchFamily="34" charset="0"/>
                <a:ea typeface="+mn-ea"/>
                <a:cs typeface="+mn-cs"/>
              </a:rPr>
              <a:t>And finally, you’ll need to commit to share meter data with the landlord (if requested): Your data may enable whole building benchmarking, which supports strategic investment in energy performance and is often needed for compliance with local laws and mandates. </a:t>
            </a:r>
          </a:p>
          <a:p>
            <a:pPr>
              <a:buFontTx/>
              <a:buNone/>
            </a:pPr>
            <a:endParaRPr lang="en-US" dirty="0"/>
          </a:p>
        </p:txBody>
      </p:sp>
      <p:sp>
        <p:nvSpPr>
          <p:cNvPr id="4" name="Slide Number Placeholder 3"/>
          <p:cNvSpPr>
            <a:spLocks noGrp="1"/>
          </p:cNvSpPr>
          <p:nvPr>
            <p:ph type="sldNum" sz="quarter" idx="10"/>
          </p:nvPr>
        </p:nvSpPr>
        <p:spPr/>
        <p:txBody>
          <a:bodyPr/>
          <a:lstStyle/>
          <a:p>
            <a:fld id="{C1840B7B-A24B-4DA8-AB15-991E88503A0E}" type="slidenum">
              <a:rPr lang="en-US" smtClean="0"/>
              <a:pPr/>
              <a:t>6</a:t>
            </a:fld>
            <a:endParaRPr lang="en-US" dirty="0"/>
          </a:p>
        </p:txBody>
      </p:sp>
    </p:spTree>
    <p:extLst>
      <p:ext uri="{BB962C8B-B14F-4D97-AF65-F5344CB8AC3E}">
        <p14:creationId xmlns:p14="http://schemas.microsoft.com/office/powerpoint/2010/main" val="165360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Autofit/>
          </a:bodyPr>
          <a:lstStyle/>
          <a:p>
            <a:pPr marL="0" indent="0">
              <a:buFont typeface="Arial" pitchFamily="34" charset="0"/>
              <a:buNone/>
            </a:pPr>
            <a:r>
              <a:rPr lang="en-US" sz="1000" dirty="0"/>
              <a:t>Assuming you meet those criteria, you’ll gain access to the application for Tenant Space recognition. If you’re familiar with ENERGY STAR building certification, the application process will look familiar to you, but here’s a list of the basic steps. We’ve gone through the first two steps already, of adding your tenant space to Portfolio Manager and gaining access to the tenant module. After that, you’ll access the application and generate a PDF application for Tenant Space recognition. That application will need to be verified by a Licensed Professional, or LP – that LP will need to conduct or supervise a site visit in the tenant space to confirm all information on the application. Once the LP’s verification is complete, the tenant will complete and submit the application through Portfolio Manager. At that point, most of your work is done – you’ll just need to keep an eye on your email and respond to any questions from EPA about your application. Then, assuming all goes well, you’ll be notified of your applications approval, and the space will be listed on the Tenant Recognition web site.</a:t>
            </a:r>
          </a:p>
        </p:txBody>
      </p:sp>
      <p:sp>
        <p:nvSpPr>
          <p:cNvPr id="4" name="Slide Number Placeholder 3"/>
          <p:cNvSpPr>
            <a:spLocks noGrp="1"/>
          </p:cNvSpPr>
          <p:nvPr>
            <p:ph type="sldNum" sz="quarter" idx="10"/>
          </p:nvPr>
        </p:nvSpPr>
        <p:spPr/>
        <p:txBody>
          <a:bodyPr/>
          <a:lstStyle/>
          <a:p>
            <a:fld id="{C1840B7B-A24B-4DA8-AB15-991E88503A0E}" type="slidenum">
              <a:rPr lang="en-US" smtClean="0"/>
              <a:pPr/>
              <a:t>7</a:t>
            </a:fld>
            <a:endParaRPr lang="en-US" dirty="0"/>
          </a:p>
        </p:txBody>
      </p:sp>
    </p:spTree>
    <p:extLst>
      <p:ext uri="{BB962C8B-B14F-4D97-AF65-F5344CB8AC3E}">
        <p14:creationId xmlns:p14="http://schemas.microsoft.com/office/powerpoint/2010/main" val="26411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dirty="0"/>
              <a:t>The next set of slides cover setting up your tenant space within the Tenant module in Portfolio Manager.</a:t>
            </a:r>
          </a:p>
        </p:txBody>
      </p:sp>
      <p:sp>
        <p:nvSpPr>
          <p:cNvPr id="4" name="Slide Number Placeholder 3"/>
          <p:cNvSpPr>
            <a:spLocks noGrp="1"/>
          </p:cNvSpPr>
          <p:nvPr>
            <p:ph type="sldNum" sz="quarter" idx="10"/>
          </p:nvPr>
        </p:nvSpPr>
        <p:spPr/>
        <p:txBody>
          <a:bodyPr/>
          <a:lstStyle/>
          <a:p>
            <a:fld id="{C1840B7B-A24B-4DA8-AB15-991E88503A0E}" type="slidenum">
              <a:rPr lang="en-US" smtClean="0"/>
              <a:pPr/>
              <a:t>8</a:t>
            </a:fld>
            <a:endParaRPr lang="en-US" dirty="0"/>
          </a:p>
        </p:txBody>
      </p:sp>
    </p:spTree>
    <p:extLst>
      <p:ext uri="{BB962C8B-B14F-4D97-AF65-F5344CB8AC3E}">
        <p14:creationId xmlns:p14="http://schemas.microsoft.com/office/powerpoint/2010/main" val="3762526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buFont typeface="Arial" pitchFamily="34" charset="0"/>
              <a:buNone/>
            </a:pPr>
            <a:r>
              <a:rPr lang="en-US" baseline="0" dirty="0"/>
              <a:t>Once you’ve added your Tenant Space to Portfolio Manager and met the basic eligibility requirements covered earlier – that is, the EPA-calculated property type is Office or Financial Office, the property has been designated as “part of a building, and it’s located in the US - then </a:t>
            </a:r>
            <a:r>
              <a:rPr lang="en-US" sz="1800" dirty="0">
                <a:effectLst/>
                <a:latin typeface="Arial"/>
                <a:ea typeface="MS PGothic"/>
                <a:cs typeface="Arial"/>
              </a:rPr>
              <a:t>the Tenant </a:t>
            </a:r>
            <a:r>
              <a:rPr lang="en-US" sz="1800" dirty="0">
                <a:latin typeface="Arial"/>
                <a:ea typeface="MS PGothic"/>
                <a:cs typeface="Arial"/>
              </a:rPr>
              <a:t>module</a:t>
            </a:r>
            <a:r>
              <a:rPr lang="en-US" sz="1800" dirty="0">
                <a:effectLst/>
                <a:latin typeface="Arial"/>
                <a:ea typeface="MS PGothic"/>
                <a:cs typeface="Arial"/>
              </a:rPr>
              <a:t> will appear on the property’s Summary tab in the bottom left-hand corner of the window, as seen here.</a:t>
            </a:r>
            <a:r>
              <a:rPr lang="en-US" sz="1800" baseline="0" dirty="0">
                <a:effectLst/>
                <a:latin typeface="Arial"/>
                <a:ea typeface="MS PGothic"/>
                <a:cs typeface="Arial"/>
              </a:rPr>
              <a:t> You’ll click that link to access the Tenant module.</a:t>
            </a:r>
            <a:endParaRPr lang="en-US" sz="1800" dirty="0">
              <a:effectLst/>
              <a:latin typeface="Arial"/>
              <a:ea typeface="MS PGothic"/>
              <a:cs typeface="Arial"/>
            </a:endParaRPr>
          </a:p>
        </p:txBody>
      </p:sp>
      <p:sp>
        <p:nvSpPr>
          <p:cNvPr id="4" name="Slide Number Placeholder 3"/>
          <p:cNvSpPr>
            <a:spLocks noGrp="1"/>
          </p:cNvSpPr>
          <p:nvPr>
            <p:ph type="sldNum" sz="quarter" idx="10"/>
          </p:nvPr>
        </p:nvSpPr>
        <p:spPr/>
        <p:txBody>
          <a:bodyPr/>
          <a:lstStyle/>
          <a:p>
            <a:fld id="{693538FC-B130-DA49-800E-B7448A7128DE}" type="slidenum">
              <a:rPr lang="en-US" smtClean="0"/>
              <a:pPr/>
              <a:t>9</a:t>
            </a:fld>
            <a:endParaRPr lang="en-US" dirty="0"/>
          </a:p>
        </p:txBody>
      </p:sp>
    </p:spTree>
    <p:extLst>
      <p:ext uri="{BB962C8B-B14F-4D97-AF65-F5344CB8AC3E}">
        <p14:creationId xmlns:p14="http://schemas.microsoft.com/office/powerpoint/2010/main" val="281343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9" name="Picture 8"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2" name="Title 1"/>
          <p:cNvSpPr>
            <a:spLocks noGrp="1"/>
          </p:cNvSpPr>
          <p:nvPr>
            <p:ph type="title" hasCustomPrompt="1"/>
          </p:nvPr>
        </p:nvSpPr>
        <p:spPr>
          <a:xfrm>
            <a:off x="886970" y="1474390"/>
            <a:ext cx="10450300" cy="539468"/>
          </a:xfrm>
        </p:spPr>
        <p:txBody>
          <a:bodyPr>
            <a:normAutofit/>
          </a:bodyPr>
          <a:lstStyle>
            <a:lvl1pPr algn="ctr">
              <a:lnSpc>
                <a:spcPts val="2800"/>
              </a:lnSpc>
              <a:defRPr sz="3200" baseline="0"/>
            </a:lvl1pPr>
          </a:lstStyle>
          <a:p>
            <a:r>
              <a:rPr lang="en-US"/>
              <a:t>[Add title here]</a:t>
            </a:r>
          </a:p>
        </p:txBody>
      </p:sp>
      <p:sp>
        <p:nvSpPr>
          <p:cNvPr id="3" name="Content Placeholder 2"/>
          <p:cNvSpPr>
            <a:spLocks noGrp="1"/>
          </p:cNvSpPr>
          <p:nvPr>
            <p:ph idx="1" hasCustomPrompt="1"/>
          </p:nvPr>
        </p:nvSpPr>
        <p:spPr>
          <a:xfrm>
            <a:off x="886986" y="2027464"/>
            <a:ext cx="10453509" cy="557894"/>
          </a:xfrm>
        </p:spPr>
        <p:txBody>
          <a:bodyPr>
            <a:normAutofit/>
          </a:bodyPr>
          <a:lstStyle>
            <a:lvl1pPr algn="ctr">
              <a:lnSpc>
                <a:spcPts val="2800"/>
              </a:lnSpc>
              <a:buNone/>
              <a:defRPr sz="3200" b="1" baseline="0">
                <a:solidFill>
                  <a:schemeClr val="tx1">
                    <a:lumMod val="65000"/>
                    <a:lumOff val="35000"/>
                  </a:schemeClr>
                </a:solidFill>
              </a:defRPr>
            </a:lvl1pPr>
          </a:lstStyle>
          <a:p>
            <a:pPr lvl="0"/>
            <a:r>
              <a:rPr lang="en-US"/>
              <a:t>[Add subtitle here]</a:t>
            </a:r>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sp>
        <p:nvSpPr>
          <p:cNvPr id="10" name="Content Placeholder 2"/>
          <p:cNvSpPr>
            <a:spLocks noGrp="1"/>
          </p:cNvSpPr>
          <p:nvPr>
            <p:ph idx="10" hasCustomPrompt="1"/>
          </p:nvPr>
        </p:nvSpPr>
        <p:spPr>
          <a:xfrm>
            <a:off x="886986" y="4884966"/>
            <a:ext cx="10450285" cy="1496785"/>
          </a:xfrm>
        </p:spPr>
        <p:txBody>
          <a:bodyPr>
            <a:normAutofit/>
          </a:bodyPr>
          <a:lstStyle>
            <a:lvl1pPr algn="ctr">
              <a:buNone/>
              <a:defRPr sz="2000" b="0"/>
            </a:lvl1pPr>
          </a:lstStyle>
          <a:p>
            <a:pPr lvl="0"/>
            <a:r>
              <a:rPr lang="en-US"/>
              <a:t>[Add presenter information here]</a:t>
            </a:r>
          </a:p>
        </p:txBody>
      </p:sp>
    </p:spTree>
    <p:extLst>
      <p:ext uri="{BB962C8B-B14F-4D97-AF65-F5344CB8AC3E}">
        <p14:creationId xmlns:p14="http://schemas.microsoft.com/office/powerpoint/2010/main" val="322176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2" name="Title 1"/>
          <p:cNvSpPr>
            <a:spLocks noGrp="1"/>
          </p:cNvSpPr>
          <p:nvPr>
            <p:ph type="title" hasCustomPrompt="1"/>
          </p:nvPr>
        </p:nvSpPr>
        <p:spPr>
          <a:xfrm>
            <a:off x="1113941" y="1270282"/>
            <a:ext cx="11078060" cy="537808"/>
          </a:xfrm>
        </p:spPr>
        <p:txBody>
          <a:bodyPr anchor="ctr" anchorCtr="0">
            <a:normAutofit/>
          </a:bodyPr>
          <a:lstStyle>
            <a:lvl1pPr>
              <a:defRPr sz="2400" baseline="0"/>
            </a:lvl1pPr>
          </a:lstStyle>
          <a:p>
            <a:r>
              <a:rPr lang="en-US"/>
              <a:t>[Add title here]</a:t>
            </a:r>
          </a:p>
        </p:txBody>
      </p:sp>
      <p:sp>
        <p:nvSpPr>
          <p:cNvPr id="5" name="Slide Number Placeholder 4"/>
          <p:cNvSpPr>
            <a:spLocks noGrp="1"/>
          </p:cNvSpPr>
          <p:nvPr>
            <p:ph type="sldNum" sz="quarter" idx="12"/>
          </p:nvPr>
        </p:nvSpPr>
        <p:spPr>
          <a:xfrm>
            <a:off x="11558016" y="6373369"/>
            <a:ext cx="636771" cy="365125"/>
          </a:xfrm>
        </p:spPr>
        <p:txBody>
          <a:bodyPr/>
          <a:lstStyle/>
          <a:p>
            <a:fld id="{A68EB28B-25DE-584A-9D11-C8CFD6A9918B}" type="slidenum">
              <a:rPr lang="en-US" smtClean="0"/>
              <a:pPr/>
              <a:t>‹#›</a:t>
            </a:fld>
            <a:endParaRPr lang="en-US"/>
          </a:p>
        </p:txBody>
      </p:sp>
      <p:pic>
        <p:nvPicPr>
          <p:cNvPr id="6" name="Picture 5"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spTree>
    <p:extLst>
      <p:ext uri="{BB962C8B-B14F-4D97-AF65-F5344CB8AC3E}">
        <p14:creationId xmlns:p14="http://schemas.microsoft.com/office/powerpoint/2010/main" val="249764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4" name="Slide Number Placeholder 3"/>
          <p:cNvSpPr>
            <a:spLocks noGrp="1"/>
          </p:cNvSpPr>
          <p:nvPr>
            <p:ph type="sldNum" sz="quarter" idx="12"/>
          </p:nvPr>
        </p:nvSpPr>
        <p:spPr>
          <a:xfrm>
            <a:off x="11558016" y="6373369"/>
            <a:ext cx="636771" cy="365125"/>
          </a:xfrm>
        </p:spPr>
        <p:txBody>
          <a:bodyPr/>
          <a:lstStyle/>
          <a:p>
            <a:fld id="{A68EB28B-25DE-584A-9D11-C8CFD6A9918B}" type="slidenum">
              <a:rPr lang="en-US" smtClean="0"/>
              <a:pPr/>
              <a:t>‹#›</a:t>
            </a:fld>
            <a:endParaRPr lang="en-US"/>
          </a:p>
        </p:txBody>
      </p:sp>
      <p:pic>
        <p:nvPicPr>
          <p:cNvPr id="5" name="Picture 4"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spTree>
    <p:extLst>
      <p:ext uri="{BB962C8B-B14F-4D97-AF65-F5344CB8AC3E}">
        <p14:creationId xmlns:p14="http://schemas.microsoft.com/office/powerpoint/2010/main" val="246498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no head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8EB28B-25DE-584A-9D11-C8CFD6A9918B}" type="slidenum">
              <a:rPr lang="en-US" smtClean="0"/>
              <a:pPr/>
              <a:t>‹#›</a:t>
            </a:fld>
            <a:endParaRPr lang="en-US"/>
          </a:p>
        </p:txBody>
      </p:sp>
    </p:spTree>
    <p:extLst>
      <p:ext uri="{BB962C8B-B14F-4D97-AF65-F5344CB8AC3E}">
        <p14:creationId xmlns:p14="http://schemas.microsoft.com/office/powerpoint/2010/main" val="307811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0160000" cy="10668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652152E6-A3BC-4313-B132-C5887F21F8E5}" type="slidenum">
              <a:rPr lang="en-US">
                <a:solidFill>
                  <a:srgbClr val="3F3F3F"/>
                </a:solidFill>
              </a:rPr>
              <a:pPr>
                <a:defRPr/>
              </a:pPr>
              <a:t>‹#›</a:t>
            </a:fld>
            <a:endParaRPr lang="en-US">
              <a:solidFill>
                <a:srgbClr val="3F3F3F"/>
              </a:solidFill>
            </a:endParaRPr>
          </a:p>
        </p:txBody>
      </p:sp>
    </p:spTree>
    <p:extLst>
      <p:ext uri="{BB962C8B-B14F-4D97-AF65-F5344CB8AC3E}">
        <p14:creationId xmlns:p14="http://schemas.microsoft.com/office/powerpoint/2010/main" val="2881642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Slide Number Placeholder 6"/>
          <p:cNvSpPr txBox="1">
            <a:spLocks/>
          </p:cNvSpPr>
          <p:nvPr userDrawn="1"/>
        </p:nvSpPr>
        <p:spPr>
          <a:xfrm>
            <a:off x="9321800" y="579913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009C7D-8B99-48A7-AE17-19F593BA1BD0}" type="slidenum">
              <a:rPr lang="en-US" sz="1200" smtClean="0"/>
              <a:pPr/>
              <a:t>‹#›</a:t>
            </a:fld>
            <a:endParaRPr lang="en-US" sz="120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0199" y="6463005"/>
            <a:ext cx="667656" cy="155403"/>
          </a:xfrm>
          <a:prstGeom prst="rect">
            <a:avLst/>
          </a:prstGeom>
        </p:spPr>
      </p:pic>
      <p:cxnSp>
        <p:nvCxnSpPr>
          <p:cNvPr id="9" name="Straight Connector 8"/>
          <p:cNvCxnSpPr/>
          <p:nvPr userDrawn="1"/>
        </p:nvCxnSpPr>
        <p:spPr>
          <a:xfrm flipH="1">
            <a:off x="1032061" y="6400801"/>
            <a:ext cx="8292" cy="2584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71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2" name="Title 1"/>
          <p:cNvSpPr>
            <a:spLocks noGrp="1"/>
          </p:cNvSpPr>
          <p:nvPr>
            <p:ph type="title" hasCustomPrompt="1"/>
          </p:nvPr>
        </p:nvSpPr>
        <p:spPr>
          <a:xfrm>
            <a:off x="1082952" y="1270282"/>
            <a:ext cx="11109049" cy="537808"/>
          </a:xfrm>
        </p:spPr>
        <p:txBody>
          <a:bodyPr anchor="ctr" anchorCtr="0">
            <a:normAutofit/>
          </a:bodyPr>
          <a:lstStyle>
            <a:lvl1pPr>
              <a:defRPr sz="2400" baseline="0"/>
            </a:lvl1pPr>
          </a:lstStyle>
          <a:p>
            <a:r>
              <a:rPr lang="en-US"/>
              <a:t>[Add title here]</a:t>
            </a:r>
          </a:p>
        </p:txBody>
      </p:sp>
      <p:sp>
        <p:nvSpPr>
          <p:cNvPr id="3" name="Content Placeholder 2"/>
          <p:cNvSpPr>
            <a:spLocks noGrp="1"/>
          </p:cNvSpPr>
          <p:nvPr>
            <p:ph idx="1" hasCustomPrompt="1"/>
          </p:nvPr>
        </p:nvSpPr>
        <p:spPr>
          <a:xfrm>
            <a:off x="1082952" y="1951466"/>
            <a:ext cx="10499448" cy="4174699"/>
          </a:xfrm>
        </p:spPr>
        <p:txBody>
          <a:bodyPr>
            <a:normAutofit/>
          </a:bodyPr>
          <a:lstStyle>
            <a:lvl1pPr>
              <a:lnSpc>
                <a:spcPct val="100000"/>
              </a:lnSpc>
              <a:spcBef>
                <a:spcPts val="0"/>
              </a:spcBef>
              <a:defRPr sz="200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55229" y="6368927"/>
            <a:ext cx="636771"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2067"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52451" y="0"/>
            <a:ext cx="13269384" cy="966788"/>
          </a:xfrm>
          <a:prstGeom prst="rect">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76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Content">
    <p:spTree>
      <p:nvGrpSpPr>
        <p:cNvPr id="1" name=""/>
        <p:cNvGrpSpPr/>
        <p:nvPr/>
      </p:nvGrpSpPr>
      <p:grpSpPr>
        <a:xfrm>
          <a:off x="0" y="0"/>
          <a:ext cx="0" cy="0"/>
          <a:chOff x="0" y="0"/>
          <a:chExt cx="0" cy="0"/>
        </a:xfrm>
      </p:grpSpPr>
      <p:pic>
        <p:nvPicPr>
          <p:cNvPr id="9" name="Picture 8"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3" name="Content Placeholder 2"/>
          <p:cNvSpPr>
            <a:spLocks noGrp="1"/>
          </p:cNvSpPr>
          <p:nvPr>
            <p:ph idx="1" hasCustomPrompt="1"/>
          </p:nvPr>
        </p:nvSpPr>
        <p:spPr>
          <a:xfrm>
            <a:off x="1128891" y="1374323"/>
            <a:ext cx="9901967" cy="4261985"/>
          </a:xfrm>
        </p:spPr>
        <p:txBody>
          <a:bodyPr>
            <a:normAutofit/>
          </a:bodyPr>
          <a:lstStyle>
            <a:lvl1pPr>
              <a:lnSpc>
                <a:spcPct val="100000"/>
              </a:lnSpc>
              <a:spcBef>
                <a:spcPts val="0"/>
              </a:spcBef>
              <a:buNone/>
              <a:defRPr sz="2400" baseline="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[Add text here]</a:t>
            </a:r>
          </a:p>
        </p:txBody>
      </p:sp>
      <p:sp>
        <p:nvSpPr>
          <p:cNvPr id="6" name="Slide Number Placeholder 5"/>
          <p:cNvSpPr>
            <a:spLocks noGrp="1"/>
          </p:cNvSpPr>
          <p:nvPr>
            <p:ph type="sldNum" sz="quarter" idx="12"/>
          </p:nvPr>
        </p:nvSpPr>
        <p:spPr>
          <a:xfrm>
            <a:off x="11555229" y="6368927"/>
            <a:ext cx="636771"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5137"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52451" y="0"/>
            <a:ext cx="13269384" cy="966788"/>
          </a:xfrm>
          <a:prstGeom prst="rect">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76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ed Large Content">
    <p:spTree>
      <p:nvGrpSpPr>
        <p:cNvPr id="1" name=""/>
        <p:cNvGrpSpPr/>
        <p:nvPr/>
      </p:nvGrpSpPr>
      <p:grpSpPr>
        <a:xfrm>
          <a:off x="0" y="0"/>
          <a:ext cx="0" cy="0"/>
          <a:chOff x="0" y="0"/>
          <a:chExt cx="0" cy="0"/>
        </a:xfrm>
      </p:grpSpPr>
      <p:pic>
        <p:nvPicPr>
          <p:cNvPr id="9" name="Picture 8"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3" name="Content Placeholder 2"/>
          <p:cNvSpPr>
            <a:spLocks noGrp="1"/>
          </p:cNvSpPr>
          <p:nvPr>
            <p:ph idx="1"/>
          </p:nvPr>
        </p:nvSpPr>
        <p:spPr>
          <a:xfrm>
            <a:off x="1128891" y="1374323"/>
            <a:ext cx="9901967" cy="4261985"/>
          </a:xfrm>
        </p:spPr>
        <p:txBody>
          <a:bodyPr>
            <a:normAutofit/>
          </a:bodyPr>
          <a:lstStyle>
            <a:lvl1pPr algn="ctr">
              <a:lnSpc>
                <a:spcPct val="100000"/>
              </a:lnSpc>
              <a:spcBef>
                <a:spcPts val="0"/>
              </a:spcBef>
              <a:buNone/>
              <a:defRPr sz="240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endParaRPr lang="en-US"/>
          </a:p>
        </p:txBody>
      </p:sp>
      <p:sp>
        <p:nvSpPr>
          <p:cNvPr id="6"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6161"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52451" y="0"/>
            <a:ext cx="13269384" cy="966788"/>
          </a:xfrm>
          <a:prstGeom prst="rect">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40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pic>
        <p:nvPicPr>
          <p:cNvPr id="11" name="Picture 10"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12" name="Picture Placeholder 11"/>
          <p:cNvSpPr>
            <a:spLocks noGrp="1"/>
          </p:cNvSpPr>
          <p:nvPr>
            <p:ph type="pic" sz="quarter" idx="13"/>
          </p:nvPr>
        </p:nvSpPr>
        <p:spPr>
          <a:xfrm>
            <a:off x="7273269" y="1"/>
            <a:ext cx="4918731" cy="5620951"/>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1082951" y="1151531"/>
            <a:ext cx="5787144" cy="838826"/>
          </a:xfrm>
        </p:spPr>
        <p:txBody>
          <a:bodyPr anchor="ctr" anchorCtr="0">
            <a:normAutofit/>
          </a:bodyPr>
          <a:lstStyle>
            <a:lvl1pP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1100779" y="2109106"/>
            <a:ext cx="5382271" cy="4017057"/>
          </a:xfrm>
        </p:spPr>
        <p:txBody>
          <a:bodyPr>
            <a:normAutofit/>
          </a:bodyPr>
          <a:lstStyle>
            <a:lvl1pPr>
              <a:lnSpc>
                <a:spcPct val="100000"/>
              </a:lnSpc>
              <a:spcBef>
                <a:spcPts val="0"/>
              </a:spcBef>
              <a:defRPr sz="200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55229" y="6356352"/>
            <a:ext cx="636771"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spTree>
    <p:extLst>
      <p:ext uri="{BB962C8B-B14F-4D97-AF65-F5344CB8AC3E}">
        <p14:creationId xmlns:p14="http://schemas.microsoft.com/office/powerpoint/2010/main" val="406999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text, Left photo">
    <p:spTree>
      <p:nvGrpSpPr>
        <p:cNvPr id="1" name=""/>
        <p:cNvGrpSpPr/>
        <p:nvPr/>
      </p:nvGrpSpPr>
      <p:grpSpPr>
        <a:xfrm>
          <a:off x="0" y="0"/>
          <a:ext cx="0" cy="0"/>
          <a:chOff x="0" y="0"/>
          <a:chExt cx="0" cy="0"/>
        </a:xfrm>
      </p:grpSpPr>
      <p:pic>
        <p:nvPicPr>
          <p:cNvPr id="11" name="Picture 10"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12" name="Picture Placeholder 11"/>
          <p:cNvSpPr>
            <a:spLocks noGrp="1"/>
          </p:cNvSpPr>
          <p:nvPr>
            <p:ph type="pic" sz="quarter" idx="13"/>
          </p:nvPr>
        </p:nvSpPr>
        <p:spPr>
          <a:xfrm>
            <a:off x="490097" y="0"/>
            <a:ext cx="6022327" cy="6858000"/>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7247272" y="1115906"/>
            <a:ext cx="4944729" cy="838826"/>
          </a:xfrm>
        </p:spPr>
        <p:txBody>
          <a:bodyPr anchor="ctr" anchorCtr="0">
            <a:normAutofit/>
          </a:bodyPr>
          <a:lstStyle>
            <a:lvl1pP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7265100" y="2109106"/>
            <a:ext cx="4926901" cy="4017057"/>
          </a:xfrm>
        </p:spPr>
        <p:txBody>
          <a:bodyPr>
            <a:normAutofit/>
          </a:bodyPr>
          <a:lstStyle>
            <a:lvl1pPr>
              <a:lnSpc>
                <a:spcPct val="100000"/>
              </a:lnSpc>
              <a:spcBef>
                <a:spcPts val="0"/>
              </a:spcBef>
              <a:defRPr sz="2000" baseline="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55229" y="6373369"/>
            <a:ext cx="636771"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spTree>
    <p:extLst>
      <p:ext uri="{BB962C8B-B14F-4D97-AF65-F5344CB8AC3E}">
        <p14:creationId xmlns:p14="http://schemas.microsoft.com/office/powerpoint/2010/main" val="320015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w/ right text">
    <p:spTree>
      <p:nvGrpSpPr>
        <p:cNvPr id="1" name=""/>
        <p:cNvGrpSpPr/>
        <p:nvPr/>
      </p:nvGrpSpPr>
      <p:grpSpPr>
        <a:xfrm>
          <a:off x="0" y="0"/>
          <a:ext cx="0" cy="0"/>
          <a:chOff x="0" y="0"/>
          <a:chExt cx="0" cy="0"/>
        </a:xfrm>
      </p:grpSpPr>
      <p:pic>
        <p:nvPicPr>
          <p:cNvPr id="11" name="Picture 10"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12" name="Picture Placeholder 11"/>
          <p:cNvSpPr>
            <a:spLocks noGrp="1"/>
          </p:cNvSpPr>
          <p:nvPr>
            <p:ph type="pic" sz="quarter" idx="13"/>
          </p:nvPr>
        </p:nvSpPr>
        <p:spPr>
          <a:xfrm>
            <a:off x="1227737" y="0"/>
            <a:ext cx="6022327" cy="6858000"/>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7247272" y="1947523"/>
            <a:ext cx="4944729" cy="838826"/>
          </a:xfrm>
        </p:spPr>
        <p:txBody>
          <a:bodyPr anchor="ctr" anchorCtr="0">
            <a:normAutofit/>
          </a:bodyPr>
          <a:lstStyle>
            <a:lvl1pPr algn="ct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7265099" y="3162167"/>
            <a:ext cx="4926901" cy="2963996"/>
          </a:xfrm>
        </p:spPr>
        <p:txBody>
          <a:bodyPr>
            <a:normAutofit/>
          </a:bodyPr>
          <a:lstStyle>
            <a:lvl1pPr marL="0" indent="0" algn="ctr">
              <a:lnSpc>
                <a:spcPct val="100000"/>
              </a:lnSpc>
              <a:spcBef>
                <a:spcPts val="0"/>
              </a:spcBef>
              <a:buNone/>
              <a:defRPr sz="2000" b="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Click to edit text styles</a:t>
            </a:r>
          </a:p>
        </p:txBody>
      </p:sp>
      <p:sp>
        <p:nvSpPr>
          <p:cNvPr id="6" name="Slide Number Placeholder 5"/>
          <p:cNvSpPr>
            <a:spLocks noGrp="1"/>
          </p:cNvSpPr>
          <p:nvPr>
            <p:ph type="sldNum" sz="quarter" idx="12"/>
          </p:nvPr>
        </p:nvSpPr>
        <p:spPr>
          <a:xfrm>
            <a:off x="11558016" y="6368927"/>
            <a:ext cx="636771"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spTree>
    <p:extLst>
      <p:ext uri="{BB962C8B-B14F-4D97-AF65-F5344CB8AC3E}">
        <p14:creationId xmlns:p14="http://schemas.microsoft.com/office/powerpoint/2010/main" val="29976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2" name="Title 1"/>
          <p:cNvSpPr>
            <a:spLocks noGrp="1"/>
          </p:cNvSpPr>
          <p:nvPr>
            <p:ph type="title" hasCustomPrompt="1"/>
          </p:nvPr>
        </p:nvSpPr>
        <p:spPr>
          <a:xfrm>
            <a:off x="1113941" y="1270282"/>
            <a:ext cx="11078060" cy="537808"/>
          </a:xfrm>
        </p:spPr>
        <p:txBody>
          <a:bodyPr anchor="ctr" anchorCtr="0">
            <a:normAutofit/>
          </a:bodyPr>
          <a:lstStyle>
            <a:lvl1pPr>
              <a:defRPr sz="2400"/>
            </a:lvl1pPr>
          </a:lstStyle>
          <a:p>
            <a:r>
              <a:rPr lang="en-US"/>
              <a:t>[Add title here]</a:t>
            </a:r>
          </a:p>
        </p:txBody>
      </p:sp>
      <p:sp>
        <p:nvSpPr>
          <p:cNvPr id="3" name="Text Placeholder 2"/>
          <p:cNvSpPr>
            <a:spLocks noGrp="1"/>
          </p:cNvSpPr>
          <p:nvPr>
            <p:ph type="body" idx="1" hasCustomPrompt="1"/>
          </p:nvPr>
        </p:nvSpPr>
        <p:spPr>
          <a:xfrm>
            <a:off x="1217784" y="1909470"/>
            <a:ext cx="4778733" cy="448217"/>
          </a:xfrm>
        </p:spPr>
        <p:txBody>
          <a:bodyPr anchor="ctr" anchorCtr="0">
            <a:noAutofit/>
          </a:bodyPr>
          <a:lstStyle>
            <a:lvl1pPr marL="0" indent="0" algn="ctr">
              <a:buNone/>
              <a:defRPr sz="1800" b="1"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4" name="Content Placeholder 3"/>
          <p:cNvSpPr>
            <a:spLocks noGrp="1"/>
          </p:cNvSpPr>
          <p:nvPr>
            <p:ph sz="half" idx="2" hasCustomPrompt="1"/>
          </p:nvPr>
        </p:nvSpPr>
        <p:spPr>
          <a:xfrm>
            <a:off x="1217784" y="2453266"/>
            <a:ext cx="4778733" cy="4047252"/>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235389" y="1909470"/>
            <a:ext cx="4780611" cy="464147"/>
          </a:xfrm>
        </p:spPr>
        <p:txBody>
          <a:bodyPr anchor="ctr" anchorCtr="0">
            <a:normAutofit/>
          </a:bodyPr>
          <a:lstStyle>
            <a:lvl1pPr marL="0" indent="0" algn="ctr">
              <a:buNone/>
              <a:defRPr sz="18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6" name="Content Placeholder 5"/>
          <p:cNvSpPr>
            <a:spLocks noGrp="1"/>
          </p:cNvSpPr>
          <p:nvPr>
            <p:ph sz="quarter" idx="4" hasCustomPrompt="1"/>
          </p:nvPr>
        </p:nvSpPr>
        <p:spPr>
          <a:xfrm>
            <a:off x="6235389" y="2445303"/>
            <a:ext cx="4780611" cy="4055217"/>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558016" y="6373369"/>
            <a:ext cx="636771" cy="365125"/>
          </a:xfrm>
        </p:spPr>
        <p:txBody>
          <a:bodyPr/>
          <a:lstStyle/>
          <a:p>
            <a:fld id="{A68EB28B-25DE-584A-9D11-C8CFD6A9918B}" type="slidenum">
              <a:rPr lang="en-US" smtClean="0"/>
              <a:pPr/>
              <a:t>‹#›</a:t>
            </a:fld>
            <a:endParaRPr lang="en-US"/>
          </a:p>
        </p:txBody>
      </p:sp>
      <p:pic>
        <p:nvPicPr>
          <p:cNvPr id="10" name="Picture 9"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spTree>
    <p:extLst>
      <p:ext uri="{BB962C8B-B14F-4D97-AF65-F5344CB8AC3E}">
        <p14:creationId xmlns:p14="http://schemas.microsoft.com/office/powerpoint/2010/main" val="294153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 color">
    <p:spTree>
      <p:nvGrpSpPr>
        <p:cNvPr id="1" name=""/>
        <p:cNvGrpSpPr/>
        <p:nvPr/>
      </p:nvGrpSpPr>
      <p:grpSpPr>
        <a:xfrm>
          <a:off x="0" y="0"/>
          <a:ext cx="0" cy="0"/>
          <a:chOff x="0" y="0"/>
          <a:chExt cx="0" cy="0"/>
        </a:xfrm>
      </p:grpSpPr>
      <p:pic>
        <p:nvPicPr>
          <p:cNvPr id="12" name="Picture 11"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2" name="Title 1"/>
          <p:cNvSpPr>
            <a:spLocks noGrp="1"/>
          </p:cNvSpPr>
          <p:nvPr>
            <p:ph type="title" hasCustomPrompt="1"/>
          </p:nvPr>
        </p:nvSpPr>
        <p:spPr>
          <a:xfrm>
            <a:off x="1113941" y="1270282"/>
            <a:ext cx="11078060" cy="537808"/>
          </a:xfrm>
        </p:spPr>
        <p:txBody>
          <a:bodyPr anchor="ctr" anchorCtr="0">
            <a:normAutofit/>
          </a:bodyPr>
          <a:lstStyle>
            <a:lvl1pPr>
              <a:defRPr sz="2400" baseline="0"/>
            </a:lvl1pPr>
          </a:lstStyle>
          <a:p>
            <a:r>
              <a:rPr lang="en-US"/>
              <a:t>[Add title here]</a:t>
            </a:r>
          </a:p>
        </p:txBody>
      </p:sp>
      <p:sp>
        <p:nvSpPr>
          <p:cNvPr id="3" name="Text Placeholder 2"/>
          <p:cNvSpPr>
            <a:spLocks noGrp="1"/>
          </p:cNvSpPr>
          <p:nvPr>
            <p:ph type="body" idx="1" hasCustomPrompt="1"/>
          </p:nvPr>
        </p:nvSpPr>
        <p:spPr>
          <a:xfrm>
            <a:off x="1217784" y="1909470"/>
            <a:ext cx="4778733" cy="448217"/>
          </a:xfrm>
          <a:solidFill>
            <a:srgbClr val="E99C2E"/>
          </a:solidFill>
        </p:spPr>
        <p:txBody>
          <a:bodyPr anchor="ctr">
            <a:normAutofit/>
          </a:bodyPr>
          <a:lstStyle>
            <a:lvl1pPr marL="0" indent="0" algn="ctr">
              <a:buNone/>
              <a:defRPr sz="18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5" name="Text Placeholder 4"/>
          <p:cNvSpPr>
            <a:spLocks noGrp="1"/>
          </p:cNvSpPr>
          <p:nvPr>
            <p:ph type="body" sz="quarter" idx="3" hasCustomPrompt="1"/>
          </p:nvPr>
        </p:nvSpPr>
        <p:spPr>
          <a:xfrm>
            <a:off x="6235389" y="1909470"/>
            <a:ext cx="4780611" cy="464147"/>
          </a:xfrm>
          <a:solidFill>
            <a:srgbClr val="E99C2E"/>
          </a:solidFill>
        </p:spPr>
        <p:txBody>
          <a:bodyPr anchor="ctr">
            <a:normAutofit/>
          </a:bodyPr>
          <a:lstStyle>
            <a:lvl1pPr marL="0" indent="0" algn="ctr">
              <a:buNone/>
              <a:defRPr sz="18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9" name="Slide Number Placeholder 8"/>
          <p:cNvSpPr>
            <a:spLocks noGrp="1"/>
          </p:cNvSpPr>
          <p:nvPr>
            <p:ph type="sldNum" sz="quarter" idx="12"/>
          </p:nvPr>
        </p:nvSpPr>
        <p:spPr>
          <a:xfrm>
            <a:off x="11558016" y="6368927"/>
            <a:ext cx="636771" cy="365125"/>
          </a:xfrm>
        </p:spPr>
        <p:txBody>
          <a:bodyPr/>
          <a:lstStyle/>
          <a:p>
            <a:fld id="{A68EB28B-25DE-584A-9D11-C8CFD6A9918B}" type="slidenum">
              <a:rPr lang="en-US" smtClean="0"/>
              <a:pPr/>
              <a:t>‹#›</a:t>
            </a:fld>
            <a:endParaRPr lang="en-US"/>
          </a:p>
        </p:txBody>
      </p:sp>
      <p:pic>
        <p:nvPicPr>
          <p:cNvPr id="10" name="Picture 9"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sp>
        <p:nvSpPr>
          <p:cNvPr id="11" name="Content Placeholder 3"/>
          <p:cNvSpPr>
            <a:spLocks noGrp="1"/>
          </p:cNvSpPr>
          <p:nvPr>
            <p:ph sz="half" idx="13" hasCustomPrompt="1"/>
          </p:nvPr>
        </p:nvSpPr>
        <p:spPr>
          <a:xfrm>
            <a:off x="1217784" y="2453266"/>
            <a:ext cx="4778733" cy="4047252"/>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p:cNvSpPr>
            <a:spLocks noGrp="1"/>
          </p:cNvSpPr>
          <p:nvPr>
            <p:ph sz="quarter" idx="14" hasCustomPrompt="1"/>
          </p:nvPr>
        </p:nvSpPr>
        <p:spPr>
          <a:xfrm>
            <a:off x="6235389" y="2445303"/>
            <a:ext cx="4780611" cy="4055217"/>
          </a:xfrm>
        </p:spPr>
        <p:txBody>
          <a:bodyPr>
            <a:normAutofit/>
          </a:bodyPr>
          <a:lstStyle>
            <a:lvl1pPr>
              <a:lnSpc>
                <a:spcPct val="100000"/>
              </a:lnSpc>
              <a:spcBef>
                <a:spcPts val="0"/>
              </a:spcBef>
              <a:defRPr sz="1600" baseline="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153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941" y="1270282"/>
            <a:ext cx="11191340" cy="5378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32824" y="1951466"/>
            <a:ext cx="10449576" cy="41746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945628" y="6356352"/>
            <a:ext cx="636771" cy="365125"/>
          </a:xfrm>
          <a:prstGeom prst="rect">
            <a:avLst/>
          </a:prstGeom>
        </p:spPr>
        <p:txBody>
          <a:bodyPr vert="horz" lIns="91440" tIns="45720" rIns="91440" bIns="45720" rtlCol="0" anchor="ctr"/>
          <a:lstStyle>
            <a:lvl1pPr algn="r">
              <a:defRPr sz="1200">
                <a:solidFill>
                  <a:schemeClr val="tx1">
                    <a:tint val="75000"/>
                  </a:schemeClr>
                </a:solidFill>
                <a:latin typeface="universal"/>
                <a:cs typeface="universal"/>
              </a:defRPr>
            </a:lvl1pPr>
          </a:lstStyle>
          <a:p>
            <a:fld id="{DB686368-703F-4039-82D6-73835F640415}" type="slidenum">
              <a:rPr lang="en-US" smtClean="0"/>
              <a:pPr/>
              <a:t>‹#›</a:t>
            </a:fld>
            <a:endParaRPr lang="en-US"/>
          </a:p>
        </p:txBody>
      </p:sp>
    </p:spTree>
    <p:extLst>
      <p:ext uri="{BB962C8B-B14F-4D97-AF65-F5344CB8AC3E}">
        <p14:creationId xmlns:p14="http://schemas.microsoft.com/office/powerpoint/2010/main" val="2975233346"/>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71" r:id="rId3"/>
    <p:sldLayoutId id="2147483675" r:id="rId4"/>
    <p:sldLayoutId id="2147483668" r:id="rId5"/>
    <p:sldLayoutId id="2147483673" r:id="rId6"/>
    <p:sldLayoutId id="2147483674" r:id="rId7"/>
    <p:sldLayoutId id="2147483665" r:id="rId8"/>
    <p:sldLayoutId id="2147483670" r:id="rId9"/>
    <p:sldLayoutId id="2147483666" r:id="rId10"/>
    <p:sldLayoutId id="2147483667" r:id="rId11"/>
    <p:sldLayoutId id="2147483672" r:id="rId12"/>
    <p:sldLayoutId id="2147483677" r:id="rId13"/>
    <p:sldLayoutId id="2147483680" r:id="rId14"/>
  </p:sldLayoutIdLst>
  <p:txStyles>
    <p:titleStyle>
      <a:lvl1pPr algn="l" defTabSz="457200" rtl="0" eaLnBrk="1" latinLnBrk="0" hangingPunct="1">
        <a:spcBef>
          <a:spcPct val="0"/>
        </a:spcBef>
        <a:buNone/>
        <a:defRPr sz="1800" b="1" kern="1200">
          <a:solidFill>
            <a:srgbClr val="0070C0"/>
          </a:solidFill>
          <a:latin typeface="Univers" pitchFamily="34" charset="0"/>
          <a:ea typeface="+mj-ea"/>
          <a:cs typeface="+mj-cs"/>
        </a:defRPr>
      </a:lvl1pPr>
    </p:titleStyle>
    <p:bodyStyle>
      <a:lvl1pPr marL="342900" indent="-3429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1pPr>
      <a:lvl2pPr marL="742950" indent="-28575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2pPr>
      <a:lvl3pPr marL="11430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3pPr>
      <a:lvl4pPr marL="16002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4pPr>
      <a:lvl5pPr marL="20574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energystar.gov/products/low_carbon_it_campaign/power_management_comput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nergystar.gov/buildings/tools-and-resources/how_apply_energy_star_tenant_space_recogni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energystar.gov/tenantlpguid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nergystar.gov/tenantrecognitio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energystar.gov/buildings/training/slide_librar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energystar.gov/tenantrecognition"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energystar.gov/tenantrecognitio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mailto:TenantRecognition@energystar.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4416424"/>
          </a:xfrm>
          <a:prstGeom prst="rect">
            <a:avLst/>
          </a:prstGeom>
          <a:solidFill>
            <a:srgbClr val="E7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0" y="588946"/>
            <a:ext cx="12192000" cy="2031495"/>
          </a:xfrm>
          <a:solidFill>
            <a:schemeClr val="bg1"/>
          </a:solidFill>
        </p:spPr>
        <p:txBody>
          <a:bodyPr>
            <a:noAutofit/>
          </a:bodyPr>
          <a:lstStyle/>
          <a:p>
            <a:pPr algn="ctr"/>
            <a:r>
              <a:rPr lang="en-US" sz="4000" dirty="0">
                <a:solidFill>
                  <a:schemeClr val="accent1">
                    <a:lumMod val="50000"/>
                  </a:schemeClr>
                </a:solidFill>
                <a:latin typeface="Arial Narrow" pitchFamily="34" charset="0"/>
                <a:cs typeface="Arial" pitchFamily="34" charset="0"/>
              </a:rPr>
              <a:t>How to Apply for</a:t>
            </a:r>
            <a:br>
              <a:rPr lang="en-US" sz="4000" dirty="0">
                <a:solidFill>
                  <a:schemeClr val="accent1">
                    <a:lumMod val="50000"/>
                  </a:schemeClr>
                </a:solidFill>
                <a:latin typeface="Arial Narrow" pitchFamily="34" charset="0"/>
                <a:cs typeface="Arial" pitchFamily="34" charset="0"/>
              </a:rPr>
            </a:br>
            <a:r>
              <a:rPr lang="en-US" sz="4000" dirty="0">
                <a:solidFill>
                  <a:srgbClr val="00AEEF"/>
                </a:solidFill>
                <a:latin typeface="Arial Narrow" pitchFamily="34" charset="0"/>
                <a:cs typeface="Arial" pitchFamily="34" charset="0"/>
              </a:rPr>
              <a:t>ENERGY STAR</a:t>
            </a:r>
            <a:r>
              <a:rPr lang="en-US" sz="4000" baseline="30000" dirty="0">
                <a:solidFill>
                  <a:srgbClr val="00AEEF"/>
                </a:solidFill>
                <a:latin typeface="Arial Narrow" pitchFamily="34" charset="0"/>
                <a:cs typeface="Arial" pitchFamily="34" charset="0"/>
              </a:rPr>
              <a:t>® </a:t>
            </a:r>
            <a:br>
              <a:rPr lang="en-US" sz="4000" baseline="30000" dirty="0">
                <a:solidFill>
                  <a:srgbClr val="00AEEF"/>
                </a:solidFill>
                <a:latin typeface="Arial Narrow" pitchFamily="34" charset="0"/>
                <a:cs typeface="Arial" pitchFamily="34" charset="0"/>
              </a:rPr>
            </a:br>
            <a:r>
              <a:rPr lang="en-US" sz="4000" dirty="0">
                <a:solidFill>
                  <a:srgbClr val="254061"/>
                </a:solidFill>
                <a:latin typeface="Arial Narrow" pitchFamily="34" charset="0"/>
                <a:cs typeface="Arial" pitchFamily="34" charset="0"/>
              </a:rPr>
              <a:t>Tenant Space Recognition</a:t>
            </a:r>
          </a:p>
        </p:txBody>
      </p:sp>
      <p:sp>
        <p:nvSpPr>
          <p:cNvPr id="8" name="Title 6"/>
          <p:cNvSpPr txBox="1">
            <a:spLocks/>
          </p:cNvSpPr>
          <p:nvPr/>
        </p:nvSpPr>
        <p:spPr>
          <a:xfrm>
            <a:off x="6934200" y="2438400"/>
            <a:ext cx="3733800" cy="1401762"/>
          </a:xfrm>
          <a:prstGeom prst="rect">
            <a:avLst/>
          </a:prstGeom>
        </p:spPr>
        <p:txBody>
          <a:bodyPr vert="horz" lIns="91440" tIns="45720" rIns="91440" bIns="45720" rtlCol="0" anchor="ctr">
            <a:noAutofit/>
          </a:bodyPr>
          <a:lstStyle/>
          <a:p>
            <a:pPr defTabSz="914400">
              <a:spcBef>
                <a:spcPct val="0"/>
              </a:spcBef>
              <a:defRPr/>
            </a:pPr>
            <a:endParaRPr lang="en-US" sz="3600" dirty="0">
              <a:solidFill>
                <a:schemeClr val="accent1">
                  <a:lumMod val="50000"/>
                </a:schemeClr>
              </a:solidFill>
              <a:ea typeface="+mj-ea"/>
              <a:cs typeface="Arial" pitchFamily="34" charset="0"/>
            </a:endParaRPr>
          </a:p>
        </p:txBody>
      </p:sp>
      <p:pic>
        <p:nvPicPr>
          <p:cNvPr id="4" name="Picture 3">
            <a:extLst>
              <a:ext uri="{FF2B5EF4-FFF2-40B4-BE49-F238E27FC236}">
                <a16:creationId xmlns:a16="http://schemas.microsoft.com/office/drawing/2014/main" id="{6803E0F3-6A30-4C57-8E4B-EFCE6BE6D79E}"/>
              </a:ext>
            </a:extLst>
          </p:cNvPr>
          <p:cNvPicPr>
            <a:picLocks noChangeAspect="1"/>
          </p:cNvPicPr>
          <p:nvPr/>
        </p:nvPicPr>
        <p:blipFill rotWithShape="1">
          <a:blip r:embed="rId3"/>
          <a:srcRect l="624" t="678" r="850" b="43960"/>
          <a:stretch/>
        </p:blipFill>
        <p:spPr>
          <a:xfrm>
            <a:off x="2672234" y="3402394"/>
            <a:ext cx="2860676" cy="2072985"/>
          </a:xfrm>
          <a:prstGeom prst="rect">
            <a:avLst/>
          </a:prstGeom>
        </p:spPr>
      </p:pic>
      <p:pic>
        <p:nvPicPr>
          <p:cNvPr id="3" name="Picture 2">
            <a:extLst>
              <a:ext uri="{FF2B5EF4-FFF2-40B4-BE49-F238E27FC236}">
                <a16:creationId xmlns:a16="http://schemas.microsoft.com/office/drawing/2014/main" id="{EA71AA14-149B-4E28-AEAF-9C9CE8575F6A}"/>
              </a:ext>
            </a:extLst>
          </p:cNvPr>
          <p:cNvPicPr>
            <a:picLocks noChangeAspect="1"/>
          </p:cNvPicPr>
          <p:nvPr/>
        </p:nvPicPr>
        <p:blipFill rotWithShape="1">
          <a:blip r:embed="rId4"/>
          <a:srcRect b="6381"/>
          <a:stretch/>
        </p:blipFill>
        <p:spPr>
          <a:xfrm rot="20700000">
            <a:off x="1994954" y="3605647"/>
            <a:ext cx="2922130" cy="2131118"/>
          </a:xfrm>
          <a:prstGeom prst="rect">
            <a:avLst/>
          </a:prstGeom>
        </p:spPr>
      </p:pic>
      <p:sp>
        <p:nvSpPr>
          <p:cNvPr id="10" name="Rectangle 9">
            <a:extLst>
              <a:ext uri="{FF2B5EF4-FFF2-40B4-BE49-F238E27FC236}">
                <a16:creationId xmlns:a16="http://schemas.microsoft.com/office/drawing/2014/main" id="{01307C35-10E7-4505-8970-624A13C1E802}"/>
              </a:ext>
            </a:extLst>
          </p:cNvPr>
          <p:cNvSpPr/>
          <p:nvPr/>
        </p:nvSpPr>
        <p:spPr>
          <a:xfrm>
            <a:off x="1524000" y="4416426"/>
            <a:ext cx="8364354" cy="175432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5BDA607-6E82-447D-A007-C214690C411E}"/>
              </a:ext>
            </a:extLst>
          </p:cNvPr>
          <p:cNvPicPr>
            <a:picLocks noChangeAspect="1"/>
          </p:cNvPicPr>
          <p:nvPr/>
        </p:nvPicPr>
        <p:blipFill>
          <a:blip r:embed="rId5"/>
          <a:stretch>
            <a:fillRect/>
          </a:stretch>
        </p:blipFill>
        <p:spPr>
          <a:xfrm>
            <a:off x="3214019" y="4430386"/>
            <a:ext cx="5763963" cy="1782025"/>
          </a:xfrm>
          <a:prstGeom prst="rect">
            <a:avLst/>
          </a:prstGeom>
        </p:spPr>
      </p:pic>
    </p:spTree>
    <p:extLst>
      <p:ext uri="{BB962C8B-B14F-4D97-AF65-F5344CB8AC3E}">
        <p14:creationId xmlns:p14="http://schemas.microsoft.com/office/powerpoint/2010/main" val="93222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lstStyle/>
          <a:p>
            <a:r>
              <a:rPr lang="en-US">
                <a:latin typeface="Univers"/>
              </a:rPr>
              <a:t>Access the Tenant Module within Portfolio Manager</a:t>
            </a:r>
            <a:endParaRPr lang="en-US" dirty="0"/>
          </a:p>
        </p:txBody>
      </p:sp>
      <p:pic>
        <p:nvPicPr>
          <p:cNvPr id="5" name="Picture 4">
            <a:extLst>
              <a:ext uri="{FF2B5EF4-FFF2-40B4-BE49-F238E27FC236}">
                <a16:creationId xmlns:a16="http://schemas.microsoft.com/office/drawing/2014/main" id="{7327D471-DD8C-45BC-AA53-19F8B3FC666A}"/>
              </a:ext>
            </a:extLst>
          </p:cNvPr>
          <p:cNvPicPr>
            <a:picLocks noChangeAspect="1"/>
          </p:cNvPicPr>
          <p:nvPr/>
        </p:nvPicPr>
        <p:blipFill>
          <a:blip r:embed="rId3"/>
          <a:stretch>
            <a:fillRect/>
          </a:stretch>
        </p:blipFill>
        <p:spPr>
          <a:xfrm>
            <a:off x="2492500" y="1068160"/>
            <a:ext cx="7162883" cy="4878936"/>
          </a:xfrm>
          <a:prstGeom prst="rect">
            <a:avLst/>
          </a:prstGeom>
        </p:spPr>
      </p:pic>
    </p:spTree>
    <p:extLst>
      <p:ext uri="{BB962C8B-B14F-4D97-AF65-F5344CB8AC3E}">
        <p14:creationId xmlns:p14="http://schemas.microsoft.com/office/powerpoint/2010/main" val="396157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a:bodyPr>
          <a:lstStyle/>
          <a:p>
            <a:r>
              <a:rPr lang="en-US">
                <a:latin typeface="Univers"/>
              </a:rPr>
              <a:t>Tenant Module: Enter Information for Entire Building</a:t>
            </a:r>
          </a:p>
        </p:txBody>
      </p:sp>
      <p:sp>
        <p:nvSpPr>
          <p:cNvPr id="9"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11</a:t>
            </a:fld>
            <a:endParaRPr lang="en-US" dirty="0">
              <a:solidFill>
                <a:srgbClr val="3F3F3F"/>
              </a:solidFill>
            </a:endParaRPr>
          </a:p>
        </p:txBody>
      </p:sp>
      <p:pic>
        <p:nvPicPr>
          <p:cNvPr id="4" name="Picture 3">
            <a:extLst>
              <a:ext uri="{FF2B5EF4-FFF2-40B4-BE49-F238E27FC236}">
                <a16:creationId xmlns:a16="http://schemas.microsoft.com/office/drawing/2014/main" id="{39CF0E0E-4C79-4A81-84A0-2A5D9F08E4C7}"/>
              </a:ext>
            </a:extLst>
          </p:cNvPr>
          <p:cNvPicPr>
            <a:picLocks noChangeAspect="1"/>
          </p:cNvPicPr>
          <p:nvPr/>
        </p:nvPicPr>
        <p:blipFill rotWithShape="1">
          <a:blip r:embed="rId3"/>
          <a:srcRect l="2477" t="23868" r="34719" b="19527"/>
          <a:stretch/>
        </p:blipFill>
        <p:spPr>
          <a:xfrm>
            <a:off x="2209799" y="1609928"/>
            <a:ext cx="5181600" cy="3638145"/>
          </a:xfrm>
          <a:prstGeom prst="rect">
            <a:avLst/>
          </a:prstGeom>
        </p:spPr>
      </p:pic>
      <p:pic>
        <p:nvPicPr>
          <p:cNvPr id="5" name="Picture 4">
            <a:extLst>
              <a:ext uri="{FF2B5EF4-FFF2-40B4-BE49-F238E27FC236}">
                <a16:creationId xmlns:a16="http://schemas.microsoft.com/office/drawing/2014/main" id="{F5540DDC-E85E-4864-A287-C8AEE8543028}"/>
              </a:ext>
            </a:extLst>
          </p:cNvPr>
          <p:cNvPicPr>
            <a:picLocks noChangeAspect="1"/>
          </p:cNvPicPr>
          <p:nvPr/>
        </p:nvPicPr>
        <p:blipFill>
          <a:blip r:embed="rId4"/>
          <a:srcRect/>
          <a:stretch/>
        </p:blipFill>
        <p:spPr>
          <a:xfrm>
            <a:off x="8007871" y="2313367"/>
            <a:ext cx="2455641" cy="2760900"/>
          </a:xfrm>
          <a:prstGeom prst="rect">
            <a:avLst/>
          </a:prstGeom>
        </p:spPr>
      </p:pic>
    </p:spTree>
    <p:extLst>
      <p:ext uri="{BB962C8B-B14F-4D97-AF65-F5344CB8AC3E}">
        <p14:creationId xmlns:p14="http://schemas.microsoft.com/office/powerpoint/2010/main" val="267153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12</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Homepage</a:t>
            </a:r>
          </a:p>
        </p:txBody>
      </p:sp>
      <p:pic>
        <p:nvPicPr>
          <p:cNvPr id="2" name="Picture 1">
            <a:extLst>
              <a:ext uri="{FF2B5EF4-FFF2-40B4-BE49-F238E27FC236}">
                <a16:creationId xmlns:a16="http://schemas.microsoft.com/office/drawing/2014/main" id="{1AC5D88C-E0D4-4EE3-9DC4-B58DD5629C30}"/>
              </a:ext>
            </a:extLst>
          </p:cNvPr>
          <p:cNvPicPr>
            <a:picLocks noChangeAspect="1"/>
          </p:cNvPicPr>
          <p:nvPr/>
        </p:nvPicPr>
        <p:blipFill rotWithShape="1">
          <a:blip r:embed="rId3"/>
          <a:srcRect b="52005"/>
          <a:stretch/>
        </p:blipFill>
        <p:spPr>
          <a:xfrm>
            <a:off x="2516124" y="1463531"/>
            <a:ext cx="7159752" cy="3930938"/>
          </a:xfrm>
          <a:prstGeom prst="rect">
            <a:avLst/>
          </a:prstGeom>
        </p:spPr>
      </p:pic>
      <p:sp>
        <p:nvSpPr>
          <p:cNvPr id="4" name="Oval 3">
            <a:extLst>
              <a:ext uri="{FF2B5EF4-FFF2-40B4-BE49-F238E27FC236}">
                <a16:creationId xmlns:a16="http://schemas.microsoft.com/office/drawing/2014/main" id="{354CB651-5A4F-46DD-A177-6D499FC055DC}"/>
              </a:ext>
            </a:extLst>
          </p:cNvPr>
          <p:cNvSpPr/>
          <p:nvPr/>
        </p:nvSpPr>
        <p:spPr>
          <a:xfrm>
            <a:off x="8001000" y="4486276"/>
            <a:ext cx="1489602" cy="48577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018408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13</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Add Floor/Suite Information</a:t>
            </a:r>
          </a:p>
        </p:txBody>
      </p:sp>
      <p:pic>
        <p:nvPicPr>
          <p:cNvPr id="3" name="Picture 2">
            <a:extLst>
              <a:ext uri="{FF2B5EF4-FFF2-40B4-BE49-F238E27FC236}">
                <a16:creationId xmlns:a16="http://schemas.microsoft.com/office/drawing/2014/main" id="{3D9F22B3-E96E-4525-85F3-D62A5A72451C}"/>
              </a:ext>
            </a:extLst>
          </p:cNvPr>
          <p:cNvPicPr>
            <a:picLocks noChangeAspect="1"/>
          </p:cNvPicPr>
          <p:nvPr/>
        </p:nvPicPr>
        <p:blipFill rotWithShape="1">
          <a:blip r:embed="rId3"/>
          <a:srcRect l="1497" t="24305" r="30515" b="14821"/>
          <a:stretch/>
        </p:blipFill>
        <p:spPr>
          <a:xfrm>
            <a:off x="3331603" y="1068160"/>
            <a:ext cx="5484678" cy="4956437"/>
          </a:xfrm>
          <a:prstGeom prst="rect">
            <a:avLst/>
          </a:prstGeom>
        </p:spPr>
      </p:pic>
    </p:spTree>
    <p:extLst>
      <p:ext uri="{BB962C8B-B14F-4D97-AF65-F5344CB8AC3E}">
        <p14:creationId xmlns:p14="http://schemas.microsoft.com/office/powerpoint/2010/main" val="1284294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C6DD7E2-56C8-4FA3-88DA-824477E05FF5}"/>
              </a:ext>
            </a:extLst>
          </p:cNvPr>
          <p:cNvSpPr>
            <a:spLocks noGrp="1"/>
          </p:cNvSpPr>
          <p:nvPr>
            <p:ph idx="1"/>
          </p:nvPr>
        </p:nvSpPr>
        <p:spPr>
          <a:xfrm>
            <a:off x="2000250" y="1152526"/>
            <a:ext cx="8210550" cy="4973638"/>
          </a:xfrm>
        </p:spPr>
        <p:txBody>
          <a:bodyPr>
            <a:normAutofit/>
          </a:bodyPr>
          <a:lstStyle/>
          <a:p>
            <a:pPr lvl="0"/>
            <a:endParaRPr lang="en-US" dirty="0"/>
          </a:p>
          <a:p>
            <a:pPr lvl="0"/>
            <a:endParaRPr lang="en-US" dirty="0"/>
          </a:p>
          <a:p>
            <a:pPr lvl="0"/>
            <a:endParaRPr lang="en-US" sz="1800" dirty="0"/>
          </a:p>
          <a:p>
            <a:pPr>
              <a:spcAft>
                <a:spcPts val="600"/>
              </a:spcAft>
            </a:pPr>
            <a:r>
              <a:rPr lang="en-US" sz="1800" dirty="0"/>
              <a:t>Meters must be installed prior to application so that the LP may verify that the meters are in place.</a:t>
            </a:r>
          </a:p>
          <a:p>
            <a:r>
              <a:rPr lang="en-US" sz="1800" dirty="0"/>
              <a:t>Meters are required for all energy loads for which the tenant has full operational control, typically lighting and plug loads. </a:t>
            </a:r>
          </a:p>
          <a:p>
            <a:r>
              <a:rPr lang="en-US" sz="1800" dirty="0"/>
              <a:t>Individual energy loads do not have to be separately metered, except in the case of a data center (more detail later).</a:t>
            </a:r>
          </a:p>
          <a:p>
            <a:pPr lvl="1">
              <a:spcAft>
                <a:spcPts val="600"/>
              </a:spcAft>
            </a:pPr>
            <a:r>
              <a:rPr lang="en-US" sz="1800" dirty="0"/>
              <a:t>Other energy loads subject to the metering requirement may be metered separately or by a single meter.</a:t>
            </a:r>
          </a:p>
          <a:p>
            <a:pPr>
              <a:spcAft>
                <a:spcPts val="600"/>
              </a:spcAft>
            </a:pPr>
            <a:r>
              <a:rPr lang="en-US" sz="1800" dirty="0"/>
              <a:t>The tenant must provide the LP with documentation that each meter in the space is manufacturer-certified to be +/-2% accurate. </a:t>
            </a:r>
          </a:p>
          <a:p>
            <a:pPr lvl="1">
              <a:spcAft>
                <a:spcPts val="600"/>
              </a:spcAft>
            </a:pPr>
            <a:r>
              <a:rPr lang="en-US" sz="1800" dirty="0"/>
              <a:t>Tenant organizations may need to contact the meter manufacturer directly in order to obtain this information.</a:t>
            </a:r>
          </a:p>
        </p:txBody>
      </p:sp>
      <p:sp>
        <p:nvSpPr>
          <p:cNvPr id="6" name="Slide Number Placeholder 3"/>
          <p:cNvSpPr>
            <a:spLocks noGrp="1"/>
          </p:cNvSpPr>
          <p:nvPr>
            <p:ph type="sldNum" sz="quarter" idx="12"/>
          </p:nvPr>
        </p:nvSpPr>
        <p:spPr>
          <a:xfrm>
            <a:off x="10190422" y="6412990"/>
            <a:ext cx="477578" cy="276999"/>
          </a:xfrm>
        </p:spPr>
        <p:txBody>
          <a:bodyPr wrap="square" anchor="ctr" anchorCtr="1">
            <a:spAutoFit/>
          </a:bodyPr>
          <a:lstStyle/>
          <a:p>
            <a:fld id="{F16B175D-26AC-42BA-AF68-CE328C4BE887}" type="slidenum">
              <a:rPr lang="en-US" smtClean="0"/>
              <a:pPr/>
              <a:t>14</a:t>
            </a:fld>
            <a:endParaRPr lang="en-US" dirty="0"/>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Metering Criteria</a:t>
            </a:r>
          </a:p>
        </p:txBody>
      </p:sp>
      <p:pic>
        <p:nvPicPr>
          <p:cNvPr id="14" name="Picture 13">
            <a:extLst>
              <a:ext uri="{FF2B5EF4-FFF2-40B4-BE49-F238E27FC236}">
                <a16:creationId xmlns:a16="http://schemas.microsoft.com/office/drawing/2014/main" id="{352FA848-2491-4F4C-97F9-92D9D015EAA4}"/>
              </a:ext>
            </a:extLst>
          </p:cNvPr>
          <p:cNvPicPr>
            <a:picLocks noChangeAspect="1"/>
          </p:cNvPicPr>
          <p:nvPr/>
        </p:nvPicPr>
        <p:blipFill rotWithShape="1">
          <a:blip r:embed="rId3"/>
          <a:srcRect l="3812" t="37446" r="64510" b="57192"/>
          <a:stretch/>
        </p:blipFill>
        <p:spPr>
          <a:xfrm>
            <a:off x="4459934" y="1152526"/>
            <a:ext cx="3291182" cy="562244"/>
          </a:xfrm>
          <a:prstGeom prst="rect">
            <a:avLst/>
          </a:prstGeom>
          <a:ln>
            <a:solidFill>
              <a:schemeClr val="accent1"/>
            </a:solidFill>
          </a:ln>
        </p:spPr>
      </p:pic>
    </p:spTree>
    <p:extLst>
      <p:ext uri="{BB962C8B-B14F-4D97-AF65-F5344CB8AC3E}">
        <p14:creationId xmlns:p14="http://schemas.microsoft.com/office/powerpoint/2010/main" val="145999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C6DD7E2-56C8-4FA3-88DA-824477E05FF5}"/>
              </a:ext>
            </a:extLst>
          </p:cNvPr>
          <p:cNvSpPr>
            <a:spLocks noGrp="1"/>
          </p:cNvSpPr>
          <p:nvPr>
            <p:ph idx="1"/>
          </p:nvPr>
        </p:nvSpPr>
        <p:spPr>
          <a:xfrm>
            <a:off x="2000250" y="1152526"/>
            <a:ext cx="8210550" cy="4973638"/>
          </a:xfrm>
        </p:spPr>
        <p:txBody>
          <a:bodyPr>
            <a:normAutofit/>
          </a:bodyPr>
          <a:lstStyle/>
          <a:p>
            <a:pPr>
              <a:spcAft>
                <a:spcPts val="600"/>
              </a:spcAft>
            </a:pPr>
            <a:r>
              <a:rPr lang="en-US" sz="1800" dirty="0"/>
              <a:t>If a data center is present in the space, it must be metered separately. Acceptable data center metering includes any metering configuration that allows separate tracking of IT energy use and/or total data center energy use. Note that a data center is intended for sophisticated computing and server functions which typically include:</a:t>
            </a:r>
          </a:p>
          <a:p>
            <a:pPr lvl="1">
              <a:spcAft>
                <a:spcPts val="600"/>
              </a:spcAft>
            </a:pPr>
            <a:r>
              <a:rPr lang="en-US" sz="1800" dirty="0"/>
              <a:t>High density computing equipment (such as server racks used for data storage and processing)</a:t>
            </a:r>
          </a:p>
          <a:p>
            <a:pPr lvl="1">
              <a:spcAft>
                <a:spcPts val="600"/>
              </a:spcAft>
            </a:pPr>
            <a:r>
              <a:rPr lang="en-US" sz="1800" dirty="0"/>
              <a:t>Dedicated power and cooling systems</a:t>
            </a:r>
          </a:p>
          <a:p>
            <a:pPr lvl="1">
              <a:spcAft>
                <a:spcPts val="600"/>
              </a:spcAft>
            </a:pPr>
            <a:r>
              <a:rPr lang="en-US" sz="1800" dirty="0"/>
              <a:t>A constant power load of 75 kW or more</a:t>
            </a:r>
          </a:p>
          <a:p>
            <a:pPr lvl="1">
              <a:spcAft>
                <a:spcPts val="600"/>
              </a:spcAft>
            </a:pPr>
            <a:r>
              <a:rPr lang="en-US" sz="1800" dirty="0"/>
              <a:t>Uninterruptible power supplies (UPS)</a:t>
            </a:r>
          </a:p>
          <a:p>
            <a:pPr lvl="1">
              <a:spcAft>
                <a:spcPts val="600"/>
              </a:spcAft>
            </a:pPr>
            <a:r>
              <a:rPr lang="en-US" sz="1800" dirty="0"/>
              <a:t>Raised floors</a:t>
            </a:r>
          </a:p>
        </p:txBody>
      </p:sp>
      <p:sp>
        <p:nvSpPr>
          <p:cNvPr id="6" name="Slide Number Placeholder 3"/>
          <p:cNvSpPr>
            <a:spLocks noGrp="1"/>
          </p:cNvSpPr>
          <p:nvPr>
            <p:ph type="sldNum" sz="quarter" idx="12"/>
          </p:nvPr>
        </p:nvSpPr>
        <p:spPr>
          <a:xfrm>
            <a:off x="10190422" y="6412990"/>
            <a:ext cx="477578" cy="276999"/>
          </a:xfrm>
        </p:spPr>
        <p:txBody>
          <a:bodyPr wrap="square" anchor="ctr" anchorCtr="1">
            <a:spAutoFit/>
          </a:bodyPr>
          <a:lstStyle/>
          <a:p>
            <a:fld id="{F16B175D-26AC-42BA-AF68-CE328C4BE887}" type="slidenum">
              <a:rPr lang="en-US" smtClean="0"/>
              <a:pPr/>
              <a:t>15</a:t>
            </a:fld>
            <a:endParaRPr lang="en-US" dirty="0"/>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Metering Criteria for Data Centers</a:t>
            </a:r>
          </a:p>
        </p:txBody>
      </p:sp>
    </p:spTree>
    <p:extLst>
      <p:ext uri="{BB962C8B-B14F-4D97-AF65-F5344CB8AC3E}">
        <p14:creationId xmlns:p14="http://schemas.microsoft.com/office/powerpoint/2010/main" val="76703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16</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Add Equipment Information </a:t>
            </a:r>
            <a:endParaRPr lang="en-US" dirty="0"/>
          </a:p>
        </p:txBody>
      </p:sp>
      <p:pic>
        <p:nvPicPr>
          <p:cNvPr id="4" name="Picture 3">
            <a:extLst>
              <a:ext uri="{FF2B5EF4-FFF2-40B4-BE49-F238E27FC236}">
                <a16:creationId xmlns:a16="http://schemas.microsoft.com/office/drawing/2014/main" id="{DBB05739-B040-4D97-8071-DAEB4E8D4AE4}"/>
              </a:ext>
            </a:extLst>
          </p:cNvPr>
          <p:cNvPicPr>
            <a:picLocks noChangeAspect="1"/>
          </p:cNvPicPr>
          <p:nvPr/>
        </p:nvPicPr>
        <p:blipFill rotWithShape="1">
          <a:blip r:embed="rId3"/>
          <a:srcRect l="2170" t="27594" r="26477" b="1156"/>
          <a:stretch/>
        </p:blipFill>
        <p:spPr>
          <a:xfrm>
            <a:off x="3617976" y="1130218"/>
            <a:ext cx="4956048" cy="4597564"/>
          </a:xfrm>
          <a:prstGeom prst="rect">
            <a:avLst/>
          </a:prstGeom>
        </p:spPr>
      </p:pic>
    </p:spTree>
    <p:extLst>
      <p:ext uri="{BB962C8B-B14F-4D97-AF65-F5344CB8AC3E}">
        <p14:creationId xmlns:p14="http://schemas.microsoft.com/office/powerpoint/2010/main" val="206066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17</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Add Equipment Information, continued </a:t>
            </a:r>
            <a:endParaRPr lang="en-US" dirty="0"/>
          </a:p>
        </p:txBody>
      </p:sp>
      <p:pic>
        <p:nvPicPr>
          <p:cNvPr id="10" name="Picture 9">
            <a:extLst>
              <a:ext uri="{FF2B5EF4-FFF2-40B4-BE49-F238E27FC236}">
                <a16:creationId xmlns:a16="http://schemas.microsoft.com/office/drawing/2014/main" id="{DCC23E0A-F1AA-49BA-A6B0-C30DCDE8722B}"/>
              </a:ext>
            </a:extLst>
          </p:cNvPr>
          <p:cNvPicPr>
            <a:picLocks noChangeAspect="1"/>
          </p:cNvPicPr>
          <p:nvPr/>
        </p:nvPicPr>
        <p:blipFill rotWithShape="1">
          <a:blip r:embed="rId3"/>
          <a:srcRect l="1553" t="82639" r="26319"/>
          <a:stretch/>
        </p:blipFill>
        <p:spPr>
          <a:xfrm>
            <a:off x="2813731" y="1668126"/>
            <a:ext cx="6564538" cy="1760874"/>
          </a:xfrm>
          <a:prstGeom prst="rect">
            <a:avLst/>
          </a:prstGeom>
        </p:spPr>
      </p:pic>
      <p:sp>
        <p:nvSpPr>
          <p:cNvPr id="7" name="TextBox 6">
            <a:extLst>
              <a:ext uri="{FF2B5EF4-FFF2-40B4-BE49-F238E27FC236}">
                <a16:creationId xmlns:a16="http://schemas.microsoft.com/office/drawing/2014/main" id="{311B003E-54CA-4043-945C-30366EFA60AB}"/>
              </a:ext>
            </a:extLst>
          </p:cNvPr>
          <p:cNvSpPr txBox="1"/>
          <p:nvPr/>
        </p:nvSpPr>
        <p:spPr>
          <a:xfrm>
            <a:off x="3037095" y="4648111"/>
            <a:ext cx="6073692" cy="702244"/>
          </a:xfrm>
          <a:prstGeom prst="rect">
            <a:avLst/>
          </a:prstGeom>
          <a:noFill/>
        </p:spPr>
        <p:txBody>
          <a:bodyPr wrap="square">
            <a:spAutoFit/>
          </a:bodyPr>
          <a:lstStyle/>
          <a:p>
            <a:pPr algn="ctr">
              <a:lnSpc>
                <a:spcPct val="115000"/>
              </a:lnSpc>
              <a:spcAft>
                <a:spcPts val="1000"/>
              </a:spcAft>
            </a:pPr>
            <a:r>
              <a:rPr lang="en-US" i="1" dirty="0">
                <a:latin typeface="Arial Narrow" panose="020B0606020202030204" pitchFamily="34" charset="0"/>
                <a:ea typeface="MS PGothic" panose="020B0600070205080204" pitchFamily="34" charset="-128"/>
                <a:cs typeface="Times New Roman" panose="02020603050405020304" pitchFamily="18" charset="0"/>
              </a:rPr>
              <a:t>See </a:t>
            </a:r>
            <a:r>
              <a:rPr lang="en-US" b="1" i="1" u="sng" dirty="0">
                <a:solidFill>
                  <a:srgbClr val="F37720"/>
                </a:solidFill>
                <a:latin typeface="Arial Narrow" panose="020B0606020202030204" pitchFamily="34" charset="0"/>
                <a:ea typeface="MS PGothic" panose="020B0600070205080204" pitchFamily="34" charset="-128"/>
                <a:cs typeface="Times New Roman" panose="02020603050405020304" pitchFamily="18" charset="0"/>
                <a:hlinkClick r:id="rId4"/>
              </a:rPr>
              <a:t>Activate Power Management on Your Computer</a:t>
            </a:r>
            <a:r>
              <a:rPr lang="en-US" b="1" i="1" dirty="0">
                <a:latin typeface="Arial Narrow" panose="020B0606020202030204" pitchFamily="34" charset="0"/>
                <a:ea typeface="MS PGothic" panose="020B0600070205080204" pitchFamily="34" charset="-128"/>
                <a:cs typeface="Times New Roman" panose="02020603050405020304" pitchFamily="18" charset="0"/>
              </a:rPr>
              <a:t> </a:t>
            </a:r>
            <a:r>
              <a:rPr lang="en-US" i="1" dirty="0">
                <a:latin typeface="Arial Narrow" panose="020B0606020202030204" pitchFamily="34" charset="0"/>
                <a:ea typeface="MS PGothic" panose="020B0600070205080204" pitchFamily="34" charset="-128"/>
                <a:cs typeface="Times New Roman" panose="02020603050405020304" pitchFamily="18" charset="0"/>
              </a:rPr>
              <a:t>for a guide on how to configure power management features on your computer.</a:t>
            </a:r>
            <a:endParaRPr lang="en-US" i="1" dirty="0">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753723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18</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Add Lighting Information </a:t>
            </a:r>
            <a:endParaRPr lang="en-US" dirty="0"/>
          </a:p>
        </p:txBody>
      </p:sp>
      <p:pic>
        <p:nvPicPr>
          <p:cNvPr id="3" name="Picture 2">
            <a:extLst>
              <a:ext uri="{FF2B5EF4-FFF2-40B4-BE49-F238E27FC236}">
                <a16:creationId xmlns:a16="http://schemas.microsoft.com/office/drawing/2014/main" id="{48FA8F42-D468-44A8-8A57-D871AAF5AC6A}"/>
              </a:ext>
            </a:extLst>
          </p:cNvPr>
          <p:cNvPicPr>
            <a:picLocks noChangeAspect="1"/>
          </p:cNvPicPr>
          <p:nvPr/>
        </p:nvPicPr>
        <p:blipFill rotWithShape="1">
          <a:blip r:embed="rId3"/>
          <a:srcRect l="2519" t="40972" r="4365" b="12084"/>
          <a:stretch/>
        </p:blipFill>
        <p:spPr>
          <a:xfrm>
            <a:off x="2441543" y="1683395"/>
            <a:ext cx="7308914" cy="3263426"/>
          </a:xfrm>
          <a:prstGeom prst="rect">
            <a:avLst/>
          </a:prstGeom>
        </p:spPr>
      </p:pic>
    </p:spTree>
    <p:extLst>
      <p:ext uri="{BB962C8B-B14F-4D97-AF65-F5344CB8AC3E}">
        <p14:creationId xmlns:p14="http://schemas.microsoft.com/office/powerpoint/2010/main" val="2255781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19</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Add All Floors/Suites</a:t>
            </a:r>
          </a:p>
        </p:txBody>
      </p:sp>
      <p:pic>
        <p:nvPicPr>
          <p:cNvPr id="4" name="Picture 3">
            <a:extLst>
              <a:ext uri="{FF2B5EF4-FFF2-40B4-BE49-F238E27FC236}">
                <a16:creationId xmlns:a16="http://schemas.microsoft.com/office/drawing/2014/main" id="{953A8EAA-4549-4D31-AAB4-A9525C094954}"/>
              </a:ext>
            </a:extLst>
          </p:cNvPr>
          <p:cNvPicPr>
            <a:picLocks noChangeAspect="1"/>
          </p:cNvPicPr>
          <p:nvPr/>
        </p:nvPicPr>
        <p:blipFill rotWithShape="1">
          <a:blip r:embed="rId3"/>
          <a:srcRect t="9468" r="4165" b="31782"/>
          <a:stretch/>
        </p:blipFill>
        <p:spPr>
          <a:xfrm>
            <a:off x="2516124" y="1056901"/>
            <a:ext cx="7159752" cy="4744199"/>
          </a:xfrm>
          <a:prstGeom prst="rect">
            <a:avLst/>
          </a:prstGeom>
        </p:spPr>
      </p:pic>
      <p:sp>
        <p:nvSpPr>
          <p:cNvPr id="8" name="Oval 7">
            <a:extLst>
              <a:ext uri="{FF2B5EF4-FFF2-40B4-BE49-F238E27FC236}">
                <a16:creationId xmlns:a16="http://schemas.microsoft.com/office/drawing/2014/main" id="{73072AE4-9B42-4F5F-A4A9-B435E14E23D0}"/>
              </a:ext>
            </a:extLst>
          </p:cNvPr>
          <p:cNvSpPr/>
          <p:nvPr/>
        </p:nvSpPr>
        <p:spPr>
          <a:xfrm>
            <a:off x="2875722" y="4013733"/>
            <a:ext cx="2451652" cy="92765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4088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a:bodyPr>
          <a:lstStyle/>
          <a:p>
            <a:r>
              <a:rPr lang="en-US" dirty="0"/>
              <a:t>Agenda</a:t>
            </a:r>
          </a:p>
        </p:txBody>
      </p:sp>
      <p:sp>
        <p:nvSpPr>
          <p:cNvPr id="3" name="Content Placeholder 2"/>
          <p:cNvSpPr>
            <a:spLocks noGrp="1"/>
          </p:cNvSpPr>
          <p:nvPr>
            <p:ph idx="1"/>
          </p:nvPr>
        </p:nvSpPr>
        <p:spPr>
          <a:xfrm>
            <a:off x="1825752" y="1216153"/>
            <a:ext cx="7874586" cy="4174699"/>
          </a:xfrm>
        </p:spPr>
        <p:txBody>
          <a:bodyPr vert="horz" lIns="91440" tIns="45720" rIns="91440" bIns="45720" rtlCol="0" anchor="t">
            <a:normAutofit/>
          </a:bodyPr>
          <a:lstStyle/>
          <a:p>
            <a:pPr>
              <a:lnSpc>
                <a:spcPct val="130000"/>
              </a:lnSpc>
            </a:pPr>
            <a:r>
              <a:rPr lang="en-US" dirty="0">
                <a:latin typeface="Univers"/>
              </a:rPr>
              <a:t>Eligibility requirements for Tenant Space recognition</a:t>
            </a:r>
          </a:p>
          <a:p>
            <a:pPr>
              <a:lnSpc>
                <a:spcPct val="130000"/>
              </a:lnSpc>
            </a:pPr>
            <a:endParaRPr lang="en-US" dirty="0"/>
          </a:p>
          <a:p>
            <a:pPr>
              <a:lnSpc>
                <a:spcPct val="130000"/>
              </a:lnSpc>
            </a:pPr>
            <a:r>
              <a:rPr lang="en-US" dirty="0">
                <a:latin typeface="Univers"/>
              </a:rPr>
              <a:t>How to apply for ENERGY STAR Tenant Space recognition</a:t>
            </a:r>
          </a:p>
          <a:p>
            <a:pPr>
              <a:lnSpc>
                <a:spcPct val="130000"/>
              </a:lnSpc>
            </a:pPr>
            <a:endParaRPr lang="en-US" dirty="0"/>
          </a:p>
          <a:p>
            <a:pPr>
              <a:lnSpc>
                <a:spcPct val="130000"/>
              </a:lnSpc>
            </a:pPr>
            <a:r>
              <a:rPr lang="en-US" dirty="0"/>
              <a:t>How to track the status of applications</a:t>
            </a:r>
          </a:p>
          <a:p>
            <a:pPr lvl="1">
              <a:lnSpc>
                <a:spcPct val="130000"/>
              </a:lnSpc>
            </a:pPr>
            <a:endParaRPr lang="en-US" dirty="0"/>
          </a:p>
          <a:p>
            <a:pPr lvl="1">
              <a:lnSpc>
                <a:spcPct val="130000"/>
              </a:lnSpc>
            </a:pPr>
            <a:endParaRPr lang="en-US" dirty="0"/>
          </a:p>
          <a:p>
            <a:pPr marL="457200" lvl="1" indent="0">
              <a:lnSpc>
                <a:spcPct val="130000"/>
              </a:lnSpc>
              <a:buNone/>
            </a:pPr>
            <a:r>
              <a:rPr lang="en-US" dirty="0"/>
              <a:t>For detailed instructions on setting up your Tenant Space and applying for recognition in PDF format, click </a:t>
            </a:r>
            <a:r>
              <a:rPr lang="en-US" dirty="0">
                <a:hlinkClick r:id="rId3"/>
              </a:rPr>
              <a:t>here</a:t>
            </a:r>
            <a:r>
              <a:rPr lang="en-US" dirty="0"/>
              <a:t>.</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422871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20</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Review All Floors/Suites</a:t>
            </a:r>
          </a:p>
        </p:txBody>
      </p:sp>
      <p:pic>
        <p:nvPicPr>
          <p:cNvPr id="3" name="Picture 2">
            <a:extLst>
              <a:ext uri="{FF2B5EF4-FFF2-40B4-BE49-F238E27FC236}">
                <a16:creationId xmlns:a16="http://schemas.microsoft.com/office/drawing/2014/main" id="{D54D7307-DBEE-40DE-810E-C3D3B0DC59BE}"/>
              </a:ext>
            </a:extLst>
          </p:cNvPr>
          <p:cNvPicPr>
            <a:picLocks noChangeAspect="1"/>
          </p:cNvPicPr>
          <p:nvPr/>
        </p:nvPicPr>
        <p:blipFill>
          <a:blip r:embed="rId3"/>
          <a:stretch>
            <a:fillRect/>
          </a:stretch>
        </p:blipFill>
        <p:spPr>
          <a:xfrm>
            <a:off x="2866575" y="1714261"/>
            <a:ext cx="6458851" cy="3429479"/>
          </a:xfrm>
          <a:prstGeom prst="rect">
            <a:avLst/>
          </a:prstGeom>
        </p:spPr>
      </p:pic>
    </p:spTree>
    <p:extLst>
      <p:ext uri="{BB962C8B-B14F-4D97-AF65-F5344CB8AC3E}">
        <p14:creationId xmlns:p14="http://schemas.microsoft.com/office/powerpoint/2010/main" val="2932017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21</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Summary of Floor/Suite-level Metrics</a:t>
            </a:r>
          </a:p>
        </p:txBody>
      </p:sp>
      <p:pic>
        <p:nvPicPr>
          <p:cNvPr id="4" name="Picture 3">
            <a:extLst>
              <a:ext uri="{FF2B5EF4-FFF2-40B4-BE49-F238E27FC236}">
                <a16:creationId xmlns:a16="http://schemas.microsoft.com/office/drawing/2014/main" id="{0CCD0D26-F24E-4520-9E5D-06A302D69905}"/>
              </a:ext>
            </a:extLst>
          </p:cNvPr>
          <p:cNvPicPr>
            <a:picLocks noChangeAspect="1"/>
          </p:cNvPicPr>
          <p:nvPr/>
        </p:nvPicPr>
        <p:blipFill rotWithShape="1">
          <a:blip r:embed="rId3"/>
          <a:srcRect t="6668" b="5133"/>
          <a:stretch/>
        </p:blipFill>
        <p:spPr>
          <a:xfrm>
            <a:off x="3093739" y="1146873"/>
            <a:ext cx="5960405" cy="4806252"/>
          </a:xfrm>
          <a:prstGeom prst="rect">
            <a:avLst/>
          </a:prstGeom>
        </p:spPr>
      </p:pic>
    </p:spTree>
    <p:extLst>
      <p:ext uri="{BB962C8B-B14F-4D97-AF65-F5344CB8AC3E}">
        <p14:creationId xmlns:p14="http://schemas.microsoft.com/office/powerpoint/2010/main" val="166661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22</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fontScale="92500"/>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Summary of Overall Tenant Space Metrics</a:t>
            </a:r>
          </a:p>
        </p:txBody>
      </p:sp>
      <p:pic>
        <p:nvPicPr>
          <p:cNvPr id="7" name="Picture 6">
            <a:extLst>
              <a:ext uri="{FF2B5EF4-FFF2-40B4-BE49-F238E27FC236}">
                <a16:creationId xmlns:a16="http://schemas.microsoft.com/office/drawing/2014/main" id="{E87A1C15-8470-4989-B6B2-0F01892E95F4}"/>
              </a:ext>
            </a:extLst>
          </p:cNvPr>
          <p:cNvPicPr>
            <a:picLocks noChangeAspect="1"/>
          </p:cNvPicPr>
          <p:nvPr/>
        </p:nvPicPr>
        <p:blipFill>
          <a:blip r:embed="rId3"/>
          <a:stretch>
            <a:fillRect/>
          </a:stretch>
        </p:blipFill>
        <p:spPr>
          <a:xfrm>
            <a:off x="4842315" y="1068161"/>
            <a:ext cx="2463252" cy="5007477"/>
          </a:xfrm>
          <a:prstGeom prst="rect">
            <a:avLst/>
          </a:prstGeom>
        </p:spPr>
      </p:pic>
    </p:spTree>
    <p:extLst>
      <p:ext uri="{BB962C8B-B14F-4D97-AF65-F5344CB8AC3E}">
        <p14:creationId xmlns:p14="http://schemas.microsoft.com/office/powerpoint/2010/main" val="2472700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049" y="1216153"/>
            <a:ext cx="7452965" cy="4174699"/>
          </a:xfrm>
        </p:spPr>
        <p:txBody>
          <a:bodyPr>
            <a:normAutofit fontScale="85000" lnSpcReduction="20000"/>
          </a:bodyPr>
          <a:lstStyle/>
          <a:p>
            <a:pPr marL="285750" indent="-285750">
              <a:lnSpc>
                <a:spcPct val="140000"/>
              </a:lnSpc>
              <a:spcAft>
                <a:spcPts val="600"/>
              </a:spcAft>
            </a:pPr>
            <a:r>
              <a:rPr lang="en-US" sz="1800" dirty="0">
                <a:latin typeface="Arial" panose="020B0604020202020204" pitchFamily="34" charset="0"/>
                <a:ea typeface="MS PGothic" panose="020B0600070205080204" pitchFamily="34" charset="-128"/>
                <a:cs typeface="Times New Roman" panose="02020603050405020304" pitchFamily="18" charset="0"/>
              </a:rPr>
              <a:t>If your Tenant Space includes multiple floors/suites, choosing names for each floor/suite in advance will help organize the information, ensuring that all space has been accounted for. </a:t>
            </a:r>
          </a:p>
          <a:p>
            <a:pPr marL="285750" indent="-285750">
              <a:lnSpc>
                <a:spcPct val="140000"/>
              </a:lnSpc>
              <a:spcAft>
                <a:spcPts val="600"/>
              </a:spcAft>
            </a:pPr>
            <a:endParaRPr lang="en-US" sz="18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ct val="140000"/>
              </a:lnSpc>
              <a:spcAft>
                <a:spcPts val="600"/>
              </a:spcAft>
            </a:pPr>
            <a:endParaRPr lang="en-US" sz="18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ct val="140000"/>
              </a:lnSpc>
              <a:spcAft>
                <a:spcPts val="600"/>
              </a:spcAft>
            </a:pPr>
            <a:endParaRPr lang="en-US" sz="18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ct val="140000"/>
              </a:lnSpc>
              <a:spcAft>
                <a:spcPts val="600"/>
              </a:spcAft>
            </a:pPr>
            <a:endParaRPr lang="en-US" sz="18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ct val="140000"/>
              </a:lnSpc>
              <a:spcAft>
                <a:spcPts val="600"/>
              </a:spcAft>
            </a:pPr>
            <a:r>
              <a:rPr lang="en-US" sz="1800" dirty="0">
                <a:latin typeface="Arial" panose="020B0604020202020204" pitchFamily="34" charset="0"/>
                <a:ea typeface="MS PGothic" panose="020B0600070205080204" pitchFamily="34" charset="-128"/>
                <a:cs typeface="Times New Roman" panose="02020603050405020304" pitchFamily="18" charset="0"/>
              </a:rPr>
              <a:t>The evaluation of the lighting requirement (for purposes of determining eligibility for recognition) is based on a weighted average of all your tenant floor/suites. </a:t>
            </a:r>
          </a:p>
          <a:p>
            <a:pPr marL="685800" lvl="1">
              <a:lnSpc>
                <a:spcPct val="140000"/>
              </a:lnSpc>
              <a:spcAft>
                <a:spcPts val="600"/>
              </a:spcAft>
            </a:pPr>
            <a:r>
              <a:rPr lang="en-US" sz="1800" dirty="0">
                <a:latin typeface="Arial" panose="020B0604020202020204" pitchFamily="34" charset="0"/>
                <a:ea typeface="MS PGothic" panose="020B0600070205080204" pitchFamily="34" charset="-128"/>
                <a:cs typeface="Times New Roman" panose="02020603050405020304" pitchFamily="18" charset="0"/>
              </a:rPr>
              <a:t>Your estimated LEUI needs to be below your target LEUI for the </a:t>
            </a:r>
            <a:r>
              <a:rPr lang="en-US" sz="1800" b="1" dirty="0">
                <a:latin typeface="Arial" panose="020B0604020202020204" pitchFamily="34" charset="0"/>
                <a:ea typeface="MS PGothic" panose="020B0600070205080204" pitchFamily="34" charset="-128"/>
                <a:cs typeface="Times New Roman" panose="02020603050405020304" pitchFamily="18" charset="0"/>
              </a:rPr>
              <a:t>entire Tenant Space only</a:t>
            </a:r>
            <a:r>
              <a:rPr lang="en-US" sz="1800" dirty="0">
                <a:latin typeface="Arial" panose="020B0604020202020204" pitchFamily="34" charset="0"/>
                <a:ea typeface="MS PGothic" panose="020B0600070205080204" pitchFamily="34" charset="-128"/>
                <a:cs typeface="Times New Roman" panose="02020603050405020304" pitchFamily="18" charset="0"/>
              </a:rPr>
              <a:t> – you won’t be ineligible if one floor/suite does not meet the LEUI target, as long as the other floors/suites are efficient enough to compensate.</a:t>
            </a:r>
            <a:endParaRPr lang="en-US" b="1" dirty="0">
              <a:solidFill>
                <a:srgbClr val="FF0000"/>
              </a:solidFill>
            </a:endParaRPr>
          </a:p>
        </p:txBody>
      </p:sp>
      <p:sp>
        <p:nvSpPr>
          <p:cNvPr id="5"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23</a:t>
            </a:fld>
            <a:endParaRPr lang="en-US">
              <a:solidFill>
                <a:srgbClr val="3F3F3F"/>
              </a:solidFill>
            </a:endParaRPr>
          </a:p>
        </p:txBody>
      </p:sp>
      <p:sp>
        <p:nvSpPr>
          <p:cNvPr id="6"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Tips &amp; Tricks for Multiple Suites/Floors</a:t>
            </a:r>
          </a:p>
        </p:txBody>
      </p:sp>
      <p:pic>
        <p:nvPicPr>
          <p:cNvPr id="4" name="Picture 3">
            <a:extLst>
              <a:ext uri="{FF2B5EF4-FFF2-40B4-BE49-F238E27FC236}">
                <a16:creationId xmlns:a16="http://schemas.microsoft.com/office/drawing/2014/main" id="{59518CCB-CEF9-495B-9948-F089C6419C67}"/>
              </a:ext>
            </a:extLst>
          </p:cNvPr>
          <p:cNvPicPr>
            <a:picLocks noChangeAspect="1"/>
          </p:cNvPicPr>
          <p:nvPr/>
        </p:nvPicPr>
        <p:blipFill>
          <a:blip r:embed="rId3"/>
          <a:stretch>
            <a:fillRect/>
          </a:stretch>
        </p:blipFill>
        <p:spPr>
          <a:xfrm>
            <a:off x="6439138" y="2057210"/>
            <a:ext cx="3753374" cy="1371791"/>
          </a:xfrm>
          <a:prstGeom prst="rect">
            <a:avLst/>
          </a:prstGeom>
        </p:spPr>
      </p:pic>
      <p:sp>
        <p:nvSpPr>
          <p:cNvPr id="7" name="Oval 6">
            <a:extLst>
              <a:ext uri="{FF2B5EF4-FFF2-40B4-BE49-F238E27FC236}">
                <a16:creationId xmlns:a16="http://schemas.microsoft.com/office/drawing/2014/main" id="{4E7AF1D3-60E5-498F-A90B-C17A43E9D053}"/>
              </a:ext>
            </a:extLst>
          </p:cNvPr>
          <p:cNvSpPr/>
          <p:nvPr/>
        </p:nvSpPr>
        <p:spPr>
          <a:xfrm>
            <a:off x="6334539" y="2252871"/>
            <a:ext cx="596348" cy="1371791"/>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93381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598462-1A39-4A22-A06F-CE4553A9B395}"/>
              </a:ext>
            </a:extLst>
          </p:cNvPr>
          <p:cNvPicPr>
            <a:picLocks noChangeAspect="1"/>
          </p:cNvPicPr>
          <p:nvPr/>
        </p:nvPicPr>
        <p:blipFill>
          <a:blip r:embed="rId3"/>
          <a:stretch>
            <a:fillRect/>
          </a:stretch>
        </p:blipFill>
        <p:spPr>
          <a:xfrm>
            <a:off x="6105204" y="4085452"/>
            <a:ext cx="4087308" cy="1992985"/>
          </a:xfrm>
          <a:prstGeom prst="rect">
            <a:avLst/>
          </a:prstGeom>
        </p:spPr>
      </p:pic>
      <p:sp>
        <p:nvSpPr>
          <p:cNvPr id="3" name="Content Placeholder 2"/>
          <p:cNvSpPr>
            <a:spLocks noGrp="1"/>
          </p:cNvSpPr>
          <p:nvPr>
            <p:ph idx="1"/>
          </p:nvPr>
        </p:nvSpPr>
        <p:spPr>
          <a:xfrm>
            <a:off x="1908049" y="1092328"/>
            <a:ext cx="7452965" cy="3717798"/>
          </a:xfrm>
        </p:spPr>
        <p:txBody>
          <a:bodyPr vert="horz" lIns="91440" tIns="45720" rIns="91440" bIns="45720" rtlCol="0" anchor="t">
            <a:normAutofit fontScale="92500" lnSpcReduction="20000"/>
          </a:bodyPr>
          <a:lstStyle/>
          <a:p>
            <a:pPr marL="285750" indent="-285750">
              <a:lnSpc>
                <a:spcPct val="140000"/>
              </a:lnSpc>
              <a:spcAft>
                <a:spcPts val="600"/>
              </a:spcAft>
            </a:pPr>
            <a:r>
              <a:rPr lang="en-US" sz="1700" dirty="0">
                <a:latin typeface="Arial" panose="020B0604020202020204" pitchFamily="34" charset="0"/>
                <a:ea typeface="MS PGothic" panose="020B0600070205080204" pitchFamily="34" charset="-128"/>
                <a:cs typeface="Times New Roman" panose="02020603050405020304" pitchFamily="18" charset="0"/>
              </a:rPr>
              <a:t>After you enter your first floor/suite, you will note that below the floor/suite table on the Tenant Home Page, there are two Gross Floor Areas (GFAs) displayed: </a:t>
            </a:r>
          </a:p>
          <a:p>
            <a:pPr marL="685800" lvl="1">
              <a:lnSpc>
                <a:spcPct val="140000"/>
              </a:lnSpc>
              <a:spcAft>
                <a:spcPts val="600"/>
              </a:spcAft>
            </a:pPr>
            <a:r>
              <a:rPr lang="en-US" sz="1700" dirty="0">
                <a:latin typeface="Arial" panose="020B0604020202020204" pitchFamily="34" charset="0"/>
                <a:ea typeface="MS PGothic" panose="020B0600070205080204" pitchFamily="34" charset="-128"/>
                <a:cs typeface="Times New Roman" panose="02020603050405020304" pitchFamily="18" charset="0"/>
              </a:rPr>
              <a:t>Sum of Tenant Floor/Suite GFA</a:t>
            </a:r>
          </a:p>
          <a:p>
            <a:pPr marL="685800" lvl="1">
              <a:lnSpc>
                <a:spcPct val="140000"/>
              </a:lnSpc>
              <a:spcAft>
                <a:spcPts val="600"/>
              </a:spcAft>
            </a:pPr>
            <a:r>
              <a:rPr lang="en-US" sz="1700">
                <a:latin typeface="Arial"/>
                <a:ea typeface="MS PGothic"/>
                <a:cs typeface="Times New Roman"/>
              </a:rPr>
              <a:t>Tenant Space (Property) GFA from Portfolio Manager </a:t>
            </a:r>
            <a:r>
              <a:rPr lang="en-US" sz="1300">
                <a:solidFill>
                  <a:schemeClr val="bg1">
                    <a:lumMod val="65000"/>
                  </a:schemeClr>
                </a:solidFill>
                <a:latin typeface="Arial"/>
                <a:ea typeface="MS PGothic"/>
                <a:cs typeface="Times New Roman"/>
              </a:rPr>
              <a:t>(The value you entered when you first set up your property, before accessing the Tenant module)</a:t>
            </a:r>
          </a:p>
          <a:p>
            <a:pPr marL="285750" indent="-285750">
              <a:lnSpc>
                <a:spcPct val="140000"/>
              </a:lnSpc>
              <a:spcAft>
                <a:spcPts val="600"/>
              </a:spcAft>
            </a:pPr>
            <a:r>
              <a:rPr lang="en-US" sz="1700" dirty="0">
                <a:latin typeface="Arial" panose="020B0604020202020204" pitchFamily="34" charset="0"/>
                <a:ea typeface="MS PGothic" panose="020B0600070205080204" pitchFamily="34" charset="-128"/>
                <a:cs typeface="Times New Roman" panose="02020603050405020304" pitchFamily="18" charset="0"/>
              </a:rPr>
              <a:t>To be eligible for recognition, </a:t>
            </a:r>
            <a:r>
              <a:rPr lang="en-US" sz="1700" b="1" dirty="0">
                <a:latin typeface="Arial" panose="020B0604020202020204" pitchFamily="34" charset="0"/>
                <a:ea typeface="MS PGothic" panose="020B0600070205080204" pitchFamily="34" charset="-128"/>
                <a:cs typeface="Times New Roman" panose="02020603050405020304" pitchFamily="18" charset="0"/>
              </a:rPr>
              <a:t>these values need to match up</a:t>
            </a:r>
          </a:p>
          <a:p>
            <a:pPr marL="685800" lvl="1">
              <a:lnSpc>
                <a:spcPct val="140000"/>
              </a:lnSpc>
              <a:spcAft>
                <a:spcPts val="600"/>
              </a:spcAft>
            </a:pPr>
            <a:r>
              <a:rPr lang="en-US" sz="1700" dirty="0">
                <a:latin typeface="Arial" panose="020B0604020202020204" pitchFamily="34" charset="0"/>
                <a:ea typeface="MS PGothic" panose="020B0600070205080204" pitchFamily="34" charset="-128"/>
                <a:cs typeface="Times New Roman" panose="02020603050405020304" pitchFamily="18" charset="0"/>
              </a:rPr>
              <a:t>For example, below “Floor 1” &amp; “Floor 2” only account for 200,000 sq. ft. out of the total 275.000 sq. ft. that this tenant occupies in the building. Remaining floors/suites will need to be added to account for the missing 75,000 sq. ft.</a:t>
            </a:r>
          </a:p>
        </p:txBody>
      </p:sp>
      <p:sp>
        <p:nvSpPr>
          <p:cNvPr id="5"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24</a:t>
            </a:fld>
            <a:endParaRPr lang="en-US">
              <a:solidFill>
                <a:srgbClr val="3F3F3F"/>
              </a:solidFill>
            </a:endParaRPr>
          </a:p>
        </p:txBody>
      </p:sp>
      <p:sp>
        <p:nvSpPr>
          <p:cNvPr id="6"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Tips &amp; Tricks for Multiple Suites/Floors</a:t>
            </a:r>
          </a:p>
        </p:txBody>
      </p:sp>
      <p:sp>
        <p:nvSpPr>
          <p:cNvPr id="7" name="Oval 6">
            <a:extLst>
              <a:ext uri="{FF2B5EF4-FFF2-40B4-BE49-F238E27FC236}">
                <a16:creationId xmlns:a16="http://schemas.microsoft.com/office/drawing/2014/main" id="{B328E88C-A6FE-47CD-81AD-477F258C8B64}"/>
              </a:ext>
            </a:extLst>
          </p:cNvPr>
          <p:cNvSpPr/>
          <p:nvPr/>
        </p:nvSpPr>
        <p:spPr>
          <a:xfrm>
            <a:off x="6562726" y="5255342"/>
            <a:ext cx="3038475" cy="77301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8948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25</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latin typeface="Univers"/>
              </a:rPr>
              <a:t>Tenant Module: Tips &amp; Tricks for Multiple Suites/Floors</a:t>
            </a:r>
          </a:p>
        </p:txBody>
      </p:sp>
      <p:pic>
        <p:nvPicPr>
          <p:cNvPr id="2" name="Picture 1">
            <a:extLst>
              <a:ext uri="{FF2B5EF4-FFF2-40B4-BE49-F238E27FC236}">
                <a16:creationId xmlns:a16="http://schemas.microsoft.com/office/drawing/2014/main" id="{12040DCF-FB52-49C7-B7AA-D907497AD532}"/>
              </a:ext>
            </a:extLst>
          </p:cNvPr>
          <p:cNvPicPr>
            <a:picLocks noChangeAspect="1"/>
          </p:cNvPicPr>
          <p:nvPr/>
        </p:nvPicPr>
        <p:blipFill rotWithShape="1">
          <a:blip r:embed="rId3"/>
          <a:srcRect l="7075" r="13281"/>
          <a:stretch/>
        </p:blipFill>
        <p:spPr>
          <a:xfrm>
            <a:off x="1952165" y="1068160"/>
            <a:ext cx="6153150" cy="2362530"/>
          </a:xfrm>
          <a:prstGeom prst="rect">
            <a:avLst/>
          </a:prstGeom>
          <a:ln>
            <a:solidFill>
              <a:schemeClr val="accent1"/>
            </a:solidFill>
          </a:ln>
        </p:spPr>
      </p:pic>
      <p:pic>
        <p:nvPicPr>
          <p:cNvPr id="3" name="Picture 2">
            <a:extLst>
              <a:ext uri="{FF2B5EF4-FFF2-40B4-BE49-F238E27FC236}">
                <a16:creationId xmlns:a16="http://schemas.microsoft.com/office/drawing/2014/main" id="{6BBB1DB7-8DE7-4F26-806C-DB912BA2C30B}"/>
              </a:ext>
            </a:extLst>
          </p:cNvPr>
          <p:cNvPicPr>
            <a:picLocks noChangeAspect="1"/>
          </p:cNvPicPr>
          <p:nvPr/>
        </p:nvPicPr>
        <p:blipFill rotWithShape="1">
          <a:blip r:embed="rId4"/>
          <a:srcRect l="1660" t="22993" r="32557" b="1444"/>
          <a:stretch/>
        </p:blipFill>
        <p:spPr>
          <a:xfrm>
            <a:off x="6004415" y="2181225"/>
            <a:ext cx="4201800" cy="3830410"/>
          </a:xfrm>
          <a:prstGeom prst="rect">
            <a:avLst/>
          </a:prstGeom>
        </p:spPr>
      </p:pic>
      <p:sp>
        <p:nvSpPr>
          <p:cNvPr id="9" name="Oval 8">
            <a:extLst>
              <a:ext uri="{FF2B5EF4-FFF2-40B4-BE49-F238E27FC236}">
                <a16:creationId xmlns:a16="http://schemas.microsoft.com/office/drawing/2014/main" id="{AF84D449-1961-42A9-AAC5-ACDD81279766}"/>
              </a:ext>
            </a:extLst>
          </p:cNvPr>
          <p:cNvSpPr/>
          <p:nvPr/>
        </p:nvSpPr>
        <p:spPr>
          <a:xfrm>
            <a:off x="1695451" y="2181226"/>
            <a:ext cx="2371725" cy="11525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82027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26</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dirty="0"/>
              <a:t>Tenant Application: “Not Eligible”</a:t>
            </a:r>
          </a:p>
        </p:txBody>
      </p:sp>
      <p:pic>
        <p:nvPicPr>
          <p:cNvPr id="4" name="Picture 3">
            <a:extLst>
              <a:ext uri="{FF2B5EF4-FFF2-40B4-BE49-F238E27FC236}">
                <a16:creationId xmlns:a16="http://schemas.microsoft.com/office/drawing/2014/main" id="{8314A423-53E6-4EE2-B3F0-DC800B157ED5}"/>
              </a:ext>
            </a:extLst>
          </p:cNvPr>
          <p:cNvPicPr>
            <a:picLocks noChangeAspect="1"/>
          </p:cNvPicPr>
          <p:nvPr/>
        </p:nvPicPr>
        <p:blipFill rotWithShape="1">
          <a:blip r:embed="rId3"/>
          <a:srcRect l="-1" t="12528" r="1152" b="27971"/>
          <a:stretch/>
        </p:blipFill>
        <p:spPr>
          <a:xfrm>
            <a:off x="2791227" y="1104900"/>
            <a:ext cx="6609547" cy="4648200"/>
          </a:xfrm>
          <a:prstGeom prst="rect">
            <a:avLst/>
          </a:prstGeom>
        </p:spPr>
      </p:pic>
      <p:sp>
        <p:nvSpPr>
          <p:cNvPr id="3" name="Oval 2">
            <a:extLst>
              <a:ext uri="{FF2B5EF4-FFF2-40B4-BE49-F238E27FC236}">
                <a16:creationId xmlns:a16="http://schemas.microsoft.com/office/drawing/2014/main" id="{ECE10AA9-A791-4F9C-ACF6-102338316CA7}"/>
              </a:ext>
            </a:extLst>
          </p:cNvPr>
          <p:cNvSpPr/>
          <p:nvPr/>
        </p:nvSpPr>
        <p:spPr>
          <a:xfrm>
            <a:off x="7325026" y="1349943"/>
            <a:ext cx="2143125" cy="97155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5522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2589" y="2126091"/>
            <a:ext cx="7874586" cy="4174699"/>
          </a:xfrm>
        </p:spPr>
        <p:txBody>
          <a:bodyPr/>
          <a:lstStyle/>
          <a:p>
            <a:pPr>
              <a:buNone/>
            </a:pPr>
            <a:endParaRPr lang="en-US" dirty="0"/>
          </a:p>
          <a:p>
            <a:pPr>
              <a:buNone/>
            </a:pPr>
            <a:endParaRPr lang="en-US" dirty="0"/>
          </a:p>
          <a:p>
            <a:pPr marL="0" indent="0">
              <a:buNone/>
            </a:pPr>
            <a:r>
              <a:rPr lang="en-US" sz="4000" b="1" dirty="0">
                <a:solidFill>
                  <a:srgbClr val="00B0F0"/>
                </a:solidFill>
              </a:rPr>
              <a:t>How to Apply for Recognition</a:t>
            </a:r>
          </a:p>
        </p:txBody>
      </p:sp>
      <p:sp>
        <p:nvSpPr>
          <p:cNvPr id="4"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27</a:t>
            </a:fld>
            <a:endParaRPr lang="en-US" dirty="0">
              <a:solidFill>
                <a:srgbClr val="3F3F3F"/>
              </a:solidFill>
            </a:endParaRPr>
          </a:p>
        </p:txBody>
      </p:sp>
    </p:spTree>
    <p:extLst>
      <p:ext uri="{BB962C8B-B14F-4D97-AF65-F5344CB8AC3E}">
        <p14:creationId xmlns:p14="http://schemas.microsoft.com/office/powerpoint/2010/main" val="2371753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28</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dirty="0"/>
              <a:t>Tenant Space Recognition Application: Getting Started</a:t>
            </a:r>
          </a:p>
        </p:txBody>
      </p:sp>
      <p:pic>
        <p:nvPicPr>
          <p:cNvPr id="2" name="Picture 1">
            <a:extLst>
              <a:ext uri="{FF2B5EF4-FFF2-40B4-BE49-F238E27FC236}">
                <a16:creationId xmlns:a16="http://schemas.microsoft.com/office/drawing/2014/main" id="{F17BCC19-3FBA-4B3F-A87A-B6545DC72B03}"/>
              </a:ext>
            </a:extLst>
          </p:cNvPr>
          <p:cNvPicPr>
            <a:picLocks noChangeAspect="1"/>
          </p:cNvPicPr>
          <p:nvPr/>
        </p:nvPicPr>
        <p:blipFill rotWithShape="1">
          <a:blip r:embed="rId3"/>
          <a:srcRect t="10511" r="4367" b="21711"/>
          <a:stretch/>
        </p:blipFill>
        <p:spPr>
          <a:xfrm>
            <a:off x="2662639" y="1104900"/>
            <a:ext cx="6866722" cy="4648200"/>
          </a:xfrm>
          <a:prstGeom prst="rect">
            <a:avLst/>
          </a:prstGeom>
        </p:spPr>
      </p:pic>
      <p:sp>
        <p:nvSpPr>
          <p:cNvPr id="3" name="Oval 2">
            <a:extLst>
              <a:ext uri="{FF2B5EF4-FFF2-40B4-BE49-F238E27FC236}">
                <a16:creationId xmlns:a16="http://schemas.microsoft.com/office/drawing/2014/main" id="{ECE10AA9-A791-4F9C-ACF6-102338316CA7}"/>
              </a:ext>
            </a:extLst>
          </p:cNvPr>
          <p:cNvSpPr/>
          <p:nvPr/>
        </p:nvSpPr>
        <p:spPr>
          <a:xfrm>
            <a:off x="7296151" y="1600200"/>
            <a:ext cx="2143125" cy="97155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7729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29</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dirty="0"/>
              <a:t>About Your Tenant Space</a:t>
            </a:r>
          </a:p>
        </p:txBody>
      </p:sp>
      <p:pic>
        <p:nvPicPr>
          <p:cNvPr id="3" name="Picture 2">
            <a:extLst>
              <a:ext uri="{FF2B5EF4-FFF2-40B4-BE49-F238E27FC236}">
                <a16:creationId xmlns:a16="http://schemas.microsoft.com/office/drawing/2014/main" id="{9F41C51A-F24E-4CC1-84D6-6B5325C991EF}"/>
              </a:ext>
            </a:extLst>
          </p:cNvPr>
          <p:cNvPicPr>
            <a:picLocks noChangeAspect="1"/>
          </p:cNvPicPr>
          <p:nvPr/>
        </p:nvPicPr>
        <p:blipFill rotWithShape="1">
          <a:blip r:embed="rId3"/>
          <a:srcRect l="1968" t="17222" r="35057" b="56904"/>
          <a:stretch/>
        </p:blipFill>
        <p:spPr>
          <a:xfrm>
            <a:off x="1908048" y="1143000"/>
            <a:ext cx="4083685" cy="1611775"/>
          </a:xfrm>
          <a:prstGeom prst="rect">
            <a:avLst/>
          </a:prstGeom>
        </p:spPr>
      </p:pic>
      <p:pic>
        <p:nvPicPr>
          <p:cNvPr id="10" name="Picture 9">
            <a:extLst>
              <a:ext uri="{FF2B5EF4-FFF2-40B4-BE49-F238E27FC236}">
                <a16:creationId xmlns:a16="http://schemas.microsoft.com/office/drawing/2014/main" id="{1F3E15FA-CAED-4867-B260-9B830B43D3E9}"/>
              </a:ext>
            </a:extLst>
          </p:cNvPr>
          <p:cNvPicPr>
            <a:picLocks noChangeAspect="1"/>
          </p:cNvPicPr>
          <p:nvPr/>
        </p:nvPicPr>
        <p:blipFill rotWithShape="1">
          <a:blip r:embed="rId4"/>
          <a:srcRect l="3396" t="45139" r="38636" b="7067"/>
          <a:stretch/>
        </p:blipFill>
        <p:spPr>
          <a:xfrm>
            <a:off x="6108828" y="3318538"/>
            <a:ext cx="4083685" cy="2782729"/>
          </a:xfrm>
          <a:prstGeom prst="rect">
            <a:avLst/>
          </a:prstGeom>
        </p:spPr>
      </p:pic>
      <p:pic>
        <p:nvPicPr>
          <p:cNvPr id="2" name="Picture 1">
            <a:extLst>
              <a:ext uri="{FF2B5EF4-FFF2-40B4-BE49-F238E27FC236}">
                <a16:creationId xmlns:a16="http://schemas.microsoft.com/office/drawing/2014/main" id="{826C3BF7-BA57-4255-98EC-947BCC7C3A13}"/>
              </a:ext>
            </a:extLst>
          </p:cNvPr>
          <p:cNvPicPr>
            <a:picLocks noChangeAspect="1"/>
          </p:cNvPicPr>
          <p:nvPr/>
        </p:nvPicPr>
        <p:blipFill>
          <a:blip r:embed="rId5"/>
          <a:stretch>
            <a:fillRect/>
          </a:stretch>
        </p:blipFill>
        <p:spPr>
          <a:xfrm>
            <a:off x="8032554" y="1143000"/>
            <a:ext cx="2159959" cy="2060012"/>
          </a:xfrm>
          <a:prstGeom prst="rect">
            <a:avLst/>
          </a:prstGeom>
        </p:spPr>
      </p:pic>
      <p:pic>
        <p:nvPicPr>
          <p:cNvPr id="7" name="Picture 6">
            <a:extLst>
              <a:ext uri="{FF2B5EF4-FFF2-40B4-BE49-F238E27FC236}">
                <a16:creationId xmlns:a16="http://schemas.microsoft.com/office/drawing/2014/main" id="{9A645CC1-37B8-4301-9CBB-EBB1DB193E80}"/>
              </a:ext>
            </a:extLst>
          </p:cNvPr>
          <p:cNvPicPr>
            <a:picLocks noChangeAspect="1"/>
          </p:cNvPicPr>
          <p:nvPr/>
        </p:nvPicPr>
        <p:blipFill>
          <a:blip r:embed="rId6"/>
          <a:stretch>
            <a:fillRect/>
          </a:stretch>
        </p:blipFill>
        <p:spPr>
          <a:xfrm>
            <a:off x="1908048" y="2751096"/>
            <a:ext cx="4083685" cy="2448087"/>
          </a:xfrm>
          <a:prstGeom prst="rect">
            <a:avLst/>
          </a:prstGeom>
        </p:spPr>
      </p:pic>
    </p:spTree>
    <p:extLst>
      <p:ext uri="{BB962C8B-B14F-4D97-AF65-F5344CB8AC3E}">
        <p14:creationId xmlns:p14="http://schemas.microsoft.com/office/powerpoint/2010/main" val="338739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a:bodyPr>
          <a:lstStyle/>
          <a:p>
            <a:r>
              <a:rPr lang="en-US" dirty="0"/>
              <a:t>What is ENERGY STAR® Tenant Space? </a:t>
            </a:r>
          </a:p>
        </p:txBody>
      </p:sp>
      <p:sp>
        <p:nvSpPr>
          <p:cNvPr id="3" name="Content Placeholder 2"/>
          <p:cNvSpPr>
            <a:spLocks noGrp="1"/>
          </p:cNvSpPr>
          <p:nvPr>
            <p:ph idx="1"/>
          </p:nvPr>
        </p:nvSpPr>
        <p:spPr>
          <a:xfrm>
            <a:off x="1825752" y="1216153"/>
            <a:ext cx="7874586" cy="4174699"/>
          </a:xfrm>
        </p:spPr>
        <p:txBody>
          <a:bodyPr vert="horz" lIns="91440" tIns="45720" rIns="91440" bIns="45720" rtlCol="0" anchor="t">
            <a:normAutofit/>
          </a:bodyPr>
          <a:lstStyle/>
          <a:p>
            <a:pPr>
              <a:lnSpc>
                <a:spcPct val="130000"/>
              </a:lnSpc>
            </a:pPr>
            <a:r>
              <a:rPr lang="en-US" dirty="0"/>
              <a:t>ENERGY STAR Tenant Space is a new EPA recognition for sustainability efforts in your leased office space. </a:t>
            </a:r>
          </a:p>
          <a:p>
            <a:pPr>
              <a:lnSpc>
                <a:spcPct val="130000"/>
              </a:lnSpc>
            </a:pPr>
            <a:r>
              <a:rPr lang="en-US" dirty="0"/>
              <a:t>Energy efficient office spaces can lead to lower utility bills and fewer greenhouse gas emissions in our atmosphere. </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3</a:t>
            </a:fld>
            <a:endParaRPr lang="en-US" dirty="0">
              <a:solidFill>
                <a:schemeClr val="tx1"/>
              </a:solidFill>
            </a:endParaRPr>
          </a:p>
        </p:txBody>
      </p:sp>
      <p:pic>
        <p:nvPicPr>
          <p:cNvPr id="5" name="Picture 4">
            <a:extLst>
              <a:ext uri="{FF2B5EF4-FFF2-40B4-BE49-F238E27FC236}">
                <a16:creationId xmlns:a16="http://schemas.microsoft.com/office/drawing/2014/main" id="{A1C917CB-57CB-4300-8B10-4E454A12756A}"/>
              </a:ext>
            </a:extLst>
          </p:cNvPr>
          <p:cNvPicPr>
            <a:picLocks noChangeAspect="1"/>
          </p:cNvPicPr>
          <p:nvPr/>
        </p:nvPicPr>
        <p:blipFill>
          <a:blip r:embed="rId3"/>
          <a:stretch>
            <a:fillRect/>
          </a:stretch>
        </p:blipFill>
        <p:spPr>
          <a:xfrm>
            <a:off x="3913228" y="3121773"/>
            <a:ext cx="4321426" cy="1964285"/>
          </a:xfrm>
          <a:prstGeom prst="rect">
            <a:avLst/>
          </a:prstGeom>
        </p:spPr>
      </p:pic>
    </p:spTree>
    <p:extLst>
      <p:ext uri="{BB962C8B-B14F-4D97-AF65-F5344CB8AC3E}">
        <p14:creationId xmlns:p14="http://schemas.microsoft.com/office/powerpoint/2010/main" val="2996042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30</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dirty="0"/>
              <a:t>Contact Information</a:t>
            </a:r>
          </a:p>
        </p:txBody>
      </p:sp>
      <p:pic>
        <p:nvPicPr>
          <p:cNvPr id="10" name="Picture 9">
            <a:extLst>
              <a:ext uri="{FF2B5EF4-FFF2-40B4-BE49-F238E27FC236}">
                <a16:creationId xmlns:a16="http://schemas.microsoft.com/office/drawing/2014/main" id="{E5B6DF35-0279-47E5-980B-3C93C5553A95}"/>
              </a:ext>
            </a:extLst>
          </p:cNvPr>
          <p:cNvPicPr>
            <a:picLocks noChangeAspect="1"/>
          </p:cNvPicPr>
          <p:nvPr/>
        </p:nvPicPr>
        <p:blipFill>
          <a:blip r:embed="rId3"/>
          <a:stretch>
            <a:fillRect/>
          </a:stretch>
        </p:blipFill>
        <p:spPr>
          <a:xfrm>
            <a:off x="2022349" y="1446632"/>
            <a:ext cx="4887007" cy="3334215"/>
          </a:xfrm>
          <a:prstGeom prst="rect">
            <a:avLst/>
          </a:prstGeom>
        </p:spPr>
      </p:pic>
      <p:pic>
        <p:nvPicPr>
          <p:cNvPr id="2" name="Picture 1">
            <a:extLst>
              <a:ext uri="{FF2B5EF4-FFF2-40B4-BE49-F238E27FC236}">
                <a16:creationId xmlns:a16="http://schemas.microsoft.com/office/drawing/2014/main" id="{0D8A8DE6-07CC-4F6C-8A3C-9CE33223067F}"/>
              </a:ext>
            </a:extLst>
          </p:cNvPr>
          <p:cNvPicPr>
            <a:picLocks noChangeAspect="1"/>
          </p:cNvPicPr>
          <p:nvPr/>
        </p:nvPicPr>
        <p:blipFill>
          <a:blip r:embed="rId4"/>
          <a:stretch>
            <a:fillRect/>
          </a:stretch>
        </p:blipFill>
        <p:spPr>
          <a:xfrm>
            <a:off x="7690639" y="1894114"/>
            <a:ext cx="2549197" cy="2430322"/>
          </a:xfrm>
          <a:prstGeom prst="rect">
            <a:avLst/>
          </a:prstGeom>
        </p:spPr>
      </p:pic>
    </p:spTree>
    <p:extLst>
      <p:ext uri="{BB962C8B-B14F-4D97-AF65-F5344CB8AC3E}">
        <p14:creationId xmlns:p14="http://schemas.microsoft.com/office/powerpoint/2010/main" val="2478546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048" y="1145813"/>
            <a:ext cx="5521452" cy="3694175"/>
          </a:xfrm>
        </p:spPr>
        <p:txBody>
          <a:bodyPr>
            <a:noAutofit/>
          </a:bodyPr>
          <a:lstStyle/>
          <a:p>
            <a:pPr marL="285750" indent="-285750">
              <a:lnSpc>
                <a:spcPct val="140000"/>
              </a:lnSpc>
              <a:spcAft>
                <a:spcPts val="600"/>
              </a:spcAft>
            </a:pPr>
            <a:r>
              <a:rPr lang="en-US" sz="1000" dirty="0"/>
              <a:t>To verify applications for ENERGY STAR recognition, EPA requires an individual LP to meet the following qualifications:</a:t>
            </a:r>
          </a:p>
          <a:p>
            <a:pPr marL="685800" lvl="1">
              <a:lnSpc>
                <a:spcPct val="140000"/>
              </a:lnSpc>
              <a:spcAft>
                <a:spcPts val="600"/>
              </a:spcAft>
            </a:pPr>
            <a:r>
              <a:rPr lang="en-US" sz="1000" dirty="0"/>
              <a:t>Possess a current license in any U.S. State, Canadian Province, or territory of the U.S. or Canada as a Professional Engineer</a:t>
            </a:r>
          </a:p>
          <a:p>
            <a:pPr marL="685800" lvl="1">
              <a:lnSpc>
                <a:spcPct val="140000"/>
              </a:lnSpc>
              <a:spcAft>
                <a:spcPts val="600"/>
              </a:spcAft>
            </a:pPr>
            <a:r>
              <a:rPr lang="en-US" sz="1000" dirty="0"/>
              <a:t>(PE) or Registered Architect (RA) and be in good standing; </a:t>
            </a:r>
          </a:p>
          <a:p>
            <a:pPr marL="400050" lvl="1" indent="0">
              <a:lnSpc>
                <a:spcPct val="140000"/>
              </a:lnSpc>
              <a:spcAft>
                <a:spcPts val="600"/>
              </a:spcAft>
              <a:buNone/>
            </a:pPr>
            <a:r>
              <a:rPr lang="en-US" sz="1000" dirty="0"/>
              <a:t>(Note: the LP does not need to hold a PE or RA license in the state in which the space he/she is verifying is located.)</a:t>
            </a:r>
          </a:p>
          <a:p>
            <a:pPr marL="685800" lvl="1">
              <a:lnSpc>
                <a:spcPct val="140000"/>
              </a:lnSpc>
              <a:spcAft>
                <a:spcPts val="600"/>
              </a:spcAft>
            </a:pPr>
            <a:r>
              <a:rPr lang="en-US" sz="1000" dirty="0"/>
              <a:t>Have a working knowledge of energy use in office spaces, including energy metering and lighting fixture types and controls.</a:t>
            </a:r>
          </a:p>
          <a:p>
            <a:pPr marL="685800" lvl="1">
              <a:lnSpc>
                <a:spcPct val="140000"/>
              </a:lnSpc>
              <a:spcAft>
                <a:spcPts val="600"/>
              </a:spcAft>
            </a:pPr>
            <a:r>
              <a:rPr lang="en-US" sz="1000" dirty="0"/>
              <a:t>Understand all applicable state and territorial engineering and architectural licensure laws, professional ethics requirements, and regulations prior to offering or performing services in a jurisdiction.</a:t>
            </a:r>
          </a:p>
          <a:p>
            <a:pPr marL="285750" indent="-285750">
              <a:lnSpc>
                <a:spcPct val="140000"/>
              </a:lnSpc>
              <a:spcAft>
                <a:spcPts val="600"/>
              </a:spcAft>
            </a:pPr>
            <a:r>
              <a:rPr lang="en-US" sz="1000" dirty="0"/>
              <a:t>Only LPs meeting these qualifications are eligible to verify commercial Tenant Spaces for ENERGY STAR recognition. </a:t>
            </a:r>
          </a:p>
          <a:p>
            <a:pPr marL="285750" indent="-285750">
              <a:lnSpc>
                <a:spcPct val="140000"/>
              </a:lnSpc>
              <a:spcAft>
                <a:spcPts val="600"/>
              </a:spcAft>
            </a:pPr>
            <a:r>
              <a:rPr lang="en-US" sz="1000" dirty="0"/>
              <a:t>LPs do not need to be from third-party organizations, and may be employees of the applicant organization, but they are to provide unbiased services and are bound by law to uphold strict ethical standards. </a:t>
            </a:r>
          </a:p>
          <a:p>
            <a:pPr marL="285750" indent="-285750">
              <a:lnSpc>
                <a:spcPct val="140000"/>
              </a:lnSpc>
              <a:spcAft>
                <a:spcPts val="600"/>
              </a:spcAft>
            </a:pPr>
            <a:r>
              <a:rPr lang="en-US" sz="1000" dirty="0"/>
              <a:t>They must verify that the information contained in the application is accurate to the best of their knowledge, based on a site visit to the space, their technical expertise, and a good faith effort to comply with the given instructions. </a:t>
            </a:r>
            <a:endParaRPr lang="en-US" sz="1000" b="1" dirty="0">
              <a:solidFill>
                <a:srgbClr val="FF0000"/>
              </a:solidFill>
            </a:endParaRPr>
          </a:p>
        </p:txBody>
      </p:sp>
      <p:sp>
        <p:nvSpPr>
          <p:cNvPr id="5"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31</a:t>
            </a:fld>
            <a:endParaRPr lang="en-US">
              <a:solidFill>
                <a:srgbClr val="3F3F3F"/>
              </a:solidFill>
            </a:endParaRPr>
          </a:p>
        </p:txBody>
      </p:sp>
      <p:sp>
        <p:nvSpPr>
          <p:cNvPr id="6"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dirty="0"/>
              <a:t>More Details: Licensed Professional (LP) Requirements</a:t>
            </a:r>
          </a:p>
        </p:txBody>
      </p:sp>
      <p:pic>
        <p:nvPicPr>
          <p:cNvPr id="10" name="Picture 9">
            <a:extLst>
              <a:ext uri="{FF2B5EF4-FFF2-40B4-BE49-F238E27FC236}">
                <a16:creationId xmlns:a16="http://schemas.microsoft.com/office/drawing/2014/main" id="{C230F986-31B2-4F78-BC4C-20AFBE96F2E1}"/>
              </a:ext>
            </a:extLst>
          </p:cNvPr>
          <p:cNvPicPr/>
          <p:nvPr/>
        </p:nvPicPr>
        <p:blipFill>
          <a:blip r:embed="rId3">
            <a:extLst>
              <a:ext uri="{28A0092B-C50C-407E-A947-70E740481C1C}">
                <a14:useLocalDpi xmlns:a14="http://schemas.microsoft.com/office/drawing/2010/main" val="0"/>
              </a:ext>
            </a:extLst>
          </a:blip>
          <a:stretch>
            <a:fillRect/>
          </a:stretch>
        </p:blipFill>
        <p:spPr>
          <a:xfrm>
            <a:off x="7547991" y="1466985"/>
            <a:ext cx="2389062" cy="1596255"/>
          </a:xfrm>
          <a:prstGeom prst="rect">
            <a:avLst/>
          </a:prstGeom>
        </p:spPr>
      </p:pic>
      <p:sp>
        <p:nvSpPr>
          <p:cNvPr id="7" name="Content Placeholder 2">
            <a:extLst>
              <a:ext uri="{FF2B5EF4-FFF2-40B4-BE49-F238E27FC236}">
                <a16:creationId xmlns:a16="http://schemas.microsoft.com/office/drawing/2014/main" id="{C3C51752-BFB7-4A80-BF65-F436DD9971AE}"/>
              </a:ext>
            </a:extLst>
          </p:cNvPr>
          <p:cNvSpPr txBox="1">
            <a:spLocks/>
          </p:cNvSpPr>
          <p:nvPr/>
        </p:nvSpPr>
        <p:spPr>
          <a:xfrm>
            <a:off x="7887286" y="4990927"/>
            <a:ext cx="4304714" cy="800175"/>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0"/>
              </a:spcBef>
              <a:buClr>
                <a:srgbClr val="4498D5"/>
              </a:buClr>
              <a:buFont typeface="Arial"/>
              <a:buChar char="•"/>
              <a:defRPr sz="2000" kern="1200">
                <a:solidFill>
                  <a:schemeClr val="tx1">
                    <a:lumMod val="65000"/>
                    <a:lumOff val="35000"/>
                  </a:schemeClr>
                </a:solidFill>
                <a:latin typeface="Univers" pitchFamily="34" charset="0"/>
                <a:ea typeface="+mn-ea"/>
                <a:cs typeface="+mn-cs"/>
              </a:defRPr>
            </a:lvl1pPr>
            <a:lvl2pPr marL="742950" indent="-285750" algn="l" defTabSz="457200" rtl="0" eaLnBrk="1" latinLnBrk="0" hangingPunct="1">
              <a:lnSpc>
                <a:spcPct val="100000"/>
              </a:lnSpc>
              <a:spcBef>
                <a:spcPts val="0"/>
              </a:spcBef>
              <a:buClr>
                <a:srgbClr val="4498D5"/>
              </a:buClr>
              <a:buFont typeface="Arial"/>
              <a:buChar char="–"/>
              <a:defRPr sz="2000" kern="1200">
                <a:solidFill>
                  <a:schemeClr val="tx1">
                    <a:lumMod val="65000"/>
                    <a:lumOff val="35000"/>
                  </a:schemeClr>
                </a:solidFill>
                <a:latin typeface="Univers" pitchFamily="34" charset="0"/>
                <a:ea typeface="+mn-ea"/>
                <a:cs typeface="+mn-cs"/>
              </a:defRPr>
            </a:lvl2pPr>
            <a:lvl3pPr marL="1143000" indent="-228600" algn="l" defTabSz="457200" rtl="0" eaLnBrk="1" latinLnBrk="0" hangingPunct="1">
              <a:lnSpc>
                <a:spcPct val="100000"/>
              </a:lnSpc>
              <a:spcBef>
                <a:spcPts val="0"/>
              </a:spcBef>
              <a:buClr>
                <a:srgbClr val="4498D5"/>
              </a:buClr>
              <a:buFont typeface="Arial"/>
              <a:buChar char="•"/>
              <a:defRPr sz="2000" kern="1200">
                <a:solidFill>
                  <a:schemeClr val="tx1">
                    <a:lumMod val="65000"/>
                    <a:lumOff val="35000"/>
                  </a:schemeClr>
                </a:solidFill>
                <a:latin typeface="Univers" pitchFamily="34" charset="0"/>
                <a:ea typeface="+mn-ea"/>
                <a:cs typeface="+mn-cs"/>
              </a:defRPr>
            </a:lvl3pPr>
            <a:lvl4pPr marL="1600200" indent="-228600" algn="l" defTabSz="457200" rtl="0" eaLnBrk="1" latinLnBrk="0" hangingPunct="1">
              <a:lnSpc>
                <a:spcPct val="100000"/>
              </a:lnSpc>
              <a:spcBef>
                <a:spcPts val="0"/>
              </a:spcBef>
              <a:buClr>
                <a:srgbClr val="4498D5"/>
              </a:buClr>
              <a:buFont typeface="Arial"/>
              <a:buChar char="–"/>
              <a:defRPr sz="2000" kern="1200">
                <a:solidFill>
                  <a:schemeClr val="tx1">
                    <a:lumMod val="65000"/>
                    <a:lumOff val="35000"/>
                  </a:schemeClr>
                </a:solidFill>
                <a:latin typeface="Univers" pitchFamily="34" charset="0"/>
                <a:ea typeface="+mn-ea"/>
                <a:cs typeface="+mn-cs"/>
              </a:defRPr>
            </a:lvl4pPr>
            <a:lvl5pPr marL="2057400" indent="-228600" algn="l" defTabSz="457200" rtl="0" eaLnBrk="1" latinLnBrk="0" hangingPunct="1">
              <a:lnSpc>
                <a:spcPct val="100000"/>
              </a:lnSpc>
              <a:spcBef>
                <a:spcPts val="0"/>
              </a:spcBef>
              <a:buClr>
                <a:srgbClr val="4498D5"/>
              </a:buClr>
              <a:buFont typeface="Arial"/>
              <a:buChar char="»"/>
              <a:defRPr sz="2000" kern="1200">
                <a:solidFill>
                  <a:schemeClr val="tx1">
                    <a:lumMod val="65000"/>
                    <a:lumOff val="35000"/>
                  </a:schemeClr>
                </a:solidFill>
                <a:latin typeface="Univer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40000"/>
              </a:lnSpc>
              <a:spcAft>
                <a:spcPts val="600"/>
              </a:spcAft>
              <a:buNone/>
            </a:pPr>
            <a:r>
              <a:rPr lang="en-US" sz="1800" b="1" dirty="0">
                <a:solidFill>
                  <a:srgbClr val="00B0F0"/>
                </a:solidFill>
              </a:rPr>
              <a:t>More information at </a:t>
            </a:r>
            <a:r>
              <a:rPr lang="en-US" sz="1800" b="1" dirty="0">
                <a:solidFill>
                  <a:srgbClr val="00B0F0"/>
                </a:solidFill>
                <a:hlinkClick r:id="rId4"/>
              </a:rPr>
              <a:t>www.energystar.gov/tenantlpguide</a:t>
            </a:r>
            <a:endParaRPr lang="en-US" sz="1800" b="1" dirty="0">
              <a:solidFill>
                <a:srgbClr val="00B0F0"/>
              </a:solidFill>
            </a:endParaRPr>
          </a:p>
          <a:p>
            <a:pPr marL="0" indent="0">
              <a:lnSpc>
                <a:spcPct val="140000"/>
              </a:lnSpc>
              <a:spcAft>
                <a:spcPts val="600"/>
              </a:spcAft>
              <a:buNone/>
            </a:pPr>
            <a:endParaRPr lang="en-US" sz="1800" b="1" dirty="0">
              <a:solidFill>
                <a:srgbClr val="00B0F0"/>
              </a:solidFill>
            </a:endParaRPr>
          </a:p>
        </p:txBody>
      </p:sp>
    </p:spTree>
    <p:extLst>
      <p:ext uri="{BB962C8B-B14F-4D97-AF65-F5344CB8AC3E}">
        <p14:creationId xmlns:p14="http://schemas.microsoft.com/office/powerpoint/2010/main" val="1482133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32</a:t>
            </a:fld>
            <a:endParaRPr lang="en-US" dirty="0">
              <a:solidFill>
                <a:srgbClr val="3F3F3F"/>
              </a:solidFill>
            </a:endParaRPr>
          </a:p>
        </p:txBody>
      </p:sp>
      <p:sp>
        <p:nvSpPr>
          <p:cNvPr id="5"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dirty="0"/>
              <a:t>Award Information</a:t>
            </a:r>
          </a:p>
        </p:txBody>
      </p:sp>
      <p:pic>
        <p:nvPicPr>
          <p:cNvPr id="12" name="Picture 11">
            <a:extLst>
              <a:ext uri="{FF2B5EF4-FFF2-40B4-BE49-F238E27FC236}">
                <a16:creationId xmlns:a16="http://schemas.microsoft.com/office/drawing/2014/main" id="{EA61942A-DE39-48B2-AC75-2E5A07296436}"/>
              </a:ext>
            </a:extLst>
          </p:cNvPr>
          <p:cNvPicPr>
            <a:picLocks noChangeAspect="1"/>
          </p:cNvPicPr>
          <p:nvPr/>
        </p:nvPicPr>
        <p:blipFill>
          <a:blip r:embed="rId3"/>
          <a:stretch>
            <a:fillRect/>
          </a:stretch>
        </p:blipFill>
        <p:spPr>
          <a:xfrm>
            <a:off x="2099916" y="1452375"/>
            <a:ext cx="4963218" cy="2686425"/>
          </a:xfrm>
          <a:prstGeom prst="rect">
            <a:avLst/>
          </a:prstGeom>
        </p:spPr>
      </p:pic>
      <p:pic>
        <p:nvPicPr>
          <p:cNvPr id="14" name="Picture 13">
            <a:extLst>
              <a:ext uri="{FF2B5EF4-FFF2-40B4-BE49-F238E27FC236}">
                <a16:creationId xmlns:a16="http://schemas.microsoft.com/office/drawing/2014/main" id="{9E64B24B-9216-4104-8397-83F05D6DFBA7}"/>
              </a:ext>
            </a:extLst>
          </p:cNvPr>
          <p:cNvPicPr>
            <a:picLocks noChangeAspect="1"/>
          </p:cNvPicPr>
          <p:nvPr/>
        </p:nvPicPr>
        <p:blipFill>
          <a:blip r:embed="rId4"/>
          <a:stretch>
            <a:fillRect/>
          </a:stretch>
        </p:blipFill>
        <p:spPr>
          <a:xfrm>
            <a:off x="7643818" y="2257262"/>
            <a:ext cx="2448267" cy="2343477"/>
          </a:xfrm>
          <a:prstGeom prst="rect">
            <a:avLst/>
          </a:prstGeom>
        </p:spPr>
      </p:pic>
    </p:spTree>
    <p:extLst>
      <p:ext uri="{BB962C8B-B14F-4D97-AF65-F5344CB8AC3E}">
        <p14:creationId xmlns:p14="http://schemas.microsoft.com/office/powerpoint/2010/main" val="3815331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33</a:t>
            </a:fld>
            <a:endParaRPr lang="en-US" dirty="0">
              <a:solidFill>
                <a:srgbClr val="3F3F3F"/>
              </a:solidFill>
            </a:endParaRPr>
          </a:p>
        </p:txBody>
      </p:sp>
      <p:sp>
        <p:nvSpPr>
          <p:cNvPr id="12" name="Title 1"/>
          <p:cNvSpPr txBox="1">
            <a:spLocks/>
          </p:cNvSpPr>
          <p:nvPr/>
        </p:nvSpPr>
        <p:spPr>
          <a:xfrm>
            <a:off x="1908049" y="530352"/>
            <a:ext cx="8331787" cy="537808"/>
          </a:xfrm>
          <a:prstGeom prst="rect">
            <a:avLst/>
          </a:prstGeom>
        </p:spPr>
        <p:txBody>
          <a:bodyPr vert="horz" lIns="91440" tIns="45720" rIns="91440" bIns="45720" rtlCol="0" anchor="ctr" anchorCtr="0">
            <a:no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dirty="0"/>
              <a:t>Generate Application for Signatures</a:t>
            </a:r>
          </a:p>
        </p:txBody>
      </p:sp>
      <p:pic>
        <p:nvPicPr>
          <p:cNvPr id="3" name="Picture 2" descr="A screenshot of a cell phone&#10;&#10;Description automatically generated">
            <a:extLst>
              <a:ext uri="{FF2B5EF4-FFF2-40B4-BE49-F238E27FC236}">
                <a16:creationId xmlns:a16="http://schemas.microsoft.com/office/drawing/2014/main" id="{845AD1D0-CBF4-4435-A47C-8AC6DE744F1A}"/>
              </a:ext>
            </a:extLst>
          </p:cNvPr>
          <p:cNvPicPr>
            <a:picLocks noChangeAspect="1"/>
          </p:cNvPicPr>
          <p:nvPr/>
        </p:nvPicPr>
        <p:blipFill>
          <a:blip r:embed="rId3"/>
          <a:stretch>
            <a:fillRect/>
          </a:stretch>
        </p:blipFill>
        <p:spPr>
          <a:xfrm>
            <a:off x="2014336" y="1187606"/>
            <a:ext cx="1970694" cy="1886143"/>
          </a:xfrm>
          <a:prstGeom prst="rect">
            <a:avLst/>
          </a:prstGeom>
        </p:spPr>
      </p:pic>
      <p:pic>
        <p:nvPicPr>
          <p:cNvPr id="5" name="Picture 4">
            <a:extLst>
              <a:ext uri="{FF2B5EF4-FFF2-40B4-BE49-F238E27FC236}">
                <a16:creationId xmlns:a16="http://schemas.microsoft.com/office/drawing/2014/main" id="{510E9E10-2B28-4FFD-B2DF-496FB31AD3A5}"/>
              </a:ext>
            </a:extLst>
          </p:cNvPr>
          <p:cNvPicPr/>
          <p:nvPr/>
        </p:nvPicPr>
        <p:blipFill>
          <a:blip r:embed="rId4">
            <a:extLst>
              <a:ext uri="{28A0092B-C50C-407E-A947-70E740481C1C}">
                <a14:useLocalDpi xmlns:a14="http://schemas.microsoft.com/office/drawing/2010/main" val="0"/>
              </a:ext>
            </a:extLst>
          </a:blip>
          <a:stretch>
            <a:fillRect/>
          </a:stretch>
        </p:blipFill>
        <p:spPr>
          <a:xfrm>
            <a:off x="2014336" y="3477197"/>
            <a:ext cx="3200400" cy="2010410"/>
          </a:xfrm>
          <a:prstGeom prst="rect">
            <a:avLst/>
          </a:prstGeom>
        </p:spPr>
      </p:pic>
      <p:pic>
        <p:nvPicPr>
          <p:cNvPr id="4" name="Picture 3">
            <a:extLst>
              <a:ext uri="{FF2B5EF4-FFF2-40B4-BE49-F238E27FC236}">
                <a16:creationId xmlns:a16="http://schemas.microsoft.com/office/drawing/2014/main" id="{15F450CE-E7A6-4166-89C9-61A6D6442B44}"/>
              </a:ext>
            </a:extLst>
          </p:cNvPr>
          <p:cNvPicPr>
            <a:picLocks noChangeAspect="1"/>
          </p:cNvPicPr>
          <p:nvPr/>
        </p:nvPicPr>
        <p:blipFill>
          <a:blip r:embed="rId5"/>
          <a:stretch>
            <a:fillRect/>
          </a:stretch>
        </p:blipFill>
        <p:spPr>
          <a:xfrm>
            <a:off x="6491848" y="1194558"/>
            <a:ext cx="4176152" cy="4565277"/>
          </a:xfrm>
          <a:prstGeom prst="rect">
            <a:avLst/>
          </a:prstGeom>
          <a:ln>
            <a:solidFill>
              <a:schemeClr val="tx2"/>
            </a:solidFill>
          </a:ln>
        </p:spPr>
      </p:pic>
    </p:spTree>
    <p:extLst>
      <p:ext uri="{BB962C8B-B14F-4D97-AF65-F5344CB8AC3E}">
        <p14:creationId xmlns:p14="http://schemas.microsoft.com/office/powerpoint/2010/main" val="2276702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8049" y="530352"/>
            <a:ext cx="8331787" cy="537808"/>
          </a:xfrm>
        </p:spPr>
        <p:txBody>
          <a:bodyPr>
            <a:normAutofit/>
          </a:bodyPr>
          <a:lstStyle/>
          <a:p>
            <a:r>
              <a:rPr lang="en-US" dirty="0"/>
              <a:t>Site Visit</a:t>
            </a:r>
          </a:p>
        </p:txBody>
      </p:sp>
      <p:sp>
        <p:nvSpPr>
          <p:cNvPr id="14"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34</a:t>
            </a:fld>
            <a:endParaRPr lang="en-US">
              <a:solidFill>
                <a:srgbClr val="3F3F3F"/>
              </a:solidFill>
            </a:endParaRPr>
          </a:p>
        </p:txBody>
      </p:sp>
      <p:pic>
        <p:nvPicPr>
          <p:cNvPr id="9" name="Picture 8">
            <a:extLst>
              <a:ext uri="{FF2B5EF4-FFF2-40B4-BE49-F238E27FC236}">
                <a16:creationId xmlns:a16="http://schemas.microsoft.com/office/drawing/2014/main" id="{CBFA31A1-4499-4E93-A1F4-AEBE8E0BB0A0}"/>
              </a:ext>
            </a:extLst>
          </p:cNvPr>
          <p:cNvPicPr>
            <a:picLocks noChangeAspect="1"/>
          </p:cNvPicPr>
          <p:nvPr/>
        </p:nvPicPr>
        <p:blipFill rotWithShape="1">
          <a:blip r:embed="rId3"/>
          <a:srcRect l="4864" t="29444" r="36673" b="23472"/>
          <a:stretch/>
        </p:blipFill>
        <p:spPr>
          <a:xfrm>
            <a:off x="1908048" y="1600201"/>
            <a:ext cx="5056259" cy="3686175"/>
          </a:xfrm>
          <a:prstGeom prst="rect">
            <a:avLst/>
          </a:prstGeom>
        </p:spPr>
      </p:pic>
      <p:pic>
        <p:nvPicPr>
          <p:cNvPr id="11" name="Picture 10">
            <a:extLst>
              <a:ext uri="{FF2B5EF4-FFF2-40B4-BE49-F238E27FC236}">
                <a16:creationId xmlns:a16="http://schemas.microsoft.com/office/drawing/2014/main" id="{BB63E3EF-7185-4EA1-895A-2BE95B83AC04}"/>
              </a:ext>
            </a:extLst>
          </p:cNvPr>
          <p:cNvPicPr>
            <a:picLocks noChangeAspect="1"/>
          </p:cNvPicPr>
          <p:nvPr/>
        </p:nvPicPr>
        <p:blipFill rotWithShape="1">
          <a:blip r:embed="rId3"/>
          <a:srcRect l="62950" t="29305" r="7378" b="40417"/>
          <a:stretch/>
        </p:blipFill>
        <p:spPr>
          <a:xfrm>
            <a:off x="7633907" y="2219325"/>
            <a:ext cx="2650047" cy="2447925"/>
          </a:xfrm>
          <a:prstGeom prst="rect">
            <a:avLst/>
          </a:prstGeom>
        </p:spPr>
      </p:pic>
    </p:spTree>
    <p:extLst>
      <p:ext uri="{BB962C8B-B14F-4D97-AF65-F5344CB8AC3E}">
        <p14:creationId xmlns:p14="http://schemas.microsoft.com/office/powerpoint/2010/main" val="3199193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35</a:t>
            </a:fld>
            <a:endParaRPr lang="en-US">
              <a:solidFill>
                <a:srgbClr val="3F3F3F"/>
              </a:solidFill>
            </a:endParaRPr>
          </a:p>
        </p:txBody>
      </p:sp>
      <p:sp>
        <p:nvSpPr>
          <p:cNvPr id="15" name="Title 5"/>
          <p:cNvSpPr>
            <a:spLocks noGrp="1"/>
          </p:cNvSpPr>
          <p:nvPr>
            <p:ph type="title"/>
          </p:nvPr>
        </p:nvSpPr>
        <p:spPr>
          <a:xfrm>
            <a:off x="1908049" y="530352"/>
            <a:ext cx="8331787" cy="537808"/>
          </a:xfrm>
        </p:spPr>
        <p:txBody>
          <a:bodyPr>
            <a:normAutofit/>
          </a:bodyPr>
          <a:lstStyle/>
          <a:p>
            <a:r>
              <a:rPr lang="en-US" dirty="0"/>
              <a:t>Revise and Regenerate </a:t>
            </a:r>
          </a:p>
        </p:txBody>
      </p:sp>
      <p:pic>
        <p:nvPicPr>
          <p:cNvPr id="5" name="Picture 4">
            <a:extLst>
              <a:ext uri="{FF2B5EF4-FFF2-40B4-BE49-F238E27FC236}">
                <a16:creationId xmlns:a16="http://schemas.microsoft.com/office/drawing/2014/main" id="{F8DE2088-C888-4033-B621-8B0C07FD8AC3}"/>
              </a:ext>
            </a:extLst>
          </p:cNvPr>
          <p:cNvPicPr>
            <a:picLocks noChangeAspect="1"/>
          </p:cNvPicPr>
          <p:nvPr/>
        </p:nvPicPr>
        <p:blipFill>
          <a:blip r:embed="rId3"/>
          <a:stretch>
            <a:fillRect/>
          </a:stretch>
        </p:blipFill>
        <p:spPr>
          <a:xfrm>
            <a:off x="1908048" y="1823814"/>
            <a:ext cx="5487166" cy="3210373"/>
          </a:xfrm>
          <a:prstGeom prst="rect">
            <a:avLst/>
          </a:prstGeom>
        </p:spPr>
      </p:pic>
      <p:pic>
        <p:nvPicPr>
          <p:cNvPr id="2" name="Picture 1">
            <a:extLst>
              <a:ext uri="{FF2B5EF4-FFF2-40B4-BE49-F238E27FC236}">
                <a16:creationId xmlns:a16="http://schemas.microsoft.com/office/drawing/2014/main" id="{4183EA2A-94DA-45E2-8115-5F9FB8FE8A5F}"/>
              </a:ext>
            </a:extLst>
          </p:cNvPr>
          <p:cNvPicPr>
            <a:picLocks noChangeAspect="1"/>
          </p:cNvPicPr>
          <p:nvPr/>
        </p:nvPicPr>
        <p:blipFill>
          <a:blip r:embed="rId4"/>
          <a:stretch>
            <a:fillRect/>
          </a:stretch>
        </p:blipFill>
        <p:spPr>
          <a:xfrm>
            <a:off x="7730858" y="2255125"/>
            <a:ext cx="2461655" cy="2347748"/>
          </a:xfrm>
          <a:prstGeom prst="rect">
            <a:avLst/>
          </a:prstGeom>
        </p:spPr>
      </p:pic>
    </p:spTree>
    <p:extLst>
      <p:ext uri="{BB962C8B-B14F-4D97-AF65-F5344CB8AC3E}">
        <p14:creationId xmlns:p14="http://schemas.microsoft.com/office/powerpoint/2010/main" val="3869068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36</a:t>
            </a:fld>
            <a:endParaRPr lang="en-US">
              <a:solidFill>
                <a:srgbClr val="3F3F3F"/>
              </a:solidFill>
            </a:endParaRPr>
          </a:p>
        </p:txBody>
      </p:sp>
      <p:sp>
        <p:nvSpPr>
          <p:cNvPr id="8" name="Title 5"/>
          <p:cNvSpPr>
            <a:spLocks noGrp="1"/>
          </p:cNvSpPr>
          <p:nvPr>
            <p:ph type="title"/>
          </p:nvPr>
        </p:nvSpPr>
        <p:spPr>
          <a:xfrm>
            <a:off x="1908049" y="530352"/>
            <a:ext cx="8331787" cy="537808"/>
          </a:xfrm>
        </p:spPr>
        <p:txBody>
          <a:bodyPr>
            <a:normAutofit/>
          </a:bodyPr>
          <a:lstStyle/>
          <a:p>
            <a:r>
              <a:rPr lang="en-US" dirty="0"/>
              <a:t>Submit Application </a:t>
            </a:r>
          </a:p>
        </p:txBody>
      </p:sp>
      <p:pic>
        <p:nvPicPr>
          <p:cNvPr id="3" name="Picture 2">
            <a:extLst>
              <a:ext uri="{FF2B5EF4-FFF2-40B4-BE49-F238E27FC236}">
                <a16:creationId xmlns:a16="http://schemas.microsoft.com/office/drawing/2014/main" id="{E9BC6578-DE02-4302-BDDA-74BC068E413D}"/>
              </a:ext>
            </a:extLst>
          </p:cNvPr>
          <p:cNvPicPr>
            <a:picLocks noChangeAspect="1"/>
          </p:cNvPicPr>
          <p:nvPr/>
        </p:nvPicPr>
        <p:blipFill rotWithShape="1">
          <a:blip r:embed="rId3"/>
          <a:srcRect l="2875" t="14845" r="35989" b="9739"/>
          <a:stretch/>
        </p:blipFill>
        <p:spPr>
          <a:xfrm>
            <a:off x="1952166" y="1068161"/>
            <a:ext cx="4943935" cy="5084389"/>
          </a:xfrm>
          <a:prstGeom prst="rect">
            <a:avLst/>
          </a:prstGeom>
        </p:spPr>
      </p:pic>
      <p:pic>
        <p:nvPicPr>
          <p:cNvPr id="4" name="Picture 3">
            <a:extLst>
              <a:ext uri="{FF2B5EF4-FFF2-40B4-BE49-F238E27FC236}">
                <a16:creationId xmlns:a16="http://schemas.microsoft.com/office/drawing/2014/main" id="{79A85D3B-87D9-43A3-A879-50853D539BD7}"/>
              </a:ext>
            </a:extLst>
          </p:cNvPr>
          <p:cNvPicPr>
            <a:picLocks noChangeAspect="1"/>
          </p:cNvPicPr>
          <p:nvPr/>
        </p:nvPicPr>
        <p:blipFill rotWithShape="1">
          <a:blip r:embed="rId3"/>
          <a:srcRect l="64358" t="14583" r="5189" b="51111"/>
          <a:stretch/>
        </p:blipFill>
        <p:spPr>
          <a:xfrm>
            <a:off x="7734759" y="2252662"/>
            <a:ext cx="2505076" cy="2352676"/>
          </a:xfrm>
          <a:prstGeom prst="rect">
            <a:avLst/>
          </a:prstGeom>
        </p:spPr>
      </p:pic>
    </p:spTree>
    <p:extLst>
      <p:ext uri="{BB962C8B-B14F-4D97-AF65-F5344CB8AC3E}">
        <p14:creationId xmlns:p14="http://schemas.microsoft.com/office/powerpoint/2010/main" val="47652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37</a:t>
            </a:fld>
            <a:endParaRPr lang="en-US">
              <a:solidFill>
                <a:srgbClr val="3F3F3F"/>
              </a:solidFill>
            </a:endParaRPr>
          </a:p>
        </p:txBody>
      </p:sp>
      <p:sp>
        <p:nvSpPr>
          <p:cNvPr id="11" name="Title 5"/>
          <p:cNvSpPr>
            <a:spLocks noGrp="1"/>
          </p:cNvSpPr>
          <p:nvPr>
            <p:ph type="title"/>
          </p:nvPr>
        </p:nvSpPr>
        <p:spPr>
          <a:xfrm>
            <a:off x="1908049" y="530352"/>
            <a:ext cx="8331787" cy="537808"/>
          </a:xfrm>
        </p:spPr>
        <p:txBody>
          <a:bodyPr>
            <a:normAutofit/>
          </a:bodyPr>
          <a:lstStyle/>
          <a:p>
            <a:r>
              <a:rPr lang="en-US" dirty="0"/>
              <a:t>Submit Application </a:t>
            </a:r>
          </a:p>
        </p:txBody>
      </p:sp>
      <p:pic>
        <p:nvPicPr>
          <p:cNvPr id="4" name="Picture 3">
            <a:extLst>
              <a:ext uri="{FF2B5EF4-FFF2-40B4-BE49-F238E27FC236}">
                <a16:creationId xmlns:a16="http://schemas.microsoft.com/office/drawing/2014/main" id="{54088C31-C131-48CD-BBE1-C345034E253E}"/>
              </a:ext>
            </a:extLst>
          </p:cNvPr>
          <p:cNvPicPr>
            <a:picLocks noChangeAspect="1"/>
          </p:cNvPicPr>
          <p:nvPr/>
        </p:nvPicPr>
        <p:blipFill rotWithShape="1">
          <a:blip r:embed="rId3"/>
          <a:srcRect l="64358" t="14583" r="5189" b="51111"/>
          <a:stretch/>
        </p:blipFill>
        <p:spPr>
          <a:xfrm>
            <a:off x="7687436" y="2252662"/>
            <a:ext cx="2505076" cy="2352676"/>
          </a:xfrm>
          <a:prstGeom prst="rect">
            <a:avLst/>
          </a:prstGeom>
        </p:spPr>
      </p:pic>
      <p:grpSp>
        <p:nvGrpSpPr>
          <p:cNvPr id="18" name="Group 17">
            <a:extLst>
              <a:ext uri="{FF2B5EF4-FFF2-40B4-BE49-F238E27FC236}">
                <a16:creationId xmlns:a16="http://schemas.microsoft.com/office/drawing/2014/main" id="{8BA470D2-4C40-4FE4-8F69-18CC93FC2328}"/>
              </a:ext>
            </a:extLst>
          </p:cNvPr>
          <p:cNvGrpSpPr/>
          <p:nvPr/>
        </p:nvGrpSpPr>
        <p:grpSpPr>
          <a:xfrm>
            <a:off x="2285999" y="1819275"/>
            <a:ext cx="4619626" cy="1771651"/>
            <a:chOff x="761999" y="1819274"/>
            <a:chExt cx="4619626" cy="1771651"/>
          </a:xfrm>
        </p:grpSpPr>
        <p:pic>
          <p:nvPicPr>
            <p:cNvPr id="5" name="Picture 4">
              <a:extLst>
                <a:ext uri="{FF2B5EF4-FFF2-40B4-BE49-F238E27FC236}">
                  <a16:creationId xmlns:a16="http://schemas.microsoft.com/office/drawing/2014/main" id="{536437A8-8490-4BFC-BCCF-A56CAB96A000}"/>
                </a:ext>
              </a:extLst>
            </p:cNvPr>
            <p:cNvPicPr>
              <a:picLocks noChangeAspect="1"/>
            </p:cNvPicPr>
            <p:nvPr/>
          </p:nvPicPr>
          <p:blipFill rotWithShape="1">
            <a:blip r:embed="rId4"/>
            <a:srcRect l="3869" t="7262" r="2334" b="7429"/>
            <a:stretch/>
          </p:blipFill>
          <p:spPr>
            <a:xfrm>
              <a:off x="761999" y="1819274"/>
              <a:ext cx="4619626" cy="1771651"/>
            </a:xfrm>
            <a:prstGeom prst="rect">
              <a:avLst/>
            </a:prstGeom>
            <a:ln>
              <a:solidFill>
                <a:schemeClr val="tx2"/>
              </a:solidFill>
            </a:ln>
          </p:spPr>
        </p:pic>
        <p:sp>
          <p:nvSpPr>
            <p:cNvPr id="15" name="Rectangle 14">
              <a:extLst>
                <a:ext uri="{FF2B5EF4-FFF2-40B4-BE49-F238E27FC236}">
                  <a16:creationId xmlns:a16="http://schemas.microsoft.com/office/drawing/2014/main" id="{2E9AB4DE-4505-484D-87FC-02EC1BA28581}"/>
                </a:ext>
              </a:extLst>
            </p:cNvPr>
            <p:cNvSpPr/>
            <p:nvPr/>
          </p:nvSpPr>
          <p:spPr>
            <a:xfrm>
              <a:off x="2314575" y="2655094"/>
              <a:ext cx="981075" cy="135731"/>
            </a:xfrm>
            <a:prstGeom prst="rect">
              <a:avLst/>
            </a:prstGeom>
            <a:solidFill>
              <a:srgbClr val="E8F0F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CA475757-873B-4C86-85D0-47FA9FA71E7C}"/>
                </a:ext>
              </a:extLst>
            </p:cNvPr>
            <p:cNvSpPr/>
            <p:nvPr/>
          </p:nvSpPr>
          <p:spPr>
            <a:xfrm>
              <a:off x="2314575" y="2890837"/>
              <a:ext cx="981075" cy="135731"/>
            </a:xfrm>
            <a:prstGeom prst="rect">
              <a:avLst/>
            </a:prstGeom>
            <a:solidFill>
              <a:srgbClr val="E8F0F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556756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6214" y="2078466"/>
            <a:ext cx="7874586" cy="4174699"/>
          </a:xfrm>
        </p:spPr>
        <p:txBody>
          <a:bodyPr/>
          <a:lstStyle/>
          <a:p>
            <a:pPr>
              <a:buNone/>
            </a:pPr>
            <a:endParaRPr lang="en-US" dirty="0"/>
          </a:p>
          <a:p>
            <a:pPr>
              <a:buNone/>
            </a:pPr>
            <a:endParaRPr lang="en-US" b="1" dirty="0"/>
          </a:p>
          <a:p>
            <a:pPr marL="0" indent="0">
              <a:buNone/>
            </a:pPr>
            <a:r>
              <a:rPr lang="en-US" sz="4000" b="1" dirty="0">
                <a:solidFill>
                  <a:srgbClr val="00B0F0"/>
                </a:solidFill>
              </a:rPr>
              <a:t>See Your Application </a:t>
            </a:r>
          </a:p>
          <a:p>
            <a:pPr marL="0" indent="0">
              <a:buNone/>
            </a:pPr>
            <a:r>
              <a:rPr lang="en-US" sz="4000" b="1" dirty="0">
                <a:solidFill>
                  <a:srgbClr val="00B0F0"/>
                </a:solidFill>
              </a:rPr>
              <a:t>Through to Award</a:t>
            </a:r>
          </a:p>
        </p:txBody>
      </p:sp>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38</a:t>
            </a:fld>
            <a:endParaRPr lang="en-US">
              <a:solidFill>
                <a:srgbClr val="3F3F3F"/>
              </a:solidFill>
            </a:endParaRPr>
          </a:p>
        </p:txBody>
      </p:sp>
    </p:spTree>
    <p:extLst>
      <p:ext uri="{BB962C8B-B14F-4D97-AF65-F5344CB8AC3E}">
        <p14:creationId xmlns:p14="http://schemas.microsoft.com/office/powerpoint/2010/main" val="471102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39</a:t>
            </a:fld>
            <a:endParaRPr lang="en-US">
              <a:solidFill>
                <a:srgbClr val="3F3F3F"/>
              </a:solidFill>
            </a:endParaRPr>
          </a:p>
        </p:txBody>
      </p:sp>
      <p:sp>
        <p:nvSpPr>
          <p:cNvPr id="12" name="Title 5"/>
          <p:cNvSpPr>
            <a:spLocks noGrp="1"/>
          </p:cNvSpPr>
          <p:nvPr>
            <p:ph type="title"/>
          </p:nvPr>
        </p:nvSpPr>
        <p:spPr>
          <a:xfrm>
            <a:off x="1908049" y="530352"/>
            <a:ext cx="8331787" cy="537808"/>
          </a:xfrm>
        </p:spPr>
        <p:txBody>
          <a:bodyPr>
            <a:normAutofit/>
          </a:bodyPr>
          <a:lstStyle/>
          <a:p>
            <a:r>
              <a:rPr lang="en-US" dirty="0"/>
              <a:t>Check for Email Notifications</a:t>
            </a:r>
          </a:p>
        </p:txBody>
      </p:sp>
      <p:sp>
        <p:nvSpPr>
          <p:cNvPr id="8" name="Content Placeholder 2">
            <a:extLst>
              <a:ext uri="{FF2B5EF4-FFF2-40B4-BE49-F238E27FC236}">
                <a16:creationId xmlns:a16="http://schemas.microsoft.com/office/drawing/2014/main" id="{7EA9A149-5889-4314-A269-A705226AF2E3}"/>
              </a:ext>
            </a:extLst>
          </p:cNvPr>
          <p:cNvSpPr>
            <a:spLocks noGrp="1"/>
          </p:cNvSpPr>
          <p:nvPr>
            <p:ph idx="1"/>
          </p:nvPr>
        </p:nvSpPr>
        <p:spPr>
          <a:xfrm>
            <a:off x="1908049" y="1092328"/>
            <a:ext cx="4732238" cy="4296101"/>
          </a:xfrm>
        </p:spPr>
        <p:txBody>
          <a:bodyPr>
            <a:normAutofit lnSpcReduction="10000"/>
          </a:bodyPr>
          <a:lstStyle/>
          <a:p>
            <a:pPr marL="285750" indent="-285750">
              <a:lnSpc>
                <a:spcPct val="140000"/>
              </a:lnSpc>
              <a:spcAft>
                <a:spcPts val="600"/>
              </a:spcAft>
            </a:pPr>
            <a:r>
              <a:rPr lang="en-US" sz="1700" dirty="0">
                <a:latin typeface="Arial" panose="020B0604020202020204" pitchFamily="34" charset="0"/>
                <a:ea typeface="MS PGothic" panose="020B0600070205080204" pitchFamily="34" charset="-128"/>
                <a:cs typeface="Times New Roman" panose="02020603050405020304" pitchFamily="18" charset="0"/>
              </a:rPr>
              <a:t>Applications will be reviewed within 1-2 weeks of submission.</a:t>
            </a:r>
          </a:p>
          <a:p>
            <a:pPr marL="285750" indent="-285750">
              <a:lnSpc>
                <a:spcPct val="140000"/>
              </a:lnSpc>
              <a:spcAft>
                <a:spcPts val="600"/>
              </a:spcAft>
            </a:pPr>
            <a:r>
              <a:rPr lang="en-US" sz="1700" dirty="0">
                <a:latin typeface="Arial" panose="020B0604020202020204" pitchFamily="34" charset="0"/>
                <a:ea typeface="MS PGothic" panose="020B0600070205080204" pitchFamily="34" charset="-128"/>
                <a:cs typeface="Times New Roman" panose="02020603050405020304" pitchFamily="18" charset="0"/>
              </a:rPr>
              <a:t>The Primary Contact for the Application should keep an eye out for an email from the ENERGY STAR Tenant Space Recognition Team, which will contain notice of the application’s approval or follow-up questions requiring a response.</a:t>
            </a:r>
          </a:p>
          <a:p>
            <a:pPr marL="285750" indent="-285750">
              <a:lnSpc>
                <a:spcPct val="140000"/>
              </a:lnSpc>
              <a:spcAft>
                <a:spcPts val="600"/>
              </a:spcAft>
            </a:pPr>
            <a:r>
              <a:rPr lang="en-US" sz="1700" dirty="0">
                <a:latin typeface="Arial" panose="020B0604020202020204" pitchFamily="34" charset="0"/>
                <a:ea typeface="MS PGothic" panose="020B0600070205080204" pitchFamily="34" charset="-128"/>
                <a:cs typeface="Times New Roman" panose="02020603050405020304" pitchFamily="18" charset="0"/>
              </a:rPr>
              <a:t>Within 4-6 weeks of approval, the designated Award Contact will receive an award package containing certificate, congratulatory letter, and decal.</a:t>
            </a:r>
          </a:p>
        </p:txBody>
      </p:sp>
      <p:pic>
        <p:nvPicPr>
          <p:cNvPr id="9" name="Picture 8" descr="Graphical user interface, text, application&#10;&#10;Description automatically generated">
            <a:extLst>
              <a:ext uri="{FF2B5EF4-FFF2-40B4-BE49-F238E27FC236}">
                <a16:creationId xmlns:a16="http://schemas.microsoft.com/office/drawing/2014/main" id="{2B6E6473-D804-4DF6-8D98-4B4A9D061F64}"/>
              </a:ext>
            </a:extLst>
          </p:cNvPr>
          <p:cNvPicPr>
            <a:picLocks noChangeAspect="1"/>
          </p:cNvPicPr>
          <p:nvPr/>
        </p:nvPicPr>
        <p:blipFill>
          <a:blip r:embed="rId3"/>
          <a:stretch>
            <a:fillRect/>
          </a:stretch>
        </p:blipFill>
        <p:spPr>
          <a:xfrm>
            <a:off x="6952707" y="1610328"/>
            <a:ext cx="3418331" cy="1041037"/>
          </a:xfrm>
          <a:prstGeom prst="rect">
            <a:avLst/>
          </a:prstGeom>
        </p:spPr>
      </p:pic>
      <p:pic>
        <p:nvPicPr>
          <p:cNvPr id="2" name="Picture 1">
            <a:extLst>
              <a:ext uri="{FF2B5EF4-FFF2-40B4-BE49-F238E27FC236}">
                <a16:creationId xmlns:a16="http://schemas.microsoft.com/office/drawing/2014/main" id="{4267034B-9639-4C61-8FDA-DBC88DE555FF}"/>
              </a:ext>
            </a:extLst>
          </p:cNvPr>
          <p:cNvPicPr>
            <a:picLocks noChangeAspect="1"/>
          </p:cNvPicPr>
          <p:nvPr/>
        </p:nvPicPr>
        <p:blipFill>
          <a:blip r:embed="rId4"/>
          <a:stretch>
            <a:fillRect/>
          </a:stretch>
        </p:blipFill>
        <p:spPr>
          <a:xfrm>
            <a:off x="6952707" y="3808021"/>
            <a:ext cx="4321426" cy="1964285"/>
          </a:xfrm>
          <a:prstGeom prst="rect">
            <a:avLst/>
          </a:prstGeom>
        </p:spPr>
      </p:pic>
    </p:spTree>
    <p:extLst>
      <p:ext uri="{BB962C8B-B14F-4D97-AF65-F5344CB8AC3E}">
        <p14:creationId xmlns:p14="http://schemas.microsoft.com/office/powerpoint/2010/main" val="191563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0A13BF-EEBB-41D2-A05D-9B00AE5C77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96410" y="1068160"/>
            <a:ext cx="5629275" cy="5027300"/>
          </a:xfrm>
          <a:prstGeom prst="rect">
            <a:avLst/>
          </a:prstGeom>
          <a:noFill/>
          <a:ln>
            <a:noFill/>
          </a:ln>
        </p:spPr>
      </p:pic>
      <p:sp>
        <p:nvSpPr>
          <p:cNvPr id="2" name="Title 1"/>
          <p:cNvSpPr>
            <a:spLocks noGrp="1"/>
          </p:cNvSpPr>
          <p:nvPr>
            <p:ph type="title"/>
          </p:nvPr>
        </p:nvSpPr>
        <p:spPr>
          <a:xfrm>
            <a:off x="1908049" y="530352"/>
            <a:ext cx="8331787" cy="537808"/>
          </a:xfrm>
        </p:spPr>
        <p:txBody>
          <a:bodyPr>
            <a:normAutofit/>
          </a:bodyPr>
          <a:lstStyle/>
          <a:p>
            <a:r>
              <a:rPr lang="en-US" dirty="0"/>
              <a:t>What is a Tenant Space?</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4</a:t>
            </a:fld>
            <a:endParaRPr lang="en-US" dirty="0">
              <a:solidFill>
                <a:schemeClr val="tx1"/>
              </a:solidFill>
            </a:endParaRPr>
          </a:p>
        </p:txBody>
      </p:sp>
      <p:sp>
        <p:nvSpPr>
          <p:cNvPr id="10" name="Rectangle 9">
            <a:extLst>
              <a:ext uri="{FF2B5EF4-FFF2-40B4-BE49-F238E27FC236}">
                <a16:creationId xmlns:a16="http://schemas.microsoft.com/office/drawing/2014/main" id="{ABD1D26E-CCF5-45B7-9180-1EEB7294772C}"/>
              </a:ext>
            </a:extLst>
          </p:cNvPr>
          <p:cNvSpPr/>
          <p:nvPr/>
        </p:nvSpPr>
        <p:spPr>
          <a:xfrm>
            <a:off x="4286250" y="1352849"/>
            <a:ext cx="4324350" cy="855890"/>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1825753" y="1216153"/>
            <a:ext cx="7289673" cy="4174699"/>
          </a:xfrm>
        </p:spPr>
        <p:txBody>
          <a:bodyPr vert="horz" lIns="91440" tIns="45720" rIns="91440" bIns="45720" rtlCol="0" anchor="t">
            <a:normAutofit/>
          </a:bodyPr>
          <a:lstStyle/>
          <a:p>
            <a:pPr>
              <a:lnSpc>
                <a:spcPct val="130000"/>
              </a:lnSpc>
            </a:pPr>
            <a:r>
              <a:rPr lang="en-US" sz="1700" dirty="0"/>
              <a:t>All of the space a tenant occupies in the building, whether contiguous or not, is considered a “Tenant Space” for the purposes of recognition </a:t>
            </a:r>
          </a:p>
        </p:txBody>
      </p:sp>
    </p:spTree>
    <p:extLst>
      <p:ext uri="{BB962C8B-B14F-4D97-AF65-F5344CB8AC3E}">
        <p14:creationId xmlns:p14="http://schemas.microsoft.com/office/powerpoint/2010/main" val="3463402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40</a:t>
            </a:fld>
            <a:endParaRPr lang="en-US">
              <a:solidFill>
                <a:srgbClr val="3F3F3F"/>
              </a:solidFill>
            </a:endParaRPr>
          </a:p>
        </p:txBody>
      </p:sp>
      <p:sp>
        <p:nvSpPr>
          <p:cNvPr id="12" name="Title 5"/>
          <p:cNvSpPr>
            <a:spLocks noGrp="1"/>
          </p:cNvSpPr>
          <p:nvPr>
            <p:ph type="title"/>
          </p:nvPr>
        </p:nvSpPr>
        <p:spPr>
          <a:xfrm>
            <a:off x="1908049" y="530352"/>
            <a:ext cx="8331787" cy="537808"/>
          </a:xfrm>
        </p:spPr>
        <p:txBody>
          <a:bodyPr>
            <a:normAutofit/>
          </a:bodyPr>
          <a:lstStyle/>
          <a:p>
            <a:r>
              <a:rPr lang="en-US" dirty="0"/>
              <a:t>View Tenant Spaces that have Earned Recognition</a:t>
            </a:r>
          </a:p>
        </p:txBody>
      </p:sp>
      <p:sp>
        <p:nvSpPr>
          <p:cNvPr id="8" name="Content Placeholder 2">
            <a:extLst>
              <a:ext uri="{FF2B5EF4-FFF2-40B4-BE49-F238E27FC236}">
                <a16:creationId xmlns:a16="http://schemas.microsoft.com/office/drawing/2014/main" id="{7EA9A149-5889-4314-A269-A705226AF2E3}"/>
              </a:ext>
            </a:extLst>
          </p:cNvPr>
          <p:cNvSpPr>
            <a:spLocks noGrp="1"/>
          </p:cNvSpPr>
          <p:nvPr>
            <p:ph idx="1"/>
          </p:nvPr>
        </p:nvSpPr>
        <p:spPr>
          <a:xfrm>
            <a:off x="1908049" y="1092328"/>
            <a:ext cx="7660494" cy="4296101"/>
          </a:xfrm>
        </p:spPr>
        <p:txBody>
          <a:bodyPr>
            <a:normAutofit/>
          </a:bodyPr>
          <a:lstStyle/>
          <a:p>
            <a:pPr marL="285750" indent="-285750">
              <a:lnSpc>
                <a:spcPct val="140000"/>
              </a:lnSpc>
              <a:spcAft>
                <a:spcPts val="600"/>
              </a:spcAft>
            </a:pPr>
            <a:r>
              <a:rPr lang="en-US" sz="1800" dirty="0">
                <a:effectLst/>
                <a:latin typeface="Calibri" panose="020F0502020204030204" pitchFamily="34" charset="0"/>
                <a:ea typeface="Times New Roman" panose="02020603050405020304" pitchFamily="18" charset="0"/>
              </a:rPr>
              <a:t>Tenant spaces that earn recognition will be listed on the Tenant space webpage: </a:t>
            </a:r>
            <a:r>
              <a:rPr lang="en-US" sz="1800" dirty="0">
                <a:latin typeface="Arial" panose="020B0604020202020204" pitchFamily="34" charset="0"/>
                <a:ea typeface="MS PGothic" panose="020B0600070205080204" pitchFamily="34" charset="-128"/>
                <a:cs typeface="Times New Roman" panose="02020603050405020304" pitchFamily="18" charset="0"/>
                <a:hlinkClick r:id="rId3"/>
              </a:rPr>
              <a:t>www.energystar.gov/tenantrecognition</a:t>
            </a:r>
            <a:r>
              <a:rPr lang="en-US" sz="1800" dirty="0">
                <a:latin typeface="Arial" panose="020B0604020202020204" pitchFamily="34" charset="0"/>
                <a:ea typeface="MS PGothic" panose="020B0600070205080204" pitchFamily="34" charset="-128"/>
                <a:cs typeface="Times New Roman" panose="02020603050405020304" pitchFamily="18" charset="0"/>
              </a:rPr>
              <a:t> </a:t>
            </a:r>
          </a:p>
          <a:p>
            <a:pPr marL="285750" indent="-285750">
              <a:lnSpc>
                <a:spcPct val="140000"/>
              </a:lnSpc>
              <a:spcAft>
                <a:spcPts val="600"/>
              </a:spcAft>
            </a:pPr>
            <a:endParaRPr lang="en-US" sz="1700" dirty="0">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066867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41</a:t>
            </a:fld>
            <a:endParaRPr lang="en-US">
              <a:solidFill>
                <a:srgbClr val="3F3F3F"/>
              </a:solidFill>
            </a:endParaRPr>
          </a:p>
        </p:txBody>
      </p:sp>
      <p:sp>
        <p:nvSpPr>
          <p:cNvPr id="12" name="Title 5"/>
          <p:cNvSpPr>
            <a:spLocks noGrp="1"/>
          </p:cNvSpPr>
          <p:nvPr>
            <p:ph type="title"/>
          </p:nvPr>
        </p:nvSpPr>
        <p:spPr>
          <a:xfrm>
            <a:off x="1908049" y="530352"/>
            <a:ext cx="8331787" cy="537808"/>
          </a:xfrm>
        </p:spPr>
        <p:txBody>
          <a:bodyPr>
            <a:noAutofit/>
          </a:bodyPr>
          <a:lstStyle/>
          <a:p>
            <a:pPr algn="ctr"/>
            <a:r>
              <a:rPr lang="en-US" sz="2800" b="0" dirty="0"/>
              <a:t>Additional webinars and resources</a:t>
            </a:r>
          </a:p>
        </p:txBody>
      </p:sp>
      <p:sp>
        <p:nvSpPr>
          <p:cNvPr id="8" name="Content Placeholder 2">
            <a:extLst>
              <a:ext uri="{FF2B5EF4-FFF2-40B4-BE49-F238E27FC236}">
                <a16:creationId xmlns:a16="http://schemas.microsoft.com/office/drawing/2014/main" id="{7EA9A149-5889-4314-A269-A705226AF2E3}"/>
              </a:ext>
            </a:extLst>
          </p:cNvPr>
          <p:cNvSpPr>
            <a:spLocks noGrp="1"/>
          </p:cNvSpPr>
          <p:nvPr>
            <p:ph idx="1"/>
          </p:nvPr>
        </p:nvSpPr>
        <p:spPr>
          <a:xfrm>
            <a:off x="1908048" y="1092327"/>
            <a:ext cx="9998201" cy="4784598"/>
          </a:xfrm>
        </p:spPr>
        <p:txBody>
          <a:bodyPr>
            <a:normAutofit fontScale="92500"/>
          </a:bodyPr>
          <a:lstStyle/>
          <a:p>
            <a:pPr marL="0" indent="0" algn="ctr">
              <a:lnSpc>
                <a:spcPct val="140000"/>
              </a:lnSpc>
              <a:spcAft>
                <a:spcPts val="600"/>
              </a:spcAft>
              <a:buNone/>
            </a:pPr>
            <a:endParaRPr lang="en-US" sz="2400" dirty="0">
              <a:latin typeface="Arial" panose="020B0604020202020204" pitchFamily="34" charset="0"/>
              <a:ea typeface="MS PGothic" panose="020B0600070205080204" pitchFamily="34" charset="-128"/>
              <a:cs typeface="Times New Roman" panose="02020603050405020304" pitchFamily="18" charset="0"/>
            </a:endParaRPr>
          </a:p>
          <a:p>
            <a:pPr>
              <a:lnSpc>
                <a:spcPct val="140000"/>
              </a:lnSpc>
              <a:spcAft>
                <a:spcPts val="600"/>
              </a:spcAft>
            </a:pPr>
            <a:r>
              <a:rPr lang="en-US" sz="2800" dirty="0">
                <a:latin typeface="Arial" panose="020B0604020202020204" pitchFamily="34" charset="0"/>
                <a:ea typeface="MS PGothic" panose="020B0600070205080204" pitchFamily="34" charset="-128"/>
                <a:cs typeface="Times New Roman" panose="02020603050405020304" pitchFamily="18" charset="0"/>
              </a:rPr>
              <a:t>Verifying the Application for ENERGY STAR Tenant Space Recognition – Oct 20, 2020 webinar slides will be posted on the Trainings page: </a:t>
            </a:r>
          </a:p>
          <a:p>
            <a:pPr marL="0" indent="0" algn="ctr">
              <a:lnSpc>
                <a:spcPct val="140000"/>
              </a:lnSpc>
              <a:spcAft>
                <a:spcPts val="600"/>
              </a:spcAft>
              <a:buNone/>
            </a:pPr>
            <a:r>
              <a:rPr lang="en-US" sz="2800" dirty="0">
                <a:latin typeface="Arial" panose="020B0604020202020204" pitchFamily="34" charset="0"/>
                <a:ea typeface="MS PGothic" panose="020B0600070205080204" pitchFamily="34" charset="-128"/>
                <a:cs typeface="Times New Roman" panose="02020603050405020304" pitchFamily="18" charset="0"/>
                <a:hlinkClick r:id="rId3"/>
              </a:rPr>
              <a:t>https://www.energystar.gov/buildings/training/slide_library</a:t>
            </a:r>
            <a:endParaRPr lang="en-US" sz="2800" dirty="0">
              <a:latin typeface="Arial" panose="020B0604020202020204" pitchFamily="34" charset="0"/>
              <a:ea typeface="MS PGothic" panose="020B0600070205080204" pitchFamily="34" charset="-128"/>
              <a:cs typeface="Times New Roman" panose="02020603050405020304" pitchFamily="18" charset="0"/>
            </a:endParaRPr>
          </a:p>
          <a:p>
            <a:pPr marL="0" indent="0" algn="ctr">
              <a:lnSpc>
                <a:spcPct val="140000"/>
              </a:lnSpc>
              <a:spcAft>
                <a:spcPts val="600"/>
              </a:spcAft>
              <a:buNone/>
            </a:pPr>
            <a:endParaRPr lang="en-US" sz="2800" dirty="0">
              <a:latin typeface="Arial" panose="020B0604020202020204" pitchFamily="34" charset="0"/>
              <a:ea typeface="MS PGothic" panose="020B0600070205080204" pitchFamily="34" charset="-128"/>
              <a:cs typeface="Times New Roman" panose="02020603050405020304" pitchFamily="18" charset="0"/>
            </a:endParaRPr>
          </a:p>
          <a:p>
            <a:pPr algn="ctr">
              <a:lnSpc>
                <a:spcPct val="140000"/>
              </a:lnSpc>
              <a:spcAft>
                <a:spcPts val="600"/>
              </a:spcAft>
            </a:pPr>
            <a:r>
              <a:rPr lang="en-US" sz="2800" dirty="0">
                <a:latin typeface="Arial" panose="020B0604020202020204" pitchFamily="34" charset="0"/>
                <a:ea typeface="MS PGothic" panose="020B0600070205080204" pitchFamily="34" charset="-128"/>
                <a:cs typeface="Times New Roman" panose="02020603050405020304" pitchFamily="18" charset="0"/>
              </a:rPr>
              <a:t>Guidance on how to apply, LP verification, and more available at</a:t>
            </a:r>
          </a:p>
          <a:p>
            <a:pPr marL="0" indent="0" algn="ctr">
              <a:lnSpc>
                <a:spcPct val="140000"/>
              </a:lnSpc>
              <a:spcAft>
                <a:spcPts val="600"/>
              </a:spcAft>
              <a:buNone/>
            </a:pPr>
            <a:r>
              <a:rPr lang="en-US" sz="2800" dirty="0">
                <a:latin typeface="Arial" panose="020B0604020202020204" pitchFamily="34" charset="0"/>
                <a:ea typeface="MS PGothic" panose="020B0600070205080204" pitchFamily="34" charset="-128"/>
                <a:cs typeface="Times New Roman" panose="02020603050405020304" pitchFamily="18" charset="0"/>
                <a:hlinkClick r:id="rId4"/>
              </a:rPr>
              <a:t>www.energystar.gov/tenantrecognition</a:t>
            </a:r>
            <a:r>
              <a:rPr lang="en-US" sz="2800" dirty="0">
                <a:latin typeface="Arial" panose="020B0604020202020204" pitchFamily="34" charset="0"/>
                <a:ea typeface="MS PGothic" panose="020B0600070205080204" pitchFamily="34" charset="-128"/>
                <a:cs typeface="Times New Roman" panose="02020603050405020304" pitchFamily="18" charset="0"/>
              </a:rPr>
              <a:t> </a:t>
            </a:r>
          </a:p>
        </p:txBody>
      </p:sp>
    </p:spTree>
    <p:extLst>
      <p:ext uri="{BB962C8B-B14F-4D97-AF65-F5344CB8AC3E}">
        <p14:creationId xmlns:p14="http://schemas.microsoft.com/office/powerpoint/2010/main" val="2713387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42</a:t>
            </a:fld>
            <a:endParaRPr lang="en-US">
              <a:solidFill>
                <a:srgbClr val="3F3F3F"/>
              </a:solidFill>
            </a:endParaRPr>
          </a:p>
        </p:txBody>
      </p:sp>
      <p:sp>
        <p:nvSpPr>
          <p:cNvPr id="8" name="Content Placeholder 2">
            <a:extLst>
              <a:ext uri="{FF2B5EF4-FFF2-40B4-BE49-F238E27FC236}">
                <a16:creationId xmlns:a16="http://schemas.microsoft.com/office/drawing/2014/main" id="{7EA9A149-5889-4314-A269-A705226AF2E3}"/>
              </a:ext>
            </a:extLst>
          </p:cNvPr>
          <p:cNvSpPr>
            <a:spLocks noGrp="1"/>
          </p:cNvSpPr>
          <p:nvPr>
            <p:ph idx="1"/>
          </p:nvPr>
        </p:nvSpPr>
        <p:spPr>
          <a:xfrm>
            <a:off x="2265753" y="333376"/>
            <a:ext cx="7660494" cy="4512128"/>
          </a:xfrm>
        </p:spPr>
        <p:txBody>
          <a:bodyPr>
            <a:normAutofit fontScale="77500" lnSpcReduction="20000"/>
          </a:bodyPr>
          <a:lstStyle/>
          <a:p>
            <a:pPr marL="0" indent="0" algn="ctr">
              <a:lnSpc>
                <a:spcPct val="140000"/>
              </a:lnSpc>
              <a:spcAft>
                <a:spcPts val="600"/>
              </a:spcAft>
              <a:buNone/>
            </a:pPr>
            <a:endParaRPr lang="en-US" sz="4800" b="1" dirty="0">
              <a:solidFill>
                <a:srgbClr val="00AEEF"/>
              </a:solidFill>
              <a:latin typeface="Arial" panose="020B0604020202020204" pitchFamily="34" charset="0"/>
              <a:ea typeface="MS PGothic" panose="020B0600070205080204" pitchFamily="34" charset="-128"/>
              <a:cs typeface="Times New Roman" panose="02020603050405020304" pitchFamily="18" charset="0"/>
            </a:endParaRPr>
          </a:p>
          <a:p>
            <a:pPr marL="0" indent="0" algn="ctr">
              <a:lnSpc>
                <a:spcPct val="140000"/>
              </a:lnSpc>
              <a:spcAft>
                <a:spcPts val="600"/>
              </a:spcAft>
              <a:buNone/>
            </a:pPr>
            <a:r>
              <a:rPr lang="en-US" sz="4800" b="1" dirty="0">
                <a:solidFill>
                  <a:srgbClr val="00AEEF"/>
                </a:solidFill>
                <a:latin typeface="Arial" panose="020B0604020202020204" pitchFamily="34" charset="0"/>
                <a:ea typeface="MS PGothic" panose="020B0600070205080204" pitchFamily="34" charset="-128"/>
                <a:cs typeface="Times New Roman" panose="02020603050405020304" pitchFamily="18" charset="0"/>
              </a:rPr>
              <a:t>Questions?</a:t>
            </a:r>
          </a:p>
          <a:p>
            <a:pPr marL="0" indent="0" algn="ctr">
              <a:lnSpc>
                <a:spcPct val="140000"/>
              </a:lnSpc>
              <a:spcAft>
                <a:spcPts val="600"/>
              </a:spcAft>
              <a:buNone/>
            </a:pPr>
            <a:endParaRPr lang="en-US" sz="1700" dirty="0">
              <a:latin typeface="Arial" panose="020B0604020202020204" pitchFamily="34" charset="0"/>
              <a:ea typeface="MS PGothic" panose="020B0600070205080204" pitchFamily="34" charset="-128"/>
              <a:cs typeface="Times New Roman" panose="02020603050405020304" pitchFamily="18" charset="0"/>
            </a:endParaRPr>
          </a:p>
          <a:p>
            <a:pPr marL="0" indent="0" algn="ctr">
              <a:lnSpc>
                <a:spcPct val="140000"/>
              </a:lnSpc>
              <a:spcAft>
                <a:spcPts val="600"/>
              </a:spcAft>
              <a:buNone/>
            </a:pPr>
            <a:endParaRPr lang="en-US" sz="1700" dirty="0">
              <a:latin typeface="Arial" panose="020B0604020202020204" pitchFamily="34" charset="0"/>
              <a:ea typeface="MS PGothic" panose="020B0600070205080204" pitchFamily="34" charset="-128"/>
              <a:cs typeface="Times New Roman" panose="02020603050405020304" pitchFamily="18" charset="0"/>
            </a:endParaRPr>
          </a:p>
          <a:p>
            <a:pPr marL="0" indent="0" algn="ctr">
              <a:lnSpc>
                <a:spcPct val="140000"/>
              </a:lnSpc>
              <a:spcAft>
                <a:spcPts val="600"/>
              </a:spcAft>
              <a:buNone/>
            </a:pPr>
            <a:r>
              <a:rPr lang="en-US" sz="2800" dirty="0">
                <a:latin typeface="Arial" panose="020B0604020202020204" pitchFamily="34" charset="0"/>
                <a:ea typeface="MS PGothic" panose="020B0600070205080204" pitchFamily="34" charset="-128"/>
                <a:cs typeface="Times New Roman" panose="02020603050405020304" pitchFamily="18" charset="0"/>
              </a:rPr>
              <a:t>Go to </a:t>
            </a:r>
          </a:p>
          <a:p>
            <a:pPr marL="0" indent="0" algn="ctr">
              <a:lnSpc>
                <a:spcPct val="140000"/>
              </a:lnSpc>
              <a:spcAft>
                <a:spcPts val="600"/>
              </a:spcAft>
              <a:buNone/>
            </a:pPr>
            <a:r>
              <a:rPr lang="en-US" sz="2800" dirty="0">
                <a:latin typeface="Arial" panose="020B0604020202020204" pitchFamily="34" charset="0"/>
                <a:ea typeface="MS PGothic" panose="020B0600070205080204" pitchFamily="34" charset="-128"/>
                <a:cs typeface="Times New Roman" panose="02020603050405020304" pitchFamily="18" charset="0"/>
                <a:hlinkClick r:id="rId3"/>
              </a:rPr>
              <a:t>www.energystar.gov/tenantrecognition</a:t>
            </a:r>
            <a:endParaRPr lang="en-US" sz="2800" dirty="0">
              <a:latin typeface="Arial" panose="020B0604020202020204" pitchFamily="34" charset="0"/>
              <a:ea typeface="MS PGothic" panose="020B0600070205080204" pitchFamily="34" charset="-128"/>
              <a:cs typeface="Times New Roman" panose="02020603050405020304" pitchFamily="18" charset="0"/>
            </a:endParaRPr>
          </a:p>
          <a:p>
            <a:pPr marL="0" indent="0" algn="ctr">
              <a:lnSpc>
                <a:spcPct val="140000"/>
              </a:lnSpc>
              <a:spcAft>
                <a:spcPts val="600"/>
              </a:spcAft>
              <a:buNone/>
            </a:pPr>
            <a:r>
              <a:rPr lang="en-US" sz="2800" dirty="0">
                <a:latin typeface="Arial" panose="020B0604020202020204" pitchFamily="34" charset="0"/>
                <a:ea typeface="MS PGothic" panose="020B0600070205080204" pitchFamily="34" charset="-128"/>
                <a:cs typeface="Times New Roman" panose="02020603050405020304" pitchFamily="18" charset="0"/>
              </a:rPr>
              <a:t>or email </a:t>
            </a:r>
          </a:p>
          <a:p>
            <a:pPr marL="0" indent="0" algn="ctr">
              <a:lnSpc>
                <a:spcPct val="140000"/>
              </a:lnSpc>
              <a:spcAft>
                <a:spcPts val="600"/>
              </a:spcAft>
              <a:buNone/>
            </a:pPr>
            <a:r>
              <a:rPr lang="en-US" sz="2800" dirty="0">
                <a:latin typeface="Arial" panose="020B0604020202020204" pitchFamily="34" charset="0"/>
                <a:ea typeface="MS PGothic" panose="020B0600070205080204" pitchFamily="34" charset="-128"/>
                <a:cs typeface="Times New Roman" panose="02020603050405020304" pitchFamily="18" charset="0"/>
                <a:hlinkClick r:id="rId4"/>
              </a:rPr>
              <a:t>TenantRecognition@energystar.gov</a:t>
            </a:r>
            <a:r>
              <a:rPr lang="en-US" sz="2800" dirty="0">
                <a:latin typeface="Arial" panose="020B0604020202020204" pitchFamily="34" charset="0"/>
                <a:ea typeface="MS PGothic" panose="020B0600070205080204" pitchFamily="34" charset="-128"/>
                <a:cs typeface="Times New Roman" panose="02020603050405020304" pitchFamily="18" charset="0"/>
              </a:rPr>
              <a:t> </a:t>
            </a:r>
          </a:p>
          <a:p>
            <a:pPr marL="0" indent="0" algn="ctr">
              <a:lnSpc>
                <a:spcPct val="140000"/>
              </a:lnSpc>
              <a:spcAft>
                <a:spcPts val="600"/>
              </a:spcAft>
              <a:buNone/>
            </a:pPr>
            <a:r>
              <a:rPr lang="en-US" sz="2800" dirty="0">
                <a:latin typeface="Arial" panose="020B0604020202020204" pitchFamily="34" charset="0"/>
                <a:ea typeface="MS PGothic" panose="020B0600070205080204" pitchFamily="34" charset="-128"/>
                <a:cs typeface="Times New Roman" panose="02020603050405020304" pitchFamily="18" charset="0"/>
              </a:rPr>
              <a:t>for more information</a:t>
            </a:r>
          </a:p>
        </p:txBody>
      </p:sp>
      <p:pic>
        <p:nvPicPr>
          <p:cNvPr id="4" name="Picture 3" descr="A picture containing drawing&#10;&#10;Description automatically generated">
            <a:extLst>
              <a:ext uri="{FF2B5EF4-FFF2-40B4-BE49-F238E27FC236}">
                <a16:creationId xmlns:a16="http://schemas.microsoft.com/office/drawing/2014/main" id="{4B79447F-6F19-4CC9-AA11-A370440F50F8}"/>
              </a:ext>
            </a:extLst>
          </p:cNvPr>
          <p:cNvPicPr>
            <a:picLocks noChangeAspect="1"/>
          </p:cNvPicPr>
          <p:nvPr/>
        </p:nvPicPr>
        <p:blipFill>
          <a:blip r:embed="rId5"/>
          <a:stretch>
            <a:fillRect/>
          </a:stretch>
        </p:blipFill>
        <p:spPr>
          <a:xfrm>
            <a:off x="1807664" y="5057776"/>
            <a:ext cx="3327666" cy="1028803"/>
          </a:xfrm>
          <a:prstGeom prst="rect">
            <a:avLst/>
          </a:prstGeom>
        </p:spPr>
      </p:pic>
    </p:spTree>
    <p:extLst>
      <p:ext uri="{BB962C8B-B14F-4D97-AF65-F5344CB8AC3E}">
        <p14:creationId xmlns:p14="http://schemas.microsoft.com/office/powerpoint/2010/main" val="92945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a:bodyPr>
          <a:lstStyle/>
          <a:p>
            <a:r>
              <a:rPr lang="en-US" dirty="0"/>
              <a:t>Who is eligible to apply? </a:t>
            </a:r>
          </a:p>
        </p:txBody>
      </p:sp>
      <p:sp>
        <p:nvSpPr>
          <p:cNvPr id="3" name="Content Placeholder 2"/>
          <p:cNvSpPr>
            <a:spLocks noGrp="1"/>
          </p:cNvSpPr>
          <p:nvPr>
            <p:ph idx="1"/>
          </p:nvPr>
        </p:nvSpPr>
        <p:spPr>
          <a:xfrm>
            <a:off x="1825752" y="1216152"/>
            <a:ext cx="7874586" cy="4640362"/>
          </a:xfrm>
        </p:spPr>
        <p:txBody>
          <a:bodyPr vert="horz" lIns="91440" tIns="45720" rIns="91440" bIns="45720" rtlCol="0" anchor="t">
            <a:normAutofit lnSpcReduction="10000"/>
          </a:bodyPr>
          <a:lstStyle/>
          <a:p>
            <a:pPr>
              <a:spcAft>
                <a:spcPts val="600"/>
              </a:spcAft>
            </a:pPr>
            <a:r>
              <a:rPr lang="en-US" sz="1800" dirty="0">
                <a:latin typeface="Univers"/>
              </a:rPr>
              <a:t>To access the Tenant module within Portfolio Manager, your Tenant Space must:</a:t>
            </a:r>
          </a:p>
          <a:p>
            <a:pPr lvl="1">
              <a:spcAft>
                <a:spcPts val="600"/>
              </a:spcAft>
            </a:pPr>
            <a:r>
              <a:rPr lang="en-US" sz="1800" dirty="0"/>
              <a:t>Be either a general administrative office, financial office, or a non-diagnostic medical office (such as a doctor’s office that does not include diagnostic equipment). It may include a data center.</a:t>
            </a:r>
          </a:p>
          <a:p>
            <a:pPr lvl="2">
              <a:spcAft>
                <a:spcPts val="600"/>
              </a:spcAft>
            </a:pPr>
            <a:r>
              <a:rPr lang="en-US" sz="1400" i="1" dirty="0"/>
              <a:t>In Portfolio Manager, the EPA-Calculated Property Type (based on the property uses entered in your Details tab) must be Office or Financial Office.</a:t>
            </a:r>
          </a:p>
          <a:p>
            <a:pPr lvl="1">
              <a:spcAft>
                <a:spcPts val="600"/>
              </a:spcAft>
            </a:pPr>
            <a:endParaRPr lang="en-US" sz="1800" dirty="0"/>
          </a:p>
          <a:p>
            <a:pPr lvl="1">
              <a:spcAft>
                <a:spcPts val="600"/>
              </a:spcAft>
            </a:pPr>
            <a:r>
              <a:rPr lang="en-US" sz="1800" dirty="0"/>
              <a:t>Represent all your usable office square footage in the building. Your usable square footage is defined as all areas within the demising walls reserved for your exclusive use.</a:t>
            </a:r>
          </a:p>
          <a:p>
            <a:pPr lvl="2">
              <a:spcAft>
                <a:spcPts val="600"/>
              </a:spcAft>
            </a:pPr>
            <a:r>
              <a:rPr lang="en-US" sz="1400" i="1" dirty="0"/>
              <a:t>In Portfolio Manager, the property must be designated “Part of a Building” in the Basic Information section on your Details tab.</a:t>
            </a:r>
          </a:p>
          <a:p>
            <a:pPr lvl="1">
              <a:spcAft>
                <a:spcPts val="600"/>
              </a:spcAft>
            </a:pPr>
            <a:endParaRPr lang="en-US" sz="1800" dirty="0"/>
          </a:p>
          <a:p>
            <a:pPr lvl="1">
              <a:spcAft>
                <a:spcPts val="600"/>
              </a:spcAft>
            </a:pPr>
            <a:r>
              <a:rPr lang="en-US" sz="1800" dirty="0">
                <a:latin typeface="Univers"/>
              </a:rPr>
              <a:t>Be located in the United States.</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5</a:t>
            </a:fld>
            <a:endParaRPr lang="en-US" dirty="0">
              <a:solidFill>
                <a:schemeClr val="tx1"/>
              </a:solidFill>
            </a:endParaRPr>
          </a:p>
        </p:txBody>
      </p:sp>
    </p:spTree>
    <p:extLst>
      <p:ext uri="{BB962C8B-B14F-4D97-AF65-F5344CB8AC3E}">
        <p14:creationId xmlns:p14="http://schemas.microsoft.com/office/powerpoint/2010/main" val="29467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a:bodyPr>
          <a:lstStyle/>
          <a:p>
            <a:r>
              <a:rPr lang="en-US" dirty="0"/>
              <a:t>What are the criteria for recognition? </a:t>
            </a:r>
          </a:p>
        </p:txBody>
      </p:sp>
      <p:sp>
        <p:nvSpPr>
          <p:cNvPr id="3" name="Content Placeholder 2"/>
          <p:cNvSpPr>
            <a:spLocks noGrp="1"/>
          </p:cNvSpPr>
          <p:nvPr>
            <p:ph idx="1"/>
          </p:nvPr>
        </p:nvSpPr>
        <p:spPr>
          <a:xfrm>
            <a:off x="1825752" y="1216153"/>
            <a:ext cx="7874586" cy="4174699"/>
          </a:xfrm>
        </p:spPr>
        <p:txBody>
          <a:bodyPr vert="horz" lIns="91440" tIns="45720" rIns="91440" bIns="45720" rtlCol="0" anchor="t">
            <a:normAutofit/>
          </a:bodyPr>
          <a:lstStyle/>
          <a:p>
            <a:pPr>
              <a:lnSpc>
                <a:spcPct val="130000"/>
              </a:lnSpc>
            </a:pPr>
            <a:r>
              <a:rPr lang="en-US" dirty="0"/>
              <a:t>To earn ENERGY STAR Tenant Space recognition, you must: </a:t>
            </a:r>
          </a:p>
          <a:p>
            <a:pPr lvl="1">
              <a:lnSpc>
                <a:spcPct val="130000"/>
              </a:lnSpc>
            </a:pPr>
            <a:r>
              <a:rPr lang="en-US" dirty="0"/>
              <a:t>Estimate energy use</a:t>
            </a:r>
          </a:p>
          <a:p>
            <a:pPr lvl="1">
              <a:lnSpc>
                <a:spcPct val="130000"/>
              </a:lnSpc>
            </a:pPr>
            <a:r>
              <a:rPr lang="en-US" dirty="0"/>
              <a:t>Meter energy use</a:t>
            </a:r>
          </a:p>
          <a:p>
            <a:pPr lvl="1">
              <a:lnSpc>
                <a:spcPct val="130000"/>
              </a:lnSpc>
            </a:pPr>
            <a:r>
              <a:rPr lang="en-US" dirty="0"/>
              <a:t>Light efficiently</a:t>
            </a:r>
          </a:p>
          <a:p>
            <a:pPr lvl="1">
              <a:lnSpc>
                <a:spcPct val="130000"/>
              </a:lnSpc>
            </a:pPr>
            <a:r>
              <a:rPr lang="en-US" dirty="0"/>
              <a:t>Use efficient equipment</a:t>
            </a:r>
          </a:p>
          <a:p>
            <a:pPr lvl="2">
              <a:lnSpc>
                <a:spcPct val="130000"/>
              </a:lnSpc>
            </a:pPr>
            <a:r>
              <a:rPr lang="en-US" sz="1600" i="1" dirty="0"/>
              <a:t>Your application will need to include a written </a:t>
            </a:r>
            <a:r>
              <a:rPr lang="en-US" sz="1600" b="1" i="1" dirty="0"/>
              <a:t>procurement policy </a:t>
            </a:r>
            <a:r>
              <a:rPr lang="en-US" sz="1600" i="1" dirty="0"/>
              <a:t>that specifies that the tenant will procure ENERGY STAR certified equipment wherever applicable.</a:t>
            </a:r>
          </a:p>
          <a:p>
            <a:pPr lvl="1">
              <a:lnSpc>
                <a:spcPct val="130000"/>
              </a:lnSpc>
            </a:pPr>
            <a:r>
              <a:rPr lang="en-US" dirty="0"/>
              <a:t>Share meter data with the landlord (if requested)</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15206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5752" y="1216153"/>
            <a:ext cx="8305800" cy="3971925"/>
          </a:xfrm>
        </p:spPr>
        <p:txBody>
          <a:bodyPr vert="horz" lIns="91440" tIns="45720" rIns="91440" bIns="45720" rtlCol="0" anchor="t">
            <a:normAutofit/>
          </a:bodyPr>
          <a:lstStyle/>
          <a:p>
            <a:pPr marL="514350" indent="-514350">
              <a:lnSpc>
                <a:spcPct val="130000"/>
              </a:lnSpc>
              <a:buFont typeface="+mj-lt"/>
              <a:buAutoNum type="arabicPeriod"/>
            </a:pPr>
            <a:r>
              <a:rPr lang="en-US" dirty="0"/>
              <a:t>Add your Tenant Space to Portfolio Manager</a:t>
            </a:r>
          </a:p>
          <a:p>
            <a:pPr marL="514350" indent="-514350">
              <a:lnSpc>
                <a:spcPct val="130000"/>
              </a:lnSpc>
              <a:buFont typeface="+mj-lt"/>
              <a:buAutoNum type="arabicPeriod"/>
            </a:pPr>
            <a:r>
              <a:rPr lang="en-US">
                <a:latin typeface="Univers"/>
              </a:rPr>
              <a:t>Access the Tenant module</a:t>
            </a:r>
            <a:endParaRPr lang="en-US" dirty="0"/>
          </a:p>
          <a:p>
            <a:pPr marL="514350" indent="-514350">
              <a:lnSpc>
                <a:spcPct val="130000"/>
              </a:lnSpc>
              <a:buFont typeface="+mj-lt"/>
              <a:buAutoNum type="arabicPeriod"/>
            </a:pPr>
            <a:r>
              <a:rPr lang="en-US" dirty="0"/>
              <a:t>Generate application for Tenant Space recognition</a:t>
            </a:r>
          </a:p>
          <a:p>
            <a:pPr marL="514350" indent="-514350">
              <a:lnSpc>
                <a:spcPct val="130000"/>
              </a:lnSpc>
              <a:buFont typeface="+mj-lt"/>
              <a:buAutoNum type="arabicPeriod"/>
            </a:pPr>
            <a:r>
              <a:rPr lang="en-US" dirty="0"/>
              <a:t>Have a Licensed Professional (LP) conduct a site visit, verifying the information in your application</a:t>
            </a:r>
          </a:p>
          <a:p>
            <a:pPr marL="514350" indent="-514350">
              <a:lnSpc>
                <a:spcPct val="130000"/>
              </a:lnSpc>
              <a:buFont typeface="+mj-lt"/>
              <a:buAutoNum type="arabicPeriod"/>
            </a:pPr>
            <a:r>
              <a:rPr lang="en-US" dirty="0"/>
              <a:t>Complete the online application and submit the application electronically to EPA</a:t>
            </a:r>
          </a:p>
          <a:p>
            <a:pPr marL="514350" indent="-514350">
              <a:lnSpc>
                <a:spcPct val="130000"/>
              </a:lnSpc>
              <a:buFont typeface="+mj-lt"/>
              <a:buAutoNum type="arabicPeriod"/>
            </a:pPr>
            <a:r>
              <a:rPr lang="en-US" dirty="0"/>
              <a:t>Respond to questions from EPA, if necessary</a:t>
            </a:r>
          </a:p>
          <a:p>
            <a:pPr marL="514350" indent="-514350">
              <a:lnSpc>
                <a:spcPct val="130000"/>
              </a:lnSpc>
              <a:buFont typeface="+mj-lt"/>
              <a:buAutoNum type="arabicPeriod"/>
            </a:pPr>
            <a:r>
              <a:rPr lang="en-US" dirty="0"/>
              <a:t>Receive notification of the application’s status</a:t>
            </a:r>
          </a:p>
        </p:txBody>
      </p:sp>
      <p:sp>
        <p:nvSpPr>
          <p:cNvPr id="5"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7</a:t>
            </a:fld>
            <a:endParaRPr lang="en-US" dirty="0">
              <a:solidFill>
                <a:schemeClr val="tx1"/>
              </a:solidFill>
            </a:endParaRPr>
          </a:p>
        </p:txBody>
      </p:sp>
      <p:sp>
        <p:nvSpPr>
          <p:cNvPr id="6" name="Title 1"/>
          <p:cNvSpPr txBox="1">
            <a:spLocks/>
          </p:cNvSpPr>
          <p:nvPr/>
        </p:nvSpPr>
        <p:spPr>
          <a:xfrm>
            <a:off x="1908049"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dirty="0"/>
              <a:t>Overview of the Application Process</a:t>
            </a:r>
          </a:p>
        </p:txBody>
      </p:sp>
    </p:spTree>
    <p:extLst>
      <p:ext uri="{BB962C8B-B14F-4D97-AF65-F5344CB8AC3E}">
        <p14:creationId xmlns:p14="http://schemas.microsoft.com/office/powerpoint/2010/main" val="378541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2589" y="2126091"/>
            <a:ext cx="7874586" cy="4174699"/>
          </a:xfrm>
        </p:spPr>
        <p:txBody>
          <a:bodyPr/>
          <a:lstStyle/>
          <a:p>
            <a:pPr>
              <a:buNone/>
            </a:pPr>
            <a:endParaRPr lang="en-US" dirty="0"/>
          </a:p>
          <a:p>
            <a:pPr>
              <a:buNone/>
            </a:pPr>
            <a:endParaRPr lang="en-US" dirty="0"/>
          </a:p>
          <a:p>
            <a:pPr marL="0" indent="0">
              <a:buNone/>
            </a:pPr>
            <a:r>
              <a:rPr lang="en-US" sz="4000" b="1" dirty="0">
                <a:solidFill>
                  <a:srgbClr val="00B0F0"/>
                </a:solidFill>
              </a:rPr>
              <a:t>Setting up your Tenant Space</a:t>
            </a:r>
          </a:p>
        </p:txBody>
      </p:sp>
      <p:sp>
        <p:nvSpPr>
          <p:cNvPr id="4"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8</a:t>
            </a:fld>
            <a:endParaRPr lang="en-US" dirty="0">
              <a:solidFill>
                <a:srgbClr val="3F3F3F"/>
              </a:solidFill>
            </a:endParaRPr>
          </a:p>
        </p:txBody>
      </p:sp>
    </p:spTree>
    <p:extLst>
      <p:ext uri="{BB962C8B-B14F-4D97-AF65-F5344CB8AC3E}">
        <p14:creationId xmlns:p14="http://schemas.microsoft.com/office/powerpoint/2010/main" val="145978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A picture containing graphical user interface, text, application&#10;&#10;Description automatically generated">
            <a:extLst>
              <a:ext uri="{FF2B5EF4-FFF2-40B4-BE49-F238E27FC236}">
                <a16:creationId xmlns:a16="http://schemas.microsoft.com/office/drawing/2014/main" id="{A52A5E8F-E961-43C1-B318-64FEA27D5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2740255"/>
            <a:ext cx="35242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8049" y="530352"/>
            <a:ext cx="8331787" cy="537808"/>
          </a:xfrm>
        </p:spPr>
        <p:txBody>
          <a:bodyPr>
            <a:normAutofit/>
          </a:bodyPr>
          <a:lstStyle/>
          <a:p>
            <a:r>
              <a:rPr lang="en-US">
                <a:latin typeface="Univers"/>
              </a:rPr>
              <a:t>Access the Tenant Module within Portfolio Manager</a:t>
            </a:r>
            <a:endParaRPr lang="en-US" dirty="0"/>
          </a:p>
        </p:txBody>
      </p:sp>
      <p:sp>
        <p:nvSpPr>
          <p:cNvPr id="9"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9</a:t>
            </a:fld>
            <a:endParaRPr lang="en-US" dirty="0">
              <a:solidFill>
                <a:srgbClr val="3F3F3F"/>
              </a:solidFill>
            </a:endParaRPr>
          </a:p>
        </p:txBody>
      </p:sp>
      <p:pic>
        <p:nvPicPr>
          <p:cNvPr id="3" name="Picture 2">
            <a:extLst>
              <a:ext uri="{FF2B5EF4-FFF2-40B4-BE49-F238E27FC236}">
                <a16:creationId xmlns:a16="http://schemas.microsoft.com/office/drawing/2014/main" id="{CCE3C0BE-97D9-4F24-BA3B-88B0C4474BFD}"/>
              </a:ext>
            </a:extLst>
          </p:cNvPr>
          <p:cNvPicPr>
            <a:picLocks noChangeAspect="1"/>
          </p:cNvPicPr>
          <p:nvPr/>
        </p:nvPicPr>
        <p:blipFill rotWithShape="1">
          <a:blip r:embed="rId4"/>
          <a:srcRect t="9445"/>
          <a:stretch/>
        </p:blipFill>
        <p:spPr>
          <a:xfrm>
            <a:off x="5193242" y="1120142"/>
            <a:ext cx="5237014" cy="4684218"/>
          </a:xfrm>
          <a:prstGeom prst="rect">
            <a:avLst/>
          </a:prstGeom>
        </p:spPr>
      </p:pic>
      <p:cxnSp>
        <p:nvCxnSpPr>
          <p:cNvPr id="6" name="Straight Arrow Connector 5">
            <a:extLst>
              <a:ext uri="{FF2B5EF4-FFF2-40B4-BE49-F238E27FC236}">
                <a16:creationId xmlns:a16="http://schemas.microsoft.com/office/drawing/2014/main" id="{539E6BC9-54D8-4440-91A1-F2BFE7E4B908}"/>
              </a:ext>
            </a:extLst>
          </p:cNvPr>
          <p:cNvCxnSpPr>
            <a:cxnSpLocks/>
          </p:cNvCxnSpPr>
          <p:nvPr/>
        </p:nvCxnSpPr>
        <p:spPr>
          <a:xfrm flipH="1" flipV="1">
            <a:off x="3495676" y="3971926"/>
            <a:ext cx="1952625" cy="771524"/>
          </a:xfrm>
          <a:prstGeom prst="straightConnector1">
            <a:avLst/>
          </a:prstGeom>
          <a:ln>
            <a:headEnd w="lg" len="med"/>
            <a:tailEnd type="triangle" w="lg" len="med"/>
          </a:ln>
        </p:spPr>
        <p:style>
          <a:lnRef idx="2">
            <a:schemeClr val="accent2"/>
          </a:lnRef>
          <a:fillRef idx="0">
            <a:schemeClr val="accent2"/>
          </a:fillRef>
          <a:effectRef idx="1">
            <a:schemeClr val="accent2"/>
          </a:effectRef>
          <a:fontRef idx="minor">
            <a:schemeClr val="tx1"/>
          </a:fontRef>
        </p:style>
      </p:cxnSp>
      <p:sp>
        <p:nvSpPr>
          <p:cNvPr id="25" name="Rectangle: Rounded Corners 24">
            <a:extLst>
              <a:ext uri="{FF2B5EF4-FFF2-40B4-BE49-F238E27FC236}">
                <a16:creationId xmlns:a16="http://schemas.microsoft.com/office/drawing/2014/main" id="{0AF3E8A8-8BFB-40E4-8B23-48DF2DC7212C}"/>
              </a:ext>
            </a:extLst>
          </p:cNvPr>
          <p:cNvSpPr/>
          <p:nvPr/>
        </p:nvSpPr>
        <p:spPr>
          <a:xfrm>
            <a:off x="5448301" y="4631539"/>
            <a:ext cx="1933575" cy="97155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 name="Picture 7" descr="A picture containing graphical user interface, text, application&#10;&#10;Description automatically generated">
            <a:extLst>
              <a:ext uri="{FF2B5EF4-FFF2-40B4-BE49-F238E27FC236}">
                <a16:creationId xmlns:a16="http://schemas.microsoft.com/office/drawing/2014/main" id="{6DD64C06-612B-463C-89A1-7C162B491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130" y="4743450"/>
            <a:ext cx="1641917" cy="78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423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2DBCC8A5E7ED47A7D5CBE7407F1D48" ma:contentTypeVersion="13" ma:contentTypeDescription="Create a new document." ma:contentTypeScope="" ma:versionID="592d28539b21f0321d363d7090b52e96">
  <xsd:schema xmlns:xsd="http://www.w3.org/2001/XMLSchema" xmlns:xs="http://www.w3.org/2001/XMLSchema" xmlns:p="http://schemas.microsoft.com/office/2006/metadata/properties" xmlns:ns3="fdc81ec3-f4f6-4609-b50f-04d22d16fef5" xmlns:ns4="c442bec3-5de2-4848-8046-1525657b99f6" targetNamespace="http://schemas.microsoft.com/office/2006/metadata/properties" ma:root="true" ma:fieldsID="55bcdc1ef02f638c708042920bf402f4" ns3:_="" ns4:_="">
    <xsd:import namespace="fdc81ec3-f4f6-4609-b50f-04d22d16fef5"/>
    <xsd:import namespace="c442bec3-5de2-4848-8046-1525657b99f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c81ec3-f4f6-4609-b50f-04d22d16fef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42bec3-5de2-4848-8046-1525657b99f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D24133-DD8D-4A8A-990F-10E3C21C2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c81ec3-f4f6-4609-b50f-04d22d16fef5"/>
    <ds:schemaRef ds:uri="c442bec3-5de2-4848-8046-1525657b9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BEBC85-E6F0-45AE-B33D-272506BDF17C}">
  <ds:schemaRefs>
    <ds:schemaRef ds:uri="http://schemas.microsoft.com/sharepoint/v3/contenttype/forms"/>
  </ds:schemaRefs>
</ds:datastoreItem>
</file>

<file path=customXml/itemProps3.xml><?xml version="1.0" encoding="utf-8"?>
<ds:datastoreItem xmlns:ds="http://schemas.openxmlformats.org/officeDocument/2006/customXml" ds:itemID="{B7CF63EE-9453-4CB8-AE8D-8AF6044274A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2428</TotalTime>
  <Words>5877</Words>
  <Application>Microsoft Office PowerPoint</Application>
  <PresentationFormat>Widescreen</PresentationFormat>
  <Paragraphs>319</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Narrow</vt:lpstr>
      <vt:lpstr>Calibri</vt:lpstr>
      <vt:lpstr>Symbol</vt:lpstr>
      <vt:lpstr>Univers</vt:lpstr>
      <vt:lpstr>universal</vt:lpstr>
      <vt:lpstr>Office Theme</vt:lpstr>
      <vt:lpstr>How to Apply for ENERGY STAR®  Tenant Space Recognition</vt:lpstr>
      <vt:lpstr>Agenda</vt:lpstr>
      <vt:lpstr>What is ENERGY STAR® Tenant Space? </vt:lpstr>
      <vt:lpstr>What is a Tenant Space?</vt:lpstr>
      <vt:lpstr>Who is eligible to apply? </vt:lpstr>
      <vt:lpstr>What are the criteria for recognition? </vt:lpstr>
      <vt:lpstr>PowerPoint Presentation</vt:lpstr>
      <vt:lpstr>PowerPoint Presentation</vt:lpstr>
      <vt:lpstr>Access the Tenant Module within Portfolio Manager</vt:lpstr>
      <vt:lpstr>Access the Tenant Module within Portfolio Manager</vt:lpstr>
      <vt:lpstr>Tenant Module: Enter Information for Entire Building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Site Visit</vt:lpstr>
      <vt:lpstr>Revise and Regenerate </vt:lpstr>
      <vt:lpstr>Submit Application </vt:lpstr>
      <vt:lpstr>Submit Application </vt:lpstr>
      <vt:lpstr>PowerPoint Presentation</vt:lpstr>
      <vt:lpstr>Check for Email Notifications</vt:lpstr>
      <vt:lpstr>View Tenant Spaces that have Earned Recognition</vt:lpstr>
      <vt:lpstr>Additional webinars and resources</vt:lpstr>
      <vt:lpstr>PowerPoint Presentation</vt:lpstr>
    </vt:vector>
  </TitlesOfParts>
  <Company>Crosby Markting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Ordansa</dc:creator>
  <cp:lastModifiedBy>Glatting, Stacy</cp:lastModifiedBy>
  <cp:revision>13</cp:revision>
  <cp:lastPrinted>2014-09-10T19:28:43Z</cp:lastPrinted>
  <dcterms:created xsi:type="dcterms:W3CDTF">2014-07-14T13:25:21Z</dcterms:created>
  <dcterms:modified xsi:type="dcterms:W3CDTF">2020-10-13T13:01:37Z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0x0101002B2DBCC8A5E7ED47A7D5CBE7407F1D48</vt:lpwstr>
  </property>
  <property fmtid="{D5CDD505-2E9C-101B-9397-08002B2CF9AE}" pid="3" name="TaxKeyword">
    <vt:lpwstr/>
  </property>
  <property fmtid="{D5CDD505-2E9C-101B-9397-08002B2CF9AE}" pid="4" name="ContractDivisions">
    <vt:lpwstr/>
  </property>
  <property fmtid="{D5CDD505-2E9C-101B-9397-08002B2CF9AE}" pid="5" name="ContractClients">
    <vt:lpwstr/>
  </property>
  <property fmtid="{D5CDD505-2E9C-101B-9397-08002B2CF9AE}" pid="6" name="AreaOfExpertise">
    <vt:lpwstr/>
  </property>
  <property fmtid="{D5CDD505-2E9C-101B-9397-08002B2CF9AE}" pid="7" name="ProjectLocations">
    <vt:lpwstr/>
  </property>
  <property fmtid="{D5CDD505-2E9C-101B-9397-08002B2CF9AE}" pid="8" name="ProjectSubjectAreas">
    <vt:lpwstr/>
  </property>
  <property fmtid="{D5CDD505-2E9C-101B-9397-08002B2CF9AE}" pid="9" name="ServiceSectors">
    <vt:lpwstr/>
  </property>
  <property fmtid="{D5CDD505-2E9C-101B-9397-08002B2CF9AE}" pid="10" name="WorkType">
    <vt:lpwstr/>
  </property>
  <property fmtid="{D5CDD505-2E9C-101B-9397-08002B2CF9AE}" pid="11" name="ProjectClients">
    <vt:lpwstr/>
  </property>
  <property fmtid="{D5CDD505-2E9C-101B-9397-08002B2CF9AE}" pid="12" name="ProjectServiceSectors">
    <vt:lpwstr/>
  </property>
  <property fmtid="{D5CDD505-2E9C-101B-9397-08002B2CF9AE}" pid="13" name="Locations">
    <vt:lpwstr/>
  </property>
</Properties>
</file>