
<file path=[Content_Types].xml><?xml version="1.0" encoding="utf-8"?>
<Types xmlns="http://schemas.openxmlformats.org/package/2006/content-types">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2.xml" ContentType="application/vnd.openxmlformats-officedocument.drawingml.chart+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5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10" r:id="rId49"/>
    <p:sldId id="311" r:id="rId50"/>
    <p:sldId id="312" r:id="rId51"/>
    <p:sldId id="304" r:id="rId52"/>
    <p:sldId id="305" r:id="rId53"/>
    <p:sldId id="306" r:id="rId54"/>
    <p:sldId id="307" r:id="rId55"/>
    <p:sldId id="308" r:id="rId56"/>
    <p:sldId id="309" r:id="rId5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71BB"/>
    <a:srgbClr val="EE383E"/>
    <a:srgbClr val="00B8B0"/>
    <a:srgbClr val="2CB34A"/>
    <a:srgbClr val="FCB619"/>
    <a:srgbClr val="95C94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86347" autoAdjust="0"/>
  </p:normalViewPr>
  <p:slideViewPr>
    <p:cSldViewPr snapToGrid="0">
      <p:cViewPr varScale="1">
        <p:scale>
          <a:sx n="72" d="100"/>
          <a:sy n="72" d="100"/>
        </p:scale>
        <p:origin x="306" y="72"/>
      </p:cViewPr>
      <p:guideLst/>
    </p:cSldViewPr>
  </p:slideViewPr>
  <p:notesTextViewPr>
    <p:cViewPr>
      <p:scale>
        <a:sx n="1" d="1"/>
        <a:sy n="1" d="1"/>
      </p:scale>
      <p:origin x="0" y="0"/>
    </p:cViewPr>
  </p:notesTextViewPr>
  <p:sorterViewPr>
    <p:cViewPr varScale="1">
      <p:scale>
        <a:sx n="100" d="100"/>
        <a:sy n="100" d="100"/>
      </p:scale>
      <p:origin x="0" y="-84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oleObject" Target="file:///\\W1818TDCEC009\OAR-OAP-DEX\CPPD\C&amp;I%20Branch\C&amp;I%20Branch%20Reporting\Annual%20ESCIB%20Program%20Figures\Historic%20Label,%20Benchmark,%20Leaders%20Data\_Historic%20Label-Benchmark%20End-of-Year%20Metrics%20as%20of%2012-31-14.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W1818TDCEC009\OAR-OAP-DEX\CPPD\C&amp;I%20Branch\C&amp;I%20Branch%20Reporting\Annual%20ESCIB%20Program%20Figures\Historic%20Label,%20Benchmark,%20Leaders%20Data\_Historic%20Label-Benchmark%20End-of-Year%20Metrics%20as%20of%2012-31-14.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Sheet1!$B$3</c:f>
              <c:strCache>
                <c:ptCount val="1"/>
                <c:pt idx="0">
                  <c:v>Cumulative Certifications</c:v>
                </c:pt>
              </c:strCache>
            </c:strRef>
          </c:tx>
          <c:spPr>
            <a:solidFill>
              <a:srgbClr val="00B0F0"/>
            </a:solidFill>
            <a:ln>
              <a:solidFill>
                <a:srgbClr val="00B0F0"/>
              </a:solidFill>
            </a:ln>
          </c:spPr>
          <c:invertIfNegative val="0"/>
          <c:cat>
            <c:strRef>
              <c:f>Sheet1!$A$6:$A$20</c:f>
              <c:strCache>
                <c:ptCount val="15"/>
                <c:pt idx="0">
                  <c:v>'01</c:v>
                </c:pt>
                <c:pt idx="1">
                  <c:v>'02</c:v>
                </c:pt>
                <c:pt idx="2">
                  <c:v>'03</c:v>
                </c:pt>
                <c:pt idx="3">
                  <c:v>'04</c:v>
                </c:pt>
                <c:pt idx="4">
                  <c:v>'05</c:v>
                </c:pt>
                <c:pt idx="5">
                  <c:v>'06</c:v>
                </c:pt>
                <c:pt idx="6">
                  <c:v>'07</c:v>
                </c:pt>
                <c:pt idx="7">
                  <c:v>'08</c:v>
                </c:pt>
                <c:pt idx="8">
                  <c:v>'09</c:v>
                </c:pt>
                <c:pt idx="9">
                  <c:v>'10</c:v>
                </c:pt>
                <c:pt idx="10">
                  <c:v>'11</c:v>
                </c:pt>
                <c:pt idx="11">
                  <c:v>'12</c:v>
                </c:pt>
                <c:pt idx="12">
                  <c:v>'13</c:v>
                </c:pt>
                <c:pt idx="13">
                  <c:v>'14</c:v>
                </c:pt>
                <c:pt idx="14">
                  <c:v>'15</c:v>
                </c:pt>
              </c:strCache>
            </c:strRef>
          </c:cat>
          <c:val>
            <c:numRef>
              <c:f>Sheet1!$B$6:$B$20</c:f>
              <c:numCache>
                <c:formatCode>#,##0</c:formatCode>
                <c:ptCount val="15"/>
                <c:pt idx="0">
                  <c:v>836</c:v>
                </c:pt>
                <c:pt idx="1">
                  <c:v>1075</c:v>
                </c:pt>
                <c:pt idx="2">
                  <c:v>1387</c:v>
                </c:pt>
                <c:pt idx="3">
                  <c:v>1964</c:v>
                </c:pt>
                <c:pt idx="4">
                  <c:v>2585</c:v>
                </c:pt>
                <c:pt idx="5">
                  <c:v>3226</c:v>
                </c:pt>
                <c:pt idx="6">
                  <c:v>4056</c:v>
                </c:pt>
                <c:pt idx="7">
                  <c:v>6205</c:v>
                </c:pt>
                <c:pt idx="8">
                  <c:v>8741</c:v>
                </c:pt>
                <c:pt idx="9">
                  <c:v>12612</c:v>
                </c:pt>
                <c:pt idx="10">
                  <c:v>16484</c:v>
                </c:pt>
                <c:pt idx="11">
                  <c:v>20403</c:v>
                </c:pt>
                <c:pt idx="12">
                  <c:v>22984</c:v>
                </c:pt>
                <c:pt idx="13">
                  <c:v>25340</c:v>
                </c:pt>
                <c:pt idx="14">
                  <c:v>27570</c:v>
                </c:pt>
              </c:numCache>
            </c:numRef>
          </c:val>
          <c:extLst xmlns:c16r2="http://schemas.microsoft.com/office/drawing/2015/06/chart">
            <c:ext xmlns:c16="http://schemas.microsoft.com/office/drawing/2014/chart" uri="{C3380CC4-5D6E-409C-BE32-E72D297353CC}">
              <c16:uniqueId val="{00000000-19CD-425B-A3FF-F08DDDFD4037}"/>
            </c:ext>
          </c:extLst>
        </c:ser>
        <c:dLbls>
          <c:showLegendKey val="0"/>
          <c:showVal val="0"/>
          <c:showCatName val="0"/>
          <c:showSerName val="0"/>
          <c:showPercent val="0"/>
          <c:showBubbleSize val="0"/>
        </c:dLbls>
        <c:gapWidth val="150"/>
        <c:axId val="145846664"/>
        <c:axId val="145846272"/>
      </c:barChart>
      <c:lineChart>
        <c:grouping val="stacked"/>
        <c:varyColors val="0"/>
        <c:ser>
          <c:idx val="1"/>
          <c:order val="1"/>
          <c:tx>
            <c:strRef>
              <c:f>Sheet1!$C$3</c:f>
              <c:strCache>
                <c:ptCount val="1"/>
                <c:pt idx="0">
                  <c:v>Cumulative Floor Area (millions)</c:v>
                </c:pt>
              </c:strCache>
            </c:strRef>
          </c:tx>
          <c:spPr>
            <a:ln>
              <a:solidFill>
                <a:schemeClr val="tx2">
                  <a:lumMod val="75000"/>
                </a:schemeClr>
              </a:solidFill>
            </a:ln>
          </c:spPr>
          <c:marker>
            <c:symbol val="none"/>
          </c:marker>
          <c:cat>
            <c:strRef>
              <c:f>Sheet1!$A$6:$A$20</c:f>
              <c:strCache>
                <c:ptCount val="15"/>
                <c:pt idx="0">
                  <c:v>'01</c:v>
                </c:pt>
                <c:pt idx="1">
                  <c:v>'02</c:v>
                </c:pt>
                <c:pt idx="2">
                  <c:v>'03</c:v>
                </c:pt>
                <c:pt idx="3">
                  <c:v>'04</c:v>
                </c:pt>
                <c:pt idx="4">
                  <c:v>'05</c:v>
                </c:pt>
                <c:pt idx="5">
                  <c:v>'06</c:v>
                </c:pt>
                <c:pt idx="6">
                  <c:v>'07</c:v>
                </c:pt>
                <c:pt idx="7">
                  <c:v>'08</c:v>
                </c:pt>
                <c:pt idx="8">
                  <c:v>'09</c:v>
                </c:pt>
                <c:pt idx="9">
                  <c:v>'10</c:v>
                </c:pt>
                <c:pt idx="10">
                  <c:v>'11</c:v>
                </c:pt>
                <c:pt idx="11">
                  <c:v>'12</c:v>
                </c:pt>
                <c:pt idx="12">
                  <c:v>'13</c:v>
                </c:pt>
                <c:pt idx="13">
                  <c:v>'14</c:v>
                </c:pt>
                <c:pt idx="14">
                  <c:v>'15</c:v>
                </c:pt>
              </c:strCache>
            </c:strRef>
          </c:cat>
          <c:val>
            <c:numRef>
              <c:f>Sheet1!$C$6:$C$20</c:f>
              <c:numCache>
                <c:formatCode>#,##0</c:formatCode>
                <c:ptCount val="15"/>
                <c:pt idx="0">
                  <c:v>197</c:v>
                </c:pt>
                <c:pt idx="1">
                  <c:v>265</c:v>
                </c:pt>
                <c:pt idx="2">
                  <c:v>325</c:v>
                </c:pt>
                <c:pt idx="3">
                  <c:v>396</c:v>
                </c:pt>
                <c:pt idx="4">
                  <c:v>482</c:v>
                </c:pt>
                <c:pt idx="5">
                  <c:v>575</c:v>
                </c:pt>
                <c:pt idx="6">
                  <c:v>747</c:v>
                </c:pt>
                <c:pt idx="7">
                  <c:v>1170</c:v>
                </c:pt>
                <c:pt idx="8">
                  <c:v>1585</c:v>
                </c:pt>
                <c:pt idx="9">
                  <c:v>2108</c:v>
                </c:pt>
                <c:pt idx="10">
                  <c:v>2640</c:v>
                </c:pt>
                <c:pt idx="11">
                  <c:v>3124</c:v>
                </c:pt>
                <c:pt idx="12">
                  <c:v>3441</c:v>
                </c:pt>
                <c:pt idx="13" formatCode="#,##0_);\(#,##0\)">
                  <c:v>3736</c:v>
                </c:pt>
                <c:pt idx="14" formatCode="#,##0_);\(#,##0\)">
                  <c:v>4048</c:v>
                </c:pt>
              </c:numCache>
            </c:numRef>
          </c:val>
          <c:smooth val="0"/>
          <c:extLst xmlns:c16r2="http://schemas.microsoft.com/office/drawing/2015/06/chart">
            <c:ext xmlns:c16="http://schemas.microsoft.com/office/drawing/2014/chart" uri="{C3380CC4-5D6E-409C-BE32-E72D297353CC}">
              <c16:uniqueId val="{00000001-19CD-425B-A3FF-F08DDDFD4037}"/>
            </c:ext>
          </c:extLst>
        </c:ser>
        <c:dLbls>
          <c:showLegendKey val="0"/>
          <c:showVal val="0"/>
          <c:showCatName val="0"/>
          <c:showSerName val="0"/>
          <c:showPercent val="0"/>
          <c:showBubbleSize val="0"/>
        </c:dLbls>
        <c:marker val="1"/>
        <c:smooth val="0"/>
        <c:axId val="145845488"/>
        <c:axId val="145845880"/>
      </c:lineChart>
      <c:catAx>
        <c:axId val="145845488"/>
        <c:scaling>
          <c:orientation val="minMax"/>
        </c:scaling>
        <c:delete val="0"/>
        <c:axPos val="b"/>
        <c:numFmt formatCode="General" sourceLinked="0"/>
        <c:majorTickMark val="out"/>
        <c:minorTickMark val="none"/>
        <c:tickLblPos val="nextTo"/>
        <c:crossAx val="145845880"/>
        <c:crosses val="autoZero"/>
        <c:auto val="1"/>
        <c:lblAlgn val="ctr"/>
        <c:lblOffset val="100"/>
        <c:noMultiLvlLbl val="0"/>
      </c:catAx>
      <c:valAx>
        <c:axId val="145845880"/>
        <c:scaling>
          <c:orientation val="minMax"/>
        </c:scaling>
        <c:delete val="0"/>
        <c:axPos val="l"/>
        <c:majorGridlines/>
        <c:title>
          <c:tx>
            <c:rich>
              <a:bodyPr/>
              <a:lstStyle/>
              <a:p>
                <a:pPr>
                  <a:defRPr sz="1100"/>
                </a:pPr>
                <a:r>
                  <a:rPr lang="en-US" sz="1100"/>
                  <a:t>Floor Space (Million</a:t>
                </a:r>
                <a:r>
                  <a:rPr lang="en-US" sz="1100" baseline="0"/>
                  <a:t> Square Feet)</a:t>
                </a:r>
                <a:endParaRPr lang="en-US" sz="1100"/>
              </a:p>
            </c:rich>
          </c:tx>
          <c:layout>
            <c:manualLayout>
              <c:xMode val="edge"/>
              <c:yMode val="edge"/>
              <c:x val="4.5193097294095918E-3"/>
              <c:y val="0.2051682095430887"/>
            </c:manualLayout>
          </c:layout>
          <c:overlay val="0"/>
        </c:title>
        <c:numFmt formatCode="#,##0" sourceLinked="1"/>
        <c:majorTickMark val="out"/>
        <c:minorTickMark val="none"/>
        <c:tickLblPos val="nextTo"/>
        <c:txPr>
          <a:bodyPr/>
          <a:lstStyle/>
          <a:p>
            <a:pPr>
              <a:defRPr sz="1050"/>
            </a:pPr>
            <a:endParaRPr lang="en-US"/>
          </a:p>
        </c:txPr>
        <c:crossAx val="145845488"/>
        <c:crosses val="autoZero"/>
        <c:crossBetween val="between"/>
      </c:valAx>
      <c:valAx>
        <c:axId val="145846272"/>
        <c:scaling>
          <c:orientation val="minMax"/>
        </c:scaling>
        <c:delete val="0"/>
        <c:axPos val="r"/>
        <c:title>
          <c:tx>
            <c:rich>
              <a:bodyPr/>
              <a:lstStyle/>
              <a:p>
                <a:pPr>
                  <a:defRPr sz="1100"/>
                </a:pPr>
                <a:r>
                  <a:rPr lang="en-US" sz="1100"/>
                  <a:t>Certified Buildings</a:t>
                </a:r>
              </a:p>
            </c:rich>
          </c:tx>
          <c:layout>
            <c:manualLayout>
              <c:xMode val="edge"/>
              <c:yMode val="edge"/>
              <c:x val="0.96922350074272057"/>
              <c:y val="0.30679690135826199"/>
            </c:manualLayout>
          </c:layout>
          <c:overlay val="0"/>
        </c:title>
        <c:numFmt formatCode="#,##0" sourceLinked="1"/>
        <c:majorTickMark val="out"/>
        <c:minorTickMark val="none"/>
        <c:tickLblPos val="nextTo"/>
        <c:txPr>
          <a:bodyPr/>
          <a:lstStyle/>
          <a:p>
            <a:pPr>
              <a:defRPr sz="1050"/>
            </a:pPr>
            <a:endParaRPr lang="en-US"/>
          </a:p>
        </c:txPr>
        <c:crossAx val="145846664"/>
        <c:crosses val="max"/>
        <c:crossBetween val="between"/>
      </c:valAx>
      <c:catAx>
        <c:axId val="145846664"/>
        <c:scaling>
          <c:orientation val="minMax"/>
        </c:scaling>
        <c:delete val="1"/>
        <c:axPos val="b"/>
        <c:numFmt formatCode="General" sourceLinked="1"/>
        <c:majorTickMark val="out"/>
        <c:minorTickMark val="none"/>
        <c:tickLblPos val="none"/>
        <c:crossAx val="145846272"/>
        <c:crosses val="autoZero"/>
        <c:auto val="1"/>
        <c:lblAlgn val="ctr"/>
        <c:lblOffset val="100"/>
        <c:noMultiLvlLbl val="0"/>
      </c:catAx>
    </c:plotArea>
    <c:legend>
      <c:legendPos val="b"/>
      <c:overlay val="0"/>
      <c:txPr>
        <a:bodyPr/>
        <a:lstStyle/>
        <a:p>
          <a:pPr>
            <a:defRPr sz="1100"/>
          </a:pPr>
          <a:endParaRPr lang="en-US"/>
        </a:p>
      </c:txPr>
    </c:legend>
    <c:plotVisOnly val="1"/>
    <c:dispBlanksAs val="zero"/>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Sheet1!$I$3</c:f>
              <c:strCache>
                <c:ptCount val="1"/>
                <c:pt idx="0">
                  <c:v>Cumulative buildings benchmarked</c:v>
                </c:pt>
              </c:strCache>
            </c:strRef>
          </c:tx>
          <c:spPr>
            <a:solidFill>
              <a:srgbClr val="00B0F0"/>
            </a:solidFill>
            <a:ln>
              <a:solidFill>
                <a:srgbClr val="00B0F0"/>
              </a:solidFill>
            </a:ln>
          </c:spPr>
          <c:invertIfNegative val="0"/>
          <c:cat>
            <c:strRef>
              <c:f>Sheet1!$H$6:$H$20</c:f>
              <c:strCache>
                <c:ptCount val="15"/>
                <c:pt idx="0">
                  <c:v>'01</c:v>
                </c:pt>
                <c:pt idx="1">
                  <c:v>'02</c:v>
                </c:pt>
                <c:pt idx="2">
                  <c:v>'03</c:v>
                </c:pt>
                <c:pt idx="3">
                  <c:v>'04</c:v>
                </c:pt>
                <c:pt idx="4">
                  <c:v>'05</c:v>
                </c:pt>
                <c:pt idx="5">
                  <c:v>'06</c:v>
                </c:pt>
                <c:pt idx="6">
                  <c:v>'07</c:v>
                </c:pt>
                <c:pt idx="7">
                  <c:v>'08</c:v>
                </c:pt>
                <c:pt idx="8">
                  <c:v>'09</c:v>
                </c:pt>
                <c:pt idx="9">
                  <c:v>'10</c:v>
                </c:pt>
                <c:pt idx="10">
                  <c:v>'11</c:v>
                </c:pt>
                <c:pt idx="11">
                  <c:v>'12</c:v>
                </c:pt>
                <c:pt idx="12">
                  <c:v>'13</c:v>
                </c:pt>
                <c:pt idx="13">
                  <c:v>'14</c:v>
                </c:pt>
                <c:pt idx="14">
                  <c:v>'15</c:v>
                </c:pt>
              </c:strCache>
            </c:strRef>
          </c:cat>
          <c:val>
            <c:numRef>
              <c:f>Sheet1!$I$6:$I$20</c:f>
              <c:numCache>
                <c:formatCode>#,##0</c:formatCode>
                <c:ptCount val="15"/>
                <c:pt idx="0">
                  <c:v>10016</c:v>
                </c:pt>
                <c:pt idx="1">
                  <c:v>14713</c:v>
                </c:pt>
                <c:pt idx="2">
                  <c:v>18574</c:v>
                </c:pt>
                <c:pt idx="3">
                  <c:v>17189</c:v>
                </c:pt>
                <c:pt idx="4">
                  <c:v>28606</c:v>
                </c:pt>
                <c:pt idx="5">
                  <c:v>30847</c:v>
                </c:pt>
                <c:pt idx="6">
                  <c:v>62427</c:v>
                </c:pt>
                <c:pt idx="7">
                  <c:v>83506</c:v>
                </c:pt>
                <c:pt idx="8">
                  <c:v>131579</c:v>
                </c:pt>
                <c:pt idx="9">
                  <c:v>188862</c:v>
                </c:pt>
                <c:pt idx="10">
                  <c:v>267016</c:v>
                </c:pt>
                <c:pt idx="11">
                  <c:v>313491</c:v>
                </c:pt>
                <c:pt idx="12">
                  <c:v>329472</c:v>
                </c:pt>
                <c:pt idx="13">
                  <c:v>404898</c:v>
                </c:pt>
                <c:pt idx="14">
                  <c:v>454983</c:v>
                </c:pt>
              </c:numCache>
            </c:numRef>
          </c:val>
          <c:extLst xmlns:c16r2="http://schemas.microsoft.com/office/drawing/2015/06/chart">
            <c:ext xmlns:c16="http://schemas.microsoft.com/office/drawing/2014/chart" uri="{C3380CC4-5D6E-409C-BE32-E72D297353CC}">
              <c16:uniqueId val="{00000000-2DDE-46E3-A77D-A43C7F9F8AF2}"/>
            </c:ext>
          </c:extLst>
        </c:ser>
        <c:dLbls>
          <c:showLegendKey val="0"/>
          <c:showVal val="0"/>
          <c:showCatName val="0"/>
          <c:showSerName val="0"/>
          <c:showPercent val="0"/>
          <c:showBubbleSize val="0"/>
        </c:dLbls>
        <c:gapWidth val="150"/>
        <c:axId val="145848624"/>
        <c:axId val="145848232"/>
      </c:barChart>
      <c:lineChart>
        <c:grouping val="standard"/>
        <c:varyColors val="0"/>
        <c:ser>
          <c:idx val="1"/>
          <c:order val="1"/>
          <c:tx>
            <c:strRef>
              <c:f>Sheet1!$J$3</c:f>
              <c:strCache>
                <c:ptCount val="1"/>
                <c:pt idx="0">
                  <c:v>Cumulative Floor Space (millions)</c:v>
                </c:pt>
              </c:strCache>
            </c:strRef>
          </c:tx>
          <c:spPr>
            <a:ln>
              <a:solidFill>
                <a:schemeClr val="tx2">
                  <a:lumMod val="75000"/>
                </a:schemeClr>
              </a:solidFill>
            </a:ln>
          </c:spPr>
          <c:marker>
            <c:symbol val="none"/>
          </c:marker>
          <c:cat>
            <c:strRef>
              <c:f>Sheet1!$H$6:$H$20</c:f>
              <c:strCache>
                <c:ptCount val="15"/>
                <c:pt idx="0">
                  <c:v>'01</c:v>
                </c:pt>
                <c:pt idx="1">
                  <c:v>'02</c:v>
                </c:pt>
                <c:pt idx="2">
                  <c:v>'03</c:v>
                </c:pt>
                <c:pt idx="3">
                  <c:v>'04</c:v>
                </c:pt>
                <c:pt idx="4">
                  <c:v>'05</c:v>
                </c:pt>
                <c:pt idx="5">
                  <c:v>'06</c:v>
                </c:pt>
                <c:pt idx="6">
                  <c:v>'07</c:v>
                </c:pt>
                <c:pt idx="7">
                  <c:v>'08</c:v>
                </c:pt>
                <c:pt idx="8">
                  <c:v>'09</c:v>
                </c:pt>
                <c:pt idx="9">
                  <c:v>'10</c:v>
                </c:pt>
                <c:pt idx="10">
                  <c:v>'11</c:v>
                </c:pt>
                <c:pt idx="11">
                  <c:v>'12</c:v>
                </c:pt>
                <c:pt idx="12">
                  <c:v>'13</c:v>
                </c:pt>
                <c:pt idx="13">
                  <c:v>'14</c:v>
                </c:pt>
                <c:pt idx="14">
                  <c:v>'15</c:v>
                </c:pt>
              </c:strCache>
            </c:strRef>
          </c:cat>
          <c:val>
            <c:numRef>
              <c:f>Sheet1!$J$6:$J$20</c:f>
              <c:numCache>
                <c:formatCode>#,##0</c:formatCode>
                <c:ptCount val="15"/>
                <c:pt idx="0">
                  <c:v>1579</c:v>
                </c:pt>
                <c:pt idx="1">
                  <c:v>2536</c:v>
                </c:pt>
                <c:pt idx="2">
                  <c:v>3268</c:v>
                </c:pt>
                <c:pt idx="3">
                  <c:v>3139</c:v>
                </c:pt>
                <c:pt idx="4">
                  <c:v>3919</c:v>
                </c:pt>
                <c:pt idx="5">
                  <c:v>5090</c:v>
                </c:pt>
                <c:pt idx="6">
                  <c:v>7776</c:v>
                </c:pt>
                <c:pt idx="7">
                  <c:v>11664</c:v>
                </c:pt>
                <c:pt idx="8">
                  <c:v>16756</c:v>
                </c:pt>
                <c:pt idx="9">
                  <c:v>21284</c:v>
                </c:pt>
                <c:pt idx="10">
                  <c:v>28212</c:v>
                </c:pt>
                <c:pt idx="11">
                  <c:v>30187</c:v>
                </c:pt>
                <c:pt idx="12">
                  <c:v>30692</c:v>
                </c:pt>
                <c:pt idx="13">
                  <c:v>35898</c:v>
                </c:pt>
                <c:pt idx="14">
                  <c:v>40648</c:v>
                </c:pt>
              </c:numCache>
            </c:numRef>
          </c:val>
          <c:smooth val="0"/>
          <c:extLst xmlns:c16r2="http://schemas.microsoft.com/office/drawing/2015/06/chart">
            <c:ext xmlns:c16="http://schemas.microsoft.com/office/drawing/2014/chart" uri="{C3380CC4-5D6E-409C-BE32-E72D297353CC}">
              <c16:uniqueId val="{00000001-2DDE-46E3-A77D-A43C7F9F8AF2}"/>
            </c:ext>
          </c:extLst>
        </c:ser>
        <c:dLbls>
          <c:showLegendKey val="0"/>
          <c:showVal val="0"/>
          <c:showCatName val="0"/>
          <c:showSerName val="0"/>
          <c:showPercent val="0"/>
          <c:showBubbleSize val="0"/>
        </c:dLbls>
        <c:marker val="1"/>
        <c:smooth val="0"/>
        <c:axId val="145847448"/>
        <c:axId val="145847840"/>
      </c:lineChart>
      <c:catAx>
        <c:axId val="145847448"/>
        <c:scaling>
          <c:orientation val="minMax"/>
        </c:scaling>
        <c:delete val="0"/>
        <c:axPos val="b"/>
        <c:numFmt formatCode="General" sourceLinked="1"/>
        <c:majorTickMark val="out"/>
        <c:minorTickMark val="none"/>
        <c:tickLblPos val="nextTo"/>
        <c:crossAx val="145847840"/>
        <c:crosses val="autoZero"/>
        <c:auto val="1"/>
        <c:lblAlgn val="ctr"/>
        <c:lblOffset val="100"/>
        <c:noMultiLvlLbl val="0"/>
      </c:catAx>
      <c:valAx>
        <c:axId val="145847840"/>
        <c:scaling>
          <c:orientation val="minMax"/>
        </c:scaling>
        <c:delete val="0"/>
        <c:axPos val="l"/>
        <c:majorGridlines/>
        <c:title>
          <c:tx>
            <c:rich>
              <a:bodyPr rot="-5400000" vert="horz"/>
              <a:lstStyle/>
              <a:p>
                <a:pPr>
                  <a:defRPr sz="1050"/>
                </a:pPr>
                <a:r>
                  <a:rPr lang="en-US" sz="1050"/>
                  <a:t>Floor Space (Million Square Feet)</a:t>
                </a:r>
              </a:p>
            </c:rich>
          </c:tx>
          <c:layout>
            <c:manualLayout>
              <c:xMode val="edge"/>
              <c:yMode val="edge"/>
              <c:x val="0"/>
              <c:y val="0.19541020518410643"/>
            </c:manualLayout>
          </c:layout>
          <c:overlay val="0"/>
        </c:title>
        <c:numFmt formatCode="#,##0" sourceLinked="1"/>
        <c:majorTickMark val="out"/>
        <c:minorTickMark val="none"/>
        <c:tickLblPos val="nextTo"/>
        <c:txPr>
          <a:bodyPr/>
          <a:lstStyle/>
          <a:p>
            <a:pPr>
              <a:defRPr sz="1050"/>
            </a:pPr>
            <a:endParaRPr lang="en-US"/>
          </a:p>
        </c:txPr>
        <c:crossAx val="145847448"/>
        <c:crosses val="autoZero"/>
        <c:crossBetween val="between"/>
      </c:valAx>
      <c:valAx>
        <c:axId val="145848232"/>
        <c:scaling>
          <c:orientation val="minMax"/>
        </c:scaling>
        <c:delete val="0"/>
        <c:axPos val="r"/>
        <c:title>
          <c:tx>
            <c:rich>
              <a:bodyPr rot="-5400000" vert="horz"/>
              <a:lstStyle/>
              <a:p>
                <a:pPr>
                  <a:defRPr sz="1050"/>
                </a:pPr>
                <a:r>
                  <a:rPr lang="en-US" sz="1050"/>
                  <a:t>Buildings Benchmarked</a:t>
                </a:r>
              </a:p>
            </c:rich>
          </c:tx>
          <c:layout>
            <c:manualLayout>
              <c:xMode val="edge"/>
              <c:yMode val="edge"/>
              <c:x val="0.96143796243870139"/>
              <c:y val="0.26471282546086927"/>
            </c:manualLayout>
          </c:layout>
          <c:overlay val="0"/>
        </c:title>
        <c:numFmt formatCode="#,##0" sourceLinked="1"/>
        <c:majorTickMark val="out"/>
        <c:minorTickMark val="none"/>
        <c:tickLblPos val="nextTo"/>
        <c:txPr>
          <a:bodyPr/>
          <a:lstStyle/>
          <a:p>
            <a:pPr>
              <a:defRPr sz="1050"/>
            </a:pPr>
            <a:endParaRPr lang="en-US"/>
          </a:p>
        </c:txPr>
        <c:crossAx val="145848624"/>
        <c:crosses val="max"/>
        <c:crossBetween val="between"/>
      </c:valAx>
      <c:catAx>
        <c:axId val="145848624"/>
        <c:scaling>
          <c:orientation val="minMax"/>
        </c:scaling>
        <c:delete val="1"/>
        <c:axPos val="b"/>
        <c:numFmt formatCode="General" sourceLinked="1"/>
        <c:majorTickMark val="out"/>
        <c:minorTickMark val="none"/>
        <c:tickLblPos val="none"/>
        <c:crossAx val="145848232"/>
        <c:crosses val="autoZero"/>
        <c:auto val="1"/>
        <c:lblAlgn val="ctr"/>
        <c:lblOffset val="100"/>
        <c:noMultiLvlLbl val="0"/>
      </c:catAx>
    </c:plotArea>
    <c:legend>
      <c:legendPos val="b"/>
      <c:overlay val="0"/>
    </c:legend>
    <c:plotVisOnly val="1"/>
    <c:dispBlanksAs val="gap"/>
    <c:showDLblsOverMax val="0"/>
  </c:chart>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D9830BB-F4D4-4A5D-AC3D-5F2C58C6E37C}" type="datetimeFigureOut">
              <a:rPr lang="en-US" smtClean="0"/>
              <a:t>11/1/2016</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BDF0904-9D9A-4126-AF63-E756FF9062AB}" type="slidenum">
              <a:rPr lang="en-US" smtClean="0"/>
              <a:t>‹#›</a:t>
            </a:fld>
            <a:endParaRPr lang="en-US"/>
          </a:p>
        </p:txBody>
      </p:sp>
    </p:spTree>
    <p:extLst>
      <p:ext uri="{BB962C8B-B14F-4D97-AF65-F5344CB8AC3E}">
        <p14:creationId xmlns:p14="http://schemas.microsoft.com/office/powerpoint/2010/main" val="13211066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www.energystar.gov/buildings/training" TargetMode="External"/><Relationship Id="rId2" Type="http://schemas.openxmlformats.org/officeDocument/2006/relationships/slide" Target="../slides/slide13.xml"/><Relationship Id="rId1" Type="http://schemas.openxmlformats.org/officeDocument/2006/relationships/notesMaster" Target="../notesMasters/notesMaster1.xml"/><Relationship Id="rId4" Type="http://schemas.openxmlformats.org/officeDocument/2006/relationships/hyperlink" Target="http://www.energystar.gov/waste" TargetMode="Externa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93538FC-B130-DA49-800E-B7448A7128DE}" type="slidenum">
              <a:rPr lang="en-US" smtClean="0"/>
              <a:pPr/>
              <a:t>1</a:t>
            </a:fld>
            <a:endParaRPr lang="en-US"/>
          </a:p>
        </p:txBody>
      </p:sp>
    </p:spTree>
    <p:extLst>
      <p:ext uri="{BB962C8B-B14F-4D97-AF65-F5344CB8AC3E}">
        <p14:creationId xmlns:p14="http://schemas.microsoft.com/office/powerpoint/2010/main" val="8194155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93538FC-B130-DA49-800E-B7448A7128DE}" type="slidenum">
              <a:rPr lang="en-US" smtClean="0"/>
              <a:pPr/>
              <a:t>11</a:t>
            </a:fld>
            <a:endParaRPr lang="en-US"/>
          </a:p>
        </p:txBody>
      </p:sp>
    </p:spTree>
    <p:extLst>
      <p:ext uri="{BB962C8B-B14F-4D97-AF65-F5344CB8AC3E}">
        <p14:creationId xmlns:p14="http://schemas.microsoft.com/office/powerpoint/2010/main" val="1399809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93538FC-B130-DA49-800E-B7448A7128DE}" type="slidenum">
              <a:rPr lang="en-US" smtClean="0"/>
              <a:pPr/>
              <a:t>12</a:t>
            </a:fld>
            <a:endParaRPr lang="en-US"/>
          </a:p>
        </p:txBody>
      </p:sp>
    </p:spTree>
    <p:extLst>
      <p:ext uri="{BB962C8B-B14F-4D97-AF65-F5344CB8AC3E}">
        <p14:creationId xmlns:p14="http://schemas.microsoft.com/office/powerpoint/2010/main" val="19443060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Times New Roman" pitchFamily="18" charset="0"/>
                <a:ea typeface="+mn-ea"/>
                <a:cs typeface="+mn-cs"/>
              </a:rPr>
              <a:t>If you or your clients or members use Portfolio Manager to track energy and/or water in your buildings, this news is for</a:t>
            </a:r>
            <a:r>
              <a:rPr lang="en-US" sz="1200" kern="1200" baseline="0" dirty="0">
                <a:solidFill>
                  <a:schemeClr val="tx1"/>
                </a:solidFill>
                <a:effectLst/>
                <a:latin typeface="Times New Roman" pitchFamily="18" charset="0"/>
                <a:ea typeface="+mn-ea"/>
                <a:cs typeface="+mn-cs"/>
              </a:rPr>
              <a:t> you:</a:t>
            </a:r>
          </a:p>
          <a:p>
            <a:endParaRPr lang="en-US" sz="1200" kern="1200" baseline="0" dirty="0">
              <a:solidFill>
                <a:schemeClr val="tx1"/>
              </a:solidFill>
              <a:effectLst/>
              <a:latin typeface="Times New Roman" pitchFamily="18" charset="0"/>
              <a:ea typeface="+mn-ea"/>
              <a:cs typeface="+mn-cs"/>
            </a:endParaRPr>
          </a:p>
          <a:p>
            <a:r>
              <a:rPr lang="en-US" sz="1200" kern="1200" baseline="0" dirty="0">
                <a:solidFill>
                  <a:schemeClr val="tx1"/>
                </a:solidFill>
                <a:effectLst/>
                <a:latin typeface="Times New Roman" pitchFamily="18" charset="0"/>
                <a:ea typeface="+mn-ea"/>
                <a:cs typeface="+mn-cs"/>
              </a:rPr>
              <a:t>EPA is adding</a:t>
            </a:r>
            <a:r>
              <a:rPr lang="en-US" sz="1200" i="1" kern="1200" baseline="0" dirty="0">
                <a:solidFill>
                  <a:schemeClr val="tx1"/>
                </a:solidFill>
                <a:effectLst/>
                <a:latin typeface="Times New Roman" pitchFamily="18" charset="0"/>
                <a:ea typeface="+mn-ea"/>
                <a:cs typeface="+mn-cs"/>
              </a:rPr>
              <a:t>[has added]</a:t>
            </a:r>
            <a:r>
              <a:rPr lang="en-US" sz="1200" i="1" kern="1200" dirty="0">
                <a:solidFill>
                  <a:schemeClr val="tx1"/>
                </a:solidFill>
                <a:effectLst/>
                <a:latin typeface="Times New Roman" pitchFamily="18" charset="0"/>
                <a:ea typeface="+mn-ea"/>
                <a:cs typeface="+mn-cs"/>
              </a:rPr>
              <a:t> </a:t>
            </a:r>
            <a:r>
              <a:rPr lang="en-US" sz="1200" b="1" kern="1200" dirty="0">
                <a:solidFill>
                  <a:schemeClr val="tx1"/>
                </a:solidFill>
                <a:effectLst/>
                <a:latin typeface="Times New Roman" pitchFamily="18" charset="0"/>
                <a:ea typeface="+mn-ea"/>
                <a:cs typeface="+mn-cs"/>
              </a:rPr>
              <a:t>new waste tracking functionality </a:t>
            </a:r>
            <a:r>
              <a:rPr lang="en-US" sz="1200" kern="1200" dirty="0">
                <a:solidFill>
                  <a:schemeClr val="tx1"/>
                </a:solidFill>
                <a:effectLst/>
                <a:latin typeface="Times New Roman" pitchFamily="18" charset="0"/>
                <a:ea typeface="+mn-ea"/>
                <a:cs typeface="+mn-cs"/>
              </a:rPr>
              <a:t>to EPA’s ENERGY STAR Portfolio Manager!</a:t>
            </a:r>
          </a:p>
          <a:p>
            <a:endParaRPr lang="en-US" sz="1200" kern="1200" dirty="0">
              <a:solidFill>
                <a:schemeClr val="tx1"/>
              </a:solidFill>
              <a:effectLst/>
              <a:latin typeface="Times New Roman" pitchFamily="18" charset="0"/>
              <a:ea typeface="+mn-ea"/>
              <a:cs typeface="+mn-cs"/>
            </a:endParaRPr>
          </a:p>
          <a:p>
            <a:r>
              <a:rPr lang="en-US" sz="1200" kern="1200" dirty="0">
                <a:solidFill>
                  <a:schemeClr val="tx1"/>
                </a:solidFill>
                <a:effectLst/>
                <a:latin typeface="Times New Roman" pitchFamily="18" charset="0"/>
                <a:ea typeface="+mn-ea"/>
                <a:cs typeface="+mn-cs"/>
              </a:rPr>
              <a:t>As of August 8, you can track and verify improvements across </a:t>
            </a:r>
            <a:r>
              <a:rPr lang="en-US" sz="1200" b="1" kern="1200" dirty="0">
                <a:solidFill>
                  <a:schemeClr val="tx1"/>
                </a:solidFill>
                <a:effectLst/>
                <a:latin typeface="Times New Roman" pitchFamily="18" charset="0"/>
                <a:ea typeface="+mn-ea"/>
                <a:cs typeface="+mn-cs"/>
              </a:rPr>
              <a:t>energy, water, and waste – all in one place</a:t>
            </a:r>
            <a:r>
              <a:rPr lang="en-US" sz="1200" kern="1200" dirty="0">
                <a:solidFill>
                  <a:schemeClr val="tx1"/>
                </a:solidFill>
                <a:effectLst/>
                <a:latin typeface="Times New Roman" pitchFamily="18" charset="0"/>
                <a:ea typeface="+mn-ea"/>
                <a:cs typeface="+mn-cs"/>
              </a:rPr>
              <a:t>. This “tracking trifecta” is a powerful way to streamline your sustainability management program and gain a bird’s eye view of your environmental footprint and resource costs.</a:t>
            </a:r>
          </a:p>
          <a:p>
            <a:endParaRPr lang="en-US" sz="1200" b="1" kern="1200" dirty="0">
              <a:solidFill>
                <a:schemeClr val="tx1"/>
              </a:solidFill>
              <a:effectLst/>
              <a:latin typeface="Times New Roman" pitchFamily="18" charset="0"/>
              <a:ea typeface="+mn-ea"/>
              <a:cs typeface="+mn-cs"/>
            </a:endParaRPr>
          </a:p>
          <a:p>
            <a:r>
              <a:rPr lang="en-US" sz="1200" b="1" kern="1200" dirty="0">
                <a:solidFill>
                  <a:schemeClr val="tx1"/>
                </a:solidFill>
                <a:effectLst/>
                <a:latin typeface="Times New Roman" pitchFamily="18" charset="0"/>
                <a:ea typeface="+mn-ea"/>
                <a:cs typeface="+mn-cs"/>
              </a:rPr>
              <a:t>Get started</a:t>
            </a:r>
          </a:p>
          <a:p>
            <a:pPr marL="171450" lvl="0" indent="-171450">
              <a:buFont typeface="Arial" panose="020B0604020202020204" pitchFamily="34" charset="0"/>
              <a:buChar char="•"/>
            </a:pPr>
            <a:r>
              <a:rPr lang="en-US" sz="1200" b="1" kern="1200" dirty="0">
                <a:solidFill>
                  <a:schemeClr val="tx1"/>
                </a:solidFill>
                <a:effectLst/>
                <a:latin typeface="Times New Roman" pitchFamily="18" charset="0"/>
                <a:ea typeface="+mn-ea"/>
                <a:cs typeface="+mn-cs"/>
              </a:rPr>
              <a:t>Create a Portfolio Manager account</a:t>
            </a:r>
            <a:r>
              <a:rPr lang="en-US" sz="1200" kern="1200" dirty="0">
                <a:solidFill>
                  <a:schemeClr val="tx1"/>
                </a:solidFill>
                <a:effectLst/>
                <a:latin typeface="Times New Roman" pitchFamily="18" charset="0"/>
                <a:ea typeface="+mn-ea"/>
                <a:cs typeface="+mn-cs"/>
              </a:rPr>
              <a:t> if you don’t already have one: </a:t>
            </a:r>
            <a:r>
              <a:rPr lang="en-US" sz="1200" b="0" kern="1200" dirty="0">
                <a:solidFill>
                  <a:schemeClr val="tx1"/>
                </a:solidFill>
                <a:effectLst/>
                <a:latin typeface="Times New Roman" pitchFamily="18" charset="0"/>
                <a:ea typeface="+mn-ea"/>
                <a:cs typeface="+mn-cs"/>
              </a:rPr>
              <a:t>www.energystar.gov/benchmark</a:t>
            </a:r>
          </a:p>
          <a:p>
            <a:pPr marL="171450" lvl="0" indent="-171450">
              <a:buFont typeface="Arial" panose="020B0604020202020204" pitchFamily="34" charset="0"/>
              <a:buChar char="•"/>
            </a:pPr>
            <a:r>
              <a:rPr lang="en-US" sz="1200" b="1" kern="1200" dirty="0">
                <a:solidFill>
                  <a:schemeClr val="tx1"/>
                </a:solidFill>
                <a:effectLst/>
                <a:latin typeface="Times New Roman" pitchFamily="18" charset="0"/>
                <a:ea typeface="+mn-ea"/>
                <a:cs typeface="+mn-cs"/>
              </a:rPr>
              <a:t>Attend an EPA webinar</a:t>
            </a:r>
            <a:r>
              <a:rPr lang="en-US" sz="1200" kern="1200" dirty="0">
                <a:solidFill>
                  <a:schemeClr val="tx1"/>
                </a:solidFill>
                <a:effectLst/>
                <a:latin typeface="Times New Roman" pitchFamily="18" charset="0"/>
                <a:ea typeface="+mn-ea"/>
                <a:cs typeface="+mn-cs"/>
              </a:rPr>
              <a:t> to introduce you to the basics of waste tracking in Portfolio Manager, on  {ADD DATES} or check out other training resources:</a:t>
            </a:r>
            <a:r>
              <a:rPr lang="en-US" sz="1200" b="1" kern="1200" dirty="0">
                <a:solidFill>
                  <a:schemeClr val="tx1"/>
                </a:solidFill>
                <a:effectLst/>
                <a:latin typeface="Times New Roman" pitchFamily="18" charset="0"/>
                <a:ea typeface="+mn-ea"/>
                <a:cs typeface="+mn-cs"/>
              </a:rPr>
              <a:t> </a:t>
            </a:r>
            <a:r>
              <a:rPr lang="en-US" sz="1200" u="sng" kern="1200" dirty="0">
                <a:solidFill>
                  <a:schemeClr val="tx1"/>
                </a:solidFill>
                <a:effectLst/>
                <a:latin typeface="Times New Roman" pitchFamily="18" charset="0"/>
                <a:ea typeface="+mn-ea"/>
                <a:cs typeface="+mn-cs"/>
                <a:hlinkClick r:id="rId3"/>
              </a:rPr>
              <a:t>www.energystar.gov/buildings/training</a:t>
            </a:r>
            <a:r>
              <a:rPr lang="en-US" sz="1200" kern="1200" dirty="0">
                <a:solidFill>
                  <a:schemeClr val="tx1"/>
                </a:solidFill>
                <a:effectLst/>
                <a:latin typeface="Times New Roman" pitchFamily="18" charset="0"/>
                <a:ea typeface="+mn-ea"/>
                <a:cs typeface="+mn-cs"/>
              </a:rPr>
              <a:t> </a:t>
            </a:r>
          </a:p>
          <a:p>
            <a:pPr marL="171450" indent="-171450">
              <a:buFont typeface="Arial" panose="020B0604020202020204" pitchFamily="34" charset="0"/>
              <a:buChar char="•"/>
            </a:pPr>
            <a:r>
              <a:rPr lang="en-US" sz="1200" b="1" kern="1200" dirty="0">
                <a:solidFill>
                  <a:schemeClr val="tx1"/>
                </a:solidFill>
                <a:effectLst/>
                <a:latin typeface="Times New Roman" pitchFamily="18" charset="0"/>
                <a:ea typeface="+mn-ea"/>
                <a:cs typeface="+mn-cs"/>
              </a:rPr>
              <a:t>Tell your stakeholders</a:t>
            </a:r>
            <a:r>
              <a:rPr lang="en-US" sz="1200" kern="1200" dirty="0">
                <a:solidFill>
                  <a:schemeClr val="tx1"/>
                </a:solidFill>
                <a:effectLst/>
                <a:latin typeface="Times New Roman" pitchFamily="18" charset="0"/>
                <a:ea typeface="+mn-ea"/>
                <a:cs typeface="+mn-cs"/>
              </a:rPr>
              <a:t> you plan to track waste – download communication templates and materials: </a:t>
            </a:r>
            <a:r>
              <a:rPr lang="en-US" sz="1200" u="sng" kern="1200" dirty="0">
                <a:solidFill>
                  <a:schemeClr val="tx1"/>
                </a:solidFill>
                <a:effectLst/>
                <a:latin typeface="Times New Roman" pitchFamily="18" charset="0"/>
                <a:ea typeface="+mn-ea"/>
                <a:cs typeface="+mn-cs"/>
                <a:hlinkClick r:id="rId4"/>
              </a:rPr>
              <a:t>www.energystar.gov/waste</a:t>
            </a:r>
            <a:endParaRPr lang="en-US" sz="1200" u="sng" kern="1200" dirty="0">
              <a:solidFill>
                <a:schemeClr val="tx1"/>
              </a:solidFill>
              <a:effectLst/>
              <a:latin typeface="Times New Roman" pitchFamily="18" charset="0"/>
              <a:ea typeface="+mn-ea"/>
              <a:cs typeface="+mn-cs"/>
            </a:endParaRPr>
          </a:p>
          <a:p>
            <a:pPr marL="171450" indent="-171450">
              <a:buFont typeface="Arial" panose="020B0604020202020204" pitchFamily="34" charset="0"/>
              <a:buChar char="•"/>
            </a:pPr>
            <a:r>
              <a:rPr lang="en-US" altLang="en-US" sz="1200" b="1" u="none" kern="1200" dirty="0">
                <a:solidFill>
                  <a:schemeClr val="tx1"/>
                </a:solidFill>
                <a:effectLst/>
                <a:latin typeface="Times New Roman" pitchFamily="18" charset="0"/>
                <a:ea typeface="+mn-ea"/>
                <a:cs typeface="+mn-cs"/>
              </a:rPr>
              <a:t>Help spread the word</a:t>
            </a:r>
            <a:r>
              <a:rPr lang="en-US" altLang="en-US" sz="1200" b="0" u="none" kern="1200" dirty="0">
                <a:solidFill>
                  <a:schemeClr val="tx1"/>
                </a:solidFill>
                <a:effectLst/>
                <a:latin typeface="Times New Roman" pitchFamily="18" charset="0"/>
                <a:ea typeface="+mn-ea"/>
                <a:cs typeface="+mn-cs"/>
              </a:rPr>
              <a:t> to your</a:t>
            </a:r>
            <a:r>
              <a:rPr lang="en-US" altLang="en-US" sz="1200" b="0" u="none" kern="1200" baseline="0" dirty="0">
                <a:solidFill>
                  <a:schemeClr val="tx1"/>
                </a:solidFill>
                <a:effectLst/>
                <a:latin typeface="Times New Roman" pitchFamily="18" charset="0"/>
                <a:ea typeface="+mn-ea"/>
                <a:cs typeface="+mn-cs"/>
              </a:rPr>
              <a:t> clients, members, and other contacts.</a:t>
            </a:r>
            <a:endParaRPr lang="en-US" altLang="en-US" b="1" u="none" dirty="0"/>
          </a:p>
          <a:p>
            <a:endParaRPr lang="en-US" dirty="0"/>
          </a:p>
        </p:txBody>
      </p:sp>
      <p:sp>
        <p:nvSpPr>
          <p:cNvPr id="4" name="Slide Number Placeholder 3"/>
          <p:cNvSpPr>
            <a:spLocks noGrp="1"/>
          </p:cNvSpPr>
          <p:nvPr>
            <p:ph type="sldNum" sz="quarter" idx="10"/>
          </p:nvPr>
        </p:nvSpPr>
        <p:spPr/>
        <p:txBody>
          <a:bodyPr/>
          <a:lstStyle/>
          <a:p>
            <a:fld id="{693538FC-B130-DA49-800E-B7448A7128DE}" type="slidenum">
              <a:rPr lang="en-US" smtClean="0"/>
              <a:pPr/>
              <a:t>13</a:t>
            </a:fld>
            <a:endParaRPr lang="en-US"/>
          </a:p>
        </p:txBody>
      </p:sp>
    </p:spTree>
    <p:extLst>
      <p:ext uri="{BB962C8B-B14F-4D97-AF65-F5344CB8AC3E}">
        <p14:creationId xmlns:p14="http://schemas.microsoft.com/office/powerpoint/2010/main" val="29133973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93538FC-B130-DA49-800E-B7448A7128DE}" type="slidenum">
              <a:rPr lang="en-US" smtClean="0"/>
              <a:pPr/>
              <a:t>15</a:t>
            </a:fld>
            <a:endParaRPr lang="en-US"/>
          </a:p>
        </p:txBody>
      </p:sp>
    </p:spTree>
    <p:extLst>
      <p:ext uri="{BB962C8B-B14F-4D97-AF65-F5344CB8AC3E}">
        <p14:creationId xmlns:p14="http://schemas.microsoft.com/office/powerpoint/2010/main" val="32864833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pPr>
              <a:defRPr/>
            </a:pPr>
            <a:fld id="{335F605D-36FB-47A2-B05F-DBA4619243CF}" type="slidenum">
              <a:rPr lang="en-US" smtClean="0"/>
              <a:pPr>
                <a:defRPr/>
              </a:pPr>
              <a:t>16</a:t>
            </a:fld>
            <a:endParaRPr lang="en-US" dirty="0"/>
          </a:p>
        </p:txBody>
      </p:sp>
    </p:spTree>
    <p:extLst>
      <p:ext uri="{BB962C8B-B14F-4D97-AF65-F5344CB8AC3E}">
        <p14:creationId xmlns:p14="http://schemas.microsoft.com/office/powerpoint/2010/main" val="17930210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81224" indent="-181224" defTabSz="966440">
              <a:buFont typeface="Arial" pitchFamily="34" charset="0"/>
              <a:buChar char="•"/>
              <a:defRPr/>
            </a:pPr>
            <a:r>
              <a:rPr lang="en-US" baseline="0" dirty="0">
                <a:latin typeface="Arial" pitchFamily="34" charset="0"/>
                <a:cs typeface="Arial" pitchFamily="34" charset="0"/>
              </a:rPr>
              <a:t>A recent EPA analysis of more than 30,000 buildings that consistently tracked energy consumption in Portfolio Manager over a three year span showed </a:t>
            </a:r>
            <a:r>
              <a:rPr lang="en-US" dirty="0">
                <a:latin typeface="Arial" pitchFamily="34" charset="0"/>
                <a:cs typeface="Arial" pitchFamily="34" charset="0"/>
              </a:rPr>
              <a:t>7% average energy savings and a 6 point ENERGY STAR score increase </a:t>
            </a:r>
            <a:r>
              <a:rPr lang="en-US" baseline="0" dirty="0">
                <a:latin typeface="Arial" pitchFamily="34" charset="0"/>
                <a:cs typeface="Arial" pitchFamily="34" charset="0"/>
              </a:rPr>
              <a:t>from 2008-2011.</a:t>
            </a:r>
          </a:p>
          <a:p>
            <a:pPr marL="181224" indent="-181224" defTabSz="966440">
              <a:defRPr/>
            </a:pPr>
            <a:endParaRPr lang="en-US" baseline="0" dirty="0">
              <a:latin typeface="Arial" pitchFamily="34" charset="0"/>
              <a:cs typeface="Arial" pitchFamily="34" charset="0"/>
            </a:endParaRPr>
          </a:p>
          <a:p>
            <a:pPr marL="181224" indent="-181224" defTabSz="966440">
              <a:buFont typeface="Arial" pitchFamily="34" charset="0"/>
              <a:buChar char="•"/>
              <a:defRPr/>
            </a:pPr>
            <a:r>
              <a:rPr lang="en-US" baseline="0" dirty="0">
                <a:latin typeface="Arial" pitchFamily="34" charset="0"/>
                <a:cs typeface="Arial" pitchFamily="34" charset="0"/>
              </a:rPr>
              <a:t>For more information, see www.energystar.gov/datatrends. </a:t>
            </a:r>
            <a:endParaRPr lang="en-US" dirty="0">
              <a:latin typeface="Arial" pitchFamily="34" charset="0"/>
              <a:cs typeface="Arial" pitchFamily="34" charset="0"/>
            </a:endParaRPr>
          </a:p>
          <a:p>
            <a:endParaRPr lang="en-US" dirty="0"/>
          </a:p>
        </p:txBody>
      </p:sp>
      <p:sp>
        <p:nvSpPr>
          <p:cNvPr id="4" name="Slide Number Placeholder 3"/>
          <p:cNvSpPr>
            <a:spLocks noGrp="1"/>
          </p:cNvSpPr>
          <p:nvPr>
            <p:ph type="sldNum" sz="quarter" idx="10"/>
          </p:nvPr>
        </p:nvSpPr>
        <p:spPr/>
        <p:txBody>
          <a:bodyPr/>
          <a:lstStyle/>
          <a:p>
            <a:fld id="{693538FC-B130-DA49-800E-B7448A7128DE}" type="slidenum">
              <a:rPr lang="en-US" smtClean="0"/>
              <a:pPr/>
              <a:t>17</a:t>
            </a:fld>
            <a:endParaRPr lang="en-US"/>
          </a:p>
        </p:txBody>
      </p:sp>
    </p:spTree>
    <p:extLst>
      <p:ext uri="{BB962C8B-B14F-4D97-AF65-F5344CB8AC3E}">
        <p14:creationId xmlns:p14="http://schemas.microsoft.com/office/powerpoint/2010/main" val="22727892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xfrm>
            <a:off x="1220788" y="706438"/>
            <a:ext cx="4727575" cy="3546475"/>
          </a:xfrm>
          <a:noFill/>
          <a:ln>
            <a:solidFill>
              <a:srgbClr val="000000"/>
            </a:solidFill>
            <a:miter lim="800000"/>
            <a:headEnd/>
            <a:tailEnd/>
          </a:ln>
        </p:spPr>
      </p:sp>
      <p:sp>
        <p:nvSpPr>
          <p:cNvPr id="66563" name="Notes Placeholder 2"/>
          <p:cNvSpPr>
            <a:spLocks noGrp="1"/>
          </p:cNvSpPr>
          <p:nvPr>
            <p:ph type="body" idx="1"/>
          </p:nvPr>
        </p:nvSpPr>
        <p:spPr bwMode="auto">
          <a:xfrm>
            <a:off x="955491" y="4488420"/>
            <a:ext cx="5255204" cy="4256008"/>
          </a:xfrm>
          <a:noFill/>
        </p:spPr>
        <p:txBody>
          <a:bodyPr wrap="square" lIns="97260" tIns="48631" rIns="97260" bIns="48631" numCol="1" anchor="t" anchorCtr="0" compatLnSpc="1">
            <a:prstTxWarp prst="textNoShape">
              <a:avLst/>
            </a:prstTxWarp>
          </a:bodyPr>
          <a:lstStyle/>
          <a:p>
            <a:pPr>
              <a:lnSpc>
                <a:spcPct val="90000"/>
              </a:lnSpc>
              <a:spcBef>
                <a:spcPct val="0"/>
              </a:spcBef>
            </a:pPr>
            <a:endParaRPr lang="en-US" dirty="0" smtClean="0"/>
          </a:p>
        </p:txBody>
      </p:sp>
      <p:sp>
        <p:nvSpPr>
          <p:cNvPr id="66564" name="Slide Number Placeholder 3"/>
          <p:cNvSpPr txBox="1">
            <a:spLocks noGrp="1"/>
          </p:cNvSpPr>
          <p:nvPr/>
        </p:nvSpPr>
        <p:spPr bwMode="auto">
          <a:xfrm>
            <a:off x="4060839" y="8978453"/>
            <a:ext cx="3105348" cy="472889"/>
          </a:xfrm>
          <a:prstGeom prst="rect">
            <a:avLst/>
          </a:prstGeom>
          <a:noFill/>
          <a:ln w="9525">
            <a:noFill/>
            <a:miter lim="800000"/>
            <a:headEnd/>
            <a:tailEnd/>
          </a:ln>
        </p:spPr>
        <p:txBody>
          <a:bodyPr lIns="97260" tIns="48631" rIns="97260" bIns="48631" anchor="b"/>
          <a:lstStyle/>
          <a:p>
            <a:pPr algn="r" defTabSz="972163" eaLnBrk="0" hangingPunct="0"/>
            <a:fld id="{E84094B0-8C83-4EFF-B6EE-C89EA32E510E}" type="slidenum">
              <a:rPr lang="en-US" sz="1200">
                <a:latin typeface="Times New Roman" pitchFamily="18" charset="0"/>
              </a:rPr>
              <a:pPr algn="r" defTabSz="972163" eaLnBrk="0" hangingPunct="0"/>
              <a:t>19</a:t>
            </a:fld>
            <a:endParaRPr lang="en-US" sz="1200" dirty="0">
              <a:latin typeface="Times New Roman" pitchFamily="18" charset="0"/>
            </a:endParaRPr>
          </a:p>
        </p:txBody>
      </p:sp>
    </p:spTree>
    <p:extLst>
      <p:ext uri="{BB962C8B-B14F-4D97-AF65-F5344CB8AC3E}">
        <p14:creationId xmlns:p14="http://schemas.microsoft.com/office/powerpoint/2010/main" val="15102058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Rot="1" noChangeAspect="1" noChangeArrowheads="1" noTextEdit="1"/>
          </p:cNvSpPr>
          <p:nvPr>
            <p:ph type="sldImg"/>
          </p:nvPr>
        </p:nvSpPr>
        <p:spPr bwMode="auto">
          <a:xfrm>
            <a:off x="1257300" y="719138"/>
            <a:ext cx="4802188" cy="3600450"/>
          </a:xfrm>
          <a:noFill/>
          <a:ln>
            <a:solidFill>
              <a:srgbClr val="000000"/>
            </a:solidFill>
            <a:miter lim="800000"/>
            <a:headEnd/>
            <a:tailEnd/>
          </a:ln>
        </p:spPr>
      </p:sp>
      <p:sp>
        <p:nvSpPr>
          <p:cNvPr id="111619" name="Rectangle 3"/>
          <p:cNvSpPr>
            <a:spLocks noGrp="1" noChangeArrowheads="1"/>
          </p:cNvSpPr>
          <p:nvPr>
            <p:ph type="body" idx="1"/>
          </p:nvPr>
        </p:nvSpPr>
        <p:spPr bwMode="auto">
          <a:xfrm>
            <a:off x="731839" y="4560890"/>
            <a:ext cx="5851525" cy="4321175"/>
          </a:xfrm>
          <a:noFill/>
        </p:spPr>
        <p:txBody>
          <a:bodyPr wrap="square" lIns="95711" tIns="47855" rIns="95711" bIns="47855" numCol="1" anchor="t" anchorCtr="0" compatLnSpc="1">
            <a:prstTxWarp prst="textNoShape">
              <a:avLst/>
            </a:prstTxWarp>
          </a:bodyPr>
          <a:lstStyle/>
          <a:p>
            <a:pPr eaLnBrk="1" hangingPunct="1">
              <a:spcAft>
                <a:spcPct val="10000"/>
              </a:spcAft>
              <a:buFont typeface="Wingdings" pitchFamily="2" charset="2"/>
              <a:buNone/>
            </a:pPr>
            <a:endParaRPr lang="en-US" dirty="0"/>
          </a:p>
        </p:txBody>
      </p:sp>
    </p:spTree>
    <p:extLst>
      <p:ext uri="{BB962C8B-B14F-4D97-AF65-F5344CB8AC3E}">
        <p14:creationId xmlns:p14="http://schemas.microsoft.com/office/powerpoint/2010/main" val="7196797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Rot="1" noChangeAspect="1" noTextEdit="1"/>
          </p:cNvSpPr>
          <p:nvPr>
            <p:ph type="sldImg"/>
          </p:nvPr>
        </p:nvSpPr>
        <p:spPr bwMode="auto">
          <a:noFill/>
          <a:ln>
            <a:solidFill>
              <a:srgbClr val="000000"/>
            </a:solidFill>
            <a:miter lim="800000"/>
            <a:headEnd/>
            <a:tailEnd/>
          </a:ln>
        </p:spPr>
      </p:sp>
      <p:sp>
        <p:nvSpPr>
          <p:cNvPr id="55299"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dirty="0"/>
          </a:p>
        </p:txBody>
      </p:sp>
    </p:spTree>
    <p:extLst>
      <p:ext uri="{BB962C8B-B14F-4D97-AF65-F5344CB8AC3E}">
        <p14:creationId xmlns:p14="http://schemas.microsoft.com/office/powerpoint/2010/main" val="41611970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Rot="1" noChangeAspect="1" noTextEdit="1"/>
          </p:cNvSpPr>
          <p:nvPr>
            <p:ph type="sldImg"/>
          </p:nvPr>
        </p:nvSpPr>
        <p:spPr bwMode="auto">
          <a:noFill/>
          <a:ln>
            <a:solidFill>
              <a:srgbClr val="000000"/>
            </a:solidFill>
            <a:miter lim="800000"/>
            <a:headEnd/>
            <a:tailEnd/>
          </a:ln>
        </p:spPr>
      </p:sp>
      <p:sp>
        <p:nvSpPr>
          <p:cNvPr id="55299" name="Rectangle 3"/>
          <p:cNvSpPr>
            <a:spLocks noGrp="1"/>
          </p:cNvSpPr>
          <p:nvPr>
            <p:ph type="body" idx="1"/>
          </p:nvPr>
        </p:nvSpPr>
        <p:spPr bwMode="auto">
          <a:noFill/>
        </p:spPr>
        <p:txBody>
          <a:bodyPr wrap="square" numCol="1" anchor="t" anchorCtr="0" compatLnSpc="1">
            <a:prstTxWarp prst="textNoShape">
              <a:avLst/>
            </a:prstTxWarp>
          </a:bodyPr>
          <a:lstStyle/>
          <a:p>
            <a:pPr marL="171450" indent="-171450" eaLnBrk="1" hangingPunct="1">
              <a:buFontTx/>
              <a:buChar char="-"/>
            </a:pPr>
            <a:endParaRPr lang="en-US" dirty="0"/>
          </a:p>
        </p:txBody>
      </p:sp>
    </p:spTree>
    <p:extLst>
      <p:ext uri="{BB962C8B-B14F-4D97-AF65-F5344CB8AC3E}">
        <p14:creationId xmlns:p14="http://schemas.microsoft.com/office/powerpoint/2010/main" val="5369830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93538FC-B130-DA49-800E-B7448A7128DE}" type="slidenum">
              <a:rPr lang="en-US" smtClean="0"/>
              <a:pPr/>
              <a:t>2</a:t>
            </a:fld>
            <a:endParaRPr lang="en-US"/>
          </a:p>
        </p:txBody>
      </p:sp>
    </p:spTree>
    <p:extLst>
      <p:ext uri="{BB962C8B-B14F-4D97-AF65-F5344CB8AC3E}">
        <p14:creationId xmlns:p14="http://schemas.microsoft.com/office/powerpoint/2010/main" val="39808736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1840B7B-A24B-4DA8-AB15-991E88503A0E}" type="slidenum">
              <a:rPr lang="en-US" smtClean="0"/>
              <a:pPr/>
              <a:t>23</a:t>
            </a:fld>
            <a:endParaRPr lang="en-US" dirty="0"/>
          </a:p>
        </p:txBody>
      </p:sp>
    </p:spTree>
    <p:extLst>
      <p:ext uri="{BB962C8B-B14F-4D97-AF65-F5344CB8AC3E}">
        <p14:creationId xmlns:p14="http://schemas.microsoft.com/office/powerpoint/2010/main" val="334043521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81240" indent="-181240">
              <a:buFont typeface="Arial" pitchFamily="34" charset="0"/>
              <a:buChar char="•"/>
            </a:pPr>
            <a:r>
              <a:rPr lang="en-US" dirty="0"/>
              <a:t>To establish,</a:t>
            </a:r>
            <a:r>
              <a:rPr lang="en-US" baseline="0" dirty="0"/>
              <a:t> update, and review baselines and targets at the portfolio level, click on the “Planning” tab. Here you will be able to see, at a glance, all of the baselines and targets that have been set for each of your properties. You can also see if targets have been met. Graphs on the side of the screen provide a quick status update, and there are buttons that allow you to set a single baseline period or a single energy improvement target across all buildings in your portfolio.</a:t>
            </a:r>
          </a:p>
          <a:p>
            <a:pPr marL="181240" indent="-181240"/>
            <a:endParaRPr lang="en-US" dirty="0"/>
          </a:p>
          <a:p>
            <a:pPr marL="181240" indent="-181240">
              <a:buFont typeface="Arial" pitchFamily="34" charset="0"/>
              <a:buChar char="•"/>
            </a:pPr>
            <a:r>
              <a:rPr lang="en-US" dirty="0"/>
              <a:t>If you want to set goals and targets at the property level,</a:t>
            </a:r>
            <a:r>
              <a:rPr lang="en-US" baseline="0" dirty="0"/>
              <a:t> you can click on the property name or use the action drop-down menu next to your property.</a:t>
            </a:r>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pPr/>
              <a:t>24</a:t>
            </a:fld>
            <a:endParaRPr lang="en-US"/>
          </a:p>
        </p:txBody>
      </p:sp>
    </p:spTree>
    <p:extLst>
      <p:ext uri="{BB962C8B-B14F-4D97-AF65-F5344CB8AC3E}">
        <p14:creationId xmlns:p14="http://schemas.microsoft.com/office/powerpoint/2010/main" val="258904873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93538FC-B130-DA49-800E-B7448A7128DE}" type="slidenum">
              <a:rPr lang="en-US" smtClean="0"/>
              <a:pPr/>
              <a:t>25</a:t>
            </a:fld>
            <a:endParaRPr lang="en-US"/>
          </a:p>
        </p:txBody>
      </p:sp>
    </p:spTree>
    <p:extLst>
      <p:ext uri="{BB962C8B-B14F-4D97-AF65-F5344CB8AC3E}">
        <p14:creationId xmlns:p14="http://schemas.microsoft.com/office/powerpoint/2010/main" val="323802073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1840B7B-A24B-4DA8-AB15-991E88503A0E}" type="slidenum">
              <a:rPr lang="en-US" smtClean="0"/>
              <a:pPr/>
              <a:t>27</a:t>
            </a:fld>
            <a:endParaRPr lang="en-US" dirty="0"/>
          </a:p>
        </p:txBody>
      </p:sp>
    </p:spTree>
    <p:extLst>
      <p:ext uri="{BB962C8B-B14F-4D97-AF65-F5344CB8AC3E}">
        <p14:creationId xmlns:p14="http://schemas.microsoft.com/office/powerpoint/2010/main" val="263909319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8306" name="Rectangle 2"/>
          <p:cNvSpPr>
            <a:spLocks noGrp="1" noRot="1" noChangeAspect="1" noTextEdit="1"/>
          </p:cNvSpPr>
          <p:nvPr>
            <p:ph type="sldImg"/>
          </p:nvPr>
        </p:nvSpPr>
        <p:spPr bwMode="auto">
          <a:noFill/>
          <a:ln>
            <a:solidFill>
              <a:srgbClr val="000000"/>
            </a:solidFill>
            <a:miter lim="800000"/>
            <a:headEnd/>
            <a:tailEnd/>
          </a:ln>
        </p:spPr>
      </p:sp>
      <p:sp>
        <p:nvSpPr>
          <p:cNvPr id="738307" name="Rectangle 3"/>
          <p:cNvSpPr>
            <a:spLocks noGrp="1"/>
          </p:cNvSpPr>
          <p:nvPr>
            <p:ph type="body" idx="1"/>
          </p:nvPr>
        </p:nvSpPr>
        <p:spPr bwMode="auto">
          <a:noFill/>
        </p:spPr>
        <p:txBody>
          <a:bodyPr wrap="square" lIns="93172" tIns="46587" rIns="93172" bIns="46587" numCol="1" anchor="t" anchorCtr="0" compatLnSpc="1">
            <a:prstTxWarp prst="textNoShape">
              <a:avLst/>
            </a:prstTxWarp>
          </a:bodyPr>
          <a:lstStyle/>
          <a:p>
            <a:r>
              <a:rPr lang="en-US" i="0" dirty="0"/>
              <a:t>Roughly 35% </a:t>
            </a:r>
            <a:r>
              <a:rPr lang="en-US" sz="1200" b="0" i="0" kern="1200" dirty="0">
                <a:solidFill>
                  <a:schemeClr val="tx1"/>
                </a:solidFill>
                <a:effectLst/>
                <a:latin typeface="+mn-lt"/>
                <a:ea typeface="+mn-ea"/>
                <a:cs typeface="+mn-cs"/>
              </a:rPr>
              <a:t>of the Fortune 500® and half of the Fortune100® is working with EPA to improve financial value, boost their bottom line, and manage risk by improving their buildings’ energy performance through ENERGY STAR. </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So are eight of the 10 largest U.S. healthcare organizations, major league sports teams, colleges and universities, small businesses, and entire cities. </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In total, more than 6,000 organizations are working with EPA and ENERGY STAR to make their properties more energy efficient.</a:t>
            </a:r>
            <a:r>
              <a:rPr lang="en-US" sz="1200" b="0" i="0" kern="1200" baseline="0" dirty="0">
                <a:solidFill>
                  <a:schemeClr val="tx1"/>
                </a:solidFill>
                <a:effectLst/>
                <a:latin typeface="+mn-lt"/>
                <a:ea typeface="+mn-ea"/>
                <a:cs typeface="+mn-cs"/>
              </a:rPr>
              <a:t> </a:t>
            </a:r>
            <a:endParaRPr lang="en-US" dirty="0"/>
          </a:p>
        </p:txBody>
      </p:sp>
    </p:spTree>
    <p:extLst>
      <p:ext uri="{BB962C8B-B14F-4D97-AF65-F5344CB8AC3E}">
        <p14:creationId xmlns:p14="http://schemas.microsoft.com/office/powerpoint/2010/main" val="29797992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A87E3C3-17AD-5240-AFD4-04CD5B733B12}" type="slidenum">
              <a:rPr lang="en-US" smtClean="0"/>
              <a:t>31</a:t>
            </a:fld>
            <a:endParaRPr lang="en-US"/>
          </a:p>
        </p:txBody>
      </p:sp>
    </p:spTree>
    <p:extLst>
      <p:ext uri="{BB962C8B-B14F-4D97-AF65-F5344CB8AC3E}">
        <p14:creationId xmlns:p14="http://schemas.microsoft.com/office/powerpoint/2010/main" val="126254292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62F89F51-C59B-4F10-91F3-A752E19AF796}" type="slidenum">
              <a:rPr lang="en-US" smtClean="0"/>
              <a:pPr>
                <a:defRPr/>
              </a:pPr>
              <a:t>32</a:t>
            </a:fld>
            <a:endParaRPr lang="en-US"/>
          </a:p>
        </p:txBody>
      </p:sp>
    </p:spTree>
    <p:extLst>
      <p:ext uri="{BB962C8B-B14F-4D97-AF65-F5344CB8AC3E}">
        <p14:creationId xmlns:p14="http://schemas.microsoft.com/office/powerpoint/2010/main" val="195286678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solidFill>
                <a:srgbClr val="FF0000"/>
              </a:solidFill>
            </a:endParaRPr>
          </a:p>
        </p:txBody>
      </p:sp>
      <p:sp>
        <p:nvSpPr>
          <p:cNvPr id="4" name="Slide Number Placeholder 3"/>
          <p:cNvSpPr>
            <a:spLocks noGrp="1"/>
          </p:cNvSpPr>
          <p:nvPr>
            <p:ph type="sldNum" sz="quarter" idx="10"/>
          </p:nvPr>
        </p:nvSpPr>
        <p:spPr/>
        <p:txBody>
          <a:bodyPr/>
          <a:lstStyle/>
          <a:p>
            <a:fld id="{6B8E517E-0A09-4CAC-9B30-448C91050C73}" type="slidenum">
              <a:rPr lang="en-US" smtClean="0"/>
              <a:pPr/>
              <a:t>35</a:t>
            </a:fld>
            <a:endParaRPr lang="en-US"/>
          </a:p>
        </p:txBody>
      </p:sp>
    </p:spTree>
    <p:extLst>
      <p:ext uri="{BB962C8B-B14F-4D97-AF65-F5344CB8AC3E}">
        <p14:creationId xmlns:p14="http://schemas.microsoft.com/office/powerpoint/2010/main" val="90245126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solidFill>
                <a:srgbClr val="FF0000"/>
              </a:solidFill>
            </a:endParaRPr>
          </a:p>
        </p:txBody>
      </p:sp>
      <p:sp>
        <p:nvSpPr>
          <p:cNvPr id="4" name="Slide Number Placeholder 3"/>
          <p:cNvSpPr>
            <a:spLocks noGrp="1"/>
          </p:cNvSpPr>
          <p:nvPr>
            <p:ph type="sldNum" sz="quarter" idx="10"/>
          </p:nvPr>
        </p:nvSpPr>
        <p:spPr/>
        <p:txBody>
          <a:bodyPr/>
          <a:lstStyle/>
          <a:p>
            <a:fld id="{6B8E517E-0A09-4CAC-9B30-448C91050C73}" type="slidenum">
              <a:rPr lang="en-US" smtClean="0"/>
              <a:pPr/>
              <a:t>36</a:t>
            </a:fld>
            <a:endParaRPr lang="en-US"/>
          </a:p>
        </p:txBody>
      </p:sp>
    </p:spTree>
    <p:extLst>
      <p:ext uri="{BB962C8B-B14F-4D97-AF65-F5344CB8AC3E}">
        <p14:creationId xmlns:p14="http://schemas.microsoft.com/office/powerpoint/2010/main" val="62937667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bwMode="auto">
          <a:noFill/>
          <a:ln>
            <a:solidFill>
              <a:srgbClr val="000000"/>
            </a:solidFill>
            <a:miter lim="800000"/>
            <a:headEnd/>
            <a:tailEnd/>
          </a:ln>
        </p:spPr>
      </p:sp>
      <p:sp>
        <p:nvSpPr>
          <p:cNvPr id="8806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a:p>
        </p:txBody>
      </p:sp>
      <p:sp>
        <p:nvSpPr>
          <p:cNvPr id="4" name="Slide Number Placeholder 3"/>
          <p:cNvSpPr>
            <a:spLocks noGrp="1"/>
          </p:cNvSpPr>
          <p:nvPr>
            <p:ph type="sldNum" sz="quarter" idx="5"/>
          </p:nvPr>
        </p:nvSpPr>
        <p:spPr/>
        <p:txBody>
          <a:bodyPr/>
          <a:lstStyle/>
          <a:p>
            <a:pPr>
              <a:defRPr/>
            </a:pPr>
            <a:fld id="{FF8CF7E1-13E2-4A31-94E3-BDBDDADB1427}" type="slidenum">
              <a:rPr lang="en-US" smtClean="0"/>
              <a:pPr>
                <a:defRPr/>
              </a:pPr>
              <a:t>38</a:t>
            </a:fld>
            <a:endParaRPr lang="en-US" dirty="0"/>
          </a:p>
        </p:txBody>
      </p:sp>
    </p:spTree>
    <p:extLst>
      <p:ext uri="{BB962C8B-B14F-4D97-AF65-F5344CB8AC3E}">
        <p14:creationId xmlns:p14="http://schemas.microsoft.com/office/powerpoint/2010/main" val="5158439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93538FC-B130-DA49-800E-B7448A7128DE}" type="slidenum">
              <a:rPr lang="en-US" smtClean="0"/>
              <a:pPr/>
              <a:t>3</a:t>
            </a:fld>
            <a:endParaRPr lang="en-US"/>
          </a:p>
        </p:txBody>
      </p:sp>
    </p:spTree>
    <p:extLst>
      <p:ext uri="{BB962C8B-B14F-4D97-AF65-F5344CB8AC3E}">
        <p14:creationId xmlns:p14="http://schemas.microsoft.com/office/powerpoint/2010/main" val="105309427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93538FC-B130-DA49-800E-B7448A7128DE}" type="slidenum">
              <a:rPr lang="en-US" smtClean="0"/>
              <a:pPr/>
              <a:t>41</a:t>
            </a:fld>
            <a:endParaRPr lang="en-US"/>
          </a:p>
        </p:txBody>
      </p:sp>
    </p:spTree>
    <p:extLst>
      <p:ext uri="{BB962C8B-B14F-4D97-AF65-F5344CB8AC3E}">
        <p14:creationId xmlns:p14="http://schemas.microsoft.com/office/powerpoint/2010/main" val="67754796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Rot="1" noChangeAspect="1" noTextEdit="1"/>
          </p:cNvSpPr>
          <p:nvPr>
            <p:ph type="sldImg"/>
          </p:nvPr>
        </p:nvSpPr>
        <p:spPr bwMode="auto">
          <a:xfrm>
            <a:off x="1257300" y="719138"/>
            <a:ext cx="4802188" cy="3600450"/>
          </a:xfrm>
          <a:noFill/>
          <a:ln>
            <a:solidFill>
              <a:srgbClr val="000000"/>
            </a:solidFill>
            <a:miter lim="800000"/>
            <a:headEnd/>
            <a:tailEnd/>
          </a:ln>
        </p:spPr>
      </p:sp>
      <p:sp>
        <p:nvSpPr>
          <p:cNvPr id="86019" name="Rectangle 3"/>
          <p:cNvSpPr>
            <a:spLocks noGrp="1"/>
          </p:cNvSpPr>
          <p:nvPr>
            <p:ph type="body" idx="1"/>
          </p:nvPr>
        </p:nvSpPr>
        <p:spPr bwMode="auto">
          <a:xfrm>
            <a:off x="975360" y="4561226"/>
            <a:ext cx="5364480" cy="4320213"/>
          </a:xfrm>
          <a:noFill/>
        </p:spPr>
        <p:txBody>
          <a:bodyPr wrap="square"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356907602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noFill/>
          <a:ln>
            <a:solidFill>
              <a:srgbClr val="000000"/>
            </a:solidFill>
            <a:miter lim="800000"/>
            <a:headEnd/>
            <a:tailEnd/>
          </a:ln>
        </p:spPr>
      </p:sp>
      <p:sp>
        <p:nvSpPr>
          <p:cNvPr id="4813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a:p>
        </p:txBody>
      </p:sp>
      <p:sp>
        <p:nvSpPr>
          <p:cNvPr id="4" name="Slide Number Placeholder 3"/>
          <p:cNvSpPr>
            <a:spLocks noGrp="1"/>
          </p:cNvSpPr>
          <p:nvPr>
            <p:ph type="sldNum" sz="quarter" idx="5"/>
          </p:nvPr>
        </p:nvSpPr>
        <p:spPr/>
        <p:txBody>
          <a:bodyPr/>
          <a:lstStyle/>
          <a:p>
            <a:pPr>
              <a:defRPr/>
            </a:pPr>
            <a:fld id="{D42C9C31-06D5-493E-9CB0-C43E8B9B1023}" type="slidenum">
              <a:rPr lang="en-US" smtClean="0"/>
              <a:pPr>
                <a:defRPr/>
              </a:pPr>
              <a:t>44</a:t>
            </a:fld>
            <a:endParaRPr lang="en-US"/>
          </a:p>
        </p:txBody>
      </p:sp>
    </p:spTree>
    <p:extLst>
      <p:ext uri="{BB962C8B-B14F-4D97-AF65-F5344CB8AC3E}">
        <p14:creationId xmlns:p14="http://schemas.microsoft.com/office/powerpoint/2010/main" val="312457813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FB16D0A1-871B-4221-9989-37B0156A4F9E}" type="slidenum">
              <a:rPr lang="en-US" smtClean="0"/>
              <a:pPr/>
              <a:t>45</a:t>
            </a:fld>
            <a:endParaRPr lang="en-US" dirty="0"/>
          </a:p>
        </p:txBody>
      </p:sp>
    </p:spTree>
    <p:extLst>
      <p:ext uri="{BB962C8B-B14F-4D97-AF65-F5344CB8AC3E}">
        <p14:creationId xmlns:p14="http://schemas.microsoft.com/office/powerpoint/2010/main" val="127635363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93538FC-B130-DA49-800E-B7448A7128DE}" type="slidenum">
              <a:rPr lang="en-US" smtClean="0"/>
              <a:pPr/>
              <a:t>46</a:t>
            </a:fld>
            <a:endParaRPr lang="en-US"/>
          </a:p>
        </p:txBody>
      </p:sp>
    </p:spTree>
    <p:extLst>
      <p:ext uri="{BB962C8B-B14F-4D97-AF65-F5344CB8AC3E}">
        <p14:creationId xmlns:p14="http://schemas.microsoft.com/office/powerpoint/2010/main" val="273560251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93538FC-B130-DA49-800E-B7448A7128DE}" type="slidenum">
              <a:rPr lang="en-US" smtClean="0"/>
              <a:pPr/>
              <a:t>47</a:t>
            </a:fld>
            <a:endParaRPr lang="en-US"/>
          </a:p>
        </p:txBody>
      </p:sp>
    </p:spTree>
    <p:extLst>
      <p:ext uri="{BB962C8B-B14F-4D97-AF65-F5344CB8AC3E}">
        <p14:creationId xmlns:p14="http://schemas.microsoft.com/office/powerpoint/2010/main" val="327763154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a:buFont typeface="Arial" panose="020B0604020202020204" pitchFamily="34" charset="0"/>
              <a:buChar char="•"/>
            </a:pPr>
            <a:r>
              <a:rPr lang="en-US" dirty="0" smtClean="0"/>
              <a:t>The Cash Flow</a:t>
            </a:r>
            <a:r>
              <a:rPr lang="en-US" baseline="0" dirty="0" smtClean="0"/>
              <a:t> Opportunity Calculator calculates the cost of delaying energy efficiency projects, and can be an effective measure against the “We don’t have the money now” objection.</a:t>
            </a:r>
            <a:endParaRPr lang="en-US" dirty="0"/>
          </a:p>
        </p:txBody>
      </p:sp>
      <p:sp>
        <p:nvSpPr>
          <p:cNvPr id="4" name="Slide Number Placeholder 3"/>
          <p:cNvSpPr>
            <a:spLocks noGrp="1"/>
          </p:cNvSpPr>
          <p:nvPr>
            <p:ph type="sldNum" sz="quarter" idx="10"/>
          </p:nvPr>
        </p:nvSpPr>
        <p:spPr/>
        <p:txBody>
          <a:bodyPr/>
          <a:lstStyle/>
          <a:p>
            <a:pPr>
              <a:defRPr/>
            </a:pPr>
            <a:fld id="{DC20C9DF-BE5D-4D05-A8B3-D85CB2E50E21}" type="slidenum">
              <a:rPr lang="en-US" smtClean="0"/>
              <a:pPr>
                <a:defRPr/>
              </a:pPr>
              <a:t>48</a:t>
            </a:fld>
            <a:endParaRPr lang="en-US" dirty="0"/>
          </a:p>
        </p:txBody>
      </p:sp>
    </p:spTree>
    <p:extLst>
      <p:ext uri="{BB962C8B-B14F-4D97-AF65-F5344CB8AC3E}">
        <p14:creationId xmlns:p14="http://schemas.microsoft.com/office/powerpoint/2010/main" val="238736726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marL="171450" indent="-171450">
              <a:buFont typeface="Arial" panose="020B0604020202020204" pitchFamily="34" charset="0"/>
              <a:buChar char="•"/>
            </a:pPr>
            <a:r>
              <a:rPr lang="en-US" dirty="0"/>
              <a:t>A key feature of the original BUVC was that</a:t>
            </a:r>
            <a:r>
              <a:rPr lang="en-US" baseline="0" dirty="0"/>
              <a:t> the tool would provide outputs not just in tabular form, but also as customized letters that the building operator (e.g., manager, engineer) could take to ownership. This feature has been preserved and expanded in the new BUVC: customized letters can now be created for each individual tenant, to serve as a starting point for conversations between property manager and tenant.</a:t>
            </a:r>
          </a:p>
          <a:p>
            <a:pPr marL="0" indent="0">
              <a:buFont typeface="Arial" panose="020B0604020202020204" pitchFamily="34" charset="0"/>
              <a:buNone/>
            </a:pPr>
            <a:endParaRPr lang="en-US" baseline="0" dirty="0"/>
          </a:p>
          <a:p>
            <a:pPr marL="171450" indent="-171450">
              <a:buFont typeface="Arial" panose="020B0604020202020204" pitchFamily="34" charset="0"/>
              <a:buChar char="•"/>
            </a:pPr>
            <a:r>
              <a:rPr lang="en-US" dirty="0"/>
              <a:t>The BUVC can only be used for energy efficiency project</a:t>
            </a:r>
            <a:r>
              <a:rPr lang="en-US" baseline="0" dirty="0"/>
              <a:t> made by the owner to the base building; it is not meant to calculate the impacts of energy efficiency improvements in specific tenant spaces.</a:t>
            </a:r>
          </a:p>
          <a:p>
            <a:pPr marL="0" indent="0">
              <a:buFont typeface="Arial" panose="020B0604020202020204" pitchFamily="34" charset="0"/>
              <a:buNone/>
            </a:pPr>
            <a:endParaRPr lang="en-US" baseline="0" dirty="0"/>
          </a:p>
          <a:p>
            <a:pPr marL="171450" indent="-171450">
              <a:buFont typeface="Arial" panose="020B0604020202020204" pitchFamily="34" charset="0"/>
              <a:buChar char="•"/>
            </a:pPr>
            <a:r>
              <a:rPr lang="en-US" baseline="0" dirty="0"/>
              <a:t>A major goal of this tool is to enable and advance productive conversation between landlords and tenants beyond the traditional focus on the “split incentive,” whereby one entity (landlord or tenant) is presumed to pay for EE improvements, while the other is presumed to reap the savings. Rather, by illustrating where and how costs and benefits accrue to </a:t>
            </a:r>
            <a:r>
              <a:rPr lang="en-US" u="sng" baseline="0" dirty="0"/>
              <a:t>both</a:t>
            </a:r>
            <a:r>
              <a:rPr lang="en-US" baseline="0" dirty="0"/>
              <a:t> parties, the tool can help to show how tenant-landlord collaboration can lead to shared savings over the course of a lease term. </a:t>
            </a:r>
          </a:p>
          <a:p>
            <a:pPr marL="171450" indent="-171450">
              <a:buFont typeface="Arial" panose="020B0604020202020204" pitchFamily="34" charset="0"/>
              <a:buChar char="•"/>
            </a:pPr>
            <a:endParaRPr lang="en-US" baseline="0" dirty="0"/>
          </a:p>
          <a:p>
            <a:pPr marL="171450" indent="-171450">
              <a:buFont typeface="Arial" panose="020B0604020202020204" pitchFamily="34" charset="0"/>
              <a:buChar char="•"/>
            </a:pPr>
            <a:r>
              <a:rPr lang="en-US" baseline="0" dirty="0"/>
              <a:t>Not every project will result in savings for both the owner and the tenants. That depends on lease specifics, how expenses are allocated and reimbursed, etc. However, the tool provides a means for landlords to hold meaningful conversations with tenants regarding “this is what we’re planning on doing, and this is how it will likely affect you.”</a:t>
            </a:r>
            <a:endParaRPr lang="en-US" dirty="0"/>
          </a:p>
        </p:txBody>
      </p:sp>
      <p:sp>
        <p:nvSpPr>
          <p:cNvPr id="4" name="Slide Number Placeholder 3"/>
          <p:cNvSpPr>
            <a:spLocks noGrp="1"/>
          </p:cNvSpPr>
          <p:nvPr>
            <p:ph type="sldNum" sz="quarter" idx="10"/>
          </p:nvPr>
        </p:nvSpPr>
        <p:spPr/>
        <p:txBody>
          <a:bodyPr/>
          <a:lstStyle/>
          <a:p>
            <a:pPr>
              <a:defRPr/>
            </a:pPr>
            <a:fld id="{DC20C9DF-BE5D-4D05-A8B3-D85CB2E50E21}" type="slidenum">
              <a:rPr lang="en-US" smtClean="0"/>
              <a:pPr>
                <a:defRPr/>
              </a:pPr>
              <a:t>49</a:t>
            </a:fld>
            <a:endParaRPr lang="en-US" dirty="0"/>
          </a:p>
        </p:txBody>
      </p:sp>
    </p:spTree>
    <p:extLst>
      <p:ext uri="{BB962C8B-B14F-4D97-AF65-F5344CB8AC3E}">
        <p14:creationId xmlns:p14="http://schemas.microsoft.com/office/powerpoint/2010/main" val="327933966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a:buFont typeface="Arial" panose="020B0604020202020204" pitchFamily="34" charset="0"/>
              <a:buChar char="•"/>
            </a:pPr>
            <a:r>
              <a:rPr lang="en-US" dirty="0" smtClean="0"/>
              <a:t>The Financial Value Calculator</a:t>
            </a:r>
            <a:r>
              <a:rPr lang="en-US" baseline="0" dirty="0" smtClean="0"/>
              <a:t> was designed for owners and managers of corporate real estate. It quantifies the value of energy efficiency improvements to corporate market value.</a:t>
            </a:r>
            <a:endParaRPr lang="en-US" dirty="0"/>
          </a:p>
        </p:txBody>
      </p:sp>
      <p:sp>
        <p:nvSpPr>
          <p:cNvPr id="4" name="Slide Number Placeholder 3"/>
          <p:cNvSpPr>
            <a:spLocks noGrp="1"/>
          </p:cNvSpPr>
          <p:nvPr>
            <p:ph type="sldNum" sz="quarter" idx="10"/>
          </p:nvPr>
        </p:nvSpPr>
        <p:spPr/>
        <p:txBody>
          <a:bodyPr/>
          <a:lstStyle/>
          <a:p>
            <a:pPr>
              <a:defRPr/>
            </a:pPr>
            <a:fld id="{DC20C9DF-BE5D-4D05-A8B3-D85CB2E50E21}" type="slidenum">
              <a:rPr lang="en-US" smtClean="0"/>
              <a:pPr>
                <a:defRPr/>
              </a:pPr>
              <a:t>50</a:t>
            </a:fld>
            <a:endParaRPr lang="en-US" dirty="0"/>
          </a:p>
        </p:txBody>
      </p:sp>
    </p:spTree>
    <p:extLst>
      <p:ext uri="{BB962C8B-B14F-4D97-AF65-F5344CB8AC3E}">
        <p14:creationId xmlns:p14="http://schemas.microsoft.com/office/powerpoint/2010/main" val="82784684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dirty="0"/>
          </a:p>
        </p:txBody>
      </p:sp>
      <p:sp>
        <p:nvSpPr>
          <p:cNvPr id="337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AB443A0-1CC4-41F8-8F35-3E0E11400778}" type="slidenum">
              <a:rPr lang="en-US">
                <a:latin typeface="Calibri" panose="020F0502020204030204" pitchFamily="34" charset="0"/>
              </a:rPr>
              <a:pPr eaLnBrk="1" hangingPunct="1"/>
              <a:t>53</a:t>
            </a:fld>
            <a:endParaRPr lang="en-US">
              <a:latin typeface="Calibri" panose="020F0502020204030204" pitchFamily="34" charset="0"/>
            </a:endParaRPr>
          </a:p>
        </p:txBody>
      </p:sp>
    </p:spTree>
    <p:extLst>
      <p:ext uri="{BB962C8B-B14F-4D97-AF65-F5344CB8AC3E}">
        <p14:creationId xmlns:p14="http://schemas.microsoft.com/office/powerpoint/2010/main" val="5576919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93538FC-B130-DA49-800E-B7448A7128DE}" type="slidenum">
              <a:rPr lang="en-US" smtClean="0"/>
              <a:pPr/>
              <a:t>4</a:t>
            </a:fld>
            <a:endParaRPr lang="en-US"/>
          </a:p>
        </p:txBody>
      </p:sp>
    </p:spTree>
    <p:extLst>
      <p:ext uri="{BB962C8B-B14F-4D97-AF65-F5344CB8AC3E}">
        <p14:creationId xmlns:p14="http://schemas.microsoft.com/office/powerpoint/2010/main" val="194499770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dirty="0"/>
          </a:p>
        </p:txBody>
      </p:sp>
      <p:sp>
        <p:nvSpPr>
          <p:cNvPr id="337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AB443A0-1CC4-41F8-8F35-3E0E11400778}" type="slidenum">
              <a:rPr lang="en-US">
                <a:latin typeface="Calibri" panose="020F0502020204030204" pitchFamily="34" charset="0"/>
              </a:rPr>
              <a:pPr eaLnBrk="1" hangingPunct="1"/>
              <a:t>54</a:t>
            </a:fld>
            <a:endParaRPr lang="en-US">
              <a:latin typeface="Calibri" panose="020F0502020204030204" pitchFamily="34" charset="0"/>
            </a:endParaRPr>
          </a:p>
        </p:txBody>
      </p:sp>
    </p:spTree>
    <p:extLst>
      <p:ext uri="{BB962C8B-B14F-4D97-AF65-F5344CB8AC3E}">
        <p14:creationId xmlns:p14="http://schemas.microsoft.com/office/powerpoint/2010/main" val="33438610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Note: When a consumer recognizes the ENERGY STAR label before it is shown, it is defined </a:t>
            </a:r>
          </a:p>
          <a:p>
            <a:r>
              <a:rPr lang="en-US" sz="1200" kern="1200" dirty="0">
                <a:solidFill>
                  <a:schemeClr val="tx1"/>
                </a:solidFill>
                <a:effectLst/>
                <a:latin typeface="+mn-lt"/>
                <a:ea typeface="+mn-ea"/>
                <a:cs typeface="+mn-cs"/>
              </a:rPr>
              <a:t>as “unaided awareness.” When a consumer recognizes the ENERGY STAR label after being </a:t>
            </a:r>
          </a:p>
          <a:p>
            <a:r>
              <a:rPr lang="en-US" sz="1200" kern="1200" dirty="0">
                <a:solidFill>
                  <a:schemeClr val="tx1"/>
                </a:solidFill>
                <a:effectLst/>
                <a:latin typeface="+mn-lt"/>
                <a:ea typeface="+mn-ea"/>
                <a:cs typeface="+mn-cs"/>
              </a:rPr>
              <a:t>shown the label, it is defined as “aided awareness.” </a:t>
            </a:r>
          </a:p>
          <a:p>
            <a:endParaRPr lang="en-US" dirty="0"/>
          </a:p>
        </p:txBody>
      </p:sp>
      <p:sp>
        <p:nvSpPr>
          <p:cNvPr id="4" name="Slide Number Placeholder 3"/>
          <p:cNvSpPr>
            <a:spLocks noGrp="1"/>
          </p:cNvSpPr>
          <p:nvPr>
            <p:ph type="sldNum" sz="quarter" idx="10"/>
          </p:nvPr>
        </p:nvSpPr>
        <p:spPr/>
        <p:txBody>
          <a:bodyPr/>
          <a:lstStyle/>
          <a:p>
            <a:fld id="{693538FC-B130-DA49-800E-B7448A7128DE}" type="slidenum">
              <a:rPr lang="en-US" smtClean="0"/>
              <a:pPr/>
              <a:t>5</a:t>
            </a:fld>
            <a:endParaRPr lang="en-US"/>
          </a:p>
        </p:txBody>
      </p:sp>
    </p:spTree>
    <p:extLst>
      <p:ext uri="{BB962C8B-B14F-4D97-AF65-F5344CB8AC3E}">
        <p14:creationId xmlns:p14="http://schemas.microsoft.com/office/powerpoint/2010/main" val="25146347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dirty="0"/>
          </a:p>
        </p:txBody>
      </p:sp>
    </p:spTree>
    <p:extLst>
      <p:ext uri="{BB962C8B-B14F-4D97-AF65-F5344CB8AC3E}">
        <p14:creationId xmlns:p14="http://schemas.microsoft.com/office/powerpoint/2010/main" val="22044422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93538FC-B130-DA49-800E-B7448A7128DE}" type="slidenum">
              <a:rPr lang="en-US" smtClean="0"/>
              <a:pPr/>
              <a:t>7</a:t>
            </a:fld>
            <a:endParaRPr lang="en-US"/>
          </a:p>
        </p:txBody>
      </p:sp>
    </p:spTree>
    <p:extLst>
      <p:ext uri="{BB962C8B-B14F-4D97-AF65-F5344CB8AC3E}">
        <p14:creationId xmlns:p14="http://schemas.microsoft.com/office/powerpoint/2010/main" val="28766625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93538FC-B130-DA49-800E-B7448A7128DE}" type="slidenum">
              <a:rPr lang="en-US" smtClean="0"/>
              <a:pPr/>
              <a:t>9</a:t>
            </a:fld>
            <a:endParaRPr lang="en-US"/>
          </a:p>
        </p:txBody>
      </p:sp>
    </p:spTree>
    <p:extLst>
      <p:ext uri="{BB962C8B-B14F-4D97-AF65-F5344CB8AC3E}">
        <p14:creationId xmlns:p14="http://schemas.microsoft.com/office/powerpoint/2010/main" val="7812544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2,580 MMTCO2e</a:t>
            </a:r>
            <a:r>
              <a:rPr lang="en-US" baseline="0" dirty="0"/>
              <a:t> is equivalent to 544,982,611 passenger vehicles driven for one year (EPA’s GHG Equivalencies Calculator). There are an estimated 257.9 million registered passenger vehicles in the U.S. in 2015, according to </a:t>
            </a:r>
            <a:r>
              <a:rPr lang="en-US" dirty="0"/>
              <a:t>IHS Automotive, a global provider of critical information and insight to the automotive industry and part of IHS Inc. (NYSE: IHS). </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2,580 MMTCO2e</a:t>
            </a:r>
            <a:r>
              <a:rPr lang="en-US" baseline="0" dirty="0"/>
              <a:t> is equivalent to 272,439,282 homes’ energy use in one year (EPA’s GHG Equivalencies Calculator). </a:t>
            </a:r>
            <a:r>
              <a:rPr lang="en-US" dirty="0"/>
              <a:t>U.S.</a:t>
            </a:r>
            <a:r>
              <a:rPr lang="en-US" baseline="0" dirty="0"/>
              <a:t> Bureau of the Census reported 124.6 million U.S. households in 2015. </a:t>
            </a:r>
          </a:p>
          <a:p>
            <a:pPr marL="171450" indent="-171450">
              <a:buFont typeface="Arial" panose="020B0604020202020204" pitchFamily="34" charset="0"/>
              <a:buChar char="•"/>
            </a:pPr>
            <a:endParaRPr lang="en-US" baseline="0" dirty="0"/>
          </a:p>
          <a:p>
            <a:pPr marL="171450" indent="-171450">
              <a:buFont typeface="Arial" panose="020B0604020202020204" pitchFamily="34" charset="0"/>
              <a:buChar char="•"/>
            </a:pPr>
            <a:r>
              <a:rPr lang="en-US" dirty="0"/>
              <a:t>2,580 MMTCO2e</a:t>
            </a:r>
            <a:r>
              <a:rPr lang="en-US" baseline="0" dirty="0"/>
              <a:t> is equivalent to 544,982,611 passenger vehicles driven for one year (EPA’s GHG Equivalencies Calculator). </a:t>
            </a:r>
          </a:p>
          <a:p>
            <a:pPr marL="171450" indent="-171450">
              <a:buFont typeface="Arial" panose="020B0604020202020204" pitchFamily="34" charset="0"/>
              <a:buChar char="•"/>
            </a:pPr>
            <a:endParaRPr lang="en-US" baseline="0" dirty="0"/>
          </a:p>
          <a:p>
            <a:pPr marL="171450" indent="-171450">
              <a:buFont typeface="Arial" panose="020B0604020202020204" pitchFamily="34" charset="0"/>
              <a:buChar char="•"/>
            </a:pPr>
            <a:r>
              <a:rPr lang="en-US" dirty="0"/>
              <a:t>2,580 MMTCO2e</a:t>
            </a:r>
            <a:r>
              <a:rPr lang="en-US" baseline="0" dirty="0"/>
              <a:t> is equivalent to 751 coal-fired power plants in one year (EPA’s GHG Equivalencies Calculator). Climate Central reports that there were 571 coal-fired power plants in the United States in 2012. http://www.climatecentral.org/news/flurry-of-coal-power-plant-shutdowns-expected-by-2016-17086 </a:t>
            </a:r>
          </a:p>
          <a:p>
            <a:pPr marL="171450" indent="-171450">
              <a:buFont typeface="Arial" panose="020B0604020202020204" pitchFamily="34" charset="0"/>
              <a:buChar char="•"/>
            </a:pPr>
            <a:endParaRPr lang="en-US" baseline="0" dirty="0"/>
          </a:p>
          <a:p>
            <a:pPr marL="171450" indent="-171450">
              <a:buFont typeface="Arial" panose="020B0604020202020204" pitchFamily="34" charset="0"/>
              <a:buChar char="•"/>
            </a:pPr>
            <a:r>
              <a:rPr lang="en-US" dirty="0"/>
              <a:t>2,580 MMTCO2e</a:t>
            </a:r>
            <a:r>
              <a:rPr lang="en-US" baseline="0" dirty="0"/>
              <a:t> is equivalent to installing 651,557 new wind turbines. (EPA’s GHG Equivalencies Calculator). </a:t>
            </a:r>
          </a:p>
          <a:p>
            <a:pPr marL="171450" indent="-171450">
              <a:buFont typeface="Arial" panose="020B0604020202020204" pitchFamily="34" charset="0"/>
              <a:buChar char="•"/>
            </a:pPr>
            <a:endParaRPr lang="en-US" baseline="0" dirty="0"/>
          </a:p>
          <a:p>
            <a:pPr marL="171450" indent="-171450">
              <a:buFont typeface="Arial" panose="020B0604020202020204" pitchFamily="34" charset="0"/>
              <a:buChar char="•"/>
            </a:pPr>
            <a:endParaRPr lang="en-US" baseline="0" dirty="0"/>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693538FC-B130-DA49-800E-B7448A7128DE}" type="slidenum">
              <a:rPr lang="en-US" smtClean="0"/>
              <a:pPr/>
              <a:t>10</a:t>
            </a:fld>
            <a:endParaRPr lang="en-US"/>
          </a:p>
        </p:txBody>
      </p:sp>
    </p:spTree>
    <p:extLst>
      <p:ext uri="{BB962C8B-B14F-4D97-AF65-F5344CB8AC3E}">
        <p14:creationId xmlns:p14="http://schemas.microsoft.com/office/powerpoint/2010/main" val="101620806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emf"/><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5" name="Picture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954651" y="567246"/>
            <a:ext cx="1139448" cy="1166304"/>
          </a:xfrm>
          <a:prstGeom prst="rect">
            <a:avLst/>
          </a:prstGeom>
        </p:spPr>
      </p:pic>
      <p:sp>
        <p:nvSpPr>
          <p:cNvPr id="2" name="Title 1"/>
          <p:cNvSpPr>
            <a:spLocks noGrp="1"/>
          </p:cNvSpPr>
          <p:nvPr>
            <p:ph type="ctrTitle"/>
          </p:nvPr>
        </p:nvSpPr>
        <p:spPr>
          <a:xfrm>
            <a:off x="600075" y="1427163"/>
            <a:ext cx="7848600" cy="2387600"/>
          </a:xfrm>
        </p:spPr>
        <p:txBody>
          <a:bodyPr anchor="b"/>
          <a:lstStyle>
            <a:lvl1pPr algn="ctr">
              <a:defRPr sz="6000" b="0"/>
            </a:lvl1pPr>
          </a:lstStyle>
          <a:p>
            <a:r>
              <a:rPr lang="en-US" smtClean="0"/>
              <a:t>Click to edit Master title style</a:t>
            </a:r>
            <a:endParaRPr lang="en-US" dirty="0"/>
          </a:p>
        </p:txBody>
      </p:sp>
      <p:sp>
        <p:nvSpPr>
          <p:cNvPr id="3" name="Subtitle 2"/>
          <p:cNvSpPr>
            <a:spLocks noGrp="1"/>
          </p:cNvSpPr>
          <p:nvPr>
            <p:ph type="subTitle" idx="1"/>
          </p:nvPr>
        </p:nvSpPr>
        <p:spPr>
          <a:xfrm>
            <a:off x="600075" y="3983038"/>
            <a:ext cx="78486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Tree>
    <p:extLst>
      <p:ext uri="{BB962C8B-B14F-4D97-AF65-F5344CB8AC3E}">
        <p14:creationId xmlns:p14="http://schemas.microsoft.com/office/powerpoint/2010/main" val="197459622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Picture with Caption">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Rectangle 7"/>
          <p:cNvSpPr/>
          <p:nvPr userDrawn="1"/>
        </p:nvSpPr>
        <p:spPr>
          <a:xfrm>
            <a:off x="0" y="2504168"/>
            <a:ext cx="9144000" cy="2007673"/>
          </a:xfrm>
          <a:prstGeom prst="rect">
            <a:avLst/>
          </a:prstGeom>
          <a:solidFill>
            <a:srgbClr val="2CB34A">
              <a:alpha val="8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p:cNvSpPr>
            <a:spLocks noGrp="1"/>
          </p:cNvSpPr>
          <p:nvPr>
            <p:ph type="title"/>
          </p:nvPr>
        </p:nvSpPr>
        <p:spPr>
          <a:xfrm>
            <a:off x="1412394" y="2711362"/>
            <a:ext cx="6239689" cy="956709"/>
          </a:xfrm>
        </p:spPr>
        <p:txBody>
          <a:bodyPr anchor="t" anchorCtr="0">
            <a:noAutofit/>
          </a:bodyPr>
          <a:lstStyle>
            <a:lvl1pPr algn="ctr">
              <a:defRPr sz="5400">
                <a:solidFill>
                  <a:schemeClr val="bg1"/>
                </a:solidFill>
              </a:defRPr>
            </a:lvl1pPr>
          </a:lstStyle>
          <a:p>
            <a:r>
              <a:rPr lang="en-US" smtClean="0"/>
              <a:t>Click to edit Master title style</a:t>
            </a:r>
            <a:endParaRPr lang="en-US" dirty="0"/>
          </a:p>
        </p:txBody>
      </p:sp>
    </p:spTree>
    <p:extLst>
      <p:ext uri="{BB962C8B-B14F-4D97-AF65-F5344CB8AC3E}">
        <p14:creationId xmlns:p14="http://schemas.microsoft.com/office/powerpoint/2010/main" val="77765945"/>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_Picture with Caption">
    <p:spTree>
      <p:nvGrpSpPr>
        <p:cNvPr id="1" name=""/>
        <p:cNvGrpSpPr/>
        <p:nvPr/>
      </p:nvGrpSpPr>
      <p:grpSpPr>
        <a:xfrm>
          <a:off x="0" y="0"/>
          <a:ext cx="0" cy="0"/>
          <a:chOff x="0" y="0"/>
          <a:chExt cx="0" cy="0"/>
        </a:xfrm>
      </p:grpSpPr>
      <p:pic>
        <p:nvPicPr>
          <p:cNvPr id="6" name="Picture 5"/>
          <p:cNvPicPr>
            <a:picLocks noChangeAspect="1"/>
          </p:cNvPicPr>
          <p:nvPr userDrawn="1"/>
        </p:nvPicPr>
        <p:blipFill rotWithShape="1">
          <a:blip r:embed="rId2" cstate="print">
            <a:extLst>
              <a:ext uri="{28A0092B-C50C-407E-A947-70E740481C1C}">
                <a14:useLocalDpi xmlns:a14="http://schemas.microsoft.com/office/drawing/2010/main" val="0"/>
              </a:ext>
            </a:extLst>
          </a:blip>
          <a:srcRect l="2706" t="-36" r="3563" b="36"/>
          <a:stretch/>
        </p:blipFill>
        <p:spPr>
          <a:xfrm>
            <a:off x="0" y="1"/>
            <a:ext cx="9144000" cy="6831035"/>
          </a:xfrm>
          <a:prstGeom prst="rect">
            <a:avLst/>
          </a:prstGeom>
        </p:spPr>
      </p:pic>
      <p:sp>
        <p:nvSpPr>
          <p:cNvPr id="8" name="Rectangle 7"/>
          <p:cNvSpPr/>
          <p:nvPr userDrawn="1"/>
        </p:nvSpPr>
        <p:spPr>
          <a:xfrm>
            <a:off x="0" y="2504168"/>
            <a:ext cx="9144000" cy="2007673"/>
          </a:xfrm>
          <a:prstGeom prst="rect">
            <a:avLst/>
          </a:prstGeom>
          <a:solidFill>
            <a:srgbClr val="00B8B0">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p:cNvSpPr>
            <a:spLocks noGrp="1"/>
          </p:cNvSpPr>
          <p:nvPr>
            <p:ph type="title"/>
          </p:nvPr>
        </p:nvSpPr>
        <p:spPr>
          <a:xfrm>
            <a:off x="1412394" y="2711362"/>
            <a:ext cx="6239689" cy="956709"/>
          </a:xfrm>
        </p:spPr>
        <p:txBody>
          <a:bodyPr anchor="t" anchorCtr="0">
            <a:noAutofit/>
          </a:bodyPr>
          <a:lstStyle>
            <a:lvl1pPr algn="ctr">
              <a:defRPr sz="5400">
                <a:solidFill>
                  <a:schemeClr val="bg1"/>
                </a:solidFill>
              </a:defRPr>
            </a:lvl1pPr>
          </a:lstStyle>
          <a:p>
            <a:r>
              <a:rPr lang="en-US" smtClean="0"/>
              <a:t>Click to edit Master title style</a:t>
            </a:r>
            <a:endParaRPr lang="en-US" dirty="0"/>
          </a:p>
        </p:txBody>
      </p:sp>
    </p:spTree>
    <p:extLst>
      <p:ext uri="{BB962C8B-B14F-4D97-AF65-F5344CB8AC3E}">
        <p14:creationId xmlns:p14="http://schemas.microsoft.com/office/powerpoint/2010/main" val="2870731457"/>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6_Picture with Caption">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Rectangle 7"/>
          <p:cNvSpPr/>
          <p:nvPr userDrawn="1"/>
        </p:nvSpPr>
        <p:spPr>
          <a:xfrm>
            <a:off x="0" y="2504168"/>
            <a:ext cx="9144000" cy="2007673"/>
          </a:xfrm>
          <a:prstGeom prst="rect">
            <a:avLst/>
          </a:prstGeom>
          <a:solidFill>
            <a:srgbClr val="EE383E">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p:cNvSpPr>
            <a:spLocks noGrp="1"/>
          </p:cNvSpPr>
          <p:nvPr>
            <p:ph type="title"/>
          </p:nvPr>
        </p:nvSpPr>
        <p:spPr>
          <a:xfrm>
            <a:off x="1412394" y="2711362"/>
            <a:ext cx="6239689" cy="956709"/>
          </a:xfrm>
        </p:spPr>
        <p:txBody>
          <a:bodyPr anchor="t" anchorCtr="0">
            <a:noAutofit/>
          </a:bodyPr>
          <a:lstStyle>
            <a:lvl1pPr algn="ctr">
              <a:defRPr sz="5400">
                <a:solidFill>
                  <a:schemeClr val="bg1"/>
                </a:solidFill>
              </a:defRPr>
            </a:lvl1pPr>
          </a:lstStyle>
          <a:p>
            <a:r>
              <a:rPr lang="en-US" smtClean="0"/>
              <a:t>Click to edit Master title style</a:t>
            </a:r>
            <a:endParaRPr lang="en-US" dirty="0"/>
          </a:p>
        </p:txBody>
      </p:sp>
    </p:spTree>
    <p:extLst>
      <p:ext uri="{BB962C8B-B14F-4D97-AF65-F5344CB8AC3E}">
        <p14:creationId xmlns:p14="http://schemas.microsoft.com/office/powerpoint/2010/main" val="454635085"/>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7_Picture with Caption">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Rectangle 7"/>
          <p:cNvSpPr/>
          <p:nvPr userDrawn="1"/>
        </p:nvSpPr>
        <p:spPr>
          <a:xfrm>
            <a:off x="0" y="2504168"/>
            <a:ext cx="9144000" cy="2007673"/>
          </a:xfrm>
          <a:prstGeom prst="rect">
            <a:avLst/>
          </a:prstGeom>
          <a:solidFill>
            <a:srgbClr val="0071BB">
              <a:alpha val="8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p:cNvSpPr>
            <a:spLocks noGrp="1"/>
          </p:cNvSpPr>
          <p:nvPr>
            <p:ph type="title"/>
          </p:nvPr>
        </p:nvSpPr>
        <p:spPr>
          <a:xfrm>
            <a:off x="1412394" y="2711362"/>
            <a:ext cx="6239689" cy="956709"/>
          </a:xfrm>
        </p:spPr>
        <p:txBody>
          <a:bodyPr anchor="t" anchorCtr="0">
            <a:noAutofit/>
          </a:bodyPr>
          <a:lstStyle>
            <a:lvl1pPr algn="ctr">
              <a:defRPr sz="5400">
                <a:solidFill>
                  <a:schemeClr val="bg1"/>
                </a:solidFill>
              </a:defRPr>
            </a:lvl1pPr>
          </a:lstStyle>
          <a:p>
            <a:r>
              <a:rPr lang="en-US" smtClean="0"/>
              <a:t>Click to edit Master title style</a:t>
            </a:r>
            <a:endParaRPr lang="en-US" dirty="0"/>
          </a:p>
        </p:txBody>
      </p:sp>
    </p:spTree>
    <p:extLst>
      <p:ext uri="{BB962C8B-B14F-4D97-AF65-F5344CB8AC3E}">
        <p14:creationId xmlns:p14="http://schemas.microsoft.com/office/powerpoint/2010/main" val="3417641843"/>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_Picture with Caption">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 name="Rectangle 6"/>
          <p:cNvSpPr/>
          <p:nvPr userDrawn="1"/>
        </p:nvSpPr>
        <p:spPr>
          <a:xfrm>
            <a:off x="0" y="2504168"/>
            <a:ext cx="9144000" cy="2007673"/>
          </a:xfrm>
          <a:prstGeom prst="rect">
            <a:avLst/>
          </a:prstGeom>
          <a:solidFill>
            <a:srgbClr val="FCB619">
              <a:alpha val="8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1412394" y="2711362"/>
            <a:ext cx="6239689" cy="956709"/>
          </a:xfrm>
        </p:spPr>
        <p:txBody>
          <a:bodyPr anchor="t" anchorCtr="0">
            <a:noAutofit/>
          </a:bodyPr>
          <a:lstStyle>
            <a:lvl1pPr algn="ctr">
              <a:defRPr sz="5400">
                <a:solidFill>
                  <a:schemeClr val="bg2">
                    <a:lumMod val="10000"/>
                  </a:schemeClr>
                </a:solidFill>
              </a:defRPr>
            </a:lvl1pPr>
          </a:lstStyle>
          <a:p>
            <a:r>
              <a:rPr lang="en-US" smtClean="0"/>
              <a:t>Click to edit Master title style</a:t>
            </a:r>
            <a:endParaRPr lang="en-US" dirty="0"/>
          </a:p>
        </p:txBody>
      </p:sp>
    </p:spTree>
    <p:extLst>
      <p:ext uri="{BB962C8B-B14F-4D97-AF65-F5344CB8AC3E}">
        <p14:creationId xmlns:p14="http://schemas.microsoft.com/office/powerpoint/2010/main" val="3188733606"/>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1_Picture with Caption">
    <p:spTree>
      <p:nvGrpSpPr>
        <p:cNvPr id="1" name=""/>
        <p:cNvGrpSpPr/>
        <p:nvPr/>
      </p:nvGrpSpPr>
      <p:grpSpPr>
        <a:xfrm>
          <a:off x="0" y="0"/>
          <a:ext cx="0" cy="0"/>
          <a:chOff x="0" y="0"/>
          <a:chExt cx="0" cy="0"/>
        </a:xfrm>
      </p:grpSpPr>
      <p:sp>
        <p:nvSpPr>
          <p:cNvPr id="8" name="Rectangle 7"/>
          <p:cNvSpPr/>
          <p:nvPr userDrawn="1"/>
        </p:nvSpPr>
        <p:spPr>
          <a:xfrm>
            <a:off x="0" y="2504168"/>
            <a:ext cx="9144000" cy="2007673"/>
          </a:xfrm>
          <a:prstGeom prst="rect">
            <a:avLst/>
          </a:prstGeom>
          <a:solidFill>
            <a:srgbClr val="0071BB">
              <a:alpha val="8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p:cNvSpPr>
            <a:spLocks noGrp="1"/>
          </p:cNvSpPr>
          <p:nvPr>
            <p:ph type="title"/>
          </p:nvPr>
        </p:nvSpPr>
        <p:spPr>
          <a:xfrm>
            <a:off x="1412394" y="2711362"/>
            <a:ext cx="6239689" cy="956709"/>
          </a:xfrm>
        </p:spPr>
        <p:txBody>
          <a:bodyPr anchor="t" anchorCtr="0">
            <a:noAutofit/>
          </a:bodyPr>
          <a:lstStyle>
            <a:lvl1pPr algn="ctr">
              <a:defRPr sz="5400">
                <a:solidFill>
                  <a:schemeClr val="bg1"/>
                </a:solidFill>
              </a:defRPr>
            </a:lvl1pPr>
          </a:lstStyle>
          <a:p>
            <a:r>
              <a:rPr lang="en-US" smtClean="0"/>
              <a:t>Click to edit Master title style</a:t>
            </a:r>
            <a:endParaRPr lang="en-US" dirty="0"/>
          </a:p>
        </p:txBody>
      </p:sp>
      <p:sp>
        <p:nvSpPr>
          <p:cNvPr id="2" name="TextBox 1"/>
          <p:cNvSpPr txBox="1"/>
          <p:nvPr userDrawn="1"/>
        </p:nvSpPr>
        <p:spPr>
          <a:xfrm>
            <a:off x="427243" y="299441"/>
            <a:ext cx="8289513" cy="2308324"/>
          </a:xfrm>
          <a:prstGeom prst="rect">
            <a:avLst/>
          </a:prstGeom>
          <a:noFill/>
        </p:spPr>
        <p:txBody>
          <a:bodyPr wrap="none" rtlCol="0">
            <a:spAutoFit/>
          </a:bodyPr>
          <a:lstStyle/>
          <a:p>
            <a:r>
              <a:rPr lang="en-US" b="1" dirty="0" smtClean="0"/>
              <a:t>To make your own transition</a:t>
            </a:r>
            <a:r>
              <a:rPr lang="en-US" b="1" baseline="0" dirty="0" smtClean="0"/>
              <a:t> slide:</a:t>
            </a:r>
          </a:p>
          <a:p>
            <a:pPr marL="342900" indent="-342900">
              <a:buAutoNum type="arabicPeriod"/>
            </a:pPr>
            <a:r>
              <a:rPr lang="en-US" baseline="0" dirty="0" smtClean="0"/>
              <a:t>Insert &gt; Shapes: Draw a box shape over the blue one below.</a:t>
            </a:r>
          </a:p>
          <a:p>
            <a:pPr marL="342900" indent="-342900">
              <a:buAutoNum type="arabicPeriod"/>
            </a:pPr>
            <a:r>
              <a:rPr lang="en-US" baseline="0" dirty="0" smtClean="0"/>
              <a:t>Right click &gt; Send to Back</a:t>
            </a:r>
          </a:p>
          <a:p>
            <a:pPr marL="342900" indent="-342900">
              <a:buAutoNum type="arabicPeriod"/>
            </a:pPr>
            <a:r>
              <a:rPr lang="en-US" baseline="0" dirty="0" smtClean="0"/>
              <a:t>Right click &gt; Format Shape &gt; Fill: Set Transparency to 18% / Line: “No Line”</a:t>
            </a:r>
          </a:p>
          <a:p>
            <a:pPr marL="342900" indent="-342900">
              <a:buAutoNum type="arabicPeriod"/>
            </a:pPr>
            <a:r>
              <a:rPr lang="en-US" baseline="0" dirty="0" smtClean="0"/>
              <a:t>Insert &gt; Pictures. Import your picture.</a:t>
            </a:r>
          </a:p>
          <a:p>
            <a:pPr marL="342900" indent="-342900">
              <a:buAutoNum type="arabicPeriod"/>
            </a:pPr>
            <a:r>
              <a:rPr lang="en-US" baseline="0" dirty="0" smtClean="0"/>
              <a:t>Right click &gt; Send to Back</a:t>
            </a:r>
          </a:p>
          <a:p>
            <a:pPr marL="342900" indent="-342900">
              <a:buAutoNum type="arabicPeriod"/>
            </a:pPr>
            <a:r>
              <a:rPr lang="en-US" baseline="0" dirty="0" smtClean="0"/>
              <a:t>Resize your picture to take up the whole screen</a:t>
            </a:r>
          </a:p>
          <a:p>
            <a:pPr marL="342900" indent="-342900">
              <a:buAutoNum type="arabicPeriod"/>
            </a:pPr>
            <a:endParaRPr lang="en-US" dirty="0"/>
          </a:p>
        </p:txBody>
      </p:sp>
    </p:spTree>
    <p:extLst>
      <p:ext uri="{BB962C8B-B14F-4D97-AF65-F5344CB8AC3E}">
        <p14:creationId xmlns:p14="http://schemas.microsoft.com/office/powerpoint/2010/main" val="2781681565"/>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14425"/>
            <a:ext cx="9144000" cy="6858000"/>
          </a:xfrm>
          <a:prstGeom prst="rect">
            <a:avLst/>
          </a:prstGeom>
        </p:spPr>
      </p:pic>
      <p:sp>
        <p:nvSpPr>
          <p:cNvPr id="9" name="Rectangle 8"/>
          <p:cNvSpPr/>
          <p:nvPr userDrawn="1"/>
        </p:nvSpPr>
        <p:spPr>
          <a:xfrm>
            <a:off x="0" y="4318063"/>
            <a:ext cx="9144000" cy="2539937"/>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29841" y="4591050"/>
            <a:ext cx="2949178" cy="1398588"/>
          </a:xfrm>
        </p:spPr>
        <p:txBody>
          <a:bodyPr anchor="t" anchorCtr="0"/>
          <a:lstStyle>
            <a:lvl1pPr>
              <a:defRPr sz="3200">
                <a:solidFill>
                  <a:schemeClr val="bg1"/>
                </a:solidFill>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3763566" y="4591050"/>
            <a:ext cx="5056584" cy="2130426"/>
          </a:xfrm>
        </p:spPr>
        <p:txBody>
          <a:bodyPr>
            <a:normAutofit/>
          </a:bodyPr>
          <a:lstStyle>
            <a:lvl1pPr marL="0" indent="0">
              <a:buNone/>
              <a:defRPr sz="24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3" name="Date Placeholder 2"/>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7086600" y="6486526"/>
            <a:ext cx="2057400" cy="365125"/>
          </a:xfrm>
        </p:spPr>
        <p:txBody>
          <a:bodyPr/>
          <a:lstStyle/>
          <a:p>
            <a:fld id="{92009C7D-8B99-48A7-AE17-19F593BA1BD0}" type="slidenum">
              <a:rPr lang="en-US" smtClean="0"/>
              <a:t>‹#›</a:t>
            </a:fld>
            <a:endParaRPr lang="en-US"/>
          </a:p>
        </p:txBody>
      </p:sp>
    </p:spTree>
    <p:extLst>
      <p:ext uri="{BB962C8B-B14F-4D97-AF65-F5344CB8AC3E}">
        <p14:creationId xmlns:p14="http://schemas.microsoft.com/office/powerpoint/2010/main" val="2204683157"/>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0_Picture with Caption">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919925"/>
            <a:ext cx="9144000" cy="6079331"/>
          </a:xfrm>
          <a:prstGeom prst="rect">
            <a:avLst/>
          </a:prstGeom>
        </p:spPr>
      </p:pic>
      <p:sp>
        <p:nvSpPr>
          <p:cNvPr id="9" name="Rectangle 8"/>
          <p:cNvSpPr/>
          <p:nvPr userDrawn="1"/>
        </p:nvSpPr>
        <p:spPr>
          <a:xfrm>
            <a:off x="0" y="4318063"/>
            <a:ext cx="9144000" cy="2539937"/>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29841" y="4591050"/>
            <a:ext cx="2949178" cy="1398588"/>
          </a:xfrm>
        </p:spPr>
        <p:txBody>
          <a:bodyPr anchor="t" anchorCtr="0"/>
          <a:lstStyle>
            <a:lvl1pPr>
              <a:defRPr sz="3200">
                <a:solidFill>
                  <a:schemeClr val="bg1"/>
                </a:solidFill>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3763566" y="4591050"/>
            <a:ext cx="5056584" cy="2130426"/>
          </a:xfrm>
        </p:spPr>
        <p:txBody>
          <a:bodyPr>
            <a:normAutofit/>
          </a:bodyPr>
          <a:lstStyle>
            <a:lvl1pPr marL="0" indent="0">
              <a:buNone/>
              <a:defRPr sz="24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7086600" y="6492875"/>
            <a:ext cx="2057400" cy="365125"/>
          </a:xfrm>
        </p:spPr>
        <p:txBody>
          <a:bodyPr/>
          <a:lstStyle/>
          <a:p>
            <a:fld id="{92009C7D-8B99-48A7-AE17-19F593BA1BD0}" type="slidenum">
              <a:rPr lang="en-US" smtClean="0"/>
              <a:t>‹#›</a:t>
            </a:fld>
            <a:endParaRPr lang="en-US"/>
          </a:p>
        </p:txBody>
      </p:sp>
    </p:spTree>
    <p:extLst>
      <p:ext uri="{BB962C8B-B14F-4D97-AF65-F5344CB8AC3E}">
        <p14:creationId xmlns:p14="http://schemas.microsoft.com/office/powerpoint/2010/main" val="2140398307"/>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Picture with Caption">
    <p:spTree>
      <p:nvGrpSpPr>
        <p:cNvPr id="1" name=""/>
        <p:cNvGrpSpPr/>
        <p:nvPr/>
      </p:nvGrpSpPr>
      <p:grpSpPr>
        <a:xfrm>
          <a:off x="0" y="0"/>
          <a:ext cx="0" cy="0"/>
          <a:chOff x="0" y="0"/>
          <a:chExt cx="0" cy="0"/>
        </a:xfrm>
      </p:grpSpPr>
      <p:sp>
        <p:nvSpPr>
          <p:cNvPr id="5" name="Rectangle 4"/>
          <p:cNvSpPr/>
          <p:nvPr userDrawn="1"/>
        </p:nvSpPr>
        <p:spPr>
          <a:xfrm>
            <a:off x="0" y="0"/>
            <a:ext cx="9144000" cy="1714500"/>
          </a:xfrm>
          <a:prstGeom prst="rect">
            <a:avLst/>
          </a:prstGeom>
          <a:solidFill>
            <a:srgbClr val="0071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714500"/>
            <a:ext cx="9144000" cy="5143500"/>
          </a:xfrm>
          <a:prstGeom prst="rect">
            <a:avLst/>
          </a:prstGeom>
        </p:spPr>
      </p:pic>
      <p:sp>
        <p:nvSpPr>
          <p:cNvPr id="2" name="Title 1"/>
          <p:cNvSpPr>
            <a:spLocks noGrp="1"/>
          </p:cNvSpPr>
          <p:nvPr>
            <p:ph type="title"/>
          </p:nvPr>
        </p:nvSpPr>
        <p:spPr>
          <a:xfrm>
            <a:off x="582216" y="257175"/>
            <a:ext cx="2949178" cy="956709"/>
          </a:xfrm>
        </p:spPr>
        <p:txBody>
          <a:bodyPr anchor="t" anchorCtr="0"/>
          <a:lstStyle>
            <a:lvl1pPr>
              <a:defRPr sz="3200">
                <a:solidFill>
                  <a:schemeClr val="bg1"/>
                </a:solidFill>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3715941" y="257175"/>
            <a:ext cx="5056584" cy="1362075"/>
          </a:xfrm>
        </p:spPr>
        <p:txBody>
          <a:bodyPr>
            <a:normAutofit/>
          </a:bodyPr>
          <a:lstStyle>
            <a:lvl1pPr marL="0" indent="0">
              <a:buNone/>
              <a:defRPr sz="20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6" name="Date Placeholder 5"/>
          <p:cNvSpPr>
            <a:spLocks noGrp="1"/>
          </p:cNvSpPr>
          <p:nvPr>
            <p:ph type="dt" sz="half" idx="10"/>
          </p:nvPr>
        </p:nvSpPr>
        <p:spPr/>
        <p:txBody>
          <a:bodyPr/>
          <a:lstStyle/>
          <a:p>
            <a:endParaRPr lang="en-US"/>
          </a:p>
        </p:txBody>
      </p:sp>
      <p:sp>
        <p:nvSpPr>
          <p:cNvPr id="7" name="Footer Placeholder 6"/>
          <p:cNvSpPr>
            <a:spLocks noGrp="1"/>
          </p:cNvSpPr>
          <p:nvPr>
            <p:ph type="ftr" sz="quarter" idx="11"/>
          </p:nvPr>
        </p:nvSpPr>
        <p:spPr/>
        <p:txBody>
          <a:bodyPr/>
          <a:lstStyle/>
          <a:p>
            <a:endParaRPr lang="en-US"/>
          </a:p>
        </p:txBody>
      </p:sp>
      <p:sp>
        <p:nvSpPr>
          <p:cNvPr id="8" name="Slide Number Placeholder 7"/>
          <p:cNvSpPr>
            <a:spLocks noGrp="1"/>
          </p:cNvSpPr>
          <p:nvPr>
            <p:ph type="sldNum" sz="quarter" idx="12"/>
          </p:nvPr>
        </p:nvSpPr>
        <p:spPr>
          <a:xfrm>
            <a:off x="7086600" y="6486526"/>
            <a:ext cx="2057400" cy="365125"/>
          </a:xfrm>
        </p:spPr>
        <p:txBody>
          <a:bodyPr/>
          <a:lstStyle/>
          <a:p>
            <a:fld id="{92009C7D-8B99-48A7-AE17-19F593BA1BD0}" type="slidenum">
              <a:rPr lang="en-US" smtClean="0"/>
              <a:t>‹#›</a:t>
            </a:fld>
            <a:endParaRPr lang="en-US"/>
          </a:p>
        </p:txBody>
      </p:sp>
    </p:spTree>
    <p:extLst>
      <p:ext uri="{BB962C8B-B14F-4D97-AF65-F5344CB8AC3E}">
        <p14:creationId xmlns:p14="http://schemas.microsoft.com/office/powerpoint/2010/main" val="1805532960"/>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9_Picture with Caption">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857250"/>
            <a:ext cx="9144000" cy="6007894"/>
          </a:xfrm>
          <a:prstGeom prst="rect">
            <a:avLst/>
          </a:prstGeom>
        </p:spPr>
      </p:pic>
      <p:sp>
        <p:nvSpPr>
          <p:cNvPr id="5" name="Rectangle 4"/>
          <p:cNvSpPr/>
          <p:nvPr userDrawn="1"/>
        </p:nvSpPr>
        <p:spPr>
          <a:xfrm>
            <a:off x="0" y="0"/>
            <a:ext cx="9144000" cy="2476500"/>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582216" y="257175"/>
            <a:ext cx="2949178" cy="956709"/>
          </a:xfrm>
        </p:spPr>
        <p:txBody>
          <a:bodyPr anchor="t" anchorCtr="0"/>
          <a:lstStyle>
            <a:lvl1pPr>
              <a:defRPr sz="3200">
                <a:solidFill>
                  <a:schemeClr val="bg1"/>
                </a:solidFill>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3715941" y="257175"/>
            <a:ext cx="5056584" cy="2028825"/>
          </a:xfrm>
        </p:spPr>
        <p:txBody>
          <a:bodyPr>
            <a:normAutofit/>
          </a:bodyPr>
          <a:lstStyle>
            <a:lvl1pPr marL="0" indent="0">
              <a:buNone/>
              <a:defRPr sz="20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3" name="Date Placeholder 2"/>
          <p:cNvSpPr>
            <a:spLocks noGrp="1"/>
          </p:cNvSpPr>
          <p:nvPr>
            <p:ph type="dt" sz="half" idx="10"/>
          </p:nvPr>
        </p:nvSpPr>
        <p:spPr/>
        <p:txBody>
          <a:bodyPr/>
          <a:lstStyle/>
          <a:p>
            <a:endParaRPr lang="en-US"/>
          </a:p>
        </p:txBody>
      </p:sp>
      <p:sp>
        <p:nvSpPr>
          <p:cNvPr id="7" name="Footer Placeholder 6"/>
          <p:cNvSpPr>
            <a:spLocks noGrp="1"/>
          </p:cNvSpPr>
          <p:nvPr>
            <p:ph type="ftr" sz="quarter" idx="11"/>
          </p:nvPr>
        </p:nvSpPr>
        <p:spPr/>
        <p:txBody>
          <a:bodyPr/>
          <a:lstStyle/>
          <a:p>
            <a:endParaRPr lang="en-US"/>
          </a:p>
        </p:txBody>
      </p:sp>
      <p:sp>
        <p:nvSpPr>
          <p:cNvPr id="8" name="Slide Number Placeholder 7"/>
          <p:cNvSpPr>
            <a:spLocks noGrp="1"/>
          </p:cNvSpPr>
          <p:nvPr>
            <p:ph type="sldNum" sz="quarter" idx="12"/>
          </p:nvPr>
        </p:nvSpPr>
        <p:spPr>
          <a:xfrm>
            <a:off x="7086600" y="6486526"/>
            <a:ext cx="2057400" cy="365125"/>
          </a:xfrm>
        </p:spPr>
        <p:txBody>
          <a:bodyPr/>
          <a:lstStyle/>
          <a:p>
            <a:fld id="{92009C7D-8B99-48A7-AE17-19F593BA1BD0}" type="slidenum">
              <a:rPr lang="en-US" smtClean="0"/>
              <a:t>‹#›</a:t>
            </a:fld>
            <a:endParaRPr lang="en-US"/>
          </a:p>
        </p:txBody>
      </p:sp>
    </p:spTree>
    <p:extLst>
      <p:ext uri="{BB962C8B-B14F-4D97-AF65-F5344CB8AC3E}">
        <p14:creationId xmlns:p14="http://schemas.microsoft.com/office/powerpoint/2010/main" val="299376024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3_Title Slide">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5" name="Picture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954651" y="567246"/>
            <a:ext cx="1139448" cy="1166304"/>
          </a:xfrm>
          <a:prstGeom prst="rect">
            <a:avLst/>
          </a:prstGeom>
        </p:spPr>
      </p:pic>
      <p:sp>
        <p:nvSpPr>
          <p:cNvPr id="2" name="Title 1"/>
          <p:cNvSpPr>
            <a:spLocks noGrp="1"/>
          </p:cNvSpPr>
          <p:nvPr>
            <p:ph type="ctrTitle"/>
          </p:nvPr>
        </p:nvSpPr>
        <p:spPr>
          <a:xfrm>
            <a:off x="600075" y="1427163"/>
            <a:ext cx="7848600" cy="2387600"/>
          </a:xfrm>
        </p:spPr>
        <p:txBody>
          <a:bodyPr anchor="b"/>
          <a:lstStyle>
            <a:lvl1pPr algn="ctr">
              <a:defRPr sz="6000" b="0"/>
            </a:lvl1pPr>
          </a:lstStyle>
          <a:p>
            <a:r>
              <a:rPr lang="en-US" smtClean="0"/>
              <a:t>Click to edit Master title style</a:t>
            </a:r>
            <a:endParaRPr lang="en-US" dirty="0"/>
          </a:p>
        </p:txBody>
      </p:sp>
      <p:sp>
        <p:nvSpPr>
          <p:cNvPr id="3" name="Subtitle 2"/>
          <p:cNvSpPr>
            <a:spLocks noGrp="1"/>
          </p:cNvSpPr>
          <p:nvPr>
            <p:ph type="subTitle" idx="1"/>
          </p:nvPr>
        </p:nvSpPr>
        <p:spPr>
          <a:xfrm>
            <a:off x="600075" y="3983038"/>
            <a:ext cx="78486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Tree>
    <p:extLst>
      <p:ext uri="{BB962C8B-B14F-4D97-AF65-F5344CB8AC3E}">
        <p14:creationId xmlns:p14="http://schemas.microsoft.com/office/powerpoint/2010/main" val="1286522571"/>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Picture with Caption">
    <p:spTree>
      <p:nvGrpSpPr>
        <p:cNvPr id="1" name=""/>
        <p:cNvGrpSpPr/>
        <p:nvPr/>
      </p:nvGrpSpPr>
      <p:grpSpPr>
        <a:xfrm>
          <a:off x="0" y="0"/>
          <a:ext cx="0" cy="0"/>
          <a:chOff x="0" y="0"/>
          <a:chExt cx="0" cy="0"/>
        </a:xfrm>
      </p:grpSpPr>
      <p:pic>
        <p:nvPicPr>
          <p:cNvPr id="6" name="Picture 5"/>
          <p:cNvPicPr>
            <a:picLocks noChangeAspect="1"/>
          </p:cNvPicPr>
          <p:nvPr userDrawn="1"/>
        </p:nvPicPr>
        <p:blipFill rotWithShape="1">
          <a:blip r:embed="rId2" cstate="print">
            <a:extLst>
              <a:ext uri="{28A0092B-C50C-407E-A947-70E740481C1C}">
                <a14:useLocalDpi xmlns:a14="http://schemas.microsoft.com/office/drawing/2010/main" val="0"/>
              </a:ext>
            </a:extLst>
          </a:blip>
          <a:srcRect l="2706" t="-36" r="3563" b="36"/>
          <a:stretch/>
        </p:blipFill>
        <p:spPr>
          <a:xfrm>
            <a:off x="0" y="0"/>
            <a:ext cx="9144000" cy="6858000"/>
          </a:xfrm>
          <a:prstGeom prst="rect">
            <a:avLst/>
          </a:prstGeom>
        </p:spPr>
      </p:pic>
      <p:sp>
        <p:nvSpPr>
          <p:cNvPr id="7" name="Rectangle 6"/>
          <p:cNvSpPr/>
          <p:nvPr userDrawn="1"/>
        </p:nvSpPr>
        <p:spPr>
          <a:xfrm>
            <a:off x="794084" y="735529"/>
            <a:ext cx="7483642" cy="5268229"/>
          </a:xfrm>
          <a:prstGeom prst="rect">
            <a:avLst/>
          </a:prstGeom>
          <a:solidFill>
            <a:schemeClr val="tx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1412394" y="942724"/>
            <a:ext cx="6239689" cy="956709"/>
          </a:xfrm>
        </p:spPr>
        <p:txBody>
          <a:bodyPr anchor="t" anchorCtr="0">
            <a:normAutofit/>
          </a:bodyPr>
          <a:lstStyle>
            <a:lvl1pPr>
              <a:defRPr sz="3600">
                <a:solidFill>
                  <a:schemeClr val="bg1"/>
                </a:solidFill>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1412393" y="2007568"/>
            <a:ext cx="6239689" cy="3623211"/>
          </a:xfrm>
        </p:spPr>
        <p:txBody>
          <a:bodyPr>
            <a:normAutofit/>
          </a:bodyPr>
          <a:lstStyle>
            <a:lvl1pPr marL="0" indent="0">
              <a:buNone/>
              <a:defRPr sz="28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3" name="Date Placeholder 2"/>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8" name="Slide Number Placeholder 7"/>
          <p:cNvSpPr>
            <a:spLocks noGrp="1"/>
          </p:cNvSpPr>
          <p:nvPr>
            <p:ph type="sldNum" sz="quarter" idx="12"/>
          </p:nvPr>
        </p:nvSpPr>
        <p:spPr>
          <a:xfrm>
            <a:off x="7086600" y="6486609"/>
            <a:ext cx="2057400" cy="365125"/>
          </a:xfrm>
        </p:spPr>
        <p:txBody>
          <a:bodyPr/>
          <a:lstStyle/>
          <a:p>
            <a:fld id="{92009C7D-8B99-48A7-AE17-19F593BA1BD0}" type="slidenum">
              <a:rPr lang="en-US" smtClean="0"/>
              <a:t>‹#›</a:t>
            </a:fld>
            <a:endParaRPr lang="en-US"/>
          </a:p>
        </p:txBody>
      </p:sp>
    </p:spTree>
    <p:extLst>
      <p:ext uri="{BB962C8B-B14F-4D97-AF65-F5344CB8AC3E}">
        <p14:creationId xmlns:p14="http://schemas.microsoft.com/office/powerpoint/2010/main" val="1917701086"/>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9" name="Rectangle 8"/>
          <p:cNvSpPr/>
          <p:nvPr userDrawn="1"/>
        </p:nvSpPr>
        <p:spPr>
          <a:xfrm>
            <a:off x="0" y="0"/>
            <a:ext cx="9144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790125" y="1735646"/>
            <a:ext cx="3563749" cy="3647744"/>
          </a:xfrm>
          <a:prstGeom prst="rect">
            <a:avLst/>
          </a:prstGeom>
        </p:spPr>
      </p:pic>
      <p:sp>
        <p:nvSpPr>
          <p:cNvPr id="7" name="Rectangle 6"/>
          <p:cNvSpPr/>
          <p:nvPr userDrawn="1"/>
        </p:nvSpPr>
        <p:spPr>
          <a:xfrm>
            <a:off x="2790125" y="1735646"/>
            <a:ext cx="3563750" cy="3647744"/>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998681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2009C7D-8B99-48A7-AE17-19F593BA1BD0}" type="slidenum">
              <a:rPr lang="en-US" smtClean="0"/>
              <a:t>‹#›</a:t>
            </a:fld>
            <a:endParaRPr lang="en-US"/>
          </a:p>
        </p:txBody>
      </p:sp>
    </p:spTree>
    <p:extLst>
      <p:ext uri="{BB962C8B-B14F-4D97-AF65-F5344CB8AC3E}">
        <p14:creationId xmlns:p14="http://schemas.microsoft.com/office/powerpoint/2010/main" val="354874241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2009C7D-8B99-48A7-AE17-19F593BA1BD0}" type="slidenum">
              <a:rPr lang="en-US" smtClean="0"/>
              <a:t>‹#›</a:t>
            </a:fld>
            <a:endParaRPr lang="en-US"/>
          </a:p>
        </p:txBody>
      </p:sp>
    </p:spTree>
    <p:extLst>
      <p:ext uri="{BB962C8B-B14F-4D97-AF65-F5344CB8AC3E}">
        <p14:creationId xmlns:p14="http://schemas.microsoft.com/office/powerpoint/2010/main" val="98651574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2009C7D-8B99-48A7-AE17-19F593BA1BD0}" type="slidenum">
              <a:rPr lang="en-US" smtClean="0"/>
              <a:t>‹#›</a:t>
            </a:fld>
            <a:endParaRPr lang="en-US"/>
          </a:p>
        </p:txBody>
      </p:sp>
    </p:spTree>
    <p:extLst>
      <p:ext uri="{BB962C8B-B14F-4D97-AF65-F5344CB8AC3E}">
        <p14:creationId xmlns:p14="http://schemas.microsoft.com/office/powerpoint/2010/main" val="233408537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2009C7D-8B99-48A7-AE17-19F593BA1BD0}" type="slidenum">
              <a:rPr lang="en-US" smtClean="0"/>
              <a:t>‹#›</a:t>
            </a:fld>
            <a:endParaRPr lang="en-US"/>
          </a:p>
        </p:txBody>
      </p:sp>
    </p:spTree>
    <p:extLst>
      <p:ext uri="{BB962C8B-B14F-4D97-AF65-F5344CB8AC3E}">
        <p14:creationId xmlns:p14="http://schemas.microsoft.com/office/powerpoint/2010/main" val="346901538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009C7D-8B99-48A7-AE17-19F593BA1BD0}" type="slidenum">
              <a:rPr lang="en-US" smtClean="0"/>
              <a:t>‹#›</a:t>
            </a:fld>
            <a:endParaRPr lang="en-US"/>
          </a:p>
        </p:txBody>
      </p:sp>
    </p:spTree>
    <p:extLst>
      <p:ext uri="{BB962C8B-B14F-4D97-AF65-F5344CB8AC3E}">
        <p14:creationId xmlns:p14="http://schemas.microsoft.com/office/powerpoint/2010/main" val="314385958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009C7D-8B99-48A7-AE17-19F593BA1BD0}" type="slidenum">
              <a:rPr lang="en-US" smtClean="0"/>
              <a:t>‹#›</a:t>
            </a:fld>
            <a:endParaRPr lang="en-US"/>
          </a:p>
        </p:txBody>
      </p:sp>
    </p:spTree>
    <p:extLst>
      <p:ext uri="{BB962C8B-B14F-4D97-AF65-F5344CB8AC3E}">
        <p14:creationId xmlns:p14="http://schemas.microsoft.com/office/powerpoint/2010/main" val="420814697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Title">
    <p:spTree>
      <p:nvGrpSpPr>
        <p:cNvPr id="1" name=""/>
        <p:cNvGrpSpPr/>
        <p:nvPr/>
      </p:nvGrpSpPr>
      <p:grpSpPr>
        <a:xfrm>
          <a:off x="0" y="0"/>
          <a:ext cx="0" cy="0"/>
          <a:chOff x="0" y="0"/>
          <a:chExt cx="0" cy="0"/>
        </a:xfrm>
      </p:grpSpPr>
      <p:sp>
        <p:nvSpPr>
          <p:cNvPr id="2" name="Title 1"/>
          <p:cNvSpPr>
            <a:spLocks noGrp="1"/>
          </p:cNvSpPr>
          <p:nvPr>
            <p:ph type="title"/>
          </p:nvPr>
        </p:nvSpPr>
        <p:spPr>
          <a:xfrm>
            <a:off x="665227" y="1474390"/>
            <a:ext cx="7837725" cy="539468"/>
          </a:xfrm>
        </p:spPr>
        <p:txBody>
          <a:bodyPr>
            <a:normAutofit/>
          </a:bodyPr>
          <a:lstStyle>
            <a:lvl1pPr algn="ctr">
              <a:lnSpc>
                <a:spcPts val="2800"/>
              </a:lnSpc>
              <a:defRPr sz="2800">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665239" y="2027464"/>
            <a:ext cx="7840132" cy="557894"/>
          </a:xfrm>
        </p:spPr>
        <p:txBody>
          <a:bodyPr>
            <a:normAutofit/>
          </a:bodyPr>
          <a:lstStyle>
            <a:lvl1pPr algn="ctr">
              <a:lnSpc>
                <a:spcPts val="2800"/>
              </a:lnSpc>
              <a:buNone/>
              <a:defRPr sz="2800" b="1">
                <a:solidFill>
                  <a:schemeClr val="tx1">
                    <a:lumMod val="65000"/>
                    <a:lumOff val="35000"/>
                  </a:schemeClr>
                </a:solidFill>
                <a:latin typeface="Arial" panose="020B0604020202020204" pitchFamily="34" charset="0"/>
                <a:cs typeface="Arial" panose="020B0604020202020204" pitchFamily="34" charset="0"/>
              </a:defRPr>
            </a:lvl1pPr>
          </a:lstStyle>
          <a:p>
            <a:pPr lvl="0"/>
            <a:r>
              <a:rPr lang="en-US" dirty="0"/>
              <a:t>Click to edit Master text styles</a:t>
            </a:r>
          </a:p>
        </p:txBody>
      </p:sp>
      <p:pic>
        <p:nvPicPr>
          <p:cNvPr id="7" name="Picture 6" descr="epa_logo_horiz_Gray.eps"/>
          <p:cNvPicPr>
            <a:picLocks noChangeAspect="1"/>
          </p:cNvPicPr>
          <p:nvPr userDrawn="1"/>
        </p:nvPicPr>
        <p:blipFill>
          <a:blip r:embed="rId2" cstate="print">
            <a:alphaModFix amt="63000"/>
            <a:extLst>
              <a:ext uri="{28A0092B-C50C-407E-A947-70E740481C1C}">
                <a14:useLocalDpi xmlns:a14="http://schemas.microsoft.com/office/drawing/2010/main" val="0"/>
              </a:ext>
            </a:extLst>
          </a:blip>
          <a:stretch>
            <a:fillRect/>
          </a:stretch>
        </p:blipFill>
        <p:spPr>
          <a:xfrm>
            <a:off x="231480" y="6454241"/>
            <a:ext cx="580733" cy="201466"/>
          </a:xfrm>
          <a:prstGeom prst="rect">
            <a:avLst/>
          </a:prstGeom>
        </p:spPr>
      </p:pic>
      <p:sp>
        <p:nvSpPr>
          <p:cNvPr id="10" name="Content Placeholder 2"/>
          <p:cNvSpPr>
            <a:spLocks noGrp="1"/>
          </p:cNvSpPr>
          <p:nvPr>
            <p:ph idx="10"/>
          </p:nvPr>
        </p:nvSpPr>
        <p:spPr>
          <a:xfrm>
            <a:off x="665239" y="4884965"/>
            <a:ext cx="7837714" cy="1496785"/>
          </a:xfrm>
        </p:spPr>
        <p:txBody>
          <a:bodyPr>
            <a:normAutofit/>
          </a:bodyPr>
          <a:lstStyle>
            <a:lvl1pPr algn="ctr">
              <a:buNone/>
              <a:defRPr sz="1600" b="0">
                <a:latin typeface="Arial" panose="020B0604020202020204" pitchFamily="34" charset="0"/>
                <a:cs typeface="Arial" panose="020B0604020202020204" pitchFamily="34" charset="0"/>
              </a:defRPr>
            </a:lvl1pPr>
          </a:lstStyle>
          <a:p>
            <a:pPr lvl="0"/>
            <a:r>
              <a:rPr lang="en-US" dirty="0"/>
              <a:t>Click to edit Master text styles</a:t>
            </a:r>
          </a:p>
        </p:txBody>
      </p:sp>
      <p:pic>
        <p:nvPicPr>
          <p:cNvPr id="9" name="Picture 8" descr="SlideENERGYSTAR_Template_v3.jpg"/>
          <p:cNvPicPr>
            <a:picLocks noChangeAspect="1"/>
          </p:cNvPicPr>
          <p:nvPr userDrawn="1"/>
        </p:nvPicPr>
        <p:blipFill rotWithShape="1">
          <a:blip r:embed="rId3">
            <a:extLst>
              <a:ext uri="{28A0092B-C50C-407E-A947-70E740481C1C}">
                <a14:useLocalDpi xmlns:a14="http://schemas.microsoft.com/office/drawing/2010/main" val="0"/>
              </a:ext>
            </a:extLst>
          </a:blip>
          <a:srcRect l="929" r="1472"/>
          <a:stretch/>
        </p:blipFill>
        <p:spPr>
          <a:xfrm>
            <a:off x="0" y="132170"/>
            <a:ext cx="9144000" cy="649582"/>
          </a:xfrm>
          <a:prstGeom prst="rect">
            <a:avLst/>
          </a:prstGeom>
        </p:spPr>
      </p:pic>
    </p:spTree>
    <p:extLst>
      <p:ext uri="{BB962C8B-B14F-4D97-AF65-F5344CB8AC3E}">
        <p14:creationId xmlns:p14="http://schemas.microsoft.com/office/powerpoint/2010/main" val="93945613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cSld name="2_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A68EB28B-25DE-584A-9D11-C8CFD6A9918B}" type="slidenum">
              <a:rPr lang="en-US" smtClean="0"/>
              <a:pPr/>
              <a:t>‹#›</a:t>
            </a:fld>
            <a:endParaRPr lang="en-US"/>
          </a:p>
        </p:txBody>
      </p:sp>
      <p:pic>
        <p:nvPicPr>
          <p:cNvPr id="5" name="Picture 4" descr="epa_logo_horiz_Gray.eps"/>
          <p:cNvPicPr>
            <a:picLocks noChangeAspect="1"/>
          </p:cNvPicPr>
          <p:nvPr userDrawn="1"/>
        </p:nvPicPr>
        <p:blipFill>
          <a:blip r:embed="rId2" cstate="print">
            <a:alphaModFix amt="63000"/>
            <a:extLst>
              <a:ext uri="{28A0092B-C50C-407E-A947-70E740481C1C}">
                <a14:useLocalDpi xmlns:a14="http://schemas.microsoft.com/office/drawing/2010/main" val="0"/>
              </a:ext>
            </a:extLst>
          </a:blip>
          <a:stretch>
            <a:fillRect/>
          </a:stretch>
        </p:blipFill>
        <p:spPr>
          <a:xfrm>
            <a:off x="231480" y="6454241"/>
            <a:ext cx="580733" cy="201466"/>
          </a:xfrm>
          <a:prstGeom prst="rect">
            <a:avLst/>
          </a:prstGeom>
        </p:spPr>
      </p:pic>
      <p:pic>
        <p:nvPicPr>
          <p:cNvPr id="7" name="Picture 6" descr="SlideENERGYSTAR_Template_v3.jpg"/>
          <p:cNvPicPr>
            <a:picLocks noChangeAspect="1"/>
          </p:cNvPicPr>
          <p:nvPr userDrawn="1"/>
        </p:nvPicPr>
        <p:blipFill rotWithShape="1">
          <a:blip r:embed="rId3">
            <a:extLst>
              <a:ext uri="{28A0092B-C50C-407E-A947-70E740481C1C}">
                <a14:useLocalDpi xmlns:a14="http://schemas.microsoft.com/office/drawing/2010/main" val="0"/>
              </a:ext>
            </a:extLst>
          </a:blip>
          <a:srcRect l="929" r="1472"/>
          <a:stretch/>
        </p:blipFill>
        <p:spPr>
          <a:xfrm>
            <a:off x="0" y="132170"/>
            <a:ext cx="9144000" cy="649582"/>
          </a:xfrm>
          <a:prstGeom prst="rect">
            <a:avLst/>
          </a:prstGeom>
        </p:spPr>
      </p:pic>
    </p:spTree>
    <p:extLst>
      <p:ext uri="{BB962C8B-B14F-4D97-AF65-F5344CB8AC3E}">
        <p14:creationId xmlns:p14="http://schemas.microsoft.com/office/powerpoint/2010/main" val="34302119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5" name="Picture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954651" y="891096"/>
            <a:ext cx="1139448" cy="1166304"/>
          </a:xfrm>
          <a:prstGeom prst="rect">
            <a:avLst/>
          </a:prstGeom>
        </p:spPr>
      </p:pic>
      <p:sp>
        <p:nvSpPr>
          <p:cNvPr id="2" name="Title 1"/>
          <p:cNvSpPr>
            <a:spLocks noGrp="1"/>
          </p:cNvSpPr>
          <p:nvPr>
            <p:ph type="ctrTitle"/>
          </p:nvPr>
        </p:nvSpPr>
        <p:spPr>
          <a:xfrm>
            <a:off x="600075" y="1874838"/>
            <a:ext cx="7848600" cy="2387600"/>
          </a:xfrm>
        </p:spPr>
        <p:txBody>
          <a:bodyPr anchor="b"/>
          <a:lstStyle>
            <a:lvl1pPr algn="ctr">
              <a:defRPr sz="6000" b="0"/>
            </a:lvl1pPr>
          </a:lstStyle>
          <a:p>
            <a:r>
              <a:rPr lang="en-US" smtClean="0"/>
              <a:t>Click to edit Master title style</a:t>
            </a:r>
            <a:endParaRPr lang="en-US" dirty="0"/>
          </a:p>
        </p:txBody>
      </p:sp>
      <p:sp>
        <p:nvSpPr>
          <p:cNvPr id="3" name="Subtitle 2"/>
          <p:cNvSpPr>
            <a:spLocks noGrp="1"/>
          </p:cNvSpPr>
          <p:nvPr>
            <p:ph type="subTitle" idx="1"/>
          </p:nvPr>
        </p:nvSpPr>
        <p:spPr>
          <a:xfrm>
            <a:off x="600075" y="4430713"/>
            <a:ext cx="78486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Tree>
    <p:extLst>
      <p:ext uri="{BB962C8B-B14F-4D97-AF65-F5344CB8AC3E}">
        <p14:creationId xmlns:p14="http://schemas.microsoft.com/office/powerpoint/2010/main" val="39235023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2686050" y="1122363"/>
            <a:ext cx="5772150" cy="2387600"/>
          </a:xfrm>
        </p:spPr>
        <p:txBody>
          <a:bodyPr anchor="b"/>
          <a:lstStyle>
            <a:lvl1pPr algn="ctr">
              <a:defRPr sz="6000" b="0"/>
            </a:lvl1pPr>
          </a:lstStyle>
          <a:p>
            <a:r>
              <a:rPr lang="en-US" smtClean="0"/>
              <a:t>Click to edit Master title style</a:t>
            </a:r>
            <a:endParaRPr lang="en-US" dirty="0"/>
          </a:p>
        </p:txBody>
      </p:sp>
      <p:sp>
        <p:nvSpPr>
          <p:cNvPr id="3" name="Subtitle 2"/>
          <p:cNvSpPr>
            <a:spLocks noGrp="1"/>
          </p:cNvSpPr>
          <p:nvPr>
            <p:ph type="subTitle" idx="1"/>
          </p:nvPr>
        </p:nvSpPr>
        <p:spPr>
          <a:xfrm>
            <a:off x="2686050" y="3678238"/>
            <a:ext cx="577215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Tree>
    <p:extLst>
      <p:ext uri="{BB962C8B-B14F-4D97-AF65-F5344CB8AC3E}">
        <p14:creationId xmlns:p14="http://schemas.microsoft.com/office/powerpoint/2010/main" val="2874389263"/>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p:txBody>
          <a:bodyPr>
            <a:normAutofit/>
          </a:bodyPr>
          <a:lstStyle>
            <a:lvl1pPr>
              <a:defRPr sz="3600"/>
            </a:lvl1pPr>
          </a:lstStyle>
          <a:p>
            <a:r>
              <a:rPr lang="en-US" smtClean="0"/>
              <a:t>Click to edit Master title style</a:t>
            </a:r>
            <a:endParaRPr lang="en-US" dirty="0"/>
          </a:p>
        </p:txBody>
      </p:sp>
      <p:sp>
        <p:nvSpPr>
          <p:cNvPr id="3" name="Content Placeholder 2"/>
          <p:cNvSpPr>
            <a:spLocks noGrp="1"/>
          </p:cNvSpPr>
          <p:nvPr>
            <p:ph idx="1"/>
          </p:nvPr>
        </p:nvSpPr>
        <p:spPr>
          <a:xfrm>
            <a:off x="628650" y="1825625"/>
            <a:ext cx="7886700" cy="41560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6991350" y="5799137"/>
            <a:ext cx="2057400" cy="365125"/>
          </a:xfrm>
        </p:spPr>
        <p:txBody>
          <a:bodyPr/>
          <a:lstStyle/>
          <a:p>
            <a:fld id="{92009C7D-8B99-48A7-AE17-19F593BA1BD0}" type="slidenum">
              <a:rPr lang="en-US" smtClean="0"/>
              <a:t>‹#›</a:t>
            </a:fld>
            <a:endParaRPr lang="en-US"/>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32649" y="6463004"/>
            <a:ext cx="500742" cy="155403"/>
          </a:xfrm>
          <a:prstGeom prst="rect">
            <a:avLst/>
          </a:prstGeom>
        </p:spPr>
      </p:pic>
      <p:cxnSp>
        <p:nvCxnSpPr>
          <p:cNvPr id="9" name="Straight Connector 8"/>
          <p:cNvCxnSpPr/>
          <p:nvPr userDrawn="1"/>
        </p:nvCxnSpPr>
        <p:spPr>
          <a:xfrm flipH="1">
            <a:off x="774045" y="6400801"/>
            <a:ext cx="6219" cy="258472"/>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559469"/>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p:txBody>
          <a:bodyPr>
            <a:normAutofit/>
          </a:bodyPr>
          <a:lstStyle>
            <a:lvl1pPr>
              <a:defRPr sz="3600"/>
            </a:lvl1p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7" name="Slide Number Placeholder 6"/>
          <p:cNvSpPr txBox="1">
            <a:spLocks/>
          </p:cNvSpPr>
          <p:nvPr userDrawn="1"/>
        </p:nvSpPr>
        <p:spPr>
          <a:xfrm>
            <a:off x="6991350" y="5799137"/>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2009C7D-8B99-48A7-AE17-19F593BA1BD0}" type="slidenum">
              <a:rPr lang="en-US" smtClean="0"/>
              <a:pPr/>
              <a:t>‹#›</a:t>
            </a:fld>
            <a:endParaRPr lang="en-US"/>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32649" y="6463004"/>
            <a:ext cx="500742" cy="155403"/>
          </a:xfrm>
          <a:prstGeom prst="rect">
            <a:avLst/>
          </a:prstGeom>
        </p:spPr>
      </p:pic>
      <p:cxnSp>
        <p:nvCxnSpPr>
          <p:cNvPr id="9" name="Straight Connector 8"/>
          <p:cNvCxnSpPr/>
          <p:nvPr userDrawn="1"/>
        </p:nvCxnSpPr>
        <p:spPr>
          <a:xfrm flipH="1">
            <a:off x="774045" y="6400801"/>
            <a:ext cx="6219" cy="258472"/>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74154781"/>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 name="Title 1"/>
          <p:cNvSpPr>
            <a:spLocks noGrp="1"/>
          </p:cNvSpPr>
          <p:nvPr>
            <p:ph type="title"/>
          </p:nvPr>
        </p:nvSpPr>
        <p:spPr>
          <a:xfrm>
            <a:off x="628650" y="365126"/>
            <a:ext cx="7886700" cy="1325563"/>
          </a:xfrm>
        </p:spPr>
        <p:txBody>
          <a:bodyPr>
            <a:normAutofit/>
          </a:bodyPr>
          <a:lstStyle>
            <a:lvl1pPr>
              <a:defRPr sz="3600"/>
            </a:lvl1pPr>
          </a:lstStyle>
          <a:p>
            <a:r>
              <a:rPr lang="en-US" smtClean="0"/>
              <a:t>Click to edit Master title style</a:t>
            </a:r>
            <a:endParaRPr lang="en-US" dirty="0"/>
          </a:p>
        </p:txBody>
      </p:sp>
      <p:sp>
        <p:nvSpPr>
          <p:cNvPr id="7" name="Content Placeholder 2"/>
          <p:cNvSpPr>
            <a:spLocks noGrp="1"/>
          </p:cNvSpPr>
          <p:nvPr>
            <p:ph idx="1"/>
          </p:nvPr>
        </p:nvSpPr>
        <p:spPr>
          <a:xfrm>
            <a:off x="628650" y="1825625"/>
            <a:ext cx="7886700" cy="41560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8" name="Slide Number Placeholder 6"/>
          <p:cNvSpPr txBox="1">
            <a:spLocks/>
          </p:cNvSpPr>
          <p:nvPr userDrawn="1"/>
        </p:nvSpPr>
        <p:spPr>
          <a:xfrm>
            <a:off x="6991350" y="5799137"/>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2009C7D-8B99-48A7-AE17-19F593BA1BD0}" type="slidenum">
              <a:rPr lang="en-US" smtClean="0"/>
              <a:pPr/>
              <a:t>‹#›</a:t>
            </a:fld>
            <a:endParaRPr lang="en-US"/>
          </a:p>
        </p:txBody>
      </p:sp>
      <p:pic>
        <p:nvPicPr>
          <p:cNvPr id="9" name="Picture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32649" y="6463004"/>
            <a:ext cx="500742" cy="155403"/>
          </a:xfrm>
          <a:prstGeom prst="rect">
            <a:avLst/>
          </a:prstGeom>
        </p:spPr>
      </p:pic>
      <p:cxnSp>
        <p:nvCxnSpPr>
          <p:cNvPr id="10" name="Straight Connector 9"/>
          <p:cNvCxnSpPr/>
          <p:nvPr userDrawn="1"/>
        </p:nvCxnSpPr>
        <p:spPr>
          <a:xfrm flipH="1">
            <a:off x="774045" y="6400801"/>
            <a:ext cx="6219" cy="258472"/>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04339997"/>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 name="Title 1"/>
          <p:cNvSpPr>
            <a:spLocks noGrp="1"/>
          </p:cNvSpPr>
          <p:nvPr>
            <p:ph type="title"/>
          </p:nvPr>
        </p:nvSpPr>
        <p:spPr>
          <a:xfrm>
            <a:off x="628650" y="365126"/>
            <a:ext cx="7886700" cy="1325563"/>
          </a:xfrm>
        </p:spPr>
        <p:txBody>
          <a:bodyPr>
            <a:normAutofit/>
          </a:bodyPr>
          <a:lstStyle>
            <a:lvl1pPr>
              <a:defRPr sz="3600"/>
            </a:lvl1p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7" name="Slide Number Placeholder 6"/>
          <p:cNvSpPr txBox="1">
            <a:spLocks/>
          </p:cNvSpPr>
          <p:nvPr userDrawn="1"/>
        </p:nvSpPr>
        <p:spPr>
          <a:xfrm>
            <a:off x="6991350" y="5799137"/>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2009C7D-8B99-48A7-AE17-19F593BA1BD0}" type="slidenum">
              <a:rPr lang="en-US" smtClean="0"/>
              <a:pPr/>
              <a:t>‹#›</a:t>
            </a:fld>
            <a:endParaRPr lang="en-US"/>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32649" y="6463004"/>
            <a:ext cx="500742" cy="155403"/>
          </a:xfrm>
          <a:prstGeom prst="rect">
            <a:avLst/>
          </a:prstGeom>
        </p:spPr>
      </p:pic>
      <p:cxnSp>
        <p:nvCxnSpPr>
          <p:cNvPr id="9" name="Straight Connector 8"/>
          <p:cNvCxnSpPr/>
          <p:nvPr userDrawn="1"/>
        </p:nvCxnSpPr>
        <p:spPr>
          <a:xfrm flipH="1">
            <a:off x="774045" y="6400801"/>
            <a:ext cx="6219" cy="258472"/>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74263921"/>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8_Picture with Caption">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97" y="0"/>
            <a:ext cx="9123806" cy="6858000"/>
          </a:xfrm>
          <a:prstGeom prst="rect">
            <a:avLst/>
          </a:prstGeom>
        </p:spPr>
      </p:pic>
      <p:sp>
        <p:nvSpPr>
          <p:cNvPr id="7" name="Rectangle 6"/>
          <p:cNvSpPr/>
          <p:nvPr userDrawn="1"/>
        </p:nvSpPr>
        <p:spPr>
          <a:xfrm>
            <a:off x="0" y="2161268"/>
            <a:ext cx="9144000" cy="2007673"/>
          </a:xfrm>
          <a:prstGeom prst="rect">
            <a:avLst/>
          </a:prstGeom>
          <a:solidFill>
            <a:srgbClr val="0071BB">
              <a:alpha val="8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1412394" y="2368462"/>
            <a:ext cx="6239689" cy="956709"/>
          </a:xfrm>
        </p:spPr>
        <p:txBody>
          <a:bodyPr anchor="t" anchorCtr="0">
            <a:noAutofit/>
          </a:bodyPr>
          <a:lstStyle>
            <a:lvl1pPr algn="ctr">
              <a:defRPr sz="5400">
                <a:solidFill>
                  <a:schemeClr val="bg1"/>
                </a:solidFill>
              </a:defRPr>
            </a:lvl1pPr>
          </a:lstStyle>
          <a:p>
            <a:r>
              <a:rPr lang="en-US" smtClean="0"/>
              <a:t>Click to edit Master title style</a:t>
            </a:r>
            <a:endParaRPr lang="en-US" dirty="0"/>
          </a:p>
        </p:txBody>
      </p:sp>
    </p:spTree>
    <p:extLst>
      <p:ext uri="{BB962C8B-B14F-4D97-AF65-F5344CB8AC3E}">
        <p14:creationId xmlns:p14="http://schemas.microsoft.com/office/powerpoint/2010/main" val="352868684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2009C7D-8B99-48A7-AE17-19F593BA1BD0}" type="slidenum">
              <a:rPr lang="en-US" smtClean="0"/>
              <a:t>‹#›</a:t>
            </a:fld>
            <a:endParaRPr lang="en-US"/>
          </a:p>
        </p:txBody>
      </p:sp>
    </p:spTree>
    <p:extLst>
      <p:ext uri="{BB962C8B-B14F-4D97-AF65-F5344CB8AC3E}">
        <p14:creationId xmlns:p14="http://schemas.microsoft.com/office/powerpoint/2010/main" val="536787163"/>
      </p:ext>
    </p:extLst>
  </p:cSld>
  <p:clrMap bg1="lt1" tx1="dk1" bg2="lt2" tx2="dk2" accent1="accent1" accent2="accent2" accent3="accent3" accent4="accent4" accent5="accent5" accent6="accent6" hlink="hlink" folHlink="folHlink"/>
  <p:sldLayoutIdLst>
    <p:sldLayoutId id="2147483661" r:id="rId1"/>
    <p:sldLayoutId id="2147483687" r:id="rId2"/>
    <p:sldLayoutId id="2147483682" r:id="rId3"/>
    <p:sldLayoutId id="2147483679" r:id="rId4"/>
    <p:sldLayoutId id="2147483662" r:id="rId5"/>
    <p:sldLayoutId id="2147483680" r:id="rId6"/>
    <p:sldLayoutId id="2147483667" r:id="rId7"/>
    <p:sldLayoutId id="2147483681" r:id="rId8"/>
    <p:sldLayoutId id="2147483683" r:id="rId9"/>
    <p:sldLayoutId id="2147483674" r:id="rId10"/>
    <p:sldLayoutId id="2147483676" r:id="rId11"/>
    <p:sldLayoutId id="2147483677" r:id="rId12"/>
    <p:sldLayoutId id="2147483678" r:id="rId13"/>
    <p:sldLayoutId id="2147483675" r:id="rId14"/>
    <p:sldLayoutId id="2147483686" r:id="rId15"/>
    <p:sldLayoutId id="2147483669" r:id="rId16"/>
    <p:sldLayoutId id="2147483685" r:id="rId17"/>
    <p:sldLayoutId id="2147483672" r:id="rId18"/>
    <p:sldLayoutId id="2147483684" r:id="rId19"/>
    <p:sldLayoutId id="2147483673" r:id="rId20"/>
    <p:sldLayoutId id="2147483663" r:id="rId21"/>
    <p:sldLayoutId id="2147483664" r:id="rId22"/>
    <p:sldLayoutId id="2147483665" r:id="rId23"/>
    <p:sldLayoutId id="2147483666" r:id="rId24"/>
    <p:sldLayoutId id="2147483668" r:id="rId25"/>
    <p:sldLayoutId id="2147483670" r:id="rId26"/>
    <p:sldLayoutId id="2147483671" r:id="rId27"/>
    <p:sldLayoutId id="2147483688" r:id="rId28"/>
    <p:sldLayoutId id="2147483689" r:id="rId29"/>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10.xml"/><Relationship Id="rId1" Type="http://schemas.openxmlformats.org/officeDocument/2006/relationships/slideLayout" Target="../slideLayouts/slideLayout5.xml"/><Relationship Id="rId4" Type="http://schemas.openxmlformats.org/officeDocument/2006/relationships/image" Target="../media/image27.png"/></Relationships>
</file>

<file path=ppt/slides/_rels/slide12.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1.xml"/><Relationship Id="rId1" Type="http://schemas.openxmlformats.org/officeDocument/2006/relationships/slideLayout" Target="../slideLayouts/slideLayout5.xml"/><Relationship Id="rId4" Type="http://schemas.openxmlformats.org/officeDocument/2006/relationships/image" Target="../media/image27.png"/></Relationships>
</file>

<file path=ppt/slides/_rels/slide1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2.xml"/><Relationship Id="rId1" Type="http://schemas.openxmlformats.org/officeDocument/2006/relationships/slideLayout" Target="../slideLayouts/slideLayout5.xml"/><Relationship Id="rId4" Type="http://schemas.openxmlformats.org/officeDocument/2006/relationships/image" Target="../media/image32.png"/></Relationships>
</file>

<file path=ppt/slides/_rels/slide1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www.energystar.gov/benchmark" TargetMode="Externa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5.xml"/><Relationship Id="rId1" Type="http://schemas.openxmlformats.org/officeDocument/2006/relationships/slideLayout" Target="../slideLayouts/slideLayout5.xml"/><Relationship Id="rId4" Type="http://schemas.openxmlformats.org/officeDocument/2006/relationships/image" Target="../media/image35.png"/></Relationships>
</file>

<file path=ppt/slides/_rels/slide18.xml.rels><?xml version="1.0" encoding="UTF-8" standalone="yes"?>
<Relationships xmlns="http://schemas.openxmlformats.org/package/2006/relationships"><Relationship Id="rId8" Type="http://schemas.openxmlformats.org/officeDocument/2006/relationships/image" Target="../media/image42.wmf"/><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image" Target="../media/image36.png"/><Relationship Id="rId1" Type="http://schemas.openxmlformats.org/officeDocument/2006/relationships/slideLayout" Target="../slideLayouts/slideLayout5.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19.xml.rels><?xml version="1.0" encoding="UTF-8" standalone="yes"?>
<Relationships xmlns="http://schemas.openxmlformats.org/package/2006/relationships"><Relationship Id="rId8" Type="http://schemas.openxmlformats.org/officeDocument/2006/relationships/image" Target="../media/image48.jpeg"/><Relationship Id="rId13" Type="http://schemas.openxmlformats.org/officeDocument/2006/relationships/image" Target="../media/image53.jpeg"/><Relationship Id="rId3" Type="http://schemas.openxmlformats.org/officeDocument/2006/relationships/image" Target="../media/image43.png"/><Relationship Id="rId7" Type="http://schemas.openxmlformats.org/officeDocument/2006/relationships/image" Target="../media/image47.jpeg"/><Relationship Id="rId12" Type="http://schemas.openxmlformats.org/officeDocument/2006/relationships/image" Target="../media/image52.png"/><Relationship Id="rId17" Type="http://schemas.openxmlformats.org/officeDocument/2006/relationships/image" Target="../media/image57.jpeg"/><Relationship Id="rId2" Type="http://schemas.openxmlformats.org/officeDocument/2006/relationships/notesSlide" Target="../notesSlides/notesSlide16.xml"/><Relationship Id="rId16" Type="http://schemas.openxmlformats.org/officeDocument/2006/relationships/image" Target="../media/image56.jpeg"/><Relationship Id="rId1" Type="http://schemas.openxmlformats.org/officeDocument/2006/relationships/slideLayout" Target="../slideLayouts/slideLayout6.xml"/><Relationship Id="rId6" Type="http://schemas.openxmlformats.org/officeDocument/2006/relationships/image" Target="../media/image46.jpeg"/><Relationship Id="rId11" Type="http://schemas.openxmlformats.org/officeDocument/2006/relationships/image" Target="../media/image51.png"/><Relationship Id="rId5" Type="http://schemas.openxmlformats.org/officeDocument/2006/relationships/image" Target="../media/image45.png"/><Relationship Id="rId15" Type="http://schemas.openxmlformats.org/officeDocument/2006/relationships/image" Target="../media/image55.wmf"/><Relationship Id="rId10" Type="http://schemas.openxmlformats.org/officeDocument/2006/relationships/image" Target="../media/image50.jpeg"/><Relationship Id="rId4" Type="http://schemas.openxmlformats.org/officeDocument/2006/relationships/image" Target="../media/image44.jpeg"/><Relationship Id="rId9" Type="http://schemas.openxmlformats.org/officeDocument/2006/relationships/image" Target="../media/image49.jpeg"/><Relationship Id="rId14" Type="http://schemas.openxmlformats.org/officeDocument/2006/relationships/image" Target="../media/image54.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42.wmf"/><Relationship Id="rId2" Type="http://schemas.openxmlformats.org/officeDocument/2006/relationships/notesSlide" Target="../notesSlides/notesSlide17.xml"/><Relationship Id="rId1" Type="http://schemas.openxmlformats.org/officeDocument/2006/relationships/slideLayout" Target="../slideLayouts/slideLayout5.xml"/><Relationship Id="rId4" Type="http://schemas.openxmlformats.org/officeDocument/2006/relationships/image" Target="../media/image41.png"/></Relationships>
</file>

<file path=ppt/slides/_rels/slide2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19.xml"/><Relationship Id="rId1" Type="http://schemas.openxmlformats.org/officeDocument/2006/relationships/slideLayout" Target="../slideLayouts/slideLayout5.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jpg"/></Relationships>
</file>

<file path=ppt/slides/_rels/slide23.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21.xml"/><Relationship Id="rId1" Type="http://schemas.openxmlformats.org/officeDocument/2006/relationships/slideLayout" Target="../slideLayouts/slideLayout6.xml"/><Relationship Id="rId4" Type="http://schemas.openxmlformats.org/officeDocument/2006/relationships/image" Target="../media/image65.jpeg"/></Relationships>
</file>

<file path=ppt/slides/_rels/slide25.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22.xml"/><Relationship Id="rId1" Type="http://schemas.openxmlformats.org/officeDocument/2006/relationships/slideLayout" Target="../slideLayouts/slideLayout8.xml"/><Relationship Id="rId4" Type="http://schemas.openxmlformats.org/officeDocument/2006/relationships/image" Target="../media/image67.png"/></Relationships>
</file>

<file path=ppt/slides/_rels/slide2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68.png"/><Relationship Id="rId1" Type="http://schemas.openxmlformats.org/officeDocument/2006/relationships/slideLayout" Target="../slideLayouts/slideLayout5.xml"/><Relationship Id="rId5" Type="http://schemas.openxmlformats.org/officeDocument/2006/relationships/image" Target="../media/image69.jpg"/><Relationship Id="rId4" Type="http://schemas.openxmlformats.org/officeDocument/2006/relationships/image" Target="../media/image65.jpeg"/></Relationships>
</file>

<file path=ppt/slides/_rels/slide27.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jp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8" Type="http://schemas.openxmlformats.org/officeDocument/2006/relationships/image" Target="../media/image78.gif"/><Relationship Id="rId13" Type="http://schemas.openxmlformats.org/officeDocument/2006/relationships/image" Target="../media/image83.png"/><Relationship Id="rId18" Type="http://schemas.openxmlformats.org/officeDocument/2006/relationships/image" Target="../media/image88.gif"/><Relationship Id="rId26" Type="http://schemas.openxmlformats.org/officeDocument/2006/relationships/image" Target="../media/image96.png"/><Relationship Id="rId3" Type="http://schemas.openxmlformats.org/officeDocument/2006/relationships/image" Target="../media/image73.jpeg"/><Relationship Id="rId21" Type="http://schemas.openxmlformats.org/officeDocument/2006/relationships/image" Target="../media/image91.png"/><Relationship Id="rId7" Type="http://schemas.openxmlformats.org/officeDocument/2006/relationships/image" Target="../media/image77.jpeg"/><Relationship Id="rId12" Type="http://schemas.openxmlformats.org/officeDocument/2006/relationships/image" Target="../media/image82.png"/><Relationship Id="rId17" Type="http://schemas.openxmlformats.org/officeDocument/2006/relationships/image" Target="../media/image87.png"/><Relationship Id="rId25" Type="http://schemas.openxmlformats.org/officeDocument/2006/relationships/image" Target="../media/image95.png"/><Relationship Id="rId2" Type="http://schemas.openxmlformats.org/officeDocument/2006/relationships/notesSlide" Target="../notesSlides/notesSlide24.xml"/><Relationship Id="rId16" Type="http://schemas.openxmlformats.org/officeDocument/2006/relationships/image" Target="../media/image86.png"/><Relationship Id="rId20" Type="http://schemas.openxmlformats.org/officeDocument/2006/relationships/image" Target="../media/image90.png"/><Relationship Id="rId29" Type="http://schemas.openxmlformats.org/officeDocument/2006/relationships/image" Target="../media/image99.png"/><Relationship Id="rId1" Type="http://schemas.openxmlformats.org/officeDocument/2006/relationships/slideLayout" Target="../slideLayouts/slideLayout5.xml"/><Relationship Id="rId6" Type="http://schemas.openxmlformats.org/officeDocument/2006/relationships/image" Target="../media/image76.png"/><Relationship Id="rId11" Type="http://schemas.openxmlformats.org/officeDocument/2006/relationships/image" Target="../media/image81.png"/><Relationship Id="rId24" Type="http://schemas.openxmlformats.org/officeDocument/2006/relationships/image" Target="../media/image94.png"/><Relationship Id="rId5" Type="http://schemas.openxmlformats.org/officeDocument/2006/relationships/image" Target="../media/image75.jpeg"/><Relationship Id="rId15" Type="http://schemas.openxmlformats.org/officeDocument/2006/relationships/image" Target="../media/image85.png"/><Relationship Id="rId23" Type="http://schemas.openxmlformats.org/officeDocument/2006/relationships/image" Target="../media/image93.png"/><Relationship Id="rId28" Type="http://schemas.openxmlformats.org/officeDocument/2006/relationships/image" Target="../media/image98.png"/><Relationship Id="rId10" Type="http://schemas.openxmlformats.org/officeDocument/2006/relationships/image" Target="../media/image80.png"/><Relationship Id="rId19" Type="http://schemas.openxmlformats.org/officeDocument/2006/relationships/image" Target="../media/image89.png"/><Relationship Id="rId4" Type="http://schemas.openxmlformats.org/officeDocument/2006/relationships/image" Target="../media/image74.jpeg"/><Relationship Id="rId9" Type="http://schemas.openxmlformats.org/officeDocument/2006/relationships/image" Target="../media/image79.png"/><Relationship Id="rId14" Type="http://schemas.openxmlformats.org/officeDocument/2006/relationships/image" Target="../media/image84.png"/><Relationship Id="rId22" Type="http://schemas.openxmlformats.org/officeDocument/2006/relationships/image" Target="../media/image92.png"/><Relationship Id="rId27" Type="http://schemas.openxmlformats.org/officeDocument/2006/relationships/image" Target="../media/image97.png"/></Relationships>
</file>

<file path=ppt/slides/_rels/slide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xml"/><Relationship Id="rId1" Type="http://schemas.openxmlformats.org/officeDocument/2006/relationships/slideLayout" Target="../slideLayouts/slideLayout8.xml"/><Relationship Id="rId4" Type="http://schemas.openxmlformats.org/officeDocument/2006/relationships/image" Target="../media/image22.jpeg"/></Relationships>
</file>

<file path=ppt/slides/_rels/slide30.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hyperlink" Target="http://www.energystar.gov/ExpertHelp" TargetMode="External"/><Relationship Id="rId1" Type="http://schemas.openxmlformats.org/officeDocument/2006/relationships/slideLayout" Target="../slideLayouts/slideLayout5.xml"/><Relationship Id="rId4" Type="http://schemas.openxmlformats.org/officeDocument/2006/relationships/image" Target="../media/image72.png"/></Relationships>
</file>

<file path=ppt/slides/_rels/slide31.xml.rels><?xml version="1.0" encoding="UTF-8" standalone="yes"?>
<Relationships xmlns="http://schemas.openxmlformats.org/package/2006/relationships"><Relationship Id="rId3" Type="http://schemas.openxmlformats.org/officeDocument/2006/relationships/hyperlink" Target="https://www.energystar.gov/buildings/about-us/become-energy-star-partner" TargetMode="External"/><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26.xml"/><Relationship Id="rId1" Type="http://schemas.openxmlformats.org/officeDocument/2006/relationships/slideLayout" Target="../slideLayouts/slideLayout5.xml"/><Relationship Id="rId5" Type="http://schemas.openxmlformats.org/officeDocument/2006/relationships/image" Target="../media/image103.png"/><Relationship Id="rId4" Type="http://schemas.openxmlformats.org/officeDocument/2006/relationships/image" Target="../media/image102.jpeg"/></Relationships>
</file>

<file path=ppt/slides/_rels/slide33.xml.rels><?xml version="1.0" encoding="UTF-8" standalone="yes"?>
<Relationships xmlns="http://schemas.openxmlformats.org/package/2006/relationships"><Relationship Id="rId2" Type="http://schemas.openxmlformats.org/officeDocument/2006/relationships/image" Target="../media/image104.jpg"/><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image" Target="../media/image105.jpeg"/><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image" Target="../media/image106.jpg"/><Relationship Id="rId2" Type="http://schemas.openxmlformats.org/officeDocument/2006/relationships/notesSlide" Target="../notesSlides/notesSlide29.xml"/><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3" Type="http://schemas.openxmlformats.org/officeDocument/2006/relationships/image" Target="../media/image108.jpg"/><Relationship Id="rId2" Type="http://schemas.openxmlformats.org/officeDocument/2006/relationships/image" Target="../media/image107.jpe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image" Target="../media/image109.png"/><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3" Type="http://schemas.openxmlformats.org/officeDocument/2006/relationships/image" Target="../media/image111.jpeg"/><Relationship Id="rId7" Type="http://schemas.openxmlformats.org/officeDocument/2006/relationships/image" Target="../media/image114.png"/><Relationship Id="rId2" Type="http://schemas.openxmlformats.org/officeDocument/2006/relationships/notesSlide" Target="../notesSlides/notesSlide30.xml"/><Relationship Id="rId1" Type="http://schemas.openxmlformats.org/officeDocument/2006/relationships/slideLayout" Target="../slideLayouts/slideLayout8.xml"/><Relationship Id="rId6" Type="http://schemas.openxmlformats.org/officeDocument/2006/relationships/image" Target="../media/image113.jpeg"/><Relationship Id="rId5" Type="http://schemas.openxmlformats.org/officeDocument/2006/relationships/image" Target="../media/image112.png"/><Relationship Id="rId4" Type="http://schemas.openxmlformats.org/officeDocument/2006/relationships/image" Target="../media/image41.png"/></Relationships>
</file>

<file path=ppt/slides/_rels/slide42.xml.rels><?xml version="1.0" encoding="UTF-8" standalone="yes"?>
<Relationships xmlns="http://schemas.openxmlformats.org/package/2006/relationships"><Relationship Id="rId3" Type="http://schemas.openxmlformats.org/officeDocument/2006/relationships/image" Target="../media/image115.jpg"/><Relationship Id="rId2" Type="http://schemas.openxmlformats.org/officeDocument/2006/relationships/notesSlide" Target="../notesSlides/notesSlide31.xml"/><Relationship Id="rId1" Type="http://schemas.openxmlformats.org/officeDocument/2006/relationships/slideLayout" Target="../slideLayouts/slideLayout5.xml"/><Relationship Id="rId5" Type="http://schemas.openxmlformats.org/officeDocument/2006/relationships/image" Target="../media/image117.jpg"/><Relationship Id="rId4" Type="http://schemas.openxmlformats.org/officeDocument/2006/relationships/image" Target="../media/image116.jpeg"/></Relationships>
</file>

<file path=ppt/slides/_rels/slide4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118.jpg"/><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3" Type="http://schemas.openxmlformats.org/officeDocument/2006/relationships/image" Target="../media/image119.jpeg"/><Relationship Id="rId2" Type="http://schemas.openxmlformats.org/officeDocument/2006/relationships/notesSlide" Target="../notesSlides/notesSlide32.xml"/><Relationship Id="rId1" Type="http://schemas.openxmlformats.org/officeDocument/2006/relationships/slideLayout" Target="../slideLayouts/slideLayout8.xml"/><Relationship Id="rId5" Type="http://schemas.openxmlformats.org/officeDocument/2006/relationships/image" Target="../media/image121.png"/><Relationship Id="rId4" Type="http://schemas.openxmlformats.org/officeDocument/2006/relationships/image" Target="../media/image120.png"/></Relationships>
</file>

<file path=ppt/slides/_rels/slide45.xml.rels><?xml version="1.0" encoding="UTF-8" standalone="yes"?>
<Relationships xmlns="http://schemas.openxmlformats.org/package/2006/relationships"><Relationship Id="rId3" Type="http://schemas.openxmlformats.org/officeDocument/2006/relationships/image" Target="../media/image119.jpeg"/><Relationship Id="rId2" Type="http://schemas.openxmlformats.org/officeDocument/2006/relationships/notesSlide" Target="../notesSlides/notesSlide33.xml"/><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34.xml"/><Relationship Id="rId1" Type="http://schemas.openxmlformats.org/officeDocument/2006/relationships/slideLayout" Target="../slideLayouts/slideLayout5.xml"/><Relationship Id="rId6" Type="http://schemas.openxmlformats.org/officeDocument/2006/relationships/image" Target="../media/image125.png"/><Relationship Id="rId5" Type="http://schemas.openxmlformats.org/officeDocument/2006/relationships/image" Target="../media/image124.png"/><Relationship Id="rId4" Type="http://schemas.openxmlformats.org/officeDocument/2006/relationships/image" Target="../media/image123.png"/></Relationships>
</file>

<file path=ppt/slides/_rels/slide47.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notesSlide" Target="../notesSlides/notesSlide35.xml"/><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3" Type="http://schemas.openxmlformats.org/officeDocument/2006/relationships/image" Target="../media/image131.jpg"/><Relationship Id="rId2" Type="http://schemas.openxmlformats.org/officeDocument/2006/relationships/image" Target="../media/image130.jpg"/><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2" Type="http://schemas.openxmlformats.org/officeDocument/2006/relationships/image" Target="../media/image132.png"/><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3" Type="http://schemas.openxmlformats.org/officeDocument/2006/relationships/image" Target="../media/image133.jpg"/><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notesSlide" Target="../notesSlides/notesSlide40.xml"/><Relationship Id="rId1" Type="http://schemas.openxmlformats.org/officeDocument/2006/relationships/slideLayout" Target="../slideLayouts/slideLayout5.xml"/><Relationship Id="rId6" Type="http://schemas.openxmlformats.org/officeDocument/2006/relationships/image" Target="../media/image137.png"/><Relationship Id="rId5" Type="http://schemas.openxmlformats.org/officeDocument/2006/relationships/image" Target="../media/image136.png"/><Relationship Id="rId4" Type="http://schemas.openxmlformats.org/officeDocument/2006/relationships/image" Target="../media/image135.png"/></Relationships>
</file>

<file path=ppt/slides/_rels/slide55.xml.rels><?xml version="1.0" encoding="UTF-8" standalone="yes"?>
<Relationships xmlns="http://schemas.openxmlformats.org/package/2006/relationships"><Relationship Id="rId2" Type="http://schemas.openxmlformats.org/officeDocument/2006/relationships/image" Target="../media/image138.png"/><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2" Type="http://schemas.openxmlformats.org/officeDocument/2006/relationships/image" Target="../media/image139.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6.xml"/><Relationship Id="rId1" Type="http://schemas.openxmlformats.org/officeDocument/2006/relationships/slideLayout" Target="../slideLayouts/slideLayout8.xml"/><Relationship Id="rId4" Type="http://schemas.openxmlformats.org/officeDocument/2006/relationships/image" Target="../media/image21.jpeg"/></Relationships>
</file>

<file path=ppt/slides/_rels/slide7.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26.jpg"/><Relationship Id="rId1" Type="http://schemas.openxmlformats.org/officeDocument/2006/relationships/slideLayout" Target="../slideLayouts/slideLayout29.xml"/><Relationship Id="rId4" Type="http://schemas.openxmlformats.org/officeDocument/2006/relationships/image" Target="../media/image27.png"/></Relationships>
</file>

<file path=ppt/slides/_rels/slide9.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ENERGY STAR for Buildings and Plants</a:t>
            </a:r>
          </a:p>
        </p:txBody>
      </p:sp>
      <p:sp>
        <p:nvSpPr>
          <p:cNvPr id="6" name="Content Placeholder 5"/>
          <p:cNvSpPr>
            <a:spLocks noGrp="1"/>
          </p:cNvSpPr>
          <p:nvPr>
            <p:ph type="subTitle" idx="1"/>
          </p:nvPr>
        </p:nvSpPr>
        <p:spPr/>
        <p:txBody>
          <a:bodyPr/>
          <a:lstStyle/>
          <a:p>
            <a:r>
              <a:rPr lang="en-US" dirty="0"/>
              <a:t>Climate Protection Partnerships Division</a:t>
            </a:r>
          </a:p>
          <a:p>
            <a:r>
              <a:rPr lang="en-US" dirty="0"/>
              <a:t>U.S. Environmental Protection Agency</a:t>
            </a:r>
          </a:p>
        </p:txBody>
      </p:sp>
      <p:sp>
        <p:nvSpPr>
          <p:cNvPr id="8" name="Content Placeholder 5"/>
          <p:cNvSpPr>
            <a:spLocks noGrp="1"/>
          </p:cNvSpPr>
          <p:nvPr>
            <p:ph idx="4294967295"/>
          </p:nvPr>
        </p:nvSpPr>
        <p:spPr>
          <a:xfrm>
            <a:off x="3493122" y="5506243"/>
            <a:ext cx="7837487" cy="1497013"/>
          </a:xfrm>
        </p:spPr>
        <p:txBody>
          <a:bodyPr/>
          <a:lstStyle/>
          <a:p>
            <a:pPr marL="0" indent="0">
              <a:buNone/>
            </a:pPr>
            <a:r>
              <a:rPr lang="en-US" dirty="0" smtClean="0"/>
              <a:t>Fall 2016</a:t>
            </a:r>
            <a:endParaRPr lang="en-US" dirty="0"/>
          </a:p>
        </p:txBody>
      </p:sp>
    </p:spTree>
    <p:extLst>
      <p:ext uri="{BB962C8B-B14F-4D97-AF65-F5344CB8AC3E}">
        <p14:creationId xmlns:p14="http://schemas.microsoft.com/office/powerpoint/2010/main" val="1815167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43_SlideENERGYSTAR.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4" name="Content Placeholder 8"/>
          <p:cNvSpPr txBox="1">
            <a:spLocks/>
          </p:cNvSpPr>
          <p:nvPr/>
        </p:nvSpPr>
        <p:spPr>
          <a:xfrm>
            <a:off x="562978" y="781438"/>
            <a:ext cx="4423866" cy="5936354"/>
          </a:xfrm>
          <a:prstGeom prst="rect">
            <a:avLst/>
          </a:prstGeom>
        </p:spPr>
        <p:txBody>
          <a:bodyPr/>
          <a:lstStyle>
            <a:lvl1pPr marL="342900" indent="-342900" algn="l" defTabSz="457200" rtl="0" eaLnBrk="1" latinLnBrk="0" hangingPunct="1">
              <a:spcBef>
                <a:spcPct val="200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1pPr>
            <a:lvl2pPr marL="742950" indent="-285750" algn="l" defTabSz="457200" rtl="0" eaLnBrk="1" latinLnBrk="0" hangingPunct="1">
              <a:spcBef>
                <a:spcPct val="200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2pPr>
            <a:lvl3pPr marL="1143000" indent="-228600" algn="l" defTabSz="457200" rtl="0" eaLnBrk="1" latinLnBrk="0" hangingPunct="1">
              <a:spcBef>
                <a:spcPct val="200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3pPr>
            <a:lvl4pPr marL="1600200" indent="-228600" algn="l" defTabSz="457200" rtl="0" eaLnBrk="1" latinLnBrk="0" hangingPunct="1">
              <a:spcBef>
                <a:spcPct val="200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4pPr>
            <a:lvl5pPr marL="2057400" indent="-228600" algn="l" defTabSz="457200" rtl="0" eaLnBrk="1" latinLnBrk="0" hangingPunct="1">
              <a:spcBef>
                <a:spcPct val="200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400" dirty="0">
                <a:solidFill>
                  <a:srgbClr val="768383"/>
                </a:solidFill>
              </a:rPr>
              <a:t>To date, </a:t>
            </a:r>
            <a:br>
              <a:rPr lang="en-US" sz="2400" dirty="0">
                <a:solidFill>
                  <a:srgbClr val="768383"/>
                </a:solidFill>
              </a:rPr>
            </a:br>
            <a:r>
              <a:rPr lang="en-US" sz="2400" dirty="0">
                <a:solidFill>
                  <a:srgbClr val="768383"/>
                </a:solidFill>
              </a:rPr>
              <a:t>the </a:t>
            </a:r>
            <a:r>
              <a:rPr lang="en-US" sz="2400" b="1" dirty="0">
                <a:solidFill>
                  <a:srgbClr val="0092D2"/>
                </a:solidFill>
              </a:rPr>
              <a:t>ENERGY STAR </a:t>
            </a:r>
            <a:r>
              <a:rPr lang="en-US" sz="2400" b="1" dirty="0">
                <a:solidFill>
                  <a:srgbClr val="768383"/>
                </a:solidFill>
              </a:rPr>
              <a:t/>
            </a:r>
            <a:br>
              <a:rPr lang="en-US" sz="2400" b="1" dirty="0">
                <a:solidFill>
                  <a:srgbClr val="768383"/>
                </a:solidFill>
              </a:rPr>
            </a:br>
            <a:r>
              <a:rPr lang="en-US" sz="2400" dirty="0">
                <a:solidFill>
                  <a:srgbClr val="768383"/>
                </a:solidFill>
              </a:rPr>
              <a:t>program has: </a:t>
            </a:r>
            <a:endParaRPr lang="en-US" sz="1600" dirty="0">
              <a:solidFill>
                <a:srgbClr val="768383"/>
              </a:solidFill>
            </a:endParaRPr>
          </a:p>
          <a:p>
            <a:pPr marL="164592" indent="-164592">
              <a:spcBef>
                <a:spcPts val="1200"/>
              </a:spcBef>
            </a:pPr>
            <a:r>
              <a:rPr lang="en-US" sz="1600" dirty="0">
                <a:solidFill>
                  <a:srgbClr val="768383"/>
                </a:solidFill>
              </a:rPr>
              <a:t>Helped American households and businesses save </a:t>
            </a:r>
            <a:r>
              <a:rPr lang="en-US" sz="1600" b="1" dirty="0">
                <a:solidFill>
                  <a:srgbClr val="768383"/>
                </a:solidFill>
              </a:rPr>
              <a:t>$362 billion </a:t>
            </a:r>
            <a:r>
              <a:rPr lang="en-US" sz="1600" dirty="0">
                <a:solidFill>
                  <a:srgbClr val="768383"/>
                </a:solidFill>
              </a:rPr>
              <a:t>on utility bills</a:t>
            </a:r>
          </a:p>
          <a:p>
            <a:pPr marL="164592" indent="-164592">
              <a:spcBef>
                <a:spcPts val="1200"/>
              </a:spcBef>
            </a:pPr>
            <a:r>
              <a:rPr lang="en-US" sz="1600" dirty="0">
                <a:solidFill>
                  <a:srgbClr val="768383"/>
                </a:solidFill>
              </a:rPr>
              <a:t>Avoided </a:t>
            </a:r>
            <a:r>
              <a:rPr lang="en-US" sz="1600" b="1" dirty="0">
                <a:solidFill>
                  <a:srgbClr val="768383"/>
                </a:solidFill>
              </a:rPr>
              <a:t>2.5 billion tons </a:t>
            </a:r>
            <a:r>
              <a:rPr lang="en-US" sz="1600" dirty="0">
                <a:solidFill>
                  <a:srgbClr val="768383"/>
                </a:solidFill>
              </a:rPr>
              <a:t>of GHG emissions, equivalent to:</a:t>
            </a:r>
          </a:p>
          <a:p>
            <a:pPr marL="512763" lvl="1"/>
            <a:r>
              <a:rPr lang="en-US" dirty="0">
                <a:solidFill>
                  <a:schemeClr val="tx1">
                    <a:lumMod val="50000"/>
                    <a:lumOff val="50000"/>
                  </a:schemeClr>
                </a:solidFill>
              </a:rPr>
              <a:t>Taking all U.S. passenger cars off the road for two years.</a:t>
            </a:r>
          </a:p>
          <a:p>
            <a:pPr marL="512763" lvl="1"/>
            <a:r>
              <a:rPr lang="en-US" dirty="0">
                <a:solidFill>
                  <a:schemeClr val="tx1">
                    <a:lumMod val="50000"/>
                    <a:lumOff val="50000"/>
                  </a:schemeClr>
                </a:solidFill>
              </a:rPr>
              <a:t>All U.S. households going emissions-free for two years.</a:t>
            </a:r>
          </a:p>
          <a:p>
            <a:pPr marL="512763" lvl="1"/>
            <a:r>
              <a:rPr lang="en-US" dirty="0">
                <a:solidFill>
                  <a:schemeClr val="tx1">
                    <a:lumMod val="50000"/>
                    <a:lumOff val="50000"/>
                  </a:schemeClr>
                </a:solidFill>
              </a:rPr>
              <a:t>Shutting down all U.S. coal-fired power plants for over a year. </a:t>
            </a:r>
          </a:p>
          <a:p>
            <a:pPr marL="512763" lvl="1"/>
            <a:r>
              <a:rPr lang="en-US" dirty="0">
                <a:solidFill>
                  <a:schemeClr val="tx1">
                    <a:lumMod val="50000"/>
                    <a:lumOff val="50000"/>
                  </a:schemeClr>
                </a:solidFill>
              </a:rPr>
              <a:t>Installing 600,000 new wind turbines.</a:t>
            </a:r>
          </a:p>
          <a:p>
            <a:pPr marL="164592" indent="-164592">
              <a:spcBef>
                <a:spcPts val="1200"/>
              </a:spcBef>
            </a:pPr>
            <a:r>
              <a:rPr lang="en-US" sz="1600" dirty="0">
                <a:solidFill>
                  <a:srgbClr val="768383"/>
                </a:solidFill>
              </a:rPr>
              <a:t>Contributed to a total U.S. carbon footprint </a:t>
            </a:r>
            <a:r>
              <a:rPr lang="en-US" sz="1600" b="1" dirty="0">
                <a:solidFill>
                  <a:srgbClr val="768383"/>
                </a:solidFill>
              </a:rPr>
              <a:t>reduction of 9% </a:t>
            </a:r>
            <a:r>
              <a:rPr lang="en-US" sz="1600" dirty="0">
                <a:solidFill>
                  <a:srgbClr val="768383"/>
                </a:solidFill>
              </a:rPr>
              <a:t>since 2005</a:t>
            </a:r>
          </a:p>
          <a:p>
            <a:pPr marL="164592" indent="-164592">
              <a:spcBef>
                <a:spcPts val="1200"/>
              </a:spcBef>
            </a:pPr>
            <a:r>
              <a:rPr lang="en-US" sz="1600" dirty="0">
                <a:solidFill>
                  <a:srgbClr val="768383"/>
                </a:solidFill>
              </a:rPr>
              <a:t>Provided more than </a:t>
            </a:r>
            <a:r>
              <a:rPr lang="en-US" sz="1600" b="1" dirty="0">
                <a:solidFill>
                  <a:srgbClr val="768383"/>
                </a:solidFill>
              </a:rPr>
              <a:t>$11 billion in </a:t>
            </a:r>
            <a:br>
              <a:rPr lang="en-US" sz="1600" b="1" dirty="0">
                <a:solidFill>
                  <a:srgbClr val="768383"/>
                </a:solidFill>
              </a:rPr>
            </a:br>
            <a:r>
              <a:rPr lang="en-US" sz="1600" b="1" dirty="0">
                <a:solidFill>
                  <a:srgbClr val="768383"/>
                </a:solidFill>
              </a:rPr>
              <a:t>societal benefits</a:t>
            </a:r>
            <a:r>
              <a:rPr lang="en-US" sz="1600" dirty="0">
                <a:solidFill>
                  <a:srgbClr val="768383"/>
                </a:solidFill>
              </a:rPr>
              <a:t> thanks to reduced damages from climate change in 2014 alone</a:t>
            </a:r>
          </a:p>
        </p:txBody>
      </p:sp>
      <p:sp>
        <p:nvSpPr>
          <p:cNvPr id="9" name="Title 1"/>
          <p:cNvSpPr txBox="1">
            <a:spLocks/>
          </p:cNvSpPr>
          <p:nvPr/>
        </p:nvSpPr>
        <p:spPr>
          <a:xfrm>
            <a:off x="855183" y="3489623"/>
            <a:ext cx="5446551" cy="1928521"/>
          </a:xfrm>
          <a:prstGeom prst="rect">
            <a:avLst/>
          </a:prstGeom>
        </p:spPr>
        <p:txBody>
          <a:bodyPr vert="horz" lIns="91440" tIns="45720" rIns="91440" bIns="45720" rtlCol="0">
            <a:normAutofit/>
          </a:bodyPr>
          <a:lstStyle>
            <a:lvl1pPr marL="342900" indent="-342900">
              <a:lnSpc>
                <a:spcPts val="2000"/>
              </a:lnSpc>
              <a:spcBef>
                <a:spcPts val="600"/>
              </a:spcBef>
              <a:buClr>
                <a:srgbClr val="4498D5"/>
              </a:buClr>
              <a:buFont typeface="Arial"/>
              <a:buChar char="•"/>
              <a:defRPr sz="1400">
                <a:solidFill>
                  <a:schemeClr val="tx1">
                    <a:lumMod val="65000"/>
                    <a:lumOff val="35000"/>
                  </a:schemeClr>
                </a:solidFill>
                <a:latin typeface="Univers" pitchFamily="34" charset="0"/>
              </a:defRPr>
            </a:lvl1pPr>
            <a:lvl2pPr marL="742950" indent="-285750">
              <a:lnSpc>
                <a:spcPts val="2000"/>
              </a:lnSpc>
              <a:spcBef>
                <a:spcPts val="600"/>
              </a:spcBef>
              <a:buClr>
                <a:srgbClr val="4498D5"/>
              </a:buClr>
              <a:buFont typeface="Arial"/>
              <a:buChar char="–"/>
              <a:defRPr sz="1400">
                <a:solidFill>
                  <a:schemeClr val="tx1">
                    <a:lumMod val="65000"/>
                    <a:lumOff val="35000"/>
                  </a:schemeClr>
                </a:solidFill>
                <a:latin typeface="Univers" pitchFamily="34" charset="0"/>
              </a:defRPr>
            </a:lvl2pPr>
            <a:lvl3pPr marL="1143000" indent="-228600">
              <a:lnSpc>
                <a:spcPts val="2000"/>
              </a:lnSpc>
              <a:spcBef>
                <a:spcPts val="600"/>
              </a:spcBef>
              <a:buClr>
                <a:srgbClr val="4498D5"/>
              </a:buClr>
              <a:buFont typeface="Arial"/>
              <a:buChar char="•"/>
              <a:defRPr sz="1400">
                <a:solidFill>
                  <a:schemeClr val="tx1">
                    <a:lumMod val="65000"/>
                    <a:lumOff val="35000"/>
                  </a:schemeClr>
                </a:solidFill>
                <a:latin typeface="Univers" pitchFamily="34" charset="0"/>
              </a:defRPr>
            </a:lvl3pPr>
            <a:lvl4pPr marL="1600200" indent="-228600">
              <a:lnSpc>
                <a:spcPts val="2000"/>
              </a:lnSpc>
              <a:spcBef>
                <a:spcPts val="600"/>
              </a:spcBef>
              <a:buClr>
                <a:srgbClr val="4498D5"/>
              </a:buClr>
              <a:buFont typeface="Arial"/>
              <a:buChar char="–"/>
              <a:defRPr sz="1400">
                <a:solidFill>
                  <a:schemeClr val="tx1">
                    <a:lumMod val="65000"/>
                    <a:lumOff val="35000"/>
                  </a:schemeClr>
                </a:solidFill>
                <a:latin typeface="Univers" pitchFamily="34" charset="0"/>
              </a:defRPr>
            </a:lvl4pPr>
            <a:lvl5pPr marL="2057400" indent="-228600">
              <a:lnSpc>
                <a:spcPts val="2000"/>
              </a:lnSpc>
              <a:spcBef>
                <a:spcPts val="600"/>
              </a:spcBef>
              <a:buClr>
                <a:srgbClr val="4498D5"/>
              </a:buClr>
              <a:buFont typeface="Arial"/>
              <a:buChar char="»"/>
              <a:defRPr sz="1400">
                <a:solidFill>
                  <a:schemeClr val="tx1">
                    <a:lumMod val="65000"/>
                    <a:lumOff val="35000"/>
                  </a:schemeClr>
                </a:solidFill>
                <a:latin typeface="Univers" pitchFamily="34" charset="0"/>
              </a:defRPr>
            </a:lvl5pPr>
            <a:lvl6pPr marL="2514600" indent="-228600">
              <a:spcBef>
                <a:spcPct val="20000"/>
              </a:spcBef>
              <a:buFont typeface="Arial"/>
              <a:buChar char="•"/>
              <a:defRPr sz="2000"/>
            </a:lvl6pPr>
            <a:lvl7pPr marL="2971800" indent="-228600">
              <a:spcBef>
                <a:spcPct val="20000"/>
              </a:spcBef>
              <a:buFont typeface="Arial"/>
              <a:buChar char="•"/>
              <a:defRPr sz="2000"/>
            </a:lvl7pPr>
            <a:lvl8pPr marL="3429000" indent="-228600">
              <a:spcBef>
                <a:spcPct val="20000"/>
              </a:spcBef>
              <a:buFont typeface="Arial"/>
              <a:buChar char="•"/>
              <a:defRPr sz="2000"/>
            </a:lvl8pPr>
            <a:lvl9pPr marL="3886200" indent="-228600">
              <a:spcBef>
                <a:spcPct val="20000"/>
              </a:spcBef>
              <a:buFont typeface="Arial"/>
              <a:buChar char="•"/>
              <a:defRPr sz="2000"/>
            </a:lvl9pPr>
          </a:lstStyle>
          <a:p>
            <a:endParaRPr lang="en-US" dirty="0"/>
          </a:p>
        </p:txBody>
      </p:sp>
      <p:sp>
        <p:nvSpPr>
          <p:cNvPr id="5" name="Slide Number Placeholder 7"/>
          <p:cNvSpPr>
            <a:spLocks noGrp="1"/>
          </p:cNvSpPr>
          <p:nvPr>
            <p:ph type="sldNum" sz="quarter" idx="4294967295"/>
          </p:nvPr>
        </p:nvSpPr>
        <p:spPr>
          <a:xfrm>
            <a:off x="6553200" y="6356350"/>
            <a:ext cx="2133600" cy="365125"/>
          </a:xfrm>
          <a:prstGeom prst="rect">
            <a:avLst/>
          </a:prstGeom>
        </p:spPr>
        <p:txBody>
          <a:bodyPr/>
          <a:lstStyle/>
          <a:p>
            <a:pPr algn="r"/>
            <a:fld id="{294D4A65-5DBF-47E4-A22C-1B2D232C1B48}" type="slidenum">
              <a:rPr lang="en-US" smtClean="0">
                <a:solidFill>
                  <a:schemeClr val="bg1"/>
                </a:solidFill>
              </a:rPr>
              <a:pPr algn="r"/>
              <a:t>10</a:t>
            </a:fld>
            <a:endParaRPr lang="en-US" dirty="0">
              <a:solidFill>
                <a:schemeClr val="bg1"/>
              </a:solidFill>
            </a:endParaRPr>
          </a:p>
        </p:txBody>
      </p:sp>
    </p:spTree>
    <p:extLst>
      <p:ext uri="{BB962C8B-B14F-4D97-AF65-F5344CB8AC3E}">
        <p14:creationId xmlns:p14="http://schemas.microsoft.com/office/powerpoint/2010/main" val="10860547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1" y="0"/>
            <a:ext cx="9143999" cy="6858000"/>
          </a:xfrm>
          <a:prstGeom prst="rect">
            <a:avLst/>
          </a:prstGeom>
        </p:spPr>
      </p:pic>
      <p:sp>
        <p:nvSpPr>
          <p:cNvPr id="3" name="Rectangle 2"/>
          <p:cNvSpPr/>
          <p:nvPr/>
        </p:nvSpPr>
        <p:spPr>
          <a:xfrm>
            <a:off x="0" y="0"/>
            <a:ext cx="5367647" cy="6858000"/>
          </a:xfrm>
          <a:prstGeom prst="rect">
            <a:avLst/>
          </a:prstGeom>
          <a:solidFill>
            <a:srgbClr val="004EC0">
              <a:alpha val="74902"/>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325326" y="1270282"/>
            <a:ext cx="5137324" cy="537808"/>
          </a:xfrm>
        </p:spPr>
        <p:txBody>
          <a:bodyPr>
            <a:normAutofit/>
          </a:bodyPr>
          <a:lstStyle/>
          <a:p>
            <a:r>
              <a:rPr lang="en-US" sz="2000" dirty="0">
                <a:solidFill>
                  <a:schemeClr val="bg1"/>
                </a:solidFill>
              </a:rPr>
              <a:t>ENERGY STAR for Buildings &amp; Plants</a:t>
            </a:r>
          </a:p>
        </p:txBody>
      </p:sp>
      <p:sp>
        <p:nvSpPr>
          <p:cNvPr id="6" name="Content Placeholder 5"/>
          <p:cNvSpPr>
            <a:spLocks noGrp="1"/>
          </p:cNvSpPr>
          <p:nvPr>
            <p:ph idx="1"/>
          </p:nvPr>
        </p:nvSpPr>
        <p:spPr>
          <a:xfrm>
            <a:off x="325325" y="1951466"/>
            <a:ext cx="4697937" cy="4663090"/>
          </a:xfrm>
        </p:spPr>
        <p:txBody>
          <a:bodyPr>
            <a:normAutofit/>
          </a:bodyPr>
          <a:lstStyle/>
          <a:p>
            <a:pPr>
              <a:lnSpc>
                <a:spcPct val="90000"/>
              </a:lnSpc>
              <a:spcBef>
                <a:spcPts val="1200"/>
              </a:spcBef>
              <a:spcAft>
                <a:spcPct val="10000"/>
              </a:spcAft>
              <a:buClr>
                <a:srgbClr val="00B0F0"/>
              </a:buClr>
              <a:buFontTx/>
              <a:buChar char="•"/>
            </a:pPr>
            <a:r>
              <a:rPr lang="en-US" sz="1600" dirty="0">
                <a:solidFill>
                  <a:schemeClr val="bg1"/>
                </a:solidFill>
                <a:latin typeface="Arial" charset="0"/>
                <a:cs typeface="Arial" charset="0"/>
              </a:rPr>
              <a:t>Helps American businesses and organizations </a:t>
            </a:r>
            <a:r>
              <a:rPr lang="en-US" sz="1600" b="1" dirty="0">
                <a:solidFill>
                  <a:schemeClr val="bg1"/>
                </a:solidFill>
                <a:latin typeface="Arial" charset="0"/>
                <a:cs typeface="Arial" charset="0"/>
              </a:rPr>
              <a:t>reduce operating costs </a:t>
            </a:r>
            <a:r>
              <a:rPr lang="en-US" sz="1600" dirty="0">
                <a:solidFill>
                  <a:schemeClr val="bg1"/>
                </a:solidFill>
                <a:latin typeface="Arial" charset="0"/>
                <a:cs typeface="Arial" charset="0"/>
              </a:rPr>
              <a:t>through energy efficiency in buildings and plants, across all commercial and institutional markets.</a:t>
            </a:r>
          </a:p>
          <a:p>
            <a:pPr>
              <a:lnSpc>
                <a:spcPct val="90000"/>
              </a:lnSpc>
              <a:spcBef>
                <a:spcPts val="1200"/>
              </a:spcBef>
              <a:spcAft>
                <a:spcPct val="10000"/>
              </a:spcAft>
              <a:buClr>
                <a:srgbClr val="00B0F0"/>
              </a:buClr>
              <a:buFontTx/>
              <a:buChar char="•"/>
            </a:pPr>
            <a:r>
              <a:rPr lang="en-US" sz="1600" dirty="0">
                <a:solidFill>
                  <a:schemeClr val="bg1"/>
                </a:solidFill>
                <a:latin typeface="Arial" charset="0"/>
                <a:cs typeface="Arial" charset="0"/>
              </a:rPr>
              <a:t>Offers the </a:t>
            </a:r>
            <a:r>
              <a:rPr lang="en-US" sz="1600" b="1" dirty="0">
                <a:solidFill>
                  <a:schemeClr val="bg1"/>
                </a:solidFill>
                <a:latin typeface="Arial" charset="0"/>
                <a:cs typeface="Arial" charset="0"/>
              </a:rPr>
              <a:t>only government-backed certification</a:t>
            </a:r>
            <a:r>
              <a:rPr lang="en-US" sz="1600" dirty="0">
                <a:solidFill>
                  <a:schemeClr val="bg1"/>
                </a:solidFill>
                <a:latin typeface="Arial" charset="0"/>
                <a:cs typeface="Arial" charset="0"/>
              </a:rPr>
              <a:t> for independently verified superior energy performance in buildings and plants.</a:t>
            </a:r>
          </a:p>
          <a:p>
            <a:pPr>
              <a:lnSpc>
                <a:spcPct val="90000"/>
              </a:lnSpc>
              <a:spcBef>
                <a:spcPts val="1200"/>
              </a:spcBef>
              <a:spcAft>
                <a:spcPct val="10000"/>
              </a:spcAft>
              <a:buClr>
                <a:srgbClr val="00B0F0"/>
              </a:buClr>
              <a:buFontTx/>
              <a:buChar char="•"/>
            </a:pPr>
            <a:r>
              <a:rPr lang="en-US" sz="1600" dirty="0">
                <a:solidFill>
                  <a:schemeClr val="bg1"/>
                </a:solidFill>
                <a:latin typeface="Arial" charset="0"/>
                <a:cs typeface="Arial" charset="0"/>
              </a:rPr>
              <a:t>Offers </a:t>
            </a:r>
            <a:r>
              <a:rPr lang="en-US" sz="1600" b="1" dirty="0">
                <a:solidFill>
                  <a:schemeClr val="bg1"/>
                </a:solidFill>
                <a:latin typeface="Arial" charset="0"/>
                <a:cs typeface="Arial" charset="0"/>
              </a:rPr>
              <a:t>proven solutions and a holistic approach </a:t>
            </a:r>
            <a:r>
              <a:rPr lang="en-US" sz="1600" dirty="0">
                <a:solidFill>
                  <a:schemeClr val="bg1"/>
                </a:solidFill>
                <a:latin typeface="Arial" charset="0"/>
                <a:cs typeface="Arial" charset="0"/>
              </a:rPr>
              <a:t>to help building owners and managers reduce energy consumption through:</a:t>
            </a:r>
          </a:p>
          <a:p>
            <a:pPr lvl="1">
              <a:lnSpc>
                <a:spcPct val="90000"/>
              </a:lnSpc>
              <a:spcAft>
                <a:spcPct val="10000"/>
              </a:spcAft>
              <a:buClr>
                <a:srgbClr val="00B0F0"/>
              </a:buClr>
              <a:buFont typeface="Arial" panose="020B0604020202020204" pitchFamily="34" charset="0"/>
              <a:buChar char="–"/>
            </a:pPr>
            <a:r>
              <a:rPr lang="en-US" sz="1600" dirty="0">
                <a:solidFill>
                  <a:schemeClr val="bg1"/>
                </a:solidFill>
                <a:latin typeface="Arial" charset="0"/>
                <a:cs typeface="Arial" charset="0"/>
              </a:rPr>
              <a:t>Operations and maintenance improvements</a:t>
            </a:r>
          </a:p>
          <a:p>
            <a:pPr lvl="1">
              <a:lnSpc>
                <a:spcPct val="90000"/>
              </a:lnSpc>
              <a:spcAft>
                <a:spcPct val="10000"/>
              </a:spcAft>
              <a:buClr>
                <a:srgbClr val="00B0F0"/>
              </a:buClr>
              <a:buFont typeface="Arial" panose="020B0604020202020204" pitchFamily="34" charset="0"/>
              <a:buChar char="–"/>
            </a:pPr>
            <a:r>
              <a:rPr lang="en-US" sz="1600" dirty="0">
                <a:solidFill>
                  <a:schemeClr val="bg1"/>
                </a:solidFill>
                <a:latin typeface="Arial" charset="0"/>
                <a:cs typeface="Arial" charset="0"/>
              </a:rPr>
              <a:t>Technology upgrades and retrofits</a:t>
            </a:r>
          </a:p>
          <a:p>
            <a:pPr lvl="1">
              <a:lnSpc>
                <a:spcPct val="90000"/>
              </a:lnSpc>
              <a:spcAft>
                <a:spcPct val="10000"/>
              </a:spcAft>
              <a:buClr>
                <a:srgbClr val="00B0F0"/>
              </a:buClr>
              <a:buFont typeface="Arial" panose="020B0604020202020204" pitchFamily="34" charset="0"/>
              <a:buChar char="–"/>
            </a:pPr>
            <a:r>
              <a:rPr lang="en-US" sz="1600" dirty="0">
                <a:solidFill>
                  <a:schemeClr val="bg1"/>
                </a:solidFill>
                <a:latin typeface="Arial" charset="0"/>
                <a:cs typeface="Arial" charset="0"/>
              </a:rPr>
              <a:t>Behavioral change</a:t>
            </a:r>
          </a:p>
        </p:txBody>
      </p:sp>
      <p:pic>
        <p:nvPicPr>
          <p:cNvPr id="12" name="Picture 11"/>
          <p:cNvPicPr>
            <a:picLocks noChangeAspect="1"/>
          </p:cNvPicPr>
          <p:nvPr/>
        </p:nvPicPr>
        <p:blipFill>
          <a:blip r:embed="rId4"/>
          <a:stretch>
            <a:fillRect/>
          </a:stretch>
        </p:blipFill>
        <p:spPr>
          <a:xfrm>
            <a:off x="-269966" y="-104505"/>
            <a:ext cx="9599438" cy="890093"/>
          </a:xfrm>
          <a:prstGeom prst="rect">
            <a:avLst/>
          </a:prstGeom>
        </p:spPr>
      </p:pic>
      <p:sp>
        <p:nvSpPr>
          <p:cNvPr id="7" name="Slide Number Placeholder 7"/>
          <p:cNvSpPr>
            <a:spLocks noGrp="1"/>
          </p:cNvSpPr>
          <p:nvPr>
            <p:ph type="sldNum" sz="quarter" idx="4294967295"/>
          </p:nvPr>
        </p:nvSpPr>
        <p:spPr>
          <a:xfrm>
            <a:off x="6553200" y="6356350"/>
            <a:ext cx="2133600" cy="365125"/>
          </a:xfrm>
          <a:prstGeom prst="rect">
            <a:avLst/>
          </a:prstGeom>
        </p:spPr>
        <p:txBody>
          <a:bodyPr/>
          <a:lstStyle/>
          <a:p>
            <a:pPr algn="r"/>
            <a:fld id="{294D4A65-5DBF-47E4-A22C-1B2D232C1B48}" type="slidenum">
              <a:rPr lang="en-US" smtClean="0">
                <a:solidFill>
                  <a:schemeClr val="bg1"/>
                </a:solidFill>
              </a:rPr>
              <a:pPr algn="r"/>
              <a:t>11</a:t>
            </a:fld>
            <a:endParaRPr lang="en-US" dirty="0">
              <a:solidFill>
                <a:schemeClr val="bg1"/>
              </a:solidFill>
            </a:endParaRPr>
          </a:p>
        </p:txBody>
      </p:sp>
    </p:spTree>
    <p:extLst>
      <p:ext uri="{BB962C8B-B14F-4D97-AF65-F5344CB8AC3E}">
        <p14:creationId xmlns:p14="http://schemas.microsoft.com/office/powerpoint/2010/main" val="18360528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0" y="-1"/>
            <a:ext cx="9144000" cy="6858001"/>
          </a:xfrm>
          <a:prstGeom prst="rect">
            <a:avLst/>
          </a:prstGeom>
        </p:spPr>
      </p:pic>
      <p:sp>
        <p:nvSpPr>
          <p:cNvPr id="3" name="Rectangle 2"/>
          <p:cNvSpPr/>
          <p:nvPr/>
        </p:nvSpPr>
        <p:spPr>
          <a:xfrm>
            <a:off x="0" y="0"/>
            <a:ext cx="5379521" cy="6858000"/>
          </a:xfrm>
          <a:prstGeom prst="rect">
            <a:avLst/>
          </a:prstGeom>
          <a:solidFill>
            <a:srgbClr val="111534">
              <a:alpha val="74902"/>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325326" y="1270282"/>
            <a:ext cx="5137324" cy="537808"/>
          </a:xfrm>
        </p:spPr>
        <p:txBody>
          <a:bodyPr>
            <a:normAutofit/>
          </a:bodyPr>
          <a:lstStyle/>
          <a:p>
            <a:r>
              <a:rPr lang="en-US" sz="2000" dirty="0">
                <a:solidFill>
                  <a:schemeClr val="bg1"/>
                </a:solidFill>
              </a:rPr>
              <a:t>Why focus on buildings and plants?</a:t>
            </a:r>
          </a:p>
        </p:txBody>
      </p:sp>
      <p:sp>
        <p:nvSpPr>
          <p:cNvPr id="6" name="Content Placeholder 5"/>
          <p:cNvSpPr>
            <a:spLocks noGrp="1"/>
          </p:cNvSpPr>
          <p:nvPr>
            <p:ph idx="1"/>
          </p:nvPr>
        </p:nvSpPr>
        <p:spPr>
          <a:xfrm>
            <a:off x="325324" y="1951466"/>
            <a:ext cx="4971889" cy="4568087"/>
          </a:xfrm>
        </p:spPr>
        <p:txBody>
          <a:bodyPr>
            <a:normAutofit/>
          </a:bodyPr>
          <a:lstStyle/>
          <a:p>
            <a:pPr>
              <a:spcBef>
                <a:spcPts val="1200"/>
              </a:spcBef>
            </a:pPr>
            <a:r>
              <a:rPr lang="en-US" sz="1600" dirty="0">
                <a:solidFill>
                  <a:schemeClr val="bg1"/>
                </a:solidFill>
                <a:latin typeface="Arial" panose="020B0604020202020204" pitchFamily="34" charset="0"/>
                <a:cs typeface="Arial" panose="020B0604020202020204" pitchFamily="34" charset="0"/>
              </a:rPr>
              <a:t>Commercial buildings and industrial facilities generate about </a:t>
            </a:r>
            <a:r>
              <a:rPr lang="en-US" sz="1600" b="1" dirty="0">
                <a:solidFill>
                  <a:schemeClr val="bg1"/>
                </a:solidFill>
                <a:latin typeface="Arial" panose="020B0604020202020204" pitchFamily="34" charset="0"/>
                <a:cs typeface="Arial" panose="020B0604020202020204" pitchFamily="34" charset="0"/>
              </a:rPr>
              <a:t>45 percent </a:t>
            </a:r>
            <a:r>
              <a:rPr lang="en-US" sz="1600" dirty="0">
                <a:solidFill>
                  <a:schemeClr val="bg1"/>
                </a:solidFill>
                <a:latin typeface="Arial" panose="020B0604020202020204" pitchFamily="34" charset="0"/>
                <a:cs typeface="Arial" panose="020B0604020202020204" pitchFamily="34" charset="0"/>
              </a:rPr>
              <a:t>of U.S. carbon dioxide emissions.</a:t>
            </a:r>
          </a:p>
          <a:p>
            <a:pPr>
              <a:spcBef>
                <a:spcPts val="1200"/>
              </a:spcBef>
            </a:pPr>
            <a:r>
              <a:rPr lang="en-US" sz="1600" b="1" dirty="0">
                <a:solidFill>
                  <a:schemeClr val="bg1"/>
                </a:solidFill>
                <a:latin typeface="Arial" panose="020B0604020202020204" pitchFamily="34" charset="0"/>
                <a:cs typeface="Arial" panose="020B0604020202020204" pitchFamily="34" charset="0"/>
              </a:rPr>
              <a:t>30 percent </a:t>
            </a:r>
            <a:r>
              <a:rPr lang="en-US" sz="1600" dirty="0">
                <a:solidFill>
                  <a:schemeClr val="bg1"/>
                </a:solidFill>
                <a:latin typeface="Arial" panose="020B0604020202020204" pitchFamily="34" charset="0"/>
                <a:cs typeface="Arial" panose="020B0604020202020204" pitchFamily="34" charset="0"/>
              </a:rPr>
              <a:t>of energy consumed in commercial and industrial buildings is wasted. </a:t>
            </a:r>
          </a:p>
          <a:p>
            <a:pPr>
              <a:spcBef>
                <a:spcPts val="1200"/>
              </a:spcBef>
            </a:pPr>
            <a:r>
              <a:rPr lang="en-US" sz="1600" dirty="0">
                <a:solidFill>
                  <a:schemeClr val="bg1"/>
                </a:solidFill>
                <a:latin typeface="Arial" panose="020B0604020202020204" pitchFamily="34" charset="0"/>
                <a:cs typeface="Arial" panose="020B0604020202020204" pitchFamily="34" charset="0"/>
              </a:rPr>
              <a:t>Reductions of </a:t>
            </a:r>
            <a:r>
              <a:rPr lang="en-US" sz="1600" b="1" dirty="0">
                <a:solidFill>
                  <a:schemeClr val="bg1"/>
                </a:solidFill>
                <a:latin typeface="Arial" panose="020B0604020202020204" pitchFamily="34" charset="0"/>
                <a:cs typeface="Arial" panose="020B0604020202020204" pitchFamily="34" charset="0"/>
              </a:rPr>
              <a:t>10 percent </a:t>
            </a:r>
            <a:r>
              <a:rPr lang="en-US" sz="1600" dirty="0">
                <a:solidFill>
                  <a:schemeClr val="bg1"/>
                </a:solidFill>
                <a:latin typeface="Arial" panose="020B0604020202020204" pitchFamily="34" charset="0"/>
                <a:cs typeface="Arial" panose="020B0604020202020204" pitchFamily="34" charset="0"/>
              </a:rPr>
              <a:t>or more in energy use can be possible with little or no cost.</a:t>
            </a:r>
          </a:p>
          <a:p>
            <a:pPr lvl="1"/>
            <a:r>
              <a:rPr lang="en-US" sz="1600" dirty="0">
                <a:solidFill>
                  <a:schemeClr val="bg1"/>
                </a:solidFill>
                <a:latin typeface="Arial" panose="020B0604020202020204" pitchFamily="34" charset="0"/>
                <a:cs typeface="Arial" panose="020B0604020202020204" pitchFamily="34" charset="0"/>
              </a:rPr>
              <a:t>Energy is a controllable cost.</a:t>
            </a:r>
          </a:p>
          <a:p>
            <a:pPr lvl="1"/>
            <a:r>
              <a:rPr lang="en-US" sz="1600" dirty="0">
                <a:solidFill>
                  <a:schemeClr val="bg1"/>
                </a:solidFill>
                <a:latin typeface="Arial" panose="020B0604020202020204" pitchFamily="34" charset="0"/>
                <a:cs typeface="Arial" panose="020B0604020202020204" pitchFamily="34" charset="0"/>
              </a:rPr>
              <a:t>Energy is a significant percentage of your operating costs and reduces operating profit.</a:t>
            </a:r>
          </a:p>
          <a:p>
            <a:pPr lvl="1"/>
            <a:r>
              <a:rPr lang="en-US" sz="1600" b="1" i="1" dirty="0">
                <a:solidFill>
                  <a:schemeClr val="bg1"/>
                </a:solidFill>
                <a:latin typeface="Arial" panose="020B0604020202020204" pitchFamily="34" charset="0"/>
                <a:cs typeface="Arial" panose="020B0604020202020204" pitchFamily="34" charset="0"/>
              </a:rPr>
              <a:t>Any</a:t>
            </a:r>
            <a:r>
              <a:rPr lang="en-US" sz="1600" dirty="0">
                <a:solidFill>
                  <a:schemeClr val="bg1"/>
                </a:solidFill>
                <a:latin typeface="Arial" panose="020B0604020202020204" pitchFamily="34" charset="0"/>
                <a:cs typeface="Arial" panose="020B0604020202020204" pitchFamily="34" charset="0"/>
              </a:rPr>
              <a:t> costs you shift from energy cost improve the bottom line.</a:t>
            </a:r>
          </a:p>
          <a:p>
            <a:pPr>
              <a:buFont typeface="Arial" panose="020B0604020202020204" pitchFamily="34" charset="0"/>
              <a:buNone/>
            </a:pPr>
            <a:endParaRPr lang="en-US" sz="1600" b="1" dirty="0">
              <a:solidFill>
                <a:schemeClr val="bg1"/>
              </a:solidFill>
              <a:latin typeface="Arial" panose="020B0604020202020204" pitchFamily="34" charset="0"/>
              <a:cs typeface="Arial" panose="020B0604020202020204" pitchFamily="34" charset="0"/>
            </a:endParaRPr>
          </a:p>
          <a:p>
            <a:endParaRPr lang="en-US" sz="1600" dirty="0">
              <a:solidFill>
                <a:schemeClr val="bg1"/>
              </a:solidFill>
              <a:latin typeface="Arial" panose="020B0604020202020204" pitchFamily="34" charset="0"/>
              <a:cs typeface="Arial" panose="020B0604020202020204" pitchFamily="34" charset="0"/>
            </a:endParaRPr>
          </a:p>
          <a:p>
            <a:endParaRPr lang="en-US" sz="1600" dirty="0">
              <a:solidFill>
                <a:schemeClr val="bg1"/>
              </a:solidFill>
              <a:latin typeface="Arial" panose="020B0604020202020204" pitchFamily="34" charset="0"/>
              <a:cs typeface="Arial" panose="020B0604020202020204" pitchFamily="34" charset="0"/>
            </a:endParaRPr>
          </a:p>
          <a:p>
            <a:endParaRPr lang="en-US" sz="1600" dirty="0">
              <a:solidFill>
                <a:schemeClr val="bg1"/>
              </a:solidFill>
              <a:latin typeface="Arial" panose="020B0604020202020204" pitchFamily="34" charset="0"/>
              <a:cs typeface="Arial" panose="020B0604020202020204" pitchFamily="34" charset="0"/>
            </a:endParaRPr>
          </a:p>
        </p:txBody>
      </p:sp>
      <p:pic>
        <p:nvPicPr>
          <p:cNvPr id="5" name="Picture 4"/>
          <p:cNvPicPr>
            <a:picLocks noChangeAspect="1"/>
          </p:cNvPicPr>
          <p:nvPr/>
        </p:nvPicPr>
        <p:blipFill>
          <a:blip r:embed="rId4"/>
          <a:stretch>
            <a:fillRect/>
          </a:stretch>
        </p:blipFill>
        <p:spPr>
          <a:xfrm>
            <a:off x="-269966" y="-104505"/>
            <a:ext cx="9599438" cy="890093"/>
          </a:xfrm>
          <a:prstGeom prst="rect">
            <a:avLst/>
          </a:prstGeom>
        </p:spPr>
      </p:pic>
      <p:sp>
        <p:nvSpPr>
          <p:cNvPr id="7" name="Slide Number Placeholder 7"/>
          <p:cNvSpPr>
            <a:spLocks noGrp="1"/>
          </p:cNvSpPr>
          <p:nvPr>
            <p:ph type="sldNum" sz="quarter" idx="4294967295"/>
          </p:nvPr>
        </p:nvSpPr>
        <p:spPr>
          <a:xfrm>
            <a:off x="6553200" y="6356350"/>
            <a:ext cx="2133600" cy="365125"/>
          </a:xfrm>
          <a:prstGeom prst="rect">
            <a:avLst/>
          </a:prstGeom>
        </p:spPr>
        <p:txBody>
          <a:bodyPr/>
          <a:lstStyle/>
          <a:p>
            <a:pPr algn="r"/>
            <a:fld id="{294D4A65-5DBF-47E4-A22C-1B2D232C1B48}" type="slidenum">
              <a:rPr lang="en-US" smtClean="0">
                <a:solidFill>
                  <a:schemeClr val="bg1"/>
                </a:solidFill>
              </a:rPr>
              <a:pPr algn="r"/>
              <a:t>12</a:t>
            </a:fld>
            <a:endParaRPr lang="en-US" dirty="0">
              <a:solidFill>
                <a:schemeClr val="bg1"/>
              </a:solidFill>
            </a:endParaRPr>
          </a:p>
        </p:txBody>
      </p:sp>
    </p:spTree>
    <p:extLst>
      <p:ext uri="{BB962C8B-B14F-4D97-AF65-F5344CB8AC3E}">
        <p14:creationId xmlns:p14="http://schemas.microsoft.com/office/powerpoint/2010/main" val="35383606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gradFill flip="none" rotWithShape="1">
            <a:gsLst>
              <a:gs pos="0">
                <a:schemeClr val="accent1">
                  <a:lumMod val="20000"/>
                  <a:lumOff val="80000"/>
                </a:schemeClr>
              </a:gs>
              <a:gs pos="52200">
                <a:srgbClr val="F6F9FC"/>
              </a:gs>
              <a:gs pos="100000">
                <a:schemeClr val="accent1">
                  <a:lumMod val="20000"/>
                  <a:lumOff val="80000"/>
                </a:schemeClr>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Rectangle 10"/>
          <p:cNvSpPr/>
          <p:nvPr/>
        </p:nvSpPr>
        <p:spPr>
          <a:xfrm>
            <a:off x="728661" y="2736413"/>
            <a:ext cx="7952201" cy="400110"/>
          </a:xfrm>
          <a:prstGeom prst="rect">
            <a:avLst/>
          </a:prstGeom>
        </p:spPr>
        <p:txBody>
          <a:bodyPr wrap="square">
            <a:spAutoFit/>
          </a:bodyPr>
          <a:lstStyle/>
          <a:p>
            <a:pPr>
              <a:spcAft>
                <a:spcPct val="20000"/>
              </a:spcAft>
            </a:pPr>
            <a:r>
              <a:rPr lang="en-US" sz="2000" dirty="0">
                <a:solidFill>
                  <a:srgbClr val="00A1DA"/>
                </a:solidFill>
                <a:latin typeface="Arial Narrow" panose="020B0606020202030204" pitchFamily="34" charset="0"/>
              </a:rPr>
              <a:t>The most-used energy measurement and tracking tool for commercial buildings.</a:t>
            </a:r>
          </a:p>
        </p:txBody>
      </p:sp>
      <p:sp>
        <p:nvSpPr>
          <p:cNvPr id="13" name="TextBox 12"/>
          <p:cNvSpPr txBox="1"/>
          <p:nvPr/>
        </p:nvSpPr>
        <p:spPr>
          <a:xfrm>
            <a:off x="4068169" y="4147350"/>
            <a:ext cx="3029598" cy="1355499"/>
          </a:xfrm>
          <a:prstGeom prst="rect">
            <a:avLst/>
          </a:prstGeom>
          <a:noFill/>
        </p:spPr>
        <p:txBody>
          <a:bodyPr wrap="square" rtlCol="0">
            <a:spAutoFit/>
          </a:bodyPr>
          <a:lstStyle/>
          <a:p>
            <a:pPr>
              <a:lnSpc>
                <a:spcPct val="114000"/>
              </a:lnSpc>
              <a:buClr>
                <a:srgbClr val="00B0F0"/>
              </a:buClr>
            </a:pPr>
            <a:r>
              <a:rPr lang="en-US" b="1" dirty="0">
                <a:solidFill>
                  <a:srgbClr val="0070C0"/>
                </a:solidFill>
                <a:latin typeface="Arial Narrow" panose="020B0606020202030204" pitchFamily="34" charset="0"/>
                <a:cs typeface="Arial" panose="020B0604020202020204" pitchFamily="34" charset="0"/>
              </a:rPr>
              <a:t>Use Portfolio Manager to track:</a:t>
            </a:r>
          </a:p>
          <a:p>
            <a:pPr marL="285750" indent="-285750">
              <a:lnSpc>
                <a:spcPct val="114000"/>
              </a:lnSpc>
              <a:buClr>
                <a:srgbClr val="00B0F0"/>
              </a:buClr>
              <a:buFont typeface="Arial" panose="020B0604020202020204" pitchFamily="34" charset="0"/>
              <a:buChar char="•"/>
            </a:pPr>
            <a:r>
              <a:rPr lang="en-US" b="0" dirty="0">
                <a:solidFill>
                  <a:srgbClr val="00B0F0"/>
                </a:solidFill>
                <a:latin typeface="Arial Narrow" panose="020B0606020202030204" pitchFamily="34" charset="0"/>
                <a:cs typeface="Arial" panose="020B0604020202020204" pitchFamily="34" charset="0"/>
              </a:rPr>
              <a:t>Energy</a:t>
            </a:r>
          </a:p>
          <a:p>
            <a:pPr marL="285750" indent="-285750">
              <a:lnSpc>
                <a:spcPct val="114000"/>
              </a:lnSpc>
              <a:buClr>
                <a:srgbClr val="00B0F0"/>
              </a:buClr>
              <a:buFont typeface="Arial" panose="020B0604020202020204" pitchFamily="34" charset="0"/>
              <a:buChar char="•"/>
            </a:pPr>
            <a:r>
              <a:rPr lang="en-US" b="0" dirty="0">
                <a:solidFill>
                  <a:srgbClr val="00B0F0"/>
                </a:solidFill>
                <a:latin typeface="Arial Narrow" panose="020B0606020202030204" pitchFamily="34" charset="0"/>
                <a:cs typeface="Arial" panose="020B0604020202020204" pitchFamily="34" charset="0"/>
              </a:rPr>
              <a:t>Water</a:t>
            </a:r>
          </a:p>
          <a:p>
            <a:pPr marL="285750" indent="-285750">
              <a:lnSpc>
                <a:spcPct val="114000"/>
              </a:lnSpc>
              <a:buClr>
                <a:srgbClr val="00B0F0"/>
              </a:buClr>
              <a:buFont typeface="Arial" panose="020B0604020202020204" pitchFamily="34" charset="0"/>
              <a:buChar char="•"/>
            </a:pPr>
            <a:r>
              <a:rPr lang="en-US" b="0" dirty="0">
                <a:solidFill>
                  <a:srgbClr val="00B0F0"/>
                </a:solidFill>
                <a:latin typeface="Arial Narrow" panose="020B0606020202030204" pitchFamily="34" charset="0"/>
                <a:cs typeface="Arial" panose="020B0604020202020204" pitchFamily="34" charset="0"/>
              </a:rPr>
              <a:t>Waste &amp; </a:t>
            </a:r>
            <a:r>
              <a:rPr lang="en-US" dirty="0">
                <a:solidFill>
                  <a:srgbClr val="00B0F0"/>
                </a:solidFill>
                <a:latin typeface="Arial Narrow" panose="020B0606020202030204" pitchFamily="34" charset="0"/>
                <a:cs typeface="Arial" panose="020B0604020202020204" pitchFamily="34" charset="0"/>
              </a:rPr>
              <a:t>M</a:t>
            </a:r>
            <a:r>
              <a:rPr lang="en-US" b="0" dirty="0">
                <a:solidFill>
                  <a:srgbClr val="00B0F0"/>
                </a:solidFill>
                <a:latin typeface="Arial Narrow" panose="020B0606020202030204" pitchFamily="34" charset="0"/>
                <a:cs typeface="Arial" panose="020B0604020202020204" pitchFamily="34" charset="0"/>
              </a:rPr>
              <a:t>aterials</a:t>
            </a:r>
            <a:endParaRPr lang="en-US" b="1" dirty="0">
              <a:solidFill>
                <a:srgbClr val="FF0000"/>
              </a:solidFill>
              <a:latin typeface="Arial Narrow" panose="020B0606020202030204" pitchFamily="34" charset="0"/>
              <a:cs typeface="Arial" panose="020B0604020202020204" pitchFamily="34" charset="0"/>
            </a:endParaRPr>
          </a:p>
        </p:txBody>
      </p:sp>
      <p:sp>
        <p:nvSpPr>
          <p:cNvPr id="14" name="TextBox 13"/>
          <p:cNvSpPr txBox="1"/>
          <p:nvPr/>
        </p:nvSpPr>
        <p:spPr>
          <a:xfrm>
            <a:off x="5768652" y="6027229"/>
            <a:ext cx="3189664" cy="400110"/>
          </a:xfrm>
          <a:prstGeom prst="rect">
            <a:avLst/>
          </a:prstGeom>
          <a:noFill/>
        </p:spPr>
        <p:txBody>
          <a:bodyPr wrap="square" rtlCol="0">
            <a:spAutoFit/>
          </a:bodyPr>
          <a:lstStyle/>
          <a:p>
            <a:r>
              <a:rPr lang="en-US" sz="2000" b="0" dirty="0">
                <a:solidFill>
                  <a:srgbClr val="00B0F0"/>
                </a:solidFill>
                <a:latin typeface="Arial Narrow" panose="020B0606020202030204" pitchFamily="34" charset="0"/>
                <a:cs typeface="Arial" panose="020B0604020202020204" pitchFamily="34" charset="0"/>
              </a:rPr>
              <a:t>www.energystar.gov/benchmark</a:t>
            </a:r>
          </a:p>
        </p:txBody>
      </p:sp>
      <p:pic>
        <p:nvPicPr>
          <p:cNvPr id="17" name="Picture 16"/>
          <p:cNvPicPr>
            <a:picLocks noChangeAspect="1"/>
          </p:cNvPicPr>
          <p:nvPr/>
        </p:nvPicPr>
        <p:blipFill>
          <a:blip r:embed="rId3"/>
          <a:stretch>
            <a:fillRect/>
          </a:stretch>
        </p:blipFill>
        <p:spPr>
          <a:xfrm>
            <a:off x="2011196" y="1410937"/>
            <a:ext cx="5167925" cy="1325476"/>
          </a:xfrm>
          <a:prstGeom prst="rect">
            <a:avLst/>
          </a:prstGeom>
        </p:spPr>
      </p:pic>
      <p:pic>
        <p:nvPicPr>
          <p:cNvPr id="18" name="Picture 17"/>
          <p:cNvPicPr>
            <a:picLocks noChangeAspect="1"/>
          </p:cNvPicPr>
          <p:nvPr/>
        </p:nvPicPr>
        <p:blipFill>
          <a:blip r:embed="rId4"/>
          <a:stretch>
            <a:fillRect/>
          </a:stretch>
        </p:blipFill>
        <p:spPr>
          <a:xfrm>
            <a:off x="1971926" y="3851252"/>
            <a:ext cx="2031832" cy="2175977"/>
          </a:xfrm>
          <a:prstGeom prst="rect">
            <a:avLst/>
          </a:prstGeom>
        </p:spPr>
      </p:pic>
      <p:sp>
        <p:nvSpPr>
          <p:cNvPr id="9" name="Slide Number Placeholder 7"/>
          <p:cNvSpPr>
            <a:spLocks noGrp="1"/>
          </p:cNvSpPr>
          <p:nvPr>
            <p:ph type="sldNum" sz="quarter" idx="4294967295"/>
          </p:nvPr>
        </p:nvSpPr>
        <p:spPr>
          <a:xfrm>
            <a:off x="6553200" y="6356350"/>
            <a:ext cx="2133600" cy="365125"/>
          </a:xfrm>
          <a:prstGeom prst="rect">
            <a:avLst/>
          </a:prstGeom>
        </p:spPr>
        <p:txBody>
          <a:bodyPr/>
          <a:lstStyle/>
          <a:p>
            <a:pPr algn="r"/>
            <a:fld id="{294D4A65-5DBF-47E4-A22C-1B2D232C1B48}" type="slidenum">
              <a:rPr lang="en-US" smtClean="0"/>
              <a:pPr algn="r"/>
              <a:t>13</a:t>
            </a:fld>
            <a:endParaRPr lang="en-US" dirty="0"/>
          </a:p>
        </p:txBody>
      </p:sp>
    </p:spTree>
    <p:extLst>
      <p:ext uri="{BB962C8B-B14F-4D97-AF65-F5344CB8AC3E}">
        <p14:creationId xmlns:p14="http://schemas.microsoft.com/office/powerpoint/2010/main" val="19464215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p:cNvSpPr>
          <p:nvPr>
            <p:ph type="body" idx="1"/>
          </p:nvPr>
        </p:nvSpPr>
        <p:spPr>
          <a:xfrm>
            <a:off x="371475" y="1045400"/>
            <a:ext cx="8315325" cy="4582827"/>
          </a:xfrm>
        </p:spPr>
        <p:txBody>
          <a:bodyPr>
            <a:noAutofit/>
          </a:bodyPr>
          <a:lstStyle/>
          <a:p>
            <a:pPr marL="0" lvl="1" indent="0" algn="ctr">
              <a:lnSpc>
                <a:spcPct val="80000"/>
              </a:lnSpc>
              <a:spcAft>
                <a:spcPct val="10000"/>
              </a:spcAft>
              <a:buNone/>
            </a:pPr>
            <a:endParaRPr lang="en-US" sz="1100" dirty="0">
              <a:solidFill>
                <a:schemeClr val="tx1"/>
              </a:solidFill>
            </a:endParaRPr>
          </a:p>
          <a:p>
            <a:pPr marL="0" indent="0">
              <a:lnSpc>
                <a:spcPct val="80000"/>
              </a:lnSpc>
              <a:spcAft>
                <a:spcPct val="10000"/>
              </a:spcAft>
              <a:buNone/>
            </a:pPr>
            <a:r>
              <a:rPr lang="en-US" sz="1800" b="1" dirty="0">
                <a:solidFill>
                  <a:schemeClr val="tx2"/>
                </a:solidFill>
                <a:cs typeface="Arial" panose="020B0604020202020204" pitchFamily="34" charset="0"/>
              </a:rPr>
              <a:t>A Metrics </a:t>
            </a:r>
            <a:r>
              <a:rPr lang="en-US" sz="1800" b="1" dirty="0">
                <a:solidFill>
                  <a:schemeClr val="accent1">
                    <a:lumMod val="75000"/>
                  </a:schemeClr>
                </a:solidFill>
                <a:cs typeface="Arial" panose="020B0604020202020204" pitchFamily="34" charset="0"/>
              </a:rPr>
              <a:t>Calculator </a:t>
            </a:r>
            <a:r>
              <a:rPr lang="en-US" sz="1600" dirty="0">
                <a:solidFill>
                  <a:schemeClr val="accent1">
                    <a:lumMod val="75000"/>
                  </a:schemeClr>
                </a:solidFill>
              </a:rPr>
              <a:t>that generates key performance indicators.</a:t>
            </a:r>
          </a:p>
          <a:p>
            <a:pPr>
              <a:lnSpc>
                <a:spcPct val="100000"/>
              </a:lnSpc>
              <a:spcAft>
                <a:spcPct val="10000"/>
              </a:spcAft>
              <a:buFont typeface="Wingdings" panose="05000000000000000000" pitchFamily="2" charset="2"/>
              <a:buChar char="ü"/>
            </a:pPr>
            <a:r>
              <a:rPr lang="en-US" sz="1800" dirty="0"/>
              <a:t>Energy consumption (source, site, weather normalized, EUI)</a:t>
            </a:r>
          </a:p>
          <a:p>
            <a:pPr marL="342900" lvl="1" indent="-342900">
              <a:lnSpc>
                <a:spcPct val="100000"/>
              </a:lnSpc>
              <a:spcAft>
                <a:spcPct val="10000"/>
              </a:spcAft>
              <a:buFont typeface="Wingdings" panose="05000000000000000000" pitchFamily="2" charset="2"/>
              <a:buChar char="ü"/>
            </a:pPr>
            <a:r>
              <a:rPr lang="en-US" sz="1800" dirty="0"/>
              <a:t>Water consumption (municipally supplied potable and reclaimed, alternative)</a:t>
            </a:r>
          </a:p>
          <a:p>
            <a:pPr marL="342900" lvl="1" indent="-342900">
              <a:lnSpc>
                <a:spcPct val="100000"/>
              </a:lnSpc>
              <a:spcAft>
                <a:spcPct val="10000"/>
              </a:spcAft>
              <a:buFont typeface="Wingdings" panose="05000000000000000000" pitchFamily="2" charset="2"/>
              <a:buChar char="ü"/>
            </a:pPr>
            <a:r>
              <a:rPr lang="en-US" sz="1800" dirty="0"/>
              <a:t>Greenhouse gas emissions (indirect, direct, total, avoided)</a:t>
            </a:r>
          </a:p>
          <a:p>
            <a:pPr marL="342900" lvl="1" indent="-342900">
              <a:lnSpc>
                <a:spcPct val="100000"/>
              </a:lnSpc>
              <a:spcAft>
                <a:spcPct val="10000"/>
              </a:spcAft>
              <a:buFont typeface="Wingdings" panose="05000000000000000000" pitchFamily="2" charset="2"/>
              <a:buChar char="ü"/>
            </a:pPr>
            <a:r>
              <a:rPr lang="en-US" sz="1800" dirty="0"/>
              <a:t>ENERGY STAR 1-to-100 score (available for many building types)</a:t>
            </a:r>
          </a:p>
          <a:p>
            <a:pPr marL="0" indent="0">
              <a:lnSpc>
                <a:spcPct val="80000"/>
              </a:lnSpc>
              <a:spcBef>
                <a:spcPts val="1800"/>
              </a:spcBef>
              <a:spcAft>
                <a:spcPct val="10000"/>
              </a:spcAft>
              <a:buNone/>
            </a:pPr>
            <a:r>
              <a:rPr lang="en-US" sz="1800" b="1" dirty="0">
                <a:solidFill>
                  <a:schemeClr val="tx2"/>
                </a:solidFill>
                <a:cs typeface="Arial" panose="020B0604020202020204" pitchFamily="34" charset="0"/>
              </a:rPr>
              <a:t>A Management Tool </a:t>
            </a:r>
            <a:r>
              <a:rPr lang="en-US" sz="1600" dirty="0">
                <a:solidFill>
                  <a:schemeClr val="accent1">
                    <a:lumMod val="75000"/>
                  </a:schemeClr>
                </a:solidFill>
              </a:rPr>
              <a:t>that provides a platform for a strategic energy management. </a:t>
            </a:r>
          </a:p>
          <a:p>
            <a:pPr>
              <a:lnSpc>
                <a:spcPct val="100000"/>
              </a:lnSpc>
              <a:spcAft>
                <a:spcPct val="10000"/>
              </a:spcAft>
              <a:buFont typeface="Wingdings" panose="05000000000000000000" pitchFamily="2" charset="2"/>
              <a:buChar char="ü"/>
            </a:pPr>
            <a:r>
              <a:rPr lang="en-US" sz="1800" dirty="0"/>
              <a:t>Identify high performing facilities for recognition and replicable practices. </a:t>
            </a:r>
          </a:p>
          <a:p>
            <a:pPr>
              <a:lnSpc>
                <a:spcPct val="100000"/>
              </a:lnSpc>
              <a:buFont typeface="Wingdings" panose="05000000000000000000" pitchFamily="2" charset="2"/>
              <a:buChar char="ü"/>
            </a:pPr>
            <a:r>
              <a:rPr lang="en-US" sz="1800" dirty="0"/>
              <a:t>Prioritize poor performing facilities for immediate improvement. </a:t>
            </a:r>
          </a:p>
          <a:p>
            <a:pPr>
              <a:lnSpc>
                <a:spcPct val="100000"/>
              </a:lnSpc>
              <a:buFont typeface="Wingdings" panose="05000000000000000000" pitchFamily="2" charset="2"/>
              <a:buChar char="ü"/>
            </a:pPr>
            <a:r>
              <a:rPr lang="en-US" sz="1800" dirty="0"/>
              <a:t>Understand the contribution of energy expenditures to operating costs. </a:t>
            </a:r>
          </a:p>
          <a:p>
            <a:pPr>
              <a:lnSpc>
                <a:spcPct val="100000"/>
              </a:lnSpc>
              <a:buFont typeface="Wingdings" panose="05000000000000000000" pitchFamily="2" charset="2"/>
              <a:buChar char="ü"/>
            </a:pPr>
            <a:r>
              <a:rPr lang="en-US" sz="1800" dirty="0"/>
              <a:t>Develop a historical perspective and context for future actions and decisions. </a:t>
            </a:r>
          </a:p>
          <a:p>
            <a:pPr>
              <a:lnSpc>
                <a:spcPct val="100000"/>
              </a:lnSpc>
              <a:buFont typeface="Wingdings" panose="05000000000000000000" pitchFamily="2" charset="2"/>
              <a:buChar char="ü"/>
            </a:pPr>
            <a:r>
              <a:rPr lang="en-US" sz="1800" dirty="0"/>
              <a:t>Establish reference points for measuring and rewarding good performance. </a:t>
            </a:r>
          </a:p>
          <a:p>
            <a:pPr>
              <a:lnSpc>
                <a:spcPct val="100000"/>
              </a:lnSpc>
              <a:buFont typeface="Wingdings" panose="05000000000000000000" pitchFamily="2" charset="2"/>
              <a:buChar char="ü"/>
            </a:pPr>
            <a:r>
              <a:rPr lang="en-US" sz="1800" b="1" dirty="0">
                <a:solidFill>
                  <a:srgbClr val="00B0F0"/>
                </a:solidFill>
              </a:rPr>
              <a:t>Apply for ENERGY STAR certification!</a:t>
            </a:r>
          </a:p>
          <a:p>
            <a:pPr marL="0" lvl="1" indent="0" algn="ctr">
              <a:lnSpc>
                <a:spcPct val="80000"/>
              </a:lnSpc>
              <a:spcAft>
                <a:spcPct val="10000"/>
              </a:spcAft>
              <a:buNone/>
            </a:pPr>
            <a:endParaRPr lang="en-US" sz="1800" b="1" i="1" dirty="0">
              <a:solidFill>
                <a:schemeClr val="tx1"/>
              </a:solidFill>
            </a:endParaRPr>
          </a:p>
        </p:txBody>
      </p:sp>
      <p:sp>
        <p:nvSpPr>
          <p:cNvPr id="2" name="Rectangle 1"/>
          <p:cNvSpPr/>
          <p:nvPr/>
        </p:nvSpPr>
        <p:spPr>
          <a:xfrm>
            <a:off x="5393221" y="317277"/>
            <a:ext cx="3750779" cy="923330"/>
          </a:xfrm>
          <a:prstGeom prst="rect">
            <a:avLst/>
          </a:prstGeom>
        </p:spPr>
        <p:txBody>
          <a:bodyPr wrap="square">
            <a:spAutoFit/>
          </a:bodyPr>
          <a:lstStyle/>
          <a:p>
            <a:r>
              <a:rPr lang="en-US" b="1" dirty="0">
                <a:solidFill>
                  <a:srgbClr val="1F497D"/>
                </a:solidFill>
                <a:sym typeface="Wingdings" pitchFamily="2" charset="2"/>
              </a:rPr>
              <a:t> Accessible in a free, </a:t>
            </a:r>
            <a:r>
              <a:rPr lang="en-US" b="1" dirty="0" smtClean="0">
                <a:solidFill>
                  <a:srgbClr val="1F497D"/>
                </a:solidFill>
                <a:sym typeface="Wingdings" pitchFamily="2" charset="2"/>
              </a:rPr>
              <a:t/>
            </a:r>
            <a:br>
              <a:rPr lang="en-US" b="1" dirty="0" smtClean="0">
                <a:solidFill>
                  <a:srgbClr val="1F497D"/>
                </a:solidFill>
                <a:sym typeface="Wingdings" pitchFamily="2" charset="2"/>
              </a:rPr>
            </a:br>
            <a:r>
              <a:rPr lang="en-US" b="1" dirty="0" smtClean="0">
                <a:solidFill>
                  <a:srgbClr val="1F497D"/>
                </a:solidFill>
                <a:sym typeface="Wingdings" pitchFamily="2" charset="2"/>
              </a:rPr>
              <a:t>o</a:t>
            </a:r>
            <a:r>
              <a:rPr lang="en-US" b="1" dirty="0" smtClean="0">
                <a:solidFill>
                  <a:srgbClr val="1F497D"/>
                </a:solidFill>
              </a:rPr>
              <a:t>nline </a:t>
            </a:r>
            <a:r>
              <a:rPr lang="en-US" b="1" dirty="0">
                <a:solidFill>
                  <a:srgbClr val="1F497D"/>
                </a:solidFill>
              </a:rPr>
              <a:t>secure platform: </a:t>
            </a:r>
            <a:r>
              <a:rPr lang="en-US" b="1" dirty="0">
                <a:solidFill>
                  <a:prstClr val="black"/>
                </a:solidFill>
                <a:hlinkClick r:id="rId2"/>
              </a:rPr>
              <a:t>www.energystar.gov/benchmark</a:t>
            </a:r>
            <a:endParaRPr lang="en-US" dirty="0">
              <a:solidFill>
                <a:prstClr val="black"/>
              </a:solidFill>
            </a:endParaRPr>
          </a:p>
        </p:txBody>
      </p:sp>
      <p:sp>
        <p:nvSpPr>
          <p:cNvPr id="5" name="Slide Number Placeholder 7"/>
          <p:cNvSpPr>
            <a:spLocks noGrp="1"/>
          </p:cNvSpPr>
          <p:nvPr>
            <p:ph type="sldNum" sz="quarter" idx="4294967295"/>
          </p:nvPr>
        </p:nvSpPr>
        <p:spPr>
          <a:xfrm>
            <a:off x="6553200" y="6356350"/>
            <a:ext cx="2133600" cy="365125"/>
          </a:xfrm>
          <a:prstGeom prst="rect">
            <a:avLst/>
          </a:prstGeom>
        </p:spPr>
        <p:txBody>
          <a:bodyPr/>
          <a:lstStyle/>
          <a:p>
            <a:pPr algn="r"/>
            <a:fld id="{294D4A65-5DBF-47E4-A22C-1B2D232C1B48}" type="slidenum">
              <a:rPr lang="en-US" smtClean="0"/>
              <a:pPr algn="r"/>
              <a:t>14</a:t>
            </a:fld>
            <a:endParaRPr lang="en-US"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1475" y="376093"/>
            <a:ext cx="4532243" cy="1038639"/>
          </a:xfrm>
          <a:prstGeom prst="rect">
            <a:avLst/>
          </a:prstGeom>
        </p:spPr>
      </p:pic>
    </p:spTree>
    <p:extLst>
      <p:ext uri="{BB962C8B-B14F-4D97-AF65-F5344CB8AC3E}">
        <p14:creationId xmlns:p14="http://schemas.microsoft.com/office/powerpoint/2010/main" val="4264048503"/>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p:cNvSpPr>
          <p:nvPr/>
        </p:nvSpPr>
        <p:spPr>
          <a:xfrm>
            <a:off x="279643" y="1572589"/>
            <a:ext cx="4283123" cy="4343400"/>
          </a:xfrm>
          <a:prstGeom prst="rect">
            <a:avLst/>
          </a:prstGeom>
        </p:spPr>
        <p:txBody>
          <a:bodyPr vert="horz" lIns="91440" tIns="45720" rIns="91440" bIns="45720" rtlCol="0">
            <a:normAutofit/>
          </a:bodyPr>
          <a:lstStyle>
            <a:lvl1pPr marL="342900" indent="-342900" algn="l" defTabSz="457200" rtl="0" eaLnBrk="1" latinLnBrk="0" hangingPunct="1">
              <a:lnSpc>
                <a:spcPts val="2000"/>
              </a:lnSpc>
              <a:spcBef>
                <a:spcPts val="6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1pPr>
            <a:lvl2pPr marL="742950" indent="-285750" algn="l" defTabSz="457200" rtl="0" eaLnBrk="1" latinLnBrk="0" hangingPunct="1">
              <a:lnSpc>
                <a:spcPts val="2000"/>
              </a:lnSpc>
              <a:spcBef>
                <a:spcPts val="6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2pPr>
            <a:lvl3pPr marL="1143000" indent="-228600" algn="l" defTabSz="457200" rtl="0" eaLnBrk="1" latinLnBrk="0" hangingPunct="1">
              <a:lnSpc>
                <a:spcPts val="2000"/>
              </a:lnSpc>
              <a:spcBef>
                <a:spcPts val="6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3pPr>
            <a:lvl4pPr marL="1600200" indent="-228600" algn="l" defTabSz="457200" rtl="0" eaLnBrk="1" latinLnBrk="0" hangingPunct="1">
              <a:lnSpc>
                <a:spcPts val="2000"/>
              </a:lnSpc>
              <a:spcBef>
                <a:spcPts val="6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4pPr>
            <a:lvl5pPr marL="2057400" indent="-228600" algn="l" defTabSz="457200" rtl="0" eaLnBrk="1" latinLnBrk="0" hangingPunct="1">
              <a:lnSpc>
                <a:spcPts val="2000"/>
              </a:lnSpc>
              <a:spcBef>
                <a:spcPts val="6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80000"/>
              </a:lnSpc>
            </a:pPr>
            <a:endParaRPr lang="en-US" b="1" dirty="0">
              <a:latin typeface="Arial" panose="020B0604020202020204" pitchFamily="34" charset="0"/>
              <a:cs typeface="Arial" panose="020B0604020202020204" pitchFamily="34" charset="0"/>
            </a:endParaRPr>
          </a:p>
          <a:p>
            <a:pPr marL="0" indent="0">
              <a:lnSpc>
                <a:spcPct val="80000"/>
              </a:lnSpc>
              <a:buNone/>
            </a:pPr>
            <a:r>
              <a:rPr lang="en-US" b="1" dirty="0">
                <a:latin typeface="Arial" panose="020B0604020202020204" pitchFamily="34" charset="0"/>
                <a:cs typeface="Arial" panose="020B0604020202020204" pitchFamily="34" charset="0"/>
              </a:rPr>
              <a:t>Energy Metrics (Site and Source)</a:t>
            </a:r>
            <a:endParaRPr lang="en-US" dirty="0">
              <a:latin typeface="Arial" panose="020B0604020202020204" pitchFamily="34" charset="0"/>
              <a:cs typeface="Arial" panose="020B0604020202020204" pitchFamily="34" charset="0"/>
            </a:endParaRPr>
          </a:p>
          <a:p>
            <a:pPr marL="509588" lvl="1" indent="-220663">
              <a:lnSpc>
                <a:spcPct val="80000"/>
              </a:lnSpc>
            </a:pPr>
            <a:r>
              <a:rPr lang="en-US" dirty="0">
                <a:solidFill>
                  <a:schemeClr val="tx1">
                    <a:lumMod val="50000"/>
                    <a:lumOff val="50000"/>
                  </a:schemeClr>
                </a:solidFill>
                <a:latin typeface="Arial" panose="020B0604020202020204" pitchFamily="34" charset="0"/>
                <a:cs typeface="Arial" panose="020B0604020202020204" pitchFamily="34" charset="0"/>
              </a:rPr>
              <a:t>Total Energy Use (</a:t>
            </a:r>
            <a:r>
              <a:rPr lang="en-US" dirty="0" err="1">
                <a:solidFill>
                  <a:schemeClr val="tx1">
                    <a:lumMod val="50000"/>
                    <a:lumOff val="50000"/>
                  </a:schemeClr>
                </a:solidFill>
                <a:latin typeface="Arial" panose="020B0604020202020204" pitchFamily="34" charset="0"/>
                <a:cs typeface="Arial" panose="020B0604020202020204" pitchFamily="34" charset="0"/>
              </a:rPr>
              <a:t>kBtu</a:t>
            </a:r>
            <a:r>
              <a:rPr lang="en-US" dirty="0">
                <a:solidFill>
                  <a:schemeClr val="tx1">
                    <a:lumMod val="50000"/>
                    <a:lumOff val="50000"/>
                  </a:schemeClr>
                </a:solidFill>
                <a:latin typeface="Arial" panose="020B0604020202020204" pitchFamily="34" charset="0"/>
                <a:cs typeface="Arial" panose="020B0604020202020204" pitchFamily="34" charset="0"/>
              </a:rPr>
              <a:t>)</a:t>
            </a:r>
          </a:p>
          <a:p>
            <a:pPr marL="509588" lvl="1" indent="-220663">
              <a:lnSpc>
                <a:spcPct val="80000"/>
              </a:lnSpc>
            </a:pPr>
            <a:r>
              <a:rPr lang="en-US" dirty="0">
                <a:solidFill>
                  <a:schemeClr val="tx1">
                    <a:lumMod val="50000"/>
                    <a:lumOff val="50000"/>
                  </a:schemeClr>
                </a:solidFill>
                <a:latin typeface="Arial" panose="020B0604020202020204" pitchFamily="34" charset="0"/>
                <a:cs typeface="Arial" panose="020B0604020202020204" pitchFamily="34" charset="0"/>
              </a:rPr>
              <a:t>Energy Use Intensity (EUI) (</a:t>
            </a:r>
            <a:r>
              <a:rPr lang="en-US" dirty="0" err="1">
                <a:solidFill>
                  <a:schemeClr val="tx1">
                    <a:lumMod val="50000"/>
                    <a:lumOff val="50000"/>
                  </a:schemeClr>
                </a:solidFill>
                <a:latin typeface="Arial" panose="020B0604020202020204" pitchFamily="34" charset="0"/>
                <a:cs typeface="Arial" panose="020B0604020202020204" pitchFamily="34" charset="0"/>
              </a:rPr>
              <a:t>kBtu</a:t>
            </a:r>
            <a:r>
              <a:rPr lang="en-US" dirty="0">
                <a:solidFill>
                  <a:schemeClr val="tx1">
                    <a:lumMod val="50000"/>
                    <a:lumOff val="50000"/>
                  </a:schemeClr>
                </a:solidFill>
                <a:latin typeface="Arial" panose="020B0604020202020204" pitchFamily="34" charset="0"/>
                <a:cs typeface="Arial" panose="020B0604020202020204" pitchFamily="34" charset="0"/>
              </a:rPr>
              <a:t>/Sq. Ft.)</a:t>
            </a:r>
          </a:p>
          <a:p>
            <a:pPr marL="509588" lvl="1" indent="-220663">
              <a:lnSpc>
                <a:spcPct val="80000"/>
              </a:lnSpc>
            </a:pPr>
            <a:r>
              <a:rPr lang="en-US" dirty="0">
                <a:solidFill>
                  <a:schemeClr val="tx1">
                    <a:lumMod val="50000"/>
                    <a:lumOff val="50000"/>
                  </a:schemeClr>
                </a:solidFill>
                <a:latin typeface="Arial" panose="020B0604020202020204" pitchFamily="34" charset="0"/>
                <a:cs typeface="Arial" panose="020B0604020202020204" pitchFamily="34" charset="0"/>
              </a:rPr>
              <a:t>Weather Normalized EUI (</a:t>
            </a:r>
            <a:r>
              <a:rPr lang="en-US" dirty="0" err="1">
                <a:solidFill>
                  <a:schemeClr val="tx1">
                    <a:lumMod val="50000"/>
                    <a:lumOff val="50000"/>
                  </a:schemeClr>
                </a:solidFill>
                <a:latin typeface="Arial" panose="020B0604020202020204" pitchFamily="34" charset="0"/>
                <a:cs typeface="Arial" panose="020B0604020202020204" pitchFamily="34" charset="0"/>
              </a:rPr>
              <a:t>kBtu</a:t>
            </a:r>
            <a:r>
              <a:rPr lang="en-US" dirty="0">
                <a:solidFill>
                  <a:schemeClr val="tx1">
                    <a:lumMod val="50000"/>
                    <a:lumOff val="50000"/>
                  </a:schemeClr>
                </a:solidFill>
                <a:latin typeface="Arial" panose="020B0604020202020204" pitchFamily="34" charset="0"/>
                <a:cs typeface="Arial" panose="020B0604020202020204" pitchFamily="34" charset="0"/>
              </a:rPr>
              <a:t>/Sq. Ft.)</a:t>
            </a:r>
          </a:p>
          <a:p>
            <a:pPr marL="509588" lvl="1" indent="-220663">
              <a:lnSpc>
                <a:spcPct val="80000"/>
              </a:lnSpc>
            </a:pPr>
            <a:r>
              <a:rPr lang="fr-FR" dirty="0">
                <a:solidFill>
                  <a:schemeClr val="tx1">
                    <a:lumMod val="50000"/>
                    <a:lumOff val="50000"/>
                  </a:schemeClr>
                </a:solidFill>
                <a:latin typeface="Arial" panose="020B0604020202020204" pitchFamily="34" charset="0"/>
                <a:cs typeface="Arial" panose="020B0604020202020204" pitchFamily="34" charset="0"/>
              </a:rPr>
              <a:t>National Median EUI (</a:t>
            </a:r>
            <a:r>
              <a:rPr lang="fr-FR" dirty="0" err="1">
                <a:solidFill>
                  <a:schemeClr val="tx1">
                    <a:lumMod val="50000"/>
                    <a:lumOff val="50000"/>
                  </a:schemeClr>
                </a:solidFill>
                <a:latin typeface="Arial" panose="020B0604020202020204" pitchFamily="34" charset="0"/>
                <a:cs typeface="Arial" panose="020B0604020202020204" pitchFamily="34" charset="0"/>
              </a:rPr>
              <a:t>kBtu</a:t>
            </a:r>
            <a:r>
              <a:rPr lang="fr-FR" dirty="0">
                <a:solidFill>
                  <a:schemeClr val="tx1">
                    <a:lumMod val="50000"/>
                    <a:lumOff val="50000"/>
                  </a:schemeClr>
                </a:solidFill>
                <a:latin typeface="Arial" panose="020B0604020202020204" pitchFamily="34" charset="0"/>
                <a:cs typeface="Arial" panose="020B0604020202020204" pitchFamily="34" charset="0"/>
              </a:rPr>
              <a:t>/Sq. Ft.)</a:t>
            </a:r>
            <a:endParaRPr lang="en-US" dirty="0">
              <a:solidFill>
                <a:schemeClr val="tx1">
                  <a:lumMod val="50000"/>
                  <a:lumOff val="50000"/>
                </a:schemeClr>
              </a:solidFill>
              <a:latin typeface="Arial" panose="020B0604020202020204" pitchFamily="34" charset="0"/>
              <a:cs typeface="Arial" panose="020B0604020202020204" pitchFamily="34" charset="0"/>
            </a:endParaRPr>
          </a:p>
          <a:p>
            <a:pPr marL="509588" lvl="1" indent="-220663">
              <a:lnSpc>
                <a:spcPct val="80000"/>
              </a:lnSpc>
            </a:pPr>
            <a:r>
              <a:rPr lang="en-US" dirty="0">
                <a:solidFill>
                  <a:schemeClr val="tx1">
                    <a:lumMod val="50000"/>
                    <a:lumOff val="50000"/>
                  </a:schemeClr>
                </a:solidFill>
                <a:latin typeface="Arial" panose="020B0604020202020204" pitchFamily="34" charset="0"/>
                <a:cs typeface="Arial" panose="020B0604020202020204" pitchFamily="34" charset="0"/>
              </a:rPr>
              <a:t>% Difference from National Median EUI (%)</a:t>
            </a:r>
          </a:p>
          <a:p>
            <a:pPr marL="509588" lvl="1" indent="-220663">
              <a:lnSpc>
                <a:spcPct val="80000"/>
              </a:lnSpc>
            </a:pPr>
            <a:endParaRPr lang="en-US" sz="1200" dirty="0">
              <a:solidFill>
                <a:srgbClr val="00B0F0"/>
              </a:solidFill>
              <a:latin typeface="Arial" panose="020B0604020202020204" pitchFamily="34" charset="0"/>
              <a:cs typeface="Arial" panose="020B0604020202020204" pitchFamily="34" charset="0"/>
            </a:endParaRPr>
          </a:p>
          <a:p>
            <a:pPr marL="0" indent="0">
              <a:lnSpc>
                <a:spcPct val="80000"/>
              </a:lnSpc>
              <a:buNone/>
            </a:pPr>
            <a:r>
              <a:rPr lang="en-US" b="1" dirty="0">
                <a:latin typeface="Arial" panose="020B0604020202020204" pitchFamily="34" charset="0"/>
                <a:cs typeface="Arial" panose="020B0604020202020204" pitchFamily="34" charset="0"/>
              </a:rPr>
              <a:t>Comparisons</a:t>
            </a:r>
          </a:p>
          <a:p>
            <a:pPr marL="509588" lvl="1" indent="-220663">
              <a:lnSpc>
                <a:spcPct val="80000"/>
              </a:lnSpc>
            </a:pPr>
            <a:r>
              <a:rPr lang="en-US" dirty="0">
                <a:solidFill>
                  <a:schemeClr val="tx1">
                    <a:lumMod val="50000"/>
                    <a:lumOff val="50000"/>
                  </a:schemeClr>
                </a:solidFill>
                <a:latin typeface="Arial" panose="020B0604020202020204" pitchFamily="34" charset="0"/>
                <a:cs typeface="Arial" panose="020B0604020202020204" pitchFamily="34" charset="0"/>
              </a:rPr>
              <a:t>Total Energy Use (</a:t>
            </a:r>
            <a:r>
              <a:rPr lang="en-US" dirty="0" err="1">
                <a:solidFill>
                  <a:schemeClr val="tx1">
                    <a:lumMod val="50000"/>
                    <a:lumOff val="50000"/>
                  </a:schemeClr>
                </a:solidFill>
                <a:latin typeface="Arial" panose="020B0604020202020204" pitchFamily="34" charset="0"/>
                <a:cs typeface="Arial" panose="020B0604020202020204" pitchFamily="34" charset="0"/>
              </a:rPr>
              <a:t>kBtu</a:t>
            </a:r>
            <a:r>
              <a:rPr lang="en-US" dirty="0">
                <a:solidFill>
                  <a:schemeClr val="tx1">
                    <a:lumMod val="50000"/>
                    <a:lumOff val="50000"/>
                  </a:schemeClr>
                </a:solidFill>
                <a:latin typeface="Arial" panose="020B0604020202020204" pitchFamily="34" charset="0"/>
                <a:cs typeface="Arial" panose="020B0604020202020204" pitchFamily="34" charset="0"/>
              </a:rPr>
              <a:t>)</a:t>
            </a:r>
          </a:p>
          <a:p>
            <a:pPr marL="509588" lvl="1" indent="-220663">
              <a:lnSpc>
                <a:spcPct val="80000"/>
              </a:lnSpc>
            </a:pPr>
            <a:r>
              <a:rPr lang="en-US" dirty="0">
                <a:solidFill>
                  <a:schemeClr val="tx1">
                    <a:lumMod val="50000"/>
                    <a:lumOff val="50000"/>
                  </a:schemeClr>
                </a:solidFill>
                <a:latin typeface="Arial" panose="020B0604020202020204" pitchFamily="34" charset="0"/>
                <a:cs typeface="Arial" panose="020B0604020202020204" pitchFamily="34" charset="0"/>
              </a:rPr>
              <a:t>Energy Use Intensity (</a:t>
            </a:r>
            <a:r>
              <a:rPr lang="en-US" dirty="0" err="1">
                <a:solidFill>
                  <a:schemeClr val="tx1">
                    <a:lumMod val="50000"/>
                    <a:lumOff val="50000"/>
                  </a:schemeClr>
                </a:solidFill>
                <a:latin typeface="Arial" panose="020B0604020202020204" pitchFamily="34" charset="0"/>
                <a:cs typeface="Arial" panose="020B0604020202020204" pitchFamily="34" charset="0"/>
              </a:rPr>
              <a:t>kBtu</a:t>
            </a:r>
            <a:r>
              <a:rPr lang="en-US" dirty="0">
                <a:solidFill>
                  <a:schemeClr val="tx1">
                    <a:lumMod val="50000"/>
                    <a:lumOff val="50000"/>
                  </a:schemeClr>
                </a:solidFill>
                <a:latin typeface="Arial" panose="020B0604020202020204" pitchFamily="34" charset="0"/>
                <a:cs typeface="Arial" panose="020B0604020202020204" pitchFamily="34" charset="0"/>
              </a:rPr>
              <a:t>/Sq. Ft.)</a:t>
            </a:r>
          </a:p>
          <a:p>
            <a:pPr marL="509588" lvl="1" indent="-220663">
              <a:lnSpc>
                <a:spcPct val="80000"/>
              </a:lnSpc>
            </a:pPr>
            <a:r>
              <a:rPr lang="en-US" dirty="0">
                <a:solidFill>
                  <a:schemeClr val="tx1">
                    <a:lumMod val="50000"/>
                    <a:lumOff val="50000"/>
                  </a:schemeClr>
                </a:solidFill>
                <a:latin typeface="Arial" panose="020B0604020202020204" pitchFamily="34" charset="0"/>
                <a:cs typeface="Arial" panose="020B0604020202020204" pitchFamily="34" charset="0"/>
              </a:rPr>
              <a:t>Adjusted Energy Use (%)</a:t>
            </a:r>
          </a:p>
          <a:p>
            <a:pPr marL="509588" lvl="1" indent="-220663">
              <a:lnSpc>
                <a:spcPct val="80000"/>
              </a:lnSpc>
            </a:pPr>
            <a:r>
              <a:rPr lang="en-US" dirty="0">
                <a:solidFill>
                  <a:schemeClr val="tx1">
                    <a:lumMod val="50000"/>
                    <a:lumOff val="50000"/>
                  </a:schemeClr>
                </a:solidFill>
                <a:latin typeface="Arial" panose="020B0604020202020204" pitchFamily="34" charset="0"/>
                <a:cs typeface="Arial" panose="020B0604020202020204" pitchFamily="34" charset="0"/>
              </a:rPr>
              <a:t>GHG Emissions (MtCO2e)</a:t>
            </a:r>
          </a:p>
          <a:p>
            <a:pPr marL="509588" lvl="1" indent="-220663">
              <a:lnSpc>
                <a:spcPct val="80000"/>
              </a:lnSpc>
            </a:pPr>
            <a:r>
              <a:rPr lang="en-US" dirty="0">
                <a:solidFill>
                  <a:schemeClr val="tx1">
                    <a:lumMod val="50000"/>
                    <a:lumOff val="50000"/>
                  </a:schemeClr>
                </a:solidFill>
                <a:latin typeface="Arial" panose="020B0604020202020204" pitchFamily="34" charset="0"/>
                <a:cs typeface="Arial" panose="020B0604020202020204" pitchFamily="34" charset="0"/>
              </a:rPr>
              <a:t>Available against baseline or between any two periods.</a:t>
            </a:r>
          </a:p>
          <a:p>
            <a:pPr>
              <a:lnSpc>
                <a:spcPct val="80000"/>
              </a:lnSpc>
            </a:pPr>
            <a:endParaRPr lang="en-US" sz="1600" b="1" dirty="0">
              <a:solidFill>
                <a:schemeClr val="accent1"/>
              </a:solidFill>
              <a:latin typeface="Arial" panose="020B0604020202020204" pitchFamily="34" charset="0"/>
              <a:cs typeface="Arial" panose="020B0604020202020204" pitchFamily="34" charset="0"/>
            </a:endParaRPr>
          </a:p>
          <a:p>
            <a:pPr lvl="1">
              <a:lnSpc>
                <a:spcPct val="80000"/>
              </a:lnSpc>
            </a:pPr>
            <a:endParaRPr lang="en-US" sz="1600" dirty="0">
              <a:solidFill>
                <a:schemeClr val="accent1"/>
              </a:solidFill>
              <a:latin typeface="Arial" panose="020B0604020202020204" pitchFamily="34" charset="0"/>
              <a:cs typeface="Arial" panose="020B0604020202020204" pitchFamily="34" charset="0"/>
            </a:endParaRPr>
          </a:p>
        </p:txBody>
      </p:sp>
      <p:sp>
        <p:nvSpPr>
          <p:cNvPr id="5" name="Rectangle 4"/>
          <p:cNvSpPr txBox="1">
            <a:spLocks/>
          </p:cNvSpPr>
          <p:nvPr/>
        </p:nvSpPr>
        <p:spPr>
          <a:xfrm>
            <a:off x="4671948" y="1672620"/>
            <a:ext cx="4014852" cy="3994298"/>
          </a:xfrm>
          <a:prstGeom prst="rect">
            <a:avLst/>
          </a:prstGeom>
        </p:spPr>
        <p:txBody>
          <a:bodyPr/>
          <a:lstStyle>
            <a:lvl1pPr marL="342900" indent="-342900" algn="l" defTabSz="457200" rtl="0" eaLnBrk="1" latinLnBrk="0" hangingPunct="1">
              <a:spcBef>
                <a:spcPct val="200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1pPr>
            <a:lvl2pPr marL="742950" indent="-285750" algn="l" defTabSz="457200" rtl="0" eaLnBrk="1" latinLnBrk="0" hangingPunct="1">
              <a:spcBef>
                <a:spcPct val="200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2pPr>
            <a:lvl3pPr marL="1143000" indent="-228600" algn="l" defTabSz="457200" rtl="0" eaLnBrk="1" latinLnBrk="0" hangingPunct="1">
              <a:spcBef>
                <a:spcPct val="200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3pPr>
            <a:lvl4pPr marL="1600200" indent="-228600" algn="l" defTabSz="457200" rtl="0" eaLnBrk="1" latinLnBrk="0" hangingPunct="1">
              <a:spcBef>
                <a:spcPct val="200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4pPr>
            <a:lvl5pPr marL="2057400" indent="-228600" algn="l" defTabSz="457200" rtl="0" eaLnBrk="1" latinLnBrk="0" hangingPunct="1">
              <a:spcBef>
                <a:spcPct val="200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1">
              <a:lnSpc>
                <a:spcPct val="80000"/>
              </a:lnSpc>
            </a:pPr>
            <a:endParaRPr lang="en-US" sz="1050" dirty="0">
              <a:latin typeface="Arial" panose="020B0604020202020204" pitchFamily="34" charset="0"/>
              <a:cs typeface="Arial" panose="020B0604020202020204" pitchFamily="34" charset="0"/>
            </a:endParaRPr>
          </a:p>
          <a:p>
            <a:pPr marL="0" indent="0">
              <a:lnSpc>
                <a:spcPct val="80000"/>
              </a:lnSpc>
              <a:buNone/>
            </a:pPr>
            <a:r>
              <a:rPr lang="en-US" b="1" dirty="0">
                <a:latin typeface="Arial" panose="020B0604020202020204" pitchFamily="34" charset="0"/>
                <a:cs typeface="Arial" panose="020B0604020202020204" pitchFamily="34" charset="0"/>
              </a:rPr>
              <a:t>Financial </a:t>
            </a:r>
            <a:endParaRPr lang="en-US" dirty="0">
              <a:latin typeface="Arial" panose="020B0604020202020204" pitchFamily="34" charset="0"/>
              <a:cs typeface="Arial" panose="020B0604020202020204" pitchFamily="34" charset="0"/>
            </a:endParaRPr>
          </a:p>
          <a:p>
            <a:pPr marL="509588" lvl="1" indent="-220663">
              <a:lnSpc>
                <a:spcPct val="80000"/>
              </a:lnSpc>
              <a:spcBef>
                <a:spcPts val="600"/>
              </a:spcBef>
            </a:pPr>
            <a:r>
              <a:rPr lang="en-US" dirty="0">
                <a:solidFill>
                  <a:schemeClr val="tx1">
                    <a:lumMod val="50000"/>
                    <a:lumOff val="50000"/>
                  </a:schemeClr>
                </a:solidFill>
                <a:latin typeface="Arial" panose="020B0604020202020204" pitchFamily="34" charset="0"/>
                <a:cs typeface="Arial" panose="020B0604020202020204" pitchFamily="34" charset="0"/>
              </a:rPr>
              <a:t>Annual Energy Cost</a:t>
            </a:r>
          </a:p>
          <a:p>
            <a:pPr marL="509588" lvl="1" indent="-220663">
              <a:lnSpc>
                <a:spcPct val="80000"/>
              </a:lnSpc>
              <a:spcBef>
                <a:spcPts val="600"/>
              </a:spcBef>
            </a:pPr>
            <a:r>
              <a:rPr lang="en-US" dirty="0">
                <a:solidFill>
                  <a:schemeClr val="tx1">
                    <a:lumMod val="50000"/>
                    <a:lumOff val="50000"/>
                  </a:schemeClr>
                </a:solidFill>
                <a:latin typeface="Arial" panose="020B0604020202020204" pitchFamily="34" charset="0"/>
                <a:cs typeface="Arial" panose="020B0604020202020204" pitchFamily="34" charset="0"/>
              </a:rPr>
              <a:t>Total Energy Cost per Sq. Ft.</a:t>
            </a:r>
          </a:p>
          <a:p>
            <a:pPr marL="509588" lvl="1" indent="-220663">
              <a:lnSpc>
                <a:spcPct val="80000"/>
              </a:lnSpc>
              <a:spcBef>
                <a:spcPts val="600"/>
              </a:spcBef>
            </a:pPr>
            <a:r>
              <a:rPr lang="en-US" dirty="0">
                <a:solidFill>
                  <a:schemeClr val="tx1">
                    <a:lumMod val="50000"/>
                    <a:lumOff val="50000"/>
                  </a:schemeClr>
                </a:solidFill>
                <a:latin typeface="Arial" panose="020B0604020202020204" pitchFamily="34" charset="0"/>
                <a:cs typeface="Arial" panose="020B0604020202020204" pitchFamily="34" charset="0"/>
              </a:rPr>
              <a:t>Cumulative Investment in Facility Upgrades </a:t>
            </a:r>
          </a:p>
          <a:p>
            <a:pPr marL="509588" lvl="1" indent="-220663">
              <a:lnSpc>
                <a:spcPct val="80000"/>
              </a:lnSpc>
              <a:spcBef>
                <a:spcPts val="600"/>
              </a:spcBef>
            </a:pPr>
            <a:r>
              <a:rPr lang="en-US" dirty="0">
                <a:solidFill>
                  <a:schemeClr val="tx1">
                    <a:lumMod val="50000"/>
                    <a:lumOff val="50000"/>
                  </a:schemeClr>
                </a:solidFill>
                <a:latin typeface="Arial" panose="020B0604020202020204" pitchFamily="34" charset="0"/>
                <a:cs typeface="Arial" panose="020B0604020202020204" pitchFamily="34" charset="0"/>
              </a:rPr>
              <a:t>Cumulative Investment per Sq. Ft.</a:t>
            </a:r>
          </a:p>
          <a:p>
            <a:pPr lvl="1">
              <a:lnSpc>
                <a:spcPct val="80000"/>
              </a:lnSpc>
            </a:pPr>
            <a:endParaRPr lang="en-US" sz="1050" b="1" dirty="0">
              <a:latin typeface="Arial" panose="020B0604020202020204" pitchFamily="34" charset="0"/>
              <a:cs typeface="Arial" panose="020B0604020202020204" pitchFamily="34" charset="0"/>
            </a:endParaRPr>
          </a:p>
          <a:p>
            <a:pPr marL="0" indent="0">
              <a:lnSpc>
                <a:spcPct val="80000"/>
              </a:lnSpc>
              <a:buNone/>
            </a:pPr>
            <a:r>
              <a:rPr lang="en-US" b="1" dirty="0">
                <a:latin typeface="Arial" panose="020B0604020202020204" pitchFamily="34" charset="0"/>
                <a:cs typeface="Arial" panose="020B0604020202020204" pitchFamily="34" charset="0"/>
              </a:rPr>
              <a:t>Renewable Energy</a:t>
            </a:r>
            <a:endParaRPr lang="en-US" dirty="0">
              <a:latin typeface="Arial" panose="020B0604020202020204" pitchFamily="34" charset="0"/>
              <a:cs typeface="Arial" panose="020B0604020202020204" pitchFamily="34" charset="0"/>
            </a:endParaRPr>
          </a:p>
          <a:p>
            <a:pPr marL="509588" lvl="1" indent="-220663">
              <a:lnSpc>
                <a:spcPct val="90000"/>
              </a:lnSpc>
              <a:spcBef>
                <a:spcPts val="600"/>
              </a:spcBef>
            </a:pPr>
            <a:r>
              <a:rPr lang="en-US" dirty="0">
                <a:solidFill>
                  <a:schemeClr val="tx1">
                    <a:lumMod val="50000"/>
                    <a:lumOff val="50000"/>
                  </a:schemeClr>
                </a:solidFill>
                <a:latin typeface="Arial" panose="020B0604020202020204" pitchFamily="34" charset="0"/>
                <a:cs typeface="Arial" panose="020B0604020202020204" pitchFamily="34" charset="0"/>
              </a:rPr>
              <a:t>Total On-Site Electric Generation (kWh)</a:t>
            </a:r>
          </a:p>
          <a:p>
            <a:pPr marL="509588" lvl="1" indent="-220663">
              <a:lnSpc>
                <a:spcPct val="90000"/>
              </a:lnSpc>
              <a:spcBef>
                <a:spcPts val="600"/>
              </a:spcBef>
            </a:pPr>
            <a:r>
              <a:rPr lang="en-US" dirty="0">
                <a:solidFill>
                  <a:schemeClr val="tx1">
                    <a:lumMod val="50000"/>
                    <a:lumOff val="50000"/>
                  </a:schemeClr>
                </a:solidFill>
                <a:latin typeface="Arial" panose="020B0604020202020204" pitchFamily="34" charset="0"/>
                <a:cs typeface="Arial" panose="020B0604020202020204" pitchFamily="34" charset="0"/>
              </a:rPr>
              <a:t>Percent of Electricity from On-Site Renewable (%)</a:t>
            </a:r>
          </a:p>
          <a:p>
            <a:pPr marL="509588" lvl="1" indent="-220663">
              <a:lnSpc>
                <a:spcPct val="90000"/>
              </a:lnSpc>
              <a:spcBef>
                <a:spcPts val="600"/>
              </a:spcBef>
            </a:pPr>
            <a:r>
              <a:rPr lang="en-US" dirty="0">
                <a:solidFill>
                  <a:schemeClr val="tx1">
                    <a:lumMod val="50000"/>
                    <a:lumOff val="50000"/>
                  </a:schemeClr>
                </a:solidFill>
                <a:latin typeface="Arial" panose="020B0604020202020204" pitchFamily="34" charset="0"/>
                <a:cs typeface="Arial" panose="020B0604020202020204" pitchFamily="34" charset="0"/>
              </a:rPr>
              <a:t>Total Renewable Energy Certificates Purchased and Sold</a:t>
            </a:r>
          </a:p>
          <a:p>
            <a:pPr marL="509588" lvl="1" indent="-220663">
              <a:lnSpc>
                <a:spcPct val="90000"/>
              </a:lnSpc>
              <a:spcBef>
                <a:spcPts val="600"/>
              </a:spcBef>
            </a:pPr>
            <a:r>
              <a:rPr lang="en-US" dirty="0">
                <a:solidFill>
                  <a:schemeClr val="tx1">
                    <a:lumMod val="50000"/>
                    <a:lumOff val="50000"/>
                  </a:schemeClr>
                </a:solidFill>
                <a:latin typeface="Arial" panose="020B0604020202020204" pitchFamily="34" charset="0"/>
                <a:cs typeface="Arial" panose="020B0604020202020204" pitchFamily="34" charset="0"/>
              </a:rPr>
              <a:t>Total Avoided Greenhouse Gas Emissions from RECs (MtCO2e)</a:t>
            </a:r>
          </a:p>
          <a:p>
            <a:pPr lvl="1">
              <a:lnSpc>
                <a:spcPct val="80000"/>
              </a:lnSpc>
              <a:buFont typeface="Arial" charset="0"/>
              <a:buNone/>
            </a:pPr>
            <a:endParaRPr lang="en-US" sz="1200" dirty="0">
              <a:solidFill>
                <a:srgbClr val="000000"/>
              </a:solidFill>
              <a:latin typeface="Arial" panose="020B0604020202020204" pitchFamily="34" charset="0"/>
              <a:cs typeface="Arial" panose="020B0604020202020204" pitchFamily="34" charset="0"/>
            </a:endParaRPr>
          </a:p>
        </p:txBody>
      </p:sp>
      <p:sp>
        <p:nvSpPr>
          <p:cNvPr id="3" name="Title 2"/>
          <p:cNvSpPr>
            <a:spLocks noGrp="1"/>
          </p:cNvSpPr>
          <p:nvPr>
            <p:ph type="title"/>
          </p:nvPr>
        </p:nvSpPr>
        <p:spPr>
          <a:xfrm>
            <a:off x="485582" y="594421"/>
            <a:ext cx="8331787" cy="537808"/>
          </a:xfrm>
        </p:spPr>
        <p:txBody>
          <a:bodyPr>
            <a:normAutofit fontScale="90000"/>
          </a:bodyPr>
          <a:lstStyle/>
          <a:p>
            <a:r>
              <a:rPr lang="en-US" dirty="0"/>
              <a:t>Translate simple information into dozens of performance indicators</a:t>
            </a:r>
          </a:p>
        </p:txBody>
      </p:sp>
      <p:sp>
        <p:nvSpPr>
          <p:cNvPr id="6" name="Slide Number Placeholder 7"/>
          <p:cNvSpPr>
            <a:spLocks noGrp="1"/>
          </p:cNvSpPr>
          <p:nvPr>
            <p:ph type="sldNum" sz="quarter" idx="4294967295"/>
          </p:nvPr>
        </p:nvSpPr>
        <p:spPr>
          <a:xfrm>
            <a:off x="6553200" y="6356350"/>
            <a:ext cx="2133600" cy="365125"/>
          </a:xfrm>
          <a:prstGeom prst="rect">
            <a:avLst/>
          </a:prstGeom>
        </p:spPr>
        <p:txBody>
          <a:bodyPr/>
          <a:lstStyle/>
          <a:p>
            <a:pPr algn="r"/>
            <a:fld id="{294D4A65-5DBF-47E4-A22C-1B2D232C1B48}" type="slidenum">
              <a:rPr lang="en-US" smtClean="0"/>
              <a:pPr algn="r"/>
              <a:t>15</a:t>
            </a:fld>
            <a:endParaRPr lang="en-US" dirty="0"/>
          </a:p>
        </p:txBody>
      </p:sp>
    </p:spTree>
    <p:extLst>
      <p:ext uri="{BB962C8B-B14F-4D97-AF65-F5344CB8AC3E}">
        <p14:creationId xmlns:p14="http://schemas.microsoft.com/office/powerpoint/2010/main" val="10722974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Benchmarking with ENERGY STAR – the industry standard</a:t>
            </a:r>
          </a:p>
        </p:txBody>
      </p:sp>
      <p:sp>
        <p:nvSpPr>
          <p:cNvPr id="6" name="Content Placeholder 6"/>
          <p:cNvSpPr>
            <a:spLocks noGrp="1"/>
          </p:cNvSpPr>
          <p:nvPr>
            <p:ph sz="quarter" idx="1"/>
          </p:nvPr>
        </p:nvSpPr>
        <p:spPr>
          <a:xfrm>
            <a:off x="731262" y="1722652"/>
            <a:ext cx="2535520" cy="4174699"/>
          </a:xfrm>
        </p:spPr>
        <p:txBody>
          <a:bodyPr>
            <a:normAutofit/>
          </a:bodyPr>
          <a:lstStyle/>
          <a:p>
            <a:pPr marL="0" lvl="0" indent="0">
              <a:lnSpc>
                <a:spcPct val="100000"/>
              </a:lnSpc>
              <a:spcBef>
                <a:spcPts val="2400"/>
              </a:spcBef>
              <a:buNone/>
            </a:pPr>
            <a:r>
              <a:rPr lang="en-US" sz="1600" b="1" dirty="0">
                <a:solidFill>
                  <a:srgbClr val="00B0F0"/>
                </a:solidFill>
              </a:rPr>
              <a:t>450,000+ </a:t>
            </a:r>
            <a:r>
              <a:rPr lang="en-US" sz="1600" dirty="0"/>
              <a:t>properties benchmarking energy use</a:t>
            </a:r>
          </a:p>
          <a:p>
            <a:pPr marL="0" lvl="0" indent="0">
              <a:lnSpc>
                <a:spcPct val="100000"/>
              </a:lnSpc>
              <a:spcBef>
                <a:spcPts val="2400"/>
              </a:spcBef>
              <a:buNone/>
            </a:pPr>
            <a:r>
              <a:rPr lang="en-US" sz="1600" b="1" dirty="0">
                <a:solidFill>
                  <a:srgbClr val="00B0F0"/>
                </a:solidFill>
              </a:rPr>
              <a:t>40</a:t>
            </a:r>
            <a:r>
              <a:rPr lang="en-US" sz="1600" b="1" dirty="0" smtClean="0">
                <a:solidFill>
                  <a:srgbClr val="00B0F0"/>
                </a:solidFill>
              </a:rPr>
              <a:t>%+ </a:t>
            </a:r>
            <a:r>
              <a:rPr lang="en-US" sz="1600" dirty="0"/>
              <a:t>of U.S. commercial building space</a:t>
            </a:r>
          </a:p>
          <a:p>
            <a:pPr marL="0" lvl="0" indent="0">
              <a:lnSpc>
                <a:spcPct val="100000"/>
              </a:lnSpc>
              <a:spcBef>
                <a:spcPts val="2400"/>
              </a:spcBef>
              <a:buNone/>
            </a:pPr>
            <a:r>
              <a:rPr lang="en-US" sz="1600" b="1" dirty="0">
                <a:solidFill>
                  <a:srgbClr val="00B0F0"/>
                </a:solidFill>
              </a:rPr>
              <a:t>110,000+ </a:t>
            </a:r>
            <a:r>
              <a:rPr lang="en-US" sz="1600" dirty="0"/>
              <a:t>properties benchmark water use</a:t>
            </a:r>
          </a:p>
          <a:p>
            <a:pPr marL="0" lvl="0" indent="0">
              <a:lnSpc>
                <a:spcPct val="100000"/>
              </a:lnSpc>
              <a:spcBef>
                <a:spcPts val="2400"/>
              </a:spcBef>
              <a:buNone/>
            </a:pPr>
            <a:r>
              <a:rPr lang="en-US" sz="1600" b="1" dirty="0">
                <a:solidFill>
                  <a:srgbClr val="00B0F0"/>
                </a:solidFill>
              </a:rPr>
              <a:t>200,000+ </a:t>
            </a:r>
            <a:r>
              <a:rPr lang="en-US" sz="1600" dirty="0"/>
              <a:t>properties benchmark energy/water using web services</a:t>
            </a:r>
          </a:p>
          <a:p>
            <a:pPr marL="0" lvl="0" indent="0">
              <a:lnSpc>
                <a:spcPct val="100000"/>
              </a:lnSpc>
              <a:spcBef>
                <a:spcPts val="2400"/>
              </a:spcBef>
              <a:buNone/>
            </a:pPr>
            <a:r>
              <a:rPr lang="en-US" sz="1600" b="1" dirty="0">
                <a:solidFill>
                  <a:srgbClr val="00B0F0"/>
                </a:solidFill>
              </a:rPr>
              <a:t>28,500+ </a:t>
            </a:r>
            <a:r>
              <a:rPr lang="en-US" sz="1600" dirty="0"/>
              <a:t>ENERGY STAR certified properties</a:t>
            </a:r>
          </a:p>
        </p:txBody>
      </p:sp>
      <p:sp>
        <p:nvSpPr>
          <p:cNvPr id="3" name="TextBox 2"/>
          <p:cNvSpPr txBox="1"/>
          <p:nvPr/>
        </p:nvSpPr>
        <p:spPr>
          <a:xfrm>
            <a:off x="7010400" y="3200400"/>
            <a:ext cx="914400" cy="914400"/>
          </a:xfrm>
          <a:prstGeom prst="rect">
            <a:avLst/>
          </a:prstGeom>
        </p:spPr>
        <p:txBody>
          <a:bodyPr vert="horz" wrap="none" lIns="91440" tIns="45720" rIns="91440" bIns="45720" rtlCol="0" anchor="ctr">
            <a:normAutofit/>
          </a:bodyPr>
          <a:lstStyle/>
          <a:p>
            <a:pPr marL="0" marR="0" indent="0" algn="ctr" defTabSz="914400" rtl="0" eaLnBrk="1" fontAlgn="auto" latinLnBrk="0" hangingPunct="1">
              <a:lnSpc>
                <a:spcPct val="100000"/>
              </a:lnSpc>
              <a:spcBef>
                <a:spcPct val="0"/>
              </a:spcBef>
              <a:spcAft>
                <a:spcPts val="0"/>
              </a:spcAft>
              <a:buClrTx/>
              <a:buSzTx/>
              <a:buFontTx/>
              <a:buNone/>
              <a:tabLst/>
            </a:pPr>
            <a:endParaRPr kumimoji="0" lang="en-US" sz="3200" b="0" i="0" u="none" strike="noStrike" kern="1200" cap="none" spc="0" normalizeH="0" baseline="0" noProof="0" dirty="0">
              <a:ln>
                <a:noFill/>
              </a:ln>
              <a:solidFill>
                <a:schemeClr val="tx1">
                  <a:lumMod val="50000"/>
                  <a:lumOff val="50000"/>
                </a:schemeClr>
              </a:solidFill>
              <a:effectLst/>
              <a:uLnTx/>
              <a:uFillTx/>
              <a:latin typeface="Arial" pitchFamily="34" charset="0"/>
              <a:ea typeface="+mj-ea"/>
              <a:cs typeface="Arial" pitchFamily="34" charset="0"/>
            </a:endParaRPr>
          </a:p>
        </p:txBody>
      </p:sp>
      <p:sp>
        <p:nvSpPr>
          <p:cNvPr id="8" name="TextBox 7"/>
          <p:cNvSpPr txBox="1"/>
          <p:nvPr/>
        </p:nvSpPr>
        <p:spPr>
          <a:xfrm>
            <a:off x="3773582" y="1664974"/>
            <a:ext cx="4627131" cy="533400"/>
          </a:xfrm>
          <a:prstGeom prst="rect">
            <a:avLst/>
          </a:prstGeom>
        </p:spPr>
        <p:txBody>
          <a:bodyPr vert="horz" wrap="square" lIns="91440" tIns="45720" rIns="91440" bIns="45720" rtlCol="0" anchor="ctr">
            <a:noAutofit/>
          </a:bodyPr>
          <a:lstStyle/>
          <a:p>
            <a:pPr marL="0" marR="0" indent="0" algn="ctr" defTabSz="914400" rtl="0" eaLnBrk="1" fontAlgn="auto" latinLnBrk="0" hangingPunct="1">
              <a:lnSpc>
                <a:spcPct val="100000"/>
              </a:lnSpc>
              <a:spcBef>
                <a:spcPts val="600"/>
              </a:spcBef>
              <a:spcAft>
                <a:spcPts val="0"/>
              </a:spcAft>
              <a:buClrTx/>
              <a:buSzTx/>
              <a:buFontTx/>
              <a:buNone/>
              <a:tabLst/>
            </a:pPr>
            <a:r>
              <a:rPr kumimoji="0" lang="en-US" sz="1400" b="1" i="0" u="none" strike="noStrike" kern="1200" cap="none" spc="0" normalizeH="0" baseline="0" noProof="0" dirty="0">
                <a:ln>
                  <a:noFill/>
                </a:ln>
                <a:solidFill>
                  <a:srgbClr val="00B0F0"/>
                </a:solidFill>
                <a:effectLst/>
                <a:uLnTx/>
                <a:uFillTx/>
                <a:latin typeface="Arial" pitchFamily="34" charset="0"/>
                <a:ea typeface="+mj-ea"/>
                <a:cs typeface="Arial" pitchFamily="34" charset="0"/>
              </a:rPr>
              <a:t>Buildings Benchmarked in EPA’s Portfolio Manager</a:t>
            </a:r>
          </a:p>
          <a:p>
            <a:pPr marL="0" marR="0" indent="0" algn="ctr" defTabSz="914400" rtl="0" eaLnBrk="1" fontAlgn="auto" latinLnBrk="0" hangingPunct="1">
              <a:lnSpc>
                <a:spcPct val="100000"/>
              </a:lnSpc>
              <a:spcBef>
                <a:spcPts val="600"/>
              </a:spcBef>
              <a:spcAft>
                <a:spcPts val="0"/>
              </a:spcAft>
              <a:buClrTx/>
              <a:buSzTx/>
              <a:buFontTx/>
              <a:buNone/>
              <a:tabLst/>
            </a:pPr>
            <a:r>
              <a:rPr lang="en-US" sz="1200" b="1" dirty="0">
                <a:solidFill>
                  <a:srgbClr val="00B0F0"/>
                </a:solidFill>
                <a:latin typeface="Arial" pitchFamily="34" charset="0"/>
                <a:ea typeface="+mj-ea"/>
                <a:cs typeface="Arial" pitchFamily="34" charset="0"/>
              </a:rPr>
              <a:t>(Cumulative 2001–2015)</a:t>
            </a:r>
            <a:r>
              <a:rPr kumimoji="0" lang="en-US" sz="1200" b="1" i="0" u="none" strike="noStrike" kern="1200" cap="none" spc="0" normalizeH="0" baseline="0" noProof="0" dirty="0">
                <a:ln>
                  <a:noFill/>
                </a:ln>
                <a:solidFill>
                  <a:srgbClr val="00B0F0"/>
                </a:solidFill>
                <a:effectLst/>
                <a:uLnTx/>
                <a:uFillTx/>
                <a:latin typeface="Arial" pitchFamily="34" charset="0"/>
                <a:ea typeface="+mj-ea"/>
                <a:cs typeface="Arial" pitchFamily="34" charset="0"/>
              </a:rPr>
              <a:t> </a:t>
            </a:r>
          </a:p>
        </p:txBody>
      </p:sp>
      <p:graphicFrame>
        <p:nvGraphicFramePr>
          <p:cNvPr id="34" name="Chart 33"/>
          <p:cNvGraphicFramePr>
            <a:graphicFrameLocks/>
          </p:cNvGraphicFramePr>
          <p:nvPr>
            <p:extLst>
              <p:ext uri="{D42A27DB-BD31-4B8C-83A1-F6EECF244321}">
                <p14:modId xmlns:p14="http://schemas.microsoft.com/office/powerpoint/2010/main" val="2118156394"/>
              </p:ext>
            </p:extLst>
          </p:nvPr>
        </p:nvGraphicFramePr>
        <p:xfrm>
          <a:off x="3482073" y="2198374"/>
          <a:ext cx="5210150" cy="3833679"/>
        </p:xfrm>
        <a:graphic>
          <a:graphicData uri="http://schemas.openxmlformats.org/drawingml/2006/chart">
            <c:chart xmlns:c="http://schemas.openxmlformats.org/drawingml/2006/chart" xmlns:r="http://schemas.openxmlformats.org/officeDocument/2006/relationships" r:id="rId3"/>
          </a:graphicData>
        </a:graphic>
      </p:graphicFrame>
      <p:sp>
        <p:nvSpPr>
          <p:cNvPr id="7" name="Slide Number Placeholder 7"/>
          <p:cNvSpPr>
            <a:spLocks noGrp="1"/>
          </p:cNvSpPr>
          <p:nvPr>
            <p:ph type="sldNum" sz="quarter" idx="4294967295"/>
          </p:nvPr>
        </p:nvSpPr>
        <p:spPr>
          <a:xfrm>
            <a:off x="6553200" y="6356350"/>
            <a:ext cx="2133600" cy="365125"/>
          </a:xfrm>
          <a:prstGeom prst="rect">
            <a:avLst/>
          </a:prstGeom>
        </p:spPr>
        <p:txBody>
          <a:bodyPr/>
          <a:lstStyle/>
          <a:p>
            <a:pPr algn="r"/>
            <a:fld id="{294D4A65-5DBF-47E4-A22C-1B2D232C1B48}" type="slidenum">
              <a:rPr lang="en-US" smtClean="0"/>
              <a:pPr algn="r"/>
              <a:t>16</a:t>
            </a:fld>
            <a:endParaRPr lang="en-US" dirty="0"/>
          </a:p>
        </p:txBody>
      </p:sp>
    </p:spTree>
    <p:extLst>
      <p:ext uri="{BB962C8B-B14F-4D97-AF65-F5344CB8AC3E}">
        <p14:creationId xmlns:p14="http://schemas.microsoft.com/office/powerpoint/2010/main" val="404295850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Pentagon 8"/>
          <p:cNvSpPr/>
          <p:nvPr/>
        </p:nvSpPr>
        <p:spPr>
          <a:xfrm>
            <a:off x="0" y="3892273"/>
            <a:ext cx="3950245" cy="2019924"/>
          </a:xfrm>
          <a:prstGeom prst="homePlate">
            <a:avLst>
              <a:gd name="adj" fmla="val 0"/>
            </a:avLst>
          </a:prstGeom>
          <a:solidFill>
            <a:schemeClr val="accent5">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28650" y="113335"/>
            <a:ext cx="7886700" cy="1325563"/>
          </a:xfrm>
        </p:spPr>
        <p:txBody>
          <a:bodyPr/>
          <a:lstStyle/>
          <a:p>
            <a:r>
              <a:rPr lang="en-US" dirty="0"/>
              <a:t>Value of benchmarking</a:t>
            </a:r>
          </a:p>
        </p:txBody>
      </p:sp>
      <p:pic>
        <p:nvPicPr>
          <p:cNvPr id="4" name="Picture 2"/>
          <p:cNvPicPr>
            <a:picLocks noChangeAspect="1" noChangeArrowheads="1"/>
          </p:cNvPicPr>
          <p:nvPr/>
        </p:nvPicPr>
        <p:blipFill rotWithShape="1">
          <a:blip r:embed="rId3" cstate="screen">
            <a:clrChange>
              <a:clrFrom>
                <a:srgbClr val="FFFFFF"/>
              </a:clrFrom>
              <a:clrTo>
                <a:srgbClr val="FFFFFF">
                  <a:alpha val="0"/>
                </a:srgbClr>
              </a:clrTo>
            </a:clrChange>
            <a:lum contrast="10000"/>
          </a:blip>
          <a:srcRect t="10751"/>
          <a:stretch/>
        </p:blipFill>
        <p:spPr bwMode="auto">
          <a:xfrm>
            <a:off x="4098413" y="1455985"/>
            <a:ext cx="4906181" cy="4324889"/>
          </a:xfrm>
          <a:prstGeom prst="rect">
            <a:avLst/>
          </a:prstGeom>
          <a:noFill/>
          <a:ln w="9525">
            <a:noFill/>
            <a:miter lim="800000"/>
            <a:headEnd/>
            <a:tailEnd/>
          </a:ln>
        </p:spPr>
      </p:pic>
      <p:sp>
        <p:nvSpPr>
          <p:cNvPr id="5" name="Content Placeholder 2"/>
          <p:cNvSpPr>
            <a:spLocks noGrp="1"/>
          </p:cNvSpPr>
          <p:nvPr>
            <p:ph idx="1"/>
          </p:nvPr>
        </p:nvSpPr>
        <p:spPr>
          <a:xfrm>
            <a:off x="812213" y="1713575"/>
            <a:ext cx="3068329" cy="1496290"/>
          </a:xfrm>
        </p:spPr>
        <p:txBody>
          <a:bodyPr>
            <a:normAutofit/>
          </a:bodyPr>
          <a:lstStyle/>
          <a:p>
            <a:pPr marL="0" indent="0">
              <a:lnSpc>
                <a:spcPct val="100000"/>
              </a:lnSpc>
              <a:buNone/>
            </a:pPr>
            <a:r>
              <a:rPr lang="en-US" sz="1600" dirty="0">
                <a:latin typeface="Arial" panose="020B0604020202020204" pitchFamily="34" charset="0"/>
                <a:cs typeface="Arial" panose="020B0604020202020204" pitchFamily="34" charset="0"/>
              </a:rPr>
              <a:t>Consistent benchmarking in buildings results in </a:t>
            </a:r>
            <a:r>
              <a:rPr lang="en-US" sz="1600" b="1" dirty="0">
                <a:solidFill>
                  <a:srgbClr val="00B0F0"/>
                </a:solidFill>
                <a:latin typeface="Arial" panose="020B0604020202020204" pitchFamily="34" charset="0"/>
                <a:cs typeface="Arial" panose="020B0604020202020204" pitchFamily="34" charset="0"/>
              </a:rPr>
              <a:t>energy savings and improved performance</a:t>
            </a:r>
            <a:r>
              <a:rPr lang="en-US" sz="1600" dirty="0">
                <a:latin typeface="Arial" panose="020B0604020202020204" pitchFamily="34" charset="0"/>
                <a:cs typeface="Arial" panose="020B0604020202020204" pitchFamily="34" charset="0"/>
              </a:rPr>
              <a:t>.</a:t>
            </a:r>
          </a:p>
          <a:p>
            <a:pPr marL="0" indent="0">
              <a:buNone/>
            </a:pPr>
            <a:endParaRPr lang="en-US" sz="1600" dirty="0">
              <a:latin typeface="Arial" panose="020B0604020202020204" pitchFamily="34" charset="0"/>
              <a:cs typeface="Arial" panose="020B0604020202020204" pitchFamily="34" charset="0"/>
            </a:endParaRPr>
          </a:p>
        </p:txBody>
      </p:sp>
      <p:sp>
        <p:nvSpPr>
          <p:cNvPr id="6" name="TextBox 5"/>
          <p:cNvSpPr txBox="1"/>
          <p:nvPr/>
        </p:nvSpPr>
        <p:spPr>
          <a:xfrm>
            <a:off x="2078430" y="4317189"/>
            <a:ext cx="2039663" cy="997076"/>
          </a:xfrm>
          <a:prstGeom prst="rect">
            <a:avLst/>
          </a:prstGeom>
        </p:spPr>
        <p:txBody>
          <a:bodyPr vert="horz" wrap="square" lIns="91440" tIns="45720" rIns="91440" bIns="45720" rtlCol="0" anchor="ctr">
            <a:noAutofit/>
          </a:bodyPr>
          <a:lstStyle/>
          <a:p>
            <a:pPr marL="174625" indent="-174625">
              <a:buClr>
                <a:srgbClr val="00B0F0"/>
              </a:buClr>
              <a:buFont typeface="Arial" panose="020B0604020202020204" pitchFamily="34" charset="0"/>
              <a:buChar char="•"/>
            </a:pPr>
            <a:r>
              <a:rPr lang="en-US" sz="1400" dirty="0">
                <a:solidFill>
                  <a:srgbClr val="0070C0"/>
                </a:solidFill>
                <a:latin typeface="Arial" panose="020B0604020202020204" pitchFamily="34" charset="0"/>
                <a:cs typeface="Arial" pitchFamily="34" charset="0"/>
              </a:rPr>
              <a:t>National trends</a:t>
            </a:r>
          </a:p>
          <a:p>
            <a:pPr marL="174625" indent="-174625">
              <a:buClr>
                <a:srgbClr val="00B0F0"/>
              </a:buClr>
              <a:buFont typeface="Arial" panose="020B0604020202020204" pitchFamily="34" charset="0"/>
              <a:buChar char="•"/>
            </a:pPr>
            <a:r>
              <a:rPr lang="en-US" sz="1400" dirty="0">
                <a:solidFill>
                  <a:srgbClr val="0070C0"/>
                </a:solidFill>
                <a:latin typeface="Arial" panose="020B0604020202020204" pitchFamily="34" charset="0"/>
                <a:cs typeface="Arial" pitchFamily="34" charset="0"/>
              </a:rPr>
              <a:t>Sector-specific analyses</a:t>
            </a:r>
          </a:p>
        </p:txBody>
      </p:sp>
      <p:pic>
        <p:nvPicPr>
          <p:cNvPr id="8194" name="Picture 2" descr="https://www.energystar.gov/sites/default/files/styles/tools_resources_thumbnail/public/buildings/DataTrends%20-%20Energy%20Use%20Benchmarking.png?itok=hD2UNmSp"/>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9055" y="3786887"/>
            <a:ext cx="1790128" cy="2308649"/>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2004194" y="5166321"/>
            <a:ext cx="1610354" cy="650340"/>
          </a:xfrm>
          <a:prstGeom prst="rect">
            <a:avLst/>
          </a:prstGeom>
        </p:spPr>
        <p:txBody>
          <a:bodyPr vert="horz" wrap="square" lIns="91440" tIns="45720" rIns="91440" bIns="45720" rtlCol="0" anchor="ctr">
            <a:noAutofit/>
          </a:bodyPr>
          <a:lstStyle/>
          <a:p>
            <a:r>
              <a:rPr lang="en-US" sz="1400" dirty="0">
                <a:solidFill>
                  <a:srgbClr val="0070C0"/>
                </a:solidFill>
                <a:latin typeface="Arial" panose="020B0604020202020204" pitchFamily="34" charset="0"/>
                <a:cs typeface="Arial" panose="020B0604020202020204" pitchFamily="34" charset="0"/>
              </a:rPr>
              <a:t>energystar.gov/</a:t>
            </a:r>
          </a:p>
          <a:p>
            <a:r>
              <a:rPr lang="en-US" sz="1400" dirty="0">
                <a:solidFill>
                  <a:srgbClr val="0070C0"/>
                </a:solidFill>
                <a:latin typeface="Arial" panose="020B0604020202020204" pitchFamily="34" charset="0"/>
                <a:cs typeface="Arial" panose="020B0604020202020204" pitchFamily="34" charset="0"/>
              </a:rPr>
              <a:t>datatrends</a:t>
            </a:r>
          </a:p>
        </p:txBody>
      </p:sp>
      <p:sp>
        <p:nvSpPr>
          <p:cNvPr id="16" name="TextBox 15"/>
          <p:cNvSpPr txBox="1"/>
          <p:nvPr/>
        </p:nvSpPr>
        <p:spPr>
          <a:xfrm>
            <a:off x="2004193" y="3860556"/>
            <a:ext cx="1954813" cy="665065"/>
          </a:xfrm>
          <a:prstGeom prst="rect">
            <a:avLst/>
          </a:prstGeom>
        </p:spPr>
        <p:txBody>
          <a:bodyPr vert="horz" wrap="square" lIns="91440" tIns="45720" rIns="91440" bIns="45720" rtlCol="0" anchor="ctr">
            <a:noAutofit/>
          </a:bodyPr>
          <a:lstStyle/>
          <a:p>
            <a:pPr>
              <a:buClr>
                <a:schemeClr val="bg1"/>
              </a:buClr>
            </a:pPr>
            <a:r>
              <a:rPr lang="en-US" sz="1400" b="1" dirty="0" err="1">
                <a:solidFill>
                  <a:srgbClr val="0070C0"/>
                </a:solidFill>
                <a:latin typeface="Arial" panose="020B0604020202020204" pitchFamily="34" charset="0"/>
                <a:cs typeface="Arial" pitchFamily="34" charset="0"/>
              </a:rPr>
              <a:t>DataTrends</a:t>
            </a:r>
            <a:r>
              <a:rPr lang="en-US" sz="1400" b="1" dirty="0">
                <a:solidFill>
                  <a:srgbClr val="0070C0"/>
                </a:solidFill>
                <a:latin typeface="Arial" panose="020B0604020202020204" pitchFamily="34" charset="0"/>
                <a:cs typeface="Arial" pitchFamily="34" charset="0"/>
              </a:rPr>
              <a:t> Reports</a:t>
            </a:r>
          </a:p>
        </p:txBody>
      </p:sp>
      <p:sp>
        <p:nvSpPr>
          <p:cNvPr id="11" name="Slide Number Placeholder 7"/>
          <p:cNvSpPr>
            <a:spLocks noGrp="1"/>
          </p:cNvSpPr>
          <p:nvPr>
            <p:ph type="sldNum" sz="quarter" idx="4294967295"/>
          </p:nvPr>
        </p:nvSpPr>
        <p:spPr>
          <a:xfrm>
            <a:off x="6553200" y="6104559"/>
            <a:ext cx="2133600" cy="365125"/>
          </a:xfrm>
          <a:prstGeom prst="rect">
            <a:avLst/>
          </a:prstGeom>
        </p:spPr>
        <p:txBody>
          <a:bodyPr/>
          <a:lstStyle/>
          <a:p>
            <a:pPr algn="r"/>
            <a:fld id="{294D4A65-5DBF-47E4-A22C-1B2D232C1B48}" type="slidenum">
              <a:rPr lang="en-US" smtClean="0"/>
              <a:pPr algn="r"/>
              <a:t>17</a:t>
            </a:fld>
            <a:endParaRPr lang="en-US" dirty="0"/>
          </a:p>
        </p:txBody>
      </p:sp>
    </p:spTree>
    <p:extLst>
      <p:ext uri="{BB962C8B-B14F-4D97-AF65-F5344CB8AC3E}">
        <p14:creationId xmlns:p14="http://schemas.microsoft.com/office/powerpoint/2010/main" val="37547002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4207769" y="1237812"/>
            <a:ext cx="2465171" cy="4891319"/>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6"/>
          <p:cNvSpPr/>
          <p:nvPr/>
        </p:nvSpPr>
        <p:spPr>
          <a:xfrm>
            <a:off x="0" y="1237812"/>
            <a:ext cx="1850365" cy="4891319"/>
          </a:xfrm>
          <a:prstGeom prst="rect">
            <a:avLst/>
          </a:prstGeom>
          <a:solidFill>
            <a:srgbClr val="F0F0F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8" name="Picture 13"/>
          <p:cNvPicPr>
            <a:picLocks noChangeAspect="1" noChangeArrowheads="1"/>
          </p:cNvPicPr>
          <p:nvPr/>
        </p:nvPicPr>
        <p:blipFill>
          <a:blip r:embed="rId2" cstate="print"/>
          <a:srcRect l="14960" t="8040" r="56855" b="44268"/>
          <a:stretch>
            <a:fillRect/>
          </a:stretch>
        </p:blipFill>
        <p:spPr bwMode="auto">
          <a:xfrm>
            <a:off x="7133796" y="1353236"/>
            <a:ext cx="1529959" cy="1620720"/>
          </a:xfrm>
          <a:prstGeom prst="rect">
            <a:avLst/>
          </a:prstGeom>
          <a:noFill/>
          <a:ln w="9525">
            <a:noFill/>
            <a:miter lim="800000"/>
            <a:headEnd/>
            <a:tailEnd/>
          </a:ln>
          <a:effectLst>
            <a:outerShdw blurRad="63500" sx="102000" sy="102000" algn="ctr" rotWithShape="0">
              <a:prstClr val="black">
                <a:alpha val="40000"/>
              </a:prstClr>
            </a:outerShdw>
          </a:effectLst>
        </p:spPr>
      </p:pic>
      <p:sp>
        <p:nvSpPr>
          <p:cNvPr id="11" name="TextBox 10"/>
          <p:cNvSpPr txBox="1"/>
          <p:nvPr/>
        </p:nvSpPr>
        <p:spPr>
          <a:xfrm>
            <a:off x="119417" y="3483894"/>
            <a:ext cx="1905000" cy="676473"/>
          </a:xfrm>
          <a:prstGeom prst="rect">
            <a:avLst/>
          </a:prstGeom>
        </p:spPr>
        <p:txBody>
          <a:bodyPr vert="horz" wrap="square" lIns="91440" tIns="45720" rIns="91440" bIns="45720" rtlCol="0" anchor="ctr">
            <a:noAutofit/>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en-US" sz="1600" b="1" i="0" u="none" strike="noStrike" kern="1200" cap="none" spc="0" normalizeH="0" baseline="0" noProof="0" dirty="0">
                <a:ln>
                  <a:noFill/>
                </a:ln>
                <a:effectLst/>
                <a:uLnTx/>
                <a:uFillTx/>
                <a:latin typeface="Arial" pitchFamily="34" charset="0"/>
                <a:ea typeface="+mj-ea"/>
                <a:cs typeface="Arial" pitchFamily="34" charset="0"/>
              </a:rPr>
              <a:t>Nationally</a:t>
            </a:r>
          </a:p>
          <a:p>
            <a:pPr marL="0" marR="0" indent="0" algn="ctr" defTabSz="914400" rtl="0" eaLnBrk="1" fontAlgn="auto" latinLnBrk="0" hangingPunct="1">
              <a:lnSpc>
                <a:spcPct val="100000"/>
              </a:lnSpc>
              <a:spcBef>
                <a:spcPct val="0"/>
              </a:spcBef>
              <a:spcAft>
                <a:spcPts val="0"/>
              </a:spcAft>
              <a:buClrTx/>
              <a:buSzTx/>
              <a:buFontTx/>
              <a:buNone/>
              <a:tabLst/>
            </a:pPr>
            <a:r>
              <a:rPr kumimoji="0" lang="en-US" sz="1600" b="1" i="0" u="none" strike="noStrike" kern="1200" cap="none" spc="0" normalizeH="0" baseline="0" noProof="0" dirty="0">
                <a:ln>
                  <a:noFill/>
                </a:ln>
                <a:effectLst/>
                <a:uLnTx/>
                <a:uFillTx/>
                <a:latin typeface="Arial" pitchFamily="34" charset="0"/>
                <a:ea typeface="+mj-ea"/>
                <a:cs typeface="Arial" pitchFamily="34" charset="0"/>
              </a:rPr>
              <a:t>representative</a:t>
            </a:r>
            <a:r>
              <a:rPr kumimoji="0" lang="en-US" sz="1600" b="1" i="0" u="none" strike="noStrike" kern="1200" cap="none" spc="0" normalizeH="0" noProof="0" dirty="0">
                <a:ln>
                  <a:noFill/>
                </a:ln>
                <a:effectLst/>
                <a:uLnTx/>
                <a:uFillTx/>
                <a:latin typeface="Arial" pitchFamily="34" charset="0"/>
                <a:ea typeface="+mj-ea"/>
                <a:cs typeface="Arial" pitchFamily="34" charset="0"/>
              </a:rPr>
              <a:t> survey</a:t>
            </a:r>
          </a:p>
        </p:txBody>
      </p:sp>
      <p:sp>
        <p:nvSpPr>
          <p:cNvPr id="12" name="TextBox 11"/>
          <p:cNvSpPr txBox="1"/>
          <p:nvPr/>
        </p:nvSpPr>
        <p:spPr>
          <a:xfrm>
            <a:off x="6940034" y="4208775"/>
            <a:ext cx="2209065" cy="1563437"/>
          </a:xfrm>
          <a:prstGeom prst="rect">
            <a:avLst/>
          </a:prstGeom>
          <a:solidFill>
            <a:schemeClr val="bg1"/>
          </a:solidFill>
        </p:spPr>
        <p:txBody>
          <a:bodyPr vert="horz" wrap="square" lIns="91440" tIns="45720" rIns="91440" bIns="45720" rtlCol="0" anchor="ctr">
            <a:noAutofit/>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en-US" sz="1200" i="0" u="none" strike="noStrike" kern="1200" cap="none" spc="0" normalizeH="0" baseline="0" noProof="0" dirty="0">
                <a:ln>
                  <a:noFill/>
                </a:ln>
                <a:effectLst/>
                <a:uLnTx/>
                <a:uFillTx/>
                <a:latin typeface="Arial" pitchFamily="34" charset="0"/>
                <a:ea typeface="+mj-ea"/>
                <a:cs typeface="Arial" pitchFamily="34" charset="0"/>
              </a:rPr>
              <a:t>Portfolio Manager compares the actual energy data for a building to the</a:t>
            </a:r>
            <a:r>
              <a:rPr kumimoji="0" lang="en-US" sz="1200" i="0" u="none" strike="noStrike" kern="1200" cap="none" spc="0" normalizeH="0" noProof="0" dirty="0">
                <a:ln>
                  <a:noFill/>
                </a:ln>
                <a:effectLst/>
                <a:uLnTx/>
                <a:uFillTx/>
                <a:latin typeface="Arial" pitchFamily="34" charset="0"/>
                <a:ea typeface="+mj-ea"/>
                <a:cs typeface="Arial" pitchFamily="34" charset="0"/>
              </a:rPr>
              <a:t> modeled estimate </a:t>
            </a:r>
            <a:r>
              <a:rPr kumimoji="0" lang="en-US" sz="1200" b="0" i="0" u="none" strike="noStrike" kern="1200" cap="none" spc="0" normalizeH="0" noProof="0" dirty="0">
                <a:ln>
                  <a:noFill/>
                </a:ln>
                <a:effectLst/>
                <a:uLnTx/>
                <a:uFillTx/>
                <a:latin typeface="Arial" pitchFamily="34" charset="0"/>
                <a:ea typeface="+mj-ea"/>
                <a:cs typeface="Arial" pitchFamily="34" charset="0"/>
              </a:rPr>
              <a:t>to determine where the building ranks relative to its peers</a:t>
            </a:r>
            <a:endParaRPr kumimoji="0" lang="en-US" sz="1200" b="0" i="0" u="none" strike="noStrike" kern="1200" cap="none" spc="0" normalizeH="0" baseline="0" noProof="0" dirty="0">
              <a:ln>
                <a:noFill/>
              </a:ln>
              <a:effectLst/>
              <a:uLnTx/>
              <a:uFillTx/>
              <a:latin typeface="Arial" pitchFamily="34" charset="0"/>
              <a:ea typeface="+mj-ea"/>
              <a:cs typeface="Arial" pitchFamily="34" charset="0"/>
            </a:endParaRPr>
          </a:p>
        </p:txBody>
      </p:sp>
      <p:pic>
        <p:nvPicPr>
          <p:cNvPr id="13" name="Picture 12"/>
          <p:cNvPicPr>
            <a:picLocks noChangeAspect="1" noChangeArrowheads="1"/>
          </p:cNvPicPr>
          <p:nvPr/>
        </p:nvPicPr>
        <p:blipFill>
          <a:blip r:embed="rId3" cstate="print"/>
          <a:srcRect l="33475" t="38850" r="57041" b="55082"/>
          <a:stretch>
            <a:fillRect/>
          </a:stretch>
        </p:blipFill>
        <p:spPr bwMode="auto">
          <a:xfrm>
            <a:off x="7327247" y="2747776"/>
            <a:ext cx="1542590" cy="617912"/>
          </a:xfrm>
          <a:prstGeom prst="rect">
            <a:avLst/>
          </a:prstGeom>
          <a:noFill/>
          <a:ln w="9525">
            <a:noFill/>
            <a:miter lim="800000"/>
            <a:headEnd/>
            <a:tailEnd/>
          </a:ln>
          <a:effectLst>
            <a:outerShdw blurRad="63500" sx="102000" sy="102000" algn="ctr" rotWithShape="0">
              <a:prstClr val="black">
                <a:alpha val="40000"/>
              </a:prstClr>
            </a:outerShdw>
          </a:effectLst>
        </p:spPr>
      </p:pic>
      <p:sp>
        <p:nvSpPr>
          <p:cNvPr id="14" name="TextBox 13"/>
          <p:cNvSpPr txBox="1"/>
          <p:nvPr/>
        </p:nvSpPr>
        <p:spPr>
          <a:xfrm>
            <a:off x="7184462" y="3502520"/>
            <a:ext cx="1828160" cy="631451"/>
          </a:xfrm>
          <a:prstGeom prst="rect">
            <a:avLst/>
          </a:prstGeom>
        </p:spPr>
        <p:txBody>
          <a:bodyPr vert="horz" wrap="square" lIns="91440" tIns="45720" rIns="91440" bIns="45720" rtlCol="0" anchor="ctr">
            <a:noAutofit/>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en-US" sz="1600" b="1" i="0" u="none" strike="noStrike" kern="1200" cap="none" spc="0" normalizeH="0" baseline="0" noProof="0" dirty="0">
                <a:ln>
                  <a:noFill/>
                </a:ln>
                <a:effectLst/>
                <a:uLnTx/>
                <a:uFillTx/>
                <a:latin typeface="Arial" pitchFamily="34" charset="0"/>
                <a:ea typeface="+mj-ea"/>
                <a:cs typeface="Arial" pitchFamily="34" charset="0"/>
              </a:rPr>
              <a:t>ENERGY STAR scoring</a:t>
            </a:r>
          </a:p>
        </p:txBody>
      </p:sp>
      <p:sp>
        <p:nvSpPr>
          <p:cNvPr id="15" name="Pentagon 14"/>
          <p:cNvSpPr/>
          <p:nvPr/>
        </p:nvSpPr>
        <p:spPr>
          <a:xfrm>
            <a:off x="1847549" y="1237812"/>
            <a:ext cx="569705" cy="4891319"/>
          </a:xfrm>
          <a:prstGeom prst="homePlate">
            <a:avLst/>
          </a:prstGeom>
          <a:solidFill>
            <a:srgbClr val="F0F0F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Pentagon 15"/>
          <p:cNvSpPr/>
          <p:nvPr/>
        </p:nvSpPr>
        <p:spPr>
          <a:xfrm>
            <a:off x="4003133" y="1237812"/>
            <a:ext cx="569705" cy="4891319"/>
          </a:xfrm>
          <a:prstGeom prst="homePlat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7" name="Picture 8"/>
          <p:cNvPicPr>
            <a:picLocks noChangeAspect="1" noChangeArrowheads="1"/>
          </p:cNvPicPr>
          <p:nvPr/>
        </p:nvPicPr>
        <p:blipFill>
          <a:blip r:embed="rId4" cstate="print"/>
          <a:srcRect l="35659" t="30809" r="37273" b="45676"/>
          <a:stretch>
            <a:fillRect/>
          </a:stretch>
        </p:blipFill>
        <p:spPr bwMode="auto">
          <a:xfrm>
            <a:off x="2645255" y="1619407"/>
            <a:ext cx="1374904" cy="747755"/>
          </a:xfrm>
          <a:prstGeom prst="rect">
            <a:avLst/>
          </a:prstGeom>
          <a:noFill/>
          <a:ln w="9525">
            <a:solidFill>
              <a:schemeClr val="accent1">
                <a:shade val="50000"/>
              </a:schemeClr>
            </a:solidFill>
            <a:miter lim="800000"/>
            <a:headEnd/>
            <a:tailEnd/>
          </a:ln>
          <a:effectLst>
            <a:outerShdw blurRad="50800" dist="38100" dir="13500000" algn="br" rotWithShape="0">
              <a:prstClr val="black">
                <a:alpha val="40000"/>
              </a:prstClr>
            </a:outerShdw>
          </a:effectLst>
        </p:spPr>
      </p:pic>
      <p:sp>
        <p:nvSpPr>
          <p:cNvPr id="18" name="TextBox 17"/>
          <p:cNvSpPr txBox="1"/>
          <p:nvPr/>
        </p:nvSpPr>
        <p:spPr>
          <a:xfrm>
            <a:off x="2362662" y="4380606"/>
            <a:ext cx="1989593" cy="664481"/>
          </a:xfrm>
          <a:prstGeom prst="rect">
            <a:avLst/>
          </a:prstGeom>
        </p:spPr>
        <p:txBody>
          <a:bodyPr vert="horz" wrap="square" lIns="91440" tIns="45720" rIns="91440" bIns="45720" rtlCol="0" anchor="ctr">
            <a:noAutofit/>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en-US" sz="1200" b="0" i="0" u="none" strike="noStrike" kern="1200" cap="none" spc="0" normalizeH="0" baseline="0" noProof="0" dirty="0">
                <a:ln>
                  <a:noFill/>
                </a:ln>
                <a:effectLst/>
                <a:uLnTx/>
                <a:uFillTx/>
                <a:latin typeface="Arial" pitchFamily="34" charset="0"/>
                <a:ea typeface="+mj-ea"/>
                <a:cs typeface="Arial" pitchFamily="34" charset="0"/>
              </a:rPr>
              <a:t>EPA </a:t>
            </a:r>
            <a:r>
              <a:rPr kumimoji="0" lang="en-US" sz="1200" i="0" u="none" strike="noStrike" kern="1200" cap="none" spc="0" normalizeH="0" baseline="0" noProof="0" dirty="0">
                <a:ln>
                  <a:noFill/>
                </a:ln>
                <a:effectLst/>
                <a:uLnTx/>
                <a:uFillTx/>
                <a:latin typeface="Arial" pitchFamily="34" charset="0"/>
                <a:ea typeface="+mj-ea"/>
                <a:cs typeface="Arial" pitchFamily="34" charset="0"/>
              </a:rPr>
              <a:t>analyzes</a:t>
            </a:r>
            <a:r>
              <a:rPr kumimoji="0" lang="en-US" sz="1200" i="0" u="none" strike="noStrike" kern="1200" cap="none" spc="0" normalizeH="0" noProof="0" dirty="0">
                <a:ln>
                  <a:noFill/>
                </a:ln>
                <a:effectLst/>
                <a:uLnTx/>
                <a:uFillTx/>
                <a:latin typeface="Arial" pitchFamily="34" charset="0"/>
                <a:ea typeface="+mj-ea"/>
                <a:cs typeface="Arial" pitchFamily="34" charset="0"/>
              </a:rPr>
              <a:t> &amp; filters the data to ensure</a:t>
            </a:r>
            <a:r>
              <a:rPr kumimoji="0" lang="en-US" sz="1200" b="0" i="0" u="none" strike="noStrike" kern="1200" cap="none" spc="0" normalizeH="0" noProof="0" dirty="0">
                <a:ln>
                  <a:noFill/>
                </a:ln>
                <a:effectLst/>
                <a:uLnTx/>
                <a:uFillTx/>
                <a:latin typeface="Arial" pitchFamily="34" charset="0"/>
                <a:ea typeface="+mj-ea"/>
                <a:cs typeface="Arial" pitchFamily="34" charset="0"/>
              </a:rPr>
              <a:t> data robustness and quality</a:t>
            </a:r>
            <a:endParaRPr kumimoji="0" lang="en-US" sz="1200" b="0" i="0" u="none" strike="noStrike" kern="1200" cap="none" spc="0" normalizeH="0" baseline="0" noProof="0" dirty="0">
              <a:ln>
                <a:noFill/>
              </a:ln>
              <a:effectLst/>
              <a:uLnTx/>
              <a:uFillTx/>
              <a:latin typeface="Arial" pitchFamily="34" charset="0"/>
              <a:ea typeface="+mj-ea"/>
              <a:cs typeface="Arial" pitchFamily="34" charset="0"/>
            </a:endParaRPr>
          </a:p>
        </p:txBody>
      </p:sp>
      <p:pic>
        <p:nvPicPr>
          <p:cNvPr id="19" name="Picture 2" descr="https://d30y9cdsu7xlg0.cloudfront.net/png/31743-200.png"/>
          <p:cNvPicPr>
            <a:picLocks noChangeAspect="1" noChangeArrowheads="1"/>
          </p:cNvPicPr>
          <p:nvPr/>
        </p:nvPicPr>
        <p:blipFill>
          <a:blip r:embed="rId5" cstate="print">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979290" y="2472833"/>
            <a:ext cx="706833" cy="706833"/>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p:cNvSpPr txBox="1"/>
          <p:nvPr/>
        </p:nvSpPr>
        <p:spPr>
          <a:xfrm>
            <a:off x="2461783" y="3502521"/>
            <a:ext cx="1828160" cy="631451"/>
          </a:xfrm>
          <a:prstGeom prst="rect">
            <a:avLst/>
          </a:prstGeom>
        </p:spPr>
        <p:txBody>
          <a:bodyPr vert="horz" wrap="square" lIns="91440" tIns="45720" rIns="91440" bIns="45720" rtlCol="0" anchor="ctr">
            <a:noAutofit/>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en-US" sz="1600" b="1" i="0" u="none" strike="noStrike" kern="1200" cap="none" spc="0" normalizeH="0" baseline="0" noProof="0" dirty="0">
                <a:ln>
                  <a:noFill/>
                </a:ln>
                <a:effectLst/>
                <a:uLnTx/>
                <a:uFillTx/>
                <a:latin typeface="Arial" pitchFamily="34" charset="0"/>
                <a:ea typeface="+mj-ea"/>
                <a:cs typeface="Arial" pitchFamily="34" charset="0"/>
              </a:rPr>
              <a:t>Data analysis and filtering</a:t>
            </a:r>
          </a:p>
        </p:txBody>
      </p:sp>
      <p:sp>
        <p:nvSpPr>
          <p:cNvPr id="21" name="Pentagon 20"/>
          <p:cNvSpPr/>
          <p:nvPr/>
        </p:nvSpPr>
        <p:spPr>
          <a:xfrm>
            <a:off x="6478406" y="1237812"/>
            <a:ext cx="569705" cy="4891319"/>
          </a:xfrm>
          <a:prstGeom prst="homePlate">
            <a:avLst/>
          </a:prstGeom>
          <a:solidFill>
            <a:srgbClr val="F0F0F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TextBox 21"/>
          <p:cNvSpPr txBox="1"/>
          <p:nvPr/>
        </p:nvSpPr>
        <p:spPr>
          <a:xfrm>
            <a:off x="50612" y="4295924"/>
            <a:ext cx="2101791" cy="1389138"/>
          </a:xfrm>
          <a:prstGeom prst="rect">
            <a:avLst/>
          </a:prstGeom>
        </p:spPr>
        <p:txBody>
          <a:bodyPr vert="horz" wrap="square" lIns="91440" tIns="45720" rIns="91440" bIns="45720" rtlCol="0" anchor="ctr">
            <a:noAutofit/>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en-US" sz="1200" b="0" i="0" u="none" strike="noStrike" kern="1200" cap="none" spc="0" normalizeH="0" noProof="0" dirty="0">
                <a:ln>
                  <a:noFill/>
                </a:ln>
                <a:effectLst/>
                <a:uLnTx/>
                <a:uFillTx/>
                <a:latin typeface="Arial" pitchFamily="34" charset="0"/>
                <a:ea typeface="+mj-ea"/>
                <a:cs typeface="Arial" pitchFamily="34" charset="0"/>
              </a:rPr>
              <a:t>Commercial Building Energy Consumption Survey (CBECS) gathers data on building characteristics and energy use from thousands of U.S. buildings</a:t>
            </a:r>
            <a:endParaRPr kumimoji="0" lang="en-US" sz="1200" b="0" i="0" u="none" strike="noStrike" kern="1200" cap="none" spc="0" normalizeH="0" baseline="0" noProof="0" dirty="0">
              <a:ln>
                <a:noFill/>
              </a:ln>
              <a:effectLst/>
              <a:uLnTx/>
              <a:uFillTx/>
              <a:latin typeface="Arial" pitchFamily="34" charset="0"/>
              <a:ea typeface="+mj-ea"/>
              <a:cs typeface="Arial" pitchFamily="34" charset="0"/>
            </a:endParaRPr>
          </a:p>
        </p:txBody>
      </p:sp>
      <p:sp>
        <p:nvSpPr>
          <p:cNvPr id="24" name="TextBox 23"/>
          <p:cNvSpPr txBox="1"/>
          <p:nvPr/>
        </p:nvSpPr>
        <p:spPr>
          <a:xfrm>
            <a:off x="4572838" y="4395809"/>
            <a:ext cx="2205569" cy="1189371"/>
          </a:xfrm>
          <a:prstGeom prst="rect">
            <a:avLst/>
          </a:prstGeom>
        </p:spPr>
        <p:txBody>
          <a:bodyPr vert="horz" wrap="square" lIns="91440" tIns="45720" rIns="91440" bIns="45720" rtlCol="0" anchor="ctr">
            <a:noAutofit/>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en-US" sz="1200" b="0" i="0" u="none" strike="noStrike" kern="1200" cap="none" spc="0" normalizeH="0" baseline="0" noProof="0" dirty="0">
                <a:ln>
                  <a:noFill/>
                </a:ln>
                <a:effectLst/>
                <a:uLnTx/>
                <a:uFillTx/>
                <a:latin typeface="Arial" pitchFamily="34" charset="0"/>
                <a:ea typeface="+mj-ea"/>
                <a:cs typeface="Arial" pitchFamily="34" charset="0"/>
              </a:rPr>
              <a:t>EPA creates a</a:t>
            </a:r>
            <a:r>
              <a:rPr kumimoji="0" lang="en-US" sz="1200" b="1" i="0" u="none" strike="noStrike" kern="1200" cap="none" spc="0" normalizeH="0" baseline="0" noProof="0" dirty="0">
                <a:ln>
                  <a:noFill/>
                </a:ln>
                <a:effectLst/>
                <a:uLnTx/>
                <a:uFillTx/>
                <a:latin typeface="Arial" pitchFamily="34" charset="0"/>
                <a:ea typeface="+mj-ea"/>
                <a:cs typeface="Arial" pitchFamily="34" charset="0"/>
              </a:rPr>
              <a:t> </a:t>
            </a:r>
            <a:r>
              <a:rPr kumimoji="0" lang="en-US" sz="1200" i="0" u="none" strike="noStrike" kern="1200" cap="none" spc="0" normalizeH="0" baseline="0" noProof="0" dirty="0">
                <a:ln>
                  <a:noFill/>
                </a:ln>
                <a:effectLst/>
                <a:uLnTx/>
                <a:uFillTx/>
                <a:latin typeface="Arial" pitchFamily="34" charset="0"/>
                <a:ea typeface="+mj-ea"/>
                <a:cs typeface="Arial" pitchFamily="34" charset="0"/>
              </a:rPr>
              <a:t>statistical model</a:t>
            </a:r>
            <a:r>
              <a:rPr kumimoji="0" lang="en-US" sz="1200" b="0" i="0" u="none" strike="noStrike" kern="1200" cap="none" spc="0" normalizeH="0" baseline="0" noProof="0" dirty="0">
                <a:ln>
                  <a:noFill/>
                </a:ln>
                <a:effectLst/>
                <a:uLnTx/>
                <a:uFillTx/>
                <a:latin typeface="Arial" pitchFamily="34" charset="0"/>
                <a:ea typeface="+mj-ea"/>
                <a:cs typeface="Arial" pitchFamily="34" charset="0"/>
              </a:rPr>
              <a:t> correlating energy data with the</a:t>
            </a:r>
            <a:r>
              <a:rPr kumimoji="0" lang="en-US" sz="1200" b="0" i="0" u="none" strike="noStrike" kern="1200" cap="none" spc="0" normalizeH="0" noProof="0" dirty="0">
                <a:ln>
                  <a:noFill/>
                </a:ln>
                <a:effectLst/>
                <a:uLnTx/>
                <a:uFillTx/>
                <a:latin typeface="Arial" pitchFamily="34" charset="0"/>
                <a:ea typeface="+mj-ea"/>
                <a:cs typeface="Arial" pitchFamily="34" charset="0"/>
              </a:rPr>
              <a:t> property use details to identify the key drivers of energy use, a</a:t>
            </a:r>
            <a:r>
              <a:rPr lang="en-US" sz="1200" noProof="0" dirty="0">
                <a:latin typeface="Arial" pitchFamily="34" charset="0"/>
                <a:ea typeface="+mj-ea"/>
                <a:cs typeface="Arial" pitchFamily="34" charset="0"/>
              </a:rPr>
              <a:t>ccounting for weather variations</a:t>
            </a:r>
            <a:endParaRPr kumimoji="0" lang="en-US" sz="1200" b="0" i="0" u="none" strike="noStrike" kern="1200" cap="none" spc="0" normalizeH="0" baseline="0" noProof="0" dirty="0">
              <a:ln>
                <a:noFill/>
              </a:ln>
              <a:effectLst/>
              <a:uLnTx/>
              <a:uFillTx/>
              <a:latin typeface="Arial" pitchFamily="34" charset="0"/>
              <a:ea typeface="+mj-ea"/>
              <a:cs typeface="Arial" pitchFamily="34" charset="0"/>
            </a:endParaRPr>
          </a:p>
        </p:txBody>
      </p:sp>
      <p:sp>
        <p:nvSpPr>
          <p:cNvPr id="26" name="TextBox 25"/>
          <p:cNvSpPr txBox="1"/>
          <p:nvPr/>
        </p:nvSpPr>
        <p:spPr>
          <a:xfrm>
            <a:off x="4749048" y="3483894"/>
            <a:ext cx="1828160" cy="631451"/>
          </a:xfrm>
          <a:prstGeom prst="rect">
            <a:avLst/>
          </a:prstGeom>
        </p:spPr>
        <p:txBody>
          <a:bodyPr vert="horz" wrap="square" lIns="91440" tIns="45720" rIns="91440" bIns="45720" rtlCol="0" anchor="ctr">
            <a:noAutofit/>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en-US" sz="1600" b="1" i="0" u="none" strike="noStrike" kern="1200" cap="none" spc="0" normalizeH="0" baseline="0" noProof="0" dirty="0">
                <a:ln>
                  <a:noFill/>
                </a:ln>
                <a:effectLst/>
                <a:uLnTx/>
                <a:uFillTx/>
                <a:latin typeface="Arial" pitchFamily="34" charset="0"/>
                <a:ea typeface="+mj-ea"/>
                <a:cs typeface="Arial" pitchFamily="34" charset="0"/>
              </a:rPr>
              <a:t>Statistical model creation</a:t>
            </a:r>
          </a:p>
        </p:txBody>
      </p:sp>
      <p:sp>
        <p:nvSpPr>
          <p:cNvPr id="28" name="Bent Arrow 27"/>
          <p:cNvSpPr/>
          <p:nvPr/>
        </p:nvSpPr>
        <p:spPr>
          <a:xfrm flipV="1">
            <a:off x="5484026" y="2548100"/>
            <a:ext cx="336028" cy="378892"/>
          </a:xfrm>
          <a:prstGeom prst="bentArrow">
            <a:avLst>
              <a:gd name="adj1" fmla="val 32229"/>
              <a:gd name="adj2" fmla="val 33871"/>
              <a:gd name="adj3" fmla="val 25000"/>
              <a:gd name="adj4" fmla="val 70611"/>
            </a:avLst>
          </a:prstGeom>
          <a:solidFill>
            <a:schemeClr val="accent5">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29" name="Title 2"/>
          <p:cNvSpPr>
            <a:spLocks noGrp="1"/>
          </p:cNvSpPr>
          <p:nvPr>
            <p:ph type="title"/>
          </p:nvPr>
        </p:nvSpPr>
        <p:spPr>
          <a:xfrm>
            <a:off x="653251" y="502747"/>
            <a:ext cx="8331787" cy="537808"/>
          </a:xfrm>
        </p:spPr>
        <p:txBody>
          <a:bodyPr>
            <a:normAutofit fontScale="90000"/>
          </a:bodyPr>
          <a:lstStyle/>
          <a:p>
            <a:r>
              <a:rPr lang="en-US" dirty="0"/>
              <a:t>Calculating EPA’s ENERGY STAR 1 – 100 score for a building</a:t>
            </a:r>
          </a:p>
        </p:txBody>
      </p:sp>
      <p:pic>
        <p:nvPicPr>
          <p:cNvPr id="2" name="Picture 1"/>
          <p:cNvPicPr>
            <a:picLocks noChangeAspect="1"/>
          </p:cNvPicPr>
          <p:nvPr/>
        </p:nvPicPr>
        <p:blipFill>
          <a:blip r:embed="rId6"/>
          <a:stretch>
            <a:fillRect/>
          </a:stretch>
        </p:blipFill>
        <p:spPr>
          <a:xfrm>
            <a:off x="4484984" y="1483695"/>
            <a:ext cx="2206943" cy="1024217"/>
          </a:xfrm>
          <a:prstGeom prst="rect">
            <a:avLst/>
          </a:prstGeom>
          <a:ln>
            <a:solidFill>
              <a:schemeClr val="bg1">
                <a:lumMod val="50000"/>
              </a:schemeClr>
            </a:solidFill>
          </a:ln>
        </p:spPr>
      </p:pic>
      <p:pic>
        <p:nvPicPr>
          <p:cNvPr id="27" name="Picture 6" descr="https://d30y9cdsu7xlg0.cloudfront.net/png/65999-200.png"/>
          <p:cNvPicPr>
            <a:picLocks noChangeAspect="1" noChangeArrowheads="1"/>
          </p:cNvPicPr>
          <p:nvPr/>
        </p:nvPicPr>
        <p:blipFill>
          <a:blip r:embed="rId7">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5663128" y="2163596"/>
            <a:ext cx="949452" cy="949452"/>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C:\Documents and Settings\JSTEPH02\Local Settings\Temporary Internet Files\Content.IE5\57XMJQF6\MC900349411[1].wmf"/>
          <p:cNvPicPr>
            <a:picLocks noChangeAspect="1" noChangeArrowheads="1"/>
          </p:cNvPicPr>
          <p:nvPr/>
        </p:nvPicPr>
        <p:blipFill>
          <a:blip r:embed="rId8" cstate="print">
            <a:duotone>
              <a:schemeClr val="accent5">
                <a:shade val="45000"/>
                <a:satMod val="135000"/>
              </a:schemeClr>
              <a:prstClr val="white"/>
            </a:duotone>
          </a:blip>
          <a:srcRect/>
          <a:stretch>
            <a:fillRect/>
          </a:stretch>
        </p:blipFill>
        <p:spPr bwMode="auto">
          <a:xfrm>
            <a:off x="151727" y="1619407"/>
            <a:ext cx="1737273" cy="1348880"/>
          </a:xfrm>
          <a:prstGeom prst="rect">
            <a:avLst/>
          </a:prstGeom>
          <a:noFill/>
        </p:spPr>
      </p:pic>
      <p:sp>
        <p:nvSpPr>
          <p:cNvPr id="25" name="Slide Number Placeholder 7"/>
          <p:cNvSpPr>
            <a:spLocks noGrp="1"/>
          </p:cNvSpPr>
          <p:nvPr>
            <p:ph type="sldNum" sz="quarter" idx="4294967295"/>
          </p:nvPr>
        </p:nvSpPr>
        <p:spPr>
          <a:xfrm>
            <a:off x="6558299" y="5627481"/>
            <a:ext cx="2133600" cy="365125"/>
          </a:xfrm>
          <a:prstGeom prst="rect">
            <a:avLst/>
          </a:prstGeom>
        </p:spPr>
        <p:txBody>
          <a:bodyPr/>
          <a:lstStyle/>
          <a:p>
            <a:pPr algn="r"/>
            <a:fld id="{294D4A65-5DBF-47E4-A22C-1B2D232C1B48}" type="slidenum">
              <a:rPr lang="en-US" smtClean="0"/>
              <a:pPr algn="r"/>
              <a:t>18</a:t>
            </a:fld>
            <a:endParaRPr lang="en-US" dirty="0"/>
          </a:p>
        </p:txBody>
      </p:sp>
    </p:spTree>
    <p:extLst>
      <p:ext uri="{BB962C8B-B14F-4D97-AF65-F5344CB8AC3E}">
        <p14:creationId xmlns:p14="http://schemas.microsoft.com/office/powerpoint/2010/main" val="310425452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2"/>
          <p:cNvGrpSpPr>
            <a:grpSpLocks/>
          </p:cNvGrpSpPr>
          <p:nvPr/>
        </p:nvGrpSpPr>
        <p:grpSpPr bwMode="auto">
          <a:xfrm>
            <a:off x="1209778" y="2283880"/>
            <a:ext cx="1556886" cy="964339"/>
            <a:chOff x="2256" y="1162"/>
            <a:chExt cx="1248" cy="885"/>
          </a:xfrm>
        </p:grpSpPr>
        <p:pic>
          <p:nvPicPr>
            <p:cNvPr id="38" name="Picture 49" descr="mob"/>
            <p:cNvPicPr>
              <a:picLocks noChangeArrowheads="1"/>
            </p:cNvPicPr>
            <p:nvPr/>
          </p:nvPicPr>
          <p:blipFill>
            <a:blip r:embed="rId3" cstate="print"/>
            <a:srcRect/>
            <a:stretch>
              <a:fillRect/>
            </a:stretch>
          </p:blipFill>
          <p:spPr bwMode="auto">
            <a:xfrm>
              <a:off x="2400" y="1162"/>
              <a:ext cx="864" cy="633"/>
            </a:xfrm>
            <a:prstGeom prst="rect">
              <a:avLst/>
            </a:prstGeom>
            <a:noFill/>
            <a:ln w="9525" cap="sq">
              <a:solidFill>
                <a:schemeClr val="tx1"/>
              </a:solidFill>
              <a:miter lim="800000"/>
              <a:headEnd/>
              <a:tailEnd/>
            </a:ln>
            <a:effectLst>
              <a:outerShdw dist="38100" dir="2700000" algn="tl" rotWithShape="0">
                <a:srgbClr val="000000">
                  <a:alpha val="42999"/>
                </a:srgbClr>
              </a:outerShdw>
            </a:effectLst>
          </p:spPr>
        </p:pic>
        <p:sp>
          <p:nvSpPr>
            <p:cNvPr id="26671" name="TextBox 25"/>
            <p:cNvSpPr txBox="1">
              <a:spLocks noChangeArrowheads="1"/>
            </p:cNvSpPr>
            <p:nvPr/>
          </p:nvSpPr>
          <p:spPr bwMode="auto">
            <a:xfrm>
              <a:off x="2256" y="1834"/>
              <a:ext cx="1248" cy="213"/>
            </a:xfrm>
            <a:prstGeom prst="rect">
              <a:avLst/>
            </a:prstGeom>
            <a:noFill/>
            <a:ln w="9525">
              <a:noFill/>
              <a:miter lim="800000"/>
              <a:headEnd/>
              <a:tailEnd/>
            </a:ln>
          </p:spPr>
          <p:txBody>
            <a:bodyPr>
              <a:spAutoFit/>
            </a:bodyPr>
            <a:lstStyle/>
            <a:p>
              <a:pPr algn="ctr" eaLnBrk="0" hangingPunct="0"/>
              <a:r>
                <a:rPr lang="en-US" sz="1050" b="1" dirty="0">
                  <a:solidFill>
                    <a:srgbClr val="1F1F1F"/>
                  </a:solidFill>
                </a:rPr>
                <a:t>Medical Offices*</a:t>
              </a:r>
            </a:p>
          </p:txBody>
        </p:sp>
      </p:grpSp>
      <p:grpSp>
        <p:nvGrpSpPr>
          <p:cNvPr id="5" name="Group 5"/>
          <p:cNvGrpSpPr>
            <a:grpSpLocks/>
          </p:cNvGrpSpPr>
          <p:nvPr/>
        </p:nvGrpSpPr>
        <p:grpSpPr bwMode="auto">
          <a:xfrm>
            <a:off x="4915438" y="2321788"/>
            <a:ext cx="1317365" cy="976326"/>
            <a:chOff x="1152" y="1152"/>
            <a:chExt cx="1056" cy="896"/>
          </a:xfrm>
        </p:grpSpPr>
        <p:pic>
          <p:nvPicPr>
            <p:cNvPr id="36" name="Picture 59" descr="1001404"/>
            <p:cNvPicPr>
              <a:picLocks noChangeArrowheads="1"/>
            </p:cNvPicPr>
            <p:nvPr/>
          </p:nvPicPr>
          <p:blipFill>
            <a:blip r:embed="rId4" cstate="print"/>
            <a:srcRect/>
            <a:stretch>
              <a:fillRect/>
            </a:stretch>
          </p:blipFill>
          <p:spPr bwMode="auto">
            <a:xfrm>
              <a:off x="1284" y="1152"/>
              <a:ext cx="864" cy="633"/>
            </a:xfrm>
            <a:prstGeom prst="rect">
              <a:avLst/>
            </a:prstGeom>
            <a:noFill/>
            <a:ln w="9525" cap="sq">
              <a:solidFill>
                <a:schemeClr val="tx1"/>
              </a:solidFill>
              <a:miter lim="800000"/>
              <a:headEnd/>
              <a:tailEnd/>
            </a:ln>
            <a:effectLst>
              <a:outerShdw dist="38100" dir="2700000" algn="tl" rotWithShape="0">
                <a:srgbClr val="000000">
                  <a:alpha val="42999"/>
                </a:srgbClr>
              </a:outerShdw>
            </a:effectLst>
          </p:spPr>
        </p:pic>
        <p:sp>
          <p:nvSpPr>
            <p:cNvPr id="26669" name="TextBox 21"/>
            <p:cNvSpPr txBox="1">
              <a:spLocks noChangeArrowheads="1"/>
            </p:cNvSpPr>
            <p:nvPr/>
          </p:nvSpPr>
          <p:spPr bwMode="auto">
            <a:xfrm>
              <a:off x="1152" y="1835"/>
              <a:ext cx="1056" cy="213"/>
            </a:xfrm>
            <a:prstGeom prst="rect">
              <a:avLst/>
            </a:prstGeom>
            <a:noFill/>
            <a:ln w="9525">
              <a:noFill/>
              <a:miter lim="800000"/>
              <a:headEnd/>
              <a:tailEnd/>
            </a:ln>
          </p:spPr>
          <p:txBody>
            <a:bodyPr>
              <a:spAutoFit/>
            </a:bodyPr>
            <a:lstStyle/>
            <a:p>
              <a:pPr algn="ctr" eaLnBrk="0" hangingPunct="0"/>
              <a:r>
                <a:rPr lang="en-US" sz="1050" b="1" dirty="0">
                  <a:solidFill>
                    <a:srgbClr val="1F1F1F"/>
                  </a:solidFill>
                </a:rPr>
                <a:t>Office Buildings</a:t>
              </a:r>
            </a:p>
          </p:txBody>
        </p:sp>
      </p:grpSp>
      <p:grpSp>
        <p:nvGrpSpPr>
          <p:cNvPr id="6" name="Group 8"/>
          <p:cNvGrpSpPr>
            <a:grpSpLocks/>
          </p:cNvGrpSpPr>
          <p:nvPr/>
        </p:nvGrpSpPr>
        <p:grpSpPr bwMode="auto">
          <a:xfrm>
            <a:off x="2657140" y="4729101"/>
            <a:ext cx="1077844" cy="964339"/>
            <a:chOff x="240" y="2208"/>
            <a:chExt cx="864" cy="885"/>
          </a:xfrm>
        </p:grpSpPr>
        <p:pic>
          <p:nvPicPr>
            <p:cNvPr id="34" name="Picture 47" descr="1002348"/>
            <p:cNvPicPr>
              <a:picLocks noChangeArrowheads="1"/>
            </p:cNvPicPr>
            <p:nvPr/>
          </p:nvPicPr>
          <p:blipFill>
            <a:blip r:embed="rId5" cstate="print"/>
            <a:srcRect/>
            <a:stretch>
              <a:fillRect/>
            </a:stretch>
          </p:blipFill>
          <p:spPr bwMode="auto">
            <a:xfrm>
              <a:off x="240" y="2208"/>
              <a:ext cx="864" cy="633"/>
            </a:xfrm>
            <a:prstGeom prst="rect">
              <a:avLst/>
            </a:prstGeom>
            <a:noFill/>
            <a:ln w="9525" cap="sq">
              <a:solidFill>
                <a:schemeClr val="tx1"/>
              </a:solidFill>
              <a:miter lim="800000"/>
              <a:headEnd/>
              <a:tailEnd/>
            </a:ln>
            <a:effectLst>
              <a:outerShdw dist="38100" dir="2700000" algn="tl" rotWithShape="0">
                <a:srgbClr val="000000">
                  <a:alpha val="42999"/>
                </a:srgbClr>
              </a:outerShdw>
            </a:effectLst>
          </p:spPr>
        </p:pic>
        <p:sp>
          <p:nvSpPr>
            <p:cNvPr id="26667" name="TextBox 21"/>
            <p:cNvSpPr txBox="1">
              <a:spLocks noChangeArrowheads="1"/>
            </p:cNvSpPr>
            <p:nvPr/>
          </p:nvSpPr>
          <p:spPr bwMode="auto">
            <a:xfrm>
              <a:off x="240" y="2880"/>
              <a:ext cx="864" cy="213"/>
            </a:xfrm>
            <a:prstGeom prst="rect">
              <a:avLst/>
            </a:prstGeom>
            <a:noFill/>
            <a:ln w="9525">
              <a:noFill/>
              <a:miter lim="800000"/>
              <a:headEnd/>
              <a:tailEnd/>
            </a:ln>
          </p:spPr>
          <p:txBody>
            <a:bodyPr>
              <a:spAutoFit/>
            </a:bodyPr>
            <a:lstStyle/>
            <a:p>
              <a:pPr algn="ctr" eaLnBrk="0" hangingPunct="0"/>
              <a:r>
                <a:rPr lang="en-US" sz="1050" b="1">
                  <a:solidFill>
                    <a:srgbClr val="1F1F1F"/>
                  </a:solidFill>
                </a:rPr>
                <a:t>Hospitals</a:t>
              </a:r>
            </a:p>
          </p:txBody>
        </p:sp>
      </p:grpSp>
      <p:grpSp>
        <p:nvGrpSpPr>
          <p:cNvPr id="7" name="Group 11"/>
          <p:cNvGrpSpPr>
            <a:grpSpLocks/>
          </p:cNvGrpSpPr>
          <p:nvPr/>
        </p:nvGrpSpPr>
        <p:grpSpPr bwMode="auto">
          <a:xfrm>
            <a:off x="2585773" y="3469874"/>
            <a:ext cx="1219368" cy="1174230"/>
            <a:chOff x="2371" y="2208"/>
            <a:chExt cx="926" cy="1040"/>
          </a:xfrm>
        </p:grpSpPr>
        <p:pic>
          <p:nvPicPr>
            <p:cNvPr id="32" name="Picture 53" descr="j0431694"/>
            <p:cNvPicPr>
              <a:picLocks noChangeArrowheads="1"/>
            </p:cNvPicPr>
            <p:nvPr/>
          </p:nvPicPr>
          <p:blipFill>
            <a:blip r:embed="rId6" cstate="print"/>
            <a:srcRect/>
            <a:stretch>
              <a:fillRect/>
            </a:stretch>
          </p:blipFill>
          <p:spPr bwMode="auto">
            <a:xfrm>
              <a:off x="2400" y="2208"/>
              <a:ext cx="864" cy="633"/>
            </a:xfrm>
            <a:prstGeom prst="rect">
              <a:avLst/>
            </a:prstGeom>
            <a:noFill/>
            <a:ln w="9525" cap="sq">
              <a:solidFill>
                <a:schemeClr val="tx1"/>
              </a:solidFill>
              <a:miter lim="800000"/>
              <a:headEnd/>
              <a:tailEnd/>
            </a:ln>
            <a:effectLst>
              <a:outerShdw dist="38100" dir="2700000" algn="tl" rotWithShape="0">
                <a:srgbClr val="000000">
                  <a:alpha val="42999"/>
                </a:srgbClr>
              </a:outerShdw>
            </a:effectLst>
          </p:spPr>
        </p:pic>
        <p:sp>
          <p:nvSpPr>
            <p:cNvPr id="26665" name="TextBox 22"/>
            <p:cNvSpPr txBox="1">
              <a:spLocks noChangeArrowheads="1"/>
            </p:cNvSpPr>
            <p:nvPr/>
          </p:nvSpPr>
          <p:spPr bwMode="auto">
            <a:xfrm>
              <a:off x="2371" y="2880"/>
              <a:ext cx="926" cy="368"/>
            </a:xfrm>
            <a:prstGeom prst="rect">
              <a:avLst/>
            </a:prstGeom>
            <a:noFill/>
            <a:ln w="9525">
              <a:noFill/>
              <a:miter lim="800000"/>
              <a:headEnd/>
              <a:tailEnd/>
            </a:ln>
          </p:spPr>
          <p:txBody>
            <a:bodyPr wrap="square">
              <a:spAutoFit/>
            </a:bodyPr>
            <a:lstStyle/>
            <a:p>
              <a:pPr algn="ctr" eaLnBrk="0" hangingPunct="0"/>
              <a:r>
                <a:rPr lang="en-US" sz="1050" b="1" dirty="0" smtClean="0">
                  <a:solidFill>
                    <a:srgbClr val="1F1F1F"/>
                  </a:solidFill>
                </a:rPr>
                <a:t>Distribution Centers</a:t>
              </a:r>
              <a:endParaRPr lang="en-US" sz="1050" b="1" dirty="0">
                <a:solidFill>
                  <a:srgbClr val="1F1F1F"/>
                </a:solidFill>
              </a:endParaRPr>
            </a:p>
          </p:txBody>
        </p:sp>
      </p:grpSp>
      <p:grpSp>
        <p:nvGrpSpPr>
          <p:cNvPr id="8" name="Group 14"/>
          <p:cNvGrpSpPr>
            <a:grpSpLocks/>
          </p:cNvGrpSpPr>
          <p:nvPr/>
        </p:nvGrpSpPr>
        <p:grpSpPr bwMode="auto">
          <a:xfrm>
            <a:off x="2639749" y="1101568"/>
            <a:ext cx="1077844" cy="986132"/>
            <a:chOff x="240" y="1152"/>
            <a:chExt cx="864" cy="905"/>
          </a:xfrm>
        </p:grpSpPr>
        <p:pic>
          <p:nvPicPr>
            <p:cNvPr id="30" name="Picture 54" descr="dorms"/>
            <p:cNvPicPr>
              <a:picLocks noChangeArrowheads="1"/>
            </p:cNvPicPr>
            <p:nvPr/>
          </p:nvPicPr>
          <p:blipFill>
            <a:blip r:embed="rId7" cstate="print"/>
            <a:srcRect/>
            <a:stretch>
              <a:fillRect/>
            </a:stretch>
          </p:blipFill>
          <p:spPr bwMode="auto">
            <a:xfrm>
              <a:off x="240" y="1152"/>
              <a:ext cx="864" cy="633"/>
            </a:xfrm>
            <a:prstGeom prst="rect">
              <a:avLst/>
            </a:prstGeom>
            <a:noFill/>
            <a:ln w="9525" cap="sq">
              <a:solidFill>
                <a:schemeClr val="tx1"/>
              </a:solidFill>
              <a:miter lim="800000"/>
              <a:headEnd/>
              <a:tailEnd/>
            </a:ln>
            <a:effectLst>
              <a:outerShdw dist="38100" dir="2700000" algn="tl" rotWithShape="0">
                <a:srgbClr val="000000">
                  <a:alpha val="42999"/>
                </a:srgbClr>
              </a:outerShdw>
            </a:effectLst>
          </p:spPr>
        </p:pic>
        <p:sp>
          <p:nvSpPr>
            <p:cNvPr id="26663" name="TextBox 30"/>
            <p:cNvSpPr txBox="1">
              <a:spLocks noChangeArrowheads="1"/>
            </p:cNvSpPr>
            <p:nvPr/>
          </p:nvSpPr>
          <p:spPr bwMode="auto">
            <a:xfrm>
              <a:off x="240" y="1824"/>
              <a:ext cx="864" cy="233"/>
            </a:xfrm>
            <a:prstGeom prst="rect">
              <a:avLst/>
            </a:prstGeom>
            <a:noFill/>
            <a:ln w="9525">
              <a:noFill/>
              <a:miter lim="800000"/>
              <a:headEnd/>
              <a:tailEnd/>
            </a:ln>
          </p:spPr>
          <p:txBody>
            <a:bodyPr>
              <a:spAutoFit/>
            </a:bodyPr>
            <a:lstStyle/>
            <a:p>
              <a:pPr algn="ctr" eaLnBrk="0" hangingPunct="0"/>
              <a:r>
                <a:rPr lang="en-US" sz="1050" b="1" dirty="0" smtClean="0">
                  <a:solidFill>
                    <a:srgbClr val="1F1F1F"/>
                  </a:solidFill>
                </a:rPr>
                <a:t>Barracks*</a:t>
              </a:r>
              <a:endParaRPr lang="en-US" sz="1050" b="1" dirty="0">
                <a:solidFill>
                  <a:srgbClr val="1F1F1F"/>
                </a:solidFill>
              </a:endParaRPr>
            </a:p>
          </p:txBody>
        </p:sp>
      </p:grpSp>
      <p:grpSp>
        <p:nvGrpSpPr>
          <p:cNvPr id="9" name="Group 17"/>
          <p:cNvGrpSpPr>
            <a:grpSpLocks/>
          </p:cNvGrpSpPr>
          <p:nvPr/>
        </p:nvGrpSpPr>
        <p:grpSpPr bwMode="auto">
          <a:xfrm>
            <a:off x="6265396" y="1121684"/>
            <a:ext cx="1137724" cy="986133"/>
            <a:chOff x="2400" y="3264"/>
            <a:chExt cx="864" cy="905"/>
          </a:xfrm>
        </p:grpSpPr>
        <p:pic>
          <p:nvPicPr>
            <p:cNvPr id="28" name="Picture 55" descr="good foods"/>
            <p:cNvPicPr>
              <a:picLocks noChangeArrowheads="1"/>
            </p:cNvPicPr>
            <p:nvPr/>
          </p:nvPicPr>
          <p:blipFill>
            <a:blip r:embed="rId8" cstate="print"/>
            <a:srcRect/>
            <a:stretch>
              <a:fillRect/>
            </a:stretch>
          </p:blipFill>
          <p:spPr bwMode="auto">
            <a:xfrm>
              <a:off x="2400" y="3264"/>
              <a:ext cx="864" cy="633"/>
            </a:xfrm>
            <a:prstGeom prst="rect">
              <a:avLst/>
            </a:prstGeom>
            <a:noFill/>
            <a:ln w="9525" cap="sq">
              <a:solidFill>
                <a:schemeClr val="tx1"/>
              </a:solidFill>
              <a:miter lim="800000"/>
              <a:headEnd/>
              <a:tailEnd/>
            </a:ln>
            <a:effectLst>
              <a:outerShdw dist="38100" dir="2700000" algn="tl" rotWithShape="0">
                <a:srgbClr val="000000">
                  <a:alpha val="42999"/>
                </a:srgbClr>
              </a:outerShdw>
            </a:effectLst>
          </p:spPr>
        </p:pic>
        <p:sp>
          <p:nvSpPr>
            <p:cNvPr id="26661" name="TextBox 28"/>
            <p:cNvSpPr txBox="1">
              <a:spLocks noChangeArrowheads="1"/>
            </p:cNvSpPr>
            <p:nvPr/>
          </p:nvSpPr>
          <p:spPr bwMode="auto">
            <a:xfrm>
              <a:off x="2400" y="3936"/>
              <a:ext cx="864" cy="233"/>
            </a:xfrm>
            <a:prstGeom prst="rect">
              <a:avLst/>
            </a:prstGeom>
            <a:noFill/>
            <a:ln w="9525">
              <a:noFill/>
              <a:miter lim="800000"/>
              <a:headEnd/>
              <a:tailEnd/>
            </a:ln>
          </p:spPr>
          <p:txBody>
            <a:bodyPr>
              <a:spAutoFit/>
            </a:bodyPr>
            <a:lstStyle/>
            <a:p>
              <a:pPr algn="ctr" eaLnBrk="0" hangingPunct="0"/>
              <a:r>
                <a:rPr lang="en-US" sz="1050" b="1" dirty="0" smtClean="0">
                  <a:solidFill>
                    <a:srgbClr val="1F1F1F"/>
                  </a:solidFill>
                </a:rPr>
                <a:t>Supermarkets</a:t>
              </a:r>
              <a:endParaRPr lang="en-US" sz="1050" b="1" dirty="0">
                <a:solidFill>
                  <a:srgbClr val="1F1F1F"/>
                </a:solidFill>
              </a:endParaRPr>
            </a:p>
          </p:txBody>
        </p:sp>
      </p:grpSp>
      <p:grpSp>
        <p:nvGrpSpPr>
          <p:cNvPr id="10" name="Group 20"/>
          <p:cNvGrpSpPr>
            <a:grpSpLocks/>
          </p:cNvGrpSpPr>
          <p:nvPr/>
        </p:nvGrpSpPr>
        <p:grpSpPr bwMode="auto">
          <a:xfrm>
            <a:off x="6299017" y="2334500"/>
            <a:ext cx="1179552" cy="1112532"/>
            <a:chOff x="3408" y="3264"/>
            <a:chExt cx="867" cy="1021"/>
          </a:xfrm>
        </p:grpSpPr>
        <p:pic>
          <p:nvPicPr>
            <p:cNvPr id="26" name="Picture 51" descr="DC courthouse"/>
            <p:cNvPicPr>
              <a:picLocks noChangeArrowheads="1"/>
            </p:cNvPicPr>
            <p:nvPr/>
          </p:nvPicPr>
          <p:blipFill>
            <a:blip r:embed="rId9" cstate="print"/>
            <a:srcRect/>
            <a:stretch>
              <a:fillRect/>
            </a:stretch>
          </p:blipFill>
          <p:spPr bwMode="auto">
            <a:xfrm>
              <a:off x="3408" y="3264"/>
              <a:ext cx="864" cy="633"/>
            </a:xfrm>
            <a:prstGeom prst="rect">
              <a:avLst/>
            </a:prstGeom>
            <a:noFill/>
            <a:ln w="9525" cap="sq">
              <a:solidFill>
                <a:schemeClr val="tx1"/>
              </a:solidFill>
              <a:miter lim="800000"/>
              <a:headEnd/>
              <a:tailEnd/>
            </a:ln>
            <a:effectLst>
              <a:outerShdw dist="38100" dir="2700000" algn="tl" rotWithShape="0">
                <a:srgbClr val="000000">
                  <a:alpha val="42999"/>
                </a:srgbClr>
              </a:outerShdw>
            </a:effectLst>
          </p:spPr>
        </p:pic>
        <p:sp>
          <p:nvSpPr>
            <p:cNvPr id="26659" name="TextBox 26"/>
            <p:cNvSpPr txBox="1">
              <a:spLocks noChangeArrowheads="1"/>
            </p:cNvSpPr>
            <p:nvPr/>
          </p:nvSpPr>
          <p:spPr bwMode="auto">
            <a:xfrm>
              <a:off x="3456" y="3936"/>
              <a:ext cx="819" cy="349"/>
            </a:xfrm>
            <a:prstGeom prst="rect">
              <a:avLst/>
            </a:prstGeom>
            <a:noFill/>
            <a:ln w="9525">
              <a:noFill/>
              <a:miter lim="800000"/>
              <a:headEnd/>
              <a:tailEnd/>
            </a:ln>
          </p:spPr>
          <p:txBody>
            <a:bodyPr>
              <a:spAutoFit/>
            </a:bodyPr>
            <a:lstStyle/>
            <a:p>
              <a:pPr algn="ctr" eaLnBrk="0" hangingPunct="0"/>
              <a:r>
                <a:rPr lang="en-US" sz="1050" b="1">
                  <a:solidFill>
                    <a:srgbClr val="1F1F1F"/>
                  </a:solidFill>
                </a:rPr>
                <a:t>Courthouses</a:t>
              </a:r>
            </a:p>
          </p:txBody>
        </p:sp>
      </p:grpSp>
      <p:grpSp>
        <p:nvGrpSpPr>
          <p:cNvPr id="11" name="Group 23"/>
          <p:cNvGrpSpPr>
            <a:grpSpLocks/>
          </p:cNvGrpSpPr>
          <p:nvPr/>
        </p:nvGrpSpPr>
        <p:grpSpPr bwMode="auto">
          <a:xfrm>
            <a:off x="5050240" y="1122250"/>
            <a:ext cx="1077844" cy="950174"/>
            <a:chOff x="3456" y="1152"/>
            <a:chExt cx="864" cy="872"/>
          </a:xfrm>
        </p:grpSpPr>
        <p:pic>
          <p:nvPicPr>
            <p:cNvPr id="24" name="Picture 56" descr="school_color"/>
            <p:cNvPicPr>
              <a:picLocks noChangeArrowheads="1"/>
            </p:cNvPicPr>
            <p:nvPr/>
          </p:nvPicPr>
          <p:blipFill>
            <a:blip r:embed="rId10" cstate="print"/>
            <a:srcRect/>
            <a:stretch>
              <a:fillRect/>
            </a:stretch>
          </p:blipFill>
          <p:spPr bwMode="auto">
            <a:xfrm>
              <a:off x="3456" y="1152"/>
              <a:ext cx="864" cy="633"/>
            </a:xfrm>
            <a:prstGeom prst="rect">
              <a:avLst/>
            </a:prstGeom>
            <a:noFill/>
            <a:ln w="9525" cap="sq">
              <a:solidFill>
                <a:schemeClr val="tx1"/>
              </a:solidFill>
              <a:miter lim="800000"/>
              <a:headEnd/>
              <a:tailEnd/>
            </a:ln>
            <a:effectLst>
              <a:outerShdw dist="38100" dir="2700000" algn="tl" rotWithShape="0">
                <a:srgbClr val="000000">
                  <a:alpha val="42999"/>
                </a:srgbClr>
              </a:outerShdw>
            </a:effectLst>
          </p:spPr>
        </p:pic>
        <p:sp>
          <p:nvSpPr>
            <p:cNvPr id="26657" name="TextBox 24"/>
            <p:cNvSpPr txBox="1">
              <a:spLocks noChangeArrowheads="1"/>
            </p:cNvSpPr>
            <p:nvPr/>
          </p:nvSpPr>
          <p:spPr bwMode="auto">
            <a:xfrm>
              <a:off x="3456" y="1811"/>
              <a:ext cx="864" cy="213"/>
            </a:xfrm>
            <a:prstGeom prst="rect">
              <a:avLst/>
            </a:prstGeom>
            <a:noFill/>
            <a:ln w="9525">
              <a:noFill/>
              <a:miter lim="800000"/>
              <a:headEnd/>
              <a:tailEnd/>
            </a:ln>
          </p:spPr>
          <p:txBody>
            <a:bodyPr>
              <a:spAutoFit/>
            </a:bodyPr>
            <a:lstStyle/>
            <a:p>
              <a:pPr algn="ctr" eaLnBrk="0" hangingPunct="0"/>
              <a:r>
                <a:rPr lang="en-US" sz="1050" b="1">
                  <a:solidFill>
                    <a:srgbClr val="1F1F1F"/>
                  </a:solidFill>
                </a:rPr>
                <a:t>K-12 Schools</a:t>
              </a:r>
            </a:p>
          </p:txBody>
        </p:sp>
      </p:grpSp>
      <p:grpSp>
        <p:nvGrpSpPr>
          <p:cNvPr id="12" name="Group 26"/>
          <p:cNvGrpSpPr>
            <a:grpSpLocks/>
          </p:cNvGrpSpPr>
          <p:nvPr/>
        </p:nvGrpSpPr>
        <p:grpSpPr bwMode="auto">
          <a:xfrm>
            <a:off x="1384116" y="1112992"/>
            <a:ext cx="1181878" cy="986132"/>
            <a:chOff x="240" y="1152"/>
            <a:chExt cx="912" cy="905"/>
          </a:xfrm>
        </p:grpSpPr>
        <p:pic>
          <p:nvPicPr>
            <p:cNvPr id="22" name="Picture 52" descr="383 Madison"/>
            <p:cNvPicPr>
              <a:picLocks noChangeArrowheads="1"/>
            </p:cNvPicPr>
            <p:nvPr/>
          </p:nvPicPr>
          <p:blipFill>
            <a:blip r:embed="rId11" cstate="print"/>
            <a:srcRect/>
            <a:stretch>
              <a:fillRect/>
            </a:stretch>
          </p:blipFill>
          <p:spPr bwMode="auto">
            <a:xfrm>
              <a:off x="240" y="1152"/>
              <a:ext cx="864" cy="633"/>
            </a:xfrm>
            <a:prstGeom prst="rect">
              <a:avLst/>
            </a:prstGeom>
            <a:noFill/>
            <a:ln w="9525" cap="sq">
              <a:solidFill>
                <a:schemeClr val="tx1"/>
              </a:solidFill>
              <a:miter lim="800000"/>
              <a:headEnd/>
              <a:tailEnd/>
            </a:ln>
            <a:effectLst>
              <a:outerShdw dist="38100" dir="2700000" algn="tl" rotWithShape="0">
                <a:srgbClr val="000000">
                  <a:alpha val="42999"/>
                </a:srgbClr>
              </a:outerShdw>
            </a:effectLst>
          </p:spPr>
        </p:pic>
        <p:sp>
          <p:nvSpPr>
            <p:cNvPr id="26655" name="TextBox 22"/>
            <p:cNvSpPr txBox="1">
              <a:spLocks noChangeArrowheads="1"/>
            </p:cNvSpPr>
            <p:nvPr/>
          </p:nvSpPr>
          <p:spPr bwMode="auto">
            <a:xfrm>
              <a:off x="240" y="1824"/>
              <a:ext cx="912" cy="233"/>
            </a:xfrm>
            <a:prstGeom prst="rect">
              <a:avLst/>
            </a:prstGeom>
            <a:noFill/>
            <a:ln w="9525">
              <a:noFill/>
              <a:miter lim="800000"/>
              <a:headEnd/>
              <a:tailEnd/>
            </a:ln>
          </p:spPr>
          <p:txBody>
            <a:bodyPr>
              <a:spAutoFit/>
            </a:bodyPr>
            <a:lstStyle/>
            <a:p>
              <a:pPr algn="ctr" eaLnBrk="0" hangingPunct="0"/>
              <a:r>
                <a:rPr lang="en-US" sz="1050" b="1" dirty="0" smtClean="0">
                  <a:solidFill>
                    <a:srgbClr val="1F1F1F"/>
                  </a:solidFill>
                </a:rPr>
                <a:t>Bank Branch</a:t>
              </a:r>
              <a:endParaRPr lang="en-US" sz="1050" b="1" dirty="0">
                <a:solidFill>
                  <a:srgbClr val="1F1F1F"/>
                </a:solidFill>
              </a:endParaRPr>
            </a:p>
          </p:txBody>
        </p:sp>
      </p:grpSp>
      <p:grpSp>
        <p:nvGrpSpPr>
          <p:cNvPr id="13" name="Group 29"/>
          <p:cNvGrpSpPr>
            <a:grpSpLocks/>
          </p:cNvGrpSpPr>
          <p:nvPr/>
        </p:nvGrpSpPr>
        <p:grpSpPr bwMode="auto">
          <a:xfrm>
            <a:off x="2634398" y="2298209"/>
            <a:ext cx="1077844" cy="964339"/>
            <a:chOff x="3456" y="2208"/>
            <a:chExt cx="864" cy="885"/>
          </a:xfrm>
        </p:grpSpPr>
        <p:pic>
          <p:nvPicPr>
            <p:cNvPr id="20" name="Picture 48" descr="hotel2"/>
            <p:cNvPicPr>
              <a:picLocks noChangeArrowheads="1"/>
            </p:cNvPicPr>
            <p:nvPr/>
          </p:nvPicPr>
          <p:blipFill>
            <a:blip r:embed="rId12" cstate="print"/>
            <a:srcRect/>
            <a:stretch>
              <a:fillRect/>
            </a:stretch>
          </p:blipFill>
          <p:spPr bwMode="auto">
            <a:xfrm>
              <a:off x="3456" y="2208"/>
              <a:ext cx="864" cy="633"/>
            </a:xfrm>
            <a:prstGeom prst="rect">
              <a:avLst/>
            </a:prstGeom>
            <a:noFill/>
            <a:ln w="9525" cap="sq">
              <a:solidFill>
                <a:schemeClr val="tx1"/>
              </a:solidFill>
              <a:miter lim="800000"/>
              <a:headEnd/>
              <a:tailEnd/>
            </a:ln>
            <a:effectLst>
              <a:outerShdw dist="38100" dir="2700000" algn="tl" rotWithShape="0">
                <a:srgbClr val="000000">
                  <a:alpha val="42999"/>
                </a:srgbClr>
              </a:outerShdw>
            </a:effectLst>
          </p:spPr>
        </p:pic>
        <p:sp>
          <p:nvSpPr>
            <p:cNvPr id="26653" name="TextBox 20"/>
            <p:cNvSpPr txBox="1">
              <a:spLocks noChangeArrowheads="1"/>
            </p:cNvSpPr>
            <p:nvPr/>
          </p:nvSpPr>
          <p:spPr bwMode="auto">
            <a:xfrm>
              <a:off x="3456" y="2880"/>
              <a:ext cx="864" cy="213"/>
            </a:xfrm>
            <a:prstGeom prst="rect">
              <a:avLst/>
            </a:prstGeom>
            <a:noFill/>
            <a:ln w="9525">
              <a:noFill/>
              <a:miter lim="800000"/>
              <a:headEnd/>
              <a:tailEnd/>
            </a:ln>
          </p:spPr>
          <p:txBody>
            <a:bodyPr>
              <a:spAutoFit/>
            </a:bodyPr>
            <a:lstStyle/>
            <a:p>
              <a:pPr algn="ctr" eaLnBrk="0" hangingPunct="0"/>
              <a:r>
                <a:rPr lang="en-US" sz="1050" b="1">
                  <a:solidFill>
                    <a:srgbClr val="1F1F1F"/>
                  </a:solidFill>
                </a:rPr>
                <a:t>Hotels</a:t>
              </a:r>
            </a:p>
          </p:txBody>
        </p:sp>
      </p:grpSp>
      <p:grpSp>
        <p:nvGrpSpPr>
          <p:cNvPr id="14" name="Group 46"/>
          <p:cNvGrpSpPr>
            <a:grpSpLocks/>
          </p:cNvGrpSpPr>
          <p:nvPr/>
        </p:nvGrpSpPr>
        <p:grpSpPr bwMode="auto">
          <a:xfrm>
            <a:off x="5021109" y="4763193"/>
            <a:ext cx="1437125" cy="1123428"/>
            <a:chOff x="3312" y="3168"/>
            <a:chExt cx="1152" cy="1031"/>
          </a:xfrm>
        </p:grpSpPr>
        <p:pic>
          <p:nvPicPr>
            <p:cNvPr id="18" name="Picture 50" descr="wastetreatment008"/>
            <p:cNvPicPr>
              <a:picLocks noChangeArrowheads="1"/>
            </p:cNvPicPr>
            <p:nvPr/>
          </p:nvPicPr>
          <p:blipFill>
            <a:blip r:embed="rId13" cstate="print"/>
            <a:srcRect/>
            <a:stretch>
              <a:fillRect/>
            </a:stretch>
          </p:blipFill>
          <p:spPr bwMode="auto">
            <a:xfrm>
              <a:off x="3456" y="3168"/>
              <a:ext cx="864" cy="633"/>
            </a:xfrm>
            <a:prstGeom prst="rect">
              <a:avLst/>
            </a:prstGeom>
            <a:noFill/>
            <a:ln w="9525" cap="sq">
              <a:solidFill>
                <a:schemeClr val="tx1"/>
              </a:solidFill>
              <a:miter lim="800000"/>
              <a:headEnd/>
              <a:tailEnd/>
            </a:ln>
            <a:effectLst>
              <a:outerShdw dist="38100" dir="2700000" algn="tl" rotWithShape="0">
                <a:srgbClr val="000000">
                  <a:alpha val="42999"/>
                </a:srgbClr>
              </a:outerShdw>
            </a:effectLst>
          </p:spPr>
        </p:pic>
        <p:sp>
          <p:nvSpPr>
            <p:cNvPr id="26651" name="TextBox 18"/>
            <p:cNvSpPr txBox="1">
              <a:spLocks noChangeArrowheads="1"/>
            </p:cNvSpPr>
            <p:nvPr/>
          </p:nvSpPr>
          <p:spPr bwMode="auto">
            <a:xfrm>
              <a:off x="3312" y="3850"/>
              <a:ext cx="1152" cy="349"/>
            </a:xfrm>
            <a:prstGeom prst="rect">
              <a:avLst/>
            </a:prstGeom>
            <a:noFill/>
            <a:ln w="9525">
              <a:noFill/>
              <a:miter lim="800000"/>
              <a:headEnd/>
              <a:tailEnd/>
            </a:ln>
          </p:spPr>
          <p:txBody>
            <a:bodyPr>
              <a:spAutoFit/>
            </a:bodyPr>
            <a:lstStyle/>
            <a:p>
              <a:pPr algn="ctr" eaLnBrk="0" hangingPunct="0"/>
              <a:r>
                <a:rPr lang="en-US" sz="1050" b="1">
                  <a:solidFill>
                    <a:srgbClr val="1F1F1F"/>
                  </a:solidFill>
                </a:rPr>
                <a:t>Wastewater Treatment Plants*</a:t>
              </a:r>
            </a:p>
          </p:txBody>
        </p:sp>
      </p:grpSp>
      <p:grpSp>
        <p:nvGrpSpPr>
          <p:cNvPr id="15" name="Group 35"/>
          <p:cNvGrpSpPr>
            <a:grpSpLocks/>
          </p:cNvGrpSpPr>
          <p:nvPr/>
        </p:nvGrpSpPr>
        <p:grpSpPr bwMode="auto">
          <a:xfrm>
            <a:off x="1396355" y="3459210"/>
            <a:ext cx="1077844" cy="964339"/>
            <a:chOff x="1344" y="2208"/>
            <a:chExt cx="864" cy="885"/>
          </a:xfrm>
        </p:grpSpPr>
        <p:pic>
          <p:nvPicPr>
            <p:cNvPr id="16" name="Picture 58" descr="jc penney"/>
            <p:cNvPicPr>
              <a:picLocks noChangeArrowheads="1"/>
            </p:cNvPicPr>
            <p:nvPr/>
          </p:nvPicPr>
          <p:blipFill>
            <a:blip r:embed="rId14" cstate="print"/>
            <a:srcRect/>
            <a:stretch>
              <a:fillRect/>
            </a:stretch>
          </p:blipFill>
          <p:spPr bwMode="auto">
            <a:xfrm>
              <a:off x="1344" y="2208"/>
              <a:ext cx="864" cy="633"/>
            </a:xfrm>
            <a:prstGeom prst="rect">
              <a:avLst/>
            </a:prstGeom>
            <a:noFill/>
            <a:ln w="9525" cap="sq">
              <a:solidFill>
                <a:schemeClr val="tx1"/>
              </a:solidFill>
              <a:miter lim="800000"/>
              <a:headEnd/>
              <a:tailEnd/>
            </a:ln>
            <a:effectLst>
              <a:outerShdw dist="38100" dir="2700000" algn="tl" rotWithShape="0">
                <a:srgbClr val="000000">
                  <a:alpha val="42999"/>
                </a:srgbClr>
              </a:outerShdw>
            </a:effectLst>
          </p:spPr>
        </p:pic>
        <p:sp>
          <p:nvSpPr>
            <p:cNvPr id="26649" name="TextBox 16"/>
            <p:cNvSpPr txBox="1">
              <a:spLocks noChangeArrowheads="1"/>
            </p:cNvSpPr>
            <p:nvPr/>
          </p:nvSpPr>
          <p:spPr bwMode="auto">
            <a:xfrm>
              <a:off x="1344" y="2880"/>
              <a:ext cx="864" cy="213"/>
            </a:xfrm>
            <a:prstGeom prst="rect">
              <a:avLst/>
            </a:prstGeom>
            <a:noFill/>
            <a:ln w="9525">
              <a:noFill/>
              <a:miter lim="800000"/>
              <a:headEnd/>
              <a:tailEnd/>
            </a:ln>
          </p:spPr>
          <p:txBody>
            <a:bodyPr>
              <a:spAutoFit/>
            </a:bodyPr>
            <a:lstStyle/>
            <a:p>
              <a:pPr algn="ctr" eaLnBrk="0" hangingPunct="0"/>
              <a:r>
                <a:rPr lang="en-US" sz="1050" b="1">
                  <a:solidFill>
                    <a:srgbClr val="1F1F1F"/>
                  </a:solidFill>
                </a:rPr>
                <a:t>Retail Stores</a:t>
              </a:r>
            </a:p>
          </p:txBody>
        </p:sp>
      </p:grpSp>
      <p:grpSp>
        <p:nvGrpSpPr>
          <p:cNvPr id="17" name="Group 39"/>
          <p:cNvGrpSpPr>
            <a:grpSpLocks/>
          </p:cNvGrpSpPr>
          <p:nvPr/>
        </p:nvGrpSpPr>
        <p:grpSpPr bwMode="auto">
          <a:xfrm>
            <a:off x="7411845" y="2365153"/>
            <a:ext cx="1448353" cy="955622"/>
            <a:chOff x="4351" y="1152"/>
            <a:chExt cx="1161" cy="877"/>
          </a:xfrm>
        </p:grpSpPr>
        <p:pic>
          <p:nvPicPr>
            <p:cNvPr id="26646" name="Picture 40"/>
            <p:cNvPicPr>
              <a:picLocks noChangeArrowheads="1"/>
            </p:cNvPicPr>
            <p:nvPr/>
          </p:nvPicPr>
          <p:blipFill>
            <a:blip r:embed="rId15" cstate="print"/>
            <a:srcRect/>
            <a:stretch>
              <a:fillRect/>
            </a:stretch>
          </p:blipFill>
          <p:spPr bwMode="auto">
            <a:xfrm>
              <a:off x="4512" y="1152"/>
              <a:ext cx="864" cy="633"/>
            </a:xfrm>
            <a:prstGeom prst="rect">
              <a:avLst/>
            </a:prstGeom>
            <a:noFill/>
            <a:ln w="9525">
              <a:solidFill>
                <a:schemeClr val="tx1"/>
              </a:solidFill>
              <a:miter lim="800000"/>
              <a:headEnd/>
              <a:tailEnd/>
            </a:ln>
          </p:spPr>
        </p:pic>
        <p:sp>
          <p:nvSpPr>
            <p:cNvPr id="26647" name="TextBox 18"/>
            <p:cNvSpPr txBox="1">
              <a:spLocks noChangeArrowheads="1"/>
            </p:cNvSpPr>
            <p:nvPr/>
          </p:nvSpPr>
          <p:spPr bwMode="auto">
            <a:xfrm>
              <a:off x="4351" y="1816"/>
              <a:ext cx="1161" cy="213"/>
            </a:xfrm>
            <a:prstGeom prst="rect">
              <a:avLst/>
            </a:prstGeom>
            <a:noFill/>
            <a:ln w="9525">
              <a:noFill/>
              <a:miter lim="800000"/>
              <a:headEnd/>
              <a:tailEnd/>
            </a:ln>
          </p:spPr>
          <p:txBody>
            <a:bodyPr wrap="square">
              <a:spAutoFit/>
            </a:bodyPr>
            <a:lstStyle/>
            <a:p>
              <a:pPr algn="ctr" eaLnBrk="0" hangingPunct="0"/>
              <a:r>
                <a:rPr lang="en-US" sz="1050" b="1" dirty="0" smtClean="0">
                  <a:solidFill>
                    <a:srgbClr val="1F1F1F"/>
                  </a:solidFill>
                </a:rPr>
                <a:t>Worship Facilities</a:t>
              </a:r>
              <a:endParaRPr lang="en-US" sz="1050" b="1" dirty="0">
                <a:solidFill>
                  <a:srgbClr val="1F1F1F"/>
                </a:solidFill>
              </a:endParaRPr>
            </a:p>
          </p:txBody>
        </p:sp>
      </p:grpSp>
      <p:grpSp>
        <p:nvGrpSpPr>
          <p:cNvPr id="19" name="Group 45"/>
          <p:cNvGrpSpPr>
            <a:grpSpLocks/>
          </p:cNvGrpSpPr>
          <p:nvPr/>
        </p:nvGrpSpPr>
        <p:grpSpPr bwMode="auto">
          <a:xfrm>
            <a:off x="1267641" y="4724816"/>
            <a:ext cx="1437125" cy="975235"/>
            <a:chOff x="9543" y="3495"/>
            <a:chExt cx="1152" cy="895"/>
          </a:xfrm>
        </p:grpSpPr>
        <p:pic>
          <p:nvPicPr>
            <p:cNvPr id="26644" name="Picture 43" descr="A-104 IBM&amp;HP2"/>
            <p:cNvPicPr>
              <a:picLocks noChangeArrowheads="1"/>
            </p:cNvPicPr>
            <p:nvPr/>
          </p:nvPicPr>
          <p:blipFill>
            <a:blip r:embed="rId16" cstate="print"/>
            <a:srcRect/>
            <a:stretch>
              <a:fillRect/>
            </a:stretch>
          </p:blipFill>
          <p:spPr bwMode="auto">
            <a:xfrm>
              <a:off x="9687" y="3495"/>
              <a:ext cx="864" cy="633"/>
            </a:xfrm>
            <a:prstGeom prst="rect">
              <a:avLst/>
            </a:prstGeom>
            <a:noFill/>
            <a:ln w="9525">
              <a:solidFill>
                <a:schemeClr val="tx1"/>
              </a:solidFill>
              <a:miter lim="800000"/>
              <a:headEnd/>
              <a:tailEnd/>
            </a:ln>
          </p:spPr>
        </p:pic>
        <p:sp>
          <p:nvSpPr>
            <p:cNvPr id="26645" name="TextBox 18"/>
            <p:cNvSpPr txBox="1">
              <a:spLocks noChangeArrowheads="1"/>
            </p:cNvSpPr>
            <p:nvPr/>
          </p:nvSpPr>
          <p:spPr bwMode="auto">
            <a:xfrm>
              <a:off x="9543" y="4177"/>
              <a:ext cx="1152" cy="213"/>
            </a:xfrm>
            <a:prstGeom prst="rect">
              <a:avLst/>
            </a:prstGeom>
            <a:noFill/>
            <a:ln w="9525">
              <a:noFill/>
              <a:miter lim="800000"/>
              <a:headEnd/>
              <a:tailEnd/>
            </a:ln>
          </p:spPr>
          <p:txBody>
            <a:bodyPr>
              <a:spAutoFit/>
            </a:bodyPr>
            <a:lstStyle/>
            <a:p>
              <a:pPr algn="ctr" eaLnBrk="0" hangingPunct="0"/>
              <a:r>
                <a:rPr lang="en-US" sz="1050" b="1" dirty="0">
                  <a:solidFill>
                    <a:srgbClr val="1F1F1F"/>
                  </a:solidFill>
                </a:rPr>
                <a:t>Data Centers</a:t>
              </a:r>
            </a:p>
          </p:txBody>
        </p:sp>
      </p:grpSp>
      <p:grpSp>
        <p:nvGrpSpPr>
          <p:cNvPr id="21" name="Group 16"/>
          <p:cNvGrpSpPr>
            <a:grpSpLocks/>
          </p:cNvGrpSpPr>
          <p:nvPr/>
        </p:nvGrpSpPr>
        <p:grpSpPr bwMode="auto">
          <a:xfrm>
            <a:off x="3961701" y="4745869"/>
            <a:ext cx="1077844" cy="1112806"/>
            <a:chOff x="2057400" y="5029200"/>
            <a:chExt cx="1371600" cy="1620569"/>
          </a:xfrm>
        </p:grpSpPr>
        <p:pic>
          <p:nvPicPr>
            <p:cNvPr id="45" name="Picture 34" descr="Mansion Senior Care Pic.jpg"/>
            <p:cNvPicPr>
              <a:picLocks noChangeAspect="1"/>
            </p:cNvPicPr>
            <p:nvPr/>
          </p:nvPicPr>
          <p:blipFill>
            <a:blip r:embed="rId17" cstate="print"/>
            <a:srcRect/>
            <a:stretch>
              <a:fillRect/>
            </a:stretch>
          </p:blipFill>
          <p:spPr bwMode="auto">
            <a:xfrm>
              <a:off x="2057400" y="5029200"/>
              <a:ext cx="1371600" cy="1010822"/>
            </a:xfrm>
            <a:prstGeom prst="rect">
              <a:avLst/>
            </a:prstGeom>
            <a:noFill/>
            <a:ln w="9525" cap="sq">
              <a:solidFill>
                <a:schemeClr val="tx1"/>
              </a:solidFill>
              <a:miter lim="800000"/>
              <a:headEnd/>
              <a:tailEnd/>
            </a:ln>
            <a:effectLst>
              <a:outerShdw dist="38100" dir="2700000" algn="tl" rotWithShape="0">
                <a:srgbClr val="000000">
                  <a:alpha val="42999"/>
                </a:srgbClr>
              </a:outerShdw>
            </a:effectLst>
          </p:spPr>
        </p:pic>
        <p:sp>
          <p:nvSpPr>
            <p:cNvPr id="26643" name="TextBox 16"/>
            <p:cNvSpPr txBox="1">
              <a:spLocks noChangeArrowheads="1"/>
            </p:cNvSpPr>
            <p:nvPr/>
          </p:nvSpPr>
          <p:spPr bwMode="auto">
            <a:xfrm>
              <a:off x="2057400" y="6096000"/>
              <a:ext cx="1371600" cy="553769"/>
            </a:xfrm>
            <a:prstGeom prst="rect">
              <a:avLst/>
            </a:prstGeom>
            <a:noFill/>
            <a:ln w="9525">
              <a:noFill/>
              <a:miter lim="800000"/>
              <a:headEnd/>
              <a:tailEnd/>
            </a:ln>
          </p:spPr>
          <p:txBody>
            <a:bodyPr>
              <a:spAutoFit/>
            </a:bodyPr>
            <a:lstStyle/>
            <a:p>
              <a:pPr algn="ctr" eaLnBrk="0" hangingPunct="0"/>
              <a:r>
                <a:rPr lang="en-US" sz="1050" b="1">
                  <a:solidFill>
                    <a:srgbClr val="1F1F1F"/>
                  </a:solidFill>
                </a:rPr>
                <a:t>Senior Care Communities</a:t>
              </a:r>
            </a:p>
          </p:txBody>
        </p:sp>
      </p:grpSp>
      <p:sp>
        <p:nvSpPr>
          <p:cNvPr id="3" name="Rectangle 2"/>
          <p:cNvSpPr/>
          <p:nvPr/>
        </p:nvSpPr>
        <p:spPr>
          <a:xfrm>
            <a:off x="1990725" y="5931743"/>
            <a:ext cx="4057649" cy="216982"/>
          </a:xfrm>
          <a:prstGeom prst="rect">
            <a:avLst/>
          </a:prstGeom>
        </p:spPr>
        <p:txBody>
          <a:bodyPr wrap="square">
            <a:spAutoFit/>
          </a:bodyPr>
          <a:lstStyle/>
          <a:p>
            <a:pPr marL="45244" indent="-45244" algn="ctr">
              <a:lnSpc>
                <a:spcPct val="90000"/>
              </a:lnSpc>
            </a:pPr>
            <a:r>
              <a:rPr lang="en-US" sz="900" dirty="0"/>
              <a:t>*These building types are not eligible for ENERGY STAR certification.</a:t>
            </a:r>
          </a:p>
        </p:txBody>
      </p:sp>
      <p:sp>
        <p:nvSpPr>
          <p:cNvPr id="2" name="Title 1"/>
          <p:cNvSpPr>
            <a:spLocks noGrp="1"/>
          </p:cNvSpPr>
          <p:nvPr>
            <p:ph type="title"/>
          </p:nvPr>
        </p:nvSpPr>
        <p:spPr>
          <a:xfrm>
            <a:off x="628650" y="-164961"/>
            <a:ext cx="7886700" cy="1325563"/>
          </a:xfrm>
        </p:spPr>
        <p:txBody>
          <a:bodyPr/>
          <a:lstStyle/>
          <a:p>
            <a:endParaRPr lang="en-US"/>
          </a:p>
        </p:txBody>
      </p:sp>
      <p:sp>
        <p:nvSpPr>
          <p:cNvPr id="23" name="Slide Number Placeholder 22"/>
          <p:cNvSpPr>
            <a:spLocks noGrp="1"/>
          </p:cNvSpPr>
          <p:nvPr>
            <p:ph type="sldNum" sz="quarter" idx="4294967295"/>
          </p:nvPr>
        </p:nvSpPr>
        <p:spPr>
          <a:xfrm>
            <a:off x="7086600" y="5826263"/>
            <a:ext cx="2057400" cy="365125"/>
          </a:xfrm>
          <a:prstGeom prst="rect">
            <a:avLst/>
          </a:prstGeom>
        </p:spPr>
        <p:txBody>
          <a:bodyPr/>
          <a:lstStyle/>
          <a:p>
            <a:fld id="{AC55DC90-6C5B-4A6C-A1C8-00081D82B47A}" type="slidenum">
              <a:rPr lang="en-US" smtClean="0"/>
              <a:t>19</a:t>
            </a:fld>
            <a:endParaRPr lang="en-US"/>
          </a:p>
        </p:txBody>
      </p:sp>
      <p:sp>
        <p:nvSpPr>
          <p:cNvPr id="25" name="TextBox 24"/>
          <p:cNvSpPr txBox="1"/>
          <p:nvPr/>
        </p:nvSpPr>
        <p:spPr>
          <a:xfrm rot="16200000">
            <a:off x="-405428" y="2283812"/>
            <a:ext cx="2406315" cy="307777"/>
          </a:xfrm>
          <a:prstGeom prst="rect">
            <a:avLst/>
          </a:prstGeom>
          <a:noFill/>
        </p:spPr>
        <p:txBody>
          <a:bodyPr wrap="square" rtlCol="0">
            <a:spAutoFit/>
          </a:bodyPr>
          <a:lstStyle/>
          <a:p>
            <a:r>
              <a:rPr lang="en-US" sz="1400" dirty="0" smtClean="0">
                <a:latin typeface="Calibri" panose="020F0502020204030204" pitchFamily="34" charset="0"/>
                <a:cs typeface="Calibri" panose="020F0502020204030204" pitchFamily="34" charset="0"/>
              </a:rPr>
              <a:t>Score based on CBECS data</a:t>
            </a:r>
            <a:endParaRPr lang="en-US" sz="1400" dirty="0">
              <a:latin typeface="Calibri" panose="020F0502020204030204" pitchFamily="34" charset="0"/>
              <a:cs typeface="Calibri" panose="020F0502020204030204" pitchFamily="34" charset="0"/>
            </a:endParaRPr>
          </a:p>
        </p:txBody>
      </p:sp>
      <p:sp>
        <p:nvSpPr>
          <p:cNvPr id="53" name="TextBox 52"/>
          <p:cNvSpPr txBox="1"/>
          <p:nvPr/>
        </p:nvSpPr>
        <p:spPr>
          <a:xfrm rot="16200000">
            <a:off x="-66143" y="4799205"/>
            <a:ext cx="1556542" cy="523220"/>
          </a:xfrm>
          <a:prstGeom prst="rect">
            <a:avLst/>
          </a:prstGeom>
          <a:noFill/>
        </p:spPr>
        <p:txBody>
          <a:bodyPr wrap="square" rtlCol="0">
            <a:spAutoFit/>
          </a:bodyPr>
          <a:lstStyle/>
          <a:p>
            <a:r>
              <a:rPr lang="en-US" sz="1400" dirty="0" smtClean="0">
                <a:latin typeface="Calibri" panose="020F0502020204030204" pitchFamily="34" charset="0"/>
                <a:cs typeface="Calibri" panose="020F0502020204030204" pitchFamily="34" charset="0"/>
              </a:rPr>
              <a:t>Score based on other survey  data</a:t>
            </a:r>
            <a:endParaRPr lang="en-US" sz="1400" dirty="0">
              <a:latin typeface="Calibri" panose="020F0502020204030204" pitchFamily="34" charset="0"/>
              <a:cs typeface="Calibri" panose="020F0502020204030204" pitchFamily="34" charset="0"/>
            </a:endParaRPr>
          </a:p>
        </p:txBody>
      </p:sp>
      <p:sp>
        <p:nvSpPr>
          <p:cNvPr id="27" name="Left Bracket 26"/>
          <p:cNvSpPr/>
          <p:nvPr/>
        </p:nvSpPr>
        <p:spPr>
          <a:xfrm>
            <a:off x="1053675" y="1003393"/>
            <a:ext cx="332509" cy="3283528"/>
          </a:xfrm>
          <a:prstGeom prst="leftBracket">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5" name="Left Bracket 54"/>
          <p:cNvSpPr/>
          <p:nvPr/>
        </p:nvSpPr>
        <p:spPr>
          <a:xfrm>
            <a:off x="1083572" y="4585886"/>
            <a:ext cx="166254" cy="1108364"/>
          </a:xfrm>
          <a:prstGeom prst="leftBracket">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54" name="Group 29"/>
          <p:cNvGrpSpPr>
            <a:grpSpLocks/>
          </p:cNvGrpSpPr>
          <p:nvPr/>
        </p:nvGrpSpPr>
        <p:grpSpPr bwMode="auto">
          <a:xfrm>
            <a:off x="6469194" y="4763926"/>
            <a:ext cx="1077844" cy="1112532"/>
            <a:chOff x="3456" y="2208"/>
            <a:chExt cx="864" cy="1021"/>
          </a:xfrm>
        </p:grpSpPr>
        <p:pic>
          <p:nvPicPr>
            <p:cNvPr id="56" name="Picture 48" descr="hotel2"/>
            <p:cNvPicPr>
              <a:picLocks noChangeArrowheads="1"/>
            </p:cNvPicPr>
            <p:nvPr/>
          </p:nvPicPr>
          <p:blipFill>
            <a:blip r:embed="rId12" cstate="print"/>
            <a:srcRect/>
            <a:stretch>
              <a:fillRect/>
            </a:stretch>
          </p:blipFill>
          <p:spPr bwMode="auto">
            <a:xfrm>
              <a:off x="3456" y="2208"/>
              <a:ext cx="864" cy="633"/>
            </a:xfrm>
            <a:prstGeom prst="rect">
              <a:avLst/>
            </a:prstGeom>
            <a:noFill/>
            <a:ln w="9525" cap="sq">
              <a:solidFill>
                <a:schemeClr val="tx1"/>
              </a:solidFill>
              <a:miter lim="800000"/>
              <a:headEnd/>
              <a:tailEnd/>
            </a:ln>
            <a:effectLst>
              <a:outerShdw dist="38100" dir="2700000" algn="tl" rotWithShape="0">
                <a:srgbClr val="000000">
                  <a:alpha val="42999"/>
                </a:srgbClr>
              </a:outerShdw>
            </a:effectLst>
          </p:spPr>
        </p:pic>
        <p:sp>
          <p:nvSpPr>
            <p:cNvPr id="57" name="TextBox 20"/>
            <p:cNvSpPr txBox="1">
              <a:spLocks noChangeArrowheads="1"/>
            </p:cNvSpPr>
            <p:nvPr/>
          </p:nvSpPr>
          <p:spPr bwMode="auto">
            <a:xfrm>
              <a:off x="3456" y="2880"/>
              <a:ext cx="864" cy="349"/>
            </a:xfrm>
            <a:prstGeom prst="rect">
              <a:avLst/>
            </a:prstGeom>
            <a:noFill/>
            <a:ln w="9525">
              <a:noFill/>
              <a:miter lim="800000"/>
              <a:headEnd/>
              <a:tailEnd/>
            </a:ln>
          </p:spPr>
          <p:txBody>
            <a:bodyPr>
              <a:spAutoFit/>
            </a:bodyPr>
            <a:lstStyle/>
            <a:p>
              <a:pPr algn="ctr" eaLnBrk="0" hangingPunct="0"/>
              <a:r>
                <a:rPr lang="en-US" sz="1050" b="1" dirty="0" smtClean="0">
                  <a:solidFill>
                    <a:srgbClr val="1F1F1F"/>
                  </a:solidFill>
                </a:rPr>
                <a:t>Multifamily Housing</a:t>
              </a:r>
              <a:endParaRPr lang="en-US" sz="1050" b="1" dirty="0">
                <a:solidFill>
                  <a:srgbClr val="1F1F1F"/>
                </a:solidFill>
              </a:endParaRPr>
            </a:p>
          </p:txBody>
        </p:sp>
      </p:grpSp>
      <p:grpSp>
        <p:nvGrpSpPr>
          <p:cNvPr id="58" name="Group 2"/>
          <p:cNvGrpSpPr>
            <a:grpSpLocks/>
          </p:cNvGrpSpPr>
          <p:nvPr/>
        </p:nvGrpSpPr>
        <p:grpSpPr bwMode="auto">
          <a:xfrm>
            <a:off x="3639806" y="1104785"/>
            <a:ext cx="1556886" cy="986132"/>
            <a:chOff x="2230" y="1162"/>
            <a:chExt cx="1248" cy="905"/>
          </a:xfrm>
        </p:grpSpPr>
        <p:pic>
          <p:nvPicPr>
            <p:cNvPr id="59" name="Picture 49" descr="mob"/>
            <p:cNvPicPr>
              <a:picLocks noChangeArrowheads="1"/>
            </p:cNvPicPr>
            <p:nvPr/>
          </p:nvPicPr>
          <p:blipFill>
            <a:blip r:embed="rId3" cstate="print"/>
            <a:srcRect/>
            <a:stretch>
              <a:fillRect/>
            </a:stretch>
          </p:blipFill>
          <p:spPr bwMode="auto">
            <a:xfrm>
              <a:off x="2400" y="1162"/>
              <a:ext cx="864" cy="633"/>
            </a:xfrm>
            <a:prstGeom prst="rect">
              <a:avLst/>
            </a:prstGeom>
            <a:noFill/>
            <a:ln w="9525" cap="sq">
              <a:solidFill>
                <a:schemeClr val="tx1"/>
              </a:solidFill>
              <a:miter lim="800000"/>
              <a:headEnd/>
              <a:tailEnd/>
            </a:ln>
            <a:effectLst>
              <a:outerShdw dist="38100" dir="2700000" algn="tl" rotWithShape="0">
                <a:srgbClr val="000000">
                  <a:alpha val="42999"/>
                </a:srgbClr>
              </a:outerShdw>
            </a:effectLst>
          </p:spPr>
        </p:pic>
        <p:sp>
          <p:nvSpPr>
            <p:cNvPr id="60" name="TextBox 25"/>
            <p:cNvSpPr txBox="1">
              <a:spLocks noChangeArrowheads="1"/>
            </p:cNvSpPr>
            <p:nvPr/>
          </p:nvSpPr>
          <p:spPr bwMode="auto">
            <a:xfrm>
              <a:off x="2230" y="1834"/>
              <a:ext cx="1248" cy="233"/>
            </a:xfrm>
            <a:prstGeom prst="rect">
              <a:avLst/>
            </a:prstGeom>
            <a:noFill/>
            <a:ln w="9525">
              <a:noFill/>
              <a:miter lim="800000"/>
              <a:headEnd/>
              <a:tailEnd/>
            </a:ln>
          </p:spPr>
          <p:txBody>
            <a:bodyPr>
              <a:spAutoFit/>
            </a:bodyPr>
            <a:lstStyle/>
            <a:p>
              <a:pPr algn="ctr" eaLnBrk="0" hangingPunct="0"/>
              <a:r>
                <a:rPr lang="en-US" sz="1050" b="1" dirty="0" smtClean="0">
                  <a:solidFill>
                    <a:srgbClr val="1F1F1F"/>
                  </a:solidFill>
                </a:rPr>
                <a:t>Financial Offices</a:t>
              </a:r>
              <a:endParaRPr lang="en-US" sz="1050" b="1" dirty="0">
                <a:solidFill>
                  <a:srgbClr val="1F1F1F"/>
                </a:solidFill>
              </a:endParaRPr>
            </a:p>
          </p:txBody>
        </p:sp>
      </p:grpSp>
      <p:grpSp>
        <p:nvGrpSpPr>
          <p:cNvPr id="61" name="Group 11"/>
          <p:cNvGrpSpPr>
            <a:grpSpLocks/>
          </p:cNvGrpSpPr>
          <p:nvPr/>
        </p:nvGrpSpPr>
        <p:grpSpPr bwMode="auto">
          <a:xfrm>
            <a:off x="7502679" y="1119704"/>
            <a:ext cx="1219368" cy="1174230"/>
            <a:chOff x="2371" y="2208"/>
            <a:chExt cx="926" cy="1040"/>
          </a:xfrm>
        </p:grpSpPr>
        <p:pic>
          <p:nvPicPr>
            <p:cNvPr id="62" name="Picture 53" descr="j0431694"/>
            <p:cNvPicPr>
              <a:picLocks noChangeArrowheads="1"/>
            </p:cNvPicPr>
            <p:nvPr/>
          </p:nvPicPr>
          <p:blipFill>
            <a:blip r:embed="rId6" cstate="print"/>
            <a:srcRect/>
            <a:stretch>
              <a:fillRect/>
            </a:stretch>
          </p:blipFill>
          <p:spPr bwMode="auto">
            <a:xfrm>
              <a:off x="2400" y="2208"/>
              <a:ext cx="864" cy="633"/>
            </a:xfrm>
            <a:prstGeom prst="rect">
              <a:avLst/>
            </a:prstGeom>
            <a:noFill/>
            <a:ln w="9525" cap="sq">
              <a:solidFill>
                <a:schemeClr val="tx1"/>
              </a:solidFill>
              <a:miter lim="800000"/>
              <a:headEnd/>
              <a:tailEnd/>
            </a:ln>
            <a:effectLst>
              <a:outerShdw dist="38100" dir="2700000" algn="tl" rotWithShape="0">
                <a:srgbClr val="000000">
                  <a:alpha val="42999"/>
                </a:srgbClr>
              </a:outerShdw>
            </a:effectLst>
          </p:spPr>
        </p:pic>
        <p:sp>
          <p:nvSpPr>
            <p:cNvPr id="63" name="TextBox 22"/>
            <p:cNvSpPr txBox="1">
              <a:spLocks noChangeArrowheads="1"/>
            </p:cNvSpPr>
            <p:nvPr/>
          </p:nvSpPr>
          <p:spPr bwMode="auto">
            <a:xfrm>
              <a:off x="2371" y="2880"/>
              <a:ext cx="926" cy="368"/>
            </a:xfrm>
            <a:prstGeom prst="rect">
              <a:avLst/>
            </a:prstGeom>
            <a:noFill/>
            <a:ln w="9525">
              <a:noFill/>
              <a:miter lim="800000"/>
              <a:headEnd/>
              <a:tailEnd/>
            </a:ln>
          </p:spPr>
          <p:txBody>
            <a:bodyPr wrap="square">
              <a:spAutoFit/>
            </a:bodyPr>
            <a:lstStyle/>
            <a:p>
              <a:pPr algn="ctr" eaLnBrk="0" hangingPunct="0"/>
              <a:r>
                <a:rPr lang="en-US" sz="1050" b="1" dirty="0" smtClean="0">
                  <a:solidFill>
                    <a:srgbClr val="1F1F1F"/>
                  </a:solidFill>
                </a:rPr>
                <a:t>Wholesale club/ Supercenters</a:t>
              </a:r>
              <a:endParaRPr lang="en-US" sz="1050" b="1" dirty="0">
                <a:solidFill>
                  <a:srgbClr val="1F1F1F"/>
                </a:solidFill>
              </a:endParaRPr>
            </a:p>
          </p:txBody>
        </p:sp>
      </p:grpSp>
      <p:grpSp>
        <p:nvGrpSpPr>
          <p:cNvPr id="64" name="Group 14"/>
          <p:cNvGrpSpPr>
            <a:grpSpLocks/>
          </p:cNvGrpSpPr>
          <p:nvPr/>
        </p:nvGrpSpPr>
        <p:grpSpPr bwMode="auto">
          <a:xfrm>
            <a:off x="3785882" y="2312747"/>
            <a:ext cx="1218812" cy="1147400"/>
            <a:chOff x="175" y="1152"/>
            <a:chExt cx="977" cy="1053"/>
          </a:xfrm>
        </p:grpSpPr>
        <p:pic>
          <p:nvPicPr>
            <p:cNvPr id="65" name="Picture 54" descr="dorms"/>
            <p:cNvPicPr>
              <a:picLocks noChangeArrowheads="1"/>
            </p:cNvPicPr>
            <p:nvPr/>
          </p:nvPicPr>
          <p:blipFill>
            <a:blip r:embed="rId7" cstate="print"/>
            <a:srcRect/>
            <a:stretch>
              <a:fillRect/>
            </a:stretch>
          </p:blipFill>
          <p:spPr bwMode="auto">
            <a:xfrm>
              <a:off x="240" y="1152"/>
              <a:ext cx="864" cy="633"/>
            </a:xfrm>
            <a:prstGeom prst="rect">
              <a:avLst/>
            </a:prstGeom>
            <a:noFill/>
            <a:ln w="9525" cap="sq">
              <a:solidFill>
                <a:schemeClr val="tx1"/>
              </a:solidFill>
              <a:miter lim="800000"/>
              <a:headEnd/>
              <a:tailEnd/>
            </a:ln>
            <a:effectLst>
              <a:outerShdw dist="38100" dir="2700000" algn="tl" rotWithShape="0">
                <a:srgbClr val="000000">
                  <a:alpha val="42999"/>
                </a:srgbClr>
              </a:outerShdw>
            </a:effectLst>
          </p:spPr>
        </p:pic>
        <p:sp>
          <p:nvSpPr>
            <p:cNvPr id="66" name="TextBox 30"/>
            <p:cNvSpPr txBox="1">
              <a:spLocks noChangeArrowheads="1"/>
            </p:cNvSpPr>
            <p:nvPr/>
          </p:nvSpPr>
          <p:spPr bwMode="auto">
            <a:xfrm>
              <a:off x="175" y="1824"/>
              <a:ext cx="977" cy="381"/>
            </a:xfrm>
            <a:prstGeom prst="rect">
              <a:avLst/>
            </a:prstGeom>
            <a:noFill/>
            <a:ln w="9525">
              <a:noFill/>
              <a:miter lim="800000"/>
              <a:headEnd/>
              <a:tailEnd/>
            </a:ln>
          </p:spPr>
          <p:txBody>
            <a:bodyPr wrap="square">
              <a:spAutoFit/>
            </a:bodyPr>
            <a:lstStyle/>
            <a:p>
              <a:pPr algn="ctr" eaLnBrk="0" hangingPunct="0"/>
              <a:r>
                <a:rPr lang="en-US" sz="1050" b="1" dirty="0" smtClean="0">
                  <a:solidFill>
                    <a:srgbClr val="1F1F1F"/>
                  </a:solidFill>
                </a:rPr>
                <a:t>Residence Hall/Dormitory*</a:t>
              </a:r>
              <a:endParaRPr lang="en-US" sz="1050" b="1" dirty="0">
                <a:solidFill>
                  <a:srgbClr val="1F1F1F"/>
                </a:solidFill>
              </a:endParaRPr>
            </a:p>
          </p:txBody>
        </p:sp>
      </p:grpSp>
      <p:grpSp>
        <p:nvGrpSpPr>
          <p:cNvPr id="67" name="Group 11"/>
          <p:cNvGrpSpPr>
            <a:grpSpLocks/>
          </p:cNvGrpSpPr>
          <p:nvPr/>
        </p:nvGrpSpPr>
        <p:grpSpPr bwMode="auto">
          <a:xfrm>
            <a:off x="3861120" y="3477895"/>
            <a:ext cx="1219368" cy="1012773"/>
            <a:chOff x="2371" y="2208"/>
            <a:chExt cx="926" cy="897"/>
          </a:xfrm>
        </p:grpSpPr>
        <p:pic>
          <p:nvPicPr>
            <p:cNvPr id="68" name="Picture 53" descr="j0431694"/>
            <p:cNvPicPr>
              <a:picLocks noChangeArrowheads="1"/>
            </p:cNvPicPr>
            <p:nvPr/>
          </p:nvPicPr>
          <p:blipFill>
            <a:blip r:embed="rId6" cstate="print"/>
            <a:srcRect/>
            <a:stretch>
              <a:fillRect/>
            </a:stretch>
          </p:blipFill>
          <p:spPr bwMode="auto">
            <a:xfrm>
              <a:off x="2400" y="2208"/>
              <a:ext cx="864" cy="633"/>
            </a:xfrm>
            <a:prstGeom prst="rect">
              <a:avLst/>
            </a:prstGeom>
            <a:noFill/>
            <a:ln w="9525" cap="sq">
              <a:solidFill>
                <a:schemeClr val="tx1"/>
              </a:solidFill>
              <a:miter lim="800000"/>
              <a:headEnd/>
              <a:tailEnd/>
            </a:ln>
            <a:effectLst>
              <a:outerShdw dist="38100" dir="2700000" algn="tl" rotWithShape="0">
                <a:srgbClr val="000000">
                  <a:alpha val="42999"/>
                </a:srgbClr>
              </a:outerShdw>
            </a:effectLst>
          </p:spPr>
        </p:pic>
        <p:sp>
          <p:nvSpPr>
            <p:cNvPr id="69" name="TextBox 22"/>
            <p:cNvSpPr txBox="1">
              <a:spLocks noChangeArrowheads="1"/>
            </p:cNvSpPr>
            <p:nvPr/>
          </p:nvSpPr>
          <p:spPr bwMode="auto">
            <a:xfrm>
              <a:off x="2371" y="2880"/>
              <a:ext cx="926" cy="225"/>
            </a:xfrm>
            <a:prstGeom prst="rect">
              <a:avLst/>
            </a:prstGeom>
            <a:noFill/>
            <a:ln w="9525">
              <a:noFill/>
              <a:miter lim="800000"/>
              <a:headEnd/>
              <a:tailEnd/>
            </a:ln>
          </p:spPr>
          <p:txBody>
            <a:bodyPr wrap="square">
              <a:spAutoFit/>
            </a:bodyPr>
            <a:lstStyle/>
            <a:p>
              <a:pPr algn="ctr" eaLnBrk="0" hangingPunct="0"/>
              <a:r>
                <a:rPr lang="en-US" sz="1050" b="1" dirty="0" smtClean="0">
                  <a:solidFill>
                    <a:srgbClr val="1F1F1F"/>
                  </a:solidFill>
                </a:rPr>
                <a:t>Warehouses</a:t>
              </a:r>
              <a:endParaRPr lang="en-US" sz="1050" b="1" dirty="0">
                <a:solidFill>
                  <a:srgbClr val="1F1F1F"/>
                </a:solidFill>
              </a:endParaRPr>
            </a:p>
          </p:txBody>
        </p:sp>
      </p:grpSp>
      <p:sp>
        <p:nvSpPr>
          <p:cNvPr id="70" name="Title 1"/>
          <p:cNvSpPr txBox="1">
            <a:spLocks/>
          </p:cNvSpPr>
          <p:nvPr/>
        </p:nvSpPr>
        <p:spPr bwMode="auto">
          <a:xfrm>
            <a:off x="457200" y="502465"/>
            <a:ext cx="7924800" cy="421330"/>
          </a:xfrm>
          <a:prstGeom prst="rect">
            <a:avLst/>
          </a:prstGeom>
        </p:spPr>
        <p:txBody>
          <a:bodyPr vert="horz" lIns="91440" tIns="45720" rIns="91440" bIns="45720" rtlCol="0" anchor="ctr">
            <a:normAutofit/>
          </a:bodyPr>
          <a:lstStyle>
            <a:lvl1pPr>
              <a:spcBef>
                <a:spcPct val="0"/>
              </a:spcBef>
              <a:buNone/>
              <a:defRPr b="1">
                <a:solidFill>
                  <a:srgbClr val="0070C0"/>
                </a:solidFill>
                <a:latin typeface="Univers" pitchFamily="34" charset="0"/>
                <a:ea typeface="+mj-ea"/>
                <a:cs typeface="+mj-cs"/>
              </a:defRPr>
            </a:lvl1pPr>
          </a:lstStyle>
          <a:p>
            <a:r>
              <a:rPr lang="en-US" dirty="0"/>
              <a:t>Building types eligible to receive an ENERGY STAR score</a:t>
            </a:r>
          </a:p>
        </p:txBody>
      </p:sp>
    </p:spTree>
    <p:extLst>
      <p:ext uri="{BB962C8B-B14F-4D97-AF65-F5344CB8AC3E}">
        <p14:creationId xmlns:p14="http://schemas.microsoft.com/office/powerpoint/2010/main" val="3152630663"/>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Agenda</a:t>
            </a:r>
          </a:p>
        </p:txBody>
      </p:sp>
      <p:sp>
        <p:nvSpPr>
          <p:cNvPr id="3" name="Content Placeholder 2"/>
          <p:cNvSpPr>
            <a:spLocks noGrp="1"/>
          </p:cNvSpPr>
          <p:nvPr>
            <p:ph idx="1"/>
          </p:nvPr>
        </p:nvSpPr>
        <p:spPr/>
        <p:txBody>
          <a:bodyPr>
            <a:normAutofit/>
          </a:bodyPr>
          <a:lstStyle/>
          <a:p>
            <a:r>
              <a:rPr lang="en-US" sz="1600" dirty="0"/>
              <a:t>What is ENERGY STAR?</a:t>
            </a:r>
          </a:p>
          <a:p>
            <a:r>
              <a:rPr lang="en-US" sz="1600" dirty="0"/>
              <a:t>ENERGY STAR for Buildings &amp; Plants</a:t>
            </a:r>
          </a:p>
          <a:p>
            <a:r>
              <a:rPr lang="en-US" sz="1600" dirty="0"/>
              <a:t>ENERGY STAR Portfolio Manager and benchmarking</a:t>
            </a:r>
          </a:p>
          <a:p>
            <a:r>
              <a:rPr lang="en-US" sz="1600" dirty="0"/>
              <a:t>Becoming an ENERGY STAR partner</a:t>
            </a:r>
          </a:p>
          <a:p>
            <a:r>
              <a:rPr lang="en-US" sz="1600" dirty="0"/>
              <a:t>Recognition opportunities</a:t>
            </a:r>
          </a:p>
          <a:p>
            <a:r>
              <a:rPr lang="en-US" sz="1600" dirty="0"/>
              <a:t>Tools &amp; Resources</a:t>
            </a:r>
          </a:p>
          <a:p>
            <a:r>
              <a:rPr lang="en-US" sz="1600" dirty="0"/>
              <a:t>On the ENERGY STAR horizon</a:t>
            </a:r>
          </a:p>
        </p:txBody>
      </p:sp>
      <p:sp>
        <p:nvSpPr>
          <p:cNvPr id="4" name="Slide Number Placeholder 7"/>
          <p:cNvSpPr>
            <a:spLocks noGrp="1"/>
          </p:cNvSpPr>
          <p:nvPr>
            <p:ph type="sldNum" sz="quarter" idx="4294967295"/>
          </p:nvPr>
        </p:nvSpPr>
        <p:spPr>
          <a:xfrm>
            <a:off x="6553200" y="6356350"/>
            <a:ext cx="2133600" cy="365125"/>
          </a:xfrm>
          <a:prstGeom prst="rect">
            <a:avLst/>
          </a:prstGeom>
        </p:spPr>
        <p:txBody>
          <a:bodyPr/>
          <a:lstStyle/>
          <a:p>
            <a:pPr algn="r"/>
            <a:fld id="{294D4A65-5DBF-47E4-A22C-1B2D232C1B48}" type="slidenum">
              <a:rPr lang="en-US" smtClean="0"/>
              <a:pPr algn="r"/>
              <a:t>2</a:t>
            </a:fld>
            <a:endParaRPr lang="en-US" dirty="0"/>
          </a:p>
        </p:txBody>
      </p:sp>
    </p:spTree>
    <p:extLst>
      <p:ext uri="{BB962C8B-B14F-4D97-AF65-F5344CB8AC3E}">
        <p14:creationId xmlns:p14="http://schemas.microsoft.com/office/powerpoint/2010/main" val="42716603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t>Use Portfolio Manager to understand comparative performance</a:t>
            </a:r>
            <a:endParaRPr lang="en-US" dirty="0"/>
          </a:p>
        </p:txBody>
      </p:sp>
      <p:sp>
        <p:nvSpPr>
          <p:cNvPr id="6" name="Content Placeholder 5"/>
          <p:cNvSpPr>
            <a:spLocks noGrp="1"/>
          </p:cNvSpPr>
          <p:nvPr>
            <p:ph idx="1"/>
          </p:nvPr>
        </p:nvSpPr>
        <p:spPr/>
        <p:txBody>
          <a:bodyPr/>
          <a:lstStyle/>
          <a:p>
            <a:r>
              <a:rPr lang="en-US"/>
              <a:t>ANY building can be benchmarked</a:t>
            </a:r>
          </a:p>
          <a:p>
            <a:r>
              <a:rPr lang="en-US"/>
              <a:t>Benchmarking through Portfolio Manager enables you to:</a:t>
            </a:r>
            <a:endParaRPr lang="en-US" dirty="0"/>
          </a:p>
        </p:txBody>
      </p:sp>
      <p:sp>
        <p:nvSpPr>
          <p:cNvPr id="2" name="Slide Number Placeholder 1"/>
          <p:cNvSpPr>
            <a:spLocks noGrp="1"/>
          </p:cNvSpPr>
          <p:nvPr>
            <p:ph type="sldNum" sz="quarter" idx="12"/>
          </p:nvPr>
        </p:nvSpPr>
        <p:spPr/>
        <p:txBody>
          <a:bodyPr/>
          <a:lstStyle/>
          <a:p>
            <a:fld id="{294D4A65-5DBF-47E4-A22C-1B2D232C1B48}" type="slidenum">
              <a:rPr lang="en-US" smtClean="0"/>
              <a:pPr/>
              <a:t>20</a:t>
            </a:fld>
            <a:endParaRPr lang="en-US" dirty="0"/>
          </a:p>
        </p:txBody>
      </p:sp>
      <p:pic>
        <p:nvPicPr>
          <p:cNvPr id="9" name="Picture 3" descr="C:\Documents and Settings\JSTEPH02\Local Settings\Temporary Internet Files\Content.IE5\57XMJQF6\MC900349411[1].wmf"/>
          <p:cNvPicPr>
            <a:picLocks noChangeAspect="1" noChangeArrowheads="1"/>
          </p:cNvPicPr>
          <p:nvPr/>
        </p:nvPicPr>
        <p:blipFill>
          <a:blip r:embed="rId3" cstate="print">
            <a:duotone>
              <a:schemeClr val="accent5">
                <a:shade val="45000"/>
                <a:satMod val="135000"/>
              </a:schemeClr>
              <a:prstClr val="white"/>
            </a:duotone>
          </a:blip>
          <a:srcRect/>
          <a:stretch>
            <a:fillRect/>
          </a:stretch>
        </p:blipFill>
        <p:spPr bwMode="auto">
          <a:xfrm>
            <a:off x="842699" y="3019162"/>
            <a:ext cx="1885680" cy="1464108"/>
          </a:xfrm>
          <a:prstGeom prst="rect">
            <a:avLst/>
          </a:prstGeom>
          <a:noFill/>
        </p:spPr>
      </p:pic>
      <p:sp>
        <p:nvSpPr>
          <p:cNvPr id="17" name="Content Placeholder 5"/>
          <p:cNvSpPr txBox="1">
            <a:spLocks/>
          </p:cNvSpPr>
          <p:nvPr/>
        </p:nvSpPr>
        <p:spPr>
          <a:xfrm>
            <a:off x="793967" y="4711887"/>
            <a:ext cx="2105252" cy="1327465"/>
          </a:xfrm>
          <a:prstGeom prst="rect">
            <a:avLst/>
          </a:prstGeom>
        </p:spPr>
        <p:txBody>
          <a:bodyPr vert="horz" lIns="91440" tIns="45720" rIns="91440" bIns="45720" rtlCol="0">
            <a:normAutofit/>
          </a:bodyPr>
          <a:lstStyle>
            <a:lvl1pPr marL="342900" indent="-342900" algn="l" defTabSz="457200" rtl="0" eaLnBrk="1" latinLnBrk="0" hangingPunct="1">
              <a:lnSpc>
                <a:spcPts val="2000"/>
              </a:lnSpc>
              <a:spcBef>
                <a:spcPts val="6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1pPr>
            <a:lvl2pPr marL="742950" indent="-285750" algn="l" defTabSz="457200" rtl="0" eaLnBrk="1" latinLnBrk="0" hangingPunct="1">
              <a:lnSpc>
                <a:spcPts val="2000"/>
              </a:lnSpc>
              <a:spcBef>
                <a:spcPts val="6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2pPr>
            <a:lvl3pPr marL="1143000" indent="-228600" algn="l" defTabSz="457200" rtl="0" eaLnBrk="1" latinLnBrk="0" hangingPunct="1">
              <a:lnSpc>
                <a:spcPts val="2000"/>
              </a:lnSpc>
              <a:spcBef>
                <a:spcPts val="6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3pPr>
            <a:lvl4pPr marL="1600200" indent="-228600" algn="l" defTabSz="457200" rtl="0" eaLnBrk="1" latinLnBrk="0" hangingPunct="1">
              <a:lnSpc>
                <a:spcPts val="2000"/>
              </a:lnSpc>
              <a:spcBef>
                <a:spcPts val="6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4pPr>
            <a:lvl5pPr marL="2057400" indent="-228600" algn="l" defTabSz="457200" rtl="0" eaLnBrk="1" latinLnBrk="0" hangingPunct="1">
              <a:lnSpc>
                <a:spcPts val="2000"/>
              </a:lnSpc>
              <a:spcBef>
                <a:spcPts val="6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dirty="0"/>
              <a:t>Compare your building to a </a:t>
            </a:r>
            <a:r>
              <a:rPr lang="en-US" b="1" dirty="0"/>
              <a:t>national sample </a:t>
            </a:r>
            <a:r>
              <a:rPr lang="en-US" dirty="0"/>
              <a:t>of similar buildings</a:t>
            </a:r>
          </a:p>
        </p:txBody>
      </p:sp>
      <p:sp>
        <p:nvSpPr>
          <p:cNvPr id="22" name="Content Placeholder 5"/>
          <p:cNvSpPr txBox="1">
            <a:spLocks/>
          </p:cNvSpPr>
          <p:nvPr/>
        </p:nvSpPr>
        <p:spPr>
          <a:xfrm>
            <a:off x="3379638" y="4711887"/>
            <a:ext cx="1983146" cy="1327465"/>
          </a:xfrm>
          <a:prstGeom prst="rect">
            <a:avLst/>
          </a:prstGeom>
        </p:spPr>
        <p:txBody>
          <a:bodyPr vert="horz" lIns="91440" tIns="45720" rIns="91440" bIns="45720" rtlCol="0">
            <a:normAutofit/>
          </a:bodyPr>
          <a:lstStyle>
            <a:lvl1pPr marL="342900" indent="-342900" algn="l" defTabSz="457200" rtl="0" eaLnBrk="1" latinLnBrk="0" hangingPunct="1">
              <a:lnSpc>
                <a:spcPts val="2000"/>
              </a:lnSpc>
              <a:spcBef>
                <a:spcPts val="6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1pPr>
            <a:lvl2pPr marL="742950" indent="-285750" algn="l" defTabSz="457200" rtl="0" eaLnBrk="1" latinLnBrk="0" hangingPunct="1">
              <a:lnSpc>
                <a:spcPts val="2000"/>
              </a:lnSpc>
              <a:spcBef>
                <a:spcPts val="6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2pPr>
            <a:lvl3pPr marL="1143000" indent="-228600" algn="l" defTabSz="457200" rtl="0" eaLnBrk="1" latinLnBrk="0" hangingPunct="1">
              <a:lnSpc>
                <a:spcPts val="2000"/>
              </a:lnSpc>
              <a:spcBef>
                <a:spcPts val="6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3pPr>
            <a:lvl4pPr marL="1600200" indent="-228600" algn="l" defTabSz="457200" rtl="0" eaLnBrk="1" latinLnBrk="0" hangingPunct="1">
              <a:lnSpc>
                <a:spcPts val="2000"/>
              </a:lnSpc>
              <a:spcBef>
                <a:spcPts val="6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4pPr>
            <a:lvl5pPr marL="2057400" indent="-228600" algn="l" defTabSz="457200" rtl="0" eaLnBrk="1" latinLnBrk="0" hangingPunct="1">
              <a:lnSpc>
                <a:spcPts val="2000"/>
              </a:lnSpc>
              <a:spcBef>
                <a:spcPts val="6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dirty="0"/>
              <a:t>Compare your buildings of a similar type to </a:t>
            </a:r>
            <a:r>
              <a:rPr lang="en-US" b="1" dirty="0"/>
              <a:t>each other</a:t>
            </a:r>
          </a:p>
        </p:txBody>
      </p:sp>
      <p:sp>
        <p:nvSpPr>
          <p:cNvPr id="23" name="Content Placeholder 5"/>
          <p:cNvSpPr txBox="1">
            <a:spLocks/>
          </p:cNvSpPr>
          <p:nvPr/>
        </p:nvSpPr>
        <p:spPr>
          <a:xfrm>
            <a:off x="5843203" y="4711887"/>
            <a:ext cx="2447070" cy="1557652"/>
          </a:xfrm>
          <a:prstGeom prst="rect">
            <a:avLst/>
          </a:prstGeom>
        </p:spPr>
        <p:txBody>
          <a:bodyPr vert="horz" lIns="91440" tIns="45720" rIns="91440" bIns="45720" rtlCol="0">
            <a:normAutofit/>
          </a:bodyPr>
          <a:lstStyle>
            <a:lvl1pPr marL="342900" indent="-342900" algn="l" defTabSz="457200" rtl="0" eaLnBrk="1" latinLnBrk="0" hangingPunct="1">
              <a:lnSpc>
                <a:spcPts val="2000"/>
              </a:lnSpc>
              <a:spcBef>
                <a:spcPts val="6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1pPr>
            <a:lvl2pPr marL="742950" indent="-285750" algn="l" defTabSz="457200" rtl="0" eaLnBrk="1" latinLnBrk="0" hangingPunct="1">
              <a:lnSpc>
                <a:spcPts val="2000"/>
              </a:lnSpc>
              <a:spcBef>
                <a:spcPts val="6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2pPr>
            <a:lvl3pPr marL="1143000" indent="-228600" algn="l" defTabSz="457200" rtl="0" eaLnBrk="1" latinLnBrk="0" hangingPunct="1">
              <a:lnSpc>
                <a:spcPts val="2000"/>
              </a:lnSpc>
              <a:spcBef>
                <a:spcPts val="6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3pPr>
            <a:lvl4pPr marL="1600200" indent="-228600" algn="l" defTabSz="457200" rtl="0" eaLnBrk="1" latinLnBrk="0" hangingPunct="1">
              <a:lnSpc>
                <a:spcPts val="2000"/>
              </a:lnSpc>
              <a:spcBef>
                <a:spcPts val="6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4pPr>
            <a:lvl5pPr marL="2057400" indent="-228600" algn="l" defTabSz="457200" rtl="0" eaLnBrk="1" latinLnBrk="0" hangingPunct="1">
              <a:lnSpc>
                <a:spcPts val="2000"/>
              </a:lnSpc>
              <a:spcBef>
                <a:spcPts val="6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b="1" dirty="0"/>
              <a:t>Identify underperformers </a:t>
            </a:r>
            <a:r>
              <a:rPr lang="en-US" dirty="0"/>
              <a:t>in your portfolio and set priorities for the use of limited staff time and/or investment capital</a:t>
            </a:r>
          </a:p>
        </p:txBody>
      </p:sp>
      <p:grpSp>
        <p:nvGrpSpPr>
          <p:cNvPr id="33" name="Group 32"/>
          <p:cNvGrpSpPr/>
          <p:nvPr/>
        </p:nvGrpSpPr>
        <p:grpSpPr>
          <a:xfrm>
            <a:off x="7253508" y="2887756"/>
            <a:ext cx="332439" cy="586853"/>
            <a:chOff x="7280804" y="3144279"/>
            <a:chExt cx="332439" cy="586853"/>
          </a:xfrm>
        </p:grpSpPr>
        <p:sp>
          <p:nvSpPr>
            <p:cNvPr id="27" name="Pentagon 26"/>
            <p:cNvSpPr/>
            <p:nvPr/>
          </p:nvSpPr>
          <p:spPr>
            <a:xfrm rot="5400000">
              <a:off x="7154830" y="3272720"/>
              <a:ext cx="586853" cy="329972"/>
            </a:xfrm>
            <a:prstGeom prst="homePlate">
              <a:avLst/>
            </a:prstGeom>
            <a:solidFill>
              <a:srgbClr val="00B05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8" name="TextBox 7"/>
            <p:cNvSpPr txBox="1"/>
            <p:nvPr/>
          </p:nvSpPr>
          <p:spPr>
            <a:xfrm>
              <a:off x="7280804" y="3147460"/>
              <a:ext cx="315768" cy="461665"/>
            </a:xfrm>
            <a:prstGeom prst="rect">
              <a:avLst/>
            </a:prstGeom>
            <a:noFill/>
          </p:spPr>
          <p:txBody>
            <a:bodyPr wrap="square" rtlCol="0">
              <a:spAutoFit/>
            </a:bodyPr>
            <a:lstStyle/>
            <a:p>
              <a:r>
                <a:rPr lang="en-US" sz="2400" b="1" dirty="0">
                  <a:solidFill>
                    <a:schemeClr val="bg1"/>
                  </a:solidFill>
                  <a:latin typeface="Arial" panose="020B0604020202020204" pitchFamily="34" charset="0"/>
                  <a:cs typeface="Arial" panose="020B0604020202020204" pitchFamily="34" charset="0"/>
                </a:rPr>
                <a:t>$</a:t>
              </a:r>
            </a:p>
          </p:txBody>
        </p:sp>
      </p:grpSp>
      <p:grpSp>
        <p:nvGrpSpPr>
          <p:cNvPr id="29" name="Group 28"/>
          <p:cNvGrpSpPr/>
          <p:nvPr/>
        </p:nvGrpSpPr>
        <p:grpSpPr>
          <a:xfrm>
            <a:off x="3679104" y="3751216"/>
            <a:ext cx="1384215" cy="559721"/>
            <a:chOff x="3679104" y="4303733"/>
            <a:chExt cx="1384215" cy="559721"/>
          </a:xfrm>
        </p:grpSpPr>
        <p:pic>
          <p:nvPicPr>
            <p:cNvPr id="19" name="Picture 6" descr="https://d30y9cdsu7xlg0.cloudfront.net/png/65999-200.png"/>
            <p:cNvPicPr>
              <a:picLocks noChangeAspect="1" noChangeArrowheads="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79104" y="4303733"/>
              <a:ext cx="559721" cy="559721"/>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6" descr="https://d30y9cdsu7xlg0.cloudfront.net/png/65999-200.png"/>
            <p:cNvPicPr>
              <a:picLocks noChangeAspect="1" noChangeArrowheads="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091351" y="4303733"/>
              <a:ext cx="559721" cy="559721"/>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6" descr="https://d30y9cdsu7xlg0.cloudfront.net/png/65999-200.png"/>
            <p:cNvPicPr>
              <a:picLocks noChangeAspect="1" noChangeArrowheads="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503598" y="4303733"/>
              <a:ext cx="559721" cy="55972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0" name="Group 39"/>
          <p:cNvGrpSpPr/>
          <p:nvPr/>
        </p:nvGrpSpPr>
        <p:grpSpPr>
          <a:xfrm>
            <a:off x="6327045" y="3366921"/>
            <a:ext cx="1479385" cy="944016"/>
            <a:chOff x="3679104" y="3366921"/>
            <a:chExt cx="1479385" cy="944016"/>
          </a:xfrm>
        </p:grpSpPr>
        <p:grpSp>
          <p:nvGrpSpPr>
            <p:cNvPr id="41" name="Group 40"/>
            <p:cNvGrpSpPr/>
            <p:nvPr/>
          </p:nvGrpSpPr>
          <p:grpSpPr>
            <a:xfrm>
              <a:off x="3679104" y="3751216"/>
              <a:ext cx="1384215" cy="559721"/>
              <a:chOff x="3679104" y="4303733"/>
              <a:chExt cx="1384215" cy="559721"/>
            </a:xfrm>
          </p:grpSpPr>
          <p:pic>
            <p:nvPicPr>
              <p:cNvPr id="45" name="Picture 6" descr="https://d30y9cdsu7xlg0.cloudfront.net/png/65999-200.png"/>
              <p:cNvPicPr>
                <a:picLocks noChangeAspect="1" noChangeArrowheads="1"/>
              </p:cNvPicPr>
              <p:nvPr/>
            </p:nvPicPr>
            <p:blipFill>
              <a:blip r:embed="rId4" cstate="print">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79104" y="4303733"/>
                <a:ext cx="559721" cy="559721"/>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6" descr="https://d30y9cdsu7xlg0.cloudfront.net/png/65999-200.png"/>
              <p:cNvPicPr>
                <a:picLocks noChangeAspect="1" noChangeArrowheads="1"/>
              </p:cNvPicPr>
              <p:nvPr/>
            </p:nvPicPr>
            <p:blipFill>
              <a:blip r:embed="rId4" cstate="print">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091351" y="4303733"/>
                <a:ext cx="559721" cy="559721"/>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6" descr="https://d30y9cdsu7xlg0.cloudfront.net/png/65999-200.png"/>
              <p:cNvPicPr>
                <a:picLocks noChangeAspect="1" noChangeArrowheads="1"/>
              </p:cNvPicPr>
              <p:nvPr/>
            </p:nvPicPr>
            <p:blipFill>
              <a:blip r:embed="rId4" cstate="print">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503598" y="4303733"/>
                <a:ext cx="559721" cy="559721"/>
              </a:xfrm>
              <a:prstGeom prst="rect">
                <a:avLst/>
              </a:prstGeom>
              <a:noFill/>
              <a:extLst>
                <a:ext uri="{909E8E84-426E-40DD-AFC4-6F175D3DCCD1}">
                  <a14:hiddenFill xmlns:a14="http://schemas.microsoft.com/office/drawing/2010/main">
                    <a:solidFill>
                      <a:srgbClr val="FFFFFF"/>
                    </a:solidFill>
                  </a14:hiddenFill>
                </a:ext>
              </a:extLst>
            </p:spPr>
          </p:pic>
        </p:grpSp>
        <p:sp>
          <p:nvSpPr>
            <p:cNvPr id="42" name="Title 2"/>
            <p:cNvSpPr txBox="1">
              <a:spLocks/>
            </p:cNvSpPr>
            <p:nvPr/>
          </p:nvSpPr>
          <p:spPr>
            <a:xfrm>
              <a:off x="3776645" y="3366921"/>
              <a:ext cx="574819" cy="537808"/>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1800" b="1" kern="1200">
                  <a:solidFill>
                    <a:srgbClr val="0070C0"/>
                  </a:solidFill>
                  <a:latin typeface="Univers" pitchFamily="34" charset="0"/>
                  <a:ea typeface="+mj-ea"/>
                  <a:cs typeface="+mj-cs"/>
                </a:defRPr>
              </a:lvl1pPr>
            </a:lstStyle>
            <a:p>
              <a:r>
                <a:rPr lang="en-US" sz="1400" b="0" dirty="0">
                  <a:solidFill>
                    <a:schemeClr val="bg1">
                      <a:lumMod val="65000"/>
                    </a:schemeClr>
                  </a:solidFill>
                </a:rPr>
                <a:t>73</a:t>
              </a:r>
            </a:p>
          </p:txBody>
        </p:sp>
        <p:sp>
          <p:nvSpPr>
            <p:cNvPr id="43" name="Title 2"/>
            <p:cNvSpPr txBox="1">
              <a:spLocks/>
            </p:cNvSpPr>
            <p:nvPr/>
          </p:nvSpPr>
          <p:spPr>
            <a:xfrm>
              <a:off x="4171423" y="3366921"/>
              <a:ext cx="574819" cy="537808"/>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1800" b="1" kern="1200">
                  <a:solidFill>
                    <a:srgbClr val="0070C0"/>
                  </a:solidFill>
                  <a:latin typeface="Univers" pitchFamily="34" charset="0"/>
                  <a:ea typeface="+mj-ea"/>
                  <a:cs typeface="+mj-cs"/>
                </a:defRPr>
              </a:lvl1pPr>
            </a:lstStyle>
            <a:p>
              <a:r>
                <a:rPr lang="en-US" sz="1400" b="0" dirty="0">
                  <a:solidFill>
                    <a:srgbClr val="00B0F0"/>
                  </a:solidFill>
                </a:rPr>
                <a:t>88</a:t>
              </a:r>
            </a:p>
          </p:txBody>
        </p:sp>
        <p:sp>
          <p:nvSpPr>
            <p:cNvPr id="44" name="Title 2"/>
            <p:cNvSpPr txBox="1">
              <a:spLocks/>
            </p:cNvSpPr>
            <p:nvPr/>
          </p:nvSpPr>
          <p:spPr>
            <a:xfrm>
              <a:off x="4583670" y="3366921"/>
              <a:ext cx="574819" cy="537808"/>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1800" b="1" kern="1200">
                  <a:solidFill>
                    <a:srgbClr val="0070C0"/>
                  </a:solidFill>
                  <a:latin typeface="Univers" pitchFamily="34" charset="0"/>
                  <a:ea typeface="+mj-ea"/>
                  <a:cs typeface="+mj-cs"/>
                </a:defRPr>
              </a:lvl1pPr>
            </a:lstStyle>
            <a:p>
              <a:r>
                <a:rPr lang="en-US" sz="1400" b="0" dirty="0">
                  <a:solidFill>
                    <a:schemeClr val="accent2"/>
                  </a:solidFill>
                </a:rPr>
                <a:t>21</a:t>
              </a:r>
            </a:p>
          </p:txBody>
        </p:sp>
      </p:grpSp>
    </p:spTree>
    <p:extLst>
      <p:ext uri="{BB962C8B-B14F-4D97-AF65-F5344CB8AC3E}">
        <p14:creationId xmlns:p14="http://schemas.microsoft.com/office/powerpoint/2010/main" val="159509283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75485" y="422142"/>
            <a:ext cx="8536503" cy="537808"/>
          </a:xfrm>
        </p:spPr>
        <p:txBody>
          <a:bodyPr>
            <a:noAutofit/>
          </a:bodyPr>
          <a:lstStyle/>
          <a:p>
            <a:r>
              <a:rPr lang="en-US" sz="2800" dirty="0"/>
              <a:t>Monitor building energy, water, and waste performance in a central platform </a:t>
            </a:r>
          </a:p>
        </p:txBody>
      </p:sp>
      <p:sp>
        <p:nvSpPr>
          <p:cNvPr id="5" name="Slide Number Placeholder 4"/>
          <p:cNvSpPr>
            <a:spLocks noGrp="1"/>
          </p:cNvSpPr>
          <p:nvPr>
            <p:ph type="sldNum" sz="quarter" idx="12"/>
          </p:nvPr>
        </p:nvSpPr>
        <p:spPr>
          <a:xfrm>
            <a:off x="6926048" y="5746752"/>
            <a:ext cx="2057400" cy="365125"/>
          </a:xfrm>
        </p:spPr>
        <p:txBody>
          <a:bodyPr/>
          <a:lstStyle/>
          <a:p>
            <a:fld id="{3A965980-AA4D-4D1E-8484-E50B40A0FDBF}" type="slidenum">
              <a:rPr lang="en-US" smtClean="0"/>
              <a:pPr/>
              <a:t>21</a:t>
            </a:fld>
            <a:endParaRPr lang="en-US" dirty="0"/>
          </a:p>
        </p:txBody>
      </p:sp>
      <p:pic>
        <p:nvPicPr>
          <p:cNvPr id="4" name="Picture 3"/>
          <p:cNvPicPr>
            <a:picLocks noChangeAspect="1"/>
          </p:cNvPicPr>
          <p:nvPr/>
        </p:nvPicPr>
        <p:blipFill>
          <a:blip r:embed="rId3"/>
          <a:stretch>
            <a:fillRect/>
          </a:stretch>
        </p:blipFill>
        <p:spPr>
          <a:xfrm>
            <a:off x="1030499" y="1286017"/>
            <a:ext cx="5648796" cy="4825860"/>
          </a:xfrm>
          <a:prstGeom prst="rect">
            <a:avLst/>
          </a:prstGeom>
          <a:ln>
            <a:solidFill>
              <a:srgbClr val="00B0F0"/>
            </a:solidFill>
          </a:ln>
        </p:spPr>
      </p:pic>
      <p:sp>
        <p:nvSpPr>
          <p:cNvPr id="8" name="Title 1"/>
          <p:cNvSpPr txBox="1">
            <a:spLocks/>
          </p:cNvSpPr>
          <p:nvPr/>
        </p:nvSpPr>
        <p:spPr>
          <a:xfrm>
            <a:off x="6919521" y="1909441"/>
            <a:ext cx="1992467" cy="1196457"/>
          </a:xfrm>
          <a:prstGeom prst="rect">
            <a:avLst/>
          </a:prstGeom>
        </p:spPr>
        <p:txBody>
          <a:bodyPr vert="horz" lIns="91440" tIns="45720" rIns="91440" bIns="45720" rtlCol="0" anchor="ctr">
            <a:normAutofit fontScale="97500"/>
          </a:bodyPr>
          <a:lstStyle>
            <a:lvl1pPr algn="l" defTabSz="457200" rtl="0" eaLnBrk="1" latinLnBrk="0" hangingPunct="1">
              <a:spcBef>
                <a:spcPct val="0"/>
              </a:spcBef>
              <a:buNone/>
              <a:defRPr sz="1800" b="1" kern="1200">
                <a:solidFill>
                  <a:srgbClr val="0070C0"/>
                </a:solidFill>
                <a:latin typeface="Univers" pitchFamily="34" charset="0"/>
                <a:ea typeface="+mj-ea"/>
                <a:cs typeface="+mj-cs"/>
              </a:defRPr>
            </a:lvl1pPr>
          </a:lstStyle>
          <a:p>
            <a:r>
              <a:rPr lang="en-US" sz="1600" b="0" dirty="0">
                <a:solidFill>
                  <a:schemeClr val="tx1">
                    <a:lumMod val="65000"/>
                    <a:lumOff val="35000"/>
                  </a:schemeClr>
                </a:solidFill>
              </a:rPr>
              <a:t>All your performance data, all in one place!</a:t>
            </a:r>
          </a:p>
        </p:txBody>
      </p:sp>
    </p:spTree>
    <p:extLst>
      <p:ext uri="{BB962C8B-B14F-4D97-AF65-F5344CB8AC3E}">
        <p14:creationId xmlns:p14="http://schemas.microsoft.com/office/powerpoint/2010/main" val="235544887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http://davidpapp.com/wp-content/uploads/2011/01/transfer-files-to-new-computer.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96642" y="2555800"/>
            <a:ext cx="3247358" cy="2075014"/>
          </a:xfrm>
          <a:prstGeom prst="rect">
            <a:avLst/>
          </a:prstGeom>
          <a:noFill/>
          <a:extLst>
            <a:ext uri="{909E8E84-426E-40DD-AFC4-6F175D3DCCD1}">
              <a14:hiddenFill xmlns:a14="http://schemas.microsoft.com/office/drawing/2010/main">
                <a:solidFill>
                  <a:srgbClr val="FFFFFF"/>
                </a:solidFill>
              </a14:hiddenFill>
            </a:ext>
          </a:extLst>
        </p:spPr>
      </p:pic>
      <p:sp>
        <p:nvSpPr>
          <p:cNvPr id="8" name="Title 7"/>
          <p:cNvSpPr>
            <a:spLocks noGrp="1"/>
          </p:cNvSpPr>
          <p:nvPr>
            <p:ph type="title"/>
          </p:nvPr>
        </p:nvSpPr>
        <p:spPr/>
        <p:txBody>
          <a:bodyPr/>
          <a:lstStyle/>
          <a:p>
            <a:r>
              <a:rPr lang="en-US" dirty="0"/>
              <a:t>Choose the data upload method right for your organization</a:t>
            </a:r>
          </a:p>
        </p:txBody>
      </p:sp>
      <p:pic>
        <p:nvPicPr>
          <p:cNvPr id="2" name="Picture 1"/>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26367" y="2711931"/>
            <a:ext cx="2666428" cy="1766508"/>
          </a:xfrm>
          <a:prstGeom prst="rect">
            <a:avLst/>
          </a:prstGeom>
        </p:spPr>
      </p:pic>
      <p:sp>
        <p:nvSpPr>
          <p:cNvPr id="4" name="AutoShape 4" descr="Image result for excel fil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nvGrpSpPr>
          <p:cNvPr id="5" name="Group 4"/>
          <p:cNvGrpSpPr/>
          <p:nvPr/>
        </p:nvGrpSpPr>
        <p:grpSpPr>
          <a:xfrm>
            <a:off x="2945865" y="2708175"/>
            <a:ext cx="2892058" cy="1770264"/>
            <a:chOff x="4728754" y="1907178"/>
            <a:chExt cx="3498925" cy="2325099"/>
          </a:xfrm>
        </p:grpSpPr>
        <p:pic>
          <p:nvPicPr>
            <p:cNvPr id="7" name="Picture 6"/>
            <p:cNvPicPr/>
            <p:nvPr/>
          </p:nvPicPr>
          <p:blipFill rotWithShape="1">
            <a:blip r:embed="rId5" cstate="screen">
              <a:extLst>
                <a:ext uri="{28A0092B-C50C-407E-A947-70E740481C1C}">
                  <a14:useLocalDpi xmlns:a14="http://schemas.microsoft.com/office/drawing/2010/main"/>
                </a:ext>
              </a:extLst>
            </a:blip>
            <a:srcRect/>
            <a:stretch/>
          </p:blipFill>
          <p:spPr bwMode="auto">
            <a:xfrm>
              <a:off x="4728754" y="1907178"/>
              <a:ext cx="3498925" cy="2325099"/>
            </a:xfrm>
            <a:prstGeom prst="rect">
              <a:avLst/>
            </a:prstGeom>
            <a:ln>
              <a:noFill/>
            </a:ln>
            <a:extLst>
              <a:ext uri="{53640926-AAD7-44D8-BBD7-CCE9431645EC}">
                <a14:shadowObscured xmlns:a14="http://schemas.microsoft.com/office/drawing/2010/main"/>
              </a:ext>
            </a:extLst>
          </p:spPr>
        </p:pic>
        <p:pic>
          <p:nvPicPr>
            <p:cNvPr id="9224" name="Picture 8" descr="http://dnnpro.com/Portals/0/Images/excelTR256.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693246" y="1907178"/>
              <a:ext cx="1534433" cy="1534433"/>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TextBox 2"/>
          <p:cNvSpPr txBox="1"/>
          <p:nvPr/>
        </p:nvSpPr>
        <p:spPr>
          <a:xfrm>
            <a:off x="635660" y="4646435"/>
            <a:ext cx="1647842" cy="584775"/>
          </a:xfrm>
          <a:prstGeom prst="rect">
            <a:avLst/>
          </a:prstGeom>
          <a:noFill/>
        </p:spPr>
        <p:txBody>
          <a:bodyPr wrap="square" rtlCol="0">
            <a:spAutoFit/>
          </a:bodyPr>
          <a:lstStyle/>
          <a:p>
            <a:pPr algn="ctr"/>
            <a:r>
              <a:rPr lang="en-US" sz="1600" dirty="0">
                <a:solidFill>
                  <a:schemeClr val="tx1">
                    <a:lumMod val="65000"/>
                    <a:lumOff val="35000"/>
                  </a:schemeClr>
                </a:solidFill>
                <a:latin typeface="Arial" panose="020B0604020202020204" pitchFamily="34" charset="0"/>
                <a:cs typeface="Arial" panose="020B0604020202020204" pitchFamily="34" charset="0"/>
              </a:rPr>
              <a:t>Direct entry via user interface </a:t>
            </a:r>
          </a:p>
        </p:txBody>
      </p:sp>
      <p:sp>
        <p:nvSpPr>
          <p:cNvPr id="10" name="TextBox 9"/>
          <p:cNvSpPr txBox="1"/>
          <p:nvPr/>
        </p:nvSpPr>
        <p:spPr>
          <a:xfrm>
            <a:off x="3067072" y="4632847"/>
            <a:ext cx="2649643" cy="584775"/>
          </a:xfrm>
          <a:prstGeom prst="rect">
            <a:avLst/>
          </a:prstGeom>
          <a:noFill/>
        </p:spPr>
        <p:txBody>
          <a:bodyPr wrap="square" rtlCol="0">
            <a:spAutoFit/>
          </a:bodyPr>
          <a:lstStyle/>
          <a:p>
            <a:pPr algn="ctr"/>
            <a:r>
              <a:rPr lang="en-US" sz="1600" dirty="0">
                <a:solidFill>
                  <a:schemeClr val="tx1">
                    <a:lumMod val="65000"/>
                    <a:lumOff val="35000"/>
                  </a:schemeClr>
                </a:solidFill>
                <a:latin typeface="Arial" panose="020B0604020202020204" pitchFamily="34" charset="0"/>
                <a:cs typeface="Arial" panose="020B0604020202020204" pitchFamily="34" charset="0"/>
              </a:rPr>
              <a:t>Bulk uploading and updating via spreadsheets </a:t>
            </a:r>
          </a:p>
        </p:txBody>
      </p:sp>
      <p:sp>
        <p:nvSpPr>
          <p:cNvPr id="11" name="TextBox 10"/>
          <p:cNvSpPr txBox="1"/>
          <p:nvPr/>
        </p:nvSpPr>
        <p:spPr>
          <a:xfrm>
            <a:off x="6216662" y="4630814"/>
            <a:ext cx="2603900" cy="584775"/>
          </a:xfrm>
          <a:prstGeom prst="rect">
            <a:avLst/>
          </a:prstGeom>
          <a:noFill/>
        </p:spPr>
        <p:txBody>
          <a:bodyPr wrap="square" rtlCol="0">
            <a:spAutoFit/>
          </a:bodyPr>
          <a:lstStyle/>
          <a:p>
            <a:pPr algn="ctr"/>
            <a:r>
              <a:rPr lang="en-US" sz="1600" dirty="0">
                <a:solidFill>
                  <a:schemeClr val="tx1">
                    <a:lumMod val="65000"/>
                    <a:lumOff val="35000"/>
                  </a:schemeClr>
                </a:solidFill>
                <a:latin typeface="Arial" panose="020B0604020202020204" pitchFamily="34" charset="0"/>
                <a:cs typeface="Arial" panose="020B0604020202020204" pitchFamily="34" charset="0"/>
              </a:rPr>
              <a:t>Indirect third-party data uploads via web services</a:t>
            </a:r>
          </a:p>
        </p:txBody>
      </p:sp>
      <p:sp>
        <p:nvSpPr>
          <p:cNvPr id="12" name="Slide Number Placeholder 7"/>
          <p:cNvSpPr>
            <a:spLocks noGrp="1"/>
          </p:cNvSpPr>
          <p:nvPr>
            <p:ph type="sldNum" sz="quarter" idx="4294967295"/>
          </p:nvPr>
        </p:nvSpPr>
        <p:spPr>
          <a:xfrm>
            <a:off x="6553200" y="6356350"/>
            <a:ext cx="2133600" cy="365125"/>
          </a:xfrm>
          <a:prstGeom prst="rect">
            <a:avLst/>
          </a:prstGeom>
        </p:spPr>
        <p:txBody>
          <a:bodyPr/>
          <a:lstStyle/>
          <a:p>
            <a:pPr algn="r"/>
            <a:fld id="{294D4A65-5DBF-47E4-A22C-1B2D232C1B48}" type="slidenum">
              <a:rPr lang="en-US" smtClean="0"/>
              <a:pPr algn="r"/>
              <a:t>22</a:t>
            </a:fld>
            <a:endParaRPr lang="en-US" dirty="0"/>
          </a:p>
        </p:txBody>
      </p:sp>
    </p:spTree>
    <p:extLst>
      <p:ext uri="{BB962C8B-B14F-4D97-AF65-F5344CB8AC3E}">
        <p14:creationId xmlns:p14="http://schemas.microsoft.com/office/powerpoint/2010/main" val="17430697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2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922281" y="5704773"/>
            <a:ext cx="2947107" cy="338554"/>
          </a:xfrm>
          <a:prstGeom prst="rect">
            <a:avLst/>
          </a:prstGeom>
        </p:spPr>
        <p:txBody>
          <a:bodyPr wrap="square">
            <a:spAutoFit/>
          </a:bodyPr>
          <a:lstStyle/>
          <a:p>
            <a:r>
              <a:rPr lang="en-US" sz="1600" u="sng" dirty="0">
                <a:solidFill>
                  <a:srgbClr val="00B0F0"/>
                </a:solidFill>
                <a:latin typeface="Univers" pitchFamily="34" charset="0"/>
              </a:rPr>
              <a:t>www.energystar.gov/utilitydata</a:t>
            </a:r>
          </a:p>
        </p:txBody>
      </p:sp>
      <p:pic>
        <p:nvPicPr>
          <p:cNvPr id="3" name="Picture 2"/>
          <p:cNvPicPr>
            <a:picLocks noChangeAspect="1"/>
          </p:cNvPicPr>
          <p:nvPr/>
        </p:nvPicPr>
        <p:blipFill rotWithShape="1">
          <a:blip r:embed="rId3"/>
          <a:srcRect t="-1" b="4664"/>
          <a:stretch/>
        </p:blipFill>
        <p:spPr>
          <a:xfrm>
            <a:off x="922281" y="1882299"/>
            <a:ext cx="6992009" cy="3506807"/>
          </a:xfrm>
          <a:prstGeom prst="rect">
            <a:avLst/>
          </a:prstGeom>
        </p:spPr>
      </p:pic>
      <p:sp>
        <p:nvSpPr>
          <p:cNvPr id="5" name="Title 4"/>
          <p:cNvSpPr>
            <a:spLocks noGrp="1"/>
          </p:cNvSpPr>
          <p:nvPr>
            <p:ph type="title"/>
          </p:nvPr>
        </p:nvSpPr>
        <p:spPr/>
        <p:txBody>
          <a:bodyPr/>
          <a:lstStyle/>
          <a:p>
            <a:r>
              <a:rPr lang="en-US" dirty="0"/>
              <a:t>Does your utility provide the necessary data for benchmarking?</a:t>
            </a:r>
          </a:p>
        </p:txBody>
      </p:sp>
      <p:sp>
        <p:nvSpPr>
          <p:cNvPr id="7" name="Content Placeholder 6"/>
          <p:cNvSpPr>
            <a:spLocks noGrp="1"/>
          </p:cNvSpPr>
          <p:nvPr>
            <p:ph idx="1"/>
          </p:nvPr>
        </p:nvSpPr>
        <p:spPr>
          <a:xfrm>
            <a:off x="922281" y="5463315"/>
            <a:ext cx="4800310" cy="410735"/>
          </a:xfrm>
        </p:spPr>
        <p:txBody>
          <a:bodyPr>
            <a:normAutofit fontScale="47500" lnSpcReduction="20000"/>
          </a:bodyPr>
          <a:lstStyle/>
          <a:p>
            <a:pPr marL="0" indent="0">
              <a:buNone/>
            </a:pPr>
            <a:r>
              <a:rPr lang="en-US" dirty="0"/>
              <a:t>Search by zip code and embed the map on your website</a:t>
            </a:r>
          </a:p>
        </p:txBody>
      </p:sp>
      <p:sp>
        <p:nvSpPr>
          <p:cNvPr id="8" name="Slide Number Placeholder 7"/>
          <p:cNvSpPr>
            <a:spLocks noGrp="1"/>
          </p:cNvSpPr>
          <p:nvPr>
            <p:ph type="sldNum" sz="quarter" idx="4294967295"/>
          </p:nvPr>
        </p:nvSpPr>
        <p:spPr>
          <a:xfrm>
            <a:off x="6553200" y="6356350"/>
            <a:ext cx="2133600" cy="365125"/>
          </a:xfrm>
          <a:prstGeom prst="rect">
            <a:avLst/>
          </a:prstGeom>
        </p:spPr>
        <p:txBody>
          <a:bodyPr/>
          <a:lstStyle/>
          <a:p>
            <a:pPr algn="r"/>
            <a:fld id="{294D4A65-5DBF-47E4-A22C-1B2D232C1B48}" type="slidenum">
              <a:rPr lang="en-US" smtClean="0"/>
              <a:pPr algn="r"/>
              <a:t>23</a:t>
            </a:fld>
            <a:endParaRPr lang="en-US" dirty="0"/>
          </a:p>
        </p:txBody>
      </p:sp>
    </p:spTree>
    <p:extLst>
      <p:ext uri="{BB962C8B-B14F-4D97-AF65-F5344CB8AC3E}">
        <p14:creationId xmlns:p14="http://schemas.microsoft.com/office/powerpoint/2010/main" val="345971225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3" cstate="print">
            <a:extLst>
              <a:ext uri="{28A0092B-C50C-407E-A947-70E740481C1C}">
                <a14:useLocalDpi xmlns:a14="http://schemas.microsoft.com/office/drawing/2010/main"/>
              </a:ext>
            </a:extLst>
          </a:blip>
          <a:srcRect b="11771"/>
          <a:stretch/>
        </p:blipFill>
        <p:spPr>
          <a:xfrm>
            <a:off x="1679454" y="868899"/>
            <a:ext cx="7358527" cy="5299987"/>
          </a:xfrm>
          <a:prstGeom prst="rect">
            <a:avLst/>
          </a:prstGeom>
          <a:ln>
            <a:solidFill>
              <a:srgbClr val="00B0F0"/>
            </a:solidFill>
          </a:ln>
        </p:spPr>
      </p:pic>
      <p:sp>
        <p:nvSpPr>
          <p:cNvPr id="8" name="TextBox 7"/>
          <p:cNvSpPr txBox="1"/>
          <p:nvPr/>
        </p:nvSpPr>
        <p:spPr>
          <a:xfrm>
            <a:off x="-106018" y="1368287"/>
            <a:ext cx="1600200" cy="1066800"/>
          </a:xfrm>
          <a:prstGeom prst="rect">
            <a:avLst/>
          </a:prstGeom>
        </p:spPr>
        <p:txBody>
          <a:bodyPr vert="horz" wrap="square" lIns="91440" tIns="45720" rIns="91440" bIns="45720" rtlCol="0" anchor="ctr">
            <a:normAutofit/>
          </a:bodyPr>
          <a:lstStyle/>
          <a:p>
            <a:pPr marL="0" marR="0" indent="0" algn="ctr" defTabSz="914400" rtl="0" eaLnBrk="1" fontAlgn="auto" latinLnBrk="0" hangingPunct="1">
              <a:lnSpc>
                <a:spcPct val="100000"/>
              </a:lnSpc>
              <a:spcBef>
                <a:spcPct val="0"/>
              </a:spcBef>
              <a:spcAft>
                <a:spcPts val="0"/>
              </a:spcAft>
              <a:buClrTx/>
              <a:buSzTx/>
              <a:buFontTx/>
              <a:buNone/>
              <a:tabLst/>
            </a:pPr>
            <a:endParaRPr kumimoji="0" lang="en-US" sz="1600" b="1" i="0" u="none" strike="noStrike" kern="1200" cap="none" spc="0" normalizeH="0" baseline="0" noProof="0" dirty="0">
              <a:ln>
                <a:noFill/>
              </a:ln>
              <a:solidFill>
                <a:schemeClr val="tx1">
                  <a:lumMod val="50000"/>
                  <a:lumOff val="50000"/>
                </a:schemeClr>
              </a:solidFill>
              <a:effectLst/>
              <a:uLnTx/>
              <a:uFillTx/>
              <a:latin typeface="Arial" pitchFamily="34" charset="0"/>
              <a:ea typeface="+mj-ea"/>
              <a:cs typeface="Arial" pitchFamily="34" charset="0"/>
            </a:endParaRPr>
          </a:p>
        </p:txBody>
      </p:sp>
      <p:cxnSp>
        <p:nvCxnSpPr>
          <p:cNvPr id="10" name="Straight Arrow Connector 9"/>
          <p:cNvCxnSpPr/>
          <p:nvPr/>
        </p:nvCxnSpPr>
        <p:spPr>
          <a:xfrm>
            <a:off x="1322732" y="1749287"/>
            <a:ext cx="628650" cy="0"/>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6553720" y="4651786"/>
            <a:ext cx="2150076" cy="947758"/>
          </a:xfrm>
          <a:prstGeom prst="rect">
            <a:avLst/>
          </a:prstGeom>
          <a:solidFill>
            <a:schemeClr val="bg1"/>
          </a:solidFill>
          <a:ln>
            <a:solidFill>
              <a:schemeClr val="accent1"/>
            </a:solidFill>
          </a:ln>
          <a:effectLst>
            <a:outerShdw blurRad="63500" sx="102000" sy="102000" algn="ctr" rotWithShape="0">
              <a:prstClr val="black">
                <a:alpha val="40000"/>
              </a:prstClr>
            </a:outerShdw>
          </a:effectLst>
        </p:spPr>
        <p:txBody>
          <a:bodyPr vert="horz" wrap="square" lIns="91440" tIns="45720" rIns="91440" bIns="45720" rtlCol="0" anchor="ctr">
            <a:noAutofit/>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en-US" sz="1600" b="1" i="0" u="none" strike="noStrike" kern="1200" cap="none" spc="0" normalizeH="0" baseline="0" noProof="0" dirty="0">
                <a:ln>
                  <a:noFill/>
                </a:ln>
                <a:solidFill>
                  <a:srgbClr val="00B0F0"/>
                </a:solidFill>
                <a:effectLst/>
                <a:uLnTx/>
                <a:uFillTx/>
                <a:latin typeface="Arial Narrow" panose="020B0606020202030204" pitchFamily="34" charset="0"/>
                <a:ea typeface="+mj-ea"/>
                <a:cs typeface="Arial" pitchFamily="34" charset="0"/>
              </a:rPr>
              <a:t>Monitor progress and document savings goals achieved</a:t>
            </a:r>
          </a:p>
        </p:txBody>
      </p:sp>
      <p:cxnSp>
        <p:nvCxnSpPr>
          <p:cNvPr id="31" name="Straight Arrow Connector 30"/>
          <p:cNvCxnSpPr/>
          <p:nvPr/>
        </p:nvCxnSpPr>
        <p:spPr>
          <a:xfrm flipH="1" flipV="1">
            <a:off x="7058202" y="2948970"/>
            <a:ext cx="867672" cy="1702816"/>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106018" y="4816337"/>
            <a:ext cx="1600200" cy="876300"/>
          </a:xfrm>
          <a:prstGeom prst="rect">
            <a:avLst/>
          </a:prstGeom>
        </p:spPr>
        <p:txBody>
          <a:bodyPr vert="horz" wrap="square" lIns="91440" tIns="45720" rIns="91440" bIns="45720" rtlCol="0" anchor="ctr">
            <a:normAutofit/>
          </a:bodyPr>
          <a:lstStyle/>
          <a:p>
            <a:pPr marL="0" marR="0" indent="0" algn="ctr" defTabSz="914400" rtl="0" eaLnBrk="1" fontAlgn="auto" latinLnBrk="0" hangingPunct="1">
              <a:lnSpc>
                <a:spcPct val="100000"/>
              </a:lnSpc>
              <a:spcBef>
                <a:spcPct val="0"/>
              </a:spcBef>
              <a:spcAft>
                <a:spcPts val="0"/>
              </a:spcAft>
              <a:buClrTx/>
              <a:buSzTx/>
              <a:buFontTx/>
              <a:buNone/>
              <a:tabLst/>
            </a:pPr>
            <a:endParaRPr kumimoji="0" lang="en-US" sz="3200" b="0" i="0" u="none" strike="noStrike" kern="1200" cap="none" spc="0" normalizeH="0" baseline="0" noProof="0" dirty="0">
              <a:ln>
                <a:noFill/>
              </a:ln>
              <a:solidFill>
                <a:schemeClr val="tx1">
                  <a:lumMod val="50000"/>
                  <a:lumOff val="50000"/>
                </a:schemeClr>
              </a:solidFill>
              <a:effectLst/>
              <a:uLnTx/>
              <a:uFillTx/>
              <a:latin typeface="Arial" pitchFamily="34" charset="0"/>
              <a:ea typeface="+mj-ea"/>
              <a:cs typeface="Arial" pitchFamily="34" charset="0"/>
            </a:endParaRPr>
          </a:p>
        </p:txBody>
      </p:sp>
      <p:cxnSp>
        <p:nvCxnSpPr>
          <p:cNvPr id="26" name="Straight Arrow Connector 25"/>
          <p:cNvCxnSpPr/>
          <p:nvPr/>
        </p:nvCxnSpPr>
        <p:spPr>
          <a:xfrm>
            <a:off x="1438666" y="3191774"/>
            <a:ext cx="628650" cy="0"/>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5154" y="1319120"/>
            <a:ext cx="1433512" cy="1249973"/>
          </a:xfrm>
          <a:prstGeom prst="rect">
            <a:avLst/>
          </a:prstGeom>
          <a:solidFill>
            <a:schemeClr val="bg1"/>
          </a:solidFill>
          <a:ln>
            <a:solidFill>
              <a:schemeClr val="accent1"/>
            </a:solidFill>
          </a:ln>
          <a:effectLst>
            <a:outerShdw blurRad="63500" sx="102000" sy="102000" algn="ctr" rotWithShape="0">
              <a:prstClr val="black">
                <a:alpha val="40000"/>
              </a:prstClr>
            </a:outerShdw>
          </a:effectLst>
        </p:spPr>
        <p:txBody>
          <a:bodyPr vert="horz" wrap="square" lIns="91440" tIns="45720" rIns="91440" bIns="45720" rtlCol="0" anchor="ctr">
            <a:noAutofit/>
          </a:bodyPr>
          <a:lstStyle/>
          <a:p>
            <a:pPr algn="ctr" defTabSz="914400">
              <a:spcBef>
                <a:spcPct val="0"/>
              </a:spcBef>
            </a:pPr>
            <a:r>
              <a:rPr lang="en-US" sz="1600" b="1" dirty="0">
                <a:solidFill>
                  <a:srgbClr val="00B0F0"/>
                </a:solidFill>
                <a:latin typeface="Arial Narrow" panose="020B0606020202030204" pitchFamily="34" charset="0"/>
                <a:cs typeface="Arial" pitchFamily="34" charset="0"/>
              </a:rPr>
              <a:t>Set performance targets and baselines</a:t>
            </a:r>
          </a:p>
        </p:txBody>
      </p:sp>
      <p:sp>
        <p:nvSpPr>
          <p:cNvPr id="13" name="TextBox 12"/>
          <p:cNvSpPr txBox="1"/>
          <p:nvPr/>
        </p:nvSpPr>
        <p:spPr>
          <a:xfrm>
            <a:off x="5243" y="2874336"/>
            <a:ext cx="1489028" cy="1092649"/>
          </a:xfrm>
          <a:prstGeom prst="rect">
            <a:avLst/>
          </a:prstGeom>
          <a:solidFill>
            <a:schemeClr val="bg1"/>
          </a:solidFill>
          <a:ln>
            <a:solidFill>
              <a:schemeClr val="accent1"/>
            </a:solidFill>
          </a:ln>
          <a:effectLst>
            <a:outerShdw blurRad="63500" sx="102000" sy="102000" algn="ctr" rotWithShape="0">
              <a:prstClr val="black">
                <a:alpha val="40000"/>
              </a:prstClr>
            </a:outerShdw>
          </a:effectLst>
        </p:spPr>
        <p:txBody>
          <a:bodyPr vert="horz" wrap="square" lIns="91440" tIns="45720" rIns="91440" bIns="45720" rtlCol="0" anchor="ctr">
            <a:noAutofit/>
          </a:bodyPr>
          <a:lstStyle/>
          <a:p>
            <a:pPr algn="ctr">
              <a:spcBef>
                <a:spcPct val="0"/>
              </a:spcBef>
            </a:pPr>
            <a:r>
              <a:rPr lang="en-US" sz="1600" b="1" dirty="0">
                <a:solidFill>
                  <a:srgbClr val="00B0F0"/>
                </a:solidFill>
                <a:latin typeface="Arial Narrow" panose="020B0606020202030204" pitchFamily="34" charset="0"/>
                <a:cs typeface="Arial" pitchFamily="34" charset="0"/>
              </a:rPr>
              <a:t>Track targets at the portfolio level</a:t>
            </a:r>
          </a:p>
        </p:txBody>
      </p:sp>
      <p:pic>
        <p:nvPicPr>
          <p:cNvPr id="15" name="Content Placeholder 5" descr="PM_logo_5x1_for_print.jpg"/>
          <p:cNvPicPr>
            <a:picLocks noChangeAspect="1"/>
          </p:cNvPicPr>
          <p:nvPr/>
        </p:nvPicPr>
        <p:blipFill>
          <a:blip r:embed="rId4" cstate="screen">
            <a:extLst>
              <a:ext uri="{28A0092B-C50C-407E-A947-70E740481C1C}">
                <a14:useLocalDpi xmlns:a14="http://schemas.microsoft.com/office/drawing/2010/main"/>
              </a:ext>
            </a:extLst>
          </a:blip>
          <a:srcRect l="17583"/>
          <a:stretch>
            <a:fillRect/>
          </a:stretch>
        </p:blipFill>
        <p:spPr bwMode="auto">
          <a:xfrm>
            <a:off x="6609195" y="953754"/>
            <a:ext cx="2375057" cy="609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3"/>
          <p:cNvSpPr>
            <a:spLocks noGrp="1"/>
          </p:cNvSpPr>
          <p:nvPr>
            <p:ph type="title"/>
          </p:nvPr>
        </p:nvSpPr>
        <p:spPr>
          <a:xfrm>
            <a:off x="482876" y="-72794"/>
            <a:ext cx="7886700" cy="1325563"/>
          </a:xfrm>
        </p:spPr>
        <p:txBody>
          <a:bodyPr>
            <a:normAutofit/>
          </a:bodyPr>
          <a:lstStyle/>
          <a:p>
            <a:r>
              <a:rPr lang="en-US" dirty="0"/>
              <a:t>Set goals and track progress</a:t>
            </a:r>
          </a:p>
        </p:txBody>
      </p:sp>
      <p:sp>
        <p:nvSpPr>
          <p:cNvPr id="14" name="Slide Number Placeholder 7"/>
          <p:cNvSpPr>
            <a:spLocks noGrp="1"/>
          </p:cNvSpPr>
          <p:nvPr>
            <p:ph type="sldNum" sz="quarter" idx="4294967295"/>
          </p:nvPr>
        </p:nvSpPr>
        <p:spPr>
          <a:xfrm>
            <a:off x="6904382" y="5667237"/>
            <a:ext cx="2133600" cy="365125"/>
          </a:xfrm>
          <a:prstGeom prst="rect">
            <a:avLst/>
          </a:prstGeom>
        </p:spPr>
        <p:txBody>
          <a:bodyPr/>
          <a:lstStyle/>
          <a:p>
            <a:pPr algn="r"/>
            <a:fld id="{294D4A65-5DBF-47E4-A22C-1B2D232C1B48}" type="slidenum">
              <a:rPr lang="en-US" smtClean="0"/>
              <a:pPr algn="r"/>
              <a:t>24</a:t>
            </a:fld>
            <a:endParaRPr lang="en-US" dirty="0"/>
          </a:p>
        </p:txBody>
      </p:sp>
    </p:spTree>
    <p:extLst>
      <p:ext uri="{BB962C8B-B14F-4D97-AF65-F5344CB8AC3E}">
        <p14:creationId xmlns:p14="http://schemas.microsoft.com/office/powerpoint/2010/main" val="195646682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1902" y="0"/>
            <a:ext cx="7886700" cy="1325563"/>
          </a:xfrm>
        </p:spPr>
        <p:txBody>
          <a:bodyPr/>
          <a:lstStyle/>
          <a:p>
            <a:r>
              <a:rPr lang="en-US" dirty="0"/>
              <a:t>State and local benchmarking policies and voluntary programs</a:t>
            </a:r>
          </a:p>
        </p:txBody>
      </p:sp>
      <p:sp>
        <p:nvSpPr>
          <p:cNvPr id="5" name="Slide Number Placeholder 7"/>
          <p:cNvSpPr>
            <a:spLocks noGrp="1"/>
          </p:cNvSpPr>
          <p:nvPr>
            <p:ph type="sldNum" sz="quarter" idx="4294967295"/>
          </p:nvPr>
        </p:nvSpPr>
        <p:spPr>
          <a:xfrm>
            <a:off x="7010400" y="6356350"/>
            <a:ext cx="2133600" cy="365125"/>
          </a:xfrm>
          <a:prstGeom prst="rect">
            <a:avLst/>
          </a:prstGeom>
        </p:spPr>
        <p:txBody>
          <a:bodyPr/>
          <a:lstStyle/>
          <a:p>
            <a:pPr algn="r"/>
            <a:fld id="{294D4A65-5DBF-47E4-A22C-1B2D232C1B48}" type="slidenum">
              <a:rPr lang="en-US" smtClean="0"/>
              <a:pPr algn="r"/>
              <a:t>25</a:t>
            </a:fld>
            <a:endParaRPr lang="en-US" dirty="0"/>
          </a:p>
        </p:txBody>
      </p:sp>
      <p:pic>
        <p:nvPicPr>
          <p:cNvPr id="13" name="Picture 12"/>
          <p:cNvPicPr>
            <a:picLocks noChangeAspect="1"/>
          </p:cNvPicPr>
          <p:nvPr/>
        </p:nvPicPr>
        <p:blipFill>
          <a:blip r:embed="rId3"/>
          <a:stretch>
            <a:fillRect/>
          </a:stretch>
        </p:blipFill>
        <p:spPr>
          <a:xfrm>
            <a:off x="217295" y="1158733"/>
            <a:ext cx="7186615" cy="5053510"/>
          </a:xfrm>
          <a:prstGeom prst="rect">
            <a:avLst/>
          </a:prstGeom>
        </p:spPr>
      </p:pic>
      <p:pic>
        <p:nvPicPr>
          <p:cNvPr id="14" name="Picture 13"/>
          <p:cNvPicPr>
            <a:picLocks noChangeAspect="1"/>
          </p:cNvPicPr>
          <p:nvPr/>
        </p:nvPicPr>
        <p:blipFill>
          <a:blip r:embed="rId4"/>
          <a:stretch>
            <a:fillRect/>
          </a:stretch>
        </p:blipFill>
        <p:spPr>
          <a:xfrm>
            <a:off x="7010400" y="3006726"/>
            <a:ext cx="2025793" cy="2526353"/>
          </a:xfrm>
          <a:prstGeom prst="rect">
            <a:avLst/>
          </a:prstGeom>
        </p:spPr>
      </p:pic>
    </p:spTree>
    <p:extLst>
      <p:ext uri="{BB962C8B-B14F-4D97-AF65-F5344CB8AC3E}">
        <p14:creationId xmlns:p14="http://schemas.microsoft.com/office/powerpoint/2010/main" val="376774121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People (and markets!) respond to transparent information</a:t>
            </a:r>
          </a:p>
        </p:txBody>
      </p:sp>
      <p:pic>
        <p:nvPicPr>
          <p:cNvPr id="5" name="Content Placeholder 4"/>
          <p:cNvPicPr>
            <a:picLocks noGrp="1" noChangeAspect="1"/>
          </p:cNvPicPr>
          <p:nvPr>
            <p:ph idx="1"/>
          </p:nvPr>
        </p:nvPicPr>
        <p:blipFill rotWithShape="1">
          <a:blip r:embed="rId2"/>
          <a:srcRect l="-1" t="6441" r="3714" b="6123"/>
          <a:stretch/>
        </p:blipFill>
        <p:spPr>
          <a:xfrm>
            <a:off x="6897376" y="3626464"/>
            <a:ext cx="2205680" cy="1377579"/>
          </a:xfrm>
        </p:spPr>
      </p:pic>
      <p:sp>
        <p:nvSpPr>
          <p:cNvPr id="4" name="Slide Number Placeholder 3"/>
          <p:cNvSpPr>
            <a:spLocks noGrp="1"/>
          </p:cNvSpPr>
          <p:nvPr>
            <p:ph type="sldNum" sz="quarter" idx="12"/>
          </p:nvPr>
        </p:nvSpPr>
        <p:spPr/>
        <p:txBody>
          <a:bodyPr/>
          <a:lstStyle/>
          <a:p>
            <a:fld id="{6DBDE81B-C30A-4F47-8F28-E2CEE862ED7B}" type="slidenum">
              <a:rPr lang="en-US" smtClean="0"/>
              <a:pPr/>
              <a:t>26</a:t>
            </a:fld>
            <a:endParaRPr lang="en-US" dirty="0"/>
          </a:p>
        </p:txBody>
      </p:sp>
      <p:pic>
        <p:nvPicPr>
          <p:cNvPr id="12" name="Picture 11"/>
          <p:cNvPicPr>
            <a:picLocks noChangeAspect="1" noChangeArrowheads="1"/>
          </p:cNvPicPr>
          <p:nvPr/>
        </p:nvPicPr>
        <p:blipFill rotWithShape="1">
          <a:blip r:embed="rId3" cstate="print"/>
          <a:srcRect l="33475" t="38850" r="57041" b="56266"/>
          <a:stretch/>
        </p:blipFill>
        <p:spPr bwMode="auto">
          <a:xfrm>
            <a:off x="7396383" y="2967420"/>
            <a:ext cx="1197112" cy="385956"/>
          </a:xfrm>
          <a:prstGeom prst="rect">
            <a:avLst/>
          </a:prstGeom>
          <a:noFill/>
          <a:ln w="9525">
            <a:noFill/>
            <a:miter lim="800000"/>
            <a:headEnd/>
            <a:tailEnd/>
          </a:ln>
          <a:effectLst/>
        </p:spPr>
      </p:pic>
      <p:pic>
        <p:nvPicPr>
          <p:cNvPr id="8" name="Content Placeholder 5" descr="PM_logo_5x1_for_print.jpg"/>
          <p:cNvPicPr>
            <a:picLocks noChangeAspect="1"/>
          </p:cNvPicPr>
          <p:nvPr/>
        </p:nvPicPr>
        <p:blipFill>
          <a:blip r:embed="rId4" cstate="screen">
            <a:extLst>
              <a:ext uri="{28A0092B-C50C-407E-A947-70E740481C1C}">
                <a14:useLocalDpi xmlns:a14="http://schemas.microsoft.com/office/drawing/2010/main"/>
              </a:ext>
            </a:extLst>
          </a:blip>
          <a:srcRect l="17583"/>
          <a:stretch>
            <a:fillRect/>
          </a:stretch>
        </p:blipFill>
        <p:spPr bwMode="auto">
          <a:xfrm>
            <a:off x="6970399" y="2306504"/>
            <a:ext cx="2146305" cy="550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p:cNvPicPr>
            <a:picLocks noChangeAspect="1"/>
          </p:cNvPicPr>
          <p:nvPr/>
        </p:nvPicPr>
        <p:blipFill>
          <a:blip r:embed="rId5"/>
          <a:stretch>
            <a:fillRect/>
          </a:stretch>
        </p:blipFill>
        <p:spPr>
          <a:xfrm>
            <a:off x="261256" y="2307080"/>
            <a:ext cx="6655588" cy="2787434"/>
          </a:xfrm>
          <a:prstGeom prst="rect">
            <a:avLst/>
          </a:prstGeom>
        </p:spPr>
      </p:pic>
    </p:spTree>
    <p:extLst>
      <p:ext uri="{BB962C8B-B14F-4D97-AF65-F5344CB8AC3E}">
        <p14:creationId xmlns:p14="http://schemas.microsoft.com/office/powerpoint/2010/main" val="14129640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536120" y="1896444"/>
            <a:ext cx="3618301" cy="2614684"/>
          </a:xfrm>
          <a:prstGeom prst="rect">
            <a:avLst/>
          </a:prstGeom>
        </p:spPr>
        <p:txBody>
          <a:bodyPr vert="horz" lIns="91440" tIns="45720" rIns="91440" bIns="45720" rtlCol="0" anchor="ctr">
            <a:noAutofit/>
          </a:bodyPr>
          <a:lstStyle>
            <a:lvl1pPr algn="l" defTabSz="457200" rtl="0" eaLnBrk="1" latinLnBrk="0" hangingPunct="1">
              <a:spcBef>
                <a:spcPct val="0"/>
              </a:spcBef>
              <a:buNone/>
              <a:defRPr sz="3200" b="1" kern="1200">
                <a:solidFill>
                  <a:srgbClr val="0070C0"/>
                </a:solidFill>
                <a:latin typeface="Arial" panose="020B0604020202020204" pitchFamily="34" charset="0"/>
                <a:ea typeface="+mj-ea"/>
                <a:cs typeface="+mj-cs"/>
              </a:defRPr>
            </a:lvl1pPr>
          </a:lstStyle>
          <a:p>
            <a:r>
              <a:rPr lang="en-US" sz="1400" dirty="0">
                <a:cs typeface="Arial" panose="020B0604020202020204" pitchFamily="34" charset="0"/>
              </a:rPr>
              <a:t>Sign Up and Login: </a:t>
            </a:r>
            <a:br>
              <a:rPr lang="en-US" sz="1400" dirty="0">
                <a:cs typeface="Arial" panose="020B0604020202020204" pitchFamily="34" charset="0"/>
              </a:rPr>
            </a:br>
            <a:r>
              <a:rPr lang="en-US" sz="1400" b="0" dirty="0">
                <a:solidFill>
                  <a:srgbClr val="00B0F0"/>
                </a:solidFill>
                <a:cs typeface="Arial" panose="020B0604020202020204" pitchFamily="34" charset="0"/>
              </a:rPr>
              <a:t>energystar.gov/benchmark </a:t>
            </a:r>
          </a:p>
          <a:p>
            <a:endParaRPr lang="en-US" sz="1400" b="0" dirty="0">
              <a:cs typeface="Arial" panose="020B0604020202020204" pitchFamily="34" charset="0"/>
            </a:endParaRPr>
          </a:p>
          <a:p>
            <a:endParaRPr lang="en-US" sz="1400" b="0" dirty="0">
              <a:cs typeface="Arial" panose="020B0604020202020204" pitchFamily="34" charset="0"/>
            </a:endParaRPr>
          </a:p>
          <a:p>
            <a:r>
              <a:rPr lang="en-US" sz="1400" dirty="0">
                <a:cs typeface="Arial" panose="020B0604020202020204" pitchFamily="34" charset="0"/>
              </a:rPr>
              <a:t>Online Training:</a:t>
            </a:r>
          </a:p>
          <a:p>
            <a:r>
              <a:rPr lang="en-US" sz="1400" b="0" dirty="0">
                <a:solidFill>
                  <a:srgbClr val="00B0F0"/>
                </a:solidFill>
                <a:cs typeface="Arial" panose="020B0604020202020204" pitchFamily="34" charset="0"/>
              </a:rPr>
              <a:t>energystar.gov/Buildings/Training </a:t>
            </a:r>
          </a:p>
          <a:p>
            <a:endParaRPr lang="en-US" sz="1400" b="0" dirty="0">
              <a:cs typeface="Arial" panose="020B0604020202020204" pitchFamily="34" charset="0"/>
            </a:endParaRPr>
          </a:p>
          <a:p>
            <a:endParaRPr lang="en-US" sz="1400" b="0" dirty="0">
              <a:cs typeface="Arial" panose="020B0604020202020204" pitchFamily="34" charset="0"/>
            </a:endParaRPr>
          </a:p>
          <a:p>
            <a:r>
              <a:rPr lang="en-US" sz="1400" dirty="0">
                <a:cs typeface="Arial" panose="020B0604020202020204" pitchFamily="34" charset="0"/>
              </a:rPr>
              <a:t>Help Portal:</a:t>
            </a:r>
          </a:p>
          <a:p>
            <a:r>
              <a:rPr lang="en-US" sz="1400" b="0" dirty="0">
                <a:solidFill>
                  <a:srgbClr val="00B0F0"/>
                </a:solidFill>
                <a:cs typeface="Arial" panose="020B0604020202020204" pitchFamily="34" charset="0"/>
              </a:rPr>
              <a:t>energystar.gov/BuildingsHelp </a:t>
            </a:r>
          </a:p>
        </p:txBody>
      </p:sp>
      <p:sp>
        <p:nvSpPr>
          <p:cNvPr id="10" name="Title 1"/>
          <p:cNvSpPr txBox="1">
            <a:spLocks/>
          </p:cNvSpPr>
          <p:nvPr/>
        </p:nvSpPr>
        <p:spPr>
          <a:xfrm>
            <a:off x="334101" y="1039478"/>
            <a:ext cx="2349059" cy="543069"/>
          </a:xfrm>
          <a:prstGeom prst="rect">
            <a:avLst/>
          </a:prstGeom>
        </p:spPr>
        <p:txBody>
          <a:bodyPr vert="horz" lIns="91440" tIns="45720" rIns="91440" bIns="45720" rtlCol="0" anchor="ctr">
            <a:noAutofit/>
          </a:bodyPr>
          <a:lstStyle>
            <a:lvl1pPr algn="l" defTabSz="457200" rtl="0" eaLnBrk="1" latinLnBrk="0" hangingPunct="1">
              <a:spcBef>
                <a:spcPct val="0"/>
              </a:spcBef>
              <a:buNone/>
              <a:defRPr sz="3200" b="1" kern="1200">
                <a:solidFill>
                  <a:srgbClr val="0070C0"/>
                </a:solidFill>
                <a:latin typeface="Arial" panose="020B0604020202020204" pitchFamily="34" charset="0"/>
                <a:ea typeface="+mj-ea"/>
                <a:cs typeface="+mj-cs"/>
              </a:defRPr>
            </a:lvl1pPr>
          </a:lstStyle>
          <a:p>
            <a:r>
              <a:rPr lang="en-US" sz="1800" dirty="0">
                <a:cs typeface="Arial" panose="020B0604020202020204" pitchFamily="34" charset="0"/>
              </a:rPr>
              <a:t>Get Started!</a:t>
            </a:r>
            <a:endParaRPr lang="en-US" sz="1800" b="0" dirty="0">
              <a:solidFill>
                <a:srgbClr val="00B0F0"/>
              </a:solidFill>
              <a:cs typeface="Arial" panose="020B0604020202020204" pitchFamily="34" charset="0"/>
            </a:endParaRPr>
          </a:p>
        </p:txBody>
      </p:sp>
      <p:pic>
        <p:nvPicPr>
          <p:cNvPr id="3" name="Picture 2"/>
          <p:cNvPicPr>
            <a:picLocks noChangeAspect="1"/>
          </p:cNvPicPr>
          <p:nvPr/>
        </p:nvPicPr>
        <p:blipFill>
          <a:blip r:embed="rId3"/>
          <a:stretch>
            <a:fillRect/>
          </a:stretch>
        </p:blipFill>
        <p:spPr>
          <a:xfrm>
            <a:off x="3350865" y="467747"/>
            <a:ext cx="5634109" cy="5456501"/>
          </a:xfrm>
          <a:prstGeom prst="rect">
            <a:avLst/>
          </a:prstGeom>
        </p:spPr>
      </p:pic>
      <p:sp>
        <p:nvSpPr>
          <p:cNvPr id="7" name="Slide Number Placeholder 3"/>
          <p:cNvSpPr>
            <a:spLocks noGrp="1"/>
          </p:cNvSpPr>
          <p:nvPr>
            <p:ph type="sldNum" sz="quarter" idx="12"/>
          </p:nvPr>
        </p:nvSpPr>
        <p:spPr>
          <a:xfrm>
            <a:off x="8050195" y="5919029"/>
            <a:ext cx="477578" cy="365125"/>
          </a:xfrm>
        </p:spPr>
        <p:txBody>
          <a:bodyPr/>
          <a:lstStyle/>
          <a:p>
            <a:fld id="{6DBDE81B-C30A-4F47-8F28-E2CEE862ED7B}" type="slidenum">
              <a:rPr lang="en-US" smtClean="0"/>
              <a:pPr/>
              <a:t>27</a:t>
            </a:fld>
            <a:endParaRPr lang="en-US" dirty="0"/>
          </a:p>
        </p:txBody>
      </p:sp>
    </p:spTree>
    <p:extLst>
      <p:ext uri="{BB962C8B-B14F-4D97-AF65-F5344CB8AC3E}">
        <p14:creationId xmlns:p14="http://schemas.microsoft.com/office/powerpoint/2010/main" val="318582339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7" name="Content Placeholder 6"/>
          <p:cNvPicPr>
            <a:picLocks noGrp="1" noChangeAspect="1"/>
          </p:cNvPicPr>
          <p:nvPr>
            <p:ph idx="1"/>
          </p:nvPr>
        </p:nvPicPr>
        <p:blipFill>
          <a:blip r:embed="rId2"/>
          <a:stretch>
            <a:fillRect/>
          </a:stretch>
        </p:blipFill>
        <p:spPr>
          <a:xfrm>
            <a:off x="0" y="0"/>
            <a:ext cx="9144000" cy="6858000"/>
          </a:xfr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55058" y="381429"/>
            <a:ext cx="1405047" cy="1676400"/>
          </a:xfrm>
          <a:prstGeom prst="rect">
            <a:avLst/>
          </a:prstGeom>
          <a:noFill/>
          <a:ln w="9525" cap="sq">
            <a:noFill/>
            <a:miter lim="800000"/>
            <a:headEnd/>
            <a:tailEnd/>
          </a:ln>
          <a:effectLst>
            <a:outerShdw blurRad="63500" dist="38100" dir="2700000" algn="tl" rotWithShape="0">
              <a:srgbClr val="000000">
                <a:alpha val="42999"/>
              </a:srgbClr>
            </a:outerShdw>
          </a:effectLst>
        </p:spPr>
      </p:pic>
      <p:sp>
        <p:nvSpPr>
          <p:cNvPr id="5" name="Slide Number Placeholder 7"/>
          <p:cNvSpPr>
            <a:spLocks noGrp="1"/>
          </p:cNvSpPr>
          <p:nvPr>
            <p:ph type="sldNum" sz="quarter" idx="4294967295"/>
          </p:nvPr>
        </p:nvSpPr>
        <p:spPr>
          <a:xfrm>
            <a:off x="6553200" y="6356350"/>
            <a:ext cx="2133600" cy="365125"/>
          </a:xfrm>
          <a:prstGeom prst="rect">
            <a:avLst/>
          </a:prstGeom>
        </p:spPr>
        <p:txBody>
          <a:bodyPr/>
          <a:lstStyle/>
          <a:p>
            <a:pPr algn="r"/>
            <a:fld id="{294D4A65-5DBF-47E4-A22C-1B2D232C1B48}" type="slidenum">
              <a:rPr lang="en-US" smtClean="0">
                <a:solidFill>
                  <a:schemeClr val="bg1"/>
                </a:solidFill>
              </a:rPr>
              <a:pPr algn="r"/>
              <a:t>28</a:t>
            </a:fld>
            <a:endParaRPr lang="en-US" dirty="0">
              <a:solidFill>
                <a:schemeClr val="bg1"/>
              </a:solidFill>
            </a:endParaRPr>
          </a:p>
        </p:txBody>
      </p:sp>
    </p:spTree>
    <p:extLst>
      <p:ext uri="{BB962C8B-B14F-4D97-AF65-F5344CB8AC3E}">
        <p14:creationId xmlns:p14="http://schemas.microsoft.com/office/powerpoint/2010/main" val="79706669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14_SlideENERGYSTAR.jpg"/>
          <p:cNvPicPr>
            <a:picLocks noChangeAspect="1"/>
          </p:cNvPicPr>
          <p:nvPr/>
        </p:nvPicPr>
        <p:blipFill rotWithShape="1">
          <a:blip r:embed="rId3" cstate="screen">
            <a:extLst>
              <a:ext uri="{28A0092B-C50C-407E-A947-70E740481C1C}">
                <a14:useLocalDpi xmlns:a14="http://schemas.microsoft.com/office/drawing/2010/main"/>
              </a:ext>
            </a:extLst>
          </a:blip>
          <a:srcRect l="5847" r="5264"/>
          <a:stretch/>
        </p:blipFill>
        <p:spPr>
          <a:xfrm>
            <a:off x="0" y="0"/>
            <a:ext cx="9144000" cy="6858000"/>
          </a:xfrm>
          <a:prstGeom prst="rect">
            <a:avLst/>
          </a:prstGeom>
        </p:spPr>
      </p:pic>
      <p:sp>
        <p:nvSpPr>
          <p:cNvPr id="11" name="Rectangle 2"/>
          <p:cNvSpPr>
            <a:spLocks noGrp="1"/>
          </p:cNvSpPr>
          <p:nvPr>
            <p:ph type="title"/>
          </p:nvPr>
        </p:nvSpPr>
        <p:spPr>
          <a:xfrm>
            <a:off x="-859775" y="9986820"/>
            <a:ext cx="6533087" cy="561906"/>
          </a:xfrm>
        </p:spPr>
        <p:txBody>
          <a:bodyPr>
            <a:normAutofit fontScale="90000"/>
          </a:bodyPr>
          <a:lstStyle/>
          <a:p>
            <a:r>
              <a:rPr lang="en-US" dirty="0"/>
              <a:t>6,000+ Organizations Partner with ENERGY STAR for Commercial Buildings </a:t>
            </a:r>
          </a:p>
        </p:txBody>
      </p:sp>
      <p:sp>
        <p:nvSpPr>
          <p:cNvPr id="12" name="Text Box 10"/>
          <p:cNvSpPr txBox="1">
            <a:spLocks noChangeArrowheads="1"/>
          </p:cNvSpPr>
          <p:nvPr/>
        </p:nvSpPr>
        <p:spPr bwMode="auto">
          <a:xfrm>
            <a:off x="538455" y="6168383"/>
            <a:ext cx="2008591" cy="447172"/>
          </a:xfrm>
          <a:prstGeom prst="rect">
            <a:avLst/>
          </a:prstGeom>
          <a:noFill/>
          <a:ln w="6350">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sng" strike="noStrike" cap="none" normalizeH="0" baseline="0" dirty="0">
                <a:ln>
                  <a:noFill/>
                </a:ln>
                <a:solidFill>
                  <a:schemeClr val="bg1"/>
                </a:solidFill>
                <a:effectLst/>
                <a:latin typeface="Arial" panose="020B0604020202020204" pitchFamily="34" charset="0"/>
                <a:ea typeface="MS Mincho" panose="02020609040205080304" pitchFamily="49" charset="-128"/>
                <a:cs typeface="Arial" panose="020B0604020202020204" pitchFamily="34" charset="0"/>
              </a:rPr>
              <a:t>energystar.gov/join</a:t>
            </a:r>
            <a:endParaRPr kumimoji="0" lang="en-US" altLang="en-US" sz="1400" b="0"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pic>
        <p:nvPicPr>
          <p:cNvPr id="1042" name="Picture 18" descr="http://media.web.britannica.com/eb-media/48/7048-004-675BA472.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77740" y="2619840"/>
            <a:ext cx="793517" cy="793517"/>
          </a:xfrm>
          <a:prstGeom prst="ellipse">
            <a:avLst/>
          </a:prstGeom>
          <a:noFill/>
          <a:extLst>
            <a:ext uri="{909E8E84-426E-40DD-AFC4-6F175D3DCCD1}">
              <a14:hiddenFill xmlns:a14="http://schemas.microsoft.com/office/drawing/2010/main">
                <a:solidFill>
                  <a:srgbClr val="FFFFFF"/>
                </a:solidFill>
              </a14:hiddenFill>
            </a:ext>
          </a:extLst>
        </p:spPr>
      </p:pic>
      <p:pic>
        <p:nvPicPr>
          <p:cNvPr id="1048" name="Picture 24" descr="http://www.seniorabuselaw.com/wp-content/uploads/2013/12/NMstateseal-web.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55065" y="3691284"/>
            <a:ext cx="775560" cy="773406"/>
          </a:xfrm>
          <a:prstGeom prst="ellipse">
            <a:avLst/>
          </a:prstGeom>
          <a:noFill/>
          <a:extLst>
            <a:ext uri="{909E8E84-426E-40DD-AFC4-6F175D3DCCD1}">
              <a14:hiddenFill xmlns:a14="http://schemas.microsoft.com/office/drawing/2010/main">
                <a:solidFill>
                  <a:srgbClr val="FFFFFF"/>
                </a:solidFill>
              </a14:hiddenFill>
            </a:ext>
          </a:extLst>
        </p:spPr>
      </p:pic>
      <p:pic>
        <p:nvPicPr>
          <p:cNvPr id="1050" name="Picture 26" descr="http://www.archives.com/genealogy/images/tennessee_seal.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81246" y="1088286"/>
            <a:ext cx="771620" cy="778449"/>
          </a:xfrm>
          <a:prstGeom prst="ellipse">
            <a:avLst/>
          </a:prstGeom>
          <a:noFill/>
          <a:extLst>
            <a:ext uri="{909E8E84-426E-40DD-AFC4-6F175D3DCCD1}">
              <a14:hiddenFill xmlns:a14="http://schemas.microsoft.com/office/drawing/2010/main">
                <a:solidFill>
                  <a:srgbClr val="FFFFFF"/>
                </a:solidFill>
              </a14:hiddenFill>
            </a:ext>
          </a:extLst>
        </p:spPr>
      </p:pic>
      <p:pic>
        <p:nvPicPr>
          <p:cNvPr id="1052" name="Picture 28" descr="http://www.sos.ky.gov/secdesk/history/PublishingImages/State%20Seal%20Color.jp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t="-1" b="2072"/>
          <a:stretch/>
        </p:blipFill>
        <p:spPr bwMode="auto">
          <a:xfrm>
            <a:off x="682043" y="2742843"/>
            <a:ext cx="826856" cy="807744"/>
          </a:xfrm>
          <a:prstGeom prst="ellipse">
            <a:avLst/>
          </a:prstGeom>
          <a:noFill/>
          <a:extLst>
            <a:ext uri="{909E8E84-426E-40DD-AFC4-6F175D3DCCD1}">
              <a14:hiddenFill xmlns:a14="http://schemas.microsoft.com/office/drawing/2010/main">
                <a:solidFill>
                  <a:srgbClr val="FFFFFF"/>
                </a:solidFill>
              </a14:hiddenFill>
            </a:ext>
          </a:extLst>
        </p:spPr>
      </p:pic>
      <p:pic>
        <p:nvPicPr>
          <p:cNvPr id="1058" name="Picture 34" descr="http://etc.usf.edu/clipart/4200/4220/ny-seal_5_lg.gif"/>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t="1852" b="1"/>
          <a:stretch/>
        </p:blipFill>
        <p:spPr bwMode="auto">
          <a:xfrm>
            <a:off x="8032518" y="3798906"/>
            <a:ext cx="768284" cy="765267"/>
          </a:xfrm>
          <a:prstGeom prst="ellipse">
            <a:avLst/>
          </a:prstGeom>
          <a:noFill/>
          <a:extLst>
            <a:ext uri="{909E8E84-426E-40DD-AFC4-6F175D3DCCD1}">
              <a14:hiddenFill xmlns:a14="http://schemas.microsoft.com/office/drawing/2010/main">
                <a:solidFill>
                  <a:srgbClr val="FFFFFF"/>
                </a:solidFill>
              </a14:hiddenFill>
            </a:ext>
          </a:extLst>
        </p:spPr>
      </p:pic>
      <p:pic>
        <p:nvPicPr>
          <p:cNvPr id="1062" name="Picture 38" descr="https://upload.wikimedia.org/wikipedia/commons/thumb/c/ca/Seal_of_the_State_of_Hawaii.svg/2000px-Seal_of_the_State_of_Hawaii.svg.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785616" y="440409"/>
            <a:ext cx="799550" cy="799550"/>
          </a:xfrm>
          <a:prstGeom prst="rect">
            <a:avLst/>
          </a:prstGeom>
          <a:noFill/>
          <a:extLst>
            <a:ext uri="{909E8E84-426E-40DD-AFC4-6F175D3DCCD1}">
              <a14:hiddenFill xmlns:a14="http://schemas.microsoft.com/office/drawing/2010/main">
                <a:solidFill>
                  <a:srgbClr val="FFFFFF"/>
                </a:solidFill>
              </a14:hiddenFill>
            </a:ext>
          </a:extLst>
        </p:spPr>
      </p:pic>
      <p:pic>
        <p:nvPicPr>
          <p:cNvPr id="9218" name="Picture 2" descr="http://archiveteam.org/images/b/bc/Verizon_Logo.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223623" y="1082682"/>
            <a:ext cx="962831" cy="577512"/>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https://upload.wikimedia.org/wikipedia/en/thumb/b/bf/Pepsico_logo.svg/1280px-Pepsico_logo.svg.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5699364" y="1210797"/>
            <a:ext cx="1325015" cy="367285"/>
          </a:xfrm>
          <a:prstGeom prst="rect">
            <a:avLst/>
          </a:prstGeom>
          <a:noFill/>
          <a:extLst>
            <a:ext uri="{909E8E84-426E-40DD-AFC4-6F175D3DCCD1}">
              <a14:hiddenFill xmlns:a14="http://schemas.microsoft.com/office/drawing/2010/main">
                <a:solidFill>
                  <a:srgbClr val="FFFFFF"/>
                </a:solidFill>
              </a14:hiddenFill>
            </a:ext>
          </a:extLst>
        </p:spPr>
      </p:pic>
      <p:pic>
        <p:nvPicPr>
          <p:cNvPr id="9222" name="Picture 6" descr="https://upload.wikimedia.org/wikipedia/en/thumb/3/3a/05_NHL_Shield.svg/899px-05_NHL_Shield.svg.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6551580" y="1850358"/>
            <a:ext cx="587354" cy="669562"/>
          </a:xfrm>
          <a:prstGeom prst="rect">
            <a:avLst/>
          </a:prstGeom>
          <a:noFill/>
          <a:extLst>
            <a:ext uri="{909E8E84-426E-40DD-AFC4-6F175D3DCCD1}">
              <a14:hiddenFill xmlns:a14="http://schemas.microsoft.com/office/drawing/2010/main">
                <a:solidFill>
                  <a:srgbClr val="FFFFFF"/>
                </a:solidFill>
              </a14:hiddenFill>
            </a:ext>
          </a:extLst>
        </p:spPr>
      </p:pic>
      <p:pic>
        <p:nvPicPr>
          <p:cNvPr id="9224" name="Picture 8" descr="http://chemsol.com/wp-content/uploads/2013/08/3M-LOGO.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3300078" y="606324"/>
            <a:ext cx="581114" cy="290557"/>
          </a:xfrm>
          <a:prstGeom prst="rect">
            <a:avLst/>
          </a:prstGeom>
          <a:noFill/>
          <a:extLst>
            <a:ext uri="{909E8E84-426E-40DD-AFC4-6F175D3DCCD1}">
              <a14:hiddenFill xmlns:a14="http://schemas.microsoft.com/office/drawing/2010/main">
                <a:solidFill>
                  <a:srgbClr val="FFFFFF"/>
                </a:solidFill>
              </a14:hiddenFill>
            </a:ext>
          </a:extLst>
        </p:spPr>
      </p:pic>
      <p:pic>
        <p:nvPicPr>
          <p:cNvPr id="9226" name="Picture 10" descr="https://upload.wikimedia.org/wikipedia/en/thumb/3/35/Starbucks_Coffee_Logo.svg/480px-Starbucks_Coffee_Logo.svg.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2713271" y="2133141"/>
            <a:ext cx="686881" cy="686881"/>
          </a:xfrm>
          <a:prstGeom prst="rect">
            <a:avLst/>
          </a:prstGeom>
          <a:noFill/>
          <a:extLst>
            <a:ext uri="{909E8E84-426E-40DD-AFC4-6F175D3DCCD1}">
              <a14:hiddenFill xmlns:a14="http://schemas.microsoft.com/office/drawing/2010/main">
                <a:solidFill>
                  <a:srgbClr val="FFFFFF"/>
                </a:solidFill>
              </a14:hiddenFill>
            </a:ext>
          </a:extLst>
        </p:spPr>
      </p:pic>
      <p:pic>
        <p:nvPicPr>
          <p:cNvPr id="9228" name="Picture 12" descr="https://www.doorman.co/img/stock/carrier-fedex.png"/>
          <p:cNvPicPr>
            <a:picLocks noChangeAspect="1" noChangeArrowheads="1"/>
          </p:cNvPicPr>
          <p:nvPr/>
        </p:nvPicPr>
        <p:blipFill rotWithShape="1">
          <a:blip r:embed="rId15" cstate="print">
            <a:extLst>
              <a:ext uri="{28A0092B-C50C-407E-A947-70E740481C1C}">
                <a14:useLocalDpi xmlns:a14="http://schemas.microsoft.com/office/drawing/2010/main" val="0"/>
              </a:ext>
            </a:extLst>
          </a:blip>
          <a:srcRect t="31769" b="32355"/>
          <a:stretch/>
        </p:blipFill>
        <p:spPr bwMode="auto">
          <a:xfrm>
            <a:off x="1204698" y="1376297"/>
            <a:ext cx="849942" cy="304933"/>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 descr="https://upload.wikimedia.org/wikipedia/commons/thumb/9/9a/Target_logo.svg/1000px-Target_logo.svg.png"/>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5830725" y="2175677"/>
            <a:ext cx="548409" cy="728466"/>
          </a:xfrm>
          <a:prstGeom prst="rect">
            <a:avLst/>
          </a:prstGeom>
          <a:noFill/>
          <a:extLst>
            <a:ext uri="{909E8E84-426E-40DD-AFC4-6F175D3DCCD1}">
              <a14:hiddenFill xmlns:a14="http://schemas.microsoft.com/office/drawing/2010/main">
                <a:solidFill>
                  <a:srgbClr val="FFFFFF"/>
                </a:solidFill>
              </a14:hiddenFill>
            </a:ext>
          </a:extLst>
        </p:spPr>
      </p:pic>
      <p:pic>
        <p:nvPicPr>
          <p:cNvPr id="9230" name="Picture 14" descr="https://upload.wikimedia.org/wikipedia/en/7/77/USAA.PNG"/>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7477740" y="1317083"/>
            <a:ext cx="587354" cy="603446"/>
          </a:xfrm>
          <a:prstGeom prst="rect">
            <a:avLst/>
          </a:prstGeom>
          <a:noFill/>
          <a:extLst>
            <a:ext uri="{909E8E84-426E-40DD-AFC4-6F175D3DCCD1}">
              <a14:hiddenFill xmlns:a14="http://schemas.microsoft.com/office/drawing/2010/main">
                <a:solidFill>
                  <a:srgbClr val="FFFFFF"/>
                </a:solidFill>
              </a14:hiddenFill>
            </a:ext>
          </a:extLst>
        </p:spPr>
      </p:pic>
      <p:pic>
        <p:nvPicPr>
          <p:cNvPr id="9232" name="Picture 16" descr="https://higherlogicdownload.s3.amazonaws.com/SIOR/72884eaf-7893-4942-b2b6-b71174579ce2/UploadedImages/Transwestern-Logo-Vertical-PMS-2935.gif"/>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856552" y="3634820"/>
            <a:ext cx="1302960" cy="480038"/>
          </a:xfrm>
          <a:prstGeom prst="rect">
            <a:avLst/>
          </a:prstGeom>
          <a:noFill/>
          <a:extLst>
            <a:ext uri="{909E8E84-426E-40DD-AFC4-6F175D3DCCD1}">
              <a14:hiddenFill xmlns:a14="http://schemas.microsoft.com/office/drawing/2010/main">
                <a:solidFill>
                  <a:srgbClr val="FFFFFF"/>
                </a:solidFill>
              </a14:hiddenFill>
            </a:ext>
          </a:extLst>
        </p:spPr>
      </p:pic>
      <p:pic>
        <p:nvPicPr>
          <p:cNvPr id="9234" name="Picture 18" descr="http://www.dallasiia.org/wp-content/uploads/2016/05/cbre-logo.png"/>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6316210" y="3131740"/>
            <a:ext cx="822724" cy="204878"/>
          </a:xfrm>
          <a:prstGeom prst="rect">
            <a:avLst/>
          </a:prstGeom>
          <a:noFill/>
          <a:extLst>
            <a:ext uri="{909E8E84-426E-40DD-AFC4-6F175D3DCCD1}">
              <a14:hiddenFill xmlns:a14="http://schemas.microsoft.com/office/drawing/2010/main">
                <a:solidFill>
                  <a:srgbClr val="FFFFFF"/>
                </a:solidFill>
              </a14:hiddenFill>
            </a:ext>
          </a:extLst>
        </p:spPr>
      </p:pic>
      <p:pic>
        <p:nvPicPr>
          <p:cNvPr id="9236" name="Picture 20" descr="https://11284-presscdn-0-40-pagely.netdna-ssl.com/wp-content/uploads/2015/08/Whole-Foods-Market-Logo.png"/>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5830725" y="3492600"/>
            <a:ext cx="622258" cy="622258"/>
          </a:xfrm>
          <a:prstGeom prst="rect">
            <a:avLst/>
          </a:prstGeom>
          <a:noFill/>
          <a:extLst>
            <a:ext uri="{909E8E84-426E-40DD-AFC4-6F175D3DCCD1}">
              <a14:hiddenFill xmlns:a14="http://schemas.microsoft.com/office/drawing/2010/main">
                <a:solidFill>
                  <a:srgbClr val="FFFFFF"/>
                </a:solidFill>
              </a14:hiddenFill>
            </a:ext>
          </a:extLst>
        </p:spPr>
      </p:pic>
      <p:pic>
        <p:nvPicPr>
          <p:cNvPr id="9242" name="Picture 26" descr="https://upload.wikimedia.org/wikipedia/en/thumb/5/57/Cleveland_Clinic_logo.png/220px-Cleveland_Clinic_logo.png"/>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6625937" y="3598205"/>
            <a:ext cx="1403670" cy="261594"/>
          </a:xfrm>
          <a:prstGeom prst="rect">
            <a:avLst/>
          </a:prstGeom>
          <a:noFill/>
          <a:extLst>
            <a:ext uri="{909E8E84-426E-40DD-AFC4-6F175D3DCCD1}">
              <a14:hiddenFill xmlns:a14="http://schemas.microsoft.com/office/drawing/2010/main">
                <a:solidFill>
                  <a:srgbClr val="FFFFFF"/>
                </a:solidFill>
              </a14:hiddenFill>
            </a:ext>
          </a:extLst>
        </p:spPr>
      </p:pic>
      <p:pic>
        <p:nvPicPr>
          <p:cNvPr id="9244" name="Picture 28" descr="http://www.irem35.org/wp-content/uploads/2014/11/irem_icon_logo-300x222.png"/>
          <p:cNvPicPr>
            <a:picLocks noChangeAspect="1" noChangeArrowheads="1"/>
          </p:cNvPicPr>
          <p:nvPr/>
        </p:nvPicPr>
        <p:blipFill>
          <a:blip r:embed="rId22" cstate="print">
            <a:extLst>
              <a:ext uri="{28A0092B-C50C-407E-A947-70E740481C1C}">
                <a14:useLocalDpi xmlns:a14="http://schemas.microsoft.com/office/drawing/2010/main" val="0"/>
              </a:ext>
            </a:extLst>
          </a:blip>
          <a:srcRect/>
          <a:stretch>
            <a:fillRect/>
          </a:stretch>
        </p:blipFill>
        <p:spPr bwMode="auto">
          <a:xfrm>
            <a:off x="8325473" y="2133141"/>
            <a:ext cx="549688" cy="406769"/>
          </a:xfrm>
          <a:prstGeom prst="rect">
            <a:avLst/>
          </a:prstGeom>
          <a:noFill/>
          <a:extLst>
            <a:ext uri="{909E8E84-426E-40DD-AFC4-6F175D3DCCD1}">
              <a14:hiddenFill xmlns:a14="http://schemas.microsoft.com/office/drawing/2010/main">
                <a:solidFill>
                  <a:srgbClr val="FFFFFF"/>
                </a:solidFill>
              </a14:hiddenFill>
            </a:ext>
          </a:extLst>
        </p:spPr>
      </p:pic>
      <p:pic>
        <p:nvPicPr>
          <p:cNvPr id="9246" name="Picture 30" descr="https://www.zscaler.com/images/hines.png"/>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1575280" y="1872469"/>
            <a:ext cx="918313" cy="459157"/>
          </a:xfrm>
          <a:prstGeom prst="rect">
            <a:avLst/>
          </a:prstGeom>
          <a:noFill/>
          <a:extLst>
            <a:ext uri="{909E8E84-426E-40DD-AFC4-6F175D3DCCD1}">
              <a14:hiddenFill xmlns:a14="http://schemas.microsoft.com/office/drawing/2010/main">
                <a:solidFill>
                  <a:srgbClr val="FFFFFF"/>
                </a:solidFill>
              </a14:hiddenFill>
            </a:ext>
          </a:extLst>
        </p:spPr>
      </p:pic>
      <p:pic>
        <p:nvPicPr>
          <p:cNvPr id="9248" name="Picture 32" descr="http://www.themotorreport.com.au/images/logos/toyota.png"/>
          <p:cNvPicPr>
            <a:picLocks noChangeAspect="1" noChangeArrowheads="1"/>
          </p:cNvPicPr>
          <p:nvPr/>
        </p:nvPicPr>
        <p:blipFill>
          <a:blip r:embed="rId24" cstate="print">
            <a:extLst>
              <a:ext uri="{28A0092B-C50C-407E-A947-70E740481C1C}">
                <a14:useLocalDpi xmlns:a14="http://schemas.microsoft.com/office/drawing/2010/main" val="0"/>
              </a:ext>
            </a:extLst>
          </a:blip>
          <a:srcRect/>
          <a:stretch>
            <a:fillRect/>
          </a:stretch>
        </p:blipFill>
        <p:spPr bwMode="auto">
          <a:xfrm>
            <a:off x="8130759" y="766690"/>
            <a:ext cx="571801" cy="514622"/>
          </a:xfrm>
          <a:prstGeom prst="rect">
            <a:avLst/>
          </a:prstGeom>
          <a:noFill/>
          <a:extLst>
            <a:ext uri="{909E8E84-426E-40DD-AFC4-6F175D3DCCD1}">
              <a14:hiddenFill xmlns:a14="http://schemas.microsoft.com/office/drawing/2010/main">
                <a:solidFill>
                  <a:srgbClr val="FFFFFF"/>
                </a:solidFill>
              </a14:hiddenFill>
            </a:ext>
          </a:extLst>
        </p:spPr>
      </p:pic>
      <p:pic>
        <p:nvPicPr>
          <p:cNvPr id="9250" name="Picture 34" descr="https://upload.wikimedia.org/wikipedia/en/thumb/b/b5/Boeing-Logo.svg/1280px-Boeing-Logo.svg.png"/>
          <p:cNvPicPr>
            <a:picLocks noChangeAspect="1" noChangeArrowheads="1"/>
          </p:cNvPicPr>
          <p:nvPr/>
        </p:nvPicPr>
        <p:blipFill>
          <a:blip r:embed="rId25" cstate="print">
            <a:extLst>
              <a:ext uri="{28A0092B-C50C-407E-A947-70E740481C1C}">
                <a14:useLocalDpi xmlns:a14="http://schemas.microsoft.com/office/drawing/2010/main" val="0"/>
              </a:ext>
            </a:extLst>
          </a:blip>
          <a:srcRect/>
          <a:stretch>
            <a:fillRect/>
          </a:stretch>
        </p:blipFill>
        <p:spPr bwMode="auto">
          <a:xfrm>
            <a:off x="1765552" y="3139580"/>
            <a:ext cx="1661517" cy="411007"/>
          </a:xfrm>
          <a:prstGeom prst="rect">
            <a:avLst/>
          </a:prstGeom>
          <a:noFill/>
          <a:extLst>
            <a:ext uri="{909E8E84-426E-40DD-AFC4-6F175D3DCCD1}">
              <a14:hiddenFill xmlns:a14="http://schemas.microsoft.com/office/drawing/2010/main">
                <a:solidFill>
                  <a:srgbClr val="FFFFFF"/>
                </a:solidFill>
              </a14:hiddenFill>
            </a:ext>
          </a:extLst>
        </p:spPr>
      </p:pic>
      <p:pic>
        <p:nvPicPr>
          <p:cNvPr id="9252" name="Picture 36" descr="http://www.hopeinlancaster.org/wp-content/uploads/2016/03/Food_lion_logo-300x295.png"/>
          <p:cNvPicPr>
            <a:picLocks noChangeAspect="1" noChangeArrowheads="1"/>
          </p:cNvPicPr>
          <p:nvPr/>
        </p:nvPicPr>
        <p:blipFill>
          <a:blip r:embed="rId26" cstate="print">
            <a:extLst>
              <a:ext uri="{28A0092B-C50C-407E-A947-70E740481C1C}">
                <a14:useLocalDpi xmlns:a14="http://schemas.microsoft.com/office/drawing/2010/main" val="0"/>
              </a:ext>
            </a:extLst>
          </a:blip>
          <a:srcRect/>
          <a:stretch>
            <a:fillRect/>
          </a:stretch>
        </p:blipFill>
        <p:spPr bwMode="auto">
          <a:xfrm>
            <a:off x="806059" y="2083191"/>
            <a:ext cx="460341" cy="452669"/>
          </a:xfrm>
          <a:prstGeom prst="roundRect">
            <a:avLst>
              <a:gd name="adj" fmla="val 6072"/>
            </a:avLst>
          </a:prstGeom>
          <a:noFill/>
          <a:extLst>
            <a:ext uri="{909E8E84-426E-40DD-AFC4-6F175D3DCCD1}">
              <a14:hiddenFill xmlns:a14="http://schemas.microsoft.com/office/drawing/2010/main">
                <a:solidFill>
                  <a:srgbClr val="FFFFFF"/>
                </a:solidFill>
              </a14:hiddenFill>
            </a:ext>
          </a:extLst>
        </p:spPr>
      </p:pic>
      <p:pic>
        <p:nvPicPr>
          <p:cNvPr id="9254" name="Picture 38" descr="https://upload.wikimedia.org/wikipedia/commons/thumb/f/f5/Best_Buy_Logo.svg/800px-Best_Buy_Logo.svg.png"/>
          <p:cNvPicPr>
            <a:picLocks noChangeAspect="1" noChangeArrowheads="1"/>
          </p:cNvPicPr>
          <p:nvPr/>
        </p:nvPicPr>
        <p:blipFill rotWithShape="1">
          <a:blip r:embed="rId27" cstate="print">
            <a:extLst>
              <a:ext uri="{28A0092B-C50C-407E-A947-70E740481C1C}">
                <a14:useLocalDpi xmlns:a14="http://schemas.microsoft.com/office/drawing/2010/main" val="0"/>
              </a:ext>
            </a:extLst>
          </a:blip>
          <a:srcRect l="13337" t="17353" r="14762" b="16643"/>
          <a:stretch/>
        </p:blipFill>
        <p:spPr bwMode="auto">
          <a:xfrm>
            <a:off x="1187204" y="606324"/>
            <a:ext cx="667388" cy="457200"/>
          </a:xfrm>
          <a:prstGeom prst="rect">
            <a:avLst/>
          </a:prstGeom>
          <a:noFill/>
          <a:extLst>
            <a:ext uri="{909E8E84-426E-40DD-AFC4-6F175D3DCCD1}">
              <a14:hiddenFill xmlns:a14="http://schemas.microsoft.com/office/drawing/2010/main">
                <a:solidFill>
                  <a:srgbClr val="FFFFFF"/>
                </a:solidFill>
              </a14:hiddenFill>
            </a:ext>
          </a:extLst>
        </p:spPr>
      </p:pic>
      <p:pic>
        <p:nvPicPr>
          <p:cNvPr id="9256" name="Picture 40" descr="https://upload.wikimedia.org/wikipedia/en/f/fb/Providence_Health_%26_Services_logo.png"/>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4434382" y="568325"/>
            <a:ext cx="1528013" cy="366723"/>
          </a:xfrm>
          <a:prstGeom prst="rect">
            <a:avLst/>
          </a:prstGeom>
          <a:noFill/>
          <a:extLst>
            <a:ext uri="{909E8E84-426E-40DD-AFC4-6F175D3DCCD1}">
              <a14:hiddenFill xmlns:a14="http://schemas.microsoft.com/office/drawing/2010/main">
                <a:solidFill>
                  <a:srgbClr val="FFFFFF"/>
                </a:solidFill>
              </a14:hiddenFill>
            </a:ext>
          </a:extLst>
        </p:spPr>
      </p:pic>
      <p:pic>
        <p:nvPicPr>
          <p:cNvPr id="9258" name="Picture 42" descr="http://www.passhe.edu/inside/hr/syshr/PublishingImages/tiaa-cref.png"/>
          <p:cNvPicPr>
            <a:picLocks noChangeAspect="1" noChangeArrowheads="1"/>
          </p:cNvPicPr>
          <p:nvPr/>
        </p:nvPicPr>
        <p:blipFill>
          <a:blip r:embed="rId29" cstate="print">
            <a:extLst>
              <a:ext uri="{28A0092B-C50C-407E-A947-70E740481C1C}">
                <a14:useLocalDpi xmlns:a14="http://schemas.microsoft.com/office/drawing/2010/main" val="0"/>
              </a:ext>
            </a:extLst>
          </a:blip>
          <a:srcRect/>
          <a:stretch>
            <a:fillRect/>
          </a:stretch>
        </p:blipFill>
        <p:spPr bwMode="auto">
          <a:xfrm>
            <a:off x="1857164" y="2483602"/>
            <a:ext cx="507842" cy="490464"/>
          </a:xfrm>
          <a:prstGeom prst="rect">
            <a:avLst/>
          </a:prstGeom>
          <a:noFill/>
          <a:extLst>
            <a:ext uri="{909E8E84-426E-40DD-AFC4-6F175D3DCCD1}">
              <a14:hiddenFill xmlns:a14="http://schemas.microsoft.com/office/drawing/2010/main">
                <a:solidFill>
                  <a:srgbClr val="FFFFFF"/>
                </a:solidFill>
              </a14:hiddenFill>
            </a:ext>
          </a:extLst>
        </p:spPr>
      </p:pic>
      <p:sp>
        <p:nvSpPr>
          <p:cNvPr id="38" name="Rectangle 2"/>
          <p:cNvSpPr txBox="1">
            <a:spLocks/>
          </p:cNvSpPr>
          <p:nvPr/>
        </p:nvSpPr>
        <p:spPr>
          <a:xfrm>
            <a:off x="490578" y="4884439"/>
            <a:ext cx="2909574" cy="1283944"/>
          </a:xfrm>
          <a:prstGeom prst="rect">
            <a:avLst/>
          </a:prstGeom>
        </p:spPr>
        <p:txBody>
          <a:bodyPr vert="horz" lIns="91440" tIns="45720" rIns="91440" bIns="45720" rtlCol="0" anchor="ctr">
            <a:normAutofit fontScale="97500" lnSpcReduction="10000"/>
          </a:bodyPr>
          <a:lstStyle>
            <a:lvl1pPr algn="l" defTabSz="457200" rtl="0" eaLnBrk="1" latinLnBrk="0" hangingPunct="1">
              <a:spcBef>
                <a:spcPct val="0"/>
              </a:spcBef>
              <a:buNone/>
              <a:defRPr sz="1800" b="1" kern="1200">
                <a:solidFill>
                  <a:srgbClr val="0070C0"/>
                </a:solidFill>
                <a:latin typeface="Univers" pitchFamily="34" charset="0"/>
                <a:ea typeface="+mj-ea"/>
                <a:cs typeface="+mj-cs"/>
              </a:defRPr>
            </a:lvl1pPr>
          </a:lstStyle>
          <a:p>
            <a:r>
              <a:rPr lang="en-US" sz="2000" dirty="0">
                <a:solidFill>
                  <a:schemeClr val="bg1"/>
                </a:solidFill>
                <a:latin typeface="Arial" panose="020B0604020202020204" pitchFamily="34" charset="0"/>
                <a:cs typeface="Arial" panose="020B0604020202020204" pitchFamily="34" charset="0"/>
              </a:rPr>
              <a:t>…and 6,000+ organizations partner with ENERGY STAR for Buildings &amp; Plants</a:t>
            </a:r>
          </a:p>
        </p:txBody>
      </p:sp>
      <p:sp>
        <p:nvSpPr>
          <p:cNvPr id="32" name="Slide Number Placeholder 7"/>
          <p:cNvSpPr>
            <a:spLocks noGrp="1"/>
          </p:cNvSpPr>
          <p:nvPr>
            <p:ph type="sldNum" sz="quarter" idx="4294967295"/>
          </p:nvPr>
        </p:nvSpPr>
        <p:spPr>
          <a:xfrm>
            <a:off x="6553200" y="6356350"/>
            <a:ext cx="2133600" cy="365125"/>
          </a:xfrm>
          <a:prstGeom prst="rect">
            <a:avLst/>
          </a:prstGeom>
        </p:spPr>
        <p:txBody>
          <a:bodyPr/>
          <a:lstStyle/>
          <a:p>
            <a:pPr algn="r"/>
            <a:fld id="{294D4A65-5DBF-47E4-A22C-1B2D232C1B48}" type="slidenum">
              <a:rPr lang="en-US" smtClean="0">
                <a:solidFill>
                  <a:schemeClr val="bg1"/>
                </a:solidFill>
              </a:rPr>
              <a:pPr algn="r"/>
              <a:t>29</a:t>
            </a:fld>
            <a:endParaRPr lang="en-US" dirty="0">
              <a:solidFill>
                <a:schemeClr val="bg1"/>
              </a:solidFill>
            </a:endParaRPr>
          </a:p>
        </p:txBody>
      </p:sp>
    </p:spTree>
    <p:extLst>
      <p:ext uri="{BB962C8B-B14F-4D97-AF65-F5344CB8AC3E}">
        <p14:creationId xmlns:p14="http://schemas.microsoft.com/office/powerpoint/2010/main" val="29688022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t>The biggest little label in energy efficiency</a:t>
            </a:r>
          </a:p>
        </p:txBody>
      </p:sp>
      <p:sp>
        <p:nvSpPr>
          <p:cNvPr id="9" name="Slide Number Placeholder 7"/>
          <p:cNvSpPr>
            <a:spLocks noGrp="1"/>
          </p:cNvSpPr>
          <p:nvPr>
            <p:ph type="sldNum" sz="quarter" idx="4294967295"/>
          </p:nvPr>
        </p:nvSpPr>
        <p:spPr>
          <a:xfrm>
            <a:off x="7010400" y="6356350"/>
            <a:ext cx="2133600" cy="365125"/>
          </a:xfrm>
          <a:prstGeom prst="rect">
            <a:avLst/>
          </a:prstGeom>
        </p:spPr>
        <p:txBody>
          <a:bodyPr/>
          <a:lstStyle/>
          <a:p>
            <a:pPr algn="r"/>
            <a:fld id="{294D4A65-5DBF-47E4-A22C-1B2D232C1B48}" type="slidenum">
              <a:rPr lang="en-US" smtClean="0"/>
              <a:pPr algn="r"/>
              <a:t>3</a:t>
            </a:fld>
            <a:endParaRPr lang="en-US" dirty="0"/>
          </a:p>
        </p:txBody>
      </p:sp>
      <p:pic>
        <p:nvPicPr>
          <p:cNvPr id="7" name="Picture 6" descr="ES_cert_lowres_rgb.jp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034913" y="1839394"/>
            <a:ext cx="1074174" cy="1100282"/>
          </a:xfrm>
          <a:prstGeom prst="rect">
            <a:avLst/>
          </a:prstGeom>
        </p:spPr>
      </p:pic>
      <p:sp>
        <p:nvSpPr>
          <p:cNvPr id="14" name="Title 1"/>
          <p:cNvSpPr txBox="1">
            <a:spLocks/>
          </p:cNvSpPr>
          <p:nvPr/>
        </p:nvSpPr>
        <p:spPr>
          <a:xfrm>
            <a:off x="-898368" y="3375986"/>
            <a:ext cx="4191000" cy="685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2400" dirty="0">
                <a:solidFill>
                  <a:schemeClr val="tx2"/>
                </a:solidFill>
              </a:rPr>
              <a:t>5.5 billion</a:t>
            </a:r>
          </a:p>
          <a:p>
            <a:r>
              <a:rPr lang="en-US" sz="2400" dirty="0">
                <a:solidFill>
                  <a:schemeClr val="bg1">
                    <a:lumMod val="50000"/>
                  </a:schemeClr>
                </a:solidFill>
              </a:rPr>
              <a:t>products</a:t>
            </a:r>
          </a:p>
        </p:txBody>
      </p:sp>
      <p:sp>
        <p:nvSpPr>
          <p:cNvPr id="15" name="Title 1"/>
          <p:cNvSpPr txBox="1">
            <a:spLocks/>
          </p:cNvSpPr>
          <p:nvPr/>
        </p:nvSpPr>
        <p:spPr>
          <a:xfrm>
            <a:off x="7225048" y="3388452"/>
            <a:ext cx="1618108" cy="685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2400" dirty="0">
                <a:solidFill>
                  <a:schemeClr val="tx2"/>
                </a:solidFill>
              </a:rPr>
              <a:t>1.6 million</a:t>
            </a:r>
          </a:p>
          <a:p>
            <a:r>
              <a:rPr lang="en-US" sz="2400" dirty="0">
                <a:solidFill>
                  <a:schemeClr val="bg1">
                    <a:lumMod val="50000"/>
                  </a:schemeClr>
                </a:solidFill>
              </a:rPr>
              <a:t>homes</a:t>
            </a:r>
          </a:p>
        </p:txBody>
      </p:sp>
      <p:sp>
        <p:nvSpPr>
          <p:cNvPr id="16" name="Title 1"/>
          <p:cNvSpPr txBox="1">
            <a:spLocks/>
          </p:cNvSpPr>
          <p:nvPr/>
        </p:nvSpPr>
        <p:spPr>
          <a:xfrm>
            <a:off x="2031122" y="3367870"/>
            <a:ext cx="2934864" cy="685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2400" dirty="0">
                <a:solidFill>
                  <a:schemeClr val="tx2"/>
                </a:solidFill>
              </a:rPr>
              <a:t>28,500</a:t>
            </a:r>
          </a:p>
          <a:p>
            <a:r>
              <a:rPr lang="en-US" sz="2400" dirty="0">
                <a:solidFill>
                  <a:schemeClr val="bg1">
                    <a:lumMod val="50000"/>
                  </a:schemeClr>
                </a:solidFill>
              </a:rPr>
              <a:t>buildings</a:t>
            </a:r>
          </a:p>
        </p:txBody>
      </p:sp>
      <p:sp>
        <p:nvSpPr>
          <p:cNvPr id="17" name="Title 1"/>
          <p:cNvSpPr txBox="1">
            <a:spLocks/>
          </p:cNvSpPr>
          <p:nvPr/>
        </p:nvSpPr>
        <p:spPr>
          <a:xfrm>
            <a:off x="4638665" y="3388452"/>
            <a:ext cx="2277792" cy="685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2400" dirty="0">
                <a:solidFill>
                  <a:schemeClr val="tx2"/>
                </a:solidFill>
              </a:rPr>
              <a:t>130</a:t>
            </a:r>
          </a:p>
          <a:p>
            <a:r>
              <a:rPr lang="en-US" sz="2400" dirty="0">
                <a:solidFill>
                  <a:schemeClr val="bg1">
                    <a:lumMod val="50000"/>
                  </a:schemeClr>
                </a:solidFill>
              </a:rPr>
              <a:t>industrial plants</a:t>
            </a:r>
          </a:p>
        </p:txBody>
      </p:sp>
      <p:pic>
        <p:nvPicPr>
          <p:cNvPr id="20" name="Picture 19" descr="24_SlideENERGYSTAR.jpg"/>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0" y="4222957"/>
            <a:ext cx="9144000" cy="2004354"/>
          </a:xfrm>
          <a:prstGeom prst="rect">
            <a:avLst/>
          </a:prstGeom>
        </p:spPr>
      </p:pic>
    </p:spTree>
    <p:extLst>
      <p:ext uri="{BB962C8B-B14F-4D97-AF65-F5344CB8AC3E}">
        <p14:creationId xmlns:p14="http://schemas.microsoft.com/office/powerpoint/2010/main" val="1878015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12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1639" y="583320"/>
            <a:ext cx="7757629" cy="537808"/>
          </a:xfrm>
        </p:spPr>
        <p:txBody>
          <a:bodyPr>
            <a:normAutofit fontScale="90000"/>
          </a:bodyPr>
          <a:lstStyle/>
          <a:p>
            <a:r>
              <a:rPr lang="en-US" dirty="0"/>
              <a:t>Get expert help from experienced ENERGY STAR partners!</a:t>
            </a:r>
          </a:p>
        </p:txBody>
      </p:sp>
      <p:sp>
        <p:nvSpPr>
          <p:cNvPr id="3" name="Content Placeholder 2"/>
          <p:cNvSpPr>
            <a:spLocks noGrp="1"/>
          </p:cNvSpPr>
          <p:nvPr>
            <p:ph idx="1"/>
          </p:nvPr>
        </p:nvSpPr>
        <p:spPr>
          <a:xfrm>
            <a:off x="743546" y="1660644"/>
            <a:ext cx="5340634" cy="4174699"/>
          </a:xfrm>
        </p:spPr>
        <p:txBody>
          <a:bodyPr>
            <a:normAutofit/>
          </a:bodyPr>
          <a:lstStyle/>
          <a:p>
            <a:pPr marL="0" indent="0">
              <a:buNone/>
            </a:pPr>
            <a:r>
              <a:rPr lang="en-US" sz="1800" b="1" dirty="0"/>
              <a:t>ENERGY STAR Service and Product Provider (SPP) partners</a:t>
            </a:r>
          </a:p>
          <a:p>
            <a:r>
              <a:rPr lang="en-US" sz="1800" dirty="0"/>
              <a:t>Businesses and organizations that use ENERGY STAR tools and resources to help customers:</a:t>
            </a:r>
          </a:p>
          <a:p>
            <a:pPr lvl="1"/>
            <a:r>
              <a:rPr lang="en-US" sz="1800" dirty="0"/>
              <a:t>Benchmark their buildings </a:t>
            </a:r>
          </a:p>
          <a:p>
            <a:pPr lvl="1"/>
            <a:r>
              <a:rPr lang="en-US" sz="1800" dirty="0"/>
              <a:t>Achieve energy performance improvements</a:t>
            </a:r>
          </a:p>
          <a:p>
            <a:pPr lvl="1"/>
            <a:r>
              <a:rPr lang="en-US" sz="1800" dirty="0"/>
              <a:t>Earn ENERGY STAR recognition</a:t>
            </a:r>
          </a:p>
          <a:p>
            <a:pPr>
              <a:lnSpc>
                <a:spcPct val="100000"/>
              </a:lnSpc>
              <a:spcBef>
                <a:spcPts val="1200"/>
              </a:spcBef>
            </a:pPr>
            <a:r>
              <a:rPr lang="en-US" sz="1800" dirty="0"/>
              <a:t>Experienced with ENERGY STAR</a:t>
            </a:r>
          </a:p>
          <a:p>
            <a:pPr>
              <a:lnSpc>
                <a:spcPct val="100000"/>
              </a:lnSpc>
              <a:spcBef>
                <a:spcPts val="1200"/>
              </a:spcBef>
            </a:pPr>
            <a:r>
              <a:rPr lang="en-US" sz="1800" dirty="0"/>
              <a:t>Searchable on the ENERGY STAR website</a:t>
            </a:r>
          </a:p>
          <a:p>
            <a:pPr>
              <a:lnSpc>
                <a:spcPct val="100000"/>
              </a:lnSpc>
              <a:spcBef>
                <a:spcPts val="1200"/>
              </a:spcBef>
            </a:pPr>
            <a:r>
              <a:rPr lang="en-US" sz="1800" dirty="0"/>
              <a:t>For more information on ENERGY STAR SPPs, visit </a:t>
            </a:r>
            <a:r>
              <a:rPr lang="en-US" sz="1800" dirty="0">
                <a:hlinkClick r:id="rId2"/>
              </a:rPr>
              <a:t>energystar.gov/</a:t>
            </a:r>
            <a:r>
              <a:rPr lang="en-US" sz="1800" dirty="0" err="1">
                <a:hlinkClick r:id="rId2"/>
              </a:rPr>
              <a:t>ExpertHelp</a:t>
            </a:r>
            <a:r>
              <a:rPr lang="en-US" sz="1800" dirty="0"/>
              <a:t>  </a:t>
            </a:r>
          </a:p>
        </p:txBody>
      </p:sp>
      <p:sp>
        <p:nvSpPr>
          <p:cNvPr id="4" name="Slide Number Placeholder 3"/>
          <p:cNvSpPr>
            <a:spLocks noGrp="1"/>
          </p:cNvSpPr>
          <p:nvPr>
            <p:ph type="sldNum" sz="quarter" idx="12"/>
          </p:nvPr>
        </p:nvSpPr>
        <p:spPr/>
        <p:txBody>
          <a:bodyPr/>
          <a:lstStyle/>
          <a:p>
            <a:fld id="{F16B175D-26AC-42BA-AF68-CE328C4BE887}" type="slidenum">
              <a:rPr lang="en-US" smtClean="0"/>
              <a:pPr/>
              <a:t>30</a:t>
            </a:fld>
            <a:endParaRPr lang="en-US" dirty="0"/>
          </a:p>
        </p:txBody>
      </p:sp>
      <p:pic>
        <p:nvPicPr>
          <p:cNvPr id="12290" name="Picture 2" descr="https://encrypted-tbn1.gstatic.com/images?q=tbn:ANd9GcT2QftDf2WsDHqJJDZoLldPvE0rlegbe-NU2tdDHf2tE1EQrll0n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46500" y="1313160"/>
            <a:ext cx="2825221" cy="1880057"/>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881103" y="2830472"/>
            <a:ext cx="929954" cy="1109553"/>
          </a:xfrm>
          <a:prstGeom prst="rect">
            <a:avLst/>
          </a:prstGeom>
          <a:noFill/>
          <a:ln w="9525" cap="sq">
            <a:noFill/>
            <a:miter lim="800000"/>
            <a:headEnd/>
            <a:tailEnd/>
          </a:ln>
          <a:effectLst>
            <a:outerShdw blurRad="63500" dist="38100" dir="2700000" algn="tl" rotWithShape="0">
              <a:srgbClr val="000000">
                <a:alpha val="42999"/>
              </a:srgbClr>
            </a:outerShdw>
          </a:effectLst>
        </p:spPr>
      </p:pic>
    </p:spTree>
    <p:extLst>
      <p:ext uri="{BB962C8B-B14F-4D97-AF65-F5344CB8AC3E}">
        <p14:creationId xmlns:p14="http://schemas.microsoft.com/office/powerpoint/2010/main" val="197392748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8"/>
          <p:cNvSpPr txBox="1">
            <a:spLocks/>
          </p:cNvSpPr>
          <p:nvPr/>
        </p:nvSpPr>
        <p:spPr>
          <a:xfrm>
            <a:off x="602145" y="646808"/>
            <a:ext cx="7746724" cy="648714"/>
          </a:xfrm>
          <a:prstGeom prst="rect">
            <a:avLst/>
          </a:prstGeom>
        </p:spPr>
        <p:txBody>
          <a:bodyPr/>
          <a:lstStyle>
            <a:lvl1pPr marL="342900" indent="-342900" algn="l" defTabSz="457200" rtl="0" eaLnBrk="1" latinLnBrk="0" hangingPunct="1">
              <a:spcBef>
                <a:spcPct val="200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1pPr>
            <a:lvl2pPr marL="742950" indent="-285750" algn="l" defTabSz="457200" rtl="0" eaLnBrk="1" latinLnBrk="0" hangingPunct="1">
              <a:spcBef>
                <a:spcPct val="200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2pPr>
            <a:lvl3pPr marL="1143000" indent="-228600" algn="l" defTabSz="457200" rtl="0" eaLnBrk="1" latinLnBrk="0" hangingPunct="1">
              <a:spcBef>
                <a:spcPct val="200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3pPr>
            <a:lvl4pPr marL="1600200" indent="-228600" algn="l" defTabSz="457200" rtl="0" eaLnBrk="1" latinLnBrk="0" hangingPunct="1">
              <a:spcBef>
                <a:spcPct val="200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4pPr>
            <a:lvl5pPr marL="2057400" indent="-228600" algn="l" defTabSz="457200" rtl="0" eaLnBrk="1" latinLnBrk="0" hangingPunct="1">
              <a:spcBef>
                <a:spcPct val="200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400" b="1" dirty="0">
                <a:solidFill>
                  <a:srgbClr val="0070C0"/>
                </a:solidFill>
              </a:rPr>
              <a:t>What can ENERGY STAR partnership do for you?</a:t>
            </a:r>
            <a:endParaRPr lang="en-US" sz="2400" dirty="0">
              <a:solidFill>
                <a:srgbClr val="0070C0"/>
              </a:solidFill>
            </a:endParaRPr>
          </a:p>
        </p:txBody>
      </p:sp>
      <p:sp>
        <p:nvSpPr>
          <p:cNvPr id="9" name="Content Placeholder 2"/>
          <p:cNvSpPr>
            <a:spLocks noGrp="1"/>
          </p:cNvSpPr>
          <p:nvPr>
            <p:ph idx="4294967295"/>
          </p:nvPr>
        </p:nvSpPr>
        <p:spPr>
          <a:xfrm>
            <a:off x="602145" y="1593658"/>
            <a:ext cx="7886700" cy="3897312"/>
          </a:xfrm>
        </p:spPr>
        <p:txBody>
          <a:bodyPr>
            <a:normAutofit fontScale="85000" lnSpcReduction="10000"/>
          </a:bodyPr>
          <a:lstStyle/>
          <a:p>
            <a:pPr>
              <a:buFont typeface="Arial" panose="020B0604020202020204" pitchFamily="34" charset="0"/>
              <a:buChar char="•"/>
            </a:pPr>
            <a:r>
              <a:rPr lang="en-US" dirty="0"/>
              <a:t>Position your organization as a “market leader” in energy management and environmental stewardship.</a:t>
            </a:r>
          </a:p>
          <a:p>
            <a:pPr>
              <a:buFont typeface="Arial" panose="020B0604020202020204" pitchFamily="34" charset="0"/>
              <a:buChar char="•"/>
            </a:pPr>
            <a:r>
              <a:rPr lang="en-US" dirty="0"/>
              <a:t>Support your efforts to increase energy savings and reduce greenhouse gas emissions.</a:t>
            </a:r>
          </a:p>
          <a:p>
            <a:pPr>
              <a:buFont typeface="Arial" panose="020B0604020202020204" pitchFamily="34" charset="0"/>
              <a:buChar char="•"/>
            </a:pPr>
            <a:r>
              <a:rPr lang="en-US" dirty="0"/>
              <a:t>Increase customer and employee awareness of energy management efforts and achievements.</a:t>
            </a:r>
          </a:p>
          <a:p>
            <a:pPr>
              <a:buFont typeface="Arial" panose="020B0604020202020204" pitchFamily="34" charset="0"/>
              <a:buChar char="•"/>
            </a:pPr>
            <a:r>
              <a:rPr lang="en-US" dirty="0"/>
              <a:t>Encourage energy savings at work and home for employees and customers</a:t>
            </a:r>
            <a:r>
              <a:rPr lang="en-US" dirty="0" smtClean="0"/>
              <a:t>.</a:t>
            </a:r>
          </a:p>
          <a:p>
            <a:pPr>
              <a:buFont typeface="Arial" panose="020B0604020202020204" pitchFamily="34" charset="0"/>
              <a:buChar char="•"/>
            </a:pPr>
            <a:r>
              <a:rPr lang="en-US" dirty="0" smtClean="0"/>
              <a:t>Learn more at </a:t>
            </a:r>
            <a:r>
              <a:rPr lang="en-US" dirty="0" smtClean="0">
                <a:hlinkClick r:id="rId3"/>
              </a:rPr>
              <a:t>https</a:t>
            </a:r>
            <a:r>
              <a:rPr lang="en-US" dirty="0">
                <a:hlinkClick r:id="rId3"/>
              </a:rPr>
              <a:t>://</a:t>
            </a:r>
            <a:r>
              <a:rPr lang="en-US" dirty="0" smtClean="0">
                <a:hlinkClick r:id="rId3"/>
              </a:rPr>
              <a:t>www.energystar.gov/buildings/about-us/become-energy-star-partner</a:t>
            </a:r>
            <a:r>
              <a:rPr lang="en-US" dirty="0" smtClean="0"/>
              <a:t> </a:t>
            </a:r>
            <a:endParaRPr lang="en-US" dirty="0"/>
          </a:p>
        </p:txBody>
      </p:sp>
    </p:spTree>
    <p:extLst>
      <p:ext uri="{BB962C8B-B14F-4D97-AF65-F5344CB8AC3E}">
        <p14:creationId xmlns:p14="http://schemas.microsoft.com/office/powerpoint/2010/main" val="1000617606"/>
      </p:ext>
    </p:extLst>
  </p:cSld>
  <p:clrMapOvr>
    <a:masterClrMapping/>
  </p:clrMapOvr>
  <p:transition spd="slow">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Title 1"/>
          <p:cNvSpPr>
            <a:spLocks noGrp="1"/>
          </p:cNvSpPr>
          <p:nvPr>
            <p:ph type="title"/>
          </p:nvPr>
        </p:nvSpPr>
        <p:spPr/>
        <p:txBody>
          <a:bodyPr>
            <a:normAutofit/>
          </a:bodyPr>
          <a:lstStyle/>
          <a:p>
            <a:r>
              <a:rPr lang="en-US" dirty="0"/>
              <a:t>Show your commitment – Partner with ENERGY STAR</a:t>
            </a:r>
          </a:p>
        </p:txBody>
      </p:sp>
      <p:sp>
        <p:nvSpPr>
          <p:cNvPr id="120836" name="Slide Number Placeholder 3"/>
          <p:cNvSpPr>
            <a:spLocks noGrp="1"/>
          </p:cNvSpPr>
          <p:nvPr>
            <p:ph type="sldNum" sz="quarter" idx="12"/>
          </p:nvPr>
        </p:nvSpPr>
        <p:spPr/>
        <p:txBody>
          <a:bodyPr/>
          <a:lstStyle/>
          <a:p>
            <a:fld id="{9364BF28-D971-44D7-9E0D-4DBE319A83E2}" type="slidenum">
              <a:rPr lang="en-US" smtClean="0"/>
              <a:pPr/>
              <a:t>32</a:t>
            </a:fld>
            <a:endParaRPr lang="en-US" dirty="0"/>
          </a:p>
        </p:txBody>
      </p:sp>
      <p:pic>
        <p:nvPicPr>
          <p:cNvPr id="2" name="Picture 1"/>
          <p:cNvPicPr>
            <a:picLocks noChangeAspect="1"/>
          </p:cNvPicPr>
          <p:nvPr/>
        </p:nvPicPr>
        <p:blipFill rotWithShape="1">
          <a:blip r:embed="rId3"/>
          <a:srcRect l="24257" t="11763" r="25827" b="9199"/>
          <a:stretch/>
        </p:blipFill>
        <p:spPr>
          <a:xfrm>
            <a:off x="628650" y="1690689"/>
            <a:ext cx="3254702" cy="4142348"/>
          </a:xfrm>
          <a:prstGeom prst="rect">
            <a:avLst/>
          </a:prstGeom>
          <a:ln>
            <a:solidFill>
              <a:schemeClr val="bg1">
                <a:lumMod val="75000"/>
              </a:schemeClr>
            </a:solidFill>
          </a:ln>
          <a:effectLst>
            <a:outerShdw blurRad="50800" dist="38100" dir="2700000" algn="tl" rotWithShape="0">
              <a:prstClr val="black">
                <a:alpha val="40000"/>
              </a:prstClr>
            </a:outerShdw>
          </a:effectLst>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85467" y="1568402"/>
            <a:ext cx="1297434" cy="1546436"/>
          </a:xfrm>
          <a:prstGeom prst="rect">
            <a:avLst/>
          </a:prstGeom>
        </p:spPr>
      </p:pic>
      <p:pic>
        <p:nvPicPr>
          <p:cNvPr id="5" name="Picture 4"/>
          <p:cNvPicPr>
            <a:picLocks noChangeAspect="1"/>
          </p:cNvPicPr>
          <p:nvPr/>
        </p:nvPicPr>
        <p:blipFill>
          <a:blip r:embed="rId5"/>
          <a:stretch>
            <a:fillRect/>
          </a:stretch>
        </p:blipFill>
        <p:spPr>
          <a:xfrm>
            <a:off x="2056724" y="3398974"/>
            <a:ext cx="5726177" cy="2481152"/>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20777770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1000" fill="hold"/>
                                        <p:tgtEl>
                                          <p:spTgt spid="3"/>
                                        </p:tgtEl>
                                        <p:attrNameLst>
                                          <p:attrName>ppt_x</p:attrName>
                                        </p:attrNameLst>
                                      </p:cBhvr>
                                      <p:tavLst>
                                        <p:tav tm="0">
                                          <p:val>
                                            <p:strVal val="#ppt_x"/>
                                          </p:val>
                                        </p:tav>
                                        <p:tav tm="100000">
                                          <p:val>
                                            <p:strVal val="#ppt_x"/>
                                          </p:val>
                                        </p:tav>
                                      </p:tavLst>
                                    </p:anim>
                                    <p:anim calcmode="lin" valueType="num">
                                      <p:cBhvr additive="base">
                                        <p:cTn id="14" dur="10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2"/>
          <a:stretch>
            <a:fillRect/>
          </a:stretch>
        </p:blipFill>
        <p:spPr>
          <a:xfrm>
            <a:off x="162109" y="1185188"/>
            <a:ext cx="8771860" cy="4979075"/>
          </a:xfrm>
          <a:prstGeom prst="rect">
            <a:avLst/>
          </a:prstGeom>
        </p:spPr>
      </p:pic>
      <p:sp>
        <p:nvSpPr>
          <p:cNvPr id="7" name="Title 6"/>
          <p:cNvSpPr>
            <a:spLocks noGrp="1"/>
          </p:cNvSpPr>
          <p:nvPr>
            <p:ph type="title"/>
          </p:nvPr>
        </p:nvSpPr>
        <p:spPr>
          <a:xfrm>
            <a:off x="335567" y="185531"/>
            <a:ext cx="8424944" cy="1325563"/>
          </a:xfrm>
        </p:spPr>
        <p:txBody>
          <a:bodyPr>
            <a:normAutofit/>
          </a:bodyPr>
          <a:lstStyle/>
          <a:p>
            <a:r>
              <a:rPr lang="en-US" dirty="0"/>
              <a:t>Show off your partnership – get creative (and have fun)</a:t>
            </a:r>
          </a:p>
        </p:txBody>
      </p:sp>
      <p:sp>
        <p:nvSpPr>
          <p:cNvPr id="4" name="Slide Number Placeholder 3"/>
          <p:cNvSpPr>
            <a:spLocks noGrp="1"/>
          </p:cNvSpPr>
          <p:nvPr>
            <p:ph type="sldNum" sz="quarter" idx="4294967295"/>
          </p:nvPr>
        </p:nvSpPr>
        <p:spPr>
          <a:xfrm>
            <a:off x="7086600" y="5799138"/>
            <a:ext cx="2057400" cy="365125"/>
          </a:xfrm>
        </p:spPr>
        <p:txBody>
          <a:bodyPr/>
          <a:lstStyle/>
          <a:p>
            <a:fld id="{F16B175D-26AC-42BA-AF68-CE328C4BE887}" type="slidenum">
              <a:rPr lang="en-US" smtClean="0"/>
              <a:pPr/>
              <a:t>33</a:t>
            </a:fld>
            <a:endParaRPr lang="en-US"/>
          </a:p>
        </p:txBody>
      </p:sp>
    </p:spTree>
    <p:extLst>
      <p:ext uri="{BB962C8B-B14F-4D97-AF65-F5344CB8AC3E}">
        <p14:creationId xmlns:p14="http://schemas.microsoft.com/office/powerpoint/2010/main" val="377240050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5013" y="3276600"/>
            <a:ext cx="8331787" cy="537808"/>
          </a:xfrm>
        </p:spPr>
        <p:txBody>
          <a:bodyPr>
            <a:normAutofit fontScale="90000"/>
          </a:bodyPr>
          <a:lstStyle/>
          <a:p>
            <a:pPr algn="ctr"/>
            <a:r>
              <a:rPr lang="en-US" dirty="0"/>
              <a:t>Recognition Opportunities</a:t>
            </a:r>
          </a:p>
        </p:txBody>
      </p:sp>
      <p:sp>
        <p:nvSpPr>
          <p:cNvPr id="3" name="Slide Number Placeholder 3"/>
          <p:cNvSpPr>
            <a:spLocks noGrp="1"/>
          </p:cNvSpPr>
          <p:nvPr>
            <p:ph type="sldNum" sz="quarter" idx="12"/>
          </p:nvPr>
        </p:nvSpPr>
        <p:spPr>
          <a:xfrm>
            <a:off x="8209221" y="6356351"/>
            <a:ext cx="477578" cy="365125"/>
          </a:xfrm>
        </p:spPr>
        <p:txBody>
          <a:bodyPr/>
          <a:lstStyle/>
          <a:p>
            <a:fld id="{F16B175D-26AC-42BA-AF68-CE328C4BE887}" type="slidenum">
              <a:rPr lang="en-US" smtClean="0"/>
              <a:pPr/>
              <a:t>34</a:t>
            </a:fld>
            <a:endParaRPr lang="en-US" dirty="0"/>
          </a:p>
        </p:txBody>
      </p:sp>
    </p:spTree>
    <p:extLst>
      <p:ext uri="{BB962C8B-B14F-4D97-AF65-F5344CB8AC3E}">
        <p14:creationId xmlns:p14="http://schemas.microsoft.com/office/powerpoint/2010/main" val="232900797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81000" y="134712"/>
            <a:ext cx="7886700" cy="1325563"/>
          </a:xfrm>
        </p:spPr>
        <p:txBody>
          <a:bodyPr/>
          <a:lstStyle/>
          <a:p>
            <a:r>
              <a:rPr lang="en-US" dirty="0"/>
              <a:t>ENERGY STAR certification for existing buildings</a:t>
            </a:r>
          </a:p>
        </p:txBody>
      </p:sp>
      <p:sp>
        <p:nvSpPr>
          <p:cNvPr id="28676" name="Content Placeholder 7"/>
          <p:cNvSpPr>
            <a:spLocks noGrp="1"/>
          </p:cNvSpPr>
          <p:nvPr>
            <p:ph sz="quarter" idx="4294967295"/>
          </p:nvPr>
        </p:nvSpPr>
        <p:spPr>
          <a:xfrm>
            <a:off x="380999" y="1340726"/>
            <a:ext cx="7402513" cy="3411537"/>
          </a:xfrm>
          <a:prstGeom prst="rect">
            <a:avLst/>
          </a:prstGeom>
        </p:spPr>
        <p:txBody>
          <a:bodyPr>
            <a:normAutofit/>
          </a:bodyPr>
          <a:lstStyle/>
          <a:p>
            <a:pPr eaLnBrk="1" hangingPunct="1">
              <a:spcBef>
                <a:spcPts val="1200"/>
              </a:spcBef>
            </a:pPr>
            <a:r>
              <a:rPr lang="en-US" sz="1600" dirty="0">
                <a:latin typeface="Arial" panose="020B0604020202020204" pitchFamily="34" charset="0"/>
                <a:cs typeface="Arial" panose="020B0604020202020204" pitchFamily="34" charset="0"/>
              </a:rPr>
              <a:t>Recognition for superior energy performance – score of 75 or above, as calculated in Portfolio Manager and verified by a Professional Engineer or Registered Architect</a:t>
            </a:r>
          </a:p>
          <a:p>
            <a:pPr eaLnBrk="1" hangingPunct="1">
              <a:spcBef>
                <a:spcPts val="1200"/>
              </a:spcBef>
            </a:pPr>
            <a:r>
              <a:rPr lang="en-US" sz="1600" dirty="0">
                <a:latin typeface="Arial" panose="020B0604020202020204" pitchFamily="34" charset="0"/>
                <a:cs typeface="Arial" panose="020B0604020202020204" pitchFamily="34" charset="0"/>
              </a:rPr>
              <a:t>Based on a 12-month period of energy performance</a:t>
            </a:r>
          </a:p>
          <a:p>
            <a:pPr eaLnBrk="1" hangingPunct="1">
              <a:spcBef>
                <a:spcPts val="1200"/>
              </a:spcBef>
            </a:pPr>
            <a:r>
              <a:rPr lang="en-US" sz="1600" dirty="0">
                <a:latin typeface="Arial" panose="020B0604020202020204" pitchFamily="34" charset="0"/>
                <a:cs typeface="Arial" panose="020B0604020202020204" pitchFamily="34" charset="0"/>
              </a:rPr>
              <a:t>Buildings can re-apply for certification every 12 months</a:t>
            </a:r>
          </a:p>
        </p:txBody>
      </p:sp>
      <p:sp>
        <p:nvSpPr>
          <p:cNvPr id="5" name="Line 5"/>
          <p:cNvSpPr>
            <a:spLocks noChangeShapeType="1"/>
          </p:cNvSpPr>
          <p:nvPr/>
        </p:nvSpPr>
        <p:spPr bwMode="auto">
          <a:xfrm>
            <a:off x="791936" y="4254579"/>
            <a:ext cx="5562600" cy="0"/>
          </a:xfrm>
          <a:prstGeom prst="line">
            <a:avLst/>
          </a:prstGeom>
          <a:noFill/>
          <a:ln w="76200">
            <a:solidFill>
              <a:srgbClr val="595959"/>
            </a:solidFill>
            <a:round/>
            <a:headEnd type="diamond" w="med" len="med"/>
            <a:tailEnd/>
          </a:ln>
        </p:spPr>
        <p:txBody>
          <a:bodyPr/>
          <a:lstStyle/>
          <a:p>
            <a:endParaRPr lang="en-US"/>
          </a:p>
        </p:txBody>
      </p:sp>
      <p:sp>
        <p:nvSpPr>
          <p:cNvPr id="6" name="Line 6"/>
          <p:cNvSpPr>
            <a:spLocks noChangeShapeType="1"/>
          </p:cNvSpPr>
          <p:nvPr/>
        </p:nvSpPr>
        <p:spPr bwMode="auto">
          <a:xfrm>
            <a:off x="4525736" y="4021008"/>
            <a:ext cx="0" cy="228600"/>
          </a:xfrm>
          <a:prstGeom prst="line">
            <a:avLst/>
          </a:prstGeom>
          <a:noFill/>
          <a:ln w="9525">
            <a:solidFill>
              <a:srgbClr val="595959"/>
            </a:solidFill>
            <a:round/>
            <a:headEnd/>
            <a:tailEnd/>
          </a:ln>
        </p:spPr>
        <p:txBody>
          <a:bodyPr/>
          <a:lstStyle/>
          <a:p>
            <a:endParaRPr lang="en-US"/>
          </a:p>
        </p:txBody>
      </p:sp>
      <p:sp>
        <p:nvSpPr>
          <p:cNvPr id="7" name="Text Box 7"/>
          <p:cNvSpPr txBox="1">
            <a:spLocks noChangeArrowheads="1"/>
          </p:cNvSpPr>
          <p:nvPr/>
        </p:nvSpPr>
        <p:spPr bwMode="auto">
          <a:xfrm>
            <a:off x="4294959" y="4320837"/>
            <a:ext cx="611777" cy="461665"/>
          </a:xfrm>
          <a:prstGeom prst="rect">
            <a:avLst/>
          </a:prstGeom>
          <a:noFill/>
          <a:ln w="9525">
            <a:noFill/>
            <a:miter lim="800000"/>
            <a:headEnd/>
            <a:tailEnd/>
          </a:ln>
        </p:spPr>
        <p:txBody>
          <a:bodyPr wrap="square">
            <a:spAutoFit/>
          </a:bodyPr>
          <a:lstStyle/>
          <a:p>
            <a:pPr>
              <a:spcBef>
                <a:spcPct val="50000"/>
              </a:spcBef>
            </a:pPr>
            <a:r>
              <a:rPr lang="en-US" dirty="0">
                <a:solidFill>
                  <a:srgbClr val="000000"/>
                </a:solidFill>
                <a:latin typeface="Calibri" charset="0"/>
                <a:ea typeface="ＭＳ Ｐゴシック" charset="-128"/>
              </a:rPr>
              <a:t>50</a:t>
            </a:r>
          </a:p>
        </p:txBody>
      </p:sp>
      <p:sp>
        <p:nvSpPr>
          <p:cNvPr id="8" name="Text Box 8"/>
          <p:cNvSpPr txBox="1">
            <a:spLocks noChangeArrowheads="1"/>
          </p:cNvSpPr>
          <p:nvPr/>
        </p:nvSpPr>
        <p:spPr bwMode="auto">
          <a:xfrm>
            <a:off x="639536" y="4320837"/>
            <a:ext cx="381000" cy="381000"/>
          </a:xfrm>
          <a:prstGeom prst="rect">
            <a:avLst/>
          </a:prstGeom>
          <a:noFill/>
          <a:ln w="9525">
            <a:noFill/>
            <a:miter lim="800000"/>
            <a:headEnd/>
            <a:tailEnd/>
          </a:ln>
        </p:spPr>
        <p:txBody>
          <a:bodyPr wrap="square">
            <a:spAutoFit/>
          </a:bodyPr>
          <a:lstStyle/>
          <a:p>
            <a:pPr>
              <a:spcBef>
                <a:spcPct val="50000"/>
              </a:spcBef>
            </a:pPr>
            <a:r>
              <a:rPr lang="en-US" dirty="0">
                <a:solidFill>
                  <a:srgbClr val="000000"/>
                </a:solidFill>
                <a:latin typeface="Calibri" charset="0"/>
                <a:ea typeface="ＭＳ Ｐゴシック" charset="-128"/>
              </a:rPr>
              <a:t>1</a:t>
            </a:r>
          </a:p>
        </p:txBody>
      </p:sp>
      <p:sp>
        <p:nvSpPr>
          <p:cNvPr id="10" name="Line 10"/>
          <p:cNvSpPr>
            <a:spLocks noChangeShapeType="1"/>
          </p:cNvSpPr>
          <p:nvPr/>
        </p:nvSpPr>
        <p:spPr bwMode="auto">
          <a:xfrm>
            <a:off x="6278336" y="4021008"/>
            <a:ext cx="0" cy="228600"/>
          </a:xfrm>
          <a:prstGeom prst="line">
            <a:avLst/>
          </a:prstGeom>
          <a:noFill/>
          <a:ln w="9525">
            <a:solidFill>
              <a:srgbClr val="595959"/>
            </a:solidFill>
            <a:round/>
            <a:headEnd/>
            <a:tailEnd/>
          </a:ln>
        </p:spPr>
        <p:txBody>
          <a:bodyPr/>
          <a:lstStyle/>
          <a:p>
            <a:endParaRPr lang="en-US"/>
          </a:p>
        </p:txBody>
      </p:sp>
      <p:sp>
        <p:nvSpPr>
          <p:cNvPr id="11" name="Text Box 11"/>
          <p:cNvSpPr txBox="1">
            <a:spLocks noChangeArrowheads="1"/>
          </p:cNvSpPr>
          <p:nvPr/>
        </p:nvSpPr>
        <p:spPr bwMode="auto">
          <a:xfrm>
            <a:off x="5995308" y="4329210"/>
            <a:ext cx="533400" cy="366712"/>
          </a:xfrm>
          <a:prstGeom prst="rect">
            <a:avLst/>
          </a:prstGeom>
          <a:noFill/>
          <a:ln w="9525">
            <a:noFill/>
            <a:miter lim="800000"/>
            <a:headEnd/>
            <a:tailEnd/>
          </a:ln>
        </p:spPr>
        <p:txBody>
          <a:bodyPr>
            <a:spAutoFit/>
          </a:bodyPr>
          <a:lstStyle/>
          <a:p>
            <a:pPr>
              <a:spcBef>
                <a:spcPct val="50000"/>
              </a:spcBef>
            </a:pPr>
            <a:r>
              <a:rPr lang="en-US" dirty="0">
                <a:solidFill>
                  <a:srgbClr val="000000"/>
                </a:solidFill>
                <a:latin typeface="Calibri" charset="0"/>
                <a:ea typeface="ＭＳ Ｐゴシック" charset="-128"/>
              </a:rPr>
              <a:t>75</a:t>
            </a:r>
          </a:p>
        </p:txBody>
      </p:sp>
      <p:sp>
        <p:nvSpPr>
          <p:cNvPr id="12" name="Text Box 12"/>
          <p:cNvSpPr txBox="1">
            <a:spLocks noChangeArrowheads="1"/>
          </p:cNvSpPr>
          <p:nvPr/>
        </p:nvSpPr>
        <p:spPr bwMode="auto">
          <a:xfrm>
            <a:off x="3369673" y="3633477"/>
            <a:ext cx="2312125" cy="338554"/>
          </a:xfrm>
          <a:prstGeom prst="rect">
            <a:avLst/>
          </a:prstGeom>
          <a:noFill/>
          <a:ln w="9525">
            <a:noFill/>
            <a:miter lim="800000"/>
            <a:headEnd/>
            <a:tailEnd/>
          </a:ln>
        </p:spPr>
        <p:txBody>
          <a:bodyPr wrap="square">
            <a:spAutoFit/>
          </a:bodyPr>
          <a:lstStyle/>
          <a:p>
            <a:pPr algn="ctr">
              <a:spcBef>
                <a:spcPct val="50000"/>
              </a:spcBef>
            </a:pPr>
            <a:r>
              <a:rPr lang="en-US" sz="1600" dirty="0">
                <a:solidFill>
                  <a:srgbClr val="000000"/>
                </a:solidFill>
                <a:ea typeface="ＭＳ Ｐゴシック" charset="-128"/>
              </a:rPr>
              <a:t>National Average</a:t>
            </a:r>
          </a:p>
        </p:txBody>
      </p:sp>
      <p:sp>
        <p:nvSpPr>
          <p:cNvPr id="13" name="AutoShape 13"/>
          <p:cNvSpPr>
            <a:spLocks/>
          </p:cNvSpPr>
          <p:nvPr/>
        </p:nvSpPr>
        <p:spPr bwMode="auto">
          <a:xfrm rot="5400000">
            <a:off x="6887936" y="3182808"/>
            <a:ext cx="533400" cy="1752600"/>
          </a:xfrm>
          <a:prstGeom prst="leftBrace">
            <a:avLst>
              <a:gd name="adj1" fmla="val 26190"/>
              <a:gd name="adj2" fmla="val 48958"/>
            </a:avLst>
          </a:prstGeom>
          <a:noFill/>
          <a:ln w="9525">
            <a:solidFill>
              <a:srgbClr val="595959"/>
            </a:solidFill>
            <a:round/>
            <a:headEnd/>
            <a:tailEnd/>
          </a:ln>
        </p:spPr>
        <p:txBody>
          <a:bodyPr rot="10800000" vert="eaVert" wrap="none" anchor="ctr"/>
          <a:lstStyle/>
          <a:p>
            <a:endParaRPr lang="en-US">
              <a:ea typeface="ＭＳ Ｐゴシック" charset="-128"/>
            </a:endParaRPr>
          </a:p>
        </p:txBody>
      </p:sp>
      <p:sp>
        <p:nvSpPr>
          <p:cNvPr id="14" name="Text Box 14"/>
          <p:cNvSpPr txBox="1">
            <a:spLocks noChangeArrowheads="1"/>
          </p:cNvSpPr>
          <p:nvPr/>
        </p:nvSpPr>
        <p:spPr bwMode="auto">
          <a:xfrm>
            <a:off x="6041572" y="3064362"/>
            <a:ext cx="2226128" cy="646331"/>
          </a:xfrm>
          <a:prstGeom prst="rect">
            <a:avLst/>
          </a:prstGeom>
          <a:noFill/>
          <a:ln w="9525">
            <a:noFill/>
            <a:miter lim="800000"/>
            <a:headEnd/>
            <a:tailEnd/>
          </a:ln>
        </p:spPr>
        <p:txBody>
          <a:bodyPr wrap="square">
            <a:spAutoFit/>
          </a:bodyPr>
          <a:lstStyle/>
          <a:p>
            <a:pPr algn="ctr">
              <a:spcBef>
                <a:spcPct val="50000"/>
              </a:spcBef>
            </a:pPr>
            <a:r>
              <a:rPr lang="en-US" sz="1800" b="1" dirty="0">
                <a:solidFill>
                  <a:srgbClr val="00B0F0"/>
                </a:solidFill>
                <a:latin typeface="Arial" pitchFamily="34" charset="0"/>
                <a:ea typeface="ＭＳ Ｐゴシック" charset="-128"/>
                <a:cs typeface="Arial" pitchFamily="34" charset="0"/>
              </a:rPr>
              <a:t>Superior Energy Performance</a:t>
            </a:r>
            <a:r>
              <a:rPr lang="en-US" b="1" dirty="0">
                <a:solidFill>
                  <a:srgbClr val="00B0F0"/>
                </a:solidFill>
                <a:latin typeface="Arial" pitchFamily="34" charset="0"/>
                <a:ea typeface="ＭＳ Ｐゴシック" charset="-128"/>
                <a:cs typeface="Arial" pitchFamily="34" charset="0"/>
              </a:rPr>
              <a:t>!</a:t>
            </a:r>
          </a:p>
        </p:txBody>
      </p:sp>
      <p:sp>
        <p:nvSpPr>
          <p:cNvPr id="15" name="Text Box 15"/>
          <p:cNvSpPr txBox="1">
            <a:spLocks noChangeArrowheads="1"/>
          </p:cNvSpPr>
          <p:nvPr/>
        </p:nvSpPr>
        <p:spPr bwMode="auto">
          <a:xfrm>
            <a:off x="639536" y="3066763"/>
            <a:ext cx="3149839" cy="338554"/>
          </a:xfrm>
          <a:prstGeom prst="rect">
            <a:avLst/>
          </a:prstGeom>
          <a:noFill/>
          <a:ln w="9525">
            <a:noFill/>
            <a:miter lim="800000"/>
            <a:headEnd/>
            <a:tailEnd/>
          </a:ln>
        </p:spPr>
        <p:txBody>
          <a:bodyPr wrap="square">
            <a:spAutoFit/>
          </a:bodyPr>
          <a:lstStyle/>
          <a:p>
            <a:pPr>
              <a:spcBef>
                <a:spcPct val="20000"/>
              </a:spcBef>
            </a:pPr>
            <a:r>
              <a:rPr lang="en-US" sz="1600" dirty="0">
                <a:solidFill>
                  <a:schemeClr val="tx1">
                    <a:lumMod val="65000"/>
                    <a:lumOff val="35000"/>
                  </a:schemeClr>
                </a:solidFill>
                <a:latin typeface="Arial" pitchFamily="34" charset="0"/>
                <a:ea typeface="ＭＳ Ｐゴシック" charset="-128"/>
                <a:cs typeface="Arial" pitchFamily="34" charset="0"/>
              </a:rPr>
              <a:t>1 to 100 ENERGY STAR scores</a:t>
            </a:r>
          </a:p>
        </p:txBody>
      </p:sp>
      <p:sp>
        <p:nvSpPr>
          <p:cNvPr id="16" name="Line 16"/>
          <p:cNvSpPr>
            <a:spLocks noChangeShapeType="1"/>
          </p:cNvSpPr>
          <p:nvPr/>
        </p:nvSpPr>
        <p:spPr bwMode="auto">
          <a:xfrm>
            <a:off x="6278336" y="4249608"/>
            <a:ext cx="1752600" cy="0"/>
          </a:xfrm>
          <a:prstGeom prst="line">
            <a:avLst/>
          </a:prstGeom>
          <a:noFill/>
          <a:ln w="76200">
            <a:solidFill>
              <a:srgbClr val="00B0F0"/>
            </a:solidFill>
            <a:round/>
            <a:headEnd/>
            <a:tailEnd type="diamond" w="med" len="med"/>
          </a:ln>
        </p:spPr>
        <p:txBody>
          <a:bodyPr/>
          <a:lstStyle/>
          <a:p>
            <a:endParaRPr lang="en-US"/>
          </a:p>
        </p:txBody>
      </p:sp>
      <p:sp>
        <p:nvSpPr>
          <p:cNvPr id="20" name="Text Box 11"/>
          <p:cNvSpPr txBox="1">
            <a:spLocks noChangeArrowheads="1"/>
          </p:cNvSpPr>
          <p:nvPr/>
        </p:nvSpPr>
        <p:spPr bwMode="auto">
          <a:xfrm>
            <a:off x="7726135" y="4332505"/>
            <a:ext cx="664029" cy="461665"/>
          </a:xfrm>
          <a:prstGeom prst="rect">
            <a:avLst/>
          </a:prstGeom>
          <a:noFill/>
          <a:ln w="9525">
            <a:noFill/>
            <a:miter lim="800000"/>
            <a:headEnd/>
            <a:tailEnd/>
          </a:ln>
        </p:spPr>
        <p:txBody>
          <a:bodyPr wrap="square">
            <a:spAutoFit/>
          </a:bodyPr>
          <a:lstStyle/>
          <a:p>
            <a:pPr>
              <a:spcBef>
                <a:spcPct val="50000"/>
              </a:spcBef>
            </a:pPr>
            <a:r>
              <a:rPr lang="en-US" dirty="0">
                <a:solidFill>
                  <a:srgbClr val="000000"/>
                </a:solidFill>
                <a:latin typeface="Calibri" charset="0"/>
                <a:ea typeface="ＭＳ Ｐゴシック" charset="-128"/>
              </a:rPr>
              <a:t>100</a:t>
            </a:r>
          </a:p>
        </p:txBody>
      </p:sp>
      <p:pic>
        <p:nvPicPr>
          <p:cNvPr id="25" name="Picture 24" descr="ES_cert_lowres_rgb.jp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758137" y="5112029"/>
            <a:ext cx="474342" cy="485871"/>
          </a:xfrm>
          <a:prstGeom prst="rect">
            <a:avLst/>
          </a:prstGeom>
        </p:spPr>
      </p:pic>
      <p:sp>
        <p:nvSpPr>
          <p:cNvPr id="26" name="Text Box 14"/>
          <p:cNvSpPr txBox="1">
            <a:spLocks noChangeArrowheads="1"/>
          </p:cNvSpPr>
          <p:nvPr/>
        </p:nvSpPr>
        <p:spPr bwMode="auto">
          <a:xfrm>
            <a:off x="6041572" y="5072927"/>
            <a:ext cx="2226128" cy="584775"/>
          </a:xfrm>
          <a:prstGeom prst="rect">
            <a:avLst/>
          </a:prstGeom>
          <a:noFill/>
          <a:ln w="9525">
            <a:noFill/>
            <a:miter lim="800000"/>
            <a:headEnd/>
            <a:tailEnd/>
          </a:ln>
        </p:spPr>
        <p:txBody>
          <a:bodyPr wrap="square">
            <a:spAutoFit/>
          </a:bodyPr>
          <a:lstStyle/>
          <a:p>
            <a:pPr algn="ctr">
              <a:spcBef>
                <a:spcPct val="50000"/>
              </a:spcBef>
            </a:pPr>
            <a:r>
              <a:rPr lang="en-US" sz="1600" dirty="0">
                <a:solidFill>
                  <a:srgbClr val="00B0F0"/>
                </a:solidFill>
                <a:latin typeface="Arial" pitchFamily="34" charset="0"/>
                <a:ea typeface="ＭＳ Ｐゴシック" charset="-128"/>
                <a:cs typeface="Arial" pitchFamily="34" charset="0"/>
              </a:rPr>
              <a:t>Eligible to earn the ENERGY STAR</a:t>
            </a:r>
          </a:p>
        </p:txBody>
      </p:sp>
      <p:sp>
        <p:nvSpPr>
          <p:cNvPr id="27" name="AutoShape 13"/>
          <p:cNvSpPr>
            <a:spLocks/>
          </p:cNvSpPr>
          <p:nvPr/>
        </p:nvSpPr>
        <p:spPr bwMode="auto">
          <a:xfrm rot="16200000" flipV="1">
            <a:off x="6977167" y="3997091"/>
            <a:ext cx="354938" cy="1752600"/>
          </a:xfrm>
          <a:prstGeom prst="leftBrace">
            <a:avLst>
              <a:gd name="adj1" fmla="val 26190"/>
              <a:gd name="adj2" fmla="val 48958"/>
            </a:avLst>
          </a:prstGeom>
          <a:noFill/>
          <a:ln w="9525">
            <a:solidFill>
              <a:srgbClr val="00B0F0"/>
            </a:solidFill>
            <a:round/>
            <a:headEnd/>
            <a:tailEnd/>
          </a:ln>
        </p:spPr>
        <p:txBody>
          <a:bodyPr rot="10800000" vert="eaVert" wrap="none" anchor="ctr"/>
          <a:lstStyle/>
          <a:p>
            <a:endParaRPr lang="en-US">
              <a:ea typeface="ＭＳ Ｐゴシック" charset="-128"/>
            </a:endParaRPr>
          </a:p>
        </p:txBody>
      </p:sp>
      <p:sp>
        <p:nvSpPr>
          <p:cNvPr id="22" name="Rectangle 21"/>
          <p:cNvSpPr/>
          <p:nvPr/>
        </p:nvSpPr>
        <p:spPr>
          <a:xfrm>
            <a:off x="1382689" y="5712270"/>
            <a:ext cx="6842622" cy="369332"/>
          </a:xfrm>
          <a:prstGeom prst="rect">
            <a:avLst/>
          </a:prstGeom>
        </p:spPr>
        <p:txBody>
          <a:bodyPr wrap="square">
            <a:spAutoFit/>
          </a:bodyPr>
          <a:lstStyle/>
          <a:p>
            <a:r>
              <a:rPr lang="en-US" dirty="0"/>
              <a:t>Find certified buildings and plants: </a:t>
            </a:r>
            <a:r>
              <a:rPr lang="en-US" dirty="0">
                <a:solidFill>
                  <a:srgbClr val="00B0F0"/>
                </a:solidFill>
              </a:rPr>
              <a:t>energystar.gov/</a:t>
            </a:r>
            <a:r>
              <a:rPr lang="en-US" dirty="0" err="1">
                <a:solidFill>
                  <a:srgbClr val="00B0F0"/>
                </a:solidFill>
              </a:rPr>
              <a:t>buildinglist</a:t>
            </a:r>
            <a:endParaRPr lang="en-US" dirty="0">
              <a:solidFill>
                <a:srgbClr val="00B0F0"/>
              </a:solidFill>
            </a:endParaRPr>
          </a:p>
        </p:txBody>
      </p:sp>
    </p:spTree>
    <p:extLst>
      <p:ext uri="{BB962C8B-B14F-4D97-AF65-F5344CB8AC3E}">
        <p14:creationId xmlns:p14="http://schemas.microsoft.com/office/powerpoint/2010/main" val="206098878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ENERGY STAR certification for industrial plants</a:t>
            </a:r>
          </a:p>
        </p:txBody>
      </p:sp>
      <p:sp>
        <p:nvSpPr>
          <p:cNvPr id="28676" name="Content Placeholder 7"/>
          <p:cNvSpPr>
            <a:spLocks noGrp="1"/>
          </p:cNvSpPr>
          <p:nvPr>
            <p:ph sz="quarter" idx="4294967295"/>
          </p:nvPr>
        </p:nvSpPr>
        <p:spPr>
          <a:xfrm>
            <a:off x="641902" y="1710964"/>
            <a:ext cx="7142163" cy="3411537"/>
          </a:xfrm>
          <a:prstGeom prst="rect">
            <a:avLst/>
          </a:prstGeom>
        </p:spPr>
        <p:txBody>
          <a:bodyPr>
            <a:normAutofit/>
          </a:bodyPr>
          <a:lstStyle/>
          <a:p>
            <a:pPr eaLnBrk="1" hangingPunct="1">
              <a:spcBef>
                <a:spcPts val="1200"/>
              </a:spcBef>
            </a:pPr>
            <a:r>
              <a:rPr lang="en-US" sz="1600" dirty="0">
                <a:latin typeface="Arial" panose="020B0604020202020204" pitchFamily="34" charset="0"/>
                <a:cs typeface="Arial" panose="020B0604020202020204" pitchFamily="34" charset="0"/>
              </a:rPr>
              <a:t>Certification is also available to plants with an ENERGY STAR score of 75 or higher</a:t>
            </a:r>
          </a:p>
          <a:p>
            <a:pPr eaLnBrk="1" hangingPunct="1">
              <a:spcBef>
                <a:spcPts val="1200"/>
              </a:spcBef>
            </a:pPr>
            <a:r>
              <a:rPr lang="en-US" sz="1600" dirty="0">
                <a:latin typeface="Arial" panose="020B0604020202020204" pitchFamily="34" charset="0"/>
                <a:cs typeface="Arial" panose="020B0604020202020204" pitchFamily="34" charset="0"/>
              </a:rPr>
              <a:t>Industrial plants do not use Portfolio Manager – scores are based on an industry-specific Energy Performance Indicator (EPI), which measure a plant’s energy performance compared to similar plants nationwide</a:t>
            </a:r>
          </a:p>
        </p:txBody>
      </p:sp>
      <p:sp>
        <p:nvSpPr>
          <p:cNvPr id="5" name="Line 5"/>
          <p:cNvSpPr>
            <a:spLocks noChangeShapeType="1"/>
          </p:cNvSpPr>
          <p:nvPr/>
        </p:nvSpPr>
        <p:spPr bwMode="auto">
          <a:xfrm>
            <a:off x="1167467" y="4373974"/>
            <a:ext cx="5111028" cy="0"/>
          </a:xfrm>
          <a:prstGeom prst="line">
            <a:avLst/>
          </a:prstGeom>
          <a:noFill/>
          <a:ln w="76200">
            <a:solidFill>
              <a:srgbClr val="595959"/>
            </a:solidFill>
            <a:round/>
            <a:headEnd type="diamond" w="med" len="med"/>
            <a:tailEnd/>
          </a:ln>
        </p:spPr>
        <p:txBody>
          <a:bodyPr/>
          <a:lstStyle/>
          <a:p>
            <a:endParaRPr lang="en-US" sz="1400"/>
          </a:p>
        </p:txBody>
      </p:sp>
      <p:sp>
        <p:nvSpPr>
          <p:cNvPr id="6" name="Line 6"/>
          <p:cNvSpPr>
            <a:spLocks noChangeShapeType="1"/>
          </p:cNvSpPr>
          <p:nvPr/>
        </p:nvSpPr>
        <p:spPr bwMode="auto">
          <a:xfrm>
            <a:off x="4598158" y="4159364"/>
            <a:ext cx="0" cy="210042"/>
          </a:xfrm>
          <a:prstGeom prst="line">
            <a:avLst/>
          </a:prstGeom>
          <a:noFill/>
          <a:ln w="9525">
            <a:solidFill>
              <a:srgbClr val="595959"/>
            </a:solidFill>
            <a:round/>
            <a:headEnd/>
            <a:tailEnd/>
          </a:ln>
        </p:spPr>
        <p:txBody>
          <a:bodyPr/>
          <a:lstStyle/>
          <a:p>
            <a:endParaRPr lang="en-US" sz="1400"/>
          </a:p>
        </p:txBody>
      </p:sp>
      <p:sp>
        <p:nvSpPr>
          <p:cNvPr id="7" name="Text Box 7"/>
          <p:cNvSpPr txBox="1">
            <a:spLocks noChangeArrowheads="1"/>
          </p:cNvSpPr>
          <p:nvPr/>
        </p:nvSpPr>
        <p:spPr bwMode="auto">
          <a:xfrm>
            <a:off x="4386115" y="4434853"/>
            <a:ext cx="562113" cy="311070"/>
          </a:xfrm>
          <a:prstGeom prst="rect">
            <a:avLst/>
          </a:prstGeom>
          <a:noFill/>
          <a:ln w="9525">
            <a:noFill/>
            <a:miter lim="800000"/>
            <a:headEnd/>
            <a:tailEnd/>
          </a:ln>
        </p:spPr>
        <p:txBody>
          <a:bodyPr wrap="square">
            <a:spAutoFit/>
          </a:bodyPr>
          <a:lstStyle/>
          <a:p>
            <a:pPr>
              <a:spcBef>
                <a:spcPct val="50000"/>
              </a:spcBef>
            </a:pPr>
            <a:r>
              <a:rPr lang="en-US" sz="1400" dirty="0">
                <a:solidFill>
                  <a:srgbClr val="000000"/>
                </a:solidFill>
                <a:latin typeface="Calibri" charset="0"/>
                <a:ea typeface="ＭＳ Ｐゴシック" charset="-128"/>
              </a:rPr>
              <a:t>50</a:t>
            </a:r>
          </a:p>
        </p:txBody>
      </p:sp>
      <p:sp>
        <p:nvSpPr>
          <p:cNvPr id="8" name="Text Box 8"/>
          <p:cNvSpPr txBox="1">
            <a:spLocks noChangeArrowheads="1"/>
          </p:cNvSpPr>
          <p:nvPr/>
        </p:nvSpPr>
        <p:spPr bwMode="auto">
          <a:xfrm>
            <a:off x="1027439" y="4434853"/>
            <a:ext cx="350070" cy="311070"/>
          </a:xfrm>
          <a:prstGeom prst="rect">
            <a:avLst/>
          </a:prstGeom>
          <a:noFill/>
          <a:ln w="9525">
            <a:noFill/>
            <a:miter lim="800000"/>
            <a:headEnd/>
            <a:tailEnd/>
          </a:ln>
        </p:spPr>
        <p:txBody>
          <a:bodyPr wrap="square">
            <a:spAutoFit/>
          </a:bodyPr>
          <a:lstStyle/>
          <a:p>
            <a:pPr>
              <a:spcBef>
                <a:spcPct val="50000"/>
              </a:spcBef>
            </a:pPr>
            <a:r>
              <a:rPr lang="en-US" sz="1400" dirty="0">
                <a:solidFill>
                  <a:srgbClr val="000000"/>
                </a:solidFill>
                <a:latin typeface="Calibri" charset="0"/>
                <a:ea typeface="ＭＳ Ｐゴシック" charset="-128"/>
              </a:rPr>
              <a:t>1</a:t>
            </a:r>
          </a:p>
        </p:txBody>
      </p:sp>
      <p:sp>
        <p:nvSpPr>
          <p:cNvPr id="10" name="Line 10"/>
          <p:cNvSpPr>
            <a:spLocks noChangeShapeType="1"/>
          </p:cNvSpPr>
          <p:nvPr/>
        </p:nvSpPr>
        <p:spPr bwMode="auto">
          <a:xfrm>
            <a:off x="6208481" y="4159364"/>
            <a:ext cx="0" cy="210042"/>
          </a:xfrm>
          <a:prstGeom prst="line">
            <a:avLst/>
          </a:prstGeom>
          <a:noFill/>
          <a:ln w="9525">
            <a:solidFill>
              <a:srgbClr val="595959"/>
            </a:solidFill>
            <a:round/>
            <a:headEnd/>
            <a:tailEnd/>
          </a:ln>
        </p:spPr>
        <p:txBody>
          <a:bodyPr/>
          <a:lstStyle/>
          <a:p>
            <a:endParaRPr lang="en-US" sz="1400"/>
          </a:p>
        </p:txBody>
      </p:sp>
      <p:sp>
        <p:nvSpPr>
          <p:cNvPr id="11" name="Text Box 11"/>
          <p:cNvSpPr txBox="1">
            <a:spLocks noChangeArrowheads="1"/>
          </p:cNvSpPr>
          <p:nvPr/>
        </p:nvSpPr>
        <p:spPr bwMode="auto">
          <a:xfrm>
            <a:off x="5948430" y="4442546"/>
            <a:ext cx="490099" cy="311070"/>
          </a:xfrm>
          <a:prstGeom prst="rect">
            <a:avLst/>
          </a:prstGeom>
          <a:noFill/>
          <a:ln w="9525">
            <a:noFill/>
            <a:miter lim="800000"/>
            <a:headEnd/>
            <a:tailEnd/>
          </a:ln>
        </p:spPr>
        <p:txBody>
          <a:bodyPr>
            <a:spAutoFit/>
          </a:bodyPr>
          <a:lstStyle/>
          <a:p>
            <a:pPr>
              <a:spcBef>
                <a:spcPct val="50000"/>
              </a:spcBef>
            </a:pPr>
            <a:r>
              <a:rPr lang="en-US" sz="1400" dirty="0">
                <a:solidFill>
                  <a:srgbClr val="000000"/>
                </a:solidFill>
                <a:latin typeface="Calibri" charset="0"/>
                <a:ea typeface="ＭＳ Ｐゴシック" charset="-128"/>
              </a:rPr>
              <a:t>75</a:t>
            </a:r>
          </a:p>
        </p:txBody>
      </p:sp>
      <p:sp>
        <p:nvSpPr>
          <p:cNvPr id="12" name="Text Box 12"/>
          <p:cNvSpPr txBox="1">
            <a:spLocks noChangeArrowheads="1"/>
          </p:cNvSpPr>
          <p:nvPr/>
        </p:nvSpPr>
        <p:spPr bwMode="auto">
          <a:xfrm>
            <a:off x="3535944" y="3803293"/>
            <a:ext cx="2124427" cy="282792"/>
          </a:xfrm>
          <a:prstGeom prst="rect">
            <a:avLst/>
          </a:prstGeom>
          <a:noFill/>
          <a:ln w="9525">
            <a:noFill/>
            <a:miter lim="800000"/>
            <a:headEnd/>
            <a:tailEnd/>
          </a:ln>
        </p:spPr>
        <p:txBody>
          <a:bodyPr wrap="square">
            <a:spAutoFit/>
          </a:bodyPr>
          <a:lstStyle/>
          <a:p>
            <a:pPr algn="ctr">
              <a:spcBef>
                <a:spcPct val="50000"/>
              </a:spcBef>
            </a:pPr>
            <a:r>
              <a:rPr lang="en-US" sz="1200" dirty="0">
                <a:solidFill>
                  <a:srgbClr val="000000"/>
                </a:solidFill>
                <a:ea typeface="ＭＳ Ｐゴシック" charset="-128"/>
              </a:rPr>
              <a:t>National Average</a:t>
            </a:r>
          </a:p>
        </p:txBody>
      </p:sp>
      <p:sp>
        <p:nvSpPr>
          <p:cNvPr id="13" name="AutoShape 13"/>
          <p:cNvSpPr>
            <a:spLocks/>
          </p:cNvSpPr>
          <p:nvPr/>
        </p:nvSpPr>
        <p:spPr bwMode="auto">
          <a:xfrm rot="5400000">
            <a:off x="6768594" y="3389209"/>
            <a:ext cx="490099" cy="1610324"/>
          </a:xfrm>
          <a:prstGeom prst="leftBrace">
            <a:avLst>
              <a:gd name="adj1" fmla="val 26190"/>
              <a:gd name="adj2" fmla="val 48958"/>
            </a:avLst>
          </a:prstGeom>
          <a:noFill/>
          <a:ln w="9525">
            <a:solidFill>
              <a:srgbClr val="595959"/>
            </a:solidFill>
            <a:round/>
            <a:headEnd/>
            <a:tailEnd/>
          </a:ln>
        </p:spPr>
        <p:txBody>
          <a:bodyPr rot="10800000" vert="eaVert" wrap="none" anchor="ctr"/>
          <a:lstStyle/>
          <a:p>
            <a:endParaRPr lang="en-US" sz="1400">
              <a:ea typeface="ＭＳ Ｐゴシック" charset="-128"/>
            </a:endParaRPr>
          </a:p>
        </p:txBody>
      </p:sp>
      <p:sp>
        <p:nvSpPr>
          <p:cNvPr id="14" name="Text Box 14"/>
          <p:cNvSpPr txBox="1">
            <a:spLocks noChangeArrowheads="1"/>
          </p:cNvSpPr>
          <p:nvPr/>
        </p:nvSpPr>
        <p:spPr bwMode="auto">
          <a:xfrm>
            <a:off x="5990938" y="3280379"/>
            <a:ext cx="2045411" cy="537303"/>
          </a:xfrm>
          <a:prstGeom prst="rect">
            <a:avLst/>
          </a:prstGeom>
          <a:noFill/>
          <a:ln w="9525">
            <a:noFill/>
            <a:miter lim="800000"/>
            <a:headEnd/>
            <a:tailEnd/>
          </a:ln>
        </p:spPr>
        <p:txBody>
          <a:bodyPr wrap="square">
            <a:spAutoFit/>
          </a:bodyPr>
          <a:lstStyle/>
          <a:p>
            <a:pPr algn="ctr">
              <a:spcBef>
                <a:spcPct val="50000"/>
              </a:spcBef>
            </a:pPr>
            <a:r>
              <a:rPr lang="en-US" sz="1400" b="1" dirty="0">
                <a:solidFill>
                  <a:srgbClr val="00B0F0"/>
                </a:solidFill>
                <a:latin typeface="Arial" pitchFamily="34" charset="0"/>
                <a:ea typeface="ＭＳ Ｐゴシック" charset="-128"/>
                <a:cs typeface="Arial" pitchFamily="34" charset="0"/>
              </a:rPr>
              <a:t>Superior Energy Performance!</a:t>
            </a:r>
          </a:p>
        </p:txBody>
      </p:sp>
      <p:sp>
        <p:nvSpPr>
          <p:cNvPr id="15" name="Text Box 15"/>
          <p:cNvSpPr txBox="1">
            <a:spLocks noChangeArrowheads="1"/>
          </p:cNvSpPr>
          <p:nvPr/>
        </p:nvSpPr>
        <p:spPr bwMode="auto">
          <a:xfrm>
            <a:off x="1027439" y="3282585"/>
            <a:ext cx="2894135" cy="282792"/>
          </a:xfrm>
          <a:prstGeom prst="rect">
            <a:avLst/>
          </a:prstGeom>
          <a:noFill/>
          <a:ln w="9525">
            <a:noFill/>
            <a:miter lim="800000"/>
            <a:headEnd/>
            <a:tailEnd/>
          </a:ln>
        </p:spPr>
        <p:txBody>
          <a:bodyPr wrap="square">
            <a:spAutoFit/>
          </a:bodyPr>
          <a:lstStyle/>
          <a:p>
            <a:pPr>
              <a:spcBef>
                <a:spcPct val="20000"/>
              </a:spcBef>
            </a:pPr>
            <a:r>
              <a:rPr lang="en-US" sz="1200" dirty="0">
                <a:solidFill>
                  <a:schemeClr val="tx1">
                    <a:lumMod val="65000"/>
                    <a:lumOff val="35000"/>
                  </a:schemeClr>
                </a:solidFill>
                <a:latin typeface="Arial" pitchFamily="34" charset="0"/>
                <a:ea typeface="ＭＳ Ｐゴシック" charset="-128"/>
                <a:cs typeface="Arial" pitchFamily="34" charset="0"/>
              </a:rPr>
              <a:t>1 to 100 ENERGY STAR scores</a:t>
            </a:r>
          </a:p>
        </p:txBody>
      </p:sp>
      <p:sp>
        <p:nvSpPr>
          <p:cNvPr id="16" name="Line 16"/>
          <p:cNvSpPr>
            <a:spLocks noChangeShapeType="1"/>
          </p:cNvSpPr>
          <p:nvPr/>
        </p:nvSpPr>
        <p:spPr bwMode="auto">
          <a:xfrm>
            <a:off x="6208481" y="4369406"/>
            <a:ext cx="1610324" cy="0"/>
          </a:xfrm>
          <a:prstGeom prst="line">
            <a:avLst/>
          </a:prstGeom>
          <a:noFill/>
          <a:ln w="76200">
            <a:solidFill>
              <a:srgbClr val="00B0F0"/>
            </a:solidFill>
            <a:round/>
            <a:headEnd/>
            <a:tailEnd type="diamond" w="med" len="med"/>
          </a:ln>
        </p:spPr>
        <p:txBody>
          <a:bodyPr/>
          <a:lstStyle/>
          <a:p>
            <a:endParaRPr lang="en-US" sz="1400"/>
          </a:p>
        </p:txBody>
      </p:sp>
      <p:sp>
        <p:nvSpPr>
          <p:cNvPr id="20" name="Text Box 11"/>
          <p:cNvSpPr txBox="1">
            <a:spLocks noChangeArrowheads="1"/>
          </p:cNvSpPr>
          <p:nvPr/>
        </p:nvSpPr>
        <p:spPr bwMode="auto">
          <a:xfrm>
            <a:off x="7538748" y="4445574"/>
            <a:ext cx="610123" cy="311070"/>
          </a:xfrm>
          <a:prstGeom prst="rect">
            <a:avLst/>
          </a:prstGeom>
          <a:noFill/>
          <a:ln w="9525">
            <a:noFill/>
            <a:miter lim="800000"/>
            <a:headEnd/>
            <a:tailEnd/>
          </a:ln>
        </p:spPr>
        <p:txBody>
          <a:bodyPr wrap="square">
            <a:spAutoFit/>
          </a:bodyPr>
          <a:lstStyle/>
          <a:p>
            <a:pPr>
              <a:spcBef>
                <a:spcPct val="50000"/>
              </a:spcBef>
            </a:pPr>
            <a:r>
              <a:rPr lang="en-US" sz="1400" dirty="0">
                <a:solidFill>
                  <a:srgbClr val="000000"/>
                </a:solidFill>
                <a:latin typeface="Calibri" charset="0"/>
                <a:ea typeface="ＭＳ Ｐゴシック" charset="-128"/>
              </a:rPr>
              <a:t>100</a:t>
            </a:r>
          </a:p>
        </p:txBody>
      </p:sp>
      <p:pic>
        <p:nvPicPr>
          <p:cNvPr id="25" name="Picture 24" descr="ES_cert_lowres_rgb.jp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730512" y="5161816"/>
            <a:ext cx="435835" cy="446428"/>
          </a:xfrm>
          <a:prstGeom prst="rect">
            <a:avLst/>
          </a:prstGeom>
        </p:spPr>
      </p:pic>
      <p:sp>
        <p:nvSpPr>
          <p:cNvPr id="26" name="Text Box 14"/>
          <p:cNvSpPr txBox="1">
            <a:spLocks noChangeArrowheads="1"/>
          </p:cNvSpPr>
          <p:nvPr/>
        </p:nvSpPr>
        <p:spPr bwMode="auto">
          <a:xfrm>
            <a:off x="5990938" y="5125888"/>
            <a:ext cx="2045411" cy="461665"/>
          </a:xfrm>
          <a:prstGeom prst="rect">
            <a:avLst/>
          </a:prstGeom>
          <a:noFill/>
          <a:ln w="9525">
            <a:noFill/>
            <a:miter lim="800000"/>
            <a:headEnd/>
            <a:tailEnd/>
          </a:ln>
        </p:spPr>
        <p:txBody>
          <a:bodyPr wrap="square">
            <a:spAutoFit/>
          </a:bodyPr>
          <a:lstStyle/>
          <a:p>
            <a:pPr algn="ctr">
              <a:spcBef>
                <a:spcPct val="50000"/>
              </a:spcBef>
            </a:pPr>
            <a:r>
              <a:rPr lang="en-US" sz="1200" dirty="0">
                <a:solidFill>
                  <a:srgbClr val="00B0F0"/>
                </a:solidFill>
                <a:latin typeface="Arial" pitchFamily="34" charset="0"/>
                <a:ea typeface="ＭＳ Ｐゴシック" charset="-128"/>
                <a:cs typeface="Arial" pitchFamily="34" charset="0"/>
              </a:rPr>
              <a:t>Eligible to earn the ENERGY STAR</a:t>
            </a:r>
          </a:p>
        </p:txBody>
      </p:sp>
      <p:sp>
        <p:nvSpPr>
          <p:cNvPr id="27" name="AutoShape 13"/>
          <p:cNvSpPr>
            <a:spLocks/>
          </p:cNvSpPr>
          <p:nvPr/>
        </p:nvSpPr>
        <p:spPr bwMode="auto">
          <a:xfrm rot="16200000" flipV="1">
            <a:off x="6850581" y="4137389"/>
            <a:ext cx="326124" cy="1610324"/>
          </a:xfrm>
          <a:prstGeom prst="leftBrace">
            <a:avLst>
              <a:gd name="adj1" fmla="val 26190"/>
              <a:gd name="adj2" fmla="val 48958"/>
            </a:avLst>
          </a:prstGeom>
          <a:noFill/>
          <a:ln w="9525">
            <a:solidFill>
              <a:srgbClr val="00B0F0"/>
            </a:solidFill>
            <a:round/>
            <a:headEnd/>
            <a:tailEnd/>
          </a:ln>
        </p:spPr>
        <p:txBody>
          <a:bodyPr rot="10800000" vert="eaVert" wrap="none" anchor="ctr"/>
          <a:lstStyle/>
          <a:p>
            <a:endParaRPr lang="en-US" sz="1400">
              <a:ea typeface="ＭＳ Ｐゴシック" charset="-128"/>
            </a:endParaRPr>
          </a:p>
        </p:txBody>
      </p:sp>
      <p:sp>
        <p:nvSpPr>
          <p:cNvPr id="24" name="Rectangle 23"/>
          <p:cNvSpPr/>
          <p:nvPr/>
        </p:nvSpPr>
        <p:spPr>
          <a:xfrm>
            <a:off x="1193727" y="5797045"/>
            <a:ext cx="6842622" cy="369332"/>
          </a:xfrm>
          <a:prstGeom prst="rect">
            <a:avLst/>
          </a:prstGeom>
        </p:spPr>
        <p:txBody>
          <a:bodyPr wrap="square">
            <a:spAutoFit/>
          </a:bodyPr>
          <a:lstStyle/>
          <a:p>
            <a:r>
              <a:rPr lang="en-US" dirty="0"/>
              <a:t>Find certified buildings and plants: </a:t>
            </a:r>
            <a:r>
              <a:rPr lang="en-US" dirty="0">
                <a:solidFill>
                  <a:srgbClr val="00B0F0"/>
                </a:solidFill>
              </a:rPr>
              <a:t>energystar.gov/</a:t>
            </a:r>
            <a:r>
              <a:rPr lang="en-US" dirty="0" err="1">
                <a:solidFill>
                  <a:srgbClr val="00B0F0"/>
                </a:solidFill>
              </a:rPr>
              <a:t>buildinglist</a:t>
            </a:r>
            <a:endParaRPr lang="en-US" dirty="0">
              <a:solidFill>
                <a:srgbClr val="00B0F0"/>
              </a:solidFill>
            </a:endParaRPr>
          </a:p>
        </p:txBody>
      </p:sp>
    </p:spTree>
    <p:extLst>
      <p:ext uri="{BB962C8B-B14F-4D97-AF65-F5344CB8AC3E}">
        <p14:creationId xmlns:p14="http://schemas.microsoft.com/office/powerpoint/2010/main" val="149036654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ENERGY STAR certification for industrial plants</a:t>
            </a:r>
          </a:p>
        </p:txBody>
      </p:sp>
      <p:sp>
        <p:nvSpPr>
          <p:cNvPr id="8196" name="Rectangle 3"/>
          <p:cNvSpPr>
            <a:spLocks noGrp="1"/>
          </p:cNvSpPr>
          <p:nvPr>
            <p:ph type="body" idx="1"/>
          </p:nvPr>
        </p:nvSpPr>
        <p:spPr>
          <a:xfrm>
            <a:off x="812213" y="1580404"/>
            <a:ext cx="5152651" cy="2152702"/>
          </a:xfrm>
        </p:spPr>
        <p:txBody>
          <a:bodyPr>
            <a:normAutofit fontScale="62500" lnSpcReduction="20000"/>
          </a:bodyPr>
          <a:lstStyle/>
          <a:p>
            <a:pPr>
              <a:lnSpc>
                <a:spcPct val="100000"/>
              </a:lnSpc>
              <a:spcBef>
                <a:spcPts val="1200"/>
              </a:spcBef>
              <a:buFont typeface="Arial" panose="020B0604020202020204" pitchFamily="34" charset="0"/>
              <a:buChar char="•"/>
            </a:pPr>
            <a:r>
              <a:rPr lang="en-US" dirty="0"/>
              <a:t>Industrial plants can earn the ENERGY STAR for superior energy performance!</a:t>
            </a:r>
          </a:p>
          <a:p>
            <a:pPr>
              <a:lnSpc>
                <a:spcPct val="100000"/>
              </a:lnSpc>
              <a:spcBef>
                <a:spcPts val="1200"/>
              </a:spcBef>
              <a:buFont typeface="Arial" panose="020B0604020202020204" pitchFamily="34" charset="0"/>
              <a:buChar char="•"/>
            </a:pPr>
            <a:r>
              <a:rPr lang="en-US" dirty="0"/>
              <a:t>750+ industrial corporations are ENERGY STAR partners</a:t>
            </a:r>
          </a:p>
          <a:p>
            <a:pPr>
              <a:lnSpc>
                <a:spcPct val="100000"/>
              </a:lnSpc>
              <a:spcBef>
                <a:spcPts val="1200"/>
              </a:spcBef>
              <a:buFont typeface="Arial" panose="020B0604020202020204" pitchFamily="34" charset="0"/>
              <a:buChar char="•"/>
            </a:pPr>
            <a:r>
              <a:rPr lang="en-US" dirty="0"/>
              <a:t>ENERGY STAR works with specific industries to offer tailored energy-saving guidance and recognition, and to encourage networking and sharing of best practices in each industry:</a:t>
            </a:r>
          </a:p>
          <a:p>
            <a:pPr lvl="1">
              <a:lnSpc>
                <a:spcPct val="100000"/>
              </a:lnSpc>
              <a:spcBef>
                <a:spcPts val="1200"/>
              </a:spcBef>
            </a:pPr>
            <a:endParaRPr lang="en-US" dirty="0"/>
          </a:p>
        </p:txBody>
      </p:sp>
      <p:sp>
        <p:nvSpPr>
          <p:cNvPr id="8" name="Slide Number Placeholder 4"/>
          <p:cNvSpPr>
            <a:spLocks noGrp="1"/>
          </p:cNvSpPr>
          <p:nvPr>
            <p:ph type="sldNum" sz="quarter" idx="12"/>
          </p:nvPr>
        </p:nvSpPr>
        <p:spPr/>
        <p:txBody>
          <a:bodyPr/>
          <a:lstStyle/>
          <a:p>
            <a:r>
              <a:rPr lang="en-US"/>
              <a:t>14</a:t>
            </a:r>
            <a:endParaRPr lang="en-US" dirty="0"/>
          </a:p>
        </p:txBody>
      </p:sp>
      <p:pic>
        <p:nvPicPr>
          <p:cNvPr id="11" name="Picture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13719" y="1643048"/>
            <a:ext cx="2138669" cy="1069334"/>
          </a:xfrm>
          <a:prstGeom prst="rect">
            <a:avLst/>
          </a:prstGeom>
          <a:noFill/>
          <a:ln>
            <a:solidFill>
              <a:schemeClr val="bg1">
                <a:lumMod val="85000"/>
              </a:schemeClr>
            </a:solidFill>
          </a:ln>
          <a:effectLst>
            <a:outerShdw blurRad="63500" sx="102000" sy="102000" algn="ctr" rotWithShape="0">
              <a:prstClr val="black">
                <a:alpha val="40000"/>
              </a:prstClr>
            </a:outerShdw>
          </a:effectLst>
        </p:spPr>
      </p:pic>
      <p:sp>
        <p:nvSpPr>
          <p:cNvPr id="27" name="Content Placeholder 3"/>
          <p:cNvSpPr txBox="1">
            <a:spLocks/>
          </p:cNvSpPr>
          <p:nvPr/>
        </p:nvSpPr>
        <p:spPr>
          <a:xfrm>
            <a:off x="1561924" y="3514608"/>
            <a:ext cx="3212095" cy="2556238"/>
          </a:xfrm>
          <a:prstGeom prst="rect">
            <a:avLst/>
          </a:prstGeom>
        </p:spPr>
        <p:txBody>
          <a:bodyPr>
            <a:normAutofit/>
          </a:bodyPr>
          <a:lstStyle>
            <a:lvl1pPr marL="342900" indent="-342900" algn="l" defTabSz="457200" rtl="0" eaLnBrk="1" latinLnBrk="0" hangingPunct="1">
              <a:spcBef>
                <a:spcPct val="200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1pPr>
            <a:lvl2pPr marL="742950" indent="-285750" algn="l" defTabSz="457200" rtl="0" eaLnBrk="1" latinLnBrk="0" hangingPunct="1">
              <a:spcBef>
                <a:spcPct val="200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2pPr>
            <a:lvl3pPr marL="1143000" indent="-228600" algn="l" defTabSz="457200" rtl="0" eaLnBrk="1" latinLnBrk="0" hangingPunct="1">
              <a:spcBef>
                <a:spcPct val="200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3pPr>
            <a:lvl4pPr marL="1600200" indent="-228600" algn="l" defTabSz="457200" rtl="0" eaLnBrk="1" latinLnBrk="0" hangingPunct="1">
              <a:spcBef>
                <a:spcPct val="200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4pPr>
            <a:lvl5pPr marL="2057400" indent="-228600" algn="l" defTabSz="457200" rtl="0" eaLnBrk="1" latinLnBrk="0" hangingPunct="1">
              <a:spcBef>
                <a:spcPct val="200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200" dirty="0"/>
              <a:t>Ammonia/fertilizer production</a:t>
            </a:r>
          </a:p>
          <a:p>
            <a:r>
              <a:rPr lang="en-US" sz="1200" dirty="0"/>
              <a:t>Cement</a:t>
            </a:r>
          </a:p>
          <a:p>
            <a:r>
              <a:rPr lang="en-US" sz="1200" dirty="0"/>
              <a:t>Concrete</a:t>
            </a:r>
          </a:p>
          <a:p>
            <a:r>
              <a:rPr lang="en-US" sz="1200" dirty="0"/>
              <a:t>Corn Refining</a:t>
            </a:r>
          </a:p>
          <a:p>
            <a:r>
              <a:rPr lang="en-US" sz="1200" dirty="0"/>
              <a:t>Dairy</a:t>
            </a:r>
          </a:p>
          <a:p>
            <a:pPr lvl="1"/>
            <a:r>
              <a:rPr lang="en-US" sz="1200" dirty="0"/>
              <a:t>Fluid dairy, ice cream, cheese</a:t>
            </a:r>
          </a:p>
          <a:p>
            <a:r>
              <a:rPr lang="en-US" sz="1200" dirty="0"/>
              <a:t>Food processing</a:t>
            </a:r>
          </a:p>
          <a:p>
            <a:pPr lvl="1"/>
            <a:r>
              <a:rPr lang="en-US" sz="1200" dirty="0"/>
              <a:t>Frozen fruit &amp; veggies, juice, potato products</a:t>
            </a:r>
          </a:p>
          <a:p>
            <a:r>
              <a:rPr lang="en-US" sz="1200" dirty="0"/>
              <a:t>Glass manufacturing</a:t>
            </a:r>
          </a:p>
          <a:p>
            <a:pPr lvl="1"/>
            <a:endParaRPr lang="en-US" sz="1200" dirty="0"/>
          </a:p>
          <a:p>
            <a:endParaRPr lang="en-US" sz="1200" dirty="0"/>
          </a:p>
        </p:txBody>
      </p:sp>
      <p:sp>
        <p:nvSpPr>
          <p:cNvPr id="28" name="Content Placeholder 5"/>
          <p:cNvSpPr txBox="1">
            <a:spLocks/>
          </p:cNvSpPr>
          <p:nvPr/>
        </p:nvSpPr>
        <p:spPr>
          <a:xfrm>
            <a:off x="5101341" y="3514608"/>
            <a:ext cx="3585458" cy="2561269"/>
          </a:xfrm>
          <a:prstGeom prst="rect">
            <a:avLst/>
          </a:prstGeom>
        </p:spPr>
        <p:txBody>
          <a:bodyPr>
            <a:noAutofit/>
          </a:bodyPr>
          <a:lstStyle>
            <a:lvl1pPr marL="342900" indent="-342900" algn="l" defTabSz="457200" rtl="0" eaLnBrk="1" latinLnBrk="0" hangingPunct="1">
              <a:spcBef>
                <a:spcPct val="200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1pPr>
            <a:lvl2pPr marL="742950" indent="-285750" algn="l" defTabSz="457200" rtl="0" eaLnBrk="1" latinLnBrk="0" hangingPunct="1">
              <a:spcBef>
                <a:spcPct val="200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2pPr>
            <a:lvl3pPr marL="1143000" indent="-228600" algn="l" defTabSz="457200" rtl="0" eaLnBrk="1" latinLnBrk="0" hangingPunct="1">
              <a:spcBef>
                <a:spcPct val="200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3pPr>
            <a:lvl4pPr marL="1600200" indent="-228600" algn="l" defTabSz="457200" rtl="0" eaLnBrk="1" latinLnBrk="0" hangingPunct="1">
              <a:spcBef>
                <a:spcPct val="200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4pPr>
            <a:lvl5pPr marL="2057400" indent="-228600" algn="l" defTabSz="457200" rtl="0" eaLnBrk="1" latinLnBrk="0" hangingPunct="1">
              <a:spcBef>
                <a:spcPct val="200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200" dirty="0"/>
              <a:t>Metal Casting</a:t>
            </a:r>
          </a:p>
          <a:p>
            <a:pPr lvl="1"/>
            <a:r>
              <a:rPr lang="en-US" sz="1200" dirty="0"/>
              <a:t>Iron, investment steel, carbon alloy, aluminum</a:t>
            </a:r>
          </a:p>
          <a:p>
            <a:r>
              <a:rPr lang="en-US" sz="1200" dirty="0"/>
              <a:t>Motor Vehicles</a:t>
            </a:r>
          </a:p>
          <a:p>
            <a:pPr lvl="1"/>
            <a:r>
              <a:rPr lang="en-US" sz="1200" dirty="0"/>
              <a:t>Assembly, Power Train</a:t>
            </a:r>
          </a:p>
          <a:p>
            <a:r>
              <a:rPr lang="en-US" sz="1200" dirty="0"/>
              <a:t>Petroleum Refining</a:t>
            </a:r>
          </a:p>
          <a:p>
            <a:r>
              <a:rPr lang="en-US" sz="1200" dirty="0"/>
              <a:t>Pharmaceuticals</a:t>
            </a:r>
          </a:p>
          <a:p>
            <a:r>
              <a:rPr lang="en-US" sz="1200" dirty="0"/>
              <a:t>Printing</a:t>
            </a:r>
          </a:p>
          <a:p>
            <a:r>
              <a:rPr lang="en-US" sz="1200" dirty="0"/>
              <a:t>Pulp &amp; paper</a:t>
            </a:r>
          </a:p>
          <a:p>
            <a:pPr lvl="1"/>
            <a:r>
              <a:rPr lang="en-US" sz="1200" dirty="0"/>
              <a:t>Integrated &amp; pulp mills</a:t>
            </a:r>
          </a:p>
          <a:p>
            <a:r>
              <a:rPr lang="en-US" sz="1200" dirty="0"/>
              <a:t>Steel Mills</a:t>
            </a:r>
          </a:p>
          <a:p>
            <a:pPr lvl="1"/>
            <a:r>
              <a:rPr lang="en-US" sz="1200" dirty="0"/>
              <a:t>Integrated &amp; mini-mills</a:t>
            </a:r>
          </a:p>
        </p:txBody>
      </p:sp>
    </p:spTree>
    <p:extLst>
      <p:ext uri="{BB962C8B-B14F-4D97-AF65-F5344CB8AC3E}">
        <p14:creationId xmlns:p14="http://schemas.microsoft.com/office/powerpoint/2010/main" val="498265925"/>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Showcase your certification!</a:t>
            </a:r>
          </a:p>
        </p:txBody>
      </p:sp>
      <p:sp>
        <p:nvSpPr>
          <p:cNvPr id="5" name="TextBox 4"/>
          <p:cNvSpPr txBox="1"/>
          <p:nvPr/>
        </p:nvSpPr>
        <p:spPr>
          <a:xfrm>
            <a:off x="6324600" y="1600200"/>
            <a:ext cx="2438400" cy="4495800"/>
          </a:xfrm>
          <a:prstGeom prst="rect">
            <a:avLst/>
          </a:prstGeom>
        </p:spPr>
        <p:txBody>
          <a:bodyPr anchor="ctr">
            <a:normAutofit/>
          </a:bodyPr>
          <a:lstStyle/>
          <a:p>
            <a:pPr fontAlgn="auto">
              <a:spcBef>
                <a:spcPct val="0"/>
              </a:spcBef>
              <a:spcAft>
                <a:spcPts val="0"/>
              </a:spcAft>
              <a:defRPr/>
            </a:pPr>
            <a:endParaRPr lang="en-US" sz="3200" dirty="0">
              <a:solidFill>
                <a:srgbClr val="00B0F0"/>
              </a:solidFill>
              <a:latin typeface="Arial" pitchFamily="34" charset="0"/>
              <a:ea typeface="+mj-ea"/>
              <a:cs typeface="Arial" pitchFamily="34" charset="0"/>
            </a:endParaRPr>
          </a:p>
        </p:txBody>
      </p:sp>
      <p:pic>
        <p:nvPicPr>
          <p:cNvPr id="6" name="Picture 5"/>
          <p:cNvPicPr>
            <a:picLocks noChangeAspect="1"/>
          </p:cNvPicPr>
          <p:nvPr/>
        </p:nvPicPr>
        <p:blipFill>
          <a:blip r:embed="rId3"/>
          <a:stretch>
            <a:fillRect/>
          </a:stretch>
        </p:blipFill>
        <p:spPr>
          <a:xfrm>
            <a:off x="164435" y="1323248"/>
            <a:ext cx="8598565" cy="4689099"/>
          </a:xfrm>
          <a:prstGeom prst="rect">
            <a:avLst/>
          </a:prstGeom>
        </p:spPr>
      </p:pic>
    </p:spTree>
    <p:extLst>
      <p:ext uri="{BB962C8B-B14F-4D97-AF65-F5344CB8AC3E}">
        <p14:creationId xmlns:p14="http://schemas.microsoft.com/office/powerpoint/2010/main" val="90346798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ENERGY STAR Challenge for Industry</a:t>
            </a:r>
          </a:p>
        </p:txBody>
      </p:sp>
      <p:sp>
        <p:nvSpPr>
          <p:cNvPr id="8196" name="Rectangle 3"/>
          <p:cNvSpPr>
            <a:spLocks noGrp="1"/>
          </p:cNvSpPr>
          <p:nvPr>
            <p:ph type="body" idx="4294967295"/>
          </p:nvPr>
        </p:nvSpPr>
        <p:spPr>
          <a:xfrm>
            <a:off x="119269" y="1551802"/>
            <a:ext cx="5274366" cy="3971925"/>
          </a:xfrm>
        </p:spPr>
        <p:txBody>
          <a:bodyPr>
            <a:normAutofit fontScale="85000" lnSpcReduction="10000"/>
          </a:bodyPr>
          <a:lstStyle/>
          <a:p>
            <a:pPr lvl="1">
              <a:lnSpc>
                <a:spcPct val="100000"/>
              </a:lnSpc>
              <a:spcBef>
                <a:spcPts val="1200"/>
              </a:spcBef>
            </a:pPr>
            <a:r>
              <a:rPr lang="en-US" dirty="0"/>
              <a:t>1,100+ industrial facilities have taken the </a:t>
            </a:r>
            <a:r>
              <a:rPr lang="en-US" b="1" dirty="0"/>
              <a:t>ENERGY STAR Challenge for Industry</a:t>
            </a:r>
            <a:r>
              <a:rPr lang="en-US" dirty="0"/>
              <a:t>, which establishes a goal of 10% improvement in energy intensity within 5 years or less, calculated against an internal baseline</a:t>
            </a:r>
          </a:p>
          <a:p>
            <a:pPr lvl="1">
              <a:lnSpc>
                <a:spcPct val="100000"/>
              </a:lnSpc>
              <a:spcBef>
                <a:spcPts val="1200"/>
              </a:spcBef>
            </a:pPr>
            <a:r>
              <a:rPr lang="en-US" dirty="0"/>
              <a:t>380+ sites have achieved this goal!</a:t>
            </a:r>
          </a:p>
          <a:p>
            <a:pPr lvl="1">
              <a:lnSpc>
                <a:spcPct val="100000"/>
              </a:lnSpc>
              <a:spcBef>
                <a:spcPts val="1200"/>
              </a:spcBef>
            </a:pPr>
            <a:r>
              <a:rPr lang="en-US" altLang="en-US" dirty="0"/>
              <a:t>It’s an opportunity to gain recognition for industry achievements from a highly recognized federal program</a:t>
            </a:r>
          </a:p>
          <a:p>
            <a:pPr lvl="1">
              <a:lnSpc>
                <a:spcPct val="100000"/>
              </a:lnSpc>
              <a:spcBef>
                <a:spcPts val="1200"/>
              </a:spcBef>
            </a:pPr>
            <a:r>
              <a:rPr lang="en-US" dirty="0"/>
              <a:t>Participants include:</a:t>
            </a:r>
          </a:p>
          <a:p>
            <a:pPr lvl="1">
              <a:lnSpc>
                <a:spcPct val="100000"/>
              </a:lnSpc>
              <a:spcBef>
                <a:spcPts val="1200"/>
              </a:spcBef>
            </a:pPr>
            <a:endParaRPr lang="en-US" dirty="0"/>
          </a:p>
        </p:txBody>
      </p:sp>
      <p:sp>
        <p:nvSpPr>
          <p:cNvPr id="8" name="Slide Number Placeholder 4"/>
          <p:cNvSpPr>
            <a:spLocks noGrp="1"/>
          </p:cNvSpPr>
          <p:nvPr>
            <p:ph type="sldNum" sz="quarter" idx="4294967295"/>
          </p:nvPr>
        </p:nvSpPr>
        <p:spPr>
          <a:xfrm>
            <a:off x="7086600" y="5799138"/>
            <a:ext cx="2057400" cy="365125"/>
          </a:xfrm>
        </p:spPr>
        <p:txBody>
          <a:bodyPr/>
          <a:lstStyle/>
          <a:p>
            <a:r>
              <a:rPr lang="en-US"/>
              <a:t>14</a:t>
            </a:r>
            <a:endParaRPr lang="en-US" dirty="0"/>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14989" y="1551802"/>
            <a:ext cx="2925842" cy="1712393"/>
          </a:xfrm>
          <a:prstGeom prst="rect">
            <a:avLst/>
          </a:prstGeom>
        </p:spPr>
      </p:pic>
      <p:pic>
        <p:nvPicPr>
          <p:cNvPr id="4" name="Picture 3"/>
          <p:cNvPicPr>
            <a:picLocks noChangeAspect="1"/>
          </p:cNvPicPr>
          <p:nvPr/>
        </p:nvPicPr>
        <p:blipFill>
          <a:blip r:embed="rId3"/>
          <a:stretch>
            <a:fillRect/>
          </a:stretch>
        </p:blipFill>
        <p:spPr>
          <a:xfrm>
            <a:off x="221673" y="4737128"/>
            <a:ext cx="8709891" cy="1414174"/>
          </a:xfrm>
          <a:prstGeom prst="rect">
            <a:avLst/>
          </a:prstGeom>
        </p:spPr>
      </p:pic>
    </p:spTree>
    <p:extLst>
      <p:ext uri="{BB962C8B-B14F-4D97-AF65-F5344CB8AC3E}">
        <p14:creationId xmlns:p14="http://schemas.microsoft.com/office/powerpoint/2010/main" val="1841967027"/>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Content Placeholder 2"/>
          <p:cNvSpPr>
            <a:spLocks noGrp="1"/>
          </p:cNvSpPr>
          <p:nvPr>
            <p:ph idx="4294967295"/>
          </p:nvPr>
        </p:nvSpPr>
        <p:spPr>
          <a:xfrm>
            <a:off x="490331" y="465000"/>
            <a:ext cx="8352825" cy="2265362"/>
          </a:xfrm>
        </p:spPr>
        <p:txBody>
          <a:bodyPr>
            <a:normAutofit/>
          </a:bodyPr>
          <a:lstStyle/>
          <a:p>
            <a:pPr marL="0" indent="0">
              <a:lnSpc>
                <a:spcPct val="90000"/>
              </a:lnSpc>
              <a:buNone/>
            </a:pPr>
            <a:r>
              <a:rPr lang="en-US" sz="1600" dirty="0">
                <a:solidFill>
                  <a:schemeClr val="tx1">
                    <a:lumMod val="50000"/>
                    <a:lumOff val="50000"/>
                  </a:schemeClr>
                </a:solidFill>
              </a:rPr>
              <a:t>For more than 20 years, EPA’s ENERGY STAR program has identified the most energy-efficient </a:t>
            </a:r>
            <a:r>
              <a:rPr lang="en-US" sz="1600" dirty="0">
                <a:solidFill>
                  <a:srgbClr val="0092D2"/>
                </a:solidFill>
              </a:rPr>
              <a:t>products</a:t>
            </a:r>
            <a:r>
              <a:rPr lang="en-US" sz="1600" dirty="0">
                <a:solidFill>
                  <a:srgbClr val="7F7F7F"/>
                </a:solidFill>
              </a:rPr>
              <a:t>, </a:t>
            </a:r>
            <a:r>
              <a:rPr lang="en-US" sz="1600" dirty="0">
                <a:solidFill>
                  <a:srgbClr val="0092D2"/>
                </a:solidFill>
              </a:rPr>
              <a:t>buildings</a:t>
            </a:r>
            <a:r>
              <a:rPr lang="en-US" sz="1600" dirty="0">
                <a:solidFill>
                  <a:srgbClr val="7F7F7F"/>
                </a:solidFill>
              </a:rPr>
              <a:t>, </a:t>
            </a:r>
            <a:r>
              <a:rPr lang="en-US" sz="1600" dirty="0">
                <a:solidFill>
                  <a:srgbClr val="0092D2"/>
                </a:solidFill>
              </a:rPr>
              <a:t>plants</a:t>
            </a:r>
            <a:r>
              <a:rPr lang="en-US" sz="1600" dirty="0">
                <a:solidFill>
                  <a:srgbClr val="7F7F7F"/>
                </a:solidFill>
              </a:rPr>
              <a:t>, and </a:t>
            </a:r>
            <a:r>
              <a:rPr lang="en-US" sz="1600" dirty="0">
                <a:solidFill>
                  <a:srgbClr val="0092D2"/>
                </a:solidFill>
              </a:rPr>
              <a:t>new homes </a:t>
            </a:r>
            <a:r>
              <a:rPr lang="en-US" sz="1600" dirty="0">
                <a:solidFill>
                  <a:schemeClr val="tx1">
                    <a:lumMod val="50000"/>
                    <a:lumOff val="50000"/>
                  </a:schemeClr>
                </a:solidFill>
              </a:rPr>
              <a:t>– all based on the latest government-backed standards.</a:t>
            </a:r>
          </a:p>
          <a:p>
            <a:pPr marL="0" indent="0">
              <a:lnSpc>
                <a:spcPct val="90000"/>
              </a:lnSpc>
              <a:buNone/>
            </a:pPr>
            <a:endParaRPr lang="en-US" sz="1600" dirty="0">
              <a:solidFill>
                <a:schemeClr val="tx1">
                  <a:lumMod val="50000"/>
                  <a:lumOff val="50000"/>
                </a:schemeClr>
              </a:solidFill>
            </a:endParaRPr>
          </a:p>
          <a:p>
            <a:pPr marL="0" indent="0">
              <a:lnSpc>
                <a:spcPct val="90000"/>
              </a:lnSpc>
              <a:buNone/>
            </a:pPr>
            <a:r>
              <a:rPr lang="en-US" sz="1600" dirty="0">
                <a:solidFill>
                  <a:schemeClr val="tx1">
                    <a:lumMod val="50000"/>
                    <a:lumOff val="50000"/>
                  </a:schemeClr>
                </a:solidFill>
              </a:rPr>
              <a:t>Today, every ENERGY STAR label is verified by a rigorous third-party certification process.</a:t>
            </a:r>
          </a:p>
        </p:txBody>
      </p:sp>
      <p:sp>
        <p:nvSpPr>
          <p:cNvPr id="8" name="Slide Number Placeholder 7"/>
          <p:cNvSpPr>
            <a:spLocks noGrp="1"/>
          </p:cNvSpPr>
          <p:nvPr>
            <p:ph type="sldNum" sz="quarter" idx="4294967295"/>
          </p:nvPr>
        </p:nvSpPr>
        <p:spPr>
          <a:xfrm>
            <a:off x="7010400" y="6356350"/>
            <a:ext cx="2133600" cy="365125"/>
          </a:xfrm>
          <a:prstGeom prst="rect">
            <a:avLst/>
          </a:prstGeom>
        </p:spPr>
        <p:txBody>
          <a:bodyPr/>
          <a:lstStyle/>
          <a:p>
            <a:pPr algn="r"/>
            <a:fld id="{294D4A65-5DBF-47E4-A22C-1B2D232C1B48}" type="slidenum">
              <a:rPr lang="en-US" smtClean="0"/>
              <a:pPr algn="r"/>
              <a:t>4</a:t>
            </a:fld>
            <a:endParaRPr lang="en-US" dirty="0"/>
          </a:p>
        </p:txBody>
      </p:sp>
      <p:sp>
        <p:nvSpPr>
          <p:cNvPr id="23" name="Title 1"/>
          <p:cNvSpPr txBox="1">
            <a:spLocks/>
          </p:cNvSpPr>
          <p:nvPr/>
        </p:nvSpPr>
        <p:spPr>
          <a:xfrm>
            <a:off x="-898368" y="3375986"/>
            <a:ext cx="4191000" cy="685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2400" dirty="0">
                <a:solidFill>
                  <a:schemeClr val="tx2"/>
                </a:solidFill>
              </a:rPr>
              <a:t>5.5 billion</a:t>
            </a:r>
          </a:p>
          <a:p>
            <a:r>
              <a:rPr lang="en-US" sz="2400" dirty="0">
                <a:solidFill>
                  <a:schemeClr val="bg1">
                    <a:lumMod val="50000"/>
                  </a:schemeClr>
                </a:solidFill>
              </a:rPr>
              <a:t>products</a:t>
            </a:r>
          </a:p>
        </p:txBody>
      </p:sp>
      <p:sp>
        <p:nvSpPr>
          <p:cNvPr id="25" name="Title 1"/>
          <p:cNvSpPr txBox="1">
            <a:spLocks/>
          </p:cNvSpPr>
          <p:nvPr/>
        </p:nvSpPr>
        <p:spPr>
          <a:xfrm>
            <a:off x="7225048" y="3388452"/>
            <a:ext cx="1618108" cy="685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2400" dirty="0">
                <a:solidFill>
                  <a:schemeClr val="tx2"/>
                </a:solidFill>
              </a:rPr>
              <a:t>1.6 million</a:t>
            </a:r>
          </a:p>
          <a:p>
            <a:r>
              <a:rPr lang="en-US" sz="2400" dirty="0">
                <a:solidFill>
                  <a:schemeClr val="bg1">
                    <a:lumMod val="50000"/>
                  </a:schemeClr>
                </a:solidFill>
              </a:rPr>
              <a:t>homes</a:t>
            </a:r>
          </a:p>
        </p:txBody>
      </p:sp>
      <p:sp>
        <p:nvSpPr>
          <p:cNvPr id="26" name="Title 1"/>
          <p:cNvSpPr txBox="1">
            <a:spLocks/>
          </p:cNvSpPr>
          <p:nvPr/>
        </p:nvSpPr>
        <p:spPr>
          <a:xfrm>
            <a:off x="2031122" y="3367870"/>
            <a:ext cx="2934864" cy="685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2400" dirty="0">
                <a:solidFill>
                  <a:schemeClr val="tx2"/>
                </a:solidFill>
              </a:rPr>
              <a:t>28,500</a:t>
            </a:r>
          </a:p>
          <a:p>
            <a:r>
              <a:rPr lang="en-US" sz="2400" dirty="0">
                <a:solidFill>
                  <a:schemeClr val="bg1">
                    <a:lumMod val="50000"/>
                  </a:schemeClr>
                </a:solidFill>
              </a:rPr>
              <a:t>buildings</a:t>
            </a:r>
          </a:p>
        </p:txBody>
      </p:sp>
      <p:sp>
        <p:nvSpPr>
          <p:cNvPr id="27" name="Title 1"/>
          <p:cNvSpPr txBox="1">
            <a:spLocks/>
          </p:cNvSpPr>
          <p:nvPr/>
        </p:nvSpPr>
        <p:spPr>
          <a:xfrm>
            <a:off x="4638665" y="3388452"/>
            <a:ext cx="2277792" cy="685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2400" dirty="0">
                <a:solidFill>
                  <a:schemeClr val="tx2"/>
                </a:solidFill>
              </a:rPr>
              <a:t>130</a:t>
            </a:r>
          </a:p>
          <a:p>
            <a:r>
              <a:rPr lang="en-US" sz="2400" dirty="0">
                <a:solidFill>
                  <a:schemeClr val="bg1">
                    <a:lumMod val="50000"/>
                  </a:schemeClr>
                </a:solidFill>
              </a:rPr>
              <a:t>industrial plants</a:t>
            </a:r>
          </a:p>
        </p:txBody>
      </p:sp>
      <p:pic>
        <p:nvPicPr>
          <p:cNvPr id="28" name="Picture 27" descr="24_SlideENERGYSTAR.jpg"/>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4222957"/>
            <a:ext cx="9144000" cy="2004354"/>
          </a:xfrm>
          <a:prstGeom prst="rect">
            <a:avLst/>
          </a:prstGeom>
        </p:spPr>
      </p:pic>
    </p:spTree>
    <p:extLst>
      <p:ext uri="{BB962C8B-B14F-4D97-AF65-F5344CB8AC3E}">
        <p14:creationId xmlns:p14="http://schemas.microsoft.com/office/powerpoint/2010/main" val="37985662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12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Recognition	for New Commercial Building Construction</a:t>
            </a:r>
          </a:p>
        </p:txBody>
      </p:sp>
      <p:sp>
        <p:nvSpPr>
          <p:cNvPr id="3" name="Content Placeholder 2"/>
          <p:cNvSpPr>
            <a:spLocks noGrp="1"/>
          </p:cNvSpPr>
          <p:nvPr>
            <p:ph idx="1"/>
          </p:nvPr>
        </p:nvSpPr>
        <p:spPr>
          <a:xfrm>
            <a:off x="812214" y="1951465"/>
            <a:ext cx="5947646" cy="2769391"/>
          </a:xfrm>
        </p:spPr>
        <p:txBody>
          <a:bodyPr>
            <a:normAutofit fontScale="62500" lnSpcReduction="20000"/>
          </a:bodyPr>
          <a:lstStyle/>
          <a:p>
            <a:pPr marL="0" indent="0">
              <a:buNone/>
            </a:pPr>
            <a:r>
              <a:rPr lang="en-US" sz="2900" b="1" dirty="0">
                <a:solidFill>
                  <a:srgbClr val="00B0F0"/>
                </a:solidFill>
              </a:rPr>
              <a:t>Designed to Earn the ENERGY STAR</a:t>
            </a:r>
          </a:p>
          <a:p>
            <a:r>
              <a:rPr lang="en-US" dirty="0"/>
              <a:t>Awarded for building designs entered into Portfolio Manager </a:t>
            </a:r>
          </a:p>
          <a:p>
            <a:r>
              <a:rPr lang="en-US" dirty="0"/>
              <a:t>Must receive a score of 75 or higher based on total estimated energy use from energy models</a:t>
            </a:r>
          </a:p>
          <a:p>
            <a:r>
              <a:rPr lang="en-US" b="1" dirty="0"/>
              <a:t>Architects: </a:t>
            </a:r>
            <a:r>
              <a:rPr lang="en-US" b="1" dirty="0">
                <a:solidFill>
                  <a:srgbClr val="0070C0"/>
                </a:solidFill>
              </a:rPr>
              <a:t>Designed to Earn ENERGY STAR </a:t>
            </a:r>
            <a:r>
              <a:rPr lang="en-US" dirty="0"/>
              <a:t>helps you deliver lasting savings to clients, validated by a nationally recognized brand</a:t>
            </a:r>
          </a:p>
          <a:p>
            <a:r>
              <a:rPr lang="en-US" b="1" dirty="0"/>
              <a:t>Owners: </a:t>
            </a:r>
            <a:r>
              <a:rPr lang="en-US" b="1" dirty="0">
                <a:solidFill>
                  <a:srgbClr val="0070C0"/>
                </a:solidFill>
              </a:rPr>
              <a:t>Designed to Earn ENERGY STAR </a:t>
            </a:r>
            <a:r>
              <a:rPr lang="en-US" dirty="0"/>
              <a:t>helps you reap sustained energy savings while avoiding costly redesigns and retrofits</a:t>
            </a:r>
          </a:p>
          <a:p>
            <a:endParaRPr lang="en-US" sz="1050" dirty="0"/>
          </a:p>
          <a:p>
            <a:endParaRPr lang="en-US" sz="1050" dirty="0"/>
          </a:p>
          <a:p>
            <a:endParaRPr lang="en-US" sz="1050" dirty="0"/>
          </a:p>
          <a:p>
            <a:endParaRPr lang="en-US" sz="1050" dirty="0"/>
          </a:p>
        </p:txBody>
      </p:sp>
      <p:sp>
        <p:nvSpPr>
          <p:cNvPr id="4" name="Slide Number Placeholder 3"/>
          <p:cNvSpPr>
            <a:spLocks noGrp="1"/>
          </p:cNvSpPr>
          <p:nvPr>
            <p:ph type="sldNum" sz="quarter" idx="12"/>
          </p:nvPr>
        </p:nvSpPr>
        <p:spPr/>
        <p:txBody>
          <a:bodyPr/>
          <a:lstStyle/>
          <a:p>
            <a:fld id="{F16B175D-26AC-42BA-AF68-CE328C4BE887}" type="slidenum">
              <a:rPr lang="en-US" smtClean="0"/>
              <a:pPr/>
              <a:t>40</a:t>
            </a:fld>
            <a:endParaRPr lang="en-US" dirty="0"/>
          </a:p>
        </p:txBody>
      </p:sp>
      <p:pic>
        <p:nvPicPr>
          <p:cNvPr id="6" name="Content Placeholder 4"/>
          <p:cNvPicPr>
            <a:picLocks noChangeAspect="1"/>
          </p:cNvPicPr>
          <p:nvPr/>
        </p:nvPicPr>
        <p:blipFill rotWithShape="1">
          <a:blip r:embed="rId2"/>
          <a:srcRect l="6145" t="-251" r="6719" b="-748"/>
          <a:stretch/>
        </p:blipFill>
        <p:spPr>
          <a:xfrm>
            <a:off x="7217061" y="1287833"/>
            <a:ext cx="1452651" cy="3126987"/>
          </a:xfrm>
          <a:prstGeom prst="rect">
            <a:avLst/>
          </a:prstGeom>
        </p:spPr>
      </p:pic>
      <p:pic>
        <p:nvPicPr>
          <p:cNvPr id="7" name="Picture 6"/>
          <p:cNvPicPr>
            <a:picLocks noChangeAspect="1"/>
          </p:cNvPicPr>
          <p:nvPr/>
        </p:nvPicPr>
        <p:blipFill>
          <a:blip r:embed="rId3"/>
          <a:stretch>
            <a:fillRect/>
          </a:stretch>
        </p:blipFill>
        <p:spPr>
          <a:xfrm>
            <a:off x="6826120" y="4361811"/>
            <a:ext cx="2013036" cy="1974777"/>
          </a:xfrm>
          <a:prstGeom prst="rect">
            <a:avLst/>
          </a:prstGeom>
        </p:spPr>
      </p:pic>
    </p:spTree>
    <p:extLst>
      <p:ext uri="{BB962C8B-B14F-4D97-AF65-F5344CB8AC3E}">
        <p14:creationId xmlns:p14="http://schemas.microsoft.com/office/powerpoint/2010/main" val="172617928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397820" y="1238405"/>
            <a:ext cx="5855888" cy="4918017"/>
            <a:chOff x="4386837" y="1808090"/>
            <a:chExt cx="4630061" cy="3888517"/>
          </a:xfrm>
        </p:grpSpPr>
        <p:pic>
          <p:nvPicPr>
            <p:cNvPr id="16" name="Picture 15" descr="C:\Documents and Settings\owner\Desktop\TargetFinderFlowDiagramv2_030714.jpg"/>
            <p:cNvPicPr>
              <a:picLocks noChangeAspect="1" noChangeArrowheads="1"/>
            </p:cNvPicPr>
            <p:nvPr/>
          </p:nvPicPr>
          <p:blipFill rotWithShape="1">
            <a:blip r:embed="rId3" cstate="print"/>
            <a:srcRect l="2083" r="3205"/>
            <a:stretch/>
          </p:blipFill>
          <p:spPr bwMode="auto">
            <a:xfrm>
              <a:off x="4386837" y="1808090"/>
              <a:ext cx="4630061" cy="3888517"/>
            </a:xfrm>
            <a:prstGeom prst="rect">
              <a:avLst/>
            </a:prstGeom>
            <a:noFill/>
            <a:ln>
              <a:noFill/>
            </a:ln>
          </p:spPr>
        </p:pic>
        <p:pic>
          <p:nvPicPr>
            <p:cNvPr id="19" name="Picture 6" descr="https://d30y9cdsu7xlg0.cloudfront.net/png/65999-200.png"/>
            <p:cNvPicPr>
              <a:picLocks noChangeAspect="1" noChangeArrowheads="1"/>
            </p:cNvPicPr>
            <p:nvPr/>
          </p:nvPicPr>
          <p:blipFill>
            <a:blip r:embed="rId4">
              <a:lum bright="70000" contrast="-70000"/>
              <a:extLst>
                <a:ext uri="{28A0092B-C50C-407E-A947-70E740481C1C}">
                  <a14:useLocalDpi xmlns:a14="http://schemas.microsoft.com/office/drawing/2010/main" val="0"/>
                </a:ext>
              </a:extLst>
            </a:blip>
            <a:srcRect/>
            <a:stretch>
              <a:fillRect/>
            </a:stretch>
          </p:blipFill>
          <p:spPr bwMode="auto">
            <a:xfrm>
              <a:off x="7212361" y="2953108"/>
              <a:ext cx="949452" cy="949452"/>
            </a:xfrm>
            <a:prstGeom prst="rect">
              <a:avLst/>
            </a:prstGeom>
            <a:noFill/>
            <a:extLst>
              <a:ext uri="{909E8E84-426E-40DD-AFC4-6F175D3DCCD1}">
                <a14:hiddenFill xmlns:a14="http://schemas.microsoft.com/office/drawing/2010/main">
                  <a:solidFill>
                    <a:srgbClr val="FFFFFF"/>
                  </a:solidFill>
                </a14:hiddenFill>
              </a:ext>
            </a:extLst>
          </p:spPr>
        </p:pic>
      </p:grpSp>
      <p:sp>
        <p:nvSpPr>
          <p:cNvPr id="5" name="Round Single Corner Rectangle 4"/>
          <p:cNvSpPr/>
          <p:nvPr/>
        </p:nvSpPr>
        <p:spPr>
          <a:xfrm rot="10800000">
            <a:off x="5601290" y="1265551"/>
            <a:ext cx="3591929" cy="2422558"/>
          </a:xfrm>
          <a:prstGeom prst="round1Rect">
            <a:avLst/>
          </a:prstGeom>
          <a:solidFill>
            <a:schemeClr val="accent5">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Content Placeholder 2"/>
          <p:cNvSpPr txBox="1">
            <a:spLocks/>
          </p:cNvSpPr>
          <p:nvPr/>
        </p:nvSpPr>
        <p:spPr>
          <a:xfrm>
            <a:off x="5735204" y="2069145"/>
            <a:ext cx="3256074" cy="1870262"/>
          </a:xfrm>
          <a:prstGeom prst="rect">
            <a:avLst/>
          </a:prstGeom>
        </p:spPr>
        <p:txBody>
          <a:bodyPr vert="horz" lIns="91440" tIns="45720" rIns="91440" bIns="45720" rtlCol="0">
            <a:normAutofit/>
          </a:bodyPr>
          <a:lstStyle>
            <a:lvl1pPr marL="342900" indent="-342900" algn="l" defTabSz="457200" rtl="0" eaLnBrk="1" latinLnBrk="0" hangingPunct="1">
              <a:lnSpc>
                <a:spcPts val="2000"/>
              </a:lnSpc>
              <a:spcBef>
                <a:spcPts val="6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1pPr>
            <a:lvl2pPr marL="742950" indent="-285750" algn="l" defTabSz="457200" rtl="0" eaLnBrk="1" latinLnBrk="0" hangingPunct="1">
              <a:lnSpc>
                <a:spcPts val="2000"/>
              </a:lnSpc>
              <a:spcBef>
                <a:spcPts val="6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2pPr>
            <a:lvl3pPr marL="1143000" indent="-228600" algn="l" defTabSz="457200" rtl="0" eaLnBrk="1" latinLnBrk="0" hangingPunct="1">
              <a:lnSpc>
                <a:spcPts val="2000"/>
              </a:lnSpc>
              <a:spcBef>
                <a:spcPts val="6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3pPr>
            <a:lvl4pPr marL="1600200" indent="-228600" algn="l" defTabSz="457200" rtl="0" eaLnBrk="1" latinLnBrk="0" hangingPunct="1">
              <a:lnSpc>
                <a:spcPts val="2000"/>
              </a:lnSpc>
              <a:spcBef>
                <a:spcPts val="6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4pPr>
            <a:lvl5pPr marL="2057400" indent="-228600" algn="l" defTabSz="457200" rtl="0" eaLnBrk="1" latinLnBrk="0" hangingPunct="1">
              <a:lnSpc>
                <a:spcPts val="2000"/>
              </a:lnSpc>
              <a:spcBef>
                <a:spcPts val="6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31775" indent="-231775">
              <a:lnSpc>
                <a:spcPct val="120000"/>
              </a:lnSpc>
            </a:pPr>
            <a:r>
              <a:rPr lang="en-US" sz="1200" dirty="0"/>
              <a:t>Set performance goals for your project</a:t>
            </a:r>
          </a:p>
          <a:p>
            <a:pPr marL="231775" indent="-231775">
              <a:lnSpc>
                <a:spcPct val="120000"/>
              </a:lnSpc>
            </a:pPr>
            <a:r>
              <a:rPr lang="en-US" sz="1200" dirty="0"/>
              <a:t>Estimate energy performance based on energy modeling data</a:t>
            </a:r>
          </a:p>
          <a:p>
            <a:pPr marL="231775" indent="-231775">
              <a:lnSpc>
                <a:spcPct val="120000"/>
              </a:lnSpc>
            </a:pPr>
            <a:r>
              <a:rPr lang="en-US" sz="1200" dirty="0"/>
              <a:t>Stay ahead of market demands for building efficiency and energy disclosure</a:t>
            </a:r>
          </a:p>
        </p:txBody>
      </p:sp>
      <p:pic>
        <p:nvPicPr>
          <p:cNvPr id="8200" name="Picture 8" descr="https://portfoliomanager.energystar.gov/pm/static/image/espm_logo.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17463" y="1448456"/>
            <a:ext cx="2928366" cy="591904"/>
          </a:xfrm>
          <a:prstGeom prst="rect">
            <a:avLst/>
          </a:prstGeom>
          <a:noFill/>
          <a:extLst>
            <a:ext uri="{909E8E84-426E-40DD-AFC4-6F175D3DCCD1}">
              <a14:hiddenFill xmlns:a14="http://schemas.microsoft.com/office/drawing/2010/main">
                <a:solidFill>
                  <a:srgbClr val="FFFFFF"/>
                </a:solidFill>
              </a14:hiddenFill>
            </a:ext>
          </a:extLst>
        </p:spPr>
      </p:pic>
      <p:pic>
        <p:nvPicPr>
          <p:cNvPr id="8202" name="Picture 10" descr="https://www.energystar.gov/sites/default/uploads/buildings/old/images/15.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697426" y="3746631"/>
            <a:ext cx="1343727" cy="406971"/>
          </a:xfrm>
          <a:prstGeom prst="rect">
            <a:avLst/>
          </a:prstGeom>
          <a:noFill/>
          <a:extLst>
            <a:ext uri="{909E8E84-426E-40DD-AFC4-6F175D3DCCD1}">
              <a14:hiddenFill xmlns:a14="http://schemas.microsoft.com/office/drawing/2010/main">
                <a:solidFill>
                  <a:srgbClr val="FFFFFF"/>
                </a:solidFill>
              </a14:hiddenFill>
            </a:ext>
          </a:extLst>
        </p:spPr>
      </p:pic>
      <p:sp>
        <p:nvSpPr>
          <p:cNvPr id="21" name="Title 1"/>
          <p:cNvSpPr>
            <a:spLocks noGrp="1"/>
          </p:cNvSpPr>
          <p:nvPr>
            <p:ph type="title"/>
          </p:nvPr>
        </p:nvSpPr>
        <p:spPr>
          <a:xfrm>
            <a:off x="190500" y="122893"/>
            <a:ext cx="7886700" cy="1325563"/>
          </a:xfrm>
        </p:spPr>
        <p:txBody>
          <a:bodyPr>
            <a:normAutofit/>
          </a:bodyPr>
          <a:lstStyle/>
          <a:p>
            <a:r>
              <a:rPr lang="en-US" dirty="0" smtClean="0"/>
              <a:t>Recognition for </a:t>
            </a:r>
            <a:r>
              <a:rPr lang="en-US" dirty="0"/>
              <a:t>New Commercial Building Construction</a:t>
            </a:r>
          </a:p>
        </p:txBody>
      </p:sp>
      <p:sp>
        <p:nvSpPr>
          <p:cNvPr id="17" name="Content Placeholder 2"/>
          <p:cNvSpPr>
            <a:spLocks noGrp="1"/>
          </p:cNvSpPr>
          <p:nvPr>
            <p:ph idx="4294967295"/>
          </p:nvPr>
        </p:nvSpPr>
        <p:spPr>
          <a:xfrm>
            <a:off x="0" y="5807075"/>
            <a:ext cx="2560638" cy="603250"/>
          </a:xfrm>
        </p:spPr>
        <p:txBody>
          <a:bodyPr>
            <a:normAutofit fontScale="55000" lnSpcReduction="20000"/>
          </a:bodyPr>
          <a:lstStyle/>
          <a:p>
            <a:pPr marL="0" indent="0">
              <a:lnSpc>
                <a:spcPct val="100000"/>
              </a:lnSpc>
              <a:spcBef>
                <a:spcPts val="0"/>
              </a:spcBef>
              <a:buNone/>
            </a:pPr>
            <a:r>
              <a:rPr lang="en-US" dirty="0">
                <a:solidFill>
                  <a:srgbClr val="00B0F0"/>
                </a:solidFill>
              </a:rPr>
              <a:t>The first step in the</a:t>
            </a:r>
          </a:p>
          <a:p>
            <a:pPr marL="0" indent="0">
              <a:lnSpc>
                <a:spcPct val="100000"/>
              </a:lnSpc>
              <a:spcBef>
                <a:spcPts val="0"/>
              </a:spcBef>
              <a:buNone/>
            </a:pPr>
            <a:r>
              <a:rPr lang="en-US" dirty="0">
                <a:solidFill>
                  <a:srgbClr val="00B0F0"/>
                </a:solidFill>
              </a:rPr>
              <a:t>ENERGY STAR lifecycle</a:t>
            </a:r>
          </a:p>
        </p:txBody>
      </p:sp>
      <p:sp>
        <p:nvSpPr>
          <p:cNvPr id="20" name="Slide Number Placeholder 7"/>
          <p:cNvSpPr>
            <a:spLocks noGrp="1"/>
          </p:cNvSpPr>
          <p:nvPr>
            <p:ph type="sldNum" sz="quarter" idx="4294967295"/>
          </p:nvPr>
        </p:nvSpPr>
        <p:spPr>
          <a:xfrm>
            <a:off x="7010400" y="6356350"/>
            <a:ext cx="2133600" cy="365125"/>
          </a:xfrm>
          <a:prstGeom prst="rect">
            <a:avLst/>
          </a:prstGeom>
        </p:spPr>
        <p:txBody>
          <a:bodyPr/>
          <a:lstStyle/>
          <a:p>
            <a:pPr algn="r"/>
            <a:fld id="{294D4A65-5DBF-47E4-A22C-1B2D232C1B48}" type="slidenum">
              <a:rPr lang="en-US" smtClean="0"/>
              <a:pPr algn="r"/>
              <a:t>41</a:t>
            </a:fld>
            <a:endParaRPr lang="en-US" dirty="0"/>
          </a:p>
        </p:txBody>
      </p:sp>
      <p:pic>
        <p:nvPicPr>
          <p:cNvPr id="8198" name="Picture 6" descr="https://www.energystar.gov/sites/default/files/assets/images/designed-to-earn-logo.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2764" y="5229507"/>
            <a:ext cx="2778173" cy="577568"/>
          </a:xfrm>
          <a:prstGeom prst="rect">
            <a:avLst/>
          </a:prstGeom>
          <a:noFill/>
          <a:extLst>
            <a:ext uri="{909E8E84-426E-40DD-AFC4-6F175D3DCCD1}">
              <a14:hiddenFill xmlns:a14="http://schemas.microsoft.com/office/drawing/2010/main">
                <a:solidFill>
                  <a:srgbClr val="FFFFFF"/>
                </a:solidFill>
              </a14:hiddenFill>
            </a:ext>
          </a:extLst>
        </p:spPr>
      </p:pic>
      <p:sp>
        <p:nvSpPr>
          <p:cNvPr id="25" name="Content Placeholder 2"/>
          <p:cNvSpPr txBox="1">
            <a:spLocks/>
          </p:cNvSpPr>
          <p:nvPr/>
        </p:nvSpPr>
        <p:spPr>
          <a:xfrm>
            <a:off x="6299523" y="3814701"/>
            <a:ext cx="1423792" cy="366456"/>
          </a:xfrm>
          <a:prstGeom prst="rect">
            <a:avLst/>
          </a:prstGeom>
        </p:spPr>
        <p:txBody>
          <a:bodyPr vert="horz" lIns="91440" tIns="45720" rIns="91440" bIns="45720" rtlCol="0">
            <a:normAutofit/>
          </a:bodyPr>
          <a:lstStyle>
            <a:lvl1pPr marL="342900" indent="-342900" algn="l" defTabSz="457200" rtl="0" eaLnBrk="1" latinLnBrk="0" hangingPunct="1">
              <a:lnSpc>
                <a:spcPts val="2000"/>
              </a:lnSpc>
              <a:spcBef>
                <a:spcPts val="6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1pPr>
            <a:lvl2pPr marL="742950" indent="-285750" algn="l" defTabSz="457200" rtl="0" eaLnBrk="1" latinLnBrk="0" hangingPunct="1">
              <a:lnSpc>
                <a:spcPts val="2000"/>
              </a:lnSpc>
              <a:spcBef>
                <a:spcPts val="6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2pPr>
            <a:lvl3pPr marL="1143000" indent="-228600" algn="l" defTabSz="457200" rtl="0" eaLnBrk="1" latinLnBrk="0" hangingPunct="1">
              <a:lnSpc>
                <a:spcPts val="2000"/>
              </a:lnSpc>
              <a:spcBef>
                <a:spcPts val="6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3pPr>
            <a:lvl4pPr marL="1600200" indent="-228600" algn="l" defTabSz="457200" rtl="0" eaLnBrk="1" latinLnBrk="0" hangingPunct="1">
              <a:lnSpc>
                <a:spcPts val="2000"/>
              </a:lnSpc>
              <a:spcBef>
                <a:spcPts val="6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4pPr>
            <a:lvl5pPr marL="2057400" indent="-228600" algn="l" defTabSz="457200" rtl="0" eaLnBrk="1" latinLnBrk="0" hangingPunct="1">
              <a:lnSpc>
                <a:spcPts val="2000"/>
              </a:lnSpc>
              <a:spcBef>
                <a:spcPts val="6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20000"/>
              </a:lnSpc>
              <a:buNone/>
            </a:pPr>
            <a:r>
              <a:rPr lang="en-US" sz="1200" dirty="0"/>
              <a:t>You can also use:</a:t>
            </a:r>
          </a:p>
        </p:txBody>
      </p:sp>
    </p:spTree>
    <p:extLst>
      <p:ext uri="{BB962C8B-B14F-4D97-AF65-F5344CB8AC3E}">
        <p14:creationId xmlns:p14="http://schemas.microsoft.com/office/powerpoint/2010/main" val="252544722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stretch>
            <a:fillRect/>
          </a:stretch>
        </p:blipFill>
        <p:spPr>
          <a:xfrm>
            <a:off x="0" y="4572"/>
            <a:ext cx="9144000" cy="6848856"/>
          </a:xfrm>
          <a:prstGeom prst="rect">
            <a:avLst/>
          </a:prstGeom>
        </p:spPr>
      </p:pic>
      <p:sp>
        <p:nvSpPr>
          <p:cNvPr id="7" name="Rectangle 6"/>
          <p:cNvSpPr/>
          <p:nvPr/>
        </p:nvSpPr>
        <p:spPr>
          <a:xfrm>
            <a:off x="0" y="0"/>
            <a:ext cx="9144000" cy="3158836"/>
          </a:xfrm>
          <a:prstGeom prst="rect">
            <a:avLst/>
          </a:prstGeom>
          <a:solidFill>
            <a:srgbClr val="0D69FF">
              <a:alpha val="74902"/>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6083" name="Text Box 3"/>
          <p:cNvSpPr>
            <a:spLocks noGrp="1" noChangeArrowheads="1"/>
          </p:cNvSpPr>
          <p:nvPr>
            <p:ph idx="1"/>
          </p:nvPr>
        </p:nvSpPr>
        <p:spPr>
          <a:xfrm>
            <a:off x="296101" y="975321"/>
            <a:ext cx="5179666" cy="1739144"/>
          </a:xfrm>
        </p:spPr>
        <p:txBody>
          <a:bodyPr>
            <a:normAutofit fontScale="77500" lnSpcReduction="20000"/>
          </a:bodyPr>
          <a:lstStyle/>
          <a:p>
            <a:pPr marL="0" indent="0">
              <a:lnSpc>
                <a:spcPct val="120000"/>
              </a:lnSpc>
              <a:spcAft>
                <a:spcPts val="600"/>
              </a:spcAft>
              <a:buNone/>
            </a:pPr>
            <a:r>
              <a:rPr lang="en-US" sz="2000" dirty="0">
                <a:solidFill>
                  <a:schemeClr val="bg1"/>
                </a:solidFill>
              </a:rPr>
              <a:t>Recognizes world-class corporate energy management programs, in categories including:</a:t>
            </a:r>
          </a:p>
          <a:p>
            <a:pPr marL="519113" indent="-288925">
              <a:lnSpc>
                <a:spcPct val="80000"/>
              </a:lnSpc>
              <a:buClr>
                <a:schemeClr val="bg1"/>
              </a:buClr>
            </a:pPr>
            <a:r>
              <a:rPr lang="en-US" sz="1800" dirty="0">
                <a:solidFill>
                  <a:schemeClr val="bg1"/>
                </a:solidFill>
              </a:rPr>
              <a:t>Energy management</a:t>
            </a:r>
          </a:p>
          <a:p>
            <a:pPr marL="519113" indent="-288925">
              <a:lnSpc>
                <a:spcPct val="80000"/>
              </a:lnSpc>
              <a:buClr>
                <a:schemeClr val="bg1"/>
              </a:buClr>
            </a:pPr>
            <a:r>
              <a:rPr lang="en-US" sz="1800" dirty="0">
                <a:solidFill>
                  <a:schemeClr val="bg1"/>
                </a:solidFill>
              </a:rPr>
              <a:t>Energy efficiency program delivery</a:t>
            </a:r>
          </a:p>
          <a:p>
            <a:pPr marL="519113" indent="-288925">
              <a:lnSpc>
                <a:spcPct val="80000"/>
              </a:lnSpc>
              <a:buClr>
                <a:schemeClr val="bg1"/>
              </a:buClr>
            </a:pPr>
            <a:r>
              <a:rPr lang="en-US" sz="1800" dirty="0">
                <a:solidFill>
                  <a:schemeClr val="bg1"/>
                </a:solidFill>
              </a:rPr>
              <a:t>Climate communications</a:t>
            </a:r>
          </a:p>
          <a:p>
            <a:pPr marL="519113" indent="-288925">
              <a:lnSpc>
                <a:spcPct val="80000"/>
              </a:lnSpc>
              <a:buClr>
                <a:schemeClr val="bg1"/>
              </a:buClr>
            </a:pPr>
            <a:r>
              <a:rPr lang="en-US" sz="1800" dirty="0">
                <a:solidFill>
                  <a:schemeClr val="bg1"/>
                </a:solidFill>
              </a:rPr>
              <a:t>And more!</a:t>
            </a:r>
          </a:p>
          <a:p>
            <a:pPr marL="0" indent="0">
              <a:lnSpc>
                <a:spcPct val="80000"/>
              </a:lnSpc>
              <a:buNone/>
            </a:pPr>
            <a:endParaRPr lang="en-US" sz="900" dirty="0">
              <a:solidFill>
                <a:schemeClr val="bg1"/>
              </a:solidFill>
            </a:endParaRPr>
          </a:p>
        </p:txBody>
      </p:sp>
      <p:sp>
        <p:nvSpPr>
          <p:cNvPr id="46084" name="Rectangle 4"/>
          <p:cNvSpPr>
            <a:spLocks noChangeArrowheads="1"/>
          </p:cNvSpPr>
          <p:nvPr/>
        </p:nvSpPr>
        <p:spPr bwMode="auto">
          <a:xfrm>
            <a:off x="277513" y="2727959"/>
            <a:ext cx="3130225" cy="344710"/>
          </a:xfrm>
          <a:prstGeom prst="rect">
            <a:avLst/>
          </a:prstGeom>
          <a:noFill/>
          <a:ln w="9525">
            <a:noFill/>
            <a:miter lim="800000"/>
            <a:headEnd/>
            <a:tailEnd/>
          </a:ln>
        </p:spPr>
        <p:txBody>
          <a:bodyPr wrap="square">
            <a:spAutoFit/>
          </a:bodyPr>
          <a:lstStyle/>
          <a:p>
            <a:pPr marL="463550" lvl="1" indent="-457200">
              <a:lnSpc>
                <a:spcPct val="80000"/>
              </a:lnSpc>
            </a:pPr>
            <a:r>
              <a:rPr lang="en-US" sz="2000" dirty="0">
                <a:solidFill>
                  <a:schemeClr val="bg1"/>
                </a:solidFill>
              </a:rPr>
              <a:t>energystar.gov/awards</a:t>
            </a:r>
          </a:p>
        </p:txBody>
      </p:sp>
      <p:sp>
        <p:nvSpPr>
          <p:cNvPr id="2" name="Slide Number Placeholder 1"/>
          <p:cNvSpPr>
            <a:spLocks noGrp="1"/>
          </p:cNvSpPr>
          <p:nvPr>
            <p:ph type="sldNum" sz="quarter" idx="4294967295"/>
          </p:nvPr>
        </p:nvSpPr>
        <p:spPr>
          <a:xfrm>
            <a:off x="8153400" y="6356350"/>
            <a:ext cx="533400" cy="365125"/>
          </a:xfrm>
          <a:prstGeom prst="rect">
            <a:avLst/>
          </a:prstGeom>
        </p:spPr>
        <p:txBody>
          <a:bodyPr/>
          <a:lstStyle/>
          <a:p>
            <a:fld id="{F5A34203-934D-40FC-AB05-D82B5628A42B}" type="slidenum">
              <a:rPr lang="en-US" smtClean="0">
                <a:solidFill>
                  <a:schemeClr val="bg1"/>
                </a:solidFill>
              </a:rPr>
              <a:pPr/>
              <a:t>42</a:t>
            </a:fld>
            <a:endParaRPr lang="en-US" dirty="0">
              <a:solidFill>
                <a:schemeClr val="bg1"/>
              </a:solidFill>
            </a:endParaRPr>
          </a:p>
        </p:txBody>
      </p:sp>
      <p:pic>
        <p:nvPicPr>
          <p:cNvPr id="13" name="Picture 12"/>
          <p:cNvPicPr>
            <a:picLocks noChangeAspect="1"/>
          </p:cNvPicPr>
          <p:nvPr/>
        </p:nvPicPr>
        <p:blipFill rotWithShape="1">
          <a:blip r:embed="rId4" cstate="print">
            <a:extLst>
              <a:ext uri="{28A0092B-C50C-407E-A947-70E740481C1C}">
                <a14:useLocalDpi xmlns:a14="http://schemas.microsoft.com/office/drawing/2010/main" val="0"/>
              </a:ext>
            </a:extLst>
          </a:blip>
          <a:srcRect b="20106"/>
          <a:stretch/>
        </p:blipFill>
        <p:spPr>
          <a:xfrm>
            <a:off x="204354" y="5744607"/>
            <a:ext cx="2434588" cy="976868"/>
          </a:xfrm>
          <a:prstGeom prst="rect">
            <a:avLst/>
          </a:prstGeom>
          <a:noFill/>
          <a:effectLst>
            <a:outerShdw blurRad="50800" dist="38100" dir="2700000" algn="tl" rotWithShape="0">
              <a:prstClr val="black">
                <a:alpha val="40000"/>
              </a:prstClr>
            </a:outerShdw>
          </a:effectLst>
        </p:spPr>
      </p:pic>
      <p:sp>
        <p:nvSpPr>
          <p:cNvPr id="6" name="Title 5"/>
          <p:cNvSpPr>
            <a:spLocks noGrp="1"/>
          </p:cNvSpPr>
          <p:nvPr>
            <p:ph type="title"/>
          </p:nvPr>
        </p:nvSpPr>
        <p:spPr>
          <a:xfrm>
            <a:off x="296103" y="376746"/>
            <a:ext cx="5264762" cy="537808"/>
          </a:xfrm>
        </p:spPr>
        <p:txBody>
          <a:bodyPr>
            <a:noAutofit/>
          </a:bodyPr>
          <a:lstStyle/>
          <a:p>
            <a:r>
              <a:rPr lang="en-US" sz="2400" dirty="0">
                <a:solidFill>
                  <a:schemeClr val="bg1"/>
                </a:solidFill>
              </a:rPr>
              <a:t>ENERGY STAR Partner of the Year</a:t>
            </a:r>
          </a:p>
        </p:txBody>
      </p:sp>
      <p:pic>
        <p:nvPicPr>
          <p:cNvPr id="9" name="Picture 8"/>
          <p:cNvPicPr>
            <a:picLocks noChangeAspect="1"/>
          </p:cNvPicPr>
          <p:nvPr/>
        </p:nvPicPr>
        <p:blipFill>
          <a:blip r:embed="rId5"/>
          <a:stretch>
            <a:fillRect/>
          </a:stretch>
        </p:blipFill>
        <p:spPr>
          <a:xfrm>
            <a:off x="5568592" y="311035"/>
            <a:ext cx="3350786" cy="2501834"/>
          </a:xfrm>
          <a:prstGeom prst="rect">
            <a:avLst/>
          </a:prstGeom>
          <a:ln>
            <a:solidFill>
              <a:schemeClr val="bg1"/>
            </a:solidFill>
          </a:ln>
        </p:spPr>
      </p:pic>
    </p:spTree>
    <p:extLst>
      <p:ext uri="{BB962C8B-B14F-4D97-AF65-F5344CB8AC3E}">
        <p14:creationId xmlns:p14="http://schemas.microsoft.com/office/powerpoint/2010/main" val="3465875708"/>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8_SlideENERGYSTAR.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3999" cy="6858000"/>
          </a:xfrm>
          <a:prstGeom prst="rect">
            <a:avLst/>
          </a:prstGeom>
        </p:spPr>
      </p:pic>
      <p:sp>
        <p:nvSpPr>
          <p:cNvPr id="5" name="Content Placeholder 8"/>
          <p:cNvSpPr txBox="1">
            <a:spLocks/>
          </p:cNvSpPr>
          <p:nvPr/>
        </p:nvSpPr>
        <p:spPr>
          <a:xfrm>
            <a:off x="561486" y="1585081"/>
            <a:ext cx="4118428" cy="1583421"/>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buNone/>
            </a:pPr>
            <a:r>
              <a:rPr lang="en-US" sz="2400" dirty="0">
                <a:solidFill>
                  <a:schemeClr val="tx1">
                    <a:lumMod val="50000"/>
                    <a:lumOff val="50000"/>
                  </a:schemeClr>
                </a:solidFill>
                <a:latin typeface="Arial" panose="020B0604020202020204" pitchFamily="34" charset="0"/>
                <a:cs typeface="Arial" panose="020B0604020202020204" pitchFamily="34" charset="0"/>
              </a:rPr>
              <a:t>Here are a few additional tools and resources</a:t>
            </a:r>
          </a:p>
          <a:p>
            <a:pPr marL="0" indent="0">
              <a:spcBef>
                <a:spcPts val="0"/>
              </a:spcBef>
              <a:buNone/>
            </a:pPr>
            <a:r>
              <a:rPr lang="en-US" sz="2400" dirty="0">
                <a:solidFill>
                  <a:schemeClr val="tx1">
                    <a:lumMod val="50000"/>
                    <a:lumOff val="50000"/>
                  </a:schemeClr>
                </a:solidFill>
                <a:latin typeface="Arial" panose="020B0604020202020204" pitchFamily="34" charset="0"/>
                <a:cs typeface="Arial" panose="020B0604020202020204" pitchFamily="34" charset="0"/>
              </a:rPr>
              <a:t>at </a:t>
            </a:r>
            <a:r>
              <a:rPr lang="en-US" sz="2400" b="1" dirty="0">
                <a:solidFill>
                  <a:srgbClr val="0092D2"/>
                </a:solidFill>
                <a:latin typeface="Arial" panose="020B0604020202020204" pitchFamily="34" charset="0"/>
                <a:cs typeface="Arial" panose="020B0604020202020204" pitchFamily="34" charset="0"/>
              </a:rPr>
              <a:t>energystar.gov</a:t>
            </a:r>
            <a:r>
              <a:rPr lang="en-US" sz="2400" dirty="0">
                <a:solidFill>
                  <a:schemeClr val="tx1">
                    <a:lumMod val="50000"/>
                    <a:lumOff val="50000"/>
                  </a:schemeClr>
                </a:solidFill>
                <a:latin typeface="Arial" panose="020B0604020202020204" pitchFamily="34" charset="0"/>
                <a:cs typeface="Arial" panose="020B0604020202020204" pitchFamily="34" charset="0"/>
              </a:rPr>
              <a:t>…</a:t>
            </a:r>
          </a:p>
          <a:p>
            <a:pPr marL="0" indent="0">
              <a:buNone/>
            </a:pPr>
            <a:endParaRPr lang="en-US" sz="2400" dirty="0">
              <a:latin typeface="Arial" panose="020B0604020202020204" pitchFamily="34" charset="0"/>
              <a:cs typeface="Arial" panose="020B0604020202020204" pitchFamily="34" charset="0"/>
            </a:endParaRPr>
          </a:p>
        </p:txBody>
      </p:sp>
      <p:pic>
        <p:nvPicPr>
          <p:cNvPr id="10" name="Picture 9"/>
          <p:cNvPicPr>
            <a:picLocks noChangeAspect="1"/>
          </p:cNvPicPr>
          <p:nvPr/>
        </p:nvPicPr>
        <p:blipFill>
          <a:blip r:embed="rId3"/>
          <a:stretch>
            <a:fillRect/>
          </a:stretch>
        </p:blipFill>
        <p:spPr>
          <a:xfrm>
            <a:off x="-269966" y="-97553"/>
            <a:ext cx="9599438" cy="890093"/>
          </a:xfrm>
          <a:prstGeom prst="rect">
            <a:avLst/>
          </a:prstGeom>
        </p:spPr>
      </p:pic>
      <p:sp>
        <p:nvSpPr>
          <p:cNvPr id="6" name="Slide Number Placeholder 7"/>
          <p:cNvSpPr>
            <a:spLocks noGrp="1"/>
          </p:cNvSpPr>
          <p:nvPr>
            <p:ph type="sldNum" sz="quarter" idx="4294967295"/>
          </p:nvPr>
        </p:nvSpPr>
        <p:spPr>
          <a:xfrm>
            <a:off x="6553200" y="6356350"/>
            <a:ext cx="2133600" cy="365125"/>
          </a:xfrm>
          <a:prstGeom prst="rect">
            <a:avLst/>
          </a:prstGeom>
        </p:spPr>
        <p:txBody>
          <a:bodyPr/>
          <a:lstStyle/>
          <a:p>
            <a:pPr algn="r"/>
            <a:fld id="{294D4A65-5DBF-47E4-A22C-1B2D232C1B48}" type="slidenum">
              <a:rPr lang="en-US" smtClean="0">
                <a:solidFill>
                  <a:schemeClr val="bg1"/>
                </a:solidFill>
              </a:rPr>
              <a:pPr algn="r"/>
              <a:t>43</a:t>
            </a:fld>
            <a:endParaRPr lang="en-US" dirty="0">
              <a:solidFill>
                <a:schemeClr val="bg1"/>
              </a:solidFill>
            </a:endParaRPr>
          </a:p>
        </p:txBody>
      </p:sp>
    </p:spTree>
    <p:extLst>
      <p:ext uri="{BB962C8B-B14F-4D97-AF65-F5344CB8AC3E}">
        <p14:creationId xmlns:p14="http://schemas.microsoft.com/office/powerpoint/2010/main" val="403722623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Pentagon 10"/>
          <p:cNvSpPr/>
          <p:nvPr/>
        </p:nvSpPr>
        <p:spPr>
          <a:xfrm>
            <a:off x="0" y="4079678"/>
            <a:ext cx="4421208" cy="1818703"/>
          </a:xfrm>
          <a:prstGeom prst="homePlate">
            <a:avLst>
              <a:gd name="adj" fmla="val 0"/>
            </a:avLst>
          </a:prstGeom>
          <a:solidFill>
            <a:schemeClr val="accent5">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1267" name="Picture 3" descr="Guidelines4powerpoint"/>
          <p:cNvPicPr>
            <a:picLocks noChangeAspect="1" noChangeArrowheads="1"/>
          </p:cNvPicPr>
          <p:nvPr/>
        </p:nvPicPr>
        <p:blipFill>
          <a:blip r:embed="rId3" cstate="screen"/>
          <a:srcRect/>
          <a:stretch>
            <a:fillRect/>
          </a:stretch>
        </p:blipFill>
        <p:spPr bwMode="auto">
          <a:xfrm>
            <a:off x="5302331" y="2007641"/>
            <a:ext cx="3561407" cy="4348709"/>
          </a:xfrm>
          <a:prstGeom prst="rect">
            <a:avLst/>
          </a:prstGeom>
          <a:noFill/>
          <a:ln w="9525">
            <a:noFill/>
            <a:miter lim="800000"/>
            <a:headEnd/>
            <a:tailEnd/>
          </a:ln>
        </p:spPr>
      </p:pic>
      <p:sp>
        <p:nvSpPr>
          <p:cNvPr id="2" name="Title 1"/>
          <p:cNvSpPr>
            <a:spLocks noGrp="1"/>
          </p:cNvSpPr>
          <p:nvPr>
            <p:ph type="title"/>
          </p:nvPr>
        </p:nvSpPr>
        <p:spPr/>
        <p:txBody>
          <a:bodyPr/>
          <a:lstStyle/>
          <a:p>
            <a:r>
              <a:rPr lang="en-US" dirty="0" smtClean="0"/>
              <a:t>Guidelines for Energy Management</a:t>
            </a:r>
            <a:endParaRPr lang="en-US" dirty="0"/>
          </a:p>
        </p:txBody>
      </p:sp>
      <p:sp>
        <p:nvSpPr>
          <p:cNvPr id="5" name="Slide Number Placeholder 4"/>
          <p:cNvSpPr>
            <a:spLocks noGrp="1"/>
          </p:cNvSpPr>
          <p:nvPr>
            <p:ph type="sldNum" sz="quarter" idx="4294967295"/>
          </p:nvPr>
        </p:nvSpPr>
        <p:spPr>
          <a:xfrm>
            <a:off x="7010400" y="6356350"/>
            <a:ext cx="2133600" cy="365125"/>
          </a:xfrm>
          <a:prstGeom prst="rect">
            <a:avLst/>
          </a:prstGeom>
        </p:spPr>
        <p:txBody>
          <a:bodyPr/>
          <a:lstStyle/>
          <a:p>
            <a:pPr algn="r"/>
            <a:fld id="{294D4A65-5DBF-47E4-A22C-1B2D232C1B48}" type="slidenum">
              <a:rPr lang="en-US" smtClean="0"/>
              <a:pPr algn="r"/>
              <a:t>44</a:t>
            </a:fld>
            <a:endParaRPr lang="en-US" dirty="0"/>
          </a:p>
        </p:txBody>
      </p:sp>
      <p:sp>
        <p:nvSpPr>
          <p:cNvPr id="7" name="Rectangle 3"/>
          <p:cNvSpPr txBox="1">
            <a:spLocks/>
          </p:cNvSpPr>
          <p:nvPr/>
        </p:nvSpPr>
        <p:spPr>
          <a:xfrm>
            <a:off x="640443" y="1299345"/>
            <a:ext cx="5660488" cy="1095336"/>
          </a:xfrm>
          <a:prstGeom prst="rect">
            <a:avLst/>
          </a:prstGeom>
        </p:spPr>
        <p:txBody>
          <a:bodyPr>
            <a:normAutofit/>
          </a:bodyPr>
          <a:lstStyle>
            <a:lvl1pPr marL="342900" indent="-342900" algn="l" defTabSz="457200" rtl="0" eaLnBrk="1" latinLnBrk="0" hangingPunct="1">
              <a:spcBef>
                <a:spcPct val="200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1pPr>
            <a:lvl2pPr marL="742950" indent="-285750" algn="l" defTabSz="457200" rtl="0" eaLnBrk="1" latinLnBrk="0" hangingPunct="1">
              <a:spcBef>
                <a:spcPct val="200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2pPr>
            <a:lvl3pPr marL="1143000" indent="-228600" algn="l" defTabSz="457200" rtl="0" eaLnBrk="1" latinLnBrk="0" hangingPunct="1">
              <a:spcBef>
                <a:spcPct val="200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3pPr>
            <a:lvl4pPr marL="1600200" indent="-228600" algn="l" defTabSz="457200" rtl="0" eaLnBrk="1" latinLnBrk="0" hangingPunct="1">
              <a:spcBef>
                <a:spcPct val="200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4pPr>
            <a:lvl5pPr marL="2057400" indent="-228600" algn="l" defTabSz="457200" rtl="0" eaLnBrk="1" latinLnBrk="0" hangingPunct="1">
              <a:spcBef>
                <a:spcPct val="200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1200"/>
              </a:spcBef>
              <a:spcAft>
                <a:spcPct val="20000"/>
              </a:spcAft>
              <a:buNone/>
            </a:pPr>
            <a:r>
              <a:rPr lang="en-US" sz="1600" dirty="0">
                <a:latin typeface="Arial" panose="020B0604020202020204" pitchFamily="34" charset="0"/>
                <a:cs typeface="Arial" panose="020B0604020202020204" pitchFamily="34" charset="0"/>
              </a:rPr>
              <a:t>Strategic approach to building and continuously improving your energy management program</a:t>
            </a:r>
          </a:p>
        </p:txBody>
      </p:sp>
      <p:grpSp>
        <p:nvGrpSpPr>
          <p:cNvPr id="8" name="Group 7"/>
          <p:cNvGrpSpPr/>
          <p:nvPr/>
        </p:nvGrpSpPr>
        <p:grpSpPr>
          <a:xfrm>
            <a:off x="163954" y="3947508"/>
            <a:ext cx="1689890" cy="2181032"/>
            <a:chOff x="2028698" y="3764665"/>
            <a:chExt cx="2112823" cy="2726886"/>
          </a:xfrm>
        </p:grpSpPr>
        <p:pic>
          <p:nvPicPr>
            <p:cNvPr id="3" name="Picture 2"/>
            <p:cNvPicPr>
              <a:picLocks noChangeAspect="1"/>
            </p:cNvPicPr>
            <p:nvPr/>
          </p:nvPicPr>
          <p:blipFill>
            <a:blip r:embed="rId4"/>
            <a:stretch>
              <a:fillRect/>
            </a:stretch>
          </p:blipFill>
          <p:spPr>
            <a:xfrm>
              <a:off x="2059875" y="3800427"/>
              <a:ext cx="2081646" cy="2691124"/>
            </a:xfrm>
            <a:prstGeom prst="rect">
              <a:avLst/>
            </a:prstGeom>
            <a:effectLst>
              <a:outerShdw blurRad="63500" sx="102000" sy="102000" algn="ctr" rotWithShape="0">
                <a:prstClr val="black">
                  <a:alpha val="40000"/>
                </a:prstClr>
              </a:outerShdw>
            </a:effectLst>
          </p:spPr>
        </p:pic>
        <p:pic>
          <p:nvPicPr>
            <p:cNvPr id="4" name="Picture 3"/>
            <p:cNvPicPr>
              <a:picLocks noChangeAspect="1"/>
            </p:cNvPicPr>
            <p:nvPr/>
          </p:nvPicPr>
          <p:blipFill>
            <a:blip r:embed="rId5"/>
            <a:stretch>
              <a:fillRect/>
            </a:stretch>
          </p:blipFill>
          <p:spPr>
            <a:xfrm>
              <a:off x="2028698" y="3764665"/>
              <a:ext cx="2073731" cy="2691125"/>
            </a:xfrm>
            <a:prstGeom prst="rect">
              <a:avLst/>
            </a:prstGeom>
            <a:effectLst>
              <a:outerShdw blurRad="63500" sx="102000" sy="102000" algn="ctr" rotWithShape="0">
                <a:prstClr val="black">
                  <a:alpha val="40000"/>
                </a:prstClr>
              </a:outerShdw>
            </a:effectLst>
          </p:spPr>
        </p:pic>
      </p:grpSp>
      <p:sp>
        <p:nvSpPr>
          <p:cNvPr id="9" name="Rectangle 8"/>
          <p:cNvSpPr/>
          <p:nvPr/>
        </p:nvSpPr>
        <p:spPr>
          <a:xfrm>
            <a:off x="858439" y="1961854"/>
            <a:ext cx="3753244" cy="1846659"/>
          </a:xfrm>
          <a:prstGeom prst="rect">
            <a:avLst/>
          </a:prstGeom>
        </p:spPr>
        <p:txBody>
          <a:bodyPr wrap="square">
            <a:spAutoFit/>
          </a:bodyPr>
          <a:lstStyle/>
          <a:p>
            <a:r>
              <a:rPr lang="en-US" sz="1600" b="1" dirty="0">
                <a:solidFill>
                  <a:srgbClr val="00B0F0"/>
                </a:solidFill>
                <a:latin typeface="Arial" panose="020B0604020202020204" pitchFamily="34" charset="0"/>
                <a:cs typeface="Arial" panose="020B0604020202020204" pitchFamily="34" charset="0"/>
              </a:rPr>
              <a:t>STEP 1: </a:t>
            </a:r>
            <a:r>
              <a:rPr lang="en-US" sz="1600" dirty="0">
                <a:solidFill>
                  <a:schemeClr val="tx1">
                    <a:lumMod val="65000"/>
                    <a:lumOff val="35000"/>
                  </a:schemeClr>
                </a:solidFill>
                <a:latin typeface="Arial" panose="020B0604020202020204" pitchFamily="34" charset="0"/>
                <a:cs typeface="Arial" panose="020B0604020202020204" pitchFamily="34" charset="0"/>
              </a:rPr>
              <a:t>Make Commitment</a:t>
            </a:r>
          </a:p>
          <a:p>
            <a:r>
              <a:rPr lang="en-US" sz="1600" b="1" dirty="0">
                <a:solidFill>
                  <a:srgbClr val="00B0F0"/>
                </a:solidFill>
                <a:latin typeface="Arial" panose="020B0604020202020204" pitchFamily="34" charset="0"/>
                <a:cs typeface="Arial" panose="020B0604020202020204" pitchFamily="34" charset="0"/>
              </a:rPr>
              <a:t>STEP 2: </a:t>
            </a:r>
            <a:r>
              <a:rPr lang="en-US" sz="1600" dirty="0">
                <a:solidFill>
                  <a:schemeClr val="tx1">
                    <a:lumMod val="65000"/>
                    <a:lumOff val="35000"/>
                  </a:schemeClr>
                </a:solidFill>
                <a:latin typeface="Arial" panose="020B0604020202020204" pitchFamily="34" charset="0"/>
                <a:cs typeface="Arial" panose="020B0604020202020204" pitchFamily="34" charset="0"/>
              </a:rPr>
              <a:t>Assess Performance</a:t>
            </a:r>
          </a:p>
          <a:p>
            <a:r>
              <a:rPr lang="en-US" sz="1600" b="1" dirty="0">
                <a:solidFill>
                  <a:srgbClr val="00B0F0"/>
                </a:solidFill>
                <a:latin typeface="Arial" panose="020B0604020202020204" pitchFamily="34" charset="0"/>
                <a:cs typeface="Arial" panose="020B0604020202020204" pitchFamily="34" charset="0"/>
              </a:rPr>
              <a:t>STEP 3: </a:t>
            </a:r>
            <a:r>
              <a:rPr lang="en-US" sz="1600" dirty="0">
                <a:solidFill>
                  <a:schemeClr val="tx1">
                    <a:lumMod val="65000"/>
                    <a:lumOff val="35000"/>
                  </a:schemeClr>
                </a:solidFill>
                <a:latin typeface="Arial" panose="020B0604020202020204" pitchFamily="34" charset="0"/>
                <a:cs typeface="Arial" panose="020B0604020202020204" pitchFamily="34" charset="0"/>
              </a:rPr>
              <a:t>Set Goals</a:t>
            </a:r>
          </a:p>
          <a:p>
            <a:r>
              <a:rPr lang="en-US" sz="1600" b="1" dirty="0">
                <a:solidFill>
                  <a:srgbClr val="00B0F0"/>
                </a:solidFill>
                <a:latin typeface="Arial" panose="020B0604020202020204" pitchFamily="34" charset="0"/>
                <a:cs typeface="Arial" panose="020B0604020202020204" pitchFamily="34" charset="0"/>
              </a:rPr>
              <a:t>STEP 4: </a:t>
            </a:r>
            <a:r>
              <a:rPr lang="en-US" sz="1600" dirty="0">
                <a:solidFill>
                  <a:schemeClr val="tx1">
                    <a:lumMod val="65000"/>
                    <a:lumOff val="35000"/>
                  </a:schemeClr>
                </a:solidFill>
                <a:latin typeface="Arial" panose="020B0604020202020204" pitchFamily="34" charset="0"/>
                <a:cs typeface="Arial" panose="020B0604020202020204" pitchFamily="34" charset="0"/>
              </a:rPr>
              <a:t>Create Action Plan</a:t>
            </a:r>
          </a:p>
          <a:p>
            <a:r>
              <a:rPr lang="en-US" sz="1600" b="1" dirty="0">
                <a:solidFill>
                  <a:srgbClr val="00B0F0"/>
                </a:solidFill>
                <a:latin typeface="Arial" panose="020B0604020202020204" pitchFamily="34" charset="0"/>
                <a:cs typeface="Arial" panose="020B0604020202020204" pitchFamily="34" charset="0"/>
              </a:rPr>
              <a:t>STEP 5: </a:t>
            </a:r>
            <a:r>
              <a:rPr lang="en-US" sz="1600" dirty="0">
                <a:solidFill>
                  <a:schemeClr val="tx1">
                    <a:lumMod val="65000"/>
                    <a:lumOff val="35000"/>
                  </a:schemeClr>
                </a:solidFill>
                <a:latin typeface="Arial" panose="020B0604020202020204" pitchFamily="34" charset="0"/>
                <a:cs typeface="Arial" panose="020B0604020202020204" pitchFamily="34" charset="0"/>
              </a:rPr>
              <a:t>Implement Action Plan</a:t>
            </a:r>
          </a:p>
          <a:p>
            <a:r>
              <a:rPr lang="en-US" sz="1600" b="1" dirty="0">
                <a:solidFill>
                  <a:srgbClr val="00B0F0"/>
                </a:solidFill>
                <a:latin typeface="Arial" panose="020B0604020202020204" pitchFamily="34" charset="0"/>
                <a:cs typeface="Arial" panose="020B0604020202020204" pitchFamily="34" charset="0"/>
              </a:rPr>
              <a:t>STEP 6: </a:t>
            </a:r>
            <a:r>
              <a:rPr lang="en-US" sz="1600" dirty="0">
                <a:solidFill>
                  <a:schemeClr val="tx1">
                    <a:lumMod val="65000"/>
                    <a:lumOff val="35000"/>
                  </a:schemeClr>
                </a:solidFill>
                <a:latin typeface="Arial" panose="020B0604020202020204" pitchFamily="34" charset="0"/>
                <a:cs typeface="Arial" panose="020B0604020202020204" pitchFamily="34" charset="0"/>
              </a:rPr>
              <a:t>Evaluate Progress</a:t>
            </a:r>
          </a:p>
          <a:p>
            <a:r>
              <a:rPr lang="en-US" sz="1600" b="1" dirty="0">
                <a:solidFill>
                  <a:srgbClr val="00B0F0"/>
                </a:solidFill>
                <a:latin typeface="Arial" panose="020B0604020202020204" pitchFamily="34" charset="0"/>
                <a:cs typeface="Arial" panose="020B0604020202020204" pitchFamily="34" charset="0"/>
              </a:rPr>
              <a:t>STEP 7: </a:t>
            </a:r>
            <a:r>
              <a:rPr lang="en-US" sz="1600" dirty="0">
                <a:solidFill>
                  <a:schemeClr val="tx1">
                    <a:lumMod val="65000"/>
                    <a:lumOff val="35000"/>
                  </a:schemeClr>
                </a:solidFill>
                <a:latin typeface="Arial" panose="020B0604020202020204" pitchFamily="34" charset="0"/>
                <a:cs typeface="Arial" panose="020B0604020202020204" pitchFamily="34" charset="0"/>
              </a:rPr>
              <a:t>Recognize Achievements</a:t>
            </a:r>
          </a:p>
        </p:txBody>
      </p:sp>
      <p:sp>
        <p:nvSpPr>
          <p:cNvPr id="12" name="Rectangle 3"/>
          <p:cNvSpPr txBox="1">
            <a:spLocks/>
          </p:cNvSpPr>
          <p:nvPr/>
        </p:nvSpPr>
        <p:spPr>
          <a:xfrm>
            <a:off x="1951133" y="5320559"/>
            <a:ext cx="1804457" cy="753665"/>
          </a:xfrm>
          <a:prstGeom prst="rect">
            <a:avLst/>
          </a:prstGeom>
        </p:spPr>
        <p:txBody>
          <a:bodyPr>
            <a:normAutofit/>
          </a:bodyPr>
          <a:lstStyle>
            <a:lvl1pPr marL="342900" indent="-342900" algn="l" defTabSz="457200" rtl="0" eaLnBrk="1" latinLnBrk="0" hangingPunct="1">
              <a:spcBef>
                <a:spcPct val="200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1pPr>
            <a:lvl2pPr marL="742950" indent="-285750" algn="l" defTabSz="457200" rtl="0" eaLnBrk="1" latinLnBrk="0" hangingPunct="1">
              <a:spcBef>
                <a:spcPct val="200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2pPr>
            <a:lvl3pPr marL="1143000" indent="-228600" algn="l" defTabSz="457200" rtl="0" eaLnBrk="1" latinLnBrk="0" hangingPunct="1">
              <a:spcBef>
                <a:spcPct val="200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3pPr>
            <a:lvl4pPr marL="1600200" indent="-228600" algn="l" defTabSz="457200" rtl="0" eaLnBrk="1" latinLnBrk="0" hangingPunct="1">
              <a:spcBef>
                <a:spcPct val="200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4pPr>
            <a:lvl5pPr marL="2057400" indent="-228600" algn="l" defTabSz="457200" rtl="0" eaLnBrk="1" latinLnBrk="0" hangingPunct="1">
              <a:spcBef>
                <a:spcPct val="200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buNone/>
            </a:pPr>
            <a:r>
              <a:rPr lang="en-US" dirty="0">
                <a:solidFill>
                  <a:srgbClr val="0070C0"/>
                </a:solidFill>
              </a:rPr>
              <a:t>energystar.gov/</a:t>
            </a:r>
          </a:p>
          <a:p>
            <a:pPr marL="0" indent="0">
              <a:spcBef>
                <a:spcPts val="0"/>
              </a:spcBef>
              <a:buNone/>
            </a:pPr>
            <a:r>
              <a:rPr lang="en-US" dirty="0">
                <a:solidFill>
                  <a:srgbClr val="0070C0"/>
                </a:solidFill>
              </a:rPr>
              <a:t>guidelines</a:t>
            </a:r>
          </a:p>
        </p:txBody>
      </p:sp>
      <p:sp>
        <p:nvSpPr>
          <p:cNvPr id="14" name="Rectangle 3"/>
          <p:cNvSpPr txBox="1">
            <a:spLocks/>
          </p:cNvSpPr>
          <p:nvPr/>
        </p:nvSpPr>
        <p:spPr>
          <a:xfrm>
            <a:off x="1952110" y="4177669"/>
            <a:ext cx="2469098" cy="954272"/>
          </a:xfrm>
          <a:prstGeom prst="rect">
            <a:avLst/>
          </a:prstGeom>
        </p:spPr>
        <p:txBody>
          <a:bodyPr>
            <a:normAutofit/>
          </a:bodyPr>
          <a:lstStyle>
            <a:lvl1pPr marL="342900" indent="-342900" algn="l" defTabSz="457200" rtl="0" eaLnBrk="1" latinLnBrk="0" hangingPunct="1">
              <a:spcBef>
                <a:spcPct val="200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1pPr>
            <a:lvl2pPr marL="742950" indent="-285750" algn="l" defTabSz="457200" rtl="0" eaLnBrk="1" latinLnBrk="0" hangingPunct="1">
              <a:spcBef>
                <a:spcPct val="200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2pPr>
            <a:lvl3pPr marL="1143000" indent="-228600" algn="l" defTabSz="457200" rtl="0" eaLnBrk="1" latinLnBrk="0" hangingPunct="1">
              <a:spcBef>
                <a:spcPct val="200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3pPr>
            <a:lvl4pPr marL="1600200" indent="-228600" algn="l" defTabSz="457200" rtl="0" eaLnBrk="1" latinLnBrk="0" hangingPunct="1">
              <a:spcBef>
                <a:spcPct val="200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4pPr>
            <a:lvl5pPr marL="2057400" indent="-228600" algn="l" defTabSz="457200" rtl="0" eaLnBrk="1" latinLnBrk="0" hangingPunct="1">
              <a:spcBef>
                <a:spcPct val="200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buNone/>
            </a:pPr>
            <a:r>
              <a:rPr lang="en-US" dirty="0">
                <a:solidFill>
                  <a:srgbClr val="0070C0"/>
                </a:solidFill>
              </a:rPr>
              <a:t>EPA’s 43-page guide to continuous energy performance improvement, in seven steps</a:t>
            </a:r>
          </a:p>
        </p:txBody>
      </p:sp>
    </p:spTree>
    <p:extLst>
      <p:ext uri="{BB962C8B-B14F-4D97-AF65-F5344CB8AC3E}">
        <p14:creationId xmlns:p14="http://schemas.microsoft.com/office/powerpoint/2010/main" val="351905878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3" descr="Guidelines4powerpoint"/>
          <p:cNvPicPr>
            <a:picLocks noChangeAspect="1" noChangeArrowheads="1"/>
          </p:cNvPicPr>
          <p:nvPr/>
        </p:nvPicPr>
        <p:blipFill>
          <a:blip r:embed="rId3" cstate="screen"/>
          <a:srcRect/>
          <a:stretch>
            <a:fillRect/>
          </a:stretch>
        </p:blipFill>
        <p:spPr bwMode="auto">
          <a:xfrm>
            <a:off x="2621918" y="1812999"/>
            <a:ext cx="3561407" cy="4348709"/>
          </a:xfrm>
          <a:prstGeom prst="rect">
            <a:avLst/>
          </a:prstGeom>
          <a:noFill/>
          <a:ln w="9525">
            <a:noFill/>
            <a:miter lim="800000"/>
            <a:headEnd/>
            <a:tailEnd/>
          </a:ln>
        </p:spPr>
      </p:pic>
      <p:sp>
        <p:nvSpPr>
          <p:cNvPr id="5" name="TextBox 4"/>
          <p:cNvSpPr txBox="1"/>
          <p:nvPr/>
        </p:nvSpPr>
        <p:spPr>
          <a:xfrm>
            <a:off x="5834954" y="1571957"/>
            <a:ext cx="2895600" cy="646113"/>
          </a:xfrm>
          <a:prstGeom prst="rect">
            <a:avLst/>
          </a:prstGeom>
          <a:solidFill>
            <a:schemeClr val="accent5">
              <a:lumMod val="20000"/>
              <a:lumOff val="80000"/>
            </a:schemeClr>
          </a:solidFill>
          <a:ln w="9525">
            <a:solidFill>
              <a:srgbClr val="00B0F0"/>
            </a:solidFill>
          </a:ln>
        </p:spPr>
        <p:style>
          <a:lnRef idx="2">
            <a:schemeClr val="dk1"/>
          </a:lnRef>
          <a:fillRef idx="1">
            <a:schemeClr val="lt1"/>
          </a:fillRef>
          <a:effectRef idx="0">
            <a:schemeClr val="dk1"/>
          </a:effectRef>
          <a:fontRef idx="minor">
            <a:schemeClr val="dk1"/>
          </a:fontRef>
        </p:style>
        <p:txBody>
          <a:bodyPr>
            <a:spAutoFit/>
          </a:bodyPr>
          <a:lstStyle/>
          <a:p>
            <a:pPr>
              <a:spcBef>
                <a:spcPts val="0"/>
              </a:spcBef>
              <a:buFont typeface="Arial" pitchFamily="34" charset="0"/>
              <a:buChar char="•"/>
              <a:defRPr/>
            </a:pPr>
            <a:r>
              <a:rPr lang="en-US" sz="1200" dirty="0"/>
              <a:t> Energy Strategy for the Road Ahead</a:t>
            </a:r>
          </a:p>
          <a:p>
            <a:pPr>
              <a:spcBef>
                <a:spcPts val="0"/>
              </a:spcBef>
              <a:buFont typeface="Arial" pitchFamily="34" charset="0"/>
              <a:buChar char="•"/>
              <a:defRPr/>
            </a:pPr>
            <a:r>
              <a:rPr lang="en-US" sz="1200" dirty="0"/>
              <a:t> Guidelines for Energy Management</a:t>
            </a:r>
          </a:p>
          <a:p>
            <a:pPr>
              <a:spcBef>
                <a:spcPts val="0"/>
              </a:spcBef>
              <a:buFont typeface="Arial" pitchFamily="34" charset="0"/>
              <a:buChar char="•"/>
              <a:defRPr/>
            </a:pPr>
            <a:r>
              <a:rPr lang="en-US" sz="1200" dirty="0"/>
              <a:t> Partnership letter</a:t>
            </a:r>
            <a:endParaRPr lang="en-US" dirty="0"/>
          </a:p>
        </p:txBody>
      </p:sp>
      <p:sp>
        <p:nvSpPr>
          <p:cNvPr id="6" name="TextBox 5"/>
          <p:cNvSpPr txBox="1"/>
          <p:nvPr/>
        </p:nvSpPr>
        <p:spPr>
          <a:xfrm>
            <a:off x="6294782" y="2428460"/>
            <a:ext cx="2435772" cy="646331"/>
          </a:xfrm>
          <a:prstGeom prst="rect">
            <a:avLst/>
          </a:prstGeom>
          <a:solidFill>
            <a:schemeClr val="accent5">
              <a:lumMod val="20000"/>
              <a:lumOff val="80000"/>
            </a:schemeClr>
          </a:solidFill>
          <a:ln w="9525">
            <a:solidFill>
              <a:srgbClr val="00B0F0"/>
            </a:solidFill>
          </a:ln>
        </p:spPr>
        <p:style>
          <a:lnRef idx="2">
            <a:schemeClr val="dk1"/>
          </a:lnRef>
          <a:fillRef idx="1">
            <a:schemeClr val="lt1"/>
          </a:fillRef>
          <a:effectRef idx="0">
            <a:schemeClr val="dk1"/>
          </a:effectRef>
          <a:fontRef idx="minor">
            <a:schemeClr val="dk1"/>
          </a:fontRef>
        </p:style>
        <p:txBody>
          <a:bodyPr wrap="square">
            <a:spAutoFit/>
          </a:bodyPr>
          <a:lstStyle/>
          <a:p>
            <a:pPr>
              <a:spcBef>
                <a:spcPts val="0"/>
              </a:spcBef>
              <a:buFont typeface="Arial" pitchFamily="34" charset="0"/>
              <a:buChar char="•"/>
              <a:defRPr/>
            </a:pPr>
            <a:r>
              <a:rPr lang="en-US" sz="1200" dirty="0"/>
              <a:t> Portfolio Manager</a:t>
            </a:r>
          </a:p>
          <a:p>
            <a:pPr>
              <a:spcBef>
                <a:spcPts val="0"/>
              </a:spcBef>
              <a:buFont typeface="Arial" pitchFamily="34" charset="0"/>
              <a:buChar char="•"/>
              <a:defRPr/>
            </a:pPr>
            <a:r>
              <a:rPr lang="en-US" sz="1200" dirty="0"/>
              <a:t> 1-100 ENERGY STAR scores</a:t>
            </a:r>
          </a:p>
          <a:p>
            <a:pPr>
              <a:spcBef>
                <a:spcPts val="0"/>
              </a:spcBef>
              <a:buFont typeface="Arial" pitchFamily="34" charset="0"/>
              <a:buChar char="•"/>
              <a:defRPr/>
            </a:pPr>
            <a:r>
              <a:rPr lang="en-US" sz="1200" dirty="0"/>
              <a:t> Benchmarking guidance</a:t>
            </a:r>
          </a:p>
        </p:txBody>
      </p:sp>
      <p:sp>
        <p:nvSpPr>
          <p:cNvPr id="7" name="TextBox 6"/>
          <p:cNvSpPr txBox="1"/>
          <p:nvPr/>
        </p:nvSpPr>
        <p:spPr>
          <a:xfrm>
            <a:off x="123568" y="4287631"/>
            <a:ext cx="2498349" cy="646331"/>
          </a:xfrm>
          <a:prstGeom prst="rect">
            <a:avLst/>
          </a:prstGeom>
          <a:solidFill>
            <a:schemeClr val="accent5">
              <a:lumMod val="20000"/>
              <a:lumOff val="80000"/>
            </a:schemeClr>
          </a:solidFill>
          <a:ln w="9525">
            <a:solidFill>
              <a:srgbClr val="00B0F0"/>
            </a:solidFill>
          </a:ln>
        </p:spPr>
        <p:style>
          <a:lnRef idx="2">
            <a:schemeClr val="dk1"/>
          </a:lnRef>
          <a:fillRef idx="1">
            <a:schemeClr val="lt1"/>
          </a:fillRef>
          <a:effectRef idx="0">
            <a:schemeClr val="dk1"/>
          </a:effectRef>
          <a:fontRef idx="minor">
            <a:schemeClr val="dk1"/>
          </a:fontRef>
        </p:style>
        <p:txBody>
          <a:bodyPr wrap="square">
            <a:spAutoFit/>
          </a:bodyPr>
          <a:lstStyle/>
          <a:p>
            <a:pPr>
              <a:spcBef>
                <a:spcPts val="0"/>
              </a:spcBef>
              <a:buFont typeface="Arial" pitchFamily="34" charset="0"/>
              <a:buChar char="•"/>
              <a:defRPr/>
            </a:pPr>
            <a:r>
              <a:rPr lang="en-US" sz="1200" dirty="0"/>
              <a:t> ENERGY STAR building certification</a:t>
            </a:r>
          </a:p>
          <a:p>
            <a:pPr>
              <a:spcBef>
                <a:spcPts val="0"/>
              </a:spcBef>
              <a:buFont typeface="Arial" pitchFamily="34" charset="0"/>
              <a:buChar char="•"/>
              <a:defRPr/>
            </a:pPr>
            <a:r>
              <a:rPr lang="en-US" sz="1200" dirty="0"/>
              <a:t> Partner of the Year award</a:t>
            </a:r>
          </a:p>
          <a:p>
            <a:pPr>
              <a:spcBef>
                <a:spcPts val="0"/>
              </a:spcBef>
              <a:buFont typeface="Arial" pitchFamily="34" charset="0"/>
              <a:buChar char="•"/>
              <a:defRPr/>
            </a:pPr>
            <a:r>
              <a:rPr lang="en-US" sz="1200" dirty="0"/>
              <a:t> National Building Competition</a:t>
            </a:r>
          </a:p>
        </p:txBody>
      </p:sp>
      <p:sp>
        <p:nvSpPr>
          <p:cNvPr id="8" name="TextBox 7"/>
          <p:cNvSpPr txBox="1"/>
          <p:nvPr/>
        </p:nvSpPr>
        <p:spPr>
          <a:xfrm>
            <a:off x="6599582" y="3524620"/>
            <a:ext cx="2130972" cy="1015663"/>
          </a:xfrm>
          <a:prstGeom prst="rect">
            <a:avLst/>
          </a:prstGeom>
          <a:solidFill>
            <a:schemeClr val="accent5">
              <a:lumMod val="20000"/>
              <a:lumOff val="80000"/>
            </a:schemeClr>
          </a:solidFill>
          <a:ln w="9525">
            <a:solidFill>
              <a:srgbClr val="00B0F0"/>
            </a:solidFill>
          </a:ln>
        </p:spPr>
        <p:style>
          <a:lnRef idx="2">
            <a:schemeClr val="dk1"/>
          </a:lnRef>
          <a:fillRef idx="1">
            <a:schemeClr val="lt1"/>
          </a:fillRef>
          <a:effectRef idx="0">
            <a:schemeClr val="dk1"/>
          </a:effectRef>
          <a:fontRef idx="minor">
            <a:schemeClr val="dk1"/>
          </a:fontRef>
        </p:style>
        <p:txBody>
          <a:bodyPr wrap="square">
            <a:spAutoFit/>
          </a:bodyPr>
          <a:lstStyle/>
          <a:p>
            <a:pPr>
              <a:spcBef>
                <a:spcPts val="0"/>
              </a:spcBef>
              <a:buFont typeface="Arial" pitchFamily="34" charset="0"/>
              <a:buChar char="•"/>
              <a:defRPr/>
            </a:pPr>
            <a:r>
              <a:rPr lang="en-US" sz="1200" dirty="0"/>
              <a:t> Building Upgrade Manual</a:t>
            </a:r>
          </a:p>
          <a:p>
            <a:pPr>
              <a:spcBef>
                <a:spcPts val="0"/>
              </a:spcBef>
              <a:buFont typeface="Arial" pitchFamily="34" charset="0"/>
              <a:buChar char="•"/>
              <a:defRPr/>
            </a:pPr>
            <a:r>
              <a:rPr lang="en-US" sz="1200" dirty="0"/>
              <a:t> Teaming guide</a:t>
            </a:r>
          </a:p>
          <a:p>
            <a:pPr marL="109538" indent="-109538">
              <a:spcBef>
                <a:spcPts val="0"/>
              </a:spcBef>
              <a:buFont typeface="Arial" pitchFamily="34" charset="0"/>
              <a:buChar char="•"/>
              <a:defRPr/>
            </a:pPr>
            <a:r>
              <a:rPr lang="en-US" sz="1200" dirty="0"/>
              <a:t>Service and Product   Providers</a:t>
            </a:r>
          </a:p>
          <a:p>
            <a:pPr>
              <a:spcBef>
                <a:spcPts val="0"/>
              </a:spcBef>
              <a:buFont typeface="Arial" pitchFamily="34" charset="0"/>
              <a:buChar char="•"/>
              <a:defRPr/>
            </a:pPr>
            <a:r>
              <a:rPr lang="en-US" sz="1200" dirty="0"/>
              <a:t> Financial value calculator</a:t>
            </a:r>
            <a:endParaRPr lang="en-US" sz="1600" dirty="0"/>
          </a:p>
        </p:txBody>
      </p:sp>
      <p:sp>
        <p:nvSpPr>
          <p:cNvPr id="9" name="TextBox 8"/>
          <p:cNvSpPr txBox="1"/>
          <p:nvPr/>
        </p:nvSpPr>
        <p:spPr>
          <a:xfrm>
            <a:off x="6599582" y="4732935"/>
            <a:ext cx="2130972" cy="646331"/>
          </a:xfrm>
          <a:prstGeom prst="rect">
            <a:avLst/>
          </a:prstGeom>
          <a:solidFill>
            <a:schemeClr val="accent5">
              <a:lumMod val="20000"/>
              <a:lumOff val="80000"/>
            </a:schemeClr>
          </a:solidFill>
          <a:ln w="9525">
            <a:solidFill>
              <a:srgbClr val="00B0F0"/>
            </a:solidFill>
          </a:ln>
        </p:spPr>
        <p:style>
          <a:lnRef idx="2">
            <a:schemeClr val="dk1"/>
          </a:lnRef>
          <a:fillRef idx="1">
            <a:schemeClr val="lt1"/>
          </a:fillRef>
          <a:effectRef idx="0">
            <a:schemeClr val="dk1"/>
          </a:effectRef>
          <a:fontRef idx="minor">
            <a:schemeClr val="dk1"/>
          </a:fontRef>
        </p:style>
        <p:txBody>
          <a:bodyPr wrap="square">
            <a:spAutoFit/>
          </a:bodyPr>
          <a:lstStyle/>
          <a:p>
            <a:pPr>
              <a:spcBef>
                <a:spcPts val="0"/>
              </a:spcBef>
              <a:buFont typeface="Arial" pitchFamily="34" charset="0"/>
              <a:buChar char="•"/>
              <a:defRPr/>
            </a:pPr>
            <a:r>
              <a:rPr lang="en-US" sz="1200" dirty="0"/>
              <a:t> Case studies</a:t>
            </a:r>
          </a:p>
          <a:p>
            <a:pPr>
              <a:spcBef>
                <a:spcPts val="0"/>
              </a:spcBef>
              <a:buFont typeface="Arial" pitchFamily="34" charset="0"/>
              <a:buChar char="•"/>
              <a:defRPr/>
            </a:pPr>
            <a:r>
              <a:rPr lang="en-US" sz="1200" dirty="0"/>
              <a:t> Partner mentoring</a:t>
            </a:r>
          </a:p>
          <a:p>
            <a:pPr>
              <a:spcBef>
                <a:spcPts val="0"/>
              </a:spcBef>
              <a:buFont typeface="Arial" pitchFamily="34" charset="0"/>
              <a:buChar char="•"/>
              <a:defRPr/>
            </a:pPr>
            <a:r>
              <a:rPr lang="en-US" sz="1200" dirty="0"/>
              <a:t> Communication tools</a:t>
            </a:r>
            <a:endParaRPr lang="en-US" dirty="0"/>
          </a:p>
        </p:txBody>
      </p:sp>
      <p:cxnSp>
        <p:nvCxnSpPr>
          <p:cNvPr id="23" name="Straight Connector 22"/>
          <p:cNvCxnSpPr/>
          <p:nvPr/>
        </p:nvCxnSpPr>
        <p:spPr>
          <a:xfrm>
            <a:off x="2621917" y="4673154"/>
            <a:ext cx="625852"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884582" y="5634547"/>
            <a:ext cx="2057400" cy="276999"/>
          </a:xfrm>
          <a:prstGeom prst="rect">
            <a:avLst/>
          </a:prstGeom>
          <a:solidFill>
            <a:schemeClr val="accent5">
              <a:lumMod val="20000"/>
              <a:lumOff val="80000"/>
            </a:schemeClr>
          </a:solidFill>
          <a:ln w="9525">
            <a:solidFill>
              <a:srgbClr val="00B0F0"/>
            </a:solidFill>
          </a:ln>
        </p:spPr>
        <p:style>
          <a:lnRef idx="2">
            <a:schemeClr val="dk1"/>
          </a:lnRef>
          <a:fillRef idx="1">
            <a:schemeClr val="lt1"/>
          </a:fillRef>
          <a:effectRef idx="0">
            <a:schemeClr val="dk1"/>
          </a:effectRef>
          <a:fontRef idx="minor">
            <a:schemeClr val="dk1"/>
          </a:fontRef>
        </p:style>
        <p:txBody>
          <a:bodyPr>
            <a:spAutoFit/>
          </a:bodyPr>
          <a:lstStyle/>
          <a:p>
            <a:pPr>
              <a:buFont typeface="Arial" pitchFamily="34" charset="0"/>
              <a:buChar char="•"/>
              <a:defRPr/>
            </a:pPr>
            <a:r>
              <a:rPr lang="en-US" sz="1200" dirty="0"/>
              <a:t> Portfolio Manager</a:t>
            </a:r>
          </a:p>
        </p:txBody>
      </p:sp>
      <p:sp>
        <p:nvSpPr>
          <p:cNvPr id="17" name="Rectangle 16"/>
          <p:cNvSpPr/>
          <p:nvPr/>
        </p:nvSpPr>
        <p:spPr>
          <a:xfrm>
            <a:off x="5834954" y="5440097"/>
            <a:ext cx="3203028" cy="338554"/>
          </a:xfrm>
          <a:prstGeom prst="rect">
            <a:avLst/>
          </a:prstGeom>
        </p:spPr>
        <p:txBody>
          <a:bodyPr wrap="square">
            <a:spAutoFit/>
          </a:bodyPr>
          <a:lstStyle/>
          <a:p>
            <a:r>
              <a:rPr lang="en-US" sz="1600" u="sng" dirty="0">
                <a:solidFill>
                  <a:srgbClr val="00B0F0"/>
                </a:solidFill>
                <a:cs typeface="Arial" panose="020B0604020202020204" pitchFamily="34" charset="0"/>
              </a:rPr>
              <a:t>www.energystar.gov/guidelines</a:t>
            </a:r>
            <a:endParaRPr lang="en-US" u="sng" dirty="0">
              <a:solidFill>
                <a:srgbClr val="00B0F0"/>
              </a:solidFill>
            </a:endParaRPr>
          </a:p>
        </p:txBody>
      </p:sp>
      <p:cxnSp>
        <p:nvCxnSpPr>
          <p:cNvPr id="10" name="Straight Connector 9"/>
          <p:cNvCxnSpPr/>
          <p:nvPr/>
        </p:nvCxnSpPr>
        <p:spPr>
          <a:xfrm flipH="1">
            <a:off x="5304182" y="2067932"/>
            <a:ext cx="530772" cy="0"/>
          </a:xfrm>
          <a:prstGeom prst="line">
            <a:avLst/>
          </a:prstGeom>
          <a:ln w="6350">
            <a:solidFill>
              <a:srgbClr val="00B0F0"/>
            </a:solidFill>
          </a:ln>
          <a:effectLst/>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flipH="1">
            <a:off x="5304182" y="2941388"/>
            <a:ext cx="990600" cy="0"/>
          </a:xfrm>
          <a:prstGeom prst="line">
            <a:avLst/>
          </a:prstGeom>
          <a:ln w="6350">
            <a:solidFill>
              <a:srgbClr val="00B0F0"/>
            </a:solidFill>
          </a:ln>
          <a:effectLst/>
        </p:spPr>
        <p:style>
          <a:lnRef idx="2">
            <a:schemeClr val="accent1"/>
          </a:lnRef>
          <a:fillRef idx="0">
            <a:schemeClr val="accent1"/>
          </a:fillRef>
          <a:effectRef idx="1">
            <a:schemeClr val="accent1"/>
          </a:effectRef>
          <a:fontRef idx="minor">
            <a:schemeClr val="tx1"/>
          </a:fontRef>
        </p:style>
      </p:cxnSp>
      <p:cxnSp>
        <p:nvCxnSpPr>
          <p:cNvPr id="24" name="Straight Connector 23"/>
          <p:cNvCxnSpPr/>
          <p:nvPr/>
        </p:nvCxnSpPr>
        <p:spPr>
          <a:xfrm flipH="1">
            <a:off x="5080131" y="3729547"/>
            <a:ext cx="1519451" cy="0"/>
          </a:xfrm>
          <a:prstGeom prst="line">
            <a:avLst/>
          </a:prstGeom>
          <a:ln w="6350">
            <a:solidFill>
              <a:srgbClr val="00B0F0"/>
            </a:solidFill>
          </a:ln>
          <a:effectLst/>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flipH="1">
            <a:off x="6087790" y="4933962"/>
            <a:ext cx="511792" cy="0"/>
          </a:xfrm>
          <a:prstGeom prst="line">
            <a:avLst/>
          </a:prstGeom>
          <a:ln w="6350">
            <a:solidFill>
              <a:srgbClr val="00B0F0"/>
            </a:solidFill>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flipH="1">
            <a:off x="2939558" y="5813990"/>
            <a:ext cx="1294412" cy="0"/>
          </a:xfrm>
          <a:prstGeom prst="line">
            <a:avLst/>
          </a:prstGeom>
          <a:ln w="6350">
            <a:solidFill>
              <a:srgbClr val="00B0F0"/>
            </a:solidFill>
          </a:ln>
          <a:effectLst/>
        </p:spPr>
        <p:style>
          <a:lnRef idx="2">
            <a:schemeClr val="accent1"/>
          </a:lnRef>
          <a:fillRef idx="0">
            <a:schemeClr val="accent1"/>
          </a:fillRef>
          <a:effectRef idx="1">
            <a:schemeClr val="accent1"/>
          </a:effectRef>
          <a:fontRef idx="minor">
            <a:schemeClr val="tx1"/>
          </a:fontRef>
        </p:style>
      </p:cxnSp>
      <p:sp>
        <p:nvSpPr>
          <p:cNvPr id="31" name="Title 30"/>
          <p:cNvSpPr>
            <a:spLocks noGrp="1"/>
          </p:cNvSpPr>
          <p:nvPr>
            <p:ph type="title"/>
          </p:nvPr>
        </p:nvSpPr>
        <p:spPr>
          <a:xfrm>
            <a:off x="522632" y="126586"/>
            <a:ext cx="7886700" cy="1325563"/>
          </a:xfrm>
        </p:spPr>
        <p:txBody>
          <a:bodyPr/>
          <a:lstStyle/>
          <a:p>
            <a:r>
              <a:rPr lang="en-US" dirty="0"/>
              <a:t>Guidelines for Energy Management</a:t>
            </a:r>
          </a:p>
        </p:txBody>
      </p:sp>
    </p:spTree>
    <p:extLst>
      <p:ext uri="{BB962C8B-B14F-4D97-AF65-F5344CB8AC3E}">
        <p14:creationId xmlns:p14="http://schemas.microsoft.com/office/powerpoint/2010/main" val="29570337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fade">
                                      <p:cBhvr>
                                        <p:cTn id="27" dur="1000"/>
                                        <p:tgtEl>
                                          <p:spTgt spid="30"/>
                                        </p:tgtEl>
                                      </p:cBhvr>
                                    </p:animEffect>
                                    <p:anim calcmode="lin" valueType="num">
                                      <p:cBhvr>
                                        <p:cTn id="28" dur="1000" fill="hold"/>
                                        <p:tgtEl>
                                          <p:spTgt spid="30"/>
                                        </p:tgtEl>
                                        <p:attrNameLst>
                                          <p:attrName>ppt_x</p:attrName>
                                        </p:attrNameLst>
                                      </p:cBhvr>
                                      <p:tavLst>
                                        <p:tav tm="0">
                                          <p:val>
                                            <p:strVal val="#ppt_x"/>
                                          </p:val>
                                        </p:tav>
                                        <p:tav tm="100000">
                                          <p:val>
                                            <p:strVal val="#ppt_x"/>
                                          </p:val>
                                        </p:tav>
                                      </p:tavLst>
                                    </p:anim>
                                    <p:anim calcmode="lin" valueType="num">
                                      <p:cBhvr>
                                        <p:cTn id="29" dur="1000" fill="hold"/>
                                        <p:tgtEl>
                                          <p:spTgt spid="30"/>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1000"/>
                                        <p:tgtEl>
                                          <p:spTgt spid="7"/>
                                        </p:tgtEl>
                                      </p:cBhvr>
                                    </p:animEffect>
                                    <p:anim calcmode="lin" valueType="num">
                                      <p:cBhvr>
                                        <p:cTn id="33" dur="1000" fill="hold"/>
                                        <p:tgtEl>
                                          <p:spTgt spid="7"/>
                                        </p:tgtEl>
                                        <p:attrNameLst>
                                          <p:attrName>ppt_x</p:attrName>
                                        </p:attrNameLst>
                                      </p:cBhvr>
                                      <p:tavLst>
                                        <p:tav tm="0">
                                          <p:val>
                                            <p:strVal val="#ppt_x"/>
                                          </p:val>
                                        </p:tav>
                                        <p:tav tm="100000">
                                          <p:val>
                                            <p:strVal val="#ppt_x"/>
                                          </p:val>
                                        </p:tav>
                                      </p:tavLst>
                                    </p:anim>
                                    <p:anim calcmode="lin" valueType="num">
                                      <p:cBhvr>
                                        <p:cTn id="34" dur="1000" fill="hold"/>
                                        <p:tgtEl>
                                          <p:spTgt spid="7"/>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1000"/>
                                        <p:tgtEl>
                                          <p:spTgt spid="23"/>
                                        </p:tgtEl>
                                      </p:cBhvr>
                                    </p:animEffect>
                                    <p:anim calcmode="lin" valueType="num">
                                      <p:cBhvr>
                                        <p:cTn id="38" dur="1000" fill="hold"/>
                                        <p:tgtEl>
                                          <p:spTgt spid="23"/>
                                        </p:tgtEl>
                                        <p:attrNameLst>
                                          <p:attrName>ppt_x</p:attrName>
                                        </p:attrNameLst>
                                      </p:cBhvr>
                                      <p:tavLst>
                                        <p:tav tm="0">
                                          <p:val>
                                            <p:strVal val="#ppt_x"/>
                                          </p:val>
                                        </p:tav>
                                        <p:tav tm="100000">
                                          <p:val>
                                            <p:strVal val="#ppt_x"/>
                                          </p:val>
                                        </p:tav>
                                      </p:tavLst>
                                    </p:anim>
                                    <p:anim calcmode="lin" valueType="num">
                                      <p:cBhvr>
                                        <p:cTn id="3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30"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628650" y="272586"/>
            <a:ext cx="7886700" cy="1325563"/>
          </a:xfrm>
        </p:spPr>
        <p:txBody>
          <a:bodyPr/>
          <a:lstStyle/>
          <a:p>
            <a:r>
              <a:rPr lang="en-US" dirty="0"/>
              <a:t>Technical assistance, training, and guidance</a:t>
            </a:r>
          </a:p>
        </p:txBody>
      </p:sp>
      <p:pic>
        <p:nvPicPr>
          <p:cNvPr id="5" name="Picture 2"/>
          <p:cNvPicPr>
            <a:picLocks noGrp="1" noChangeAspect="1" noChangeArrowheads="1"/>
          </p:cNvPicPr>
          <p:nvPr>
            <p:ph idx="1"/>
          </p:nvPr>
        </p:nvPicPr>
        <p:blipFill>
          <a:blip r:embed="rId3" cstate="print"/>
          <a:srcRect l="15015" t="6897" r="15158" b="13448"/>
          <a:stretch>
            <a:fillRect/>
          </a:stretch>
        </p:blipFill>
        <p:spPr>
          <a:xfrm>
            <a:off x="628650" y="1473143"/>
            <a:ext cx="4850329" cy="3458127"/>
          </a:xfrm>
        </p:spPr>
      </p:pic>
      <p:sp>
        <p:nvSpPr>
          <p:cNvPr id="4" name="Slide Number Placeholder 3"/>
          <p:cNvSpPr>
            <a:spLocks noGrp="1"/>
          </p:cNvSpPr>
          <p:nvPr>
            <p:ph type="sldNum" sz="quarter" idx="12"/>
          </p:nvPr>
        </p:nvSpPr>
        <p:spPr/>
        <p:txBody>
          <a:bodyPr/>
          <a:lstStyle/>
          <a:p>
            <a:fld id="{F16B175D-26AC-42BA-AF68-CE328C4BE887}" type="slidenum">
              <a:rPr lang="en-US" smtClean="0"/>
              <a:pPr/>
              <a:t>46</a:t>
            </a:fld>
            <a:endParaRPr lang="en-US" dirty="0"/>
          </a:p>
        </p:txBody>
      </p:sp>
      <p:sp>
        <p:nvSpPr>
          <p:cNvPr id="6" name="Title 6"/>
          <p:cNvSpPr txBox="1">
            <a:spLocks/>
          </p:cNvSpPr>
          <p:nvPr/>
        </p:nvSpPr>
        <p:spPr>
          <a:xfrm>
            <a:off x="6039292" y="2038296"/>
            <a:ext cx="3009457" cy="2805120"/>
          </a:xfrm>
          <a:prstGeom prst="rect">
            <a:avLst/>
          </a:prstGeom>
        </p:spPr>
        <p:txBody>
          <a:bodyPr vert="horz" lIns="91440" tIns="45720" rIns="91440" bIns="45720" rtlCol="0" anchor="t" anchorCtr="0">
            <a:noAutofit/>
          </a:bodyPr>
          <a:lstStyle/>
          <a:p>
            <a:pPr marL="233363" lvl="0" indent="-233363">
              <a:spcBef>
                <a:spcPct val="0"/>
              </a:spcBef>
              <a:spcAft>
                <a:spcPts val="1800"/>
              </a:spcAft>
              <a:buClr>
                <a:srgbClr val="00B0F0"/>
              </a:buClr>
              <a:buFont typeface="Arial" panose="020B0604020202020204" pitchFamily="34" charset="0"/>
              <a:buChar char="•"/>
            </a:pPr>
            <a:r>
              <a:rPr lang="en-US" sz="1600" dirty="0">
                <a:solidFill>
                  <a:srgbClr val="6F6F6F"/>
                </a:solidFill>
                <a:latin typeface="Arial" pitchFamily="34" charset="0"/>
                <a:cs typeface="Arial" pitchFamily="34" charset="0"/>
              </a:rPr>
              <a:t>Live and recorded webinars offered regularly</a:t>
            </a:r>
          </a:p>
          <a:p>
            <a:pPr marL="233363" lvl="0" indent="-233363">
              <a:spcBef>
                <a:spcPct val="0"/>
              </a:spcBef>
              <a:spcAft>
                <a:spcPts val="1800"/>
              </a:spcAft>
              <a:buClr>
                <a:srgbClr val="00B0F0"/>
              </a:buClr>
              <a:buFont typeface="Arial" panose="020B0604020202020204" pitchFamily="34" charset="0"/>
              <a:buChar char="•"/>
            </a:pPr>
            <a:r>
              <a:rPr lang="en-US" sz="1600" dirty="0">
                <a:solidFill>
                  <a:srgbClr val="6F6F6F"/>
                </a:solidFill>
                <a:latin typeface="Arial" pitchFamily="34" charset="0"/>
                <a:cs typeface="Arial" pitchFamily="34" charset="0"/>
              </a:rPr>
              <a:t>New 2–5 minute training videos </a:t>
            </a:r>
          </a:p>
          <a:p>
            <a:pPr marL="233363" lvl="0" indent="-233363">
              <a:spcBef>
                <a:spcPct val="0"/>
              </a:spcBef>
              <a:spcAft>
                <a:spcPts val="1800"/>
              </a:spcAft>
              <a:buClr>
                <a:srgbClr val="00B0F0"/>
              </a:buClr>
              <a:buFont typeface="Arial" panose="020B0604020202020204" pitchFamily="34" charset="0"/>
              <a:buChar char="•"/>
            </a:pPr>
            <a:r>
              <a:rPr lang="en-US" sz="1600" dirty="0">
                <a:solidFill>
                  <a:srgbClr val="6F6F6F"/>
                </a:solidFill>
                <a:latin typeface="Arial" pitchFamily="34" charset="0"/>
                <a:cs typeface="Arial" pitchFamily="34" charset="0"/>
              </a:rPr>
              <a:t>Step-by-step training guides, FAQs, and technical reference documents</a:t>
            </a:r>
          </a:p>
          <a:p>
            <a:pPr marL="233363" lvl="0" indent="-233363">
              <a:spcBef>
                <a:spcPct val="0"/>
              </a:spcBef>
              <a:spcAft>
                <a:spcPts val="1800"/>
              </a:spcAft>
              <a:buClr>
                <a:srgbClr val="00B0F0"/>
              </a:buClr>
              <a:buFont typeface="Arial" panose="020B0604020202020204" pitchFamily="34" charset="0"/>
              <a:buChar char="•"/>
            </a:pPr>
            <a:r>
              <a:rPr lang="en-US" sz="1600" dirty="0">
                <a:solidFill>
                  <a:srgbClr val="6F6F6F"/>
                </a:solidFill>
                <a:latin typeface="Arial" pitchFamily="34" charset="0"/>
                <a:cs typeface="Arial" pitchFamily="34" charset="0"/>
              </a:rPr>
              <a:t>On-demand user support</a:t>
            </a:r>
            <a:endParaRPr lang="en-US" sz="1600" dirty="0">
              <a:solidFill>
                <a:schemeClr val="accent1">
                  <a:lumMod val="50000"/>
                </a:schemeClr>
              </a:solidFill>
            </a:endParaRPr>
          </a:p>
        </p:txBody>
      </p:sp>
      <p:sp>
        <p:nvSpPr>
          <p:cNvPr id="9" name="TextBox 8"/>
          <p:cNvSpPr txBox="1"/>
          <p:nvPr/>
        </p:nvSpPr>
        <p:spPr>
          <a:xfrm>
            <a:off x="5429694" y="5723710"/>
            <a:ext cx="4191000" cy="711323"/>
          </a:xfrm>
          <a:prstGeom prst="rect">
            <a:avLst/>
          </a:prstGeom>
        </p:spPr>
        <p:txBody>
          <a:bodyPr vert="horz" wrap="square" lIns="91440" tIns="45720" rIns="91440" bIns="45720" rtlCol="0" anchor="ctr">
            <a:normAutofit/>
          </a:bodyPr>
          <a:lstStyle/>
          <a:p>
            <a:pPr algn="ctr">
              <a:spcBef>
                <a:spcPct val="0"/>
              </a:spcBef>
            </a:pPr>
            <a:r>
              <a:rPr lang="en-US" sz="1600" u="sng" dirty="0">
                <a:solidFill>
                  <a:srgbClr val="00B0F0"/>
                </a:solidFill>
                <a:latin typeface="Arial" pitchFamily="34" charset="0"/>
                <a:ea typeface="+mj-ea"/>
                <a:cs typeface="Arial" pitchFamily="34" charset="0"/>
              </a:rPr>
              <a:t>energystar.gov/buildings/training</a:t>
            </a:r>
          </a:p>
          <a:p>
            <a:pPr algn="ctr">
              <a:spcBef>
                <a:spcPct val="0"/>
              </a:spcBef>
            </a:pPr>
            <a:r>
              <a:rPr lang="en-US" sz="1600" u="sng" dirty="0">
                <a:solidFill>
                  <a:srgbClr val="00B0F0"/>
                </a:solidFill>
                <a:latin typeface="Arial" pitchFamily="34" charset="0"/>
                <a:ea typeface="+mj-ea"/>
                <a:cs typeface="Arial" pitchFamily="34" charset="0"/>
              </a:rPr>
              <a:t>energystar.gov/</a:t>
            </a:r>
            <a:r>
              <a:rPr lang="en-US" sz="1600" u="sng" dirty="0" err="1">
                <a:solidFill>
                  <a:srgbClr val="00B0F0"/>
                </a:solidFill>
                <a:latin typeface="Arial" pitchFamily="34" charset="0"/>
                <a:ea typeface="+mj-ea"/>
                <a:cs typeface="Arial" pitchFamily="34" charset="0"/>
              </a:rPr>
              <a:t>buildingshelp</a:t>
            </a:r>
            <a:endParaRPr kumimoji="0" lang="en-US" sz="1400" b="0" i="0" u="none" strike="noStrike" kern="1200" cap="none" spc="0" normalizeH="0" baseline="0" noProof="0" dirty="0">
              <a:ln>
                <a:noFill/>
              </a:ln>
              <a:solidFill>
                <a:srgbClr val="00B0F0"/>
              </a:solidFill>
              <a:effectLst/>
              <a:uLnTx/>
              <a:uFillTx/>
              <a:latin typeface="Arial" pitchFamily="34" charset="0"/>
              <a:ea typeface="+mj-ea"/>
              <a:cs typeface="Arial" pitchFamily="34" charset="0"/>
            </a:endParaRPr>
          </a:p>
        </p:txBody>
      </p:sp>
      <p:pic>
        <p:nvPicPr>
          <p:cNvPr id="10" name="Picture 9"/>
          <p:cNvPicPr>
            <a:picLocks noChangeAspect="1"/>
          </p:cNvPicPr>
          <p:nvPr/>
        </p:nvPicPr>
        <p:blipFill rotWithShape="1">
          <a:blip r:embed="rId4"/>
          <a:srcRect l="37226" t="17937" r="24336" b="35750"/>
          <a:stretch/>
        </p:blipFill>
        <p:spPr>
          <a:xfrm>
            <a:off x="628650" y="5025849"/>
            <a:ext cx="1490246" cy="1122227"/>
          </a:xfrm>
          <a:prstGeom prst="rect">
            <a:avLst/>
          </a:prstGeom>
          <a:ln>
            <a:solidFill>
              <a:schemeClr val="bg1">
                <a:lumMod val="75000"/>
              </a:schemeClr>
            </a:solidFill>
          </a:ln>
          <a:effectLst/>
        </p:spPr>
      </p:pic>
      <p:pic>
        <p:nvPicPr>
          <p:cNvPr id="11" name="Picture 10"/>
          <p:cNvPicPr>
            <a:picLocks noChangeAspect="1"/>
          </p:cNvPicPr>
          <p:nvPr/>
        </p:nvPicPr>
        <p:blipFill rotWithShape="1">
          <a:blip r:embed="rId5"/>
          <a:srcRect l="40155" t="18125" r="21642" b="35750"/>
          <a:stretch/>
        </p:blipFill>
        <p:spPr>
          <a:xfrm>
            <a:off x="2249700" y="5025374"/>
            <a:ext cx="1501898" cy="1133335"/>
          </a:xfrm>
          <a:prstGeom prst="rect">
            <a:avLst/>
          </a:prstGeom>
          <a:ln>
            <a:solidFill>
              <a:schemeClr val="bg1">
                <a:lumMod val="75000"/>
              </a:schemeClr>
            </a:solidFill>
          </a:ln>
          <a:effectLst/>
        </p:spPr>
      </p:pic>
      <p:pic>
        <p:nvPicPr>
          <p:cNvPr id="12" name="Picture 11"/>
          <p:cNvPicPr>
            <a:picLocks noChangeAspect="1"/>
          </p:cNvPicPr>
          <p:nvPr/>
        </p:nvPicPr>
        <p:blipFill rotWithShape="1">
          <a:blip r:embed="rId6"/>
          <a:srcRect l="70884" t="59791" r="10351" b="18053"/>
          <a:stretch/>
        </p:blipFill>
        <p:spPr>
          <a:xfrm>
            <a:off x="3884096" y="5006436"/>
            <a:ext cx="1568918" cy="1157826"/>
          </a:xfrm>
          <a:prstGeom prst="rect">
            <a:avLst/>
          </a:prstGeom>
          <a:ln>
            <a:solidFill>
              <a:schemeClr val="bg1">
                <a:lumMod val="75000"/>
              </a:schemeClr>
            </a:solidFill>
          </a:ln>
          <a:effectLst/>
        </p:spPr>
      </p:pic>
    </p:spTree>
    <p:extLst>
      <p:ext uri="{BB962C8B-B14F-4D97-AF65-F5344CB8AC3E}">
        <p14:creationId xmlns:p14="http://schemas.microsoft.com/office/powerpoint/2010/main" val="262396275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ENERGY STAR Building Upgrade Manual</a:t>
            </a:r>
            <a:endParaRPr lang="en-US" dirty="0"/>
          </a:p>
        </p:txBody>
      </p:sp>
      <p:sp>
        <p:nvSpPr>
          <p:cNvPr id="3" name="Content Placeholder 2"/>
          <p:cNvSpPr>
            <a:spLocks noGrp="1"/>
          </p:cNvSpPr>
          <p:nvPr>
            <p:ph idx="4294967295"/>
          </p:nvPr>
        </p:nvSpPr>
        <p:spPr>
          <a:xfrm>
            <a:off x="628650" y="1592119"/>
            <a:ext cx="7886700" cy="4156075"/>
          </a:xfrm>
        </p:spPr>
        <p:txBody>
          <a:bodyPr>
            <a:normAutofit/>
          </a:bodyPr>
          <a:lstStyle/>
          <a:p>
            <a:r>
              <a:rPr lang="en-US" sz="1600" dirty="0"/>
              <a:t>Assists organizations in </a:t>
            </a:r>
            <a:r>
              <a:rPr lang="en-US" sz="1600" dirty="0" smtClean="0"/>
              <a:t>planning </a:t>
            </a:r>
            <a:r>
              <a:rPr lang="en-US" sz="1600" dirty="0"/>
              <a:t>and implementing profitable upgrades</a:t>
            </a:r>
          </a:p>
          <a:p>
            <a:r>
              <a:rPr lang="en-US" sz="1600" dirty="0"/>
              <a:t>Includes a five-stage approach that increases the financial and environmental benefits realized:</a:t>
            </a:r>
          </a:p>
        </p:txBody>
      </p:sp>
      <p:sp>
        <p:nvSpPr>
          <p:cNvPr id="12" name="Slide Number Placeholder 3"/>
          <p:cNvSpPr>
            <a:spLocks noGrp="1"/>
          </p:cNvSpPr>
          <p:nvPr>
            <p:ph type="sldNum" sz="quarter" idx="4294967295"/>
          </p:nvPr>
        </p:nvSpPr>
        <p:spPr>
          <a:xfrm>
            <a:off x="8666163" y="6356350"/>
            <a:ext cx="477837" cy="365125"/>
          </a:xfrm>
        </p:spPr>
        <p:txBody>
          <a:bodyPr/>
          <a:lstStyle/>
          <a:p>
            <a:fld id="{294D4A65-5DBF-47E4-A22C-1B2D232C1B48}" type="slidenum">
              <a:rPr lang="en-US" smtClean="0"/>
              <a:pPr/>
              <a:t>47</a:t>
            </a:fld>
            <a:endParaRPr lang="en-US" dirty="0"/>
          </a:p>
        </p:txBody>
      </p:sp>
      <p:pic>
        <p:nvPicPr>
          <p:cNvPr id="4" name="Content Placeholder 3" descr="BUM_staged approach_image.bmp"/>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483206"/>
            <a:ext cx="9144000" cy="3732858"/>
          </a:xfrm>
          <a:prstGeom prst="rect">
            <a:avLst/>
          </a:prstGeom>
        </p:spPr>
      </p:pic>
      <p:sp>
        <p:nvSpPr>
          <p:cNvPr id="9" name="Rectangle 8"/>
          <p:cNvSpPr/>
          <p:nvPr/>
        </p:nvSpPr>
        <p:spPr>
          <a:xfrm>
            <a:off x="6302978" y="5882995"/>
            <a:ext cx="2841022" cy="338554"/>
          </a:xfrm>
          <a:prstGeom prst="rect">
            <a:avLst/>
          </a:prstGeom>
        </p:spPr>
        <p:txBody>
          <a:bodyPr wrap="square">
            <a:spAutoFit/>
          </a:bodyPr>
          <a:lstStyle/>
          <a:p>
            <a:r>
              <a:rPr lang="en-US" sz="1600" u="sng" dirty="0">
                <a:solidFill>
                  <a:srgbClr val="00B0F0"/>
                </a:solidFill>
              </a:rPr>
              <a:t>energystar.gov/BldgManual</a:t>
            </a:r>
          </a:p>
        </p:txBody>
      </p:sp>
    </p:spTree>
    <p:extLst>
      <p:ext uri="{BB962C8B-B14F-4D97-AF65-F5344CB8AC3E}">
        <p14:creationId xmlns:p14="http://schemas.microsoft.com/office/powerpoint/2010/main" val="346116392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4977892" y="5702174"/>
            <a:ext cx="5804703" cy="307777"/>
          </a:xfrm>
          <a:prstGeom prst="rect">
            <a:avLst/>
          </a:prstGeom>
        </p:spPr>
        <p:txBody>
          <a:bodyPr wrap="square">
            <a:spAutoFit/>
          </a:bodyPr>
          <a:lstStyle/>
          <a:p>
            <a:r>
              <a:rPr lang="en-US" sz="1400" u="sng" dirty="0" smtClean="0">
                <a:solidFill>
                  <a:srgbClr val="00B0F0"/>
                </a:solidFill>
                <a:latin typeface="Univers" pitchFamily="34" charset="0"/>
              </a:rPr>
              <a:t>energystar.gov/buildings/</a:t>
            </a:r>
            <a:r>
              <a:rPr lang="en-US" sz="1400" u="sng" dirty="0" err="1">
                <a:solidFill>
                  <a:srgbClr val="00B0F0"/>
                </a:solidFill>
                <a:latin typeface="Univers" pitchFamily="34" charset="0"/>
              </a:rPr>
              <a:t>F</a:t>
            </a:r>
            <a:r>
              <a:rPr lang="en-US" sz="1400" u="sng" dirty="0" err="1" smtClean="0">
                <a:solidFill>
                  <a:srgbClr val="00B0F0"/>
                </a:solidFill>
                <a:latin typeface="Univers" pitchFamily="34" charset="0"/>
              </a:rPr>
              <a:t>inancialEvaluation</a:t>
            </a:r>
            <a:endParaRPr lang="en-US" sz="1400" u="sng" dirty="0">
              <a:solidFill>
                <a:srgbClr val="00B0F0"/>
              </a:solidFill>
              <a:latin typeface="Univers" pitchFamily="34" charset="0"/>
            </a:endParaRPr>
          </a:p>
        </p:txBody>
      </p:sp>
      <p:sp>
        <p:nvSpPr>
          <p:cNvPr id="15" name="Content Placeholder 2"/>
          <p:cNvSpPr txBox="1">
            <a:spLocks/>
          </p:cNvSpPr>
          <p:nvPr/>
        </p:nvSpPr>
        <p:spPr bwMode="auto">
          <a:xfrm>
            <a:off x="4641447" y="672194"/>
            <a:ext cx="4352081" cy="3104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rgbClr val="00B0F0"/>
              </a:buClr>
              <a:buFont typeface="Arial" charset="0"/>
              <a:buChar char="•"/>
              <a:defRPr sz="3200" kern="1200">
                <a:solidFill>
                  <a:srgbClr val="6F6F6F"/>
                </a:solidFill>
                <a:latin typeface="Arial" pitchFamily="34" charset="0"/>
                <a:ea typeface="+mn-ea"/>
                <a:cs typeface="Arial" pitchFamily="34" charset="0"/>
              </a:defRPr>
            </a:lvl1pPr>
            <a:lvl2pPr marL="742950" indent="-285750" algn="l" rtl="0" eaLnBrk="0" fontAlgn="base" hangingPunct="0">
              <a:spcBef>
                <a:spcPct val="20000"/>
              </a:spcBef>
              <a:spcAft>
                <a:spcPct val="0"/>
              </a:spcAft>
              <a:buClr>
                <a:srgbClr val="00B0F0"/>
              </a:buClr>
              <a:buFont typeface="Arial" charset="0"/>
              <a:buChar char="–"/>
              <a:defRPr sz="2800" kern="1200">
                <a:solidFill>
                  <a:srgbClr val="6F6F6F"/>
                </a:solidFill>
                <a:latin typeface="Arial" pitchFamily="34" charset="0"/>
                <a:ea typeface="+mn-ea"/>
                <a:cs typeface="Arial" pitchFamily="34" charset="0"/>
              </a:defRPr>
            </a:lvl2pPr>
            <a:lvl3pPr marL="1143000" indent="-228600" algn="l" rtl="0" eaLnBrk="0" fontAlgn="base" hangingPunct="0">
              <a:spcBef>
                <a:spcPct val="20000"/>
              </a:spcBef>
              <a:spcAft>
                <a:spcPct val="0"/>
              </a:spcAft>
              <a:buClr>
                <a:srgbClr val="00B0F0"/>
              </a:buClr>
              <a:buFont typeface="Arial" charset="0"/>
              <a:buChar char="•"/>
              <a:defRPr sz="2400" kern="1200">
                <a:solidFill>
                  <a:srgbClr val="6F6F6F"/>
                </a:solidFill>
                <a:latin typeface="Arial" pitchFamily="34" charset="0"/>
                <a:ea typeface="+mn-ea"/>
                <a:cs typeface="Arial" pitchFamily="34" charset="0"/>
              </a:defRPr>
            </a:lvl3pPr>
            <a:lvl4pPr marL="1600200" indent="-228600" algn="l" rtl="0" eaLnBrk="0" fontAlgn="base" hangingPunct="0">
              <a:spcBef>
                <a:spcPct val="20000"/>
              </a:spcBef>
              <a:spcAft>
                <a:spcPct val="0"/>
              </a:spcAft>
              <a:buClr>
                <a:srgbClr val="00B0F0"/>
              </a:buClr>
              <a:buFont typeface="Arial" charset="0"/>
              <a:buChar char="–"/>
              <a:defRPr sz="2000" kern="1200">
                <a:solidFill>
                  <a:srgbClr val="6F6F6F"/>
                </a:solidFill>
                <a:latin typeface="Arial" pitchFamily="34" charset="0"/>
                <a:ea typeface="+mn-ea"/>
                <a:cs typeface="Arial" pitchFamily="34" charset="0"/>
              </a:defRPr>
            </a:lvl4pPr>
            <a:lvl5pPr marL="2057400" indent="-228600" algn="l" rtl="0" eaLnBrk="0" fontAlgn="base" hangingPunct="0">
              <a:spcBef>
                <a:spcPct val="20000"/>
              </a:spcBef>
              <a:spcAft>
                <a:spcPct val="0"/>
              </a:spcAft>
              <a:buClr>
                <a:srgbClr val="00B0F0"/>
              </a:buClr>
              <a:buFont typeface="Arial" charset="0"/>
              <a:buChar char="»"/>
              <a:defRPr sz="2000" kern="1200">
                <a:solidFill>
                  <a:srgbClr val="6F6F6F"/>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600" dirty="0" smtClean="0"/>
              <a:t>Go toe-to-toe with your CFO</a:t>
            </a:r>
          </a:p>
          <a:p>
            <a:r>
              <a:rPr lang="en-US" sz="1800" dirty="0" smtClean="0"/>
              <a:t>Addresses the “we </a:t>
            </a:r>
            <a:r>
              <a:rPr lang="en-US" sz="1800" dirty="0"/>
              <a:t>don’t have the money” </a:t>
            </a:r>
            <a:r>
              <a:rPr lang="en-US" sz="1800" dirty="0" smtClean="0"/>
              <a:t>objection </a:t>
            </a:r>
          </a:p>
          <a:p>
            <a:r>
              <a:rPr lang="en-US" sz="1800" dirty="0" smtClean="0"/>
              <a:t>Translates </a:t>
            </a:r>
            <a:r>
              <a:rPr lang="en-US" sz="1800" dirty="0"/>
              <a:t>energy savings into “financial </a:t>
            </a:r>
            <a:r>
              <a:rPr lang="en-US" sz="1800" dirty="0" smtClean="0"/>
              <a:t>speak” </a:t>
            </a:r>
          </a:p>
          <a:p>
            <a:pPr marL="0" indent="0">
              <a:buNone/>
            </a:pPr>
            <a:endParaRPr lang="en-US" sz="1200" dirty="0" smtClean="0"/>
          </a:p>
          <a:p>
            <a:pPr marL="0" indent="0">
              <a:buNone/>
            </a:pPr>
            <a:r>
              <a:rPr lang="en-US" sz="2800" dirty="0" smtClean="0"/>
              <a:t>Answers three questions:</a:t>
            </a:r>
            <a:endParaRPr lang="en-US" sz="2800" dirty="0"/>
          </a:p>
          <a:p>
            <a:pPr>
              <a:buFont typeface="+mj-lt"/>
              <a:buAutoNum type="arabicPeriod"/>
            </a:pPr>
            <a:r>
              <a:rPr lang="en-US" sz="1800" dirty="0"/>
              <a:t>How much new energy efficiency equipment can be purchased from the anticipated savings?</a:t>
            </a:r>
          </a:p>
          <a:p>
            <a:pPr>
              <a:buFont typeface="+mj-lt"/>
              <a:buAutoNum type="arabicPeriod"/>
            </a:pPr>
            <a:r>
              <a:rPr lang="en-US" sz="1800" dirty="0"/>
              <a:t>Should </a:t>
            </a:r>
            <a:r>
              <a:rPr lang="en-US" sz="1800" dirty="0" smtClean="0"/>
              <a:t>it be </a:t>
            </a:r>
            <a:r>
              <a:rPr lang="en-US" sz="1800" dirty="0"/>
              <a:t>financed </a:t>
            </a:r>
            <a:r>
              <a:rPr lang="en-US" sz="1800" dirty="0" smtClean="0"/>
              <a:t>now, </a:t>
            </a:r>
            <a:r>
              <a:rPr lang="en-US" sz="1800" dirty="0"/>
              <a:t>or is it better to wait and use cash from a future budget? </a:t>
            </a:r>
          </a:p>
          <a:p>
            <a:pPr>
              <a:buFont typeface="+mj-lt"/>
              <a:buAutoNum type="arabicPeriod"/>
            </a:pPr>
            <a:r>
              <a:rPr lang="en-US" sz="1800" dirty="0" smtClean="0"/>
              <a:t>Will </a:t>
            </a:r>
            <a:r>
              <a:rPr lang="en-US" sz="1800" dirty="0"/>
              <a:t>we lose money by waiting for a lower interest rate?</a:t>
            </a: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7845" y="413114"/>
            <a:ext cx="4218435" cy="3125822"/>
          </a:xfrm>
          <a:prstGeom prst="rect">
            <a:avLst/>
          </a:prstGeom>
        </p:spPr>
      </p:pic>
    </p:spTree>
    <p:extLst>
      <p:ext uri="{BB962C8B-B14F-4D97-AF65-F5344CB8AC3E}">
        <p14:creationId xmlns:p14="http://schemas.microsoft.com/office/powerpoint/2010/main" val="3582499309"/>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bwMode="auto">
          <a:xfrm>
            <a:off x="4444679" y="737815"/>
            <a:ext cx="4467828" cy="3104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rgbClr val="00B0F0"/>
              </a:buClr>
              <a:buFont typeface="Arial" charset="0"/>
              <a:buChar char="•"/>
              <a:defRPr sz="3200" kern="1200">
                <a:solidFill>
                  <a:srgbClr val="6F6F6F"/>
                </a:solidFill>
                <a:latin typeface="Arial" pitchFamily="34" charset="0"/>
                <a:ea typeface="+mn-ea"/>
                <a:cs typeface="Arial" pitchFamily="34" charset="0"/>
              </a:defRPr>
            </a:lvl1pPr>
            <a:lvl2pPr marL="742950" indent="-285750" algn="l" rtl="0" eaLnBrk="0" fontAlgn="base" hangingPunct="0">
              <a:spcBef>
                <a:spcPct val="20000"/>
              </a:spcBef>
              <a:spcAft>
                <a:spcPct val="0"/>
              </a:spcAft>
              <a:buClr>
                <a:srgbClr val="00B0F0"/>
              </a:buClr>
              <a:buFont typeface="Arial" charset="0"/>
              <a:buChar char="–"/>
              <a:defRPr sz="2800" kern="1200">
                <a:solidFill>
                  <a:srgbClr val="6F6F6F"/>
                </a:solidFill>
                <a:latin typeface="Arial" pitchFamily="34" charset="0"/>
                <a:ea typeface="+mn-ea"/>
                <a:cs typeface="Arial" pitchFamily="34" charset="0"/>
              </a:defRPr>
            </a:lvl2pPr>
            <a:lvl3pPr marL="1143000" indent="-228600" algn="l" rtl="0" eaLnBrk="0" fontAlgn="base" hangingPunct="0">
              <a:spcBef>
                <a:spcPct val="20000"/>
              </a:spcBef>
              <a:spcAft>
                <a:spcPct val="0"/>
              </a:spcAft>
              <a:buClr>
                <a:srgbClr val="00B0F0"/>
              </a:buClr>
              <a:buFont typeface="Arial" charset="0"/>
              <a:buChar char="•"/>
              <a:defRPr sz="2400" kern="1200">
                <a:solidFill>
                  <a:srgbClr val="6F6F6F"/>
                </a:solidFill>
                <a:latin typeface="Arial" pitchFamily="34" charset="0"/>
                <a:ea typeface="+mn-ea"/>
                <a:cs typeface="Arial" pitchFamily="34" charset="0"/>
              </a:defRPr>
            </a:lvl3pPr>
            <a:lvl4pPr marL="1600200" indent="-228600" algn="l" rtl="0" eaLnBrk="0" fontAlgn="base" hangingPunct="0">
              <a:spcBef>
                <a:spcPct val="20000"/>
              </a:spcBef>
              <a:spcAft>
                <a:spcPct val="0"/>
              </a:spcAft>
              <a:buClr>
                <a:srgbClr val="00B0F0"/>
              </a:buClr>
              <a:buFont typeface="Arial" charset="0"/>
              <a:buChar char="–"/>
              <a:defRPr sz="2000" kern="1200">
                <a:solidFill>
                  <a:srgbClr val="6F6F6F"/>
                </a:solidFill>
                <a:latin typeface="Arial" pitchFamily="34" charset="0"/>
                <a:ea typeface="+mn-ea"/>
                <a:cs typeface="Arial" pitchFamily="34" charset="0"/>
              </a:defRPr>
            </a:lvl4pPr>
            <a:lvl5pPr marL="2057400" indent="-228600" algn="l" rtl="0" eaLnBrk="0" fontAlgn="base" hangingPunct="0">
              <a:spcBef>
                <a:spcPct val="20000"/>
              </a:spcBef>
              <a:spcAft>
                <a:spcPct val="0"/>
              </a:spcAft>
              <a:buClr>
                <a:srgbClr val="00B0F0"/>
              </a:buClr>
              <a:buFont typeface="Arial" charset="0"/>
              <a:buChar char="»"/>
              <a:defRPr sz="2000" kern="1200">
                <a:solidFill>
                  <a:srgbClr val="6F6F6F"/>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600"/>
              </a:spcBef>
            </a:pPr>
            <a:r>
              <a:rPr lang="en-US" sz="1800" dirty="0">
                <a:solidFill>
                  <a:schemeClr val="tx1">
                    <a:lumMod val="65000"/>
                    <a:lumOff val="35000"/>
                  </a:schemeClr>
                </a:solidFill>
                <a:latin typeface="+mn-lt"/>
                <a:cs typeface="+mn-cs"/>
              </a:rPr>
              <a:t>Evaluates costs and benefits of efficiency investments, for owner and each tenant</a:t>
            </a:r>
          </a:p>
          <a:p>
            <a:pPr>
              <a:spcBef>
                <a:spcPts val="600"/>
              </a:spcBef>
            </a:pPr>
            <a:r>
              <a:rPr lang="en-US" sz="1800" dirty="0">
                <a:solidFill>
                  <a:schemeClr val="tx1">
                    <a:lumMod val="65000"/>
                    <a:lumOff val="35000"/>
                  </a:schemeClr>
                </a:solidFill>
                <a:latin typeface="+mn-lt"/>
                <a:cs typeface="+mn-cs"/>
              </a:rPr>
              <a:t>Quantifies expected changes in expense reimbursements under common commercial lease structures</a:t>
            </a:r>
          </a:p>
          <a:p>
            <a:pPr>
              <a:spcBef>
                <a:spcPts val="600"/>
              </a:spcBef>
            </a:pPr>
            <a:r>
              <a:rPr lang="en-US" sz="1800" dirty="0">
                <a:solidFill>
                  <a:schemeClr val="tx1">
                    <a:lumMod val="65000"/>
                    <a:lumOff val="35000"/>
                  </a:schemeClr>
                </a:solidFill>
                <a:latin typeface="+mn-lt"/>
              </a:rPr>
              <a:t>Directly addresses “split incentive” barrier (who pays/who benefits) of efficiency investment in commercial real estate</a:t>
            </a:r>
          </a:p>
          <a:p>
            <a:pPr>
              <a:spcBef>
                <a:spcPts val="600"/>
              </a:spcBef>
            </a:pPr>
            <a:r>
              <a:rPr lang="en-US" sz="1800" dirty="0">
                <a:solidFill>
                  <a:schemeClr val="tx1">
                    <a:lumMod val="65000"/>
                    <a:lumOff val="35000"/>
                  </a:schemeClr>
                </a:solidFill>
                <a:latin typeface="+mn-lt"/>
              </a:rPr>
              <a:t>Potentially opens dialogue for landlords and tenants to share savings from capital investments</a:t>
            </a:r>
          </a:p>
          <a:p>
            <a:pPr>
              <a:spcBef>
                <a:spcPts val="600"/>
              </a:spcBef>
            </a:pPr>
            <a:r>
              <a:rPr lang="en-US" sz="1800" dirty="0">
                <a:solidFill>
                  <a:schemeClr val="tx1">
                    <a:lumMod val="65000"/>
                    <a:lumOff val="35000"/>
                  </a:schemeClr>
                </a:solidFill>
                <a:latin typeface="+mn-lt"/>
                <a:cs typeface="+mn-cs"/>
              </a:rPr>
              <a:t>Included in BOMA Energy Efficiency Program (BEEP) Course 5, </a:t>
            </a:r>
            <a:r>
              <a:rPr lang="en-US" sz="1800" i="1" dirty="0">
                <a:solidFill>
                  <a:schemeClr val="tx1">
                    <a:lumMod val="65000"/>
                    <a:lumOff val="35000"/>
                  </a:schemeClr>
                </a:solidFill>
                <a:latin typeface="+mn-lt"/>
                <a:cs typeface="+mn-cs"/>
              </a:rPr>
              <a:t>Building the Business Case</a:t>
            </a:r>
          </a:p>
        </p:txBody>
      </p:sp>
      <p:sp>
        <p:nvSpPr>
          <p:cNvPr id="8" name="Rectangle 7"/>
          <p:cNvSpPr/>
          <p:nvPr/>
        </p:nvSpPr>
        <p:spPr>
          <a:xfrm>
            <a:off x="4792698" y="5748473"/>
            <a:ext cx="5804703" cy="307777"/>
          </a:xfrm>
          <a:prstGeom prst="rect">
            <a:avLst/>
          </a:prstGeom>
        </p:spPr>
        <p:txBody>
          <a:bodyPr wrap="square">
            <a:spAutoFit/>
          </a:bodyPr>
          <a:lstStyle/>
          <a:p>
            <a:r>
              <a:rPr lang="en-US" sz="1400" u="sng" dirty="0" smtClean="0">
                <a:solidFill>
                  <a:srgbClr val="00B0F0"/>
                </a:solidFill>
                <a:latin typeface="Univers" pitchFamily="34" charset="0"/>
              </a:rPr>
              <a:t>energystar.gov/buildings/</a:t>
            </a:r>
            <a:r>
              <a:rPr lang="en-US" sz="1400" u="sng" dirty="0" err="1">
                <a:solidFill>
                  <a:srgbClr val="00B0F0"/>
                </a:solidFill>
                <a:latin typeface="Univers" pitchFamily="34" charset="0"/>
              </a:rPr>
              <a:t>F</a:t>
            </a:r>
            <a:r>
              <a:rPr lang="en-US" sz="1400" u="sng" dirty="0" err="1" smtClean="0">
                <a:solidFill>
                  <a:srgbClr val="00B0F0"/>
                </a:solidFill>
                <a:latin typeface="Univers" pitchFamily="34" charset="0"/>
              </a:rPr>
              <a:t>inancialEvaluation</a:t>
            </a:r>
            <a:endParaRPr lang="en-US" sz="1400" u="sng" dirty="0">
              <a:solidFill>
                <a:srgbClr val="00B0F0"/>
              </a:solidFill>
              <a:latin typeface="Univers" pitchFamily="34" charset="0"/>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3620" y="374528"/>
            <a:ext cx="4618299" cy="3560036"/>
          </a:xfrm>
          <a:prstGeom prst="rect">
            <a:avLst/>
          </a:prstGeom>
        </p:spPr>
      </p:pic>
    </p:spTree>
    <p:extLst>
      <p:ext uri="{BB962C8B-B14F-4D97-AF65-F5344CB8AC3E}">
        <p14:creationId xmlns:p14="http://schemas.microsoft.com/office/powerpoint/2010/main" val="124098045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9850" y="25264"/>
            <a:ext cx="7886700" cy="1325563"/>
          </a:xfrm>
        </p:spPr>
        <p:txBody>
          <a:bodyPr>
            <a:normAutofit/>
          </a:bodyPr>
          <a:lstStyle/>
          <a:p>
            <a:r>
              <a:rPr lang="en-US" sz="2000" dirty="0"/>
              <a:t>Consumer awareness</a:t>
            </a:r>
          </a:p>
        </p:txBody>
      </p:sp>
      <p:sp>
        <p:nvSpPr>
          <p:cNvPr id="3" name="Content Placeholder 2"/>
          <p:cNvSpPr>
            <a:spLocks noGrp="1"/>
          </p:cNvSpPr>
          <p:nvPr>
            <p:ph idx="4294967295"/>
          </p:nvPr>
        </p:nvSpPr>
        <p:spPr>
          <a:xfrm>
            <a:off x="439850" y="1151839"/>
            <a:ext cx="3382963" cy="2146300"/>
          </a:xfrm>
        </p:spPr>
        <p:txBody>
          <a:bodyPr>
            <a:normAutofit/>
          </a:bodyPr>
          <a:lstStyle/>
          <a:p>
            <a:pPr>
              <a:spcBef>
                <a:spcPts val="1200"/>
              </a:spcBef>
            </a:pPr>
            <a:r>
              <a:rPr lang="en-US" sz="1800" dirty="0">
                <a:solidFill>
                  <a:schemeClr val="tx1">
                    <a:lumMod val="50000"/>
                    <a:lumOff val="50000"/>
                  </a:schemeClr>
                </a:solidFill>
              </a:rPr>
              <a:t>Recognized by more than 85 percent of the American public.</a:t>
            </a:r>
          </a:p>
          <a:p>
            <a:pPr>
              <a:spcBef>
                <a:spcPts val="1200"/>
              </a:spcBef>
            </a:pPr>
            <a:r>
              <a:rPr lang="en-US" sz="1800" dirty="0">
                <a:solidFill>
                  <a:schemeClr val="tx1">
                    <a:lumMod val="50000"/>
                    <a:lumOff val="50000"/>
                  </a:schemeClr>
                </a:solidFill>
              </a:rPr>
              <a:t>Tied with the Good Housekeeping® seal as the most influential consumer emblem in the nation. </a:t>
            </a:r>
          </a:p>
        </p:txBody>
      </p:sp>
      <p:pic>
        <p:nvPicPr>
          <p:cNvPr id="4" name="Picture 3"/>
          <p:cNvPicPr>
            <a:picLocks noChangeAspect="1"/>
          </p:cNvPicPr>
          <p:nvPr/>
        </p:nvPicPr>
        <p:blipFill rotWithShape="1">
          <a:blip r:embed="rId3"/>
          <a:srcRect b="14810"/>
          <a:stretch/>
        </p:blipFill>
        <p:spPr>
          <a:xfrm>
            <a:off x="4383200" y="519057"/>
            <a:ext cx="4313583" cy="5504055"/>
          </a:xfrm>
          <a:prstGeom prst="rect">
            <a:avLst/>
          </a:prstGeom>
        </p:spPr>
      </p:pic>
      <p:sp>
        <p:nvSpPr>
          <p:cNvPr id="5" name="Content Placeholder 2"/>
          <p:cNvSpPr txBox="1">
            <a:spLocks/>
          </p:cNvSpPr>
          <p:nvPr/>
        </p:nvSpPr>
        <p:spPr>
          <a:xfrm>
            <a:off x="682046" y="5546034"/>
            <a:ext cx="3140767" cy="629825"/>
          </a:xfrm>
          <a:prstGeom prst="rect">
            <a:avLst/>
          </a:prstGeom>
        </p:spPr>
        <p:txBody>
          <a:bodyPr vert="horz" lIns="91440" tIns="45720" rIns="91440" bIns="45720" rtlCol="0">
            <a:normAutofit/>
          </a:bodyPr>
          <a:lstStyle>
            <a:lvl1pPr marL="342900" indent="-342900" algn="l" defTabSz="457200" rtl="0" eaLnBrk="1" latinLnBrk="0" hangingPunct="1">
              <a:lnSpc>
                <a:spcPts val="2000"/>
              </a:lnSpc>
              <a:spcBef>
                <a:spcPts val="6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1pPr>
            <a:lvl2pPr marL="742950" indent="-285750" algn="l" defTabSz="457200" rtl="0" eaLnBrk="1" latinLnBrk="0" hangingPunct="1">
              <a:lnSpc>
                <a:spcPts val="2000"/>
              </a:lnSpc>
              <a:spcBef>
                <a:spcPts val="6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2pPr>
            <a:lvl3pPr marL="1143000" indent="-228600" algn="l" defTabSz="457200" rtl="0" eaLnBrk="1" latinLnBrk="0" hangingPunct="1">
              <a:lnSpc>
                <a:spcPts val="2000"/>
              </a:lnSpc>
              <a:spcBef>
                <a:spcPts val="6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3pPr>
            <a:lvl4pPr marL="1600200" indent="-228600" algn="l" defTabSz="457200" rtl="0" eaLnBrk="1" latinLnBrk="0" hangingPunct="1">
              <a:lnSpc>
                <a:spcPts val="2000"/>
              </a:lnSpc>
              <a:spcBef>
                <a:spcPts val="6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4pPr>
            <a:lvl5pPr marL="2057400" indent="-228600" algn="l" defTabSz="457200" rtl="0" eaLnBrk="1" latinLnBrk="0" hangingPunct="1">
              <a:lnSpc>
                <a:spcPts val="2000"/>
              </a:lnSpc>
              <a:spcBef>
                <a:spcPts val="6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buNone/>
            </a:pPr>
            <a:r>
              <a:rPr lang="en-US" sz="1000" b="1" dirty="0"/>
              <a:t>Source: National Awareness of the ENERGY STAR for 2014: Analysis of CEE Household Survey, U.S. EPA 2015b.</a:t>
            </a:r>
          </a:p>
        </p:txBody>
      </p:sp>
    </p:spTree>
    <p:extLst>
      <p:ext uri="{BB962C8B-B14F-4D97-AF65-F5344CB8AC3E}">
        <p14:creationId xmlns:p14="http://schemas.microsoft.com/office/powerpoint/2010/main" val="311112403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0513" y="518160"/>
            <a:ext cx="4151982" cy="3063240"/>
          </a:xfrm>
          <a:prstGeom prst="rect">
            <a:avLst/>
          </a:prstGeom>
        </p:spPr>
      </p:pic>
      <p:sp>
        <p:nvSpPr>
          <p:cNvPr id="5" name="Content Placeholder 2"/>
          <p:cNvSpPr txBox="1">
            <a:spLocks/>
          </p:cNvSpPr>
          <p:nvPr/>
        </p:nvSpPr>
        <p:spPr bwMode="auto">
          <a:xfrm>
            <a:off x="4444679" y="737815"/>
            <a:ext cx="4467828" cy="3104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rgbClr val="00B0F0"/>
              </a:buClr>
              <a:buFont typeface="Arial" charset="0"/>
              <a:buChar char="•"/>
              <a:defRPr sz="3200" kern="1200">
                <a:solidFill>
                  <a:srgbClr val="6F6F6F"/>
                </a:solidFill>
                <a:latin typeface="Arial" pitchFamily="34" charset="0"/>
                <a:ea typeface="+mn-ea"/>
                <a:cs typeface="Arial" pitchFamily="34" charset="0"/>
              </a:defRPr>
            </a:lvl1pPr>
            <a:lvl2pPr marL="742950" indent="-285750" algn="l" rtl="0" eaLnBrk="0" fontAlgn="base" hangingPunct="0">
              <a:spcBef>
                <a:spcPct val="20000"/>
              </a:spcBef>
              <a:spcAft>
                <a:spcPct val="0"/>
              </a:spcAft>
              <a:buClr>
                <a:srgbClr val="00B0F0"/>
              </a:buClr>
              <a:buFont typeface="Arial" charset="0"/>
              <a:buChar char="–"/>
              <a:defRPr sz="2800" kern="1200">
                <a:solidFill>
                  <a:srgbClr val="6F6F6F"/>
                </a:solidFill>
                <a:latin typeface="Arial" pitchFamily="34" charset="0"/>
                <a:ea typeface="+mn-ea"/>
                <a:cs typeface="Arial" pitchFamily="34" charset="0"/>
              </a:defRPr>
            </a:lvl2pPr>
            <a:lvl3pPr marL="1143000" indent="-228600" algn="l" rtl="0" eaLnBrk="0" fontAlgn="base" hangingPunct="0">
              <a:spcBef>
                <a:spcPct val="20000"/>
              </a:spcBef>
              <a:spcAft>
                <a:spcPct val="0"/>
              </a:spcAft>
              <a:buClr>
                <a:srgbClr val="00B0F0"/>
              </a:buClr>
              <a:buFont typeface="Arial" charset="0"/>
              <a:buChar char="•"/>
              <a:defRPr sz="2400" kern="1200">
                <a:solidFill>
                  <a:srgbClr val="6F6F6F"/>
                </a:solidFill>
                <a:latin typeface="Arial" pitchFamily="34" charset="0"/>
                <a:ea typeface="+mn-ea"/>
                <a:cs typeface="Arial" pitchFamily="34" charset="0"/>
              </a:defRPr>
            </a:lvl3pPr>
            <a:lvl4pPr marL="1600200" indent="-228600" algn="l" rtl="0" eaLnBrk="0" fontAlgn="base" hangingPunct="0">
              <a:spcBef>
                <a:spcPct val="20000"/>
              </a:spcBef>
              <a:spcAft>
                <a:spcPct val="0"/>
              </a:spcAft>
              <a:buClr>
                <a:srgbClr val="00B0F0"/>
              </a:buClr>
              <a:buFont typeface="Arial" charset="0"/>
              <a:buChar char="–"/>
              <a:defRPr sz="2000" kern="1200">
                <a:solidFill>
                  <a:srgbClr val="6F6F6F"/>
                </a:solidFill>
                <a:latin typeface="Arial" pitchFamily="34" charset="0"/>
                <a:ea typeface="+mn-ea"/>
                <a:cs typeface="Arial" pitchFamily="34" charset="0"/>
              </a:defRPr>
            </a:lvl4pPr>
            <a:lvl5pPr marL="2057400" indent="-228600" algn="l" rtl="0" eaLnBrk="0" fontAlgn="base" hangingPunct="0">
              <a:spcBef>
                <a:spcPct val="20000"/>
              </a:spcBef>
              <a:spcAft>
                <a:spcPct val="0"/>
              </a:spcAft>
              <a:buClr>
                <a:srgbClr val="00B0F0"/>
              </a:buClr>
              <a:buFont typeface="Arial" charset="0"/>
              <a:buChar char="»"/>
              <a:defRPr sz="2000" kern="1200">
                <a:solidFill>
                  <a:srgbClr val="6F6F6F"/>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600"/>
              </a:spcBef>
            </a:pPr>
            <a:r>
              <a:rPr lang="en-US" sz="1800" dirty="0" smtClean="0"/>
              <a:t>Quantifies </a:t>
            </a:r>
            <a:r>
              <a:rPr lang="en-US" sz="1800" dirty="0"/>
              <a:t>the value of improvements in energy efficiency to your organization. </a:t>
            </a:r>
            <a:endParaRPr lang="en-US" sz="1800" dirty="0" smtClean="0"/>
          </a:p>
          <a:p>
            <a:pPr>
              <a:spcBef>
                <a:spcPts val="600"/>
              </a:spcBef>
            </a:pPr>
            <a:r>
              <a:rPr lang="en-US" sz="1800" dirty="0" smtClean="0"/>
              <a:t>Uses </a:t>
            </a:r>
            <a:r>
              <a:rPr lang="en-US" sz="1800" dirty="0"/>
              <a:t>the prevailing price/earnings ratio to estimate the market value of increased earnings that can result from increased energy efficiency.</a:t>
            </a:r>
            <a:endParaRPr lang="en-US" sz="1800" i="1" dirty="0">
              <a:solidFill>
                <a:schemeClr val="tx1">
                  <a:lumMod val="65000"/>
                  <a:lumOff val="35000"/>
                </a:schemeClr>
              </a:solidFill>
              <a:latin typeface="+mn-lt"/>
              <a:cs typeface="+mn-cs"/>
            </a:endParaRPr>
          </a:p>
        </p:txBody>
      </p:sp>
      <p:sp>
        <p:nvSpPr>
          <p:cNvPr id="8" name="Rectangle 7"/>
          <p:cNvSpPr/>
          <p:nvPr/>
        </p:nvSpPr>
        <p:spPr>
          <a:xfrm>
            <a:off x="4792698" y="5748473"/>
            <a:ext cx="5804703" cy="307777"/>
          </a:xfrm>
          <a:prstGeom prst="rect">
            <a:avLst/>
          </a:prstGeom>
        </p:spPr>
        <p:txBody>
          <a:bodyPr wrap="square">
            <a:spAutoFit/>
          </a:bodyPr>
          <a:lstStyle/>
          <a:p>
            <a:r>
              <a:rPr lang="en-US" sz="1400" u="sng" dirty="0" smtClean="0">
                <a:solidFill>
                  <a:srgbClr val="00B0F0"/>
                </a:solidFill>
                <a:latin typeface="Univers" pitchFamily="34" charset="0"/>
              </a:rPr>
              <a:t>energystar.gov/buildings/</a:t>
            </a:r>
            <a:r>
              <a:rPr lang="en-US" sz="1400" u="sng" dirty="0" err="1">
                <a:solidFill>
                  <a:srgbClr val="00B0F0"/>
                </a:solidFill>
                <a:latin typeface="Univers" pitchFamily="34" charset="0"/>
              </a:rPr>
              <a:t>F</a:t>
            </a:r>
            <a:r>
              <a:rPr lang="en-US" sz="1400" u="sng" dirty="0" err="1" smtClean="0">
                <a:solidFill>
                  <a:srgbClr val="00B0F0"/>
                </a:solidFill>
                <a:latin typeface="Univers" pitchFamily="34" charset="0"/>
              </a:rPr>
              <a:t>inancialEvaluation</a:t>
            </a:r>
            <a:endParaRPr lang="en-US" sz="1400" u="sng" dirty="0">
              <a:solidFill>
                <a:srgbClr val="00B0F0"/>
              </a:solidFill>
              <a:latin typeface="Univers" pitchFamily="34" charset="0"/>
            </a:endParaRPr>
          </a:p>
        </p:txBody>
      </p:sp>
    </p:spTree>
    <p:extLst>
      <p:ext uri="{BB962C8B-B14F-4D97-AF65-F5344CB8AC3E}">
        <p14:creationId xmlns:p14="http://schemas.microsoft.com/office/powerpoint/2010/main" val="18362275"/>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Action Workbooks for Congregations and Small Businesses</a:t>
            </a:r>
          </a:p>
        </p:txBody>
      </p:sp>
      <p:sp>
        <p:nvSpPr>
          <p:cNvPr id="10" name="TextBox 9"/>
          <p:cNvSpPr txBox="1"/>
          <p:nvPr/>
        </p:nvSpPr>
        <p:spPr>
          <a:xfrm>
            <a:off x="4679739" y="4567762"/>
            <a:ext cx="4733435" cy="1689576"/>
          </a:xfrm>
          <a:prstGeom prst="rect">
            <a:avLst/>
          </a:prstGeom>
        </p:spPr>
        <p:txBody>
          <a:bodyPr vert="horz" wrap="square" lIns="91440" tIns="45720" rIns="91440" bIns="45720" rtlCol="0" anchor="ctr">
            <a:normAutofit/>
          </a:bodyPr>
          <a:lstStyle/>
          <a:p>
            <a:pPr algn="ctr">
              <a:spcBef>
                <a:spcPct val="0"/>
              </a:spcBef>
            </a:pPr>
            <a:endParaRPr kumimoji="0" lang="en-US" b="0" i="0" u="none" strike="noStrike" kern="1200" cap="none" spc="0" normalizeH="0" baseline="0" noProof="0" dirty="0">
              <a:ln>
                <a:noFill/>
              </a:ln>
              <a:solidFill>
                <a:schemeClr val="tx1">
                  <a:lumMod val="50000"/>
                  <a:lumOff val="50000"/>
                </a:schemeClr>
              </a:solidFill>
              <a:effectLst/>
              <a:uLnTx/>
              <a:uFillTx/>
              <a:latin typeface="Arial" pitchFamily="34" charset="0"/>
              <a:ea typeface="+mj-ea"/>
              <a:cs typeface="Arial" pitchFamily="34" charset="0"/>
            </a:endParaRPr>
          </a:p>
        </p:txBody>
      </p:sp>
      <p:sp>
        <p:nvSpPr>
          <p:cNvPr id="12" name="Rectangle 11"/>
          <p:cNvSpPr/>
          <p:nvPr/>
        </p:nvSpPr>
        <p:spPr>
          <a:xfrm>
            <a:off x="1470991" y="5728982"/>
            <a:ext cx="2643809" cy="369332"/>
          </a:xfrm>
          <a:prstGeom prst="rect">
            <a:avLst/>
          </a:prstGeom>
        </p:spPr>
        <p:txBody>
          <a:bodyPr wrap="square">
            <a:spAutoFit/>
          </a:bodyPr>
          <a:lstStyle/>
          <a:p>
            <a:pPr algn="ctr"/>
            <a:r>
              <a:rPr lang="en-US" dirty="0">
                <a:solidFill>
                  <a:srgbClr val="00B0F0"/>
                </a:solidFill>
              </a:rPr>
              <a:t>energystar.gov/</a:t>
            </a:r>
            <a:r>
              <a:rPr lang="en-US" dirty="0" err="1">
                <a:solidFill>
                  <a:srgbClr val="00B0F0"/>
                </a:solidFill>
              </a:rPr>
              <a:t>smallbiz</a:t>
            </a:r>
            <a:endParaRPr lang="en-US" dirty="0">
              <a:solidFill>
                <a:srgbClr val="00B0F0"/>
              </a:solidFill>
            </a:endParaRPr>
          </a:p>
        </p:txBody>
      </p:sp>
      <p:sp>
        <p:nvSpPr>
          <p:cNvPr id="14" name="Rectangle 1"/>
          <p:cNvSpPr>
            <a:spLocks noChangeArrowheads="1"/>
          </p:cNvSpPr>
          <p:nvPr/>
        </p:nvSpPr>
        <p:spPr bwMode="auto">
          <a:xfrm>
            <a:off x="628650" y="1700561"/>
            <a:ext cx="739653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Clr>
                <a:srgbClr val="00B0F0"/>
              </a:buClr>
            </a:pPr>
            <a:r>
              <a:rPr lang="en-US" dirty="0">
                <a:solidFill>
                  <a:schemeClr val="tx1">
                    <a:lumMod val="65000"/>
                    <a:lumOff val="35000"/>
                  </a:schemeClr>
                </a:solidFill>
                <a:latin typeface="Univers" pitchFamily="34" charset="0"/>
              </a:rPr>
              <a:t>Planning guides for increasing energy efficiency in small businesses and worship facilities.</a:t>
            </a:r>
          </a:p>
        </p:txBody>
      </p:sp>
      <p:sp>
        <p:nvSpPr>
          <p:cNvPr id="15" name="Slide Number Placeholder 3"/>
          <p:cNvSpPr>
            <a:spLocks noGrp="1"/>
          </p:cNvSpPr>
          <p:nvPr>
            <p:ph type="sldNum" sz="quarter" idx="12"/>
          </p:nvPr>
        </p:nvSpPr>
        <p:spPr>
          <a:xfrm>
            <a:off x="8209221" y="6356351"/>
            <a:ext cx="477578" cy="365125"/>
          </a:xfrm>
        </p:spPr>
        <p:txBody>
          <a:bodyPr/>
          <a:lstStyle/>
          <a:p>
            <a:fld id="{294D4A65-5DBF-47E4-A22C-1B2D232C1B48}" type="slidenum">
              <a:rPr lang="en-US" smtClean="0"/>
              <a:pPr/>
              <a:t>51</a:t>
            </a:fld>
            <a:endParaRPr lang="en-US" dirty="0"/>
          </a:p>
        </p:txBody>
      </p:sp>
      <p:sp>
        <p:nvSpPr>
          <p:cNvPr id="16" name="Rectangle 15"/>
          <p:cNvSpPr/>
          <p:nvPr/>
        </p:nvSpPr>
        <p:spPr>
          <a:xfrm>
            <a:off x="4565346" y="5728982"/>
            <a:ext cx="3313379" cy="369332"/>
          </a:xfrm>
          <a:prstGeom prst="rect">
            <a:avLst/>
          </a:prstGeom>
        </p:spPr>
        <p:txBody>
          <a:bodyPr wrap="square">
            <a:spAutoFit/>
          </a:bodyPr>
          <a:lstStyle/>
          <a:p>
            <a:pPr algn="ctr"/>
            <a:r>
              <a:rPr lang="en-US" dirty="0">
                <a:solidFill>
                  <a:srgbClr val="00B0F0"/>
                </a:solidFill>
              </a:rPr>
              <a:t>energystar.gov/congregations</a:t>
            </a:r>
          </a:p>
        </p:txBody>
      </p:sp>
      <p:pic>
        <p:nvPicPr>
          <p:cNvPr id="3" name="Picture 2"/>
          <p:cNvPicPr>
            <a:picLocks noChangeAspect="1"/>
          </p:cNvPicPr>
          <p:nvPr/>
        </p:nvPicPr>
        <p:blipFill>
          <a:blip r:embed="rId2"/>
          <a:stretch>
            <a:fillRect/>
          </a:stretch>
        </p:blipFill>
        <p:spPr>
          <a:xfrm>
            <a:off x="1594739" y="2370914"/>
            <a:ext cx="2593504" cy="3348196"/>
          </a:xfrm>
          <a:prstGeom prst="rect">
            <a:avLst/>
          </a:prstGeom>
        </p:spPr>
      </p:pic>
      <p:pic>
        <p:nvPicPr>
          <p:cNvPr id="4" name="Picture 3"/>
          <p:cNvPicPr>
            <a:picLocks noChangeAspect="1"/>
          </p:cNvPicPr>
          <p:nvPr/>
        </p:nvPicPr>
        <p:blipFill>
          <a:blip r:embed="rId3"/>
          <a:stretch>
            <a:fillRect/>
          </a:stretch>
        </p:blipFill>
        <p:spPr>
          <a:xfrm>
            <a:off x="4930470" y="2370915"/>
            <a:ext cx="2583129" cy="3358068"/>
          </a:xfrm>
          <a:prstGeom prst="rect">
            <a:avLst/>
          </a:prstGeom>
        </p:spPr>
      </p:pic>
    </p:spTree>
    <p:extLst>
      <p:ext uri="{BB962C8B-B14F-4D97-AF65-F5344CB8AC3E}">
        <p14:creationId xmlns:p14="http://schemas.microsoft.com/office/powerpoint/2010/main" val="212239869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Communications Strategy Planning Guide</a:t>
            </a:r>
          </a:p>
        </p:txBody>
      </p:sp>
      <p:sp>
        <p:nvSpPr>
          <p:cNvPr id="10" name="TextBox 9"/>
          <p:cNvSpPr txBox="1"/>
          <p:nvPr/>
        </p:nvSpPr>
        <p:spPr>
          <a:xfrm>
            <a:off x="4679739" y="4567762"/>
            <a:ext cx="4733435" cy="1689576"/>
          </a:xfrm>
          <a:prstGeom prst="rect">
            <a:avLst/>
          </a:prstGeom>
        </p:spPr>
        <p:txBody>
          <a:bodyPr vert="horz" wrap="square" lIns="91440" tIns="45720" rIns="91440" bIns="45720" rtlCol="0" anchor="ctr">
            <a:normAutofit/>
          </a:bodyPr>
          <a:lstStyle/>
          <a:p>
            <a:pPr algn="ctr">
              <a:spcBef>
                <a:spcPct val="0"/>
              </a:spcBef>
            </a:pPr>
            <a:endParaRPr kumimoji="0" lang="en-US" b="0" i="0" u="none" strike="noStrike" kern="1200" cap="none" spc="0" normalizeH="0" baseline="0" noProof="0" dirty="0">
              <a:ln>
                <a:noFill/>
              </a:ln>
              <a:solidFill>
                <a:schemeClr val="tx1">
                  <a:lumMod val="50000"/>
                  <a:lumOff val="50000"/>
                </a:schemeClr>
              </a:solidFill>
              <a:effectLst/>
              <a:uLnTx/>
              <a:uFillTx/>
              <a:latin typeface="Arial" pitchFamily="34" charset="0"/>
              <a:ea typeface="+mj-ea"/>
              <a:cs typeface="Arial" pitchFamily="34" charset="0"/>
            </a:endParaRPr>
          </a:p>
        </p:txBody>
      </p:sp>
      <p:sp>
        <p:nvSpPr>
          <p:cNvPr id="12" name="Rectangle 11"/>
          <p:cNvSpPr/>
          <p:nvPr/>
        </p:nvSpPr>
        <p:spPr>
          <a:xfrm>
            <a:off x="4195153" y="5596636"/>
            <a:ext cx="4700698" cy="369332"/>
          </a:xfrm>
          <a:prstGeom prst="rect">
            <a:avLst/>
          </a:prstGeom>
        </p:spPr>
        <p:txBody>
          <a:bodyPr wrap="square">
            <a:spAutoFit/>
          </a:bodyPr>
          <a:lstStyle/>
          <a:p>
            <a:pPr algn="ctr"/>
            <a:r>
              <a:rPr lang="en-US" dirty="0">
                <a:solidFill>
                  <a:srgbClr val="00B0F0"/>
                </a:solidFill>
              </a:rPr>
              <a:t>energystar.gov/buildings/tools-and-resources</a:t>
            </a:r>
          </a:p>
        </p:txBody>
      </p:sp>
      <p:sp>
        <p:nvSpPr>
          <p:cNvPr id="13" name="Title 6"/>
          <p:cNvSpPr txBox="1">
            <a:spLocks/>
          </p:cNvSpPr>
          <p:nvPr/>
        </p:nvSpPr>
        <p:spPr>
          <a:xfrm>
            <a:off x="4498727" y="1906509"/>
            <a:ext cx="3604437" cy="1183369"/>
          </a:xfrm>
          <a:prstGeom prst="rect">
            <a:avLst/>
          </a:prstGeom>
        </p:spPr>
        <p:txBody>
          <a:bodyPr vert="horz" lIns="91440" tIns="45720" rIns="91440" bIns="45720" rtlCol="0" anchor="t" anchorCtr="0">
            <a:noAutofit/>
          </a:bodyPr>
          <a:lstStyle/>
          <a:p>
            <a:pPr lvl="0">
              <a:spcBef>
                <a:spcPct val="0"/>
              </a:spcBef>
              <a:spcAft>
                <a:spcPts val="1800"/>
              </a:spcAft>
              <a:buClr>
                <a:srgbClr val="00B0F0"/>
              </a:buClr>
            </a:pPr>
            <a:r>
              <a:rPr lang="en-US" sz="1400" dirty="0">
                <a:solidFill>
                  <a:srgbClr val="6F6F6F"/>
                </a:solidFill>
                <a:latin typeface="Arial" pitchFamily="34" charset="0"/>
                <a:cs typeface="Arial" pitchFamily="34" charset="0"/>
              </a:rPr>
              <a:t>Six-page worksheet for planning a communications strategy to engage stakeholders around energy efficiency</a:t>
            </a:r>
            <a:endParaRPr lang="en-US" dirty="0">
              <a:solidFill>
                <a:schemeClr val="accent1">
                  <a:lumMod val="50000"/>
                </a:schemeClr>
              </a:solidFill>
            </a:endParaRPr>
          </a:p>
        </p:txBody>
      </p:sp>
      <p:grpSp>
        <p:nvGrpSpPr>
          <p:cNvPr id="20" name="Group 19"/>
          <p:cNvGrpSpPr/>
          <p:nvPr/>
        </p:nvGrpSpPr>
        <p:grpSpPr>
          <a:xfrm>
            <a:off x="1282061" y="1962882"/>
            <a:ext cx="7233289" cy="4004069"/>
            <a:chOff x="994298" y="1981730"/>
            <a:chExt cx="7855756" cy="4348643"/>
          </a:xfrm>
        </p:grpSpPr>
        <p:pic>
          <p:nvPicPr>
            <p:cNvPr id="4" name="Picture 3"/>
            <p:cNvPicPr>
              <a:picLocks noChangeAspect="1"/>
            </p:cNvPicPr>
            <p:nvPr/>
          </p:nvPicPr>
          <p:blipFill>
            <a:blip r:embed="rId2"/>
            <a:stretch>
              <a:fillRect/>
            </a:stretch>
          </p:blipFill>
          <p:spPr>
            <a:xfrm>
              <a:off x="994298" y="1981730"/>
              <a:ext cx="3290680" cy="4348643"/>
            </a:xfrm>
            <a:prstGeom prst="rect">
              <a:avLst/>
            </a:prstGeom>
            <a:effectLst>
              <a:outerShdw blurRad="63500" sx="102000" sy="102000" algn="ctr" rotWithShape="0">
                <a:prstClr val="black">
                  <a:alpha val="40000"/>
                </a:prstClr>
              </a:outerShdw>
            </a:effectLst>
          </p:spPr>
        </p:pic>
        <p:pic>
          <p:nvPicPr>
            <p:cNvPr id="14" name="Picture 13"/>
            <p:cNvPicPr>
              <a:picLocks noChangeAspect="1"/>
            </p:cNvPicPr>
            <p:nvPr/>
          </p:nvPicPr>
          <p:blipFill rotWithShape="1">
            <a:blip r:embed="rId2"/>
            <a:srcRect l="14208" t="49841" r="5661" b="8493"/>
            <a:stretch/>
          </p:blipFill>
          <p:spPr>
            <a:xfrm>
              <a:off x="4551888" y="2806995"/>
              <a:ext cx="4298166" cy="3081011"/>
            </a:xfrm>
            <a:prstGeom prst="rect">
              <a:avLst/>
            </a:prstGeom>
            <a:ln>
              <a:solidFill>
                <a:srgbClr val="00B0F0"/>
              </a:solidFill>
            </a:ln>
            <a:effectLst>
              <a:outerShdw blurRad="63500" sx="102000" sy="102000" algn="ctr" rotWithShape="0">
                <a:prstClr val="black">
                  <a:alpha val="40000"/>
                </a:prstClr>
              </a:outerShdw>
            </a:effectLst>
          </p:spPr>
        </p:pic>
        <p:sp>
          <p:nvSpPr>
            <p:cNvPr id="6" name="Rectangle 5"/>
            <p:cNvSpPr/>
            <p:nvPr/>
          </p:nvSpPr>
          <p:spPr>
            <a:xfrm>
              <a:off x="1446028" y="4156051"/>
              <a:ext cx="2732567" cy="1731955"/>
            </a:xfrm>
            <a:prstGeom prst="rect">
              <a:avLst/>
            </a:prstGeom>
            <a:noFill/>
            <a:ln w="28575">
              <a:solidFill>
                <a:srgbClr val="00B0F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Connector 7"/>
            <p:cNvCxnSpPr/>
            <p:nvPr/>
          </p:nvCxnSpPr>
          <p:spPr>
            <a:xfrm flipV="1">
              <a:off x="1446028" y="2806995"/>
              <a:ext cx="3105860" cy="1349056"/>
            </a:xfrm>
            <a:prstGeom prst="line">
              <a:avLst/>
            </a:prstGeom>
            <a:ln>
              <a:solidFill>
                <a:srgbClr val="00B0F0"/>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flipV="1">
              <a:off x="4158079" y="5888006"/>
              <a:ext cx="393809" cy="1"/>
            </a:xfrm>
            <a:prstGeom prst="line">
              <a:avLst/>
            </a:prstGeom>
            <a:ln>
              <a:solidFill>
                <a:srgbClr val="00B0F0"/>
              </a:solidFill>
            </a:ln>
            <a:effectLst/>
          </p:spPr>
          <p:style>
            <a:lnRef idx="2">
              <a:schemeClr val="accent1"/>
            </a:lnRef>
            <a:fillRef idx="0">
              <a:schemeClr val="accent1"/>
            </a:fillRef>
            <a:effectRef idx="1">
              <a:schemeClr val="accent1"/>
            </a:effectRef>
            <a:fontRef idx="minor">
              <a:schemeClr val="tx1"/>
            </a:fontRef>
          </p:style>
        </p:cxnSp>
        <p:sp>
          <p:nvSpPr>
            <p:cNvPr id="19" name="Freeform 18"/>
            <p:cNvSpPr/>
            <p:nvPr/>
          </p:nvSpPr>
          <p:spPr>
            <a:xfrm>
              <a:off x="1456660" y="2796363"/>
              <a:ext cx="3104707" cy="3104707"/>
            </a:xfrm>
            <a:custGeom>
              <a:avLst/>
              <a:gdLst>
                <a:gd name="connsiteX0" fmla="*/ 0 w 3104707"/>
                <a:gd name="connsiteY0" fmla="*/ 1371600 h 3104707"/>
                <a:gd name="connsiteX1" fmla="*/ 3083442 w 3104707"/>
                <a:gd name="connsiteY1" fmla="*/ 0 h 3104707"/>
                <a:gd name="connsiteX2" fmla="*/ 3104707 w 3104707"/>
                <a:gd name="connsiteY2" fmla="*/ 3094074 h 3104707"/>
                <a:gd name="connsiteX3" fmla="*/ 0 w 3104707"/>
                <a:gd name="connsiteY3" fmla="*/ 3104707 h 3104707"/>
                <a:gd name="connsiteX4" fmla="*/ 0 w 3104707"/>
                <a:gd name="connsiteY4" fmla="*/ 1371600 h 31047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4707" h="3104707">
                  <a:moveTo>
                    <a:pt x="0" y="1371600"/>
                  </a:moveTo>
                  <a:lnTo>
                    <a:pt x="3083442" y="0"/>
                  </a:lnTo>
                  <a:lnTo>
                    <a:pt x="3104707" y="3094074"/>
                  </a:lnTo>
                  <a:lnTo>
                    <a:pt x="0" y="3104707"/>
                  </a:lnTo>
                  <a:lnTo>
                    <a:pt x="0" y="1371600"/>
                  </a:lnTo>
                  <a:close/>
                </a:path>
              </a:pathLst>
            </a:custGeom>
            <a:solidFill>
              <a:srgbClr val="DBEEF4">
                <a:alpha val="3098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21" name="Slide Number Placeholder 3"/>
          <p:cNvSpPr>
            <a:spLocks noGrp="1"/>
          </p:cNvSpPr>
          <p:nvPr>
            <p:ph type="sldNum" sz="quarter" idx="12"/>
          </p:nvPr>
        </p:nvSpPr>
        <p:spPr>
          <a:xfrm>
            <a:off x="8209221" y="6356351"/>
            <a:ext cx="477578" cy="365125"/>
          </a:xfrm>
        </p:spPr>
        <p:txBody>
          <a:bodyPr/>
          <a:lstStyle/>
          <a:p>
            <a:fld id="{294D4A65-5DBF-47E4-A22C-1B2D232C1B48}" type="slidenum">
              <a:rPr lang="en-US" smtClean="0"/>
              <a:pPr/>
              <a:t>52</a:t>
            </a:fld>
            <a:endParaRPr lang="en-US" dirty="0"/>
          </a:p>
        </p:txBody>
      </p:sp>
    </p:spTree>
    <p:extLst>
      <p:ext uri="{BB962C8B-B14F-4D97-AF65-F5344CB8AC3E}">
        <p14:creationId xmlns:p14="http://schemas.microsoft.com/office/powerpoint/2010/main" val="390046461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1"/>
          <p:cNvSpPr>
            <a:spLocks noChangeArrowheads="1"/>
          </p:cNvSpPr>
          <p:nvPr/>
        </p:nvSpPr>
        <p:spPr bwMode="auto">
          <a:xfrm>
            <a:off x="503455" y="1549799"/>
            <a:ext cx="4625208" cy="312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dirty="0">
                <a:solidFill>
                  <a:schemeClr val="tx1">
                    <a:lumMod val="65000"/>
                    <a:lumOff val="35000"/>
                  </a:schemeClr>
                </a:solidFill>
                <a:latin typeface="Univers" pitchFamily="34" charset="0"/>
              </a:rPr>
              <a:t>Step-by-step guidance on how to:</a:t>
            </a:r>
          </a:p>
          <a:p>
            <a:pPr eaLnBrk="1" hangingPunct="1"/>
            <a:endParaRPr lang="en-US" dirty="0">
              <a:solidFill>
                <a:schemeClr val="tx1">
                  <a:lumMod val="65000"/>
                  <a:lumOff val="35000"/>
                </a:schemeClr>
              </a:solidFill>
              <a:latin typeface="Univers" pitchFamily="34" charset="0"/>
            </a:endParaRPr>
          </a:p>
          <a:p>
            <a:pPr marL="569913" lvl="1" indent="-344488">
              <a:spcBef>
                <a:spcPts val="600"/>
              </a:spcBef>
              <a:buClr>
                <a:srgbClr val="00B0F0"/>
              </a:buClr>
              <a:buFont typeface="+mj-lt"/>
              <a:buAutoNum type="arabicPeriod"/>
              <a:defRPr/>
            </a:pPr>
            <a:r>
              <a:rPr lang="en-US" dirty="0">
                <a:solidFill>
                  <a:schemeClr val="tx1">
                    <a:lumMod val="65000"/>
                    <a:lumOff val="35000"/>
                  </a:schemeClr>
                </a:solidFill>
                <a:latin typeface="Univers" pitchFamily="34" charset="0"/>
              </a:rPr>
              <a:t>Set Goals</a:t>
            </a:r>
          </a:p>
          <a:p>
            <a:pPr marL="569913" lvl="1" indent="-344488">
              <a:spcBef>
                <a:spcPts val="600"/>
              </a:spcBef>
              <a:buClr>
                <a:srgbClr val="00B0F0"/>
              </a:buClr>
              <a:buFont typeface="+mj-lt"/>
              <a:buAutoNum type="arabicPeriod"/>
              <a:defRPr/>
            </a:pPr>
            <a:r>
              <a:rPr lang="en-US" dirty="0">
                <a:solidFill>
                  <a:schemeClr val="tx1">
                    <a:lumMod val="65000"/>
                    <a:lumOff val="35000"/>
                  </a:schemeClr>
                </a:solidFill>
                <a:latin typeface="Univers" pitchFamily="34" charset="0"/>
              </a:rPr>
              <a:t>Define the Playing Field</a:t>
            </a:r>
          </a:p>
          <a:p>
            <a:pPr marL="569913" lvl="1" indent="-344488">
              <a:spcBef>
                <a:spcPts val="600"/>
              </a:spcBef>
              <a:buClr>
                <a:srgbClr val="00B0F0"/>
              </a:buClr>
              <a:buFont typeface="+mj-lt"/>
              <a:buAutoNum type="arabicPeriod"/>
              <a:defRPr/>
            </a:pPr>
            <a:r>
              <a:rPr lang="en-US" dirty="0">
                <a:solidFill>
                  <a:schemeClr val="tx1">
                    <a:lumMod val="65000"/>
                    <a:lumOff val="35000"/>
                  </a:schemeClr>
                </a:solidFill>
                <a:latin typeface="Univers" pitchFamily="34" charset="0"/>
              </a:rPr>
              <a:t>Dedicate Resources</a:t>
            </a:r>
          </a:p>
          <a:p>
            <a:pPr marL="569913" lvl="1" indent="-344488">
              <a:spcBef>
                <a:spcPts val="600"/>
              </a:spcBef>
              <a:buClr>
                <a:srgbClr val="00B0F0"/>
              </a:buClr>
              <a:buFont typeface="+mj-lt"/>
              <a:buAutoNum type="arabicPeriod"/>
              <a:defRPr/>
            </a:pPr>
            <a:r>
              <a:rPr lang="fr-FR" dirty="0">
                <a:solidFill>
                  <a:schemeClr val="tx1">
                    <a:lumMod val="65000"/>
                    <a:lumOff val="35000"/>
                  </a:schemeClr>
                </a:solidFill>
                <a:latin typeface="Univers" pitchFamily="34" charset="0"/>
              </a:rPr>
              <a:t>Recognize Participants</a:t>
            </a:r>
          </a:p>
          <a:p>
            <a:pPr marL="569913" lvl="1" indent="-344488">
              <a:spcBef>
                <a:spcPts val="600"/>
              </a:spcBef>
              <a:buClr>
                <a:srgbClr val="00B0F0"/>
              </a:buClr>
              <a:buFont typeface="+mj-lt"/>
              <a:buAutoNum type="arabicPeriod"/>
              <a:defRPr/>
            </a:pPr>
            <a:r>
              <a:rPr lang="en-US" dirty="0">
                <a:solidFill>
                  <a:schemeClr val="tx1">
                    <a:lumMod val="65000"/>
                    <a:lumOff val="35000"/>
                  </a:schemeClr>
                </a:solidFill>
                <a:latin typeface="Univers" pitchFamily="34" charset="0"/>
              </a:rPr>
              <a:t>Keep Score</a:t>
            </a:r>
          </a:p>
          <a:p>
            <a:pPr marL="569913" lvl="1" indent="-344488">
              <a:spcBef>
                <a:spcPts val="600"/>
              </a:spcBef>
              <a:buClr>
                <a:srgbClr val="00B0F0"/>
              </a:buClr>
              <a:buFont typeface="+mj-lt"/>
              <a:buAutoNum type="arabicPeriod"/>
              <a:defRPr/>
            </a:pPr>
            <a:r>
              <a:rPr lang="en-US" dirty="0">
                <a:solidFill>
                  <a:schemeClr val="tx1">
                    <a:lumMod val="65000"/>
                    <a:lumOff val="35000"/>
                  </a:schemeClr>
                </a:solidFill>
                <a:latin typeface="Univers" pitchFamily="34" charset="0"/>
              </a:rPr>
              <a:t>Plan the Launch</a:t>
            </a:r>
          </a:p>
          <a:p>
            <a:pPr marL="569913" lvl="1" indent="-344488">
              <a:spcBef>
                <a:spcPts val="600"/>
              </a:spcBef>
              <a:buClr>
                <a:srgbClr val="00B0F0"/>
              </a:buClr>
              <a:buFont typeface="+mj-lt"/>
              <a:buAutoNum type="arabicPeriod"/>
              <a:defRPr/>
            </a:pPr>
            <a:r>
              <a:rPr lang="en-US" dirty="0">
                <a:solidFill>
                  <a:schemeClr val="tx1">
                    <a:lumMod val="65000"/>
                    <a:lumOff val="35000"/>
                  </a:schemeClr>
                </a:solidFill>
                <a:latin typeface="Univers" pitchFamily="34" charset="0"/>
              </a:rPr>
              <a:t>Get the Word Out</a:t>
            </a:r>
          </a:p>
        </p:txBody>
      </p:sp>
      <p:sp>
        <p:nvSpPr>
          <p:cNvPr id="5" name="Rectangle 4"/>
          <p:cNvSpPr/>
          <p:nvPr/>
        </p:nvSpPr>
        <p:spPr>
          <a:xfrm>
            <a:off x="663320" y="4800931"/>
            <a:ext cx="2593274" cy="707886"/>
          </a:xfrm>
          <a:prstGeom prst="rect">
            <a:avLst/>
          </a:prstGeom>
        </p:spPr>
        <p:txBody>
          <a:bodyPr wrap="square">
            <a:spAutoFit/>
          </a:bodyPr>
          <a:lstStyle/>
          <a:p>
            <a:r>
              <a:rPr lang="en-US" sz="2000" u="sng" dirty="0">
                <a:solidFill>
                  <a:srgbClr val="00B0F0"/>
                </a:solidFill>
                <a:latin typeface="Arial" panose="020B0604020202020204" pitchFamily="34" charset="0"/>
                <a:cs typeface="Arial" panose="020B0604020202020204" pitchFamily="34" charset="0"/>
              </a:rPr>
              <a:t>www.energystar.gov/</a:t>
            </a:r>
          </a:p>
          <a:p>
            <a:r>
              <a:rPr lang="en-US" sz="2000" u="sng" dirty="0" err="1">
                <a:solidFill>
                  <a:srgbClr val="00B0F0"/>
                </a:solidFill>
                <a:latin typeface="Arial" panose="020B0604020202020204" pitchFamily="34" charset="0"/>
                <a:cs typeface="Arial" panose="020B0604020202020204" pitchFamily="34" charset="0"/>
              </a:rPr>
              <a:t>competitionguide</a:t>
            </a:r>
            <a:r>
              <a:rPr lang="en-US" sz="1600" u="sng" dirty="0">
                <a:solidFill>
                  <a:srgbClr val="00B0F0"/>
                </a:solidFill>
                <a:latin typeface="Arial" panose="020B0604020202020204" pitchFamily="34" charset="0"/>
                <a:cs typeface="Arial" panose="020B0604020202020204" pitchFamily="34" charset="0"/>
              </a:rPr>
              <a:t> </a:t>
            </a:r>
          </a:p>
        </p:txBody>
      </p:sp>
      <p:sp>
        <p:nvSpPr>
          <p:cNvPr id="3" name="Title 2"/>
          <p:cNvSpPr>
            <a:spLocks noGrp="1"/>
          </p:cNvSpPr>
          <p:nvPr>
            <p:ph type="title"/>
          </p:nvPr>
        </p:nvSpPr>
        <p:spPr>
          <a:xfrm>
            <a:off x="503455" y="97036"/>
            <a:ext cx="7886700" cy="1325563"/>
          </a:xfrm>
        </p:spPr>
        <p:txBody>
          <a:bodyPr/>
          <a:lstStyle/>
          <a:p>
            <a:r>
              <a:rPr lang="en-US" dirty="0" smtClean="0"/>
              <a:t>Launch your own competition!</a:t>
            </a:r>
            <a:endParaRPr lang="en-US" dirty="0"/>
          </a:p>
        </p:txBody>
      </p:sp>
      <p:sp>
        <p:nvSpPr>
          <p:cNvPr id="7" name="Slide Number Placeholder 3"/>
          <p:cNvSpPr>
            <a:spLocks noGrp="1"/>
          </p:cNvSpPr>
          <p:nvPr>
            <p:ph type="sldNum" sz="quarter" idx="4294967295"/>
          </p:nvPr>
        </p:nvSpPr>
        <p:spPr>
          <a:xfrm>
            <a:off x="8666163" y="6356350"/>
            <a:ext cx="477837" cy="365125"/>
          </a:xfrm>
        </p:spPr>
        <p:txBody>
          <a:bodyPr/>
          <a:lstStyle/>
          <a:p>
            <a:fld id="{294D4A65-5DBF-47E4-A22C-1B2D232C1B48}" type="slidenum">
              <a:rPr lang="en-US" smtClean="0"/>
              <a:pPr/>
              <a:t>53</a:t>
            </a:fld>
            <a:endParaRPr lang="en-US" dirty="0"/>
          </a:p>
        </p:txBody>
      </p:sp>
      <p:pic>
        <p:nvPicPr>
          <p:cNvPr id="2" name="Picture 1"/>
          <p:cNvPicPr>
            <a:picLocks noChangeAspect="1"/>
          </p:cNvPicPr>
          <p:nvPr/>
        </p:nvPicPr>
        <p:blipFill>
          <a:blip r:embed="rId3"/>
          <a:stretch>
            <a:fillRect/>
          </a:stretch>
        </p:blipFill>
        <p:spPr>
          <a:xfrm>
            <a:off x="4806704" y="1045384"/>
            <a:ext cx="3859459" cy="5020712"/>
          </a:xfrm>
          <a:prstGeom prst="rect">
            <a:avLst/>
          </a:prstGeom>
        </p:spPr>
      </p:pic>
    </p:spTree>
    <p:extLst>
      <p:ext uri="{BB962C8B-B14F-4D97-AF65-F5344CB8AC3E}">
        <p14:creationId xmlns:p14="http://schemas.microsoft.com/office/powerpoint/2010/main" val="379864427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txBox="1">
            <a:spLocks/>
          </p:cNvSpPr>
          <p:nvPr/>
        </p:nvSpPr>
        <p:spPr>
          <a:xfrm>
            <a:off x="5773390" y="1321674"/>
            <a:ext cx="2964121" cy="2271823"/>
          </a:xfrm>
          <a:prstGeom prst="rect">
            <a:avLst/>
          </a:prstGeom>
        </p:spPr>
        <p:txBody>
          <a:bodyPr/>
          <a:lstStyle>
            <a:lvl1pPr marL="342900" indent="-342900" algn="l" defTabSz="457200" rtl="0" eaLnBrk="1" latinLnBrk="0" hangingPunct="1">
              <a:spcBef>
                <a:spcPts val="0"/>
              </a:spcBef>
              <a:buClr>
                <a:srgbClr val="4498D5"/>
              </a:buClr>
              <a:buFont typeface="Arial"/>
              <a:buChar char="•"/>
              <a:defRPr sz="1400" kern="1200">
                <a:solidFill>
                  <a:schemeClr val="tx1">
                    <a:lumMod val="65000"/>
                    <a:lumOff val="35000"/>
                  </a:schemeClr>
                </a:solidFill>
                <a:latin typeface="Univers" pitchFamily="34" charset="0"/>
                <a:ea typeface="+mn-ea"/>
                <a:cs typeface="+mn-cs"/>
              </a:defRPr>
            </a:lvl1pPr>
            <a:lvl2pPr marL="742950" indent="-285750" algn="l" defTabSz="457200" rtl="0" eaLnBrk="1" latinLnBrk="0" hangingPunct="1">
              <a:spcBef>
                <a:spcPts val="0"/>
              </a:spcBef>
              <a:buClr>
                <a:srgbClr val="4498D5"/>
              </a:buClr>
              <a:buFont typeface="Arial"/>
              <a:buChar char="–"/>
              <a:defRPr sz="1400" kern="1200">
                <a:solidFill>
                  <a:schemeClr val="tx1">
                    <a:lumMod val="65000"/>
                    <a:lumOff val="35000"/>
                  </a:schemeClr>
                </a:solidFill>
                <a:latin typeface="Univers" pitchFamily="34" charset="0"/>
                <a:ea typeface="+mn-ea"/>
                <a:cs typeface="+mn-cs"/>
              </a:defRPr>
            </a:lvl2pPr>
            <a:lvl3pPr marL="1143000" indent="-228600" algn="l" defTabSz="457200" rtl="0" eaLnBrk="1" latinLnBrk="0" hangingPunct="1">
              <a:spcBef>
                <a:spcPts val="0"/>
              </a:spcBef>
              <a:buClr>
                <a:srgbClr val="4498D5"/>
              </a:buClr>
              <a:buFont typeface="Arial"/>
              <a:buChar char="•"/>
              <a:defRPr sz="1400" kern="1200">
                <a:solidFill>
                  <a:schemeClr val="tx1">
                    <a:lumMod val="65000"/>
                    <a:lumOff val="35000"/>
                  </a:schemeClr>
                </a:solidFill>
                <a:latin typeface="Univers" pitchFamily="34" charset="0"/>
                <a:ea typeface="+mn-ea"/>
                <a:cs typeface="+mn-cs"/>
              </a:defRPr>
            </a:lvl3pPr>
            <a:lvl4pPr marL="1600200" indent="-228600" algn="l" defTabSz="457200" rtl="0" eaLnBrk="1" latinLnBrk="0" hangingPunct="1">
              <a:spcBef>
                <a:spcPts val="0"/>
              </a:spcBef>
              <a:buClr>
                <a:srgbClr val="4498D5"/>
              </a:buClr>
              <a:buFont typeface="Arial"/>
              <a:buChar char="–"/>
              <a:defRPr sz="1400" kern="1200">
                <a:solidFill>
                  <a:schemeClr val="tx1">
                    <a:lumMod val="65000"/>
                    <a:lumOff val="35000"/>
                  </a:schemeClr>
                </a:solidFill>
                <a:latin typeface="Univers" pitchFamily="34" charset="0"/>
                <a:ea typeface="+mn-ea"/>
                <a:cs typeface="+mn-cs"/>
              </a:defRPr>
            </a:lvl4pPr>
            <a:lvl5pPr marL="2057400" indent="-228600" algn="l" defTabSz="457200" rtl="0" eaLnBrk="1" latinLnBrk="0" hangingPunct="1">
              <a:spcBef>
                <a:spcPts val="0"/>
              </a:spcBef>
              <a:buClr>
                <a:srgbClr val="4498D5"/>
              </a:buClr>
              <a:buFont typeface="Arial"/>
              <a:buChar char="»"/>
              <a:defRPr sz="1400" kern="1200">
                <a:solidFill>
                  <a:schemeClr val="tx1">
                    <a:lumMod val="65000"/>
                    <a:lumOff val="35000"/>
                  </a:schemeClr>
                </a:solidFill>
                <a:latin typeface="Univers" pitchFamily="34" charset="0"/>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33363" indent="-233363"/>
            <a:r>
              <a:rPr lang="en-US" sz="1600" dirty="0">
                <a:solidFill>
                  <a:schemeClr val="tx1">
                    <a:lumMod val="50000"/>
                    <a:lumOff val="50000"/>
                  </a:schemeClr>
                </a:solidFill>
              </a:rPr>
              <a:t>Animated workplace tools</a:t>
            </a:r>
          </a:p>
          <a:p>
            <a:pPr marL="233363" indent="-233363"/>
            <a:r>
              <a:rPr lang="en-US" sz="1600" dirty="0">
                <a:solidFill>
                  <a:schemeClr val="tx1">
                    <a:lumMod val="50000"/>
                    <a:lumOff val="50000"/>
                  </a:schemeClr>
                </a:solidFill>
              </a:rPr>
              <a:t>Green team checklist</a:t>
            </a:r>
          </a:p>
          <a:p>
            <a:pPr marL="233363" indent="-233363"/>
            <a:r>
              <a:rPr lang="en-US" sz="1600" dirty="0">
                <a:solidFill>
                  <a:schemeClr val="tx1">
                    <a:lumMod val="50000"/>
                    <a:lumOff val="50000"/>
                  </a:schemeClr>
                </a:solidFill>
              </a:rPr>
              <a:t>Posters and tip cards</a:t>
            </a:r>
          </a:p>
          <a:p>
            <a:pPr marL="233363" indent="-233363"/>
            <a:r>
              <a:rPr lang="en-US" sz="1600" dirty="0">
                <a:solidFill>
                  <a:schemeClr val="tx1">
                    <a:lumMod val="50000"/>
                    <a:lumOff val="50000"/>
                  </a:schemeClr>
                </a:solidFill>
              </a:rPr>
              <a:t>Building tour video</a:t>
            </a:r>
          </a:p>
          <a:p>
            <a:pPr marL="233363" indent="-233363"/>
            <a:r>
              <a:rPr lang="en-US" sz="1600" dirty="0">
                <a:solidFill>
                  <a:schemeClr val="tx1">
                    <a:lumMod val="50000"/>
                    <a:lumOff val="50000"/>
                  </a:schemeClr>
                </a:solidFill>
              </a:rPr>
              <a:t>Energy quiz</a:t>
            </a:r>
          </a:p>
          <a:p>
            <a:pPr marL="233363" indent="-233363"/>
            <a:r>
              <a:rPr lang="en-US" sz="1600" dirty="0">
                <a:solidFill>
                  <a:schemeClr val="tx1">
                    <a:lumMod val="50000"/>
                    <a:lumOff val="50000"/>
                  </a:schemeClr>
                </a:solidFill>
              </a:rPr>
              <a:t>Fast facts</a:t>
            </a:r>
          </a:p>
          <a:p>
            <a:pPr marL="233363" indent="-233363"/>
            <a:r>
              <a:rPr lang="en-US" sz="1600" dirty="0">
                <a:solidFill>
                  <a:schemeClr val="tx1">
                    <a:lumMod val="50000"/>
                    <a:lumOff val="50000"/>
                  </a:schemeClr>
                </a:solidFill>
              </a:rPr>
              <a:t>… and more!</a:t>
            </a:r>
          </a:p>
        </p:txBody>
      </p:sp>
      <p:sp>
        <p:nvSpPr>
          <p:cNvPr id="4" name="Title 3"/>
          <p:cNvSpPr>
            <a:spLocks noGrp="1"/>
          </p:cNvSpPr>
          <p:nvPr>
            <p:ph type="title"/>
          </p:nvPr>
        </p:nvSpPr>
        <p:spPr>
          <a:xfrm>
            <a:off x="405724" y="420650"/>
            <a:ext cx="8331787" cy="537808"/>
          </a:xfrm>
        </p:spPr>
        <p:txBody>
          <a:bodyPr>
            <a:normAutofit fontScale="90000"/>
          </a:bodyPr>
          <a:lstStyle/>
          <a:p>
            <a:r>
              <a:rPr lang="en-US" dirty="0"/>
              <a:t>Bring your Green to Work with ENERGY STAR</a:t>
            </a:r>
          </a:p>
        </p:txBody>
      </p:sp>
      <p:sp>
        <p:nvSpPr>
          <p:cNvPr id="8" name="Slide Number Placeholder 3"/>
          <p:cNvSpPr>
            <a:spLocks noGrp="1"/>
          </p:cNvSpPr>
          <p:nvPr>
            <p:ph type="sldNum" sz="quarter" idx="12"/>
          </p:nvPr>
        </p:nvSpPr>
        <p:spPr/>
        <p:txBody>
          <a:bodyPr/>
          <a:lstStyle/>
          <a:p>
            <a:fld id="{294D4A65-5DBF-47E4-A22C-1B2D232C1B48}" type="slidenum">
              <a:rPr lang="en-US" smtClean="0"/>
              <a:pPr/>
              <a:t>54</a:t>
            </a:fld>
            <a:endParaRPr lang="en-US" dirty="0"/>
          </a:p>
        </p:txBody>
      </p:sp>
      <p:sp>
        <p:nvSpPr>
          <p:cNvPr id="11" name="TextBox 10"/>
          <p:cNvSpPr txBox="1"/>
          <p:nvPr/>
        </p:nvSpPr>
        <p:spPr>
          <a:xfrm>
            <a:off x="6025601" y="3759058"/>
            <a:ext cx="2459699" cy="381000"/>
          </a:xfrm>
          <a:prstGeom prst="rect">
            <a:avLst/>
          </a:prstGeom>
        </p:spPr>
        <p:txBody>
          <a:bodyPr vert="horz" wrap="square" lIns="91440" tIns="45720" rIns="91440" bIns="45720" rtlCol="0" anchor="ctr">
            <a:noAutofit/>
          </a:bodyPr>
          <a:lstStyle/>
          <a:p>
            <a:pPr marL="0" marR="0" indent="0" defTabSz="914400" rtl="0" eaLnBrk="1" fontAlgn="auto" latinLnBrk="0" hangingPunct="1">
              <a:lnSpc>
                <a:spcPct val="100000"/>
              </a:lnSpc>
              <a:spcBef>
                <a:spcPct val="0"/>
              </a:spcBef>
              <a:spcAft>
                <a:spcPts val="0"/>
              </a:spcAft>
              <a:buClrTx/>
              <a:buSzTx/>
              <a:buFontTx/>
              <a:buNone/>
              <a:tabLst/>
            </a:pPr>
            <a:r>
              <a:rPr kumimoji="0" lang="en-US" b="0" i="0" u="none" strike="noStrike" kern="1200" cap="none" spc="0" normalizeH="0" baseline="0" noProof="0" dirty="0">
                <a:ln>
                  <a:noFill/>
                </a:ln>
                <a:solidFill>
                  <a:srgbClr val="00B0F0"/>
                </a:solidFill>
                <a:effectLst/>
                <a:uLnTx/>
                <a:uFillTx/>
                <a:latin typeface="Arial" pitchFamily="34" charset="0"/>
                <a:ea typeface="+mj-ea"/>
                <a:cs typeface="Arial" pitchFamily="34" charset="0"/>
              </a:rPr>
              <a:t>energystar.gov/work</a:t>
            </a:r>
          </a:p>
        </p:txBody>
      </p:sp>
      <p:pic>
        <p:nvPicPr>
          <p:cNvPr id="2" name="Picture 1"/>
          <p:cNvPicPr>
            <a:picLocks noChangeAspect="1"/>
          </p:cNvPicPr>
          <p:nvPr/>
        </p:nvPicPr>
        <p:blipFill>
          <a:blip r:embed="rId3"/>
          <a:stretch>
            <a:fillRect/>
          </a:stretch>
        </p:blipFill>
        <p:spPr>
          <a:xfrm>
            <a:off x="3273790" y="2375682"/>
            <a:ext cx="2319884" cy="3029241"/>
          </a:xfrm>
          <a:prstGeom prst="rect">
            <a:avLst/>
          </a:prstGeom>
          <a:effectLst>
            <a:outerShdw blurRad="63500" sx="102000" sy="102000" algn="ctr" rotWithShape="0">
              <a:prstClr val="black">
                <a:alpha val="40000"/>
              </a:prstClr>
            </a:outerShdw>
          </a:effectLst>
        </p:spPr>
      </p:pic>
      <p:pic>
        <p:nvPicPr>
          <p:cNvPr id="3" name="Picture 2"/>
          <p:cNvPicPr>
            <a:picLocks noChangeAspect="1"/>
          </p:cNvPicPr>
          <p:nvPr/>
        </p:nvPicPr>
        <p:blipFill>
          <a:blip r:embed="rId4"/>
          <a:stretch>
            <a:fillRect/>
          </a:stretch>
        </p:blipFill>
        <p:spPr>
          <a:xfrm>
            <a:off x="376082" y="1441099"/>
            <a:ext cx="2173860" cy="3274162"/>
          </a:xfrm>
          <a:prstGeom prst="rect">
            <a:avLst/>
          </a:prstGeom>
          <a:effectLst>
            <a:outerShdw blurRad="63500" sx="102000" sy="102000" algn="ctr" rotWithShape="0">
              <a:prstClr val="black">
                <a:alpha val="40000"/>
              </a:prstClr>
            </a:outerShdw>
          </a:effectLst>
        </p:spPr>
      </p:pic>
      <p:pic>
        <p:nvPicPr>
          <p:cNvPr id="6" name="Picture 5"/>
          <p:cNvPicPr>
            <a:picLocks noChangeAspect="1"/>
          </p:cNvPicPr>
          <p:nvPr/>
        </p:nvPicPr>
        <p:blipFill>
          <a:blip r:embed="rId5"/>
          <a:stretch>
            <a:fillRect/>
          </a:stretch>
        </p:blipFill>
        <p:spPr>
          <a:xfrm>
            <a:off x="1915952" y="3195353"/>
            <a:ext cx="1267980" cy="2603784"/>
          </a:xfrm>
          <a:prstGeom prst="rect">
            <a:avLst/>
          </a:prstGeom>
          <a:effectLst>
            <a:outerShdw blurRad="63500" sx="102000" sy="102000" algn="ctr" rotWithShape="0">
              <a:prstClr val="black">
                <a:alpha val="40000"/>
              </a:prstClr>
            </a:outerShdw>
          </a:effectLst>
        </p:spPr>
      </p:pic>
      <p:pic>
        <p:nvPicPr>
          <p:cNvPr id="13" name="Picture 12"/>
          <p:cNvPicPr>
            <a:picLocks noChangeAspect="1"/>
          </p:cNvPicPr>
          <p:nvPr/>
        </p:nvPicPr>
        <p:blipFill>
          <a:blip r:embed="rId6"/>
          <a:stretch>
            <a:fillRect/>
          </a:stretch>
        </p:blipFill>
        <p:spPr>
          <a:xfrm>
            <a:off x="5071730" y="3547336"/>
            <a:ext cx="3845497" cy="2251801"/>
          </a:xfrm>
          <a:prstGeom prst="rect">
            <a:avLst/>
          </a:prstGeom>
        </p:spPr>
      </p:pic>
    </p:spTree>
    <p:extLst>
      <p:ext uri="{BB962C8B-B14F-4D97-AF65-F5344CB8AC3E}">
        <p14:creationId xmlns:p14="http://schemas.microsoft.com/office/powerpoint/2010/main" val="92224401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91795" y="593722"/>
            <a:ext cx="7704174" cy="537808"/>
          </a:xfrm>
        </p:spPr>
        <p:txBody>
          <a:bodyPr>
            <a:noAutofit/>
          </a:bodyPr>
          <a:lstStyle/>
          <a:p>
            <a:r>
              <a:rPr lang="en-US" dirty="0"/>
              <a:t>Coming soon: New EPA Recognition for continuous certification</a:t>
            </a:r>
          </a:p>
        </p:txBody>
      </p:sp>
      <p:sp>
        <p:nvSpPr>
          <p:cNvPr id="3" name="Content Placeholder 2"/>
          <p:cNvSpPr>
            <a:spLocks noGrp="1"/>
          </p:cNvSpPr>
          <p:nvPr>
            <p:ph idx="1"/>
          </p:nvPr>
        </p:nvSpPr>
        <p:spPr>
          <a:xfrm>
            <a:off x="491795" y="1573021"/>
            <a:ext cx="5056961" cy="4408678"/>
          </a:xfrm>
        </p:spPr>
        <p:txBody>
          <a:bodyPr>
            <a:normAutofit fontScale="77500" lnSpcReduction="20000"/>
          </a:bodyPr>
          <a:lstStyle/>
          <a:p>
            <a:r>
              <a:rPr lang="en-US" dirty="0"/>
              <a:t>Certification over multiple years demonstrates proven </a:t>
            </a:r>
            <a:r>
              <a:rPr lang="en-US" i="1" dirty="0"/>
              <a:t>continued</a:t>
            </a:r>
            <a:r>
              <a:rPr lang="en-US" dirty="0"/>
              <a:t> superior energy performance</a:t>
            </a:r>
          </a:p>
          <a:p>
            <a:r>
              <a:rPr lang="en-US" dirty="0"/>
              <a:t>EPA is developing new recognition for buildings that achieve multiple ENERGY STAR certifications</a:t>
            </a:r>
          </a:p>
          <a:p>
            <a:r>
              <a:rPr lang="en-US" dirty="0"/>
              <a:t>Details being finalized, but likely to include:</a:t>
            </a:r>
          </a:p>
          <a:p>
            <a:pPr lvl="1"/>
            <a:r>
              <a:rPr lang="en-US" dirty="0"/>
              <a:t>New decal and online “badge” to accompany ENERGY STAR logo</a:t>
            </a:r>
          </a:p>
          <a:p>
            <a:pPr lvl="1"/>
            <a:r>
              <a:rPr lang="en-US" dirty="0"/>
              <a:t>New communications materials showcasing the number of years certified</a:t>
            </a:r>
          </a:p>
          <a:p>
            <a:pPr lvl="1"/>
            <a:r>
              <a:rPr lang="en-US" dirty="0"/>
              <a:t>Special designation on ENERGY STAR website</a:t>
            </a:r>
          </a:p>
          <a:p>
            <a:r>
              <a:rPr lang="en-US" dirty="0"/>
              <a:t>Expected launch in 2017</a:t>
            </a:r>
          </a:p>
          <a:p>
            <a:pPr lvl="1"/>
            <a:endParaRPr lang="en-US" dirty="0"/>
          </a:p>
          <a:p>
            <a:endParaRPr lang="en-US" dirty="0"/>
          </a:p>
        </p:txBody>
      </p:sp>
      <p:sp>
        <p:nvSpPr>
          <p:cNvPr id="4" name="Slide Number Placeholder 3"/>
          <p:cNvSpPr>
            <a:spLocks noGrp="1"/>
          </p:cNvSpPr>
          <p:nvPr>
            <p:ph type="sldNum" sz="quarter" idx="12"/>
          </p:nvPr>
        </p:nvSpPr>
        <p:spPr/>
        <p:txBody>
          <a:bodyPr/>
          <a:lstStyle/>
          <a:p>
            <a:fld id="{6DBDE81B-C30A-4F47-8F28-E2CEE862ED7B}" type="slidenum">
              <a:rPr lang="en-US" smtClean="0"/>
              <a:pPr/>
              <a:t>55</a:t>
            </a:fld>
            <a:endParaRPr lang="en-US"/>
          </a:p>
        </p:txBody>
      </p:sp>
      <p:pic>
        <p:nvPicPr>
          <p:cNvPr id="6" name="Picture 5"/>
          <p:cNvPicPr>
            <a:picLocks noChangeAspect="1"/>
          </p:cNvPicPr>
          <p:nvPr/>
        </p:nvPicPr>
        <p:blipFill>
          <a:blip r:embed="rId2"/>
          <a:stretch>
            <a:fillRect/>
          </a:stretch>
        </p:blipFill>
        <p:spPr>
          <a:xfrm>
            <a:off x="6416011" y="2030819"/>
            <a:ext cx="2270788" cy="2955518"/>
          </a:xfrm>
          <a:prstGeom prst="rect">
            <a:avLst/>
          </a:prstGeom>
        </p:spPr>
      </p:pic>
      <p:sp>
        <p:nvSpPr>
          <p:cNvPr id="9" name="Content Placeholder 2"/>
          <p:cNvSpPr txBox="1">
            <a:spLocks/>
          </p:cNvSpPr>
          <p:nvPr/>
        </p:nvSpPr>
        <p:spPr>
          <a:xfrm>
            <a:off x="6330729" y="5113594"/>
            <a:ext cx="2441351" cy="468498"/>
          </a:xfrm>
          <a:prstGeom prst="rect">
            <a:avLst/>
          </a:prstGeom>
        </p:spPr>
        <p:txBody>
          <a:bodyPr vert="horz" lIns="91440" tIns="45720" rIns="91440" bIns="45720" rtlCol="0">
            <a:normAutofit/>
          </a:bodyPr>
          <a:lstStyle>
            <a:lvl1pPr marL="342900" indent="-342900" algn="l" defTabSz="457200" rtl="0" eaLnBrk="1" latinLnBrk="0" hangingPunct="1">
              <a:lnSpc>
                <a:spcPts val="2000"/>
              </a:lnSpc>
              <a:spcBef>
                <a:spcPts val="6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1pPr>
            <a:lvl2pPr marL="742950" indent="-285750" algn="l" defTabSz="457200" rtl="0" eaLnBrk="1" latinLnBrk="0" hangingPunct="1">
              <a:lnSpc>
                <a:spcPts val="2000"/>
              </a:lnSpc>
              <a:spcBef>
                <a:spcPts val="6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2pPr>
            <a:lvl3pPr marL="1143000" indent="-228600" algn="l" defTabSz="457200" rtl="0" eaLnBrk="1" latinLnBrk="0" hangingPunct="1">
              <a:lnSpc>
                <a:spcPts val="2000"/>
              </a:lnSpc>
              <a:spcBef>
                <a:spcPts val="6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3pPr>
            <a:lvl4pPr marL="1600200" indent="-228600" algn="l" defTabSz="457200" rtl="0" eaLnBrk="1" latinLnBrk="0" hangingPunct="1">
              <a:lnSpc>
                <a:spcPts val="2000"/>
              </a:lnSpc>
              <a:spcBef>
                <a:spcPts val="6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4pPr>
            <a:lvl5pPr marL="2057400" indent="-228600" algn="l" defTabSz="457200" rtl="0" eaLnBrk="1" latinLnBrk="0" hangingPunct="1">
              <a:lnSpc>
                <a:spcPts val="2000"/>
              </a:lnSpc>
              <a:spcBef>
                <a:spcPts val="6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900" dirty="0">
                <a:solidFill>
                  <a:schemeClr val="bg1">
                    <a:lumMod val="50000"/>
                  </a:schemeClr>
                </a:solidFill>
              </a:rPr>
              <a:t>Design may change before release in 2017</a:t>
            </a:r>
          </a:p>
        </p:txBody>
      </p:sp>
    </p:spTree>
    <p:extLst>
      <p:ext uri="{BB962C8B-B14F-4D97-AF65-F5344CB8AC3E}">
        <p14:creationId xmlns:p14="http://schemas.microsoft.com/office/powerpoint/2010/main" val="23337069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Find more in the Tools &amp; Resources Library</a:t>
            </a:r>
          </a:p>
        </p:txBody>
      </p:sp>
      <p:sp>
        <p:nvSpPr>
          <p:cNvPr id="3" name="Content Placeholder 2"/>
          <p:cNvSpPr>
            <a:spLocks noGrp="1"/>
          </p:cNvSpPr>
          <p:nvPr>
            <p:ph idx="1"/>
          </p:nvPr>
        </p:nvSpPr>
        <p:spPr>
          <a:xfrm>
            <a:off x="812214" y="1951465"/>
            <a:ext cx="7874586" cy="2855811"/>
          </a:xfrm>
        </p:spPr>
        <p:txBody>
          <a:bodyPr/>
          <a:lstStyle/>
          <a:p>
            <a:pPr lvl="1"/>
            <a:endParaRPr lang="en-US" dirty="0"/>
          </a:p>
          <a:p>
            <a:endParaRPr lang="en-US" dirty="0"/>
          </a:p>
        </p:txBody>
      </p:sp>
      <p:sp>
        <p:nvSpPr>
          <p:cNvPr id="4" name="Slide Number Placeholder 3"/>
          <p:cNvSpPr>
            <a:spLocks noGrp="1"/>
          </p:cNvSpPr>
          <p:nvPr>
            <p:ph type="sldNum" sz="quarter" idx="12"/>
          </p:nvPr>
        </p:nvSpPr>
        <p:spPr/>
        <p:txBody>
          <a:bodyPr/>
          <a:lstStyle/>
          <a:p>
            <a:fld id="{6DBDE81B-C30A-4F47-8F28-E2CEE862ED7B}" type="slidenum">
              <a:rPr lang="en-US" smtClean="0"/>
              <a:pPr/>
              <a:t>56</a:t>
            </a:fld>
            <a:endParaRPr lang="en-US"/>
          </a:p>
        </p:txBody>
      </p:sp>
      <p:sp>
        <p:nvSpPr>
          <p:cNvPr id="14" name="Content Placeholder 2"/>
          <p:cNvSpPr txBox="1">
            <a:spLocks/>
          </p:cNvSpPr>
          <p:nvPr/>
        </p:nvSpPr>
        <p:spPr>
          <a:xfrm>
            <a:off x="812212" y="1947673"/>
            <a:ext cx="6970822" cy="2720020"/>
          </a:xfrm>
          <a:prstGeom prst="rect">
            <a:avLst/>
          </a:prstGeom>
        </p:spPr>
        <p:txBody>
          <a:bodyPr vert="horz" lIns="91440" tIns="45720" rIns="91440" bIns="45720" rtlCol="0">
            <a:normAutofit/>
          </a:bodyPr>
          <a:lstStyle>
            <a:lvl1pPr marL="342900" indent="-342900" algn="l" defTabSz="457200" rtl="0" eaLnBrk="1" latinLnBrk="0" hangingPunct="1">
              <a:lnSpc>
                <a:spcPts val="2000"/>
              </a:lnSpc>
              <a:spcBef>
                <a:spcPts val="6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1pPr>
            <a:lvl2pPr marL="742950" indent="-285750" algn="l" defTabSz="457200" rtl="0" eaLnBrk="1" latinLnBrk="0" hangingPunct="1">
              <a:lnSpc>
                <a:spcPts val="2000"/>
              </a:lnSpc>
              <a:spcBef>
                <a:spcPts val="6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2pPr>
            <a:lvl3pPr marL="1143000" indent="-228600" algn="l" defTabSz="457200" rtl="0" eaLnBrk="1" latinLnBrk="0" hangingPunct="1">
              <a:lnSpc>
                <a:spcPts val="2000"/>
              </a:lnSpc>
              <a:spcBef>
                <a:spcPts val="6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3pPr>
            <a:lvl4pPr marL="1600200" indent="-228600" algn="l" defTabSz="457200" rtl="0" eaLnBrk="1" latinLnBrk="0" hangingPunct="1">
              <a:lnSpc>
                <a:spcPts val="2000"/>
              </a:lnSpc>
              <a:spcBef>
                <a:spcPts val="6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4pPr>
            <a:lvl5pPr marL="2057400" indent="-228600" algn="l" defTabSz="457200" rtl="0" eaLnBrk="1" latinLnBrk="0" hangingPunct="1">
              <a:lnSpc>
                <a:spcPts val="2000"/>
              </a:lnSpc>
              <a:spcBef>
                <a:spcPts val="6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a:t>Quick start guides</a:t>
            </a:r>
          </a:p>
          <a:p>
            <a:r>
              <a:rPr lang="en-US" dirty="0"/>
              <a:t>Energy management guidance and best practices</a:t>
            </a:r>
          </a:p>
          <a:p>
            <a:r>
              <a:rPr lang="en-US" dirty="0"/>
              <a:t>Financing guidance and calculators</a:t>
            </a:r>
          </a:p>
          <a:p>
            <a:r>
              <a:rPr lang="en-US" dirty="0"/>
              <a:t>Success stories and best practices</a:t>
            </a:r>
          </a:p>
          <a:p>
            <a:r>
              <a:rPr lang="en-US" dirty="0"/>
              <a:t>Communication and educational materials and templates</a:t>
            </a:r>
          </a:p>
          <a:p>
            <a:r>
              <a:rPr lang="en-US" dirty="0"/>
              <a:t>Sector-specific energy management guidance</a:t>
            </a:r>
          </a:p>
          <a:p>
            <a:r>
              <a:rPr lang="en-US" dirty="0"/>
              <a:t>Technical documentation on ENERGY STAR</a:t>
            </a:r>
          </a:p>
          <a:p>
            <a:r>
              <a:rPr lang="en-US" dirty="0"/>
              <a:t>And more!</a:t>
            </a:r>
          </a:p>
        </p:txBody>
      </p:sp>
      <p:pic>
        <p:nvPicPr>
          <p:cNvPr id="16390" name="Picture 6" descr="https://d30y9cdsu7xlg0.cloudfront.net/png/11494-200.png"/>
          <p:cNvPicPr>
            <a:picLocks noChangeAspect="1" noChangeArrowheads="1"/>
          </p:cNvPicPr>
          <p:nvPr/>
        </p:nvPicPr>
        <p:blipFill>
          <a:blip r:embed="rId2">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173602" y="2355183"/>
            <a:ext cx="1905000" cy="1905000"/>
          </a:xfrm>
          <a:prstGeom prst="rect">
            <a:avLst/>
          </a:prstGeom>
          <a:noFill/>
          <a:extLst>
            <a:ext uri="{909E8E84-426E-40DD-AFC4-6F175D3DCCD1}">
              <a14:hiddenFill xmlns:a14="http://schemas.microsoft.com/office/drawing/2010/main">
                <a:solidFill>
                  <a:srgbClr val="FFFFFF"/>
                </a:solidFill>
              </a14:hiddenFill>
            </a:ext>
          </a:extLst>
        </p:spPr>
      </p:pic>
      <p:sp>
        <p:nvSpPr>
          <p:cNvPr id="16" name="Content Placeholder 2"/>
          <p:cNvSpPr txBox="1">
            <a:spLocks/>
          </p:cNvSpPr>
          <p:nvPr/>
        </p:nvSpPr>
        <p:spPr>
          <a:xfrm>
            <a:off x="6077287" y="4351085"/>
            <a:ext cx="2471290" cy="912382"/>
          </a:xfrm>
          <a:prstGeom prst="rect">
            <a:avLst/>
          </a:prstGeom>
        </p:spPr>
        <p:txBody>
          <a:bodyPr vert="horz" lIns="91440" tIns="45720" rIns="91440" bIns="45720" rtlCol="0">
            <a:normAutofit/>
          </a:bodyPr>
          <a:lstStyle>
            <a:lvl1pPr marL="342900" indent="-342900" algn="l" defTabSz="457200" rtl="0" eaLnBrk="1" latinLnBrk="0" hangingPunct="1">
              <a:lnSpc>
                <a:spcPts val="2000"/>
              </a:lnSpc>
              <a:spcBef>
                <a:spcPts val="6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1pPr>
            <a:lvl2pPr marL="742950" indent="-285750" algn="l" defTabSz="457200" rtl="0" eaLnBrk="1" latinLnBrk="0" hangingPunct="1">
              <a:lnSpc>
                <a:spcPts val="2000"/>
              </a:lnSpc>
              <a:spcBef>
                <a:spcPts val="6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2pPr>
            <a:lvl3pPr marL="1143000" indent="-228600" algn="l" defTabSz="457200" rtl="0" eaLnBrk="1" latinLnBrk="0" hangingPunct="1">
              <a:lnSpc>
                <a:spcPts val="2000"/>
              </a:lnSpc>
              <a:spcBef>
                <a:spcPts val="6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3pPr>
            <a:lvl4pPr marL="1600200" indent="-228600" algn="l" defTabSz="457200" rtl="0" eaLnBrk="1" latinLnBrk="0" hangingPunct="1">
              <a:lnSpc>
                <a:spcPts val="2000"/>
              </a:lnSpc>
              <a:spcBef>
                <a:spcPts val="6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4pPr>
            <a:lvl5pPr marL="2057400" indent="-228600" algn="l" defTabSz="457200" rtl="0" eaLnBrk="1" latinLnBrk="0" hangingPunct="1">
              <a:lnSpc>
                <a:spcPts val="2000"/>
              </a:lnSpc>
              <a:spcBef>
                <a:spcPts val="6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u="sng" dirty="0">
                <a:solidFill>
                  <a:srgbClr val="00B0F0"/>
                </a:solidFill>
              </a:rPr>
              <a:t>energystar.gov/buildings/tools-and-resources</a:t>
            </a:r>
          </a:p>
        </p:txBody>
      </p:sp>
    </p:spTree>
    <p:extLst>
      <p:ext uri="{BB962C8B-B14F-4D97-AF65-F5344CB8AC3E}">
        <p14:creationId xmlns:p14="http://schemas.microsoft.com/office/powerpoint/2010/main" val="30672379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8435" name="Content Placeholder 1"/>
          <p:cNvPicPr>
            <a:picLocks noGrp="1" noChangeAspect="1"/>
          </p:cNvPicPr>
          <p:nvPr>
            <p:ph idx="4294967295"/>
          </p:nvPr>
        </p:nvPicPr>
        <p:blipFill rotWithShape="1">
          <a:blip r:embed="rId3" cstate="print">
            <a:extLst>
              <a:ext uri="{28A0092B-C50C-407E-A947-70E740481C1C}">
                <a14:useLocalDpi xmlns:a14="http://schemas.microsoft.com/office/drawing/2010/main" val="0"/>
              </a:ext>
            </a:extLst>
          </a:blip>
          <a:srcRect l="8295" t="22564" r="6711" b="15176"/>
          <a:stretch/>
        </p:blipFill>
        <p:spPr>
          <a:xfrm>
            <a:off x="542355" y="1445863"/>
            <a:ext cx="7737475" cy="4379912"/>
          </a:xfrm>
        </p:spPr>
      </p:pic>
      <p:sp>
        <p:nvSpPr>
          <p:cNvPr id="6" name="TextBox 5"/>
          <p:cNvSpPr txBox="1"/>
          <p:nvPr/>
        </p:nvSpPr>
        <p:spPr>
          <a:xfrm>
            <a:off x="1371600" y="6096000"/>
            <a:ext cx="6248400" cy="457200"/>
          </a:xfrm>
          <a:prstGeom prst="rect">
            <a:avLst/>
          </a:prstGeom>
        </p:spPr>
        <p:txBody>
          <a:bodyPr vert="horz" wrap="square" lIns="91440" tIns="45720" rIns="91440" bIns="45720" rtlCol="0" anchor="ctr">
            <a:normAutofit fontScale="92500" lnSpcReduction="20000"/>
          </a:bodyPr>
          <a:lstStyle/>
          <a:p>
            <a:pPr marL="0" marR="0" indent="0" algn="ctr" defTabSz="914400" rtl="0" eaLnBrk="1" fontAlgn="auto" latinLnBrk="0" hangingPunct="1">
              <a:lnSpc>
                <a:spcPct val="100000"/>
              </a:lnSpc>
              <a:spcBef>
                <a:spcPct val="0"/>
              </a:spcBef>
              <a:spcAft>
                <a:spcPts val="0"/>
              </a:spcAft>
              <a:buClrTx/>
              <a:buSzTx/>
              <a:buFontTx/>
              <a:buNone/>
              <a:tabLst/>
            </a:pPr>
            <a:endParaRPr kumimoji="0" lang="en-US" sz="3200" b="0" i="0" u="none" strike="noStrike" kern="1200" cap="none" spc="0" normalizeH="0" baseline="0" noProof="0" dirty="0">
              <a:ln>
                <a:noFill/>
              </a:ln>
              <a:solidFill>
                <a:schemeClr val="tx1">
                  <a:lumMod val="50000"/>
                  <a:lumOff val="50000"/>
                </a:schemeClr>
              </a:solidFill>
              <a:effectLst/>
              <a:uLnTx/>
              <a:uFillTx/>
              <a:latin typeface="Arial" pitchFamily="34" charset="0"/>
              <a:ea typeface="+mj-ea"/>
              <a:cs typeface="Arial" pitchFamily="34" charset="0"/>
            </a:endParaRPr>
          </a:p>
        </p:txBody>
      </p:sp>
      <p:sp>
        <p:nvSpPr>
          <p:cNvPr id="7" name="Rectangle 6"/>
          <p:cNvSpPr/>
          <p:nvPr/>
        </p:nvSpPr>
        <p:spPr>
          <a:xfrm>
            <a:off x="1119653" y="6464592"/>
            <a:ext cx="4948639" cy="337084"/>
          </a:xfrm>
          <a:prstGeom prst="rect">
            <a:avLst/>
          </a:prstGeom>
        </p:spPr>
        <p:txBody>
          <a:bodyPr vert="horz" lIns="91440" tIns="45720" rIns="91440" bIns="45720" rtlCol="0">
            <a:normAutofit/>
          </a:bodyPr>
          <a:lstStyle/>
          <a:p>
            <a:pPr>
              <a:spcBef>
                <a:spcPts val="600"/>
              </a:spcBef>
              <a:buClr>
                <a:srgbClr val="4498D5"/>
              </a:buClr>
              <a:buFont typeface="Arial"/>
              <a:buNone/>
            </a:pPr>
            <a:r>
              <a:rPr lang="en-US" sz="1000" b="1" dirty="0">
                <a:solidFill>
                  <a:schemeClr val="tx1">
                    <a:lumMod val="65000"/>
                    <a:lumOff val="35000"/>
                  </a:schemeClr>
                </a:solidFill>
                <a:latin typeface="Univers" pitchFamily="34" charset="0"/>
              </a:rPr>
              <a:t>Source: Fairfield Research, July 2011 Survey of Good Housekeeping readers</a:t>
            </a:r>
          </a:p>
        </p:txBody>
      </p:sp>
      <p:sp>
        <p:nvSpPr>
          <p:cNvPr id="9" name="Title 1"/>
          <p:cNvSpPr txBox="1">
            <a:spLocks/>
          </p:cNvSpPr>
          <p:nvPr/>
        </p:nvSpPr>
        <p:spPr>
          <a:xfrm>
            <a:off x="542355" y="607673"/>
            <a:ext cx="2560379" cy="537808"/>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1800" b="1" kern="1200">
                <a:solidFill>
                  <a:srgbClr val="0070C0"/>
                </a:solidFill>
                <a:latin typeface="Univers" pitchFamily="34" charset="0"/>
                <a:ea typeface="+mj-ea"/>
                <a:cs typeface="+mj-cs"/>
              </a:defRPr>
            </a:lvl1pPr>
          </a:lstStyle>
          <a:p>
            <a:r>
              <a:rPr lang="en-US" sz="2000" dirty="0"/>
              <a:t>Consumer trust</a:t>
            </a:r>
          </a:p>
        </p:txBody>
      </p:sp>
      <p:pic>
        <p:nvPicPr>
          <p:cNvPr id="10" name="Content Placeholder 1"/>
          <p:cNvPicPr>
            <a:picLocks noChangeAspect="1"/>
          </p:cNvPicPr>
          <p:nvPr/>
        </p:nvPicPr>
        <p:blipFill rotWithShape="1">
          <a:blip r:embed="rId3" cstate="print">
            <a:extLst>
              <a:ext uri="{28A0092B-C50C-407E-A947-70E740481C1C}">
                <a14:useLocalDpi xmlns:a14="http://schemas.microsoft.com/office/drawing/2010/main" val="0"/>
              </a:ext>
            </a:extLst>
          </a:blip>
          <a:srcRect l="73843" t="22564" r="6711" b="66792"/>
          <a:stretch/>
        </p:blipFill>
        <p:spPr>
          <a:xfrm>
            <a:off x="5891883" y="1352335"/>
            <a:ext cx="3110216" cy="1315525"/>
          </a:xfrm>
          <a:prstGeom prst="rect">
            <a:avLst/>
          </a:prstGeom>
        </p:spPr>
      </p:pic>
      <p:pic>
        <p:nvPicPr>
          <p:cNvPr id="11" name="Picture 10" descr="ES_cert_lowres_rgb.jp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477356" y="5562612"/>
            <a:ext cx="421277" cy="431517"/>
          </a:xfrm>
          <a:prstGeom prst="rect">
            <a:avLst/>
          </a:prstGeom>
        </p:spPr>
      </p:pic>
    </p:spTree>
    <p:extLst>
      <p:ext uri="{BB962C8B-B14F-4D97-AF65-F5344CB8AC3E}">
        <p14:creationId xmlns:p14="http://schemas.microsoft.com/office/powerpoint/2010/main" val="28245510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5079" y="0"/>
            <a:ext cx="9154160" cy="6858000"/>
          </a:xfrm>
          <a:prstGeom prst="rect">
            <a:avLst/>
          </a:prstGeom>
        </p:spPr>
      </p:pic>
    </p:spTree>
    <p:extLst>
      <p:ext uri="{BB962C8B-B14F-4D97-AF65-F5344CB8AC3E}">
        <p14:creationId xmlns:p14="http://schemas.microsoft.com/office/powerpoint/2010/main" val="24602973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stretch>
            <a:fillRect/>
          </a:stretch>
        </p:blipFill>
        <p:spPr>
          <a:xfrm>
            <a:off x="0" y="-1"/>
            <a:ext cx="9144000" cy="6858001"/>
          </a:xfrm>
          <a:prstGeom prst="rect">
            <a:avLst/>
          </a:prstGeom>
        </p:spPr>
      </p:pic>
      <p:sp>
        <p:nvSpPr>
          <p:cNvPr id="2" name="Rectangle 1"/>
          <p:cNvSpPr/>
          <p:nvPr/>
        </p:nvSpPr>
        <p:spPr>
          <a:xfrm>
            <a:off x="0" y="0"/>
            <a:ext cx="9144000" cy="6858000"/>
          </a:xfrm>
          <a:prstGeom prst="rect">
            <a:avLst/>
          </a:prstGeom>
          <a:solidFill>
            <a:srgbClr val="FFFFFF">
              <a:alpha val="8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0" name="Rectangle 139"/>
          <p:cNvSpPr/>
          <p:nvPr/>
        </p:nvSpPr>
        <p:spPr>
          <a:xfrm>
            <a:off x="1049720" y="1710430"/>
            <a:ext cx="6209759" cy="523220"/>
          </a:xfrm>
          <a:prstGeom prst="rect">
            <a:avLst/>
          </a:prstGeom>
          <a:noFill/>
        </p:spPr>
        <p:txBody>
          <a:bodyPr wrap="square">
            <a:spAutoFit/>
          </a:bodyPr>
          <a:lstStyle/>
          <a:p>
            <a:r>
              <a:rPr lang="en-US" sz="2000" dirty="0">
                <a:solidFill>
                  <a:schemeClr val="tx1">
                    <a:lumMod val="65000"/>
                    <a:lumOff val="35000"/>
                  </a:schemeClr>
                </a:solidFill>
              </a:rPr>
              <a:t>More than </a:t>
            </a:r>
            <a:r>
              <a:rPr lang="en-US" sz="2000" b="1" dirty="0">
                <a:solidFill>
                  <a:srgbClr val="00B0F0"/>
                </a:solidFill>
              </a:rPr>
              <a:t>28,500 </a:t>
            </a:r>
            <a:r>
              <a:rPr lang="en-US" sz="2000" dirty="0">
                <a:solidFill>
                  <a:schemeClr val="tx1">
                    <a:lumMod val="65000"/>
                    <a:lumOff val="35000"/>
                  </a:schemeClr>
                </a:solidFill>
              </a:rPr>
              <a:t>ENERGY STAR certified properties</a:t>
            </a:r>
          </a:p>
          <a:p>
            <a:pPr algn="r"/>
            <a:endParaRPr lang="en-US" sz="800" b="1" dirty="0"/>
          </a:p>
        </p:txBody>
      </p:sp>
      <p:graphicFrame>
        <p:nvGraphicFramePr>
          <p:cNvPr id="53" name="Chart 52"/>
          <p:cNvGraphicFramePr>
            <a:graphicFrameLocks/>
          </p:cNvGraphicFramePr>
          <p:nvPr>
            <p:extLst/>
          </p:nvPr>
        </p:nvGraphicFramePr>
        <p:xfrm>
          <a:off x="428501" y="2324126"/>
          <a:ext cx="8430491" cy="4220688"/>
        </p:xfrm>
        <a:graphic>
          <a:graphicData uri="http://schemas.openxmlformats.org/drawingml/2006/chart">
            <c:chart xmlns:c="http://schemas.openxmlformats.org/drawingml/2006/chart" xmlns:r="http://schemas.openxmlformats.org/officeDocument/2006/relationships" r:id="rId3"/>
          </a:graphicData>
        </a:graphic>
      </p:graphicFrame>
      <p:sp>
        <p:nvSpPr>
          <p:cNvPr id="5" name="Title 1"/>
          <p:cNvSpPr txBox="1">
            <a:spLocks/>
          </p:cNvSpPr>
          <p:nvPr/>
        </p:nvSpPr>
        <p:spPr>
          <a:xfrm>
            <a:off x="812213" y="1354362"/>
            <a:ext cx="8331787" cy="387598"/>
          </a:xfrm>
          <a:prstGeom prst="rect">
            <a:avLst/>
          </a:prstGeom>
        </p:spPr>
        <p:txBody>
          <a:bodyPr/>
          <a:lstStyle>
            <a:lvl1pPr algn="l" defTabSz="457200" rtl="0" eaLnBrk="1" latinLnBrk="0" hangingPunct="1">
              <a:spcBef>
                <a:spcPct val="0"/>
              </a:spcBef>
              <a:buNone/>
              <a:defRPr sz="1800" b="1" kern="1200">
                <a:solidFill>
                  <a:srgbClr val="0070C0"/>
                </a:solidFill>
                <a:latin typeface="Univers" pitchFamily="34" charset="0"/>
                <a:ea typeface="+mj-ea"/>
                <a:cs typeface="+mj-cs"/>
              </a:defRPr>
            </a:lvl1pPr>
          </a:lstStyle>
          <a:p>
            <a:r>
              <a:rPr lang="en-US" dirty="0"/>
              <a:t>ENERGY STAR signifies superior energy performance</a:t>
            </a:r>
          </a:p>
        </p:txBody>
      </p:sp>
      <p:pic>
        <p:nvPicPr>
          <p:cNvPr id="11" name="Picture 10"/>
          <p:cNvPicPr>
            <a:picLocks noChangeAspect="1"/>
          </p:cNvPicPr>
          <p:nvPr/>
        </p:nvPicPr>
        <p:blipFill>
          <a:blip r:embed="rId4"/>
          <a:stretch>
            <a:fillRect/>
          </a:stretch>
        </p:blipFill>
        <p:spPr>
          <a:xfrm>
            <a:off x="-269966" y="-100479"/>
            <a:ext cx="9599438" cy="890093"/>
          </a:xfrm>
          <a:prstGeom prst="rect">
            <a:avLst/>
          </a:prstGeom>
        </p:spPr>
      </p:pic>
      <p:sp>
        <p:nvSpPr>
          <p:cNvPr id="8" name="Slide Number Placeholder 7"/>
          <p:cNvSpPr>
            <a:spLocks noGrp="1"/>
          </p:cNvSpPr>
          <p:nvPr>
            <p:ph type="sldNum" sz="quarter" idx="4294967295"/>
          </p:nvPr>
        </p:nvSpPr>
        <p:spPr>
          <a:xfrm>
            <a:off x="6553200" y="6356350"/>
            <a:ext cx="2133600" cy="365125"/>
          </a:xfrm>
          <a:prstGeom prst="rect">
            <a:avLst/>
          </a:prstGeom>
        </p:spPr>
        <p:txBody>
          <a:bodyPr/>
          <a:lstStyle/>
          <a:p>
            <a:pPr algn="r"/>
            <a:fld id="{294D4A65-5DBF-47E4-A22C-1B2D232C1B48}" type="slidenum">
              <a:rPr lang="en-US" smtClean="0"/>
              <a:pPr algn="r"/>
              <a:t>8</a:t>
            </a:fld>
            <a:endParaRPr lang="en-US" dirty="0"/>
          </a:p>
        </p:txBody>
      </p:sp>
    </p:spTree>
    <p:extLst>
      <p:ext uri="{BB962C8B-B14F-4D97-AF65-F5344CB8AC3E}">
        <p14:creationId xmlns:p14="http://schemas.microsoft.com/office/powerpoint/2010/main" val="24183394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398" y="525147"/>
            <a:ext cx="6056645" cy="537808"/>
          </a:xfrm>
        </p:spPr>
        <p:txBody>
          <a:bodyPr>
            <a:normAutofit fontScale="90000"/>
          </a:bodyPr>
          <a:lstStyle/>
          <a:p>
            <a:r>
              <a:rPr lang="en-US" dirty="0"/>
              <a:t>And it’s more than just a label…</a:t>
            </a:r>
          </a:p>
        </p:txBody>
      </p:sp>
      <p:sp>
        <p:nvSpPr>
          <p:cNvPr id="4" name="Slide Number Placeholder 7"/>
          <p:cNvSpPr>
            <a:spLocks noGrp="1"/>
          </p:cNvSpPr>
          <p:nvPr>
            <p:ph type="sldNum" sz="quarter" idx="4294967295"/>
          </p:nvPr>
        </p:nvSpPr>
        <p:spPr>
          <a:xfrm>
            <a:off x="6553200" y="6356350"/>
            <a:ext cx="2133600" cy="365125"/>
          </a:xfrm>
          <a:prstGeom prst="rect">
            <a:avLst/>
          </a:prstGeom>
        </p:spPr>
        <p:txBody>
          <a:bodyPr/>
          <a:lstStyle/>
          <a:p>
            <a:pPr algn="r"/>
            <a:fld id="{294D4A65-5DBF-47E4-A22C-1B2D232C1B48}" type="slidenum">
              <a:rPr lang="en-US" smtClean="0"/>
              <a:pPr algn="r"/>
              <a:t>9</a:t>
            </a:fld>
            <a:endParaRPr lang="en-US" dirty="0"/>
          </a:p>
        </p:txBody>
      </p:sp>
      <p:pic>
        <p:nvPicPr>
          <p:cNvPr id="5" name="Picture 4"/>
          <p:cNvPicPr>
            <a:picLocks noChangeAspect="1"/>
          </p:cNvPicPr>
          <p:nvPr/>
        </p:nvPicPr>
        <p:blipFill>
          <a:blip r:embed="rId3"/>
          <a:stretch>
            <a:fillRect/>
          </a:stretch>
        </p:blipFill>
        <p:spPr>
          <a:xfrm>
            <a:off x="112986" y="1163037"/>
            <a:ext cx="8876434" cy="4928270"/>
          </a:xfrm>
          <a:prstGeom prst="rect">
            <a:avLst/>
          </a:prstGeom>
        </p:spPr>
      </p:pic>
    </p:spTree>
    <p:extLst>
      <p:ext uri="{BB962C8B-B14F-4D97-AF65-F5344CB8AC3E}">
        <p14:creationId xmlns:p14="http://schemas.microsoft.com/office/powerpoint/2010/main" val="1622513405"/>
      </p:ext>
    </p:extLst>
  </p:cSld>
  <p:clrMapOvr>
    <a:masterClrMapping/>
  </p:clrMapOvr>
</p:sld>
</file>

<file path=ppt/theme/theme1.xml><?xml version="1.0" encoding="utf-8"?>
<a:theme xmlns:a="http://schemas.openxmlformats.org/drawingml/2006/main" name="Office Theme">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2" id="{374E462E-63AA-4104-BE91-425BA425B538}" vid="{C467EEBC-4BDC-4344-85C9-C9D47EE32F0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45</TotalTime>
  <Words>3432</Words>
  <Application>Microsoft Office PowerPoint</Application>
  <PresentationFormat>On-screen Show (4:3)</PresentationFormat>
  <Paragraphs>530</Paragraphs>
  <Slides>56</Slides>
  <Notes>40</Notes>
  <HiddenSlides>4</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56</vt:i4>
      </vt:variant>
    </vt:vector>
  </HeadingPairs>
  <TitlesOfParts>
    <vt:vector size="65" baseType="lpstr">
      <vt:lpstr>MS Mincho</vt:lpstr>
      <vt:lpstr>ＭＳ Ｐゴシック</vt:lpstr>
      <vt:lpstr>Arial</vt:lpstr>
      <vt:lpstr>Arial Narrow</vt:lpstr>
      <vt:lpstr>Calibri</vt:lpstr>
      <vt:lpstr>Times New Roman</vt:lpstr>
      <vt:lpstr>Univers</vt:lpstr>
      <vt:lpstr>Wingdings</vt:lpstr>
      <vt:lpstr>Office Theme</vt:lpstr>
      <vt:lpstr>ENERGY STAR for Buildings and Plants</vt:lpstr>
      <vt:lpstr>Agenda</vt:lpstr>
      <vt:lpstr>The biggest little label in energy efficiency</vt:lpstr>
      <vt:lpstr>PowerPoint Presentation</vt:lpstr>
      <vt:lpstr>Consumer awareness</vt:lpstr>
      <vt:lpstr>PowerPoint Presentation</vt:lpstr>
      <vt:lpstr>PowerPoint Presentation</vt:lpstr>
      <vt:lpstr>PowerPoint Presentation</vt:lpstr>
      <vt:lpstr>And it’s more than just a label…</vt:lpstr>
      <vt:lpstr>PowerPoint Presentation</vt:lpstr>
      <vt:lpstr>ENERGY STAR for Buildings &amp; Plants</vt:lpstr>
      <vt:lpstr>Why focus on buildings and plants?</vt:lpstr>
      <vt:lpstr>PowerPoint Presentation</vt:lpstr>
      <vt:lpstr>PowerPoint Presentation</vt:lpstr>
      <vt:lpstr>Translate simple information into dozens of performance indicators</vt:lpstr>
      <vt:lpstr>Benchmarking with ENERGY STAR – the industry standard</vt:lpstr>
      <vt:lpstr>Value of benchmarking</vt:lpstr>
      <vt:lpstr>Calculating EPA’s ENERGY STAR 1 – 100 score for a building</vt:lpstr>
      <vt:lpstr>PowerPoint Presentation</vt:lpstr>
      <vt:lpstr>Use Portfolio Manager to understand comparative performance</vt:lpstr>
      <vt:lpstr>Monitor building energy, water, and waste performance in a central platform </vt:lpstr>
      <vt:lpstr>Choose the data upload method right for your organization</vt:lpstr>
      <vt:lpstr>Does your utility provide the necessary data for benchmarking?</vt:lpstr>
      <vt:lpstr>Set goals and track progress</vt:lpstr>
      <vt:lpstr>State and local benchmarking policies and voluntary programs</vt:lpstr>
      <vt:lpstr>People (and markets!) respond to transparent information</vt:lpstr>
      <vt:lpstr>PowerPoint Presentation</vt:lpstr>
      <vt:lpstr>PowerPoint Presentation</vt:lpstr>
      <vt:lpstr>6,000+ Organizations Partner with ENERGY STAR for Commercial Buildings </vt:lpstr>
      <vt:lpstr>Get expert help from experienced ENERGY STAR partners!</vt:lpstr>
      <vt:lpstr>PowerPoint Presentation</vt:lpstr>
      <vt:lpstr>Show your commitment – Partner with ENERGY STAR</vt:lpstr>
      <vt:lpstr>Show off your partnership – get creative (and have fun)</vt:lpstr>
      <vt:lpstr>Recognition Opportunities</vt:lpstr>
      <vt:lpstr>ENERGY STAR certification for existing buildings</vt:lpstr>
      <vt:lpstr>ENERGY STAR certification for industrial plants</vt:lpstr>
      <vt:lpstr>ENERGY STAR certification for industrial plants</vt:lpstr>
      <vt:lpstr>Showcase your certification!</vt:lpstr>
      <vt:lpstr>ENERGY STAR Challenge for Industry</vt:lpstr>
      <vt:lpstr>Recognition for New Commercial Building Construction</vt:lpstr>
      <vt:lpstr>Recognition for New Commercial Building Construction</vt:lpstr>
      <vt:lpstr>ENERGY STAR Partner of the Year</vt:lpstr>
      <vt:lpstr>PowerPoint Presentation</vt:lpstr>
      <vt:lpstr>Guidelines for Energy Management</vt:lpstr>
      <vt:lpstr>Guidelines for Energy Management</vt:lpstr>
      <vt:lpstr>Technical assistance, training, and guidance</vt:lpstr>
      <vt:lpstr>ENERGY STAR Building Upgrade Manual</vt:lpstr>
      <vt:lpstr>PowerPoint Presentation</vt:lpstr>
      <vt:lpstr>PowerPoint Presentation</vt:lpstr>
      <vt:lpstr>PowerPoint Presentation</vt:lpstr>
      <vt:lpstr>Action Workbooks for Congregations and Small Businesses</vt:lpstr>
      <vt:lpstr>Communications Strategy Planning Guide</vt:lpstr>
      <vt:lpstr>Launch your own competition!</vt:lpstr>
      <vt:lpstr>Bring your Green to Work with ENERGY STAR</vt:lpstr>
      <vt:lpstr>Coming soon: New EPA Recognition for continuous certification</vt:lpstr>
      <vt:lpstr>Find more in the Tools &amp; Resources Library</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ENERGY STAR for Buildings and Plants</dc:title>
  <dc:creator>Hodges, Lauren</dc:creator>
  <cp:lastModifiedBy>Hodges, Lauren</cp:lastModifiedBy>
  <cp:revision>4</cp:revision>
  <dcterms:created xsi:type="dcterms:W3CDTF">2016-10-25T12:58:00Z</dcterms:created>
  <dcterms:modified xsi:type="dcterms:W3CDTF">2016-11-01T21:17:02Z</dcterms:modified>
</cp:coreProperties>
</file>