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4"/>
    <p:sldMasterId id="2147484222" r:id="rId5"/>
  </p:sldMasterIdLst>
  <p:notesMasterIdLst>
    <p:notesMasterId r:id="rId53"/>
  </p:notesMasterIdLst>
  <p:handoutMasterIdLst>
    <p:handoutMasterId r:id="rId54"/>
  </p:handoutMasterIdLst>
  <p:sldIdLst>
    <p:sldId id="591" r:id="rId6"/>
    <p:sldId id="654" r:id="rId7"/>
    <p:sldId id="269" r:id="rId8"/>
    <p:sldId id="275" r:id="rId9"/>
    <p:sldId id="363" r:id="rId10"/>
    <p:sldId id="678" r:id="rId11"/>
    <p:sldId id="619" r:id="rId12"/>
    <p:sldId id="531" r:id="rId13"/>
    <p:sldId id="621" r:id="rId14"/>
    <p:sldId id="660" r:id="rId15"/>
    <p:sldId id="521" r:id="rId16"/>
    <p:sldId id="676" r:id="rId17"/>
    <p:sldId id="677" r:id="rId18"/>
    <p:sldId id="432" r:id="rId19"/>
    <p:sldId id="625" r:id="rId20"/>
    <p:sldId id="526" r:id="rId21"/>
    <p:sldId id="527" r:id="rId22"/>
    <p:sldId id="641" r:id="rId23"/>
    <p:sldId id="642" r:id="rId24"/>
    <p:sldId id="606" r:id="rId25"/>
    <p:sldId id="687" r:id="rId26"/>
    <p:sldId id="688" r:id="rId27"/>
    <p:sldId id="540" r:id="rId28"/>
    <p:sldId id="445" r:id="rId29"/>
    <p:sldId id="607" r:id="rId30"/>
    <p:sldId id="608" r:id="rId31"/>
    <p:sldId id="447" r:id="rId32"/>
    <p:sldId id="449" r:id="rId33"/>
    <p:sldId id="450" r:id="rId34"/>
    <p:sldId id="612" r:id="rId35"/>
    <p:sldId id="613" r:id="rId36"/>
    <p:sldId id="614" r:id="rId37"/>
    <p:sldId id="541" r:id="rId38"/>
    <p:sldId id="662" r:id="rId39"/>
    <p:sldId id="663" r:id="rId40"/>
    <p:sldId id="664" r:id="rId41"/>
    <p:sldId id="665" r:id="rId42"/>
    <p:sldId id="666" r:id="rId43"/>
    <p:sldId id="679" r:id="rId44"/>
    <p:sldId id="682" r:id="rId45"/>
    <p:sldId id="681" r:id="rId46"/>
    <p:sldId id="683" r:id="rId47"/>
    <p:sldId id="686" r:id="rId48"/>
    <p:sldId id="684" r:id="rId49"/>
    <p:sldId id="685" r:id="rId50"/>
    <p:sldId id="497" r:id="rId51"/>
    <p:sldId id="587" r:id="rId5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PA" initials="E" lastIdx="3" clrIdx="0"/>
  <p:cmAuthor id="7" name="Grace Vinson" initials="GV" lastIdx="12" clrIdx="7"/>
  <p:cmAuthor id="1" name="Victoria.Kiechel" initials="V" lastIdx="1" clrIdx="1"/>
  <p:cmAuthor id="2" name="Victoria Kiechel" initials="VK" lastIdx="2" clrIdx="2"/>
  <p:cmAuthor id="3" name="Holly E Reuter" initials="" lastIdx="5" clrIdx="3"/>
  <p:cmAuthor id="4" name="Kaye Lynch-Sparks" initials="KL" lastIdx="26" clrIdx="4"/>
  <p:cmAuthor id="5" name="Guest" initials="Gu" lastIdx="21" clrIdx="5"/>
  <p:cmAuthor id="6" name="Nicole Duquette" initials="ND" lastIdx="44"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7D2EA"/>
    <a:srgbClr val="595959"/>
    <a:srgbClr val="59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0" autoAdjust="0"/>
    <p:restoredTop sz="71510" autoAdjust="0"/>
  </p:normalViewPr>
  <p:slideViewPr>
    <p:cSldViewPr>
      <p:cViewPr varScale="1">
        <p:scale>
          <a:sx n="48" d="100"/>
          <a:sy n="48" d="100"/>
        </p:scale>
        <p:origin x="1675" y="58"/>
      </p:cViewPr>
      <p:guideLst>
        <p:guide orient="horz" pos="2160"/>
        <p:guide pos="2880"/>
      </p:guideLst>
    </p:cSldViewPr>
  </p:slideViewPr>
  <p:outlineViewPr>
    <p:cViewPr>
      <p:scale>
        <a:sx n="33" d="100"/>
        <a:sy n="33" d="100"/>
      </p:scale>
      <p:origin x="0" y="239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lin, Nina" userId="5e2c5228-2446-47ba-b9e2-d371081a3ce2" providerId="ADAL" clId="{51BAC5E6-8C0A-4B37-B27B-AE1DE35B3666}"/>
    <pc:docChg chg="addSld delSld modSld">
      <pc:chgData name="Berlin, Nina" userId="5e2c5228-2446-47ba-b9e2-d371081a3ce2" providerId="ADAL" clId="{51BAC5E6-8C0A-4B37-B27B-AE1DE35B3666}" dt="2019-03-28T14:28:07.147" v="61" actId="2696"/>
      <pc:docMkLst>
        <pc:docMk/>
      </pc:docMkLst>
      <pc:sldChg chg="del">
        <pc:chgData name="Berlin, Nina" userId="5e2c5228-2446-47ba-b9e2-d371081a3ce2" providerId="ADAL" clId="{51BAC5E6-8C0A-4B37-B27B-AE1DE35B3666}" dt="2019-03-28T14:28:07.147" v="61" actId="2696"/>
        <pc:sldMkLst>
          <pc:docMk/>
          <pc:sldMk cId="2306942096" sldId="687"/>
        </pc:sldMkLst>
      </pc:sldChg>
      <pc:sldChg chg="modSp add">
        <pc:chgData name="Berlin, Nina" userId="5e2c5228-2446-47ba-b9e2-d371081a3ce2" providerId="ADAL" clId="{51BAC5E6-8C0A-4B37-B27B-AE1DE35B3666}" dt="2019-03-28T14:24:03.267" v="60" actId="403"/>
        <pc:sldMkLst>
          <pc:docMk/>
          <pc:sldMk cId="1948686049" sldId="688"/>
        </pc:sldMkLst>
        <pc:spChg chg="mod">
          <ac:chgData name="Berlin, Nina" userId="5e2c5228-2446-47ba-b9e2-d371081a3ce2" providerId="ADAL" clId="{51BAC5E6-8C0A-4B37-B27B-AE1DE35B3666}" dt="2019-03-28T14:22:01.656" v="21" actId="20577"/>
          <ac:spMkLst>
            <pc:docMk/>
            <pc:sldMk cId="1948686049" sldId="688"/>
            <ac:spMk id="5" creationId="{00000000-0000-0000-0000-000000000000}"/>
          </ac:spMkLst>
        </pc:spChg>
        <pc:spChg chg="mod">
          <ac:chgData name="Berlin, Nina" userId="5e2c5228-2446-47ba-b9e2-d371081a3ce2" providerId="ADAL" clId="{51BAC5E6-8C0A-4B37-B27B-AE1DE35B3666}" dt="2019-03-28T14:24:03.267" v="60" actId="403"/>
          <ac:spMkLst>
            <pc:docMk/>
            <pc:sldMk cId="1948686049" sldId="688"/>
            <ac:spMk id="9523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A0BAAEE0-6E47-0649-B5E9-1587EF24B53D}" type="datetime1">
              <a:rPr lang="en-US" smtClean="0"/>
              <a:t>5/30/2019</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6D9CB622-A8AC-4256-9385-2EB20F0DA90F}" type="slidenum">
              <a:rPr lang="en-US"/>
              <a:pPr>
                <a:defRPr/>
              </a:pPr>
              <a:t>‹#›</a:t>
            </a:fld>
            <a:endParaRPr lang="en-US" dirty="0"/>
          </a:p>
        </p:txBody>
      </p:sp>
    </p:spTree>
    <p:extLst>
      <p:ext uri="{BB962C8B-B14F-4D97-AF65-F5344CB8AC3E}">
        <p14:creationId xmlns:p14="http://schemas.microsoft.com/office/powerpoint/2010/main" val="2890717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7368F19-BF46-8547-9FE5-8EC151619B2F}" type="datetime1">
              <a:rPr lang="en-US" smtClean="0"/>
              <a:t>5/30/2019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5956D3E2-2BD7-4B0F-B77D-1B7557586087}" type="slidenum">
              <a:rPr lang="en-US"/>
              <a:pPr>
                <a:defRPr/>
              </a:pPr>
              <a:t>‹#›</a:t>
            </a:fld>
            <a:endParaRPr lang="en-US" dirty="0"/>
          </a:p>
        </p:txBody>
      </p:sp>
    </p:spTree>
    <p:extLst>
      <p:ext uri="{BB962C8B-B14F-4D97-AF65-F5344CB8AC3E}">
        <p14:creationId xmlns:p14="http://schemas.microsoft.com/office/powerpoint/2010/main" val="37445452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ortfoliomanager.zendesk.com/hc/en-us/articles/115000239152-Are-the-2008-or-2016-Guiding-Principles-in-Portfolio-Manager-"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energystar.gov/buildings/tools-and-resources/how-use-sustainable-buildings-checklist-0?testEnv=false" TargetMode="External"/><Relationship Id="rId4" Type="http://schemas.openxmlformats.org/officeDocument/2006/relationships/hyperlink" Target="https://energy.gov/eere/femp/downloads/guiding-principles-checklists-new-construction-and-modernization-and-exist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sgbc.org/resources/v41-instructions-share-data-energy-star-portfolio-manag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latin typeface="+mn-lt"/>
                <a:ea typeface="+mn-ea"/>
                <a:cs typeface="+mn-cs"/>
              </a:rPr>
              <a:t>Hi! I am </a:t>
            </a:r>
            <a:r>
              <a:rPr lang="en-US" sz="1200" kern="1200" dirty="0" smtClean="0">
                <a:solidFill>
                  <a:schemeClr val="tx1"/>
                </a:solidFill>
                <a:latin typeface="+mn-lt"/>
                <a:ea typeface="+mn-ea"/>
                <a:cs typeface="+mn-cs"/>
              </a:rPr>
              <a:t>[Name] from </a:t>
            </a:r>
            <a:r>
              <a:rPr lang="en-US" sz="1200" kern="1200" dirty="0">
                <a:solidFill>
                  <a:schemeClr val="tx1"/>
                </a:solidFill>
                <a:latin typeface="+mn-lt"/>
                <a:ea typeface="+mn-ea"/>
                <a:cs typeface="+mn-cs"/>
              </a:rPr>
              <a:t>ICF, supporting trainings for EPA's ENERGY STAR program. </a:t>
            </a:r>
          </a:p>
          <a:p>
            <a:pPr eaLnBrk="1" hangingPunct="1">
              <a:spcBef>
                <a:spcPct val="0"/>
              </a:spcBef>
            </a:pPr>
            <a:r>
              <a:rPr lang="en-US" sz="1200" kern="1200" dirty="0">
                <a:solidFill>
                  <a:schemeClr val="tx1"/>
                </a:solidFill>
                <a:latin typeface="+mn-lt"/>
                <a:ea typeface="+mn-ea"/>
                <a:cs typeface="+mn-cs"/>
              </a:rPr>
              <a:t>The purpose of this training is to provide you with a conceptual overview of how ENERGY STAR integrates with each of these rating systems.</a:t>
            </a:r>
            <a:r>
              <a:rPr lang="en-US" sz="1200" kern="1200" baseline="0" dirty="0">
                <a:solidFill>
                  <a:schemeClr val="tx1"/>
                </a:solidFill>
                <a:latin typeface="+mn-lt"/>
                <a:ea typeface="+mn-ea"/>
                <a:cs typeface="+mn-cs"/>
              </a:rPr>
              <a:t>  These rating systems include:</a:t>
            </a:r>
          </a:p>
          <a:p>
            <a:pPr eaLnBrk="1" hangingPunct="1">
              <a:spcBef>
                <a:spcPct val="0"/>
              </a:spcBef>
            </a:pPr>
            <a:endParaRPr lang="en-US" sz="1200" kern="1200" baseline="0" dirty="0">
              <a:solidFill>
                <a:schemeClr val="tx1"/>
              </a:solidFill>
              <a:latin typeface="+mn-lt"/>
              <a:ea typeface="+mn-ea"/>
              <a:cs typeface="+mn-cs"/>
            </a:endParaRPr>
          </a:p>
          <a:p>
            <a:pPr marL="171450" indent="-171450" eaLnBrk="1" hangingPunct="1">
              <a:spcBef>
                <a:spcPct val="0"/>
              </a:spcBef>
              <a:buFont typeface="Arial"/>
              <a:buChar char="•"/>
            </a:pPr>
            <a:r>
              <a:rPr lang="en-US" sz="1200" dirty="0">
                <a:ea typeface="ＭＳ Ｐゴシック"/>
              </a:rPr>
              <a:t>USGBC Leadership in Energy and Environmental Design (LEED)</a:t>
            </a:r>
            <a:r>
              <a:rPr lang="en-US" sz="1200" baseline="30000" dirty="0">
                <a:ea typeface="ＭＳ Ｐゴシック"/>
              </a:rPr>
              <a:t>® </a:t>
            </a:r>
            <a:r>
              <a:rPr lang="en-US" sz="1200" dirty="0">
                <a:ea typeface="ＭＳ Ｐゴシック"/>
              </a:rPr>
              <a:t>v4</a:t>
            </a:r>
          </a:p>
          <a:p>
            <a:pPr marL="171450" indent="-171450" eaLnBrk="1" hangingPunct="1">
              <a:spcBef>
                <a:spcPct val="0"/>
              </a:spcBef>
              <a:buFont typeface="Arial"/>
              <a:buChar char="•"/>
            </a:pPr>
            <a:r>
              <a:rPr lang="en-US" sz="1200" dirty="0">
                <a:ea typeface="ＭＳ Ｐゴシック"/>
              </a:rPr>
              <a:t>Green Globes</a:t>
            </a:r>
            <a:r>
              <a:rPr lang="en-US" sz="1200" baseline="30000" dirty="0">
                <a:ea typeface="ＭＳ Ｐゴシック"/>
              </a:rPr>
              <a:t>™</a:t>
            </a:r>
          </a:p>
          <a:p>
            <a:pPr marL="171450" indent="-171450" eaLnBrk="1" hangingPunct="1">
              <a:spcBef>
                <a:spcPct val="0"/>
              </a:spcBef>
              <a:buFont typeface="Arial" panose="020B0604020202020204" pitchFamily="34" charset="0"/>
              <a:buChar char="•"/>
            </a:pPr>
            <a:r>
              <a:rPr lang="en-US" sz="1200" i="0" kern="1200" dirty="0">
                <a:solidFill>
                  <a:schemeClr val="tx1"/>
                </a:solidFill>
                <a:effectLst/>
                <a:latin typeface="+mn-lt"/>
                <a:ea typeface="+mn-ea"/>
                <a:cs typeface="+mn-cs"/>
              </a:rPr>
              <a:t>Institute</a:t>
            </a:r>
            <a:r>
              <a:rPr lang="en-US" sz="1200" i="0" kern="1200" baseline="0" dirty="0">
                <a:solidFill>
                  <a:schemeClr val="tx1"/>
                </a:solidFill>
                <a:effectLst/>
                <a:latin typeface="+mn-lt"/>
                <a:ea typeface="+mn-ea"/>
                <a:cs typeface="+mn-cs"/>
              </a:rPr>
              <a:t> of Real Estate Management (IREM) Certified Sustainable</a:t>
            </a:r>
            <a:r>
              <a:rPr lang="en-US" sz="1200" baseline="0" dirty="0">
                <a:ea typeface="ＭＳ Ｐゴシック"/>
              </a:rPr>
              <a:t> Properties (CSP)</a:t>
            </a:r>
          </a:p>
          <a:p>
            <a:pPr marL="171450" indent="-171450" eaLnBrk="1" hangingPunct="1">
              <a:spcBef>
                <a:spcPct val="0"/>
              </a:spcBef>
              <a:buFont typeface="Arial"/>
              <a:buChar char="•"/>
            </a:pPr>
            <a:r>
              <a:rPr lang="en-US" sz="1200" dirty="0">
                <a:ea typeface="ＭＳ Ｐゴシック"/>
              </a:rPr>
              <a:t>BOMA BEST </a:t>
            </a:r>
            <a:endParaRPr lang="en-US" dirty="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98EE8E-3DA4-4352-97E9-3BFCBD962A9E}"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715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baseline="0" dirty="0"/>
              <a:t>Additionally, the design </a:t>
            </a:r>
            <a:r>
              <a:rPr lang="en-US" baseline="0" dirty="0" smtClean="0"/>
              <a:t>tab within Portfolio Manager </a:t>
            </a:r>
            <a:r>
              <a:rPr lang="en-US" baseline="0" dirty="0"/>
              <a:t>incorporates </a:t>
            </a:r>
            <a:r>
              <a:rPr lang="en-US" baseline="0" dirty="0" smtClean="0"/>
              <a:t>“Target Finder” functionality </a:t>
            </a:r>
            <a:r>
              <a:rPr lang="en-US" baseline="0" dirty="0"/>
              <a:t>(discussed in detail next). This </a:t>
            </a:r>
            <a:r>
              <a:rPr lang="en-US" sz="1200" kern="1200" baseline="0" dirty="0">
                <a:solidFill>
                  <a:schemeClr val="tx1"/>
                </a:solidFill>
                <a:effectLst/>
                <a:latin typeface="+mn-lt"/>
                <a:ea typeface="+mn-ea"/>
                <a:cs typeface="+mn-cs"/>
              </a:rPr>
              <a:t>allows you to design buildings with energy saving targets</a:t>
            </a:r>
            <a:r>
              <a:rPr lang="en-US" sz="1200" kern="1200" baseline="0" dirty="0" smtClean="0">
                <a:solidFill>
                  <a:schemeClr val="tx1"/>
                </a:solidFill>
                <a:effectLst/>
                <a:latin typeface="+mn-lt"/>
                <a:ea typeface="+mn-ea"/>
                <a:cs typeface="+mn-cs"/>
              </a:rPr>
              <a:t>, pursue “Design to Earn the ENERGY STAR” recognition, and maintain your project design data as your building goes into operation and begins benchmarking.</a:t>
            </a:r>
            <a:endParaRPr lang="en-US" baseline="0"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10</a:t>
            </a:fld>
            <a:endParaRPr lang="en-US" dirty="0"/>
          </a:p>
        </p:txBody>
      </p:sp>
    </p:spTree>
    <p:extLst>
      <p:ext uri="{BB962C8B-B14F-4D97-AF65-F5344CB8AC3E}">
        <p14:creationId xmlns:p14="http://schemas.microsoft.com/office/powerpoint/2010/main" val="239082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Target </a:t>
            </a:r>
            <a:r>
              <a:rPr lang="en-US" sz="1200" kern="1200" dirty="0">
                <a:solidFill>
                  <a:schemeClr val="tx1"/>
                </a:solidFill>
                <a:effectLst/>
                <a:latin typeface="+mn-lt"/>
                <a:ea typeface="+mn-ea"/>
                <a:cs typeface="+mn-cs"/>
              </a:rPr>
              <a:t>Finder is a calculator that helps assess the energy performance of commercial building designs and existing buildings. </a:t>
            </a:r>
            <a:r>
              <a:rPr lang="en-US" sz="1200" kern="1200" dirty="0" smtClean="0">
                <a:solidFill>
                  <a:schemeClr val="tx1"/>
                </a:solidFill>
                <a:effectLst/>
                <a:latin typeface="+mn-lt"/>
                <a:ea typeface="+mn-ea"/>
                <a:cs typeface="+mn-cs"/>
              </a:rPr>
              <a:t>Target Finder</a:t>
            </a:r>
            <a:r>
              <a:rPr lang="en-US" sz="1200" kern="1200" baseline="0" dirty="0" smtClean="0">
                <a:solidFill>
                  <a:schemeClr val="tx1"/>
                </a:solidFill>
                <a:effectLst/>
                <a:latin typeface="+mn-lt"/>
                <a:ea typeface="+mn-ea"/>
                <a:cs typeface="+mn-cs"/>
              </a:rPr>
              <a:t> is incorporated into t</a:t>
            </a:r>
            <a:r>
              <a:rPr lang="en-US" sz="1200" kern="1200" dirty="0" smtClean="0">
                <a:solidFill>
                  <a:schemeClr val="tx1"/>
                </a:solidFill>
                <a:effectLst/>
                <a:latin typeface="+mn-lt"/>
                <a:ea typeface="+mn-ea"/>
                <a:cs typeface="+mn-cs"/>
              </a:rPr>
              <a:t>he</a:t>
            </a:r>
            <a:r>
              <a:rPr lang="en-US" sz="1200" kern="1200" baseline="0" dirty="0" smtClean="0">
                <a:solidFill>
                  <a:schemeClr val="tx1"/>
                </a:solidFill>
                <a:effectLst/>
                <a:latin typeface="+mn-lt"/>
                <a:ea typeface="+mn-ea"/>
                <a:cs typeface="+mn-cs"/>
              </a:rPr>
              <a:t> “Design” tab in Portfolio Manager, and </a:t>
            </a:r>
            <a:r>
              <a:rPr lang="en-US" sz="1200" kern="1200" baseline="0" dirty="0">
                <a:solidFill>
                  <a:schemeClr val="tx1"/>
                </a:solidFill>
                <a:effectLst/>
                <a:latin typeface="+mn-lt"/>
                <a:ea typeface="+mn-ea"/>
                <a:cs typeface="+mn-cs"/>
              </a:rPr>
              <a:t>allows you to design buildings with energy saving targets, and save the data </a:t>
            </a:r>
            <a:r>
              <a:rPr lang="en-US" sz="1200" kern="1200" baseline="0" dirty="0" smtClean="0">
                <a:solidFill>
                  <a:schemeClr val="tx1"/>
                </a:solidFill>
                <a:effectLst/>
                <a:latin typeface="+mn-lt"/>
                <a:ea typeface="+mn-ea"/>
                <a:cs typeface="+mn-cs"/>
              </a:rPr>
              <a:t>for comparison once the building goes into operations.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Additionally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Target Finder can be used as a standalone tool with </a:t>
            </a:r>
            <a:r>
              <a:rPr lang="en-US" sz="1200" kern="1200" dirty="0">
                <a:solidFill>
                  <a:schemeClr val="tx1"/>
                </a:solidFill>
                <a:effectLst/>
                <a:latin typeface="+mn-lt"/>
                <a:ea typeface="+mn-ea"/>
                <a:cs typeface="+mn-cs"/>
              </a:rPr>
              <a:t>no login required, which makes Target Finder useful for quick-and-easy calculations and “what-if” scenarios. </a:t>
            </a:r>
            <a:r>
              <a:rPr lang="en-US" sz="1200" baseline="0" dirty="0" smtClean="0"/>
              <a:t>Although “Target Finder” functionality has been integrated into the broader Portfolio Manager platform, “Target Finder”</a:t>
            </a:r>
            <a:r>
              <a:rPr lang="en-US" sz="1200" dirty="0" smtClean="0"/>
              <a:t> is still the name referenced by LEED, Green Globes, CHPS and others.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basic ways to use Target Finder:</a:t>
            </a:r>
          </a:p>
          <a:p>
            <a:endParaRPr lang="en-US" sz="1200"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First:</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See what annual energy usage you need to achieve to meet a target</a:t>
            </a:r>
            <a:r>
              <a:rPr lang="en-US" sz="1200" kern="1200" dirty="0">
                <a:solidFill>
                  <a:schemeClr val="tx1"/>
                </a:solidFill>
                <a:effectLst/>
                <a:latin typeface="+mn-lt"/>
                <a:ea typeface="+mn-ea"/>
                <a:cs typeface="+mn-cs"/>
              </a:rPr>
              <a:t>– If you enter basic information about your business activity and set a target, you can see what this target means in terms of energy use, cost, and greenhouse gas emissions.</a:t>
            </a:r>
            <a:endParaRPr lang="en-US" sz="1600"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Second:</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Evaluate estimated energy use</a:t>
            </a:r>
            <a:r>
              <a:rPr lang="en-US" sz="1200" kern="1200" dirty="0">
                <a:solidFill>
                  <a:schemeClr val="tx1"/>
                </a:solidFill>
                <a:effectLst/>
                <a:latin typeface="+mn-lt"/>
                <a:ea typeface="+mn-ea"/>
                <a:cs typeface="+mn-cs"/>
              </a:rPr>
              <a:t> – If you already have a design or retrofit project and know its estimated energy use, you can calculate the corresponding efficiency metrics. In addition, you can see the projected costs and greenhouse gas emissions.</a:t>
            </a:r>
          </a:p>
        </p:txBody>
      </p:sp>
    </p:spTree>
    <p:extLst>
      <p:ext uri="{BB962C8B-B14F-4D97-AF65-F5344CB8AC3E}">
        <p14:creationId xmlns:p14="http://schemas.microsoft.com/office/powerpoint/2010/main" val="215404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defRPr/>
            </a:pPr>
            <a:r>
              <a:rPr lang="en-US" i="0" dirty="0"/>
              <a:t>The </a:t>
            </a:r>
            <a:r>
              <a:rPr lang="en-US" sz="1200" kern="1200" dirty="0">
                <a:solidFill>
                  <a:schemeClr val="tx1"/>
                </a:solidFill>
                <a:effectLst/>
                <a:latin typeface="+mn-lt"/>
                <a:ea typeface="+mn-ea"/>
                <a:cs typeface="+mn-cs"/>
              </a:rPr>
              <a:t>Sustainable Buildings Checklist was first developed for US federal building managers for compliance with the Federal Guiding Principles for High Performance Sustainable Buildings.  The Guiding Principles are intended to help federal agencies establish common strategies for operating and maintaining buildings in a sustainable manner, and include a focus on energy efficiency, water conservation, and indoor environmental air quality. The Guiding Principles are required by law for implementation across U.S. government buildings. The Checklist is a valuable tool for evaluation of the sustainability of existing building of all kinds, not just U.S. federal buildings</a:t>
            </a:r>
            <a:r>
              <a:rPr lang="en-US" sz="1200" kern="1200" dirty="0" smtClean="0">
                <a:solidFill>
                  <a:schemeClr val="tx1"/>
                </a:solidFill>
                <a:effectLst/>
              </a:rPr>
              <a:t>.</a:t>
            </a:r>
            <a:endParaRPr lang="en-US" i="0" dirty="0">
              <a:latin typeface="Calibri"/>
            </a:endParaRPr>
          </a:p>
          <a:p>
            <a:pPr>
              <a:buFont typeface="Arial" pitchFamily="34" charset="0"/>
              <a:buNone/>
            </a:pPr>
            <a:endParaRPr lang="en-US" i="0" dirty="0"/>
          </a:p>
          <a:p>
            <a:pPr>
              <a:buFont typeface="Arial" pitchFamily="34" charset="0"/>
              <a:buNone/>
            </a:pPr>
            <a:r>
              <a:rPr lang="en-US" i="0" dirty="0"/>
              <a:t>(READ</a:t>
            </a:r>
            <a:r>
              <a:rPr lang="en-US" i="0" baseline="0" dirty="0"/>
              <a:t> SLIDE</a:t>
            </a:r>
            <a:r>
              <a:rPr lang="en-US" i="0" baseline="0" dirty="0" smtClean="0"/>
              <a:t>)</a:t>
            </a:r>
          </a:p>
          <a:p>
            <a:pPr>
              <a:buFont typeface="Arial" pitchFamily="34" charset="0"/>
              <a:buNone/>
            </a:pPr>
            <a:endParaRPr lang="en-US" i="0" baseline="0" dirty="0" smtClean="0"/>
          </a:p>
          <a:p>
            <a:pPr>
              <a:buFont typeface="Arial" pitchFamily="34" charset="0"/>
              <a:buNone/>
            </a:pPr>
            <a:r>
              <a:rPr lang="en-US" b="1" i="0" baseline="0" dirty="0" smtClean="0"/>
              <a:t>Note: </a:t>
            </a:r>
            <a:r>
              <a:rPr lang="en-US" i="0" baseline="0" dirty="0" smtClean="0"/>
              <a:t>the Sustainable Buildings Checklist is based upon the 2008 version of the Federal Guiding Principles. Per the FAQ at </a:t>
            </a:r>
            <a:r>
              <a:rPr lang="en-US" dirty="0" smtClean="0">
                <a:hlinkClick r:id="rId3"/>
              </a:rPr>
              <a:t>https://portfoliomanager.zendesk.com/hc/en-us/articles/115000239152-Are-the-2008-or-2016-Guiding-Principles-in-Portfolio-Manager-</a:t>
            </a:r>
            <a:r>
              <a:rPr lang="en-US" dirty="0" smtClean="0"/>
              <a:t>, </a:t>
            </a:r>
          </a:p>
          <a:p>
            <a:pPr>
              <a:buFont typeface="Arial" pitchFamily="34" charset="0"/>
              <a:buNone/>
            </a:pPr>
            <a:endParaRPr lang="en-US" i="0" dirty="0" smtClean="0"/>
          </a:p>
          <a:p>
            <a:r>
              <a:rPr lang="en-US" sz="1200" b="0" i="0" kern="1200" dirty="0" smtClean="0">
                <a:solidFill>
                  <a:schemeClr val="tx1"/>
                </a:solidFill>
                <a:effectLst/>
                <a:latin typeface="+mn-lt"/>
                <a:ea typeface="+mn-ea"/>
                <a:cs typeface="+mn-cs"/>
              </a:rPr>
              <a:t>The Guiding Principles were updated by the Council on Environmental Quality (CEQ) on February 26, 2016. But Portfolio Manager has not been updated with the 2016 updates. These updates to Portfolio Manager are currently on hold.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Since the 2016 Guiding Principles are not in Portfolio Manager, they can be tracked by using the DOE Federal Energy Management Program’s </a:t>
            </a:r>
            <a:r>
              <a:rPr lang="en-US" sz="1200" b="0" i="0" u="none" strike="noStrike" kern="1200" dirty="0" smtClean="0">
                <a:solidFill>
                  <a:schemeClr val="tx1"/>
                </a:solidFill>
                <a:effectLst/>
                <a:latin typeface="+mn-lt"/>
                <a:ea typeface="+mn-ea"/>
                <a:cs typeface="+mn-cs"/>
                <a:hlinkClick r:id="rId4"/>
              </a:rPr>
              <a:t>spreadsheet.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2008 Checklist in Portfolio Manager is available for use where appropriate. See this guide for </a:t>
            </a:r>
            <a:r>
              <a:rPr lang="en-US" sz="1200" b="0" i="0" u="none" strike="noStrike" kern="1200" dirty="0" smtClean="0">
                <a:solidFill>
                  <a:schemeClr val="tx1"/>
                </a:solidFill>
                <a:effectLst/>
                <a:latin typeface="+mn-lt"/>
                <a:ea typeface="+mn-ea"/>
                <a:cs typeface="+mn-cs"/>
                <a:hlinkClick r:id="rId5"/>
              </a:rPr>
              <a:t>How to Use the Sustainable Buildings Checklist.</a:t>
            </a:r>
            <a:endParaRPr lang="en-US" sz="1200" b="0" i="0" kern="1200" dirty="0" smtClean="0">
              <a:solidFill>
                <a:schemeClr val="tx1"/>
              </a:solidFill>
              <a:effectLst/>
              <a:latin typeface="+mn-lt"/>
              <a:ea typeface="+mn-ea"/>
              <a:cs typeface="+mn-cs"/>
            </a:endParaRPr>
          </a:p>
          <a:p>
            <a:pPr>
              <a:buFont typeface="Arial" pitchFamily="34" charset="0"/>
              <a:buNone/>
            </a:pPr>
            <a:endParaRPr lang="en-US" i="0" dirty="0"/>
          </a:p>
          <a:p>
            <a:endParaRPr lang="en-US" i="0" dirty="0">
              <a:latin typeface="Calibri"/>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12</a:t>
            </a:fld>
            <a:endParaRPr lang="en-US" dirty="0"/>
          </a:p>
        </p:txBody>
      </p:sp>
    </p:spTree>
    <p:extLst>
      <p:ext uri="{BB962C8B-B14F-4D97-AF65-F5344CB8AC3E}">
        <p14:creationId xmlns:p14="http://schemas.microsoft.com/office/powerpoint/2010/main" val="139544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i="0" dirty="0"/>
              <a:t>The checklist explains each guiding principle to let you track your sustainability within the 5 guiding principles:</a:t>
            </a:r>
          </a:p>
          <a:p>
            <a:pPr marL="171450" indent="-171450">
              <a:buFont typeface="Arial"/>
              <a:buChar char="•"/>
            </a:pPr>
            <a:r>
              <a:rPr lang="en-US" sz="1200" kern="1200" dirty="0">
                <a:solidFill>
                  <a:schemeClr val="tx1"/>
                </a:solidFill>
                <a:effectLst/>
                <a:latin typeface="+mn-lt"/>
                <a:ea typeface="+mn-ea"/>
                <a:cs typeface="+mn-cs"/>
              </a:rPr>
              <a:t>Employ integrated design (Design)</a:t>
            </a:r>
          </a:p>
          <a:p>
            <a:pPr marL="171450" lvl="0" indent="-171450" fontAlgn="base">
              <a:buFont typeface="Arial"/>
              <a:buChar char="•"/>
            </a:pPr>
            <a:r>
              <a:rPr lang="en-US" sz="1200" kern="1200" dirty="0">
                <a:solidFill>
                  <a:schemeClr val="tx1"/>
                </a:solidFill>
                <a:effectLst/>
                <a:latin typeface="+mn-lt"/>
                <a:ea typeface="+mn-ea"/>
                <a:cs typeface="+mn-cs"/>
              </a:rPr>
              <a:t>Optimize energy performance (Energy)</a:t>
            </a:r>
          </a:p>
          <a:p>
            <a:pPr marL="171450" lvl="0" indent="-171450" fontAlgn="base">
              <a:buFont typeface="Arial"/>
              <a:buChar char="•"/>
            </a:pPr>
            <a:r>
              <a:rPr lang="en-US" sz="1200" kern="1200" dirty="0">
                <a:solidFill>
                  <a:schemeClr val="tx1"/>
                </a:solidFill>
                <a:effectLst/>
                <a:latin typeface="+mn-lt"/>
                <a:ea typeface="+mn-ea"/>
                <a:cs typeface="+mn-cs"/>
              </a:rPr>
              <a:t>Protect and conserve water (Water)</a:t>
            </a:r>
          </a:p>
          <a:p>
            <a:pPr marL="171450" lvl="0" indent="-171450" fontAlgn="base">
              <a:buFont typeface="Arial"/>
              <a:buChar char="•"/>
            </a:pPr>
            <a:r>
              <a:rPr lang="en-US" sz="1200" kern="1200" dirty="0">
                <a:solidFill>
                  <a:schemeClr val="tx1"/>
                </a:solidFill>
                <a:effectLst/>
                <a:latin typeface="+mn-lt"/>
                <a:ea typeface="+mn-ea"/>
                <a:cs typeface="+mn-cs"/>
              </a:rPr>
              <a:t>Enhance indoor environmental quality (Environmental</a:t>
            </a:r>
            <a:r>
              <a:rPr lang="en-US" sz="1200" kern="1200" baseline="0" dirty="0">
                <a:solidFill>
                  <a:schemeClr val="tx1"/>
                </a:solidFill>
                <a:effectLst/>
                <a:latin typeface="+mn-lt"/>
                <a:ea typeface="+mn-ea"/>
                <a:cs typeface="+mn-cs"/>
              </a:rPr>
              <a:t> Quality)</a:t>
            </a:r>
            <a:endParaRPr lang="en-US" sz="1200" kern="1200" dirty="0">
              <a:solidFill>
                <a:schemeClr val="tx1"/>
              </a:solidFill>
              <a:effectLst/>
              <a:latin typeface="+mn-lt"/>
              <a:ea typeface="+mn-ea"/>
              <a:cs typeface="+mn-cs"/>
            </a:endParaRPr>
          </a:p>
          <a:p>
            <a:pPr marL="171450" lvl="0" indent="-171450" fontAlgn="base">
              <a:buFont typeface="Arial"/>
              <a:buChar char="•"/>
            </a:pPr>
            <a:r>
              <a:rPr lang="en-US" sz="1200" kern="1200" dirty="0">
                <a:solidFill>
                  <a:schemeClr val="tx1"/>
                </a:solidFill>
                <a:effectLst/>
                <a:latin typeface="+mn-lt"/>
                <a:ea typeface="+mn-ea"/>
                <a:cs typeface="+mn-cs"/>
              </a:rPr>
              <a:t>Reduce environmental impact of materials (Materials)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Portfolio Manager tracks metrics for the energy and </a:t>
            </a:r>
            <a:r>
              <a:rPr lang="en-US" sz="1200" kern="1200" dirty="0" smtClean="0">
                <a:solidFill>
                  <a:schemeClr val="tx1"/>
                </a:solidFill>
                <a:effectLst/>
                <a:latin typeface="+mn-lt"/>
                <a:ea typeface="+mn-ea"/>
                <a:cs typeface="+mn-cs"/>
              </a:rPr>
              <a:t>water, </a:t>
            </a:r>
            <a:r>
              <a:rPr lang="en-US" sz="1200" kern="1200" dirty="0">
                <a:solidFill>
                  <a:schemeClr val="tx1"/>
                </a:solidFill>
                <a:effectLst/>
                <a:latin typeface="+mn-lt"/>
                <a:ea typeface="+mn-ea"/>
                <a:cs typeface="+mn-cs"/>
              </a:rPr>
              <a:t>and will </a:t>
            </a:r>
            <a:r>
              <a:rPr lang="en-US" sz="1200" kern="1200" dirty="0" smtClean="0">
                <a:solidFill>
                  <a:schemeClr val="tx1"/>
                </a:solidFill>
                <a:effectLst/>
                <a:latin typeface="+mn-lt"/>
                <a:ea typeface="+mn-ea"/>
                <a:cs typeface="+mn-cs"/>
              </a:rPr>
              <a:t>populate this information </a:t>
            </a:r>
            <a:r>
              <a:rPr lang="en-US" sz="1200" kern="1200" dirty="0">
                <a:solidFill>
                  <a:schemeClr val="tx1"/>
                </a:solidFill>
                <a:effectLst/>
                <a:latin typeface="+mn-lt"/>
                <a:ea typeface="+mn-ea"/>
                <a:cs typeface="+mn-cs"/>
              </a:rPr>
              <a:t>within the Sustainable Buildings Checklist </a:t>
            </a:r>
            <a:r>
              <a:rPr lang="en-US" sz="1200" kern="1200" baseline="0" dirty="0">
                <a:solidFill>
                  <a:schemeClr val="tx1"/>
                </a:solidFill>
                <a:effectLst/>
                <a:latin typeface="+mn-lt"/>
                <a:ea typeface="+mn-ea"/>
                <a:cs typeface="+mn-cs"/>
              </a:rPr>
              <a:t>to help facilitate compliance tracking and documentation.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Sustainable Buildings Checklist is pre-populated</a:t>
            </a:r>
            <a:r>
              <a:rPr lang="en-US" sz="1200" kern="1200" baseline="0" dirty="0">
                <a:solidFill>
                  <a:schemeClr val="tx1"/>
                </a:solidFill>
                <a:effectLst/>
                <a:latin typeface="+mn-lt"/>
                <a:ea typeface="+mn-ea"/>
                <a:cs typeface="+mn-cs"/>
              </a:rPr>
              <a:t> with individual building information from Portfolio Manager in the upper left portion of the screen next to the pie chart representation of the Guiding Principles completion status. The pie chart categorizes your completion percentage in each of the 5 categories.</a:t>
            </a:r>
            <a:endParaRPr lang="en-US" sz="1200" kern="1200" baseline="0" dirty="0">
              <a:solidFill>
                <a:schemeClr val="tx1"/>
              </a:solidFill>
              <a:effectLst/>
              <a:latin typeface="Calibri"/>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Use the link at the bottom of the page to access How To - resources for using the sustainable buildings checklist.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13</a:t>
            </a:fld>
            <a:endParaRPr lang="en-US" dirty="0"/>
          </a:p>
        </p:txBody>
      </p:sp>
    </p:spTree>
    <p:extLst>
      <p:ext uri="{BB962C8B-B14F-4D97-AF65-F5344CB8AC3E}">
        <p14:creationId xmlns:p14="http://schemas.microsoft.com/office/powerpoint/2010/main" val="275357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For all the tools </a:t>
            </a:r>
            <a:r>
              <a:rPr lang="en-US" baseline="0" dirty="0" smtClean="0"/>
              <a:t>just described, </a:t>
            </a:r>
            <a:r>
              <a:rPr lang="en-US" dirty="0" smtClean="0"/>
              <a:t>Portfolio Manager Reporting functionality can </a:t>
            </a:r>
            <a:r>
              <a:rPr lang="en-US" baseline="0" dirty="0" smtClean="0"/>
              <a:t>help you </a:t>
            </a:r>
            <a:r>
              <a:rPr lang="en-US" dirty="0" smtClean="0"/>
              <a:t>to prioritize activities and investments, identify trends, share information with others, and establish more robust benchmarks</a:t>
            </a:r>
            <a:r>
              <a:rPr lang="en-US" dirty="0"/>
              <a:t>.</a:t>
            </a:r>
          </a:p>
          <a:p>
            <a:endParaRPr lang="en-US" dirty="0"/>
          </a:p>
          <a:p>
            <a:r>
              <a:rPr lang="en-US" dirty="0"/>
              <a:t>ENERGY STAR performance documents can help you to:</a:t>
            </a:r>
          </a:p>
          <a:p>
            <a:pPr marL="171450" indent="-171450">
              <a:buFont typeface="Arial"/>
              <a:buChar char="•"/>
            </a:pPr>
            <a:r>
              <a:rPr lang="en-US" dirty="0"/>
              <a:t>Satisfy LEED for Existing Buildings (LEED-EB: O&amp;M) requirements</a:t>
            </a:r>
          </a:p>
          <a:p>
            <a:pPr marL="171450" indent="-171450">
              <a:buFont typeface="Arial"/>
              <a:buChar char="•"/>
            </a:pPr>
            <a:r>
              <a:rPr lang="en-US" dirty="0"/>
              <a:t>Document performance in energy service contracts</a:t>
            </a:r>
          </a:p>
          <a:p>
            <a:pPr marL="171450" indent="-171450">
              <a:buFont typeface="Arial"/>
              <a:buChar char="•"/>
            </a:pPr>
            <a:r>
              <a:rPr lang="en-US" dirty="0"/>
              <a:t>Communicate energy performance with tenants, owners, and potential buyers or renters</a:t>
            </a:r>
          </a:p>
          <a:p>
            <a:pPr marL="171450" indent="-171450">
              <a:buFont typeface="Arial"/>
              <a:buChar char="•"/>
            </a:pPr>
            <a:r>
              <a:rPr lang="en-US" dirty="0"/>
              <a:t>Provide transparency and accountability to demonstrate strategic use of capital improvement funding</a:t>
            </a:r>
          </a:p>
          <a:p>
            <a:pPr marL="171450" indent="-171450">
              <a:buFont typeface="Arial"/>
              <a:buChar char="•"/>
            </a:pPr>
            <a:r>
              <a:rPr lang="en-US" dirty="0"/>
              <a:t>Quickly and accurately demonstrate savings for an individual building</a:t>
            </a:r>
          </a:p>
        </p:txBody>
      </p:sp>
    </p:spTree>
    <p:extLst>
      <p:ext uri="{BB962C8B-B14F-4D97-AF65-F5344CB8AC3E}">
        <p14:creationId xmlns:p14="http://schemas.microsoft.com/office/powerpoint/2010/main" val="338413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i="0" baseline="0" dirty="0"/>
              <a:t>In addition to the resources we just discussed, ENERGY STAR’s website is filled with additional resources to assist you.  These include:</a:t>
            </a:r>
          </a:p>
          <a:p>
            <a:pPr>
              <a:buFont typeface="Arial" pitchFamily="34" charset="0"/>
              <a:buNone/>
            </a:pPr>
            <a:endParaRPr lang="en-US" i="0" baseline="0" dirty="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0" baseline="0" dirty="0"/>
              <a:t>Webinars and Video Training: </a:t>
            </a:r>
            <a:r>
              <a:rPr lang="en-US" sz="1200" kern="1200" dirty="0">
                <a:solidFill>
                  <a:schemeClr val="tx1"/>
                </a:solidFill>
                <a:effectLst/>
                <a:latin typeface="+mn-lt"/>
                <a:ea typeface="+mn-ea"/>
                <a:cs typeface="+mn-cs"/>
              </a:rPr>
              <a:t>EPA offers web-based training on a range of energy efficiency topics — from the ins and outs of ENERGY STAR's Portfolio Manager to guidance on improving the energy performance of your buildings and plants.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i="0" kern="1200" baseline="0" dirty="0">
                <a:solidFill>
                  <a:schemeClr val="tx1"/>
                </a:solidFill>
                <a:effectLst/>
                <a:latin typeface="+mn-lt"/>
                <a:ea typeface="+mn-ea"/>
                <a:cs typeface="+mn-cs"/>
              </a:rPr>
              <a:t>How-To guides: EPA offers brief documents that provide step-by-step guidance of ENERGY STAR tools and resources.</a:t>
            </a:r>
            <a:endParaRPr lang="en-US" i="0" baseline="0" dirty="0"/>
          </a:p>
          <a:p>
            <a:pPr>
              <a:buFont typeface="Arial" pitchFamily="34" charset="0"/>
              <a:buChar char="•"/>
            </a:pPr>
            <a:r>
              <a:rPr lang="en-US" i="0" baseline="0" dirty="0"/>
              <a:t>Help Desk: The Help Desk includes categorizes of FAQs to help you work with ENERGY STAR’s tools and resources.  This also includes an “Ask a Question” section where you may submit a question to Help Desk staff, and typically get a response that same day</a:t>
            </a:r>
            <a:endParaRPr lang="en-US" i="0"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15</a:t>
            </a:fld>
            <a:endParaRPr lang="en-US" dirty="0"/>
          </a:p>
        </p:txBody>
      </p:sp>
    </p:spTree>
    <p:extLst>
      <p:ext uri="{BB962C8B-B14F-4D97-AF65-F5344CB8AC3E}">
        <p14:creationId xmlns:p14="http://schemas.microsoft.com/office/powerpoint/2010/main" val="352740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LEED, or Leadership in Energy &amp; Environmental Design, is a green building certification program that recognizes best-in-class building strategies and practices. To receive LEED certification, building projects satisfy prerequisites and earn points to achieve different levels of certification. Prerequisites and credits differ for each rating system, and teams choose the best fit for their project. For the purposes of this presentation, we will be discussing how ENERGY STAR tools can support the following certifications: Building Design + Construction (BD+C) and Building Operations</a:t>
            </a:r>
            <a:r>
              <a:rPr lang="en-US" sz="1200" kern="1200" baseline="0" dirty="0">
                <a:solidFill>
                  <a:schemeClr val="tx1"/>
                </a:solidFill>
                <a:effectLst/>
                <a:latin typeface="+mn-lt"/>
                <a:ea typeface="+mn-ea"/>
                <a:cs typeface="+mn-cs"/>
              </a:rPr>
              <a:t> and Maintenance (O+M) for existing buildings.</a:t>
            </a:r>
            <a:r>
              <a:rPr lang="en-US" sz="1200" kern="1200" dirty="0">
                <a:solidFill>
                  <a:schemeClr val="tx1"/>
                </a:solidFill>
                <a:effectLst/>
                <a:latin typeface="+mn-lt"/>
                <a:ea typeface="+mn-ea"/>
                <a:cs typeface="+mn-cs"/>
              </a:rPr>
              <a:t> </a:t>
            </a:r>
          </a:p>
          <a:p>
            <a:endParaRPr lang="en-US" dirty="0">
              <a:latin typeface="Calibri"/>
            </a:endParaRPr>
          </a:p>
          <a:p>
            <a:r>
              <a:rPr lang="en-US" dirty="0"/>
              <a:t>In</a:t>
            </a:r>
            <a:r>
              <a:rPr lang="en-US" baseline="0" dirty="0"/>
              <a:t> this section, we will provide an overview of how LEED incorporates energy into their certifications followed by highlighting how the Building Design + Construction and Building Operations and Maintenance certifications utilize ENERGY STAR’s tools and principles</a:t>
            </a:r>
            <a:r>
              <a:rPr lang="en-US" baseline="0" dirty="0" smtClean="0"/>
              <a:t>.</a:t>
            </a:r>
          </a:p>
          <a:p>
            <a:endParaRPr lang="en-US" baseline="0" dirty="0" smtClean="0"/>
          </a:p>
          <a:p>
            <a:r>
              <a:rPr lang="en-US" baseline="0" dirty="0" smtClean="0"/>
              <a:t>In this presentation, we are going to focus on LEED v4.1, which </a:t>
            </a:r>
            <a:r>
              <a:rPr lang="en-US" baseline="0" dirty="0" smtClean="0"/>
              <a:t>was released in April 2019. </a:t>
            </a:r>
            <a:r>
              <a:rPr lang="en-US" baseline="0" dirty="0" smtClean="0"/>
              <a:t>As part of this release, there are no longer any specific requirements related to ENERGY STAR performance, as there were with v4. However, there are a number of points in v4.1 where the use of ENERGY STAR Portfolio Manager and/or Target Finder continues to be recommended, and we want to be sure to call those out. For those of you who are interested in how ENERGY STAR and LEED v4 align, we invite you to review a prior recording of this training, available at:</a:t>
            </a:r>
          </a:p>
          <a:p>
            <a:endParaRPr lang="en-US" baseline="0" dirty="0" smtClean="0"/>
          </a:p>
          <a:p>
            <a:r>
              <a:rPr lang="en-US" dirty="0" smtClean="0"/>
              <a:t>https://esbuildings.webex.com/ec3300/eventcenter/recording/recordAction.do?siteurl=esbuildings&amp;theAction=poprecord&amp;ecFlag=true&amp;recordID=18600927&amp;internalRecordTicket=4832534b00000004a1e00b9e5c83808676cc7ea1cadecd9f1b6371e96d34786d60fc097486d11aef </a:t>
            </a:r>
            <a:endParaRPr lang="en-US" dirty="0"/>
          </a:p>
        </p:txBody>
      </p:sp>
    </p:spTree>
    <p:extLst>
      <p:ext uri="{BB962C8B-B14F-4D97-AF65-F5344CB8AC3E}">
        <p14:creationId xmlns:p14="http://schemas.microsoft.com/office/powerpoint/2010/main" val="125708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a:buChar char="•"/>
              <a:defRPr/>
            </a:pPr>
            <a:r>
              <a:rPr lang="en-US" dirty="0"/>
              <a:t>LEED offers multidisciplinary</a:t>
            </a:r>
            <a:r>
              <a:rPr lang="en-US" baseline="0" dirty="0"/>
              <a:t> credit categories for building design and new construction as well as for existing buildings. Credits such as WE and EA encourage </a:t>
            </a:r>
            <a:r>
              <a:rPr lang="en-US" baseline="0" dirty="0" smtClean="0"/>
              <a:t>the pursuit of energy </a:t>
            </a:r>
            <a:r>
              <a:rPr lang="en-US" baseline="0" dirty="0"/>
              <a:t>and water efficiency through benchmarking and metering using Portfolio Manager. </a:t>
            </a:r>
          </a:p>
          <a:p>
            <a:pPr marL="171450" indent="-171450">
              <a:buFont typeface="Arial"/>
              <a:buChar char="•"/>
              <a:defRPr/>
            </a:pPr>
            <a:r>
              <a:rPr lang="en-US" baseline="0" dirty="0"/>
              <a:t>Many of these credits require prerequisites. </a:t>
            </a:r>
            <a:r>
              <a:rPr lang="en-US" sz="1200" kern="1200" dirty="0">
                <a:solidFill>
                  <a:schemeClr val="tx1"/>
                </a:solidFill>
                <a:effectLst/>
                <a:latin typeface="+mn-lt"/>
                <a:ea typeface="+mn-ea"/>
                <a:cs typeface="+mn-cs"/>
              </a:rPr>
              <a:t>While projects can pick and choose the credits they want to pursue for certification, prerequisites are required. They set the minimum requirements that all buildings need to meet in order to achieve LEED certification.</a:t>
            </a:r>
          </a:p>
          <a:p>
            <a:pPr marL="171450" indent="-171450">
              <a:buFont typeface="Arial"/>
              <a:buChar char="•"/>
            </a:pPr>
            <a:r>
              <a:rPr lang="en-US" baseline="0" dirty="0"/>
              <a:t>For the BD+C, we will focus on how ENERGY STAR and its resources can be used to obtain the Energy and Atmosphere (EA) and Integrative Process credits and their associated prerequisites.</a:t>
            </a:r>
          </a:p>
          <a:p>
            <a:pPr marL="171450" indent="-171450">
              <a:buFont typeface="Arial"/>
              <a:buChar char="•"/>
            </a:pPr>
            <a:r>
              <a:rPr lang="en-US" baseline="0" dirty="0"/>
              <a:t>For O+M we will discuss ENERGY STAR resources in the context of </a:t>
            </a:r>
            <a:r>
              <a:rPr lang="en-US" baseline="0" dirty="0" smtClean="0"/>
              <a:t>EA and Water Efficiency </a:t>
            </a:r>
            <a:r>
              <a:rPr lang="en-US" baseline="0" dirty="0"/>
              <a:t>credits.</a:t>
            </a:r>
          </a:p>
        </p:txBody>
      </p:sp>
    </p:spTree>
    <p:extLst>
      <p:ext uri="{BB962C8B-B14F-4D97-AF65-F5344CB8AC3E}">
        <p14:creationId xmlns:p14="http://schemas.microsoft.com/office/powerpoint/2010/main" val="359351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Energy and Atmosphere (EA) category approaches energy from a holistic perspective, addressing energy use reduction, energy-efficient design strategies, and renewable energy sources.  For BD+C</a:t>
            </a:r>
            <a:r>
              <a:rPr lang="en-US" sz="1200" kern="1200" baseline="0" dirty="0">
                <a:solidFill>
                  <a:schemeClr val="tx1"/>
                </a:solidFill>
                <a:effectLst/>
                <a:latin typeface="+mn-lt"/>
                <a:ea typeface="+mn-ea"/>
                <a:cs typeface="+mn-cs"/>
              </a:rPr>
              <a:t> certification, </a:t>
            </a:r>
            <a:r>
              <a:rPr lang="en-US" sz="1200" kern="1200" baseline="0" dirty="0" smtClean="0">
                <a:solidFill>
                  <a:schemeClr val="tx1"/>
                </a:solidFill>
                <a:effectLst/>
                <a:latin typeface="+mn-lt"/>
                <a:ea typeface="+mn-ea"/>
                <a:cs typeface="+mn-cs"/>
              </a:rPr>
              <a:t>EA credits </a:t>
            </a:r>
            <a:r>
              <a:rPr lang="en-US" sz="1200" kern="1200" baseline="0" dirty="0">
                <a:solidFill>
                  <a:schemeClr val="tx1"/>
                </a:solidFill>
                <a:effectLst/>
                <a:latin typeface="+mn-lt"/>
                <a:ea typeface="+mn-ea"/>
                <a:cs typeface="+mn-cs"/>
              </a:rPr>
              <a:t>and </a:t>
            </a:r>
            <a:r>
              <a:rPr lang="en-US" sz="1200" kern="1200" baseline="0" dirty="0" smtClean="0">
                <a:solidFill>
                  <a:schemeClr val="tx1"/>
                </a:solidFill>
                <a:effectLst/>
                <a:latin typeface="+mn-lt"/>
                <a:ea typeface="+mn-ea"/>
                <a:cs typeface="+mn-cs"/>
              </a:rPr>
              <a:t>prerequisites encourage the use of Portfolio </a:t>
            </a:r>
            <a:r>
              <a:rPr lang="en-US" sz="1200" kern="1200" baseline="0" dirty="0">
                <a:solidFill>
                  <a:schemeClr val="tx1"/>
                </a:solidFill>
                <a:effectLst/>
                <a:latin typeface="+mn-lt"/>
                <a:ea typeface="+mn-ea"/>
                <a:cs typeface="+mn-cs"/>
              </a:rPr>
              <a:t>Manager’s Target Finder </a:t>
            </a:r>
            <a:r>
              <a:rPr lang="en-US" sz="1200" kern="1200" baseline="0" dirty="0" smtClean="0">
                <a:solidFill>
                  <a:schemeClr val="tx1"/>
                </a:solidFill>
                <a:effectLst/>
                <a:latin typeface="+mn-lt"/>
                <a:ea typeface="+mn-ea"/>
                <a:cs typeface="+mn-cs"/>
              </a:rPr>
              <a:t>functionality to </a:t>
            </a:r>
            <a:r>
              <a:rPr lang="en-US" sz="1200" kern="1200" baseline="0" dirty="0">
                <a:solidFill>
                  <a:schemeClr val="tx1"/>
                </a:solidFill>
                <a:effectLst/>
                <a:latin typeface="+mn-lt"/>
                <a:ea typeface="+mn-ea"/>
                <a:cs typeface="+mn-cs"/>
              </a:rPr>
              <a:t>inform energy management early in the design process.</a:t>
            </a:r>
            <a:endParaRPr lang="en-US" sz="24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t>The goal of EA</a:t>
            </a:r>
            <a:r>
              <a:rPr lang="en-US" sz="2400" dirty="0"/>
              <a:t> </a:t>
            </a:r>
            <a:r>
              <a:rPr lang="en-US" sz="2400" dirty="0" smtClean="0"/>
              <a:t>prerequisite</a:t>
            </a:r>
            <a:r>
              <a:rPr lang="en-US" sz="2400" baseline="0" dirty="0" smtClean="0"/>
              <a:t> </a:t>
            </a:r>
            <a:r>
              <a:rPr lang="en-US" sz="2400" dirty="0" smtClean="0"/>
              <a:t>”Minimum </a:t>
            </a:r>
            <a:r>
              <a:rPr lang="en-US" sz="2400" dirty="0"/>
              <a:t>Energy Performance”</a:t>
            </a:r>
            <a:r>
              <a:rPr lang="en-US" sz="2400" baseline="0" dirty="0"/>
              <a:t> </a:t>
            </a:r>
            <a:r>
              <a:rPr lang="en-US" sz="2400" baseline="0" dirty="0" smtClean="0"/>
              <a:t>is </a:t>
            </a:r>
            <a:r>
              <a:rPr lang="en-US" sz="2400" baseline="0" dirty="0"/>
              <a:t>t</a:t>
            </a:r>
            <a:r>
              <a:rPr lang="en-US" sz="2400" kern="1200" dirty="0">
                <a:solidFill>
                  <a:schemeClr val="tx1"/>
                </a:solidFill>
                <a:effectLst/>
                <a:latin typeface="+mn-lt"/>
                <a:ea typeface="+mn-ea"/>
                <a:cs typeface="+mn-cs"/>
              </a:rPr>
              <a:t>o reduce the environmental and economic harms of excessive energy use by achieving a minimum level of energy efficiency for the building and its systems. This requires you to </a:t>
            </a:r>
            <a:r>
              <a:rPr lang="en-US" sz="2400" b="1" i="1" kern="1200" dirty="0" smtClean="0">
                <a:solidFill>
                  <a:schemeClr val="tx1"/>
                </a:solidFill>
                <a:effectLst/>
                <a:latin typeface="+mn-lt"/>
                <a:ea typeface="+mn-ea"/>
                <a:cs typeface="+mn-cs"/>
              </a:rPr>
              <a:t>identify [the]</a:t>
            </a:r>
            <a:r>
              <a:rPr lang="en-US" sz="2400" b="1" i="1" kern="1200" baseline="0" dirty="0" smtClean="0">
                <a:solidFill>
                  <a:schemeClr val="tx1"/>
                </a:solidFill>
                <a:effectLst/>
                <a:latin typeface="+mn-lt"/>
                <a:ea typeface="+mn-ea"/>
                <a:cs typeface="+mn-cs"/>
              </a:rPr>
              <a:t> energy use target for [the] building</a:t>
            </a:r>
            <a:r>
              <a:rPr lang="en-US" sz="2400" i="1" dirty="0" smtClean="0"/>
              <a:t>. </a:t>
            </a:r>
            <a:r>
              <a:rPr lang="en-US" sz="2400" kern="1200" dirty="0" smtClean="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kern="1200" dirty="0">
                <a:solidFill>
                  <a:schemeClr val="tx1"/>
                </a:solidFill>
                <a:effectLst/>
                <a:latin typeface="+mn-lt"/>
                <a:ea typeface="+mn-ea"/>
                <a:cs typeface="+mn-cs"/>
              </a:rPr>
              <a:t>To complete this </a:t>
            </a:r>
            <a:r>
              <a:rPr lang="en-US" sz="2400" kern="1200" dirty="0" smtClean="0">
                <a:solidFill>
                  <a:schemeClr val="tx1"/>
                </a:solidFill>
                <a:effectLst/>
                <a:latin typeface="+mn-lt"/>
                <a:ea typeface="+mn-ea"/>
                <a:cs typeface="+mn-cs"/>
              </a:rPr>
              <a:t>prerequisite,</a:t>
            </a:r>
            <a:r>
              <a:rPr lang="en-US" sz="2400" kern="1200" baseline="0" dirty="0" smtClean="0">
                <a:solidFill>
                  <a:schemeClr val="tx1"/>
                </a:solidFill>
                <a:effectLst/>
                <a:latin typeface="+mn-lt"/>
                <a:ea typeface="+mn-ea"/>
                <a:cs typeface="+mn-cs"/>
              </a:rPr>
              <a:t> </a:t>
            </a:r>
            <a:r>
              <a:rPr lang="en-US" sz="2400" kern="1200" baseline="0" dirty="0">
                <a:solidFill>
                  <a:schemeClr val="tx1"/>
                </a:solidFill>
                <a:effectLst/>
                <a:latin typeface="+mn-lt"/>
                <a:ea typeface="+mn-ea"/>
                <a:cs typeface="+mn-cs"/>
              </a:rPr>
              <a:t>LEED </a:t>
            </a:r>
            <a:r>
              <a:rPr lang="en-US" sz="2400" kern="1200" baseline="0" dirty="0" smtClean="0">
                <a:solidFill>
                  <a:schemeClr val="tx1"/>
                </a:solidFill>
                <a:effectLst/>
                <a:latin typeface="+mn-lt"/>
                <a:ea typeface="+mn-ea"/>
                <a:cs typeface="+mn-cs"/>
              </a:rPr>
              <a:t>recommends that users “consider using ENERGY STAR’s Target Finder to develop the EUI goal that will meet the credit requirements.” </a:t>
            </a:r>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18</a:t>
            </a:fld>
            <a:endParaRPr lang="en-US" dirty="0"/>
          </a:p>
        </p:txBody>
      </p:sp>
    </p:spTree>
    <p:extLst>
      <p:ext uri="{BB962C8B-B14F-4D97-AF65-F5344CB8AC3E}">
        <p14:creationId xmlns:p14="http://schemas.microsoft.com/office/powerpoint/2010/main" val="424846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0" dirty="0" smtClean="0"/>
              <a:t>The intent</a:t>
            </a:r>
            <a:r>
              <a:rPr lang="en-US" sz="2400" b="0" baseline="0" dirty="0" smtClean="0"/>
              <a:t> of the </a:t>
            </a:r>
            <a:r>
              <a:rPr lang="en-US" sz="2400" b="1" baseline="0" dirty="0" smtClean="0"/>
              <a:t>“</a:t>
            </a:r>
            <a:r>
              <a:rPr lang="en-US" sz="2400" b="1" dirty="0" smtClean="0"/>
              <a:t>Optimize </a:t>
            </a:r>
            <a:r>
              <a:rPr lang="en-US" sz="2400" b="1" dirty="0"/>
              <a:t>Energy </a:t>
            </a:r>
            <a:r>
              <a:rPr lang="en-US" sz="2400" b="1" dirty="0" smtClean="0"/>
              <a:t>Performance</a:t>
            </a:r>
            <a:r>
              <a:rPr lang="en-US" sz="2400" b="0" dirty="0" smtClean="0"/>
              <a:t>” credit </a:t>
            </a:r>
            <a:r>
              <a:rPr lang="en-US" sz="2400" b="0" baseline="0" dirty="0" smtClean="0"/>
              <a:t>is </a:t>
            </a:r>
            <a:r>
              <a:rPr lang="en-US" sz="2400" b="0" baseline="0" dirty="0"/>
              <a:t>to 1) </a:t>
            </a:r>
            <a:r>
              <a:rPr lang="en-US" sz="1200" kern="1200" dirty="0">
                <a:solidFill>
                  <a:schemeClr val="tx1"/>
                </a:solidFill>
                <a:effectLst/>
                <a:latin typeface="+mn-lt"/>
                <a:ea typeface="+mn-ea"/>
                <a:cs typeface="+mn-cs"/>
              </a:rPr>
              <a:t>Achieve increasing levels of energy performance above the baseline in the prerequisite</a:t>
            </a:r>
            <a:r>
              <a:rPr lang="en-US" sz="1200" kern="1200" baseline="0" dirty="0">
                <a:solidFill>
                  <a:schemeClr val="tx1"/>
                </a:solidFill>
                <a:effectLst/>
                <a:latin typeface="+mn-lt"/>
                <a:ea typeface="+mn-ea"/>
                <a:cs typeface="+mn-cs"/>
              </a:rPr>
              <a:t> and 2) </a:t>
            </a:r>
            <a:r>
              <a:rPr lang="en-US" sz="1200" kern="1200" dirty="0">
                <a:solidFill>
                  <a:schemeClr val="tx1"/>
                </a:solidFill>
                <a:effectLst/>
                <a:latin typeface="+mn-lt"/>
                <a:ea typeface="+mn-ea"/>
                <a:cs typeface="+mn-cs"/>
              </a:rPr>
              <a:t>Reduce environmental and economic impacts associated with building energy usage. </a:t>
            </a:r>
            <a:r>
              <a:rPr lang="en-US" sz="1200" kern="1200" baseline="0" dirty="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For users seeking to meet this credit through Option 1, “Energy Performance Compliance,” Target Finder results and summary are considered “required documents” for applicable building types.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19</a:t>
            </a:fld>
            <a:endParaRPr lang="en-US" dirty="0"/>
          </a:p>
        </p:txBody>
      </p:sp>
    </p:spTree>
    <p:extLst>
      <p:ext uri="{BB962C8B-B14F-4D97-AF65-F5344CB8AC3E}">
        <p14:creationId xmlns:p14="http://schemas.microsoft.com/office/powerpoint/2010/main" val="424846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This webinar will cover:</a:t>
            </a:r>
          </a:p>
          <a:p>
            <a:pPr eaLnBrk="1" hangingPunct="1"/>
            <a:endParaRPr lang="en-US" dirty="0"/>
          </a:p>
          <a:p>
            <a:pPr eaLnBrk="1" hangingPunct="1"/>
            <a:r>
              <a:rPr lang="en-US" dirty="0"/>
              <a:t>(READ SLIDE)</a:t>
            </a:r>
          </a:p>
          <a:p>
            <a:pPr eaLnBrk="1" hangingPunct="1"/>
            <a:endParaRPr lang="en-US" dirty="0"/>
          </a:p>
          <a:p>
            <a:pPr eaLnBrk="1" hangingPunct="1"/>
            <a:r>
              <a:rPr lang="en-US" dirty="0"/>
              <a:t>In each </a:t>
            </a:r>
            <a:r>
              <a:rPr lang="en-US" baseline="0" dirty="0" smtClean="0"/>
              <a:t>section</a:t>
            </a:r>
            <a:r>
              <a:rPr lang="en-US" baseline="0" dirty="0"/>
              <a:t>, we will provide a general description of the rating system and outline how ENERGY STAR and its tools and resources can be used to earn the rating.  </a:t>
            </a:r>
            <a:r>
              <a:rPr lang="en-US" baseline="0" dirty="0" smtClean="0"/>
              <a:t>It </a:t>
            </a:r>
            <a:r>
              <a:rPr lang="en-US" baseline="0" dirty="0"/>
              <a:t>is important to note that even if your building cannot earn an ENERGY STAR score, ENERGY STAR and its tools and resources can still be used to earn certification for each of these rating systems.</a:t>
            </a:r>
            <a:endParaRPr lang="en-US" dirty="0"/>
          </a:p>
        </p:txBody>
      </p:sp>
      <p:sp>
        <p:nvSpPr>
          <p:cNvPr id="4" name="Slide Number Placeholder 3"/>
          <p:cNvSpPr>
            <a:spLocks noGrp="1"/>
          </p:cNvSpPr>
          <p:nvPr>
            <p:ph type="sldNum" sz="quarter" idx="5"/>
          </p:nvPr>
        </p:nvSpPr>
        <p:spPr/>
        <p:txBody>
          <a:bodyPr/>
          <a:lstStyle/>
          <a:p>
            <a:pPr>
              <a:defRPr/>
            </a:pPr>
            <a:fld id="{D138D708-8633-49C2-A805-A3F0E36E819A}" type="slidenum">
              <a:rPr lang="en-US" smtClean="0"/>
              <a:pPr>
                <a:defRPr/>
              </a:pPr>
              <a:t>2</a:t>
            </a:fld>
            <a:endParaRPr lang="en-US" dirty="0"/>
          </a:p>
        </p:txBody>
      </p:sp>
    </p:spTree>
    <p:extLst>
      <p:ext uri="{BB962C8B-B14F-4D97-AF65-F5344CB8AC3E}">
        <p14:creationId xmlns:p14="http://schemas.microsoft.com/office/powerpoint/2010/main" val="174713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0000"/>
              </a:lnSpc>
            </a:pPr>
            <a:r>
              <a:rPr lang="en-US" sz="2400" dirty="0"/>
              <a:t>For</a:t>
            </a:r>
            <a:r>
              <a:rPr lang="en-US" sz="2400" baseline="0" dirty="0"/>
              <a:t> BD+C,</a:t>
            </a:r>
            <a:r>
              <a:rPr lang="en-US" sz="2400" dirty="0"/>
              <a:t> </a:t>
            </a:r>
            <a:r>
              <a:rPr lang="en-US" sz="2400" dirty="0" smtClean="0"/>
              <a:t>the purpose </a:t>
            </a:r>
            <a:r>
              <a:rPr lang="en-US" sz="2400" dirty="0"/>
              <a:t>of the </a:t>
            </a:r>
            <a:r>
              <a:rPr lang="en-US" sz="2400" b="1" dirty="0"/>
              <a:t>Integrative Process </a:t>
            </a:r>
            <a:r>
              <a:rPr lang="en-US" sz="2400" dirty="0"/>
              <a:t>credit is </a:t>
            </a:r>
            <a:r>
              <a:rPr lang="en-US" sz="2400" dirty="0" smtClean="0"/>
              <a:t>“to support </a:t>
            </a:r>
            <a:r>
              <a:rPr lang="en-US" sz="2400" dirty="0"/>
              <a:t>high-performance, cost-effective project outcomes through an </a:t>
            </a:r>
            <a:r>
              <a:rPr lang="en-US" sz="2400" b="1" dirty="0"/>
              <a:t>early analysis of the interrelationships among systems</a:t>
            </a:r>
            <a:r>
              <a:rPr lang="en-US" sz="2400" dirty="0"/>
              <a:t>”</a:t>
            </a:r>
          </a:p>
          <a:p>
            <a:pPr>
              <a:lnSpc>
                <a:spcPct val="100000"/>
              </a:lnSpc>
            </a:pPr>
            <a:endParaRPr lang="en-US" sz="2400" dirty="0"/>
          </a:p>
          <a:p>
            <a:pPr>
              <a:lnSpc>
                <a:spcPct val="100000"/>
              </a:lnSpc>
            </a:pPr>
            <a:r>
              <a:rPr lang="en-US" sz="2400" dirty="0"/>
              <a:t>As part of achieving this credit, you must</a:t>
            </a:r>
            <a:r>
              <a:rPr lang="en-US" sz="2400" baseline="0" dirty="0"/>
              <a:t> first </a:t>
            </a:r>
            <a:r>
              <a:rPr lang="en-US" sz="2400" dirty="0"/>
              <a:t>conduct "discovery” including “preliminary energy research and analysis.”</a:t>
            </a:r>
            <a:r>
              <a:rPr lang="en-US" sz="2400" baseline="0" dirty="0"/>
              <a:t>  This </a:t>
            </a:r>
            <a:r>
              <a:rPr lang="en-US" sz="2400" baseline="0" dirty="0" smtClean="0"/>
              <a:t>could involve </a:t>
            </a:r>
            <a:r>
              <a:rPr lang="en-US" sz="2400" baseline="0" dirty="0"/>
              <a:t>using the </a:t>
            </a:r>
            <a:r>
              <a:rPr lang="en-US" sz="2400" b="1" dirty="0"/>
              <a:t>Target Finder tool</a:t>
            </a:r>
            <a:r>
              <a:rPr lang="en-US" sz="2400" dirty="0"/>
              <a:t> to benchmark energy performance for the project's type, scope, occupancy, and location."   </a:t>
            </a:r>
            <a:r>
              <a:rPr lang="en-US" dirty="0"/>
              <a:t>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20</a:t>
            </a:fld>
            <a:endParaRPr lang="en-US" dirty="0"/>
          </a:p>
        </p:txBody>
      </p:sp>
    </p:spTree>
    <p:extLst>
      <p:ext uri="{BB962C8B-B14F-4D97-AF65-F5344CB8AC3E}">
        <p14:creationId xmlns:p14="http://schemas.microsoft.com/office/powerpoint/2010/main" val="424846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we will</a:t>
            </a:r>
            <a:r>
              <a:rPr lang="en-US" baseline="0" dirty="0"/>
              <a:t> transition to talking about ENERGY STAR and LEED for existing </a:t>
            </a:r>
            <a:r>
              <a:rPr lang="en-US" baseline="0" dirty="0" smtClean="0"/>
              <a:t>buildings. </a:t>
            </a:r>
            <a:r>
              <a:rPr lang="en-US" sz="1200" kern="1200" dirty="0">
                <a:solidFill>
                  <a:schemeClr val="tx1"/>
                </a:solidFill>
                <a:effectLst/>
                <a:latin typeface="+mn-lt"/>
                <a:ea typeface="+mn-ea"/>
                <a:cs typeface="+mn-cs"/>
              </a:rPr>
              <a:t>For O+M</a:t>
            </a:r>
            <a:r>
              <a:rPr lang="en-US" sz="1200" kern="1200" baseline="0" dirty="0">
                <a:solidFill>
                  <a:schemeClr val="tx1"/>
                </a:solidFill>
                <a:effectLst/>
                <a:latin typeface="+mn-lt"/>
                <a:ea typeface="+mn-ea"/>
                <a:cs typeface="+mn-cs"/>
              </a:rPr>
              <a:t> certification, the credits discussed and their prerequisites </a:t>
            </a:r>
            <a:r>
              <a:rPr lang="en-US" sz="1200" kern="1200" baseline="0" dirty="0" smtClean="0">
                <a:solidFill>
                  <a:schemeClr val="tx1"/>
                </a:solidFill>
                <a:effectLst/>
                <a:latin typeface="+mn-lt"/>
                <a:ea typeface="+mn-ea"/>
                <a:cs typeface="+mn-cs"/>
              </a:rPr>
              <a:t>promote the use of Portfolio </a:t>
            </a:r>
            <a:r>
              <a:rPr lang="en-US" sz="1200" kern="1200" baseline="0" dirty="0">
                <a:solidFill>
                  <a:schemeClr val="tx1"/>
                </a:solidFill>
                <a:effectLst/>
                <a:latin typeface="+mn-lt"/>
                <a:ea typeface="+mn-ea"/>
                <a:cs typeface="+mn-cs"/>
              </a:rPr>
              <a:t>Manager to support utility data collection and benchmarking.</a:t>
            </a:r>
            <a:endParaRPr lang="en-US" sz="24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For example, </a:t>
            </a:r>
            <a:r>
              <a:rPr lang="en-US" sz="1200" baseline="0" dirty="0" smtClean="0"/>
              <a:t>the </a:t>
            </a:r>
            <a:r>
              <a:rPr lang="en-US" sz="1200" dirty="0" smtClean="0"/>
              <a:t>EA</a:t>
            </a:r>
            <a:r>
              <a:rPr lang="en-US" sz="1200" dirty="0"/>
              <a:t> prerequisite, </a:t>
            </a:r>
            <a:r>
              <a:rPr lang="en-US" sz="1200" dirty="0" smtClean="0"/>
              <a:t>“Energy Performance,” has</a:t>
            </a:r>
            <a:r>
              <a:rPr lang="en-US" sz="1200" baseline="0" dirty="0" smtClean="0"/>
              <a:t> a goal t</a:t>
            </a:r>
            <a:r>
              <a:rPr lang="en-US" sz="1200" kern="1200" dirty="0" smtClean="0">
                <a:solidFill>
                  <a:schemeClr val="tx1"/>
                </a:solidFill>
                <a:effectLst/>
                <a:latin typeface="+mn-lt"/>
                <a:ea typeface="+mn-ea"/>
                <a:cs typeface="+mn-cs"/>
              </a:rPr>
              <a:t>o “support energy management and reduce the environmental and economic harms of excessive energy use by reducing greenhouse gas</a:t>
            </a:r>
            <a:r>
              <a:rPr lang="en-US" sz="1200" kern="1200" baseline="0" dirty="0" smtClean="0">
                <a:solidFill>
                  <a:schemeClr val="tx1"/>
                </a:solidFill>
                <a:effectLst/>
                <a:latin typeface="+mn-lt"/>
                <a:ea typeface="+mn-ea"/>
                <a:cs typeface="+mn-cs"/>
              </a:rPr>
              <a:t> emissions and achieving higher levels of operating energy performance</a:t>
            </a:r>
            <a:r>
              <a:rPr lang="en-US" sz="1200" kern="1200" dirty="0" smtClean="0">
                <a:solidFill>
                  <a:schemeClr val="tx1"/>
                </a:solidFill>
                <a:effectLst/>
                <a:latin typeface="+mn-lt"/>
                <a:ea typeface="+mn-ea"/>
                <a:cs typeface="+mn-cs"/>
              </a:rPr>
              <a:t>.” Under</a:t>
            </a:r>
            <a:r>
              <a:rPr lang="en-US" sz="1200" kern="1200" baseline="0" dirty="0" smtClean="0">
                <a:solidFill>
                  <a:schemeClr val="tx1"/>
                </a:solidFill>
                <a:effectLst/>
                <a:latin typeface="+mn-lt"/>
                <a:ea typeface="+mn-ea"/>
                <a:cs typeface="+mn-cs"/>
              </a:rPr>
              <a:t> this prerequisite, </a:t>
            </a:r>
            <a:r>
              <a:rPr lang="en-US" sz="1200" dirty="0" smtClean="0"/>
              <a:t>it is required that the applicant</a:t>
            </a:r>
            <a:r>
              <a:rPr lang="en-US" sz="1200" baseline="0" dirty="0" smtClean="0"/>
              <a:t> measure energy consumption for a full year, which is then “translated into an energy performance score comprised of two sub-scores: a Greenhouse gas emissions score and Source energy score.” In order to input energy use data, USGBC has developed a process by which applicants can share energy data from EPA’s Portfolio Manager tool (see </a:t>
            </a:r>
            <a:r>
              <a:rPr lang="en-US" dirty="0" smtClean="0">
                <a:hlinkClick r:id="rId3"/>
              </a:rPr>
              <a:t>https://www.usgbc.org/resources/v41-instructions-share-data-energy-star-portfolio-manager</a:t>
            </a:r>
            <a:r>
              <a:rPr lang="en-US"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WE prerequisite, “Water Performance,” has a goal to “support water management and reduce water consumption.” Under this prerequisite, </a:t>
            </a:r>
            <a:r>
              <a:rPr lang="en-US" sz="1200" dirty="0" smtClean="0"/>
              <a:t>it is required that the applicant</a:t>
            </a:r>
            <a:r>
              <a:rPr lang="en-US" sz="1200" baseline="0" dirty="0" smtClean="0"/>
              <a:t> measure total potable water use for a full year, which is then “translated into a water performance score.” In order to input energy use data, USGBC has developed a process by which applicants can share water data from EPA’s Portfolio Manager tool (see </a:t>
            </a:r>
            <a:r>
              <a:rPr lang="en-US" dirty="0" smtClean="0">
                <a:hlinkClick r:id="rId3"/>
              </a:rPr>
              <a:t>https://www.usgbc.org/resources/v41-instructions-share-data-energy-star-portfolio-manager</a:t>
            </a:r>
            <a:r>
              <a:rPr lang="en-US" dirty="0" smtClean="0"/>
              <a:t>).</a:t>
            </a:r>
          </a:p>
        </p:txBody>
      </p:sp>
    </p:spTree>
    <p:extLst>
      <p:ext uri="{BB962C8B-B14F-4D97-AF65-F5344CB8AC3E}">
        <p14:creationId xmlns:p14="http://schemas.microsoft.com/office/powerpoint/2010/main" val="3637497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 screen shot of the guidance that USGBC prepared to help applicants pull data from EPA’s Portfolio Manager tool into their</a:t>
            </a:r>
            <a:r>
              <a:rPr lang="en-US" baseline="0" dirty="0" smtClean="0"/>
              <a:t> LEED applications.</a:t>
            </a:r>
            <a:endParaRPr lang="en-US" dirty="0" smtClean="0"/>
          </a:p>
        </p:txBody>
      </p:sp>
    </p:spTree>
    <p:extLst>
      <p:ext uri="{BB962C8B-B14F-4D97-AF65-F5344CB8AC3E}">
        <p14:creationId xmlns:p14="http://schemas.microsoft.com/office/powerpoint/2010/main" val="743793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Green Globes was developed in 2000 for commercial</a:t>
            </a:r>
            <a:r>
              <a:rPr lang="en-US" baseline="0" dirty="0"/>
              <a:t> buildings and was structured as a self-assessment to be done in-house using a project manager and a design team. Thus, it tended to be used </a:t>
            </a:r>
            <a:r>
              <a:rPr lang="en-US" dirty="0"/>
              <a:t>for projects with limited budgets, based on the premise that the system could be done without the need for consultants to manage the certification process.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this section, we</a:t>
            </a:r>
            <a:r>
              <a:rPr lang="en-US" baseline="0" dirty="0"/>
              <a:t> will discuss how Green Globes incorporates energy and ENERGY STAR into the certification program generally.  Next, we will discuss how ENERGY STAR tools are incorporated in the New Construction certifications and the Existing Buildings certification.</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a:rPr>
              <a:t/>
            </a:r>
            <a:br>
              <a:rPr lang="en-US" dirty="0">
                <a:latin typeface="Calibri"/>
              </a:rPr>
            </a:br>
            <a:endParaRPr lang="en-US" dirty="0">
              <a:latin typeface="Calibri"/>
            </a:endParaRPr>
          </a:p>
        </p:txBody>
      </p:sp>
    </p:spTree>
    <p:extLst>
      <p:ext uri="{BB962C8B-B14F-4D97-AF65-F5344CB8AC3E}">
        <p14:creationId xmlns:p14="http://schemas.microsoft.com/office/powerpoint/2010/main" val="1083623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800" dirty="0"/>
              <a:t>Green Globes is </a:t>
            </a:r>
            <a:r>
              <a:rPr lang="en-US" sz="2800" dirty="0" smtClean="0"/>
              <a:t>a</a:t>
            </a:r>
            <a:r>
              <a:rPr lang="en-US" sz="2800" dirty="0"/>
              <a:t> 1000 point system that strongly emphasizes energy; this includes CO</a:t>
            </a:r>
            <a:r>
              <a:rPr lang="en-US" sz="2800" baseline="-25000" dirty="0"/>
              <a:t>2</a:t>
            </a:r>
            <a:r>
              <a:rPr lang="en-US" sz="2800" dirty="0"/>
              <a:t> metrics and ENERGY STAR benchmarking.</a:t>
            </a:r>
          </a:p>
          <a:p>
            <a:pPr>
              <a:spcBef>
                <a:spcPct val="0"/>
              </a:spcBef>
            </a:pPr>
            <a:r>
              <a:rPr lang="en-US" sz="2800" dirty="0"/>
              <a:t/>
            </a:r>
            <a:br>
              <a:rPr lang="en-US" sz="2800" dirty="0"/>
            </a:br>
            <a:endParaRPr lang="en-US" sz="2800" dirty="0"/>
          </a:p>
        </p:txBody>
      </p:sp>
      <p:sp>
        <p:nvSpPr>
          <p:cNvPr id="142340"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913CE68E-4C92-4964-899E-2D33A459CD21}" type="slidenum">
              <a:rPr lang="en-US" sz="1300">
                <a:latin typeface="Calibri" pitchFamily="34" charset="0"/>
                <a:ea typeface="ＭＳ Ｐゴシック" pitchFamily="34" charset="-128"/>
              </a:rPr>
              <a:pPr algn="r"/>
              <a:t>24</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54022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Green Globes New Construction provides four paths for assessing energy performance. Path</a:t>
            </a:r>
            <a:r>
              <a:rPr lang="en-US" baseline="0" dirty="0"/>
              <a:t> A and C incorporate </a:t>
            </a:r>
            <a:r>
              <a:rPr lang="en-US" sz="1200" b="0" i="0" u="none" strike="noStrike" kern="1200" baseline="0" dirty="0">
                <a:solidFill>
                  <a:schemeClr val="tx1"/>
                </a:solidFill>
                <a:latin typeface="+mn-lt"/>
                <a:ea typeface="+mn-ea"/>
                <a:cs typeface="+mn-cs"/>
              </a:rPr>
              <a:t>ENERGY STAR’s Target Finder to establish baselines.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Path C, users must conduct Baseline Equivalent Emission Rate (BER) Calculations using the baseline building’s site EUI in Target Finder.  </a:t>
            </a:r>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25</a:t>
            </a:fld>
            <a:endParaRPr lang="en-US" dirty="0"/>
          </a:p>
        </p:txBody>
      </p:sp>
    </p:spTree>
    <p:extLst>
      <p:ext uri="{BB962C8B-B14F-4D97-AF65-F5344CB8AC3E}">
        <p14:creationId xmlns:p14="http://schemas.microsoft.com/office/powerpoint/2010/main" val="421270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a:t>
            </a:r>
            <a:r>
              <a:rPr lang="en-US" baseline="0" dirty="0"/>
              <a:t> A relies on ENERGY STAR’s scoring system to inform their Point A Point Distribution.</a:t>
            </a:r>
            <a:endParaRPr lang="en-US"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26</a:t>
            </a:fld>
            <a:endParaRPr lang="en-US" dirty="0"/>
          </a:p>
        </p:txBody>
      </p:sp>
    </p:spTree>
    <p:extLst>
      <p:ext uri="{BB962C8B-B14F-4D97-AF65-F5344CB8AC3E}">
        <p14:creationId xmlns:p14="http://schemas.microsoft.com/office/powerpoint/2010/main" val="1922557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itchFamily="34" charset="0"/>
              </a:rPr>
              <a:t>Additionally</a:t>
            </a:r>
            <a:r>
              <a:rPr lang="en-US" baseline="0" dirty="0">
                <a:latin typeface="Arial" pitchFamily="34" charset="0"/>
              </a:rPr>
              <a:t>, Green Globes incorporates the use of Portfolio Manager and Target Finder into its dashboard tool. </a:t>
            </a:r>
            <a:r>
              <a:rPr lang="en-US" dirty="0">
                <a:latin typeface="Arial" pitchFamily="34" charset="0"/>
              </a:rPr>
              <a:t>For every new construction project entered in the Green Globes profile, a dashboard tool (shown</a:t>
            </a:r>
            <a:r>
              <a:rPr lang="en-US" baseline="0" dirty="0">
                <a:latin typeface="Arial" pitchFamily="34" charset="0"/>
              </a:rPr>
              <a:t> here)</a:t>
            </a:r>
            <a:r>
              <a:rPr lang="en-US" dirty="0">
                <a:latin typeface="Arial" pitchFamily="34" charset="0"/>
              </a:rPr>
              <a:t> is created. The</a:t>
            </a:r>
            <a:r>
              <a:rPr lang="en-US" baseline="0" dirty="0">
                <a:latin typeface="Arial" pitchFamily="34" charset="0"/>
              </a:rPr>
              <a:t> dashboard</a:t>
            </a:r>
            <a:r>
              <a:rPr lang="en-US" dirty="0">
                <a:latin typeface="Arial" pitchFamily="34" charset="0"/>
              </a:rPr>
              <a:t> lists the different phases under which the project will be assessed. For example, the</a:t>
            </a:r>
            <a:r>
              <a:rPr lang="en-US" baseline="0" dirty="0">
                <a:latin typeface="Arial" pitchFamily="34" charset="0"/>
              </a:rPr>
              <a:t> phases include:</a:t>
            </a:r>
          </a:p>
          <a:p>
            <a:pPr marL="171450" indent="-171450">
              <a:buFont typeface="Arial"/>
              <a:buChar char="•"/>
            </a:pPr>
            <a:r>
              <a:rPr lang="en-US" dirty="0">
                <a:latin typeface="Arial" pitchFamily="34" charset="0"/>
              </a:rPr>
              <a:t>Pre-design-site analysis</a:t>
            </a:r>
          </a:p>
          <a:p>
            <a:pPr marL="171450" indent="-171450">
              <a:buFont typeface="Arial"/>
              <a:buChar char="•"/>
            </a:pPr>
            <a:r>
              <a:rPr lang="en-US" dirty="0">
                <a:latin typeface="Arial" pitchFamily="34" charset="0"/>
              </a:rPr>
              <a:t>Pre-design-programming</a:t>
            </a:r>
          </a:p>
          <a:p>
            <a:pPr marL="171450" indent="-171450">
              <a:buFont typeface="Arial"/>
              <a:buChar char="•"/>
            </a:pPr>
            <a:r>
              <a:rPr lang="en-US" dirty="0">
                <a:latin typeface="Arial" pitchFamily="34" charset="0"/>
              </a:rPr>
              <a:t>Schematic design</a:t>
            </a:r>
          </a:p>
          <a:p>
            <a:pPr marL="171450" indent="-171450">
              <a:buFont typeface="Arial"/>
              <a:buChar char="•"/>
            </a:pPr>
            <a:r>
              <a:rPr lang="en-US" dirty="0">
                <a:latin typeface="Arial" pitchFamily="34" charset="0"/>
              </a:rPr>
              <a:t>Design development</a:t>
            </a:r>
          </a:p>
          <a:p>
            <a:pPr marL="171450" indent="-171450">
              <a:buFont typeface="Arial"/>
              <a:buChar char="•"/>
            </a:pPr>
            <a:r>
              <a:rPr lang="en-US" dirty="0">
                <a:latin typeface="Arial" pitchFamily="34" charset="0"/>
              </a:rPr>
              <a:t>Commissioning</a:t>
            </a:r>
          </a:p>
          <a:p>
            <a:pPr>
              <a:buFont typeface="Arial"/>
              <a:buNone/>
              <a:defRPr/>
            </a:pPr>
            <a:r>
              <a:rPr lang="en-US" dirty="0">
                <a:latin typeface="Arial" pitchFamily="34" charset="0"/>
              </a:rPr>
              <a:t>Within these phases, the user is prompted to answer questions and enter data regarding 7 categories including: Project Management, Site, Energy, Water, Resources, Emissions, and Indoor Environment. </a:t>
            </a:r>
            <a:r>
              <a:rPr lang="en-US" dirty="0">
                <a:latin typeface="Arial"/>
                <a:cs typeface="Arial"/>
              </a:rPr>
              <a:t>Often, users</a:t>
            </a:r>
            <a:r>
              <a:rPr lang="en-US" baseline="0" dirty="0">
                <a:latin typeface="Arial"/>
                <a:cs typeface="Arial"/>
              </a:rPr>
              <a:t> are asked to </a:t>
            </a:r>
            <a:r>
              <a:rPr lang="en-US" dirty="0">
                <a:latin typeface="Arial"/>
                <a:cs typeface="Arial"/>
              </a:rPr>
              <a:t>enter Portfolio</a:t>
            </a:r>
            <a:r>
              <a:rPr lang="en-US" baseline="0" dirty="0">
                <a:latin typeface="Arial"/>
                <a:cs typeface="Arial"/>
              </a:rPr>
              <a:t> Manager </a:t>
            </a:r>
            <a:r>
              <a:rPr lang="en-US" dirty="0">
                <a:latin typeface="Arial"/>
                <a:cs typeface="Arial"/>
              </a:rPr>
              <a:t>data,</a:t>
            </a:r>
            <a:r>
              <a:rPr lang="en-US" baseline="0" dirty="0">
                <a:latin typeface="Arial"/>
                <a:cs typeface="Arial"/>
              </a:rPr>
              <a:t> including providing</a:t>
            </a:r>
            <a:r>
              <a:rPr lang="en-US" dirty="0">
                <a:latin typeface="Arial"/>
                <a:cs typeface="Arial"/>
              </a:rPr>
              <a:t> direct links from the Green Globes profile to user’s Portfolio</a:t>
            </a:r>
            <a:r>
              <a:rPr lang="en-US" baseline="0" dirty="0">
                <a:latin typeface="Arial"/>
                <a:cs typeface="Arial"/>
              </a:rPr>
              <a:t> Manager account</a:t>
            </a:r>
            <a:r>
              <a:rPr lang="en-US" dirty="0">
                <a:latin typeface="Arial"/>
                <a:cs typeface="Arial"/>
              </a:rPr>
              <a:t>. Data from Portfolio</a:t>
            </a:r>
            <a:r>
              <a:rPr lang="en-US" baseline="0" dirty="0">
                <a:latin typeface="Arial"/>
                <a:cs typeface="Arial"/>
              </a:rPr>
              <a:t> Manager </a:t>
            </a:r>
            <a:r>
              <a:rPr lang="en-US" dirty="0">
                <a:latin typeface="Arial"/>
                <a:cs typeface="Arial"/>
              </a:rPr>
              <a:t>can be easily integrated into the Green Globes online assessment tool.  </a:t>
            </a:r>
          </a:p>
          <a:p>
            <a:pPr marL="0" indent="0">
              <a:buFont typeface="Arial"/>
              <a:buNone/>
            </a:pPr>
            <a:r>
              <a:rPr lang="en-US" dirty="0">
                <a:latin typeface="Arial"/>
                <a:cs typeface="Arial"/>
              </a:rPr>
              <a:t/>
            </a:r>
            <a:br>
              <a:rPr lang="en-US" dirty="0">
                <a:latin typeface="Arial"/>
                <a:cs typeface="Arial"/>
              </a:rPr>
            </a:br>
            <a:endParaRPr lang="en-US" dirty="0">
              <a:latin typeface="Arial"/>
              <a:cs typeface="Arial"/>
            </a:endParaRPr>
          </a:p>
          <a:p>
            <a:pPr marL="0" indent="0">
              <a:buFont typeface="Arial"/>
              <a:buNone/>
            </a:pPr>
            <a:r>
              <a:rPr lang="en-US" dirty="0">
                <a:latin typeface="Arial" pitchFamily="34" charset="0"/>
              </a:rPr>
              <a:t>To illustrate this, we have provided</a:t>
            </a:r>
            <a:r>
              <a:rPr lang="en-US" baseline="0" dirty="0">
                <a:latin typeface="Arial" pitchFamily="34" charset="0"/>
              </a:rPr>
              <a:t> several examples in this section.</a:t>
            </a:r>
            <a:endParaRPr lang="en-US" dirty="0">
              <a:latin typeface="Arial" pitchFamily="34" charset="0"/>
            </a:endParaRPr>
          </a:p>
        </p:txBody>
      </p:sp>
      <p:sp>
        <p:nvSpPr>
          <p:cNvPr id="144388"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8C2804FC-5550-472B-A2F9-E61E41EBB7CB}" type="slidenum">
              <a:rPr lang="en-US" sz="1300">
                <a:ea typeface="ＭＳ Ｐゴシック" pitchFamily="34" charset="-128"/>
              </a:rPr>
              <a:pPr algn="r"/>
              <a:t>27</a:t>
            </a:fld>
            <a:endParaRPr lang="en-US" sz="1300" dirty="0">
              <a:ea typeface="ＭＳ Ｐゴシック" pitchFamily="34" charset="-128"/>
            </a:endParaRPr>
          </a:p>
        </p:txBody>
      </p:sp>
    </p:spTree>
    <p:extLst>
      <p:ext uri="{BB962C8B-B14F-4D97-AF65-F5344CB8AC3E}">
        <p14:creationId xmlns:p14="http://schemas.microsoft.com/office/powerpoint/2010/main" val="4211497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Example 1:</a:t>
            </a:r>
          </a:p>
          <a:p>
            <a:r>
              <a:rPr lang="en-US" dirty="0"/>
              <a:t>This shows the Green Globes Online tool, within the Energy section of the Schematic Design Phase. The first set of questions in this sub-section asks users to enter their projected annual energy usage and then prompts the user to enter Portfolio</a:t>
            </a:r>
            <a:r>
              <a:rPr lang="en-US" baseline="0" dirty="0"/>
              <a:t> Manager </a:t>
            </a:r>
            <a:r>
              <a:rPr lang="en-US" dirty="0"/>
              <a:t>data.  This section provides a direct link from the Green Globes profile to one’s Portfolio</a:t>
            </a:r>
            <a:r>
              <a:rPr lang="en-US" baseline="0" dirty="0"/>
              <a:t> Manager </a:t>
            </a:r>
            <a:r>
              <a:rPr lang="en-US" dirty="0"/>
              <a:t>account.</a:t>
            </a:r>
          </a:p>
          <a:p>
            <a:r>
              <a:rPr lang="en-US" dirty="0">
                <a:latin typeface="Calibri"/>
              </a:rPr>
              <a:t/>
            </a:r>
            <a:br>
              <a:rPr lang="en-US" dirty="0">
                <a:latin typeface="Calibri"/>
              </a:rPr>
            </a:br>
            <a:endParaRPr lang="en-US" dirty="0">
              <a:latin typeface="Calibri"/>
            </a:endParaRPr>
          </a:p>
          <a:p>
            <a:r>
              <a:rPr lang="en-US" dirty="0"/>
              <a:t>Later on this page, the user is prompted to enter several types of information, including the projected annual energy use, information about optimization of space, responses to microclimate, and daylighting features for the project. </a:t>
            </a:r>
          </a:p>
          <a:p>
            <a:r>
              <a:rPr lang="en-US" dirty="0">
                <a:latin typeface="Calibri"/>
              </a:rPr>
              <a:t/>
            </a:r>
            <a:br>
              <a:rPr lang="en-US" dirty="0">
                <a:latin typeface="Calibri"/>
              </a:rPr>
            </a:br>
            <a:endParaRPr lang="en-US" dirty="0">
              <a:latin typeface="Calibri"/>
            </a:endParaRPr>
          </a:p>
          <a:p>
            <a:r>
              <a:rPr lang="en-US" dirty="0"/>
              <a:t>The first set of questions in this sub-section asks users to enter their projected annual energy usage and then prompts the user to enter Target Finder data.  This section provides a direct link from the Green Globes profile to one’s Target Finder data.   Data from Target Finder can be easily integrated into the Green Globes online assessment tool.  </a:t>
            </a:r>
          </a:p>
        </p:txBody>
      </p:sp>
    </p:spTree>
    <p:extLst>
      <p:ext uri="{BB962C8B-B14F-4D97-AF65-F5344CB8AC3E}">
        <p14:creationId xmlns:p14="http://schemas.microsoft.com/office/powerpoint/2010/main" val="267433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Example</a:t>
            </a:r>
            <a:r>
              <a:rPr lang="en-US" baseline="0" dirty="0"/>
              <a:t> 2:</a:t>
            </a:r>
            <a:endParaRPr lang="en-US" dirty="0"/>
          </a:p>
          <a:p>
            <a:r>
              <a:rPr lang="en-US" dirty="0"/>
              <a:t>This shows the Energy portion of the Construction Documents Phase in the Green Globes Online Tool.</a:t>
            </a:r>
          </a:p>
          <a:p>
            <a:endParaRPr lang="en-US" dirty="0">
              <a:latin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the goal is to evaluate the design strategies to minimize the building's energy consumption using the site's features. We again see a direct correlation in the Green Globes Design Development phase to Portfolio</a:t>
            </a:r>
            <a:r>
              <a:rPr lang="en-US" baseline="0" dirty="0"/>
              <a:t> Manager’s Design tab and </a:t>
            </a:r>
            <a:r>
              <a:rPr lang="en-US" dirty="0"/>
              <a:t>Target Finder.  The Online Green Globes NC tool asks for users to enter the energy savings as a percentage compared to a reference base building.  And as the Tooltip on the side shows, Green Globes is aiming for a performance 20%, 30%, 40%, or 50% better than that of a similar building, as determined by</a:t>
            </a:r>
            <a:r>
              <a:rPr lang="en-US" baseline="0" dirty="0"/>
              <a:t> Portfolio Manager</a:t>
            </a:r>
            <a:r>
              <a:rPr lang="en-US" dirty="0"/>
              <a:t>.  Again this data can easily be integrated from a Portfolio</a:t>
            </a:r>
            <a:r>
              <a:rPr lang="en-US" baseline="0" dirty="0"/>
              <a:t> Manager account</a:t>
            </a:r>
            <a:r>
              <a:rPr lang="en-US" dirty="0"/>
              <a:t>, as well. </a:t>
            </a:r>
          </a:p>
          <a:p>
            <a:r>
              <a:rPr lang="en-US" dirty="0">
                <a:latin typeface="Calibri"/>
              </a:rPr>
              <a:t/>
            </a:r>
            <a:br>
              <a:rPr lang="en-US" dirty="0">
                <a:latin typeface="Calibri"/>
              </a:rPr>
            </a:br>
            <a:endParaRPr lang="en-US" dirty="0">
              <a:latin typeface="Calibri"/>
            </a:endParaRPr>
          </a:p>
        </p:txBody>
      </p:sp>
    </p:spTree>
    <p:extLst>
      <p:ext uri="{BB962C8B-B14F-4D97-AF65-F5344CB8AC3E}">
        <p14:creationId xmlns:p14="http://schemas.microsoft.com/office/powerpoint/2010/main" val="100009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a:ln/>
        </p:spPr>
        <p:txBody>
          <a:bodyPr lIns="95408" tIns="47706" rIns="95408" bIns="47706"/>
          <a:lstStyle/>
          <a:p>
            <a:pPr marL="174708" indent="-174708">
              <a:buFontTx/>
              <a:buChar char="-"/>
            </a:pPr>
            <a:r>
              <a:rPr lang="en-US" dirty="0"/>
              <a:t>ENERGY</a:t>
            </a:r>
            <a:r>
              <a:rPr lang="en-US" baseline="0" dirty="0"/>
              <a:t> STAR is a voluntary EPA program</a:t>
            </a:r>
          </a:p>
          <a:p>
            <a:pPr marL="174708" indent="-174708">
              <a:buFontTx/>
              <a:buChar char="-"/>
            </a:pPr>
            <a:r>
              <a:rPr lang="en-US" baseline="0" dirty="0"/>
              <a:t>We offer:</a:t>
            </a:r>
          </a:p>
          <a:p>
            <a:pPr marL="174708" indent="-174708">
              <a:buFontTx/>
              <a:buChar char="-"/>
            </a:pPr>
            <a:r>
              <a:rPr lang="en-US" baseline="0" dirty="0"/>
              <a:t>1) information to assess how your building or plant is </a:t>
            </a:r>
            <a:r>
              <a:rPr lang="en-US" u="sng" baseline="0" dirty="0"/>
              <a:t>actually</a:t>
            </a:r>
            <a:r>
              <a:rPr lang="en-US" baseline="0" dirty="0"/>
              <a:t> performing, including the nation’s only comparative building metric, which we’ll talk about a bit later.</a:t>
            </a:r>
          </a:p>
          <a:p>
            <a:pPr marL="174708" indent="-174708">
              <a:buFontTx/>
              <a:buChar char="-"/>
            </a:pPr>
            <a:r>
              <a:rPr lang="en-US" baseline="0" dirty="0"/>
              <a:t>2) Tools that help get you get buy-in from the board room to the water cooler---from business cases and financial calculators to occupant-friendly behavior-change tools.</a:t>
            </a:r>
          </a:p>
          <a:p>
            <a:pPr marL="174708" indent="-174708">
              <a:buFontTx/>
              <a:buChar char="-"/>
            </a:pPr>
            <a:r>
              <a:rPr lang="en-US" baseline="0" dirty="0"/>
              <a:t>3) Access to a national network of Service and Product Providers who can help you improve the efficiency of your facility</a:t>
            </a:r>
          </a:p>
          <a:p>
            <a:pPr marL="174708" indent="-174708">
              <a:buFontTx/>
              <a:buChar char="-"/>
            </a:pPr>
            <a:r>
              <a:rPr lang="en-US" baseline="0" dirty="0"/>
              <a:t>4) And finally, we offer recognition for outstanding performance </a:t>
            </a:r>
          </a:p>
          <a:p>
            <a:pPr marL="174708" indent="-174708">
              <a:buFontTx/>
              <a:buChar char="-"/>
            </a:pPr>
            <a:r>
              <a:rPr lang="en-US" baseline="0" dirty="0"/>
              <a:t>All this is offered free-of-charge!</a:t>
            </a:r>
            <a:endParaRPr lang="en-US" dirty="0"/>
          </a:p>
        </p:txBody>
      </p:sp>
    </p:spTree>
    <p:extLst>
      <p:ext uri="{BB962C8B-B14F-4D97-AF65-F5344CB8AC3E}">
        <p14:creationId xmlns:p14="http://schemas.microsoft.com/office/powerpoint/2010/main" val="283345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rPr>
              <a:t>Green Globes for Existing Buildings also incorporates the use of ENERGY STAR tools. The online dashboard is similar to that of Green Globes NC, but a little less extensive. Instead of listing the different phases of design and construction, it</a:t>
            </a:r>
            <a:r>
              <a:rPr lang="en-US" baseline="0" dirty="0">
                <a:ea typeface="ＭＳ Ｐゴシック" pitchFamily="34" charset="-128"/>
              </a:rPr>
              <a:t> </a:t>
            </a:r>
            <a:r>
              <a:rPr lang="en-US" dirty="0">
                <a:ea typeface="ＭＳ Ｐゴシック" pitchFamily="34" charset="-128"/>
              </a:rPr>
              <a:t>simply lists a Building overview tab, where users enter in data and information regarding six different categories: Energy, Water, Resources, Emissions, Indoor Environment, and Environmental Management. We’ll be entering into the Energy section to take a closer look at how the Green Globes system correlates with ENERGY STAR.  </a:t>
            </a:r>
          </a:p>
        </p:txBody>
      </p:sp>
    </p:spTree>
    <p:extLst>
      <p:ext uri="{BB962C8B-B14F-4D97-AF65-F5344CB8AC3E}">
        <p14:creationId xmlns:p14="http://schemas.microsoft.com/office/powerpoint/2010/main" val="4013483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rPr>
              <a:t>You can also use Portfolio Manager to aid in achieving Green Globes certification for existing buildings.  As stated before, one of the many highlights of the Green Globes rating system is that it takes advantage of the ENERGY STAR tools. In the Energy section, the tool asks several questions, surveying the user about the energy efficiency mechanisms put in place for the building.  The energy consumption questions are identical to those posed in Portfolio Manager, and the same assessment criteria are used as comparison for the building.  </a:t>
            </a:r>
          </a:p>
          <a:p>
            <a:endParaRPr lang="en-US" dirty="0">
              <a:ea typeface="ＭＳ Ｐゴシック" pitchFamily="34" charset="-128"/>
            </a:endParaRPr>
          </a:p>
        </p:txBody>
      </p:sp>
    </p:spTree>
    <p:extLst>
      <p:ext uri="{BB962C8B-B14F-4D97-AF65-F5344CB8AC3E}">
        <p14:creationId xmlns:p14="http://schemas.microsoft.com/office/powerpoint/2010/main" val="4230279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rPr>
              <a:t>Moving through the Green Globes assessment tool, we see even more similarities to Portfolio Manager.  Here you can see that once a fuel choice is chosen in the first Energy survey questions, users are prompted to enter their monthly energy usage, much like what is found in Portfolio Manager.  Green Globes offers a direct link to Portfolio Manager data, so that users can integrate information from their Portfolio Manager account into their Green Globes account.  </a:t>
            </a:r>
          </a:p>
          <a:p>
            <a:endParaRPr lang="en-US" dirty="0">
              <a:ea typeface="ＭＳ Ｐゴシック" pitchFamily="34" charset="-128"/>
            </a:endParaRPr>
          </a:p>
        </p:txBody>
      </p:sp>
    </p:spTree>
    <p:extLst>
      <p:ext uri="{BB962C8B-B14F-4D97-AF65-F5344CB8AC3E}">
        <p14:creationId xmlns:p14="http://schemas.microsoft.com/office/powerpoint/2010/main" val="3973896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200" i="0" kern="1200" dirty="0">
                <a:solidFill>
                  <a:schemeClr val="tx1"/>
                </a:solidFill>
                <a:effectLst/>
                <a:latin typeface="+mn-lt"/>
                <a:ea typeface="+mn-ea"/>
                <a:cs typeface="+mn-cs"/>
              </a:rPr>
              <a:t>Next we will talk</a:t>
            </a:r>
            <a:r>
              <a:rPr lang="en-US" sz="1200" i="0" kern="1200" baseline="0" dirty="0">
                <a:solidFill>
                  <a:schemeClr val="tx1"/>
                </a:solidFill>
                <a:effectLst/>
                <a:latin typeface="+mn-lt"/>
                <a:ea typeface="+mn-ea"/>
                <a:cs typeface="+mn-cs"/>
              </a:rPr>
              <a:t> about the IREM Certified Sustainable Properties program for existing buildings. </a:t>
            </a:r>
          </a:p>
          <a:p>
            <a:endParaRPr lang="en-US" sz="1200" i="0" kern="1200" baseline="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IREM or the Institute</a:t>
            </a:r>
            <a:r>
              <a:rPr lang="en-US" sz="1200" i="0" kern="1200" baseline="0" dirty="0">
                <a:solidFill>
                  <a:schemeClr val="tx1"/>
                </a:solidFill>
                <a:effectLst/>
                <a:latin typeface="+mn-lt"/>
                <a:ea typeface="+mn-ea"/>
                <a:cs typeface="+mn-cs"/>
              </a:rPr>
              <a:t> of Real Estate Management is an international community of real estate managers who are dedicated to improving and promoting ethical business practices through education and information sharing. </a:t>
            </a:r>
          </a:p>
          <a:p>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IREM has developed a recognition program for existing office properties, multi-family communities and shopping centers. This certification program - allows property managers to work towards sustainability goals that are meaningful, while still being achievable and affordable.  </a:t>
            </a:r>
          </a:p>
          <a:p>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This program is perfect for properties that don’t have an existing sustainability program in place. Through benchmarking, policies and self-assessment, this program can be done in-house without the need to hire a consultant. </a:t>
            </a:r>
          </a:p>
          <a:p>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This program prides itself on being accessible to properties for which other certification programs are too far out of reach or that don’t make financial sense.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mn-lt"/>
              <a:ea typeface="+mn-ea"/>
              <a:cs typeface="+mn-cs"/>
            </a:endParaRPr>
          </a:p>
          <a:p>
            <a:endParaRPr lang="en-US" sz="1200" i="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54666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mn-lt"/>
                <a:ea typeface="+mn-ea"/>
                <a:cs typeface="+mn-cs"/>
              </a:rPr>
              <a:t>What’s distinguishes the CSP program, is that they have found a way to incorporate other benchmarking and certification programs, most notably the ENERGY STAR Portfolio Manger tool, as a verification option in their credit requirements.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dirty="0">
                <a:solidFill>
                  <a:schemeClr val="tx1"/>
                </a:solidFill>
                <a:effectLst/>
                <a:latin typeface="+mn-lt"/>
                <a:ea typeface="+mn-ea"/>
                <a:cs typeface="+mn-cs"/>
              </a:rPr>
              <a:t>All</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roperties</a:t>
            </a:r>
            <a:r>
              <a:rPr lang="en-US" sz="1200" kern="1200" baseline="0" dirty="0">
                <a:solidFill>
                  <a:schemeClr val="tx1"/>
                </a:solidFill>
                <a:effectLst/>
                <a:latin typeface="+mn-lt"/>
                <a:ea typeface="+mn-ea"/>
                <a:cs typeface="+mn-cs"/>
              </a:rPr>
              <a:t> must satisfy baseline requirements and earn points across 5 credit categories to gain recognition for sustainable energy performance. Properties n</a:t>
            </a:r>
            <a:r>
              <a:rPr lang="en-US" sz="1200" kern="1200" dirty="0">
                <a:solidFill>
                  <a:schemeClr val="tx1"/>
                </a:solidFill>
                <a:effectLst/>
                <a:latin typeface="+mn-lt"/>
                <a:ea typeface="+mn-ea"/>
                <a:cs typeface="+mn-cs"/>
              </a:rPr>
              <a:t>eed</a:t>
            </a:r>
            <a:r>
              <a:rPr lang="en-US" sz="1200" kern="1200" baseline="0" dirty="0">
                <a:solidFill>
                  <a:schemeClr val="tx1"/>
                </a:solidFill>
                <a:effectLst/>
                <a:latin typeface="+mn-lt"/>
                <a:ea typeface="+mn-ea"/>
                <a:cs typeface="+mn-cs"/>
              </a:rPr>
              <a:t> to earn 62 points out of 88 possible points across these 5 categories – energy, water, health, recycling and purchasing. Additionally, at least 2 points must be earned in each category to be eligible for certification.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dirty="0">
                <a:solidFill>
                  <a:schemeClr val="tx1"/>
                </a:solidFill>
                <a:effectLst/>
                <a:latin typeface="+mn-lt"/>
                <a:ea typeface="+mn-ea"/>
                <a:cs typeface="+mn-cs"/>
              </a:rPr>
              <a:t>Where other certification programs may be out of reach</a:t>
            </a:r>
            <a:r>
              <a:rPr lang="en-US" sz="1200" kern="1200" baseline="0" dirty="0">
                <a:solidFill>
                  <a:schemeClr val="tx1"/>
                </a:solidFill>
                <a:effectLst/>
                <a:latin typeface="+mn-lt"/>
                <a:ea typeface="+mn-ea"/>
                <a:cs typeface="+mn-cs"/>
              </a:rPr>
              <a:t> or not make financial sense, all of the certification materials for the </a:t>
            </a:r>
            <a:r>
              <a:rPr lang="en-US" sz="1200" kern="1200" baseline="0" dirty="0" smtClean="0">
                <a:solidFill>
                  <a:schemeClr val="tx1"/>
                </a:solidFill>
                <a:effectLst/>
                <a:latin typeface="+mn-lt"/>
                <a:ea typeface="+mn-ea"/>
                <a:cs typeface="+mn-cs"/>
              </a:rPr>
              <a:t>CSP </a:t>
            </a:r>
            <a:r>
              <a:rPr lang="en-US" sz="1200" kern="1200" baseline="0" dirty="0">
                <a:solidFill>
                  <a:schemeClr val="tx1"/>
                </a:solidFill>
                <a:effectLst/>
                <a:latin typeface="+mn-lt"/>
                <a:ea typeface="+mn-ea"/>
                <a:cs typeface="+mn-cs"/>
              </a:rPr>
              <a:t>program are available online, at no cost, to help guide you through the process. This poses a perfect opportunity for you to involve your staff in the certification process and use it as an educational tool.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There is only one level of certification that buildings can achieve, but, what’s unique to this program is that their certification is awarded for 3 years.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dirty="0">
                <a:solidFill>
                  <a:schemeClr val="tx1"/>
                </a:solidFill>
                <a:effectLst/>
                <a:latin typeface="+mn-lt"/>
                <a:ea typeface="+mn-ea"/>
                <a:cs typeface="+mn-cs"/>
              </a:rPr>
              <a:t>Energy</a:t>
            </a:r>
            <a:r>
              <a:rPr lang="en-US" sz="1200" kern="1200" baseline="0" dirty="0">
                <a:solidFill>
                  <a:schemeClr val="tx1"/>
                </a:solidFill>
                <a:effectLst/>
                <a:latin typeface="+mn-lt"/>
                <a:ea typeface="+mn-ea"/>
                <a:cs typeface="+mn-cs"/>
              </a:rPr>
              <a:t> 21 pts</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Water 16 pts</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Health 21 pts</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Recycling 20 pts</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Purchasing 10 pts</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dirty="0">
              <a:solidFill>
                <a:schemeClr val="tx1"/>
              </a:solidFill>
              <a:effectLst/>
              <a:latin typeface="+mn-lt"/>
              <a:ea typeface="+mn-ea"/>
              <a:cs typeface="+mn-cs"/>
            </a:endParaRP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34</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2353809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dirty="0">
                <a:solidFill>
                  <a:schemeClr val="tx1"/>
                </a:solidFill>
                <a:effectLst/>
                <a:latin typeface="+mn-lt"/>
                <a:ea typeface="+mn-ea"/>
                <a:cs typeface="+mn-cs"/>
              </a:rPr>
              <a:t>Looking at the baseline requirements, all properties must complete 15 basic requirements </a:t>
            </a:r>
            <a:r>
              <a:rPr lang="en-US" sz="1200" kern="1200" baseline="0" dirty="0">
                <a:solidFill>
                  <a:schemeClr val="tx1"/>
                </a:solidFill>
                <a:effectLst/>
                <a:latin typeface="+mn-lt"/>
                <a:ea typeface="+mn-ea"/>
                <a:cs typeface="+mn-cs"/>
              </a:rPr>
              <a:t>in order to be eligible for certification.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Included in these baseline requirements are measures for establishing energy and water benchmarks. The CSP program strongly encourages the use </a:t>
            </a:r>
            <a:r>
              <a:rPr lang="en-US" sz="1200" b="1" kern="1200" baseline="0" dirty="0">
                <a:solidFill>
                  <a:schemeClr val="tx1"/>
                </a:solidFill>
                <a:effectLst/>
                <a:latin typeface="+mn-lt"/>
                <a:ea typeface="+mn-ea"/>
                <a:cs typeface="+mn-cs"/>
              </a:rPr>
              <a:t>of ENERGY STAR’s Portfolio Manager</a:t>
            </a:r>
            <a:r>
              <a:rPr lang="en-US" sz="1200" kern="1200" baseline="0" dirty="0">
                <a:solidFill>
                  <a:schemeClr val="tx1"/>
                </a:solidFill>
                <a:effectLst/>
                <a:latin typeface="+mn-lt"/>
                <a:ea typeface="+mn-ea"/>
                <a:cs typeface="+mn-cs"/>
              </a:rPr>
              <a:t> benchmarking tool to track and manage the energy and water use at your property.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Most </a:t>
            </a:r>
            <a:r>
              <a:rPr lang="en-US" sz="1200" kern="1200" baseline="0" dirty="0" smtClean="0">
                <a:solidFill>
                  <a:schemeClr val="tx1"/>
                </a:solidFill>
                <a:effectLst/>
                <a:latin typeface="+mn-lt"/>
                <a:ea typeface="+mn-ea"/>
                <a:cs typeface="+mn-cs"/>
              </a:rPr>
              <a:t>users are </a:t>
            </a:r>
            <a:r>
              <a:rPr lang="en-US" sz="1200" kern="1200" baseline="0" dirty="0">
                <a:solidFill>
                  <a:schemeClr val="tx1"/>
                </a:solidFill>
                <a:effectLst/>
                <a:latin typeface="+mn-lt"/>
                <a:ea typeface="+mn-ea"/>
                <a:cs typeface="+mn-cs"/>
              </a:rPr>
              <a:t>able to submit standard reports from ENERGY STAR Portfolio Manager, such as the Energy and Water Performance Report, to prove that they have achieved the benchmarking requirements.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35</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1432487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Taking a look at the Energy requirements for multi-family properties, you’ll notice how ENERGY STAR’s tool have been integrated into the credit criteria.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This program encourages and awards points for improvements that bring properties to new levels of sustainability. This progress can be measured using ENERGY STAR’s Portfolio Manager tool to achieve a level of energy use reduction 5%, 10%, or even 15% over the baseline building. ENERGY STAR’s performance reports are a great way to show compliance with this requirement.</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What’s unique about this program is that this certification recognizes past action – so my customers are able to claim credit going back 3 years for these energy and water use reductions.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Staying on this slide for a minute, I’ll point out that office properties and multifamily communities can also earn points toward certification with a </a:t>
            </a:r>
            <a:r>
              <a:rPr lang="en-US" sz="1200" b="1" kern="1200" baseline="0" dirty="0">
                <a:solidFill>
                  <a:schemeClr val="tx1"/>
                </a:solidFill>
                <a:effectLst/>
                <a:latin typeface="+mn-lt"/>
                <a:ea typeface="+mn-ea"/>
                <a:cs typeface="+mn-cs"/>
              </a:rPr>
              <a:t>minimum ENERGY STAR score of 60 </a:t>
            </a:r>
            <a:r>
              <a:rPr lang="en-US" sz="1200" kern="1200" baseline="0" dirty="0">
                <a:solidFill>
                  <a:schemeClr val="tx1"/>
                </a:solidFill>
                <a:effectLst/>
                <a:latin typeface="+mn-lt"/>
                <a:ea typeface="+mn-ea"/>
                <a:cs typeface="+mn-cs"/>
              </a:rPr>
              <a:t>and above.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b="1" kern="1200" baseline="0" dirty="0">
                <a:solidFill>
                  <a:schemeClr val="tx1"/>
                </a:solidFill>
                <a:effectLst/>
                <a:latin typeface="+mn-lt"/>
                <a:ea typeface="+mn-ea"/>
                <a:cs typeface="+mn-cs"/>
              </a:rPr>
              <a:t>Additional credit is awarded for committing to install ENERGY STAR products and appliances </a:t>
            </a:r>
            <a:r>
              <a:rPr lang="en-US" sz="1200" kern="1200" baseline="0" dirty="0">
                <a:solidFill>
                  <a:schemeClr val="tx1"/>
                </a:solidFill>
                <a:effectLst/>
                <a:latin typeface="+mn-lt"/>
                <a:ea typeface="+mn-ea"/>
                <a:cs typeface="+mn-cs"/>
              </a:rPr>
              <a:t>throughout the building during the 3-year certification. This progress is measured during the annual sustainability survey.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Most importantly, </a:t>
            </a:r>
            <a:r>
              <a:rPr lang="en-US" sz="1200" b="1" kern="1200" baseline="0" dirty="0">
                <a:solidFill>
                  <a:schemeClr val="tx1"/>
                </a:solidFill>
                <a:effectLst/>
                <a:latin typeface="+mn-lt"/>
                <a:ea typeface="+mn-ea"/>
                <a:cs typeface="+mn-cs"/>
              </a:rPr>
              <a:t>if your property is ENERGY STAR certified, you can claim all 21 of the Energy category points — immediately satisfying about 35% of the points required for CSP certification</a:t>
            </a:r>
            <a:r>
              <a:rPr lang="en-US" sz="1200" kern="1200" baseline="0" dirty="0">
                <a:solidFill>
                  <a:schemeClr val="tx1"/>
                </a:solidFill>
                <a:effectLst/>
                <a:latin typeface="+mn-lt"/>
                <a:ea typeface="+mn-ea"/>
                <a:cs typeface="+mn-cs"/>
              </a:rPr>
              <a:t>. The same is true for LEED O+M properties.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Attaining multiple Green Building certifications is a great way to promote the sustainability of your building and put your property ahead of the competition.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36</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92538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Here is a snapshot of the property checklist tool. Outlined in the spreadsheet, you have each of the credit categories listed and checkboxes to track your progress in each section.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Each requirement and activity is hyperlinked to a downloadable word document that includes </a:t>
            </a:r>
            <a:r>
              <a:rPr lang="en-US" baseline="0" dirty="0"/>
              <a:t>instructions and guidance, a tool for completing the requirement or activity, and options for alternative documentation.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baseline="0" dirty="0"/>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baseline="0" dirty="0"/>
              <a:t>Focusing on the documentation piece, here is where we see the ENERGY STAR Portfolio Manger tool integrated into this certification.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baseline="0" dirty="0"/>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37</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1305764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baseline="0" dirty="0"/>
              <a:t>Each of the hyperlinked sections opens up a document similar to the one shown on this slide.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baseline="0" dirty="0"/>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baseline="0" dirty="0"/>
              <a:t>Using the water efficiency example, we see that the form asks the applicant to enter baseline and current water consumption data in additional to other building information.</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baseline="0" dirty="0"/>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baseline="0" dirty="0"/>
              <a:t>For properties with an ENERGY STAR Portfolio Manager account, you are able to </a:t>
            </a:r>
            <a:r>
              <a:rPr lang="en-US" b="1" baseline="0" dirty="0"/>
              <a:t>just submit the ENERGY STAR Report as proof of compliance</a:t>
            </a:r>
            <a:r>
              <a:rPr lang="en-US" baseline="0" dirty="0"/>
              <a:t>. The tool makes it easy and it’s as simple as clicking the green box and attaching the form to the email.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baseline="0" dirty="0"/>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baseline="0" dirty="0"/>
              <a:t>The ENERGY STAR Reporting features, namely the Statement of Energy Performance Report as well as the Energy and Water Performance Reports – can be used to satisfy the documentation requirements for 2 of the baseline requirements and up to 6 of the Energy and Water requirements. </a:t>
            </a: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baseline="0" dirty="0"/>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This just reaffirms, that if you have entered your property into ENERGY STAR’s Portfolio Manager, then the documentation component is easy.  </a:t>
            </a: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38</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3750912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i="0" kern="1200" dirty="0">
                <a:solidFill>
                  <a:schemeClr val="tx1"/>
                </a:solidFill>
                <a:effectLst/>
                <a:latin typeface="+mn-lt"/>
                <a:ea typeface="+mn-ea"/>
                <a:cs typeface="+mn-cs"/>
              </a:rPr>
              <a:t>BOMA</a:t>
            </a:r>
            <a:r>
              <a:rPr lang="en-US" sz="1200" b="1" i="0" kern="1200" baseline="0" dirty="0">
                <a:solidFill>
                  <a:schemeClr val="tx1"/>
                </a:solidFill>
                <a:effectLst/>
                <a:latin typeface="+mn-lt"/>
                <a:ea typeface="+mn-ea"/>
                <a:cs typeface="+mn-cs"/>
              </a:rPr>
              <a:t> BEST </a:t>
            </a:r>
            <a:r>
              <a:rPr lang="en-US" sz="1200" i="0" kern="1200" baseline="0" dirty="0">
                <a:solidFill>
                  <a:schemeClr val="tx1"/>
                </a:solidFill>
                <a:effectLst/>
                <a:latin typeface="+mn-lt"/>
                <a:ea typeface="+mn-ea"/>
                <a:cs typeface="+mn-cs"/>
              </a:rPr>
              <a:t>is Canada’s largest environmental assessment and certification program for energy performance in existing buildings. </a:t>
            </a:r>
          </a:p>
          <a:p>
            <a:endParaRPr lang="en-US" sz="1200" i="0" kern="1200" baseline="0" dirty="0">
              <a:solidFill>
                <a:schemeClr val="tx1"/>
              </a:solidFill>
              <a:effectLst/>
              <a:latin typeface="+mn-lt"/>
              <a:ea typeface="+mn-ea"/>
              <a:cs typeface="+mn-cs"/>
            </a:endParaRPr>
          </a:p>
          <a:p>
            <a:pPr marL="171450" indent="-171450">
              <a:buFont typeface="Arial"/>
              <a:buChar char="•"/>
            </a:pPr>
            <a:r>
              <a:rPr lang="en-US" sz="1200" i="0" kern="1200" dirty="0">
                <a:solidFill>
                  <a:schemeClr val="tx1"/>
                </a:solidFill>
                <a:effectLst/>
                <a:latin typeface="+mn-lt"/>
                <a:ea typeface="+mn-ea"/>
                <a:cs typeface="+mn-cs"/>
              </a:rPr>
              <a:t>Since 2005, over</a:t>
            </a:r>
            <a:r>
              <a:rPr lang="en-US" sz="1200" i="0" kern="1200" baseline="0" dirty="0">
                <a:solidFill>
                  <a:schemeClr val="tx1"/>
                </a:solidFill>
                <a:effectLst/>
                <a:latin typeface="+mn-lt"/>
                <a:ea typeface="+mn-ea"/>
                <a:cs typeface="+mn-cs"/>
              </a:rPr>
              <a:t> 5,000 buildings have obtained certification or recognition for the best in building environmental standards. </a:t>
            </a:r>
          </a:p>
          <a:p>
            <a:pPr marL="171450" indent="-171450">
              <a:buFont typeface="Arial"/>
              <a:buChar char="•"/>
            </a:pPr>
            <a:endParaRPr lang="en-US" sz="1200" i="0" kern="1200" baseline="0" dirty="0">
              <a:solidFill>
                <a:schemeClr val="tx1"/>
              </a:solidFill>
              <a:effectLst/>
              <a:latin typeface="+mn-lt"/>
              <a:ea typeface="+mn-ea"/>
              <a:cs typeface="+mn-cs"/>
            </a:endParaRPr>
          </a:p>
          <a:p>
            <a:pPr marL="171450" indent="-171450">
              <a:buFont typeface="Arial"/>
              <a:buChar char="•"/>
            </a:pPr>
            <a:r>
              <a:rPr lang="en-US" sz="1200" i="0" kern="1200" baseline="0" dirty="0">
                <a:solidFill>
                  <a:schemeClr val="tx1"/>
                </a:solidFill>
                <a:effectLst/>
                <a:latin typeface="+mn-lt"/>
                <a:ea typeface="+mn-ea"/>
                <a:cs typeface="+mn-cs"/>
              </a:rPr>
              <a:t>BOMA BEST is unique in that it focuses on creating a management roadmap to improve the operation and performance of buildings. This certification program provides a framework for buildings to develop and implement a sustainable, long-term energy management plan. </a:t>
            </a:r>
          </a:p>
          <a:p>
            <a:pPr marL="171450" indent="-171450">
              <a:buFont typeface="Arial"/>
              <a:buChar char="•"/>
            </a:pPr>
            <a:endParaRPr lang="en-US" sz="1200" i="0" kern="1200" baseline="0" dirty="0">
              <a:solidFill>
                <a:schemeClr val="tx1"/>
              </a:solidFill>
              <a:effectLst/>
              <a:latin typeface="+mn-lt"/>
              <a:ea typeface="+mn-ea"/>
              <a:cs typeface="+mn-cs"/>
            </a:endParaRPr>
          </a:p>
          <a:p>
            <a:pPr marL="171450" indent="-171450">
              <a:buFont typeface="Arial"/>
              <a:buChar char="•"/>
            </a:pPr>
            <a:r>
              <a:rPr lang="en-US" sz="1200" i="0" kern="1200" baseline="0" dirty="0">
                <a:solidFill>
                  <a:schemeClr val="tx1"/>
                </a:solidFill>
                <a:effectLst/>
                <a:latin typeface="+mn-lt"/>
                <a:ea typeface="+mn-ea"/>
                <a:cs typeface="+mn-cs"/>
              </a:rPr>
              <a:t>BOMA BEST 3.0, which launched in October 2016, represents a complete update of the BOMA program as it existed in 2012. The updated program has expanded to include building certifications in the US and it includes new categories, certification levels and BEST Practices. </a:t>
            </a:r>
          </a:p>
          <a:p>
            <a:pPr marL="171450" indent="-171450">
              <a:buFont typeface="Arial"/>
              <a:buChar char="•"/>
            </a:pPr>
            <a:endParaRPr lang="en-US" sz="1200" i="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72424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assess the relative performance of a building or plant, you need context. This is why, </a:t>
            </a:r>
            <a:r>
              <a:rPr lang="en-US" baseline="0" dirty="0" smtClean="0"/>
              <a:t>20 years </a:t>
            </a:r>
            <a:r>
              <a:rPr lang="en-US" baseline="0" dirty="0"/>
              <a:t>ago, we created the 1 – 100 ENERGY STAR energy performance scale. On this scale, 50 represents median performance. A score of 75 means that your facility performs better than 75% of similar buildings nationwide, and is the minimum score required to earn ENERGY STAR certification</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DBDF0904-9D9A-4126-AF63-E756FF9062AB}" type="slidenum">
              <a:rPr lang="en-US" smtClean="0"/>
              <a:t>4</a:t>
            </a:fld>
            <a:endParaRPr lang="en-US"/>
          </a:p>
        </p:txBody>
      </p:sp>
    </p:spTree>
    <p:extLst>
      <p:ext uri="{BB962C8B-B14F-4D97-AF65-F5344CB8AC3E}">
        <p14:creationId xmlns:p14="http://schemas.microsoft.com/office/powerpoint/2010/main" val="988569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50" marR="0" lvl="0" indent="-171450" algn="l" defTabSz="914400" rtl="0" eaLnBrk="0" fontAlgn="base" latinLnBrk="0" hangingPunct="0">
              <a:lnSpc>
                <a:spcPct val="100000"/>
              </a:lnSpc>
              <a:spcBef>
                <a:spcPts val="0"/>
              </a:spcBef>
              <a:spcAft>
                <a:spcPct val="0"/>
              </a:spcAft>
              <a:buClr>
                <a:srgbClr val="00B0F0"/>
              </a:buClr>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BOMA BEST has two programs or “streams” to help companies and organizations manage their building and energy performance. </a:t>
            </a:r>
          </a:p>
          <a:p>
            <a:pPr marL="171450" marR="0" lvl="0" indent="-171450" algn="l" defTabSz="914400" rtl="0" eaLnBrk="0" fontAlgn="base" latinLnBrk="0" hangingPunct="0">
              <a:lnSpc>
                <a:spcPct val="100000"/>
              </a:lnSpc>
              <a:spcBef>
                <a:spcPts val="0"/>
              </a:spcBef>
              <a:spcAft>
                <a:spcPct val="0"/>
              </a:spcAft>
              <a:buClr>
                <a:srgbClr val="00B0F0"/>
              </a:buClr>
              <a:buSzTx/>
              <a:buFont typeface="Arial" panose="020B0604020202020204" pitchFamily="34" charset="0"/>
              <a:buChar char="•"/>
              <a:tabLst/>
              <a:defRPr/>
            </a:pPr>
            <a:endParaRPr lang="en-US" sz="1200" b="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ts val="0"/>
              </a:spcBef>
              <a:spcAft>
                <a:spcPct val="0"/>
              </a:spcAft>
              <a:buClr>
                <a:srgbClr val="00B0F0"/>
              </a:buClr>
              <a:buSzTx/>
              <a:buFont typeface="Arial" panose="020B0604020202020204" pitchFamily="34" charset="0"/>
              <a:buChar char="•"/>
              <a:tabLst/>
              <a:defRPr/>
            </a:pPr>
            <a:r>
              <a:rPr lang="en-US" sz="1200" kern="1200" baseline="0" dirty="0">
                <a:solidFill>
                  <a:schemeClr val="tx1"/>
                </a:solidFill>
                <a:effectLst/>
                <a:latin typeface="+mn-lt"/>
                <a:ea typeface="+mn-ea"/>
                <a:cs typeface="+mn-cs"/>
              </a:rPr>
              <a:t>The Sustainable Buildings program is structured as an online Portal which allows building managers to track energy and water performance for a single building or a portfolio of buildings. </a:t>
            </a:r>
          </a:p>
          <a:p>
            <a:pPr marL="171450" marR="0" lvl="0" indent="-171450" algn="l" defTabSz="914400" rtl="0" eaLnBrk="0" fontAlgn="base" latinLnBrk="0" hangingPunct="0">
              <a:lnSpc>
                <a:spcPct val="100000"/>
              </a:lnSpc>
              <a:spcBef>
                <a:spcPts val="0"/>
              </a:spcBef>
              <a:spcAft>
                <a:spcPct val="0"/>
              </a:spcAft>
              <a:buClr>
                <a:srgbClr val="00B0F0"/>
              </a:buClr>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ts val="0"/>
              </a:spcBef>
              <a:spcAft>
                <a:spcPct val="0"/>
              </a:spcAft>
              <a:buClr>
                <a:srgbClr val="00B0F0"/>
              </a:buClr>
              <a:buSzTx/>
              <a:buFont typeface="Arial" panose="020B0604020202020204" pitchFamily="34" charset="0"/>
              <a:buChar char="•"/>
              <a:tabLst/>
              <a:defRPr/>
            </a:pPr>
            <a:r>
              <a:rPr lang="en-US" sz="1200" kern="1200" baseline="0" dirty="0">
                <a:solidFill>
                  <a:schemeClr val="tx1"/>
                </a:solidFill>
                <a:effectLst/>
                <a:latin typeface="+mn-lt"/>
                <a:ea typeface="+mn-ea"/>
                <a:cs typeface="+mn-cs"/>
              </a:rPr>
              <a:t>For both of these streams, t</a:t>
            </a:r>
            <a:r>
              <a:rPr lang="en-US" dirty="0">
                <a:solidFill>
                  <a:srgbClr val="6F6F6F"/>
                </a:solidFill>
                <a:latin typeface="Univers"/>
                <a:cs typeface="Arial" pitchFamily="34" charset="0"/>
              </a:rPr>
              <a:t>he energy and water metrics</a:t>
            </a:r>
            <a:r>
              <a:rPr lang="en-US" baseline="0" dirty="0">
                <a:solidFill>
                  <a:srgbClr val="6F6F6F"/>
                </a:solidFill>
                <a:latin typeface="Univers"/>
                <a:cs typeface="Arial" pitchFamily="34" charset="0"/>
              </a:rPr>
              <a:t> are</a:t>
            </a:r>
            <a:r>
              <a:rPr lang="en-US" dirty="0">
                <a:solidFill>
                  <a:srgbClr val="6F6F6F"/>
                </a:solidFill>
                <a:latin typeface="Univers"/>
                <a:cs typeface="Arial" pitchFamily="34" charset="0"/>
              </a:rPr>
              <a:t> tracked using the Portfoli</a:t>
            </a:r>
            <a:r>
              <a:rPr lang="en-US" baseline="0" dirty="0">
                <a:solidFill>
                  <a:srgbClr val="6F6F6F"/>
                </a:solidFill>
                <a:latin typeface="Univers"/>
                <a:cs typeface="Arial" pitchFamily="34" charset="0"/>
              </a:rPr>
              <a:t>o Manager benchmarking platform. </a:t>
            </a:r>
            <a:endParaRPr lang="en-US" dirty="0">
              <a:solidFill>
                <a:srgbClr val="6F6F6F"/>
              </a:solidFill>
              <a:latin typeface="Univers"/>
              <a:cs typeface="Arial" pitchFamily="34" charset="0"/>
            </a:endParaRPr>
          </a:p>
          <a:p>
            <a:pPr marL="171450" marR="0" lvl="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sz="1200" i="0" kern="1200" baseline="0" dirty="0">
                <a:solidFill>
                  <a:schemeClr val="tx1"/>
                </a:solidFill>
                <a:effectLst/>
                <a:latin typeface="+mn-lt"/>
                <a:ea typeface="+mn-ea"/>
                <a:cs typeface="+mn-cs"/>
              </a:rPr>
              <a:t>There are no minimum performance standards required to participate, but all BOMA Buildings must comply with BEST practices which set the energy management requirements. </a:t>
            </a:r>
          </a:p>
          <a:p>
            <a:pPr marL="171450" marR="0" lvl="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sz="1200" i="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sz="1200" i="0" kern="1200" baseline="0" dirty="0">
                <a:solidFill>
                  <a:schemeClr val="tx1"/>
                </a:solidFill>
                <a:effectLst/>
                <a:latin typeface="+mn-lt"/>
                <a:ea typeface="+mn-ea"/>
                <a:cs typeface="+mn-cs"/>
              </a:rPr>
              <a:t>Within the BOMA BEST certification, buildings earn points across 10 areas of environmental performance and management categories to achieve one of 5 levels of certification: certified, bronze, silver, gold and platinum.</a:t>
            </a:r>
          </a:p>
          <a:p>
            <a:pPr marL="171450" indent="-171450">
              <a:buFont typeface="Arial"/>
              <a:buChar char="•"/>
            </a:pPr>
            <a:endParaRPr lang="en-US" sz="1200" kern="1200" baseline="0" dirty="0">
              <a:solidFill>
                <a:schemeClr val="tx1"/>
              </a:solidFill>
              <a:effectLst/>
              <a:latin typeface="+mn-lt"/>
              <a:ea typeface="+mn-ea"/>
              <a:cs typeface="+mn-cs"/>
            </a:endParaRPr>
          </a:p>
          <a:p>
            <a:pPr marL="171450" indent="-171450">
              <a:buFont typeface="Arial"/>
              <a:buChar char="•"/>
            </a:pPr>
            <a:r>
              <a:rPr lang="en-US" sz="1200" kern="1200" baseline="0" dirty="0">
                <a:solidFill>
                  <a:schemeClr val="tx1"/>
                </a:solidFill>
                <a:effectLst/>
                <a:latin typeface="+mn-lt"/>
                <a:ea typeface="+mn-ea"/>
                <a:cs typeface="+mn-cs"/>
              </a:rPr>
              <a:t>The BOMA BEST certification is a 1,000 point system and 40% of these total points are awarded for energy and water management. </a:t>
            </a: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40</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3504536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sz="1200" kern="1200" baseline="0" dirty="0">
                <a:solidFill>
                  <a:schemeClr val="tx1"/>
                </a:solidFill>
                <a:effectLst/>
                <a:latin typeface="+mn-lt"/>
                <a:ea typeface="+mn-ea"/>
                <a:cs typeface="+mn-cs"/>
              </a:rPr>
              <a:t>After you register in the Online Portal, you complete the BOMA BEST Questionnaire. This questionnaire includes mandatory BEST practices and self-reported performance metrics.</a:t>
            </a: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sz="1200" kern="1200" baseline="0" dirty="0">
              <a:solidFill>
                <a:schemeClr val="tx1"/>
              </a:solidFill>
              <a:effectLst/>
              <a:latin typeface="+mn-lt"/>
              <a:ea typeface="+mn-ea"/>
              <a:cs typeface="+mn-cs"/>
            </a:endParaRP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sz="1200" kern="1200" baseline="0" dirty="0">
                <a:solidFill>
                  <a:schemeClr val="tx1"/>
                </a:solidFill>
                <a:effectLst/>
                <a:latin typeface="+mn-lt"/>
                <a:ea typeface="+mn-ea"/>
                <a:cs typeface="+mn-cs"/>
              </a:rPr>
              <a:t>There are 6 building specific questionnaire templates and 1 universal template available for different building types. </a:t>
            </a: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sz="1200" kern="1200" baseline="0" dirty="0">
              <a:solidFill>
                <a:schemeClr val="tx1"/>
              </a:solidFill>
              <a:effectLst/>
              <a:latin typeface="+mn-lt"/>
              <a:ea typeface="+mn-ea"/>
              <a:cs typeface="+mn-cs"/>
            </a:endParaRP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sz="1200" kern="1200" baseline="0" dirty="0">
                <a:solidFill>
                  <a:schemeClr val="tx1"/>
                </a:solidFill>
                <a:effectLst/>
                <a:latin typeface="+mn-lt"/>
                <a:ea typeface="+mn-ea"/>
                <a:cs typeface="+mn-cs"/>
              </a:rPr>
              <a:t>When entering performance metrics, you will be asked to enter your Energy Use Intensity, your ENERGY STAR Score (if applicable), and your water use intensity as reported in your ENERGY STAR Portfolio Manager account. Depending on the questionnaire you are using, points will be allocated for these values. </a:t>
            </a: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dirty="0">
              <a:solidFill>
                <a:srgbClr val="6F6F6F"/>
              </a:solidFill>
              <a:latin typeface="Univers"/>
              <a:cs typeface="Arial" pitchFamily="34" charset="0"/>
            </a:endParaRP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baseline="0" dirty="0">
                <a:solidFill>
                  <a:srgbClr val="6F6F6F"/>
                </a:solidFill>
                <a:latin typeface="Univers"/>
                <a:cs typeface="Arial" pitchFamily="34" charset="0"/>
              </a:rPr>
              <a:t>BOMA BEST has made this really easy and you</a:t>
            </a:r>
            <a:r>
              <a:rPr lang="en-US" dirty="0">
                <a:solidFill>
                  <a:srgbClr val="6F6F6F"/>
                </a:solidFill>
                <a:latin typeface="Univers"/>
                <a:cs typeface="Arial" pitchFamily="34" charset="0"/>
              </a:rPr>
              <a:t> can synchronize your BOMA building account to push and pull data</a:t>
            </a:r>
            <a:r>
              <a:rPr lang="en-US" baseline="0" dirty="0">
                <a:solidFill>
                  <a:srgbClr val="6F6F6F"/>
                </a:solidFill>
                <a:latin typeface="Univers"/>
                <a:cs typeface="Arial" pitchFamily="34" charset="0"/>
              </a:rPr>
              <a:t> directly from your </a:t>
            </a:r>
            <a:r>
              <a:rPr lang="en-US" dirty="0">
                <a:solidFill>
                  <a:srgbClr val="6F6F6F"/>
                </a:solidFill>
                <a:latin typeface="Univers"/>
                <a:cs typeface="Arial" pitchFamily="34" charset="0"/>
              </a:rPr>
              <a:t>ENERGY</a:t>
            </a:r>
            <a:r>
              <a:rPr lang="en-US" baseline="0" dirty="0">
                <a:solidFill>
                  <a:srgbClr val="6F6F6F"/>
                </a:solidFill>
                <a:latin typeface="Univers"/>
                <a:cs typeface="Arial" pitchFamily="34" charset="0"/>
              </a:rPr>
              <a:t> STAR </a:t>
            </a:r>
            <a:r>
              <a:rPr lang="en-US" dirty="0">
                <a:solidFill>
                  <a:srgbClr val="6F6F6F"/>
                </a:solidFill>
                <a:latin typeface="Univers"/>
                <a:cs typeface="Arial" pitchFamily="34" charset="0"/>
              </a:rPr>
              <a:t>Portfolio Manager account. </a:t>
            </a: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dirty="0">
              <a:solidFill>
                <a:srgbClr val="6F6F6F"/>
              </a:solidFill>
              <a:latin typeface="Univers"/>
              <a:cs typeface="Arial" pitchFamily="34" charset="0"/>
            </a:endParaRP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r>
              <a:rPr lang="en-US" dirty="0">
                <a:solidFill>
                  <a:srgbClr val="6F6F6F"/>
                </a:solidFill>
                <a:latin typeface="Univers"/>
                <a:cs typeface="Arial" pitchFamily="34" charset="0"/>
              </a:rPr>
              <a:t>After completing the questionnaire,</a:t>
            </a:r>
            <a:r>
              <a:rPr lang="en-US" baseline="0" dirty="0">
                <a:solidFill>
                  <a:srgbClr val="6F6F6F"/>
                </a:solidFill>
                <a:latin typeface="Univers"/>
                <a:cs typeface="Arial" pitchFamily="34" charset="0"/>
              </a:rPr>
              <a:t> you submit your request for third party verification of your properties. </a:t>
            </a:r>
            <a:r>
              <a:rPr lang="en-US" sz="1200" kern="1200" baseline="0" dirty="0">
                <a:solidFill>
                  <a:schemeClr val="tx1"/>
                </a:solidFill>
                <a:effectLst/>
                <a:latin typeface="+mn-lt"/>
                <a:ea typeface="+mn-ea"/>
                <a:cs typeface="+mn-cs"/>
              </a:rPr>
              <a:t>Every building that completes the online assessment must undergo on-site verification before the final score and certification are issued.</a:t>
            </a:r>
          </a:p>
          <a:p>
            <a:pPr marL="171450" marR="0" indent="-171450" algn="l" defTabSz="914400" rtl="0" eaLnBrk="0" fontAlgn="base" latinLnBrk="0" hangingPunct="0">
              <a:lnSpc>
                <a:spcPct val="100000"/>
              </a:lnSpc>
              <a:spcBef>
                <a:spcPts val="0"/>
              </a:spcBef>
              <a:spcAft>
                <a:spcPct val="0"/>
              </a:spcAft>
              <a:buClr>
                <a:srgbClr val="00B0F0"/>
              </a:buClr>
              <a:buSzTx/>
              <a:buFont typeface="Arial"/>
              <a:buChar char="•"/>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41</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3504536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i="0" kern="1200" baseline="0" dirty="0">
                <a:solidFill>
                  <a:schemeClr val="tx1"/>
                </a:solidFill>
                <a:effectLst/>
                <a:latin typeface="+mn-lt"/>
                <a:ea typeface="+mn-ea"/>
                <a:cs typeface="+mn-cs"/>
              </a:rPr>
              <a:t>Shown on the slide is a screen shot of the application </a:t>
            </a:r>
            <a:r>
              <a:rPr lang="en-US" sz="1200" i="0" kern="1200" baseline="0" dirty="0" smtClean="0">
                <a:solidFill>
                  <a:schemeClr val="tx1"/>
                </a:solidFill>
                <a:effectLst/>
                <a:latin typeface="+mn-lt"/>
                <a:ea typeface="+mn-ea"/>
                <a:cs typeface="+mn-cs"/>
              </a:rPr>
              <a:t>guide, </a:t>
            </a:r>
            <a:r>
              <a:rPr lang="en-US" sz="1200" i="0" kern="1200" baseline="0" dirty="0">
                <a:solidFill>
                  <a:schemeClr val="tx1"/>
                </a:solidFill>
                <a:effectLst/>
                <a:latin typeface="+mn-lt"/>
                <a:ea typeface="+mn-ea"/>
                <a:cs typeface="+mn-cs"/>
              </a:rPr>
              <a:t>which is one of the many resources available on the BOMA Best website to help guide you through the certification process. </a:t>
            </a:r>
          </a:p>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i="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i="0" kern="1200" baseline="0" dirty="0">
                <a:solidFill>
                  <a:schemeClr val="tx1"/>
                </a:solidFill>
                <a:effectLst/>
                <a:latin typeface="+mn-lt"/>
                <a:ea typeface="+mn-ea"/>
                <a:cs typeface="+mn-cs"/>
              </a:rPr>
              <a:t>As you can see, the BEST practices are outlined and each one is divided into 5 parts where you have demonstration of intent, assessment, operations and management, building systems, and innovation. </a:t>
            </a:r>
          </a:p>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i="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i="0" kern="1200" baseline="0" dirty="0">
                <a:solidFill>
                  <a:schemeClr val="tx1"/>
                </a:solidFill>
                <a:effectLst/>
                <a:latin typeface="+mn-lt"/>
                <a:ea typeface="+mn-ea"/>
                <a:cs typeface="+mn-cs"/>
              </a:rPr>
              <a:t>BOMA Best Practices outline the performance and environmental standards that buildings must achieve in order to gain points towards certification. </a:t>
            </a:r>
            <a:r>
              <a:rPr lang="en-US" sz="1200" i="0" u="none" kern="1200" baseline="0" dirty="0">
                <a:solidFill>
                  <a:schemeClr val="tx1"/>
                </a:solidFill>
                <a:effectLst/>
                <a:latin typeface="+mn-lt"/>
                <a:ea typeface="+mn-ea"/>
                <a:cs typeface="+mn-cs"/>
              </a:rPr>
              <a:t>These practices form the foundation of the BOMA Program, which is focused on providing low cost, high value opportunities to improve management. </a:t>
            </a:r>
          </a:p>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i="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i="0" kern="1200" baseline="0" dirty="0">
                <a:solidFill>
                  <a:schemeClr val="tx1"/>
                </a:solidFill>
                <a:effectLst/>
                <a:latin typeface="+mn-lt"/>
                <a:ea typeface="+mn-ea"/>
                <a:cs typeface="+mn-cs"/>
              </a:rPr>
              <a:t>In general, there are 14-16 BEST Practices in place for most of the property types in this certification program. </a:t>
            </a:r>
            <a:endParaRPr lang="en-US" sz="120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
                <a:srgbClr val="00B0F0"/>
              </a:buClr>
              <a:buSzTx/>
              <a:buFont typeface="Arial" pitchFamily="34" charset="0"/>
              <a:buNone/>
              <a:tabLst/>
              <a:defRPr/>
            </a:pPr>
            <a:r>
              <a:rPr lang="en-US" sz="1200" kern="1200" baseline="0" dirty="0">
                <a:solidFill>
                  <a:schemeClr val="tx1"/>
                </a:solidFill>
                <a:effectLst/>
                <a:latin typeface="+mn-lt"/>
                <a:ea typeface="+mn-ea"/>
                <a:cs typeface="+mn-cs"/>
              </a:rPr>
              <a:t>The image above shows a BEST Practice applicable to: offices, enclosed shopping centers, light industrial, open air retail, and universal property types. In this example, uploading an energy management plan would demonstrate this BEST Practice. </a:t>
            </a:r>
          </a:p>
        </p:txBody>
      </p:sp>
      <p:sp>
        <p:nvSpPr>
          <p:cNvPr id="1515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3B035D9-BFBD-4132-A3E8-B1C5CD75EE72}" type="slidenum">
              <a:rPr lang="en-US" sz="1300">
                <a:latin typeface="Calibri" pitchFamily="34" charset="0"/>
                <a:ea typeface="ＭＳ Ｐゴシック" pitchFamily="34" charset="-128"/>
              </a:rPr>
              <a:pPr algn="r"/>
              <a:t>42</a:t>
            </a:fld>
            <a:endParaRPr lang="en-US" sz="1300" dirty="0">
              <a:latin typeface="Calibri" pitchFamily="34" charset="0"/>
              <a:ea typeface="ＭＳ Ｐゴシック" pitchFamily="34" charset="-128"/>
            </a:endParaRPr>
          </a:p>
        </p:txBody>
      </p:sp>
    </p:spTree>
    <p:extLst>
      <p:ext uri="{BB962C8B-B14F-4D97-AF65-F5344CB8AC3E}">
        <p14:creationId xmlns:p14="http://schemas.microsoft.com/office/powerpoint/2010/main" val="3504536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For these</a:t>
            </a:r>
            <a:r>
              <a:rPr lang="en-US" b="0" i="0" u="none" baseline="0" dirty="0" smtClean="0"/>
              <a:t> </a:t>
            </a:r>
            <a:r>
              <a:rPr lang="en-US" b="0" i="0" u="none" baseline="0" dirty="0"/>
              <a:t>next three slides, we’ll take a look at how the BOMA BEST Platform integrates with the ENERGY STAR Platform. </a:t>
            </a:r>
          </a:p>
          <a:p>
            <a:endParaRPr lang="en-US" b="0" i="0" u="none" baseline="0" dirty="0"/>
          </a:p>
          <a:p>
            <a:r>
              <a:rPr lang="en-US" b="0" i="0" u="none" baseline="0" dirty="0"/>
              <a:t>To satisfy the energy and water benchmarking requirements, the BOMA BEST Tool is able to push and pull data from your Portfolio Manager account.</a:t>
            </a:r>
          </a:p>
          <a:p>
            <a:endParaRPr lang="en-US" b="0" i="0" u="none" baseline="0" dirty="0"/>
          </a:p>
          <a:p>
            <a:r>
              <a:rPr lang="en-US" b="0" i="0" u="none" baseline="0" dirty="0"/>
              <a:t>Benchmarking can be performed using the BOMA BEST online portal or the ENERGY STAR portal, and all of your data can be transferred to the other platform. </a:t>
            </a:r>
            <a:endParaRPr lang="en-US" b="0" i="0" u="none"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43</a:t>
            </a:fld>
            <a:endParaRPr lang="en-US" dirty="0"/>
          </a:p>
        </p:txBody>
      </p:sp>
    </p:spTree>
    <p:extLst>
      <p:ext uri="{BB962C8B-B14F-4D97-AF65-F5344CB8AC3E}">
        <p14:creationId xmlns:p14="http://schemas.microsoft.com/office/powerpoint/2010/main" val="3590076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t>Here we see the energy category, where points</a:t>
            </a:r>
            <a:r>
              <a:rPr lang="en-US" b="0" i="0" u="none" baseline="0" dirty="0"/>
              <a:t> are awarded based on your ENERGY STAR score. This is because office buildings, multifamily, and shopping centers are all eligible to receive an ENERGY STAR score within Portfolio Manager.</a:t>
            </a:r>
          </a:p>
          <a:p>
            <a:endParaRPr lang="en-US" b="0" i="0" u="none" baseline="0" dirty="0"/>
          </a:p>
          <a:p>
            <a:r>
              <a:rPr lang="en-US" b="0" i="0" u="none" baseline="0" dirty="0"/>
              <a:t>Additional points are available for providing the weather normalized site energy use intensity, which is also generated from your Portfolio Manager account. </a:t>
            </a:r>
            <a:endParaRPr lang="en-US" b="0" i="0" u="none"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44</a:t>
            </a:fld>
            <a:endParaRPr lang="en-US" dirty="0"/>
          </a:p>
        </p:txBody>
      </p:sp>
    </p:spTree>
    <p:extLst>
      <p:ext uri="{BB962C8B-B14F-4D97-AF65-F5344CB8AC3E}">
        <p14:creationId xmlns:p14="http://schemas.microsoft.com/office/powerpoint/2010/main" val="1774631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u="none" baseline="0" dirty="0"/>
              <a:t>Similarly, in the water performance category, points are awarded for the water use intensity of the building. This metric is calculated using ENERGY STAR and can be pulled right in using that synchronization tool. </a:t>
            </a:r>
            <a:endParaRPr lang="en-US" b="0" i="0" u="none"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45</a:t>
            </a:fld>
            <a:endParaRPr lang="en-US" dirty="0"/>
          </a:p>
        </p:txBody>
      </p:sp>
    </p:spTree>
    <p:extLst>
      <p:ext uri="{BB962C8B-B14F-4D97-AF65-F5344CB8AC3E}">
        <p14:creationId xmlns:p14="http://schemas.microsoft.com/office/powerpoint/2010/main" val="1279653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xfrm>
            <a:off x="1258888" y="719138"/>
            <a:ext cx="4800600" cy="3600450"/>
          </a:xfrm>
          <a:noFill/>
          <a:ln>
            <a:solidFill>
              <a:srgbClr val="000000"/>
            </a:solidFill>
            <a:miter lim="800000"/>
            <a:headEnd/>
            <a:tailEnd/>
          </a:ln>
        </p:spPr>
      </p:sp>
      <p:sp>
        <p:nvSpPr>
          <p:cNvPr id="194563" name="Rectangle 3"/>
          <p:cNvSpPr>
            <a:spLocks noGrp="1"/>
          </p:cNvSpPr>
          <p:nvPr>
            <p:ph type="body" idx="1"/>
          </p:nvPr>
        </p:nvSpPr>
        <p:spPr bwMode="auto">
          <a:xfrm>
            <a:off x="974725" y="4560888"/>
            <a:ext cx="5365750" cy="4321175"/>
          </a:xfrm>
          <a:noFill/>
        </p:spPr>
        <p:txBody>
          <a:bodyPr wrap="square" numCol="1" anchor="t" anchorCtr="0" compatLnSpc="1">
            <a:prstTxWarp prst="textNoShape">
              <a:avLst/>
            </a:prstTxWarp>
          </a:bodyPr>
          <a:lstStyle/>
          <a:p>
            <a:pPr marL="241300" indent="-241300"/>
            <a:r>
              <a:rPr lang="en-US" dirty="0">
                <a:ea typeface="ＭＳ Ｐゴシック" pitchFamily="34" charset="-128"/>
              </a:rPr>
              <a:t>(READ SLIDE)</a:t>
            </a:r>
          </a:p>
        </p:txBody>
      </p:sp>
    </p:spTree>
    <p:extLst>
      <p:ext uri="{BB962C8B-B14F-4D97-AF65-F5344CB8AC3E}">
        <p14:creationId xmlns:p14="http://schemas.microsoft.com/office/powerpoint/2010/main" val="4204212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47</a:t>
            </a:fld>
            <a:endParaRPr lang="en-US" dirty="0"/>
          </a:p>
        </p:txBody>
      </p:sp>
    </p:spTree>
    <p:extLst>
      <p:ext uri="{BB962C8B-B14F-4D97-AF65-F5344CB8AC3E}">
        <p14:creationId xmlns:p14="http://schemas.microsoft.com/office/powerpoint/2010/main" val="374682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258888" y="717550"/>
            <a:ext cx="4810125" cy="3606800"/>
          </a:xfrm>
          <a:noFill/>
          <a:ln>
            <a:solidFill>
              <a:srgbClr val="000000"/>
            </a:solidFill>
            <a:miter lim="800000"/>
            <a:headEnd/>
            <a:tailEnd/>
          </a:ln>
        </p:spPr>
      </p:sp>
      <p:sp>
        <p:nvSpPr>
          <p:cNvPr id="66563" name="Notes Placeholder 2"/>
          <p:cNvSpPr>
            <a:spLocks noGrp="1"/>
          </p:cNvSpPr>
          <p:nvPr>
            <p:ph type="body" idx="1"/>
          </p:nvPr>
        </p:nvSpPr>
        <p:spPr bwMode="auto">
          <a:xfrm>
            <a:off x="976724" y="4563227"/>
            <a:ext cx="5371986" cy="4326941"/>
          </a:xfrm>
          <a:noFill/>
        </p:spPr>
        <p:txBody>
          <a:bodyPr wrap="square" lIns="99108" tIns="49555" rIns="99108" bIns="49555" numCol="1" anchor="t" anchorCtr="0" compatLnSpc="1">
            <a:prstTxWarp prst="textNoShape">
              <a:avLst/>
            </a:prstTxWarp>
          </a:bodyPr>
          <a:lstStyle/>
          <a:p>
            <a:pPr>
              <a:lnSpc>
                <a:spcPct val="90000"/>
              </a:lnSpc>
              <a:spcBef>
                <a:spcPct val="0"/>
              </a:spcBef>
            </a:pPr>
            <a:endParaRPr lang="en-US" dirty="0"/>
          </a:p>
          <a:p>
            <a:pPr marL="0" marR="0" indent="0" algn="l" defTabSz="914400" rtl="0" eaLnBrk="0" fontAlgn="base" latinLnBrk="0" hangingPunct="0">
              <a:lnSpc>
                <a:spcPct val="90000"/>
              </a:lnSpc>
              <a:spcBef>
                <a:spcPct val="0"/>
              </a:spcBef>
              <a:spcAft>
                <a:spcPct val="0"/>
              </a:spcAft>
              <a:buClrTx/>
              <a:buSzTx/>
              <a:buFontTx/>
              <a:buNone/>
              <a:tabLst/>
              <a:defRPr/>
            </a:pPr>
            <a:r>
              <a:rPr lang="en-US" dirty="0"/>
              <a:t>This slide shows the property</a:t>
            </a:r>
            <a:r>
              <a:rPr lang="en-US" baseline="0" dirty="0"/>
              <a:t> </a:t>
            </a:r>
            <a:r>
              <a:rPr lang="en-US" dirty="0"/>
              <a:t>types that are eligible to earn the </a:t>
            </a:r>
            <a:r>
              <a:rPr lang="en-US" baseline="0" dirty="0"/>
              <a:t>ENERGY STAR score </a:t>
            </a:r>
            <a:r>
              <a:rPr lang="en-US" dirty="0"/>
              <a:t>generated by Portfolio Manager. </a:t>
            </a:r>
          </a:p>
          <a:p>
            <a:pPr marL="0" marR="0" indent="0" algn="l" defTabSz="914400" rtl="0" eaLnBrk="0" fontAlgn="base" latinLnBrk="0" hangingPunct="0">
              <a:lnSpc>
                <a:spcPct val="90000"/>
              </a:lnSpc>
              <a:spcBef>
                <a:spcPct val="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0"/>
              </a:spcBef>
              <a:spcAft>
                <a:spcPct val="0"/>
              </a:spcAft>
              <a:buClrTx/>
              <a:buSzTx/>
              <a:buFontTx/>
              <a:buNone/>
              <a:tabLst/>
              <a:defRPr/>
            </a:pPr>
            <a:r>
              <a:rPr lang="en-US" dirty="0"/>
              <a:t>Building types with an </a:t>
            </a:r>
            <a:r>
              <a:rPr lang="en-US" dirty="0" smtClean="0"/>
              <a:t>asterisk can obtain a 1-100 score, but are </a:t>
            </a:r>
            <a:r>
              <a:rPr lang="en-US" dirty="0"/>
              <a:t>not eligible for ENERGY STAR certification. </a:t>
            </a:r>
            <a:endParaRPr lang="en-US" dirty="0" smtClean="0"/>
          </a:p>
          <a:p>
            <a:pPr marL="0" marR="0" lvl="0" indent="0" algn="l" defTabSz="914400" rtl="0" eaLnBrk="0" fontAlgn="base" latinLnBrk="0" hangingPunct="0">
              <a:lnSpc>
                <a:spcPct val="90000"/>
              </a:lnSpc>
              <a:spcBef>
                <a:spcPct val="0"/>
              </a:spcBef>
              <a:spcAft>
                <a:spcPct val="0"/>
              </a:spcAft>
              <a:buClrTx/>
              <a:buSzTx/>
              <a:buFontTx/>
              <a:buNone/>
              <a:tabLst/>
              <a:defRPr/>
            </a:pPr>
            <a:endParaRPr lang="en-US" dirty="0" smtClean="0"/>
          </a:p>
          <a:p>
            <a:pPr marL="0" marR="0" lvl="0" indent="0" algn="l" defTabSz="914400" rtl="0" eaLnBrk="0" fontAlgn="base" latinLnBrk="0" hangingPunct="0">
              <a:lnSpc>
                <a:spcPct val="90000"/>
              </a:lnSpc>
              <a:spcBef>
                <a:spcPct val="0"/>
              </a:spcBef>
              <a:spcAft>
                <a:spcPct val="0"/>
              </a:spcAft>
              <a:buClrTx/>
              <a:buSzTx/>
              <a:buFontTx/>
              <a:buNone/>
              <a:tabLst/>
              <a:defRPr/>
            </a:pPr>
            <a:r>
              <a:rPr lang="en-US" dirty="0" smtClean="0"/>
              <a:t>Properties </a:t>
            </a:r>
            <a:r>
              <a:rPr lang="en-US" dirty="0"/>
              <a:t>that cannot be scored on the 1-100 scale can still use Portfolio Manager to benchmark and track energy consumption, costs, weather-normalized energy</a:t>
            </a:r>
            <a:r>
              <a:rPr lang="en-US" baseline="0" dirty="0"/>
              <a:t> </a:t>
            </a:r>
            <a:r>
              <a:rPr lang="en-US" dirty="0"/>
              <a:t>intensity, and greenhouse gas emissions over time. </a:t>
            </a:r>
          </a:p>
          <a:p>
            <a:pPr marL="0" marR="0" indent="0" algn="l" defTabSz="914400" rtl="0" eaLnBrk="0" fontAlgn="base" latinLnBrk="0" hangingPunct="0">
              <a:lnSpc>
                <a:spcPct val="90000"/>
              </a:lnSpc>
              <a:spcBef>
                <a:spcPct val="0"/>
              </a:spcBef>
              <a:spcAft>
                <a:spcPct val="0"/>
              </a:spcAft>
              <a:buClrTx/>
              <a:buSzTx/>
              <a:buFontTx/>
              <a:buNone/>
              <a:tabLst/>
              <a:defRPr/>
            </a:pPr>
            <a:endParaRPr lang="en-US" baseline="0" dirty="0"/>
          </a:p>
          <a:p>
            <a:pPr marL="0" marR="0" indent="0" algn="l" defTabSz="914400" rtl="0" eaLnBrk="0" fontAlgn="base" latinLnBrk="0" hangingPunct="0">
              <a:lnSpc>
                <a:spcPct val="90000"/>
              </a:lnSpc>
              <a:spcBef>
                <a:spcPct val="0"/>
              </a:spcBef>
              <a:spcAft>
                <a:spcPct val="0"/>
              </a:spcAft>
              <a:buClrTx/>
              <a:buSzTx/>
              <a:buFontTx/>
              <a:buNone/>
              <a:tabLst/>
              <a:defRPr/>
            </a:pPr>
            <a:r>
              <a:rPr lang="en-US" baseline="0" dirty="0"/>
              <a:t>If your building is ineligible to earn an ENERGY STAR score, ENERGY STAR and its tools and resources can still be used to earn certification for rating systems discussed in this training.</a:t>
            </a:r>
            <a:endParaRPr lang="en-US" dirty="0"/>
          </a:p>
          <a:p>
            <a:pPr>
              <a:lnSpc>
                <a:spcPct val="90000"/>
              </a:lnSpc>
              <a:spcBef>
                <a:spcPct val="0"/>
              </a:spcBef>
            </a:pPr>
            <a:endParaRPr lang="en-US" dirty="0"/>
          </a:p>
        </p:txBody>
      </p:sp>
      <p:sp>
        <p:nvSpPr>
          <p:cNvPr id="66564" name="Slide Number Placeholder 3"/>
          <p:cNvSpPr txBox="1">
            <a:spLocks noGrp="1"/>
          </p:cNvSpPr>
          <p:nvPr/>
        </p:nvSpPr>
        <p:spPr bwMode="auto">
          <a:xfrm>
            <a:off x="4151080" y="9128095"/>
            <a:ext cx="3174356" cy="480770"/>
          </a:xfrm>
          <a:prstGeom prst="rect">
            <a:avLst/>
          </a:prstGeom>
          <a:noFill/>
          <a:ln w="9525">
            <a:noFill/>
            <a:miter lim="800000"/>
            <a:headEnd/>
            <a:tailEnd/>
          </a:ln>
        </p:spPr>
        <p:txBody>
          <a:bodyPr lIns="99108" tIns="49555" rIns="99108" bIns="49555" anchor="b"/>
          <a:lstStyle/>
          <a:p>
            <a:pPr algn="r" defTabSz="990634" eaLnBrk="0" hangingPunct="0"/>
            <a:fld id="{E84094B0-8C83-4EFF-B6EE-C89EA32E510E}" type="slidenum">
              <a:rPr lang="en-US" sz="1200">
                <a:latin typeface="Times New Roman" pitchFamily="18" charset="0"/>
              </a:rPr>
              <a:pPr algn="r" defTabSz="990634" eaLnBrk="0" hangingPunct="0"/>
              <a:t>5</a:t>
            </a:fld>
            <a:endParaRPr lang="en-US" sz="1200" dirty="0">
              <a:latin typeface="Times New Roman" pitchFamily="18" charset="0"/>
            </a:endParaRPr>
          </a:p>
        </p:txBody>
      </p:sp>
    </p:spTree>
    <p:extLst>
      <p:ext uri="{BB962C8B-B14F-4D97-AF65-F5344CB8AC3E}">
        <p14:creationId xmlns:p14="http://schemas.microsoft.com/office/powerpoint/2010/main" val="278995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These green building rating systems have developed</a:t>
            </a:r>
            <a:r>
              <a:rPr lang="en-US" baseline="0" dirty="0"/>
              <a:t> customized ratings for new and existing buildings, and are holistic and “</a:t>
            </a:r>
            <a:r>
              <a:rPr lang="en-US" baseline="0" dirty="0" smtClean="0"/>
              <a:t>multidisciplinary,” </a:t>
            </a:r>
            <a:r>
              <a:rPr lang="en-US" baseline="0" dirty="0"/>
              <a:t>covering a variety of credit categories, including energy performance. </a:t>
            </a:r>
            <a:r>
              <a:rPr lang="en-US" dirty="0"/>
              <a:t>The choice of a green building rating system depends on</a:t>
            </a:r>
            <a:r>
              <a:rPr lang="en-US" baseline="0" dirty="0"/>
              <a:t> factors </a:t>
            </a:r>
            <a:r>
              <a:rPr lang="en-US" baseline="0" dirty="0" smtClean="0"/>
              <a:t>such as </a:t>
            </a:r>
            <a:r>
              <a:rPr lang="en-US" baseline="0" dirty="0"/>
              <a:t>building use type, certification process considerations including price and ease of use, and popularity.  Each of these rating systems offers recognition for building design and operation, and rely on ENERGY STAR tools to earn recognition for energy.</a:t>
            </a:r>
          </a:p>
          <a:p>
            <a:r>
              <a:rPr lang="en-US" baseline="0" dirty="0"/>
              <a:t>  </a:t>
            </a:r>
          </a:p>
          <a:p>
            <a:pPr marL="171450" indent="-171450">
              <a:buFont typeface="Arial"/>
              <a:buChar char="•"/>
            </a:pPr>
            <a:r>
              <a:rPr lang="en-US" baseline="0" dirty="0"/>
              <a:t>LEED works for all buildings – from homes to corporate headquarters – at all phases of development. LEED process is conducted online, through documentation of building design and management practices.  </a:t>
            </a:r>
          </a:p>
          <a:p>
            <a:pPr marL="171450" indent="-171450">
              <a:buFont typeface="Arial"/>
              <a:buChar char="•"/>
            </a:pPr>
            <a:r>
              <a:rPr lang="en-US" baseline="0" dirty="0"/>
              <a:t>Green Globes is an online, self-reported questionnaire process that transitions to documentation and site/building verification by the involvement of a hands-on assessor.</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a:t>Similar to Green Globes, IREM Certified Sustainable Property program is an online, excel-based platform that helps existing office buildings, multi-family communities and shopping centers </a:t>
            </a:r>
            <a:r>
              <a:rPr lang="en-US" sz="1200" i="0" kern="1200" baseline="0" dirty="0">
                <a:solidFill>
                  <a:schemeClr val="tx1"/>
                </a:solidFill>
                <a:effectLst/>
                <a:latin typeface="+mn-lt"/>
                <a:ea typeface="+mn-ea"/>
                <a:cs typeface="+mn-cs"/>
              </a:rPr>
              <a:t>gain recognition for sustainability achievements.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solidFill>
                  <a:schemeClr val="tx1"/>
                </a:solidFill>
                <a:effectLst/>
                <a:latin typeface="+mn-lt"/>
                <a:ea typeface="+mn-ea"/>
                <a:cs typeface="+mn-cs"/>
              </a:rPr>
              <a:t>BOMA BEST is a certification program focused on sustainable energy management and operations. As Canada’s largest energy performance platform, BOMA BEST certification is structured as an online assessment tool that completes with an on-site building verification. </a:t>
            </a:r>
            <a:endParaRPr lang="en-US" baseline="0" dirty="0"/>
          </a:p>
          <a:p>
            <a:endParaRPr lang="en-US" baseline="0" dirty="0"/>
          </a:p>
          <a:p>
            <a:r>
              <a:rPr lang="en-US" baseline="0" dirty="0"/>
              <a:t>Most certifications include mandatory prerequisites to achieve credit in certain areas. </a:t>
            </a:r>
            <a:r>
              <a:rPr lang="en-US" sz="1200" kern="1200" dirty="0">
                <a:solidFill>
                  <a:schemeClr val="tx1"/>
                </a:solidFill>
                <a:effectLst/>
                <a:latin typeface="+mn-lt"/>
                <a:ea typeface="+mn-ea"/>
                <a:cs typeface="+mn-cs"/>
              </a:rPr>
              <a:t>While projects can pick and choose the credits they want to pursue certification, prerequisites are required. They set the minimum requirements that all buildings need to meet in order to achieve </a:t>
            </a:r>
            <a:r>
              <a:rPr lang="en-US" sz="1200" kern="1200" dirty="0" smtClean="0">
                <a:solidFill>
                  <a:schemeClr val="tx1"/>
                </a:solidFill>
                <a:effectLst/>
                <a:latin typeface="+mn-lt"/>
                <a:ea typeface="+mn-ea"/>
                <a:cs typeface="+mn-cs"/>
              </a:rPr>
              <a:t>certification</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Think of them as the </a:t>
            </a:r>
            <a:r>
              <a:rPr lang="en-US" sz="1200" kern="1200" dirty="0" smtClean="0">
                <a:solidFill>
                  <a:schemeClr val="tx1"/>
                </a:solidFill>
                <a:effectLst/>
                <a:latin typeface="+mn-lt"/>
                <a:ea typeface="+mn-ea"/>
                <a:cs typeface="+mn-cs"/>
              </a:rPr>
              <a:t>foundation.</a:t>
            </a:r>
            <a:endParaRPr lang="en-US" baseline="0" dirty="0"/>
          </a:p>
          <a:p>
            <a:pPr marL="0" indent="0">
              <a:buFont typeface="Arial"/>
              <a:buNone/>
            </a:pPr>
            <a:endParaRPr lang="en-US" baseline="0" dirty="0"/>
          </a:p>
          <a:p>
            <a:pPr marL="0" indent="0">
              <a:buFont typeface="Arial"/>
              <a:buNone/>
            </a:pPr>
            <a:endParaRPr lang="en-US" baseline="0" dirty="0"/>
          </a:p>
          <a:p>
            <a:pPr>
              <a:lnSpc>
                <a:spcPct val="100000"/>
              </a:lnSpc>
              <a:spcAft>
                <a:spcPts val="600"/>
              </a:spcAft>
            </a:pPr>
            <a:r>
              <a:rPr lang="en-US" sz="1200" dirty="0">
                <a:solidFill>
                  <a:srgbClr val="595959"/>
                </a:solidFill>
                <a:latin typeface="Arial"/>
                <a:cs typeface="Arial"/>
              </a:rPr>
              <a:t>ENERGY STAR certification is a “stand alone” certification </a:t>
            </a:r>
            <a:r>
              <a:rPr lang="en-US" sz="1200" i="1" dirty="0">
                <a:solidFill>
                  <a:srgbClr val="595959"/>
                </a:solidFill>
                <a:latin typeface="Arial"/>
                <a:cs typeface="Arial"/>
              </a:rPr>
              <a:t>verifying</a:t>
            </a:r>
            <a:r>
              <a:rPr lang="en-US" sz="1200" dirty="0">
                <a:solidFill>
                  <a:srgbClr val="595959"/>
                </a:solidFill>
                <a:latin typeface="Arial"/>
                <a:cs typeface="Arial"/>
              </a:rPr>
              <a:t> superior energy performance in eligible buildings</a:t>
            </a:r>
          </a:p>
          <a:p>
            <a:pPr>
              <a:lnSpc>
                <a:spcPct val="100000"/>
              </a:lnSpc>
              <a:spcAft>
                <a:spcPts val="600"/>
              </a:spcAft>
            </a:pPr>
            <a:r>
              <a:rPr lang="en-US" sz="1200" dirty="0">
                <a:solidFill>
                  <a:srgbClr val="595959"/>
                </a:solidFill>
                <a:latin typeface="Arial"/>
                <a:cs typeface="Arial"/>
              </a:rPr>
              <a:t>U.S. green building rating systems cover many disciplines </a:t>
            </a:r>
          </a:p>
          <a:p>
            <a:pPr>
              <a:lnSpc>
                <a:spcPct val="100000"/>
              </a:lnSpc>
              <a:spcAft>
                <a:spcPts val="600"/>
              </a:spcAft>
            </a:pPr>
            <a:r>
              <a:rPr lang="en-US" sz="1200" dirty="0">
                <a:solidFill>
                  <a:srgbClr val="595959"/>
                </a:solidFill>
                <a:latin typeface="Arial"/>
                <a:cs typeface="Arial"/>
              </a:rPr>
              <a:t>They all use ENERGY STAR for Commercial Buildings as a key standard within their energy performance categories</a:t>
            </a:r>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6</a:t>
            </a:fld>
            <a:endParaRPr lang="en-US" dirty="0"/>
          </a:p>
        </p:txBody>
      </p:sp>
    </p:spTree>
    <p:extLst>
      <p:ext uri="{BB962C8B-B14F-4D97-AF65-F5344CB8AC3E}">
        <p14:creationId xmlns:p14="http://schemas.microsoft.com/office/powerpoint/2010/main" val="132797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STAR certification is a “stand</a:t>
            </a:r>
            <a:r>
              <a:rPr lang="en-US" baseline="0" dirty="0"/>
              <a:t> alone” certification verifying superior energy performance in eligible buildings. </a:t>
            </a:r>
            <a:endParaRPr lang="en-US" baseline="0" dirty="0" smtClean="0"/>
          </a:p>
          <a:p>
            <a:endParaRPr lang="en-US" baseline="0" dirty="0" smtClean="0"/>
          </a:p>
          <a:p>
            <a:r>
              <a:rPr lang="en-US" baseline="0" dirty="0" smtClean="0"/>
              <a:t>So, why do other green building rating systems use ENERGY STAR and Portfolio Manager?</a:t>
            </a:r>
            <a:endParaRPr lang="en-US" dirty="0"/>
          </a:p>
        </p:txBody>
      </p:sp>
      <p:sp>
        <p:nvSpPr>
          <p:cNvPr id="4" name="Slide Number Placeholder 3"/>
          <p:cNvSpPr>
            <a:spLocks noGrp="1"/>
          </p:cNvSpPr>
          <p:nvPr>
            <p:ph type="sldNum" sz="quarter" idx="10"/>
          </p:nvPr>
        </p:nvSpPr>
        <p:spPr/>
        <p:txBody>
          <a:bodyPr/>
          <a:lstStyle/>
          <a:p>
            <a:pPr>
              <a:defRPr/>
            </a:pPr>
            <a:fld id="{5956D3E2-2BD7-4B0F-B77D-1B7557586087}" type="slidenum">
              <a:rPr lang="en-US" smtClean="0"/>
              <a:pPr>
                <a:defRPr/>
              </a:pPr>
              <a:t>7</a:t>
            </a:fld>
            <a:endParaRPr lang="en-US" dirty="0"/>
          </a:p>
        </p:txBody>
      </p:sp>
    </p:spTree>
    <p:extLst>
      <p:ext uri="{BB962C8B-B14F-4D97-AF65-F5344CB8AC3E}">
        <p14:creationId xmlns:p14="http://schemas.microsoft.com/office/powerpoint/2010/main" val="14604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ea typeface="ＭＳ Ｐゴシック" pitchFamily="34" charset="-128"/>
              </a:rPr>
              <a:t>The ENERGY STAR</a:t>
            </a:r>
            <a:r>
              <a:rPr lang="en-US" baseline="0" dirty="0">
                <a:ea typeface="ＭＳ Ｐゴシック" pitchFamily="34" charset="-128"/>
              </a:rPr>
              <a:t> program has several resources that can be useful throughout a building's lifecycle from building design through operations, namely, Portfolio Manager, Target Finder, and the Sustainable Buildings Checklist.  These tools can assist you with achieving the green building certification of your choice.</a:t>
            </a:r>
            <a:endParaRPr lang="en-US" dirty="0">
              <a:ea typeface="ＭＳ Ｐゴシック" pitchFamily="34" charset="-128"/>
            </a:endParaRPr>
          </a:p>
        </p:txBody>
      </p:sp>
      <p:sp>
        <p:nvSpPr>
          <p:cNvPr id="34820" name="Slide Number Placeholder 3"/>
          <p:cNvSpPr>
            <a:spLocks noGrp="1"/>
          </p:cNvSpPr>
          <p:nvPr>
            <p:ph type="sldNum" sz="quarter" idx="5"/>
          </p:nvPr>
        </p:nvSpPr>
        <p:spPr bwMode="auto">
          <a:ln>
            <a:miter lim="800000"/>
            <a:headEnd/>
            <a:tailEnd/>
          </a:ln>
        </p:spPr>
        <p:txBody>
          <a:bodyPr/>
          <a:lstStyle/>
          <a:p>
            <a:pPr>
              <a:defRPr/>
            </a:pPr>
            <a:fld id="{C224E0C2-9045-428E-89DC-2CC41634C5F9}" type="slidenum">
              <a:rPr lang="en-US" smtClean="0">
                <a:ea typeface="ＭＳ Ｐゴシック" pitchFamily="-112" charset="-128"/>
              </a:rPr>
              <a:pPr>
                <a:defRPr/>
              </a:pPr>
              <a:t>8</a:t>
            </a:fld>
            <a:endParaRPr lang="en-US" dirty="0">
              <a:ea typeface="ＭＳ Ｐゴシック" pitchFamily="-112" charset="-128"/>
            </a:endParaRPr>
          </a:p>
        </p:txBody>
      </p:sp>
    </p:spTree>
    <p:extLst>
      <p:ext uri="{BB962C8B-B14F-4D97-AF65-F5344CB8AC3E}">
        <p14:creationId xmlns:p14="http://schemas.microsoft.com/office/powerpoint/2010/main" val="304630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p:spPr>
      </p:sp>
      <p:sp>
        <p:nvSpPr>
          <p:cNvPr id="112643" name="Rectangle 3"/>
          <p:cNvSpPr>
            <a:spLocks noGrp="1" noChangeArrowheads="1"/>
          </p:cNvSpPr>
          <p:nvPr>
            <p:ph type="body" idx="1"/>
          </p:nvPr>
        </p:nvSpPr>
        <p:spPr bwMode="auto">
          <a:xfrm>
            <a:off x="731520" y="4561226"/>
            <a:ext cx="5852160" cy="4320213"/>
          </a:xfrm>
        </p:spPr>
        <p:txBody>
          <a:bodyPr wrap="square" lIns="95699" tIns="47849" rIns="95699" bIns="47849" numCol="1" anchor="t" anchorCtr="0" compatLnSpc="1">
            <a:prstTxWarp prst="textNoShape">
              <a:avLst/>
            </a:prstTxWarp>
            <a:normAutofit fontScale="85000" lnSpcReduction="20000"/>
          </a:bodyPr>
          <a:lstStyle/>
          <a:p>
            <a:pPr marL="308006" marR="0" indent="-301522" algn="l" defTabSz="914400" rtl="0" eaLnBrk="0" fontAlgn="base" latinLnBrk="0" hangingPunct="0">
              <a:lnSpc>
                <a:spcPct val="100000"/>
              </a:lnSpc>
              <a:spcBef>
                <a:spcPct val="30000"/>
              </a:spcBef>
              <a:spcAft>
                <a:spcPct val="10000"/>
              </a:spcAft>
              <a:buClrTx/>
              <a:buSzTx/>
              <a:buFontTx/>
              <a:buNone/>
              <a:tabLst/>
              <a:defRPr/>
            </a:pPr>
            <a:r>
              <a:rPr lang="en-US" baseline="0" dirty="0">
                <a:solidFill>
                  <a:srgbClr val="5D5D5D"/>
                </a:solidFill>
              </a:rPr>
              <a:t>Portfolio Manager </a:t>
            </a:r>
            <a:r>
              <a:rPr lang="en-US" baseline="0" dirty="0" smtClean="0">
                <a:solidFill>
                  <a:srgbClr val="5D5D5D"/>
                </a:solidFill>
              </a:rPr>
              <a:t>is a leading tool to benchmark </a:t>
            </a:r>
            <a:r>
              <a:rPr lang="en-US" baseline="0" dirty="0">
                <a:solidFill>
                  <a:srgbClr val="5D5D5D"/>
                </a:solidFill>
              </a:rPr>
              <a:t>existing buildings. It supports energy management, assesses performance, and evaluates results.</a:t>
            </a:r>
            <a:endParaRPr lang="en-US" dirty="0">
              <a:solidFill>
                <a:srgbClr val="5D5D5D"/>
              </a:solidFill>
            </a:endParaRPr>
          </a:p>
          <a:p>
            <a:pPr marL="308006" indent="-301522">
              <a:spcAft>
                <a:spcPct val="10000"/>
              </a:spcAft>
              <a:defRPr/>
            </a:pPr>
            <a:endParaRPr lang="en-US" dirty="0">
              <a:solidFill>
                <a:srgbClr val="5D5D5D"/>
              </a:solidFill>
              <a:latin typeface="Calibri"/>
            </a:endParaRPr>
          </a:p>
          <a:p>
            <a:pPr marL="308006" indent="-301522">
              <a:spcAft>
                <a:spcPct val="10000"/>
              </a:spcAft>
              <a:defRPr/>
            </a:pPr>
            <a:r>
              <a:rPr lang="en-US" dirty="0">
                <a:solidFill>
                  <a:srgbClr val="5D5D5D"/>
                </a:solidFill>
              </a:rPr>
              <a:t>For operations teams, Portfolio Manager is a no-cost online tool for measuring and tracking the energy (and water and waste) performance of existing facilities. The tool allows you to benchmark the energy use of all your buildings.</a:t>
            </a:r>
            <a:r>
              <a:rPr lang="en-US" baseline="0" dirty="0">
                <a:solidFill>
                  <a:srgbClr val="5D5D5D"/>
                </a:solidFill>
              </a:rPr>
              <a:t> </a:t>
            </a:r>
            <a:r>
              <a:rPr lang="en-US" dirty="0">
                <a:solidFill>
                  <a:srgbClr val="5D5D5D"/>
                </a:solidFill>
              </a:rPr>
              <a:t>Once your data is entered into Portfolio Manager, all buildings will receive an energy use intensity (EUI). </a:t>
            </a:r>
          </a:p>
          <a:p>
            <a:pPr marL="308006" indent="-301522">
              <a:spcAft>
                <a:spcPct val="10000"/>
              </a:spcAft>
              <a:defRPr/>
            </a:pPr>
            <a:endParaRPr lang="en-US" dirty="0">
              <a:solidFill>
                <a:srgbClr val="5D5D5D"/>
              </a:solidFill>
              <a:latin typeface="Calibri"/>
            </a:endParaRPr>
          </a:p>
          <a:p>
            <a:pPr marL="308006" indent="-301522">
              <a:spcAft>
                <a:spcPct val="10000"/>
              </a:spcAft>
              <a:defRPr/>
            </a:pPr>
            <a:r>
              <a:rPr lang="en-US" dirty="0">
                <a:solidFill>
                  <a:srgbClr val="5D5D5D"/>
                </a:solidFill>
              </a:rPr>
              <a:t>For eligible buildings, the energy performance score will tell you how your building measures up compared to a national average of similar space types. Receiving a score of 50 means that you are at the national average, while a score of 75 or better can make you eligible for ENERGY STAR certification.</a:t>
            </a:r>
          </a:p>
          <a:p>
            <a:pPr marL="308006" indent="-301522">
              <a:spcAft>
                <a:spcPct val="10000"/>
              </a:spcAft>
              <a:defRPr/>
            </a:pPr>
            <a:endParaRPr lang="en-US" dirty="0">
              <a:solidFill>
                <a:srgbClr val="5D5D5D"/>
              </a:solidFill>
              <a:latin typeface="Calibri"/>
            </a:endParaRPr>
          </a:p>
          <a:p>
            <a:pPr marL="308006" indent="-301522">
              <a:spcAft>
                <a:spcPct val="10000"/>
              </a:spcAft>
              <a:defRPr/>
            </a:pPr>
            <a:r>
              <a:rPr lang="en-US" dirty="0">
                <a:solidFill>
                  <a:srgbClr val="5D5D5D"/>
                </a:solidFill>
              </a:rPr>
              <a:t>In addition, Portfolio Manager helps you to track changes in energy</a:t>
            </a:r>
            <a:r>
              <a:rPr lang="en-US" baseline="0" dirty="0">
                <a:solidFill>
                  <a:srgbClr val="5D5D5D"/>
                </a:solidFill>
              </a:rPr>
              <a:t> and </a:t>
            </a:r>
            <a:r>
              <a:rPr lang="en-US" dirty="0">
                <a:solidFill>
                  <a:srgbClr val="5D5D5D"/>
                </a:solidFill>
              </a:rPr>
              <a:t>water use and waste over time in single buildings, groups of buildings, or entire portfolios.  The tool also allows you to track cost savings, CO</a:t>
            </a:r>
            <a:r>
              <a:rPr lang="en-US" baseline="-25000" dirty="0">
                <a:solidFill>
                  <a:srgbClr val="5D5D5D"/>
                </a:solidFill>
              </a:rPr>
              <a:t>2</a:t>
            </a:r>
            <a:r>
              <a:rPr lang="en-US" dirty="0">
                <a:solidFill>
                  <a:srgbClr val="5D5D5D"/>
                </a:solidFill>
              </a:rPr>
              <a:t> emissions, and other types of data.  Finally, if any of your buildings are eligible for ENERGY STAR certification, Portfolio Manager is the tool you use in the application process. </a:t>
            </a:r>
          </a:p>
          <a:p>
            <a:pPr marL="308006" indent="-301522">
              <a:spcAft>
                <a:spcPct val="10000"/>
              </a:spcAft>
              <a:defRPr/>
            </a:pPr>
            <a:endParaRPr lang="en-US" dirty="0">
              <a:solidFill>
                <a:srgbClr val="5D5D5D"/>
              </a:solidFill>
              <a:latin typeface="Calibri"/>
            </a:endParaRPr>
          </a:p>
          <a:p>
            <a:pPr marL="308006" indent="-301522">
              <a:spcAft>
                <a:spcPct val="10000"/>
              </a:spcAft>
              <a:defRPr/>
            </a:pPr>
            <a:r>
              <a:rPr lang="en-US" dirty="0">
                <a:solidFill>
                  <a:srgbClr val="5D5D5D"/>
                </a:solidFill>
              </a:rPr>
              <a:t>To help you get started</a:t>
            </a:r>
            <a:r>
              <a:rPr lang="en-US" baseline="0" dirty="0">
                <a:solidFill>
                  <a:srgbClr val="5D5D5D"/>
                </a:solidFill>
              </a:rPr>
              <a:t> with benchmarking using Portfolio Manager, there are recorded trainings and webinars available through the ENERGY STAR website that will guide you through this process. Links to these resources are provided in a slide later in the presentation. </a:t>
            </a:r>
            <a:endParaRPr lang="en-US" dirty="0">
              <a:solidFill>
                <a:srgbClr val="5D5D5D"/>
              </a:solidFill>
            </a:endParaRPr>
          </a:p>
          <a:p>
            <a:pPr marL="308006" indent="-301522">
              <a:spcAft>
                <a:spcPct val="10000"/>
              </a:spcAft>
              <a:defRPr/>
            </a:pPr>
            <a:r>
              <a:rPr lang="en-US" dirty="0">
                <a:solidFill>
                  <a:srgbClr val="5D5D5D"/>
                </a:solidFill>
                <a:latin typeface="Calibri"/>
              </a:rPr>
              <a:t/>
            </a:r>
            <a:br>
              <a:rPr lang="en-US" dirty="0">
                <a:solidFill>
                  <a:srgbClr val="5D5D5D"/>
                </a:solidFill>
                <a:latin typeface="Calibri"/>
              </a:rPr>
            </a:br>
            <a:endParaRPr lang="en-US" dirty="0">
              <a:solidFill>
                <a:srgbClr val="5D5D5D"/>
              </a:solidFill>
              <a:latin typeface="Calibri"/>
            </a:endParaRPr>
          </a:p>
          <a:p>
            <a:pPr marL="308006" indent="-301522">
              <a:spcAft>
                <a:spcPct val="10000"/>
              </a:spcAft>
              <a:defRPr/>
            </a:pPr>
            <a:r>
              <a:rPr lang="en-US" dirty="0">
                <a:solidFill>
                  <a:srgbClr val="5D5D5D"/>
                </a:solidFill>
                <a:latin typeface="Calibri"/>
              </a:rPr>
              <a:t/>
            </a:r>
            <a:br>
              <a:rPr lang="en-US" dirty="0">
                <a:solidFill>
                  <a:srgbClr val="5D5D5D"/>
                </a:solidFill>
                <a:latin typeface="Calibri"/>
              </a:rPr>
            </a:br>
            <a:endParaRPr lang="en-US" dirty="0">
              <a:solidFill>
                <a:srgbClr val="5D5D5D"/>
              </a:solidFill>
              <a:latin typeface="Calibri"/>
            </a:endParaRPr>
          </a:p>
          <a:p>
            <a:pPr>
              <a:defRPr/>
            </a:pPr>
            <a:r>
              <a:rPr lang="en-US" dirty="0">
                <a:latin typeface="Calibri"/>
              </a:rPr>
              <a:t/>
            </a:r>
            <a:br>
              <a:rPr lang="en-US" dirty="0">
                <a:latin typeface="Calibri"/>
              </a:rPr>
            </a:br>
            <a:endParaRPr lang="en-US" dirty="0">
              <a:latin typeface="Calibri"/>
            </a:endParaRPr>
          </a:p>
        </p:txBody>
      </p:sp>
    </p:spTree>
    <p:extLst>
      <p:ext uri="{BB962C8B-B14F-4D97-AF65-F5344CB8AC3E}">
        <p14:creationId xmlns:p14="http://schemas.microsoft.com/office/powerpoint/2010/main" val="3274887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w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w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w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33867"/>
            <a:ext cx="9144000" cy="675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362201"/>
            <a:ext cx="7772400" cy="1066800"/>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429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337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6368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16914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83413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50798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5581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24385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3312"/>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1753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8572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700014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21225"/>
            <a:ext cx="7086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533400"/>
            <a:ext cx="7086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367338"/>
            <a:ext cx="70866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7284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848600" y="6528883"/>
            <a:ext cx="1219200" cy="365125"/>
          </a:xfrm>
        </p:spPr>
        <p:txBody>
          <a:body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extLst>
      <p:ext uri="{BB962C8B-B14F-4D97-AF65-F5344CB8AC3E}">
        <p14:creationId xmlns:p14="http://schemas.microsoft.com/office/powerpoint/2010/main" val="44510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nchor="b">
            <a:normAutofit/>
          </a:bodyPr>
          <a:lstStyle>
            <a:lvl1pPr algn="l">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9774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848600" y="6528883"/>
            <a:ext cx="1219200" cy="365125"/>
          </a:xfrm>
        </p:spPr>
        <p:txBody>
          <a:body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Slide Number Placeholder 3"/>
          <p:cNvSpPr>
            <a:spLocks noGrp="1"/>
          </p:cNvSpPr>
          <p:nvPr>
            <p:ph type="sldNum" sz="quarter" idx="10"/>
          </p:nvPr>
        </p:nvSpPr>
        <p:spPr>
          <a:xfrm>
            <a:off x="7848600" y="6528883"/>
            <a:ext cx="1219200" cy="365125"/>
          </a:xfrm>
        </p:spPr>
        <p:txBody>
          <a:body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6553200" y="6356350"/>
            <a:ext cx="2133600" cy="365125"/>
          </a:xfrm>
          <a:prstGeom prst="rect">
            <a:avLst/>
          </a:prstGeom>
        </p:spPr>
        <p:txBody>
          <a:bodyPr/>
          <a:lstStyle>
            <a:lvl1pPr>
              <a:defRPr sz="1600">
                <a:solidFill>
                  <a:schemeClr val="accent1"/>
                </a:solidFill>
              </a:defRPr>
            </a:lvl1pPr>
          </a:lstStyle>
          <a:p>
            <a:pPr algn="r"/>
            <a:fld id="{294D4A65-5DBF-47E4-A22C-1B2D232C1B48}" type="slidenum">
              <a:rPr lang="en-US" smtClean="0"/>
              <a:pPr algn="r"/>
              <a:t>‹#›</a:t>
            </a:fld>
            <a:endParaRPr lang="en-US" dirty="0"/>
          </a:p>
        </p:txBody>
      </p:sp>
    </p:spTree>
    <p:extLst>
      <p:ext uri="{BB962C8B-B14F-4D97-AF65-F5344CB8AC3E}">
        <p14:creationId xmlns:p14="http://schemas.microsoft.com/office/powerpoint/2010/main" val="268130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9" name="Picture 8"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p:nvPr>
        </p:nvSpPr>
        <p:spPr>
          <a:xfrm>
            <a:off x="665227" y="1474390"/>
            <a:ext cx="7837725" cy="539468"/>
          </a:xfrm>
        </p:spPr>
        <p:txBody>
          <a:bodyPr>
            <a:normAutofit/>
          </a:bodyPr>
          <a:lstStyle>
            <a:lvl1pPr algn="ctr">
              <a:lnSpc>
                <a:spcPts val="2800"/>
              </a:lnSpc>
              <a:defRPr sz="2800"/>
            </a:lvl1pPr>
          </a:lstStyle>
          <a:p>
            <a:r>
              <a:rPr lang="en-US"/>
              <a:t>Click to edit Master title style</a:t>
            </a:r>
            <a:endParaRPr lang="en-US" dirty="0"/>
          </a:p>
        </p:txBody>
      </p:sp>
      <p:sp>
        <p:nvSpPr>
          <p:cNvPr id="3" name="Content Placeholder 2"/>
          <p:cNvSpPr>
            <a:spLocks noGrp="1"/>
          </p:cNvSpPr>
          <p:nvPr>
            <p:ph idx="1"/>
          </p:nvPr>
        </p:nvSpPr>
        <p:spPr>
          <a:xfrm>
            <a:off x="665239" y="2027464"/>
            <a:ext cx="7840132" cy="557894"/>
          </a:xfrm>
        </p:spPr>
        <p:txBody>
          <a:bodyPr>
            <a:normAutofit/>
          </a:bodyPr>
          <a:lstStyle>
            <a:lvl1pPr algn="ctr">
              <a:lnSpc>
                <a:spcPts val="2800"/>
              </a:lnSpc>
              <a:buNone/>
              <a:defRPr sz="2800" b="1">
                <a:solidFill>
                  <a:schemeClr val="tx1">
                    <a:lumMod val="65000"/>
                    <a:lumOff val="35000"/>
                  </a:schemeClr>
                </a:solidFill>
              </a:defRPr>
            </a:lvl1pPr>
          </a:lstStyle>
          <a:p>
            <a:pPr lvl="0"/>
            <a:r>
              <a:rPr lang="en-US"/>
              <a:t>Click to edit Master text styles</a:t>
            </a:r>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0" name="Content Placeholder 2"/>
          <p:cNvSpPr>
            <a:spLocks noGrp="1"/>
          </p:cNvSpPr>
          <p:nvPr>
            <p:ph idx="10"/>
          </p:nvPr>
        </p:nvSpPr>
        <p:spPr>
          <a:xfrm>
            <a:off x="665239" y="4884965"/>
            <a:ext cx="7837714" cy="1496785"/>
          </a:xfrm>
        </p:spPr>
        <p:txBody>
          <a:bodyPr>
            <a:normAutofit/>
          </a:bodyPr>
          <a:lstStyle>
            <a:lvl1pPr algn="ctr">
              <a:buNone/>
              <a:defRPr sz="1600" b="0"/>
            </a:lvl1pPr>
          </a:lstStyle>
          <a:p>
            <a:pPr lvl="0"/>
            <a:r>
              <a:rPr lang="en-US"/>
              <a:t>Click to edit Master text styles</a:t>
            </a:r>
          </a:p>
        </p:txBody>
      </p:sp>
    </p:spTree>
    <p:extLst>
      <p:ext uri="{BB962C8B-B14F-4D97-AF65-F5344CB8AC3E}">
        <p14:creationId xmlns:p14="http://schemas.microsoft.com/office/powerpoint/2010/main" val="32217655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25199"/>
            <a:ext cx="9144000" cy="649582"/>
          </a:xfrm>
          <a:prstGeom prst="rect">
            <a:avLst/>
          </a:prstGeom>
        </p:spPr>
      </p:pic>
      <p:sp>
        <p:nvSpPr>
          <p:cNvPr id="2" name="Title 1"/>
          <p:cNvSpPr>
            <a:spLocks noGrp="1"/>
          </p:cNvSpPr>
          <p:nvPr>
            <p:ph type="title"/>
          </p:nvPr>
        </p:nvSpPr>
        <p:spPr>
          <a:xfrm>
            <a:off x="812213" y="1270282"/>
            <a:ext cx="8331787" cy="537808"/>
          </a:xfrm>
        </p:spPr>
        <p:txBody>
          <a:bodyPr/>
          <a:lstStyle/>
          <a:p>
            <a:r>
              <a:rPr lang="en-US"/>
              <a:t>Click to edit Master title style</a:t>
            </a:r>
            <a:endParaRPr lang="en-US" dirty="0"/>
          </a:p>
        </p:txBody>
      </p:sp>
      <p:sp>
        <p:nvSpPr>
          <p:cNvPr id="3" name="Content Placeholder 2"/>
          <p:cNvSpPr>
            <a:spLocks noGrp="1"/>
          </p:cNvSpPr>
          <p:nvPr>
            <p:ph idx="1"/>
          </p:nvPr>
        </p:nvSpPr>
        <p:spPr>
          <a:xfrm>
            <a:off x="812214" y="1951465"/>
            <a:ext cx="7874586" cy="4174699"/>
          </a:xfrm>
        </p:spPr>
        <p:txBody>
          <a:bodyPr/>
          <a:lstStyle>
            <a:lvl1pPr>
              <a:lnSpc>
                <a:spcPts val="2000"/>
              </a:lnSpc>
              <a:spcBef>
                <a:spcPts val="600"/>
              </a:spcBef>
              <a:defRPr/>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1045"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3221765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03795"/>
            <a:ext cx="9144000" cy="649582"/>
          </a:xfrm>
          <a:prstGeom prst="rect">
            <a:avLst/>
          </a:prstGeom>
        </p:spPr>
      </p:pic>
      <p:sp>
        <p:nvSpPr>
          <p:cNvPr id="3" name="Content Placeholder 2"/>
          <p:cNvSpPr>
            <a:spLocks noGrp="1"/>
          </p:cNvSpPr>
          <p:nvPr>
            <p:ph idx="1"/>
          </p:nvPr>
        </p:nvSpPr>
        <p:spPr>
          <a:xfrm>
            <a:off x="846668" y="1374322"/>
            <a:ext cx="7426475" cy="4261985"/>
          </a:xfrm>
        </p:spPr>
        <p:txBody>
          <a:bodyPr>
            <a:normAutofit/>
          </a:bodyPr>
          <a:lstStyle>
            <a:lvl1pPr>
              <a:lnSpc>
                <a:spcPts val="2400"/>
              </a:lnSpc>
              <a:spcBef>
                <a:spcPts val="60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Master text styles</a:t>
            </a:r>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2069"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32217655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entered 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3" name="Content Placeholder 2"/>
          <p:cNvSpPr>
            <a:spLocks noGrp="1"/>
          </p:cNvSpPr>
          <p:nvPr>
            <p:ph idx="1"/>
          </p:nvPr>
        </p:nvSpPr>
        <p:spPr>
          <a:xfrm>
            <a:off x="846668" y="1374322"/>
            <a:ext cx="7426475" cy="4261985"/>
          </a:xfrm>
        </p:spPr>
        <p:txBody>
          <a:bodyPr>
            <a:normAutofit/>
          </a:bodyPr>
          <a:lstStyle>
            <a:lvl1pPr algn="ctr">
              <a:lnSpc>
                <a:spcPts val="2400"/>
              </a:lnSpc>
              <a:spcBef>
                <a:spcPts val="60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Master text styles</a:t>
            </a:r>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3093"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429440799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amp;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257" y="6220576"/>
            <a:ext cx="9144000" cy="649582"/>
          </a:xfrm>
          <a:prstGeom prst="rect">
            <a:avLst/>
          </a:prstGeom>
        </p:spPr>
      </p:pic>
      <p:sp>
        <p:nvSpPr>
          <p:cNvPr id="12" name="Picture Placeholder 11"/>
          <p:cNvSpPr>
            <a:spLocks noGrp="1"/>
          </p:cNvSpPr>
          <p:nvPr>
            <p:ph type="pic" sz="quarter" idx="13"/>
          </p:nvPr>
        </p:nvSpPr>
        <p:spPr>
          <a:xfrm>
            <a:off x="5430762" y="0"/>
            <a:ext cx="3689048" cy="6096000"/>
          </a:xfrm>
        </p:spPr>
        <p:txBody>
          <a:bodyPr/>
          <a:lstStyle/>
          <a:p>
            <a:r>
              <a:rPr lang="en-US" dirty="0"/>
              <a:t>Click icon to add picture</a:t>
            </a:r>
          </a:p>
        </p:txBody>
      </p:sp>
      <p:sp>
        <p:nvSpPr>
          <p:cNvPr id="2" name="Title 1"/>
          <p:cNvSpPr>
            <a:spLocks noGrp="1"/>
          </p:cNvSpPr>
          <p:nvPr>
            <p:ph type="title"/>
          </p:nvPr>
        </p:nvSpPr>
        <p:spPr>
          <a:xfrm>
            <a:off x="812213" y="1270281"/>
            <a:ext cx="4340358" cy="838826"/>
          </a:xfrm>
        </p:spPr>
        <p:txBody>
          <a:bodyPr/>
          <a:lstStyle>
            <a:lvl1pPr>
              <a:defRPr>
                <a:solidFill>
                  <a:srgbClr val="0070C0"/>
                </a:solidFill>
              </a:defRPr>
            </a:lvl1pPr>
          </a:lstStyle>
          <a:p>
            <a:r>
              <a:rPr lang="en-US"/>
              <a:t>Click to edit Master title style</a:t>
            </a:r>
            <a:endParaRPr lang="en-US" dirty="0"/>
          </a:p>
        </p:txBody>
      </p:sp>
      <p:sp>
        <p:nvSpPr>
          <p:cNvPr id="3" name="Content Placeholder 2"/>
          <p:cNvSpPr>
            <a:spLocks noGrp="1"/>
          </p:cNvSpPr>
          <p:nvPr>
            <p:ph idx="1"/>
          </p:nvPr>
        </p:nvSpPr>
        <p:spPr>
          <a:xfrm>
            <a:off x="825584" y="2109106"/>
            <a:ext cx="4036703" cy="4017057"/>
          </a:xfrm>
        </p:spPr>
        <p:txBody>
          <a:bodyPr/>
          <a:lstStyle>
            <a:lvl1pPr>
              <a:lnSpc>
                <a:spcPts val="2000"/>
              </a:lnSpc>
              <a:spcBef>
                <a:spcPts val="600"/>
              </a:spcBef>
              <a:defRPr/>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8"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406999815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ight text, Left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15772" y="6207219"/>
            <a:ext cx="9144000" cy="649582"/>
          </a:xfrm>
          <a:prstGeom prst="rect">
            <a:avLst/>
          </a:prstGeom>
        </p:spPr>
      </p:pic>
      <p:sp>
        <p:nvSpPr>
          <p:cNvPr id="12" name="Picture Placeholder 11"/>
          <p:cNvSpPr>
            <a:spLocks noGrp="1"/>
          </p:cNvSpPr>
          <p:nvPr>
            <p:ph type="pic" sz="quarter" idx="13"/>
          </p:nvPr>
        </p:nvSpPr>
        <p:spPr>
          <a:xfrm>
            <a:off x="920802" y="0"/>
            <a:ext cx="4516745" cy="6096000"/>
          </a:xfrm>
        </p:spPr>
        <p:txBody>
          <a:bodyPr/>
          <a:lstStyle/>
          <a:p>
            <a:r>
              <a:rPr lang="en-US" dirty="0"/>
              <a:t>Click icon to add picture</a:t>
            </a:r>
          </a:p>
        </p:txBody>
      </p:sp>
      <p:sp>
        <p:nvSpPr>
          <p:cNvPr id="2" name="Title 1"/>
          <p:cNvSpPr>
            <a:spLocks noGrp="1"/>
          </p:cNvSpPr>
          <p:nvPr>
            <p:ph type="title"/>
          </p:nvPr>
        </p:nvSpPr>
        <p:spPr>
          <a:xfrm>
            <a:off x="5435453" y="1270281"/>
            <a:ext cx="4340358" cy="838826"/>
          </a:xfrm>
        </p:spPr>
        <p:txBody>
          <a:bodyPr/>
          <a:lstStyle>
            <a:lvl1pPr>
              <a:defRPr>
                <a:solidFill>
                  <a:srgbClr val="0070C0"/>
                </a:solidFill>
              </a:defRPr>
            </a:lvl1pPr>
          </a:lstStyle>
          <a:p>
            <a:r>
              <a:rPr lang="en-US"/>
              <a:t>Click to edit Master title style</a:t>
            </a:r>
            <a:endParaRPr lang="en-US" dirty="0"/>
          </a:p>
        </p:txBody>
      </p:sp>
      <p:sp>
        <p:nvSpPr>
          <p:cNvPr id="3" name="Content Placeholder 2"/>
          <p:cNvSpPr>
            <a:spLocks noGrp="1"/>
          </p:cNvSpPr>
          <p:nvPr>
            <p:ph idx="1"/>
          </p:nvPr>
        </p:nvSpPr>
        <p:spPr>
          <a:xfrm>
            <a:off x="5448824" y="2109106"/>
            <a:ext cx="4036703" cy="4017057"/>
          </a:xfrm>
        </p:spPr>
        <p:txBody>
          <a:bodyPr/>
          <a:lstStyle>
            <a:lvl1pPr>
              <a:lnSpc>
                <a:spcPts val="2000"/>
              </a:lnSpc>
              <a:spcBef>
                <a:spcPts val="600"/>
              </a:spcBef>
              <a:defRPr/>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8"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320015066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w/ right text">
    <p:spTree>
      <p:nvGrpSpPr>
        <p:cNvPr id="1" name=""/>
        <p:cNvGrpSpPr/>
        <p:nvPr/>
      </p:nvGrpSpPr>
      <p:grpSpPr>
        <a:xfrm>
          <a:off x="0" y="0"/>
          <a:ext cx="0" cy="0"/>
          <a:chOff x="0" y="0"/>
          <a:chExt cx="0" cy="0"/>
        </a:xfrm>
      </p:grpSpPr>
      <p:pic>
        <p:nvPicPr>
          <p:cNvPr id="11" name="Picture 10"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3442" y="6208418"/>
            <a:ext cx="9144000" cy="649582"/>
          </a:xfrm>
          <a:prstGeom prst="rect">
            <a:avLst/>
          </a:prstGeom>
        </p:spPr>
      </p:pic>
      <p:sp>
        <p:nvSpPr>
          <p:cNvPr id="12" name="Picture Placeholder 11"/>
          <p:cNvSpPr>
            <a:spLocks noGrp="1"/>
          </p:cNvSpPr>
          <p:nvPr>
            <p:ph type="pic" sz="quarter" idx="13"/>
          </p:nvPr>
        </p:nvSpPr>
        <p:spPr>
          <a:xfrm>
            <a:off x="920802" y="0"/>
            <a:ext cx="4516745" cy="6858000"/>
          </a:xfrm>
        </p:spPr>
        <p:txBody>
          <a:bodyPr/>
          <a:lstStyle/>
          <a:p>
            <a:r>
              <a:rPr lang="en-US" dirty="0"/>
              <a:t>Click icon to add picture</a:t>
            </a:r>
          </a:p>
        </p:txBody>
      </p:sp>
      <p:sp>
        <p:nvSpPr>
          <p:cNvPr id="2" name="Title 1"/>
          <p:cNvSpPr>
            <a:spLocks noGrp="1"/>
          </p:cNvSpPr>
          <p:nvPr>
            <p:ph type="title"/>
          </p:nvPr>
        </p:nvSpPr>
        <p:spPr>
          <a:xfrm>
            <a:off x="5435453" y="1947523"/>
            <a:ext cx="3708547" cy="838826"/>
          </a:xfrm>
        </p:spPr>
        <p:txBody>
          <a:bodyPr/>
          <a:lstStyle>
            <a:lvl1pPr algn="ctr">
              <a:defRPr>
                <a:solidFill>
                  <a:srgbClr val="0070C0"/>
                </a:solidFill>
              </a:defRPr>
            </a:lvl1pPr>
          </a:lstStyle>
          <a:p>
            <a:r>
              <a:rPr lang="en-US"/>
              <a:t>Click to edit Master title style</a:t>
            </a:r>
            <a:endParaRPr lang="en-US" dirty="0"/>
          </a:p>
        </p:txBody>
      </p:sp>
      <p:sp>
        <p:nvSpPr>
          <p:cNvPr id="3" name="Content Placeholder 2"/>
          <p:cNvSpPr>
            <a:spLocks noGrp="1"/>
          </p:cNvSpPr>
          <p:nvPr>
            <p:ph idx="1"/>
          </p:nvPr>
        </p:nvSpPr>
        <p:spPr>
          <a:xfrm>
            <a:off x="5448824" y="3162167"/>
            <a:ext cx="3695176" cy="2963996"/>
          </a:xfrm>
        </p:spPr>
        <p:txBody>
          <a:bodyPr>
            <a:normAutofit/>
          </a:bodyPr>
          <a:lstStyle>
            <a:lvl1pPr marL="0" indent="0" algn="ctr">
              <a:lnSpc>
                <a:spcPts val="2000"/>
              </a:lnSpc>
              <a:spcBef>
                <a:spcPts val="600"/>
              </a:spcBef>
              <a:buNone/>
              <a:defRPr sz="1800" b="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Master text styles</a:t>
            </a:r>
          </a:p>
        </p:txBody>
      </p:sp>
      <p:pic>
        <p:nvPicPr>
          <p:cNvPr id="7" name="Picture 6"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8"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2997662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231772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3338" y="1909469"/>
            <a:ext cx="3584050" cy="448217"/>
          </a:xfrm>
        </p:spPr>
        <p:txBody>
          <a:bodyPr anchor="b">
            <a:normAutofit/>
          </a:bodyPr>
          <a:lstStyle>
            <a:lvl1pPr marL="0" indent="0" algn="ctr">
              <a:buNone/>
              <a:defRPr sz="16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338" y="2453266"/>
            <a:ext cx="3584050" cy="4047252"/>
          </a:xfrm>
        </p:spPr>
        <p:txBody>
          <a:bodyPr>
            <a:normAutofit/>
          </a:bodyPr>
          <a:lstStyle>
            <a:lvl1pPr>
              <a:lnSpc>
                <a:spcPct val="100000"/>
              </a:lnSpc>
              <a:spcBef>
                <a:spcPts val="600"/>
              </a:spcBef>
              <a:defRPr sz="1400"/>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ct val="100000"/>
              </a:lnSpc>
              <a:spcBef>
                <a:spcPts val="6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6542" y="1909469"/>
            <a:ext cx="3585458" cy="464147"/>
          </a:xfrm>
        </p:spPr>
        <p:txBody>
          <a:bodyPr anchor="b">
            <a:normAutofit/>
          </a:bodyPr>
          <a:lstStyle>
            <a:lvl1pPr marL="0" indent="0" algn="ctr">
              <a:buNone/>
              <a:defRPr sz="16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6542" y="2445302"/>
            <a:ext cx="3585458" cy="4055217"/>
          </a:xfrm>
        </p:spPr>
        <p:txBody>
          <a:bodyPr>
            <a:normAutofit/>
          </a:bodyPr>
          <a:lstStyle>
            <a:lvl1pPr>
              <a:lnSpc>
                <a:spcPct val="100000"/>
              </a:lnSpc>
              <a:spcBef>
                <a:spcPts val="600"/>
              </a:spcBef>
              <a:defRPr sz="1400"/>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ct val="100000"/>
              </a:lnSpc>
              <a:spcBef>
                <a:spcPts val="6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1"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294153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w/ color">
    <p:spTree>
      <p:nvGrpSpPr>
        <p:cNvPr id="1" name=""/>
        <p:cNvGrpSpPr/>
        <p:nvPr/>
      </p:nvGrpSpPr>
      <p:grpSpPr>
        <a:xfrm>
          <a:off x="0" y="0"/>
          <a:ext cx="0" cy="0"/>
          <a:chOff x="0" y="0"/>
          <a:chExt cx="0" cy="0"/>
        </a:xfrm>
      </p:grpSpPr>
      <p:pic>
        <p:nvPicPr>
          <p:cNvPr id="12" name="Picture 11"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13331" y="6201569"/>
            <a:ext cx="9144000" cy="649582"/>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3338" y="1909469"/>
            <a:ext cx="3584050" cy="448217"/>
          </a:xfrm>
          <a:solidFill>
            <a:srgbClr val="E99C2E"/>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338" y="2453266"/>
            <a:ext cx="3584050" cy="4404032"/>
          </a:xfrm>
        </p:spPr>
        <p:txBody>
          <a:bodyPr>
            <a:normAutofit/>
          </a:bodyPr>
          <a:lstStyle>
            <a:lvl1pPr>
              <a:lnSpc>
                <a:spcPct val="100000"/>
              </a:lnSpc>
              <a:spcBef>
                <a:spcPts val="600"/>
              </a:spcBef>
              <a:defRPr sz="1400"/>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ct val="100000"/>
              </a:lnSpc>
              <a:spcBef>
                <a:spcPts val="6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6542" y="1909469"/>
            <a:ext cx="3585458" cy="464147"/>
          </a:xfrm>
          <a:solidFill>
            <a:srgbClr val="E99C2E"/>
          </a:solidFill>
        </p:spPr>
        <p:txBody>
          <a:bodyPr anchor="ctr">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6542" y="2445302"/>
            <a:ext cx="3585458" cy="4412699"/>
          </a:xfrm>
        </p:spPr>
        <p:txBody>
          <a:bodyPr>
            <a:normAutofit/>
          </a:bodyPr>
          <a:lstStyle>
            <a:lvl1pPr>
              <a:lnSpc>
                <a:spcPct val="100000"/>
              </a:lnSpc>
              <a:spcBef>
                <a:spcPts val="600"/>
              </a:spcBef>
              <a:defRPr sz="1400"/>
            </a:lvl1pPr>
            <a:lvl2pPr>
              <a:lnSpc>
                <a:spcPct val="100000"/>
              </a:lnSpc>
              <a:spcBef>
                <a:spcPts val="600"/>
              </a:spcBef>
              <a:defRPr sz="1400"/>
            </a:lvl2pPr>
            <a:lvl3pPr>
              <a:lnSpc>
                <a:spcPct val="100000"/>
              </a:lnSpc>
              <a:spcBef>
                <a:spcPts val="600"/>
              </a:spcBef>
              <a:defRPr sz="1400"/>
            </a:lvl3pPr>
            <a:lvl4pPr>
              <a:lnSpc>
                <a:spcPct val="100000"/>
              </a:lnSpc>
              <a:spcBef>
                <a:spcPts val="600"/>
              </a:spcBef>
              <a:defRPr sz="1400"/>
            </a:lvl4pPr>
            <a:lvl5pPr>
              <a:lnSpc>
                <a:spcPct val="100000"/>
              </a:lnSpc>
              <a:spcBef>
                <a:spcPts val="6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1"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29415309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pic>
        <p:nvPicPr>
          <p:cNvPr id="6" name="Picture 5"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7"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2497641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lideENERGYSTAR_Template_v3.jpg"/>
          <p:cNvPicPr>
            <a:picLocks noChangeAspect="1"/>
          </p:cNvPicPr>
          <p:nvPr/>
        </p:nvPicPr>
        <p:blipFill rotWithShape="1">
          <a:blip r:embed="rId2">
            <a:extLst>
              <a:ext uri="{28A0092B-C50C-407E-A947-70E740481C1C}">
                <a14:useLocalDpi xmlns:a14="http://schemas.microsoft.com/office/drawing/2010/main" val="0"/>
              </a:ext>
            </a:extLst>
          </a:blip>
          <a:srcRect l="929" r="1472"/>
          <a:stretch/>
        </p:blipFill>
        <p:spPr>
          <a:xfrm>
            <a:off x="0" y="6200370"/>
            <a:ext cx="9144000" cy="649582"/>
          </a:xfrm>
          <a:prstGeom prst="rect">
            <a:avLst/>
          </a:prstGeom>
        </p:spPr>
      </p:pic>
      <p:pic>
        <p:nvPicPr>
          <p:cNvPr id="5" name="Picture 4" descr="epa_logo_horiz_Gray.eps"/>
          <p:cNvPicPr>
            <a:picLocks noChangeAspect="1"/>
          </p:cNvPicPr>
          <p:nvPr/>
        </p:nvPicPr>
        <p:blipFill>
          <a:blip r:embed="rId3" cstate="print">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6" name="Slide Number Placeholder 5"/>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246498852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extLst>
      <p:ext uri="{BB962C8B-B14F-4D97-AF65-F5344CB8AC3E}">
        <p14:creationId xmlns:p14="http://schemas.microsoft.com/office/powerpoint/2010/main" val="307811132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6C00FE-5599-4EF9-9196-F0A8BC9C2F08}" type="datetimeFigureOut">
              <a:rPr lang="en-US" smtClean="0"/>
              <a:t>5/30/2019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endParaRPr lang="en-US" dirty="0">
              <a:solidFill>
                <a:srgbClr val="3F3F3F"/>
              </a:solidFill>
            </a:endParaRPr>
          </a:p>
        </p:txBody>
      </p:sp>
    </p:spTree>
    <p:extLst>
      <p:ext uri="{BB962C8B-B14F-4D97-AF65-F5344CB8AC3E}">
        <p14:creationId xmlns:p14="http://schemas.microsoft.com/office/powerpoint/2010/main" val="3824007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56C00FE-5599-4EF9-9196-F0A8BC9C2F08}" type="datetimeFigureOut">
              <a:rPr lang="en-US" smtClean="0"/>
              <a:t>5/30/2019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pPr>
              <a:defRPr/>
            </a:pPr>
            <a:fld id="{55D6A411-685D-4A05-807E-8958D773B5D4}" type="slidenum">
              <a:rPr lang="en-US" smtClean="0">
                <a:solidFill>
                  <a:srgbClr val="3F3F3F"/>
                </a:solidFill>
              </a:rPr>
              <a:pPr>
                <a:defRPr/>
              </a:pPr>
              <a:t>‹#›</a:t>
            </a:fld>
            <a:endParaRPr lang="en-US" dirty="0">
              <a:solidFill>
                <a:srgbClr val="3F3F3F"/>
              </a:solidFill>
            </a:endParaRPr>
          </a:p>
        </p:txBody>
      </p:sp>
    </p:spTree>
    <p:extLst>
      <p:ext uri="{BB962C8B-B14F-4D97-AF65-F5344CB8AC3E}">
        <p14:creationId xmlns:p14="http://schemas.microsoft.com/office/powerpoint/2010/main" val="217745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Slide Number Placeholder 3"/>
          <p:cNvSpPr>
            <a:spLocks noGrp="1"/>
          </p:cNvSpPr>
          <p:nvPr>
            <p:ph type="sldNum" sz="quarter" idx="10"/>
          </p:nvPr>
        </p:nvSpPr>
        <p:spPr>
          <a:xfrm>
            <a:off x="7848600" y="6528883"/>
            <a:ext cx="1219200" cy="365125"/>
          </a:xfrm>
        </p:spPr>
        <p:txBody>
          <a:body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337F914A-63DD-40CA-AA51-9C7C427A19BF}" type="slidenum">
              <a:rPr lang="en-US">
                <a:solidFill>
                  <a:srgbClr val="3F3F3F"/>
                </a:solidFill>
              </a:rPr>
              <a:pPr>
                <a:defRPr/>
              </a:pPr>
              <a:t>‹#›</a:t>
            </a:fld>
            <a:endParaRPr lang="en-US" dirty="0">
              <a:solidFill>
                <a:srgbClr val="3F3F3F"/>
              </a:solidFill>
            </a:endParaRPr>
          </a:p>
        </p:txBody>
      </p:sp>
    </p:spTree>
    <p:extLst>
      <p:ext uri="{BB962C8B-B14F-4D97-AF65-F5344CB8AC3E}">
        <p14:creationId xmlns:p14="http://schemas.microsoft.com/office/powerpoint/2010/main" val="8694995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0552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682338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87266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1725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06778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57496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8288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67319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3CC65DA8-4E20-4699-A004-C6ACEE4491D4}"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3038154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94742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77914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40690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0605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398893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27117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5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29813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6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B51CD012-AC0B-4CF7-B6A7-4782A03FB952}"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740713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7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9D003D9E-8138-47AB-8FAD-F0064D9A6741}"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574869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8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9F53B142-CA6F-40A2-BF59-84CF3475F6AF}"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109762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9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4A510371-9815-4BA2-9296-7E3092F6C69A}"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872895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0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2C2A42DF-9864-4AAF-A2D8-2FB509A46838}"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649375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8288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EA5BDDFC-F63A-42F0-B2D6-42897C858348}"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4137970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11"/>
          </p:nvPr>
        </p:nvSpPr>
        <p:spPr/>
        <p:txBody>
          <a:bodyPr/>
          <a:lstStyle>
            <a:lvl1pPr algn="r">
              <a:defRPr sz="1200">
                <a:solidFill>
                  <a:schemeClr val="accent2"/>
                </a:solidFill>
                <a:latin typeface="Arial" pitchFamily="34" charset="0"/>
              </a:defRPr>
            </a:lvl1pPr>
          </a:lstStyle>
          <a:p>
            <a:pPr>
              <a:defRPr/>
            </a:pPr>
            <a:fld id="{8A251620-A7ED-492A-A599-2513A4269083}"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156172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3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11"/>
          </p:nvPr>
        </p:nvSpPr>
        <p:spPr/>
        <p:txBody>
          <a:bodyPr/>
          <a:lstStyle>
            <a:lvl1pPr algn="r">
              <a:defRPr sz="1200">
                <a:solidFill>
                  <a:schemeClr val="accent2"/>
                </a:solidFill>
                <a:latin typeface="Arial" pitchFamily="34" charset="0"/>
              </a:defRPr>
            </a:lvl1pPr>
          </a:lstStyle>
          <a:p>
            <a:pPr>
              <a:defRPr/>
            </a:pPr>
            <a:fld id="{68202DD7-E69E-4C5F-88AC-C71191F0A21D}"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62378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6916672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11"/>
          </p:nvPr>
        </p:nvSpPr>
        <p:spPr/>
        <p:txBody>
          <a:bodyPr/>
          <a:lstStyle>
            <a:lvl1pPr algn="r">
              <a:defRPr sz="1200">
                <a:solidFill>
                  <a:schemeClr val="accent2"/>
                </a:solidFill>
                <a:latin typeface="Arial" pitchFamily="34" charset="0"/>
              </a:defRPr>
            </a:lvl1pPr>
          </a:lstStyle>
          <a:p>
            <a:pPr>
              <a:defRPr/>
            </a:pPr>
            <a:fld id="{898B4BA3-5C89-438A-B15E-7C83E1F191E9}"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3256033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5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6D177ED9-F55D-4B9D-A078-08AB10112700}"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26010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6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B8A8E221-9902-4EFE-8E8E-CC0768A24F29}"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2934050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Content Placeholder 4" descr="PM_logo_for_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7013" y="165100"/>
            <a:ext cx="4268787"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solidFill>
                  <a:srgbClr val="3F3F3F"/>
                </a:solidFill>
              </a:defRPr>
            </a:lvl1pPr>
          </a:lstStyle>
          <a:p>
            <a:pPr>
              <a:defRPr/>
            </a:pPr>
            <a:fld id="{02CB35E0-2F59-437A-87FD-4DF381EB8FFA}" type="slidenum">
              <a:rPr lang="en-US"/>
              <a:pPr>
                <a:defRPr/>
              </a:pPr>
              <a:t>‹#›</a:t>
            </a:fld>
            <a:endParaRPr lang="en-US" dirty="0"/>
          </a:p>
        </p:txBody>
      </p:sp>
    </p:spTree>
    <p:extLst>
      <p:ext uri="{BB962C8B-B14F-4D97-AF65-F5344CB8AC3E}">
        <p14:creationId xmlns:p14="http://schemas.microsoft.com/office/powerpoint/2010/main" val="1704284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7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3CC65DA8-4E20-4699-A004-C6ACEE4491D4}"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3017603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8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B51CD012-AC0B-4CF7-B6A7-4782A03FB952}"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3002750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9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9D003D9E-8138-47AB-8FAD-F0064D9A6741}"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2258500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0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9F53B142-CA6F-40A2-BF59-84CF3475F6AF}"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814749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2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4A510371-9815-4BA2-9296-7E3092F6C69A}"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33271877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3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2C2A42DF-9864-4AAF-A2D8-2FB509A46838}"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5020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0177933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4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8288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EA5BDDFC-F63A-42F0-B2D6-42897C858348}"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2890371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5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11"/>
          </p:nvPr>
        </p:nvSpPr>
        <p:spPr/>
        <p:txBody>
          <a:bodyPr/>
          <a:lstStyle>
            <a:lvl1pPr algn="r">
              <a:defRPr sz="1200">
                <a:solidFill>
                  <a:schemeClr val="accent2"/>
                </a:solidFill>
                <a:latin typeface="Arial" pitchFamily="34" charset="0"/>
              </a:defRPr>
            </a:lvl1pPr>
          </a:lstStyle>
          <a:p>
            <a:pPr>
              <a:defRPr/>
            </a:pPr>
            <a:fld id="{8A251620-A7ED-492A-A599-2513A4269083}"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4289061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6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11"/>
          </p:nvPr>
        </p:nvSpPr>
        <p:spPr/>
        <p:txBody>
          <a:bodyPr/>
          <a:lstStyle>
            <a:lvl1pPr algn="r">
              <a:defRPr sz="1200">
                <a:solidFill>
                  <a:schemeClr val="accent2"/>
                </a:solidFill>
                <a:latin typeface="Arial" pitchFamily="34" charset="0"/>
              </a:defRPr>
            </a:lvl1pPr>
          </a:lstStyle>
          <a:p>
            <a:pPr>
              <a:defRPr/>
            </a:pPr>
            <a:fld id="{68202DD7-E69E-4C5F-88AC-C71191F0A21D}"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330377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7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11"/>
          </p:nvPr>
        </p:nvSpPr>
        <p:spPr/>
        <p:txBody>
          <a:bodyPr/>
          <a:lstStyle>
            <a:lvl1pPr algn="r">
              <a:defRPr sz="1200">
                <a:solidFill>
                  <a:schemeClr val="accent2"/>
                </a:solidFill>
                <a:latin typeface="Arial" pitchFamily="34" charset="0"/>
              </a:defRPr>
            </a:lvl1pPr>
          </a:lstStyle>
          <a:p>
            <a:pPr>
              <a:defRPr/>
            </a:pPr>
            <a:fld id="{898B4BA3-5C89-438A-B15E-7C83E1F191E9}"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2319413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8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6D177ED9-F55D-4B9D-A078-08AB10112700}"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159050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9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1"/>
          <p:cNvSpPr>
            <a:spLocks noGrp="1"/>
          </p:cNvSpPr>
          <p:nvPr>
            <p:ph type="sldNum" sz="quarter" idx="11"/>
          </p:nvPr>
        </p:nvSpPr>
        <p:spPr/>
        <p:txBody>
          <a:bodyPr/>
          <a:lstStyle>
            <a:lvl1pPr>
              <a:defRPr/>
            </a:lvl1pPr>
          </a:lstStyle>
          <a:p>
            <a:pPr>
              <a:defRPr/>
            </a:pPr>
            <a:fld id="{B8A8E221-9902-4EFE-8E8E-CC0768A24F29}" type="slidenum">
              <a:rPr lang="en-US">
                <a:solidFill>
                  <a:srgbClr val="8B8B8B"/>
                </a:solidFill>
              </a:rPr>
              <a:pPr>
                <a:defRPr/>
              </a:pPr>
              <a:t>‹#›</a:t>
            </a:fld>
            <a:endParaRPr lang="en-US" dirty="0">
              <a:solidFill>
                <a:srgbClr val="8B8B8B"/>
              </a:solidFill>
            </a:endParaRPr>
          </a:p>
        </p:txBody>
      </p:sp>
    </p:spTree>
    <p:extLst>
      <p:ext uri="{BB962C8B-B14F-4D97-AF65-F5344CB8AC3E}">
        <p14:creationId xmlns:p14="http://schemas.microsoft.com/office/powerpoint/2010/main" val="18427894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Content Placeholder 4" descr="PM_logo_for_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7013" y="165100"/>
            <a:ext cx="4268787"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solidFill>
                  <a:srgbClr val="3F3F3F"/>
                </a:solidFill>
              </a:defRPr>
            </a:lvl1pPr>
          </a:lstStyle>
          <a:p>
            <a:pPr>
              <a:defRPr/>
            </a:pPr>
            <a:fld id="{02CB35E0-2F59-437A-87FD-4DF381EB8FFA}" type="slidenum">
              <a:rPr lang="en-US"/>
              <a:pPr>
                <a:defRPr/>
              </a:pPr>
              <a:t>‹#›</a:t>
            </a:fld>
            <a:endParaRPr lang="en-US" dirty="0"/>
          </a:p>
        </p:txBody>
      </p:sp>
    </p:spTree>
    <p:extLst>
      <p:ext uri="{BB962C8B-B14F-4D97-AF65-F5344CB8AC3E}">
        <p14:creationId xmlns:p14="http://schemas.microsoft.com/office/powerpoint/2010/main" val="165108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764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424624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828800" y="381000"/>
            <a:ext cx="6096000" cy="838200"/>
          </a:xfrm>
        </p:spPr>
        <p:txBody>
          <a:bodyPr>
            <a:noAutofit/>
          </a:bodyPr>
          <a:lstStyle>
            <a:lvl1pPr>
              <a:buNone/>
              <a:defRPr sz="4000" b="1">
                <a:solidFill>
                  <a:schemeClr val="tx1"/>
                </a:solidFill>
              </a:defRPr>
            </a:lvl1pPr>
          </a:lstStyle>
          <a:p>
            <a:pPr lvl="0"/>
            <a:r>
              <a:rPr lang="en-US"/>
              <a:t>Click to edit Master text styles</a:t>
            </a:r>
          </a:p>
        </p:txBody>
      </p:sp>
      <p:sp>
        <p:nvSpPr>
          <p:cNvPr id="3" name="Slide Number Placeholder 2"/>
          <p:cNvSpPr>
            <a:spLocks noGrp="1"/>
          </p:cNvSpPr>
          <p:nvPr>
            <p:ph type="sldNum" sz="quarter" idx="4"/>
          </p:nvPr>
        </p:nvSpPr>
        <p:spPr>
          <a:xfrm>
            <a:off x="7848600" y="6532004"/>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19170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228600"/>
            <a:ext cx="7620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7848600" y="0"/>
            <a:ext cx="1295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29" name="Picture 3"/>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8001000" y="38100"/>
            <a:ext cx="990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2"/>
          <p:cNvSpPr>
            <a:spLocks noGrp="1"/>
          </p:cNvSpPr>
          <p:nvPr>
            <p:ph type="sldNum" sz="quarter" idx="4"/>
          </p:nvPr>
        </p:nvSpPr>
        <p:spPr>
          <a:xfrm>
            <a:off x="7848600" y="6528883"/>
            <a:ext cx="1219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extLst>
      <p:ext uri="{BB962C8B-B14F-4D97-AF65-F5344CB8AC3E}">
        <p14:creationId xmlns:p14="http://schemas.microsoft.com/office/powerpoint/2010/main" val="3341645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1" r:id="rId20"/>
    <p:sldLayoutId id="2147484022" r:id="rId21"/>
    <p:sldLayoutId id="2147484044" r:id="rId22"/>
  </p:sldLayoutIdLst>
  <p:hf hdr="0" ftr="0" dt="0"/>
  <p:txStyles>
    <p:titleStyle>
      <a:lvl1pPr algn="l"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00B0F0"/>
        </a:buClr>
        <a:buFont typeface="Arial" charset="0"/>
        <a:buChar char="•"/>
        <a:defRPr sz="3200" kern="1200">
          <a:solidFill>
            <a:srgbClr val="6F6F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B0F0"/>
        </a:buClr>
        <a:buFont typeface="Arial" charset="0"/>
        <a:buChar char="–"/>
        <a:defRPr sz="2800" kern="1200">
          <a:solidFill>
            <a:srgbClr val="6F6F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B0F0"/>
        </a:buClr>
        <a:buFont typeface="Arial" charset="0"/>
        <a:buChar char="•"/>
        <a:defRPr sz="2400" kern="1200">
          <a:solidFill>
            <a:srgbClr val="6F6F6F"/>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B0F0"/>
        </a:buClr>
        <a:buFont typeface="Arial" charset="0"/>
        <a:buChar char="–"/>
        <a:defRPr sz="2000" kern="1200">
          <a:solidFill>
            <a:srgbClr val="6F6F6F"/>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B0F0"/>
        </a:buClr>
        <a:buFont typeface="Arial" charset="0"/>
        <a:buChar char="»"/>
        <a:defRPr sz="2000" kern="1200">
          <a:solidFill>
            <a:srgbClr val="6F6F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455" y="1270282"/>
            <a:ext cx="8393505" cy="537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9618" y="1951465"/>
            <a:ext cx="7837182" cy="4174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209221" y="6356351"/>
            <a:ext cx="4775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F508D-7A60-4438-A564-7678C5722827}" type="slidenum">
              <a:rPr lang="en-US" smtClean="0">
                <a:solidFill>
                  <a:prstClr val="white">
                    <a:lumMod val="65000"/>
                  </a:prstClr>
                </a:solidFill>
                <a:latin typeface="Arial" charset="0"/>
                <a:cs typeface="Arial" charset="0"/>
              </a:rPr>
              <a:pPr/>
              <a:t>‹#›</a:t>
            </a:fld>
            <a:endParaRPr lang="en-US" dirty="0">
              <a:solidFill>
                <a:prstClr val="white">
                  <a:lumMod val="65000"/>
                </a:prstClr>
              </a:solidFill>
              <a:latin typeface="Arial" charset="0"/>
              <a:cs typeface="Arial" charset="0"/>
            </a:endParaRPr>
          </a:p>
        </p:txBody>
      </p:sp>
    </p:spTree>
    <p:extLst>
      <p:ext uri="{BB962C8B-B14F-4D97-AF65-F5344CB8AC3E}">
        <p14:creationId xmlns:p14="http://schemas.microsoft.com/office/powerpoint/2010/main" val="2975233346"/>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1" r:id="rId19"/>
    <p:sldLayoutId id="2147484211" r:id="rId20"/>
    <p:sldLayoutId id="2147484214" r:id="rId21"/>
    <p:sldLayoutId id="2147484215" r:id="rId22"/>
    <p:sldLayoutId id="2147484216" r:id="rId23"/>
    <p:sldLayoutId id="2147484218" r:id="rId24"/>
    <p:sldLayoutId id="2147484221" r:id="rId25"/>
    <p:sldLayoutId id="2147484113" r:id="rId26"/>
    <p:sldLayoutId id="2147484115" r:id="rId27"/>
    <p:sldLayoutId id="2147484116" r:id="rId28"/>
    <p:sldLayoutId id="2147484123" r:id="rId29"/>
    <p:sldLayoutId id="2147484125" r:id="rId30"/>
    <p:sldLayoutId id="2147484126" r:id="rId31"/>
    <p:sldLayoutId id="2147484127" r:id="rId32"/>
    <p:sldLayoutId id="2147484128" r:id="rId33"/>
    <p:sldLayoutId id="2147484129" r:id="rId34"/>
    <p:sldLayoutId id="2147484130" r:id="rId35"/>
    <p:sldLayoutId id="2147484131" r:id="rId36"/>
    <p:sldLayoutId id="2147484132" r:id="rId37"/>
    <p:sldLayoutId id="2147484133" r:id="rId38"/>
    <p:sldLayoutId id="2147484134" r:id="rId39"/>
    <p:sldLayoutId id="2147484135" r:id="rId40"/>
    <p:sldLayoutId id="2147484136" r:id="rId41"/>
    <p:sldLayoutId id="2147484137" r:id="rId42"/>
    <p:sldLayoutId id="2147484138" r:id="rId43"/>
    <p:sldLayoutId id="2147484139" r:id="rId44"/>
    <p:sldLayoutId id="2147484140" r:id="rId45"/>
    <p:sldLayoutId id="2147484141" r:id="rId46"/>
    <p:sldLayoutId id="2147484142" r:id="rId47"/>
    <p:sldLayoutId id="2147484143" r:id="rId48"/>
    <p:sldLayoutId id="2147484144" r:id="rId49"/>
    <p:sldLayoutId id="2147484145" r:id="rId50"/>
    <p:sldLayoutId id="2147484146" r:id="rId51"/>
    <p:sldLayoutId id="2147484147" r:id="rId52"/>
    <p:sldLayoutId id="2147484148" r:id="rId53"/>
    <p:sldLayoutId id="2147484149" r:id="rId54"/>
  </p:sldLayoutIdLst>
  <p:hf hdr="0" ftr="0" dt="0"/>
  <p:txStyles>
    <p:titleStyle>
      <a:lvl1pPr algn="l" defTabSz="457200" rtl="0" eaLnBrk="1" latinLnBrk="0" hangingPunct="1">
        <a:spcBef>
          <a:spcPct val="0"/>
        </a:spcBef>
        <a:buNone/>
        <a:defRPr sz="1800" b="1" kern="1200">
          <a:solidFill>
            <a:srgbClr val="0070C0"/>
          </a:solidFill>
          <a:latin typeface="Univers" pitchFamily="34" charset="0"/>
          <a:ea typeface="+mj-ea"/>
          <a:cs typeface="+mj-cs"/>
        </a:defRPr>
      </a:lvl1pPr>
    </p:titleStyle>
    <p:bodyStyle>
      <a:lvl1pPr marL="342900" indent="-342900" algn="l" defTabSz="457200" rtl="0" eaLnBrk="1" latinLnBrk="0" hangingPunct="1">
        <a:spcBef>
          <a:spcPct val="200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ct val="200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ct val="200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ct val="200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ct val="200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www.energystar.gov/buildings/tools-and-resources/how-use-sustainable-buildings-checklist-0" TargetMode="Externa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nergystar.gov/buildings/training"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hyperlink" Target="http://www.energystar.gov/buildingshelp" TargetMode="External"/><Relationship Id="rId5" Type="http://schemas.openxmlformats.org/officeDocument/2006/relationships/hyperlink" Target="https://www.energystar.gov/buildings/tools-and-resources" TargetMode="External"/><Relationship Id="rId4" Type="http://schemas.openxmlformats.org/officeDocument/2006/relationships/hyperlink" Target="http://esbuildings.webe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build.usgbc.org/bdc41betareq"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hyperlink" Target="https://build.usgbc.org/bdc41betareq"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sgbc.org/resources/leed-v41-om-beta-guide"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hyperlink" Target="https://www.usgbc.org/sites/default/files/USGBC%20Connection%20Guidance.pdf"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33.xml"/><Relationship Id="rId5" Type="http://schemas.openxmlformats.org/officeDocument/2006/relationships/image" Target="../media/image8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6.jpeg"/><Relationship Id="rId1" Type="http://schemas.openxmlformats.org/officeDocument/2006/relationships/slideLayout" Target="../slideLayouts/slideLayout2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0.xml"/><Relationship Id="rId1" Type="http://schemas.openxmlformats.org/officeDocument/2006/relationships/slideLayout" Target="../slideLayouts/slideLayout33.xml"/><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hyperlink" Target="http://www.energystar.gov/BuildingsHelp" TargetMode="Externa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wmf"/><Relationship Id="rId18" Type="http://schemas.openxmlformats.org/officeDocument/2006/relationships/image" Target="../media/image53.jpeg"/><Relationship Id="rId3" Type="http://schemas.openxmlformats.org/officeDocument/2006/relationships/image" Target="../media/image38.png"/><Relationship Id="rId21" Type="http://schemas.openxmlformats.org/officeDocument/2006/relationships/image" Target="../media/image56.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notesSlide" Target="../notesSlides/notesSlide5.xml"/><Relationship Id="rId16" Type="http://schemas.openxmlformats.org/officeDocument/2006/relationships/image" Target="../media/image51.jpeg"/><Relationship Id="rId20" Type="http://schemas.openxmlformats.org/officeDocument/2006/relationships/image" Target="../media/image55.jpeg"/><Relationship Id="rId1" Type="http://schemas.openxmlformats.org/officeDocument/2006/relationships/slideLayout" Target="../slideLayouts/slideLayout24.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pn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jpeg"/><Relationship Id="rId22" Type="http://schemas.openxmlformats.org/officeDocument/2006/relationships/image" Target="../media/image5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www.energystar.gov/benchmark"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133600"/>
            <a:ext cx="8393505" cy="1828800"/>
          </a:xfrm>
        </p:spPr>
        <p:txBody>
          <a:bodyPr>
            <a:noAutofit/>
          </a:bodyPr>
          <a:lstStyle/>
          <a:p>
            <a:pPr>
              <a:spcAft>
                <a:spcPts val="1800"/>
              </a:spcAft>
            </a:pPr>
            <a:r>
              <a:rPr lang="en-US" sz="3200" dirty="0">
                <a:latin typeface="Arial"/>
                <a:ea typeface="ＭＳ Ｐゴシック"/>
                <a:cs typeface="Arial"/>
              </a:rPr>
              <a:t>ENERGY STAR</a:t>
            </a:r>
            <a:r>
              <a:rPr lang="en-US" sz="3200" baseline="30000" dirty="0">
                <a:latin typeface="Arial"/>
                <a:ea typeface="ＭＳ Ｐゴシック"/>
                <a:cs typeface="Arial"/>
              </a:rPr>
              <a:t>®</a:t>
            </a:r>
            <a:r>
              <a:rPr lang="en-US" sz="3200" dirty="0">
                <a:latin typeface="Arial"/>
                <a:ea typeface="ＭＳ Ｐゴシック"/>
                <a:cs typeface="Arial"/>
              </a:rPr>
              <a:t> and Green Building Rating Systems </a:t>
            </a:r>
            <a:br>
              <a:rPr lang="en-US" sz="3200" dirty="0">
                <a:latin typeface="Arial"/>
                <a:ea typeface="ＭＳ Ｐゴシック"/>
                <a:cs typeface="Arial"/>
              </a:rPr>
            </a:br>
            <a:r>
              <a:rPr lang="en-US" dirty="0">
                <a:latin typeface="Arial"/>
                <a:ea typeface="ＭＳ Ｐゴシック"/>
                <a:cs typeface="Arial"/>
              </a:rPr>
              <a:t>  </a:t>
            </a:r>
            <a:r>
              <a:rPr lang="en-US" dirty="0">
                <a:ea typeface="ＭＳ Ｐゴシック"/>
              </a:rPr>
              <a:t/>
            </a:r>
            <a:br>
              <a:rPr lang="en-US" dirty="0">
                <a:ea typeface="ＭＳ Ｐゴシック"/>
              </a:rPr>
            </a:br>
            <a:r>
              <a:rPr lang="en-US" dirty="0">
                <a:ea typeface="ＭＳ Ｐゴシック"/>
              </a:rPr>
              <a:t/>
            </a:r>
            <a:br>
              <a:rPr lang="en-US" dirty="0">
                <a:ea typeface="ＭＳ Ｐゴシック"/>
              </a:rPr>
            </a:br>
            <a:r>
              <a:rPr lang="en-US" b="0" dirty="0">
                <a:ea typeface="ＭＳ Ｐゴシック"/>
              </a:rPr>
              <a:t>USGBC Leadership in Energy and Environmental Design (LEED</a:t>
            </a:r>
            <a:r>
              <a:rPr lang="en-US" b="0" baseline="30000" dirty="0">
                <a:ea typeface="ＭＳ Ｐゴシック"/>
              </a:rPr>
              <a:t>®</a:t>
            </a:r>
            <a:r>
              <a:rPr lang="en-US" b="0" dirty="0">
                <a:ea typeface="ＭＳ Ｐゴシック"/>
              </a:rPr>
              <a:t>) v4</a:t>
            </a:r>
            <a:br>
              <a:rPr lang="en-US" b="0" dirty="0">
                <a:ea typeface="ＭＳ Ｐゴシック"/>
              </a:rPr>
            </a:br>
            <a:r>
              <a:rPr lang="en-US" b="0" dirty="0">
                <a:ea typeface="ＭＳ Ｐゴシック"/>
              </a:rPr>
              <a:t/>
            </a:r>
            <a:br>
              <a:rPr lang="en-US" b="0" dirty="0">
                <a:ea typeface="ＭＳ Ｐゴシック"/>
              </a:rPr>
            </a:br>
            <a:r>
              <a:rPr lang="en-US" b="0" dirty="0">
                <a:ea typeface="ＭＳ Ｐゴシック"/>
              </a:rPr>
              <a:t>Green Globes</a:t>
            </a:r>
            <a:r>
              <a:rPr lang="en-US" b="0" baseline="30000" dirty="0">
                <a:ea typeface="ＭＳ Ｐゴシック"/>
              </a:rPr>
              <a:t>™</a:t>
            </a:r>
            <a:br>
              <a:rPr lang="en-US" b="0" baseline="30000" dirty="0">
                <a:ea typeface="ＭＳ Ｐゴシック"/>
              </a:rPr>
            </a:br>
            <a:r>
              <a:rPr lang="en-US" b="0" baseline="30000" dirty="0">
                <a:ea typeface="ＭＳ Ｐゴシック"/>
              </a:rPr>
              <a:t> </a:t>
            </a:r>
            <a:br>
              <a:rPr lang="en-US" b="0" baseline="30000" dirty="0">
                <a:ea typeface="ＭＳ Ｐゴシック"/>
              </a:rPr>
            </a:br>
            <a:r>
              <a:rPr lang="en-US" b="0" baseline="30000" dirty="0">
                <a:ea typeface="ＭＳ Ｐゴシック"/>
              </a:rPr>
              <a:t/>
            </a:r>
            <a:br>
              <a:rPr lang="en-US" b="0" baseline="30000" dirty="0">
                <a:ea typeface="ＭＳ Ｐゴシック"/>
              </a:rPr>
            </a:br>
            <a:r>
              <a:rPr lang="en-US" b="0" dirty="0">
                <a:ea typeface="ＭＳ Ｐゴシック"/>
              </a:rPr>
              <a:t>IREM Certified Sustainable Properties (CSP)</a:t>
            </a:r>
            <a:br>
              <a:rPr lang="en-US" b="0" dirty="0">
                <a:ea typeface="ＭＳ Ｐゴシック"/>
              </a:rPr>
            </a:br>
            <a:r>
              <a:rPr lang="en-US" b="0" dirty="0">
                <a:ea typeface="ＭＳ Ｐゴシック"/>
              </a:rPr>
              <a:t/>
            </a:r>
            <a:br>
              <a:rPr lang="en-US" b="0" dirty="0">
                <a:ea typeface="ＭＳ Ｐゴシック"/>
              </a:rPr>
            </a:br>
            <a:r>
              <a:rPr lang="en-US" b="0" dirty="0">
                <a:ea typeface="ＭＳ Ｐゴシック"/>
              </a:rPr>
              <a:t>BOMA BEST</a:t>
            </a:r>
            <a:r>
              <a:rPr lang="en-US" b="0" baseline="30000" dirty="0">
                <a:ea typeface="ＭＳ Ｐゴシック"/>
              </a:rPr>
              <a:t>®</a:t>
            </a:r>
            <a:r>
              <a:rPr lang="en-US" b="0" dirty="0">
                <a:ea typeface="ＭＳ Ｐゴシック"/>
              </a:rPr>
              <a:t> </a:t>
            </a:r>
          </a:p>
        </p:txBody>
      </p:sp>
      <p:sp>
        <p:nvSpPr>
          <p:cNvPr id="3" name="Subtitle 2"/>
          <p:cNvSpPr>
            <a:spLocks noGrp="1"/>
          </p:cNvSpPr>
          <p:nvPr>
            <p:ph type="subTitle" idx="4294967295"/>
          </p:nvPr>
        </p:nvSpPr>
        <p:spPr>
          <a:xfrm>
            <a:off x="1371600" y="5334000"/>
            <a:ext cx="6400800" cy="838200"/>
          </a:xfrm>
        </p:spPr>
        <p:txBody>
          <a:bodyPr rtlCol="0">
            <a:normAutofit/>
          </a:bodyPr>
          <a:lstStyle/>
          <a:p>
            <a:pPr marL="0" lvl="0" indent="0" algn="ctr" eaLnBrk="1" hangingPunct="1">
              <a:buNone/>
            </a:pPr>
            <a:r>
              <a:rPr lang="en-US" sz="1800" i="1" dirty="0">
                <a:solidFill>
                  <a:srgbClr val="5D5D5D"/>
                </a:solidFill>
              </a:rPr>
              <a:t>U.S. Environmental Protection Agency (EPA)</a:t>
            </a:r>
          </a:p>
          <a:p>
            <a:pPr marL="0" lvl="0" indent="0" algn="ctr" eaLnBrk="1" hangingPunct="1">
              <a:buNone/>
            </a:pPr>
            <a:r>
              <a:rPr lang="en-US" sz="1800" i="1" dirty="0">
                <a:solidFill>
                  <a:srgbClr val="5D5D5D"/>
                </a:solidFill>
              </a:rPr>
              <a:t>2019</a:t>
            </a:r>
          </a:p>
        </p:txBody>
      </p:sp>
      <p:pic>
        <p:nvPicPr>
          <p:cNvPr id="5" name="Picture 4"/>
          <p:cNvPicPr>
            <a:picLocks noChangeAspect="1"/>
          </p:cNvPicPr>
          <p:nvPr/>
        </p:nvPicPr>
        <p:blipFill>
          <a:blip r:embed="rId3"/>
          <a:stretch>
            <a:fillRect/>
          </a:stretch>
        </p:blipFill>
        <p:spPr>
          <a:xfrm>
            <a:off x="7751746" y="2300783"/>
            <a:ext cx="1072443" cy="1050227"/>
          </a:xfrm>
          <a:prstGeom prst="rect">
            <a:avLst/>
          </a:prstGeom>
        </p:spPr>
      </p:pic>
      <p:pic>
        <p:nvPicPr>
          <p:cNvPr id="6" name="Picture 5"/>
          <p:cNvPicPr>
            <a:picLocks noChangeAspect="1"/>
          </p:cNvPicPr>
          <p:nvPr/>
        </p:nvPicPr>
        <p:blipFill>
          <a:blip r:embed="rId4"/>
          <a:stretch>
            <a:fillRect/>
          </a:stretch>
        </p:blipFill>
        <p:spPr>
          <a:xfrm>
            <a:off x="2286000" y="3200400"/>
            <a:ext cx="1481667" cy="533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657600"/>
            <a:ext cx="690345" cy="891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Screen Shot 2017-08-01 at 12.56.4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4337698"/>
            <a:ext cx="2819400" cy="843902"/>
          </a:xfrm>
          <a:prstGeom prst="rect">
            <a:avLst/>
          </a:prstGeom>
        </p:spPr>
      </p:pic>
    </p:spTree>
    <p:extLst>
      <p:ext uri="{BB962C8B-B14F-4D97-AF65-F5344CB8AC3E}">
        <p14:creationId xmlns:p14="http://schemas.microsoft.com/office/powerpoint/2010/main" val="155943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686800" cy="1043042"/>
          </a:xfrm>
        </p:spPr>
        <p:txBody>
          <a:bodyPr>
            <a:noAutofit/>
          </a:bodyPr>
          <a:lstStyle/>
          <a:p>
            <a:r>
              <a:rPr lang="en-US" sz="3200" dirty="0">
                <a:latin typeface="Arial"/>
                <a:cs typeface="Arial"/>
              </a:rPr>
              <a:t>Portfolio Manager for Projects in Design Phase</a:t>
            </a:r>
            <a:endParaRPr lang="en-US" sz="3200" dirty="0"/>
          </a:p>
        </p:txBody>
      </p:sp>
      <p:sp>
        <p:nvSpPr>
          <p:cNvPr id="3" name="Content Placeholder 2"/>
          <p:cNvSpPr>
            <a:spLocks noGrp="1"/>
          </p:cNvSpPr>
          <p:nvPr>
            <p:ph idx="1"/>
          </p:nvPr>
        </p:nvSpPr>
        <p:spPr>
          <a:xfrm>
            <a:off x="301752" y="1600200"/>
            <a:ext cx="8305800" cy="4174699"/>
          </a:xfrm>
        </p:spPr>
        <p:txBody>
          <a:bodyPr/>
          <a:lstStyle/>
          <a:p>
            <a:r>
              <a:rPr lang="en-US" sz="1800" dirty="0">
                <a:latin typeface="Arial"/>
                <a:cs typeface="Arial"/>
              </a:rPr>
              <a:t>Portfolio Manager’s </a:t>
            </a:r>
            <a:r>
              <a:rPr lang="en-US" sz="1800" dirty="0" smtClean="0">
                <a:latin typeface="Arial"/>
                <a:cs typeface="Arial"/>
              </a:rPr>
              <a:t>“Design” </a:t>
            </a:r>
            <a:r>
              <a:rPr lang="en-US" sz="1800" dirty="0">
                <a:latin typeface="Arial"/>
                <a:cs typeface="Arial"/>
              </a:rPr>
              <a:t>tab allows to you to save energy and property information </a:t>
            </a:r>
            <a:r>
              <a:rPr lang="en-US" sz="1800" dirty="0" smtClean="0">
                <a:latin typeface="Arial"/>
                <a:cs typeface="Arial"/>
              </a:rPr>
              <a:t>for your </a:t>
            </a:r>
            <a:r>
              <a:rPr lang="en-US" sz="1800" dirty="0">
                <a:latin typeface="Arial"/>
                <a:cs typeface="Arial"/>
              </a:rPr>
              <a:t>new building design project for future comparison against actual performance</a:t>
            </a:r>
          </a:p>
          <a:p>
            <a:r>
              <a:rPr lang="en-US" sz="1800" dirty="0">
                <a:latin typeface="Arial"/>
                <a:cs typeface="Arial"/>
              </a:rPr>
              <a:t>Compare your energy estimates with your design target and the national median for your property type</a:t>
            </a:r>
          </a:p>
          <a:p>
            <a:r>
              <a:rPr lang="en-US" sz="1800" dirty="0">
                <a:latin typeface="Arial"/>
                <a:cs typeface="Arial"/>
              </a:rPr>
              <a:t>Compare between estimated, </a:t>
            </a:r>
            <a:r>
              <a:rPr lang="en-US" sz="1800" dirty="0" smtClean="0">
                <a:latin typeface="Arial"/>
                <a:cs typeface="Arial"/>
              </a:rPr>
              <a:t>as-designed, </a:t>
            </a:r>
            <a:r>
              <a:rPr lang="en-US" sz="1800" dirty="0">
                <a:latin typeface="Arial"/>
                <a:cs typeface="Arial"/>
              </a:rPr>
              <a:t>and actual energy consumption once the property is built and occupied</a:t>
            </a:r>
          </a:p>
          <a:p>
            <a:r>
              <a:rPr lang="en-US" sz="1800" dirty="0">
                <a:latin typeface="Arial"/>
                <a:cs typeface="Arial"/>
              </a:rPr>
              <a:t>Generate documentation for energy certification recognition</a:t>
            </a:r>
          </a:p>
          <a:p>
            <a:endParaRPr lang="en-US" dirty="0"/>
          </a:p>
        </p:txBody>
      </p:sp>
      <p:sp>
        <p:nvSpPr>
          <p:cNvPr id="4" name="Slide Number Placeholder 3"/>
          <p:cNvSpPr>
            <a:spLocks noGrp="1"/>
          </p:cNvSpPr>
          <p:nvPr>
            <p:ph type="sldNum" sz="quarter" idx="12"/>
          </p:nvPr>
        </p:nvSpPr>
        <p:spPr>
          <a:xfrm>
            <a:off x="8668512" y="6356351"/>
            <a:ext cx="477578" cy="365125"/>
          </a:xfrm>
        </p:spPr>
        <p:txBody>
          <a:bodyPr/>
          <a:lstStyle/>
          <a:p>
            <a:fld id="{AE56FA67-B288-4168-BB1D-CC13732AD24A}" type="slidenum">
              <a:rPr lang="en-US" smtClean="0">
                <a:solidFill>
                  <a:srgbClr val="3F3F3F"/>
                </a:solidFill>
              </a:rPr>
              <a:pPr/>
              <a:t>10</a:t>
            </a:fld>
            <a:endParaRPr lang="en-US" dirty="0">
              <a:solidFill>
                <a:srgbClr val="3F3F3F"/>
              </a:solidFill>
            </a:endParaRPr>
          </a:p>
        </p:txBody>
      </p:sp>
      <p:pic>
        <p:nvPicPr>
          <p:cNvPr id="9" name="Picture 8"/>
          <p:cNvPicPr>
            <a:picLocks noChangeAspect="1"/>
          </p:cNvPicPr>
          <p:nvPr/>
        </p:nvPicPr>
        <p:blipFill>
          <a:blip r:embed="rId3"/>
          <a:stretch>
            <a:fillRect/>
          </a:stretch>
        </p:blipFill>
        <p:spPr>
          <a:xfrm>
            <a:off x="1981200" y="4038600"/>
            <a:ext cx="5854700" cy="1828800"/>
          </a:xfrm>
          <a:prstGeom prst="rect">
            <a:avLst/>
          </a:prstGeom>
          <a:ln>
            <a:solidFill>
              <a:srgbClr val="4F81BD"/>
            </a:solidFill>
          </a:ln>
        </p:spPr>
      </p:pic>
    </p:spTree>
    <p:extLst>
      <p:ext uri="{BB962C8B-B14F-4D97-AF65-F5344CB8AC3E}">
        <p14:creationId xmlns:p14="http://schemas.microsoft.com/office/powerpoint/2010/main" val="362375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84048" y="530352"/>
            <a:ext cx="8686800" cy="530352"/>
          </a:xfrm>
        </p:spPr>
        <p:txBody>
          <a:bodyPr>
            <a:noAutofit/>
          </a:bodyPr>
          <a:lstStyle/>
          <a:p>
            <a:r>
              <a:rPr lang="en-US" sz="3200" dirty="0">
                <a:latin typeface="Arial"/>
                <a:cs typeface="Arial"/>
              </a:rPr>
              <a:t>Target Finder for Projects in Design</a:t>
            </a:r>
            <a:r>
              <a:rPr lang="en-US" sz="3200" i="1" dirty="0">
                <a:latin typeface="Arial"/>
                <a:cs typeface="Arial"/>
              </a:rPr>
              <a:t> </a:t>
            </a:r>
            <a:r>
              <a:rPr lang="en-US" sz="3200" dirty="0">
                <a:latin typeface="Arial"/>
                <a:cs typeface="Arial"/>
              </a:rPr>
              <a:t>Phase</a:t>
            </a:r>
          </a:p>
        </p:txBody>
      </p:sp>
      <p:sp>
        <p:nvSpPr>
          <p:cNvPr id="20483" name="Rectangle 3"/>
          <p:cNvSpPr>
            <a:spLocks noGrp="1"/>
          </p:cNvSpPr>
          <p:nvPr>
            <p:ph idx="1"/>
          </p:nvPr>
        </p:nvSpPr>
        <p:spPr>
          <a:xfrm>
            <a:off x="502920" y="1216152"/>
            <a:ext cx="8412480" cy="4114800"/>
          </a:xfrm>
        </p:spPr>
        <p:txBody>
          <a:bodyPr vert="horz" lIns="91440" tIns="45720" rIns="91440" bIns="45720" rtlCol="0" anchor="t">
            <a:normAutofit/>
          </a:bodyPr>
          <a:lstStyle/>
          <a:p>
            <a:pPr marL="0" lvl="1" indent="0">
              <a:lnSpc>
                <a:spcPct val="100000"/>
              </a:lnSpc>
              <a:spcAft>
                <a:spcPts val="600"/>
              </a:spcAft>
              <a:buClr>
                <a:srgbClr val="00B0F0"/>
              </a:buClr>
              <a:buNone/>
            </a:pPr>
            <a:r>
              <a:rPr lang="en-US" sz="1800" dirty="0">
                <a:solidFill>
                  <a:srgbClr val="595959"/>
                </a:solidFill>
                <a:latin typeface="Arial"/>
                <a:cs typeface="Arial"/>
              </a:rPr>
              <a:t>Target Finder is an energy performance calculator built into Portfolio Manager’s Design </a:t>
            </a:r>
            <a:r>
              <a:rPr lang="en-US" sz="1800" dirty="0" smtClean="0">
                <a:solidFill>
                  <a:srgbClr val="595959"/>
                </a:solidFill>
                <a:latin typeface="Arial"/>
                <a:cs typeface="Arial"/>
              </a:rPr>
              <a:t>tab, </a:t>
            </a:r>
            <a:r>
              <a:rPr lang="en-US" sz="1800" dirty="0">
                <a:solidFill>
                  <a:srgbClr val="595959"/>
                </a:solidFill>
                <a:latin typeface="Arial"/>
                <a:cs typeface="Arial"/>
              </a:rPr>
              <a:t>and is also a </a:t>
            </a:r>
            <a:r>
              <a:rPr lang="en-US" sz="1800" dirty="0" smtClean="0">
                <a:solidFill>
                  <a:srgbClr val="595959"/>
                </a:solidFill>
                <a:latin typeface="Arial"/>
                <a:cs typeface="Arial"/>
              </a:rPr>
              <a:t>stand-alone </a:t>
            </a:r>
            <a:r>
              <a:rPr lang="en-US" sz="1800" dirty="0">
                <a:solidFill>
                  <a:srgbClr val="595959"/>
                </a:solidFill>
                <a:latin typeface="Arial"/>
                <a:cs typeface="Arial"/>
              </a:rPr>
              <a:t>tool. Target Finder calculates:</a:t>
            </a:r>
          </a:p>
          <a:p>
            <a:pPr marL="347472" lvl="2" indent="-347472">
              <a:lnSpc>
                <a:spcPct val="100000"/>
              </a:lnSpc>
              <a:spcAft>
                <a:spcPts val="600"/>
              </a:spcAft>
              <a:buClr>
                <a:srgbClr val="00B0F0"/>
              </a:buClr>
            </a:pPr>
            <a:r>
              <a:rPr lang="en-US" sz="1800" dirty="0">
                <a:solidFill>
                  <a:srgbClr val="595959"/>
                </a:solidFill>
                <a:latin typeface="Arial"/>
                <a:cs typeface="Arial"/>
              </a:rPr>
              <a:t>Energy use intensity (EUI)</a:t>
            </a:r>
          </a:p>
          <a:p>
            <a:pPr marL="347472" lvl="2" indent="-347472">
              <a:lnSpc>
                <a:spcPct val="100000"/>
              </a:lnSpc>
              <a:spcAft>
                <a:spcPts val="600"/>
              </a:spcAft>
              <a:buClr>
                <a:srgbClr val="00B0F0"/>
              </a:buClr>
            </a:pPr>
            <a:r>
              <a:rPr lang="en-US" sz="1800" dirty="0">
                <a:solidFill>
                  <a:srgbClr val="595959"/>
                </a:solidFill>
                <a:latin typeface="Arial"/>
                <a:cs typeface="Arial"/>
              </a:rPr>
              <a:t>Absolute energy required to achieve goal</a:t>
            </a:r>
          </a:p>
          <a:p>
            <a:pPr marL="347472" lvl="2" indent="-347472">
              <a:lnSpc>
                <a:spcPct val="100000"/>
              </a:lnSpc>
              <a:spcAft>
                <a:spcPts val="600"/>
              </a:spcAft>
              <a:buClr>
                <a:srgbClr val="00B0F0"/>
              </a:buClr>
            </a:pPr>
            <a:r>
              <a:rPr lang="en-US" sz="1800" dirty="0">
                <a:solidFill>
                  <a:srgbClr val="595959"/>
                </a:solidFill>
                <a:latin typeface="Arial"/>
                <a:cs typeface="Arial"/>
              </a:rPr>
              <a:t>Estimated ENERGY STAR score (1-100) of design</a:t>
            </a:r>
          </a:p>
          <a:p>
            <a:pPr marL="347472" lvl="2" indent="-347472">
              <a:lnSpc>
                <a:spcPct val="100000"/>
              </a:lnSpc>
              <a:spcAft>
                <a:spcPts val="600"/>
              </a:spcAft>
              <a:buClr>
                <a:srgbClr val="00B0F0"/>
              </a:buClr>
            </a:pPr>
            <a:r>
              <a:rPr lang="en-US" sz="1800" dirty="0" smtClean="0">
                <a:solidFill>
                  <a:srgbClr val="595959"/>
                </a:solidFill>
                <a:latin typeface="Arial"/>
                <a:cs typeface="Arial"/>
              </a:rPr>
              <a:t>Energy </a:t>
            </a:r>
            <a:r>
              <a:rPr lang="en-US" sz="1800" dirty="0">
                <a:solidFill>
                  <a:srgbClr val="595959"/>
                </a:solidFill>
                <a:latin typeface="Arial"/>
                <a:cs typeface="Arial"/>
              </a:rPr>
              <a:t>costs and GHG </a:t>
            </a:r>
            <a:r>
              <a:rPr lang="en-US" sz="1800" dirty="0" smtClean="0">
                <a:solidFill>
                  <a:srgbClr val="595959"/>
                </a:solidFill>
                <a:latin typeface="Arial"/>
                <a:cs typeface="Arial"/>
              </a:rPr>
              <a:t>emissions associated with design</a:t>
            </a:r>
            <a:endParaRPr lang="en-US" sz="1800" dirty="0">
              <a:solidFill>
                <a:srgbClr val="595959"/>
              </a:solidFill>
              <a:latin typeface="Arial"/>
              <a:cs typeface="Arial"/>
            </a:endParaRPr>
          </a:p>
          <a:p>
            <a:pPr marL="347472" lvl="1" indent="-347472">
              <a:lnSpc>
                <a:spcPct val="100000"/>
              </a:lnSpc>
              <a:spcAft>
                <a:spcPts val="600"/>
              </a:spcAft>
              <a:buClr>
                <a:srgbClr val="00B0F0"/>
              </a:buClr>
              <a:buFont typeface="Arial"/>
              <a:buChar char="•"/>
            </a:pPr>
            <a:r>
              <a:rPr lang="en-US" sz="1800" dirty="0" smtClean="0">
                <a:solidFill>
                  <a:srgbClr val="595959"/>
                </a:solidFill>
                <a:latin typeface="Arial"/>
                <a:cs typeface="Arial"/>
              </a:rPr>
              <a:t>“Target Finder” </a:t>
            </a:r>
            <a:r>
              <a:rPr lang="en-US" sz="1800" dirty="0">
                <a:solidFill>
                  <a:srgbClr val="595959"/>
                </a:solidFill>
                <a:latin typeface="Arial"/>
                <a:cs typeface="Arial"/>
              </a:rPr>
              <a:t>is the </a:t>
            </a:r>
            <a:r>
              <a:rPr lang="en-US" sz="1800" dirty="0" smtClean="0">
                <a:solidFill>
                  <a:srgbClr val="595959"/>
                </a:solidFill>
                <a:latin typeface="Arial"/>
                <a:cs typeface="Arial"/>
              </a:rPr>
              <a:t>term used </a:t>
            </a:r>
            <a:r>
              <a:rPr lang="en-US" sz="1800" dirty="0">
                <a:solidFill>
                  <a:srgbClr val="595959"/>
                </a:solidFill>
                <a:latin typeface="Arial"/>
                <a:cs typeface="Arial"/>
              </a:rPr>
              <a:t>by LEED, Green Globes, and CHPS</a:t>
            </a:r>
          </a:p>
        </p:txBody>
      </p:sp>
      <p:sp>
        <p:nvSpPr>
          <p:cNvPr id="6"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chemeClr val="tx1"/>
                </a:solidFill>
                <a:latin typeface="Arial" charset="0"/>
                <a:cs typeface="Arial" charset="0"/>
              </a:rPr>
              <a:pPr/>
              <a:t>11</a:t>
            </a:fld>
            <a:endParaRPr lang="en-US" dirty="0">
              <a:solidFill>
                <a:schemeClr val="tx1"/>
              </a:solidFill>
              <a:latin typeface="Arial" charset="0"/>
              <a:cs typeface="Arial" charset="0"/>
            </a:endParaRPr>
          </a:p>
        </p:txBody>
      </p:sp>
      <p:pic>
        <p:nvPicPr>
          <p:cNvPr id="2" name="Picture 1"/>
          <p:cNvPicPr>
            <a:picLocks noChangeAspect="1"/>
          </p:cNvPicPr>
          <p:nvPr/>
        </p:nvPicPr>
        <p:blipFill>
          <a:blip r:embed="rId3"/>
          <a:stretch>
            <a:fillRect/>
          </a:stretch>
        </p:blipFill>
        <p:spPr>
          <a:xfrm>
            <a:off x="1066800" y="4132275"/>
            <a:ext cx="7095067" cy="1963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9184"/>
            <a:ext cx="8686800" cy="987552"/>
          </a:xfrm>
        </p:spPr>
        <p:txBody>
          <a:bodyPr>
            <a:noAutofit/>
          </a:bodyPr>
          <a:lstStyle/>
          <a:p>
            <a:pPr lvl="0"/>
            <a:r>
              <a:rPr lang="en-US" sz="3200" dirty="0">
                <a:latin typeface="Arial"/>
                <a:cs typeface="Arial"/>
              </a:rPr>
              <a:t>Sustainable Buildings Checklist in Portfolio Manager</a:t>
            </a:r>
          </a:p>
        </p:txBody>
      </p:sp>
      <p:sp>
        <p:nvSpPr>
          <p:cNvPr id="5" name="Rectangle 3"/>
          <p:cNvSpPr txBox="1">
            <a:spLocks noChangeArrowheads="1"/>
          </p:cNvSpPr>
          <p:nvPr/>
        </p:nvSpPr>
        <p:spPr>
          <a:xfrm>
            <a:off x="365760" y="1600200"/>
            <a:ext cx="8412480" cy="4114800"/>
          </a:xfrm>
          <a:prstGeom prst="rect">
            <a:avLst/>
          </a:prstGeom>
        </p:spPr>
        <p:txBody>
          <a:bodyPr vert="horz" lIns="91440" tIns="45720" rIns="91440" bIns="45720" rtlCol="0" anchor="t">
            <a:normAutofit/>
          </a:bodyPr>
          <a:lstStyle>
            <a:lvl1pPr marL="342900" indent="-342900" algn="l" defTabSz="457200" rtl="0" eaLnBrk="1" latinLnBrk="0" hangingPunct="1">
              <a:lnSpc>
                <a:spcPts val="2000"/>
              </a:lnSpc>
              <a:spcBef>
                <a:spcPts val="6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lnSpc>
                <a:spcPts val="2000"/>
              </a:lnSpc>
              <a:spcBef>
                <a:spcPts val="6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lnSpc>
                <a:spcPts val="2000"/>
              </a:lnSpc>
              <a:spcBef>
                <a:spcPts val="6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lnSpc>
                <a:spcPts val="2000"/>
              </a:lnSpc>
              <a:spcBef>
                <a:spcPts val="6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lnSpc>
                <a:spcPts val="2000"/>
              </a:lnSpc>
              <a:spcBef>
                <a:spcPts val="60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fontAlgn="auto">
              <a:lnSpc>
                <a:spcPct val="100000"/>
              </a:lnSpc>
              <a:spcAft>
                <a:spcPts val="600"/>
              </a:spcAft>
              <a:buFont typeface="Arial"/>
              <a:buNone/>
              <a:defRPr/>
            </a:pPr>
            <a:r>
              <a:rPr lang="en-US" sz="1800" dirty="0" smtClean="0">
                <a:solidFill>
                  <a:srgbClr val="595959"/>
                </a:solidFill>
                <a:latin typeface="Arial"/>
                <a:cs typeface="Arial"/>
              </a:rPr>
              <a:t>	The </a:t>
            </a:r>
            <a:r>
              <a:rPr lang="en-US" sz="1800" dirty="0">
                <a:solidFill>
                  <a:srgbClr val="595959"/>
                </a:solidFill>
                <a:latin typeface="Arial"/>
                <a:cs typeface="Arial"/>
              </a:rPr>
              <a:t>Sustainable Buildings Checklist helps Federal agencies and non-Federal buildings</a:t>
            </a:r>
          </a:p>
          <a:p>
            <a:pPr marL="747522" lvl="2" indent="-347472" fontAlgn="auto">
              <a:lnSpc>
                <a:spcPct val="100000"/>
              </a:lnSpc>
              <a:spcAft>
                <a:spcPts val="600"/>
              </a:spcAft>
              <a:defRPr/>
            </a:pPr>
            <a:r>
              <a:rPr lang="en-US" sz="1800" dirty="0">
                <a:solidFill>
                  <a:srgbClr val="595959"/>
                </a:solidFill>
                <a:latin typeface="Arial"/>
                <a:cs typeface="Arial"/>
              </a:rPr>
              <a:t>Conduct initial and final building walkthrough assessments</a:t>
            </a:r>
          </a:p>
          <a:p>
            <a:pPr marL="747522" lvl="2" indent="-347472" fontAlgn="auto">
              <a:lnSpc>
                <a:spcPct val="100000"/>
              </a:lnSpc>
              <a:spcAft>
                <a:spcPts val="600"/>
              </a:spcAft>
              <a:defRPr/>
            </a:pPr>
            <a:r>
              <a:rPr lang="en-US" sz="1800" dirty="0">
                <a:solidFill>
                  <a:srgbClr val="595959"/>
                </a:solidFill>
                <a:latin typeface="Arial"/>
                <a:cs typeface="Arial"/>
              </a:rPr>
              <a:t>Track and easily view progress on each guiding principle</a:t>
            </a:r>
          </a:p>
          <a:p>
            <a:pPr marL="747522" lvl="2" indent="-347472" fontAlgn="auto">
              <a:lnSpc>
                <a:spcPct val="100000"/>
              </a:lnSpc>
              <a:spcAft>
                <a:spcPts val="600"/>
              </a:spcAft>
              <a:defRPr/>
            </a:pPr>
            <a:r>
              <a:rPr lang="en-US" sz="1800" dirty="0">
                <a:solidFill>
                  <a:srgbClr val="595959"/>
                </a:solidFill>
                <a:latin typeface="Arial"/>
                <a:cs typeface="Arial"/>
              </a:rPr>
              <a:t>Upload compliance documents to the repository for record keeping</a:t>
            </a:r>
          </a:p>
          <a:p>
            <a:pPr marL="747522" lvl="2" indent="-347472" fontAlgn="auto">
              <a:lnSpc>
                <a:spcPct val="100000"/>
              </a:lnSpc>
              <a:spcAft>
                <a:spcPts val="600"/>
              </a:spcAft>
              <a:defRPr/>
            </a:pPr>
            <a:r>
              <a:rPr lang="en-US" sz="1800" dirty="0">
                <a:solidFill>
                  <a:srgbClr val="595959"/>
                </a:solidFill>
                <a:latin typeface="Arial"/>
                <a:cs typeface="Arial"/>
              </a:rPr>
              <a:t>Create a portfolio-wide federal building sustainability roll-up report</a:t>
            </a:r>
          </a:p>
          <a:p>
            <a:pPr marL="747522" lvl="2" indent="-347472" fontAlgn="auto">
              <a:lnSpc>
                <a:spcPct val="100000"/>
              </a:lnSpc>
              <a:spcAft>
                <a:spcPts val="600"/>
              </a:spcAft>
              <a:defRPr/>
            </a:pPr>
            <a:r>
              <a:rPr lang="en-US" sz="1800" dirty="0">
                <a:solidFill>
                  <a:srgbClr val="595959"/>
                </a:solidFill>
                <a:latin typeface="Arial"/>
                <a:cs typeface="Arial"/>
              </a:rPr>
              <a:t>Review up-to-date energy and water metrics generated by Portfolio Manager</a:t>
            </a:r>
          </a:p>
          <a:p>
            <a:pPr lvl="1" fontAlgn="auto">
              <a:lnSpc>
                <a:spcPct val="100000"/>
              </a:lnSpc>
              <a:spcAft>
                <a:spcPct val="10000"/>
              </a:spcAft>
              <a:defRPr/>
            </a:pPr>
            <a:endParaRPr lang="en-US" sz="1800" dirty="0">
              <a:solidFill>
                <a:srgbClr val="595959"/>
              </a:solidFill>
            </a:endParaRPr>
          </a:p>
        </p:txBody>
      </p:sp>
      <p:sp>
        <p:nvSpPr>
          <p:cNvPr id="6" name="Slide Number Placeholder 1"/>
          <p:cNvSpPr>
            <a:spLocks noGrp="1"/>
          </p:cNvSpPr>
          <p:nvPr>
            <p:ph type="sldNum" sz="quarter" idx="12"/>
          </p:nvPr>
        </p:nvSpPr>
        <p:spPr>
          <a:xfrm>
            <a:off x="8668512" y="6281928"/>
            <a:ext cx="477578" cy="365125"/>
          </a:xfrm>
        </p:spPr>
        <p:txBody>
          <a:bodyPr/>
          <a:lstStyle/>
          <a:p>
            <a:fld id="{62AF508D-7A60-4438-A564-7678C5722827}" type="slidenum">
              <a:rPr lang="en-US" smtClean="0">
                <a:solidFill>
                  <a:srgbClr val="000000"/>
                </a:solidFill>
                <a:latin typeface="Arial" charset="0"/>
                <a:cs typeface="Arial" charset="0"/>
              </a:rPr>
              <a:pPr/>
              <a:t>12</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96287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143000"/>
            <a:ext cx="6583048" cy="5029200"/>
            <a:chOff x="319868" y="990600"/>
            <a:chExt cx="6916474" cy="5167313"/>
          </a:xfrm>
        </p:grpSpPr>
        <p:pic>
          <p:nvPicPr>
            <p:cNvPr id="9" name="Picture 8"/>
            <p:cNvPicPr>
              <a:picLocks noChangeAspect="1"/>
            </p:cNvPicPr>
            <p:nvPr/>
          </p:nvPicPr>
          <p:blipFill>
            <a:blip r:embed="rId3"/>
            <a:stretch>
              <a:fillRect/>
            </a:stretch>
          </p:blipFill>
          <p:spPr>
            <a:xfrm>
              <a:off x="319868" y="990600"/>
              <a:ext cx="6916474" cy="5167313"/>
            </a:xfrm>
            <a:prstGeom prst="rect">
              <a:avLst/>
            </a:prstGeom>
          </p:spPr>
        </p:pic>
        <p:sp>
          <p:nvSpPr>
            <p:cNvPr id="10" name="Rectangle 9"/>
            <p:cNvSpPr/>
            <p:nvPr/>
          </p:nvSpPr>
          <p:spPr>
            <a:xfrm>
              <a:off x="5105400" y="6019800"/>
              <a:ext cx="596101" cy="138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304800" y="228600"/>
            <a:ext cx="6782656" cy="685800"/>
          </a:xfrm>
          <a:solidFill>
            <a:schemeClr val="bg1"/>
          </a:solidFill>
        </p:spPr>
        <p:txBody>
          <a:bodyPr>
            <a:noAutofit/>
          </a:bodyPr>
          <a:lstStyle/>
          <a:p>
            <a:pPr lvl="0"/>
            <a:r>
              <a:rPr lang="en-US" sz="3200" dirty="0">
                <a:latin typeface="Arial"/>
                <a:cs typeface="Arial"/>
              </a:rPr>
              <a:t>Sustainable Buildings Checklist</a:t>
            </a:r>
          </a:p>
        </p:txBody>
      </p:sp>
      <p:pic>
        <p:nvPicPr>
          <p:cNvPr id="7" name="Picture 6"/>
          <p:cNvPicPr>
            <a:picLocks noChangeAspect="1"/>
          </p:cNvPicPr>
          <p:nvPr/>
        </p:nvPicPr>
        <p:blipFill>
          <a:blip r:embed="rId4"/>
          <a:stretch>
            <a:fillRect/>
          </a:stretch>
        </p:blipFill>
        <p:spPr>
          <a:xfrm>
            <a:off x="5892367" y="1752600"/>
            <a:ext cx="3213899" cy="3639148"/>
          </a:xfrm>
          <a:prstGeom prst="rect">
            <a:avLst/>
          </a:prstGeom>
        </p:spPr>
      </p:pic>
      <p:sp>
        <p:nvSpPr>
          <p:cNvPr id="3" name="TextBox 2"/>
          <p:cNvSpPr txBox="1"/>
          <p:nvPr/>
        </p:nvSpPr>
        <p:spPr>
          <a:xfrm>
            <a:off x="3810000" y="5715000"/>
            <a:ext cx="4323021" cy="461665"/>
          </a:xfrm>
          <a:prstGeom prst="rect">
            <a:avLst/>
          </a:prstGeom>
          <a:solidFill>
            <a:schemeClr val="bg1"/>
          </a:solidFill>
        </p:spPr>
        <p:txBody>
          <a:bodyPr wrap="square" rtlCol="0">
            <a:spAutoFit/>
          </a:bodyPr>
          <a:lstStyle/>
          <a:p>
            <a:r>
              <a:rPr lang="en-US" sz="1200" dirty="0">
                <a:solidFill>
                  <a:schemeClr val="bg1">
                    <a:lumMod val="50000"/>
                  </a:schemeClr>
                </a:solidFill>
                <a:hlinkClick r:id="rId5"/>
              </a:rPr>
              <a:t>https://www.energystar.gov/buildings/tools-and-resources/how-use-sustainable-buildings-checklist-0</a:t>
            </a:r>
            <a:endParaRPr lang="en-US" sz="1200" dirty="0">
              <a:solidFill>
                <a:schemeClr val="bg1">
                  <a:lumMod val="50000"/>
                </a:schemeClr>
              </a:solidFill>
            </a:endParaRPr>
          </a:p>
        </p:txBody>
      </p:sp>
      <p:sp>
        <p:nvSpPr>
          <p:cNvPr id="1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13</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74271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56351"/>
            <a:ext cx="477578" cy="365125"/>
          </a:xfrm>
        </p:spPr>
        <p:txBody>
          <a:bodyPr/>
          <a:lstStyle/>
          <a:p>
            <a:fld id="{62AF508D-7A60-4438-A564-7678C5722827}" type="slidenum">
              <a:rPr lang="en-US" smtClean="0">
                <a:solidFill>
                  <a:srgbClr val="000000"/>
                </a:solidFill>
              </a:rPr>
              <a:pPr/>
              <a:t>14</a:t>
            </a:fld>
            <a:endParaRPr lang="en-US" dirty="0">
              <a:solidFill>
                <a:srgbClr val="000000"/>
              </a:solidFill>
            </a:endParaRPr>
          </a:p>
        </p:txBody>
      </p:sp>
      <p:sp>
        <p:nvSpPr>
          <p:cNvPr id="8" name="Title 1"/>
          <p:cNvSpPr txBox="1">
            <a:spLocks/>
          </p:cNvSpPr>
          <p:nvPr/>
        </p:nvSpPr>
        <p:spPr>
          <a:xfrm>
            <a:off x="228600" y="228600"/>
            <a:ext cx="7780499" cy="533400"/>
          </a:xfrm>
          <a:prstGeom prst="rect">
            <a:avLst/>
          </a:prstGeom>
        </p:spPr>
        <p:txBody>
          <a:bodyPr anchor="b">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Results and </a:t>
            </a:r>
            <a:r>
              <a:rPr lang="en-US" sz="3200" dirty="0" smtClean="0">
                <a:latin typeface="Arial"/>
                <a:cs typeface="Arial"/>
              </a:rPr>
              <a:t>Metrics Comparisons</a:t>
            </a:r>
            <a:endParaRPr lang="en-US" sz="3200" dirty="0">
              <a:latin typeface="Arial"/>
              <a:cs typeface="Arial"/>
            </a:endParaRPr>
          </a:p>
        </p:txBody>
      </p:sp>
      <p:pic>
        <p:nvPicPr>
          <p:cNvPr id="3" name="Picture 2"/>
          <p:cNvPicPr>
            <a:picLocks noChangeAspect="1"/>
          </p:cNvPicPr>
          <p:nvPr/>
        </p:nvPicPr>
        <p:blipFill>
          <a:blip r:embed="rId3"/>
          <a:stretch>
            <a:fillRect/>
          </a:stretch>
        </p:blipFill>
        <p:spPr>
          <a:xfrm>
            <a:off x="228600" y="762000"/>
            <a:ext cx="3962640" cy="3880173"/>
          </a:xfrm>
          <a:prstGeom prst="rect">
            <a:avLst/>
          </a:prstGeom>
          <a:ln>
            <a:noFill/>
          </a:ln>
        </p:spPr>
      </p:pic>
      <p:pic>
        <p:nvPicPr>
          <p:cNvPr id="4" name="Picture 3"/>
          <p:cNvPicPr>
            <a:picLocks noChangeAspect="1"/>
          </p:cNvPicPr>
          <p:nvPr/>
        </p:nvPicPr>
        <p:blipFill rotWithShape="1">
          <a:blip r:embed="rId4"/>
          <a:srcRect b="10633"/>
          <a:stretch/>
        </p:blipFill>
        <p:spPr>
          <a:xfrm>
            <a:off x="228600" y="4648200"/>
            <a:ext cx="3962640" cy="1524000"/>
          </a:xfrm>
          <a:prstGeom prst="rect">
            <a:avLst/>
          </a:prstGeom>
          <a:ln>
            <a:noFill/>
          </a:ln>
        </p:spPr>
      </p:pic>
      <p:pic>
        <p:nvPicPr>
          <p:cNvPr id="5" name="Picture 4"/>
          <p:cNvPicPr>
            <a:picLocks noChangeAspect="1"/>
          </p:cNvPicPr>
          <p:nvPr/>
        </p:nvPicPr>
        <p:blipFill>
          <a:blip r:embed="rId5"/>
          <a:stretch>
            <a:fillRect/>
          </a:stretch>
        </p:blipFill>
        <p:spPr>
          <a:xfrm>
            <a:off x="4274186" y="1295400"/>
            <a:ext cx="4793614" cy="457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686800" cy="530352"/>
          </a:xfrm>
        </p:spPr>
        <p:txBody>
          <a:bodyPr>
            <a:noAutofit/>
          </a:bodyPr>
          <a:lstStyle/>
          <a:p>
            <a:pPr lvl="0"/>
            <a:r>
              <a:rPr lang="en-US" sz="3200" dirty="0">
                <a:latin typeface="Arial"/>
                <a:cs typeface="Arial"/>
              </a:rPr>
              <a:t>ENERGY STAR Resources</a:t>
            </a:r>
          </a:p>
        </p:txBody>
      </p:sp>
      <p:sp>
        <p:nvSpPr>
          <p:cNvPr id="3" name="Content Placeholder 2"/>
          <p:cNvSpPr>
            <a:spLocks noGrp="1"/>
          </p:cNvSpPr>
          <p:nvPr>
            <p:ph idx="1"/>
          </p:nvPr>
        </p:nvSpPr>
        <p:spPr>
          <a:xfrm>
            <a:off x="658368" y="1524000"/>
            <a:ext cx="8412480" cy="4114800"/>
          </a:xfrm>
        </p:spPr>
        <p:txBody>
          <a:bodyPr vert="horz" lIns="91440" tIns="45720" rIns="91440" bIns="45720" rtlCol="0" anchor="t">
            <a:normAutofit/>
          </a:bodyPr>
          <a:lstStyle/>
          <a:p>
            <a:pPr marL="0" indent="0">
              <a:lnSpc>
                <a:spcPct val="100000"/>
              </a:lnSpc>
              <a:spcAft>
                <a:spcPts val="600"/>
              </a:spcAft>
              <a:buNone/>
            </a:pPr>
            <a:r>
              <a:rPr lang="en-US" sz="1800" dirty="0">
                <a:latin typeface="Arial"/>
                <a:cs typeface="Arial"/>
              </a:rPr>
              <a:t>Training Resources</a:t>
            </a:r>
          </a:p>
          <a:p>
            <a:pPr marL="347472" lvl="1" indent="-347472">
              <a:lnSpc>
                <a:spcPct val="100000"/>
              </a:lnSpc>
              <a:spcAft>
                <a:spcPts val="600"/>
              </a:spcAft>
              <a:buFont typeface="Arial"/>
              <a:buChar char="•"/>
            </a:pPr>
            <a:r>
              <a:rPr lang="en-US" sz="1800" dirty="0">
                <a:latin typeface="Arial"/>
                <a:cs typeface="Arial"/>
              </a:rPr>
              <a:t>Access “How-to” guides and video training: </a:t>
            </a:r>
            <a:r>
              <a:rPr lang="en-US" sz="1800" dirty="0">
                <a:latin typeface="Arial"/>
                <a:cs typeface="Arial"/>
                <a:hlinkClick r:id="rId3"/>
              </a:rPr>
              <a:t>https://www.energystar.gov/buildings/training</a:t>
            </a:r>
            <a:endParaRPr lang="en-US" sz="1800" dirty="0">
              <a:latin typeface="Arial"/>
              <a:cs typeface="Arial"/>
            </a:endParaRPr>
          </a:p>
          <a:p>
            <a:pPr marL="347472" lvl="1" indent="-347472">
              <a:lnSpc>
                <a:spcPct val="100000"/>
              </a:lnSpc>
              <a:spcAft>
                <a:spcPts val="600"/>
              </a:spcAft>
              <a:buFont typeface="Arial"/>
              <a:buChar char="•"/>
            </a:pPr>
            <a:r>
              <a:rPr lang="en-US" sz="1800" dirty="0">
                <a:latin typeface="Arial"/>
                <a:cs typeface="Arial"/>
              </a:rPr>
              <a:t>Register for webinars: </a:t>
            </a:r>
            <a:r>
              <a:rPr lang="en-US" sz="1800" dirty="0">
                <a:latin typeface="Arial"/>
                <a:cs typeface="Arial"/>
                <a:hlinkClick r:id="rId4"/>
              </a:rPr>
              <a:t>http://esbuildings.webex.com</a:t>
            </a:r>
            <a:endParaRPr lang="en-US" sz="1800" dirty="0">
              <a:latin typeface="Arial"/>
              <a:cs typeface="Arial"/>
            </a:endParaRPr>
          </a:p>
          <a:p>
            <a:pPr marL="0" lvl="1" indent="0">
              <a:lnSpc>
                <a:spcPct val="100000"/>
              </a:lnSpc>
              <a:spcAft>
                <a:spcPts val="600"/>
              </a:spcAft>
              <a:buNone/>
            </a:pPr>
            <a:endParaRPr lang="en-US" sz="1800" dirty="0">
              <a:latin typeface="Arial"/>
              <a:cs typeface="Arial"/>
            </a:endParaRPr>
          </a:p>
          <a:p>
            <a:pPr marL="0" lvl="1" indent="0">
              <a:lnSpc>
                <a:spcPct val="100000"/>
              </a:lnSpc>
              <a:spcAft>
                <a:spcPts val="600"/>
              </a:spcAft>
              <a:buNone/>
            </a:pPr>
            <a:r>
              <a:rPr lang="en-US" sz="1800" dirty="0">
                <a:latin typeface="Arial"/>
                <a:cs typeface="Arial"/>
              </a:rPr>
              <a:t>Access Tools and Resources:</a:t>
            </a:r>
          </a:p>
          <a:p>
            <a:pPr marL="285750" lvl="1">
              <a:lnSpc>
                <a:spcPct val="100000"/>
              </a:lnSpc>
              <a:spcAft>
                <a:spcPts val="600"/>
              </a:spcAft>
              <a:buFont typeface="Arial"/>
              <a:buChar char="•"/>
            </a:pPr>
            <a:r>
              <a:rPr lang="en-US" sz="1800" dirty="0">
                <a:latin typeface="Arial"/>
                <a:cs typeface="Arial"/>
                <a:hlinkClick r:id="rId5"/>
              </a:rPr>
              <a:t>https://www.energystar.gov/buildings/tools-and-resources</a:t>
            </a:r>
            <a:endParaRPr lang="en-US" sz="1800" dirty="0">
              <a:latin typeface="Arial"/>
              <a:cs typeface="Arial"/>
            </a:endParaRPr>
          </a:p>
          <a:p>
            <a:pPr marL="0" indent="0">
              <a:lnSpc>
                <a:spcPct val="100000"/>
              </a:lnSpc>
              <a:spcAft>
                <a:spcPts val="600"/>
              </a:spcAft>
              <a:buNone/>
            </a:pPr>
            <a:endParaRPr lang="en-US" sz="1800" dirty="0">
              <a:latin typeface="Arial"/>
              <a:cs typeface="Arial"/>
            </a:endParaRPr>
          </a:p>
          <a:p>
            <a:pPr marL="0" indent="0">
              <a:lnSpc>
                <a:spcPct val="100000"/>
              </a:lnSpc>
              <a:spcAft>
                <a:spcPts val="600"/>
              </a:spcAft>
              <a:buNone/>
            </a:pPr>
            <a:r>
              <a:rPr lang="en-US" sz="1800" dirty="0">
                <a:latin typeface="Arial"/>
                <a:cs typeface="Arial"/>
              </a:rPr>
              <a:t>Help Desk:</a:t>
            </a:r>
          </a:p>
          <a:p>
            <a:pPr marL="285750" lvl="1">
              <a:lnSpc>
                <a:spcPct val="100000"/>
              </a:lnSpc>
              <a:spcAft>
                <a:spcPts val="600"/>
              </a:spcAft>
              <a:buFont typeface="Arial"/>
              <a:buChar char="•"/>
            </a:pPr>
            <a:r>
              <a:rPr lang="en-US" sz="1800" u="sng" dirty="0">
                <a:latin typeface="Arial"/>
                <a:cs typeface="Arial"/>
                <a:hlinkClick r:id="rId6"/>
              </a:rPr>
              <a:t>http://www.energystar.gov/buildingshelp</a:t>
            </a:r>
            <a:endParaRPr lang="en-US" sz="1800" dirty="0">
              <a:latin typeface="Arial"/>
              <a:cs typeface="Arial"/>
            </a:endParaRPr>
          </a:p>
        </p:txBody>
      </p:sp>
      <p:sp>
        <p:nvSpPr>
          <p:cNvPr id="5"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15</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38943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28600" y="1295400"/>
            <a:ext cx="8686800" cy="3910813"/>
          </a:xfrm>
          <a:prstGeom prst="rect">
            <a:avLst/>
          </a:prstGeom>
          <a:noFill/>
          <a:ln w="9525">
            <a:noFill/>
            <a:miter lim="800000"/>
            <a:headEnd/>
            <a:tailEnd/>
          </a:ln>
        </p:spPr>
        <p:txBody>
          <a:bodyPr wrap="square">
            <a:spAutoFit/>
          </a:bodyPr>
          <a:lstStyle/>
          <a:p>
            <a:pPr algn="ctr">
              <a:lnSpc>
                <a:spcPct val="110000"/>
              </a:lnSpc>
            </a:pPr>
            <a:endParaRPr lang="en-US" sz="3200" b="1" dirty="0">
              <a:solidFill>
                <a:srgbClr val="0070C0"/>
              </a:solidFill>
              <a:latin typeface="Univers" pitchFamily="34" charset="0"/>
              <a:ea typeface="+mj-ea"/>
              <a:cs typeface="+mj-cs"/>
            </a:endParaRPr>
          </a:p>
          <a:p>
            <a:pPr algn="ctr">
              <a:lnSpc>
                <a:spcPct val="110000"/>
              </a:lnSpc>
            </a:pPr>
            <a:r>
              <a:rPr lang="en-US" sz="3600" b="1" dirty="0">
                <a:solidFill>
                  <a:srgbClr val="0070C0"/>
                </a:solidFill>
                <a:latin typeface="Arial"/>
                <a:ea typeface="+mj-ea"/>
                <a:cs typeface="Arial"/>
              </a:rPr>
              <a:t>Using ENERGY STAR Tools </a:t>
            </a:r>
          </a:p>
          <a:p>
            <a:pPr algn="ctr">
              <a:lnSpc>
                <a:spcPct val="110000"/>
              </a:lnSpc>
            </a:pPr>
            <a:endParaRPr lang="en-US" b="1" dirty="0">
              <a:solidFill>
                <a:srgbClr val="0070C0"/>
              </a:solidFill>
              <a:latin typeface="Univers" pitchFamily="34" charset="0"/>
              <a:ea typeface="+mj-ea"/>
              <a:cs typeface="+mj-cs"/>
            </a:endParaRPr>
          </a:p>
          <a:p>
            <a:pPr algn="ctr">
              <a:lnSpc>
                <a:spcPct val="110000"/>
              </a:lnSpc>
            </a:pPr>
            <a:r>
              <a:rPr lang="en-US" sz="2800" b="1" dirty="0">
                <a:solidFill>
                  <a:srgbClr val="77D2EA"/>
                </a:solidFill>
              </a:rPr>
              <a:t>LEED for Building Design + Construction </a:t>
            </a:r>
          </a:p>
          <a:p>
            <a:pPr algn="ctr">
              <a:lnSpc>
                <a:spcPct val="110000"/>
              </a:lnSpc>
            </a:pPr>
            <a:r>
              <a:rPr lang="en-US" sz="2800" b="1" dirty="0">
                <a:solidFill>
                  <a:srgbClr val="77D2EA"/>
                </a:solidFill>
              </a:rPr>
              <a:t>(BD+C) </a:t>
            </a:r>
            <a:r>
              <a:rPr lang="en-US" sz="2800" b="1" dirty="0" smtClean="0">
                <a:solidFill>
                  <a:srgbClr val="77D2EA"/>
                </a:solidFill>
              </a:rPr>
              <a:t>v4.1 </a:t>
            </a:r>
            <a:endParaRPr lang="en-US" sz="2800" b="1" dirty="0">
              <a:solidFill>
                <a:srgbClr val="77D2EA"/>
              </a:solidFill>
            </a:endParaRPr>
          </a:p>
          <a:p>
            <a:pPr algn="ctr">
              <a:lnSpc>
                <a:spcPct val="110000"/>
              </a:lnSpc>
            </a:pPr>
            <a:endParaRPr lang="en-US" sz="2800" b="1" dirty="0">
              <a:solidFill>
                <a:srgbClr val="77D2EA"/>
              </a:solidFill>
            </a:endParaRPr>
          </a:p>
          <a:p>
            <a:pPr algn="ctr">
              <a:lnSpc>
                <a:spcPct val="110000"/>
              </a:lnSpc>
            </a:pPr>
            <a:r>
              <a:rPr lang="en-US" sz="2800" b="1" dirty="0">
                <a:solidFill>
                  <a:srgbClr val="77D2EA"/>
                </a:solidFill>
              </a:rPr>
              <a:t>LEED for Building Operations + Maintenance</a:t>
            </a:r>
          </a:p>
          <a:p>
            <a:pPr algn="ctr">
              <a:lnSpc>
                <a:spcPct val="110000"/>
              </a:lnSpc>
            </a:pPr>
            <a:r>
              <a:rPr lang="en-US" sz="2800" b="1" dirty="0">
                <a:solidFill>
                  <a:srgbClr val="77D2EA"/>
                </a:solidFill>
              </a:rPr>
              <a:t>(O+M) </a:t>
            </a:r>
            <a:r>
              <a:rPr lang="en-US" sz="2800" b="1" dirty="0" smtClean="0">
                <a:solidFill>
                  <a:srgbClr val="77D2EA"/>
                </a:solidFill>
              </a:rPr>
              <a:t>v4.1 </a:t>
            </a:r>
            <a:endParaRPr lang="en-US" sz="2800" b="1" dirty="0">
              <a:solidFill>
                <a:srgbClr val="77D2EA"/>
              </a:solidFill>
            </a:endParaRPr>
          </a:p>
        </p:txBody>
      </p:sp>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16</a:t>
            </a:fld>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6477000" y="4953000"/>
            <a:ext cx="1838325" cy="9620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a:xfrm>
            <a:off x="406908" y="1524000"/>
            <a:ext cx="8412480" cy="5029200"/>
          </a:xfrm>
        </p:spPr>
        <p:txBody>
          <a:bodyPr vert="horz" lIns="91440" tIns="45720" rIns="91440" bIns="45720" rtlCol="0" anchor="t">
            <a:normAutofit/>
          </a:bodyPr>
          <a:lstStyle/>
          <a:p>
            <a:pPr marL="0" indent="0">
              <a:lnSpc>
                <a:spcPct val="100000"/>
              </a:lnSpc>
              <a:spcAft>
                <a:spcPts val="600"/>
              </a:spcAft>
              <a:buNone/>
            </a:pPr>
            <a:r>
              <a:rPr lang="en-US" sz="1800" dirty="0">
                <a:solidFill>
                  <a:srgbClr val="595959"/>
                </a:solidFill>
                <a:latin typeface="Arial"/>
                <a:cs typeface="Arial"/>
              </a:rPr>
              <a:t>Multidisciplinary credit categories</a:t>
            </a:r>
          </a:p>
          <a:p>
            <a:pPr marL="347472" lvl="1" indent="-347472">
              <a:lnSpc>
                <a:spcPct val="100000"/>
              </a:lnSpc>
              <a:spcAft>
                <a:spcPts val="600"/>
              </a:spcAft>
              <a:buFont typeface="Arial"/>
              <a:buChar char="•"/>
            </a:pPr>
            <a:r>
              <a:rPr lang="en-US" sz="1800" dirty="0">
                <a:solidFill>
                  <a:srgbClr val="595959"/>
                </a:solidFill>
                <a:latin typeface="Arial"/>
                <a:cs typeface="Arial"/>
              </a:rPr>
              <a:t>Location and Transportation (LT)</a:t>
            </a:r>
          </a:p>
          <a:p>
            <a:pPr marL="347472" lvl="1" indent="-347472">
              <a:lnSpc>
                <a:spcPct val="100000"/>
              </a:lnSpc>
              <a:spcAft>
                <a:spcPts val="600"/>
              </a:spcAft>
              <a:buFont typeface="Arial"/>
              <a:buChar char="•"/>
            </a:pPr>
            <a:r>
              <a:rPr lang="en-US" sz="1800" dirty="0">
                <a:solidFill>
                  <a:srgbClr val="595959"/>
                </a:solidFill>
                <a:latin typeface="Arial"/>
                <a:cs typeface="Arial"/>
              </a:rPr>
              <a:t>Sustainable Sites (SS)</a:t>
            </a:r>
          </a:p>
          <a:p>
            <a:pPr marL="347472" lvl="1" indent="-347472">
              <a:lnSpc>
                <a:spcPct val="100000"/>
              </a:lnSpc>
              <a:spcAft>
                <a:spcPts val="600"/>
              </a:spcAft>
              <a:buFont typeface="Arial"/>
              <a:buChar char="•"/>
            </a:pPr>
            <a:r>
              <a:rPr lang="en-US" sz="1800" dirty="0">
                <a:solidFill>
                  <a:srgbClr val="595959"/>
                </a:solidFill>
                <a:latin typeface="Arial"/>
                <a:cs typeface="Arial"/>
              </a:rPr>
              <a:t>Water Efficiency (WE)</a:t>
            </a:r>
          </a:p>
          <a:p>
            <a:pPr marL="347472" lvl="1" indent="-347472">
              <a:lnSpc>
                <a:spcPct val="100000"/>
              </a:lnSpc>
              <a:spcAft>
                <a:spcPts val="600"/>
              </a:spcAft>
              <a:buFont typeface="Arial"/>
              <a:buChar char="•"/>
            </a:pPr>
            <a:r>
              <a:rPr lang="en-US" sz="1800" dirty="0">
                <a:solidFill>
                  <a:srgbClr val="595959"/>
                </a:solidFill>
                <a:latin typeface="Arial"/>
                <a:cs typeface="Arial"/>
              </a:rPr>
              <a:t>Energy and Atmosphere (EA)</a:t>
            </a:r>
          </a:p>
          <a:p>
            <a:pPr marL="347472" lvl="1" indent="-347472">
              <a:lnSpc>
                <a:spcPct val="100000"/>
              </a:lnSpc>
              <a:spcAft>
                <a:spcPts val="600"/>
              </a:spcAft>
              <a:buFont typeface="Arial"/>
              <a:buChar char="•"/>
            </a:pPr>
            <a:r>
              <a:rPr lang="en-US" sz="1800" dirty="0">
                <a:solidFill>
                  <a:srgbClr val="595959"/>
                </a:solidFill>
                <a:latin typeface="Arial"/>
                <a:cs typeface="Arial"/>
              </a:rPr>
              <a:t>Materials and Resources (MR)</a:t>
            </a:r>
          </a:p>
          <a:p>
            <a:pPr marL="347472" lvl="1" indent="-347472">
              <a:lnSpc>
                <a:spcPct val="100000"/>
              </a:lnSpc>
              <a:spcAft>
                <a:spcPts val="600"/>
              </a:spcAft>
              <a:buFont typeface="Arial"/>
              <a:buChar char="•"/>
            </a:pPr>
            <a:r>
              <a:rPr lang="en-US" sz="1800" dirty="0">
                <a:solidFill>
                  <a:srgbClr val="595959"/>
                </a:solidFill>
                <a:latin typeface="Arial"/>
                <a:cs typeface="Arial"/>
              </a:rPr>
              <a:t>Indoor Environmental Quality (EQ)</a:t>
            </a:r>
          </a:p>
          <a:p>
            <a:pPr marL="347472" lvl="1" indent="-347472">
              <a:lnSpc>
                <a:spcPct val="100000"/>
              </a:lnSpc>
              <a:spcAft>
                <a:spcPts val="600"/>
              </a:spcAft>
              <a:buFont typeface="Arial"/>
              <a:buChar char="•"/>
            </a:pPr>
            <a:r>
              <a:rPr lang="en-US" sz="1800" dirty="0">
                <a:solidFill>
                  <a:srgbClr val="595959"/>
                </a:solidFill>
                <a:latin typeface="Arial"/>
                <a:cs typeface="Arial"/>
              </a:rPr>
              <a:t>Innovation (IN</a:t>
            </a:r>
            <a:r>
              <a:rPr lang="en-US" sz="1800" dirty="0" smtClean="0">
                <a:solidFill>
                  <a:srgbClr val="595959"/>
                </a:solidFill>
                <a:latin typeface="Arial"/>
                <a:cs typeface="Arial"/>
              </a:rPr>
              <a:t>)</a:t>
            </a:r>
          </a:p>
          <a:p>
            <a:pPr marL="347472" lvl="1" indent="-347472">
              <a:lnSpc>
                <a:spcPct val="100000"/>
              </a:lnSpc>
              <a:spcAft>
                <a:spcPts val="600"/>
              </a:spcAft>
              <a:buFont typeface="Arial"/>
              <a:buChar char="•"/>
            </a:pPr>
            <a:r>
              <a:rPr lang="en-US" sz="1800" dirty="0" smtClean="0">
                <a:solidFill>
                  <a:srgbClr val="595959"/>
                </a:solidFill>
                <a:latin typeface="Arial"/>
                <a:cs typeface="Arial"/>
              </a:rPr>
              <a:t>Regional Priority (RP; in BD+C only)</a:t>
            </a:r>
            <a:endParaRPr lang="en-US" sz="1800" dirty="0">
              <a:solidFill>
                <a:srgbClr val="595959"/>
              </a:solidFill>
              <a:latin typeface="Arial"/>
              <a:cs typeface="Arial"/>
            </a:endParaRPr>
          </a:p>
          <a:p>
            <a:pPr marL="347472" lvl="1" indent="-347472">
              <a:lnSpc>
                <a:spcPct val="100000"/>
              </a:lnSpc>
              <a:spcAft>
                <a:spcPts val="600"/>
              </a:spcAft>
              <a:buFont typeface="Arial"/>
              <a:buChar char="•"/>
            </a:pPr>
            <a:r>
              <a:rPr lang="en-US" sz="1800" dirty="0" smtClean="0">
                <a:solidFill>
                  <a:srgbClr val="595959"/>
                </a:solidFill>
                <a:latin typeface="Arial"/>
                <a:cs typeface="Arial"/>
              </a:rPr>
              <a:t>Integrative </a:t>
            </a:r>
            <a:r>
              <a:rPr lang="en-US" sz="1800" dirty="0">
                <a:solidFill>
                  <a:srgbClr val="595959"/>
                </a:solidFill>
                <a:latin typeface="Arial"/>
                <a:cs typeface="Arial"/>
              </a:rPr>
              <a:t>Process </a:t>
            </a:r>
            <a:r>
              <a:rPr lang="en-US" sz="1800" dirty="0" smtClean="0">
                <a:solidFill>
                  <a:srgbClr val="595959"/>
                </a:solidFill>
                <a:latin typeface="Arial"/>
                <a:cs typeface="Arial"/>
              </a:rPr>
              <a:t>(RP; in </a:t>
            </a:r>
            <a:r>
              <a:rPr lang="en-US" sz="1800" dirty="0">
                <a:solidFill>
                  <a:srgbClr val="595959"/>
                </a:solidFill>
                <a:latin typeface="Arial"/>
                <a:cs typeface="Arial"/>
              </a:rPr>
              <a:t>BD+C only)</a:t>
            </a:r>
          </a:p>
          <a:p>
            <a:pPr marL="347472" lvl="1" indent="-347472">
              <a:lnSpc>
                <a:spcPct val="100000"/>
              </a:lnSpc>
              <a:spcAft>
                <a:spcPts val="600"/>
              </a:spcAft>
              <a:buFont typeface="Arial"/>
              <a:buChar char="•"/>
            </a:pPr>
            <a:r>
              <a:rPr lang="en-US" sz="1800" b="1" dirty="0">
                <a:solidFill>
                  <a:srgbClr val="595959"/>
                </a:solidFill>
                <a:latin typeface="Arial"/>
                <a:cs typeface="Arial"/>
              </a:rPr>
              <a:t>Prerequisites</a:t>
            </a:r>
            <a:r>
              <a:rPr lang="en-US" sz="1800" dirty="0">
                <a:solidFill>
                  <a:srgbClr val="595959"/>
                </a:solidFill>
                <a:latin typeface="Arial"/>
                <a:cs typeface="Arial"/>
              </a:rPr>
              <a:t> (no points awarded; required) and </a:t>
            </a:r>
            <a:r>
              <a:rPr lang="en-US" sz="1800" b="1" dirty="0">
                <a:solidFill>
                  <a:srgbClr val="595959"/>
                </a:solidFill>
                <a:latin typeface="Arial"/>
                <a:cs typeface="Arial"/>
              </a:rPr>
              <a:t>credits</a:t>
            </a:r>
            <a:r>
              <a:rPr lang="en-US" sz="1800" dirty="0">
                <a:solidFill>
                  <a:srgbClr val="595959"/>
                </a:solidFill>
                <a:latin typeface="Arial"/>
                <a:cs typeface="Arial"/>
              </a:rPr>
              <a:t> (points awarded)</a:t>
            </a:r>
          </a:p>
        </p:txBody>
      </p:sp>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17</a:t>
            </a:fld>
            <a:endParaRPr lang="en-US" dirty="0">
              <a:solidFill>
                <a:srgbClr val="000000"/>
              </a:solidFill>
            </a:endParaRPr>
          </a:p>
        </p:txBody>
      </p:sp>
      <p:sp>
        <p:nvSpPr>
          <p:cNvPr id="5" name="Title 1"/>
          <p:cNvSpPr txBox="1">
            <a:spLocks/>
          </p:cNvSpPr>
          <p:nvPr/>
        </p:nvSpPr>
        <p:spPr>
          <a:xfrm>
            <a:off x="384048" y="530352"/>
            <a:ext cx="8686800" cy="987552"/>
          </a:xfrm>
          <a:prstGeom prst="rect">
            <a:avLst/>
          </a:prstGeom>
        </p:spPr>
        <p:txBody>
          <a:bodyPr anchor="b">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The LEED v4.1 BD+C and O+M </a:t>
            </a:r>
            <a:r>
              <a:rPr lang="en-US" sz="3200" dirty="0" smtClean="0">
                <a:latin typeface="Arial"/>
                <a:cs typeface="Arial"/>
              </a:rPr>
              <a:t>Rating </a:t>
            </a:r>
            <a:r>
              <a:rPr lang="en-US" sz="3200" dirty="0">
                <a:latin typeface="Arial"/>
                <a:cs typeface="Arial"/>
              </a:rPr>
              <a:t>Systems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686800" cy="530352"/>
          </a:xfrm>
        </p:spPr>
        <p:txBody>
          <a:bodyPr>
            <a:noAutofit/>
          </a:bodyPr>
          <a:lstStyle/>
          <a:p>
            <a:r>
              <a:rPr lang="en-US" sz="3200" dirty="0">
                <a:latin typeface="Arial"/>
                <a:cs typeface="Arial"/>
              </a:rPr>
              <a:t>Energy and Atmosphere for LEED BD+C</a:t>
            </a:r>
          </a:p>
        </p:txBody>
      </p:sp>
      <p:sp>
        <p:nvSpPr>
          <p:cNvPr id="8"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18</a:t>
            </a:fld>
            <a:endParaRPr lang="en-US" dirty="0">
              <a:solidFill>
                <a:srgbClr val="000000"/>
              </a:solidFill>
              <a:latin typeface="Arial" charset="0"/>
              <a:cs typeface="Arial" charset="0"/>
            </a:endParaRPr>
          </a:p>
        </p:txBody>
      </p:sp>
      <p:sp>
        <p:nvSpPr>
          <p:cNvPr id="9" name="TextBox 8"/>
          <p:cNvSpPr txBox="1"/>
          <p:nvPr/>
        </p:nvSpPr>
        <p:spPr>
          <a:xfrm>
            <a:off x="304800" y="5562600"/>
            <a:ext cx="6724918" cy="369332"/>
          </a:xfrm>
          <a:prstGeom prst="rect">
            <a:avLst/>
          </a:prstGeom>
          <a:noFill/>
        </p:spPr>
        <p:txBody>
          <a:bodyPr wrap="none" rtlCol="0">
            <a:spAutoFit/>
          </a:bodyPr>
          <a:lstStyle/>
          <a:p>
            <a:r>
              <a:rPr lang="en-US" dirty="0">
                <a:hlinkClick r:id="rId3"/>
              </a:rPr>
              <a:t>LEED </a:t>
            </a:r>
            <a:r>
              <a:rPr lang="en-US" dirty="0" smtClean="0">
                <a:hlinkClick r:id="rId3"/>
              </a:rPr>
              <a:t>Guide </a:t>
            </a:r>
            <a:r>
              <a:rPr lang="en-US" dirty="0">
                <a:hlinkClick r:id="rId3"/>
              </a:rPr>
              <a:t>for Building Design and Construction</a:t>
            </a:r>
            <a:r>
              <a:rPr lang="en-US" dirty="0"/>
              <a:t>  (LEED </a:t>
            </a:r>
            <a:r>
              <a:rPr lang="en-US" dirty="0" smtClean="0"/>
              <a:t>v4.1) </a:t>
            </a:r>
            <a:endParaRPr lang="en-US" dirty="0"/>
          </a:p>
        </p:txBody>
      </p:sp>
      <p:grpSp>
        <p:nvGrpSpPr>
          <p:cNvPr id="12" name="Group 11"/>
          <p:cNvGrpSpPr/>
          <p:nvPr/>
        </p:nvGrpSpPr>
        <p:grpSpPr>
          <a:xfrm>
            <a:off x="2090" y="1447800"/>
            <a:ext cx="9144000" cy="3282696"/>
            <a:chOff x="0" y="1060704"/>
            <a:chExt cx="9144000" cy="3282696"/>
          </a:xfrm>
        </p:grpSpPr>
        <p:pic>
          <p:nvPicPr>
            <p:cNvPr id="13" name="Picture 12"/>
            <p:cNvPicPr>
              <a:picLocks noChangeAspect="1"/>
            </p:cNvPicPr>
            <p:nvPr/>
          </p:nvPicPr>
          <p:blipFill>
            <a:blip r:embed="rId4"/>
            <a:stretch>
              <a:fillRect/>
            </a:stretch>
          </p:blipFill>
          <p:spPr>
            <a:xfrm>
              <a:off x="0" y="1060704"/>
              <a:ext cx="9144000" cy="809204"/>
            </a:xfrm>
            <a:prstGeom prst="rect">
              <a:avLst/>
            </a:prstGeom>
          </p:spPr>
        </p:pic>
        <p:pic>
          <p:nvPicPr>
            <p:cNvPr id="14" name="Picture 13"/>
            <p:cNvPicPr>
              <a:picLocks noChangeAspect="1"/>
            </p:cNvPicPr>
            <p:nvPr/>
          </p:nvPicPr>
          <p:blipFill rotWithShape="1">
            <a:blip r:embed="rId5"/>
            <a:srcRect t="61667" r="857"/>
            <a:stretch/>
          </p:blipFill>
          <p:spPr>
            <a:xfrm>
              <a:off x="0" y="2590800"/>
              <a:ext cx="9065710" cy="1752600"/>
            </a:xfrm>
            <a:prstGeom prst="rect">
              <a:avLst/>
            </a:prstGeom>
          </p:spPr>
        </p:pic>
        <p:pic>
          <p:nvPicPr>
            <p:cNvPr id="15" name="Picture 14"/>
            <p:cNvPicPr>
              <a:picLocks noChangeAspect="1"/>
            </p:cNvPicPr>
            <p:nvPr/>
          </p:nvPicPr>
          <p:blipFill rotWithShape="1">
            <a:blip r:embed="rId5"/>
            <a:srcRect r="857" b="82566"/>
            <a:stretch/>
          </p:blipFill>
          <p:spPr>
            <a:xfrm>
              <a:off x="0" y="1869908"/>
              <a:ext cx="9065710" cy="797092"/>
            </a:xfrm>
            <a:prstGeom prst="rect">
              <a:avLst/>
            </a:prstGeom>
          </p:spPr>
        </p:pic>
      </p:grpSp>
      <p:cxnSp>
        <p:nvCxnSpPr>
          <p:cNvPr id="16" name="Straight Arrow Connector 15"/>
          <p:cNvCxnSpPr/>
          <p:nvPr/>
        </p:nvCxnSpPr>
        <p:spPr>
          <a:xfrm>
            <a:off x="364998" y="1919478"/>
            <a:ext cx="9906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2238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4048" y="530352"/>
            <a:ext cx="8686800"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r>
              <a:rPr lang="en-US" sz="3200" dirty="0">
                <a:latin typeface="Arial"/>
                <a:cs typeface="Arial"/>
              </a:rPr>
              <a:t>Energy and Atmosphere for LEED BD+C</a:t>
            </a:r>
          </a:p>
        </p:txBody>
      </p:sp>
      <p:sp>
        <p:nvSpPr>
          <p:cNvPr id="9"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19</a:t>
            </a:fld>
            <a:endParaRPr lang="en-US" dirty="0">
              <a:solidFill>
                <a:srgbClr val="000000"/>
              </a:solidFill>
              <a:latin typeface="Arial" charset="0"/>
              <a:cs typeface="Arial" charset="0"/>
            </a:endParaRPr>
          </a:p>
        </p:txBody>
      </p:sp>
      <p:sp>
        <p:nvSpPr>
          <p:cNvPr id="11" name="TextBox 10"/>
          <p:cNvSpPr txBox="1"/>
          <p:nvPr/>
        </p:nvSpPr>
        <p:spPr>
          <a:xfrm>
            <a:off x="304800" y="5562600"/>
            <a:ext cx="6724918" cy="369332"/>
          </a:xfrm>
          <a:prstGeom prst="rect">
            <a:avLst/>
          </a:prstGeom>
          <a:noFill/>
        </p:spPr>
        <p:txBody>
          <a:bodyPr wrap="none" rtlCol="0">
            <a:spAutoFit/>
          </a:bodyPr>
          <a:lstStyle/>
          <a:p>
            <a:r>
              <a:rPr lang="en-US" dirty="0">
                <a:hlinkClick r:id="rId3"/>
              </a:rPr>
              <a:t>LEED </a:t>
            </a:r>
            <a:r>
              <a:rPr lang="en-US" dirty="0" smtClean="0">
                <a:hlinkClick r:id="rId3"/>
              </a:rPr>
              <a:t>Guide </a:t>
            </a:r>
            <a:r>
              <a:rPr lang="en-US" dirty="0">
                <a:hlinkClick r:id="rId3"/>
              </a:rPr>
              <a:t>for Building Design and Construction</a:t>
            </a:r>
            <a:r>
              <a:rPr lang="en-US" dirty="0"/>
              <a:t>  (LEED </a:t>
            </a:r>
            <a:r>
              <a:rPr lang="en-US" dirty="0" smtClean="0"/>
              <a:t>v4.1) </a:t>
            </a:r>
            <a:endParaRPr lang="en-US" dirty="0"/>
          </a:p>
        </p:txBody>
      </p:sp>
      <p:grpSp>
        <p:nvGrpSpPr>
          <p:cNvPr id="5" name="Group 4"/>
          <p:cNvGrpSpPr/>
          <p:nvPr/>
        </p:nvGrpSpPr>
        <p:grpSpPr>
          <a:xfrm>
            <a:off x="2090" y="1447800"/>
            <a:ext cx="9144000" cy="3282696"/>
            <a:chOff x="0" y="1060704"/>
            <a:chExt cx="9144000" cy="3282696"/>
          </a:xfrm>
        </p:grpSpPr>
        <p:pic>
          <p:nvPicPr>
            <p:cNvPr id="2" name="Picture 1"/>
            <p:cNvPicPr>
              <a:picLocks noChangeAspect="1"/>
            </p:cNvPicPr>
            <p:nvPr/>
          </p:nvPicPr>
          <p:blipFill>
            <a:blip r:embed="rId4"/>
            <a:stretch>
              <a:fillRect/>
            </a:stretch>
          </p:blipFill>
          <p:spPr>
            <a:xfrm>
              <a:off x="0" y="1060704"/>
              <a:ext cx="9144000" cy="809204"/>
            </a:xfrm>
            <a:prstGeom prst="rect">
              <a:avLst/>
            </a:prstGeom>
          </p:spPr>
        </p:pic>
        <p:pic>
          <p:nvPicPr>
            <p:cNvPr id="3" name="Picture 2"/>
            <p:cNvPicPr>
              <a:picLocks noChangeAspect="1"/>
            </p:cNvPicPr>
            <p:nvPr/>
          </p:nvPicPr>
          <p:blipFill rotWithShape="1">
            <a:blip r:embed="rId5"/>
            <a:srcRect t="61667" r="857"/>
            <a:stretch/>
          </p:blipFill>
          <p:spPr>
            <a:xfrm>
              <a:off x="0" y="2590800"/>
              <a:ext cx="9065710" cy="1752600"/>
            </a:xfrm>
            <a:prstGeom prst="rect">
              <a:avLst/>
            </a:prstGeom>
          </p:spPr>
        </p:pic>
        <p:pic>
          <p:nvPicPr>
            <p:cNvPr id="4" name="Picture 3"/>
            <p:cNvPicPr>
              <a:picLocks noChangeAspect="1"/>
            </p:cNvPicPr>
            <p:nvPr/>
          </p:nvPicPr>
          <p:blipFill rotWithShape="1">
            <a:blip r:embed="rId5"/>
            <a:srcRect r="857" b="82566"/>
            <a:stretch/>
          </p:blipFill>
          <p:spPr>
            <a:xfrm>
              <a:off x="0" y="1869908"/>
              <a:ext cx="9065710" cy="797092"/>
            </a:xfrm>
            <a:prstGeom prst="rect">
              <a:avLst/>
            </a:prstGeom>
          </p:spPr>
        </p:pic>
      </p:grpSp>
      <p:cxnSp>
        <p:nvCxnSpPr>
          <p:cNvPr id="12" name="Straight Arrow Connector 11"/>
          <p:cNvCxnSpPr/>
          <p:nvPr/>
        </p:nvCxnSpPr>
        <p:spPr>
          <a:xfrm>
            <a:off x="349758" y="2860588"/>
            <a:ext cx="9906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6101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533400"/>
            <a:ext cx="8686800" cy="533400"/>
          </a:xfrm>
        </p:spPr>
        <p:txBody>
          <a:bodyPr anchor="b">
            <a:normAutofit fontScale="90000"/>
          </a:bodyPr>
          <a:lstStyle/>
          <a:p>
            <a:r>
              <a:rPr lang="en-US" sz="3600" dirty="0">
                <a:latin typeface="Arial"/>
                <a:cs typeface="Arial"/>
              </a:rPr>
              <a:t>Agenda</a:t>
            </a:r>
          </a:p>
        </p:txBody>
      </p:sp>
      <p:sp>
        <p:nvSpPr>
          <p:cNvPr id="2" name="Content Placeholder 1"/>
          <p:cNvSpPr>
            <a:spLocks noGrp="1"/>
          </p:cNvSpPr>
          <p:nvPr>
            <p:ph idx="1"/>
          </p:nvPr>
        </p:nvSpPr>
        <p:spPr>
          <a:xfrm>
            <a:off x="304800" y="1219200"/>
            <a:ext cx="8412480" cy="4572000"/>
          </a:xfrm>
        </p:spPr>
        <p:txBody>
          <a:bodyPr vert="horz" lIns="91440" tIns="45720" rIns="91440" bIns="45720" rtlCol="0" anchor="t">
            <a:noAutofit/>
          </a:bodyPr>
          <a:lstStyle/>
          <a:p>
            <a:pPr>
              <a:lnSpc>
                <a:spcPct val="80000"/>
              </a:lnSpc>
              <a:spcBef>
                <a:spcPts val="0"/>
              </a:spcBef>
              <a:spcAft>
                <a:spcPts val="100"/>
              </a:spcAft>
              <a:tabLst>
                <a:tab pos="914400" algn="l"/>
                <a:tab pos="2224088" algn="l"/>
              </a:tabLst>
            </a:pPr>
            <a:r>
              <a:rPr lang="en-US" sz="1800" dirty="0">
                <a:solidFill>
                  <a:srgbClr val="595959"/>
                </a:solidFill>
                <a:latin typeface="Arial"/>
                <a:cs typeface="Arial"/>
              </a:rPr>
              <a:t>Overview</a:t>
            </a:r>
          </a:p>
          <a:p>
            <a:pPr lvl="1">
              <a:lnSpc>
                <a:spcPct val="80000"/>
              </a:lnSpc>
              <a:spcBef>
                <a:spcPts val="0"/>
              </a:spcBef>
              <a:spcAft>
                <a:spcPts val="100"/>
              </a:spcAft>
              <a:tabLst>
                <a:tab pos="914400" algn="l"/>
                <a:tab pos="2224088" algn="l"/>
              </a:tabLst>
            </a:pPr>
            <a:r>
              <a:rPr lang="en-US" sz="1800" dirty="0">
                <a:solidFill>
                  <a:srgbClr val="595959"/>
                </a:solidFill>
                <a:latin typeface="Arial"/>
                <a:cs typeface="Arial"/>
              </a:rPr>
              <a:t>ENERGY STAR</a:t>
            </a:r>
          </a:p>
          <a:p>
            <a:pPr lvl="1">
              <a:lnSpc>
                <a:spcPct val="80000"/>
              </a:lnSpc>
              <a:spcBef>
                <a:spcPts val="0"/>
              </a:spcBef>
              <a:spcAft>
                <a:spcPts val="100"/>
              </a:spcAft>
              <a:tabLst>
                <a:tab pos="914400" algn="l"/>
                <a:tab pos="2224088" algn="l"/>
              </a:tabLst>
            </a:pPr>
            <a:r>
              <a:rPr lang="en-US" sz="1800" dirty="0">
                <a:solidFill>
                  <a:srgbClr val="595959"/>
                </a:solidFill>
                <a:latin typeface="Arial"/>
                <a:cs typeface="Arial"/>
              </a:rPr>
              <a:t>Green Building Rating Systems</a:t>
            </a:r>
          </a:p>
          <a:p>
            <a:pPr>
              <a:lnSpc>
                <a:spcPct val="80000"/>
              </a:lnSpc>
              <a:spcBef>
                <a:spcPts val="0"/>
              </a:spcBef>
              <a:spcAft>
                <a:spcPts val="100"/>
              </a:spcAft>
              <a:tabLst>
                <a:tab pos="914400" algn="l"/>
                <a:tab pos="2224088" algn="l"/>
              </a:tabLst>
            </a:pPr>
            <a:endParaRPr lang="en-US" sz="1800" dirty="0">
              <a:solidFill>
                <a:srgbClr val="595959"/>
              </a:solidFill>
              <a:latin typeface="Arial"/>
              <a:cs typeface="Arial"/>
            </a:endParaRPr>
          </a:p>
          <a:p>
            <a:pPr>
              <a:lnSpc>
                <a:spcPct val="80000"/>
              </a:lnSpc>
              <a:spcBef>
                <a:spcPts val="0"/>
              </a:spcBef>
              <a:spcAft>
                <a:spcPts val="100"/>
              </a:spcAft>
              <a:tabLst>
                <a:tab pos="914400" algn="l"/>
                <a:tab pos="2224088" algn="l"/>
              </a:tabLst>
            </a:pPr>
            <a:r>
              <a:rPr lang="en-US" sz="1800" dirty="0">
                <a:solidFill>
                  <a:srgbClr val="595959"/>
                </a:solidFill>
                <a:latin typeface="Arial"/>
                <a:cs typeface="Arial"/>
              </a:rPr>
              <a:t>ENERGY STAR Tools</a:t>
            </a:r>
          </a:p>
          <a:p>
            <a:pPr lvl="1">
              <a:lnSpc>
                <a:spcPct val="80000"/>
              </a:lnSpc>
              <a:spcBef>
                <a:spcPts val="0"/>
              </a:spcBef>
              <a:spcAft>
                <a:spcPts val="100"/>
              </a:spcAft>
              <a:tabLst>
                <a:tab pos="914400" algn="l"/>
                <a:tab pos="2224088" algn="l"/>
              </a:tabLst>
            </a:pPr>
            <a:r>
              <a:rPr lang="en-US" sz="1800" dirty="0">
                <a:solidFill>
                  <a:srgbClr val="595959"/>
                </a:solidFill>
                <a:latin typeface="Arial"/>
                <a:cs typeface="Arial"/>
              </a:rPr>
              <a:t>Portfolio Manager</a:t>
            </a:r>
          </a:p>
          <a:p>
            <a:pPr lvl="1">
              <a:lnSpc>
                <a:spcPct val="80000"/>
              </a:lnSpc>
              <a:spcBef>
                <a:spcPts val="0"/>
              </a:spcBef>
              <a:spcAft>
                <a:spcPts val="100"/>
              </a:spcAft>
              <a:tabLst>
                <a:tab pos="914400" algn="l"/>
                <a:tab pos="2224088" algn="l"/>
              </a:tabLst>
            </a:pPr>
            <a:r>
              <a:rPr lang="en-US" sz="1800" dirty="0">
                <a:solidFill>
                  <a:srgbClr val="595959"/>
                </a:solidFill>
                <a:latin typeface="Arial"/>
                <a:cs typeface="Arial"/>
              </a:rPr>
              <a:t>Target Finder</a:t>
            </a:r>
          </a:p>
          <a:p>
            <a:pPr lvl="1">
              <a:lnSpc>
                <a:spcPct val="80000"/>
              </a:lnSpc>
              <a:spcBef>
                <a:spcPts val="0"/>
              </a:spcBef>
              <a:spcAft>
                <a:spcPts val="100"/>
              </a:spcAft>
              <a:tabLst>
                <a:tab pos="914400" algn="l"/>
                <a:tab pos="2224088" algn="l"/>
              </a:tabLst>
            </a:pPr>
            <a:r>
              <a:rPr lang="en-US" sz="1800" dirty="0">
                <a:solidFill>
                  <a:srgbClr val="595959"/>
                </a:solidFill>
                <a:latin typeface="Arial"/>
                <a:cs typeface="Arial"/>
              </a:rPr>
              <a:t>Sustainable Buildings Checklist</a:t>
            </a:r>
          </a:p>
          <a:p>
            <a:pPr lvl="1">
              <a:lnSpc>
                <a:spcPct val="80000"/>
              </a:lnSpc>
              <a:spcBef>
                <a:spcPts val="0"/>
              </a:spcBef>
              <a:spcAft>
                <a:spcPts val="100"/>
              </a:spcAft>
              <a:tabLst>
                <a:tab pos="914400" algn="l"/>
                <a:tab pos="2224088" algn="l"/>
              </a:tabLst>
            </a:pPr>
            <a:endParaRPr lang="en-US" sz="1800" dirty="0">
              <a:solidFill>
                <a:srgbClr val="595959"/>
              </a:solidFill>
              <a:latin typeface="Arial"/>
              <a:cs typeface="Arial"/>
            </a:endParaRPr>
          </a:p>
          <a:p>
            <a:pPr>
              <a:lnSpc>
                <a:spcPct val="80000"/>
              </a:lnSpc>
              <a:spcBef>
                <a:spcPts val="0"/>
              </a:spcBef>
              <a:spcAft>
                <a:spcPts val="100"/>
              </a:spcAft>
              <a:tabLst>
                <a:tab pos="914400" algn="l"/>
                <a:tab pos="2224088" algn="l"/>
              </a:tabLst>
            </a:pPr>
            <a:r>
              <a:rPr lang="en-US" sz="1800" dirty="0">
                <a:solidFill>
                  <a:srgbClr val="595959"/>
                </a:solidFill>
                <a:latin typeface="Arial"/>
                <a:cs typeface="Arial"/>
              </a:rPr>
              <a:t>Using ENERGY STAR Tools</a:t>
            </a:r>
          </a:p>
          <a:p>
            <a:pPr lvl="1">
              <a:lnSpc>
                <a:spcPct val="80000"/>
              </a:lnSpc>
              <a:spcBef>
                <a:spcPts val="0"/>
              </a:spcBef>
              <a:spcAft>
                <a:spcPts val="100"/>
              </a:spcAft>
              <a:tabLst>
                <a:tab pos="914400" algn="l"/>
                <a:tab pos="2224088" algn="l"/>
              </a:tabLst>
            </a:pPr>
            <a:r>
              <a:rPr lang="en-US" sz="1800" dirty="0">
                <a:solidFill>
                  <a:srgbClr val="595959"/>
                </a:solidFill>
                <a:latin typeface="Arial"/>
                <a:cs typeface="Arial"/>
              </a:rPr>
              <a:t>LEED </a:t>
            </a:r>
          </a:p>
          <a:p>
            <a:pPr lvl="2">
              <a:lnSpc>
                <a:spcPct val="80000"/>
              </a:lnSpc>
              <a:spcBef>
                <a:spcPts val="0"/>
              </a:spcBef>
              <a:spcAft>
                <a:spcPts val="100"/>
              </a:spcAft>
              <a:tabLst>
                <a:tab pos="914400" algn="l"/>
                <a:tab pos="2224088" algn="l"/>
              </a:tabLst>
            </a:pPr>
            <a:r>
              <a:rPr lang="en-US" sz="1800" dirty="0">
                <a:solidFill>
                  <a:srgbClr val="595959"/>
                </a:solidFill>
                <a:latin typeface="Arial"/>
                <a:cs typeface="Arial"/>
              </a:rPr>
              <a:t>Building Design + Construction (BD+C) v4</a:t>
            </a:r>
          </a:p>
          <a:p>
            <a:pPr lvl="2">
              <a:lnSpc>
                <a:spcPct val="80000"/>
              </a:lnSpc>
              <a:spcBef>
                <a:spcPts val="0"/>
              </a:spcBef>
              <a:spcAft>
                <a:spcPts val="100"/>
              </a:spcAft>
              <a:tabLst>
                <a:tab pos="914400" algn="l"/>
                <a:tab pos="2224088" algn="l"/>
              </a:tabLst>
            </a:pPr>
            <a:r>
              <a:rPr lang="en-US" sz="1800" dirty="0">
                <a:solidFill>
                  <a:srgbClr val="595959"/>
                </a:solidFill>
                <a:latin typeface="Arial"/>
                <a:cs typeface="Arial"/>
              </a:rPr>
              <a:t>Building Operations + Maintenance (O+M) v4 </a:t>
            </a:r>
          </a:p>
          <a:p>
            <a:pPr marL="685800" lvl="2" indent="-285750">
              <a:lnSpc>
                <a:spcPct val="80000"/>
              </a:lnSpc>
              <a:spcBef>
                <a:spcPts val="0"/>
              </a:spcBef>
              <a:spcAft>
                <a:spcPts val="100"/>
              </a:spcAft>
              <a:buFont typeface="Lucida Grande"/>
              <a:buChar char="-"/>
              <a:tabLst>
                <a:tab pos="914400" algn="l"/>
                <a:tab pos="2224088" algn="l"/>
              </a:tabLst>
            </a:pPr>
            <a:r>
              <a:rPr lang="en-US" sz="1800" dirty="0">
                <a:solidFill>
                  <a:srgbClr val="595959"/>
                </a:solidFill>
                <a:latin typeface="Arial"/>
                <a:cs typeface="Arial"/>
              </a:rPr>
              <a:t>Green Globes</a:t>
            </a:r>
          </a:p>
          <a:p>
            <a:pPr marL="1143000" lvl="3" indent="-285750">
              <a:lnSpc>
                <a:spcPct val="80000"/>
              </a:lnSpc>
              <a:spcBef>
                <a:spcPts val="0"/>
              </a:spcBef>
              <a:spcAft>
                <a:spcPts val="100"/>
              </a:spcAft>
              <a:buFont typeface="Lucida Grande"/>
              <a:buChar char="-"/>
              <a:tabLst>
                <a:tab pos="914400" algn="l"/>
                <a:tab pos="2224088" algn="l"/>
              </a:tabLst>
            </a:pPr>
            <a:r>
              <a:rPr lang="en-US" sz="1800" dirty="0">
                <a:solidFill>
                  <a:srgbClr val="595959"/>
                </a:solidFill>
                <a:latin typeface="Arial"/>
                <a:cs typeface="Arial"/>
              </a:rPr>
              <a:t>New Construction</a:t>
            </a:r>
          </a:p>
          <a:p>
            <a:pPr marL="1143000" lvl="3" indent="-285750">
              <a:lnSpc>
                <a:spcPct val="80000"/>
              </a:lnSpc>
              <a:spcBef>
                <a:spcPts val="0"/>
              </a:spcBef>
              <a:spcAft>
                <a:spcPts val="100"/>
              </a:spcAft>
              <a:buFont typeface="Lucida Grande"/>
              <a:buChar char="-"/>
              <a:tabLst>
                <a:tab pos="914400" algn="l"/>
                <a:tab pos="2224088" algn="l"/>
              </a:tabLst>
            </a:pPr>
            <a:r>
              <a:rPr lang="en-US" sz="1800" dirty="0">
                <a:solidFill>
                  <a:srgbClr val="595959"/>
                </a:solidFill>
                <a:latin typeface="Arial"/>
                <a:cs typeface="Arial"/>
              </a:rPr>
              <a:t>Existing Buildings</a:t>
            </a:r>
          </a:p>
          <a:p>
            <a:pPr marL="685800" lvl="2" indent="-285750">
              <a:lnSpc>
                <a:spcPct val="80000"/>
              </a:lnSpc>
              <a:spcBef>
                <a:spcPts val="0"/>
              </a:spcBef>
              <a:spcAft>
                <a:spcPts val="100"/>
              </a:spcAft>
              <a:buFont typeface="Lucida Grande"/>
              <a:buChar char="-"/>
              <a:tabLst>
                <a:tab pos="914400" algn="l"/>
                <a:tab pos="2224088" algn="l"/>
              </a:tabLst>
            </a:pPr>
            <a:r>
              <a:rPr lang="en-US" sz="1800" dirty="0">
                <a:solidFill>
                  <a:srgbClr val="595959"/>
                </a:solidFill>
                <a:latin typeface="Arial"/>
                <a:cs typeface="Arial"/>
              </a:rPr>
              <a:t>IREM Certified Sustainable Properties (CSP)</a:t>
            </a:r>
          </a:p>
          <a:p>
            <a:pPr marL="685800" lvl="2" indent="-285750">
              <a:lnSpc>
                <a:spcPct val="80000"/>
              </a:lnSpc>
              <a:spcBef>
                <a:spcPts val="0"/>
              </a:spcBef>
              <a:spcAft>
                <a:spcPts val="100"/>
              </a:spcAft>
              <a:buFont typeface="Lucida Grande"/>
              <a:buChar char="-"/>
              <a:tabLst>
                <a:tab pos="914400" algn="l"/>
                <a:tab pos="2224088" algn="l"/>
              </a:tabLst>
            </a:pPr>
            <a:r>
              <a:rPr lang="en-US" sz="1800" dirty="0">
                <a:solidFill>
                  <a:srgbClr val="595959"/>
                </a:solidFill>
                <a:latin typeface="Arial"/>
                <a:cs typeface="Arial"/>
              </a:rPr>
              <a:t>BOMA BEST</a:t>
            </a:r>
          </a:p>
          <a:p>
            <a:pPr marL="0" lvl="1" indent="0">
              <a:lnSpc>
                <a:spcPct val="80000"/>
              </a:lnSpc>
              <a:spcBef>
                <a:spcPts val="0"/>
              </a:spcBef>
              <a:spcAft>
                <a:spcPts val="100"/>
              </a:spcAft>
              <a:buNone/>
              <a:tabLst>
                <a:tab pos="914400" algn="l"/>
                <a:tab pos="2224088" algn="l"/>
              </a:tabLst>
            </a:pPr>
            <a:endParaRPr lang="en-US" sz="1800" dirty="0">
              <a:solidFill>
                <a:srgbClr val="595959"/>
              </a:solidFill>
              <a:latin typeface="Arial"/>
              <a:cs typeface="Arial"/>
            </a:endParaRPr>
          </a:p>
          <a:p>
            <a:pPr marL="342900" lvl="1" indent="-342900">
              <a:lnSpc>
                <a:spcPct val="80000"/>
              </a:lnSpc>
              <a:spcBef>
                <a:spcPts val="0"/>
              </a:spcBef>
              <a:spcAft>
                <a:spcPts val="100"/>
              </a:spcAft>
              <a:buFont typeface="Arial"/>
              <a:buChar char="•"/>
              <a:tabLst>
                <a:tab pos="914400" algn="l"/>
                <a:tab pos="2224088" algn="l"/>
              </a:tabLst>
            </a:pPr>
            <a:r>
              <a:rPr lang="en-US" sz="1800" dirty="0">
                <a:solidFill>
                  <a:srgbClr val="595959"/>
                </a:solidFill>
                <a:latin typeface="Arial"/>
                <a:cs typeface="Arial"/>
              </a:rPr>
              <a:t>Question &amp; Answer Session</a:t>
            </a:r>
          </a:p>
        </p:txBody>
      </p:sp>
      <p:sp>
        <p:nvSpPr>
          <p:cNvPr id="3" name="Slide Number Placeholder 2"/>
          <p:cNvSpPr>
            <a:spLocks noGrp="1"/>
          </p:cNvSpPr>
          <p:nvPr>
            <p:ph type="sldNum" sz="quarter" idx="12"/>
          </p:nvPr>
        </p:nvSpPr>
        <p:spPr>
          <a:xfrm>
            <a:off x="8668512" y="6356351"/>
            <a:ext cx="477578" cy="365125"/>
          </a:xfrm>
        </p:spPr>
        <p:txBody>
          <a:bodyPr/>
          <a:lstStyle/>
          <a:p>
            <a:fld id="{62AF508D-7A60-4438-A564-7678C5722827}"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75578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30352"/>
            <a:ext cx="8686800" cy="530352"/>
          </a:xfrm>
        </p:spPr>
        <p:txBody>
          <a:bodyPr>
            <a:noAutofit/>
          </a:bodyPr>
          <a:lstStyle/>
          <a:p>
            <a:r>
              <a:rPr lang="en-US" sz="3200" dirty="0">
                <a:latin typeface="Arial"/>
                <a:cs typeface="Arial"/>
              </a:rPr>
              <a:t>Integrative Process in LEED BD+C</a:t>
            </a:r>
          </a:p>
        </p:txBody>
      </p:sp>
      <p:grpSp>
        <p:nvGrpSpPr>
          <p:cNvPr id="7" name="Group 6"/>
          <p:cNvGrpSpPr/>
          <p:nvPr/>
        </p:nvGrpSpPr>
        <p:grpSpPr>
          <a:xfrm>
            <a:off x="990600" y="1219200"/>
            <a:ext cx="6934200" cy="4724400"/>
            <a:chOff x="542113" y="1534446"/>
            <a:chExt cx="7048500" cy="5038880"/>
          </a:xfrm>
          <a:effectLst/>
        </p:grpSpPr>
        <p:pic>
          <p:nvPicPr>
            <p:cNvPr id="8" name="Picture 7"/>
            <p:cNvPicPr>
              <a:picLocks noChangeAspect="1"/>
            </p:cNvPicPr>
            <p:nvPr/>
          </p:nvPicPr>
          <p:blipFill rotWithShape="1">
            <a:blip r:embed="rId3"/>
            <a:srcRect t="5704"/>
            <a:stretch/>
          </p:blipFill>
          <p:spPr>
            <a:xfrm>
              <a:off x="542113" y="1534446"/>
              <a:ext cx="7048500" cy="503888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803699" y="4817353"/>
              <a:ext cx="4028865" cy="427588"/>
            </a:xfrm>
            <a:prstGeom prst="rect">
              <a:avLst/>
            </a:prstGeom>
            <a:noFill/>
            <a:ln w="349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20</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97365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365759" y="530352"/>
            <a:ext cx="8686800" cy="530352"/>
          </a:xfrm>
        </p:spPr>
        <p:txBody>
          <a:bodyPr>
            <a:noAutofit/>
          </a:bodyPr>
          <a:lstStyle/>
          <a:p>
            <a:pPr eaLnBrk="1" hangingPunct="1"/>
            <a:r>
              <a:rPr lang="en-US" sz="3200" dirty="0">
                <a:latin typeface="Arial"/>
                <a:cs typeface="Arial"/>
              </a:rPr>
              <a:t>Energy and Atmosphere </a:t>
            </a:r>
            <a:r>
              <a:rPr lang="en-US" sz="3200" dirty="0" smtClean="0">
                <a:latin typeface="Arial"/>
                <a:cs typeface="Arial"/>
              </a:rPr>
              <a:t>(EA) and Water Efficiency (WE) in </a:t>
            </a:r>
            <a:r>
              <a:rPr lang="en-US" sz="3200" dirty="0">
                <a:latin typeface="Arial"/>
                <a:cs typeface="Arial"/>
              </a:rPr>
              <a:t>LEED O+M</a:t>
            </a:r>
          </a:p>
        </p:txBody>
      </p:sp>
      <p:sp>
        <p:nvSpPr>
          <p:cNvPr id="2" name="Slide Number Placeholder 1"/>
          <p:cNvSpPr>
            <a:spLocks noGrp="1"/>
          </p:cNvSpPr>
          <p:nvPr>
            <p:ph type="sldNum" sz="quarter" idx="12"/>
          </p:nvPr>
        </p:nvSpPr>
        <p:spPr>
          <a:xfrm>
            <a:off x="8668512" y="6356351"/>
            <a:ext cx="477578" cy="365125"/>
          </a:xfrm>
        </p:spPr>
        <p:txBody>
          <a:bodyPr/>
          <a:lstStyle/>
          <a:p>
            <a:fld id="{62AF508D-7A60-4438-A564-7678C5722827}" type="slidenum">
              <a:rPr lang="en-US" smtClean="0">
                <a:solidFill>
                  <a:srgbClr val="000000"/>
                </a:solidFill>
              </a:rPr>
              <a:pPr/>
              <a:t>21</a:t>
            </a:fld>
            <a:endParaRPr lang="en-US" dirty="0">
              <a:solidFill>
                <a:srgbClr val="000000"/>
              </a:solidFill>
            </a:endParaRPr>
          </a:p>
        </p:txBody>
      </p:sp>
      <p:sp>
        <p:nvSpPr>
          <p:cNvPr id="3" name="TextBox 2"/>
          <p:cNvSpPr txBox="1"/>
          <p:nvPr/>
        </p:nvSpPr>
        <p:spPr>
          <a:xfrm>
            <a:off x="2514600" y="55626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4" name="TextBox 3"/>
          <p:cNvSpPr txBox="1"/>
          <p:nvPr/>
        </p:nvSpPr>
        <p:spPr>
          <a:xfrm>
            <a:off x="1981200" y="56388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5" name="TextBox 4"/>
          <p:cNvSpPr txBox="1"/>
          <p:nvPr/>
        </p:nvSpPr>
        <p:spPr>
          <a:xfrm>
            <a:off x="3048000" y="57150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10" name="TextBox 9"/>
          <p:cNvSpPr txBox="1"/>
          <p:nvPr/>
        </p:nvSpPr>
        <p:spPr>
          <a:xfrm>
            <a:off x="304800" y="5562600"/>
            <a:ext cx="7917552" cy="369332"/>
          </a:xfrm>
          <a:prstGeom prst="rect">
            <a:avLst/>
          </a:prstGeom>
          <a:noFill/>
        </p:spPr>
        <p:txBody>
          <a:bodyPr wrap="none" rtlCol="0">
            <a:spAutoFit/>
          </a:bodyPr>
          <a:lstStyle/>
          <a:p>
            <a:r>
              <a:rPr lang="en-US" dirty="0">
                <a:hlinkClick r:id="rId3"/>
              </a:rPr>
              <a:t>LEED </a:t>
            </a:r>
            <a:r>
              <a:rPr lang="en-US" dirty="0" smtClean="0">
                <a:hlinkClick r:id="rId3"/>
              </a:rPr>
              <a:t>Guide </a:t>
            </a:r>
            <a:r>
              <a:rPr lang="en-US" dirty="0">
                <a:hlinkClick r:id="rId3"/>
              </a:rPr>
              <a:t>for </a:t>
            </a:r>
            <a:r>
              <a:rPr lang="en-US" dirty="0" smtClean="0">
                <a:hlinkClick r:id="rId3"/>
              </a:rPr>
              <a:t>Operations &amp; Maintenance: Existing Buildings </a:t>
            </a:r>
            <a:r>
              <a:rPr lang="en-US" dirty="0" smtClean="0"/>
              <a:t>(LEED v4.1) </a:t>
            </a:r>
            <a:endParaRPr lang="en-US" dirty="0"/>
          </a:p>
        </p:txBody>
      </p:sp>
      <p:pic>
        <p:nvPicPr>
          <p:cNvPr id="9" name="Picture 8"/>
          <p:cNvPicPr>
            <a:picLocks noChangeAspect="1"/>
          </p:cNvPicPr>
          <p:nvPr/>
        </p:nvPicPr>
        <p:blipFill>
          <a:blip r:embed="rId4"/>
          <a:stretch>
            <a:fillRect/>
          </a:stretch>
        </p:blipFill>
        <p:spPr>
          <a:xfrm>
            <a:off x="776287" y="1519237"/>
            <a:ext cx="7591425" cy="3819525"/>
          </a:xfrm>
          <a:prstGeom prst="rect">
            <a:avLst/>
          </a:prstGeom>
        </p:spPr>
      </p:pic>
    </p:spTree>
    <p:extLst>
      <p:ext uri="{BB962C8B-B14F-4D97-AF65-F5344CB8AC3E}">
        <p14:creationId xmlns:p14="http://schemas.microsoft.com/office/powerpoint/2010/main" val="22693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365759" y="530352"/>
            <a:ext cx="8686800" cy="530352"/>
          </a:xfrm>
        </p:spPr>
        <p:txBody>
          <a:bodyPr>
            <a:noAutofit/>
          </a:bodyPr>
          <a:lstStyle/>
          <a:p>
            <a:pPr eaLnBrk="1" hangingPunct="1"/>
            <a:r>
              <a:rPr lang="en-US" sz="3200" dirty="0">
                <a:latin typeface="Arial"/>
                <a:cs typeface="Arial"/>
              </a:rPr>
              <a:t>Energy and Atmosphere </a:t>
            </a:r>
            <a:r>
              <a:rPr lang="en-US" sz="3200" dirty="0" smtClean="0">
                <a:latin typeface="Arial"/>
                <a:cs typeface="Arial"/>
              </a:rPr>
              <a:t>(EA) and Water Efficiency (WE) in </a:t>
            </a:r>
            <a:r>
              <a:rPr lang="en-US" sz="3200" dirty="0">
                <a:latin typeface="Arial"/>
                <a:cs typeface="Arial"/>
              </a:rPr>
              <a:t>LEED O+M</a:t>
            </a:r>
          </a:p>
        </p:txBody>
      </p:sp>
      <p:sp>
        <p:nvSpPr>
          <p:cNvPr id="2" name="Slide Number Placeholder 1"/>
          <p:cNvSpPr>
            <a:spLocks noGrp="1"/>
          </p:cNvSpPr>
          <p:nvPr>
            <p:ph type="sldNum" sz="quarter" idx="12"/>
          </p:nvPr>
        </p:nvSpPr>
        <p:spPr>
          <a:xfrm>
            <a:off x="8668512" y="6356351"/>
            <a:ext cx="477578" cy="365125"/>
          </a:xfrm>
        </p:spPr>
        <p:txBody>
          <a:bodyPr/>
          <a:lstStyle/>
          <a:p>
            <a:fld id="{62AF508D-7A60-4438-A564-7678C5722827}" type="slidenum">
              <a:rPr lang="en-US" smtClean="0">
                <a:solidFill>
                  <a:srgbClr val="000000"/>
                </a:solidFill>
              </a:rPr>
              <a:pPr/>
              <a:t>22</a:t>
            </a:fld>
            <a:endParaRPr lang="en-US" dirty="0">
              <a:solidFill>
                <a:srgbClr val="000000"/>
              </a:solidFill>
            </a:endParaRPr>
          </a:p>
        </p:txBody>
      </p:sp>
      <p:sp>
        <p:nvSpPr>
          <p:cNvPr id="3" name="TextBox 2"/>
          <p:cNvSpPr txBox="1"/>
          <p:nvPr/>
        </p:nvSpPr>
        <p:spPr>
          <a:xfrm>
            <a:off x="2514600" y="55626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4" name="TextBox 3"/>
          <p:cNvSpPr txBox="1"/>
          <p:nvPr/>
        </p:nvSpPr>
        <p:spPr>
          <a:xfrm>
            <a:off x="1981200" y="56388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5" name="TextBox 4"/>
          <p:cNvSpPr txBox="1"/>
          <p:nvPr/>
        </p:nvSpPr>
        <p:spPr>
          <a:xfrm>
            <a:off x="3048000" y="57150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10" name="TextBox 9"/>
          <p:cNvSpPr txBox="1"/>
          <p:nvPr/>
        </p:nvSpPr>
        <p:spPr>
          <a:xfrm>
            <a:off x="304800" y="5802868"/>
            <a:ext cx="8558818" cy="369332"/>
          </a:xfrm>
          <a:prstGeom prst="rect">
            <a:avLst/>
          </a:prstGeom>
          <a:noFill/>
        </p:spPr>
        <p:txBody>
          <a:bodyPr wrap="none" rtlCol="0">
            <a:spAutoFit/>
          </a:bodyPr>
          <a:lstStyle/>
          <a:p>
            <a:r>
              <a:rPr lang="en-US" dirty="0">
                <a:hlinkClick r:id="rId3"/>
              </a:rPr>
              <a:t>https://www.usgbc.org/sites/default/files/USGBC%20Connection%20Guidance.pdf</a:t>
            </a:r>
            <a:endParaRPr lang="en-US" dirty="0"/>
          </a:p>
        </p:txBody>
      </p:sp>
      <p:grpSp>
        <p:nvGrpSpPr>
          <p:cNvPr id="11" name="Group 10"/>
          <p:cNvGrpSpPr/>
          <p:nvPr/>
        </p:nvGrpSpPr>
        <p:grpSpPr>
          <a:xfrm>
            <a:off x="1143000" y="1447800"/>
            <a:ext cx="6553200" cy="4302320"/>
            <a:chOff x="-990600" y="-136524"/>
            <a:chExt cx="10490145" cy="6858000"/>
          </a:xfrm>
        </p:grpSpPr>
        <p:pic>
          <p:nvPicPr>
            <p:cNvPr id="7" name="Picture 6"/>
            <p:cNvPicPr>
              <a:picLocks noChangeAspect="1"/>
            </p:cNvPicPr>
            <p:nvPr/>
          </p:nvPicPr>
          <p:blipFill>
            <a:blip r:embed="rId4"/>
            <a:stretch>
              <a:fillRect/>
            </a:stretch>
          </p:blipFill>
          <p:spPr>
            <a:xfrm>
              <a:off x="-990600" y="-136524"/>
              <a:ext cx="5277780" cy="6858000"/>
            </a:xfrm>
            <a:prstGeom prst="rect">
              <a:avLst/>
            </a:prstGeom>
          </p:spPr>
        </p:pic>
        <p:pic>
          <p:nvPicPr>
            <p:cNvPr id="8" name="Picture 7"/>
            <p:cNvPicPr>
              <a:picLocks noChangeAspect="1"/>
            </p:cNvPicPr>
            <p:nvPr/>
          </p:nvPicPr>
          <p:blipFill>
            <a:blip r:embed="rId5"/>
            <a:stretch>
              <a:fillRect/>
            </a:stretch>
          </p:blipFill>
          <p:spPr>
            <a:xfrm>
              <a:off x="4215768" y="-136524"/>
              <a:ext cx="5283777" cy="6858000"/>
            </a:xfrm>
            <a:prstGeom prst="rect">
              <a:avLst/>
            </a:prstGeom>
          </p:spPr>
        </p:pic>
      </p:grpSp>
    </p:spTree>
    <p:extLst>
      <p:ext uri="{BB962C8B-B14F-4D97-AF65-F5344CB8AC3E}">
        <p14:creationId xmlns:p14="http://schemas.microsoft.com/office/powerpoint/2010/main" val="422639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04800" y="1524000"/>
            <a:ext cx="8583613" cy="3342453"/>
          </a:xfrm>
          <a:prstGeom prst="rect">
            <a:avLst/>
          </a:prstGeom>
          <a:noFill/>
          <a:ln w="9525">
            <a:noFill/>
            <a:miter lim="800000"/>
            <a:headEnd/>
            <a:tailEnd/>
          </a:ln>
        </p:spPr>
        <p:txBody>
          <a:bodyPr>
            <a:spAutoFit/>
          </a:bodyPr>
          <a:lstStyle/>
          <a:p>
            <a:pPr algn="ctr">
              <a:lnSpc>
                <a:spcPct val="110000"/>
              </a:lnSpc>
            </a:pPr>
            <a:endParaRPr lang="en-US" sz="3200" b="1" dirty="0">
              <a:solidFill>
                <a:srgbClr val="0070C0"/>
              </a:solidFill>
              <a:latin typeface="Arial"/>
              <a:ea typeface="+mj-ea"/>
              <a:cs typeface="Arial"/>
            </a:endParaRPr>
          </a:p>
          <a:p>
            <a:pPr algn="ctr">
              <a:lnSpc>
                <a:spcPct val="110000"/>
              </a:lnSpc>
            </a:pPr>
            <a:r>
              <a:rPr lang="en-US" sz="3600" b="1" dirty="0">
                <a:solidFill>
                  <a:srgbClr val="0070C0"/>
                </a:solidFill>
                <a:latin typeface="Arial"/>
                <a:ea typeface="+mj-ea"/>
                <a:cs typeface="Arial"/>
              </a:rPr>
              <a:t>Using ENERGY STAR Tools </a:t>
            </a:r>
          </a:p>
          <a:p>
            <a:pPr algn="ctr">
              <a:lnSpc>
                <a:spcPct val="110000"/>
              </a:lnSpc>
            </a:pPr>
            <a:r>
              <a:rPr lang="en-US" sz="3200" b="1" dirty="0">
                <a:solidFill>
                  <a:srgbClr val="0070C0"/>
                </a:solidFill>
                <a:latin typeface="Arial"/>
                <a:ea typeface="+mj-ea"/>
                <a:cs typeface="Arial"/>
              </a:rPr>
              <a:t> </a:t>
            </a:r>
          </a:p>
          <a:p>
            <a:pPr algn="ctr">
              <a:lnSpc>
                <a:spcPct val="110000"/>
              </a:lnSpc>
            </a:pPr>
            <a:r>
              <a:rPr lang="en-US" sz="2800" b="1" dirty="0">
                <a:solidFill>
                  <a:srgbClr val="77D2EA"/>
                </a:solidFill>
                <a:latin typeface="Arial"/>
                <a:ea typeface="+mj-ea"/>
                <a:cs typeface="Arial"/>
              </a:rPr>
              <a:t>Green Globes</a:t>
            </a:r>
          </a:p>
          <a:p>
            <a:pPr algn="ctr">
              <a:lnSpc>
                <a:spcPct val="110000"/>
              </a:lnSpc>
            </a:pPr>
            <a:r>
              <a:rPr lang="en-US" sz="1600" b="1" dirty="0">
                <a:solidFill>
                  <a:srgbClr val="77D2EA"/>
                </a:solidFill>
                <a:latin typeface="Arial"/>
                <a:ea typeface="+mj-ea"/>
                <a:cs typeface="Arial"/>
              </a:rPr>
              <a:t>  </a:t>
            </a:r>
          </a:p>
          <a:p>
            <a:pPr algn="ctr">
              <a:lnSpc>
                <a:spcPct val="110000"/>
              </a:lnSpc>
            </a:pPr>
            <a:r>
              <a:rPr lang="en-US" sz="2400" b="1" dirty="0">
                <a:solidFill>
                  <a:srgbClr val="77D2EA"/>
                </a:solidFill>
                <a:latin typeface="Arial"/>
                <a:ea typeface="+mj-ea"/>
                <a:cs typeface="Arial"/>
              </a:rPr>
              <a:t>New Construction</a:t>
            </a:r>
          </a:p>
          <a:p>
            <a:pPr algn="ctr">
              <a:lnSpc>
                <a:spcPct val="110000"/>
              </a:lnSpc>
            </a:pPr>
            <a:r>
              <a:rPr lang="en-US" sz="2400" b="1" dirty="0">
                <a:solidFill>
                  <a:srgbClr val="77D2EA"/>
                </a:solidFill>
                <a:latin typeface="Arial"/>
                <a:ea typeface="+mj-ea"/>
                <a:cs typeface="Arial"/>
              </a:rPr>
              <a:t>Existing Buildings</a:t>
            </a:r>
          </a:p>
        </p:txBody>
      </p:sp>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23</a:t>
            </a:fld>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6477000" y="4953000"/>
            <a:ext cx="2015117" cy="872039"/>
          </a:xfrm>
          <a:prstGeom prst="rect">
            <a:avLst/>
          </a:prstGeom>
        </p:spPr>
      </p:pic>
    </p:spTree>
    <p:extLst>
      <p:ext uri="{BB962C8B-B14F-4D97-AF65-F5344CB8AC3E}">
        <p14:creationId xmlns:p14="http://schemas.microsoft.com/office/powerpoint/2010/main" val="3499676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24</a:t>
            </a:fld>
            <a:endParaRPr lang="en-US" dirty="0">
              <a:solidFill>
                <a:srgbClr val="000000"/>
              </a:solidFill>
              <a:latin typeface="Arial" charset="0"/>
              <a:cs typeface="Arial" charset="0"/>
            </a:endParaRPr>
          </a:p>
        </p:txBody>
      </p:sp>
      <p:sp>
        <p:nvSpPr>
          <p:cNvPr id="5" name="Title 1"/>
          <p:cNvSpPr txBox="1">
            <a:spLocks/>
          </p:cNvSpPr>
          <p:nvPr/>
        </p:nvSpPr>
        <p:spPr>
          <a:xfrm>
            <a:off x="365760" y="530352"/>
            <a:ext cx="8686800" cy="530352"/>
          </a:xfrm>
          <a:prstGeom prst="rect">
            <a:avLst/>
          </a:prstGeom>
        </p:spPr>
        <p:txBody>
          <a:bodyPr anchor="b">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Green Globes</a:t>
            </a:r>
          </a:p>
        </p:txBody>
      </p:sp>
      <p:pic>
        <p:nvPicPr>
          <p:cNvPr id="6" name="Picture 5"/>
          <p:cNvPicPr>
            <a:picLocks noChangeAspect="1"/>
          </p:cNvPicPr>
          <p:nvPr/>
        </p:nvPicPr>
        <p:blipFill>
          <a:blip r:embed="rId3"/>
          <a:stretch>
            <a:fillRect/>
          </a:stretch>
        </p:blipFill>
        <p:spPr>
          <a:xfrm>
            <a:off x="1600200" y="1295400"/>
            <a:ext cx="5793669" cy="4677429"/>
          </a:xfrm>
          <a:prstGeom prst="rect">
            <a:avLst/>
          </a:prstGeom>
          <a:ln>
            <a:solidFill>
              <a:srgbClr val="3DADE7"/>
            </a:solidFill>
          </a:ln>
          <a:effectLst>
            <a:outerShdw blurRad="292100" dist="139700" dir="2700000" algn="tl" rotWithShape="0">
              <a:srgbClr val="333333">
                <a:alpha val="65000"/>
              </a:srgbClr>
            </a:outerShdw>
          </a:effectLst>
        </p:spPr>
      </p:pic>
      <p:sp>
        <p:nvSpPr>
          <p:cNvPr id="7" name="Rectangle 6"/>
          <p:cNvSpPr/>
          <p:nvPr/>
        </p:nvSpPr>
        <p:spPr>
          <a:xfrm>
            <a:off x="1600200" y="2971800"/>
            <a:ext cx="5675822" cy="533400"/>
          </a:xfrm>
          <a:prstGeom prst="rect">
            <a:avLst/>
          </a:prstGeom>
          <a:noFill/>
          <a:ln w="349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530352"/>
            <a:ext cx="8686800" cy="987552"/>
          </a:xfrm>
        </p:spPr>
        <p:txBody>
          <a:bodyPr>
            <a:noAutofit/>
          </a:bodyPr>
          <a:lstStyle/>
          <a:p>
            <a:r>
              <a:rPr lang="en-US" sz="3200" dirty="0">
                <a:latin typeface="Arial"/>
                <a:cs typeface="Arial"/>
              </a:rPr>
              <a:t>Energy Performance and Green Globes New Construction</a:t>
            </a:r>
          </a:p>
        </p:txBody>
      </p:sp>
      <p:sp>
        <p:nvSpPr>
          <p:cNvPr id="4" name="Content Placeholder 3"/>
          <p:cNvSpPr>
            <a:spLocks noGrp="1"/>
          </p:cNvSpPr>
          <p:nvPr>
            <p:ph idx="1"/>
          </p:nvPr>
        </p:nvSpPr>
        <p:spPr>
          <a:xfrm>
            <a:off x="301752" y="1609344"/>
            <a:ext cx="8412480" cy="4114800"/>
          </a:xfrm>
        </p:spPr>
        <p:txBody>
          <a:bodyPr>
            <a:normAutofit/>
          </a:bodyPr>
          <a:lstStyle/>
          <a:p>
            <a:pPr>
              <a:lnSpc>
                <a:spcPct val="100000"/>
              </a:lnSpc>
              <a:spcAft>
                <a:spcPts val="600"/>
              </a:spcAft>
            </a:pPr>
            <a:r>
              <a:rPr lang="en-US" sz="1800" dirty="0">
                <a:solidFill>
                  <a:srgbClr val="595959"/>
                </a:solidFill>
                <a:latin typeface="Arial"/>
                <a:cs typeface="Arial"/>
              </a:rPr>
              <a:t>Green Globes provides four paths for assessing energy performance</a:t>
            </a:r>
          </a:p>
          <a:p>
            <a:pPr>
              <a:lnSpc>
                <a:spcPct val="100000"/>
              </a:lnSpc>
              <a:spcAft>
                <a:spcPts val="600"/>
              </a:spcAft>
            </a:pPr>
            <a:r>
              <a:rPr lang="en-US" sz="1800" b="1" dirty="0">
                <a:solidFill>
                  <a:srgbClr val="595959"/>
                </a:solidFill>
                <a:latin typeface="Arial"/>
                <a:cs typeface="Arial"/>
              </a:rPr>
              <a:t>Path A, ENERGY STAR Target Finder</a:t>
            </a:r>
            <a:r>
              <a:rPr lang="en-US" sz="1800" dirty="0">
                <a:solidFill>
                  <a:srgbClr val="595959"/>
                </a:solidFill>
                <a:latin typeface="Arial"/>
                <a:cs typeface="Arial"/>
              </a:rPr>
              <a:t>, is worth a maximum of 100 points</a:t>
            </a:r>
          </a:p>
          <a:p>
            <a:pPr>
              <a:lnSpc>
                <a:spcPct val="100000"/>
              </a:lnSpc>
              <a:spcAft>
                <a:spcPts val="600"/>
              </a:spcAft>
            </a:pPr>
            <a:r>
              <a:rPr lang="en-US" sz="1800" dirty="0">
                <a:solidFill>
                  <a:srgbClr val="595959"/>
                </a:solidFill>
                <a:latin typeface="Arial"/>
                <a:cs typeface="Arial"/>
              </a:rPr>
              <a:t>Path C, ANSI/GBA 01-2010 Energy Performance Building Carbon Dioxide Equivalent  Emissions Reduction, uses Target Finder to establish a Baseline Equivalent Emission Rate</a:t>
            </a:r>
          </a:p>
        </p:txBody>
      </p:sp>
      <p:pic>
        <p:nvPicPr>
          <p:cNvPr id="5" name="Picture 4"/>
          <p:cNvPicPr>
            <a:picLocks noChangeAspect="1"/>
          </p:cNvPicPr>
          <p:nvPr/>
        </p:nvPicPr>
        <p:blipFill>
          <a:blip r:embed="rId3"/>
          <a:stretch>
            <a:fillRect/>
          </a:stretch>
        </p:blipFill>
        <p:spPr>
          <a:xfrm>
            <a:off x="762000" y="3352800"/>
            <a:ext cx="7684062" cy="2631209"/>
          </a:xfrm>
          <a:prstGeom prst="rect">
            <a:avLst/>
          </a:prstGeom>
        </p:spPr>
      </p:pic>
      <p:sp>
        <p:nvSpPr>
          <p:cNvPr id="6"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25</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45975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43000" y="1600200"/>
            <a:ext cx="7010400" cy="4140200"/>
          </a:xfrm>
          <a:prstGeom prst="rect">
            <a:avLst/>
          </a:prstGeom>
        </p:spPr>
      </p:pic>
      <p:sp>
        <p:nvSpPr>
          <p:cNvPr id="6" name="Title 2"/>
          <p:cNvSpPr txBox="1">
            <a:spLocks/>
          </p:cNvSpPr>
          <p:nvPr/>
        </p:nvSpPr>
        <p:spPr>
          <a:xfrm>
            <a:off x="384048" y="530352"/>
            <a:ext cx="8686800" cy="987552"/>
          </a:xfrm>
          <a:prstGeom prst="rect">
            <a:avLst/>
          </a:prstGeom>
        </p:spPr>
        <p:txBody>
          <a:bodyPr>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r>
              <a:rPr lang="en-US" sz="3200" dirty="0">
                <a:latin typeface="Arial"/>
                <a:cs typeface="Arial"/>
              </a:rPr>
              <a:t>Energy Performance and Green Globes New Construction</a:t>
            </a:r>
          </a:p>
        </p:txBody>
      </p:sp>
      <p:sp>
        <p:nvSpPr>
          <p:cNvPr id="7"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26</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8718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27</a:t>
            </a:fld>
            <a:endParaRPr lang="en-US" dirty="0">
              <a:solidFill>
                <a:srgbClr val="000000"/>
              </a:solidFill>
              <a:latin typeface="Arial" charset="0"/>
              <a:cs typeface="Arial" charset="0"/>
            </a:endParaRPr>
          </a:p>
        </p:txBody>
      </p:sp>
      <p:sp>
        <p:nvSpPr>
          <p:cNvPr id="45059" name="Rectangle 2"/>
          <p:cNvSpPr>
            <a:spLocks noGrp="1" noChangeArrowheads="1"/>
          </p:cNvSpPr>
          <p:nvPr>
            <p:ph type="title" idx="4294967295"/>
          </p:nvPr>
        </p:nvSpPr>
        <p:spPr>
          <a:xfrm>
            <a:off x="384048" y="530352"/>
            <a:ext cx="8686800" cy="987552"/>
          </a:xfrm>
        </p:spPr>
        <p:txBody>
          <a:bodyPr>
            <a:noAutofit/>
          </a:bodyPr>
          <a:lstStyle/>
          <a:p>
            <a:pPr eaLnBrk="1" hangingPunct="1"/>
            <a:r>
              <a:rPr lang="en-US" sz="3200" dirty="0">
                <a:latin typeface="Arial"/>
                <a:ea typeface="ＭＳ Ｐゴシック" pitchFamily="34" charset="-128"/>
                <a:cs typeface="Arial"/>
              </a:rPr>
              <a:t>Green Globes New Construction: Dashboard Keyed to Design Stages</a:t>
            </a:r>
          </a:p>
        </p:txBody>
      </p:sp>
      <p:grpSp>
        <p:nvGrpSpPr>
          <p:cNvPr id="4" name="Group 3"/>
          <p:cNvGrpSpPr/>
          <p:nvPr/>
        </p:nvGrpSpPr>
        <p:grpSpPr>
          <a:xfrm>
            <a:off x="381000" y="1828800"/>
            <a:ext cx="8534400" cy="4213555"/>
            <a:chOff x="365760" y="2057400"/>
            <a:chExt cx="8534400" cy="4213555"/>
          </a:xfrm>
        </p:grpSpPr>
        <p:pic>
          <p:nvPicPr>
            <p:cNvPr id="481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 y="2057400"/>
              <a:ext cx="8534400" cy="4213555"/>
            </a:xfrm>
            <a:prstGeom prst="rect">
              <a:avLst/>
            </a:prstGeom>
            <a:noFill/>
            <a:ln w="9525">
              <a:solidFill>
                <a:srgbClr val="0070C0"/>
              </a:solidFill>
            </a:ln>
            <a:effectLst>
              <a:outerShdw blurRad="50800" dist="38100" dir="2700000" algn="tl" rotWithShape="0">
                <a:prstClr val="black">
                  <a:alpha val="40000"/>
                </a:prstClr>
              </a:outerShdw>
            </a:effectLst>
          </p:spPr>
        </p:pic>
        <p:sp>
          <p:nvSpPr>
            <p:cNvPr id="6" name="Oval 5"/>
            <p:cNvSpPr/>
            <p:nvPr/>
          </p:nvSpPr>
          <p:spPr>
            <a:xfrm>
              <a:off x="670560" y="4419600"/>
              <a:ext cx="22098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TextBox 2"/>
          <p:cNvSpPr txBox="1"/>
          <p:nvPr/>
        </p:nvSpPr>
        <p:spPr>
          <a:xfrm>
            <a:off x="1752600" y="6400800"/>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200" b="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28</a:t>
            </a:fld>
            <a:endParaRPr lang="en-US" dirty="0">
              <a:solidFill>
                <a:srgbClr val="000000"/>
              </a:solidFill>
              <a:latin typeface="Arial" charset="0"/>
              <a:cs typeface="Arial" charset="0"/>
            </a:endParaRPr>
          </a:p>
        </p:txBody>
      </p:sp>
      <p:sp>
        <p:nvSpPr>
          <p:cNvPr id="47106" name="Rectangle 2"/>
          <p:cNvSpPr>
            <a:spLocks noGrp="1"/>
          </p:cNvSpPr>
          <p:nvPr>
            <p:ph type="title" idx="4294967295"/>
          </p:nvPr>
        </p:nvSpPr>
        <p:spPr>
          <a:xfrm>
            <a:off x="384048" y="530352"/>
            <a:ext cx="8686800" cy="987552"/>
          </a:xfrm>
        </p:spPr>
        <p:txBody>
          <a:bodyPr>
            <a:noAutofit/>
          </a:bodyPr>
          <a:lstStyle/>
          <a:p>
            <a:r>
              <a:rPr lang="en-US" sz="3200" dirty="0">
                <a:latin typeface="Arial"/>
                <a:cs typeface="Arial"/>
              </a:rPr>
              <a:t>Green Globes New Construction: </a:t>
            </a:r>
            <a:br>
              <a:rPr lang="en-US" sz="3200" dirty="0">
                <a:latin typeface="Arial"/>
                <a:cs typeface="Arial"/>
              </a:rPr>
            </a:br>
            <a:r>
              <a:rPr lang="en-US" sz="3200" dirty="0">
                <a:latin typeface="Arial"/>
                <a:cs typeface="Arial"/>
              </a:rPr>
              <a:t>Schematic Design</a:t>
            </a:r>
          </a:p>
        </p:txBody>
      </p:sp>
      <p:grpSp>
        <p:nvGrpSpPr>
          <p:cNvPr id="7" name="Group 6"/>
          <p:cNvGrpSpPr/>
          <p:nvPr/>
        </p:nvGrpSpPr>
        <p:grpSpPr>
          <a:xfrm>
            <a:off x="533400" y="1752600"/>
            <a:ext cx="7391400" cy="4267200"/>
            <a:chOff x="457200" y="1905000"/>
            <a:chExt cx="7391400" cy="4267200"/>
          </a:xfrm>
        </p:grpSpPr>
        <p:pic>
          <p:nvPicPr>
            <p:cNvPr id="47107" name="Picture 5" descr="Schematic Design Target Finder.bmp"/>
            <p:cNvPicPr>
              <a:picLocks noChangeAspect="1"/>
            </p:cNvPicPr>
            <p:nvPr/>
          </p:nvPicPr>
          <p:blipFill>
            <a:blip r:embed="rId3" cstate="print"/>
            <a:srcRect/>
            <a:stretch>
              <a:fillRect/>
            </a:stretch>
          </p:blipFill>
          <p:spPr bwMode="auto">
            <a:xfrm>
              <a:off x="457200" y="1905000"/>
              <a:ext cx="5614686" cy="1823474"/>
            </a:xfrm>
            <a:prstGeom prst="rect">
              <a:avLst/>
            </a:prstGeom>
            <a:noFill/>
            <a:ln w="9525">
              <a:solidFill>
                <a:srgbClr val="0070C0"/>
              </a:solidFill>
              <a:miter lim="800000"/>
              <a:headEnd/>
              <a:tailEnd/>
            </a:ln>
            <a:effectLst>
              <a:outerShdw blurRad="50800" dist="38100" dir="2700000" algn="tl" rotWithShape="0">
                <a:prstClr val="black">
                  <a:alpha val="40000"/>
                </a:prstClr>
              </a:outerShdw>
            </a:effectLst>
          </p:spPr>
        </p:pic>
        <p:pic>
          <p:nvPicPr>
            <p:cNvPr id="47109" name="Picture 9" descr="Schematic Design tooltip.bmp"/>
            <p:cNvPicPr>
              <a:picLocks noChangeAspect="1"/>
            </p:cNvPicPr>
            <p:nvPr/>
          </p:nvPicPr>
          <p:blipFill>
            <a:blip r:embed="rId4" cstate="print"/>
            <a:srcRect/>
            <a:stretch>
              <a:fillRect/>
            </a:stretch>
          </p:blipFill>
          <p:spPr bwMode="auto">
            <a:xfrm>
              <a:off x="5334000" y="3657600"/>
              <a:ext cx="2514600" cy="2501823"/>
            </a:xfrm>
            <a:prstGeom prst="rect">
              <a:avLst/>
            </a:prstGeom>
            <a:noFill/>
            <a:ln w="38100">
              <a:solidFill>
                <a:srgbClr val="FF0000"/>
              </a:solidFill>
              <a:miter lim="800000"/>
              <a:headEnd/>
              <a:tailEnd/>
            </a:ln>
            <a:effectLst>
              <a:outerShdw blurRad="50800" dist="38100" dir="2700000" algn="tl" rotWithShape="0">
                <a:prstClr val="black">
                  <a:alpha val="40000"/>
                </a:prstClr>
              </a:outerShdw>
            </a:effectLst>
          </p:spPr>
        </p:pic>
        <p:sp>
          <p:nvSpPr>
            <p:cNvPr id="8" name="Rectangle 7"/>
            <p:cNvSpPr/>
            <p:nvPr/>
          </p:nvSpPr>
          <p:spPr>
            <a:xfrm>
              <a:off x="4114800" y="3429000"/>
              <a:ext cx="1066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cxnSp>
          <p:nvCxnSpPr>
            <p:cNvPr id="13" name="Straight Connector 12"/>
            <p:cNvCxnSpPr/>
            <p:nvPr/>
          </p:nvCxnSpPr>
          <p:spPr>
            <a:xfrm>
              <a:off x="5181600" y="3505200"/>
              <a:ext cx="190500" cy="1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29200" y="3810000"/>
              <a:ext cx="304800" cy="2362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886200"/>
              <a:ext cx="4267200" cy="1024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6248400" y="4191000"/>
              <a:ext cx="914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4114800" y="4419600"/>
              <a:ext cx="200171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29</a:t>
            </a:fld>
            <a:endParaRPr lang="en-US" dirty="0">
              <a:solidFill>
                <a:srgbClr val="000000"/>
              </a:solidFill>
              <a:latin typeface="Arial" charset="0"/>
              <a:cs typeface="Arial" charset="0"/>
            </a:endParaRPr>
          </a:p>
        </p:txBody>
      </p:sp>
      <p:sp>
        <p:nvSpPr>
          <p:cNvPr id="48130" name="Rectangle 2"/>
          <p:cNvSpPr>
            <a:spLocks noGrp="1"/>
          </p:cNvSpPr>
          <p:nvPr>
            <p:ph type="title" idx="4294967295"/>
          </p:nvPr>
        </p:nvSpPr>
        <p:spPr>
          <a:xfrm>
            <a:off x="384048" y="530352"/>
            <a:ext cx="8686800" cy="987552"/>
          </a:xfrm>
        </p:spPr>
        <p:txBody>
          <a:bodyPr>
            <a:noAutofit/>
          </a:bodyPr>
          <a:lstStyle/>
          <a:p>
            <a:r>
              <a:rPr lang="en-US" sz="3200" dirty="0">
                <a:latin typeface="Arial"/>
                <a:cs typeface="Arial"/>
              </a:rPr>
              <a:t>Green Globes New Construction:</a:t>
            </a:r>
            <a:br>
              <a:rPr lang="en-US" sz="3200" dirty="0">
                <a:latin typeface="Arial"/>
                <a:cs typeface="Arial"/>
              </a:rPr>
            </a:br>
            <a:r>
              <a:rPr lang="en-US" sz="3200" dirty="0">
                <a:latin typeface="Arial"/>
                <a:cs typeface="Arial"/>
              </a:rPr>
              <a:t>Design Development</a:t>
            </a:r>
          </a:p>
        </p:txBody>
      </p:sp>
      <p:grpSp>
        <p:nvGrpSpPr>
          <p:cNvPr id="48131" name="Group 10"/>
          <p:cNvGrpSpPr>
            <a:grpSpLocks/>
          </p:cNvGrpSpPr>
          <p:nvPr/>
        </p:nvGrpSpPr>
        <p:grpSpPr bwMode="auto">
          <a:xfrm>
            <a:off x="1066800" y="1752600"/>
            <a:ext cx="7010400" cy="4241245"/>
            <a:chOff x="533400" y="1371600"/>
            <a:chExt cx="8229600" cy="5090474"/>
          </a:xfrm>
          <a:effectLst>
            <a:outerShdw blurRad="50800" dist="38100" dir="2700000" algn="tl" rotWithShape="0">
              <a:prstClr val="black">
                <a:alpha val="40000"/>
              </a:prstClr>
            </a:outerShdw>
          </a:effectLst>
        </p:grpSpPr>
        <p:pic>
          <p:nvPicPr>
            <p:cNvPr id="214018" name="Picture 2" descr="C:\Documents and Settings\Katharine.Bergfeld\Desktop\ES &amp; Green Building Rating\Construction Documents.bmp"/>
            <p:cNvPicPr>
              <a:picLocks noChangeAspect="1" noChangeArrowheads="1"/>
            </p:cNvPicPr>
            <p:nvPr/>
          </p:nvPicPr>
          <p:blipFill>
            <a:blip r:embed="rId3" cstate="print"/>
            <a:srcRect/>
            <a:stretch>
              <a:fillRect/>
            </a:stretch>
          </p:blipFill>
          <p:spPr bwMode="auto">
            <a:xfrm>
              <a:off x="533400" y="1371600"/>
              <a:ext cx="8229600" cy="509047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09600" y="2590647"/>
              <a:ext cx="2514600" cy="152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grpSp>
      <p:pic>
        <p:nvPicPr>
          <p:cNvPr id="9" name="Picture 7" descr="Construction Documents tooltip.bmp"/>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791200" y="4267200"/>
            <a:ext cx="2667000" cy="18863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Rectangle 2"/>
          <p:cNvSpPr/>
          <p:nvPr/>
        </p:nvSpPr>
        <p:spPr>
          <a:xfrm>
            <a:off x="5943600" y="3810000"/>
            <a:ext cx="2286000" cy="461665"/>
          </a:xfrm>
          <a:prstGeom prst="rect">
            <a:avLst/>
          </a:prstGeom>
        </p:spPr>
        <p:txBody>
          <a:bodyPr wrap="square">
            <a:spAutoFit/>
          </a:bodyPr>
          <a:lstStyle/>
          <a:p>
            <a:pPr fontAlgn="auto">
              <a:spcAft>
                <a:spcPts val="0"/>
              </a:spcAft>
            </a:pPr>
            <a:r>
              <a:rPr lang="en-US" sz="1200" b="1" dirty="0">
                <a:solidFill>
                  <a:srgbClr val="C00000"/>
                </a:solidFill>
                <a:cs typeface="Arial" pitchFamily="34" charset="0"/>
              </a:rPr>
              <a:t>Design Project pathway </a:t>
            </a:r>
          </a:p>
          <a:p>
            <a:pPr fontAlgn="auto">
              <a:spcAft>
                <a:spcPts val="0"/>
              </a:spcAft>
            </a:pPr>
            <a:r>
              <a:rPr lang="en-US" sz="1200" b="1" dirty="0">
                <a:solidFill>
                  <a:srgbClr val="C00000"/>
                </a:solidFill>
                <a:cs typeface="Arial" pitchFamily="34" charset="0"/>
              </a:rPr>
              <a:t>in Portfolio Manager</a:t>
            </a:r>
          </a:p>
        </p:txBody>
      </p:sp>
      <p:sp>
        <p:nvSpPr>
          <p:cNvPr id="4" name="Oval 3"/>
          <p:cNvSpPr/>
          <p:nvPr/>
        </p:nvSpPr>
        <p:spPr>
          <a:xfrm>
            <a:off x="5943600" y="5715000"/>
            <a:ext cx="1143000" cy="381000"/>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6629400" y="4267200"/>
            <a:ext cx="228600" cy="1521767"/>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l="-1" t="6441" r="3714" b="6123"/>
          <a:stretch/>
        </p:blipFill>
        <p:spPr>
          <a:xfrm>
            <a:off x="3169841" y="4711781"/>
            <a:ext cx="2205680" cy="1377579"/>
          </a:xfrm>
          <a:prstGeom prst="rect">
            <a:avLst/>
          </a:prstGeom>
        </p:spPr>
      </p:pic>
      <p:sp>
        <p:nvSpPr>
          <p:cNvPr id="181250" name="Rectangle 2"/>
          <p:cNvSpPr>
            <a:spLocks noGrp="1"/>
          </p:cNvSpPr>
          <p:nvPr>
            <p:ph type="title"/>
          </p:nvPr>
        </p:nvSpPr>
        <p:spPr>
          <a:xfrm>
            <a:off x="406589" y="400085"/>
            <a:ext cx="8656319" cy="685800"/>
          </a:xfrm>
        </p:spPr>
        <p:txBody>
          <a:bodyPr>
            <a:noAutofit/>
          </a:bodyPr>
          <a:lstStyle/>
          <a:p>
            <a:r>
              <a:rPr lang="en-US" sz="3600" dirty="0">
                <a:latin typeface="Arial" charset="0"/>
                <a:cs typeface="Arial" charset="0"/>
              </a:rPr>
              <a:t>ENERGY STAR for Buildings and Plants</a:t>
            </a:r>
          </a:p>
        </p:txBody>
      </p:sp>
      <p:sp>
        <p:nvSpPr>
          <p:cNvPr id="181251" name="Rectangle 3"/>
          <p:cNvSpPr>
            <a:spLocks noGrp="1"/>
          </p:cNvSpPr>
          <p:nvPr>
            <p:ph type="body" idx="1"/>
          </p:nvPr>
        </p:nvSpPr>
        <p:spPr>
          <a:xfrm>
            <a:off x="501300" y="1345446"/>
            <a:ext cx="7511946" cy="864354"/>
          </a:xfrm>
        </p:spPr>
        <p:txBody>
          <a:bodyPr>
            <a:normAutofit/>
          </a:bodyPr>
          <a:lstStyle/>
          <a:p>
            <a:pPr marL="0" indent="0">
              <a:lnSpc>
                <a:spcPct val="120000"/>
              </a:lnSpc>
              <a:spcAft>
                <a:spcPct val="10000"/>
              </a:spcAft>
              <a:buClr>
                <a:schemeClr val="tx1"/>
              </a:buClr>
              <a:buNone/>
            </a:pPr>
            <a:r>
              <a:rPr lang="en-US" sz="2000" dirty="0"/>
              <a:t>Voluntary EPA program that delivers environmental benefits and financial value through superior energy efficiency. </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589" y="3165083"/>
            <a:ext cx="2436566" cy="2709462"/>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093" y="3571814"/>
            <a:ext cx="1170335" cy="1046326"/>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5577" y="2834651"/>
            <a:ext cx="1108330" cy="573542"/>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44267" y="4618140"/>
            <a:ext cx="1162584" cy="1069578"/>
          </a:xfrm>
          <a:prstGeom prst="rect">
            <a:avLst/>
          </a:prstGeom>
          <a:effectLst>
            <a:outerShdw blurRad="50800" dist="38100" dir="2700000" algn="tl" rotWithShape="0">
              <a:prstClr val="black">
                <a:alpha val="40000"/>
              </a:prstClr>
            </a:outerShdw>
          </a:effectLst>
        </p:spPr>
      </p:pic>
      <p:pic>
        <p:nvPicPr>
          <p:cNvPr id="11" name="Content Placeholder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3832" y="5068532"/>
            <a:ext cx="1108331" cy="968820"/>
          </a:xfrm>
          <a:prstGeom prst="rect">
            <a:avLst/>
          </a:prstGeom>
          <a:effectLst>
            <a:outerShdw blurRad="50800" dist="38100" dir="2700000" algn="tl" rotWithShape="0">
              <a:prstClr val="black">
                <a:alpha val="40000"/>
              </a:prstClr>
            </a:outerShdw>
          </a:effectLst>
        </p:spPr>
      </p:pic>
      <p:pic>
        <p:nvPicPr>
          <p:cNvPr id="12" name="Content Placeholder 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221772" y="3449830"/>
            <a:ext cx="1085079" cy="88356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904145" y="2044351"/>
            <a:ext cx="2435778" cy="2154141"/>
          </a:xfrm>
          <a:prstGeom prst="rect">
            <a:avLst/>
          </a:prstGeom>
        </p:spPr>
      </p:pic>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71617" y="3838331"/>
            <a:ext cx="2061724" cy="872074"/>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564252">
            <a:off x="5381261" y="4127128"/>
            <a:ext cx="1210743" cy="1823562"/>
          </a:xfrm>
          <a:prstGeom prst="rect">
            <a:avLst/>
          </a:prstGeom>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044317" y="4906744"/>
            <a:ext cx="790268" cy="1049028"/>
          </a:xfrm>
          <a:prstGeom prst="rect">
            <a:avLst/>
          </a:prstGeom>
        </p:spPr>
      </p:pic>
      <p:pic>
        <p:nvPicPr>
          <p:cNvPr id="19" name="Picture 18"/>
          <p:cNvPicPr>
            <a:picLocks noChangeAspect="1"/>
          </p:cNvPicPr>
          <p:nvPr/>
        </p:nvPicPr>
        <p:blipFill rotWithShape="1">
          <a:blip r:embed="rId14" cstate="screen">
            <a:extLst>
              <a:ext uri="{28A0092B-C50C-407E-A947-70E740481C1C}">
                <a14:useLocalDpi xmlns:a14="http://schemas.microsoft.com/office/drawing/2010/main"/>
              </a:ext>
            </a:extLst>
          </a:blip>
          <a:srcRect l="-1967"/>
          <a:stretch/>
        </p:blipFill>
        <p:spPr>
          <a:xfrm>
            <a:off x="7948432" y="4806959"/>
            <a:ext cx="943535" cy="1491965"/>
          </a:xfrm>
          <a:prstGeom prst="rect">
            <a:avLst/>
          </a:prstGeom>
        </p:spPr>
      </p:pic>
      <p:pic>
        <p:nvPicPr>
          <p:cNvPr id="20" name="Picture 1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33095" y="3972734"/>
            <a:ext cx="1230674" cy="720271"/>
          </a:xfrm>
          <a:prstGeom prst="rect">
            <a:avLst/>
          </a:prstGeom>
        </p:spPr>
      </p:pic>
      <p:pic>
        <p:nvPicPr>
          <p:cNvPr id="22" name="Picture 21">
            <a:extLst>
              <a:ext uri="{FF2B5EF4-FFF2-40B4-BE49-F238E27FC236}">
                <a16:creationId xmlns:a16="http://schemas.microsoft.com/office/drawing/2014/main" xmlns="" id="{F6C45620-CBC9-447A-8C04-50B9245E8FD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0296" t="3118" r="49789" b="11187"/>
          <a:stretch/>
        </p:blipFill>
        <p:spPr>
          <a:xfrm>
            <a:off x="7357305" y="1946386"/>
            <a:ext cx="1241203" cy="1776529"/>
          </a:xfrm>
          <a:prstGeom prst="rect">
            <a:avLst/>
          </a:prstGeom>
        </p:spPr>
      </p:pic>
    </p:spTree>
    <p:extLst>
      <p:ext uri="{BB962C8B-B14F-4D97-AF65-F5344CB8AC3E}">
        <p14:creationId xmlns:p14="http://schemas.microsoft.com/office/powerpoint/2010/main" val="31890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8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1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2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384048" y="530352"/>
            <a:ext cx="8686800" cy="530352"/>
          </a:xfrm>
        </p:spPr>
        <p:txBody>
          <a:bodyPr>
            <a:noAutofit/>
          </a:bodyPr>
          <a:lstStyle/>
          <a:p>
            <a:pPr>
              <a:defRPr/>
            </a:pPr>
            <a:r>
              <a:rPr lang="en-US" sz="3200" dirty="0">
                <a:latin typeface="Arial" charset="0"/>
                <a:cs typeface="Arial" charset="0"/>
              </a:rPr>
              <a:t>Green Globes Existing Buildings</a:t>
            </a:r>
          </a:p>
        </p:txBody>
      </p:sp>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30</a:t>
            </a:fld>
            <a:endParaRPr lang="en-US" dirty="0">
              <a:solidFill>
                <a:srgbClr val="000000"/>
              </a:solidFill>
            </a:endParaRP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438400"/>
            <a:ext cx="8751887" cy="2667000"/>
          </a:xfrm>
          <a:prstGeom prst="rect">
            <a:avLst/>
          </a:prstGeom>
          <a:noFill/>
          <a:ln w="9525">
            <a:solidFill>
              <a:srgbClr val="0070C0"/>
            </a:solidFill>
          </a:ln>
          <a:effectLst>
            <a:outerShdw blurRad="50800" dist="38100" dir="2700000" algn="tl" rotWithShape="0">
              <a:prstClr val="black">
                <a:alpha val="40000"/>
              </a:prstClr>
            </a:outerShdw>
          </a:effectLst>
        </p:spPr>
      </p:pic>
      <p:sp>
        <p:nvSpPr>
          <p:cNvPr id="5" name="Oval 4"/>
          <p:cNvSpPr/>
          <p:nvPr/>
        </p:nvSpPr>
        <p:spPr>
          <a:xfrm>
            <a:off x="3352800" y="3505200"/>
            <a:ext cx="838200" cy="457200"/>
          </a:xfrm>
          <a:prstGeom prst="ellipse">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2362200" y="1447800"/>
            <a:ext cx="4343400" cy="914400"/>
          </a:xfrm>
          <a:prstGeom prst="rect">
            <a:avLst/>
          </a:prstGeom>
        </p:spPr>
        <p:txBody>
          <a:bodyPr wrap="none" anchor="ctr">
            <a:normAutofit/>
          </a:bodyPr>
          <a:lstStyle/>
          <a:p>
            <a:pPr algn="ctr" fontAlgn="auto">
              <a:spcAft>
                <a:spcPts val="0"/>
              </a:spcAft>
              <a:defRPr/>
            </a:pPr>
            <a:r>
              <a:rPr lang="en-US" sz="3200" dirty="0">
                <a:solidFill>
                  <a:schemeClr val="tx1">
                    <a:lumMod val="50000"/>
                    <a:lumOff val="50000"/>
                  </a:schemeClr>
                </a:solidFill>
                <a:latin typeface="Arial" charset="0"/>
                <a:ea typeface="+mj-ea"/>
                <a:cs typeface="Arial" pitchFamily="34" charset="0"/>
              </a:rPr>
              <a:t>Dashboard</a:t>
            </a:r>
          </a:p>
        </p:txBody>
      </p:sp>
    </p:spTree>
    <p:extLst>
      <p:ext uri="{BB962C8B-B14F-4D97-AF65-F5344CB8AC3E}">
        <p14:creationId xmlns:p14="http://schemas.microsoft.com/office/powerpoint/2010/main" val="183768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8" descr="CIEB-Energy Consumption.tiff"/>
          <p:cNvPicPr>
            <a:picLocks noChangeAspect="1"/>
          </p:cNvPicPr>
          <p:nvPr/>
        </p:nvPicPr>
        <p:blipFill>
          <a:blip r:embed="rId3" cstate="print"/>
          <a:srcRect/>
          <a:stretch>
            <a:fillRect/>
          </a:stretch>
        </p:blipFill>
        <p:spPr bwMode="auto">
          <a:xfrm>
            <a:off x="762000" y="1524000"/>
            <a:ext cx="7620000" cy="4371348"/>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31</a:t>
            </a:fld>
            <a:endParaRPr lang="en-US" dirty="0">
              <a:solidFill>
                <a:srgbClr val="000000"/>
              </a:solidFill>
            </a:endParaRPr>
          </a:p>
        </p:txBody>
      </p:sp>
      <p:sp>
        <p:nvSpPr>
          <p:cNvPr id="6" name="Rectangle 2"/>
          <p:cNvSpPr txBox="1">
            <a:spLocks/>
          </p:cNvSpPr>
          <p:nvPr/>
        </p:nvSpPr>
        <p:spPr>
          <a:xfrm>
            <a:off x="384048" y="530352"/>
            <a:ext cx="8686800"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a:defRPr/>
            </a:pPr>
            <a:r>
              <a:rPr lang="en-US" sz="3200">
                <a:latin typeface="Arial" charset="0"/>
                <a:cs typeface="Arial" charset="0"/>
              </a:rPr>
              <a:t>Green Globes Existing Buildings</a:t>
            </a:r>
            <a:endParaRPr lang="en-US" sz="3200" dirty="0">
              <a:latin typeface="Arial" charset="0"/>
              <a:cs typeface="Arial" charset="0"/>
            </a:endParaRPr>
          </a:p>
        </p:txBody>
      </p:sp>
    </p:spTree>
    <p:extLst>
      <p:ext uri="{BB962C8B-B14F-4D97-AF65-F5344CB8AC3E}">
        <p14:creationId xmlns:p14="http://schemas.microsoft.com/office/powerpoint/2010/main" val="287461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descr="energy-assessment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752600"/>
            <a:ext cx="5444067" cy="412602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52400" y="2819400"/>
            <a:ext cx="1697692" cy="1015663"/>
          </a:xfrm>
          <a:prstGeom prst="rect">
            <a:avLst/>
          </a:prstGeom>
        </p:spPr>
        <p:txBody>
          <a:bodyPr wrap="square" anchor="ctr">
            <a:spAutoFit/>
          </a:bodyPr>
          <a:lstStyle/>
          <a:p>
            <a:pPr algn="ctr" fontAlgn="auto">
              <a:spcAft>
                <a:spcPts val="0"/>
              </a:spcAft>
              <a:defRPr/>
            </a:pPr>
            <a:r>
              <a:rPr lang="en-US" sz="2000" b="1" dirty="0">
                <a:solidFill>
                  <a:srgbClr val="C00000"/>
                </a:solidFill>
                <a:latin typeface="Arial" charset="0"/>
                <a:ea typeface="+mj-ea"/>
                <a:cs typeface="Arial" pitchFamily="34" charset="0"/>
              </a:rPr>
              <a:t>Requires 12 months of data</a:t>
            </a:r>
          </a:p>
        </p:txBody>
      </p:sp>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32</a:t>
            </a:fld>
            <a:endParaRPr lang="en-US" dirty="0">
              <a:solidFill>
                <a:srgbClr val="000000"/>
              </a:solidFill>
            </a:endParaRPr>
          </a:p>
        </p:txBody>
      </p:sp>
      <p:sp>
        <p:nvSpPr>
          <p:cNvPr id="10" name="Rectangle 2"/>
          <p:cNvSpPr txBox="1">
            <a:spLocks/>
          </p:cNvSpPr>
          <p:nvPr/>
        </p:nvSpPr>
        <p:spPr>
          <a:xfrm>
            <a:off x="384048" y="530352"/>
            <a:ext cx="8686800"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a:defRPr/>
            </a:pPr>
            <a:r>
              <a:rPr lang="en-US" sz="3200">
                <a:latin typeface="Arial" charset="0"/>
                <a:cs typeface="Arial" charset="0"/>
              </a:rPr>
              <a:t>Green Globes Existing Buildings</a:t>
            </a:r>
            <a:endParaRPr lang="en-US" sz="3200" dirty="0">
              <a:latin typeface="Arial" charset="0"/>
              <a:cs typeface="Arial" charset="0"/>
            </a:endParaRPr>
          </a:p>
        </p:txBody>
      </p:sp>
    </p:spTree>
    <p:extLst>
      <p:ext uri="{BB962C8B-B14F-4D97-AF65-F5344CB8AC3E}">
        <p14:creationId xmlns:p14="http://schemas.microsoft.com/office/powerpoint/2010/main" val="385484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80194" y="2133600"/>
            <a:ext cx="8583613" cy="3071610"/>
          </a:xfrm>
          <a:prstGeom prst="rect">
            <a:avLst/>
          </a:prstGeom>
          <a:noFill/>
          <a:ln w="9525">
            <a:noFill/>
            <a:miter lim="800000"/>
            <a:headEnd/>
            <a:tailEnd/>
          </a:ln>
        </p:spPr>
        <p:txBody>
          <a:bodyPr>
            <a:spAutoFit/>
          </a:bodyPr>
          <a:lstStyle/>
          <a:p>
            <a:pPr algn="ctr">
              <a:lnSpc>
                <a:spcPct val="110000"/>
              </a:lnSpc>
            </a:pPr>
            <a:r>
              <a:rPr lang="en-US" sz="3200" b="1" dirty="0">
                <a:solidFill>
                  <a:srgbClr val="0070C0"/>
                </a:solidFill>
                <a:latin typeface="Univers"/>
              </a:rPr>
              <a:t>Using ENERGY STAR Tools</a:t>
            </a:r>
          </a:p>
          <a:p>
            <a:pPr algn="ctr">
              <a:lnSpc>
                <a:spcPct val="110000"/>
              </a:lnSpc>
            </a:pPr>
            <a:endParaRPr lang="en-US" sz="3200" b="1" dirty="0">
              <a:solidFill>
                <a:srgbClr val="0070C0"/>
              </a:solidFill>
              <a:latin typeface="Univers"/>
            </a:endParaRPr>
          </a:p>
          <a:p>
            <a:pPr algn="ctr">
              <a:lnSpc>
                <a:spcPct val="110000"/>
              </a:lnSpc>
            </a:pPr>
            <a:r>
              <a:rPr lang="en-US" sz="2800" b="1" dirty="0">
                <a:solidFill>
                  <a:srgbClr val="77D2EA"/>
                </a:solidFill>
                <a:latin typeface="Univers"/>
              </a:rPr>
              <a:t>Institute of Real Estate Management (IREM) Certified Sustainable Properties (CSP)</a:t>
            </a:r>
          </a:p>
          <a:p>
            <a:pPr algn="ctr">
              <a:lnSpc>
                <a:spcPct val="110000"/>
              </a:lnSpc>
            </a:pPr>
            <a:endParaRPr lang="en-US" sz="2800" b="1" dirty="0">
              <a:solidFill>
                <a:srgbClr val="77D2EA"/>
              </a:solidFill>
              <a:latin typeface="Univers"/>
            </a:endParaRPr>
          </a:p>
          <a:p>
            <a:pPr algn="ctr">
              <a:lnSpc>
                <a:spcPct val="110000"/>
              </a:lnSpc>
            </a:pPr>
            <a:r>
              <a:rPr lang="en-US" sz="2400" b="1" dirty="0">
                <a:solidFill>
                  <a:srgbClr val="77D2EA"/>
                </a:solidFill>
                <a:latin typeface="Univers"/>
              </a:rPr>
              <a:t>Existing Buildings</a:t>
            </a:r>
          </a:p>
        </p:txBody>
      </p:sp>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rPr>
              <a:pPr/>
              <a:t>33</a:t>
            </a:fld>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732937"/>
            <a:ext cx="817820" cy="1056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9676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34</a:t>
            </a:fld>
            <a:endParaRPr lang="en-US" dirty="0">
              <a:solidFill>
                <a:srgbClr val="000000"/>
              </a:solidFill>
              <a:latin typeface="Arial" charset="0"/>
              <a:cs typeface="Arial" charset="0"/>
            </a:endParaRPr>
          </a:p>
        </p:txBody>
      </p:sp>
      <p:sp>
        <p:nvSpPr>
          <p:cNvPr id="52227" name="TextBox 4"/>
          <p:cNvSpPr txBox="1">
            <a:spLocks noChangeArrowheads="1"/>
          </p:cNvSpPr>
          <p:nvPr/>
        </p:nvSpPr>
        <p:spPr bwMode="auto">
          <a:xfrm>
            <a:off x="228600" y="1524000"/>
            <a:ext cx="8610600" cy="46482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sp>
        <p:nvSpPr>
          <p:cNvPr id="52228" name="TextBox 5"/>
          <p:cNvSpPr txBox="1">
            <a:spLocks noChangeArrowheads="1"/>
          </p:cNvSpPr>
          <p:nvPr/>
        </p:nvSpPr>
        <p:spPr bwMode="auto">
          <a:xfrm>
            <a:off x="228600" y="1479551"/>
            <a:ext cx="8686800" cy="48768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sp>
        <p:nvSpPr>
          <p:cNvPr id="7" name="Title 1"/>
          <p:cNvSpPr txBox="1">
            <a:spLocks/>
          </p:cNvSpPr>
          <p:nvPr/>
        </p:nvSpPr>
        <p:spPr>
          <a:xfrm>
            <a:off x="384048" y="530352"/>
            <a:ext cx="8686800" cy="98755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IREM Certified Sustainable Properties – Credit Categories</a:t>
            </a:r>
          </a:p>
        </p:txBody>
      </p:sp>
      <p:pic>
        <p:nvPicPr>
          <p:cNvPr id="3" name="Picture 2"/>
          <p:cNvPicPr>
            <a:picLocks noChangeAspect="1"/>
          </p:cNvPicPr>
          <p:nvPr/>
        </p:nvPicPr>
        <p:blipFill>
          <a:blip r:embed="rId3"/>
          <a:stretch>
            <a:fillRect/>
          </a:stretch>
        </p:blipFill>
        <p:spPr>
          <a:xfrm>
            <a:off x="1447800" y="4495800"/>
            <a:ext cx="6470865" cy="1278740"/>
          </a:xfrm>
          <a:prstGeom prst="rect">
            <a:avLst/>
          </a:prstGeom>
        </p:spPr>
      </p:pic>
      <p:pic>
        <p:nvPicPr>
          <p:cNvPr id="4" name="Picture 3" descr="Screen Shot 2017-06-14 at 5.10.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905000"/>
            <a:ext cx="7924800" cy="2334256"/>
          </a:xfrm>
          <a:prstGeom prst="rect">
            <a:avLst/>
          </a:prstGeom>
          <a:ln>
            <a:solidFill>
              <a:srgbClr val="4F81BD"/>
            </a:solidFill>
          </a:ln>
        </p:spPr>
      </p:pic>
    </p:spTree>
    <p:extLst>
      <p:ext uri="{BB962C8B-B14F-4D97-AF65-F5344CB8AC3E}">
        <p14:creationId xmlns:p14="http://schemas.microsoft.com/office/powerpoint/2010/main" val="339326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35</a:t>
            </a:fld>
            <a:endParaRPr lang="en-US" dirty="0">
              <a:solidFill>
                <a:srgbClr val="000000"/>
              </a:solidFill>
              <a:latin typeface="Arial" charset="0"/>
              <a:cs typeface="Arial" charset="0"/>
            </a:endParaRPr>
          </a:p>
        </p:txBody>
      </p:sp>
      <p:grpSp>
        <p:nvGrpSpPr>
          <p:cNvPr id="5" name="Group 4"/>
          <p:cNvGrpSpPr/>
          <p:nvPr/>
        </p:nvGrpSpPr>
        <p:grpSpPr>
          <a:xfrm>
            <a:off x="914400" y="2209800"/>
            <a:ext cx="6934200" cy="3581400"/>
            <a:chOff x="914400" y="2209800"/>
            <a:chExt cx="6934200" cy="3581400"/>
          </a:xfrm>
        </p:grpSpPr>
        <p:pic>
          <p:nvPicPr>
            <p:cNvPr id="3" name="Picture 2" descr="Screen Shot 2017-06-14 at 5.0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209800"/>
              <a:ext cx="6765655" cy="3581400"/>
            </a:xfrm>
            <a:prstGeom prst="rect">
              <a:avLst/>
            </a:prstGeom>
            <a:ln>
              <a:solidFill>
                <a:srgbClr val="4F81BD"/>
              </a:solidFill>
            </a:ln>
          </p:spPr>
        </p:pic>
        <p:sp>
          <p:nvSpPr>
            <p:cNvPr id="11" name="Rectangle 10"/>
            <p:cNvSpPr/>
            <p:nvPr/>
          </p:nvSpPr>
          <p:spPr>
            <a:xfrm>
              <a:off x="914400" y="3257006"/>
              <a:ext cx="6934200" cy="495844"/>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914401" y="4267200"/>
              <a:ext cx="6918054" cy="513806"/>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itle 1"/>
          <p:cNvSpPr txBox="1">
            <a:spLocks/>
          </p:cNvSpPr>
          <p:nvPr/>
        </p:nvSpPr>
        <p:spPr>
          <a:xfrm>
            <a:off x="384048" y="530352"/>
            <a:ext cx="8686800" cy="98755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IREM Certified Sustainable Properties – Baseline Requirements</a:t>
            </a:r>
          </a:p>
        </p:txBody>
      </p:sp>
    </p:spTree>
    <p:extLst>
      <p:ext uri="{BB962C8B-B14F-4D97-AF65-F5344CB8AC3E}">
        <p14:creationId xmlns:p14="http://schemas.microsoft.com/office/powerpoint/2010/main" val="334518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36</a:t>
            </a:fld>
            <a:endParaRPr lang="en-US" dirty="0">
              <a:solidFill>
                <a:srgbClr val="000000"/>
              </a:solidFill>
              <a:latin typeface="Arial" charset="0"/>
              <a:cs typeface="Arial" charset="0"/>
            </a:endParaRPr>
          </a:p>
        </p:txBody>
      </p:sp>
      <p:sp>
        <p:nvSpPr>
          <p:cNvPr id="52227" name="TextBox 4"/>
          <p:cNvSpPr txBox="1">
            <a:spLocks noChangeArrowheads="1"/>
          </p:cNvSpPr>
          <p:nvPr/>
        </p:nvSpPr>
        <p:spPr bwMode="auto">
          <a:xfrm>
            <a:off x="228600" y="1524000"/>
            <a:ext cx="8610600" cy="46482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grpSp>
        <p:nvGrpSpPr>
          <p:cNvPr id="4" name="Group 3"/>
          <p:cNvGrpSpPr/>
          <p:nvPr/>
        </p:nvGrpSpPr>
        <p:grpSpPr>
          <a:xfrm>
            <a:off x="762000" y="1524000"/>
            <a:ext cx="7084192" cy="4495800"/>
            <a:chOff x="762000" y="1905000"/>
            <a:chExt cx="7084192" cy="4495800"/>
          </a:xfrm>
        </p:grpSpPr>
        <p:pic>
          <p:nvPicPr>
            <p:cNvPr id="3" name="Picture 2" descr="Screen Shot 2017-06-14 at 5.0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05000"/>
              <a:ext cx="6626992" cy="4495800"/>
            </a:xfrm>
            <a:prstGeom prst="rect">
              <a:avLst/>
            </a:prstGeom>
            <a:ln>
              <a:solidFill>
                <a:srgbClr val="4F81BD"/>
              </a:solidFill>
            </a:ln>
          </p:spPr>
        </p:pic>
        <p:cxnSp>
          <p:nvCxnSpPr>
            <p:cNvPr id="9" name="Straight Arrow Connector 8"/>
            <p:cNvCxnSpPr/>
            <p:nvPr/>
          </p:nvCxnSpPr>
          <p:spPr>
            <a:xfrm>
              <a:off x="762000" y="3810000"/>
              <a:ext cx="990600" cy="914400"/>
            </a:xfrm>
            <a:prstGeom prst="straightConnector1">
              <a:avLst/>
            </a:prstGeom>
            <a:ln w="38100">
              <a:solidFill>
                <a:srgbClr val="C00000"/>
              </a:solidFill>
              <a:tailEnd type="arrow"/>
            </a:ln>
          </p:spPr>
          <p:style>
            <a:lnRef idx="2">
              <a:schemeClr val="accent2"/>
            </a:lnRef>
            <a:fillRef idx="0">
              <a:schemeClr val="accent2"/>
            </a:fillRef>
            <a:effectRef idx="1">
              <a:schemeClr val="accent2"/>
            </a:effectRef>
            <a:fontRef idx="minor">
              <a:schemeClr val="tx1"/>
            </a:fontRef>
          </p:style>
        </p:cxnSp>
      </p:grpSp>
      <p:sp>
        <p:nvSpPr>
          <p:cNvPr id="8" name="Title 1"/>
          <p:cNvSpPr txBox="1">
            <a:spLocks/>
          </p:cNvSpPr>
          <p:nvPr/>
        </p:nvSpPr>
        <p:spPr>
          <a:xfrm>
            <a:off x="384048" y="530352"/>
            <a:ext cx="8686800" cy="98755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IREM Certified Sustainable Properties – Credit Requirements</a:t>
            </a:r>
          </a:p>
        </p:txBody>
      </p:sp>
    </p:spTree>
    <p:extLst>
      <p:ext uri="{BB962C8B-B14F-4D97-AF65-F5344CB8AC3E}">
        <p14:creationId xmlns:p14="http://schemas.microsoft.com/office/powerpoint/2010/main" val="812696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37</a:t>
            </a:fld>
            <a:endParaRPr lang="en-US" dirty="0">
              <a:solidFill>
                <a:srgbClr val="000000"/>
              </a:solidFill>
              <a:latin typeface="Arial" charset="0"/>
              <a:cs typeface="Arial" charset="0"/>
            </a:endParaRPr>
          </a:p>
        </p:txBody>
      </p:sp>
      <p:sp>
        <p:nvSpPr>
          <p:cNvPr id="52227" name="TextBox 4"/>
          <p:cNvSpPr txBox="1">
            <a:spLocks noChangeArrowheads="1"/>
          </p:cNvSpPr>
          <p:nvPr/>
        </p:nvSpPr>
        <p:spPr bwMode="auto">
          <a:xfrm>
            <a:off x="228600" y="1524000"/>
            <a:ext cx="8610600" cy="46482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sp>
        <p:nvSpPr>
          <p:cNvPr id="52228" name="TextBox 5"/>
          <p:cNvSpPr txBox="1">
            <a:spLocks noChangeArrowheads="1"/>
          </p:cNvSpPr>
          <p:nvPr/>
        </p:nvSpPr>
        <p:spPr bwMode="auto">
          <a:xfrm>
            <a:off x="228600" y="1447800"/>
            <a:ext cx="8686800" cy="48768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pic>
        <p:nvPicPr>
          <p:cNvPr id="5" name="Picture 4" descr="Screen Shot 2017-06-15 at 9.16.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24000"/>
            <a:ext cx="6478703" cy="4343400"/>
          </a:xfrm>
          <a:prstGeom prst="rect">
            <a:avLst/>
          </a:prstGeom>
          <a:ln>
            <a:solidFill>
              <a:srgbClr val="4F81BD"/>
            </a:solidFill>
          </a:ln>
        </p:spPr>
      </p:pic>
      <p:sp>
        <p:nvSpPr>
          <p:cNvPr id="8" name="Title 1"/>
          <p:cNvSpPr txBox="1">
            <a:spLocks/>
          </p:cNvSpPr>
          <p:nvPr/>
        </p:nvSpPr>
        <p:spPr>
          <a:xfrm>
            <a:off x="384048" y="530352"/>
            <a:ext cx="8686800" cy="98755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IREM Certified Sustainable Properties – Property Requirements</a:t>
            </a:r>
          </a:p>
        </p:txBody>
      </p:sp>
    </p:spTree>
    <p:extLst>
      <p:ext uri="{BB962C8B-B14F-4D97-AF65-F5344CB8AC3E}">
        <p14:creationId xmlns:p14="http://schemas.microsoft.com/office/powerpoint/2010/main" val="230944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4"/>
          <p:cNvSpPr txBox="1">
            <a:spLocks noChangeArrowheads="1"/>
          </p:cNvSpPr>
          <p:nvPr/>
        </p:nvSpPr>
        <p:spPr bwMode="auto">
          <a:xfrm>
            <a:off x="228600" y="1524000"/>
            <a:ext cx="8610600" cy="46482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pic>
        <p:nvPicPr>
          <p:cNvPr id="4" name="Picture 3"/>
          <p:cNvPicPr>
            <a:picLocks noChangeAspect="1"/>
          </p:cNvPicPr>
          <p:nvPr/>
        </p:nvPicPr>
        <p:blipFill>
          <a:blip r:embed="rId3"/>
          <a:stretch>
            <a:fillRect/>
          </a:stretch>
        </p:blipFill>
        <p:spPr>
          <a:xfrm>
            <a:off x="1295400" y="1524000"/>
            <a:ext cx="6115050" cy="4572000"/>
          </a:xfrm>
          <a:prstGeom prst="rect">
            <a:avLst/>
          </a:prstGeom>
          <a:ln>
            <a:solidFill>
              <a:srgbClr val="4F81BD"/>
            </a:solidFill>
          </a:ln>
        </p:spPr>
      </p:pic>
      <p:cxnSp>
        <p:nvCxnSpPr>
          <p:cNvPr id="8" name="Straight Arrow Connector 7"/>
          <p:cNvCxnSpPr/>
          <p:nvPr/>
        </p:nvCxnSpPr>
        <p:spPr>
          <a:xfrm>
            <a:off x="304800" y="3657600"/>
            <a:ext cx="990600" cy="914400"/>
          </a:xfrm>
          <a:prstGeom prst="straightConnector1">
            <a:avLst/>
          </a:prstGeom>
          <a:ln w="38100">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9"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38</a:t>
            </a:fld>
            <a:endParaRPr lang="en-US" dirty="0">
              <a:solidFill>
                <a:srgbClr val="000000"/>
              </a:solidFill>
              <a:latin typeface="Arial" charset="0"/>
              <a:cs typeface="Arial" charset="0"/>
            </a:endParaRPr>
          </a:p>
        </p:txBody>
      </p:sp>
      <p:sp>
        <p:nvSpPr>
          <p:cNvPr id="10" name="Title 1"/>
          <p:cNvSpPr txBox="1">
            <a:spLocks/>
          </p:cNvSpPr>
          <p:nvPr/>
        </p:nvSpPr>
        <p:spPr>
          <a:xfrm>
            <a:off x="384048" y="530352"/>
            <a:ext cx="8686800" cy="98755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IREM Certified Sustainable Properties – Tools and Documentation</a:t>
            </a:r>
          </a:p>
        </p:txBody>
      </p:sp>
    </p:spTree>
    <p:extLst>
      <p:ext uri="{BB962C8B-B14F-4D97-AF65-F5344CB8AC3E}">
        <p14:creationId xmlns:p14="http://schemas.microsoft.com/office/powerpoint/2010/main" val="1146967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80194" y="2133600"/>
            <a:ext cx="8583613" cy="3064428"/>
          </a:xfrm>
          <a:prstGeom prst="rect">
            <a:avLst/>
          </a:prstGeom>
          <a:noFill/>
          <a:ln w="9525">
            <a:noFill/>
            <a:miter lim="800000"/>
            <a:headEnd/>
            <a:tailEnd/>
          </a:ln>
        </p:spPr>
        <p:txBody>
          <a:bodyPr>
            <a:spAutoFit/>
          </a:bodyPr>
          <a:lstStyle/>
          <a:p>
            <a:pPr algn="ctr">
              <a:lnSpc>
                <a:spcPct val="110000"/>
              </a:lnSpc>
            </a:pPr>
            <a:r>
              <a:rPr lang="en-US" sz="3200" b="1" dirty="0">
                <a:solidFill>
                  <a:srgbClr val="0070C0"/>
                </a:solidFill>
                <a:latin typeface="Univers"/>
              </a:rPr>
              <a:t>Using ENERGY STAR Tools</a:t>
            </a:r>
          </a:p>
          <a:p>
            <a:pPr algn="ctr">
              <a:lnSpc>
                <a:spcPct val="110000"/>
              </a:lnSpc>
            </a:pPr>
            <a:endParaRPr lang="en-US" sz="3200" b="1" dirty="0">
              <a:solidFill>
                <a:srgbClr val="0070C0"/>
              </a:solidFill>
              <a:latin typeface="Univers"/>
            </a:endParaRPr>
          </a:p>
          <a:p>
            <a:pPr algn="ctr">
              <a:lnSpc>
                <a:spcPct val="110000"/>
              </a:lnSpc>
            </a:pPr>
            <a:r>
              <a:rPr lang="en-US" sz="2800" b="1" dirty="0">
                <a:solidFill>
                  <a:srgbClr val="77D2EA"/>
                </a:solidFill>
                <a:latin typeface="Univers"/>
              </a:rPr>
              <a:t>Building Owners and Managers Association (BOMA) BEST Program</a:t>
            </a:r>
          </a:p>
          <a:p>
            <a:pPr algn="ctr">
              <a:lnSpc>
                <a:spcPct val="110000"/>
              </a:lnSpc>
            </a:pPr>
            <a:endParaRPr lang="en-US" sz="2800" b="1" dirty="0">
              <a:solidFill>
                <a:srgbClr val="77D2EA"/>
              </a:solidFill>
              <a:latin typeface="Univers"/>
            </a:endParaRPr>
          </a:p>
          <a:p>
            <a:pPr algn="ctr">
              <a:lnSpc>
                <a:spcPct val="110000"/>
              </a:lnSpc>
            </a:pPr>
            <a:r>
              <a:rPr lang="en-US" sz="2400" b="1" dirty="0">
                <a:solidFill>
                  <a:srgbClr val="77D2EA"/>
                </a:solidFill>
                <a:latin typeface="Univers"/>
              </a:rPr>
              <a:t>Existing Buildings</a:t>
            </a:r>
          </a:p>
        </p:txBody>
      </p:sp>
      <p:pic>
        <p:nvPicPr>
          <p:cNvPr id="3" name="Picture 2" descr="Screen Shot 2017-08-01 at 12.5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572000"/>
            <a:ext cx="2501900" cy="1533952"/>
          </a:xfrm>
          <a:prstGeom prst="rect">
            <a:avLst/>
          </a:prstGeom>
          <a:ln>
            <a:noFill/>
          </a:ln>
        </p:spPr>
      </p:pic>
      <p:sp>
        <p:nvSpPr>
          <p:cNvPr id="5"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39</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7389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The 1-100 ENERGY STAR Score</a:t>
            </a: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829" y="2652700"/>
            <a:ext cx="8275912" cy="1434669"/>
          </a:xfrm>
          <a:prstGeom prst="rect">
            <a:avLst/>
          </a:prstGeom>
        </p:spPr>
      </p:pic>
    </p:spTree>
    <p:extLst>
      <p:ext uri="{BB962C8B-B14F-4D97-AF65-F5344CB8AC3E}">
        <p14:creationId xmlns:p14="http://schemas.microsoft.com/office/powerpoint/2010/main" val="2702564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Box 6"/>
          <p:cNvSpPr txBox="1">
            <a:spLocks noChangeArrowheads="1"/>
          </p:cNvSpPr>
          <p:nvPr/>
        </p:nvSpPr>
        <p:spPr bwMode="auto">
          <a:xfrm>
            <a:off x="380999" y="1216152"/>
            <a:ext cx="8293099" cy="4114800"/>
          </a:xfrm>
          <a:prstGeom prst="rect">
            <a:avLst/>
          </a:prstGeom>
          <a:noFill/>
          <a:ln w="9525">
            <a:noFill/>
            <a:miter lim="800000"/>
            <a:headEnd/>
            <a:tailEnd/>
          </a:ln>
        </p:spPr>
        <p:txBody>
          <a:bodyPr/>
          <a:lstStyle/>
          <a:p>
            <a:pPr marL="342900" indent="-342900" eaLnBrk="0" hangingPunct="0">
              <a:spcBef>
                <a:spcPts val="600"/>
              </a:spcBef>
              <a:spcAft>
                <a:spcPts val="600"/>
              </a:spcAft>
              <a:buClr>
                <a:srgbClr val="00B0F0"/>
              </a:buClr>
              <a:buFont typeface="Arial" pitchFamily="34" charset="0"/>
              <a:buChar char="•"/>
            </a:pPr>
            <a:r>
              <a:rPr lang="en-US" b="1" dirty="0">
                <a:solidFill>
                  <a:srgbClr val="6F6F6F"/>
                </a:solidFill>
                <a:latin typeface="Univers"/>
                <a:cs typeface="Arial" pitchFamily="34" charset="0"/>
              </a:rPr>
              <a:t>BOMA Sustainable Buildings Program</a:t>
            </a:r>
            <a:r>
              <a:rPr lang="en-US" dirty="0">
                <a:solidFill>
                  <a:srgbClr val="6F6F6F"/>
                </a:solidFill>
                <a:latin typeface="Univers"/>
                <a:cs typeface="Arial" pitchFamily="34" charset="0"/>
              </a:rPr>
              <a:t>: track energy and water performance for:</a:t>
            </a:r>
          </a:p>
          <a:p>
            <a:pPr marL="800100" lvl="1" indent="-342900" eaLnBrk="0" hangingPunct="0">
              <a:spcBef>
                <a:spcPts val="600"/>
              </a:spcBef>
              <a:spcAft>
                <a:spcPts val="600"/>
              </a:spcAft>
              <a:buClr>
                <a:srgbClr val="00B0F0"/>
              </a:buClr>
              <a:buFont typeface="Arial" pitchFamily="34" charset="0"/>
              <a:buChar char="•"/>
            </a:pPr>
            <a:r>
              <a:rPr lang="en-US" dirty="0">
                <a:solidFill>
                  <a:srgbClr val="6F6F6F"/>
                </a:solidFill>
                <a:latin typeface="Univers"/>
                <a:cs typeface="Arial" pitchFamily="34" charset="0"/>
              </a:rPr>
              <a:t>Single Buildings – 3-year certification managed by local BOMA associations</a:t>
            </a:r>
          </a:p>
          <a:p>
            <a:pPr marL="800100" lvl="1" indent="-342900" eaLnBrk="0" hangingPunct="0">
              <a:spcBef>
                <a:spcPts val="600"/>
              </a:spcBef>
              <a:spcAft>
                <a:spcPts val="600"/>
              </a:spcAft>
              <a:buClr>
                <a:srgbClr val="00B0F0"/>
              </a:buClr>
              <a:buFont typeface="Arial" pitchFamily="34" charset="0"/>
              <a:buChar char="•"/>
            </a:pPr>
            <a:r>
              <a:rPr lang="en-US" dirty="0">
                <a:solidFill>
                  <a:srgbClr val="6F6F6F"/>
                </a:solidFill>
                <a:latin typeface="Univers"/>
                <a:cs typeface="Arial" pitchFamily="34" charset="0"/>
              </a:rPr>
              <a:t>Portfolio Program – 1-year certification managed by BOMA Canada</a:t>
            </a:r>
          </a:p>
        </p:txBody>
      </p:sp>
      <p:sp>
        <p:nvSpPr>
          <p:cNvPr id="7" name="Title 1"/>
          <p:cNvSpPr txBox="1">
            <a:spLocks/>
          </p:cNvSpPr>
          <p:nvPr/>
        </p:nvSpPr>
        <p:spPr>
          <a:xfrm>
            <a:off x="384048" y="530352"/>
            <a:ext cx="8686800" cy="61264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BOMA BEST: Programs</a:t>
            </a:r>
          </a:p>
        </p:txBody>
      </p:sp>
      <p:pic>
        <p:nvPicPr>
          <p:cNvPr id="6" name="Picture 5"/>
          <p:cNvPicPr>
            <a:picLocks noChangeAspect="1"/>
          </p:cNvPicPr>
          <p:nvPr/>
        </p:nvPicPr>
        <p:blipFill>
          <a:blip r:embed="rId3"/>
          <a:stretch>
            <a:fillRect/>
          </a:stretch>
        </p:blipFill>
        <p:spPr>
          <a:xfrm>
            <a:off x="533400" y="3200400"/>
            <a:ext cx="8142922" cy="977933"/>
          </a:xfrm>
          <a:prstGeom prst="rect">
            <a:avLst/>
          </a:prstGeom>
          <a:ln>
            <a:solidFill>
              <a:srgbClr val="4F81BD"/>
            </a:solidFill>
          </a:ln>
        </p:spPr>
      </p:pic>
      <p:pic>
        <p:nvPicPr>
          <p:cNvPr id="8" name="Picture 7"/>
          <p:cNvPicPr>
            <a:picLocks noChangeAspect="1"/>
          </p:cNvPicPr>
          <p:nvPr/>
        </p:nvPicPr>
        <p:blipFill>
          <a:blip r:embed="rId4"/>
          <a:stretch>
            <a:fillRect/>
          </a:stretch>
        </p:blipFill>
        <p:spPr>
          <a:xfrm>
            <a:off x="1524000" y="4572000"/>
            <a:ext cx="5984238" cy="1181100"/>
          </a:xfrm>
          <a:prstGeom prst="rect">
            <a:avLst/>
          </a:prstGeom>
        </p:spPr>
      </p:pic>
      <p:sp>
        <p:nvSpPr>
          <p:cNvPr id="9"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40</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290825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09221" y="6356351"/>
            <a:ext cx="477578" cy="365125"/>
          </a:xfrm>
        </p:spPr>
        <p:txBody>
          <a:bodyPr/>
          <a:lstStyle/>
          <a:p>
            <a:endParaRPr lang="en-US" dirty="0">
              <a:solidFill>
                <a:prstClr val="white">
                  <a:lumMod val="65000"/>
                </a:prstClr>
              </a:solidFill>
              <a:latin typeface="Arial" charset="0"/>
              <a:cs typeface="Arial" charset="0"/>
            </a:endParaRPr>
          </a:p>
        </p:txBody>
      </p:sp>
      <p:sp>
        <p:nvSpPr>
          <p:cNvPr id="52228" name="TextBox 5"/>
          <p:cNvSpPr txBox="1">
            <a:spLocks noChangeArrowheads="1"/>
          </p:cNvSpPr>
          <p:nvPr/>
        </p:nvSpPr>
        <p:spPr bwMode="auto">
          <a:xfrm>
            <a:off x="228600" y="1447800"/>
            <a:ext cx="8915400" cy="48768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sp>
        <p:nvSpPr>
          <p:cNvPr id="52229" name="TextBox 6"/>
          <p:cNvSpPr txBox="1">
            <a:spLocks noChangeArrowheads="1"/>
          </p:cNvSpPr>
          <p:nvPr/>
        </p:nvSpPr>
        <p:spPr bwMode="auto">
          <a:xfrm>
            <a:off x="301752" y="1216152"/>
            <a:ext cx="8686800" cy="4572000"/>
          </a:xfrm>
          <a:prstGeom prst="rect">
            <a:avLst/>
          </a:prstGeom>
          <a:noFill/>
          <a:ln w="9525">
            <a:noFill/>
            <a:miter lim="800000"/>
            <a:headEnd/>
            <a:tailEnd/>
          </a:ln>
        </p:spPr>
        <p:txBody>
          <a:bodyPr/>
          <a:lstStyle/>
          <a:p>
            <a:pPr eaLnBrk="0" hangingPunct="0">
              <a:spcBef>
                <a:spcPct val="20000"/>
              </a:spcBef>
              <a:spcAft>
                <a:spcPts val="1200"/>
              </a:spcAft>
              <a:buClr>
                <a:srgbClr val="00B0F0"/>
              </a:buClr>
            </a:pPr>
            <a:r>
              <a:rPr lang="en-US" b="1" dirty="0">
                <a:solidFill>
                  <a:srgbClr val="6F6F6F"/>
                </a:solidFill>
                <a:latin typeface="Univers"/>
                <a:cs typeface="Arial" pitchFamily="34" charset="0"/>
              </a:rPr>
              <a:t>Steps to Verification and Certification </a:t>
            </a:r>
          </a:p>
          <a:p>
            <a:pPr marL="342900" indent="-342900" eaLnBrk="0" hangingPunct="0">
              <a:spcBef>
                <a:spcPct val="20000"/>
              </a:spcBef>
              <a:spcAft>
                <a:spcPts val="1200"/>
              </a:spcAft>
              <a:buClr>
                <a:srgbClr val="00B0F0"/>
              </a:buClr>
              <a:buAutoNum type="arabicParenR"/>
            </a:pPr>
            <a:r>
              <a:rPr lang="en-US" dirty="0">
                <a:solidFill>
                  <a:srgbClr val="6F6F6F"/>
                </a:solidFill>
                <a:latin typeface="Univers"/>
                <a:cs typeface="Arial" pitchFamily="34" charset="0"/>
              </a:rPr>
              <a:t>Register in the BOMA BEST Online Portal </a:t>
            </a:r>
          </a:p>
          <a:p>
            <a:pPr marL="342900" indent="-342900" eaLnBrk="0" hangingPunct="0">
              <a:spcBef>
                <a:spcPct val="20000"/>
              </a:spcBef>
              <a:spcAft>
                <a:spcPts val="1200"/>
              </a:spcAft>
              <a:buClr>
                <a:srgbClr val="00B0F0"/>
              </a:buClr>
              <a:buAutoNum type="arabicParenR"/>
            </a:pPr>
            <a:r>
              <a:rPr lang="en-US" dirty="0">
                <a:solidFill>
                  <a:srgbClr val="6F6F6F"/>
                </a:solidFill>
                <a:latin typeface="Univers"/>
                <a:cs typeface="Arial" pitchFamily="34" charset="0"/>
              </a:rPr>
              <a:t>Complete assessment questionnaire - synchronize your Portfolio Manager account and use your ENERGY STAR Score to report performance metrics</a:t>
            </a:r>
            <a:r>
              <a:rPr lang="en-US" dirty="0" smtClean="0">
                <a:solidFill>
                  <a:srgbClr val="6F6F6F"/>
                </a:solidFill>
                <a:latin typeface="Univers"/>
                <a:cs typeface="Arial" pitchFamily="34" charset="0"/>
              </a:rPr>
              <a:t>.</a:t>
            </a:r>
            <a:endParaRPr lang="en-US" dirty="0">
              <a:solidFill>
                <a:srgbClr val="6F6F6F"/>
              </a:solidFill>
              <a:latin typeface="Univers"/>
              <a:cs typeface="Arial" pitchFamily="34" charset="0"/>
            </a:endParaRPr>
          </a:p>
        </p:txBody>
      </p:sp>
      <p:pic>
        <p:nvPicPr>
          <p:cNvPr id="5" name="Picture 4"/>
          <p:cNvPicPr>
            <a:picLocks noChangeAspect="1"/>
          </p:cNvPicPr>
          <p:nvPr/>
        </p:nvPicPr>
        <p:blipFill>
          <a:blip r:embed="rId3"/>
          <a:stretch>
            <a:fillRect/>
          </a:stretch>
        </p:blipFill>
        <p:spPr>
          <a:xfrm>
            <a:off x="3276600" y="3026679"/>
            <a:ext cx="5547360" cy="2916921"/>
          </a:xfrm>
          <a:prstGeom prst="rect">
            <a:avLst/>
          </a:prstGeom>
          <a:noFill/>
          <a:ln>
            <a:solidFill>
              <a:srgbClr val="4F81BD"/>
            </a:solidFill>
          </a:ln>
        </p:spPr>
      </p:pic>
      <p:sp>
        <p:nvSpPr>
          <p:cNvPr id="6" name="Rectangle 5"/>
          <p:cNvSpPr/>
          <p:nvPr/>
        </p:nvSpPr>
        <p:spPr>
          <a:xfrm>
            <a:off x="301752" y="2895600"/>
            <a:ext cx="3139440" cy="1618905"/>
          </a:xfrm>
          <a:prstGeom prst="rect">
            <a:avLst/>
          </a:prstGeom>
        </p:spPr>
        <p:txBody>
          <a:bodyPr wrap="square">
            <a:spAutoFit/>
          </a:bodyPr>
          <a:lstStyle/>
          <a:p>
            <a:pPr marL="342900" indent="-342900" eaLnBrk="0" hangingPunct="0">
              <a:spcBef>
                <a:spcPct val="20000"/>
              </a:spcBef>
              <a:spcAft>
                <a:spcPts val="1200"/>
              </a:spcAft>
              <a:buClr>
                <a:srgbClr val="00B0F0"/>
              </a:buClr>
              <a:buFont typeface="+mj-lt"/>
              <a:buAutoNum type="arabicParenR" startAt="3"/>
            </a:pPr>
            <a:r>
              <a:rPr lang="en-US" dirty="0" smtClean="0">
                <a:solidFill>
                  <a:srgbClr val="6F6F6F"/>
                </a:solidFill>
                <a:latin typeface="Univers"/>
                <a:cs typeface="Arial" pitchFamily="34" charset="0"/>
              </a:rPr>
              <a:t>Request </a:t>
            </a:r>
            <a:r>
              <a:rPr lang="en-US" dirty="0">
                <a:solidFill>
                  <a:srgbClr val="6F6F6F"/>
                </a:solidFill>
                <a:latin typeface="Univers"/>
                <a:cs typeface="Arial" pitchFamily="34" charset="0"/>
              </a:rPr>
              <a:t>verification</a:t>
            </a:r>
          </a:p>
          <a:p>
            <a:pPr marL="342900" indent="-342900" eaLnBrk="0" hangingPunct="0">
              <a:spcBef>
                <a:spcPct val="20000"/>
              </a:spcBef>
              <a:spcAft>
                <a:spcPts val="1200"/>
              </a:spcAft>
              <a:buClr>
                <a:srgbClr val="00B0F0"/>
              </a:buClr>
              <a:buAutoNum type="arabicParenR" startAt="3"/>
            </a:pPr>
            <a:r>
              <a:rPr lang="en-US" dirty="0">
                <a:solidFill>
                  <a:srgbClr val="6F6F6F"/>
                </a:solidFill>
                <a:latin typeface="Univers"/>
                <a:cs typeface="Arial" pitchFamily="34" charset="0"/>
              </a:rPr>
              <a:t>On-site third party verification </a:t>
            </a:r>
          </a:p>
          <a:p>
            <a:pPr marL="342900" indent="-342900" eaLnBrk="0" hangingPunct="0">
              <a:spcBef>
                <a:spcPct val="20000"/>
              </a:spcBef>
              <a:spcAft>
                <a:spcPts val="1200"/>
              </a:spcAft>
              <a:buClr>
                <a:srgbClr val="00B0F0"/>
              </a:buClr>
              <a:buAutoNum type="arabicParenR" startAt="3"/>
            </a:pPr>
            <a:r>
              <a:rPr lang="en-US" dirty="0">
                <a:solidFill>
                  <a:srgbClr val="6F6F6F"/>
                </a:solidFill>
                <a:latin typeface="Univers"/>
                <a:cs typeface="Arial" pitchFamily="34" charset="0"/>
              </a:rPr>
              <a:t>Achieve certification </a:t>
            </a:r>
          </a:p>
        </p:txBody>
      </p:sp>
      <p:sp>
        <p:nvSpPr>
          <p:cNvPr id="8"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41</a:t>
            </a:fld>
            <a:endParaRPr lang="en-US" dirty="0">
              <a:solidFill>
                <a:srgbClr val="000000"/>
              </a:solidFill>
              <a:latin typeface="Arial" charset="0"/>
              <a:cs typeface="Arial" charset="0"/>
            </a:endParaRPr>
          </a:p>
        </p:txBody>
      </p:sp>
      <p:sp>
        <p:nvSpPr>
          <p:cNvPr id="11" name="Title 1"/>
          <p:cNvSpPr txBox="1">
            <a:spLocks/>
          </p:cNvSpPr>
          <p:nvPr/>
        </p:nvSpPr>
        <p:spPr>
          <a:xfrm>
            <a:off x="384048" y="530352"/>
            <a:ext cx="8686800" cy="61264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BOMA BEST: Verification and Certification</a:t>
            </a:r>
          </a:p>
        </p:txBody>
      </p:sp>
    </p:spTree>
    <p:extLst>
      <p:ext uri="{BB962C8B-B14F-4D97-AF65-F5344CB8AC3E}">
        <p14:creationId xmlns:p14="http://schemas.microsoft.com/office/powerpoint/2010/main" val="311786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4"/>
          <p:cNvSpPr txBox="1">
            <a:spLocks noChangeArrowheads="1"/>
          </p:cNvSpPr>
          <p:nvPr/>
        </p:nvSpPr>
        <p:spPr bwMode="auto">
          <a:xfrm>
            <a:off x="228600" y="1524000"/>
            <a:ext cx="8610600" cy="46482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sp>
        <p:nvSpPr>
          <p:cNvPr id="52228" name="TextBox 5"/>
          <p:cNvSpPr txBox="1">
            <a:spLocks noChangeArrowheads="1"/>
          </p:cNvSpPr>
          <p:nvPr/>
        </p:nvSpPr>
        <p:spPr bwMode="auto">
          <a:xfrm>
            <a:off x="228600" y="1447800"/>
            <a:ext cx="8686800" cy="4876800"/>
          </a:xfrm>
          <a:prstGeom prst="rect">
            <a:avLst/>
          </a:prstGeom>
          <a:noFill/>
          <a:ln w="9525">
            <a:noFill/>
            <a:miter lim="800000"/>
            <a:headEnd/>
            <a:tailEnd/>
          </a:ln>
        </p:spPr>
        <p:txBody>
          <a:bodyPr anchor="ctr"/>
          <a:lstStyle/>
          <a:p>
            <a:pPr algn="ctr"/>
            <a:endParaRPr lang="en-US" sz="3200" dirty="0">
              <a:solidFill>
                <a:srgbClr val="9F9F9F"/>
              </a:solidFill>
              <a:ea typeface="ＭＳ Ｐゴシック" pitchFamily="34" charset="-128"/>
              <a:cs typeface="Arial" pitchFamily="34" charset="0"/>
            </a:endParaRPr>
          </a:p>
        </p:txBody>
      </p:sp>
      <p:sp>
        <p:nvSpPr>
          <p:cNvPr id="52229" name="TextBox 6"/>
          <p:cNvSpPr txBox="1">
            <a:spLocks noChangeArrowheads="1"/>
          </p:cNvSpPr>
          <p:nvPr/>
        </p:nvSpPr>
        <p:spPr bwMode="auto">
          <a:xfrm>
            <a:off x="301752" y="1216152"/>
            <a:ext cx="2758440" cy="4572000"/>
          </a:xfrm>
          <a:prstGeom prst="rect">
            <a:avLst/>
          </a:prstGeom>
          <a:noFill/>
          <a:ln w="9525">
            <a:noFill/>
            <a:miter lim="800000"/>
            <a:headEnd/>
            <a:tailEnd/>
          </a:ln>
        </p:spPr>
        <p:txBody>
          <a:bodyPr/>
          <a:lstStyle/>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BEST Practices present minimum requirements for all buildings</a:t>
            </a:r>
          </a:p>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Upload documentation demonstrating each BEST Practice to the questionnaire </a:t>
            </a:r>
          </a:p>
          <a:p>
            <a:pPr marL="342900" indent="-342900" eaLnBrk="0" hangingPunct="0">
              <a:spcBef>
                <a:spcPct val="20000"/>
              </a:spcBef>
              <a:spcAft>
                <a:spcPts val="1200"/>
              </a:spcAft>
              <a:buClr>
                <a:srgbClr val="00B0F0"/>
              </a:buClr>
              <a:buFont typeface="Arial" pitchFamily="34" charset="0"/>
              <a:buChar char="•"/>
            </a:pPr>
            <a:r>
              <a:rPr lang="en-US" dirty="0">
                <a:solidFill>
                  <a:srgbClr val="6F6F6F"/>
                </a:solidFill>
                <a:latin typeface="Univers"/>
                <a:cs typeface="Arial" pitchFamily="34" charset="0"/>
              </a:rPr>
              <a:t>All buildings must achieve BEST Practices for their asset class to achieve certification. </a:t>
            </a:r>
          </a:p>
          <a:p>
            <a:pPr eaLnBrk="0" hangingPunct="0">
              <a:spcBef>
                <a:spcPct val="20000"/>
              </a:spcBef>
              <a:spcAft>
                <a:spcPts val="1200"/>
              </a:spcAft>
              <a:buClr>
                <a:srgbClr val="00B0F0"/>
              </a:buClr>
            </a:pPr>
            <a:endParaRPr lang="en-US" dirty="0">
              <a:solidFill>
                <a:srgbClr val="6F6F6F"/>
              </a:solidFill>
              <a:latin typeface="Univers"/>
              <a:cs typeface="Arial" pitchFamily="34" charset="0"/>
            </a:endParaRPr>
          </a:p>
        </p:txBody>
      </p:sp>
      <p:pic>
        <p:nvPicPr>
          <p:cNvPr id="3" name="Picture 2" descr="Screen Shot 2017-07-21 at 10.30.20 AM.png"/>
          <p:cNvPicPr>
            <a:picLocks noChangeAspect="1"/>
          </p:cNvPicPr>
          <p:nvPr/>
        </p:nvPicPr>
        <p:blipFill rotWithShape="1">
          <a:blip r:embed="rId3">
            <a:extLst>
              <a:ext uri="{28A0092B-C50C-407E-A947-70E740481C1C}">
                <a14:useLocalDpi xmlns:a14="http://schemas.microsoft.com/office/drawing/2010/main" val="0"/>
              </a:ext>
            </a:extLst>
          </a:blip>
          <a:srcRect b="33371"/>
          <a:stretch/>
        </p:blipFill>
        <p:spPr>
          <a:xfrm>
            <a:off x="3200400" y="1524000"/>
            <a:ext cx="5815850" cy="3657600"/>
          </a:xfrm>
          <a:prstGeom prst="rect">
            <a:avLst/>
          </a:prstGeom>
          <a:ln>
            <a:solidFill>
              <a:srgbClr val="4F81BD"/>
            </a:solidFill>
          </a:ln>
        </p:spPr>
      </p:pic>
      <p:sp>
        <p:nvSpPr>
          <p:cNvPr id="8"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42</a:t>
            </a:fld>
            <a:endParaRPr lang="en-US" dirty="0">
              <a:solidFill>
                <a:srgbClr val="000000"/>
              </a:solidFill>
              <a:latin typeface="Arial" charset="0"/>
              <a:cs typeface="Arial" charset="0"/>
            </a:endParaRPr>
          </a:p>
        </p:txBody>
      </p:sp>
      <p:sp>
        <p:nvSpPr>
          <p:cNvPr id="9" name="Title 1"/>
          <p:cNvSpPr txBox="1">
            <a:spLocks/>
          </p:cNvSpPr>
          <p:nvPr/>
        </p:nvSpPr>
        <p:spPr>
          <a:xfrm>
            <a:off x="384048" y="530352"/>
            <a:ext cx="8686800" cy="98755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BOMA BEST: BEST Practices</a:t>
            </a:r>
          </a:p>
        </p:txBody>
      </p:sp>
    </p:spTree>
    <p:extLst>
      <p:ext uri="{BB962C8B-B14F-4D97-AF65-F5344CB8AC3E}">
        <p14:creationId xmlns:p14="http://schemas.microsoft.com/office/powerpoint/2010/main" val="3890348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7667625" cy="20764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TextBox 6"/>
          <p:cNvSpPr txBox="1">
            <a:spLocks noChangeArrowheads="1"/>
          </p:cNvSpPr>
          <p:nvPr/>
        </p:nvSpPr>
        <p:spPr bwMode="auto">
          <a:xfrm>
            <a:off x="301752" y="1216152"/>
            <a:ext cx="8382000" cy="1676401"/>
          </a:xfrm>
          <a:prstGeom prst="rect">
            <a:avLst/>
          </a:prstGeom>
          <a:noFill/>
          <a:ln w="9525">
            <a:noFill/>
            <a:miter lim="800000"/>
            <a:headEnd/>
            <a:tailEnd/>
          </a:ln>
        </p:spPr>
        <p:txBody>
          <a:bodyPr/>
          <a:lstStyle/>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Additional points are available if building benchmark their energy and water performance. </a:t>
            </a:r>
          </a:p>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Benchmarking must be performed by either the BOMA BEST Online Portal or the ENERGY STAR portal. In both cases, the ENERGY STAR methodology is used to calculate performance. </a:t>
            </a:r>
          </a:p>
        </p:txBody>
      </p:sp>
      <p:sp>
        <p:nvSpPr>
          <p:cNvPr id="6"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43</a:t>
            </a:fld>
            <a:endParaRPr lang="en-US" dirty="0">
              <a:solidFill>
                <a:srgbClr val="000000"/>
              </a:solidFill>
              <a:latin typeface="Arial" charset="0"/>
              <a:cs typeface="Arial" charset="0"/>
            </a:endParaRPr>
          </a:p>
        </p:txBody>
      </p:sp>
      <p:sp>
        <p:nvSpPr>
          <p:cNvPr id="7" name="Title 1"/>
          <p:cNvSpPr txBox="1">
            <a:spLocks/>
          </p:cNvSpPr>
          <p:nvPr/>
        </p:nvSpPr>
        <p:spPr>
          <a:xfrm>
            <a:off x="384048" y="530352"/>
            <a:ext cx="8686800" cy="612648"/>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BOMA BEST: Energy and Water Benchmarking</a:t>
            </a:r>
          </a:p>
        </p:txBody>
      </p:sp>
    </p:spTree>
    <p:extLst>
      <p:ext uri="{BB962C8B-B14F-4D97-AF65-F5344CB8AC3E}">
        <p14:creationId xmlns:p14="http://schemas.microsoft.com/office/powerpoint/2010/main" val="1419199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1216152"/>
            <a:ext cx="2743200" cy="4105275"/>
          </a:xfrm>
          <a:prstGeom prst="rect">
            <a:avLst/>
          </a:prstGeom>
          <a:noFill/>
          <a:ln w="9525">
            <a:noFill/>
            <a:miter lim="800000"/>
            <a:headEnd/>
            <a:tailEnd/>
          </a:ln>
        </p:spPr>
        <p:txBody>
          <a:bodyPr/>
          <a:lstStyle/>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Energy performance is based on ENERGY STAR Score.</a:t>
            </a:r>
          </a:p>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Points are also available if users can provide a weather-normalized site EUI.</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71600"/>
            <a:ext cx="5786120" cy="44672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44</a:t>
            </a:fld>
            <a:endParaRPr lang="en-US" dirty="0">
              <a:solidFill>
                <a:srgbClr val="000000"/>
              </a:solidFill>
              <a:latin typeface="Arial" charset="0"/>
              <a:cs typeface="Arial" charset="0"/>
            </a:endParaRPr>
          </a:p>
        </p:txBody>
      </p:sp>
      <p:sp>
        <p:nvSpPr>
          <p:cNvPr id="8" name="Title 1"/>
          <p:cNvSpPr txBox="1">
            <a:spLocks/>
          </p:cNvSpPr>
          <p:nvPr/>
        </p:nvSpPr>
        <p:spPr>
          <a:xfrm>
            <a:off x="384048" y="530352"/>
            <a:ext cx="8686800" cy="61264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BOMA BEST: Energy Performance </a:t>
            </a:r>
          </a:p>
        </p:txBody>
      </p:sp>
    </p:spTree>
    <p:extLst>
      <p:ext uri="{BB962C8B-B14F-4D97-AF65-F5344CB8AC3E}">
        <p14:creationId xmlns:p14="http://schemas.microsoft.com/office/powerpoint/2010/main" val="2140847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1752" y="1216152"/>
            <a:ext cx="2743200" cy="1066800"/>
          </a:xfrm>
          <a:prstGeom prst="rect">
            <a:avLst/>
          </a:prstGeom>
          <a:noFill/>
          <a:ln w="9525">
            <a:noFill/>
            <a:miter lim="800000"/>
            <a:headEnd/>
            <a:tailEnd/>
          </a:ln>
        </p:spPr>
        <p:txBody>
          <a:bodyPr/>
          <a:lstStyle/>
          <a:p>
            <a:pPr marL="285750" indent="-285750" eaLnBrk="0" hangingPunct="0">
              <a:spcBef>
                <a:spcPct val="20000"/>
              </a:spcBef>
              <a:spcAft>
                <a:spcPts val="1200"/>
              </a:spcAft>
              <a:buClr>
                <a:srgbClr val="00B0F0"/>
              </a:buClr>
              <a:buFont typeface="Arial"/>
              <a:buChar char="•"/>
            </a:pPr>
            <a:r>
              <a:rPr lang="en-US" dirty="0">
                <a:solidFill>
                  <a:srgbClr val="6F6F6F"/>
                </a:solidFill>
                <a:latin typeface="Univers"/>
                <a:cs typeface="Arial" pitchFamily="34" charset="0"/>
              </a:rPr>
              <a:t>Water performance is based on Water Use Intensity.</a:t>
            </a:r>
          </a:p>
          <a:p>
            <a:pPr eaLnBrk="0" hangingPunct="0">
              <a:spcBef>
                <a:spcPct val="20000"/>
              </a:spcBef>
              <a:spcAft>
                <a:spcPts val="1200"/>
              </a:spcAft>
              <a:buClr>
                <a:srgbClr val="00B0F0"/>
              </a:buClr>
            </a:pPr>
            <a:endParaRPr lang="en-US" dirty="0">
              <a:solidFill>
                <a:srgbClr val="6F6F6F"/>
              </a:solidFill>
              <a:latin typeface="Univers"/>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19200"/>
            <a:ext cx="5705475" cy="41052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45</a:t>
            </a:fld>
            <a:endParaRPr lang="en-US" dirty="0">
              <a:solidFill>
                <a:srgbClr val="000000"/>
              </a:solidFill>
              <a:latin typeface="Arial" charset="0"/>
              <a:cs typeface="Arial" charset="0"/>
            </a:endParaRPr>
          </a:p>
        </p:txBody>
      </p:sp>
      <p:sp>
        <p:nvSpPr>
          <p:cNvPr id="8" name="Title 1"/>
          <p:cNvSpPr txBox="1">
            <a:spLocks/>
          </p:cNvSpPr>
          <p:nvPr/>
        </p:nvSpPr>
        <p:spPr>
          <a:xfrm>
            <a:off x="384048" y="530352"/>
            <a:ext cx="8686800" cy="61264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1800" b="1" kern="1200">
                <a:solidFill>
                  <a:srgbClr val="0070C0"/>
                </a:solidFill>
                <a:latin typeface="Univers" pitchFamily="34" charset="0"/>
                <a:ea typeface="+mj-ea"/>
                <a:cs typeface="+mj-cs"/>
              </a:defRPr>
            </a:lvl1pPr>
          </a:lstStyle>
          <a:p>
            <a:pPr fontAlgn="auto">
              <a:spcAft>
                <a:spcPts val="0"/>
              </a:spcAft>
            </a:pPr>
            <a:r>
              <a:rPr lang="en-US" sz="3200" dirty="0">
                <a:latin typeface="Arial"/>
                <a:cs typeface="Arial"/>
              </a:rPr>
              <a:t>BOMA BEST: Water Performance </a:t>
            </a:r>
          </a:p>
        </p:txBody>
      </p:sp>
    </p:spTree>
    <p:extLst>
      <p:ext uri="{BB962C8B-B14F-4D97-AF65-F5344CB8AC3E}">
        <p14:creationId xmlns:p14="http://schemas.microsoft.com/office/powerpoint/2010/main" val="1725886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301752" y="1828800"/>
            <a:ext cx="8412480" cy="4114800"/>
          </a:xfrm>
          <a:prstGeom prst="rect">
            <a:avLst/>
          </a:prstGeom>
          <a:noFill/>
          <a:ln w="9525">
            <a:noFill/>
            <a:miter lim="800000"/>
            <a:headEnd/>
            <a:tailEnd/>
          </a:ln>
        </p:spPr>
        <p:txBody>
          <a:bodyPr/>
          <a:lstStyle/>
          <a:p>
            <a:pPr>
              <a:spcBef>
                <a:spcPts val="600"/>
              </a:spcBef>
              <a:spcAft>
                <a:spcPts val="600"/>
              </a:spcAft>
              <a:buClr>
                <a:srgbClr val="00B0F0"/>
              </a:buClr>
            </a:pPr>
            <a:r>
              <a:rPr lang="en-US" dirty="0">
                <a:solidFill>
                  <a:schemeClr val="tx1">
                    <a:lumMod val="65000"/>
                    <a:lumOff val="35000"/>
                  </a:schemeClr>
                </a:solidFill>
              </a:rPr>
              <a:t>Conclusion</a:t>
            </a:r>
            <a:endParaRPr lang="en-US" dirty="0">
              <a:solidFill>
                <a:schemeClr val="tx1">
                  <a:lumMod val="65000"/>
                  <a:lumOff val="35000"/>
                </a:schemeClr>
              </a:solidFill>
              <a:latin typeface="Arial"/>
              <a:cs typeface="Arial"/>
            </a:endParaRPr>
          </a:p>
          <a:p>
            <a:pPr marL="347472" lvl="1" indent="-347472">
              <a:spcBef>
                <a:spcPts val="600"/>
              </a:spcBef>
              <a:spcAft>
                <a:spcPts val="600"/>
              </a:spcAft>
              <a:buClr>
                <a:srgbClr val="00B0F0"/>
              </a:buClr>
              <a:buFont typeface="Arial"/>
              <a:buChar char="•"/>
            </a:pPr>
            <a:r>
              <a:rPr lang="en-US" dirty="0">
                <a:solidFill>
                  <a:srgbClr val="595959"/>
                </a:solidFill>
                <a:latin typeface="Arial"/>
                <a:cs typeface="Arial"/>
              </a:rPr>
              <a:t>ENERGY STAR has resources to help you </a:t>
            </a:r>
            <a:r>
              <a:rPr lang="en-US" dirty="0" smtClean="0">
                <a:solidFill>
                  <a:srgbClr val="595959"/>
                </a:solidFill>
                <a:latin typeface="Arial"/>
                <a:cs typeface="Arial"/>
              </a:rPr>
              <a:t>earn </a:t>
            </a:r>
            <a:r>
              <a:rPr lang="en-US" dirty="0">
                <a:solidFill>
                  <a:srgbClr val="595959"/>
                </a:solidFill>
                <a:latin typeface="Arial"/>
                <a:cs typeface="Arial"/>
              </a:rPr>
              <a:t>LEED, Green Globes, CSP, or BOMA BEST recognition for </a:t>
            </a:r>
            <a:r>
              <a:rPr lang="en-US" dirty="0" smtClean="0">
                <a:solidFill>
                  <a:srgbClr val="595959"/>
                </a:solidFill>
                <a:latin typeface="Arial"/>
                <a:cs typeface="Arial"/>
              </a:rPr>
              <a:t>building </a:t>
            </a:r>
            <a:r>
              <a:rPr lang="en-US" dirty="0">
                <a:solidFill>
                  <a:srgbClr val="595959"/>
                </a:solidFill>
                <a:latin typeface="Arial"/>
                <a:cs typeface="Arial"/>
              </a:rPr>
              <a:t>design and existing buildings</a:t>
            </a:r>
          </a:p>
          <a:p>
            <a:pPr marL="347472" lvl="1" indent="-347472">
              <a:spcBef>
                <a:spcPts val="600"/>
              </a:spcBef>
              <a:spcAft>
                <a:spcPts val="600"/>
              </a:spcAft>
              <a:buClr>
                <a:srgbClr val="00B0F0"/>
              </a:buClr>
              <a:buFont typeface="Arial"/>
              <a:buChar char="•"/>
            </a:pPr>
            <a:r>
              <a:rPr lang="en-US" dirty="0" smtClean="0">
                <a:solidFill>
                  <a:srgbClr val="595959"/>
                </a:solidFill>
                <a:latin typeface="Arial"/>
                <a:cs typeface="Arial"/>
              </a:rPr>
              <a:t>EPA’s Portfolio Manager tool can be used to obtain certification related to both building design and operations. </a:t>
            </a:r>
          </a:p>
          <a:p>
            <a:pPr marL="347472" lvl="1" indent="-347472">
              <a:spcBef>
                <a:spcPts val="600"/>
              </a:spcBef>
              <a:spcAft>
                <a:spcPts val="600"/>
              </a:spcAft>
              <a:buClr>
                <a:srgbClr val="00B0F0"/>
              </a:buClr>
              <a:buFont typeface="Arial"/>
              <a:buChar char="•"/>
            </a:pPr>
            <a:r>
              <a:rPr lang="en-US" dirty="0" smtClean="0">
                <a:solidFill>
                  <a:srgbClr val="595959"/>
                </a:solidFill>
                <a:latin typeface="Arial"/>
                <a:cs typeface="Arial"/>
              </a:rPr>
              <a:t>Portfolio </a:t>
            </a:r>
            <a:r>
              <a:rPr lang="en-US" dirty="0">
                <a:solidFill>
                  <a:srgbClr val="595959"/>
                </a:solidFill>
                <a:latin typeface="Arial"/>
                <a:cs typeface="Arial"/>
              </a:rPr>
              <a:t>Manager is the leading tool to support utility data tracking for operations and benchmarking for existing </a:t>
            </a:r>
            <a:r>
              <a:rPr lang="en-US" dirty="0" smtClean="0">
                <a:solidFill>
                  <a:srgbClr val="595959"/>
                </a:solidFill>
                <a:latin typeface="Arial"/>
                <a:cs typeface="Arial"/>
              </a:rPr>
              <a:t>buildings. </a:t>
            </a:r>
          </a:p>
          <a:p>
            <a:pPr marL="347472" lvl="1" indent="-347472">
              <a:spcBef>
                <a:spcPts val="600"/>
              </a:spcBef>
              <a:spcAft>
                <a:spcPts val="600"/>
              </a:spcAft>
              <a:buClr>
                <a:srgbClr val="00B0F0"/>
              </a:buClr>
              <a:buFont typeface="Arial"/>
              <a:buChar char="•"/>
            </a:pPr>
            <a:r>
              <a:rPr lang="en-US" dirty="0" smtClean="0">
                <a:solidFill>
                  <a:srgbClr val="595959"/>
                </a:solidFill>
                <a:latin typeface="Arial"/>
                <a:cs typeface="Arial"/>
              </a:rPr>
              <a:t>Portfolio </a:t>
            </a:r>
            <a:r>
              <a:rPr lang="en-US" dirty="0">
                <a:solidFill>
                  <a:srgbClr val="595959"/>
                </a:solidFill>
                <a:latin typeface="Arial"/>
                <a:cs typeface="Arial"/>
              </a:rPr>
              <a:t>Manager’s </a:t>
            </a:r>
            <a:r>
              <a:rPr lang="en-US" dirty="0" smtClean="0">
                <a:solidFill>
                  <a:srgbClr val="595959"/>
                </a:solidFill>
                <a:latin typeface="Arial"/>
                <a:cs typeface="Arial"/>
              </a:rPr>
              <a:t>“Design” </a:t>
            </a:r>
            <a:r>
              <a:rPr lang="en-US" dirty="0">
                <a:solidFill>
                  <a:srgbClr val="595959"/>
                </a:solidFill>
                <a:latin typeface="Arial"/>
                <a:cs typeface="Arial"/>
              </a:rPr>
              <a:t>tab and Target Finder </a:t>
            </a:r>
            <a:r>
              <a:rPr lang="en-US" dirty="0" smtClean="0">
                <a:solidFill>
                  <a:srgbClr val="595959"/>
                </a:solidFill>
                <a:latin typeface="Arial"/>
                <a:cs typeface="Arial"/>
              </a:rPr>
              <a:t>functionality can </a:t>
            </a:r>
            <a:r>
              <a:rPr lang="en-US" dirty="0">
                <a:solidFill>
                  <a:srgbClr val="595959"/>
                </a:solidFill>
                <a:latin typeface="Arial"/>
                <a:cs typeface="Arial"/>
              </a:rPr>
              <a:t>be used to support certifications related to both building design and </a:t>
            </a:r>
            <a:r>
              <a:rPr lang="en-US" dirty="0" smtClean="0">
                <a:solidFill>
                  <a:srgbClr val="595959"/>
                </a:solidFill>
                <a:latin typeface="Arial"/>
                <a:cs typeface="Arial"/>
              </a:rPr>
              <a:t>operations, because </a:t>
            </a:r>
            <a:r>
              <a:rPr lang="en-US" dirty="0">
                <a:solidFill>
                  <a:srgbClr val="595959"/>
                </a:solidFill>
                <a:latin typeface="Arial"/>
                <a:cs typeface="Arial"/>
              </a:rPr>
              <a:t>it informs energy management early in the design </a:t>
            </a:r>
            <a:r>
              <a:rPr lang="en-US" dirty="0" smtClean="0">
                <a:solidFill>
                  <a:srgbClr val="595959"/>
                </a:solidFill>
                <a:latin typeface="Arial"/>
                <a:cs typeface="Arial"/>
              </a:rPr>
              <a:t>process, as well as setting </a:t>
            </a:r>
            <a:r>
              <a:rPr lang="en-US" dirty="0">
                <a:solidFill>
                  <a:srgbClr val="595959"/>
                </a:solidFill>
                <a:latin typeface="Arial"/>
                <a:cs typeface="Arial"/>
              </a:rPr>
              <a:t>energy management goals</a:t>
            </a:r>
          </a:p>
        </p:txBody>
      </p:sp>
      <p:sp>
        <p:nvSpPr>
          <p:cNvPr id="5" name="Rectangle 2"/>
          <p:cNvSpPr>
            <a:spLocks noGrp="1"/>
          </p:cNvSpPr>
          <p:nvPr>
            <p:ph type="title"/>
          </p:nvPr>
        </p:nvSpPr>
        <p:spPr>
          <a:xfrm>
            <a:off x="384048" y="530352"/>
            <a:ext cx="8686800" cy="987552"/>
          </a:xfrm>
        </p:spPr>
        <p:txBody>
          <a:bodyPr>
            <a:noAutofit/>
          </a:bodyPr>
          <a:lstStyle/>
          <a:p>
            <a:pPr>
              <a:defRPr/>
            </a:pPr>
            <a:r>
              <a:rPr lang="en-US" sz="3200" dirty="0">
                <a:latin typeface="Arial" charset="0"/>
                <a:cs typeface="Arial" charset="0"/>
              </a:rPr>
              <a:t>ENERGY STAR and Green Building Rating Systems</a:t>
            </a:r>
          </a:p>
        </p:txBody>
      </p:sp>
      <p:sp>
        <p:nvSpPr>
          <p:cNvPr id="6"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46</a:t>
            </a:fld>
            <a:endParaRPr lang="en-US" dirty="0">
              <a:solidFill>
                <a:srgbClr val="000000"/>
              </a:solidFill>
              <a:latin typeface="Arial" charset="0"/>
              <a:cs typeface="Arial"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828800"/>
            <a:ext cx="5029200" cy="537808"/>
          </a:xfrm>
        </p:spPr>
        <p:txBody>
          <a:bodyPr>
            <a:noAutofit/>
          </a:bodyPr>
          <a:lstStyle/>
          <a:p>
            <a:r>
              <a:rPr lang="en-US" sz="3200" dirty="0">
                <a:latin typeface="Arial"/>
                <a:cs typeface="Arial"/>
              </a:rPr>
              <a:t>Thank You for Attending!</a:t>
            </a:r>
          </a:p>
        </p:txBody>
      </p:sp>
      <p:sp>
        <p:nvSpPr>
          <p:cNvPr id="6" name="Rectangle 4"/>
          <p:cNvSpPr txBox="1">
            <a:spLocks/>
          </p:cNvSpPr>
          <p:nvPr/>
        </p:nvSpPr>
        <p:spPr bwMode="auto">
          <a:xfrm>
            <a:off x="685800" y="2438400"/>
            <a:ext cx="77724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eaLnBrk="1" hangingPunct="1"/>
            <a:r>
              <a:rPr lang="en-US" sz="3200" dirty="0">
                <a:solidFill>
                  <a:srgbClr val="77D2EA"/>
                </a:solidFill>
              </a:rPr>
              <a:t>Questions?</a:t>
            </a:r>
          </a:p>
        </p:txBody>
      </p:sp>
      <p:sp>
        <p:nvSpPr>
          <p:cNvPr id="7" name="Rectangle 4"/>
          <p:cNvSpPr txBox="1">
            <a:spLocks/>
          </p:cNvSpPr>
          <p:nvPr/>
        </p:nvSpPr>
        <p:spPr bwMode="auto">
          <a:xfrm>
            <a:off x="762000" y="3657600"/>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eaLnBrk="1" hangingPunct="1"/>
            <a:r>
              <a:rPr lang="en-US" sz="1800" b="0" dirty="0">
                <a:solidFill>
                  <a:srgbClr val="6F6F6F"/>
                </a:solidFill>
              </a:rPr>
              <a:t>If you have any questions on Portfolio Manager or the ENERGY STAR</a:t>
            </a:r>
            <a:r>
              <a:rPr lang="en-US" sz="1800" b="0" baseline="30000" dirty="0">
                <a:solidFill>
                  <a:srgbClr val="6F6F6F"/>
                </a:solidFill>
              </a:rPr>
              <a:t>®</a:t>
            </a:r>
            <a:r>
              <a:rPr lang="en-US" sz="1800" b="0" dirty="0">
                <a:solidFill>
                  <a:srgbClr val="6F6F6F"/>
                </a:solidFill>
              </a:rPr>
              <a:t> program, contact us at:</a:t>
            </a:r>
            <a:r>
              <a:rPr lang="en-US" sz="1800" b="0" dirty="0"/>
              <a:t/>
            </a:r>
            <a:br>
              <a:rPr lang="en-US" sz="1800" b="0" dirty="0"/>
            </a:br>
            <a:r>
              <a:rPr lang="en-US" sz="1800" b="0" dirty="0">
                <a:hlinkClick r:id="rId3"/>
              </a:rPr>
              <a:t>www.energystar.gov/BuildingsHelp</a:t>
            </a:r>
            <a:endParaRPr lang="en-US" sz="1800" dirty="0"/>
          </a:p>
        </p:txBody>
      </p:sp>
      <p:sp>
        <p:nvSpPr>
          <p:cNvPr id="9" name="Slide Number Placeholder 1"/>
          <p:cNvSpPr txBox="1">
            <a:spLocks/>
          </p:cNvSpPr>
          <p:nvPr/>
        </p:nvSpPr>
        <p:spPr>
          <a:xfrm>
            <a:off x="8668512" y="6373368"/>
            <a:ext cx="47757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2AF508D-7A60-4438-A564-7678C5722827}" type="slidenum">
              <a:rPr lang="en-US" smtClean="0">
                <a:solidFill>
                  <a:srgbClr val="000000"/>
                </a:solidFill>
                <a:latin typeface="Arial" charset="0"/>
                <a:cs typeface="Arial" charset="0"/>
              </a:rPr>
              <a:pPr/>
              <a:t>47</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09553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9" descr="mob"/>
          <p:cNvPicPr>
            <a:picLocks noChangeArrowheads="1"/>
          </p:cNvPicPr>
          <p:nvPr/>
        </p:nvPicPr>
        <p:blipFill>
          <a:blip r:embed="rId3" cstate="print"/>
          <a:srcRect/>
          <a:stretch>
            <a:fillRect/>
          </a:stretch>
        </p:blipFill>
        <p:spPr bwMode="auto">
          <a:xfrm>
            <a:off x="5171578" y="2521136"/>
            <a:ext cx="1077844" cy="689748"/>
          </a:xfrm>
          <a:prstGeom prst="rect">
            <a:avLst/>
          </a:prstGeom>
          <a:noFill/>
          <a:ln w="9525" cap="sq">
            <a:solidFill>
              <a:schemeClr val="bg1"/>
            </a:solidFill>
            <a:miter lim="800000"/>
            <a:headEnd/>
            <a:tailEnd/>
          </a:ln>
          <a:effectLst/>
        </p:spPr>
      </p:pic>
      <p:sp>
        <p:nvSpPr>
          <p:cNvPr id="26671" name="TextBox 25"/>
          <p:cNvSpPr txBox="1">
            <a:spLocks noChangeArrowheads="1"/>
          </p:cNvSpPr>
          <p:nvPr/>
        </p:nvSpPr>
        <p:spPr bwMode="auto">
          <a:xfrm>
            <a:off x="4968051" y="3253380"/>
            <a:ext cx="1556886" cy="253916"/>
          </a:xfrm>
          <a:prstGeom prst="rect">
            <a:avLst/>
          </a:prstGeom>
          <a:noFill/>
          <a:ln w="9525">
            <a:noFill/>
            <a:miter lim="800000"/>
            <a:headEnd/>
            <a:tailEnd/>
          </a:ln>
        </p:spPr>
        <p:txBody>
          <a:bodyPr>
            <a:spAutoFit/>
          </a:bodyPr>
          <a:lstStyle/>
          <a:p>
            <a:pPr algn="ctr" eaLnBrk="0" hangingPunct="0"/>
            <a:r>
              <a:rPr lang="en-US" sz="1050" dirty="0">
                <a:solidFill>
                  <a:srgbClr val="1F1F1F"/>
                </a:solidFill>
              </a:rPr>
              <a:t>Medical Offices*</a:t>
            </a:r>
          </a:p>
        </p:txBody>
      </p:sp>
      <p:pic>
        <p:nvPicPr>
          <p:cNvPr id="36" name="Picture 59" descr="1001404"/>
          <p:cNvPicPr>
            <a:picLocks noChangeArrowheads="1"/>
          </p:cNvPicPr>
          <p:nvPr/>
        </p:nvPicPr>
        <p:blipFill>
          <a:blip r:embed="rId4" cstate="print"/>
          <a:srcRect/>
          <a:stretch>
            <a:fillRect/>
          </a:stretch>
        </p:blipFill>
        <p:spPr bwMode="auto">
          <a:xfrm>
            <a:off x="3938704" y="2535225"/>
            <a:ext cx="1077844" cy="689748"/>
          </a:xfrm>
          <a:prstGeom prst="rect">
            <a:avLst/>
          </a:prstGeom>
          <a:noFill/>
          <a:ln w="9525" cap="sq">
            <a:solidFill>
              <a:schemeClr val="bg1"/>
            </a:solidFill>
            <a:miter lim="800000"/>
            <a:headEnd/>
            <a:tailEnd/>
          </a:ln>
          <a:effectLst/>
        </p:spPr>
      </p:pic>
      <p:sp>
        <p:nvSpPr>
          <p:cNvPr id="26669" name="TextBox 21"/>
          <p:cNvSpPr txBox="1">
            <a:spLocks noChangeArrowheads="1"/>
          </p:cNvSpPr>
          <p:nvPr/>
        </p:nvSpPr>
        <p:spPr bwMode="auto">
          <a:xfrm>
            <a:off x="3750147" y="3279456"/>
            <a:ext cx="1317365" cy="253916"/>
          </a:xfrm>
          <a:prstGeom prst="rect">
            <a:avLst/>
          </a:prstGeom>
          <a:noFill/>
          <a:ln w="9525">
            <a:noFill/>
            <a:miter lim="800000"/>
            <a:headEnd/>
            <a:tailEnd/>
          </a:ln>
        </p:spPr>
        <p:txBody>
          <a:bodyPr>
            <a:spAutoFit/>
          </a:bodyPr>
          <a:lstStyle/>
          <a:p>
            <a:pPr algn="ctr" eaLnBrk="0" hangingPunct="0"/>
            <a:r>
              <a:rPr lang="en-US" sz="1050" dirty="0">
                <a:solidFill>
                  <a:srgbClr val="1F1F1F"/>
                </a:solidFill>
              </a:rPr>
              <a:t>Office Buildings</a:t>
            </a:r>
          </a:p>
        </p:txBody>
      </p:sp>
      <p:grpSp>
        <p:nvGrpSpPr>
          <p:cNvPr id="11" name="Group 10"/>
          <p:cNvGrpSpPr/>
          <p:nvPr/>
        </p:nvGrpSpPr>
        <p:grpSpPr>
          <a:xfrm>
            <a:off x="5139759" y="1346906"/>
            <a:ext cx="1219368" cy="1174230"/>
            <a:chOff x="757956" y="3748155"/>
            <a:chExt cx="1219368" cy="1174230"/>
          </a:xfrm>
        </p:grpSpPr>
        <p:pic>
          <p:nvPicPr>
            <p:cNvPr id="32" name="Picture 53" descr="j0431694"/>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0030" y="3748155"/>
              <a:ext cx="1137726" cy="714700"/>
            </a:xfrm>
            <a:prstGeom prst="rect">
              <a:avLst/>
            </a:prstGeom>
            <a:noFill/>
            <a:ln w="9525" cap="sq">
              <a:solidFill>
                <a:schemeClr val="bg1"/>
              </a:solidFill>
              <a:miter lim="800000"/>
              <a:headEnd/>
              <a:tailEnd/>
            </a:ln>
            <a:effectLst/>
          </p:spPr>
        </p:pic>
        <p:sp>
          <p:nvSpPr>
            <p:cNvPr id="26665" name="TextBox 22"/>
            <p:cNvSpPr txBox="1">
              <a:spLocks noChangeArrowheads="1"/>
            </p:cNvSpPr>
            <p:nvPr/>
          </p:nvSpPr>
          <p:spPr bwMode="auto">
            <a:xfrm>
              <a:off x="757956" y="4506888"/>
              <a:ext cx="1219368" cy="415497"/>
            </a:xfrm>
            <a:prstGeom prst="rect">
              <a:avLst/>
            </a:prstGeom>
            <a:noFill/>
            <a:ln w="9525">
              <a:noFill/>
              <a:miter lim="800000"/>
              <a:headEnd/>
              <a:tailEnd/>
            </a:ln>
          </p:spPr>
          <p:txBody>
            <a:bodyPr wrap="square">
              <a:spAutoFit/>
            </a:bodyPr>
            <a:lstStyle/>
            <a:p>
              <a:pPr algn="ctr" eaLnBrk="0" hangingPunct="0"/>
              <a:r>
                <a:rPr lang="en-US" sz="1050" dirty="0">
                  <a:solidFill>
                    <a:srgbClr val="1F1F1F"/>
                  </a:solidFill>
                </a:rPr>
                <a:t>Distribution Centers</a:t>
              </a:r>
            </a:p>
          </p:txBody>
        </p:sp>
      </p:grpSp>
      <p:sp>
        <p:nvSpPr>
          <p:cNvPr id="26663" name="TextBox 30"/>
          <p:cNvSpPr txBox="1">
            <a:spLocks noChangeArrowheads="1"/>
          </p:cNvSpPr>
          <p:nvPr/>
        </p:nvSpPr>
        <p:spPr bwMode="auto">
          <a:xfrm>
            <a:off x="2684999" y="2039551"/>
            <a:ext cx="1077844" cy="253888"/>
          </a:xfrm>
          <a:prstGeom prst="rect">
            <a:avLst/>
          </a:prstGeom>
          <a:noFill/>
          <a:ln w="9525">
            <a:noFill/>
            <a:miter lim="800000"/>
            <a:headEnd/>
            <a:tailEnd/>
          </a:ln>
        </p:spPr>
        <p:txBody>
          <a:bodyPr>
            <a:spAutoFit/>
          </a:bodyPr>
          <a:lstStyle/>
          <a:p>
            <a:pPr algn="ctr" eaLnBrk="0" hangingPunct="0"/>
            <a:r>
              <a:rPr lang="en-US" sz="1050" dirty="0">
                <a:solidFill>
                  <a:srgbClr val="1F1F1F"/>
                </a:solidFill>
              </a:rPr>
              <a:t>Barracks*</a:t>
            </a:r>
          </a:p>
        </p:txBody>
      </p:sp>
      <p:pic>
        <p:nvPicPr>
          <p:cNvPr id="28" name="Picture 55" descr="good foods"/>
          <p:cNvPicPr>
            <a:picLocks noChangeArrowheads="1"/>
          </p:cNvPicPr>
          <p:nvPr/>
        </p:nvPicPr>
        <p:blipFill>
          <a:blip r:embed="rId6" cstate="print"/>
          <a:srcRect/>
          <a:stretch>
            <a:fillRect/>
          </a:stretch>
        </p:blipFill>
        <p:spPr bwMode="auto">
          <a:xfrm>
            <a:off x="2709259" y="3716882"/>
            <a:ext cx="1137724" cy="689748"/>
          </a:xfrm>
          <a:prstGeom prst="rect">
            <a:avLst/>
          </a:prstGeom>
          <a:noFill/>
          <a:ln w="9525" cap="sq">
            <a:solidFill>
              <a:schemeClr val="bg1"/>
            </a:solidFill>
            <a:miter lim="800000"/>
            <a:headEnd/>
            <a:tailEnd/>
          </a:ln>
          <a:effectLst/>
        </p:spPr>
      </p:pic>
      <p:sp>
        <p:nvSpPr>
          <p:cNvPr id="26661" name="TextBox 28"/>
          <p:cNvSpPr txBox="1">
            <a:spLocks noChangeArrowheads="1"/>
          </p:cNvSpPr>
          <p:nvPr/>
        </p:nvSpPr>
        <p:spPr bwMode="auto">
          <a:xfrm>
            <a:off x="2685373" y="4449127"/>
            <a:ext cx="1137724" cy="253888"/>
          </a:xfrm>
          <a:prstGeom prst="rect">
            <a:avLst/>
          </a:prstGeom>
          <a:noFill/>
          <a:ln w="9525">
            <a:noFill/>
            <a:miter lim="800000"/>
            <a:headEnd/>
            <a:tailEnd/>
          </a:ln>
        </p:spPr>
        <p:txBody>
          <a:bodyPr>
            <a:spAutoFit/>
          </a:bodyPr>
          <a:lstStyle/>
          <a:p>
            <a:pPr algn="ctr" eaLnBrk="0" hangingPunct="0"/>
            <a:r>
              <a:rPr lang="en-US" sz="1050" dirty="0">
                <a:solidFill>
                  <a:srgbClr val="1F1F1F"/>
                </a:solidFill>
              </a:rPr>
              <a:t>Supermarkets</a:t>
            </a:r>
          </a:p>
        </p:txBody>
      </p:sp>
      <p:grpSp>
        <p:nvGrpSpPr>
          <p:cNvPr id="14" name="Group 13"/>
          <p:cNvGrpSpPr/>
          <p:nvPr/>
        </p:nvGrpSpPr>
        <p:grpSpPr>
          <a:xfrm>
            <a:off x="3897934" y="1338368"/>
            <a:ext cx="1175471" cy="986160"/>
            <a:chOff x="5661143" y="2611915"/>
            <a:chExt cx="1175471" cy="986160"/>
          </a:xfrm>
        </p:grpSpPr>
        <p:pic>
          <p:nvPicPr>
            <p:cNvPr id="26" name="Picture 51" descr="DC courthouse"/>
            <p:cNvPicPr>
              <a:picLocks noChangeArrowheads="1"/>
            </p:cNvPicPr>
            <p:nvPr/>
          </p:nvPicPr>
          <p:blipFill>
            <a:blip r:embed="rId7" cstate="print"/>
            <a:srcRect/>
            <a:stretch>
              <a:fillRect/>
            </a:stretch>
          </p:blipFill>
          <p:spPr bwMode="auto">
            <a:xfrm>
              <a:off x="5661143" y="2611915"/>
              <a:ext cx="1175471" cy="689748"/>
            </a:xfrm>
            <a:prstGeom prst="rect">
              <a:avLst/>
            </a:prstGeom>
            <a:noFill/>
            <a:ln w="9525" cap="sq">
              <a:solidFill>
                <a:schemeClr val="bg1"/>
              </a:solidFill>
              <a:miter lim="800000"/>
              <a:headEnd/>
              <a:tailEnd/>
            </a:ln>
            <a:effectLst/>
          </p:spPr>
        </p:pic>
        <p:sp>
          <p:nvSpPr>
            <p:cNvPr id="26659" name="TextBox 26"/>
            <p:cNvSpPr txBox="1">
              <a:spLocks noChangeArrowheads="1"/>
            </p:cNvSpPr>
            <p:nvPr/>
          </p:nvSpPr>
          <p:spPr bwMode="auto">
            <a:xfrm>
              <a:off x="5702561" y="3344159"/>
              <a:ext cx="1114248" cy="253916"/>
            </a:xfrm>
            <a:prstGeom prst="rect">
              <a:avLst/>
            </a:prstGeom>
            <a:noFill/>
            <a:ln w="9525">
              <a:noFill/>
              <a:miter lim="800000"/>
              <a:headEnd/>
              <a:tailEnd/>
            </a:ln>
          </p:spPr>
          <p:txBody>
            <a:bodyPr>
              <a:spAutoFit/>
            </a:bodyPr>
            <a:lstStyle/>
            <a:p>
              <a:pPr algn="ctr" eaLnBrk="0" hangingPunct="0"/>
              <a:r>
                <a:rPr lang="en-US" sz="1050" dirty="0">
                  <a:solidFill>
                    <a:srgbClr val="1F1F1F"/>
                  </a:solidFill>
                </a:rPr>
                <a:t>Courthouses</a:t>
              </a:r>
            </a:p>
          </p:txBody>
        </p:sp>
      </p:grpSp>
      <p:grpSp>
        <p:nvGrpSpPr>
          <p:cNvPr id="21" name="Group 20"/>
          <p:cNvGrpSpPr/>
          <p:nvPr/>
        </p:nvGrpSpPr>
        <p:grpSpPr>
          <a:xfrm>
            <a:off x="2741585" y="2532030"/>
            <a:ext cx="1101730" cy="971995"/>
            <a:chOff x="5943449" y="2518079"/>
            <a:chExt cx="1101730" cy="971995"/>
          </a:xfrm>
        </p:grpSpPr>
        <p:pic>
          <p:nvPicPr>
            <p:cNvPr id="24" name="Picture 56" descr="school_colo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67335" y="2518079"/>
              <a:ext cx="1077844" cy="689748"/>
            </a:xfrm>
            <a:prstGeom prst="rect">
              <a:avLst/>
            </a:prstGeom>
            <a:noFill/>
            <a:ln w="9525" cap="sq">
              <a:solidFill>
                <a:schemeClr val="bg1"/>
              </a:solidFill>
              <a:miter lim="800000"/>
              <a:headEnd/>
              <a:tailEnd/>
            </a:ln>
            <a:effectLst/>
          </p:spPr>
        </p:pic>
        <p:sp>
          <p:nvSpPr>
            <p:cNvPr id="26657" name="TextBox 24"/>
            <p:cNvSpPr txBox="1">
              <a:spLocks noChangeArrowheads="1"/>
            </p:cNvSpPr>
            <p:nvPr/>
          </p:nvSpPr>
          <p:spPr bwMode="auto">
            <a:xfrm>
              <a:off x="5943449" y="3236158"/>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K-12 Schools</a:t>
              </a:r>
            </a:p>
          </p:txBody>
        </p:sp>
      </p:grpSp>
      <p:pic>
        <p:nvPicPr>
          <p:cNvPr id="22" name="Picture 52" descr="383 Madison"/>
          <p:cNvPicPr>
            <a:picLocks noChangeArrowheads="1"/>
          </p:cNvPicPr>
          <p:nvPr/>
        </p:nvPicPr>
        <p:blipFill>
          <a:blip r:embed="rId9" cstate="print"/>
          <a:srcRect/>
          <a:stretch>
            <a:fillRect/>
          </a:stretch>
        </p:blipFill>
        <p:spPr bwMode="auto">
          <a:xfrm>
            <a:off x="6413868" y="1349803"/>
            <a:ext cx="1119674" cy="689748"/>
          </a:xfrm>
          <a:prstGeom prst="rect">
            <a:avLst/>
          </a:prstGeom>
          <a:noFill/>
          <a:ln w="9525" cap="sq">
            <a:solidFill>
              <a:schemeClr val="bg1"/>
            </a:solidFill>
            <a:miter lim="800000"/>
            <a:headEnd/>
            <a:tailEnd/>
          </a:ln>
          <a:effectLst/>
        </p:spPr>
      </p:pic>
      <p:sp>
        <p:nvSpPr>
          <p:cNvPr id="26655" name="TextBox 22"/>
          <p:cNvSpPr txBox="1">
            <a:spLocks noChangeArrowheads="1"/>
          </p:cNvSpPr>
          <p:nvPr/>
        </p:nvSpPr>
        <p:spPr bwMode="auto">
          <a:xfrm>
            <a:off x="1429366" y="2050975"/>
            <a:ext cx="1181878" cy="253888"/>
          </a:xfrm>
          <a:prstGeom prst="rect">
            <a:avLst/>
          </a:prstGeom>
          <a:noFill/>
          <a:ln w="9525">
            <a:noFill/>
            <a:miter lim="800000"/>
            <a:headEnd/>
            <a:tailEnd/>
          </a:ln>
        </p:spPr>
        <p:txBody>
          <a:bodyPr>
            <a:spAutoFit/>
          </a:bodyPr>
          <a:lstStyle/>
          <a:p>
            <a:pPr algn="ctr" eaLnBrk="0" hangingPunct="0"/>
            <a:r>
              <a:rPr lang="en-US" sz="1050" dirty="0">
                <a:solidFill>
                  <a:srgbClr val="1F1F1F"/>
                </a:solidFill>
              </a:rPr>
              <a:t>Bank Branch</a:t>
            </a:r>
          </a:p>
        </p:txBody>
      </p:sp>
      <p:pic>
        <p:nvPicPr>
          <p:cNvPr id="20" name="Picture 48" descr="hotel2"/>
          <p:cNvPicPr>
            <a:picLocks noChangeArrowheads="1"/>
          </p:cNvPicPr>
          <p:nvPr/>
        </p:nvPicPr>
        <p:blipFill rotWithShape="1">
          <a:blip r:embed="rId10" cstate="screen">
            <a:extLst>
              <a:ext uri="{28A0092B-C50C-407E-A947-70E740481C1C}">
                <a14:useLocalDpi xmlns:a14="http://schemas.microsoft.com/office/drawing/2010/main"/>
              </a:ext>
            </a:extLst>
          </a:blip>
          <a:srcRect t="7720"/>
          <a:stretch/>
        </p:blipFill>
        <p:spPr bwMode="auto">
          <a:xfrm>
            <a:off x="1450406" y="2533442"/>
            <a:ext cx="1187084" cy="701007"/>
          </a:xfrm>
          <a:prstGeom prst="rect">
            <a:avLst/>
          </a:prstGeom>
          <a:noFill/>
          <a:ln w="9525" cap="sq">
            <a:solidFill>
              <a:schemeClr val="bg1"/>
            </a:solidFill>
            <a:miter lim="800000"/>
            <a:headEnd/>
            <a:tailEnd/>
          </a:ln>
          <a:effectLst/>
        </p:spPr>
      </p:pic>
      <p:sp>
        <p:nvSpPr>
          <p:cNvPr id="26653" name="TextBox 20"/>
          <p:cNvSpPr txBox="1">
            <a:spLocks noChangeArrowheads="1"/>
          </p:cNvSpPr>
          <p:nvPr/>
        </p:nvSpPr>
        <p:spPr bwMode="auto">
          <a:xfrm>
            <a:off x="1535760" y="3276946"/>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Hotels</a:t>
            </a:r>
          </a:p>
        </p:txBody>
      </p:sp>
      <p:pic>
        <p:nvPicPr>
          <p:cNvPr id="18" name="Picture 50" descr="wastetreatment008"/>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13868" y="5107562"/>
            <a:ext cx="1077844" cy="689748"/>
          </a:xfrm>
          <a:prstGeom prst="rect">
            <a:avLst/>
          </a:prstGeom>
          <a:noFill/>
          <a:ln w="9525" cap="sq">
            <a:solidFill>
              <a:schemeClr val="bg1"/>
            </a:solidFill>
            <a:miter lim="800000"/>
            <a:headEnd/>
            <a:tailEnd/>
          </a:ln>
          <a:effectLst/>
        </p:spPr>
      </p:pic>
      <p:sp>
        <p:nvSpPr>
          <p:cNvPr id="26651" name="TextBox 18"/>
          <p:cNvSpPr txBox="1">
            <a:spLocks noChangeArrowheads="1"/>
          </p:cNvSpPr>
          <p:nvPr/>
        </p:nvSpPr>
        <p:spPr bwMode="auto">
          <a:xfrm>
            <a:off x="6234227" y="5821207"/>
            <a:ext cx="1437125" cy="415498"/>
          </a:xfrm>
          <a:prstGeom prst="rect">
            <a:avLst/>
          </a:prstGeom>
          <a:noFill/>
          <a:ln w="9525">
            <a:noFill/>
            <a:miter lim="800000"/>
            <a:headEnd/>
            <a:tailEnd/>
          </a:ln>
        </p:spPr>
        <p:txBody>
          <a:bodyPr>
            <a:spAutoFit/>
          </a:bodyPr>
          <a:lstStyle/>
          <a:p>
            <a:pPr algn="ctr" eaLnBrk="0" hangingPunct="0"/>
            <a:r>
              <a:rPr lang="en-US" sz="1050" dirty="0"/>
              <a:t>Wastewater Treatment Plants*</a:t>
            </a:r>
          </a:p>
        </p:txBody>
      </p:sp>
      <p:pic>
        <p:nvPicPr>
          <p:cNvPr id="16" name="Picture 58" descr="jc penney"/>
          <p:cNvPicPr>
            <a:picLocks noChangeArrowheads="1"/>
          </p:cNvPicPr>
          <p:nvPr/>
        </p:nvPicPr>
        <p:blipFill>
          <a:blip r:embed="rId12" cstate="print"/>
          <a:srcRect/>
          <a:stretch>
            <a:fillRect/>
          </a:stretch>
        </p:blipFill>
        <p:spPr bwMode="auto">
          <a:xfrm>
            <a:off x="1489246" y="3733829"/>
            <a:ext cx="1077844" cy="689748"/>
          </a:xfrm>
          <a:prstGeom prst="rect">
            <a:avLst/>
          </a:prstGeom>
          <a:noFill/>
          <a:ln w="9525" cap="sq">
            <a:solidFill>
              <a:schemeClr val="bg1"/>
            </a:solidFill>
            <a:miter lim="800000"/>
            <a:headEnd/>
            <a:tailEnd/>
          </a:ln>
          <a:effectLst/>
        </p:spPr>
      </p:pic>
      <p:sp>
        <p:nvSpPr>
          <p:cNvPr id="26649" name="TextBox 16"/>
          <p:cNvSpPr txBox="1">
            <a:spLocks noChangeArrowheads="1"/>
          </p:cNvSpPr>
          <p:nvPr/>
        </p:nvSpPr>
        <p:spPr bwMode="auto">
          <a:xfrm>
            <a:off x="1465360" y="4466073"/>
            <a:ext cx="1077844" cy="253916"/>
          </a:xfrm>
          <a:prstGeom prst="rect">
            <a:avLst/>
          </a:prstGeom>
          <a:noFill/>
          <a:ln w="9525">
            <a:noFill/>
            <a:miter lim="800000"/>
            <a:headEnd/>
            <a:tailEnd/>
          </a:ln>
        </p:spPr>
        <p:txBody>
          <a:bodyPr>
            <a:spAutoFit/>
          </a:bodyPr>
          <a:lstStyle/>
          <a:p>
            <a:pPr algn="ctr" eaLnBrk="0" hangingPunct="0"/>
            <a:r>
              <a:rPr lang="en-US" sz="1050" dirty="0">
                <a:solidFill>
                  <a:srgbClr val="1F1F1F"/>
                </a:solidFill>
              </a:rPr>
              <a:t>Retail Stores</a:t>
            </a:r>
          </a:p>
        </p:txBody>
      </p:sp>
      <p:grpSp>
        <p:nvGrpSpPr>
          <p:cNvPr id="13" name="Group 12"/>
          <p:cNvGrpSpPr/>
          <p:nvPr/>
        </p:nvGrpSpPr>
        <p:grpSpPr>
          <a:xfrm>
            <a:off x="6154601" y="3751044"/>
            <a:ext cx="1448353" cy="977443"/>
            <a:chOff x="6750085" y="2642568"/>
            <a:chExt cx="1448353" cy="977443"/>
          </a:xfrm>
        </p:grpSpPr>
        <p:pic>
          <p:nvPicPr>
            <p:cNvPr id="26646" name="Picture 40"/>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74819" y="2642568"/>
              <a:ext cx="1077844" cy="689748"/>
            </a:xfrm>
            <a:prstGeom prst="rect">
              <a:avLst/>
            </a:prstGeom>
            <a:noFill/>
            <a:ln w="9525">
              <a:solidFill>
                <a:schemeClr val="bg1"/>
              </a:solidFill>
              <a:miter lim="800000"/>
              <a:headEnd/>
              <a:tailEnd/>
            </a:ln>
            <a:effectLst/>
          </p:spPr>
        </p:pic>
        <p:sp>
          <p:nvSpPr>
            <p:cNvPr id="26647" name="TextBox 18"/>
            <p:cNvSpPr txBox="1">
              <a:spLocks noChangeArrowheads="1"/>
            </p:cNvSpPr>
            <p:nvPr/>
          </p:nvSpPr>
          <p:spPr bwMode="auto">
            <a:xfrm>
              <a:off x="6750085" y="3366095"/>
              <a:ext cx="1448353" cy="253916"/>
            </a:xfrm>
            <a:prstGeom prst="rect">
              <a:avLst/>
            </a:prstGeom>
            <a:noFill/>
            <a:ln w="9525">
              <a:noFill/>
              <a:miter lim="800000"/>
              <a:headEnd/>
              <a:tailEnd/>
            </a:ln>
          </p:spPr>
          <p:txBody>
            <a:bodyPr wrap="square">
              <a:spAutoFit/>
            </a:bodyPr>
            <a:lstStyle/>
            <a:p>
              <a:pPr algn="ctr" eaLnBrk="0" hangingPunct="0"/>
              <a:r>
                <a:rPr lang="en-US" sz="1050" dirty="0">
                  <a:solidFill>
                    <a:srgbClr val="1F1F1F"/>
                  </a:solidFill>
                </a:rPr>
                <a:t>Worship Facilities</a:t>
              </a:r>
            </a:p>
          </p:txBody>
        </p:sp>
      </p:grpSp>
      <p:pic>
        <p:nvPicPr>
          <p:cNvPr id="26644" name="Picture 43" descr="A-104 IBM&amp;HP2"/>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89246" y="5140326"/>
            <a:ext cx="1077844" cy="689747"/>
          </a:xfrm>
          <a:prstGeom prst="rect">
            <a:avLst/>
          </a:prstGeom>
          <a:noFill/>
          <a:ln w="9525">
            <a:solidFill>
              <a:schemeClr val="bg1"/>
            </a:solidFill>
            <a:miter lim="800000"/>
            <a:headEnd/>
            <a:tailEnd/>
          </a:ln>
          <a:effectLst/>
        </p:spPr>
      </p:pic>
      <p:sp>
        <p:nvSpPr>
          <p:cNvPr id="26645" name="TextBox 18"/>
          <p:cNvSpPr txBox="1">
            <a:spLocks noChangeArrowheads="1"/>
          </p:cNvSpPr>
          <p:nvPr/>
        </p:nvSpPr>
        <p:spPr bwMode="auto">
          <a:xfrm>
            <a:off x="1285719" y="5883466"/>
            <a:ext cx="1437125" cy="253916"/>
          </a:xfrm>
          <a:prstGeom prst="rect">
            <a:avLst/>
          </a:prstGeom>
          <a:noFill/>
          <a:ln w="9525">
            <a:noFill/>
            <a:miter lim="800000"/>
            <a:headEnd/>
            <a:tailEnd/>
          </a:ln>
        </p:spPr>
        <p:txBody>
          <a:bodyPr>
            <a:spAutoFit/>
          </a:bodyPr>
          <a:lstStyle/>
          <a:p>
            <a:pPr algn="ctr" eaLnBrk="0" hangingPunct="0"/>
            <a:r>
              <a:rPr lang="en-US" sz="1050" dirty="0"/>
              <a:t>Data Centers</a:t>
            </a:r>
          </a:p>
        </p:txBody>
      </p:sp>
      <p:pic>
        <p:nvPicPr>
          <p:cNvPr id="45" name="Picture 34" descr="Mansion Senior Care Pic.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01833" y="5113707"/>
            <a:ext cx="1077844" cy="694107"/>
          </a:xfrm>
          <a:prstGeom prst="rect">
            <a:avLst/>
          </a:prstGeom>
          <a:noFill/>
          <a:ln w="9525" cap="sq">
            <a:solidFill>
              <a:schemeClr val="bg1"/>
            </a:solidFill>
            <a:miter lim="800000"/>
            <a:headEnd/>
            <a:tailEnd/>
          </a:ln>
          <a:effectLst/>
        </p:spPr>
      </p:pic>
      <p:sp>
        <p:nvSpPr>
          <p:cNvPr id="26643" name="TextBox 16"/>
          <p:cNvSpPr txBox="1">
            <a:spLocks noChangeArrowheads="1"/>
          </p:cNvSpPr>
          <p:nvPr/>
        </p:nvSpPr>
        <p:spPr bwMode="auto">
          <a:xfrm>
            <a:off x="5225897" y="5831505"/>
            <a:ext cx="1077844" cy="415498"/>
          </a:xfrm>
          <a:prstGeom prst="rect">
            <a:avLst/>
          </a:prstGeom>
          <a:noFill/>
          <a:ln w="9525">
            <a:noFill/>
            <a:miter lim="800000"/>
            <a:headEnd/>
            <a:tailEnd/>
          </a:ln>
        </p:spPr>
        <p:txBody>
          <a:bodyPr>
            <a:spAutoFit/>
          </a:bodyPr>
          <a:lstStyle/>
          <a:p>
            <a:pPr algn="ctr" eaLnBrk="0" hangingPunct="0"/>
            <a:r>
              <a:rPr lang="en-US" sz="1050" dirty="0"/>
              <a:t>Senior Care Communities</a:t>
            </a:r>
          </a:p>
        </p:txBody>
      </p:sp>
      <p:sp>
        <p:nvSpPr>
          <p:cNvPr id="2" name="Title 1"/>
          <p:cNvSpPr>
            <a:spLocks noGrp="1"/>
          </p:cNvSpPr>
          <p:nvPr>
            <p:ph type="title"/>
          </p:nvPr>
        </p:nvSpPr>
        <p:spPr>
          <a:xfrm>
            <a:off x="578860" y="297107"/>
            <a:ext cx="7886700" cy="782791"/>
          </a:xfrm>
        </p:spPr>
        <p:txBody>
          <a:bodyPr>
            <a:normAutofit fontScale="90000"/>
          </a:bodyPr>
          <a:lstStyle/>
          <a:p>
            <a:r>
              <a:rPr lang="en-US" sz="3600" dirty="0"/>
              <a:t>Property types with 1-100 ENERGY STAR scores</a:t>
            </a:r>
          </a:p>
        </p:txBody>
      </p:sp>
      <p:sp>
        <p:nvSpPr>
          <p:cNvPr id="23" name="Slide Number Placeholder 22"/>
          <p:cNvSpPr>
            <a:spLocks noGrp="1"/>
          </p:cNvSpPr>
          <p:nvPr>
            <p:ph type="sldNum" sz="quarter" idx="4294967295"/>
          </p:nvPr>
        </p:nvSpPr>
        <p:spPr>
          <a:xfrm>
            <a:off x="7086600" y="6356350"/>
            <a:ext cx="2057400" cy="365125"/>
          </a:xfrm>
          <a:prstGeom prst="rect">
            <a:avLst/>
          </a:prstGeom>
        </p:spPr>
        <p:txBody>
          <a:bodyPr/>
          <a:lstStyle/>
          <a:p>
            <a:fld id="{AC55DC90-6C5B-4A6C-A1C8-00081D82B47A}" type="slidenum">
              <a:rPr lang="en-US" smtClean="0"/>
              <a:t>5</a:t>
            </a:fld>
            <a:endParaRPr lang="en-US"/>
          </a:p>
        </p:txBody>
      </p:sp>
      <p:sp>
        <p:nvSpPr>
          <p:cNvPr id="60" name="TextBox 25"/>
          <p:cNvSpPr txBox="1">
            <a:spLocks noChangeArrowheads="1"/>
          </p:cNvSpPr>
          <p:nvPr/>
        </p:nvSpPr>
        <p:spPr bwMode="auto">
          <a:xfrm>
            <a:off x="6196189" y="2074798"/>
            <a:ext cx="1556886" cy="253888"/>
          </a:xfrm>
          <a:prstGeom prst="rect">
            <a:avLst/>
          </a:prstGeom>
          <a:noFill/>
          <a:ln w="9525">
            <a:noFill/>
            <a:miter lim="800000"/>
            <a:headEnd/>
            <a:tailEnd/>
          </a:ln>
        </p:spPr>
        <p:txBody>
          <a:bodyPr>
            <a:spAutoFit/>
          </a:bodyPr>
          <a:lstStyle/>
          <a:p>
            <a:pPr algn="ctr" eaLnBrk="0" hangingPunct="0"/>
            <a:r>
              <a:rPr lang="en-US" sz="1050" dirty="0">
                <a:solidFill>
                  <a:srgbClr val="1F1F1F"/>
                </a:solidFill>
              </a:rPr>
              <a:t>Financial Offices</a:t>
            </a:r>
          </a:p>
        </p:txBody>
      </p:sp>
      <p:pic>
        <p:nvPicPr>
          <p:cNvPr id="65" name="Picture 54" descr="dorms"/>
          <p:cNvPicPr>
            <a:picLocks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377403" y="2532030"/>
            <a:ext cx="1212593" cy="722961"/>
          </a:xfrm>
          <a:prstGeom prst="rect">
            <a:avLst/>
          </a:prstGeom>
          <a:noFill/>
          <a:ln w="9525" cap="sq">
            <a:solidFill>
              <a:schemeClr val="bg1"/>
            </a:solidFill>
            <a:miter lim="800000"/>
            <a:headEnd/>
            <a:tailEnd/>
          </a:ln>
          <a:effectLst/>
        </p:spPr>
      </p:pic>
      <p:sp>
        <p:nvSpPr>
          <p:cNvPr id="66" name="TextBox 30"/>
          <p:cNvSpPr txBox="1">
            <a:spLocks noChangeArrowheads="1"/>
          </p:cNvSpPr>
          <p:nvPr/>
        </p:nvSpPr>
        <p:spPr bwMode="auto">
          <a:xfrm>
            <a:off x="6336715" y="3297488"/>
            <a:ext cx="1218812" cy="415156"/>
          </a:xfrm>
          <a:prstGeom prst="rect">
            <a:avLst/>
          </a:prstGeom>
          <a:noFill/>
          <a:ln w="9525">
            <a:solidFill>
              <a:schemeClr val="bg1"/>
            </a:solidFill>
            <a:miter lim="800000"/>
            <a:headEnd/>
            <a:tailEnd/>
          </a:ln>
          <a:effectLst/>
        </p:spPr>
        <p:txBody>
          <a:bodyPr wrap="square">
            <a:spAutoFit/>
          </a:bodyPr>
          <a:lstStyle/>
          <a:p>
            <a:pPr algn="ctr" eaLnBrk="0" hangingPunct="0"/>
            <a:r>
              <a:rPr lang="en-US" sz="1050" dirty="0">
                <a:solidFill>
                  <a:srgbClr val="1F1F1F"/>
                </a:solidFill>
              </a:rPr>
              <a:t>Residence Hall/Dormitory*</a:t>
            </a:r>
          </a:p>
        </p:txBody>
      </p:sp>
      <p:pic>
        <p:nvPicPr>
          <p:cNvPr id="3" name="Picture 2"/>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452834" y="1303906"/>
            <a:ext cx="1116159" cy="698315"/>
          </a:xfrm>
          <a:prstGeom prst="rect">
            <a:avLst/>
          </a:prstGeom>
        </p:spPr>
      </p:pic>
      <p:sp>
        <p:nvSpPr>
          <p:cNvPr id="57" name="TextBox 20"/>
          <p:cNvSpPr txBox="1">
            <a:spLocks noChangeArrowheads="1"/>
          </p:cNvSpPr>
          <p:nvPr/>
        </p:nvSpPr>
        <p:spPr bwMode="auto">
          <a:xfrm>
            <a:off x="3989668" y="5832862"/>
            <a:ext cx="1077844" cy="415498"/>
          </a:xfrm>
          <a:prstGeom prst="rect">
            <a:avLst/>
          </a:prstGeom>
          <a:noFill/>
          <a:ln w="9525">
            <a:noFill/>
            <a:miter lim="800000"/>
            <a:headEnd/>
            <a:tailEnd/>
          </a:ln>
        </p:spPr>
        <p:txBody>
          <a:bodyPr>
            <a:spAutoFit/>
          </a:bodyPr>
          <a:lstStyle/>
          <a:p>
            <a:pPr algn="ctr" eaLnBrk="0" hangingPunct="0"/>
            <a:r>
              <a:rPr lang="en-US" sz="1050" dirty="0"/>
              <a:t>Multifamily Housing</a:t>
            </a:r>
          </a:p>
        </p:txBody>
      </p:sp>
      <p:pic>
        <p:nvPicPr>
          <p:cNvPr id="4" name="Picture 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978708" y="5113707"/>
            <a:ext cx="1072008" cy="711285"/>
          </a:xfrm>
          <a:prstGeom prst="rect">
            <a:avLst/>
          </a:prstGeom>
        </p:spPr>
      </p:pic>
      <p:sp>
        <p:nvSpPr>
          <p:cNvPr id="26667" name="TextBox 21"/>
          <p:cNvSpPr txBox="1">
            <a:spLocks noChangeArrowheads="1"/>
          </p:cNvSpPr>
          <p:nvPr/>
        </p:nvSpPr>
        <p:spPr bwMode="auto">
          <a:xfrm>
            <a:off x="2722844" y="5830073"/>
            <a:ext cx="1077844" cy="253916"/>
          </a:xfrm>
          <a:prstGeom prst="rect">
            <a:avLst/>
          </a:prstGeom>
          <a:noFill/>
          <a:ln w="9525">
            <a:noFill/>
            <a:miter lim="800000"/>
            <a:headEnd/>
            <a:tailEnd/>
          </a:ln>
        </p:spPr>
        <p:txBody>
          <a:bodyPr>
            <a:spAutoFit/>
          </a:bodyPr>
          <a:lstStyle/>
          <a:p>
            <a:pPr algn="ctr" eaLnBrk="0" hangingPunct="0"/>
            <a:r>
              <a:rPr lang="en-US" sz="1050" dirty="0"/>
              <a:t>Hospitals</a:t>
            </a:r>
          </a:p>
        </p:txBody>
      </p:sp>
      <p:pic>
        <p:nvPicPr>
          <p:cNvPr id="5" name="Picture 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746064" y="5113707"/>
            <a:ext cx="1072008" cy="716366"/>
          </a:xfrm>
          <a:prstGeom prst="rect">
            <a:avLst/>
          </a:prstGeom>
        </p:spPr>
      </p:pic>
      <p:grpSp>
        <p:nvGrpSpPr>
          <p:cNvPr id="15" name="Group 14"/>
          <p:cNvGrpSpPr/>
          <p:nvPr/>
        </p:nvGrpSpPr>
        <p:grpSpPr>
          <a:xfrm>
            <a:off x="5053600" y="3762449"/>
            <a:ext cx="1219368" cy="1153837"/>
            <a:chOff x="6840919" y="1381416"/>
            <a:chExt cx="1219368" cy="1153837"/>
          </a:xfrm>
        </p:grpSpPr>
        <p:sp>
          <p:nvSpPr>
            <p:cNvPr id="63" name="TextBox 22"/>
            <p:cNvSpPr txBox="1">
              <a:spLocks noChangeArrowheads="1"/>
            </p:cNvSpPr>
            <p:nvPr/>
          </p:nvSpPr>
          <p:spPr bwMode="auto">
            <a:xfrm>
              <a:off x="6840919" y="2119756"/>
              <a:ext cx="1219368" cy="415497"/>
            </a:xfrm>
            <a:prstGeom prst="rect">
              <a:avLst/>
            </a:prstGeom>
            <a:noFill/>
            <a:ln w="9525">
              <a:noFill/>
              <a:miter lim="800000"/>
              <a:headEnd/>
              <a:tailEnd/>
            </a:ln>
          </p:spPr>
          <p:txBody>
            <a:bodyPr wrap="square">
              <a:spAutoFit/>
            </a:bodyPr>
            <a:lstStyle/>
            <a:p>
              <a:pPr algn="ctr" eaLnBrk="0" hangingPunct="0"/>
              <a:r>
                <a:rPr lang="en-US" sz="1050" dirty="0">
                  <a:solidFill>
                    <a:srgbClr val="1F1F1F"/>
                  </a:solidFill>
                </a:rPr>
                <a:t>Wholesale club/ Supercenters</a:t>
              </a:r>
            </a:p>
          </p:txBody>
        </p:sp>
        <p:pic>
          <p:nvPicPr>
            <p:cNvPr id="6" name="Picture 5"/>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961764" y="1381416"/>
              <a:ext cx="1071013" cy="692481"/>
            </a:xfrm>
            <a:prstGeom prst="rect">
              <a:avLst/>
            </a:prstGeom>
          </p:spPr>
        </p:pic>
      </p:grpSp>
      <p:grpSp>
        <p:nvGrpSpPr>
          <p:cNvPr id="12" name="Group 11"/>
          <p:cNvGrpSpPr/>
          <p:nvPr/>
        </p:nvGrpSpPr>
        <p:grpSpPr>
          <a:xfrm>
            <a:off x="3920391" y="3702816"/>
            <a:ext cx="1219368" cy="1016215"/>
            <a:chOff x="3199360" y="3751868"/>
            <a:chExt cx="1219368" cy="1016215"/>
          </a:xfrm>
        </p:grpSpPr>
        <p:sp>
          <p:nvSpPr>
            <p:cNvPr id="69" name="TextBox 22"/>
            <p:cNvSpPr txBox="1">
              <a:spLocks noChangeArrowheads="1"/>
            </p:cNvSpPr>
            <p:nvPr/>
          </p:nvSpPr>
          <p:spPr bwMode="auto">
            <a:xfrm>
              <a:off x="3199360" y="4514043"/>
              <a:ext cx="1219368" cy="254040"/>
            </a:xfrm>
            <a:prstGeom prst="rect">
              <a:avLst/>
            </a:prstGeom>
            <a:noFill/>
            <a:ln w="9525">
              <a:noFill/>
              <a:miter lim="800000"/>
              <a:headEnd/>
              <a:tailEnd/>
            </a:ln>
          </p:spPr>
          <p:txBody>
            <a:bodyPr wrap="square">
              <a:spAutoFit/>
            </a:bodyPr>
            <a:lstStyle/>
            <a:p>
              <a:pPr algn="ctr" eaLnBrk="0" hangingPunct="0"/>
              <a:r>
                <a:rPr lang="en-US" sz="1050" dirty="0">
                  <a:solidFill>
                    <a:srgbClr val="1F1F1F"/>
                  </a:solidFill>
                </a:rPr>
                <a:t>Warehouses</a:t>
              </a:r>
            </a:p>
          </p:txBody>
        </p:sp>
        <p:pic>
          <p:nvPicPr>
            <p:cNvPr id="8" name="Picture 7"/>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234932" y="3751868"/>
              <a:ext cx="1072008" cy="707322"/>
            </a:xfrm>
            <a:prstGeom prst="rect">
              <a:avLst/>
            </a:prstGeom>
          </p:spPr>
        </p:pic>
      </p:grpSp>
      <p:pic>
        <p:nvPicPr>
          <p:cNvPr id="9" name="Picture 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708922" y="1313089"/>
            <a:ext cx="1053883" cy="706248"/>
          </a:xfrm>
          <a:prstGeom prst="rect">
            <a:avLst/>
          </a:prstGeom>
        </p:spPr>
      </p:pic>
      <p:sp>
        <p:nvSpPr>
          <p:cNvPr id="50" name="TextBox 49">
            <a:extLst>
              <a:ext uri="{FF2B5EF4-FFF2-40B4-BE49-F238E27FC236}">
                <a16:creationId xmlns:a16="http://schemas.microsoft.com/office/drawing/2014/main" xmlns="" id="{9E5C4D7B-4F33-4263-BDC4-2DC396223353}"/>
              </a:ext>
            </a:extLst>
          </p:cNvPr>
          <p:cNvSpPr txBox="1"/>
          <p:nvPr/>
        </p:nvSpPr>
        <p:spPr>
          <a:xfrm rot="16200000">
            <a:off x="-405427" y="2581511"/>
            <a:ext cx="240631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Score based on CBECS data</a:t>
            </a:r>
          </a:p>
        </p:txBody>
      </p:sp>
      <p:sp>
        <p:nvSpPr>
          <p:cNvPr id="51" name="TextBox 50">
            <a:extLst>
              <a:ext uri="{FF2B5EF4-FFF2-40B4-BE49-F238E27FC236}">
                <a16:creationId xmlns:a16="http://schemas.microsoft.com/office/drawing/2014/main" xmlns="" id="{43BF043B-CBF1-4691-8C58-6D2DAFF460C8}"/>
              </a:ext>
            </a:extLst>
          </p:cNvPr>
          <p:cNvSpPr txBox="1"/>
          <p:nvPr/>
        </p:nvSpPr>
        <p:spPr>
          <a:xfrm rot="16200000">
            <a:off x="-66143" y="5096902"/>
            <a:ext cx="1556542"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Score based on other survey  data</a:t>
            </a:r>
          </a:p>
        </p:txBody>
      </p:sp>
      <p:sp>
        <p:nvSpPr>
          <p:cNvPr id="52" name="Left Bracket 51">
            <a:extLst>
              <a:ext uri="{FF2B5EF4-FFF2-40B4-BE49-F238E27FC236}">
                <a16:creationId xmlns:a16="http://schemas.microsoft.com/office/drawing/2014/main" xmlns="" id="{602C58D3-0820-43B2-A1BE-6F77E5C84F6E}"/>
              </a:ext>
            </a:extLst>
          </p:cNvPr>
          <p:cNvSpPr/>
          <p:nvPr/>
        </p:nvSpPr>
        <p:spPr>
          <a:xfrm>
            <a:off x="1053677" y="1301090"/>
            <a:ext cx="332509" cy="32835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a:extLst>
              <a:ext uri="{FF2B5EF4-FFF2-40B4-BE49-F238E27FC236}">
                <a16:creationId xmlns:a16="http://schemas.microsoft.com/office/drawing/2014/main" xmlns="" id="{6E163B6E-C0BC-4B8B-A438-AE8F80FDA8B0}"/>
              </a:ext>
            </a:extLst>
          </p:cNvPr>
          <p:cNvSpPr/>
          <p:nvPr/>
        </p:nvSpPr>
        <p:spPr>
          <a:xfrm>
            <a:off x="1083572" y="4883583"/>
            <a:ext cx="166254" cy="110836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945616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686800" cy="530352"/>
          </a:xfrm>
        </p:spPr>
        <p:txBody>
          <a:bodyPr>
            <a:noAutofit/>
          </a:bodyPr>
          <a:lstStyle/>
          <a:p>
            <a:r>
              <a:rPr lang="en-US" sz="3200" dirty="0">
                <a:latin typeface="Arial"/>
                <a:cs typeface="Arial"/>
              </a:rPr>
              <a:t>Green Building Rating Systems Overview</a:t>
            </a:r>
          </a:p>
        </p:txBody>
      </p:sp>
      <p:sp>
        <p:nvSpPr>
          <p:cNvPr id="10" name="Slide Number Placeholder 1"/>
          <p:cNvSpPr>
            <a:spLocks noGrp="1"/>
          </p:cNvSpPr>
          <p:nvPr>
            <p:ph type="sldNum" sz="quarter" idx="12"/>
          </p:nvPr>
        </p:nvSpPr>
        <p:spPr>
          <a:xfrm>
            <a:off x="8668512" y="6356351"/>
            <a:ext cx="477578" cy="365125"/>
          </a:xfrm>
        </p:spPr>
        <p:txBody>
          <a:bodyPr/>
          <a:lstStyle/>
          <a:p>
            <a:fld id="{62AF508D-7A60-4438-A564-7678C5722827}" type="slidenum">
              <a:rPr lang="en-US" smtClean="0">
                <a:solidFill>
                  <a:srgbClr val="000000"/>
                </a:solidFill>
                <a:latin typeface="Arial" charset="0"/>
                <a:cs typeface="Arial" charset="0"/>
              </a:rPr>
              <a:pPr/>
              <a:t>6</a:t>
            </a:fld>
            <a:endParaRPr lang="en-US" dirty="0">
              <a:solidFill>
                <a:srgbClr val="000000"/>
              </a:solidFill>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0291048"/>
              </p:ext>
            </p:extLst>
          </p:nvPr>
        </p:nvGraphicFramePr>
        <p:xfrm>
          <a:off x="381000" y="1219200"/>
          <a:ext cx="8168641" cy="4659529"/>
        </p:xfrm>
        <a:graphic>
          <a:graphicData uri="http://schemas.openxmlformats.org/drawingml/2006/table">
            <a:tbl>
              <a:tblPr firstRow="1" bandRow="1">
                <a:tableStyleId>{B301B821-A1FF-4177-AEE7-76D212191A09}</a:tableStyleId>
              </a:tblPr>
              <a:tblGrid>
                <a:gridCol w="1523869">
                  <a:extLst>
                    <a:ext uri="{9D8B030D-6E8A-4147-A177-3AD203B41FA5}">
                      <a16:colId xmlns:a16="http://schemas.microsoft.com/office/drawing/2014/main" xmlns="" val="20000"/>
                    </a:ext>
                  </a:extLst>
                </a:gridCol>
                <a:gridCol w="1683343">
                  <a:extLst>
                    <a:ext uri="{9D8B030D-6E8A-4147-A177-3AD203B41FA5}">
                      <a16:colId xmlns:a16="http://schemas.microsoft.com/office/drawing/2014/main" xmlns="" val="20001"/>
                    </a:ext>
                  </a:extLst>
                </a:gridCol>
                <a:gridCol w="1771939">
                  <a:extLst>
                    <a:ext uri="{9D8B030D-6E8A-4147-A177-3AD203B41FA5}">
                      <a16:colId xmlns:a16="http://schemas.microsoft.com/office/drawing/2014/main" xmlns="" val="20002"/>
                    </a:ext>
                  </a:extLst>
                </a:gridCol>
                <a:gridCol w="1594746">
                  <a:extLst>
                    <a:ext uri="{9D8B030D-6E8A-4147-A177-3AD203B41FA5}">
                      <a16:colId xmlns:a16="http://schemas.microsoft.com/office/drawing/2014/main" xmlns="" val="20003"/>
                    </a:ext>
                  </a:extLst>
                </a:gridCol>
                <a:gridCol w="1594744">
                  <a:extLst>
                    <a:ext uri="{9D8B030D-6E8A-4147-A177-3AD203B41FA5}">
                      <a16:colId xmlns:a16="http://schemas.microsoft.com/office/drawing/2014/main" xmlns="" val="20004"/>
                    </a:ext>
                  </a:extLst>
                </a:gridCol>
              </a:tblGrid>
              <a:tr h="371377">
                <a:tc>
                  <a:txBody>
                    <a:bodyPr/>
                    <a:lstStyle/>
                    <a:p>
                      <a:endParaRPr lang="en-US" dirty="0">
                        <a:solidFill>
                          <a:schemeClr val="tx1"/>
                        </a:solidFill>
                      </a:endParaRPr>
                    </a:p>
                  </a:txBody>
                  <a:tcPr>
                    <a:solidFill>
                      <a:srgbClr val="0070C0"/>
                    </a:solidFill>
                  </a:tcPr>
                </a:tc>
                <a:tc>
                  <a:txBody>
                    <a:bodyPr/>
                    <a:lstStyle/>
                    <a:p>
                      <a:r>
                        <a:rPr lang="en-US" dirty="0"/>
                        <a:t>LEED</a:t>
                      </a:r>
                      <a:endParaRPr lang="en-US" dirty="0">
                        <a:solidFill>
                          <a:schemeClr val="tx1"/>
                        </a:solidFill>
                      </a:endParaRPr>
                    </a:p>
                  </a:txBody>
                  <a:tcPr>
                    <a:solidFill>
                      <a:srgbClr val="0070C0"/>
                    </a:solidFill>
                  </a:tcPr>
                </a:tc>
                <a:tc>
                  <a:txBody>
                    <a:bodyPr/>
                    <a:lstStyle/>
                    <a:p>
                      <a:r>
                        <a:rPr lang="en-US" dirty="0"/>
                        <a:t>Green Globes</a:t>
                      </a:r>
                      <a:endParaRPr lang="en-US" dirty="0">
                        <a:solidFill>
                          <a:schemeClr val="tx1"/>
                        </a:solidFill>
                      </a:endParaRPr>
                    </a:p>
                  </a:txBody>
                  <a:tcPr>
                    <a:solidFill>
                      <a:srgbClr val="0070C0"/>
                    </a:solidFill>
                  </a:tcPr>
                </a:tc>
                <a:tc>
                  <a:txBody>
                    <a:bodyPr/>
                    <a:lstStyle/>
                    <a:p>
                      <a:r>
                        <a:rPr lang="en-US" dirty="0"/>
                        <a:t>IREM CSP</a:t>
                      </a:r>
                      <a:endParaRPr lang="en-US" dirty="0">
                        <a:solidFill>
                          <a:schemeClr val="tx1"/>
                        </a:solidFill>
                      </a:endParaRPr>
                    </a:p>
                  </a:txBody>
                  <a:tcPr>
                    <a:solidFill>
                      <a:srgbClr val="0070C0"/>
                    </a:solidFill>
                  </a:tcPr>
                </a:tc>
                <a:tc>
                  <a:txBody>
                    <a:bodyPr/>
                    <a:lstStyle/>
                    <a:p>
                      <a:pPr marL="0" algn="l" defTabSz="457200" rtl="0" eaLnBrk="1" latinLnBrk="0" hangingPunct="1"/>
                      <a:r>
                        <a:rPr lang="en-US" sz="1800" b="1" kern="1200" dirty="0">
                          <a:solidFill>
                            <a:schemeClr val="lt1"/>
                          </a:solidFill>
                          <a:latin typeface="+mn-lt"/>
                          <a:ea typeface="+mn-ea"/>
                          <a:cs typeface="+mn-cs"/>
                        </a:rPr>
                        <a:t>BOMA BEST</a:t>
                      </a:r>
                    </a:p>
                  </a:txBody>
                  <a:tcPr>
                    <a:solidFill>
                      <a:srgbClr val="0070C0"/>
                    </a:solidFill>
                  </a:tcPr>
                </a:tc>
                <a:extLst>
                  <a:ext uri="{0D108BD9-81ED-4DB2-BD59-A6C34878D82A}">
                    <a16:rowId xmlns:a16="http://schemas.microsoft.com/office/drawing/2014/main" xmlns="" val="10000"/>
                  </a:ext>
                </a:extLst>
              </a:tr>
              <a:tr h="623916">
                <a:tc>
                  <a:txBody>
                    <a:bodyPr/>
                    <a:lstStyle/>
                    <a:p>
                      <a:pPr marL="0" marR="0">
                        <a:spcBef>
                          <a:spcPts val="0"/>
                        </a:spcBef>
                        <a:spcAft>
                          <a:spcPts val="0"/>
                        </a:spcAft>
                      </a:pPr>
                      <a:r>
                        <a:rPr lang="en-US" sz="1400" dirty="0">
                          <a:effectLst/>
                        </a:rPr>
                        <a:t>Property Types Eligible</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All</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 All</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Office, </a:t>
                      </a:r>
                    </a:p>
                    <a:p>
                      <a:pPr marL="0" marR="0">
                        <a:spcBef>
                          <a:spcPts val="0"/>
                        </a:spcBef>
                        <a:spcAft>
                          <a:spcPts val="0"/>
                        </a:spcAft>
                      </a:pPr>
                      <a:r>
                        <a:rPr lang="en-US" sz="1400" dirty="0">
                          <a:effectLst/>
                        </a:rPr>
                        <a:t>Multi-family, Shopping Center</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1400" kern="1200" dirty="0">
                          <a:solidFill>
                            <a:schemeClr val="dk1"/>
                          </a:solidFill>
                          <a:effectLst/>
                          <a:latin typeface="+mn-lt"/>
                          <a:ea typeface="+mn-ea"/>
                          <a:cs typeface="+mn-cs"/>
                        </a:rPr>
                        <a:t>All</a:t>
                      </a:r>
                    </a:p>
                  </a:txBody>
                  <a:tcPr marL="68580" marR="68580" marT="0" marB="0" anchor="b"/>
                </a:tc>
                <a:extLst>
                  <a:ext uri="{0D108BD9-81ED-4DB2-BD59-A6C34878D82A}">
                    <a16:rowId xmlns:a16="http://schemas.microsoft.com/office/drawing/2014/main" xmlns="" val="10001"/>
                  </a:ext>
                </a:extLst>
              </a:tr>
              <a:tr h="436460">
                <a:tc>
                  <a:txBody>
                    <a:bodyPr/>
                    <a:lstStyle/>
                    <a:p>
                      <a:pPr marL="0" marR="0">
                        <a:spcBef>
                          <a:spcPts val="0"/>
                        </a:spcBef>
                        <a:spcAft>
                          <a:spcPts val="0"/>
                        </a:spcAft>
                      </a:pPr>
                      <a:r>
                        <a:rPr lang="en-US" sz="1400">
                          <a:effectLst/>
                        </a:rPr>
                        <a:t>Building Types Eligible</a:t>
                      </a:r>
                      <a:endParaRPr lang="en-US"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New &amp; Existing Buildings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New &amp; Existing Buildings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Existing Buildings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1400" kern="1200" dirty="0">
                          <a:solidFill>
                            <a:schemeClr val="dk1"/>
                          </a:solidFill>
                          <a:effectLst/>
                          <a:latin typeface="+mn-lt"/>
                          <a:ea typeface="+mn-ea"/>
                          <a:cs typeface="+mn-cs"/>
                        </a:rPr>
                        <a:t>Existing</a:t>
                      </a:r>
                    </a:p>
                  </a:txBody>
                  <a:tcPr marL="68580" marR="68580" marT="0" marB="0" anchor="b"/>
                </a:tc>
                <a:extLst>
                  <a:ext uri="{0D108BD9-81ED-4DB2-BD59-A6C34878D82A}">
                    <a16:rowId xmlns:a16="http://schemas.microsoft.com/office/drawing/2014/main" xmlns="" val="10002"/>
                  </a:ext>
                </a:extLst>
              </a:tr>
              <a:tr h="1091151">
                <a:tc>
                  <a:txBody>
                    <a:bodyPr/>
                    <a:lstStyle/>
                    <a:p>
                      <a:pPr marL="0" marR="0">
                        <a:spcBef>
                          <a:spcPts val="0"/>
                        </a:spcBef>
                        <a:spcAft>
                          <a:spcPts val="0"/>
                        </a:spcAft>
                      </a:pPr>
                      <a:r>
                        <a:rPr lang="en-US" sz="1400" dirty="0">
                          <a:effectLst/>
                        </a:rPr>
                        <a:t>Assessment Process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Submit templates documenting building design and management practices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Self-reported questionnaire process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Excel-based checklist with documentation requirements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txBody>
                  <a:tcPr marL="68580" marR="68580" marT="0" marB="0" anchor="b"/>
                </a:tc>
                <a:tc>
                  <a:txBody>
                    <a:bodyPr/>
                    <a:lstStyle/>
                    <a:p>
                      <a:pPr marL="0" marR="0" algn="l" defTabSz="457200" rtl="0" eaLnBrk="1" latinLnBrk="0" hangingPunct="1">
                        <a:spcBef>
                          <a:spcPts val="0"/>
                        </a:spcBef>
                        <a:spcAft>
                          <a:spcPts val="0"/>
                        </a:spcAft>
                      </a:pPr>
                      <a:r>
                        <a:rPr lang="en-US" sz="1400" kern="1200" dirty="0">
                          <a:solidFill>
                            <a:schemeClr val="dk1"/>
                          </a:solidFill>
                          <a:effectLst/>
                          <a:latin typeface="+mn-lt"/>
                          <a:ea typeface="+mn-ea"/>
                          <a:cs typeface="+mn-cs"/>
                        </a:rPr>
                        <a:t>Online assessment </a:t>
                      </a:r>
                      <a:r>
                        <a:rPr lang="en-US" sz="1400" kern="1200" baseline="0" dirty="0">
                          <a:solidFill>
                            <a:schemeClr val="dk1"/>
                          </a:solidFill>
                          <a:effectLst/>
                          <a:latin typeface="+mn-lt"/>
                          <a:ea typeface="+mn-ea"/>
                          <a:cs typeface="+mn-cs"/>
                        </a:rPr>
                        <a:t>with compliance documentation requirements</a:t>
                      </a:r>
                      <a:endParaRPr lang="en-US" sz="140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10003"/>
                  </a:ext>
                </a:extLst>
              </a:tr>
              <a:tr h="436460">
                <a:tc>
                  <a:txBody>
                    <a:bodyPr/>
                    <a:lstStyle/>
                    <a:p>
                      <a:pPr marL="0" marR="0">
                        <a:spcBef>
                          <a:spcPts val="0"/>
                        </a:spcBef>
                        <a:spcAft>
                          <a:spcPts val="0"/>
                        </a:spcAft>
                      </a:pPr>
                      <a:r>
                        <a:rPr lang="en-US" sz="1400" dirty="0">
                          <a:effectLst/>
                        </a:rPr>
                        <a:t>Criteria</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Prerequisites and Credits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Credits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Prerequisites and Credits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txBody>
                  <a:tcPr marL="68580" marR="68580" marT="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effectLst/>
                          <a:latin typeface="+mn-lt"/>
                          <a:ea typeface="+mn-ea"/>
                          <a:cs typeface="+mn-cs"/>
                        </a:rPr>
                        <a:t>Prerequisites</a:t>
                      </a:r>
                      <a:r>
                        <a:rPr lang="en-US" sz="1400" kern="1200" baseline="0" noProof="0" dirty="0">
                          <a:solidFill>
                            <a:schemeClr val="dk1"/>
                          </a:solidFill>
                          <a:effectLst/>
                          <a:latin typeface="+mn-lt"/>
                          <a:ea typeface="+mn-ea"/>
                          <a:cs typeface="+mn-cs"/>
                        </a:rPr>
                        <a:t> and </a:t>
                      </a:r>
                      <a:r>
                        <a:rPr lang="en-US" sz="1400" kern="1200" noProof="0" dirty="0">
                          <a:solidFill>
                            <a:schemeClr val="dk1"/>
                          </a:solidFill>
                          <a:effectLst/>
                          <a:latin typeface="+mn-lt"/>
                          <a:ea typeface="+mn-ea"/>
                          <a:cs typeface="+mn-cs"/>
                        </a:rPr>
                        <a:t>Credits</a:t>
                      </a:r>
                    </a:p>
                  </a:txBody>
                  <a:tcPr marL="68580" marR="68580" marT="0" marB="0" anchor="b"/>
                </a:tc>
                <a:extLst>
                  <a:ext uri="{0D108BD9-81ED-4DB2-BD59-A6C34878D82A}">
                    <a16:rowId xmlns:a16="http://schemas.microsoft.com/office/drawing/2014/main" xmlns="" val="10004"/>
                  </a:ext>
                </a:extLst>
              </a:tr>
              <a:tr h="436460">
                <a:tc>
                  <a:txBody>
                    <a:bodyPr/>
                    <a:lstStyle/>
                    <a:p>
                      <a:pPr marL="0" marR="0">
                        <a:spcBef>
                          <a:spcPts val="0"/>
                        </a:spcBef>
                        <a:spcAft>
                          <a:spcPts val="0"/>
                        </a:spcAft>
                      </a:pPr>
                      <a:r>
                        <a:rPr lang="en-US" sz="1400" dirty="0">
                          <a:effectLst/>
                        </a:rPr>
                        <a:t>Verification </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a:effectLst/>
                        </a:rPr>
                        <a:t>LEED accredited professional</a:t>
                      </a:r>
                      <a:endParaRPr lang="en-US" sz="16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Assessor</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 IREM Board</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1400" kern="1200" dirty="0">
                          <a:solidFill>
                            <a:schemeClr val="dk1"/>
                          </a:solidFill>
                          <a:effectLst/>
                          <a:latin typeface="+mn-lt"/>
                          <a:ea typeface="+mn-ea"/>
                          <a:cs typeface="+mn-cs"/>
                        </a:rPr>
                        <a:t>BOMA </a:t>
                      </a:r>
                      <a:r>
                        <a:rPr lang="en-US" sz="1400" kern="1200" dirty="0">
                          <a:solidFill>
                            <a:schemeClr val="tx1"/>
                          </a:solidFill>
                          <a:effectLst/>
                          <a:latin typeface="+mn-lt"/>
                          <a:ea typeface="+mn-ea"/>
                          <a:cs typeface="+mn-cs"/>
                        </a:rPr>
                        <a:t>BEST</a:t>
                      </a:r>
                      <a:r>
                        <a:rPr lang="en-US" sz="1400" kern="1200" dirty="0">
                          <a:solidFill>
                            <a:srgbClr val="FF0000"/>
                          </a:solidFill>
                          <a:effectLst/>
                          <a:latin typeface="+mn-lt"/>
                          <a:ea typeface="+mn-ea"/>
                          <a:cs typeface="+mn-cs"/>
                        </a:rPr>
                        <a:t> </a:t>
                      </a:r>
                      <a:r>
                        <a:rPr lang="en-US" sz="1400" kern="1200" dirty="0">
                          <a:solidFill>
                            <a:schemeClr val="dk1"/>
                          </a:solidFill>
                          <a:effectLst/>
                          <a:latin typeface="+mn-lt"/>
                          <a:ea typeface="+mn-ea"/>
                          <a:cs typeface="+mn-cs"/>
                        </a:rPr>
                        <a:t>Verifier</a:t>
                      </a:r>
                    </a:p>
                  </a:txBody>
                  <a:tcPr marL="68580" marR="68580" marT="0" marB="0" anchor="b"/>
                </a:tc>
                <a:extLst>
                  <a:ext uri="{0D108BD9-81ED-4DB2-BD59-A6C34878D82A}">
                    <a16:rowId xmlns:a16="http://schemas.microsoft.com/office/drawing/2014/main" xmlns="" val="10005"/>
                  </a:ext>
                </a:extLst>
              </a:tr>
              <a:tr h="365291">
                <a:tc>
                  <a:txBody>
                    <a:bodyPr/>
                    <a:lstStyle/>
                    <a:p>
                      <a:pPr marL="0" marR="0">
                        <a:spcBef>
                          <a:spcPts val="0"/>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Time &amp; Cost</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Medium</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Low</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kumimoji="0" lang="en-US" sz="1400" b="0" i="0" u="none" strike="noStrike" kern="1200" cap="none" spc="0" normalizeH="0" baseline="0" noProof="0" dirty="0">
                          <a:ln>
                            <a:noFill/>
                          </a:ln>
                          <a:solidFill>
                            <a:prstClr val="black"/>
                          </a:solidFill>
                          <a:effectLst/>
                          <a:uLnTx/>
                          <a:uFillTx/>
                          <a:latin typeface="+mn-lt"/>
                          <a:ea typeface="+mn-ea"/>
                          <a:cs typeface="+mn-cs"/>
                        </a:rPr>
                        <a:t>Low</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1400" kern="1200" dirty="0">
                          <a:solidFill>
                            <a:schemeClr val="dk1"/>
                          </a:solidFill>
                          <a:effectLst/>
                          <a:latin typeface="+mn-lt"/>
                          <a:ea typeface="+mn-ea"/>
                          <a:cs typeface="+mn-cs"/>
                        </a:rPr>
                        <a:t>Medium</a:t>
                      </a:r>
                    </a:p>
                  </a:txBody>
                  <a:tcPr marL="68580" marR="68580" marT="0" marB="0" anchor="b"/>
                </a:tc>
                <a:extLst>
                  <a:ext uri="{0D108BD9-81ED-4DB2-BD59-A6C34878D82A}">
                    <a16:rowId xmlns:a16="http://schemas.microsoft.com/office/drawing/2014/main" xmlns="" val="10006"/>
                  </a:ext>
                </a:extLst>
              </a:tr>
              <a:tr h="882250">
                <a:tc>
                  <a:txBody>
                    <a:bodyPr/>
                    <a:lstStyle/>
                    <a:p>
                      <a:pPr marL="0" marR="0">
                        <a:spcBef>
                          <a:spcPts val="0"/>
                        </a:spcBef>
                        <a:spcAft>
                          <a:spcPts val="0"/>
                        </a:spcAft>
                      </a:pPr>
                      <a:r>
                        <a:rPr lang="en-US" sz="1400" dirty="0">
                          <a:effectLst/>
                        </a:rPr>
                        <a:t>Use ENERGY STAR as a standard within energy category</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4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l" defTabSz="457200" rtl="0" eaLnBrk="1" latinLnBrk="0" hangingPunct="1">
                        <a:spcBef>
                          <a:spcPts val="0"/>
                        </a:spcBef>
                        <a:spcAft>
                          <a:spcPts val="0"/>
                        </a:spcAft>
                      </a:pPr>
                      <a:r>
                        <a:rPr lang="en-US" sz="1400" kern="1200" dirty="0">
                          <a:solidFill>
                            <a:schemeClr val="dk1"/>
                          </a:solidFill>
                          <a:effectLst/>
                          <a:latin typeface="+mn-lt"/>
                          <a:ea typeface="+mn-ea"/>
                          <a:cs typeface="+mn-cs"/>
                        </a:rPr>
                        <a:t>Yes</a:t>
                      </a:r>
                    </a:p>
                  </a:txBody>
                  <a:tcPr marL="68580" marR="68580" marT="0"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9652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530352"/>
            <a:ext cx="8686800" cy="987552"/>
          </a:xfrm>
        </p:spPr>
        <p:txBody>
          <a:bodyPr>
            <a:noAutofit/>
          </a:bodyPr>
          <a:lstStyle/>
          <a:p>
            <a:r>
              <a:rPr lang="en-US" sz="3200" dirty="0">
                <a:latin typeface="Arial"/>
                <a:cs typeface="Arial"/>
              </a:rPr>
              <a:t>Why Do Green Building Rating Systems Use ENERGY STAR?</a:t>
            </a:r>
          </a:p>
        </p:txBody>
      </p:sp>
      <p:sp>
        <p:nvSpPr>
          <p:cNvPr id="4" name="Content Placeholder 3"/>
          <p:cNvSpPr>
            <a:spLocks noGrp="1"/>
          </p:cNvSpPr>
          <p:nvPr>
            <p:ph idx="1"/>
          </p:nvPr>
        </p:nvSpPr>
        <p:spPr>
          <a:xfrm>
            <a:off x="304800" y="1600200"/>
            <a:ext cx="8412480" cy="4114800"/>
          </a:xfrm>
        </p:spPr>
        <p:txBody>
          <a:bodyPr vert="horz" lIns="91440" tIns="45720" rIns="91440" bIns="45720" rtlCol="0" anchor="t">
            <a:normAutofit lnSpcReduction="10000"/>
          </a:bodyPr>
          <a:lstStyle/>
          <a:p>
            <a:pPr marL="347472" indent="-347472">
              <a:lnSpc>
                <a:spcPct val="100000"/>
              </a:lnSpc>
              <a:spcAft>
                <a:spcPts val="600"/>
              </a:spcAft>
            </a:pPr>
            <a:r>
              <a:rPr lang="en-US" sz="1800" dirty="0">
                <a:solidFill>
                  <a:srgbClr val="595959"/>
                </a:solidFill>
                <a:latin typeface="Arial"/>
                <a:cs typeface="Arial"/>
              </a:rPr>
              <a:t>Trusted </a:t>
            </a:r>
            <a:r>
              <a:rPr lang="en-US" sz="1800" dirty="0" smtClean="0">
                <a:solidFill>
                  <a:srgbClr val="595959"/>
                </a:solidFill>
                <a:latin typeface="Arial"/>
                <a:cs typeface="Arial"/>
              </a:rPr>
              <a:t>mark of energy </a:t>
            </a:r>
            <a:r>
              <a:rPr lang="en-US" sz="1800" dirty="0">
                <a:solidFill>
                  <a:srgbClr val="595959"/>
                </a:solidFill>
                <a:latin typeface="Arial"/>
                <a:cs typeface="Arial"/>
              </a:rPr>
              <a:t>efficiency for over 20 years</a:t>
            </a:r>
          </a:p>
          <a:p>
            <a:pPr marL="347472" indent="-347472">
              <a:lnSpc>
                <a:spcPct val="100000"/>
              </a:lnSpc>
              <a:spcAft>
                <a:spcPts val="600"/>
              </a:spcAft>
            </a:pPr>
            <a:r>
              <a:rPr lang="en-US" sz="1800" dirty="0">
                <a:solidFill>
                  <a:srgbClr val="595959"/>
                </a:solidFill>
                <a:latin typeface="Arial"/>
                <a:cs typeface="Arial"/>
              </a:rPr>
              <a:t>Based on </a:t>
            </a:r>
            <a:r>
              <a:rPr lang="en-US" sz="1800" dirty="0" smtClean="0">
                <a:solidFill>
                  <a:srgbClr val="595959"/>
                </a:solidFill>
                <a:latin typeface="Arial"/>
                <a:cs typeface="Arial"/>
              </a:rPr>
              <a:t>frequently-updated </a:t>
            </a:r>
            <a:r>
              <a:rPr lang="en-US" sz="1800" dirty="0">
                <a:solidFill>
                  <a:srgbClr val="595959"/>
                </a:solidFill>
                <a:latin typeface="Arial"/>
                <a:cs typeface="Arial"/>
              </a:rPr>
              <a:t>data gathered </a:t>
            </a:r>
            <a:r>
              <a:rPr lang="en-US" sz="1800" dirty="0" smtClean="0">
                <a:solidFill>
                  <a:srgbClr val="595959"/>
                </a:solidFill>
                <a:latin typeface="Arial"/>
                <a:cs typeface="Arial"/>
              </a:rPr>
              <a:t>through credible processes </a:t>
            </a:r>
            <a:r>
              <a:rPr lang="en-US" sz="1800" dirty="0">
                <a:solidFill>
                  <a:srgbClr val="595959"/>
                </a:solidFill>
                <a:latin typeface="Arial"/>
                <a:cs typeface="Arial"/>
              </a:rPr>
              <a:t>with transparent statistical </a:t>
            </a:r>
            <a:r>
              <a:rPr lang="en-US" sz="1800" dirty="0" smtClean="0">
                <a:solidFill>
                  <a:srgbClr val="595959"/>
                </a:solidFill>
                <a:latin typeface="Arial"/>
                <a:cs typeface="Arial"/>
              </a:rPr>
              <a:t>methods</a:t>
            </a:r>
            <a:endParaRPr lang="en-US" sz="1800" dirty="0">
              <a:solidFill>
                <a:srgbClr val="595959"/>
              </a:solidFill>
              <a:latin typeface="Arial"/>
              <a:cs typeface="Arial"/>
            </a:endParaRPr>
          </a:p>
          <a:p>
            <a:pPr marL="347472" indent="-347472">
              <a:lnSpc>
                <a:spcPct val="100000"/>
              </a:lnSpc>
              <a:spcAft>
                <a:spcPts val="600"/>
              </a:spcAft>
            </a:pPr>
            <a:r>
              <a:rPr lang="en-US" sz="1800" dirty="0">
                <a:solidFill>
                  <a:srgbClr val="595959"/>
                </a:solidFill>
                <a:latin typeface="Arial"/>
                <a:cs typeface="Arial"/>
              </a:rPr>
              <a:t>Tools such as Portfolio Manager are no-cost, easy-to-use, and universally accessible</a:t>
            </a:r>
          </a:p>
          <a:p>
            <a:pPr marL="347472" indent="-347472">
              <a:lnSpc>
                <a:spcPct val="100000"/>
              </a:lnSpc>
              <a:spcAft>
                <a:spcPts val="600"/>
              </a:spcAft>
            </a:pPr>
            <a:r>
              <a:rPr lang="en-US" sz="1800" dirty="0">
                <a:solidFill>
                  <a:srgbClr val="595959"/>
                </a:solidFill>
                <a:latin typeface="Arial"/>
                <a:cs typeface="Arial"/>
              </a:rPr>
              <a:t>Portfolio Manager “normalizes” data to account for</a:t>
            </a:r>
          </a:p>
          <a:p>
            <a:pPr marL="747522" lvl="2" indent="-347472">
              <a:lnSpc>
                <a:spcPct val="100000"/>
              </a:lnSpc>
              <a:spcAft>
                <a:spcPts val="600"/>
              </a:spcAft>
              <a:buFont typeface="Lucida Grande"/>
              <a:buChar char="-"/>
            </a:pPr>
            <a:r>
              <a:rPr lang="en-US" sz="1800" dirty="0">
                <a:solidFill>
                  <a:srgbClr val="595959"/>
                </a:solidFill>
                <a:latin typeface="Arial"/>
                <a:cs typeface="Arial"/>
              </a:rPr>
              <a:t>Location/climate</a:t>
            </a:r>
          </a:p>
          <a:p>
            <a:pPr marL="747522" lvl="2" indent="-347472">
              <a:lnSpc>
                <a:spcPct val="100000"/>
              </a:lnSpc>
              <a:spcAft>
                <a:spcPts val="600"/>
              </a:spcAft>
              <a:buFont typeface="Lucida Grande"/>
              <a:buChar char="-"/>
            </a:pPr>
            <a:r>
              <a:rPr lang="en-US" sz="1800" dirty="0" smtClean="0">
                <a:solidFill>
                  <a:srgbClr val="595959"/>
                </a:solidFill>
                <a:latin typeface="Arial"/>
                <a:cs typeface="Arial"/>
              </a:rPr>
              <a:t>Building size</a:t>
            </a:r>
          </a:p>
          <a:p>
            <a:pPr marL="747522" lvl="2" indent="-347472">
              <a:lnSpc>
                <a:spcPct val="100000"/>
              </a:lnSpc>
              <a:spcAft>
                <a:spcPts val="600"/>
              </a:spcAft>
              <a:buFont typeface="Lucida Grande"/>
              <a:buChar char="-"/>
            </a:pPr>
            <a:r>
              <a:rPr lang="en-US" sz="1800" dirty="0" smtClean="0">
                <a:solidFill>
                  <a:srgbClr val="595959"/>
                </a:solidFill>
                <a:latin typeface="Arial"/>
                <a:cs typeface="Arial"/>
              </a:rPr>
              <a:t>Building occupancy</a:t>
            </a:r>
            <a:endParaRPr lang="en-US" sz="1800" dirty="0">
              <a:solidFill>
                <a:srgbClr val="595959"/>
              </a:solidFill>
              <a:latin typeface="Arial"/>
              <a:cs typeface="Arial"/>
            </a:endParaRPr>
          </a:p>
          <a:p>
            <a:pPr marL="747522" lvl="2" indent="-347472">
              <a:lnSpc>
                <a:spcPct val="100000"/>
              </a:lnSpc>
              <a:spcAft>
                <a:spcPts val="600"/>
              </a:spcAft>
              <a:buFont typeface="Lucida Grande"/>
              <a:buChar char="-"/>
            </a:pPr>
            <a:r>
              <a:rPr lang="en-US" sz="1800" dirty="0">
                <a:solidFill>
                  <a:srgbClr val="595959"/>
                </a:solidFill>
                <a:latin typeface="Arial"/>
                <a:cs typeface="Arial"/>
              </a:rPr>
              <a:t>Hours of operation</a:t>
            </a:r>
          </a:p>
          <a:p>
            <a:pPr marL="747522" lvl="2" indent="-347472">
              <a:lnSpc>
                <a:spcPct val="100000"/>
              </a:lnSpc>
              <a:spcAft>
                <a:spcPts val="600"/>
              </a:spcAft>
              <a:buFont typeface="Lucida Grande"/>
              <a:buChar char="-"/>
            </a:pPr>
            <a:r>
              <a:rPr lang="en-US" sz="1800" dirty="0" smtClean="0">
                <a:solidFill>
                  <a:srgbClr val="595959"/>
                </a:solidFill>
                <a:latin typeface="Arial"/>
                <a:cs typeface="Arial"/>
              </a:rPr>
              <a:t>And more (depending on property type)</a:t>
            </a:r>
            <a:endParaRPr lang="en-US" sz="1800" dirty="0">
              <a:solidFill>
                <a:srgbClr val="595959"/>
              </a:solidFill>
              <a:latin typeface="Arial"/>
              <a:cs typeface="Arial"/>
            </a:endParaRPr>
          </a:p>
        </p:txBody>
      </p:sp>
      <p:sp>
        <p:nvSpPr>
          <p:cNvPr id="5" name="Slide Number Placeholder 1"/>
          <p:cNvSpPr>
            <a:spLocks noGrp="1"/>
          </p:cNvSpPr>
          <p:nvPr>
            <p:ph type="sldNum" sz="quarter" idx="12"/>
          </p:nvPr>
        </p:nvSpPr>
        <p:spPr>
          <a:xfrm>
            <a:off x="8668512" y="6373368"/>
            <a:ext cx="477578" cy="365125"/>
          </a:xfrm>
        </p:spPr>
        <p:txBody>
          <a:bodyPr/>
          <a:lstStyle/>
          <a:p>
            <a:fld id="{62AF508D-7A60-4438-A564-7678C5722827}" type="slidenum">
              <a:rPr lang="en-US" smtClean="0">
                <a:solidFill>
                  <a:srgbClr val="000000"/>
                </a:solidFill>
                <a:latin typeface="Arial" charset="0"/>
                <a:cs typeface="Arial" charset="0"/>
              </a:rPr>
              <a:pPr/>
              <a:t>7</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78946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59368" y="6373368"/>
            <a:ext cx="477578" cy="365125"/>
          </a:xfrm>
        </p:spPr>
        <p:txBody>
          <a:bodyPr/>
          <a:lstStyle/>
          <a:p>
            <a:fld id="{62AF508D-7A60-4438-A564-7678C5722827}" type="slidenum">
              <a:rPr lang="en-US" smtClean="0">
                <a:solidFill>
                  <a:srgbClr val="000000"/>
                </a:solidFill>
              </a:rPr>
              <a:pPr/>
              <a:t>8</a:t>
            </a:fld>
            <a:endParaRPr lang="en-US" dirty="0">
              <a:solidFill>
                <a:srgbClr val="000000"/>
              </a:solidFill>
            </a:endParaRPr>
          </a:p>
        </p:txBody>
      </p:sp>
      <p:sp>
        <p:nvSpPr>
          <p:cNvPr id="55298" name="Title 1"/>
          <p:cNvSpPr>
            <a:spLocks noGrp="1"/>
          </p:cNvSpPr>
          <p:nvPr>
            <p:ph type="title" idx="4294967295"/>
          </p:nvPr>
        </p:nvSpPr>
        <p:spPr>
          <a:xfrm>
            <a:off x="457200" y="1752600"/>
            <a:ext cx="8294687" cy="3352800"/>
          </a:xfrm>
        </p:spPr>
        <p:txBody>
          <a:bodyPr>
            <a:normAutofit/>
          </a:bodyPr>
          <a:lstStyle/>
          <a:p>
            <a:pPr algn="ctr"/>
            <a:r>
              <a:rPr lang="en-US" sz="3600" dirty="0">
                <a:latin typeface="Arial"/>
                <a:cs typeface="Arial"/>
              </a:rPr>
              <a:t>ENERGY STAR Tools</a:t>
            </a:r>
            <a:r>
              <a:rPr lang="en-US" sz="3200" dirty="0">
                <a:latin typeface="Arial"/>
                <a:cs typeface="Arial"/>
              </a:rPr>
              <a:t/>
            </a:r>
            <a:br>
              <a:rPr lang="en-US" sz="3200" dirty="0">
                <a:latin typeface="Arial"/>
                <a:cs typeface="Arial"/>
              </a:rPr>
            </a:br>
            <a:r>
              <a:rPr lang="en-US" sz="3200" dirty="0">
                <a:latin typeface="Arial"/>
                <a:cs typeface="Arial"/>
              </a:rPr>
              <a:t/>
            </a:r>
            <a:br>
              <a:rPr lang="en-US" sz="3200" dirty="0">
                <a:latin typeface="Arial"/>
                <a:cs typeface="Arial"/>
              </a:rPr>
            </a:br>
            <a:r>
              <a:rPr lang="en-US" sz="3200" dirty="0">
                <a:solidFill>
                  <a:srgbClr val="77D2EA"/>
                </a:solidFill>
                <a:latin typeface="Arial"/>
                <a:cs typeface="Arial"/>
              </a:rPr>
              <a:t>Portfolio Manager </a:t>
            </a:r>
            <a:br>
              <a:rPr lang="en-US" sz="3200" dirty="0">
                <a:solidFill>
                  <a:srgbClr val="77D2EA"/>
                </a:solidFill>
                <a:latin typeface="Arial"/>
                <a:cs typeface="Arial"/>
              </a:rPr>
            </a:br>
            <a:r>
              <a:rPr lang="en-US" sz="3200" dirty="0">
                <a:solidFill>
                  <a:srgbClr val="77D2EA"/>
                </a:solidFill>
                <a:latin typeface="Arial"/>
                <a:cs typeface="Arial"/>
              </a:rPr>
              <a:t>Target Finder</a:t>
            </a:r>
            <a:br>
              <a:rPr lang="en-US" sz="3200" dirty="0">
                <a:solidFill>
                  <a:srgbClr val="77D2EA"/>
                </a:solidFill>
                <a:latin typeface="Arial"/>
                <a:cs typeface="Arial"/>
              </a:rPr>
            </a:br>
            <a:r>
              <a:rPr lang="en-US" sz="3200" dirty="0">
                <a:solidFill>
                  <a:srgbClr val="77D2EA"/>
                </a:solidFill>
                <a:latin typeface="Arial"/>
                <a:cs typeface="Arial"/>
              </a:rPr>
              <a:t>Sustainable Buildings Checklist</a:t>
            </a:r>
            <a:endParaRPr lang="en-US" sz="6000" baseline="30000" dirty="0">
              <a:solidFill>
                <a:srgbClr val="77D2EA"/>
              </a:solidFill>
              <a:latin typeface="Arial"/>
              <a:cs typeface="Aria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52400"/>
            <a:ext cx="4322617" cy="99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384048" y="530352"/>
            <a:ext cx="8686800" cy="987552"/>
          </a:xfrm>
        </p:spPr>
        <p:txBody>
          <a:bodyPr anchor="b">
            <a:normAutofit fontScale="90000"/>
          </a:bodyPr>
          <a:lstStyle/>
          <a:p>
            <a:r>
              <a:rPr lang="en-US" sz="3600" dirty="0">
                <a:latin typeface="Arial"/>
                <a:cs typeface="Arial"/>
              </a:rPr>
              <a:t>Portfolio Manager for Benchmarking Existing Buildings</a:t>
            </a:r>
            <a:endParaRPr lang="en-US" dirty="0">
              <a:latin typeface="Arial"/>
              <a:cs typeface="Arial"/>
            </a:endParaRPr>
          </a:p>
        </p:txBody>
      </p:sp>
      <p:sp>
        <p:nvSpPr>
          <p:cNvPr id="55298" name="Rectangle 3"/>
          <p:cNvSpPr>
            <a:spLocks noGrp="1" noChangeArrowheads="1"/>
          </p:cNvSpPr>
          <p:nvPr>
            <p:ph idx="1"/>
          </p:nvPr>
        </p:nvSpPr>
        <p:spPr>
          <a:xfrm>
            <a:off x="533400" y="1600200"/>
            <a:ext cx="8412480" cy="4114800"/>
          </a:xfrm>
        </p:spPr>
        <p:txBody>
          <a:bodyPr vert="horz" lIns="91440" tIns="45720" rIns="91440" bIns="45720" rtlCol="0" anchor="t">
            <a:normAutofit/>
          </a:bodyPr>
          <a:lstStyle/>
          <a:p>
            <a:pPr marL="347472" indent="-347472">
              <a:lnSpc>
                <a:spcPct val="100000"/>
              </a:lnSpc>
              <a:spcAft>
                <a:spcPts val="600"/>
              </a:spcAft>
              <a:buNone/>
              <a:defRPr/>
            </a:pPr>
            <a:r>
              <a:rPr lang="en-US" sz="1800" dirty="0">
                <a:solidFill>
                  <a:srgbClr val="595959"/>
                </a:solidFill>
                <a:latin typeface="Arial"/>
                <a:cs typeface="Arial"/>
              </a:rPr>
              <a:t>Portfolio Manager helps </a:t>
            </a:r>
            <a:r>
              <a:rPr lang="en-US" sz="1800" b="1" i="1" dirty="0">
                <a:solidFill>
                  <a:srgbClr val="595959"/>
                </a:solidFill>
                <a:latin typeface="Arial"/>
                <a:cs typeface="Arial"/>
              </a:rPr>
              <a:t>operations </a:t>
            </a:r>
            <a:r>
              <a:rPr lang="en-US" sz="1800" dirty="0">
                <a:solidFill>
                  <a:srgbClr val="595959"/>
                </a:solidFill>
                <a:latin typeface="Arial"/>
                <a:cs typeface="Arial"/>
              </a:rPr>
              <a:t>teams</a:t>
            </a:r>
          </a:p>
          <a:p>
            <a:pPr marL="347472" lvl="1" indent="-347472">
              <a:lnSpc>
                <a:spcPct val="100000"/>
              </a:lnSpc>
              <a:spcAft>
                <a:spcPts val="600"/>
              </a:spcAft>
              <a:buFont typeface="Arial"/>
              <a:buChar char="•"/>
              <a:defRPr/>
            </a:pPr>
            <a:r>
              <a:rPr lang="en-US" sz="1800" dirty="0">
                <a:solidFill>
                  <a:srgbClr val="595959"/>
                </a:solidFill>
                <a:latin typeface="Arial"/>
                <a:cs typeface="Arial"/>
              </a:rPr>
              <a:t>Benchmark the energy use of all </a:t>
            </a:r>
            <a:r>
              <a:rPr lang="en-US" sz="1800" dirty="0" smtClean="0">
                <a:solidFill>
                  <a:srgbClr val="595959"/>
                </a:solidFill>
                <a:latin typeface="Arial"/>
                <a:cs typeface="Arial"/>
              </a:rPr>
              <a:t>properties in their portfolio</a:t>
            </a:r>
            <a:endParaRPr lang="en-US" sz="1800" dirty="0">
              <a:solidFill>
                <a:srgbClr val="595959"/>
              </a:solidFill>
              <a:latin typeface="Arial"/>
              <a:cs typeface="Arial"/>
            </a:endParaRPr>
          </a:p>
          <a:p>
            <a:pPr marL="347472" lvl="1" indent="-347472">
              <a:lnSpc>
                <a:spcPct val="100000"/>
              </a:lnSpc>
              <a:spcAft>
                <a:spcPts val="600"/>
              </a:spcAft>
              <a:buFont typeface="Arial"/>
              <a:buChar char="•"/>
              <a:defRPr/>
            </a:pPr>
            <a:r>
              <a:rPr lang="en-US" sz="1800" dirty="0">
                <a:solidFill>
                  <a:srgbClr val="595959"/>
                </a:solidFill>
                <a:latin typeface="Arial"/>
                <a:cs typeface="Arial"/>
              </a:rPr>
              <a:t>Compare one building against a national sample of similar properties</a:t>
            </a:r>
          </a:p>
          <a:p>
            <a:pPr marL="347472" lvl="1" indent="-347472">
              <a:lnSpc>
                <a:spcPct val="100000"/>
              </a:lnSpc>
              <a:spcAft>
                <a:spcPts val="600"/>
              </a:spcAft>
              <a:buFont typeface="Arial"/>
              <a:buChar char="•"/>
              <a:defRPr/>
            </a:pPr>
            <a:r>
              <a:rPr lang="en-US" sz="1800" dirty="0">
                <a:solidFill>
                  <a:srgbClr val="595959"/>
                </a:solidFill>
                <a:latin typeface="Arial"/>
                <a:cs typeface="Arial"/>
              </a:rPr>
              <a:t>Track changes in energy and water use over time in a single building, groups of buildings, or entire portfolios</a:t>
            </a:r>
          </a:p>
          <a:p>
            <a:pPr marL="347472" lvl="1" indent="-347472">
              <a:lnSpc>
                <a:spcPct val="100000"/>
              </a:lnSpc>
              <a:spcAft>
                <a:spcPts val="600"/>
              </a:spcAft>
              <a:buFont typeface="Arial"/>
              <a:buChar char="•"/>
              <a:defRPr/>
            </a:pPr>
            <a:r>
              <a:rPr lang="en-US" sz="1800" dirty="0">
                <a:solidFill>
                  <a:srgbClr val="595959"/>
                </a:solidFill>
                <a:latin typeface="Arial"/>
                <a:cs typeface="Arial"/>
              </a:rPr>
              <a:t>Track and report cost savings and CO</a:t>
            </a:r>
            <a:r>
              <a:rPr lang="en-US" sz="1800" baseline="-25000" dirty="0">
                <a:solidFill>
                  <a:srgbClr val="595959"/>
                </a:solidFill>
                <a:latin typeface="Arial"/>
                <a:cs typeface="Arial"/>
              </a:rPr>
              <a:t>2</a:t>
            </a:r>
            <a:r>
              <a:rPr lang="en-US" sz="1800" dirty="0">
                <a:solidFill>
                  <a:srgbClr val="595959"/>
                </a:solidFill>
                <a:latin typeface="Arial"/>
                <a:cs typeface="Arial"/>
              </a:rPr>
              <a:t> emissions</a:t>
            </a:r>
          </a:p>
          <a:p>
            <a:pPr marL="347472" lvl="1" indent="-347472">
              <a:lnSpc>
                <a:spcPct val="100000"/>
              </a:lnSpc>
              <a:spcAft>
                <a:spcPts val="600"/>
              </a:spcAft>
              <a:buFont typeface="Arial"/>
              <a:buChar char="•"/>
              <a:defRPr/>
            </a:pPr>
            <a:r>
              <a:rPr lang="en-US" sz="1800" dirty="0">
                <a:solidFill>
                  <a:srgbClr val="595959"/>
                </a:solidFill>
                <a:latin typeface="Arial"/>
                <a:cs typeface="Arial"/>
              </a:rPr>
              <a:t>Set priorities for use of limited staff time and/or investment capital</a:t>
            </a:r>
          </a:p>
          <a:p>
            <a:pPr marL="347472" lvl="1" indent="-347472">
              <a:lnSpc>
                <a:spcPct val="100000"/>
              </a:lnSpc>
              <a:spcAft>
                <a:spcPts val="600"/>
              </a:spcAft>
              <a:buFont typeface="Arial"/>
              <a:buChar char="•"/>
              <a:defRPr/>
            </a:pPr>
            <a:r>
              <a:rPr lang="en-US" sz="1800" dirty="0">
                <a:solidFill>
                  <a:srgbClr val="595959"/>
                </a:solidFill>
                <a:latin typeface="Arial"/>
                <a:cs typeface="Arial"/>
              </a:rPr>
              <a:t>Receive an energy use intensity (EUI) value for each property</a:t>
            </a:r>
          </a:p>
          <a:p>
            <a:pPr marL="347472" lvl="1" indent="-347472">
              <a:lnSpc>
                <a:spcPct val="100000"/>
              </a:lnSpc>
              <a:spcAft>
                <a:spcPts val="600"/>
              </a:spcAft>
              <a:buFont typeface="Arial"/>
              <a:buChar char="•"/>
              <a:defRPr/>
            </a:pPr>
            <a:r>
              <a:rPr lang="en-US" sz="1800" dirty="0">
                <a:solidFill>
                  <a:srgbClr val="595959"/>
                </a:solidFill>
                <a:latin typeface="Arial"/>
                <a:cs typeface="Arial"/>
              </a:rPr>
              <a:t>Apply for the ENERGY STAR certification</a:t>
            </a:r>
          </a:p>
          <a:p>
            <a:pPr lvl="1">
              <a:lnSpc>
                <a:spcPct val="100000"/>
              </a:lnSpc>
              <a:spcAft>
                <a:spcPct val="10000"/>
              </a:spcAft>
              <a:buFont typeface="Arial"/>
              <a:buChar char="•"/>
              <a:defRPr/>
            </a:pPr>
            <a:endParaRPr lang="en-US" sz="1800" dirty="0">
              <a:solidFill>
                <a:srgbClr val="595959"/>
              </a:solidFill>
            </a:endParaRPr>
          </a:p>
          <a:p>
            <a:pPr lvl="1">
              <a:spcAft>
                <a:spcPct val="10000"/>
              </a:spcAft>
              <a:buFont typeface="Arial" charset="0"/>
              <a:buNone/>
              <a:defRPr/>
            </a:pPr>
            <a:endParaRPr lang="en-US" sz="1800" dirty="0">
              <a:solidFill>
                <a:schemeClr val="accent5">
                  <a:lumMod val="50000"/>
                </a:schemeClr>
              </a:solidFill>
            </a:endParaRPr>
          </a:p>
        </p:txBody>
      </p:sp>
      <p:sp>
        <p:nvSpPr>
          <p:cNvPr id="2" name="Slide Number Placeholder 1"/>
          <p:cNvSpPr>
            <a:spLocks noGrp="1"/>
          </p:cNvSpPr>
          <p:nvPr>
            <p:ph type="sldNum" sz="quarter" idx="12"/>
          </p:nvPr>
        </p:nvSpPr>
        <p:spPr>
          <a:xfrm>
            <a:off x="8668512" y="6373368"/>
            <a:ext cx="477578" cy="365125"/>
          </a:xfrm>
          <a:prstGeom prst="rect">
            <a:avLst/>
          </a:prstGeom>
        </p:spPr>
        <p:txBody>
          <a:bodyPr/>
          <a:lstStyle/>
          <a:p>
            <a:fld id="{F5A34203-934D-40FC-AB05-D82B5628A42B}" type="slidenum">
              <a:rPr lang="en-US" smtClean="0">
                <a:solidFill>
                  <a:srgbClr val="000000"/>
                </a:solidFill>
              </a:rPr>
              <a:pPr/>
              <a:t>9</a:t>
            </a:fld>
            <a:endParaRPr lang="en-US" dirty="0">
              <a:solidFill>
                <a:srgbClr val="000000"/>
              </a:solidFill>
            </a:endParaRPr>
          </a:p>
        </p:txBody>
      </p:sp>
      <p:sp>
        <p:nvSpPr>
          <p:cNvPr id="4" name="TextBox 3"/>
          <p:cNvSpPr txBox="1"/>
          <p:nvPr/>
        </p:nvSpPr>
        <p:spPr>
          <a:xfrm>
            <a:off x="2362200" y="5791200"/>
            <a:ext cx="4206061" cy="369332"/>
          </a:xfrm>
          <a:prstGeom prst="rect">
            <a:avLst/>
          </a:prstGeom>
        </p:spPr>
        <p:txBody>
          <a:bodyPr rtlCol="0">
            <a:spAutoFit/>
          </a:bodyPr>
          <a:lstStyle/>
          <a:p>
            <a:pPr algn="ctr"/>
            <a:r>
              <a:rPr lang="en-US" u="sng" dirty="0">
                <a:solidFill>
                  <a:srgbClr val="0000FF"/>
                </a:solidFill>
                <a:latin typeface="Arial" charset="0"/>
                <a:hlinkClick r:id="rId3"/>
              </a:rPr>
              <a:t>http://www.energystar.gov/benchmark</a:t>
            </a:r>
            <a:endParaRPr lang="en-US" dirty="0">
              <a:latin typeface="Arial" charset="0"/>
            </a:endParaRPr>
          </a:p>
        </p:txBody>
      </p:sp>
      <p:pic>
        <p:nvPicPr>
          <p:cNvPr id="8" name="Picture 7">
            <a:extLst>
              <a:ext uri="{FF2B5EF4-FFF2-40B4-BE49-F238E27FC236}">
                <a16:creationId xmlns:a16="http://schemas.microsoft.com/office/drawing/2014/main" xmlns="" id="{F6C45620-CBC9-447A-8C04-50B9245E8F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96" t="3118" r="49789" b="11187"/>
          <a:stretch/>
        </p:blipFill>
        <p:spPr>
          <a:xfrm>
            <a:off x="7704677" y="4267655"/>
            <a:ext cx="1241203" cy="1776529"/>
          </a:xfrm>
          <a:prstGeom prst="rect">
            <a:avLst/>
          </a:prstGeom>
        </p:spPr>
      </p:pic>
    </p:spTree>
    <p:extLst>
      <p:ext uri="{BB962C8B-B14F-4D97-AF65-F5344CB8AC3E}">
        <p14:creationId xmlns:p14="http://schemas.microsoft.com/office/powerpoint/2010/main" val="3894670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s_template_052008">
  <a:themeElements>
    <a:clrScheme name="ENERGY STAR">
      <a:dk1>
        <a:srgbClr val="3F3F3F"/>
      </a:dk1>
      <a:lt1>
        <a:sysClr val="window" lastClr="FFFFFF"/>
      </a:lt1>
      <a:dk2>
        <a:srgbClr val="00B0F0"/>
      </a:dk2>
      <a:lt2>
        <a:srgbClr val="FFFFFF"/>
      </a:lt2>
      <a:accent1>
        <a:srgbClr val="696969"/>
      </a:accent1>
      <a:accent2>
        <a:srgbClr val="8B8B8B"/>
      </a:accent2>
      <a:accent3>
        <a:srgbClr val="B2B2B2"/>
      </a:accent3>
      <a:accent4>
        <a:srgbClr val="D8D8D8"/>
      </a:accent4>
      <a:accent5>
        <a:srgbClr val="F2F2F2"/>
      </a:accent5>
      <a:accent6>
        <a:srgbClr val="FFFFFF"/>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Brand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665353CD72724686BDB463EB4E3EC3" ma:contentTypeVersion="9" ma:contentTypeDescription="Create a new document." ma:contentTypeScope="" ma:versionID="c2f3eb2fa18b78f40d7460a9e0df3a8c">
  <xsd:schema xmlns:xsd="http://www.w3.org/2001/XMLSchema" xmlns:xs="http://www.w3.org/2001/XMLSchema" xmlns:p="http://schemas.microsoft.com/office/2006/metadata/properties" xmlns:ns2="46b8aa7c-3dd8-4745-a2fb-94bb6e724c5f" xmlns:ns3="0edc7bfa-5205-406c-8007-66b650eafbfc" targetNamespace="http://schemas.microsoft.com/office/2006/metadata/properties" ma:root="true" ma:fieldsID="33026795ba2ce852c1fec56eeda1e34f" ns2:_="" ns3:_="">
    <xsd:import namespace="46b8aa7c-3dd8-4745-a2fb-94bb6e724c5f"/>
    <xsd:import namespace="0edc7bfa-5205-406c-8007-66b650eafb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8aa7c-3dd8-4745-a2fb-94bb6e724c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edc7bfa-5205-406c-8007-66b650eafb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04E009-85D2-4FE5-8814-C2998C50D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8aa7c-3dd8-4745-a2fb-94bb6e724c5f"/>
    <ds:schemaRef ds:uri="0edc7bfa-5205-406c-8007-66b650eaf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250254-B62D-466C-B647-1B086D725602}">
  <ds:schemaRefs>
    <ds:schemaRef ds:uri="http://purl.org/dc/terms/"/>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46b8aa7c-3dd8-4745-a2fb-94bb6e724c5f"/>
    <ds:schemaRef ds:uri="0edc7bfa-5205-406c-8007-66b650eafbf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08047E-2FB3-4E53-B963-D308D25A44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13416</TotalTime>
  <Words>5688</Words>
  <Application>Microsoft Office PowerPoint</Application>
  <PresentationFormat>On-screen Show (4:3)</PresentationFormat>
  <Paragraphs>583</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ＭＳ Ｐゴシック</vt:lpstr>
      <vt:lpstr>Arial</vt:lpstr>
      <vt:lpstr>Calibri</vt:lpstr>
      <vt:lpstr>Lucida Grande</vt:lpstr>
      <vt:lpstr>Times New Roman</vt:lpstr>
      <vt:lpstr>Univers</vt:lpstr>
      <vt:lpstr>1_es_template_052008</vt:lpstr>
      <vt:lpstr>Brand PPT Template</vt:lpstr>
      <vt:lpstr>ENERGY STAR® and Green Building Rating Systems      USGBC Leadership in Energy and Environmental Design (LEED®) v4  Green Globes™    IREM Certified Sustainable Properties (CSP)  BOMA BEST® </vt:lpstr>
      <vt:lpstr>Agenda</vt:lpstr>
      <vt:lpstr>ENERGY STAR for Buildings and Plants</vt:lpstr>
      <vt:lpstr>The 1-100 ENERGY STAR Score</vt:lpstr>
      <vt:lpstr>Property types with 1-100 ENERGY STAR scores</vt:lpstr>
      <vt:lpstr>Green Building Rating Systems Overview</vt:lpstr>
      <vt:lpstr>Why Do Green Building Rating Systems Use ENERGY STAR?</vt:lpstr>
      <vt:lpstr>ENERGY STAR Tools  Portfolio Manager  Target Finder Sustainable Buildings Checklist</vt:lpstr>
      <vt:lpstr>Portfolio Manager for Benchmarking Existing Buildings</vt:lpstr>
      <vt:lpstr>Portfolio Manager for Projects in Design Phase</vt:lpstr>
      <vt:lpstr>Target Finder for Projects in Design Phase</vt:lpstr>
      <vt:lpstr>Sustainable Buildings Checklist in Portfolio Manager</vt:lpstr>
      <vt:lpstr>Sustainable Buildings Checklist</vt:lpstr>
      <vt:lpstr>PowerPoint Presentation</vt:lpstr>
      <vt:lpstr>ENERGY STAR Resources</vt:lpstr>
      <vt:lpstr>PowerPoint Presentation</vt:lpstr>
      <vt:lpstr>PowerPoint Presentation</vt:lpstr>
      <vt:lpstr>Energy and Atmosphere for LEED BD+C</vt:lpstr>
      <vt:lpstr>PowerPoint Presentation</vt:lpstr>
      <vt:lpstr>Integrative Process in LEED BD+C</vt:lpstr>
      <vt:lpstr>Energy and Atmosphere (EA) and Water Efficiency (WE) in LEED O+M</vt:lpstr>
      <vt:lpstr>Energy and Atmosphere (EA) and Water Efficiency (WE) in LEED O+M</vt:lpstr>
      <vt:lpstr>PowerPoint Presentation</vt:lpstr>
      <vt:lpstr>PowerPoint Presentation</vt:lpstr>
      <vt:lpstr>Energy Performance and Green Globes New Construction</vt:lpstr>
      <vt:lpstr>PowerPoint Presentation</vt:lpstr>
      <vt:lpstr>Green Globes New Construction: Dashboard Keyed to Design Stages</vt:lpstr>
      <vt:lpstr>Green Globes New Construction:  Schematic Design</vt:lpstr>
      <vt:lpstr>Green Globes New Construction: Design Development</vt:lpstr>
      <vt:lpstr>Green Globes Existing Buildings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STAR and Green Building Rating Systems</vt:lpstr>
      <vt:lpstr>Thank You for Attending!</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Nicole Duquette</dc:creator>
  <cp:lastModifiedBy>Schulte, Andrew</cp:lastModifiedBy>
  <cp:revision>1015</cp:revision>
  <dcterms:created xsi:type="dcterms:W3CDTF">2008-05-21T00:20:07Z</dcterms:created>
  <dcterms:modified xsi:type="dcterms:W3CDTF">2019-05-30T17:02:51Z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0x010100CE665353CD72724686BDB463EB4E3EC3</vt:lpwstr>
  </property>
  <property fmtid="{D5CDD505-2E9C-101B-9397-08002B2CF9AE}" pid="3" name="TaxKeyword">
    <vt:lpwstr/>
  </property>
  <property fmtid="{D5CDD505-2E9C-101B-9397-08002B2CF9AE}" pid="4" name="ContractDivisions">
    <vt:lpwstr>8;#Built Environment Division|c276aa4d-036b-47aa-9195-3a22ad4cf99d</vt:lpwstr>
  </property>
  <property fmtid="{D5CDD505-2E9C-101B-9397-08002B2CF9AE}" pid="5" name="ContractClients">
    <vt:lpwstr>11;#EPA|0d869f6b-b22d-474c-8c84-e8773447a9d8</vt:lpwstr>
  </property>
  <property fmtid="{D5CDD505-2E9C-101B-9397-08002B2CF9AE}" pid="6" name="ProjectLocations">
    <vt:lpwstr>9;#United States|51bd444d-aedf-4ffb-8731-019585057575</vt:lpwstr>
  </property>
  <property fmtid="{D5CDD505-2E9C-101B-9397-08002B2CF9AE}" pid="7" name="Locations">
    <vt:lpwstr/>
  </property>
  <property fmtid="{D5CDD505-2E9C-101B-9397-08002B2CF9AE}" pid="8" name="ProjectSubjectAreas">
    <vt:lpwstr/>
  </property>
  <property fmtid="{D5CDD505-2E9C-101B-9397-08002B2CF9AE}" pid="9" name="ServiceSectors">
    <vt:lpwstr/>
  </property>
  <property fmtid="{D5CDD505-2E9C-101B-9397-08002B2CF9AE}" pid="10" name="WorkType">
    <vt:lpwstr/>
  </property>
  <property fmtid="{D5CDD505-2E9C-101B-9397-08002B2CF9AE}" pid="11" name="ProjectClients">
    <vt:lpwstr/>
  </property>
  <property fmtid="{D5CDD505-2E9C-101B-9397-08002B2CF9AE}" pid="12" name="ProjectServiceSectors">
    <vt:lpwstr/>
  </property>
  <property fmtid="{D5CDD505-2E9C-101B-9397-08002B2CF9AE}" pid="13" name="AreaOfExpertise">
    <vt:lpwstr/>
  </property>
</Properties>
</file>