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8.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9.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10.xml" ContentType="application/vnd.openxmlformats-officedocument.theme+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11.xml" ContentType="application/vnd.openxmlformats-officedocument.theme+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1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theme/themeOverride1.xml" ContentType="application/vnd.openxmlformats-officedocument.themeOverr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716" r:id="rId5"/>
    <p:sldMasterId id="2147483717" r:id="rId6"/>
    <p:sldMasterId id="2147483718" r:id="rId7"/>
    <p:sldMasterId id="2147483719" r:id="rId8"/>
    <p:sldMasterId id="2147483720" r:id="rId9"/>
    <p:sldMasterId id="2147483721" r:id="rId10"/>
    <p:sldMasterId id="2147483722" r:id="rId11"/>
    <p:sldMasterId id="2147483723" r:id="rId12"/>
    <p:sldMasterId id="2147483724" r:id="rId13"/>
    <p:sldMasterId id="2147483725" r:id="rId14"/>
    <p:sldMasterId id="2147483726" r:id="rId15"/>
    <p:sldMasterId id="2147483727" r:id="rId16"/>
    <p:sldMasterId id="2147483728" r:id="rId17"/>
  </p:sldMasterIdLst>
  <p:notesMasterIdLst>
    <p:notesMasterId r:id="rId145"/>
  </p:notesMasterIdLst>
  <p:handoutMasterIdLst>
    <p:handoutMasterId r:id="rId146"/>
  </p:handoutMasterIdLst>
  <p:sldIdLst>
    <p:sldId id="280" r:id="rId18"/>
    <p:sldId id="416" r:id="rId19"/>
    <p:sldId id="417" r:id="rId20"/>
    <p:sldId id="431" r:id="rId21"/>
    <p:sldId id="445" r:id="rId22"/>
    <p:sldId id="369" r:id="rId23"/>
    <p:sldId id="466" r:id="rId24"/>
    <p:sldId id="269" r:id="rId25"/>
    <p:sldId id="270" r:id="rId26"/>
    <p:sldId id="508" r:id="rId27"/>
    <p:sldId id="476" r:id="rId28"/>
    <p:sldId id="409" r:id="rId29"/>
    <p:sldId id="376" r:id="rId30"/>
    <p:sldId id="377" r:id="rId31"/>
    <p:sldId id="604" r:id="rId32"/>
    <p:sldId id="444" r:id="rId33"/>
    <p:sldId id="378" r:id="rId34"/>
    <p:sldId id="414" r:id="rId35"/>
    <p:sldId id="571" r:id="rId36"/>
    <p:sldId id="381" r:id="rId37"/>
    <p:sldId id="429" r:id="rId38"/>
    <p:sldId id="351" r:id="rId39"/>
    <p:sldId id="477" r:id="rId40"/>
    <p:sldId id="478" r:id="rId41"/>
    <p:sldId id="479" r:id="rId42"/>
    <p:sldId id="480" r:id="rId43"/>
    <p:sldId id="511" r:id="rId44"/>
    <p:sldId id="512" r:id="rId45"/>
    <p:sldId id="513" r:id="rId46"/>
    <p:sldId id="514" r:id="rId47"/>
    <p:sldId id="515" r:id="rId48"/>
    <p:sldId id="516" r:id="rId49"/>
    <p:sldId id="517" r:id="rId50"/>
    <p:sldId id="519" r:id="rId51"/>
    <p:sldId id="520" r:id="rId52"/>
    <p:sldId id="521" r:id="rId53"/>
    <p:sldId id="522" r:id="rId54"/>
    <p:sldId id="523" r:id="rId55"/>
    <p:sldId id="524" r:id="rId56"/>
    <p:sldId id="525" r:id="rId57"/>
    <p:sldId id="526" r:id="rId58"/>
    <p:sldId id="527" r:id="rId59"/>
    <p:sldId id="528" r:id="rId60"/>
    <p:sldId id="529" r:id="rId61"/>
    <p:sldId id="530" r:id="rId62"/>
    <p:sldId id="531" r:id="rId63"/>
    <p:sldId id="608" r:id="rId64"/>
    <p:sldId id="532" r:id="rId65"/>
    <p:sldId id="533" r:id="rId66"/>
    <p:sldId id="534" r:id="rId67"/>
    <p:sldId id="535" r:id="rId68"/>
    <p:sldId id="536" r:id="rId69"/>
    <p:sldId id="609" r:id="rId70"/>
    <p:sldId id="537" r:id="rId71"/>
    <p:sldId id="538" r:id="rId72"/>
    <p:sldId id="605" r:id="rId73"/>
    <p:sldId id="610" r:id="rId74"/>
    <p:sldId id="611" r:id="rId75"/>
    <p:sldId id="612" r:id="rId76"/>
    <p:sldId id="613" r:id="rId77"/>
    <p:sldId id="614" r:id="rId78"/>
    <p:sldId id="615" r:id="rId79"/>
    <p:sldId id="574" r:id="rId80"/>
    <p:sldId id="575" r:id="rId81"/>
    <p:sldId id="576" r:id="rId82"/>
    <p:sldId id="577" r:id="rId83"/>
    <p:sldId id="578" r:id="rId84"/>
    <p:sldId id="579" r:id="rId85"/>
    <p:sldId id="580" r:id="rId86"/>
    <p:sldId id="581" r:id="rId87"/>
    <p:sldId id="582" r:id="rId88"/>
    <p:sldId id="583" r:id="rId89"/>
    <p:sldId id="584" r:id="rId90"/>
    <p:sldId id="585" r:id="rId91"/>
    <p:sldId id="586" r:id="rId92"/>
    <p:sldId id="587" r:id="rId93"/>
    <p:sldId id="554" r:id="rId94"/>
    <p:sldId id="555" r:id="rId95"/>
    <p:sldId id="556" r:id="rId96"/>
    <p:sldId id="557" r:id="rId97"/>
    <p:sldId id="558" r:id="rId98"/>
    <p:sldId id="432" r:id="rId99"/>
    <p:sldId id="500" r:id="rId100"/>
    <p:sldId id="563" r:id="rId101"/>
    <p:sldId id="564" r:id="rId102"/>
    <p:sldId id="566" r:id="rId103"/>
    <p:sldId id="567" r:id="rId104"/>
    <p:sldId id="572" r:id="rId105"/>
    <p:sldId id="568" r:id="rId106"/>
    <p:sldId id="573" r:id="rId107"/>
    <p:sldId id="504" r:id="rId108"/>
    <p:sldId id="473" r:id="rId109"/>
    <p:sldId id="436" r:id="rId110"/>
    <p:sldId id="437" r:id="rId111"/>
    <p:sldId id="472" r:id="rId112"/>
    <p:sldId id="442" r:id="rId113"/>
    <p:sldId id="443" r:id="rId114"/>
    <p:sldId id="441" r:id="rId115"/>
    <p:sldId id="467" r:id="rId116"/>
    <p:sldId id="468" r:id="rId117"/>
    <p:sldId id="469" r:id="rId118"/>
    <p:sldId id="470" r:id="rId119"/>
    <p:sldId id="471" r:id="rId120"/>
    <p:sldId id="438" r:id="rId121"/>
    <p:sldId id="569" r:id="rId122"/>
    <p:sldId id="506" r:id="rId123"/>
    <p:sldId id="590" r:id="rId124"/>
    <p:sldId id="591" r:id="rId125"/>
    <p:sldId id="592" r:id="rId126"/>
    <p:sldId id="594" r:id="rId127"/>
    <p:sldId id="595" r:id="rId128"/>
    <p:sldId id="596" r:id="rId129"/>
    <p:sldId id="597" r:id="rId130"/>
    <p:sldId id="598" r:id="rId131"/>
    <p:sldId id="599" r:id="rId132"/>
    <p:sldId id="600" r:id="rId133"/>
    <p:sldId id="601" r:id="rId134"/>
    <p:sldId id="602" r:id="rId135"/>
    <p:sldId id="606" r:id="rId136"/>
    <p:sldId id="607" r:id="rId137"/>
    <p:sldId id="474" r:id="rId138"/>
    <p:sldId id="475" r:id="rId139"/>
    <p:sldId id="603" r:id="rId140"/>
    <p:sldId id="420" r:id="rId141"/>
    <p:sldId id="421" r:id="rId142"/>
    <p:sldId id="422" r:id="rId143"/>
    <p:sldId id="589" r:id="rId144"/>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CFD"/>
    <a:srgbClr val="F7FBFD"/>
    <a:srgbClr val="FD2727"/>
    <a:srgbClr val="FDFEFF"/>
    <a:srgbClr val="FF9900"/>
    <a:srgbClr val="7E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17" autoAdjust="0"/>
    <p:restoredTop sz="79336" autoAdjust="0"/>
  </p:normalViewPr>
  <p:slideViewPr>
    <p:cSldViewPr>
      <p:cViewPr varScale="1">
        <p:scale>
          <a:sx n="47" d="100"/>
          <a:sy n="47" d="100"/>
        </p:scale>
        <p:origin x="54" y="828"/>
      </p:cViewPr>
      <p:guideLst>
        <p:guide orient="horz" pos="2160"/>
        <p:guide pos="2880"/>
      </p:guideLst>
    </p:cSldViewPr>
  </p:slideViewPr>
  <p:outlineViewPr>
    <p:cViewPr>
      <p:scale>
        <a:sx n="33" d="100"/>
        <a:sy n="33" d="100"/>
      </p:scale>
      <p:origin x="36" y="0"/>
    </p:cViewPr>
  </p:outlineViewPr>
  <p:notesTextViewPr>
    <p:cViewPr>
      <p:scale>
        <a:sx n="100" d="100"/>
        <a:sy n="100" d="100"/>
      </p:scale>
      <p:origin x="0" y="0"/>
    </p:cViewPr>
  </p:notesTextViewPr>
  <p:sorterViewPr>
    <p:cViewPr>
      <p:scale>
        <a:sx n="100" d="100"/>
        <a:sy n="100" d="100"/>
      </p:scale>
      <p:origin x="0" y="1071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9.xml"/><Relationship Id="rId117" Type="http://schemas.openxmlformats.org/officeDocument/2006/relationships/slide" Target="slides/slide100.xml"/><Relationship Id="rId21" Type="http://schemas.openxmlformats.org/officeDocument/2006/relationships/slide" Target="slides/slide4.xml"/><Relationship Id="rId42" Type="http://schemas.openxmlformats.org/officeDocument/2006/relationships/slide" Target="slides/slide25.xml"/><Relationship Id="rId47" Type="http://schemas.openxmlformats.org/officeDocument/2006/relationships/slide" Target="slides/slide30.xml"/><Relationship Id="rId63" Type="http://schemas.openxmlformats.org/officeDocument/2006/relationships/slide" Target="slides/slide46.xml"/><Relationship Id="rId68" Type="http://schemas.openxmlformats.org/officeDocument/2006/relationships/slide" Target="slides/slide51.xml"/><Relationship Id="rId84" Type="http://schemas.openxmlformats.org/officeDocument/2006/relationships/slide" Target="slides/slide67.xml"/><Relationship Id="rId89" Type="http://schemas.openxmlformats.org/officeDocument/2006/relationships/slide" Target="slides/slide72.xml"/><Relationship Id="rId112" Type="http://schemas.openxmlformats.org/officeDocument/2006/relationships/slide" Target="slides/slide95.xml"/><Relationship Id="rId133" Type="http://schemas.openxmlformats.org/officeDocument/2006/relationships/slide" Target="slides/slide116.xml"/><Relationship Id="rId138" Type="http://schemas.openxmlformats.org/officeDocument/2006/relationships/slide" Target="slides/slide121.xml"/><Relationship Id="rId16" Type="http://schemas.openxmlformats.org/officeDocument/2006/relationships/slideMaster" Target="slideMasters/slideMaster12.xml"/><Relationship Id="rId107" Type="http://schemas.openxmlformats.org/officeDocument/2006/relationships/slide" Target="slides/slide90.xml"/><Relationship Id="rId11" Type="http://schemas.openxmlformats.org/officeDocument/2006/relationships/slideMaster" Target="slideMasters/slideMaster7.xml"/><Relationship Id="rId32" Type="http://schemas.openxmlformats.org/officeDocument/2006/relationships/slide" Target="slides/slide15.xml"/><Relationship Id="rId37" Type="http://schemas.openxmlformats.org/officeDocument/2006/relationships/slide" Target="slides/slide20.xml"/><Relationship Id="rId53" Type="http://schemas.openxmlformats.org/officeDocument/2006/relationships/slide" Target="slides/slide36.xml"/><Relationship Id="rId58" Type="http://schemas.openxmlformats.org/officeDocument/2006/relationships/slide" Target="slides/slide41.xml"/><Relationship Id="rId74" Type="http://schemas.openxmlformats.org/officeDocument/2006/relationships/slide" Target="slides/slide57.xml"/><Relationship Id="rId79" Type="http://schemas.openxmlformats.org/officeDocument/2006/relationships/slide" Target="slides/slide62.xml"/><Relationship Id="rId102" Type="http://schemas.openxmlformats.org/officeDocument/2006/relationships/slide" Target="slides/slide85.xml"/><Relationship Id="rId123" Type="http://schemas.openxmlformats.org/officeDocument/2006/relationships/slide" Target="slides/slide106.xml"/><Relationship Id="rId128" Type="http://schemas.openxmlformats.org/officeDocument/2006/relationships/slide" Target="slides/slide111.xml"/><Relationship Id="rId144" Type="http://schemas.openxmlformats.org/officeDocument/2006/relationships/slide" Target="slides/slide127.xml"/><Relationship Id="rId149" Type="http://schemas.openxmlformats.org/officeDocument/2006/relationships/theme" Target="theme/theme1.xml"/><Relationship Id="rId5" Type="http://schemas.openxmlformats.org/officeDocument/2006/relationships/slideMaster" Target="slideMasters/slideMaster1.xml"/><Relationship Id="rId90" Type="http://schemas.openxmlformats.org/officeDocument/2006/relationships/slide" Target="slides/slide73.xml"/><Relationship Id="rId95" Type="http://schemas.openxmlformats.org/officeDocument/2006/relationships/slide" Target="slides/slide78.xml"/><Relationship Id="rId22" Type="http://schemas.openxmlformats.org/officeDocument/2006/relationships/slide" Target="slides/slide5.xml"/><Relationship Id="rId27" Type="http://schemas.openxmlformats.org/officeDocument/2006/relationships/slide" Target="slides/slide10.xml"/><Relationship Id="rId43" Type="http://schemas.openxmlformats.org/officeDocument/2006/relationships/slide" Target="slides/slide26.xml"/><Relationship Id="rId48" Type="http://schemas.openxmlformats.org/officeDocument/2006/relationships/slide" Target="slides/slide31.xml"/><Relationship Id="rId64" Type="http://schemas.openxmlformats.org/officeDocument/2006/relationships/slide" Target="slides/slide47.xml"/><Relationship Id="rId69" Type="http://schemas.openxmlformats.org/officeDocument/2006/relationships/slide" Target="slides/slide52.xml"/><Relationship Id="rId113" Type="http://schemas.openxmlformats.org/officeDocument/2006/relationships/slide" Target="slides/slide96.xml"/><Relationship Id="rId118" Type="http://schemas.openxmlformats.org/officeDocument/2006/relationships/slide" Target="slides/slide101.xml"/><Relationship Id="rId134" Type="http://schemas.openxmlformats.org/officeDocument/2006/relationships/slide" Target="slides/slide117.xml"/><Relationship Id="rId139" Type="http://schemas.openxmlformats.org/officeDocument/2006/relationships/slide" Target="slides/slide122.xml"/><Relationship Id="rId80" Type="http://schemas.openxmlformats.org/officeDocument/2006/relationships/slide" Target="slides/slide63.xml"/><Relationship Id="rId85" Type="http://schemas.openxmlformats.org/officeDocument/2006/relationships/slide" Target="slides/slide68.xml"/><Relationship Id="rId15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Master" Target="slideMasters/slideMaster8.xml"/><Relationship Id="rId17" Type="http://schemas.openxmlformats.org/officeDocument/2006/relationships/slideMaster" Target="slideMasters/slideMaster13.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slide" Target="slides/slide42.xml"/><Relationship Id="rId67" Type="http://schemas.openxmlformats.org/officeDocument/2006/relationships/slide" Target="slides/slide50.xml"/><Relationship Id="rId103" Type="http://schemas.openxmlformats.org/officeDocument/2006/relationships/slide" Target="slides/slide86.xml"/><Relationship Id="rId108" Type="http://schemas.openxmlformats.org/officeDocument/2006/relationships/slide" Target="slides/slide91.xml"/><Relationship Id="rId116" Type="http://schemas.openxmlformats.org/officeDocument/2006/relationships/slide" Target="slides/slide99.xml"/><Relationship Id="rId124" Type="http://schemas.openxmlformats.org/officeDocument/2006/relationships/slide" Target="slides/slide107.xml"/><Relationship Id="rId129" Type="http://schemas.openxmlformats.org/officeDocument/2006/relationships/slide" Target="slides/slide112.xml"/><Relationship Id="rId137" Type="http://schemas.openxmlformats.org/officeDocument/2006/relationships/slide" Target="slides/slide120.xml"/><Relationship Id="rId20" Type="http://schemas.openxmlformats.org/officeDocument/2006/relationships/slide" Target="slides/slide3.xml"/><Relationship Id="rId41" Type="http://schemas.openxmlformats.org/officeDocument/2006/relationships/slide" Target="slides/slide24.xml"/><Relationship Id="rId54" Type="http://schemas.openxmlformats.org/officeDocument/2006/relationships/slide" Target="slides/slide37.xml"/><Relationship Id="rId62" Type="http://schemas.openxmlformats.org/officeDocument/2006/relationships/slide" Target="slides/slide45.xml"/><Relationship Id="rId70" Type="http://schemas.openxmlformats.org/officeDocument/2006/relationships/slide" Target="slides/slide53.xml"/><Relationship Id="rId75" Type="http://schemas.openxmlformats.org/officeDocument/2006/relationships/slide" Target="slides/slide58.xml"/><Relationship Id="rId83" Type="http://schemas.openxmlformats.org/officeDocument/2006/relationships/slide" Target="slides/slide66.xml"/><Relationship Id="rId88" Type="http://schemas.openxmlformats.org/officeDocument/2006/relationships/slide" Target="slides/slide71.xml"/><Relationship Id="rId91" Type="http://schemas.openxmlformats.org/officeDocument/2006/relationships/slide" Target="slides/slide74.xml"/><Relationship Id="rId96" Type="http://schemas.openxmlformats.org/officeDocument/2006/relationships/slide" Target="slides/slide79.xml"/><Relationship Id="rId111" Type="http://schemas.openxmlformats.org/officeDocument/2006/relationships/slide" Target="slides/slide94.xml"/><Relationship Id="rId132" Type="http://schemas.openxmlformats.org/officeDocument/2006/relationships/slide" Target="slides/slide115.xml"/><Relationship Id="rId140" Type="http://schemas.openxmlformats.org/officeDocument/2006/relationships/slide" Target="slides/slide123.xml"/><Relationship Id="rId14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Master" Target="slideMasters/slideMaster11.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slide" Target="slides/slide40.xml"/><Relationship Id="rId106" Type="http://schemas.openxmlformats.org/officeDocument/2006/relationships/slide" Target="slides/slide89.xml"/><Relationship Id="rId114" Type="http://schemas.openxmlformats.org/officeDocument/2006/relationships/slide" Target="slides/slide97.xml"/><Relationship Id="rId119" Type="http://schemas.openxmlformats.org/officeDocument/2006/relationships/slide" Target="slides/slide102.xml"/><Relationship Id="rId127" Type="http://schemas.openxmlformats.org/officeDocument/2006/relationships/slide" Target="slides/slide110.xml"/><Relationship Id="rId10" Type="http://schemas.openxmlformats.org/officeDocument/2006/relationships/slideMaster" Target="slideMasters/slideMaster6.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60" Type="http://schemas.openxmlformats.org/officeDocument/2006/relationships/slide" Target="slides/slide43.xml"/><Relationship Id="rId65" Type="http://schemas.openxmlformats.org/officeDocument/2006/relationships/slide" Target="slides/slide48.xml"/><Relationship Id="rId73" Type="http://schemas.openxmlformats.org/officeDocument/2006/relationships/slide" Target="slides/slide56.xml"/><Relationship Id="rId78" Type="http://schemas.openxmlformats.org/officeDocument/2006/relationships/slide" Target="slides/slide61.xml"/><Relationship Id="rId81" Type="http://schemas.openxmlformats.org/officeDocument/2006/relationships/slide" Target="slides/slide64.xml"/><Relationship Id="rId86" Type="http://schemas.openxmlformats.org/officeDocument/2006/relationships/slide" Target="slides/slide69.xml"/><Relationship Id="rId94" Type="http://schemas.openxmlformats.org/officeDocument/2006/relationships/slide" Target="slides/slide77.xml"/><Relationship Id="rId99" Type="http://schemas.openxmlformats.org/officeDocument/2006/relationships/slide" Target="slides/slide82.xml"/><Relationship Id="rId101" Type="http://schemas.openxmlformats.org/officeDocument/2006/relationships/slide" Target="slides/slide84.xml"/><Relationship Id="rId122" Type="http://schemas.openxmlformats.org/officeDocument/2006/relationships/slide" Target="slides/slide105.xml"/><Relationship Id="rId130" Type="http://schemas.openxmlformats.org/officeDocument/2006/relationships/slide" Target="slides/slide113.xml"/><Relationship Id="rId135" Type="http://schemas.openxmlformats.org/officeDocument/2006/relationships/slide" Target="slides/slide118.xml"/><Relationship Id="rId143" Type="http://schemas.openxmlformats.org/officeDocument/2006/relationships/slide" Target="slides/slide126.xml"/><Relationship Id="rId148"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Master" Target="slideMasters/slideMaster5.xml"/><Relationship Id="rId13" Type="http://schemas.openxmlformats.org/officeDocument/2006/relationships/slideMaster" Target="slideMasters/slideMaster9.xml"/><Relationship Id="rId18" Type="http://schemas.openxmlformats.org/officeDocument/2006/relationships/slide" Target="slides/slide1.xml"/><Relationship Id="rId39" Type="http://schemas.openxmlformats.org/officeDocument/2006/relationships/slide" Target="slides/slide22.xml"/><Relationship Id="rId109" Type="http://schemas.openxmlformats.org/officeDocument/2006/relationships/slide" Target="slides/slide92.xml"/><Relationship Id="rId34" Type="http://schemas.openxmlformats.org/officeDocument/2006/relationships/slide" Target="slides/slide17.xml"/><Relationship Id="rId50" Type="http://schemas.openxmlformats.org/officeDocument/2006/relationships/slide" Target="slides/slide33.xml"/><Relationship Id="rId55" Type="http://schemas.openxmlformats.org/officeDocument/2006/relationships/slide" Target="slides/slide38.xml"/><Relationship Id="rId76" Type="http://schemas.openxmlformats.org/officeDocument/2006/relationships/slide" Target="slides/slide59.xml"/><Relationship Id="rId97" Type="http://schemas.openxmlformats.org/officeDocument/2006/relationships/slide" Target="slides/slide80.xml"/><Relationship Id="rId104" Type="http://schemas.openxmlformats.org/officeDocument/2006/relationships/slide" Target="slides/slide87.xml"/><Relationship Id="rId120" Type="http://schemas.openxmlformats.org/officeDocument/2006/relationships/slide" Target="slides/slide103.xml"/><Relationship Id="rId125" Type="http://schemas.openxmlformats.org/officeDocument/2006/relationships/slide" Target="slides/slide108.xml"/><Relationship Id="rId141" Type="http://schemas.openxmlformats.org/officeDocument/2006/relationships/slide" Target="slides/slide124.xml"/><Relationship Id="rId146" Type="http://schemas.openxmlformats.org/officeDocument/2006/relationships/handoutMaster" Target="handoutMasters/handoutMaster1.xml"/><Relationship Id="rId7" Type="http://schemas.openxmlformats.org/officeDocument/2006/relationships/slideMaster" Target="slideMasters/slideMaster3.xml"/><Relationship Id="rId71" Type="http://schemas.openxmlformats.org/officeDocument/2006/relationships/slide" Target="slides/slide54.xml"/><Relationship Id="rId92" Type="http://schemas.openxmlformats.org/officeDocument/2006/relationships/slide" Target="slides/slide75.xml"/><Relationship Id="rId2" Type="http://schemas.openxmlformats.org/officeDocument/2006/relationships/customXml" Target="../customXml/item2.xml"/><Relationship Id="rId29" Type="http://schemas.openxmlformats.org/officeDocument/2006/relationships/slide" Target="slides/slide12.xml"/><Relationship Id="rId24" Type="http://schemas.openxmlformats.org/officeDocument/2006/relationships/slide" Target="slides/slide7.xml"/><Relationship Id="rId40" Type="http://schemas.openxmlformats.org/officeDocument/2006/relationships/slide" Target="slides/slide23.xml"/><Relationship Id="rId45" Type="http://schemas.openxmlformats.org/officeDocument/2006/relationships/slide" Target="slides/slide28.xml"/><Relationship Id="rId66" Type="http://schemas.openxmlformats.org/officeDocument/2006/relationships/slide" Target="slides/slide49.xml"/><Relationship Id="rId87" Type="http://schemas.openxmlformats.org/officeDocument/2006/relationships/slide" Target="slides/slide70.xml"/><Relationship Id="rId110" Type="http://schemas.openxmlformats.org/officeDocument/2006/relationships/slide" Target="slides/slide93.xml"/><Relationship Id="rId115" Type="http://schemas.openxmlformats.org/officeDocument/2006/relationships/slide" Target="slides/slide98.xml"/><Relationship Id="rId131" Type="http://schemas.openxmlformats.org/officeDocument/2006/relationships/slide" Target="slides/slide114.xml"/><Relationship Id="rId136" Type="http://schemas.openxmlformats.org/officeDocument/2006/relationships/slide" Target="slides/slide119.xml"/><Relationship Id="rId61" Type="http://schemas.openxmlformats.org/officeDocument/2006/relationships/slide" Target="slides/slide44.xml"/><Relationship Id="rId82" Type="http://schemas.openxmlformats.org/officeDocument/2006/relationships/slide" Target="slides/slide65.xml"/><Relationship Id="rId19" Type="http://schemas.openxmlformats.org/officeDocument/2006/relationships/slide" Target="slides/slide2.xml"/><Relationship Id="rId14" Type="http://schemas.openxmlformats.org/officeDocument/2006/relationships/slideMaster" Target="slideMasters/slideMaster10.xml"/><Relationship Id="rId30" Type="http://schemas.openxmlformats.org/officeDocument/2006/relationships/slide" Target="slides/slide13.xml"/><Relationship Id="rId35" Type="http://schemas.openxmlformats.org/officeDocument/2006/relationships/slide" Target="slides/slide18.xml"/><Relationship Id="rId56" Type="http://schemas.openxmlformats.org/officeDocument/2006/relationships/slide" Target="slides/slide39.xml"/><Relationship Id="rId77" Type="http://schemas.openxmlformats.org/officeDocument/2006/relationships/slide" Target="slides/slide60.xml"/><Relationship Id="rId100" Type="http://schemas.openxmlformats.org/officeDocument/2006/relationships/slide" Target="slides/slide83.xml"/><Relationship Id="rId105" Type="http://schemas.openxmlformats.org/officeDocument/2006/relationships/slide" Target="slides/slide88.xml"/><Relationship Id="rId126" Type="http://schemas.openxmlformats.org/officeDocument/2006/relationships/slide" Target="slides/slide109.xml"/><Relationship Id="rId147" Type="http://schemas.openxmlformats.org/officeDocument/2006/relationships/presProps" Target="presProps.xml"/><Relationship Id="rId8" Type="http://schemas.openxmlformats.org/officeDocument/2006/relationships/slideMaster" Target="slideMasters/slideMaster4.xml"/><Relationship Id="rId51" Type="http://schemas.openxmlformats.org/officeDocument/2006/relationships/slide" Target="slides/slide34.xml"/><Relationship Id="rId72" Type="http://schemas.openxmlformats.org/officeDocument/2006/relationships/slide" Target="slides/slide55.xml"/><Relationship Id="rId93" Type="http://schemas.openxmlformats.org/officeDocument/2006/relationships/slide" Target="slides/slide76.xml"/><Relationship Id="rId98" Type="http://schemas.openxmlformats.org/officeDocument/2006/relationships/slide" Target="slides/slide81.xml"/><Relationship Id="rId121" Type="http://schemas.openxmlformats.org/officeDocument/2006/relationships/slide" Target="slides/slide104.xml"/><Relationship Id="rId142" Type="http://schemas.openxmlformats.org/officeDocument/2006/relationships/slide" Target="slides/slide125.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2FC979-8C32-487F-ACF4-1E22B48B5D95}" type="doc">
      <dgm:prSet loTypeId="urn:microsoft.com/office/officeart/2005/8/layout/hProcess9" loCatId="process" qsTypeId="urn:microsoft.com/office/officeart/2005/8/quickstyle/simple3" qsCatId="simple" csTypeId="urn:microsoft.com/office/officeart/2005/8/colors/colorful5" csCatId="colorful" phldr="1"/>
      <dgm:spPr/>
    </dgm:pt>
    <dgm:pt modelId="{E4C2EBF1-0B0D-479E-AE7C-5BAF13A33B42}">
      <dgm:prSet phldrT="[Text]"/>
      <dgm:spPr/>
      <dgm:t>
        <a:bodyPr/>
        <a:lstStyle/>
        <a:p>
          <a:r>
            <a:rPr lang="en-US" dirty="0" smtClean="0"/>
            <a:t>Establish Baseline</a:t>
          </a:r>
          <a:endParaRPr lang="en-US" dirty="0"/>
        </a:p>
      </dgm:t>
    </dgm:pt>
    <dgm:pt modelId="{391CC6D3-67A5-46B2-80E3-4A9544EBDE88}" type="parTrans" cxnId="{369B1486-071E-4AA8-89B0-10406CCD9F2E}">
      <dgm:prSet/>
      <dgm:spPr/>
      <dgm:t>
        <a:bodyPr/>
        <a:lstStyle/>
        <a:p>
          <a:endParaRPr lang="en-US"/>
        </a:p>
      </dgm:t>
    </dgm:pt>
    <dgm:pt modelId="{A8721315-3CA3-42A6-A789-AD22B9F9E7F1}" type="sibTrans" cxnId="{369B1486-071E-4AA8-89B0-10406CCD9F2E}">
      <dgm:prSet/>
      <dgm:spPr/>
      <dgm:t>
        <a:bodyPr/>
        <a:lstStyle/>
        <a:p>
          <a:endParaRPr lang="en-US"/>
        </a:p>
      </dgm:t>
    </dgm:pt>
    <dgm:pt modelId="{9EEAF0DF-11D9-46C3-8C09-EB29806E53D2}">
      <dgm:prSet phldrT="[Text]"/>
      <dgm:spPr/>
      <dgm:t>
        <a:bodyPr/>
        <a:lstStyle/>
        <a:p>
          <a:r>
            <a:rPr lang="en-US" dirty="0" smtClean="0"/>
            <a:t>Set Goals</a:t>
          </a:r>
          <a:endParaRPr lang="en-US" dirty="0"/>
        </a:p>
      </dgm:t>
    </dgm:pt>
    <dgm:pt modelId="{4B9F0200-2AA7-4BD9-8EC5-096A6F238A27}" type="parTrans" cxnId="{D4D001B2-F2F9-484C-B846-8A1863F81180}">
      <dgm:prSet/>
      <dgm:spPr/>
      <dgm:t>
        <a:bodyPr/>
        <a:lstStyle/>
        <a:p>
          <a:endParaRPr lang="en-US"/>
        </a:p>
      </dgm:t>
    </dgm:pt>
    <dgm:pt modelId="{7E74EF58-60C7-43CE-B967-666F7236170C}" type="sibTrans" cxnId="{D4D001B2-F2F9-484C-B846-8A1863F81180}">
      <dgm:prSet/>
      <dgm:spPr/>
      <dgm:t>
        <a:bodyPr/>
        <a:lstStyle/>
        <a:p>
          <a:endParaRPr lang="en-US"/>
        </a:p>
      </dgm:t>
    </dgm:pt>
    <dgm:pt modelId="{02FDF009-5DC3-4691-9827-70B8D2221CD0}">
      <dgm:prSet phldrT="[Text]"/>
      <dgm:spPr/>
      <dgm:t>
        <a:bodyPr/>
        <a:lstStyle/>
        <a:p>
          <a:r>
            <a:rPr lang="en-US" dirty="0" smtClean="0"/>
            <a:t>Track &amp; Measure Overtime</a:t>
          </a:r>
          <a:endParaRPr lang="en-US" dirty="0"/>
        </a:p>
      </dgm:t>
    </dgm:pt>
    <dgm:pt modelId="{05FD704A-C1B2-4C59-B9B9-FB40CB9BB791}" type="parTrans" cxnId="{EBA86AB6-5B81-4971-A937-A6FC7D407195}">
      <dgm:prSet/>
      <dgm:spPr/>
      <dgm:t>
        <a:bodyPr/>
        <a:lstStyle/>
        <a:p>
          <a:endParaRPr lang="en-US"/>
        </a:p>
      </dgm:t>
    </dgm:pt>
    <dgm:pt modelId="{F8958985-AFC3-4815-99A2-A4B7A32C0BBF}" type="sibTrans" cxnId="{EBA86AB6-5B81-4971-A937-A6FC7D407195}">
      <dgm:prSet/>
      <dgm:spPr/>
      <dgm:t>
        <a:bodyPr/>
        <a:lstStyle/>
        <a:p>
          <a:endParaRPr lang="en-US"/>
        </a:p>
      </dgm:t>
    </dgm:pt>
    <dgm:pt modelId="{2FB0C086-AE92-4229-AF0F-D51CB444FDA0}" type="pres">
      <dgm:prSet presAssocID="{832FC979-8C32-487F-ACF4-1E22B48B5D95}" presName="CompostProcess" presStyleCnt="0">
        <dgm:presLayoutVars>
          <dgm:dir/>
          <dgm:resizeHandles val="exact"/>
        </dgm:presLayoutVars>
      </dgm:prSet>
      <dgm:spPr/>
    </dgm:pt>
    <dgm:pt modelId="{839B23A1-57EE-49FC-A332-7C020924D216}" type="pres">
      <dgm:prSet presAssocID="{832FC979-8C32-487F-ACF4-1E22B48B5D95}" presName="arrow" presStyleLbl="bgShp" presStyleIdx="0" presStyleCnt="1" custLinFactNeighborX="1471" custLinFactNeighborY="-12500"/>
      <dgm:spPr/>
    </dgm:pt>
    <dgm:pt modelId="{A19BD868-E6C9-4DCF-B54B-E0D431119A29}" type="pres">
      <dgm:prSet presAssocID="{832FC979-8C32-487F-ACF4-1E22B48B5D95}" presName="linearProcess" presStyleCnt="0"/>
      <dgm:spPr/>
    </dgm:pt>
    <dgm:pt modelId="{3ED2DBAE-3045-4D98-AC49-5599D48C56D4}" type="pres">
      <dgm:prSet presAssocID="{E4C2EBF1-0B0D-479E-AE7C-5BAF13A33B42}" presName="textNode" presStyleLbl="node1" presStyleIdx="0" presStyleCnt="3">
        <dgm:presLayoutVars>
          <dgm:bulletEnabled val="1"/>
        </dgm:presLayoutVars>
      </dgm:prSet>
      <dgm:spPr/>
      <dgm:t>
        <a:bodyPr/>
        <a:lstStyle/>
        <a:p>
          <a:endParaRPr lang="en-US"/>
        </a:p>
      </dgm:t>
    </dgm:pt>
    <dgm:pt modelId="{3E661888-2B26-43C6-97EB-9BCEC0EFDD26}" type="pres">
      <dgm:prSet presAssocID="{A8721315-3CA3-42A6-A789-AD22B9F9E7F1}" presName="sibTrans" presStyleCnt="0"/>
      <dgm:spPr/>
    </dgm:pt>
    <dgm:pt modelId="{CFC2FA13-87B4-4B33-9F9E-E43B64BBFFD8}" type="pres">
      <dgm:prSet presAssocID="{9EEAF0DF-11D9-46C3-8C09-EB29806E53D2}" presName="textNode" presStyleLbl="node1" presStyleIdx="1" presStyleCnt="3">
        <dgm:presLayoutVars>
          <dgm:bulletEnabled val="1"/>
        </dgm:presLayoutVars>
      </dgm:prSet>
      <dgm:spPr/>
      <dgm:t>
        <a:bodyPr/>
        <a:lstStyle/>
        <a:p>
          <a:endParaRPr lang="en-US"/>
        </a:p>
      </dgm:t>
    </dgm:pt>
    <dgm:pt modelId="{A764F026-2FE5-4CF4-92FD-8477329B491A}" type="pres">
      <dgm:prSet presAssocID="{7E74EF58-60C7-43CE-B967-666F7236170C}" presName="sibTrans" presStyleCnt="0"/>
      <dgm:spPr/>
    </dgm:pt>
    <dgm:pt modelId="{E4284AA7-4B58-4AD6-AE90-57EBEC15049C}" type="pres">
      <dgm:prSet presAssocID="{02FDF009-5DC3-4691-9827-70B8D2221CD0}" presName="textNode" presStyleLbl="node1" presStyleIdx="2" presStyleCnt="3">
        <dgm:presLayoutVars>
          <dgm:bulletEnabled val="1"/>
        </dgm:presLayoutVars>
      </dgm:prSet>
      <dgm:spPr/>
      <dgm:t>
        <a:bodyPr/>
        <a:lstStyle/>
        <a:p>
          <a:endParaRPr lang="en-US"/>
        </a:p>
      </dgm:t>
    </dgm:pt>
  </dgm:ptLst>
  <dgm:cxnLst>
    <dgm:cxn modelId="{369B1486-071E-4AA8-89B0-10406CCD9F2E}" srcId="{832FC979-8C32-487F-ACF4-1E22B48B5D95}" destId="{E4C2EBF1-0B0D-479E-AE7C-5BAF13A33B42}" srcOrd="0" destOrd="0" parTransId="{391CC6D3-67A5-46B2-80E3-4A9544EBDE88}" sibTransId="{A8721315-3CA3-42A6-A789-AD22B9F9E7F1}"/>
    <dgm:cxn modelId="{D4D001B2-F2F9-484C-B846-8A1863F81180}" srcId="{832FC979-8C32-487F-ACF4-1E22B48B5D95}" destId="{9EEAF0DF-11D9-46C3-8C09-EB29806E53D2}" srcOrd="1" destOrd="0" parTransId="{4B9F0200-2AA7-4BD9-8EC5-096A6F238A27}" sibTransId="{7E74EF58-60C7-43CE-B967-666F7236170C}"/>
    <dgm:cxn modelId="{CC34FC0C-524B-4C4A-893C-3FC2CBA64784}" type="presOf" srcId="{832FC979-8C32-487F-ACF4-1E22B48B5D95}" destId="{2FB0C086-AE92-4229-AF0F-D51CB444FDA0}" srcOrd="0" destOrd="0" presId="urn:microsoft.com/office/officeart/2005/8/layout/hProcess9"/>
    <dgm:cxn modelId="{3BAF2340-A75C-4392-88C7-58B269AE8E50}" type="presOf" srcId="{02FDF009-5DC3-4691-9827-70B8D2221CD0}" destId="{E4284AA7-4B58-4AD6-AE90-57EBEC15049C}" srcOrd="0" destOrd="0" presId="urn:microsoft.com/office/officeart/2005/8/layout/hProcess9"/>
    <dgm:cxn modelId="{20CD0F85-6D4B-4087-924D-7791CF7F0B3B}" type="presOf" srcId="{E4C2EBF1-0B0D-479E-AE7C-5BAF13A33B42}" destId="{3ED2DBAE-3045-4D98-AC49-5599D48C56D4}" srcOrd="0" destOrd="0" presId="urn:microsoft.com/office/officeart/2005/8/layout/hProcess9"/>
    <dgm:cxn modelId="{EBA86AB6-5B81-4971-A937-A6FC7D407195}" srcId="{832FC979-8C32-487F-ACF4-1E22B48B5D95}" destId="{02FDF009-5DC3-4691-9827-70B8D2221CD0}" srcOrd="2" destOrd="0" parTransId="{05FD704A-C1B2-4C59-B9B9-FB40CB9BB791}" sibTransId="{F8958985-AFC3-4815-99A2-A4B7A32C0BBF}"/>
    <dgm:cxn modelId="{42158598-8A2D-4AFF-B15A-219C63402328}" type="presOf" srcId="{9EEAF0DF-11D9-46C3-8C09-EB29806E53D2}" destId="{CFC2FA13-87B4-4B33-9F9E-E43B64BBFFD8}" srcOrd="0" destOrd="0" presId="urn:microsoft.com/office/officeart/2005/8/layout/hProcess9"/>
    <dgm:cxn modelId="{8B3EE28D-1339-4D89-BFC4-84FB6F1370C2}" type="presParOf" srcId="{2FB0C086-AE92-4229-AF0F-D51CB444FDA0}" destId="{839B23A1-57EE-49FC-A332-7C020924D216}" srcOrd="0" destOrd="0" presId="urn:microsoft.com/office/officeart/2005/8/layout/hProcess9"/>
    <dgm:cxn modelId="{6B87535A-1EE0-4F85-BC90-860EBD5C7100}" type="presParOf" srcId="{2FB0C086-AE92-4229-AF0F-D51CB444FDA0}" destId="{A19BD868-E6C9-4DCF-B54B-E0D431119A29}" srcOrd="1" destOrd="0" presId="urn:microsoft.com/office/officeart/2005/8/layout/hProcess9"/>
    <dgm:cxn modelId="{151F0AAC-B078-4465-9EE9-4DAD05AFD186}" type="presParOf" srcId="{A19BD868-E6C9-4DCF-B54B-E0D431119A29}" destId="{3ED2DBAE-3045-4D98-AC49-5599D48C56D4}" srcOrd="0" destOrd="0" presId="urn:microsoft.com/office/officeart/2005/8/layout/hProcess9"/>
    <dgm:cxn modelId="{3BC09547-0B0A-4AF9-9747-68460FF26C1A}" type="presParOf" srcId="{A19BD868-E6C9-4DCF-B54B-E0D431119A29}" destId="{3E661888-2B26-43C6-97EB-9BCEC0EFDD26}" srcOrd="1" destOrd="0" presId="urn:microsoft.com/office/officeart/2005/8/layout/hProcess9"/>
    <dgm:cxn modelId="{A0F4CD83-0A2A-4473-9155-95539F8DF337}" type="presParOf" srcId="{A19BD868-E6C9-4DCF-B54B-E0D431119A29}" destId="{CFC2FA13-87B4-4B33-9F9E-E43B64BBFFD8}" srcOrd="2" destOrd="0" presId="urn:microsoft.com/office/officeart/2005/8/layout/hProcess9"/>
    <dgm:cxn modelId="{C0A54374-5654-47E3-ADA4-BBD9C42DFEBB}" type="presParOf" srcId="{A19BD868-E6C9-4DCF-B54B-E0D431119A29}" destId="{A764F026-2FE5-4CF4-92FD-8477329B491A}" srcOrd="3" destOrd="0" presId="urn:microsoft.com/office/officeart/2005/8/layout/hProcess9"/>
    <dgm:cxn modelId="{D68C301E-0B00-4C5E-8771-93EF85CA35E3}" type="presParOf" srcId="{A19BD868-E6C9-4DCF-B54B-E0D431119A29}" destId="{E4284AA7-4B58-4AD6-AE90-57EBEC15049C}"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9B23A1-57EE-49FC-A332-7C020924D216}">
      <dsp:nvSpPr>
        <dsp:cNvPr id="0" name=""/>
        <dsp:cNvSpPr/>
      </dsp:nvSpPr>
      <dsp:spPr>
        <a:xfrm>
          <a:off x="600099" y="0"/>
          <a:ext cx="5829300" cy="2133600"/>
        </a:xfrm>
        <a:prstGeom prst="rightArrow">
          <a:avLst/>
        </a:prstGeom>
        <a:solidFill>
          <a:schemeClr val="accent5">
            <a:tint val="4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sp>
    <dsp:sp modelId="{3ED2DBAE-3045-4D98-AC49-5599D48C56D4}">
      <dsp:nvSpPr>
        <dsp:cNvPr id="0" name=""/>
        <dsp:cNvSpPr/>
      </dsp:nvSpPr>
      <dsp:spPr>
        <a:xfrm>
          <a:off x="7366" y="640080"/>
          <a:ext cx="2207418" cy="853440"/>
        </a:xfrm>
        <a:prstGeom prst="roundRect">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Establish Baseline</a:t>
          </a:r>
          <a:endParaRPr lang="en-US" sz="2000" kern="1200" dirty="0"/>
        </a:p>
      </dsp:txBody>
      <dsp:txXfrm>
        <a:off x="49028" y="681742"/>
        <a:ext cx="2124094" cy="770116"/>
      </dsp:txXfrm>
    </dsp:sp>
    <dsp:sp modelId="{CFC2FA13-87B4-4B33-9F9E-E43B64BBFFD8}">
      <dsp:nvSpPr>
        <dsp:cNvPr id="0" name=""/>
        <dsp:cNvSpPr/>
      </dsp:nvSpPr>
      <dsp:spPr>
        <a:xfrm>
          <a:off x="2325290" y="640080"/>
          <a:ext cx="2207418" cy="853440"/>
        </a:xfrm>
        <a:prstGeom prst="roundRect">
          <a:avLst/>
        </a:prstGeom>
        <a:gradFill rotWithShape="0">
          <a:gsLst>
            <a:gs pos="0">
              <a:schemeClr val="accent5">
                <a:hueOff val="0"/>
                <a:satOff val="0"/>
                <a:lumOff val="-11764"/>
                <a:alphaOff val="0"/>
                <a:tint val="50000"/>
                <a:satMod val="300000"/>
              </a:schemeClr>
            </a:gs>
            <a:gs pos="35000">
              <a:schemeClr val="accent5">
                <a:hueOff val="0"/>
                <a:satOff val="0"/>
                <a:lumOff val="-11764"/>
                <a:alphaOff val="0"/>
                <a:tint val="37000"/>
                <a:satMod val="300000"/>
              </a:schemeClr>
            </a:gs>
            <a:gs pos="100000">
              <a:schemeClr val="accent5">
                <a:hueOff val="0"/>
                <a:satOff val="0"/>
                <a:lumOff val="-11764"/>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Set Goals</a:t>
          </a:r>
          <a:endParaRPr lang="en-US" sz="2000" kern="1200" dirty="0"/>
        </a:p>
      </dsp:txBody>
      <dsp:txXfrm>
        <a:off x="2366952" y="681742"/>
        <a:ext cx="2124094" cy="770116"/>
      </dsp:txXfrm>
    </dsp:sp>
    <dsp:sp modelId="{E4284AA7-4B58-4AD6-AE90-57EBEC15049C}">
      <dsp:nvSpPr>
        <dsp:cNvPr id="0" name=""/>
        <dsp:cNvSpPr/>
      </dsp:nvSpPr>
      <dsp:spPr>
        <a:xfrm>
          <a:off x="4643214" y="640080"/>
          <a:ext cx="2207418" cy="853440"/>
        </a:xfrm>
        <a:prstGeom prst="roundRect">
          <a:avLst/>
        </a:prstGeom>
        <a:gradFill rotWithShape="0">
          <a:gsLst>
            <a:gs pos="0">
              <a:schemeClr val="accent5">
                <a:hueOff val="0"/>
                <a:satOff val="0"/>
                <a:lumOff val="-23529"/>
                <a:alphaOff val="0"/>
                <a:tint val="50000"/>
                <a:satMod val="300000"/>
              </a:schemeClr>
            </a:gs>
            <a:gs pos="35000">
              <a:schemeClr val="accent5">
                <a:hueOff val="0"/>
                <a:satOff val="0"/>
                <a:lumOff val="-23529"/>
                <a:alphaOff val="0"/>
                <a:tint val="37000"/>
                <a:satMod val="300000"/>
              </a:schemeClr>
            </a:gs>
            <a:gs pos="100000">
              <a:schemeClr val="accent5">
                <a:hueOff val="0"/>
                <a:satOff val="0"/>
                <a:lumOff val="-23529"/>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Track &amp; Measure Overtime</a:t>
          </a:r>
          <a:endParaRPr lang="en-US" sz="2000" kern="1200" dirty="0"/>
        </a:p>
      </dsp:txBody>
      <dsp:txXfrm>
        <a:off x="4684876" y="681742"/>
        <a:ext cx="2124094" cy="77011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a:defRPr sz="1300">
                <a:latin typeface="Arial" pitchFamily="34" charset="0"/>
                <a:cs typeface="Arial" pitchFamily="34" charset="0"/>
              </a:defRPr>
            </a:lvl1pPr>
          </a:lstStyle>
          <a:p>
            <a:pPr>
              <a:defRPr/>
            </a:pPr>
            <a:endParaRPr lang="en-US"/>
          </a:p>
        </p:txBody>
      </p:sp>
      <p:sp>
        <p:nvSpPr>
          <p:cNvPr id="3" name="Date Placeholder 2"/>
          <p:cNvSpPr>
            <a:spLocks noGrp="1"/>
          </p:cNvSpPr>
          <p:nvPr>
            <p:ph type="dt" sz="quarter" idx="1"/>
          </p:nvPr>
        </p:nvSpPr>
        <p:spPr>
          <a:xfrm>
            <a:off x="4143375" y="0"/>
            <a:ext cx="3170238" cy="479425"/>
          </a:xfrm>
          <a:prstGeom prst="rect">
            <a:avLst/>
          </a:prstGeom>
        </p:spPr>
        <p:txBody>
          <a:bodyPr vert="horz" lIns="96661" tIns="48331" rIns="96661" bIns="48331" rtlCol="0"/>
          <a:lstStyle>
            <a:lvl1pPr algn="r">
              <a:defRPr sz="1300">
                <a:latin typeface="Arial" pitchFamily="34" charset="0"/>
                <a:cs typeface="Arial" pitchFamily="34" charset="0"/>
              </a:defRPr>
            </a:lvl1pPr>
          </a:lstStyle>
          <a:p>
            <a:pPr>
              <a:defRPr/>
            </a:pPr>
            <a:fld id="{691BA410-4EAB-4B7A-A1BA-79312C008B44}" type="datetimeFigureOut">
              <a:rPr lang="en-US"/>
              <a:pPr>
                <a:defRPr/>
              </a:pPr>
              <a:t>8/16/2016</a:t>
            </a:fld>
            <a:endParaRPr lang="en-US"/>
          </a:p>
        </p:txBody>
      </p:sp>
      <p:sp>
        <p:nvSpPr>
          <p:cNvPr id="4" name="Footer Placeholder 3"/>
          <p:cNvSpPr>
            <a:spLocks noGrp="1"/>
          </p:cNvSpPr>
          <p:nvPr>
            <p:ph type="ftr" sz="quarter" idx="2"/>
          </p:nvPr>
        </p:nvSpPr>
        <p:spPr>
          <a:xfrm>
            <a:off x="0" y="9120188"/>
            <a:ext cx="3170238" cy="479425"/>
          </a:xfrm>
          <a:prstGeom prst="rect">
            <a:avLst/>
          </a:prstGeom>
        </p:spPr>
        <p:txBody>
          <a:bodyPr vert="horz" lIns="96661" tIns="48331" rIns="96661" bIns="48331" rtlCol="0" anchor="b"/>
          <a:lstStyle>
            <a:lvl1pPr algn="l">
              <a:defRPr sz="1300">
                <a:latin typeface="Arial" pitchFamily="34" charset="0"/>
                <a:cs typeface="Arial" pitchFamily="34" charset="0"/>
              </a:defRPr>
            </a:lvl1pPr>
          </a:lstStyle>
          <a:p>
            <a:pPr>
              <a:defRPr/>
            </a:pPr>
            <a:endParaRPr lang="en-US"/>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lIns="96661" tIns="48331" rIns="96661" bIns="48331" rtlCol="0" anchor="b"/>
          <a:lstStyle>
            <a:lvl1pPr algn="r">
              <a:defRPr sz="1300">
                <a:latin typeface="Arial" pitchFamily="34" charset="0"/>
                <a:cs typeface="Arial" pitchFamily="34" charset="0"/>
              </a:defRPr>
            </a:lvl1pPr>
          </a:lstStyle>
          <a:p>
            <a:pPr>
              <a:defRPr/>
            </a:pPr>
            <a:fld id="{C3DC756E-B41B-4773-A482-8803EF928D67}" type="slidenum">
              <a:rPr lang="en-US"/>
              <a:pPr>
                <a:defRPr/>
              </a:pPr>
              <a:t>‹#›</a:t>
            </a:fld>
            <a:endParaRPr lang="en-US"/>
          </a:p>
        </p:txBody>
      </p:sp>
    </p:spTree>
    <p:extLst>
      <p:ext uri="{BB962C8B-B14F-4D97-AF65-F5344CB8AC3E}">
        <p14:creationId xmlns:p14="http://schemas.microsoft.com/office/powerpoint/2010/main" val="19884106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6661" tIns="48331" rIns="96661" bIns="48331" rtlCol="0"/>
          <a:lstStyle>
            <a:lvl1pPr algn="r" fontAlgn="auto">
              <a:spcBef>
                <a:spcPts val="0"/>
              </a:spcBef>
              <a:spcAft>
                <a:spcPts val="0"/>
              </a:spcAft>
              <a:defRPr sz="1300">
                <a:latin typeface="+mn-lt"/>
                <a:cs typeface="+mn-cs"/>
              </a:defRPr>
            </a:lvl1pPr>
          </a:lstStyle>
          <a:p>
            <a:pPr>
              <a:defRPr/>
            </a:pPr>
            <a:fld id="{8A9B6077-A386-4B6A-A1E9-8FE9E607AB4B}" type="datetimeFigureOut">
              <a:rPr lang="en-US"/>
              <a:pPr>
                <a:defRPr/>
              </a:pPr>
              <a:t>8/16/2016</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dirty="0"/>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fontAlgn="auto">
              <a:spcBef>
                <a:spcPts val="0"/>
              </a:spcBef>
              <a:spcAft>
                <a:spcPts val="0"/>
              </a:spcAft>
              <a:defRPr sz="13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6661" tIns="48331" rIns="96661" bIns="48331" rtlCol="0" anchor="b"/>
          <a:lstStyle>
            <a:lvl1pPr algn="r" fontAlgn="auto">
              <a:spcBef>
                <a:spcPts val="0"/>
              </a:spcBef>
              <a:spcAft>
                <a:spcPts val="0"/>
              </a:spcAft>
              <a:defRPr sz="1300">
                <a:latin typeface="+mn-lt"/>
                <a:cs typeface="+mn-cs"/>
              </a:defRPr>
            </a:lvl1pPr>
          </a:lstStyle>
          <a:p>
            <a:pPr>
              <a:defRPr/>
            </a:pPr>
            <a:fld id="{E9C50D08-D6F8-4A19-979A-20C5C237DB06}" type="slidenum">
              <a:rPr lang="en-US"/>
              <a:pPr>
                <a:defRPr/>
              </a:pPr>
              <a:t>‹#›</a:t>
            </a:fld>
            <a:endParaRPr lang="en-US" dirty="0"/>
          </a:p>
        </p:txBody>
      </p:sp>
    </p:spTree>
    <p:extLst>
      <p:ext uri="{BB962C8B-B14F-4D97-AF65-F5344CB8AC3E}">
        <p14:creationId xmlns:p14="http://schemas.microsoft.com/office/powerpoint/2010/main" val="27695422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TextEdit="1"/>
          </p:cNvSpPr>
          <p:nvPr>
            <p:ph type="sldImg"/>
          </p:nvPr>
        </p:nvSpPr>
        <p:spPr bwMode="auto">
          <a:noFill/>
          <a:ln>
            <a:solidFill>
              <a:srgbClr val="000000"/>
            </a:solidFill>
            <a:miter lim="800000"/>
            <a:headEnd/>
            <a:tailEnd/>
          </a:ln>
        </p:spPr>
      </p:sp>
      <p:sp>
        <p:nvSpPr>
          <p:cNvPr id="90115"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latin typeface="Arial" charset="0"/>
                <a:cs typeface="Arial" charset="0"/>
              </a:rPr>
              <a:t>Updated </a:t>
            </a:r>
            <a:r>
              <a:rPr lang="en-US" dirty="0" smtClean="0">
                <a:latin typeface="Arial" charset="0"/>
                <a:cs typeface="Arial" charset="0"/>
              </a:rPr>
              <a:t>August 2016</a:t>
            </a:r>
            <a:endParaRPr lang="en-US" dirty="0" smtClean="0">
              <a:latin typeface="Arial" charset="0"/>
              <a:cs typeface="Arial" charset="0"/>
            </a:endParaRPr>
          </a:p>
        </p:txBody>
      </p:sp>
    </p:spTree>
    <p:extLst>
      <p:ext uri="{BB962C8B-B14F-4D97-AF65-F5344CB8AC3E}">
        <p14:creationId xmlns:p14="http://schemas.microsoft.com/office/powerpoint/2010/main" val="169236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1240" indent="-181240" eaLnBrk="1" hangingPunct="1">
              <a:lnSpc>
                <a:spcPct val="80000"/>
              </a:lnSpc>
              <a:spcAft>
                <a:spcPct val="10000"/>
              </a:spcAft>
              <a:buFont typeface="Arial" pitchFamily="34" charset="0"/>
              <a:buChar char="•"/>
            </a:pPr>
            <a:r>
              <a:rPr lang="en-US" dirty="0" smtClean="0"/>
              <a:t>Portfolio Manager </a:t>
            </a:r>
            <a:r>
              <a:rPr lang="en-US" baseline="0" dirty="0" smtClean="0"/>
              <a:t>is both a management tool and a metrics calculator. As a management tool, it can be used to assess whole building energy and water consumption, waste disposal, track changes over time, track green power purchases, share and report data with others, create reports, or apply for ENERGY STAR Certification. As a metrics calculator, Portfolio Manager will help organize and inform your energy management plan. Reports will easily generate energy and water consumption figures, waste figures, greenhouse gas emissions, and ENERGY STAR score. </a:t>
            </a:r>
          </a:p>
          <a:p>
            <a:pPr marL="181240" indent="-181240" eaLnBrk="1" hangingPunct="1">
              <a:lnSpc>
                <a:spcPct val="80000"/>
              </a:lnSpc>
              <a:spcAft>
                <a:spcPct val="10000"/>
              </a:spcAft>
              <a:buFont typeface="Arial" pitchFamily="34" charset="0"/>
              <a:buChar char="•"/>
            </a:pPr>
            <a:endParaRPr lang="en-US" baseline="0" dirty="0" smtClean="0"/>
          </a:p>
          <a:p>
            <a:pPr marL="181240" indent="-181240" eaLnBrk="1" hangingPunct="1">
              <a:lnSpc>
                <a:spcPct val="80000"/>
              </a:lnSpc>
              <a:spcAft>
                <a:spcPct val="10000"/>
              </a:spcAft>
              <a:buFont typeface="Arial" pitchFamily="34" charset="0"/>
              <a:buChar char="•"/>
            </a:pPr>
            <a:r>
              <a:rPr lang="en-US" baseline="0" dirty="0" smtClean="0"/>
              <a:t>The most popular metric is the ENERGY STAR 1-100 score.</a:t>
            </a:r>
          </a:p>
          <a:p>
            <a:pPr marL="181240" indent="-181240" eaLnBrk="1" hangingPunct="1">
              <a:lnSpc>
                <a:spcPct val="80000"/>
              </a:lnSpc>
              <a:spcAft>
                <a:spcPct val="10000"/>
              </a:spcAft>
              <a:buFont typeface="Arial" pitchFamily="34" charset="0"/>
              <a:buChar char="•"/>
            </a:pPr>
            <a:endParaRPr lang="en-US" baseline="0" dirty="0" smtClean="0"/>
          </a:p>
          <a:p>
            <a:pPr marL="181240" indent="-181240" eaLnBrk="1" hangingPunct="1">
              <a:lnSpc>
                <a:spcPct val="80000"/>
              </a:lnSpc>
              <a:spcAft>
                <a:spcPct val="10000"/>
              </a:spcAft>
              <a:buFont typeface="Arial" pitchFamily="34" charset="0"/>
              <a:buChar char="•"/>
            </a:pPr>
            <a:r>
              <a:rPr lang="en-US" baseline="0" dirty="0" smtClean="0"/>
              <a:t>Access Portfolio Manager via the URL shown on the slide – www.energystar.gov/benchmark</a:t>
            </a:r>
            <a:endParaRPr lang="en-US" dirty="0"/>
          </a:p>
        </p:txBody>
      </p:sp>
      <p:sp>
        <p:nvSpPr>
          <p:cNvPr id="4" name="Slide Number Placeholder 3"/>
          <p:cNvSpPr>
            <a:spLocks noGrp="1"/>
          </p:cNvSpPr>
          <p:nvPr>
            <p:ph type="sldNum" sz="quarter" idx="10"/>
          </p:nvPr>
        </p:nvSpPr>
        <p:spPr/>
        <p:txBody>
          <a:bodyPr/>
          <a:lstStyle/>
          <a:p>
            <a:pPr>
              <a:defRPr/>
            </a:pPr>
            <a:fld id="{3246E64F-94C3-4775-8B51-A3911E036504}" type="slidenum">
              <a:rPr lang="en-US" smtClean="0"/>
              <a:pPr>
                <a:defRPr/>
              </a:pPr>
              <a:t>9</a:t>
            </a:fld>
            <a:endParaRPr lang="en-US"/>
          </a:p>
        </p:txBody>
      </p:sp>
    </p:spTree>
    <p:extLst>
      <p:ext uri="{BB962C8B-B14F-4D97-AF65-F5344CB8AC3E}">
        <p14:creationId xmlns:p14="http://schemas.microsoft.com/office/powerpoint/2010/main" val="106217501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bwMode="auto">
          <a:noFill/>
          <a:ln>
            <a:solidFill>
              <a:srgbClr val="000000"/>
            </a:solidFill>
            <a:miter lim="800000"/>
            <a:headEnd/>
            <a:tailEnd/>
          </a:ln>
        </p:spPr>
      </p:sp>
      <p:sp>
        <p:nvSpPr>
          <p:cNvPr id="1566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charset="0"/>
              <a:cs typeface="Arial" charset="0"/>
            </a:endParaRPr>
          </a:p>
        </p:txBody>
      </p:sp>
      <p:sp>
        <p:nvSpPr>
          <p:cNvPr id="4" name="Slide Number Placeholder 3"/>
          <p:cNvSpPr>
            <a:spLocks noGrp="1"/>
          </p:cNvSpPr>
          <p:nvPr>
            <p:ph type="sldNum" sz="quarter" idx="5"/>
          </p:nvPr>
        </p:nvSpPr>
        <p:spPr/>
        <p:txBody>
          <a:bodyPr/>
          <a:lstStyle/>
          <a:p>
            <a:pPr>
              <a:defRPr/>
            </a:pPr>
            <a:fld id="{28AABA97-3F17-4CDD-B203-7F459CED4537}" type="slidenum">
              <a:rPr lang="en-US" smtClean="0"/>
              <a:pPr>
                <a:defRPr/>
              </a:pPr>
              <a:t>108</a:t>
            </a:fld>
            <a:endParaRPr lang="en-US" dirty="0"/>
          </a:p>
        </p:txBody>
      </p:sp>
    </p:spTree>
    <p:extLst>
      <p:ext uri="{BB962C8B-B14F-4D97-AF65-F5344CB8AC3E}">
        <p14:creationId xmlns:p14="http://schemas.microsoft.com/office/powerpoint/2010/main" val="370002043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bwMode="auto">
          <a:noFill/>
          <a:ln>
            <a:solidFill>
              <a:srgbClr val="000000"/>
            </a:solidFill>
            <a:miter lim="800000"/>
            <a:headEnd/>
            <a:tailEnd/>
          </a:ln>
        </p:spPr>
      </p:sp>
      <p:sp>
        <p:nvSpPr>
          <p:cNvPr id="160771"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4BA924EC-1F2C-4AFF-88F1-09394644B170}" type="slidenum">
              <a:rPr lang="en-US" smtClean="0"/>
              <a:pPr>
                <a:defRPr/>
              </a:pPr>
              <a:t>109</a:t>
            </a:fld>
            <a:endParaRPr lang="en-US" dirty="0"/>
          </a:p>
        </p:txBody>
      </p:sp>
    </p:spTree>
    <p:extLst>
      <p:ext uri="{BB962C8B-B14F-4D97-AF65-F5344CB8AC3E}">
        <p14:creationId xmlns:p14="http://schemas.microsoft.com/office/powerpoint/2010/main" val="352104644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bwMode="auto">
          <a:noFill/>
          <a:ln>
            <a:solidFill>
              <a:srgbClr val="000000"/>
            </a:solidFill>
            <a:miter lim="800000"/>
            <a:headEnd/>
            <a:tailEnd/>
          </a:ln>
        </p:spPr>
      </p:sp>
      <p:sp>
        <p:nvSpPr>
          <p:cNvPr id="160771"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4BA924EC-1F2C-4AFF-88F1-09394644B170}" type="slidenum">
              <a:rPr lang="en-US" smtClean="0"/>
              <a:pPr>
                <a:defRPr/>
              </a:pPr>
              <a:t>110</a:t>
            </a:fld>
            <a:endParaRPr lang="en-US" dirty="0"/>
          </a:p>
        </p:txBody>
      </p:sp>
    </p:spTree>
    <p:extLst>
      <p:ext uri="{BB962C8B-B14F-4D97-AF65-F5344CB8AC3E}">
        <p14:creationId xmlns:p14="http://schemas.microsoft.com/office/powerpoint/2010/main" val="185226310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ENERGY STAR score that results from benchmarking this building is 86. Current year source EUI is </a:t>
            </a:r>
            <a:r>
              <a:rPr lang="en-US" sz="1200" b="0" i="0" kern="1200" dirty="0" smtClean="0">
                <a:solidFill>
                  <a:schemeClr val="tx1"/>
                </a:solidFill>
                <a:effectLst/>
                <a:latin typeface="+mn-lt"/>
                <a:ea typeface="+mn-ea"/>
                <a:cs typeface="+mn-cs"/>
              </a:rPr>
              <a:t>164.3 and site EUI is 63.6.</a:t>
            </a:r>
            <a:endParaRPr lang="en-US" dirty="0"/>
          </a:p>
        </p:txBody>
      </p:sp>
      <p:sp>
        <p:nvSpPr>
          <p:cNvPr id="4" name="Slide Number Placeholder 3"/>
          <p:cNvSpPr>
            <a:spLocks noGrp="1"/>
          </p:cNvSpPr>
          <p:nvPr>
            <p:ph type="sldNum" sz="quarter" idx="10"/>
          </p:nvPr>
        </p:nvSpPr>
        <p:spPr/>
        <p:txBody>
          <a:bodyPr/>
          <a:lstStyle/>
          <a:p>
            <a:pPr>
              <a:defRPr/>
            </a:pPr>
            <a:fld id="{E9C50D08-D6F8-4A19-979A-20C5C237DB06}" type="slidenum">
              <a:rPr lang="en-US" smtClean="0"/>
              <a:pPr>
                <a:defRPr/>
              </a:pPr>
              <a:t>117</a:t>
            </a:fld>
            <a:endParaRPr lang="en-US" dirty="0"/>
          </a:p>
        </p:txBody>
      </p:sp>
    </p:spTree>
    <p:extLst>
      <p:ext uri="{BB962C8B-B14F-4D97-AF65-F5344CB8AC3E}">
        <p14:creationId xmlns:p14="http://schemas.microsoft.com/office/powerpoint/2010/main" val="291694176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Loosely based on the assumption of 13 pounds of solid waste (trash and recycling) generated per person at a commercial office building per week.</a:t>
            </a:r>
            <a:endParaRPr lang="en-US" dirty="0"/>
          </a:p>
        </p:txBody>
      </p:sp>
      <p:sp>
        <p:nvSpPr>
          <p:cNvPr id="4" name="Slide Number Placeholder 3"/>
          <p:cNvSpPr>
            <a:spLocks noGrp="1"/>
          </p:cNvSpPr>
          <p:nvPr>
            <p:ph type="sldNum" sz="quarter" idx="10"/>
          </p:nvPr>
        </p:nvSpPr>
        <p:spPr/>
        <p:txBody>
          <a:bodyPr/>
          <a:lstStyle/>
          <a:p>
            <a:pPr>
              <a:defRPr/>
            </a:pPr>
            <a:fld id="{E9C50D08-D6F8-4A19-979A-20C5C237DB06}" type="slidenum">
              <a:rPr lang="en-US" smtClean="0"/>
              <a:pPr>
                <a:defRPr/>
              </a:pPr>
              <a:t>118</a:t>
            </a:fld>
            <a:endParaRPr lang="en-US" dirty="0"/>
          </a:p>
        </p:txBody>
      </p:sp>
    </p:spTree>
    <p:extLst>
      <p:ext uri="{BB962C8B-B14F-4D97-AF65-F5344CB8AC3E}">
        <p14:creationId xmlns:p14="http://schemas.microsoft.com/office/powerpoint/2010/main" val="294093184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Loosely based on the assumption of 13 pounds of solid waste (trash and recycling) generated per person at a commercial office building per week.</a:t>
            </a:r>
            <a:endParaRPr lang="en-US" dirty="0"/>
          </a:p>
        </p:txBody>
      </p:sp>
      <p:sp>
        <p:nvSpPr>
          <p:cNvPr id="4" name="Slide Number Placeholder 3"/>
          <p:cNvSpPr>
            <a:spLocks noGrp="1"/>
          </p:cNvSpPr>
          <p:nvPr>
            <p:ph type="sldNum" sz="quarter" idx="10"/>
          </p:nvPr>
        </p:nvSpPr>
        <p:spPr/>
        <p:txBody>
          <a:bodyPr/>
          <a:lstStyle/>
          <a:p>
            <a:pPr>
              <a:defRPr/>
            </a:pPr>
            <a:fld id="{E9C50D08-D6F8-4A19-979A-20C5C237DB06}" type="slidenum">
              <a:rPr lang="en-US" smtClean="0"/>
              <a:pPr>
                <a:defRPr/>
              </a:pPr>
              <a:t>119</a:t>
            </a:fld>
            <a:endParaRPr lang="en-US" dirty="0"/>
          </a:p>
        </p:txBody>
      </p:sp>
    </p:spTree>
    <p:extLst>
      <p:ext uri="{BB962C8B-B14F-4D97-AF65-F5344CB8AC3E}">
        <p14:creationId xmlns:p14="http://schemas.microsoft.com/office/powerpoint/2010/main" val="382429807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bwMode="auto">
          <a:noFill/>
          <a:ln>
            <a:solidFill>
              <a:srgbClr val="000000"/>
            </a:solidFill>
            <a:miter lim="800000"/>
            <a:headEnd/>
            <a:tailEnd/>
          </a:ln>
        </p:spPr>
      </p:sp>
      <p:sp>
        <p:nvSpPr>
          <p:cNvPr id="1597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charset="0"/>
              <a:cs typeface="Arial" charset="0"/>
            </a:endParaRPr>
          </a:p>
        </p:txBody>
      </p:sp>
      <p:sp>
        <p:nvSpPr>
          <p:cNvPr id="4" name="Slide Number Placeholder 3"/>
          <p:cNvSpPr>
            <a:spLocks noGrp="1"/>
          </p:cNvSpPr>
          <p:nvPr>
            <p:ph type="sldNum" sz="quarter" idx="5"/>
          </p:nvPr>
        </p:nvSpPr>
        <p:spPr/>
        <p:txBody>
          <a:bodyPr/>
          <a:lstStyle/>
          <a:p>
            <a:pPr>
              <a:defRPr/>
            </a:pPr>
            <a:fld id="{FDE00C0F-C881-4652-A28A-14654C841FA1}" type="slidenum">
              <a:rPr lang="en-US" smtClean="0"/>
              <a:pPr>
                <a:defRPr/>
              </a:pPr>
              <a:t>120</a:t>
            </a:fld>
            <a:endParaRPr lang="en-US" dirty="0"/>
          </a:p>
        </p:txBody>
      </p:sp>
    </p:spTree>
    <p:extLst>
      <p:ext uri="{BB962C8B-B14F-4D97-AF65-F5344CB8AC3E}">
        <p14:creationId xmlns:p14="http://schemas.microsoft.com/office/powerpoint/2010/main" val="240461364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bwMode="auto">
          <a:noFill/>
          <a:ln>
            <a:solidFill>
              <a:srgbClr val="000000"/>
            </a:solidFill>
            <a:miter lim="800000"/>
            <a:headEnd/>
            <a:tailEnd/>
          </a:ln>
        </p:spPr>
      </p:sp>
      <p:sp>
        <p:nvSpPr>
          <p:cNvPr id="160771"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NOTE TO INSTRUCTOR: The ENERGY STAR Supplemental Course on Audits slides</a:t>
            </a:r>
            <a:r>
              <a:rPr lang="en-US" sz="1200" kern="1200" baseline="0" dirty="0" smtClean="0">
                <a:solidFill>
                  <a:schemeClr val="tx1"/>
                </a:solidFill>
                <a:effectLst/>
                <a:latin typeface="+mn-lt"/>
                <a:ea typeface="+mn-ea"/>
                <a:cs typeface="+mn-cs"/>
              </a:rPr>
              <a:t> can be used as an extra Unit at this point.</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4BA924EC-1F2C-4AFF-88F1-09394644B170}" type="slidenum">
              <a:rPr lang="en-US" smtClean="0"/>
              <a:pPr>
                <a:defRPr/>
              </a:pPr>
              <a:t>121</a:t>
            </a:fld>
            <a:endParaRPr lang="en-US" dirty="0"/>
          </a:p>
        </p:txBody>
      </p:sp>
    </p:spTree>
    <p:extLst>
      <p:ext uri="{BB962C8B-B14F-4D97-AF65-F5344CB8AC3E}">
        <p14:creationId xmlns:p14="http://schemas.microsoft.com/office/powerpoint/2010/main" val="387635720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bwMode="auto">
          <a:noFill/>
          <a:ln>
            <a:solidFill>
              <a:srgbClr val="000000"/>
            </a:solidFill>
            <a:miter lim="800000"/>
            <a:headEnd/>
            <a:tailEnd/>
          </a:ln>
        </p:spPr>
      </p:sp>
      <p:sp>
        <p:nvSpPr>
          <p:cNvPr id="160771"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4BA924EC-1F2C-4AFF-88F1-09394644B170}" type="slidenum">
              <a:rPr lang="en-US" smtClean="0"/>
              <a:pPr>
                <a:defRPr/>
              </a:pPr>
              <a:t>122</a:t>
            </a:fld>
            <a:endParaRPr lang="en-US" dirty="0"/>
          </a:p>
        </p:txBody>
      </p:sp>
    </p:spTree>
    <p:extLst>
      <p:ext uri="{BB962C8B-B14F-4D97-AF65-F5344CB8AC3E}">
        <p14:creationId xmlns:p14="http://schemas.microsoft.com/office/powerpoint/2010/main" val="294098208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bwMode="auto">
          <a:noFill/>
          <a:ln>
            <a:solidFill>
              <a:srgbClr val="000000"/>
            </a:solidFill>
            <a:miter lim="800000"/>
            <a:headEnd/>
            <a:tailEnd/>
          </a:ln>
        </p:spPr>
      </p:sp>
      <p:sp>
        <p:nvSpPr>
          <p:cNvPr id="1617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charset="0"/>
              <a:cs typeface="Arial" charset="0"/>
            </a:endParaRPr>
          </a:p>
        </p:txBody>
      </p:sp>
      <p:sp>
        <p:nvSpPr>
          <p:cNvPr id="4" name="Slide Number Placeholder 3"/>
          <p:cNvSpPr>
            <a:spLocks noGrp="1"/>
          </p:cNvSpPr>
          <p:nvPr>
            <p:ph type="sldNum" sz="quarter" idx="5"/>
          </p:nvPr>
        </p:nvSpPr>
        <p:spPr/>
        <p:txBody>
          <a:bodyPr/>
          <a:lstStyle/>
          <a:p>
            <a:pPr>
              <a:defRPr/>
            </a:pPr>
            <a:fld id="{246A1A6C-8973-49E2-943A-9039347DC2EF}" type="slidenum">
              <a:rPr lang="en-US" smtClean="0"/>
              <a:pPr>
                <a:defRPr/>
              </a:pPr>
              <a:t>123</a:t>
            </a:fld>
            <a:endParaRPr lang="en-US" dirty="0"/>
          </a:p>
        </p:txBody>
      </p:sp>
    </p:spTree>
    <p:extLst>
      <p:ext uri="{BB962C8B-B14F-4D97-AF65-F5344CB8AC3E}">
        <p14:creationId xmlns:p14="http://schemas.microsoft.com/office/powerpoint/2010/main" val="7693667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xfrm>
            <a:off x="1258888" y="719138"/>
            <a:ext cx="4800600" cy="3600450"/>
          </a:xfrm>
          <a:noFill/>
          <a:ln>
            <a:solidFill>
              <a:srgbClr val="000000"/>
            </a:solidFill>
            <a:miter lim="800000"/>
            <a:headEnd/>
            <a:tailEnd/>
          </a:ln>
        </p:spPr>
      </p:sp>
      <p:sp>
        <p:nvSpPr>
          <p:cNvPr id="99331" name="Notes Placeholder 2"/>
          <p:cNvSpPr>
            <a:spLocks noGrp="1"/>
          </p:cNvSpPr>
          <p:nvPr>
            <p:ph type="body" idx="1"/>
          </p:nvPr>
        </p:nvSpPr>
        <p:spPr bwMode="auto">
          <a:xfrm>
            <a:off x="974725" y="4560888"/>
            <a:ext cx="5365750" cy="4321175"/>
          </a:xfrm>
          <a:noFill/>
        </p:spPr>
        <p:txBody>
          <a:bodyPr wrap="square" lIns="97551" tIns="48776" rIns="97551" bIns="48776" numCol="1" anchor="t" anchorCtr="0" compatLnSpc="1">
            <a:prstTxWarp prst="textNoShape">
              <a:avLst/>
            </a:prstTxWarp>
          </a:bodyPr>
          <a:lstStyle/>
          <a:p>
            <a:pPr>
              <a:lnSpc>
                <a:spcPct val="90000"/>
              </a:lnSpc>
              <a:spcBef>
                <a:spcPct val="0"/>
              </a:spcBef>
            </a:pPr>
            <a:r>
              <a:rPr lang="en-US" dirty="0" smtClean="0">
                <a:latin typeface="Arial" charset="0"/>
                <a:cs typeface="Arial" charset="0"/>
              </a:rPr>
              <a:t>This slide shows the space types that are eligible to receive the EPA energy performance rating using Portfolio Manager. More than 15 commercial building types can be rated right now, and EPA is always evaluating new building types, such as data centers and religious worship. </a:t>
            </a:r>
          </a:p>
          <a:p>
            <a:pPr>
              <a:lnSpc>
                <a:spcPct val="90000"/>
              </a:lnSpc>
              <a:spcBef>
                <a:spcPct val="0"/>
              </a:spcBef>
            </a:pPr>
            <a:endParaRPr lang="en-US" dirty="0" smtClean="0">
              <a:latin typeface="Arial" charset="0"/>
              <a:cs typeface="Arial" charset="0"/>
            </a:endParaRPr>
          </a:p>
          <a:p>
            <a:pPr>
              <a:lnSpc>
                <a:spcPct val="90000"/>
              </a:lnSpc>
              <a:spcBef>
                <a:spcPct val="0"/>
              </a:spcBef>
            </a:pPr>
            <a:r>
              <a:rPr lang="en-US" dirty="0" smtClean="0">
                <a:latin typeface="Arial" charset="0"/>
                <a:cs typeface="Arial" charset="0"/>
              </a:rPr>
              <a:t>Even buildings that cannot be given an ENERGY STAR score can still use Portfolio Manager to track energy consumption, costs, intensity, and greenhouse gas emissions over time.</a:t>
            </a:r>
          </a:p>
          <a:p>
            <a:pPr>
              <a:lnSpc>
                <a:spcPct val="90000"/>
              </a:lnSpc>
              <a:spcBef>
                <a:spcPct val="0"/>
              </a:spcBef>
            </a:pPr>
            <a:endParaRPr lang="en-US" dirty="0" smtClean="0">
              <a:latin typeface="Arial" charset="0"/>
              <a:cs typeface="Arial" charset="0"/>
            </a:endParaRPr>
          </a:p>
          <a:p>
            <a:pPr>
              <a:lnSpc>
                <a:spcPct val="90000"/>
              </a:lnSpc>
              <a:spcBef>
                <a:spcPct val="0"/>
              </a:spcBef>
            </a:pPr>
            <a:endParaRPr lang="en-US" dirty="0" smtClean="0">
              <a:latin typeface="Arial" charset="0"/>
              <a:cs typeface="Arial" charset="0"/>
            </a:endParaRPr>
          </a:p>
        </p:txBody>
      </p:sp>
      <p:sp>
        <p:nvSpPr>
          <p:cNvPr id="99332" name="Slide Number Placeholder 3"/>
          <p:cNvSpPr txBox="1">
            <a:spLocks noGrp="1"/>
          </p:cNvSpPr>
          <p:nvPr/>
        </p:nvSpPr>
        <p:spPr bwMode="auto">
          <a:xfrm>
            <a:off x="4144963" y="9120188"/>
            <a:ext cx="3170237" cy="481012"/>
          </a:xfrm>
          <a:prstGeom prst="rect">
            <a:avLst/>
          </a:prstGeom>
          <a:noFill/>
          <a:ln w="9525">
            <a:noFill/>
            <a:miter lim="800000"/>
            <a:headEnd/>
            <a:tailEnd/>
          </a:ln>
        </p:spPr>
        <p:txBody>
          <a:bodyPr lIns="97551" tIns="48776" rIns="97551" bIns="48776" anchor="b"/>
          <a:lstStyle/>
          <a:p>
            <a:pPr algn="r" defTabSz="976313" eaLnBrk="0" hangingPunct="0"/>
            <a:fld id="{3DAAEB43-9F9F-4DC7-81C7-3D78DBE68044}" type="slidenum">
              <a:rPr lang="en-US" sz="1300">
                <a:latin typeface="Times New Roman" pitchFamily="18" charset="0"/>
              </a:rPr>
              <a:pPr algn="r" defTabSz="976313" eaLnBrk="0" hangingPunct="0"/>
              <a:t>10</a:t>
            </a:fld>
            <a:endParaRPr lang="en-US" sz="1300">
              <a:latin typeface="Times New Roman" pitchFamily="18" charset="0"/>
            </a:endParaRPr>
          </a:p>
        </p:txBody>
      </p:sp>
    </p:spTree>
    <p:extLst>
      <p:ext uri="{BB962C8B-B14F-4D97-AF65-F5344CB8AC3E}">
        <p14:creationId xmlns:p14="http://schemas.microsoft.com/office/powerpoint/2010/main" val="416059930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bwMode="auto">
          <a:noFill/>
          <a:ln>
            <a:solidFill>
              <a:srgbClr val="000000"/>
            </a:solidFill>
            <a:miter lim="800000"/>
            <a:headEnd/>
            <a:tailEnd/>
          </a:ln>
        </p:spPr>
      </p:sp>
      <p:sp>
        <p:nvSpPr>
          <p:cNvPr id="1628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charset="0"/>
              <a:cs typeface="Arial" charset="0"/>
            </a:endParaRPr>
          </a:p>
        </p:txBody>
      </p:sp>
      <p:sp>
        <p:nvSpPr>
          <p:cNvPr id="4" name="Slide Number Placeholder 3"/>
          <p:cNvSpPr>
            <a:spLocks noGrp="1"/>
          </p:cNvSpPr>
          <p:nvPr>
            <p:ph type="sldNum" sz="quarter" idx="5"/>
          </p:nvPr>
        </p:nvSpPr>
        <p:spPr/>
        <p:txBody>
          <a:bodyPr/>
          <a:lstStyle/>
          <a:p>
            <a:pPr>
              <a:defRPr/>
            </a:pPr>
            <a:fld id="{8202A978-677C-47B9-9755-7574291DF12B}" type="slidenum">
              <a:rPr lang="en-US" smtClean="0"/>
              <a:pPr>
                <a:defRPr/>
              </a:pPr>
              <a:t>124</a:t>
            </a:fld>
            <a:endParaRPr lang="en-US" dirty="0"/>
          </a:p>
        </p:txBody>
      </p:sp>
    </p:spTree>
    <p:extLst>
      <p:ext uri="{BB962C8B-B14F-4D97-AF65-F5344CB8AC3E}">
        <p14:creationId xmlns:p14="http://schemas.microsoft.com/office/powerpoint/2010/main" val="105722441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bwMode="auto">
          <a:noFill/>
          <a:ln>
            <a:solidFill>
              <a:srgbClr val="000000"/>
            </a:solidFill>
            <a:miter lim="800000"/>
            <a:headEnd/>
            <a:tailEnd/>
          </a:ln>
        </p:spPr>
      </p:sp>
      <p:sp>
        <p:nvSpPr>
          <p:cNvPr id="1638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charset="0"/>
              <a:cs typeface="Arial" charset="0"/>
            </a:endParaRPr>
          </a:p>
        </p:txBody>
      </p:sp>
      <p:sp>
        <p:nvSpPr>
          <p:cNvPr id="134148" name="Slide Number Placeholder 3"/>
          <p:cNvSpPr>
            <a:spLocks noGrp="1"/>
          </p:cNvSpPr>
          <p:nvPr>
            <p:ph type="sldNum" sz="quarter" idx="5"/>
          </p:nvPr>
        </p:nvSpPr>
        <p:spPr bwMode="auto">
          <a:ln>
            <a:miter lim="800000"/>
            <a:headEnd/>
            <a:tailEnd/>
          </a:ln>
        </p:spPr>
        <p:txBody>
          <a:bodyPr/>
          <a:lstStyle/>
          <a:p>
            <a:pPr>
              <a:defRPr/>
            </a:pPr>
            <a:fld id="{54368F32-FBC5-4F68-80EA-2FDB78A336C9}" type="slidenum">
              <a:rPr lang="en-US" smtClean="0"/>
              <a:pPr>
                <a:defRPr/>
              </a:pPr>
              <a:t>125</a:t>
            </a:fld>
            <a:endParaRPr lang="en-US" smtClean="0"/>
          </a:p>
        </p:txBody>
      </p:sp>
    </p:spTree>
    <p:extLst>
      <p:ext uri="{BB962C8B-B14F-4D97-AF65-F5344CB8AC3E}">
        <p14:creationId xmlns:p14="http://schemas.microsoft.com/office/powerpoint/2010/main" val="9376397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9C50D08-D6F8-4A19-979A-20C5C237DB06}" type="slidenum">
              <a:rPr lang="en-US" smtClean="0"/>
              <a:pPr>
                <a:defRPr/>
              </a:pPr>
              <a:t>126</a:t>
            </a:fld>
            <a:endParaRPr lang="en-US" dirty="0"/>
          </a:p>
        </p:txBody>
      </p:sp>
    </p:spTree>
    <p:extLst>
      <p:ext uri="{BB962C8B-B14F-4D97-AF65-F5344CB8AC3E}">
        <p14:creationId xmlns:p14="http://schemas.microsoft.com/office/powerpoint/2010/main" val="4244291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bwMode="auto">
          <a:xfrm>
            <a:off x="1258888" y="719138"/>
            <a:ext cx="4802187" cy="3602037"/>
          </a:xfrm>
          <a:noFill/>
          <a:ln>
            <a:solidFill>
              <a:srgbClr val="000000"/>
            </a:solidFill>
            <a:miter lim="800000"/>
            <a:headEnd/>
            <a:tailEnd/>
          </a:ln>
        </p:spPr>
      </p:sp>
      <p:sp>
        <p:nvSpPr>
          <p:cNvPr id="100355" name="Rectangle 3"/>
          <p:cNvSpPr>
            <a:spLocks noGrp="1" noChangeArrowheads="1"/>
          </p:cNvSpPr>
          <p:nvPr>
            <p:ph type="body" idx="1"/>
          </p:nvPr>
        </p:nvSpPr>
        <p:spPr bwMode="auto">
          <a:xfrm>
            <a:off x="974725" y="4564063"/>
            <a:ext cx="5365750" cy="4318000"/>
          </a:xfrm>
          <a:noFill/>
        </p:spPr>
        <p:txBody>
          <a:bodyPr wrap="square" numCol="1" anchor="t" anchorCtr="0" compatLnSpc="1">
            <a:prstTxWarp prst="textNoShape">
              <a:avLst/>
            </a:prstTxWarp>
          </a:bodyPr>
          <a:lstStyle/>
          <a:p>
            <a:pPr marL="181240" indent="-181240" defTabSz="966612" eaLnBrk="1" fontAlgn="auto" hangingPunct="1">
              <a:spcBef>
                <a:spcPts val="0"/>
              </a:spcBef>
              <a:spcAft>
                <a:spcPct val="10000"/>
              </a:spcAft>
              <a:buFont typeface="Arial" pitchFamily="34" charset="0"/>
              <a:buChar char="•"/>
              <a:defRPr/>
            </a:pPr>
            <a:r>
              <a:rPr lang="en-US" sz="1200" dirty="0" smtClean="0">
                <a:solidFill>
                  <a:schemeClr val="accent1"/>
                </a:solidFill>
              </a:rPr>
              <a:t>It is important to note that ALL buildings can be benchmarked – no matter the type, and no matter whether they can earn the 1-100 ENERGY STAR score.</a:t>
            </a:r>
          </a:p>
          <a:p>
            <a:pPr marL="181240" indent="-181240" defTabSz="966612" eaLnBrk="1" fontAlgn="auto" hangingPunct="1">
              <a:spcBef>
                <a:spcPts val="0"/>
              </a:spcBef>
              <a:spcAft>
                <a:spcPct val="10000"/>
              </a:spcAft>
              <a:buFont typeface="Arial" pitchFamily="34" charset="0"/>
              <a:buChar char="•"/>
              <a:defRPr/>
            </a:pPr>
            <a:endParaRPr lang="en-US" sz="1200" dirty="0" smtClean="0">
              <a:solidFill>
                <a:schemeClr val="accent1"/>
              </a:solidFill>
            </a:endParaRPr>
          </a:p>
          <a:p>
            <a:pPr marL="181240" marR="0" indent="-181240" algn="l" defTabSz="966612" rtl="0" eaLnBrk="1" fontAlgn="auto" latinLnBrk="0" hangingPunct="1">
              <a:lnSpc>
                <a:spcPct val="100000"/>
              </a:lnSpc>
              <a:spcBef>
                <a:spcPts val="0"/>
              </a:spcBef>
              <a:spcAft>
                <a:spcPct val="10000"/>
              </a:spcAft>
              <a:buClrTx/>
              <a:buSzTx/>
              <a:buFont typeface="Arial" pitchFamily="34" charset="0"/>
              <a:buChar char="•"/>
              <a:tabLst/>
              <a:defRPr/>
            </a:pPr>
            <a:r>
              <a:rPr lang="en-US" dirty="0" smtClean="0">
                <a:latin typeface="Arial" charset="0"/>
                <a:cs typeface="Arial" charset="0"/>
              </a:rPr>
              <a:t>Even if a space does not fall into any of the categories on the previous slide, you can still track a weather normalized </a:t>
            </a:r>
            <a:r>
              <a:rPr lang="en-US" dirty="0" err="1" smtClean="0">
                <a:latin typeface="Arial" charset="0"/>
                <a:cs typeface="Arial" charset="0"/>
              </a:rPr>
              <a:t>kBtu</a:t>
            </a:r>
            <a:r>
              <a:rPr lang="en-US" dirty="0" smtClean="0">
                <a:latin typeface="Arial" charset="0"/>
                <a:cs typeface="Arial" charset="0"/>
              </a:rPr>
              <a:t> per square foot and compare your building to the CBECS </a:t>
            </a:r>
            <a:r>
              <a:rPr lang="en-US" dirty="0" err="1" smtClean="0">
                <a:latin typeface="Arial" charset="0"/>
                <a:cs typeface="Arial" charset="0"/>
              </a:rPr>
              <a:t>kBtu</a:t>
            </a:r>
            <a:r>
              <a:rPr lang="en-US" dirty="0" smtClean="0">
                <a:latin typeface="Arial" charset="0"/>
                <a:cs typeface="Arial" charset="0"/>
              </a:rPr>
              <a:t> per square foot national average in Portfolio Manager and also receive carbon emissions for the building.</a:t>
            </a:r>
          </a:p>
          <a:p>
            <a:pPr marL="181240" indent="-181240" defTabSz="966612" eaLnBrk="1" fontAlgn="auto" hangingPunct="1">
              <a:spcBef>
                <a:spcPts val="0"/>
              </a:spcBef>
              <a:spcAft>
                <a:spcPct val="10000"/>
              </a:spcAft>
              <a:buFont typeface="Arial" pitchFamily="34" charset="0"/>
              <a:buChar char="•"/>
              <a:defRPr/>
            </a:pPr>
            <a:endParaRPr lang="en-US" sz="1200" dirty="0" smtClean="0">
              <a:solidFill>
                <a:schemeClr val="accent1"/>
              </a:solidFill>
            </a:endParaRPr>
          </a:p>
          <a:p>
            <a:pPr marL="181240" indent="-181240" defTabSz="966612" eaLnBrk="1" fontAlgn="auto" hangingPunct="1">
              <a:spcBef>
                <a:spcPts val="0"/>
              </a:spcBef>
              <a:spcAft>
                <a:spcPct val="10000"/>
              </a:spcAft>
              <a:buFont typeface="Arial" pitchFamily="34" charset="0"/>
              <a:buChar char="•"/>
              <a:defRPr/>
            </a:pPr>
            <a:r>
              <a:rPr lang="en-US" baseline="0" dirty="0" smtClean="0"/>
              <a:t>Even in the absence of a 1-100 score, you can compare your buildings to the</a:t>
            </a:r>
            <a:r>
              <a:rPr lang="en-US" sz="1200" dirty="0" smtClean="0"/>
              <a:t> national median, or to your own set of buildings, in order to set targets and goals. With limited resources and capital, you need be strategic in focusing your resources in order to achieve the greatest benefits from energy efficiency projects. Benchmarking in Portfolio Manager can help you understand which of your buildings can deliver the largest savings, and where you should focus your efforts as your energy management activities get underway.</a:t>
            </a:r>
          </a:p>
          <a:p>
            <a:pPr eaLnBrk="1" hangingPunct="1">
              <a:spcAft>
                <a:spcPct val="10000"/>
              </a:spcAft>
              <a:buFont typeface="Wingdings" pitchFamily="-110" charset="2"/>
              <a:buNone/>
            </a:pPr>
            <a:endParaRPr lang="en-US" dirty="0" smtClean="0"/>
          </a:p>
          <a:p>
            <a:endParaRPr lang="en-US" dirty="0" smtClean="0">
              <a:latin typeface="Arial" charset="0"/>
              <a:cs typeface="Arial" charset="0"/>
            </a:endParaRPr>
          </a:p>
          <a:p>
            <a:endParaRPr lang="en-US" dirty="0" smtClean="0"/>
          </a:p>
          <a:p>
            <a:endParaRPr lang="en-US" dirty="0" smtClean="0"/>
          </a:p>
          <a:p>
            <a:endParaRPr lang="en-US" dirty="0" smtClean="0"/>
          </a:p>
        </p:txBody>
      </p:sp>
    </p:spTree>
    <p:extLst>
      <p:ext uri="{BB962C8B-B14F-4D97-AF65-F5344CB8AC3E}">
        <p14:creationId xmlns:p14="http://schemas.microsoft.com/office/powerpoint/2010/main" val="1591457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TextEdit="1"/>
          </p:cNvSpPr>
          <p:nvPr>
            <p:ph type="sldImg"/>
          </p:nvPr>
        </p:nvSpPr>
        <p:spPr bwMode="auto">
          <a:noFill/>
          <a:ln>
            <a:solidFill>
              <a:srgbClr val="000000"/>
            </a:solidFill>
            <a:miter lim="800000"/>
            <a:headEnd/>
            <a:tailEnd/>
          </a:ln>
        </p:spPr>
      </p:sp>
      <p:sp>
        <p:nvSpPr>
          <p:cNvPr id="101379"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latin typeface="Arial" charset="0"/>
                <a:cs typeface="Arial" charset="0"/>
              </a:rPr>
              <a:t>Creating an account and benchmarking a building in Portfolio Manager entails these four simple steps, which we will discuss in more detail on the following slides and through our live demonstration. </a:t>
            </a:r>
          </a:p>
        </p:txBody>
      </p:sp>
    </p:spTree>
    <p:extLst>
      <p:ext uri="{BB962C8B-B14F-4D97-AF65-F5344CB8AC3E}">
        <p14:creationId xmlns:p14="http://schemas.microsoft.com/office/powerpoint/2010/main" val="31547053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xfrm>
            <a:off x="1258888" y="719138"/>
            <a:ext cx="4800600" cy="3600450"/>
          </a:xfrm>
          <a:noFill/>
          <a:ln>
            <a:solidFill>
              <a:srgbClr val="000000"/>
            </a:solidFill>
            <a:miter lim="800000"/>
            <a:headEnd/>
            <a:tailEnd/>
          </a:ln>
        </p:spPr>
      </p:sp>
      <p:sp>
        <p:nvSpPr>
          <p:cNvPr id="102403" name="Rectangle 3"/>
          <p:cNvSpPr>
            <a:spLocks noGrp="1"/>
          </p:cNvSpPr>
          <p:nvPr>
            <p:ph type="body" idx="1"/>
          </p:nvPr>
        </p:nvSpPr>
        <p:spPr bwMode="auto">
          <a:xfrm>
            <a:off x="976313" y="4560888"/>
            <a:ext cx="5362575" cy="4321175"/>
          </a:xfrm>
          <a:noFill/>
        </p:spPr>
        <p:txBody>
          <a:bodyPr wrap="square" lIns="96307" tIns="48154" rIns="96307" bIns="48154" numCol="1" anchor="t" anchorCtr="0" compatLnSpc="1">
            <a:prstTxWarp prst="textNoShape">
              <a:avLst/>
            </a:prstTxWarp>
          </a:bodyPr>
          <a:lstStyle/>
          <a:p>
            <a:r>
              <a:rPr lang="en-US" dirty="0" smtClean="0">
                <a:latin typeface="Arial" charset="0"/>
                <a:cs typeface="Arial" charset="0"/>
              </a:rPr>
              <a:t>Let’s first talk about how to use the Portfolio Manager program.  The first thing you want to do before you go to the web site is to collect some needed information so you will be prepared to enter the data that is required.</a:t>
            </a:r>
          </a:p>
          <a:p>
            <a:endParaRPr lang="en-US" dirty="0" smtClean="0">
              <a:latin typeface="Arial" charset="0"/>
              <a:cs typeface="Arial" charset="0"/>
            </a:endParaRPr>
          </a:p>
          <a:p>
            <a:r>
              <a:rPr lang="en-US" dirty="0" smtClean="0">
                <a:latin typeface="Arial" charset="0"/>
                <a:cs typeface="Arial" charset="0"/>
              </a:rPr>
              <a:t>This is the information you will need to establish your facility groups – building identification information, energy use data, and space data.  In order to get a rating for a ratable space, you must input at least eleven months of data.  </a:t>
            </a:r>
          </a:p>
          <a:p>
            <a:endParaRPr lang="en-US" dirty="0" smtClean="0">
              <a:latin typeface="Arial" charset="0"/>
              <a:cs typeface="Arial" charset="0"/>
            </a:endParaRPr>
          </a:p>
          <a:p>
            <a:r>
              <a:rPr lang="en-US" dirty="0" smtClean="0">
                <a:latin typeface="Arial" charset="0"/>
                <a:cs typeface="Arial" charset="0"/>
              </a:rPr>
              <a:t>Although it is not initially required, before you can submit for any of the ENERGY STAR recognition programs, you have to verify that the facilities meet required energy codes and have good indoor air quality.  </a:t>
            </a:r>
          </a:p>
        </p:txBody>
      </p:sp>
    </p:spTree>
    <p:extLst>
      <p:ext uri="{BB962C8B-B14F-4D97-AF65-F5344CB8AC3E}">
        <p14:creationId xmlns:p14="http://schemas.microsoft.com/office/powerpoint/2010/main" val="14605731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xfrm>
            <a:off x="1258888" y="719138"/>
            <a:ext cx="4800600" cy="3600450"/>
          </a:xfrm>
          <a:noFill/>
          <a:ln>
            <a:solidFill>
              <a:srgbClr val="000000"/>
            </a:solidFill>
            <a:miter lim="800000"/>
            <a:headEnd/>
            <a:tailEnd/>
          </a:ln>
        </p:spPr>
      </p:sp>
      <p:sp>
        <p:nvSpPr>
          <p:cNvPr id="102403" name="Rectangle 3"/>
          <p:cNvSpPr>
            <a:spLocks noGrp="1"/>
          </p:cNvSpPr>
          <p:nvPr>
            <p:ph type="body" idx="1"/>
          </p:nvPr>
        </p:nvSpPr>
        <p:spPr bwMode="auto">
          <a:xfrm>
            <a:off x="976313" y="4560888"/>
            <a:ext cx="5362575" cy="4321175"/>
          </a:xfrm>
          <a:noFill/>
        </p:spPr>
        <p:txBody>
          <a:bodyPr wrap="square" lIns="96307" tIns="48154" rIns="96307" bIns="48154" numCol="1" anchor="t" anchorCtr="0" compatLnSpc="1">
            <a:prstTxWarp prst="textNoShape">
              <a:avLst/>
            </a:prstTxWarp>
          </a:bodyPr>
          <a:lstStyle/>
          <a:p>
            <a:r>
              <a:rPr lang="en-US" dirty="0" smtClean="0">
                <a:latin typeface="Arial" charset="0"/>
                <a:cs typeface="Arial" charset="0"/>
              </a:rPr>
              <a:t>For more information, see https://www.energystar.gov/buildings/owners_and_managers/existing_buildings/use_portfolio_manager/track_waste_materials</a:t>
            </a:r>
          </a:p>
        </p:txBody>
      </p:sp>
    </p:spTree>
    <p:extLst>
      <p:ext uri="{BB962C8B-B14F-4D97-AF65-F5344CB8AC3E}">
        <p14:creationId xmlns:p14="http://schemas.microsoft.com/office/powerpoint/2010/main" val="8592597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p:spPr>
      </p:sp>
      <p:sp>
        <p:nvSpPr>
          <p:cNvPr id="10342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latin typeface="Arial" charset="0"/>
                <a:cs typeface="Arial" charset="0"/>
              </a:rPr>
              <a:t>To enter your energy use data, you will need to gather information from monthly utility bills.  This page shows a sample of a commercial energy bill from Pepco.   You will need a bill that breaks the energy usage down per month.  </a:t>
            </a:r>
          </a:p>
          <a:p>
            <a:endParaRPr lang="en-US" dirty="0" smtClean="0">
              <a:latin typeface="Arial" charset="0"/>
              <a:cs typeface="Arial" charset="0"/>
            </a:endParaRPr>
          </a:p>
          <a:p>
            <a:r>
              <a:rPr lang="en-US" dirty="0" smtClean="0">
                <a:latin typeface="Arial" charset="0"/>
                <a:cs typeface="Arial" charset="0"/>
              </a:rPr>
              <a:t>As you can see in this example, the bill provides a break down of the energy usage for the month of May, giving you the total energy usage (in kilowatt hours) and the financial information.  It also gives you an energy use history at the bottom of the bill, so you can get a summary of the energy usage for each month previous to this billing period.  </a:t>
            </a:r>
          </a:p>
        </p:txBody>
      </p:sp>
      <p:sp>
        <p:nvSpPr>
          <p:cNvPr id="4" name="Slide Number Placeholder 3"/>
          <p:cNvSpPr>
            <a:spLocks noGrp="1"/>
          </p:cNvSpPr>
          <p:nvPr>
            <p:ph type="sldNum" sz="quarter" idx="5"/>
          </p:nvPr>
        </p:nvSpPr>
        <p:spPr/>
        <p:txBody>
          <a:bodyPr/>
          <a:lstStyle/>
          <a:p>
            <a:pPr>
              <a:defRPr/>
            </a:pPr>
            <a:fld id="{0B54FF7C-A52F-4C4F-8379-BC909F64ADC5}" type="slidenum">
              <a:rPr lang="en-US" smtClean="0"/>
              <a:pPr>
                <a:defRPr/>
              </a:pPr>
              <a:t>15</a:t>
            </a:fld>
            <a:endParaRPr lang="en-US" dirty="0"/>
          </a:p>
        </p:txBody>
      </p:sp>
    </p:spTree>
    <p:extLst>
      <p:ext uri="{BB962C8B-B14F-4D97-AF65-F5344CB8AC3E}">
        <p14:creationId xmlns:p14="http://schemas.microsoft.com/office/powerpoint/2010/main" val="15600058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647" tIns="48324" rIns="96647" bIns="48324" anchor="b"/>
          <a:lstStyle/>
          <a:p>
            <a:pPr algn="r"/>
            <a:fld id="{FE99067C-3DAB-482E-BCCB-B00C01258672}" type="slidenum">
              <a:rPr lang="en-US" sz="1300"/>
              <a:pPr algn="r"/>
              <a:t>16</a:t>
            </a:fld>
            <a:endParaRPr lang="en-US" sz="1300"/>
          </a:p>
        </p:txBody>
      </p:sp>
      <p:sp>
        <p:nvSpPr>
          <p:cNvPr id="104451" name="Rectangle 2"/>
          <p:cNvSpPr>
            <a:spLocks noGrp="1" noRot="1" noChangeAspect="1" noChangeArrowheads="1" noTextEdit="1"/>
          </p:cNvSpPr>
          <p:nvPr>
            <p:ph type="sldImg"/>
          </p:nvPr>
        </p:nvSpPr>
        <p:spPr bwMode="auto">
          <a:xfrm>
            <a:off x="1258888" y="720725"/>
            <a:ext cx="4800600" cy="3600450"/>
          </a:xfrm>
          <a:noFill/>
          <a:ln>
            <a:solidFill>
              <a:srgbClr val="000000"/>
            </a:solidFill>
            <a:miter lim="800000"/>
            <a:headEnd/>
            <a:tailEnd/>
          </a:ln>
        </p:spPr>
      </p:sp>
      <p:sp>
        <p:nvSpPr>
          <p:cNvPr id="104452" name="Rectangle 3"/>
          <p:cNvSpPr>
            <a:spLocks noGrp="1" noChangeArrowheads="1"/>
          </p:cNvSpPr>
          <p:nvPr>
            <p:ph type="body" idx="1"/>
          </p:nvPr>
        </p:nvSpPr>
        <p:spPr bwMode="auto">
          <a:noFill/>
        </p:spPr>
        <p:txBody>
          <a:bodyPr wrap="square" lIns="96647" tIns="48324" rIns="96647" bIns="48324" numCol="1" anchor="t" anchorCtr="0" compatLnSpc="1">
            <a:prstTxWarp prst="textNoShape">
              <a:avLst/>
            </a:prstTxWarp>
          </a:bodyPr>
          <a:lstStyle/>
          <a:p>
            <a:pPr eaLnBrk="1" hangingPunct="1"/>
            <a:r>
              <a:rPr lang="en-US" dirty="0" smtClean="0">
                <a:latin typeface="Arial" charset="0"/>
                <a:cs typeface="Arial" charset="0"/>
              </a:rPr>
              <a:t>Knowing the baseline performance from an initial rating enables users to set realistic and measurable improvement goals. </a:t>
            </a:r>
          </a:p>
          <a:p>
            <a:pPr eaLnBrk="1" hangingPunct="1"/>
            <a:endParaRPr lang="en-US" dirty="0" smtClean="0">
              <a:latin typeface="Arial" charset="0"/>
              <a:cs typeface="Arial" charset="0"/>
            </a:endParaRPr>
          </a:p>
          <a:p>
            <a:pPr eaLnBrk="1" hangingPunct="1"/>
            <a:r>
              <a:rPr lang="en-US" dirty="0" smtClean="0">
                <a:latin typeface="Arial" charset="0"/>
                <a:cs typeface="Arial" charset="0"/>
              </a:rPr>
              <a:t>Rating  facilities on a regular basis allows users to track the energy performance of all their facilities.  They’ll be able to see if the energy performance is improving or declining over time.  This information  is essential to the development and improvement of their energy management plan.</a:t>
            </a:r>
          </a:p>
          <a:p>
            <a:pPr eaLnBrk="1" hangingPunct="1"/>
            <a:endParaRPr lang="en-US" dirty="0" smtClean="0">
              <a:latin typeface="Arial" charset="0"/>
              <a:cs typeface="Arial" charset="0"/>
            </a:endParaRPr>
          </a:p>
          <a:p>
            <a:pPr eaLnBrk="1" hangingPunct="1"/>
            <a:r>
              <a:rPr lang="en-US" dirty="0" smtClean="0">
                <a:latin typeface="Arial" charset="0"/>
                <a:cs typeface="Arial" charset="0"/>
              </a:rPr>
              <a:t>Also, the energy performance rating should improve after actions/upgrades—this tool verifies the effect your efforts and investments have on performance.</a:t>
            </a:r>
          </a:p>
          <a:p>
            <a:pPr eaLnBrk="1" hangingPunct="1"/>
            <a:endParaRPr lang="en-US" dirty="0" smtClean="0">
              <a:latin typeface="Arial" charset="0"/>
              <a:cs typeface="Arial" charset="0"/>
            </a:endParaRPr>
          </a:p>
          <a:p>
            <a:pPr eaLnBrk="1" hangingPunct="1"/>
            <a:r>
              <a:rPr lang="en-US" dirty="0" smtClean="0">
                <a:latin typeface="Arial" charset="0"/>
                <a:cs typeface="Arial" charset="0"/>
              </a:rPr>
              <a:t>It is becoming more common for companies to use the energy performance rating as a baseline upon which service providers must improve the rating.  Companies can contractually obligate (or through non-contractual agreement) service providers to improve the energy performance rating of a building or portfolio.  </a:t>
            </a:r>
          </a:p>
        </p:txBody>
      </p:sp>
    </p:spTree>
    <p:extLst>
      <p:ext uri="{BB962C8B-B14F-4D97-AF65-F5344CB8AC3E}">
        <p14:creationId xmlns:p14="http://schemas.microsoft.com/office/powerpoint/2010/main" val="40666580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bwMode="auto">
          <a:xfrm>
            <a:off x="1257300" y="719138"/>
            <a:ext cx="4800600" cy="3600450"/>
          </a:xfrm>
          <a:noFill/>
          <a:ln>
            <a:solidFill>
              <a:srgbClr val="000000"/>
            </a:solidFill>
            <a:miter lim="800000"/>
            <a:headEnd/>
            <a:tailEnd/>
          </a:ln>
        </p:spPr>
      </p:sp>
      <p:sp>
        <p:nvSpPr>
          <p:cNvPr id="105475" name="Rectangle 3"/>
          <p:cNvSpPr>
            <a:spLocks noGrp="1" noChangeArrowheads="1"/>
          </p:cNvSpPr>
          <p:nvPr>
            <p:ph type="body" idx="1"/>
          </p:nvPr>
        </p:nvSpPr>
        <p:spPr bwMode="auto">
          <a:xfrm>
            <a:off x="731838" y="4562475"/>
            <a:ext cx="5851525" cy="4319588"/>
          </a:xfrm>
          <a:noFill/>
        </p:spPr>
        <p:txBody>
          <a:bodyPr wrap="square" lIns="96639" tIns="48320" rIns="96639" bIns="48320" numCol="1" anchor="t" anchorCtr="0" compatLnSpc="1">
            <a:prstTxWarp prst="textNoShape">
              <a:avLst/>
            </a:prstTxWarp>
          </a:bodyPr>
          <a:lstStyle/>
          <a:p>
            <a:r>
              <a:rPr lang="en-US" smtClean="0">
                <a:latin typeface="Arial" charset="0"/>
                <a:cs typeface="Arial" charset="0"/>
              </a:rPr>
              <a:t>Portfolio Manager enables users to compare the energy use of similar buildings. Enter energy use data into the tool to: </a:t>
            </a:r>
          </a:p>
          <a:p>
            <a:pPr lvl="1">
              <a:buFontTx/>
              <a:buChar char="•"/>
            </a:pPr>
            <a:r>
              <a:rPr lang="en-US" smtClean="0">
                <a:latin typeface="Arial" charset="0"/>
                <a:cs typeface="Arial" charset="0"/>
              </a:rPr>
              <a:t>  Identify under-performing buildings to target for energy efficiency improvements.</a:t>
            </a:r>
          </a:p>
          <a:p>
            <a:pPr lvl="1">
              <a:buFontTx/>
              <a:buChar char="•"/>
            </a:pPr>
            <a:r>
              <a:rPr lang="en-US" smtClean="0">
                <a:latin typeface="Arial" charset="0"/>
                <a:cs typeface="Arial" charset="0"/>
              </a:rPr>
              <a:t>  Establish baselines to set goals and measure progress for energy efficiency improvement projects over time.</a:t>
            </a:r>
          </a:p>
        </p:txBody>
      </p:sp>
    </p:spTree>
    <p:extLst>
      <p:ext uri="{BB962C8B-B14F-4D97-AF65-F5344CB8AC3E}">
        <p14:creationId xmlns:p14="http://schemas.microsoft.com/office/powerpoint/2010/main" val="22940821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bwMode="auto">
          <a:xfrm>
            <a:off x="1257300" y="719138"/>
            <a:ext cx="4800600" cy="3600450"/>
          </a:xfrm>
          <a:noFill/>
          <a:ln>
            <a:solidFill>
              <a:srgbClr val="000000"/>
            </a:solidFill>
            <a:miter lim="800000"/>
            <a:headEnd/>
            <a:tailEnd/>
          </a:ln>
        </p:spPr>
      </p:sp>
      <p:sp>
        <p:nvSpPr>
          <p:cNvPr id="106499" name="Rectangle 3"/>
          <p:cNvSpPr>
            <a:spLocks noGrp="1" noChangeArrowheads="1"/>
          </p:cNvSpPr>
          <p:nvPr>
            <p:ph type="body" idx="1"/>
          </p:nvPr>
        </p:nvSpPr>
        <p:spPr bwMode="auto">
          <a:xfrm>
            <a:off x="731838" y="4562475"/>
            <a:ext cx="5851525" cy="4319588"/>
          </a:xfrm>
          <a:noFill/>
        </p:spPr>
        <p:txBody>
          <a:bodyPr wrap="square" lIns="96639" tIns="48320" rIns="96639" bIns="48320" numCol="1" anchor="t" anchorCtr="0" compatLnSpc="1">
            <a:prstTxWarp prst="textNoShape">
              <a:avLst/>
            </a:prstTxWarp>
          </a:bodyPr>
          <a:lstStyle/>
          <a:p>
            <a:r>
              <a:rPr lang="en-US" dirty="0" smtClean="0">
                <a:latin typeface="Arial" charset="0"/>
                <a:cs typeface="Arial" charset="0"/>
              </a:rPr>
              <a:t>Portfolio Manager also allows users to track key consumption, performance, and cost information during energy efficiency improvement projects. Portfolio Manager is used to:</a:t>
            </a:r>
          </a:p>
          <a:p>
            <a:pPr lvl="1">
              <a:buFontTx/>
              <a:buChar char="•"/>
            </a:pPr>
            <a:r>
              <a:rPr lang="en-US" dirty="0" smtClean="0">
                <a:latin typeface="Arial" charset="0"/>
                <a:cs typeface="Arial" charset="0"/>
              </a:rPr>
              <a:t>  Monitor energy efficiency, water, or waste improvements compared to a baseline.</a:t>
            </a:r>
          </a:p>
          <a:p>
            <a:pPr lvl="1">
              <a:buFontTx/>
              <a:buChar char="•"/>
            </a:pPr>
            <a:r>
              <a:rPr lang="en-US" dirty="0" smtClean="0">
                <a:latin typeface="Arial" charset="0"/>
                <a:cs typeface="Arial" charset="0"/>
              </a:rPr>
              <a:t>  Track reductions in greenhouse gas emissions. </a:t>
            </a:r>
          </a:p>
          <a:p>
            <a:pPr lvl="1">
              <a:buFontTx/>
              <a:buChar char="•"/>
            </a:pPr>
            <a:r>
              <a:rPr lang="en-US" dirty="0" smtClean="0">
                <a:latin typeface="Arial" charset="0"/>
                <a:cs typeface="Arial" charset="0"/>
              </a:rPr>
              <a:t>  Monitor energy and water cost savings. </a:t>
            </a:r>
          </a:p>
        </p:txBody>
      </p:sp>
    </p:spTree>
    <p:extLst>
      <p:ext uri="{BB962C8B-B14F-4D97-AF65-F5344CB8AC3E}">
        <p14:creationId xmlns:p14="http://schemas.microsoft.com/office/powerpoint/2010/main" val="17216273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p:spPr>
      </p:sp>
      <p:sp>
        <p:nvSpPr>
          <p:cNvPr id="911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charset="0"/>
              <a:cs typeface="Arial" charset="0"/>
            </a:endParaRPr>
          </a:p>
        </p:txBody>
      </p:sp>
      <p:sp>
        <p:nvSpPr>
          <p:cNvPr id="4" name="Slide Number Placeholder 3"/>
          <p:cNvSpPr>
            <a:spLocks noGrp="1"/>
          </p:cNvSpPr>
          <p:nvPr>
            <p:ph type="sldNum" sz="quarter" idx="5"/>
          </p:nvPr>
        </p:nvSpPr>
        <p:spPr/>
        <p:txBody>
          <a:bodyPr/>
          <a:lstStyle/>
          <a:p>
            <a:pPr>
              <a:defRPr/>
            </a:pPr>
            <a:fld id="{975084F5-1960-43D0-9B87-64E749DE21F4}" type="slidenum">
              <a:rPr lang="en-US" smtClean="0"/>
              <a:pPr>
                <a:defRPr/>
              </a:pPr>
              <a:t>1</a:t>
            </a:fld>
            <a:endParaRPr lang="en-US"/>
          </a:p>
        </p:txBody>
      </p:sp>
    </p:spTree>
    <p:extLst>
      <p:ext uri="{BB962C8B-B14F-4D97-AF65-F5344CB8AC3E}">
        <p14:creationId xmlns:p14="http://schemas.microsoft.com/office/powerpoint/2010/main" val="7483779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TextEdit="1"/>
          </p:cNvSpPr>
          <p:nvPr>
            <p:ph type="sldImg"/>
          </p:nvPr>
        </p:nvSpPr>
        <p:spPr bwMode="auto">
          <a:noFill/>
          <a:ln>
            <a:solidFill>
              <a:srgbClr val="000000"/>
            </a:solidFill>
            <a:miter lim="800000"/>
            <a:headEnd/>
            <a:tailEnd/>
          </a:ln>
        </p:spPr>
      </p:sp>
      <p:sp>
        <p:nvSpPr>
          <p:cNvPr id="107523"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latin typeface="Arial" charset="0"/>
                <a:cs typeface="Arial" charset="0"/>
              </a:rPr>
              <a:t>Finally, Portfolio Manager is a tool that helps to document savings results.  For many organizations, the ideas of transparency and accountability are essential, especially when deciding how to spend their money.  Also, the concept of quick and tangible results is of major concern.  Portfolio Manager helps to fulfill all of these considerations.</a:t>
            </a:r>
          </a:p>
        </p:txBody>
      </p:sp>
    </p:spTree>
    <p:extLst>
      <p:ext uri="{BB962C8B-B14F-4D97-AF65-F5344CB8AC3E}">
        <p14:creationId xmlns:p14="http://schemas.microsoft.com/office/powerpoint/2010/main" val="5463193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p:spPr>
      </p:sp>
      <p:sp>
        <p:nvSpPr>
          <p:cNvPr id="108547" name="Notes Placeholder 2"/>
          <p:cNvSpPr>
            <a:spLocks noGrp="1"/>
          </p:cNvSpPr>
          <p:nvPr>
            <p:ph type="body" idx="1"/>
          </p:nvPr>
        </p:nvSpPr>
        <p:spPr bwMode="auto">
          <a:noFill/>
        </p:spPr>
        <p:txBody>
          <a:bodyPr wrap="square" numCol="1" anchor="t" anchorCtr="0" compatLnSpc="1">
            <a:prstTxWarp prst="textNoShape">
              <a:avLst/>
            </a:prstTxWarp>
          </a:bodyPr>
          <a:lstStyle/>
          <a:p>
            <a:pPr marL="0" lvl="1" indent="-301625" eaLnBrk="1" hangingPunct="1">
              <a:spcAft>
                <a:spcPct val="10000"/>
              </a:spcAft>
            </a:pPr>
            <a:r>
              <a:rPr lang="en-US" b="1" smtClean="0">
                <a:solidFill>
                  <a:srgbClr val="5D5D5D"/>
                </a:solidFill>
                <a:latin typeface="Arial" charset="0"/>
                <a:cs typeface="Arial" charset="0"/>
              </a:rPr>
              <a:t>* Note to Instructor:  Here, you will dive into a live demonstration of Portfolio Manager (instructions on the following slide).  We’ve also provided supplemental slides in case, for some reason, the live demonstration isn’t working out or the connection is slow and impeding the demonstration of Portfolio Manager.</a:t>
            </a:r>
            <a:endParaRPr lang="en-US" b="1" smtClean="0">
              <a:latin typeface="Arial" charset="0"/>
              <a:cs typeface="Arial" charset="0"/>
            </a:endParaRPr>
          </a:p>
        </p:txBody>
      </p:sp>
      <p:sp>
        <p:nvSpPr>
          <p:cNvPr id="4" name="Slide Number Placeholder 3"/>
          <p:cNvSpPr>
            <a:spLocks noGrp="1"/>
          </p:cNvSpPr>
          <p:nvPr>
            <p:ph type="sldNum" sz="quarter" idx="5"/>
          </p:nvPr>
        </p:nvSpPr>
        <p:spPr/>
        <p:txBody>
          <a:bodyPr/>
          <a:lstStyle/>
          <a:p>
            <a:pPr>
              <a:defRPr/>
            </a:pPr>
            <a:fld id="{1C77D28B-5E55-42E9-B3E7-0F3D91F0E3D0}" type="slidenum">
              <a:rPr lang="en-US" smtClean="0"/>
              <a:pPr>
                <a:defRPr/>
              </a:pPr>
              <a:t>20</a:t>
            </a:fld>
            <a:endParaRPr lang="en-US" dirty="0"/>
          </a:p>
        </p:txBody>
      </p:sp>
    </p:spTree>
    <p:extLst>
      <p:ext uri="{BB962C8B-B14F-4D97-AF65-F5344CB8AC3E}">
        <p14:creationId xmlns:p14="http://schemas.microsoft.com/office/powerpoint/2010/main" val="20435291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bwMode="auto">
          <a:xfrm>
            <a:off x="1258888" y="719138"/>
            <a:ext cx="4800600" cy="3600450"/>
          </a:xfrm>
          <a:noFill/>
          <a:ln>
            <a:solidFill>
              <a:srgbClr val="000000"/>
            </a:solidFill>
            <a:miter lim="800000"/>
            <a:headEnd/>
            <a:tailEnd/>
          </a:ln>
        </p:spPr>
      </p:sp>
      <p:sp>
        <p:nvSpPr>
          <p:cNvPr id="98307" name="Rectangle 3"/>
          <p:cNvSpPr>
            <a:spLocks noGrp="1" noChangeArrowheads="1"/>
          </p:cNvSpPr>
          <p:nvPr>
            <p:ph type="body" idx="1"/>
          </p:nvPr>
        </p:nvSpPr>
        <p:spPr bwMode="auto">
          <a:xfrm>
            <a:off x="731838" y="4560888"/>
            <a:ext cx="5851525" cy="4321175"/>
          </a:xfrm>
        </p:spPr>
        <p:txBody>
          <a:bodyPr wrap="square" lIns="95732" tIns="47865" rIns="95732" bIns="47865" numCol="1" anchor="t" anchorCtr="0" compatLnSpc="1">
            <a:prstTxWarp prst="textNoShape">
              <a:avLst/>
            </a:prstTxWarp>
            <a:normAutofit fontScale="47500" lnSpcReduction="20000"/>
          </a:bodyPr>
          <a:lstStyle/>
          <a:p>
            <a:pPr marL="0" lvl="1" indent="-301625" eaLnBrk="1" hangingPunct="1">
              <a:spcAft>
                <a:spcPct val="10000"/>
              </a:spcAft>
              <a:defRPr/>
            </a:pPr>
            <a:r>
              <a:rPr lang="en-US" b="1" dirty="0" smtClean="0">
                <a:latin typeface="Arial" pitchFamily="34" charset="0"/>
                <a:cs typeface="Arial" pitchFamily="34" charset="0"/>
              </a:rPr>
              <a:t>NOTE TO INSTRUCTOR:  </a:t>
            </a:r>
          </a:p>
          <a:p>
            <a:pPr marL="0" lvl="1" indent="-301625" eaLnBrk="1" hangingPunct="1">
              <a:spcAft>
                <a:spcPct val="10000"/>
              </a:spcAft>
              <a:defRPr/>
            </a:pPr>
            <a:r>
              <a:rPr lang="en-US" i="1" dirty="0" smtClean="0">
                <a:latin typeface="Arial" pitchFamily="34" charset="0"/>
                <a:cs typeface="Arial" pitchFamily="34" charset="0"/>
              </a:rPr>
              <a:t>1. Prior to giving this presentation, v</a:t>
            </a:r>
            <a:r>
              <a:rPr lang="en-US" i="1" dirty="0" smtClean="0">
                <a:solidFill>
                  <a:schemeClr val="hlink"/>
                </a:solidFill>
                <a:latin typeface="Arial" pitchFamily="34" charset="0"/>
                <a:cs typeface="Arial" pitchFamily="34" charset="0"/>
              </a:rPr>
              <a:t>isit </a:t>
            </a:r>
            <a:r>
              <a:rPr lang="en-US" i="1" u="sng" dirty="0" smtClean="0">
                <a:solidFill>
                  <a:schemeClr val="hlink"/>
                </a:solidFill>
                <a:latin typeface="Arial" pitchFamily="34" charset="0"/>
                <a:cs typeface="Arial" pitchFamily="34" charset="0"/>
              </a:rPr>
              <a:t>www.energystar.gov/benchmark</a:t>
            </a:r>
            <a:r>
              <a:rPr lang="en-US" i="1" dirty="0" smtClean="0">
                <a:solidFill>
                  <a:schemeClr val="hlink"/>
                </a:solidFill>
                <a:latin typeface="Arial" pitchFamily="34" charset="0"/>
                <a:cs typeface="Arial" pitchFamily="34" charset="0"/>
              </a:rPr>
              <a:t> and register an account.  </a:t>
            </a:r>
          </a:p>
          <a:p>
            <a:pPr marL="0" lvl="1" indent="-301625" eaLnBrk="1" hangingPunct="1">
              <a:spcAft>
                <a:spcPct val="10000"/>
              </a:spcAft>
              <a:defRPr/>
            </a:pPr>
            <a:r>
              <a:rPr lang="en-US" i="1" dirty="0" smtClean="0">
                <a:solidFill>
                  <a:schemeClr val="hlink"/>
                </a:solidFill>
                <a:latin typeface="Arial" pitchFamily="34" charset="0"/>
                <a:cs typeface="Arial" pitchFamily="34" charset="0"/>
              </a:rPr>
              <a:t>2. Input data from the provided “Sample Office to Benchmark” MS Word document.</a:t>
            </a:r>
          </a:p>
          <a:p>
            <a:pPr marL="0" lvl="1" indent="-301625" eaLnBrk="1" hangingPunct="1">
              <a:spcAft>
                <a:spcPct val="10000"/>
              </a:spcAft>
              <a:defRPr/>
            </a:pPr>
            <a:r>
              <a:rPr lang="en-US" i="1" dirty="0" smtClean="0">
                <a:solidFill>
                  <a:schemeClr val="hlink"/>
                </a:solidFill>
                <a:latin typeface="Arial" pitchFamily="34" charset="0"/>
                <a:cs typeface="Arial" pitchFamily="34" charset="0"/>
              </a:rPr>
              <a:t>3. Familiarize yourself with the benchmarking process, if necessary.</a:t>
            </a:r>
          </a:p>
          <a:p>
            <a:pPr marL="0" lvl="1" indent="-301625" eaLnBrk="1" hangingPunct="1">
              <a:spcAft>
                <a:spcPct val="10000"/>
              </a:spcAft>
              <a:defRPr/>
            </a:pPr>
            <a:r>
              <a:rPr lang="en-US" i="1" dirty="0" smtClean="0">
                <a:solidFill>
                  <a:schemeClr val="hlink"/>
                </a:solidFill>
                <a:latin typeface="Arial" pitchFamily="34" charset="0"/>
                <a:cs typeface="Arial" pitchFamily="34" charset="0"/>
              </a:rPr>
              <a:t>4. When giving this live demo to students, start from scratch to show the step-by-step process of </a:t>
            </a:r>
            <a:r>
              <a:rPr lang="en-US" b="1" i="1" dirty="0" smtClean="0">
                <a:solidFill>
                  <a:schemeClr val="hlink"/>
                </a:solidFill>
                <a:latin typeface="Arial" pitchFamily="34" charset="0"/>
                <a:cs typeface="Arial" pitchFamily="34" charset="0"/>
              </a:rPr>
              <a:t>logging in </a:t>
            </a:r>
            <a:r>
              <a:rPr lang="en-US" i="1" dirty="0" smtClean="0">
                <a:solidFill>
                  <a:schemeClr val="hlink"/>
                </a:solidFill>
                <a:latin typeface="Arial" pitchFamily="34" charset="0"/>
                <a:cs typeface="Arial" pitchFamily="34" charset="0"/>
              </a:rPr>
              <a:t>to Portfolio Manager, </a:t>
            </a:r>
            <a:r>
              <a:rPr lang="en-US" b="1" i="1" dirty="0" smtClean="0">
                <a:solidFill>
                  <a:schemeClr val="hlink"/>
                </a:solidFill>
                <a:latin typeface="Arial" pitchFamily="34" charset="0"/>
                <a:cs typeface="Arial" pitchFamily="34" charset="0"/>
              </a:rPr>
              <a:t>inputting building data</a:t>
            </a:r>
            <a:r>
              <a:rPr lang="en-US" i="1" dirty="0" smtClean="0">
                <a:solidFill>
                  <a:schemeClr val="hlink"/>
                </a:solidFill>
                <a:latin typeface="Arial" pitchFamily="34" charset="0"/>
                <a:cs typeface="Arial" pitchFamily="34" charset="0"/>
              </a:rPr>
              <a:t>, and generating a </a:t>
            </a:r>
            <a:r>
              <a:rPr lang="en-US" b="1" i="1" dirty="0" smtClean="0">
                <a:solidFill>
                  <a:schemeClr val="hlink"/>
                </a:solidFill>
                <a:latin typeface="Arial" pitchFamily="34" charset="0"/>
                <a:cs typeface="Arial" pitchFamily="34" charset="0"/>
              </a:rPr>
              <a:t>Statement of Energy Performance (SEP) </a:t>
            </a:r>
            <a:r>
              <a:rPr lang="en-US" i="1" dirty="0" smtClean="0">
                <a:solidFill>
                  <a:schemeClr val="hlink"/>
                </a:solidFill>
                <a:latin typeface="Arial" pitchFamily="34" charset="0"/>
                <a:cs typeface="Arial" pitchFamily="34" charset="0"/>
              </a:rPr>
              <a:t>and</a:t>
            </a:r>
            <a:r>
              <a:rPr lang="en-US" b="1" i="1" dirty="0" smtClean="0">
                <a:solidFill>
                  <a:schemeClr val="hlink"/>
                </a:solidFill>
                <a:latin typeface="Arial" pitchFamily="34" charset="0"/>
                <a:cs typeface="Arial" pitchFamily="34" charset="0"/>
              </a:rPr>
              <a:t> Data Checklist</a:t>
            </a:r>
            <a:r>
              <a:rPr lang="en-US" i="1" dirty="0" smtClean="0">
                <a:solidFill>
                  <a:schemeClr val="hlink"/>
                </a:solidFill>
                <a:latin typeface="Arial" pitchFamily="34" charset="0"/>
                <a:cs typeface="Arial" pitchFamily="34" charset="0"/>
              </a:rPr>
              <a:t>.</a:t>
            </a:r>
          </a:p>
          <a:p>
            <a:pPr marL="0" lvl="1" indent="-301625" eaLnBrk="1" hangingPunct="1">
              <a:spcAft>
                <a:spcPct val="10000"/>
              </a:spcAft>
              <a:defRPr/>
            </a:pPr>
            <a:endParaRPr lang="en-US" i="1" dirty="0" smtClean="0">
              <a:solidFill>
                <a:schemeClr val="hlink"/>
              </a:solidFill>
              <a:latin typeface="Arial" pitchFamily="34" charset="0"/>
              <a:cs typeface="Arial" pitchFamily="34" charset="0"/>
            </a:endParaRPr>
          </a:p>
          <a:p>
            <a:pPr marL="0" lvl="1" indent="-301625" eaLnBrk="1" hangingPunct="1">
              <a:spcAft>
                <a:spcPct val="10000"/>
              </a:spcAft>
              <a:defRPr/>
            </a:pPr>
            <a:r>
              <a:rPr lang="en-US" i="1" dirty="0" smtClean="0">
                <a:solidFill>
                  <a:schemeClr val="hlink"/>
                </a:solidFill>
                <a:latin typeface="Arial" pitchFamily="34" charset="0"/>
                <a:cs typeface="Arial" pitchFamily="34" charset="0"/>
              </a:rPr>
              <a:t>The following slides are optional and simply translate the live demonstration into screenshots, so if the internet connection isn’t working (or for some other reason), you can walk the students through the process via slides.  </a:t>
            </a:r>
          </a:p>
          <a:p>
            <a:pPr marL="0" lvl="1" indent="-301625" eaLnBrk="1" hangingPunct="1">
              <a:spcAft>
                <a:spcPct val="10000"/>
              </a:spcAft>
              <a:defRPr/>
            </a:pPr>
            <a:endParaRPr lang="en-US" i="1" dirty="0" smtClean="0">
              <a:solidFill>
                <a:schemeClr val="hlink"/>
              </a:solidFill>
              <a:latin typeface="Arial" pitchFamily="34" charset="0"/>
              <a:cs typeface="Arial" pitchFamily="34" charset="0"/>
            </a:endParaRPr>
          </a:p>
          <a:p>
            <a:pPr>
              <a:defRPr/>
            </a:pPr>
            <a:r>
              <a:rPr lang="en-US" dirty="0" smtClean="0">
                <a:latin typeface="Arial" pitchFamily="34" charset="0"/>
                <a:cs typeface="Arial" pitchFamily="34" charset="0"/>
              </a:rPr>
              <a:t>The </a:t>
            </a:r>
            <a:r>
              <a:rPr lang="en-US" b="1" dirty="0" smtClean="0">
                <a:latin typeface="Arial" pitchFamily="34" charset="0"/>
                <a:cs typeface="Arial" pitchFamily="34" charset="0"/>
              </a:rPr>
              <a:t>SEP </a:t>
            </a:r>
            <a:r>
              <a:rPr lang="en-US" dirty="0" smtClean="0">
                <a:latin typeface="Arial" pitchFamily="34" charset="0"/>
                <a:cs typeface="Arial" pitchFamily="34" charset="0"/>
              </a:rPr>
              <a:t>report provides information on the energy and environmental performance impact for any Period Ending Date in which the facility has 12 months of meter data.</a:t>
            </a:r>
          </a:p>
          <a:p>
            <a:pPr>
              <a:defRPr/>
            </a:pPr>
            <a:r>
              <a:rPr lang="en-US" dirty="0" smtClean="0">
                <a:latin typeface="Arial" pitchFamily="34" charset="0"/>
                <a:cs typeface="Arial" pitchFamily="34" charset="0"/>
              </a:rPr>
              <a:t>The </a:t>
            </a:r>
            <a:r>
              <a:rPr lang="en-US" b="1" dirty="0" smtClean="0">
                <a:latin typeface="Arial" pitchFamily="34" charset="0"/>
                <a:cs typeface="Arial" pitchFamily="34" charset="0"/>
              </a:rPr>
              <a:t>Data Checklist </a:t>
            </a:r>
            <a:r>
              <a:rPr lang="en-US" dirty="0" smtClean="0">
                <a:latin typeface="Arial" pitchFamily="34" charset="0"/>
                <a:cs typeface="Arial" pitchFamily="34" charset="0"/>
              </a:rPr>
              <a:t>provides a summary of a property’s physical and operating characteristics, as well as its total energy consumption.</a:t>
            </a:r>
          </a:p>
          <a:p>
            <a:pPr marL="0" lvl="1" indent="-301625" eaLnBrk="1" hangingPunct="1">
              <a:spcAft>
                <a:spcPct val="10000"/>
              </a:spcAft>
              <a:defRPr/>
            </a:pPr>
            <a:endParaRPr lang="en-US" i="1" dirty="0" smtClean="0">
              <a:solidFill>
                <a:schemeClr val="hlink"/>
              </a:solidFill>
              <a:latin typeface="Arial" pitchFamily="34" charset="0"/>
              <a:cs typeface="Arial" pitchFamily="34" charset="0"/>
            </a:endParaRPr>
          </a:p>
          <a:p>
            <a:pPr>
              <a:defRPr/>
            </a:pPr>
            <a:r>
              <a:rPr lang="en-US" dirty="0" smtClean="0">
                <a:latin typeface="Arial" pitchFamily="34" charset="0"/>
                <a:cs typeface="Arial" pitchFamily="34" charset="0"/>
              </a:rPr>
              <a:t>Follow the steps below to generate an </a:t>
            </a:r>
            <a:r>
              <a:rPr lang="en-US" b="1" dirty="0" smtClean="0">
                <a:latin typeface="Arial" pitchFamily="34" charset="0"/>
                <a:cs typeface="Arial" pitchFamily="34" charset="0"/>
              </a:rPr>
              <a:t>SEP </a:t>
            </a:r>
            <a:r>
              <a:rPr lang="en-US" dirty="0" smtClean="0">
                <a:latin typeface="Arial" pitchFamily="34" charset="0"/>
                <a:cs typeface="Arial" pitchFamily="34" charset="0"/>
              </a:rPr>
              <a:t>and</a:t>
            </a:r>
            <a:r>
              <a:rPr lang="en-US" b="1" dirty="0" smtClean="0">
                <a:latin typeface="Arial" pitchFamily="34" charset="0"/>
                <a:cs typeface="Arial" pitchFamily="34" charset="0"/>
              </a:rPr>
              <a:t> Data Checklist</a:t>
            </a:r>
            <a:r>
              <a:rPr lang="en-US" dirty="0" smtClean="0">
                <a:latin typeface="Arial" pitchFamily="34" charset="0"/>
                <a:cs typeface="Arial" pitchFamily="34" charset="0"/>
              </a:rPr>
              <a:t>: </a:t>
            </a:r>
          </a:p>
          <a:p>
            <a:pPr lvl="1">
              <a:buFont typeface="Arial" pitchFamily="34" charset="0"/>
              <a:buChar char="•"/>
              <a:defRPr/>
            </a:pPr>
            <a:r>
              <a:rPr lang="en-US" dirty="0" smtClean="0">
                <a:latin typeface="Arial" pitchFamily="34" charset="0"/>
                <a:cs typeface="Arial" pitchFamily="34" charset="0"/>
              </a:rPr>
              <a:t> On the Facility Summary page, select the Generate a Statement of Energy Performance for uses other than applying for the ENERGY STAR link above the Facility Performance table. The Statement of Energy Performance (for uses other than applying for the ENERGY STAR) page will open.</a:t>
            </a:r>
          </a:p>
          <a:p>
            <a:pPr lvl="1">
              <a:buFont typeface="Arial" pitchFamily="34" charset="0"/>
              <a:buChar char="•"/>
              <a:defRPr/>
            </a:pPr>
            <a:r>
              <a:rPr lang="en-US" dirty="0" smtClean="0">
                <a:latin typeface="Arial" pitchFamily="34" charset="0"/>
                <a:cs typeface="Arial" pitchFamily="34" charset="0"/>
              </a:rPr>
              <a:t> Select the Period Ending Date in the dropdown menu.</a:t>
            </a:r>
          </a:p>
          <a:p>
            <a:pPr lvl="1">
              <a:buFont typeface="Arial" pitchFamily="34" charset="0"/>
              <a:buChar char="•"/>
              <a:defRPr/>
            </a:pPr>
            <a:r>
              <a:rPr lang="en-US" dirty="0" smtClean="0">
                <a:latin typeface="Arial" pitchFamily="34" charset="0"/>
                <a:cs typeface="Arial" pitchFamily="34" charset="0"/>
              </a:rPr>
              <a:t> Optionally, select Organization, Contact, and Certifying Professional values to display on the report. (You may also add or edit Contacts and Organizations from this screen.)</a:t>
            </a:r>
          </a:p>
          <a:p>
            <a:pPr lvl="1">
              <a:buFont typeface="Arial" pitchFamily="34" charset="0"/>
              <a:buChar char="•"/>
              <a:defRPr/>
            </a:pPr>
            <a:r>
              <a:rPr lang="en-US" dirty="0" smtClean="0">
                <a:latin typeface="Arial" pitchFamily="34" charset="0"/>
                <a:cs typeface="Arial" pitchFamily="34" charset="0"/>
              </a:rPr>
              <a:t> Review the selections for Display Options; you many choose to display the SEP, the Data Checklist, the Facility Summary, and/or the Statement for Display Purposes.  By default, all four items will be selected.  </a:t>
            </a:r>
          </a:p>
          <a:p>
            <a:pPr lvl="1">
              <a:buFont typeface="Arial" pitchFamily="34" charset="0"/>
              <a:buChar char="•"/>
              <a:defRPr/>
            </a:pPr>
            <a:r>
              <a:rPr lang="en-US" dirty="0" smtClean="0">
                <a:latin typeface="Arial" pitchFamily="34" charset="0"/>
                <a:cs typeface="Arial" pitchFamily="34" charset="0"/>
              </a:rPr>
              <a:t>Select the Generate Report button.</a:t>
            </a:r>
          </a:p>
          <a:p>
            <a:pPr lvl="1">
              <a:buFont typeface="Arial" pitchFamily="34" charset="0"/>
              <a:buChar char="•"/>
              <a:defRPr/>
            </a:pPr>
            <a:r>
              <a:rPr lang="en-US" dirty="0" smtClean="0">
                <a:latin typeface="Arial" pitchFamily="34" charset="0"/>
                <a:cs typeface="Arial" pitchFamily="34" charset="0"/>
              </a:rPr>
              <a:t>The report will display as a PDF file that can be printed or saved.</a:t>
            </a:r>
          </a:p>
          <a:p>
            <a:pPr>
              <a:defRPr/>
            </a:pPr>
            <a:endParaRPr lang="en-US" dirty="0" smtClean="0">
              <a:latin typeface="Arial" pitchFamily="34" charset="0"/>
              <a:cs typeface="Arial" pitchFamily="34" charset="0"/>
            </a:endParaRPr>
          </a:p>
          <a:p>
            <a:pPr>
              <a:defRPr/>
            </a:pPr>
            <a:r>
              <a:rPr lang="en-US" dirty="0" smtClean="0">
                <a:latin typeface="Arial" pitchFamily="34" charset="0"/>
                <a:cs typeface="Arial" pitchFamily="34" charset="0"/>
              </a:rPr>
              <a:t>You can also request an </a:t>
            </a:r>
            <a:r>
              <a:rPr lang="en-US" b="1" dirty="0" smtClean="0">
                <a:latin typeface="Arial" pitchFamily="34" charset="0"/>
                <a:cs typeface="Arial" pitchFamily="34" charset="0"/>
              </a:rPr>
              <a:t>Energy Performance Report </a:t>
            </a:r>
            <a:r>
              <a:rPr lang="en-US" dirty="0" smtClean="0">
                <a:latin typeface="Arial" pitchFamily="34" charset="0"/>
                <a:cs typeface="Arial" pitchFamily="34" charset="0"/>
              </a:rPr>
              <a:t>to see the change in performance over time for selected buildings or an entire portfolio. Available comparative metrics in this report include: </a:t>
            </a:r>
          </a:p>
          <a:p>
            <a:pPr>
              <a:defRPr/>
            </a:pPr>
            <a:r>
              <a:rPr lang="en-US" dirty="0" smtClean="0">
                <a:latin typeface="Arial" pitchFamily="34" charset="0"/>
                <a:cs typeface="Arial" pitchFamily="34" charset="0"/>
              </a:rPr>
              <a:t>   • Normalized energy use intensity </a:t>
            </a:r>
          </a:p>
          <a:p>
            <a:pPr>
              <a:defRPr/>
            </a:pPr>
            <a:r>
              <a:rPr lang="en-US" dirty="0" smtClean="0">
                <a:latin typeface="Arial" pitchFamily="34" charset="0"/>
                <a:cs typeface="Arial" pitchFamily="34" charset="0"/>
              </a:rPr>
              <a:t>   • Total electric use </a:t>
            </a:r>
          </a:p>
          <a:p>
            <a:pPr>
              <a:defRPr/>
            </a:pPr>
            <a:r>
              <a:rPr lang="en-US" dirty="0" smtClean="0">
                <a:latin typeface="Arial" pitchFamily="34" charset="0"/>
                <a:cs typeface="Arial" pitchFamily="34" charset="0"/>
              </a:rPr>
              <a:t>   • Total natural gas use </a:t>
            </a:r>
          </a:p>
          <a:p>
            <a:pPr>
              <a:defRPr/>
            </a:pPr>
            <a:r>
              <a:rPr lang="en-US" dirty="0" smtClean="0">
                <a:latin typeface="Arial" pitchFamily="34" charset="0"/>
                <a:cs typeface="Arial" pitchFamily="34" charset="0"/>
              </a:rPr>
              <a:t>   • Energy performance rating (if available) </a:t>
            </a:r>
          </a:p>
          <a:p>
            <a:pPr>
              <a:defRPr/>
            </a:pPr>
            <a:endParaRPr lang="en-US" dirty="0" smtClean="0">
              <a:latin typeface="Arial" pitchFamily="34" charset="0"/>
              <a:cs typeface="Arial" pitchFamily="34" charset="0"/>
            </a:endParaRPr>
          </a:p>
          <a:p>
            <a:pPr>
              <a:defRPr/>
            </a:pPr>
            <a:r>
              <a:rPr lang="en-US" dirty="0" smtClean="0">
                <a:latin typeface="Arial" pitchFamily="34" charset="0"/>
                <a:cs typeface="Arial" pitchFamily="34" charset="0"/>
              </a:rPr>
              <a:t>To obtain an </a:t>
            </a:r>
            <a:r>
              <a:rPr lang="en-US" b="1" dirty="0" smtClean="0">
                <a:latin typeface="Arial" pitchFamily="34" charset="0"/>
                <a:cs typeface="Arial" pitchFamily="34" charset="0"/>
              </a:rPr>
              <a:t>Energy Performance Report , </a:t>
            </a:r>
            <a:r>
              <a:rPr lang="en-US" dirty="0" smtClean="0">
                <a:latin typeface="Arial" pitchFamily="34" charset="0"/>
                <a:cs typeface="Arial" pitchFamily="34" charset="0"/>
              </a:rPr>
              <a:t>from the My Portfolio page, click REQUEST ENERGY PERFORMANCE REPORT, located under Work with Facilities, which shows reductions in key performance indicators over a user-specified time period. Specify the type of report, the facilities to be included, and the requested report columns. The report will be e-mailed to a user-specified address within one business day. 	</a:t>
            </a:r>
          </a:p>
          <a:p>
            <a:pPr>
              <a:defRPr/>
            </a:pPr>
            <a:endParaRPr lang="en-US" dirty="0" smtClean="0">
              <a:latin typeface="Arial" pitchFamily="34" charset="0"/>
              <a:cs typeface="Arial" pitchFamily="34" charset="0"/>
            </a:endParaRPr>
          </a:p>
          <a:p>
            <a:pPr>
              <a:defRPr/>
            </a:pPr>
            <a:endParaRPr lang="en-US" dirty="0" smtClean="0">
              <a:latin typeface="Arial" pitchFamily="34" charset="0"/>
              <a:cs typeface="Arial" pitchFamily="34" charset="0"/>
            </a:endParaRPr>
          </a:p>
          <a:p>
            <a:pPr>
              <a:defRPr/>
            </a:pPr>
            <a:r>
              <a:rPr lang="en-US" dirty="0" smtClean="0">
                <a:latin typeface="Arial" pitchFamily="34" charset="0"/>
                <a:cs typeface="Arial" pitchFamily="34" charset="0"/>
              </a:rPr>
              <a:t>Use all of these documents as appropriate to demonstrate your facility's energy performance for important activities such as:</a:t>
            </a:r>
          </a:p>
          <a:p>
            <a:pPr>
              <a:defRPr/>
            </a:pPr>
            <a:r>
              <a:rPr lang="en-US" dirty="0" smtClean="0">
                <a:latin typeface="Arial" pitchFamily="34" charset="0"/>
                <a:cs typeface="Arial" pitchFamily="34" charset="0"/>
              </a:rPr>
              <a:t>	-LEED for Existing Buildings (LEED-EB) applications</a:t>
            </a:r>
          </a:p>
          <a:p>
            <a:pPr>
              <a:defRPr/>
            </a:pPr>
            <a:r>
              <a:rPr lang="en-US" dirty="0" smtClean="0">
                <a:latin typeface="Arial" pitchFamily="34" charset="0"/>
                <a:cs typeface="Arial" pitchFamily="34" charset="0"/>
              </a:rPr>
              <a:t>	-Mortgage, sale, and/or lease transactions</a:t>
            </a:r>
          </a:p>
          <a:p>
            <a:pPr>
              <a:defRPr/>
            </a:pPr>
            <a:r>
              <a:rPr lang="en-US" dirty="0" smtClean="0">
                <a:latin typeface="Arial" pitchFamily="34" charset="0"/>
                <a:cs typeface="Arial" pitchFamily="34" charset="0"/>
              </a:rPr>
              <a:t>	-Energy service company performance contracts</a:t>
            </a:r>
          </a:p>
          <a:p>
            <a:pPr>
              <a:defRPr/>
            </a:pPr>
            <a:r>
              <a:rPr lang="en-US" dirty="0" smtClean="0">
                <a:latin typeface="Arial" pitchFamily="34" charset="0"/>
                <a:cs typeface="Arial" pitchFamily="34" charset="0"/>
              </a:rPr>
              <a:t>	-Tenant/owner/customer communications</a:t>
            </a:r>
          </a:p>
          <a:p>
            <a:pPr>
              <a:defRPr/>
            </a:pPr>
            <a:r>
              <a:rPr lang="en-US" dirty="0" smtClean="0">
                <a:latin typeface="Arial" pitchFamily="34" charset="0"/>
                <a:cs typeface="Arial" pitchFamily="34" charset="0"/>
              </a:rPr>
              <a:t>	-Display of energy performance</a:t>
            </a:r>
            <a:endParaRPr lang="en-US" dirty="0">
              <a:latin typeface="Arial" pitchFamily="34" charset="0"/>
              <a:cs typeface="Arial" pitchFamily="34" charset="0"/>
            </a:endParaRPr>
          </a:p>
        </p:txBody>
      </p:sp>
    </p:spTree>
    <p:extLst>
      <p:ext uri="{BB962C8B-B14F-4D97-AF65-F5344CB8AC3E}">
        <p14:creationId xmlns:p14="http://schemas.microsoft.com/office/powerpoint/2010/main" val="36639423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TextEdit="1"/>
          </p:cNvSpPr>
          <p:nvPr>
            <p:ph type="sldImg"/>
          </p:nvPr>
        </p:nvSpPr>
        <p:spPr bwMode="auto">
          <a:xfrm>
            <a:off x="1266825" y="727075"/>
            <a:ext cx="4783138" cy="3586163"/>
          </a:xfrm>
          <a:noFill/>
          <a:ln>
            <a:solidFill>
              <a:srgbClr val="000000"/>
            </a:solidFill>
            <a:miter lim="800000"/>
            <a:headEnd/>
            <a:tailEnd/>
          </a:ln>
        </p:spPr>
      </p:sp>
      <p:sp>
        <p:nvSpPr>
          <p:cNvPr id="110595" name="Rectangle 3"/>
          <p:cNvSpPr>
            <a:spLocks noGrp="1"/>
          </p:cNvSpPr>
          <p:nvPr>
            <p:ph type="body" idx="1"/>
          </p:nvPr>
        </p:nvSpPr>
        <p:spPr bwMode="auto">
          <a:xfrm>
            <a:off x="971550" y="4559300"/>
            <a:ext cx="5367338" cy="4322763"/>
          </a:xfrm>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1179999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1618" name="Rectangle 7"/>
          <p:cNvSpPr txBox="1">
            <a:spLocks noGrp="1" noChangeArrowheads="1"/>
          </p:cNvSpPr>
          <p:nvPr/>
        </p:nvSpPr>
        <p:spPr bwMode="auto">
          <a:xfrm>
            <a:off x="4148138" y="9123363"/>
            <a:ext cx="3165475" cy="477837"/>
          </a:xfrm>
          <a:prstGeom prst="rect">
            <a:avLst/>
          </a:prstGeom>
          <a:noFill/>
          <a:ln w="9525">
            <a:noFill/>
            <a:round/>
            <a:headEnd/>
            <a:tailEnd/>
          </a:ln>
        </p:spPr>
        <p:txBody>
          <a:bodyPr lIns="102341" tIns="51360" rIns="102341" bIns="51360" anchor="b"/>
          <a:lstStyle/>
          <a:p>
            <a:pPr algn="r" defTabSz="504825" eaLnBrk="0" hangingPunct="0">
              <a:buClr>
                <a:srgbClr val="000000"/>
              </a:buClr>
              <a:buSzPct val="100000"/>
              <a:tabLst>
                <a:tab pos="0" algn="l"/>
                <a:tab pos="963613" algn="l"/>
                <a:tab pos="1930400" algn="l"/>
                <a:tab pos="2895600" algn="l"/>
                <a:tab pos="3860800" algn="l"/>
                <a:tab pos="4829175" algn="l"/>
                <a:tab pos="5795963" algn="l"/>
                <a:tab pos="6761163" algn="l"/>
                <a:tab pos="7727950" algn="l"/>
                <a:tab pos="8693150" algn="l"/>
                <a:tab pos="9659938" algn="l"/>
                <a:tab pos="10628313" algn="l"/>
              </a:tabLst>
            </a:pPr>
            <a:fld id="{91CFF53B-35DA-4DAF-9C22-D379A084FA8C}" type="slidenum">
              <a:rPr lang="en-GB" sz="1300">
                <a:solidFill>
                  <a:srgbClr val="000000"/>
                </a:solidFill>
                <a:latin typeface="Times New Roman" pitchFamily="18" charset="0"/>
              </a:rPr>
              <a:pPr algn="r" defTabSz="504825" eaLnBrk="0" hangingPunct="0">
                <a:buClr>
                  <a:srgbClr val="000000"/>
                </a:buClr>
                <a:buSzPct val="100000"/>
                <a:tabLst>
                  <a:tab pos="0" algn="l"/>
                  <a:tab pos="963613" algn="l"/>
                  <a:tab pos="1930400" algn="l"/>
                  <a:tab pos="2895600" algn="l"/>
                  <a:tab pos="3860800" algn="l"/>
                  <a:tab pos="4829175" algn="l"/>
                  <a:tab pos="5795963" algn="l"/>
                  <a:tab pos="6761163" algn="l"/>
                  <a:tab pos="7727950" algn="l"/>
                  <a:tab pos="8693150" algn="l"/>
                  <a:tab pos="9659938" algn="l"/>
                  <a:tab pos="10628313" algn="l"/>
                </a:tabLst>
              </a:pPr>
              <a:t>23</a:t>
            </a:fld>
            <a:endParaRPr lang="en-GB" sz="1300">
              <a:solidFill>
                <a:srgbClr val="000000"/>
              </a:solidFill>
              <a:latin typeface="Times New Roman" pitchFamily="18" charset="0"/>
            </a:endParaRPr>
          </a:p>
        </p:txBody>
      </p:sp>
      <p:sp>
        <p:nvSpPr>
          <p:cNvPr id="111619" name="Text Box 1"/>
          <p:cNvSpPr txBox="1">
            <a:spLocks noChangeArrowheads="1"/>
          </p:cNvSpPr>
          <p:nvPr/>
        </p:nvSpPr>
        <p:spPr bwMode="auto">
          <a:xfrm>
            <a:off x="1260475" y="722313"/>
            <a:ext cx="4795838" cy="3598862"/>
          </a:xfrm>
          <a:prstGeom prst="rect">
            <a:avLst/>
          </a:prstGeom>
          <a:solidFill>
            <a:srgbClr val="FFFFFF"/>
          </a:solidFill>
          <a:ln w="9525">
            <a:solidFill>
              <a:srgbClr val="000000"/>
            </a:solidFill>
            <a:miter lim="800000"/>
            <a:headEnd/>
            <a:tailEnd/>
          </a:ln>
        </p:spPr>
        <p:txBody>
          <a:bodyPr wrap="none" lIns="96635" tIns="48318" rIns="96635" bIns="48318" anchor="ctr"/>
          <a:lstStyle/>
          <a:p>
            <a:pPr defTabSz="504825" eaLnBrk="0" hangingPunct="0">
              <a:lnSpc>
                <a:spcPct val="95000"/>
              </a:lnSpc>
              <a:buClr>
                <a:srgbClr val="000000"/>
              </a:buClr>
              <a:buSzPct val="100000"/>
            </a:pPr>
            <a:endParaRPr lang="en-US" sz="2600">
              <a:solidFill>
                <a:schemeClr val="bg1"/>
              </a:solidFill>
              <a:latin typeface="Times New Roman" pitchFamily="18" charset="0"/>
            </a:endParaRPr>
          </a:p>
        </p:txBody>
      </p:sp>
      <p:sp>
        <p:nvSpPr>
          <p:cNvPr id="111620" name="Text Box 2"/>
          <p:cNvSpPr>
            <a:spLocks noGrp="1" noChangeArrowheads="1"/>
          </p:cNvSpPr>
          <p:nvPr>
            <p:ph type="body"/>
          </p:nvPr>
        </p:nvSpPr>
        <p:spPr bwMode="auto">
          <a:xfrm>
            <a:off x="976313" y="4559300"/>
            <a:ext cx="5362575" cy="4319588"/>
          </a:xfrm>
          <a:noFill/>
        </p:spPr>
        <p:txBody>
          <a:bodyPr wrap="square" lIns="102341" tIns="51360" rIns="102341" bIns="51360" numCol="1" anchor="t" anchorCtr="0" compatLnSpc="1">
            <a:prstTxWarp prst="textNoShape">
              <a:avLst/>
            </a:prstTxWarp>
          </a:bodyPr>
          <a:lstStyle/>
          <a:p>
            <a:pPr defTabSz="509588">
              <a:spcBef>
                <a:spcPts val="488"/>
              </a:spcBef>
              <a:tabLst>
                <a:tab pos="0" algn="l"/>
                <a:tab pos="974725" algn="l"/>
                <a:tab pos="1951038" algn="l"/>
                <a:tab pos="2925763" algn="l"/>
                <a:tab pos="3902075" algn="l"/>
                <a:tab pos="4879975" algn="l"/>
                <a:tab pos="5856288" algn="l"/>
                <a:tab pos="6832600" algn="l"/>
                <a:tab pos="7808913" algn="l"/>
                <a:tab pos="8783638" algn="l"/>
                <a:tab pos="9761538" algn="l"/>
                <a:tab pos="10739438" algn="l"/>
              </a:tabLst>
            </a:pPr>
            <a:r>
              <a:rPr lang="en-GB" baseline="0" dirty="0" smtClean="0"/>
              <a:t>On any screen in the ENERGY STAR Buildings &amp; Plants website, you can click the upper-right-hand link to the “Portfolio Manager Login”. </a:t>
            </a:r>
          </a:p>
          <a:p>
            <a:pPr defTabSz="509588">
              <a:spcBef>
                <a:spcPts val="488"/>
              </a:spcBef>
              <a:tabLst>
                <a:tab pos="0" algn="l"/>
                <a:tab pos="974725" algn="l"/>
                <a:tab pos="1951038" algn="l"/>
                <a:tab pos="2925763" algn="l"/>
                <a:tab pos="3902075" algn="l"/>
                <a:tab pos="4879975" algn="l"/>
                <a:tab pos="5856288" algn="l"/>
                <a:tab pos="6832600" algn="l"/>
                <a:tab pos="7808913" algn="l"/>
                <a:tab pos="8783638" algn="l"/>
                <a:tab pos="9761538" algn="l"/>
                <a:tab pos="10739438" algn="l"/>
              </a:tabLst>
            </a:pPr>
            <a:endParaRPr lang="en-GB" dirty="0" smtClean="0"/>
          </a:p>
          <a:p>
            <a:pPr defTabSz="509588">
              <a:spcBef>
                <a:spcPts val="488"/>
              </a:spcBef>
              <a:tabLst>
                <a:tab pos="0" algn="l"/>
                <a:tab pos="974725" algn="l"/>
                <a:tab pos="1951038" algn="l"/>
                <a:tab pos="2925763" algn="l"/>
                <a:tab pos="3902075" algn="l"/>
                <a:tab pos="4879975" algn="l"/>
                <a:tab pos="5856288" algn="l"/>
                <a:tab pos="6832600" algn="l"/>
                <a:tab pos="7808913" algn="l"/>
                <a:tab pos="8783638" algn="l"/>
                <a:tab pos="9761538" algn="l"/>
                <a:tab pos="10739438" algn="l"/>
              </a:tabLst>
            </a:pPr>
            <a:r>
              <a:rPr lang="en-GB" dirty="0" smtClean="0"/>
              <a:t>If you’ve already created an account, enter your username and password. If not, click the “Register” link below the login area to create a new account. </a:t>
            </a:r>
          </a:p>
        </p:txBody>
      </p:sp>
    </p:spTree>
    <p:extLst>
      <p:ext uri="{BB962C8B-B14F-4D97-AF65-F5344CB8AC3E}">
        <p14:creationId xmlns:p14="http://schemas.microsoft.com/office/powerpoint/2010/main" val="18140289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42" name="Rectangle 7"/>
          <p:cNvSpPr txBox="1">
            <a:spLocks noGrp="1" noChangeArrowheads="1"/>
          </p:cNvSpPr>
          <p:nvPr/>
        </p:nvSpPr>
        <p:spPr bwMode="auto">
          <a:xfrm>
            <a:off x="4148138" y="9123363"/>
            <a:ext cx="3165475" cy="477837"/>
          </a:xfrm>
          <a:prstGeom prst="rect">
            <a:avLst/>
          </a:prstGeom>
          <a:noFill/>
          <a:ln w="9525">
            <a:noFill/>
            <a:round/>
            <a:headEnd/>
            <a:tailEnd/>
          </a:ln>
        </p:spPr>
        <p:txBody>
          <a:bodyPr lIns="102341" tIns="51360" rIns="102341" bIns="51360" anchor="b"/>
          <a:lstStyle/>
          <a:p>
            <a:pPr algn="r" defTabSz="504825" eaLnBrk="0" hangingPunct="0">
              <a:buClr>
                <a:srgbClr val="000000"/>
              </a:buClr>
              <a:buSzPct val="100000"/>
              <a:tabLst>
                <a:tab pos="0" algn="l"/>
                <a:tab pos="963613" algn="l"/>
                <a:tab pos="1930400" algn="l"/>
                <a:tab pos="2895600" algn="l"/>
                <a:tab pos="3860800" algn="l"/>
                <a:tab pos="4829175" algn="l"/>
                <a:tab pos="5795963" algn="l"/>
                <a:tab pos="6761163" algn="l"/>
                <a:tab pos="7727950" algn="l"/>
                <a:tab pos="8693150" algn="l"/>
                <a:tab pos="9659938" algn="l"/>
                <a:tab pos="10628313" algn="l"/>
              </a:tabLst>
            </a:pPr>
            <a:fld id="{C1B81B75-FC81-4C46-ACA3-7863F50C1307}" type="slidenum">
              <a:rPr lang="en-GB" sz="1300">
                <a:solidFill>
                  <a:srgbClr val="000000"/>
                </a:solidFill>
                <a:latin typeface="Times New Roman" pitchFamily="18" charset="0"/>
              </a:rPr>
              <a:pPr algn="r" defTabSz="504825" eaLnBrk="0" hangingPunct="0">
                <a:buClr>
                  <a:srgbClr val="000000"/>
                </a:buClr>
                <a:buSzPct val="100000"/>
                <a:tabLst>
                  <a:tab pos="0" algn="l"/>
                  <a:tab pos="963613" algn="l"/>
                  <a:tab pos="1930400" algn="l"/>
                  <a:tab pos="2895600" algn="l"/>
                  <a:tab pos="3860800" algn="l"/>
                  <a:tab pos="4829175" algn="l"/>
                  <a:tab pos="5795963" algn="l"/>
                  <a:tab pos="6761163" algn="l"/>
                  <a:tab pos="7727950" algn="l"/>
                  <a:tab pos="8693150" algn="l"/>
                  <a:tab pos="9659938" algn="l"/>
                  <a:tab pos="10628313" algn="l"/>
                </a:tabLst>
              </a:pPr>
              <a:t>24</a:t>
            </a:fld>
            <a:endParaRPr lang="en-GB" sz="1300">
              <a:solidFill>
                <a:srgbClr val="000000"/>
              </a:solidFill>
              <a:latin typeface="Times New Roman" pitchFamily="18" charset="0"/>
            </a:endParaRPr>
          </a:p>
        </p:txBody>
      </p:sp>
      <p:sp>
        <p:nvSpPr>
          <p:cNvPr id="112643" name="Text Box 1"/>
          <p:cNvSpPr txBox="1">
            <a:spLocks noChangeArrowheads="1"/>
          </p:cNvSpPr>
          <p:nvPr/>
        </p:nvSpPr>
        <p:spPr bwMode="auto">
          <a:xfrm>
            <a:off x="1260475" y="722313"/>
            <a:ext cx="4795838" cy="3598862"/>
          </a:xfrm>
          <a:prstGeom prst="rect">
            <a:avLst/>
          </a:prstGeom>
          <a:solidFill>
            <a:srgbClr val="FFFFFF"/>
          </a:solidFill>
          <a:ln w="9525">
            <a:solidFill>
              <a:srgbClr val="000000"/>
            </a:solidFill>
            <a:miter lim="800000"/>
            <a:headEnd/>
            <a:tailEnd/>
          </a:ln>
        </p:spPr>
        <p:txBody>
          <a:bodyPr wrap="none" lIns="96635" tIns="48318" rIns="96635" bIns="48318" anchor="ctr"/>
          <a:lstStyle/>
          <a:p>
            <a:pPr defTabSz="504825" eaLnBrk="0" hangingPunct="0">
              <a:lnSpc>
                <a:spcPct val="95000"/>
              </a:lnSpc>
              <a:buClr>
                <a:srgbClr val="000000"/>
              </a:buClr>
              <a:buSzPct val="100000"/>
            </a:pPr>
            <a:endParaRPr lang="en-US" sz="2600">
              <a:solidFill>
                <a:schemeClr val="bg1"/>
              </a:solidFill>
              <a:latin typeface="Times New Roman" pitchFamily="18" charset="0"/>
            </a:endParaRPr>
          </a:p>
        </p:txBody>
      </p:sp>
      <p:sp>
        <p:nvSpPr>
          <p:cNvPr id="112644" name="Text Box 2"/>
          <p:cNvSpPr>
            <a:spLocks noGrp="1" noChangeArrowheads="1"/>
          </p:cNvSpPr>
          <p:nvPr>
            <p:ph type="body"/>
          </p:nvPr>
        </p:nvSpPr>
        <p:spPr bwMode="auto">
          <a:xfrm>
            <a:off x="976313" y="4559300"/>
            <a:ext cx="5362575" cy="4319588"/>
          </a:xfrm>
          <a:noFill/>
        </p:spPr>
        <p:txBody>
          <a:bodyPr wrap="square" lIns="102341" tIns="51360" rIns="102341" bIns="51360" numCol="1" anchor="t" anchorCtr="0" compatLnSpc="1">
            <a:prstTxWarp prst="textNoShape">
              <a:avLst/>
            </a:prstTxWarp>
          </a:bodyPr>
          <a:lstStyle/>
          <a:p>
            <a:pPr defTabSz="509588">
              <a:spcBef>
                <a:spcPts val="488"/>
              </a:spcBef>
              <a:tabLst>
                <a:tab pos="0" algn="l"/>
                <a:tab pos="974725" algn="l"/>
                <a:tab pos="1951038" algn="l"/>
                <a:tab pos="2925763" algn="l"/>
                <a:tab pos="3902075" algn="l"/>
                <a:tab pos="4879975" algn="l"/>
                <a:tab pos="5856288" algn="l"/>
                <a:tab pos="6832600" algn="l"/>
                <a:tab pos="7808913" algn="l"/>
                <a:tab pos="8783638" algn="l"/>
                <a:tab pos="9761538" algn="l"/>
                <a:tab pos="10739438" algn="l"/>
              </a:tabLst>
            </a:pPr>
            <a:r>
              <a:rPr lang="en-GB" dirty="0" smtClean="0"/>
              <a:t>To create a new account, first enter your information in each field marked with a red asterisk. This includes your username, password, first and last name, e-mail address, organization, and password verification question and answer.</a:t>
            </a:r>
          </a:p>
          <a:p>
            <a:pPr defTabSz="509588">
              <a:spcBef>
                <a:spcPts val="488"/>
              </a:spcBef>
              <a:tabLst>
                <a:tab pos="0" algn="l"/>
                <a:tab pos="974725" algn="l"/>
                <a:tab pos="1951038" algn="l"/>
                <a:tab pos="2925763" algn="l"/>
                <a:tab pos="3902075" algn="l"/>
                <a:tab pos="4879975" algn="l"/>
                <a:tab pos="5856288" algn="l"/>
                <a:tab pos="6832600" algn="l"/>
                <a:tab pos="7808913" algn="l"/>
                <a:tab pos="8783638" algn="l"/>
                <a:tab pos="9761538" algn="l"/>
                <a:tab pos="10739438" algn="l"/>
              </a:tabLst>
            </a:pPr>
            <a:endParaRPr lang="en-GB" dirty="0" smtClean="0"/>
          </a:p>
        </p:txBody>
      </p:sp>
    </p:spTree>
    <p:extLst>
      <p:ext uri="{BB962C8B-B14F-4D97-AF65-F5344CB8AC3E}">
        <p14:creationId xmlns:p14="http://schemas.microsoft.com/office/powerpoint/2010/main" val="13761061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7"/>
          <p:cNvSpPr txBox="1">
            <a:spLocks noGrp="1" noChangeArrowheads="1"/>
          </p:cNvSpPr>
          <p:nvPr/>
        </p:nvSpPr>
        <p:spPr bwMode="auto">
          <a:xfrm>
            <a:off x="4148138" y="9123363"/>
            <a:ext cx="3165475" cy="477837"/>
          </a:xfrm>
          <a:prstGeom prst="rect">
            <a:avLst/>
          </a:prstGeom>
          <a:noFill/>
          <a:ln w="9525">
            <a:noFill/>
            <a:round/>
            <a:headEnd/>
            <a:tailEnd/>
          </a:ln>
        </p:spPr>
        <p:txBody>
          <a:bodyPr lIns="102341" tIns="51360" rIns="102341" bIns="51360" anchor="b"/>
          <a:lstStyle/>
          <a:p>
            <a:pPr algn="r" defTabSz="504825" eaLnBrk="0" hangingPunct="0">
              <a:buClr>
                <a:srgbClr val="000000"/>
              </a:buClr>
              <a:buSzPct val="100000"/>
              <a:tabLst>
                <a:tab pos="0" algn="l"/>
                <a:tab pos="963613" algn="l"/>
                <a:tab pos="1930400" algn="l"/>
                <a:tab pos="2895600" algn="l"/>
                <a:tab pos="3860800" algn="l"/>
                <a:tab pos="4829175" algn="l"/>
                <a:tab pos="5795963" algn="l"/>
                <a:tab pos="6761163" algn="l"/>
                <a:tab pos="7727950" algn="l"/>
                <a:tab pos="8693150" algn="l"/>
                <a:tab pos="9659938" algn="l"/>
                <a:tab pos="10628313" algn="l"/>
              </a:tabLst>
            </a:pPr>
            <a:fld id="{EA067471-3825-4C65-848C-7EEA8B23D0CF}" type="slidenum">
              <a:rPr lang="en-GB" sz="1300">
                <a:solidFill>
                  <a:srgbClr val="000000"/>
                </a:solidFill>
                <a:latin typeface="Times New Roman" pitchFamily="18" charset="0"/>
              </a:rPr>
              <a:pPr algn="r" defTabSz="504825" eaLnBrk="0" hangingPunct="0">
                <a:buClr>
                  <a:srgbClr val="000000"/>
                </a:buClr>
                <a:buSzPct val="100000"/>
                <a:tabLst>
                  <a:tab pos="0" algn="l"/>
                  <a:tab pos="963613" algn="l"/>
                  <a:tab pos="1930400" algn="l"/>
                  <a:tab pos="2895600" algn="l"/>
                  <a:tab pos="3860800" algn="l"/>
                  <a:tab pos="4829175" algn="l"/>
                  <a:tab pos="5795963" algn="l"/>
                  <a:tab pos="6761163" algn="l"/>
                  <a:tab pos="7727950" algn="l"/>
                  <a:tab pos="8693150" algn="l"/>
                  <a:tab pos="9659938" algn="l"/>
                  <a:tab pos="10628313" algn="l"/>
                </a:tabLst>
              </a:pPr>
              <a:t>25</a:t>
            </a:fld>
            <a:endParaRPr lang="en-GB" sz="1300">
              <a:solidFill>
                <a:srgbClr val="000000"/>
              </a:solidFill>
              <a:latin typeface="Times New Roman" pitchFamily="18" charset="0"/>
            </a:endParaRPr>
          </a:p>
        </p:txBody>
      </p:sp>
      <p:sp>
        <p:nvSpPr>
          <p:cNvPr id="113667" name="Text Box 1"/>
          <p:cNvSpPr txBox="1">
            <a:spLocks noChangeArrowheads="1"/>
          </p:cNvSpPr>
          <p:nvPr/>
        </p:nvSpPr>
        <p:spPr bwMode="auto">
          <a:xfrm>
            <a:off x="1260475" y="722313"/>
            <a:ext cx="4795838" cy="3598862"/>
          </a:xfrm>
          <a:prstGeom prst="rect">
            <a:avLst/>
          </a:prstGeom>
          <a:solidFill>
            <a:srgbClr val="FFFFFF"/>
          </a:solidFill>
          <a:ln w="9525">
            <a:solidFill>
              <a:srgbClr val="000000"/>
            </a:solidFill>
            <a:miter lim="800000"/>
            <a:headEnd/>
            <a:tailEnd/>
          </a:ln>
        </p:spPr>
        <p:txBody>
          <a:bodyPr wrap="none" lIns="96635" tIns="48318" rIns="96635" bIns="48318" anchor="ctr"/>
          <a:lstStyle/>
          <a:p>
            <a:pPr defTabSz="504825" eaLnBrk="0" hangingPunct="0">
              <a:lnSpc>
                <a:spcPct val="95000"/>
              </a:lnSpc>
              <a:buClr>
                <a:srgbClr val="000000"/>
              </a:buClr>
              <a:buSzPct val="100000"/>
            </a:pPr>
            <a:endParaRPr lang="en-US" sz="2600">
              <a:solidFill>
                <a:schemeClr val="bg1"/>
              </a:solidFill>
              <a:latin typeface="Times New Roman" pitchFamily="18" charset="0"/>
            </a:endParaRPr>
          </a:p>
        </p:txBody>
      </p:sp>
      <p:sp>
        <p:nvSpPr>
          <p:cNvPr id="113668" name="Text Box 2"/>
          <p:cNvSpPr>
            <a:spLocks noGrp="1" noChangeArrowheads="1"/>
          </p:cNvSpPr>
          <p:nvPr>
            <p:ph type="body"/>
          </p:nvPr>
        </p:nvSpPr>
        <p:spPr bwMode="auto">
          <a:xfrm>
            <a:off x="976313" y="4559300"/>
            <a:ext cx="5362575" cy="4319588"/>
          </a:xfrm>
          <a:noFill/>
        </p:spPr>
        <p:txBody>
          <a:bodyPr wrap="square" lIns="102341" tIns="51360" rIns="102341" bIns="51360" numCol="1" anchor="t" anchorCtr="0" compatLnSpc="1">
            <a:prstTxWarp prst="textNoShape">
              <a:avLst/>
            </a:prstTxWarp>
          </a:bodyPr>
          <a:lstStyle/>
          <a:p>
            <a:pPr defTabSz="509588">
              <a:spcBef>
                <a:spcPts val="488"/>
              </a:spcBef>
              <a:tabLst>
                <a:tab pos="0" algn="l"/>
                <a:tab pos="974725" algn="l"/>
                <a:tab pos="1951038" algn="l"/>
                <a:tab pos="2925763" algn="l"/>
                <a:tab pos="3902075" algn="l"/>
                <a:tab pos="4879975" algn="l"/>
                <a:tab pos="5856288" algn="l"/>
                <a:tab pos="6832600" algn="l"/>
                <a:tab pos="7808913" algn="l"/>
                <a:tab pos="8783638" algn="l"/>
                <a:tab pos="9761538" algn="l"/>
                <a:tab pos="10739438" algn="l"/>
              </a:tabLst>
            </a:pPr>
            <a:r>
              <a:rPr lang="en-GB" dirty="0" smtClean="0"/>
              <a:t>Next, select your organization’s annual activity for each commercial facility area from the options listed in the drop-down boxes. After you finish, click “Save Profile” to save your work. You will be directed to a confirmation page and will soon receive a confirmation e-mail.</a:t>
            </a:r>
          </a:p>
          <a:p>
            <a:pPr defTabSz="509588">
              <a:spcBef>
                <a:spcPts val="488"/>
              </a:spcBef>
              <a:tabLst>
                <a:tab pos="0" algn="l"/>
                <a:tab pos="974725" algn="l"/>
                <a:tab pos="1951038" algn="l"/>
                <a:tab pos="2925763" algn="l"/>
                <a:tab pos="3902075" algn="l"/>
                <a:tab pos="4879975" algn="l"/>
                <a:tab pos="5856288" algn="l"/>
                <a:tab pos="6832600" algn="l"/>
                <a:tab pos="7808913" algn="l"/>
                <a:tab pos="8783638" algn="l"/>
                <a:tab pos="9761538" algn="l"/>
                <a:tab pos="10739438" algn="l"/>
              </a:tabLst>
            </a:pPr>
            <a:endParaRPr lang="en-GB" dirty="0" smtClean="0"/>
          </a:p>
          <a:p>
            <a:pPr defTabSz="509588">
              <a:spcBef>
                <a:spcPts val="488"/>
              </a:spcBef>
              <a:tabLst>
                <a:tab pos="0" algn="l"/>
                <a:tab pos="974725" algn="l"/>
                <a:tab pos="1951038" algn="l"/>
                <a:tab pos="2925763" algn="l"/>
                <a:tab pos="3902075" algn="l"/>
                <a:tab pos="4879975" algn="l"/>
                <a:tab pos="5856288" algn="l"/>
                <a:tab pos="6832600" algn="l"/>
                <a:tab pos="7808913" algn="l"/>
                <a:tab pos="8783638" algn="l"/>
                <a:tab pos="9761538" algn="l"/>
                <a:tab pos="10739438" algn="l"/>
              </a:tabLst>
            </a:pPr>
            <a:r>
              <a:rPr lang="en-GB" dirty="0" smtClean="0"/>
              <a:t>Portfolio Manager is</a:t>
            </a:r>
            <a:r>
              <a:rPr lang="en-GB" baseline="0" dirty="0" smtClean="0"/>
              <a:t> a free tool – there is no cost to create an account or use the tool.</a:t>
            </a:r>
            <a:endParaRPr lang="en-GB" dirty="0" smtClean="0"/>
          </a:p>
        </p:txBody>
      </p:sp>
    </p:spTree>
    <p:extLst>
      <p:ext uri="{BB962C8B-B14F-4D97-AF65-F5344CB8AC3E}">
        <p14:creationId xmlns:p14="http://schemas.microsoft.com/office/powerpoint/2010/main" val="30862992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solidFill>
                  <a:srgbClr val="7030A0"/>
                </a:solidFill>
              </a:rPr>
              <a:t>How to Navigate</a:t>
            </a:r>
            <a:r>
              <a:rPr lang="en-US" b="1" baseline="0" dirty="0" smtClean="0">
                <a:solidFill>
                  <a:srgbClr val="7030A0"/>
                </a:solidFill>
              </a:rPr>
              <a:t> Portfolio Manager</a:t>
            </a:r>
            <a:endParaRPr lang="en-US" b="1" dirty="0">
              <a:solidFill>
                <a:srgbClr val="7030A0"/>
              </a:solidFill>
            </a:endParaRPr>
          </a:p>
        </p:txBody>
      </p:sp>
      <p:sp>
        <p:nvSpPr>
          <p:cNvPr id="4" name="Slide Number Placeholder 3"/>
          <p:cNvSpPr>
            <a:spLocks noGrp="1"/>
          </p:cNvSpPr>
          <p:nvPr>
            <p:ph type="sldNum" sz="quarter" idx="10"/>
          </p:nvPr>
        </p:nvSpPr>
        <p:spPr/>
        <p:txBody>
          <a:bodyPr/>
          <a:lstStyle/>
          <a:p>
            <a:fld id="{C1840B7B-A24B-4DA8-AB15-991E88503A0E}" type="slidenum">
              <a:rPr lang="en-US" smtClean="0"/>
              <a:pPr/>
              <a:t>26</a:t>
            </a:fld>
            <a:endParaRPr lang="en-US"/>
          </a:p>
        </p:txBody>
      </p:sp>
    </p:spTree>
    <p:extLst>
      <p:ext uri="{BB962C8B-B14F-4D97-AF65-F5344CB8AC3E}">
        <p14:creationId xmlns:p14="http://schemas.microsoft.com/office/powerpoint/2010/main" val="13970084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dirty="0" smtClean="0"/>
              <a:t>Portfolio</a:t>
            </a:r>
            <a:r>
              <a:rPr lang="en-US" baseline="0" dirty="0" smtClean="0"/>
              <a:t> Manager uses a tabbed structure to provide “intuitive navigation”, which means that it should be easier than ever for users to find their way around the tool. For example, t</a:t>
            </a:r>
            <a:r>
              <a:rPr lang="en-US" dirty="0" smtClean="0"/>
              <a:t>here</a:t>
            </a:r>
            <a:r>
              <a:rPr lang="en-US" baseline="0" dirty="0" smtClean="0"/>
              <a:t> are m</a:t>
            </a:r>
            <a:r>
              <a:rPr lang="en-US" dirty="0" smtClean="0"/>
              <a:t>ultiple ways to get to the same place.</a:t>
            </a:r>
          </a:p>
          <a:p>
            <a:pPr marL="181240" indent="-181240">
              <a:buFont typeface="Arial" pitchFamily="34" charset="0"/>
              <a:buChar char="•"/>
            </a:pPr>
            <a:endParaRPr lang="en-US" dirty="0" smtClean="0"/>
          </a:p>
        </p:txBody>
      </p:sp>
      <p:sp>
        <p:nvSpPr>
          <p:cNvPr id="4" name="Slide Number Placeholder 3"/>
          <p:cNvSpPr>
            <a:spLocks noGrp="1"/>
          </p:cNvSpPr>
          <p:nvPr>
            <p:ph type="sldNum" sz="quarter" idx="10"/>
          </p:nvPr>
        </p:nvSpPr>
        <p:spPr/>
        <p:txBody>
          <a:bodyPr/>
          <a:lstStyle/>
          <a:p>
            <a:fld id="{C1840B7B-A24B-4DA8-AB15-991E88503A0E}" type="slidenum">
              <a:rPr lang="en-US" smtClean="0"/>
              <a:pPr/>
              <a:t>27</a:t>
            </a:fld>
            <a:endParaRPr lang="en-US"/>
          </a:p>
        </p:txBody>
      </p:sp>
    </p:spTree>
    <p:extLst>
      <p:ext uri="{BB962C8B-B14F-4D97-AF65-F5344CB8AC3E}">
        <p14:creationId xmlns:p14="http://schemas.microsoft.com/office/powerpoint/2010/main" val="14099536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defTabSz="966559" eaLnBrk="1" fontAlgn="auto" hangingPunct="1">
              <a:spcBef>
                <a:spcPts val="0"/>
              </a:spcBef>
              <a:spcAft>
                <a:spcPts val="0"/>
              </a:spcAft>
              <a:defRPr/>
            </a:pPr>
            <a:r>
              <a:rPr lang="en-US" baseline="0" dirty="0" smtClean="0"/>
              <a:t>The point of this slide is to orient you to the basic navigation in Portfolio Manager.</a:t>
            </a:r>
          </a:p>
          <a:p>
            <a:pPr marL="181240" indent="-181240" defTabSz="966559" eaLnBrk="1" fontAlgn="auto" hangingPunct="1">
              <a:spcBef>
                <a:spcPts val="0"/>
              </a:spcBef>
              <a:spcAft>
                <a:spcPts val="0"/>
              </a:spcAft>
              <a:defRPr/>
            </a:pPr>
            <a:endParaRPr lang="en-US" baseline="0" dirty="0" smtClean="0"/>
          </a:p>
          <a:p>
            <a:pPr marL="181240" indent="-181240" defTabSz="966559" eaLnBrk="1" fontAlgn="auto" hangingPunct="1">
              <a:spcBef>
                <a:spcPts val="0"/>
              </a:spcBef>
              <a:spcAft>
                <a:spcPts val="0"/>
              </a:spcAft>
              <a:buFont typeface="Arial" pitchFamily="34" charset="0"/>
              <a:buChar char="•"/>
              <a:defRPr/>
            </a:pPr>
            <a:r>
              <a:rPr lang="en-US" baseline="0" dirty="0" smtClean="0"/>
              <a:t>The portfolio-level tabs are listed across the top of the screen. We are looking at the </a:t>
            </a:r>
            <a:r>
              <a:rPr lang="en-US" baseline="0" dirty="0" err="1" smtClean="0"/>
              <a:t>MyPortfolio</a:t>
            </a:r>
            <a:r>
              <a:rPr lang="en-US" baseline="0" dirty="0" smtClean="0"/>
              <a:t> page here. You can also click on Sharing, Planning, Reporting, or Recognition from this page.</a:t>
            </a:r>
          </a:p>
          <a:p>
            <a:pPr marL="181240" indent="-181240" defTabSz="966559" eaLnBrk="1" fontAlgn="auto" hangingPunct="1">
              <a:spcBef>
                <a:spcPts val="0"/>
              </a:spcBef>
              <a:spcAft>
                <a:spcPts val="0"/>
              </a:spcAft>
              <a:defRPr/>
            </a:pPr>
            <a:endParaRPr lang="en-US" baseline="0" dirty="0" smtClean="0"/>
          </a:p>
          <a:p>
            <a:pPr marL="181240" indent="-181240" defTabSz="966559" eaLnBrk="1" fontAlgn="auto" hangingPunct="1">
              <a:spcBef>
                <a:spcPts val="0"/>
              </a:spcBef>
              <a:spcAft>
                <a:spcPts val="0"/>
              </a:spcAft>
              <a:buFont typeface="Arial" pitchFamily="34" charset="0"/>
              <a:buChar char="•"/>
              <a:defRPr/>
            </a:pPr>
            <a:r>
              <a:rPr lang="en-US" baseline="0" dirty="0" smtClean="0"/>
              <a:t>The portfolio page automatically loads with your list of properties, two charts that you will be able to customize on the left hand side, and a list of your account’s Notifications. These can be requests to share data, updates on ENERGY STAR certification applications, or others.   </a:t>
            </a:r>
          </a:p>
          <a:p>
            <a:pPr marL="181240" indent="-181240" defTabSz="966559" eaLnBrk="1" fontAlgn="auto" hangingPunct="1">
              <a:spcBef>
                <a:spcPts val="0"/>
              </a:spcBef>
              <a:spcAft>
                <a:spcPts val="0"/>
              </a:spcAft>
              <a:defRPr/>
            </a:pPr>
            <a:endParaRPr lang="en-US" baseline="0" dirty="0" smtClean="0"/>
          </a:p>
          <a:p>
            <a:pPr marL="181240" indent="-181240" defTabSz="966559">
              <a:buFont typeface="Arial" pitchFamily="34" charset="0"/>
              <a:buChar char="•"/>
              <a:defRPr/>
            </a:pPr>
            <a:r>
              <a:rPr lang="en-US" dirty="0" smtClean="0"/>
              <a:t>Clicking on the Portfolio Manager logo in the top left-hand corner will always take you back to the </a:t>
            </a:r>
            <a:r>
              <a:rPr lang="en-US" dirty="0" err="1" smtClean="0"/>
              <a:t>MyPortfolio</a:t>
            </a:r>
            <a:r>
              <a:rPr lang="en-US" baseline="0" dirty="0" smtClean="0"/>
              <a:t> page.</a:t>
            </a:r>
          </a:p>
          <a:p>
            <a:pPr marL="181240" indent="-181240" defTabSz="966559">
              <a:defRPr/>
            </a:pPr>
            <a:endParaRPr lang="en-US" baseline="0" dirty="0" smtClean="0"/>
          </a:p>
          <a:p>
            <a:pPr marL="181240" indent="-181240" defTabSz="966559">
              <a:buFont typeface="Arial" pitchFamily="34" charset="0"/>
              <a:buChar char="•"/>
              <a:defRPr/>
            </a:pPr>
            <a:r>
              <a:rPr lang="en-US" dirty="0" smtClean="0"/>
              <a:t>The</a:t>
            </a:r>
            <a:r>
              <a:rPr lang="en-US" baseline="0" dirty="0" smtClean="0"/>
              <a:t> Help button in the top right corner will bring you to the Portfolio Manager help menu.</a:t>
            </a:r>
            <a:endParaRPr lang="en-US" dirty="0" smtClean="0"/>
          </a:p>
        </p:txBody>
      </p:sp>
      <p:sp>
        <p:nvSpPr>
          <p:cNvPr id="4" name="Slide Number Placeholder 3"/>
          <p:cNvSpPr>
            <a:spLocks noGrp="1"/>
          </p:cNvSpPr>
          <p:nvPr>
            <p:ph type="sldNum" sz="quarter" idx="10"/>
          </p:nvPr>
        </p:nvSpPr>
        <p:spPr/>
        <p:txBody>
          <a:bodyPr/>
          <a:lstStyle/>
          <a:p>
            <a:fld id="{C1840B7B-A24B-4DA8-AB15-991E88503A0E}" type="slidenum">
              <a:rPr lang="en-US" smtClean="0"/>
              <a:pPr/>
              <a:t>28</a:t>
            </a:fld>
            <a:endParaRPr lang="en-US"/>
          </a:p>
        </p:txBody>
      </p:sp>
    </p:spTree>
    <p:extLst>
      <p:ext uri="{BB962C8B-B14F-4D97-AF65-F5344CB8AC3E}">
        <p14:creationId xmlns:p14="http://schemas.microsoft.com/office/powerpoint/2010/main" val="13635487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p:spPr>
      </p:sp>
      <p:sp>
        <p:nvSpPr>
          <p:cNvPr id="9216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charset="0"/>
              <a:cs typeface="Arial" charset="0"/>
            </a:endParaRPr>
          </a:p>
        </p:txBody>
      </p:sp>
      <p:sp>
        <p:nvSpPr>
          <p:cNvPr id="4" name="Slide Number Placeholder 3"/>
          <p:cNvSpPr>
            <a:spLocks noGrp="1"/>
          </p:cNvSpPr>
          <p:nvPr>
            <p:ph type="sldNum" sz="quarter" idx="5"/>
          </p:nvPr>
        </p:nvSpPr>
        <p:spPr/>
        <p:txBody>
          <a:bodyPr/>
          <a:lstStyle/>
          <a:p>
            <a:pPr>
              <a:defRPr/>
            </a:pPr>
            <a:fld id="{4E48ACE2-A538-4EB9-9612-182FDD007414}" type="slidenum">
              <a:rPr lang="en-US" smtClean="0"/>
              <a:pPr>
                <a:defRPr/>
              </a:pPr>
              <a:t>2</a:t>
            </a:fld>
            <a:endParaRPr lang="en-US"/>
          </a:p>
        </p:txBody>
      </p:sp>
    </p:spTree>
    <p:extLst>
      <p:ext uri="{BB962C8B-B14F-4D97-AF65-F5344CB8AC3E}">
        <p14:creationId xmlns:p14="http://schemas.microsoft.com/office/powerpoint/2010/main" val="36351463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dirty="0" smtClean="0"/>
              <a:t>After you click on a property name, you will see </a:t>
            </a:r>
            <a:r>
              <a:rPr lang="en-US" baseline="0" dirty="0" smtClean="0"/>
              <a:t>another set of property-level tabs. With these tabs, you can navigate between a summary of the building, property details, and meter data. You can also set and track progress against specific performance goals, and compare a building’s current energy performance against its initial design.</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29</a:t>
            </a:fld>
            <a:endParaRPr lang="en-US"/>
          </a:p>
        </p:txBody>
      </p:sp>
    </p:spTree>
    <p:extLst>
      <p:ext uri="{BB962C8B-B14F-4D97-AF65-F5344CB8AC3E}">
        <p14:creationId xmlns:p14="http://schemas.microsoft.com/office/powerpoint/2010/main" val="33134578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1240" indent="-181240">
              <a:buFont typeface="Arial" pitchFamily="34" charset="0"/>
              <a:buChar char="•"/>
            </a:pPr>
            <a:r>
              <a:rPr lang="en-US" dirty="0" smtClean="0"/>
              <a:t>As you will see, entering data is quick and easy with Portfolio Manager. While</a:t>
            </a:r>
            <a:r>
              <a:rPr lang="en-US" baseline="0" dirty="0" smtClean="0"/>
              <a:t> we are talking about general navigation around the tool, it’s important to note that t</a:t>
            </a:r>
            <a:r>
              <a:rPr lang="en-US" dirty="0" smtClean="0"/>
              <a:t>here are three ways to enter data for your property or portfolio.</a:t>
            </a:r>
          </a:p>
          <a:p>
            <a:pPr marL="181240" indent="-181240"/>
            <a:endParaRPr lang="en-US" dirty="0" smtClean="0"/>
          </a:p>
          <a:p>
            <a:pPr lvl="0"/>
            <a:r>
              <a:rPr lang="en-US" dirty="0" smtClean="0"/>
              <a:t>1.  Most basic approach</a:t>
            </a:r>
            <a:r>
              <a:rPr lang="en-US" baseline="0" dirty="0" smtClean="0"/>
              <a:t> is to e</a:t>
            </a:r>
            <a:r>
              <a:rPr lang="en-US" dirty="0" smtClean="0"/>
              <a:t>nter data manually (create/update one meter at a time) – I’ll walk you through this in the next few slides</a:t>
            </a:r>
          </a:p>
          <a:p>
            <a:pPr lvl="0"/>
            <a:r>
              <a:rPr lang="en-US" dirty="0" smtClean="0"/>
              <a:t>2.  Upload data using spreadsheet templates (create/update multiple meters at once)</a:t>
            </a:r>
          </a:p>
          <a:p>
            <a:pPr lvl="0"/>
            <a:r>
              <a:rPr lang="en-US" dirty="0" smtClean="0"/>
              <a:t>3.  Work with third-party providers that exchange data directly with Portfolio Manager via web services</a:t>
            </a:r>
          </a:p>
        </p:txBody>
      </p:sp>
      <p:sp>
        <p:nvSpPr>
          <p:cNvPr id="4" name="Slide Number Placeholder 3"/>
          <p:cNvSpPr>
            <a:spLocks noGrp="1"/>
          </p:cNvSpPr>
          <p:nvPr>
            <p:ph type="sldNum" sz="quarter" idx="10"/>
          </p:nvPr>
        </p:nvSpPr>
        <p:spPr/>
        <p:txBody>
          <a:bodyPr/>
          <a:lstStyle/>
          <a:p>
            <a:fld id="{E8237A7C-3898-4740-ADD7-3BFC06D49710}" type="slidenum">
              <a:rPr lang="en-US" smtClean="0"/>
              <a:pPr/>
              <a:t>30</a:t>
            </a:fld>
            <a:endParaRPr lang="en-US"/>
          </a:p>
        </p:txBody>
      </p:sp>
    </p:spTree>
    <p:extLst>
      <p:ext uri="{BB962C8B-B14F-4D97-AF65-F5344CB8AC3E}">
        <p14:creationId xmlns:p14="http://schemas.microsoft.com/office/powerpoint/2010/main" val="9715771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Entering data into Portfolio</a:t>
            </a:r>
            <a:r>
              <a:rPr lang="en-US" baseline="0" dirty="0" smtClean="0"/>
              <a:t> Manager manually is made easier with the help of numerous prompts and other guidance along the way.</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31</a:t>
            </a:fld>
            <a:endParaRPr lang="en-US"/>
          </a:p>
        </p:txBody>
      </p:sp>
    </p:spTree>
    <p:extLst>
      <p:ext uri="{BB962C8B-B14F-4D97-AF65-F5344CB8AC3E}">
        <p14:creationId xmlns:p14="http://schemas.microsoft.com/office/powerpoint/2010/main" val="28536154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1240" indent="-181240" defTabSz="966612" eaLnBrk="1" fontAlgn="auto" hangingPunct="1">
              <a:spcBef>
                <a:spcPts val="0"/>
              </a:spcBef>
              <a:spcAft>
                <a:spcPts val="0"/>
              </a:spcAft>
              <a:buFont typeface="Arial" pitchFamily="34" charset="0"/>
              <a:buChar char="•"/>
              <a:defRPr/>
            </a:pPr>
            <a:r>
              <a:rPr lang="en-US" sz="1300" dirty="0" smtClean="0"/>
              <a:t>Spreadsheet upload is a straightforward process. Simply select the information you want to upload (either properties or meters), fill out the custom spreadsheet that is generated for you, and upload the spreadsheet back into Portfolio Manager. </a:t>
            </a:r>
          </a:p>
        </p:txBody>
      </p:sp>
      <p:sp>
        <p:nvSpPr>
          <p:cNvPr id="4" name="Slide Number Placeholder 3"/>
          <p:cNvSpPr>
            <a:spLocks noGrp="1"/>
          </p:cNvSpPr>
          <p:nvPr>
            <p:ph type="sldNum" sz="quarter" idx="10"/>
          </p:nvPr>
        </p:nvSpPr>
        <p:spPr/>
        <p:txBody>
          <a:bodyPr/>
          <a:lstStyle/>
          <a:p>
            <a:fld id="{E8237A7C-3898-4740-ADD7-3BFC06D49710}" type="slidenum">
              <a:rPr lang="en-US" smtClean="0"/>
              <a:pPr/>
              <a:t>32</a:t>
            </a:fld>
            <a:endParaRPr lang="en-US"/>
          </a:p>
        </p:txBody>
      </p:sp>
    </p:spTree>
    <p:extLst>
      <p:ext uri="{BB962C8B-B14F-4D97-AF65-F5344CB8AC3E}">
        <p14:creationId xmlns:p14="http://schemas.microsoft.com/office/powerpoint/2010/main" val="25004661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solidFill>
                  <a:srgbClr val="7030A0"/>
                </a:solidFill>
              </a:rPr>
              <a:t>How to add a property</a:t>
            </a:r>
            <a:r>
              <a:rPr lang="en-US" b="1" baseline="0" dirty="0" smtClean="0">
                <a:solidFill>
                  <a:srgbClr val="7030A0"/>
                </a:solidFill>
              </a:rPr>
              <a:t> and enter details about it</a:t>
            </a:r>
            <a:endParaRPr lang="en-US" b="1" dirty="0">
              <a:solidFill>
                <a:srgbClr val="7030A0"/>
              </a:solidFill>
            </a:endParaRPr>
          </a:p>
        </p:txBody>
      </p:sp>
      <p:sp>
        <p:nvSpPr>
          <p:cNvPr id="4" name="Slide Number Placeholder 3"/>
          <p:cNvSpPr>
            <a:spLocks noGrp="1"/>
          </p:cNvSpPr>
          <p:nvPr>
            <p:ph type="sldNum" sz="quarter" idx="10"/>
          </p:nvPr>
        </p:nvSpPr>
        <p:spPr/>
        <p:txBody>
          <a:bodyPr/>
          <a:lstStyle/>
          <a:p>
            <a:fld id="{C1840B7B-A24B-4DA8-AB15-991E88503A0E}" type="slidenum">
              <a:rPr lang="en-US" smtClean="0"/>
              <a:pPr/>
              <a:t>33</a:t>
            </a:fld>
            <a:endParaRPr lang="en-US"/>
          </a:p>
        </p:txBody>
      </p:sp>
    </p:spTree>
    <p:extLst>
      <p:ext uri="{BB962C8B-B14F-4D97-AF65-F5344CB8AC3E}">
        <p14:creationId xmlns:p14="http://schemas.microsoft.com/office/powerpoint/2010/main" val="38055252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start, click the “Add Property” button in the top left-hand corner of the “My Portfolio” tab.</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34</a:t>
            </a:fld>
            <a:endParaRPr lang="en-US"/>
          </a:p>
        </p:txBody>
      </p:sp>
    </p:spTree>
    <p:extLst>
      <p:ext uri="{BB962C8B-B14F-4D97-AF65-F5344CB8AC3E}">
        <p14:creationId xmlns:p14="http://schemas.microsoft.com/office/powerpoint/2010/main" val="28536154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1240" indent="-181240">
              <a:buFont typeface="Arial" pitchFamily="34" charset="0"/>
              <a:buChar char="•"/>
            </a:pPr>
            <a:r>
              <a:rPr lang="en-US" sz="1300" dirty="0" smtClean="0"/>
              <a:t>After clicking “Add Property,” you will be taken to the “set up a property” wizard – the first of multiple prompts and wizards that will help you to correctly benchmark your properties</a:t>
            </a:r>
          </a:p>
          <a:p>
            <a:pPr marL="181240" indent="-181240"/>
            <a:endParaRPr lang="en-US" sz="1300" dirty="0" smtClean="0"/>
          </a:p>
          <a:p>
            <a:pPr marL="181240" indent="-181240">
              <a:buFont typeface="Arial" pitchFamily="34" charset="0"/>
              <a:buChar char="•"/>
            </a:pPr>
            <a:r>
              <a:rPr lang="en-US" sz="1300" dirty="0" smtClean="0"/>
              <a:t>Start by selecting your property’s primary function. You can choose from more than 80 types, which will allow you to closely define your property, and best analyze and compare your property to similar properties. </a:t>
            </a:r>
          </a:p>
          <a:p>
            <a:pPr marL="181240" indent="-181240">
              <a:buFont typeface="Arial" pitchFamily="34" charset="0"/>
              <a:buChar char="•"/>
            </a:pPr>
            <a:endParaRPr lang="en-US" sz="1300" dirty="0" smtClean="0"/>
          </a:p>
          <a:p>
            <a:pPr marL="181240" indent="-181240">
              <a:buFont typeface="Arial" pitchFamily="34" charset="0"/>
              <a:buChar char="•"/>
            </a:pPr>
            <a:r>
              <a:rPr lang="en-US" sz="1300" dirty="0" smtClean="0"/>
              <a:t>Next, you will need to designate number of physical buildings located on your property. This is important if you plan benchmarking a campus property.</a:t>
            </a:r>
          </a:p>
          <a:p>
            <a:pPr marL="181240" indent="-181240"/>
            <a:endParaRPr lang="en-US" sz="1300" dirty="0" smtClean="0"/>
          </a:p>
          <a:p>
            <a:pPr marL="181240" indent="-181240">
              <a:buFont typeface="Arial" pitchFamily="34" charset="0"/>
              <a:buChar char="•"/>
            </a:pPr>
            <a:r>
              <a:rPr lang="en-US" sz="1300" dirty="0" smtClean="0"/>
              <a:t>Finally, you will need to note the construction status of your property. Most properties will be “existing,” but Portfolio Manager will also allow users to enter projects still in the design stage, in order to assess the anticipated, as-designed energy use. Once such a project is actually built, you can use Portfolio Manager to compare designed energy use against actual, in-operation energy use.</a:t>
            </a:r>
          </a:p>
          <a:p>
            <a:pPr marL="181240" indent="-181240"/>
            <a:endParaRPr lang="en-US" sz="1300" dirty="0" smtClean="0"/>
          </a:p>
          <a:p>
            <a:pPr marL="181240" indent="-181240">
              <a:buFont typeface="Arial" pitchFamily="34" charset="0"/>
              <a:buChar char="•"/>
            </a:pPr>
            <a:r>
              <a:rPr lang="en-US" sz="1300" dirty="0" smtClean="0"/>
              <a:t>Click “Get Started” to move to the next page.</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35</a:t>
            </a:fld>
            <a:endParaRPr lang="en-US"/>
          </a:p>
        </p:txBody>
      </p:sp>
    </p:spTree>
    <p:extLst>
      <p:ext uri="{BB962C8B-B14F-4D97-AF65-F5344CB8AC3E}">
        <p14:creationId xmlns:p14="http://schemas.microsoft.com/office/powerpoint/2010/main" val="28536154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dirty="0" smtClean="0"/>
              <a:t>On the next page, enter</a:t>
            </a:r>
            <a:r>
              <a:rPr lang="en-US" baseline="0" dirty="0" smtClean="0"/>
              <a:t> general information, including property address, size, and occupancy percentage.</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36</a:t>
            </a:fld>
            <a:endParaRPr lang="en-US"/>
          </a:p>
        </p:txBody>
      </p:sp>
    </p:spTree>
    <p:extLst>
      <p:ext uri="{BB962C8B-B14F-4D97-AF65-F5344CB8AC3E}">
        <p14:creationId xmlns:p14="http://schemas.microsoft.com/office/powerpoint/2010/main" val="42466116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1240" indent="-181240" defTabSz="966612" eaLnBrk="1" fontAlgn="auto" hangingPunct="1">
              <a:spcBef>
                <a:spcPts val="0"/>
              </a:spcBef>
              <a:spcAft>
                <a:spcPts val="0"/>
              </a:spcAft>
              <a:buFont typeface="Arial" pitchFamily="34" charset="0"/>
              <a:buChar char="•"/>
              <a:defRPr/>
            </a:pPr>
            <a:r>
              <a:rPr lang="en-US" sz="1300" dirty="0" smtClean="0"/>
              <a:t>Also on the “Basic Property Information” page, you will be prompted to provide further information about your property use, based on typical functions found at the primary property type you selected. This will allow the tool to determine what further information is needed, which you will be prompted to enter on the next page.</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37</a:t>
            </a:fld>
            <a:endParaRPr lang="en-US"/>
          </a:p>
        </p:txBody>
      </p:sp>
    </p:spTree>
    <p:extLst>
      <p:ext uri="{BB962C8B-B14F-4D97-AF65-F5344CB8AC3E}">
        <p14:creationId xmlns:p14="http://schemas.microsoft.com/office/powerpoint/2010/main" val="27907136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dirty="0" smtClean="0"/>
              <a:t>On the next page, you will be asked to provide details on your primary building use, as well as</a:t>
            </a:r>
            <a:r>
              <a:rPr lang="en-US" baseline="0" dirty="0" smtClean="0"/>
              <a:t> details on additional property uses, based on the boxes you checked on the prior page.</a:t>
            </a:r>
          </a:p>
          <a:p>
            <a:pPr marL="181240" indent="-181240"/>
            <a:endParaRPr lang="en-US" dirty="0" smtClean="0"/>
          </a:p>
          <a:p>
            <a:pPr marL="181240" indent="-181240">
              <a:buFont typeface="Arial" pitchFamily="34" charset="0"/>
              <a:buChar char="•"/>
            </a:pPr>
            <a:r>
              <a:rPr lang="en-US" dirty="0" smtClean="0"/>
              <a:t>The specific use details required will differ based on the property</a:t>
            </a:r>
            <a:r>
              <a:rPr lang="en-US" baseline="0" dirty="0" smtClean="0"/>
              <a:t> </a:t>
            </a:r>
            <a:r>
              <a:rPr lang="en-US" dirty="0" smtClean="0"/>
              <a:t>type selected.</a:t>
            </a:r>
          </a:p>
          <a:p>
            <a:pPr marL="181240" indent="-181240"/>
            <a:endParaRPr lang="en-US" dirty="0" smtClean="0"/>
          </a:p>
          <a:p>
            <a:pPr marL="181240" indent="-181240">
              <a:buFont typeface="Arial" pitchFamily="34" charset="0"/>
              <a:buChar char="•"/>
            </a:pPr>
            <a:r>
              <a:rPr lang="en-US" baseline="0" dirty="0" smtClean="0"/>
              <a:t>Portfolio Manager is able to provide significant guidance as you work through setting up a property using prompts and alerts. Also, as you pass your mouse over each property use characteristic, the precise definition for that characteristic will appear, to help ensure that you are entering the most accurate information.</a:t>
            </a:r>
          </a:p>
          <a:p>
            <a:pPr marL="181240" indent="-181240"/>
            <a:endParaRPr lang="en-US" baseline="0" dirty="0" smtClean="0"/>
          </a:p>
          <a:p>
            <a:pPr marL="181240" indent="-181240">
              <a:buFont typeface="Arial" pitchFamily="34" charset="0"/>
              <a:buChar char="•"/>
            </a:pPr>
            <a:r>
              <a:rPr lang="en-US" dirty="0" smtClean="0"/>
              <a:t>There are hundreds of tips, definitions, mouse-overs that can be found throughout the tool,</a:t>
            </a:r>
            <a:r>
              <a:rPr lang="en-US" baseline="0" dirty="0" smtClean="0"/>
              <a:t> all of which are meant to assist users to accurately benchmark any type of property.</a:t>
            </a:r>
          </a:p>
          <a:p>
            <a:pPr marL="181240" indent="-181240"/>
            <a:endParaRPr lang="en-US" dirty="0" smtClean="0"/>
          </a:p>
          <a:p>
            <a:pPr marL="181240" indent="-181240">
              <a:buFont typeface="Arial" pitchFamily="34" charset="0"/>
              <a:buChar char="•"/>
            </a:pPr>
            <a:r>
              <a:rPr lang="en-US" dirty="0" smtClean="0"/>
              <a:t>If you are in the middle of benchmarking, but realize that you don’t</a:t>
            </a:r>
            <a:r>
              <a:rPr lang="en-US" baseline="0" dirty="0" smtClean="0"/>
              <a:t> have the certain pieces of information in front of you, you can always u</a:t>
            </a:r>
            <a:r>
              <a:rPr lang="en-US" dirty="0" smtClean="0"/>
              <a:t>se Default/Temporary values.</a:t>
            </a:r>
            <a:r>
              <a:rPr lang="en-US" baseline="0" dirty="0" smtClean="0"/>
              <a:t> Just remember to come back to update this with actual information once you have it.</a:t>
            </a:r>
            <a:endParaRPr lang="en-US" dirty="0" smtClean="0"/>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38</a:t>
            </a:fld>
            <a:endParaRPr lang="en-US"/>
          </a:p>
        </p:txBody>
      </p:sp>
    </p:spTree>
    <p:extLst>
      <p:ext uri="{BB962C8B-B14F-4D97-AF65-F5344CB8AC3E}">
        <p14:creationId xmlns:p14="http://schemas.microsoft.com/office/powerpoint/2010/main" val="3862355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p:spPr>
      </p:sp>
      <p:sp>
        <p:nvSpPr>
          <p:cNvPr id="9318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latin typeface="Arial" charset="0"/>
                <a:cs typeface="Arial" charset="0"/>
              </a:rPr>
              <a:t>The following is a brief overview of some of the energy management tools available through ENERGY STAR. Many of these will be discussed in greater depth in the coming weeks. </a:t>
            </a:r>
          </a:p>
        </p:txBody>
      </p:sp>
      <p:sp>
        <p:nvSpPr>
          <p:cNvPr id="4" name="Slide Number Placeholder 3"/>
          <p:cNvSpPr>
            <a:spLocks noGrp="1"/>
          </p:cNvSpPr>
          <p:nvPr>
            <p:ph type="sldNum" sz="quarter" idx="5"/>
          </p:nvPr>
        </p:nvSpPr>
        <p:spPr/>
        <p:txBody>
          <a:bodyPr/>
          <a:lstStyle/>
          <a:p>
            <a:pPr>
              <a:defRPr/>
            </a:pPr>
            <a:fld id="{F7C49032-5C4F-4409-B73A-1F03A1542FDC}" type="slidenum">
              <a:rPr lang="en-US" smtClean="0"/>
              <a:pPr>
                <a:defRPr/>
              </a:pPr>
              <a:t>3</a:t>
            </a:fld>
            <a:endParaRPr lang="en-US" dirty="0"/>
          </a:p>
        </p:txBody>
      </p:sp>
    </p:spTree>
    <p:extLst>
      <p:ext uri="{BB962C8B-B14F-4D97-AF65-F5344CB8AC3E}">
        <p14:creationId xmlns:p14="http://schemas.microsoft.com/office/powerpoint/2010/main" val="23074032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sz="1300" dirty="0" smtClean="0"/>
              <a:t>Once you are finished entering property characteristics, you will be taken to the property’s Summary tab. </a:t>
            </a:r>
          </a:p>
          <a:p>
            <a:pPr marL="181240" indent="-181240"/>
            <a:endParaRPr lang="en-US" sz="1300" dirty="0" smtClean="0"/>
          </a:p>
          <a:p>
            <a:pPr marL="181240" indent="-181240">
              <a:buFont typeface="Arial" pitchFamily="34" charset="0"/>
              <a:buChar char="•"/>
            </a:pPr>
            <a:r>
              <a:rPr lang="en-US" sz="1300" dirty="0" smtClean="0"/>
              <a:t>From this page, you will see additional tabs that will allow you to add, view, and update more specific information (meters, details, goals, design parameters).</a:t>
            </a:r>
          </a:p>
          <a:p>
            <a:pPr marL="181240" indent="-181240"/>
            <a:endParaRPr lang="en-US" sz="1300" dirty="0" smtClean="0"/>
          </a:p>
          <a:p>
            <a:pPr marL="181240" indent="-181240">
              <a:buFont typeface="Arial" pitchFamily="34" charset="0"/>
              <a:buChar char="•"/>
            </a:pPr>
            <a:r>
              <a:rPr lang="en-US" sz="1300" dirty="0" smtClean="0"/>
              <a:t>Blue box in top right corner - great way to see immediately how your property is doing.</a:t>
            </a:r>
          </a:p>
          <a:p>
            <a:pPr marL="181240" indent="-181240"/>
            <a:endParaRPr lang="en-US" sz="1300" dirty="0" smtClean="0"/>
          </a:p>
          <a:p>
            <a:pPr marL="181240" indent="-181240">
              <a:buFont typeface="Arial" pitchFamily="34" charset="0"/>
              <a:buChar char="•"/>
            </a:pPr>
            <a:r>
              <a:rPr lang="en-US" sz="1300" dirty="0" smtClean="0"/>
              <a:t>On this screen shot, you will notice that no summary data is displaying. This is because no meters have been set up for this property. Next, we will cover how to set up meters at a building.</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39</a:t>
            </a:fld>
            <a:endParaRPr lang="en-US"/>
          </a:p>
        </p:txBody>
      </p:sp>
    </p:spTree>
    <p:extLst>
      <p:ext uri="{BB962C8B-B14F-4D97-AF65-F5344CB8AC3E}">
        <p14:creationId xmlns:p14="http://schemas.microsoft.com/office/powerpoint/2010/main" val="24071411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baseline="0" dirty="0" smtClean="0"/>
              <a:t>Before moving on, let’s just say a few things about campuses.</a:t>
            </a:r>
          </a:p>
          <a:p>
            <a:pPr marL="181240" indent="-181240">
              <a:buFont typeface="Arial" pitchFamily="34" charset="0"/>
              <a:buChar char="•"/>
            </a:pPr>
            <a:endParaRPr lang="en-US" baseline="0" dirty="0" smtClean="0"/>
          </a:p>
          <a:p>
            <a:pPr marL="181240" indent="-181240">
              <a:buFont typeface="Arial" pitchFamily="34" charset="0"/>
              <a:buChar char="•"/>
            </a:pPr>
            <a:r>
              <a:rPr lang="en-US" baseline="0" dirty="0" smtClean="0"/>
              <a:t>In Portfolio Manager, c</a:t>
            </a:r>
            <a:r>
              <a:rPr lang="en-US" sz="1300" dirty="0" smtClean="0"/>
              <a:t>ampuses are</a:t>
            </a:r>
            <a:r>
              <a:rPr lang="en-US" sz="1300" baseline="0" dirty="0" smtClean="0"/>
              <a:t> </a:t>
            </a:r>
            <a:r>
              <a:rPr lang="en-US" sz="1300" dirty="0" smtClean="0"/>
              <a:t>entered as a single “parent” property with multiple “child” buildings.</a:t>
            </a:r>
          </a:p>
          <a:p>
            <a:pPr marL="181240" indent="-181240"/>
            <a:endParaRPr lang="en-US" sz="1300" dirty="0" smtClean="0"/>
          </a:p>
          <a:p>
            <a:pPr marL="181240" indent="-181240">
              <a:buFont typeface="Arial" pitchFamily="34" charset="0"/>
              <a:buChar char="•"/>
            </a:pPr>
            <a:r>
              <a:rPr lang="en-US" sz="1300" dirty="0" smtClean="0"/>
              <a:t>This allows you to report on metrics at the campus level, while still being able to track performance of the individual buildings that make up this campus (assuming that you have the necessary building-level energy data). </a:t>
            </a:r>
          </a:p>
          <a:p>
            <a:pPr defTabSz="966612" eaLnBrk="1" fontAlgn="auto" hangingPunct="1">
              <a:spcBef>
                <a:spcPts val="0"/>
              </a:spcBef>
              <a:spcAft>
                <a:spcPts val="0"/>
              </a:spcAft>
              <a:defRPr/>
            </a:pPr>
            <a:endParaRPr lang="en-US" dirty="0" smtClean="0"/>
          </a:p>
          <a:p>
            <a:pPr marL="181240" indent="-181240" defTabSz="966612" eaLnBrk="1" fontAlgn="auto" hangingPunct="1">
              <a:spcBef>
                <a:spcPts val="0"/>
              </a:spcBef>
              <a:spcAft>
                <a:spcPts val="0"/>
              </a:spcAft>
              <a:buFont typeface="Arial" pitchFamily="34" charset="0"/>
              <a:buChar char="•"/>
              <a:defRPr/>
            </a:pPr>
            <a:r>
              <a:rPr lang="en-US" baseline="0" dirty="0" smtClean="0"/>
              <a:t>For properties with multiple buildings, only Hotel, Hospital, K-12 School, and Senior Care Communities are eligible to receive a 1-100 ENERGY STAR score at the campus level.</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40</a:t>
            </a:fld>
            <a:endParaRPr lang="en-US"/>
          </a:p>
        </p:txBody>
      </p:sp>
    </p:spTree>
    <p:extLst>
      <p:ext uri="{BB962C8B-B14F-4D97-AF65-F5344CB8AC3E}">
        <p14:creationId xmlns:p14="http://schemas.microsoft.com/office/powerpoint/2010/main" val="28536154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1240" indent="-181240" defTabSz="966612" eaLnBrk="1" fontAlgn="auto" hangingPunct="1">
              <a:spcBef>
                <a:spcPts val="0"/>
              </a:spcBef>
              <a:spcAft>
                <a:spcPts val="0"/>
              </a:spcAft>
              <a:defRPr/>
            </a:pPr>
            <a:r>
              <a:rPr lang="en-US" sz="1300" dirty="0" smtClean="0"/>
              <a:t>Recent updates to Portfolio Manager provide enhanced functionality for tracking and reporting the energy performance of campuses.</a:t>
            </a:r>
          </a:p>
          <a:p>
            <a:pPr marL="181240" indent="-181240" defTabSz="966612" eaLnBrk="1" fontAlgn="auto" hangingPunct="1">
              <a:spcBef>
                <a:spcPts val="0"/>
              </a:spcBef>
              <a:spcAft>
                <a:spcPts val="0"/>
              </a:spcAft>
              <a:defRPr/>
            </a:pPr>
            <a:endParaRPr lang="en-US" sz="1300" dirty="0" smtClean="0"/>
          </a:p>
          <a:p>
            <a:pPr marL="181240" indent="-181240" defTabSz="966612" eaLnBrk="1" fontAlgn="auto" hangingPunct="1">
              <a:spcBef>
                <a:spcPts val="0"/>
              </a:spcBef>
              <a:spcAft>
                <a:spcPts val="0"/>
              </a:spcAft>
              <a:defRPr/>
            </a:pPr>
            <a:r>
              <a:rPr lang="en-US" sz="1300" dirty="0" smtClean="0"/>
              <a:t>You will start by defining the campus as the main property. From there, you can:</a:t>
            </a:r>
          </a:p>
          <a:p>
            <a:pPr marL="181240" indent="-181240" defTabSz="966612" eaLnBrk="1" fontAlgn="auto" hangingPunct="1">
              <a:spcBef>
                <a:spcPts val="0"/>
              </a:spcBef>
              <a:spcAft>
                <a:spcPts val="0"/>
              </a:spcAft>
              <a:defRPr/>
            </a:pPr>
            <a:endParaRPr lang="en-US" sz="1300" dirty="0" smtClean="0"/>
          </a:p>
          <a:p>
            <a:pPr marL="181240" indent="-181240" defTabSz="966612" eaLnBrk="1" fontAlgn="auto" hangingPunct="1">
              <a:spcBef>
                <a:spcPts val="0"/>
              </a:spcBef>
              <a:spcAft>
                <a:spcPts val="0"/>
              </a:spcAft>
              <a:buFont typeface="Arial" pitchFamily="34" charset="0"/>
              <a:buChar char="•"/>
              <a:defRPr/>
            </a:pPr>
            <a:r>
              <a:rPr lang="en-US" sz="1300" dirty="0" smtClean="0"/>
              <a:t>Add individual buildings.</a:t>
            </a:r>
          </a:p>
          <a:p>
            <a:pPr marL="181240" indent="-181240" defTabSz="966612" eaLnBrk="1" fontAlgn="auto" hangingPunct="1">
              <a:spcBef>
                <a:spcPts val="0"/>
              </a:spcBef>
              <a:spcAft>
                <a:spcPts val="0"/>
              </a:spcAft>
              <a:defRPr/>
            </a:pPr>
            <a:endParaRPr lang="en-US" sz="1300" dirty="0" smtClean="0"/>
          </a:p>
          <a:p>
            <a:pPr marL="181240" indent="-181240">
              <a:buFont typeface="Arial" pitchFamily="34" charset="0"/>
              <a:buChar char="•"/>
            </a:pPr>
            <a:r>
              <a:rPr lang="en-US" sz="1300" dirty="0" smtClean="0"/>
              <a:t>Track performance by updating information at the property and building levels.</a:t>
            </a:r>
          </a:p>
          <a:p>
            <a:pPr marL="181240" indent="-181240"/>
            <a:endParaRPr lang="en-US" sz="1300" dirty="0" smtClean="0"/>
          </a:p>
          <a:p>
            <a:pPr marL="181240" indent="-181240">
              <a:buFont typeface="Arial" pitchFamily="34" charset="0"/>
              <a:buChar char="•"/>
            </a:pPr>
            <a:r>
              <a:rPr lang="en-US" sz="1300" dirty="0" smtClean="0"/>
              <a:t>Meter buildings separately and/or roll up meters up to property level.</a:t>
            </a:r>
          </a:p>
          <a:p>
            <a:pPr marL="181240" indent="-181240"/>
            <a:endParaRPr lang="en-US" sz="1300" dirty="0" smtClean="0"/>
          </a:p>
          <a:p>
            <a:pPr marL="181240" indent="-181240"/>
            <a:r>
              <a:rPr lang="en-US" sz="1300" dirty="0" smtClean="0"/>
              <a:t>Taken together, this provides more flexibility, allowing you to track campus properties in the manner that works best for you.</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41</a:t>
            </a:fld>
            <a:endParaRPr lang="en-US"/>
          </a:p>
        </p:txBody>
      </p:sp>
    </p:spTree>
    <p:extLst>
      <p:ext uri="{BB962C8B-B14F-4D97-AF65-F5344CB8AC3E}">
        <p14:creationId xmlns:p14="http://schemas.microsoft.com/office/powerpoint/2010/main" val="36135463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solidFill>
                  <a:srgbClr val="7030A0"/>
                </a:solidFill>
              </a:rPr>
              <a:t>How to enter</a:t>
            </a:r>
            <a:r>
              <a:rPr lang="en-US" b="1" baseline="0" dirty="0" smtClean="0">
                <a:solidFill>
                  <a:srgbClr val="7030A0"/>
                </a:solidFill>
              </a:rPr>
              <a:t> energy and water consumption data</a:t>
            </a:r>
            <a:endParaRPr lang="en-US" b="1" dirty="0">
              <a:solidFill>
                <a:srgbClr val="7030A0"/>
              </a:solidFill>
            </a:endParaRPr>
          </a:p>
        </p:txBody>
      </p:sp>
      <p:sp>
        <p:nvSpPr>
          <p:cNvPr id="4" name="Slide Number Placeholder 3"/>
          <p:cNvSpPr>
            <a:spLocks noGrp="1"/>
          </p:cNvSpPr>
          <p:nvPr>
            <p:ph type="sldNum" sz="quarter" idx="10"/>
          </p:nvPr>
        </p:nvSpPr>
        <p:spPr/>
        <p:txBody>
          <a:bodyPr/>
          <a:lstStyle/>
          <a:p>
            <a:fld id="{C1840B7B-A24B-4DA8-AB15-991E88503A0E}" type="slidenum">
              <a:rPr lang="en-US" smtClean="0"/>
              <a:pPr/>
              <a:t>42</a:t>
            </a:fld>
            <a:endParaRPr lang="en-US"/>
          </a:p>
        </p:txBody>
      </p:sp>
    </p:spTree>
    <p:extLst>
      <p:ext uri="{BB962C8B-B14F-4D97-AF65-F5344CB8AC3E}">
        <p14:creationId xmlns:p14="http://schemas.microsoft.com/office/powerpoint/2010/main" val="19166209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dirty="0" smtClean="0"/>
              <a:t>On the main page of your property, click the Energy</a:t>
            </a:r>
            <a:r>
              <a:rPr lang="en-US" baseline="0" dirty="0" smtClean="0"/>
              <a:t> or</a:t>
            </a:r>
            <a:r>
              <a:rPr lang="en-US" dirty="0" smtClean="0"/>
              <a:t> Water</a:t>
            </a:r>
            <a:r>
              <a:rPr lang="en-US" baseline="0" dirty="0" smtClean="0"/>
              <a:t> </a:t>
            </a:r>
            <a:r>
              <a:rPr lang="en-US" dirty="0" smtClean="0"/>
              <a:t>tab.</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43</a:t>
            </a:fld>
            <a:endParaRPr lang="en-US"/>
          </a:p>
        </p:txBody>
      </p:sp>
    </p:spTree>
    <p:extLst>
      <p:ext uri="{BB962C8B-B14F-4D97-AF65-F5344CB8AC3E}">
        <p14:creationId xmlns:p14="http://schemas.microsoft.com/office/powerpoint/2010/main" val="31919170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44</a:t>
            </a:fld>
            <a:endParaRPr lang="en-US"/>
          </a:p>
        </p:txBody>
      </p:sp>
    </p:spTree>
    <p:extLst>
      <p:ext uri="{BB962C8B-B14F-4D97-AF65-F5344CB8AC3E}">
        <p14:creationId xmlns:p14="http://schemas.microsoft.com/office/powerpoint/2010/main" val="2488015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sz="1300" dirty="0" smtClean="0"/>
              <a:t>On the “Get Started Setting Up Meters” page, you will be prompted to identify all sources of energy at your property, as well as the number of meters for each fuel source.</a:t>
            </a:r>
          </a:p>
          <a:p>
            <a:pPr marL="181240" indent="-181240"/>
            <a:endParaRPr lang="en-US" sz="1300" dirty="0" smtClean="0"/>
          </a:p>
          <a:p>
            <a:pPr marL="181240" indent="-181240">
              <a:buFont typeface="Arial" pitchFamily="34" charset="0"/>
              <a:buChar char="•"/>
            </a:pPr>
            <a:r>
              <a:rPr lang="en-US" sz="1300" dirty="0" smtClean="0"/>
              <a:t>You will also be able to set up any water meters at your property. If you don’t set these up now, you can always do so later. Water</a:t>
            </a:r>
            <a:r>
              <a:rPr lang="en-US" sz="1300" baseline="0" dirty="0" smtClean="0"/>
              <a:t> is tracked separately from energy in Portfolio Manager, and water consumption data does not affect any of the energy metrics calculated by the tool. In other words, all calculations for energy and for water are completely separate.</a:t>
            </a:r>
            <a:endParaRPr lang="en-US" dirty="0" smtClean="0"/>
          </a:p>
        </p:txBody>
      </p:sp>
      <p:sp>
        <p:nvSpPr>
          <p:cNvPr id="4" name="Slide Number Placeholder 3"/>
          <p:cNvSpPr>
            <a:spLocks noGrp="1"/>
          </p:cNvSpPr>
          <p:nvPr>
            <p:ph type="sldNum" sz="quarter" idx="10"/>
          </p:nvPr>
        </p:nvSpPr>
        <p:spPr/>
        <p:txBody>
          <a:bodyPr/>
          <a:lstStyle/>
          <a:p>
            <a:fld id="{C1840B7B-A24B-4DA8-AB15-991E88503A0E}" type="slidenum">
              <a:rPr lang="en-US" smtClean="0"/>
              <a:pPr/>
              <a:t>45</a:t>
            </a:fld>
            <a:endParaRPr lang="en-US"/>
          </a:p>
        </p:txBody>
      </p:sp>
    </p:spTree>
    <p:extLst>
      <p:ext uri="{BB962C8B-B14F-4D97-AF65-F5344CB8AC3E}">
        <p14:creationId xmlns:p14="http://schemas.microsoft.com/office/powerpoint/2010/main" val="139027969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dirty="0" smtClean="0"/>
              <a:t>When you select an</a:t>
            </a:r>
            <a:r>
              <a:rPr lang="en-US" baseline="0" dirty="0" smtClean="0"/>
              <a:t> energy type, you will be prompted to enter further information, such as number of meters. For electricity, you will be asked to indicate whether the energy was purchased from the grid, or generated on-side via solar or wind power.</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47</a:t>
            </a:fld>
            <a:endParaRPr lang="en-US"/>
          </a:p>
        </p:txBody>
      </p:sp>
    </p:spTree>
    <p:extLst>
      <p:ext uri="{BB962C8B-B14F-4D97-AF65-F5344CB8AC3E}">
        <p14:creationId xmlns:p14="http://schemas.microsoft.com/office/powerpoint/2010/main" val="96709318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sz="1300" dirty="0" smtClean="0"/>
              <a:t>On the “About Your Meters” page, you will enter basic information about each meter you are setting up.</a:t>
            </a:r>
          </a:p>
          <a:p>
            <a:pPr marL="181240" indent="-181240"/>
            <a:endParaRPr lang="en-US" sz="1300" dirty="0" smtClean="0"/>
          </a:p>
          <a:p>
            <a:pPr marL="181240" indent="-181240">
              <a:buFont typeface="Arial" pitchFamily="34" charset="0"/>
              <a:buChar char="•"/>
            </a:pPr>
            <a:r>
              <a:rPr lang="en-US" sz="1300" dirty="0" smtClean="0"/>
              <a:t>To enter units, click anywhere in table, which will automatically bring up data entry fields or drop down menus (see next slide).</a:t>
            </a:r>
          </a:p>
          <a:p>
            <a:pPr marL="181240" indent="-181240"/>
            <a:endParaRPr lang="en-US" sz="1300" dirty="0" smtClean="0"/>
          </a:p>
          <a:p>
            <a:pPr marL="181240" indent="-181240">
              <a:buFont typeface="Arial" pitchFamily="34" charset="0"/>
              <a:buChar char="•"/>
            </a:pPr>
            <a:r>
              <a:rPr lang="en-US" sz="1300" dirty="0" smtClean="0"/>
              <a:t>Be sure to enter the first bill date for this meter. There is no need to enter an end date if meter is still in use.</a:t>
            </a:r>
          </a:p>
          <a:p>
            <a:pPr marL="181240" indent="-181240">
              <a:buFont typeface="Arial" pitchFamily="34" charset="0"/>
              <a:buChar char="•"/>
            </a:pPr>
            <a:endParaRPr lang="en-US" sz="1300" dirty="0" smtClean="0"/>
          </a:p>
          <a:p>
            <a:pPr marL="181240" indent="-181240">
              <a:buFont typeface="Arial" pitchFamily="34" charset="0"/>
              <a:buChar char="•"/>
            </a:pPr>
            <a:r>
              <a:rPr lang="en-US" sz="1300" dirty="0" smtClean="0"/>
              <a:t>Select the “Enter as Delivery” check box if your account is billed by delivery amount as opposed to consumption amount. This is common with fuel oil accounts.</a:t>
            </a:r>
          </a:p>
          <a:p>
            <a:pPr marL="181240" indent="-181240"/>
            <a:endParaRPr lang="en-US" sz="1300" dirty="0" smtClean="0"/>
          </a:p>
          <a:p>
            <a:pPr marL="181240" indent="-181240">
              <a:buFont typeface="Arial" pitchFamily="34" charset="0"/>
              <a:buChar char="•"/>
            </a:pPr>
            <a:r>
              <a:rPr lang="en-US" sz="1300" dirty="0" smtClean="0"/>
              <a:t>If you entered the wrong number of meters on the prior page, you can always add another meter from this page.</a:t>
            </a:r>
          </a:p>
        </p:txBody>
      </p:sp>
      <p:sp>
        <p:nvSpPr>
          <p:cNvPr id="4" name="Slide Number Placeholder 3"/>
          <p:cNvSpPr>
            <a:spLocks noGrp="1"/>
          </p:cNvSpPr>
          <p:nvPr>
            <p:ph type="sldNum" sz="quarter" idx="10"/>
          </p:nvPr>
        </p:nvSpPr>
        <p:spPr/>
        <p:txBody>
          <a:bodyPr/>
          <a:lstStyle/>
          <a:p>
            <a:fld id="{C1840B7B-A24B-4DA8-AB15-991E88503A0E}" type="slidenum">
              <a:rPr lang="en-US" smtClean="0"/>
              <a:pPr/>
              <a:t>48</a:t>
            </a:fld>
            <a:endParaRPr lang="en-US"/>
          </a:p>
        </p:txBody>
      </p:sp>
    </p:spTree>
    <p:extLst>
      <p:ext uri="{BB962C8B-B14F-4D97-AF65-F5344CB8AC3E}">
        <p14:creationId xmlns:p14="http://schemas.microsoft.com/office/powerpoint/2010/main" val="54422051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Char char="•"/>
            </a:pPr>
            <a:r>
              <a:rPr lang="en-US" dirty="0" smtClean="0"/>
              <a:t> Once you have defined the general characteristics of each meter, click on “Continue” to begin entering</a:t>
            </a:r>
            <a:r>
              <a:rPr lang="en-US" baseline="0" dirty="0" smtClean="0"/>
              <a:t> specific energy consumption values.</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49</a:t>
            </a:fld>
            <a:endParaRPr lang="en-US"/>
          </a:p>
        </p:txBody>
      </p:sp>
    </p:spTree>
    <p:extLst>
      <p:ext uri="{BB962C8B-B14F-4D97-AF65-F5344CB8AC3E}">
        <p14:creationId xmlns:p14="http://schemas.microsoft.com/office/powerpoint/2010/main" val="1800501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TextEdit="1"/>
          </p:cNvSpPr>
          <p:nvPr>
            <p:ph type="sldImg"/>
          </p:nvPr>
        </p:nvSpPr>
        <p:spPr bwMode="auto">
          <a:noFill/>
          <a:ln>
            <a:solidFill>
              <a:srgbClr val="000000"/>
            </a:solidFill>
            <a:miter lim="800000"/>
            <a:headEnd/>
            <a:tailEnd/>
          </a:ln>
        </p:spPr>
      </p:sp>
      <p:sp>
        <p:nvSpPr>
          <p:cNvPr id="94211" name="Rectangle 3"/>
          <p:cNvSpPr>
            <a:spLocks noGrp="1"/>
          </p:cNvSpPr>
          <p:nvPr>
            <p:ph type="body" idx="1"/>
          </p:nvPr>
        </p:nvSpPr>
        <p:spPr bwMode="auto">
          <a:noFill/>
        </p:spPr>
        <p:txBody>
          <a:bodyPr wrap="square" numCol="1" anchor="t" anchorCtr="0" compatLnSpc="1">
            <a:prstTxWarp prst="textNoShape">
              <a:avLst/>
            </a:prstTxWarp>
            <a:normAutofit fontScale="55000" lnSpcReduction="20000"/>
          </a:bodyPr>
          <a:lstStyle/>
          <a:p>
            <a:r>
              <a:rPr lang="en-US" dirty="0" smtClean="0">
                <a:latin typeface="Arial" charset="0"/>
                <a:cs typeface="Arial" charset="0"/>
              </a:rPr>
              <a:t>To help users get started with the ENERGY STAR program, EPA offers several tools and resources to assist in every step of the way.  The Guidelines for Energy Management provide a proven strategy for superior energy and are</a:t>
            </a:r>
          </a:p>
          <a:p>
            <a:r>
              <a:rPr lang="en-US" dirty="0" smtClean="0">
                <a:latin typeface="Arial" charset="0"/>
                <a:cs typeface="Arial" charset="0"/>
              </a:rPr>
              <a:t>based on the successful practices of ENERGY STAR partners. These guidelines can assist an organization in improving its energy and financial performance while distinguishing the organization as an environmental leader.</a:t>
            </a:r>
            <a:endParaRPr lang="en-US" b="1" u="sng" dirty="0" smtClean="0">
              <a:latin typeface="Arial" charset="0"/>
              <a:cs typeface="Arial" charset="0"/>
            </a:endParaRPr>
          </a:p>
          <a:p>
            <a:endParaRPr lang="en-US" b="1" u="sng" dirty="0" smtClean="0">
              <a:latin typeface="Arial" charset="0"/>
              <a:cs typeface="Arial" charset="0"/>
            </a:endParaRPr>
          </a:p>
          <a:p>
            <a:r>
              <a:rPr lang="en-US" b="1" u="sng" dirty="0" smtClean="0">
                <a:latin typeface="Arial" charset="0"/>
                <a:cs typeface="Arial" charset="0"/>
              </a:rPr>
              <a:t>Steps to the Guidelines for Energy Management:</a:t>
            </a:r>
          </a:p>
          <a:p>
            <a:r>
              <a:rPr lang="en-US" b="1" dirty="0" smtClean="0">
                <a:latin typeface="Arial" charset="0"/>
                <a:cs typeface="Arial" charset="0"/>
              </a:rPr>
              <a:t>Commit to Continuous Improvement</a:t>
            </a:r>
          </a:p>
          <a:p>
            <a:r>
              <a:rPr lang="en-US" dirty="0" smtClean="0">
                <a:latin typeface="Arial" charset="0"/>
                <a:cs typeface="Arial" charset="0"/>
              </a:rPr>
              <a:t>Appoint an Energy Director </a:t>
            </a:r>
          </a:p>
          <a:p>
            <a:r>
              <a:rPr lang="en-US" dirty="0" smtClean="0">
                <a:latin typeface="Arial" charset="0"/>
                <a:cs typeface="Arial" charset="0"/>
              </a:rPr>
              <a:t>Establish an Energy Team </a:t>
            </a:r>
          </a:p>
          <a:p>
            <a:r>
              <a:rPr lang="en-US" dirty="0" smtClean="0">
                <a:latin typeface="Arial" charset="0"/>
                <a:cs typeface="Arial" charset="0"/>
              </a:rPr>
              <a:t>Institute an Energy Policy </a:t>
            </a:r>
          </a:p>
          <a:p>
            <a:r>
              <a:rPr lang="en-US" b="1" dirty="0" smtClean="0">
                <a:latin typeface="Arial" charset="0"/>
                <a:cs typeface="Arial" charset="0"/>
              </a:rPr>
              <a:t>Assess Performance </a:t>
            </a:r>
          </a:p>
          <a:p>
            <a:r>
              <a:rPr lang="en-US" dirty="0" smtClean="0">
                <a:latin typeface="Arial" charset="0"/>
                <a:cs typeface="Arial" charset="0"/>
              </a:rPr>
              <a:t>Gather and Track Data </a:t>
            </a:r>
          </a:p>
          <a:p>
            <a:r>
              <a:rPr lang="en-US" dirty="0" smtClean="0">
                <a:latin typeface="Arial" charset="0"/>
                <a:cs typeface="Arial" charset="0"/>
              </a:rPr>
              <a:t>Normalize Data </a:t>
            </a:r>
          </a:p>
          <a:p>
            <a:r>
              <a:rPr lang="en-US" dirty="0" smtClean="0">
                <a:latin typeface="Arial" charset="0"/>
                <a:cs typeface="Arial" charset="0"/>
              </a:rPr>
              <a:t>Establish Baselines </a:t>
            </a:r>
          </a:p>
          <a:p>
            <a:r>
              <a:rPr lang="en-US" dirty="0" smtClean="0">
                <a:latin typeface="Arial" charset="0"/>
                <a:cs typeface="Arial" charset="0"/>
              </a:rPr>
              <a:t>Benchmark </a:t>
            </a:r>
          </a:p>
          <a:p>
            <a:r>
              <a:rPr lang="en-US" dirty="0" smtClean="0">
                <a:latin typeface="Arial" charset="0"/>
                <a:cs typeface="Arial" charset="0"/>
              </a:rPr>
              <a:t>Analyze Data</a:t>
            </a:r>
          </a:p>
          <a:p>
            <a:r>
              <a:rPr lang="en-US" dirty="0" smtClean="0">
                <a:latin typeface="Arial" charset="0"/>
                <a:cs typeface="Arial" charset="0"/>
              </a:rPr>
              <a:t>Conduct Technical Assessments and Audits </a:t>
            </a:r>
          </a:p>
          <a:p>
            <a:r>
              <a:rPr lang="en-US" b="1" dirty="0" smtClean="0">
                <a:latin typeface="Arial" charset="0"/>
                <a:cs typeface="Arial" charset="0"/>
              </a:rPr>
              <a:t>Set Goals </a:t>
            </a:r>
          </a:p>
          <a:p>
            <a:r>
              <a:rPr lang="en-US" dirty="0" smtClean="0">
                <a:latin typeface="Arial" charset="0"/>
                <a:cs typeface="Arial" charset="0"/>
              </a:rPr>
              <a:t>Determine Scope </a:t>
            </a:r>
          </a:p>
          <a:p>
            <a:r>
              <a:rPr lang="en-US" dirty="0" smtClean="0">
                <a:latin typeface="Arial" charset="0"/>
                <a:cs typeface="Arial" charset="0"/>
              </a:rPr>
              <a:t>Estimate Potential for Improvement </a:t>
            </a:r>
          </a:p>
          <a:p>
            <a:r>
              <a:rPr lang="en-US" dirty="0" smtClean="0">
                <a:latin typeface="Arial" charset="0"/>
                <a:cs typeface="Arial" charset="0"/>
              </a:rPr>
              <a:t>Establish Goals </a:t>
            </a:r>
          </a:p>
          <a:p>
            <a:r>
              <a:rPr lang="en-US" b="1" dirty="0" smtClean="0">
                <a:latin typeface="Arial" charset="0"/>
                <a:cs typeface="Arial" charset="0"/>
              </a:rPr>
              <a:t>Create Action Plan </a:t>
            </a:r>
          </a:p>
          <a:p>
            <a:r>
              <a:rPr lang="en-US" dirty="0" smtClean="0">
                <a:latin typeface="Arial" charset="0"/>
                <a:cs typeface="Arial" charset="0"/>
              </a:rPr>
              <a:t>Define Technical Steps and Targets </a:t>
            </a:r>
          </a:p>
          <a:p>
            <a:r>
              <a:rPr lang="en-US" dirty="0" smtClean="0">
                <a:latin typeface="Arial" charset="0"/>
                <a:cs typeface="Arial" charset="0"/>
              </a:rPr>
              <a:t>Determine Roles and Resources </a:t>
            </a:r>
          </a:p>
          <a:p>
            <a:r>
              <a:rPr lang="en-US" dirty="0" smtClean="0">
                <a:latin typeface="Arial" charset="0"/>
                <a:cs typeface="Arial" charset="0"/>
              </a:rPr>
              <a:t>Implement Action Plan </a:t>
            </a:r>
          </a:p>
          <a:p>
            <a:r>
              <a:rPr lang="en-US" dirty="0" smtClean="0">
                <a:latin typeface="Arial" charset="0"/>
                <a:cs typeface="Arial" charset="0"/>
              </a:rPr>
              <a:t>Create a Communication Plan </a:t>
            </a:r>
          </a:p>
          <a:p>
            <a:r>
              <a:rPr lang="en-US" dirty="0" smtClean="0">
                <a:latin typeface="Arial" charset="0"/>
                <a:cs typeface="Arial" charset="0"/>
              </a:rPr>
              <a:t>Raise Awareness </a:t>
            </a:r>
          </a:p>
          <a:p>
            <a:r>
              <a:rPr lang="en-US" dirty="0" smtClean="0">
                <a:latin typeface="Arial" charset="0"/>
                <a:cs typeface="Arial" charset="0"/>
              </a:rPr>
              <a:t>Build Capacity </a:t>
            </a:r>
          </a:p>
          <a:p>
            <a:r>
              <a:rPr lang="en-US" dirty="0" smtClean="0">
                <a:latin typeface="Arial" charset="0"/>
                <a:cs typeface="Arial" charset="0"/>
              </a:rPr>
              <a:t>Motivate </a:t>
            </a:r>
          </a:p>
          <a:p>
            <a:r>
              <a:rPr lang="en-US" dirty="0" smtClean="0">
                <a:latin typeface="Arial" charset="0"/>
                <a:cs typeface="Arial" charset="0"/>
              </a:rPr>
              <a:t>Track and Monitor </a:t>
            </a:r>
          </a:p>
          <a:p>
            <a:r>
              <a:rPr lang="en-US" b="1" dirty="0" smtClean="0">
                <a:latin typeface="Arial" charset="0"/>
                <a:cs typeface="Arial" charset="0"/>
              </a:rPr>
              <a:t>Evaluate Progress </a:t>
            </a:r>
          </a:p>
          <a:p>
            <a:r>
              <a:rPr lang="en-US" dirty="0" smtClean="0">
                <a:latin typeface="Arial" charset="0"/>
                <a:cs typeface="Arial" charset="0"/>
              </a:rPr>
              <a:t>Measure Results </a:t>
            </a:r>
          </a:p>
          <a:p>
            <a:r>
              <a:rPr lang="en-US" dirty="0" smtClean="0">
                <a:latin typeface="Arial" charset="0"/>
                <a:cs typeface="Arial" charset="0"/>
              </a:rPr>
              <a:t>Review Action Plan</a:t>
            </a:r>
          </a:p>
          <a:p>
            <a:r>
              <a:rPr lang="en-US" b="1" dirty="0" smtClean="0">
                <a:latin typeface="Arial" charset="0"/>
                <a:cs typeface="Arial" charset="0"/>
              </a:rPr>
              <a:t>Recognize Achievements </a:t>
            </a:r>
          </a:p>
          <a:p>
            <a:r>
              <a:rPr lang="en-US" dirty="0" smtClean="0">
                <a:latin typeface="Arial" charset="0"/>
                <a:cs typeface="Arial" charset="0"/>
              </a:rPr>
              <a:t>Internal Recognition </a:t>
            </a:r>
          </a:p>
          <a:p>
            <a:r>
              <a:rPr lang="en-US" dirty="0" smtClean="0">
                <a:latin typeface="Arial" charset="0"/>
                <a:cs typeface="Arial" charset="0"/>
              </a:rPr>
              <a:t>External Recognition</a:t>
            </a:r>
          </a:p>
        </p:txBody>
      </p:sp>
    </p:spTree>
    <p:extLst>
      <p:ext uri="{BB962C8B-B14F-4D97-AF65-F5344CB8AC3E}">
        <p14:creationId xmlns:p14="http://schemas.microsoft.com/office/powerpoint/2010/main" val="15454198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sz="1300" dirty="0" smtClean="0"/>
              <a:t>On the “Your Meter Entries” page, you will see the meters that you have established. To expand each meter record, click the arrow to the left of the meter you would like to edit</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50</a:t>
            </a:fld>
            <a:endParaRPr lang="en-US"/>
          </a:p>
        </p:txBody>
      </p:sp>
    </p:spTree>
    <p:extLst>
      <p:ext uri="{BB962C8B-B14F-4D97-AF65-F5344CB8AC3E}">
        <p14:creationId xmlns:p14="http://schemas.microsoft.com/office/powerpoint/2010/main" val="31500620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sz="1300" dirty="0" smtClean="0"/>
              <a:t>Once you have expanded the record for a given meter, you will need to click “Add Another Entry” to get started. An editable line will appear, allowing you to enter a specific meter entry. As with the prior page, you can click anywhere in the table to edit the corresponding data field.</a:t>
            </a:r>
          </a:p>
          <a:p>
            <a:pPr marL="181240" indent="-181240"/>
            <a:endParaRPr lang="en-US" sz="1300" dirty="0" smtClean="0"/>
          </a:p>
          <a:p>
            <a:pPr marL="181240" indent="-181240">
              <a:buFont typeface="Arial" pitchFamily="34" charset="0"/>
              <a:buChar char="•"/>
            </a:pPr>
            <a:r>
              <a:rPr lang="en-US" sz="1300" dirty="0" smtClean="0"/>
              <a:t>All meters will be presented on the same page. This allows you to edit one or more months of data for one or more meters, all at the same time (no need to click out through multiple meter entry pages).</a:t>
            </a:r>
          </a:p>
          <a:p>
            <a:endParaRPr lang="en-US" dirty="0" smtClean="0"/>
          </a:p>
        </p:txBody>
      </p:sp>
      <p:sp>
        <p:nvSpPr>
          <p:cNvPr id="4" name="Slide Number Placeholder 3"/>
          <p:cNvSpPr>
            <a:spLocks noGrp="1"/>
          </p:cNvSpPr>
          <p:nvPr>
            <p:ph type="sldNum" sz="quarter" idx="10"/>
          </p:nvPr>
        </p:nvSpPr>
        <p:spPr/>
        <p:txBody>
          <a:bodyPr/>
          <a:lstStyle/>
          <a:p>
            <a:fld id="{C1840B7B-A24B-4DA8-AB15-991E88503A0E}" type="slidenum">
              <a:rPr lang="en-US" smtClean="0"/>
              <a:pPr/>
              <a:t>51</a:t>
            </a:fld>
            <a:endParaRPr lang="en-US"/>
          </a:p>
        </p:txBody>
      </p:sp>
    </p:spTree>
    <p:extLst>
      <p:ext uri="{BB962C8B-B14F-4D97-AF65-F5344CB8AC3E}">
        <p14:creationId xmlns:p14="http://schemas.microsoft.com/office/powerpoint/2010/main" val="371432629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sz="1300" dirty="0" smtClean="0"/>
              <a:t>The “Meters to Add to Total Consumption” page is the last page before you are finished setting up your meters.</a:t>
            </a:r>
          </a:p>
          <a:p>
            <a:pPr marL="181240" indent="-181240"/>
            <a:endParaRPr lang="en-US" sz="1300" dirty="0" smtClean="0"/>
          </a:p>
          <a:p>
            <a:pPr marL="181240" indent="-181240">
              <a:buFont typeface="Arial" pitchFamily="34" charset="0"/>
              <a:buChar char="•"/>
            </a:pPr>
            <a:r>
              <a:rPr lang="en-US" sz="1300" dirty="0" smtClean="0"/>
              <a:t>This page is important for Portfolio Manager to understand which meters should be applied to the total property energy consumption, and therefore should be used for calculations. If you are setting up a multi-building campus, and want to roll up any building-level meters to the larger property, then this is where you will do it. In the campus scenario, be aware that you need to define the meters at the building level first, before you can associate them to the property level.</a:t>
            </a:r>
          </a:p>
          <a:p>
            <a:pPr marL="181240" indent="-181240"/>
            <a:endParaRPr lang="en-US" sz="1300" dirty="0" smtClean="0"/>
          </a:p>
          <a:p>
            <a:pPr marL="181240" indent="-181240">
              <a:buFont typeface="Arial" pitchFamily="34" charset="0"/>
              <a:buChar char="•"/>
            </a:pPr>
            <a:r>
              <a:rPr lang="en-US" sz="1300" dirty="0" smtClean="0"/>
              <a:t>To avoid double counting any energy, do not add </a:t>
            </a:r>
            <a:r>
              <a:rPr lang="en-US" sz="1300" dirty="0" err="1" smtClean="0"/>
              <a:t>submeters</a:t>
            </a:r>
            <a:r>
              <a:rPr lang="en-US" sz="1300" dirty="0" smtClean="0"/>
              <a:t> to property totals if the energy consumption they are tracking is also captured by the main meter.</a:t>
            </a:r>
          </a:p>
          <a:p>
            <a:pPr marL="181240" indent="-181240"/>
            <a:endParaRPr lang="en-US" sz="1300" dirty="0" smtClean="0"/>
          </a:p>
          <a:p>
            <a:pPr marL="181240" indent="-181240">
              <a:buFont typeface="Arial" pitchFamily="34" charset="0"/>
              <a:buChar char="•"/>
            </a:pPr>
            <a:r>
              <a:rPr lang="en-US" sz="1300" dirty="0" smtClean="0"/>
              <a:t>When you are done, click “Apply Selections.”</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53</a:t>
            </a:fld>
            <a:endParaRPr lang="en-US"/>
          </a:p>
        </p:txBody>
      </p:sp>
    </p:spTree>
    <p:extLst>
      <p:ext uri="{BB962C8B-B14F-4D97-AF65-F5344CB8AC3E}">
        <p14:creationId xmlns:p14="http://schemas.microsoft.com/office/powerpoint/2010/main" val="6450299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sz="1300" dirty="0" smtClean="0"/>
              <a:t>Once you have completed your meter setup, you will be taken back to the “Meters” tab on your property page. </a:t>
            </a:r>
          </a:p>
          <a:p>
            <a:pPr marL="181240" indent="-181240"/>
            <a:endParaRPr lang="en-US" sz="1300" dirty="0" smtClean="0"/>
          </a:p>
          <a:p>
            <a:pPr marL="181240" indent="-181240">
              <a:buFont typeface="Arial" pitchFamily="34" charset="0"/>
              <a:buChar char="•"/>
            </a:pPr>
            <a:r>
              <a:rPr lang="en-US" sz="1300" dirty="0" smtClean="0"/>
              <a:t>From here, you can review a summary of all meters that have been set up for the building. </a:t>
            </a:r>
          </a:p>
          <a:p>
            <a:pPr marL="181240" indent="-181240"/>
            <a:endParaRPr lang="en-US" sz="1300" dirty="0" smtClean="0"/>
          </a:p>
          <a:p>
            <a:pPr marL="181240" indent="-181240">
              <a:buFont typeface="Arial" pitchFamily="34" charset="0"/>
              <a:buChar char="•"/>
            </a:pPr>
            <a:r>
              <a:rPr lang="en-US" sz="1300" dirty="0" smtClean="0"/>
              <a:t>You will receive a notification that you entered everything correctly.</a:t>
            </a:r>
          </a:p>
          <a:p>
            <a:pPr marL="181240" indent="-181240"/>
            <a:endParaRPr lang="en-US" sz="1300" dirty="0" smtClean="0"/>
          </a:p>
          <a:p>
            <a:pPr marL="181240" indent="-181240">
              <a:buFont typeface="Arial" pitchFamily="34" charset="0"/>
              <a:buChar char="•"/>
            </a:pPr>
            <a:r>
              <a:rPr lang="en-US" sz="1300" dirty="0" smtClean="0"/>
              <a:t>If you want to add your latest bills or update past entries, there are 3 ways to do this:</a:t>
            </a:r>
          </a:p>
          <a:p>
            <a:pPr marL="181240" indent="-181240"/>
            <a:endParaRPr lang="en-US" sz="1300" dirty="0" smtClean="0"/>
          </a:p>
          <a:p>
            <a:pPr lvl="1"/>
            <a:r>
              <a:rPr lang="en-US" sz="1300" dirty="0" smtClean="0"/>
              <a:t>- Click Manage/Edit My Bills</a:t>
            </a:r>
          </a:p>
          <a:p>
            <a:pPr lvl="1"/>
            <a:r>
              <a:rPr lang="en-US" sz="1300" dirty="0" smtClean="0"/>
              <a:t>- Click on the individual meter name and follow prompts</a:t>
            </a:r>
          </a:p>
          <a:p>
            <a:pPr lvl="1"/>
            <a:r>
              <a:rPr lang="en-US" sz="1300" dirty="0" smtClean="0"/>
              <a:t>- From the “Action” drop-down menu – you can select “I want to… View/Add bills.”</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54</a:t>
            </a:fld>
            <a:endParaRPr lang="en-US"/>
          </a:p>
        </p:txBody>
      </p:sp>
    </p:spTree>
    <p:extLst>
      <p:ext uri="{BB962C8B-B14F-4D97-AF65-F5344CB8AC3E}">
        <p14:creationId xmlns:p14="http://schemas.microsoft.com/office/powerpoint/2010/main" val="32087481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solidFill>
                  <a:srgbClr val="7030A0"/>
                </a:solidFill>
              </a:rPr>
              <a:t>How to enter</a:t>
            </a:r>
            <a:r>
              <a:rPr lang="en-US" b="1" baseline="0" dirty="0" smtClean="0">
                <a:solidFill>
                  <a:srgbClr val="7030A0"/>
                </a:solidFill>
              </a:rPr>
              <a:t> waste data</a:t>
            </a:r>
            <a:endParaRPr lang="en-US" b="1" dirty="0">
              <a:solidFill>
                <a:srgbClr val="7030A0"/>
              </a:solidFill>
            </a:endParaRPr>
          </a:p>
        </p:txBody>
      </p:sp>
      <p:sp>
        <p:nvSpPr>
          <p:cNvPr id="4" name="Slide Number Placeholder 3"/>
          <p:cNvSpPr>
            <a:spLocks noGrp="1"/>
          </p:cNvSpPr>
          <p:nvPr>
            <p:ph type="sldNum" sz="quarter" idx="10"/>
          </p:nvPr>
        </p:nvSpPr>
        <p:spPr/>
        <p:txBody>
          <a:bodyPr/>
          <a:lstStyle/>
          <a:p>
            <a:fld id="{C1840B7B-A24B-4DA8-AB15-991E88503A0E}" type="slidenum">
              <a:rPr lang="en-US" smtClean="0"/>
              <a:pPr/>
              <a:t>55</a:t>
            </a:fld>
            <a:endParaRPr lang="en-US"/>
          </a:p>
        </p:txBody>
      </p:sp>
    </p:spTree>
    <p:extLst>
      <p:ext uri="{BB962C8B-B14F-4D97-AF65-F5344CB8AC3E}">
        <p14:creationId xmlns:p14="http://schemas.microsoft.com/office/powerpoint/2010/main" val="3084570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solidFill>
                  <a:srgbClr val="7030A0"/>
                </a:solidFill>
              </a:rPr>
              <a:t>How to Navigate</a:t>
            </a:r>
            <a:r>
              <a:rPr lang="en-US" b="1" baseline="0" dirty="0" smtClean="0">
                <a:solidFill>
                  <a:srgbClr val="7030A0"/>
                </a:solidFill>
              </a:rPr>
              <a:t> Portfolio Manager</a:t>
            </a:r>
            <a:endParaRPr lang="en-US" b="1" dirty="0">
              <a:solidFill>
                <a:srgbClr val="7030A0"/>
              </a:solidFill>
            </a:endParaRPr>
          </a:p>
        </p:txBody>
      </p:sp>
      <p:sp>
        <p:nvSpPr>
          <p:cNvPr id="4" name="Slide Number Placeholder 3"/>
          <p:cNvSpPr>
            <a:spLocks noGrp="1"/>
          </p:cNvSpPr>
          <p:nvPr>
            <p:ph type="sldNum" sz="quarter" idx="10"/>
          </p:nvPr>
        </p:nvSpPr>
        <p:spPr/>
        <p:txBody>
          <a:bodyPr/>
          <a:lstStyle/>
          <a:p>
            <a:fld id="{C1840B7B-A24B-4DA8-AB15-991E88503A0E}" type="slidenum">
              <a:rPr lang="en-US" smtClean="0"/>
              <a:pPr/>
              <a:t>62</a:t>
            </a:fld>
            <a:endParaRPr lang="en-US"/>
          </a:p>
        </p:txBody>
      </p:sp>
    </p:spTree>
    <p:extLst>
      <p:ext uri="{BB962C8B-B14F-4D97-AF65-F5344CB8AC3E}">
        <p14:creationId xmlns:p14="http://schemas.microsoft.com/office/powerpoint/2010/main" val="180708465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sz="1300" dirty="0" smtClean="0"/>
              <a:t>In Portfolio</a:t>
            </a:r>
            <a:r>
              <a:rPr lang="en-US" sz="1300" baseline="0" dirty="0" smtClean="0"/>
              <a:t> Manager, you can easily share a building record with another account, and choose the level of access that other account has to the building. This process is </a:t>
            </a:r>
            <a:r>
              <a:rPr lang="en-US" sz="1300" dirty="0" smtClean="0"/>
              <a:t>broken up into 3 steps. </a:t>
            </a:r>
          </a:p>
          <a:p>
            <a:pPr marL="181240" indent="-181240"/>
            <a:endParaRPr lang="en-US" sz="1300" dirty="0" smtClean="0"/>
          </a:p>
          <a:p>
            <a:pPr marL="181240" indent="-181240">
              <a:buFont typeface="Arial" pitchFamily="34" charset="0"/>
              <a:buChar char="•"/>
            </a:pPr>
            <a:r>
              <a:rPr lang="en-US" sz="1300" dirty="0" smtClean="0"/>
              <a:t>The steps are: (1) connect with a Portfolio Manager user; (2) share one or more properties with one or more connected contacts, at a specified level of access; and (3) easily check/review your sharing settings for every building in your portfolio – and make changes/edits as necessary.</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63</a:t>
            </a:fld>
            <a:endParaRPr lang="en-US"/>
          </a:p>
        </p:txBody>
      </p:sp>
    </p:spTree>
    <p:extLst>
      <p:ext uri="{BB962C8B-B14F-4D97-AF65-F5344CB8AC3E}">
        <p14:creationId xmlns:p14="http://schemas.microsoft.com/office/powerpoint/2010/main" val="35150391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sz="1300" dirty="0" smtClean="0"/>
              <a:t>To start the sharing process, you need to “connect” with the PM user which whom you wish to share.</a:t>
            </a:r>
          </a:p>
          <a:p>
            <a:pPr marL="181240" indent="-181240"/>
            <a:endParaRPr lang="en-US" sz="1300" dirty="0" smtClean="0"/>
          </a:p>
          <a:p>
            <a:pPr marL="181240" indent="-181240">
              <a:buFont typeface="Arial" pitchFamily="34" charset="0"/>
              <a:buChar char="•"/>
            </a:pPr>
            <a:r>
              <a:rPr lang="en-US" sz="1300" dirty="0" smtClean="0"/>
              <a:t>To do this, look for the “contacts” link in top right corner of the page. </a:t>
            </a:r>
          </a:p>
          <a:p>
            <a:pPr marL="181240" indent="-181240"/>
            <a:endParaRPr lang="en-US" sz="1300" dirty="0" smtClean="0"/>
          </a:p>
          <a:p>
            <a:pPr marL="181240" indent="-181240">
              <a:buFont typeface="Arial" pitchFamily="34" charset="0"/>
              <a:buChar char="•"/>
            </a:pPr>
            <a:r>
              <a:rPr lang="en-US" sz="1300" dirty="0" smtClean="0"/>
              <a:t>From here, you will be taken to the “My Contacts” page. Here, you will see your current contact list, including any contacts with whom you are already connected. It is not necessary for a contact to be connected in order to be in your address book. However, you will need to connect with them if you want to go through the sharing process.</a:t>
            </a:r>
          </a:p>
          <a:p>
            <a:pPr marL="181240" indent="-181240"/>
            <a:endParaRPr lang="en-US" sz="1300" dirty="0" smtClean="0"/>
          </a:p>
          <a:p>
            <a:pPr marL="181240" indent="-181240">
              <a:buFont typeface="Arial" pitchFamily="34" charset="0"/>
              <a:buChar char="•"/>
            </a:pPr>
            <a:r>
              <a:rPr lang="en-US" sz="1300" dirty="0" smtClean="0"/>
              <a:t>Click “Add a Contact” to search for users that you can connect with.</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64</a:t>
            </a:fld>
            <a:endParaRPr lang="en-US"/>
          </a:p>
        </p:txBody>
      </p:sp>
    </p:spTree>
    <p:extLst>
      <p:ext uri="{BB962C8B-B14F-4D97-AF65-F5344CB8AC3E}">
        <p14:creationId xmlns:p14="http://schemas.microsoft.com/office/powerpoint/2010/main" val="14088663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sz="1300" dirty="0" smtClean="0"/>
              <a:t>From this page, you will be able to search for other Portfolio Manager users, in order to send a connection request. </a:t>
            </a:r>
          </a:p>
          <a:p>
            <a:pPr marL="181240" indent="-181240"/>
            <a:endParaRPr lang="en-US" sz="1300" dirty="0" smtClean="0"/>
          </a:p>
          <a:p>
            <a:pPr marL="181240" indent="-181240">
              <a:buFont typeface="Arial" pitchFamily="34" charset="0"/>
              <a:buChar char="•"/>
            </a:pPr>
            <a:r>
              <a:rPr lang="en-US" sz="1300" dirty="0" smtClean="0"/>
              <a:t>Please note that you can only connect with other Portfolio Manager users (i.e., established PM accounts), and they need to have marked their account as “searchable.”</a:t>
            </a:r>
          </a:p>
          <a:p>
            <a:pPr marL="181240" indent="-181240"/>
            <a:endParaRPr lang="en-US" sz="1300" dirty="0" smtClean="0"/>
          </a:p>
          <a:p>
            <a:pPr marL="181240" indent="-181240">
              <a:buFont typeface="Arial" pitchFamily="34" charset="0"/>
              <a:buChar char="•"/>
            </a:pPr>
            <a:r>
              <a:rPr lang="en-US" sz="1300" dirty="0" smtClean="0"/>
              <a:t>With the launch of the new tool on July 10, all existing Portfolio Manager accounts will be set to “searchable.” However, if a Portfolio Manager user wants to change this, they can do so via the “Account Settings” page (the link is located in the top right corner). If you are trying to connect to a user and they are not coming up in the search, please ask them to look at their Account Settings and make sure that they are “searchable.”</a:t>
            </a:r>
          </a:p>
          <a:p>
            <a:pPr marL="181240" indent="-181240"/>
            <a:endParaRPr lang="en-US" sz="1300" dirty="0" smtClean="0"/>
          </a:p>
          <a:p>
            <a:pPr marL="181240" indent="-181240">
              <a:buFont typeface="Arial" pitchFamily="34" charset="0"/>
              <a:buChar char="•"/>
            </a:pPr>
            <a:r>
              <a:rPr lang="en-US" sz="1300" dirty="0" smtClean="0"/>
              <a:t>Note: if you simply add a contact to your address book by typing in their name and contact information, this will not allow you to make a connection request. You have to search for the user and make a connection request, which we will show on the next slide.</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65</a:t>
            </a:fld>
            <a:endParaRPr lang="en-US"/>
          </a:p>
        </p:txBody>
      </p:sp>
    </p:spTree>
    <p:extLst>
      <p:ext uri="{BB962C8B-B14F-4D97-AF65-F5344CB8AC3E}">
        <p14:creationId xmlns:p14="http://schemas.microsoft.com/office/powerpoint/2010/main" val="284542010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1240" indent="-181240">
              <a:buFont typeface="Arial" pitchFamily="34" charset="0"/>
              <a:buChar char="•"/>
            </a:pPr>
            <a:r>
              <a:rPr lang="en-US" sz="1300" dirty="0" smtClean="0"/>
              <a:t>From the “Search Results” page, you will be able to select the user with whom you wish to connect.</a:t>
            </a:r>
          </a:p>
          <a:p>
            <a:pPr marL="181240" indent="-181240"/>
            <a:endParaRPr lang="en-US" sz="1300" dirty="0" smtClean="0"/>
          </a:p>
          <a:p>
            <a:pPr marL="181240" indent="-181240">
              <a:buFont typeface="Arial" pitchFamily="34" charset="0"/>
              <a:buChar char="•"/>
            </a:pPr>
            <a:r>
              <a:rPr lang="en-US" sz="1300" dirty="0" smtClean="0"/>
              <a:t>To complete the process, click the “connect” button next to your contact’s name.</a:t>
            </a:r>
          </a:p>
          <a:p>
            <a:endParaRPr lang="en-US" dirty="0"/>
          </a:p>
        </p:txBody>
      </p:sp>
      <p:sp>
        <p:nvSpPr>
          <p:cNvPr id="4" name="Slide Number Placeholder 3"/>
          <p:cNvSpPr>
            <a:spLocks noGrp="1"/>
          </p:cNvSpPr>
          <p:nvPr>
            <p:ph type="sldNum" sz="quarter" idx="10"/>
          </p:nvPr>
        </p:nvSpPr>
        <p:spPr/>
        <p:txBody>
          <a:bodyPr/>
          <a:lstStyle/>
          <a:p>
            <a:fld id="{E8237A7C-3898-4740-ADD7-3BFC06D49710}" type="slidenum">
              <a:rPr lang="en-US" smtClean="0"/>
              <a:pPr/>
              <a:t>66</a:t>
            </a:fld>
            <a:endParaRPr lang="en-US"/>
          </a:p>
        </p:txBody>
      </p:sp>
    </p:spTree>
    <p:extLst>
      <p:ext uri="{BB962C8B-B14F-4D97-AF65-F5344CB8AC3E}">
        <p14:creationId xmlns:p14="http://schemas.microsoft.com/office/powerpoint/2010/main" val="119159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TextEdit="1"/>
          </p:cNvSpPr>
          <p:nvPr>
            <p:ph type="sldImg"/>
          </p:nvPr>
        </p:nvSpPr>
        <p:spPr bwMode="auto">
          <a:noFill/>
          <a:ln>
            <a:solidFill>
              <a:srgbClr val="000000"/>
            </a:solidFill>
            <a:miter lim="800000"/>
            <a:headEnd/>
            <a:tailEnd/>
          </a:ln>
        </p:spPr>
      </p:sp>
      <p:sp>
        <p:nvSpPr>
          <p:cNvPr id="95235"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latin typeface="Arial" charset="0"/>
                <a:cs typeface="Arial" charset="0"/>
              </a:rPr>
              <a:t>Here are some resources applicable to benchmarking your student project commercial building.  The Building Upgrade Manual serves as a strategic guide to help users plan and implement profitable energy saving building upgrades.  There are five building upgrade stages that users can follow to help maximize energy savings, which we’ll discuss later in the class. </a:t>
            </a:r>
          </a:p>
          <a:p>
            <a:endParaRPr lang="en-US" dirty="0" smtClean="0">
              <a:latin typeface="Arial" charset="0"/>
              <a:cs typeface="Arial" charset="0"/>
            </a:endParaRPr>
          </a:p>
          <a:p>
            <a:r>
              <a:rPr lang="en-US" dirty="0" smtClean="0">
                <a:latin typeface="Arial" charset="0"/>
                <a:cs typeface="Arial" charset="0"/>
              </a:rPr>
              <a:t>The Cash Flow Opportunity Calculator helps decision makers answer three critical questions about energy efficiency improvements.  We’ll discuss the CFO calculator and other financial tools in Week 5 in greater detail. </a:t>
            </a:r>
          </a:p>
        </p:txBody>
      </p:sp>
    </p:spTree>
    <p:extLst>
      <p:ext uri="{BB962C8B-B14F-4D97-AF65-F5344CB8AC3E}">
        <p14:creationId xmlns:p14="http://schemas.microsoft.com/office/powerpoint/2010/main" val="258843524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defTabSz="966612" eaLnBrk="1" fontAlgn="auto" hangingPunct="1">
              <a:spcBef>
                <a:spcPts val="0"/>
              </a:spcBef>
              <a:spcAft>
                <a:spcPts val="0"/>
              </a:spcAft>
              <a:buFont typeface="Arial" pitchFamily="34" charset="0"/>
              <a:buChar char="•"/>
              <a:defRPr/>
            </a:pPr>
            <a:r>
              <a:rPr lang="en-US" sz="1300" dirty="0" smtClean="0"/>
              <a:t>Once the connection request has been sent, you will receive a confirmation notice.</a:t>
            </a:r>
          </a:p>
          <a:p>
            <a:pPr marL="181240" indent="-181240" defTabSz="966612" eaLnBrk="1" fontAlgn="auto" hangingPunct="1">
              <a:spcBef>
                <a:spcPts val="0"/>
              </a:spcBef>
              <a:spcAft>
                <a:spcPts val="0"/>
              </a:spcAft>
              <a:defRPr/>
            </a:pPr>
            <a:endParaRPr lang="en-US" sz="1300" dirty="0" smtClean="0"/>
          </a:p>
          <a:p>
            <a:pPr marL="181240" indent="-181240" defTabSz="966612" eaLnBrk="1" fontAlgn="auto" hangingPunct="1">
              <a:spcBef>
                <a:spcPts val="0"/>
              </a:spcBef>
              <a:spcAft>
                <a:spcPts val="0"/>
              </a:spcAft>
              <a:buFont typeface="Arial" pitchFamily="34" charset="0"/>
              <a:buChar char="•"/>
              <a:defRPr/>
            </a:pPr>
            <a:r>
              <a:rPr lang="en-US" sz="1300" dirty="0" smtClean="0"/>
              <a:t>You will also receive a notification  on the main “</a:t>
            </a:r>
            <a:r>
              <a:rPr lang="en-US" sz="1300" dirty="0" err="1" smtClean="0"/>
              <a:t>MyPortfolio</a:t>
            </a:r>
            <a:r>
              <a:rPr lang="en-US" sz="1300" dirty="0" smtClean="0"/>
              <a:t>” page when your contact accepts your connection request.</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67</a:t>
            </a:fld>
            <a:endParaRPr lang="en-US"/>
          </a:p>
        </p:txBody>
      </p:sp>
    </p:spTree>
    <p:extLst>
      <p:ext uri="{BB962C8B-B14F-4D97-AF65-F5344CB8AC3E}">
        <p14:creationId xmlns:p14="http://schemas.microsoft.com/office/powerpoint/2010/main" val="85380609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 Here is what</a:t>
            </a:r>
            <a:r>
              <a:rPr lang="en-US" baseline="0" dirty="0" smtClean="0"/>
              <a:t> your contact will see upon receiving a sharing request. They will have the opportunity to accept or ignore that request, and will receive a confirmation of the action that they took.</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68</a:t>
            </a:fld>
            <a:endParaRPr lang="en-US"/>
          </a:p>
        </p:txBody>
      </p:sp>
    </p:spTree>
    <p:extLst>
      <p:ext uri="{BB962C8B-B14F-4D97-AF65-F5344CB8AC3E}">
        <p14:creationId xmlns:p14="http://schemas.microsoft.com/office/powerpoint/2010/main" val="63065919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 Once your contact has accepted your connection request, you will receive a confirmation.</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69</a:t>
            </a:fld>
            <a:endParaRPr lang="en-US"/>
          </a:p>
        </p:txBody>
      </p:sp>
    </p:spTree>
    <p:extLst>
      <p:ext uri="{BB962C8B-B14F-4D97-AF65-F5344CB8AC3E}">
        <p14:creationId xmlns:p14="http://schemas.microsoft.com/office/powerpoint/2010/main" val="345534104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dirty="0" smtClean="0"/>
              <a:t>Once</a:t>
            </a:r>
            <a:r>
              <a:rPr lang="en-US" baseline="0" dirty="0" smtClean="0"/>
              <a:t> you have connected with your contact, and the contact has accepted the connection request, click on the “Sharing” tab and start by clicking “Share (or Edit Access to) a Property.”</a:t>
            </a:r>
          </a:p>
        </p:txBody>
      </p:sp>
      <p:sp>
        <p:nvSpPr>
          <p:cNvPr id="4" name="Slide Number Placeholder 3"/>
          <p:cNvSpPr>
            <a:spLocks noGrp="1"/>
          </p:cNvSpPr>
          <p:nvPr>
            <p:ph type="sldNum" sz="quarter" idx="10"/>
          </p:nvPr>
        </p:nvSpPr>
        <p:spPr/>
        <p:txBody>
          <a:bodyPr/>
          <a:lstStyle/>
          <a:p>
            <a:fld id="{C1840B7B-A24B-4DA8-AB15-991E88503A0E}" type="slidenum">
              <a:rPr lang="en-US" smtClean="0"/>
              <a:pPr/>
              <a:t>70</a:t>
            </a:fld>
            <a:endParaRPr lang="en-US"/>
          </a:p>
        </p:txBody>
      </p:sp>
    </p:spTree>
    <p:extLst>
      <p:ext uri="{BB962C8B-B14F-4D97-AF65-F5344CB8AC3E}">
        <p14:creationId xmlns:p14="http://schemas.microsoft.com/office/powerpoint/2010/main" val="119230513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defTabSz="966612" eaLnBrk="1" fontAlgn="auto" hangingPunct="1">
              <a:spcBef>
                <a:spcPts val="0"/>
              </a:spcBef>
              <a:spcAft>
                <a:spcPts val="0"/>
              </a:spcAft>
              <a:buFont typeface="Arial" pitchFamily="34" charset="0"/>
              <a:buChar char="•"/>
              <a:defRPr/>
            </a:pPr>
            <a:r>
              <a:rPr lang="en-US" sz="1300" dirty="0" smtClean="0"/>
              <a:t>Next, you will be taken to the “Share Your Properties” page.</a:t>
            </a:r>
          </a:p>
          <a:p>
            <a:pPr marL="181240" indent="-181240" defTabSz="966612" eaLnBrk="1" fontAlgn="auto" hangingPunct="1">
              <a:spcBef>
                <a:spcPts val="0"/>
              </a:spcBef>
              <a:spcAft>
                <a:spcPts val="0"/>
              </a:spcAft>
              <a:defRPr/>
            </a:pPr>
            <a:endParaRPr lang="en-US" sz="1300" dirty="0" smtClean="0"/>
          </a:p>
          <a:p>
            <a:pPr marL="181240" indent="-181240" defTabSz="966612" eaLnBrk="1" fontAlgn="auto" hangingPunct="1">
              <a:spcBef>
                <a:spcPts val="0"/>
              </a:spcBef>
              <a:spcAft>
                <a:spcPts val="0"/>
              </a:spcAft>
              <a:buFont typeface="Arial" pitchFamily="34" charset="0"/>
              <a:buChar char="•"/>
              <a:defRPr/>
            </a:pPr>
            <a:r>
              <a:rPr lang="en-US" sz="1300" dirty="0" smtClean="0"/>
              <a:t>From here, you will choose from a drop down menu which properties you wish to share. You have the option to share one property, to select multiple properties, or to share all properties.</a:t>
            </a:r>
          </a:p>
          <a:p>
            <a:pPr marL="181240" indent="-181240" defTabSz="966612" eaLnBrk="1" fontAlgn="auto" hangingPunct="1">
              <a:spcBef>
                <a:spcPts val="0"/>
              </a:spcBef>
              <a:spcAft>
                <a:spcPts val="0"/>
              </a:spcAft>
              <a:defRPr/>
            </a:pPr>
            <a:endParaRPr lang="en-US" sz="1300" dirty="0" smtClean="0"/>
          </a:p>
          <a:p>
            <a:pPr marL="181240" indent="-181240" defTabSz="966612" eaLnBrk="1" fontAlgn="auto" hangingPunct="1">
              <a:spcBef>
                <a:spcPts val="0"/>
              </a:spcBef>
              <a:spcAft>
                <a:spcPts val="0"/>
              </a:spcAft>
              <a:buFont typeface="Arial" pitchFamily="34" charset="0"/>
              <a:buChar char="•"/>
              <a:defRPr/>
            </a:pPr>
            <a:r>
              <a:rPr lang="en-US" sz="1300" dirty="0" smtClean="0"/>
              <a:t>On this page, you will also be asked to select one or more connected contacts with whom you would like to share. You can select multiple names at once by holding the “Control” key as you click names.</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71</a:t>
            </a:fld>
            <a:endParaRPr lang="en-US"/>
          </a:p>
        </p:txBody>
      </p:sp>
    </p:spTree>
    <p:extLst>
      <p:ext uri="{BB962C8B-B14F-4D97-AF65-F5344CB8AC3E}">
        <p14:creationId xmlns:p14="http://schemas.microsoft.com/office/powerpoint/2010/main" val="338254349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defTabSz="966612" eaLnBrk="1" fontAlgn="auto" hangingPunct="1">
              <a:spcBef>
                <a:spcPts val="0"/>
              </a:spcBef>
              <a:spcAft>
                <a:spcPts val="0"/>
              </a:spcAft>
              <a:buFont typeface="Arial" pitchFamily="34" charset="0"/>
              <a:buChar char="•"/>
              <a:defRPr/>
            </a:pPr>
            <a:r>
              <a:rPr lang="en-US" sz="1300" dirty="0" smtClean="0"/>
              <a:t>If you go to select multiple properties, a pop up window will allow you to filter and select the specific properties you want to share.</a:t>
            </a:r>
          </a:p>
          <a:p>
            <a:pPr marL="181240" indent="-181240" defTabSz="966612" eaLnBrk="1" fontAlgn="auto" hangingPunct="1">
              <a:spcBef>
                <a:spcPts val="0"/>
              </a:spcBef>
              <a:spcAft>
                <a:spcPts val="0"/>
              </a:spcAft>
              <a:defRPr/>
            </a:pPr>
            <a:endParaRPr lang="en-US" sz="1300" dirty="0" smtClean="0"/>
          </a:p>
          <a:p>
            <a:pPr marL="181240" indent="-181240" defTabSz="966612" eaLnBrk="1" fontAlgn="auto" hangingPunct="1">
              <a:spcBef>
                <a:spcPts val="0"/>
              </a:spcBef>
              <a:spcAft>
                <a:spcPts val="0"/>
              </a:spcAft>
              <a:buFont typeface="Arial" pitchFamily="34" charset="0"/>
              <a:buChar char="•"/>
              <a:defRPr/>
            </a:pPr>
            <a:r>
              <a:rPr lang="en-US" sz="1300" dirty="0" smtClean="0"/>
              <a:t>You can filter by region or building type, or use the check boxes to select one property at a time.</a:t>
            </a:r>
          </a:p>
          <a:p>
            <a:pPr marL="181240" indent="-181240" defTabSz="966612" eaLnBrk="1" fontAlgn="auto" hangingPunct="1">
              <a:spcBef>
                <a:spcPts val="0"/>
              </a:spcBef>
              <a:spcAft>
                <a:spcPts val="0"/>
              </a:spcAft>
              <a:defRPr/>
            </a:pPr>
            <a:endParaRPr lang="en-US" sz="1300" dirty="0" smtClean="0"/>
          </a:p>
          <a:p>
            <a:pPr marL="181240" indent="-181240" defTabSz="966612" eaLnBrk="1" fontAlgn="auto" hangingPunct="1">
              <a:spcBef>
                <a:spcPts val="0"/>
              </a:spcBef>
              <a:spcAft>
                <a:spcPts val="0"/>
              </a:spcAft>
              <a:buFont typeface="Arial" pitchFamily="34" charset="0"/>
              <a:buChar char="•"/>
              <a:defRPr/>
            </a:pPr>
            <a:r>
              <a:rPr lang="en-US" sz="1300" dirty="0" smtClean="0"/>
              <a:t>When you are done, click “Apply Selection.”</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72</a:t>
            </a:fld>
            <a:endParaRPr lang="en-US"/>
          </a:p>
        </p:txBody>
      </p:sp>
    </p:spTree>
    <p:extLst>
      <p:ext uri="{BB962C8B-B14F-4D97-AF65-F5344CB8AC3E}">
        <p14:creationId xmlns:p14="http://schemas.microsoft.com/office/powerpoint/2010/main" val="357047949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181240" indent="-181240">
              <a:buFont typeface="Arial" pitchFamily="34" charset="0"/>
              <a:buChar char="•"/>
            </a:pPr>
            <a:r>
              <a:rPr lang="en-US" sz="1300" dirty="0" smtClean="0"/>
              <a:t>After selecting the properties you wish to share, and the contacts with whom you wish to share, you will be asked to select access permissions for each contact and each building.</a:t>
            </a:r>
          </a:p>
          <a:p>
            <a:pPr marL="181240" indent="-181240"/>
            <a:endParaRPr lang="en-US" sz="1300" dirty="0" smtClean="0"/>
          </a:p>
          <a:p>
            <a:pPr marL="181240" indent="-181240">
              <a:buFont typeface="Arial" pitchFamily="34" charset="0"/>
              <a:buChar char="•"/>
            </a:pPr>
            <a:r>
              <a:rPr lang="en-US" sz="1300" dirty="0" smtClean="0"/>
              <a:t>You can choose one of 5 access levels, including none, read-only, full, custom, and exchange data. </a:t>
            </a:r>
          </a:p>
          <a:p>
            <a:pPr marL="181240" indent="-181240"/>
            <a:endParaRPr lang="en-US" sz="1300" dirty="0" smtClean="0"/>
          </a:p>
          <a:p>
            <a:pPr marL="181240" indent="-181240">
              <a:buFont typeface="Arial" pitchFamily="34" charset="0"/>
              <a:buChar char="•"/>
            </a:pPr>
            <a:r>
              <a:rPr lang="en-US" sz="1300" dirty="0" smtClean="0"/>
              <a:t>You may need to choose “none” if you have selected multiple contacts to share multiple properties, but certain contacts don’t need access to certain properties. </a:t>
            </a:r>
          </a:p>
          <a:p>
            <a:pPr marL="181240" indent="-181240"/>
            <a:endParaRPr lang="en-US" sz="1300" dirty="0" smtClean="0"/>
          </a:p>
          <a:p>
            <a:pPr marL="181240" indent="-181240">
              <a:buFont typeface="Arial" pitchFamily="34" charset="0"/>
              <a:buChar char="•"/>
            </a:pPr>
            <a:r>
              <a:rPr lang="en-US" sz="1300" dirty="0" smtClean="0"/>
              <a:t>Read only access means that your contact can look at your property data and include the property in their reports, but will not be able to edit or update any of the property use details or meter consumption details.</a:t>
            </a:r>
          </a:p>
          <a:p>
            <a:pPr marL="181240" indent="-181240"/>
            <a:endParaRPr lang="en-US" sz="1300" dirty="0" smtClean="0"/>
          </a:p>
          <a:p>
            <a:pPr marL="181240" indent="-181240">
              <a:buFont typeface="Arial" pitchFamily="34" charset="0"/>
              <a:buChar char="•"/>
            </a:pPr>
            <a:r>
              <a:rPr lang="en-US" sz="1300" dirty="0" smtClean="0"/>
              <a:t>Full access allows your contact to access and make edits to your property. If they make edits to property or energy data, these edits will show up when you log into your account and review your building.</a:t>
            </a:r>
          </a:p>
          <a:p>
            <a:pPr marL="181240" indent="-181240">
              <a:buFont typeface="Arial" pitchFamily="34" charset="0"/>
              <a:buChar char="•"/>
            </a:pPr>
            <a:endParaRPr lang="en-US" sz="1300" dirty="0" smtClean="0"/>
          </a:p>
          <a:p>
            <a:pPr marL="181240" indent="-181240">
              <a:buFont typeface="Arial" pitchFamily="34" charset="0"/>
              <a:buChar char="•"/>
            </a:pPr>
            <a:r>
              <a:rPr lang="en-US" sz="1300" dirty="0" smtClean="0"/>
              <a:t>Custom access allows you to select different levels of access for different aspects of your property record. For example, you can specify full access for some meters but not others; or can provide full access to meters, but read-only access to the goal setting functions. </a:t>
            </a:r>
          </a:p>
          <a:p>
            <a:pPr marL="181240" indent="-181240"/>
            <a:endParaRPr lang="en-US" sz="1300" dirty="0" smtClean="0"/>
          </a:p>
          <a:p>
            <a:pPr marL="181240" indent="-181240">
              <a:buFont typeface="Arial" pitchFamily="34" charset="0"/>
              <a:buChar char="•"/>
            </a:pPr>
            <a:r>
              <a:rPr lang="en-US" sz="1300" dirty="0" smtClean="0"/>
              <a:t>The Exchange Data permission will be used specifically if you are seeking to link up with an organization that has been approved to exchange data directly with Portfolio Manager accounts via XML web services. If your utility is able to send energy data directly into customers’ Portfolio Manager accounts, for example, this is where the customers will go to authorize and initiate that service. Note that when you select “exchange data,” you will be asked to provide additional information as requested by the web services provider. </a:t>
            </a:r>
          </a:p>
        </p:txBody>
      </p:sp>
      <p:sp>
        <p:nvSpPr>
          <p:cNvPr id="4" name="Slide Number Placeholder 3"/>
          <p:cNvSpPr>
            <a:spLocks noGrp="1"/>
          </p:cNvSpPr>
          <p:nvPr>
            <p:ph type="sldNum" sz="quarter" idx="10"/>
          </p:nvPr>
        </p:nvSpPr>
        <p:spPr/>
        <p:txBody>
          <a:bodyPr/>
          <a:lstStyle/>
          <a:p>
            <a:fld id="{C1840B7B-A24B-4DA8-AB15-991E88503A0E}" type="slidenum">
              <a:rPr lang="en-US" smtClean="0"/>
              <a:pPr/>
              <a:t>73</a:t>
            </a:fld>
            <a:endParaRPr lang="en-US"/>
          </a:p>
        </p:txBody>
      </p:sp>
    </p:spTree>
    <p:extLst>
      <p:ext uri="{BB962C8B-B14F-4D97-AF65-F5344CB8AC3E}">
        <p14:creationId xmlns:p14="http://schemas.microsoft.com/office/powerpoint/2010/main" val="103980511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itchFamily="34" charset="0"/>
              <a:buChar char="•"/>
            </a:pPr>
            <a:r>
              <a:rPr lang="en-US" sz="1300" dirty="0" smtClean="0"/>
              <a:t>Once you’ve completed your sharing request, sharing notifications appear in both accounts (sharer and recipient).</a:t>
            </a:r>
          </a:p>
          <a:p>
            <a:pPr marL="181240" indent="-181240"/>
            <a:endParaRPr lang="en-US" sz="1300" dirty="0" smtClean="0"/>
          </a:p>
          <a:p>
            <a:pPr marL="181240" indent="-181240">
              <a:buFont typeface="Arial" pitchFamily="34" charset="0"/>
              <a:buChar char="•"/>
            </a:pPr>
            <a:r>
              <a:rPr lang="en-US" sz="1300" dirty="0" smtClean="0"/>
              <a:t>Sharer will see a confirmation that request was sent.</a:t>
            </a:r>
          </a:p>
          <a:p>
            <a:pPr marL="181240" indent="-181240">
              <a:buFont typeface="Arial" pitchFamily="34" charset="0"/>
              <a:buChar char="•"/>
            </a:pPr>
            <a:endParaRPr lang="en-US" sz="1300" dirty="0" smtClean="0"/>
          </a:p>
          <a:p>
            <a:pPr marL="181240" indent="-181240">
              <a:buFont typeface="Arial" pitchFamily="34" charset="0"/>
              <a:buChar char="•"/>
            </a:pPr>
            <a:r>
              <a:rPr lang="en-US" sz="1300" dirty="0" smtClean="0"/>
              <a:t>Recipient has option to accept or ignore.</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74</a:t>
            </a:fld>
            <a:endParaRPr lang="en-US"/>
          </a:p>
        </p:txBody>
      </p:sp>
    </p:spTree>
    <p:extLst>
      <p:ext uri="{BB962C8B-B14F-4D97-AF65-F5344CB8AC3E}">
        <p14:creationId xmlns:p14="http://schemas.microsoft.com/office/powerpoint/2010/main" val="215275784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 Once your</a:t>
            </a:r>
            <a:r>
              <a:rPr lang="en-US" baseline="0" dirty="0" smtClean="0"/>
              <a:t> contact has accepted your sharing request, they will show up in your list of shared properties on the “Sharing” tab.</a:t>
            </a:r>
          </a:p>
          <a:p>
            <a:pPr>
              <a:buFont typeface="Arial" pitchFamily="34" charset="0"/>
              <a:buNone/>
            </a:pPr>
            <a:endParaRPr lang="en-US" baseline="0" dirty="0" smtClean="0"/>
          </a:p>
          <a:p>
            <a:pPr>
              <a:buFont typeface="Arial" pitchFamily="34" charset="0"/>
              <a:buChar char="•"/>
            </a:pPr>
            <a:r>
              <a:rPr lang="en-US" baseline="0" dirty="0" smtClean="0"/>
              <a:t> Using the “Action” drop-down menu, you will be able to view and edit the sharing settings you assigned for each contact as well as each property.</a:t>
            </a:r>
          </a:p>
          <a:p>
            <a:pPr>
              <a:buFont typeface="Arial" pitchFamily="34" charset="0"/>
              <a:buNone/>
            </a:pPr>
            <a:endParaRPr lang="en-US" baseline="0" dirty="0" smtClean="0"/>
          </a:p>
          <a:p>
            <a:pPr>
              <a:buFont typeface="Arial" pitchFamily="34" charset="0"/>
              <a:buChar char="•"/>
            </a:pPr>
            <a:r>
              <a:rPr lang="en-US" baseline="0" dirty="0" smtClean="0"/>
              <a:t> Please note that </a:t>
            </a:r>
            <a:r>
              <a:rPr lang="en-US" sz="1300" dirty="0" smtClean="0"/>
              <a:t>if you edit permissions for an existing share, the contact with whom you are sharing will be required to re-accept the share request at the new access level.</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75</a:t>
            </a:fld>
            <a:endParaRPr lang="en-US"/>
          </a:p>
        </p:txBody>
      </p:sp>
    </p:spTree>
    <p:extLst>
      <p:ext uri="{BB962C8B-B14F-4D97-AF65-F5344CB8AC3E}">
        <p14:creationId xmlns:p14="http://schemas.microsoft.com/office/powerpoint/2010/main" val="251236485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solidFill>
                  <a:srgbClr val="7030A0"/>
                </a:solidFill>
              </a:rPr>
              <a:t>How to generate</a:t>
            </a:r>
            <a:r>
              <a:rPr lang="en-US" b="1" baseline="0" dirty="0" smtClean="0">
                <a:solidFill>
                  <a:srgbClr val="7030A0"/>
                </a:solidFill>
              </a:rPr>
              <a:t> performance reports to assess progress.</a:t>
            </a:r>
            <a:endParaRPr lang="en-US" b="1" dirty="0">
              <a:solidFill>
                <a:srgbClr val="7030A0"/>
              </a:solidFill>
            </a:endParaRPr>
          </a:p>
        </p:txBody>
      </p:sp>
      <p:sp>
        <p:nvSpPr>
          <p:cNvPr id="4" name="Slide Number Placeholder 3"/>
          <p:cNvSpPr>
            <a:spLocks noGrp="1"/>
          </p:cNvSpPr>
          <p:nvPr>
            <p:ph type="sldNum" sz="quarter" idx="10"/>
          </p:nvPr>
        </p:nvSpPr>
        <p:spPr/>
        <p:txBody>
          <a:bodyPr/>
          <a:lstStyle/>
          <a:p>
            <a:fld id="{C1840B7B-A24B-4DA8-AB15-991E88503A0E}" type="slidenum">
              <a:rPr lang="en-US" smtClean="0"/>
              <a:pPr/>
              <a:t>76</a:t>
            </a:fld>
            <a:endParaRPr lang="en-US"/>
          </a:p>
        </p:txBody>
      </p:sp>
    </p:spTree>
    <p:extLst>
      <p:ext uri="{BB962C8B-B14F-4D97-AF65-F5344CB8AC3E}">
        <p14:creationId xmlns:p14="http://schemas.microsoft.com/office/powerpoint/2010/main" val="28033584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p:spPr>
      </p:sp>
      <p:sp>
        <p:nvSpPr>
          <p:cNvPr id="9625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charset="0"/>
              <a:cs typeface="Arial" charset="0"/>
            </a:endParaRPr>
          </a:p>
        </p:txBody>
      </p:sp>
      <p:sp>
        <p:nvSpPr>
          <p:cNvPr id="4" name="Slide Number Placeholder 3"/>
          <p:cNvSpPr>
            <a:spLocks noGrp="1"/>
          </p:cNvSpPr>
          <p:nvPr>
            <p:ph type="sldNum" sz="quarter" idx="5"/>
          </p:nvPr>
        </p:nvSpPr>
        <p:spPr/>
        <p:txBody>
          <a:bodyPr/>
          <a:lstStyle/>
          <a:p>
            <a:pPr>
              <a:defRPr/>
            </a:pPr>
            <a:fld id="{80731114-1F15-46EA-ABA2-F504F3B5963B}" type="slidenum">
              <a:rPr lang="en-US" smtClean="0"/>
              <a:pPr>
                <a:defRPr/>
              </a:pPr>
              <a:t>6</a:t>
            </a:fld>
            <a:endParaRPr lang="en-US" dirty="0"/>
          </a:p>
        </p:txBody>
      </p:sp>
    </p:spTree>
    <p:extLst>
      <p:ext uri="{BB962C8B-B14F-4D97-AF65-F5344CB8AC3E}">
        <p14:creationId xmlns:p14="http://schemas.microsoft.com/office/powerpoint/2010/main" val="229193713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buFont typeface="Arial" pitchFamily="34" charset="0"/>
              <a:buChar char="•"/>
            </a:pPr>
            <a:r>
              <a:rPr lang="en-US" dirty="0" smtClean="0"/>
              <a:t> In Portfolio Manager, the “Reporting” tab brings you to an array of features,</a:t>
            </a:r>
            <a:r>
              <a:rPr lang="en-US" baseline="0" dirty="0" smtClean="0"/>
              <a:t> including:</a:t>
            </a:r>
          </a:p>
          <a:p>
            <a:pPr lvl="1">
              <a:buFont typeface="Arial" pitchFamily="34" charset="0"/>
              <a:buChar char="•"/>
            </a:pPr>
            <a:r>
              <a:rPr lang="en-US" baseline="0" dirty="0" smtClean="0"/>
              <a:t> </a:t>
            </a:r>
            <a:r>
              <a:rPr lang="en-US" dirty="0" smtClean="0"/>
              <a:t>Charts &amp; Graphs</a:t>
            </a:r>
          </a:p>
          <a:p>
            <a:pPr lvl="1">
              <a:buFont typeface="Arial" pitchFamily="34" charset="0"/>
              <a:buChar char="•"/>
            </a:pPr>
            <a:r>
              <a:rPr lang="en-US" dirty="0" smtClean="0"/>
              <a:t> Templates &amp; Reports</a:t>
            </a:r>
            <a:r>
              <a:rPr lang="en-US" baseline="0" dirty="0" smtClean="0"/>
              <a:t> (including custom reporting templates)</a:t>
            </a:r>
          </a:p>
          <a:p>
            <a:pPr lvl="1">
              <a:buFont typeface="Arial" pitchFamily="34" charset="0"/>
              <a:buChar char="•"/>
            </a:pPr>
            <a:r>
              <a:rPr lang="en-US" dirty="0" smtClean="0"/>
              <a:t> Performance Documents</a:t>
            </a:r>
          </a:p>
          <a:p>
            <a:pPr lvl="2">
              <a:buFont typeface="Arial" pitchFamily="34" charset="0"/>
              <a:buChar char="•"/>
            </a:pPr>
            <a:r>
              <a:rPr lang="en-US" dirty="0" smtClean="0"/>
              <a:t> Statement of Energy Performance (or Statement</a:t>
            </a:r>
            <a:r>
              <a:rPr lang="en-US" baseline="0" dirty="0" smtClean="0"/>
              <a:t> of Energy</a:t>
            </a:r>
            <a:r>
              <a:rPr lang="en-US" dirty="0" smtClean="0"/>
              <a:t> Design Intent)</a:t>
            </a:r>
          </a:p>
          <a:p>
            <a:pPr lvl="2">
              <a:buFont typeface="Arial" pitchFamily="34" charset="0"/>
              <a:buChar char="•"/>
            </a:pPr>
            <a:r>
              <a:rPr lang="en-US" dirty="0" smtClean="0"/>
              <a:t> Data Verification Checklist</a:t>
            </a:r>
          </a:p>
          <a:p>
            <a:pPr lvl="2">
              <a:buFont typeface="Arial" pitchFamily="34" charset="0"/>
              <a:buChar char="•"/>
            </a:pPr>
            <a:r>
              <a:rPr lang="en-US" dirty="0" smtClean="0"/>
              <a:t> Progress &amp; Target Reports</a:t>
            </a:r>
            <a:r>
              <a:rPr lang="en-US" baseline="0" dirty="0" smtClean="0"/>
              <a:t> </a:t>
            </a:r>
          </a:p>
          <a:p>
            <a:pPr lvl="2">
              <a:buFont typeface="Arial" pitchFamily="34" charset="0"/>
              <a:buChar char="•"/>
            </a:pPr>
            <a:r>
              <a:rPr lang="en-US" baseline="0" dirty="0" smtClean="0"/>
              <a:t> </a:t>
            </a:r>
            <a:r>
              <a:rPr lang="en-US" dirty="0" smtClean="0"/>
              <a:t>ENERGY STAR Scorecard</a:t>
            </a:r>
          </a:p>
          <a:p>
            <a:endParaRPr lang="en-US" dirty="0" smtClean="0"/>
          </a:p>
          <a:p>
            <a:pPr marL="181240" indent="-181240">
              <a:buFont typeface="Arial" pitchFamily="34" charset="0"/>
              <a:buChar char="•"/>
            </a:pPr>
            <a:r>
              <a:rPr lang="en-US" sz="1300" dirty="0" smtClean="0"/>
              <a:t>These features recognize that benchmarking can only drive action if you can clearly access and interpret all of the data you have entered into Portfolio Manager.</a:t>
            </a:r>
          </a:p>
          <a:p>
            <a:pPr marL="181240" indent="-181240"/>
            <a:endParaRPr lang="en-US" sz="1300" dirty="0" smtClean="0"/>
          </a:p>
          <a:p>
            <a:pPr marL="181240" indent="-181240">
              <a:buFont typeface="Arial" pitchFamily="34" charset="0"/>
              <a:buChar char="•"/>
            </a:pPr>
            <a:r>
              <a:rPr lang="en-US" sz="1300" dirty="0" smtClean="0"/>
              <a:t>This range of features is intended to help you clearly see how you are performing on variety of different metrics.</a:t>
            </a:r>
          </a:p>
          <a:p>
            <a:pPr marL="181240" indent="-181240"/>
            <a:endParaRPr lang="en-US" sz="1300" dirty="0" smtClean="0"/>
          </a:p>
          <a:p>
            <a:pPr marL="181240" indent="-181240">
              <a:buFont typeface="Arial" pitchFamily="34" charset="0"/>
              <a:buChar char="•"/>
            </a:pPr>
            <a:r>
              <a:rPr lang="en-US" sz="1300" dirty="0" smtClean="0"/>
              <a:t>One recently-added feature is a pre-defined collection of options for at-a-glance charts &amp; graphs. They are displayed and selected much like album covers in iTunes. Additional chart/graph options are being released over</a:t>
            </a:r>
            <a:r>
              <a:rPr lang="en-US" sz="1300" baseline="0" dirty="0" smtClean="0"/>
              <a:t> time</a:t>
            </a:r>
            <a:r>
              <a:rPr lang="en-US" sz="1300" dirty="0" smtClean="0"/>
              <a:t>. </a:t>
            </a:r>
          </a:p>
          <a:p>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77</a:t>
            </a:fld>
            <a:endParaRPr lang="en-US"/>
          </a:p>
        </p:txBody>
      </p:sp>
    </p:spTree>
    <p:extLst>
      <p:ext uri="{BB962C8B-B14F-4D97-AF65-F5344CB8AC3E}">
        <p14:creationId xmlns:p14="http://schemas.microsoft.com/office/powerpoint/2010/main" val="92328244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1240" indent="-181240">
              <a:buFont typeface="Arial" pitchFamily="34" charset="0"/>
              <a:buChar char="•"/>
            </a:pPr>
            <a:r>
              <a:rPr lang="en-US" sz="1300" dirty="0" smtClean="0"/>
              <a:t>Here, you can see an example of what would come up if you selected the “Source EUI” report for your Portfolio.</a:t>
            </a:r>
          </a:p>
          <a:p>
            <a:pPr marL="181240" indent="-181240"/>
            <a:endParaRPr lang="en-US" sz="1300" dirty="0" smtClean="0"/>
          </a:p>
          <a:p>
            <a:pPr marL="181240" indent="-181240">
              <a:buFont typeface="Arial" pitchFamily="34" charset="0"/>
              <a:buChar char="•"/>
            </a:pPr>
            <a:r>
              <a:rPr lang="en-US" sz="1300" dirty="0" smtClean="0"/>
              <a:t>Here, you will be able to see how your portfolio is performing, compare to the national median.</a:t>
            </a:r>
          </a:p>
          <a:p>
            <a:pPr marL="181240" indent="-181240"/>
            <a:endParaRPr lang="en-US" sz="1300" dirty="0" smtClean="0"/>
          </a:p>
          <a:p>
            <a:pPr marL="181240" indent="-181240">
              <a:buFont typeface="Arial" pitchFamily="34" charset="0"/>
              <a:buChar char="•"/>
            </a:pPr>
            <a:r>
              <a:rPr lang="en-US" sz="1300" dirty="0" smtClean="0"/>
              <a:t>If you want to see the current performance of specific properties  against their baselines, you can do so for the entire portfolios. You can also select a specific group of properties, or break out the comparison across property types.</a:t>
            </a:r>
          </a:p>
          <a:p>
            <a:pPr marL="181240" indent="-181240"/>
            <a:endParaRPr lang="en-US" sz="1300" dirty="0" smtClean="0"/>
          </a:p>
          <a:p>
            <a:pPr marL="181240" indent="-181240">
              <a:buFont typeface="Arial" pitchFamily="34" charset="0"/>
              <a:buChar char="•"/>
            </a:pPr>
            <a:r>
              <a:rPr lang="en-US" sz="1300" dirty="0" smtClean="0"/>
              <a:t>Icons below each image allows you to print or export images to incorporate in external presentations. At the bottom of this page, you can also view and export the raw data for each chart/graph.</a:t>
            </a:r>
          </a:p>
          <a:p>
            <a:endParaRPr lang="en-US" dirty="0"/>
          </a:p>
        </p:txBody>
      </p:sp>
      <p:sp>
        <p:nvSpPr>
          <p:cNvPr id="4" name="Slide Number Placeholder 3"/>
          <p:cNvSpPr>
            <a:spLocks noGrp="1"/>
          </p:cNvSpPr>
          <p:nvPr>
            <p:ph type="sldNum" sz="quarter" idx="10"/>
          </p:nvPr>
        </p:nvSpPr>
        <p:spPr/>
        <p:txBody>
          <a:bodyPr/>
          <a:lstStyle/>
          <a:p>
            <a:fld id="{E8237A7C-3898-4740-ADD7-3BFC06D49710}" type="slidenum">
              <a:rPr lang="en-US" smtClean="0"/>
              <a:pPr/>
              <a:t>78</a:t>
            </a:fld>
            <a:endParaRPr lang="en-US"/>
          </a:p>
        </p:txBody>
      </p:sp>
    </p:spTree>
    <p:extLst>
      <p:ext uri="{BB962C8B-B14F-4D97-AF65-F5344CB8AC3E}">
        <p14:creationId xmlns:p14="http://schemas.microsoft.com/office/powerpoint/2010/main" val="48920974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Char char="•"/>
            </a:pPr>
            <a:r>
              <a:rPr lang="en-US" sz="1300" dirty="0" smtClean="0"/>
              <a:t> Towards the bottom of the “Reporting” tab, you will see that Portfolio Manager comes pre-loaded with eight standard reports (listed on next slide). </a:t>
            </a:r>
          </a:p>
          <a:p>
            <a:pPr>
              <a:buFont typeface="Arial" pitchFamily="34" charset="0"/>
              <a:buNone/>
            </a:pPr>
            <a:endParaRPr lang="en-US" sz="1300" dirty="0" smtClean="0"/>
          </a:p>
          <a:p>
            <a:pPr>
              <a:buFont typeface="Arial" pitchFamily="34" charset="0"/>
              <a:buChar char="•"/>
            </a:pPr>
            <a:r>
              <a:rPr lang="en-US" sz="1300" dirty="0" smtClean="0"/>
              <a:t> These reports contain key metrics and information that you can use to easily assess your portfolio’s performance and progress across a variety of parameters.</a:t>
            </a:r>
            <a:r>
              <a:rPr lang="en-US" dirty="0" smtClean="0"/>
              <a:t> </a:t>
            </a:r>
          </a:p>
          <a:p>
            <a:pPr>
              <a:buFont typeface="Arial" pitchFamily="34" charset="0"/>
              <a:buNone/>
            </a:pPr>
            <a:endParaRPr lang="en-US" dirty="0" smtClean="0"/>
          </a:p>
          <a:p>
            <a:pPr>
              <a:buFont typeface="Arial" pitchFamily="34" charset="0"/>
              <a:buChar char="•"/>
            </a:pPr>
            <a:r>
              <a:rPr lang="en-US" dirty="0" smtClean="0"/>
              <a:t> To generate any</a:t>
            </a:r>
            <a:r>
              <a:rPr lang="en-US" baseline="0" dirty="0" smtClean="0"/>
              <a:t> of these reports, go to the “Action” drop-down menu and select “I want to… Generate New Report.” You will be asked to select the timeframe for this report, as well as the properties to include. </a:t>
            </a:r>
          </a:p>
          <a:p>
            <a:pPr>
              <a:buFont typeface="Arial" pitchFamily="34" charset="0"/>
              <a:buNone/>
            </a:pPr>
            <a:endParaRPr lang="en-US" baseline="0" dirty="0" smtClean="0"/>
          </a:p>
          <a:p>
            <a:pPr>
              <a:buFont typeface="Arial" pitchFamily="34" charset="0"/>
              <a:buChar char="•"/>
            </a:pPr>
            <a:r>
              <a:rPr lang="en-US" baseline="0" dirty="0" smtClean="0"/>
              <a:t> Once you generate the report, you will be able to view it from the “Action” drop-down menu. You can also download the report in Excel and XML formats, update the report to include additional properties and/or new timeframes, and generate a new report.</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79</a:t>
            </a:fld>
            <a:endParaRPr lang="en-US"/>
          </a:p>
        </p:txBody>
      </p:sp>
    </p:spTree>
    <p:extLst>
      <p:ext uri="{BB962C8B-B14F-4D97-AF65-F5344CB8AC3E}">
        <p14:creationId xmlns:p14="http://schemas.microsoft.com/office/powerpoint/2010/main" val="92328244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 Here is a list</a:t>
            </a:r>
            <a:r>
              <a:rPr lang="en-US" baseline="0" dirty="0" smtClean="0"/>
              <a:t> of the 8 standard reports created by ENERGY STAR. EPA has also developed a PDF document (available on the ENERGY STAR website) that summarizes each of these reports, as well as the list of metrics delivered for each report. </a:t>
            </a:r>
            <a:endParaRPr lang="en-US"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80</a:t>
            </a:fld>
            <a:endParaRPr lang="en-US"/>
          </a:p>
        </p:txBody>
      </p:sp>
    </p:spTree>
    <p:extLst>
      <p:ext uri="{BB962C8B-B14F-4D97-AF65-F5344CB8AC3E}">
        <p14:creationId xmlns:p14="http://schemas.microsoft.com/office/powerpoint/2010/main" val="230781490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bwMode="auto">
          <a:noFill/>
          <a:ln>
            <a:solidFill>
              <a:srgbClr val="000000"/>
            </a:solidFill>
            <a:miter lim="800000"/>
            <a:headEnd/>
            <a:tailEnd/>
          </a:ln>
        </p:spPr>
      </p:sp>
      <p:sp>
        <p:nvSpPr>
          <p:cNvPr id="13824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latin typeface="Arial" charset="0"/>
                <a:cs typeface="Arial" charset="0"/>
              </a:rPr>
              <a:t>The ENERGY STAR program recognizes that many organizations will need to input data for dozens, or maybe even hundreds of buildings.  Updating the meter data for each individual building can be very time-consuming, so Portfolio Manager also includes many tools to help update buildings on a portfolio or organization-wide basis.  </a:t>
            </a:r>
          </a:p>
        </p:txBody>
      </p:sp>
      <p:sp>
        <p:nvSpPr>
          <p:cNvPr id="4" name="Slide Number Placeholder 3"/>
          <p:cNvSpPr>
            <a:spLocks noGrp="1"/>
          </p:cNvSpPr>
          <p:nvPr>
            <p:ph type="sldNum" sz="quarter" idx="5"/>
          </p:nvPr>
        </p:nvSpPr>
        <p:spPr/>
        <p:txBody>
          <a:bodyPr/>
          <a:lstStyle/>
          <a:p>
            <a:pPr>
              <a:defRPr/>
            </a:pPr>
            <a:fld id="{15AA5F6C-4AD9-4631-8166-F6AED4056BAC}" type="slidenum">
              <a:rPr lang="en-US" smtClean="0"/>
              <a:pPr>
                <a:defRPr/>
              </a:pPr>
              <a:t>81</a:t>
            </a:fld>
            <a:endParaRPr lang="en-US" dirty="0"/>
          </a:p>
        </p:txBody>
      </p:sp>
    </p:spTree>
    <p:extLst>
      <p:ext uri="{BB962C8B-B14F-4D97-AF65-F5344CB8AC3E}">
        <p14:creationId xmlns:p14="http://schemas.microsoft.com/office/powerpoint/2010/main" val="362176582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bwMode="auto">
          <a:noFill/>
          <a:ln>
            <a:solidFill>
              <a:srgbClr val="000000"/>
            </a:solidFill>
            <a:miter lim="800000"/>
            <a:headEnd/>
            <a:tailEnd/>
          </a:ln>
        </p:spPr>
      </p:sp>
      <p:sp>
        <p:nvSpPr>
          <p:cNvPr id="13926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The first step to downloading import </a:t>
            </a:r>
            <a:r>
              <a:rPr lang="en-US" baseline="0" dirty="0" smtClean="0"/>
              <a:t>templates is to log in to Portfolio Manager, which you can do from most pages on the ENERGY STAR buildings website </a:t>
            </a:r>
            <a:r>
              <a:rPr lang="en-US" dirty="0" smtClean="0"/>
              <a:t>(1).  </a:t>
            </a:r>
          </a:p>
          <a:p>
            <a:endParaRPr lang="en-US" dirty="0" smtClean="0"/>
          </a:p>
          <a:p>
            <a:pPr eaLnBrk="1" hangingPunct="1"/>
            <a:endParaRPr lang="en-US" dirty="0" smtClean="0"/>
          </a:p>
        </p:txBody>
      </p:sp>
      <p:sp>
        <p:nvSpPr>
          <p:cNvPr id="79876" name="Slide Number Placeholder 3"/>
          <p:cNvSpPr>
            <a:spLocks noGrp="1"/>
          </p:cNvSpPr>
          <p:nvPr>
            <p:ph type="sldNum" sz="quarter" idx="5"/>
          </p:nvPr>
        </p:nvSpPr>
        <p:spPr bwMode="auto">
          <a:ln>
            <a:miter lim="800000"/>
            <a:headEnd/>
            <a:tailEnd/>
          </a:ln>
        </p:spPr>
        <p:txBody>
          <a:bodyPr/>
          <a:lstStyle/>
          <a:p>
            <a:pPr>
              <a:defRPr/>
            </a:pPr>
            <a:fld id="{47BDE2BF-719D-4CFE-909F-DE8927BD5714}" type="slidenum">
              <a:rPr lang="en-US" smtClean="0"/>
              <a:pPr>
                <a:defRPr/>
              </a:pPr>
              <a:t>82</a:t>
            </a:fld>
            <a:endParaRPr lang="en-US" smtClean="0"/>
          </a:p>
        </p:txBody>
      </p:sp>
    </p:spTree>
    <p:extLst>
      <p:ext uri="{BB962C8B-B14F-4D97-AF65-F5344CB8AC3E}">
        <p14:creationId xmlns:p14="http://schemas.microsoft.com/office/powerpoint/2010/main" val="247848947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Scroll down</a:t>
            </a:r>
            <a:r>
              <a:rPr lang="en-US" baseline="0" dirty="0" smtClean="0"/>
              <a:t> to the bottom of the “</a:t>
            </a:r>
            <a:r>
              <a:rPr lang="en-US" baseline="0" dirty="0" err="1" smtClean="0"/>
              <a:t>MyPortfolio</a:t>
            </a:r>
            <a:r>
              <a:rPr lang="en-US" baseline="0" dirty="0" smtClean="0"/>
              <a:t>” page visible after logging in to Portfolio Manager, and click the link to </a:t>
            </a:r>
            <a:r>
              <a:rPr lang="en-US" u="sng" baseline="0" dirty="0" smtClean="0"/>
              <a:t>upload and/or update multiple properties</a:t>
            </a:r>
            <a:r>
              <a:rPr lang="en-US" u="none" baseline="0" dirty="0" smtClean="0"/>
              <a:t>.</a:t>
            </a:r>
            <a:endParaRPr lang="en-US" dirty="0"/>
          </a:p>
        </p:txBody>
      </p:sp>
      <p:sp>
        <p:nvSpPr>
          <p:cNvPr id="4" name="Slide Number Placeholder 3"/>
          <p:cNvSpPr>
            <a:spLocks noGrp="1"/>
          </p:cNvSpPr>
          <p:nvPr>
            <p:ph type="sldNum" sz="quarter" idx="10"/>
          </p:nvPr>
        </p:nvSpPr>
        <p:spPr/>
        <p:txBody>
          <a:bodyPr/>
          <a:lstStyle/>
          <a:p>
            <a:pPr>
              <a:defRPr/>
            </a:pPr>
            <a:fld id="{E9C50D08-D6F8-4A19-979A-20C5C237DB06}" type="slidenum">
              <a:rPr lang="en-US" smtClean="0"/>
              <a:pPr>
                <a:defRPr/>
              </a:pPr>
              <a:t>83</a:t>
            </a:fld>
            <a:endParaRPr lang="en-US" dirty="0"/>
          </a:p>
        </p:txBody>
      </p:sp>
    </p:spTree>
    <p:extLst>
      <p:ext uri="{BB962C8B-B14F-4D97-AF65-F5344CB8AC3E}">
        <p14:creationId xmlns:p14="http://schemas.microsoft.com/office/powerpoint/2010/main" val="244623064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Click</a:t>
            </a:r>
            <a:r>
              <a:rPr lang="en-US" baseline="0" dirty="0" smtClean="0"/>
              <a:t> the appropriate link depending on the type of upload you’d like to perform. You can either:</a:t>
            </a:r>
          </a:p>
          <a:p>
            <a:endParaRPr lang="en-US" baseline="0" dirty="0" smtClean="0"/>
          </a:p>
          <a:p>
            <a:pPr marL="171450" indent="-171450">
              <a:buFont typeface="Arial" pitchFamily="34" charset="0"/>
              <a:buChar char="•"/>
            </a:pPr>
            <a:r>
              <a:rPr lang="en-US" baseline="0" dirty="0" smtClean="0"/>
              <a:t>Download a spreadsheet to add new properties to your account, or</a:t>
            </a:r>
          </a:p>
          <a:p>
            <a:pPr marL="171450" indent="-171450">
              <a:buFont typeface="Arial" pitchFamily="34" charset="0"/>
              <a:buChar char="•"/>
            </a:pPr>
            <a:r>
              <a:rPr lang="en-US" baseline="0" dirty="0" smtClean="0"/>
              <a:t>Create a custom template to upload types of data for existing properties (i.e. those previously entered into Portfolio Manager):</a:t>
            </a:r>
          </a:p>
          <a:p>
            <a:pPr marL="628650" lvl="1" indent="-171450">
              <a:buFont typeface="Arial" pitchFamily="34" charset="0"/>
              <a:buChar char="•"/>
            </a:pPr>
            <a:r>
              <a:rPr lang="en-US" baseline="0" dirty="0" smtClean="0"/>
              <a:t>Property Use attributes (e.g. number of workers, weekly operating hours)</a:t>
            </a:r>
          </a:p>
          <a:p>
            <a:pPr marL="628650" lvl="1" indent="-171450">
              <a:buFont typeface="Arial" pitchFamily="34" charset="0"/>
              <a:buChar char="•"/>
            </a:pPr>
            <a:r>
              <a:rPr lang="en-US" baseline="0" dirty="0" smtClean="0"/>
              <a:t>Add meters to existing properties</a:t>
            </a:r>
          </a:p>
          <a:p>
            <a:pPr marL="628650" lvl="1" indent="-171450">
              <a:buFont typeface="Arial" pitchFamily="34" charset="0"/>
              <a:buChar char="•"/>
            </a:pPr>
            <a:r>
              <a:rPr lang="en-US" baseline="0" dirty="0" smtClean="0"/>
              <a:t>Add bills (monthly meter entries) to existing meters</a:t>
            </a:r>
            <a:endParaRPr lang="en-US" dirty="0"/>
          </a:p>
        </p:txBody>
      </p:sp>
      <p:sp>
        <p:nvSpPr>
          <p:cNvPr id="4" name="Slide Number Placeholder 3"/>
          <p:cNvSpPr>
            <a:spLocks noGrp="1"/>
          </p:cNvSpPr>
          <p:nvPr>
            <p:ph type="sldNum" sz="quarter" idx="10"/>
          </p:nvPr>
        </p:nvSpPr>
        <p:spPr/>
        <p:txBody>
          <a:bodyPr/>
          <a:lstStyle/>
          <a:p>
            <a:pPr>
              <a:defRPr/>
            </a:pPr>
            <a:fld id="{E9C50D08-D6F8-4A19-979A-20C5C237DB06}" type="slidenum">
              <a:rPr lang="en-US" smtClean="0"/>
              <a:pPr>
                <a:defRPr/>
              </a:pPr>
              <a:t>84</a:t>
            </a:fld>
            <a:endParaRPr lang="en-US" dirty="0"/>
          </a:p>
        </p:txBody>
      </p:sp>
    </p:spTree>
    <p:extLst>
      <p:ext uri="{BB962C8B-B14F-4D97-AF65-F5344CB8AC3E}">
        <p14:creationId xmlns:p14="http://schemas.microsoft.com/office/powerpoint/2010/main" val="340683360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bwMode="auto">
          <a:noFill/>
          <a:ln>
            <a:solidFill>
              <a:srgbClr val="000000"/>
            </a:solidFill>
            <a:miter lim="800000"/>
            <a:headEnd/>
            <a:tailEnd/>
          </a:ln>
        </p:spPr>
      </p:sp>
      <p:sp>
        <p:nvSpPr>
          <p:cNvPr id="14029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This tool is designed to allow you to import large amounts of data directly into Portfolio Manager.  </a:t>
            </a:r>
          </a:p>
          <a:p>
            <a:endParaRPr lang="en-US" smtClean="0"/>
          </a:p>
          <a:p>
            <a:r>
              <a:rPr lang="en-US" smtClean="0"/>
              <a:t>In many cases, this will prove to be a real time-saver.  </a:t>
            </a:r>
          </a:p>
          <a:p>
            <a:endParaRPr lang="en-US" smtClean="0"/>
          </a:p>
          <a:p>
            <a:r>
              <a:rPr lang="en-US" smtClean="0"/>
              <a:t>You will want to read the instructions and import tips first, of course, but here we can walk through this process with you. (read the boxed information)  </a:t>
            </a:r>
          </a:p>
        </p:txBody>
      </p:sp>
      <p:sp>
        <p:nvSpPr>
          <p:cNvPr id="4" name="Slide Number Placeholder 3"/>
          <p:cNvSpPr txBox="1">
            <a:spLocks noGrp="1"/>
          </p:cNvSpPr>
          <p:nvPr/>
        </p:nvSpPr>
        <p:spPr>
          <a:xfrm>
            <a:off x="4143375" y="9120188"/>
            <a:ext cx="3170238" cy="479425"/>
          </a:xfrm>
          <a:prstGeom prst="rect">
            <a:avLst/>
          </a:prstGeom>
          <a:noFill/>
        </p:spPr>
        <p:txBody>
          <a:bodyPr lIns="96653" tIns="48326" rIns="96653" bIns="48326" anchor="b"/>
          <a:lstStyle/>
          <a:p>
            <a:pPr algn="r" fontAlgn="auto">
              <a:spcBef>
                <a:spcPts val="0"/>
              </a:spcBef>
              <a:spcAft>
                <a:spcPts val="0"/>
              </a:spcAft>
              <a:defRPr/>
            </a:pPr>
            <a:fld id="{0FA59401-4221-4246-81EA-9710AE9D56D5}" type="slidenum">
              <a:rPr lang="en-US" sz="1300">
                <a:latin typeface="+mn-lt"/>
              </a:rPr>
              <a:pPr algn="r" fontAlgn="auto">
                <a:spcBef>
                  <a:spcPts val="0"/>
                </a:spcBef>
                <a:spcAft>
                  <a:spcPts val="0"/>
                </a:spcAft>
                <a:defRPr/>
              </a:pPr>
              <a:t>85</a:t>
            </a:fld>
            <a:endParaRPr lang="en-US" sz="1300" dirty="0">
              <a:latin typeface="+mn-lt"/>
            </a:endParaRPr>
          </a:p>
        </p:txBody>
      </p:sp>
    </p:spTree>
    <p:extLst>
      <p:ext uri="{BB962C8B-B14F-4D97-AF65-F5344CB8AC3E}">
        <p14:creationId xmlns:p14="http://schemas.microsoft.com/office/powerpoint/2010/main" val="3698035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bwMode="auto">
          <a:noFill/>
          <a:ln>
            <a:solidFill>
              <a:srgbClr val="000000"/>
            </a:solidFill>
            <a:miter lim="800000"/>
            <a:headEnd/>
            <a:tailEnd/>
          </a:ln>
        </p:spPr>
      </p:sp>
      <p:sp>
        <p:nvSpPr>
          <p:cNvPr id="14131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This is how the form appears when you provide data.  The top image is of the Properties tab and the bottom image is of the Uses tab.</a:t>
            </a:r>
          </a:p>
          <a:p>
            <a:pPr eaLnBrk="1" hangingPunct="1"/>
            <a:endParaRPr lang="en-US" dirty="0" smtClean="0">
              <a:latin typeface="Arial" charset="0"/>
            </a:endParaRPr>
          </a:p>
        </p:txBody>
      </p:sp>
      <p:sp>
        <p:nvSpPr>
          <p:cNvPr id="81924" name="Slide Number Placeholder 3"/>
          <p:cNvSpPr>
            <a:spLocks noGrp="1"/>
          </p:cNvSpPr>
          <p:nvPr>
            <p:ph type="sldNum" sz="quarter" idx="5"/>
          </p:nvPr>
        </p:nvSpPr>
        <p:spPr bwMode="auto">
          <a:ln>
            <a:miter lim="800000"/>
            <a:headEnd/>
            <a:tailEnd/>
          </a:ln>
        </p:spPr>
        <p:txBody>
          <a:bodyPr/>
          <a:lstStyle/>
          <a:p>
            <a:pPr>
              <a:defRPr/>
            </a:pPr>
            <a:fld id="{9B2141DA-3CB2-4DBE-8011-BB8A672C00E1}" type="slidenum">
              <a:rPr lang="en-US" smtClean="0"/>
              <a:pPr>
                <a:defRPr/>
              </a:pPr>
              <a:t>86</a:t>
            </a:fld>
            <a:endParaRPr lang="en-US" smtClean="0"/>
          </a:p>
        </p:txBody>
      </p:sp>
    </p:spTree>
    <p:extLst>
      <p:ext uri="{BB962C8B-B14F-4D97-AF65-F5344CB8AC3E}">
        <p14:creationId xmlns:p14="http://schemas.microsoft.com/office/powerpoint/2010/main" val="37412298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bwMode="auto">
          <a:xfrm>
            <a:off x="1258888" y="719138"/>
            <a:ext cx="4800600" cy="3600450"/>
          </a:xfrm>
          <a:noFill/>
          <a:ln>
            <a:solidFill>
              <a:srgbClr val="000000"/>
            </a:solidFill>
            <a:miter lim="800000"/>
            <a:headEnd/>
            <a:tailEnd/>
          </a:ln>
        </p:spPr>
      </p:sp>
      <p:sp>
        <p:nvSpPr>
          <p:cNvPr id="88067" name="Rectangle 3"/>
          <p:cNvSpPr>
            <a:spLocks noGrp="1" noChangeArrowheads="1"/>
          </p:cNvSpPr>
          <p:nvPr>
            <p:ph type="body" idx="1"/>
          </p:nvPr>
        </p:nvSpPr>
        <p:spPr bwMode="auto">
          <a:xfrm>
            <a:off x="731838" y="4560888"/>
            <a:ext cx="5851525" cy="4321175"/>
          </a:xfrm>
        </p:spPr>
        <p:txBody>
          <a:bodyPr wrap="square" lIns="95732" tIns="47865" rIns="95732" bIns="47865" numCol="1" anchor="t" anchorCtr="0" compatLnSpc="1">
            <a:prstTxWarp prst="textNoShape">
              <a:avLst/>
            </a:prstTxWarp>
          </a:bodyPr>
          <a:lstStyle/>
          <a:p>
            <a:pPr eaLnBrk="1" hangingPunct="1">
              <a:spcAft>
                <a:spcPct val="10000"/>
              </a:spcAft>
              <a:buFont typeface="Wingdings" pitchFamily="2" charset="2"/>
              <a:buNone/>
              <a:defRPr/>
            </a:pPr>
            <a:r>
              <a:rPr lang="en-US" dirty="0" smtClean="0">
                <a:solidFill>
                  <a:srgbClr val="5D5D5D"/>
                </a:solidFill>
                <a:latin typeface="Arial" pitchFamily="34" charset="0"/>
                <a:cs typeface="Arial" pitchFamily="34" charset="0"/>
              </a:rPr>
              <a:t>Again, the basis of the ENERGY STAR rating system is the Portfolio Manager tool, which allows users to benchmark their building, or the comparison of the building to national standards.  EPA’s energy performance rating allows organizations to benchmark building energy performance and:</a:t>
            </a:r>
          </a:p>
          <a:p>
            <a:pPr marL="274320" eaLnBrk="1" hangingPunct="1">
              <a:spcAft>
                <a:spcPct val="10000"/>
              </a:spcAft>
              <a:buFont typeface="Arial" pitchFamily="34" charset="0"/>
              <a:buChar char="•"/>
              <a:defRPr/>
            </a:pPr>
            <a:r>
              <a:rPr lang="en-US" dirty="0" smtClean="0">
                <a:solidFill>
                  <a:srgbClr val="5D5D5D"/>
                </a:solidFill>
                <a:latin typeface="Arial" pitchFamily="34" charset="0"/>
                <a:cs typeface="Arial" pitchFamily="34" charset="0"/>
              </a:rPr>
              <a:t> Compare one building against a national sample of similar buildings</a:t>
            </a:r>
          </a:p>
          <a:p>
            <a:pPr marL="274320" eaLnBrk="1" hangingPunct="1">
              <a:spcAft>
                <a:spcPct val="10000"/>
              </a:spcAft>
              <a:buFont typeface="Arial" pitchFamily="34" charset="0"/>
              <a:buChar char="•"/>
              <a:defRPr/>
            </a:pPr>
            <a:r>
              <a:rPr lang="en-US" dirty="0" smtClean="0">
                <a:solidFill>
                  <a:srgbClr val="5D5D5D"/>
                </a:solidFill>
                <a:latin typeface="Arial" pitchFamily="34" charset="0"/>
                <a:cs typeface="Arial" pitchFamily="34" charset="0"/>
              </a:rPr>
              <a:t> Compare all buildings of a similar type to each other</a:t>
            </a:r>
          </a:p>
          <a:p>
            <a:pPr marL="274320" eaLnBrk="1" hangingPunct="1">
              <a:spcAft>
                <a:spcPct val="10000"/>
              </a:spcAft>
              <a:buFont typeface="Arial" pitchFamily="34" charset="0"/>
              <a:buChar char="•"/>
              <a:defRPr/>
            </a:pPr>
            <a:r>
              <a:rPr lang="en-US" dirty="0" smtClean="0">
                <a:solidFill>
                  <a:srgbClr val="5D5D5D"/>
                </a:solidFill>
                <a:latin typeface="Arial" pitchFamily="34" charset="0"/>
                <a:cs typeface="Arial" pitchFamily="34" charset="0"/>
              </a:rPr>
              <a:t> Set priorities for use of limited staff time and/or investment capital</a:t>
            </a:r>
            <a:endParaRPr lang="en-US" i="1" dirty="0" smtClean="0">
              <a:solidFill>
                <a:srgbClr val="5D5D5D"/>
              </a:solidFill>
              <a:latin typeface="Arial" pitchFamily="34" charset="0"/>
              <a:cs typeface="Arial" pitchFamily="34" charset="0"/>
            </a:endParaRPr>
          </a:p>
          <a:p>
            <a:pPr>
              <a:defRPr/>
            </a:pPr>
            <a:endParaRPr lang="en-US" i="1" dirty="0" smtClean="0">
              <a:solidFill>
                <a:srgbClr val="5D5D5D"/>
              </a:solidFill>
              <a:latin typeface="Arial" pitchFamily="34" charset="0"/>
              <a:cs typeface="Arial"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By tracking</a:t>
            </a:r>
            <a:r>
              <a:rPr lang="en-US" baseline="0" dirty="0" smtClean="0"/>
              <a:t> your energy in Portfolio Manager, you can use the results to identify under-performing buildings, set investment priorities, and track improvements.</a:t>
            </a:r>
          </a:p>
          <a:p>
            <a:pPr>
              <a:defRPr/>
            </a:pPr>
            <a:endParaRPr lang="en-US" dirty="0" smtClean="0"/>
          </a:p>
        </p:txBody>
      </p:sp>
    </p:spTree>
    <p:extLst>
      <p:ext uri="{BB962C8B-B14F-4D97-AF65-F5344CB8AC3E}">
        <p14:creationId xmlns:p14="http://schemas.microsoft.com/office/powerpoint/2010/main" val="1275637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uploading the spreadsheet,</a:t>
            </a:r>
            <a:r>
              <a:rPr lang="en-US" baseline="0" dirty="0" smtClean="0"/>
              <a:t> </a:t>
            </a:r>
            <a:r>
              <a:rPr lang="en-US" dirty="0" smtClean="0"/>
              <a:t>you can proceed to</a:t>
            </a:r>
            <a:r>
              <a:rPr lang="en-US" baseline="0" dirty="0" smtClean="0"/>
              <a:t> modifying existing properties through a custom template.</a:t>
            </a:r>
            <a:endParaRPr lang="en-US" dirty="0" smtClean="0"/>
          </a:p>
        </p:txBody>
      </p:sp>
      <p:sp>
        <p:nvSpPr>
          <p:cNvPr id="4" name="Slide Number Placeholder 3"/>
          <p:cNvSpPr>
            <a:spLocks noGrp="1"/>
          </p:cNvSpPr>
          <p:nvPr>
            <p:ph type="sldNum" sz="quarter" idx="10"/>
          </p:nvPr>
        </p:nvSpPr>
        <p:spPr/>
        <p:txBody>
          <a:bodyPr/>
          <a:lstStyle/>
          <a:p>
            <a:pPr>
              <a:defRPr/>
            </a:pPr>
            <a:fld id="{E9C50D08-D6F8-4A19-979A-20C5C237DB06}" type="slidenum">
              <a:rPr lang="en-US" smtClean="0"/>
              <a:pPr>
                <a:defRPr/>
              </a:pPr>
              <a:t>87</a:t>
            </a:fld>
            <a:endParaRPr lang="en-US" dirty="0"/>
          </a:p>
        </p:txBody>
      </p:sp>
    </p:spTree>
    <p:extLst>
      <p:ext uri="{BB962C8B-B14F-4D97-AF65-F5344CB8AC3E}">
        <p14:creationId xmlns:p14="http://schemas.microsoft.com/office/powerpoint/2010/main" val="340683360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Follow</a:t>
            </a:r>
            <a:r>
              <a:rPr lang="en-US" baseline="0" dirty="0" smtClean="0"/>
              <a:t> the instructions in Portfolio Manager to create the different types of custom templates to accomplish the other steps of benchmarking: </a:t>
            </a:r>
          </a:p>
          <a:p>
            <a:pPr marL="171450" marR="0" lvl="1"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Property Use attributes (e.g. number of workers, weekly operating hours)</a:t>
            </a:r>
          </a:p>
          <a:p>
            <a:pPr marL="171450" indent="-171450">
              <a:buFont typeface="Arial" pitchFamily="34" charset="0"/>
              <a:buChar char="•"/>
            </a:pPr>
            <a:r>
              <a:rPr lang="en-US" baseline="0" dirty="0" smtClean="0"/>
              <a:t>Adding meters to existing properties, and </a:t>
            </a:r>
          </a:p>
          <a:p>
            <a:pPr marL="171450" indent="-171450">
              <a:buFont typeface="Arial" pitchFamily="34" charset="0"/>
              <a:buChar char="•"/>
            </a:pPr>
            <a:r>
              <a:rPr lang="en-US" baseline="0" dirty="0" smtClean="0"/>
              <a:t>Adding bills (i.e. monthly meter entries) to existing meters</a:t>
            </a:r>
            <a:endParaRPr lang="en-US" dirty="0"/>
          </a:p>
        </p:txBody>
      </p:sp>
      <p:sp>
        <p:nvSpPr>
          <p:cNvPr id="4" name="Slide Number Placeholder 3"/>
          <p:cNvSpPr>
            <a:spLocks noGrp="1"/>
          </p:cNvSpPr>
          <p:nvPr>
            <p:ph type="sldNum" sz="quarter" idx="10"/>
          </p:nvPr>
        </p:nvSpPr>
        <p:spPr/>
        <p:txBody>
          <a:bodyPr/>
          <a:lstStyle/>
          <a:p>
            <a:pPr>
              <a:defRPr/>
            </a:pPr>
            <a:fld id="{E9C50D08-D6F8-4A19-979A-20C5C237DB06}" type="slidenum">
              <a:rPr lang="en-US" smtClean="0"/>
              <a:pPr>
                <a:defRPr/>
              </a:pPr>
              <a:t>88</a:t>
            </a:fld>
            <a:endParaRPr lang="en-US" dirty="0"/>
          </a:p>
        </p:txBody>
      </p:sp>
    </p:spTree>
    <p:extLst>
      <p:ext uri="{BB962C8B-B14F-4D97-AF65-F5344CB8AC3E}">
        <p14:creationId xmlns:p14="http://schemas.microsoft.com/office/powerpoint/2010/main" val="127150031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Follow</a:t>
            </a:r>
            <a:r>
              <a:rPr lang="en-US" baseline="0" dirty="0" smtClean="0"/>
              <a:t> the instructions in Portfolio Manager to create the different types of custom templates to accomplish the other steps of benchmarking: </a:t>
            </a:r>
          </a:p>
          <a:p>
            <a:pPr marL="171450" marR="0" lvl="1"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Property Use attributes (e.g. number of workers, weekly operating hours)</a:t>
            </a:r>
          </a:p>
          <a:p>
            <a:pPr marL="171450" indent="-171450">
              <a:buFont typeface="Arial" pitchFamily="34" charset="0"/>
              <a:buChar char="•"/>
            </a:pPr>
            <a:r>
              <a:rPr lang="en-US" baseline="0" dirty="0" smtClean="0"/>
              <a:t>Adding meters to existing properties, and </a:t>
            </a:r>
          </a:p>
          <a:p>
            <a:pPr marL="171450" indent="-171450">
              <a:buFont typeface="Arial" pitchFamily="34" charset="0"/>
              <a:buChar char="•"/>
            </a:pPr>
            <a:r>
              <a:rPr lang="en-US" baseline="0" dirty="0" smtClean="0"/>
              <a:t>Adding bills (i.e. monthly meter entries) to existing meters</a:t>
            </a:r>
            <a:endParaRPr lang="en-US" dirty="0"/>
          </a:p>
        </p:txBody>
      </p:sp>
      <p:sp>
        <p:nvSpPr>
          <p:cNvPr id="4" name="Slide Number Placeholder 3"/>
          <p:cNvSpPr>
            <a:spLocks noGrp="1"/>
          </p:cNvSpPr>
          <p:nvPr>
            <p:ph type="sldNum" sz="quarter" idx="10"/>
          </p:nvPr>
        </p:nvSpPr>
        <p:spPr/>
        <p:txBody>
          <a:bodyPr/>
          <a:lstStyle/>
          <a:p>
            <a:pPr>
              <a:defRPr/>
            </a:pPr>
            <a:fld id="{E9C50D08-D6F8-4A19-979A-20C5C237DB06}" type="slidenum">
              <a:rPr lang="en-US" smtClean="0"/>
              <a:pPr>
                <a:defRPr/>
              </a:pPr>
              <a:t>89</a:t>
            </a:fld>
            <a:endParaRPr lang="en-US" dirty="0"/>
          </a:p>
        </p:txBody>
      </p:sp>
    </p:spTree>
    <p:extLst>
      <p:ext uri="{BB962C8B-B14F-4D97-AF65-F5344CB8AC3E}">
        <p14:creationId xmlns:p14="http://schemas.microsoft.com/office/powerpoint/2010/main" val="127150031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TextEdit="1"/>
          </p:cNvSpPr>
          <p:nvPr>
            <p:ph type="sldImg"/>
          </p:nvPr>
        </p:nvSpPr>
        <p:spPr bwMode="auto">
          <a:xfrm>
            <a:off x="1258888" y="717550"/>
            <a:ext cx="4800600" cy="3600450"/>
          </a:xfrm>
          <a:noFill/>
          <a:ln>
            <a:solidFill>
              <a:srgbClr val="000000"/>
            </a:solidFill>
            <a:miter lim="800000"/>
            <a:headEnd/>
            <a:tailEnd/>
          </a:ln>
        </p:spPr>
      </p:sp>
      <p:sp>
        <p:nvSpPr>
          <p:cNvPr id="143363" name="Rectangle 3"/>
          <p:cNvSpPr>
            <a:spLocks noGrp="1"/>
          </p:cNvSpPr>
          <p:nvPr>
            <p:ph type="body" idx="1"/>
          </p:nvPr>
        </p:nvSpPr>
        <p:spPr bwMode="auto">
          <a:xfrm>
            <a:off x="974725" y="4560888"/>
            <a:ext cx="5365750" cy="4322762"/>
          </a:xfrm>
          <a:noFill/>
        </p:spPr>
        <p:txBody>
          <a:bodyPr wrap="square" lIns="94530" tIns="47266" rIns="94530" bIns="47266" numCol="1" anchor="t" anchorCtr="0" compatLnSpc="1">
            <a:prstTxWarp prst="textNoShape">
              <a:avLst/>
            </a:prstTxWarp>
          </a:bodyPr>
          <a:lstStyle/>
          <a:p>
            <a:pPr>
              <a:spcBef>
                <a:spcPct val="0"/>
              </a:spcBef>
            </a:pPr>
            <a:endParaRPr lang="en-US" dirty="0" smtClean="0"/>
          </a:p>
        </p:txBody>
      </p:sp>
    </p:spTree>
    <p:extLst>
      <p:ext uri="{BB962C8B-B14F-4D97-AF65-F5344CB8AC3E}">
        <p14:creationId xmlns:p14="http://schemas.microsoft.com/office/powerpoint/2010/main" val="90780054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Rot="1" noChangeAspect="1" noTextEdit="1"/>
          </p:cNvSpPr>
          <p:nvPr>
            <p:ph type="sldImg"/>
          </p:nvPr>
        </p:nvSpPr>
        <p:spPr bwMode="auto">
          <a:xfrm>
            <a:off x="1258888" y="719138"/>
            <a:ext cx="4800600" cy="3600450"/>
          </a:xfrm>
          <a:noFill/>
          <a:ln>
            <a:solidFill>
              <a:srgbClr val="000000"/>
            </a:solidFill>
            <a:miter lim="800000"/>
            <a:headEnd/>
            <a:tailEnd/>
          </a:ln>
        </p:spPr>
      </p:sp>
      <p:sp>
        <p:nvSpPr>
          <p:cNvPr id="144387" name="Rectangle 3"/>
          <p:cNvSpPr>
            <a:spLocks noGrp="1"/>
          </p:cNvSpPr>
          <p:nvPr>
            <p:ph type="body" idx="1"/>
          </p:nvPr>
        </p:nvSpPr>
        <p:spPr bwMode="auto">
          <a:xfrm>
            <a:off x="974725" y="4560888"/>
            <a:ext cx="5365750" cy="4321175"/>
          </a:xfrm>
          <a:noFill/>
        </p:spPr>
        <p:txBody>
          <a:bodyPr wrap="square" numCol="1" anchor="t" anchorCtr="0" compatLnSpc="1">
            <a:prstTxWarp prst="textNoShape">
              <a:avLst/>
            </a:prstTxWarp>
          </a:bodyPr>
          <a:lstStyle/>
          <a:p>
            <a:r>
              <a:rPr lang="en-US" dirty="0" smtClean="0">
                <a:latin typeface="Arial" charset="0"/>
                <a:cs typeface="Arial" charset="0"/>
              </a:rPr>
              <a:t>If some of your facilities rate well, then those facilities are eligible for recognition.  </a:t>
            </a:r>
          </a:p>
          <a:p>
            <a:endParaRPr lang="en-US" dirty="0" smtClean="0">
              <a:latin typeface="Arial" charset="0"/>
              <a:cs typeface="Arial" charset="0"/>
            </a:endParaRPr>
          </a:p>
          <a:p>
            <a:r>
              <a:rPr lang="en-US" dirty="0" smtClean="0">
                <a:latin typeface="Arial" charset="0"/>
                <a:cs typeface="Arial" charset="0"/>
              </a:rPr>
              <a:t>However, even if they don’t, you have vital information that you can use to gain support for building renewal projects.  For example, if you have a building that scores 25, it would be a good candidate for a retrofit project or at least further technical evaluation.  </a:t>
            </a:r>
          </a:p>
          <a:p>
            <a:endParaRPr lang="en-US" dirty="0" smtClean="0">
              <a:latin typeface="Arial" charset="0"/>
              <a:cs typeface="Arial" charset="0"/>
            </a:endParaRPr>
          </a:p>
          <a:p>
            <a:r>
              <a:rPr lang="en-US" dirty="0" smtClean="0">
                <a:latin typeface="Arial" charset="0"/>
                <a:cs typeface="Arial" charset="0"/>
              </a:rPr>
              <a:t>You can relate the rating to building performance and operational costs.  Having this kind of information (based on a national rating system) gives your case enhanced credibility with your administrators and decision makers.  </a:t>
            </a:r>
          </a:p>
          <a:p>
            <a:endParaRPr lang="en-US" b="1" dirty="0" smtClean="0"/>
          </a:p>
        </p:txBody>
      </p:sp>
    </p:spTree>
    <p:extLst>
      <p:ext uri="{BB962C8B-B14F-4D97-AF65-F5344CB8AC3E}">
        <p14:creationId xmlns:p14="http://schemas.microsoft.com/office/powerpoint/2010/main" val="121552887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bwMode="auto">
          <a:noFill/>
          <a:ln>
            <a:solidFill>
              <a:srgbClr val="000000"/>
            </a:solidFill>
            <a:miter lim="800000"/>
            <a:headEnd/>
            <a:tailEnd/>
          </a:ln>
        </p:spPr>
      </p:sp>
      <p:sp>
        <p:nvSpPr>
          <p:cNvPr id="14541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latin typeface="Arial" charset="0"/>
                <a:cs typeface="Arial" charset="0"/>
              </a:rPr>
              <a:t>The Building Upgrade Manual helps to offer technical advice and strategic guidelines for implementing energy saving strategies.  After benchmarking one’s building, this manual can help to identify ways in which a building’s performance can be improved upon.  </a:t>
            </a:r>
          </a:p>
        </p:txBody>
      </p:sp>
      <p:sp>
        <p:nvSpPr>
          <p:cNvPr id="4" name="Slide Number Placeholder 3"/>
          <p:cNvSpPr>
            <a:spLocks noGrp="1"/>
          </p:cNvSpPr>
          <p:nvPr>
            <p:ph type="sldNum" sz="quarter" idx="5"/>
          </p:nvPr>
        </p:nvSpPr>
        <p:spPr/>
        <p:txBody>
          <a:bodyPr/>
          <a:lstStyle/>
          <a:p>
            <a:pPr>
              <a:defRPr/>
            </a:pPr>
            <a:fld id="{20EE64B2-EDF1-4BB7-A8D2-A833CC4F63C3}" type="slidenum">
              <a:rPr lang="en-US" smtClean="0"/>
              <a:pPr>
                <a:defRPr/>
              </a:pPr>
              <a:t>92</a:t>
            </a:fld>
            <a:endParaRPr lang="en-US" dirty="0"/>
          </a:p>
        </p:txBody>
      </p:sp>
    </p:spTree>
    <p:extLst>
      <p:ext uri="{BB962C8B-B14F-4D97-AF65-F5344CB8AC3E}">
        <p14:creationId xmlns:p14="http://schemas.microsoft.com/office/powerpoint/2010/main" val="360857947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bwMode="auto">
          <a:noFill/>
          <a:ln>
            <a:solidFill>
              <a:srgbClr val="000000"/>
            </a:solidFill>
            <a:miter lim="800000"/>
            <a:headEnd/>
            <a:tailEnd/>
          </a:ln>
        </p:spPr>
      </p:sp>
      <p:sp>
        <p:nvSpPr>
          <p:cNvPr id="14643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latin typeface="Arial" charset="0"/>
                <a:cs typeface="Arial" charset="0"/>
              </a:rPr>
              <a:t>Given the cost-savings potential of improving energy efficiency in existing buildings, EPA has developed this </a:t>
            </a:r>
            <a:r>
              <a:rPr lang="en-US" b="1" dirty="0" smtClean="0">
                <a:latin typeface="Arial" charset="0"/>
                <a:cs typeface="Arial" charset="0"/>
              </a:rPr>
              <a:t>Building Upgrade Manual </a:t>
            </a:r>
            <a:r>
              <a:rPr lang="en-US" dirty="0" smtClean="0">
                <a:latin typeface="Arial" charset="0"/>
                <a:cs typeface="Arial" charset="0"/>
              </a:rPr>
              <a:t>to assist organizations in planning and implementing profitable upgrades.</a:t>
            </a:r>
          </a:p>
          <a:p>
            <a:endParaRPr lang="en-US" dirty="0" smtClean="0"/>
          </a:p>
        </p:txBody>
      </p:sp>
      <p:sp>
        <p:nvSpPr>
          <p:cNvPr id="4" name="Slide Number Placeholder 3"/>
          <p:cNvSpPr>
            <a:spLocks noGrp="1"/>
          </p:cNvSpPr>
          <p:nvPr>
            <p:ph type="sldNum" sz="quarter" idx="5"/>
          </p:nvPr>
        </p:nvSpPr>
        <p:spPr/>
        <p:txBody>
          <a:bodyPr/>
          <a:lstStyle/>
          <a:p>
            <a:pPr>
              <a:defRPr/>
            </a:pPr>
            <a:fld id="{BD08D312-E169-47A1-AAA8-8B127B7B360A}" type="slidenum">
              <a:rPr lang="en-US" smtClean="0"/>
              <a:pPr>
                <a:defRPr/>
              </a:pPr>
              <a:t>93</a:t>
            </a:fld>
            <a:endParaRPr lang="en-US" dirty="0"/>
          </a:p>
        </p:txBody>
      </p:sp>
    </p:spTree>
    <p:extLst>
      <p:ext uri="{BB962C8B-B14F-4D97-AF65-F5344CB8AC3E}">
        <p14:creationId xmlns:p14="http://schemas.microsoft.com/office/powerpoint/2010/main" val="225140997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txBox="1">
            <a:spLocks noGrp="1" noChangeArrowheads="1"/>
          </p:cNvSpPr>
          <p:nvPr/>
        </p:nvSpPr>
        <p:spPr bwMode="auto">
          <a:xfrm>
            <a:off x="4144963" y="9121775"/>
            <a:ext cx="3170237" cy="479425"/>
          </a:xfrm>
          <a:prstGeom prst="rect">
            <a:avLst/>
          </a:prstGeom>
          <a:noFill/>
          <a:ln w="9525">
            <a:noFill/>
            <a:miter lim="800000"/>
            <a:headEnd/>
            <a:tailEnd/>
          </a:ln>
        </p:spPr>
        <p:txBody>
          <a:bodyPr lIns="96661" tIns="48331" rIns="96661" bIns="48331" anchor="b"/>
          <a:lstStyle/>
          <a:p>
            <a:pPr algn="r" defTabSz="966788" eaLnBrk="0" hangingPunct="0"/>
            <a:fld id="{4DEC892D-1A49-40F1-9316-5F3702C8D5FB}" type="slidenum">
              <a:rPr lang="en-US" altLang="en-US" sz="1300">
                <a:latin typeface="Times" pitchFamily="18" charset="0"/>
              </a:rPr>
              <a:pPr algn="r" defTabSz="966788" eaLnBrk="0" hangingPunct="0"/>
              <a:t>94</a:t>
            </a:fld>
            <a:endParaRPr lang="en-US" altLang="en-US" sz="1300">
              <a:latin typeface="Times" pitchFamily="18" charset="0"/>
            </a:endParaRPr>
          </a:p>
        </p:txBody>
      </p:sp>
      <p:sp>
        <p:nvSpPr>
          <p:cNvPr id="1474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7460" name="Rectangle 3"/>
          <p:cNvSpPr>
            <a:spLocks noGrp="1" noChangeArrowheads="1"/>
          </p:cNvSpPr>
          <p:nvPr>
            <p:ph type="body" idx="1"/>
          </p:nvPr>
        </p:nvSpPr>
        <p:spPr bwMode="auto">
          <a:xfrm>
            <a:off x="973138" y="4560888"/>
            <a:ext cx="5368925" cy="4319587"/>
          </a:xfrm>
          <a:noFill/>
        </p:spPr>
        <p:txBody>
          <a:bodyPr wrap="square" numCol="1" anchor="t" anchorCtr="0" compatLnSpc="1">
            <a:prstTxWarp prst="textNoShape">
              <a:avLst/>
            </a:prstTxWarp>
          </a:bodyPr>
          <a:lstStyle/>
          <a:p>
            <a:pPr marL="0" lvl="1">
              <a:spcBef>
                <a:spcPct val="0"/>
              </a:spcBef>
            </a:pPr>
            <a:r>
              <a:rPr lang="en-US" dirty="0" smtClean="0">
                <a:latin typeface="Arial" charset="0"/>
                <a:cs typeface="Arial" charset="0"/>
              </a:rPr>
              <a:t>The first section focuses on managing and planning upgrade projects and covers everything from benchmarking to helping you learn about how to finance your upgrade projects.</a:t>
            </a:r>
          </a:p>
        </p:txBody>
      </p:sp>
    </p:spTree>
    <p:extLst>
      <p:ext uri="{BB962C8B-B14F-4D97-AF65-F5344CB8AC3E}">
        <p14:creationId xmlns:p14="http://schemas.microsoft.com/office/powerpoint/2010/main" val="73715053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pPr>
              <a:defRPr/>
            </a:pPr>
            <a:r>
              <a:rPr lang="en-US" dirty="0" smtClean="0"/>
              <a:t>■ </a:t>
            </a:r>
            <a:r>
              <a:rPr lang="en-US" b="1" i="1" dirty="0" smtClean="0">
                <a:latin typeface="Arial" pitchFamily="34" charset="0"/>
                <a:cs typeface="Arial" pitchFamily="34" charset="0"/>
              </a:rPr>
              <a:t>Benchmarking</a:t>
            </a:r>
            <a:r>
              <a:rPr lang="en-US" i="1" dirty="0" smtClean="0">
                <a:latin typeface="Arial" pitchFamily="34" charset="0"/>
                <a:cs typeface="Arial" pitchFamily="34" charset="0"/>
              </a:rPr>
              <a:t> -</a:t>
            </a:r>
            <a:r>
              <a:rPr lang="en-US" dirty="0" smtClean="0">
                <a:latin typeface="Arial" pitchFamily="34" charset="0"/>
                <a:cs typeface="Arial" pitchFamily="34" charset="0"/>
              </a:rPr>
              <a:t> Comparing the energy use of facilities with others nationwide helps to identify opportunities for savings. EPA’s Portfolio Manager allows organizations to effectively benchmark by tracking and assessing energy and water consumption across an entire portfolio of buildings. </a:t>
            </a:r>
          </a:p>
          <a:p>
            <a:pPr>
              <a:defRPr/>
            </a:pPr>
            <a:r>
              <a:rPr lang="en-US" dirty="0" smtClean="0">
                <a:latin typeface="Arial" pitchFamily="34" charset="0"/>
                <a:cs typeface="Arial" pitchFamily="34" charset="0"/>
              </a:rPr>
              <a:t>■ </a:t>
            </a:r>
            <a:r>
              <a:rPr lang="en-US" b="1" i="1" dirty="0" smtClean="0">
                <a:latin typeface="Arial" pitchFamily="34" charset="0"/>
                <a:cs typeface="Arial" pitchFamily="34" charset="0"/>
              </a:rPr>
              <a:t>Investment Analysis </a:t>
            </a:r>
            <a:r>
              <a:rPr lang="en-US" i="1" dirty="0" smtClean="0">
                <a:latin typeface="Arial" pitchFamily="34" charset="0"/>
                <a:cs typeface="Arial" pitchFamily="34" charset="0"/>
              </a:rPr>
              <a:t>- </a:t>
            </a:r>
            <a:r>
              <a:rPr lang="en-US" dirty="0" smtClean="0">
                <a:latin typeface="Arial" pitchFamily="34" charset="0"/>
                <a:cs typeface="Arial" pitchFamily="34" charset="0"/>
              </a:rPr>
              <a:t>As with any other investment, potential building upgrade projects should be analyzed based on their expected cash flows. Organizations typically employ one or more financial-analysis tools rooted in cash flow to study, rank, and choose among investment opportunities. To compete successfully for capital against other investments, building upgrades should be evaluated using the same tools.</a:t>
            </a:r>
          </a:p>
          <a:p>
            <a:pPr>
              <a:defRPr/>
            </a:pPr>
            <a:r>
              <a:rPr lang="en-US" dirty="0" smtClean="0">
                <a:latin typeface="Arial" pitchFamily="34" charset="0"/>
                <a:cs typeface="Arial" pitchFamily="34" charset="0"/>
              </a:rPr>
              <a:t>■ </a:t>
            </a:r>
            <a:r>
              <a:rPr lang="en-US" b="1" i="1" dirty="0" smtClean="0">
                <a:latin typeface="Arial" pitchFamily="34" charset="0"/>
                <a:cs typeface="Arial" pitchFamily="34" charset="0"/>
              </a:rPr>
              <a:t>Financing</a:t>
            </a:r>
            <a:r>
              <a:rPr lang="en-US" i="1" dirty="0" smtClean="0">
                <a:latin typeface="Arial" pitchFamily="34" charset="0"/>
                <a:cs typeface="Arial" pitchFamily="34" charset="0"/>
              </a:rPr>
              <a:t> - </a:t>
            </a:r>
            <a:r>
              <a:rPr lang="en-US" dirty="0" smtClean="0">
                <a:latin typeface="Arial" pitchFamily="34" charset="0"/>
                <a:cs typeface="Arial" pitchFamily="34" charset="0"/>
              </a:rPr>
              <a:t>Many opportunities exist for financing efficiency projects, and new opportunities are being created all the time. In addition to traditional sources of funding such as financial institutions and capital markets, many utilities, governments, and nonprofit organizations offer financial support through grants, rebates, and loans. Well designed</a:t>
            </a:r>
          </a:p>
          <a:p>
            <a:pPr>
              <a:defRPr/>
            </a:pPr>
            <a:r>
              <a:rPr lang="en-US" dirty="0" smtClean="0">
                <a:latin typeface="Arial" pitchFamily="34" charset="0"/>
                <a:cs typeface="Arial" pitchFamily="34" charset="0"/>
              </a:rPr>
              <a:t>efficiency projects are almost always fundable.</a:t>
            </a:r>
            <a:endParaRPr lang="en-US" dirty="0">
              <a:latin typeface="Arial" pitchFamily="34" charset="0"/>
              <a:cs typeface="Arial" pitchFamily="34" charset="0"/>
            </a:endParaRPr>
          </a:p>
        </p:txBody>
      </p:sp>
      <p:sp>
        <p:nvSpPr>
          <p:cNvPr id="4" name="Slide Number Placeholder 3"/>
          <p:cNvSpPr>
            <a:spLocks noGrp="1"/>
          </p:cNvSpPr>
          <p:nvPr>
            <p:ph type="sldNum" sz="quarter" idx="5"/>
          </p:nvPr>
        </p:nvSpPr>
        <p:spPr/>
        <p:txBody>
          <a:bodyPr/>
          <a:lstStyle/>
          <a:p>
            <a:pPr>
              <a:defRPr/>
            </a:pPr>
            <a:fld id="{BB5B775E-2C48-419A-B48B-4B852575CB2B}" type="slidenum">
              <a:rPr lang="en-US" smtClean="0"/>
              <a:pPr>
                <a:defRPr/>
              </a:pPr>
              <a:t>95</a:t>
            </a:fld>
            <a:endParaRPr lang="en-US" dirty="0"/>
          </a:p>
        </p:txBody>
      </p:sp>
    </p:spTree>
    <p:extLst>
      <p:ext uri="{BB962C8B-B14F-4D97-AF65-F5344CB8AC3E}">
        <p14:creationId xmlns:p14="http://schemas.microsoft.com/office/powerpoint/2010/main" val="73801858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bwMode="auto">
          <a:noFill/>
          <a:ln>
            <a:solidFill>
              <a:srgbClr val="000000"/>
            </a:solidFill>
            <a:miter lim="800000"/>
            <a:headEnd/>
            <a:tailEnd/>
          </a:ln>
        </p:spPr>
      </p:sp>
      <p:sp>
        <p:nvSpPr>
          <p:cNvPr id="149507" name="Notes Placeholder 2"/>
          <p:cNvSpPr>
            <a:spLocks noGrp="1"/>
          </p:cNvSpPr>
          <p:nvPr>
            <p:ph type="body" idx="1"/>
          </p:nvPr>
        </p:nvSpPr>
        <p:spPr bwMode="auto">
          <a:noFill/>
        </p:spPr>
        <p:txBody>
          <a:bodyPr wrap="square" numCol="1" anchor="t" anchorCtr="0" compatLnSpc="1">
            <a:prstTxWarp prst="textNoShape">
              <a:avLst/>
            </a:prstTxWarp>
            <a:normAutofit fontScale="85000" lnSpcReduction="20000"/>
          </a:bodyPr>
          <a:lstStyle/>
          <a:p>
            <a:r>
              <a:rPr lang="en-US" b="1" dirty="0" smtClean="0">
                <a:latin typeface="Arial" charset="0"/>
                <a:cs typeface="Arial" charset="0"/>
              </a:rPr>
              <a:t>Staged Approach to Building Upgrades  - </a:t>
            </a:r>
            <a:r>
              <a:rPr lang="en-US" dirty="0" smtClean="0">
                <a:latin typeface="Arial" charset="0"/>
                <a:cs typeface="Arial" charset="0"/>
              </a:rPr>
              <a:t>The stages account for the interactions among all the energy flows in a building and</a:t>
            </a:r>
            <a:r>
              <a:rPr lang="en-US" b="1" dirty="0" smtClean="0">
                <a:latin typeface="Arial" charset="0"/>
                <a:cs typeface="Arial" charset="0"/>
              </a:rPr>
              <a:t> produce a systematic method for planning upgrades</a:t>
            </a:r>
            <a:r>
              <a:rPr lang="en-US" dirty="0" smtClean="0">
                <a:latin typeface="Arial" charset="0"/>
                <a:cs typeface="Arial" charset="0"/>
              </a:rPr>
              <a:t>.  Each stage includes changes that will affect the upgrades performed in subsequent stages, so when they are performed sequentially they set up the overall process for the greatest energy and cost savings.</a:t>
            </a:r>
          </a:p>
          <a:p>
            <a:endParaRPr lang="en-US" dirty="0" smtClean="0">
              <a:latin typeface="Arial" charset="0"/>
              <a:cs typeface="Arial" charset="0"/>
            </a:endParaRPr>
          </a:p>
          <a:p>
            <a:r>
              <a:rPr lang="en-US" dirty="0" smtClean="0">
                <a:latin typeface="Arial" charset="0"/>
                <a:cs typeface="Arial" charset="0"/>
              </a:rPr>
              <a:t>The five stages are:</a:t>
            </a:r>
          </a:p>
          <a:p>
            <a:r>
              <a:rPr lang="en-US" dirty="0" smtClean="0">
                <a:latin typeface="Arial" charset="0"/>
                <a:cs typeface="Arial" charset="0"/>
              </a:rPr>
              <a:t>■ </a:t>
            </a:r>
            <a:r>
              <a:rPr lang="en-US" b="1" i="1" dirty="0" err="1" smtClean="0">
                <a:latin typeface="Arial" charset="0"/>
                <a:cs typeface="Arial" charset="0"/>
              </a:rPr>
              <a:t>Retrocommissioning</a:t>
            </a:r>
            <a:r>
              <a:rPr lang="en-US" i="1" dirty="0" smtClean="0">
                <a:latin typeface="Arial" charset="0"/>
                <a:cs typeface="Arial" charset="0"/>
              </a:rPr>
              <a:t>  </a:t>
            </a:r>
            <a:r>
              <a:rPr lang="en-US" dirty="0" smtClean="0">
                <a:latin typeface="Arial" charset="0"/>
                <a:cs typeface="Arial" charset="0"/>
              </a:rPr>
              <a:t>is the first stage because it provides an understanding of how a facility is operating and how closely it comes to operating as intended. Specifically, it helps to identify improper equipment performance, equipment or systems that need to be replaced, and operational strategies for improving the performance</a:t>
            </a:r>
          </a:p>
          <a:p>
            <a:r>
              <a:rPr lang="en-US" dirty="0" smtClean="0">
                <a:latin typeface="Arial" charset="0"/>
                <a:cs typeface="Arial" charset="0"/>
              </a:rPr>
              <a:t>of the various building systems.</a:t>
            </a:r>
          </a:p>
          <a:p>
            <a:r>
              <a:rPr lang="en-US" dirty="0" smtClean="0">
                <a:latin typeface="Arial" charset="0"/>
                <a:cs typeface="Arial" charset="0"/>
              </a:rPr>
              <a:t>■ </a:t>
            </a:r>
            <a:r>
              <a:rPr lang="en-US" b="1" i="1" dirty="0" smtClean="0">
                <a:latin typeface="Arial" charset="0"/>
                <a:cs typeface="Arial" charset="0"/>
              </a:rPr>
              <a:t>Lighting upgrades</a:t>
            </a:r>
            <a:r>
              <a:rPr lang="en-US" i="1" dirty="0" smtClean="0">
                <a:latin typeface="Arial" charset="0"/>
                <a:cs typeface="Arial" charset="0"/>
              </a:rPr>
              <a:t>, </a:t>
            </a:r>
            <a:r>
              <a:rPr lang="en-US" dirty="0" smtClean="0">
                <a:latin typeface="Arial" charset="0"/>
                <a:cs typeface="Arial" charset="0"/>
              </a:rPr>
              <a:t>which may include new light sources, fixtures, and controls, come early in the process because the lighting system has a significant impact on other building systems. Lighting affects heating and cooling loads and power quality.</a:t>
            </a:r>
          </a:p>
          <a:p>
            <a:r>
              <a:rPr lang="en-US" dirty="0" smtClean="0">
                <a:latin typeface="Arial" charset="0"/>
                <a:cs typeface="Arial" charset="0"/>
              </a:rPr>
              <a:t>■ </a:t>
            </a:r>
            <a:r>
              <a:rPr lang="en-US" b="1" i="1" dirty="0" smtClean="0">
                <a:latin typeface="Arial" charset="0"/>
                <a:cs typeface="Arial" charset="0"/>
              </a:rPr>
              <a:t>Supplemental load sources</a:t>
            </a:r>
            <a:r>
              <a:rPr lang="en-US" i="1" dirty="0" smtClean="0">
                <a:latin typeface="Arial" charset="0"/>
                <a:cs typeface="Arial" charset="0"/>
              </a:rPr>
              <a:t>, </a:t>
            </a:r>
            <a:r>
              <a:rPr lang="en-US" dirty="0" smtClean="0">
                <a:latin typeface="Arial" charset="0"/>
                <a:cs typeface="Arial" charset="0"/>
              </a:rPr>
              <a:t>such as building occupants and electronic equipment, are secondary contributors to energy consumption in buildings. They can affect heating, cooling, and electric loads. With careful analysis</a:t>
            </a:r>
          </a:p>
          <a:p>
            <a:r>
              <a:rPr lang="en-US" dirty="0" smtClean="0">
                <a:latin typeface="Arial" charset="0"/>
                <a:cs typeface="Arial" charset="0"/>
              </a:rPr>
              <a:t>of these sources and their interactions with HVAC systems, equipment size and upgrade costs can be reduced.</a:t>
            </a:r>
          </a:p>
          <a:p>
            <a:r>
              <a:rPr lang="en-US" dirty="0" smtClean="0">
                <a:latin typeface="Arial" charset="0"/>
                <a:cs typeface="Arial" charset="0"/>
              </a:rPr>
              <a:t>■ </a:t>
            </a:r>
            <a:r>
              <a:rPr lang="en-US" b="1" i="1" dirty="0" smtClean="0">
                <a:latin typeface="Arial" charset="0"/>
                <a:cs typeface="Arial" charset="0"/>
              </a:rPr>
              <a:t>Air distribution systems </a:t>
            </a:r>
            <a:r>
              <a:rPr lang="en-US" dirty="0" smtClean="0">
                <a:latin typeface="Arial" charset="0"/>
                <a:cs typeface="Arial" charset="0"/>
              </a:rPr>
              <a:t>bring conditioned air for heating or cooling to building occupants, and therefore directly affect both energy consumption and occupant comfort. Fan systems can be upgraded and adjusted to optimize</a:t>
            </a:r>
          </a:p>
          <a:p>
            <a:r>
              <a:rPr lang="en-US" dirty="0" smtClean="0">
                <a:latin typeface="Arial" charset="0"/>
                <a:cs typeface="Arial" charset="0"/>
              </a:rPr>
              <a:t>the delivery of air in the most energy-efficient way.</a:t>
            </a:r>
          </a:p>
          <a:p>
            <a:r>
              <a:rPr lang="en-US" dirty="0" smtClean="0">
                <a:latin typeface="Arial" charset="0"/>
                <a:cs typeface="Arial" charset="0"/>
              </a:rPr>
              <a:t>■ </a:t>
            </a:r>
            <a:r>
              <a:rPr lang="en-US" b="1" i="1" dirty="0" smtClean="0">
                <a:latin typeface="Arial" charset="0"/>
                <a:cs typeface="Arial" charset="0"/>
              </a:rPr>
              <a:t>Heating and Cooling Systems </a:t>
            </a:r>
            <a:r>
              <a:rPr lang="en-US" i="1" dirty="0" smtClean="0">
                <a:latin typeface="Arial" charset="0"/>
                <a:cs typeface="Arial" charset="0"/>
              </a:rPr>
              <a:t>- </a:t>
            </a:r>
            <a:r>
              <a:rPr lang="en-US" dirty="0" smtClean="0">
                <a:latin typeface="Arial" charset="0"/>
                <a:cs typeface="Arial" charset="0"/>
              </a:rPr>
              <a:t>If the steps outlined in the first four stages have been followed, cooling and heating loads are likely to have been reduced. That reduction, coupled with the fact that many existing HVAC systems are oversized to begin with, means that it may be possible to justify replacing an existing system with one that is properly sized or retrofitting a system so that it operates more efficiently. In addition to saving energy, proper sizing will likely reduce noise, lower the first costs for equipment, and optimize equipment operation, often leading to less required maintenance and longer equipment lifetimes.</a:t>
            </a:r>
          </a:p>
          <a:p>
            <a:endParaRPr lang="en-US" dirty="0" smtClean="0">
              <a:latin typeface="Arial" charset="0"/>
              <a:cs typeface="Arial" charset="0"/>
            </a:endParaRPr>
          </a:p>
        </p:txBody>
      </p:sp>
      <p:sp>
        <p:nvSpPr>
          <p:cNvPr id="4" name="Slide Number Placeholder 3"/>
          <p:cNvSpPr>
            <a:spLocks noGrp="1"/>
          </p:cNvSpPr>
          <p:nvPr>
            <p:ph type="sldNum" sz="quarter" idx="5"/>
          </p:nvPr>
        </p:nvSpPr>
        <p:spPr/>
        <p:txBody>
          <a:bodyPr/>
          <a:lstStyle/>
          <a:p>
            <a:pPr>
              <a:defRPr/>
            </a:pPr>
            <a:fld id="{F3885BC1-B5DD-4939-953B-9D55735C64E7}" type="slidenum">
              <a:rPr lang="en-US" smtClean="0"/>
              <a:pPr>
                <a:defRPr/>
              </a:pPr>
              <a:t>96</a:t>
            </a:fld>
            <a:endParaRPr lang="en-US" dirty="0"/>
          </a:p>
        </p:txBody>
      </p:sp>
    </p:spTree>
    <p:extLst>
      <p:ext uri="{BB962C8B-B14F-4D97-AF65-F5344CB8AC3E}">
        <p14:creationId xmlns:p14="http://schemas.microsoft.com/office/powerpoint/2010/main" val="21144696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bwMode="auto">
          <a:xfrm>
            <a:off x="1258888" y="719138"/>
            <a:ext cx="4800600" cy="3600450"/>
          </a:xfrm>
          <a:noFill/>
          <a:ln>
            <a:solidFill>
              <a:srgbClr val="000000"/>
            </a:solidFill>
            <a:miter lim="800000"/>
            <a:headEnd/>
            <a:tailEnd/>
          </a:ln>
        </p:spPr>
      </p:sp>
      <p:sp>
        <p:nvSpPr>
          <p:cNvPr id="89091" name="Rectangle 3"/>
          <p:cNvSpPr>
            <a:spLocks noGrp="1" noChangeArrowheads="1"/>
          </p:cNvSpPr>
          <p:nvPr>
            <p:ph type="body" idx="1"/>
          </p:nvPr>
        </p:nvSpPr>
        <p:spPr bwMode="auto">
          <a:xfrm>
            <a:off x="731838" y="4560888"/>
            <a:ext cx="5851525" cy="4321175"/>
          </a:xfrm>
        </p:spPr>
        <p:txBody>
          <a:bodyPr wrap="square" lIns="95732" tIns="47865" rIns="95732" bIns="47865" numCol="1" anchor="t" anchorCtr="0" compatLnSpc="1">
            <a:prstTxWarp prst="textNoShape">
              <a:avLst/>
            </a:prstTxWarp>
          </a:bodyPr>
          <a:lstStyle/>
          <a:p>
            <a:pPr marL="0" lvl="1" indent="-301625" eaLnBrk="1" hangingPunct="1">
              <a:spcAft>
                <a:spcPct val="10000"/>
              </a:spcAft>
              <a:defRPr/>
            </a:pPr>
            <a:r>
              <a:rPr lang="en-US" dirty="0" smtClean="0">
                <a:solidFill>
                  <a:srgbClr val="5D5D5D"/>
                </a:solidFill>
                <a:latin typeface="Arial" pitchFamily="34" charset="0"/>
                <a:cs typeface="Arial" pitchFamily="34" charset="0"/>
              </a:rPr>
              <a:t>Portfolio Manager is a no-cost online tool for rating the energy performance of facilities, including schools and office buildings.  </a:t>
            </a:r>
          </a:p>
          <a:p>
            <a:pPr marL="0" lvl="1" indent="-301625" eaLnBrk="1" hangingPunct="1">
              <a:spcAft>
                <a:spcPct val="10000"/>
              </a:spcAft>
              <a:defRPr/>
            </a:pPr>
            <a:endParaRPr lang="en-US" dirty="0" smtClean="0">
              <a:solidFill>
                <a:srgbClr val="5D5D5D"/>
              </a:solidFill>
              <a:latin typeface="Arial" pitchFamily="34" charset="0"/>
              <a:cs typeface="Arial" pitchFamily="34" charset="0"/>
            </a:endParaRPr>
          </a:p>
          <a:p>
            <a:pPr marL="274320" lvl="1" indent="-301625" eaLnBrk="1" hangingPunct="1">
              <a:spcAft>
                <a:spcPct val="10000"/>
              </a:spcAft>
              <a:buFont typeface="Arial" pitchFamily="34" charset="0"/>
              <a:buChar char="•"/>
              <a:defRPr/>
            </a:pPr>
            <a:r>
              <a:rPr lang="en-US" dirty="0" smtClean="0">
                <a:solidFill>
                  <a:srgbClr val="5D5D5D"/>
                </a:solidFill>
                <a:latin typeface="Arial" pitchFamily="34" charset="0"/>
                <a:cs typeface="Arial" pitchFamily="34" charset="0"/>
              </a:rPr>
              <a:t>Benchmark the energy use of all buildings –receive an energy use intensity (EUI) and K-12 schools and office buildings can receive an </a:t>
            </a:r>
            <a:r>
              <a:rPr lang="en-US" dirty="0" smtClean="0">
                <a:solidFill>
                  <a:srgbClr val="5D5D5D"/>
                </a:solidFill>
              </a:rPr>
              <a:t>ENERGY STAR energy performance score </a:t>
            </a:r>
            <a:r>
              <a:rPr lang="en-US" dirty="0" smtClean="0">
                <a:solidFill>
                  <a:srgbClr val="5D5D5D"/>
                </a:solidFill>
                <a:latin typeface="Arial" pitchFamily="34" charset="0"/>
                <a:cs typeface="Arial" pitchFamily="34" charset="0"/>
              </a:rPr>
              <a:t>on a 1-100 scale</a:t>
            </a:r>
          </a:p>
          <a:p>
            <a:pPr marL="274320" lvl="1" indent="-301625" eaLnBrk="1" hangingPunct="1">
              <a:spcAft>
                <a:spcPct val="10000"/>
              </a:spcAft>
              <a:buFont typeface="Arial" pitchFamily="34" charset="0"/>
              <a:buChar char="•"/>
              <a:defRPr/>
            </a:pPr>
            <a:r>
              <a:rPr lang="en-US" dirty="0" smtClean="0">
                <a:solidFill>
                  <a:srgbClr val="5D5D5D"/>
                </a:solidFill>
                <a:latin typeface="Arial" pitchFamily="34" charset="0"/>
                <a:cs typeface="Arial" pitchFamily="34" charset="0"/>
              </a:rPr>
              <a:t>Track changes in energy use over time in single buildings, groups of buildings, or entire portfolios</a:t>
            </a:r>
          </a:p>
          <a:p>
            <a:pPr marL="274320" lvl="1" indent="-301625" eaLnBrk="1" hangingPunct="1">
              <a:spcAft>
                <a:spcPct val="10000"/>
              </a:spcAft>
              <a:buFont typeface="Arial" pitchFamily="34" charset="0"/>
              <a:buChar char="•"/>
              <a:defRPr/>
            </a:pPr>
            <a:r>
              <a:rPr lang="en-US" dirty="0" smtClean="0">
                <a:solidFill>
                  <a:srgbClr val="5D5D5D"/>
                </a:solidFill>
                <a:latin typeface="Arial" pitchFamily="34" charset="0"/>
                <a:cs typeface="Arial" pitchFamily="34" charset="0"/>
              </a:rPr>
              <a:t>Track cost savings, CO</a:t>
            </a:r>
            <a:r>
              <a:rPr lang="en-US" baseline="-25000" dirty="0" smtClean="0">
                <a:solidFill>
                  <a:srgbClr val="5D5D5D"/>
                </a:solidFill>
                <a:latin typeface="Arial" pitchFamily="34" charset="0"/>
                <a:cs typeface="Arial" pitchFamily="34" charset="0"/>
              </a:rPr>
              <a:t>2</a:t>
            </a:r>
            <a:r>
              <a:rPr lang="en-US" dirty="0" smtClean="0">
                <a:solidFill>
                  <a:srgbClr val="5D5D5D"/>
                </a:solidFill>
                <a:latin typeface="Arial" pitchFamily="34" charset="0"/>
                <a:cs typeface="Arial" pitchFamily="34" charset="0"/>
              </a:rPr>
              <a:t> emissions, and other data</a:t>
            </a:r>
          </a:p>
          <a:p>
            <a:pPr marL="274320" lvl="1" indent="-301625" eaLnBrk="1" hangingPunct="1">
              <a:spcAft>
                <a:spcPct val="10000"/>
              </a:spcAft>
              <a:buFont typeface="Arial" pitchFamily="34" charset="0"/>
              <a:buChar char="•"/>
              <a:defRPr/>
            </a:pPr>
            <a:r>
              <a:rPr lang="en-US" dirty="0" smtClean="0">
                <a:solidFill>
                  <a:srgbClr val="5D5D5D"/>
                </a:solidFill>
                <a:latin typeface="Arial" pitchFamily="34" charset="0"/>
                <a:cs typeface="Arial" pitchFamily="34" charset="0"/>
              </a:rPr>
              <a:t>Apply for the ENERGY STAR for existing buildings</a:t>
            </a:r>
          </a:p>
          <a:p>
            <a:pPr marL="274320" lvl="1" indent="-301625" eaLnBrk="1" hangingPunct="1">
              <a:spcAft>
                <a:spcPct val="10000"/>
              </a:spcAft>
              <a:buFont typeface="Arial" pitchFamily="34" charset="0"/>
              <a:buChar char="•"/>
              <a:defRPr/>
            </a:pPr>
            <a:r>
              <a:rPr lang="en-US" dirty="0" smtClean="0">
                <a:solidFill>
                  <a:srgbClr val="5D5D5D"/>
                </a:solidFill>
                <a:latin typeface="Arial" pitchFamily="34" charset="0"/>
                <a:cs typeface="Arial" pitchFamily="34" charset="0"/>
              </a:rPr>
              <a:t>Track water usage (does not effect energy performance rating)</a:t>
            </a:r>
            <a:endParaRPr lang="en-US" dirty="0" smtClean="0">
              <a:latin typeface="Arial" pitchFamily="34" charset="0"/>
              <a:cs typeface="Arial" pitchFamily="34" charset="0"/>
            </a:endParaRPr>
          </a:p>
          <a:p>
            <a:pPr eaLnBrk="1" hangingPunct="1">
              <a:spcAft>
                <a:spcPct val="10000"/>
              </a:spcAft>
              <a:buFont typeface="Wingdings" pitchFamily="2" charset="2"/>
              <a:buNone/>
              <a:defRPr/>
            </a:pPr>
            <a:endParaRPr lang="en-US" dirty="0" smtClean="0">
              <a:solidFill>
                <a:schemeClr val="hlink"/>
              </a:solidFill>
              <a:latin typeface="Arial" pitchFamily="34" charset="0"/>
              <a:cs typeface="Arial" pitchFamily="34" charset="0"/>
            </a:endParaRPr>
          </a:p>
          <a:p>
            <a:pPr eaLnBrk="1" hangingPunct="1">
              <a:spcAft>
                <a:spcPct val="10000"/>
              </a:spcAft>
              <a:buFont typeface="Wingdings" pitchFamily="2" charset="2"/>
              <a:buNone/>
              <a:defRPr/>
            </a:pPr>
            <a:r>
              <a:rPr lang="en-US" dirty="0" smtClean="0">
                <a:solidFill>
                  <a:schemeClr val="hlink"/>
                </a:solidFill>
                <a:latin typeface="Arial" pitchFamily="34" charset="0"/>
                <a:cs typeface="Arial" pitchFamily="34" charset="0"/>
              </a:rPr>
              <a:t>Visit www.energystar.gov/benchmark and register an account at no cost.</a:t>
            </a:r>
          </a:p>
          <a:p>
            <a:pPr>
              <a:defRPr/>
            </a:pPr>
            <a:endParaRPr lang="en-US" dirty="0" smtClean="0">
              <a:latin typeface="Arial" pitchFamily="34" charset="0"/>
              <a:cs typeface="Arial" pitchFamily="34" charset="0"/>
            </a:endParaRPr>
          </a:p>
        </p:txBody>
      </p:sp>
    </p:spTree>
    <p:extLst>
      <p:ext uri="{BB962C8B-B14F-4D97-AF65-F5344CB8AC3E}">
        <p14:creationId xmlns:p14="http://schemas.microsoft.com/office/powerpoint/2010/main" val="163059443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bwMode="auto">
          <a:noFill/>
          <a:ln>
            <a:solidFill>
              <a:srgbClr val="000000"/>
            </a:solidFill>
            <a:miter lim="800000"/>
            <a:headEnd/>
            <a:tailEnd/>
          </a:ln>
        </p:spPr>
      </p:sp>
      <p:sp>
        <p:nvSpPr>
          <p:cNvPr id="15053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latin typeface="Arial" charset="0"/>
                <a:cs typeface="Arial" charset="0"/>
              </a:rPr>
              <a:t>Energy management should also be viewed as a path of continuous improvement. </a:t>
            </a:r>
          </a:p>
          <a:p>
            <a:r>
              <a:rPr lang="en-US" smtClean="0">
                <a:latin typeface="Arial" charset="0"/>
                <a:cs typeface="Arial" charset="0"/>
              </a:rPr>
              <a:t>As illustrated, after completion of the fifth stage (HVAC), the process can begin again with a recommissioning effort to determine where further savings can be found.</a:t>
            </a:r>
          </a:p>
        </p:txBody>
      </p:sp>
      <p:sp>
        <p:nvSpPr>
          <p:cNvPr id="4" name="Slide Number Placeholder 3"/>
          <p:cNvSpPr>
            <a:spLocks noGrp="1"/>
          </p:cNvSpPr>
          <p:nvPr>
            <p:ph type="sldNum" sz="quarter" idx="5"/>
          </p:nvPr>
        </p:nvSpPr>
        <p:spPr/>
        <p:txBody>
          <a:bodyPr/>
          <a:lstStyle/>
          <a:p>
            <a:pPr>
              <a:defRPr/>
            </a:pPr>
            <a:fld id="{600261CF-3FE3-4C4C-A305-E6F6BBECDF83}" type="slidenum">
              <a:rPr lang="en-US" smtClean="0"/>
              <a:pPr>
                <a:defRPr/>
              </a:pPr>
              <a:t>97</a:t>
            </a:fld>
            <a:endParaRPr lang="en-US" dirty="0"/>
          </a:p>
        </p:txBody>
      </p:sp>
    </p:spTree>
    <p:extLst>
      <p:ext uri="{BB962C8B-B14F-4D97-AF65-F5344CB8AC3E}">
        <p14:creationId xmlns:p14="http://schemas.microsoft.com/office/powerpoint/2010/main" val="236365369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txBox="1">
            <a:spLocks noGrp="1" noChangeArrowheads="1"/>
          </p:cNvSpPr>
          <p:nvPr/>
        </p:nvSpPr>
        <p:spPr bwMode="auto">
          <a:xfrm>
            <a:off x="4144963" y="9121775"/>
            <a:ext cx="3170237" cy="479425"/>
          </a:xfrm>
          <a:prstGeom prst="rect">
            <a:avLst/>
          </a:prstGeom>
          <a:noFill/>
          <a:ln w="9525">
            <a:noFill/>
            <a:miter lim="800000"/>
            <a:headEnd/>
            <a:tailEnd/>
          </a:ln>
        </p:spPr>
        <p:txBody>
          <a:bodyPr lIns="96661" tIns="48331" rIns="96661" bIns="48331" anchor="b"/>
          <a:lstStyle/>
          <a:p>
            <a:pPr algn="r" defTabSz="966788" eaLnBrk="0" hangingPunct="0"/>
            <a:fld id="{D56F31AB-7AF8-4F99-B2CF-989190F9C648}" type="slidenum">
              <a:rPr lang="en-US" altLang="en-US" sz="1300">
                <a:latin typeface="Times" pitchFamily="18" charset="0"/>
              </a:rPr>
              <a:pPr algn="r" defTabSz="966788" eaLnBrk="0" hangingPunct="0"/>
              <a:t>98</a:t>
            </a:fld>
            <a:endParaRPr lang="en-US" altLang="en-US" sz="1300">
              <a:latin typeface="Times" pitchFamily="18" charset="0"/>
            </a:endParaRPr>
          </a:p>
        </p:txBody>
      </p:sp>
      <p:sp>
        <p:nvSpPr>
          <p:cNvPr id="1515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1556" name="Rectangle 3"/>
          <p:cNvSpPr>
            <a:spLocks noGrp="1" noChangeArrowheads="1"/>
          </p:cNvSpPr>
          <p:nvPr>
            <p:ph type="body" idx="1"/>
          </p:nvPr>
        </p:nvSpPr>
        <p:spPr bwMode="auto">
          <a:xfrm>
            <a:off x="974725" y="4560888"/>
            <a:ext cx="5365750" cy="4319587"/>
          </a:xfrm>
          <a:noFill/>
        </p:spPr>
        <p:txBody>
          <a:bodyPr wrap="square" numCol="1" anchor="t" anchorCtr="0" compatLnSpc="1">
            <a:prstTxWarp prst="textNoShape">
              <a:avLst/>
            </a:prstTxWarp>
          </a:bodyPr>
          <a:lstStyle/>
          <a:p>
            <a:r>
              <a:rPr lang="en-US" dirty="0" smtClean="0">
                <a:latin typeface="Arial" charset="0"/>
                <a:cs typeface="Arial" charset="0"/>
              </a:rPr>
              <a:t>The goal of the </a:t>
            </a:r>
            <a:r>
              <a:rPr lang="en-US" dirty="0" err="1" smtClean="0">
                <a:latin typeface="Arial" charset="0"/>
                <a:cs typeface="Arial" charset="0"/>
              </a:rPr>
              <a:t>retrocommissioning</a:t>
            </a:r>
            <a:r>
              <a:rPr lang="en-US" dirty="0" smtClean="0">
                <a:latin typeface="Arial" charset="0"/>
                <a:cs typeface="Arial" charset="0"/>
              </a:rPr>
              <a:t> stage in a building upgrade effort is to ensure that the building operates as intended and meets current operational needs. Doing so can be very cost-effective, with field experience showing typical costs of about US$0.27/ ft2, energy savings of about 15 percent, and a simple payback period of 0.7 years.</a:t>
            </a:r>
          </a:p>
          <a:p>
            <a:r>
              <a:rPr lang="en-US" dirty="0" smtClean="0">
                <a:latin typeface="Arial" charset="0"/>
                <a:cs typeface="Arial" charset="0"/>
              </a:rPr>
              <a:t>A well-planned and -executed </a:t>
            </a:r>
            <a:r>
              <a:rPr lang="en-US" dirty="0" err="1" smtClean="0">
                <a:latin typeface="Arial" charset="0"/>
                <a:cs typeface="Arial" charset="0"/>
              </a:rPr>
              <a:t>retrocommissioning</a:t>
            </a:r>
            <a:r>
              <a:rPr lang="en-US" dirty="0" smtClean="0">
                <a:latin typeface="Arial" charset="0"/>
                <a:cs typeface="Arial" charset="0"/>
              </a:rPr>
              <a:t> project generally consists of planning and execution phases. In addition, the effort includes plans to ensure that benefits persist and can be added to through such measures as training, preventive operations and maintenance, and performance tracking. Plans should also be made for periodic </a:t>
            </a:r>
            <a:r>
              <a:rPr lang="en-US" dirty="0" err="1" smtClean="0">
                <a:latin typeface="Arial" charset="0"/>
                <a:cs typeface="Arial" charset="0"/>
              </a:rPr>
              <a:t>recommissioning</a:t>
            </a:r>
            <a:r>
              <a:rPr lang="en-US" dirty="0" smtClean="0">
                <a:latin typeface="Arial" charset="0"/>
                <a:cs typeface="Arial" charset="0"/>
              </a:rPr>
              <a:t> or ongoing commissioning of the building. </a:t>
            </a:r>
          </a:p>
          <a:p>
            <a:endParaRPr lang="en-US" dirty="0" smtClean="0">
              <a:latin typeface="Arial" charset="0"/>
              <a:cs typeface="Arial" charset="0"/>
            </a:endParaRPr>
          </a:p>
          <a:p>
            <a:r>
              <a:rPr lang="en-US" dirty="0" err="1" smtClean="0">
                <a:latin typeface="Arial" charset="0"/>
                <a:cs typeface="Arial" charset="0"/>
              </a:rPr>
              <a:t>Recommissioning</a:t>
            </a:r>
            <a:r>
              <a:rPr lang="en-US" dirty="0" smtClean="0">
                <a:latin typeface="Arial" charset="0"/>
                <a:cs typeface="Arial" charset="0"/>
              </a:rPr>
              <a:t> follows the same process as </a:t>
            </a:r>
            <a:r>
              <a:rPr lang="en-US" dirty="0" err="1" smtClean="0">
                <a:latin typeface="Arial" charset="0"/>
                <a:cs typeface="Arial" charset="0"/>
              </a:rPr>
              <a:t>retrocommissioning</a:t>
            </a:r>
            <a:r>
              <a:rPr lang="en-US" dirty="0" smtClean="0">
                <a:latin typeface="Arial" charset="0"/>
                <a:cs typeface="Arial" charset="0"/>
              </a:rPr>
              <a:t>, but where </a:t>
            </a:r>
            <a:r>
              <a:rPr lang="en-US" i="1" dirty="0" err="1" smtClean="0">
                <a:latin typeface="Arial" charset="0"/>
                <a:cs typeface="Arial" charset="0"/>
              </a:rPr>
              <a:t>retrocommissioning</a:t>
            </a:r>
            <a:r>
              <a:rPr lang="en-US" i="1" dirty="0" smtClean="0">
                <a:latin typeface="Arial" charset="0"/>
                <a:cs typeface="Arial" charset="0"/>
              </a:rPr>
              <a:t> </a:t>
            </a:r>
            <a:r>
              <a:rPr lang="en-US" dirty="0" smtClean="0">
                <a:latin typeface="Arial" charset="0"/>
                <a:cs typeface="Arial" charset="0"/>
              </a:rPr>
              <a:t>applies to buildings that have never been commissioned, </a:t>
            </a:r>
            <a:r>
              <a:rPr lang="en-US" i="1" dirty="0" err="1" smtClean="0">
                <a:latin typeface="Arial" charset="0"/>
                <a:cs typeface="Arial" charset="0"/>
              </a:rPr>
              <a:t>recommissioning</a:t>
            </a:r>
            <a:r>
              <a:rPr lang="en-US" i="1" dirty="0" smtClean="0">
                <a:latin typeface="Arial" charset="0"/>
                <a:cs typeface="Arial" charset="0"/>
              </a:rPr>
              <a:t> </a:t>
            </a:r>
            <a:r>
              <a:rPr lang="en-US" dirty="0" smtClean="0">
                <a:latin typeface="Arial" charset="0"/>
                <a:cs typeface="Arial" charset="0"/>
              </a:rPr>
              <a:t>is the term used for buildings that have already been commissioned at least once. In </a:t>
            </a:r>
            <a:r>
              <a:rPr lang="en-US" i="1" dirty="0" smtClean="0">
                <a:latin typeface="Arial" charset="0"/>
                <a:cs typeface="Arial" charset="0"/>
              </a:rPr>
              <a:t>ongoing commissioning, </a:t>
            </a:r>
            <a:r>
              <a:rPr lang="en-US" dirty="0" smtClean="0">
                <a:latin typeface="Arial" charset="0"/>
                <a:cs typeface="Arial" charset="0"/>
              </a:rPr>
              <a:t>monitoring equipment is left in place to allow for ongoing diagnostics.</a:t>
            </a:r>
          </a:p>
          <a:p>
            <a:endParaRPr lang="en-US" dirty="0" smtClean="0">
              <a:latin typeface="Arial" charset="0"/>
              <a:cs typeface="Arial" charset="0"/>
            </a:endParaRPr>
          </a:p>
        </p:txBody>
      </p:sp>
    </p:spTree>
    <p:extLst>
      <p:ext uri="{BB962C8B-B14F-4D97-AF65-F5344CB8AC3E}">
        <p14:creationId xmlns:p14="http://schemas.microsoft.com/office/powerpoint/2010/main" val="259459751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txBox="1">
            <a:spLocks noGrp="1" noChangeArrowheads="1"/>
          </p:cNvSpPr>
          <p:nvPr/>
        </p:nvSpPr>
        <p:spPr bwMode="auto">
          <a:xfrm>
            <a:off x="4144963" y="9121775"/>
            <a:ext cx="3170237" cy="479425"/>
          </a:xfrm>
          <a:prstGeom prst="rect">
            <a:avLst/>
          </a:prstGeom>
          <a:noFill/>
          <a:ln w="9525">
            <a:noFill/>
            <a:miter lim="800000"/>
            <a:headEnd/>
            <a:tailEnd/>
          </a:ln>
        </p:spPr>
        <p:txBody>
          <a:bodyPr lIns="96661" tIns="48331" rIns="96661" bIns="48331" anchor="b"/>
          <a:lstStyle/>
          <a:p>
            <a:pPr algn="r" defTabSz="966788" eaLnBrk="0" hangingPunct="0"/>
            <a:fld id="{D60474A1-CD8C-4C48-83B0-C73CB690909F}" type="slidenum">
              <a:rPr lang="en-US" altLang="en-US" sz="1300">
                <a:latin typeface="Times" pitchFamily="18" charset="0"/>
              </a:rPr>
              <a:pPr algn="r" defTabSz="966788" eaLnBrk="0" hangingPunct="0"/>
              <a:t>99</a:t>
            </a:fld>
            <a:endParaRPr lang="en-US" altLang="en-US" sz="1300">
              <a:latin typeface="Times" pitchFamily="18" charset="0"/>
            </a:endParaRPr>
          </a:p>
        </p:txBody>
      </p:sp>
      <p:sp>
        <p:nvSpPr>
          <p:cNvPr id="1525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2580" name="Rectangle 3"/>
          <p:cNvSpPr>
            <a:spLocks noGrp="1" noChangeArrowheads="1"/>
          </p:cNvSpPr>
          <p:nvPr>
            <p:ph type="body" idx="1"/>
          </p:nvPr>
        </p:nvSpPr>
        <p:spPr bwMode="auto">
          <a:xfrm>
            <a:off x="974725" y="4560888"/>
            <a:ext cx="5365750" cy="4319587"/>
          </a:xfrm>
          <a:noFill/>
        </p:spPr>
        <p:txBody>
          <a:bodyPr wrap="square" numCol="1" anchor="t" anchorCtr="0" compatLnSpc="1">
            <a:prstTxWarp prst="textNoShape">
              <a:avLst/>
            </a:prstTxWarp>
          </a:bodyPr>
          <a:lstStyle/>
          <a:p>
            <a:r>
              <a:rPr lang="en-US" smtClean="0">
                <a:latin typeface="Arial" charset="0"/>
                <a:cs typeface="Arial" charset="0"/>
              </a:rPr>
              <a:t>This chapter on the lighting stage of a building system upgrade has described opportunities for improving a building’s lighting system in a cost-effective manner. To ensure a successful upgrade, keep the following strategies in mind:</a:t>
            </a:r>
          </a:p>
          <a:p>
            <a:r>
              <a:rPr lang="en-US" smtClean="0">
                <a:latin typeface="Arial" charset="0"/>
                <a:cs typeface="Arial" charset="0"/>
              </a:rPr>
              <a:t>■ Design light (quantity and quality) that is tailored to task and occupant needs.</a:t>
            </a:r>
          </a:p>
          <a:p>
            <a:r>
              <a:rPr lang="en-US" smtClean="0">
                <a:latin typeface="Arial" charset="0"/>
                <a:cs typeface="Arial" charset="0"/>
              </a:rPr>
              <a:t>■ Specify equipment that maximizes system efficiency, not just component efficiency.</a:t>
            </a:r>
          </a:p>
          <a:p>
            <a:r>
              <a:rPr lang="en-US" smtClean="0">
                <a:latin typeface="Arial" charset="0"/>
                <a:cs typeface="Arial" charset="0"/>
              </a:rPr>
              <a:t>■ Use automatic controls to turn lights off or down when not needed.</a:t>
            </a:r>
          </a:p>
          <a:p>
            <a:r>
              <a:rPr lang="en-US" smtClean="0">
                <a:latin typeface="Arial" charset="0"/>
                <a:cs typeface="Arial" charset="0"/>
              </a:rPr>
              <a:t>■ Establish ongoing monitoring, maintenance, and disposal practices.</a:t>
            </a:r>
          </a:p>
        </p:txBody>
      </p:sp>
    </p:spTree>
    <p:extLst>
      <p:ext uri="{BB962C8B-B14F-4D97-AF65-F5344CB8AC3E}">
        <p14:creationId xmlns:p14="http://schemas.microsoft.com/office/powerpoint/2010/main" val="177326008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txBox="1">
            <a:spLocks noGrp="1" noChangeArrowheads="1"/>
          </p:cNvSpPr>
          <p:nvPr/>
        </p:nvSpPr>
        <p:spPr bwMode="auto">
          <a:xfrm>
            <a:off x="4144963" y="9121775"/>
            <a:ext cx="3170237" cy="479425"/>
          </a:xfrm>
          <a:prstGeom prst="rect">
            <a:avLst/>
          </a:prstGeom>
          <a:noFill/>
          <a:ln w="9525">
            <a:noFill/>
            <a:miter lim="800000"/>
            <a:headEnd/>
            <a:tailEnd/>
          </a:ln>
        </p:spPr>
        <p:txBody>
          <a:bodyPr lIns="96661" tIns="48331" rIns="96661" bIns="48331" anchor="b"/>
          <a:lstStyle/>
          <a:p>
            <a:pPr algn="r" defTabSz="966788" eaLnBrk="0" hangingPunct="0"/>
            <a:fld id="{243CAE1F-BE51-433A-897C-3CEA65D24B6A}" type="slidenum">
              <a:rPr lang="en-US" altLang="en-US" sz="1300">
                <a:latin typeface="Times" pitchFamily="18" charset="0"/>
              </a:rPr>
              <a:pPr algn="r" defTabSz="966788" eaLnBrk="0" hangingPunct="0"/>
              <a:t>100</a:t>
            </a:fld>
            <a:endParaRPr lang="en-US" altLang="en-US" sz="1300">
              <a:latin typeface="Times" pitchFamily="18" charset="0"/>
            </a:endParaRPr>
          </a:p>
        </p:txBody>
      </p:sp>
      <p:sp>
        <p:nvSpPr>
          <p:cNvPr id="1536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3604" name="Rectangle 3"/>
          <p:cNvSpPr>
            <a:spLocks noGrp="1" noChangeArrowheads="1"/>
          </p:cNvSpPr>
          <p:nvPr>
            <p:ph type="body" idx="1"/>
          </p:nvPr>
        </p:nvSpPr>
        <p:spPr bwMode="auto">
          <a:xfrm>
            <a:off x="974725" y="4560888"/>
            <a:ext cx="5365750" cy="4319587"/>
          </a:xfrm>
          <a:noFill/>
        </p:spPr>
        <p:txBody>
          <a:bodyPr wrap="square" numCol="1" anchor="t" anchorCtr="0" compatLnSpc="1">
            <a:prstTxWarp prst="textNoShape">
              <a:avLst/>
            </a:prstTxWarp>
          </a:bodyPr>
          <a:lstStyle/>
          <a:p>
            <a:r>
              <a:rPr lang="en-US" dirty="0" smtClean="0">
                <a:latin typeface="Arial" charset="0"/>
                <a:cs typeface="Arial" charset="0"/>
              </a:rPr>
              <a:t>Many opportunities exist for reducing supplemental electric and heating loads in a building, thereby paving the way for smaller, lower-first-cost equipment in fan and HVAC systems. Savings strategies include:</a:t>
            </a:r>
          </a:p>
          <a:p>
            <a:r>
              <a:rPr lang="en-US" dirty="0" smtClean="0">
                <a:latin typeface="Arial" charset="0"/>
                <a:cs typeface="Arial" charset="0"/>
              </a:rPr>
              <a:t>■ Purchase ENERGY STAR–labeled equipment through a corporate purchasing policy.</a:t>
            </a:r>
          </a:p>
          <a:p>
            <a:r>
              <a:rPr lang="en-US" dirty="0" smtClean="0">
                <a:latin typeface="Arial" charset="0"/>
                <a:cs typeface="Arial" charset="0"/>
              </a:rPr>
              <a:t>■ Develop a training program to encourage energy-conservation behavior among employees.</a:t>
            </a:r>
          </a:p>
          <a:p>
            <a:r>
              <a:rPr lang="en-US" dirty="0" smtClean="0">
                <a:latin typeface="Arial" charset="0"/>
                <a:cs typeface="Arial" charset="0"/>
              </a:rPr>
              <a:t>Employees can make significant contributions to load reduction by turning off equipment</a:t>
            </a:r>
          </a:p>
          <a:p>
            <a:r>
              <a:rPr lang="en-US" dirty="0" smtClean="0">
                <a:latin typeface="Arial" charset="0"/>
                <a:cs typeface="Arial" charset="0"/>
              </a:rPr>
              <a:t>when it is not in use and enabling energy-saving settings for computers and monitors.</a:t>
            </a:r>
          </a:p>
          <a:p>
            <a:r>
              <a:rPr lang="en-US" dirty="0" smtClean="0">
                <a:latin typeface="Arial" charset="0"/>
                <a:cs typeface="Arial" charset="0"/>
              </a:rPr>
              <a:t>■ Upgrade the building envelope with high-performance windows, window films, shading,</a:t>
            </a:r>
          </a:p>
          <a:p>
            <a:r>
              <a:rPr lang="en-US" dirty="0" smtClean="0">
                <a:latin typeface="Arial" charset="0"/>
                <a:cs typeface="Arial" charset="0"/>
              </a:rPr>
              <a:t>upgraded roof insulation, or a cool roof.</a:t>
            </a:r>
          </a:p>
        </p:txBody>
      </p:sp>
    </p:spTree>
    <p:extLst>
      <p:ext uri="{BB962C8B-B14F-4D97-AF65-F5344CB8AC3E}">
        <p14:creationId xmlns:p14="http://schemas.microsoft.com/office/powerpoint/2010/main" val="294030063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txBox="1">
            <a:spLocks noGrp="1" noChangeArrowheads="1"/>
          </p:cNvSpPr>
          <p:nvPr/>
        </p:nvSpPr>
        <p:spPr bwMode="auto">
          <a:xfrm>
            <a:off x="4144963" y="9121775"/>
            <a:ext cx="3170237" cy="479425"/>
          </a:xfrm>
          <a:prstGeom prst="rect">
            <a:avLst/>
          </a:prstGeom>
          <a:noFill/>
          <a:ln w="9525">
            <a:noFill/>
            <a:miter lim="800000"/>
            <a:headEnd/>
            <a:tailEnd/>
          </a:ln>
        </p:spPr>
        <p:txBody>
          <a:bodyPr lIns="96661" tIns="48331" rIns="96661" bIns="48331" anchor="b"/>
          <a:lstStyle/>
          <a:p>
            <a:pPr algn="r" defTabSz="966788" eaLnBrk="0" hangingPunct="0"/>
            <a:fld id="{BCFA9245-B9F8-457B-A355-B4ABEB5A1F7D}" type="slidenum">
              <a:rPr lang="en-US" altLang="en-US" sz="1300">
                <a:latin typeface="Times" pitchFamily="18" charset="0"/>
              </a:rPr>
              <a:pPr algn="r" defTabSz="966788" eaLnBrk="0" hangingPunct="0"/>
              <a:t>101</a:t>
            </a:fld>
            <a:endParaRPr lang="en-US" altLang="en-US" sz="1300">
              <a:latin typeface="Times" pitchFamily="18" charset="0"/>
            </a:endParaRPr>
          </a:p>
        </p:txBody>
      </p:sp>
      <p:sp>
        <p:nvSpPr>
          <p:cNvPr id="1546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4628" name="Rectangle 3"/>
          <p:cNvSpPr>
            <a:spLocks noGrp="1" noChangeArrowheads="1"/>
          </p:cNvSpPr>
          <p:nvPr>
            <p:ph type="body" idx="1"/>
          </p:nvPr>
        </p:nvSpPr>
        <p:spPr bwMode="auto">
          <a:xfrm>
            <a:off x="974725" y="4560888"/>
            <a:ext cx="5365750" cy="4319587"/>
          </a:xfrm>
          <a:noFill/>
        </p:spPr>
        <p:txBody>
          <a:bodyPr wrap="square" numCol="1" anchor="t" anchorCtr="0" compatLnSpc="1">
            <a:prstTxWarp prst="textNoShape">
              <a:avLst/>
            </a:prstTxWarp>
          </a:bodyPr>
          <a:lstStyle/>
          <a:p>
            <a:r>
              <a:rPr lang="en-US" smtClean="0">
                <a:latin typeface="Arial" charset="0"/>
                <a:cs typeface="Arial" charset="0"/>
              </a:rPr>
              <a:t>This chapter illustrates the many options that are available to optimize constant-volume and variable air volume air distribution systems. </a:t>
            </a:r>
          </a:p>
          <a:p>
            <a:endParaRPr lang="en-US" smtClean="0">
              <a:latin typeface="Arial" charset="0"/>
              <a:cs typeface="Arial" charset="0"/>
            </a:endParaRPr>
          </a:p>
          <a:p>
            <a:r>
              <a:rPr lang="en-US" smtClean="0">
                <a:latin typeface="Arial" charset="0"/>
                <a:cs typeface="Arial" charset="0"/>
              </a:rPr>
              <a:t>Air distribution systems bring conditioned (heated and cooled) air to people occupying a building, and therefore directly affect occupant comfort. Over the last several decades, significant improvements have been made to the design of air distribution systems as well as to the way in which these systems are controlled. These improved designs and controls can result in dramatic energy savings, yet many buildings continue to rely on obsolete, inefficient systems for this critical function.</a:t>
            </a:r>
          </a:p>
        </p:txBody>
      </p:sp>
    </p:spTree>
    <p:extLst>
      <p:ext uri="{BB962C8B-B14F-4D97-AF65-F5344CB8AC3E}">
        <p14:creationId xmlns:p14="http://schemas.microsoft.com/office/powerpoint/2010/main" val="114304166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txBox="1">
            <a:spLocks noGrp="1" noChangeArrowheads="1"/>
          </p:cNvSpPr>
          <p:nvPr/>
        </p:nvSpPr>
        <p:spPr bwMode="auto">
          <a:xfrm>
            <a:off x="4144963" y="9121775"/>
            <a:ext cx="3170237" cy="479425"/>
          </a:xfrm>
          <a:prstGeom prst="rect">
            <a:avLst/>
          </a:prstGeom>
          <a:noFill/>
          <a:ln w="9525">
            <a:noFill/>
            <a:miter lim="800000"/>
            <a:headEnd/>
            <a:tailEnd/>
          </a:ln>
        </p:spPr>
        <p:txBody>
          <a:bodyPr lIns="96661" tIns="48331" rIns="96661" bIns="48331" anchor="b"/>
          <a:lstStyle/>
          <a:p>
            <a:pPr algn="r" defTabSz="966788" eaLnBrk="0" hangingPunct="0"/>
            <a:fld id="{EF4761EC-E425-4DAC-865D-246962C16FF6}" type="slidenum">
              <a:rPr lang="en-US" altLang="en-US" sz="1300">
                <a:latin typeface="Times" pitchFamily="18" charset="0"/>
              </a:rPr>
              <a:pPr algn="r" defTabSz="966788" eaLnBrk="0" hangingPunct="0"/>
              <a:t>102</a:t>
            </a:fld>
            <a:endParaRPr lang="en-US" altLang="en-US" sz="1300">
              <a:latin typeface="Times" pitchFamily="18" charset="0"/>
            </a:endParaRPr>
          </a:p>
        </p:txBody>
      </p:sp>
      <p:sp>
        <p:nvSpPr>
          <p:cNvPr id="1556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5652" name="Rectangle 3"/>
          <p:cNvSpPr>
            <a:spLocks noGrp="1" noChangeArrowheads="1"/>
          </p:cNvSpPr>
          <p:nvPr>
            <p:ph type="body" idx="1"/>
          </p:nvPr>
        </p:nvSpPr>
        <p:spPr bwMode="auto">
          <a:xfrm>
            <a:off x="974725" y="4560888"/>
            <a:ext cx="5365750" cy="4319587"/>
          </a:xfrm>
          <a:noFill/>
        </p:spPr>
        <p:txBody>
          <a:bodyPr wrap="square" numCol="1" anchor="t" anchorCtr="0" compatLnSpc="1">
            <a:prstTxWarp prst="textNoShape">
              <a:avLst/>
            </a:prstTxWarp>
            <a:normAutofit fontScale="92500" lnSpcReduction="10000"/>
          </a:bodyPr>
          <a:lstStyle/>
          <a:p>
            <a:r>
              <a:rPr lang="en-US" dirty="0" smtClean="0">
                <a:latin typeface="Arial" charset="0"/>
                <a:cs typeface="Arial" charset="0"/>
              </a:rPr>
              <a:t>Many opportunities exist for optimizing a building’s heating and cooling system efficiency.</a:t>
            </a:r>
          </a:p>
          <a:p>
            <a:r>
              <a:rPr lang="en-US" dirty="0" smtClean="0">
                <a:latin typeface="Arial" charset="0"/>
                <a:cs typeface="Arial" charset="0"/>
              </a:rPr>
              <a:t>Load reductions achieved through other stages of the building upgrade process have likely</a:t>
            </a:r>
          </a:p>
          <a:p>
            <a:r>
              <a:rPr lang="en-US" dirty="0" smtClean="0">
                <a:latin typeface="Arial" charset="0"/>
                <a:cs typeface="Arial" charset="0"/>
              </a:rPr>
              <a:t>made these opportunities more attractive than they were initially. When evaluating which</a:t>
            </a:r>
          </a:p>
          <a:p>
            <a:r>
              <a:rPr lang="en-US" dirty="0" smtClean="0">
                <a:latin typeface="Arial" charset="0"/>
                <a:cs typeface="Arial" charset="0"/>
              </a:rPr>
              <a:t>heating and cooling upgrades to pursue, remember:</a:t>
            </a:r>
          </a:p>
          <a:p>
            <a:r>
              <a:rPr lang="en-US" dirty="0" smtClean="0">
                <a:latin typeface="Arial" charset="0"/>
                <a:cs typeface="Arial" charset="0"/>
              </a:rPr>
              <a:t>■ Use current loads to calculate the proper capacity for equipment.</a:t>
            </a:r>
          </a:p>
          <a:p>
            <a:r>
              <a:rPr lang="en-US" dirty="0" smtClean="0">
                <a:latin typeface="Arial" charset="0"/>
                <a:cs typeface="Arial" charset="0"/>
              </a:rPr>
              <a:t>■ Consider the interactions among all system components.</a:t>
            </a:r>
          </a:p>
          <a:p>
            <a:r>
              <a:rPr lang="en-US" dirty="0" smtClean="0">
                <a:latin typeface="Arial" charset="0"/>
                <a:cs typeface="Arial" charset="0"/>
              </a:rPr>
              <a:t>■ Consider replacing old inefficient equipment with new high-efficiency equipment.</a:t>
            </a:r>
          </a:p>
          <a:p>
            <a:r>
              <a:rPr lang="en-US" dirty="0" smtClean="0">
                <a:latin typeface="Arial" charset="0"/>
                <a:cs typeface="Arial" charset="0"/>
              </a:rPr>
              <a:t>■ Evaluate alternative strategies for meeting heating and cooling loads.</a:t>
            </a:r>
          </a:p>
          <a:p>
            <a:r>
              <a:rPr lang="en-US" dirty="0" smtClean="0">
                <a:latin typeface="Arial" charset="0"/>
                <a:cs typeface="Arial" charset="0"/>
              </a:rPr>
              <a:t>■ Establish a regular maintenance program for all heating and cooling equipment.</a:t>
            </a:r>
          </a:p>
          <a:p>
            <a:endParaRPr lang="en-US" dirty="0" smtClean="0">
              <a:latin typeface="Arial" charset="0"/>
              <a:cs typeface="Arial" charset="0"/>
            </a:endParaRPr>
          </a:p>
          <a:p>
            <a:r>
              <a:rPr lang="en-US" dirty="0" smtClean="0">
                <a:latin typeface="Arial" charset="0"/>
                <a:cs typeface="Arial" charset="0"/>
              </a:rPr>
              <a:t>Although heating and cooling improvements represent the final stage in the staged approach</a:t>
            </a:r>
          </a:p>
          <a:p>
            <a:r>
              <a:rPr lang="en-US" dirty="0" smtClean="0">
                <a:latin typeface="Arial" charset="0"/>
                <a:cs typeface="Arial" charset="0"/>
              </a:rPr>
              <a:t>to building upgrades, they do not signal the end of the process. Building upgrades continue</a:t>
            </a:r>
          </a:p>
          <a:p>
            <a:r>
              <a:rPr lang="en-US" dirty="0" smtClean="0">
                <a:latin typeface="Arial" charset="0"/>
                <a:cs typeface="Arial" charset="0"/>
              </a:rPr>
              <a:t>to provide the intended benefits throughout their useful life only through periodic </a:t>
            </a:r>
            <a:r>
              <a:rPr lang="en-US" dirty="0" err="1" smtClean="0">
                <a:latin typeface="Arial" charset="0"/>
                <a:cs typeface="Arial" charset="0"/>
              </a:rPr>
              <a:t>recommissioning</a:t>
            </a:r>
            <a:endParaRPr lang="en-US" dirty="0" smtClean="0">
              <a:latin typeface="Arial" charset="0"/>
              <a:cs typeface="Arial" charset="0"/>
            </a:endParaRPr>
          </a:p>
          <a:p>
            <a:r>
              <a:rPr lang="en-US" dirty="0" smtClean="0">
                <a:latin typeface="Arial" charset="0"/>
                <a:cs typeface="Arial" charset="0"/>
              </a:rPr>
              <a:t>and further upgrades, as needed. An upgrade is not an endpoint but a step along a path</a:t>
            </a:r>
          </a:p>
          <a:p>
            <a:r>
              <a:rPr lang="en-US" dirty="0" smtClean="0">
                <a:latin typeface="Arial" charset="0"/>
                <a:cs typeface="Arial" charset="0"/>
              </a:rPr>
              <a:t>of continuous improvement.</a:t>
            </a:r>
          </a:p>
        </p:txBody>
      </p:sp>
    </p:spTree>
    <p:extLst>
      <p:ext uri="{BB962C8B-B14F-4D97-AF65-F5344CB8AC3E}">
        <p14:creationId xmlns:p14="http://schemas.microsoft.com/office/powerpoint/2010/main" val="209028736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bwMode="auto">
          <a:noFill/>
          <a:ln>
            <a:solidFill>
              <a:srgbClr val="000000"/>
            </a:solidFill>
            <a:miter lim="800000"/>
            <a:headEnd/>
            <a:tailEnd/>
          </a:ln>
        </p:spPr>
      </p:sp>
      <p:sp>
        <p:nvSpPr>
          <p:cNvPr id="1566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charset="0"/>
              <a:cs typeface="Arial" charset="0"/>
            </a:endParaRPr>
          </a:p>
        </p:txBody>
      </p:sp>
      <p:sp>
        <p:nvSpPr>
          <p:cNvPr id="4" name="Slide Number Placeholder 3"/>
          <p:cNvSpPr>
            <a:spLocks noGrp="1"/>
          </p:cNvSpPr>
          <p:nvPr>
            <p:ph type="sldNum" sz="quarter" idx="5"/>
          </p:nvPr>
        </p:nvSpPr>
        <p:spPr/>
        <p:txBody>
          <a:bodyPr/>
          <a:lstStyle/>
          <a:p>
            <a:pPr>
              <a:defRPr/>
            </a:pPr>
            <a:fld id="{28AABA97-3F17-4CDD-B203-7F459CED4537}" type="slidenum">
              <a:rPr lang="en-US" smtClean="0"/>
              <a:pPr>
                <a:defRPr/>
              </a:pPr>
              <a:t>103</a:t>
            </a:fld>
            <a:endParaRPr lang="en-US" dirty="0"/>
          </a:p>
        </p:txBody>
      </p:sp>
    </p:spTree>
    <p:extLst>
      <p:ext uri="{BB962C8B-B14F-4D97-AF65-F5344CB8AC3E}">
        <p14:creationId xmlns:p14="http://schemas.microsoft.com/office/powerpoint/2010/main" val="207897242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bwMode="auto">
          <a:noFill/>
          <a:ln>
            <a:solidFill>
              <a:srgbClr val="000000"/>
            </a:solidFill>
            <a:miter lim="800000"/>
            <a:headEnd/>
            <a:tailEnd/>
          </a:ln>
        </p:spPr>
      </p:sp>
      <p:sp>
        <p:nvSpPr>
          <p:cNvPr id="157699" name="Notes Placeholder 2"/>
          <p:cNvSpPr>
            <a:spLocks noGrp="1"/>
          </p:cNvSpPr>
          <p:nvPr>
            <p:ph type="body" idx="1"/>
          </p:nvPr>
        </p:nvSpPr>
        <p:spPr bwMode="auto">
          <a:noFill/>
        </p:spPr>
        <p:txBody>
          <a:bodyPr wrap="square" numCol="1" anchor="t" anchorCtr="0" compatLnSpc="1">
            <a:prstTxWarp prst="textNoShape">
              <a:avLst/>
            </a:prstTxWarp>
          </a:bodyPr>
          <a:lstStyle/>
          <a:p>
            <a:pPr defTabSz="947738" eaLnBrk="1" hangingPunct="1">
              <a:spcBef>
                <a:spcPct val="0"/>
              </a:spcBef>
            </a:pPr>
            <a:r>
              <a:rPr lang="en-US" dirty="0" smtClean="0"/>
              <a:t>EPA has a benchmarking Quick Start Guide available online. You can access this guide through energystar.gov/benchmark, or the link at the bottom of the slide. The</a:t>
            </a:r>
            <a:r>
              <a:rPr lang="en-US" baseline="0" dirty="0" smtClean="0"/>
              <a:t> guide contains the basic steps involved in benchmarking, as well as links to further guidance.</a:t>
            </a:r>
            <a:endParaRPr lang="en-US" dirty="0" smtClean="0"/>
          </a:p>
        </p:txBody>
      </p:sp>
      <p:sp>
        <p:nvSpPr>
          <p:cNvPr id="4" name="Slide Number Placeholder 3"/>
          <p:cNvSpPr>
            <a:spLocks noGrp="1"/>
          </p:cNvSpPr>
          <p:nvPr>
            <p:ph type="sldNum" sz="quarter" idx="5"/>
          </p:nvPr>
        </p:nvSpPr>
        <p:spPr/>
        <p:txBody>
          <a:bodyPr/>
          <a:lstStyle/>
          <a:p>
            <a:pPr>
              <a:defRPr/>
            </a:pPr>
            <a:fld id="{19A44D11-8FD3-48AF-B07F-128E2217BF9F}" type="slidenum">
              <a:rPr lang="en-US" smtClean="0"/>
              <a:pPr>
                <a:defRPr/>
              </a:pPr>
              <a:t>104</a:t>
            </a:fld>
            <a:endParaRPr lang="en-US"/>
          </a:p>
        </p:txBody>
      </p:sp>
    </p:spTree>
    <p:extLst>
      <p:ext uri="{BB962C8B-B14F-4D97-AF65-F5344CB8AC3E}">
        <p14:creationId xmlns:p14="http://schemas.microsoft.com/office/powerpoint/2010/main" val="234466215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bwMode="auto">
          <a:noFill/>
          <a:ln>
            <a:solidFill>
              <a:srgbClr val="000000"/>
            </a:solidFill>
            <a:miter lim="800000"/>
            <a:headEnd/>
            <a:tailEnd/>
          </a:ln>
        </p:spPr>
      </p:sp>
      <p:sp>
        <p:nvSpPr>
          <p:cNvPr id="15872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B52055D9-0A92-4231-996D-70D1941BB084}" type="slidenum">
              <a:rPr lang="en-US" smtClean="0"/>
              <a:pPr>
                <a:defRPr/>
              </a:pPr>
              <a:t>105</a:t>
            </a:fld>
            <a:endParaRPr lang="en-US"/>
          </a:p>
        </p:txBody>
      </p:sp>
    </p:spTree>
    <p:extLst>
      <p:ext uri="{BB962C8B-B14F-4D97-AF65-F5344CB8AC3E}">
        <p14:creationId xmlns:p14="http://schemas.microsoft.com/office/powerpoint/2010/main" val="245297351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9C50D08-D6F8-4A19-979A-20C5C237DB06}" type="slidenum">
              <a:rPr lang="en-US" smtClean="0"/>
              <a:pPr>
                <a:defRPr/>
              </a:pPr>
              <a:t>106</a:t>
            </a:fld>
            <a:endParaRPr lang="en-US" dirty="0"/>
          </a:p>
        </p:txBody>
      </p:sp>
    </p:spTree>
    <p:extLst>
      <p:ext uri="{BB962C8B-B14F-4D97-AF65-F5344CB8AC3E}">
        <p14:creationId xmlns:p14="http://schemas.microsoft.com/office/powerpoint/2010/main" val="3617547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txBox="1">
            <a:spLocks/>
          </p:cNvSpPr>
          <p:nvPr userDrawn="1"/>
        </p:nvSpPr>
        <p:spPr bwMode="auto">
          <a:xfrm>
            <a:off x="6629400" y="6224588"/>
            <a:ext cx="2133600"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defRPr/>
            </a:pPr>
            <a:fld id="{7E92A618-8E81-4C3B-96B7-B4B12DA7F3C4}" type="slidenum">
              <a:rPr lang="en-US" altLang="en-US" smtClean="0"/>
              <a:pPr algn="r" eaLnBrk="1" hangingPunct="1">
                <a:defRPr/>
              </a:pPr>
              <a:t>‹#›</a:t>
            </a:fld>
            <a:endParaRPr lang="en-US" altLang="en-US" dirty="0" smtClean="0"/>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txBox="1">
            <a:spLocks/>
          </p:cNvSpPr>
          <p:nvPr userDrawn="1"/>
        </p:nvSpPr>
        <p:spPr bwMode="auto">
          <a:xfrm>
            <a:off x="6629400" y="6224588"/>
            <a:ext cx="2133600"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defRPr/>
            </a:pPr>
            <a:fld id="{7E92A618-8E81-4C3B-96B7-B4B12DA7F3C4}" type="slidenum">
              <a:rPr lang="en-US" altLang="en-US" smtClean="0"/>
              <a:pPr algn="r" eaLnBrk="1" hangingPunct="1">
                <a:defRPr/>
              </a:pPr>
              <a:t>‹#›</a:t>
            </a:fld>
            <a:endParaRPr lang="en-US" altLang="en-US" dirty="0" smtClean="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txBox="1">
            <a:spLocks/>
          </p:cNvSpPr>
          <p:nvPr userDrawn="1"/>
        </p:nvSpPr>
        <p:spPr bwMode="auto">
          <a:xfrm>
            <a:off x="6629400" y="6224588"/>
            <a:ext cx="2133600"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defRPr/>
            </a:pPr>
            <a:fld id="{7E92A618-8E81-4C3B-96B7-B4B12DA7F3C4}" type="slidenum">
              <a:rPr lang="en-US" altLang="en-US" smtClean="0"/>
              <a:pPr algn="r" eaLnBrk="1" hangingPunct="1">
                <a:defRPr/>
              </a:pPr>
              <a:t>‹#›</a:t>
            </a:fld>
            <a:endParaRPr lang="en-US" altLang="en-US" dirty="0" smtClean="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txBox="1">
            <a:spLocks/>
          </p:cNvSpPr>
          <p:nvPr userDrawn="1"/>
        </p:nvSpPr>
        <p:spPr bwMode="auto">
          <a:xfrm>
            <a:off x="6629400" y="6224588"/>
            <a:ext cx="2133600"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defRPr/>
            </a:pPr>
            <a:fld id="{7E92A618-8E81-4C3B-96B7-B4B12DA7F3C4}" type="slidenum">
              <a:rPr lang="en-US" altLang="en-US" smtClean="0"/>
              <a:pPr algn="r" eaLnBrk="1" hangingPunct="1">
                <a:defRPr/>
              </a:pPr>
              <a:t>‹#›</a:t>
            </a:fld>
            <a:endParaRPr lang="en-US" altLang="en-US" dirty="0" smtClean="0"/>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noChangeArrowheads="1"/>
          </p:cNvSpPr>
          <p:nvPr>
            <p:ph type="sldNum" sz="quarter" idx="10"/>
          </p:nvPr>
        </p:nvSpPr>
        <p:spPr>
          <a:xfrm>
            <a:off x="6553200" y="6245225"/>
            <a:ext cx="2133600" cy="476250"/>
          </a:xfrm>
          <a:prstGeom prst="rect">
            <a:avLst/>
          </a:prstGeom>
          <a:ln/>
        </p:spPr>
        <p:txBody>
          <a:bodyPr/>
          <a:lstStyle>
            <a:lvl1pPr algn="r">
              <a:defRPr/>
            </a:lvl1pPr>
          </a:lstStyle>
          <a:p>
            <a:pPr>
              <a:defRPr/>
            </a:pPr>
            <a:fld id="{652152E6-A3BC-4313-B132-C5887F21F8E5}" type="slidenum">
              <a:rPr lang="en-US" smtClean="0">
                <a:solidFill>
                  <a:srgbClr val="3F3F3F"/>
                </a:solidFill>
              </a:rPr>
              <a:pPr>
                <a:defRPr/>
              </a:pPr>
              <a:t>‹#›</a:t>
            </a:fld>
            <a:endParaRPr lang="en-US" dirty="0">
              <a:solidFill>
                <a:srgbClr val="3F3F3F"/>
              </a:solidFill>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sldNum" sz="quarter" idx="10"/>
          </p:nvPr>
        </p:nvSpPr>
        <p:spPr>
          <a:xfrm>
            <a:off x="6553200" y="6245225"/>
            <a:ext cx="2133600" cy="476250"/>
          </a:xfrm>
          <a:prstGeom prst="rect">
            <a:avLst/>
          </a:prstGeom>
          <a:ln/>
        </p:spPr>
        <p:txBody>
          <a:bodyPr/>
          <a:lstStyle>
            <a:lvl1pPr algn="r">
              <a:defRPr/>
            </a:lvl1pPr>
          </a:lstStyle>
          <a:p>
            <a:pPr>
              <a:defRPr/>
            </a:pPr>
            <a:fld id="{652152E6-A3BC-4313-B132-C5887F21F8E5}" type="slidenum">
              <a:rPr lang="en-US" smtClean="0">
                <a:solidFill>
                  <a:srgbClr val="3F3F3F"/>
                </a:solidFill>
              </a:rPr>
              <a:pPr>
                <a:defRPr/>
              </a:pPr>
              <a:t>‹#›</a:t>
            </a:fld>
            <a:endParaRPr lang="en-US" dirty="0">
              <a:solidFill>
                <a:srgbClr val="3F3F3F"/>
              </a:solidFill>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noChangeArrowheads="1"/>
          </p:cNvSpPr>
          <p:nvPr>
            <p:ph type="sldNum" sz="quarter" idx="10"/>
          </p:nvPr>
        </p:nvSpPr>
        <p:spPr>
          <a:xfrm>
            <a:off x="6553200" y="6245225"/>
            <a:ext cx="2133600" cy="476250"/>
          </a:xfrm>
          <a:prstGeom prst="rect">
            <a:avLst/>
          </a:prstGeom>
          <a:ln/>
        </p:spPr>
        <p:txBody>
          <a:bodyPr/>
          <a:lstStyle>
            <a:lvl1pPr algn="r">
              <a:defRPr/>
            </a:lvl1pPr>
          </a:lstStyle>
          <a:p>
            <a:pPr>
              <a:defRPr/>
            </a:pPr>
            <a:fld id="{652152E6-A3BC-4313-B132-C5887F21F8E5}" type="slidenum">
              <a:rPr lang="en-US" smtClean="0">
                <a:solidFill>
                  <a:srgbClr val="3F3F3F"/>
                </a:solidFill>
              </a:rPr>
              <a:pPr>
                <a:defRPr/>
              </a:pPr>
              <a:t>‹#›</a:t>
            </a:fld>
            <a:endParaRPr lang="en-US" dirty="0">
              <a:solidFill>
                <a:srgbClr val="3F3F3F"/>
              </a:solidFill>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sldNum" sz="quarter" idx="10"/>
          </p:nvPr>
        </p:nvSpPr>
        <p:spPr>
          <a:xfrm>
            <a:off x="6553200" y="6245225"/>
            <a:ext cx="2133600" cy="476250"/>
          </a:xfrm>
          <a:prstGeom prst="rect">
            <a:avLst/>
          </a:prstGeom>
          <a:ln/>
        </p:spPr>
        <p:txBody>
          <a:bodyPr/>
          <a:lstStyle>
            <a:lvl1pPr algn="r">
              <a:defRPr/>
            </a:lvl1pPr>
          </a:lstStyle>
          <a:p>
            <a:pPr>
              <a:defRPr/>
            </a:pPr>
            <a:fld id="{652152E6-A3BC-4313-B132-C5887F21F8E5}" type="slidenum">
              <a:rPr lang="en-US" smtClean="0">
                <a:solidFill>
                  <a:srgbClr val="3F3F3F"/>
                </a:solidFill>
              </a:rPr>
              <a:pPr>
                <a:defRPr/>
              </a:pPr>
              <a:t>‹#›</a:t>
            </a:fld>
            <a:endParaRPr lang="en-US" dirty="0">
              <a:solidFill>
                <a:srgbClr val="3F3F3F"/>
              </a:solidFill>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sldNum" sz="quarter" idx="10"/>
          </p:nvPr>
        </p:nvSpPr>
        <p:spPr>
          <a:xfrm>
            <a:off x="6553200" y="6245225"/>
            <a:ext cx="2133600" cy="476250"/>
          </a:xfrm>
          <a:prstGeom prst="rect">
            <a:avLst/>
          </a:prstGeom>
          <a:ln/>
        </p:spPr>
        <p:txBody>
          <a:bodyPr/>
          <a:lstStyle>
            <a:lvl1pPr algn="r">
              <a:defRPr/>
            </a:lvl1pPr>
          </a:lstStyle>
          <a:p>
            <a:pPr>
              <a:defRPr/>
            </a:pPr>
            <a:fld id="{652152E6-A3BC-4313-B132-C5887F21F8E5}" type="slidenum">
              <a:rPr lang="en-US" smtClean="0">
                <a:solidFill>
                  <a:srgbClr val="3F3F3F"/>
                </a:solidFill>
              </a:rPr>
              <a:pPr>
                <a:defRPr/>
              </a:pPr>
              <a:t>‹#›</a:t>
            </a:fld>
            <a:endParaRPr lang="en-US" dirty="0">
              <a:solidFill>
                <a:srgbClr val="3F3F3F"/>
              </a:solidFill>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txBox="1">
            <a:spLocks/>
          </p:cNvSpPr>
          <p:nvPr userDrawn="1"/>
        </p:nvSpPr>
        <p:spPr bwMode="auto">
          <a:xfrm>
            <a:off x="6629400" y="6224588"/>
            <a:ext cx="2133600"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defRPr/>
            </a:pPr>
            <a:fld id="{7E92A618-8E81-4C3B-96B7-B4B12DA7F3C4}" type="slidenum">
              <a:rPr lang="en-US" altLang="en-US" smtClean="0"/>
              <a:pPr algn="r" eaLnBrk="1" hangingPunct="1">
                <a:defRPr/>
              </a:pPr>
              <a:t>‹#›</a:t>
            </a:fld>
            <a:endParaRPr lang="en-US" altLang="en-US" dirty="0" smtClean="0"/>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xfrm>
            <a:off x="6553200" y="6245225"/>
            <a:ext cx="2133600" cy="476250"/>
          </a:xfrm>
          <a:prstGeom prst="rect">
            <a:avLst/>
          </a:prstGeom>
          <a:ln/>
        </p:spPr>
        <p:txBody>
          <a:bodyPr/>
          <a:lstStyle>
            <a:lvl1pPr algn="r">
              <a:defRPr/>
            </a:lvl1pPr>
          </a:lstStyle>
          <a:p>
            <a:pPr>
              <a:defRPr/>
            </a:pPr>
            <a:fld id="{652152E6-A3BC-4313-B132-C5887F21F8E5}" type="slidenum">
              <a:rPr lang="en-US" smtClean="0">
                <a:solidFill>
                  <a:srgbClr val="3F3F3F"/>
                </a:solidFill>
              </a:rPr>
              <a:pPr>
                <a:defRPr/>
              </a:pPr>
              <a:t>‹#›</a:t>
            </a:fld>
            <a:endParaRPr lang="en-US" dirty="0">
              <a:solidFill>
                <a:srgbClr val="3F3F3F"/>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1"/>
          <p:cNvSpPr txBox="1">
            <a:spLocks/>
          </p:cNvSpPr>
          <p:nvPr userDrawn="1"/>
        </p:nvSpPr>
        <p:spPr bwMode="auto">
          <a:xfrm>
            <a:off x="6629400" y="6224588"/>
            <a:ext cx="2133600"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defRPr/>
            </a:pPr>
            <a:fld id="{7E92A618-8E81-4C3B-96B7-B4B12DA7F3C4}" type="slidenum">
              <a:rPr lang="en-US" altLang="en-US" smtClean="0"/>
              <a:pPr algn="r" eaLnBrk="1" hangingPunct="1">
                <a:defRPr/>
              </a:pPr>
              <a:t>‹#›</a:t>
            </a:fld>
            <a:endParaRPr lang="en-US" altLang="en-US" dirty="0" smtClean="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620000" cy="1066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1_Blank">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620000" cy="10668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6_Blank">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Rectangle 4"/>
          <p:cNvSpPr>
            <a:spLocks noGrp="1" noChangeArrowheads="1"/>
          </p:cNvSpPr>
          <p:nvPr>
            <p:ph type="sldNum" sz="quarter" idx="11"/>
          </p:nvPr>
        </p:nvSpPr>
        <p:spPr>
          <a:xfrm>
            <a:off x="6553200" y="6245225"/>
            <a:ext cx="2133600" cy="476250"/>
          </a:xfrm>
          <a:prstGeom prst="rect">
            <a:avLst/>
          </a:prstGeom>
          <a:ln/>
        </p:spPr>
        <p:txBody>
          <a:bodyPr/>
          <a:lstStyle>
            <a:lvl1pPr algn="r">
              <a:defRPr/>
            </a:lvl1pPr>
          </a:lstStyle>
          <a:p>
            <a:pPr>
              <a:defRPr/>
            </a:pPr>
            <a:fld id="{652152E6-A3BC-4313-B132-C5887F21F8E5}" type="slidenum">
              <a:rPr lang="en-US" smtClean="0">
                <a:solidFill>
                  <a:srgbClr val="3F3F3F"/>
                </a:solidFill>
              </a:rPr>
              <a:pPr>
                <a:defRPr/>
              </a:pPr>
              <a:t>‹#›</a:t>
            </a:fld>
            <a:endParaRPr lang="en-US" dirty="0">
              <a:solidFill>
                <a:srgbClr val="3F3F3F"/>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620000" cy="10668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a:p>
        </p:txBody>
      </p:sp>
      <p:sp>
        <p:nvSpPr>
          <p:cNvPr id="4" name="Rectangle 4"/>
          <p:cNvSpPr>
            <a:spLocks noGrp="1" noChangeArrowheads="1"/>
          </p:cNvSpPr>
          <p:nvPr>
            <p:ph type="sldNum" sz="quarter" idx="10"/>
          </p:nvPr>
        </p:nvSpPr>
        <p:spPr>
          <a:xfrm>
            <a:off x="6553200" y="6245225"/>
            <a:ext cx="2133600" cy="476250"/>
          </a:xfrm>
          <a:prstGeom prst="rect">
            <a:avLst/>
          </a:prstGeom>
          <a:ln/>
        </p:spPr>
        <p:txBody>
          <a:bodyPr/>
          <a:lstStyle>
            <a:lvl1pPr algn="r">
              <a:defRPr/>
            </a:lvl1pPr>
          </a:lstStyle>
          <a:p>
            <a:pPr>
              <a:defRPr/>
            </a:pPr>
            <a:fld id="{652152E6-A3BC-4313-B132-C5887F21F8E5}" type="slidenum">
              <a:rPr lang="en-US" smtClean="0">
                <a:solidFill>
                  <a:srgbClr val="3F3F3F"/>
                </a:solidFill>
              </a:rPr>
              <a:pPr>
                <a:defRPr/>
              </a:pPr>
              <a:t>‹#›</a:t>
            </a:fld>
            <a:endParaRPr lang="en-US" dirty="0">
              <a:solidFill>
                <a:srgbClr val="3F3F3F"/>
              </a:solidFill>
            </a:endParaRPr>
          </a:p>
        </p:txBody>
      </p:sp>
    </p:spTree>
    <p:extLst>
      <p:ext uri="{BB962C8B-B14F-4D97-AF65-F5344CB8AC3E}">
        <p14:creationId xmlns:p14="http://schemas.microsoft.com/office/powerpoint/2010/main" val="11338712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txBox="1">
            <a:spLocks/>
          </p:cNvSpPr>
          <p:nvPr userDrawn="1"/>
        </p:nvSpPr>
        <p:spPr bwMode="auto">
          <a:xfrm>
            <a:off x="6629400" y="6224588"/>
            <a:ext cx="2133600"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defRPr/>
            </a:pPr>
            <a:fld id="{7E92A618-8E81-4C3B-96B7-B4B12DA7F3C4}" type="slidenum">
              <a:rPr lang="en-US" altLang="en-US" smtClean="0"/>
              <a:pPr algn="r" eaLnBrk="1" hangingPunct="1">
                <a:defRPr/>
              </a:pPr>
              <a:t>‹#›</a:t>
            </a:fld>
            <a:endParaRPr lang="en-US" altLang="en-US" dirty="0" smtClean="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1"/>
          <p:cNvSpPr txBox="1">
            <a:spLocks/>
          </p:cNvSpPr>
          <p:nvPr userDrawn="1"/>
        </p:nvSpPr>
        <p:spPr bwMode="auto">
          <a:xfrm>
            <a:off x="6629400" y="6224588"/>
            <a:ext cx="2133600"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defRPr/>
            </a:pPr>
            <a:fld id="{7E92A618-8E81-4C3B-96B7-B4B12DA7F3C4}" type="slidenum">
              <a:rPr lang="en-US" altLang="en-US" smtClean="0"/>
              <a:pPr algn="r" eaLnBrk="1" hangingPunct="1">
                <a:defRPr/>
              </a:pPr>
              <a:t>‹#›</a:t>
            </a:fld>
            <a:endParaRPr lang="en-US" altLang="en-US" dirty="0" smtClean="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txBox="1">
            <a:spLocks/>
          </p:cNvSpPr>
          <p:nvPr userDrawn="1"/>
        </p:nvSpPr>
        <p:spPr bwMode="auto">
          <a:xfrm>
            <a:off x="6629400" y="6224588"/>
            <a:ext cx="2133600"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defRPr/>
            </a:pPr>
            <a:fld id="{7E92A618-8E81-4C3B-96B7-B4B12DA7F3C4}" type="slidenum">
              <a:rPr lang="en-US" altLang="en-US" smtClean="0"/>
              <a:pPr algn="r" eaLnBrk="1" hangingPunct="1">
                <a:defRPr/>
              </a:pPr>
              <a:t>‹#›</a:t>
            </a:fld>
            <a:endParaRPr lang="en-US" altLang="en-US" dirty="0" smtClean="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1"/>
          <p:cNvSpPr txBox="1">
            <a:spLocks/>
          </p:cNvSpPr>
          <p:nvPr userDrawn="1"/>
        </p:nvSpPr>
        <p:spPr bwMode="auto">
          <a:xfrm>
            <a:off x="6629400" y="6224588"/>
            <a:ext cx="2133600"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defRPr/>
            </a:pPr>
            <a:fld id="{7E92A618-8E81-4C3B-96B7-B4B12DA7F3C4}" type="slidenum">
              <a:rPr lang="en-US" altLang="en-US" smtClean="0"/>
              <a:pPr algn="r" eaLnBrk="1" hangingPunct="1">
                <a:defRPr/>
              </a:pPr>
              <a:t>‹#›</a:t>
            </a:fld>
            <a:endParaRPr lang="en-US" altLang="en-US" dirty="0" smtClean="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txBox="1">
            <a:spLocks/>
          </p:cNvSpPr>
          <p:nvPr userDrawn="1"/>
        </p:nvSpPr>
        <p:spPr bwMode="auto">
          <a:xfrm>
            <a:off x="6629400" y="6224588"/>
            <a:ext cx="2133600"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defRPr/>
            </a:pPr>
            <a:fld id="{7E92A618-8E81-4C3B-96B7-B4B12DA7F3C4}" type="slidenum">
              <a:rPr lang="en-US" altLang="en-US" smtClean="0"/>
              <a:pPr algn="r" eaLnBrk="1" hangingPunct="1">
                <a:defRPr/>
              </a:pPr>
              <a:t>‹#›</a:t>
            </a:fld>
            <a:endParaRPr lang="en-US" altLang="en-US" dirty="0" smtClean="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txBox="1">
            <a:spLocks/>
          </p:cNvSpPr>
          <p:nvPr userDrawn="1"/>
        </p:nvSpPr>
        <p:spPr bwMode="auto">
          <a:xfrm>
            <a:off x="6629400" y="6224588"/>
            <a:ext cx="2133600"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defRPr/>
            </a:pPr>
            <a:fld id="{7E92A618-8E81-4C3B-96B7-B4B12DA7F3C4}" type="slidenum">
              <a:rPr lang="en-US" altLang="en-US" smtClean="0"/>
              <a:pPr algn="r" eaLnBrk="1" hangingPunct="1">
                <a:defRPr/>
              </a:pPr>
              <a:t>‹#›</a:t>
            </a:fld>
            <a:endParaRPr lang="en-US" altLang="en-US" dirty="0" smtClean="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txBox="1">
            <a:spLocks/>
          </p:cNvSpPr>
          <p:nvPr userDrawn="1"/>
        </p:nvSpPr>
        <p:spPr bwMode="auto">
          <a:xfrm>
            <a:off x="6629400" y="6224588"/>
            <a:ext cx="2133600"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defRPr/>
            </a:pPr>
            <a:fld id="{7E92A618-8E81-4C3B-96B7-B4B12DA7F3C4}" type="slidenum">
              <a:rPr lang="en-US" altLang="en-US" smtClean="0"/>
              <a:pPr algn="r" eaLnBrk="1" hangingPunct="1">
                <a:defRPr/>
              </a:pPr>
              <a:t>‹#›</a:t>
            </a:fld>
            <a:endParaRPr lang="en-US" altLang="en-US" dirty="0" smtClean="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txBox="1">
            <a:spLocks/>
          </p:cNvSpPr>
          <p:nvPr userDrawn="1"/>
        </p:nvSpPr>
        <p:spPr bwMode="auto">
          <a:xfrm>
            <a:off x="6629400" y="6224588"/>
            <a:ext cx="2133600"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defRPr/>
            </a:pPr>
            <a:fld id="{7E92A618-8E81-4C3B-96B7-B4B12DA7F3C4}" type="slidenum">
              <a:rPr lang="en-US" altLang="en-US" smtClean="0"/>
              <a:pPr algn="r" eaLnBrk="1" hangingPunct="1">
                <a:defRPr/>
              </a:pPr>
              <a:t>‹#›</a:t>
            </a:fld>
            <a:endParaRPr lang="en-US" altLang="en-US" dirty="0" smtClean="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txBox="1">
            <a:spLocks/>
          </p:cNvSpPr>
          <p:nvPr userDrawn="1"/>
        </p:nvSpPr>
        <p:spPr bwMode="auto">
          <a:xfrm>
            <a:off x="6629400" y="6224588"/>
            <a:ext cx="2133600"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defRPr/>
            </a:pPr>
            <a:fld id="{7E92A618-8E81-4C3B-96B7-B4B12DA7F3C4}" type="slidenum">
              <a:rPr lang="en-US" altLang="en-US" smtClean="0"/>
              <a:pPr algn="r" eaLnBrk="1" hangingPunct="1">
                <a:defRPr/>
              </a:pPr>
              <a:t>‹#›</a:t>
            </a:fld>
            <a:endParaRPr lang="en-US" altLang="en-US" dirty="0" smtClean="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28600"/>
            <a:ext cx="21336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228600"/>
            <a:ext cx="62484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3.xml"/><Relationship Id="rId3" Type="http://schemas.openxmlformats.org/officeDocument/2006/relationships/slideLayout" Target="../slideLayouts/slideLayout108.xml"/><Relationship Id="rId7" Type="http://schemas.openxmlformats.org/officeDocument/2006/relationships/slideLayout" Target="../slideLayouts/slideLayout112.xml"/><Relationship Id="rId12" Type="http://schemas.openxmlformats.org/officeDocument/2006/relationships/theme" Target="../theme/theme10.xml"/><Relationship Id="rId2" Type="http://schemas.openxmlformats.org/officeDocument/2006/relationships/slideLayout" Target="../slideLayouts/slideLayout107.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5" Type="http://schemas.openxmlformats.org/officeDocument/2006/relationships/slideLayout" Target="../slideLayouts/slideLayout110.xml"/><Relationship Id="rId10" Type="http://schemas.openxmlformats.org/officeDocument/2006/relationships/slideLayout" Target="../slideLayouts/slideLayout115.xml"/><Relationship Id="rId4" Type="http://schemas.openxmlformats.org/officeDocument/2006/relationships/slideLayout" Target="../slideLayouts/slideLayout109.xml"/><Relationship Id="rId9" Type="http://schemas.openxmlformats.org/officeDocument/2006/relationships/slideLayout" Target="../slideLayouts/slideLayout114.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4.xml"/><Relationship Id="rId3" Type="http://schemas.openxmlformats.org/officeDocument/2006/relationships/slideLayout" Target="../slideLayouts/slideLayout119.xml"/><Relationship Id="rId7" Type="http://schemas.openxmlformats.org/officeDocument/2006/relationships/slideLayout" Target="../slideLayouts/slideLayout123.xml"/><Relationship Id="rId12" Type="http://schemas.openxmlformats.org/officeDocument/2006/relationships/theme" Target="../theme/theme11.xml"/><Relationship Id="rId2" Type="http://schemas.openxmlformats.org/officeDocument/2006/relationships/slideLayout" Target="../slideLayouts/slideLayout118.xml"/><Relationship Id="rId1" Type="http://schemas.openxmlformats.org/officeDocument/2006/relationships/slideLayout" Target="../slideLayouts/slideLayout117.xml"/><Relationship Id="rId6" Type="http://schemas.openxmlformats.org/officeDocument/2006/relationships/slideLayout" Target="../slideLayouts/slideLayout122.xml"/><Relationship Id="rId11" Type="http://schemas.openxmlformats.org/officeDocument/2006/relationships/slideLayout" Target="../slideLayouts/slideLayout127.xml"/><Relationship Id="rId5" Type="http://schemas.openxmlformats.org/officeDocument/2006/relationships/slideLayout" Target="../slideLayouts/slideLayout121.xml"/><Relationship Id="rId10" Type="http://schemas.openxmlformats.org/officeDocument/2006/relationships/slideLayout" Target="../slideLayouts/slideLayout126.xml"/><Relationship Id="rId4" Type="http://schemas.openxmlformats.org/officeDocument/2006/relationships/slideLayout" Target="../slideLayouts/slideLayout120.xml"/><Relationship Id="rId9" Type="http://schemas.openxmlformats.org/officeDocument/2006/relationships/slideLayout" Target="../slideLayouts/slideLayout125.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5.xml"/><Relationship Id="rId3" Type="http://schemas.openxmlformats.org/officeDocument/2006/relationships/slideLayout" Target="../slideLayouts/slideLayout130.xml"/><Relationship Id="rId7" Type="http://schemas.openxmlformats.org/officeDocument/2006/relationships/slideLayout" Target="../slideLayouts/slideLayout134.xml"/><Relationship Id="rId12" Type="http://schemas.openxmlformats.org/officeDocument/2006/relationships/theme" Target="../theme/theme12.xml"/><Relationship Id="rId2" Type="http://schemas.openxmlformats.org/officeDocument/2006/relationships/slideLayout" Target="../slideLayouts/slideLayout129.xml"/><Relationship Id="rId1" Type="http://schemas.openxmlformats.org/officeDocument/2006/relationships/slideLayout" Target="../slideLayouts/slideLayout128.xml"/><Relationship Id="rId6" Type="http://schemas.openxmlformats.org/officeDocument/2006/relationships/slideLayout" Target="../slideLayouts/slideLayout133.xml"/><Relationship Id="rId11" Type="http://schemas.openxmlformats.org/officeDocument/2006/relationships/slideLayout" Target="../slideLayouts/slideLayout138.xml"/><Relationship Id="rId5" Type="http://schemas.openxmlformats.org/officeDocument/2006/relationships/slideLayout" Target="../slideLayouts/slideLayout132.xml"/><Relationship Id="rId10" Type="http://schemas.openxmlformats.org/officeDocument/2006/relationships/slideLayout" Target="../slideLayouts/slideLayout137.xml"/><Relationship Id="rId4" Type="http://schemas.openxmlformats.org/officeDocument/2006/relationships/slideLayout" Target="../slideLayouts/slideLayout131.xml"/><Relationship Id="rId9" Type="http://schemas.openxmlformats.org/officeDocument/2006/relationships/slideLayout" Target="../slideLayouts/slideLayout136.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6.xml"/><Relationship Id="rId3" Type="http://schemas.openxmlformats.org/officeDocument/2006/relationships/slideLayout" Target="../slideLayouts/slideLayout141.xml"/><Relationship Id="rId7" Type="http://schemas.openxmlformats.org/officeDocument/2006/relationships/slideLayout" Target="../slideLayouts/slideLayout145.xml"/><Relationship Id="rId12" Type="http://schemas.openxmlformats.org/officeDocument/2006/relationships/theme" Target="../theme/theme13.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slideLayout" Target="../slideLayouts/slideLayout144.xml"/><Relationship Id="rId11" Type="http://schemas.openxmlformats.org/officeDocument/2006/relationships/slideLayout" Target="../slideLayouts/slideLayout149.xml"/><Relationship Id="rId5" Type="http://schemas.openxmlformats.org/officeDocument/2006/relationships/slideLayout" Target="../slideLayouts/slideLayout143.xml"/><Relationship Id="rId10" Type="http://schemas.openxmlformats.org/officeDocument/2006/relationships/slideLayout" Target="../slideLayouts/slideLayout148.xml"/><Relationship Id="rId4" Type="http://schemas.openxmlformats.org/officeDocument/2006/relationships/slideLayout" Target="../slideLayouts/slideLayout142.xml"/><Relationship Id="rId9" Type="http://schemas.openxmlformats.org/officeDocument/2006/relationships/slideLayout" Target="../slideLayouts/slideLayout14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theme" Target="../theme/theme6.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theme" Target="../theme/theme7.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theme" Target="../theme/theme8.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2.xml"/><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theme" Target="../theme/theme9.xml"/><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52400" y="228600"/>
            <a:ext cx="76200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hf hdr="0" ftr="0" dt="0"/>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2" name="Title Placeholder 1"/>
          <p:cNvSpPr>
            <a:spLocks noGrp="1"/>
          </p:cNvSpPr>
          <p:nvPr>
            <p:ph type="title"/>
          </p:nvPr>
        </p:nvSpPr>
        <p:spPr bwMode="auto">
          <a:xfrm>
            <a:off x="152400" y="228600"/>
            <a:ext cx="76200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4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Lst>
  <p:hf hdr="0" ftr="0" dt="0"/>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266" name="Title Placeholder 1"/>
          <p:cNvSpPr>
            <a:spLocks noGrp="1"/>
          </p:cNvSpPr>
          <p:nvPr>
            <p:ph type="title"/>
          </p:nvPr>
        </p:nvSpPr>
        <p:spPr bwMode="auto">
          <a:xfrm>
            <a:off x="152400" y="228600"/>
            <a:ext cx="76200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126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Lst>
  <p:hf hdr="0" ftr="0" dt="0"/>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290" name="Title Placeholder 1"/>
          <p:cNvSpPr>
            <a:spLocks noGrp="1"/>
          </p:cNvSpPr>
          <p:nvPr>
            <p:ph type="title"/>
          </p:nvPr>
        </p:nvSpPr>
        <p:spPr bwMode="auto">
          <a:xfrm>
            <a:off x="152400" y="228600"/>
            <a:ext cx="76200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229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 id="2147483865" r:id="rId11"/>
  </p:sldLayoutIdLst>
  <p:hf hdr="0" ftr="0" dt="0"/>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152400" y="228600"/>
            <a:ext cx="76200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66" r:id="rId1"/>
    <p:sldLayoutId id="2147483867" r:id="rId2"/>
    <p:sldLayoutId id="2147483868" r:id="rId3"/>
    <p:sldLayoutId id="2147483869" r:id="rId4"/>
    <p:sldLayoutId id="2147483870" r:id="rId5"/>
    <p:sldLayoutId id="2147483871" r:id="rId6"/>
    <p:sldLayoutId id="2147483872" r:id="rId7"/>
    <p:sldLayoutId id="2147483873" r:id="rId8"/>
    <p:sldLayoutId id="2147483874" r:id="rId9"/>
    <p:sldLayoutId id="2147483875" r:id="rId10"/>
    <p:sldLayoutId id="2147483876" r:id="rId11"/>
  </p:sldLayoutIdLst>
  <p:hf hdr="0" ftr="0" dt="0"/>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152400" y="228600"/>
            <a:ext cx="76200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 id="2147483755" r:id="rId16"/>
    <p:sldLayoutId id="2147483877" r:id="rId17"/>
  </p:sldLayoutIdLst>
  <p:hf hdr="0" ftr="0" dt="0"/>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152400" y="228600"/>
            <a:ext cx="76200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Lst>
  <p:hf hdr="0" ftr="0" dt="0"/>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152400" y="228600"/>
            <a:ext cx="76200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Lst>
  <p:hf hdr="0" ftr="0" dt="0"/>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152400" y="228600"/>
            <a:ext cx="76200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Lst>
  <p:hf hdr="0" ftr="0" dt="0"/>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152400" y="228600"/>
            <a:ext cx="76200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Lst>
  <p:hf hdr="0" ftr="0" dt="0"/>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152400" y="228600"/>
            <a:ext cx="76200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17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Lst>
  <p:hf hdr="0" ftr="0" dt="0"/>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Title Placeholder 1"/>
          <p:cNvSpPr>
            <a:spLocks noGrp="1"/>
          </p:cNvSpPr>
          <p:nvPr>
            <p:ph type="title"/>
          </p:nvPr>
        </p:nvSpPr>
        <p:spPr bwMode="auto">
          <a:xfrm>
            <a:off x="152400" y="228600"/>
            <a:ext cx="76200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19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Lst>
  <p:hf hdr="0" ftr="0" dt="0"/>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Title Placeholder 1"/>
          <p:cNvSpPr>
            <a:spLocks noGrp="1"/>
          </p:cNvSpPr>
          <p:nvPr>
            <p:ph type="title"/>
          </p:nvPr>
        </p:nvSpPr>
        <p:spPr bwMode="auto">
          <a:xfrm>
            <a:off x="152400" y="228600"/>
            <a:ext cx="76200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9219"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Lst>
  <p:hf hdr="0" ftr="0" dt="0"/>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fontAlgn="base">
        <a:spcBef>
          <a:spcPct val="0"/>
        </a:spcBef>
        <a:spcAft>
          <a:spcPct val="0"/>
        </a:spcAft>
        <a:defRPr sz="4000" b="1">
          <a:solidFill>
            <a:schemeClr val="tx1"/>
          </a:solidFill>
          <a:latin typeface="Arial" charset="0"/>
          <a:cs typeface="Arial" charset="0"/>
        </a:defRPr>
      </a:lvl6pPr>
      <a:lvl7pPr marL="914400" algn="l" rtl="0" fontAlgn="base">
        <a:spcBef>
          <a:spcPct val="0"/>
        </a:spcBef>
        <a:spcAft>
          <a:spcPct val="0"/>
        </a:spcAft>
        <a:defRPr sz="4000" b="1">
          <a:solidFill>
            <a:schemeClr val="tx1"/>
          </a:solidFill>
          <a:latin typeface="Arial" charset="0"/>
          <a:cs typeface="Arial" charset="0"/>
        </a:defRPr>
      </a:lvl7pPr>
      <a:lvl8pPr marL="1371600" algn="l" rtl="0" fontAlgn="base">
        <a:spcBef>
          <a:spcPct val="0"/>
        </a:spcBef>
        <a:spcAft>
          <a:spcPct val="0"/>
        </a:spcAft>
        <a:defRPr sz="4000" b="1">
          <a:solidFill>
            <a:schemeClr val="tx1"/>
          </a:solidFill>
          <a:latin typeface="Arial" charset="0"/>
          <a:cs typeface="Arial" charset="0"/>
        </a:defRPr>
      </a:lvl8pPr>
      <a:lvl9pPr marL="1828800" algn="l" rtl="0" fontAlgn="base">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energystar.gov/benchmark"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100.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92.xml"/><Relationship Id="rId1" Type="http://schemas.openxmlformats.org/officeDocument/2006/relationships/slideLayout" Target="../slideLayouts/slideLayout4.xml"/><Relationship Id="rId4" Type="http://schemas.openxmlformats.org/officeDocument/2006/relationships/hyperlink" Target="http://www.energystar.gov/buildings/facility-owners-and-managers/existing-buildings/save-energy/comprehensive-approach/energy-star" TargetMode="External"/></Relationships>
</file>

<file path=ppt/slides/_rels/slide101.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93.xml"/><Relationship Id="rId1" Type="http://schemas.openxmlformats.org/officeDocument/2006/relationships/slideLayout" Target="../slideLayouts/slideLayout7.xml"/><Relationship Id="rId4" Type="http://schemas.openxmlformats.org/officeDocument/2006/relationships/hyperlink" Target="http://www.energystar.gov/buildings/facility-owners-and-managers/existing-buildings/save-energy/comprehensive-approach/energy-star" TargetMode="External"/></Relationships>
</file>

<file path=ppt/slides/_rels/slide10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94.xml"/><Relationship Id="rId1" Type="http://schemas.openxmlformats.org/officeDocument/2006/relationships/slideLayout" Target="../slideLayouts/slideLayout7.xml"/><Relationship Id="rId4" Type="http://schemas.openxmlformats.org/officeDocument/2006/relationships/hyperlink" Target="http://www.energystar.gov/buildings/facility-owners-and-managers/existing-buildings/save-energy/comprehensive-approach/energy-star" TargetMode="External"/></Relationships>
</file>

<file path=ppt/slides/_rels/slide10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95.xml"/><Relationship Id="rId1" Type="http://schemas.openxmlformats.org/officeDocument/2006/relationships/slideLayout" Target="../slideLayouts/slideLayout7.xml"/><Relationship Id="rId4" Type="http://schemas.openxmlformats.org/officeDocument/2006/relationships/hyperlink" Target="http://www.energystar.gov/buildings/facility-owners-and-managers/existing-buildings/save-energy/comprehensive-approach/energy-star" TargetMode="Externa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7.xml"/></Relationships>
</file>

<file path=ppt/slides/_rels/slide105.xml.rels><?xml version="1.0" encoding="UTF-8" standalone="yes"?>
<Relationships xmlns="http://schemas.openxmlformats.org/package/2006/relationships"><Relationship Id="rId3" Type="http://schemas.openxmlformats.org/officeDocument/2006/relationships/hyperlink" Target="http://www.energystar.gov/buildings/facility-owners-and-managers/existing-buildings/use-portfolio-manager/get-started-benchmarking" TargetMode="External"/><Relationship Id="rId2" Type="http://schemas.openxmlformats.org/officeDocument/2006/relationships/notesSlide" Target="../notesSlides/notesSlide97.xml"/><Relationship Id="rId1" Type="http://schemas.openxmlformats.org/officeDocument/2006/relationships/slideLayout" Target="../slideLayouts/slideLayout7.xml"/><Relationship Id="rId4" Type="http://schemas.openxmlformats.org/officeDocument/2006/relationships/image" Target="../media/image99.png"/></Relationships>
</file>

<file path=ppt/slides/_rels/slide106.xml.rels><?xml version="1.0" encoding="UTF-8" standalone="yes"?>
<Relationships xmlns="http://schemas.openxmlformats.org/package/2006/relationships"><Relationship Id="rId3" Type="http://schemas.openxmlformats.org/officeDocument/2006/relationships/hyperlink" Target="http://www.energystar.gov/buildings/training" TargetMode="External"/><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image" Target="../media/image100.emf"/></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hyperlink" Target="https://esbuildings.webex.com/mw0401l/mywebex/default.do?siteurl=esbuildings" TargetMode="External"/></Relationships>
</file>

<file path=ppt/slides/_rels/slide108.xml.rels><?xml version="1.0" encoding="UTF-8" standalone="yes"?>
<Relationships xmlns="http://schemas.openxmlformats.org/package/2006/relationships"><Relationship Id="rId2" Type="http://schemas.openxmlformats.org/officeDocument/2006/relationships/hyperlink" Target="http://www.energystar.gov/buildings/training/recorded-training" TargetMode="Externa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5.jpeg"/><Relationship Id="rId18" Type="http://schemas.openxmlformats.org/officeDocument/2006/relationships/hyperlink" Target="http://www.energystar.gov/buildings/facility-owners-and-managers/existing-buildings/use-portfolio-manager/identify-your-property-type-0" TargetMode="External"/><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media/image14.jpeg"/><Relationship Id="rId17" Type="http://schemas.openxmlformats.org/officeDocument/2006/relationships/image" Target="../media/image19.png"/><Relationship Id="rId2" Type="http://schemas.openxmlformats.org/officeDocument/2006/relationships/notesSlide" Target="../notesSlides/notesSlide11.xml"/><Relationship Id="rId16" Type="http://schemas.openxmlformats.org/officeDocument/2006/relationships/image" Target="../media/image18.jpeg"/><Relationship Id="rId1" Type="http://schemas.openxmlformats.org/officeDocument/2006/relationships/slideLayout" Target="../slideLayouts/slideLayout7.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jpeg"/><Relationship Id="rId10" Type="http://schemas.openxmlformats.org/officeDocument/2006/relationships/image" Target="../media/image12.png"/><Relationship Id="rId4" Type="http://schemas.openxmlformats.org/officeDocument/2006/relationships/image" Target="../media/image6.jpeg"/><Relationship Id="rId9" Type="http://schemas.openxmlformats.org/officeDocument/2006/relationships/image" Target="../media/image11.jpeg"/><Relationship Id="rId14" Type="http://schemas.openxmlformats.org/officeDocument/2006/relationships/image" Target="../media/image16.wmf"/></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7.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6.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hyperlink" Target="http://www.energystar.gov/ia/business/EPA_BUM_CH4_Financing.pdf" TargetMode="External"/><Relationship Id="rId2" Type="http://schemas.openxmlformats.org/officeDocument/2006/relationships/notesSlide" Target="../notesSlides/notesSlide112.xml"/><Relationship Id="rId1" Type="http://schemas.openxmlformats.org/officeDocument/2006/relationships/slideLayout" Target="../slideLayouts/slideLayout2.xml"/><Relationship Id="rId5" Type="http://schemas.openxmlformats.org/officeDocument/2006/relationships/hyperlink" Target="http://www.energystar.gov/buildings/tools-and-resources/building-upgrade-value-calculator" TargetMode="External"/><Relationship Id="rId4" Type="http://schemas.openxmlformats.org/officeDocument/2006/relationships/hyperlink" Target="http://www.energystar.gov/buildings/tools-and-resources/cash-flow-opportunity-calculator-excel"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energystar.gov/benchmark"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3" Type="http://schemas.openxmlformats.org/officeDocument/2006/relationships/hyperlink" Target="http://www.energystar.gov/benchmark/" TargetMode="Externa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2.emf"/><Relationship Id="rId5" Type="http://schemas.openxmlformats.org/officeDocument/2006/relationships/image" Target="../media/image3.png"/><Relationship Id="rId4" Type="http://schemas.openxmlformats.org/officeDocument/2006/relationships/hyperlink" Target="http://www.energystar.gov/buildings/training"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30.JPG"/></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3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4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www.energystar.gov/buildings/tools-and-resources/energy-star-guidelines-energy-management"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image" Target="../media/image63.jpeg"/></Relationships>
</file>

<file path=ppt/slides/_rels/slide6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66.jpeg"/></Relationships>
</file>

<file path=ppt/slides/_rels/slide6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6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7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65.xml"/><Relationship Id="rId1" Type="http://schemas.openxmlformats.org/officeDocument/2006/relationships/slideLayout" Target="../slideLayouts/slideLayout7.xml"/><Relationship Id="rId4" Type="http://schemas.openxmlformats.org/officeDocument/2006/relationships/image" Target="../media/image73.jpeg"/></Relationships>
</file>

<file path=ppt/slides/_rels/slide7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76.jpeg"/></Relationships>
</file>

<file path=ppt/slides/_rels/slide7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2.xml"/><Relationship Id="rId1" Type="http://schemas.openxmlformats.org/officeDocument/2006/relationships/slideLayout" Target="../slideLayouts/slideLayout7.xml"/><Relationship Id="rId4" Type="http://schemas.openxmlformats.org/officeDocument/2006/relationships/image" Target="../media/image81.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6.xml"/></Relationships>
</file>

<file path=ppt/slides/_rels/slide8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79.xml"/><Relationship Id="rId1" Type="http://schemas.openxmlformats.org/officeDocument/2006/relationships/slideLayout" Target="../slideLayouts/slideLayout7.xml"/><Relationship Id="rId4" Type="http://schemas.openxmlformats.org/officeDocument/2006/relationships/image" Target="../media/image87.PNG"/></Relationships>
</file>

<file path=ppt/slides/_rels/slide8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2.xml"/><Relationship Id="rId1" Type="http://schemas.openxmlformats.org/officeDocument/2006/relationships/slideLayout" Target="../slideLayouts/slideLayout7.xml"/><Relationship Id="rId4" Type="http://schemas.openxmlformats.org/officeDocument/2006/relationships/image" Target="../media/image90.png"/></Relationships>
</file>

<file path=ppt/slides/_rels/slide91.xml.rels><?xml version="1.0" encoding="UTF-8" standalone="yes"?>
<Relationships xmlns="http://schemas.openxmlformats.org/package/2006/relationships"><Relationship Id="rId3" Type="http://schemas.openxmlformats.org/officeDocument/2006/relationships/image" Target="../media/image91.wmf"/><Relationship Id="rId2" Type="http://schemas.openxmlformats.org/officeDocument/2006/relationships/notesSlide" Target="../notesSlides/notesSlide83.xml"/><Relationship Id="rId1" Type="http://schemas.openxmlformats.org/officeDocument/2006/relationships/slideLayout" Target="../slideLayouts/slideLayout7.xml"/><Relationship Id="rId5" Type="http://schemas.openxmlformats.org/officeDocument/2006/relationships/image" Target="../media/image93.wmf"/><Relationship Id="rId4" Type="http://schemas.openxmlformats.org/officeDocument/2006/relationships/image" Target="../media/image92.wmf"/></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6.xml"/></Relationships>
</file>

<file path=ppt/slides/_rels/slide94.xml.rels><?xml version="1.0" encoding="UTF-8" standalone="yes"?>
<Relationships xmlns="http://schemas.openxmlformats.org/package/2006/relationships"><Relationship Id="rId3" Type="http://schemas.openxmlformats.org/officeDocument/2006/relationships/hyperlink" Target="http://www.energystar.gov/buildings/facility-owners-and-managers/existing-buildings/save-energy/comprehensive-approach/energy-star" TargetMode="External"/><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hyperlink" Target="http://www.energystar.gov/buildings/facility-owners-and-managers/existing-buildings/save-energy/comprehensive-approach/energy-star" TargetMode="External"/><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hyperlink" Target="http://www.energystar.gov/buildings/facility-owners-and-managers/existing-buildings/save-energy/comprehensive-approach/energy-star" TargetMode="External"/><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hyperlink" Target="http://www.energystar.gov/buildings/facility-owners-and-managers/existing-buildings/save-energy/comprehensive-approach/energy-star" TargetMode="External"/><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90.xml"/><Relationship Id="rId1" Type="http://schemas.openxmlformats.org/officeDocument/2006/relationships/slideLayout" Target="../slideLayouts/slideLayout7.xml"/><Relationship Id="rId4" Type="http://schemas.openxmlformats.org/officeDocument/2006/relationships/hyperlink" Target="http://www.energystar.gov/buildings/facility-owners-and-managers/existing-buildings/save-energy/comprehensive-approach/energy-star" TargetMode="External"/></Relationships>
</file>

<file path=ppt/slides/_rels/slide99.xml.rels><?xml version="1.0" encoding="UTF-8" standalone="yes"?>
<Relationships xmlns="http://schemas.openxmlformats.org/package/2006/relationships"><Relationship Id="rId3" Type="http://schemas.openxmlformats.org/officeDocument/2006/relationships/hyperlink" Target="http://www.energystar.gov/buildings/facility-owners-and-managers/existing-buildings/save-energy/comprehensive-approach/energy-star" TargetMode="External"/><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gn="ctr" eaLnBrk="1" hangingPunct="1"/>
            <a:r>
              <a:rPr lang="en-US" sz="3200" kern="1200" dirty="0">
                <a:latin typeface="Arial" pitchFamily="34" charset="0"/>
                <a:ea typeface="Arial" pitchFamily="-110" charset="0"/>
                <a:cs typeface="Arial" pitchFamily="34" charset="0"/>
              </a:rPr>
              <a:t>Introduction to Commercial Building Energy Efficiency through EPA’s ENERGY </a:t>
            </a:r>
            <a:r>
              <a:rPr lang="en-US" sz="3200" kern="1200" dirty="0" smtClean="0">
                <a:latin typeface="Arial" pitchFamily="34" charset="0"/>
                <a:ea typeface="Arial" pitchFamily="-110" charset="0"/>
                <a:cs typeface="Arial" pitchFamily="34" charset="0"/>
              </a:rPr>
              <a:t>STAR </a:t>
            </a:r>
            <a:r>
              <a:rPr lang="en-US" sz="3200" kern="1200" dirty="0">
                <a:latin typeface="Arial" pitchFamily="34" charset="0"/>
                <a:ea typeface="Arial" pitchFamily="-110" charset="0"/>
                <a:cs typeface="Arial" pitchFamily="34" charset="0"/>
              </a:rPr>
              <a:t>Program</a:t>
            </a:r>
            <a:br>
              <a:rPr lang="en-US" sz="3200" kern="1200" dirty="0">
                <a:latin typeface="Arial" pitchFamily="34" charset="0"/>
                <a:ea typeface="Arial" pitchFamily="-110" charset="0"/>
                <a:cs typeface="Arial" pitchFamily="34" charset="0"/>
              </a:rPr>
            </a:br>
            <a:endParaRPr lang="en-US" sz="3200" kern="1200" dirty="0">
              <a:latin typeface="Arial" pitchFamily="34" charset="0"/>
              <a:ea typeface="Arial" pitchFamily="-110" charset="0"/>
              <a:cs typeface="Arial" pitchFamily="34" charset="0"/>
            </a:endParaRPr>
          </a:p>
        </p:txBody>
      </p:sp>
      <p:sp>
        <p:nvSpPr>
          <p:cNvPr id="5" name="Subtitle 4"/>
          <p:cNvSpPr>
            <a:spLocks noGrp="1"/>
          </p:cNvSpPr>
          <p:nvPr>
            <p:ph type="subTitle" idx="1"/>
          </p:nvPr>
        </p:nvSpPr>
        <p:spPr>
          <a:xfrm>
            <a:off x="1371600" y="4419600"/>
            <a:ext cx="6400800" cy="1752600"/>
          </a:xfrm>
        </p:spPr>
        <p:txBody>
          <a:bodyPr/>
          <a:lstStyle/>
          <a:p>
            <a:pPr eaLnBrk="1" hangingPunct="1">
              <a:lnSpc>
                <a:spcPct val="80000"/>
              </a:lnSpc>
            </a:pPr>
            <a:r>
              <a:rPr lang="en-US" sz="2400" kern="1200" dirty="0">
                <a:solidFill>
                  <a:srgbClr val="929292"/>
                </a:solidFill>
                <a:latin typeface="Arial" pitchFamily="34" charset="0"/>
                <a:ea typeface="Arial" pitchFamily="-110" charset="0"/>
                <a:cs typeface="Arial" pitchFamily="34" charset="0"/>
              </a:rPr>
              <a:t>Week 4: Benchmarking Buildings and Prioritizing Improvements within a Portfolio of Buildings</a:t>
            </a:r>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2"/>
          <p:cNvSpPr>
            <a:spLocks noGrp="1"/>
          </p:cNvSpPr>
          <p:nvPr>
            <p:ph idx="1"/>
          </p:nvPr>
        </p:nvSpPr>
        <p:spPr/>
        <p:txBody>
          <a:bodyPr/>
          <a:lstStyle/>
          <a:p>
            <a:pPr eaLnBrk="1" hangingPunct="1">
              <a:lnSpc>
                <a:spcPct val="80000"/>
              </a:lnSpc>
              <a:spcAft>
                <a:spcPct val="10000"/>
              </a:spcAft>
            </a:pPr>
            <a:r>
              <a:rPr lang="en-US" sz="2000" dirty="0" smtClean="0">
                <a:solidFill>
                  <a:schemeClr val="tx2"/>
                </a:solidFill>
                <a:latin typeface="+mn-lt"/>
                <a:cs typeface="+mn-cs"/>
              </a:rPr>
              <a:t>Management Tool </a:t>
            </a:r>
            <a:r>
              <a:rPr lang="en-US" sz="2000" dirty="0" smtClean="0">
                <a:solidFill>
                  <a:schemeClr val="tx1"/>
                </a:solidFill>
                <a:latin typeface="+mn-lt"/>
                <a:cs typeface="+mn-cs"/>
              </a:rPr>
              <a:t>– Helps business and organizations by offering a platform to:</a:t>
            </a:r>
          </a:p>
          <a:p>
            <a:pPr lvl="1" eaLnBrk="1" hangingPunct="1">
              <a:lnSpc>
                <a:spcPct val="80000"/>
              </a:lnSpc>
              <a:spcAft>
                <a:spcPct val="10000"/>
              </a:spcAft>
            </a:pPr>
            <a:r>
              <a:rPr lang="en-US" sz="1600" dirty="0" smtClean="0">
                <a:latin typeface="+mn-lt"/>
                <a:cs typeface="+mn-cs"/>
              </a:rPr>
              <a:t>Assess whole-building energy and water consumption, as well as waste and materials tracking</a:t>
            </a:r>
          </a:p>
          <a:p>
            <a:pPr lvl="1" eaLnBrk="1" hangingPunct="1">
              <a:lnSpc>
                <a:spcPct val="80000"/>
              </a:lnSpc>
              <a:spcAft>
                <a:spcPct val="10000"/>
              </a:spcAft>
            </a:pPr>
            <a:r>
              <a:rPr lang="en-US" sz="1600" dirty="0" smtClean="0">
                <a:latin typeface="+mn-lt"/>
                <a:cs typeface="+mn-cs"/>
              </a:rPr>
              <a:t>Track changes in energy, water, waste, greenhouse gas emissions, and cost over time</a:t>
            </a:r>
          </a:p>
          <a:p>
            <a:pPr lvl="1" eaLnBrk="1" hangingPunct="1">
              <a:lnSpc>
                <a:spcPct val="80000"/>
              </a:lnSpc>
              <a:spcAft>
                <a:spcPct val="10000"/>
              </a:spcAft>
            </a:pPr>
            <a:r>
              <a:rPr lang="en-US" sz="1600" dirty="0" smtClean="0">
                <a:latin typeface="+mn-lt"/>
                <a:cs typeface="+mn-cs"/>
              </a:rPr>
              <a:t>Track green power purchase</a:t>
            </a:r>
          </a:p>
          <a:p>
            <a:pPr lvl="1" eaLnBrk="1" hangingPunct="1">
              <a:lnSpc>
                <a:spcPct val="80000"/>
              </a:lnSpc>
              <a:spcAft>
                <a:spcPct val="10000"/>
              </a:spcAft>
            </a:pPr>
            <a:r>
              <a:rPr lang="en-US" sz="1600" dirty="0" smtClean="0">
                <a:latin typeface="+mn-lt"/>
                <a:cs typeface="+mn-cs"/>
              </a:rPr>
              <a:t>Share/report data with others</a:t>
            </a:r>
          </a:p>
          <a:p>
            <a:pPr lvl="1" eaLnBrk="1" hangingPunct="1">
              <a:lnSpc>
                <a:spcPct val="80000"/>
              </a:lnSpc>
              <a:spcAft>
                <a:spcPct val="10000"/>
              </a:spcAft>
            </a:pPr>
            <a:r>
              <a:rPr lang="en-US" sz="1600" dirty="0" smtClean="0">
                <a:latin typeface="+mn-lt"/>
                <a:cs typeface="+mn-cs"/>
              </a:rPr>
              <a:t>Create custom reports</a:t>
            </a:r>
          </a:p>
          <a:p>
            <a:pPr lvl="1" eaLnBrk="1" hangingPunct="1">
              <a:lnSpc>
                <a:spcPct val="80000"/>
              </a:lnSpc>
              <a:spcAft>
                <a:spcPct val="10000"/>
              </a:spcAft>
            </a:pPr>
            <a:r>
              <a:rPr lang="en-US" sz="1600" dirty="0" smtClean="0">
                <a:latin typeface="+mn-lt"/>
                <a:cs typeface="+mn-cs"/>
              </a:rPr>
              <a:t>Apply for ENERGY STAR certification</a:t>
            </a:r>
          </a:p>
          <a:p>
            <a:pPr lvl="1" eaLnBrk="1" hangingPunct="1">
              <a:lnSpc>
                <a:spcPct val="80000"/>
              </a:lnSpc>
              <a:spcAft>
                <a:spcPct val="10000"/>
              </a:spcAft>
              <a:buNone/>
            </a:pPr>
            <a:endParaRPr lang="en-US" sz="1600" dirty="0" smtClean="0">
              <a:solidFill>
                <a:schemeClr val="tx1"/>
              </a:solidFill>
              <a:latin typeface="+mn-lt"/>
              <a:cs typeface="+mn-cs"/>
            </a:endParaRPr>
          </a:p>
          <a:p>
            <a:pPr eaLnBrk="1" hangingPunct="1">
              <a:lnSpc>
                <a:spcPct val="80000"/>
              </a:lnSpc>
              <a:spcAft>
                <a:spcPct val="10000"/>
              </a:spcAft>
            </a:pPr>
            <a:r>
              <a:rPr lang="en-US" sz="2000" dirty="0" smtClean="0">
                <a:solidFill>
                  <a:schemeClr val="tx2"/>
                </a:solidFill>
                <a:latin typeface="+mn-lt"/>
                <a:cs typeface="+mn-cs"/>
              </a:rPr>
              <a:t>Metrics Calculator </a:t>
            </a:r>
            <a:r>
              <a:rPr lang="en-US" sz="2000" dirty="0" smtClean="0">
                <a:solidFill>
                  <a:schemeClr val="tx1"/>
                </a:solidFill>
                <a:latin typeface="+mn-lt"/>
                <a:cs typeface="+mn-cs"/>
              </a:rPr>
              <a:t>– Provides key performance metrics to integrate into a strategic management plan</a:t>
            </a:r>
          </a:p>
          <a:p>
            <a:pPr lvl="1" eaLnBrk="1" hangingPunct="1">
              <a:lnSpc>
                <a:spcPct val="80000"/>
              </a:lnSpc>
              <a:spcAft>
                <a:spcPct val="10000"/>
              </a:spcAft>
            </a:pPr>
            <a:r>
              <a:rPr lang="en-US" sz="1600" dirty="0" smtClean="0">
                <a:latin typeface="+mn-lt"/>
                <a:cs typeface="+mn-cs"/>
              </a:rPr>
              <a:t>Energy consumption (source, site, weather normalized)</a:t>
            </a:r>
          </a:p>
          <a:p>
            <a:pPr lvl="1" eaLnBrk="1" hangingPunct="1">
              <a:lnSpc>
                <a:spcPct val="80000"/>
              </a:lnSpc>
              <a:spcAft>
                <a:spcPct val="10000"/>
              </a:spcAft>
            </a:pPr>
            <a:r>
              <a:rPr lang="en-US" sz="1600" dirty="0" smtClean="0">
                <a:latin typeface="+mn-lt"/>
                <a:cs typeface="+mn-cs"/>
              </a:rPr>
              <a:t>Water consumption (indoor, outdoor)</a:t>
            </a:r>
          </a:p>
          <a:p>
            <a:pPr lvl="1" eaLnBrk="1" hangingPunct="1">
              <a:lnSpc>
                <a:spcPct val="80000"/>
              </a:lnSpc>
              <a:spcAft>
                <a:spcPct val="10000"/>
              </a:spcAft>
            </a:pPr>
            <a:r>
              <a:rPr lang="en-US" sz="1600" dirty="0" smtClean="0"/>
              <a:t>Waste disposal (diversion rate)</a:t>
            </a:r>
            <a:endParaRPr lang="en-US" sz="1600" dirty="0" smtClean="0">
              <a:latin typeface="+mn-lt"/>
              <a:cs typeface="+mn-cs"/>
            </a:endParaRPr>
          </a:p>
          <a:p>
            <a:pPr lvl="1" eaLnBrk="1" hangingPunct="1">
              <a:lnSpc>
                <a:spcPct val="80000"/>
              </a:lnSpc>
              <a:spcAft>
                <a:spcPct val="10000"/>
              </a:spcAft>
            </a:pPr>
            <a:r>
              <a:rPr lang="en-US" sz="1600" dirty="0" smtClean="0">
                <a:latin typeface="+mn-lt"/>
                <a:cs typeface="+mn-cs"/>
              </a:rPr>
              <a:t>Greenhouse gas emissions (indirect, direct, total, avoided)</a:t>
            </a:r>
          </a:p>
          <a:p>
            <a:pPr lvl="1" eaLnBrk="1" hangingPunct="1">
              <a:lnSpc>
                <a:spcPct val="80000"/>
              </a:lnSpc>
              <a:spcAft>
                <a:spcPct val="10000"/>
              </a:spcAft>
            </a:pPr>
            <a:r>
              <a:rPr lang="en-US" sz="1600" dirty="0" smtClean="0">
                <a:latin typeface="+mn-lt"/>
                <a:cs typeface="+mn-cs"/>
              </a:rPr>
              <a:t>ENERGY STAR 1-to-100 score (available for many building types)</a:t>
            </a:r>
          </a:p>
          <a:p>
            <a:pPr marL="0" lvl="1" indent="0" algn="ctr" eaLnBrk="1" hangingPunct="1">
              <a:lnSpc>
                <a:spcPct val="80000"/>
              </a:lnSpc>
              <a:spcAft>
                <a:spcPct val="10000"/>
              </a:spcAft>
              <a:buNone/>
            </a:pPr>
            <a:endParaRPr lang="en-US" sz="1600" b="1" i="1" dirty="0" smtClean="0">
              <a:solidFill>
                <a:schemeClr val="tx1"/>
              </a:solidFill>
              <a:sym typeface="Wingdings" pitchFamily="2" charset="2"/>
            </a:endParaRPr>
          </a:p>
          <a:p>
            <a:pPr marL="0" lvl="1" indent="0" algn="ctr" eaLnBrk="1" hangingPunct="1">
              <a:lnSpc>
                <a:spcPct val="80000"/>
              </a:lnSpc>
              <a:spcAft>
                <a:spcPct val="10000"/>
              </a:spcAft>
              <a:buNone/>
            </a:pPr>
            <a:r>
              <a:rPr lang="en-US" sz="1600" b="1" i="1" dirty="0" smtClean="0">
                <a:solidFill>
                  <a:schemeClr val="tx1"/>
                </a:solidFill>
                <a:sym typeface="Wingdings" pitchFamily="2" charset="2"/>
              </a:rPr>
              <a:t> </a:t>
            </a:r>
            <a:r>
              <a:rPr lang="en-US" sz="1600" b="1" i="1" dirty="0">
                <a:solidFill>
                  <a:schemeClr val="tx1"/>
                </a:solidFill>
                <a:sym typeface="Wingdings" pitchFamily="2" charset="2"/>
              </a:rPr>
              <a:t>Accessible in a free, o</a:t>
            </a:r>
            <a:r>
              <a:rPr lang="en-US" sz="1600" b="1" i="1" dirty="0">
                <a:solidFill>
                  <a:schemeClr val="tx1"/>
                </a:solidFill>
              </a:rPr>
              <a:t>nline secure platform: </a:t>
            </a:r>
            <a:r>
              <a:rPr lang="en-US" sz="1600" b="1" i="1" dirty="0">
                <a:solidFill>
                  <a:schemeClr val="tx1"/>
                </a:solidFill>
                <a:hlinkClick r:id="rId3"/>
              </a:rPr>
              <a:t>www.energystar.gov/benchmark</a:t>
            </a:r>
            <a:endParaRPr lang="en-US" sz="1600" b="1" i="1" dirty="0">
              <a:solidFill>
                <a:schemeClr val="tx1"/>
              </a:solidFill>
            </a:endParaRPr>
          </a:p>
          <a:p>
            <a:pPr lvl="1" eaLnBrk="1" hangingPunct="1">
              <a:lnSpc>
                <a:spcPct val="80000"/>
              </a:lnSpc>
              <a:spcAft>
                <a:spcPct val="10000"/>
              </a:spcAft>
            </a:pPr>
            <a:endParaRPr lang="en-US" sz="1600" dirty="0" smtClean="0">
              <a:latin typeface="+mn-lt"/>
              <a:cs typeface="+mn-cs"/>
            </a:endParaRPr>
          </a:p>
        </p:txBody>
      </p:sp>
      <p:pic>
        <p:nvPicPr>
          <p:cNvPr id="5" name="Picture 2"/>
          <p:cNvPicPr>
            <a:picLocks noChangeAspect="1" noChangeArrowheads="1"/>
          </p:cNvPicPr>
          <p:nvPr/>
        </p:nvPicPr>
        <p:blipFill rotWithShape="1">
          <a:blip r:embed="rId4" cstate="print"/>
          <a:srcRect l="26399" t="14128" r="9928" b="41116"/>
          <a:stretch/>
        </p:blipFill>
        <p:spPr bwMode="auto">
          <a:xfrm>
            <a:off x="7162800" y="2971800"/>
            <a:ext cx="1203960" cy="1149235"/>
          </a:xfrm>
          <a:prstGeom prst="rect">
            <a:avLst/>
          </a:prstGeom>
          <a:noFill/>
          <a:ln w="9525">
            <a:noFill/>
            <a:miter lim="800000"/>
            <a:headEnd/>
            <a:tailEnd/>
          </a:ln>
        </p:spPr>
      </p:pic>
      <p:sp>
        <p:nvSpPr>
          <p:cNvPr id="7" name="Rectangle 2"/>
          <p:cNvSpPr>
            <a:spLocks noChangeArrowheads="1"/>
          </p:cNvSpPr>
          <p:nvPr/>
        </p:nvSpPr>
        <p:spPr bwMode="auto">
          <a:xfrm>
            <a:off x="304800" y="152400"/>
            <a:ext cx="8534400" cy="1219200"/>
          </a:xfrm>
          <a:prstGeom prst="rect">
            <a:avLst/>
          </a:prstGeom>
          <a:noFill/>
          <a:ln w="9525">
            <a:noFill/>
            <a:miter lim="800000"/>
            <a:headEnd/>
            <a:tailEnd/>
          </a:ln>
        </p:spPr>
        <p:txBody>
          <a:bodyPr anchor="ctr"/>
          <a:lstStyle/>
          <a:p>
            <a:r>
              <a:rPr lang="en-US" sz="4000" b="1" dirty="0" smtClean="0"/>
              <a:t>ENERGY STAR Portfolio Manager</a:t>
            </a:r>
            <a:endParaRPr lang="en-US" sz="4000" b="1" dirty="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p:cNvSpPr>
          <p:nvPr>
            <p:ph type="title"/>
          </p:nvPr>
        </p:nvSpPr>
        <p:spPr/>
        <p:txBody>
          <a:bodyPr/>
          <a:lstStyle/>
          <a:p>
            <a:pPr eaLnBrk="1" hangingPunct="1"/>
            <a:r>
              <a:rPr lang="en-US" smtClean="0"/>
              <a:t>Lighting</a:t>
            </a:r>
          </a:p>
        </p:txBody>
      </p:sp>
      <p:sp>
        <p:nvSpPr>
          <p:cNvPr id="86020" name="Rectangle 4"/>
          <p:cNvSpPr>
            <a:spLocks noGrp="1"/>
          </p:cNvSpPr>
          <p:nvPr>
            <p:ph sz="half" idx="1"/>
          </p:nvPr>
        </p:nvSpPr>
        <p:spPr/>
        <p:txBody>
          <a:bodyPr/>
          <a:lstStyle/>
          <a:p>
            <a:pPr eaLnBrk="1" hangingPunct="1">
              <a:lnSpc>
                <a:spcPct val="90000"/>
              </a:lnSpc>
              <a:defRPr/>
            </a:pPr>
            <a:r>
              <a:rPr lang="en-US" sz="2000" dirty="0">
                <a:solidFill>
                  <a:schemeClr val="accent5">
                    <a:lumMod val="50000"/>
                  </a:schemeClr>
                </a:solidFill>
              </a:rPr>
              <a:t>Maximizing daylight</a:t>
            </a:r>
          </a:p>
          <a:p>
            <a:pPr eaLnBrk="1" hangingPunct="1">
              <a:lnSpc>
                <a:spcPct val="90000"/>
              </a:lnSpc>
              <a:defRPr/>
            </a:pPr>
            <a:r>
              <a:rPr lang="en-US" sz="2000" dirty="0">
                <a:solidFill>
                  <a:schemeClr val="accent5">
                    <a:lumMod val="50000"/>
                  </a:schemeClr>
                </a:solidFill>
              </a:rPr>
              <a:t>Quantity and quality of illumination</a:t>
            </a:r>
          </a:p>
          <a:p>
            <a:pPr eaLnBrk="1" hangingPunct="1">
              <a:lnSpc>
                <a:spcPct val="90000"/>
              </a:lnSpc>
              <a:defRPr/>
            </a:pPr>
            <a:r>
              <a:rPr lang="en-US" sz="2000" dirty="0">
                <a:solidFill>
                  <a:schemeClr val="accent5">
                    <a:lumMod val="50000"/>
                  </a:schemeClr>
                </a:solidFill>
              </a:rPr>
              <a:t>T8s and electronic ballasts</a:t>
            </a:r>
          </a:p>
          <a:p>
            <a:pPr eaLnBrk="1" hangingPunct="1">
              <a:lnSpc>
                <a:spcPct val="90000"/>
              </a:lnSpc>
              <a:defRPr/>
            </a:pPr>
            <a:r>
              <a:rPr lang="en-US" sz="2000" dirty="0">
                <a:solidFill>
                  <a:schemeClr val="accent5">
                    <a:lumMod val="50000"/>
                  </a:schemeClr>
                </a:solidFill>
              </a:rPr>
              <a:t>CFLs</a:t>
            </a:r>
          </a:p>
          <a:p>
            <a:pPr eaLnBrk="1" hangingPunct="1">
              <a:lnSpc>
                <a:spcPct val="90000"/>
              </a:lnSpc>
              <a:defRPr/>
            </a:pPr>
            <a:r>
              <a:rPr lang="en-US" sz="2000" dirty="0">
                <a:solidFill>
                  <a:schemeClr val="accent5">
                    <a:lumMod val="50000"/>
                  </a:schemeClr>
                </a:solidFill>
              </a:rPr>
              <a:t>Partial output ballasts</a:t>
            </a:r>
          </a:p>
          <a:p>
            <a:pPr eaLnBrk="1" hangingPunct="1">
              <a:lnSpc>
                <a:spcPct val="90000"/>
              </a:lnSpc>
              <a:defRPr/>
            </a:pPr>
            <a:r>
              <a:rPr lang="en-US" sz="2000" dirty="0">
                <a:solidFill>
                  <a:schemeClr val="accent5">
                    <a:lumMod val="50000"/>
                  </a:schemeClr>
                </a:solidFill>
              </a:rPr>
              <a:t>ENERGY STAR qualified light emitting diode (LED) exit </a:t>
            </a:r>
            <a:r>
              <a:rPr lang="en-US" sz="2000" dirty="0" smtClean="0">
                <a:solidFill>
                  <a:schemeClr val="accent5">
                    <a:lumMod val="50000"/>
                  </a:schemeClr>
                </a:solidFill>
              </a:rPr>
              <a:t>signs</a:t>
            </a:r>
            <a:endParaRPr lang="en-US" sz="1800" dirty="0">
              <a:solidFill>
                <a:schemeClr val="accent5">
                  <a:lumMod val="50000"/>
                </a:schemeClr>
              </a:solidFill>
            </a:endParaRPr>
          </a:p>
        </p:txBody>
      </p:sp>
      <p:sp>
        <p:nvSpPr>
          <p:cNvPr id="86021" name="Rectangle 5"/>
          <p:cNvSpPr>
            <a:spLocks noGrp="1"/>
          </p:cNvSpPr>
          <p:nvPr>
            <p:ph sz="half" idx="2"/>
          </p:nvPr>
        </p:nvSpPr>
        <p:spPr/>
        <p:txBody>
          <a:bodyPr/>
          <a:lstStyle/>
          <a:p>
            <a:pPr eaLnBrk="1" hangingPunct="1">
              <a:lnSpc>
                <a:spcPct val="80000"/>
              </a:lnSpc>
              <a:defRPr/>
            </a:pPr>
            <a:r>
              <a:rPr lang="en-US" sz="2000" dirty="0">
                <a:solidFill>
                  <a:schemeClr val="accent5">
                    <a:lumMod val="50000"/>
                  </a:schemeClr>
                </a:solidFill>
              </a:rPr>
              <a:t>Exterior lighting</a:t>
            </a:r>
          </a:p>
          <a:p>
            <a:pPr lvl="1" eaLnBrk="1" hangingPunct="1">
              <a:lnSpc>
                <a:spcPct val="80000"/>
              </a:lnSpc>
              <a:defRPr/>
            </a:pPr>
            <a:r>
              <a:rPr lang="en-US" sz="1600" dirty="0">
                <a:solidFill>
                  <a:schemeClr val="accent5">
                    <a:lumMod val="50000"/>
                  </a:schemeClr>
                </a:solidFill>
              </a:rPr>
              <a:t>High-pressure sodium (HPS)</a:t>
            </a:r>
          </a:p>
          <a:p>
            <a:pPr lvl="1" eaLnBrk="1" hangingPunct="1">
              <a:lnSpc>
                <a:spcPct val="80000"/>
              </a:lnSpc>
              <a:defRPr/>
            </a:pPr>
            <a:r>
              <a:rPr lang="en-US" sz="1600" dirty="0">
                <a:solidFill>
                  <a:schemeClr val="accent5">
                    <a:lumMod val="50000"/>
                  </a:schemeClr>
                </a:solidFill>
              </a:rPr>
              <a:t>Low-pressure sodium (LPS)</a:t>
            </a:r>
          </a:p>
          <a:p>
            <a:pPr lvl="1" eaLnBrk="1" hangingPunct="1">
              <a:lnSpc>
                <a:spcPct val="80000"/>
              </a:lnSpc>
              <a:defRPr/>
            </a:pPr>
            <a:r>
              <a:rPr lang="en-US" sz="1600" dirty="0">
                <a:solidFill>
                  <a:schemeClr val="accent5">
                    <a:lumMod val="50000"/>
                  </a:schemeClr>
                </a:solidFill>
              </a:rPr>
              <a:t>Metal halide (MH)</a:t>
            </a:r>
            <a:endParaRPr lang="en-US" sz="1800" dirty="0">
              <a:solidFill>
                <a:schemeClr val="accent5">
                  <a:lumMod val="50000"/>
                </a:schemeClr>
              </a:solidFill>
            </a:endParaRPr>
          </a:p>
          <a:p>
            <a:pPr eaLnBrk="1" hangingPunct="1">
              <a:lnSpc>
                <a:spcPct val="80000"/>
              </a:lnSpc>
              <a:defRPr/>
            </a:pPr>
            <a:r>
              <a:rPr lang="en-US" sz="2000" dirty="0">
                <a:solidFill>
                  <a:schemeClr val="accent5">
                    <a:lumMod val="50000"/>
                  </a:schemeClr>
                </a:solidFill>
              </a:rPr>
              <a:t>Controls</a:t>
            </a:r>
          </a:p>
          <a:p>
            <a:pPr lvl="1" eaLnBrk="1" hangingPunct="1">
              <a:lnSpc>
                <a:spcPct val="80000"/>
              </a:lnSpc>
              <a:defRPr/>
            </a:pPr>
            <a:r>
              <a:rPr lang="en-US" sz="1600" dirty="0">
                <a:solidFill>
                  <a:schemeClr val="accent5">
                    <a:lumMod val="50000"/>
                  </a:schemeClr>
                </a:solidFill>
              </a:rPr>
              <a:t>Occupancy sensors</a:t>
            </a:r>
          </a:p>
          <a:p>
            <a:pPr lvl="1" eaLnBrk="1" hangingPunct="1">
              <a:lnSpc>
                <a:spcPct val="80000"/>
              </a:lnSpc>
              <a:defRPr/>
            </a:pPr>
            <a:r>
              <a:rPr lang="en-US" sz="1600" dirty="0">
                <a:solidFill>
                  <a:schemeClr val="accent5">
                    <a:lumMod val="50000"/>
                  </a:schemeClr>
                </a:solidFill>
              </a:rPr>
              <a:t>Dimming</a:t>
            </a:r>
          </a:p>
          <a:p>
            <a:pPr lvl="1" eaLnBrk="1" hangingPunct="1">
              <a:lnSpc>
                <a:spcPct val="80000"/>
              </a:lnSpc>
              <a:defRPr/>
            </a:pPr>
            <a:r>
              <a:rPr lang="en-US" sz="1600" dirty="0">
                <a:solidFill>
                  <a:schemeClr val="accent5">
                    <a:lumMod val="50000"/>
                  </a:schemeClr>
                </a:solidFill>
              </a:rPr>
              <a:t>Daylight dimming/switching</a:t>
            </a:r>
          </a:p>
          <a:p>
            <a:pPr lvl="1" eaLnBrk="1" hangingPunct="1">
              <a:lnSpc>
                <a:spcPct val="80000"/>
              </a:lnSpc>
              <a:defRPr/>
            </a:pPr>
            <a:r>
              <a:rPr lang="en-US" sz="1600" dirty="0">
                <a:solidFill>
                  <a:schemeClr val="accent5">
                    <a:lumMod val="50000"/>
                  </a:schemeClr>
                </a:solidFill>
              </a:rPr>
              <a:t>High-intensity discharge (HID)</a:t>
            </a:r>
            <a:br>
              <a:rPr lang="en-US" sz="1600" dirty="0">
                <a:solidFill>
                  <a:schemeClr val="accent5">
                    <a:lumMod val="50000"/>
                  </a:schemeClr>
                </a:solidFill>
              </a:rPr>
            </a:br>
            <a:r>
              <a:rPr lang="en-US" sz="1600" dirty="0">
                <a:solidFill>
                  <a:schemeClr val="accent5">
                    <a:lumMod val="50000"/>
                  </a:schemeClr>
                </a:solidFill>
              </a:rPr>
              <a:t>bi-level switching</a:t>
            </a:r>
          </a:p>
          <a:p>
            <a:pPr lvl="1" eaLnBrk="1" hangingPunct="1">
              <a:lnSpc>
                <a:spcPct val="80000"/>
              </a:lnSpc>
              <a:defRPr/>
            </a:pPr>
            <a:endParaRPr lang="en-US" sz="1600" dirty="0"/>
          </a:p>
          <a:p>
            <a:pPr eaLnBrk="1" hangingPunct="1">
              <a:lnSpc>
                <a:spcPct val="80000"/>
              </a:lnSpc>
              <a:defRPr/>
            </a:pPr>
            <a:endParaRPr lang="en-US" sz="1800" dirty="0"/>
          </a:p>
        </p:txBody>
      </p:sp>
      <p:sp>
        <p:nvSpPr>
          <p:cNvPr id="76805" name="Rectangle 7"/>
          <p:cNvSpPr>
            <a:spLocks noChangeArrowheads="1"/>
          </p:cNvSpPr>
          <p:nvPr/>
        </p:nvSpPr>
        <p:spPr bwMode="auto">
          <a:xfrm>
            <a:off x="5680493" y="5848350"/>
            <a:ext cx="2582863" cy="396875"/>
          </a:xfrm>
          <a:prstGeom prst="rect">
            <a:avLst/>
          </a:prstGeom>
          <a:noFill/>
          <a:ln w="9525">
            <a:noFill/>
            <a:miter lim="800000"/>
            <a:headEnd/>
            <a:tailEnd/>
          </a:ln>
        </p:spPr>
        <p:txBody>
          <a:bodyPr>
            <a:spAutoFit/>
          </a:bodyPr>
          <a:lstStyle/>
          <a:p>
            <a:pPr eaLnBrk="0" hangingPunct="0"/>
            <a:r>
              <a:rPr lang="en-US" sz="1000" dirty="0">
                <a:solidFill>
                  <a:srgbClr val="6F6F6F"/>
                </a:solidFill>
              </a:rPr>
              <a:t>Courtesy: E SOURCE Lighting Technology Atlas (2005)</a:t>
            </a:r>
          </a:p>
        </p:txBody>
      </p:sp>
      <p:pic>
        <p:nvPicPr>
          <p:cNvPr id="76806" name="Picture 8" descr="ScreenShot208"/>
          <p:cNvPicPr>
            <a:picLocks noChangeAspect="1" noChangeArrowheads="1"/>
          </p:cNvPicPr>
          <p:nvPr/>
        </p:nvPicPr>
        <p:blipFill>
          <a:blip r:embed="rId3" cstate="print"/>
          <a:srcRect/>
          <a:stretch>
            <a:fillRect/>
          </a:stretch>
        </p:blipFill>
        <p:spPr bwMode="auto">
          <a:xfrm>
            <a:off x="2870200" y="4114800"/>
            <a:ext cx="2810293" cy="2224088"/>
          </a:xfrm>
          <a:prstGeom prst="rect">
            <a:avLst/>
          </a:prstGeom>
          <a:noFill/>
          <a:ln w="9525">
            <a:noFill/>
            <a:miter lim="800000"/>
            <a:headEnd/>
            <a:tailEnd/>
          </a:ln>
        </p:spPr>
      </p:pic>
      <p:sp>
        <p:nvSpPr>
          <p:cNvPr id="10" name="TextBox 9"/>
          <p:cNvSpPr txBox="1"/>
          <p:nvPr/>
        </p:nvSpPr>
        <p:spPr>
          <a:xfrm>
            <a:off x="-17101" y="6529575"/>
            <a:ext cx="8263801" cy="253916"/>
          </a:xfrm>
          <a:prstGeom prst="rect">
            <a:avLst/>
          </a:prstGeom>
          <a:noFill/>
        </p:spPr>
        <p:txBody>
          <a:bodyPr wrap="none" rtlCol="0">
            <a:spAutoFit/>
          </a:bodyPr>
          <a:lstStyle/>
          <a:p>
            <a:r>
              <a:rPr lang="en-US" sz="1050" dirty="0" smtClean="0">
                <a:solidFill>
                  <a:schemeClr val="bg1">
                    <a:lumMod val="50000"/>
                  </a:schemeClr>
                </a:solidFill>
                <a:hlinkClick r:id="rId4"/>
              </a:rPr>
              <a:t>http</a:t>
            </a:r>
            <a:r>
              <a:rPr lang="en-US" sz="1050" dirty="0">
                <a:solidFill>
                  <a:schemeClr val="bg1">
                    <a:lumMod val="50000"/>
                  </a:schemeClr>
                </a:solidFill>
                <a:hlinkClick r:id="rId4"/>
              </a:rPr>
              <a:t>://</a:t>
            </a:r>
            <a:r>
              <a:rPr lang="en-US" sz="1050" dirty="0" smtClean="0">
                <a:solidFill>
                  <a:schemeClr val="bg1">
                    <a:lumMod val="50000"/>
                  </a:schemeClr>
                </a:solidFill>
                <a:hlinkClick r:id="rId4"/>
              </a:rPr>
              <a:t>www.energystar.gov/buildings/facility-owners-and-managers/existing-buildings/save-energy/comprehensive-approach/energy-star</a:t>
            </a:r>
            <a:endParaRPr lang="en-US" sz="105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p:cNvSpPr>
          <p:nvPr>
            <p:ph type="title" idx="4294967295"/>
          </p:nvPr>
        </p:nvSpPr>
        <p:spPr>
          <a:xfrm>
            <a:off x="0" y="152400"/>
            <a:ext cx="8378825" cy="1066800"/>
          </a:xfrm>
        </p:spPr>
        <p:txBody>
          <a:bodyPr/>
          <a:lstStyle/>
          <a:p>
            <a:pPr eaLnBrk="1" hangingPunct="1"/>
            <a:r>
              <a:rPr lang="en-US" smtClean="0"/>
              <a:t>Supplemental Load Reductions</a:t>
            </a:r>
          </a:p>
        </p:txBody>
      </p:sp>
      <p:sp>
        <p:nvSpPr>
          <p:cNvPr id="88067" name="Rectangle 3"/>
          <p:cNvSpPr>
            <a:spLocks noGrp="1"/>
          </p:cNvSpPr>
          <p:nvPr>
            <p:ph type="body" idx="4294967295"/>
          </p:nvPr>
        </p:nvSpPr>
        <p:spPr>
          <a:xfrm>
            <a:off x="0" y="1501775"/>
            <a:ext cx="4214813" cy="4002088"/>
          </a:xfrm>
        </p:spPr>
        <p:txBody>
          <a:bodyPr/>
          <a:lstStyle/>
          <a:p>
            <a:pPr eaLnBrk="1" hangingPunct="1">
              <a:lnSpc>
                <a:spcPct val="80000"/>
              </a:lnSpc>
              <a:defRPr/>
            </a:pPr>
            <a:r>
              <a:rPr lang="en-US" sz="2800" dirty="0">
                <a:solidFill>
                  <a:schemeClr val="accent5">
                    <a:lumMod val="50000"/>
                  </a:schemeClr>
                </a:solidFill>
              </a:rPr>
              <a:t>Envelope improvements</a:t>
            </a:r>
            <a:endParaRPr lang="en-US" dirty="0">
              <a:solidFill>
                <a:schemeClr val="accent5">
                  <a:lumMod val="50000"/>
                </a:schemeClr>
              </a:solidFill>
            </a:endParaRPr>
          </a:p>
          <a:p>
            <a:pPr lvl="1" eaLnBrk="1" hangingPunct="1">
              <a:lnSpc>
                <a:spcPct val="80000"/>
              </a:lnSpc>
              <a:defRPr/>
            </a:pPr>
            <a:r>
              <a:rPr lang="en-US" sz="2400" dirty="0">
                <a:solidFill>
                  <a:schemeClr val="accent5">
                    <a:lumMod val="50000"/>
                  </a:schemeClr>
                </a:solidFill>
              </a:rPr>
              <a:t>Wall and roof </a:t>
            </a:r>
            <a:r>
              <a:rPr lang="en-US" sz="2400" dirty="0" smtClean="0">
                <a:solidFill>
                  <a:schemeClr val="accent5">
                    <a:lumMod val="50000"/>
                  </a:schemeClr>
                </a:solidFill>
              </a:rPr>
              <a:t>insulation</a:t>
            </a:r>
            <a:endParaRPr lang="en-US" sz="2400" dirty="0">
              <a:solidFill>
                <a:schemeClr val="accent5">
                  <a:lumMod val="50000"/>
                </a:schemeClr>
              </a:solidFill>
            </a:endParaRPr>
          </a:p>
          <a:p>
            <a:pPr lvl="1" eaLnBrk="1" hangingPunct="1">
              <a:lnSpc>
                <a:spcPct val="80000"/>
              </a:lnSpc>
              <a:defRPr/>
            </a:pPr>
            <a:r>
              <a:rPr lang="en-US" sz="2400" dirty="0">
                <a:solidFill>
                  <a:schemeClr val="accent5">
                    <a:lumMod val="50000"/>
                  </a:schemeClr>
                </a:solidFill>
              </a:rPr>
              <a:t>Window upgrades</a:t>
            </a:r>
          </a:p>
          <a:p>
            <a:pPr lvl="1" eaLnBrk="1" hangingPunct="1">
              <a:lnSpc>
                <a:spcPct val="80000"/>
              </a:lnSpc>
              <a:defRPr/>
            </a:pPr>
            <a:r>
              <a:rPr lang="en-US" sz="2400" dirty="0">
                <a:solidFill>
                  <a:schemeClr val="accent5">
                    <a:lumMod val="50000"/>
                  </a:schemeClr>
                </a:solidFill>
              </a:rPr>
              <a:t>Infiltration control</a:t>
            </a:r>
          </a:p>
          <a:p>
            <a:pPr lvl="1" eaLnBrk="1" hangingPunct="1">
              <a:lnSpc>
                <a:spcPct val="80000"/>
              </a:lnSpc>
              <a:defRPr/>
            </a:pPr>
            <a:r>
              <a:rPr lang="en-US" sz="2400" dirty="0">
                <a:solidFill>
                  <a:schemeClr val="accent5">
                    <a:lumMod val="50000"/>
                  </a:schemeClr>
                </a:solidFill>
              </a:rPr>
              <a:t>Roof upgrades</a:t>
            </a:r>
          </a:p>
          <a:p>
            <a:pPr lvl="1" eaLnBrk="1" hangingPunct="1">
              <a:lnSpc>
                <a:spcPct val="80000"/>
              </a:lnSpc>
              <a:defRPr/>
            </a:pPr>
            <a:endParaRPr lang="en-US" sz="2400" dirty="0">
              <a:solidFill>
                <a:schemeClr val="accent5">
                  <a:lumMod val="50000"/>
                </a:schemeClr>
              </a:solidFill>
            </a:endParaRPr>
          </a:p>
          <a:p>
            <a:pPr eaLnBrk="1" hangingPunct="1">
              <a:lnSpc>
                <a:spcPct val="80000"/>
              </a:lnSpc>
              <a:defRPr/>
            </a:pPr>
            <a:r>
              <a:rPr lang="en-US" sz="2800" dirty="0">
                <a:solidFill>
                  <a:schemeClr val="accent5">
                    <a:lumMod val="50000"/>
                  </a:schemeClr>
                </a:solidFill>
              </a:rPr>
              <a:t>Purchase ENERGY STAR qualified products</a:t>
            </a:r>
          </a:p>
        </p:txBody>
      </p:sp>
      <p:grpSp>
        <p:nvGrpSpPr>
          <p:cNvPr id="77827" name="Group 7"/>
          <p:cNvGrpSpPr>
            <a:grpSpLocks/>
          </p:cNvGrpSpPr>
          <p:nvPr/>
        </p:nvGrpSpPr>
        <p:grpSpPr bwMode="auto">
          <a:xfrm>
            <a:off x="3683000" y="2044700"/>
            <a:ext cx="5461000" cy="4257675"/>
            <a:chOff x="2320" y="1288"/>
            <a:chExt cx="3440" cy="2682"/>
          </a:xfrm>
        </p:grpSpPr>
        <p:pic>
          <p:nvPicPr>
            <p:cNvPr id="77829" name="Picture 6" descr="ScreenShot210"/>
            <p:cNvPicPr>
              <a:picLocks noChangeAspect="1" noChangeArrowheads="1"/>
            </p:cNvPicPr>
            <p:nvPr/>
          </p:nvPicPr>
          <p:blipFill>
            <a:blip r:embed="rId3" cstate="print"/>
            <a:srcRect/>
            <a:stretch>
              <a:fillRect/>
            </a:stretch>
          </p:blipFill>
          <p:spPr bwMode="auto">
            <a:xfrm>
              <a:off x="2320" y="1288"/>
              <a:ext cx="3440" cy="2506"/>
            </a:xfrm>
            <a:prstGeom prst="rect">
              <a:avLst/>
            </a:prstGeom>
            <a:noFill/>
            <a:ln w="9525">
              <a:noFill/>
              <a:miter lim="800000"/>
              <a:headEnd/>
              <a:tailEnd/>
            </a:ln>
          </p:spPr>
        </p:pic>
        <p:sp>
          <p:nvSpPr>
            <p:cNvPr id="77830" name="Rectangle 5"/>
            <p:cNvSpPr>
              <a:spLocks noChangeArrowheads="1"/>
            </p:cNvSpPr>
            <p:nvPr/>
          </p:nvSpPr>
          <p:spPr bwMode="auto">
            <a:xfrm>
              <a:off x="3822" y="3816"/>
              <a:ext cx="1841" cy="154"/>
            </a:xfrm>
            <a:prstGeom prst="rect">
              <a:avLst/>
            </a:prstGeom>
            <a:noFill/>
            <a:ln w="9525">
              <a:noFill/>
              <a:miter lim="800000"/>
              <a:headEnd/>
              <a:tailEnd/>
            </a:ln>
          </p:spPr>
          <p:txBody>
            <a:bodyPr>
              <a:spAutoFit/>
            </a:bodyPr>
            <a:lstStyle/>
            <a:p>
              <a:pPr eaLnBrk="0" hangingPunct="0"/>
              <a:r>
                <a:rPr lang="en-US" sz="1000">
                  <a:solidFill>
                    <a:srgbClr val="6F6F6F"/>
                  </a:solidFill>
                </a:rPr>
                <a:t>Courtesy: E SOURCE; adopted from EPA</a:t>
              </a:r>
            </a:p>
          </p:txBody>
        </p:sp>
      </p:grpSp>
      <p:sp>
        <p:nvSpPr>
          <p:cNvPr id="10" name="TextBox 9"/>
          <p:cNvSpPr txBox="1"/>
          <p:nvPr/>
        </p:nvSpPr>
        <p:spPr>
          <a:xfrm>
            <a:off x="-17101" y="6529575"/>
            <a:ext cx="8263801" cy="253916"/>
          </a:xfrm>
          <a:prstGeom prst="rect">
            <a:avLst/>
          </a:prstGeom>
          <a:noFill/>
        </p:spPr>
        <p:txBody>
          <a:bodyPr wrap="none" rtlCol="0">
            <a:spAutoFit/>
          </a:bodyPr>
          <a:lstStyle/>
          <a:p>
            <a:r>
              <a:rPr lang="en-US" sz="1050" dirty="0" smtClean="0">
                <a:solidFill>
                  <a:schemeClr val="bg1">
                    <a:lumMod val="50000"/>
                  </a:schemeClr>
                </a:solidFill>
                <a:hlinkClick r:id="rId4"/>
              </a:rPr>
              <a:t>http</a:t>
            </a:r>
            <a:r>
              <a:rPr lang="en-US" sz="1050" dirty="0">
                <a:solidFill>
                  <a:schemeClr val="bg1">
                    <a:lumMod val="50000"/>
                  </a:schemeClr>
                </a:solidFill>
                <a:hlinkClick r:id="rId4"/>
              </a:rPr>
              <a:t>://</a:t>
            </a:r>
            <a:r>
              <a:rPr lang="en-US" sz="1050" dirty="0" smtClean="0">
                <a:solidFill>
                  <a:schemeClr val="bg1">
                    <a:lumMod val="50000"/>
                  </a:schemeClr>
                </a:solidFill>
                <a:hlinkClick r:id="rId4"/>
              </a:rPr>
              <a:t>www.energystar.gov/buildings/facility-owners-and-managers/existing-buildings/save-energy/comprehensive-approach/energy-star</a:t>
            </a:r>
            <a:endParaRPr lang="en-US" sz="105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7"/>
          <p:cNvPicPr>
            <a:picLocks noChangeAspect="1" noChangeArrowheads="1"/>
          </p:cNvPicPr>
          <p:nvPr/>
        </p:nvPicPr>
        <p:blipFill>
          <a:blip r:embed="rId3" cstate="print"/>
          <a:srcRect/>
          <a:stretch>
            <a:fillRect/>
          </a:stretch>
        </p:blipFill>
        <p:spPr bwMode="auto">
          <a:xfrm>
            <a:off x="4348163" y="2608263"/>
            <a:ext cx="4795837" cy="2776537"/>
          </a:xfrm>
          <a:prstGeom prst="rect">
            <a:avLst/>
          </a:prstGeom>
          <a:noFill/>
          <a:ln w="9525">
            <a:noFill/>
            <a:miter lim="800000"/>
            <a:headEnd/>
            <a:tailEnd/>
          </a:ln>
        </p:spPr>
      </p:pic>
      <p:sp>
        <p:nvSpPr>
          <p:cNvPr id="78851" name="Rectangle 2"/>
          <p:cNvSpPr>
            <a:spLocks noGrp="1"/>
          </p:cNvSpPr>
          <p:nvPr>
            <p:ph type="title" idx="4294967295"/>
          </p:nvPr>
        </p:nvSpPr>
        <p:spPr>
          <a:xfrm>
            <a:off x="0" y="146050"/>
            <a:ext cx="7620000" cy="1066800"/>
          </a:xfrm>
        </p:spPr>
        <p:txBody>
          <a:bodyPr/>
          <a:lstStyle/>
          <a:p>
            <a:pPr eaLnBrk="1" hangingPunct="1"/>
            <a:r>
              <a:rPr lang="en-US" smtClean="0"/>
              <a:t>Air Distribution Systems</a:t>
            </a:r>
          </a:p>
        </p:txBody>
      </p:sp>
      <p:sp>
        <p:nvSpPr>
          <p:cNvPr id="67588" name="Rectangle 3"/>
          <p:cNvSpPr>
            <a:spLocks noGrp="1"/>
          </p:cNvSpPr>
          <p:nvPr>
            <p:ph type="body" idx="4294967295"/>
          </p:nvPr>
        </p:nvSpPr>
        <p:spPr>
          <a:xfrm>
            <a:off x="0" y="1492250"/>
            <a:ext cx="4441825" cy="4784725"/>
          </a:xfrm>
        </p:spPr>
        <p:txBody>
          <a:bodyPr/>
          <a:lstStyle/>
          <a:p>
            <a:pPr eaLnBrk="1" hangingPunct="1">
              <a:lnSpc>
                <a:spcPct val="90000"/>
              </a:lnSpc>
              <a:defRPr/>
            </a:pPr>
            <a:r>
              <a:rPr lang="en-US" dirty="0" smtClean="0">
                <a:solidFill>
                  <a:schemeClr val="accent5">
                    <a:lumMod val="50000"/>
                  </a:schemeClr>
                </a:solidFill>
              </a:rPr>
              <a:t>Right-size fan system </a:t>
            </a:r>
          </a:p>
          <a:p>
            <a:pPr eaLnBrk="1" hangingPunct="1">
              <a:lnSpc>
                <a:spcPct val="90000"/>
              </a:lnSpc>
              <a:defRPr/>
            </a:pPr>
            <a:r>
              <a:rPr lang="en-US" dirty="0" smtClean="0">
                <a:solidFill>
                  <a:schemeClr val="accent5">
                    <a:lumMod val="50000"/>
                  </a:schemeClr>
                </a:solidFill>
              </a:rPr>
              <a:t>Use variable-speed drives</a:t>
            </a:r>
          </a:p>
          <a:p>
            <a:pPr eaLnBrk="1" hangingPunct="1">
              <a:lnSpc>
                <a:spcPct val="90000"/>
              </a:lnSpc>
              <a:defRPr/>
            </a:pPr>
            <a:r>
              <a:rPr lang="en-US" dirty="0" smtClean="0">
                <a:solidFill>
                  <a:schemeClr val="accent5">
                    <a:lumMod val="50000"/>
                  </a:schemeClr>
                </a:solidFill>
              </a:rPr>
              <a:t>Consider improved controls</a:t>
            </a:r>
          </a:p>
          <a:p>
            <a:pPr eaLnBrk="1" hangingPunct="1">
              <a:lnSpc>
                <a:spcPct val="90000"/>
              </a:lnSpc>
              <a:defRPr/>
            </a:pPr>
            <a:r>
              <a:rPr lang="en-US" dirty="0" smtClean="0">
                <a:solidFill>
                  <a:schemeClr val="accent5">
                    <a:lumMod val="50000"/>
                  </a:schemeClr>
                </a:solidFill>
              </a:rPr>
              <a:t>Use energy-efficient motors and belts</a:t>
            </a:r>
          </a:p>
          <a:p>
            <a:pPr eaLnBrk="1" hangingPunct="1">
              <a:lnSpc>
                <a:spcPct val="90000"/>
              </a:lnSpc>
              <a:defRPr/>
            </a:pPr>
            <a:r>
              <a:rPr lang="en-US" dirty="0" smtClean="0">
                <a:solidFill>
                  <a:schemeClr val="accent5">
                    <a:lumMod val="50000"/>
                  </a:schemeClr>
                </a:solidFill>
              </a:rPr>
              <a:t>Maintain and clean filters properly</a:t>
            </a:r>
          </a:p>
        </p:txBody>
      </p:sp>
      <p:sp>
        <p:nvSpPr>
          <p:cNvPr id="8" name="TextBox 7"/>
          <p:cNvSpPr txBox="1"/>
          <p:nvPr/>
        </p:nvSpPr>
        <p:spPr>
          <a:xfrm>
            <a:off x="-17101" y="6529575"/>
            <a:ext cx="8263801" cy="253916"/>
          </a:xfrm>
          <a:prstGeom prst="rect">
            <a:avLst/>
          </a:prstGeom>
          <a:noFill/>
        </p:spPr>
        <p:txBody>
          <a:bodyPr wrap="none" rtlCol="0">
            <a:spAutoFit/>
          </a:bodyPr>
          <a:lstStyle/>
          <a:p>
            <a:r>
              <a:rPr lang="en-US" sz="1050" dirty="0" smtClean="0">
                <a:solidFill>
                  <a:schemeClr val="bg1">
                    <a:lumMod val="50000"/>
                  </a:schemeClr>
                </a:solidFill>
                <a:hlinkClick r:id="rId4"/>
              </a:rPr>
              <a:t>http</a:t>
            </a:r>
            <a:r>
              <a:rPr lang="en-US" sz="1050" dirty="0">
                <a:solidFill>
                  <a:schemeClr val="bg1">
                    <a:lumMod val="50000"/>
                  </a:schemeClr>
                </a:solidFill>
                <a:hlinkClick r:id="rId4"/>
              </a:rPr>
              <a:t>://</a:t>
            </a:r>
            <a:r>
              <a:rPr lang="en-US" sz="1050" dirty="0" smtClean="0">
                <a:solidFill>
                  <a:schemeClr val="bg1">
                    <a:lumMod val="50000"/>
                  </a:schemeClr>
                </a:solidFill>
                <a:hlinkClick r:id="rId4"/>
              </a:rPr>
              <a:t>www.energystar.gov/buildings/facility-owners-and-managers/existing-buildings/save-energy/comprehensive-approach/energy-star</a:t>
            </a:r>
            <a:endParaRPr lang="en-US" sz="105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6"/>
          <p:cNvPicPr>
            <a:picLocks noChangeAspect="1" noChangeArrowheads="1"/>
          </p:cNvPicPr>
          <p:nvPr/>
        </p:nvPicPr>
        <p:blipFill>
          <a:blip r:embed="rId3" cstate="print"/>
          <a:srcRect/>
          <a:stretch>
            <a:fillRect/>
          </a:stretch>
        </p:blipFill>
        <p:spPr bwMode="auto">
          <a:xfrm>
            <a:off x="4791075" y="2124075"/>
            <a:ext cx="4352925" cy="3208338"/>
          </a:xfrm>
          <a:prstGeom prst="rect">
            <a:avLst/>
          </a:prstGeom>
          <a:noFill/>
          <a:ln w="9525">
            <a:noFill/>
            <a:miter lim="800000"/>
            <a:headEnd/>
            <a:tailEnd/>
          </a:ln>
        </p:spPr>
      </p:pic>
      <p:sp>
        <p:nvSpPr>
          <p:cNvPr id="79875" name="Rectangle 2"/>
          <p:cNvSpPr>
            <a:spLocks noGrp="1"/>
          </p:cNvSpPr>
          <p:nvPr>
            <p:ph type="title" idx="4294967295"/>
          </p:nvPr>
        </p:nvSpPr>
        <p:spPr>
          <a:xfrm>
            <a:off x="0" y="457200"/>
            <a:ext cx="7620000" cy="1066800"/>
          </a:xfrm>
        </p:spPr>
        <p:txBody>
          <a:bodyPr/>
          <a:lstStyle/>
          <a:p>
            <a:pPr eaLnBrk="1" hangingPunct="1"/>
            <a:r>
              <a:rPr lang="en-US" smtClean="0"/>
              <a:t>Heating And Cooling </a:t>
            </a:r>
            <a:br>
              <a:rPr lang="en-US" smtClean="0"/>
            </a:br>
            <a:r>
              <a:rPr lang="en-US" smtClean="0"/>
              <a:t>(H&amp;C) Upgrades</a:t>
            </a:r>
          </a:p>
        </p:txBody>
      </p:sp>
      <p:sp>
        <p:nvSpPr>
          <p:cNvPr id="68612" name="Rectangle 3"/>
          <p:cNvSpPr>
            <a:spLocks noGrp="1"/>
          </p:cNvSpPr>
          <p:nvPr>
            <p:ph type="body" idx="4294967295"/>
          </p:nvPr>
        </p:nvSpPr>
        <p:spPr>
          <a:xfrm>
            <a:off x="0" y="2270125"/>
            <a:ext cx="5191125" cy="4587875"/>
          </a:xfrm>
        </p:spPr>
        <p:txBody>
          <a:bodyPr/>
          <a:lstStyle/>
          <a:p>
            <a:pPr eaLnBrk="1" hangingPunct="1">
              <a:lnSpc>
                <a:spcPct val="80000"/>
              </a:lnSpc>
              <a:defRPr/>
            </a:pPr>
            <a:r>
              <a:rPr lang="en-US" sz="2600" dirty="0" smtClean="0">
                <a:solidFill>
                  <a:schemeClr val="accent5">
                    <a:lumMod val="50000"/>
                  </a:schemeClr>
                </a:solidFill>
              </a:rPr>
              <a:t>Measure H&amp;C loads</a:t>
            </a:r>
          </a:p>
          <a:p>
            <a:pPr eaLnBrk="1" hangingPunct="1">
              <a:lnSpc>
                <a:spcPct val="80000"/>
              </a:lnSpc>
              <a:defRPr/>
            </a:pPr>
            <a:r>
              <a:rPr lang="en-US" sz="2600" dirty="0" smtClean="0">
                <a:solidFill>
                  <a:schemeClr val="accent5">
                    <a:lumMod val="50000"/>
                  </a:schemeClr>
                </a:solidFill>
              </a:rPr>
              <a:t>Right size H&amp;C systems</a:t>
            </a:r>
          </a:p>
          <a:p>
            <a:pPr eaLnBrk="1" hangingPunct="1">
              <a:lnSpc>
                <a:spcPct val="80000"/>
              </a:lnSpc>
              <a:defRPr/>
            </a:pPr>
            <a:r>
              <a:rPr lang="en-US" sz="2600" dirty="0" smtClean="0">
                <a:solidFill>
                  <a:schemeClr val="accent5">
                    <a:lumMod val="50000"/>
                  </a:schemeClr>
                </a:solidFill>
              </a:rPr>
              <a:t>Evaluate chiller upgrades /replacements</a:t>
            </a:r>
          </a:p>
          <a:p>
            <a:pPr eaLnBrk="1" hangingPunct="1">
              <a:lnSpc>
                <a:spcPct val="80000"/>
              </a:lnSpc>
              <a:defRPr/>
            </a:pPr>
            <a:r>
              <a:rPr lang="en-US" sz="2600" dirty="0" smtClean="0">
                <a:solidFill>
                  <a:schemeClr val="accent5">
                    <a:lumMod val="50000"/>
                  </a:schemeClr>
                </a:solidFill>
              </a:rPr>
              <a:t>Use high-efficiency components</a:t>
            </a:r>
          </a:p>
          <a:p>
            <a:pPr eaLnBrk="1" hangingPunct="1">
              <a:lnSpc>
                <a:spcPct val="80000"/>
              </a:lnSpc>
              <a:defRPr/>
            </a:pPr>
            <a:r>
              <a:rPr lang="en-US" sz="2600" dirty="0" smtClean="0">
                <a:solidFill>
                  <a:schemeClr val="accent5">
                    <a:lumMod val="50000"/>
                  </a:schemeClr>
                </a:solidFill>
              </a:rPr>
              <a:t>Purchase ENERGY STAR qualified ACs, ground-source closed-loop heat pumps</a:t>
            </a:r>
          </a:p>
        </p:txBody>
      </p:sp>
      <p:sp>
        <p:nvSpPr>
          <p:cNvPr id="79877" name="Rectangle 5"/>
          <p:cNvSpPr>
            <a:spLocks noChangeArrowheads="1"/>
          </p:cNvSpPr>
          <p:nvPr/>
        </p:nvSpPr>
        <p:spPr bwMode="auto">
          <a:xfrm>
            <a:off x="5486400" y="5486400"/>
            <a:ext cx="2540000" cy="244475"/>
          </a:xfrm>
          <a:prstGeom prst="rect">
            <a:avLst/>
          </a:prstGeom>
          <a:noFill/>
          <a:ln w="9525">
            <a:noFill/>
            <a:miter lim="800000"/>
            <a:headEnd/>
            <a:tailEnd/>
          </a:ln>
        </p:spPr>
        <p:txBody>
          <a:bodyPr>
            <a:spAutoFit/>
          </a:bodyPr>
          <a:lstStyle/>
          <a:p>
            <a:pPr eaLnBrk="0" hangingPunct="0"/>
            <a:r>
              <a:rPr lang="en-US" sz="1000" dirty="0">
                <a:solidFill>
                  <a:srgbClr val="6F6F6F"/>
                </a:solidFill>
              </a:rPr>
              <a:t>Courtesy: E SOURCE; Adopted from EPA</a:t>
            </a:r>
          </a:p>
        </p:txBody>
      </p:sp>
      <p:sp>
        <p:nvSpPr>
          <p:cNvPr id="9" name="TextBox 8"/>
          <p:cNvSpPr txBox="1"/>
          <p:nvPr/>
        </p:nvSpPr>
        <p:spPr>
          <a:xfrm>
            <a:off x="-17101" y="6529575"/>
            <a:ext cx="8263801" cy="253916"/>
          </a:xfrm>
          <a:prstGeom prst="rect">
            <a:avLst/>
          </a:prstGeom>
          <a:noFill/>
        </p:spPr>
        <p:txBody>
          <a:bodyPr wrap="none" rtlCol="0">
            <a:spAutoFit/>
          </a:bodyPr>
          <a:lstStyle/>
          <a:p>
            <a:r>
              <a:rPr lang="en-US" sz="1050" dirty="0" smtClean="0">
                <a:solidFill>
                  <a:schemeClr val="bg1">
                    <a:lumMod val="50000"/>
                  </a:schemeClr>
                </a:solidFill>
                <a:hlinkClick r:id="rId4"/>
              </a:rPr>
              <a:t>http</a:t>
            </a:r>
            <a:r>
              <a:rPr lang="en-US" sz="1050" dirty="0">
                <a:solidFill>
                  <a:schemeClr val="bg1">
                    <a:lumMod val="50000"/>
                  </a:schemeClr>
                </a:solidFill>
                <a:hlinkClick r:id="rId4"/>
              </a:rPr>
              <a:t>://</a:t>
            </a:r>
            <a:r>
              <a:rPr lang="en-US" sz="1050" dirty="0" smtClean="0">
                <a:solidFill>
                  <a:schemeClr val="bg1">
                    <a:lumMod val="50000"/>
                  </a:schemeClr>
                </a:solidFill>
                <a:hlinkClick r:id="rId4"/>
              </a:rPr>
              <a:t>www.energystar.gov/buildings/facility-owners-and-managers/existing-buildings/save-energy/comprehensive-approach/energy-star</a:t>
            </a:r>
            <a:endParaRPr lang="en-US" sz="105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Placeholder 1"/>
          <p:cNvSpPr>
            <a:spLocks noGrp="1"/>
          </p:cNvSpPr>
          <p:nvPr>
            <p:ph type="body" sz="quarter" idx="10"/>
          </p:nvPr>
        </p:nvSpPr>
        <p:spPr>
          <a:xfrm>
            <a:off x="76200" y="3009900"/>
            <a:ext cx="8991600" cy="838200"/>
          </a:xfrm>
        </p:spPr>
        <p:txBody>
          <a:bodyPr anchor="ctr"/>
          <a:lstStyle/>
          <a:p>
            <a:pPr algn="ctr"/>
            <a:r>
              <a:rPr lang="en-US" sz="4400" smtClean="0">
                <a:solidFill>
                  <a:schemeClr val="accent1"/>
                </a:solidFill>
              </a:rPr>
              <a:t>Getting Started on Your </a:t>
            </a:r>
          </a:p>
          <a:p>
            <a:pPr algn="ctr"/>
            <a:r>
              <a:rPr lang="en-US" sz="4400" smtClean="0">
                <a:solidFill>
                  <a:schemeClr val="accent1"/>
                </a:solidFill>
              </a:rPr>
              <a:t>Commercial Project Building</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Title 6"/>
          <p:cNvSpPr>
            <a:spLocks noGrp="1"/>
          </p:cNvSpPr>
          <p:nvPr>
            <p:ph type="title" idx="4294967295"/>
          </p:nvPr>
        </p:nvSpPr>
        <p:spPr>
          <a:xfrm>
            <a:off x="0" y="228600"/>
            <a:ext cx="7620000" cy="1066800"/>
          </a:xfrm>
        </p:spPr>
        <p:txBody>
          <a:bodyPr anchor="b"/>
          <a:lstStyle/>
          <a:p>
            <a:r>
              <a:rPr lang="en-US" sz="3600" dirty="0" smtClean="0"/>
              <a:t>Benchmarking Quick </a:t>
            </a:r>
            <a:r>
              <a:rPr lang="en-US" sz="3600" smtClean="0"/>
              <a:t>Start Guide</a:t>
            </a:r>
            <a:endParaRPr lang="en-US" sz="3600" dirty="0" smtClean="0"/>
          </a:p>
        </p:txBody>
      </p:sp>
      <p:sp>
        <p:nvSpPr>
          <p:cNvPr id="8" name="Rectangle 3"/>
          <p:cNvSpPr txBox="1">
            <a:spLocks/>
          </p:cNvSpPr>
          <p:nvPr/>
        </p:nvSpPr>
        <p:spPr bwMode="auto">
          <a:xfrm>
            <a:off x="0" y="1600200"/>
            <a:ext cx="8839200" cy="4525963"/>
          </a:xfrm>
          <a:prstGeom prst="rect">
            <a:avLst/>
          </a:prstGeom>
          <a:noFill/>
          <a:ln w="9525">
            <a:noFill/>
            <a:miter lim="800000"/>
            <a:headEnd/>
            <a:tailEnd/>
          </a:ln>
        </p:spPr>
        <p:txBody>
          <a:bodyPr/>
          <a:lstStyle/>
          <a:p>
            <a:pPr marL="342900" indent="-342900">
              <a:spcBef>
                <a:spcPct val="20000"/>
              </a:spcBef>
              <a:buClr>
                <a:srgbClr val="00B0F0"/>
              </a:buClr>
              <a:buFont typeface="Arial" charset="0"/>
              <a:buNone/>
              <a:defRPr/>
            </a:pPr>
            <a:endParaRPr lang="en-US" sz="2800" kern="0" dirty="0">
              <a:solidFill>
                <a:schemeClr val="accent5">
                  <a:lumMod val="50000"/>
                </a:schemeClr>
              </a:solidFill>
              <a:latin typeface="+mn-lt"/>
              <a:ea typeface="Arial" pitchFamily="-110" charset="0"/>
              <a:cs typeface="+mn-cs"/>
            </a:endParaRPr>
          </a:p>
        </p:txBody>
      </p:sp>
      <p:sp>
        <p:nvSpPr>
          <p:cNvPr id="81926" name="Rectangle 8"/>
          <p:cNvSpPr>
            <a:spLocks noChangeArrowheads="1"/>
          </p:cNvSpPr>
          <p:nvPr/>
        </p:nvSpPr>
        <p:spPr bwMode="auto">
          <a:xfrm>
            <a:off x="0" y="6572250"/>
            <a:ext cx="8135560" cy="253916"/>
          </a:xfrm>
          <a:prstGeom prst="rect">
            <a:avLst/>
          </a:prstGeom>
          <a:noFill/>
        </p:spPr>
        <p:txBody>
          <a:bodyPr wrap="none" rtlCol="0">
            <a:spAutoFit/>
          </a:bodyPr>
          <a:lstStyle/>
          <a:p>
            <a:pPr algn="ctr"/>
            <a:r>
              <a:rPr lang="en-US" sz="1050" dirty="0" smtClean="0">
                <a:solidFill>
                  <a:schemeClr val="bg1">
                    <a:lumMod val="50000"/>
                  </a:schemeClr>
                </a:solidFill>
                <a:hlinkClick r:id="rId3"/>
              </a:rPr>
              <a:t>http</a:t>
            </a:r>
            <a:r>
              <a:rPr lang="en-US" sz="1050" dirty="0">
                <a:solidFill>
                  <a:schemeClr val="bg1">
                    <a:lumMod val="50000"/>
                  </a:schemeClr>
                </a:solidFill>
                <a:hlinkClick r:id="rId3"/>
              </a:rPr>
              <a:t>://www.energystar.gov/buildings/facility-owners-and-managers/existing-buildings/use-portfolio-manager/get-started-benchmarking</a:t>
            </a:r>
            <a:endParaRPr lang="en-US" sz="1050" dirty="0">
              <a:solidFill>
                <a:schemeClr val="bg1">
                  <a:lumMod val="50000"/>
                </a:schemeClr>
              </a:solidFill>
            </a:endParaRPr>
          </a:p>
        </p:txBody>
      </p:sp>
      <p:pic>
        <p:nvPicPr>
          <p:cNvPr id="9" name="Picture 8" descr="BenchmarkingStarterKit.png"/>
          <p:cNvPicPr>
            <a:picLocks noChangeAspect="1"/>
          </p:cNvPicPr>
          <p:nvPr/>
        </p:nvPicPr>
        <p:blipFill>
          <a:blip r:embed="rId4" cstate="print"/>
          <a:srcRect l="963" r="799" b="33333"/>
          <a:stretch>
            <a:fillRect/>
          </a:stretch>
        </p:blipFill>
        <p:spPr>
          <a:xfrm>
            <a:off x="685800" y="1447800"/>
            <a:ext cx="7772400" cy="4572000"/>
          </a:xfrm>
          <a:prstGeom prst="rect">
            <a:avLst/>
          </a:prstGeom>
          <a:ln>
            <a:solidFill>
              <a:srgbClr val="6F6F6F"/>
            </a:solidFill>
          </a:ln>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6"/>
          <p:cNvSpPr>
            <a:spLocks noGrp="1"/>
          </p:cNvSpPr>
          <p:nvPr>
            <p:ph type="title"/>
          </p:nvPr>
        </p:nvSpPr>
        <p:spPr/>
        <p:txBody>
          <a:bodyPr anchor="b"/>
          <a:lstStyle/>
          <a:p>
            <a:r>
              <a:rPr lang="en-US" sz="3600" smtClean="0"/>
              <a:t>Trainings, Webinars, and Recorded Presentations</a:t>
            </a:r>
          </a:p>
        </p:txBody>
      </p:sp>
      <p:graphicFrame>
        <p:nvGraphicFramePr>
          <p:cNvPr id="9" name="Table 8"/>
          <p:cNvGraphicFramePr>
            <a:graphicFrameLocks noGrp="1"/>
          </p:cNvGraphicFramePr>
          <p:nvPr>
            <p:extLst>
              <p:ext uri="{D42A27DB-BD31-4B8C-83A1-F6EECF244321}">
                <p14:modId xmlns:p14="http://schemas.microsoft.com/office/powerpoint/2010/main" val="709026257"/>
              </p:ext>
            </p:extLst>
          </p:nvPr>
        </p:nvGraphicFramePr>
        <p:xfrm>
          <a:off x="1790700" y="5867400"/>
          <a:ext cx="5219700" cy="695325"/>
        </p:xfrm>
        <a:graphic>
          <a:graphicData uri="http://schemas.openxmlformats.org/drawingml/2006/table">
            <a:tbl>
              <a:tblPr/>
              <a:tblGrid>
                <a:gridCol w="5219700"/>
              </a:tblGrid>
              <a:tr h="695325">
                <a:tc>
                  <a:txBody>
                    <a:bodyPr/>
                    <a:lstStyle/>
                    <a:p>
                      <a:pPr algn="ctr" fontAlgn="b"/>
                      <a:r>
                        <a:rPr lang="en-US" sz="2000" b="0" i="0" u="sng" strike="noStrike" dirty="0" smtClean="0">
                          <a:solidFill>
                            <a:schemeClr val="tx2"/>
                          </a:solidFill>
                          <a:latin typeface="+mn-lt"/>
                          <a:hlinkClick r:id="rId3"/>
                        </a:rPr>
                        <a:t>http://www.energystar.gov/buildings/training</a:t>
                      </a:r>
                      <a:endParaRPr lang="en-US" sz="2000" b="0" i="0" u="sng" strike="noStrike" dirty="0">
                        <a:solidFill>
                          <a:schemeClr val="tx2"/>
                        </a:solidFill>
                        <a:latin typeface="Arial"/>
                      </a:endParaRPr>
                    </a:p>
                  </a:txBody>
                  <a:tcPr marL="9525" marR="9525" marT="9525" marB="0" anchor="b">
                    <a:lnL>
                      <a:noFill/>
                    </a:lnL>
                    <a:lnR>
                      <a:noFill/>
                    </a:lnR>
                    <a:lnT>
                      <a:noFill/>
                    </a:lnT>
                    <a:lnB>
                      <a:noFill/>
                    </a:lnB>
                  </a:tcPr>
                </a:tc>
              </a:tr>
            </a:tbl>
          </a:graphicData>
        </a:graphic>
      </p:graphicFrame>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7893" y="1656330"/>
            <a:ext cx="5524500" cy="415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Trainings and Webinars</a:t>
            </a:r>
            <a:endParaRPr lang="en-US" dirty="0"/>
          </a:p>
        </p:txBody>
      </p:sp>
      <p:sp>
        <p:nvSpPr>
          <p:cNvPr id="3" name="Content Placeholder 2"/>
          <p:cNvSpPr>
            <a:spLocks noGrp="1"/>
          </p:cNvSpPr>
          <p:nvPr>
            <p:ph idx="1"/>
          </p:nvPr>
        </p:nvSpPr>
        <p:spPr/>
        <p:txBody>
          <a:bodyPr/>
          <a:lstStyle/>
          <a:p>
            <a:r>
              <a:rPr lang="en-US" dirty="0" smtClean="0"/>
              <a:t>There are many trainings and webinars that are provided by EPA free of charge. Topics include how to use Portfolio Manager, the ENERGY STAR program, and more.</a:t>
            </a:r>
          </a:p>
          <a:p>
            <a:r>
              <a:rPr lang="en-US" dirty="0" smtClean="0"/>
              <a:t>The registration page for live training sessions is included below.</a:t>
            </a:r>
          </a:p>
          <a:p>
            <a:pPr marL="0" indent="0">
              <a:buNone/>
            </a:pPr>
            <a:endParaRPr lang="en-US" sz="2000" dirty="0" smtClean="0"/>
          </a:p>
          <a:p>
            <a:pPr marL="0" indent="0">
              <a:buNone/>
            </a:pPr>
            <a:r>
              <a:rPr lang="en-US" sz="2000" dirty="0" smtClean="0">
                <a:hlinkClick r:id="rId4"/>
              </a:rPr>
              <a:t>https://esbuildings.webex.com/mw0401l/mywebex/default.do?siteurl=esbuildings</a:t>
            </a:r>
            <a:endParaRPr lang="en-US" sz="2000" dirty="0"/>
          </a:p>
        </p:txBody>
      </p:sp>
    </p:spTree>
    <p:extLst>
      <p:ext uri="{BB962C8B-B14F-4D97-AF65-F5344CB8AC3E}">
        <p14:creationId xmlns:p14="http://schemas.microsoft.com/office/powerpoint/2010/main" val="304531439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Recorded Presentations</a:t>
            </a:r>
            <a:endParaRPr lang="en-US" dirty="0"/>
          </a:p>
        </p:txBody>
      </p:sp>
      <p:sp>
        <p:nvSpPr>
          <p:cNvPr id="3" name="Content Placeholder 2"/>
          <p:cNvSpPr>
            <a:spLocks noGrp="1"/>
          </p:cNvSpPr>
          <p:nvPr>
            <p:ph idx="1"/>
          </p:nvPr>
        </p:nvSpPr>
        <p:spPr/>
        <p:txBody>
          <a:bodyPr/>
          <a:lstStyle/>
          <a:p>
            <a:r>
              <a:rPr lang="en-US" dirty="0" smtClean="0"/>
              <a:t>In addition, many of the trainings have been recorded, so that they can be reviewed at any time. The list of recorded training sessions can be accessed at the link below.</a:t>
            </a:r>
          </a:p>
          <a:p>
            <a:pPr marL="0" indent="0">
              <a:buNone/>
            </a:pPr>
            <a:endParaRPr lang="en-US" sz="2000" dirty="0" smtClean="0"/>
          </a:p>
          <a:p>
            <a:pPr marL="0" indent="0">
              <a:buNone/>
            </a:pPr>
            <a:r>
              <a:rPr lang="en-US" sz="2000" dirty="0">
                <a:hlinkClick r:id="rId2"/>
              </a:rPr>
              <a:t>http://</a:t>
            </a:r>
            <a:r>
              <a:rPr lang="en-US" sz="2000" dirty="0" smtClean="0">
                <a:hlinkClick r:id="rId2"/>
              </a:rPr>
              <a:t>www.energystar.gov/buildings/training/recorded-training</a:t>
            </a:r>
            <a:endParaRPr lang="en-US" sz="2000" dirty="0" smtClean="0"/>
          </a:p>
          <a:p>
            <a:pPr marL="0" indent="0">
              <a:buNone/>
            </a:pPr>
            <a:endParaRPr lang="en-US" sz="2000" dirty="0" smtClean="0"/>
          </a:p>
        </p:txBody>
      </p:sp>
    </p:spTree>
    <p:extLst>
      <p:ext uri="{BB962C8B-B14F-4D97-AF65-F5344CB8AC3E}">
        <p14:creationId xmlns:p14="http://schemas.microsoft.com/office/powerpoint/2010/main" val="1729893051"/>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Placeholder 1"/>
          <p:cNvSpPr>
            <a:spLocks noGrp="1"/>
          </p:cNvSpPr>
          <p:nvPr>
            <p:ph type="body" sz="quarter" idx="10"/>
          </p:nvPr>
        </p:nvSpPr>
        <p:spPr>
          <a:xfrm>
            <a:off x="76200" y="3009900"/>
            <a:ext cx="8991600" cy="838200"/>
          </a:xfrm>
        </p:spPr>
        <p:txBody>
          <a:bodyPr anchor="ctr"/>
          <a:lstStyle/>
          <a:p>
            <a:pPr algn="ctr"/>
            <a:r>
              <a:rPr lang="en-US" sz="4400" dirty="0" smtClean="0">
                <a:solidFill>
                  <a:schemeClr val="accent1"/>
                </a:solidFill>
              </a:rPr>
              <a:t>Practice Benchmarking a Building in Portfolio Manager</a:t>
            </a:r>
          </a:p>
        </p:txBody>
      </p:sp>
    </p:spTree>
    <p:extLst>
      <p:ext uri="{BB962C8B-B14F-4D97-AF65-F5344CB8AC3E}">
        <p14:creationId xmlns:p14="http://schemas.microsoft.com/office/powerpoint/2010/main" val="1921945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00402" y="949931"/>
            <a:ext cx="2013857" cy="5105400"/>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554" name="Group 2"/>
          <p:cNvGrpSpPr>
            <a:grpSpLocks/>
          </p:cNvGrpSpPr>
          <p:nvPr/>
        </p:nvGrpSpPr>
        <p:grpSpPr bwMode="auto">
          <a:xfrm>
            <a:off x="6587719" y="1105639"/>
            <a:ext cx="1981200" cy="1371601"/>
            <a:chOff x="2202" y="1162"/>
            <a:chExt cx="1248" cy="864"/>
          </a:xfrm>
        </p:grpSpPr>
        <p:pic>
          <p:nvPicPr>
            <p:cNvPr id="38" name="Picture 49" descr="mob"/>
            <p:cNvPicPr>
              <a:picLocks noChangeArrowheads="1"/>
            </p:cNvPicPr>
            <p:nvPr/>
          </p:nvPicPr>
          <p:blipFill>
            <a:blip r:embed="rId3" cstate="print"/>
            <a:srcRect/>
            <a:stretch>
              <a:fillRect/>
            </a:stretch>
          </p:blipFill>
          <p:spPr bwMode="auto">
            <a:xfrm>
              <a:off x="2400" y="116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3599" name="TextBox 25"/>
            <p:cNvSpPr txBox="1">
              <a:spLocks noChangeArrowheads="1"/>
            </p:cNvSpPr>
            <p:nvPr/>
          </p:nvSpPr>
          <p:spPr bwMode="auto">
            <a:xfrm>
              <a:off x="2202" y="1834"/>
              <a:ext cx="1248" cy="192"/>
            </a:xfrm>
            <a:prstGeom prst="rect">
              <a:avLst/>
            </a:prstGeom>
            <a:noFill/>
            <a:ln w="9525">
              <a:noFill/>
              <a:miter lim="800000"/>
              <a:headEnd/>
              <a:tailEnd/>
            </a:ln>
          </p:spPr>
          <p:txBody>
            <a:bodyPr>
              <a:spAutoFit/>
            </a:bodyPr>
            <a:lstStyle/>
            <a:p>
              <a:pPr algn="ctr" eaLnBrk="0" hangingPunct="0"/>
              <a:r>
                <a:rPr lang="en-US" sz="1400" b="1" dirty="0">
                  <a:solidFill>
                    <a:srgbClr val="1F1F1F"/>
                  </a:solidFill>
                </a:rPr>
                <a:t>Medical </a:t>
              </a:r>
              <a:r>
                <a:rPr lang="en-US" sz="1400" b="1" dirty="0" smtClean="0">
                  <a:solidFill>
                    <a:srgbClr val="1F1F1F"/>
                  </a:solidFill>
                </a:rPr>
                <a:t>Offices*</a:t>
              </a:r>
              <a:endParaRPr lang="en-US" sz="1400" b="1" dirty="0">
                <a:solidFill>
                  <a:srgbClr val="1F1F1F"/>
                </a:solidFill>
              </a:endParaRPr>
            </a:p>
          </p:txBody>
        </p:sp>
      </p:grpSp>
      <p:grpSp>
        <p:nvGrpSpPr>
          <p:cNvPr id="23555" name="Group 5"/>
          <p:cNvGrpSpPr>
            <a:grpSpLocks/>
          </p:cNvGrpSpPr>
          <p:nvPr/>
        </p:nvGrpSpPr>
        <p:grpSpPr bwMode="auto">
          <a:xfrm>
            <a:off x="4845284" y="2659448"/>
            <a:ext cx="1676400" cy="1362075"/>
            <a:chOff x="1152" y="1152"/>
            <a:chExt cx="1056" cy="858"/>
          </a:xfrm>
        </p:grpSpPr>
        <p:pic>
          <p:nvPicPr>
            <p:cNvPr id="36" name="Picture 59" descr="1001404"/>
            <p:cNvPicPr>
              <a:picLocks noChangeArrowheads="1"/>
            </p:cNvPicPr>
            <p:nvPr/>
          </p:nvPicPr>
          <p:blipFill>
            <a:blip r:embed="rId4" cstate="print"/>
            <a:srcRect/>
            <a:stretch>
              <a:fillRect/>
            </a:stretch>
          </p:blipFill>
          <p:spPr bwMode="auto">
            <a:xfrm>
              <a:off x="1284" y="115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3597" name="TextBox 21"/>
            <p:cNvSpPr txBox="1">
              <a:spLocks noChangeArrowheads="1"/>
            </p:cNvSpPr>
            <p:nvPr/>
          </p:nvSpPr>
          <p:spPr bwMode="auto">
            <a:xfrm>
              <a:off x="1152" y="1819"/>
              <a:ext cx="1056" cy="191"/>
            </a:xfrm>
            <a:prstGeom prst="rect">
              <a:avLst/>
            </a:prstGeom>
            <a:noFill/>
            <a:ln w="9525">
              <a:noFill/>
              <a:miter lim="800000"/>
              <a:headEnd/>
              <a:tailEnd/>
            </a:ln>
          </p:spPr>
          <p:txBody>
            <a:bodyPr>
              <a:spAutoFit/>
            </a:bodyPr>
            <a:lstStyle/>
            <a:p>
              <a:pPr algn="ctr" eaLnBrk="0" hangingPunct="0"/>
              <a:r>
                <a:rPr lang="en-US" sz="1400" b="1">
                  <a:solidFill>
                    <a:srgbClr val="1F1F1F"/>
                  </a:solidFill>
                </a:rPr>
                <a:t>Office Buildings</a:t>
              </a:r>
            </a:p>
          </p:txBody>
        </p:sp>
      </p:grpSp>
      <p:grpSp>
        <p:nvGrpSpPr>
          <p:cNvPr id="23556" name="Group 8"/>
          <p:cNvGrpSpPr>
            <a:grpSpLocks/>
          </p:cNvGrpSpPr>
          <p:nvPr/>
        </p:nvGrpSpPr>
        <p:grpSpPr bwMode="auto">
          <a:xfrm>
            <a:off x="5009792" y="1123875"/>
            <a:ext cx="1371600" cy="1371600"/>
            <a:chOff x="240" y="2208"/>
            <a:chExt cx="864" cy="864"/>
          </a:xfrm>
        </p:grpSpPr>
        <p:pic>
          <p:nvPicPr>
            <p:cNvPr id="34" name="Picture 47" descr="1002348"/>
            <p:cNvPicPr>
              <a:picLocks noChangeArrowheads="1"/>
            </p:cNvPicPr>
            <p:nvPr/>
          </p:nvPicPr>
          <p:blipFill>
            <a:blip r:embed="rId5" cstate="print"/>
            <a:srcRect/>
            <a:stretch>
              <a:fillRect/>
            </a:stretch>
          </p:blipFill>
          <p:spPr bwMode="auto">
            <a:xfrm>
              <a:off x="240" y="220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3595" name="TextBox 21"/>
            <p:cNvSpPr txBox="1">
              <a:spLocks noChangeArrowheads="1"/>
            </p:cNvSpPr>
            <p:nvPr/>
          </p:nvSpPr>
          <p:spPr bwMode="auto">
            <a:xfrm>
              <a:off x="240" y="2880"/>
              <a:ext cx="864" cy="192"/>
            </a:xfrm>
            <a:prstGeom prst="rect">
              <a:avLst/>
            </a:prstGeom>
            <a:noFill/>
            <a:ln w="9525">
              <a:noFill/>
              <a:miter lim="800000"/>
              <a:headEnd/>
              <a:tailEnd/>
            </a:ln>
          </p:spPr>
          <p:txBody>
            <a:bodyPr>
              <a:spAutoFit/>
            </a:bodyPr>
            <a:lstStyle/>
            <a:p>
              <a:pPr algn="ctr" eaLnBrk="0" hangingPunct="0"/>
              <a:r>
                <a:rPr lang="en-US" sz="1400" b="1">
                  <a:solidFill>
                    <a:srgbClr val="1F1F1F"/>
                  </a:solidFill>
                </a:rPr>
                <a:t>Hospitals</a:t>
              </a:r>
            </a:p>
          </p:txBody>
        </p:sp>
      </p:grpSp>
      <p:grpSp>
        <p:nvGrpSpPr>
          <p:cNvPr id="23557" name="Group 11"/>
          <p:cNvGrpSpPr>
            <a:grpSpLocks/>
          </p:cNvGrpSpPr>
          <p:nvPr/>
        </p:nvGrpSpPr>
        <p:grpSpPr bwMode="auto">
          <a:xfrm>
            <a:off x="3406919" y="4230552"/>
            <a:ext cx="1524000" cy="1804988"/>
            <a:chOff x="2352" y="2208"/>
            <a:chExt cx="960" cy="1137"/>
          </a:xfrm>
        </p:grpSpPr>
        <p:pic>
          <p:nvPicPr>
            <p:cNvPr id="32" name="Picture 53" descr="j0431694"/>
            <p:cNvPicPr>
              <a:picLocks noChangeArrowheads="1"/>
            </p:cNvPicPr>
            <p:nvPr/>
          </p:nvPicPr>
          <p:blipFill>
            <a:blip r:embed="rId6" cstate="print"/>
            <a:srcRect/>
            <a:stretch>
              <a:fillRect/>
            </a:stretch>
          </p:blipFill>
          <p:spPr bwMode="auto">
            <a:xfrm>
              <a:off x="2400" y="220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3593" name="TextBox 22"/>
            <p:cNvSpPr txBox="1">
              <a:spLocks noChangeArrowheads="1"/>
            </p:cNvSpPr>
            <p:nvPr/>
          </p:nvSpPr>
          <p:spPr bwMode="auto">
            <a:xfrm>
              <a:off x="2352" y="2880"/>
              <a:ext cx="960" cy="465"/>
            </a:xfrm>
            <a:prstGeom prst="rect">
              <a:avLst/>
            </a:prstGeom>
            <a:noFill/>
            <a:ln w="9525">
              <a:noFill/>
              <a:miter lim="800000"/>
              <a:headEnd/>
              <a:tailEnd/>
            </a:ln>
          </p:spPr>
          <p:txBody>
            <a:bodyPr wrap="square">
              <a:spAutoFit/>
            </a:bodyPr>
            <a:lstStyle/>
            <a:p>
              <a:pPr algn="ctr" eaLnBrk="0" hangingPunct="0"/>
              <a:r>
                <a:rPr lang="en-US" sz="1400" b="1" dirty="0" smtClean="0">
                  <a:solidFill>
                    <a:srgbClr val="1F1F1F"/>
                  </a:solidFill>
                </a:rPr>
                <a:t>Warehouses </a:t>
              </a:r>
              <a:r>
                <a:rPr lang="en-US" sz="1400" b="1" dirty="0">
                  <a:solidFill>
                    <a:srgbClr val="1F1F1F"/>
                  </a:solidFill>
                </a:rPr>
                <a:t> </a:t>
              </a:r>
              <a:r>
                <a:rPr lang="en-US" sz="1400" b="1" dirty="0" smtClean="0">
                  <a:solidFill>
                    <a:srgbClr val="1F1F1F"/>
                  </a:solidFill>
                </a:rPr>
                <a:t>&amp; Distribution Centers</a:t>
              </a:r>
              <a:endParaRPr lang="en-US" sz="1400" b="1" dirty="0">
                <a:solidFill>
                  <a:srgbClr val="1F1F1F"/>
                </a:solidFill>
              </a:endParaRPr>
            </a:p>
          </p:txBody>
        </p:sp>
      </p:grpSp>
      <p:grpSp>
        <p:nvGrpSpPr>
          <p:cNvPr id="23558" name="Group 14"/>
          <p:cNvGrpSpPr>
            <a:grpSpLocks/>
          </p:cNvGrpSpPr>
          <p:nvPr/>
        </p:nvGrpSpPr>
        <p:grpSpPr bwMode="auto">
          <a:xfrm>
            <a:off x="6435772" y="4235505"/>
            <a:ext cx="2362200" cy="1804988"/>
            <a:chOff x="-48" y="1152"/>
            <a:chExt cx="1488" cy="1137"/>
          </a:xfrm>
        </p:grpSpPr>
        <p:pic>
          <p:nvPicPr>
            <p:cNvPr id="30" name="Picture 54" descr="dorms"/>
            <p:cNvPicPr>
              <a:picLocks noChangeArrowheads="1"/>
            </p:cNvPicPr>
            <p:nvPr/>
          </p:nvPicPr>
          <p:blipFill>
            <a:blip r:embed="rId7" cstate="print"/>
            <a:srcRect/>
            <a:stretch>
              <a:fillRect/>
            </a:stretch>
          </p:blipFill>
          <p:spPr bwMode="auto">
            <a:xfrm>
              <a:off x="240" y="115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3591" name="TextBox 30"/>
            <p:cNvSpPr txBox="1">
              <a:spLocks noChangeArrowheads="1"/>
            </p:cNvSpPr>
            <p:nvPr/>
          </p:nvSpPr>
          <p:spPr bwMode="auto">
            <a:xfrm>
              <a:off x="-48" y="1824"/>
              <a:ext cx="1488" cy="465"/>
            </a:xfrm>
            <a:prstGeom prst="rect">
              <a:avLst/>
            </a:prstGeom>
            <a:noFill/>
            <a:ln w="9525">
              <a:noFill/>
              <a:miter lim="800000"/>
              <a:headEnd/>
              <a:tailEnd/>
            </a:ln>
          </p:spPr>
          <p:txBody>
            <a:bodyPr wrap="square">
              <a:spAutoFit/>
            </a:bodyPr>
            <a:lstStyle/>
            <a:p>
              <a:pPr algn="ctr" eaLnBrk="0" hangingPunct="0"/>
              <a:r>
                <a:rPr lang="en-US" sz="1400" b="1" dirty="0" smtClean="0">
                  <a:solidFill>
                    <a:srgbClr val="1F1F1F"/>
                  </a:solidFill>
                </a:rPr>
                <a:t>Dormitories / </a:t>
              </a:r>
            </a:p>
            <a:p>
              <a:pPr algn="ctr" eaLnBrk="0" hangingPunct="0"/>
              <a:r>
                <a:rPr lang="en-US" sz="1400" b="1" dirty="0" smtClean="0">
                  <a:solidFill>
                    <a:srgbClr val="1F1F1F"/>
                  </a:solidFill>
                </a:rPr>
                <a:t>Residence Halls &amp; Barracks*</a:t>
              </a:r>
              <a:endParaRPr lang="en-US" sz="1400" b="1" dirty="0">
                <a:solidFill>
                  <a:srgbClr val="1F1F1F"/>
                </a:solidFill>
              </a:endParaRPr>
            </a:p>
          </p:txBody>
        </p:sp>
      </p:grpSp>
      <p:grpSp>
        <p:nvGrpSpPr>
          <p:cNvPr id="23560" name="Group 20"/>
          <p:cNvGrpSpPr>
            <a:grpSpLocks/>
          </p:cNvGrpSpPr>
          <p:nvPr/>
        </p:nvGrpSpPr>
        <p:grpSpPr bwMode="auto">
          <a:xfrm>
            <a:off x="1919263" y="1105640"/>
            <a:ext cx="1371600" cy="1371600"/>
            <a:chOff x="3456" y="3264"/>
            <a:chExt cx="864" cy="864"/>
          </a:xfrm>
        </p:grpSpPr>
        <p:pic>
          <p:nvPicPr>
            <p:cNvPr id="26" name="Picture 51" descr="DC courthouse"/>
            <p:cNvPicPr>
              <a:picLocks noChangeArrowheads="1"/>
            </p:cNvPicPr>
            <p:nvPr/>
          </p:nvPicPr>
          <p:blipFill>
            <a:blip r:embed="rId8" cstate="print"/>
            <a:srcRect/>
            <a:stretch>
              <a:fillRect/>
            </a:stretch>
          </p:blipFill>
          <p:spPr bwMode="auto">
            <a:xfrm>
              <a:off x="3456" y="3264"/>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3587" name="TextBox 26"/>
            <p:cNvSpPr txBox="1">
              <a:spLocks noChangeArrowheads="1"/>
            </p:cNvSpPr>
            <p:nvPr/>
          </p:nvSpPr>
          <p:spPr bwMode="auto">
            <a:xfrm>
              <a:off x="3501" y="3936"/>
              <a:ext cx="819" cy="192"/>
            </a:xfrm>
            <a:prstGeom prst="rect">
              <a:avLst/>
            </a:prstGeom>
            <a:noFill/>
            <a:ln w="9525">
              <a:noFill/>
              <a:miter lim="800000"/>
              <a:headEnd/>
              <a:tailEnd/>
            </a:ln>
          </p:spPr>
          <p:txBody>
            <a:bodyPr>
              <a:spAutoFit/>
            </a:bodyPr>
            <a:lstStyle/>
            <a:p>
              <a:pPr algn="ctr" eaLnBrk="0" hangingPunct="0"/>
              <a:r>
                <a:rPr lang="en-US" sz="1400" b="1">
                  <a:solidFill>
                    <a:srgbClr val="1F1F1F"/>
                  </a:solidFill>
                </a:rPr>
                <a:t>Courthouses</a:t>
              </a:r>
            </a:p>
          </p:txBody>
        </p:sp>
      </p:grpSp>
      <p:grpSp>
        <p:nvGrpSpPr>
          <p:cNvPr id="23561" name="Group 23"/>
          <p:cNvGrpSpPr>
            <a:grpSpLocks/>
          </p:cNvGrpSpPr>
          <p:nvPr/>
        </p:nvGrpSpPr>
        <p:grpSpPr bwMode="auto">
          <a:xfrm>
            <a:off x="3481351" y="2670562"/>
            <a:ext cx="1371600" cy="1350962"/>
            <a:chOff x="3456" y="1152"/>
            <a:chExt cx="864" cy="851"/>
          </a:xfrm>
        </p:grpSpPr>
        <p:pic>
          <p:nvPicPr>
            <p:cNvPr id="24" name="Picture 56" descr="school_color"/>
            <p:cNvPicPr>
              <a:picLocks noChangeArrowheads="1"/>
            </p:cNvPicPr>
            <p:nvPr/>
          </p:nvPicPr>
          <p:blipFill>
            <a:blip r:embed="rId9" cstate="print"/>
            <a:srcRect l="17308"/>
            <a:stretch>
              <a:fillRect/>
            </a:stretch>
          </p:blipFill>
          <p:spPr bwMode="auto">
            <a:xfrm>
              <a:off x="3456" y="115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3585" name="TextBox 24"/>
            <p:cNvSpPr txBox="1">
              <a:spLocks noChangeArrowheads="1"/>
            </p:cNvSpPr>
            <p:nvPr/>
          </p:nvSpPr>
          <p:spPr bwMode="auto">
            <a:xfrm>
              <a:off x="3456" y="1811"/>
              <a:ext cx="864" cy="192"/>
            </a:xfrm>
            <a:prstGeom prst="rect">
              <a:avLst/>
            </a:prstGeom>
            <a:noFill/>
            <a:ln w="9525">
              <a:noFill/>
              <a:miter lim="800000"/>
              <a:headEnd/>
              <a:tailEnd/>
            </a:ln>
          </p:spPr>
          <p:txBody>
            <a:bodyPr>
              <a:spAutoFit/>
            </a:bodyPr>
            <a:lstStyle/>
            <a:p>
              <a:pPr algn="ctr" eaLnBrk="0" hangingPunct="0"/>
              <a:r>
                <a:rPr lang="en-US" sz="1400" b="1">
                  <a:solidFill>
                    <a:srgbClr val="1F1F1F"/>
                  </a:solidFill>
                </a:rPr>
                <a:t>K-12 Schools</a:t>
              </a:r>
            </a:p>
          </p:txBody>
        </p:sp>
      </p:grpSp>
      <p:grpSp>
        <p:nvGrpSpPr>
          <p:cNvPr id="23562" name="Group 26"/>
          <p:cNvGrpSpPr>
            <a:grpSpLocks/>
          </p:cNvGrpSpPr>
          <p:nvPr/>
        </p:nvGrpSpPr>
        <p:grpSpPr bwMode="auto">
          <a:xfrm>
            <a:off x="372542" y="1082675"/>
            <a:ext cx="1447800" cy="1584325"/>
            <a:chOff x="240" y="1152"/>
            <a:chExt cx="912" cy="998"/>
          </a:xfrm>
        </p:grpSpPr>
        <p:pic>
          <p:nvPicPr>
            <p:cNvPr id="22" name="Picture 52" descr="383 Madison"/>
            <p:cNvPicPr>
              <a:picLocks noChangeArrowheads="1"/>
            </p:cNvPicPr>
            <p:nvPr/>
          </p:nvPicPr>
          <p:blipFill>
            <a:blip r:embed="rId10" cstate="print"/>
            <a:srcRect/>
            <a:stretch>
              <a:fillRect/>
            </a:stretch>
          </p:blipFill>
          <p:spPr bwMode="auto">
            <a:xfrm>
              <a:off x="240" y="115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3583" name="TextBox 22"/>
            <p:cNvSpPr txBox="1">
              <a:spLocks noChangeArrowheads="1"/>
            </p:cNvSpPr>
            <p:nvPr/>
          </p:nvSpPr>
          <p:spPr bwMode="auto">
            <a:xfrm>
              <a:off x="240" y="1824"/>
              <a:ext cx="912" cy="326"/>
            </a:xfrm>
            <a:prstGeom prst="rect">
              <a:avLst/>
            </a:prstGeom>
            <a:noFill/>
            <a:ln w="9525">
              <a:noFill/>
              <a:miter lim="800000"/>
              <a:headEnd/>
              <a:tailEnd/>
            </a:ln>
          </p:spPr>
          <p:txBody>
            <a:bodyPr>
              <a:spAutoFit/>
            </a:bodyPr>
            <a:lstStyle/>
            <a:p>
              <a:pPr algn="ctr" eaLnBrk="0" hangingPunct="0"/>
              <a:r>
                <a:rPr lang="en-US" sz="1400" b="1" dirty="0">
                  <a:solidFill>
                    <a:srgbClr val="1F1F1F"/>
                  </a:solidFill>
                </a:rPr>
                <a:t>Bank/Financial</a:t>
              </a:r>
            </a:p>
            <a:p>
              <a:pPr algn="ctr" eaLnBrk="0" hangingPunct="0"/>
              <a:r>
                <a:rPr lang="en-US" sz="1400" b="1" dirty="0">
                  <a:solidFill>
                    <a:srgbClr val="1F1F1F"/>
                  </a:solidFill>
                </a:rPr>
                <a:t>Institutions</a:t>
              </a:r>
            </a:p>
          </p:txBody>
        </p:sp>
      </p:grpSp>
      <p:grpSp>
        <p:nvGrpSpPr>
          <p:cNvPr id="23563" name="Group 29"/>
          <p:cNvGrpSpPr>
            <a:grpSpLocks/>
          </p:cNvGrpSpPr>
          <p:nvPr/>
        </p:nvGrpSpPr>
        <p:grpSpPr bwMode="auto">
          <a:xfrm>
            <a:off x="399757" y="2667000"/>
            <a:ext cx="1371600" cy="1371600"/>
            <a:chOff x="3456" y="2208"/>
            <a:chExt cx="864" cy="864"/>
          </a:xfrm>
        </p:grpSpPr>
        <p:pic>
          <p:nvPicPr>
            <p:cNvPr id="20" name="Picture 48" descr="hotel2"/>
            <p:cNvPicPr>
              <a:picLocks noChangeArrowheads="1"/>
            </p:cNvPicPr>
            <p:nvPr/>
          </p:nvPicPr>
          <p:blipFill>
            <a:blip r:embed="rId11" cstate="print"/>
            <a:srcRect/>
            <a:stretch>
              <a:fillRect/>
            </a:stretch>
          </p:blipFill>
          <p:spPr bwMode="auto">
            <a:xfrm>
              <a:off x="3456" y="220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3581" name="TextBox 20"/>
            <p:cNvSpPr txBox="1">
              <a:spLocks noChangeArrowheads="1"/>
            </p:cNvSpPr>
            <p:nvPr/>
          </p:nvSpPr>
          <p:spPr bwMode="auto">
            <a:xfrm>
              <a:off x="3456" y="2880"/>
              <a:ext cx="864" cy="192"/>
            </a:xfrm>
            <a:prstGeom prst="rect">
              <a:avLst/>
            </a:prstGeom>
            <a:noFill/>
            <a:ln w="9525">
              <a:noFill/>
              <a:miter lim="800000"/>
              <a:headEnd/>
              <a:tailEnd/>
            </a:ln>
          </p:spPr>
          <p:txBody>
            <a:bodyPr>
              <a:spAutoFit/>
            </a:bodyPr>
            <a:lstStyle/>
            <a:p>
              <a:pPr algn="ctr" eaLnBrk="0" hangingPunct="0"/>
              <a:r>
                <a:rPr lang="en-US" sz="1400" b="1">
                  <a:solidFill>
                    <a:srgbClr val="1F1F1F"/>
                  </a:solidFill>
                </a:rPr>
                <a:t>Hotels</a:t>
              </a:r>
            </a:p>
          </p:txBody>
        </p:sp>
      </p:grpSp>
      <p:grpSp>
        <p:nvGrpSpPr>
          <p:cNvPr id="23564" name="Group 46"/>
          <p:cNvGrpSpPr>
            <a:grpSpLocks/>
          </p:cNvGrpSpPr>
          <p:nvPr/>
        </p:nvGrpSpPr>
        <p:grpSpPr bwMode="auto">
          <a:xfrm>
            <a:off x="6669815" y="2687693"/>
            <a:ext cx="1828800" cy="1514475"/>
            <a:chOff x="3312" y="3168"/>
            <a:chExt cx="1152" cy="954"/>
          </a:xfrm>
        </p:grpSpPr>
        <p:pic>
          <p:nvPicPr>
            <p:cNvPr id="18" name="Picture 50" descr="wastetreatment008"/>
            <p:cNvPicPr>
              <a:picLocks noChangeArrowheads="1"/>
            </p:cNvPicPr>
            <p:nvPr/>
          </p:nvPicPr>
          <p:blipFill>
            <a:blip r:embed="rId12" cstate="print"/>
            <a:srcRect/>
            <a:stretch>
              <a:fillRect/>
            </a:stretch>
          </p:blipFill>
          <p:spPr bwMode="auto">
            <a:xfrm>
              <a:off x="3456" y="316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3579" name="TextBox 18"/>
            <p:cNvSpPr txBox="1">
              <a:spLocks noChangeArrowheads="1"/>
            </p:cNvSpPr>
            <p:nvPr/>
          </p:nvSpPr>
          <p:spPr bwMode="auto">
            <a:xfrm>
              <a:off x="3312" y="3792"/>
              <a:ext cx="1152" cy="330"/>
            </a:xfrm>
            <a:prstGeom prst="rect">
              <a:avLst/>
            </a:prstGeom>
            <a:noFill/>
            <a:ln w="9525">
              <a:noFill/>
              <a:miter lim="800000"/>
              <a:headEnd/>
              <a:tailEnd/>
            </a:ln>
          </p:spPr>
          <p:txBody>
            <a:bodyPr>
              <a:spAutoFit/>
            </a:bodyPr>
            <a:lstStyle/>
            <a:p>
              <a:pPr algn="ctr" eaLnBrk="0" hangingPunct="0"/>
              <a:r>
                <a:rPr lang="en-US" sz="1400" b="1" dirty="0">
                  <a:solidFill>
                    <a:srgbClr val="1F1F1F"/>
                  </a:solidFill>
                </a:rPr>
                <a:t>Wastewater Treatment </a:t>
              </a:r>
              <a:r>
                <a:rPr lang="en-US" sz="1400" b="1" dirty="0" smtClean="0">
                  <a:solidFill>
                    <a:srgbClr val="1F1F1F"/>
                  </a:solidFill>
                </a:rPr>
                <a:t>Plants*</a:t>
              </a:r>
              <a:endParaRPr lang="en-US" sz="1400" b="1" dirty="0">
                <a:solidFill>
                  <a:srgbClr val="1F1F1F"/>
                </a:solidFill>
              </a:endParaRPr>
            </a:p>
          </p:txBody>
        </p:sp>
      </p:grpSp>
      <p:grpSp>
        <p:nvGrpSpPr>
          <p:cNvPr id="23565" name="Group 35"/>
          <p:cNvGrpSpPr>
            <a:grpSpLocks/>
          </p:cNvGrpSpPr>
          <p:nvPr/>
        </p:nvGrpSpPr>
        <p:grpSpPr bwMode="auto">
          <a:xfrm>
            <a:off x="96771" y="4214812"/>
            <a:ext cx="1981200" cy="2020888"/>
            <a:chOff x="1152" y="2208"/>
            <a:chExt cx="1248" cy="1273"/>
          </a:xfrm>
        </p:grpSpPr>
        <p:pic>
          <p:nvPicPr>
            <p:cNvPr id="16" name="Picture 58" descr="jc penney"/>
            <p:cNvPicPr>
              <a:picLocks noChangeArrowheads="1"/>
            </p:cNvPicPr>
            <p:nvPr/>
          </p:nvPicPr>
          <p:blipFill>
            <a:blip r:embed="rId13" cstate="print"/>
            <a:srcRect/>
            <a:stretch>
              <a:fillRect/>
            </a:stretch>
          </p:blipFill>
          <p:spPr bwMode="auto">
            <a:xfrm>
              <a:off x="1344" y="220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3577" name="TextBox 16"/>
            <p:cNvSpPr txBox="1">
              <a:spLocks noChangeArrowheads="1"/>
            </p:cNvSpPr>
            <p:nvPr/>
          </p:nvSpPr>
          <p:spPr bwMode="auto">
            <a:xfrm>
              <a:off x="1152" y="2880"/>
              <a:ext cx="1248" cy="601"/>
            </a:xfrm>
            <a:prstGeom prst="rect">
              <a:avLst/>
            </a:prstGeom>
            <a:noFill/>
            <a:ln w="9525">
              <a:noFill/>
              <a:miter lim="800000"/>
              <a:headEnd/>
              <a:tailEnd/>
            </a:ln>
          </p:spPr>
          <p:txBody>
            <a:bodyPr wrap="square">
              <a:spAutoFit/>
            </a:bodyPr>
            <a:lstStyle/>
            <a:p>
              <a:pPr algn="ctr" eaLnBrk="0" hangingPunct="0"/>
              <a:r>
                <a:rPr lang="en-US" sz="1400" b="1" dirty="0">
                  <a:solidFill>
                    <a:srgbClr val="1F1F1F"/>
                  </a:solidFill>
                </a:rPr>
                <a:t>Retail </a:t>
              </a:r>
              <a:r>
                <a:rPr lang="en-US" sz="1400" b="1" dirty="0" smtClean="0">
                  <a:solidFill>
                    <a:srgbClr val="1F1F1F"/>
                  </a:solidFill>
                </a:rPr>
                <a:t>Stores, Wholesale Clubs/Supercenters &amp; Supermarkets</a:t>
              </a:r>
              <a:endParaRPr lang="en-US" sz="1400" b="1" dirty="0">
                <a:solidFill>
                  <a:srgbClr val="1F1F1F"/>
                </a:solidFill>
              </a:endParaRPr>
            </a:p>
          </p:txBody>
        </p:sp>
      </p:grpSp>
      <p:sp>
        <p:nvSpPr>
          <p:cNvPr id="23566" name="Title 1"/>
          <p:cNvSpPr txBox="1">
            <a:spLocks/>
          </p:cNvSpPr>
          <p:nvPr/>
        </p:nvSpPr>
        <p:spPr bwMode="auto">
          <a:xfrm>
            <a:off x="228600" y="288132"/>
            <a:ext cx="8686800" cy="914400"/>
          </a:xfrm>
          <a:prstGeom prst="rect">
            <a:avLst/>
          </a:prstGeom>
          <a:noFill/>
          <a:ln w="9525">
            <a:noFill/>
            <a:miter lim="800000"/>
            <a:headEnd/>
            <a:tailEnd/>
          </a:ln>
        </p:spPr>
        <p:txBody>
          <a:bodyPr/>
          <a:lstStyle/>
          <a:p>
            <a:r>
              <a:rPr lang="en-US" sz="2800" b="1" dirty="0">
                <a:solidFill>
                  <a:srgbClr val="000000"/>
                </a:solidFill>
              </a:rPr>
              <a:t>ENERGY STAR </a:t>
            </a:r>
            <a:r>
              <a:rPr lang="en-US" sz="2800" b="1" dirty="0" smtClean="0">
                <a:solidFill>
                  <a:srgbClr val="000000"/>
                </a:solidFill>
              </a:rPr>
              <a:t>Score – Eligible </a:t>
            </a:r>
            <a:r>
              <a:rPr lang="en-US" sz="2800" b="1" dirty="0">
                <a:solidFill>
                  <a:srgbClr val="000000"/>
                </a:solidFill>
              </a:rPr>
              <a:t>Building Types</a:t>
            </a:r>
          </a:p>
        </p:txBody>
      </p:sp>
      <p:grpSp>
        <p:nvGrpSpPr>
          <p:cNvPr id="23567" name="Group 39"/>
          <p:cNvGrpSpPr>
            <a:grpSpLocks/>
          </p:cNvGrpSpPr>
          <p:nvPr/>
        </p:nvGrpSpPr>
        <p:grpSpPr bwMode="auto">
          <a:xfrm>
            <a:off x="1777513" y="2665277"/>
            <a:ext cx="1752600" cy="1524000"/>
            <a:chOff x="4416" y="1152"/>
            <a:chExt cx="1104" cy="960"/>
          </a:xfrm>
        </p:grpSpPr>
        <p:pic>
          <p:nvPicPr>
            <p:cNvPr id="23574" name="Picture 40"/>
            <p:cNvPicPr>
              <a:picLocks noChangeArrowheads="1"/>
            </p:cNvPicPr>
            <p:nvPr/>
          </p:nvPicPr>
          <p:blipFill>
            <a:blip r:embed="rId14" cstate="print"/>
            <a:srcRect/>
            <a:stretch>
              <a:fillRect/>
            </a:stretch>
          </p:blipFill>
          <p:spPr bwMode="auto">
            <a:xfrm>
              <a:off x="4512" y="115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3575" name="TextBox 18"/>
            <p:cNvSpPr txBox="1">
              <a:spLocks noChangeArrowheads="1"/>
            </p:cNvSpPr>
            <p:nvPr/>
          </p:nvSpPr>
          <p:spPr bwMode="auto">
            <a:xfrm>
              <a:off x="4416" y="1786"/>
              <a:ext cx="1104" cy="326"/>
            </a:xfrm>
            <a:prstGeom prst="rect">
              <a:avLst/>
            </a:prstGeom>
            <a:noFill/>
            <a:ln w="9525">
              <a:noFill/>
              <a:miter lim="800000"/>
              <a:headEnd/>
              <a:tailEnd/>
            </a:ln>
          </p:spPr>
          <p:txBody>
            <a:bodyPr>
              <a:spAutoFit/>
            </a:bodyPr>
            <a:lstStyle/>
            <a:p>
              <a:pPr algn="ctr" eaLnBrk="0" hangingPunct="0"/>
              <a:r>
                <a:rPr lang="en-US" sz="1400" b="1">
                  <a:solidFill>
                    <a:srgbClr val="1F1F1F"/>
                  </a:solidFill>
                </a:rPr>
                <a:t>Houses of Worship</a:t>
              </a:r>
            </a:p>
          </p:txBody>
        </p:sp>
      </p:grpSp>
      <p:grpSp>
        <p:nvGrpSpPr>
          <p:cNvPr id="23568" name="Group 45"/>
          <p:cNvGrpSpPr>
            <a:grpSpLocks/>
          </p:cNvGrpSpPr>
          <p:nvPr/>
        </p:nvGrpSpPr>
        <p:grpSpPr bwMode="auto">
          <a:xfrm>
            <a:off x="3240395" y="1130039"/>
            <a:ext cx="1828800" cy="1387475"/>
            <a:chOff x="4368" y="3168"/>
            <a:chExt cx="1152" cy="874"/>
          </a:xfrm>
        </p:grpSpPr>
        <p:pic>
          <p:nvPicPr>
            <p:cNvPr id="23572" name="Picture 43" descr="A-104 IBM&amp;HP2"/>
            <p:cNvPicPr>
              <a:picLocks noChangeArrowheads="1"/>
            </p:cNvPicPr>
            <p:nvPr/>
          </p:nvPicPr>
          <p:blipFill>
            <a:blip r:embed="rId15" cstate="print"/>
            <a:srcRect/>
            <a:stretch>
              <a:fillRect/>
            </a:stretch>
          </p:blipFill>
          <p:spPr bwMode="auto">
            <a:xfrm>
              <a:off x="4512" y="316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3573" name="TextBox 18"/>
            <p:cNvSpPr txBox="1">
              <a:spLocks noChangeArrowheads="1"/>
            </p:cNvSpPr>
            <p:nvPr/>
          </p:nvSpPr>
          <p:spPr bwMode="auto">
            <a:xfrm>
              <a:off x="4368" y="3850"/>
              <a:ext cx="1152" cy="192"/>
            </a:xfrm>
            <a:prstGeom prst="rect">
              <a:avLst/>
            </a:prstGeom>
            <a:noFill/>
            <a:ln w="9525">
              <a:noFill/>
              <a:miter lim="800000"/>
              <a:headEnd/>
              <a:tailEnd/>
            </a:ln>
          </p:spPr>
          <p:txBody>
            <a:bodyPr>
              <a:spAutoFit/>
            </a:bodyPr>
            <a:lstStyle/>
            <a:p>
              <a:pPr algn="ctr" eaLnBrk="0" hangingPunct="0"/>
              <a:r>
                <a:rPr lang="en-US" sz="1400" b="1">
                  <a:solidFill>
                    <a:srgbClr val="1F1F1F"/>
                  </a:solidFill>
                </a:rPr>
                <a:t>Data Centers</a:t>
              </a:r>
            </a:p>
          </p:txBody>
        </p:sp>
      </p:grpSp>
      <p:grpSp>
        <p:nvGrpSpPr>
          <p:cNvPr id="23569" name="Group 47"/>
          <p:cNvGrpSpPr>
            <a:grpSpLocks/>
          </p:cNvGrpSpPr>
          <p:nvPr/>
        </p:nvGrpSpPr>
        <p:grpSpPr bwMode="auto">
          <a:xfrm>
            <a:off x="5050729" y="4230552"/>
            <a:ext cx="1371600" cy="1590675"/>
            <a:chOff x="2057400" y="5029200"/>
            <a:chExt cx="1371600" cy="1590020"/>
          </a:xfrm>
        </p:grpSpPr>
        <p:pic>
          <p:nvPicPr>
            <p:cNvPr id="49" name="Picture 34" descr="Mansion Senior Care Pic.jpg"/>
            <p:cNvPicPr>
              <a:picLocks noChangeAspect="1"/>
            </p:cNvPicPr>
            <p:nvPr/>
          </p:nvPicPr>
          <p:blipFill>
            <a:blip r:embed="rId16" cstate="print"/>
            <a:srcRect/>
            <a:stretch>
              <a:fillRect/>
            </a:stretch>
          </p:blipFill>
          <p:spPr bwMode="auto">
            <a:xfrm>
              <a:off x="2057400" y="5029200"/>
              <a:ext cx="1371600" cy="1010822"/>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23571" name="TextBox 16"/>
            <p:cNvSpPr txBox="1">
              <a:spLocks noChangeArrowheads="1"/>
            </p:cNvSpPr>
            <p:nvPr/>
          </p:nvSpPr>
          <p:spPr bwMode="auto">
            <a:xfrm>
              <a:off x="2057400" y="6096000"/>
              <a:ext cx="1371600" cy="523220"/>
            </a:xfrm>
            <a:prstGeom prst="rect">
              <a:avLst/>
            </a:prstGeom>
            <a:noFill/>
            <a:ln w="9525">
              <a:noFill/>
              <a:miter lim="800000"/>
              <a:headEnd/>
              <a:tailEnd/>
            </a:ln>
          </p:spPr>
          <p:txBody>
            <a:bodyPr>
              <a:spAutoFit/>
            </a:bodyPr>
            <a:lstStyle/>
            <a:p>
              <a:pPr algn="ctr" eaLnBrk="0" hangingPunct="0"/>
              <a:r>
                <a:rPr lang="en-US" sz="1400" b="1">
                  <a:solidFill>
                    <a:srgbClr val="1F1F1F"/>
                  </a:solidFill>
                </a:rPr>
                <a:t>Senior Care Communities</a:t>
              </a:r>
            </a:p>
          </p:txBody>
        </p:sp>
      </p:grpSp>
      <p:sp>
        <p:nvSpPr>
          <p:cNvPr id="50" name="TextBox 30"/>
          <p:cNvSpPr txBox="1">
            <a:spLocks noChangeArrowheads="1"/>
          </p:cNvSpPr>
          <p:nvPr/>
        </p:nvSpPr>
        <p:spPr bwMode="auto">
          <a:xfrm>
            <a:off x="312310" y="6226351"/>
            <a:ext cx="8077200" cy="307777"/>
          </a:xfrm>
          <a:prstGeom prst="rect">
            <a:avLst/>
          </a:prstGeom>
          <a:noFill/>
          <a:ln w="9525">
            <a:noFill/>
            <a:miter lim="800000"/>
            <a:headEnd/>
            <a:tailEnd/>
          </a:ln>
        </p:spPr>
        <p:txBody>
          <a:bodyPr wrap="square">
            <a:spAutoFit/>
          </a:bodyPr>
          <a:lstStyle/>
          <a:p>
            <a:pPr algn="ctr" eaLnBrk="0" hangingPunct="0"/>
            <a:r>
              <a:rPr lang="en-US" sz="1400" i="1" dirty="0" smtClean="0">
                <a:solidFill>
                  <a:srgbClr val="1F1F1F"/>
                </a:solidFill>
              </a:rPr>
              <a:t>*Eligible for a 1 – 100 score, though ineligible for ENERGY STAR certification.</a:t>
            </a:r>
            <a:endParaRPr lang="en-US" sz="1400" i="1" dirty="0">
              <a:solidFill>
                <a:srgbClr val="1F1F1F"/>
              </a:solidFill>
            </a:endParaRPr>
          </a:p>
        </p:txBody>
      </p:sp>
      <p:grpSp>
        <p:nvGrpSpPr>
          <p:cNvPr id="3" name="Group 2"/>
          <p:cNvGrpSpPr/>
          <p:nvPr/>
        </p:nvGrpSpPr>
        <p:grpSpPr>
          <a:xfrm>
            <a:off x="1926975" y="4238609"/>
            <a:ext cx="1424092" cy="1611850"/>
            <a:chOff x="1952399" y="4316601"/>
            <a:chExt cx="1424092" cy="1611850"/>
          </a:xfrm>
        </p:grpSpPr>
        <p:sp>
          <p:nvSpPr>
            <p:cNvPr id="23589" name="TextBox 28"/>
            <p:cNvSpPr txBox="1">
              <a:spLocks noChangeArrowheads="1"/>
            </p:cNvSpPr>
            <p:nvPr/>
          </p:nvSpPr>
          <p:spPr bwMode="auto">
            <a:xfrm>
              <a:off x="1952399" y="5405231"/>
              <a:ext cx="1371600" cy="523220"/>
            </a:xfrm>
            <a:prstGeom prst="rect">
              <a:avLst/>
            </a:prstGeom>
            <a:noFill/>
            <a:ln w="9525">
              <a:noFill/>
              <a:miter lim="800000"/>
              <a:headEnd/>
              <a:tailEnd/>
            </a:ln>
          </p:spPr>
          <p:txBody>
            <a:bodyPr>
              <a:spAutoFit/>
            </a:bodyPr>
            <a:lstStyle/>
            <a:p>
              <a:pPr algn="ctr" eaLnBrk="0" hangingPunct="0"/>
              <a:r>
                <a:rPr lang="en-US" sz="1400" b="1" dirty="0" smtClean="0">
                  <a:solidFill>
                    <a:srgbClr val="1F1F1F"/>
                  </a:solidFill>
                </a:rPr>
                <a:t>Multifamily Housing</a:t>
              </a:r>
              <a:endParaRPr lang="en-US" sz="1400" b="1" dirty="0">
                <a:solidFill>
                  <a:srgbClr val="1F1F1F"/>
                </a:solidFill>
              </a:endParaRPr>
            </a:p>
          </p:txBody>
        </p:sp>
        <p:pic>
          <p:nvPicPr>
            <p:cNvPr id="52" name="Picture 2"/>
            <p:cNvPicPr>
              <a:picLocks noChangeAspect="1" noChangeArrowheads="1"/>
            </p:cNvPicPr>
            <p:nvPr/>
          </p:nvPicPr>
          <p:blipFill>
            <a:blip r:embed="rId17">
              <a:extLst>
                <a:ext uri="{28A0092B-C50C-407E-A947-70E740481C1C}">
                  <a14:useLocalDpi xmlns:a14="http://schemas.microsoft.com/office/drawing/2010/main"/>
                </a:ext>
              </a:extLst>
            </a:blip>
            <a:srcRect/>
            <a:stretch>
              <a:fillRect/>
            </a:stretch>
          </p:blipFill>
          <p:spPr bwMode="auto">
            <a:xfrm>
              <a:off x="1954988" y="4316601"/>
              <a:ext cx="1421503" cy="1005840"/>
            </a:xfrm>
            <a:prstGeom prst="rect">
              <a:avLst/>
            </a:prstGeom>
            <a:noFill/>
            <a:ln w="9525" cap="sq">
              <a:solidFill>
                <a:schemeClr val="tx1"/>
              </a:solidFill>
              <a:miter lim="800000"/>
              <a:headEnd/>
              <a:tailEnd/>
            </a:ln>
            <a:effectLst>
              <a:outerShdw dist="38100" dir="2700000" algn="tl" rotWithShape="0">
                <a:srgbClr val="000000">
                  <a:alpha val="42999"/>
                </a:srgbClr>
              </a:outerShdw>
            </a:effectLst>
            <a:extLst>
              <a:ext uri="{909E8E84-426E-40DD-AFC4-6F175D3DCCD1}">
                <a14:hiddenFill xmlns:a14="http://schemas.microsoft.com/office/drawing/2010/main">
                  <a:solidFill>
                    <a:schemeClr val="accent1"/>
                  </a:solidFill>
                </a14:hiddenFill>
              </a:ext>
            </a:extLst>
          </p:spPr>
        </p:pic>
      </p:grpSp>
      <p:sp>
        <p:nvSpPr>
          <p:cNvPr id="51" name="TextBox 50"/>
          <p:cNvSpPr txBox="1"/>
          <p:nvPr/>
        </p:nvSpPr>
        <p:spPr>
          <a:xfrm>
            <a:off x="96771" y="6197119"/>
            <a:ext cx="8648644" cy="965200"/>
          </a:xfrm>
          <a:prstGeom prst="rect">
            <a:avLst/>
          </a:prstGeom>
        </p:spPr>
        <p:txBody>
          <a:bodyPr anchor="ctr"/>
          <a:lstStyle/>
          <a:p>
            <a:pPr fontAlgn="auto">
              <a:spcAft>
                <a:spcPts val="0"/>
              </a:spcAft>
              <a:defRPr/>
            </a:pPr>
            <a:r>
              <a:rPr lang="en-US" sz="1000" b="0" dirty="0" smtClean="0">
                <a:latin typeface="+mn-lt"/>
                <a:ea typeface="+mj-ea"/>
              </a:rPr>
              <a:t>“</a:t>
            </a:r>
            <a:r>
              <a:rPr lang="en-US" sz="1000" dirty="0"/>
              <a:t>Property types eligible to receive a 1-100 ENERGY STAR </a:t>
            </a:r>
            <a:r>
              <a:rPr lang="en-US" sz="1000" dirty="0" smtClean="0"/>
              <a:t>score.</a:t>
            </a:r>
            <a:r>
              <a:rPr lang="en-US" sz="1000" b="0" dirty="0" smtClean="0">
                <a:latin typeface="+mn-lt"/>
                <a:ea typeface="+mj-ea"/>
              </a:rPr>
              <a:t>” </a:t>
            </a:r>
            <a:r>
              <a:rPr lang="en-US" sz="1000" dirty="0">
                <a:solidFill>
                  <a:schemeClr val="tx1">
                    <a:lumMod val="50000"/>
                    <a:lumOff val="50000"/>
                  </a:schemeClr>
                </a:solidFill>
                <a:latin typeface="+mn-lt"/>
                <a:ea typeface="+mj-ea"/>
                <a:hlinkClick r:id="rId18"/>
              </a:rPr>
              <a:t>http://</a:t>
            </a:r>
            <a:r>
              <a:rPr lang="en-US" sz="1000" dirty="0" smtClean="0">
                <a:solidFill>
                  <a:schemeClr val="tx1">
                    <a:lumMod val="50000"/>
                    <a:lumOff val="50000"/>
                  </a:schemeClr>
                </a:solidFill>
                <a:latin typeface="+mn-lt"/>
                <a:ea typeface="+mj-ea"/>
                <a:hlinkClick r:id="rId18"/>
              </a:rPr>
              <a:t>www.energystar.gov/buildings/facility-owners-and-managers/existing-buildings/use-portfolio-manager/identify-your-property-type-0</a:t>
            </a:r>
            <a:endParaRPr lang="en-US" sz="1000" b="0" dirty="0">
              <a:solidFill>
                <a:schemeClr val="tx1">
                  <a:lumMod val="50000"/>
                  <a:lumOff val="50000"/>
                </a:schemeClr>
              </a:solidFill>
              <a:latin typeface="+mn-lt"/>
              <a:ea typeface="+mj-ea"/>
            </a:endParaRPr>
          </a:p>
        </p:txBody>
      </p:sp>
    </p:spTree>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r>
              <a:rPr lang="en-US" dirty="0" smtClean="0"/>
              <a:t>Property Name and Address</a:t>
            </a:r>
          </a:p>
        </p:txBody>
      </p:sp>
      <p:sp>
        <p:nvSpPr>
          <p:cNvPr id="73731" name="Content Placeholder 2"/>
          <p:cNvSpPr>
            <a:spLocks noGrp="1"/>
          </p:cNvSpPr>
          <p:nvPr>
            <p:ph idx="1"/>
          </p:nvPr>
        </p:nvSpPr>
        <p:spPr/>
        <p:txBody>
          <a:bodyPr/>
          <a:lstStyle/>
          <a:p>
            <a:r>
              <a:rPr lang="en-US" sz="3600" b="1" dirty="0"/>
              <a:t>Property Name: </a:t>
            </a:r>
            <a:endParaRPr lang="en-US" sz="3600" dirty="0"/>
          </a:p>
          <a:p>
            <a:pPr lvl="1"/>
            <a:r>
              <a:rPr lang="en-US" sz="3600" i="1" dirty="0" smtClean="0"/>
              <a:t>[Ask your instructor]</a:t>
            </a:r>
            <a:endParaRPr lang="en-US" sz="3600" dirty="0" smtClean="0"/>
          </a:p>
          <a:p>
            <a:r>
              <a:rPr lang="en-US" sz="3600" b="1" dirty="0" smtClean="0"/>
              <a:t>Property </a:t>
            </a:r>
            <a:r>
              <a:rPr lang="en-US" sz="3600" b="1" dirty="0"/>
              <a:t>Address:</a:t>
            </a:r>
            <a:endParaRPr lang="en-US" sz="3600" dirty="0"/>
          </a:p>
          <a:p>
            <a:pPr lvl="1"/>
            <a:r>
              <a:rPr lang="en-US" sz="3600" dirty="0"/>
              <a:t>123 Efficiency Street</a:t>
            </a:r>
            <a:br>
              <a:rPr lang="en-US" sz="3600" dirty="0"/>
            </a:br>
            <a:r>
              <a:rPr lang="en-US" sz="3600" dirty="0"/>
              <a:t>Ames, IA 50010</a:t>
            </a:r>
          </a:p>
          <a:p>
            <a:pPr>
              <a:defRPr/>
            </a:pPr>
            <a:endParaRPr lang="en-US" sz="1900" dirty="0" smtClean="0">
              <a:solidFill>
                <a:schemeClr val="accent5">
                  <a:lumMod val="50000"/>
                </a:schemeClr>
              </a:solidFill>
            </a:endParaRPr>
          </a:p>
        </p:txBody>
      </p:sp>
    </p:spTree>
    <p:extLst>
      <p:ext uri="{BB962C8B-B14F-4D97-AF65-F5344CB8AC3E}">
        <p14:creationId xmlns:p14="http://schemas.microsoft.com/office/powerpoint/2010/main" val="347101448"/>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r>
              <a:rPr lang="en-US" dirty="0" smtClean="0"/>
              <a:t>Property Uses</a:t>
            </a:r>
          </a:p>
        </p:txBody>
      </p:sp>
      <p:sp>
        <p:nvSpPr>
          <p:cNvPr id="73731" name="Content Placeholder 2"/>
          <p:cNvSpPr>
            <a:spLocks noGrp="1"/>
          </p:cNvSpPr>
          <p:nvPr>
            <p:ph sz="half" idx="1"/>
          </p:nvPr>
        </p:nvSpPr>
        <p:spPr/>
        <p:txBody>
          <a:bodyPr/>
          <a:lstStyle/>
          <a:p>
            <a:r>
              <a:rPr lang="en-US" sz="2000" dirty="0"/>
              <a:t>Office</a:t>
            </a:r>
          </a:p>
          <a:p>
            <a:pPr lvl="1"/>
            <a:r>
              <a:rPr lang="en-US" sz="1600" dirty="0"/>
              <a:t>Year Built: 1990</a:t>
            </a:r>
          </a:p>
          <a:p>
            <a:pPr lvl="1"/>
            <a:r>
              <a:rPr lang="en-US" sz="1600" dirty="0"/>
              <a:t>190,000 SF</a:t>
            </a:r>
          </a:p>
          <a:p>
            <a:pPr lvl="1"/>
            <a:r>
              <a:rPr lang="en-US" sz="1600" dirty="0"/>
              <a:t>50 Weekly Operating Hours</a:t>
            </a:r>
          </a:p>
          <a:p>
            <a:pPr lvl="1"/>
            <a:r>
              <a:rPr lang="en-US" sz="1600" dirty="0"/>
              <a:t>525 Computers</a:t>
            </a:r>
          </a:p>
          <a:p>
            <a:pPr lvl="1"/>
            <a:r>
              <a:rPr lang="en-US" sz="1600" dirty="0"/>
              <a:t>500 Workers on Main Shift</a:t>
            </a:r>
          </a:p>
          <a:p>
            <a:pPr lvl="1"/>
            <a:r>
              <a:rPr lang="en-US" sz="1600" dirty="0"/>
              <a:t>&gt;50% Heated</a:t>
            </a:r>
          </a:p>
          <a:p>
            <a:pPr lvl="1"/>
            <a:r>
              <a:rPr lang="en-US" sz="1600" dirty="0"/>
              <a:t>&gt;50% Cooled</a:t>
            </a:r>
          </a:p>
          <a:p>
            <a:pPr marL="0" indent="0">
              <a:buNone/>
            </a:pPr>
            <a:endParaRPr lang="en-US" sz="1600" dirty="0"/>
          </a:p>
          <a:p>
            <a:r>
              <a:rPr lang="en-US" sz="2000" dirty="0"/>
              <a:t>Parking</a:t>
            </a:r>
          </a:p>
          <a:p>
            <a:pPr lvl="1"/>
            <a:r>
              <a:rPr lang="en-US" sz="1600" dirty="0"/>
              <a:t>50,000 SF Open Parking Lot</a:t>
            </a:r>
          </a:p>
          <a:p>
            <a:pPr lvl="1"/>
            <a:r>
              <a:rPr lang="en-US" sz="1600" dirty="0"/>
              <a:t>5,000 SF Partially Enclosed Parking Garage</a:t>
            </a:r>
          </a:p>
          <a:p>
            <a:pPr lvl="1"/>
            <a:r>
              <a:rPr lang="en-US" sz="1600" dirty="0"/>
              <a:t>0 SF Completely Enclosed Parking Garage</a:t>
            </a:r>
          </a:p>
          <a:p>
            <a:pPr lvl="1"/>
            <a:r>
              <a:rPr lang="en-US" sz="1600" dirty="0"/>
              <a:t>Supplemental Heating—Yes</a:t>
            </a:r>
          </a:p>
          <a:p>
            <a:pPr>
              <a:defRPr/>
            </a:pPr>
            <a:endParaRPr lang="en-US" sz="2000" dirty="0" smtClean="0">
              <a:solidFill>
                <a:schemeClr val="accent5">
                  <a:lumMod val="50000"/>
                </a:schemeClr>
              </a:solidFill>
            </a:endParaRPr>
          </a:p>
        </p:txBody>
      </p:sp>
      <p:sp>
        <p:nvSpPr>
          <p:cNvPr id="2" name="Content Placeholder 1"/>
          <p:cNvSpPr>
            <a:spLocks noGrp="1"/>
          </p:cNvSpPr>
          <p:nvPr>
            <p:ph sz="half" idx="2"/>
          </p:nvPr>
        </p:nvSpPr>
        <p:spPr/>
        <p:txBody>
          <a:bodyPr/>
          <a:lstStyle/>
          <a:p>
            <a:r>
              <a:rPr lang="en-US" sz="2000" dirty="0"/>
              <a:t>Retail Store</a:t>
            </a:r>
          </a:p>
          <a:p>
            <a:pPr lvl="1"/>
            <a:r>
              <a:rPr lang="en-US" sz="1600" dirty="0"/>
              <a:t>10,000 SF</a:t>
            </a:r>
          </a:p>
          <a:p>
            <a:pPr lvl="1"/>
            <a:r>
              <a:rPr lang="en-US" sz="1600" dirty="0"/>
              <a:t>Single Store</a:t>
            </a:r>
          </a:p>
          <a:p>
            <a:pPr lvl="1"/>
            <a:r>
              <a:rPr lang="en-US" sz="1600" dirty="0"/>
              <a:t>60 Weekly Operating Hours</a:t>
            </a:r>
          </a:p>
          <a:p>
            <a:pPr lvl="1"/>
            <a:r>
              <a:rPr lang="en-US" sz="1600" dirty="0"/>
              <a:t>3 Fridge/Freezer cases</a:t>
            </a:r>
          </a:p>
          <a:p>
            <a:pPr lvl="1"/>
            <a:r>
              <a:rPr lang="en-US" sz="1600" dirty="0"/>
              <a:t>1 Walk-in freezer</a:t>
            </a:r>
          </a:p>
          <a:p>
            <a:pPr lvl="1"/>
            <a:r>
              <a:rPr lang="en-US" sz="1600" dirty="0"/>
              <a:t>5 Workers on Main Shift</a:t>
            </a:r>
          </a:p>
          <a:p>
            <a:pPr lvl="1"/>
            <a:r>
              <a:rPr lang="en-US" sz="1600" dirty="0"/>
              <a:t>5 Computers</a:t>
            </a:r>
          </a:p>
          <a:p>
            <a:pPr lvl="1"/>
            <a:r>
              <a:rPr lang="en-US" sz="1600" dirty="0"/>
              <a:t>3 Cash registers</a:t>
            </a:r>
          </a:p>
          <a:p>
            <a:pPr lvl="1"/>
            <a:r>
              <a:rPr lang="en-US" sz="1600" dirty="0"/>
              <a:t>100% Heated</a:t>
            </a:r>
          </a:p>
          <a:p>
            <a:pPr lvl="1"/>
            <a:r>
              <a:rPr lang="en-US" sz="1600" dirty="0"/>
              <a:t>80% Cooled</a:t>
            </a:r>
          </a:p>
          <a:p>
            <a:pPr lvl="1"/>
            <a:r>
              <a:rPr lang="en-US" sz="1600" dirty="0"/>
              <a:t>Exterior entrance – Yes</a:t>
            </a:r>
            <a:endParaRPr lang="en-US" dirty="0"/>
          </a:p>
        </p:txBody>
      </p:sp>
    </p:spTree>
    <p:extLst>
      <p:ext uri="{BB962C8B-B14F-4D97-AF65-F5344CB8AC3E}">
        <p14:creationId xmlns:p14="http://schemas.microsoft.com/office/powerpoint/2010/main" val="1384378870"/>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Meters</a:t>
            </a:r>
            <a:endParaRPr lang="en-US" dirty="0"/>
          </a:p>
        </p:txBody>
      </p:sp>
      <p:sp>
        <p:nvSpPr>
          <p:cNvPr id="3" name="Content Placeholder 2"/>
          <p:cNvSpPr>
            <a:spLocks noGrp="1"/>
          </p:cNvSpPr>
          <p:nvPr>
            <p:ph idx="1"/>
          </p:nvPr>
        </p:nvSpPr>
        <p:spPr/>
        <p:txBody>
          <a:bodyPr/>
          <a:lstStyle/>
          <a:p>
            <a:r>
              <a:rPr lang="en-US" b="1" dirty="0" smtClean="0"/>
              <a:t>3 </a:t>
            </a:r>
            <a:r>
              <a:rPr lang="en-US" b="1" dirty="0"/>
              <a:t>energy, 3 </a:t>
            </a:r>
            <a:r>
              <a:rPr lang="en-US" b="1" dirty="0" smtClean="0"/>
              <a:t>water, 2 waste</a:t>
            </a:r>
            <a:endParaRPr lang="en-US" dirty="0"/>
          </a:p>
          <a:p>
            <a:r>
              <a:rPr lang="en-US" dirty="0"/>
              <a:t>All </a:t>
            </a:r>
            <a:r>
              <a:rPr lang="en-US" dirty="0" smtClean="0"/>
              <a:t>eight meters </a:t>
            </a:r>
            <a:r>
              <a:rPr lang="en-US" dirty="0"/>
              <a:t>together </a:t>
            </a:r>
            <a:r>
              <a:rPr lang="en-US" b="1" dirty="0"/>
              <a:t>do</a:t>
            </a:r>
            <a:r>
              <a:rPr lang="en-US" dirty="0"/>
              <a:t> account for total energy and water </a:t>
            </a:r>
            <a:r>
              <a:rPr lang="en-US" dirty="0" smtClean="0"/>
              <a:t>consumption, as well as waste disposal </a:t>
            </a:r>
            <a:r>
              <a:rPr lang="en-US" dirty="0"/>
              <a:t>for the property.</a:t>
            </a:r>
          </a:p>
          <a:p>
            <a:endParaRPr lang="en-US" dirty="0"/>
          </a:p>
        </p:txBody>
      </p:sp>
    </p:spTree>
    <p:extLst>
      <p:ext uri="{BB962C8B-B14F-4D97-AF65-F5344CB8AC3E}">
        <p14:creationId xmlns:p14="http://schemas.microsoft.com/office/powerpoint/2010/main" val="55390816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2689634473"/>
              </p:ext>
            </p:extLst>
          </p:nvPr>
        </p:nvGraphicFramePr>
        <p:xfrm>
          <a:off x="1714500" y="1084263"/>
          <a:ext cx="5257800" cy="5888736"/>
        </p:xfrm>
        <a:graphic>
          <a:graphicData uri="http://schemas.openxmlformats.org/drawingml/2006/table">
            <a:tbl>
              <a:tblPr firstRow="1" firstCol="1" bandRow="1">
                <a:tableStyleId>{16D9F66E-5EB9-4882-86FB-DCBF35E3C3E4}</a:tableStyleId>
              </a:tblPr>
              <a:tblGrid>
                <a:gridCol w="3029918"/>
                <a:gridCol w="2227882"/>
              </a:tblGrid>
              <a:tr h="229554">
                <a:tc>
                  <a:txBody>
                    <a:bodyPr/>
                    <a:lstStyle/>
                    <a:p>
                      <a:pPr marL="0" marR="0">
                        <a:lnSpc>
                          <a:spcPct val="115000"/>
                        </a:lnSpc>
                        <a:spcBef>
                          <a:spcPts val="0"/>
                        </a:spcBef>
                        <a:spcAft>
                          <a:spcPts val="1000"/>
                        </a:spcAft>
                      </a:pPr>
                      <a:r>
                        <a:rPr lang="en-US" sz="1400" dirty="0">
                          <a:effectLst/>
                        </a:rPr>
                        <a:t>1/1/2013-1/31/2013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b="0" dirty="0">
                          <a:effectLst/>
                        </a:rPr>
                        <a:t>255,000 kWh</a:t>
                      </a:r>
                      <a:endParaRPr lang="en-US"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dirty="0" smtClean="0">
                          <a:effectLst/>
                        </a:rPr>
                        <a:t>2/1/2013-2/28/2013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dirty="0">
                          <a:effectLst/>
                        </a:rPr>
                        <a:t>240,000 kWh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dirty="0" smtClean="0">
                          <a:effectLst/>
                        </a:rPr>
                        <a:t>2/28/2013-3/31/2013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dirty="0">
                          <a:effectLst/>
                        </a:rPr>
                        <a:t>205,000 kWh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dirty="0">
                          <a:effectLst/>
                        </a:rPr>
                        <a:t>4/1/2013-4/30/2013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a:effectLst/>
                        </a:rPr>
                        <a:t>220,000 kWh</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dirty="0">
                          <a:effectLst/>
                        </a:rPr>
                        <a:t>5/1/2013-5/31/2013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a:effectLst/>
                        </a:rPr>
                        <a:t>210,000 kWh</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dirty="0">
                          <a:effectLst/>
                        </a:rPr>
                        <a:t>6/1/2013-6/30/2013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a:effectLst/>
                        </a:rPr>
                        <a:t>215,000 kWh</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dirty="0">
                          <a:effectLst/>
                        </a:rPr>
                        <a:t>7/1/2013-7/31/2013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a:effectLst/>
                        </a:rPr>
                        <a:t>230,000 kWh</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a:effectLst/>
                        </a:rPr>
                        <a:t>8/1/2013-8/31/2013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a:effectLst/>
                        </a:rPr>
                        <a:t>260,000 kWh</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dirty="0">
                          <a:effectLst/>
                        </a:rPr>
                        <a:t>9/1/2013-9/30/2013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a:effectLst/>
                        </a:rPr>
                        <a:t>250,000 kWh</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dirty="0">
                          <a:effectLst/>
                        </a:rPr>
                        <a:t>10/1/2013-10/31/2013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a:effectLst/>
                        </a:rPr>
                        <a:t>240,000 kWh</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dirty="0">
                          <a:effectLst/>
                        </a:rPr>
                        <a:t>11/1/2013-11/30/2013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dirty="0">
                          <a:effectLst/>
                        </a:rPr>
                        <a:t>210,000 kWh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dirty="0">
                          <a:effectLst/>
                        </a:rPr>
                        <a:t>12/1/2013-12/31/2013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a:effectLst/>
                        </a:rPr>
                        <a:t>200,000 kWh</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a:effectLst/>
                        </a:rPr>
                        <a:t>1/1/2014-1/31/2014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dirty="0">
                          <a:effectLst/>
                        </a:rPr>
                        <a:t>255,000 kWh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dirty="0">
                          <a:effectLst/>
                        </a:rPr>
                        <a:t>2/1/2014-2/28/2014</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dirty="0">
                          <a:effectLst/>
                        </a:rPr>
                        <a:t>240,000 kWh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a:effectLst/>
                        </a:rPr>
                        <a:t>2/28/2014-3/31/2014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dirty="0">
                          <a:effectLst/>
                        </a:rPr>
                        <a:t>205,000 kWh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a:effectLst/>
                        </a:rPr>
                        <a:t>4/1/2014-4/30/2014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dirty="0">
                          <a:effectLst/>
                        </a:rPr>
                        <a:t>220,000 kWh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a:effectLst/>
                        </a:rPr>
                        <a:t>5/1/2014-5/31/2014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dirty="0">
                          <a:effectLst/>
                        </a:rPr>
                        <a:t>210,000 kWh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a:effectLst/>
                        </a:rPr>
                        <a:t>6/1/2014-6/30/2014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dirty="0">
                          <a:effectLst/>
                        </a:rPr>
                        <a:t>215,000 kWh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a:effectLst/>
                        </a:rPr>
                        <a:t>7/1/2014-7/31/2014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dirty="0">
                          <a:effectLst/>
                        </a:rPr>
                        <a:t>230,000 kWh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a:effectLst/>
                        </a:rPr>
                        <a:t>8/1/2014-8/31/2014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dirty="0">
                          <a:effectLst/>
                        </a:rPr>
                        <a:t>260,000 kWh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a:effectLst/>
                        </a:rPr>
                        <a:t>9/1/2014-9/30/2014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dirty="0">
                          <a:effectLst/>
                        </a:rPr>
                        <a:t>250,000 kWh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a:effectLst/>
                        </a:rPr>
                        <a:t>10/1/2014-10/31/2014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dirty="0">
                          <a:effectLst/>
                        </a:rPr>
                        <a:t>240,000 kWh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a:effectLst/>
                        </a:rPr>
                        <a:t>11/1/2014-11/30/2014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dirty="0">
                          <a:effectLst/>
                        </a:rPr>
                        <a:t>210,000 kWh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r h="204690">
                <a:tc>
                  <a:txBody>
                    <a:bodyPr/>
                    <a:lstStyle/>
                    <a:p>
                      <a:pPr marL="0" marR="0">
                        <a:lnSpc>
                          <a:spcPct val="115000"/>
                        </a:lnSpc>
                        <a:spcBef>
                          <a:spcPts val="0"/>
                        </a:spcBef>
                        <a:spcAft>
                          <a:spcPts val="1000"/>
                        </a:spcAft>
                      </a:pPr>
                      <a:r>
                        <a:rPr lang="en-US" sz="1400">
                          <a:effectLst/>
                        </a:rPr>
                        <a:t>12/1/2014-12/31/2014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c>
                  <a:txBody>
                    <a:bodyPr/>
                    <a:lstStyle/>
                    <a:p>
                      <a:pPr marL="0" marR="0">
                        <a:lnSpc>
                          <a:spcPct val="115000"/>
                        </a:lnSpc>
                        <a:spcBef>
                          <a:spcPts val="0"/>
                        </a:spcBef>
                        <a:spcAft>
                          <a:spcPts val="1000"/>
                        </a:spcAft>
                      </a:pPr>
                      <a:r>
                        <a:rPr lang="en-US" sz="1400" dirty="0">
                          <a:effectLst/>
                        </a:rPr>
                        <a:t>200,000 kWh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2860" marR="52860" marT="0" marB="0"/>
                </a:tc>
              </a:tr>
            </a:tbl>
          </a:graphicData>
        </a:graphic>
      </p:graphicFrame>
      <p:sp>
        <p:nvSpPr>
          <p:cNvPr id="2" name="Title 1"/>
          <p:cNvSpPr>
            <a:spLocks noGrp="1"/>
          </p:cNvSpPr>
          <p:nvPr>
            <p:ph type="title" idx="4294967295"/>
          </p:nvPr>
        </p:nvSpPr>
        <p:spPr>
          <a:xfrm>
            <a:off x="0" y="17463"/>
            <a:ext cx="8686800" cy="1066800"/>
          </a:xfrm>
        </p:spPr>
        <p:txBody>
          <a:bodyPr/>
          <a:lstStyle/>
          <a:p>
            <a:r>
              <a:rPr lang="en-US" sz="3200" u="sng" dirty="0" smtClean="0"/>
              <a:t>Electric – </a:t>
            </a:r>
            <a:r>
              <a:rPr lang="en-US" sz="3200" u="sng" dirty="0"/>
              <a:t>Grid Purchased – kWh</a:t>
            </a:r>
            <a:endParaRPr lang="en-US" sz="3200" dirty="0"/>
          </a:p>
        </p:txBody>
      </p:sp>
    </p:spTree>
    <p:extLst>
      <p:ext uri="{BB962C8B-B14F-4D97-AF65-F5344CB8AC3E}">
        <p14:creationId xmlns:p14="http://schemas.microsoft.com/office/powerpoint/2010/main" val="42874982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28600"/>
            <a:ext cx="8686800" cy="1066800"/>
          </a:xfrm>
        </p:spPr>
        <p:txBody>
          <a:bodyPr/>
          <a:lstStyle/>
          <a:p>
            <a:r>
              <a:rPr lang="en-US" sz="3200" u="sng" dirty="0"/>
              <a:t>Electric – On-site Solar – kWh</a:t>
            </a:r>
            <a:endParaRPr lang="en-US" sz="3200" dirty="0"/>
          </a:p>
        </p:txBody>
      </p:sp>
      <p:graphicFrame>
        <p:nvGraphicFramePr>
          <p:cNvPr id="5" name="Content Placeholder 4"/>
          <p:cNvGraphicFramePr>
            <a:graphicFrameLocks noGrp="1"/>
          </p:cNvGraphicFramePr>
          <p:nvPr>
            <p:ph idx="4294967295"/>
            <p:extLst>
              <p:ext uri="{D42A27DB-BD31-4B8C-83A1-F6EECF244321}">
                <p14:modId xmlns:p14="http://schemas.microsoft.com/office/powerpoint/2010/main" val="4028939581"/>
              </p:ext>
            </p:extLst>
          </p:nvPr>
        </p:nvGraphicFramePr>
        <p:xfrm>
          <a:off x="1504950" y="1219200"/>
          <a:ext cx="5676900" cy="5497760"/>
        </p:xfrm>
        <a:graphic>
          <a:graphicData uri="http://schemas.openxmlformats.org/drawingml/2006/table">
            <a:tbl>
              <a:tblPr firstRow="1" firstCol="1" bandRow="1">
                <a:tableStyleId>{5C22544A-7EE6-4342-B048-85BDC9FD1C3A}</a:tableStyleId>
              </a:tblPr>
              <a:tblGrid>
                <a:gridCol w="3095793"/>
                <a:gridCol w="2581107"/>
              </a:tblGrid>
              <a:tr h="225136">
                <a:tc gridSpan="2">
                  <a:txBody>
                    <a:bodyPr/>
                    <a:lstStyle/>
                    <a:p>
                      <a:pPr marL="0" marR="0" algn="ctr">
                        <a:lnSpc>
                          <a:spcPct val="115000"/>
                        </a:lnSpc>
                        <a:spcBef>
                          <a:spcPts val="0"/>
                        </a:spcBef>
                        <a:spcAft>
                          <a:spcPts val="1000"/>
                        </a:spcAft>
                      </a:pPr>
                      <a:r>
                        <a:rPr lang="en-US" sz="1200" dirty="0">
                          <a:effectLst/>
                        </a:rPr>
                        <a:t>REC Ownership – Owner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hMerge="1">
                  <a:txBody>
                    <a:bodyPr/>
                    <a:lstStyle/>
                    <a:p>
                      <a:endParaRPr lang="en-US"/>
                    </a:p>
                  </a:txBody>
                  <a:tcPr/>
                </a:tc>
              </a:tr>
              <a:tr h="225136">
                <a:tc gridSpan="2">
                  <a:txBody>
                    <a:bodyPr/>
                    <a:lstStyle/>
                    <a:p>
                      <a:pPr marL="0" marR="0" algn="ctr">
                        <a:lnSpc>
                          <a:spcPct val="115000"/>
                        </a:lnSpc>
                        <a:spcBef>
                          <a:spcPts val="0"/>
                        </a:spcBef>
                        <a:spcAft>
                          <a:spcPts val="1000"/>
                        </a:spcAft>
                      </a:pPr>
                      <a:r>
                        <a:rPr lang="en-US" sz="1200">
                          <a:effectLst/>
                        </a:rPr>
                        <a:t>Energy Exported Off-Site: 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hMerge="1">
                  <a:txBody>
                    <a:bodyPr/>
                    <a:lstStyle/>
                    <a:p>
                      <a:endParaRPr lang="en-US"/>
                    </a:p>
                  </a:txBody>
                  <a:tcPr/>
                </a:tc>
              </a:tr>
              <a:tr h="196787">
                <a:tc>
                  <a:txBody>
                    <a:bodyPr/>
                    <a:lstStyle/>
                    <a:p>
                      <a:pPr marL="0" marR="0" algn="l">
                        <a:lnSpc>
                          <a:spcPct val="115000"/>
                        </a:lnSpc>
                        <a:spcBef>
                          <a:spcPts val="0"/>
                        </a:spcBef>
                        <a:spcAft>
                          <a:spcPts val="1000"/>
                        </a:spcAft>
                      </a:pPr>
                      <a:r>
                        <a:rPr lang="en-US" sz="1200" dirty="0">
                          <a:effectLst/>
                        </a:rPr>
                        <a:t>1/1/2013-1/31/2013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a:effectLst/>
                        </a:rPr>
                        <a:t>1,000 kWh</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dirty="0" smtClean="0">
                          <a:effectLst/>
                        </a:rPr>
                        <a:t>2/1/2013-2/28/2013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a:effectLst/>
                        </a:rPr>
                        <a:t>2,000 kWh</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dirty="0" smtClean="0">
                          <a:effectLst/>
                        </a:rPr>
                        <a:t>2/28/2013-3/31/2013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a:effectLst/>
                        </a:rPr>
                        <a:t>1,500 kWh</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a:effectLst/>
                        </a:rPr>
                        <a:t>4/1/2013-4/30/2013</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a:effectLst/>
                        </a:rPr>
                        <a:t>1,000 kWh</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a:effectLst/>
                        </a:rPr>
                        <a:t>5/1/2013-5/31/2013</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a:effectLst/>
                        </a:rPr>
                        <a:t>3,000 kWh</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dirty="0">
                          <a:effectLst/>
                        </a:rPr>
                        <a:t>6/1/2013-6/30/2013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a:effectLst/>
                        </a:rPr>
                        <a:t>5,000 kWh</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dirty="0">
                          <a:effectLst/>
                        </a:rPr>
                        <a:t>7/1/2013-7/31/2013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a:effectLst/>
                        </a:rPr>
                        <a:t>1,000 kWh</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a:effectLst/>
                        </a:rPr>
                        <a:t>8/1/2013-8/31/2013</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a:effectLst/>
                        </a:rPr>
                        <a:t>8,000 kWh</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a:effectLst/>
                        </a:rPr>
                        <a:t>9/1/2013-9/30/2013</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a:effectLst/>
                        </a:rPr>
                        <a:t>5,000 kWh</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dirty="0">
                          <a:effectLst/>
                        </a:rPr>
                        <a:t>10/1/2013-10/31/2013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a:effectLst/>
                        </a:rPr>
                        <a:t>1,500 kWh</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a:effectLst/>
                        </a:rPr>
                        <a:t>11/1/2013-11/30/2013</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dirty="0">
                          <a:effectLst/>
                        </a:rPr>
                        <a:t>1,000 kWh</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a:effectLst/>
                        </a:rPr>
                        <a:t>12/1/2013-12/31/2013</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dirty="0">
                          <a:effectLst/>
                        </a:rPr>
                        <a:t>800 kWh</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a:effectLst/>
                        </a:rPr>
                        <a:t>1/1/2014-1/31/2014</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dirty="0">
                          <a:effectLst/>
                        </a:rPr>
                        <a:t>1,000 kWh</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a:effectLst/>
                        </a:rPr>
                        <a:t>2/1/2014-2/28/2014</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dirty="0">
                          <a:effectLst/>
                        </a:rPr>
                        <a:t>2,000 kWh</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a:effectLst/>
                        </a:rPr>
                        <a:t>2/28/2014-3/31/2014</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dirty="0">
                          <a:effectLst/>
                        </a:rPr>
                        <a:t>1,500 kWh</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a:effectLst/>
                        </a:rPr>
                        <a:t>4/1/2014-4/30/2014</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dirty="0">
                          <a:effectLst/>
                        </a:rPr>
                        <a:t>1,000 kWh</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a:effectLst/>
                        </a:rPr>
                        <a:t>5/1/2014-5/31/2014</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dirty="0">
                          <a:effectLst/>
                        </a:rPr>
                        <a:t>3,000 kWh</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a:effectLst/>
                        </a:rPr>
                        <a:t>6/1/2014-6/30/2014</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dirty="0">
                          <a:effectLst/>
                        </a:rPr>
                        <a:t>5,000 kWh</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a:effectLst/>
                        </a:rPr>
                        <a:t>7/1/2014-7/31/2014</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dirty="0">
                          <a:effectLst/>
                        </a:rPr>
                        <a:t>1,000 kWh</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a:effectLst/>
                        </a:rPr>
                        <a:t>8/1/2014-8/31/2014</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dirty="0">
                          <a:effectLst/>
                        </a:rPr>
                        <a:t>8,000 kWh</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a:effectLst/>
                        </a:rPr>
                        <a:t>9/1/2014-9/30/2014</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dirty="0">
                          <a:effectLst/>
                        </a:rPr>
                        <a:t>5,000 kWh</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a:effectLst/>
                        </a:rPr>
                        <a:t>10/1/2014-10/31/2014</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dirty="0">
                          <a:effectLst/>
                        </a:rPr>
                        <a:t>1,500 kWh</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a:effectLst/>
                        </a:rPr>
                        <a:t>11/1/2014-11/30/2014</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dirty="0">
                          <a:effectLst/>
                        </a:rPr>
                        <a:t>1,000 kWh</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r h="196787">
                <a:tc>
                  <a:txBody>
                    <a:bodyPr/>
                    <a:lstStyle/>
                    <a:p>
                      <a:pPr marL="0" marR="0" algn="l">
                        <a:lnSpc>
                          <a:spcPct val="115000"/>
                        </a:lnSpc>
                        <a:spcBef>
                          <a:spcPts val="0"/>
                        </a:spcBef>
                        <a:spcAft>
                          <a:spcPts val="1000"/>
                        </a:spcAft>
                      </a:pPr>
                      <a:r>
                        <a:rPr lang="en-US" sz="1200">
                          <a:effectLst/>
                        </a:rPr>
                        <a:t>12/1/2014-12/31/2014</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c>
                  <a:txBody>
                    <a:bodyPr/>
                    <a:lstStyle/>
                    <a:p>
                      <a:pPr marL="0" marR="0" algn="l">
                        <a:lnSpc>
                          <a:spcPct val="115000"/>
                        </a:lnSpc>
                        <a:spcBef>
                          <a:spcPts val="0"/>
                        </a:spcBef>
                        <a:spcAft>
                          <a:spcPts val="1000"/>
                        </a:spcAft>
                      </a:pPr>
                      <a:r>
                        <a:rPr lang="en-US" sz="1200" dirty="0">
                          <a:effectLst/>
                        </a:rPr>
                        <a:t>800 kWh</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8343" marR="48343" marT="0" marB="0"/>
                </a:tc>
              </a:tr>
            </a:tbl>
          </a:graphicData>
        </a:graphic>
      </p:graphicFrame>
    </p:spTree>
    <p:extLst>
      <p:ext uri="{BB962C8B-B14F-4D97-AF65-F5344CB8AC3E}">
        <p14:creationId xmlns:p14="http://schemas.microsoft.com/office/powerpoint/2010/main" val="424721540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6988"/>
            <a:ext cx="8686800" cy="1066800"/>
          </a:xfrm>
        </p:spPr>
        <p:txBody>
          <a:bodyPr/>
          <a:lstStyle/>
          <a:p>
            <a:r>
              <a:rPr lang="en-US" sz="3200" u="sng" dirty="0"/>
              <a:t>Natural Gas – </a:t>
            </a:r>
            <a:r>
              <a:rPr lang="en-US" sz="3200" u="sng" dirty="0" err="1"/>
              <a:t>Therms</a:t>
            </a:r>
            <a:endParaRPr lang="en-US" sz="3200" dirty="0"/>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1699590414"/>
              </p:ext>
            </p:extLst>
          </p:nvPr>
        </p:nvGraphicFramePr>
        <p:xfrm>
          <a:off x="1943100" y="907734"/>
          <a:ext cx="4800600" cy="5938691"/>
        </p:xfrm>
        <a:graphic>
          <a:graphicData uri="http://schemas.openxmlformats.org/drawingml/2006/table">
            <a:tbl>
              <a:tblPr firstRow="1" firstCol="1" bandRow="1">
                <a:tableStyleId>{22838BEF-8BB2-4498-84A7-C5851F593DF1}</a:tableStyleId>
              </a:tblPr>
              <a:tblGrid>
                <a:gridCol w="2514600"/>
                <a:gridCol w="2286000"/>
              </a:tblGrid>
              <a:tr h="192773">
                <a:tc>
                  <a:txBody>
                    <a:bodyPr/>
                    <a:lstStyle/>
                    <a:p>
                      <a:pPr marL="0" marR="0">
                        <a:lnSpc>
                          <a:spcPct val="115000"/>
                        </a:lnSpc>
                        <a:spcBef>
                          <a:spcPts val="0"/>
                        </a:spcBef>
                        <a:spcAft>
                          <a:spcPts val="1000"/>
                        </a:spcAft>
                      </a:pPr>
                      <a:r>
                        <a:rPr lang="en-US" sz="1400" dirty="0">
                          <a:effectLst/>
                        </a:rPr>
                        <a:t>1/1/2013-1/31/2013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b="0" dirty="0">
                          <a:effectLst/>
                        </a:rPr>
                        <a:t>7000 </a:t>
                      </a:r>
                      <a:r>
                        <a:rPr lang="en-US" sz="1400" b="0" dirty="0" err="1">
                          <a:effectLst/>
                        </a:rPr>
                        <a:t>Therms</a:t>
                      </a:r>
                      <a:endParaRPr lang="en-US"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92773">
                <a:tc>
                  <a:txBody>
                    <a:bodyPr/>
                    <a:lstStyle/>
                    <a:p>
                      <a:pPr marL="0" marR="0">
                        <a:lnSpc>
                          <a:spcPct val="115000"/>
                        </a:lnSpc>
                        <a:spcBef>
                          <a:spcPts val="0"/>
                        </a:spcBef>
                        <a:spcAft>
                          <a:spcPts val="1000"/>
                        </a:spcAft>
                      </a:pPr>
                      <a:r>
                        <a:rPr lang="en-US" sz="1400" dirty="0" smtClean="0">
                          <a:effectLst/>
                        </a:rPr>
                        <a:t>2/1/2013-2/28/2013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6000 Therms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92773">
                <a:tc>
                  <a:txBody>
                    <a:bodyPr/>
                    <a:lstStyle/>
                    <a:p>
                      <a:pPr marL="0" marR="0">
                        <a:lnSpc>
                          <a:spcPct val="115000"/>
                        </a:lnSpc>
                        <a:spcBef>
                          <a:spcPts val="0"/>
                        </a:spcBef>
                        <a:spcAft>
                          <a:spcPts val="1000"/>
                        </a:spcAft>
                      </a:pPr>
                      <a:r>
                        <a:rPr lang="en-US" sz="1400" dirty="0" smtClean="0">
                          <a:effectLst/>
                        </a:rPr>
                        <a:t>2/28/2013-3/31/2013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4000 Therms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92773">
                <a:tc>
                  <a:txBody>
                    <a:bodyPr/>
                    <a:lstStyle/>
                    <a:p>
                      <a:pPr marL="0" marR="0">
                        <a:lnSpc>
                          <a:spcPct val="115000"/>
                        </a:lnSpc>
                        <a:spcBef>
                          <a:spcPts val="0"/>
                        </a:spcBef>
                        <a:spcAft>
                          <a:spcPts val="1000"/>
                        </a:spcAft>
                      </a:pPr>
                      <a:r>
                        <a:rPr lang="en-US" sz="1400">
                          <a:effectLst/>
                        </a:rPr>
                        <a:t>4/1/2013-4/30/2013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2500 Therms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92773">
                <a:tc>
                  <a:txBody>
                    <a:bodyPr/>
                    <a:lstStyle/>
                    <a:p>
                      <a:pPr marL="0" marR="0">
                        <a:lnSpc>
                          <a:spcPct val="115000"/>
                        </a:lnSpc>
                        <a:spcBef>
                          <a:spcPts val="0"/>
                        </a:spcBef>
                        <a:spcAft>
                          <a:spcPts val="1000"/>
                        </a:spcAft>
                      </a:pPr>
                      <a:r>
                        <a:rPr lang="en-US" sz="1400">
                          <a:effectLst/>
                        </a:rPr>
                        <a:t>5/1/2013-5/31/2013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1500 Therms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92773">
                <a:tc>
                  <a:txBody>
                    <a:bodyPr/>
                    <a:lstStyle/>
                    <a:p>
                      <a:pPr marL="0" marR="0">
                        <a:lnSpc>
                          <a:spcPct val="115000"/>
                        </a:lnSpc>
                        <a:spcBef>
                          <a:spcPts val="0"/>
                        </a:spcBef>
                        <a:spcAft>
                          <a:spcPts val="1000"/>
                        </a:spcAft>
                      </a:pPr>
                      <a:r>
                        <a:rPr lang="en-US" sz="1400">
                          <a:effectLst/>
                        </a:rPr>
                        <a:t>6/1/2013-6/30/2013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dirty="0">
                          <a:effectLst/>
                        </a:rPr>
                        <a:t>200 </a:t>
                      </a:r>
                      <a:r>
                        <a:rPr lang="en-US" sz="1400" dirty="0" err="1">
                          <a:effectLst/>
                        </a:rPr>
                        <a:t>Therms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92773">
                <a:tc>
                  <a:txBody>
                    <a:bodyPr/>
                    <a:lstStyle/>
                    <a:p>
                      <a:pPr marL="0" marR="0">
                        <a:lnSpc>
                          <a:spcPct val="115000"/>
                        </a:lnSpc>
                        <a:spcBef>
                          <a:spcPts val="0"/>
                        </a:spcBef>
                        <a:spcAft>
                          <a:spcPts val="1000"/>
                        </a:spcAft>
                      </a:pPr>
                      <a:r>
                        <a:rPr lang="en-US" sz="1400" dirty="0">
                          <a:effectLst/>
                        </a:rPr>
                        <a:t>7/1/2013-7/31/2013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Therms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92773">
                <a:tc>
                  <a:txBody>
                    <a:bodyPr/>
                    <a:lstStyle/>
                    <a:p>
                      <a:pPr marL="0" marR="0">
                        <a:lnSpc>
                          <a:spcPct val="115000"/>
                        </a:lnSpc>
                        <a:spcBef>
                          <a:spcPts val="0"/>
                        </a:spcBef>
                        <a:spcAft>
                          <a:spcPts val="1000"/>
                        </a:spcAft>
                      </a:pPr>
                      <a:r>
                        <a:rPr lang="en-US" sz="1400">
                          <a:effectLst/>
                        </a:rPr>
                        <a:t>8/1/2013-8/31/2013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Therms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92773">
                <a:tc>
                  <a:txBody>
                    <a:bodyPr/>
                    <a:lstStyle/>
                    <a:p>
                      <a:pPr marL="0" marR="0">
                        <a:lnSpc>
                          <a:spcPct val="115000"/>
                        </a:lnSpc>
                        <a:spcBef>
                          <a:spcPts val="0"/>
                        </a:spcBef>
                        <a:spcAft>
                          <a:spcPts val="1000"/>
                        </a:spcAft>
                      </a:pPr>
                      <a:r>
                        <a:rPr lang="en-US" sz="1400" dirty="0">
                          <a:effectLst/>
                        </a:rPr>
                        <a:t>9/1/2013-9/30/2013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dirty="0">
                          <a:effectLst/>
                        </a:rPr>
                        <a:t>300 </a:t>
                      </a:r>
                      <a:r>
                        <a:rPr lang="en-US" sz="1400" dirty="0" err="1">
                          <a:effectLst/>
                        </a:rPr>
                        <a:t>Therms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0604">
                <a:tc>
                  <a:txBody>
                    <a:bodyPr/>
                    <a:lstStyle/>
                    <a:p>
                      <a:pPr marL="0" marR="0">
                        <a:lnSpc>
                          <a:spcPct val="115000"/>
                        </a:lnSpc>
                        <a:spcBef>
                          <a:spcPts val="0"/>
                        </a:spcBef>
                        <a:spcAft>
                          <a:spcPts val="1000"/>
                        </a:spcAft>
                      </a:pPr>
                      <a:r>
                        <a:rPr lang="en-US" sz="1400" dirty="0">
                          <a:effectLst/>
                        </a:rPr>
                        <a:t>10/1/2013-10/31/2013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2000 Therms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8249">
                <a:tc>
                  <a:txBody>
                    <a:bodyPr/>
                    <a:lstStyle/>
                    <a:p>
                      <a:pPr marL="0" marR="0">
                        <a:lnSpc>
                          <a:spcPct val="115000"/>
                        </a:lnSpc>
                        <a:spcBef>
                          <a:spcPts val="0"/>
                        </a:spcBef>
                        <a:spcAft>
                          <a:spcPts val="1000"/>
                        </a:spcAft>
                      </a:pPr>
                      <a:r>
                        <a:rPr lang="en-US" sz="1400" dirty="0">
                          <a:effectLst/>
                        </a:rPr>
                        <a:t>11/1/2013-11/30/2013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dirty="0">
                          <a:effectLst/>
                        </a:rPr>
                        <a:t>3000 </a:t>
                      </a:r>
                      <a:r>
                        <a:rPr lang="en-US" sz="1400" dirty="0" err="1">
                          <a:effectLst/>
                        </a:rPr>
                        <a:t>Therms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92773">
                <a:tc>
                  <a:txBody>
                    <a:bodyPr/>
                    <a:lstStyle/>
                    <a:p>
                      <a:pPr marL="0" marR="0">
                        <a:lnSpc>
                          <a:spcPct val="115000"/>
                        </a:lnSpc>
                        <a:spcBef>
                          <a:spcPts val="0"/>
                        </a:spcBef>
                        <a:spcAft>
                          <a:spcPts val="1000"/>
                        </a:spcAft>
                      </a:pPr>
                      <a:r>
                        <a:rPr lang="en-US" sz="1400">
                          <a:effectLst/>
                        </a:rPr>
                        <a:t>12/1/2013-12/31/2013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6000 Therms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92773">
                <a:tc>
                  <a:txBody>
                    <a:bodyPr/>
                    <a:lstStyle/>
                    <a:p>
                      <a:pPr marL="0" marR="0">
                        <a:lnSpc>
                          <a:spcPct val="115000"/>
                        </a:lnSpc>
                        <a:spcBef>
                          <a:spcPts val="0"/>
                        </a:spcBef>
                        <a:spcAft>
                          <a:spcPts val="1000"/>
                        </a:spcAft>
                      </a:pPr>
                      <a:r>
                        <a:rPr lang="en-US" sz="1400">
                          <a:effectLst/>
                        </a:rPr>
                        <a:t>1/1/2014-1/31/2014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7000 Therms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92773">
                <a:tc>
                  <a:txBody>
                    <a:bodyPr/>
                    <a:lstStyle/>
                    <a:p>
                      <a:pPr marL="0" marR="0">
                        <a:lnSpc>
                          <a:spcPct val="115000"/>
                        </a:lnSpc>
                        <a:spcBef>
                          <a:spcPts val="0"/>
                        </a:spcBef>
                        <a:spcAft>
                          <a:spcPts val="1000"/>
                        </a:spcAft>
                      </a:pPr>
                      <a:r>
                        <a:rPr lang="en-US" sz="1400">
                          <a:effectLst/>
                        </a:rPr>
                        <a:t>2/1/2014-2/28/2014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6000 Therms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92773">
                <a:tc>
                  <a:txBody>
                    <a:bodyPr/>
                    <a:lstStyle/>
                    <a:p>
                      <a:pPr marL="0" marR="0">
                        <a:lnSpc>
                          <a:spcPct val="115000"/>
                        </a:lnSpc>
                        <a:spcBef>
                          <a:spcPts val="0"/>
                        </a:spcBef>
                        <a:spcAft>
                          <a:spcPts val="1000"/>
                        </a:spcAft>
                      </a:pPr>
                      <a:r>
                        <a:rPr lang="en-US" sz="1400">
                          <a:effectLst/>
                        </a:rPr>
                        <a:t>2/28/2014-3/31/2014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4000 Therms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92773">
                <a:tc>
                  <a:txBody>
                    <a:bodyPr/>
                    <a:lstStyle/>
                    <a:p>
                      <a:pPr marL="0" marR="0">
                        <a:lnSpc>
                          <a:spcPct val="115000"/>
                        </a:lnSpc>
                        <a:spcBef>
                          <a:spcPts val="0"/>
                        </a:spcBef>
                        <a:spcAft>
                          <a:spcPts val="1000"/>
                        </a:spcAft>
                      </a:pPr>
                      <a:r>
                        <a:rPr lang="en-US" sz="1400">
                          <a:effectLst/>
                        </a:rPr>
                        <a:t>4/1/2014-4/30/2014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2500 Therms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92773">
                <a:tc>
                  <a:txBody>
                    <a:bodyPr/>
                    <a:lstStyle/>
                    <a:p>
                      <a:pPr marL="0" marR="0">
                        <a:lnSpc>
                          <a:spcPct val="115000"/>
                        </a:lnSpc>
                        <a:spcBef>
                          <a:spcPts val="0"/>
                        </a:spcBef>
                        <a:spcAft>
                          <a:spcPts val="1000"/>
                        </a:spcAft>
                      </a:pPr>
                      <a:r>
                        <a:rPr lang="en-US" sz="1400">
                          <a:effectLst/>
                        </a:rPr>
                        <a:t>5/1/2014-5/31/2014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1500 Therms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92773">
                <a:tc>
                  <a:txBody>
                    <a:bodyPr/>
                    <a:lstStyle/>
                    <a:p>
                      <a:pPr marL="0" marR="0">
                        <a:lnSpc>
                          <a:spcPct val="115000"/>
                        </a:lnSpc>
                        <a:spcBef>
                          <a:spcPts val="0"/>
                        </a:spcBef>
                        <a:spcAft>
                          <a:spcPts val="1000"/>
                        </a:spcAft>
                      </a:pPr>
                      <a:r>
                        <a:rPr lang="en-US" sz="1400">
                          <a:effectLst/>
                        </a:rPr>
                        <a:t>6/1/2014-6/30/2014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Therms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92773">
                <a:tc>
                  <a:txBody>
                    <a:bodyPr/>
                    <a:lstStyle/>
                    <a:p>
                      <a:pPr marL="0" marR="0">
                        <a:lnSpc>
                          <a:spcPct val="115000"/>
                        </a:lnSpc>
                        <a:spcBef>
                          <a:spcPts val="0"/>
                        </a:spcBef>
                        <a:spcAft>
                          <a:spcPts val="1000"/>
                        </a:spcAft>
                      </a:pPr>
                      <a:r>
                        <a:rPr lang="en-US" sz="1400">
                          <a:effectLst/>
                        </a:rPr>
                        <a:t>7/1/2014-7/31/2014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Therms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92773">
                <a:tc>
                  <a:txBody>
                    <a:bodyPr/>
                    <a:lstStyle/>
                    <a:p>
                      <a:pPr marL="0" marR="0">
                        <a:lnSpc>
                          <a:spcPct val="115000"/>
                        </a:lnSpc>
                        <a:spcBef>
                          <a:spcPts val="0"/>
                        </a:spcBef>
                        <a:spcAft>
                          <a:spcPts val="1000"/>
                        </a:spcAft>
                      </a:pPr>
                      <a:r>
                        <a:rPr lang="en-US" sz="1400">
                          <a:effectLst/>
                        </a:rPr>
                        <a:t>8/1/2014-8/31/2014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Therms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92773">
                <a:tc>
                  <a:txBody>
                    <a:bodyPr/>
                    <a:lstStyle/>
                    <a:p>
                      <a:pPr marL="0" marR="0">
                        <a:lnSpc>
                          <a:spcPct val="115000"/>
                        </a:lnSpc>
                        <a:spcBef>
                          <a:spcPts val="0"/>
                        </a:spcBef>
                        <a:spcAft>
                          <a:spcPts val="1000"/>
                        </a:spcAft>
                      </a:pPr>
                      <a:r>
                        <a:rPr lang="en-US" sz="1400">
                          <a:effectLst/>
                        </a:rPr>
                        <a:t>9/1/2014-9/30/2014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300 Therms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30975">
                <a:tc>
                  <a:txBody>
                    <a:bodyPr/>
                    <a:lstStyle/>
                    <a:p>
                      <a:pPr marL="0" marR="0">
                        <a:lnSpc>
                          <a:spcPct val="115000"/>
                        </a:lnSpc>
                        <a:spcBef>
                          <a:spcPts val="0"/>
                        </a:spcBef>
                        <a:spcAft>
                          <a:spcPts val="1000"/>
                        </a:spcAft>
                      </a:pPr>
                      <a:r>
                        <a:rPr lang="en-US" sz="1400">
                          <a:effectLst/>
                        </a:rPr>
                        <a:t>10/1/2014-10/31/2014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2000 Therms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92773">
                <a:tc>
                  <a:txBody>
                    <a:bodyPr/>
                    <a:lstStyle/>
                    <a:p>
                      <a:pPr marL="0" marR="0">
                        <a:lnSpc>
                          <a:spcPct val="115000"/>
                        </a:lnSpc>
                        <a:spcBef>
                          <a:spcPts val="0"/>
                        </a:spcBef>
                        <a:spcAft>
                          <a:spcPts val="1000"/>
                        </a:spcAft>
                      </a:pPr>
                      <a:r>
                        <a:rPr lang="en-US" sz="1400">
                          <a:effectLst/>
                        </a:rPr>
                        <a:t>11/1/2014-11/30/2014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3000 Therms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95319">
                <a:tc>
                  <a:txBody>
                    <a:bodyPr/>
                    <a:lstStyle/>
                    <a:p>
                      <a:pPr marL="0" marR="0">
                        <a:lnSpc>
                          <a:spcPct val="115000"/>
                        </a:lnSpc>
                        <a:spcBef>
                          <a:spcPts val="0"/>
                        </a:spcBef>
                        <a:spcAft>
                          <a:spcPts val="1000"/>
                        </a:spcAft>
                      </a:pPr>
                      <a:r>
                        <a:rPr lang="en-US" sz="1400">
                          <a:effectLst/>
                        </a:rPr>
                        <a:t>12/1/2014-12/31/2014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dirty="0">
                          <a:effectLst/>
                        </a:rPr>
                        <a:t>6000 </a:t>
                      </a:r>
                      <a:r>
                        <a:rPr lang="en-US" sz="1400" dirty="0" err="1">
                          <a:effectLst/>
                        </a:rPr>
                        <a:t>Therms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bl>
          </a:graphicData>
        </a:graphic>
      </p:graphicFrame>
    </p:spTree>
    <p:extLst>
      <p:ext uri="{BB962C8B-B14F-4D97-AF65-F5344CB8AC3E}">
        <p14:creationId xmlns:p14="http://schemas.microsoft.com/office/powerpoint/2010/main" val="138671086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76200"/>
            <a:ext cx="8686800" cy="1066800"/>
          </a:xfrm>
        </p:spPr>
        <p:txBody>
          <a:bodyPr/>
          <a:lstStyle/>
          <a:p>
            <a:r>
              <a:rPr lang="en-US" sz="2800" u="sng" dirty="0"/>
              <a:t>Water – Potable Indoor – </a:t>
            </a:r>
            <a:r>
              <a:rPr lang="en-US" sz="2800" u="sng" dirty="0" err="1"/>
              <a:t>ccf</a:t>
            </a:r>
            <a:r>
              <a:rPr lang="en-US" sz="2800" u="sng" dirty="0"/>
              <a:t> (hundred cubic feet)</a:t>
            </a:r>
            <a:endParaRPr lang="en-US" sz="2800" dirty="0"/>
          </a:p>
        </p:txBody>
      </p:sp>
      <p:graphicFrame>
        <p:nvGraphicFramePr>
          <p:cNvPr id="5" name="Content Placeholder 4"/>
          <p:cNvGraphicFramePr>
            <a:graphicFrameLocks noGrp="1"/>
          </p:cNvGraphicFramePr>
          <p:nvPr>
            <p:ph idx="4294967295"/>
            <p:extLst>
              <p:ext uri="{D42A27DB-BD31-4B8C-83A1-F6EECF244321}">
                <p14:modId xmlns:p14="http://schemas.microsoft.com/office/powerpoint/2010/main" val="3064384568"/>
              </p:ext>
            </p:extLst>
          </p:nvPr>
        </p:nvGraphicFramePr>
        <p:xfrm>
          <a:off x="2305050" y="989520"/>
          <a:ext cx="4076700" cy="5888736"/>
        </p:xfrm>
        <a:graphic>
          <a:graphicData uri="http://schemas.openxmlformats.org/drawingml/2006/table">
            <a:tbl>
              <a:tblPr firstRow="1" firstCol="1" bandRow="1">
                <a:tableStyleId>{22838BEF-8BB2-4498-84A7-C5851F593DF1}</a:tableStyleId>
              </a:tblPr>
              <a:tblGrid>
                <a:gridCol w="2552700"/>
                <a:gridCol w="1524000"/>
              </a:tblGrid>
              <a:tr h="207743">
                <a:tc>
                  <a:txBody>
                    <a:bodyPr/>
                    <a:lstStyle/>
                    <a:p>
                      <a:pPr marL="0" marR="0">
                        <a:lnSpc>
                          <a:spcPct val="115000"/>
                        </a:lnSpc>
                        <a:spcBef>
                          <a:spcPts val="0"/>
                        </a:spcBef>
                        <a:spcAft>
                          <a:spcPts val="1000"/>
                        </a:spcAft>
                      </a:pPr>
                      <a:r>
                        <a:rPr lang="en-US" sz="1400" dirty="0">
                          <a:effectLst/>
                        </a:rPr>
                        <a:t>1/1/2013-1/31/2013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b="0" dirty="0">
                          <a:effectLst/>
                        </a:rPr>
                        <a:t>1000 </a:t>
                      </a:r>
                      <a:r>
                        <a:rPr lang="en-US" sz="1400" b="0" dirty="0" err="1">
                          <a:effectLst/>
                        </a:rPr>
                        <a:t>ccf</a:t>
                      </a:r>
                      <a:endParaRPr lang="en-US"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dirty="0" smtClean="0">
                          <a:effectLst/>
                        </a:rPr>
                        <a:t>2/1/2013-2/28/2013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400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dirty="0" smtClean="0">
                          <a:effectLst/>
                        </a:rPr>
                        <a:t>2/28/2013-3/31/2013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450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a:effectLst/>
                        </a:rPr>
                        <a:t>4/1/2013-4/30/2013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1700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a:effectLst/>
                        </a:rPr>
                        <a:t>5/1/2013-5/31/2013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a:effectLst/>
                        </a:rPr>
                        <a:t>6/1/2013-6/30/2013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1900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a:effectLst/>
                        </a:rPr>
                        <a:t>7/1/2013-7/31/2013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1500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a:effectLst/>
                        </a:rPr>
                        <a:t>8/1/2013-8/31/2013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400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a:effectLst/>
                        </a:rPr>
                        <a:t>9/1/2013-9/30/2013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450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a:effectLst/>
                        </a:rPr>
                        <a:t>10/1/2013-10/31/2013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1000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a:effectLst/>
                        </a:rPr>
                        <a:t>11/1/2013-11/30/2013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1500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a:effectLst/>
                        </a:rPr>
                        <a:t>12/1/2013-12/31/2013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a:effectLst/>
                        </a:rPr>
                        <a:t>1/1/2014-1/31/2014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1000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a:effectLst/>
                        </a:rPr>
                        <a:t>2/1/2014-2/28/2014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400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a:effectLst/>
                        </a:rPr>
                        <a:t>2/28/2014-3/31/2014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450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a:effectLst/>
                        </a:rPr>
                        <a:t>4/1/2014-4/30/2014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1700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dirty="0">
                          <a:effectLst/>
                        </a:rPr>
                        <a:t>5/1/2014-5/31/2014</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a:effectLst/>
                        </a:rPr>
                        <a:t>6/1/2014-6/30/2014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1900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a:effectLst/>
                        </a:rPr>
                        <a:t>7/1/2014-7/31/2014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1500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a:effectLst/>
                        </a:rPr>
                        <a:t>8/1/2014-8/31/2014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400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a:effectLst/>
                        </a:rPr>
                        <a:t>9/1/2014-9/30/2014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450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a:effectLst/>
                        </a:rPr>
                        <a:t>10/1/2014-10/31/2014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1000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a:effectLst/>
                        </a:rPr>
                        <a:t>11/1/2014-11/30/2014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1500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07743">
                <a:tc>
                  <a:txBody>
                    <a:bodyPr/>
                    <a:lstStyle/>
                    <a:p>
                      <a:pPr marL="0" marR="0">
                        <a:lnSpc>
                          <a:spcPct val="115000"/>
                        </a:lnSpc>
                        <a:spcBef>
                          <a:spcPts val="0"/>
                        </a:spcBef>
                        <a:spcAft>
                          <a:spcPts val="1000"/>
                        </a:spcAft>
                      </a:pPr>
                      <a:r>
                        <a:rPr lang="en-US" sz="1400">
                          <a:effectLst/>
                        </a:rPr>
                        <a:t>12/1/2014-12/31/2014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dirty="0">
                          <a:effectLst/>
                        </a:rPr>
                        <a:t>2000 </a:t>
                      </a:r>
                      <a:r>
                        <a:rPr lang="en-US" sz="1400" dirty="0" err="1">
                          <a:effectLst/>
                        </a:rPr>
                        <a:t>ccf</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bl>
          </a:graphicData>
        </a:graphic>
      </p:graphicFrame>
    </p:spTree>
    <p:extLst>
      <p:ext uri="{BB962C8B-B14F-4D97-AF65-F5344CB8AC3E}">
        <p14:creationId xmlns:p14="http://schemas.microsoft.com/office/powerpoint/2010/main" val="171179456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76200"/>
            <a:ext cx="8686800" cy="1066800"/>
          </a:xfrm>
        </p:spPr>
        <p:txBody>
          <a:bodyPr/>
          <a:lstStyle/>
          <a:p>
            <a:r>
              <a:rPr lang="en-US" sz="2800" u="sng" dirty="0"/>
              <a:t>Water – Potable Outdoor – </a:t>
            </a:r>
            <a:r>
              <a:rPr lang="en-US" sz="2800" u="sng" dirty="0" err="1" smtClean="0"/>
              <a:t>ccf</a:t>
            </a:r>
            <a:endParaRPr lang="en-US" sz="2800" u="sng" dirty="0"/>
          </a:p>
        </p:txBody>
      </p:sp>
      <p:graphicFrame>
        <p:nvGraphicFramePr>
          <p:cNvPr id="5" name="Content Placeholder 4"/>
          <p:cNvGraphicFramePr>
            <a:graphicFrameLocks noGrp="1"/>
          </p:cNvGraphicFramePr>
          <p:nvPr>
            <p:ph idx="4294967295"/>
            <p:extLst>
              <p:ext uri="{D42A27DB-BD31-4B8C-83A1-F6EECF244321}">
                <p14:modId xmlns:p14="http://schemas.microsoft.com/office/powerpoint/2010/main" val="1843332729"/>
              </p:ext>
            </p:extLst>
          </p:nvPr>
        </p:nvGraphicFramePr>
        <p:xfrm>
          <a:off x="2209800" y="966370"/>
          <a:ext cx="3733800" cy="5888736"/>
        </p:xfrm>
        <a:graphic>
          <a:graphicData uri="http://schemas.openxmlformats.org/drawingml/2006/table">
            <a:tbl>
              <a:tblPr firstRow="1" firstCol="1" bandRow="1">
                <a:tableStyleId>{22838BEF-8BB2-4498-84A7-C5851F593DF1}</a:tableStyleId>
              </a:tblPr>
              <a:tblGrid>
                <a:gridCol w="2286000"/>
                <a:gridCol w="1447800"/>
              </a:tblGrid>
              <a:tr h="179133">
                <a:tc>
                  <a:txBody>
                    <a:bodyPr/>
                    <a:lstStyle/>
                    <a:p>
                      <a:pPr marL="0" marR="0">
                        <a:lnSpc>
                          <a:spcPct val="115000"/>
                        </a:lnSpc>
                        <a:spcBef>
                          <a:spcPts val="0"/>
                        </a:spcBef>
                        <a:spcAft>
                          <a:spcPts val="1000"/>
                        </a:spcAft>
                      </a:pPr>
                      <a:r>
                        <a:rPr lang="en-US" sz="1400" dirty="0">
                          <a:effectLst/>
                        </a:rPr>
                        <a:t>1/1/2013-1/31/2013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b="0" dirty="0">
                          <a:effectLst/>
                        </a:rPr>
                        <a:t>300 </a:t>
                      </a:r>
                      <a:r>
                        <a:rPr lang="en-US" sz="1400" b="0" dirty="0" err="1">
                          <a:effectLst/>
                        </a:rPr>
                        <a:t>ccf</a:t>
                      </a:r>
                      <a:endParaRPr lang="en-US"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dirty="0" smtClean="0">
                          <a:effectLst/>
                        </a:rPr>
                        <a:t>2/1/2013-2/28/2013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400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dirty="0" smtClean="0">
                          <a:effectLst/>
                        </a:rPr>
                        <a:t>2/28/2013-3/31/2013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450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dirty="0">
                          <a:effectLst/>
                        </a:rPr>
                        <a:t>4/1/2013-4/30/2013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300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dirty="0">
                          <a:effectLst/>
                        </a:rPr>
                        <a:t>5/1/2013-5/31/2013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700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dirty="0">
                          <a:effectLst/>
                        </a:rPr>
                        <a:t>6/1/2013-6/30/2013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300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dirty="0">
                          <a:effectLst/>
                        </a:rPr>
                        <a:t>7/1/2013-7/31/2013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dirty="0">
                          <a:effectLst/>
                        </a:rPr>
                        <a:t>8/1/2013-8/31/2013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400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dirty="0">
                          <a:effectLst/>
                        </a:rPr>
                        <a:t>9/1/2013-9/30/2013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dirty="0">
                          <a:effectLst/>
                        </a:rPr>
                        <a:t>450 </a:t>
                      </a:r>
                      <a:r>
                        <a:rPr lang="en-US" sz="1400" dirty="0" err="1">
                          <a:effectLst/>
                        </a:rPr>
                        <a:t>ccf</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dirty="0">
                          <a:effectLst/>
                        </a:rPr>
                        <a:t>10/1/2013-10/31/2013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300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a:effectLst/>
                        </a:rPr>
                        <a:t>11/1/2013-11/30/2013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800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dirty="0">
                          <a:effectLst/>
                        </a:rPr>
                        <a:t>12/1/2013-12/31/2013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1500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dirty="0">
                          <a:effectLst/>
                        </a:rPr>
                        <a:t>1/1/2014-1/31/2014</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300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a:effectLst/>
                        </a:rPr>
                        <a:t>2/1/2014-2/28/2014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400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a:effectLst/>
                        </a:rPr>
                        <a:t>2/28/2014-3/31/2014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dirty="0">
                          <a:effectLst/>
                        </a:rPr>
                        <a:t>450 </a:t>
                      </a:r>
                      <a:r>
                        <a:rPr lang="en-US" sz="1400" dirty="0" err="1">
                          <a:effectLst/>
                        </a:rPr>
                        <a:t>ccf</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a:effectLst/>
                        </a:rPr>
                        <a:t>4/1/2014-4/30/2014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dirty="0">
                          <a:effectLst/>
                        </a:rPr>
                        <a:t>300 </a:t>
                      </a:r>
                      <a:r>
                        <a:rPr lang="en-US" sz="1400" dirty="0" err="1">
                          <a:effectLst/>
                        </a:rPr>
                        <a:t>ccf</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a:effectLst/>
                        </a:rPr>
                        <a:t>5/1/2014-5/31/2014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dirty="0">
                          <a:effectLst/>
                        </a:rPr>
                        <a:t>700 </a:t>
                      </a:r>
                      <a:r>
                        <a:rPr lang="en-US" sz="1400" dirty="0" err="1">
                          <a:effectLst/>
                        </a:rPr>
                        <a:t>ccf</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a:effectLst/>
                        </a:rPr>
                        <a:t>6/1/2014-6/30/2014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dirty="0">
                          <a:effectLst/>
                        </a:rPr>
                        <a:t>300 </a:t>
                      </a:r>
                      <a:r>
                        <a:rPr lang="en-US" sz="1400" dirty="0" err="1">
                          <a:effectLst/>
                        </a:rPr>
                        <a:t>ccf</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a:effectLst/>
                        </a:rPr>
                        <a:t>7/1/2014-7/31/2014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dirty="0">
                          <a:effectLst/>
                        </a:rPr>
                        <a:t>200 </a:t>
                      </a:r>
                      <a:r>
                        <a:rPr lang="en-US" sz="1400" dirty="0" err="1">
                          <a:effectLst/>
                        </a:rPr>
                        <a:t>ccf</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a:effectLst/>
                        </a:rPr>
                        <a:t>8/1/2014-8/31/2014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dirty="0">
                          <a:effectLst/>
                        </a:rPr>
                        <a:t>400 </a:t>
                      </a:r>
                      <a:r>
                        <a:rPr lang="en-US" sz="1400" dirty="0" err="1">
                          <a:effectLst/>
                        </a:rPr>
                        <a:t>ccf</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a:effectLst/>
                        </a:rPr>
                        <a:t>9/1/2014-9/30/2014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dirty="0">
                          <a:effectLst/>
                        </a:rPr>
                        <a:t>450 </a:t>
                      </a:r>
                      <a:r>
                        <a:rPr lang="en-US" sz="1400" dirty="0" err="1">
                          <a:effectLst/>
                        </a:rPr>
                        <a:t>ccf</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a:effectLst/>
                        </a:rPr>
                        <a:t>10/1/2014-10/31/2014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dirty="0">
                          <a:effectLst/>
                        </a:rPr>
                        <a:t>300 </a:t>
                      </a:r>
                      <a:r>
                        <a:rPr lang="en-US" sz="1400" dirty="0" err="1">
                          <a:effectLst/>
                        </a:rPr>
                        <a:t>ccf</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a:effectLst/>
                        </a:rPr>
                        <a:t>11/1/2014-11/30/2014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dirty="0">
                          <a:effectLst/>
                        </a:rPr>
                        <a:t>800 </a:t>
                      </a:r>
                      <a:r>
                        <a:rPr lang="en-US" sz="1400" dirty="0" err="1">
                          <a:effectLst/>
                        </a:rPr>
                        <a:t>ccf</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179133">
                <a:tc>
                  <a:txBody>
                    <a:bodyPr/>
                    <a:lstStyle/>
                    <a:p>
                      <a:pPr marL="0" marR="0">
                        <a:lnSpc>
                          <a:spcPct val="115000"/>
                        </a:lnSpc>
                        <a:spcBef>
                          <a:spcPts val="0"/>
                        </a:spcBef>
                        <a:spcAft>
                          <a:spcPts val="1000"/>
                        </a:spcAft>
                      </a:pPr>
                      <a:r>
                        <a:rPr lang="en-US" sz="1400" dirty="0">
                          <a:effectLst/>
                        </a:rPr>
                        <a:t>12/1/2014-12/31/2014</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dirty="0">
                          <a:effectLst/>
                        </a:rPr>
                        <a:t>1500 </a:t>
                      </a:r>
                      <a:r>
                        <a:rPr lang="en-US" sz="1400" dirty="0" err="1">
                          <a:effectLst/>
                        </a:rPr>
                        <a:t>ccf</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bl>
          </a:graphicData>
        </a:graphic>
      </p:graphicFrame>
    </p:spTree>
    <p:extLst>
      <p:ext uri="{BB962C8B-B14F-4D97-AF65-F5344CB8AC3E}">
        <p14:creationId xmlns:p14="http://schemas.microsoft.com/office/powerpoint/2010/main" val="405533872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8686800" cy="1066800"/>
          </a:xfrm>
        </p:spPr>
        <p:txBody>
          <a:bodyPr/>
          <a:lstStyle/>
          <a:p>
            <a:r>
              <a:rPr lang="en-US" sz="2600" u="sng" dirty="0"/>
              <a:t>Water – Municipally Supplied Reclaimed Water – </a:t>
            </a:r>
            <a:r>
              <a:rPr lang="en-US" sz="2600" u="sng" dirty="0" err="1" smtClean="0"/>
              <a:t>ccf</a:t>
            </a:r>
            <a:endParaRPr lang="en-US" sz="2600" u="sng" dirty="0"/>
          </a:p>
        </p:txBody>
      </p:sp>
      <p:graphicFrame>
        <p:nvGraphicFramePr>
          <p:cNvPr id="5" name="Content Placeholder 4"/>
          <p:cNvGraphicFramePr>
            <a:graphicFrameLocks noGrp="1"/>
          </p:cNvGraphicFramePr>
          <p:nvPr>
            <p:ph idx="4294967295"/>
            <p:extLst>
              <p:ext uri="{D42A27DB-BD31-4B8C-83A1-F6EECF244321}">
                <p14:modId xmlns:p14="http://schemas.microsoft.com/office/powerpoint/2010/main" val="1670633349"/>
              </p:ext>
            </p:extLst>
          </p:nvPr>
        </p:nvGraphicFramePr>
        <p:xfrm>
          <a:off x="2686050" y="957689"/>
          <a:ext cx="3314700" cy="5888736"/>
        </p:xfrm>
        <a:graphic>
          <a:graphicData uri="http://schemas.openxmlformats.org/drawingml/2006/table">
            <a:tbl>
              <a:tblPr firstRow="1" firstCol="1" bandRow="1">
                <a:tableStyleId>{22838BEF-8BB2-4498-84A7-C5851F593DF1}</a:tableStyleId>
              </a:tblPr>
              <a:tblGrid>
                <a:gridCol w="2247900"/>
                <a:gridCol w="1066800"/>
              </a:tblGrid>
              <a:tr h="212725">
                <a:tc>
                  <a:txBody>
                    <a:bodyPr/>
                    <a:lstStyle/>
                    <a:p>
                      <a:pPr marL="0" marR="0">
                        <a:lnSpc>
                          <a:spcPct val="115000"/>
                        </a:lnSpc>
                        <a:spcBef>
                          <a:spcPts val="0"/>
                        </a:spcBef>
                        <a:spcAft>
                          <a:spcPts val="1000"/>
                        </a:spcAft>
                      </a:pPr>
                      <a:r>
                        <a:rPr lang="en-US" sz="1400" dirty="0">
                          <a:effectLst/>
                        </a:rPr>
                        <a:t>1/1/2013-1/31/2013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b="0" dirty="0">
                          <a:effectLst/>
                        </a:rPr>
                        <a:t>200 </a:t>
                      </a:r>
                      <a:r>
                        <a:rPr lang="en-US" sz="1400" b="0" dirty="0" err="1">
                          <a:effectLst/>
                        </a:rPr>
                        <a:t>ccf</a:t>
                      </a:r>
                      <a:endParaRPr lang="en-US"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dirty="0" smtClean="0">
                          <a:effectLst/>
                        </a:rPr>
                        <a:t>2/1/2013-2/28/2013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dirty="0">
                          <a:effectLst/>
                        </a:rPr>
                        <a:t>200 </a:t>
                      </a:r>
                      <a:r>
                        <a:rPr lang="en-US" sz="1400" dirty="0" err="1">
                          <a:effectLst/>
                        </a:rPr>
                        <a:t>ccf</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dirty="0" smtClean="0">
                          <a:effectLst/>
                        </a:rPr>
                        <a:t>2/28/2013-3/31/2013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a:effectLst/>
                        </a:rPr>
                        <a:t>4/1/2013-4/30/2013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dirty="0">
                          <a:effectLst/>
                        </a:rPr>
                        <a:t>5/1/2013-5/31/2013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dirty="0">
                          <a:effectLst/>
                        </a:rPr>
                        <a:t>200 </a:t>
                      </a:r>
                      <a:r>
                        <a:rPr lang="en-US" sz="1400" dirty="0" err="1">
                          <a:effectLst/>
                        </a:rPr>
                        <a:t>ccf</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a:effectLst/>
                        </a:rPr>
                        <a:t>6/1/2013-6/30/2013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a:effectLst/>
                        </a:rPr>
                        <a:t>7/1/2013-7/31/2013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a:effectLst/>
                        </a:rPr>
                        <a:t>8/1/2013-8/31/2013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a:effectLst/>
                        </a:rPr>
                        <a:t>9/1/2013-9/30/2013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a:effectLst/>
                        </a:rPr>
                        <a:t>10/1/2013-10/31/2013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a:effectLst/>
                        </a:rPr>
                        <a:t>11/1/2013-11/30/2013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a:effectLst/>
                        </a:rPr>
                        <a:t>12/1/2013-12/31/2013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a:effectLst/>
                        </a:rPr>
                        <a:t>1/1/2014-1/31/2014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a:effectLst/>
                        </a:rPr>
                        <a:t>2/1/2014-2/28/2014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a:effectLst/>
                        </a:rPr>
                        <a:t>2/28/2014-3/31/2014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a:effectLst/>
                        </a:rPr>
                        <a:t>4/1/2014-4/30/2014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a:effectLst/>
                        </a:rPr>
                        <a:t>5/1/2014-5/31/2014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a:effectLst/>
                        </a:rPr>
                        <a:t>6/1/2014-6/30/2014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a:effectLst/>
                        </a:rPr>
                        <a:t>7/1/2014-7/31/2014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a:effectLst/>
                        </a:rPr>
                        <a:t>8/1/2014-8/31/2014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a:effectLst/>
                        </a:rPr>
                        <a:t>9/1/2014-9/30/2014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a:effectLst/>
                        </a:rPr>
                        <a:t>10/1/2014-10/31/2014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a:effectLst/>
                        </a:rPr>
                        <a:t>11/1/2014-11/30/2014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a:effectLst/>
                        </a:rPr>
                        <a:t>200 ccf</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r h="212725">
                <a:tc>
                  <a:txBody>
                    <a:bodyPr/>
                    <a:lstStyle/>
                    <a:p>
                      <a:pPr marL="0" marR="0">
                        <a:lnSpc>
                          <a:spcPct val="115000"/>
                        </a:lnSpc>
                        <a:spcBef>
                          <a:spcPts val="0"/>
                        </a:spcBef>
                        <a:spcAft>
                          <a:spcPts val="1000"/>
                        </a:spcAft>
                      </a:pPr>
                      <a:r>
                        <a:rPr lang="en-US" sz="1400">
                          <a:effectLst/>
                        </a:rPr>
                        <a:t>12/1/2014-12/31/2014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c>
                  <a:txBody>
                    <a:bodyPr/>
                    <a:lstStyle/>
                    <a:p>
                      <a:pPr marL="0" marR="0">
                        <a:lnSpc>
                          <a:spcPct val="115000"/>
                        </a:lnSpc>
                        <a:spcBef>
                          <a:spcPts val="0"/>
                        </a:spcBef>
                        <a:spcAft>
                          <a:spcPts val="1000"/>
                        </a:spcAft>
                      </a:pPr>
                      <a:r>
                        <a:rPr lang="en-US" sz="1400" dirty="0">
                          <a:effectLst/>
                        </a:rPr>
                        <a:t>200 </a:t>
                      </a:r>
                      <a:r>
                        <a:rPr lang="en-US" sz="1400" dirty="0" err="1">
                          <a:effectLst/>
                        </a:rPr>
                        <a:t>ccf</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4654" marR="54654" marT="0" marB="0"/>
                </a:tc>
              </a:tr>
            </a:tbl>
          </a:graphicData>
        </a:graphic>
      </p:graphicFrame>
    </p:spTree>
    <p:extLst>
      <p:ext uri="{BB962C8B-B14F-4D97-AF65-F5344CB8AC3E}">
        <p14:creationId xmlns:p14="http://schemas.microsoft.com/office/powerpoint/2010/main" val="137827966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8686800" cy="1066800"/>
          </a:xfrm>
        </p:spPr>
        <p:txBody>
          <a:bodyPr/>
          <a:lstStyle/>
          <a:p>
            <a:r>
              <a:rPr lang="en-US" sz="2600" u="sng" dirty="0" smtClean="0"/>
              <a:t>Waste </a:t>
            </a:r>
            <a:r>
              <a:rPr lang="en-US" sz="2600" u="sng" dirty="0"/>
              <a:t>– </a:t>
            </a:r>
            <a:r>
              <a:rPr lang="en-US" sz="2600" u="sng" dirty="0" smtClean="0"/>
              <a:t>Disposed Trash, Collected Monthly, 100% to landfill – tons</a:t>
            </a:r>
            <a:endParaRPr lang="en-US" sz="2600" u="sng" dirty="0"/>
          </a:p>
        </p:txBody>
      </p:sp>
      <p:graphicFrame>
        <p:nvGraphicFramePr>
          <p:cNvPr id="4" name="Table 3"/>
          <p:cNvGraphicFramePr>
            <a:graphicFrameLocks noGrp="1"/>
          </p:cNvGraphicFramePr>
          <p:nvPr>
            <p:extLst>
              <p:ext uri="{D42A27DB-BD31-4B8C-83A1-F6EECF244321}">
                <p14:modId xmlns:p14="http://schemas.microsoft.com/office/powerpoint/2010/main" val="1363488173"/>
              </p:ext>
            </p:extLst>
          </p:nvPr>
        </p:nvGraphicFramePr>
        <p:xfrm>
          <a:off x="2552700" y="914400"/>
          <a:ext cx="3581400" cy="5766560"/>
        </p:xfrm>
        <a:graphic>
          <a:graphicData uri="http://schemas.openxmlformats.org/drawingml/2006/table">
            <a:tbl>
              <a:tblPr>
                <a:tableStyleId>{5C22544A-7EE6-4342-B048-85BDC9FD1C3A}</a:tableStyleId>
              </a:tblPr>
              <a:tblGrid>
                <a:gridCol w="1585516"/>
                <a:gridCol w="1100534"/>
                <a:gridCol w="895350"/>
              </a:tblGrid>
              <a:tr h="408576">
                <a:tc>
                  <a:txBody>
                    <a:bodyPr/>
                    <a:lstStyle/>
                    <a:p>
                      <a:pPr algn="l" fontAlgn="b"/>
                      <a:r>
                        <a:rPr lang="en-US" sz="1400" u="none" strike="noStrike" dirty="0">
                          <a:effectLst/>
                        </a:rPr>
                        <a:t>Start Date</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l" fontAlgn="b"/>
                      <a:r>
                        <a:rPr lang="en-US" sz="1400" u="none" strike="noStrike">
                          <a:effectLst/>
                        </a:rPr>
                        <a:t>End Date</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l" fontAlgn="b"/>
                      <a:r>
                        <a:rPr lang="en-US" sz="1400" u="none" strike="noStrike">
                          <a:effectLst/>
                        </a:rPr>
                        <a:t>Quantity (tons)</a:t>
                      </a:r>
                      <a:endParaRPr lang="en-US" sz="1400" b="0" i="0" u="none" strike="noStrike">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dirty="0">
                          <a:effectLst/>
                        </a:rPr>
                        <a:t>1/1/2013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1/31/2013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7.8</a:t>
                      </a:r>
                      <a:endParaRPr lang="en-US" sz="1400" b="0" i="0" u="none" strike="noStrike">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a:effectLst/>
                        </a:rPr>
                        <a:t>2/1/2013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2/28/2013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7.8</a:t>
                      </a:r>
                      <a:endParaRPr lang="en-US" sz="1400" b="0" i="0" u="none" strike="noStrike">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a:effectLst/>
                        </a:rPr>
                        <a:t>3/1/2013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3/31/2013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7.8</a:t>
                      </a:r>
                      <a:endParaRPr lang="en-US" sz="1400" b="0" i="0" u="none" strike="noStrike">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a:effectLst/>
                        </a:rPr>
                        <a:t>4/1/2013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4/30/2013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7.8</a:t>
                      </a:r>
                      <a:endParaRPr lang="en-US" sz="1400" b="0" i="0" u="none" strike="noStrike">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a:effectLst/>
                        </a:rPr>
                        <a:t>5/1/2013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5/31/2013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7.8</a:t>
                      </a:r>
                      <a:endParaRPr lang="en-US" sz="1400" b="0" i="0" u="none" strike="noStrike">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a:effectLst/>
                        </a:rPr>
                        <a:t>6/1/2013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6/30/2013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7.8</a:t>
                      </a:r>
                      <a:endParaRPr lang="en-US" sz="1400" b="0" i="0" u="none" strike="noStrike">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a:effectLst/>
                        </a:rPr>
                        <a:t>7/1/2013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7/31/2013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7.8</a:t>
                      </a:r>
                      <a:endParaRPr lang="en-US" sz="1400" b="0" i="0" u="none" strike="noStrike">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a:effectLst/>
                        </a:rPr>
                        <a:t>8/1/2013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8/31/2013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7.8</a:t>
                      </a:r>
                      <a:endParaRPr lang="en-US" sz="1400" b="0" i="0" u="none" strike="noStrike">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a:effectLst/>
                        </a:rPr>
                        <a:t>9/1/2013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9/30/2013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7.8</a:t>
                      </a:r>
                      <a:endParaRPr lang="en-US" sz="1400" b="0" i="0" u="none" strike="noStrike">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a:effectLst/>
                        </a:rPr>
                        <a:t>10/1/2013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10/31/2013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7.8</a:t>
                      </a:r>
                      <a:endParaRPr lang="en-US" sz="1400" b="0" i="0" u="none" strike="noStrike" dirty="0">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a:effectLst/>
                        </a:rPr>
                        <a:t>11/1/2013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11/30/2013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7.8</a:t>
                      </a:r>
                      <a:endParaRPr lang="en-US" sz="1400" b="0" i="0" u="none" strike="noStrike" dirty="0">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dirty="0">
                          <a:effectLst/>
                        </a:rPr>
                        <a:t>12/1/2013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12/31/2013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7.8</a:t>
                      </a:r>
                      <a:endParaRPr lang="en-US" sz="1400" b="0" i="0" u="none" strike="noStrike" dirty="0">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a:effectLst/>
                        </a:rPr>
                        <a:t>1/1/2014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1/31/2014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7.8</a:t>
                      </a:r>
                      <a:endParaRPr lang="en-US" sz="1400" b="0" i="0" u="none" strike="noStrike" dirty="0">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a:effectLst/>
                        </a:rPr>
                        <a:t>2/1/2014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2/28/2014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7.8</a:t>
                      </a:r>
                      <a:endParaRPr lang="en-US" sz="1400" b="0" i="0" u="none" strike="noStrike" dirty="0">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a:effectLst/>
                        </a:rPr>
                        <a:t>3/1/2014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3/31/2014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7.8</a:t>
                      </a:r>
                      <a:endParaRPr lang="en-US" sz="1400" b="0" i="0" u="none" strike="noStrike" dirty="0">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a:effectLst/>
                        </a:rPr>
                        <a:t>4/1/2014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4/30/2014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7.8</a:t>
                      </a:r>
                      <a:endParaRPr lang="en-US" sz="1400" b="0" i="0" u="none" strike="noStrike" dirty="0">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a:effectLst/>
                        </a:rPr>
                        <a:t>5/1/2014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5/31/2014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7.8</a:t>
                      </a:r>
                      <a:endParaRPr lang="en-US" sz="1400" b="0" i="0" u="none" strike="noStrike" dirty="0">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a:effectLst/>
                        </a:rPr>
                        <a:t>6/1/2014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6/30/2014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7.8</a:t>
                      </a:r>
                      <a:endParaRPr lang="en-US" sz="1400" b="0" i="0" u="none" strike="noStrike" dirty="0">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a:effectLst/>
                        </a:rPr>
                        <a:t>7/1/2014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7/31/2014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7.8</a:t>
                      </a:r>
                      <a:endParaRPr lang="en-US" sz="1400" b="0" i="0" u="none" strike="noStrike" dirty="0">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a:effectLst/>
                        </a:rPr>
                        <a:t>8/1/2014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8/31/2014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7.8</a:t>
                      </a:r>
                      <a:endParaRPr lang="en-US" sz="1400" b="0" i="0" u="none" strike="noStrike" dirty="0">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a:effectLst/>
                        </a:rPr>
                        <a:t>9/1/2014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9/30/2014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7.8</a:t>
                      </a:r>
                      <a:endParaRPr lang="en-US" sz="1400" b="0" i="0" u="none" strike="noStrike" dirty="0">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a:effectLst/>
                        </a:rPr>
                        <a:t>10/1/2014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10/31/2014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7.8</a:t>
                      </a:r>
                      <a:endParaRPr lang="en-US" sz="1400" b="0" i="0" u="none" strike="noStrike" dirty="0">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a:effectLst/>
                        </a:rPr>
                        <a:t>11/1/2014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11/30/2014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7.8</a:t>
                      </a:r>
                      <a:endParaRPr lang="en-US" sz="1400" b="0" i="0" u="none" strike="noStrike" dirty="0">
                        <a:solidFill>
                          <a:srgbClr val="000000"/>
                        </a:solidFill>
                        <a:effectLst/>
                        <a:latin typeface="Calibri" panose="020F0502020204030204" pitchFamily="34" charset="0"/>
                      </a:endParaRPr>
                    </a:p>
                  </a:txBody>
                  <a:tcPr marL="8768" marR="8768" marT="8768" marB="0" anchor="b"/>
                </a:tc>
              </a:tr>
              <a:tr h="208401">
                <a:tc>
                  <a:txBody>
                    <a:bodyPr/>
                    <a:lstStyle/>
                    <a:p>
                      <a:pPr algn="r" fontAlgn="b"/>
                      <a:r>
                        <a:rPr lang="en-US" sz="1400" u="none" strike="noStrike">
                          <a:effectLst/>
                        </a:rPr>
                        <a:t>12/1/2014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12/31/2014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7.8</a:t>
                      </a:r>
                      <a:endParaRPr lang="en-US" sz="1400" b="0" i="0" u="none" strike="noStrike" dirty="0">
                        <a:solidFill>
                          <a:srgbClr val="000000"/>
                        </a:solidFill>
                        <a:effectLst/>
                        <a:latin typeface="Calibri" panose="020F0502020204030204" pitchFamily="34" charset="0"/>
                      </a:endParaRPr>
                    </a:p>
                  </a:txBody>
                  <a:tcPr marL="8768" marR="8768" marT="8768" marB="0" anchor="b"/>
                </a:tc>
              </a:tr>
            </a:tbl>
          </a:graphicData>
        </a:graphic>
      </p:graphicFrame>
    </p:spTree>
    <p:extLst>
      <p:ext uri="{BB962C8B-B14F-4D97-AF65-F5344CB8AC3E}">
        <p14:creationId xmlns:p14="http://schemas.microsoft.com/office/powerpoint/2010/main" val="22083994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0" name="Picture 2"/>
          <p:cNvPicPr>
            <a:picLocks noChangeAspect="1" noChangeArrowheads="1"/>
          </p:cNvPicPr>
          <p:nvPr/>
        </p:nvPicPr>
        <p:blipFill>
          <a:blip r:embed="rId3" cstate="print"/>
          <a:srcRect/>
          <a:stretch>
            <a:fillRect/>
          </a:stretch>
        </p:blipFill>
        <p:spPr bwMode="auto">
          <a:xfrm>
            <a:off x="4768850" y="1981200"/>
            <a:ext cx="4375150" cy="4800600"/>
          </a:xfrm>
          <a:prstGeom prst="rect">
            <a:avLst/>
          </a:prstGeom>
          <a:noFill/>
          <a:ln w="9525">
            <a:noFill/>
            <a:miter lim="800000"/>
            <a:headEnd/>
            <a:tailEnd/>
          </a:ln>
        </p:spPr>
      </p:pic>
      <p:sp>
        <p:nvSpPr>
          <p:cNvPr id="24578" name="Rectangle 2"/>
          <p:cNvSpPr>
            <a:spLocks noGrp="1"/>
          </p:cNvSpPr>
          <p:nvPr>
            <p:ph type="title" idx="4294967295"/>
          </p:nvPr>
        </p:nvSpPr>
        <p:spPr>
          <a:xfrm>
            <a:off x="228600" y="411957"/>
            <a:ext cx="7772400" cy="1066800"/>
          </a:xfrm>
        </p:spPr>
        <p:txBody>
          <a:bodyPr/>
          <a:lstStyle/>
          <a:p>
            <a:r>
              <a:rPr lang="en-US" sz="3600" dirty="0" smtClean="0"/>
              <a:t>All Buildings Can Be Benchmarked</a:t>
            </a:r>
          </a:p>
        </p:txBody>
      </p:sp>
      <p:sp>
        <p:nvSpPr>
          <p:cNvPr id="35" name="Rectangle 3"/>
          <p:cNvSpPr txBox="1">
            <a:spLocks noChangeArrowheads="1"/>
          </p:cNvSpPr>
          <p:nvPr/>
        </p:nvSpPr>
        <p:spPr bwMode="auto">
          <a:xfrm>
            <a:off x="304800" y="1646238"/>
            <a:ext cx="8305800" cy="4525962"/>
          </a:xfrm>
          <a:prstGeom prst="rect">
            <a:avLst/>
          </a:prstGeom>
          <a:noFill/>
          <a:ln w="9525">
            <a:noFill/>
            <a:miter lim="800000"/>
            <a:headEnd/>
            <a:tailEnd/>
          </a:ln>
        </p:spPr>
        <p:txBody>
          <a:bodyPr/>
          <a:lstStyle/>
          <a:p>
            <a:pPr marL="342900" indent="-342900">
              <a:spcBef>
                <a:spcPct val="20000"/>
              </a:spcBef>
              <a:buClr>
                <a:srgbClr val="00B0F0"/>
              </a:buClr>
              <a:buFont typeface="Arial" charset="0"/>
              <a:buChar char="•"/>
              <a:defRPr/>
            </a:pPr>
            <a:r>
              <a:rPr lang="en-US" sz="2400" dirty="0" smtClean="0">
                <a:solidFill>
                  <a:srgbClr val="5D5D5D"/>
                </a:solidFill>
                <a:latin typeface="+mn-lt"/>
                <a:cs typeface="+mn-cs"/>
              </a:rPr>
              <a:t>80+ different property types, including:</a:t>
            </a:r>
          </a:p>
          <a:p>
            <a:pPr marL="800100" lvl="1" indent="-342900">
              <a:spcBef>
                <a:spcPct val="20000"/>
              </a:spcBef>
              <a:buClr>
                <a:srgbClr val="00B0F0"/>
              </a:buClr>
              <a:buFont typeface="Arial" charset="0"/>
              <a:buChar char="•"/>
              <a:defRPr/>
            </a:pPr>
            <a:r>
              <a:rPr lang="en-US" sz="2000" dirty="0" smtClean="0">
                <a:solidFill>
                  <a:srgbClr val="5D5D5D"/>
                </a:solidFill>
                <a:latin typeface="+mn-lt"/>
                <a:cs typeface="+mn-cs"/>
              </a:rPr>
              <a:t>Police </a:t>
            </a:r>
            <a:r>
              <a:rPr lang="en-US" sz="2000" dirty="0">
                <a:solidFill>
                  <a:srgbClr val="5D5D5D"/>
                </a:solidFill>
                <a:latin typeface="+mn-lt"/>
                <a:cs typeface="+mn-cs"/>
              </a:rPr>
              <a:t>Stations</a:t>
            </a:r>
          </a:p>
          <a:p>
            <a:pPr marL="800100" lvl="1" indent="-342900">
              <a:spcBef>
                <a:spcPct val="20000"/>
              </a:spcBef>
              <a:buClr>
                <a:srgbClr val="00B0F0"/>
              </a:buClr>
              <a:buFont typeface="Arial" charset="0"/>
              <a:buChar char="•"/>
              <a:defRPr/>
            </a:pPr>
            <a:r>
              <a:rPr lang="en-US" sz="2000" kern="0" dirty="0">
                <a:solidFill>
                  <a:schemeClr val="accent5">
                    <a:lumMod val="50000"/>
                  </a:schemeClr>
                </a:solidFill>
                <a:latin typeface="+mn-lt"/>
                <a:cs typeface="Arial" pitchFamily="34" charset="0"/>
              </a:rPr>
              <a:t>Fire Stations</a:t>
            </a:r>
          </a:p>
          <a:p>
            <a:pPr marL="800100" lvl="1" indent="-342900">
              <a:spcBef>
                <a:spcPct val="20000"/>
              </a:spcBef>
              <a:buClr>
                <a:srgbClr val="00B0F0"/>
              </a:buClr>
              <a:buFont typeface="Arial" charset="0"/>
              <a:buChar char="•"/>
              <a:defRPr/>
            </a:pPr>
            <a:r>
              <a:rPr lang="en-US" sz="2000" kern="0" dirty="0">
                <a:solidFill>
                  <a:schemeClr val="accent5">
                    <a:lumMod val="50000"/>
                  </a:schemeClr>
                </a:solidFill>
                <a:latin typeface="+mn-lt"/>
                <a:cs typeface="Arial" pitchFamily="34" charset="0"/>
              </a:rPr>
              <a:t>Convention Centers</a:t>
            </a:r>
          </a:p>
          <a:p>
            <a:pPr marL="800100" lvl="1" indent="-342900">
              <a:spcBef>
                <a:spcPct val="20000"/>
              </a:spcBef>
              <a:buClr>
                <a:srgbClr val="00B0F0"/>
              </a:buClr>
              <a:buFont typeface="Arial" charset="0"/>
              <a:buChar char="•"/>
              <a:defRPr/>
            </a:pPr>
            <a:r>
              <a:rPr lang="en-US" sz="2000" kern="0" dirty="0">
                <a:solidFill>
                  <a:schemeClr val="accent5">
                    <a:lumMod val="50000"/>
                  </a:schemeClr>
                </a:solidFill>
                <a:latin typeface="+mn-lt"/>
                <a:cs typeface="Arial" pitchFamily="34" charset="0"/>
              </a:rPr>
              <a:t>Laboratories</a:t>
            </a:r>
          </a:p>
          <a:p>
            <a:pPr marL="800100" lvl="1" indent="-342900">
              <a:spcBef>
                <a:spcPct val="20000"/>
              </a:spcBef>
              <a:buClr>
                <a:srgbClr val="00B0F0"/>
              </a:buClr>
              <a:buFont typeface="Arial" charset="0"/>
              <a:buChar char="•"/>
              <a:defRPr/>
            </a:pPr>
            <a:r>
              <a:rPr lang="en-US" sz="2000" kern="0" dirty="0">
                <a:solidFill>
                  <a:schemeClr val="accent5">
                    <a:lumMod val="50000"/>
                  </a:schemeClr>
                </a:solidFill>
                <a:latin typeface="+mn-lt"/>
                <a:cs typeface="Arial" pitchFamily="34" charset="0"/>
              </a:rPr>
              <a:t>Libraries</a:t>
            </a:r>
          </a:p>
          <a:p>
            <a:pPr marL="800100" lvl="1" indent="-342900">
              <a:spcBef>
                <a:spcPct val="20000"/>
              </a:spcBef>
              <a:buClr>
                <a:srgbClr val="00B0F0"/>
              </a:buClr>
              <a:buFont typeface="Arial" charset="0"/>
              <a:buChar char="•"/>
              <a:defRPr/>
            </a:pPr>
            <a:r>
              <a:rPr lang="en-US" sz="2000" kern="0" dirty="0">
                <a:solidFill>
                  <a:schemeClr val="accent5">
                    <a:lumMod val="50000"/>
                  </a:schemeClr>
                </a:solidFill>
                <a:latin typeface="+mn-lt"/>
                <a:cs typeface="Arial" pitchFamily="34" charset="0"/>
              </a:rPr>
              <a:t>Malls</a:t>
            </a:r>
          </a:p>
          <a:p>
            <a:pPr marL="800100" lvl="1" indent="-342900">
              <a:spcBef>
                <a:spcPct val="20000"/>
              </a:spcBef>
              <a:buClr>
                <a:srgbClr val="00B0F0"/>
              </a:buClr>
              <a:buFont typeface="Arial" charset="0"/>
              <a:buChar char="•"/>
              <a:defRPr/>
            </a:pPr>
            <a:r>
              <a:rPr lang="en-US" sz="2000" kern="0" dirty="0">
                <a:solidFill>
                  <a:schemeClr val="accent5">
                    <a:lumMod val="50000"/>
                  </a:schemeClr>
                </a:solidFill>
                <a:latin typeface="+mn-lt"/>
                <a:cs typeface="Arial" pitchFamily="34" charset="0"/>
              </a:rPr>
              <a:t>Movie Theatres</a:t>
            </a:r>
          </a:p>
          <a:p>
            <a:pPr marL="800100" lvl="1" indent="-342900">
              <a:spcBef>
                <a:spcPct val="20000"/>
              </a:spcBef>
              <a:buClr>
                <a:srgbClr val="00B0F0"/>
              </a:buClr>
              <a:buFont typeface="Arial" charset="0"/>
              <a:buChar char="•"/>
              <a:defRPr/>
            </a:pPr>
            <a:r>
              <a:rPr lang="en-US" sz="2000" kern="0" dirty="0">
                <a:solidFill>
                  <a:schemeClr val="accent5">
                    <a:lumMod val="50000"/>
                  </a:schemeClr>
                </a:solidFill>
                <a:latin typeface="+mn-lt"/>
                <a:cs typeface="Arial" pitchFamily="34" charset="0"/>
              </a:rPr>
              <a:t>Restaurants</a:t>
            </a:r>
          </a:p>
          <a:p>
            <a:pPr marL="800100" lvl="1" indent="-342900">
              <a:spcBef>
                <a:spcPct val="20000"/>
              </a:spcBef>
              <a:buClr>
                <a:srgbClr val="00B0F0"/>
              </a:buClr>
              <a:buFont typeface="Arial" charset="0"/>
              <a:buChar char="•"/>
              <a:defRPr/>
            </a:pPr>
            <a:r>
              <a:rPr lang="en-US" sz="2000" kern="0" dirty="0">
                <a:solidFill>
                  <a:schemeClr val="accent5">
                    <a:lumMod val="50000"/>
                  </a:schemeClr>
                </a:solidFill>
                <a:latin typeface="+mn-lt"/>
                <a:cs typeface="Arial" pitchFamily="34" charset="0"/>
              </a:rPr>
              <a:t>Stadiums and Arenas</a:t>
            </a:r>
          </a:p>
          <a:p>
            <a:pPr marL="800100" lvl="1" indent="-342900">
              <a:spcBef>
                <a:spcPct val="20000"/>
              </a:spcBef>
              <a:buClr>
                <a:srgbClr val="00B0F0"/>
              </a:buClr>
              <a:buFont typeface="Arial" charset="0"/>
              <a:buChar char="•"/>
              <a:defRPr/>
            </a:pPr>
            <a:r>
              <a:rPr lang="en-US" sz="2000" kern="0" dirty="0">
                <a:solidFill>
                  <a:schemeClr val="accent5">
                    <a:lumMod val="50000"/>
                  </a:schemeClr>
                </a:solidFill>
                <a:latin typeface="+mn-lt"/>
                <a:cs typeface="Arial" pitchFamily="34" charset="0"/>
              </a:rPr>
              <a:t>Multifamily </a:t>
            </a:r>
            <a:r>
              <a:rPr lang="en-US" sz="2000" kern="0" dirty="0" smtClean="0">
                <a:solidFill>
                  <a:schemeClr val="accent5">
                    <a:lumMod val="50000"/>
                  </a:schemeClr>
                </a:solidFill>
                <a:latin typeface="+mn-lt"/>
                <a:cs typeface="Arial" pitchFamily="34" charset="0"/>
              </a:rPr>
              <a:t>Housing</a:t>
            </a:r>
          </a:p>
          <a:p>
            <a:pPr marL="800100" lvl="1" indent="-342900">
              <a:spcBef>
                <a:spcPct val="20000"/>
              </a:spcBef>
              <a:buClr>
                <a:srgbClr val="00B0F0"/>
              </a:buClr>
              <a:buFont typeface="Arial" charset="0"/>
              <a:buChar char="•"/>
              <a:defRPr/>
            </a:pPr>
            <a:r>
              <a:rPr lang="en-US" sz="2000" kern="0" dirty="0" smtClean="0">
                <a:solidFill>
                  <a:schemeClr val="accent5">
                    <a:lumMod val="50000"/>
                  </a:schemeClr>
                </a:solidFill>
                <a:latin typeface="+mn-lt"/>
                <a:cs typeface="Arial" pitchFamily="34" charset="0"/>
              </a:rPr>
              <a:t>Other</a:t>
            </a:r>
            <a:endParaRPr lang="en-US" sz="2000" kern="0" dirty="0">
              <a:solidFill>
                <a:schemeClr val="accent5">
                  <a:lumMod val="50000"/>
                </a:schemeClr>
              </a:solidFill>
              <a:latin typeface="+mn-lt"/>
              <a:cs typeface="Arial" pitchFamily="34" charset="0"/>
            </a:endParaRPr>
          </a:p>
          <a:p>
            <a:pPr marL="342900" indent="-342900">
              <a:spcBef>
                <a:spcPct val="20000"/>
              </a:spcBef>
              <a:buClr>
                <a:srgbClr val="00B0F0"/>
              </a:buClr>
              <a:buFont typeface="Arial" charset="0"/>
              <a:buChar char="•"/>
              <a:defRPr/>
            </a:pPr>
            <a:endParaRPr lang="en-US" sz="2400" kern="0" dirty="0">
              <a:solidFill>
                <a:schemeClr val="accent4"/>
              </a:solidFill>
              <a:latin typeface="+mn-lt"/>
              <a:cs typeface="Arial" pitchFamily="34" charset="0"/>
            </a:endParaRPr>
          </a:p>
          <a:p>
            <a:pPr marL="342900" indent="-342900">
              <a:spcBef>
                <a:spcPct val="20000"/>
              </a:spcBef>
              <a:buClr>
                <a:srgbClr val="00B0F0"/>
              </a:buClr>
              <a:buFont typeface="Arial" charset="0"/>
              <a:buChar char="•"/>
              <a:defRPr/>
            </a:pPr>
            <a:endParaRPr lang="en-US" sz="2400" kern="0" dirty="0">
              <a:solidFill>
                <a:schemeClr val="accent4"/>
              </a:solidFill>
              <a:latin typeface="+mn-lt"/>
              <a:cs typeface="Arial" pitchFamily="34" charset="0"/>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8686800" cy="1066800"/>
          </a:xfrm>
        </p:spPr>
        <p:txBody>
          <a:bodyPr/>
          <a:lstStyle/>
          <a:p>
            <a:r>
              <a:rPr lang="en-US" sz="2600" u="sng" dirty="0" smtClean="0"/>
              <a:t>Waste </a:t>
            </a:r>
            <a:r>
              <a:rPr lang="en-US" sz="2600" u="sng" dirty="0"/>
              <a:t>– </a:t>
            </a:r>
            <a:r>
              <a:rPr lang="en-US" sz="2600" u="sng" dirty="0" smtClean="0"/>
              <a:t>Mixed Recyclables, Collected and Recycled Monthly – tons</a:t>
            </a:r>
            <a:endParaRPr lang="en-US" sz="2600" u="sng" dirty="0"/>
          </a:p>
        </p:txBody>
      </p:sp>
      <p:graphicFrame>
        <p:nvGraphicFramePr>
          <p:cNvPr id="3" name="Table 2"/>
          <p:cNvGraphicFramePr>
            <a:graphicFrameLocks noGrp="1"/>
          </p:cNvGraphicFramePr>
          <p:nvPr>
            <p:extLst>
              <p:ext uri="{D42A27DB-BD31-4B8C-83A1-F6EECF244321}">
                <p14:modId xmlns:p14="http://schemas.microsoft.com/office/powerpoint/2010/main" val="3992310007"/>
              </p:ext>
            </p:extLst>
          </p:nvPr>
        </p:nvGraphicFramePr>
        <p:xfrm>
          <a:off x="2677358" y="838200"/>
          <a:ext cx="3332084" cy="5766560"/>
        </p:xfrm>
        <a:graphic>
          <a:graphicData uri="http://schemas.openxmlformats.org/drawingml/2006/table">
            <a:tbl>
              <a:tblPr>
                <a:tableStyleId>{5C22544A-7EE6-4342-B048-85BDC9FD1C3A}</a:tableStyleId>
              </a:tblPr>
              <a:tblGrid>
                <a:gridCol w="1475141"/>
                <a:gridCol w="1023922"/>
                <a:gridCol w="833021"/>
              </a:tblGrid>
              <a:tr h="319250">
                <a:tc>
                  <a:txBody>
                    <a:bodyPr/>
                    <a:lstStyle/>
                    <a:p>
                      <a:pPr algn="l" fontAlgn="b"/>
                      <a:r>
                        <a:rPr lang="en-US" sz="1400" u="none" strike="noStrike" dirty="0">
                          <a:effectLst/>
                        </a:rPr>
                        <a:t>Start Date</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l" fontAlgn="b"/>
                      <a:r>
                        <a:rPr lang="en-US" sz="1400" u="none" strike="noStrike">
                          <a:effectLst/>
                        </a:rPr>
                        <a:t>End Date</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l" fontAlgn="b"/>
                      <a:r>
                        <a:rPr lang="en-US" sz="1400" u="none" strike="noStrike">
                          <a:effectLst/>
                        </a:rPr>
                        <a:t>Quantity (tons)</a:t>
                      </a:r>
                      <a:endParaRPr lang="en-US" sz="1400" b="0" i="0" u="none" strike="noStrike">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dirty="0">
                          <a:effectLst/>
                        </a:rPr>
                        <a:t>1/1/2013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1/31/2013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5.7</a:t>
                      </a:r>
                      <a:endParaRPr lang="en-US" sz="1400" b="0" i="0" u="none" strike="noStrike">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dirty="0">
                          <a:effectLst/>
                        </a:rPr>
                        <a:t>2/1/2013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2/28/2013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5.7</a:t>
                      </a:r>
                      <a:endParaRPr lang="en-US" sz="1400" b="0" i="0" u="none" strike="noStrike">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a:effectLst/>
                        </a:rPr>
                        <a:t>3/1/2013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3/31/2013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5.7</a:t>
                      </a:r>
                      <a:endParaRPr lang="en-US" sz="1400" b="0" i="0" u="none" strike="noStrike">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a:effectLst/>
                        </a:rPr>
                        <a:t>4/1/2013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4/30/2013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5.7</a:t>
                      </a:r>
                      <a:endParaRPr lang="en-US" sz="1400" b="0" i="0" u="none" strike="noStrike">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a:effectLst/>
                        </a:rPr>
                        <a:t>5/1/2013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5/31/2013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5.7</a:t>
                      </a:r>
                      <a:endParaRPr lang="en-US" sz="1400" b="0" i="0" u="none" strike="noStrike">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a:effectLst/>
                        </a:rPr>
                        <a:t>6/1/2013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6/30/2013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5.7</a:t>
                      </a:r>
                      <a:endParaRPr lang="en-US" sz="1400" b="0" i="0" u="none" strike="noStrike">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a:effectLst/>
                        </a:rPr>
                        <a:t>7/1/2013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7/31/2013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5.7</a:t>
                      </a:r>
                      <a:endParaRPr lang="en-US" sz="1400" b="0" i="0" u="none" strike="noStrike">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a:effectLst/>
                        </a:rPr>
                        <a:t>8/1/2013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8/31/2013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5.7</a:t>
                      </a:r>
                      <a:endParaRPr lang="en-US" sz="1400" b="0" i="0" u="none" strike="noStrike">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a:effectLst/>
                        </a:rPr>
                        <a:t>9/1/2013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9/30/2013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5.7</a:t>
                      </a:r>
                      <a:endParaRPr lang="en-US" sz="1400" b="0" i="0" u="none" strike="noStrike">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a:effectLst/>
                        </a:rPr>
                        <a:t>10/1/2013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10/31/2013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5.7</a:t>
                      </a:r>
                      <a:endParaRPr lang="en-US" sz="1400" b="0" i="0" u="none" strike="noStrike">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a:effectLst/>
                        </a:rPr>
                        <a:t>11/1/2013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11/30/2013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5.7</a:t>
                      </a:r>
                      <a:endParaRPr lang="en-US" sz="1400" b="0" i="0" u="none" strike="noStrike">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a:effectLst/>
                        </a:rPr>
                        <a:t>12/1/2013</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12/31/2013</a:t>
                      </a:r>
                      <a:endParaRPr lang="en-US" sz="1400" b="0" i="0" u="none" strike="noStrike" dirty="0">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5.7</a:t>
                      </a:r>
                      <a:endParaRPr lang="en-US" sz="1400" b="0" i="0" u="none" strike="noStrike" dirty="0">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a:effectLst/>
                        </a:rPr>
                        <a:t>1/1/2014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1/31/2014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5.7</a:t>
                      </a:r>
                      <a:endParaRPr lang="en-US" sz="1400" b="0" i="0" u="none" strike="noStrike" dirty="0">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a:effectLst/>
                        </a:rPr>
                        <a:t>2/1/2014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2/28/2014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5.7</a:t>
                      </a:r>
                      <a:endParaRPr lang="en-US" sz="1400" b="0" i="0" u="none" strike="noStrike" dirty="0">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a:effectLst/>
                        </a:rPr>
                        <a:t>3/1/2014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3/31/2014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5.7</a:t>
                      </a:r>
                      <a:endParaRPr lang="en-US" sz="1400" b="0" i="0" u="none" strike="noStrike" dirty="0">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a:effectLst/>
                        </a:rPr>
                        <a:t>4/1/2014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4/30/2014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5.7</a:t>
                      </a:r>
                      <a:endParaRPr lang="en-US" sz="1400" b="0" i="0" u="none" strike="noStrike" dirty="0">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a:effectLst/>
                        </a:rPr>
                        <a:t>5/1/2014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5/31/2014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5.7</a:t>
                      </a:r>
                      <a:endParaRPr lang="en-US" sz="1400" b="0" i="0" u="none" strike="noStrike" dirty="0">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a:effectLst/>
                        </a:rPr>
                        <a:t>6/1/2014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6/30/2014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5.7</a:t>
                      </a:r>
                      <a:endParaRPr lang="en-US" sz="1400" b="0" i="0" u="none" strike="noStrike" dirty="0">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a:effectLst/>
                        </a:rPr>
                        <a:t>7/1/2014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7/31/2014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5.7</a:t>
                      </a:r>
                      <a:endParaRPr lang="en-US" sz="1400" b="0" i="0" u="none" strike="noStrike" dirty="0">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a:effectLst/>
                        </a:rPr>
                        <a:t>8/1/2014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8/31/2014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5.7</a:t>
                      </a:r>
                      <a:endParaRPr lang="en-US" sz="1400" b="0" i="0" u="none" strike="noStrike" dirty="0">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a:effectLst/>
                        </a:rPr>
                        <a:t>9/1/2014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9/30/2014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5.7</a:t>
                      </a:r>
                      <a:endParaRPr lang="en-US" sz="1400" b="0" i="0" u="none" strike="noStrike" dirty="0">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a:effectLst/>
                        </a:rPr>
                        <a:t>10/1/2014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10/31/2014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5.7</a:t>
                      </a:r>
                      <a:endParaRPr lang="en-US" sz="1400" b="0" i="0" u="none" strike="noStrike" dirty="0">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a:effectLst/>
                        </a:rPr>
                        <a:t>11/1/2014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11/30/2014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5.7</a:t>
                      </a:r>
                      <a:endParaRPr lang="en-US" sz="1400" b="0" i="0" u="none" strike="noStrike" dirty="0">
                        <a:solidFill>
                          <a:srgbClr val="000000"/>
                        </a:solidFill>
                        <a:effectLst/>
                        <a:latin typeface="Calibri" panose="020F0502020204030204" pitchFamily="34" charset="0"/>
                      </a:endParaRPr>
                    </a:p>
                  </a:txBody>
                  <a:tcPr marL="8768" marR="8768" marT="8768" marB="0" anchor="b"/>
                </a:tc>
              </a:tr>
              <a:tr h="214271">
                <a:tc>
                  <a:txBody>
                    <a:bodyPr/>
                    <a:lstStyle/>
                    <a:p>
                      <a:pPr algn="r" fontAlgn="b"/>
                      <a:r>
                        <a:rPr lang="en-US" sz="1400" u="none" strike="noStrike">
                          <a:effectLst/>
                        </a:rPr>
                        <a:t>12/1/2014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a:effectLst/>
                        </a:rPr>
                        <a:t>12/31/2014</a:t>
                      </a:r>
                      <a:endParaRPr lang="en-US" sz="1400" b="0" i="0" u="none" strike="noStrike">
                        <a:solidFill>
                          <a:srgbClr val="000000"/>
                        </a:solidFill>
                        <a:effectLst/>
                        <a:latin typeface="Calibri" panose="020F0502020204030204" pitchFamily="34" charset="0"/>
                      </a:endParaRPr>
                    </a:p>
                  </a:txBody>
                  <a:tcPr marL="8768" marR="8768" marT="8768" marB="0" anchor="b"/>
                </a:tc>
                <a:tc>
                  <a:txBody>
                    <a:bodyPr/>
                    <a:lstStyle/>
                    <a:p>
                      <a:pPr algn="r" fontAlgn="b"/>
                      <a:r>
                        <a:rPr lang="en-US" sz="1400" u="none" strike="noStrike" dirty="0">
                          <a:effectLst/>
                        </a:rPr>
                        <a:t>5.7</a:t>
                      </a:r>
                      <a:endParaRPr lang="en-US" sz="1400" b="0" i="0" u="none" strike="noStrike" dirty="0">
                        <a:solidFill>
                          <a:srgbClr val="000000"/>
                        </a:solidFill>
                        <a:effectLst/>
                        <a:latin typeface="Calibri" panose="020F0502020204030204" pitchFamily="34" charset="0"/>
                      </a:endParaRPr>
                    </a:p>
                  </a:txBody>
                  <a:tcPr marL="8768" marR="8768" marT="8768" marB="0" anchor="b"/>
                </a:tc>
              </a:tr>
            </a:tbl>
          </a:graphicData>
        </a:graphic>
      </p:graphicFrame>
    </p:spTree>
    <p:extLst>
      <p:ext uri="{BB962C8B-B14F-4D97-AF65-F5344CB8AC3E}">
        <p14:creationId xmlns:p14="http://schemas.microsoft.com/office/powerpoint/2010/main" val="415158536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 Placeholder 1"/>
          <p:cNvSpPr>
            <a:spLocks noGrp="1"/>
          </p:cNvSpPr>
          <p:nvPr>
            <p:ph type="body" sz="quarter" idx="10"/>
          </p:nvPr>
        </p:nvSpPr>
        <p:spPr>
          <a:xfrm>
            <a:off x="0" y="3009900"/>
            <a:ext cx="9144000" cy="838200"/>
          </a:xfrm>
        </p:spPr>
        <p:txBody>
          <a:bodyPr anchor="ctr"/>
          <a:lstStyle/>
          <a:p>
            <a:pPr algn="ctr"/>
            <a:r>
              <a:rPr lang="en-US" sz="4400" smtClean="0">
                <a:solidFill>
                  <a:schemeClr val="accent1"/>
                </a:solidFill>
              </a:rPr>
              <a:t>Student Project Overview</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76200" y="0"/>
            <a:ext cx="7620000" cy="1066800"/>
          </a:xfrm>
        </p:spPr>
        <p:txBody>
          <a:bodyPr/>
          <a:lstStyle/>
          <a:p>
            <a:r>
              <a:rPr lang="en-US" dirty="0" smtClean="0"/>
              <a:t>Student Project</a:t>
            </a:r>
          </a:p>
        </p:txBody>
      </p:sp>
      <p:sp>
        <p:nvSpPr>
          <p:cNvPr id="73731" name="Content Placeholder 2"/>
          <p:cNvSpPr>
            <a:spLocks noGrp="1"/>
          </p:cNvSpPr>
          <p:nvPr>
            <p:ph idx="1"/>
          </p:nvPr>
        </p:nvSpPr>
        <p:spPr>
          <a:xfrm>
            <a:off x="228600" y="914400"/>
            <a:ext cx="8229600" cy="4525963"/>
          </a:xfrm>
        </p:spPr>
        <p:txBody>
          <a:bodyPr/>
          <a:lstStyle/>
          <a:p>
            <a:pPr>
              <a:defRPr/>
            </a:pPr>
            <a:r>
              <a:rPr lang="en-US" sz="1900" dirty="0" smtClean="0">
                <a:solidFill>
                  <a:schemeClr val="accent5">
                    <a:lumMod val="50000"/>
                  </a:schemeClr>
                </a:solidFill>
              </a:rPr>
              <a:t>[If possible] Tour a local building with a professional to learn first hand how to identify energy efficiency opportunities;</a:t>
            </a:r>
          </a:p>
          <a:p>
            <a:pPr>
              <a:defRPr/>
            </a:pPr>
            <a:r>
              <a:rPr lang="en-US" sz="1900" dirty="0" smtClean="0">
                <a:solidFill>
                  <a:schemeClr val="accent5">
                    <a:lumMod val="50000"/>
                  </a:schemeClr>
                </a:solidFill>
              </a:rPr>
              <a:t>Identify and seek permission to benchmark a building in the community;</a:t>
            </a:r>
          </a:p>
          <a:p>
            <a:pPr>
              <a:defRPr/>
            </a:pPr>
            <a:r>
              <a:rPr lang="en-US" sz="1900" dirty="0" smtClean="0">
                <a:solidFill>
                  <a:schemeClr val="accent5">
                    <a:lumMod val="50000"/>
                  </a:schemeClr>
                </a:solidFill>
              </a:rPr>
              <a:t>Gather energy bill data and building attributes needed to benchmark;</a:t>
            </a:r>
          </a:p>
          <a:p>
            <a:pPr>
              <a:defRPr/>
            </a:pPr>
            <a:r>
              <a:rPr lang="en-US" sz="1900" dirty="0" smtClean="0">
                <a:solidFill>
                  <a:schemeClr val="accent5">
                    <a:lumMod val="50000"/>
                  </a:schemeClr>
                </a:solidFill>
              </a:rPr>
              <a:t>Benchmark the building in ENERGY STAR Portfolio Manager;</a:t>
            </a:r>
          </a:p>
          <a:p>
            <a:pPr>
              <a:defRPr/>
            </a:pPr>
            <a:r>
              <a:rPr lang="en-US" sz="1900" dirty="0" smtClean="0">
                <a:solidFill>
                  <a:schemeClr val="accent5">
                    <a:lumMod val="50000"/>
                  </a:schemeClr>
                </a:solidFill>
              </a:rPr>
              <a:t>Schedule a visit to the building to walk through the building to confirm building attributes visually and gain a thorough understanding about how the building is operating;</a:t>
            </a:r>
          </a:p>
          <a:p>
            <a:pPr>
              <a:defRPr/>
            </a:pPr>
            <a:r>
              <a:rPr lang="en-US" sz="1900" dirty="0" smtClean="0">
                <a:solidFill>
                  <a:schemeClr val="accent5">
                    <a:lumMod val="50000"/>
                  </a:schemeClr>
                </a:solidFill>
              </a:rPr>
              <a:t>Discuss findings in class and brainstorm solutions to cost-effectively increase energy efficiency (using the Building Upgrade Manual and other resources);</a:t>
            </a:r>
          </a:p>
          <a:p>
            <a:pPr>
              <a:defRPr/>
            </a:pPr>
            <a:r>
              <a:rPr lang="en-US" sz="1900" dirty="0" smtClean="0">
                <a:solidFill>
                  <a:schemeClr val="accent5">
                    <a:lumMod val="50000"/>
                  </a:schemeClr>
                </a:solidFill>
              </a:rPr>
              <a:t>Research and refine energy efficiency opportunities;</a:t>
            </a:r>
          </a:p>
          <a:p>
            <a:pPr>
              <a:defRPr/>
            </a:pPr>
            <a:r>
              <a:rPr lang="en-US" sz="1900" dirty="0" smtClean="0">
                <a:solidFill>
                  <a:schemeClr val="accent5">
                    <a:lumMod val="50000"/>
                  </a:schemeClr>
                </a:solidFill>
              </a:rPr>
              <a:t>Write a brief report presenting the benchmarking results, information learned from visiting the building, and researched solutions; and</a:t>
            </a:r>
          </a:p>
          <a:p>
            <a:pPr>
              <a:defRPr/>
            </a:pPr>
            <a:r>
              <a:rPr lang="en-US" sz="1900" dirty="0" smtClean="0">
                <a:solidFill>
                  <a:schemeClr val="accent5">
                    <a:lumMod val="50000"/>
                  </a:schemeClr>
                </a:solidFill>
              </a:rPr>
              <a:t>Present the reported recommendations to the class using a visual presentation medium, such as a slide or video presentation</a:t>
            </a:r>
            <a:r>
              <a:rPr lang="en-US" sz="1900" dirty="0">
                <a:solidFill>
                  <a:schemeClr val="accent5">
                    <a:lumMod val="50000"/>
                  </a:schemeClr>
                </a:solidFill>
              </a:rPr>
              <a:t>. </a:t>
            </a:r>
            <a:endParaRPr lang="en-US" sz="1900" dirty="0" smtClean="0">
              <a:solidFill>
                <a:schemeClr val="accent5">
                  <a:lumMod val="50000"/>
                </a:schemeClr>
              </a:solidFill>
            </a:endParaRPr>
          </a:p>
          <a:p>
            <a:pPr>
              <a:defRPr/>
            </a:pPr>
            <a:r>
              <a:rPr lang="en-US" sz="1900" i="1" dirty="0" smtClean="0">
                <a:solidFill>
                  <a:schemeClr val="accent5">
                    <a:lumMod val="50000"/>
                  </a:schemeClr>
                </a:solidFill>
              </a:rPr>
              <a:t>Note: If benchmarking a K-12 School, </a:t>
            </a:r>
            <a:r>
              <a:rPr lang="en-US" sz="1900" i="1" dirty="0">
                <a:solidFill>
                  <a:schemeClr val="accent5">
                    <a:lumMod val="50000"/>
                  </a:schemeClr>
                </a:solidFill>
              </a:rPr>
              <a:t>the ENERGY STAR K-12 </a:t>
            </a:r>
            <a:r>
              <a:rPr lang="en-US" sz="1900" i="1" dirty="0" smtClean="0">
                <a:solidFill>
                  <a:schemeClr val="accent5">
                    <a:lumMod val="50000"/>
                  </a:schemeClr>
                </a:solidFill>
              </a:rPr>
              <a:t>School Toolkit can be a useful resource – ask your instructor for this resource.</a:t>
            </a:r>
            <a:endParaRPr lang="en-US" sz="1900" i="1" dirty="0">
              <a:solidFill>
                <a:schemeClr val="accent5">
                  <a:lumMod val="50000"/>
                </a:schemeClr>
              </a:solidFill>
            </a:endParaRPr>
          </a:p>
          <a:p>
            <a:pPr>
              <a:defRPr/>
            </a:pPr>
            <a:endParaRPr lang="en-US" sz="1900" dirty="0" smtClean="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r>
              <a:rPr lang="en-US" dirty="0" smtClean="0"/>
              <a:t>K-12 Benchmarking Kit</a:t>
            </a:r>
          </a:p>
        </p:txBody>
      </p:sp>
      <p:sp>
        <p:nvSpPr>
          <p:cNvPr id="73731" name="Content Placeholder 2"/>
          <p:cNvSpPr>
            <a:spLocks noGrp="1"/>
          </p:cNvSpPr>
          <p:nvPr>
            <p:ph idx="1"/>
          </p:nvPr>
        </p:nvSpPr>
        <p:spPr/>
        <p:txBody>
          <a:bodyPr/>
          <a:lstStyle/>
          <a:p>
            <a:pPr>
              <a:defRPr/>
            </a:pPr>
            <a:r>
              <a:rPr lang="en-US" dirty="0"/>
              <a:t>T</a:t>
            </a:r>
            <a:r>
              <a:rPr lang="en-US" dirty="0" smtClean="0"/>
              <a:t>ools </a:t>
            </a:r>
            <a:r>
              <a:rPr lang="en-US" dirty="0"/>
              <a:t>and resources for </a:t>
            </a:r>
            <a:r>
              <a:rPr lang="en-US" dirty="0" smtClean="0"/>
              <a:t>students and teachers </a:t>
            </a:r>
            <a:r>
              <a:rPr lang="en-US" dirty="0"/>
              <a:t>interested in reducing their schools’ utility bills, protecting the environment, and leading the way as nation’s future energy </a:t>
            </a:r>
            <a:r>
              <a:rPr lang="en-US" dirty="0" smtClean="0"/>
              <a:t>leaders</a:t>
            </a:r>
          </a:p>
          <a:p>
            <a:pPr>
              <a:defRPr/>
            </a:pPr>
            <a:r>
              <a:rPr lang="en-US" dirty="0" smtClean="0"/>
              <a:t>Talk </a:t>
            </a:r>
            <a:r>
              <a:rPr lang="en-US" dirty="0"/>
              <a:t>to your instructor to get the student and teacher versions of the toolkit</a:t>
            </a:r>
            <a:endParaRPr lang="en-US" dirty="0" smtClean="0">
              <a:solidFill>
                <a:schemeClr val="accent5">
                  <a:lumMod val="50000"/>
                </a:schemeClr>
              </a:solidFill>
            </a:endParaRPr>
          </a:p>
        </p:txBody>
      </p:sp>
    </p:spTree>
    <p:extLst>
      <p:ext uri="{BB962C8B-B14F-4D97-AF65-F5344CB8AC3E}">
        <p14:creationId xmlns:p14="http://schemas.microsoft.com/office/powerpoint/2010/main" val="2415543349"/>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Placeholder 1"/>
          <p:cNvSpPr>
            <a:spLocks noGrp="1"/>
          </p:cNvSpPr>
          <p:nvPr>
            <p:ph type="body" sz="quarter" idx="10"/>
          </p:nvPr>
        </p:nvSpPr>
        <p:spPr>
          <a:xfrm>
            <a:off x="0" y="3009900"/>
            <a:ext cx="9144000" cy="838200"/>
          </a:xfrm>
        </p:spPr>
        <p:txBody>
          <a:bodyPr anchor="ctr"/>
          <a:lstStyle/>
          <a:p>
            <a:pPr algn="ctr"/>
            <a:r>
              <a:rPr lang="en-US" kern="1200" dirty="0">
                <a:solidFill>
                  <a:srgbClr val="696969"/>
                </a:solidFill>
                <a:latin typeface="Arial" pitchFamily="34" charset="0"/>
                <a:cs typeface="Arial" pitchFamily="34" charset="0"/>
              </a:rPr>
              <a:t>Review</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p:txBody>
          <a:bodyPr/>
          <a:lstStyle/>
          <a:p>
            <a:r>
              <a:rPr lang="en-US" smtClean="0"/>
              <a:t>Review</a:t>
            </a:r>
          </a:p>
        </p:txBody>
      </p:sp>
      <p:sp>
        <p:nvSpPr>
          <p:cNvPr id="4" name="Content Placeholder 2"/>
          <p:cNvSpPr txBox="1">
            <a:spLocks/>
          </p:cNvSpPr>
          <p:nvPr/>
        </p:nvSpPr>
        <p:spPr bwMode="auto">
          <a:xfrm>
            <a:off x="457200" y="1371600"/>
            <a:ext cx="8229600" cy="4876800"/>
          </a:xfrm>
          <a:prstGeom prst="rect">
            <a:avLst/>
          </a:prstGeom>
          <a:noFill/>
          <a:ln w="9525">
            <a:noFill/>
            <a:miter lim="800000"/>
            <a:headEnd/>
            <a:tailEnd/>
          </a:ln>
        </p:spPr>
        <p:txBody>
          <a:bodyPr/>
          <a:lstStyle/>
          <a:p>
            <a:pPr marL="457200" lvl="2" indent="-457200" eaLnBrk="0" hangingPunct="0">
              <a:spcBef>
                <a:spcPct val="20000"/>
              </a:spcBef>
              <a:buClr>
                <a:srgbClr val="00B0F0"/>
              </a:buClr>
              <a:buFont typeface="+mj-lt"/>
              <a:buAutoNum type="arabicPeriod"/>
              <a:defRPr/>
            </a:pPr>
            <a:r>
              <a:rPr lang="en-US" sz="2000" kern="0" dirty="0">
                <a:solidFill>
                  <a:schemeClr val="accent5">
                    <a:lumMod val="50000"/>
                  </a:schemeClr>
                </a:solidFill>
                <a:latin typeface="+mn-lt"/>
                <a:cs typeface="+mn-cs"/>
              </a:rPr>
              <a:t>Set up a Portfolio Manager account.</a:t>
            </a:r>
          </a:p>
          <a:p>
            <a:pPr marL="457200" lvl="2" indent="-457200" eaLnBrk="0" hangingPunct="0">
              <a:spcBef>
                <a:spcPct val="20000"/>
              </a:spcBef>
              <a:buClr>
                <a:srgbClr val="00B0F0"/>
              </a:buClr>
              <a:buFont typeface="+mj-lt"/>
              <a:buAutoNum type="arabicPeriod"/>
              <a:defRPr/>
            </a:pPr>
            <a:r>
              <a:rPr lang="en-US" sz="2000" kern="0" dirty="0">
                <a:solidFill>
                  <a:schemeClr val="accent5">
                    <a:lumMod val="50000"/>
                  </a:schemeClr>
                </a:solidFill>
                <a:latin typeface="+mn-lt"/>
                <a:cs typeface="+mn-cs"/>
              </a:rPr>
              <a:t>Using sample office building data, add an office building into your Portfolio Manager account. Name your demonstration building using your own last name (ex. Smith Building).</a:t>
            </a:r>
          </a:p>
          <a:p>
            <a:pPr marL="457200" lvl="2" indent="-457200" eaLnBrk="0" hangingPunct="0">
              <a:spcBef>
                <a:spcPct val="20000"/>
              </a:spcBef>
              <a:buClr>
                <a:srgbClr val="00B0F0"/>
              </a:buClr>
              <a:buFont typeface="+mj-lt"/>
              <a:buAutoNum type="arabicPeriod"/>
              <a:defRPr/>
            </a:pPr>
            <a:r>
              <a:rPr lang="en-US" sz="2000" kern="0" dirty="0" smtClean="0">
                <a:solidFill>
                  <a:schemeClr val="accent5">
                    <a:lumMod val="50000"/>
                  </a:schemeClr>
                </a:solidFill>
                <a:latin typeface="+mn-lt"/>
                <a:cs typeface="+mn-cs"/>
              </a:rPr>
              <a:t>Send a connection request to your professor's </a:t>
            </a:r>
            <a:r>
              <a:rPr lang="en-US" sz="2000" kern="0" dirty="0">
                <a:solidFill>
                  <a:schemeClr val="accent5">
                    <a:lumMod val="50000"/>
                  </a:schemeClr>
                </a:solidFill>
                <a:latin typeface="+mn-lt"/>
                <a:cs typeface="+mn-cs"/>
              </a:rPr>
              <a:t>Portfolio Manager account (Professor's Portfolio Manager account user name is: [</a:t>
            </a:r>
            <a:r>
              <a:rPr lang="en-US" sz="2000" kern="0" dirty="0">
                <a:solidFill>
                  <a:srgbClr val="FF0000"/>
                </a:solidFill>
                <a:latin typeface="+mn-lt"/>
                <a:cs typeface="+mn-cs"/>
              </a:rPr>
              <a:t>insert user name</a:t>
            </a:r>
            <a:r>
              <a:rPr lang="en-US" sz="2000" kern="0" dirty="0" smtClean="0">
                <a:solidFill>
                  <a:schemeClr val="accent5">
                    <a:lumMod val="50000"/>
                  </a:schemeClr>
                </a:solidFill>
                <a:latin typeface="+mn-lt"/>
                <a:cs typeface="+mn-cs"/>
              </a:rPr>
              <a:t>]).</a:t>
            </a:r>
          </a:p>
          <a:p>
            <a:pPr marL="457200" lvl="2" indent="-457200" eaLnBrk="0" hangingPunct="0">
              <a:spcBef>
                <a:spcPct val="20000"/>
              </a:spcBef>
              <a:buClr>
                <a:srgbClr val="00B0F0"/>
              </a:buClr>
              <a:buFont typeface="+mj-lt"/>
              <a:buAutoNum type="arabicPeriod"/>
              <a:defRPr/>
            </a:pPr>
            <a:r>
              <a:rPr lang="en-US" sz="2000" kern="0" dirty="0" smtClean="0">
                <a:solidFill>
                  <a:schemeClr val="accent5">
                    <a:lumMod val="50000"/>
                  </a:schemeClr>
                </a:solidFill>
                <a:latin typeface="+mn-lt"/>
                <a:cs typeface="+mn-cs"/>
              </a:rPr>
              <a:t>Once connected, s</a:t>
            </a:r>
            <a:r>
              <a:rPr lang="en-US" sz="2000" kern="0" dirty="0" smtClean="0">
                <a:solidFill>
                  <a:schemeClr val="accent5">
                    <a:lumMod val="50000"/>
                  </a:schemeClr>
                </a:solidFill>
              </a:rPr>
              <a:t>hare </a:t>
            </a:r>
            <a:r>
              <a:rPr lang="en-US" sz="2000" kern="0" dirty="0">
                <a:solidFill>
                  <a:schemeClr val="accent5">
                    <a:lumMod val="50000"/>
                  </a:schemeClr>
                </a:solidFill>
              </a:rPr>
              <a:t>your building with </a:t>
            </a:r>
            <a:r>
              <a:rPr lang="en-US" sz="2000" kern="0" dirty="0" smtClean="0">
                <a:solidFill>
                  <a:schemeClr val="accent5">
                    <a:lumMod val="50000"/>
                  </a:schemeClr>
                </a:solidFill>
              </a:rPr>
              <a:t>your professor's </a:t>
            </a:r>
            <a:r>
              <a:rPr lang="en-US" sz="2000" kern="0" dirty="0">
                <a:solidFill>
                  <a:schemeClr val="accent5">
                    <a:lumMod val="50000"/>
                  </a:schemeClr>
                </a:solidFill>
              </a:rPr>
              <a:t>Portfolio Manager </a:t>
            </a:r>
            <a:r>
              <a:rPr lang="en-US" sz="2000" kern="0" dirty="0" smtClean="0">
                <a:solidFill>
                  <a:schemeClr val="accent5">
                    <a:lumMod val="50000"/>
                  </a:schemeClr>
                </a:solidFill>
              </a:rPr>
              <a:t>account.</a:t>
            </a:r>
            <a:endParaRPr lang="en-US" sz="2000" kern="0" dirty="0">
              <a:solidFill>
                <a:schemeClr val="accent5">
                  <a:lumMod val="50000"/>
                </a:schemeClr>
              </a:solidFill>
              <a:latin typeface="+mn-lt"/>
              <a:cs typeface="+mn-cs"/>
            </a:endParaRPr>
          </a:p>
          <a:p>
            <a:pPr marL="457200" lvl="2" indent="-457200" eaLnBrk="0" hangingPunct="0">
              <a:spcBef>
                <a:spcPct val="20000"/>
              </a:spcBef>
              <a:buClr>
                <a:srgbClr val="00B0F0"/>
              </a:buClr>
              <a:buFont typeface="+mj-lt"/>
              <a:buAutoNum type="arabicPeriod"/>
              <a:defRPr/>
            </a:pPr>
            <a:r>
              <a:rPr lang="en-US" sz="2000" kern="0" dirty="0">
                <a:solidFill>
                  <a:schemeClr val="accent5">
                    <a:lumMod val="50000"/>
                  </a:schemeClr>
                </a:solidFill>
                <a:latin typeface="+mn-lt"/>
                <a:cs typeface="+mn-cs"/>
              </a:rPr>
              <a:t>Generate a Statement of Energy Performance and Data </a:t>
            </a:r>
            <a:r>
              <a:rPr lang="en-US" sz="2000" kern="0" dirty="0" smtClean="0">
                <a:solidFill>
                  <a:schemeClr val="accent5">
                    <a:lumMod val="50000"/>
                  </a:schemeClr>
                </a:solidFill>
                <a:latin typeface="+mn-lt"/>
                <a:cs typeface="+mn-cs"/>
              </a:rPr>
              <a:t>Verification Checklist. </a:t>
            </a:r>
            <a:r>
              <a:rPr lang="en-US" sz="2000" kern="0" dirty="0">
                <a:solidFill>
                  <a:schemeClr val="accent5">
                    <a:lumMod val="50000"/>
                  </a:schemeClr>
                </a:solidFill>
                <a:latin typeface="+mn-lt"/>
                <a:cs typeface="+mn-cs"/>
              </a:rPr>
              <a:t>Hand in to your professor</a:t>
            </a:r>
            <a:r>
              <a:rPr lang="en-US" sz="2000" kern="0" dirty="0" smtClean="0">
                <a:solidFill>
                  <a:schemeClr val="accent5">
                    <a:lumMod val="50000"/>
                  </a:schemeClr>
                </a:solidFill>
                <a:latin typeface="+mn-lt"/>
                <a:cs typeface="+mn-cs"/>
              </a:rPr>
              <a:t>.</a:t>
            </a:r>
          </a:p>
          <a:p>
            <a:pPr marL="457200" lvl="2" indent="-457200" eaLnBrk="0" hangingPunct="0">
              <a:spcBef>
                <a:spcPct val="20000"/>
              </a:spcBef>
              <a:buClr>
                <a:srgbClr val="00B0F0"/>
              </a:buClr>
              <a:buFont typeface="+mj-lt"/>
              <a:buAutoNum type="arabicPeriod"/>
              <a:defRPr/>
            </a:pPr>
            <a:r>
              <a:rPr lang="en-US" sz="2000" kern="0" dirty="0">
                <a:solidFill>
                  <a:schemeClr val="accent5">
                    <a:lumMod val="50000"/>
                  </a:schemeClr>
                </a:solidFill>
                <a:latin typeface="+mn-lt"/>
                <a:cs typeface="+mn-cs"/>
              </a:rPr>
              <a:t>Describe what a whole-building energy efficiency upgrade for a commercial </a:t>
            </a:r>
            <a:r>
              <a:rPr lang="en-US" sz="2000" kern="0" dirty="0" smtClean="0">
                <a:solidFill>
                  <a:schemeClr val="accent5">
                    <a:lumMod val="50000"/>
                  </a:schemeClr>
                </a:solidFill>
                <a:latin typeface="+mn-lt"/>
                <a:cs typeface="+mn-cs"/>
              </a:rPr>
              <a:t>building </a:t>
            </a:r>
            <a:r>
              <a:rPr lang="en-US" sz="2000" kern="0" dirty="0">
                <a:solidFill>
                  <a:schemeClr val="accent5">
                    <a:lumMod val="50000"/>
                  </a:schemeClr>
                </a:solidFill>
                <a:latin typeface="+mn-lt"/>
                <a:cs typeface="+mn-cs"/>
              </a:rPr>
              <a:t>involves, based on what you learned from the Building Upgrade Manual</a:t>
            </a:r>
          </a:p>
          <a:p>
            <a:pPr marL="342900" lvl="2" indent="-342900" eaLnBrk="0" hangingPunct="0">
              <a:spcBef>
                <a:spcPct val="20000"/>
              </a:spcBef>
              <a:buClr>
                <a:srgbClr val="00B0F0"/>
              </a:buClr>
              <a:buFont typeface="Arial" charset="0"/>
              <a:buChar char="•"/>
              <a:defRPr/>
            </a:pPr>
            <a:endParaRPr lang="en-US" sz="2400" kern="0" dirty="0">
              <a:solidFill>
                <a:schemeClr val="accent5">
                  <a:lumMod val="50000"/>
                </a:schemeClr>
              </a:solidFill>
              <a:latin typeface="+mn-lt"/>
              <a:cs typeface="+mn-cs"/>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r>
              <a:rPr lang="en-US" smtClean="0"/>
              <a:t>Up Next: Week 5</a:t>
            </a:r>
          </a:p>
        </p:txBody>
      </p:sp>
      <p:sp>
        <p:nvSpPr>
          <p:cNvPr id="88067" name="Content Placeholder 2"/>
          <p:cNvSpPr>
            <a:spLocks noGrp="1"/>
          </p:cNvSpPr>
          <p:nvPr>
            <p:ph idx="1"/>
          </p:nvPr>
        </p:nvSpPr>
        <p:spPr/>
        <p:txBody>
          <a:bodyPr/>
          <a:lstStyle/>
          <a:p>
            <a:pPr marL="342900" lvl="3" indent="-342900">
              <a:buFont typeface="Arial" charset="0"/>
              <a:buChar char="•"/>
            </a:pPr>
            <a:r>
              <a:rPr lang="en-US" sz="3200" smtClean="0"/>
              <a:t>Determining Financial Value and Funding Methods for Building Energy Efficiency Improvements</a:t>
            </a:r>
          </a:p>
          <a:p>
            <a:pPr lvl="1">
              <a:lnSpc>
                <a:spcPct val="120000"/>
              </a:lnSpc>
            </a:pPr>
            <a:r>
              <a:rPr lang="en-US" smtClean="0"/>
              <a:t>Making the Financial Case</a:t>
            </a:r>
          </a:p>
          <a:p>
            <a:pPr lvl="1">
              <a:lnSpc>
                <a:spcPct val="120000"/>
              </a:lnSpc>
            </a:pPr>
            <a:r>
              <a:rPr lang="en-US" smtClean="0"/>
              <a:t>Investment Analysis</a:t>
            </a:r>
          </a:p>
          <a:p>
            <a:pPr lvl="1">
              <a:lnSpc>
                <a:spcPct val="120000"/>
              </a:lnSpc>
            </a:pPr>
            <a:r>
              <a:rPr lang="en-US" smtClean="0"/>
              <a:t>Cash Flow Opportunity Calculator</a:t>
            </a:r>
          </a:p>
          <a:p>
            <a:pPr lvl="1">
              <a:lnSpc>
                <a:spcPct val="120000"/>
              </a:lnSpc>
            </a:pPr>
            <a:r>
              <a:rPr lang="en-US" smtClean="0"/>
              <a:t>Building Upgrade Value Calculator</a:t>
            </a:r>
          </a:p>
          <a:p>
            <a:pPr lvl="1">
              <a:buFont typeface="Arial" charset="0"/>
              <a:buNone/>
            </a:pPr>
            <a:endParaRPr lang="en-US" smtClean="0"/>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2"/>
          <p:cNvSpPr>
            <a:spLocks noGrp="1"/>
          </p:cNvSpPr>
          <p:nvPr>
            <p:ph type="title"/>
          </p:nvPr>
        </p:nvSpPr>
        <p:spPr/>
        <p:txBody>
          <a:bodyPr/>
          <a:lstStyle/>
          <a:p>
            <a:r>
              <a:rPr lang="en-US" altLang="en-US" dirty="0" smtClean="0">
                <a:latin typeface="Arial" charset="0"/>
                <a:cs typeface="Arial" charset="0"/>
              </a:rPr>
              <a:t>Week 5 Readings</a:t>
            </a:r>
          </a:p>
        </p:txBody>
      </p:sp>
      <p:sp>
        <p:nvSpPr>
          <p:cNvPr id="60419" name="Content Placeholder 3"/>
          <p:cNvSpPr>
            <a:spLocks noGrp="1"/>
          </p:cNvSpPr>
          <p:nvPr>
            <p:ph idx="1"/>
          </p:nvPr>
        </p:nvSpPr>
        <p:spPr/>
        <p:txBody>
          <a:bodyPr>
            <a:normAutofit fontScale="62500" lnSpcReduction="20000"/>
          </a:bodyPr>
          <a:lstStyle/>
          <a:p>
            <a:pPr marL="0" lvl="0" indent="0">
              <a:buNone/>
            </a:pPr>
            <a:r>
              <a:rPr lang="en-US" dirty="0"/>
              <a:t>Making the Financial Case</a:t>
            </a:r>
          </a:p>
          <a:p>
            <a:pPr marL="0" indent="0">
              <a:buNone/>
            </a:pPr>
            <a:r>
              <a:rPr lang="en-US" u="sng" dirty="0" smtClean="0">
                <a:hlinkClick r:id="rId3"/>
              </a:rPr>
              <a:t>http</a:t>
            </a:r>
            <a:r>
              <a:rPr lang="en-US" u="sng" dirty="0">
                <a:hlinkClick r:id="rId3"/>
              </a:rPr>
              <a:t>://www.energystar.gov/ia/business/EPA_BUM_CH4_Financing.pdf</a:t>
            </a:r>
            <a:endParaRPr lang="en-US" dirty="0"/>
          </a:p>
          <a:p>
            <a:pPr marL="0" indent="0">
              <a:buNone/>
            </a:pPr>
            <a:endParaRPr lang="en-US" dirty="0"/>
          </a:p>
          <a:p>
            <a:pPr marL="0" lvl="0" indent="0">
              <a:buNone/>
            </a:pPr>
            <a:r>
              <a:rPr lang="en-US" dirty="0" err="1"/>
              <a:t>Zobler</a:t>
            </a:r>
            <a:r>
              <a:rPr lang="en-US" dirty="0"/>
              <a:t>, Neil and </a:t>
            </a:r>
            <a:r>
              <a:rPr lang="en-US" dirty="0" err="1"/>
              <a:t>Caterina</a:t>
            </a:r>
            <a:r>
              <a:rPr lang="en-US" dirty="0"/>
              <a:t> Hatcher. Chapter 3 in Woodruff, E and Thurman, A. (2008) </a:t>
            </a:r>
            <a:r>
              <a:rPr lang="en-US" i="1" dirty="0"/>
              <a:t>Energy Efficiency Project Financing: Resources and Strategies</a:t>
            </a:r>
            <a:r>
              <a:rPr lang="en-US" dirty="0"/>
              <a:t>.  pp 51-77. The Fairmont Press.</a:t>
            </a:r>
          </a:p>
          <a:p>
            <a:pPr marL="0" indent="0">
              <a:buNone/>
            </a:pPr>
            <a:endParaRPr lang="en-US" dirty="0"/>
          </a:p>
          <a:p>
            <a:pPr marL="0" lvl="0" indent="0">
              <a:buNone/>
            </a:pPr>
            <a:r>
              <a:rPr lang="en-US" dirty="0"/>
              <a:t>Cash Flow Opportunity Calculator</a:t>
            </a:r>
          </a:p>
          <a:p>
            <a:pPr marL="0" indent="0">
              <a:buNone/>
            </a:pPr>
            <a:r>
              <a:rPr lang="en-US" u="sng" dirty="0" smtClean="0">
                <a:hlinkClick r:id="rId4"/>
              </a:rPr>
              <a:t>http://www.energystar.gov/buildings/tools-and-resources/cash-flow-opportunity-calculator-excel</a:t>
            </a:r>
            <a:endParaRPr lang="en-US" dirty="0" smtClean="0"/>
          </a:p>
          <a:p>
            <a:pPr marL="0" indent="0">
              <a:buNone/>
            </a:pPr>
            <a:endParaRPr lang="en-US" dirty="0" smtClean="0"/>
          </a:p>
          <a:p>
            <a:pPr marL="0" lvl="0" indent="0">
              <a:buNone/>
            </a:pPr>
            <a:r>
              <a:rPr lang="en-US" dirty="0" smtClean="0"/>
              <a:t>Building </a:t>
            </a:r>
            <a:r>
              <a:rPr lang="en-US" dirty="0"/>
              <a:t>Upgrade Value Calculator</a:t>
            </a:r>
          </a:p>
          <a:p>
            <a:pPr marL="0" indent="0">
              <a:buNone/>
            </a:pPr>
            <a:r>
              <a:rPr lang="en-US" u="sng" dirty="0">
                <a:hlinkClick r:id="rId5"/>
              </a:rPr>
              <a:t>http</a:t>
            </a:r>
            <a:r>
              <a:rPr lang="en-US" u="sng">
                <a:hlinkClick r:id="rId5"/>
              </a:rPr>
              <a:t>://</a:t>
            </a:r>
            <a:r>
              <a:rPr lang="en-US" u="sng" smtClean="0">
                <a:hlinkClick r:id="rId5"/>
              </a:rPr>
              <a:t>www.energystar.gov/buildings/tools-and-resources/building-upgrade-value-calculator</a:t>
            </a:r>
            <a:endParaRPr lang="en-US" u="sng" smtClean="0"/>
          </a:p>
          <a:p>
            <a:pPr marL="0" indent="0">
              <a:buNone/>
            </a:pPr>
            <a:endParaRPr lang="en-US" dirty="0"/>
          </a:p>
        </p:txBody>
      </p:sp>
    </p:spTree>
    <p:extLst>
      <p:ext uri="{BB962C8B-B14F-4D97-AF65-F5344CB8AC3E}">
        <p14:creationId xmlns:p14="http://schemas.microsoft.com/office/powerpoint/2010/main" val="21042243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idx="4294967295"/>
          </p:nvPr>
        </p:nvSpPr>
        <p:spPr>
          <a:xfrm>
            <a:off x="228600" y="685800"/>
            <a:ext cx="7620000" cy="1066800"/>
          </a:xfrm>
        </p:spPr>
        <p:txBody>
          <a:bodyPr anchor="b"/>
          <a:lstStyle/>
          <a:p>
            <a:r>
              <a:rPr lang="en-US" dirty="0" smtClean="0"/>
              <a:t>Portfolio Manager</a:t>
            </a:r>
            <a:r>
              <a:rPr lang="en-US" b="0" dirty="0" smtClean="0"/>
              <a:t/>
            </a:r>
            <a:br>
              <a:rPr lang="en-US" b="0" dirty="0" smtClean="0"/>
            </a:br>
            <a:endParaRPr lang="en-US" dirty="0" smtClean="0"/>
          </a:p>
        </p:txBody>
      </p:sp>
      <p:sp>
        <p:nvSpPr>
          <p:cNvPr id="25603" name="Rectangle 4"/>
          <p:cNvSpPr>
            <a:spLocks noChangeArrowheads="1"/>
          </p:cNvSpPr>
          <p:nvPr/>
        </p:nvSpPr>
        <p:spPr bwMode="auto">
          <a:xfrm>
            <a:off x="838200" y="1752600"/>
            <a:ext cx="7315200" cy="3354765"/>
          </a:xfrm>
          <a:prstGeom prst="rect">
            <a:avLst/>
          </a:prstGeom>
          <a:noFill/>
          <a:ln w="9525">
            <a:noFill/>
            <a:miter lim="800000"/>
            <a:headEnd/>
            <a:tailEnd/>
          </a:ln>
        </p:spPr>
        <p:txBody>
          <a:bodyPr wrap="square">
            <a:spAutoFit/>
          </a:bodyPr>
          <a:lstStyle/>
          <a:p>
            <a:pPr marL="342900" indent="-342900">
              <a:spcBef>
                <a:spcPts val="1200"/>
              </a:spcBef>
              <a:defRPr/>
            </a:pPr>
            <a:r>
              <a:rPr lang="en-US" sz="3200" dirty="0">
                <a:solidFill>
                  <a:schemeClr val="accent6"/>
                </a:solidFill>
              </a:rPr>
              <a:t>Four Simple Steps:</a:t>
            </a:r>
          </a:p>
          <a:p>
            <a:pPr marL="514350" indent="-514350">
              <a:spcBef>
                <a:spcPts val="1200"/>
              </a:spcBef>
              <a:buClr>
                <a:schemeClr val="tx2"/>
              </a:buClr>
              <a:buFont typeface="+mj-lt"/>
              <a:buAutoNum type="arabicPeriod"/>
              <a:defRPr/>
            </a:pPr>
            <a:r>
              <a:rPr lang="en-US" sz="2800" dirty="0">
                <a:solidFill>
                  <a:schemeClr val="accent5">
                    <a:lumMod val="50000"/>
                  </a:schemeClr>
                </a:solidFill>
              </a:rPr>
              <a:t>Create/edit a Portfolio Manager account</a:t>
            </a:r>
          </a:p>
          <a:p>
            <a:pPr marL="514350" indent="-514350">
              <a:spcBef>
                <a:spcPts val="1200"/>
              </a:spcBef>
              <a:buClr>
                <a:schemeClr val="tx2"/>
              </a:buClr>
              <a:buFont typeface="+mj-lt"/>
              <a:buAutoNum type="arabicPeriod"/>
              <a:defRPr/>
            </a:pPr>
            <a:r>
              <a:rPr lang="en-US" sz="2800" dirty="0">
                <a:solidFill>
                  <a:schemeClr val="accent5">
                    <a:lumMod val="50000"/>
                  </a:schemeClr>
                </a:solidFill>
              </a:rPr>
              <a:t>Add/edit a </a:t>
            </a:r>
            <a:r>
              <a:rPr lang="en-US" sz="2800" dirty="0" smtClean="0">
                <a:solidFill>
                  <a:schemeClr val="accent5">
                    <a:lumMod val="50000"/>
                  </a:schemeClr>
                </a:solidFill>
              </a:rPr>
              <a:t>Property</a:t>
            </a:r>
            <a:endParaRPr lang="en-US" sz="2800" dirty="0">
              <a:solidFill>
                <a:schemeClr val="accent5">
                  <a:lumMod val="50000"/>
                </a:schemeClr>
              </a:solidFill>
            </a:endParaRPr>
          </a:p>
          <a:p>
            <a:pPr marL="514350" indent="-514350">
              <a:spcBef>
                <a:spcPts val="1200"/>
              </a:spcBef>
              <a:buClr>
                <a:schemeClr val="tx2"/>
              </a:buClr>
              <a:buFont typeface="+mj-lt"/>
              <a:buAutoNum type="arabicPeriod"/>
              <a:defRPr/>
            </a:pPr>
            <a:r>
              <a:rPr lang="en-US" sz="2800" dirty="0">
                <a:solidFill>
                  <a:schemeClr val="accent5">
                    <a:lumMod val="50000"/>
                  </a:schemeClr>
                </a:solidFill>
              </a:rPr>
              <a:t>Add/edit a P</a:t>
            </a:r>
            <a:r>
              <a:rPr lang="en-US" sz="2800" dirty="0" smtClean="0">
                <a:solidFill>
                  <a:schemeClr val="accent5">
                    <a:lumMod val="50000"/>
                  </a:schemeClr>
                </a:solidFill>
              </a:rPr>
              <a:t>roperty Use</a:t>
            </a:r>
            <a:endParaRPr lang="en-US" sz="2800" dirty="0">
              <a:solidFill>
                <a:schemeClr val="accent5">
                  <a:lumMod val="50000"/>
                </a:schemeClr>
              </a:solidFill>
            </a:endParaRPr>
          </a:p>
          <a:p>
            <a:pPr marL="514350" indent="-514350">
              <a:spcBef>
                <a:spcPts val="1200"/>
              </a:spcBef>
              <a:buClr>
                <a:schemeClr val="tx2"/>
              </a:buClr>
              <a:buFont typeface="+mj-lt"/>
              <a:buAutoNum type="arabicPeriod"/>
              <a:defRPr/>
            </a:pPr>
            <a:r>
              <a:rPr lang="en-US" sz="2800" dirty="0">
                <a:solidFill>
                  <a:schemeClr val="accent5">
                    <a:lumMod val="50000"/>
                  </a:schemeClr>
                </a:solidFill>
              </a:rPr>
              <a:t>Add/edit energy </a:t>
            </a:r>
            <a:r>
              <a:rPr lang="en-US" sz="2800" dirty="0" smtClean="0">
                <a:solidFill>
                  <a:schemeClr val="accent5">
                    <a:lumMod val="50000"/>
                  </a:schemeClr>
                </a:solidFill>
              </a:rPr>
              <a:t>meters (and/or water and waste meters)</a:t>
            </a:r>
            <a:endParaRPr lang="en-US" sz="28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a:xfrm>
            <a:off x="152400" y="457200"/>
            <a:ext cx="8153400" cy="1143000"/>
          </a:xfrm>
        </p:spPr>
        <p:txBody>
          <a:bodyPr/>
          <a:lstStyle/>
          <a:p>
            <a:r>
              <a:rPr lang="en-US" sz="3400" dirty="0" smtClean="0"/>
              <a:t>Required Information for Energy Benchmarking in Portfolio Manager</a:t>
            </a:r>
          </a:p>
        </p:txBody>
      </p:sp>
      <p:sp>
        <p:nvSpPr>
          <p:cNvPr id="36867" name="Rectangle 3"/>
          <p:cNvSpPr>
            <a:spLocks noChangeArrowheads="1"/>
          </p:cNvSpPr>
          <p:nvPr/>
        </p:nvSpPr>
        <p:spPr bwMode="auto">
          <a:xfrm>
            <a:off x="533400" y="1295400"/>
            <a:ext cx="7620000" cy="4800600"/>
          </a:xfrm>
          <a:prstGeom prst="rect">
            <a:avLst/>
          </a:prstGeom>
          <a:noFill/>
          <a:ln w="9525">
            <a:noFill/>
            <a:miter lim="800000"/>
            <a:headEnd/>
            <a:tailEnd/>
          </a:ln>
        </p:spPr>
        <p:txBody>
          <a:bodyPr/>
          <a:lstStyle/>
          <a:p>
            <a:pPr marL="342900" indent="-342900" algn="ctr" eaLnBrk="0" hangingPunct="0">
              <a:lnSpc>
                <a:spcPct val="80000"/>
              </a:lnSpc>
              <a:spcBef>
                <a:spcPct val="20000"/>
              </a:spcBef>
              <a:buClr>
                <a:srgbClr val="00B0F0"/>
              </a:buClr>
              <a:buFont typeface="Arial" charset="0"/>
              <a:buNone/>
              <a:defRPr/>
            </a:pPr>
            <a:endParaRPr lang="en-US" sz="2800" b="1" dirty="0">
              <a:solidFill>
                <a:srgbClr val="6F6F6F"/>
              </a:solidFill>
            </a:endParaRPr>
          </a:p>
          <a:p>
            <a:pPr marL="342900" indent="-342900" eaLnBrk="0" hangingPunct="0">
              <a:lnSpc>
                <a:spcPct val="80000"/>
              </a:lnSpc>
              <a:spcBef>
                <a:spcPct val="20000"/>
              </a:spcBef>
              <a:buClr>
                <a:srgbClr val="00B0F0"/>
              </a:buClr>
              <a:buFont typeface="Arial" charset="0"/>
              <a:buChar char="•"/>
              <a:defRPr/>
            </a:pPr>
            <a:r>
              <a:rPr lang="en-US" sz="2800" b="1" dirty="0">
                <a:solidFill>
                  <a:schemeClr val="accent5">
                    <a:lumMod val="50000"/>
                  </a:schemeClr>
                </a:solidFill>
              </a:rPr>
              <a:t>Property Information</a:t>
            </a:r>
          </a:p>
          <a:p>
            <a:pPr marL="742950" lvl="1" indent="-285750" eaLnBrk="0" hangingPunct="0">
              <a:lnSpc>
                <a:spcPct val="80000"/>
              </a:lnSpc>
              <a:spcBef>
                <a:spcPct val="20000"/>
              </a:spcBef>
              <a:buClr>
                <a:srgbClr val="00B0F0"/>
              </a:buClr>
              <a:buFont typeface="Arial" charset="0"/>
              <a:buChar char="–"/>
              <a:defRPr/>
            </a:pPr>
            <a:r>
              <a:rPr lang="en-US" sz="2400" dirty="0">
                <a:solidFill>
                  <a:schemeClr val="accent5">
                    <a:lumMod val="50000"/>
                  </a:schemeClr>
                </a:solidFill>
              </a:rPr>
              <a:t>Function</a:t>
            </a:r>
          </a:p>
          <a:p>
            <a:pPr marL="742950" lvl="1" indent="-285750" eaLnBrk="0" hangingPunct="0">
              <a:lnSpc>
                <a:spcPct val="80000"/>
              </a:lnSpc>
              <a:spcBef>
                <a:spcPct val="20000"/>
              </a:spcBef>
              <a:buClr>
                <a:srgbClr val="00B0F0"/>
              </a:buClr>
              <a:buFont typeface="Arial" charset="0"/>
              <a:buChar char="–"/>
              <a:defRPr/>
            </a:pPr>
            <a:r>
              <a:rPr lang="en-US" sz="2400" dirty="0">
                <a:solidFill>
                  <a:schemeClr val="accent5">
                    <a:lumMod val="50000"/>
                  </a:schemeClr>
                </a:solidFill>
              </a:rPr>
              <a:t>Name, street address, ZIP/postal code</a:t>
            </a:r>
          </a:p>
          <a:p>
            <a:pPr marL="342900" indent="-342900" eaLnBrk="0" hangingPunct="0">
              <a:lnSpc>
                <a:spcPct val="80000"/>
              </a:lnSpc>
              <a:spcBef>
                <a:spcPct val="20000"/>
              </a:spcBef>
              <a:buClr>
                <a:srgbClr val="00B0F0"/>
              </a:buClr>
              <a:buFont typeface="Arial" charset="0"/>
              <a:buNone/>
              <a:defRPr/>
            </a:pPr>
            <a:endParaRPr lang="en-US" sz="1200" dirty="0">
              <a:solidFill>
                <a:schemeClr val="accent5">
                  <a:lumMod val="50000"/>
                </a:schemeClr>
              </a:solidFill>
            </a:endParaRPr>
          </a:p>
          <a:p>
            <a:pPr marL="342900" indent="-342900" eaLnBrk="0" hangingPunct="0">
              <a:lnSpc>
                <a:spcPct val="80000"/>
              </a:lnSpc>
              <a:spcBef>
                <a:spcPct val="20000"/>
              </a:spcBef>
              <a:buClr>
                <a:srgbClr val="00B0F0"/>
              </a:buClr>
              <a:buFont typeface="Arial" charset="0"/>
              <a:buChar char="•"/>
              <a:defRPr/>
            </a:pPr>
            <a:r>
              <a:rPr lang="en-US" sz="2800" b="1" dirty="0" smtClean="0">
                <a:solidFill>
                  <a:schemeClr val="accent5">
                    <a:lumMod val="50000"/>
                  </a:schemeClr>
                </a:solidFill>
              </a:rPr>
              <a:t>Property Type Data</a:t>
            </a:r>
            <a:endParaRPr lang="en-US" sz="2800" b="1" dirty="0">
              <a:solidFill>
                <a:schemeClr val="accent5">
                  <a:lumMod val="50000"/>
                </a:schemeClr>
              </a:solidFill>
            </a:endParaRPr>
          </a:p>
          <a:p>
            <a:pPr marL="742950" lvl="1" indent="-285750" eaLnBrk="0" hangingPunct="0">
              <a:lnSpc>
                <a:spcPct val="80000"/>
              </a:lnSpc>
              <a:spcBef>
                <a:spcPct val="20000"/>
              </a:spcBef>
              <a:buClr>
                <a:srgbClr val="00B0F0"/>
              </a:buClr>
              <a:buFont typeface="Arial" charset="0"/>
              <a:buChar char="–"/>
              <a:defRPr/>
            </a:pPr>
            <a:r>
              <a:rPr lang="en-US" sz="2400" dirty="0">
                <a:solidFill>
                  <a:schemeClr val="accent5">
                    <a:lumMod val="50000"/>
                  </a:schemeClr>
                </a:solidFill>
              </a:rPr>
              <a:t>Gross floor area</a:t>
            </a:r>
          </a:p>
          <a:p>
            <a:pPr marL="742950" lvl="1" indent="-285750" eaLnBrk="0" hangingPunct="0">
              <a:lnSpc>
                <a:spcPct val="80000"/>
              </a:lnSpc>
              <a:spcBef>
                <a:spcPct val="20000"/>
              </a:spcBef>
              <a:buClr>
                <a:srgbClr val="00B0F0"/>
              </a:buClr>
              <a:buFont typeface="Arial" charset="0"/>
              <a:buChar char="–"/>
              <a:defRPr/>
            </a:pPr>
            <a:r>
              <a:rPr lang="en-US" sz="2400" dirty="0" smtClean="0">
                <a:solidFill>
                  <a:schemeClr val="accent5">
                    <a:lumMod val="50000"/>
                  </a:schemeClr>
                </a:solidFill>
              </a:rPr>
              <a:t>Use </a:t>
            </a:r>
            <a:r>
              <a:rPr lang="en-US" sz="2400" dirty="0">
                <a:solidFill>
                  <a:schemeClr val="accent5">
                    <a:lumMod val="50000"/>
                  </a:schemeClr>
                </a:solidFill>
              </a:rPr>
              <a:t>details (</a:t>
            </a:r>
            <a:r>
              <a:rPr lang="en-US" sz="2400" dirty="0" smtClean="0">
                <a:solidFill>
                  <a:schemeClr val="accent5">
                    <a:lumMod val="50000"/>
                  </a:schemeClr>
                </a:solidFill>
              </a:rPr>
              <a:t>e.g. </a:t>
            </a:r>
            <a:r>
              <a:rPr lang="en-US" sz="2400" dirty="0">
                <a:solidFill>
                  <a:schemeClr val="accent5">
                    <a:lumMod val="50000"/>
                  </a:schemeClr>
                </a:solidFill>
              </a:rPr>
              <a:t>weekly operating hours, number of computers, number of workers on the main shift, </a:t>
            </a:r>
            <a:r>
              <a:rPr lang="en-US" sz="2400" dirty="0" smtClean="0">
                <a:solidFill>
                  <a:schemeClr val="accent5">
                    <a:lumMod val="50000"/>
                  </a:schemeClr>
                </a:solidFill>
              </a:rPr>
              <a:t>etc.)</a:t>
            </a:r>
            <a:endParaRPr lang="en-US" sz="2400" dirty="0">
              <a:solidFill>
                <a:schemeClr val="accent5">
                  <a:lumMod val="50000"/>
                </a:schemeClr>
              </a:solidFill>
            </a:endParaRPr>
          </a:p>
          <a:p>
            <a:pPr marL="342900" indent="-342900" eaLnBrk="0" hangingPunct="0">
              <a:lnSpc>
                <a:spcPct val="80000"/>
              </a:lnSpc>
              <a:spcBef>
                <a:spcPct val="20000"/>
              </a:spcBef>
              <a:buClr>
                <a:srgbClr val="00B0F0"/>
              </a:buClr>
              <a:buFont typeface="Arial" charset="0"/>
              <a:buNone/>
              <a:defRPr/>
            </a:pPr>
            <a:endParaRPr lang="en-US" sz="1200" dirty="0">
              <a:solidFill>
                <a:schemeClr val="accent5">
                  <a:lumMod val="50000"/>
                </a:schemeClr>
              </a:solidFill>
            </a:endParaRPr>
          </a:p>
          <a:p>
            <a:pPr marL="342900" indent="-342900" eaLnBrk="0" hangingPunct="0">
              <a:lnSpc>
                <a:spcPct val="80000"/>
              </a:lnSpc>
              <a:spcBef>
                <a:spcPct val="20000"/>
              </a:spcBef>
              <a:buClr>
                <a:srgbClr val="00B0F0"/>
              </a:buClr>
              <a:buFont typeface="Arial" charset="0"/>
              <a:buChar char="•"/>
              <a:defRPr/>
            </a:pPr>
            <a:r>
              <a:rPr lang="en-US" sz="2800" b="1" dirty="0">
                <a:solidFill>
                  <a:schemeClr val="accent5">
                    <a:lumMod val="50000"/>
                  </a:schemeClr>
                </a:solidFill>
              </a:rPr>
              <a:t>Energy </a:t>
            </a:r>
            <a:r>
              <a:rPr lang="en-US" sz="2800" b="1" dirty="0" smtClean="0">
                <a:solidFill>
                  <a:schemeClr val="accent5">
                    <a:lumMod val="50000"/>
                  </a:schemeClr>
                </a:solidFill>
              </a:rPr>
              <a:t>Consumption Data</a:t>
            </a:r>
            <a:endParaRPr lang="en-US" sz="2800" b="1" dirty="0">
              <a:solidFill>
                <a:schemeClr val="accent5">
                  <a:lumMod val="50000"/>
                </a:schemeClr>
              </a:solidFill>
            </a:endParaRPr>
          </a:p>
          <a:p>
            <a:pPr marL="742950" lvl="1" indent="-285750" eaLnBrk="0" hangingPunct="0">
              <a:lnSpc>
                <a:spcPct val="80000"/>
              </a:lnSpc>
              <a:spcBef>
                <a:spcPct val="20000"/>
              </a:spcBef>
              <a:buClr>
                <a:srgbClr val="00B0F0"/>
              </a:buClr>
              <a:buFont typeface="Arial" charset="0"/>
              <a:buChar char="–"/>
              <a:defRPr/>
            </a:pPr>
            <a:r>
              <a:rPr lang="en-US" sz="2400" dirty="0">
                <a:solidFill>
                  <a:schemeClr val="accent5">
                    <a:lumMod val="50000"/>
                  </a:schemeClr>
                </a:solidFill>
              </a:rPr>
              <a:t>Property-specific invoice information from all purchased and on-site generated </a:t>
            </a:r>
            <a:r>
              <a:rPr lang="en-US" sz="2400" dirty="0" smtClean="0">
                <a:solidFill>
                  <a:schemeClr val="accent5">
                    <a:lumMod val="50000"/>
                  </a:schemeClr>
                </a:solidFill>
              </a:rPr>
              <a:t>energy, </a:t>
            </a:r>
            <a:r>
              <a:rPr lang="en-US" sz="2400" dirty="0">
                <a:solidFill>
                  <a:schemeClr val="accent5">
                    <a:lumMod val="50000"/>
                  </a:schemeClr>
                </a:solidFill>
              </a:rPr>
              <a:t>for all fuel types</a:t>
            </a:r>
          </a:p>
          <a:p>
            <a:pPr marL="342900" indent="-342900" eaLnBrk="0" hangingPunct="0">
              <a:lnSpc>
                <a:spcPct val="80000"/>
              </a:lnSpc>
              <a:spcBef>
                <a:spcPct val="20000"/>
              </a:spcBef>
              <a:buClr>
                <a:srgbClr val="00B0F0"/>
              </a:buClr>
              <a:buFont typeface="Arial" charset="0"/>
              <a:buNone/>
              <a:defRPr/>
            </a:pPr>
            <a:endParaRPr lang="en-US" dirty="0"/>
          </a:p>
          <a:p>
            <a:pPr marL="342900" indent="-342900" eaLnBrk="0" hangingPunct="0">
              <a:lnSpc>
                <a:spcPct val="80000"/>
              </a:lnSpc>
              <a:spcBef>
                <a:spcPct val="20000"/>
              </a:spcBef>
              <a:buClr>
                <a:srgbClr val="00B0F0"/>
              </a:buClr>
              <a:buFont typeface="Arial" charset="0"/>
              <a:buNone/>
              <a:defRPr/>
            </a:pPr>
            <a:endParaRPr lang="en-US" sz="1000" dirty="0">
              <a:solidFill>
                <a:srgbClr val="6F6F6F"/>
              </a:solidFill>
            </a:endParaRPr>
          </a:p>
          <a:p>
            <a:pPr marL="342900" indent="-342900" eaLnBrk="0" hangingPunct="0">
              <a:lnSpc>
                <a:spcPct val="80000"/>
              </a:lnSpc>
              <a:spcBef>
                <a:spcPct val="20000"/>
              </a:spcBef>
              <a:buClr>
                <a:srgbClr val="00B0F0"/>
              </a:buClr>
              <a:buFont typeface="Arial" charset="0"/>
              <a:buNone/>
              <a:defRPr/>
            </a:pPr>
            <a:endParaRPr lang="en-US" sz="2000" dirty="0">
              <a:solidFill>
                <a:srgbClr val="6F6F6F"/>
              </a:solidFill>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a:xfrm>
            <a:off x="152400" y="457200"/>
            <a:ext cx="8153400" cy="1143000"/>
          </a:xfrm>
        </p:spPr>
        <p:txBody>
          <a:bodyPr/>
          <a:lstStyle/>
          <a:p>
            <a:r>
              <a:rPr lang="en-US" sz="3400" dirty="0" smtClean="0"/>
              <a:t>Required Information for Waste Benchmarking in Portfolio Manager</a:t>
            </a:r>
          </a:p>
        </p:txBody>
      </p:sp>
      <p:sp>
        <p:nvSpPr>
          <p:cNvPr id="36867" name="Rectangle 3"/>
          <p:cNvSpPr>
            <a:spLocks noChangeArrowheads="1"/>
          </p:cNvSpPr>
          <p:nvPr/>
        </p:nvSpPr>
        <p:spPr bwMode="auto">
          <a:xfrm>
            <a:off x="533400" y="1295400"/>
            <a:ext cx="7620000" cy="4800600"/>
          </a:xfrm>
          <a:prstGeom prst="rect">
            <a:avLst/>
          </a:prstGeom>
          <a:noFill/>
          <a:ln w="9525">
            <a:noFill/>
            <a:miter lim="800000"/>
            <a:headEnd/>
            <a:tailEnd/>
          </a:ln>
        </p:spPr>
        <p:txBody>
          <a:bodyPr/>
          <a:lstStyle/>
          <a:p>
            <a:pPr marL="342900" indent="-342900" algn="ctr" eaLnBrk="0" hangingPunct="0">
              <a:lnSpc>
                <a:spcPct val="80000"/>
              </a:lnSpc>
              <a:spcBef>
                <a:spcPct val="20000"/>
              </a:spcBef>
              <a:buClr>
                <a:srgbClr val="00B0F0"/>
              </a:buClr>
              <a:buFont typeface="Arial" charset="0"/>
              <a:buNone/>
              <a:defRPr/>
            </a:pPr>
            <a:endParaRPr lang="en-US" sz="2800" b="1" dirty="0">
              <a:solidFill>
                <a:srgbClr val="6F6F6F"/>
              </a:solidFill>
            </a:endParaRPr>
          </a:p>
          <a:p>
            <a:pPr marL="342900" indent="-342900" eaLnBrk="0" hangingPunct="0">
              <a:lnSpc>
                <a:spcPct val="80000"/>
              </a:lnSpc>
              <a:spcBef>
                <a:spcPct val="20000"/>
              </a:spcBef>
              <a:buClr>
                <a:srgbClr val="00B0F0"/>
              </a:buClr>
              <a:buFont typeface="Arial" charset="0"/>
              <a:buChar char="•"/>
              <a:defRPr/>
            </a:pPr>
            <a:r>
              <a:rPr lang="en-US" sz="2800" b="1" dirty="0" smtClean="0">
                <a:solidFill>
                  <a:schemeClr val="accent5">
                    <a:lumMod val="50000"/>
                  </a:schemeClr>
                </a:solidFill>
              </a:rPr>
              <a:t>Material Type</a:t>
            </a:r>
          </a:p>
          <a:p>
            <a:pPr marL="742950" lvl="1" indent="-285750" eaLnBrk="0" hangingPunct="0">
              <a:lnSpc>
                <a:spcPct val="80000"/>
              </a:lnSpc>
              <a:spcBef>
                <a:spcPct val="20000"/>
              </a:spcBef>
              <a:buClr>
                <a:srgbClr val="00B0F0"/>
              </a:buClr>
              <a:buFont typeface="Arial" charset="0"/>
              <a:buChar char="–"/>
              <a:defRPr/>
            </a:pPr>
            <a:r>
              <a:rPr lang="en-US" sz="2400" dirty="0" smtClean="0">
                <a:solidFill>
                  <a:schemeClr val="accent5">
                    <a:lumMod val="50000"/>
                  </a:schemeClr>
                </a:solidFill>
              </a:rPr>
              <a:t>Trash, mixed Recyclables, </a:t>
            </a:r>
            <a:r>
              <a:rPr lang="en-US" sz="2400" dirty="0" err="1" smtClean="0">
                <a:solidFill>
                  <a:schemeClr val="accent5">
                    <a:lumMod val="50000"/>
                  </a:schemeClr>
                </a:solidFill>
              </a:rPr>
              <a:t>etc</a:t>
            </a:r>
            <a:endParaRPr lang="en-US" sz="2800" b="1" dirty="0">
              <a:solidFill>
                <a:schemeClr val="accent5">
                  <a:lumMod val="50000"/>
                </a:schemeClr>
              </a:solidFill>
            </a:endParaRPr>
          </a:p>
          <a:p>
            <a:pPr marL="342900" indent="-342900" eaLnBrk="0" hangingPunct="0">
              <a:lnSpc>
                <a:spcPct val="80000"/>
              </a:lnSpc>
              <a:spcBef>
                <a:spcPct val="20000"/>
              </a:spcBef>
              <a:buClr>
                <a:srgbClr val="00B0F0"/>
              </a:buClr>
              <a:buFont typeface="Arial" charset="0"/>
              <a:buNone/>
              <a:defRPr/>
            </a:pPr>
            <a:endParaRPr lang="en-US" sz="1200" dirty="0">
              <a:solidFill>
                <a:schemeClr val="accent5">
                  <a:lumMod val="50000"/>
                </a:schemeClr>
              </a:solidFill>
            </a:endParaRPr>
          </a:p>
          <a:p>
            <a:pPr marL="342900" indent="-342900" eaLnBrk="0" hangingPunct="0">
              <a:lnSpc>
                <a:spcPct val="80000"/>
              </a:lnSpc>
              <a:spcBef>
                <a:spcPct val="20000"/>
              </a:spcBef>
              <a:buClr>
                <a:srgbClr val="00B0F0"/>
              </a:buClr>
              <a:buFont typeface="Arial" charset="0"/>
              <a:buChar char="•"/>
              <a:defRPr/>
            </a:pPr>
            <a:r>
              <a:rPr lang="en-US" sz="2800" b="1" dirty="0" smtClean="0">
                <a:solidFill>
                  <a:schemeClr val="accent5">
                    <a:lumMod val="50000"/>
                  </a:schemeClr>
                </a:solidFill>
              </a:rPr>
              <a:t>Waste Management Method</a:t>
            </a:r>
          </a:p>
          <a:p>
            <a:pPr marL="742950" lvl="1" indent="-285750" eaLnBrk="0" hangingPunct="0">
              <a:lnSpc>
                <a:spcPct val="80000"/>
              </a:lnSpc>
              <a:spcBef>
                <a:spcPct val="20000"/>
              </a:spcBef>
              <a:buClr>
                <a:srgbClr val="00B0F0"/>
              </a:buClr>
              <a:buFont typeface="Arial" charset="0"/>
              <a:buChar char="–"/>
              <a:defRPr/>
            </a:pPr>
            <a:r>
              <a:rPr lang="en-US" sz="2400" dirty="0">
                <a:solidFill>
                  <a:schemeClr val="accent5">
                    <a:lumMod val="50000"/>
                  </a:schemeClr>
                </a:solidFill>
              </a:rPr>
              <a:t>Disposed, </a:t>
            </a:r>
            <a:r>
              <a:rPr lang="en-US" sz="2400" dirty="0" smtClean="0">
                <a:solidFill>
                  <a:schemeClr val="accent5">
                    <a:lumMod val="50000"/>
                  </a:schemeClr>
                </a:solidFill>
              </a:rPr>
              <a:t>recycled</a:t>
            </a:r>
            <a:r>
              <a:rPr lang="en-US" sz="2400" dirty="0">
                <a:solidFill>
                  <a:schemeClr val="accent5">
                    <a:lumMod val="50000"/>
                  </a:schemeClr>
                </a:solidFill>
              </a:rPr>
              <a:t>, </a:t>
            </a:r>
            <a:r>
              <a:rPr lang="en-US" sz="2400" dirty="0" smtClean="0">
                <a:solidFill>
                  <a:schemeClr val="accent5">
                    <a:lumMod val="50000"/>
                  </a:schemeClr>
                </a:solidFill>
              </a:rPr>
              <a:t>composted</a:t>
            </a:r>
            <a:r>
              <a:rPr lang="en-US" sz="2400" dirty="0">
                <a:solidFill>
                  <a:schemeClr val="accent5">
                    <a:lumMod val="50000"/>
                  </a:schemeClr>
                </a:solidFill>
              </a:rPr>
              <a:t>, </a:t>
            </a:r>
            <a:r>
              <a:rPr lang="en-US" sz="2400" dirty="0" smtClean="0">
                <a:solidFill>
                  <a:schemeClr val="accent5">
                    <a:lumMod val="50000"/>
                  </a:schemeClr>
                </a:solidFill>
              </a:rPr>
              <a:t>donated/reused</a:t>
            </a:r>
            <a:endParaRPr lang="en-US" sz="2800" b="1" dirty="0" smtClean="0">
              <a:solidFill>
                <a:schemeClr val="accent5">
                  <a:lumMod val="50000"/>
                </a:schemeClr>
              </a:solidFill>
            </a:endParaRPr>
          </a:p>
          <a:p>
            <a:pPr marL="342900" indent="-342900" eaLnBrk="0" hangingPunct="0">
              <a:lnSpc>
                <a:spcPct val="80000"/>
              </a:lnSpc>
              <a:spcBef>
                <a:spcPct val="20000"/>
              </a:spcBef>
              <a:buClr>
                <a:srgbClr val="00B0F0"/>
              </a:buClr>
              <a:buFont typeface="Arial" charset="0"/>
              <a:buNone/>
              <a:defRPr/>
            </a:pPr>
            <a:endParaRPr lang="en-US" sz="1200" dirty="0">
              <a:solidFill>
                <a:schemeClr val="accent5">
                  <a:lumMod val="50000"/>
                </a:schemeClr>
              </a:solidFill>
            </a:endParaRPr>
          </a:p>
          <a:p>
            <a:pPr marL="342900" indent="-342900" eaLnBrk="0" hangingPunct="0">
              <a:lnSpc>
                <a:spcPct val="80000"/>
              </a:lnSpc>
              <a:spcBef>
                <a:spcPct val="20000"/>
              </a:spcBef>
              <a:buClr>
                <a:srgbClr val="00B0F0"/>
              </a:buClr>
              <a:buFont typeface="Arial" charset="0"/>
              <a:buChar char="•"/>
              <a:defRPr/>
            </a:pPr>
            <a:r>
              <a:rPr lang="en-US" sz="2800" b="1" dirty="0" smtClean="0">
                <a:solidFill>
                  <a:schemeClr val="accent5">
                    <a:lumMod val="50000"/>
                  </a:schemeClr>
                </a:solidFill>
              </a:rPr>
              <a:t>Frequency of Collection</a:t>
            </a:r>
          </a:p>
          <a:p>
            <a:pPr eaLnBrk="0" hangingPunct="0">
              <a:lnSpc>
                <a:spcPct val="80000"/>
              </a:lnSpc>
              <a:spcBef>
                <a:spcPct val="20000"/>
              </a:spcBef>
              <a:buClr>
                <a:srgbClr val="00B0F0"/>
              </a:buClr>
              <a:defRPr/>
            </a:pPr>
            <a:endParaRPr lang="en-US" sz="2800" b="1" dirty="0" smtClean="0">
              <a:solidFill>
                <a:schemeClr val="accent5">
                  <a:lumMod val="50000"/>
                </a:schemeClr>
              </a:solidFill>
            </a:endParaRPr>
          </a:p>
          <a:p>
            <a:pPr marL="342900" indent="-342900" eaLnBrk="0" hangingPunct="0">
              <a:lnSpc>
                <a:spcPct val="80000"/>
              </a:lnSpc>
              <a:spcBef>
                <a:spcPct val="20000"/>
              </a:spcBef>
              <a:buClr>
                <a:srgbClr val="00B0F0"/>
              </a:buClr>
              <a:buFont typeface="Arial" charset="0"/>
              <a:buChar char="•"/>
              <a:defRPr/>
            </a:pPr>
            <a:r>
              <a:rPr lang="en-US" sz="2800" b="1" dirty="0">
                <a:solidFill>
                  <a:schemeClr val="accent5">
                    <a:lumMod val="50000"/>
                  </a:schemeClr>
                </a:solidFill>
              </a:rPr>
              <a:t>Weight</a:t>
            </a:r>
            <a:r>
              <a:rPr lang="en-US" sz="2800" b="1" dirty="0" smtClean="0">
                <a:solidFill>
                  <a:schemeClr val="accent5">
                    <a:lumMod val="50000"/>
                  </a:schemeClr>
                </a:solidFill>
              </a:rPr>
              <a:t> or volume of the collected material OR size of the collection bin</a:t>
            </a:r>
            <a:endParaRPr lang="en-US" sz="2800" b="1" dirty="0">
              <a:solidFill>
                <a:schemeClr val="accent5">
                  <a:lumMod val="50000"/>
                </a:schemeClr>
              </a:solidFill>
            </a:endParaRPr>
          </a:p>
          <a:p>
            <a:pPr marL="342900" indent="-342900" eaLnBrk="0" hangingPunct="0">
              <a:lnSpc>
                <a:spcPct val="80000"/>
              </a:lnSpc>
              <a:spcBef>
                <a:spcPct val="20000"/>
              </a:spcBef>
              <a:buClr>
                <a:srgbClr val="00B0F0"/>
              </a:buClr>
              <a:buFont typeface="Arial" charset="0"/>
              <a:buNone/>
              <a:defRPr/>
            </a:pPr>
            <a:endParaRPr lang="en-US" dirty="0"/>
          </a:p>
          <a:p>
            <a:pPr marL="342900" indent="-342900" eaLnBrk="0" hangingPunct="0">
              <a:lnSpc>
                <a:spcPct val="80000"/>
              </a:lnSpc>
              <a:spcBef>
                <a:spcPct val="20000"/>
              </a:spcBef>
              <a:buClr>
                <a:srgbClr val="00B0F0"/>
              </a:buClr>
              <a:buFont typeface="Arial" charset="0"/>
              <a:buNone/>
              <a:defRPr/>
            </a:pPr>
            <a:endParaRPr lang="en-US" sz="1000" dirty="0">
              <a:solidFill>
                <a:srgbClr val="6F6F6F"/>
              </a:solidFill>
            </a:endParaRPr>
          </a:p>
          <a:p>
            <a:pPr marL="342900" indent="-342900" eaLnBrk="0" hangingPunct="0">
              <a:lnSpc>
                <a:spcPct val="80000"/>
              </a:lnSpc>
              <a:spcBef>
                <a:spcPct val="20000"/>
              </a:spcBef>
              <a:buClr>
                <a:srgbClr val="00B0F0"/>
              </a:buClr>
              <a:buFont typeface="Arial" charset="0"/>
              <a:buNone/>
              <a:defRPr/>
            </a:pPr>
            <a:endParaRPr lang="en-US" sz="2000" dirty="0">
              <a:solidFill>
                <a:srgbClr val="6F6F6F"/>
              </a:solidFill>
            </a:endParaRPr>
          </a:p>
        </p:txBody>
      </p:sp>
    </p:spTree>
    <p:extLst>
      <p:ext uri="{BB962C8B-B14F-4D97-AF65-F5344CB8AC3E}">
        <p14:creationId xmlns:p14="http://schemas.microsoft.com/office/powerpoint/2010/main" val="2896034589"/>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a:defRPr/>
            </a:pPr>
            <a:fld id="{4F34E375-88FE-4F2B-98B2-1480279B2A3E}" type="slidenum">
              <a:rPr lang="en-US" smtClean="0">
                <a:solidFill>
                  <a:srgbClr val="3F3F3F"/>
                </a:solidFill>
              </a:rPr>
              <a:pPr algn="r">
                <a:defRPr/>
              </a:pPr>
              <a:t>15</a:t>
            </a:fld>
            <a:endParaRPr lang="en-US" dirty="0">
              <a:solidFill>
                <a:srgbClr val="3F3F3F"/>
              </a:solidFill>
            </a:endParaRPr>
          </a:p>
        </p:txBody>
      </p:sp>
      <p:pic>
        <p:nvPicPr>
          <p:cNvPr id="27650" name="Picture 2" descr="\\otis\voluntary\C&amp;I BPA\TO 305\Task 5\ENERGY STAR Commercial Buildings Course\Week 4\Screenshots and Images\sample_commercial_bill.gif"/>
          <p:cNvPicPr>
            <a:picLocks noChangeAspect="1" noChangeArrowheads="1"/>
          </p:cNvPicPr>
          <p:nvPr/>
        </p:nvPicPr>
        <p:blipFill>
          <a:blip r:embed="rId3" cstate="print"/>
          <a:srcRect l="1347" t="764" r="505" b="32349"/>
          <a:stretch>
            <a:fillRect/>
          </a:stretch>
        </p:blipFill>
        <p:spPr bwMode="auto">
          <a:xfrm>
            <a:off x="1143000" y="1752600"/>
            <a:ext cx="6611938" cy="3886200"/>
          </a:xfrm>
          <a:prstGeom prst="rect">
            <a:avLst/>
          </a:prstGeom>
          <a:noFill/>
          <a:ln w="9525">
            <a:noFill/>
            <a:miter lim="800000"/>
            <a:headEnd/>
            <a:tailEnd/>
          </a:ln>
        </p:spPr>
      </p:pic>
      <p:sp>
        <p:nvSpPr>
          <p:cNvPr id="27651" name="Title 1"/>
          <p:cNvSpPr>
            <a:spLocks noGrp="1"/>
          </p:cNvSpPr>
          <p:nvPr>
            <p:ph type="title" idx="4294967295"/>
          </p:nvPr>
        </p:nvSpPr>
        <p:spPr>
          <a:xfrm>
            <a:off x="134938" y="490538"/>
            <a:ext cx="7620000" cy="990600"/>
          </a:xfrm>
        </p:spPr>
        <p:txBody>
          <a:bodyPr/>
          <a:lstStyle/>
          <a:p>
            <a:r>
              <a:rPr lang="en-US" sz="3400" dirty="0" smtClean="0"/>
              <a:t>Energy Use: </a:t>
            </a:r>
            <a:br>
              <a:rPr lang="en-US" sz="3400" dirty="0" smtClean="0"/>
            </a:br>
            <a:r>
              <a:rPr lang="en-US" sz="3400" dirty="0" smtClean="0"/>
              <a:t>How to Read a Utility Bill</a:t>
            </a:r>
          </a:p>
        </p:txBody>
      </p:sp>
      <p:pic>
        <p:nvPicPr>
          <p:cNvPr id="27652" name="Picture 3" descr="\\otis\voluntary\C&amp;I BPA\TO 305\Task 5\ENERGY STAR Commercial Buildings Course\Week 4\Screenshots and Images\dc_sample_residential bill_pg2.jpg"/>
          <p:cNvPicPr>
            <a:picLocks noChangeAspect="1" noChangeArrowheads="1"/>
          </p:cNvPicPr>
          <p:nvPr/>
        </p:nvPicPr>
        <p:blipFill>
          <a:blip r:embed="rId4" cstate="print"/>
          <a:srcRect l="832" r="1163" b="86514"/>
          <a:stretch>
            <a:fillRect/>
          </a:stretch>
        </p:blipFill>
        <p:spPr bwMode="auto">
          <a:xfrm>
            <a:off x="304800" y="5702300"/>
            <a:ext cx="8458200" cy="1003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228600" y="457200"/>
            <a:ext cx="7543800" cy="1066800"/>
          </a:xfrm>
        </p:spPr>
        <p:txBody>
          <a:bodyPr anchor="b"/>
          <a:lstStyle/>
          <a:p>
            <a:r>
              <a:rPr lang="en-US" sz="3400" dirty="0" smtClean="0"/>
              <a:t>Assess Performance for Smart Energy Management </a:t>
            </a:r>
          </a:p>
        </p:txBody>
      </p:sp>
      <p:sp>
        <p:nvSpPr>
          <p:cNvPr id="28675" name="Rectangle 3"/>
          <p:cNvSpPr>
            <a:spLocks noGrp="1" noChangeArrowheads="1"/>
          </p:cNvSpPr>
          <p:nvPr>
            <p:ph type="body" idx="4294967295"/>
          </p:nvPr>
        </p:nvSpPr>
        <p:spPr>
          <a:xfrm>
            <a:off x="1143000" y="3962400"/>
            <a:ext cx="8001000" cy="2209800"/>
          </a:xfrm>
        </p:spPr>
        <p:txBody>
          <a:bodyPr/>
          <a:lstStyle/>
          <a:p>
            <a:pPr marL="346075" indent="-346075">
              <a:lnSpc>
                <a:spcPct val="90000"/>
              </a:lnSpc>
            </a:pPr>
            <a:r>
              <a:rPr lang="en-US" sz="2400" smtClean="0"/>
              <a:t>Verify gains from upgrade efforts.</a:t>
            </a:r>
          </a:p>
          <a:p>
            <a:pPr marL="346075" indent="-346075">
              <a:lnSpc>
                <a:spcPct val="90000"/>
              </a:lnSpc>
            </a:pPr>
            <a:endParaRPr lang="en-US" sz="2400" smtClean="0"/>
          </a:p>
          <a:p>
            <a:pPr marL="346075" indent="-346075">
              <a:lnSpc>
                <a:spcPct val="90000"/>
              </a:lnSpc>
            </a:pPr>
            <a:r>
              <a:rPr lang="en-US" sz="2400" smtClean="0"/>
              <a:t>Require specific rating gains from service providers in select building types, such as Office or Warehouse.</a:t>
            </a:r>
          </a:p>
        </p:txBody>
      </p:sp>
      <p:graphicFrame>
        <p:nvGraphicFramePr>
          <p:cNvPr id="4" name="Diagram 3"/>
          <p:cNvGraphicFramePr/>
          <p:nvPr/>
        </p:nvGraphicFramePr>
        <p:xfrm>
          <a:off x="1066800" y="1752600"/>
          <a:ext cx="6858000" cy="2133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idx="4294967295"/>
          </p:nvPr>
        </p:nvSpPr>
        <p:spPr>
          <a:xfrm>
            <a:off x="152400" y="762000"/>
            <a:ext cx="7620000" cy="1066800"/>
          </a:xfrm>
        </p:spPr>
        <p:txBody>
          <a:bodyPr/>
          <a:lstStyle/>
          <a:p>
            <a:r>
              <a:rPr lang="en-US" sz="3400" dirty="0" smtClean="0"/>
              <a:t>Identify Best Opportunities for Energy Efficiency Improvements</a:t>
            </a:r>
            <a:r>
              <a:rPr lang="en-US" sz="3600" dirty="0" smtClean="0"/>
              <a:t/>
            </a:r>
            <a:br>
              <a:rPr lang="en-US" sz="3600" dirty="0" smtClean="0"/>
            </a:br>
            <a:endParaRPr lang="en-US" sz="3600" dirty="0" smtClean="0"/>
          </a:p>
        </p:txBody>
      </p:sp>
      <p:sp>
        <p:nvSpPr>
          <p:cNvPr id="29699" name="Rectangle 3"/>
          <p:cNvSpPr>
            <a:spLocks noGrp="1"/>
          </p:cNvSpPr>
          <p:nvPr>
            <p:ph type="body" sz="half" idx="4294967295"/>
          </p:nvPr>
        </p:nvSpPr>
        <p:spPr>
          <a:xfrm>
            <a:off x="244033" y="1828800"/>
            <a:ext cx="7543800" cy="4525963"/>
          </a:xfrm>
        </p:spPr>
        <p:txBody>
          <a:bodyPr/>
          <a:lstStyle/>
          <a:p>
            <a:pPr>
              <a:lnSpc>
                <a:spcPct val="80000"/>
              </a:lnSpc>
              <a:buClr>
                <a:schemeClr val="tx2"/>
              </a:buClr>
            </a:pPr>
            <a:r>
              <a:rPr lang="en-US" sz="2400" dirty="0" smtClean="0"/>
              <a:t>Identify under-performing buildings to target for energy efficiency improvements.</a:t>
            </a:r>
          </a:p>
          <a:p>
            <a:pPr>
              <a:lnSpc>
                <a:spcPct val="80000"/>
              </a:lnSpc>
              <a:spcBef>
                <a:spcPts val="1800"/>
              </a:spcBef>
              <a:buClr>
                <a:schemeClr val="tx2"/>
              </a:buClr>
            </a:pPr>
            <a:r>
              <a:rPr lang="en-US" sz="2400" dirty="0" smtClean="0"/>
              <a:t>Establish baselines to set goals and measure progress.</a:t>
            </a:r>
          </a:p>
        </p:txBody>
      </p:sp>
      <p:pic>
        <p:nvPicPr>
          <p:cNvPr id="29700" name="Picture 4"/>
          <p:cNvPicPr>
            <a:picLocks noChangeAspect="1" noChangeArrowheads="1"/>
          </p:cNvPicPr>
          <p:nvPr/>
        </p:nvPicPr>
        <p:blipFill>
          <a:blip r:embed="rId3" cstate="print"/>
          <a:srcRect/>
          <a:stretch>
            <a:fillRect/>
          </a:stretch>
        </p:blipFill>
        <p:spPr bwMode="auto">
          <a:xfrm>
            <a:off x="2057400" y="3330575"/>
            <a:ext cx="5029200" cy="3222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p:cNvSpPr>
          <p:nvPr>
            <p:ph type="title" idx="4294967295"/>
          </p:nvPr>
        </p:nvSpPr>
        <p:spPr>
          <a:xfrm>
            <a:off x="228600" y="304800"/>
            <a:ext cx="7620000" cy="1066800"/>
          </a:xfrm>
        </p:spPr>
        <p:txBody>
          <a:bodyPr/>
          <a:lstStyle/>
          <a:p>
            <a:r>
              <a:rPr lang="en-US" sz="3400" dirty="0" smtClean="0"/>
              <a:t>Track Progress Over Time</a:t>
            </a:r>
            <a:r>
              <a:rPr lang="en-US" sz="3400" b="0" dirty="0" smtClean="0"/>
              <a:t>   </a:t>
            </a:r>
            <a:r>
              <a:rPr lang="en-US" sz="3400" dirty="0" smtClean="0"/>
              <a:t/>
            </a:r>
            <a:br>
              <a:rPr lang="en-US" sz="3400" dirty="0" smtClean="0"/>
            </a:br>
            <a:endParaRPr lang="en-US" sz="3400" dirty="0" smtClean="0"/>
          </a:p>
        </p:txBody>
      </p:sp>
      <p:sp>
        <p:nvSpPr>
          <p:cNvPr id="30723" name="Rectangle 3"/>
          <p:cNvSpPr>
            <a:spLocks noGrp="1"/>
          </p:cNvSpPr>
          <p:nvPr>
            <p:ph type="body" idx="4294967295"/>
          </p:nvPr>
        </p:nvSpPr>
        <p:spPr>
          <a:xfrm>
            <a:off x="186650" y="1143000"/>
            <a:ext cx="2514600" cy="4876800"/>
          </a:xfrm>
        </p:spPr>
        <p:txBody>
          <a:bodyPr/>
          <a:lstStyle/>
          <a:p>
            <a:pPr>
              <a:lnSpc>
                <a:spcPct val="80000"/>
              </a:lnSpc>
              <a:spcBef>
                <a:spcPts val="1200"/>
              </a:spcBef>
              <a:buClr>
                <a:schemeClr val="tx2"/>
              </a:buClr>
            </a:pPr>
            <a:r>
              <a:rPr lang="en-US" sz="1800" dirty="0" smtClean="0"/>
              <a:t>Set a custom baseline and monitor energy efficiency improvements before, during, and after an upgrade project.</a:t>
            </a:r>
          </a:p>
          <a:p>
            <a:pPr>
              <a:lnSpc>
                <a:spcPct val="80000"/>
              </a:lnSpc>
              <a:spcBef>
                <a:spcPts val="1200"/>
              </a:spcBef>
              <a:buClr>
                <a:schemeClr val="tx2"/>
              </a:buClr>
            </a:pPr>
            <a:r>
              <a:rPr lang="en-US" sz="1800" dirty="0" smtClean="0"/>
              <a:t>Baselines can also be set for water and waste.</a:t>
            </a:r>
          </a:p>
          <a:p>
            <a:pPr>
              <a:lnSpc>
                <a:spcPct val="80000"/>
              </a:lnSpc>
              <a:spcBef>
                <a:spcPts val="1200"/>
              </a:spcBef>
              <a:buClr>
                <a:schemeClr val="tx2"/>
              </a:buClr>
            </a:pPr>
            <a:r>
              <a:rPr lang="en-US" sz="1800" dirty="0" smtClean="0"/>
              <a:t>View percent improvement in weather-normalized energy use intensity.</a:t>
            </a:r>
          </a:p>
          <a:p>
            <a:pPr>
              <a:lnSpc>
                <a:spcPct val="80000"/>
              </a:lnSpc>
              <a:spcBef>
                <a:spcPts val="1200"/>
              </a:spcBef>
              <a:buClr>
                <a:schemeClr val="tx2"/>
              </a:buClr>
            </a:pPr>
            <a:r>
              <a:rPr lang="en-US" sz="1800" dirty="0" smtClean="0"/>
              <a:t>Track reductions in greenhouse gas emissions related to energy usage.</a:t>
            </a:r>
          </a:p>
          <a:p>
            <a:pPr>
              <a:lnSpc>
                <a:spcPct val="80000"/>
              </a:lnSpc>
              <a:spcBef>
                <a:spcPts val="1200"/>
              </a:spcBef>
              <a:buClr>
                <a:schemeClr val="tx2"/>
              </a:buClr>
            </a:pPr>
            <a:r>
              <a:rPr lang="en-US" sz="1800" dirty="0" smtClean="0"/>
              <a:t>Monitor energy, water, and waste costs.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9400" y="1444244"/>
            <a:ext cx="6119623" cy="4546822"/>
          </a:xfrm>
          <a:prstGeom prst="rect">
            <a:avLst/>
          </a:prstGeom>
          <a:ln>
            <a:solidFill>
              <a:srgbClr val="6F6F6F"/>
            </a:solidFill>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smtClean="0"/>
              <a:t>Outline</a:t>
            </a:r>
          </a:p>
        </p:txBody>
      </p:sp>
      <p:sp>
        <p:nvSpPr>
          <p:cNvPr id="24579" name="Content Placeholder 2"/>
          <p:cNvSpPr>
            <a:spLocks noGrp="1"/>
          </p:cNvSpPr>
          <p:nvPr>
            <p:ph idx="1"/>
          </p:nvPr>
        </p:nvSpPr>
        <p:spPr/>
        <p:txBody>
          <a:bodyPr>
            <a:normAutofit fontScale="92500" lnSpcReduction="20000"/>
          </a:bodyPr>
          <a:lstStyle/>
          <a:p>
            <a:pPr>
              <a:spcAft>
                <a:spcPts val="600"/>
              </a:spcAft>
              <a:defRPr/>
            </a:pPr>
            <a:r>
              <a:rPr lang="en-US" dirty="0" smtClean="0"/>
              <a:t>Class Objectives</a:t>
            </a:r>
          </a:p>
          <a:p>
            <a:pPr marL="342900" lvl="3" indent="-342900">
              <a:spcAft>
                <a:spcPts val="600"/>
              </a:spcAft>
              <a:buFont typeface="Arial" charset="0"/>
              <a:buChar char="•"/>
              <a:defRPr/>
            </a:pPr>
            <a:r>
              <a:rPr lang="en-US" sz="3200" dirty="0" smtClean="0"/>
              <a:t>ENERGY STAR for Commercial Buildings— Benchmarking Buildings and Prioritizing Improvements within a Portfolio of Buildings</a:t>
            </a:r>
          </a:p>
          <a:p>
            <a:pPr lvl="1">
              <a:spcBef>
                <a:spcPts val="600"/>
              </a:spcBef>
              <a:spcAft>
                <a:spcPts val="0"/>
              </a:spcAft>
              <a:defRPr/>
            </a:pPr>
            <a:r>
              <a:rPr lang="en-US" sz="2600" dirty="0" smtClean="0"/>
              <a:t>ENERGY STAR Energy Management Tools</a:t>
            </a:r>
          </a:p>
          <a:p>
            <a:pPr lvl="1">
              <a:spcBef>
                <a:spcPts val="600"/>
              </a:spcBef>
              <a:spcAft>
                <a:spcPts val="0"/>
              </a:spcAft>
              <a:defRPr/>
            </a:pPr>
            <a:r>
              <a:rPr lang="en-US" sz="2600" dirty="0" smtClean="0"/>
              <a:t>Benchmarking with Portfolio Manager, EPA’s ENERGY STAR Measurement and Tracking Tool </a:t>
            </a:r>
          </a:p>
          <a:p>
            <a:pPr lvl="1">
              <a:spcBef>
                <a:spcPts val="600"/>
              </a:spcBef>
              <a:spcAft>
                <a:spcPts val="0"/>
              </a:spcAft>
              <a:defRPr/>
            </a:pPr>
            <a:r>
              <a:rPr lang="en-US" sz="2600" dirty="0" smtClean="0"/>
              <a:t>Live Demonstration</a:t>
            </a:r>
          </a:p>
          <a:p>
            <a:pPr lvl="1">
              <a:spcBef>
                <a:spcPts val="600"/>
              </a:spcBef>
              <a:spcAft>
                <a:spcPts val="0"/>
              </a:spcAft>
              <a:defRPr/>
            </a:pPr>
            <a:r>
              <a:rPr lang="en-US" sz="2600" dirty="0" smtClean="0"/>
              <a:t>Benchmarking a Portfolio of Buildings</a:t>
            </a:r>
          </a:p>
          <a:p>
            <a:pPr lvl="1">
              <a:spcBef>
                <a:spcPts val="600"/>
              </a:spcBef>
              <a:spcAft>
                <a:spcPts val="0"/>
              </a:spcAft>
              <a:defRPr/>
            </a:pPr>
            <a:r>
              <a:rPr lang="en-US" sz="2600" dirty="0" smtClean="0"/>
              <a:t>Building Upgrade Manual</a:t>
            </a:r>
          </a:p>
          <a:p>
            <a:pPr lvl="1">
              <a:spcBef>
                <a:spcPts val="600"/>
              </a:spcBef>
              <a:spcAft>
                <a:spcPts val="0"/>
              </a:spcAft>
              <a:defRPr/>
            </a:pPr>
            <a:r>
              <a:rPr lang="en-US" sz="2600" dirty="0" smtClean="0"/>
              <a:t>Getting Started on Your Commercial Project Building</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p:cNvSpPr>
          <p:nvPr>
            <p:ph type="title"/>
          </p:nvPr>
        </p:nvSpPr>
        <p:spPr/>
        <p:txBody>
          <a:bodyPr/>
          <a:lstStyle/>
          <a:p>
            <a:r>
              <a:rPr lang="en-US" sz="3400" smtClean="0"/>
              <a:t>Document Savings Results </a:t>
            </a:r>
          </a:p>
        </p:txBody>
      </p:sp>
      <p:sp>
        <p:nvSpPr>
          <p:cNvPr id="31747" name="Rectangle 3"/>
          <p:cNvSpPr>
            <a:spLocks noGrp="1"/>
          </p:cNvSpPr>
          <p:nvPr>
            <p:ph idx="1"/>
          </p:nvPr>
        </p:nvSpPr>
        <p:spPr/>
        <p:txBody>
          <a:bodyPr/>
          <a:lstStyle/>
          <a:p>
            <a:pPr>
              <a:lnSpc>
                <a:spcPct val="80000"/>
              </a:lnSpc>
              <a:spcBef>
                <a:spcPts val="600"/>
              </a:spcBef>
              <a:buClr>
                <a:schemeClr val="tx2"/>
              </a:buClr>
              <a:defRPr/>
            </a:pPr>
            <a:r>
              <a:rPr lang="en-US" sz="2000" dirty="0" smtClean="0">
                <a:solidFill>
                  <a:schemeClr val="accent5">
                    <a:lumMod val="50000"/>
                  </a:schemeClr>
                </a:solidFill>
              </a:rPr>
              <a:t>Provide </a:t>
            </a:r>
            <a:r>
              <a:rPr lang="en-US" sz="2000" b="1" dirty="0" smtClean="0">
                <a:solidFill>
                  <a:schemeClr val="accent5">
                    <a:lumMod val="50000"/>
                  </a:schemeClr>
                </a:solidFill>
              </a:rPr>
              <a:t>transparency</a:t>
            </a:r>
            <a:r>
              <a:rPr lang="en-US" sz="2000" dirty="0" smtClean="0">
                <a:solidFill>
                  <a:schemeClr val="accent5">
                    <a:lumMod val="50000"/>
                  </a:schemeClr>
                </a:solidFill>
              </a:rPr>
              <a:t> and </a:t>
            </a:r>
            <a:r>
              <a:rPr lang="en-US" sz="2000" b="1" dirty="0" smtClean="0">
                <a:solidFill>
                  <a:schemeClr val="accent5">
                    <a:lumMod val="50000"/>
                  </a:schemeClr>
                </a:solidFill>
              </a:rPr>
              <a:t>accountability</a:t>
            </a:r>
            <a:r>
              <a:rPr lang="en-US" sz="2000" dirty="0" smtClean="0">
                <a:solidFill>
                  <a:schemeClr val="accent5">
                    <a:lumMod val="50000"/>
                  </a:schemeClr>
                </a:solidFill>
              </a:rPr>
              <a:t> to help demonstrate strategic use of capital improvement funding.</a:t>
            </a:r>
          </a:p>
          <a:p>
            <a:pPr>
              <a:lnSpc>
                <a:spcPct val="80000"/>
              </a:lnSpc>
              <a:spcBef>
                <a:spcPts val="600"/>
              </a:spcBef>
              <a:buClr>
                <a:schemeClr val="tx2"/>
              </a:buClr>
              <a:defRPr/>
            </a:pPr>
            <a:r>
              <a:rPr lang="en-US" sz="2000" dirty="0" smtClean="0">
                <a:solidFill>
                  <a:schemeClr val="accent5">
                    <a:lumMod val="50000"/>
                  </a:schemeClr>
                </a:solidFill>
              </a:rPr>
              <a:t>Quickly and accurately demonstrate savings for an individual building or entire portfolio:</a:t>
            </a:r>
          </a:p>
          <a:p>
            <a:pPr lvl="1">
              <a:lnSpc>
                <a:spcPct val="80000"/>
              </a:lnSpc>
              <a:spcBef>
                <a:spcPts val="600"/>
              </a:spcBef>
              <a:buClr>
                <a:schemeClr val="tx2"/>
              </a:buClr>
              <a:defRPr/>
            </a:pPr>
            <a:r>
              <a:rPr lang="en-US" sz="2000" dirty="0" smtClean="0">
                <a:solidFill>
                  <a:schemeClr val="accent5">
                    <a:lumMod val="50000"/>
                  </a:schemeClr>
                </a:solidFill>
              </a:rPr>
              <a:t>Energy use</a:t>
            </a:r>
          </a:p>
          <a:p>
            <a:pPr lvl="1">
              <a:lnSpc>
                <a:spcPct val="80000"/>
              </a:lnSpc>
              <a:spcBef>
                <a:spcPts val="600"/>
              </a:spcBef>
              <a:buClr>
                <a:schemeClr val="tx2"/>
              </a:buClr>
              <a:defRPr/>
            </a:pPr>
            <a:r>
              <a:rPr lang="en-US" sz="2000" dirty="0" smtClean="0">
                <a:solidFill>
                  <a:schemeClr val="accent5">
                    <a:lumMod val="50000"/>
                  </a:schemeClr>
                </a:solidFill>
              </a:rPr>
              <a:t>GHG emissions </a:t>
            </a:r>
          </a:p>
          <a:p>
            <a:pPr lvl="1">
              <a:lnSpc>
                <a:spcPct val="80000"/>
              </a:lnSpc>
              <a:spcBef>
                <a:spcPts val="600"/>
              </a:spcBef>
              <a:buClr>
                <a:schemeClr val="tx2"/>
              </a:buClr>
              <a:defRPr/>
            </a:pPr>
            <a:r>
              <a:rPr lang="en-US" sz="2000" dirty="0" smtClean="0">
                <a:solidFill>
                  <a:schemeClr val="accent5">
                    <a:lumMod val="50000"/>
                  </a:schemeClr>
                </a:solidFill>
              </a:rPr>
              <a:t>Water use</a:t>
            </a:r>
          </a:p>
          <a:p>
            <a:pPr lvl="1">
              <a:lnSpc>
                <a:spcPct val="80000"/>
              </a:lnSpc>
              <a:spcBef>
                <a:spcPts val="600"/>
              </a:spcBef>
              <a:buClr>
                <a:schemeClr val="tx2"/>
              </a:buClr>
              <a:defRPr/>
            </a:pPr>
            <a:r>
              <a:rPr lang="en-US" sz="2000" dirty="0" smtClean="0">
                <a:solidFill>
                  <a:schemeClr val="accent5">
                    <a:lumMod val="50000"/>
                  </a:schemeClr>
                </a:solidFill>
              </a:rPr>
              <a:t>Energy costs</a:t>
            </a:r>
          </a:p>
          <a:p>
            <a:pPr lvl="1">
              <a:lnSpc>
                <a:spcPct val="80000"/>
              </a:lnSpc>
              <a:spcBef>
                <a:spcPts val="600"/>
              </a:spcBef>
              <a:buClr>
                <a:schemeClr val="tx2"/>
              </a:buClr>
              <a:defRPr/>
            </a:pPr>
            <a:r>
              <a:rPr lang="en-US" sz="2000" dirty="0" smtClean="0">
                <a:solidFill>
                  <a:schemeClr val="accent5">
                    <a:lumMod val="50000"/>
                  </a:schemeClr>
                </a:solidFill>
              </a:rPr>
              <a:t>Waste costs</a:t>
            </a:r>
          </a:p>
          <a:p>
            <a:pPr>
              <a:lnSpc>
                <a:spcPct val="80000"/>
              </a:lnSpc>
              <a:spcBef>
                <a:spcPts val="600"/>
              </a:spcBef>
              <a:buClr>
                <a:schemeClr val="tx2"/>
              </a:buClr>
              <a:defRPr/>
            </a:pPr>
            <a:r>
              <a:rPr lang="en-US" sz="2000" dirty="0" smtClean="0">
                <a:solidFill>
                  <a:schemeClr val="accent5">
                    <a:lumMod val="50000"/>
                  </a:schemeClr>
                </a:solidFill>
              </a:rPr>
              <a:t>Download performance metrics from Portfolio Manager into Excel.</a:t>
            </a:r>
          </a:p>
          <a:p>
            <a:pPr>
              <a:lnSpc>
                <a:spcPct val="80000"/>
              </a:lnSpc>
              <a:spcBef>
                <a:spcPts val="600"/>
              </a:spcBef>
              <a:buClr>
                <a:schemeClr val="tx2"/>
              </a:buClr>
              <a:defRPr/>
            </a:pPr>
            <a:r>
              <a:rPr lang="en-US" sz="2000" dirty="0" smtClean="0">
                <a:solidFill>
                  <a:schemeClr val="accent5">
                    <a:lumMod val="50000"/>
                  </a:schemeClr>
                </a:solidFill>
              </a:rPr>
              <a:t>Generate a Statement of Energy Performance (SEP) for each building, summarizing important performance indicators, including energy intensity and CO</a:t>
            </a:r>
            <a:r>
              <a:rPr lang="en-US" sz="2000" baseline="-25000" dirty="0" smtClean="0">
                <a:solidFill>
                  <a:schemeClr val="accent5">
                    <a:lumMod val="50000"/>
                  </a:schemeClr>
                </a:solidFill>
              </a:rPr>
              <a:t>2</a:t>
            </a:r>
            <a:r>
              <a:rPr lang="en-US" sz="2000" dirty="0" smtClean="0">
                <a:solidFill>
                  <a:schemeClr val="accent5">
                    <a:lumMod val="50000"/>
                  </a:schemeClr>
                </a:solidFill>
              </a:rPr>
              <a:t> emissions.</a:t>
            </a:r>
          </a:p>
          <a:p>
            <a:pPr>
              <a:lnSpc>
                <a:spcPct val="80000"/>
              </a:lnSpc>
              <a:spcBef>
                <a:spcPts val="600"/>
              </a:spcBef>
              <a:buClr>
                <a:schemeClr val="tx2"/>
              </a:buClr>
              <a:defRPr/>
            </a:pPr>
            <a:r>
              <a:rPr lang="en-US" sz="2000" dirty="0" smtClean="0">
                <a:solidFill>
                  <a:schemeClr val="accent5">
                    <a:lumMod val="50000"/>
                  </a:schemeClr>
                </a:solidFill>
              </a:rPr>
              <a:t>Generate an Energy Performance Report showing reductions in key indicators over a user-specified time period.</a:t>
            </a:r>
          </a:p>
          <a:p>
            <a:pPr>
              <a:lnSpc>
                <a:spcPct val="80000"/>
              </a:lnSpc>
              <a:buFont typeface="Arial" charset="0"/>
              <a:buNone/>
              <a:defRPr/>
            </a:pPr>
            <a:endParaRPr lang="en-US" sz="2000" dirty="0" smtClean="0">
              <a:solidFill>
                <a:schemeClr val="tx1"/>
              </a:solidFill>
            </a:endParaRPr>
          </a:p>
          <a:p>
            <a:pPr>
              <a:lnSpc>
                <a:spcPct val="80000"/>
              </a:lnSpc>
              <a:buFont typeface="Arial" charset="0"/>
              <a:buNone/>
              <a:defRPr/>
            </a:pPr>
            <a:r>
              <a:rPr lang="en-US" sz="2000" dirty="0" smtClean="0">
                <a:solidFill>
                  <a:schemeClr val="accent5">
                    <a:lumMod val="50000"/>
                  </a:schemeClr>
                </a:solidFill>
              </a:rPr>
              <a:t>Visit</a:t>
            </a:r>
            <a:r>
              <a:rPr lang="en-US" sz="2000" dirty="0" smtClean="0"/>
              <a:t> </a:t>
            </a:r>
            <a:r>
              <a:rPr lang="en-US" sz="2000" dirty="0" smtClean="0">
                <a:hlinkClick r:id="rId3"/>
              </a:rPr>
              <a:t>www.energystar.gov/benchmark</a:t>
            </a:r>
            <a:r>
              <a:rPr lang="en-US" sz="2000" dirty="0" smtClean="0"/>
              <a:t> </a:t>
            </a:r>
            <a:r>
              <a:rPr lang="en-US" sz="2000" dirty="0" smtClean="0">
                <a:solidFill>
                  <a:schemeClr val="accent5">
                    <a:lumMod val="50000"/>
                  </a:schemeClr>
                </a:solidFill>
              </a:rPr>
              <a:t>to get started.</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Placeholder 1"/>
          <p:cNvSpPr>
            <a:spLocks noGrp="1"/>
          </p:cNvSpPr>
          <p:nvPr>
            <p:ph type="body" sz="quarter" idx="10"/>
          </p:nvPr>
        </p:nvSpPr>
        <p:spPr>
          <a:xfrm>
            <a:off x="190500" y="3009900"/>
            <a:ext cx="8763000" cy="838200"/>
          </a:xfrm>
        </p:spPr>
        <p:txBody>
          <a:bodyPr anchor="ctr"/>
          <a:lstStyle/>
          <a:p>
            <a:pPr algn="ctr"/>
            <a:r>
              <a:rPr lang="en-US" sz="4400" smtClean="0">
                <a:solidFill>
                  <a:schemeClr val="accent1"/>
                </a:solidFill>
              </a:rPr>
              <a:t>Live Demonstration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p:cNvSpPr>
            <a:spLocks noGrp="1" noChangeArrowheads="1"/>
          </p:cNvSpPr>
          <p:nvPr>
            <p:ph type="body" idx="4294967295"/>
          </p:nvPr>
        </p:nvSpPr>
        <p:spPr>
          <a:xfrm>
            <a:off x="304800" y="1257299"/>
            <a:ext cx="7696200" cy="5334000"/>
          </a:xfrm>
        </p:spPr>
        <p:txBody>
          <a:bodyPr/>
          <a:lstStyle/>
          <a:p>
            <a:pPr marL="0" lvl="1" indent="0" eaLnBrk="1" hangingPunct="1">
              <a:spcBef>
                <a:spcPts val="0"/>
              </a:spcBef>
              <a:spcAft>
                <a:spcPts val="0"/>
              </a:spcAft>
              <a:buFont typeface="Arial" charset="0"/>
              <a:buNone/>
              <a:defRPr/>
            </a:pPr>
            <a:r>
              <a:rPr lang="en-US" sz="3200" b="1" dirty="0" smtClean="0">
                <a:solidFill>
                  <a:schemeClr val="accent5">
                    <a:lumMod val="50000"/>
                  </a:schemeClr>
                </a:solidFill>
                <a:ea typeface="+mn-ea"/>
              </a:rPr>
              <a:t>Benchmarking a Sample </a:t>
            </a:r>
          </a:p>
          <a:p>
            <a:pPr marL="0" lvl="1" indent="0" eaLnBrk="1" hangingPunct="1">
              <a:spcBef>
                <a:spcPts val="0"/>
              </a:spcBef>
              <a:spcAft>
                <a:spcPts val="0"/>
              </a:spcAft>
              <a:buFont typeface="Arial" charset="0"/>
              <a:buNone/>
              <a:defRPr/>
            </a:pPr>
            <a:r>
              <a:rPr lang="en-US" sz="3200" b="1" dirty="0" smtClean="0">
                <a:solidFill>
                  <a:schemeClr val="accent5">
                    <a:lumMod val="50000"/>
                  </a:schemeClr>
                </a:solidFill>
                <a:ea typeface="+mn-ea"/>
              </a:rPr>
              <a:t>Commercial Building using </a:t>
            </a:r>
            <a:r>
              <a:rPr lang="en-US" sz="3200" b="1" dirty="0" smtClean="0">
                <a:solidFill>
                  <a:schemeClr val="accent5">
                    <a:lumMod val="50000"/>
                  </a:schemeClr>
                </a:solidFill>
              </a:rPr>
              <a:t>Portfolio Manager</a:t>
            </a:r>
          </a:p>
          <a:p>
            <a:pPr marL="285750" lvl="1" eaLnBrk="1" hangingPunct="1">
              <a:spcAft>
                <a:spcPct val="10000"/>
              </a:spcAft>
              <a:buFont typeface="Arial" pitchFamily="34" charset="0"/>
              <a:buChar char="•"/>
              <a:defRPr/>
            </a:pPr>
            <a:r>
              <a:rPr lang="en-US" u="sng" dirty="0" smtClean="0">
                <a:hlinkClick r:id="rId3"/>
              </a:rPr>
              <a:t>www.energystar.gov/benchmark/</a:t>
            </a:r>
            <a:endParaRPr lang="en-US" u="sng" dirty="0" smtClean="0"/>
          </a:p>
          <a:p>
            <a:pPr marL="0" lvl="1" indent="0" eaLnBrk="1" hangingPunct="1">
              <a:spcAft>
                <a:spcPct val="10000"/>
              </a:spcAft>
              <a:buNone/>
              <a:defRPr/>
            </a:pPr>
            <a:endParaRPr lang="en-US" i="1" dirty="0" smtClean="0"/>
          </a:p>
          <a:p>
            <a:pPr marL="0" lvl="1" indent="0" eaLnBrk="1" hangingPunct="1">
              <a:spcAft>
                <a:spcPct val="10000"/>
              </a:spcAft>
              <a:buNone/>
              <a:defRPr/>
            </a:pPr>
            <a:endParaRPr lang="en-US" i="1" dirty="0" smtClean="0"/>
          </a:p>
          <a:p>
            <a:pPr marL="0" lvl="1" indent="0" eaLnBrk="1" hangingPunct="1">
              <a:spcAft>
                <a:spcPct val="10000"/>
              </a:spcAft>
              <a:buNone/>
              <a:defRPr/>
            </a:pPr>
            <a:endParaRPr lang="en-US" i="1" dirty="0"/>
          </a:p>
          <a:p>
            <a:pPr marL="0" lvl="1" indent="0" eaLnBrk="1" hangingPunct="1">
              <a:spcAft>
                <a:spcPct val="10000"/>
              </a:spcAft>
              <a:buNone/>
              <a:defRPr/>
            </a:pPr>
            <a:r>
              <a:rPr lang="en-US" sz="2400" i="1" dirty="0" smtClean="0"/>
              <a:t>More resources, including a recording of a Portfolio Manager 101 webinars walking through the benchmarking process, are available at </a:t>
            </a:r>
            <a:r>
              <a:rPr lang="en-US" sz="2400" i="1" dirty="0" smtClean="0">
                <a:hlinkClick r:id="rId4"/>
              </a:rPr>
              <a:t>www.energystar.gov/buildings/training</a:t>
            </a:r>
            <a:r>
              <a:rPr lang="en-US" sz="2400" i="1" dirty="0" smtClean="0"/>
              <a:t> </a:t>
            </a:r>
            <a:endParaRPr lang="en-US" sz="2400" u="sng" dirty="0" smtClean="0"/>
          </a:p>
        </p:txBody>
      </p:sp>
      <p:sp>
        <p:nvSpPr>
          <p:cNvPr id="33795" name="Rectangle 2"/>
          <p:cNvSpPr>
            <a:spLocks noChangeArrowheads="1"/>
          </p:cNvSpPr>
          <p:nvPr/>
        </p:nvSpPr>
        <p:spPr bwMode="auto">
          <a:xfrm>
            <a:off x="304800" y="76200"/>
            <a:ext cx="7772400" cy="1219200"/>
          </a:xfrm>
          <a:prstGeom prst="rect">
            <a:avLst/>
          </a:prstGeom>
          <a:noFill/>
          <a:ln w="9525">
            <a:noFill/>
            <a:miter lim="800000"/>
            <a:headEnd/>
            <a:tailEnd/>
          </a:ln>
        </p:spPr>
        <p:txBody>
          <a:bodyPr anchor="ctr"/>
          <a:lstStyle/>
          <a:p>
            <a:r>
              <a:rPr lang="en-US" sz="4000" b="1"/>
              <a:t>Live Demo</a:t>
            </a:r>
          </a:p>
        </p:txBody>
      </p:sp>
      <p:pic>
        <p:nvPicPr>
          <p:cNvPr id="33796" name="Picture 3"/>
          <p:cNvPicPr>
            <a:picLocks noChangeAspect="1" noChangeArrowheads="1"/>
          </p:cNvPicPr>
          <p:nvPr/>
        </p:nvPicPr>
        <p:blipFill>
          <a:blip r:embed="rId5" cstate="print"/>
          <a:srcRect l="14635" t="14328" r="2438" b="33134"/>
          <a:stretch>
            <a:fillRect/>
          </a:stretch>
        </p:blipFill>
        <p:spPr bwMode="auto">
          <a:xfrm>
            <a:off x="7500143" y="2795586"/>
            <a:ext cx="1306513" cy="1128713"/>
          </a:xfrm>
          <a:prstGeom prst="rect">
            <a:avLst/>
          </a:prstGeom>
          <a:noFill/>
          <a:ln w="9525">
            <a:noFill/>
            <a:miter lim="800000"/>
            <a:headEnd/>
            <a:tailEnd/>
          </a:ln>
        </p:spPr>
      </p:pic>
      <p:pic>
        <p:nvPicPr>
          <p:cNvPr id="33797" name="Picture 2"/>
          <p:cNvPicPr>
            <a:picLocks noChangeAspect="1" noChangeArrowheads="1"/>
          </p:cNvPicPr>
          <p:nvPr/>
        </p:nvPicPr>
        <p:blipFill>
          <a:blip r:embed="rId6" cstate="print"/>
          <a:srcRect l="15784" t="14127" b="33258"/>
          <a:stretch>
            <a:fillRect/>
          </a:stretch>
        </p:blipFill>
        <p:spPr bwMode="auto">
          <a:xfrm>
            <a:off x="7472434" y="381000"/>
            <a:ext cx="1330325" cy="1128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4394" y="1137338"/>
            <a:ext cx="6525986" cy="4735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819" name="Rectangle 3"/>
          <p:cNvSpPr>
            <a:spLocks noGrp="1"/>
          </p:cNvSpPr>
          <p:nvPr>
            <p:ph type="title"/>
          </p:nvPr>
        </p:nvSpPr>
        <p:spPr>
          <a:xfrm>
            <a:off x="76200" y="21195"/>
            <a:ext cx="7620000" cy="1066800"/>
          </a:xfrm>
        </p:spPr>
        <p:txBody>
          <a:bodyPr anchor="b"/>
          <a:lstStyle/>
          <a:p>
            <a:pPr eaLnBrk="1" hangingPunct="1"/>
            <a:r>
              <a:rPr lang="en-US" sz="3600" dirty="0" smtClean="0"/>
              <a:t>Access Portfolio Manager</a:t>
            </a:r>
          </a:p>
        </p:txBody>
      </p:sp>
      <p:sp>
        <p:nvSpPr>
          <p:cNvPr id="34820" name="Rectangle 4"/>
          <p:cNvSpPr>
            <a:spLocks noChangeArrowheads="1"/>
          </p:cNvSpPr>
          <p:nvPr/>
        </p:nvSpPr>
        <p:spPr bwMode="auto">
          <a:xfrm>
            <a:off x="0" y="1524000"/>
            <a:ext cx="2504394" cy="4800600"/>
          </a:xfrm>
          <a:prstGeom prst="rect">
            <a:avLst/>
          </a:prstGeom>
          <a:noFill/>
          <a:ln w="9525">
            <a:noFill/>
            <a:miter lim="800000"/>
            <a:headEnd/>
            <a:tailEnd/>
          </a:ln>
        </p:spPr>
        <p:txBody>
          <a:bodyPr lIns="90488" tIns="44450" rIns="90488" bIns="44450"/>
          <a:lstStyle/>
          <a:p>
            <a:pPr marL="347663" indent="-347663" eaLnBrk="0" hangingPunct="0">
              <a:spcBef>
                <a:spcPct val="20000"/>
              </a:spcBef>
              <a:buClr>
                <a:srgbClr val="FF0000"/>
              </a:buClr>
              <a:buFontTx/>
              <a:buAutoNum type="arabicParenBoth"/>
            </a:pPr>
            <a:r>
              <a:rPr lang="en-US" dirty="0">
                <a:solidFill>
                  <a:srgbClr val="FF0000"/>
                </a:solidFill>
              </a:rPr>
              <a:t>Click “Buildings &amp; Plants” on the ENERGY STAR home page</a:t>
            </a:r>
          </a:p>
          <a:p>
            <a:pPr marL="347663" indent="-347663" eaLnBrk="0" hangingPunct="0">
              <a:spcBef>
                <a:spcPct val="20000"/>
              </a:spcBef>
              <a:buClr>
                <a:schemeClr val="tx1"/>
              </a:buClr>
              <a:buFontTx/>
              <a:buAutoNum type="arabicParenBoth"/>
            </a:pPr>
            <a:endParaRPr lang="en-US" dirty="0">
              <a:solidFill>
                <a:srgbClr val="FF0000"/>
              </a:solidFill>
            </a:endParaRPr>
          </a:p>
          <a:p>
            <a:pPr marL="347663" indent="-347663" eaLnBrk="0" hangingPunct="0">
              <a:spcBef>
                <a:spcPct val="20000"/>
              </a:spcBef>
              <a:buClr>
                <a:srgbClr val="FF0000"/>
              </a:buClr>
              <a:buFontTx/>
              <a:buAutoNum type="arabicParenBoth"/>
            </a:pPr>
            <a:r>
              <a:rPr lang="en-US" dirty="0" smtClean="0">
                <a:solidFill>
                  <a:srgbClr val="FF0000"/>
                </a:solidFill>
              </a:rPr>
              <a:t>If you already have an account, you can sign in here</a:t>
            </a:r>
            <a:endParaRPr lang="en-US" dirty="0">
              <a:solidFill>
                <a:srgbClr val="FF0000"/>
              </a:solidFill>
            </a:endParaRPr>
          </a:p>
          <a:p>
            <a:pPr marL="347663" indent="-347663" eaLnBrk="0" hangingPunct="0">
              <a:spcBef>
                <a:spcPct val="20000"/>
              </a:spcBef>
              <a:buClr>
                <a:schemeClr val="tx1"/>
              </a:buClr>
              <a:buFontTx/>
              <a:buAutoNum type="arabicParenBoth"/>
            </a:pPr>
            <a:endParaRPr lang="en-US" dirty="0">
              <a:solidFill>
                <a:srgbClr val="FF0000"/>
              </a:solidFill>
            </a:endParaRPr>
          </a:p>
          <a:p>
            <a:pPr marL="347663" indent="-347663" eaLnBrk="0" hangingPunct="0">
              <a:spcBef>
                <a:spcPct val="20000"/>
              </a:spcBef>
              <a:buClr>
                <a:srgbClr val="FF0000"/>
              </a:buClr>
              <a:buFontTx/>
              <a:buAutoNum type="arabicParenBoth"/>
            </a:pPr>
            <a:r>
              <a:rPr lang="en-US" dirty="0">
                <a:solidFill>
                  <a:srgbClr val="FF0000"/>
                </a:solidFill>
              </a:rPr>
              <a:t>Click </a:t>
            </a:r>
            <a:r>
              <a:rPr lang="en-US" dirty="0" smtClean="0">
                <a:solidFill>
                  <a:srgbClr val="FF0000"/>
                </a:solidFill>
              </a:rPr>
              <a:t>“Learn about benchmarking” </a:t>
            </a:r>
            <a:r>
              <a:rPr lang="en-US" dirty="0">
                <a:solidFill>
                  <a:srgbClr val="FF0000"/>
                </a:solidFill>
              </a:rPr>
              <a:t>to read more about the </a:t>
            </a:r>
            <a:r>
              <a:rPr lang="en-US" dirty="0" smtClean="0">
                <a:solidFill>
                  <a:srgbClr val="FF0000"/>
                </a:solidFill>
              </a:rPr>
              <a:t>1 – 100 ENERGY </a:t>
            </a:r>
            <a:r>
              <a:rPr lang="en-US" dirty="0">
                <a:solidFill>
                  <a:srgbClr val="FF0000"/>
                </a:solidFill>
              </a:rPr>
              <a:t>STAR energy performance scale</a:t>
            </a:r>
          </a:p>
        </p:txBody>
      </p:sp>
      <p:sp>
        <p:nvSpPr>
          <p:cNvPr id="34821" name="Rectangle 5"/>
          <p:cNvSpPr>
            <a:spLocks noChangeArrowheads="1"/>
          </p:cNvSpPr>
          <p:nvPr/>
        </p:nvSpPr>
        <p:spPr bwMode="auto">
          <a:xfrm>
            <a:off x="7848600" y="1676400"/>
            <a:ext cx="557213" cy="457200"/>
          </a:xfrm>
          <a:prstGeom prst="rect">
            <a:avLst/>
          </a:prstGeom>
          <a:noFill/>
          <a:ln w="38100">
            <a:noFill/>
            <a:miter lim="800000"/>
            <a:headEnd type="none" w="sm" len="sm"/>
            <a:tailEnd type="none" w="sm" len="sm"/>
          </a:ln>
        </p:spPr>
        <p:txBody>
          <a:bodyPr wrap="none" anchor="ctr">
            <a:spAutoFit/>
          </a:bodyPr>
          <a:lstStyle/>
          <a:p>
            <a:pPr algn="ctr" eaLnBrk="0" hangingPunct="0"/>
            <a:r>
              <a:rPr lang="en-US" sz="2400" b="1" dirty="0">
                <a:solidFill>
                  <a:srgbClr val="FF0000"/>
                </a:solidFill>
              </a:rPr>
              <a:t>(2)</a:t>
            </a:r>
          </a:p>
        </p:txBody>
      </p:sp>
      <p:sp>
        <p:nvSpPr>
          <p:cNvPr id="34822" name="Rectangle 6"/>
          <p:cNvSpPr>
            <a:spLocks noChangeArrowheads="1"/>
          </p:cNvSpPr>
          <p:nvPr/>
        </p:nvSpPr>
        <p:spPr bwMode="auto">
          <a:xfrm>
            <a:off x="6224587" y="3962400"/>
            <a:ext cx="557213" cy="457200"/>
          </a:xfrm>
          <a:prstGeom prst="rect">
            <a:avLst/>
          </a:prstGeom>
          <a:noFill/>
          <a:ln w="38100">
            <a:noFill/>
            <a:miter lim="800000"/>
            <a:headEnd type="none" w="sm" len="sm"/>
            <a:tailEnd type="none" w="sm" len="sm"/>
          </a:ln>
        </p:spPr>
        <p:txBody>
          <a:bodyPr wrap="none" anchor="ctr">
            <a:spAutoFit/>
          </a:bodyPr>
          <a:lstStyle/>
          <a:p>
            <a:pPr algn="ctr" eaLnBrk="0" hangingPunct="0"/>
            <a:r>
              <a:rPr lang="en-US" sz="2400" b="1" dirty="0">
                <a:solidFill>
                  <a:srgbClr val="FF0000"/>
                </a:solidFill>
              </a:rPr>
              <a:t>(3)</a:t>
            </a:r>
          </a:p>
        </p:txBody>
      </p:sp>
      <p:sp>
        <p:nvSpPr>
          <p:cNvPr id="34823" name="Line 7"/>
          <p:cNvSpPr>
            <a:spLocks noChangeShapeType="1"/>
          </p:cNvSpPr>
          <p:nvPr/>
        </p:nvSpPr>
        <p:spPr bwMode="auto">
          <a:xfrm>
            <a:off x="2438400" y="2209800"/>
            <a:ext cx="0" cy="0"/>
          </a:xfrm>
          <a:prstGeom prst="line">
            <a:avLst/>
          </a:prstGeom>
          <a:noFill/>
          <a:ln w="9525">
            <a:solidFill>
              <a:schemeClr val="tx1"/>
            </a:solidFill>
            <a:round/>
            <a:headEnd/>
            <a:tailEnd type="triangle" w="med" len="med"/>
          </a:ln>
        </p:spPr>
        <p:txBody>
          <a:bodyPr/>
          <a:lstStyle/>
          <a:p>
            <a:endParaRPr lang="en-US"/>
          </a:p>
        </p:txBody>
      </p:sp>
      <p:sp>
        <p:nvSpPr>
          <p:cNvPr id="34824" name="Line 8"/>
          <p:cNvSpPr>
            <a:spLocks noChangeShapeType="1"/>
          </p:cNvSpPr>
          <p:nvPr/>
        </p:nvSpPr>
        <p:spPr bwMode="auto">
          <a:xfrm flipV="1">
            <a:off x="2438400" y="2209800"/>
            <a:ext cx="5257800" cy="1295400"/>
          </a:xfrm>
          <a:prstGeom prst="line">
            <a:avLst/>
          </a:prstGeom>
          <a:noFill/>
          <a:ln w="22225">
            <a:solidFill>
              <a:srgbClr val="FF0000"/>
            </a:solidFill>
            <a:round/>
            <a:headEnd/>
            <a:tailEnd type="triangle" w="med" len="med"/>
          </a:ln>
        </p:spPr>
        <p:txBody>
          <a:bodyPr/>
          <a:lstStyle/>
          <a:p>
            <a:endParaRPr lang="en-US"/>
          </a:p>
        </p:txBody>
      </p:sp>
      <p:sp>
        <p:nvSpPr>
          <p:cNvPr id="34825" name="Line 9"/>
          <p:cNvSpPr>
            <a:spLocks noChangeShapeType="1"/>
          </p:cNvSpPr>
          <p:nvPr/>
        </p:nvSpPr>
        <p:spPr bwMode="auto">
          <a:xfrm flipV="1">
            <a:off x="2362200" y="4191000"/>
            <a:ext cx="2705100" cy="990600"/>
          </a:xfrm>
          <a:prstGeom prst="line">
            <a:avLst/>
          </a:prstGeom>
          <a:noFill/>
          <a:ln w="22225">
            <a:solidFill>
              <a:srgbClr val="FF0000"/>
            </a:solidFill>
            <a:round/>
            <a:headEnd/>
            <a:tailEnd type="triangle" w="med" len="med"/>
          </a:ln>
        </p:spPr>
        <p:txBody>
          <a:bodyPr/>
          <a:lstStyle/>
          <a:p>
            <a:endParaRPr lang="en-US"/>
          </a:p>
        </p:txBody>
      </p:sp>
      <p:sp>
        <p:nvSpPr>
          <p:cNvPr id="34826" name="Line 10"/>
          <p:cNvSpPr>
            <a:spLocks noChangeShapeType="1"/>
          </p:cNvSpPr>
          <p:nvPr/>
        </p:nvSpPr>
        <p:spPr bwMode="auto">
          <a:xfrm flipV="1">
            <a:off x="2209801" y="1676400"/>
            <a:ext cx="3577316" cy="457200"/>
          </a:xfrm>
          <a:prstGeom prst="line">
            <a:avLst/>
          </a:prstGeom>
          <a:noFill/>
          <a:ln w="22225">
            <a:solidFill>
              <a:srgbClr val="FF0000"/>
            </a:solidFill>
            <a:round/>
            <a:headEnd/>
            <a:tailEnd type="triangle" w="med" len="med"/>
          </a:ln>
        </p:spPr>
        <p:txBody>
          <a:bodyPr/>
          <a:lstStyle/>
          <a:p>
            <a:endParaRPr lang="en-US"/>
          </a:p>
        </p:txBody>
      </p:sp>
      <p:sp>
        <p:nvSpPr>
          <p:cNvPr id="34827" name="Rectangle 11"/>
          <p:cNvSpPr>
            <a:spLocks noChangeArrowheads="1"/>
          </p:cNvSpPr>
          <p:nvPr/>
        </p:nvSpPr>
        <p:spPr bwMode="auto">
          <a:xfrm>
            <a:off x="5787117" y="1164552"/>
            <a:ext cx="557213" cy="457200"/>
          </a:xfrm>
          <a:prstGeom prst="rect">
            <a:avLst/>
          </a:prstGeom>
          <a:noFill/>
          <a:ln w="38100">
            <a:noFill/>
            <a:miter lim="800000"/>
            <a:headEnd type="none" w="sm" len="sm"/>
            <a:tailEnd type="none" w="sm" len="sm"/>
          </a:ln>
        </p:spPr>
        <p:txBody>
          <a:bodyPr wrap="none" anchor="ctr">
            <a:spAutoFit/>
          </a:bodyPr>
          <a:lstStyle/>
          <a:p>
            <a:pPr algn="ctr" eaLnBrk="0" hangingPunct="0"/>
            <a:r>
              <a:rPr lang="en-US" sz="2400" b="1" dirty="0">
                <a:solidFill>
                  <a:srgbClr val="FF0000"/>
                </a:solidFill>
              </a:rPr>
              <a:t>(1)</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
          <p:cNvSpPr>
            <a:spLocks noGrp="1" noChangeArrowheads="1"/>
          </p:cNvSpPr>
          <p:nvPr>
            <p:ph type="title" idx="4294967295"/>
          </p:nvPr>
        </p:nvSpPr>
        <p:spPr>
          <a:xfrm>
            <a:off x="152400" y="8681"/>
            <a:ext cx="7621588" cy="1068388"/>
          </a:xfrm>
        </p:spPr>
        <p:txBody>
          <a:bodyPr lIns="90000" tIns="46800" rIns="90000" bIns="46800" anchor="b"/>
          <a:lstStyle/>
          <a:p>
            <a:pPr defTabSz="4572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3600" dirty="0" smtClean="0"/>
              <a:t>Creating an Account</a:t>
            </a:r>
          </a:p>
        </p:txBody>
      </p:sp>
      <p:sp>
        <p:nvSpPr>
          <p:cNvPr id="35846" name="TextBox 7"/>
          <p:cNvSpPr txBox="1">
            <a:spLocks noChangeArrowheads="1"/>
          </p:cNvSpPr>
          <p:nvPr/>
        </p:nvSpPr>
        <p:spPr bwMode="auto">
          <a:xfrm>
            <a:off x="304800" y="1308100"/>
            <a:ext cx="5410200" cy="369332"/>
          </a:xfrm>
          <a:prstGeom prst="rect">
            <a:avLst/>
          </a:prstGeom>
          <a:noFill/>
          <a:ln w="9525">
            <a:noFill/>
            <a:miter lim="800000"/>
            <a:headEnd/>
            <a:tailEnd/>
          </a:ln>
          <a:effectLst/>
        </p:spPr>
        <p:txBody>
          <a:bodyPr wrap="square">
            <a:spAutoFit/>
          </a:bodyPr>
          <a:lstStyle/>
          <a:p>
            <a:r>
              <a:rPr lang="en-US" b="1" dirty="0" smtClean="0">
                <a:solidFill>
                  <a:srgbClr val="FF0000"/>
                </a:solidFill>
              </a:rPr>
              <a:t>(2) Click “Register” to sign up for an account</a:t>
            </a:r>
            <a:endParaRPr lang="en-US" b="1" dirty="0">
              <a:solidFill>
                <a:srgbClr val="FF0000"/>
              </a:solidFill>
            </a:endParaRPr>
          </a:p>
        </p:txBody>
      </p:sp>
      <p:sp>
        <p:nvSpPr>
          <p:cNvPr id="9" name="TextBox 7"/>
          <p:cNvSpPr txBox="1">
            <a:spLocks noChangeArrowheads="1"/>
          </p:cNvSpPr>
          <p:nvPr/>
        </p:nvSpPr>
        <p:spPr bwMode="auto">
          <a:xfrm>
            <a:off x="2819400" y="927100"/>
            <a:ext cx="4191000" cy="369332"/>
          </a:xfrm>
          <a:prstGeom prst="rect">
            <a:avLst/>
          </a:prstGeom>
          <a:noFill/>
          <a:ln w="9525">
            <a:noFill/>
            <a:miter lim="800000"/>
            <a:headEnd/>
            <a:tailEnd/>
          </a:ln>
          <a:effectLst/>
        </p:spPr>
        <p:txBody>
          <a:bodyPr wrap="square">
            <a:spAutoFit/>
          </a:bodyPr>
          <a:lstStyle/>
          <a:p>
            <a:r>
              <a:rPr lang="en-US" b="1" dirty="0">
                <a:solidFill>
                  <a:srgbClr val="FF0000"/>
                </a:solidFill>
              </a:rPr>
              <a:t>(1) </a:t>
            </a:r>
            <a:r>
              <a:rPr lang="en-US" b="1" dirty="0" smtClean="0">
                <a:solidFill>
                  <a:srgbClr val="FF0000"/>
                </a:solidFill>
              </a:rPr>
              <a:t>Click “Portfolio Manager Login”</a:t>
            </a:r>
            <a:endParaRPr lang="en-US" b="1" dirty="0">
              <a:solidFill>
                <a:srgbClr val="FF0000"/>
              </a:solidFill>
            </a:endParaRPr>
          </a:p>
        </p:txBody>
      </p:sp>
      <p:grpSp>
        <p:nvGrpSpPr>
          <p:cNvPr id="2" name="Group 1"/>
          <p:cNvGrpSpPr/>
          <p:nvPr/>
        </p:nvGrpSpPr>
        <p:grpSpPr>
          <a:xfrm>
            <a:off x="304800" y="1372632"/>
            <a:ext cx="7915276" cy="5269468"/>
            <a:chOff x="304800" y="1372632"/>
            <a:chExt cx="7915276" cy="5269468"/>
          </a:xfrm>
        </p:grpSpPr>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6314"/>
            <a:stretch/>
          </p:blipFill>
          <p:spPr bwMode="auto">
            <a:xfrm>
              <a:off x="304800" y="1612900"/>
              <a:ext cx="7915276" cy="502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Oval 6"/>
            <p:cNvSpPr/>
            <p:nvPr/>
          </p:nvSpPr>
          <p:spPr>
            <a:xfrm>
              <a:off x="6629400" y="3987800"/>
              <a:ext cx="587829" cy="2794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n w="38100">
                  <a:solidFill>
                    <a:schemeClr val="tx1"/>
                  </a:solidFill>
                </a:ln>
              </a:endParaRPr>
            </a:p>
          </p:txBody>
        </p:sp>
        <p:cxnSp>
          <p:nvCxnSpPr>
            <p:cNvPr id="10" name="Straight Arrow Connector 9"/>
            <p:cNvCxnSpPr/>
            <p:nvPr/>
          </p:nvCxnSpPr>
          <p:spPr>
            <a:xfrm>
              <a:off x="5410200" y="1525032"/>
              <a:ext cx="1219200" cy="247546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248400" y="1372632"/>
              <a:ext cx="762000" cy="139013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reateAccount.png"/>
          <p:cNvPicPr>
            <a:picLocks noChangeAspect="1"/>
          </p:cNvPicPr>
          <p:nvPr/>
        </p:nvPicPr>
        <p:blipFill>
          <a:blip r:embed="rId3" cstate="print"/>
          <a:srcRect b="5063"/>
          <a:stretch>
            <a:fillRect/>
          </a:stretch>
        </p:blipFill>
        <p:spPr>
          <a:xfrm>
            <a:off x="1143000" y="914400"/>
            <a:ext cx="6056618" cy="5715000"/>
          </a:xfrm>
          <a:prstGeom prst="rect">
            <a:avLst/>
          </a:prstGeom>
          <a:ln>
            <a:solidFill>
              <a:schemeClr val="tx1"/>
            </a:solidFill>
          </a:ln>
        </p:spPr>
      </p:pic>
      <p:sp>
        <p:nvSpPr>
          <p:cNvPr id="36866" name="Rectangle 2"/>
          <p:cNvSpPr>
            <a:spLocks noGrp="1" noChangeArrowheads="1"/>
          </p:cNvSpPr>
          <p:nvPr>
            <p:ph type="title" idx="4294967295"/>
          </p:nvPr>
        </p:nvSpPr>
        <p:spPr>
          <a:xfrm>
            <a:off x="228600" y="-228600"/>
            <a:ext cx="7621588" cy="1068388"/>
          </a:xfrm>
        </p:spPr>
        <p:txBody>
          <a:bodyPr anchor="b"/>
          <a:lstStyle/>
          <a:p>
            <a:pPr defTabSz="4572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3600" dirty="0" smtClean="0"/>
              <a:t>Creating an Account</a:t>
            </a:r>
          </a:p>
        </p:txBody>
      </p:sp>
      <p:sp>
        <p:nvSpPr>
          <p:cNvPr id="36869" name="TextBox 6"/>
          <p:cNvSpPr txBox="1">
            <a:spLocks noChangeArrowheads="1"/>
          </p:cNvSpPr>
          <p:nvPr/>
        </p:nvSpPr>
        <p:spPr bwMode="auto">
          <a:xfrm>
            <a:off x="4724400" y="3200400"/>
            <a:ext cx="3505200" cy="369332"/>
          </a:xfrm>
          <a:prstGeom prst="rect">
            <a:avLst/>
          </a:prstGeom>
          <a:noFill/>
          <a:ln w="9525">
            <a:noFill/>
            <a:miter lim="800000"/>
            <a:headEnd/>
            <a:tailEnd/>
          </a:ln>
        </p:spPr>
        <p:txBody>
          <a:bodyPr wrap="square">
            <a:spAutoFit/>
          </a:bodyPr>
          <a:lstStyle/>
          <a:p>
            <a:pPr marL="609600" indent="-609600" eaLnBrk="0" hangingPunct="0">
              <a:spcBef>
                <a:spcPct val="20000"/>
              </a:spcBef>
              <a:buClr>
                <a:schemeClr val="tx1"/>
              </a:buClr>
            </a:pPr>
            <a:r>
              <a:rPr lang="en-US" b="1" dirty="0" smtClean="0">
                <a:solidFill>
                  <a:srgbClr val="FF0000"/>
                </a:solidFill>
              </a:rPr>
              <a:t>(3) </a:t>
            </a:r>
            <a:r>
              <a:rPr lang="en-US" b="1" dirty="0">
                <a:solidFill>
                  <a:srgbClr val="FF0000"/>
                </a:solidFill>
              </a:rPr>
              <a:t>Complete required fields</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aveAccount.png"/>
          <p:cNvPicPr>
            <a:picLocks noChangeAspect="1"/>
          </p:cNvPicPr>
          <p:nvPr/>
        </p:nvPicPr>
        <p:blipFill>
          <a:blip r:embed="rId3" cstate="print"/>
          <a:srcRect t="27778"/>
          <a:stretch>
            <a:fillRect/>
          </a:stretch>
        </p:blipFill>
        <p:spPr>
          <a:xfrm>
            <a:off x="1143000" y="1524000"/>
            <a:ext cx="6844076" cy="4953000"/>
          </a:xfrm>
          <a:prstGeom prst="rect">
            <a:avLst/>
          </a:prstGeom>
          <a:ln>
            <a:solidFill>
              <a:schemeClr val="tx1"/>
            </a:solidFill>
          </a:ln>
        </p:spPr>
      </p:pic>
      <p:sp>
        <p:nvSpPr>
          <p:cNvPr id="37890" name="Rectangle 2"/>
          <p:cNvSpPr>
            <a:spLocks noGrp="1" noChangeArrowheads="1"/>
          </p:cNvSpPr>
          <p:nvPr>
            <p:ph type="title" idx="4294967295"/>
          </p:nvPr>
        </p:nvSpPr>
        <p:spPr>
          <a:xfrm>
            <a:off x="113506" y="-2894"/>
            <a:ext cx="7621588" cy="1068388"/>
          </a:xfrm>
        </p:spPr>
        <p:txBody>
          <a:bodyPr anchor="b"/>
          <a:lstStyle/>
          <a:p>
            <a:pPr defTabSz="4572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3600" dirty="0" smtClean="0"/>
              <a:t>Creating an Account</a:t>
            </a:r>
          </a:p>
        </p:txBody>
      </p:sp>
      <p:sp>
        <p:nvSpPr>
          <p:cNvPr id="11" name="Oval 10"/>
          <p:cNvSpPr/>
          <p:nvPr/>
        </p:nvSpPr>
        <p:spPr>
          <a:xfrm>
            <a:off x="4267200" y="6019800"/>
            <a:ext cx="1066800" cy="381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895" name="TextBox 6"/>
          <p:cNvSpPr txBox="1">
            <a:spLocks noChangeArrowheads="1"/>
          </p:cNvSpPr>
          <p:nvPr/>
        </p:nvSpPr>
        <p:spPr bwMode="auto">
          <a:xfrm>
            <a:off x="152400" y="6096000"/>
            <a:ext cx="3505200" cy="369332"/>
          </a:xfrm>
          <a:prstGeom prst="rect">
            <a:avLst/>
          </a:prstGeom>
          <a:noFill/>
          <a:ln w="9525">
            <a:noFill/>
            <a:miter lim="800000"/>
            <a:headEnd/>
            <a:tailEnd/>
          </a:ln>
        </p:spPr>
        <p:txBody>
          <a:bodyPr wrap="square">
            <a:spAutoFit/>
          </a:bodyPr>
          <a:lstStyle/>
          <a:p>
            <a:r>
              <a:rPr lang="en-US" b="1" dirty="0" smtClean="0">
                <a:solidFill>
                  <a:srgbClr val="FF0000"/>
                </a:solidFill>
              </a:rPr>
              <a:t>(4) </a:t>
            </a:r>
            <a:r>
              <a:rPr lang="en-US" b="1" dirty="0">
                <a:solidFill>
                  <a:srgbClr val="FF0000"/>
                </a:solidFill>
              </a:rPr>
              <a:t>Click </a:t>
            </a:r>
            <a:r>
              <a:rPr lang="en-US" b="1" dirty="0" smtClean="0">
                <a:solidFill>
                  <a:srgbClr val="FF0000"/>
                </a:solidFill>
              </a:rPr>
              <a:t>“Create My Account”</a:t>
            </a:r>
            <a:endParaRPr lang="en-US" b="1" dirty="0">
              <a:solidFill>
                <a:srgbClr val="FF0000"/>
              </a:solidFill>
            </a:endParaRPr>
          </a:p>
        </p:txBody>
      </p:sp>
      <p:cxnSp>
        <p:nvCxnSpPr>
          <p:cNvPr id="8" name="Straight Arrow Connector 7"/>
          <p:cNvCxnSpPr>
            <a:stCxn id="37895" idx="3"/>
          </p:cNvCxnSpPr>
          <p:nvPr/>
        </p:nvCxnSpPr>
        <p:spPr>
          <a:xfrm flipV="1">
            <a:off x="3657600" y="6248400"/>
            <a:ext cx="533400" cy="3226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How To</a:t>
            </a:r>
            <a:endParaRPr lang="en-US" sz="3200" dirty="0"/>
          </a:p>
        </p:txBody>
      </p:sp>
      <p:sp>
        <p:nvSpPr>
          <p:cNvPr id="3" name="Content Placeholder 2"/>
          <p:cNvSpPr>
            <a:spLocks noGrp="1"/>
          </p:cNvSpPr>
          <p:nvPr>
            <p:ph idx="1"/>
          </p:nvPr>
        </p:nvSpPr>
        <p:spPr/>
        <p:txBody>
          <a:bodyPr/>
          <a:lstStyle/>
          <a:p>
            <a:pPr lvl="1"/>
            <a:r>
              <a:rPr lang="en-US" dirty="0" smtClean="0">
                <a:solidFill>
                  <a:srgbClr val="00B0F0"/>
                </a:solidFill>
              </a:rPr>
              <a:t>Navigate Portfolio Manager</a:t>
            </a:r>
          </a:p>
          <a:p>
            <a:pPr lvl="1"/>
            <a:r>
              <a:rPr lang="en-US" dirty="0" smtClean="0"/>
              <a:t>Add a property and enter details about it</a:t>
            </a:r>
          </a:p>
          <a:p>
            <a:pPr lvl="1"/>
            <a:r>
              <a:rPr lang="en-US" dirty="0" smtClean="0"/>
              <a:t>Enter energy and water consumption data</a:t>
            </a:r>
          </a:p>
          <a:p>
            <a:pPr lvl="1"/>
            <a:r>
              <a:rPr lang="en-US" dirty="0" smtClean="0"/>
              <a:t>Enter waste data</a:t>
            </a:r>
          </a:p>
          <a:p>
            <a:pPr lvl="1"/>
            <a:r>
              <a:rPr lang="en-US" dirty="0"/>
              <a:t>Connect to other accounts and share properties</a:t>
            </a:r>
          </a:p>
          <a:p>
            <a:pPr lvl="1"/>
            <a:r>
              <a:rPr lang="en-US" dirty="0" smtClean="0"/>
              <a:t>Generate performance reports to assess progress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4294967295"/>
          </p:nvPr>
        </p:nvSpPr>
        <p:spPr>
          <a:xfrm>
            <a:off x="1562140" y="5105400"/>
            <a:ext cx="5676859" cy="1524000"/>
          </a:xfrm>
          <a:prstGeom prst="rect">
            <a:avLst/>
          </a:prstGeom>
        </p:spPr>
        <p:txBody>
          <a:bodyPr/>
          <a:lstStyle/>
          <a:p>
            <a:pPr marL="0" indent="0" algn="ctr">
              <a:buNone/>
            </a:pPr>
            <a:r>
              <a:rPr lang="en-US" dirty="0" smtClean="0"/>
              <a:t>Intuitive navigation – multiple ways to get to the same place</a:t>
            </a:r>
          </a:p>
        </p:txBody>
      </p:sp>
      <p:sp>
        <p:nvSpPr>
          <p:cNvPr id="5" name="Content Placeholder 4"/>
          <p:cNvSpPr>
            <a:spLocks noGrp="1"/>
          </p:cNvSpPr>
          <p:nvPr>
            <p:ph sz="half" idx="4294967295"/>
          </p:nvPr>
        </p:nvSpPr>
        <p:spPr>
          <a:xfrm>
            <a:off x="518932" y="1521017"/>
            <a:ext cx="5363328" cy="838199"/>
          </a:xfrm>
          <a:prstGeom prst="rect">
            <a:avLst/>
          </a:prstGeom>
        </p:spPr>
        <p:txBody>
          <a:bodyPr/>
          <a:lstStyle/>
          <a:p>
            <a:pPr marL="0" indent="0">
              <a:buNone/>
            </a:pPr>
            <a:r>
              <a:rPr lang="en-US" dirty="0" smtClean="0"/>
              <a:t>Five portfolio level tabs</a:t>
            </a:r>
          </a:p>
        </p:txBody>
      </p:sp>
      <p:sp>
        <p:nvSpPr>
          <p:cNvPr id="2" name="Title 1"/>
          <p:cNvSpPr>
            <a:spLocks noGrp="1"/>
          </p:cNvSpPr>
          <p:nvPr>
            <p:ph type="title" idx="4294967295"/>
          </p:nvPr>
        </p:nvSpPr>
        <p:spPr>
          <a:xfrm>
            <a:off x="0" y="228600"/>
            <a:ext cx="7620000" cy="1066800"/>
          </a:xfrm>
          <a:prstGeom prst="rect">
            <a:avLst/>
          </a:prstGeom>
        </p:spPr>
        <p:txBody>
          <a:bodyPr>
            <a:normAutofit/>
          </a:bodyPr>
          <a:lstStyle/>
          <a:p>
            <a:r>
              <a:rPr lang="en-US" sz="3200" dirty="0" smtClean="0"/>
              <a:t>Navigate Portfolio </a:t>
            </a:r>
            <a:r>
              <a:rPr lang="en-US" sz="3200" dirty="0"/>
              <a:t>Manager</a:t>
            </a:r>
          </a:p>
        </p:txBody>
      </p:sp>
      <p:pic>
        <p:nvPicPr>
          <p:cNvPr id="1026" name="Picture 2"/>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33400" y="2209800"/>
            <a:ext cx="7526421"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4"/>
          <p:cNvSpPr txBox="1">
            <a:spLocks/>
          </p:cNvSpPr>
          <p:nvPr/>
        </p:nvSpPr>
        <p:spPr bwMode="auto">
          <a:xfrm>
            <a:off x="1295400" y="3276600"/>
            <a:ext cx="3505200" cy="533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B0F0"/>
              </a:buClr>
              <a:buFont typeface="Arial" charset="0"/>
              <a:buChar char="•"/>
              <a:defRPr sz="2800" kern="1200">
                <a:solidFill>
                  <a:srgbClr val="6F6F6F"/>
                </a:solidFill>
                <a:latin typeface="Arial" pitchFamily="34" charset="0"/>
                <a:ea typeface="+mn-ea"/>
                <a:cs typeface="Arial" pitchFamily="34" charset="0"/>
              </a:defRPr>
            </a:lvl1pPr>
            <a:lvl2pPr marL="742950" indent="-285750" algn="l" rtl="0" eaLnBrk="0" fontAlgn="base" hangingPunct="0">
              <a:spcBef>
                <a:spcPct val="20000"/>
              </a:spcBef>
              <a:spcAft>
                <a:spcPct val="0"/>
              </a:spcAft>
              <a:buClr>
                <a:srgbClr val="00B0F0"/>
              </a:buClr>
              <a:buFont typeface="Arial" charset="0"/>
              <a:buChar char="–"/>
              <a:defRPr sz="2400" kern="1200">
                <a:solidFill>
                  <a:srgbClr val="6F6F6F"/>
                </a:solidFill>
                <a:latin typeface="Arial" pitchFamily="34" charset="0"/>
                <a:ea typeface="+mn-ea"/>
                <a:cs typeface="Arial" pitchFamily="34" charset="0"/>
              </a:defRPr>
            </a:lvl2pPr>
            <a:lvl3pPr marL="1143000" indent="-228600" algn="l" rtl="0" eaLnBrk="0" fontAlgn="base" hangingPunct="0">
              <a:spcBef>
                <a:spcPct val="20000"/>
              </a:spcBef>
              <a:spcAft>
                <a:spcPct val="0"/>
              </a:spcAft>
              <a:buClr>
                <a:srgbClr val="00B0F0"/>
              </a:buClr>
              <a:buFont typeface="Arial" charset="0"/>
              <a:buChar char="•"/>
              <a:defRPr sz="2000" kern="1200">
                <a:solidFill>
                  <a:srgbClr val="6F6F6F"/>
                </a:solidFill>
                <a:latin typeface="Arial" pitchFamily="34" charset="0"/>
                <a:ea typeface="+mn-ea"/>
                <a:cs typeface="Arial" pitchFamily="34" charset="0"/>
              </a:defRPr>
            </a:lvl3pPr>
            <a:lvl4pPr marL="1600200" indent="-228600" algn="l" rtl="0" eaLnBrk="0" fontAlgn="base" hangingPunct="0">
              <a:spcBef>
                <a:spcPct val="20000"/>
              </a:spcBef>
              <a:spcAft>
                <a:spcPct val="0"/>
              </a:spcAft>
              <a:buClr>
                <a:srgbClr val="00B0F0"/>
              </a:buClr>
              <a:buFont typeface="Arial" charset="0"/>
              <a:buChar char="–"/>
              <a:defRPr sz="1800" kern="1200">
                <a:solidFill>
                  <a:srgbClr val="6F6F6F"/>
                </a:solidFill>
                <a:latin typeface="Arial" pitchFamily="34" charset="0"/>
                <a:ea typeface="+mn-ea"/>
                <a:cs typeface="Arial" pitchFamily="34" charset="0"/>
              </a:defRPr>
            </a:lvl4pPr>
            <a:lvl5pPr marL="2057400" indent="-228600" algn="l" rtl="0" eaLnBrk="0" fontAlgn="base" hangingPunct="0">
              <a:spcBef>
                <a:spcPct val="20000"/>
              </a:spcBef>
              <a:spcAft>
                <a:spcPct val="0"/>
              </a:spcAft>
              <a:buClr>
                <a:srgbClr val="00B0F0"/>
              </a:buClr>
              <a:buFont typeface="Arial" charset="0"/>
              <a:buChar char="»"/>
              <a:defRPr sz="1800" kern="1200">
                <a:solidFill>
                  <a:srgbClr val="6F6F6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Font typeface="Arial" charset="0"/>
              <a:buNone/>
            </a:pPr>
            <a:r>
              <a:rPr lang="en-US" dirty="0" smtClean="0"/>
              <a:t>Seven property tabs</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4058764"/>
            <a:ext cx="8103385" cy="645922"/>
          </a:xfrm>
          <a:prstGeom prst="rect">
            <a:avLst/>
          </a:prstGeom>
        </p:spPr>
      </p:pic>
    </p:spTree>
    <p:extLst>
      <p:ext uri="{BB962C8B-B14F-4D97-AF65-F5344CB8AC3E}">
        <p14:creationId xmlns:p14="http://schemas.microsoft.com/office/powerpoint/2010/main" val="177663127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Navigate Portfolio Manager</a:t>
            </a:r>
            <a:endParaRPr lang="en-US" sz="3200" dirty="0"/>
          </a:p>
        </p:txBody>
      </p:sp>
      <p:pic>
        <p:nvPicPr>
          <p:cNvPr id="5" name="Content Placeholder 4"/>
          <p:cNvPicPr>
            <a:picLocks noGrp="1" noChangeAspect="1"/>
          </p:cNvPicPr>
          <p:nvPr>
            <p:ph idx="1"/>
          </p:nvPr>
        </p:nvPicPr>
        <p:blipFill>
          <a:blip r:embed="rId3" cstate="screen">
            <a:extLst>
              <a:ext uri="{28A0092B-C50C-407E-A947-70E740481C1C}">
                <a14:useLocalDpi xmlns:a14="http://schemas.microsoft.com/office/drawing/2010/main" val="0"/>
              </a:ext>
            </a:extLst>
          </a:blip>
          <a:stretch>
            <a:fillRect/>
          </a:stretch>
        </p:blipFill>
        <p:spPr>
          <a:xfrm>
            <a:off x="1219200" y="1371600"/>
            <a:ext cx="6094341" cy="4894481"/>
          </a:xfrm>
          <a:ln>
            <a:solidFill>
              <a:schemeClr val="tx1"/>
            </a:solidFill>
          </a:ln>
        </p:spPr>
      </p:pic>
      <p:sp>
        <p:nvSpPr>
          <p:cNvPr id="6" name="Right Arrow 5"/>
          <p:cNvSpPr/>
          <p:nvPr/>
        </p:nvSpPr>
        <p:spPr>
          <a:xfrm flipV="1">
            <a:off x="64994" y="2209801"/>
            <a:ext cx="990600" cy="15240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0" y="1752600"/>
            <a:ext cx="1066800" cy="304800"/>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Portfolio level</a:t>
            </a:r>
          </a:p>
        </p:txBody>
      </p:sp>
    </p:spTree>
    <p:extLst>
      <p:ext uri="{BB962C8B-B14F-4D97-AF65-F5344CB8AC3E}">
        <p14:creationId xmlns:p14="http://schemas.microsoft.com/office/powerpoint/2010/main" val="4097979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smtClean="0"/>
              <a:t>Class Objectives</a:t>
            </a:r>
          </a:p>
        </p:txBody>
      </p:sp>
      <p:sp>
        <p:nvSpPr>
          <p:cNvPr id="17411" name="Content Placeholder 2"/>
          <p:cNvSpPr>
            <a:spLocks noGrp="1"/>
          </p:cNvSpPr>
          <p:nvPr>
            <p:ph idx="1"/>
          </p:nvPr>
        </p:nvSpPr>
        <p:spPr/>
        <p:txBody>
          <a:bodyPr/>
          <a:lstStyle/>
          <a:p>
            <a:pPr marL="0" indent="4763">
              <a:spcAft>
                <a:spcPts val="600"/>
              </a:spcAft>
              <a:buFont typeface="Arial" charset="0"/>
              <a:buNone/>
              <a:defRPr/>
            </a:pPr>
            <a:r>
              <a:rPr lang="en-US" sz="2800" dirty="0" smtClean="0"/>
              <a:t>After today’s lecture, you will be able to:</a:t>
            </a:r>
          </a:p>
          <a:p>
            <a:pPr>
              <a:spcBef>
                <a:spcPts val="600"/>
              </a:spcBef>
              <a:defRPr/>
            </a:pPr>
            <a:r>
              <a:rPr lang="en-US" sz="2400" b="1" dirty="0" smtClean="0"/>
              <a:t>Benchmark the energy use of a building </a:t>
            </a:r>
            <a:r>
              <a:rPr lang="en-US" sz="2400" dirty="0" smtClean="0"/>
              <a:t>using monthly energy bills and other required building data.</a:t>
            </a:r>
          </a:p>
          <a:p>
            <a:pPr>
              <a:defRPr/>
            </a:pPr>
            <a:r>
              <a:rPr lang="en-US" sz="2400" b="1" dirty="0" smtClean="0"/>
              <a:t>Analyze and explain the benchmarking results </a:t>
            </a:r>
            <a:r>
              <a:rPr lang="en-US" sz="2400" dirty="0" smtClean="0"/>
              <a:t>to others in the class (and possibly the building owner/manager) using data from Portfolio Manager.</a:t>
            </a:r>
          </a:p>
          <a:p>
            <a:pPr>
              <a:defRPr/>
            </a:pPr>
            <a:r>
              <a:rPr lang="en-US" sz="2400" b="1" dirty="0" smtClean="0"/>
              <a:t>Generate a Statement of Energy Performance </a:t>
            </a:r>
            <a:r>
              <a:rPr lang="en-US" sz="2400" dirty="0" smtClean="0"/>
              <a:t>and a </a:t>
            </a:r>
            <a:r>
              <a:rPr lang="en-US" sz="2400" b="1" dirty="0" smtClean="0"/>
              <a:t>Data Checklist </a:t>
            </a:r>
            <a:r>
              <a:rPr lang="en-US" sz="2400" dirty="0" smtClean="0"/>
              <a:t>from Portfolio Manager for a building and review the data to confirm its accuracy.</a:t>
            </a:r>
          </a:p>
          <a:p>
            <a:pPr>
              <a:defRPr/>
            </a:pPr>
            <a:r>
              <a:rPr lang="en-US" sz="2400" dirty="0" smtClean="0"/>
              <a:t>Explain how to </a:t>
            </a:r>
            <a:r>
              <a:rPr lang="en-US" sz="2400" b="1" dirty="0" smtClean="0"/>
              <a:t>identify priority projects </a:t>
            </a:r>
            <a:r>
              <a:rPr lang="en-US" sz="2400" dirty="0" smtClean="0"/>
              <a:t>with a portfolio of buildings.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76200"/>
            <a:ext cx="7620000" cy="1066800"/>
          </a:xfrm>
        </p:spPr>
        <p:txBody>
          <a:bodyPr>
            <a:normAutofit/>
          </a:bodyPr>
          <a:lstStyle/>
          <a:p>
            <a:r>
              <a:rPr lang="en-US" sz="3200" dirty="0" smtClean="0"/>
              <a:t>Navigate Portfolio Manager</a:t>
            </a:r>
            <a:endParaRPr lang="en-US" sz="3200" dirty="0"/>
          </a:p>
        </p:txBody>
      </p:sp>
      <p:sp>
        <p:nvSpPr>
          <p:cNvPr id="6" name="Right Arrow 5"/>
          <p:cNvSpPr/>
          <p:nvPr/>
        </p:nvSpPr>
        <p:spPr>
          <a:xfrm flipV="1">
            <a:off x="582303" y="3200400"/>
            <a:ext cx="990600" cy="15240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408080" y="2667000"/>
            <a:ext cx="1066800" cy="609600"/>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Property level</a:t>
            </a:r>
          </a:p>
        </p:txBody>
      </p:sp>
      <p:grpSp>
        <p:nvGrpSpPr>
          <p:cNvPr id="5" name="Group 4"/>
          <p:cNvGrpSpPr/>
          <p:nvPr/>
        </p:nvGrpSpPr>
        <p:grpSpPr>
          <a:xfrm>
            <a:off x="1670926" y="945808"/>
            <a:ext cx="6137917" cy="5758336"/>
            <a:chOff x="1670926" y="945808"/>
            <a:chExt cx="6137917" cy="5758336"/>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0926" y="945808"/>
              <a:ext cx="6137917" cy="5758336"/>
            </a:xfrm>
            <a:prstGeom prst="rect">
              <a:avLst/>
            </a:prstGeom>
          </p:spPr>
        </p:pic>
        <p:sp>
          <p:nvSpPr>
            <p:cNvPr id="3" name="Rectangle 2"/>
            <p:cNvSpPr/>
            <p:nvPr/>
          </p:nvSpPr>
          <p:spPr>
            <a:xfrm>
              <a:off x="5638800" y="945808"/>
              <a:ext cx="457200" cy="197192"/>
            </a:xfrm>
            <a:prstGeom prst="rect">
              <a:avLst/>
            </a:prstGeom>
            <a:solidFill>
              <a:srgbClr val="F7FB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Get Data In</a:t>
            </a:r>
            <a:endParaRPr lang="en-US" sz="3200" dirty="0"/>
          </a:p>
        </p:txBody>
      </p:sp>
      <p:sp>
        <p:nvSpPr>
          <p:cNvPr id="3" name="Content Placeholder 2"/>
          <p:cNvSpPr>
            <a:spLocks noGrp="1"/>
          </p:cNvSpPr>
          <p:nvPr>
            <p:ph idx="1"/>
          </p:nvPr>
        </p:nvSpPr>
        <p:spPr/>
        <p:txBody>
          <a:bodyPr/>
          <a:lstStyle/>
          <a:p>
            <a:pPr marL="0" indent="0">
              <a:buNone/>
            </a:pPr>
            <a:r>
              <a:rPr lang="en-US" sz="2800" dirty="0" smtClean="0"/>
              <a:t>3 ways to enter data for your property or portfolio:</a:t>
            </a:r>
          </a:p>
          <a:p>
            <a:pPr marL="971550" lvl="1" indent="-514350">
              <a:buAutoNum type="arabicPeriod"/>
            </a:pPr>
            <a:r>
              <a:rPr lang="en-US" sz="2400" dirty="0" smtClean="0"/>
              <a:t>Enter data manually</a:t>
            </a:r>
          </a:p>
          <a:p>
            <a:pPr marL="971550" lvl="1" indent="-514350">
              <a:buAutoNum type="arabicPeriod"/>
            </a:pPr>
            <a:r>
              <a:rPr lang="en-US" sz="2400" dirty="0" smtClean="0"/>
              <a:t>Upload data using spreadsheet templates</a:t>
            </a:r>
          </a:p>
          <a:p>
            <a:pPr marL="971550" lvl="1" indent="-514350">
              <a:buAutoNum type="arabicPeriod"/>
            </a:pPr>
            <a:r>
              <a:rPr lang="en-US" sz="2400" dirty="0" smtClean="0"/>
              <a:t>Work with 3</a:t>
            </a:r>
            <a:r>
              <a:rPr lang="en-US" sz="2400" baseline="30000" dirty="0" smtClean="0"/>
              <a:t>rd</a:t>
            </a:r>
            <a:r>
              <a:rPr lang="en-US" sz="2400" dirty="0" smtClean="0"/>
              <a:t> party providers that exchange data directly with Portfolio Manager via XML web services</a:t>
            </a:r>
            <a:endParaRPr lang="en-US" sz="24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4"/>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1371600" y="1447800"/>
            <a:ext cx="6444950" cy="5165223"/>
          </a:xfrm>
          <a:prstGeom prst="rect">
            <a:avLst/>
          </a:prstGeom>
          <a:ln>
            <a:solidFill>
              <a:schemeClr val="accent1"/>
            </a:solidFill>
          </a:ln>
        </p:spPr>
      </p:pic>
      <p:sp>
        <p:nvSpPr>
          <p:cNvPr id="2" name="Title 1"/>
          <p:cNvSpPr>
            <a:spLocks noGrp="1"/>
          </p:cNvSpPr>
          <p:nvPr>
            <p:ph type="title" idx="4294967295"/>
          </p:nvPr>
        </p:nvSpPr>
        <p:spPr>
          <a:xfrm>
            <a:off x="0" y="228600"/>
            <a:ext cx="7620000" cy="1066800"/>
          </a:xfrm>
        </p:spPr>
        <p:txBody>
          <a:bodyPr/>
          <a:lstStyle/>
          <a:p>
            <a:r>
              <a:rPr lang="en-US" sz="3200" dirty="0" smtClean="0"/>
              <a:t>Get Data In: Manually with the help of Portfolio Manager prompts</a:t>
            </a:r>
            <a:endParaRPr lang="en-US" sz="3200" dirty="0"/>
          </a:p>
        </p:txBody>
      </p:sp>
      <p:sp>
        <p:nvSpPr>
          <p:cNvPr id="6" name="Oval 5"/>
          <p:cNvSpPr/>
          <p:nvPr/>
        </p:nvSpPr>
        <p:spPr>
          <a:xfrm>
            <a:off x="2743200" y="3962400"/>
            <a:ext cx="1600200" cy="497121"/>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470151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3789" y="246062"/>
            <a:ext cx="7620000" cy="1066800"/>
          </a:xfrm>
        </p:spPr>
        <p:txBody>
          <a:bodyPr>
            <a:normAutofit/>
          </a:bodyPr>
          <a:lstStyle/>
          <a:p>
            <a:r>
              <a:rPr lang="en-US" sz="3200" dirty="0" smtClean="0"/>
              <a:t>Get Data In: Spreadsheet Upload</a:t>
            </a:r>
            <a:endParaRPr lang="en-US" sz="3200" dirty="0"/>
          </a:p>
        </p:txBody>
      </p:sp>
      <p:pic>
        <p:nvPicPr>
          <p:cNvPr id="5" name="Content Placeholder 4"/>
          <p:cNvPicPr>
            <a:picLocks noGrp="1" noChangeAspect="1"/>
          </p:cNvPicPr>
          <p:nvPr>
            <p:ph idx="4294967295"/>
          </p:nvPr>
        </p:nvPicPr>
        <p:blipFill>
          <a:blip r:embed="rId3" cstate="screen">
            <a:extLst>
              <a:ext uri="{28A0092B-C50C-407E-A947-70E740481C1C}">
                <a14:useLocalDpi xmlns:a14="http://schemas.microsoft.com/office/drawing/2010/main" val="0"/>
              </a:ext>
            </a:extLst>
          </a:blip>
          <a:stretch>
            <a:fillRect/>
          </a:stretch>
        </p:blipFill>
        <p:spPr>
          <a:xfrm>
            <a:off x="114300" y="1342763"/>
            <a:ext cx="4343400" cy="3487738"/>
          </a:xfrm>
          <a:ln>
            <a:solidFill>
              <a:schemeClr val="tx1"/>
            </a:solidFill>
          </a:ln>
        </p:spPr>
      </p:pic>
      <p:pic>
        <p:nvPicPr>
          <p:cNvPr id="2050" name="Picture 2"/>
          <p:cNvPicPr>
            <a:picLocks noChangeAspect="1" noChangeArrowheads="1"/>
          </p:cNvPicPr>
          <p:nvPr/>
        </p:nvPicPr>
        <p:blipFill>
          <a:blip r:embed="rId4" cstate="screen">
            <a:extLst>
              <a:ext uri="{28A0092B-C50C-407E-A947-70E740481C1C}">
                <a14:useLocalDpi xmlns:a14="http://schemas.microsoft.com/office/drawing/2010/main" val="0"/>
              </a:ext>
            </a:extLst>
          </a:blip>
          <a:stretch>
            <a:fillRect/>
          </a:stretch>
        </p:blipFill>
        <p:spPr bwMode="auto">
          <a:xfrm>
            <a:off x="4038600" y="2438400"/>
            <a:ext cx="4885030" cy="383940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6" name="Oval 5"/>
          <p:cNvSpPr/>
          <p:nvPr/>
        </p:nvSpPr>
        <p:spPr>
          <a:xfrm>
            <a:off x="2514600" y="4572000"/>
            <a:ext cx="11430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Bent-Up Arrow 6"/>
          <p:cNvSpPr/>
          <p:nvPr/>
        </p:nvSpPr>
        <p:spPr>
          <a:xfrm rot="5400000">
            <a:off x="2702946" y="4688454"/>
            <a:ext cx="609600" cy="1443492"/>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How To</a:t>
            </a:r>
            <a:endParaRPr lang="en-US" sz="3200" dirty="0"/>
          </a:p>
        </p:txBody>
      </p:sp>
      <p:sp>
        <p:nvSpPr>
          <p:cNvPr id="3" name="Content Placeholder 2"/>
          <p:cNvSpPr>
            <a:spLocks noGrp="1"/>
          </p:cNvSpPr>
          <p:nvPr>
            <p:ph idx="1"/>
          </p:nvPr>
        </p:nvSpPr>
        <p:spPr/>
        <p:txBody>
          <a:bodyPr/>
          <a:lstStyle/>
          <a:p>
            <a:pPr lvl="1"/>
            <a:r>
              <a:rPr lang="en-US" dirty="0" smtClean="0"/>
              <a:t>Navigate Portfolio Manager</a:t>
            </a:r>
          </a:p>
          <a:p>
            <a:pPr lvl="1"/>
            <a:r>
              <a:rPr lang="en-US" dirty="0" smtClean="0">
                <a:solidFill>
                  <a:srgbClr val="00B0F0"/>
                </a:solidFill>
              </a:rPr>
              <a:t>Add a property and enter details about it</a:t>
            </a:r>
          </a:p>
          <a:p>
            <a:pPr lvl="1"/>
            <a:r>
              <a:rPr lang="en-US" dirty="0" smtClean="0"/>
              <a:t>Enter energy and water consumption data</a:t>
            </a:r>
          </a:p>
          <a:p>
            <a:pPr lvl="1"/>
            <a:r>
              <a:rPr lang="en-US" dirty="0" smtClean="0"/>
              <a:t>Enter waste data</a:t>
            </a:r>
          </a:p>
          <a:p>
            <a:pPr lvl="1"/>
            <a:r>
              <a:rPr lang="en-US" dirty="0"/>
              <a:t>Connect to other accounts and share properties</a:t>
            </a:r>
          </a:p>
          <a:p>
            <a:pPr lvl="1"/>
            <a:r>
              <a:rPr lang="en-US" dirty="0" smtClean="0"/>
              <a:t>Generate performance reports to assess progress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4"/>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1371600" y="1447800"/>
            <a:ext cx="6444950" cy="5165223"/>
          </a:xfrm>
          <a:prstGeom prst="rect">
            <a:avLst/>
          </a:prstGeom>
          <a:ln>
            <a:solidFill>
              <a:schemeClr val="accent1"/>
            </a:solidFill>
          </a:ln>
        </p:spPr>
      </p:pic>
      <p:sp>
        <p:nvSpPr>
          <p:cNvPr id="2" name="Title 1"/>
          <p:cNvSpPr>
            <a:spLocks noGrp="1"/>
          </p:cNvSpPr>
          <p:nvPr>
            <p:ph type="title" idx="4294967295"/>
          </p:nvPr>
        </p:nvSpPr>
        <p:spPr>
          <a:xfrm>
            <a:off x="172436" y="228600"/>
            <a:ext cx="7620000" cy="1066800"/>
          </a:xfrm>
        </p:spPr>
        <p:txBody>
          <a:bodyPr/>
          <a:lstStyle/>
          <a:p>
            <a:r>
              <a:rPr lang="en-US" sz="3200" dirty="0" smtClean="0"/>
              <a:t>Add a Property</a:t>
            </a:r>
            <a:endParaRPr lang="en-US" sz="3200" dirty="0"/>
          </a:p>
        </p:txBody>
      </p:sp>
      <p:sp>
        <p:nvSpPr>
          <p:cNvPr id="6" name="Oval 5"/>
          <p:cNvSpPr/>
          <p:nvPr/>
        </p:nvSpPr>
        <p:spPr>
          <a:xfrm>
            <a:off x="2743200" y="3922479"/>
            <a:ext cx="1600200" cy="497121"/>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470151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252511" y="1371600"/>
            <a:ext cx="6665871" cy="5271791"/>
          </a:xfrm>
          <a:prstGeom prst="rect">
            <a:avLst/>
          </a:prstGeom>
          <a:ln>
            <a:solidFill>
              <a:schemeClr val="accent1"/>
            </a:solidFill>
          </a:ln>
        </p:spPr>
      </p:pic>
      <p:sp>
        <p:nvSpPr>
          <p:cNvPr id="2" name="Title 1"/>
          <p:cNvSpPr>
            <a:spLocks noGrp="1"/>
          </p:cNvSpPr>
          <p:nvPr>
            <p:ph type="title" idx="4294967295"/>
          </p:nvPr>
        </p:nvSpPr>
        <p:spPr>
          <a:xfrm>
            <a:off x="76200" y="275012"/>
            <a:ext cx="7620000" cy="1066800"/>
          </a:xfrm>
        </p:spPr>
        <p:txBody>
          <a:bodyPr/>
          <a:lstStyle/>
          <a:p>
            <a:r>
              <a:rPr lang="en-US" sz="3200" dirty="0" smtClean="0"/>
              <a:t>Add a Property: Existing Property</a:t>
            </a:r>
            <a:endParaRPr lang="en-US" sz="3200" dirty="0"/>
          </a:p>
        </p:txBody>
      </p:sp>
      <p:sp>
        <p:nvSpPr>
          <p:cNvPr id="10" name="Oval 9"/>
          <p:cNvSpPr/>
          <p:nvPr/>
        </p:nvSpPr>
        <p:spPr>
          <a:xfrm>
            <a:off x="4724400" y="6172198"/>
            <a:ext cx="1219200" cy="471191"/>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flipV="1">
            <a:off x="838200" y="4473388"/>
            <a:ext cx="1447800" cy="950259"/>
          </a:xfrm>
          <a:prstGeom prst="straightConnector1">
            <a:avLst/>
          </a:prstGeom>
          <a:ln>
            <a:solidFill>
              <a:srgbClr val="C00000"/>
            </a:solidFill>
            <a:tailEnd type="arrow"/>
          </a:ln>
        </p:spPr>
        <p:style>
          <a:lnRef idx="2">
            <a:schemeClr val="accent1"/>
          </a:lnRef>
          <a:fillRef idx="0">
            <a:schemeClr val="accent1"/>
          </a:fillRef>
          <a:effectRef idx="1">
            <a:schemeClr val="accent1"/>
          </a:effectRef>
          <a:fontRef idx="minor">
            <a:schemeClr val="tx1"/>
          </a:fontRef>
        </p:style>
      </p:cxnSp>
      <p:pic>
        <p:nvPicPr>
          <p:cNvPr id="3074" name="Picture 2"/>
          <p:cNvPicPr>
            <a:picLocks noChangeAspect="1" noChangeArrowheads="1"/>
          </p:cNvPicPr>
          <p:nvPr/>
        </p:nvPicPr>
        <p:blipFill>
          <a:blip r:embed="rId4" cstate="screen"/>
          <a:srcRect/>
          <a:stretch>
            <a:fillRect/>
          </a:stretch>
        </p:blipFill>
        <p:spPr bwMode="auto">
          <a:xfrm>
            <a:off x="2286000" y="3352800"/>
            <a:ext cx="2470483" cy="2438400"/>
          </a:xfrm>
          <a:prstGeom prst="rect">
            <a:avLst/>
          </a:prstGeom>
          <a:noFill/>
          <a:ln w="9525">
            <a:noFill/>
            <a:miter lim="800000"/>
            <a:headEnd/>
            <a:tailEnd/>
          </a:ln>
        </p:spPr>
      </p:pic>
    </p:spTree>
    <p:extLst>
      <p:ext uri="{BB962C8B-B14F-4D97-AF65-F5344CB8AC3E}">
        <p14:creationId xmlns:p14="http://schemas.microsoft.com/office/powerpoint/2010/main" val="5403707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1000"/>
                                        <p:tgtEl>
                                          <p:spTgt spid="3074"/>
                                        </p:tgtEl>
                                      </p:cBhvr>
                                    </p:animEffect>
                                    <p:set>
                                      <p:cBhvr>
                                        <p:cTn id="12" dur="1" fill="hold">
                                          <p:stCondLst>
                                            <p:cond delay="999"/>
                                          </p:stCondLst>
                                        </p:cTn>
                                        <p:tgtEl>
                                          <p:spTgt spid="30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43000" y="1371600"/>
            <a:ext cx="6705600" cy="5329400"/>
          </a:xfrm>
          <a:prstGeom prst="rect">
            <a:avLst/>
          </a:prstGeom>
          <a:ln>
            <a:solidFill>
              <a:schemeClr val="accent1"/>
            </a:solidFill>
          </a:ln>
        </p:spPr>
      </p:pic>
      <p:sp>
        <p:nvSpPr>
          <p:cNvPr id="2" name="Title 1"/>
          <p:cNvSpPr>
            <a:spLocks noGrp="1"/>
          </p:cNvSpPr>
          <p:nvPr>
            <p:ph type="title" idx="4294967295"/>
          </p:nvPr>
        </p:nvSpPr>
        <p:spPr>
          <a:xfrm>
            <a:off x="152400" y="228600"/>
            <a:ext cx="7620000" cy="1066800"/>
          </a:xfrm>
        </p:spPr>
        <p:txBody>
          <a:bodyPr/>
          <a:lstStyle/>
          <a:p>
            <a:r>
              <a:rPr lang="en-US" sz="3200" dirty="0" smtClean="0"/>
              <a:t>Basic Property Information</a:t>
            </a:r>
            <a:endParaRPr lang="en-US" sz="3200" dirty="0"/>
          </a:p>
        </p:txBody>
      </p:sp>
    </p:spTree>
    <p:extLst>
      <p:ext uri="{BB962C8B-B14F-4D97-AF65-F5344CB8AC3E}">
        <p14:creationId xmlns:p14="http://schemas.microsoft.com/office/powerpoint/2010/main" val="297789289"/>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28600"/>
            <a:ext cx="7620000" cy="1066800"/>
          </a:xfrm>
        </p:spPr>
        <p:txBody>
          <a:bodyPr/>
          <a:lstStyle/>
          <a:p>
            <a:r>
              <a:rPr lang="en-US" sz="3200" dirty="0" smtClean="0"/>
              <a:t>Check the Statements that Apply</a:t>
            </a:r>
            <a:endParaRPr lang="en-US" sz="3200" dirty="0"/>
          </a:p>
        </p:txBody>
      </p:sp>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828800" y="3657600"/>
            <a:ext cx="7150210" cy="2514600"/>
          </a:xfrm>
          <a:prstGeom prst="rect">
            <a:avLst/>
          </a:prstGeom>
          <a:ln>
            <a:solidFill>
              <a:schemeClr val="accent1"/>
            </a:solidFill>
          </a:ln>
        </p:spPr>
      </p:pic>
      <p:pic>
        <p:nvPicPr>
          <p:cNvPr id="5" name="Picture 4"/>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52400" y="1447800"/>
            <a:ext cx="7391400" cy="2062011"/>
          </a:xfrm>
          <a:prstGeom prst="rect">
            <a:avLst/>
          </a:prstGeom>
          <a:ln>
            <a:solidFill>
              <a:schemeClr val="accent1"/>
            </a:solidFill>
          </a:ln>
        </p:spPr>
      </p:pic>
    </p:spTree>
    <p:extLst>
      <p:ext uri="{BB962C8B-B14F-4D97-AF65-F5344CB8AC3E}">
        <p14:creationId xmlns:p14="http://schemas.microsoft.com/office/powerpoint/2010/main" val="1144543715"/>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idx="4294967295"/>
          </p:nvPr>
        </p:nvSpPr>
        <p:spPr>
          <a:xfrm>
            <a:off x="0" y="228600"/>
            <a:ext cx="7620000" cy="1066800"/>
          </a:xfrm>
        </p:spPr>
        <p:txBody>
          <a:bodyPr/>
          <a:lstStyle/>
          <a:p>
            <a:r>
              <a:rPr lang="en-US" sz="3200" dirty="0" smtClean="0"/>
              <a:t>Enter Values for Property Use Details</a:t>
            </a:r>
            <a:endParaRPr lang="en-US" sz="3200"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52400" y="1524000"/>
            <a:ext cx="4852834" cy="5257800"/>
          </a:xfrm>
          <a:prstGeom prst="rect">
            <a:avLst/>
          </a:prstGeom>
          <a:ln>
            <a:solidFill>
              <a:schemeClr val="accent1"/>
            </a:solidFill>
          </a:ln>
        </p:spPr>
      </p:pic>
      <p:pic>
        <p:nvPicPr>
          <p:cNvPr id="7" name="Picture 6"/>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668634" y="3048000"/>
            <a:ext cx="7411290" cy="3171825"/>
          </a:xfrm>
          <a:prstGeom prst="rect">
            <a:avLst/>
          </a:prstGeom>
          <a:ln>
            <a:solidFill>
              <a:schemeClr val="accent1"/>
            </a:solidFill>
          </a:ln>
          <a:effectLst>
            <a:outerShdw blurRad="50800" dist="38100" dir="13500000" sx="101000" sy="101000" algn="br" rotWithShape="0">
              <a:prstClr val="black">
                <a:alpha val="40000"/>
              </a:prstClr>
            </a:outerShdw>
          </a:effectLst>
        </p:spPr>
      </p:pic>
    </p:spTree>
    <p:extLst>
      <p:ext uri="{BB962C8B-B14F-4D97-AF65-F5344CB8AC3E}">
        <p14:creationId xmlns:p14="http://schemas.microsoft.com/office/powerpoint/2010/main" val="1069307742"/>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Placeholder 1"/>
          <p:cNvSpPr>
            <a:spLocks noGrp="1"/>
          </p:cNvSpPr>
          <p:nvPr>
            <p:ph type="body" sz="quarter" idx="10"/>
          </p:nvPr>
        </p:nvSpPr>
        <p:spPr>
          <a:xfrm>
            <a:off x="0" y="3009900"/>
            <a:ext cx="9144000" cy="838200"/>
          </a:xfrm>
        </p:spPr>
        <p:txBody>
          <a:bodyPr anchor="ctr"/>
          <a:lstStyle/>
          <a:p>
            <a:pPr algn="ctr">
              <a:spcBef>
                <a:spcPct val="0"/>
              </a:spcBef>
            </a:pPr>
            <a:r>
              <a:rPr lang="en-US" sz="4400" smtClean="0">
                <a:solidFill>
                  <a:schemeClr val="accent1"/>
                </a:solidFill>
              </a:rPr>
              <a:t>ENERGY STAR </a:t>
            </a:r>
          </a:p>
          <a:p>
            <a:pPr algn="ctr">
              <a:spcBef>
                <a:spcPct val="0"/>
              </a:spcBef>
            </a:pPr>
            <a:r>
              <a:rPr lang="en-US" sz="4400" smtClean="0">
                <a:solidFill>
                  <a:schemeClr val="accent1"/>
                </a:solidFill>
              </a:rPr>
              <a:t>Energy Management Tools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52400"/>
            <a:ext cx="7620000" cy="1066800"/>
          </a:xfrm>
        </p:spPr>
        <p:txBody>
          <a:bodyPr/>
          <a:lstStyle/>
          <a:p>
            <a:r>
              <a:rPr lang="en-US" sz="3200" smtClean="0"/>
              <a:t>My</a:t>
            </a:r>
            <a:r>
              <a:rPr lang="en-US" sz="3200" smtClean="0">
                <a:solidFill>
                  <a:srgbClr val="00B0F0"/>
                </a:solidFill>
              </a:rPr>
              <a:t>Portfolio</a:t>
            </a:r>
            <a:r>
              <a:rPr lang="en-US" sz="3200" smtClean="0"/>
              <a:t>: </a:t>
            </a:r>
            <a:br>
              <a:rPr lang="en-US" sz="3200" smtClean="0"/>
            </a:br>
            <a:r>
              <a:rPr lang="en-US" sz="3200" smtClean="0"/>
              <a:t>Property Summary Tab</a:t>
            </a:r>
            <a:endParaRPr lang="en-US" sz="3200" dirty="0"/>
          </a:p>
        </p:txBody>
      </p:sp>
      <p:grpSp>
        <p:nvGrpSpPr>
          <p:cNvPr id="5" name="Group 4"/>
          <p:cNvGrpSpPr/>
          <p:nvPr/>
        </p:nvGrpSpPr>
        <p:grpSpPr>
          <a:xfrm>
            <a:off x="1171261" y="1719967"/>
            <a:ext cx="6829739" cy="4699066"/>
            <a:chOff x="1171261" y="1719967"/>
            <a:chExt cx="6829739" cy="4699066"/>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1261" y="1719967"/>
              <a:ext cx="6829739" cy="4699066"/>
            </a:xfrm>
            <a:prstGeom prst="rect">
              <a:avLst/>
            </a:prstGeom>
            <a:ln>
              <a:solidFill>
                <a:schemeClr val="accent1"/>
              </a:solidFill>
            </a:ln>
          </p:spPr>
        </p:pic>
        <p:sp>
          <p:nvSpPr>
            <p:cNvPr id="3" name="Rectangle 2"/>
            <p:cNvSpPr/>
            <p:nvPr/>
          </p:nvSpPr>
          <p:spPr>
            <a:xfrm>
              <a:off x="5486400" y="1828800"/>
              <a:ext cx="533400" cy="76200"/>
            </a:xfrm>
            <a:prstGeom prst="rect">
              <a:avLst/>
            </a:prstGeom>
            <a:solidFill>
              <a:srgbClr val="FD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303686762"/>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7010400" y="6245225"/>
            <a:ext cx="2133600" cy="476250"/>
          </a:xfrm>
          <a:prstGeom prst="rect">
            <a:avLst/>
          </a:prstGeom>
        </p:spPr>
        <p:txBody>
          <a:bodyPr/>
          <a:lstStyle/>
          <a:p>
            <a:pPr algn="r">
              <a:defRPr/>
            </a:pPr>
            <a:fld id="{F16B175D-26AC-42BA-AF68-CE328C4BE887}" type="slidenum">
              <a:rPr lang="en-US" smtClean="0">
                <a:solidFill>
                  <a:srgbClr val="3F3F3F"/>
                </a:solidFill>
              </a:rPr>
              <a:pPr algn="r">
                <a:defRPr/>
              </a:pPr>
              <a:t>40</a:t>
            </a:fld>
            <a:endParaRPr lang="en-US" dirty="0">
              <a:solidFill>
                <a:srgbClr val="3F3F3F"/>
              </a:solidFill>
            </a:endParaRPr>
          </a:p>
        </p:txBody>
      </p:sp>
      <p:sp>
        <p:nvSpPr>
          <p:cNvPr id="2" name="Title 1"/>
          <p:cNvSpPr>
            <a:spLocks noGrp="1"/>
          </p:cNvSpPr>
          <p:nvPr>
            <p:ph type="title" idx="4294967295"/>
          </p:nvPr>
        </p:nvSpPr>
        <p:spPr>
          <a:xfrm>
            <a:off x="0" y="152400"/>
            <a:ext cx="7620000" cy="1066800"/>
          </a:xfrm>
        </p:spPr>
        <p:txBody>
          <a:bodyPr/>
          <a:lstStyle/>
          <a:p>
            <a:r>
              <a:rPr lang="en-US" sz="3200" dirty="0" smtClean="0"/>
              <a:t>Add and Set up a Property: More than One Building</a:t>
            </a:r>
            <a:endParaRPr lang="en-US" sz="3200" dirty="0"/>
          </a:p>
        </p:txBody>
      </p:sp>
      <p:pic>
        <p:nvPicPr>
          <p:cNvPr id="9" name="Picture 8"/>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719565" y="1532616"/>
            <a:ext cx="6348235" cy="5020584"/>
          </a:xfrm>
          <a:prstGeom prst="rect">
            <a:avLst/>
          </a:prstGeom>
          <a:ln>
            <a:solidFill>
              <a:schemeClr val="accent1"/>
            </a:solidFill>
          </a:ln>
        </p:spPr>
      </p:pic>
      <p:pic>
        <p:nvPicPr>
          <p:cNvPr id="5" name="Content Placeholder 4"/>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76200" y="1532616"/>
            <a:ext cx="2461308" cy="1972584"/>
          </a:xfrm>
          <a:prstGeom prst="rect">
            <a:avLst/>
          </a:prstGeom>
          <a:ln>
            <a:solidFill>
              <a:schemeClr val="accent1"/>
            </a:solidFill>
          </a:ln>
        </p:spPr>
      </p:pic>
      <p:sp>
        <p:nvSpPr>
          <p:cNvPr id="6" name="Oval 5"/>
          <p:cNvSpPr/>
          <p:nvPr/>
        </p:nvSpPr>
        <p:spPr>
          <a:xfrm>
            <a:off x="457200" y="2438400"/>
            <a:ext cx="9906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Bent-Up Arrow 10"/>
          <p:cNvSpPr/>
          <p:nvPr/>
        </p:nvSpPr>
        <p:spPr>
          <a:xfrm rot="5400000">
            <a:off x="1488054" y="3316854"/>
            <a:ext cx="609600" cy="1443492"/>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3608294" y="5423647"/>
            <a:ext cx="9906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V="1">
            <a:off x="2445124" y="4688540"/>
            <a:ext cx="1447800" cy="950259"/>
          </a:xfrm>
          <a:prstGeom prst="straightConnector1">
            <a:avLst/>
          </a:prstGeom>
          <a:ln>
            <a:solidFill>
              <a:srgbClr val="C0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1709869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448410" y="1371599"/>
            <a:ext cx="6317623" cy="5384019"/>
          </a:xfrm>
          <a:prstGeom prst="rect">
            <a:avLst/>
          </a:prstGeom>
          <a:ln>
            <a:solidFill>
              <a:srgbClr val="6F6F6F"/>
            </a:solidFill>
          </a:ln>
        </p:spPr>
      </p:pic>
      <p:sp>
        <p:nvSpPr>
          <p:cNvPr id="2" name="Title 1"/>
          <p:cNvSpPr>
            <a:spLocks noGrp="1"/>
          </p:cNvSpPr>
          <p:nvPr>
            <p:ph type="title" idx="4294967295"/>
          </p:nvPr>
        </p:nvSpPr>
        <p:spPr>
          <a:xfrm>
            <a:off x="0" y="228600"/>
            <a:ext cx="7620000" cy="1066800"/>
          </a:xfrm>
        </p:spPr>
        <p:txBody>
          <a:bodyPr/>
          <a:lstStyle/>
          <a:p>
            <a:r>
              <a:rPr lang="en-US" sz="3200" dirty="0" smtClean="0"/>
              <a:t>Campus Features</a:t>
            </a:r>
            <a:endParaRPr lang="en-US" sz="3200" i="1" dirty="0"/>
          </a:p>
        </p:txBody>
      </p:sp>
      <p:pic>
        <p:nvPicPr>
          <p:cNvPr id="5" name="Picture 4"/>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3048000" y="3505200"/>
            <a:ext cx="5875131" cy="2133600"/>
          </a:xfrm>
          <a:prstGeom prst="rect">
            <a:avLst/>
          </a:prstGeom>
          <a:ln>
            <a:solidFill>
              <a:srgbClr val="6F6F6F"/>
            </a:solidFill>
          </a:ln>
          <a:effectLst>
            <a:outerShdw blurRad="50800" dist="38100" dir="13500000" sx="101000" sy="101000" algn="br" rotWithShape="0">
              <a:prstClr val="black">
                <a:alpha val="40000"/>
              </a:prstClr>
            </a:outerShdw>
          </a:effectLst>
        </p:spPr>
      </p:pic>
    </p:spTree>
    <p:extLst>
      <p:ext uri="{BB962C8B-B14F-4D97-AF65-F5344CB8AC3E}">
        <p14:creationId xmlns:p14="http://schemas.microsoft.com/office/powerpoint/2010/main" val="19815859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How To</a:t>
            </a:r>
            <a:endParaRPr lang="en-US" sz="3200" dirty="0"/>
          </a:p>
        </p:txBody>
      </p:sp>
      <p:sp>
        <p:nvSpPr>
          <p:cNvPr id="3" name="Content Placeholder 2"/>
          <p:cNvSpPr>
            <a:spLocks noGrp="1"/>
          </p:cNvSpPr>
          <p:nvPr>
            <p:ph idx="1"/>
          </p:nvPr>
        </p:nvSpPr>
        <p:spPr/>
        <p:txBody>
          <a:bodyPr/>
          <a:lstStyle/>
          <a:p>
            <a:pPr lvl="1"/>
            <a:r>
              <a:rPr lang="en-US" dirty="0" smtClean="0"/>
              <a:t>Navigate Portfolio Manager</a:t>
            </a:r>
          </a:p>
          <a:p>
            <a:pPr lvl="1"/>
            <a:r>
              <a:rPr lang="en-US" dirty="0" smtClean="0"/>
              <a:t>Add a property and enter details about it</a:t>
            </a:r>
          </a:p>
          <a:p>
            <a:pPr lvl="1"/>
            <a:r>
              <a:rPr lang="en-US" dirty="0" smtClean="0">
                <a:solidFill>
                  <a:srgbClr val="00B0F0"/>
                </a:solidFill>
              </a:rPr>
              <a:t>Enter energy and water consumption data</a:t>
            </a:r>
          </a:p>
          <a:p>
            <a:pPr lvl="1"/>
            <a:r>
              <a:rPr lang="en-US" dirty="0"/>
              <a:t>Enter waste data</a:t>
            </a:r>
          </a:p>
          <a:p>
            <a:pPr lvl="1"/>
            <a:r>
              <a:rPr lang="en-US" dirty="0"/>
              <a:t>Connect to other accounts and share properties</a:t>
            </a:r>
          </a:p>
          <a:p>
            <a:pPr lvl="1"/>
            <a:r>
              <a:rPr lang="en-US" dirty="0" smtClean="0"/>
              <a:t>Generate performance reports to assess progress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28600"/>
            <a:ext cx="7620000" cy="1066800"/>
          </a:xfrm>
        </p:spPr>
        <p:txBody>
          <a:bodyPr/>
          <a:lstStyle/>
          <a:p>
            <a:r>
              <a:rPr lang="en-US" sz="3200" dirty="0" err="1" smtClean="0"/>
              <a:t>My</a:t>
            </a:r>
            <a:r>
              <a:rPr lang="en-US" sz="3200" dirty="0" err="1" smtClean="0">
                <a:solidFill>
                  <a:srgbClr val="00B0F0"/>
                </a:solidFill>
              </a:rPr>
              <a:t>Portfolio</a:t>
            </a:r>
            <a:r>
              <a:rPr lang="en-US" sz="3200" dirty="0" smtClean="0"/>
              <a:t>:</a:t>
            </a:r>
            <a:br>
              <a:rPr lang="en-US" sz="3200" dirty="0" smtClean="0"/>
            </a:br>
            <a:r>
              <a:rPr lang="en-US" sz="3200" dirty="0" smtClean="0"/>
              <a:t>Click on the Energy or Water tab</a:t>
            </a:r>
            <a:endParaRPr lang="en-US" sz="3200" dirty="0"/>
          </a:p>
        </p:txBody>
      </p:sp>
      <p:grpSp>
        <p:nvGrpSpPr>
          <p:cNvPr id="9" name="Group 8"/>
          <p:cNvGrpSpPr/>
          <p:nvPr/>
        </p:nvGrpSpPr>
        <p:grpSpPr>
          <a:xfrm>
            <a:off x="1447800" y="1295400"/>
            <a:ext cx="5670308" cy="5239364"/>
            <a:chOff x="1447800" y="1295400"/>
            <a:chExt cx="5670308" cy="5239364"/>
          </a:xfrm>
        </p:grpSpPr>
        <p:grpSp>
          <p:nvGrpSpPr>
            <p:cNvPr id="6" name="Group 5"/>
            <p:cNvGrpSpPr/>
            <p:nvPr/>
          </p:nvGrpSpPr>
          <p:grpSpPr>
            <a:xfrm>
              <a:off x="1447800" y="1295400"/>
              <a:ext cx="5670308" cy="5239364"/>
              <a:chOff x="1447800" y="1295400"/>
              <a:chExt cx="5670308" cy="5239364"/>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7800" y="1295400"/>
                <a:ext cx="5670308" cy="5239364"/>
              </a:xfrm>
              <a:prstGeom prst="rect">
                <a:avLst/>
              </a:prstGeom>
            </p:spPr>
          </p:pic>
          <p:sp>
            <p:nvSpPr>
              <p:cNvPr id="5" name="Oval 4"/>
              <p:cNvSpPr/>
              <p:nvPr/>
            </p:nvSpPr>
            <p:spPr>
              <a:xfrm>
                <a:off x="2590800" y="3114982"/>
                <a:ext cx="10668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Rectangle 7"/>
            <p:cNvSpPr/>
            <p:nvPr/>
          </p:nvSpPr>
          <p:spPr>
            <a:xfrm>
              <a:off x="5181600" y="1295400"/>
              <a:ext cx="457200" cy="1524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630489090"/>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28600"/>
            <a:ext cx="7620000" cy="1066800"/>
          </a:xfrm>
        </p:spPr>
        <p:txBody>
          <a:bodyPr/>
          <a:lstStyle/>
          <a:p>
            <a:r>
              <a:rPr lang="en-US" sz="3200" dirty="0" smtClean="0"/>
              <a:t>Click Add A Meter </a:t>
            </a:r>
            <a:endParaRPr lang="en-US" sz="3200" dirty="0"/>
          </a:p>
        </p:txBody>
      </p:sp>
      <p:grpSp>
        <p:nvGrpSpPr>
          <p:cNvPr id="8" name="Group 7"/>
          <p:cNvGrpSpPr/>
          <p:nvPr/>
        </p:nvGrpSpPr>
        <p:grpSpPr>
          <a:xfrm>
            <a:off x="914400" y="1066800"/>
            <a:ext cx="6019800" cy="5562295"/>
            <a:chOff x="762000" y="1143000"/>
            <a:chExt cx="6019800" cy="5562295"/>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1143000"/>
              <a:ext cx="6019800" cy="5562295"/>
            </a:xfrm>
            <a:prstGeom prst="rect">
              <a:avLst/>
            </a:prstGeom>
          </p:spPr>
        </p:pic>
        <p:sp>
          <p:nvSpPr>
            <p:cNvPr id="7" name="Rectangle 6"/>
            <p:cNvSpPr/>
            <p:nvPr/>
          </p:nvSpPr>
          <p:spPr>
            <a:xfrm>
              <a:off x="4800600" y="1176337"/>
              <a:ext cx="457200" cy="762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Oval 5"/>
          <p:cNvSpPr/>
          <p:nvPr/>
        </p:nvSpPr>
        <p:spPr>
          <a:xfrm>
            <a:off x="5791200" y="5943600"/>
            <a:ext cx="11430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40493654"/>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286000" y="1237343"/>
            <a:ext cx="5637802" cy="5581983"/>
            <a:chOff x="2286000" y="1237343"/>
            <a:chExt cx="5637802" cy="5581983"/>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1237343"/>
              <a:ext cx="5637802" cy="5581983"/>
            </a:xfrm>
            <a:prstGeom prst="rect">
              <a:avLst/>
            </a:prstGeom>
          </p:spPr>
        </p:pic>
        <p:sp>
          <p:nvSpPr>
            <p:cNvPr id="6" name="Rectangle 5"/>
            <p:cNvSpPr/>
            <p:nvPr/>
          </p:nvSpPr>
          <p:spPr>
            <a:xfrm>
              <a:off x="6019800" y="1295400"/>
              <a:ext cx="457200" cy="762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idx="4294967295"/>
          </p:nvPr>
        </p:nvSpPr>
        <p:spPr>
          <a:xfrm>
            <a:off x="0" y="152400"/>
            <a:ext cx="7620000" cy="1066800"/>
          </a:xfrm>
        </p:spPr>
        <p:txBody>
          <a:bodyPr/>
          <a:lstStyle/>
          <a:p>
            <a:r>
              <a:rPr lang="en-US" sz="3200" dirty="0" smtClean="0"/>
              <a:t>Select the energy or water sources that apply to your property</a:t>
            </a:r>
            <a:endParaRPr lang="en-US" sz="320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1219200"/>
            <a:ext cx="5637802" cy="5581983"/>
          </a:xfrm>
          <a:prstGeom prst="rect">
            <a:avLst/>
          </a:prstGeom>
        </p:spPr>
      </p:pic>
    </p:spTree>
    <p:extLst>
      <p:ext uri="{BB962C8B-B14F-4D97-AF65-F5344CB8AC3E}">
        <p14:creationId xmlns:p14="http://schemas.microsoft.com/office/powerpoint/2010/main" val="3892139525"/>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286000" y="990600"/>
            <a:ext cx="5637802" cy="5581983"/>
            <a:chOff x="2286000" y="990600"/>
            <a:chExt cx="5637802" cy="5581983"/>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0" y="990600"/>
              <a:ext cx="5637802" cy="5581983"/>
            </a:xfrm>
            <a:prstGeom prst="rect">
              <a:avLst/>
            </a:prstGeom>
          </p:spPr>
        </p:pic>
        <p:sp>
          <p:nvSpPr>
            <p:cNvPr id="6" name="Rectangle 5"/>
            <p:cNvSpPr/>
            <p:nvPr/>
          </p:nvSpPr>
          <p:spPr>
            <a:xfrm>
              <a:off x="6019800" y="1066800"/>
              <a:ext cx="381000" cy="45719"/>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extBox 2"/>
          <p:cNvSpPr txBox="1"/>
          <p:nvPr/>
        </p:nvSpPr>
        <p:spPr>
          <a:xfrm>
            <a:off x="457200" y="228600"/>
            <a:ext cx="6629400" cy="646331"/>
          </a:xfrm>
          <a:prstGeom prst="rect">
            <a:avLst/>
          </a:prstGeom>
          <a:noFill/>
        </p:spPr>
        <p:txBody>
          <a:bodyPr wrap="square" rtlCol="0">
            <a:spAutoFit/>
          </a:bodyPr>
          <a:lstStyle/>
          <a:p>
            <a:r>
              <a:rPr lang="en-US" sz="3600" b="1" dirty="0" smtClean="0"/>
              <a:t>Click Get Started!</a:t>
            </a:r>
            <a:endParaRPr lang="en-US" sz="3600" b="1" dirty="0"/>
          </a:p>
        </p:txBody>
      </p:sp>
      <p:sp>
        <p:nvSpPr>
          <p:cNvPr id="4" name="Oval 3"/>
          <p:cNvSpPr/>
          <p:nvPr/>
        </p:nvSpPr>
        <p:spPr>
          <a:xfrm>
            <a:off x="5181600" y="5486400"/>
            <a:ext cx="990600" cy="609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rot="1311967">
            <a:off x="4522408" y="5154942"/>
            <a:ext cx="838200" cy="3048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197940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828800" y="1371599"/>
            <a:ext cx="5999922" cy="5386841"/>
          </a:xfrm>
          <a:prstGeom prst="rect">
            <a:avLst/>
          </a:prstGeom>
          <a:ln>
            <a:solidFill>
              <a:schemeClr val="accent1"/>
            </a:solidFill>
          </a:ln>
        </p:spPr>
      </p:pic>
      <p:sp>
        <p:nvSpPr>
          <p:cNvPr id="2" name="Title 1"/>
          <p:cNvSpPr>
            <a:spLocks noGrp="1"/>
          </p:cNvSpPr>
          <p:nvPr>
            <p:ph type="title" idx="4294967295"/>
          </p:nvPr>
        </p:nvSpPr>
        <p:spPr>
          <a:xfrm>
            <a:off x="0" y="228600"/>
            <a:ext cx="7620000" cy="1066800"/>
          </a:xfrm>
        </p:spPr>
        <p:txBody>
          <a:bodyPr/>
          <a:lstStyle/>
          <a:p>
            <a:r>
              <a:rPr lang="en-US" sz="3200" dirty="0" smtClean="0"/>
              <a:t>Enter Additional Information</a:t>
            </a:r>
            <a:endParaRPr lang="en-US" sz="3200" dirty="0"/>
          </a:p>
        </p:txBody>
      </p:sp>
    </p:spTree>
    <p:extLst>
      <p:ext uri="{BB962C8B-B14F-4D97-AF65-F5344CB8AC3E}">
        <p14:creationId xmlns:p14="http://schemas.microsoft.com/office/powerpoint/2010/main" val="2508498047"/>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447800" y="1143000"/>
            <a:ext cx="6463774" cy="5364788"/>
          </a:xfrm>
          <a:prstGeom prst="rect">
            <a:avLst/>
          </a:prstGeom>
          <a:ln>
            <a:solidFill>
              <a:schemeClr val="accent1"/>
            </a:solidFill>
          </a:ln>
        </p:spPr>
      </p:pic>
      <p:sp>
        <p:nvSpPr>
          <p:cNvPr id="2" name="Title 1"/>
          <p:cNvSpPr>
            <a:spLocks noGrp="1"/>
          </p:cNvSpPr>
          <p:nvPr>
            <p:ph type="title" idx="4294967295"/>
          </p:nvPr>
        </p:nvSpPr>
        <p:spPr>
          <a:xfrm>
            <a:off x="0" y="228600"/>
            <a:ext cx="7620000" cy="1066800"/>
          </a:xfrm>
        </p:spPr>
        <p:txBody>
          <a:bodyPr/>
          <a:lstStyle/>
          <a:p>
            <a:r>
              <a:rPr lang="en-US" sz="3200" dirty="0" smtClean="0"/>
              <a:t>About Your Meters</a:t>
            </a:r>
            <a:endParaRPr lang="en-US" sz="3200" dirty="0"/>
          </a:p>
        </p:txBody>
      </p:sp>
    </p:spTree>
    <p:extLst>
      <p:ext uri="{BB962C8B-B14F-4D97-AF65-F5344CB8AC3E}">
        <p14:creationId xmlns:p14="http://schemas.microsoft.com/office/powerpoint/2010/main" val="2675368707"/>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2444" y="1524198"/>
            <a:ext cx="3924593" cy="4351179"/>
          </a:xfrm>
          <a:prstGeom prst="rect">
            <a:avLst/>
          </a:prstGeom>
        </p:spPr>
      </p:pic>
      <p:sp>
        <p:nvSpPr>
          <p:cNvPr id="18434" name="Rectangle 2"/>
          <p:cNvSpPr>
            <a:spLocks noGrp="1"/>
          </p:cNvSpPr>
          <p:nvPr>
            <p:ph type="title"/>
          </p:nvPr>
        </p:nvSpPr>
        <p:spPr/>
        <p:txBody>
          <a:bodyPr/>
          <a:lstStyle/>
          <a:p>
            <a:r>
              <a:rPr lang="en-US" dirty="0" smtClean="0"/>
              <a:t>ENERGY STAR Resources</a:t>
            </a:r>
          </a:p>
        </p:txBody>
      </p:sp>
      <p:sp>
        <p:nvSpPr>
          <p:cNvPr id="18437" name="Rectangle 3"/>
          <p:cNvSpPr>
            <a:spLocks noGrp="1"/>
          </p:cNvSpPr>
          <p:nvPr>
            <p:ph idx="1"/>
          </p:nvPr>
        </p:nvSpPr>
        <p:spPr/>
        <p:txBody>
          <a:bodyPr/>
          <a:lstStyle/>
          <a:p>
            <a:pPr>
              <a:buFont typeface="Arial" charset="0"/>
              <a:buNone/>
            </a:pPr>
            <a:r>
              <a:rPr lang="en-US" sz="2400" b="1" dirty="0" smtClean="0"/>
              <a:t>Guidelines for Energy Management</a:t>
            </a:r>
          </a:p>
          <a:p>
            <a:pPr>
              <a:spcBef>
                <a:spcPts val="600"/>
              </a:spcBef>
            </a:pPr>
            <a:r>
              <a:rPr lang="en-US" sz="2000" b="1" dirty="0" smtClean="0"/>
              <a:t>STEP 1: Commit to Continuous Improvement</a:t>
            </a:r>
          </a:p>
          <a:p>
            <a:pPr>
              <a:spcBef>
                <a:spcPts val="600"/>
              </a:spcBef>
            </a:pPr>
            <a:r>
              <a:rPr lang="en-US" sz="2000" b="1" dirty="0" smtClean="0"/>
              <a:t>STEP 2: Assess Performance</a:t>
            </a:r>
          </a:p>
          <a:p>
            <a:pPr>
              <a:spcBef>
                <a:spcPts val="600"/>
              </a:spcBef>
            </a:pPr>
            <a:r>
              <a:rPr lang="en-US" sz="2000" b="1" dirty="0" smtClean="0"/>
              <a:t>STEP 3: Set Goals</a:t>
            </a:r>
          </a:p>
          <a:p>
            <a:pPr>
              <a:spcBef>
                <a:spcPts val="600"/>
              </a:spcBef>
            </a:pPr>
            <a:r>
              <a:rPr lang="en-US" sz="2000" b="1" dirty="0" smtClean="0"/>
              <a:t>STEP 4: Create Action Plan</a:t>
            </a:r>
          </a:p>
          <a:p>
            <a:pPr>
              <a:spcBef>
                <a:spcPts val="600"/>
              </a:spcBef>
            </a:pPr>
            <a:r>
              <a:rPr lang="en-US" sz="2000" b="1" dirty="0" smtClean="0"/>
              <a:t>STEP 5: Implement Action Plan</a:t>
            </a:r>
          </a:p>
          <a:p>
            <a:pPr>
              <a:spcBef>
                <a:spcPts val="600"/>
              </a:spcBef>
            </a:pPr>
            <a:r>
              <a:rPr lang="en-US" sz="2000" b="1" dirty="0" smtClean="0"/>
              <a:t>STEP 6: Evaluate Progress</a:t>
            </a:r>
          </a:p>
          <a:p>
            <a:pPr>
              <a:spcBef>
                <a:spcPts val="600"/>
              </a:spcBef>
            </a:pPr>
            <a:r>
              <a:rPr lang="en-US" sz="2000" b="1" dirty="0" smtClean="0"/>
              <a:t>STEP 7: Recognize Achievements</a:t>
            </a:r>
          </a:p>
          <a:p>
            <a:endParaRPr lang="en-US" sz="2400" b="1" dirty="0" smtClean="0"/>
          </a:p>
          <a:p>
            <a:endParaRPr lang="en-US" sz="2000" dirty="0" smtClean="0"/>
          </a:p>
          <a:p>
            <a:pPr>
              <a:spcBef>
                <a:spcPct val="5000"/>
              </a:spcBef>
            </a:pPr>
            <a:endParaRPr lang="en-US" sz="2800" dirty="0" smtClean="0"/>
          </a:p>
          <a:p>
            <a:pPr lvl="1">
              <a:spcBef>
                <a:spcPct val="5000"/>
              </a:spcBef>
            </a:pPr>
            <a:endParaRPr lang="en-US" sz="2000" dirty="0" smtClean="0"/>
          </a:p>
          <a:p>
            <a:pPr>
              <a:buFont typeface="Arial" charset="0"/>
              <a:buNone/>
            </a:pPr>
            <a:endParaRPr lang="en-US" dirty="0" smtClean="0"/>
          </a:p>
        </p:txBody>
      </p:sp>
      <p:sp>
        <p:nvSpPr>
          <p:cNvPr id="7" name="TextBox 6"/>
          <p:cNvSpPr txBox="1"/>
          <p:nvPr/>
        </p:nvSpPr>
        <p:spPr>
          <a:xfrm>
            <a:off x="76200" y="6065838"/>
            <a:ext cx="8077200" cy="965200"/>
          </a:xfrm>
          <a:prstGeom prst="rect">
            <a:avLst/>
          </a:prstGeom>
        </p:spPr>
        <p:txBody>
          <a:bodyPr anchor="ctr"/>
          <a:lstStyle/>
          <a:p>
            <a:pPr fontAlgn="auto">
              <a:spcAft>
                <a:spcPts val="0"/>
              </a:spcAft>
              <a:defRPr/>
            </a:pPr>
            <a:r>
              <a:rPr lang="en-US" sz="1000" b="0" dirty="0" smtClean="0">
                <a:latin typeface="+mn-lt"/>
                <a:ea typeface="+mj-ea"/>
              </a:rPr>
              <a:t>“</a:t>
            </a:r>
            <a:r>
              <a:rPr lang="en-US" sz="1000" dirty="0"/>
              <a:t>ENERGY STAR Guidelines for Energy </a:t>
            </a:r>
            <a:r>
              <a:rPr lang="en-US" sz="1000" dirty="0" smtClean="0"/>
              <a:t>Management.</a:t>
            </a:r>
            <a:r>
              <a:rPr lang="en-US" sz="1000" b="0" dirty="0" smtClean="0">
                <a:latin typeface="+mn-lt"/>
                <a:ea typeface="+mj-ea"/>
              </a:rPr>
              <a:t>” </a:t>
            </a:r>
            <a:r>
              <a:rPr lang="en-US" sz="1000" dirty="0">
                <a:hlinkClick r:id="rId4"/>
              </a:rPr>
              <a:t>http://www.energystar.gov/buildings/tools-and-resources/energy-star-guidelines-energy-management</a:t>
            </a:r>
            <a:endParaRPr lang="en-US" sz="1000" b="0" dirty="0">
              <a:solidFill>
                <a:schemeClr val="tx1">
                  <a:lumMod val="50000"/>
                  <a:lumOff val="50000"/>
                </a:schemeClr>
              </a:solidFill>
              <a:latin typeface="+mn-lt"/>
              <a:ea typeface="+mj-ea"/>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452070" y="1415078"/>
            <a:ext cx="6337234" cy="5290522"/>
          </a:xfrm>
          <a:prstGeom prst="rect">
            <a:avLst/>
          </a:prstGeom>
          <a:ln>
            <a:solidFill>
              <a:schemeClr val="accent1"/>
            </a:solidFill>
          </a:ln>
        </p:spPr>
      </p:pic>
      <p:sp>
        <p:nvSpPr>
          <p:cNvPr id="2" name="Title 1"/>
          <p:cNvSpPr>
            <a:spLocks noGrp="1"/>
          </p:cNvSpPr>
          <p:nvPr>
            <p:ph type="title" idx="4294967295"/>
          </p:nvPr>
        </p:nvSpPr>
        <p:spPr>
          <a:xfrm>
            <a:off x="0" y="228600"/>
            <a:ext cx="7620000" cy="1066800"/>
          </a:xfrm>
          <a:prstGeom prst="rect">
            <a:avLst/>
          </a:prstGeom>
        </p:spPr>
        <p:txBody>
          <a:bodyPr/>
          <a:lstStyle/>
          <a:p>
            <a:r>
              <a:rPr lang="en-US" sz="3200" dirty="0"/>
              <a:t>Click in Table to Edit </a:t>
            </a:r>
            <a:r>
              <a:rPr lang="en-US" sz="3200" dirty="0" smtClean="0"/>
              <a:t>Meter Information</a:t>
            </a:r>
            <a:endParaRPr lang="en-US" sz="3200" dirty="0"/>
          </a:p>
        </p:txBody>
      </p:sp>
      <p:sp>
        <p:nvSpPr>
          <p:cNvPr id="5" name="Oval 4"/>
          <p:cNvSpPr/>
          <p:nvPr/>
        </p:nvSpPr>
        <p:spPr>
          <a:xfrm>
            <a:off x="6477000" y="5715000"/>
            <a:ext cx="914400" cy="42203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7052055"/>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28600"/>
            <a:ext cx="7620000" cy="1066800"/>
          </a:xfrm>
        </p:spPr>
        <p:txBody>
          <a:bodyPr/>
          <a:lstStyle/>
          <a:p>
            <a:r>
              <a:rPr lang="en-US" sz="3200" dirty="0" smtClean="0"/>
              <a:t>Add Energy Consumption Information</a:t>
            </a:r>
            <a:endParaRPr lang="en-US" sz="3200" dirty="0"/>
          </a:p>
        </p:txBody>
      </p:sp>
      <p:sp>
        <p:nvSpPr>
          <p:cNvPr id="5" name="Oval 4"/>
          <p:cNvSpPr/>
          <p:nvPr/>
        </p:nvSpPr>
        <p:spPr>
          <a:xfrm>
            <a:off x="1465729" y="3217498"/>
            <a:ext cx="609600" cy="5334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52400" y="3048000"/>
            <a:ext cx="1066800" cy="914400"/>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Expand meter by clicking arrow</a:t>
            </a:r>
          </a:p>
        </p:txBody>
      </p:sp>
      <p:pic>
        <p:nvPicPr>
          <p:cNvPr id="7" name="Picture 6"/>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459900" y="1467465"/>
            <a:ext cx="7190123" cy="4323736"/>
          </a:xfrm>
          <a:prstGeom prst="rect">
            <a:avLst/>
          </a:prstGeom>
          <a:ln>
            <a:solidFill>
              <a:schemeClr val="accent1"/>
            </a:solidFill>
          </a:ln>
        </p:spPr>
      </p:pic>
      <p:sp>
        <p:nvSpPr>
          <p:cNvPr id="12" name="Right Arrow 11"/>
          <p:cNvSpPr/>
          <p:nvPr/>
        </p:nvSpPr>
        <p:spPr>
          <a:xfrm rot="20754298">
            <a:off x="1219200" y="3352800"/>
            <a:ext cx="381000" cy="1524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p:cNvSpPr/>
          <p:nvPr/>
        </p:nvSpPr>
        <p:spPr>
          <a:xfrm rot="592930">
            <a:off x="1205743" y="3559970"/>
            <a:ext cx="381000" cy="1524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37872762"/>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1771" y="0"/>
            <a:ext cx="7620000" cy="1066800"/>
          </a:xfrm>
        </p:spPr>
        <p:txBody>
          <a:bodyPr/>
          <a:lstStyle/>
          <a:p>
            <a:r>
              <a:rPr lang="en-US" sz="3200" dirty="0" smtClean="0"/>
              <a:t>Add Meter Entries and Fill in Data</a:t>
            </a:r>
            <a:endParaRPr lang="en-US" sz="3200" dirty="0"/>
          </a:p>
        </p:txBody>
      </p:sp>
      <p:sp>
        <p:nvSpPr>
          <p:cNvPr id="27" name="TextBox 26"/>
          <p:cNvSpPr txBox="1"/>
          <p:nvPr/>
        </p:nvSpPr>
        <p:spPr>
          <a:xfrm>
            <a:off x="127313" y="2295180"/>
            <a:ext cx="914400" cy="1066800"/>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Click the “</a:t>
            </a:r>
            <a:r>
              <a:rPr kumimoji="0" lang="en-US" sz="1600" b="1" i="0" u="none" strike="noStrike" kern="1200" cap="none" spc="0" normalizeH="0" baseline="0" noProof="0" dirty="0" smtClean="0">
                <a:ln>
                  <a:noFill/>
                </a:ln>
                <a:solidFill>
                  <a:srgbClr val="00B0F0"/>
                </a:solidFill>
                <a:effectLst/>
                <a:uLnTx/>
                <a:uFillTx/>
                <a:latin typeface="Arial" pitchFamily="34" charset="0"/>
                <a:ea typeface="+mj-ea"/>
                <a:cs typeface="Arial" pitchFamily="34" charset="0"/>
              </a:rPr>
              <a:t>+</a:t>
            </a:r>
            <a:r>
              <a:rPr kumimoji="0" lang="en-US" sz="1600" b="1"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 to add entries</a:t>
            </a:r>
          </a:p>
        </p:txBody>
      </p:sp>
      <p:sp>
        <p:nvSpPr>
          <p:cNvPr id="5" name="Oval 4"/>
          <p:cNvSpPr/>
          <p:nvPr/>
        </p:nvSpPr>
        <p:spPr>
          <a:xfrm>
            <a:off x="6096000" y="5562600"/>
            <a:ext cx="8382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17480" y="5449978"/>
            <a:ext cx="1312004" cy="1066800"/>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Click the </a:t>
            </a:r>
            <a:r>
              <a:rPr lang="en-US" sz="1600" b="1" dirty="0" smtClean="0">
                <a:solidFill>
                  <a:schemeClr val="tx1">
                    <a:lumMod val="50000"/>
                    <a:lumOff val="50000"/>
                  </a:schemeClr>
                </a:solidFill>
                <a:latin typeface="Arial" pitchFamily="34" charset="0"/>
                <a:ea typeface="+mj-ea"/>
                <a:cs typeface="Arial" pitchFamily="34" charset="0"/>
              </a:rPr>
              <a:t>triangle to open other meters</a:t>
            </a:r>
            <a:endParaRPr kumimoji="0" lang="en-US" sz="1600" b="1"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endParaRPr>
          </a:p>
        </p:txBody>
      </p:sp>
      <p:grpSp>
        <p:nvGrpSpPr>
          <p:cNvPr id="10" name="Group 9"/>
          <p:cNvGrpSpPr/>
          <p:nvPr/>
        </p:nvGrpSpPr>
        <p:grpSpPr>
          <a:xfrm>
            <a:off x="1092226" y="914400"/>
            <a:ext cx="6306430" cy="5782482"/>
            <a:chOff x="1092226" y="914400"/>
            <a:chExt cx="6306430" cy="5782482"/>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2226" y="914400"/>
              <a:ext cx="6306430" cy="5782482"/>
            </a:xfrm>
            <a:prstGeom prst="rect">
              <a:avLst/>
            </a:prstGeom>
          </p:spPr>
        </p:pic>
        <p:sp>
          <p:nvSpPr>
            <p:cNvPr id="8" name="Rectangle 7"/>
            <p:cNvSpPr/>
            <p:nvPr/>
          </p:nvSpPr>
          <p:spPr>
            <a:xfrm>
              <a:off x="5410200" y="914400"/>
              <a:ext cx="457200" cy="121919"/>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ight Arrow 3"/>
          <p:cNvSpPr/>
          <p:nvPr/>
        </p:nvSpPr>
        <p:spPr>
          <a:xfrm rot="1573137">
            <a:off x="261128" y="3568355"/>
            <a:ext cx="1002671" cy="293842"/>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rot="412982">
            <a:off x="343363" y="5297159"/>
            <a:ext cx="838200" cy="2667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5983816"/>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1447800"/>
            <a:ext cx="7011378" cy="4848902"/>
          </a:xfrm>
          <a:prstGeom prst="rect">
            <a:avLst/>
          </a:prstGeom>
        </p:spPr>
      </p:pic>
      <p:sp>
        <p:nvSpPr>
          <p:cNvPr id="3" name="TextBox 2"/>
          <p:cNvSpPr txBox="1"/>
          <p:nvPr/>
        </p:nvSpPr>
        <p:spPr>
          <a:xfrm>
            <a:off x="457200" y="304800"/>
            <a:ext cx="7848600" cy="646331"/>
          </a:xfrm>
          <a:prstGeom prst="rect">
            <a:avLst/>
          </a:prstGeom>
          <a:noFill/>
        </p:spPr>
        <p:txBody>
          <a:bodyPr wrap="square" rtlCol="0">
            <a:spAutoFit/>
          </a:bodyPr>
          <a:lstStyle/>
          <a:p>
            <a:r>
              <a:rPr lang="en-US" sz="3600" b="1" dirty="0" smtClean="0"/>
              <a:t>Click In the </a:t>
            </a:r>
            <a:r>
              <a:rPr lang="en-US" sz="3600" b="1" dirty="0"/>
              <a:t>T</a:t>
            </a:r>
            <a:r>
              <a:rPr lang="en-US" sz="3600" b="1" dirty="0" smtClean="0"/>
              <a:t>able </a:t>
            </a:r>
            <a:r>
              <a:rPr lang="en-US" sz="3600" b="1" dirty="0"/>
              <a:t>T</a:t>
            </a:r>
            <a:r>
              <a:rPr lang="en-US" sz="3600" b="1" dirty="0" smtClean="0"/>
              <a:t>o </a:t>
            </a:r>
            <a:r>
              <a:rPr lang="en-US" sz="3600" b="1" dirty="0"/>
              <a:t>E</a:t>
            </a:r>
            <a:r>
              <a:rPr lang="en-US" sz="3600" b="1" dirty="0" smtClean="0"/>
              <a:t>nter </a:t>
            </a:r>
            <a:r>
              <a:rPr lang="en-US" sz="3600" b="1" dirty="0"/>
              <a:t>D</a:t>
            </a:r>
            <a:r>
              <a:rPr lang="en-US" sz="3600" b="1" dirty="0" smtClean="0"/>
              <a:t>ata </a:t>
            </a:r>
            <a:endParaRPr lang="en-US" sz="3600" b="1" dirty="0"/>
          </a:p>
        </p:txBody>
      </p:sp>
      <p:sp>
        <p:nvSpPr>
          <p:cNvPr id="4" name="Right Arrow 3"/>
          <p:cNvSpPr/>
          <p:nvPr/>
        </p:nvSpPr>
        <p:spPr>
          <a:xfrm rot="12051265">
            <a:off x="3912669" y="2950419"/>
            <a:ext cx="1676400" cy="4572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769012" y="3603843"/>
            <a:ext cx="2438400" cy="646331"/>
          </a:xfrm>
          <a:prstGeom prst="rect">
            <a:avLst/>
          </a:prstGeom>
          <a:noFill/>
        </p:spPr>
        <p:txBody>
          <a:bodyPr wrap="square" rtlCol="0">
            <a:spAutoFit/>
          </a:bodyPr>
          <a:lstStyle/>
          <a:p>
            <a:pPr algn="ctr"/>
            <a:r>
              <a:rPr lang="en-US" dirty="0" smtClean="0">
                <a:solidFill>
                  <a:srgbClr val="FF0000"/>
                </a:solidFill>
              </a:rPr>
              <a:t>Just click to enter data</a:t>
            </a:r>
            <a:endParaRPr lang="en-US" dirty="0">
              <a:solidFill>
                <a:srgbClr val="FF0000"/>
              </a:solidFill>
            </a:endParaRPr>
          </a:p>
        </p:txBody>
      </p:sp>
      <p:sp>
        <p:nvSpPr>
          <p:cNvPr id="6" name="Oval 5"/>
          <p:cNvSpPr/>
          <p:nvPr/>
        </p:nvSpPr>
        <p:spPr>
          <a:xfrm>
            <a:off x="6248400" y="5024319"/>
            <a:ext cx="1035212" cy="4982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2980474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428311" y="798051"/>
            <a:ext cx="6287377" cy="6051268"/>
            <a:chOff x="1428311" y="798051"/>
            <a:chExt cx="6287377" cy="6051268"/>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8311" y="809626"/>
              <a:ext cx="6287377" cy="6039693"/>
            </a:xfrm>
            <a:prstGeom prst="rect">
              <a:avLst/>
            </a:prstGeom>
          </p:spPr>
        </p:pic>
        <p:sp>
          <p:nvSpPr>
            <p:cNvPr id="7" name="Rectangle 6"/>
            <p:cNvSpPr/>
            <p:nvPr/>
          </p:nvSpPr>
          <p:spPr>
            <a:xfrm>
              <a:off x="5715000" y="798051"/>
              <a:ext cx="533400" cy="1524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idx="4294967295"/>
          </p:nvPr>
        </p:nvSpPr>
        <p:spPr>
          <a:xfrm>
            <a:off x="0" y="0"/>
            <a:ext cx="7620000" cy="1066800"/>
          </a:xfrm>
        </p:spPr>
        <p:txBody>
          <a:bodyPr/>
          <a:lstStyle/>
          <a:p>
            <a:r>
              <a:rPr lang="en-US" sz="3200" dirty="0" smtClean="0"/>
              <a:t>Select Meters to Include in Metrics</a:t>
            </a:r>
            <a:endParaRPr lang="en-US" sz="3200" dirty="0"/>
          </a:p>
        </p:txBody>
      </p:sp>
      <p:sp>
        <p:nvSpPr>
          <p:cNvPr id="4" name="Oval 3"/>
          <p:cNvSpPr/>
          <p:nvPr/>
        </p:nvSpPr>
        <p:spPr>
          <a:xfrm>
            <a:off x="3200400" y="3157959"/>
            <a:ext cx="533400" cy="1600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5867400" y="5791200"/>
            <a:ext cx="1524000" cy="609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2736288" y="1295400"/>
            <a:ext cx="5465404" cy="5410859"/>
            <a:chOff x="2736288" y="1295400"/>
            <a:chExt cx="5465404" cy="5410859"/>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6288" y="1295400"/>
              <a:ext cx="5465404" cy="5410859"/>
            </a:xfrm>
            <a:prstGeom prst="rect">
              <a:avLst/>
            </a:prstGeom>
          </p:spPr>
        </p:pic>
        <p:sp>
          <p:nvSpPr>
            <p:cNvPr id="13" name="Rectangle 12"/>
            <p:cNvSpPr/>
            <p:nvPr/>
          </p:nvSpPr>
          <p:spPr>
            <a:xfrm>
              <a:off x="6400800" y="1371600"/>
              <a:ext cx="457200" cy="45719"/>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idx="4294967295"/>
          </p:nvPr>
        </p:nvSpPr>
        <p:spPr>
          <a:xfrm>
            <a:off x="0" y="228600"/>
            <a:ext cx="7620000" cy="1066800"/>
          </a:xfrm>
        </p:spPr>
        <p:txBody>
          <a:bodyPr/>
          <a:lstStyle/>
          <a:p>
            <a:r>
              <a:rPr lang="en-US" sz="3200" dirty="0" smtClean="0"/>
              <a:t>Property Meters Tab: Meters Added and Displayed</a:t>
            </a:r>
            <a:endParaRPr lang="en-US" sz="3200" dirty="0"/>
          </a:p>
        </p:txBody>
      </p:sp>
      <p:sp>
        <p:nvSpPr>
          <p:cNvPr id="6" name="TextBox 5"/>
          <p:cNvSpPr txBox="1"/>
          <p:nvPr/>
        </p:nvSpPr>
        <p:spPr>
          <a:xfrm>
            <a:off x="0" y="2514600"/>
            <a:ext cx="1313329" cy="495300"/>
          </a:xfrm>
          <a:prstGeom prst="rect">
            <a:avLst/>
          </a:prstGeom>
        </p:spPr>
        <p:txBody>
          <a:bodyPr vert="horz" wrap="square" lIns="91440" tIns="45720" rIns="91440" bIns="45720"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Notification</a:t>
            </a:r>
          </a:p>
        </p:txBody>
      </p:sp>
      <p:sp>
        <p:nvSpPr>
          <p:cNvPr id="11" name="TextBox 10"/>
          <p:cNvSpPr txBox="1"/>
          <p:nvPr/>
        </p:nvSpPr>
        <p:spPr>
          <a:xfrm>
            <a:off x="363071" y="4038600"/>
            <a:ext cx="932329" cy="914400"/>
          </a:xfrm>
          <a:prstGeom prst="rect">
            <a:avLst/>
          </a:prstGeom>
        </p:spPr>
        <p:txBody>
          <a:bodyPr vert="horz" wrap="square" lIns="91440" tIns="45720" rIns="91440" bIns="45720" rtlCol="0" anchor="ctr">
            <a:normAutofit fontScale="92500" lnSpcReduction="1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Details about your meters</a:t>
            </a:r>
          </a:p>
        </p:txBody>
      </p:sp>
      <p:sp>
        <p:nvSpPr>
          <p:cNvPr id="8" name="Right Arrow 7"/>
          <p:cNvSpPr/>
          <p:nvPr/>
        </p:nvSpPr>
        <p:spPr>
          <a:xfrm rot="20213404">
            <a:off x="1007233" y="2623445"/>
            <a:ext cx="1981200" cy="5334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a:off x="1434330" y="4371975"/>
            <a:ext cx="3158580" cy="438151"/>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rot="20992738">
            <a:off x="1687593" y="4044725"/>
            <a:ext cx="1143000" cy="2286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rot="688965">
            <a:off x="1058154" y="5365093"/>
            <a:ext cx="3678366" cy="3810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458162"/>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How To</a:t>
            </a:r>
            <a:endParaRPr lang="en-US" sz="3200" dirty="0"/>
          </a:p>
        </p:txBody>
      </p:sp>
      <p:sp>
        <p:nvSpPr>
          <p:cNvPr id="3" name="Content Placeholder 2"/>
          <p:cNvSpPr>
            <a:spLocks noGrp="1"/>
          </p:cNvSpPr>
          <p:nvPr>
            <p:ph idx="1"/>
          </p:nvPr>
        </p:nvSpPr>
        <p:spPr/>
        <p:txBody>
          <a:bodyPr/>
          <a:lstStyle/>
          <a:p>
            <a:pPr lvl="1"/>
            <a:r>
              <a:rPr lang="en-US" dirty="0" smtClean="0"/>
              <a:t>Navigate Portfolio Manager</a:t>
            </a:r>
          </a:p>
          <a:p>
            <a:pPr lvl="1"/>
            <a:r>
              <a:rPr lang="en-US" dirty="0" smtClean="0"/>
              <a:t>Add a property and enter details about it</a:t>
            </a:r>
          </a:p>
          <a:p>
            <a:pPr lvl="1"/>
            <a:r>
              <a:rPr lang="en-US" dirty="0"/>
              <a:t>Enter energy and water consumption data</a:t>
            </a:r>
          </a:p>
          <a:p>
            <a:pPr lvl="1"/>
            <a:r>
              <a:rPr lang="en-US" dirty="0">
                <a:solidFill>
                  <a:srgbClr val="00B0F0"/>
                </a:solidFill>
              </a:rPr>
              <a:t>Enter waste data</a:t>
            </a:r>
          </a:p>
          <a:p>
            <a:pPr lvl="1"/>
            <a:r>
              <a:rPr lang="en-US" dirty="0"/>
              <a:t>Connect to other accounts and share properties</a:t>
            </a:r>
          </a:p>
          <a:p>
            <a:pPr lvl="1"/>
            <a:r>
              <a:rPr lang="en-US" dirty="0" smtClean="0"/>
              <a:t>Generate performance reports to assess progress</a:t>
            </a:r>
          </a:p>
        </p:txBody>
      </p:sp>
    </p:spTree>
    <p:extLst>
      <p:ext uri="{BB962C8B-B14F-4D97-AF65-F5344CB8AC3E}">
        <p14:creationId xmlns:p14="http://schemas.microsoft.com/office/powerpoint/2010/main" val="238131795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610600" cy="1066800"/>
          </a:xfrm>
        </p:spPr>
        <p:txBody>
          <a:bodyPr/>
          <a:lstStyle/>
          <a:p>
            <a:r>
              <a:rPr lang="en-US" dirty="0" smtClean="0"/>
              <a:t>Click the Waste &amp; Materials Tab</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00200" y="1467015"/>
            <a:ext cx="5654685" cy="4838370"/>
          </a:xfrm>
        </p:spPr>
      </p:pic>
      <p:sp>
        <p:nvSpPr>
          <p:cNvPr id="5" name="Rectangle 4"/>
          <p:cNvSpPr/>
          <p:nvPr/>
        </p:nvSpPr>
        <p:spPr>
          <a:xfrm>
            <a:off x="5410200" y="1524000"/>
            <a:ext cx="457200" cy="45719"/>
          </a:xfrm>
          <a:prstGeom prst="rect">
            <a:avLst/>
          </a:prstGeom>
          <a:solidFill>
            <a:srgbClr val="F8FCFD"/>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505200" y="3352800"/>
            <a:ext cx="1219200" cy="609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0646278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686800" cy="1066800"/>
          </a:xfrm>
        </p:spPr>
        <p:txBody>
          <a:bodyPr/>
          <a:lstStyle/>
          <a:p>
            <a:r>
              <a:rPr lang="en-US" dirty="0" smtClean="0"/>
              <a:t>Click Set Up Waste and Materials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12915" y="1600200"/>
            <a:ext cx="5365770" cy="4591163"/>
          </a:xfrm>
        </p:spPr>
      </p:pic>
      <p:sp>
        <p:nvSpPr>
          <p:cNvPr id="5" name="Oval 4"/>
          <p:cNvSpPr/>
          <p:nvPr/>
        </p:nvSpPr>
        <p:spPr>
          <a:xfrm>
            <a:off x="5728504" y="4572000"/>
            <a:ext cx="1143000" cy="381000"/>
          </a:xfrm>
          <a:prstGeom prst="ellipse">
            <a:avLst/>
          </a:prstGeom>
          <a:noFill/>
          <a:ln>
            <a:solidFill>
              <a:srgbClr val="FD27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410200" y="1600200"/>
            <a:ext cx="457200" cy="152400"/>
          </a:xfrm>
          <a:prstGeom prst="rect">
            <a:avLst/>
          </a:prstGeom>
          <a:solidFill>
            <a:srgbClr val="F8FC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101123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 Up Waste/Materials Meters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1447800"/>
            <a:ext cx="7332038" cy="3886200"/>
          </a:xfrm>
        </p:spPr>
      </p:pic>
      <p:sp>
        <p:nvSpPr>
          <p:cNvPr id="5" name="TextBox 4"/>
          <p:cNvSpPr txBox="1"/>
          <p:nvPr/>
        </p:nvSpPr>
        <p:spPr>
          <a:xfrm>
            <a:off x="203200" y="5400554"/>
            <a:ext cx="8305800" cy="1384995"/>
          </a:xfrm>
          <a:prstGeom prst="rect">
            <a:avLst/>
          </a:prstGeom>
          <a:noFill/>
        </p:spPr>
        <p:txBody>
          <a:bodyPr wrap="square" rtlCol="0">
            <a:spAutoFit/>
          </a:bodyPr>
          <a:lstStyle/>
          <a:p>
            <a:r>
              <a:rPr lang="en-US" sz="2800" dirty="0" smtClean="0"/>
              <a:t>Click the drop down menu and select the materials you are tracking, and what you are doing with them.</a:t>
            </a:r>
            <a:endParaRPr lang="en-US" sz="2800" dirty="0"/>
          </a:p>
        </p:txBody>
      </p:sp>
      <p:sp>
        <p:nvSpPr>
          <p:cNvPr id="6" name="Right Arrow 5"/>
          <p:cNvSpPr/>
          <p:nvPr/>
        </p:nvSpPr>
        <p:spPr>
          <a:xfrm rot="8006848">
            <a:off x="7065338" y="3545173"/>
            <a:ext cx="838200" cy="2286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7747000" y="2430190"/>
            <a:ext cx="1524000" cy="923330"/>
          </a:xfrm>
          <a:prstGeom prst="rect">
            <a:avLst/>
          </a:prstGeom>
          <a:noFill/>
        </p:spPr>
        <p:txBody>
          <a:bodyPr wrap="square" rtlCol="0">
            <a:spAutoFit/>
          </a:bodyPr>
          <a:lstStyle/>
          <a:p>
            <a:r>
              <a:rPr lang="en-US" dirty="0" smtClean="0"/>
              <a:t>You can add multiple materials.</a:t>
            </a:r>
            <a:endParaRPr lang="en-US" dirty="0"/>
          </a:p>
        </p:txBody>
      </p:sp>
      <p:sp>
        <p:nvSpPr>
          <p:cNvPr id="8" name="Right Arrow 7"/>
          <p:cNvSpPr/>
          <p:nvPr/>
        </p:nvSpPr>
        <p:spPr>
          <a:xfrm rot="19300491">
            <a:off x="1891611" y="3934183"/>
            <a:ext cx="990600" cy="30105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105400" y="1524000"/>
            <a:ext cx="685800" cy="1524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448621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p:cNvSpPr>
          <p:nvPr>
            <p:ph type="title"/>
          </p:nvPr>
        </p:nvSpPr>
        <p:spPr/>
        <p:txBody>
          <a:bodyPr/>
          <a:lstStyle/>
          <a:p>
            <a:r>
              <a:rPr lang="en-US" smtClean="0"/>
              <a:t>ENERGY STAR Resources</a:t>
            </a:r>
          </a:p>
        </p:txBody>
      </p:sp>
      <p:sp>
        <p:nvSpPr>
          <p:cNvPr id="19459" name="Rectangle 3"/>
          <p:cNvSpPr>
            <a:spLocks noGrp="1"/>
          </p:cNvSpPr>
          <p:nvPr>
            <p:ph idx="1"/>
          </p:nvPr>
        </p:nvSpPr>
        <p:spPr/>
        <p:txBody>
          <a:bodyPr/>
          <a:lstStyle/>
          <a:p>
            <a:r>
              <a:rPr lang="en-US" sz="2400" b="1" dirty="0" smtClean="0"/>
              <a:t>Building Upgrade Manual  </a:t>
            </a:r>
            <a:r>
              <a:rPr lang="en-US" sz="2800" dirty="0" smtClean="0"/>
              <a:t/>
            </a:r>
            <a:br>
              <a:rPr lang="en-US" sz="2800" dirty="0" smtClean="0"/>
            </a:br>
            <a:r>
              <a:rPr lang="en-US" sz="1900" dirty="0" smtClean="0"/>
              <a:t>Plan and implement profitable energy saving building upgrades utilizing five stages: </a:t>
            </a:r>
          </a:p>
          <a:p>
            <a:pPr lvl="1">
              <a:spcBef>
                <a:spcPct val="5000"/>
              </a:spcBef>
            </a:pPr>
            <a:r>
              <a:rPr lang="en-US" sz="1900" dirty="0" err="1" smtClean="0"/>
              <a:t>Retrocommissioning</a:t>
            </a:r>
            <a:r>
              <a:rPr lang="en-US" sz="1900" dirty="0" smtClean="0"/>
              <a:t> </a:t>
            </a:r>
          </a:p>
          <a:p>
            <a:pPr lvl="1">
              <a:spcBef>
                <a:spcPct val="5000"/>
              </a:spcBef>
            </a:pPr>
            <a:r>
              <a:rPr lang="en-US" sz="1900" dirty="0" smtClean="0"/>
              <a:t>Lighting upgrade </a:t>
            </a:r>
          </a:p>
          <a:p>
            <a:pPr lvl="1">
              <a:spcBef>
                <a:spcPct val="5000"/>
              </a:spcBef>
            </a:pPr>
            <a:r>
              <a:rPr lang="en-US" sz="1900" dirty="0" smtClean="0"/>
              <a:t>Load reductions </a:t>
            </a:r>
          </a:p>
          <a:p>
            <a:pPr lvl="1">
              <a:spcBef>
                <a:spcPct val="5000"/>
              </a:spcBef>
            </a:pPr>
            <a:r>
              <a:rPr lang="en-US" sz="1900" dirty="0" smtClean="0"/>
              <a:t>Air distribution systems upgrade </a:t>
            </a:r>
          </a:p>
          <a:p>
            <a:pPr lvl="1">
              <a:spcBef>
                <a:spcPct val="5000"/>
              </a:spcBef>
            </a:pPr>
            <a:r>
              <a:rPr lang="en-US" sz="1900" dirty="0" smtClean="0"/>
              <a:t>HVAC upgrade</a:t>
            </a:r>
          </a:p>
          <a:p>
            <a:pPr>
              <a:spcBef>
                <a:spcPts val="1800"/>
              </a:spcBef>
            </a:pPr>
            <a:r>
              <a:rPr lang="en-US" sz="2400" b="1" dirty="0" smtClean="0"/>
              <a:t>Cash Flow Opportunity (CFO) Calculator</a:t>
            </a:r>
          </a:p>
          <a:p>
            <a:pPr>
              <a:spcBef>
                <a:spcPct val="0"/>
              </a:spcBef>
              <a:buFont typeface="Arial" charset="0"/>
              <a:buNone/>
            </a:pPr>
            <a:r>
              <a:rPr lang="en-US" sz="2400" b="1" dirty="0" smtClean="0"/>
              <a:t>	</a:t>
            </a:r>
            <a:r>
              <a:rPr lang="en-US" sz="1900" dirty="0" smtClean="0"/>
              <a:t>Helps answer three critical questions about efficiency projects:</a:t>
            </a:r>
          </a:p>
          <a:p>
            <a:pPr lvl="1">
              <a:spcBef>
                <a:spcPts val="113"/>
              </a:spcBef>
            </a:pPr>
            <a:r>
              <a:rPr lang="en-US" sz="1900" dirty="0" smtClean="0"/>
              <a:t>How much new energy efficiency equipment can be purchased from the anticipated savings? </a:t>
            </a:r>
          </a:p>
          <a:p>
            <a:pPr lvl="1">
              <a:spcBef>
                <a:spcPts val="113"/>
              </a:spcBef>
            </a:pPr>
            <a:r>
              <a:rPr lang="en-US" sz="1900" dirty="0" smtClean="0"/>
              <a:t>Should this equipment purchase be financed now, or is it better to wait and use cash from a future budget?</a:t>
            </a:r>
          </a:p>
          <a:p>
            <a:pPr lvl="1">
              <a:spcBef>
                <a:spcPts val="113"/>
              </a:spcBef>
            </a:pPr>
            <a:r>
              <a:rPr lang="en-US" sz="1900" dirty="0" smtClean="0"/>
              <a:t>Is money being lost by waiting for a lower interest rate?</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534400" cy="1066800"/>
          </a:xfrm>
        </p:spPr>
        <p:txBody>
          <a:bodyPr/>
          <a:lstStyle/>
          <a:p>
            <a:r>
              <a:rPr lang="en-US" dirty="0" smtClean="0"/>
              <a:t>Fill in the additional information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1600200"/>
            <a:ext cx="6982267" cy="4738716"/>
          </a:xfrm>
        </p:spPr>
      </p:pic>
      <p:sp>
        <p:nvSpPr>
          <p:cNvPr id="5" name="Oval 4"/>
          <p:cNvSpPr/>
          <p:nvPr/>
        </p:nvSpPr>
        <p:spPr>
          <a:xfrm>
            <a:off x="5486400" y="5181600"/>
            <a:ext cx="1371600" cy="609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105400" y="1676400"/>
            <a:ext cx="533400" cy="762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113513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839200" cy="1066800"/>
          </a:xfrm>
        </p:spPr>
        <p:txBody>
          <a:bodyPr/>
          <a:lstStyle/>
          <a:p>
            <a:r>
              <a:rPr lang="en-US" sz="3200" dirty="0" smtClean="0"/>
              <a:t>Once you have created your waste meters, input the data</a:t>
            </a:r>
            <a:endParaRPr lang="en-US" sz="32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22400" y="1346200"/>
            <a:ext cx="5638800" cy="5096934"/>
          </a:xfrm>
        </p:spPr>
      </p:pic>
      <p:sp>
        <p:nvSpPr>
          <p:cNvPr id="5" name="Oval 4"/>
          <p:cNvSpPr/>
          <p:nvPr/>
        </p:nvSpPr>
        <p:spPr>
          <a:xfrm>
            <a:off x="5486400" y="5486400"/>
            <a:ext cx="12192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rot="1990711">
            <a:off x="599830" y="3234306"/>
            <a:ext cx="1143000" cy="3048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38100" y="3412107"/>
            <a:ext cx="1371600" cy="646331"/>
          </a:xfrm>
          <a:prstGeom prst="rect">
            <a:avLst/>
          </a:prstGeom>
          <a:noFill/>
        </p:spPr>
        <p:txBody>
          <a:bodyPr wrap="square" rtlCol="0">
            <a:spAutoFit/>
          </a:bodyPr>
          <a:lstStyle/>
          <a:p>
            <a:r>
              <a:rPr lang="en-US" dirty="0" smtClean="0"/>
              <a:t>Click here to add data</a:t>
            </a:r>
            <a:endParaRPr lang="en-US" dirty="0"/>
          </a:p>
        </p:txBody>
      </p:sp>
      <p:sp>
        <p:nvSpPr>
          <p:cNvPr id="8" name="Right Arrow 7"/>
          <p:cNvSpPr/>
          <p:nvPr/>
        </p:nvSpPr>
        <p:spPr>
          <a:xfrm rot="8643015">
            <a:off x="6540500" y="5008519"/>
            <a:ext cx="1066800" cy="3048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7276525" y="4886235"/>
            <a:ext cx="1752600" cy="1200329"/>
          </a:xfrm>
          <a:prstGeom prst="rect">
            <a:avLst/>
          </a:prstGeom>
          <a:noFill/>
        </p:spPr>
        <p:txBody>
          <a:bodyPr wrap="square" rtlCol="0">
            <a:spAutoFit/>
          </a:bodyPr>
          <a:lstStyle/>
          <a:p>
            <a:r>
              <a:rPr lang="en-US" dirty="0" smtClean="0"/>
              <a:t>When finished, click Add Meter Entries to move forward</a:t>
            </a:r>
            <a:endParaRPr lang="en-US" dirty="0"/>
          </a:p>
        </p:txBody>
      </p:sp>
      <p:sp>
        <p:nvSpPr>
          <p:cNvPr id="10" name="Rectangle 9"/>
          <p:cNvSpPr/>
          <p:nvPr/>
        </p:nvSpPr>
        <p:spPr>
          <a:xfrm>
            <a:off x="5257800" y="1371600"/>
            <a:ext cx="457200" cy="1524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6034127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752600"/>
            <a:ext cx="6781800" cy="4653578"/>
          </a:xfrm>
        </p:spPr>
      </p:pic>
      <p:sp>
        <p:nvSpPr>
          <p:cNvPr id="2" name="Title 1"/>
          <p:cNvSpPr>
            <a:spLocks noGrp="1"/>
          </p:cNvSpPr>
          <p:nvPr>
            <p:ph type="title"/>
          </p:nvPr>
        </p:nvSpPr>
        <p:spPr>
          <a:xfrm>
            <a:off x="228600" y="381000"/>
            <a:ext cx="8763000" cy="1066800"/>
          </a:xfrm>
        </p:spPr>
        <p:txBody>
          <a:bodyPr/>
          <a:lstStyle/>
          <a:p>
            <a:r>
              <a:rPr lang="en-US" dirty="0" smtClean="0"/>
              <a:t>Select the materials you want applied for use in the analytics</a:t>
            </a:r>
            <a:endParaRPr lang="en-US" dirty="0"/>
          </a:p>
        </p:txBody>
      </p:sp>
      <p:sp>
        <p:nvSpPr>
          <p:cNvPr id="5" name="Right Arrow 4"/>
          <p:cNvSpPr/>
          <p:nvPr/>
        </p:nvSpPr>
        <p:spPr>
          <a:xfrm rot="20443987">
            <a:off x="1078678" y="5018357"/>
            <a:ext cx="1371600" cy="3048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5314709" y="5236114"/>
            <a:ext cx="1524000" cy="609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105400" y="1828800"/>
            <a:ext cx="457200" cy="45719"/>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130741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28600"/>
            <a:ext cx="7620000" cy="1066800"/>
          </a:xfrm>
        </p:spPr>
        <p:txBody>
          <a:bodyPr>
            <a:normAutofit/>
          </a:bodyPr>
          <a:lstStyle/>
          <a:p>
            <a:r>
              <a:rPr lang="en-US" sz="3200" dirty="0" smtClean="0"/>
              <a:t>How To</a:t>
            </a:r>
            <a:endParaRPr lang="en-US" sz="3200" dirty="0"/>
          </a:p>
        </p:txBody>
      </p:sp>
      <p:sp>
        <p:nvSpPr>
          <p:cNvPr id="3" name="Content Placeholder 2"/>
          <p:cNvSpPr>
            <a:spLocks noGrp="1"/>
          </p:cNvSpPr>
          <p:nvPr>
            <p:ph idx="4294967295"/>
          </p:nvPr>
        </p:nvSpPr>
        <p:spPr>
          <a:xfrm>
            <a:off x="0" y="1600200"/>
            <a:ext cx="8229600" cy="4525963"/>
          </a:xfrm>
        </p:spPr>
        <p:txBody>
          <a:bodyPr/>
          <a:lstStyle/>
          <a:p>
            <a:pPr lvl="1"/>
            <a:r>
              <a:rPr lang="en-US" dirty="0"/>
              <a:t>Navigate Portfolio Manager</a:t>
            </a:r>
          </a:p>
          <a:p>
            <a:pPr lvl="1"/>
            <a:r>
              <a:rPr lang="en-US" dirty="0" smtClean="0"/>
              <a:t>Add a property and enter details about it</a:t>
            </a:r>
          </a:p>
          <a:p>
            <a:pPr lvl="1"/>
            <a:r>
              <a:rPr lang="en-US" dirty="0" smtClean="0"/>
              <a:t>Enter energy and water consumption data</a:t>
            </a:r>
          </a:p>
          <a:p>
            <a:pPr lvl="1"/>
            <a:r>
              <a:rPr lang="en-US" dirty="0" smtClean="0"/>
              <a:t>Enter waste data</a:t>
            </a:r>
          </a:p>
          <a:p>
            <a:pPr lvl="1"/>
            <a:r>
              <a:rPr lang="en-US" dirty="0">
                <a:solidFill>
                  <a:srgbClr val="00B0F0"/>
                </a:solidFill>
              </a:rPr>
              <a:t>Connect to other accounts and share properties</a:t>
            </a:r>
          </a:p>
          <a:p>
            <a:pPr lvl="1"/>
            <a:r>
              <a:rPr lang="en-US" dirty="0" smtClean="0"/>
              <a:t>Generate performance reports to assess progress</a:t>
            </a:r>
          </a:p>
        </p:txBody>
      </p:sp>
    </p:spTree>
    <p:extLst>
      <p:ext uri="{BB962C8B-B14F-4D97-AF65-F5344CB8AC3E}">
        <p14:creationId xmlns:p14="http://schemas.microsoft.com/office/powerpoint/2010/main" val="394758264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28600"/>
            <a:ext cx="7620000" cy="1066800"/>
          </a:xfrm>
        </p:spPr>
        <p:txBody>
          <a:bodyPr/>
          <a:lstStyle/>
          <a:p>
            <a:r>
              <a:rPr lang="en-US" dirty="0" smtClean="0"/>
              <a:t>How to Share Properties</a:t>
            </a:r>
            <a:endParaRPr lang="en-US" dirty="0"/>
          </a:p>
        </p:txBody>
      </p:sp>
      <p:sp>
        <p:nvSpPr>
          <p:cNvPr id="3" name="Content Placeholder 2"/>
          <p:cNvSpPr>
            <a:spLocks noGrp="1"/>
          </p:cNvSpPr>
          <p:nvPr>
            <p:ph idx="4294967295"/>
          </p:nvPr>
        </p:nvSpPr>
        <p:spPr>
          <a:xfrm>
            <a:off x="0" y="1600200"/>
            <a:ext cx="8229600" cy="4525963"/>
          </a:xfrm>
        </p:spPr>
        <p:txBody>
          <a:bodyPr/>
          <a:lstStyle/>
          <a:p>
            <a:r>
              <a:rPr lang="en-US" sz="2800" dirty="0" smtClean="0"/>
              <a:t>3 Steps:</a:t>
            </a:r>
          </a:p>
          <a:p>
            <a:pPr marL="971550" lvl="1" indent="-514350">
              <a:buAutoNum type="arabicPeriod"/>
            </a:pPr>
            <a:r>
              <a:rPr lang="en-US" sz="2400" dirty="0" smtClean="0"/>
              <a:t>Connect with others via the </a:t>
            </a:r>
            <a:r>
              <a:rPr lang="en-US" sz="2400" b="1" dirty="0" smtClean="0"/>
              <a:t>My Contacts </a:t>
            </a:r>
            <a:r>
              <a:rPr lang="en-US" sz="2400" dirty="0" smtClean="0"/>
              <a:t>page</a:t>
            </a:r>
          </a:p>
          <a:p>
            <a:pPr marL="971550" lvl="1" indent="-514350">
              <a:buAutoNum type="arabicPeriod"/>
            </a:pPr>
            <a:r>
              <a:rPr lang="en-US" sz="2400" dirty="0" smtClean="0"/>
              <a:t>Share one or more of your properties with your connected contacts &amp; specify the level of access the contacts have to view and edit your properties</a:t>
            </a:r>
          </a:p>
          <a:p>
            <a:pPr marL="971550" lvl="1" indent="-514350">
              <a:buAutoNum type="arabicPeriod"/>
            </a:pPr>
            <a:r>
              <a:rPr lang="en-US" sz="2400" dirty="0" smtClean="0"/>
              <a:t>Review shared properties on the </a:t>
            </a:r>
            <a:r>
              <a:rPr lang="en-US" sz="2400" b="1" dirty="0" smtClean="0"/>
              <a:t>Sharing </a:t>
            </a:r>
            <a:r>
              <a:rPr lang="en-US" sz="2400" dirty="0" smtClean="0"/>
              <a:t>tab</a:t>
            </a:r>
            <a:endParaRPr lang="en-US" sz="2400" dirty="0"/>
          </a:p>
        </p:txBody>
      </p:sp>
    </p:spTree>
    <p:extLst>
      <p:ext uri="{BB962C8B-B14F-4D97-AF65-F5344CB8AC3E}">
        <p14:creationId xmlns:p14="http://schemas.microsoft.com/office/powerpoint/2010/main" val="64155540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7343" y="1447800"/>
            <a:ext cx="7490658" cy="1627094"/>
          </a:xfrm>
          <a:prstGeom prst="rect">
            <a:avLst/>
          </a:prstGeom>
          <a:ln>
            <a:solidFill>
              <a:schemeClr val="accent1"/>
            </a:solidFill>
          </a:ln>
        </p:spPr>
      </p:pic>
      <p:sp>
        <p:nvSpPr>
          <p:cNvPr id="2" name="Title 1"/>
          <p:cNvSpPr>
            <a:spLocks noGrp="1"/>
          </p:cNvSpPr>
          <p:nvPr>
            <p:ph type="title" idx="4294967295"/>
          </p:nvPr>
        </p:nvSpPr>
        <p:spPr>
          <a:xfrm>
            <a:off x="0" y="228600"/>
            <a:ext cx="7620000" cy="1066800"/>
          </a:xfrm>
        </p:spPr>
        <p:txBody>
          <a:bodyPr/>
          <a:lstStyle/>
          <a:p>
            <a:r>
              <a:rPr lang="en-US" sz="3200" dirty="0" smtClean="0"/>
              <a:t>Add and Connect with Contacts</a:t>
            </a:r>
            <a:endParaRPr lang="en-US" sz="3200" dirty="0"/>
          </a:p>
        </p:txBody>
      </p:sp>
      <p:sp>
        <p:nvSpPr>
          <p:cNvPr id="3" name="Slide Number Placeholder 2"/>
          <p:cNvSpPr>
            <a:spLocks noGrp="1"/>
          </p:cNvSpPr>
          <p:nvPr>
            <p:ph type="sldNum" sz="quarter" idx="4294967295"/>
          </p:nvPr>
        </p:nvSpPr>
        <p:spPr>
          <a:xfrm>
            <a:off x="7010400" y="6245225"/>
            <a:ext cx="2133600" cy="476250"/>
          </a:xfrm>
          <a:prstGeom prst="rect">
            <a:avLst/>
          </a:prstGeom>
        </p:spPr>
        <p:txBody>
          <a:bodyPr/>
          <a:lstStyle/>
          <a:p>
            <a:pPr>
              <a:defRPr/>
            </a:pPr>
            <a:fld id="{4F34E375-88FE-4F2B-98B2-1480279B2A3E}" type="slidenum">
              <a:rPr lang="en-US" smtClean="0">
                <a:solidFill>
                  <a:srgbClr val="3F3F3F"/>
                </a:solidFill>
              </a:rPr>
              <a:pPr>
                <a:defRPr/>
              </a:pPr>
              <a:t>64</a:t>
            </a:fld>
            <a:endParaRPr lang="en-US">
              <a:solidFill>
                <a:srgbClr val="3F3F3F"/>
              </a:solidFill>
            </a:endParaRPr>
          </a:p>
        </p:txBody>
      </p:sp>
      <p:sp>
        <p:nvSpPr>
          <p:cNvPr id="6" name="Oval 5"/>
          <p:cNvSpPr/>
          <p:nvPr/>
        </p:nvSpPr>
        <p:spPr>
          <a:xfrm>
            <a:off x="6477000" y="1371600"/>
            <a:ext cx="533400" cy="381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Bent-Up Arrow 7"/>
          <p:cNvSpPr/>
          <p:nvPr/>
        </p:nvSpPr>
        <p:spPr>
          <a:xfrm rot="5400000">
            <a:off x="342900" y="3238500"/>
            <a:ext cx="609600" cy="83820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341781" y="2521438"/>
            <a:ext cx="7526236" cy="4129061"/>
          </a:xfrm>
          <a:prstGeom prst="rect">
            <a:avLst/>
          </a:prstGeom>
          <a:ln>
            <a:solidFill>
              <a:schemeClr val="accent1"/>
            </a:solidFill>
          </a:ln>
          <a:effectLst>
            <a:outerShdw blurRad="50800" dist="88900" dir="13500000" algn="br" rotWithShape="0">
              <a:prstClr val="black">
                <a:alpha val="40000"/>
              </a:prstClr>
            </a:outerShdw>
          </a:effectLst>
        </p:spPr>
      </p:pic>
      <p:sp>
        <p:nvSpPr>
          <p:cNvPr id="9" name="Oval 8"/>
          <p:cNvSpPr/>
          <p:nvPr/>
        </p:nvSpPr>
        <p:spPr>
          <a:xfrm>
            <a:off x="2819400" y="4634752"/>
            <a:ext cx="914400" cy="56425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757444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28600"/>
            <a:ext cx="7620000" cy="1066800"/>
          </a:xfrm>
        </p:spPr>
        <p:txBody>
          <a:bodyPr/>
          <a:lstStyle/>
          <a:p>
            <a:r>
              <a:rPr lang="en-US" sz="3200" dirty="0" smtClean="0"/>
              <a:t>Find Contacts</a:t>
            </a:r>
            <a:endParaRPr lang="en-US" sz="3200" dirty="0"/>
          </a:p>
        </p:txBody>
      </p:sp>
      <p:pic>
        <p:nvPicPr>
          <p:cNvPr id="6" name="Picture 5"/>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99336" y="1447800"/>
            <a:ext cx="8287464" cy="4724894"/>
          </a:xfrm>
          <a:prstGeom prst="rect">
            <a:avLst/>
          </a:prstGeom>
          <a:ln>
            <a:solidFill>
              <a:srgbClr val="6F6F6F"/>
            </a:solidFill>
          </a:ln>
        </p:spPr>
      </p:pic>
    </p:spTree>
    <p:extLst>
      <p:ext uri="{BB962C8B-B14F-4D97-AF65-F5344CB8AC3E}">
        <p14:creationId xmlns:p14="http://schemas.microsoft.com/office/powerpoint/2010/main" val="1179360206"/>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37700" y="1371600"/>
            <a:ext cx="7687600" cy="4970283"/>
          </a:xfrm>
          <a:prstGeom prst="rect">
            <a:avLst/>
          </a:prstGeom>
          <a:ln>
            <a:solidFill>
              <a:srgbClr val="6F6F6F"/>
            </a:solidFill>
          </a:ln>
        </p:spPr>
      </p:pic>
      <p:sp>
        <p:nvSpPr>
          <p:cNvPr id="2" name="Title 1"/>
          <p:cNvSpPr>
            <a:spLocks noGrp="1"/>
          </p:cNvSpPr>
          <p:nvPr>
            <p:ph type="title" idx="4294967295"/>
          </p:nvPr>
        </p:nvSpPr>
        <p:spPr>
          <a:xfrm>
            <a:off x="0" y="228600"/>
            <a:ext cx="7620000" cy="1066800"/>
          </a:xfrm>
        </p:spPr>
        <p:txBody>
          <a:bodyPr/>
          <a:lstStyle/>
          <a:p>
            <a:r>
              <a:rPr lang="en-US" sz="3200" dirty="0" smtClean="0"/>
              <a:t>Send Connection Request to Contact</a:t>
            </a:r>
            <a:endParaRPr lang="en-US" sz="3200" dirty="0"/>
          </a:p>
        </p:txBody>
      </p:sp>
      <p:sp>
        <p:nvSpPr>
          <p:cNvPr id="5" name="Oval 4"/>
          <p:cNvSpPr/>
          <p:nvPr/>
        </p:nvSpPr>
        <p:spPr>
          <a:xfrm>
            <a:off x="7315200" y="3048000"/>
            <a:ext cx="685800"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80359550"/>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461330" y="1447800"/>
            <a:ext cx="7383140" cy="4773440"/>
          </a:xfrm>
          <a:prstGeom prst="rect">
            <a:avLst/>
          </a:prstGeom>
          <a:ln>
            <a:solidFill>
              <a:srgbClr val="6F6F6F"/>
            </a:solidFill>
          </a:ln>
        </p:spPr>
      </p:pic>
      <p:sp>
        <p:nvSpPr>
          <p:cNvPr id="2" name="Title 1"/>
          <p:cNvSpPr>
            <a:spLocks noGrp="1"/>
          </p:cNvSpPr>
          <p:nvPr>
            <p:ph type="title" idx="4294967295"/>
          </p:nvPr>
        </p:nvSpPr>
        <p:spPr>
          <a:xfrm>
            <a:off x="0" y="228600"/>
            <a:ext cx="7620000" cy="1066800"/>
          </a:xfrm>
        </p:spPr>
        <p:txBody>
          <a:bodyPr/>
          <a:lstStyle/>
          <a:p>
            <a:r>
              <a:rPr lang="en-US" sz="3200" dirty="0" smtClean="0"/>
              <a:t>Connection Request Confirmed</a:t>
            </a:r>
            <a:endParaRPr lang="en-US" sz="3200" dirty="0"/>
          </a:p>
        </p:txBody>
      </p:sp>
      <p:sp>
        <p:nvSpPr>
          <p:cNvPr id="5" name="Oval 4"/>
          <p:cNvSpPr/>
          <p:nvPr/>
        </p:nvSpPr>
        <p:spPr>
          <a:xfrm>
            <a:off x="6934200" y="3048000"/>
            <a:ext cx="685800"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075856" y="3657600"/>
            <a:ext cx="6350056" cy="2373087"/>
          </a:xfrm>
          <a:prstGeom prst="rect">
            <a:avLst/>
          </a:prstGeom>
          <a:ln>
            <a:solidFill>
              <a:srgbClr val="6F6F6F"/>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403409805"/>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28600"/>
            <a:ext cx="7620000" cy="1066800"/>
          </a:xfrm>
        </p:spPr>
        <p:txBody>
          <a:bodyPr/>
          <a:lstStyle/>
          <a:p>
            <a:r>
              <a:rPr lang="en-US" sz="3200" dirty="0" smtClean="0"/>
              <a:t>Contact Receives and Accepts Connection Request</a:t>
            </a:r>
          </a:p>
        </p:txBody>
      </p:sp>
      <p:sp>
        <p:nvSpPr>
          <p:cNvPr id="6" name="Oval 5"/>
          <p:cNvSpPr/>
          <p:nvPr/>
        </p:nvSpPr>
        <p:spPr>
          <a:xfrm>
            <a:off x="6477000" y="2590800"/>
            <a:ext cx="609600" cy="381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p:cNvSpPr/>
          <p:nvPr/>
        </p:nvSpPr>
        <p:spPr>
          <a:xfrm>
            <a:off x="4419600" y="3496859"/>
            <a:ext cx="228600" cy="609600"/>
          </a:xfrm>
          <a:prstGeom prst="down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p:cNvPicPr>
            <a:picLocks noChangeAspect="1" noChangeArrowheads="1"/>
          </p:cNvPicPr>
          <p:nvPr/>
        </p:nvPicPr>
        <p:blipFill>
          <a:blip r:embed="rId3" cstate="screen">
            <a:extLst>
              <a:ext uri="{28A0092B-C50C-407E-A947-70E740481C1C}">
                <a14:useLocalDpi xmlns:a14="http://schemas.microsoft.com/office/drawing/2010/main" val="0"/>
              </a:ext>
            </a:extLst>
          </a:blip>
          <a:stretch>
            <a:fillRect/>
          </a:stretch>
        </p:blipFill>
        <p:spPr bwMode="auto">
          <a:xfrm>
            <a:off x="762000" y="2058416"/>
            <a:ext cx="7543800" cy="1255268"/>
          </a:xfrm>
          <a:prstGeom prst="rect">
            <a:avLst/>
          </a:prstGeom>
          <a:noFill/>
          <a:ln w="9525">
            <a:solidFill>
              <a:schemeClr val="tx1"/>
            </a:solidFill>
            <a:miter lim="800000"/>
            <a:headEnd/>
            <a:tailEnd/>
          </a:ln>
        </p:spPr>
      </p:pic>
      <p:pic>
        <p:nvPicPr>
          <p:cNvPr id="9" name="Picture 2"/>
          <p:cNvPicPr>
            <a:picLocks noChangeAspect="1" noChangeArrowheads="1"/>
          </p:cNvPicPr>
          <p:nvPr/>
        </p:nvPicPr>
        <p:blipFill>
          <a:blip r:embed="rId4" cstate="screen">
            <a:extLst>
              <a:ext uri="{28A0092B-C50C-407E-A947-70E740481C1C}">
                <a14:useLocalDpi xmlns:a14="http://schemas.microsoft.com/office/drawing/2010/main" val="0"/>
              </a:ext>
            </a:extLst>
          </a:blip>
          <a:stretch>
            <a:fillRect/>
          </a:stretch>
        </p:blipFill>
        <p:spPr bwMode="auto">
          <a:xfrm>
            <a:off x="772277" y="4335059"/>
            <a:ext cx="7523246" cy="1227541"/>
          </a:xfrm>
          <a:prstGeom prst="rect">
            <a:avLst/>
          </a:prstGeom>
          <a:noFill/>
          <a:ln w="9525">
            <a:solidFill>
              <a:schemeClr val="tx1"/>
            </a:solidFill>
            <a:miter lim="800000"/>
            <a:headEnd/>
            <a:tailEnd/>
          </a:ln>
        </p:spPr>
      </p:pic>
      <p:sp>
        <p:nvSpPr>
          <p:cNvPr id="10" name="Oval 9"/>
          <p:cNvSpPr/>
          <p:nvPr/>
        </p:nvSpPr>
        <p:spPr>
          <a:xfrm>
            <a:off x="6858000" y="2895600"/>
            <a:ext cx="609600"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24864325"/>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Placeholder 1"/>
          <p:cNvSpPr>
            <a:spLocks noGrp="1"/>
          </p:cNvSpPr>
          <p:nvPr>
            <p:ph type="body" sz="quarter" idx="10"/>
          </p:nvPr>
        </p:nvSpPr>
        <p:spPr>
          <a:xfrm>
            <a:off x="304800" y="3009900"/>
            <a:ext cx="8534400" cy="838200"/>
          </a:xfrm>
        </p:spPr>
        <p:txBody>
          <a:bodyPr anchor="ctr"/>
          <a:lstStyle/>
          <a:p>
            <a:pPr algn="ctr"/>
            <a:r>
              <a:rPr lang="en-US" sz="4400" smtClean="0">
                <a:solidFill>
                  <a:schemeClr val="accent1"/>
                </a:solidFill>
              </a:rPr>
              <a:t>Benchmarking with </a:t>
            </a:r>
          </a:p>
          <a:p>
            <a:pPr algn="ctr"/>
            <a:r>
              <a:rPr lang="en-US" sz="4400" smtClean="0">
                <a:solidFill>
                  <a:schemeClr val="accent1"/>
                </a:solidFill>
              </a:rPr>
              <a:t>Portfolio Manager</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28600"/>
            <a:ext cx="7620000" cy="1066800"/>
          </a:xfrm>
        </p:spPr>
        <p:txBody>
          <a:bodyPr/>
          <a:lstStyle/>
          <a:p>
            <a:r>
              <a:rPr lang="en-US" sz="3200" dirty="0" smtClean="0"/>
              <a:t>Connection Confirmed</a:t>
            </a:r>
            <a:endParaRPr lang="en-US" sz="3200" dirty="0"/>
          </a:p>
        </p:txBody>
      </p:sp>
      <p:pic>
        <p:nvPicPr>
          <p:cNvPr id="4" name="Picture 2"/>
          <p:cNvPicPr>
            <a:picLocks noChangeAspect="1" noChangeArrowheads="1"/>
          </p:cNvPicPr>
          <p:nvPr/>
        </p:nvPicPr>
        <p:blipFill>
          <a:blip r:embed="rId3" cstate="screen">
            <a:extLst>
              <a:ext uri="{28A0092B-C50C-407E-A947-70E740481C1C}">
                <a14:useLocalDpi xmlns:a14="http://schemas.microsoft.com/office/drawing/2010/main" val="0"/>
              </a:ext>
            </a:extLst>
          </a:blip>
          <a:stretch>
            <a:fillRect/>
          </a:stretch>
        </p:blipFill>
        <p:spPr bwMode="auto">
          <a:xfrm>
            <a:off x="676656" y="2819400"/>
            <a:ext cx="8086344" cy="1524000"/>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894698384"/>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918" y="1008852"/>
            <a:ext cx="7988934" cy="5522922"/>
          </a:xfrm>
          <a:prstGeom prst="rect">
            <a:avLst/>
          </a:prstGeom>
        </p:spPr>
      </p:pic>
      <p:sp>
        <p:nvSpPr>
          <p:cNvPr id="2" name="Title 1"/>
          <p:cNvSpPr>
            <a:spLocks noGrp="1"/>
          </p:cNvSpPr>
          <p:nvPr>
            <p:ph type="title" idx="4294967295"/>
          </p:nvPr>
        </p:nvSpPr>
        <p:spPr>
          <a:xfrm>
            <a:off x="0" y="0"/>
            <a:ext cx="7620000" cy="1066800"/>
          </a:xfrm>
        </p:spPr>
        <p:txBody>
          <a:bodyPr/>
          <a:lstStyle/>
          <a:p>
            <a:r>
              <a:rPr lang="en-US" sz="3200" dirty="0" smtClean="0"/>
              <a:t>Sharing Tab – Overview</a:t>
            </a:r>
            <a:endParaRPr lang="en-US" sz="3200" dirty="0"/>
          </a:p>
        </p:txBody>
      </p:sp>
      <p:cxnSp>
        <p:nvCxnSpPr>
          <p:cNvPr id="8" name="Straight Arrow Connector 7"/>
          <p:cNvCxnSpPr/>
          <p:nvPr/>
        </p:nvCxnSpPr>
        <p:spPr>
          <a:xfrm>
            <a:off x="457200" y="3094574"/>
            <a:ext cx="91440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6240370"/>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795098" y="1436658"/>
            <a:ext cx="6383925" cy="5377065"/>
          </a:xfrm>
          <a:prstGeom prst="rect">
            <a:avLst/>
          </a:prstGeom>
        </p:spPr>
      </p:pic>
      <p:sp>
        <p:nvSpPr>
          <p:cNvPr id="2" name="Title 1"/>
          <p:cNvSpPr>
            <a:spLocks noGrp="1"/>
          </p:cNvSpPr>
          <p:nvPr>
            <p:ph type="title" idx="4294967295"/>
          </p:nvPr>
        </p:nvSpPr>
        <p:spPr>
          <a:xfrm>
            <a:off x="0" y="228600"/>
            <a:ext cx="7620000" cy="1066800"/>
          </a:xfrm>
        </p:spPr>
        <p:txBody>
          <a:bodyPr>
            <a:normAutofit/>
          </a:bodyPr>
          <a:lstStyle/>
          <a:p>
            <a:r>
              <a:rPr lang="en-US" sz="3200" dirty="0" smtClean="0"/>
              <a:t>Share Your Property:</a:t>
            </a:r>
            <a:br>
              <a:rPr lang="en-US" sz="3200" dirty="0" smtClean="0"/>
            </a:br>
            <a:r>
              <a:rPr lang="en-US" sz="3200" dirty="0" smtClean="0"/>
              <a:t>One or Multiple Properties</a:t>
            </a:r>
            <a:endParaRPr lang="en-US" sz="3200" dirty="0"/>
          </a:p>
        </p:txBody>
      </p:sp>
      <p:sp>
        <p:nvSpPr>
          <p:cNvPr id="11" name="TextBox 10"/>
          <p:cNvSpPr txBox="1"/>
          <p:nvPr/>
        </p:nvSpPr>
        <p:spPr>
          <a:xfrm>
            <a:off x="40491" y="3325091"/>
            <a:ext cx="1752600" cy="800100"/>
          </a:xfrm>
          <a:prstGeom prst="rect">
            <a:avLst/>
          </a:prstGeom>
        </p:spPr>
        <p:txBody>
          <a:bodyPr vert="horz" wrap="square" lIns="91440" tIns="45720" rIns="91440" bIns="45720" rtlCol="0" anchor="ctr">
            <a:normAutofit fontScale="40000" lnSpcReduction="20000"/>
          </a:bodyPr>
          <a:lstStyle/>
          <a:p>
            <a:pPr marR="0" defTabSz="914400" rtl="0" eaLnBrk="1" fontAlgn="auto" latinLnBrk="0" hangingPunct="1">
              <a:lnSpc>
                <a:spcPct val="100000"/>
              </a:lnSpc>
              <a:spcBef>
                <a:spcPct val="0"/>
              </a:spcBef>
              <a:spcAft>
                <a:spcPts val="0"/>
              </a:spcAft>
              <a:buClrTx/>
              <a:buSzTx/>
              <a:tabLst/>
            </a:pPr>
            <a:r>
              <a:rPr kumimoji="0" lang="en-US" sz="3200" b="1"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One Property</a:t>
            </a:r>
          </a:p>
          <a:p>
            <a:pPr marR="0" defTabSz="914400" rtl="0" eaLnBrk="1" fontAlgn="auto" latinLnBrk="0" hangingPunct="1">
              <a:lnSpc>
                <a:spcPct val="100000"/>
              </a:lnSpc>
              <a:spcBef>
                <a:spcPct val="0"/>
              </a:spcBef>
              <a:spcAft>
                <a:spcPts val="0"/>
              </a:spcAft>
              <a:buClrTx/>
              <a:buSzTx/>
              <a:tabLst/>
            </a:pPr>
            <a:r>
              <a:rPr lang="en-US" sz="3200" b="1" dirty="0" smtClean="0">
                <a:latin typeface="Arial" pitchFamily="34" charset="0"/>
                <a:ea typeface="+mj-ea"/>
                <a:cs typeface="Arial" pitchFamily="34" charset="0"/>
              </a:rPr>
              <a:t>Multiple Properties</a:t>
            </a:r>
          </a:p>
          <a:p>
            <a:pPr marR="0" defTabSz="914400" rtl="0" eaLnBrk="1" fontAlgn="auto" latinLnBrk="0" hangingPunct="1">
              <a:lnSpc>
                <a:spcPct val="100000"/>
              </a:lnSpc>
              <a:spcBef>
                <a:spcPct val="0"/>
              </a:spcBef>
              <a:spcAft>
                <a:spcPts val="0"/>
              </a:spcAft>
              <a:buClrTx/>
              <a:buSzTx/>
              <a:tabLst/>
            </a:pPr>
            <a:r>
              <a:rPr kumimoji="0" lang="en-US" sz="3200" b="1"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All</a:t>
            </a:r>
            <a:r>
              <a:rPr kumimoji="0" lang="en-US" sz="3200" b="1" i="0" u="none" strike="noStrike" kern="1200" cap="none" spc="0" normalizeH="0" noProof="0" dirty="0" smtClean="0">
                <a:ln>
                  <a:noFill/>
                </a:ln>
                <a:solidFill>
                  <a:schemeClr val="tx1">
                    <a:lumMod val="50000"/>
                    <a:lumOff val="50000"/>
                  </a:schemeClr>
                </a:solidFill>
                <a:effectLst/>
                <a:uLnTx/>
                <a:uFillTx/>
                <a:latin typeface="Arial" pitchFamily="34" charset="0"/>
                <a:ea typeface="+mj-ea"/>
                <a:cs typeface="Arial" pitchFamily="34" charset="0"/>
              </a:rPr>
              <a:t> Properties</a:t>
            </a:r>
            <a:endParaRPr kumimoji="0" lang="en-US" sz="3200" b="1"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endParaRPr>
          </a:p>
        </p:txBody>
      </p:sp>
      <p:cxnSp>
        <p:nvCxnSpPr>
          <p:cNvPr id="9" name="Straight Arrow Connector 8"/>
          <p:cNvCxnSpPr/>
          <p:nvPr/>
        </p:nvCxnSpPr>
        <p:spPr>
          <a:xfrm flipV="1">
            <a:off x="1300768" y="3377361"/>
            <a:ext cx="1080655" cy="23901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4550583" y="3108604"/>
            <a:ext cx="1012017" cy="32039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63697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43000" y="1395403"/>
            <a:ext cx="6386608" cy="5377065"/>
          </a:xfrm>
          <a:prstGeom prst="rect">
            <a:avLst/>
          </a:prstGeom>
        </p:spPr>
      </p:pic>
      <p:sp>
        <p:nvSpPr>
          <p:cNvPr id="2" name="Title 1"/>
          <p:cNvSpPr>
            <a:spLocks noGrp="1"/>
          </p:cNvSpPr>
          <p:nvPr>
            <p:ph type="title" idx="4294967295"/>
          </p:nvPr>
        </p:nvSpPr>
        <p:spPr>
          <a:xfrm>
            <a:off x="0" y="228600"/>
            <a:ext cx="7620000" cy="1066800"/>
          </a:xfrm>
        </p:spPr>
        <p:txBody>
          <a:bodyPr>
            <a:normAutofit/>
          </a:bodyPr>
          <a:lstStyle/>
          <a:p>
            <a:r>
              <a:rPr lang="en-US" sz="3200" dirty="0" smtClean="0"/>
              <a:t>Share Your Property:</a:t>
            </a:r>
            <a:br>
              <a:rPr lang="en-US" sz="3200" dirty="0" smtClean="0"/>
            </a:br>
            <a:r>
              <a:rPr lang="en-US" sz="3200" dirty="0" smtClean="0"/>
              <a:t>Multiple Properties</a:t>
            </a:r>
            <a:endParaRPr lang="en-US" sz="3200" dirty="0"/>
          </a:p>
        </p:txBody>
      </p:sp>
      <p:pic>
        <p:nvPicPr>
          <p:cNvPr id="5" name="Picture 4"/>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1676400" y="2362200"/>
            <a:ext cx="6806366" cy="3183013"/>
          </a:xfrm>
          <a:prstGeom prst="rect">
            <a:avLst/>
          </a:prstGeom>
        </p:spPr>
      </p:pic>
      <p:sp>
        <p:nvSpPr>
          <p:cNvPr id="12" name="Oval 11"/>
          <p:cNvSpPr/>
          <p:nvPr/>
        </p:nvSpPr>
        <p:spPr>
          <a:xfrm>
            <a:off x="1894291" y="3348247"/>
            <a:ext cx="315509" cy="32039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3" name="Oval 12"/>
          <p:cNvSpPr/>
          <p:nvPr/>
        </p:nvSpPr>
        <p:spPr>
          <a:xfrm>
            <a:off x="6945086" y="4980946"/>
            <a:ext cx="990600" cy="39659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267438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456056" y="1447800"/>
            <a:ext cx="7076653" cy="4803288"/>
          </a:xfrm>
          <a:prstGeom prst="rect">
            <a:avLst/>
          </a:prstGeom>
          <a:ln>
            <a:solidFill>
              <a:schemeClr val="accent1"/>
            </a:solidFill>
          </a:ln>
        </p:spPr>
      </p:pic>
      <p:sp>
        <p:nvSpPr>
          <p:cNvPr id="2" name="Title 1"/>
          <p:cNvSpPr>
            <a:spLocks noGrp="1"/>
          </p:cNvSpPr>
          <p:nvPr>
            <p:ph type="title" idx="4294967295"/>
          </p:nvPr>
        </p:nvSpPr>
        <p:spPr>
          <a:xfrm>
            <a:off x="0" y="228600"/>
            <a:ext cx="7620000" cy="1066800"/>
          </a:xfrm>
        </p:spPr>
        <p:txBody>
          <a:bodyPr/>
          <a:lstStyle/>
          <a:p>
            <a:r>
              <a:rPr lang="en-US" sz="3200" dirty="0" smtClean="0"/>
              <a:t>Select Permissions</a:t>
            </a:r>
            <a:endParaRPr lang="en-US" sz="3200" dirty="0"/>
          </a:p>
        </p:txBody>
      </p:sp>
      <p:sp>
        <p:nvSpPr>
          <p:cNvPr id="9" name="Oval 8"/>
          <p:cNvSpPr/>
          <p:nvPr/>
        </p:nvSpPr>
        <p:spPr>
          <a:xfrm>
            <a:off x="6026366" y="4953000"/>
            <a:ext cx="2209800" cy="73286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530566" y="4372536"/>
            <a:ext cx="457200" cy="36643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3849444"/>
            <a:ext cx="1454366" cy="1103556"/>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lang="en-US" sz="1600" b="1" dirty="0" smtClean="0">
                <a:solidFill>
                  <a:schemeClr val="tx1">
                    <a:lumMod val="50000"/>
                    <a:lumOff val="50000"/>
                  </a:schemeClr>
                </a:solidFill>
                <a:latin typeface="Arial" pitchFamily="34" charset="0"/>
                <a:ea typeface="+mj-ea"/>
                <a:cs typeface="Arial" pitchFamily="34" charset="0"/>
              </a:rPr>
              <a:t>Click arrow to show/hide permissions options</a:t>
            </a:r>
            <a:endParaRPr kumimoji="0" lang="en-US" sz="1600" b="1"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endParaRPr>
          </a:p>
        </p:txBody>
      </p:sp>
      <p:cxnSp>
        <p:nvCxnSpPr>
          <p:cNvPr id="11" name="Straight Arrow Connector 10"/>
          <p:cNvCxnSpPr/>
          <p:nvPr/>
        </p:nvCxnSpPr>
        <p:spPr>
          <a:xfrm flipV="1">
            <a:off x="1295400" y="4876800"/>
            <a:ext cx="3962400" cy="6858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0" y="5427904"/>
            <a:ext cx="1454366" cy="565224"/>
          </a:xfrm>
          <a:prstGeom prst="rect">
            <a:avLst/>
          </a:prstGeom>
        </p:spPr>
        <p:txBody>
          <a:bodyPr vert="horz" wrap="square" lIns="91440" tIns="45720" rIns="91440" bIns="45720" rtlCol="0" anchor="ctr">
            <a:normAutofit lnSpcReduction="1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Choose</a:t>
            </a:r>
            <a:r>
              <a:rPr kumimoji="0" lang="en-US" sz="1600" b="1" i="0" u="none" strike="noStrike" kern="1200" cap="none" spc="0" normalizeH="0" noProof="0" dirty="0" smtClean="0">
                <a:ln>
                  <a:noFill/>
                </a:ln>
                <a:solidFill>
                  <a:schemeClr val="tx1">
                    <a:lumMod val="50000"/>
                    <a:lumOff val="50000"/>
                  </a:schemeClr>
                </a:solidFill>
                <a:effectLst/>
                <a:uLnTx/>
                <a:uFillTx/>
                <a:latin typeface="Arial" pitchFamily="34" charset="0"/>
                <a:ea typeface="+mj-ea"/>
                <a:cs typeface="Arial" pitchFamily="34" charset="0"/>
              </a:rPr>
              <a:t> permissions</a:t>
            </a:r>
            <a:endParaRPr kumimoji="0" lang="en-US" sz="1600" b="1"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endParaRPr>
          </a:p>
        </p:txBody>
      </p:sp>
    </p:spTree>
    <p:extLst>
      <p:ext uri="{BB962C8B-B14F-4D97-AF65-F5344CB8AC3E}">
        <p14:creationId xmlns:p14="http://schemas.microsoft.com/office/powerpoint/2010/main" val="2494289526"/>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p:nvPr/>
        </p:nvPicPr>
        <p:blipFill>
          <a:blip r:embed="rId3" cstate="screen">
            <a:extLst>
              <a:ext uri="{28A0092B-C50C-407E-A947-70E740481C1C}">
                <a14:useLocalDpi xmlns:a14="http://schemas.microsoft.com/office/drawing/2010/main" val="0"/>
              </a:ext>
            </a:extLst>
          </a:blip>
          <a:srcRect r="-696"/>
          <a:stretch>
            <a:fillRect/>
          </a:stretch>
        </p:blipFill>
        <p:spPr>
          <a:xfrm>
            <a:off x="2209800" y="1447800"/>
            <a:ext cx="6705600" cy="1904999"/>
          </a:xfrm>
          <a:prstGeom prst="rect">
            <a:avLst/>
          </a:prstGeom>
          <a:ln>
            <a:solidFill>
              <a:schemeClr val="accent1">
                <a:lumMod val="75000"/>
              </a:schemeClr>
            </a:solidFill>
          </a:ln>
        </p:spPr>
      </p:pic>
      <p:pic>
        <p:nvPicPr>
          <p:cNvPr id="14" name="Picture 13"/>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234178" y="4492394"/>
            <a:ext cx="6632167" cy="1745307"/>
          </a:xfrm>
          <a:prstGeom prst="rect">
            <a:avLst/>
          </a:prstGeom>
          <a:ln>
            <a:solidFill>
              <a:srgbClr val="6F6F6F"/>
            </a:solidFill>
          </a:ln>
        </p:spPr>
      </p:pic>
      <p:sp>
        <p:nvSpPr>
          <p:cNvPr id="2" name="Title 1"/>
          <p:cNvSpPr>
            <a:spLocks noGrp="1"/>
          </p:cNvSpPr>
          <p:nvPr>
            <p:ph type="title" idx="4294967295"/>
          </p:nvPr>
        </p:nvSpPr>
        <p:spPr>
          <a:xfrm>
            <a:off x="0" y="228600"/>
            <a:ext cx="7620000" cy="1066800"/>
          </a:xfrm>
        </p:spPr>
        <p:txBody>
          <a:bodyPr/>
          <a:lstStyle/>
          <a:p>
            <a:r>
              <a:rPr lang="en-US" sz="3200" dirty="0" smtClean="0"/>
              <a:t>Sharing Notifications Appear in Both Accounts</a:t>
            </a:r>
            <a:endParaRPr lang="en-US" sz="3200" dirty="0"/>
          </a:p>
        </p:txBody>
      </p:sp>
      <p:cxnSp>
        <p:nvCxnSpPr>
          <p:cNvPr id="8" name="Straight Arrow Connector 7"/>
          <p:cNvCxnSpPr/>
          <p:nvPr/>
        </p:nvCxnSpPr>
        <p:spPr>
          <a:xfrm>
            <a:off x="1828799" y="4914900"/>
            <a:ext cx="2731787" cy="3810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1845865" y="2286000"/>
            <a:ext cx="2731787" cy="3810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87735" y="1524000"/>
            <a:ext cx="1845865" cy="1143000"/>
          </a:xfrm>
          <a:prstGeom prst="rect">
            <a:avLst/>
          </a:prstGeom>
        </p:spPr>
        <p:txBody>
          <a:bodyPr vert="horz" wrap="square" lIns="91440" tIns="45720" rIns="91440" bIns="45720"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User who shares a property receives a notification</a:t>
            </a:r>
          </a:p>
        </p:txBody>
      </p:sp>
      <p:sp>
        <p:nvSpPr>
          <p:cNvPr id="13" name="TextBox 12"/>
          <p:cNvSpPr txBox="1"/>
          <p:nvPr/>
        </p:nvSpPr>
        <p:spPr>
          <a:xfrm>
            <a:off x="211535" y="4191000"/>
            <a:ext cx="1845865" cy="1143000"/>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User with whom a property is shared also receives a notification</a:t>
            </a:r>
          </a:p>
        </p:txBody>
      </p:sp>
    </p:spTree>
    <p:extLst>
      <p:ext uri="{BB962C8B-B14F-4D97-AF65-F5344CB8AC3E}">
        <p14:creationId xmlns:p14="http://schemas.microsoft.com/office/powerpoint/2010/main" val="2066584466"/>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28600"/>
            <a:ext cx="7620000" cy="1066800"/>
          </a:xfrm>
        </p:spPr>
        <p:txBody>
          <a:bodyPr/>
          <a:lstStyle/>
          <a:p>
            <a:r>
              <a:rPr lang="en-US" sz="3200" dirty="0" smtClean="0"/>
              <a:t>Edit/Update Sharing Permissions</a:t>
            </a:r>
            <a:endParaRPr lang="en-US" sz="32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895" y="1163154"/>
            <a:ext cx="8498305" cy="5082071"/>
          </a:xfrm>
          <a:prstGeom prst="rect">
            <a:avLst/>
          </a:prstGeom>
        </p:spPr>
      </p:pic>
      <p:sp>
        <p:nvSpPr>
          <p:cNvPr id="5" name="Oval 4"/>
          <p:cNvSpPr/>
          <p:nvPr/>
        </p:nvSpPr>
        <p:spPr>
          <a:xfrm>
            <a:off x="457200" y="3422374"/>
            <a:ext cx="2209800" cy="69587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6705600" y="4648200"/>
            <a:ext cx="19812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6709887"/>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28600"/>
            <a:ext cx="7620000" cy="1066800"/>
          </a:xfrm>
        </p:spPr>
        <p:txBody>
          <a:bodyPr>
            <a:normAutofit/>
          </a:bodyPr>
          <a:lstStyle/>
          <a:p>
            <a:r>
              <a:rPr lang="en-US" sz="3200" dirty="0" smtClean="0"/>
              <a:t>How To</a:t>
            </a:r>
            <a:endParaRPr lang="en-US" sz="3200" dirty="0"/>
          </a:p>
        </p:txBody>
      </p:sp>
      <p:sp>
        <p:nvSpPr>
          <p:cNvPr id="3" name="Content Placeholder 2"/>
          <p:cNvSpPr>
            <a:spLocks noGrp="1"/>
          </p:cNvSpPr>
          <p:nvPr>
            <p:ph idx="4294967295"/>
          </p:nvPr>
        </p:nvSpPr>
        <p:spPr>
          <a:xfrm>
            <a:off x="0" y="1600200"/>
            <a:ext cx="8229600" cy="4525963"/>
          </a:xfrm>
        </p:spPr>
        <p:txBody>
          <a:bodyPr/>
          <a:lstStyle/>
          <a:p>
            <a:pPr lvl="1"/>
            <a:r>
              <a:rPr lang="en-US" dirty="0" smtClean="0"/>
              <a:t>Navigate Portfolio Manager</a:t>
            </a:r>
          </a:p>
          <a:p>
            <a:pPr lvl="1"/>
            <a:r>
              <a:rPr lang="en-US" dirty="0" smtClean="0"/>
              <a:t>Add a property and enter details about it</a:t>
            </a:r>
          </a:p>
          <a:p>
            <a:pPr lvl="1"/>
            <a:r>
              <a:rPr lang="en-US" dirty="0" smtClean="0"/>
              <a:t>Enter energy and water consumption data</a:t>
            </a:r>
          </a:p>
          <a:p>
            <a:pPr lvl="1"/>
            <a:r>
              <a:rPr lang="en-US" dirty="0" smtClean="0"/>
              <a:t>Enter waste data</a:t>
            </a:r>
          </a:p>
          <a:p>
            <a:pPr lvl="1"/>
            <a:r>
              <a:rPr lang="en-US" dirty="0" smtClean="0"/>
              <a:t>Connect to other accounts and share properties</a:t>
            </a:r>
          </a:p>
          <a:p>
            <a:pPr lvl="1"/>
            <a:r>
              <a:rPr lang="en-US" dirty="0" smtClean="0">
                <a:solidFill>
                  <a:srgbClr val="00B0F0"/>
                </a:solidFill>
              </a:rPr>
              <a:t>Generate performance reports to assess progress</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screen">
            <a:extLst>
              <a:ext uri="{28A0092B-C50C-407E-A947-70E740481C1C}">
                <a14:useLocalDpi xmlns:a14="http://schemas.microsoft.com/office/drawing/2010/main" val="0"/>
              </a:ext>
            </a:extLst>
          </a:blip>
          <a:stretch>
            <a:fillRect/>
          </a:stretch>
        </p:blipFill>
        <p:spPr bwMode="auto">
          <a:xfrm>
            <a:off x="1600200" y="1143000"/>
            <a:ext cx="5943600" cy="5677468"/>
          </a:xfrm>
          <a:prstGeom prst="rect">
            <a:avLst/>
          </a:prstGeom>
          <a:noFill/>
          <a:ln w="9525">
            <a:noFill/>
            <a:miter lim="800000"/>
            <a:headEnd/>
            <a:tailEnd/>
          </a:ln>
        </p:spPr>
      </p:pic>
      <p:sp>
        <p:nvSpPr>
          <p:cNvPr id="2" name="Title 1"/>
          <p:cNvSpPr>
            <a:spLocks noGrp="1"/>
          </p:cNvSpPr>
          <p:nvPr>
            <p:ph type="title" idx="4294967295"/>
          </p:nvPr>
        </p:nvSpPr>
        <p:spPr>
          <a:xfrm>
            <a:off x="0" y="228600"/>
            <a:ext cx="7620000" cy="1066800"/>
          </a:xfrm>
        </p:spPr>
        <p:txBody>
          <a:bodyPr/>
          <a:lstStyle/>
          <a:p>
            <a:r>
              <a:rPr lang="en-US" sz="3200" dirty="0" smtClean="0"/>
              <a:t>Reporting Tab</a:t>
            </a:r>
            <a:endParaRPr lang="en-US" sz="3200" dirty="0"/>
          </a:p>
        </p:txBody>
      </p:sp>
      <p:cxnSp>
        <p:nvCxnSpPr>
          <p:cNvPr id="7" name="Straight Arrow Connector 6"/>
          <p:cNvCxnSpPr/>
          <p:nvPr/>
        </p:nvCxnSpPr>
        <p:spPr>
          <a:xfrm flipV="1">
            <a:off x="1447800" y="2286000"/>
            <a:ext cx="1066800" cy="43254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0" y="2438400"/>
            <a:ext cx="1447800" cy="1143000"/>
          </a:xfrm>
          <a:prstGeom prst="rect">
            <a:avLst/>
          </a:prstGeom>
        </p:spPr>
        <p:txBody>
          <a:bodyPr vert="horz" wrap="square" lIns="91440" tIns="45720" rIns="91440" bIns="45720" rtlCol="0" anchor="ctr">
            <a:normAutofit fontScale="475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3200" b="1"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Choose from Pre-set Chart &amp; Graph options</a:t>
            </a:r>
          </a:p>
        </p:txBody>
      </p:sp>
      <p:sp>
        <p:nvSpPr>
          <p:cNvPr id="10" name="TextBox 9"/>
          <p:cNvSpPr txBox="1"/>
          <p:nvPr/>
        </p:nvSpPr>
        <p:spPr>
          <a:xfrm>
            <a:off x="7696200" y="3048000"/>
            <a:ext cx="1371600" cy="838200"/>
          </a:xfrm>
          <a:prstGeom prst="rect">
            <a:avLst/>
          </a:prstGeom>
        </p:spPr>
        <p:txBody>
          <a:bodyPr vert="horz" wrap="square" lIns="91440" tIns="45720" rIns="91440" bIns="45720"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500" b="1"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Download</a:t>
            </a:r>
            <a:r>
              <a:rPr kumimoji="0" lang="en-US" sz="1500" b="1" i="0" u="none" strike="noStrike" kern="1200" cap="none" spc="0" normalizeH="0" noProof="0" dirty="0" smtClean="0">
                <a:ln>
                  <a:noFill/>
                </a:ln>
                <a:solidFill>
                  <a:schemeClr val="tx1">
                    <a:lumMod val="50000"/>
                    <a:lumOff val="50000"/>
                  </a:schemeClr>
                </a:solidFill>
                <a:effectLst/>
                <a:uLnTx/>
                <a:uFillTx/>
                <a:latin typeface="Arial" pitchFamily="34" charset="0"/>
                <a:ea typeface="+mj-ea"/>
                <a:cs typeface="Arial" pitchFamily="34" charset="0"/>
              </a:rPr>
              <a:t> </a:t>
            </a:r>
            <a:r>
              <a:rPr kumimoji="0" lang="en-US" sz="1500" b="1"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Performance Documents</a:t>
            </a:r>
          </a:p>
        </p:txBody>
      </p:sp>
      <p:cxnSp>
        <p:nvCxnSpPr>
          <p:cNvPr id="11" name="Straight Arrow Connector 10"/>
          <p:cNvCxnSpPr/>
          <p:nvPr/>
        </p:nvCxnSpPr>
        <p:spPr>
          <a:xfrm flipH="1" flipV="1">
            <a:off x="6781800" y="2718548"/>
            <a:ext cx="990600" cy="405652"/>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1181100" y="4724400"/>
            <a:ext cx="457200" cy="381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6200" y="4267200"/>
            <a:ext cx="1447800" cy="1524000"/>
          </a:xfrm>
          <a:prstGeom prst="rect">
            <a:avLst/>
          </a:prstGeom>
        </p:spPr>
        <p:txBody>
          <a:bodyPr vert="horz" wrap="square" lIns="91440" tIns="45720" rIns="91440" bIns="45720"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500" b="1"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rPr>
              <a:t>Create and generate Templates</a:t>
            </a:r>
            <a:r>
              <a:rPr kumimoji="0" lang="en-US" sz="1500" b="1" i="0" u="none" strike="noStrike" kern="1200" cap="none" spc="0" normalizeH="0" noProof="0" dirty="0" smtClean="0">
                <a:ln>
                  <a:noFill/>
                </a:ln>
                <a:solidFill>
                  <a:schemeClr val="tx1">
                    <a:lumMod val="50000"/>
                    <a:lumOff val="50000"/>
                  </a:schemeClr>
                </a:solidFill>
                <a:effectLst/>
                <a:uLnTx/>
                <a:uFillTx/>
                <a:latin typeface="Arial" pitchFamily="34" charset="0"/>
                <a:ea typeface="+mj-ea"/>
                <a:cs typeface="Arial" pitchFamily="34" charset="0"/>
              </a:rPr>
              <a:t> &amp; Custom Reports</a:t>
            </a:r>
            <a:endParaRPr kumimoji="0" lang="en-US" sz="1500" b="1"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endParaRPr>
          </a:p>
        </p:txBody>
      </p:sp>
    </p:spTree>
    <p:extLst>
      <p:ext uri="{BB962C8B-B14F-4D97-AF65-F5344CB8AC3E}">
        <p14:creationId xmlns:p14="http://schemas.microsoft.com/office/powerpoint/2010/main" val="2143787445"/>
      </p:ext>
    </p:extLst>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28600"/>
            <a:ext cx="7620000" cy="1066800"/>
          </a:xfrm>
        </p:spPr>
        <p:txBody>
          <a:bodyPr/>
          <a:lstStyle/>
          <a:p>
            <a:r>
              <a:rPr lang="en-US" sz="3200" dirty="0" smtClean="0"/>
              <a:t>Reporting Tab:</a:t>
            </a:r>
            <a:br>
              <a:rPr lang="en-US" sz="3200" dirty="0" smtClean="0"/>
            </a:br>
            <a:r>
              <a:rPr lang="en-US" sz="3200" dirty="0" smtClean="0"/>
              <a:t>Charts &amp; Graphs</a:t>
            </a:r>
            <a:endParaRPr lang="en-US" sz="3200" dirty="0"/>
          </a:p>
        </p:txBody>
      </p:sp>
      <p:pic>
        <p:nvPicPr>
          <p:cNvPr id="7170" name="Picture 2"/>
          <p:cNvPicPr>
            <a:picLocks noChangeAspect="1" noChangeArrowheads="1"/>
          </p:cNvPicPr>
          <p:nvPr/>
        </p:nvPicPr>
        <p:blipFill>
          <a:blip r:embed="rId3" cstate="screen">
            <a:extLst>
              <a:ext uri="{28A0092B-C50C-407E-A947-70E740481C1C}">
                <a14:useLocalDpi xmlns:a14="http://schemas.microsoft.com/office/drawing/2010/main" val="0"/>
              </a:ext>
            </a:extLst>
          </a:blip>
          <a:stretch>
            <a:fillRect/>
          </a:stretch>
        </p:blipFill>
        <p:spPr bwMode="auto">
          <a:xfrm>
            <a:off x="152400" y="1373278"/>
            <a:ext cx="5562600" cy="5312800"/>
          </a:xfrm>
          <a:prstGeom prst="rect">
            <a:avLst/>
          </a:prstGeom>
          <a:noFill/>
          <a:ln w="9525">
            <a:noFill/>
            <a:miter lim="800000"/>
            <a:headEnd/>
            <a:tailEnd/>
          </a:ln>
        </p:spPr>
      </p:pic>
      <p:sp>
        <p:nvSpPr>
          <p:cNvPr id="5" name="Content Placeholder 8"/>
          <p:cNvSpPr txBox="1">
            <a:spLocks/>
          </p:cNvSpPr>
          <p:nvPr/>
        </p:nvSpPr>
        <p:spPr>
          <a:xfrm>
            <a:off x="5867400" y="1600200"/>
            <a:ext cx="3124200" cy="4419600"/>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
                <a:srgbClr val="00B0F0"/>
              </a:buClr>
              <a:buSzTx/>
              <a:buFont typeface="Arial" pitchFamily="34" charset="0"/>
              <a:buChar char="•"/>
              <a:tabLst/>
              <a:defRPr/>
            </a:pPr>
            <a:r>
              <a:rPr lang="en-US" sz="2000" noProof="0" dirty="0" smtClean="0">
                <a:solidFill>
                  <a:srgbClr val="6F6F6F"/>
                </a:solidFill>
                <a:latin typeface="Arial" pitchFamily="34" charset="0"/>
                <a:cs typeface="Arial" pitchFamily="34" charset="0"/>
              </a:rPr>
              <a:t>Each of the </a:t>
            </a:r>
            <a:r>
              <a:rPr lang="en-US" sz="2000" dirty="0" smtClean="0">
                <a:solidFill>
                  <a:srgbClr val="6F6F6F"/>
                </a:solidFill>
                <a:latin typeface="Arial" pitchFamily="34" charset="0"/>
                <a:cs typeface="Arial" pitchFamily="34" charset="0"/>
              </a:rPr>
              <a:t>figures can be printed or downloaded for easy insertion into a presentation or document</a:t>
            </a:r>
          </a:p>
          <a:p>
            <a:pPr marL="342900" marR="0" lvl="0" indent="-342900" algn="l" defTabSz="914400" rtl="0" eaLnBrk="0" fontAlgn="base" latinLnBrk="0" hangingPunct="0">
              <a:lnSpc>
                <a:spcPct val="100000"/>
              </a:lnSpc>
              <a:spcBef>
                <a:spcPct val="20000"/>
              </a:spcBef>
              <a:spcAft>
                <a:spcPct val="0"/>
              </a:spcAft>
              <a:buClr>
                <a:srgbClr val="00B0F0"/>
              </a:buClr>
              <a:buSzTx/>
              <a:buFont typeface="Arial" pitchFamily="34" charset="0"/>
              <a:buChar char="•"/>
              <a:tabLst/>
              <a:defRPr/>
            </a:pPr>
            <a:r>
              <a:rPr kumimoji="0" lang="en-US" sz="2000" b="0" i="0" u="none" strike="noStrike" kern="1200" cap="none" spc="0" normalizeH="0" baseline="0" noProof="0" dirty="0" smtClean="0">
                <a:ln>
                  <a:noFill/>
                </a:ln>
                <a:solidFill>
                  <a:srgbClr val="6F6F6F"/>
                </a:solidFill>
                <a:effectLst/>
                <a:uLnTx/>
                <a:uFillTx/>
                <a:latin typeface="Arial" pitchFamily="34" charset="0"/>
                <a:ea typeface="+mn-ea"/>
                <a:cs typeface="Arial" pitchFamily="34" charset="0"/>
              </a:rPr>
              <a:t>If you scroll</a:t>
            </a:r>
            <a:r>
              <a:rPr kumimoji="0" lang="en-US" sz="2000" b="0" i="0" u="none" strike="noStrike" kern="1200" cap="none" spc="0" normalizeH="0" noProof="0" dirty="0" smtClean="0">
                <a:ln>
                  <a:noFill/>
                </a:ln>
                <a:solidFill>
                  <a:srgbClr val="6F6F6F"/>
                </a:solidFill>
                <a:effectLst/>
                <a:uLnTx/>
                <a:uFillTx/>
                <a:latin typeface="Arial" pitchFamily="34" charset="0"/>
                <a:ea typeface="+mn-ea"/>
                <a:cs typeface="Arial" pitchFamily="34" charset="0"/>
              </a:rPr>
              <a:t> down on the page, you can view and export the raw data for the charts &amp; graphs</a:t>
            </a:r>
            <a:endParaRPr kumimoji="0" lang="en-US" sz="2000" b="0" i="0" u="none" strike="noStrike" kern="1200" cap="none" spc="0" normalizeH="0" baseline="0" noProof="0" dirty="0">
              <a:ln>
                <a:noFill/>
              </a:ln>
              <a:solidFill>
                <a:srgbClr val="6F6F6F"/>
              </a:solidFill>
              <a:effectLst/>
              <a:uLnTx/>
              <a:uFillTx/>
              <a:latin typeface="Arial" pitchFamily="34" charset="0"/>
              <a:ea typeface="+mn-ea"/>
              <a:cs typeface="Arial" pitchFamily="34"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sz="3600" dirty="0" smtClean="0"/>
              <a:t>Benchmarking: Understanding Comparative Performance</a:t>
            </a:r>
          </a:p>
        </p:txBody>
      </p:sp>
      <p:sp>
        <p:nvSpPr>
          <p:cNvPr id="87043" name="Rectangle 3"/>
          <p:cNvSpPr>
            <a:spLocks noGrp="1" noChangeArrowheads="1"/>
          </p:cNvSpPr>
          <p:nvPr>
            <p:ph idx="1"/>
          </p:nvPr>
        </p:nvSpPr>
        <p:spPr/>
        <p:txBody>
          <a:bodyPr/>
          <a:lstStyle/>
          <a:p>
            <a:pPr eaLnBrk="1" hangingPunct="1">
              <a:spcAft>
                <a:spcPct val="10000"/>
              </a:spcAft>
              <a:buFont typeface="Arial" pitchFamily="34" charset="0"/>
              <a:buChar char="•"/>
              <a:defRPr/>
            </a:pPr>
            <a:r>
              <a:rPr lang="en-US" sz="2800" dirty="0" smtClean="0">
                <a:solidFill>
                  <a:schemeClr val="accent5">
                    <a:lumMod val="50000"/>
                  </a:schemeClr>
                </a:solidFill>
              </a:rPr>
              <a:t>Benchmarking through ENERGY STAR allows you to:</a:t>
            </a:r>
          </a:p>
          <a:p>
            <a:pPr lvl="1" eaLnBrk="1" hangingPunct="1">
              <a:spcAft>
                <a:spcPct val="10000"/>
              </a:spcAft>
              <a:buFont typeface="Arial" pitchFamily="34" charset="0"/>
              <a:buChar char="–"/>
              <a:defRPr/>
            </a:pPr>
            <a:r>
              <a:rPr lang="en-US" sz="2400" dirty="0" smtClean="0">
                <a:solidFill>
                  <a:schemeClr val="accent5">
                    <a:lumMod val="50000"/>
                  </a:schemeClr>
                </a:solidFill>
              </a:rPr>
              <a:t>Compare one building against a national sample of similar buildings.</a:t>
            </a:r>
          </a:p>
          <a:p>
            <a:pPr lvl="1" eaLnBrk="1" hangingPunct="1">
              <a:spcAft>
                <a:spcPct val="10000"/>
              </a:spcAft>
              <a:buFont typeface="Arial" pitchFamily="34" charset="0"/>
              <a:buChar char="–"/>
              <a:defRPr/>
            </a:pPr>
            <a:r>
              <a:rPr lang="en-US" sz="2400" dirty="0" smtClean="0">
                <a:solidFill>
                  <a:schemeClr val="accent5">
                    <a:lumMod val="50000"/>
                  </a:schemeClr>
                </a:solidFill>
              </a:rPr>
              <a:t>Compare all of your buildings of a similar type to each other.</a:t>
            </a:r>
          </a:p>
          <a:p>
            <a:pPr lvl="1" eaLnBrk="1" hangingPunct="1">
              <a:spcAft>
                <a:spcPct val="10000"/>
              </a:spcAft>
              <a:buFont typeface="Arial" pitchFamily="34" charset="0"/>
              <a:buChar char="–"/>
              <a:defRPr/>
            </a:pPr>
            <a:r>
              <a:rPr lang="en-US" sz="2400" dirty="0" smtClean="0">
                <a:solidFill>
                  <a:schemeClr val="accent5">
                    <a:lumMod val="50000"/>
                  </a:schemeClr>
                </a:solidFill>
              </a:rPr>
              <a:t>Compare whole-building energy use intensity for a </a:t>
            </a:r>
            <a:r>
              <a:rPr lang="en-US" sz="2400" smtClean="0">
                <a:solidFill>
                  <a:schemeClr val="accent5">
                    <a:lumMod val="50000"/>
                  </a:schemeClr>
                </a:solidFill>
              </a:rPr>
              <a:t>single building over </a:t>
            </a:r>
            <a:r>
              <a:rPr lang="en-US" sz="2400" dirty="0" smtClean="0">
                <a:solidFill>
                  <a:schemeClr val="accent5">
                    <a:lumMod val="50000"/>
                  </a:schemeClr>
                </a:solidFill>
              </a:rPr>
              <a:t>time</a:t>
            </a:r>
          </a:p>
        </p:txBody>
      </p:sp>
      <p:pic>
        <p:nvPicPr>
          <p:cNvPr id="21508" name="Picture 2"/>
          <p:cNvPicPr>
            <a:picLocks noChangeAspect="1" noChangeArrowheads="1"/>
          </p:cNvPicPr>
          <p:nvPr/>
        </p:nvPicPr>
        <p:blipFill>
          <a:blip r:embed="rId3" cstate="print"/>
          <a:srcRect l="15784" t="14127" b="33258"/>
          <a:stretch>
            <a:fillRect/>
          </a:stretch>
        </p:blipFill>
        <p:spPr bwMode="auto">
          <a:xfrm>
            <a:off x="1860176" y="5424487"/>
            <a:ext cx="1330325" cy="1128713"/>
          </a:xfrm>
          <a:prstGeom prst="rect">
            <a:avLst/>
          </a:prstGeom>
          <a:noFill/>
          <a:ln w="9525">
            <a:noFill/>
            <a:miter lim="800000"/>
            <a:headEnd/>
            <a:tailEnd/>
          </a:ln>
        </p:spPr>
      </p:pic>
      <p:pic>
        <p:nvPicPr>
          <p:cNvPr id="21509" name="Picture 3"/>
          <p:cNvPicPr>
            <a:picLocks noChangeAspect="1" noChangeArrowheads="1"/>
          </p:cNvPicPr>
          <p:nvPr/>
        </p:nvPicPr>
        <p:blipFill>
          <a:blip r:embed="rId4" cstate="print"/>
          <a:srcRect l="14635" t="14328" r="2438" b="33134"/>
          <a:stretch>
            <a:fillRect/>
          </a:stretch>
        </p:blipFill>
        <p:spPr bwMode="auto">
          <a:xfrm>
            <a:off x="336176" y="5424487"/>
            <a:ext cx="1306513" cy="11287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38969"/>
          <a:stretch/>
        </p:blipFill>
        <p:spPr bwMode="auto">
          <a:xfrm>
            <a:off x="4419600" y="1371600"/>
            <a:ext cx="3886200" cy="50024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364" y="1371600"/>
            <a:ext cx="3320236" cy="2490177"/>
          </a:xfrm>
          <a:prstGeom prst="rect">
            <a:avLst/>
          </a:prstGeom>
          <a:noFill/>
          <a:ln>
            <a:noFill/>
          </a:ln>
          <a:effectLst>
            <a:outerShdw blurRad="88900" dist="38100" dir="2700000" sx="102000" sy="102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idx="4294967295"/>
          </p:nvPr>
        </p:nvSpPr>
        <p:spPr>
          <a:xfrm>
            <a:off x="0" y="228600"/>
            <a:ext cx="8305800" cy="1066800"/>
          </a:xfrm>
        </p:spPr>
        <p:txBody>
          <a:bodyPr/>
          <a:lstStyle/>
          <a:p>
            <a:r>
              <a:rPr lang="en-US" sz="3200" dirty="0" smtClean="0"/>
              <a:t>Reporting Tab:</a:t>
            </a:r>
            <a:br>
              <a:rPr lang="en-US" sz="3200" dirty="0" smtClean="0"/>
            </a:br>
            <a:r>
              <a:rPr lang="en-US" sz="3200" dirty="0" smtClean="0"/>
              <a:t>ENERGY STAR Performance Documents</a:t>
            </a:r>
            <a:endParaRPr lang="en-US" sz="3200" dirty="0"/>
          </a:p>
        </p:txBody>
      </p:sp>
      <p:cxnSp>
        <p:nvCxnSpPr>
          <p:cNvPr id="16" name="Straight Arrow Connector 15"/>
          <p:cNvCxnSpPr/>
          <p:nvPr/>
        </p:nvCxnSpPr>
        <p:spPr>
          <a:xfrm>
            <a:off x="3454400" y="2451100"/>
            <a:ext cx="1397000" cy="2286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37364" y="4114800"/>
            <a:ext cx="3625036" cy="2259242"/>
          </a:xfrm>
          <a:prstGeom prst="rect">
            <a:avLst/>
          </a:prstGeom>
        </p:spPr>
        <p:txBody>
          <a:bodyPr/>
          <a:lstStyle>
            <a:defPPr>
              <a:defRPr lang="en-US"/>
            </a:defPPr>
            <a:lvl1pPr marL="342900" marR="0" lvl="0" indent="-342900" defTabSz="914400" eaLnBrk="0" latinLnBrk="0" hangingPunct="0">
              <a:lnSpc>
                <a:spcPct val="100000"/>
              </a:lnSpc>
              <a:spcBef>
                <a:spcPct val="20000"/>
              </a:spcBef>
              <a:buClr>
                <a:srgbClr val="00B0F0"/>
              </a:buClr>
              <a:buSzTx/>
              <a:buFont typeface="Arial" pitchFamily="34" charset="0"/>
              <a:buChar char="•"/>
              <a:tabLst/>
              <a:defRPr sz="2000">
                <a:solidFill>
                  <a:srgbClr val="6F6F6F"/>
                </a:solidFill>
                <a:latin typeface="Arial" pitchFamily="34" charset="0"/>
                <a:cs typeface="Arial" pitchFamily="34" charset="0"/>
              </a:defRPr>
            </a:lvl1pPr>
          </a:lstStyle>
          <a:p>
            <a:pPr marL="0" indent="0">
              <a:buNone/>
            </a:pPr>
            <a:r>
              <a:rPr lang="en-US" sz="1600" dirty="0"/>
              <a:t>Quickly document building energy </a:t>
            </a:r>
            <a:r>
              <a:rPr lang="en-US" sz="1600" dirty="0" smtClean="0"/>
              <a:t>performance:</a:t>
            </a:r>
            <a:endParaRPr lang="en-US" sz="1600" dirty="0"/>
          </a:p>
          <a:p>
            <a:r>
              <a:rPr lang="en-US" sz="1600" dirty="0"/>
              <a:t>Statement of Energy Performance (SEP</a:t>
            </a:r>
            <a:r>
              <a:rPr lang="en-US" sz="1600" dirty="0" smtClean="0"/>
              <a:t>) </a:t>
            </a:r>
          </a:p>
          <a:p>
            <a:r>
              <a:rPr lang="en-US" sz="1600" dirty="0" smtClean="0"/>
              <a:t>Data </a:t>
            </a:r>
            <a:r>
              <a:rPr lang="en-US" sz="1600" dirty="0"/>
              <a:t>Verification </a:t>
            </a:r>
            <a:r>
              <a:rPr lang="en-US" sz="1600" dirty="0" smtClean="0"/>
              <a:t>Checklist</a:t>
            </a:r>
          </a:p>
          <a:p>
            <a:r>
              <a:rPr lang="en-US" sz="1600" dirty="0"/>
              <a:t>Statement of Energy Design Intent (SEDI</a:t>
            </a:r>
            <a:r>
              <a:rPr lang="en-US" sz="1600" dirty="0" smtClean="0"/>
              <a:t>) for design projects</a:t>
            </a:r>
          </a:p>
          <a:p>
            <a:r>
              <a:rPr lang="en-US" sz="1600" dirty="0" smtClean="0"/>
              <a:t>ENERGY STAR Score Card</a:t>
            </a:r>
            <a:endParaRPr lang="en-US" sz="1600" dirty="0"/>
          </a:p>
        </p:txBody>
      </p:sp>
    </p:spTree>
    <p:extLst>
      <p:ext uri="{BB962C8B-B14F-4D97-AF65-F5344CB8AC3E}">
        <p14:creationId xmlns:p14="http://schemas.microsoft.com/office/powerpoint/2010/main" val="2143787445"/>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28600"/>
            <a:ext cx="7620000" cy="1066800"/>
          </a:xfrm>
        </p:spPr>
        <p:txBody>
          <a:bodyPr>
            <a:normAutofit/>
          </a:bodyPr>
          <a:lstStyle/>
          <a:p>
            <a:r>
              <a:rPr lang="en-US" sz="3200" dirty="0" smtClean="0"/>
              <a:t>Standard Reports</a:t>
            </a:r>
            <a:endParaRPr lang="en-US" sz="3200" dirty="0"/>
          </a:p>
        </p:txBody>
      </p:sp>
      <p:sp>
        <p:nvSpPr>
          <p:cNvPr id="7" name="Content Placeholder 6"/>
          <p:cNvSpPr>
            <a:spLocks noGrp="1"/>
          </p:cNvSpPr>
          <p:nvPr>
            <p:ph idx="4294967295"/>
          </p:nvPr>
        </p:nvSpPr>
        <p:spPr>
          <a:xfrm>
            <a:off x="457200" y="1524000"/>
            <a:ext cx="8229600" cy="4525963"/>
          </a:xfrm>
        </p:spPr>
        <p:txBody>
          <a:bodyPr/>
          <a:lstStyle/>
          <a:p>
            <a:r>
              <a:rPr lang="en-US" sz="2800" dirty="0" smtClean="0"/>
              <a:t>Performance Highlights</a:t>
            </a:r>
          </a:p>
          <a:p>
            <a:r>
              <a:rPr lang="en-US" sz="2800" dirty="0" smtClean="0"/>
              <a:t>Statement of Energy Performance</a:t>
            </a:r>
          </a:p>
          <a:p>
            <a:r>
              <a:rPr lang="en-US" sz="2800" dirty="0" smtClean="0"/>
              <a:t>Emissions Performance</a:t>
            </a:r>
          </a:p>
          <a:p>
            <a:r>
              <a:rPr lang="en-US" sz="2800" dirty="0" smtClean="0"/>
              <a:t>Water Performance</a:t>
            </a:r>
          </a:p>
          <a:p>
            <a:r>
              <a:rPr lang="en-US" sz="2800" dirty="0" smtClean="0"/>
              <a:t>Fuel Performance</a:t>
            </a:r>
          </a:p>
          <a:p>
            <a:r>
              <a:rPr lang="en-US" sz="2800" dirty="0" smtClean="0"/>
              <a:t>ENERGY STAR Certification Status</a:t>
            </a:r>
          </a:p>
          <a:p>
            <a:r>
              <a:rPr lang="en-US" sz="2800" dirty="0" smtClean="0"/>
              <a:t>Partner of the Year Report</a:t>
            </a:r>
          </a:p>
          <a:p>
            <a:r>
              <a:rPr lang="en-US" sz="2800" dirty="0" smtClean="0"/>
              <a:t>Sustainable Buildings Checklist Report</a:t>
            </a:r>
          </a:p>
          <a:p>
            <a:endParaRPr lang="en-US" dirty="0"/>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Placeholder 1"/>
          <p:cNvSpPr>
            <a:spLocks noGrp="1"/>
          </p:cNvSpPr>
          <p:nvPr>
            <p:ph type="body" sz="quarter" idx="10"/>
          </p:nvPr>
        </p:nvSpPr>
        <p:spPr>
          <a:xfrm>
            <a:off x="0" y="3009900"/>
            <a:ext cx="9144000" cy="838200"/>
          </a:xfrm>
        </p:spPr>
        <p:txBody>
          <a:bodyPr anchor="ctr"/>
          <a:lstStyle/>
          <a:p>
            <a:pPr algn="ctr"/>
            <a:r>
              <a:rPr lang="en-US" sz="4400" smtClean="0">
                <a:solidFill>
                  <a:schemeClr val="accent1"/>
                </a:solidFill>
              </a:rPr>
              <a:t>Benchmarking a Portfolio of Buildings</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MJoin.png"/>
          <p:cNvPicPr>
            <a:picLocks noChangeAspect="1"/>
          </p:cNvPicPr>
          <p:nvPr/>
        </p:nvPicPr>
        <p:blipFill>
          <a:blip r:embed="rId3" cstate="print"/>
          <a:srcRect b="27778"/>
          <a:stretch>
            <a:fillRect/>
          </a:stretch>
        </p:blipFill>
        <p:spPr>
          <a:xfrm>
            <a:off x="1143000" y="1447800"/>
            <a:ext cx="6929067" cy="4953000"/>
          </a:xfrm>
          <a:prstGeom prst="rect">
            <a:avLst/>
          </a:prstGeom>
          <a:ln>
            <a:solidFill>
              <a:srgbClr val="6F6F6F"/>
            </a:solidFill>
          </a:ln>
        </p:spPr>
      </p:pic>
      <p:sp>
        <p:nvSpPr>
          <p:cNvPr id="17410" name="Title 1"/>
          <p:cNvSpPr>
            <a:spLocks noGrp="1"/>
          </p:cNvSpPr>
          <p:nvPr>
            <p:ph type="title" idx="4294967295"/>
          </p:nvPr>
        </p:nvSpPr>
        <p:spPr>
          <a:xfrm>
            <a:off x="0" y="76200"/>
            <a:ext cx="7620000" cy="1066800"/>
          </a:xfrm>
        </p:spPr>
        <p:txBody>
          <a:bodyPr anchor="b">
            <a:normAutofit fontScale="90000"/>
          </a:bodyPr>
          <a:lstStyle/>
          <a:p>
            <a:pPr eaLnBrk="1" hangingPunct="1">
              <a:defRPr/>
            </a:pPr>
            <a:r>
              <a:rPr lang="en-US" dirty="0" smtClean="0"/>
              <a:t>Downloading Import Templates</a:t>
            </a:r>
          </a:p>
        </p:txBody>
      </p:sp>
      <p:sp>
        <p:nvSpPr>
          <p:cNvPr id="63492" name="Text Box 7"/>
          <p:cNvSpPr txBox="1">
            <a:spLocks noChangeArrowheads="1"/>
          </p:cNvSpPr>
          <p:nvPr/>
        </p:nvSpPr>
        <p:spPr bwMode="auto">
          <a:xfrm>
            <a:off x="8072067" y="5519057"/>
            <a:ext cx="557213" cy="457200"/>
          </a:xfrm>
          <a:prstGeom prst="rect">
            <a:avLst/>
          </a:prstGeom>
          <a:noFill/>
          <a:ln w="38100">
            <a:noFill/>
            <a:miter lim="800000"/>
            <a:headEnd/>
            <a:tailEnd/>
          </a:ln>
        </p:spPr>
        <p:txBody>
          <a:bodyPr wrap="none">
            <a:spAutoFit/>
          </a:bodyPr>
          <a:lstStyle/>
          <a:p>
            <a:pPr algn="ctr" eaLnBrk="0" hangingPunct="0"/>
            <a:r>
              <a:rPr lang="en-US" sz="2400" b="1" dirty="0">
                <a:solidFill>
                  <a:srgbClr val="FF0000"/>
                </a:solidFill>
              </a:rPr>
              <a:t>(1)</a:t>
            </a:r>
          </a:p>
        </p:txBody>
      </p:sp>
      <p:sp>
        <p:nvSpPr>
          <p:cNvPr id="6" name="Oval 5"/>
          <p:cNvSpPr/>
          <p:nvPr/>
        </p:nvSpPr>
        <p:spPr>
          <a:xfrm>
            <a:off x="7195458" y="5927271"/>
            <a:ext cx="762000" cy="304800"/>
          </a:xfrm>
          <a:prstGeom prst="ellipse">
            <a:avLst/>
          </a:prstGeom>
          <a:noFill/>
          <a:ln w="38100">
            <a:solidFill>
              <a:srgbClr val="FD272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PortfolioUpload.png"/>
          <p:cNvPicPr>
            <a:picLocks noGrp="1" noChangeAspect="1"/>
          </p:cNvPicPr>
          <p:nvPr>
            <p:ph idx="4294967295"/>
          </p:nvPr>
        </p:nvPicPr>
        <p:blipFill rotWithShape="1">
          <a:blip r:embed="rId3" cstate="print"/>
          <a:srcRect l="1002" t="41963" b="129"/>
          <a:stretch/>
        </p:blipFill>
        <p:spPr>
          <a:xfrm>
            <a:off x="685800" y="1752600"/>
            <a:ext cx="7564438" cy="4343400"/>
          </a:xfrm>
          <a:prstGeom prst="rect">
            <a:avLst/>
          </a:prstGeom>
          <a:ln>
            <a:solidFill>
              <a:srgbClr val="6F6F6F"/>
            </a:solidFill>
          </a:ln>
        </p:spPr>
      </p:pic>
      <p:sp>
        <p:nvSpPr>
          <p:cNvPr id="4" name="Title 1"/>
          <p:cNvSpPr>
            <a:spLocks noGrp="1"/>
          </p:cNvSpPr>
          <p:nvPr>
            <p:ph type="title" idx="4294967295"/>
          </p:nvPr>
        </p:nvSpPr>
        <p:spPr>
          <a:xfrm>
            <a:off x="0" y="228600"/>
            <a:ext cx="7620000" cy="1066800"/>
          </a:xfrm>
          <a:prstGeom prst="rect">
            <a:avLst/>
          </a:prstGeom>
        </p:spPr>
        <p:txBody>
          <a:bodyPr anchor="b">
            <a:normAutofit fontScale="90000"/>
          </a:bodyPr>
          <a:lstStyle/>
          <a:p>
            <a:pPr eaLnBrk="1" hangingPunct="1">
              <a:defRPr/>
            </a:pPr>
            <a:r>
              <a:rPr lang="en-US" dirty="0" smtClean="0"/>
              <a:t>Downloading Import Templates</a:t>
            </a:r>
          </a:p>
        </p:txBody>
      </p:sp>
      <p:sp>
        <p:nvSpPr>
          <p:cNvPr id="6" name="Text Box 7"/>
          <p:cNvSpPr txBox="1">
            <a:spLocks noChangeArrowheads="1"/>
          </p:cNvSpPr>
          <p:nvPr/>
        </p:nvSpPr>
        <p:spPr bwMode="auto">
          <a:xfrm>
            <a:off x="2691114" y="4611077"/>
            <a:ext cx="561372" cy="461665"/>
          </a:xfrm>
          <a:prstGeom prst="rect">
            <a:avLst/>
          </a:prstGeom>
          <a:noFill/>
          <a:ln w="38100">
            <a:noFill/>
            <a:miter lim="800000"/>
            <a:headEnd/>
            <a:tailEnd/>
          </a:ln>
        </p:spPr>
        <p:txBody>
          <a:bodyPr wrap="none">
            <a:spAutoFit/>
          </a:bodyPr>
          <a:lstStyle/>
          <a:p>
            <a:pPr algn="ctr" eaLnBrk="0" hangingPunct="0"/>
            <a:r>
              <a:rPr lang="en-US" sz="2400" b="1" dirty="0" smtClean="0">
                <a:solidFill>
                  <a:srgbClr val="FF0000"/>
                </a:solidFill>
              </a:rPr>
              <a:t>(2)</a:t>
            </a:r>
            <a:endParaRPr lang="en-US" sz="2400" b="1" dirty="0">
              <a:solidFill>
                <a:srgbClr val="FF0000"/>
              </a:solidFill>
            </a:endParaRPr>
          </a:p>
        </p:txBody>
      </p:sp>
      <p:sp>
        <p:nvSpPr>
          <p:cNvPr id="7" name="Oval 6"/>
          <p:cNvSpPr/>
          <p:nvPr/>
        </p:nvSpPr>
        <p:spPr>
          <a:xfrm>
            <a:off x="4876800" y="4627474"/>
            <a:ext cx="1981200" cy="304800"/>
          </a:xfrm>
          <a:prstGeom prst="ellipse">
            <a:avLst/>
          </a:prstGeom>
          <a:noFill/>
          <a:ln w="38100">
            <a:solidFill>
              <a:srgbClr val="FD272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UploadTemplate.png"/>
          <p:cNvPicPr>
            <a:picLocks noGrp="1" noChangeAspect="1"/>
          </p:cNvPicPr>
          <p:nvPr>
            <p:ph idx="4294967295"/>
          </p:nvPr>
        </p:nvPicPr>
        <p:blipFill>
          <a:blip r:embed="rId3" cstate="print"/>
          <a:srcRect t="11194" b="24627"/>
          <a:stretch>
            <a:fillRect/>
          </a:stretch>
        </p:blipFill>
        <p:spPr>
          <a:xfrm>
            <a:off x="838200" y="1524000"/>
            <a:ext cx="7326313" cy="4673600"/>
          </a:xfrm>
          <a:prstGeom prst="rect">
            <a:avLst/>
          </a:prstGeom>
          <a:ln>
            <a:solidFill>
              <a:srgbClr val="6F6F6F"/>
            </a:solidFill>
          </a:ln>
        </p:spPr>
      </p:pic>
      <p:sp>
        <p:nvSpPr>
          <p:cNvPr id="6" name="Title 1"/>
          <p:cNvSpPr>
            <a:spLocks noGrp="1"/>
          </p:cNvSpPr>
          <p:nvPr>
            <p:ph type="title" idx="4294967295"/>
          </p:nvPr>
        </p:nvSpPr>
        <p:spPr>
          <a:xfrm>
            <a:off x="0" y="228600"/>
            <a:ext cx="7620000" cy="1066800"/>
          </a:xfrm>
        </p:spPr>
        <p:txBody>
          <a:bodyPr anchor="b">
            <a:normAutofit fontScale="90000"/>
          </a:bodyPr>
          <a:lstStyle/>
          <a:p>
            <a:pPr eaLnBrk="1" hangingPunct="1">
              <a:defRPr/>
            </a:pPr>
            <a:r>
              <a:rPr lang="en-US" dirty="0" smtClean="0"/>
              <a:t>Downloading Import Templates</a:t>
            </a:r>
          </a:p>
        </p:txBody>
      </p:sp>
      <p:sp>
        <p:nvSpPr>
          <p:cNvPr id="7" name="Text Box 7"/>
          <p:cNvSpPr txBox="1">
            <a:spLocks noChangeArrowheads="1"/>
          </p:cNvSpPr>
          <p:nvPr/>
        </p:nvSpPr>
        <p:spPr bwMode="auto">
          <a:xfrm>
            <a:off x="4648200" y="2819400"/>
            <a:ext cx="561372" cy="461665"/>
          </a:xfrm>
          <a:prstGeom prst="rect">
            <a:avLst/>
          </a:prstGeom>
          <a:noFill/>
          <a:ln w="38100">
            <a:noFill/>
            <a:miter lim="800000"/>
            <a:headEnd/>
            <a:tailEnd/>
          </a:ln>
        </p:spPr>
        <p:txBody>
          <a:bodyPr wrap="none">
            <a:spAutoFit/>
          </a:bodyPr>
          <a:lstStyle/>
          <a:p>
            <a:pPr algn="ctr" eaLnBrk="0" hangingPunct="0"/>
            <a:r>
              <a:rPr lang="en-US" sz="2400" b="1" dirty="0" smtClean="0">
                <a:solidFill>
                  <a:srgbClr val="FF0000"/>
                </a:solidFill>
              </a:rPr>
              <a:t>(3)</a:t>
            </a:r>
            <a:endParaRPr lang="en-US" sz="2400" b="1" dirty="0">
              <a:solidFill>
                <a:srgbClr val="FF0000"/>
              </a:solidFill>
            </a:endParaRPr>
          </a:p>
        </p:txBody>
      </p:sp>
      <p:sp>
        <p:nvSpPr>
          <p:cNvPr id="8" name="Oval 7"/>
          <p:cNvSpPr/>
          <p:nvPr/>
        </p:nvSpPr>
        <p:spPr>
          <a:xfrm>
            <a:off x="3815441" y="3167742"/>
            <a:ext cx="827314" cy="228600"/>
          </a:xfrm>
          <a:prstGeom prst="ellipse">
            <a:avLst/>
          </a:prstGeom>
          <a:noFill/>
          <a:ln w="38100">
            <a:solidFill>
              <a:srgbClr val="FD272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Oval 8"/>
          <p:cNvSpPr/>
          <p:nvPr/>
        </p:nvSpPr>
        <p:spPr>
          <a:xfrm>
            <a:off x="2666999" y="3537858"/>
            <a:ext cx="1202871" cy="217713"/>
          </a:xfrm>
          <a:prstGeom prst="ellipse">
            <a:avLst/>
          </a:prstGeom>
          <a:noFill/>
          <a:ln w="38100">
            <a:solidFill>
              <a:srgbClr val="FD272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idx="4294967295"/>
          </p:nvPr>
        </p:nvSpPr>
        <p:spPr>
          <a:xfrm>
            <a:off x="0" y="228600"/>
            <a:ext cx="7620000" cy="1066800"/>
          </a:xfrm>
        </p:spPr>
        <p:txBody>
          <a:bodyPr anchor="b">
            <a:normAutofit fontScale="90000"/>
          </a:bodyPr>
          <a:lstStyle/>
          <a:p>
            <a:pPr eaLnBrk="1" hangingPunct="1">
              <a:defRPr/>
            </a:pPr>
            <a:r>
              <a:rPr lang="en-US" dirty="0" smtClean="0"/>
              <a:t>Downloading Import Templates</a:t>
            </a:r>
          </a:p>
        </p:txBody>
      </p:sp>
      <p:sp>
        <p:nvSpPr>
          <p:cNvPr id="64515" name="Text Box 8"/>
          <p:cNvSpPr txBox="1">
            <a:spLocks noChangeArrowheads="1"/>
          </p:cNvSpPr>
          <p:nvPr/>
        </p:nvSpPr>
        <p:spPr bwMode="auto">
          <a:xfrm>
            <a:off x="2819400" y="2057400"/>
            <a:ext cx="3657600" cy="461665"/>
          </a:xfrm>
          <a:prstGeom prst="rect">
            <a:avLst/>
          </a:prstGeom>
          <a:noFill/>
          <a:ln w="19050">
            <a:solidFill>
              <a:srgbClr val="808080"/>
            </a:solidFill>
            <a:miter lim="800000"/>
            <a:headEnd/>
            <a:tailEnd/>
          </a:ln>
        </p:spPr>
        <p:txBody>
          <a:bodyPr>
            <a:spAutoFit/>
          </a:bodyPr>
          <a:lstStyle/>
          <a:p>
            <a:pPr eaLnBrk="0" hangingPunct="0">
              <a:spcBef>
                <a:spcPct val="50000"/>
              </a:spcBef>
            </a:pPr>
            <a:r>
              <a:rPr lang="en-US" sz="1200" b="1" dirty="0">
                <a:solidFill>
                  <a:schemeClr val="accent1"/>
                </a:solidFill>
              </a:rPr>
              <a:t>Read the </a:t>
            </a:r>
            <a:r>
              <a:rPr lang="en-US" sz="1200" b="1" u="sng" dirty="0" smtClean="0">
                <a:solidFill>
                  <a:schemeClr val="accent1"/>
                </a:solidFill>
              </a:rPr>
              <a:t>Instructions</a:t>
            </a:r>
            <a:r>
              <a:rPr lang="en-US" sz="1200" dirty="0" smtClean="0">
                <a:solidFill>
                  <a:schemeClr val="accent1"/>
                </a:solidFill>
              </a:rPr>
              <a:t> tab </a:t>
            </a:r>
            <a:r>
              <a:rPr lang="en-US" sz="1200" dirty="0">
                <a:solidFill>
                  <a:schemeClr val="accent1"/>
                </a:solidFill>
              </a:rPr>
              <a:t>for information on the import process and data requirements.</a:t>
            </a:r>
          </a:p>
        </p:txBody>
      </p:sp>
      <p:cxnSp>
        <p:nvCxnSpPr>
          <p:cNvPr id="64523" name="AutoShape 12"/>
          <p:cNvCxnSpPr>
            <a:cxnSpLocks noChangeShapeType="1"/>
            <a:stCxn id="64515" idx="1"/>
          </p:cNvCxnSpPr>
          <p:nvPr/>
        </p:nvCxnSpPr>
        <p:spPr bwMode="auto">
          <a:xfrm rot="10800000" flipV="1">
            <a:off x="1143002" y="2288232"/>
            <a:ext cx="1676399" cy="683567"/>
          </a:xfrm>
          <a:prstGeom prst="bentConnector3">
            <a:avLst>
              <a:gd name="adj1" fmla="val 50000"/>
            </a:avLst>
          </a:prstGeom>
          <a:noFill/>
          <a:ln w="19050">
            <a:solidFill>
              <a:srgbClr val="FF3300"/>
            </a:solidFill>
            <a:miter lim="800000"/>
            <a:headEnd/>
            <a:tailEnd type="stealth" w="sm" len="lg"/>
          </a:ln>
        </p:spPr>
      </p:cxnSp>
      <p:cxnSp>
        <p:nvCxnSpPr>
          <p:cNvPr id="64524" name="AutoShape 12"/>
          <p:cNvCxnSpPr>
            <a:cxnSpLocks noChangeShapeType="1"/>
            <a:stCxn id="64515" idx="3"/>
          </p:cNvCxnSpPr>
          <p:nvPr/>
        </p:nvCxnSpPr>
        <p:spPr bwMode="auto">
          <a:xfrm>
            <a:off x="6477000" y="2288233"/>
            <a:ext cx="1752600" cy="683567"/>
          </a:xfrm>
          <a:prstGeom prst="bentConnector3">
            <a:avLst>
              <a:gd name="adj1" fmla="val 50000"/>
            </a:avLst>
          </a:prstGeom>
          <a:noFill/>
          <a:ln w="19050">
            <a:solidFill>
              <a:srgbClr val="FF3300"/>
            </a:solidFill>
            <a:miter lim="800000"/>
            <a:headEnd/>
            <a:tailEnd type="stealth" w="sm" len="lg"/>
          </a:ln>
        </p:spPr>
      </p:cxnSp>
      <p:pic>
        <p:nvPicPr>
          <p:cNvPr id="13" name="Picture 12" descr="UploadTemplateExcel.png"/>
          <p:cNvPicPr>
            <a:picLocks noChangeAspect="1"/>
          </p:cNvPicPr>
          <p:nvPr/>
        </p:nvPicPr>
        <p:blipFill>
          <a:blip r:embed="rId3" cstate="print"/>
          <a:srcRect t="2136" b="2136"/>
          <a:stretch>
            <a:fillRect/>
          </a:stretch>
        </p:blipFill>
        <p:spPr>
          <a:xfrm>
            <a:off x="381000" y="2971800"/>
            <a:ext cx="8458200" cy="1691640"/>
          </a:xfrm>
          <a:prstGeom prst="rect">
            <a:avLst/>
          </a:prstGeom>
          <a:ln>
            <a:solidFill>
              <a:srgbClr val="6F6F6F"/>
            </a:solidFill>
          </a:ln>
        </p:spPr>
      </p:pic>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idx="4294967295"/>
          </p:nvPr>
        </p:nvSpPr>
        <p:spPr>
          <a:xfrm>
            <a:off x="0" y="457200"/>
            <a:ext cx="7620000" cy="1066800"/>
          </a:xfrm>
        </p:spPr>
        <p:txBody>
          <a:bodyPr anchor="b">
            <a:normAutofit fontScale="90000"/>
          </a:bodyPr>
          <a:lstStyle/>
          <a:p>
            <a:pPr eaLnBrk="1" hangingPunct="1">
              <a:defRPr/>
            </a:pPr>
            <a:r>
              <a:rPr lang="en-US" dirty="0" smtClean="0"/>
              <a:t>Populating and Importing Data with Import Templates</a:t>
            </a:r>
          </a:p>
        </p:txBody>
      </p:sp>
      <p:sp>
        <p:nvSpPr>
          <p:cNvPr id="21" name="Text Box 2"/>
          <p:cNvSpPr txBox="1">
            <a:spLocks noChangeArrowheads="1"/>
          </p:cNvSpPr>
          <p:nvPr/>
        </p:nvSpPr>
        <p:spPr bwMode="auto">
          <a:xfrm>
            <a:off x="139700" y="1752600"/>
            <a:ext cx="8775700" cy="400110"/>
          </a:xfrm>
          <a:prstGeom prst="rect">
            <a:avLst/>
          </a:prstGeom>
          <a:noFill/>
          <a:ln w="38100">
            <a:noFill/>
            <a:miter lim="800000"/>
            <a:headEnd/>
            <a:tailEnd/>
          </a:ln>
        </p:spPr>
        <p:txBody>
          <a:bodyPr wrap="square">
            <a:spAutoFit/>
          </a:bodyPr>
          <a:lstStyle/>
          <a:p>
            <a:pPr eaLnBrk="0" fontAlgn="auto" hangingPunct="0">
              <a:spcBef>
                <a:spcPct val="50000"/>
              </a:spcBef>
              <a:spcAft>
                <a:spcPts val="0"/>
              </a:spcAft>
              <a:defRPr/>
            </a:pPr>
            <a:r>
              <a:rPr lang="en-US" sz="2000" kern="0" dirty="0">
                <a:solidFill>
                  <a:schemeClr val="accent1"/>
                </a:solidFill>
              </a:rPr>
              <a:t>Populate data fields with basic </a:t>
            </a:r>
            <a:r>
              <a:rPr lang="en-US" sz="2000" b="1" kern="0" dirty="0" smtClean="0">
                <a:solidFill>
                  <a:schemeClr val="accent1"/>
                </a:solidFill>
              </a:rPr>
              <a:t>Property</a:t>
            </a:r>
            <a:r>
              <a:rPr lang="en-US" sz="2000" kern="0" dirty="0" smtClean="0">
                <a:solidFill>
                  <a:schemeClr val="accent1"/>
                </a:solidFill>
              </a:rPr>
              <a:t>-level</a:t>
            </a:r>
            <a:r>
              <a:rPr lang="en-US" sz="2000" b="1" kern="0" dirty="0" smtClean="0">
                <a:solidFill>
                  <a:schemeClr val="accent1"/>
                </a:solidFill>
              </a:rPr>
              <a:t> </a:t>
            </a:r>
            <a:r>
              <a:rPr lang="en-US" sz="2000" kern="0" dirty="0" smtClean="0">
                <a:solidFill>
                  <a:schemeClr val="accent1"/>
                </a:solidFill>
              </a:rPr>
              <a:t>information (“Properties” tab):</a:t>
            </a:r>
            <a:endParaRPr lang="en-US" sz="2000" kern="0" dirty="0">
              <a:solidFill>
                <a:schemeClr val="accent1"/>
              </a:solidFill>
            </a:endParaRPr>
          </a:p>
        </p:txBody>
      </p:sp>
      <p:sp>
        <p:nvSpPr>
          <p:cNvPr id="5" name="Text Box 2"/>
          <p:cNvSpPr txBox="1">
            <a:spLocks noChangeArrowheads="1"/>
          </p:cNvSpPr>
          <p:nvPr/>
        </p:nvSpPr>
        <p:spPr bwMode="auto">
          <a:xfrm>
            <a:off x="152400" y="4050834"/>
            <a:ext cx="8775700" cy="400110"/>
          </a:xfrm>
          <a:prstGeom prst="rect">
            <a:avLst/>
          </a:prstGeom>
          <a:noFill/>
          <a:ln w="38100">
            <a:noFill/>
            <a:miter lim="800000"/>
            <a:headEnd/>
            <a:tailEnd/>
          </a:ln>
        </p:spPr>
        <p:txBody>
          <a:bodyPr wrap="square">
            <a:spAutoFit/>
          </a:bodyPr>
          <a:lstStyle/>
          <a:p>
            <a:pPr eaLnBrk="0" fontAlgn="auto" hangingPunct="0">
              <a:spcBef>
                <a:spcPct val="50000"/>
              </a:spcBef>
              <a:spcAft>
                <a:spcPts val="0"/>
              </a:spcAft>
              <a:defRPr/>
            </a:pPr>
            <a:r>
              <a:rPr lang="en-US" sz="2000" kern="0" dirty="0" smtClean="0">
                <a:solidFill>
                  <a:schemeClr val="accent1"/>
                </a:solidFill>
              </a:rPr>
              <a:t>… and with </a:t>
            </a:r>
            <a:r>
              <a:rPr lang="en-US" sz="2000" b="1" kern="0" dirty="0" smtClean="0">
                <a:solidFill>
                  <a:schemeClr val="accent1"/>
                </a:solidFill>
              </a:rPr>
              <a:t>Property Use </a:t>
            </a:r>
            <a:r>
              <a:rPr lang="en-US" sz="2000" kern="0" dirty="0" smtClean="0">
                <a:solidFill>
                  <a:schemeClr val="accent1"/>
                </a:solidFill>
              </a:rPr>
              <a:t>information (“Uses” tab):</a:t>
            </a:r>
            <a:endParaRPr lang="en-US" sz="2000" kern="0" dirty="0">
              <a:solidFill>
                <a:schemeClr val="accent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00" y="2209800"/>
            <a:ext cx="9004300" cy="137881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2" y="4755170"/>
            <a:ext cx="8897587" cy="1304099"/>
          </a:xfrm>
          <a:prstGeom prst="rect">
            <a:avLst/>
          </a:prstGeom>
        </p:spPr>
      </p:pic>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UploadTemplate.png"/>
          <p:cNvPicPr>
            <a:picLocks noGrp="1" noChangeAspect="1"/>
          </p:cNvPicPr>
          <p:nvPr>
            <p:ph idx="4294967295"/>
          </p:nvPr>
        </p:nvPicPr>
        <p:blipFill>
          <a:blip r:embed="rId3" cstate="print"/>
          <a:srcRect t="11194" b="24627"/>
          <a:stretch>
            <a:fillRect/>
          </a:stretch>
        </p:blipFill>
        <p:spPr>
          <a:xfrm>
            <a:off x="381000" y="1181100"/>
            <a:ext cx="7405688" cy="4724400"/>
          </a:xfrm>
          <a:prstGeom prst="rect">
            <a:avLst/>
          </a:prstGeom>
          <a:ln>
            <a:solidFill>
              <a:srgbClr val="6F6F6F"/>
            </a:solidFill>
          </a:ln>
        </p:spPr>
      </p:pic>
      <p:sp>
        <p:nvSpPr>
          <p:cNvPr id="6" name="Title 1"/>
          <p:cNvSpPr>
            <a:spLocks noGrp="1"/>
          </p:cNvSpPr>
          <p:nvPr>
            <p:ph type="title" idx="4294967295"/>
          </p:nvPr>
        </p:nvSpPr>
        <p:spPr>
          <a:xfrm>
            <a:off x="0" y="76200"/>
            <a:ext cx="7620000" cy="1066800"/>
          </a:xfrm>
        </p:spPr>
        <p:txBody>
          <a:bodyPr anchor="b">
            <a:normAutofit/>
          </a:bodyPr>
          <a:lstStyle/>
          <a:p>
            <a:pPr eaLnBrk="1" hangingPunct="1">
              <a:defRPr/>
            </a:pPr>
            <a:r>
              <a:rPr lang="en-US" sz="3600" dirty="0" smtClean="0"/>
              <a:t>Uploading Import Templates</a:t>
            </a:r>
          </a:p>
        </p:txBody>
      </p:sp>
      <p:sp>
        <p:nvSpPr>
          <p:cNvPr id="8" name="Text Box 2"/>
          <p:cNvSpPr txBox="1">
            <a:spLocks noChangeArrowheads="1"/>
          </p:cNvSpPr>
          <p:nvPr/>
        </p:nvSpPr>
        <p:spPr bwMode="auto">
          <a:xfrm>
            <a:off x="685800" y="5943600"/>
            <a:ext cx="8318500" cy="400110"/>
          </a:xfrm>
          <a:prstGeom prst="rect">
            <a:avLst/>
          </a:prstGeom>
          <a:noFill/>
          <a:ln w="38100">
            <a:noFill/>
            <a:miter lim="800000"/>
            <a:headEnd/>
            <a:tailEnd/>
          </a:ln>
        </p:spPr>
        <p:txBody>
          <a:bodyPr wrap="square">
            <a:spAutoFit/>
          </a:bodyPr>
          <a:lstStyle/>
          <a:p>
            <a:pPr eaLnBrk="0" fontAlgn="auto" hangingPunct="0">
              <a:spcBef>
                <a:spcPct val="50000"/>
              </a:spcBef>
              <a:spcAft>
                <a:spcPts val="0"/>
              </a:spcAft>
              <a:defRPr/>
            </a:pPr>
            <a:r>
              <a:rPr lang="en-US" sz="2000" kern="0" dirty="0" smtClean="0">
                <a:solidFill>
                  <a:schemeClr val="accent1"/>
                </a:solidFill>
              </a:rPr>
              <a:t>…Then, upload the completed spreadsheet back in Portfolio Manager.</a:t>
            </a:r>
            <a:endParaRPr lang="en-US" sz="2000" kern="0" dirty="0">
              <a:solidFill>
                <a:schemeClr val="accent1"/>
              </a:solidFill>
            </a:endParaRPr>
          </a:p>
        </p:txBody>
      </p:sp>
      <p:sp>
        <p:nvSpPr>
          <p:cNvPr id="9" name="Oval 8"/>
          <p:cNvSpPr/>
          <p:nvPr/>
        </p:nvSpPr>
        <p:spPr>
          <a:xfrm>
            <a:off x="838200" y="4724400"/>
            <a:ext cx="4038600" cy="609600"/>
          </a:xfrm>
          <a:prstGeom prst="ellipse">
            <a:avLst/>
          </a:prstGeom>
          <a:noFill/>
          <a:ln w="38100">
            <a:solidFill>
              <a:srgbClr val="FD272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21069820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28600"/>
            <a:ext cx="7620000" cy="1066800"/>
          </a:xfrm>
        </p:spPr>
        <p:txBody>
          <a:bodyPr/>
          <a:lstStyle/>
          <a:p>
            <a:r>
              <a:rPr lang="en-US" sz="3600" dirty="0" smtClean="0"/>
              <a:t>Creating Custom Upload Templates</a:t>
            </a:r>
            <a:endParaRPr lang="en-US" sz="3600" dirty="0"/>
          </a:p>
        </p:txBody>
      </p:sp>
      <p:pic>
        <p:nvPicPr>
          <p:cNvPr id="7" name="Content Placeholder 6"/>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1600200" y="1600200"/>
            <a:ext cx="7231062" cy="4505325"/>
          </a:xfrm>
        </p:spPr>
      </p:pic>
      <p:sp>
        <p:nvSpPr>
          <p:cNvPr id="5" name="Text Box 7"/>
          <p:cNvSpPr txBox="1">
            <a:spLocks noChangeArrowheads="1"/>
          </p:cNvSpPr>
          <p:nvPr/>
        </p:nvSpPr>
        <p:spPr bwMode="auto">
          <a:xfrm>
            <a:off x="152401" y="2590800"/>
            <a:ext cx="1219199" cy="2308324"/>
          </a:xfrm>
          <a:prstGeom prst="rect">
            <a:avLst/>
          </a:prstGeom>
          <a:noFill/>
          <a:ln w="19050">
            <a:solidFill>
              <a:srgbClr val="808080"/>
            </a:solidFill>
            <a:miter lim="800000"/>
            <a:headEnd/>
            <a:tailEnd/>
          </a:ln>
        </p:spPr>
        <p:txBody>
          <a:bodyPr wrap="square">
            <a:spAutoFit/>
          </a:bodyPr>
          <a:lstStyle/>
          <a:p>
            <a:pPr eaLnBrk="0" fontAlgn="auto" hangingPunct="0">
              <a:spcBef>
                <a:spcPct val="50000"/>
              </a:spcBef>
              <a:spcAft>
                <a:spcPts val="0"/>
              </a:spcAft>
              <a:defRPr/>
            </a:pPr>
            <a:r>
              <a:rPr lang="en-US" sz="1600" kern="0" dirty="0" smtClean="0">
                <a:solidFill>
                  <a:schemeClr val="accent1"/>
                </a:solidFill>
              </a:rPr>
              <a:t>Add property use or meter information for multiple properties in Portfolio Manager.</a:t>
            </a:r>
            <a:endParaRPr lang="en-US" sz="1600" kern="0" dirty="0">
              <a:solidFill>
                <a:schemeClr val="accent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idx="1"/>
          </p:nvPr>
        </p:nvSpPr>
        <p:spPr>
          <a:xfrm>
            <a:off x="457200" y="1368706"/>
            <a:ext cx="8229600" cy="4525963"/>
          </a:xfrm>
        </p:spPr>
        <p:txBody>
          <a:bodyPr/>
          <a:lstStyle/>
          <a:p>
            <a:pPr eaLnBrk="1" hangingPunct="1">
              <a:spcAft>
                <a:spcPct val="10000"/>
              </a:spcAft>
              <a:buFont typeface="Wingdings" pitchFamily="2" charset="2"/>
              <a:buNone/>
            </a:pPr>
            <a:r>
              <a:rPr lang="en-US" b="1" dirty="0" smtClean="0">
                <a:solidFill>
                  <a:srgbClr val="5D5D5D"/>
                </a:solidFill>
              </a:rPr>
              <a:t>EPA’s ENERGY STAR Portfolio Manager</a:t>
            </a:r>
          </a:p>
          <a:p>
            <a:pPr marL="285750" lvl="1" eaLnBrk="1" hangingPunct="1">
              <a:spcAft>
                <a:spcPct val="10000"/>
              </a:spcAft>
              <a:buFont typeface="Arial" charset="0"/>
              <a:buChar char="•"/>
            </a:pPr>
            <a:r>
              <a:rPr lang="en-US" sz="2400" dirty="0" smtClean="0">
                <a:solidFill>
                  <a:srgbClr val="5D5D5D"/>
                </a:solidFill>
              </a:rPr>
              <a:t>No-cost, secure, online tool</a:t>
            </a:r>
          </a:p>
          <a:p>
            <a:pPr marL="285750" lvl="1" eaLnBrk="1" hangingPunct="1">
              <a:spcAft>
                <a:spcPct val="10000"/>
              </a:spcAft>
              <a:buFont typeface="Arial" charset="0"/>
              <a:buChar char="•"/>
            </a:pPr>
            <a:r>
              <a:rPr lang="en-US" sz="2400" dirty="0" smtClean="0">
                <a:solidFill>
                  <a:srgbClr val="5D5D5D"/>
                </a:solidFill>
              </a:rPr>
              <a:t>Benchmark the energy use of all buildings–receive an energy use intensity (EUI). Many buildings, including office buildings, can receive an ENERGY STAR energy performance score on a 1-100 scale.</a:t>
            </a:r>
          </a:p>
          <a:p>
            <a:pPr marL="285750" lvl="1" eaLnBrk="1" hangingPunct="1">
              <a:spcAft>
                <a:spcPct val="10000"/>
              </a:spcAft>
              <a:buFont typeface="Arial" charset="0"/>
              <a:buChar char="•"/>
            </a:pPr>
            <a:r>
              <a:rPr lang="en-US" sz="2400" dirty="0" smtClean="0">
                <a:solidFill>
                  <a:srgbClr val="5D5D5D"/>
                </a:solidFill>
              </a:rPr>
              <a:t>Track water consumption and waste disposal methods</a:t>
            </a:r>
          </a:p>
        </p:txBody>
      </p:sp>
      <p:sp>
        <p:nvSpPr>
          <p:cNvPr id="22531" name="Rectangle 2"/>
          <p:cNvSpPr>
            <a:spLocks noChangeArrowheads="1"/>
          </p:cNvSpPr>
          <p:nvPr/>
        </p:nvSpPr>
        <p:spPr bwMode="auto">
          <a:xfrm>
            <a:off x="304800" y="152400"/>
            <a:ext cx="7772400" cy="1219200"/>
          </a:xfrm>
          <a:prstGeom prst="rect">
            <a:avLst/>
          </a:prstGeom>
          <a:noFill/>
          <a:ln w="9525">
            <a:noFill/>
            <a:miter lim="800000"/>
            <a:headEnd/>
            <a:tailEnd/>
          </a:ln>
        </p:spPr>
        <p:txBody>
          <a:bodyPr anchor="ctr"/>
          <a:lstStyle/>
          <a:p>
            <a:r>
              <a:rPr lang="en-US" sz="4000" b="1" dirty="0"/>
              <a:t>Benchmarking</a:t>
            </a:r>
          </a:p>
        </p:txBody>
      </p:sp>
      <p:pic>
        <p:nvPicPr>
          <p:cNvPr id="7" name="Content Placeholder 5" descr="PM_logo_5x1_for_print.jpg"/>
          <p:cNvPicPr>
            <a:picLocks noChangeAspect="1"/>
          </p:cNvPicPr>
          <p:nvPr/>
        </p:nvPicPr>
        <p:blipFill>
          <a:blip r:embed="rId3" cstate="screen"/>
          <a:srcRect l="17583"/>
          <a:stretch>
            <a:fillRect/>
          </a:stretch>
        </p:blipFill>
        <p:spPr bwMode="auto">
          <a:xfrm>
            <a:off x="1752600" y="4906963"/>
            <a:ext cx="5943359"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28600"/>
            <a:ext cx="7620000" cy="1066800"/>
          </a:xfrm>
        </p:spPr>
        <p:txBody>
          <a:bodyPr/>
          <a:lstStyle/>
          <a:p>
            <a:r>
              <a:rPr lang="en-US" sz="3600" dirty="0" smtClean="0"/>
              <a:t>Custom Upload Templates</a:t>
            </a:r>
            <a:endParaRPr lang="en-US" sz="3600" dirty="0"/>
          </a:p>
        </p:txBody>
      </p:sp>
      <p:sp>
        <p:nvSpPr>
          <p:cNvPr id="8" name="Text Box 2"/>
          <p:cNvSpPr txBox="1">
            <a:spLocks noChangeArrowheads="1"/>
          </p:cNvSpPr>
          <p:nvPr/>
        </p:nvSpPr>
        <p:spPr bwMode="auto">
          <a:xfrm>
            <a:off x="228600" y="1095345"/>
            <a:ext cx="8775700" cy="400110"/>
          </a:xfrm>
          <a:prstGeom prst="rect">
            <a:avLst/>
          </a:prstGeom>
          <a:noFill/>
          <a:ln w="38100">
            <a:noFill/>
            <a:miter lim="800000"/>
            <a:headEnd/>
            <a:tailEnd/>
          </a:ln>
        </p:spPr>
        <p:txBody>
          <a:bodyPr wrap="square">
            <a:spAutoFit/>
          </a:bodyPr>
          <a:lstStyle/>
          <a:p>
            <a:pPr eaLnBrk="0" fontAlgn="auto" hangingPunct="0">
              <a:spcBef>
                <a:spcPct val="50000"/>
              </a:spcBef>
              <a:spcAft>
                <a:spcPts val="0"/>
              </a:spcAft>
              <a:defRPr/>
            </a:pPr>
            <a:r>
              <a:rPr lang="en-US" sz="2000" b="1" kern="0" dirty="0" smtClean="0">
                <a:solidFill>
                  <a:schemeClr val="accent1"/>
                </a:solidFill>
              </a:rPr>
              <a:t>Add meters </a:t>
            </a:r>
            <a:r>
              <a:rPr lang="en-US" sz="2000" kern="0" dirty="0" smtClean="0">
                <a:solidFill>
                  <a:schemeClr val="accent1"/>
                </a:solidFill>
              </a:rPr>
              <a:t>to existing properties through one template…</a:t>
            </a:r>
            <a:endParaRPr lang="en-US" sz="2000" kern="0" dirty="0">
              <a:solidFill>
                <a:schemeClr val="accent1"/>
              </a:solidFill>
            </a:endParaRPr>
          </a:p>
        </p:txBody>
      </p:sp>
      <p:sp>
        <p:nvSpPr>
          <p:cNvPr id="9" name="Text Box 2"/>
          <p:cNvSpPr txBox="1">
            <a:spLocks noChangeArrowheads="1"/>
          </p:cNvSpPr>
          <p:nvPr/>
        </p:nvSpPr>
        <p:spPr bwMode="auto">
          <a:xfrm>
            <a:off x="304800" y="3076545"/>
            <a:ext cx="8001000" cy="707886"/>
          </a:xfrm>
          <a:prstGeom prst="rect">
            <a:avLst/>
          </a:prstGeom>
          <a:noFill/>
          <a:ln w="38100">
            <a:noFill/>
            <a:miter lim="800000"/>
            <a:headEnd/>
            <a:tailEnd/>
          </a:ln>
        </p:spPr>
        <p:txBody>
          <a:bodyPr wrap="square">
            <a:spAutoFit/>
          </a:bodyPr>
          <a:lstStyle/>
          <a:p>
            <a:pPr eaLnBrk="0" fontAlgn="auto" hangingPunct="0">
              <a:spcBef>
                <a:spcPct val="50000"/>
              </a:spcBef>
              <a:spcAft>
                <a:spcPts val="0"/>
              </a:spcAft>
              <a:defRPr/>
            </a:pPr>
            <a:r>
              <a:rPr lang="en-US" sz="2000" kern="0" dirty="0" smtClean="0">
                <a:solidFill>
                  <a:schemeClr val="accent1"/>
                </a:solidFill>
              </a:rPr>
              <a:t>… then, when those meters have been uploaded, </a:t>
            </a:r>
            <a:r>
              <a:rPr lang="en-US" sz="2000" b="1" kern="0" dirty="0" smtClean="0">
                <a:solidFill>
                  <a:schemeClr val="accent1"/>
                </a:solidFill>
              </a:rPr>
              <a:t>add bills</a:t>
            </a:r>
            <a:r>
              <a:rPr lang="en-US" sz="2000" kern="0" dirty="0" smtClean="0">
                <a:solidFill>
                  <a:schemeClr val="accent1"/>
                </a:solidFill>
              </a:rPr>
              <a:t> (meter readings) to those meters, through another template.</a:t>
            </a:r>
            <a:endParaRPr lang="en-US" sz="2000" kern="0" dirty="0">
              <a:solidFill>
                <a:schemeClr val="accent1"/>
              </a:solidFill>
            </a:endParaRP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57" y="1538969"/>
            <a:ext cx="8971643" cy="12763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864" y="3836199"/>
            <a:ext cx="8640536" cy="23645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9928039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p:cNvSpPr>
          <p:nvPr>
            <p:ph type="title" idx="4294967295"/>
          </p:nvPr>
        </p:nvSpPr>
        <p:spPr>
          <a:xfrm>
            <a:off x="0" y="381000"/>
            <a:ext cx="7623175" cy="914400"/>
          </a:xfrm>
        </p:spPr>
        <p:txBody>
          <a:bodyPr anchor="b"/>
          <a:lstStyle/>
          <a:p>
            <a:pPr eaLnBrk="1" hangingPunct="1"/>
            <a:r>
              <a:rPr lang="en-US" sz="3600" dirty="0" smtClean="0"/>
              <a:t>How is Data Entered?</a:t>
            </a:r>
          </a:p>
        </p:txBody>
      </p:sp>
      <p:sp>
        <p:nvSpPr>
          <p:cNvPr id="6147" name="Text Box 3"/>
          <p:cNvSpPr txBox="1">
            <a:spLocks noChangeArrowheads="1"/>
          </p:cNvSpPr>
          <p:nvPr/>
        </p:nvSpPr>
        <p:spPr bwMode="auto">
          <a:xfrm>
            <a:off x="1508125" y="1585913"/>
            <a:ext cx="7635875" cy="4585871"/>
          </a:xfrm>
          <a:prstGeom prst="rect">
            <a:avLst/>
          </a:prstGeom>
          <a:noFill/>
          <a:ln w="9525">
            <a:noFill/>
            <a:miter lim="800000"/>
            <a:headEnd/>
            <a:tailEnd/>
          </a:ln>
        </p:spPr>
        <p:txBody>
          <a:bodyPr wrap="square">
            <a:spAutoFit/>
          </a:bodyPr>
          <a:lstStyle/>
          <a:p>
            <a:pPr marL="463550" indent="-403225">
              <a:buFontTx/>
              <a:buChar char="•"/>
              <a:defRPr/>
            </a:pPr>
            <a:r>
              <a:rPr lang="en-US" sz="2800" dirty="0">
                <a:solidFill>
                  <a:schemeClr val="accent1"/>
                </a:solidFill>
                <a:ea typeface="ＭＳ Ｐゴシック" pitchFamily="-106" charset="-128"/>
              </a:rPr>
              <a:t>Single Building Manual Entry</a:t>
            </a:r>
          </a:p>
          <a:p>
            <a:pPr marL="920750" lvl="1" indent="-342900">
              <a:buSzPct val="75000"/>
              <a:buFontTx/>
              <a:buChar char="•"/>
              <a:defRPr/>
            </a:pPr>
            <a:r>
              <a:rPr lang="en-US" sz="2000" dirty="0">
                <a:solidFill>
                  <a:schemeClr val="accent1"/>
                </a:solidFill>
                <a:ea typeface="ＭＳ Ｐゴシック" pitchFamily="-106" charset="-128"/>
              </a:rPr>
              <a:t>Enter building and energy consumption information into Portfolio Man</a:t>
            </a:r>
            <a:r>
              <a:rPr lang="en-US" sz="2000" dirty="0">
                <a:solidFill>
                  <a:schemeClr val="accent2">
                    <a:lumMod val="75000"/>
                  </a:schemeClr>
                </a:solidFill>
                <a:ea typeface="ＭＳ Ｐゴシック" pitchFamily="-106" charset="-128"/>
              </a:rPr>
              <a:t>ager</a:t>
            </a:r>
            <a:endParaRPr lang="en-US" sz="800" b="1" dirty="0">
              <a:solidFill>
                <a:schemeClr val="accent2">
                  <a:lumMod val="75000"/>
                </a:schemeClr>
              </a:solidFill>
              <a:ea typeface="ＭＳ Ｐゴシック" pitchFamily="-106" charset="-128"/>
            </a:endParaRPr>
          </a:p>
          <a:p>
            <a:pPr marL="463550" indent="-403225">
              <a:buFontTx/>
              <a:buChar char="•"/>
              <a:defRPr/>
            </a:pPr>
            <a:r>
              <a:rPr lang="en-US" sz="2800" dirty="0">
                <a:solidFill>
                  <a:schemeClr val="accent1"/>
                </a:solidFill>
                <a:ea typeface="ＭＳ Ｐゴシック" pitchFamily="-106" charset="-128"/>
              </a:rPr>
              <a:t>Bulk Data Upload</a:t>
            </a:r>
          </a:p>
          <a:p>
            <a:pPr marL="920750" lvl="1" indent="-342900">
              <a:buSzPct val="75000"/>
              <a:buFontTx/>
              <a:buChar char="•"/>
              <a:defRPr/>
            </a:pPr>
            <a:r>
              <a:rPr lang="en-US" sz="2000" dirty="0">
                <a:solidFill>
                  <a:schemeClr val="accent1"/>
                </a:solidFill>
                <a:ea typeface="ＭＳ Ｐゴシック" pitchFamily="-106" charset="-128"/>
              </a:rPr>
              <a:t>Upload large sets of building data in Portfolio Manager </a:t>
            </a:r>
            <a:r>
              <a:rPr lang="en-US" sz="2000" dirty="0" smtClean="0">
                <a:solidFill>
                  <a:schemeClr val="accent1"/>
                </a:solidFill>
                <a:ea typeface="ＭＳ Ｐゴシック" pitchFamily="-106" charset="-128"/>
              </a:rPr>
              <a:t>using </a:t>
            </a:r>
            <a:r>
              <a:rPr lang="en-US" sz="2000" dirty="0">
                <a:solidFill>
                  <a:schemeClr val="accent1"/>
                </a:solidFill>
                <a:ea typeface="ＭＳ Ｐゴシック" pitchFamily="-106" charset="-128"/>
              </a:rPr>
              <a:t>Excel </a:t>
            </a:r>
            <a:r>
              <a:rPr lang="en-US" sz="2000" dirty="0" smtClean="0">
                <a:solidFill>
                  <a:schemeClr val="accent1"/>
                </a:solidFill>
                <a:ea typeface="ＭＳ Ｐゴシック" pitchFamily="-106" charset="-128"/>
              </a:rPr>
              <a:t>spreadsheet templates</a:t>
            </a:r>
            <a:endParaRPr lang="en-US" sz="2000" b="1" dirty="0">
              <a:solidFill>
                <a:schemeClr val="accent1"/>
              </a:solidFill>
              <a:ea typeface="ＭＳ Ｐゴシック" pitchFamily="-106" charset="-128"/>
            </a:endParaRPr>
          </a:p>
          <a:p>
            <a:pPr marL="463550" indent="-403225">
              <a:buFont typeface="Arial" pitchFamily="34" charset="0"/>
              <a:buChar char="•"/>
              <a:defRPr/>
            </a:pPr>
            <a:r>
              <a:rPr lang="en-US" sz="2800" dirty="0" smtClean="0">
                <a:solidFill>
                  <a:schemeClr val="accent1"/>
                </a:solidFill>
                <a:ea typeface="ＭＳ Ｐゴシック" pitchFamily="-106" charset="-128"/>
              </a:rPr>
              <a:t>Data Exchange via XML Web Services</a:t>
            </a:r>
            <a:endParaRPr lang="en-US" sz="2800" dirty="0">
              <a:solidFill>
                <a:schemeClr val="accent1"/>
              </a:solidFill>
              <a:ea typeface="ＭＳ Ｐゴシック" pitchFamily="-106" charset="-128"/>
            </a:endParaRPr>
          </a:p>
          <a:p>
            <a:pPr marL="920750" lvl="1" indent="-342900">
              <a:buSzPct val="75000"/>
              <a:buFontTx/>
              <a:buChar char="•"/>
              <a:defRPr/>
            </a:pPr>
            <a:r>
              <a:rPr lang="en-US" sz="2000" dirty="0">
                <a:solidFill>
                  <a:schemeClr val="accent1"/>
                </a:solidFill>
                <a:ea typeface="ＭＳ Ｐゴシック" pitchFamily="-106" charset="-128"/>
              </a:rPr>
              <a:t>Use </a:t>
            </a:r>
            <a:r>
              <a:rPr lang="en-US" sz="2000" dirty="0" smtClean="0">
                <a:solidFill>
                  <a:schemeClr val="accent1"/>
                </a:solidFill>
                <a:ea typeface="ＭＳ Ｐゴシック" pitchFamily="-106" charset="-128"/>
              </a:rPr>
              <a:t>a Service </a:t>
            </a:r>
            <a:r>
              <a:rPr lang="en-US" sz="2000" dirty="0">
                <a:solidFill>
                  <a:schemeClr val="accent1"/>
                </a:solidFill>
                <a:ea typeface="ＭＳ Ｐゴシック" pitchFamily="-106" charset="-128"/>
              </a:rPr>
              <a:t>and Product Provider to </a:t>
            </a:r>
            <a:r>
              <a:rPr lang="en-US" sz="2000" dirty="0" smtClean="0">
                <a:solidFill>
                  <a:schemeClr val="accent1"/>
                </a:solidFill>
                <a:ea typeface="ＭＳ Ｐゴシック" pitchFamily="-106" charset="-128"/>
              </a:rPr>
              <a:t>have metrics automatically </a:t>
            </a:r>
            <a:r>
              <a:rPr lang="en-US" sz="2000" dirty="0">
                <a:solidFill>
                  <a:schemeClr val="accent1"/>
                </a:solidFill>
                <a:ea typeface="ＭＳ Ｐゴシック" pitchFamily="-106" charset="-128"/>
              </a:rPr>
              <a:t>integrated into </a:t>
            </a:r>
            <a:r>
              <a:rPr lang="en-US" sz="2000" dirty="0" smtClean="0">
                <a:solidFill>
                  <a:schemeClr val="accent1"/>
                </a:solidFill>
                <a:ea typeface="ＭＳ Ｐゴシック" pitchFamily="-106" charset="-128"/>
              </a:rPr>
              <a:t>your </a:t>
            </a:r>
            <a:r>
              <a:rPr lang="en-US" sz="2000" dirty="0">
                <a:solidFill>
                  <a:schemeClr val="accent1"/>
                </a:solidFill>
                <a:ea typeface="ＭＳ Ｐゴシック" pitchFamily="-106" charset="-128"/>
              </a:rPr>
              <a:t>energy information and bill handling system</a:t>
            </a:r>
          </a:p>
          <a:p>
            <a:pPr marL="463550" indent="-403225">
              <a:buFont typeface="Arial" pitchFamily="34" charset="0"/>
              <a:buChar char="•"/>
              <a:defRPr/>
            </a:pPr>
            <a:r>
              <a:rPr lang="en-US" sz="2800" dirty="0">
                <a:solidFill>
                  <a:schemeClr val="accent1"/>
                </a:solidFill>
                <a:ea typeface="ＭＳ Ｐゴシック" pitchFamily="-106" charset="-128"/>
              </a:rPr>
              <a:t>Utility-based </a:t>
            </a:r>
            <a:r>
              <a:rPr lang="en-US" sz="2800" dirty="0" smtClean="0">
                <a:solidFill>
                  <a:schemeClr val="accent1"/>
                </a:solidFill>
                <a:ea typeface="ＭＳ Ｐゴシック" pitchFamily="-106" charset="-128"/>
              </a:rPr>
              <a:t>Data Exchange</a:t>
            </a:r>
            <a:endParaRPr lang="en-US" sz="2800" dirty="0">
              <a:solidFill>
                <a:schemeClr val="accent1"/>
              </a:solidFill>
              <a:ea typeface="ＭＳ Ｐゴシック" pitchFamily="-106" charset="-128"/>
            </a:endParaRPr>
          </a:p>
          <a:p>
            <a:pPr marL="920750" lvl="1" indent="-342900">
              <a:buSzPct val="75000"/>
              <a:buFontTx/>
              <a:buChar char="•"/>
              <a:defRPr/>
            </a:pPr>
            <a:r>
              <a:rPr lang="en-US" sz="2000" dirty="0">
                <a:solidFill>
                  <a:schemeClr val="accent1"/>
                </a:solidFill>
                <a:ea typeface="ＭＳ Ｐゴシック" pitchFamily="-106" charset="-128"/>
              </a:rPr>
              <a:t>Option 1: Provide utility </a:t>
            </a:r>
            <a:r>
              <a:rPr lang="en-US" sz="2000" dirty="0" smtClean="0">
                <a:solidFill>
                  <a:schemeClr val="accent1"/>
                </a:solidFill>
                <a:ea typeface="ＭＳ Ｐゴシック" pitchFamily="-106" charset="-128"/>
              </a:rPr>
              <a:t>data only</a:t>
            </a:r>
            <a:endParaRPr lang="en-US" sz="2000" dirty="0">
              <a:solidFill>
                <a:schemeClr val="accent1"/>
              </a:solidFill>
              <a:ea typeface="ＭＳ Ｐゴシック" pitchFamily="-106" charset="-128"/>
            </a:endParaRPr>
          </a:p>
          <a:p>
            <a:pPr marL="920750" lvl="1" indent="-342900">
              <a:buSzPct val="75000"/>
              <a:buFontTx/>
              <a:buChar char="•"/>
              <a:defRPr/>
            </a:pPr>
            <a:r>
              <a:rPr lang="en-US" sz="2000" dirty="0">
                <a:solidFill>
                  <a:schemeClr val="accent1"/>
                </a:solidFill>
                <a:ea typeface="ＭＳ Ｐゴシック" pitchFamily="-106" charset="-128"/>
              </a:rPr>
              <a:t>Option 2: Provide </a:t>
            </a:r>
            <a:r>
              <a:rPr lang="en-US" sz="2000" dirty="0" smtClean="0">
                <a:solidFill>
                  <a:schemeClr val="accent1"/>
                </a:solidFill>
                <a:ea typeface="ＭＳ Ｐゴシック" pitchFamily="-106" charset="-128"/>
              </a:rPr>
              <a:t>full benchmarking through web services</a:t>
            </a:r>
            <a:endParaRPr lang="en-US" sz="2800" dirty="0">
              <a:solidFill>
                <a:schemeClr val="accent1"/>
              </a:solidFill>
              <a:ea typeface="ＭＳ Ｐゴシック" pitchFamily="-106" charset="-128"/>
            </a:endParaRPr>
          </a:p>
        </p:txBody>
      </p:sp>
      <p:pic>
        <p:nvPicPr>
          <p:cNvPr id="67588" name="Picture 4"/>
          <p:cNvPicPr>
            <a:picLocks noChangeAspect="1" noChangeArrowheads="1"/>
          </p:cNvPicPr>
          <p:nvPr/>
        </p:nvPicPr>
        <p:blipFill>
          <a:blip r:embed="rId3" cstate="print"/>
          <a:srcRect/>
          <a:stretch>
            <a:fillRect/>
          </a:stretch>
        </p:blipFill>
        <p:spPr bwMode="auto">
          <a:xfrm>
            <a:off x="595313" y="1447800"/>
            <a:ext cx="531812" cy="960438"/>
          </a:xfrm>
          <a:prstGeom prst="rect">
            <a:avLst/>
          </a:prstGeom>
          <a:noFill/>
          <a:ln w="9525">
            <a:noFill/>
            <a:miter lim="800000"/>
            <a:headEnd/>
            <a:tailEnd/>
          </a:ln>
        </p:spPr>
      </p:pic>
      <p:pic>
        <p:nvPicPr>
          <p:cNvPr id="67589" name="Picture 5"/>
          <p:cNvPicPr>
            <a:picLocks noChangeAspect="1" noChangeArrowheads="1"/>
          </p:cNvPicPr>
          <p:nvPr/>
        </p:nvPicPr>
        <p:blipFill>
          <a:blip r:embed="rId4" cstate="print"/>
          <a:srcRect/>
          <a:stretch>
            <a:fillRect/>
          </a:stretch>
        </p:blipFill>
        <p:spPr bwMode="auto">
          <a:xfrm>
            <a:off x="373063" y="2705100"/>
            <a:ext cx="1058862" cy="1562100"/>
          </a:xfrm>
          <a:prstGeom prst="rect">
            <a:avLst/>
          </a:prstGeom>
          <a:noFill/>
          <a:ln w="9525">
            <a:noFill/>
            <a:miter lim="800000"/>
            <a:headEnd/>
            <a:tailEnd/>
          </a:ln>
        </p:spPr>
      </p:pic>
      <p:pic>
        <p:nvPicPr>
          <p:cNvPr id="67590" name="Picture 6"/>
          <p:cNvPicPr>
            <a:picLocks noChangeAspect="1" noChangeArrowheads="1"/>
          </p:cNvPicPr>
          <p:nvPr/>
        </p:nvPicPr>
        <p:blipFill>
          <a:blip r:embed="rId5" cstate="print"/>
          <a:srcRect/>
          <a:stretch>
            <a:fillRect/>
          </a:stretch>
        </p:blipFill>
        <p:spPr bwMode="auto">
          <a:xfrm>
            <a:off x="152400" y="4483100"/>
            <a:ext cx="1660525" cy="20701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610" name="Group 2"/>
          <p:cNvGrpSpPr>
            <a:grpSpLocks/>
          </p:cNvGrpSpPr>
          <p:nvPr/>
        </p:nvGrpSpPr>
        <p:grpSpPr bwMode="auto">
          <a:xfrm>
            <a:off x="990600" y="2667000"/>
            <a:ext cx="6951663" cy="3941762"/>
            <a:chOff x="901" y="1741"/>
            <a:chExt cx="4187" cy="2286"/>
          </a:xfrm>
        </p:grpSpPr>
        <p:sp>
          <p:nvSpPr>
            <p:cNvPr id="68613" name="Text Box 3"/>
            <p:cNvSpPr txBox="1">
              <a:spLocks noChangeArrowheads="1"/>
            </p:cNvSpPr>
            <p:nvPr/>
          </p:nvSpPr>
          <p:spPr bwMode="auto">
            <a:xfrm>
              <a:off x="1237" y="3646"/>
              <a:ext cx="3504" cy="381"/>
            </a:xfrm>
            <a:prstGeom prst="rect">
              <a:avLst/>
            </a:prstGeom>
            <a:noFill/>
            <a:ln w="9525">
              <a:noFill/>
              <a:miter lim="800000"/>
              <a:headEnd/>
              <a:tailEnd/>
            </a:ln>
          </p:spPr>
          <p:txBody>
            <a:bodyPr/>
            <a:lstStyle/>
            <a:p>
              <a:pPr eaLnBrk="0" hangingPunct="0"/>
              <a:r>
                <a:rPr lang="en-US" sz="2400" b="1">
                  <a:solidFill>
                    <a:schemeClr val="tx2"/>
                  </a:solidFill>
                </a:rPr>
                <a:t>ENERGY  PERFORMANCE  SCORE</a:t>
              </a:r>
            </a:p>
          </p:txBody>
        </p:sp>
        <p:sp>
          <p:nvSpPr>
            <p:cNvPr id="68614" name="Text Box 4"/>
            <p:cNvSpPr txBox="1">
              <a:spLocks noChangeArrowheads="1"/>
            </p:cNvSpPr>
            <p:nvPr/>
          </p:nvSpPr>
          <p:spPr bwMode="auto">
            <a:xfrm>
              <a:off x="997" y="3252"/>
              <a:ext cx="4032" cy="174"/>
            </a:xfrm>
            <a:prstGeom prst="rect">
              <a:avLst/>
            </a:prstGeom>
            <a:gradFill rotWithShape="0">
              <a:gsLst>
                <a:gs pos="0">
                  <a:srgbClr val="FFFF00"/>
                </a:gs>
                <a:gs pos="100000">
                  <a:srgbClr val="FF9900"/>
                </a:gs>
              </a:gsLst>
              <a:lin ang="0" scaled="1"/>
            </a:gradFill>
            <a:ln w="9525">
              <a:solidFill>
                <a:srgbClr val="000000"/>
              </a:solidFill>
              <a:miter lim="800000"/>
              <a:headEnd/>
              <a:tailEnd/>
            </a:ln>
          </p:spPr>
          <p:txBody>
            <a:bodyPr/>
            <a:lstStyle/>
            <a:p>
              <a:pPr algn="ctr" eaLnBrk="0" hangingPunct="0"/>
              <a:endParaRPr lang="en-US" sz="1200"/>
            </a:p>
          </p:txBody>
        </p:sp>
        <p:sp>
          <p:nvSpPr>
            <p:cNvPr id="68615" name="Text Box 5"/>
            <p:cNvSpPr txBox="1">
              <a:spLocks noChangeArrowheads="1"/>
            </p:cNvSpPr>
            <p:nvPr/>
          </p:nvSpPr>
          <p:spPr bwMode="auto">
            <a:xfrm>
              <a:off x="2677" y="2196"/>
              <a:ext cx="1200" cy="1056"/>
            </a:xfrm>
            <a:prstGeom prst="rect">
              <a:avLst/>
            </a:prstGeom>
            <a:solidFill>
              <a:srgbClr val="FFFFFF"/>
            </a:solidFill>
            <a:ln w="19050">
              <a:solidFill>
                <a:srgbClr val="000000"/>
              </a:solidFill>
              <a:miter lim="800000"/>
              <a:headEnd/>
              <a:tailEnd/>
            </a:ln>
          </p:spPr>
          <p:txBody>
            <a:bodyPr/>
            <a:lstStyle/>
            <a:p>
              <a:pPr eaLnBrk="0" hangingPunct="0"/>
              <a:r>
                <a:rPr lang="en-US" sz="1100"/>
                <a:t>Facilities in this range may reap significant savings from concentration on simple, low-cost measures, such as improved operations and maintenance practices. Equipment upgrades could yield additional savings.</a:t>
              </a:r>
            </a:p>
          </p:txBody>
        </p:sp>
        <p:sp>
          <p:nvSpPr>
            <p:cNvPr id="68616" name="Text Box 6"/>
            <p:cNvSpPr txBox="1">
              <a:spLocks noChangeArrowheads="1"/>
            </p:cNvSpPr>
            <p:nvPr/>
          </p:nvSpPr>
          <p:spPr bwMode="auto">
            <a:xfrm>
              <a:off x="3934" y="1741"/>
              <a:ext cx="1047" cy="203"/>
            </a:xfrm>
            <a:prstGeom prst="rect">
              <a:avLst/>
            </a:prstGeom>
            <a:solidFill>
              <a:srgbClr val="FFFFFF"/>
            </a:solidFill>
            <a:ln w="9525">
              <a:noFill/>
              <a:miter lim="800000"/>
              <a:headEnd/>
              <a:tailEnd/>
            </a:ln>
          </p:spPr>
          <p:txBody>
            <a:bodyPr/>
            <a:lstStyle/>
            <a:p>
              <a:pPr algn="ctr" eaLnBrk="0" hangingPunct="0"/>
              <a:r>
                <a:rPr lang="en-US" sz="1600" b="1">
                  <a:solidFill>
                    <a:schemeClr val="tx2"/>
                  </a:solidFill>
                </a:rPr>
                <a:t>MAINTAIN</a:t>
              </a:r>
            </a:p>
          </p:txBody>
        </p:sp>
        <p:sp>
          <p:nvSpPr>
            <p:cNvPr id="68617" name="Text Box 7"/>
            <p:cNvSpPr txBox="1">
              <a:spLocks noChangeArrowheads="1"/>
            </p:cNvSpPr>
            <p:nvPr/>
          </p:nvSpPr>
          <p:spPr bwMode="auto">
            <a:xfrm>
              <a:off x="1333" y="2299"/>
              <a:ext cx="1047" cy="161"/>
            </a:xfrm>
            <a:prstGeom prst="rect">
              <a:avLst/>
            </a:prstGeom>
            <a:solidFill>
              <a:srgbClr val="FFFFFF"/>
            </a:solidFill>
            <a:ln w="9525">
              <a:noFill/>
              <a:miter lim="800000"/>
              <a:headEnd/>
              <a:tailEnd/>
            </a:ln>
          </p:spPr>
          <p:txBody>
            <a:bodyPr/>
            <a:lstStyle/>
            <a:p>
              <a:pPr algn="ctr" eaLnBrk="0" hangingPunct="0"/>
              <a:r>
                <a:rPr lang="en-US" sz="1600" b="1">
                  <a:solidFill>
                    <a:schemeClr val="tx2"/>
                  </a:solidFill>
                </a:rPr>
                <a:t>INVEST</a:t>
              </a:r>
            </a:p>
          </p:txBody>
        </p:sp>
        <p:sp>
          <p:nvSpPr>
            <p:cNvPr id="68618" name="Text Box 8"/>
            <p:cNvSpPr txBox="1">
              <a:spLocks noChangeArrowheads="1"/>
            </p:cNvSpPr>
            <p:nvPr/>
          </p:nvSpPr>
          <p:spPr bwMode="auto">
            <a:xfrm>
              <a:off x="3877" y="1956"/>
              <a:ext cx="1152" cy="1296"/>
            </a:xfrm>
            <a:prstGeom prst="rect">
              <a:avLst/>
            </a:prstGeom>
            <a:solidFill>
              <a:srgbClr val="FFFFFF"/>
            </a:solidFill>
            <a:ln w="19050">
              <a:solidFill>
                <a:srgbClr val="000000"/>
              </a:solidFill>
              <a:miter lim="800000"/>
              <a:headEnd/>
              <a:tailEnd/>
            </a:ln>
          </p:spPr>
          <p:txBody>
            <a:bodyPr/>
            <a:lstStyle/>
            <a:p>
              <a:pPr eaLnBrk="0" hangingPunct="0"/>
              <a:endParaRPr lang="en-US" sz="400"/>
            </a:p>
            <a:p>
              <a:pPr eaLnBrk="0" hangingPunct="0"/>
              <a:r>
                <a:rPr lang="en-US" sz="1100"/>
                <a:t>These top performing facilities offer examples of best practices as well as opportunities to gain recognition. Continue to improve and maintain superior performance by focusing on operations and maintenance</a:t>
              </a:r>
              <a:r>
                <a:rPr lang="en-US" sz="1000"/>
                <a:t>.</a:t>
              </a:r>
            </a:p>
          </p:txBody>
        </p:sp>
        <p:sp>
          <p:nvSpPr>
            <p:cNvPr id="68619" name="Text Box 9"/>
            <p:cNvSpPr txBox="1">
              <a:spLocks noChangeArrowheads="1"/>
            </p:cNvSpPr>
            <p:nvPr/>
          </p:nvSpPr>
          <p:spPr bwMode="auto">
            <a:xfrm>
              <a:off x="997" y="2532"/>
              <a:ext cx="1680" cy="720"/>
            </a:xfrm>
            <a:prstGeom prst="rect">
              <a:avLst/>
            </a:prstGeom>
            <a:solidFill>
              <a:srgbClr val="FFFFFF"/>
            </a:solidFill>
            <a:ln w="19050">
              <a:solidFill>
                <a:srgbClr val="000000"/>
              </a:solidFill>
              <a:miter lim="800000"/>
              <a:headEnd/>
              <a:tailEnd/>
            </a:ln>
          </p:spPr>
          <p:txBody>
            <a:bodyPr/>
            <a:lstStyle/>
            <a:p>
              <a:pPr eaLnBrk="0" hangingPunct="0"/>
              <a:r>
                <a:rPr lang="en-US" sz="1100" dirty="0"/>
                <a:t>Facilities in this range offer the  greatest opportunity for financial and environmental improvement. Investing in new equipment and enhancing operational practices may have the greatest impact on your bottom line.</a:t>
              </a:r>
            </a:p>
          </p:txBody>
        </p:sp>
        <p:sp>
          <p:nvSpPr>
            <p:cNvPr id="68620" name="Text Box 10"/>
            <p:cNvSpPr txBox="1">
              <a:spLocks noChangeArrowheads="1"/>
            </p:cNvSpPr>
            <p:nvPr/>
          </p:nvSpPr>
          <p:spPr bwMode="auto">
            <a:xfrm>
              <a:off x="4789" y="3420"/>
              <a:ext cx="299" cy="224"/>
            </a:xfrm>
            <a:prstGeom prst="rect">
              <a:avLst/>
            </a:prstGeom>
            <a:noFill/>
            <a:ln w="9525">
              <a:noFill/>
              <a:miter lim="800000"/>
              <a:headEnd/>
              <a:tailEnd/>
            </a:ln>
          </p:spPr>
          <p:txBody>
            <a:bodyPr/>
            <a:lstStyle/>
            <a:p>
              <a:pPr eaLnBrk="0" hangingPunct="0"/>
              <a:r>
                <a:rPr lang="en-US" sz="1200" b="1"/>
                <a:t>100</a:t>
              </a:r>
            </a:p>
          </p:txBody>
        </p:sp>
        <p:sp>
          <p:nvSpPr>
            <p:cNvPr id="68621" name="Text Box 11"/>
            <p:cNvSpPr txBox="1">
              <a:spLocks noChangeArrowheads="1"/>
            </p:cNvSpPr>
            <p:nvPr/>
          </p:nvSpPr>
          <p:spPr bwMode="auto">
            <a:xfrm>
              <a:off x="3781" y="3420"/>
              <a:ext cx="224" cy="224"/>
            </a:xfrm>
            <a:prstGeom prst="rect">
              <a:avLst/>
            </a:prstGeom>
            <a:noFill/>
            <a:ln w="9525">
              <a:noFill/>
              <a:miter lim="800000"/>
              <a:headEnd/>
              <a:tailEnd/>
            </a:ln>
          </p:spPr>
          <p:txBody>
            <a:bodyPr/>
            <a:lstStyle/>
            <a:p>
              <a:pPr eaLnBrk="0" hangingPunct="0"/>
              <a:r>
                <a:rPr lang="en-US" sz="1200" b="1"/>
                <a:t>75</a:t>
              </a:r>
            </a:p>
          </p:txBody>
        </p:sp>
        <p:sp>
          <p:nvSpPr>
            <p:cNvPr id="68622" name="Text Box 12"/>
            <p:cNvSpPr txBox="1">
              <a:spLocks noChangeArrowheads="1"/>
            </p:cNvSpPr>
            <p:nvPr/>
          </p:nvSpPr>
          <p:spPr bwMode="auto">
            <a:xfrm>
              <a:off x="2581" y="3420"/>
              <a:ext cx="224" cy="224"/>
            </a:xfrm>
            <a:prstGeom prst="rect">
              <a:avLst/>
            </a:prstGeom>
            <a:noFill/>
            <a:ln w="9525">
              <a:noFill/>
              <a:miter lim="800000"/>
              <a:headEnd/>
              <a:tailEnd/>
            </a:ln>
          </p:spPr>
          <p:txBody>
            <a:bodyPr/>
            <a:lstStyle/>
            <a:p>
              <a:pPr eaLnBrk="0" hangingPunct="0"/>
              <a:r>
                <a:rPr lang="en-US" sz="1200" b="1"/>
                <a:t>50</a:t>
              </a:r>
            </a:p>
          </p:txBody>
        </p:sp>
        <p:sp>
          <p:nvSpPr>
            <p:cNvPr id="68623" name="Text Box 13"/>
            <p:cNvSpPr txBox="1">
              <a:spLocks noChangeArrowheads="1"/>
            </p:cNvSpPr>
            <p:nvPr/>
          </p:nvSpPr>
          <p:spPr bwMode="auto">
            <a:xfrm>
              <a:off x="901" y="3420"/>
              <a:ext cx="224" cy="224"/>
            </a:xfrm>
            <a:prstGeom prst="rect">
              <a:avLst/>
            </a:prstGeom>
            <a:noFill/>
            <a:ln w="9525">
              <a:noFill/>
              <a:miter lim="800000"/>
              <a:headEnd/>
              <a:tailEnd/>
            </a:ln>
          </p:spPr>
          <p:txBody>
            <a:bodyPr/>
            <a:lstStyle/>
            <a:p>
              <a:pPr eaLnBrk="0" hangingPunct="0"/>
              <a:r>
                <a:rPr lang="en-US" sz="1200" b="1"/>
                <a:t>1</a:t>
              </a:r>
            </a:p>
          </p:txBody>
        </p:sp>
        <p:sp>
          <p:nvSpPr>
            <p:cNvPr id="68624" name="Text Box 14"/>
            <p:cNvSpPr txBox="1">
              <a:spLocks noChangeArrowheads="1"/>
            </p:cNvSpPr>
            <p:nvPr/>
          </p:nvSpPr>
          <p:spPr bwMode="auto">
            <a:xfrm>
              <a:off x="2821" y="1978"/>
              <a:ext cx="944" cy="182"/>
            </a:xfrm>
            <a:prstGeom prst="rect">
              <a:avLst/>
            </a:prstGeom>
            <a:solidFill>
              <a:srgbClr val="FFFFFF"/>
            </a:solidFill>
            <a:ln w="9525">
              <a:noFill/>
              <a:miter lim="800000"/>
              <a:headEnd/>
              <a:tailEnd/>
            </a:ln>
          </p:spPr>
          <p:txBody>
            <a:bodyPr/>
            <a:lstStyle/>
            <a:p>
              <a:pPr algn="ctr" eaLnBrk="0" hangingPunct="0"/>
              <a:r>
                <a:rPr lang="en-US" sz="1600" b="1">
                  <a:solidFill>
                    <a:schemeClr val="tx2"/>
                  </a:solidFill>
                </a:rPr>
                <a:t>ADJUST</a:t>
              </a:r>
            </a:p>
          </p:txBody>
        </p:sp>
        <p:sp>
          <p:nvSpPr>
            <p:cNvPr id="68625" name="Line 15"/>
            <p:cNvSpPr>
              <a:spLocks noChangeShapeType="1"/>
            </p:cNvSpPr>
            <p:nvPr/>
          </p:nvSpPr>
          <p:spPr bwMode="auto">
            <a:xfrm>
              <a:off x="997" y="2532"/>
              <a:ext cx="0" cy="673"/>
            </a:xfrm>
            <a:prstGeom prst="line">
              <a:avLst/>
            </a:prstGeom>
            <a:noFill/>
            <a:ln w="9525">
              <a:solidFill>
                <a:srgbClr val="000000"/>
              </a:solidFill>
              <a:round/>
              <a:headEnd/>
              <a:tailEnd type="triangle" w="med" len="med"/>
            </a:ln>
          </p:spPr>
          <p:txBody>
            <a:bodyPr/>
            <a:lstStyle/>
            <a:p>
              <a:endParaRPr lang="en-US"/>
            </a:p>
          </p:txBody>
        </p:sp>
        <p:sp>
          <p:nvSpPr>
            <p:cNvPr id="68626" name="Line 16"/>
            <p:cNvSpPr>
              <a:spLocks noChangeShapeType="1"/>
            </p:cNvSpPr>
            <p:nvPr/>
          </p:nvSpPr>
          <p:spPr bwMode="auto">
            <a:xfrm>
              <a:off x="5029" y="2532"/>
              <a:ext cx="0" cy="672"/>
            </a:xfrm>
            <a:prstGeom prst="line">
              <a:avLst/>
            </a:prstGeom>
            <a:noFill/>
            <a:ln w="9525">
              <a:solidFill>
                <a:srgbClr val="000000"/>
              </a:solidFill>
              <a:round/>
              <a:headEnd/>
              <a:tailEnd type="triangle" w="med" len="med"/>
            </a:ln>
          </p:spPr>
          <p:txBody>
            <a:bodyPr/>
            <a:lstStyle/>
            <a:p>
              <a:endParaRPr lang="en-US"/>
            </a:p>
          </p:txBody>
        </p:sp>
        <p:sp>
          <p:nvSpPr>
            <p:cNvPr id="68627" name="Line 17"/>
            <p:cNvSpPr>
              <a:spLocks noChangeShapeType="1"/>
            </p:cNvSpPr>
            <p:nvPr/>
          </p:nvSpPr>
          <p:spPr bwMode="auto">
            <a:xfrm>
              <a:off x="2677" y="2532"/>
              <a:ext cx="0" cy="673"/>
            </a:xfrm>
            <a:prstGeom prst="line">
              <a:avLst/>
            </a:prstGeom>
            <a:noFill/>
            <a:ln w="9525">
              <a:solidFill>
                <a:srgbClr val="000000"/>
              </a:solidFill>
              <a:round/>
              <a:headEnd/>
              <a:tailEnd type="triangle" w="med" len="med"/>
            </a:ln>
          </p:spPr>
          <p:txBody>
            <a:bodyPr/>
            <a:lstStyle/>
            <a:p>
              <a:endParaRPr lang="en-US"/>
            </a:p>
          </p:txBody>
        </p:sp>
        <p:sp>
          <p:nvSpPr>
            <p:cNvPr id="68628" name="Line 18"/>
            <p:cNvSpPr>
              <a:spLocks noChangeShapeType="1"/>
            </p:cNvSpPr>
            <p:nvPr/>
          </p:nvSpPr>
          <p:spPr bwMode="auto">
            <a:xfrm>
              <a:off x="3877" y="2532"/>
              <a:ext cx="0" cy="673"/>
            </a:xfrm>
            <a:prstGeom prst="line">
              <a:avLst/>
            </a:prstGeom>
            <a:noFill/>
            <a:ln w="9525">
              <a:solidFill>
                <a:srgbClr val="000000"/>
              </a:solidFill>
              <a:round/>
              <a:headEnd/>
              <a:tailEnd type="triangle" w="med" len="med"/>
            </a:ln>
          </p:spPr>
          <p:txBody>
            <a:bodyPr/>
            <a:lstStyle/>
            <a:p>
              <a:endParaRPr lang="en-US"/>
            </a:p>
          </p:txBody>
        </p:sp>
      </p:grpSp>
      <p:sp>
        <p:nvSpPr>
          <p:cNvPr id="57347" name="Text Box 19"/>
          <p:cNvSpPr txBox="1">
            <a:spLocks noChangeArrowheads="1"/>
          </p:cNvSpPr>
          <p:nvPr/>
        </p:nvSpPr>
        <p:spPr bwMode="auto">
          <a:xfrm>
            <a:off x="381000" y="1371600"/>
            <a:ext cx="8229600" cy="1357313"/>
          </a:xfrm>
          <a:prstGeom prst="rect">
            <a:avLst/>
          </a:prstGeom>
          <a:noFill/>
          <a:ln w="9525">
            <a:noFill/>
            <a:miter lim="800000"/>
            <a:headEnd/>
            <a:tailEnd/>
          </a:ln>
        </p:spPr>
        <p:txBody>
          <a:bodyPr/>
          <a:lstStyle/>
          <a:p>
            <a:pPr eaLnBrk="0" hangingPunct="0">
              <a:defRPr/>
            </a:pPr>
            <a:r>
              <a:rPr lang="en-US" sz="2000" dirty="0">
                <a:solidFill>
                  <a:schemeClr val="accent5">
                    <a:lumMod val="50000"/>
                  </a:schemeClr>
                </a:solidFill>
              </a:rPr>
              <a:t>Once an energy performance score is established, the next steps are to set improvement goals and create an action plan. The guide below can help you interpret the score and determine appropriate next steps.  </a:t>
            </a:r>
          </a:p>
        </p:txBody>
      </p:sp>
      <p:sp>
        <p:nvSpPr>
          <p:cNvPr id="68612" name="Rectangle 20"/>
          <p:cNvSpPr>
            <a:spLocks noChangeArrowheads="1"/>
          </p:cNvSpPr>
          <p:nvPr/>
        </p:nvSpPr>
        <p:spPr bwMode="auto">
          <a:xfrm>
            <a:off x="304800" y="139700"/>
            <a:ext cx="7848600" cy="1079500"/>
          </a:xfrm>
          <a:prstGeom prst="rect">
            <a:avLst/>
          </a:prstGeom>
          <a:noFill/>
          <a:ln w="9525">
            <a:noFill/>
            <a:miter lim="800000"/>
            <a:headEnd/>
            <a:tailEnd/>
          </a:ln>
        </p:spPr>
        <p:txBody>
          <a:bodyPr anchor="ctr"/>
          <a:lstStyle/>
          <a:p>
            <a:pPr eaLnBrk="0" hangingPunct="0"/>
            <a:r>
              <a:rPr lang="en-US" sz="3600" b="1"/>
              <a:t>Score Interpretation</a:t>
            </a:r>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 Placeholder 1"/>
          <p:cNvSpPr>
            <a:spLocks noGrp="1"/>
          </p:cNvSpPr>
          <p:nvPr>
            <p:ph type="body" sz="quarter" idx="10"/>
          </p:nvPr>
        </p:nvSpPr>
        <p:spPr>
          <a:xfrm>
            <a:off x="0" y="3009900"/>
            <a:ext cx="9144000" cy="838200"/>
          </a:xfrm>
        </p:spPr>
        <p:txBody>
          <a:bodyPr anchor="ctr"/>
          <a:lstStyle/>
          <a:p>
            <a:pPr algn="ctr"/>
            <a:r>
              <a:rPr lang="en-US" sz="4400" dirty="0" smtClean="0">
                <a:solidFill>
                  <a:schemeClr val="accent1"/>
                </a:solidFill>
              </a:rPr>
              <a:t>Building Upgrade Manual</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r>
              <a:rPr lang="en-US" smtClean="0"/>
              <a:t>Building Upgrade Manual</a:t>
            </a:r>
          </a:p>
        </p:txBody>
      </p:sp>
      <p:sp>
        <p:nvSpPr>
          <p:cNvPr id="59395" name="Content Placeholder 2"/>
          <p:cNvSpPr>
            <a:spLocks noGrp="1"/>
          </p:cNvSpPr>
          <p:nvPr>
            <p:ph idx="1"/>
          </p:nvPr>
        </p:nvSpPr>
        <p:spPr/>
        <p:txBody>
          <a:bodyPr/>
          <a:lstStyle/>
          <a:p>
            <a:pPr>
              <a:defRPr/>
            </a:pPr>
            <a:r>
              <a:rPr lang="en-US" dirty="0" smtClean="0">
                <a:solidFill>
                  <a:schemeClr val="accent5">
                    <a:lumMod val="50000"/>
                  </a:schemeClr>
                </a:solidFill>
              </a:rPr>
              <a:t>Assists organizations in planning and implementing profitable upgrades.</a:t>
            </a:r>
          </a:p>
          <a:p>
            <a:pPr lvl="1">
              <a:defRPr/>
            </a:pPr>
            <a:r>
              <a:rPr lang="en-US" dirty="0" smtClean="0">
                <a:solidFill>
                  <a:schemeClr val="accent5">
                    <a:lumMod val="50000"/>
                  </a:schemeClr>
                </a:solidFill>
              </a:rPr>
              <a:t>Outlines process for developing comprehensive energy management strategy and integrated approach to upgrading existing buildings.</a:t>
            </a:r>
          </a:p>
          <a:p>
            <a:pPr>
              <a:defRPr/>
            </a:pPr>
            <a:endParaRPr lang="en-US" dirty="0" smtClean="0"/>
          </a:p>
        </p:txBody>
      </p:sp>
      <p:sp>
        <p:nvSpPr>
          <p:cNvPr id="2" name="TextBox 1"/>
          <p:cNvSpPr txBox="1"/>
          <p:nvPr/>
        </p:nvSpPr>
        <p:spPr>
          <a:xfrm>
            <a:off x="-17101" y="6512112"/>
            <a:ext cx="8263801" cy="253916"/>
          </a:xfrm>
          <a:prstGeom prst="rect">
            <a:avLst/>
          </a:prstGeom>
          <a:noFill/>
        </p:spPr>
        <p:txBody>
          <a:bodyPr wrap="none" rtlCol="0">
            <a:spAutoFit/>
          </a:bodyPr>
          <a:lstStyle/>
          <a:p>
            <a:r>
              <a:rPr lang="en-US" sz="1050" dirty="0" smtClean="0">
                <a:solidFill>
                  <a:schemeClr val="bg1">
                    <a:lumMod val="50000"/>
                  </a:schemeClr>
                </a:solidFill>
                <a:hlinkClick r:id="rId3"/>
              </a:rPr>
              <a:t>http</a:t>
            </a:r>
            <a:r>
              <a:rPr lang="en-US" sz="1050" dirty="0">
                <a:solidFill>
                  <a:schemeClr val="bg1">
                    <a:lumMod val="50000"/>
                  </a:schemeClr>
                </a:solidFill>
                <a:hlinkClick r:id="rId3"/>
              </a:rPr>
              <a:t>://</a:t>
            </a:r>
            <a:r>
              <a:rPr lang="en-US" sz="1050" dirty="0" smtClean="0">
                <a:solidFill>
                  <a:schemeClr val="bg1">
                    <a:lumMod val="50000"/>
                  </a:schemeClr>
                </a:solidFill>
                <a:hlinkClick r:id="rId3"/>
              </a:rPr>
              <a:t>www.energystar.gov/buildings/facility-owners-and-managers/existing-buildings/save-energy/comprehensive-approach/energy-star</a:t>
            </a:r>
            <a:endParaRPr lang="en-US" sz="105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p:cNvSpPr>
          <p:nvPr>
            <p:ph type="title" idx="4294967295"/>
          </p:nvPr>
        </p:nvSpPr>
        <p:spPr>
          <a:xfrm>
            <a:off x="444500" y="228600"/>
            <a:ext cx="7086600" cy="784225"/>
          </a:xfrm>
        </p:spPr>
        <p:txBody>
          <a:bodyPr/>
          <a:lstStyle/>
          <a:p>
            <a:pPr eaLnBrk="1" hangingPunct="1"/>
            <a:r>
              <a:rPr lang="en-US" dirty="0" smtClean="0"/>
              <a:t>Contents</a:t>
            </a:r>
          </a:p>
        </p:txBody>
      </p:sp>
      <p:sp>
        <p:nvSpPr>
          <p:cNvPr id="60419" name="Rectangle 3"/>
          <p:cNvSpPr>
            <a:spLocks noGrp="1"/>
          </p:cNvSpPr>
          <p:nvPr>
            <p:ph type="body" idx="4294967295"/>
          </p:nvPr>
        </p:nvSpPr>
        <p:spPr>
          <a:xfrm>
            <a:off x="444500" y="1371600"/>
            <a:ext cx="8699500" cy="5099050"/>
          </a:xfrm>
        </p:spPr>
        <p:txBody>
          <a:bodyPr/>
          <a:lstStyle/>
          <a:p>
            <a:pPr marL="344488" indent="-327025" eaLnBrk="1" hangingPunct="1">
              <a:lnSpc>
                <a:spcPct val="80000"/>
              </a:lnSpc>
              <a:defRPr/>
            </a:pPr>
            <a:r>
              <a:rPr lang="en-US" sz="2400" b="1" dirty="0" smtClean="0">
                <a:solidFill>
                  <a:schemeClr val="accent5">
                    <a:lumMod val="50000"/>
                  </a:schemeClr>
                </a:solidFill>
              </a:rPr>
              <a:t>Managing and Planning Upgrade Projects</a:t>
            </a:r>
            <a:endParaRPr lang="en-US" sz="2400" dirty="0" smtClean="0">
              <a:solidFill>
                <a:schemeClr val="accent5">
                  <a:lumMod val="50000"/>
                </a:schemeClr>
              </a:solidFill>
            </a:endParaRPr>
          </a:p>
          <a:p>
            <a:pPr marL="681038" lvl="1" indent="-331788" eaLnBrk="1" hangingPunct="1">
              <a:lnSpc>
                <a:spcPct val="80000"/>
              </a:lnSpc>
              <a:defRPr/>
            </a:pPr>
            <a:r>
              <a:rPr lang="en-US" sz="2000" dirty="0" smtClean="0">
                <a:solidFill>
                  <a:schemeClr val="accent5">
                    <a:lumMod val="50000"/>
                  </a:schemeClr>
                </a:solidFill>
              </a:rPr>
              <a:t>Chapter 1: Introduction</a:t>
            </a:r>
          </a:p>
          <a:p>
            <a:pPr marL="681038" lvl="1" indent="-331788" eaLnBrk="1" hangingPunct="1">
              <a:lnSpc>
                <a:spcPct val="80000"/>
              </a:lnSpc>
              <a:defRPr/>
            </a:pPr>
            <a:r>
              <a:rPr lang="en-US" sz="2000" dirty="0" smtClean="0">
                <a:solidFill>
                  <a:schemeClr val="accent5">
                    <a:lumMod val="50000"/>
                  </a:schemeClr>
                </a:solidFill>
              </a:rPr>
              <a:t>Chapter 2: Benchmarking</a:t>
            </a:r>
          </a:p>
          <a:p>
            <a:pPr marL="681038" lvl="1" indent="-331788" eaLnBrk="1" hangingPunct="1">
              <a:lnSpc>
                <a:spcPct val="80000"/>
              </a:lnSpc>
              <a:defRPr/>
            </a:pPr>
            <a:r>
              <a:rPr lang="en-US" sz="2000" dirty="0" smtClean="0">
                <a:solidFill>
                  <a:schemeClr val="accent5">
                    <a:lumMod val="50000"/>
                  </a:schemeClr>
                </a:solidFill>
              </a:rPr>
              <a:t>Chapter 3: Investment Analysis</a:t>
            </a:r>
          </a:p>
          <a:p>
            <a:pPr marL="681038" lvl="1" indent="-331788" eaLnBrk="1" hangingPunct="1">
              <a:lnSpc>
                <a:spcPct val="80000"/>
              </a:lnSpc>
              <a:defRPr/>
            </a:pPr>
            <a:r>
              <a:rPr lang="en-US" sz="2000" dirty="0" smtClean="0">
                <a:solidFill>
                  <a:schemeClr val="accent5">
                    <a:lumMod val="50000"/>
                  </a:schemeClr>
                </a:solidFill>
              </a:rPr>
              <a:t>Chapter 4: Financing </a:t>
            </a:r>
          </a:p>
          <a:p>
            <a:pPr marL="344488" indent="-327025" eaLnBrk="1" hangingPunct="1">
              <a:lnSpc>
                <a:spcPct val="80000"/>
              </a:lnSpc>
              <a:defRPr/>
            </a:pPr>
            <a:r>
              <a:rPr lang="en-US" sz="2400" b="1" dirty="0" smtClean="0">
                <a:solidFill>
                  <a:schemeClr val="accent5">
                    <a:lumMod val="50000"/>
                  </a:schemeClr>
                </a:solidFill>
              </a:rPr>
              <a:t>5-Staged Approach to Upgrade Projects</a:t>
            </a:r>
            <a:endParaRPr lang="en-US" sz="2400" dirty="0" smtClean="0">
              <a:solidFill>
                <a:schemeClr val="accent5">
                  <a:lumMod val="50000"/>
                </a:schemeClr>
              </a:solidFill>
            </a:endParaRPr>
          </a:p>
          <a:p>
            <a:pPr marL="681038" lvl="1" indent="-331788" eaLnBrk="1" hangingPunct="1">
              <a:lnSpc>
                <a:spcPct val="80000"/>
              </a:lnSpc>
              <a:defRPr/>
            </a:pPr>
            <a:r>
              <a:rPr lang="en-US" sz="2000" dirty="0" smtClean="0">
                <a:solidFill>
                  <a:schemeClr val="accent5">
                    <a:lumMod val="50000"/>
                  </a:schemeClr>
                </a:solidFill>
              </a:rPr>
              <a:t>Chapter 5: Retrocommissioning</a:t>
            </a:r>
          </a:p>
          <a:p>
            <a:pPr marL="681038" lvl="1" indent="-331788" eaLnBrk="1" hangingPunct="1">
              <a:lnSpc>
                <a:spcPct val="80000"/>
              </a:lnSpc>
              <a:defRPr/>
            </a:pPr>
            <a:r>
              <a:rPr lang="en-US" sz="2000" dirty="0" smtClean="0">
                <a:solidFill>
                  <a:schemeClr val="accent5">
                    <a:lumMod val="50000"/>
                  </a:schemeClr>
                </a:solidFill>
              </a:rPr>
              <a:t>Chapter 6: Lighting</a:t>
            </a:r>
          </a:p>
          <a:p>
            <a:pPr marL="681038" lvl="1" indent="-331788" eaLnBrk="1" hangingPunct="1">
              <a:lnSpc>
                <a:spcPct val="80000"/>
              </a:lnSpc>
              <a:defRPr/>
            </a:pPr>
            <a:r>
              <a:rPr lang="en-US" sz="2000" dirty="0" smtClean="0">
                <a:solidFill>
                  <a:schemeClr val="accent5">
                    <a:lumMod val="50000"/>
                  </a:schemeClr>
                </a:solidFill>
              </a:rPr>
              <a:t>Chapter 7: Supplemental Loads</a:t>
            </a:r>
          </a:p>
          <a:p>
            <a:pPr marL="681038" lvl="1" indent="-331788" eaLnBrk="1" hangingPunct="1">
              <a:lnSpc>
                <a:spcPct val="80000"/>
              </a:lnSpc>
              <a:defRPr/>
            </a:pPr>
            <a:r>
              <a:rPr lang="en-US" sz="2000" dirty="0" smtClean="0">
                <a:solidFill>
                  <a:schemeClr val="accent5">
                    <a:lumMod val="50000"/>
                  </a:schemeClr>
                </a:solidFill>
              </a:rPr>
              <a:t>Chapter 8: Air Distribution Systems</a:t>
            </a:r>
          </a:p>
          <a:p>
            <a:pPr marL="681038" lvl="1" indent="-331788" eaLnBrk="1" hangingPunct="1">
              <a:lnSpc>
                <a:spcPct val="80000"/>
              </a:lnSpc>
              <a:defRPr/>
            </a:pPr>
            <a:r>
              <a:rPr lang="en-US" sz="2000" dirty="0" smtClean="0">
                <a:solidFill>
                  <a:schemeClr val="accent5">
                    <a:lumMod val="50000"/>
                  </a:schemeClr>
                </a:solidFill>
              </a:rPr>
              <a:t>Chapter 9: Heating and Cooling</a:t>
            </a:r>
          </a:p>
          <a:p>
            <a:pPr marL="344488" indent="-327025" eaLnBrk="1" hangingPunct="1">
              <a:lnSpc>
                <a:spcPct val="80000"/>
              </a:lnSpc>
              <a:defRPr/>
            </a:pPr>
            <a:r>
              <a:rPr lang="en-US" sz="2400" b="1" dirty="0" smtClean="0">
                <a:solidFill>
                  <a:schemeClr val="accent5">
                    <a:lumMod val="50000"/>
                  </a:schemeClr>
                </a:solidFill>
              </a:rPr>
              <a:t>Unique Facility Types</a:t>
            </a:r>
          </a:p>
          <a:p>
            <a:pPr marL="681038" lvl="1" indent="-331788" eaLnBrk="1" hangingPunct="1">
              <a:lnSpc>
                <a:spcPct val="80000"/>
              </a:lnSpc>
              <a:defRPr/>
            </a:pPr>
            <a:r>
              <a:rPr lang="en-US" sz="2000" dirty="0" smtClean="0">
                <a:solidFill>
                  <a:schemeClr val="accent5">
                    <a:lumMod val="50000"/>
                  </a:schemeClr>
                </a:solidFill>
              </a:rPr>
              <a:t>Chapter 10: K-12 Schools</a:t>
            </a:r>
          </a:p>
          <a:p>
            <a:pPr marL="681038" lvl="1" indent="-331788" eaLnBrk="1" hangingPunct="1">
              <a:lnSpc>
                <a:spcPct val="80000"/>
              </a:lnSpc>
              <a:defRPr/>
            </a:pPr>
            <a:r>
              <a:rPr lang="en-US" sz="2000" dirty="0" smtClean="0">
                <a:solidFill>
                  <a:schemeClr val="accent5">
                    <a:lumMod val="50000"/>
                  </a:schemeClr>
                </a:solidFill>
              </a:rPr>
              <a:t>Chapter 11: Supermarkets and Grocery Stores</a:t>
            </a:r>
          </a:p>
          <a:p>
            <a:pPr marL="681038" lvl="1" indent="-331788" eaLnBrk="1" hangingPunct="1">
              <a:lnSpc>
                <a:spcPct val="80000"/>
              </a:lnSpc>
              <a:defRPr/>
            </a:pPr>
            <a:r>
              <a:rPr lang="en-US" sz="2000" dirty="0" smtClean="0">
                <a:solidFill>
                  <a:schemeClr val="accent5">
                    <a:lumMod val="50000"/>
                  </a:schemeClr>
                </a:solidFill>
              </a:rPr>
              <a:t>Chapter 12: Hotels and Motels</a:t>
            </a:r>
          </a:p>
          <a:p>
            <a:pPr marL="681038" lvl="1" indent="-331788" eaLnBrk="1" hangingPunct="1">
              <a:lnSpc>
                <a:spcPct val="80000"/>
              </a:lnSpc>
              <a:defRPr/>
            </a:pPr>
            <a:r>
              <a:rPr lang="en-US" sz="2000" dirty="0" smtClean="0">
                <a:solidFill>
                  <a:schemeClr val="accent5">
                    <a:lumMod val="50000"/>
                  </a:schemeClr>
                </a:solidFill>
              </a:rPr>
              <a:t>Chapter 13: Retail Stores</a:t>
            </a:r>
          </a:p>
          <a:p>
            <a:pPr marL="17463" indent="0" eaLnBrk="1" hangingPunct="1">
              <a:lnSpc>
                <a:spcPct val="80000"/>
              </a:lnSpc>
              <a:buNone/>
              <a:defRPr/>
            </a:pPr>
            <a:endParaRPr lang="en-US" sz="2400" b="1" dirty="0" smtClean="0">
              <a:solidFill>
                <a:schemeClr val="accent2"/>
              </a:solidFill>
            </a:endParaRPr>
          </a:p>
          <a:p>
            <a:pPr marL="344488" indent="-327025" eaLnBrk="1" hangingPunct="1">
              <a:lnSpc>
                <a:spcPct val="80000"/>
              </a:lnSpc>
              <a:buFont typeface="Arial" charset="0"/>
              <a:buNone/>
              <a:defRPr/>
            </a:pPr>
            <a:endParaRPr lang="en-US" sz="2400" dirty="0" smtClean="0">
              <a:solidFill>
                <a:schemeClr val="accent2"/>
              </a:solidFill>
            </a:endParaRPr>
          </a:p>
        </p:txBody>
      </p:sp>
      <p:sp>
        <p:nvSpPr>
          <p:cNvPr id="6" name="TextBox 5"/>
          <p:cNvSpPr txBox="1"/>
          <p:nvPr/>
        </p:nvSpPr>
        <p:spPr>
          <a:xfrm>
            <a:off x="0" y="6594517"/>
            <a:ext cx="8263801" cy="253916"/>
          </a:xfrm>
          <a:prstGeom prst="rect">
            <a:avLst/>
          </a:prstGeom>
          <a:noFill/>
        </p:spPr>
        <p:txBody>
          <a:bodyPr wrap="none" rtlCol="0">
            <a:spAutoFit/>
          </a:bodyPr>
          <a:lstStyle/>
          <a:p>
            <a:r>
              <a:rPr lang="en-US" sz="1050" dirty="0" smtClean="0">
                <a:solidFill>
                  <a:schemeClr val="bg1">
                    <a:lumMod val="50000"/>
                  </a:schemeClr>
                </a:solidFill>
                <a:hlinkClick r:id="rId3"/>
              </a:rPr>
              <a:t>http</a:t>
            </a:r>
            <a:r>
              <a:rPr lang="en-US" sz="1050" dirty="0">
                <a:solidFill>
                  <a:schemeClr val="bg1">
                    <a:lumMod val="50000"/>
                  </a:schemeClr>
                </a:solidFill>
                <a:hlinkClick r:id="rId3"/>
              </a:rPr>
              <a:t>://</a:t>
            </a:r>
            <a:r>
              <a:rPr lang="en-US" sz="1050" dirty="0" smtClean="0">
                <a:solidFill>
                  <a:schemeClr val="bg1">
                    <a:lumMod val="50000"/>
                  </a:schemeClr>
                </a:solidFill>
                <a:hlinkClick r:id="rId3"/>
              </a:rPr>
              <a:t>www.energystar.gov/buildings/facility-owners-and-managers/existing-buildings/save-energy/comprehensive-approach/energy-star</a:t>
            </a:r>
            <a:endParaRPr lang="en-US" sz="1050" dirty="0">
              <a:solidFill>
                <a:schemeClr val="bg1">
                  <a:lumMod val="50000"/>
                </a:schemeClr>
              </a:solidFill>
            </a:endParaRPr>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idx="4294967295"/>
          </p:nvPr>
        </p:nvSpPr>
        <p:spPr>
          <a:xfrm>
            <a:off x="0" y="152400"/>
            <a:ext cx="7620000" cy="1066800"/>
          </a:xfrm>
        </p:spPr>
        <p:txBody>
          <a:bodyPr/>
          <a:lstStyle/>
          <a:p>
            <a:r>
              <a:rPr lang="en-US" smtClean="0"/>
              <a:t>Managing Upgrade Project</a:t>
            </a:r>
          </a:p>
        </p:txBody>
      </p:sp>
      <p:sp>
        <p:nvSpPr>
          <p:cNvPr id="72707" name="Content Placeholder 2"/>
          <p:cNvSpPr>
            <a:spLocks noGrp="1"/>
          </p:cNvSpPr>
          <p:nvPr>
            <p:ph idx="4294967295"/>
          </p:nvPr>
        </p:nvSpPr>
        <p:spPr>
          <a:xfrm>
            <a:off x="0" y="1600200"/>
            <a:ext cx="8229600" cy="4525963"/>
          </a:xfrm>
        </p:spPr>
        <p:txBody>
          <a:bodyPr/>
          <a:lstStyle/>
          <a:p>
            <a:r>
              <a:rPr lang="en-US" smtClean="0"/>
              <a:t>Strategies that contribute to the success of any major business undertaking should be applied to building upgrades.</a:t>
            </a:r>
          </a:p>
          <a:p>
            <a:pPr lvl="1"/>
            <a:r>
              <a:rPr lang="en-US" smtClean="0"/>
              <a:t>Benchmarking (Portfolio Manager)</a:t>
            </a:r>
          </a:p>
          <a:p>
            <a:pPr lvl="1"/>
            <a:r>
              <a:rPr lang="en-US" smtClean="0"/>
              <a:t>Investment Analysis</a:t>
            </a:r>
          </a:p>
          <a:p>
            <a:pPr lvl="1"/>
            <a:r>
              <a:rPr lang="en-US" smtClean="0"/>
              <a:t>Financing</a:t>
            </a:r>
          </a:p>
        </p:txBody>
      </p:sp>
      <p:sp>
        <p:nvSpPr>
          <p:cNvPr id="6" name="TextBox 5"/>
          <p:cNvSpPr txBox="1"/>
          <p:nvPr/>
        </p:nvSpPr>
        <p:spPr>
          <a:xfrm>
            <a:off x="22412" y="6519209"/>
            <a:ext cx="8263801" cy="415498"/>
          </a:xfrm>
          <a:prstGeom prst="rect">
            <a:avLst/>
          </a:prstGeom>
          <a:noFill/>
        </p:spPr>
        <p:txBody>
          <a:bodyPr wrap="none" rtlCol="0">
            <a:spAutoFit/>
          </a:bodyPr>
          <a:lstStyle/>
          <a:p>
            <a:r>
              <a:rPr lang="en-US" sz="1050" dirty="0" smtClean="0">
                <a:solidFill>
                  <a:schemeClr val="bg1">
                    <a:lumMod val="50000"/>
                  </a:schemeClr>
                </a:solidFill>
                <a:hlinkClick r:id="rId3"/>
              </a:rPr>
              <a:t>http</a:t>
            </a:r>
            <a:r>
              <a:rPr lang="en-US" sz="1050" dirty="0">
                <a:solidFill>
                  <a:schemeClr val="bg1">
                    <a:lumMod val="50000"/>
                  </a:schemeClr>
                </a:solidFill>
                <a:hlinkClick r:id="rId3"/>
              </a:rPr>
              <a:t>://</a:t>
            </a:r>
            <a:r>
              <a:rPr lang="en-US" sz="1050" dirty="0" smtClean="0">
                <a:solidFill>
                  <a:schemeClr val="bg1">
                    <a:lumMod val="50000"/>
                  </a:schemeClr>
                </a:solidFill>
                <a:hlinkClick r:id="rId3"/>
              </a:rPr>
              <a:t>www.energystar.gov/buildings/facility-owners-and-managers/existing-buildings/save-energy/comprehensive-approach/energy-star</a:t>
            </a:r>
            <a:endParaRPr lang="en-US" sz="1050" dirty="0" smtClean="0">
              <a:solidFill>
                <a:schemeClr val="bg1">
                  <a:lumMod val="50000"/>
                </a:schemeClr>
              </a:solidFill>
            </a:endParaRPr>
          </a:p>
          <a:p>
            <a:endParaRPr lang="en-US" sz="105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idx="4294967295"/>
          </p:nvPr>
        </p:nvSpPr>
        <p:spPr>
          <a:xfrm>
            <a:off x="0" y="152400"/>
            <a:ext cx="7620000" cy="1066800"/>
          </a:xfrm>
        </p:spPr>
        <p:txBody>
          <a:bodyPr/>
          <a:lstStyle/>
          <a:p>
            <a:r>
              <a:rPr lang="en-US" smtClean="0"/>
              <a:t>Building Upgrade Manual</a:t>
            </a:r>
          </a:p>
        </p:txBody>
      </p:sp>
      <p:sp>
        <p:nvSpPr>
          <p:cNvPr id="73731" name="Content Placeholder 2"/>
          <p:cNvSpPr>
            <a:spLocks noGrp="1"/>
          </p:cNvSpPr>
          <p:nvPr>
            <p:ph idx="4294967295"/>
          </p:nvPr>
        </p:nvSpPr>
        <p:spPr>
          <a:xfrm>
            <a:off x="0" y="1600200"/>
            <a:ext cx="8229600" cy="4525963"/>
          </a:xfrm>
        </p:spPr>
        <p:txBody>
          <a:bodyPr/>
          <a:lstStyle/>
          <a:p>
            <a:r>
              <a:rPr lang="en-US" dirty="0" smtClean="0"/>
              <a:t>Includes a five-stage approach that increases the financial and environmental benefits realized:</a:t>
            </a:r>
          </a:p>
          <a:p>
            <a:pPr marL="1371600" lvl="1" indent="-514350">
              <a:buFont typeface="Arial" charset="0"/>
              <a:buAutoNum type="arabicPeriod"/>
            </a:pPr>
            <a:r>
              <a:rPr lang="en-US" dirty="0" err="1" smtClean="0"/>
              <a:t>Retrocommissioning</a:t>
            </a:r>
            <a:endParaRPr lang="en-US" dirty="0" smtClean="0"/>
          </a:p>
          <a:p>
            <a:pPr marL="1371600" lvl="1" indent="-514350">
              <a:buFont typeface="Arial" charset="0"/>
              <a:buAutoNum type="arabicPeriod"/>
            </a:pPr>
            <a:r>
              <a:rPr lang="en-US" dirty="0" smtClean="0"/>
              <a:t>Lighting Upgrade</a:t>
            </a:r>
          </a:p>
          <a:p>
            <a:pPr marL="1371600" lvl="1" indent="-514350">
              <a:buFont typeface="Arial" charset="0"/>
              <a:buAutoNum type="arabicPeriod"/>
            </a:pPr>
            <a:r>
              <a:rPr lang="en-US" dirty="0" smtClean="0"/>
              <a:t>Supplemental Load Reductions</a:t>
            </a:r>
          </a:p>
          <a:p>
            <a:pPr marL="1371600" lvl="1" indent="-514350">
              <a:buFont typeface="Arial" charset="0"/>
              <a:buAutoNum type="arabicPeriod"/>
            </a:pPr>
            <a:r>
              <a:rPr lang="en-US" dirty="0" smtClean="0"/>
              <a:t>Air Distribution Systems Upgrade</a:t>
            </a:r>
          </a:p>
          <a:p>
            <a:pPr marL="1371600" lvl="1" indent="-514350">
              <a:buFont typeface="Arial" charset="0"/>
              <a:buAutoNum type="arabicPeriod"/>
            </a:pPr>
            <a:r>
              <a:rPr lang="en-US" dirty="0" smtClean="0"/>
              <a:t>HVAC Upgrade</a:t>
            </a:r>
          </a:p>
          <a:p>
            <a:endParaRPr lang="en-US" dirty="0" smtClean="0"/>
          </a:p>
        </p:txBody>
      </p:sp>
      <p:sp>
        <p:nvSpPr>
          <p:cNvPr id="6" name="TextBox 5"/>
          <p:cNvSpPr txBox="1"/>
          <p:nvPr/>
        </p:nvSpPr>
        <p:spPr>
          <a:xfrm>
            <a:off x="-17101" y="6529575"/>
            <a:ext cx="8263801" cy="253916"/>
          </a:xfrm>
          <a:prstGeom prst="rect">
            <a:avLst/>
          </a:prstGeom>
          <a:noFill/>
        </p:spPr>
        <p:txBody>
          <a:bodyPr wrap="none" rtlCol="0">
            <a:spAutoFit/>
          </a:bodyPr>
          <a:lstStyle/>
          <a:p>
            <a:r>
              <a:rPr lang="en-US" sz="1050" dirty="0" smtClean="0">
                <a:solidFill>
                  <a:schemeClr val="bg1">
                    <a:lumMod val="50000"/>
                  </a:schemeClr>
                </a:solidFill>
                <a:hlinkClick r:id="rId3"/>
              </a:rPr>
              <a:t>http</a:t>
            </a:r>
            <a:r>
              <a:rPr lang="en-US" sz="1050" dirty="0">
                <a:solidFill>
                  <a:schemeClr val="bg1">
                    <a:lumMod val="50000"/>
                  </a:schemeClr>
                </a:solidFill>
                <a:hlinkClick r:id="rId3"/>
              </a:rPr>
              <a:t>://</a:t>
            </a:r>
            <a:r>
              <a:rPr lang="en-US" sz="1050" dirty="0" smtClean="0">
                <a:solidFill>
                  <a:schemeClr val="bg1">
                    <a:lumMod val="50000"/>
                  </a:schemeClr>
                </a:solidFill>
                <a:hlinkClick r:id="rId3"/>
              </a:rPr>
              <a:t>www.energystar.gov/buildings/facility-owners-and-managers/existing-buildings/save-energy/comprehensive-approach/energy-star</a:t>
            </a:r>
            <a:endParaRPr lang="en-US" sz="105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idx="4294967295"/>
          </p:nvPr>
        </p:nvSpPr>
        <p:spPr>
          <a:xfrm>
            <a:off x="0" y="152400"/>
            <a:ext cx="7620000" cy="1066800"/>
          </a:xfrm>
        </p:spPr>
        <p:txBody>
          <a:bodyPr/>
          <a:lstStyle/>
          <a:p>
            <a:r>
              <a:rPr lang="en-US" smtClean="0"/>
              <a:t>Building Upgrade Manual</a:t>
            </a:r>
          </a:p>
        </p:txBody>
      </p:sp>
      <p:pic>
        <p:nvPicPr>
          <p:cNvPr id="74755" name="Content Placeholder 3" descr="BUM_staged approach_image.bmp"/>
          <p:cNvPicPr>
            <a:picLocks noGrp="1" noChangeAspect="1"/>
          </p:cNvPicPr>
          <p:nvPr>
            <p:ph idx="4294967295"/>
          </p:nvPr>
        </p:nvPicPr>
        <p:blipFill>
          <a:blip r:embed="rId3" cstate="print"/>
          <a:srcRect/>
          <a:stretch>
            <a:fillRect/>
          </a:stretch>
        </p:blipFill>
        <p:spPr>
          <a:xfrm>
            <a:off x="0" y="1066800"/>
            <a:ext cx="8915400" cy="4038600"/>
          </a:xfrm>
        </p:spPr>
      </p:pic>
      <p:sp>
        <p:nvSpPr>
          <p:cNvPr id="7" name="Content Placeholder 2"/>
          <p:cNvSpPr txBox="1">
            <a:spLocks/>
          </p:cNvSpPr>
          <p:nvPr/>
        </p:nvSpPr>
        <p:spPr bwMode="auto">
          <a:xfrm>
            <a:off x="457200" y="5181600"/>
            <a:ext cx="8229600" cy="12255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B0F0"/>
              </a:buClr>
              <a:buFont typeface="Arial" charset="0"/>
              <a:buChar char="•"/>
              <a:defRPr sz="3200">
                <a:solidFill>
                  <a:srgbClr val="6F6F6F"/>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charset="0"/>
              <a:buChar char="–"/>
              <a:defRPr sz="2800">
                <a:solidFill>
                  <a:srgbClr val="6F6F6F"/>
                </a:solidFill>
                <a:latin typeface="+mn-lt"/>
                <a:cs typeface="+mn-cs"/>
              </a:defRPr>
            </a:lvl2pPr>
            <a:lvl3pPr marL="1143000" indent="-228600" algn="l" rtl="0" eaLnBrk="0" fontAlgn="base" hangingPunct="0">
              <a:spcBef>
                <a:spcPct val="20000"/>
              </a:spcBef>
              <a:spcAft>
                <a:spcPct val="0"/>
              </a:spcAft>
              <a:buClr>
                <a:srgbClr val="00B0F0"/>
              </a:buClr>
              <a:buFont typeface="Arial" charset="0"/>
              <a:buChar char="•"/>
              <a:defRPr sz="2400">
                <a:solidFill>
                  <a:srgbClr val="6F6F6F"/>
                </a:solidFill>
                <a:latin typeface="+mn-lt"/>
                <a:cs typeface="+mn-cs"/>
              </a:defRPr>
            </a:lvl3pPr>
            <a:lvl4pPr marL="16002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4pPr>
            <a:lvl5pPr marL="2057400" indent="-228600" algn="l" rtl="0" eaLnBrk="0" fontAlgn="base" hangingPunct="0">
              <a:spcBef>
                <a:spcPct val="20000"/>
              </a:spcBef>
              <a:spcAft>
                <a:spcPct val="0"/>
              </a:spcAft>
              <a:buClr>
                <a:srgbClr val="00B0F0"/>
              </a:buClr>
              <a:buFont typeface="Arial" charset="0"/>
              <a:buChar char="»"/>
              <a:defRPr sz="2000">
                <a:solidFill>
                  <a:srgbClr val="6F6F6F"/>
                </a:solidFill>
                <a:latin typeface="+mn-lt"/>
                <a:cs typeface="+mn-cs"/>
              </a:defRPr>
            </a:lvl5pPr>
            <a:lvl6pPr marL="25146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6pPr>
            <a:lvl7pPr marL="29718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7pPr>
            <a:lvl8pPr marL="34290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8pPr>
            <a:lvl9pPr marL="3886200" indent="-228600" algn="l" rtl="0" fontAlgn="base">
              <a:spcBef>
                <a:spcPct val="20000"/>
              </a:spcBef>
              <a:spcAft>
                <a:spcPct val="0"/>
              </a:spcAft>
              <a:buClr>
                <a:srgbClr val="00B0F0"/>
              </a:buClr>
              <a:buFont typeface="Arial" charset="0"/>
              <a:buChar char="»"/>
              <a:defRPr sz="2000">
                <a:solidFill>
                  <a:srgbClr val="6F6F6F"/>
                </a:solidFill>
                <a:latin typeface="+mn-lt"/>
                <a:cs typeface="+mn-cs"/>
              </a:defRPr>
            </a:lvl9pPr>
          </a:lstStyle>
          <a:p>
            <a:pPr marL="0" indent="0">
              <a:buNone/>
            </a:pPr>
            <a:r>
              <a:rPr lang="en-US" sz="1800" kern="0" dirty="0" smtClean="0">
                <a:solidFill>
                  <a:schemeClr val="accent1"/>
                </a:solidFill>
              </a:rPr>
              <a:t>By approaching upgrades in this order, required levels of heating &amp; cooling are lower when the time comes to select and purchase new HVAC equipment – allowing for smaller-capacity units (</a:t>
            </a:r>
            <a:r>
              <a:rPr lang="en-US" sz="1800" i="1" kern="0" dirty="0" smtClean="0">
                <a:solidFill>
                  <a:schemeClr val="accent1"/>
                </a:solidFill>
              </a:rPr>
              <a:t>and thus additional cost savings</a:t>
            </a:r>
            <a:r>
              <a:rPr lang="en-US" sz="1800" kern="0" dirty="0" smtClean="0">
                <a:solidFill>
                  <a:schemeClr val="accent1"/>
                </a:solidFill>
              </a:rPr>
              <a:t>) and a more correct sizing for the building’s load (</a:t>
            </a:r>
            <a:r>
              <a:rPr lang="en-US" sz="1800" i="1" kern="0" dirty="0" smtClean="0">
                <a:solidFill>
                  <a:schemeClr val="accent1"/>
                </a:solidFill>
              </a:rPr>
              <a:t>and thus more efficient operation</a:t>
            </a:r>
            <a:r>
              <a:rPr lang="en-US" sz="1800" kern="0" dirty="0" smtClean="0">
                <a:solidFill>
                  <a:schemeClr val="accent1"/>
                </a:solidFill>
              </a:rPr>
              <a:t>).</a:t>
            </a:r>
          </a:p>
        </p:txBody>
      </p:sp>
      <p:sp>
        <p:nvSpPr>
          <p:cNvPr id="8" name="TextBox 7"/>
          <p:cNvSpPr txBox="1"/>
          <p:nvPr/>
        </p:nvSpPr>
        <p:spPr>
          <a:xfrm>
            <a:off x="-17101" y="6529575"/>
            <a:ext cx="8263801" cy="253916"/>
          </a:xfrm>
          <a:prstGeom prst="rect">
            <a:avLst/>
          </a:prstGeom>
          <a:noFill/>
        </p:spPr>
        <p:txBody>
          <a:bodyPr wrap="none" rtlCol="0">
            <a:spAutoFit/>
          </a:bodyPr>
          <a:lstStyle/>
          <a:p>
            <a:r>
              <a:rPr lang="en-US" sz="1050" dirty="0" smtClean="0">
                <a:solidFill>
                  <a:schemeClr val="bg1">
                    <a:lumMod val="50000"/>
                  </a:schemeClr>
                </a:solidFill>
                <a:hlinkClick r:id="rId4"/>
              </a:rPr>
              <a:t>http</a:t>
            </a:r>
            <a:r>
              <a:rPr lang="en-US" sz="1050" dirty="0">
                <a:solidFill>
                  <a:schemeClr val="bg1">
                    <a:lumMod val="50000"/>
                  </a:schemeClr>
                </a:solidFill>
                <a:hlinkClick r:id="rId4"/>
              </a:rPr>
              <a:t>://</a:t>
            </a:r>
            <a:r>
              <a:rPr lang="en-US" sz="1050" dirty="0" smtClean="0">
                <a:solidFill>
                  <a:schemeClr val="bg1">
                    <a:lumMod val="50000"/>
                  </a:schemeClr>
                </a:solidFill>
                <a:hlinkClick r:id="rId4"/>
              </a:rPr>
              <a:t>www.energystar.gov/buildings/facility-owners-and-managers/existing-buildings/save-energy/comprehensive-approach/energy-star</a:t>
            </a:r>
            <a:endParaRPr lang="en-US" sz="105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p:cNvSpPr>
          <p:nvPr>
            <p:ph type="title" idx="4294967295"/>
          </p:nvPr>
        </p:nvSpPr>
        <p:spPr>
          <a:xfrm>
            <a:off x="0" y="152400"/>
            <a:ext cx="7620000" cy="1066800"/>
          </a:xfrm>
        </p:spPr>
        <p:txBody>
          <a:bodyPr/>
          <a:lstStyle/>
          <a:p>
            <a:pPr eaLnBrk="1" hangingPunct="1"/>
            <a:r>
              <a:rPr lang="en-US" smtClean="0"/>
              <a:t>Retrocommissioning </a:t>
            </a:r>
          </a:p>
        </p:txBody>
      </p:sp>
      <p:sp>
        <p:nvSpPr>
          <p:cNvPr id="83971" name="Rectangle 3"/>
          <p:cNvSpPr>
            <a:spLocks noGrp="1"/>
          </p:cNvSpPr>
          <p:nvPr>
            <p:ph type="body" idx="4294967295"/>
          </p:nvPr>
        </p:nvSpPr>
        <p:spPr>
          <a:xfrm>
            <a:off x="0" y="1600200"/>
            <a:ext cx="8229600" cy="4525963"/>
          </a:xfrm>
        </p:spPr>
        <p:txBody>
          <a:bodyPr/>
          <a:lstStyle/>
          <a:p>
            <a:pPr eaLnBrk="1" hangingPunct="1">
              <a:defRPr/>
            </a:pPr>
            <a:r>
              <a:rPr lang="en-US" dirty="0">
                <a:solidFill>
                  <a:schemeClr val="accent5">
                    <a:lumMod val="50000"/>
                  </a:schemeClr>
                </a:solidFill>
              </a:rPr>
              <a:t>Calibrate building controls</a:t>
            </a:r>
          </a:p>
          <a:p>
            <a:pPr eaLnBrk="1" hangingPunct="1">
              <a:defRPr/>
            </a:pPr>
            <a:r>
              <a:rPr lang="en-US" dirty="0">
                <a:solidFill>
                  <a:schemeClr val="accent5">
                    <a:lumMod val="50000"/>
                  </a:schemeClr>
                </a:solidFill>
              </a:rPr>
              <a:t>Adjust operating schedules</a:t>
            </a:r>
          </a:p>
          <a:p>
            <a:pPr eaLnBrk="1" hangingPunct="1">
              <a:defRPr/>
            </a:pPr>
            <a:r>
              <a:rPr lang="en-US" dirty="0">
                <a:solidFill>
                  <a:schemeClr val="accent5">
                    <a:lumMod val="50000"/>
                  </a:schemeClr>
                </a:solidFill>
              </a:rPr>
              <a:t>Check steam traps</a:t>
            </a:r>
          </a:p>
          <a:p>
            <a:pPr eaLnBrk="1" hangingPunct="1">
              <a:defRPr/>
            </a:pPr>
            <a:r>
              <a:rPr lang="en-US" dirty="0">
                <a:solidFill>
                  <a:schemeClr val="accent5">
                    <a:lumMod val="50000"/>
                  </a:schemeClr>
                </a:solidFill>
              </a:rPr>
              <a:t>Clean heat exchanger tubes in condenser, evaporator, and boiler</a:t>
            </a:r>
          </a:p>
          <a:p>
            <a:pPr eaLnBrk="1" hangingPunct="1">
              <a:defRPr/>
            </a:pPr>
            <a:r>
              <a:rPr lang="en-US" dirty="0">
                <a:solidFill>
                  <a:schemeClr val="accent5">
                    <a:lumMod val="50000"/>
                  </a:schemeClr>
                </a:solidFill>
              </a:rPr>
              <a:t>Check filters, dampers, coils, and balance of HVAC system</a:t>
            </a:r>
          </a:p>
        </p:txBody>
      </p:sp>
      <p:sp>
        <p:nvSpPr>
          <p:cNvPr id="7" name="TextBox 6"/>
          <p:cNvSpPr txBox="1"/>
          <p:nvPr/>
        </p:nvSpPr>
        <p:spPr>
          <a:xfrm>
            <a:off x="-17101" y="6529575"/>
            <a:ext cx="8263801" cy="253916"/>
          </a:xfrm>
          <a:prstGeom prst="rect">
            <a:avLst/>
          </a:prstGeom>
          <a:noFill/>
        </p:spPr>
        <p:txBody>
          <a:bodyPr wrap="none" rtlCol="0">
            <a:spAutoFit/>
          </a:bodyPr>
          <a:lstStyle/>
          <a:p>
            <a:r>
              <a:rPr lang="en-US" sz="1050" dirty="0" smtClean="0">
                <a:solidFill>
                  <a:schemeClr val="bg1">
                    <a:lumMod val="50000"/>
                  </a:schemeClr>
                </a:solidFill>
                <a:hlinkClick r:id="rId3"/>
              </a:rPr>
              <a:t>http</a:t>
            </a:r>
            <a:r>
              <a:rPr lang="en-US" sz="1050" dirty="0">
                <a:solidFill>
                  <a:schemeClr val="bg1">
                    <a:lumMod val="50000"/>
                  </a:schemeClr>
                </a:solidFill>
                <a:hlinkClick r:id="rId3"/>
              </a:rPr>
              <a:t>://</a:t>
            </a:r>
            <a:r>
              <a:rPr lang="en-US" sz="1050" dirty="0" smtClean="0">
                <a:solidFill>
                  <a:schemeClr val="bg1">
                    <a:lumMod val="50000"/>
                  </a:schemeClr>
                </a:solidFill>
                <a:hlinkClick r:id="rId3"/>
              </a:rPr>
              <a:t>www.energystar.gov/buildings/facility-owners-and-managers/existing-buildings/save-energy/comprehensive-approach/energy-star</a:t>
            </a:r>
            <a:endParaRPr lang="en-US" sz="1050" dirty="0">
              <a:solidFill>
                <a:schemeClr val="bg1">
                  <a:lumMod val="50000"/>
                </a:schemeClr>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s_template_052008">
  <a:themeElements>
    <a:clrScheme name="1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1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0_es_template_052008">
  <a:themeElements>
    <a:clrScheme name="10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10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0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2_es_template_052008">
  <a:themeElements>
    <a:clrScheme name="12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12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2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3_es_template_052008">
  <a:themeElements>
    <a:clrScheme name="13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13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3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5_es_template_052008">
  <a:themeElements>
    <a:clrScheme name="15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15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5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es_template_052008">
  <a:themeElements>
    <a:clrScheme name="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es_template_052008">
  <a:themeElements>
    <a:clrScheme name="2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2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es_template_052008">
  <a:themeElements>
    <a:clrScheme name="4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4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es_template_052008">
  <a:themeElements>
    <a:clrScheme name="5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5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6_es_template_052008">
  <a:themeElements>
    <a:clrScheme name="6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6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7_es_template_052008">
  <a:themeElements>
    <a:clrScheme name="7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7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8_es_template_052008">
  <a:themeElements>
    <a:clrScheme name="8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8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8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9_es_template_052008">
  <a:themeElements>
    <a:clrScheme name="9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fontScheme name="9_es_template_052008">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9_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es_template_052008 1">
    <a:dk1>
      <a:srgbClr val="3F3F3F"/>
    </a:dk1>
    <a:lt1>
      <a:srgbClr val="FFFFFF"/>
    </a:lt1>
    <a:dk2>
      <a:srgbClr val="00B0F0"/>
    </a:dk2>
    <a:lt2>
      <a:srgbClr val="FFFFFF"/>
    </a:lt2>
    <a:accent1>
      <a:srgbClr val="696969"/>
    </a:accent1>
    <a:accent2>
      <a:srgbClr val="8B8B8B"/>
    </a:accent2>
    <a:accent3>
      <a:srgbClr val="FFFFFF"/>
    </a:accent3>
    <a:accent4>
      <a:srgbClr val="343434"/>
    </a:accent4>
    <a:accent5>
      <a:srgbClr val="B9B9B9"/>
    </a:accent5>
    <a:accent6>
      <a:srgbClr val="7D7D7D"/>
    </a:accent6>
    <a:hlink>
      <a:srgbClr val="00B0F0"/>
    </a:hlink>
    <a:folHlink>
      <a:srgbClr val="0070C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Technical Document" ma:contentTypeID="0x010100B80CB6684E0D2F408D230F308CBB847F030200E715B6E330FF214B95C030E04D08231E" ma:contentTypeVersion="55" ma:contentTypeDescription="" ma:contentTypeScope="" ma:versionID="5d05b5bbb500426ef3fc43ca6f2db0b3">
  <xsd:schema xmlns:xsd="http://www.w3.org/2001/XMLSchema" xmlns:xs="http://www.w3.org/2001/XMLSchema" xmlns:p="http://schemas.microsoft.com/office/2006/metadata/properties" xmlns:ns2="dc75c247-7f53-4913-864a-4160aff1c458" targetNamespace="http://schemas.microsoft.com/office/2006/metadata/properties" ma:root="true" ma:fieldsID="aec9a3a47408bad77b59da9cb024a571" ns2:_="">
    <xsd:import namespace="dc75c247-7f53-4913-864a-4160aff1c458"/>
    <xsd:element name="properties">
      <xsd:complexType>
        <xsd:sequence>
          <xsd:element name="documentManagement">
            <xsd:complexType>
              <xsd:all>
                <xsd:element ref="ns2:PhaseName" minOccurs="0"/>
                <xsd:element ref="ns2:ProjectName" minOccurs="0"/>
                <xsd:element ref="ns2:ProjectOwner_PrincipalInvestigator" minOccurs="0"/>
                <xsd:element ref="ns2:Managers" minOccurs="0"/>
                <xsd:element ref="ns2:Project_x0020_Period_x0020_of_x0020_Performance_x0020_Start_x0020_Date" minOccurs="0"/>
                <xsd:element ref="ns2:Project_x0020_Period_x0020_of_x0020_Performance_x0020_End_x0020_Date" minOccurs="0"/>
                <xsd:element ref="ns2:ProjectTOWAName" minOccurs="0"/>
                <xsd:element ref="ns2:ContractName" minOccurs="0"/>
                <xsd:element ref="ns2:ContractNumber" minOccurs="0"/>
                <xsd:element ref="ns2:ContractCostPointNumber" minOccurs="0"/>
                <xsd:element ref="ns2:ProjectTask" minOccurs="0"/>
                <xsd:element ref="ns2:ProgramName" minOccurs="0"/>
                <xsd:element ref="ns2:WorkLead" minOccurs="0"/>
                <xsd:element ref="ns2:RetentionExemption" minOccurs="0"/>
                <xsd:element ref="ns2:a6be725d576043378de6f214f0e78ee4" minOccurs="0"/>
                <xsd:element ref="ns2:od8879f902fd47c7bc2aee162c9e5240" minOccurs="0"/>
                <xsd:element ref="ns2:j996553e0ae54d4984db0606efb6351c" minOccurs="0"/>
                <xsd:element ref="ns2:if0a8aeaad58489cbaf27eea2233913d" minOccurs="0"/>
                <xsd:element ref="ns2:f579045f93c34d4baadb74be2d3a98b1" minOccurs="0"/>
                <xsd:element ref="ns2:m5f81a6254e44a55996bb6356c849e0c" minOccurs="0"/>
                <xsd:element ref="ns2:TaxKeywordTaxHTField" minOccurs="0"/>
                <xsd:element ref="ns2:o862737f445746b494e2139aeb29e646" minOccurs="0"/>
                <xsd:element ref="ns2:g50616bc87614647a90e999144457760" minOccurs="0"/>
                <xsd:element ref="ns2:a6d0b0f5ac9d4fa8b2e660c59fbea416" minOccurs="0"/>
                <xsd:element ref="ns2:TaxCatchAll" minOccurs="0"/>
                <xsd:element ref="ns2:TaxCatchAllLabel" minOccurs="0"/>
                <xsd:element ref="ns2:b5df6f1f3e23409d9f5e1fce19348e51"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75c247-7f53-4913-864a-4160aff1c458" elementFormDefault="qualified">
    <xsd:import namespace="http://schemas.microsoft.com/office/2006/documentManagement/types"/>
    <xsd:import namespace="http://schemas.microsoft.com/office/infopath/2007/PartnerControls"/>
    <xsd:element name="PhaseName" ma:index="1" nillable="true" ma:displayName="Phase Name" ma:default="TO405" ma:internalName="PhaseName">
      <xsd:simpleType>
        <xsd:restriction base="dms:Text">
          <xsd:maxLength value="255"/>
        </xsd:restriction>
      </xsd:simpleType>
    </xsd:element>
    <xsd:element name="ProjectName" ma:index="2" nillable="true" ma:displayName="Project Name" ma:default="C&amp;I Public Sector" ma:internalName="ProjectName">
      <xsd:simpleType>
        <xsd:restriction base="dms:Text">
          <xsd:maxLength value="255"/>
        </xsd:restriction>
      </xsd:simpleType>
    </xsd:element>
    <xsd:element name="ProjectOwner_PrincipalInvestigator" ma:index="4" nillable="true" ma:displayName="Project Owner(s)/Principal Investigator(s)" ma:default="" ma:list="UserInfo" ma:SearchPeopleOnly="false" ma:SharePointGroup="0" ma:internalName="ProjectOwner_PrincipalInvestigato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nagers" ma:index="5" nillable="true" ma:displayName="Project Manager(s)" ma:default="" ma:description="Users or Groups that will be the Project Managers for this Project." ma:list="UserInfo" ma:SearchPeopleOnly="false" ma:SharePointGroup="0" ma:internalName="Managers"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ject_x0020_Period_x0020_of_x0020_Performance_x0020_Start_x0020_Date" ma:index="6" nillable="true" ma:displayName="Project Period of Performance Start Date" ma:default="" ma:format="DateOnly" ma:internalName="Project_x0020_Period_x0020_of_x0020_Performance_x0020_Start_x0020_Date">
      <xsd:simpleType>
        <xsd:restriction base="dms:DateTime"/>
      </xsd:simpleType>
    </xsd:element>
    <xsd:element name="Project_x0020_Period_x0020_of_x0020_Performance_x0020_End_x0020_Date" ma:index="7" nillable="true" ma:displayName="Project Period of Performance End Date" ma:default="" ma:format="DateOnly" ma:internalName="Project_x0020_Period_x0020_of_x0020_Performance_x0020_End_x0020_Date">
      <xsd:simpleType>
        <xsd:restriction base="dms:DateTime"/>
      </xsd:simpleType>
    </xsd:element>
    <xsd:element name="ProjectTOWAName" ma:index="11" nillable="true" ma:displayName="Project Cost Point Name" ma:default="" ma:internalName="ProjectTOWAName">
      <xsd:simpleType>
        <xsd:restriction base="dms:Text">
          <xsd:maxLength value="255"/>
        </xsd:restriction>
      </xsd:simpleType>
    </xsd:element>
    <xsd:element name="ContractName" ma:index="12" nillable="true" ma:displayName="Contract Name" ma:default="ENERGY STAR C&amp;I BPA Contract" ma:internalName="ContractName">
      <xsd:simpleType>
        <xsd:restriction base="dms:Text">
          <xsd:maxLength value="255"/>
        </xsd:restriction>
      </xsd:simpleType>
    </xsd:element>
    <xsd:element name="ContractNumber" ma:index="13" nillable="true" ma:displayName="Contract Number" ma:default="EP-BPA-12-H-0013" ma:internalName="ContractNumber">
      <xsd:simpleType>
        <xsd:restriction base="dms:Text">
          <xsd:maxLength value="255"/>
        </xsd:restriction>
      </xsd:simpleType>
    </xsd:element>
    <xsd:element name="ContractCostPointNumber" ma:index="14" nillable="true" ma:displayName="Contract CostPoint Number" ma:default="4382" ma:internalName="ContractCostPointNumber">
      <xsd:simpleType>
        <xsd:restriction base="dms:Text">
          <xsd:maxLength value="255"/>
        </xsd:restriction>
      </xsd:simpleType>
    </xsd:element>
    <xsd:element name="ProjectTask" ma:index="18" nillable="true" ma:displayName="Project Task" ma:default="Not in Use" ma:format="Dropdown" ma:indexed="true" ma:internalName="ProjectTask">
      <xsd:simpleType>
        <xsd:restriction base="dms:Choice">
          <xsd:enumeration value="Not in Use"/>
          <xsd:enumeration value="Task 1"/>
          <xsd:enumeration value="Task 2"/>
          <xsd:enumeration value="Task 3"/>
          <xsd:enumeration value="Task 4"/>
          <xsd:enumeration value="Task 5"/>
          <xsd:enumeration value="Task 6"/>
          <xsd:enumeration value="Task 7"/>
          <xsd:enumeration value="Task 8"/>
          <xsd:enumeration value="Task 9"/>
          <xsd:enumeration value="Task 10"/>
        </xsd:restriction>
      </xsd:simpleType>
    </xsd:element>
    <xsd:element name="ProgramName" ma:index="20" nillable="true" ma:displayName="Program Name" ma:default="Not in Use" ma:format="Dropdown" ma:internalName="ProgramName">
      <xsd:simpleType>
        <xsd:restriction base="dms:Choice">
          <xsd:enumeration value="Not in Use"/>
          <xsd:enumeration value="Program 1"/>
          <xsd:enumeration value="Program 2"/>
        </xsd:restriction>
      </xsd:simpleType>
    </xsd:element>
    <xsd:element name="WorkLead" ma:index="21" nillable="true" ma:displayName="Work Lead" ma:list="UserInfo" ma:SearchPeopleOnly="false" ma:SharePointGroup="0" ma:internalName="WorkLead"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etentionExemption" ma:index="22" nillable="true" ma:displayName="Retention Exemption" ma:default="false" ma:description="Does this item is exempt to retention policies?" ma:format="Dropdown" ma:internalName="RetentionExemption">
      <xsd:simpleType>
        <xsd:restriction base="dms:Choice">
          <xsd:enumeration value="true"/>
          <xsd:enumeration value="false"/>
        </xsd:restriction>
      </xsd:simpleType>
    </xsd:element>
    <xsd:element name="a6be725d576043378de6f214f0e78ee4" ma:index="27" nillable="true" ma:taxonomy="true" ma:internalName="a6be725d576043378de6f214f0e78ee4" ma:taxonomyFieldName="ProjectClients" ma:displayName="Project Client(s)" ma:default="" ma:fieldId="{a6be725d-5760-4337-8de6-f214f0e78ee4}" ma:taxonomyMulti="true" ma:sspId="3d0ec70f-4850-419e-ba88-1a2e9ef4e89e" ma:termSetId="44d4987f-3adc-455a-8868-f708304dd18a" ma:anchorId="00000000-0000-0000-0000-000000000000" ma:open="false" ma:isKeyword="false">
      <xsd:complexType>
        <xsd:sequence>
          <xsd:element ref="pc:Terms" minOccurs="0" maxOccurs="1"/>
        </xsd:sequence>
      </xsd:complexType>
    </xsd:element>
    <xsd:element name="od8879f902fd47c7bc2aee162c9e5240" ma:index="28" nillable="true" ma:taxonomy="true" ma:internalName="od8879f902fd47c7bc2aee162c9e5240" ma:taxonomyFieldName="Locations" ma:displayName="Location(s)" ma:default="" ma:fieldId="{8d8879f9-02fd-47c7-bc2a-ee162c9e5240}" ma:taxonomyMulti="true" ma:sspId="3d0ec70f-4850-419e-ba88-1a2e9ef4e89e" ma:termSetId="854112e3-27c0-4f0c-944e-8c1118097f96" ma:anchorId="00000000-0000-0000-0000-000000000000" ma:open="false" ma:isKeyword="false">
      <xsd:complexType>
        <xsd:sequence>
          <xsd:element ref="pc:Terms" minOccurs="0" maxOccurs="1"/>
        </xsd:sequence>
      </xsd:complexType>
    </xsd:element>
    <xsd:element name="j996553e0ae54d4984db0606efb6351c" ma:index="29" nillable="true" ma:taxonomy="true" ma:internalName="j996553e0ae54d4984db0606efb6351c" ma:taxonomyFieldName="ProjectServiceSectors" ma:displayName="Project Service Sector(s)" ma:default="" ma:fieldId="{3996553e-0ae5-4d49-84db-0606efb6351c}" ma:taxonomyMulti="true" ma:sspId="3d0ec70f-4850-419e-ba88-1a2e9ef4e89e" ma:termSetId="cf4f7acd-60cb-4231-b591-055b3c5379d9" ma:anchorId="00000000-0000-0000-0000-000000000000" ma:open="false" ma:isKeyword="false">
      <xsd:complexType>
        <xsd:sequence>
          <xsd:element ref="pc:Terms" minOccurs="0" maxOccurs="1"/>
        </xsd:sequence>
      </xsd:complexType>
    </xsd:element>
    <xsd:element name="if0a8aeaad58489cbaf27eea2233913d" ma:index="32" nillable="true" ma:taxonomy="true" ma:internalName="if0a8aeaad58489cbaf27eea2233913d" ma:taxonomyFieldName="ProjectLocations" ma:displayName="Project Location(s)" ma:default="9;#United States|51bd444d-aedf-4ffb-8731-019585057575" ma:fieldId="{2f0a8aea-ad58-489c-baf2-7eea2233913d}" ma:taxonomyMulti="true" ma:sspId="3d0ec70f-4850-419e-ba88-1a2e9ef4e89e" ma:termSetId="854112e3-27c0-4f0c-944e-8c1118097f96" ma:anchorId="00000000-0000-0000-0000-000000000000" ma:open="false" ma:isKeyword="false">
      <xsd:complexType>
        <xsd:sequence>
          <xsd:element ref="pc:Terms" minOccurs="0" maxOccurs="1"/>
        </xsd:sequence>
      </xsd:complexType>
    </xsd:element>
    <xsd:element name="f579045f93c34d4baadb74be2d3a98b1" ma:index="34" nillable="true" ma:taxonomy="true" ma:internalName="f579045f93c34d4baadb74be2d3a98b1" ma:taxonomyFieldName="ProjectSubjectAreas" ma:displayName="Project Subject Area(s)" ma:default="" ma:fieldId="{f579045f-93c3-4d4b-aadb-74be2d3a98b1}" ma:taxonomyMulti="true" ma:sspId="3d0ec70f-4850-419e-ba88-1a2e9ef4e89e" ma:termSetId="f080a943-eb78-43ab-9400-12a16134994c" ma:anchorId="00000000-0000-0000-0000-000000000000" ma:open="false" ma:isKeyword="false">
      <xsd:complexType>
        <xsd:sequence>
          <xsd:element ref="pc:Terms" minOccurs="0" maxOccurs="1"/>
        </xsd:sequence>
      </xsd:complexType>
    </xsd:element>
    <xsd:element name="m5f81a6254e44a55996bb6356c849e0c" ma:index="35" nillable="true" ma:taxonomy="true" ma:internalName="m5f81a6254e44a55996bb6356c849e0c" ma:taxonomyFieldName="WorkType" ma:displayName="Work Type" ma:indexed="true" ma:default="" ma:fieldId="{65f81a62-54e4-4a55-996b-b6356c849e0c}" ma:sspId="3d0ec70f-4850-419e-ba88-1a2e9ef4e89e" ma:termSetId="71bc965d-f6c0-4fc0-acc6-7dbe60bc6319" ma:anchorId="00000000-0000-0000-0000-000000000000" ma:open="false" ma:isKeyword="false">
      <xsd:complexType>
        <xsd:sequence>
          <xsd:element ref="pc:Terms" minOccurs="0" maxOccurs="1"/>
        </xsd:sequence>
      </xsd:complexType>
    </xsd:element>
    <xsd:element name="TaxKeywordTaxHTField" ma:index="38" nillable="true" ma:taxonomy="true" ma:internalName="TaxKeywordTaxHTField" ma:taxonomyFieldName="TaxKeyword" ma:displayName="Enterprise Keywords" ma:fieldId="{23f27201-bee3-471e-b2e7-b64fd8b7ca38}" ma:taxonomyMulti="true" ma:sspId="3d0ec70f-4850-419e-ba88-1a2e9ef4e89e" ma:termSetId="00000000-0000-0000-0000-000000000000" ma:anchorId="00000000-0000-0000-0000-000000000000" ma:open="true" ma:isKeyword="true">
      <xsd:complexType>
        <xsd:sequence>
          <xsd:element ref="pc:Terms" minOccurs="0" maxOccurs="1"/>
        </xsd:sequence>
      </xsd:complexType>
    </xsd:element>
    <xsd:element name="o862737f445746b494e2139aeb29e646" ma:index="39" nillable="true" ma:taxonomy="true" ma:internalName="o862737f445746b494e2139aeb29e646" ma:taxonomyFieldName="ContractClients" ma:displayName="Contract Client(s)" ma:default="11;#EPA|0d869f6b-b22d-474c-8c84-e8773447a9d8" ma:fieldId="{8862737f-4457-46b4-94e2-139aeb29e646}" ma:taxonomyMulti="true" ma:sspId="3d0ec70f-4850-419e-ba88-1a2e9ef4e89e" ma:termSetId="44d4987f-3adc-455a-8868-f708304dd18a" ma:anchorId="00000000-0000-0000-0000-000000000000" ma:open="false" ma:isKeyword="false">
      <xsd:complexType>
        <xsd:sequence>
          <xsd:element ref="pc:Terms" minOccurs="0" maxOccurs="1"/>
        </xsd:sequence>
      </xsd:complexType>
    </xsd:element>
    <xsd:element name="g50616bc87614647a90e999144457760" ma:index="40" nillable="true" ma:taxonomy="true" ma:internalName="g50616bc87614647a90e999144457760" ma:taxonomyFieldName="AreaOfExpertise" ma:displayName="Area of Expertise" ma:default="" ma:fieldId="{050616bc-8761-4647-a90e-999144457760}" ma:sspId="3d0ec70f-4850-419e-ba88-1a2e9ef4e89e" ma:termSetId="feb27233-c7ec-44e4-a9ed-cbe7bef49228" ma:anchorId="00000000-0000-0000-0000-000000000000" ma:open="false" ma:isKeyword="false">
      <xsd:complexType>
        <xsd:sequence>
          <xsd:element ref="pc:Terms" minOccurs="0" maxOccurs="1"/>
        </xsd:sequence>
      </xsd:complexType>
    </xsd:element>
    <xsd:element name="a6d0b0f5ac9d4fa8b2e660c59fbea416" ma:index="41" nillable="true" ma:taxonomy="true" ma:internalName="a6d0b0f5ac9d4fa8b2e660c59fbea416" ma:taxonomyFieldName="ContractDivisions" ma:displayName="Contract Division(s)" ma:default="8;#Built Environment Division|c276aa4d-036b-47aa-9195-3a22ad4cf99d" ma:fieldId="{a6d0b0f5-ac9d-4fa8-b2e6-60c59fbea416}" ma:taxonomyMulti="true" ma:sspId="3d0ec70f-4850-419e-ba88-1a2e9ef4e89e" ma:termSetId="6c598dca-fe5d-4256-b9f9-32eb57bf3049" ma:anchorId="00000000-0000-0000-0000-000000000000" ma:open="false" ma:isKeyword="false">
      <xsd:complexType>
        <xsd:sequence>
          <xsd:element ref="pc:Terms" minOccurs="0" maxOccurs="1"/>
        </xsd:sequence>
      </xsd:complexType>
    </xsd:element>
    <xsd:element name="TaxCatchAll" ma:index="42" nillable="true" ma:displayName="Taxonomy Catch All Column" ma:hidden="true" ma:list="{71aac5a0-43cd-40db-87a1-222a4b4c9e23}" ma:internalName="TaxCatchAll" ma:showField="CatchAllData" ma:web="b571473b-30b9-4690-94cc-293614fcb9f1">
      <xsd:complexType>
        <xsd:complexContent>
          <xsd:extension base="dms:MultiChoiceLookup">
            <xsd:sequence>
              <xsd:element name="Value" type="dms:Lookup" maxOccurs="unbounded" minOccurs="0" nillable="true"/>
            </xsd:sequence>
          </xsd:extension>
        </xsd:complexContent>
      </xsd:complexType>
    </xsd:element>
    <xsd:element name="TaxCatchAllLabel" ma:index="43" nillable="true" ma:displayName="Taxonomy Catch All Column1" ma:hidden="true" ma:list="{71aac5a0-43cd-40db-87a1-222a4b4c9e23}" ma:internalName="TaxCatchAllLabel" ma:readOnly="true" ma:showField="CatchAllDataLabel" ma:web="b571473b-30b9-4690-94cc-293614fcb9f1">
      <xsd:complexType>
        <xsd:complexContent>
          <xsd:extension base="dms:MultiChoiceLookup">
            <xsd:sequence>
              <xsd:element name="Value" type="dms:Lookup" maxOccurs="unbounded" minOccurs="0" nillable="true"/>
            </xsd:sequence>
          </xsd:extension>
        </xsd:complexContent>
      </xsd:complexType>
    </xsd:element>
    <xsd:element name="b5df6f1f3e23409d9f5e1fce19348e51" ma:index="45" nillable="true" ma:taxonomy="true" ma:internalName="b5df6f1f3e23409d9f5e1fce19348e51" ma:taxonomyFieldName="ServiceSectors" ma:displayName="Service Sector(s)" ma:default="" ma:fieldId="{b5df6f1f-3e23-409d-9f5e-1fce19348e51}" ma:taxonomyMulti="true" ma:sspId="3d0ec70f-4850-419e-ba88-1a2e9ef4e89e" ma:termSetId="cf4f7acd-60cb-4231-b591-055b3c5379d9"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37"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ContractName xmlns="dc75c247-7f53-4913-864a-4160aff1c458">ENERGY STAR C&amp;I BPA Contract</ContractName>
    <a6d0b0f5ac9d4fa8b2e660c59fbea416 xmlns="dc75c247-7f53-4913-864a-4160aff1c458">
      <Terms xmlns="http://schemas.microsoft.com/office/infopath/2007/PartnerControls">
        <TermInfo xmlns="http://schemas.microsoft.com/office/infopath/2007/PartnerControls">
          <TermName xmlns="http://schemas.microsoft.com/office/infopath/2007/PartnerControls">Built Environment Division</TermName>
          <TermId xmlns="http://schemas.microsoft.com/office/infopath/2007/PartnerControls">c276aa4d-036b-47aa-9195-3a22ad4cf99d</TermId>
        </TermInfo>
      </Terms>
    </a6d0b0f5ac9d4fa8b2e660c59fbea416>
    <ProjectTask xmlns="dc75c247-7f53-4913-864a-4160aff1c458">Task 5</ProjectTask>
    <ProjectName xmlns="dc75c247-7f53-4913-864a-4160aff1c458">C&amp;I Public Sector</ProjectName>
    <b5df6f1f3e23409d9f5e1fce19348e51 xmlns="dc75c247-7f53-4913-864a-4160aff1c458">
      <Terms xmlns="http://schemas.microsoft.com/office/infopath/2007/PartnerControls"/>
    </b5df6f1f3e23409d9f5e1fce19348e51>
    <PhaseName xmlns="dc75c247-7f53-4913-864a-4160aff1c458">TO105</PhaseName>
    <if0a8aeaad58489cbaf27eea2233913d xmlns="dc75c247-7f53-4913-864a-4160aff1c458">
      <Terms xmlns="http://schemas.microsoft.com/office/infopath/2007/PartnerControls">
        <TermInfo xmlns="http://schemas.microsoft.com/office/infopath/2007/PartnerControls">
          <TermName xmlns="http://schemas.microsoft.com/office/infopath/2007/PartnerControls">United States</TermName>
          <TermId xmlns="http://schemas.microsoft.com/office/infopath/2007/PartnerControls">51bd444d-aedf-4ffb-8731-019585057575</TermId>
        </TermInfo>
      </Terms>
    </if0a8aeaad58489cbaf27eea2233913d>
    <ProgramName xmlns="dc75c247-7f53-4913-864a-4160aff1c458">Program 1</ProgramName>
    <TaxCatchAll xmlns="dc75c247-7f53-4913-864a-4160aff1c458">
      <Value>11</Value>
      <Value>9</Value>
      <Value>8</Value>
    </TaxCatchAll>
    <f579045f93c34d4baadb74be2d3a98b1 xmlns="dc75c247-7f53-4913-864a-4160aff1c458">
      <Terms xmlns="http://schemas.microsoft.com/office/infopath/2007/PartnerControls"/>
    </f579045f93c34d4baadb74be2d3a98b1>
    <TaxKeywordTaxHTField xmlns="dc75c247-7f53-4913-864a-4160aff1c458">
      <Terms xmlns="http://schemas.microsoft.com/office/infopath/2007/PartnerControls"/>
    </TaxKeywordTaxHTField>
    <od8879f902fd47c7bc2aee162c9e5240 xmlns="dc75c247-7f53-4913-864a-4160aff1c458">
      <Terms xmlns="http://schemas.microsoft.com/office/infopath/2007/PartnerControls"/>
    </od8879f902fd47c7bc2aee162c9e5240>
    <ContractCostPointNumber xmlns="dc75c247-7f53-4913-864a-4160aff1c458">4382</ContractCostPointNumber>
    <RetentionExemption xmlns="dc75c247-7f53-4913-864a-4160aff1c458">false</RetentionExemption>
    <m5f81a6254e44a55996bb6356c849e0c xmlns="dc75c247-7f53-4913-864a-4160aff1c458">
      <Terms xmlns="http://schemas.microsoft.com/office/infopath/2007/PartnerControls"/>
    </m5f81a6254e44a55996bb6356c849e0c>
    <a6be725d576043378de6f214f0e78ee4 xmlns="dc75c247-7f53-4913-864a-4160aff1c458">
      <Terms xmlns="http://schemas.microsoft.com/office/infopath/2007/PartnerControls"/>
    </a6be725d576043378de6f214f0e78ee4>
    <o862737f445746b494e2139aeb29e646 xmlns="dc75c247-7f53-4913-864a-4160aff1c458">
      <Terms xmlns="http://schemas.microsoft.com/office/infopath/2007/PartnerControls">
        <TermInfo xmlns="http://schemas.microsoft.com/office/infopath/2007/PartnerControls">
          <TermName xmlns="http://schemas.microsoft.com/office/infopath/2007/PartnerControls">EPA</TermName>
          <TermId xmlns="http://schemas.microsoft.com/office/infopath/2007/PartnerControls">0d869f6b-b22d-474c-8c84-e8773447a9d8</TermId>
        </TermInfo>
      </Terms>
    </o862737f445746b494e2139aeb29e646>
    <g50616bc87614647a90e999144457760 xmlns="dc75c247-7f53-4913-864a-4160aff1c458">
      <Terms xmlns="http://schemas.microsoft.com/office/infopath/2007/PartnerControls"/>
    </g50616bc87614647a90e999144457760>
    <ContractNumber xmlns="dc75c247-7f53-4913-864a-4160aff1c458">EP-BPA-12-H-0013</ContractNumber>
    <j996553e0ae54d4984db0606efb6351c xmlns="dc75c247-7f53-4913-864a-4160aff1c458">
      <Terms xmlns="http://schemas.microsoft.com/office/infopath/2007/PartnerControls"/>
    </j996553e0ae54d4984db0606efb6351c>
    <WorkLead xmlns="dc75c247-7f53-4913-864a-4160aff1c458">
      <UserInfo>
        <DisplayName/>
        <AccountId xsi:nil="true"/>
        <AccountType/>
      </UserInfo>
    </WorkLead>
    <Managers xmlns="dc75c247-7f53-4913-864a-4160aff1c458">
      <UserInfo>
        <DisplayName/>
        <AccountId xsi:nil="true"/>
        <AccountType/>
      </UserInfo>
    </Managers>
    <Project_x0020_Period_x0020_of_x0020_Performance_x0020_Start_x0020_Date xmlns="dc75c247-7f53-4913-864a-4160aff1c458" xsi:nil="true"/>
    <ProjectTOWAName xmlns="dc75c247-7f53-4913-864a-4160aff1c458" xsi:nil="true"/>
    <Project_x0020_Period_x0020_of_x0020_Performance_x0020_End_x0020_Date xmlns="dc75c247-7f53-4913-864a-4160aff1c458" xsi:nil="true"/>
    <ProjectOwner_PrincipalInvestigator xmlns="dc75c247-7f53-4913-864a-4160aff1c458">
      <UserInfo>
        <DisplayName/>
        <AccountId xsi:nil="true"/>
        <AccountType/>
      </UserInfo>
    </ProjectOwner_PrincipalInvestigator>
  </documentManagement>
</p:properties>
</file>

<file path=customXml/item4.xml><?xml version="1.0" encoding="utf-8"?>
<?mso-contentType ?>
<SharedContentType xmlns="Microsoft.SharePoint.Taxonomy.ContentTypeSync" SourceId="3d0ec70f-4850-419e-ba88-1a2e9ef4e89e" ContentTypeId="0x010100B80CB6684E0D2F408D230F308CBB847F0302" PreviousValue="false"/>
</file>

<file path=customXml/itemProps1.xml><?xml version="1.0" encoding="utf-8"?>
<ds:datastoreItem xmlns:ds="http://schemas.openxmlformats.org/officeDocument/2006/customXml" ds:itemID="{9C03177E-257F-46DE-A87B-62C641569499}"/>
</file>

<file path=customXml/itemProps2.xml><?xml version="1.0" encoding="utf-8"?>
<ds:datastoreItem xmlns:ds="http://schemas.openxmlformats.org/officeDocument/2006/customXml" ds:itemID="{30FBB2F3-0D4F-46E0-AB9D-2F7120072A8A}"/>
</file>

<file path=customXml/itemProps3.xml><?xml version="1.0" encoding="utf-8"?>
<ds:datastoreItem xmlns:ds="http://schemas.openxmlformats.org/officeDocument/2006/customXml" ds:itemID="{DDD7C8D2-4819-4238-A300-A69E813D65E0}"/>
</file>

<file path=customXml/itemProps4.xml><?xml version="1.0" encoding="utf-8"?>
<ds:datastoreItem xmlns:ds="http://schemas.openxmlformats.org/officeDocument/2006/customXml" ds:itemID="{1BCE0BFA-228E-4D34-8B6D-3232F8660F27}"/>
</file>

<file path=docProps/app.xml><?xml version="1.0" encoding="utf-8"?>
<Properties xmlns="http://schemas.openxmlformats.org/officeDocument/2006/extended-properties" xmlns:vt="http://schemas.openxmlformats.org/officeDocument/2006/docPropsVTypes">
  <Template>es_template_052008</Template>
  <TotalTime>8493</TotalTime>
  <Words>11779</Words>
  <Application>Microsoft Office PowerPoint</Application>
  <PresentationFormat>On-screen Show (4:3)</PresentationFormat>
  <Paragraphs>1523</Paragraphs>
  <Slides>127</Slides>
  <Notes>112</Notes>
  <HiddenSlides>0</HiddenSlides>
  <MMClips>0</MMClips>
  <ScaleCrop>false</ScaleCrop>
  <HeadingPairs>
    <vt:vector size="6" baseType="variant">
      <vt:variant>
        <vt:lpstr>Fonts Used</vt:lpstr>
      </vt:variant>
      <vt:variant>
        <vt:i4>6</vt:i4>
      </vt:variant>
      <vt:variant>
        <vt:lpstr>Theme</vt:lpstr>
      </vt:variant>
      <vt:variant>
        <vt:i4>13</vt:i4>
      </vt:variant>
      <vt:variant>
        <vt:lpstr>Slide Titles</vt:lpstr>
      </vt:variant>
      <vt:variant>
        <vt:i4>127</vt:i4>
      </vt:variant>
    </vt:vector>
  </HeadingPairs>
  <TitlesOfParts>
    <vt:vector size="146" baseType="lpstr">
      <vt:lpstr>ＭＳ Ｐゴシック</vt:lpstr>
      <vt:lpstr>Arial</vt:lpstr>
      <vt:lpstr>Calibri</vt:lpstr>
      <vt:lpstr>Times</vt:lpstr>
      <vt:lpstr>Times New Roman</vt:lpstr>
      <vt:lpstr>Wingdings</vt:lpstr>
      <vt:lpstr>1_es_template_052008</vt:lpstr>
      <vt:lpstr>es_template_052008</vt:lpstr>
      <vt:lpstr>2_es_template_052008</vt:lpstr>
      <vt:lpstr>4_es_template_052008</vt:lpstr>
      <vt:lpstr>5_es_template_052008</vt:lpstr>
      <vt:lpstr>6_es_template_052008</vt:lpstr>
      <vt:lpstr>7_es_template_052008</vt:lpstr>
      <vt:lpstr>8_es_template_052008</vt:lpstr>
      <vt:lpstr>9_es_template_052008</vt:lpstr>
      <vt:lpstr>10_es_template_052008</vt:lpstr>
      <vt:lpstr>12_es_template_052008</vt:lpstr>
      <vt:lpstr>13_es_template_052008</vt:lpstr>
      <vt:lpstr>15_es_template_052008</vt:lpstr>
      <vt:lpstr>Introduction to Commercial Building Energy Efficiency through EPA’s ENERGY STAR Program </vt:lpstr>
      <vt:lpstr>Outline</vt:lpstr>
      <vt:lpstr>Class Objectives</vt:lpstr>
      <vt:lpstr>PowerPoint Presentation</vt:lpstr>
      <vt:lpstr>ENERGY STAR Resources</vt:lpstr>
      <vt:lpstr>ENERGY STAR Resources</vt:lpstr>
      <vt:lpstr>PowerPoint Presentation</vt:lpstr>
      <vt:lpstr>Benchmarking: Understanding Comparative Performance</vt:lpstr>
      <vt:lpstr>PowerPoint Presentation</vt:lpstr>
      <vt:lpstr>PowerPoint Presentation</vt:lpstr>
      <vt:lpstr>PowerPoint Presentation</vt:lpstr>
      <vt:lpstr>All Buildings Can Be Benchmarked</vt:lpstr>
      <vt:lpstr>Portfolio Manager </vt:lpstr>
      <vt:lpstr>Required Information for Energy Benchmarking in Portfolio Manager</vt:lpstr>
      <vt:lpstr>Required Information for Waste Benchmarking in Portfolio Manager</vt:lpstr>
      <vt:lpstr>Energy Use:  How to Read a Utility Bill</vt:lpstr>
      <vt:lpstr>Assess Performance for Smart Energy Management </vt:lpstr>
      <vt:lpstr>Identify Best Opportunities for Energy Efficiency Improvements </vt:lpstr>
      <vt:lpstr>Track Progress Over Time    </vt:lpstr>
      <vt:lpstr>Document Savings Results </vt:lpstr>
      <vt:lpstr>PowerPoint Presentation</vt:lpstr>
      <vt:lpstr>PowerPoint Presentation</vt:lpstr>
      <vt:lpstr>Access Portfolio Manager</vt:lpstr>
      <vt:lpstr>Creating an Account</vt:lpstr>
      <vt:lpstr>Creating an Account</vt:lpstr>
      <vt:lpstr>Creating an Account</vt:lpstr>
      <vt:lpstr>How To</vt:lpstr>
      <vt:lpstr>Navigate Portfolio Manager</vt:lpstr>
      <vt:lpstr>Navigate Portfolio Manager</vt:lpstr>
      <vt:lpstr>Navigate Portfolio Manager</vt:lpstr>
      <vt:lpstr>Get Data In</vt:lpstr>
      <vt:lpstr>Get Data In: Manually with the help of Portfolio Manager prompts</vt:lpstr>
      <vt:lpstr>Get Data In: Spreadsheet Upload</vt:lpstr>
      <vt:lpstr>How To</vt:lpstr>
      <vt:lpstr>Add a Property</vt:lpstr>
      <vt:lpstr>Add a Property: Existing Property</vt:lpstr>
      <vt:lpstr>Basic Property Information</vt:lpstr>
      <vt:lpstr>Check the Statements that Apply</vt:lpstr>
      <vt:lpstr>Enter Values for Property Use Details</vt:lpstr>
      <vt:lpstr>MyPortfolio:  Property Summary Tab</vt:lpstr>
      <vt:lpstr>Add and Set up a Property: More than One Building</vt:lpstr>
      <vt:lpstr>Campus Features</vt:lpstr>
      <vt:lpstr>How To</vt:lpstr>
      <vt:lpstr>MyPortfolio: Click on the Energy or Water tab</vt:lpstr>
      <vt:lpstr>Click Add A Meter </vt:lpstr>
      <vt:lpstr>Select the energy or water sources that apply to your property</vt:lpstr>
      <vt:lpstr>PowerPoint Presentation</vt:lpstr>
      <vt:lpstr>Enter Additional Information</vt:lpstr>
      <vt:lpstr>About Your Meters</vt:lpstr>
      <vt:lpstr>Click in Table to Edit Meter Information</vt:lpstr>
      <vt:lpstr>Add Energy Consumption Information</vt:lpstr>
      <vt:lpstr>Add Meter Entries and Fill in Data</vt:lpstr>
      <vt:lpstr>PowerPoint Presentation</vt:lpstr>
      <vt:lpstr>Select Meters to Include in Metrics</vt:lpstr>
      <vt:lpstr>Property Meters Tab: Meters Added and Displayed</vt:lpstr>
      <vt:lpstr>How To</vt:lpstr>
      <vt:lpstr>Click the Waste &amp; Materials Tab</vt:lpstr>
      <vt:lpstr>Click Set Up Waste and Materials</vt:lpstr>
      <vt:lpstr>Setting Up Waste/Materials Meters</vt:lpstr>
      <vt:lpstr>Fill in the additional information </vt:lpstr>
      <vt:lpstr>Once you have created your waste meters, input the data</vt:lpstr>
      <vt:lpstr>Select the materials you want applied for use in the analytics</vt:lpstr>
      <vt:lpstr>How To</vt:lpstr>
      <vt:lpstr>How to Share Properties</vt:lpstr>
      <vt:lpstr>Add and Connect with Contacts</vt:lpstr>
      <vt:lpstr>Find Contacts</vt:lpstr>
      <vt:lpstr>Send Connection Request to Contact</vt:lpstr>
      <vt:lpstr>Connection Request Confirmed</vt:lpstr>
      <vt:lpstr>Contact Receives and Accepts Connection Request</vt:lpstr>
      <vt:lpstr>Connection Confirmed</vt:lpstr>
      <vt:lpstr>Sharing Tab – Overview</vt:lpstr>
      <vt:lpstr>Share Your Property: One or Multiple Properties</vt:lpstr>
      <vt:lpstr>Share Your Property: Multiple Properties</vt:lpstr>
      <vt:lpstr>Select Permissions</vt:lpstr>
      <vt:lpstr>Sharing Notifications Appear in Both Accounts</vt:lpstr>
      <vt:lpstr>Edit/Update Sharing Permissions</vt:lpstr>
      <vt:lpstr>How To</vt:lpstr>
      <vt:lpstr>Reporting Tab</vt:lpstr>
      <vt:lpstr>Reporting Tab: Charts &amp; Graphs</vt:lpstr>
      <vt:lpstr>Reporting Tab: ENERGY STAR Performance Documents</vt:lpstr>
      <vt:lpstr>Standard Reports</vt:lpstr>
      <vt:lpstr>PowerPoint Presentation</vt:lpstr>
      <vt:lpstr>Downloading Import Templates</vt:lpstr>
      <vt:lpstr>Downloading Import Templates</vt:lpstr>
      <vt:lpstr>Downloading Import Templates</vt:lpstr>
      <vt:lpstr>Downloading Import Templates</vt:lpstr>
      <vt:lpstr>Populating and Importing Data with Import Templates</vt:lpstr>
      <vt:lpstr>Uploading Import Templates</vt:lpstr>
      <vt:lpstr>Creating Custom Upload Templates</vt:lpstr>
      <vt:lpstr>Custom Upload Templates</vt:lpstr>
      <vt:lpstr>How is Data Entered?</vt:lpstr>
      <vt:lpstr>PowerPoint Presentation</vt:lpstr>
      <vt:lpstr>PowerPoint Presentation</vt:lpstr>
      <vt:lpstr>Building Upgrade Manual</vt:lpstr>
      <vt:lpstr>Contents</vt:lpstr>
      <vt:lpstr>Managing Upgrade Project</vt:lpstr>
      <vt:lpstr>Building Upgrade Manual</vt:lpstr>
      <vt:lpstr>Building Upgrade Manual</vt:lpstr>
      <vt:lpstr>Retrocommissioning </vt:lpstr>
      <vt:lpstr>Lighting</vt:lpstr>
      <vt:lpstr>Supplemental Load Reductions</vt:lpstr>
      <vt:lpstr>Air Distribution Systems</vt:lpstr>
      <vt:lpstr>Heating And Cooling  (H&amp;C) Upgrades</vt:lpstr>
      <vt:lpstr>PowerPoint Presentation</vt:lpstr>
      <vt:lpstr>Benchmarking Quick Start Guide</vt:lpstr>
      <vt:lpstr>Trainings, Webinars, and Recorded Presentations</vt:lpstr>
      <vt:lpstr>Trainings and Webinars</vt:lpstr>
      <vt:lpstr>Recorded Presentations</vt:lpstr>
      <vt:lpstr>PowerPoint Presentation</vt:lpstr>
      <vt:lpstr>Property Name and Address</vt:lpstr>
      <vt:lpstr>Property Uses</vt:lpstr>
      <vt:lpstr>Meters</vt:lpstr>
      <vt:lpstr>Electric – Grid Purchased – kWh</vt:lpstr>
      <vt:lpstr>Electric – On-site Solar – kWh</vt:lpstr>
      <vt:lpstr>Natural Gas – Therms</vt:lpstr>
      <vt:lpstr>Water – Potable Indoor – ccf (hundred cubic feet)</vt:lpstr>
      <vt:lpstr>Water – Potable Outdoor – ccf</vt:lpstr>
      <vt:lpstr>Water – Municipally Supplied Reclaimed Water – ccf</vt:lpstr>
      <vt:lpstr>Waste – Disposed Trash, Collected Monthly, 100% to landfill – tons</vt:lpstr>
      <vt:lpstr>Waste – Mixed Recyclables, Collected and Recycled Monthly – tons</vt:lpstr>
      <vt:lpstr>PowerPoint Presentation</vt:lpstr>
      <vt:lpstr>Student Project</vt:lpstr>
      <vt:lpstr>K-12 Benchmarking Kit</vt:lpstr>
      <vt:lpstr>PowerPoint Presentation</vt:lpstr>
      <vt:lpstr>Review</vt:lpstr>
      <vt:lpstr>Up Next: Week 5</vt:lpstr>
      <vt:lpstr>Week 5 Readings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Slide</dc:title>
  <dc:creator>Philip Zapfel</dc:creator>
  <cp:keywords/>
  <cp:lastModifiedBy>Oana Leahu-Aluas</cp:lastModifiedBy>
  <cp:revision>560</cp:revision>
  <dcterms:created xsi:type="dcterms:W3CDTF">2008-05-21T00:20:07Z</dcterms:created>
  <dcterms:modified xsi:type="dcterms:W3CDTF">2016-08-16T14:37:58Z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Locations">
    <vt:lpwstr/>
  </property>
  <property fmtid="{D5CDD505-2E9C-101B-9397-08002B2CF9AE}" pid="4" name="ContractDivisions">
    <vt:lpwstr>8;#Built Environment Division|c276aa4d-036b-47aa-9195-3a22ad4cf99d</vt:lpwstr>
  </property>
  <property fmtid="{D5CDD505-2E9C-101B-9397-08002B2CF9AE}" pid="5" name="ContentTypeId">
    <vt:lpwstr>0x010100B80CB6684E0D2F408D230F308CBB847F030200E715B6E330FF214B95C030E04D08231E</vt:lpwstr>
  </property>
  <property fmtid="{D5CDD505-2E9C-101B-9397-08002B2CF9AE}" pid="6" name="ContractClients">
    <vt:lpwstr>11;#EPA|0d869f6b-b22d-474c-8c84-e8773447a9d8</vt:lpwstr>
  </property>
  <property fmtid="{D5CDD505-2E9C-101B-9397-08002B2CF9AE}" pid="7" name="AreaOfExpertise">
    <vt:lpwstr/>
  </property>
  <property fmtid="{D5CDD505-2E9C-101B-9397-08002B2CF9AE}" pid="8" name="ProjectLocations">
    <vt:lpwstr>9;#United States|51bd444d-aedf-4ffb-8731-019585057575</vt:lpwstr>
  </property>
  <property fmtid="{D5CDD505-2E9C-101B-9397-08002B2CF9AE}" pid="9" name="ServiceSectors">
    <vt:lpwstr/>
  </property>
  <property fmtid="{D5CDD505-2E9C-101B-9397-08002B2CF9AE}" pid="10" name="ProjectSubjectAreas">
    <vt:lpwstr/>
  </property>
  <property fmtid="{D5CDD505-2E9C-101B-9397-08002B2CF9AE}" pid="11" name="WorkType">
    <vt:lpwstr/>
  </property>
  <property fmtid="{D5CDD505-2E9C-101B-9397-08002B2CF9AE}" pid="12" name="ProjectServiceSectors">
    <vt:lpwstr/>
  </property>
  <property fmtid="{D5CDD505-2E9C-101B-9397-08002B2CF9AE}" pid="13" name="ProjectClients">
    <vt:lpwstr/>
  </property>
  <property fmtid="{D5CDD505-2E9C-101B-9397-08002B2CF9AE}" pid="14" name="_docset_NoMedatataSyncRequired">
    <vt:lpwstr>False</vt:lpwstr>
  </property>
</Properties>
</file>