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454" r:id="rId5"/>
    <p:sldId id="455" r:id="rId6"/>
    <p:sldId id="458" r:id="rId7"/>
    <p:sldId id="456" r:id="rId8"/>
    <p:sldId id="457" r:id="rId9"/>
    <p:sldId id="450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4B7F85"/>
    <a:srgbClr val="2D7775"/>
    <a:srgbClr val="1DB34F"/>
    <a:srgbClr val="999999"/>
    <a:srgbClr val="1AA24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4" autoAdjust="0"/>
    <p:restoredTop sz="88964" autoAdjust="0"/>
  </p:normalViewPr>
  <p:slideViewPr>
    <p:cSldViewPr>
      <p:cViewPr>
        <p:scale>
          <a:sx n="79" d="100"/>
          <a:sy n="79" d="100"/>
        </p:scale>
        <p:origin x="111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34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24419838-E40C-4245-82D2-438609147225}" type="datetimeFigureOut">
              <a:rPr lang="en-US"/>
              <a:pPr>
                <a:defRPr/>
              </a:pPr>
              <a:t>7/17/2015</a:t>
            </a:fld>
            <a:endParaRPr lang="en-US" dirty="0"/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fld id="{D0AD9D4C-D207-48D3-B02D-69ABEAB45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960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8F2F29E-71A2-4AF3-85FC-8E18AC652427}" type="datetimeFigureOut">
              <a:rPr lang="en-US"/>
              <a:pPr>
                <a:defRPr/>
              </a:pPr>
              <a:t>7/17/2015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C87F858-56F8-4D06-8212-5D75B3041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38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2201"/>
            <a:ext cx="7772400" cy="1066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4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228600"/>
            <a:ext cx="8534400" cy="5897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DCC4F-FA6C-4542-92E5-AF7F512D5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8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E8E79-0765-4B81-ABA5-4EEC8AFCBC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3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4D9D0-DA27-42EF-A116-9DB7B655C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491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EDB6A-290E-4629-9F7A-F81C9FAD1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58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B2B9A-5595-4BFB-B58F-005D933B14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3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16EAB-80D0-43B2-8353-2B9EDEE7A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67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49FA1-FCC2-45EF-88F6-A4DF4759D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26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7988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7988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B2F28-D5DF-4AB7-8F4A-FA7EF5F0E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23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3008313" cy="8572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86000"/>
            <a:ext cx="3008313" cy="38401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36B73-CB78-4922-9CC0-250944FC2D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6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21225"/>
            <a:ext cx="7086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533400"/>
            <a:ext cx="7086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367338"/>
            <a:ext cx="70866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11FFA-7BE3-4060-BDC0-22755F6B5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8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CB937-28B9-4539-BE5F-33C728B7C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8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9AEB0-C31C-4CB3-A513-086F241A6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06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62455-34AC-4872-9085-8714F3E35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23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228600"/>
            <a:ext cx="7620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pPr>
              <a:defRPr/>
            </a:pPr>
            <a:fld id="{88C47A20-D696-47BD-8BE0-C1F7C4430F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4" r:id="rId1"/>
    <p:sldLayoutId id="2147484552" r:id="rId2"/>
    <p:sldLayoutId id="2147484553" r:id="rId3"/>
    <p:sldLayoutId id="2147484554" r:id="rId4"/>
    <p:sldLayoutId id="2147484555" r:id="rId5"/>
    <p:sldLayoutId id="2147484565" r:id="rId6"/>
    <p:sldLayoutId id="2147484556" r:id="rId7"/>
    <p:sldLayoutId id="2147484557" r:id="rId8"/>
    <p:sldLayoutId id="2147484558" r:id="rId9"/>
    <p:sldLayoutId id="2147484559" r:id="rId10"/>
    <p:sldLayoutId id="2147484560" r:id="rId11"/>
    <p:sldLayoutId id="2147484561" r:id="rId12"/>
    <p:sldLayoutId id="2147484562" r:id="rId13"/>
    <p:sldLayoutId id="2147484563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•"/>
        <a:defRPr sz="32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–"/>
        <a:defRPr sz="28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•"/>
        <a:defRPr sz="24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–"/>
        <a:defRPr sz="20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»"/>
        <a:defRPr sz="20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ystar.gov/BattleoftheBuilding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ystar.gov/BattleOfTheBuildings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We’re competing!</a:t>
            </a:r>
          </a:p>
        </p:txBody>
      </p:sp>
      <p:sp>
        <p:nvSpPr>
          <p:cNvPr id="6147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32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8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24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fld id="{D680CC64-1609-4C51-91E2-C48B7F570A73}" type="slidenum">
              <a:rPr lang="en-US" altLang="en-US" sz="1400">
                <a:solidFill>
                  <a:schemeClr val="tx1"/>
                </a:solidFill>
              </a:rPr>
              <a:pPr algn="r">
                <a:spcBef>
                  <a:spcPct val="50000"/>
                </a:spcBef>
                <a:buClrTx/>
                <a:buFontTx/>
                <a:buNone/>
              </a:pPr>
              <a:t>1</a:t>
            </a:fld>
            <a:endParaRPr lang="en-US" altLang="en-US" sz="1400">
              <a:solidFill>
                <a:schemeClr val="tx1"/>
              </a:solidFill>
            </a:endParaRPr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1" b="32072"/>
          <a:stretch>
            <a:fillRect/>
          </a:stretch>
        </p:blipFill>
        <p:spPr bwMode="auto">
          <a:xfrm>
            <a:off x="533400" y="1450975"/>
            <a:ext cx="8069263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7620000" cy="762000"/>
          </a:xfrm>
        </p:spPr>
        <p:txBody>
          <a:bodyPr/>
          <a:lstStyle/>
          <a:p>
            <a:r>
              <a:rPr lang="en-US" altLang="en-US" smtClean="0"/>
              <a:t>About the 2015 Competition</a:t>
            </a:r>
          </a:p>
        </p:txBody>
      </p:sp>
      <p:sp>
        <p:nvSpPr>
          <p:cNvPr id="717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374775"/>
            <a:ext cx="7924800" cy="5254625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altLang="en-US" sz="1800" dirty="0" smtClean="0"/>
              <a:t>For the second consecutive year, EPA’s ENERGY STAR program is hosting the </a:t>
            </a:r>
            <a:r>
              <a:rPr lang="en-US" altLang="en-US" sz="1800" i="1" dirty="0" smtClean="0"/>
              <a:t>Battle of the Buildings: Team Challenge</a:t>
            </a:r>
          </a:p>
          <a:p>
            <a:pPr>
              <a:spcBef>
                <a:spcPts val="1200"/>
              </a:spcBef>
              <a:defRPr/>
            </a:pPr>
            <a:r>
              <a:rPr lang="en-US" altLang="en-US" sz="1800" dirty="0" smtClean="0"/>
              <a:t>This year, buildings can compete individually </a:t>
            </a:r>
            <a:r>
              <a:rPr lang="en-US" altLang="en-US" sz="1800" i="1" dirty="0" smtClean="0"/>
              <a:t>and </a:t>
            </a:r>
            <a:r>
              <a:rPr lang="en-US" altLang="en-US" sz="1800" dirty="0" smtClean="0"/>
              <a:t>as part of teams in the Team Challenge!</a:t>
            </a:r>
          </a:p>
          <a:p>
            <a:pPr>
              <a:spcBef>
                <a:spcPts val="1200"/>
              </a:spcBef>
              <a:defRPr/>
            </a:pPr>
            <a:r>
              <a:rPr lang="en-US" altLang="en-US" sz="1800" dirty="0" smtClean="0"/>
              <a:t>Buildings and teams compete to see who can reduce their energy and water waste the most.</a:t>
            </a:r>
          </a:p>
          <a:p>
            <a:pPr>
              <a:spcBef>
                <a:spcPts val="1200"/>
              </a:spcBef>
              <a:defRPr/>
            </a:pPr>
            <a:endParaRPr lang="en-US" altLang="en-US" sz="2000" dirty="0"/>
          </a:p>
          <a:p>
            <a:pPr>
              <a:spcBef>
                <a:spcPts val="1200"/>
              </a:spcBef>
              <a:defRPr/>
            </a:pPr>
            <a:endParaRPr lang="en-US" altLang="en-US" sz="2000" dirty="0" smtClean="0"/>
          </a:p>
          <a:p>
            <a:pPr>
              <a:spcBef>
                <a:spcPts val="1200"/>
              </a:spcBef>
              <a:defRPr/>
            </a:pPr>
            <a:endParaRPr lang="en-US" altLang="en-US" sz="2000" dirty="0"/>
          </a:p>
          <a:p>
            <a:pPr>
              <a:spcBef>
                <a:spcPts val="1200"/>
              </a:spcBef>
              <a:defRPr/>
            </a:pPr>
            <a:endParaRPr lang="en-US" altLang="en-US" sz="2000" dirty="0" smtClean="0"/>
          </a:p>
          <a:p>
            <a:pPr>
              <a:spcBef>
                <a:spcPts val="1200"/>
              </a:spcBef>
              <a:defRPr/>
            </a:pPr>
            <a:endParaRPr lang="en-US" altLang="en-US" sz="2000" dirty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lang="en-US" altLang="en-US" sz="2000" dirty="0" smtClean="0"/>
              <a:t>	 </a:t>
            </a:r>
            <a:br>
              <a:rPr lang="en-US" altLang="en-US" sz="2000" dirty="0" smtClean="0"/>
            </a:br>
            <a:r>
              <a:rPr lang="en-US" altLang="en-US" sz="2000" dirty="0" smtClean="0"/>
              <a:t>	*</a:t>
            </a:r>
            <a:r>
              <a:rPr lang="en-US" altLang="en-US" sz="1600" dirty="0" smtClean="0"/>
              <a:t>Available for Federal and non-Federal buildings and teams</a:t>
            </a:r>
          </a:p>
        </p:txBody>
      </p:sp>
      <p:sp>
        <p:nvSpPr>
          <p:cNvPr id="7172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32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8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24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fld id="{F344C34D-D946-4FC7-9612-82B6F579FD98}" type="slidenum">
              <a:rPr lang="en-US" altLang="en-US" sz="1400">
                <a:solidFill>
                  <a:schemeClr val="tx1"/>
                </a:solidFill>
              </a:rPr>
              <a:pPr algn="r">
                <a:spcBef>
                  <a:spcPct val="50000"/>
                </a:spcBef>
                <a:buClrTx/>
                <a:buFontTx/>
                <a:buNone/>
              </a:pPr>
              <a:t>2</a:t>
            </a:fld>
            <a:endParaRPr lang="en-US" altLang="en-US" sz="1400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0" y="3505200"/>
          <a:ext cx="63246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0415"/>
                <a:gridCol w="3004185"/>
              </a:tblGrid>
              <a:tr h="586731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Available EPA Recognition for energy and water savings</a:t>
                      </a:r>
                      <a:endParaRPr lang="en-US" sz="1600" b="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Criteria</a:t>
                      </a:r>
                      <a:endParaRPr lang="en-US" sz="1600" b="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3398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Overall Top Team*</a:t>
                      </a:r>
                      <a:endParaRPr lang="en-US" sz="160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Percentage-based reduction in energy or water use from 2014 to 2015</a:t>
                      </a:r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98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Overall Top Building*</a:t>
                      </a:r>
                      <a:endParaRPr lang="en-US" sz="160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004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Top Building by Category</a:t>
                      </a:r>
                      <a:endParaRPr lang="en-US" sz="160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98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20%</a:t>
                      </a:r>
                      <a:r>
                        <a:rPr lang="en-US" sz="1600" baseline="0" dirty="0" smtClean="0"/>
                        <a:t> Team Reduction*</a:t>
                      </a:r>
                      <a:endParaRPr lang="en-US" sz="160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dirty="0" smtClean="0"/>
                        <a:t>20% or more reduction</a:t>
                      </a:r>
                      <a:r>
                        <a:rPr lang="en-US" sz="1600" baseline="0" dirty="0" smtClean="0"/>
                        <a:t> in energy or water use </a:t>
                      </a:r>
                      <a:r>
                        <a:rPr lang="en-US" sz="1600" dirty="0" smtClean="0"/>
                        <a:t>from 2014 to 2015</a:t>
                      </a:r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83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20% Building Reduction*</a:t>
                      </a:r>
                      <a:endParaRPr lang="en-US" sz="1600" dirty="0"/>
                    </a:p>
                  </a:txBody>
                  <a:tcPr marT="45705" marB="457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7620000" cy="762000"/>
          </a:xfrm>
        </p:spPr>
        <p:txBody>
          <a:bodyPr/>
          <a:lstStyle/>
          <a:p>
            <a:r>
              <a:rPr lang="en-US" altLang="en-US" smtClean="0"/>
              <a:t>About the 2015 Competition</a:t>
            </a:r>
          </a:p>
        </p:txBody>
      </p:sp>
      <p:sp>
        <p:nvSpPr>
          <p:cNvPr id="717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374775"/>
            <a:ext cx="7543800" cy="5254625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altLang="en-US" sz="2400" dirty="0" smtClean="0"/>
              <a:t>Registration period is open from January 1, 2015 to May 31, 2015</a:t>
            </a:r>
          </a:p>
          <a:p>
            <a:pPr>
              <a:spcBef>
                <a:spcPts val="1200"/>
              </a:spcBef>
              <a:defRPr/>
            </a:pPr>
            <a:r>
              <a:rPr lang="en-US" altLang="en-US" sz="2400" dirty="0" smtClean="0"/>
              <a:t>Buildings and teams compete to reduce 2015 energy and water use compared to a 2014 baseline</a:t>
            </a:r>
          </a:p>
          <a:p>
            <a:pPr>
              <a:spcBef>
                <a:spcPts val="1200"/>
              </a:spcBef>
              <a:defRPr/>
            </a:pPr>
            <a:r>
              <a:rPr lang="en-US" altLang="en-US" sz="2400" dirty="0" smtClean="0"/>
              <a:t>Building and team progress tracked at </a:t>
            </a:r>
            <a:r>
              <a:rPr lang="en-US" altLang="en-US" sz="2400" dirty="0" smtClean="0">
                <a:hlinkClick r:id="rId2"/>
              </a:rPr>
              <a:t>www.energystar.gov/BattleoftheBuildings</a:t>
            </a:r>
            <a:r>
              <a:rPr lang="en-US" altLang="en-US" sz="2400" dirty="0" smtClean="0"/>
              <a:t>  </a:t>
            </a:r>
          </a:p>
          <a:p>
            <a:pPr>
              <a:spcBef>
                <a:spcPts val="1200"/>
              </a:spcBef>
              <a:defRPr/>
            </a:pPr>
            <a:r>
              <a:rPr lang="en-US" altLang="en-US" sz="2400" dirty="0"/>
              <a:t>EPA announces public launch of competition on July </a:t>
            </a:r>
            <a:r>
              <a:rPr lang="en-US" altLang="en-US" sz="2400" dirty="0" smtClean="0"/>
              <a:t>22, </a:t>
            </a:r>
            <a:r>
              <a:rPr lang="en-US" altLang="en-US" sz="2400" dirty="0"/>
              <a:t>2015</a:t>
            </a:r>
          </a:p>
          <a:p>
            <a:pPr>
              <a:spcBef>
                <a:spcPts val="1200"/>
              </a:spcBef>
              <a:defRPr/>
            </a:pPr>
            <a:r>
              <a:rPr lang="en-US" altLang="en-US" sz="2400" dirty="0" smtClean="0"/>
              <a:t>Winner will be announced in April 2016</a:t>
            </a:r>
          </a:p>
          <a:p>
            <a:pPr>
              <a:spcBef>
                <a:spcPts val="1200"/>
              </a:spcBef>
              <a:defRPr/>
            </a:pPr>
            <a:endParaRPr lang="en-US" altLang="en-US" sz="2400" dirty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endParaRPr lang="en-US" altLang="en-US" sz="2000" dirty="0" smtClean="0"/>
          </a:p>
        </p:txBody>
      </p:sp>
      <p:sp>
        <p:nvSpPr>
          <p:cNvPr id="8196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32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8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24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fld id="{E3B8E65F-7373-425E-82FA-B56CA6001248}" type="slidenum">
              <a:rPr lang="en-US" altLang="en-US" sz="1400">
                <a:solidFill>
                  <a:schemeClr val="tx1"/>
                </a:solidFill>
              </a:rPr>
              <a:pPr algn="r">
                <a:spcBef>
                  <a:spcPct val="50000"/>
                </a:spcBef>
                <a:buClrTx/>
                <a:buFontTx/>
                <a:buNone/>
              </a:pPr>
              <a:t>3</a:t>
            </a:fld>
            <a:endParaRPr lang="en-US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About Our Building(s)</a:t>
            </a:r>
          </a:p>
        </p:txBody>
      </p:sp>
      <p:sp>
        <p:nvSpPr>
          <p:cNvPr id="9219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295400"/>
            <a:ext cx="5257800" cy="5187950"/>
          </a:xfrm>
        </p:spPr>
        <p:txBody>
          <a:bodyPr/>
          <a:lstStyle/>
          <a:p>
            <a:r>
              <a:rPr lang="en-US" altLang="en-US" smtClean="0"/>
              <a:t>Name of building</a:t>
            </a:r>
          </a:p>
          <a:p>
            <a:r>
              <a:rPr lang="en-US" altLang="en-US" smtClean="0"/>
              <a:t>Type of building </a:t>
            </a:r>
          </a:p>
          <a:p>
            <a:r>
              <a:rPr lang="en-US" altLang="en-US" smtClean="0"/>
              <a:t>Square footage</a:t>
            </a:r>
          </a:p>
          <a:p>
            <a:r>
              <a:rPr lang="en-US" altLang="en-US" smtClean="0"/>
              <a:t>Starting weight</a:t>
            </a:r>
          </a:p>
          <a:p>
            <a:r>
              <a:rPr lang="en-US" altLang="en-US" smtClean="0"/>
              <a:t>Our goals:</a:t>
            </a:r>
          </a:p>
          <a:p>
            <a:pPr lvl="1"/>
            <a:r>
              <a:rPr lang="en-US" altLang="en-US" smtClean="0"/>
              <a:t>If we reduce energy use by 10%, we’ll save:</a:t>
            </a:r>
          </a:p>
          <a:p>
            <a:pPr lvl="2"/>
            <a:r>
              <a:rPr lang="en-US" altLang="en-US" smtClean="0">
                <a:solidFill>
                  <a:srgbClr val="FF0000"/>
                </a:solidFill>
              </a:rPr>
              <a:t>&lt;X&gt; </a:t>
            </a:r>
            <a:r>
              <a:rPr lang="en-US" altLang="en-US" smtClean="0"/>
              <a:t>kBtus</a:t>
            </a:r>
          </a:p>
          <a:p>
            <a:pPr lvl="2"/>
            <a:r>
              <a:rPr lang="en-US" altLang="en-US" smtClean="0">
                <a:solidFill>
                  <a:srgbClr val="FF0000"/>
                </a:solidFill>
              </a:rPr>
              <a:t>&lt;X&gt; </a:t>
            </a:r>
            <a:r>
              <a:rPr lang="en-US" altLang="en-US" smtClean="0"/>
              <a:t>in energy cost savings!</a:t>
            </a:r>
          </a:p>
        </p:txBody>
      </p:sp>
      <p:sp>
        <p:nvSpPr>
          <p:cNvPr id="9220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32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8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24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fld id="{89269F39-D0DC-4CC3-A756-E3931552A18B}" type="slidenum">
              <a:rPr lang="en-US" altLang="en-US" sz="1400">
                <a:solidFill>
                  <a:schemeClr val="tx1"/>
                </a:solidFill>
              </a:rPr>
              <a:pPr algn="r">
                <a:spcBef>
                  <a:spcPct val="50000"/>
                </a:spcBef>
                <a:buClrTx/>
                <a:buFontTx/>
                <a:buNone/>
              </a:pPr>
              <a:t>4</a:t>
            </a:fld>
            <a:endParaRPr lang="en-US" altLang="en-US" sz="140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1200" y="1752600"/>
            <a:ext cx="3048000" cy="3429000"/>
          </a:xfrm>
          <a:prstGeom prst="rect">
            <a:avLst/>
          </a:prstGeom>
          <a:ln>
            <a:solidFill>
              <a:schemeClr val="accent4">
                <a:lumMod val="90000"/>
              </a:schemeClr>
            </a:solidFill>
          </a:ln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i="1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Arial" pitchFamily="34" charset="0"/>
              </a:rPr>
              <a:t>Insert a photo of your building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About Our Team</a:t>
            </a:r>
          </a:p>
        </p:txBody>
      </p:sp>
      <p:sp>
        <p:nvSpPr>
          <p:cNvPr id="1024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32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8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24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2AC83F6-3E7C-4080-BB12-18A20C7F9610}" type="slidenum">
              <a:rPr lang="en-US" altLang="en-US" sz="1400" smtClean="0">
                <a:solidFill>
                  <a:schemeClr val="tx1"/>
                </a:solidFill>
              </a:rPr>
              <a:pPr>
                <a:spcBef>
                  <a:spcPct val="50000"/>
                </a:spcBef>
                <a:buClrTx/>
                <a:buFontTx/>
                <a:buNone/>
              </a:pPr>
              <a:t>5</a:t>
            </a:fld>
            <a:endParaRPr lang="en-US" altLang="en-US" sz="1400" smtClean="0">
              <a:solidFill>
                <a:schemeClr val="tx1"/>
              </a:solidFill>
            </a:endParaRPr>
          </a:p>
        </p:txBody>
      </p:sp>
      <p:sp>
        <p:nvSpPr>
          <p:cNvPr id="10244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368425"/>
            <a:ext cx="8229600" cy="518795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 smtClean="0"/>
              <a:t>We are competing as part of a team! </a:t>
            </a:r>
          </a:p>
          <a:p>
            <a:pPr lvl="1">
              <a:spcBef>
                <a:spcPts val="1800"/>
              </a:spcBef>
            </a:pPr>
            <a:r>
              <a:rPr lang="en-US" altLang="en-US" smtClean="0">
                <a:solidFill>
                  <a:srgbClr val="FF0000"/>
                </a:solidFill>
              </a:rPr>
              <a:t>[List team buildings, locations, size, and/or organizations]</a:t>
            </a:r>
          </a:p>
          <a:p>
            <a:r>
              <a:rPr lang="en-US" altLang="en-US" smtClean="0"/>
              <a:t>Our goals:</a:t>
            </a:r>
          </a:p>
          <a:p>
            <a:pPr lvl="1"/>
            <a:r>
              <a:rPr lang="en-US" altLang="en-US" smtClean="0"/>
              <a:t>Starting weight: </a:t>
            </a:r>
            <a:r>
              <a:rPr lang="en-US" altLang="en-US" smtClean="0">
                <a:solidFill>
                  <a:srgbClr val="FF0000"/>
                </a:solidFill>
              </a:rPr>
              <a:t>&lt;X&gt;</a:t>
            </a:r>
          </a:p>
          <a:p>
            <a:pPr lvl="1"/>
            <a:r>
              <a:rPr lang="en-US" altLang="en-US" smtClean="0"/>
              <a:t>If we reduce energy use by 10%, we’ll save:</a:t>
            </a:r>
          </a:p>
          <a:p>
            <a:pPr lvl="2"/>
            <a:r>
              <a:rPr lang="en-US" altLang="en-US" smtClean="0">
                <a:solidFill>
                  <a:srgbClr val="FF0000"/>
                </a:solidFill>
              </a:rPr>
              <a:t>&lt;X&gt; </a:t>
            </a:r>
            <a:r>
              <a:rPr lang="en-US" altLang="en-US" smtClean="0"/>
              <a:t>kBtus</a:t>
            </a:r>
          </a:p>
          <a:p>
            <a:pPr lvl="2"/>
            <a:r>
              <a:rPr lang="en-US" altLang="en-US" smtClean="0">
                <a:solidFill>
                  <a:srgbClr val="FF0000"/>
                </a:solidFill>
              </a:rPr>
              <a:t>&lt;X&gt; </a:t>
            </a:r>
            <a:r>
              <a:rPr lang="en-US" altLang="en-US" smtClean="0"/>
              <a:t>in energy cost savings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447800"/>
            <a:ext cx="7848600" cy="42672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ea typeface="+mj-ea"/>
                <a:cs typeface="Arial" pitchFamily="34" charset="0"/>
              </a:rPr>
              <a:t>Note: </a:t>
            </a:r>
            <a:r>
              <a:rPr lang="en-US" sz="3600" dirty="0">
                <a:solidFill>
                  <a:srgbClr val="FF0000"/>
                </a:solidFill>
                <a:ea typeface="+mj-ea"/>
                <a:cs typeface="Arial" pitchFamily="34" charset="0"/>
              </a:rPr>
              <a:t>Add this slide if you are competing as part of a team.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FF0000"/>
                </a:solidFill>
                <a:ea typeface="+mj-ea"/>
                <a:cs typeface="Arial" pitchFamily="34" charset="0"/>
              </a:rPr>
              <a:t>(delete this box before using the slide)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How Can You Help?</a:t>
            </a: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32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8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24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–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»"/>
              <a:defRPr sz="200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33E014C-FA03-4F53-A870-F48E4242D334}" type="slidenum">
              <a:rPr lang="en-US" altLang="en-US" sz="1400" smtClean="0">
                <a:solidFill>
                  <a:schemeClr val="tx1"/>
                </a:solidFill>
              </a:rPr>
              <a:pPr>
                <a:spcBef>
                  <a:spcPct val="50000"/>
                </a:spcBef>
                <a:buClrTx/>
                <a:buFontTx/>
                <a:buNone/>
              </a:pPr>
              <a:t>6</a:t>
            </a:fld>
            <a:endParaRPr lang="en-US" altLang="en-US" sz="140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" y="1524000"/>
            <a:ext cx="7391400" cy="4038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ea typeface="+mj-ea"/>
              <a:cs typeface="Arial" pitchFamily="34" charset="0"/>
            </a:endParaRPr>
          </a:p>
        </p:txBody>
      </p:sp>
      <p:sp>
        <p:nvSpPr>
          <p:cNvPr id="11269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295400"/>
            <a:ext cx="7924800" cy="4876800"/>
          </a:xfrm>
        </p:spPr>
        <p:txBody>
          <a:bodyPr/>
          <a:lstStyle/>
          <a:p>
            <a:r>
              <a:rPr lang="en-US" altLang="en-US" sz="2400" smtClean="0"/>
              <a:t>Turn off lights when daylight is sufficient.</a:t>
            </a:r>
          </a:p>
          <a:p>
            <a:r>
              <a:rPr lang="en-US" altLang="en-US" sz="2400" smtClean="0"/>
              <a:t>Activate power management settings and turn off your computer and monitor when not in use.</a:t>
            </a:r>
          </a:p>
          <a:p>
            <a:r>
              <a:rPr lang="en-US" altLang="en-US" sz="2400" smtClean="0"/>
              <a:t>Unplug electronics such as cell phones and laptops once they are charged.</a:t>
            </a:r>
          </a:p>
          <a:p>
            <a:r>
              <a:rPr lang="en-US" altLang="en-US" sz="2400" smtClean="0"/>
              <a:t>Keep air vents clear of paper, files, and office supplies.</a:t>
            </a:r>
          </a:p>
          <a:p>
            <a:r>
              <a:rPr lang="en-US" altLang="en-US" sz="2400" smtClean="0"/>
              <a:t>Report water leaks in restrooms or irrigation systems throughout the facility. </a:t>
            </a:r>
          </a:p>
          <a:p>
            <a:r>
              <a:rPr lang="en-US" altLang="en-US" sz="2400" smtClean="0">
                <a:solidFill>
                  <a:srgbClr val="FF0000"/>
                </a:solidFill>
              </a:rPr>
              <a:t>[Optional: add building-specific actions]</a:t>
            </a:r>
            <a:endParaRPr lang="en-US" altLang="en-US" sz="2400" smtClean="0"/>
          </a:p>
          <a:p>
            <a:r>
              <a:rPr lang="en-US" altLang="en-US" sz="2400" smtClean="0"/>
              <a:t>Follow along at </a:t>
            </a:r>
            <a:r>
              <a:rPr lang="en-US" altLang="en-US" sz="2400" smtClean="0">
                <a:solidFill>
                  <a:schemeClr val="tx2"/>
                </a:solidFill>
                <a:hlinkClick r:id="rId2"/>
              </a:rPr>
              <a:t>energystar.gov/battleofthebuildings</a:t>
            </a:r>
            <a:endParaRPr lang="en-US" altLang="en-US" sz="2400" smtClean="0">
              <a:solidFill>
                <a:schemeClr val="tx2"/>
              </a:solidFill>
            </a:endParaRPr>
          </a:p>
          <a:p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_template_052008">
  <a:themeElements>
    <a:clrScheme name="ENERGY STAR">
      <a:dk1>
        <a:srgbClr val="3F3F3F"/>
      </a:dk1>
      <a:lt1>
        <a:sysClr val="window" lastClr="FFFFFF"/>
      </a:lt1>
      <a:dk2>
        <a:srgbClr val="00B0F0"/>
      </a:dk2>
      <a:lt2>
        <a:srgbClr val="FFFFFF"/>
      </a:lt2>
      <a:accent1>
        <a:srgbClr val="696969"/>
      </a:accent1>
      <a:accent2>
        <a:srgbClr val="8B8B8B"/>
      </a:accent2>
      <a:accent3>
        <a:srgbClr val="B2B2B2"/>
      </a:accent3>
      <a:accent4>
        <a:srgbClr val="D8D8D8"/>
      </a:accent4>
      <a:accent5>
        <a:srgbClr val="F2F2F2"/>
      </a:accent5>
      <a:accent6>
        <a:srgbClr val="FFFFFF"/>
      </a:accent6>
      <a:hlink>
        <a:srgbClr val="00B0F0"/>
      </a:hlink>
      <a:folHlink>
        <a:srgbClr val="0070C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kern="1200" cap="none" spc="0" normalizeH="0" baseline="0" noProof="0" dirty="0" smtClean="0">
            <a:ln>
              <a:noFill/>
            </a:ln>
            <a:solidFill>
              <a:schemeClr val="tx1">
                <a:lumMod val="50000"/>
                <a:lumOff val="50000"/>
              </a:schemeClr>
            </a:solidFill>
            <a:effectLst/>
            <a:uLnTx/>
            <a:uFillTx/>
            <a:latin typeface="Arial" pitchFamily="34" charset="0"/>
            <a:ea typeface="+mj-ea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chnical Document" ma:contentTypeID="0x010100B80CB6684E0D2F408D230F308CBB847F030200E715B6E330FF214B95C030E04D08231E" ma:contentTypeVersion="47" ma:contentTypeDescription="" ma:contentTypeScope="" ma:versionID="7fc2bbf61eda71d883416a550352fb9f">
  <xsd:schema xmlns:xsd="http://www.w3.org/2001/XMLSchema" xmlns:xs="http://www.w3.org/2001/XMLSchema" xmlns:p="http://schemas.microsoft.com/office/2006/metadata/properties" xmlns:ns2="dc75c247-7f53-4913-864a-4160aff1c458" targetNamespace="http://schemas.microsoft.com/office/2006/metadata/properties" ma:root="true" ma:fieldsID="5a8ab3182aba704c09da8b208e5a109d" ns2:_="">
    <xsd:import namespace="dc75c247-7f53-4913-864a-4160aff1c458"/>
    <xsd:element name="properties">
      <xsd:complexType>
        <xsd:sequence>
          <xsd:element name="documentManagement">
            <xsd:complexType>
              <xsd:all>
                <xsd:element ref="ns2:PhaseName" minOccurs="0"/>
                <xsd:element ref="ns2:ProjectName" minOccurs="0"/>
                <xsd:element ref="ns2:ProjectOwner_PrincipalInvestigator" minOccurs="0"/>
                <xsd:element ref="ns2:Managers" minOccurs="0"/>
                <xsd:element ref="ns2:Project_x0020_Period_x0020_of_x0020_Performance_x0020_Start_x0020_Date" minOccurs="0"/>
                <xsd:element ref="ns2:Project_x0020_Period_x0020_of_x0020_Performance_x0020_End_x0020_Date" minOccurs="0"/>
                <xsd:element ref="ns2:ProjectTOWAName" minOccurs="0"/>
                <xsd:element ref="ns2:ContractName" minOccurs="0"/>
                <xsd:element ref="ns2:ContractNumber" minOccurs="0"/>
                <xsd:element ref="ns2:ContractCostPointNumber" minOccurs="0"/>
                <xsd:element ref="ns2:ProjectTask" minOccurs="0"/>
                <xsd:element ref="ns2:ProgramName" minOccurs="0"/>
                <xsd:element ref="ns2:WorkLead" minOccurs="0"/>
                <xsd:element ref="ns2:RetentionExemption" minOccurs="0"/>
                <xsd:element ref="ns2:a6be725d576043378de6f214f0e78ee4" minOccurs="0"/>
                <xsd:element ref="ns2:od8879f902fd47c7bc2aee162c9e5240" minOccurs="0"/>
                <xsd:element ref="ns2:j996553e0ae54d4984db0606efb6351c" minOccurs="0"/>
                <xsd:element ref="ns2:if0a8aeaad58489cbaf27eea2233913d" minOccurs="0"/>
                <xsd:element ref="ns2:f579045f93c34d4baadb74be2d3a98b1" minOccurs="0"/>
                <xsd:element ref="ns2:m5f81a6254e44a55996bb6356c849e0c" minOccurs="0"/>
                <xsd:element ref="ns2:TaxKeywordTaxHTField" minOccurs="0"/>
                <xsd:element ref="ns2:o862737f445746b494e2139aeb29e646" minOccurs="0"/>
                <xsd:element ref="ns2:g50616bc87614647a90e999144457760" minOccurs="0"/>
                <xsd:element ref="ns2:a6d0b0f5ac9d4fa8b2e660c59fbea416" minOccurs="0"/>
                <xsd:element ref="ns2:TaxCatchAll" minOccurs="0"/>
                <xsd:element ref="ns2:TaxCatchAllLabel" minOccurs="0"/>
                <xsd:element ref="ns2:b5df6f1f3e23409d9f5e1fce19348e5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75c247-7f53-4913-864a-4160aff1c458" elementFormDefault="qualified">
    <xsd:import namespace="http://schemas.microsoft.com/office/2006/documentManagement/types"/>
    <xsd:import namespace="http://schemas.microsoft.com/office/infopath/2007/PartnerControls"/>
    <xsd:element name="PhaseName" ma:index="1" nillable="true" ma:displayName="Phase Name" ma:default="TO203" ma:internalName="PhaseName">
      <xsd:simpleType>
        <xsd:restriction base="dms:Text">
          <xsd:maxLength value="255"/>
        </xsd:restriction>
      </xsd:simpleType>
    </xsd:element>
    <xsd:element name="ProjectName" ma:index="2" nillable="true" ma:displayName="Project Name" ma:default="Stakeholder Support" ma:internalName="ProjectName">
      <xsd:simpleType>
        <xsd:restriction base="dms:Text">
          <xsd:maxLength value="255"/>
        </xsd:restriction>
      </xsd:simpleType>
    </xsd:element>
    <xsd:element name="ProjectOwner_PrincipalInvestigator" ma:index="4" nillable="true" ma:displayName="Project Owner(s)/Principal Investigator(s)" ma:default="" ma:list="UserInfo" ma:SearchPeopleOnly="false" ma:SharePointGroup="0" ma:internalName="ProjectOwner_PrincipalInvestigato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nagers" ma:index="5" nillable="true" ma:displayName="Project Manager(s)" ma:default="" ma:description="Users or Groups that will be the Project Managers for this Project." ma:list="UserInfo" ma:SearchPeopleOnly="false" ma:SharePointGroup="0" ma:internalName="Manager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roject_x0020_Period_x0020_of_x0020_Performance_x0020_Start_x0020_Date" ma:index="6" nillable="true" ma:displayName="Project Period of Performance Start Date" ma:default="" ma:format="DateOnly" ma:internalName="Project_x0020_Period_x0020_of_x0020_Performance_x0020_Start_x0020_Date">
      <xsd:simpleType>
        <xsd:restriction base="dms:DateTime"/>
      </xsd:simpleType>
    </xsd:element>
    <xsd:element name="Project_x0020_Period_x0020_of_x0020_Performance_x0020_End_x0020_Date" ma:index="7" nillable="true" ma:displayName="Project Period of Performance End Date" ma:default="" ma:format="DateOnly" ma:internalName="Project_x0020_Period_x0020_of_x0020_Performance_x0020_End_x0020_Date">
      <xsd:simpleType>
        <xsd:restriction base="dms:DateTime"/>
      </xsd:simpleType>
    </xsd:element>
    <xsd:element name="ProjectTOWAName" ma:index="11" nillable="true" ma:displayName="Project Cost Point Name" ma:default="" ma:internalName="ProjectTOWAName">
      <xsd:simpleType>
        <xsd:restriction base="dms:Text">
          <xsd:maxLength value="255"/>
        </xsd:restriction>
      </xsd:simpleType>
    </xsd:element>
    <xsd:element name="ContractName" ma:index="12" nillable="true" ma:displayName="Contract Name" ma:default="ENERGY STAR C&amp;I BPA Contract" ma:internalName="ContractName">
      <xsd:simpleType>
        <xsd:restriction base="dms:Text">
          <xsd:maxLength value="255"/>
        </xsd:restriction>
      </xsd:simpleType>
    </xsd:element>
    <xsd:element name="ContractNumber" ma:index="13" nillable="true" ma:displayName="Contract Number" ma:default="EP-BPA-12-H-0013" ma:internalName="ContractNumber">
      <xsd:simpleType>
        <xsd:restriction base="dms:Text">
          <xsd:maxLength value="255"/>
        </xsd:restriction>
      </xsd:simpleType>
    </xsd:element>
    <xsd:element name="ContractCostPointNumber" ma:index="14" nillable="true" ma:displayName="Contract CostPoint Number" ma:default="4382" ma:internalName="ContractCostPointNumber">
      <xsd:simpleType>
        <xsd:restriction base="dms:Text">
          <xsd:maxLength value="255"/>
        </xsd:restriction>
      </xsd:simpleType>
    </xsd:element>
    <xsd:element name="ProjectTask" ma:index="18" nillable="true" ma:displayName="Project Task" ma:default="Not in Use" ma:format="Dropdown" ma:internalName="ProjectTask">
      <xsd:simpleType>
        <xsd:restriction base="dms:Choice">
          <xsd:enumeration value="Not in Use"/>
          <xsd:enumeration value="Task 1"/>
          <xsd:enumeration value="Task 2"/>
          <xsd:enumeration value="Task 3"/>
          <xsd:enumeration value="Task 4"/>
          <xsd:enumeration value="Task 5"/>
          <xsd:enumeration value="Task 6"/>
          <xsd:enumeration value="Task 7"/>
          <xsd:enumeration value="Task 8"/>
          <xsd:enumeration value="Task 9"/>
          <xsd:enumeration value="Task 10"/>
        </xsd:restriction>
      </xsd:simpleType>
    </xsd:element>
    <xsd:element name="ProgramName" ma:index="20" nillable="true" ma:displayName="Program Name" ma:default="Not in Use" ma:format="Dropdown" ma:internalName="ProgramName">
      <xsd:simpleType>
        <xsd:restriction base="dms:Choice">
          <xsd:enumeration value="Not in Use"/>
          <xsd:enumeration value="Program 1"/>
          <xsd:enumeration value="Program 2"/>
        </xsd:restriction>
      </xsd:simpleType>
    </xsd:element>
    <xsd:element name="WorkLead" ma:index="21" nillable="true" ma:displayName="Work Lead" ma:list="UserInfo" ma:SearchPeopleOnly="false" ma:SharePointGroup="0" ma:internalName="WorkLead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tentionExemption" ma:index="22" nillable="true" ma:displayName="Retention Exemption" ma:default="false" ma:description="Does this item is exempt to retention policies?" ma:format="Dropdown" ma:internalName="RetentionExemption">
      <xsd:simpleType>
        <xsd:restriction base="dms:Choice">
          <xsd:enumeration value="true"/>
          <xsd:enumeration value="false"/>
        </xsd:restriction>
      </xsd:simpleType>
    </xsd:element>
    <xsd:element name="a6be725d576043378de6f214f0e78ee4" ma:index="27" nillable="true" ma:taxonomy="true" ma:internalName="a6be725d576043378de6f214f0e78ee4" ma:taxonomyFieldName="ProjectClients" ma:displayName="Project Client(s)" ma:default="" ma:fieldId="{a6be725d-5760-4337-8de6-f214f0e78ee4}" ma:taxonomyMulti="true" ma:sspId="3d0ec70f-4850-419e-ba88-1a2e9ef4e89e" ma:termSetId="44d4987f-3adc-455a-8868-f708304dd18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d8879f902fd47c7bc2aee162c9e5240" ma:index="28" nillable="true" ma:taxonomy="true" ma:internalName="od8879f902fd47c7bc2aee162c9e5240" ma:taxonomyFieldName="Locations" ma:displayName="Location(s)" ma:default="" ma:fieldId="{8d8879f9-02fd-47c7-bc2a-ee162c9e5240}" ma:taxonomyMulti="true" ma:sspId="3d0ec70f-4850-419e-ba88-1a2e9ef4e89e" ma:termSetId="854112e3-27c0-4f0c-944e-8c1118097f9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996553e0ae54d4984db0606efb6351c" ma:index="29" nillable="true" ma:taxonomy="true" ma:internalName="j996553e0ae54d4984db0606efb6351c" ma:taxonomyFieldName="ProjectServiceSectors" ma:displayName="Project Service Sector(s)" ma:default="" ma:fieldId="{3996553e-0ae5-4d49-84db-0606efb6351c}" ma:taxonomyMulti="true" ma:sspId="3d0ec70f-4850-419e-ba88-1a2e9ef4e89e" ma:termSetId="cf4f7acd-60cb-4231-b591-055b3c5379d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f0a8aeaad58489cbaf27eea2233913d" ma:index="32" nillable="true" ma:taxonomy="true" ma:internalName="if0a8aeaad58489cbaf27eea2233913d" ma:taxonomyFieldName="ProjectLocations" ma:displayName="Project Location(s)" ma:default="" ma:fieldId="{2f0a8aea-ad58-489c-baf2-7eea2233913d}" ma:taxonomyMulti="true" ma:sspId="3d0ec70f-4850-419e-ba88-1a2e9ef4e89e" ma:termSetId="854112e3-27c0-4f0c-944e-8c1118097f9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579045f93c34d4baadb74be2d3a98b1" ma:index="34" nillable="true" ma:taxonomy="true" ma:internalName="f579045f93c34d4baadb74be2d3a98b1" ma:taxonomyFieldName="ProjectSubjectAreas" ma:displayName="Project Subject Area(s)" ma:default="" ma:fieldId="{f579045f-93c3-4d4b-aadb-74be2d3a98b1}" ma:taxonomyMulti="true" ma:sspId="3d0ec70f-4850-419e-ba88-1a2e9ef4e89e" ma:termSetId="f080a943-eb78-43ab-9400-12a16134994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5f81a6254e44a55996bb6356c849e0c" ma:index="35" nillable="true" ma:taxonomy="true" ma:internalName="m5f81a6254e44a55996bb6356c849e0c" ma:taxonomyFieldName="WorkType" ma:displayName="Work Type" ma:indexed="true" ma:default="" ma:fieldId="{65f81a62-54e4-4a55-996b-b6356c849e0c}" ma:sspId="3d0ec70f-4850-419e-ba88-1a2e9ef4e89e" ma:termSetId="71bc965d-f6c0-4fc0-acc6-7dbe60bc631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38" nillable="true" ma:taxonomy="true" ma:internalName="TaxKeywordTaxHTField" ma:taxonomyFieldName="TaxKeyword" ma:displayName="Enterprise Keywords" ma:fieldId="{23f27201-bee3-471e-b2e7-b64fd8b7ca38}" ma:taxonomyMulti="true" ma:sspId="3d0ec70f-4850-419e-ba88-1a2e9ef4e89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o862737f445746b494e2139aeb29e646" ma:index="39" nillable="true" ma:taxonomy="true" ma:internalName="o862737f445746b494e2139aeb29e646" ma:taxonomyFieldName="ContractClients" ma:displayName="Contract Client(s)" ma:default="10;#EPA|0d869f6b-b22d-474c-8c84-e8773447a9d8" ma:fieldId="{8862737f-4457-46b4-94e2-139aeb29e646}" ma:taxonomyMulti="true" ma:sspId="3d0ec70f-4850-419e-ba88-1a2e9ef4e89e" ma:termSetId="44d4987f-3adc-455a-8868-f708304dd18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50616bc87614647a90e999144457760" ma:index="40" nillable="true" ma:taxonomy="true" ma:internalName="g50616bc87614647a90e999144457760" ma:taxonomyFieldName="AreaOfExpertise" ma:displayName="Area of Expertise" ma:indexed="true" ma:default="" ma:fieldId="{050616bc-8761-4647-a90e-999144457760}" ma:sspId="3d0ec70f-4850-419e-ba88-1a2e9ef4e89e" ma:termSetId="feb27233-c7ec-44e4-a9ed-cbe7bef4922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6d0b0f5ac9d4fa8b2e660c59fbea416" ma:index="41" nillable="true" ma:taxonomy="true" ma:internalName="a6d0b0f5ac9d4fa8b2e660c59fbea416" ma:taxonomyFieldName="ContractDivisions" ma:displayName="Contract Division(s)" ma:default="8;#Built Environment Division|c276aa4d-036b-47aa-9195-3a22ad4cf99d" ma:fieldId="{a6d0b0f5-ac9d-4fa8-b2e6-60c59fbea416}" ma:taxonomyMulti="true" ma:sspId="3d0ec70f-4850-419e-ba88-1a2e9ef4e89e" ma:termSetId="6c598dca-fe5d-4256-b9f9-32eb57bf304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42" nillable="true" ma:displayName="Taxonomy Catch All Column" ma:hidden="true" ma:list="{bf1201a4-eb57-4eb4-96d2-aac1f040e422}" ma:internalName="TaxCatchAll" ma:showField="CatchAllData" ma:web="780ebd9f-d0a9-4723-948c-10046769af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43" nillable="true" ma:displayName="Taxonomy Catch All Column1" ma:hidden="true" ma:list="{bf1201a4-eb57-4eb4-96d2-aac1f040e422}" ma:internalName="TaxCatchAllLabel" ma:readOnly="true" ma:showField="CatchAllDataLabel" ma:web="780ebd9f-d0a9-4723-948c-10046769af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5df6f1f3e23409d9f5e1fce19348e51" ma:index="45" nillable="true" ma:taxonomy="true" ma:internalName="b5df6f1f3e23409d9f5e1fce19348e51" ma:taxonomyFieldName="ServiceSectors" ma:displayName="Service Sector(s)" ma:default="" ma:fieldId="{b5df6f1f-3e23-409d-9f5e-1fce19348e51}" ma:taxonomyMulti="true" ma:sspId="3d0ec70f-4850-419e-ba88-1a2e9ef4e89e" ma:termSetId="cf4f7acd-60cb-4231-b591-055b3c5379d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7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WorkLead xmlns="dc75c247-7f53-4913-864a-4160aff1c458">
      <UserInfo>
        <DisplayName/>
        <AccountId xsi:nil="true"/>
        <AccountType/>
      </UserInfo>
    </WorkLead>
    <Managers xmlns="dc75c247-7f53-4913-864a-4160aff1c458">
      <UserInfo>
        <DisplayName/>
        <AccountId xsi:nil="true"/>
        <AccountType/>
      </UserInfo>
    </Managers>
    <Project_x0020_Period_x0020_of_x0020_Performance_x0020_Start_x0020_Date xmlns="dc75c247-7f53-4913-864a-4160aff1c458" xsi:nil="true"/>
    <RetentionExemption xmlns="dc75c247-7f53-4913-864a-4160aff1c458">false</RetentionExemption>
    <PhaseName xmlns="dc75c247-7f53-4913-864a-4160aff1c458">TO103</PhaseName>
    <ProjectTOWAName xmlns="dc75c247-7f53-4913-864a-4160aff1c458" xsi:nil="true"/>
    <ProjectTask xmlns="dc75c247-7f53-4913-864a-4160aff1c458">Not in Use</ProjectTask>
    <o862737f445746b494e2139aeb29e646 xmlns="dc75c247-7f53-4913-864a-4160aff1c458">
      <Terms xmlns="http://schemas.microsoft.com/office/infopath/2007/PartnerControls">
        <TermInfo xmlns="http://schemas.microsoft.com/office/infopath/2007/PartnerControls">
          <TermName xmlns="http://schemas.microsoft.com/office/infopath/2007/PartnerControls">EPA</TermName>
          <TermId xmlns="http://schemas.microsoft.com/office/infopath/2007/PartnerControls">0d869f6b-b22d-474c-8c84-e8773447a9d8</TermId>
        </TermInfo>
      </Terms>
    </o862737f445746b494e2139aeb29e646>
    <g50616bc87614647a90e999144457760 xmlns="dc75c247-7f53-4913-864a-4160aff1c458">
      <Terms xmlns="http://schemas.microsoft.com/office/infopath/2007/PartnerControls"/>
    </g50616bc87614647a90e999144457760>
    <m5f81a6254e44a55996bb6356c849e0c xmlns="dc75c247-7f53-4913-864a-4160aff1c458">
      <Terms xmlns="http://schemas.microsoft.com/office/infopath/2007/PartnerControls"/>
    </m5f81a6254e44a55996bb6356c849e0c>
    <b5df6f1f3e23409d9f5e1fce19348e51 xmlns="dc75c247-7f53-4913-864a-4160aff1c458">
      <Terms xmlns="http://schemas.microsoft.com/office/infopath/2007/PartnerControls"/>
    </b5df6f1f3e23409d9f5e1fce19348e51>
    <TaxCatchAll xmlns="dc75c247-7f53-4913-864a-4160aff1c458">
      <Value>8</Value>
      <Value>10</Value>
    </TaxCatchAll>
    <Project_x0020_Period_x0020_of_x0020_Performance_x0020_End_x0020_Date xmlns="dc75c247-7f53-4913-864a-4160aff1c458" xsi:nil="true"/>
    <a6be725d576043378de6f214f0e78ee4 xmlns="dc75c247-7f53-4913-864a-4160aff1c458">
      <Terms xmlns="http://schemas.microsoft.com/office/infopath/2007/PartnerControls"/>
    </a6be725d576043378de6f214f0e78ee4>
    <od8879f902fd47c7bc2aee162c9e5240 xmlns="dc75c247-7f53-4913-864a-4160aff1c458">
      <Terms xmlns="http://schemas.microsoft.com/office/infopath/2007/PartnerControls"/>
    </od8879f902fd47c7bc2aee162c9e5240>
    <j996553e0ae54d4984db0606efb6351c xmlns="dc75c247-7f53-4913-864a-4160aff1c458">
      <Terms xmlns="http://schemas.microsoft.com/office/infopath/2007/PartnerControls"/>
    </j996553e0ae54d4984db0606efb6351c>
    <TaxKeywordTaxHTField xmlns="dc75c247-7f53-4913-864a-4160aff1c458">
      <Terms xmlns="http://schemas.microsoft.com/office/infopath/2007/PartnerControls"/>
    </TaxKeywordTaxHTField>
    <if0a8aeaad58489cbaf27eea2233913d xmlns="dc75c247-7f53-4913-864a-4160aff1c458">
      <Terms xmlns="http://schemas.microsoft.com/office/infopath/2007/PartnerControls"/>
    </if0a8aeaad58489cbaf27eea2233913d>
    <ContractName xmlns="dc75c247-7f53-4913-864a-4160aff1c458">ENERGY STAR C&amp;I BPA Contract</ContractName>
    <ContractNumber xmlns="dc75c247-7f53-4913-864a-4160aff1c458">EP-BPA-12-H-0013</ContractNumber>
    <a6d0b0f5ac9d4fa8b2e660c59fbea416 xmlns="dc75c247-7f53-4913-864a-4160aff1c458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Built Environment Division</TermName>
          <TermId xmlns="http://schemas.microsoft.com/office/infopath/2007/PartnerControls">c276aa4d-036b-47aa-9195-3a22ad4cf99d</TermId>
        </TermInfo>
      </Terms>
    </a6d0b0f5ac9d4fa8b2e660c59fbea416>
    <ProjectOwner_PrincipalInvestigator xmlns="dc75c247-7f53-4913-864a-4160aff1c458">
      <UserInfo>
        <DisplayName/>
        <AccountId xsi:nil="true"/>
        <AccountType/>
      </UserInfo>
    </ProjectOwner_PrincipalInvestigator>
    <ContractCostPointNumber xmlns="dc75c247-7f53-4913-864a-4160aff1c458">4382</ContractCostPointNumber>
    <ProgramName xmlns="dc75c247-7f53-4913-864a-4160aff1c458">Not in Use</ProgramName>
    <f579045f93c34d4baadb74be2d3a98b1 xmlns="dc75c247-7f53-4913-864a-4160aff1c458">
      <Terms xmlns="http://schemas.microsoft.com/office/infopath/2007/PartnerControls"/>
    </f579045f93c34d4baadb74be2d3a98b1>
    <ProjectName xmlns="dc75c247-7f53-4913-864a-4160aff1c458">Stakeholder Support</ProjectName>
  </documentManagement>
</p:properties>
</file>

<file path=customXml/itemProps1.xml><?xml version="1.0" encoding="utf-8"?>
<ds:datastoreItem xmlns:ds="http://schemas.openxmlformats.org/officeDocument/2006/customXml" ds:itemID="{80C7960A-B296-43F6-940D-0D4C08A5D7DE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994BFFAC-71B4-4ACB-973C-1487932821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75c247-7f53-4913-864a-4160aff1c4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6CF6022-7E55-4F32-BB29-40C733F92D3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es_template_052008</Template>
  <TotalTime>4960</TotalTime>
  <Words>386</Words>
  <Application>Microsoft Office PowerPoint</Application>
  <PresentationFormat>On-screen Show (4:3)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es_template_052008</vt:lpstr>
      <vt:lpstr>We’re competing!</vt:lpstr>
      <vt:lpstr>About the 2015 Competition</vt:lpstr>
      <vt:lpstr>About the 2015 Competition</vt:lpstr>
      <vt:lpstr>About Our Building(s)</vt:lpstr>
      <vt:lpstr>About Our Team</vt:lpstr>
      <vt:lpstr>How Can You Help?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Slide</dc:title>
  <dc:creator>Amy Castellano</dc:creator>
  <cp:lastModifiedBy>Ashley L McArthur</cp:lastModifiedBy>
  <cp:revision>618</cp:revision>
  <dcterms:created xsi:type="dcterms:W3CDTF">2008-05-21T00:20:07Z</dcterms:created>
  <dcterms:modified xsi:type="dcterms:W3CDTF">2015-07-17T16:36:55Z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ContractDivisions">
    <vt:lpwstr>8;#Built Environment Division|c276aa4d-036b-47aa-9195-3a22ad4cf99d</vt:lpwstr>
  </property>
  <property fmtid="{D5CDD505-2E9C-101B-9397-08002B2CF9AE}" pid="4" name="ContractClients">
    <vt:lpwstr>10;#EPA|0d869f6b-b22d-474c-8c84-e8773447a9d8</vt:lpwstr>
  </property>
  <property fmtid="{D5CDD505-2E9C-101B-9397-08002B2CF9AE}" pid="5" name="WorkType">
    <vt:lpwstr/>
  </property>
  <property fmtid="{D5CDD505-2E9C-101B-9397-08002B2CF9AE}" pid="6" name="Locations">
    <vt:lpwstr/>
  </property>
  <property fmtid="{D5CDD505-2E9C-101B-9397-08002B2CF9AE}" pid="7" name="AreaOfExpertise">
    <vt:lpwstr/>
  </property>
  <property fmtid="{D5CDD505-2E9C-101B-9397-08002B2CF9AE}" pid="8" name="ProjectLocations">
    <vt:lpwstr/>
  </property>
  <property fmtid="{D5CDD505-2E9C-101B-9397-08002B2CF9AE}" pid="9" name="ProjectClients">
    <vt:lpwstr/>
  </property>
  <property fmtid="{D5CDD505-2E9C-101B-9397-08002B2CF9AE}" pid="10" name="ProjectServiceSectors">
    <vt:lpwstr/>
  </property>
  <property fmtid="{D5CDD505-2E9C-101B-9397-08002B2CF9AE}" pid="11" name="ProjectSubjectAreas">
    <vt:lpwstr/>
  </property>
  <property fmtid="{D5CDD505-2E9C-101B-9397-08002B2CF9AE}" pid="12" name="ServiceSectors">
    <vt:lpwstr/>
  </property>
</Properties>
</file>