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9" r:id="rId5"/>
  </p:sldMasterIdLst>
  <p:notesMasterIdLst>
    <p:notesMasterId r:id="rId47"/>
  </p:notesMasterIdLst>
  <p:handoutMasterIdLst>
    <p:handoutMasterId r:id="rId48"/>
  </p:handoutMasterIdLst>
  <p:sldIdLst>
    <p:sldId id="256" r:id="rId6"/>
    <p:sldId id="344" r:id="rId7"/>
    <p:sldId id="523" r:id="rId8"/>
    <p:sldId id="526" r:id="rId9"/>
    <p:sldId id="350" r:id="rId10"/>
    <p:sldId id="440" r:id="rId11"/>
    <p:sldId id="503" r:id="rId12"/>
    <p:sldId id="578" r:id="rId13"/>
    <p:sldId id="580" r:id="rId14"/>
    <p:sldId id="583" r:id="rId15"/>
    <p:sldId id="579" r:id="rId16"/>
    <p:sldId id="581" r:id="rId17"/>
    <p:sldId id="582" r:id="rId18"/>
    <p:sldId id="584" r:id="rId19"/>
    <p:sldId id="585" r:id="rId20"/>
    <p:sldId id="586" r:id="rId21"/>
    <p:sldId id="588" r:id="rId22"/>
    <p:sldId id="589" r:id="rId23"/>
    <p:sldId id="590" r:id="rId24"/>
    <p:sldId id="591" r:id="rId25"/>
    <p:sldId id="592" r:id="rId26"/>
    <p:sldId id="593" r:id="rId27"/>
    <p:sldId id="594" r:id="rId28"/>
    <p:sldId id="595" r:id="rId29"/>
    <p:sldId id="612" r:id="rId30"/>
    <p:sldId id="613" r:id="rId31"/>
    <p:sldId id="512" r:id="rId32"/>
    <p:sldId id="596" r:id="rId33"/>
    <p:sldId id="597" r:id="rId34"/>
    <p:sldId id="598" r:id="rId35"/>
    <p:sldId id="599" r:id="rId36"/>
    <p:sldId id="606" r:id="rId37"/>
    <p:sldId id="600" r:id="rId38"/>
    <p:sldId id="601" r:id="rId39"/>
    <p:sldId id="603" r:id="rId40"/>
    <p:sldId id="611" r:id="rId41"/>
    <p:sldId id="604" r:id="rId42"/>
    <p:sldId id="605" r:id="rId43"/>
    <p:sldId id="452" r:id="rId44"/>
    <p:sldId id="576" r:id="rId45"/>
    <p:sldId id="453" r:id="rId46"/>
  </p:sldIdLst>
  <p:sldSz cx="9144000" cy="6858000" type="screen4x3"/>
  <p:notesSz cx="7315200" cy="9601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eather Keil" initials="HK" lastIdx="9" clrIdx="0"/>
  <p:cmAuthor id="7" name="Robert Fitzgerald" initials="RF" lastIdx="8" clrIdx="7"/>
  <p:cmAuthor id="1" name="Kurt Klinke" initials="KK" lastIdx="83" clrIdx="1"/>
  <p:cmAuthor id="8" name="Katharine Kaplan" initials="KHK" lastIdx="2" clrIdx="8"/>
  <p:cmAuthor id="2" name="Debra Brunk" initials="DB" lastIdx="13" clrIdx="2"/>
  <p:cmAuthor id="9" name="Rebecca Legett" initials="RML" lastIdx="31" clrIdx="9"/>
  <p:cmAuthor id="3" name="Matt Malinowski" initials="MXM" lastIdx="12" clrIdx="3"/>
  <p:cmAuthor id="4" name=" Heather Keil" initials="HK" lastIdx="71" clrIdx="4"/>
  <p:cmAuthor id="5" name="Allen Tsao" initials="AT" lastIdx="4" clrIdx="5"/>
  <p:cmAuthor id="6" name="Debra Brunk" initials="DKB" lastIdx="4" clrIdx="6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0594FF"/>
    <a:srgbClr val="16FA41"/>
    <a:srgbClr val="D4D4D4"/>
    <a:srgbClr val="B2B2B2"/>
    <a:srgbClr val="FF0000"/>
    <a:srgbClr val="561767"/>
    <a:srgbClr val="162068"/>
    <a:srgbClr val="D32C0B"/>
    <a:srgbClr val="2FAF3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29" autoAdjust="0"/>
    <p:restoredTop sz="76901" autoAdjust="0"/>
  </p:normalViewPr>
  <p:slideViewPr>
    <p:cSldViewPr>
      <p:cViewPr>
        <p:scale>
          <a:sx n="83" d="100"/>
          <a:sy n="83" d="100"/>
        </p:scale>
        <p:origin x="-120" y="-72"/>
      </p:cViewPr>
      <p:guideLst>
        <p:guide orient="horz" pos="960"/>
        <p:guide pos="288"/>
      </p:guideLst>
    </p:cSldViewPr>
  </p:slideViewPr>
  <p:outlineViewPr>
    <p:cViewPr>
      <p:scale>
        <a:sx n="33" d="100"/>
        <a:sy n="33" d="100"/>
      </p:scale>
      <p:origin x="0" y="2604"/>
    </p:cViewPr>
    <p:sldLst>
      <p:sld r:id="rId1" collapse="1"/>
      <p:sld r:id="rId2" collapse="1"/>
    </p:sldLst>
  </p:outlineViewPr>
  <p:notesTextViewPr>
    <p:cViewPr>
      <p:scale>
        <a:sx n="75" d="100"/>
        <a:sy n="75" d="100"/>
      </p:scale>
      <p:origin x="0" y="0"/>
    </p:cViewPr>
  </p:notesTextViewPr>
  <p:sorterViewPr>
    <p:cViewPr>
      <p:scale>
        <a:sx n="66" d="100"/>
        <a:sy n="66" d="100"/>
      </p:scale>
      <p:origin x="0" y="1416"/>
    </p:cViewPr>
  </p:sorterViewPr>
  <p:notesViewPr>
    <p:cSldViewPr>
      <p:cViewPr>
        <p:scale>
          <a:sx n="66" d="100"/>
          <a:sy n="66" d="100"/>
        </p:scale>
        <p:origin x="-1518" y="360"/>
      </p:cViewPr>
      <p:guideLst>
        <p:guide orient="horz" pos="3024"/>
        <p:guide pos="230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notesMaster" Target="notesMasters/notesMaster1.xml"/><Relationship Id="rId50" Type="http://schemas.openxmlformats.org/officeDocument/2006/relationships/presProps" Target="pres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slide" Target="slides/slide36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commentAuthors" Target="commentAuthor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handoutMaster" Target="handoutMasters/handoutMaster1.xml"/><Relationship Id="rId8" Type="http://schemas.openxmlformats.org/officeDocument/2006/relationships/slide" Target="slides/slide3.xml"/><Relationship Id="rId51" Type="http://schemas.openxmlformats.org/officeDocument/2006/relationships/viewProps" Target="viewProps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41.xml"/><Relationship Id="rId1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5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2"/>
            <a:ext cx="3169920" cy="4803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829" tIns="47414" rIns="94829" bIns="47414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3859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3587" y="2"/>
            <a:ext cx="3169920" cy="4803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829" tIns="47414" rIns="94829" bIns="47414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fld id="{62F9022C-3AE7-4F3F-A97E-19B81F276ED6}" type="datetime1">
              <a:rPr lang="en-US"/>
              <a:pPr>
                <a:defRPr/>
              </a:pPr>
              <a:t>10/24/2013</a:t>
            </a:fld>
            <a:endParaRPr lang="en-US" dirty="0"/>
          </a:p>
        </p:txBody>
      </p:sp>
      <p:sp>
        <p:nvSpPr>
          <p:cNvPr id="23859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19174"/>
            <a:ext cx="3169920" cy="4803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829" tIns="47414" rIns="94829" bIns="47414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3859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3587" y="9119174"/>
            <a:ext cx="3169920" cy="4803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829" tIns="47414" rIns="94829" bIns="47414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fld id="{BB484258-DE98-467C-94AB-EED6D540924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480642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0" y="2"/>
            <a:ext cx="3169920" cy="4803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4829" tIns="47414" rIns="94829" bIns="47414" numCol="1" anchor="t" anchorCtr="0" compatLnSpc="1">
            <a:prstTxWarp prst="textNoShape">
              <a:avLst/>
            </a:prstTxWarp>
          </a:bodyPr>
          <a:lstStyle>
            <a:lvl1pPr>
              <a:defRPr sz="1200" dirty="0">
                <a:latin typeface="Calibri" pitchFamily="34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 bwMode="auto">
          <a:xfrm>
            <a:off x="4143587" y="2"/>
            <a:ext cx="3169920" cy="4803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4829" tIns="47414" rIns="94829" bIns="47414" numCol="1" anchor="t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86B345E3-1A47-432F-A229-BD18D4C9C4C2}" type="datetime1">
              <a:rPr lang="en-US"/>
              <a:pPr>
                <a:defRPr/>
              </a:pPr>
              <a:t>10/24/2013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58888" y="719138"/>
            <a:ext cx="48006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851" tIns="47425" rIns="94851" bIns="47425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731520" y="4561228"/>
            <a:ext cx="5852160" cy="432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4829" tIns="47414" rIns="94829" bIns="4741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 bwMode="auto">
          <a:xfrm>
            <a:off x="0" y="9119174"/>
            <a:ext cx="3169920" cy="4803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4829" tIns="47414" rIns="94829" bIns="47414" numCol="1" anchor="b" anchorCtr="0" compatLnSpc="1">
            <a:prstTxWarp prst="textNoShape">
              <a:avLst/>
            </a:prstTxWarp>
          </a:bodyPr>
          <a:lstStyle>
            <a:lvl1pPr>
              <a:defRPr sz="1200" dirty="0">
                <a:latin typeface="Calibri" pitchFamily="34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 bwMode="auto">
          <a:xfrm>
            <a:off x="4143587" y="9119174"/>
            <a:ext cx="3169920" cy="4803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4829" tIns="47414" rIns="94829" bIns="47414" numCol="1" anchor="b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0E6F8836-81F1-4905-8E1E-77EBFE0ED9D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067851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4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A3A20C0-7F44-427D-943C-87845D911C98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451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>
              <a:latin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6F228F1-5606-4EE0-BBB5-DB2E60E81534}" type="slidenum">
              <a:rPr lang="en-US" smtClean="0"/>
              <a:pPr>
                <a:defRPr/>
              </a:pPr>
              <a:t>40</a:t>
            </a:fld>
            <a:endParaRPr 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523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 smtClean="0"/>
          </a:p>
        </p:txBody>
      </p:sp>
      <p:sp>
        <p:nvSpPr>
          <p:cNvPr id="952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7621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1pPr>
            <a:lvl2pPr marL="735905" indent="-283041" defTabSz="957621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2pPr>
            <a:lvl3pPr marL="1132162" indent="-226432" defTabSz="957621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3pPr>
            <a:lvl4pPr marL="1585027" indent="-226432" defTabSz="957621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4pPr>
            <a:lvl5pPr marL="2037891" indent="-226432" defTabSz="957621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5pPr>
            <a:lvl6pPr marL="2490756" indent="-226432" defTabSz="957621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6pPr>
            <a:lvl7pPr marL="2943621" indent="-226432" defTabSz="957621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7pPr>
            <a:lvl8pPr marL="3396485" indent="-226432" defTabSz="957621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8pPr>
            <a:lvl9pPr marL="3849350" indent="-226432" defTabSz="957621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EA33C548-AF1B-4B47-81E6-6515E2771C4F}" type="slidenum">
              <a:rPr lang="en-US" b="0" smtClean="0">
                <a:latin typeface="Calibri" pitchFamily="34" charset="0"/>
              </a:rPr>
              <a:pPr eaLnBrk="1" hangingPunct="1"/>
              <a:t>41</a:t>
            </a:fld>
            <a:endParaRPr lang="en-US" b="0" dirty="0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246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>
              <a:latin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F78FA65-1E4C-42B6-B0DF-62E6038B5C90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451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>
              <a:latin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6F228F1-5606-4EE0-BBB5-DB2E60E81534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E6F8836-81F1-4905-8E1E-77EBFE0ED9DA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3114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E98754F-8D22-4980-8BC9-29F9B4212C63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E6F8836-81F1-4905-8E1E-77EBFE0ED9DA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9390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E98754F-8D22-4980-8BC9-29F9B4212C63}" type="slidenum">
              <a:rPr lang="en-US" smtClean="0"/>
              <a:pPr>
                <a:defRPr/>
              </a:pPr>
              <a:t>28</a:t>
            </a:fld>
            <a:endParaRPr 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E98754F-8D22-4980-8BC9-29F9B4212C63}" type="slidenum">
              <a:rPr lang="en-US" smtClean="0"/>
              <a:pPr>
                <a:defRPr/>
              </a:pPr>
              <a:t>38</a:t>
            </a:fld>
            <a:endParaRPr 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421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 smtClean="0"/>
          </a:p>
        </p:txBody>
      </p:sp>
      <p:sp>
        <p:nvSpPr>
          <p:cNvPr id="942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7621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1pPr>
            <a:lvl2pPr marL="735905" indent="-283041" defTabSz="957621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2pPr>
            <a:lvl3pPr marL="1132162" indent="-226432" defTabSz="957621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3pPr>
            <a:lvl4pPr marL="1585027" indent="-226432" defTabSz="957621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4pPr>
            <a:lvl5pPr marL="2037891" indent="-226432" defTabSz="957621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5pPr>
            <a:lvl6pPr marL="2490756" indent="-226432" defTabSz="957621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6pPr>
            <a:lvl7pPr marL="2943621" indent="-226432" defTabSz="957621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7pPr>
            <a:lvl8pPr marL="3396485" indent="-226432" defTabSz="957621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8pPr>
            <a:lvl9pPr marL="3849350" indent="-226432" defTabSz="957621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AF9F2771-C79D-49BE-933C-AFF244C043FF}" type="slidenum">
              <a:rPr lang="en-US" b="0" smtClean="0">
                <a:latin typeface="Calibri" pitchFamily="34" charset="0"/>
              </a:rPr>
              <a:pPr eaLnBrk="1" hangingPunct="1"/>
              <a:t>39</a:t>
            </a:fld>
            <a:endParaRPr lang="en-US" b="0" dirty="0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itle Placeholder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 sz="4000" smtClean="0">
                <a:latin typeface="Arial" charset="0"/>
                <a:cs typeface="Arial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64515" name="Text Placeholder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Arial" charset="0"/>
              <a:buNone/>
              <a:defRPr smtClean="0">
                <a:latin typeface="Arial" charset="0"/>
                <a:cs typeface="Arial" charset="0"/>
              </a:defRPr>
            </a:lvl1pPr>
          </a:lstStyle>
          <a:p>
            <a:r>
              <a:rPr lang="en-US" smtClean="0"/>
              <a:t>Click to edit Master subtitle style</a:t>
            </a:r>
            <a:endParaRPr lang="en-US" dirty="0" smtClean="0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228600"/>
            <a:ext cx="2133600" cy="58975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2400" y="228600"/>
            <a:ext cx="6248400" cy="58975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228600"/>
            <a:ext cx="7620000" cy="1066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r>
              <a:rPr lang="en-US" noProof="0" dirty="0" smtClean="0"/>
              <a:t>Click icon to add table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charset="0"/>
                <a:ea typeface="ＭＳ Ｐゴシック" pitchFamily="-106" charset="-128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200" dirty="0">
              <a:solidFill>
                <a:srgbClr val="3F3F3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charset="0"/>
                <a:ea typeface="ＭＳ Ｐゴシック" pitchFamily="-106" charset="-128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200" dirty="0">
              <a:solidFill>
                <a:srgbClr val="3F3F3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 algn="r">
              <a:defRPr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9241C2D-04E8-430E-9B00-1872B652A2B3}" type="slidenum">
              <a:rPr lang="en-US" sz="1200">
                <a:solidFill>
                  <a:srgbClr val="3F3F3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sz="1200" dirty="0">
              <a:solidFill>
                <a:srgbClr val="3F3F3F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152400" y="228600"/>
            <a:ext cx="7620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49540" name="Text Box 4"/>
          <p:cNvSpPr txBox="1">
            <a:spLocks noChangeArrowheads="1"/>
          </p:cNvSpPr>
          <p:nvPr/>
        </p:nvSpPr>
        <p:spPr bwMode="auto">
          <a:xfrm>
            <a:off x="8153400" y="6400800"/>
            <a:ext cx="8382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fld id="{6FB1EEAA-4BB3-4917-AE82-EBAA3C99A4CC}" type="slidenum">
              <a:rPr lang="en-US" sz="1200">
                <a:latin typeface="Arial" charset="0"/>
                <a:cs typeface="+mn-cs"/>
              </a:rPr>
              <a:pPr algn="ctr">
                <a:spcBef>
                  <a:spcPct val="50000"/>
                </a:spcBef>
                <a:defRPr/>
              </a:pPr>
              <a:t>‹#›</a:t>
            </a:fld>
            <a:endParaRPr lang="en-US" sz="1200" dirty="0">
              <a:latin typeface="Arial" charset="0"/>
              <a:cs typeface="+mn-cs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6400800"/>
            <a:ext cx="1219200" cy="261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90" r:id="rId1"/>
    <p:sldLayoutId id="2147483791" r:id="rId2"/>
    <p:sldLayoutId id="2147483792" r:id="rId3"/>
    <p:sldLayoutId id="2147483793" r:id="rId4"/>
    <p:sldLayoutId id="2147483794" r:id="rId5"/>
    <p:sldLayoutId id="2147483795" r:id="rId6"/>
    <p:sldLayoutId id="2147483796" r:id="rId7"/>
    <p:sldLayoutId id="2147483797" r:id="rId8"/>
    <p:sldLayoutId id="2147483798" r:id="rId9"/>
    <p:sldLayoutId id="2147483799" r:id="rId10"/>
    <p:sldLayoutId id="2147483800" r:id="rId11"/>
    <p:sldLayoutId id="2147483801" r:id="rId12"/>
    <p:sldLayoutId id="2147483802" r:id="rId13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000000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charset="0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charset="0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charset="0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00B0F0"/>
        </a:buClr>
        <a:buFont typeface="Arial" pitchFamily="34" charset="0"/>
        <a:buChar char="•"/>
        <a:defRPr sz="28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00B0F0"/>
        </a:buClr>
        <a:buFont typeface="Arial" pitchFamily="34" charset="0"/>
        <a:buChar char="–"/>
        <a:defRPr sz="2400">
          <a:solidFill>
            <a:srgbClr val="000000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00B0F0"/>
        </a:buClr>
        <a:buFont typeface="Arial" pitchFamily="34" charset="0"/>
        <a:buChar char="•"/>
        <a:defRPr sz="2000">
          <a:solidFill>
            <a:srgbClr val="000000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rgbClr val="00B0F0"/>
        </a:buClr>
        <a:buFont typeface="Arial" pitchFamily="34" charset="0"/>
        <a:buChar char="–"/>
        <a:defRPr>
          <a:solidFill>
            <a:srgbClr val="000000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rgbClr val="00B0F0"/>
        </a:buClr>
        <a:buFont typeface="Arial" pitchFamily="34" charset="0"/>
        <a:buChar char="»"/>
        <a:defRPr>
          <a:solidFill>
            <a:srgbClr val="000000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rgbClr val="00B0F0"/>
        </a:buClr>
        <a:buFont typeface="Arial" charset="0"/>
        <a:buChar char="»"/>
        <a:defRPr>
          <a:solidFill>
            <a:srgbClr val="6F6F6F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rgbClr val="00B0F0"/>
        </a:buClr>
        <a:buFont typeface="Arial" charset="0"/>
        <a:buChar char="»"/>
        <a:defRPr>
          <a:solidFill>
            <a:srgbClr val="6F6F6F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rgbClr val="00B0F0"/>
        </a:buClr>
        <a:buFont typeface="Arial" charset="0"/>
        <a:buChar char="»"/>
        <a:defRPr>
          <a:solidFill>
            <a:srgbClr val="6F6F6F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rgbClr val="00B0F0"/>
        </a:buClr>
        <a:buFont typeface="Arial" charset="0"/>
        <a:buChar char="»"/>
        <a:defRPr>
          <a:solidFill>
            <a:srgbClr val="6F6F6F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nergystar.gov/newspecs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mailto:labgraderefrigeration@energystar.gov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mailto:labgraderefrigeration@energystar.gov?subject=Draft%202%20Lab%20Grade%20R/F%20Test%20Method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hyperlink" Target="mailto:labgraderefrigeration@energystar.gov?subject=Draft%202%20Lab%20Grade%20R/F%20Test%20Method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energystar.gov/productdevelopment" TargetMode="External"/><Relationship Id="rId5" Type="http://schemas.openxmlformats.org/officeDocument/2006/relationships/hyperlink" Target="mailto:Erica.Porras@icfi.com" TargetMode="External"/><Relationship Id="rId4" Type="http://schemas.openxmlformats.org/officeDocument/2006/relationships/hyperlink" Target="mailto:Kent.Christopher@epa.gov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4"/>
          <p:cNvSpPr>
            <a:spLocks noGrp="1"/>
          </p:cNvSpPr>
          <p:nvPr>
            <p:ph type="ctrTitle"/>
          </p:nvPr>
        </p:nvSpPr>
        <p:spPr>
          <a:xfrm>
            <a:off x="685800" y="2209800"/>
            <a:ext cx="7772400" cy="10668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4500" dirty="0" smtClean="0">
                <a:latin typeface="Arial" charset="0"/>
                <a:cs typeface="Arial" charset="0"/>
              </a:rPr>
              <a:t>ENERGY STAR</a:t>
            </a:r>
            <a:br>
              <a:rPr lang="en-US" sz="4500" dirty="0" smtClean="0">
                <a:latin typeface="Arial" charset="0"/>
                <a:cs typeface="Arial" charset="0"/>
              </a:rPr>
            </a:br>
            <a:r>
              <a:rPr lang="en-US" sz="4500" dirty="0" smtClean="0"/>
              <a:t>Laboratory Grade R/F</a:t>
            </a:r>
            <a:br>
              <a:rPr lang="en-US" sz="4500" dirty="0" smtClean="0"/>
            </a:br>
            <a:r>
              <a:rPr lang="en-US" sz="4500" dirty="0" smtClean="0">
                <a:latin typeface="Arial" charset="0"/>
                <a:cs typeface="Arial" charset="0"/>
              </a:rPr>
              <a:t>Webinar</a:t>
            </a:r>
          </a:p>
        </p:txBody>
      </p:sp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838200" y="4191000"/>
            <a:ext cx="7467600" cy="2057400"/>
          </a:xfrm>
        </p:spPr>
        <p:txBody>
          <a:bodyPr>
            <a:normAutofit fontScale="77500" lnSpcReduction="20000"/>
          </a:bodyPr>
          <a:lstStyle/>
          <a:p>
            <a:pPr eaLnBrk="1" hangingPunct="1">
              <a:defRPr/>
            </a:pPr>
            <a:r>
              <a:rPr lang="en-US" dirty="0" smtClean="0"/>
              <a:t>October 23, 2013</a:t>
            </a:r>
          </a:p>
          <a:p>
            <a:pPr eaLnBrk="1" hangingPunct="1">
              <a:defRPr/>
            </a:pPr>
            <a:endParaRPr lang="en-US" sz="2800" dirty="0" smtClean="0">
              <a:solidFill>
                <a:schemeClr val="accent4">
                  <a:lumMod val="50000"/>
                </a:schemeClr>
              </a:solidFill>
            </a:endParaRPr>
          </a:p>
          <a:p>
            <a:pPr>
              <a:defRPr/>
            </a:pPr>
            <a:r>
              <a:rPr lang="en-US" dirty="0">
                <a:solidFill>
                  <a:schemeClr val="accent4">
                    <a:lumMod val="50000"/>
                  </a:schemeClr>
                </a:solidFill>
              </a:rPr>
              <a:t>Bryan Berringer, U.S. Department of Energy</a:t>
            </a:r>
          </a:p>
          <a:p>
            <a:pPr eaLnBrk="1" hangingPunct="1">
              <a:defRPr/>
            </a:pPr>
            <a:r>
              <a:rPr lang="en-US" sz="2800" dirty="0" smtClean="0">
                <a:solidFill>
                  <a:schemeClr val="accent4">
                    <a:lumMod val="50000"/>
                  </a:schemeClr>
                </a:solidFill>
              </a:rPr>
              <a:t>Christopher Kent, U.S. Environmental Protection Agency</a:t>
            </a:r>
          </a:p>
          <a:p>
            <a:pPr eaLnBrk="1" hangingPunct="1">
              <a:defRPr/>
            </a:pPr>
            <a:endParaRPr lang="en-US" sz="2800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eaLnBrk="1" hangingPunct="1">
              <a:defRPr/>
            </a:pPr>
            <a:r>
              <a:rPr lang="en-US" sz="2400" dirty="0" smtClean="0">
                <a:solidFill>
                  <a:schemeClr val="accent4">
                    <a:lumMod val="50000"/>
                  </a:schemeClr>
                </a:solidFill>
              </a:rPr>
              <a:t>ENERGY STAR Program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Steady State Tolerance Testing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Draft 1 Test Method stated that units must reach Steady State prior to testing</a:t>
            </a:r>
          </a:p>
          <a:p>
            <a:endParaRPr lang="en-US" u="sng" dirty="0" smtClean="0"/>
          </a:p>
          <a:p>
            <a:r>
              <a:rPr lang="en-US" u="sng" dirty="0" smtClean="0"/>
              <a:t>“Steady State:</a:t>
            </a:r>
            <a:r>
              <a:rPr lang="en-US" dirty="0" smtClean="0"/>
              <a:t> The condition where the average temperature of all TCs changes less than 0.2 °C (0.4 °F) from one 24-hour period or refrigeration cycle to the next.” </a:t>
            </a:r>
          </a:p>
          <a:p>
            <a:endParaRPr lang="en-US" dirty="0"/>
          </a:p>
          <a:p>
            <a:r>
              <a:rPr lang="en-US" dirty="0" smtClean="0"/>
              <a:t>Stakeholders commented that </a:t>
            </a:r>
            <a:r>
              <a:rPr lang="en-US" dirty="0"/>
              <a:t>0.2 °C </a:t>
            </a:r>
            <a:r>
              <a:rPr lang="en-US" dirty="0" smtClean="0"/>
              <a:t>was too stringent and suggested several other tolerance levels</a:t>
            </a:r>
          </a:p>
          <a:p>
            <a:endParaRPr lang="en-US" u="sng" dirty="0"/>
          </a:p>
        </p:txBody>
      </p:sp>
    </p:spTree>
    <p:extLst>
      <p:ext uri="{BB962C8B-B14F-4D97-AF65-F5344CB8AC3E}">
        <p14:creationId xmlns:p14="http://schemas.microsoft.com/office/powerpoint/2010/main" val="3751138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Steady State Tolerance Testing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u="sng" dirty="0" smtClean="0"/>
              <a:t>Steady State tolerance test:</a:t>
            </a:r>
          </a:p>
          <a:p>
            <a:r>
              <a:rPr lang="en-US" dirty="0" smtClean="0"/>
              <a:t>Units set to Draft 1 Test Method set point temperature</a:t>
            </a:r>
          </a:p>
          <a:p>
            <a:r>
              <a:rPr lang="en-US" dirty="0" smtClean="0"/>
              <a:t>Units run continuously for at least 48 hours</a:t>
            </a:r>
          </a:p>
          <a:p>
            <a:r>
              <a:rPr lang="en-US" dirty="0" smtClean="0"/>
              <a:t>No door openings</a:t>
            </a:r>
          </a:p>
          <a:p>
            <a:r>
              <a:rPr lang="en-US" dirty="0" smtClean="0"/>
              <a:t>Temperature and power measurements taken every minute</a:t>
            </a:r>
          </a:p>
          <a:p>
            <a:pPr lvl="1"/>
            <a:r>
              <a:rPr lang="en-US" dirty="0" smtClean="0"/>
              <a:t>Average Cabinet Temperature and power draw calculated for each 24-hour period of measurement</a:t>
            </a:r>
          </a:p>
        </p:txBody>
      </p:sp>
    </p:spTree>
    <p:extLst>
      <p:ext uri="{BB962C8B-B14F-4D97-AF65-F5344CB8AC3E}">
        <p14:creationId xmlns:p14="http://schemas.microsoft.com/office/powerpoint/2010/main" val="3643554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Steady State Tolerance Testing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u="sng" dirty="0" smtClean="0"/>
              <a:t>Steady State tolerance data:</a:t>
            </a:r>
          </a:p>
          <a:p>
            <a:r>
              <a:rPr lang="en-US" dirty="0" smtClean="0"/>
              <a:t>Temperature – all values in °C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Not all units could maintain temperature within         ± 0.2 </a:t>
            </a:r>
            <a:r>
              <a:rPr lang="en-US" dirty="0"/>
              <a:t>°</a:t>
            </a:r>
            <a:r>
              <a:rPr lang="en-US" dirty="0" smtClean="0"/>
              <a:t>C regardless of TC type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7160798"/>
              </p:ext>
            </p:extLst>
          </p:nvPr>
        </p:nvGraphicFramePr>
        <p:xfrm>
          <a:off x="876300" y="2514600"/>
          <a:ext cx="7391400" cy="2463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90600"/>
                <a:gridCol w="1066800"/>
                <a:gridCol w="1066800"/>
                <a:gridCol w="1066800"/>
                <a:gridCol w="1066800"/>
                <a:gridCol w="1066800"/>
                <a:gridCol w="10668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700" dirty="0" smtClean="0"/>
                        <a:t>Unit #</a:t>
                      </a:r>
                      <a:endParaRPr lang="en-US" sz="17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700" dirty="0" smtClean="0"/>
                        <a:t>Max 24-hour</a:t>
                      </a:r>
                      <a:r>
                        <a:rPr lang="en-US" sz="1700" baseline="0" dirty="0" smtClean="0"/>
                        <a:t> Average</a:t>
                      </a:r>
                      <a:endParaRPr lang="en-US" sz="17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700" dirty="0" smtClean="0"/>
                        <a:t>Min 24-hour</a:t>
                      </a:r>
                      <a:r>
                        <a:rPr lang="en-US" sz="1700" baseline="0" dirty="0" smtClean="0"/>
                        <a:t> Average</a:t>
                      </a:r>
                      <a:endParaRPr lang="en-US" sz="17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700" dirty="0" smtClean="0"/>
                        <a:t>Variation</a:t>
                      </a:r>
                      <a:endParaRPr lang="en-US" sz="17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TC Type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Bare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Weighted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Bare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Weighted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Bare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Weighted</a:t>
                      </a:r>
                      <a:endParaRPr 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-29.81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-29.87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-30.13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-30.15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0.32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0.28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4.16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4.36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4.12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4.33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0.04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0.03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-80.61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-80.05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-80.72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-80.18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0.11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0.13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-79.73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-79.92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-79.94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-80.12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0.21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0.20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18694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Steady State Tolerance Testing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6482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u="sng" dirty="0" smtClean="0"/>
              <a:t>Steady State tolerance data:</a:t>
            </a:r>
          </a:p>
          <a:p>
            <a:r>
              <a:rPr lang="en-US" dirty="0" smtClean="0"/>
              <a:t>DOE also evaluated variation in average power draw for all 24-hour periods</a:t>
            </a:r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r>
              <a:rPr lang="en-US" dirty="0" smtClean="0"/>
              <a:t>Maximum variance in average power draw was &lt; 3%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0841883"/>
              </p:ext>
            </p:extLst>
          </p:nvPr>
        </p:nvGraphicFramePr>
        <p:xfrm>
          <a:off x="1028700" y="2971800"/>
          <a:ext cx="7086600" cy="212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74408"/>
                <a:gridCol w="2170271"/>
                <a:gridCol w="2170271"/>
                <a:gridCol w="177165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Unit #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Overall </a:t>
                      </a:r>
                      <a:r>
                        <a:rPr lang="en-US" dirty="0" err="1" smtClean="0"/>
                        <a:t>Avg</a:t>
                      </a:r>
                      <a:r>
                        <a:rPr lang="en-US" baseline="0" dirty="0" smtClean="0"/>
                        <a:t> Power Draw (kW)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Standard Deviation </a:t>
                      </a:r>
                      <a:r>
                        <a:rPr lang="en-US" baseline="0" dirty="0" smtClean="0"/>
                        <a:t>(kW)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COV*</a:t>
                      </a:r>
                      <a:endParaRPr lang="en-US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0.678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0.019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2.7%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0.096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0.002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1.6%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0.706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0.004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0.6%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0.555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0.013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2.4%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066800" y="5105400"/>
            <a:ext cx="6858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*COV – Coefficient of Variation – The ratio of the Standard Deviation to the Average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899241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Steady State Tolerance Testing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Testing showed:</a:t>
            </a:r>
          </a:p>
          <a:p>
            <a:pPr lvl="1"/>
            <a:r>
              <a:rPr lang="en-US" dirty="0" smtClean="0"/>
              <a:t>Not all units could remain within </a:t>
            </a:r>
            <a:r>
              <a:rPr lang="en-US" dirty="0"/>
              <a:t>± 0.2 °</a:t>
            </a:r>
            <a:r>
              <a:rPr lang="en-US" dirty="0" smtClean="0"/>
              <a:t>C</a:t>
            </a:r>
          </a:p>
          <a:p>
            <a:pPr lvl="1"/>
            <a:r>
              <a:rPr lang="en-US" dirty="0" smtClean="0"/>
              <a:t>Small variations in average temperature did not result in significant changes in power draw </a:t>
            </a:r>
          </a:p>
          <a:p>
            <a:endParaRPr lang="en-US" dirty="0"/>
          </a:p>
          <a:p>
            <a:r>
              <a:rPr lang="en-US" b="1" dirty="0" smtClean="0"/>
              <a:t>Based on testing, DOE has proposed to increase Steady State tolerance to </a:t>
            </a:r>
            <a:r>
              <a:rPr lang="en-US" b="1" dirty="0"/>
              <a:t>± </a:t>
            </a:r>
            <a:r>
              <a:rPr lang="en-US" b="1" dirty="0" smtClean="0"/>
              <a:t>0.5 </a:t>
            </a:r>
            <a:r>
              <a:rPr lang="en-US" b="1" dirty="0"/>
              <a:t>°</a:t>
            </a:r>
            <a:r>
              <a:rPr lang="en-US" b="1" dirty="0" smtClean="0"/>
              <a:t>C</a:t>
            </a:r>
          </a:p>
          <a:p>
            <a:pPr lvl="1"/>
            <a:r>
              <a:rPr lang="en-US" dirty="0" smtClean="0"/>
              <a:t>Reduces test burden by making Steady State easier to achieve</a:t>
            </a:r>
          </a:p>
          <a:p>
            <a:pPr lvl="1"/>
            <a:r>
              <a:rPr lang="en-US" dirty="0" smtClean="0"/>
              <a:t>Does not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/>
              <a:t>significantly affect overall variation in energy consumption of unit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600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 smtClean="0"/>
              <a:t>Door Opening Requirements Testing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In Draft 1, DOE requested stakeholder feedback regarding the door opening (DO) requirements</a:t>
            </a:r>
          </a:p>
          <a:p>
            <a:endParaRPr lang="en-US" dirty="0"/>
          </a:p>
          <a:p>
            <a:r>
              <a:rPr lang="en-US" dirty="0" smtClean="0"/>
              <a:t>DOE received widely varying comments, including:</a:t>
            </a:r>
          </a:p>
          <a:p>
            <a:pPr marL="685800" lvl="1"/>
            <a:r>
              <a:rPr lang="en-US" dirty="0" smtClean="0"/>
              <a:t>DOs should </a:t>
            </a:r>
            <a:r>
              <a:rPr lang="en-US" dirty="0"/>
              <a:t>not be included and </a:t>
            </a:r>
            <a:r>
              <a:rPr lang="en-US" dirty="0" smtClean="0"/>
              <a:t>a </a:t>
            </a:r>
            <a:r>
              <a:rPr lang="en-US" dirty="0"/>
              <a:t>higher ambient </a:t>
            </a:r>
            <a:r>
              <a:rPr lang="en-US" dirty="0" smtClean="0"/>
              <a:t>temp should be used </a:t>
            </a:r>
            <a:r>
              <a:rPr lang="en-US" dirty="0"/>
              <a:t>to simulate door </a:t>
            </a:r>
            <a:r>
              <a:rPr lang="en-US" dirty="0" smtClean="0"/>
              <a:t>openings for ULFs</a:t>
            </a:r>
            <a:endParaRPr lang="en-US" dirty="0"/>
          </a:p>
          <a:p>
            <a:pPr marL="685800" lvl="1"/>
            <a:r>
              <a:rPr lang="en-US" dirty="0" smtClean="0"/>
              <a:t>DO methods </a:t>
            </a:r>
            <a:r>
              <a:rPr lang="en-US" dirty="0"/>
              <a:t>not representative of normal </a:t>
            </a:r>
            <a:r>
              <a:rPr lang="en-US" dirty="0" smtClean="0"/>
              <a:t>operation for all unit types</a:t>
            </a:r>
            <a:endParaRPr lang="en-US" dirty="0"/>
          </a:p>
          <a:p>
            <a:pPr marL="685800" lvl="1"/>
            <a:r>
              <a:rPr lang="en-US" dirty="0" smtClean="0"/>
              <a:t>DOs may </a:t>
            </a:r>
            <a:r>
              <a:rPr lang="en-US" dirty="0"/>
              <a:t>negatively affect repeatability</a:t>
            </a:r>
          </a:p>
          <a:p>
            <a:pPr marL="685800" lvl="1"/>
            <a:r>
              <a:rPr lang="en-US" dirty="0" smtClean="0"/>
              <a:t>Agreement </a:t>
            </a:r>
            <a:r>
              <a:rPr lang="en-US" dirty="0"/>
              <a:t>with including </a:t>
            </a:r>
            <a:r>
              <a:rPr lang="en-US" dirty="0" smtClean="0"/>
              <a:t>DOs</a:t>
            </a:r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9022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Door Opening Requirements Testing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Based on comments, DOE performed testing to evaluate DO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DOE performed three different tests:</a:t>
            </a:r>
          </a:p>
          <a:p>
            <a:pPr lvl="1"/>
            <a:r>
              <a:rPr lang="en-US" dirty="0" smtClean="0"/>
              <a:t>Two using different DO patterns on each unit</a:t>
            </a:r>
          </a:p>
          <a:p>
            <a:pPr lvl="1"/>
            <a:r>
              <a:rPr lang="en-US" dirty="0" smtClean="0"/>
              <a:t>One with no DOs in higher ambient temp (32 °C)</a:t>
            </a:r>
          </a:p>
          <a:p>
            <a:pPr lvl="2"/>
            <a:endParaRPr lang="en-US" dirty="0" smtClean="0"/>
          </a:p>
          <a:p>
            <a:r>
              <a:rPr lang="en-US" dirty="0" smtClean="0"/>
              <a:t>High ambient test only performed on ULF units </a:t>
            </a:r>
          </a:p>
          <a:p>
            <a:pPr lvl="1"/>
            <a:r>
              <a:rPr lang="en-US" dirty="0" smtClean="0"/>
              <a:t>Comments specifically suggested this test for ULFs only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3338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Door Opening Requirements Testing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525963"/>
          </a:xfrm>
        </p:spPr>
        <p:txBody>
          <a:bodyPr/>
          <a:lstStyle/>
          <a:p>
            <a:r>
              <a:rPr lang="en-US" dirty="0"/>
              <a:t>Doors opened 1x per hour for 8 hours</a:t>
            </a:r>
          </a:p>
          <a:p>
            <a:pPr lvl="1"/>
            <a:r>
              <a:rPr lang="en-US" dirty="0"/>
              <a:t>Tests performed over two days</a:t>
            </a:r>
          </a:p>
          <a:p>
            <a:pPr lvl="1"/>
            <a:r>
              <a:rPr lang="en-US" dirty="0" smtClean="0"/>
              <a:t>Individual door openings and closings performed over a constant rate of 2 seconds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0409956"/>
              </p:ext>
            </p:extLst>
          </p:nvPr>
        </p:nvGraphicFramePr>
        <p:xfrm>
          <a:off x="381000" y="3200400"/>
          <a:ext cx="8229600" cy="30711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90600"/>
                <a:gridCol w="3838575"/>
                <a:gridCol w="3400425"/>
              </a:tblGrid>
              <a:tr h="352109"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Units w/ Inner Doors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Units w/ Drawers</a:t>
                      </a:r>
                      <a:endParaRPr lang="en-US" sz="1600" dirty="0"/>
                    </a:p>
                  </a:txBody>
                  <a:tcPr/>
                </a:tc>
              </a:tr>
              <a:tr h="1211255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Day 1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itchFamily="34" charset="0"/>
                        <a:buChar char="•"/>
                      </a:pPr>
                      <a:r>
                        <a:rPr lang="en-US" sz="1600" dirty="0" smtClean="0"/>
                        <a:t>Open outer</a:t>
                      </a:r>
                      <a:r>
                        <a:rPr lang="en-US" sz="1600" baseline="0" dirty="0" smtClean="0"/>
                        <a:t> door and top inner door</a:t>
                      </a:r>
                      <a:endParaRPr lang="en-US" sz="1600" dirty="0" smtClean="0"/>
                    </a:p>
                    <a:p>
                      <a:pPr marL="342900" indent="-342900">
                        <a:buFont typeface="Arial" pitchFamily="34" charset="0"/>
                        <a:buChar char="•"/>
                      </a:pPr>
                      <a:r>
                        <a:rPr lang="en-US" sz="1600" dirty="0" smtClean="0"/>
                        <a:t>Wait 7 seconds</a:t>
                      </a:r>
                    </a:p>
                    <a:p>
                      <a:pPr marL="342900" indent="-342900">
                        <a:buFont typeface="Arial" pitchFamily="34" charset="0"/>
                        <a:buChar char="•"/>
                      </a:pPr>
                      <a:r>
                        <a:rPr lang="en-US" sz="1600" baseline="0" dirty="0" smtClean="0"/>
                        <a:t>Close both doors</a:t>
                      </a:r>
                    </a:p>
                    <a:p>
                      <a:pPr marL="342900" indent="-342900">
                        <a:buFont typeface="Arial" pitchFamily="34" charset="0"/>
                        <a:buChar char="•"/>
                      </a:pPr>
                      <a:r>
                        <a:rPr lang="en-US" sz="1600" dirty="0" smtClean="0"/>
                        <a:t>Use </a:t>
                      </a:r>
                      <a:r>
                        <a:rPr lang="en-US" sz="1600" b="1" u="sng" dirty="0" smtClean="0"/>
                        <a:t>same</a:t>
                      </a:r>
                      <a:r>
                        <a:rPr lang="en-US" sz="1600" dirty="0" smtClean="0"/>
                        <a:t> inner door for each door opening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itchFamily="34" charset="0"/>
                        <a:buChar char="•"/>
                      </a:pPr>
                      <a:r>
                        <a:rPr lang="en-US" sz="1600" dirty="0" smtClean="0"/>
                        <a:t>Open main door</a:t>
                      </a:r>
                    </a:p>
                    <a:p>
                      <a:pPr marL="285750" indent="-285750">
                        <a:buFont typeface="Arial" pitchFamily="34" charset="0"/>
                        <a:buChar char="•"/>
                      </a:pPr>
                      <a:r>
                        <a:rPr lang="en-US" sz="1600" dirty="0" smtClean="0"/>
                        <a:t>Wait 7 seconds</a:t>
                      </a:r>
                    </a:p>
                    <a:p>
                      <a:pPr marL="285750" indent="-285750">
                        <a:buFont typeface="Arial" pitchFamily="34" charset="0"/>
                        <a:buChar char="•"/>
                      </a:pPr>
                      <a:r>
                        <a:rPr lang="en-US" sz="1600" dirty="0" smtClean="0"/>
                        <a:t>Close</a:t>
                      </a:r>
                      <a:r>
                        <a:rPr lang="en-US" sz="1600" baseline="0" dirty="0" smtClean="0"/>
                        <a:t> main door</a:t>
                      </a:r>
                      <a:endParaRPr lang="en-US" sz="1600" dirty="0" smtClean="0"/>
                    </a:p>
                    <a:p>
                      <a:pPr marL="285750" indent="-285750">
                        <a:buFont typeface="Arial" pitchFamily="34" charset="0"/>
                        <a:buChar char="•"/>
                      </a:pPr>
                      <a:r>
                        <a:rPr lang="en-US" sz="1600" dirty="0" smtClean="0"/>
                        <a:t>Drawers</a:t>
                      </a:r>
                      <a:r>
                        <a:rPr lang="en-US" sz="1600" baseline="0" dirty="0" smtClean="0"/>
                        <a:t> left in “closed” position</a:t>
                      </a:r>
                      <a:endParaRPr lang="en-US" sz="1600" dirty="0"/>
                    </a:p>
                  </a:txBody>
                  <a:tcPr/>
                </a:tc>
              </a:tr>
              <a:tr h="1408436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Day 2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itchFamily="34" charset="0"/>
                        <a:buChar char="•"/>
                      </a:pPr>
                      <a:r>
                        <a:rPr lang="en-US" sz="1600" dirty="0" smtClean="0"/>
                        <a:t>Open outer</a:t>
                      </a:r>
                      <a:r>
                        <a:rPr lang="en-US" sz="1600" baseline="0" dirty="0" smtClean="0"/>
                        <a:t> door and top inner door</a:t>
                      </a:r>
                      <a:endParaRPr lang="en-US" sz="1600" dirty="0" smtClean="0"/>
                    </a:p>
                    <a:p>
                      <a:pPr marL="342900" indent="-342900">
                        <a:buFont typeface="Arial" pitchFamily="34" charset="0"/>
                        <a:buChar char="•"/>
                      </a:pPr>
                      <a:r>
                        <a:rPr lang="en-US" sz="1600" dirty="0" smtClean="0"/>
                        <a:t>Wait 7 seconds</a:t>
                      </a:r>
                    </a:p>
                    <a:p>
                      <a:pPr marL="342900" indent="-342900">
                        <a:buFont typeface="Arial" pitchFamily="34" charset="0"/>
                        <a:buChar char="•"/>
                      </a:pPr>
                      <a:r>
                        <a:rPr lang="en-US" sz="1600" baseline="0" dirty="0" smtClean="0"/>
                        <a:t>Close both doors</a:t>
                      </a:r>
                    </a:p>
                    <a:p>
                      <a:pPr marL="342900" indent="-342900">
                        <a:buFont typeface="Arial" pitchFamily="34" charset="0"/>
                        <a:buChar char="•"/>
                      </a:pPr>
                      <a:r>
                        <a:rPr lang="en-US" sz="1600" dirty="0" smtClean="0"/>
                        <a:t>Alternate inner door used for each door opening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itchFamily="34" charset="0"/>
                        <a:buChar char="•"/>
                      </a:pPr>
                      <a:r>
                        <a:rPr lang="en-US" sz="1600" dirty="0" smtClean="0"/>
                        <a:t>Open main door</a:t>
                      </a:r>
                      <a:r>
                        <a:rPr lang="en-US" sz="1600" baseline="0" dirty="0" smtClean="0"/>
                        <a:t> and top drawer</a:t>
                      </a:r>
                    </a:p>
                    <a:p>
                      <a:pPr marL="285750" indent="-285750">
                        <a:buFont typeface="Arial" pitchFamily="34" charset="0"/>
                        <a:buChar char="•"/>
                      </a:pPr>
                      <a:r>
                        <a:rPr lang="en-US" sz="1600" baseline="0" dirty="0" smtClean="0"/>
                        <a:t>Wait 7 seconds</a:t>
                      </a:r>
                    </a:p>
                    <a:p>
                      <a:pPr marL="285750" indent="-285750">
                        <a:buFont typeface="Arial" pitchFamily="34" charset="0"/>
                        <a:buChar char="•"/>
                      </a:pPr>
                      <a:r>
                        <a:rPr lang="en-US" sz="1600" baseline="0" dirty="0" smtClean="0"/>
                        <a:t>Close drawer and main door</a:t>
                      </a:r>
                    </a:p>
                    <a:p>
                      <a:pPr marL="285750" indent="-285750">
                        <a:buFont typeface="Arial" pitchFamily="34" charset="0"/>
                        <a:buChar char="•"/>
                      </a:pPr>
                      <a:r>
                        <a:rPr lang="en-US" sz="1600" baseline="0" dirty="0" smtClean="0"/>
                        <a:t>Alternate drawer used for each opening</a:t>
                      </a:r>
                      <a:endParaRPr lang="en-US" sz="16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98279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Door Opening Requirements Testing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DOE tested units 3 and 4 in a higher ambient temp (32 °C vs. </a:t>
            </a:r>
            <a:r>
              <a:rPr lang="en-US" dirty="0"/>
              <a:t>25 </a:t>
            </a:r>
            <a:r>
              <a:rPr lang="en-US" dirty="0" smtClean="0"/>
              <a:t>°C)</a:t>
            </a:r>
            <a:endParaRPr lang="en-US" dirty="0"/>
          </a:p>
          <a:p>
            <a:pPr lvl="1"/>
            <a:r>
              <a:rPr lang="en-US" dirty="0" smtClean="0"/>
              <a:t>Higher ambient temp meant to simulate increased load created by door openings</a:t>
            </a:r>
          </a:p>
          <a:p>
            <a:pPr lvl="1"/>
            <a:r>
              <a:rPr lang="en-US" dirty="0" smtClean="0"/>
              <a:t>Length of door openings difficult to make repeatable </a:t>
            </a:r>
          </a:p>
          <a:p>
            <a:r>
              <a:rPr lang="en-US" dirty="0" smtClean="0"/>
              <a:t>Units allowed to reach Steady State</a:t>
            </a:r>
          </a:p>
          <a:p>
            <a:r>
              <a:rPr lang="en-US" dirty="0" smtClean="0"/>
              <a:t>Power measured over course of 8 hours</a:t>
            </a:r>
          </a:p>
          <a:p>
            <a:r>
              <a:rPr lang="en-US" dirty="0" smtClean="0"/>
              <a:t>No door openings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7985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Door Opening Requirements Testing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To evaluate each DO pattern DOE calculated</a:t>
            </a:r>
          </a:p>
          <a:p>
            <a:pPr lvl="1"/>
            <a:r>
              <a:rPr lang="en-US" dirty="0" smtClean="0"/>
              <a:t>The average power consumption for each one hour period and the entire eight hour period</a:t>
            </a:r>
          </a:p>
          <a:p>
            <a:pPr lvl="1"/>
            <a:r>
              <a:rPr lang="en-US" dirty="0" smtClean="0"/>
              <a:t>The standard deviation of all eight single-hour periods during which </a:t>
            </a:r>
            <a:r>
              <a:rPr lang="en-US" dirty="0"/>
              <a:t>a</a:t>
            </a:r>
            <a:r>
              <a:rPr lang="en-US" dirty="0" smtClean="0"/>
              <a:t> door was opened</a:t>
            </a:r>
          </a:p>
          <a:p>
            <a:pPr lvl="1"/>
            <a:r>
              <a:rPr lang="en-US" dirty="0" smtClean="0"/>
              <a:t>The Coefficient of Variation (COV, the ratio of standard deviation to the average power) for all eight single-hour periods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DOE also compared the overall averages to the average power measured at higher ambient for the two ULFs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640496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Webinar Details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50292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2000" dirty="0" smtClean="0"/>
              <a:t>Webinar slides and related materials will be available on the Laboratory Grade R/F Web page:</a:t>
            </a:r>
          </a:p>
          <a:p>
            <a:pPr lvl="1">
              <a:defRPr/>
            </a:pPr>
            <a:r>
              <a:rPr lang="en-US" sz="1800" dirty="0" smtClean="0">
                <a:hlinkClick r:id="rId3"/>
              </a:rPr>
              <a:t>www.energystar.gov/newspecs</a:t>
            </a:r>
            <a:r>
              <a:rPr lang="en-US" sz="1800" dirty="0" smtClean="0"/>
              <a:t> </a:t>
            </a:r>
          </a:p>
          <a:p>
            <a:pPr lvl="1">
              <a:defRPr/>
            </a:pPr>
            <a:r>
              <a:rPr lang="en-US" sz="1800" i="1" dirty="0" smtClean="0"/>
              <a:t>Follow link to “Version 1.0 is in Development” under “Laboratory Grade Refrigerators and Freezers”</a:t>
            </a:r>
          </a:p>
          <a:p>
            <a:pPr lvl="1">
              <a:defRPr/>
            </a:pPr>
            <a:endParaRPr lang="en-US" sz="1800" i="1" dirty="0" smtClean="0"/>
          </a:p>
          <a:p>
            <a:pPr>
              <a:defRPr/>
            </a:pPr>
            <a:r>
              <a:rPr lang="en-US" sz="2000" dirty="0" smtClean="0"/>
              <a:t>Audio provided via teleconference:</a:t>
            </a:r>
          </a:p>
          <a:p>
            <a:pPr>
              <a:buFont typeface="Arial" pitchFamily="34" charset="0"/>
              <a:buNone/>
              <a:defRPr/>
            </a:pPr>
            <a:endParaRPr lang="en-US" dirty="0" smtClean="0"/>
          </a:p>
          <a:p>
            <a:pPr>
              <a:buFont typeface="Arial" pitchFamily="34" charset="0"/>
              <a:buNone/>
              <a:defRPr/>
            </a:pPr>
            <a:endParaRPr lang="en-US" dirty="0" smtClean="0"/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Phone lines will remain open during discussion 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Please mute line unless speaking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Press *6 to mute and *6 to un-mute your line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524000" y="3810000"/>
            <a:ext cx="5257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0000"/>
                </a:solidFill>
              </a:rPr>
              <a:t>Call in:	</a:t>
            </a:r>
            <a:r>
              <a:rPr lang="en-US" dirty="0" smtClean="0">
                <a:solidFill>
                  <a:srgbClr val="000000"/>
                </a:solidFill>
              </a:rPr>
              <a:t>+1 (877) 423-6338 (U.S.) 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 	+1 (571) 281-2578 (International)</a:t>
            </a:r>
          </a:p>
          <a:p>
            <a:r>
              <a:rPr lang="en-US" b="1" dirty="0" smtClean="0">
                <a:solidFill>
                  <a:srgbClr val="000000"/>
                </a:solidFill>
              </a:rPr>
              <a:t>Code: 	</a:t>
            </a:r>
            <a:r>
              <a:rPr lang="en-US" dirty="0" smtClean="0">
                <a:solidFill>
                  <a:srgbClr val="000000"/>
                </a:solidFill>
              </a:rPr>
              <a:t>356609#</a:t>
            </a:r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330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Door Opening Requirements Testing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85516621"/>
              </p:ext>
            </p:extLst>
          </p:nvPr>
        </p:nvGraphicFramePr>
        <p:xfrm>
          <a:off x="314324" y="1981200"/>
          <a:ext cx="8534404" cy="1676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4476"/>
                <a:gridCol w="877491"/>
                <a:gridCol w="877491"/>
                <a:gridCol w="877491"/>
                <a:gridCol w="877491"/>
                <a:gridCol w="877491"/>
                <a:gridCol w="877491"/>
                <a:gridCol w="877491"/>
                <a:gridCol w="877491"/>
              </a:tblGrid>
              <a:tr h="289560"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Unit 1</a:t>
                      </a:r>
                      <a:endParaRPr lang="en-US" sz="16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Unit 2</a:t>
                      </a:r>
                      <a:endParaRPr lang="en-US" sz="16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Unit 3</a:t>
                      </a:r>
                      <a:endParaRPr lang="en-US" sz="16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Unit 4</a:t>
                      </a:r>
                      <a:endParaRPr lang="en-US" sz="16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289560">
                <a:tc>
                  <a:txBody>
                    <a:bodyPr/>
                    <a:lstStyle/>
                    <a:p>
                      <a:endParaRPr lang="en-US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Day 1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Day 2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Day 1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Day 2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Day 1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Day 2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Day 1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Day 2</a:t>
                      </a:r>
                      <a:endParaRPr lang="en-US" sz="1600" dirty="0"/>
                    </a:p>
                  </a:txBody>
                  <a:tcPr anchor="ctr"/>
                </a:tc>
              </a:tr>
              <a:tr h="28956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Average (kW)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0.767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0.826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0.096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0.095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0.715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0.731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0.647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0.641</a:t>
                      </a:r>
                      <a:endParaRPr lang="en-US" sz="1600" dirty="0"/>
                    </a:p>
                  </a:txBody>
                  <a:tcPr anchor="ctr"/>
                </a:tc>
              </a:tr>
              <a:tr h="28956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Std. Dev. (kW)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0.037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0.041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0.003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0.005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0.018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0.014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0.015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0.016</a:t>
                      </a:r>
                      <a:endParaRPr lang="en-US" sz="1600" dirty="0"/>
                    </a:p>
                  </a:txBody>
                  <a:tcPr anchor="ctr"/>
                </a:tc>
              </a:tr>
              <a:tr h="28956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COV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4.80%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4.91%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3.63%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6.07%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2.59%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1.97%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2.30%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2.49%</a:t>
                      </a:r>
                      <a:endParaRPr lang="en-US" sz="16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466724" y="1371600"/>
            <a:ext cx="8229600" cy="533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B0F0"/>
              </a:buClr>
              <a:buFont typeface="Arial" pitchFamily="34" charset="0"/>
              <a:buChar char="•"/>
              <a:defRPr sz="28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B0F0"/>
              </a:buClr>
              <a:buFont typeface="Arial" pitchFamily="34" charset="0"/>
              <a:buChar char="–"/>
              <a:defRPr sz="2400">
                <a:solidFill>
                  <a:srgbClr val="000000"/>
                </a:solidFill>
                <a:latin typeface="+mn-lt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B0F0"/>
              </a:buClr>
              <a:buFont typeface="Arial" pitchFamily="34" charset="0"/>
              <a:buChar char="•"/>
              <a:defRPr sz="2000">
                <a:solidFill>
                  <a:srgbClr val="000000"/>
                </a:solidFill>
                <a:latin typeface="+mn-lt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B0F0"/>
              </a:buClr>
              <a:buFont typeface="Arial" pitchFamily="34" charset="0"/>
              <a:buChar char="–"/>
              <a:defRPr>
                <a:solidFill>
                  <a:srgbClr val="000000"/>
                </a:solidFill>
                <a:latin typeface="+mn-lt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B0F0"/>
              </a:buClr>
              <a:buFont typeface="Arial" pitchFamily="34" charset="0"/>
              <a:buChar char="»"/>
              <a:defRPr>
                <a:solidFill>
                  <a:srgbClr val="000000"/>
                </a:solidFill>
                <a:latin typeface="+mn-lt"/>
                <a:cs typeface="+mn-cs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B0F0"/>
              </a:buClr>
              <a:buFont typeface="Arial" charset="0"/>
              <a:buChar char="»"/>
              <a:defRPr>
                <a:solidFill>
                  <a:srgbClr val="6F6F6F"/>
                </a:solidFill>
                <a:latin typeface="+mn-lt"/>
                <a:cs typeface="+mn-cs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B0F0"/>
              </a:buClr>
              <a:buFont typeface="Arial" charset="0"/>
              <a:buChar char="»"/>
              <a:defRPr>
                <a:solidFill>
                  <a:srgbClr val="6F6F6F"/>
                </a:solidFill>
                <a:latin typeface="+mn-lt"/>
                <a:cs typeface="+mn-cs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B0F0"/>
              </a:buClr>
              <a:buFont typeface="Arial" charset="0"/>
              <a:buChar char="»"/>
              <a:defRPr>
                <a:solidFill>
                  <a:srgbClr val="6F6F6F"/>
                </a:solidFill>
                <a:latin typeface="+mn-lt"/>
                <a:cs typeface="+mn-cs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B0F0"/>
              </a:buClr>
              <a:buFont typeface="Arial" charset="0"/>
              <a:buChar char="»"/>
              <a:defRPr>
                <a:solidFill>
                  <a:srgbClr val="6F6F6F"/>
                </a:solidFill>
                <a:latin typeface="+mn-lt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b="1" dirty="0" smtClean="0"/>
              <a:t>Comparison of Door Opening Patterns</a:t>
            </a:r>
            <a:endParaRPr lang="en-US" b="1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466724" y="3810000"/>
            <a:ext cx="8229600" cy="533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B0F0"/>
              </a:buClr>
              <a:buFont typeface="Arial" pitchFamily="34" charset="0"/>
              <a:buChar char="•"/>
              <a:defRPr sz="28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B0F0"/>
              </a:buClr>
              <a:buFont typeface="Arial" pitchFamily="34" charset="0"/>
              <a:buChar char="–"/>
              <a:defRPr sz="2400">
                <a:solidFill>
                  <a:srgbClr val="000000"/>
                </a:solidFill>
                <a:latin typeface="+mn-lt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B0F0"/>
              </a:buClr>
              <a:buFont typeface="Arial" pitchFamily="34" charset="0"/>
              <a:buChar char="•"/>
              <a:defRPr sz="2000">
                <a:solidFill>
                  <a:srgbClr val="000000"/>
                </a:solidFill>
                <a:latin typeface="+mn-lt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B0F0"/>
              </a:buClr>
              <a:buFont typeface="Arial" pitchFamily="34" charset="0"/>
              <a:buChar char="–"/>
              <a:defRPr>
                <a:solidFill>
                  <a:srgbClr val="000000"/>
                </a:solidFill>
                <a:latin typeface="+mn-lt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B0F0"/>
              </a:buClr>
              <a:buFont typeface="Arial" pitchFamily="34" charset="0"/>
              <a:buChar char="»"/>
              <a:defRPr>
                <a:solidFill>
                  <a:srgbClr val="000000"/>
                </a:solidFill>
                <a:latin typeface="+mn-lt"/>
                <a:cs typeface="+mn-cs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B0F0"/>
              </a:buClr>
              <a:buFont typeface="Arial" charset="0"/>
              <a:buChar char="»"/>
              <a:defRPr>
                <a:solidFill>
                  <a:srgbClr val="6F6F6F"/>
                </a:solidFill>
                <a:latin typeface="+mn-lt"/>
                <a:cs typeface="+mn-cs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B0F0"/>
              </a:buClr>
              <a:buFont typeface="Arial" charset="0"/>
              <a:buChar char="»"/>
              <a:defRPr>
                <a:solidFill>
                  <a:srgbClr val="6F6F6F"/>
                </a:solidFill>
                <a:latin typeface="+mn-lt"/>
                <a:cs typeface="+mn-cs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B0F0"/>
              </a:buClr>
              <a:buFont typeface="Arial" charset="0"/>
              <a:buChar char="»"/>
              <a:defRPr>
                <a:solidFill>
                  <a:srgbClr val="6F6F6F"/>
                </a:solidFill>
                <a:latin typeface="+mn-lt"/>
                <a:cs typeface="+mn-cs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B0F0"/>
              </a:buClr>
              <a:buFont typeface="Arial" charset="0"/>
              <a:buChar char="»"/>
              <a:defRPr>
                <a:solidFill>
                  <a:srgbClr val="6F6F6F"/>
                </a:solidFill>
                <a:latin typeface="+mn-lt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b="1" dirty="0" smtClean="0"/>
              <a:t>Comparison of Normal vs. High Ambient Temp</a:t>
            </a:r>
            <a:endParaRPr lang="en-US" b="1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1116615"/>
              </p:ext>
            </p:extLst>
          </p:nvPr>
        </p:nvGraphicFramePr>
        <p:xfrm>
          <a:off x="1795463" y="4419600"/>
          <a:ext cx="5553074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3699"/>
                <a:gridCol w="1553125"/>
                <a:gridCol w="1553125"/>
                <a:gridCol w="1553125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Unit #</a:t>
                      </a:r>
                      <a:endParaRPr lang="en-US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Average Power Consumption (kW)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Day 1 DO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Day 2 DO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High </a:t>
                      </a:r>
                      <a:r>
                        <a:rPr lang="en-US" dirty="0" err="1" smtClean="0"/>
                        <a:t>Amb</a:t>
                      </a:r>
                      <a:r>
                        <a:rPr lang="en-US" dirty="0" smtClean="0"/>
                        <a:t>.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0.715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0.731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0.917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0.647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0.641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0.590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32906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Door Opening Requirements Testing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Testing showed that both DO patterns provided relatively consistent results for each 1-hour period</a:t>
            </a:r>
          </a:p>
          <a:p>
            <a:pPr lvl="1"/>
            <a:r>
              <a:rPr lang="en-US" dirty="0" smtClean="0"/>
              <a:t>The Day 1 pattern was more consistent than Day 2</a:t>
            </a:r>
          </a:p>
          <a:p>
            <a:pPr lvl="2"/>
            <a:r>
              <a:rPr lang="en-US" dirty="0" smtClean="0"/>
              <a:t>COV &lt; 5% across all units </a:t>
            </a:r>
          </a:p>
          <a:p>
            <a:endParaRPr lang="en-US" dirty="0"/>
          </a:p>
          <a:p>
            <a:r>
              <a:rPr lang="en-US" dirty="0" smtClean="0"/>
              <a:t>High Ambient Temp testing showed no correlation with the DO tests</a:t>
            </a:r>
          </a:p>
        </p:txBody>
      </p:sp>
    </p:spTree>
    <p:extLst>
      <p:ext uri="{BB962C8B-B14F-4D97-AF65-F5344CB8AC3E}">
        <p14:creationId xmlns:p14="http://schemas.microsoft.com/office/powerpoint/2010/main" val="3000046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Door Opening Requirements Testing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Based on this testing, DOE</a:t>
            </a:r>
          </a:p>
          <a:p>
            <a:pPr lvl="1"/>
            <a:r>
              <a:rPr lang="en-US" dirty="0" smtClean="0"/>
              <a:t>Does not believe testing at a higher ambient temp to be a valid method of simulating DOs</a:t>
            </a:r>
          </a:p>
          <a:p>
            <a:pPr lvl="1"/>
            <a:r>
              <a:rPr lang="en-US" dirty="0" smtClean="0"/>
              <a:t>Believes that door openings can be performed and provide consistent results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As such, </a:t>
            </a:r>
            <a:r>
              <a:rPr lang="en-US" b="1" dirty="0" smtClean="0"/>
              <a:t>DOE has proposed to continue including door opening requirements using the Day 1 pattern</a:t>
            </a:r>
          </a:p>
        </p:txBody>
      </p:sp>
    </p:spTree>
    <p:extLst>
      <p:ext uri="{BB962C8B-B14F-4D97-AF65-F5344CB8AC3E}">
        <p14:creationId xmlns:p14="http://schemas.microsoft.com/office/powerpoint/2010/main" val="3148097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Bare vs. Weighted TCs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In the Draft 1 Test Method, DOE specified using bare, </a:t>
            </a:r>
            <a:r>
              <a:rPr lang="en-US" dirty="0" err="1" smtClean="0"/>
              <a:t>unweighted</a:t>
            </a:r>
            <a:r>
              <a:rPr lang="en-US" dirty="0" smtClean="0"/>
              <a:t> TCs</a:t>
            </a:r>
          </a:p>
          <a:p>
            <a:pPr lvl="1"/>
            <a:r>
              <a:rPr lang="en-US" dirty="0" smtClean="0"/>
              <a:t>DOE requested feedback regarding the use of bare vs. weighted TCs</a:t>
            </a:r>
          </a:p>
          <a:p>
            <a:endParaRPr lang="en-US" dirty="0" smtClean="0"/>
          </a:p>
          <a:p>
            <a:r>
              <a:rPr lang="en-US" dirty="0" smtClean="0"/>
              <a:t>Stakeholders commented that staying within specified Set-Point Temperature tolerances would be difficult with bare TCs</a:t>
            </a:r>
          </a:p>
          <a:p>
            <a:endParaRPr lang="en-US" dirty="0"/>
          </a:p>
          <a:p>
            <a:r>
              <a:rPr lang="en-US" dirty="0" smtClean="0"/>
              <a:t>Based on these comments, DOE performed all testing with both bare and weighted TCs </a:t>
            </a:r>
          </a:p>
          <a:p>
            <a:pPr lvl="1"/>
            <a:r>
              <a:rPr lang="en-US" dirty="0" smtClean="0"/>
              <a:t>Weighted TCs placed in 10 mL vials filled with a 50/50 glycol/water mixture</a:t>
            </a: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2089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Bare vs. Weighted TCs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DOE compared the average Cabinet Temperature over the course of each test</a:t>
            </a:r>
          </a:p>
          <a:p>
            <a:pPr lvl="1"/>
            <a:r>
              <a:rPr lang="en-US" dirty="0" smtClean="0"/>
              <a:t>Both 8-hour DO tests</a:t>
            </a:r>
          </a:p>
          <a:p>
            <a:pPr lvl="1"/>
            <a:r>
              <a:rPr lang="en-US" dirty="0" smtClean="0"/>
              <a:t>48-hour Steady State test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Testing showed minimal variation between TCs</a:t>
            </a:r>
          </a:p>
          <a:p>
            <a:pPr lvl="1"/>
            <a:r>
              <a:rPr lang="en-US" dirty="0" smtClean="0"/>
              <a:t>Average of 0.29 °C difference</a:t>
            </a:r>
          </a:p>
          <a:p>
            <a:pPr lvl="1"/>
            <a:endParaRPr lang="en-US" dirty="0"/>
          </a:p>
          <a:p>
            <a:r>
              <a:rPr lang="en-US" dirty="0"/>
              <a:t>As such, </a:t>
            </a:r>
            <a:r>
              <a:rPr lang="en-US" b="1" dirty="0"/>
              <a:t>DOE </a:t>
            </a:r>
            <a:r>
              <a:rPr lang="en-US" b="1" dirty="0" smtClean="0"/>
              <a:t>has proposed to continue </a:t>
            </a:r>
            <a:r>
              <a:rPr lang="en-US" b="1" dirty="0"/>
              <a:t>using bare TCs for all testing</a:t>
            </a:r>
          </a:p>
          <a:p>
            <a:pPr lvl="1"/>
            <a:r>
              <a:rPr lang="en-US" dirty="0"/>
              <a:t>Both types of TCs provide similar values</a:t>
            </a:r>
          </a:p>
          <a:p>
            <a:pPr lvl="1"/>
            <a:r>
              <a:rPr lang="en-US" dirty="0"/>
              <a:t>Reduces test </a:t>
            </a:r>
            <a:r>
              <a:rPr lang="en-US" dirty="0" smtClean="0"/>
              <a:t>setup burden </a:t>
            </a:r>
            <a:r>
              <a:rPr lang="en-US" dirty="0"/>
              <a:t>compared to using weighted </a:t>
            </a:r>
            <a:r>
              <a:rPr lang="en-US" dirty="0" smtClean="0"/>
              <a:t>TCs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4221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8128840"/>
              </p:ext>
            </p:extLst>
          </p:nvPr>
        </p:nvGraphicFramePr>
        <p:xfrm>
          <a:off x="1524000" y="2993390"/>
          <a:ext cx="6096000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4000"/>
                <a:gridCol w="1524000"/>
                <a:gridCol w="1524000"/>
                <a:gridCol w="15240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Unit 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Weighted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Bare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Difference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DO</a:t>
                      </a:r>
                      <a:r>
                        <a:rPr lang="en-US" baseline="0" dirty="0" smtClean="0"/>
                        <a:t> Day 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-30.221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-30.197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0.024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DO Day 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-30.391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-29.983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0.409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Steady State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-29.872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-29.961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0.089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2423251"/>
              </p:ext>
            </p:extLst>
          </p:nvPr>
        </p:nvGraphicFramePr>
        <p:xfrm>
          <a:off x="1524000" y="4593590"/>
          <a:ext cx="6096000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4000"/>
                <a:gridCol w="1524000"/>
                <a:gridCol w="1524000"/>
                <a:gridCol w="15240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Unit 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Weighted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Bare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Difference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DO</a:t>
                      </a:r>
                      <a:r>
                        <a:rPr lang="en-US" baseline="0" dirty="0" smtClean="0"/>
                        <a:t> Day 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4.214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4.044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0.170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DO Day 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4.351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4.156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0.195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Steady State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4.344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4.136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0.208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52400" y="228600"/>
            <a:ext cx="7620000" cy="1066800"/>
          </a:xfrm>
        </p:spPr>
        <p:txBody>
          <a:bodyPr/>
          <a:lstStyle/>
          <a:p>
            <a:r>
              <a:rPr lang="en-US" dirty="0" smtClean="0"/>
              <a:t>Bare vs. Weighted TCs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819400"/>
          </a:xfrm>
        </p:spPr>
        <p:txBody>
          <a:bodyPr/>
          <a:lstStyle/>
          <a:p>
            <a:r>
              <a:rPr lang="en-US" dirty="0" smtClean="0"/>
              <a:t>Data comparison between TC types for average Cabinet Temperature over course of each test</a:t>
            </a:r>
          </a:p>
          <a:p>
            <a:pPr lvl="1"/>
            <a:r>
              <a:rPr lang="en-US" dirty="0" smtClean="0"/>
              <a:t>All values in °C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8907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Bare vs. Weighted TCs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Data comparison between TC types </a:t>
            </a:r>
            <a:r>
              <a:rPr lang="en-US" dirty="0" smtClean="0"/>
              <a:t>for average </a:t>
            </a:r>
            <a:r>
              <a:rPr lang="en-US" dirty="0"/>
              <a:t>Cabinet Temperature over course of each test</a:t>
            </a:r>
          </a:p>
          <a:p>
            <a:pPr lvl="1"/>
            <a:r>
              <a:rPr lang="en-US" dirty="0"/>
              <a:t>All values in °</a:t>
            </a:r>
            <a:r>
              <a:rPr lang="en-US" dirty="0" smtClean="0"/>
              <a:t>C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7255637"/>
              </p:ext>
            </p:extLst>
          </p:nvPr>
        </p:nvGraphicFramePr>
        <p:xfrm>
          <a:off x="1524000" y="3048000"/>
          <a:ext cx="6096000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4000"/>
                <a:gridCol w="1524000"/>
                <a:gridCol w="1524000"/>
                <a:gridCol w="15240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Unit 3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Weighted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Bare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Difference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DO</a:t>
                      </a:r>
                      <a:r>
                        <a:rPr lang="en-US" baseline="0" dirty="0" smtClean="0"/>
                        <a:t> Day 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-79.836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-80.441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0.605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DO Day 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-79.945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-80.494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0.549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Steady State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-80.121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-80.675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0.554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0303076"/>
              </p:ext>
            </p:extLst>
          </p:nvPr>
        </p:nvGraphicFramePr>
        <p:xfrm>
          <a:off x="1524000" y="4648200"/>
          <a:ext cx="6096000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4000"/>
                <a:gridCol w="1524000"/>
                <a:gridCol w="1524000"/>
                <a:gridCol w="15240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Unit 4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Weighted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Bare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Difference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DO</a:t>
                      </a:r>
                      <a:r>
                        <a:rPr lang="en-US" baseline="0" dirty="0" smtClean="0"/>
                        <a:t> Day 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-77.973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-77.759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0.214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DO Day 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-77.922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-77.604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0.318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Steady State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-80.027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-79.833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0.194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813783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Additional Comments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4400" dirty="0" smtClean="0"/>
              <a:t>Additional Comments?</a:t>
            </a:r>
            <a:endParaRPr lang="en-US" sz="44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537868"/>
              </p:ext>
            </p:extLst>
          </p:nvPr>
        </p:nvGraphicFramePr>
        <p:xfrm>
          <a:off x="1295400" y="3505200"/>
          <a:ext cx="6477000" cy="1028700"/>
        </p:xfrm>
        <a:graphic>
          <a:graphicData uri="http://schemas.openxmlformats.org/drawingml/2006/table">
            <a:tbl>
              <a:tblPr firstRow="1" bandRow="1">
                <a:tableStyleId>{ED083AE6-46FA-4A59-8FB0-9F97EB10719F}</a:tableStyleId>
              </a:tblPr>
              <a:tblGrid>
                <a:gridCol w="6477000"/>
              </a:tblGrid>
              <a:tr h="10287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 smtClean="0"/>
                        <a:t>Written Comments are due by October</a:t>
                      </a:r>
                      <a:r>
                        <a:rPr lang="en-US" sz="2400" b="1" baseline="0" dirty="0" smtClean="0"/>
                        <a:t> 23</a:t>
                      </a:r>
                      <a:endParaRPr lang="en-US" sz="2400" b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87379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1"/>
          <p:cNvGrpSpPr/>
          <p:nvPr/>
        </p:nvGrpSpPr>
        <p:grpSpPr>
          <a:xfrm>
            <a:off x="1752600" y="3116179"/>
            <a:ext cx="5715000" cy="533400"/>
            <a:chOff x="1981200" y="2514600"/>
            <a:chExt cx="5181600" cy="533400"/>
          </a:xfrm>
          <a:solidFill>
            <a:schemeClr val="bg1">
              <a:lumMod val="75000"/>
            </a:schemeClr>
          </a:solidFill>
        </p:grpSpPr>
        <p:sp>
          <p:nvSpPr>
            <p:cNvPr id="22" name="AutoShape 4"/>
            <p:cNvSpPr>
              <a:spLocks noChangeArrowheads="1"/>
            </p:cNvSpPr>
            <p:nvPr/>
          </p:nvSpPr>
          <p:spPr bwMode="auto">
            <a:xfrm>
              <a:off x="1981200" y="2514600"/>
              <a:ext cx="533400" cy="533400"/>
            </a:xfrm>
            <a:prstGeom prst="bevel">
              <a:avLst>
                <a:gd name="adj" fmla="val 12500"/>
              </a:avLst>
            </a:prstGeom>
            <a:solidFill>
              <a:schemeClr val="bg1">
                <a:lumMod val="50000"/>
              </a:schemeClr>
            </a:solidFill>
            <a:ln w="12700">
              <a:noFill/>
              <a:miter lim="800000"/>
              <a:headEnd/>
              <a:tailEnd/>
            </a:ln>
            <a:effectLst/>
          </p:spPr>
          <p:txBody>
            <a:bodyPr lIns="92075" tIns="0" rIns="92075" bIns="0" anchor="ctr"/>
            <a:lstStyle/>
            <a:p>
              <a:pPr algn="ctr"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r>
                <a:rPr lang="en-US" b="1" dirty="0" smtClean="0">
                  <a:solidFill>
                    <a:srgbClr val="FFFFFF"/>
                  </a:solidFill>
                  <a:latin typeface="Arial" charset="0"/>
                </a:rPr>
                <a:t>2</a:t>
              </a:r>
              <a:endParaRPr lang="en-US" b="1" dirty="0">
                <a:solidFill>
                  <a:srgbClr val="FFFFFF"/>
                </a:solidFill>
                <a:latin typeface="Arial" charset="0"/>
              </a:endParaRPr>
            </a:p>
          </p:txBody>
        </p:sp>
        <p:sp>
          <p:nvSpPr>
            <p:cNvPr id="23" name="AutoShape 7"/>
            <p:cNvSpPr>
              <a:spLocks noChangeArrowheads="1"/>
            </p:cNvSpPr>
            <p:nvPr/>
          </p:nvSpPr>
          <p:spPr bwMode="auto">
            <a:xfrm>
              <a:off x="2667000" y="2514600"/>
              <a:ext cx="4495800" cy="533400"/>
            </a:xfrm>
            <a:prstGeom prst="bevel">
              <a:avLst>
                <a:gd name="adj" fmla="val 12500"/>
              </a:avLst>
            </a:prstGeom>
            <a:solidFill>
              <a:schemeClr val="bg1">
                <a:lumMod val="50000"/>
              </a:schemeClr>
            </a:solidFill>
            <a:ln w="12700">
              <a:noFill/>
              <a:miter lim="800000"/>
              <a:headEnd/>
              <a:tailEnd/>
            </a:ln>
            <a:effectLst/>
          </p:spPr>
          <p:txBody>
            <a:bodyPr lIns="92075" tIns="0" rIns="92075" bIns="0" anchor="ctr"/>
            <a:lstStyle/>
            <a:p>
              <a:pPr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r>
                <a:rPr lang="en-US" b="1" dirty="0" smtClean="0">
                  <a:solidFill>
                    <a:srgbClr val="FFFFFF"/>
                  </a:solidFill>
                  <a:latin typeface="Arial" charset="0"/>
                </a:rPr>
                <a:t>Additional Draft 2 Test Method Updates</a:t>
              </a:r>
            </a:p>
          </p:txBody>
        </p:sp>
      </p:grpSp>
      <p:grpSp>
        <p:nvGrpSpPr>
          <p:cNvPr id="3" name="Group 20"/>
          <p:cNvGrpSpPr/>
          <p:nvPr/>
        </p:nvGrpSpPr>
        <p:grpSpPr>
          <a:xfrm>
            <a:off x="1752600" y="2430379"/>
            <a:ext cx="5715000" cy="533400"/>
            <a:chOff x="1981200" y="1905000"/>
            <a:chExt cx="5181600" cy="533400"/>
          </a:xfrm>
          <a:solidFill>
            <a:schemeClr val="bg1">
              <a:lumMod val="75000"/>
            </a:schemeClr>
          </a:solidFill>
        </p:grpSpPr>
        <p:sp>
          <p:nvSpPr>
            <p:cNvPr id="25" name="AutoShape 2"/>
            <p:cNvSpPr>
              <a:spLocks noChangeArrowheads="1"/>
            </p:cNvSpPr>
            <p:nvPr/>
          </p:nvSpPr>
          <p:spPr bwMode="auto">
            <a:xfrm>
              <a:off x="1981200" y="1905000"/>
              <a:ext cx="533400" cy="533400"/>
            </a:xfrm>
            <a:prstGeom prst="bevel">
              <a:avLst>
                <a:gd name="adj" fmla="val 12500"/>
              </a:avLst>
            </a:prstGeom>
            <a:grpFill/>
            <a:ln w="12700">
              <a:noFill/>
              <a:miter lim="800000"/>
              <a:headEnd/>
              <a:tailEnd/>
            </a:ln>
            <a:effectLst/>
          </p:spPr>
          <p:txBody>
            <a:bodyPr lIns="92075" tIns="0" rIns="92075" bIns="0" anchor="ctr"/>
            <a:lstStyle/>
            <a:p>
              <a:pPr algn="ctr"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r>
                <a:rPr lang="en-US" b="1" dirty="0" smtClean="0">
                  <a:solidFill>
                    <a:srgbClr val="FFFFFF"/>
                  </a:solidFill>
                  <a:latin typeface="Arial" charset="0"/>
                </a:rPr>
                <a:t>1</a:t>
              </a:r>
              <a:endParaRPr lang="en-US" b="1" dirty="0">
                <a:solidFill>
                  <a:srgbClr val="FFFFFF"/>
                </a:solidFill>
                <a:latin typeface="Arial" charset="0"/>
              </a:endParaRPr>
            </a:p>
          </p:txBody>
        </p:sp>
        <p:sp>
          <p:nvSpPr>
            <p:cNvPr id="28" name="AutoShape 9"/>
            <p:cNvSpPr>
              <a:spLocks noChangeArrowheads="1"/>
            </p:cNvSpPr>
            <p:nvPr/>
          </p:nvSpPr>
          <p:spPr bwMode="auto">
            <a:xfrm>
              <a:off x="2667000" y="1905000"/>
              <a:ext cx="4495800" cy="533400"/>
            </a:xfrm>
            <a:prstGeom prst="bevel">
              <a:avLst>
                <a:gd name="adj" fmla="val 12500"/>
              </a:avLst>
            </a:prstGeom>
            <a:grpFill/>
            <a:ln w="12700">
              <a:noFill/>
              <a:miter lim="800000"/>
              <a:headEnd/>
              <a:tailEnd/>
            </a:ln>
            <a:effectLst/>
          </p:spPr>
          <p:txBody>
            <a:bodyPr lIns="92075" tIns="0" rIns="92075" bIns="0" anchor="ctr"/>
            <a:lstStyle/>
            <a:p>
              <a:pPr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r>
                <a:rPr lang="en-US" b="1" dirty="0" smtClean="0">
                  <a:solidFill>
                    <a:srgbClr val="FFFFFF"/>
                  </a:solidFill>
                </a:rPr>
                <a:t>DOE Validation Testing</a:t>
              </a:r>
              <a:endParaRPr lang="en-US" b="1" dirty="0">
                <a:solidFill>
                  <a:srgbClr val="FFFFFF"/>
                </a:solidFill>
                <a:latin typeface="Arial" charset="0"/>
              </a:endParaRPr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228600" y="228600"/>
            <a:ext cx="579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21" name="Title 1"/>
          <p:cNvSpPr>
            <a:spLocks noGrp="1"/>
          </p:cNvSpPr>
          <p:nvPr>
            <p:ph type="title"/>
          </p:nvPr>
        </p:nvSpPr>
        <p:spPr>
          <a:xfrm>
            <a:off x="152400" y="228600"/>
            <a:ext cx="7620000" cy="1066800"/>
          </a:xfrm>
        </p:spPr>
        <p:txBody>
          <a:bodyPr>
            <a:normAutofit/>
          </a:bodyPr>
          <a:lstStyle/>
          <a:p>
            <a:r>
              <a:rPr lang="en-US" dirty="0" smtClean="0"/>
              <a:t>Agenda</a:t>
            </a:r>
            <a:endParaRPr lang="en-US" dirty="0"/>
          </a:p>
        </p:txBody>
      </p:sp>
      <p:sp>
        <p:nvSpPr>
          <p:cNvPr id="14" name="AutoShape 4"/>
          <p:cNvSpPr>
            <a:spLocks noChangeArrowheads="1"/>
          </p:cNvSpPr>
          <p:nvPr/>
        </p:nvSpPr>
        <p:spPr bwMode="auto">
          <a:xfrm>
            <a:off x="1752601" y="3801979"/>
            <a:ext cx="588309" cy="533400"/>
          </a:xfrm>
          <a:prstGeom prst="bevel">
            <a:avLst>
              <a:gd name="adj" fmla="val 12500"/>
            </a:avLst>
          </a:prstGeom>
          <a:solidFill>
            <a:schemeClr val="bg1">
              <a:lumMod val="75000"/>
            </a:schemeClr>
          </a:solidFill>
          <a:ln w="12700">
            <a:noFill/>
            <a:miter lim="800000"/>
            <a:headEnd/>
            <a:tailEnd/>
          </a:ln>
          <a:effectLst/>
        </p:spPr>
        <p:txBody>
          <a:bodyPr lIns="92075" tIns="0" rIns="92075" bIns="0" anchor="ctr"/>
          <a:lstStyle/>
          <a:p>
            <a:pPr algn="ctr" eaLnBrk="0" hangingPunct="0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b="1" dirty="0" smtClean="0">
                <a:solidFill>
                  <a:srgbClr val="FFFFFF"/>
                </a:solidFill>
                <a:latin typeface="Arial" charset="0"/>
              </a:rPr>
              <a:t>3</a:t>
            </a:r>
            <a:endParaRPr lang="en-US" b="1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8" name="AutoShape 7"/>
          <p:cNvSpPr>
            <a:spLocks noChangeArrowheads="1"/>
          </p:cNvSpPr>
          <p:nvPr/>
        </p:nvSpPr>
        <p:spPr bwMode="auto">
          <a:xfrm>
            <a:off x="2508997" y="3801979"/>
            <a:ext cx="4958603" cy="533400"/>
          </a:xfrm>
          <a:prstGeom prst="bevel">
            <a:avLst>
              <a:gd name="adj" fmla="val 12500"/>
            </a:avLst>
          </a:prstGeom>
          <a:solidFill>
            <a:schemeClr val="bg1">
              <a:lumMod val="75000"/>
            </a:schemeClr>
          </a:solidFill>
          <a:ln w="12700">
            <a:noFill/>
            <a:miter lim="800000"/>
            <a:headEnd/>
            <a:tailEnd/>
          </a:ln>
          <a:effectLst/>
        </p:spPr>
        <p:txBody>
          <a:bodyPr lIns="92075" tIns="0" rIns="92075" bIns="0" anchor="ctr"/>
          <a:lstStyle/>
          <a:p>
            <a:pPr eaLnBrk="0" hangingPunct="0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b="1" dirty="0" smtClean="0">
                <a:solidFill>
                  <a:srgbClr val="FFFFFF"/>
                </a:solidFill>
                <a:latin typeface="Arial" charset="0"/>
              </a:rPr>
              <a:t>Next Steps </a:t>
            </a:r>
          </a:p>
        </p:txBody>
      </p:sp>
    </p:spTree>
    <p:extLst>
      <p:ext uri="{BB962C8B-B14F-4D97-AF65-F5344CB8AC3E}">
        <p14:creationId xmlns:p14="http://schemas.microsoft.com/office/powerpoint/2010/main" val="1716073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Additional Draft 2 Updates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DOE made additional updates to the Draft 2 Test Method regarding the following topics</a:t>
            </a:r>
          </a:p>
          <a:p>
            <a:pPr lvl="1"/>
            <a:r>
              <a:rPr lang="en-US" dirty="0" smtClean="0"/>
              <a:t>Ambient Test Conditions</a:t>
            </a:r>
          </a:p>
          <a:p>
            <a:pPr lvl="1"/>
            <a:r>
              <a:rPr lang="en-US" dirty="0" smtClean="0"/>
              <a:t>Volume Measurement Requirements</a:t>
            </a:r>
          </a:p>
          <a:p>
            <a:pPr lvl="1"/>
            <a:r>
              <a:rPr lang="en-US" dirty="0" smtClean="0"/>
              <a:t>Defrost Adequacy Test</a:t>
            </a:r>
          </a:p>
          <a:p>
            <a:pPr lvl="1"/>
            <a:r>
              <a:rPr lang="en-US" dirty="0" smtClean="0"/>
              <a:t>Reporting Requirements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3914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Introductions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648200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en-US" b="1" dirty="0" smtClean="0">
                <a:solidFill>
                  <a:schemeClr val="tx2"/>
                </a:solidFill>
              </a:rPr>
              <a:t>Christopher Kent</a:t>
            </a:r>
            <a:endParaRPr lang="en-US" dirty="0"/>
          </a:p>
          <a:p>
            <a:pPr marL="339725" indent="0">
              <a:spcBef>
                <a:spcPts val="0"/>
              </a:spcBef>
              <a:buNone/>
            </a:pPr>
            <a:r>
              <a:rPr lang="en-US" sz="2400" dirty="0" smtClean="0"/>
              <a:t>U.S. Environmental Protection Agency</a:t>
            </a:r>
            <a:endParaRPr lang="en-US" sz="2400" dirty="0"/>
          </a:p>
          <a:p>
            <a:pPr marL="0" indent="0">
              <a:spcBef>
                <a:spcPts val="0"/>
              </a:spcBef>
              <a:buNone/>
            </a:pPr>
            <a:endParaRPr lang="en-US" sz="1000" dirty="0" smtClean="0"/>
          </a:p>
          <a:p>
            <a:r>
              <a:rPr lang="en-US" b="1" dirty="0" smtClean="0">
                <a:solidFill>
                  <a:schemeClr val="tx2"/>
                </a:solidFill>
              </a:rPr>
              <a:t>Bryan Berringer</a:t>
            </a:r>
            <a:endParaRPr lang="en-US" dirty="0"/>
          </a:p>
          <a:p>
            <a:pPr marL="339725" indent="0">
              <a:buNone/>
            </a:pPr>
            <a:r>
              <a:rPr lang="en-US" sz="2400" dirty="0" smtClean="0"/>
              <a:t>U.S. Department of Energy</a:t>
            </a:r>
          </a:p>
          <a:p>
            <a:endParaRPr lang="en-US" sz="1000" dirty="0" smtClean="0"/>
          </a:p>
          <a:p>
            <a:r>
              <a:rPr lang="en-US" b="1" dirty="0" smtClean="0">
                <a:solidFill>
                  <a:schemeClr val="tx2"/>
                </a:solidFill>
              </a:rPr>
              <a:t>Erica Porras</a:t>
            </a:r>
          </a:p>
          <a:p>
            <a:pPr marL="339725" indent="0">
              <a:buNone/>
            </a:pPr>
            <a:r>
              <a:rPr lang="en-US" sz="2400" dirty="0" smtClean="0"/>
              <a:t>ICF International</a:t>
            </a:r>
          </a:p>
          <a:p>
            <a:pPr marL="0" indent="0">
              <a:buNone/>
            </a:pPr>
            <a:endParaRPr lang="en-US" sz="1000" dirty="0" smtClean="0"/>
          </a:p>
          <a:p>
            <a:r>
              <a:rPr lang="en-US" b="1" dirty="0" smtClean="0">
                <a:solidFill>
                  <a:schemeClr val="tx2"/>
                </a:solidFill>
              </a:rPr>
              <a:t>Kurt Klinke</a:t>
            </a:r>
            <a:endParaRPr lang="en-US" b="1" dirty="0">
              <a:solidFill>
                <a:schemeClr val="tx2"/>
              </a:solidFill>
            </a:endParaRPr>
          </a:p>
          <a:p>
            <a:pPr marL="339725" indent="0">
              <a:buNone/>
            </a:pPr>
            <a:r>
              <a:rPr lang="en-US" sz="2400" dirty="0" smtClean="0"/>
              <a:t>Navigant Consulting</a:t>
            </a:r>
          </a:p>
          <a:p>
            <a:pPr marL="0" indent="0">
              <a:buNone/>
            </a:pP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413653931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Ambient Test Conditions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 the Draft 1 Test Method, DOE included lighting and radiant heat ambient condition requirements</a:t>
            </a:r>
          </a:p>
          <a:p>
            <a:pPr lvl="1"/>
            <a:r>
              <a:rPr lang="en-US" dirty="0" smtClean="0"/>
              <a:t>Draft 1 Requirements based on ASHRAE 72</a:t>
            </a:r>
          </a:p>
          <a:p>
            <a:endParaRPr lang="en-US" dirty="0"/>
          </a:p>
          <a:p>
            <a:r>
              <a:rPr lang="en-US" dirty="0" smtClean="0"/>
              <a:t>Stakeholders commented that these requirements were unnecessary and increased burden</a:t>
            </a:r>
          </a:p>
          <a:p>
            <a:pPr lvl="1"/>
            <a:r>
              <a:rPr lang="en-US" dirty="0" smtClean="0"/>
              <a:t>Lighting and radiant heat have no noticeable effect on unit energy consumption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9629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Ambient Test Conditions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After further evaluation, DOE does not believe these requirements are applicable to Lab Grade R/F</a:t>
            </a:r>
          </a:p>
          <a:p>
            <a:pPr lvl="1"/>
            <a:endParaRPr lang="en-US" dirty="0"/>
          </a:p>
          <a:p>
            <a:r>
              <a:rPr lang="en-US" dirty="0" smtClean="0"/>
              <a:t>As such, </a:t>
            </a:r>
            <a:r>
              <a:rPr lang="en-US" b="1" dirty="0" smtClean="0"/>
              <a:t>DOE has proposed to remove the lighting and radiant heat requirements</a:t>
            </a:r>
          </a:p>
          <a:p>
            <a:pPr lvl="1"/>
            <a:r>
              <a:rPr lang="en-US" dirty="0" smtClean="0"/>
              <a:t>Requirements do not affect Lab Grade R/F</a:t>
            </a:r>
          </a:p>
          <a:p>
            <a:pPr lvl="1"/>
            <a:r>
              <a:rPr lang="en-US" dirty="0" smtClean="0"/>
              <a:t>Reduces test burden by easing the preliminary test setup requirements for labs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3212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Volume Measurement 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After publication of Draft 1, DOE reevaluated the volume measurement requirements</a:t>
            </a:r>
          </a:p>
          <a:p>
            <a:pPr lvl="1"/>
            <a:r>
              <a:rPr lang="en-US" dirty="0" smtClean="0"/>
              <a:t>Requirements were not based on known industry standards</a:t>
            </a:r>
          </a:p>
          <a:p>
            <a:pPr lvl="1"/>
            <a:endParaRPr lang="en-US" dirty="0"/>
          </a:p>
          <a:p>
            <a:r>
              <a:rPr lang="en-US" dirty="0" smtClean="0"/>
              <a:t>Based on its evaluation, </a:t>
            </a:r>
            <a:r>
              <a:rPr lang="en-US" b="1" dirty="0" smtClean="0"/>
              <a:t>DOE </a:t>
            </a:r>
            <a:r>
              <a:rPr lang="en-US" b="1" dirty="0"/>
              <a:t>has proposed to update the volume measurement requirements to reference ANSI/AHAM HRF-1-2008</a:t>
            </a:r>
          </a:p>
          <a:p>
            <a:pPr lvl="1"/>
            <a:r>
              <a:rPr lang="en-US" dirty="0"/>
              <a:t>Common industry standard used for R/F</a:t>
            </a:r>
          </a:p>
          <a:p>
            <a:pPr lvl="1"/>
            <a:r>
              <a:rPr lang="en-US" dirty="0"/>
              <a:t>Provides standardized method of determining volume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1025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Volume Measurement 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6482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Stakeholders also requested that CAD drawings be allowed when determining net useable volume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DOE agrees that CAD drawings be allowed</a:t>
            </a:r>
          </a:p>
          <a:p>
            <a:pPr lvl="1"/>
            <a:r>
              <a:rPr lang="en-US" dirty="0" smtClean="0"/>
              <a:t>If used, all measurements and calculations must meet HRF-1-2008’s requirements</a:t>
            </a:r>
          </a:p>
          <a:p>
            <a:endParaRPr lang="en-US" dirty="0"/>
          </a:p>
          <a:p>
            <a:r>
              <a:rPr lang="en-US" dirty="0" smtClean="0"/>
              <a:t>As such, </a:t>
            </a:r>
            <a:r>
              <a:rPr lang="en-US" b="1" dirty="0" smtClean="0"/>
              <a:t>DOE has proposed to update the requirements to allow the use of CAD drawings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424589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Defrost Adequacy Assurance Test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876800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The Draft 1 Test Method included a test to evaluate the adequacy of any automatic defrost</a:t>
            </a:r>
          </a:p>
          <a:p>
            <a:pPr lvl="1"/>
            <a:endParaRPr lang="en-US" dirty="0"/>
          </a:p>
          <a:p>
            <a:r>
              <a:rPr lang="en-US" dirty="0" smtClean="0"/>
              <a:t>DOE received multiple stakeholder comments agreeing that the test:</a:t>
            </a:r>
            <a:endParaRPr lang="en-US" strike="sngStrike" dirty="0" smtClean="0"/>
          </a:p>
          <a:p>
            <a:pPr lvl="1"/>
            <a:r>
              <a:rPr lang="en-US" dirty="0" smtClean="0"/>
              <a:t>Is extremely subjective</a:t>
            </a:r>
          </a:p>
          <a:p>
            <a:pPr lvl="1"/>
            <a:r>
              <a:rPr lang="en-US" dirty="0" smtClean="0"/>
              <a:t>Significantly increases total test time</a:t>
            </a:r>
          </a:p>
          <a:p>
            <a:pPr lvl="1"/>
            <a:endParaRPr lang="en-US" dirty="0"/>
          </a:p>
          <a:p>
            <a:r>
              <a:rPr lang="en-US" dirty="0" smtClean="0"/>
              <a:t>After evaluation, </a:t>
            </a:r>
            <a:r>
              <a:rPr lang="en-US" b="1" dirty="0" smtClean="0"/>
              <a:t>DOE agrees with the stakeholder comments and has proposed to remove the test</a:t>
            </a:r>
          </a:p>
          <a:p>
            <a:pPr lvl="1"/>
            <a:r>
              <a:rPr lang="en-US" dirty="0" smtClean="0"/>
              <a:t>DOE requests feedback regarding alternative methods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6741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Reporting 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DOE received stakeholder comments requesting the reporting of additional values</a:t>
            </a:r>
          </a:p>
          <a:p>
            <a:pPr lvl="1"/>
            <a:r>
              <a:rPr lang="en-US" dirty="0" smtClean="0"/>
              <a:t>Uniformity</a:t>
            </a:r>
          </a:p>
          <a:p>
            <a:pPr lvl="1"/>
            <a:r>
              <a:rPr lang="en-US" dirty="0" smtClean="0"/>
              <a:t>Stability</a:t>
            </a:r>
          </a:p>
          <a:p>
            <a:pPr lvl="1"/>
            <a:r>
              <a:rPr lang="en-US" dirty="0" smtClean="0"/>
              <a:t>Peak Variance</a:t>
            </a:r>
          </a:p>
          <a:p>
            <a:endParaRPr lang="en-US" dirty="0"/>
          </a:p>
          <a:p>
            <a:r>
              <a:rPr lang="en-US" dirty="0" smtClean="0"/>
              <a:t>DOE agreed with stakeholder comments and has proposed requiring the reporting of the listed values</a:t>
            </a:r>
          </a:p>
          <a:p>
            <a:pPr lvl="1"/>
            <a:r>
              <a:rPr lang="en-US" dirty="0" smtClean="0"/>
              <a:t>Values are calculated for a 3-hour period, not including any part of the 8-hour DO period</a:t>
            </a:r>
          </a:p>
        </p:txBody>
      </p:sp>
    </p:spTree>
    <p:extLst>
      <p:ext uri="{BB962C8B-B14F-4D97-AF65-F5344CB8AC3E}">
        <p14:creationId xmlns:p14="http://schemas.microsoft.com/office/powerpoint/2010/main" val="2190469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Reporting Requirements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u="sng" dirty="0" smtClean="0"/>
              <a:t>Uniformity:</a:t>
            </a:r>
            <a:r>
              <a:rPr lang="en-US" dirty="0" smtClean="0"/>
              <a:t> </a:t>
            </a:r>
            <a:r>
              <a:rPr lang="en-US" dirty="0"/>
              <a:t>The difference between the maximum and minimum temperature measured inside of a unit’s cabinet at any given </a:t>
            </a:r>
            <a:r>
              <a:rPr lang="en-US" dirty="0" smtClean="0"/>
              <a:t>time</a:t>
            </a:r>
          </a:p>
          <a:p>
            <a:endParaRPr lang="en-US" u="sng" dirty="0"/>
          </a:p>
          <a:p>
            <a:r>
              <a:rPr lang="en-US" u="sng" dirty="0" smtClean="0"/>
              <a:t>Stability:</a:t>
            </a:r>
            <a:r>
              <a:rPr lang="en-US" dirty="0" smtClean="0"/>
              <a:t> </a:t>
            </a:r>
            <a:r>
              <a:rPr lang="en-US" dirty="0"/>
              <a:t>The difference between the maximum and minimum temperature measured by a given thermocouple over the course of the entire test </a:t>
            </a:r>
            <a:r>
              <a:rPr lang="en-US" dirty="0" smtClean="0"/>
              <a:t>period</a:t>
            </a:r>
          </a:p>
          <a:p>
            <a:endParaRPr lang="en-US" u="sng" dirty="0"/>
          </a:p>
          <a:p>
            <a:r>
              <a:rPr lang="en-US" u="sng" dirty="0" smtClean="0"/>
              <a:t>Peak Variance:</a:t>
            </a:r>
            <a:r>
              <a:rPr lang="en-US" dirty="0" smtClean="0"/>
              <a:t> </a:t>
            </a:r>
            <a:r>
              <a:rPr lang="en-US" dirty="0"/>
              <a:t>The difference between the maximum and minimum temperatures measured across all thermocouples over the course of a given measurement period</a:t>
            </a:r>
            <a:endParaRPr lang="en-US" u="sng" dirty="0"/>
          </a:p>
        </p:txBody>
      </p:sp>
    </p:spTree>
    <p:extLst>
      <p:ext uri="{BB962C8B-B14F-4D97-AF65-F5344CB8AC3E}">
        <p14:creationId xmlns:p14="http://schemas.microsoft.com/office/powerpoint/2010/main" val="1620293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Additional Comments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4400" dirty="0" smtClean="0"/>
              <a:t>Additional Comments?</a:t>
            </a:r>
            <a:endParaRPr lang="en-US" sz="44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9688376"/>
              </p:ext>
            </p:extLst>
          </p:nvPr>
        </p:nvGraphicFramePr>
        <p:xfrm>
          <a:off x="1295400" y="3505200"/>
          <a:ext cx="6324600" cy="1028700"/>
        </p:xfrm>
        <a:graphic>
          <a:graphicData uri="http://schemas.openxmlformats.org/drawingml/2006/table">
            <a:tbl>
              <a:tblPr firstRow="1" bandRow="1">
                <a:tableStyleId>{ED083AE6-46FA-4A59-8FB0-9F97EB10719F}</a:tableStyleId>
              </a:tblPr>
              <a:tblGrid>
                <a:gridCol w="6324600"/>
              </a:tblGrid>
              <a:tr h="10287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 smtClean="0"/>
                        <a:t>Written Comments are due by October</a:t>
                      </a:r>
                      <a:r>
                        <a:rPr lang="en-US" sz="2400" b="1" baseline="0" dirty="0" smtClean="0"/>
                        <a:t> 23</a:t>
                      </a:r>
                      <a:endParaRPr lang="en-US" sz="2400" b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90062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1"/>
          <p:cNvGrpSpPr/>
          <p:nvPr/>
        </p:nvGrpSpPr>
        <p:grpSpPr>
          <a:xfrm>
            <a:off x="1752600" y="3116179"/>
            <a:ext cx="5715000" cy="533400"/>
            <a:chOff x="1981200" y="2514600"/>
            <a:chExt cx="5181600" cy="533400"/>
          </a:xfrm>
          <a:solidFill>
            <a:schemeClr val="bg1">
              <a:lumMod val="75000"/>
            </a:schemeClr>
          </a:solidFill>
        </p:grpSpPr>
        <p:sp>
          <p:nvSpPr>
            <p:cNvPr id="22" name="AutoShape 4"/>
            <p:cNvSpPr>
              <a:spLocks noChangeArrowheads="1"/>
            </p:cNvSpPr>
            <p:nvPr/>
          </p:nvSpPr>
          <p:spPr bwMode="auto">
            <a:xfrm>
              <a:off x="1981200" y="2514600"/>
              <a:ext cx="533400" cy="533400"/>
            </a:xfrm>
            <a:prstGeom prst="bevel">
              <a:avLst>
                <a:gd name="adj" fmla="val 12500"/>
              </a:avLst>
            </a:prstGeom>
            <a:grpFill/>
            <a:ln w="12700">
              <a:noFill/>
              <a:miter lim="800000"/>
              <a:headEnd/>
              <a:tailEnd/>
            </a:ln>
            <a:effectLst/>
          </p:spPr>
          <p:txBody>
            <a:bodyPr lIns="92075" tIns="0" rIns="92075" bIns="0" anchor="ctr"/>
            <a:lstStyle/>
            <a:p>
              <a:pPr algn="ctr"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r>
                <a:rPr lang="en-US" b="1" dirty="0" smtClean="0">
                  <a:solidFill>
                    <a:srgbClr val="FFFFFF"/>
                  </a:solidFill>
                  <a:latin typeface="Arial" charset="0"/>
                </a:rPr>
                <a:t>2</a:t>
              </a:r>
              <a:endParaRPr lang="en-US" b="1" dirty="0">
                <a:solidFill>
                  <a:srgbClr val="FFFFFF"/>
                </a:solidFill>
                <a:latin typeface="Arial" charset="0"/>
              </a:endParaRPr>
            </a:p>
          </p:txBody>
        </p:sp>
        <p:sp>
          <p:nvSpPr>
            <p:cNvPr id="23" name="AutoShape 7"/>
            <p:cNvSpPr>
              <a:spLocks noChangeArrowheads="1"/>
            </p:cNvSpPr>
            <p:nvPr/>
          </p:nvSpPr>
          <p:spPr bwMode="auto">
            <a:xfrm>
              <a:off x="2667000" y="2514600"/>
              <a:ext cx="4495800" cy="533400"/>
            </a:xfrm>
            <a:prstGeom prst="bevel">
              <a:avLst>
                <a:gd name="adj" fmla="val 12500"/>
              </a:avLst>
            </a:prstGeom>
            <a:grpFill/>
            <a:ln w="12700">
              <a:noFill/>
              <a:miter lim="800000"/>
              <a:headEnd/>
              <a:tailEnd/>
            </a:ln>
            <a:effectLst/>
          </p:spPr>
          <p:txBody>
            <a:bodyPr lIns="92075" tIns="0" rIns="92075" bIns="0" anchor="ctr"/>
            <a:lstStyle/>
            <a:p>
              <a:pPr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r>
                <a:rPr lang="en-US" b="1" dirty="0" smtClean="0">
                  <a:solidFill>
                    <a:srgbClr val="FFFFFF"/>
                  </a:solidFill>
                  <a:latin typeface="Arial" charset="0"/>
                </a:rPr>
                <a:t>Additional Draft 2 Test Method Updates</a:t>
              </a:r>
            </a:p>
          </p:txBody>
        </p:sp>
      </p:grpSp>
      <p:grpSp>
        <p:nvGrpSpPr>
          <p:cNvPr id="3" name="Group 20"/>
          <p:cNvGrpSpPr/>
          <p:nvPr/>
        </p:nvGrpSpPr>
        <p:grpSpPr>
          <a:xfrm>
            <a:off x="1752600" y="2430379"/>
            <a:ext cx="5715000" cy="533400"/>
            <a:chOff x="1981200" y="1905000"/>
            <a:chExt cx="5181600" cy="533400"/>
          </a:xfrm>
          <a:solidFill>
            <a:schemeClr val="bg1">
              <a:lumMod val="75000"/>
            </a:schemeClr>
          </a:solidFill>
        </p:grpSpPr>
        <p:sp>
          <p:nvSpPr>
            <p:cNvPr id="25" name="AutoShape 2"/>
            <p:cNvSpPr>
              <a:spLocks noChangeArrowheads="1"/>
            </p:cNvSpPr>
            <p:nvPr/>
          </p:nvSpPr>
          <p:spPr bwMode="auto">
            <a:xfrm>
              <a:off x="1981200" y="1905000"/>
              <a:ext cx="533400" cy="533400"/>
            </a:xfrm>
            <a:prstGeom prst="bevel">
              <a:avLst>
                <a:gd name="adj" fmla="val 12500"/>
              </a:avLst>
            </a:prstGeom>
            <a:grpFill/>
            <a:ln w="12700">
              <a:noFill/>
              <a:miter lim="800000"/>
              <a:headEnd/>
              <a:tailEnd/>
            </a:ln>
            <a:effectLst/>
          </p:spPr>
          <p:txBody>
            <a:bodyPr lIns="92075" tIns="0" rIns="92075" bIns="0" anchor="ctr"/>
            <a:lstStyle/>
            <a:p>
              <a:pPr algn="ctr"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r>
                <a:rPr lang="en-US" b="1" dirty="0" smtClean="0">
                  <a:solidFill>
                    <a:srgbClr val="FFFFFF"/>
                  </a:solidFill>
                  <a:latin typeface="Arial" charset="0"/>
                </a:rPr>
                <a:t>1</a:t>
              </a:r>
              <a:endParaRPr lang="en-US" b="1" dirty="0">
                <a:solidFill>
                  <a:srgbClr val="FFFFFF"/>
                </a:solidFill>
                <a:latin typeface="Arial" charset="0"/>
              </a:endParaRPr>
            </a:p>
          </p:txBody>
        </p:sp>
        <p:sp>
          <p:nvSpPr>
            <p:cNvPr id="28" name="AutoShape 9"/>
            <p:cNvSpPr>
              <a:spLocks noChangeArrowheads="1"/>
            </p:cNvSpPr>
            <p:nvPr/>
          </p:nvSpPr>
          <p:spPr bwMode="auto">
            <a:xfrm>
              <a:off x="2667000" y="1905000"/>
              <a:ext cx="4495800" cy="533400"/>
            </a:xfrm>
            <a:prstGeom prst="bevel">
              <a:avLst>
                <a:gd name="adj" fmla="val 12500"/>
              </a:avLst>
            </a:prstGeom>
            <a:grpFill/>
            <a:ln w="12700">
              <a:noFill/>
              <a:miter lim="800000"/>
              <a:headEnd/>
              <a:tailEnd/>
            </a:ln>
            <a:effectLst/>
          </p:spPr>
          <p:txBody>
            <a:bodyPr lIns="92075" tIns="0" rIns="92075" bIns="0" anchor="ctr"/>
            <a:lstStyle/>
            <a:p>
              <a:pPr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r>
                <a:rPr lang="en-US" b="1" dirty="0" smtClean="0">
                  <a:solidFill>
                    <a:srgbClr val="FFFFFF"/>
                  </a:solidFill>
                </a:rPr>
                <a:t>DOE Validation Testing</a:t>
              </a:r>
              <a:endParaRPr lang="en-US" b="1" dirty="0">
                <a:solidFill>
                  <a:srgbClr val="FFFFFF"/>
                </a:solidFill>
                <a:latin typeface="Arial" charset="0"/>
              </a:endParaRPr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228600" y="228600"/>
            <a:ext cx="579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21" name="Title 1"/>
          <p:cNvSpPr>
            <a:spLocks noGrp="1"/>
          </p:cNvSpPr>
          <p:nvPr>
            <p:ph type="title"/>
          </p:nvPr>
        </p:nvSpPr>
        <p:spPr>
          <a:xfrm>
            <a:off x="152400" y="228600"/>
            <a:ext cx="7620000" cy="1066800"/>
          </a:xfrm>
        </p:spPr>
        <p:txBody>
          <a:bodyPr>
            <a:normAutofit/>
          </a:bodyPr>
          <a:lstStyle/>
          <a:p>
            <a:r>
              <a:rPr lang="en-US" dirty="0" smtClean="0"/>
              <a:t>Agenda</a:t>
            </a:r>
            <a:endParaRPr lang="en-US" dirty="0"/>
          </a:p>
        </p:txBody>
      </p:sp>
      <p:sp>
        <p:nvSpPr>
          <p:cNvPr id="14" name="AutoShape 4"/>
          <p:cNvSpPr>
            <a:spLocks noChangeArrowheads="1"/>
          </p:cNvSpPr>
          <p:nvPr/>
        </p:nvSpPr>
        <p:spPr bwMode="auto">
          <a:xfrm>
            <a:off x="1752601" y="3801979"/>
            <a:ext cx="588309" cy="533400"/>
          </a:xfrm>
          <a:prstGeom prst="bevel">
            <a:avLst>
              <a:gd name="adj" fmla="val 12500"/>
            </a:avLst>
          </a:prstGeom>
          <a:solidFill>
            <a:schemeClr val="bg1">
              <a:lumMod val="50000"/>
            </a:schemeClr>
          </a:solidFill>
          <a:ln w="12700">
            <a:noFill/>
            <a:miter lim="800000"/>
            <a:headEnd/>
            <a:tailEnd/>
          </a:ln>
          <a:effectLst/>
        </p:spPr>
        <p:txBody>
          <a:bodyPr lIns="92075" tIns="0" rIns="92075" bIns="0" anchor="ctr"/>
          <a:lstStyle/>
          <a:p>
            <a:pPr algn="ctr" eaLnBrk="0" hangingPunct="0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b="1" dirty="0" smtClean="0">
                <a:solidFill>
                  <a:srgbClr val="FFFFFF"/>
                </a:solidFill>
                <a:latin typeface="Arial" charset="0"/>
              </a:rPr>
              <a:t>3</a:t>
            </a:r>
            <a:endParaRPr lang="en-US" b="1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8" name="AutoShape 7"/>
          <p:cNvSpPr>
            <a:spLocks noChangeArrowheads="1"/>
          </p:cNvSpPr>
          <p:nvPr/>
        </p:nvSpPr>
        <p:spPr bwMode="auto">
          <a:xfrm>
            <a:off x="2508997" y="3801979"/>
            <a:ext cx="4958603" cy="533400"/>
          </a:xfrm>
          <a:prstGeom prst="bevel">
            <a:avLst>
              <a:gd name="adj" fmla="val 12500"/>
            </a:avLst>
          </a:prstGeom>
          <a:solidFill>
            <a:schemeClr val="bg1">
              <a:lumMod val="50000"/>
            </a:schemeClr>
          </a:solidFill>
          <a:ln w="12700">
            <a:noFill/>
            <a:miter lim="800000"/>
            <a:headEnd/>
            <a:tailEnd/>
          </a:ln>
          <a:effectLst/>
        </p:spPr>
        <p:txBody>
          <a:bodyPr lIns="92075" tIns="0" rIns="92075" bIns="0" anchor="ctr"/>
          <a:lstStyle/>
          <a:p>
            <a:pPr eaLnBrk="0" hangingPunct="0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b="1" dirty="0" smtClean="0">
                <a:solidFill>
                  <a:srgbClr val="FFFFFF"/>
                </a:solidFill>
                <a:latin typeface="Arial" charset="0"/>
              </a:rPr>
              <a:t>Next Steps </a:t>
            </a:r>
          </a:p>
        </p:txBody>
      </p:sp>
    </p:spTree>
    <p:extLst>
      <p:ext uri="{BB962C8B-B14F-4D97-AF65-F5344CB8AC3E}">
        <p14:creationId xmlns:p14="http://schemas.microsoft.com/office/powerpoint/2010/main" val="3686121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Test Method Development Timeline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4749066"/>
              </p:ext>
            </p:extLst>
          </p:nvPr>
        </p:nvGraphicFramePr>
        <p:xfrm>
          <a:off x="361950" y="1905000"/>
          <a:ext cx="8420100" cy="3276852"/>
        </p:xfrm>
        <a:graphic>
          <a:graphicData uri="http://schemas.openxmlformats.org/drawingml/2006/table">
            <a:tbl>
              <a:tblPr/>
              <a:tblGrid>
                <a:gridCol w="6286500"/>
                <a:gridCol w="2133600"/>
              </a:tblGrid>
              <a:tr h="44199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latin typeface="Arial"/>
                          <a:ea typeface="Times New Roman"/>
                        </a:rPr>
                        <a:t>Draft 2 </a:t>
                      </a:r>
                      <a:r>
                        <a:rPr lang="en-US" sz="1800" dirty="0">
                          <a:latin typeface="Arial"/>
                          <a:ea typeface="Times New Roman"/>
                        </a:rPr>
                        <a:t>Version </a:t>
                      </a:r>
                      <a:r>
                        <a:rPr lang="en-US" sz="1800" dirty="0" smtClean="0">
                          <a:latin typeface="Arial"/>
                          <a:ea typeface="Times New Roman"/>
                        </a:rPr>
                        <a:t>1.0 Test Method </a:t>
                      </a:r>
                      <a:r>
                        <a:rPr lang="en-US" sz="1800" dirty="0">
                          <a:latin typeface="Arial"/>
                          <a:ea typeface="Times New Roman"/>
                        </a:rPr>
                        <a:t>to stakeholders</a:t>
                      </a:r>
                      <a:endParaRPr lang="en-US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latin typeface="Arial"/>
                          <a:ea typeface="Times New Roman"/>
                        </a:rPr>
                        <a:t>September </a:t>
                      </a:r>
                      <a:r>
                        <a:rPr lang="en-US" sz="1800" dirty="0">
                          <a:latin typeface="Arial"/>
                          <a:ea typeface="Times New Roman"/>
                        </a:rPr>
                        <a:t>2012</a:t>
                      </a:r>
                      <a:endParaRPr lang="en-US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4888">
                <a:tc>
                  <a:txBody>
                    <a:bodyPr/>
                    <a:lstStyle/>
                    <a:p>
                      <a:pPr marL="0" marR="0" indent="0" algn="l" defTabSz="288925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latin typeface="Arial"/>
                          <a:ea typeface="Times New Roman"/>
                        </a:rPr>
                        <a:t>Draft 2 </a:t>
                      </a:r>
                      <a:r>
                        <a:rPr lang="en-US" sz="1800" dirty="0">
                          <a:latin typeface="Arial"/>
                          <a:ea typeface="Times New Roman"/>
                        </a:rPr>
                        <a:t>Version </a:t>
                      </a:r>
                      <a:r>
                        <a:rPr lang="en-US" sz="1800" dirty="0" smtClean="0">
                          <a:latin typeface="Arial"/>
                          <a:ea typeface="Times New Roman"/>
                        </a:rPr>
                        <a:t>1.0 Test</a:t>
                      </a:r>
                      <a:r>
                        <a:rPr lang="en-US" sz="1800" baseline="0" dirty="0" smtClean="0">
                          <a:latin typeface="Arial"/>
                          <a:ea typeface="Times New Roman"/>
                        </a:rPr>
                        <a:t> Method</a:t>
                      </a:r>
                      <a:r>
                        <a:rPr lang="en-US" sz="1800" dirty="0" smtClean="0">
                          <a:latin typeface="Arial"/>
                          <a:ea typeface="Times New Roman"/>
                        </a:rPr>
                        <a:t> </a:t>
                      </a:r>
                      <a:r>
                        <a:rPr lang="en-US" sz="1800" dirty="0">
                          <a:latin typeface="Arial"/>
                          <a:ea typeface="Times New Roman"/>
                        </a:rPr>
                        <a:t>comments </a:t>
                      </a:r>
                      <a:r>
                        <a:rPr lang="en-US" sz="1800" dirty="0" smtClean="0">
                          <a:latin typeface="Arial"/>
                          <a:ea typeface="Times New Roman"/>
                        </a:rPr>
                        <a:t>due</a:t>
                      </a:r>
                      <a:endParaRPr lang="en-US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latin typeface="Arial"/>
                          <a:ea typeface="Times New Roman"/>
                        </a:rPr>
                        <a:t>October </a:t>
                      </a:r>
                      <a:r>
                        <a:rPr lang="en-US" sz="1800" dirty="0">
                          <a:latin typeface="Arial"/>
                          <a:ea typeface="Times New Roman"/>
                        </a:rPr>
                        <a:t>2012</a:t>
                      </a:r>
                      <a:endParaRPr lang="en-US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199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latin typeface="Arial"/>
                          <a:ea typeface="Times New Roman"/>
                        </a:rPr>
                        <a:t>Draft 3 </a:t>
                      </a:r>
                      <a:r>
                        <a:rPr lang="en-US" sz="1800" dirty="0">
                          <a:latin typeface="Arial"/>
                          <a:ea typeface="Times New Roman"/>
                        </a:rPr>
                        <a:t>Version </a:t>
                      </a:r>
                      <a:r>
                        <a:rPr lang="en-US" sz="1800" dirty="0" smtClean="0">
                          <a:latin typeface="Arial"/>
                          <a:ea typeface="Times New Roman"/>
                        </a:rPr>
                        <a:t>1.0 Test Method </a:t>
                      </a:r>
                      <a:r>
                        <a:rPr lang="en-US" sz="1800" dirty="0">
                          <a:latin typeface="Arial"/>
                          <a:ea typeface="Times New Roman"/>
                        </a:rPr>
                        <a:t>to </a:t>
                      </a:r>
                      <a:r>
                        <a:rPr lang="en-US" sz="1800" dirty="0" smtClean="0">
                          <a:latin typeface="Arial"/>
                          <a:ea typeface="Times New Roman"/>
                        </a:rPr>
                        <a:t>stakeholders</a:t>
                      </a:r>
                      <a:r>
                        <a:rPr lang="en-US" sz="1800" baseline="0" dirty="0" smtClean="0">
                          <a:latin typeface="Arial"/>
                          <a:ea typeface="Times New Roman"/>
                        </a:rPr>
                        <a:t> </a:t>
                      </a:r>
                      <a:r>
                        <a:rPr lang="en-US" sz="1800" baseline="0" dirty="0" smtClean="0">
                          <a:solidFill>
                            <a:srgbClr val="C00000"/>
                          </a:solidFill>
                          <a:latin typeface="Arial"/>
                          <a:ea typeface="Times New Roman"/>
                        </a:rPr>
                        <a:t>(if needed)</a:t>
                      </a:r>
                      <a:endParaRPr lang="en-US" sz="2000" dirty="0">
                        <a:solidFill>
                          <a:srgbClr val="C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+mn-cs"/>
                        </a:rPr>
                        <a:t>December 2013</a:t>
                      </a:r>
                      <a:endParaRPr lang="en-US" sz="1800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441994">
                <a:tc>
                  <a:txBody>
                    <a:bodyPr/>
                    <a:lstStyle/>
                    <a:p>
                      <a:pPr marL="0" marR="0" indent="0" algn="l" defTabSz="288925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latin typeface="Arial"/>
                          <a:ea typeface="Times New Roman"/>
                        </a:rPr>
                        <a:t>Draft 3 </a:t>
                      </a:r>
                      <a:r>
                        <a:rPr lang="en-US" sz="1800" dirty="0">
                          <a:latin typeface="Arial"/>
                          <a:ea typeface="Times New Roman"/>
                        </a:rPr>
                        <a:t>Version </a:t>
                      </a:r>
                      <a:r>
                        <a:rPr lang="en-US" sz="1800" dirty="0" smtClean="0">
                          <a:latin typeface="Arial"/>
                          <a:ea typeface="Times New Roman"/>
                        </a:rPr>
                        <a:t>1.0 Test</a:t>
                      </a:r>
                      <a:r>
                        <a:rPr lang="en-US" sz="1800" baseline="0" dirty="0" smtClean="0">
                          <a:latin typeface="Arial"/>
                          <a:ea typeface="Times New Roman"/>
                        </a:rPr>
                        <a:t> Method</a:t>
                      </a:r>
                      <a:r>
                        <a:rPr lang="en-US" sz="1800" dirty="0" smtClean="0">
                          <a:latin typeface="Arial"/>
                          <a:ea typeface="Times New Roman"/>
                        </a:rPr>
                        <a:t> </a:t>
                      </a:r>
                      <a:r>
                        <a:rPr lang="en-US" sz="1800" dirty="0">
                          <a:latin typeface="Arial"/>
                          <a:ea typeface="Times New Roman"/>
                        </a:rPr>
                        <a:t>comments </a:t>
                      </a:r>
                      <a:r>
                        <a:rPr lang="en-US" sz="1800" dirty="0" smtClean="0">
                          <a:latin typeface="Arial"/>
                          <a:ea typeface="Times New Roman"/>
                        </a:rPr>
                        <a:t>due</a:t>
                      </a:r>
                      <a:endParaRPr lang="en-US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+mn-cs"/>
                        </a:rPr>
                        <a:t>January 2014</a:t>
                      </a:r>
                      <a:endParaRPr lang="en-US" sz="1800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44199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latin typeface="Arial"/>
                          <a:ea typeface="Times New Roman"/>
                        </a:rPr>
                        <a:t>Final</a:t>
                      </a:r>
                      <a:r>
                        <a:rPr lang="en-US" sz="1800" baseline="0" dirty="0" smtClean="0">
                          <a:latin typeface="Arial"/>
                          <a:ea typeface="Times New Roman"/>
                        </a:rPr>
                        <a:t> Draft</a:t>
                      </a:r>
                      <a:r>
                        <a:rPr lang="en-US" sz="1800" dirty="0" smtClean="0">
                          <a:latin typeface="Arial"/>
                          <a:ea typeface="Times New Roman"/>
                        </a:rPr>
                        <a:t> </a:t>
                      </a:r>
                      <a:r>
                        <a:rPr lang="en-US" sz="1800" dirty="0">
                          <a:latin typeface="Arial"/>
                          <a:ea typeface="Times New Roman"/>
                        </a:rPr>
                        <a:t>Version </a:t>
                      </a:r>
                      <a:r>
                        <a:rPr lang="en-US" sz="1800" dirty="0" smtClean="0">
                          <a:latin typeface="Arial"/>
                          <a:ea typeface="Times New Roman"/>
                        </a:rPr>
                        <a:t>1.0 Test</a:t>
                      </a:r>
                      <a:r>
                        <a:rPr lang="en-US" sz="1800" baseline="0" dirty="0" smtClean="0">
                          <a:latin typeface="Arial"/>
                          <a:ea typeface="Times New Roman"/>
                        </a:rPr>
                        <a:t> Method</a:t>
                      </a:r>
                      <a:r>
                        <a:rPr lang="en-US" sz="1800" dirty="0" smtClean="0">
                          <a:latin typeface="Arial"/>
                          <a:ea typeface="Times New Roman"/>
                        </a:rPr>
                        <a:t> </a:t>
                      </a:r>
                      <a:r>
                        <a:rPr lang="en-US" sz="1800" dirty="0">
                          <a:latin typeface="Arial"/>
                          <a:ea typeface="Times New Roman"/>
                        </a:rPr>
                        <a:t>to stakeholders</a:t>
                      </a:r>
                      <a:endParaRPr lang="en-US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+mn-cs"/>
                        </a:rPr>
                        <a:t>Spring 2014</a:t>
                      </a:r>
                      <a:endParaRPr lang="en-US" sz="1800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</a:tr>
              <a:tr h="441994"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latin typeface="Arial"/>
                          <a:ea typeface="Times New Roman"/>
                        </a:rPr>
                        <a:t>Final</a:t>
                      </a:r>
                      <a:r>
                        <a:rPr lang="en-US" sz="1800" baseline="0" dirty="0" smtClean="0">
                          <a:latin typeface="Arial"/>
                          <a:ea typeface="Times New Roman"/>
                        </a:rPr>
                        <a:t> Draft</a:t>
                      </a:r>
                      <a:r>
                        <a:rPr lang="en-US" sz="1800" dirty="0" smtClean="0">
                          <a:latin typeface="Arial"/>
                          <a:ea typeface="Times New Roman"/>
                        </a:rPr>
                        <a:t> </a:t>
                      </a:r>
                      <a:r>
                        <a:rPr lang="en-US" sz="1800" dirty="0">
                          <a:latin typeface="Arial"/>
                          <a:ea typeface="Times New Roman"/>
                        </a:rPr>
                        <a:t>Version </a:t>
                      </a:r>
                      <a:r>
                        <a:rPr lang="en-US" sz="1800" dirty="0" smtClean="0">
                          <a:latin typeface="Arial"/>
                          <a:ea typeface="Times New Roman"/>
                        </a:rPr>
                        <a:t>1.0 Test</a:t>
                      </a:r>
                      <a:r>
                        <a:rPr lang="en-US" sz="1800" baseline="0" dirty="0" smtClean="0">
                          <a:latin typeface="Arial"/>
                          <a:ea typeface="Times New Roman"/>
                        </a:rPr>
                        <a:t> Method</a:t>
                      </a:r>
                      <a:r>
                        <a:rPr lang="en-US" sz="1800" dirty="0" smtClean="0">
                          <a:latin typeface="Arial"/>
                          <a:ea typeface="Times New Roman"/>
                        </a:rPr>
                        <a:t> </a:t>
                      </a:r>
                      <a:r>
                        <a:rPr lang="en-US" sz="1800" dirty="0">
                          <a:latin typeface="Arial"/>
                          <a:ea typeface="Times New Roman"/>
                        </a:rPr>
                        <a:t>comments </a:t>
                      </a:r>
                      <a:r>
                        <a:rPr lang="en-US" sz="1800" dirty="0" smtClean="0">
                          <a:latin typeface="Arial"/>
                          <a:ea typeface="Times New Roman"/>
                        </a:rPr>
                        <a:t>due</a:t>
                      </a:r>
                      <a:endParaRPr lang="en-US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+mn-cs"/>
                        </a:rPr>
                        <a:t>Spring 2014</a:t>
                      </a:r>
                      <a:endParaRPr lang="en-US" sz="1800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</a:tr>
              <a:tr h="44199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Arial"/>
                          <a:ea typeface="Times New Roman"/>
                        </a:rPr>
                        <a:t>Final Version </a:t>
                      </a:r>
                      <a:r>
                        <a:rPr lang="en-US" sz="1800" dirty="0" smtClean="0">
                          <a:latin typeface="Arial"/>
                          <a:ea typeface="Times New Roman"/>
                        </a:rPr>
                        <a:t>1.0 Test</a:t>
                      </a:r>
                      <a:r>
                        <a:rPr lang="en-US" sz="1800" baseline="0" dirty="0" smtClean="0">
                          <a:latin typeface="Arial"/>
                          <a:ea typeface="Times New Roman"/>
                        </a:rPr>
                        <a:t> Method</a:t>
                      </a:r>
                      <a:endParaRPr lang="en-US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+mn-cs"/>
                        </a:rPr>
                        <a:t> </a:t>
                      </a:r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+mn-cs"/>
                        </a:rPr>
                        <a:t> Summer </a:t>
                      </a: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+mn-cs"/>
                        </a:rPr>
                        <a:t>2014</a:t>
                      </a:r>
                      <a:endParaRPr lang="en-US" sz="1800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66317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0000"/>
                </a:solidFill>
              </a:rPr>
              <a:t>Written Comments</a:t>
            </a:r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 smtClean="0">
                <a:solidFill>
                  <a:srgbClr val="000000"/>
                </a:solidFill>
              </a:rPr>
              <a:t>In addition to making verbal comments during </a:t>
            </a:r>
            <a:r>
              <a:rPr lang="en-US" sz="2400" dirty="0" smtClean="0"/>
              <a:t>today’s call</a:t>
            </a:r>
            <a:r>
              <a:rPr lang="en-US" sz="2400" dirty="0" smtClean="0">
                <a:solidFill>
                  <a:srgbClr val="000000"/>
                </a:solidFill>
              </a:rPr>
              <a:t>, stakeholders are encouraged to submit written comments to </a:t>
            </a:r>
            <a:r>
              <a:rPr lang="en-US" sz="2400" dirty="0" smtClean="0">
                <a:hlinkClick r:id="rId3"/>
              </a:rPr>
              <a:t>labgraderefrigeration@energystar.gov</a:t>
            </a:r>
            <a:r>
              <a:rPr lang="en-US" sz="2400" dirty="0" smtClean="0"/>
              <a:t>.     </a:t>
            </a:r>
          </a:p>
          <a:p>
            <a:endParaRPr lang="en-US" dirty="0" smtClean="0"/>
          </a:p>
          <a:p>
            <a:endParaRPr lang="en-US" dirty="0" smtClean="0"/>
          </a:p>
          <a:p>
            <a:pPr>
              <a:buFont typeface="Arial" pitchFamily="34" charset="0"/>
              <a:buNone/>
            </a:pPr>
            <a:endParaRPr lang="en-US" dirty="0" smtClean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734215"/>
              </p:ext>
            </p:extLst>
          </p:nvPr>
        </p:nvGraphicFramePr>
        <p:xfrm>
          <a:off x="2209800" y="3276600"/>
          <a:ext cx="4724400" cy="11195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24400"/>
              </a:tblGrid>
              <a:tr h="27831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Comment Deadline</a:t>
                      </a:r>
                      <a:endParaRPr lang="en-US" sz="2400" b="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662322">
                <a:tc>
                  <a:txBody>
                    <a:bodyPr/>
                    <a:lstStyle/>
                    <a:p>
                      <a:pPr marL="174625" indent="-174625" algn="ctr">
                        <a:buFont typeface="Arial" pitchFamily="34" charset="0"/>
                        <a:buNone/>
                      </a:pPr>
                      <a:r>
                        <a:rPr lang="en-US" sz="2400" baseline="0" dirty="0" smtClean="0">
                          <a:solidFill>
                            <a:srgbClr val="000000"/>
                          </a:solidFill>
                        </a:rPr>
                        <a:t>Wednesday, October 23, 2013</a:t>
                      </a:r>
                      <a:endParaRPr lang="en-US" sz="2400" dirty="0" smtClean="0">
                        <a:solidFill>
                          <a:srgbClr val="00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1120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0000"/>
                </a:solidFill>
              </a:rPr>
              <a:t>Written Comments</a:t>
            </a:r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 smtClean="0">
                <a:solidFill>
                  <a:srgbClr val="000000"/>
                </a:solidFill>
              </a:rPr>
              <a:t>In addition to making verbal comments during </a:t>
            </a:r>
            <a:r>
              <a:rPr lang="en-US" sz="2400" dirty="0" smtClean="0"/>
              <a:t>today’s call</a:t>
            </a:r>
            <a:r>
              <a:rPr lang="en-US" sz="2400" dirty="0" smtClean="0">
                <a:solidFill>
                  <a:srgbClr val="000000"/>
                </a:solidFill>
              </a:rPr>
              <a:t>, stakeholders are encouraged to submit written comments to </a:t>
            </a:r>
            <a:r>
              <a:rPr lang="en-US" sz="2400" dirty="0" smtClean="0">
                <a:hlinkClick r:id="rId3"/>
              </a:rPr>
              <a:t>labgraderefrigeration@energystar.gov</a:t>
            </a:r>
            <a:r>
              <a:rPr lang="en-US" sz="2400" dirty="0" smtClean="0"/>
              <a:t>.     </a:t>
            </a:r>
          </a:p>
          <a:p>
            <a:endParaRPr lang="en-US" dirty="0" smtClean="0"/>
          </a:p>
          <a:p>
            <a:endParaRPr lang="en-US" dirty="0" smtClean="0"/>
          </a:p>
          <a:p>
            <a:pPr>
              <a:buFont typeface="Arial" pitchFamily="34" charset="0"/>
              <a:buNone/>
            </a:pPr>
            <a:endParaRPr lang="en-US" dirty="0" smtClean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2615444"/>
              </p:ext>
            </p:extLst>
          </p:nvPr>
        </p:nvGraphicFramePr>
        <p:xfrm>
          <a:off x="2171700" y="3276600"/>
          <a:ext cx="4800600" cy="11195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00600"/>
              </a:tblGrid>
              <a:tr h="27831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Comment Deadline</a:t>
                      </a:r>
                      <a:endParaRPr lang="en-US" sz="2400" b="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662322">
                <a:tc>
                  <a:txBody>
                    <a:bodyPr/>
                    <a:lstStyle/>
                    <a:p>
                      <a:pPr marL="174625" indent="-174625" algn="ctr">
                        <a:buFont typeface="Arial" pitchFamily="34" charset="0"/>
                        <a:buNone/>
                      </a:pPr>
                      <a:r>
                        <a:rPr lang="en-US" sz="2400" baseline="0" dirty="0" smtClean="0">
                          <a:solidFill>
                            <a:srgbClr val="000000"/>
                          </a:solidFill>
                        </a:rPr>
                        <a:t>Wednesday, October 23, 2013</a:t>
                      </a:r>
                      <a:endParaRPr lang="en-US" sz="2400" dirty="0" smtClean="0">
                        <a:solidFill>
                          <a:srgbClr val="00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90621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Contact Information</a:t>
            </a:r>
          </a:p>
        </p:txBody>
      </p:sp>
      <p:sp>
        <p:nvSpPr>
          <p:cNvPr id="6349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Please send any additional comments to </a:t>
            </a:r>
            <a:r>
              <a:rPr lang="en-US" dirty="0">
                <a:hlinkClick r:id="rId3"/>
              </a:rPr>
              <a:t>labgraderefrigeration@energystar.gov</a:t>
            </a:r>
            <a:r>
              <a:rPr lang="en-US" dirty="0" smtClean="0"/>
              <a:t> or contact:</a:t>
            </a:r>
          </a:p>
          <a:p>
            <a:pPr marL="0" indent="0">
              <a:buFont typeface="Arial" pitchFamily="34" charset="0"/>
              <a:buNone/>
            </a:pPr>
            <a:endParaRPr lang="en-US" dirty="0" smtClean="0"/>
          </a:p>
          <a:p>
            <a:pPr marL="0" indent="0">
              <a:buFont typeface="Arial" pitchFamily="34" charset="0"/>
              <a:buNone/>
            </a:pPr>
            <a:endParaRPr lang="en-US" dirty="0" smtClean="0"/>
          </a:p>
          <a:p>
            <a:pPr marL="0" indent="0">
              <a:buFont typeface="Arial" pitchFamily="34" charset="0"/>
              <a:buNone/>
            </a:pPr>
            <a:endParaRPr lang="en-US" dirty="0" smtClean="0"/>
          </a:p>
          <a:p>
            <a:pPr marL="0" indent="0" algn="ctr">
              <a:buFont typeface="Arial" pitchFamily="34" charset="0"/>
              <a:buNone/>
            </a:pPr>
            <a:endParaRPr lang="en-US" dirty="0" smtClean="0"/>
          </a:p>
          <a:p>
            <a:pPr marL="0" indent="0" algn="ctr">
              <a:buFont typeface="Arial" pitchFamily="34" charset="0"/>
              <a:buNone/>
            </a:pPr>
            <a:r>
              <a:rPr lang="en-US" dirty="0" smtClean="0"/>
              <a:t>Thank you for participating!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6666741"/>
              </p:ext>
            </p:extLst>
          </p:nvPr>
        </p:nvGraphicFramePr>
        <p:xfrm>
          <a:off x="457200" y="3200400"/>
          <a:ext cx="8534400" cy="2895600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4191000"/>
                <a:gridCol w="4343400"/>
              </a:tblGrid>
              <a:tr h="14478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b="1" kern="1200" dirty="0" smtClean="0"/>
                        <a:t>Bryan Berringer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b="0" kern="1200" dirty="0" smtClean="0"/>
                        <a:t>DOE ENERGY STAR Program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b="0" kern="1200" dirty="0" smtClean="0">
                          <a:hlinkClick r:id="rId4"/>
                        </a:rPr>
                        <a:t>Bryan.Berringer@ee.doe.gov</a:t>
                      </a:r>
                      <a:endParaRPr lang="en-US" sz="22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  <a:hlinkClick r:id="rId4"/>
                      </a:endParaRPr>
                    </a:p>
                  </a:txBody>
                  <a:tcPr marL="110490" marR="110490" marT="55245" marB="55245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b="1" kern="1200" dirty="0" smtClean="0"/>
                        <a:t>Kurt Klinke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b="0" kern="1200" dirty="0" smtClean="0"/>
                        <a:t>Navigant Consulting, Inc.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b="0" kern="1200" dirty="0" smtClean="0">
                          <a:hlinkClick r:id="rId4"/>
                        </a:rPr>
                        <a:t>Kurt.Klinke@navigant.com</a:t>
                      </a:r>
                      <a:endParaRPr lang="en-US" sz="2200" b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  <a:hlinkClick r:id="rId4"/>
                      </a:endParaRPr>
                    </a:p>
                  </a:txBody>
                  <a:tcPr marL="110490" marR="110490" marT="55245" marB="55245"/>
                </a:tc>
              </a:tr>
              <a:tr h="1447800">
                <a:tc>
                  <a:txBody>
                    <a:bodyPr/>
                    <a:lstStyle/>
                    <a:p>
                      <a:pPr>
                        <a:tabLst>
                          <a:tab pos="4854575" algn="l"/>
                        </a:tabLst>
                        <a:defRPr/>
                      </a:pPr>
                      <a:r>
                        <a:rPr lang="en-US" sz="2200" b="1" dirty="0" smtClean="0"/>
                        <a:t>Christopher Kent</a:t>
                      </a:r>
                    </a:p>
                    <a:p>
                      <a:pPr>
                        <a:tabLst>
                          <a:tab pos="4854575" algn="l"/>
                        </a:tabLst>
                        <a:defRPr/>
                      </a:pPr>
                      <a:r>
                        <a:rPr lang="en-US" sz="2200" b="0" dirty="0" smtClean="0"/>
                        <a:t>EPA ENERGY STAR Program</a:t>
                      </a:r>
                      <a:r>
                        <a:rPr lang="en-US" sz="2200" dirty="0" smtClean="0"/>
                        <a:t/>
                      </a:r>
                      <a:br>
                        <a:rPr lang="en-US" sz="2200" dirty="0" smtClean="0"/>
                      </a:br>
                      <a:r>
                        <a:rPr lang="en-US" sz="2200" dirty="0" smtClean="0">
                          <a:hlinkClick r:id="rId4"/>
                        </a:rPr>
                        <a:t>Kent.Christopher@epa.gov</a:t>
                      </a:r>
                      <a:r>
                        <a:rPr lang="en-US" sz="2200" dirty="0" smtClean="0"/>
                        <a:t>	</a:t>
                      </a:r>
                      <a:endParaRPr lang="en-US" sz="2200" b="1" dirty="0"/>
                    </a:p>
                  </a:txBody>
                  <a:tcPr marL="110490" marR="110490" marT="55245" marB="55245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b="1" dirty="0" smtClean="0"/>
                        <a:t>Erica Porras</a:t>
                      </a:r>
                      <a:endParaRPr lang="en-US" sz="2200" b="1" baseline="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b="0" dirty="0" smtClean="0"/>
                        <a:t>ICF International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dirty="0" smtClean="0">
                          <a:hlinkClick r:id="rId5"/>
                        </a:rPr>
                        <a:t>Erica.Porras@icfi.com</a:t>
                      </a:r>
                      <a:r>
                        <a:rPr lang="en-US" sz="2200" dirty="0" smtClean="0"/>
                        <a:t> </a:t>
                      </a:r>
                      <a:endParaRPr lang="en-US" sz="2200" b="1" dirty="0" smtClean="0"/>
                    </a:p>
                  </a:txBody>
                  <a:tcPr marL="110490" marR="110490" marT="55245" marB="55245"/>
                </a:tc>
              </a:tr>
            </a:tbl>
          </a:graphicData>
        </a:graphic>
      </p:graphicFrame>
      <p:sp>
        <p:nvSpPr>
          <p:cNvPr id="63503" name="Rectangle 4"/>
          <p:cNvSpPr>
            <a:spLocks noChangeArrowheads="1"/>
          </p:cNvSpPr>
          <p:nvPr/>
        </p:nvSpPr>
        <p:spPr bwMode="auto">
          <a:xfrm>
            <a:off x="2514600" y="6246563"/>
            <a:ext cx="47244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dirty="0">
                <a:hlinkClick r:id="rId6"/>
              </a:rPr>
              <a:t>www.energystar.gov/productdevelopment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7775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Webinar 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00200"/>
            <a:ext cx="8534400" cy="4525963"/>
          </a:xfrm>
        </p:spPr>
        <p:txBody>
          <a:bodyPr/>
          <a:lstStyle/>
          <a:p>
            <a:r>
              <a:rPr lang="en-US" dirty="0" smtClean="0"/>
              <a:t>Provide overview of DOE validation testing</a:t>
            </a:r>
          </a:p>
          <a:p>
            <a:r>
              <a:rPr lang="en-US" dirty="0" smtClean="0"/>
              <a:t>Present relevant test data, analysis, and conclusions</a:t>
            </a:r>
          </a:p>
          <a:p>
            <a:r>
              <a:rPr lang="en-US" dirty="0" smtClean="0"/>
              <a:t>Review additional changes from Draft 1 to Draft 2 Test Method</a:t>
            </a:r>
          </a:p>
          <a:p>
            <a:endParaRPr lang="en-US" dirty="0" smtClean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194570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1"/>
          <p:cNvGrpSpPr/>
          <p:nvPr/>
        </p:nvGrpSpPr>
        <p:grpSpPr>
          <a:xfrm>
            <a:off x="1752600" y="3116179"/>
            <a:ext cx="5715000" cy="533400"/>
            <a:chOff x="1981200" y="2514600"/>
            <a:chExt cx="5181600" cy="533400"/>
          </a:xfrm>
          <a:solidFill>
            <a:schemeClr val="bg1">
              <a:lumMod val="75000"/>
            </a:schemeClr>
          </a:solidFill>
        </p:grpSpPr>
        <p:sp>
          <p:nvSpPr>
            <p:cNvPr id="22" name="AutoShape 4"/>
            <p:cNvSpPr>
              <a:spLocks noChangeArrowheads="1"/>
            </p:cNvSpPr>
            <p:nvPr/>
          </p:nvSpPr>
          <p:spPr bwMode="auto">
            <a:xfrm>
              <a:off x="1981200" y="2514600"/>
              <a:ext cx="533400" cy="533400"/>
            </a:xfrm>
            <a:prstGeom prst="bevel">
              <a:avLst>
                <a:gd name="adj" fmla="val 12500"/>
              </a:avLst>
            </a:prstGeom>
            <a:grpFill/>
            <a:ln w="12700">
              <a:noFill/>
              <a:miter lim="800000"/>
              <a:headEnd/>
              <a:tailEnd/>
            </a:ln>
            <a:effectLst/>
          </p:spPr>
          <p:txBody>
            <a:bodyPr lIns="92075" tIns="0" rIns="92075" bIns="0" anchor="ctr"/>
            <a:lstStyle/>
            <a:p>
              <a:pPr algn="ctr"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r>
                <a:rPr lang="en-US" b="1" dirty="0" smtClean="0">
                  <a:solidFill>
                    <a:srgbClr val="FFFFFF"/>
                  </a:solidFill>
                  <a:latin typeface="Arial" charset="0"/>
                </a:rPr>
                <a:t>2</a:t>
              </a:r>
              <a:endParaRPr lang="en-US" b="1" dirty="0">
                <a:solidFill>
                  <a:srgbClr val="FFFFFF"/>
                </a:solidFill>
                <a:latin typeface="Arial" charset="0"/>
              </a:endParaRPr>
            </a:p>
          </p:txBody>
        </p:sp>
        <p:sp>
          <p:nvSpPr>
            <p:cNvPr id="23" name="AutoShape 7"/>
            <p:cNvSpPr>
              <a:spLocks noChangeArrowheads="1"/>
            </p:cNvSpPr>
            <p:nvPr/>
          </p:nvSpPr>
          <p:spPr bwMode="auto">
            <a:xfrm>
              <a:off x="2667000" y="2514600"/>
              <a:ext cx="4495800" cy="533400"/>
            </a:xfrm>
            <a:prstGeom prst="bevel">
              <a:avLst>
                <a:gd name="adj" fmla="val 12500"/>
              </a:avLst>
            </a:prstGeom>
            <a:grpFill/>
            <a:ln w="12700">
              <a:noFill/>
              <a:miter lim="800000"/>
              <a:headEnd/>
              <a:tailEnd/>
            </a:ln>
            <a:effectLst/>
          </p:spPr>
          <p:txBody>
            <a:bodyPr lIns="92075" tIns="0" rIns="92075" bIns="0" anchor="ctr"/>
            <a:lstStyle/>
            <a:p>
              <a:pPr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r>
                <a:rPr lang="en-US" b="1" dirty="0" smtClean="0">
                  <a:solidFill>
                    <a:srgbClr val="FFFFFF"/>
                  </a:solidFill>
                  <a:latin typeface="Arial" charset="0"/>
                </a:rPr>
                <a:t>Additional Draft 2 Test Method Updates</a:t>
              </a:r>
            </a:p>
          </p:txBody>
        </p:sp>
      </p:grpSp>
      <p:grpSp>
        <p:nvGrpSpPr>
          <p:cNvPr id="3" name="Group 20"/>
          <p:cNvGrpSpPr/>
          <p:nvPr/>
        </p:nvGrpSpPr>
        <p:grpSpPr>
          <a:xfrm>
            <a:off x="1752600" y="2430379"/>
            <a:ext cx="5715000" cy="533400"/>
            <a:chOff x="1981200" y="1905000"/>
            <a:chExt cx="5181600" cy="533400"/>
          </a:xfrm>
          <a:solidFill>
            <a:schemeClr val="bg1">
              <a:lumMod val="50000"/>
            </a:schemeClr>
          </a:solidFill>
        </p:grpSpPr>
        <p:sp>
          <p:nvSpPr>
            <p:cNvPr id="25" name="AutoShape 2"/>
            <p:cNvSpPr>
              <a:spLocks noChangeArrowheads="1"/>
            </p:cNvSpPr>
            <p:nvPr/>
          </p:nvSpPr>
          <p:spPr bwMode="auto">
            <a:xfrm>
              <a:off x="1981200" y="1905000"/>
              <a:ext cx="533400" cy="533400"/>
            </a:xfrm>
            <a:prstGeom prst="bevel">
              <a:avLst>
                <a:gd name="adj" fmla="val 12500"/>
              </a:avLst>
            </a:prstGeom>
            <a:grpFill/>
            <a:ln w="12700">
              <a:noFill/>
              <a:miter lim="800000"/>
              <a:headEnd/>
              <a:tailEnd/>
            </a:ln>
            <a:effectLst/>
          </p:spPr>
          <p:txBody>
            <a:bodyPr lIns="92075" tIns="0" rIns="92075" bIns="0" anchor="ctr"/>
            <a:lstStyle/>
            <a:p>
              <a:pPr algn="ctr"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r>
                <a:rPr lang="en-US" b="1" dirty="0" smtClean="0">
                  <a:solidFill>
                    <a:srgbClr val="FFFFFF"/>
                  </a:solidFill>
                  <a:latin typeface="Arial" charset="0"/>
                </a:rPr>
                <a:t>1</a:t>
              </a:r>
              <a:endParaRPr lang="en-US" b="1" dirty="0">
                <a:solidFill>
                  <a:srgbClr val="FFFFFF"/>
                </a:solidFill>
                <a:latin typeface="Arial" charset="0"/>
              </a:endParaRPr>
            </a:p>
          </p:txBody>
        </p:sp>
        <p:sp>
          <p:nvSpPr>
            <p:cNvPr id="28" name="AutoShape 9"/>
            <p:cNvSpPr>
              <a:spLocks noChangeArrowheads="1"/>
            </p:cNvSpPr>
            <p:nvPr/>
          </p:nvSpPr>
          <p:spPr bwMode="auto">
            <a:xfrm>
              <a:off x="2667000" y="1905000"/>
              <a:ext cx="4495800" cy="533400"/>
            </a:xfrm>
            <a:prstGeom prst="bevel">
              <a:avLst>
                <a:gd name="adj" fmla="val 12500"/>
              </a:avLst>
            </a:prstGeom>
            <a:grpFill/>
            <a:ln w="12700">
              <a:noFill/>
              <a:miter lim="800000"/>
              <a:headEnd/>
              <a:tailEnd/>
            </a:ln>
            <a:effectLst/>
          </p:spPr>
          <p:txBody>
            <a:bodyPr lIns="92075" tIns="0" rIns="92075" bIns="0" anchor="ctr"/>
            <a:lstStyle/>
            <a:p>
              <a:pPr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r>
                <a:rPr lang="en-US" b="1" dirty="0" smtClean="0">
                  <a:solidFill>
                    <a:srgbClr val="FFFFFF"/>
                  </a:solidFill>
                </a:rPr>
                <a:t>DOE Validation Testing</a:t>
              </a:r>
              <a:endParaRPr lang="en-US" b="1" dirty="0">
                <a:solidFill>
                  <a:srgbClr val="FFFFFF"/>
                </a:solidFill>
                <a:latin typeface="Arial" charset="0"/>
              </a:endParaRPr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228600" y="228600"/>
            <a:ext cx="579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21" name="Title 1"/>
          <p:cNvSpPr>
            <a:spLocks noGrp="1"/>
          </p:cNvSpPr>
          <p:nvPr>
            <p:ph type="title"/>
          </p:nvPr>
        </p:nvSpPr>
        <p:spPr>
          <a:xfrm>
            <a:off x="152400" y="228600"/>
            <a:ext cx="7620000" cy="1066800"/>
          </a:xfrm>
        </p:spPr>
        <p:txBody>
          <a:bodyPr>
            <a:normAutofit/>
          </a:bodyPr>
          <a:lstStyle/>
          <a:p>
            <a:r>
              <a:rPr lang="en-US" dirty="0" smtClean="0"/>
              <a:t>Agenda</a:t>
            </a:r>
            <a:endParaRPr lang="en-US" dirty="0"/>
          </a:p>
        </p:txBody>
      </p:sp>
      <p:sp>
        <p:nvSpPr>
          <p:cNvPr id="14" name="AutoShape 4"/>
          <p:cNvSpPr>
            <a:spLocks noChangeArrowheads="1"/>
          </p:cNvSpPr>
          <p:nvPr/>
        </p:nvSpPr>
        <p:spPr bwMode="auto">
          <a:xfrm>
            <a:off x="1752601" y="3801979"/>
            <a:ext cx="588309" cy="533400"/>
          </a:xfrm>
          <a:prstGeom prst="bevel">
            <a:avLst>
              <a:gd name="adj" fmla="val 12500"/>
            </a:avLst>
          </a:prstGeom>
          <a:solidFill>
            <a:schemeClr val="bg1">
              <a:lumMod val="75000"/>
            </a:schemeClr>
          </a:solidFill>
          <a:ln w="12700">
            <a:noFill/>
            <a:miter lim="800000"/>
            <a:headEnd/>
            <a:tailEnd/>
          </a:ln>
          <a:effectLst/>
        </p:spPr>
        <p:txBody>
          <a:bodyPr lIns="92075" tIns="0" rIns="92075" bIns="0" anchor="ctr"/>
          <a:lstStyle/>
          <a:p>
            <a:pPr algn="ctr" eaLnBrk="0" hangingPunct="0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b="1" dirty="0" smtClean="0">
                <a:solidFill>
                  <a:srgbClr val="FFFFFF"/>
                </a:solidFill>
                <a:latin typeface="Arial" charset="0"/>
              </a:rPr>
              <a:t>3</a:t>
            </a:r>
            <a:endParaRPr lang="en-US" b="1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8" name="AutoShape 7"/>
          <p:cNvSpPr>
            <a:spLocks noChangeArrowheads="1"/>
          </p:cNvSpPr>
          <p:nvPr/>
        </p:nvSpPr>
        <p:spPr bwMode="auto">
          <a:xfrm>
            <a:off x="2508997" y="3801979"/>
            <a:ext cx="4958603" cy="533400"/>
          </a:xfrm>
          <a:prstGeom prst="bevel">
            <a:avLst>
              <a:gd name="adj" fmla="val 12500"/>
            </a:avLst>
          </a:prstGeom>
          <a:solidFill>
            <a:schemeClr val="bg1">
              <a:lumMod val="75000"/>
            </a:schemeClr>
          </a:solidFill>
          <a:ln w="12700">
            <a:noFill/>
            <a:miter lim="800000"/>
            <a:headEnd/>
            <a:tailEnd/>
          </a:ln>
          <a:effectLst/>
        </p:spPr>
        <p:txBody>
          <a:bodyPr lIns="92075" tIns="0" rIns="92075" bIns="0" anchor="ctr"/>
          <a:lstStyle/>
          <a:p>
            <a:pPr eaLnBrk="0" hangingPunct="0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b="1" dirty="0" smtClean="0">
                <a:solidFill>
                  <a:srgbClr val="FFFFFF"/>
                </a:solidFill>
                <a:latin typeface="Arial" charset="0"/>
              </a:rPr>
              <a:t>Next Steps </a:t>
            </a:r>
          </a:p>
        </p:txBody>
      </p:sp>
    </p:spTree>
    <p:extLst>
      <p:ext uri="{BB962C8B-B14F-4D97-AF65-F5344CB8AC3E}">
        <p14:creationId xmlns:p14="http://schemas.microsoft.com/office/powerpoint/2010/main" val="1482341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Draft 1 Test Method Overview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Draft 1 Test Method was published Sept. 28, 2012, with comments due Oct. 31, 2012</a:t>
            </a:r>
          </a:p>
          <a:p>
            <a:endParaRPr lang="en-US" dirty="0" smtClean="0"/>
          </a:p>
          <a:p>
            <a:r>
              <a:rPr lang="en-US" dirty="0" smtClean="0"/>
              <a:t>Webinar held Nov. 8, 2012</a:t>
            </a:r>
          </a:p>
          <a:p>
            <a:pPr lvl="1"/>
            <a:endParaRPr lang="en-US" dirty="0"/>
          </a:p>
          <a:p>
            <a:r>
              <a:rPr lang="en-US" dirty="0" smtClean="0"/>
              <a:t>DOE received significant comments regarding three major issues:</a:t>
            </a:r>
          </a:p>
          <a:p>
            <a:pPr lvl="1"/>
            <a:r>
              <a:rPr lang="en-US" dirty="0" smtClean="0"/>
              <a:t>Steady State tolerance</a:t>
            </a:r>
          </a:p>
          <a:p>
            <a:pPr lvl="1"/>
            <a:r>
              <a:rPr lang="en-US" dirty="0" smtClean="0"/>
              <a:t>Door opening requirements</a:t>
            </a:r>
          </a:p>
          <a:p>
            <a:pPr lvl="1"/>
            <a:r>
              <a:rPr lang="en-US" dirty="0" smtClean="0"/>
              <a:t>Bare vs. weighted thermocouples (TC)</a:t>
            </a:r>
          </a:p>
        </p:txBody>
      </p:sp>
    </p:spTree>
    <p:extLst>
      <p:ext uri="{BB962C8B-B14F-4D97-AF65-F5344CB8AC3E}">
        <p14:creationId xmlns:p14="http://schemas.microsoft.com/office/powerpoint/2010/main" val="632049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DOE Validation Testing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24400"/>
          </a:xfrm>
        </p:spPr>
        <p:txBody>
          <a:bodyPr>
            <a:normAutofit/>
          </a:bodyPr>
          <a:lstStyle/>
          <a:p>
            <a:r>
              <a:rPr lang="en-US" dirty="0" smtClean="0"/>
              <a:t>Based on comments, DOE decided to perform validation testing</a:t>
            </a:r>
          </a:p>
          <a:p>
            <a:endParaRPr lang="en-US" dirty="0"/>
          </a:p>
          <a:p>
            <a:r>
              <a:rPr lang="en-US" dirty="0"/>
              <a:t>Several tests performed to evaluate each major issue commented on by stakeholders</a:t>
            </a:r>
          </a:p>
          <a:p>
            <a:pPr lvl="1"/>
            <a:r>
              <a:rPr lang="en-US" dirty="0"/>
              <a:t>Steady State tolerance</a:t>
            </a:r>
          </a:p>
          <a:p>
            <a:pPr lvl="1"/>
            <a:r>
              <a:rPr lang="en-US" dirty="0"/>
              <a:t>Door opening requirements</a:t>
            </a:r>
          </a:p>
          <a:p>
            <a:pPr lvl="1"/>
            <a:r>
              <a:rPr lang="en-US" dirty="0"/>
              <a:t>Bare vs. weighted TCs</a:t>
            </a:r>
          </a:p>
          <a:p>
            <a:endParaRPr lang="en-US" dirty="0" smtClean="0"/>
          </a:p>
          <a:p>
            <a:pPr marL="457200" lvl="1" indent="0">
              <a:buNone/>
            </a:pPr>
            <a:r>
              <a:rPr lang="en-US" dirty="0" smtClean="0"/>
              <a:t>	</a:t>
            </a:r>
          </a:p>
          <a:p>
            <a:pPr lvl="1"/>
            <a:endParaRPr lang="en-US" dirty="0"/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759531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DOE Validation Testing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876800"/>
          </a:xfrm>
        </p:spPr>
        <p:txBody>
          <a:bodyPr>
            <a:normAutofit lnSpcReduction="10000"/>
          </a:bodyPr>
          <a:lstStyle/>
          <a:p>
            <a:r>
              <a:rPr lang="en-US" dirty="0"/>
              <a:t>Testing performed at a manufacturer lab </a:t>
            </a:r>
          </a:p>
          <a:p>
            <a:r>
              <a:rPr lang="en-US" dirty="0"/>
              <a:t>Testing performed on four units </a:t>
            </a:r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Units set up per Draft 1 Test Method requirements except</a:t>
            </a:r>
          </a:p>
          <a:p>
            <a:pPr lvl="1"/>
            <a:r>
              <a:rPr lang="en-US" dirty="0" smtClean="0"/>
              <a:t>Both bare and weighted TCs used</a:t>
            </a:r>
          </a:p>
          <a:p>
            <a:pPr lvl="1"/>
            <a:r>
              <a:rPr lang="en-US" dirty="0" smtClean="0"/>
              <a:t>Weighted TCs placed in 10 mL vial with 50/50 mix of glycol/water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453426"/>
              </p:ext>
            </p:extLst>
          </p:nvPr>
        </p:nvGraphicFramePr>
        <p:xfrm>
          <a:off x="1828800" y="2362200"/>
          <a:ext cx="5333999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1999"/>
                <a:gridCol w="2743200"/>
                <a:gridCol w="18288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Unit #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Unit Type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Configuration</a:t>
                      </a:r>
                      <a:endParaRPr lang="en-US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1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Lab Grade Freezer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Upright</a:t>
                      </a:r>
                      <a:endParaRPr 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2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Lab Grade Refrigerator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Upright</a:t>
                      </a:r>
                      <a:endParaRPr 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3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Ultra-Low-Temp Freezer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Chest</a:t>
                      </a:r>
                      <a:endParaRPr 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4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Ultra-Low-Temp Freezer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Upright</a:t>
                      </a:r>
                      <a:endParaRPr lang="en-US" sz="16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33819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ESTAR%20Webinar[1]">
  <a:themeElements>
    <a:clrScheme name="es_template_052008 1">
      <a:dk1>
        <a:srgbClr val="3F3F3F"/>
      </a:dk1>
      <a:lt1>
        <a:srgbClr val="FFFFFF"/>
      </a:lt1>
      <a:dk2>
        <a:srgbClr val="00B0F0"/>
      </a:dk2>
      <a:lt2>
        <a:srgbClr val="FFFFFF"/>
      </a:lt2>
      <a:accent1>
        <a:srgbClr val="696969"/>
      </a:accent1>
      <a:accent2>
        <a:srgbClr val="8B8B8B"/>
      </a:accent2>
      <a:accent3>
        <a:srgbClr val="FFFFFF"/>
      </a:accent3>
      <a:accent4>
        <a:srgbClr val="343434"/>
      </a:accent4>
      <a:accent5>
        <a:srgbClr val="B9B9B9"/>
      </a:accent5>
      <a:accent6>
        <a:srgbClr val="7D7D7D"/>
      </a:accent6>
      <a:hlink>
        <a:srgbClr val="00B0F0"/>
      </a:hlink>
      <a:folHlink>
        <a:srgbClr val="0070C0"/>
      </a:folHlink>
    </a:clrScheme>
    <a:fontScheme name="es_template_052008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s_template_052008 1">
        <a:dk1>
          <a:srgbClr val="3F3F3F"/>
        </a:dk1>
        <a:lt1>
          <a:srgbClr val="FFFFFF"/>
        </a:lt1>
        <a:dk2>
          <a:srgbClr val="00B0F0"/>
        </a:dk2>
        <a:lt2>
          <a:srgbClr val="FFFFFF"/>
        </a:lt2>
        <a:accent1>
          <a:srgbClr val="696969"/>
        </a:accent1>
        <a:accent2>
          <a:srgbClr val="8B8B8B"/>
        </a:accent2>
        <a:accent3>
          <a:srgbClr val="FFFFFF"/>
        </a:accent3>
        <a:accent4>
          <a:srgbClr val="343434"/>
        </a:accent4>
        <a:accent5>
          <a:srgbClr val="B9B9B9"/>
        </a:accent5>
        <a:accent6>
          <a:srgbClr val="7D7D7D"/>
        </a:accent6>
        <a:hlink>
          <a:srgbClr val="00B0F0"/>
        </a:hlink>
        <a:folHlink>
          <a:srgbClr val="0070C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74D7F48BECBB04FACBE12BABE0703D0" ma:contentTypeVersion="5" ma:contentTypeDescription="Create a new document." ma:contentTypeScope="" ma:versionID="a83ce0174fc4b06a0f9e0f86018e434f">
  <xsd:schema xmlns:xsd="http://www.w3.org/2001/XMLSchema" xmlns:p="http://schemas.microsoft.com/office/2006/metadata/properties" xmlns:ns2="6dea7057-e631-46be-b53e-e9769c498bb6" targetNamespace="http://schemas.microsoft.com/office/2006/metadata/properties" ma:root="true" ma:fieldsID="4e91da5624c4340bb89435a69f015dda" ns2:_="">
    <xsd:import namespace="6dea7057-e631-46be-b53e-e9769c498bb6"/>
    <xsd:element name="properties">
      <xsd:complexType>
        <xsd:sequence>
          <xsd:element name="documentManagement">
            <xsd:complexType>
              <xsd:all>
                <xsd:element ref="ns2:Status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6dea7057-e631-46be-b53e-e9769c498bb6" elementFormDefault="qualified">
    <xsd:import namespace="http://schemas.microsoft.com/office/2006/documentManagement/types"/>
    <xsd:element name="Status" ma:index="12" nillable="true" ma:displayName="Status" ma:default="0" ma:internalName="Status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LongProperties xmlns="http://schemas.microsoft.com/office/2006/metadata/longProperties"/>
</file>

<file path=customXml/item3.xml><?xml version="1.0" encoding="utf-8"?>
<p:properties xmlns:p="http://schemas.microsoft.com/office/2006/metadata/properties" xmlns:xsi="http://www.w3.org/2001/XMLSchema-instance">
  <documentManagement>
    <Status xmlns="6dea7057-e631-46be-b53e-e9769c498bb6">false</Status>
  </documentManagement>
</p:propertie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FF28C5A-0DF3-4F36-BE64-0F594A4E848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dea7057-e631-46be-b53e-e9769c498bb6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2.xml><?xml version="1.0" encoding="utf-8"?>
<ds:datastoreItem xmlns:ds="http://schemas.openxmlformats.org/officeDocument/2006/customXml" ds:itemID="{4C72046C-A740-45AC-AFD2-092B2CB9E829}">
  <ds:schemaRefs>
    <ds:schemaRef ds:uri="http://schemas.microsoft.com/office/2006/metadata/longProperties"/>
  </ds:schemaRefs>
</ds:datastoreItem>
</file>

<file path=customXml/itemProps3.xml><?xml version="1.0" encoding="utf-8"?>
<ds:datastoreItem xmlns:ds="http://schemas.openxmlformats.org/officeDocument/2006/customXml" ds:itemID="{C20E7656-91B3-4D99-87D2-874C42A21703}">
  <ds:schemaRefs>
    <ds:schemaRef ds:uri="http://purl.org/dc/dcmitype/"/>
    <ds:schemaRef ds:uri="http://purl.org/dc/elements/1.1/"/>
    <ds:schemaRef ds:uri="http://schemas.microsoft.com/office/2006/documentManagement/types"/>
    <ds:schemaRef ds:uri="http://www.w3.org/XML/1998/namespace"/>
    <ds:schemaRef ds:uri="6dea7057-e631-46be-b53e-e9769c498bb6"/>
    <ds:schemaRef ds:uri="http://schemas.openxmlformats.org/package/2006/metadata/core-properties"/>
    <ds:schemaRef ds:uri="http://schemas.microsoft.com/office/2006/metadata/properties"/>
    <ds:schemaRef ds:uri="http://purl.org/dc/terms/"/>
  </ds:schemaRefs>
</ds:datastoreItem>
</file>

<file path=customXml/itemProps4.xml><?xml version="1.0" encoding="utf-8"?>
<ds:datastoreItem xmlns:ds="http://schemas.openxmlformats.org/officeDocument/2006/customXml" ds:itemID="{6EA24830-5552-4663-8B55-365ED8FC904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30747</TotalTime>
  <Words>2220</Words>
  <Application>Microsoft Office PowerPoint</Application>
  <PresentationFormat>On-screen Show (4:3)</PresentationFormat>
  <Paragraphs>529</Paragraphs>
  <Slides>41</Slides>
  <Notes>11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42" baseType="lpstr">
      <vt:lpstr>ESTAR%20Webinar[1]</vt:lpstr>
      <vt:lpstr>ENERGY STAR Laboratory Grade R/F Webinar</vt:lpstr>
      <vt:lpstr>Webinar Details </vt:lpstr>
      <vt:lpstr>Introductions</vt:lpstr>
      <vt:lpstr>Written Comments</vt:lpstr>
      <vt:lpstr>Webinar Objectives</vt:lpstr>
      <vt:lpstr>Agenda</vt:lpstr>
      <vt:lpstr>Draft 1 Test Method Overview </vt:lpstr>
      <vt:lpstr>DOE Validation Testing</vt:lpstr>
      <vt:lpstr>DOE Validation Testing</vt:lpstr>
      <vt:lpstr>Steady State Tolerance Testing</vt:lpstr>
      <vt:lpstr>Steady State Tolerance Testing</vt:lpstr>
      <vt:lpstr>Steady State Tolerance Testing</vt:lpstr>
      <vt:lpstr>Steady State Tolerance Testing</vt:lpstr>
      <vt:lpstr>Steady State Tolerance Testing</vt:lpstr>
      <vt:lpstr>Door Opening Requirements Testing</vt:lpstr>
      <vt:lpstr>Door Opening Requirements Testing</vt:lpstr>
      <vt:lpstr>Door Opening Requirements Testing</vt:lpstr>
      <vt:lpstr>Door Opening Requirements Testing</vt:lpstr>
      <vt:lpstr>Door Opening Requirements Testing</vt:lpstr>
      <vt:lpstr>Door Opening Requirements Testing</vt:lpstr>
      <vt:lpstr>Door Opening Requirements Testing</vt:lpstr>
      <vt:lpstr>Door Opening Requirements Testing</vt:lpstr>
      <vt:lpstr>Bare vs. Weighted TCs</vt:lpstr>
      <vt:lpstr>Bare vs. Weighted TCs</vt:lpstr>
      <vt:lpstr>Bare vs. Weighted TCs</vt:lpstr>
      <vt:lpstr>Bare vs. Weighted TCs</vt:lpstr>
      <vt:lpstr>Additional Comments</vt:lpstr>
      <vt:lpstr>Agenda</vt:lpstr>
      <vt:lpstr>Additional Draft 2 Updates</vt:lpstr>
      <vt:lpstr>Ambient Test Conditions</vt:lpstr>
      <vt:lpstr>Ambient Test Conditions</vt:lpstr>
      <vt:lpstr>Volume Measurement Requirements</vt:lpstr>
      <vt:lpstr>Volume Measurement Requirements</vt:lpstr>
      <vt:lpstr>Defrost Adequacy Assurance Test</vt:lpstr>
      <vt:lpstr>Reporting Requirements</vt:lpstr>
      <vt:lpstr>Reporting Requirements</vt:lpstr>
      <vt:lpstr>Additional Comments</vt:lpstr>
      <vt:lpstr>Agenda</vt:lpstr>
      <vt:lpstr>Test Method Development Timeline</vt:lpstr>
      <vt:lpstr>Written Comments</vt:lpstr>
      <vt:lpstr>Contact Information</vt:lpstr>
    </vt:vector>
  </TitlesOfParts>
  <Company>ICF International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ENERGY STAR Residential Pool Pumps Stakeholder Webinar</dc:title>
  <dc:creator>Evan Haines</dc:creator>
  <cp:lastModifiedBy>VM</cp:lastModifiedBy>
  <cp:revision>625</cp:revision>
  <cp:lastPrinted>2013-10-23T14:21:16Z</cp:lastPrinted>
  <dcterms:created xsi:type="dcterms:W3CDTF">2012-12-17T17:58:17Z</dcterms:created>
  <dcterms:modified xsi:type="dcterms:W3CDTF">2013-10-24T18:45:27Z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0x010100B74D7F48BECBB04FACBE12BABE0703D0</vt:lpwstr>
  </property>
  <property fmtid="{D5CDD505-2E9C-101B-9397-08002B2CF9AE}" pid="3" name="ContentType">
    <vt:lpwstr>Document</vt:lpwstr>
  </property>
  <property fmtid="{D5CDD505-2E9C-101B-9397-08002B2CF9AE}" pid="4" name="Spec Version">
    <vt:lpwstr>2</vt:lpwstr>
  </property>
  <property fmtid="{D5CDD505-2E9C-101B-9397-08002B2CF9AE}" pid="5" name="Version Draft">
    <vt:lpwstr>Presentation</vt:lpwstr>
  </property>
</Properties>
</file>