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0" r:id="rId5"/>
    <p:sldMasterId id="2147484222" r:id="rId6"/>
  </p:sldMasterIdLst>
  <p:notesMasterIdLst>
    <p:notesMasterId r:id="rId48"/>
  </p:notesMasterIdLst>
  <p:handoutMasterIdLst>
    <p:handoutMasterId r:id="rId49"/>
  </p:handoutMasterIdLst>
  <p:sldIdLst>
    <p:sldId id="591" r:id="rId7"/>
    <p:sldId id="654" r:id="rId8"/>
    <p:sldId id="656" r:id="rId9"/>
    <p:sldId id="551" r:id="rId10"/>
    <p:sldId id="554" r:id="rId11"/>
    <p:sldId id="517" r:id="rId12"/>
    <p:sldId id="652" r:id="rId13"/>
    <p:sldId id="620" r:id="rId14"/>
    <p:sldId id="619" r:id="rId15"/>
    <p:sldId id="531" r:id="rId16"/>
    <p:sldId id="621" r:id="rId17"/>
    <p:sldId id="521" r:id="rId18"/>
    <p:sldId id="432" r:id="rId19"/>
    <p:sldId id="657" r:id="rId20"/>
    <p:sldId id="658" r:id="rId21"/>
    <p:sldId id="625" r:id="rId22"/>
    <p:sldId id="526" r:id="rId23"/>
    <p:sldId id="527" r:id="rId24"/>
    <p:sldId id="641" r:id="rId25"/>
    <p:sldId id="642" r:id="rId26"/>
    <p:sldId id="606" r:id="rId27"/>
    <p:sldId id="648" r:id="rId28"/>
    <p:sldId id="659" r:id="rId29"/>
    <p:sldId id="645" r:id="rId30"/>
    <p:sldId id="540" r:id="rId31"/>
    <p:sldId id="445" r:id="rId32"/>
    <p:sldId id="607" r:id="rId33"/>
    <p:sldId id="608" r:id="rId34"/>
    <p:sldId id="447" r:id="rId35"/>
    <p:sldId id="449" r:id="rId36"/>
    <p:sldId id="450" r:id="rId37"/>
    <p:sldId id="612" r:id="rId38"/>
    <p:sldId id="613" r:id="rId39"/>
    <p:sldId id="614" r:id="rId40"/>
    <p:sldId id="541" r:id="rId41"/>
    <p:sldId id="618" r:id="rId42"/>
    <p:sldId id="456" r:id="rId43"/>
    <p:sldId id="617" r:id="rId44"/>
    <p:sldId id="616" r:id="rId45"/>
    <p:sldId id="497" r:id="rId46"/>
    <p:sldId id="587" r:id="rId47"/>
  </p:sldIdLst>
  <p:sldSz cx="9144000" cy="6858000" type="screen4x3"/>
  <p:notesSz cx="7026275" cy="9312275"/>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PA" initials="E" lastIdx="3" clrIdx="0"/>
  <p:cmAuthor id="1" name="Victoria.Kiechel" initials="V" lastIdx="1" clrIdx="1"/>
  <p:cmAuthor id="2" name="Victoria Kiechel" initials="VK" lastIdx="2" clrIdx="2"/>
  <p:cmAuthor id="3" name="Holly E Reuter" initials="" lastIdx="5" clrIdx="3"/>
  <p:cmAuthor id="4" name="Kaye Lynch-Sparks" initials="KL" lastIdx="21" clrIdx="4"/>
  <p:cmAuthor id="5" name="Guest" initials="Gu" lastIdx="2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D2EA"/>
    <a:srgbClr val="595959"/>
    <a:srgbClr val="597F7F"/>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83" autoAdjust="0"/>
    <p:restoredTop sz="76190" autoAdjust="0"/>
  </p:normalViewPr>
  <p:slideViewPr>
    <p:cSldViewPr>
      <p:cViewPr>
        <p:scale>
          <a:sx n="50" d="100"/>
          <a:sy n="50" d="100"/>
        </p:scale>
        <p:origin x="1032" y="331"/>
      </p:cViewPr>
      <p:guideLst>
        <p:guide orient="horz" pos="2160"/>
        <p:guide pos="2880"/>
      </p:guideLst>
    </p:cSldViewPr>
  </p:slideViewPr>
  <p:outlineViewPr>
    <p:cViewPr>
      <p:scale>
        <a:sx n="33" d="100"/>
        <a:sy n="33" d="100"/>
      </p:scale>
      <p:origin x="0" y="2392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8" d="100"/>
          <a:sy n="88" d="100"/>
        </p:scale>
        <p:origin x="3696"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5025" cy="464998"/>
          </a:xfrm>
          <a:prstGeom prst="rect">
            <a:avLst/>
          </a:prstGeom>
        </p:spPr>
        <p:txBody>
          <a:bodyPr vert="horz" lIns="93355" tIns="46678" rIns="93355" bIns="46678" rtlCol="0"/>
          <a:lstStyle>
            <a:lvl1pPr algn="l">
              <a:defRPr sz="1300"/>
            </a:lvl1pPr>
          </a:lstStyle>
          <a:p>
            <a:pPr>
              <a:defRPr/>
            </a:pPr>
            <a:endParaRPr lang="en-US" dirty="0"/>
          </a:p>
        </p:txBody>
      </p:sp>
      <p:sp>
        <p:nvSpPr>
          <p:cNvPr id="3" name="Date Placeholder 2"/>
          <p:cNvSpPr>
            <a:spLocks noGrp="1"/>
          </p:cNvSpPr>
          <p:nvPr>
            <p:ph type="dt" sz="quarter" idx="1"/>
          </p:nvPr>
        </p:nvSpPr>
        <p:spPr>
          <a:xfrm>
            <a:off x="3979727" y="1"/>
            <a:ext cx="3045025" cy="464998"/>
          </a:xfrm>
          <a:prstGeom prst="rect">
            <a:avLst/>
          </a:prstGeom>
        </p:spPr>
        <p:txBody>
          <a:bodyPr vert="horz" lIns="93355" tIns="46678" rIns="93355" bIns="46678" rtlCol="0"/>
          <a:lstStyle>
            <a:lvl1pPr algn="r">
              <a:defRPr sz="1300"/>
            </a:lvl1pPr>
          </a:lstStyle>
          <a:p>
            <a:pPr>
              <a:defRPr/>
            </a:pPr>
            <a:fld id="{6936EE16-DBC0-42AB-B2D4-355856AD1113}" type="datetimeFigureOut">
              <a:rPr lang="en-US"/>
              <a:pPr>
                <a:defRPr/>
              </a:pPr>
              <a:t>8/10/2016</a:t>
            </a:fld>
            <a:endParaRPr lang="en-US" dirty="0"/>
          </a:p>
        </p:txBody>
      </p:sp>
      <p:sp>
        <p:nvSpPr>
          <p:cNvPr id="4" name="Footer Placeholder 3"/>
          <p:cNvSpPr>
            <a:spLocks noGrp="1"/>
          </p:cNvSpPr>
          <p:nvPr>
            <p:ph type="ftr" sz="quarter" idx="2"/>
          </p:nvPr>
        </p:nvSpPr>
        <p:spPr>
          <a:xfrm>
            <a:off x="1" y="8845739"/>
            <a:ext cx="3045025" cy="464998"/>
          </a:xfrm>
          <a:prstGeom prst="rect">
            <a:avLst/>
          </a:prstGeom>
        </p:spPr>
        <p:txBody>
          <a:bodyPr vert="horz" lIns="93355" tIns="46678" rIns="93355" bIns="46678" rtlCol="0" anchor="b"/>
          <a:lstStyle>
            <a:lvl1pPr algn="l">
              <a:defRPr sz="1300"/>
            </a:lvl1pPr>
          </a:lstStyle>
          <a:p>
            <a:pPr>
              <a:defRPr/>
            </a:pPr>
            <a:endParaRPr lang="en-US" dirty="0"/>
          </a:p>
        </p:txBody>
      </p:sp>
      <p:sp>
        <p:nvSpPr>
          <p:cNvPr id="5" name="Slide Number Placeholder 4"/>
          <p:cNvSpPr>
            <a:spLocks noGrp="1"/>
          </p:cNvSpPr>
          <p:nvPr>
            <p:ph type="sldNum" sz="quarter" idx="3"/>
          </p:nvPr>
        </p:nvSpPr>
        <p:spPr>
          <a:xfrm>
            <a:off x="3979727" y="8845739"/>
            <a:ext cx="3045025" cy="464998"/>
          </a:xfrm>
          <a:prstGeom prst="rect">
            <a:avLst/>
          </a:prstGeom>
        </p:spPr>
        <p:txBody>
          <a:bodyPr vert="horz" lIns="93355" tIns="46678" rIns="93355" bIns="46678" rtlCol="0" anchor="b"/>
          <a:lstStyle>
            <a:lvl1pPr algn="r">
              <a:defRPr sz="1300"/>
            </a:lvl1pPr>
          </a:lstStyle>
          <a:p>
            <a:pPr>
              <a:defRPr/>
            </a:pPr>
            <a:fld id="{6D9CB622-A8AC-4256-9385-2EB20F0DA90F}" type="slidenum">
              <a:rPr lang="en-US"/>
              <a:pPr>
                <a:defRPr/>
              </a:pPr>
              <a:t>‹#›</a:t>
            </a:fld>
            <a:endParaRPr lang="en-US" dirty="0"/>
          </a:p>
        </p:txBody>
      </p:sp>
    </p:spTree>
    <p:extLst>
      <p:ext uri="{BB962C8B-B14F-4D97-AF65-F5344CB8AC3E}">
        <p14:creationId xmlns:p14="http://schemas.microsoft.com/office/powerpoint/2010/main" val="28907176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5025" cy="464998"/>
          </a:xfrm>
          <a:prstGeom prst="rect">
            <a:avLst/>
          </a:prstGeom>
        </p:spPr>
        <p:txBody>
          <a:bodyPr vert="horz" lIns="93355" tIns="46678" rIns="93355" bIns="46678" rtlCol="0"/>
          <a:lstStyle>
            <a:lvl1pPr algn="l" fontAlgn="auto">
              <a:spcBef>
                <a:spcPts val="0"/>
              </a:spcBef>
              <a:spcAft>
                <a:spcPts val="0"/>
              </a:spcAft>
              <a:defRPr sz="1300">
                <a:latin typeface="+mn-lt"/>
              </a:defRPr>
            </a:lvl1pPr>
          </a:lstStyle>
          <a:p>
            <a:pPr>
              <a:defRPr/>
            </a:pPr>
            <a:endParaRPr lang="en-US" dirty="0"/>
          </a:p>
        </p:txBody>
      </p:sp>
      <p:sp>
        <p:nvSpPr>
          <p:cNvPr id="3" name="Date Placeholder 2"/>
          <p:cNvSpPr>
            <a:spLocks noGrp="1"/>
          </p:cNvSpPr>
          <p:nvPr>
            <p:ph type="dt" idx="1"/>
          </p:nvPr>
        </p:nvSpPr>
        <p:spPr>
          <a:xfrm>
            <a:off x="3979727" y="1"/>
            <a:ext cx="3045025" cy="464998"/>
          </a:xfrm>
          <a:prstGeom prst="rect">
            <a:avLst/>
          </a:prstGeom>
        </p:spPr>
        <p:txBody>
          <a:bodyPr vert="horz" lIns="93355" tIns="46678" rIns="93355" bIns="46678" rtlCol="0"/>
          <a:lstStyle>
            <a:lvl1pPr algn="r" fontAlgn="auto">
              <a:spcBef>
                <a:spcPts val="0"/>
              </a:spcBef>
              <a:spcAft>
                <a:spcPts val="0"/>
              </a:spcAft>
              <a:defRPr sz="1300">
                <a:latin typeface="+mn-lt"/>
              </a:defRPr>
            </a:lvl1pPr>
          </a:lstStyle>
          <a:p>
            <a:pPr>
              <a:defRPr/>
            </a:pPr>
            <a:fld id="{6D051BA5-F277-4906-AD3B-41CF2CEF993C}" type="datetimeFigureOut">
              <a:rPr lang="en-US"/>
              <a:pPr>
                <a:defRPr/>
              </a:pPr>
              <a:t>8/10/2016</a:t>
            </a:fld>
            <a:endParaRPr lang="en-US" dirty="0"/>
          </a:p>
        </p:txBody>
      </p:sp>
      <p:sp>
        <p:nvSpPr>
          <p:cNvPr id="4" name="Slide Image Placeholder 3"/>
          <p:cNvSpPr>
            <a:spLocks noGrp="1" noRot="1" noChangeAspect="1"/>
          </p:cNvSpPr>
          <p:nvPr>
            <p:ph type="sldImg" idx="2"/>
          </p:nvPr>
        </p:nvSpPr>
        <p:spPr>
          <a:xfrm>
            <a:off x="1185863" y="698500"/>
            <a:ext cx="4654550" cy="3492500"/>
          </a:xfrm>
          <a:prstGeom prst="rect">
            <a:avLst/>
          </a:prstGeom>
          <a:noFill/>
          <a:ln w="12700">
            <a:solidFill>
              <a:prstClr val="black"/>
            </a:solidFill>
          </a:ln>
        </p:spPr>
        <p:txBody>
          <a:bodyPr vert="horz" lIns="93355" tIns="46678" rIns="93355" bIns="46678" rtlCol="0" anchor="ctr"/>
          <a:lstStyle/>
          <a:p>
            <a:pPr lvl="0"/>
            <a:endParaRPr lang="en-US" noProof="0" dirty="0"/>
          </a:p>
        </p:txBody>
      </p:sp>
      <p:sp>
        <p:nvSpPr>
          <p:cNvPr id="5" name="Notes Placeholder 4"/>
          <p:cNvSpPr>
            <a:spLocks noGrp="1"/>
          </p:cNvSpPr>
          <p:nvPr>
            <p:ph type="body" sz="quarter" idx="3"/>
          </p:nvPr>
        </p:nvSpPr>
        <p:spPr>
          <a:xfrm>
            <a:off x="702933" y="4423640"/>
            <a:ext cx="5620410" cy="4189599"/>
          </a:xfrm>
          <a:prstGeom prst="rect">
            <a:avLst/>
          </a:prstGeom>
        </p:spPr>
        <p:txBody>
          <a:bodyPr vert="horz" lIns="93355" tIns="46678" rIns="93355" bIns="4667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1" y="8845739"/>
            <a:ext cx="3045025" cy="464998"/>
          </a:xfrm>
          <a:prstGeom prst="rect">
            <a:avLst/>
          </a:prstGeom>
        </p:spPr>
        <p:txBody>
          <a:bodyPr vert="horz" lIns="93355" tIns="46678" rIns="93355" bIns="46678" rtlCol="0" anchor="b"/>
          <a:lstStyle>
            <a:lvl1pPr algn="l" fontAlgn="auto">
              <a:spcBef>
                <a:spcPts val="0"/>
              </a:spcBef>
              <a:spcAft>
                <a:spcPts val="0"/>
              </a:spcAft>
              <a:defRPr sz="1300">
                <a:latin typeface="+mn-lt"/>
              </a:defRPr>
            </a:lvl1pPr>
          </a:lstStyle>
          <a:p>
            <a:pPr>
              <a:defRPr/>
            </a:pPr>
            <a:endParaRPr lang="en-US" dirty="0"/>
          </a:p>
        </p:txBody>
      </p:sp>
      <p:sp>
        <p:nvSpPr>
          <p:cNvPr id="7" name="Slide Number Placeholder 6"/>
          <p:cNvSpPr>
            <a:spLocks noGrp="1"/>
          </p:cNvSpPr>
          <p:nvPr>
            <p:ph type="sldNum" sz="quarter" idx="5"/>
          </p:nvPr>
        </p:nvSpPr>
        <p:spPr>
          <a:xfrm>
            <a:off x="3979727" y="8845739"/>
            <a:ext cx="3045025" cy="464998"/>
          </a:xfrm>
          <a:prstGeom prst="rect">
            <a:avLst/>
          </a:prstGeom>
        </p:spPr>
        <p:txBody>
          <a:bodyPr vert="horz" lIns="93355" tIns="46678" rIns="93355" bIns="46678" rtlCol="0" anchor="b"/>
          <a:lstStyle>
            <a:lvl1pPr algn="r" fontAlgn="auto">
              <a:spcBef>
                <a:spcPts val="0"/>
              </a:spcBef>
              <a:spcAft>
                <a:spcPts val="0"/>
              </a:spcAft>
              <a:defRPr sz="1300">
                <a:latin typeface="+mn-lt"/>
              </a:defRPr>
            </a:lvl1pPr>
          </a:lstStyle>
          <a:p>
            <a:pPr>
              <a:defRPr/>
            </a:pPr>
            <a:fld id="{5956D3E2-2BD7-4B0F-B77D-1B7557586087}" type="slidenum">
              <a:rPr lang="en-US"/>
              <a:pPr>
                <a:defRPr/>
              </a:pPr>
              <a:t>‹#›</a:t>
            </a:fld>
            <a:endParaRPr lang="en-US" dirty="0"/>
          </a:p>
        </p:txBody>
      </p:sp>
    </p:spTree>
    <p:extLst>
      <p:ext uri="{BB962C8B-B14F-4D97-AF65-F5344CB8AC3E}">
        <p14:creationId xmlns:p14="http://schemas.microsoft.com/office/powerpoint/2010/main" val="37445452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a:t>Hello everyone. I’d like to welcome you all to today’s session on ENERGY STAR and Green Building Rating </a:t>
            </a:r>
            <a:r>
              <a:rPr lang="en-US" dirty="0" smtClean="0"/>
              <a:t>Systems, which will provide you with a conceptual overview of how the ENERGY STAR platform integrates with each of these three rating systems. </a:t>
            </a:r>
          </a:p>
          <a:p>
            <a:pPr marL="0" marR="0" indent="0" algn="l" defTabSz="914400" rtl="0" eaLnBrk="1" fontAlgn="base" latinLnBrk="0" hangingPunct="1">
              <a:lnSpc>
                <a:spcPct val="100000"/>
              </a:lnSpc>
              <a:spcBef>
                <a:spcPct val="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Specifically</a:t>
            </a:r>
            <a:r>
              <a:rPr lang="en-US" baseline="0" dirty="0" smtClean="0"/>
              <a:t> we will cover USGBC Leadership in Energy and Environmental Design (which you will hear my refer to as LEED throughout this presentation),  Green Globes and the Collaborative for High Performance Schools or CHPS. </a:t>
            </a:r>
          </a:p>
          <a:p>
            <a:pPr marL="0" marR="0" indent="0" algn="l" defTabSz="914400" rtl="0" eaLnBrk="1" fontAlgn="base" latinLnBrk="0" hangingPunct="1">
              <a:lnSpc>
                <a:spcPct val="100000"/>
              </a:lnSpc>
              <a:spcBef>
                <a:spcPct val="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My name is Nicole </a:t>
            </a:r>
            <a:r>
              <a:rPr lang="en-US" baseline="0" dirty="0" err="1" smtClean="0"/>
              <a:t>Duquette</a:t>
            </a:r>
            <a:r>
              <a:rPr lang="en-US" baseline="0" dirty="0" smtClean="0"/>
              <a:t> and I am an engineer in the energy efficiency industry. For the past 5 years, I have been </a:t>
            </a:r>
            <a:r>
              <a:rPr lang="en-US" dirty="0" smtClean="0"/>
              <a:t>helping high-performance buildings gain recognition for their achievements in energy efficiency and green design. </a:t>
            </a:r>
          </a:p>
          <a:p>
            <a:pPr marL="0" marR="0" indent="0" algn="l" defTabSz="914400" rtl="0" eaLnBrk="1" fontAlgn="base" latinLnBrk="0" hangingPunct="1">
              <a:lnSpc>
                <a:spcPct val="100000"/>
              </a:lnSpc>
              <a:spcBef>
                <a:spcPct val="0"/>
              </a:spcBef>
              <a:spcAft>
                <a:spcPct val="0"/>
              </a:spcAft>
              <a:buClrTx/>
              <a:buSzTx/>
              <a:buFontTx/>
              <a:buNone/>
              <a:tabLst/>
              <a:defRPr/>
            </a:pPr>
            <a:endParaRPr lang="en-US"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These three rating systems</a:t>
            </a:r>
            <a:r>
              <a:rPr lang="en-US" baseline="0" dirty="0" smtClean="0"/>
              <a:t> are some of the most common platforms that I use with my customers for new construction projects and existing buildings nationwide. </a:t>
            </a:r>
          </a:p>
          <a:p>
            <a:pPr marL="0" marR="0" indent="0" algn="l" defTabSz="914400" rtl="0" eaLnBrk="1" fontAlgn="base" latinLnBrk="0" hangingPunct="1">
              <a:lnSpc>
                <a:spcPct val="100000"/>
              </a:lnSpc>
              <a:spcBef>
                <a:spcPct val="0"/>
              </a:spcBef>
              <a:spcAft>
                <a:spcPct val="0"/>
              </a:spcAft>
              <a:buClrTx/>
              <a:buSzTx/>
              <a:buFontTx/>
              <a:buNone/>
              <a:tabLst/>
              <a:defRPr/>
            </a:pPr>
            <a:endParaRPr lang="en-US" baseline="0"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baseline="0" dirty="0" smtClean="0"/>
              <a:t>And it’s these certification programs that have </a:t>
            </a:r>
            <a:r>
              <a:rPr lang="en-US" dirty="0" smtClean="0">
                <a:ea typeface="ＭＳ Ｐゴシック"/>
              </a:rPr>
              <a:t>really developed a framework to seamlessly incorporate the Energy Star tools into their credit and criteria requirements</a:t>
            </a:r>
            <a:r>
              <a:rPr lang="en-US" baseline="0" dirty="0" smtClean="0">
                <a:ea typeface="ＭＳ Ｐゴシック"/>
              </a:rPr>
              <a:t> - which is why I’m so excited to talk with you about them. </a:t>
            </a:r>
            <a:endParaRPr lang="en-US" dirty="0" smtClean="0"/>
          </a:p>
          <a:p>
            <a:pPr eaLnBrk="1" hangingPunct="1">
              <a:spcBef>
                <a:spcPct val="0"/>
              </a:spcBef>
            </a:pPr>
            <a:endParaRPr lang="en-US" dirty="0" smtClean="0"/>
          </a:p>
          <a:p>
            <a:pPr marL="0" indent="0" eaLnBrk="1" hangingPunct="1">
              <a:spcBef>
                <a:spcPct val="0"/>
              </a:spcBef>
              <a:buFont typeface="Arial"/>
              <a:buNone/>
            </a:pPr>
            <a:r>
              <a:rPr lang="en-US" dirty="0" smtClean="0">
                <a:ea typeface="ＭＳ Ｐゴシック"/>
              </a:rPr>
              <a:t>Again</a:t>
            </a:r>
            <a:r>
              <a:rPr lang="en-US" dirty="0">
                <a:ea typeface="ＭＳ Ｐゴシック"/>
              </a:rPr>
              <a:t>, thank you for joining us and let’s get started. </a:t>
            </a:r>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698EE8E-3DA4-4352-97E9-3BFCBD962A9E}" type="slidenum">
              <a:rPr lang="en-US">
                <a:solidFill>
                  <a:prstClr val="black"/>
                </a:solidFill>
              </a:rPr>
              <a:pPr>
                <a:defRPr/>
              </a:pPr>
              <a:t>1</a:t>
            </a:fld>
            <a:endParaRPr lang="en-US" dirty="0">
              <a:solidFill>
                <a:prstClr val="black"/>
              </a:solidFill>
            </a:endParaRPr>
          </a:p>
        </p:txBody>
      </p:sp>
    </p:spTree>
    <p:extLst>
      <p:ext uri="{BB962C8B-B14F-4D97-AF65-F5344CB8AC3E}">
        <p14:creationId xmlns:p14="http://schemas.microsoft.com/office/powerpoint/2010/main" val="347156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154627" name="Notes Placeholder 2"/>
          <p:cNvSpPr>
            <a:spLocks noGrp="1"/>
          </p:cNvSpPr>
          <p:nvPr>
            <p:ph type="body" idx="1"/>
          </p:nvPr>
        </p:nvSpPr>
        <p:spPr bwMode="auto">
          <a:noFill/>
        </p:spPr>
        <p:txBody>
          <a:bodyPr wrap="square" numCol="1" anchor="t" anchorCtr="0" compatLnSpc="1">
            <a:prstTxWarp prst="textNoShape">
              <a:avLst/>
            </a:prstTxWarp>
          </a:bodyPr>
          <a:lstStyle/>
          <a:p>
            <a:pPr defTabSz="883128" eaLnBrk="1" hangingPunct="1">
              <a:spcBef>
                <a:spcPct val="0"/>
              </a:spcBef>
              <a:defRPr/>
            </a:pPr>
            <a:r>
              <a:rPr lang="en-US" dirty="0">
                <a:ea typeface="ＭＳ Ｐゴシック" pitchFamily="34" charset="-128"/>
              </a:rPr>
              <a:t>The ENERGY STAR</a:t>
            </a:r>
            <a:r>
              <a:rPr lang="en-US" baseline="0" dirty="0">
                <a:ea typeface="ＭＳ Ｐゴシック" pitchFamily="34" charset="-128"/>
              </a:rPr>
              <a:t> program has several resources that can be useful </a:t>
            </a:r>
            <a:r>
              <a:rPr lang="en-US" baseline="0" dirty="0" smtClean="0">
                <a:ea typeface="ＭＳ Ｐゴシック" pitchFamily="34" charset="-128"/>
              </a:rPr>
              <a:t>throughout </a:t>
            </a:r>
            <a:r>
              <a:rPr lang="en-US" baseline="0" dirty="0">
                <a:ea typeface="ＭＳ Ｐゴシック" pitchFamily="34" charset="-128"/>
              </a:rPr>
              <a:t>a building's </a:t>
            </a:r>
            <a:r>
              <a:rPr lang="en-US" baseline="0" dirty="0" smtClean="0">
                <a:ea typeface="ＭＳ Ｐゴシック" pitchFamily="34" charset="-128"/>
              </a:rPr>
              <a:t>lifecycle - from design to operations. </a:t>
            </a:r>
          </a:p>
          <a:p>
            <a:pPr defTabSz="883128" eaLnBrk="1" hangingPunct="1">
              <a:spcBef>
                <a:spcPct val="0"/>
              </a:spcBef>
              <a:defRPr/>
            </a:pPr>
            <a:endParaRPr lang="en-US" baseline="0" dirty="0" smtClean="0">
              <a:ea typeface="ＭＳ Ｐゴシック" pitchFamily="34" charset="-128"/>
            </a:endParaRPr>
          </a:p>
          <a:p>
            <a:pPr defTabSz="883128" eaLnBrk="1" hangingPunct="1">
              <a:spcBef>
                <a:spcPct val="0"/>
              </a:spcBef>
              <a:defRPr/>
            </a:pPr>
            <a:r>
              <a:rPr lang="en-US" baseline="0" dirty="0" smtClean="0">
                <a:ea typeface="ＭＳ Ｐゴシック" pitchFamily="34" charset="-128"/>
              </a:rPr>
              <a:t>Here we’ll discuss Portfolio Manager, Target Finder and the Sustainable Buildings Checklist - and how all of these </a:t>
            </a:r>
            <a:r>
              <a:rPr lang="en-US" baseline="0" dirty="0">
                <a:ea typeface="ＭＳ Ｐゴシック" pitchFamily="34" charset="-128"/>
              </a:rPr>
              <a:t>tools can assist you with achieving the green building certification </a:t>
            </a:r>
            <a:r>
              <a:rPr lang="en-US" baseline="0" dirty="0" smtClean="0">
                <a:ea typeface="ＭＳ Ｐゴシック" pitchFamily="34" charset="-128"/>
              </a:rPr>
              <a:t>that you are pursuing. </a:t>
            </a:r>
          </a:p>
          <a:p>
            <a:pPr defTabSz="883128" eaLnBrk="1" hangingPunct="1">
              <a:spcBef>
                <a:spcPct val="0"/>
              </a:spcBef>
              <a:defRPr/>
            </a:pPr>
            <a:endParaRPr lang="en-US" baseline="0" dirty="0" smtClean="0">
              <a:ea typeface="ＭＳ Ｐゴシック" pitchFamily="34" charset="-128"/>
            </a:endParaRPr>
          </a:p>
          <a:p>
            <a:pPr defTabSz="883128" eaLnBrk="1" hangingPunct="1">
              <a:spcBef>
                <a:spcPct val="0"/>
              </a:spcBef>
              <a:defRPr/>
            </a:pPr>
            <a:endParaRPr lang="en-US" dirty="0">
              <a:ea typeface="ＭＳ Ｐゴシック" pitchFamily="34" charset="-128"/>
            </a:endParaRPr>
          </a:p>
        </p:txBody>
      </p:sp>
      <p:sp>
        <p:nvSpPr>
          <p:cNvPr id="34820" name="Slide Number Placeholder 3"/>
          <p:cNvSpPr>
            <a:spLocks noGrp="1"/>
          </p:cNvSpPr>
          <p:nvPr>
            <p:ph type="sldNum" sz="quarter" idx="5"/>
          </p:nvPr>
        </p:nvSpPr>
        <p:spPr bwMode="auto">
          <a:ln>
            <a:miter lim="800000"/>
            <a:headEnd/>
            <a:tailEnd/>
          </a:ln>
        </p:spPr>
        <p:txBody>
          <a:bodyPr/>
          <a:lstStyle/>
          <a:p>
            <a:pPr>
              <a:defRPr/>
            </a:pPr>
            <a:fld id="{C224E0C2-9045-428E-89DC-2CC41634C5F9}" type="slidenum">
              <a:rPr lang="en-US" smtClean="0">
                <a:ea typeface="ＭＳ Ｐゴシック" pitchFamily="-112" charset="-128"/>
              </a:rPr>
              <a:pPr>
                <a:defRPr/>
              </a:pPr>
              <a:t>10</a:t>
            </a:fld>
            <a:endParaRPr lang="en-US" dirty="0" smtClean="0">
              <a:ea typeface="ＭＳ Ｐゴシック" pitchFamily="-112" charset="-128"/>
            </a:endParaRPr>
          </a:p>
        </p:txBody>
      </p:sp>
    </p:spTree>
    <p:extLst>
      <p:ext uri="{BB962C8B-B14F-4D97-AF65-F5344CB8AC3E}">
        <p14:creationId xmlns:p14="http://schemas.microsoft.com/office/powerpoint/2010/main" val="3046307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bwMode="auto">
          <a:xfrm>
            <a:off x="1185863" y="696913"/>
            <a:ext cx="4656137" cy="3492500"/>
          </a:xfrm>
          <a:noFill/>
          <a:ln>
            <a:solidFill>
              <a:srgbClr val="000000"/>
            </a:solidFill>
            <a:miter lim="800000"/>
            <a:headEnd/>
            <a:tailEnd/>
          </a:ln>
        </p:spPr>
      </p:sp>
      <p:sp>
        <p:nvSpPr>
          <p:cNvPr id="112643" name="Rectangle 3"/>
          <p:cNvSpPr>
            <a:spLocks noGrp="1" noChangeArrowheads="1"/>
          </p:cNvSpPr>
          <p:nvPr>
            <p:ph type="body" idx="1"/>
          </p:nvPr>
        </p:nvSpPr>
        <p:spPr bwMode="auto">
          <a:xfrm>
            <a:off x="702628" y="4423968"/>
            <a:ext cx="5621020" cy="4190207"/>
          </a:xfrm>
        </p:spPr>
        <p:txBody>
          <a:bodyPr wrap="square" lIns="92426" tIns="46213" rIns="92426" bIns="46213" numCol="1" anchor="t" anchorCtr="0" compatLnSpc="1">
            <a:prstTxWarp prst="textNoShape">
              <a:avLst/>
            </a:prstTxWarp>
            <a:normAutofit fontScale="85000" lnSpcReduction="20000"/>
          </a:bodyPr>
          <a:lstStyle/>
          <a:p>
            <a:pPr marL="297472" indent="-291210" defTabSz="883128">
              <a:spcAft>
                <a:spcPct val="10000"/>
              </a:spcAft>
              <a:defRPr/>
            </a:pPr>
            <a:r>
              <a:rPr lang="en-US" baseline="0" dirty="0" smtClean="0">
                <a:solidFill>
                  <a:srgbClr val="5D5D5D"/>
                </a:solidFill>
              </a:rPr>
              <a:t>Let’s look first at Portfolio Manager, which is a no-cost online tool that supports benchmarking of existing buildings.  </a:t>
            </a:r>
          </a:p>
          <a:p>
            <a:pPr marL="297472" indent="-291210" defTabSz="883128">
              <a:spcAft>
                <a:spcPct val="10000"/>
              </a:spcAft>
              <a:defRPr/>
            </a:pPr>
            <a:endParaRPr lang="en-US" dirty="0">
              <a:solidFill>
                <a:srgbClr val="5D5D5D"/>
              </a:solidFill>
              <a:latin typeface="Calibri"/>
            </a:endParaRPr>
          </a:p>
          <a:p>
            <a:pPr marL="297472" indent="-291210">
              <a:spcAft>
                <a:spcPct val="10000"/>
              </a:spcAft>
              <a:defRPr/>
            </a:pPr>
            <a:r>
              <a:rPr lang="en-US" dirty="0">
                <a:solidFill>
                  <a:srgbClr val="5D5D5D"/>
                </a:solidFill>
              </a:rPr>
              <a:t>For operations teams, </a:t>
            </a:r>
            <a:r>
              <a:rPr lang="en-US" dirty="0" smtClean="0">
                <a:solidFill>
                  <a:srgbClr val="5D5D5D"/>
                </a:solidFill>
              </a:rPr>
              <a:t>Portfolio Manager helps you to track changes in energy and water use over time –</a:t>
            </a:r>
            <a:r>
              <a:rPr lang="en-US" baseline="0" dirty="0" smtClean="0">
                <a:solidFill>
                  <a:srgbClr val="5D5D5D"/>
                </a:solidFill>
              </a:rPr>
              <a:t> this applies to</a:t>
            </a:r>
            <a:r>
              <a:rPr lang="en-US" dirty="0" smtClean="0">
                <a:solidFill>
                  <a:srgbClr val="5D5D5D"/>
                </a:solidFill>
              </a:rPr>
              <a:t> single buildings, groups of buildings, or entire portfolios.  The tool also allows you to monitor and report cost savings, carbon emissions, and other types of energy data that will be</a:t>
            </a:r>
            <a:r>
              <a:rPr lang="en-US" baseline="0" dirty="0" smtClean="0">
                <a:solidFill>
                  <a:srgbClr val="5D5D5D"/>
                </a:solidFill>
              </a:rPr>
              <a:t> used to gain recognition</a:t>
            </a:r>
            <a:r>
              <a:rPr lang="en-US" dirty="0" smtClean="0">
                <a:solidFill>
                  <a:srgbClr val="5D5D5D"/>
                </a:solidFill>
              </a:rPr>
              <a:t>. For all buildings, Portfolio</a:t>
            </a:r>
            <a:r>
              <a:rPr lang="en-US" baseline="0" dirty="0" smtClean="0">
                <a:solidFill>
                  <a:srgbClr val="5D5D5D"/>
                </a:solidFill>
              </a:rPr>
              <a:t> Manager measures performance by the</a:t>
            </a:r>
            <a:r>
              <a:rPr lang="en-US" dirty="0" smtClean="0">
                <a:solidFill>
                  <a:srgbClr val="5D5D5D"/>
                </a:solidFill>
              </a:rPr>
              <a:t> </a:t>
            </a:r>
            <a:r>
              <a:rPr lang="en-US" dirty="0">
                <a:solidFill>
                  <a:srgbClr val="5D5D5D"/>
                </a:solidFill>
              </a:rPr>
              <a:t>energy use intensity (EUI</a:t>
            </a:r>
            <a:r>
              <a:rPr lang="en-US" dirty="0" smtClean="0">
                <a:solidFill>
                  <a:srgbClr val="5D5D5D"/>
                </a:solidFill>
              </a:rPr>
              <a:t>)</a:t>
            </a:r>
            <a:r>
              <a:rPr lang="en-US" baseline="0" dirty="0" smtClean="0">
                <a:solidFill>
                  <a:srgbClr val="5D5D5D"/>
                </a:solidFill>
              </a:rPr>
              <a:t> which is calculated in </a:t>
            </a:r>
            <a:r>
              <a:rPr lang="en-US" baseline="0" dirty="0" err="1" smtClean="0">
                <a:solidFill>
                  <a:srgbClr val="5D5D5D"/>
                </a:solidFill>
              </a:rPr>
              <a:t>kbtu</a:t>
            </a:r>
            <a:r>
              <a:rPr lang="en-US" baseline="0" dirty="0" smtClean="0">
                <a:solidFill>
                  <a:srgbClr val="5D5D5D"/>
                </a:solidFill>
              </a:rPr>
              <a:t>/ft2/year. </a:t>
            </a:r>
            <a:endParaRPr lang="en-US" dirty="0">
              <a:solidFill>
                <a:srgbClr val="5D5D5D"/>
              </a:solidFill>
            </a:endParaRPr>
          </a:p>
          <a:p>
            <a:pPr marL="297472" indent="-291210">
              <a:spcAft>
                <a:spcPct val="10000"/>
              </a:spcAft>
              <a:defRPr/>
            </a:pPr>
            <a:endParaRPr lang="en-US" dirty="0">
              <a:solidFill>
                <a:srgbClr val="5D5D5D"/>
              </a:solidFill>
              <a:latin typeface="Calibri"/>
            </a:endParaRPr>
          </a:p>
          <a:p>
            <a:pPr marL="297472" indent="-291210">
              <a:spcAft>
                <a:spcPct val="10000"/>
              </a:spcAft>
              <a:defRPr/>
            </a:pPr>
            <a:r>
              <a:rPr lang="en-US" dirty="0">
                <a:solidFill>
                  <a:srgbClr val="5D5D5D"/>
                </a:solidFill>
              </a:rPr>
              <a:t>For eligible buildings, the </a:t>
            </a:r>
            <a:r>
              <a:rPr lang="en-US" dirty="0" smtClean="0">
                <a:solidFill>
                  <a:srgbClr val="5D5D5D"/>
                </a:solidFill>
              </a:rPr>
              <a:t>Energy Star</a:t>
            </a:r>
            <a:r>
              <a:rPr lang="en-US" baseline="0" dirty="0" smtClean="0">
                <a:solidFill>
                  <a:srgbClr val="5D5D5D"/>
                </a:solidFill>
              </a:rPr>
              <a:t> S</a:t>
            </a:r>
            <a:r>
              <a:rPr lang="en-US" dirty="0" smtClean="0">
                <a:solidFill>
                  <a:srgbClr val="5D5D5D"/>
                </a:solidFill>
              </a:rPr>
              <a:t>core,</a:t>
            </a:r>
            <a:r>
              <a:rPr lang="en-US" baseline="0" dirty="0" smtClean="0">
                <a:solidFill>
                  <a:srgbClr val="5D5D5D"/>
                </a:solidFill>
              </a:rPr>
              <a:t> that 1-100 rating we reviewed, </a:t>
            </a:r>
            <a:r>
              <a:rPr lang="en-US" dirty="0" smtClean="0">
                <a:solidFill>
                  <a:srgbClr val="5D5D5D"/>
                </a:solidFill>
              </a:rPr>
              <a:t>will </a:t>
            </a:r>
            <a:r>
              <a:rPr lang="en-US" dirty="0">
                <a:solidFill>
                  <a:srgbClr val="5D5D5D"/>
                </a:solidFill>
              </a:rPr>
              <a:t>tell you how your building measures up compared to a national average of similar space types. Receiving a score of 50 means that you are at the national average, while a score of 75 or better can make you eligible for ENERGY STAR </a:t>
            </a:r>
            <a:r>
              <a:rPr lang="en-US" dirty="0" smtClean="0">
                <a:solidFill>
                  <a:srgbClr val="5D5D5D"/>
                </a:solidFill>
              </a:rPr>
              <a:t>certification. </a:t>
            </a:r>
          </a:p>
          <a:p>
            <a:pPr marL="297472" indent="-291210">
              <a:spcAft>
                <a:spcPct val="10000"/>
              </a:spcAft>
              <a:defRPr/>
            </a:pPr>
            <a:endParaRPr lang="en-US" dirty="0" smtClean="0">
              <a:solidFill>
                <a:srgbClr val="5D5D5D"/>
              </a:solidFill>
            </a:endParaRPr>
          </a:p>
          <a:p>
            <a:pPr marL="297472" indent="-291210">
              <a:spcAft>
                <a:spcPct val="10000"/>
              </a:spcAft>
              <a:defRPr/>
            </a:pPr>
            <a:r>
              <a:rPr lang="en-US" dirty="0" smtClean="0">
                <a:solidFill>
                  <a:srgbClr val="5D5D5D"/>
                </a:solidFill>
              </a:rPr>
              <a:t>Buildings that are eligible then use </a:t>
            </a:r>
            <a:r>
              <a:rPr lang="en-US" dirty="0">
                <a:solidFill>
                  <a:srgbClr val="5D5D5D"/>
                </a:solidFill>
              </a:rPr>
              <a:t>Portfolio Manager </a:t>
            </a:r>
            <a:r>
              <a:rPr lang="en-US" dirty="0" smtClean="0">
                <a:solidFill>
                  <a:srgbClr val="5D5D5D"/>
                </a:solidFill>
              </a:rPr>
              <a:t>in </a:t>
            </a:r>
            <a:r>
              <a:rPr lang="en-US" dirty="0">
                <a:solidFill>
                  <a:srgbClr val="5D5D5D"/>
                </a:solidFill>
              </a:rPr>
              <a:t>the application </a:t>
            </a:r>
            <a:r>
              <a:rPr lang="en-US" dirty="0" smtClean="0">
                <a:solidFill>
                  <a:srgbClr val="5D5D5D"/>
                </a:solidFill>
              </a:rPr>
              <a:t>process - </a:t>
            </a:r>
            <a:r>
              <a:rPr lang="en-US" baseline="0" dirty="0" smtClean="0">
                <a:solidFill>
                  <a:srgbClr val="5D5D5D"/>
                </a:solidFill>
              </a:rPr>
              <a:t>so all of your building information is readily accessible in the tool. </a:t>
            </a:r>
            <a:endParaRPr lang="en-US" dirty="0">
              <a:solidFill>
                <a:srgbClr val="5D5D5D"/>
              </a:solidFill>
            </a:endParaRPr>
          </a:p>
          <a:p>
            <a:pPr marL="297472" indent="-291210">
              <a:spcAft>
                <a:spcPct val="10000"/>
              </a:spcAft>
              <a:defRPr/>
            </a:pPr>
            <a:endParaRPr lang="en-US" dirty="0">
              <a:solidFill>
                <a:srgbClr val="5D5D5D"/>
              </a:solidFill>
              <a:latin typeface="Calibri"/>
            </a:endParaRPr>
          </a:p>
          <a:p>
            <a:pPr marL="297472" indent="-291210" defTabSz="883128">
              <a:spcAft>
                <a:spcPct val="10000"/>
              </a:spcAft>
              <a:defRPr/>
            </a:pPr>
            <a:r>
              <a:rPr lang="en-US" dirty="0">
                <a:solidFill>
                  <a:srgbClr val="5D5D5D"/>
                </a:solidFill>
              </a:rPr>
              <a:t>To help you get started</a:t>
            </a:r>
            <a:r>
              <a:rPr lang="en-US" baseline="0" dirty="0">
                <a:solidFill>
                  <a:srgbClr val="5D5D5D"/>
                </a:solidFill>
              </a:rPr>
              <a:t> with benchmarking using Portfolio Manager, there are recorded trainings and </a:t>
            </a:r>
            <a:r>
              <a:rPr lang="en-US" baseline="0" dirty="0" smtClean="0">
                <a:solidFill>
                  <a:srgbClr val="5D5D5D"/>
                </a:solidFill>
              </a:rPr>
              <a:t>webinars, such as this one, </a:t>
            </a:r>
            <a:r>
              <a:rPr lang="en-US" baseline="0" dirty="0">
                <a:solidFill>
                  <a:srgbClr val="5D5D5D"/>
                </a:solidFill>
              </a:rPr>
              <a:t>available through the ENERGY STAR website that will guide you through this process. </a:t>
            </a:r>
            <a:r>
              <a:rPr lang="en-US" baseline="0" dirty="0" smtClean="0">
                <a:solidFill>
                  <a:srgbClr val="5D5D5D"/>
                </a:solidFill>
              </a:rPr>
              <a:t>Links to these resources are provided in a slide later in the presentation. </a:t>
            </a:r>
            <a:endParaRPr lang="en-US" dirty="0" smtClean="0">
              <a:solidFill>
                <a:srgbClr val="5D5D5D"/>
              </a:solidFill>
            </a:endParaRPr>
          </a:p>
          <a:p>
            <a:pPr marL="297472" indent="-291210">
              <a:spcAft>
                <a:spcPct val="10000"/>
              </a:spcAft>
              <a:defRPr/>
            </a:pPr>
            <a:r>
              <a:rPr lang="en-US" dirty="0" smtClean="0">
                <a:solidFill>
                  <a:srgbClr val="5D5D5D"/>
                </a:solidFill>
                <a:latin typeface="Calibri"/>
              </a:rPr>
              <a:t/>
            </a:r>
            <a:br>
              <a:rPr lang="en-US" dirty="0" smtClean="0">
                <a:solidFill>
                  <a:srgbClr val="5D5D5D"/>
                </a:solidFill>
                <a:latin typeface="Calibri"/>
              </a:rPr>
            </a:br>
            <a:endParaRPr lang="en-US" dirty="0" smtClean="0">
              <a:solidFill>
                <a:srgbClr val="5D5D5D"/>
              </a:solidFill>
              <a:latin typeface="Calibri"/>
            </a:endParaRPr>
          </a:p>
          <a:p>
            <a:pPr marL="297472" indent="-291210">
              <a:spcAft>
                <a:spcPct val="10000"/>
              </a:spcAft>
              <a:defRPr/>
            </a:pPr>
            <a:r>
              <a:rPr lang="en-US" dirty="0">
                <a:solidFill>
                  <a:srgbClr val="5D5D5D"/>
                </a:solidFill>
                <a:latin typeface="Calibri"/>
              </a:rPr>
              <a:t/>
            </a:r>
            <a:br>
              <a:rPr lang="en-US" dirty="0">
                <a:solidFill>
                  <a:srgbClr val="5D5D5D"/>
                </a:solidFill>
                <a:latin typeface="Calibri"/>
              </a:rPr>
            </a:br>
            <a:endParaRPr lang="en-US" dirty="0">
              <a:solidFill>
                <a:srgbClr val="5D5D5D"/>
              </a:solidFill>
              <a:latin typeface="Calibri"/>
            </a:endParaRPr>
          </a:p>
          <a:p>
            <a:pPr>
              <a:defRPr/>
            </a:pPr>
            <a:r>
              <a:rPr lang="en-US" dirty="0">
                <a:latin typeface="Calibri"/>
              </a:rPr>
              <a:t/>
            </a:r>
            <a:br>
              <a:rPr lang="en-US" dirty="0">
                <a:latin typeface="Calibri"/>
              </a:rPr>
            </a:br>
            <a:endParaRPr lang="en-US" dirty="0">
              <a:latin typeface="Calibri"/>
            </a:endParaRPr>
          </a:p>
        </p:txBody>
      </p:sp>
    </p:spTree>
    <p:extLst>
      <p:ext uri="{BB962C8B-B14F-4D97-AF65-F5344CB8AC3E}">
        <p14:creationId xmlns:p14="http://schemas.microsoft.com/office/powerpoint/2010/main" val="3274887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noFill/>
          <a:ln>
            <a:solidFill>
              <a:srgbClr val="000000"/>
            </a:solidFill>
            <a:miter lim="800000"/>
            <a:headEnd/>
            <a:tailEnd/>
          </a:ln>
        </p:spPr>
      </p:sp>
      <p:sp>
        <p:nvSpPr>
          <p:cNvPr id="119811" name="Rectangle 3"/>
          <p:cNvSpPr>
            <a:spLocks noGrp="1"/>
          </p:cNvSpPr>
          <p:nvPr>
            <p:ph type="body" idx="1"/>
          </p:nvPr>
        </p:nvSpPr>
        <p:spPr bwMode="auto">
          <a:noFill/>
        </p:spPr>
        <p:txBody>
          <a:bodyPr wrap="square" numCol="1" anchor="t" anchorCtr="0" compatLnSpc="1">
            <a:prstTxWarp prst="textNoShape">
              <a:avLst/>
            </a:prstTxWarp>
            <a:normAutofit lnSpcReduction="10000"/>
          </a:bodyPr>
          <a:lstStyle/>
          <a:p>
            <a:r>
              <a:rPr lang="en-US" sz="1200" dirty="0">
                <a:latin typeface="+mn-lt"/>
              </a:rPr>
              <a:t>Now let’s look at Target </a:t>
            </a:r>
            <a:r>
              <a:rPr lang="en-US" sz="1200" dirty="0" smtClean="0">
                <a:latin typeface="+mn-lt"/>
              </a:rPr>
              <a:t>Finder. This is </a:t>
            </a:r>
            <a:r>
              <a:rPr lang="en-US" sz="1200" dirty="0">
                <a:latin typeface="+mn-lt"/>
              </a:rPr>
              <a:t>the EPA’s online calculator that helps assess the </a:t>
            </a:r>
            <a:r>
              <a:rPr lang="en-US" sz="1200" dirty="0" smtClean="0">
                <a:latin typeface="+mn-lt"/>
              </a:rPr>
              <a:t>energy </a:t>
            </a:r>
            <a:r>
              <a:rPr lang="en-US" sz="1200" dirty="0">
                <a:latin typeface="+mn-lt"/>
              </a:rPr>
              <a:t>performance of commercial building designs and </a:t>
            </a:r>
            <a:r>
              <a:rPr lang="en-US" sz="1200" dirty="0" smtClean="0">
                <a:latin typeface="+mn-lt"/>
              </a:rPr>
              <a:t>efficiency projects in existing </a:t>
            </a:r>
            <a:r>
              <a:rPr lang="en-US" sz="1200" dirty="0">
                <a:latin typeface="+mn-lt"/>
              </a:rPr>
              <a:t>buildings. </a:t>
            </a:r>
          </a:p>
          <a:p>
            <a:endParaRPr lang="en-US" sz="1200" dirty="0">
              <a:latin typeface="+mn-lt"/>
            </a:endParaRPr>
          </a:p>
          <a:p>
            <a:r>
              <a:rPr lang="en-US" sz="1200" dirty="0" smtClean="0">
                <a:latin typeface="+mn-lt"/>
              </a:rPr>
              <a:t>For</a:t>
            </a:r>
            <a:r>
              <a:rPr lang="en-US" sz="1200" baseline="0" dirty="0" smtClean="0">
                <a:latin typeface="+mn-lt"/>
              </a:rPr>
              <a:t> Target Finder, t</a:t>
            </a:r>
            <a:r>
              <a:rPr lang="en-US" sz="1200" dirty="0" smtClean="0">
                <a:latin typeface="+mn-lt"/>
              </a:rPr>
              <a:t>here’s </a:t>
            </a:r>
            <a:r>
              <a:rPr lang="en-US" sz="1200" dirty="0">
                <a:latin typeface="+mn-lt"/>
              </a:rPr>
              <a:t>no login required, which makes </a:t>
            </a:r>
            <a:r>
              <a:rPr lang="en-US" sz="1200" dirty="0" smtClean="0">
                <a:latin typeface="+mn-lt"/>
              </a:rPr>
              <a:t>this</a:t>
            </a:r>
            <a:r>
              <a:rPr lang="en-US" sz="1200" baseline="0" dirty="0" smtClean="0">
                <a:latin typeface="+mn-lt"/>
              </a:rPr>
              <a:t> tool </a:t>
            </a:r>
            <a:r>
              <a:rPr lang="en-US" sz="1200" dirty="0" smtClean="0">
                <a:latin typeface="+mn-lt"/>
              </a:rPr>
              <a:t>useful </a:t>
            </a:r>
            <a:r>
              <a:rPr lang="en-US" sz="1200" dirty="0">
                <a:latin typeface="+mn-lt"/>
              </a:rPr>
              <a:t>for quick-and-easy calculations and “what-if” scenarios. There are two basic ways to use Target </a:t>
            </a:r>
            <a:r>
              <a:rPr lang="en-US" sz="1200" dirty="0" smtClean="0">
                <a:latin typeface="+mn-lt"/>
              </a:rPr>
              <a:t>Finder</a:t>
            </a:r>
            <a:r>
              <a:rPr lang="en-US" sz="1200" baseline="0" dirty="0" smtClean="0">
                <a:latin typeface="+mn-lt"/>
              </a:rPr>
              <a:t> and we’ll go over both. </a:t>
            </a:r>
            <a:endParaRPr lang="en-US" sz="1200" dirty="0">
              <a:latin typeface="+mn-lt"/>
            </a:endParaRPr>
          </a:p>
          <a:p>
            <a:endParaRPr lang="en-US" sz="1200" dirty="0">
              <a:latin typeface="+mn-lt"/>
            </a:endParaRPr>
          </a:p>
          <a:p>
            <a:r>
              <a:rPr lang="en-US" sz="1200" dirty="0">
                <a:latin typeface="+mn-lt"/>
              </a:rPr>
              <a:t>The </a:t>
            </a:r>
            <a:r>
              <a:rPr lang="en-US" sz="1200" dirty="0" smtClean="0">
                <a:latin typeface="+mn-lt"/>
              </a:rPr>
              <a:t>first method </a:t>
            </a:r>
            <a:r>
              <a:rPr lang="en-US" sz="1200" dirty="0">
                <a:latin typeface="+mn-lt"/>
              </a:rPr>
              <a:t>is to see what annual energy usage you need to achieve or meet a </a:t>
            </a:r>
            <a:r>
              <a:rPr lang="en-US" sz="1200" dirty="0" smtClean="0">
                <a:latin typeface="+mn-lt"/>
              </a:rPr>
              <a:t>target. </a:t>
            </a:r>
            <a:r>
              <a:rPr lang="en-US" sz="1200" dirty="0">
                <a:latin typeface="+mn-lt"/>
              </a:rPr>
              <a:t>By entering basic information about your business activity and setting a target performance level, you can see what this target means in terms of energy use, cost, and greenhouse gas emissions. </a:t>
            </a:r>
            <a:r>
              <a:rPr lang="en-US" sz="1200" dirty="0" smtClean="0">
                <a:latin typeface="+mn-lt"/>
              </a:rPr>
              <a:t>It’s a projection. This </a:t>
            </a:r>
            <a:r>
              <a:rPr lang="en-US" sz="1200" dirty="0">
                <a:latin typeface="+mn-lt"/>
              </a:rPr>
              <a:t>is especially helpful in the pre-design phase of construction and for eligible buildings </a:t>
            </a:r>
            <a:r>
              <a:rPr lang="en-US" sz="1200" dirty="0" smtClean="0">
                <a:latin typeface="+mn-lt"/>
              </a:rPr>
              <a:t>that can receive </a:t>
            </a:r>
            <a:r>
              <a:rPr lang="en-US" sz="1200" dirty="0">
                <a:latin typeface="+mn-lt"/>
              </a:rPr>
              <a:t>a 1-100 design score.</a:t>
            </a:r>
          </a:p>
          <a:p>
            <a:pPr marL="165586" indent="-165586">
              <a:buFont typeface="Arial"/>
              <a:buChar char="•"/>
            </a:pPr>
            <a:endParaRPr lang="en-US" sz="1200" dirty="0">
              <a:latin typeface="+mn-lt"/>
            </a:endParaRPr>
          </a:p>
          <a:p>
            <a:r>
              <a:rPr lang="en-US" sz="1200" dirty="0">
                <a:latin typeface="+mn-lt"/>
              </a:rPr>
              <a:t>The second way to use the Target Finder is to evaluate estimated energy use – If you already have </a:t>
            </a:r>
            <a:r>
              <a:rPr lang="en-US" sz="1200" dirty="0" smtClean="0">
                <a:latin typeface="+mn-lt"/>
              </a:rPr>
              <a:t>an efficient </a:t>
            </a:r>
            <a:r>
              <a:rPr lang="en-US" sz="1200" dirty="0">
                <a:latin typeface="+mn-lt"/>
              </a:rPr>
              <a:t>design or retrofit project and know </a:t>
            </a:r>
            <a:r>
              <a:rPr lang="en-US" sz="1200" dirty="0" smtClean="0">
                <a:latin typeface="+mn-lt"/>
              </a:rPr>
              <a:t>the</a:t>
            </a:r>
            <a:r>
              <a:rPr lang="en-US" sz="1200" baseline="0" dirty="0" smtClean="0">
                <a:latin typeface="+mn-lt"/>
              </a:rPr>
              <a:t> </a:t>
            </a:r>
            <a:r>
              <a:rPr lang="en-US" sz="1200" dirty="0" smtClean="0">
                <a:latin typeface="+mn-lt"/>
              </a:rPr>
              <a:t>estimated </a:t>
            </a:r>
            <a:r>
              <a:rPr lang="en-US" sz="1200" dirty="0">
                <a:latin typeface="+mn-lt"/>
              </a:rPr>
              <a:t>energy </a:t>
            </a:r>
            <a:r>
              <a:rPr lang="en-US" sz="1200" dirty="0" smtClean="0">
                <a:latin typeface="+mn-lt"/>
              </a:rPr>
              <a:t>savings, </a:t>
            </a:r>
            <a:r>
              <a:rPr lang="en-US" sz="1200" dirty="0">
                <a:latin typeface="+mn-lt"/>
              </a:rPr>
              <a:t>you can calculate the corresponding efficiency metrics. As an added bonus, you can also see the economic profile and environmental impacts of that project.</a:t>
            </a:r>
            <a:r>
              <a:rPr lang="en-US" sz="1200" dirty="0" smtClean="0">
                <a:effectLst/>
                <a:latin typeface="+mn-lt"/>
              </a:rPr>
              <a:t> </a:t>
            </a:r>
          </a:p>
          <a:p>
            <a:pPr marL="165586" indent="-165586">
              <a:buFont typeface="Arial"/>
              <a:buChar char="•"/>
            </a:pPr>
            <a:endParaRPr lang="en-US" sz="1200" dirty="0">
              <a:latin typeface="+mn-lt"/>
            </a:endParaRPr>
          </a:p>
          <a:p>
            <a:pPr marL="0" lvl="1" defTabSz="883128">
              <a:defRPr/>
            </a:pPr>
            <a:r>
              <a:rPr lang="en-US" sz="1200" dirty="0" smtClean="0">
                <a:latin typeface="+mn-lt"/>
              </a:rPr>
              <a:t>Recently </a:t>
            </a:r>
            <a:r>
              <a:rPr lang="en-US" sz="1200" dirty="0">
                <a:latin typeface="+mn-lt"/>
              </a:rPr>
              <a:t>“Target Finder,” </a:t>
            </a:r>
            <a:r>
              <a:rPr lang="en-US" sz="1200" dirty="0" smtClean="0">
                <a:latin typeface="+mn-lt"/>
              </a:rPr>
              <a:t>has been added</a:t>
            </a:r>
            <a:r>
              <a:rPr lang="en-US" sz="1200" baseline="0" dirty="0" smtClean="0">
                <a:latin typeface="+mn-lt"/>
              </a:rPr>
              <a:t> as </a:t>
            </a:r>
            <a:r>
              <a:rPr lang="en-US" sz="1200" dirty="0" smtClean="0">
                <a:latin typeface="+mn-lt"/>
              </a:rPr>
              <a:t>part </a:t>
            </a:r>
            <a:r>
              <a:rPr lang="en-US" sz="1200" dirty="0">
                <a:latin typeface="+mn-lt"/>
              </a:rPr>
              <a:t>of the Portfolio Manager tool, and </a:t>
            </a:r>
            <a:r>
              <a:rPr lang="en-US" sz="1200" dirty="0" smtClean="0">
                <a:latin typeface="+mn-lt"/>
              </a:rPr>
              <a:t>you’ll see that Target </a:t>
            </a:r>
            <a:r>
              <a:rPr lang="en-US" sz="1200" dirty="0">
                <a:latin typeface="+mn-lt"/>
              </a:rPr>
              <a:t>Finder is the name used by each of the rating systems that we’re about to discuss. </a:t>
            </a:r>
          </a:p>
        </p:txBody>
      </p:sp>
    </p:spTree>
    <p:extLst>
      <p:ext uri="{BB962C8B-B14F-4D97-AF65-F5344CB8AC3E}">
        <p14:creationId xmlns:p14="http://schemas.microsoft.com/office/powerpoint/2010/main" val="2154043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TextEdit="1"/>
          </p:cNvSpPr>
          <p:nvPr>
            <p:ph type="sldImg"/>
          </p:nvPr>
        </p:nvSpPr>
        <p:spPr bwMode="auto">
          <a:noFill/>
          <a:ln>
            <a:solidFill>
              <a:srgbClr val="000000"/>
            </a:solidFill>
            <a:miter lim="800000"/>
            <a:headEnd/>
            <a:tailEnd/>
          </a:ln>
        </p:spPr>
      </p:sp>
      <p:sp>
        <p:nvSpPr>
          <p:cNvPr id="130051" name="Rectangle 3"/>
          <p:cNvSpPr>
            <a:spLocks noGrp="1"/>
          </p:cNvSpPr>
          <p:nvPr>
            <p:ph type="body" idx="1"/>
          </p:nvPr>
        </p:nvSpPr>
        <p:spPr bwMode="auto">
          <a:noFill/>
        </p:spPr>
        <p:txBody>
          <a:bodyPr wrap="square" numCol="1" anchor="t" anchorCtr="0" compatLnSpc="1">
            <a:prstTxWarp prst="textNoShape">
              <a:avLst/>
            </a:prstTxWarp>
            <a:normAutofit lnSpcReduction="10000"/>
          </a:bodyPr>
          <a:lstStyle/>
          <a:p>
            <a:r>
              <a:rPr lang="en-US" dirty="0" smtClean="0"/>
              <a:t>Before we go too much further, I want</a:t>
            </a:r>
            <a:r>
              <a:rPr lang="en-US" baseline="0" dirty="0" smtClean="0"/>
              <a:t> to show you some screenshots of the reporting </a:t>
            </a:r>
            <a:r>
              <a:rPr lang="en-US" dirty="0" smtClean="0"/>
              <a:t>features</a:t>
            </a:r>
            <a:r>
              <a:rPr lang="en-US" baseline="0" dirty="0" smtClean="0"/>
              <a:t> available to you. </a:t>
            </a:r>
          </a:p>
          <a:p>
            <a:endParaRPr lang="en-US" baseline="0" dirty="0" smtClean="0"/>
          </a:p>
          <a:p>
            <a:r>
              <a:rPr lang="en-US" baseline="0" dirty="0" smtClean="0"/>
              <a:t>These are especially helpful for my customers in </a:t>
            </a:r>
            <a:r>
              <a:rPr lang="en-US" dirty="0" smtClean="0"/>
              <a:t>prioritizing</a:t>
            </a:r>
            <a:r>
              <a:rPr lang="en-US" baseline="0" dirty="0" smtClean="0"/>
              <a:t> </a:t>
            </a:r>
            <a:r>
              <a:rPr lang="en-US" dirty="0" smtClean="0"/>
              <a:t>activities and investments, identifying trends in their data, sharing information with key stakeholders, and establishing more robust benchmarks.</a:t>
            </a:r>
          </a:p>
          <a:p>
            <a:endParaRPr lang="en-US" dirty="0" smtClean="0"/>
          </a:p>
          <a:p>
            <a:r>
              <a:rPr lang="en-US" dirty="0" smtClean="0"/>
              <a:t>These ENERGY STAR performance documents are</a:t>
            </a:r>
            <a:r>
              <a:rPr lang="en-US" baseline="0" dirty="0" smtClean="0"/>
              <a:t> helpful in so many ways. </a:t>
            </a:r>
            <a:endParaRPr lang="en-US" dirty="0" smtClean="0"/>
          </a:p>
          <a:p>
            <a:pPr marL="165586" indent="-165586">
              <a:buFont typeface="Arial"/>
              <a:buChar char="•"/>
            </a:pPr>
            <a:r>
              <a:rPr lang="en-US" dirty="0" smtClean="0"/>
              <a:t>They satisfy the LEED requirements for Existing Buildings, more</a:t>
            </a:r>
            <a:r>
              <a:rPr lang="en-US" baseline="0" dirty="0" smtClean="0"/>
              <a:t> specifically the </a:t>
            </a:r>
            <a:r>
              <a:rPr lang="en-US" dirty="0" smtClean="0"/>
              <a:t>O&amp;M criteria that I will show you in a minute.</a:t>
            </a:r>
          </a:p>
          <a:p>
            <a:pPr marL="165586" indent="-165586">
              <a:buFont typeface="Arial"/>
              <a:buChar char="•"/>
            </a:pPr>
            <a:r>
              <a:rPr lang="en-US" dirty="0" smtClean="0"/>
              <a:t>They’</a:t>
            </a:r>
            <a:r>
              <a:rPr lang="en-US" baseline="0" dirty="0" smtClean="0"/>
              <a:t>re also an effective way to d</a:t>
            </a:r>
            <a:r>
              <a:rPr lang="en-US" dirty="0" smtClean="0"/>
              <a:t>ocument</a:t>
            </a:r>
            <a:r>
              <a:rPr lang="en-US" baseline="0" dirty="0" smtClean="0"/>
              <a:t> </a:t>
            </a:r>
            <a:r>
              <a:rPr lang="en-US" dirty="0" smtClean="0"/>
              <a:t>performance in energy service contracts by really quickly and accurately reporting quantitative</a:t>
            </a:r>
            <a:r>
              <a:rPr lang="en-US" baseline="0" dirty="0" smtClean="0"/>
              <a:t> </a:t>
            </a:r>
            <a:r>
              <a:rPr lang="en-US" dirty="0" smtClean="0"/>
              <a:t>savings for an individual building. </a:t>
            </a:r>
          </a:p>
          <a:p>
            <a:pPr marL="165586" indent="-165586">
              <a:buFont typeface="Arial"/>
              <a:buChar char="•"/>
            </a:pPr>
            <a:r>
              <a:rPr lang="en-US" dirty="0" smtClean="0"/>
              <a:t>Then</a:t>
            </a:r>
            <a:r>
              <a:rPr lang="en-US" baseline="0" dirty="0" smtClean="0"/>
              <a:t> u</a:t>
            </a:r>
            <a:r>
              <a:rPr lang="en-US" dirty="0" smtClean="0"/>
              <a:t>sing</a:t>
            </a:r>
            <a:r>
              <a:rPr lang="en-US" baseline="0" dirty="0" smtClean="0"/>
              <a:t> these metrics, you are able to easily c</a:t>
            </a:r>
            <a:r>
              <a:rPr lang="en-US" dirty="0" smtClean="0"/>
              <a:t>ommunicate your building’s energy performance with tenants, owners, and potential buyers or renters. </a:t>
            </a:r>
          </a:p>
          <a:p>
            <a:pPr marL="165586" indent="-165586">
              <a:buFont typeface="Arial"/>
              <a:buChar char="•"/>
            </a:pPr>
            <a:r>
              <a:rPr lang="en-US" dirty="0" smtClean="0"/>
              <a:t>And</a:t>
            </a:r>
            <a:r>
              <a:rPr lang="en-US" baseline="0" dirty="0" smtClean="0"/>
              <a:t> t</a:t>
            </a:r>
            <a:r>
              <a:rPr lang="en-US" dirty="0" smtClean="0"/>
              <a:t>hey</a:t>
            </a:r>
            <a:r>
              <a:rPr lang="en-US" baseline="0" dirty="0" smtClean="0"/>
              <a:t> also p</a:t>
            </a:r>
            <a:r>
              <a:rPr lang="en-US" dirty="0" smtClean="0"/>
              <a:t>rovides transparency and accountability to demonstrate strategic use of capital improvement funding. </a:t>
            </a:r>
          </a:p>
          <a:p>
            <a:pPr marL="165586" indent="-165586">
              <a:buFont typeface="Arial"/>
              <a:buChar char="•"/>
            </a:pPr>
            <a:endParaRPr lang="en-US" dirty="0" smtClean="0"/>
          </a:p>
          <a:p>
            <a:pPr marL="165586" indent="-165586">
              <a:buFont typeface="Arial"/>
              <a:buChar char="•"/>
            </a:pPr>
            <a:r>
              <a:rPr lang="en-US" dirty="0" smtClean="0"/>
              <a:t>The best feature</a:t>
            </a:r>
            <a:r>
              <a:rPr lang="en-US" baseline="0" dirty="0" smtClean="0"/>
              <a:t> is that a</a:t>
            </a:r>
            <a:r>
              <a:rPr lang="en-US" dirty="0" smtClean="0"/>
              <a:t>ll of these reports are customizable</a:t>
            </a:r>
            <a:r>
              <a:rPr lang="en-US" baseline="0" dirty="0" smtClean="0"/>
              <a:t> and can be generated directly from the Portfolio Manager platform. </a:t>
            </a:r>
            <a:endParaRPr lang="en-US" dirty="0" smtClean="0"/>
          </a:p>
          <a:p>
            <a:endParaRPr lang="en-US" dirty="0" smtClean="0"/>
          </a:p>
        </p:txBody>
      </p:sp>
    </p:spTree>
    <p:extLst>
      <p:ext uri="{BB962C8B-B14F-4D97-AF65-F5344CB8AC3E}">
        <p14:creationId xmlns:p14="http://schemas.microsoft.com/office/powerpoint/2010/main" val="3384136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defRPr/>
            </a:pPr>
            <a:r>
              <a:rPr lang="en-US" i="0" dirty="0" smtClean="0"/>
              <a:t>Now we’ll transition</a:t>
            </a:r>
            <a:r>
              <a:rPr lang="en-US" i="0" baseline="0" dirty="0" smtClean="0"/>
              <a:t> to t</a:t>
            </a:r>
            <a:r>
              <a:rPr lang="en-US" i="0" dirty="0" smtClean="0"/>
              <a:t>he </a:t>
            </a:r>
            <a:r>
              <a:rPr lang="en-US" dirty="0"/>
              <a:t>Sustainable Buildings Checklist that’s available within Portfolio Manager. </a:t>
            </a:r>
            <a:endParaRPr lang="en-US" dirty="0" smtClean="0"/>
          </a:p>
          <a:p>
            <a:pPr>
              <a:buFont typeface="Arial" pitchFamily="34" charset="0"/>
              <a:buNone/>
              <a:defRPr/>
            </a:pPr>
            <a:endParaRPr lang="en-US" dirty="0" smtClean="0"/>
          </a:p>
          <a:p>
            <a:pPr>
              <a:buFont typeface="Arial" pitchFamily="34" charset="0"/>
              <a:buNone/>
              <a:defRPr/>
            </a:pPr>
            <a:r>
              <a:rPr lang="en-US" dirty="0" smtClean="0"/>
              <a:t>This checklist was </a:t>
            </a:r>
            <a:r>
              <a:rPr lang="en-US" dirty="0"/>
              <a:t>first developed </a:t>
            </a:r>
            <a:r>
              <a:rPr lang="en-US" dirty="0" smtClean="0"/>
              <a:t>for US federal building managers to</a:t>
            </a:r>
            <a:r>
              <a:rPr lang="en-US" baseline="0" dirty="0" smtClean="0"/>
              <a:t> monitor their </a:t>
            </a:r>
            <a:r>
              <a:rPr lang="en-US" dirty="0" smtClean="0"/>
              <a:t>compliance within the Federal </a:t>
            </a:r>
            <a:r>
              <a:rPr lang="en-US" dirty="0"/>
              <a:t>Guiding </a:t>
            </a:r>
            <a:r>
              <a:rPr lang="en-US" dirty="0" smtClean="0"/>
              <a:t>Principles. </a:t>
            </a:r>
            <a:r>
              <a:rPr lang="en-US" dirty="0"/>
              <a:t> </a:t>
            </a:r>
            <a:r>
              <a:rPr lang="en-US" dirty="0" smtClean="0"/>
              <a:t>These</a:t>
            </a:r>
            <a:r>
              <a:rPr lang="en-US" baseline="0" dirty="0" smtClean="0"/>
              <a:t> methods</a:t>
            </a:r>
            <a:r>
              <a:rPr lang="en-US" dirty="0" smtClean="0"/>
              <a:t> </a:t>
            </a:r>
            <a:r>
              <a:rPr lang="en-US" dirty="0"/>
              <a:t>are intended to help federal agencies establish common strategies for </a:t>
            </a:r>
            <a:r>
              <a:rPr lang="en-US" dirty="0" smtClean="0"/>
              <a:t>sustainable</a:t>
            </a:r>
            <a:r>
              <a:rPr lang="en-US" baseline="0" dirty="0" smtClean="0"/>
              <a:t> energy management. </a:t>
            </a:r>
          </a:p>
          <a:p>
            <a:pPr>
              <a:buFont typeface="Arial" pitchFamily="34" charset="0"/>
              <a:buNone/>
              <a:defRPr/>
            </a:pPr>
            <a:endParaRPr lang="en-US" dirty="0" smtClean="0"/>
          </a:p>
          <a:p>
            <a:pPr>
              <a:buFont typeface="Arial" pitchFamily="34" charset="0"/>
              <a:buNone/>
              <a:defRPr/>
            </a:pPr>
            <a:r>
              <a:rPr lang="en-US" dirty="0" smtClean="0"/>
              <a:t>This </a:t>
            </a:r>
            <a:r>
              <a:rPr lang="en-US" dirty="0"/>
              <a:t>is important because the Guiding Principles are required by law for implementation across all U.S. government buildings. </a:t>
            </a:r>
            <a:endParaRPr lang="en-US" dirty="0" smtClean="0"/>
          </a:p>
          <a:p>
            <a:pPr marL="165586" indent="-165586">
              <a:buFont typeface="Arial"/>
              <a:buChar char="•"/>
            </a:pPr>
            <a:endParaRPr lang="en-US" i="0" dirty="0" smtClean="0"/>
          </a:p>
          <a:p>
            <a:pPr>
              <a:buFont typeface="Arial" pitchFamily="34" charset="0"/>
              <a:buNone/>
            </a:pPr>
            <a:r>
              <a:rPr lang="en-US" i="0" dirty="0" smtClean="0"/>
              <a:t>Outlined on the slide, you can see that </a:t>
            </a:r>
            <a:r>
              <a:rPr lang="en-US" i="0" baseline="0" dirty="0" smtClean="0"/>
              <a:t>the Sustainable Buildings Checklist has many of the same benefits and features as the Portfolio Manager tool in regards to tracking progress and monitoring performance. </a:t>
            </a:r>
          </a:p>
          <a:p>
            <a:pPr>
              <a:buFont typeface="Arial" pitchFamily="34" charset="0"/>
              <a:buNone/>
            </a:pPr>
            <a:endParaRPr lang="en-US" i="0" baseline="0" dirty="0" smtClean="0"/>
          </a:p>
          <a:p>
            <a:pPr>
              <a:buFont typeface="Arial" pitchFamily="34" charset="0"/>
              <a:buNone/>
            </a:pPr>
            <a:r>
              <a:rPr lang="en-US" i="0" baseline="0" dirty="0" smtClean="0"/>
              <a:t>An added feature of this tool, is that it let’s you upload compliance documents to the repository so that you can keep records of your building’s sustainability within each guiding principal.</a:t>
            </a:r>
            <a:endParaRPr lang="en-US" i="0" dirty="0"/>
          </a:p>
          <a:p>
            <a:endParaRPr lang="en-US" i="0" dirty="0">
              <a:latin typeface="Calibri"/>
            </a:endParaRPr>
          </a:p>
        </p:txBody>
      </p:sp>
      <p:sp>
        <p:nvSpPr>
          <p:cNvPr id="4" name="Slide Number Placeholder 3"/>
          <p:cNvSpPr>
            <a:spLocks noGrp="1"/>
          </p:cNvSpPr>
          <p:nvPr>
            <p:ph type="sldNum" sz="quarter" idx="10"/>
          </p:nvPr>
        </p:nvSpPr>
        <p:spPr/>
        <p:txBody>
          <a:bodyPr/>
          <a:lstStyle/>
          <a:p>
            <a:fld id="{C1840B7B-A24B-4DA8-AB15-991E88503A0E}" type="slidenum">
              <a:rPr lang="en-US" smtClean="0"/>
              <a:pPr/>
              <a:t>14</a:t>
            </a:fld>
            <a:endParaRPr lang="en-US" dirty="0"/>
          </a:p>
        </p:txBody>
      </p:sp>
    </p:spTree>
    <p:extLst>
      <p:ext uri="{BB962C8B-B14F-4D97-AF65-F5344CB8AC3E}">
        <p14:creationId xmlns:p14="http://schemas.microsoft.com/office/powerpoint/2010/main" val="301042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indent="0">
              <a:buFont typeface="Arial" panose="020B0604020202020204" pitchFamily="34" charset="0"/>
              <a:buNone/>
            </a:pPr>
            <a:r>
              <a:rPr lang="en-US" dirty="0"/>
              <a:t>I realize that you may not be able to read this slide, but I just wanted to give you an idea what the </a:t>
            </a:r>
            <a:r>
              <a:rPr lang="en-US" dirty="0" smtClean="0"/>
              <a:t>structure of</a:t>
            </a:r>
            <a:r>
              <a:rPr lang="en-US" baseline="0" dirty="0" smtClean="0"/>
              <a:t> the </a:t>
            </a:r>
            <a:r>
              <a:rPr lang="en-US" dirty="0" smtClean="0"/>
              <a:t>checklist </a:t>
            </a:r>
            <a:r>
              <a:rPr lang="en-US" dirty="0"/>
              <a:t>looks like. </a:t>
            </a: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This</a:t>
            </a:r>
            <a:r>
              <a:rPr lang="en-US" baseline="0" dirty="0" smtClean="0"/>
              <a:t> tool explains each guiding principal and then enables you to track your pro</a:t>
            </a:r>
            <a:r>
              <a:rPr lang="en-US" i="0" dirty="0" smtClean="0"/>
              <a:t>gress within each of the 5 federal credit categories. These </a:t>
            </a:r>
            <a:r>
              <a:rPr lang="en-US" i="0" baseline="0" dirty="0" smtClean="0"/>
              <a:t>include:</a:t>
            </a:r>
            <a:endParaRPr lang="en-US" i="0" dirty="0" smtClean="0"/>
          </a:p>
          <a:p>
            <a:pPr marL="165586" indent="-165586">
              <a:buFont typeface="Arial"/>
              <a:buChar char="•"/>
            </a:pPr>
            <a:r>
              <a:rPr lang="en-US" dirty="0" smtClean="0"/>
              <a:t>Integrated design</a:t>
            </a:r>
          </a:p>
          <a:p>
            <a:pPr marL="165586" indent="-165586">
              <a:buFont typeface="Arial"/>
              <a:buChar char="•"/>
            </a:pPr>
            <a:r>
              <a:rPr lang="en-US" dirty="0" smtClean="0"/>
              <a:t>Optimized energy performance</a:t>
            </a:r>
          </a:p>
          <a:p>
            <a:pPr marL="165586" indent="-165586">
              <a:buFont typeface="Arial"/>
              <a:buChar char="•"/>
            </a:pPr>
            <a:r>
              <a:rPr lang="en-US" dirty="0" smtClean="0"/>
              <a:t>Water conservation</a:t>
            </a:r>
          </a:p>
          <a:p>
            <a:pPr marL="165586" indent="-165586">
              <a:buFont typeface="Arial"/>
              <a:buChar char="•"/>
            </a:pPr>
            <a:r>
              <a:rPr lang="en-US" dirty="0" smtClean="0"/>
              <a:t>Indoor environmental quality </a:t>
            </a:r>
          </a:p>
          <a:p>
            <a:pPr marL="165586" indent="-165586">
              <a:buFont typeface="Arial"/>
              <a:buChar char="•"/>
            </a:pPr>
            <a:r>
              <a:rPr lang="en-US" dirty="0" smtClean="0"/>
              <a:t>And Reduced environmental impact of materials</a:t>
            </a:r>
            <a:endParaRPr lang="en-US" dirty="0"/>
          </a:p>
          <a:p>
            <a:pPr marL="165586" indent="-165586">
              <a:buFont typeface="Arial" panose="020B0604020202020204" pitchFamily="34" charset="0"/>
              <a:buChar char="•"/>
            </a:pPr>
            <a:endParaRPr lang="en-US" dirty="0"/>
          </a:p>
          <a:p>
            <a:pPr marL="0" indent="0">
              <a:buFont typeface="Arial" panose="020B0604020202020204" pitchFamily="34" charset="0"/>
              <a:buNone/>
            </a:pPr>
            <a:r>
              <a:rPr lang="en-US" dirty="0" smtClean="0"/>
              <a:t>Portfolio </a:t>
            </a:r>
            <a:r>
              <a:rPr lang="en-US" dirty="0"/>
              <a:t>Manager </a:t>
            </a:r>
            <a:r>
              <a:rPr lang="en-US" dirty="0" smtClean="0"/>
              <a:t>tracks your metrics for </a:t>
            </a:r>
            <a:r>
              <a:rPr lang="en-US" dirty="0"/>
              <a:t>energy and water consumption within a building and this will automatically </a:t>
            </a:r>
            <a:r>
              <a:rPr lang="en-US" dirty="0" smtClean="0"/>
              <a:t>load into your </a:t>
            </a:r>
            <a:r>
              <a:rPr lang="en-US" dirty="0"/>
              <a:t>Sustainable Buildings </a:t>
            </a:r>
            <a:r>
              <a:rPr lang="en-US" dirty="0" smtClean="0"/>
              <a:t>Checklist for that property. </a:t>
            </a:r>
          </a:p>
          <a:p>
            <a:pPr marL="165586" indent="-165586">
              <a:buFont typeface="Arial" panose="020B0604020202020204" pitchFamily="34" charset="0"/>
              <a:buChar char="•"/>
            </a:pPr>
            <a:endParaRPr lang="en-US" dirty="0"/>
          </a:p>
          <a:p>
            <a:pPr marL="0" indent="0">
              <a:buFont typeface="Arial" panose="020B0604020202020204" pitchFamily="34" charset="0"/>
              <a:buNone/>
            </a:pPr>
            <a:r>
              <a:rPr lang="en-US" dirty="0"/>
              <a:t>Similarly, it is pre-populated with all of the individual building information from Portfolio Manager and then your completion percentage within each </a:t>
            </a:r>
            <a:r>
              <a:rPr lang="en-US" dirty="0" smtClean="0"/>
              <a:t>assessment</a:t>
            </a:r>
            <a:r>
              <a:rPr lang="en-US" baseline="0" dirty="0" smtClean="0"/>
              <a:t> area</a:t>
            </a:r>
            <a:r>
              <a:rPr lang="en-US" dirty="0" smtClean="0"/>
              <a:t> </a:t>
            </a:r>
            <a:r>
              <a:rPr lang="en-US" dirty="0"/>
              <a:t>is represented in the pie chart. This gives you a visual display of your progress so that you can easily track your compliance and </a:t>
            </a:r>
            <a:r>
              <a:rPr lang="en-US" dirty="0" smtClean="0"/>
              <a:t>your documentation </a:t>
            </a:r>
            <a:r>
              <a:rPr lang="en-US" dirty="0"/>
              <a:t>requirements. </a:t>
            </a:r>
            <a:endParaRPr lang="en-US" dirty="0" smtClean="0"/>
          </a:p>
          <a:p>
            <a:pPr marL="0" indent="0">
              <a:buFont typeface="Arial" panose="020B0604020202020204" pitchFamily="34" charset="0"/>
              <a:buNone/>
            </a:pPr>
            <a:endParaRPr lang="en-US" dirty="0" smtClean="0"/>
          </a:p>
          <a:p>
            <a:pPr marL="0" indent="0">
              <a:buFont typeface="Arial" panose="020B0604020202020204" pitchFamily="34" charset="0"/>
              <a:buNone/>
            </a:pPr>
            <a:r>
              <a:rPr lang="en-US" dirty="0" smtClean="0"/>
              <a:t>Once you use this tool for the first time, you’ll know</a:t>
            </a:r>
            <a:r>
              <a:rPr lang="en-US" baseline="0" dirty="0" smtClean="0"/>
              <a:t> how easily integrated all of the Energy Star platforms are. </a:t>
            </a:r>
            <a:endParaRPr lang="en-US" dirty="0" smtClean="0"/>
          </a:p>
          <a:p>
            <a:pPr marL="0" indent="0">
              <a:buFont typeface="Arial" panose="020B0604020202020204" pitchFamily="34" charset="0"/>
              <a:buNone/>
            </a:pPr>
            <a:endParaRPr lang="en-US" dirty="0">
              <a:latin typeface="Calibri"/>
            </a:endParaRPr>
          </a:p>
          <a:p>
            <a:pPr marL="0" indent="0">
              <a:buFont typeface="Arial" panose="020B0604020202020204" pitchFamily="34" charset="0"/>
              <a:buNone/>
            </a:pPr>
            <a:r>
              <a:rPr lang="en-US" dirty="0" smtClean="0"/>
              <a:t>But I’ve </a:t>
            </a:r>
            <a:r>
              <a:rPr lang="en-US" dirty="0"/>
              <a:t>included a link at the bottom of the page for you to access the How To - resources for using the sustainable buildings checklist.</a:t>
            </a:r>
          </a:p>
          <a:p>
            <a:pPr marL="165586" indent="-165586">
              <a:buFont typeface="Arial" panose="020B0604020202020204" pitchFamily="34" charset="0"/>
              <a:buChar char="•"/>
            </a:pPr>
            <a:endParaRPr lang="en-US" dirty="0" smtClean="0"/>
          </a:p>
        </p:txBody>
      </p:sp>
      <p:sp>
        <p:nvSpPr>
          <p:cNvPr id="4" name="Slide Number Placeholder 3"/>
          <p:cNvSpPr>
            <a:spLocks noGrp="1"/>
          </p:cNvSpPr>
          <p:nvPr>
            <p:ph type="sldNum" sz="quarter" idx="10"/>
          </p:nvPr>
        </p:nvSpPr>
        <p:spPr/>
        <p:txBody>
          <a:bodyPr/>
          <a:lstStyle/>
          <a:p>
            <a:fld id="{C1840B7B-A24B-4DA8-AB15-991E88503A0E}" type="slidenum">
              <a:rPr lang="en-US" smtClean="0"/>
              <a:pPr/>
              <a:t>15</a:t>
            </a:fld>
            <a:endParaRPr lang="en-US" dirty="0"/>
          </a:p>
        </p:txBody>
      </p:sp>
    </p:spTree>
    <p:extLst>
      <p:ext uri="{BB962C8B-B14F-4D97-AF65-F5344CB8AC3E}">
        <p14:creationId xmlns:p14="http://schemas.microsoft.com/office/powerpoint/2010/main" val="3869225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r>
              <a:rPr lang="en-US" i="0" baseline="0" dirty="0" smtClean="0"/>
              <a:t>Here is a slide with additional training resources that are available on the ENERGY STAR website </a:t>
            </a:r>
          </a:p>
          <a:p>
            <a:pPr>
              <a:buFont typeface="Arial" pitchFamily="34" charset="0"/>
              <a:buNone/>
            </a:pPr>
            <a:endParaRPr lang="en-US" i="0" baseline="0" dirty="0" smtClean="0"/>
          </a:p>
          <a:p>
            <a:pPr>
              <a:buFont typeface="Arial" pitchFamily="34" charset="0"/>
              <a:buNone/>
            </a:pPr>
            <a:r>
              <a:rPr lang="en-US" i="0" baseline="0" dirty="0" smtClean="0"/>
              <a:t>There are - </a:t>
            </a:r>
          </a:p>
          <a:p>
            <a:pPr defTabSz="883128">
              <a:buFont typeface="Arial" pitchFamily="34" charset="0"/>
              <a:buNone/>
              <a:defRPr/>
            </a:pPr>
            <a:r>
              <a:rPr lang="en-US" i="0" baseline="0" dirty="0" smtClean="0"/>
              <a:t>Webinars and Recorded Video Trainings, such as this one</a:t>
            </a:r>
          </a:p>
          <a:p>
            <a:pPr defTabSz="883128">
              <a:buFont typeface="Arial" pitchFamily="34" charset="0"/>
              <a:buNone/>
              <a:defRPr/>
            </a:pPr>
            <a:r>
              <a:rPr lang="en-US" dirty="0" smtClean="0"/>
              <a:t>How </a:t>
            </a:r>
            <a:r>
              <a:rPr lang="en-US" dirty="0"/>
              <a:t>To documents and</a:t>
            </a:r>
            <a:endParaRPr lang="en-US" i="0" baseline="0" dirty="0" smtClean="0"/>
          </a:p>
          <a:p>
            <a:pPr>
              <a:buFont typeface="Arial" pitchFamily="34" charset="0"/>
              <a:buNone/>
            </a:pPr>
            <a:r>
              <a:rPr lang="en-US" i="0" baseline="0" dirty="0" smtClean="0"/>
              <a:t>A Help Desk section with FAQs and related articles</a:t>
            </a:r>
          </a:p>
          <a:p>
            <a:pPr>
              <a:buFont typeface="Arial" pitchFamily="34" charset="0"/>
              <a:buChar char="•"/>
            </a:pPr>
            <a:endParaRPr lang="en-US" i="0" baseline="0" dirty="0" smtClean="0"/>
          </a:p>
          <a:p>
            <a:pPr>
              <a:buFont typeface="Arial" pitchFamily="34" charset="0"/>
              <a:buNone/>
            </a:pPr>
            <a:r>
              <a:rPr lang="en-US" i="0" baseline="0" dirty="0" smtClean="0"/>
              <a:t>Just a reminder that this presentation will be available to you after today’s session so you will have access to all of these links.</a:t>
            </a:r>
            <a:endParaRPr lang="en-US" i="0" dirty="0"/>
          </a:p>
        </p:txBody>
      </p:sp>
      <p:sp>
        <p:nvSpPr>
          <p:cNvPr id="4" name="Slide Number Placeholder 3"/>
          <p:cNvSpPr>
            <a:spLocks noGrp="1"/>
          </p:cNvSpPr>
          <p:nvPr>
            <p:ph type="sldNum" sz="quarter" idx="10"/>
          </p:nvPr>
        </p:nvSpPr>
        <p:spPr/>
        <p:txBody>
          <a:bodyPr/>
          <a:lstStyle/>
          <a:p>
            <a:fld id="{C1840B7B-A24B-4DA8-AB15-991E88503A0E}" type="slidenum">
              <a:rPr lang="en-US" smtClean="0"/>
              <a:pPr/>
              <a:t>16</a:t>
            </a:fld>
            <a:endParaRPr lang="en-US" dirty="0"/>
          </a:p>
        </p:txBody>
      </p:sp>
    </p:spTree>
    <p:extLst>
      <p:ext uri="{BB962C8B-B14F-4D97-AF65-F5344CB8AC3E}">
        <p14:creationId xmlns:p14="http://schemas.microsoft.com/office/powerpoint/2010/main" val="3527402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TextEdit="1"/>
          </p:cNvSpPr>
          <p:nvPr>
            <p:ph type="sldImg"/>
          </p:nvPr>
        </p:nvSpPr>
        <p:spPr bwMode="auto">
          <a:noFill/>
          <a:ln>
            <a:solidFill>
              <a:srgbClr val="000000"/>
            </a:solidFill>
            <a:miter lim="800000"/>
            <a:headEnd/>
            <a:tailEnd/>
          </a:ln>
        </p:spPr>
      </p:sp>
      <p:sp>
        <p:nvSpPr>
          <p:cNvPr id="111619" name="Rectangle 3"/>
          <p:cNvSpPr>
            <a:spLocks noGrp="1"/>
          </p:cNvSpPr>
          <p:nvPr>
            <p:ph type="body" idx="1"/>
          </p:nvPr>
        </p:nvSpPr>
        <p:spPr bwMode="auto">
          <a:noFill/>
        </p:spPr>
        <p:txBody>
          <a:bodyPr wrap="square" numCol="1" anchor="t" anchorCtr="0" compatLnSpc="1">
            <a:prstTxWarp prst="textNoShape">
              <a:avLst/>
            </a:prstTxWarp>
            <a:normAutofit/>
          </a:bodyPr>
          <a:lstStyle/>
          <a:p>
            <a:pPr defTabSz="883128">
              <a:defRPr/>
            </a:pPr>
            <a:r>
              <a:rPr lang="en-US" dirty="0"/>
              <a:t>So now let’s </a:t>
            </a:r>
            <a:r>
              <a:rPr lang="en-US" dirty="0" smtClean="0"/>
              <a:t>dive </a:t>
            </a:r>
            <a:r>
              <a:rPr lang="en-US" dirty="0"/>
              <a:t>into the green building rating </a:t>
            </a:r>
            <a:r>
              <a:rPr lang="en-US" dirty="0" smtClean="0"/>
              <a:t>systems. We will begin </a:t>
            </a:r>
            <a:r>
              <a:rPr lang="en-US" dirty="0"/>
              <a:t>with LEED </a:t>
            </a:r>
            <a:r>
              <a:rPr lang="en-US" dirty="0" smtClean="0"/>
              <a:t>which</a:t>
            </a:r>
            <a:r>
              <a:rPr lang="en-US" baseline="0" dirty="0" smtClean="0"/>
              <a:t> stands for</a:t>
            </a:r>
            <a:r>
              <a:rPr lang="en-US" dirty="0" smtClean="0"/>
              <a:t> </a:t>
            </a:r>
            <a:r>
              <a:rPr lang="en-US" dirty="0"/>
              <a:t>Leadership in Energy &amp; Environmental Design, </a:t>
            </a:r>
          </a:p>
          <a:p>
            <a:pPr defTabSz="883128">
              <a:defRPr/>
            </a:pPr>
            <a:endParaRPr lang="en-US" dirty="0"/>
          </a:p>
          <a:p>
            <a:pPr defTabSz="883128">
              <a:defRPr/>
            </a:pPr>
            <a:r>
              <a:rPr lang="en-US" dirty="0"/>
              <a:t>This green building certification program recognizes the </a:t>
            </a:r>
            <a:r>
              <a:rPr lang="en-US" dirty="0" smtClean="0"/>
              <a:t>best </a:t>
            </a:r>
            <a:r>
              <a:rPr lang="en-US" dirty="0"/>
              <a:t>building strategies and </a:t>
            </a:r>
            <a:r>
              <a:rPr lang="en-US" dirty="0" smtClean="0"/>
              <a:t>practices for all types of buildings</a:t>
            </a:r>
            <a:r>
              <a:rPr lang="en-US" baseline="0" dirty="0" smtClean="0"/>
              <a:t> in all phases of development</a:t>
            </a:r>
            <a:r>
              <a:rPr lang="en-US" dirty="0" smtClean="0"/>
              <a:t>. </a:t>
            </a:r>
          </a:p>
          <a:p>
            <a:pPr defTabSz="883128">
              <a:defRPr/>
            </a:pPr>
            <a:endParaRPr lang="en-US" dirty="0" smtClean="0"/>
          </a:p>
          <a:p>
            <a:pPr defTabSz="883128">
              <a:defRPr/>
            </a:pPr>
            <a:r>
              <a:rPr lang="en-US" dirty="0" smtClean="0"/>
              <a:t>To </a:t>
            </a:r>
            <a:r>
              <a:rPr lang="en-US" dirty="0"/>
              <a:t>receive LEED certification, building projects must satisfy prerequisites and earn points </a:t>
            </a:r>
            <a:r>
              <a:rPr lang="en-US" dirty="0" smtClean="0"/>
              <a:t>toward credits that award</a:t>
            </a:r>
            <a:r>
              <a:rPr lang="en-US" baseline="0" dirty="0" smtClean="0"/>
              <a:t> </a:t>
            </a:r>
            <a:r>
              <a:rPr lang="en-US" dirty="0" smtClean="0"/>
              <a:t>different </a:t>
            </a:r>
            <a:r>
              <a:rPr lang="en-US" dirty="0"/>
              <a:t>levels of </a:t>
            </a:r>
            <a:r>
              <a:rPr lang="en-US" dirty="0" smtClean="0"/>
              <a:t>recognition – certified,</a:t>
            </a:r>
            <a:r>
              <a:rPr lang="en-US" baseline="0" dirty="0" smtClean="0"/>
              <a:t> </a:t>
            </a:r>
            <a:r>
              <a:rPr lang="en-US" dirty="0" smtClean="0"/>
              <a:t>silver,</a:t>
            </a:r>
            <a:r>
              <a:rPr lang="en-US" baseline="0" dirty="0" smtClean="0"/>
              <a:t> gold, and then platinum being the highest level of achievement</a:t>
            </a:r>
            <a:r>
              <a:rPr lang="en-US" dirty="0" smtClean="0"/>
              <a:t>. The</a:t>
            </a:r>
            <a:r>
              <a:rPr lang="en-US" baseline="0" dirty="0" smtClean="0"/>
              <a:t> p</a:t>
            </a:r>
            <a:r>
              <a:rPr lang="en-US" dirty="0" smtClean="0"/>
              <a:t>rerequisites </a:t>
            </a:r>
            <a:r>
              <a:rPr lang="en-US" dirty="0"/>
              <a:t>and credits differ for each rating system, and teams choose the best fit for their project. </a:t>
            </a:r>
            <a:endParaRPr lang="en-US" dirty="0" smtClean="0"/>
          </a:p>
          <a:p>
            <a:pPr defTabSz="883128">
              <a:defRPr/>
            </a:pPr>
            <a:endParaRPr lang="en-US" dirty="0" smtClean="0"/>
          </a:p>
          <a:p>
            <a:pPr defTabSz="883128">
              <a:defRPr/>
            </a:pPr>
            <a:r>
              <a:rPr lang="en-US" dirty="0" smtClean="0"/>
              <a:t>For </a:t>
            </a:r>
            <a:r>
              <a:rPr lang="en-US" dirty="0"/>
              <a:t>the purposes of this presentation, we will be discussing how ENERGY STAR tools can support certifications in Building Design + </a:t>
            </a:r>
            <a:r>
              <a:rPr lang="en-US" dirty="0" smtClean="0"/>
              <a:t>Construction </a:t>
            </a:r>
            <a:r>
              <a:rPr lang="en-US" dirty="0"/>
              <a:t>and Building Operations and </a:t>
            </a:r>
            <a:r>
              <a:rPr lang="en-US" dirty="0" smtClean="0"/>
              <a:t>Maintenance.</a:t>
            </a:r>
            <a:r>
              <a:rPr lang="en-US" baseline="0" dirty="0" smtClean="0"/>
              <a:t> </a:t>
            </a:r>
            <a:endParaRPr lang="en-US" dirty="0"/>
          </a:p>
          <a:p>
            <a:endParaRPr lang="en-US" dirty="0">
              <a:latin typeface="Calibri"/>
            </a:endParaRPr>
          </a:p>
          <a:p>
            <a:r>
              <a:rPr lang="en-US" dirty="0"/>
              <a:t>In</a:t>
            </a:r>
            <a:r>
              <a:rPr lang="en-US" baseline="0" dirty="0"/>
              <a:t> this section, </a:t>
            </a:r>
            <a:r>
              <a:rPr lang="en-US" baseline="0" dirty="0" smtClean="0"/>
              <a:t>I </a:t>
            </a:r>
            <a:r>
              <a:rPr lang="en-US" baseline="0" dirty="0"/>
              <a:t>will provide an overview of how LEED </a:t>
            </a:r>
            <a:r>
              <a:rPr lang="en-US" baseline="0" dirty="0" smtClean="0"/>
              <a:t>evaluates energy performance and follow that up </a:t>
            </a:r>
            <a:r>
              <a:rPr lang="en-US" baseline="0" dirty="0"/>
              <a:t>by highlighting how the Building Design + Construction and Building Operations and Maintenance </a:t>
            </a:r>
            <a:r>
              <a:rPr lang="en-US" baseline="0" dirty="0" smtClean="0"/>
              <a:t>credit categories </a:t>
            </a:r>
            <a:r>
              <a:rPr lang="en-US" baseline="0" dirty="0"/>
              <a:t>utilize ENERGY STAR’s </a:t>
            </a:r>
            <a:r>
              <a:rPr lang="en-US" baseline="0" dirty="0" smtClean="0"/>
              <a:t>tools.</a:t>
            </a:r>
            <a:endParaRPr lang="en-US" dirty="0"/>
          </a:p>
        </p:txBody>
      </p:sp>
    </p:spTree>
    <p:extLst>
      <p:ext uri="{BB962C8B-B14F-4D97-AF65-F5344CB8AC3E}">
        <p14:creationId xmlns:p14="http://schemas.microsoft.com/office/powerpoint/2010/main" val="12570897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TextEdit="1"/>
          </p:cNvSpPr>
          <p:nvPr>
            <p:ph type="sldImg"/>
          </p:nvPr>
        </p:nvSpPr>
        <p:spPr bwMode="auto">
          <a:noFill/>
          <a:ln>
            <a:solidFill>
              <a:srgbClr val="000000"/>
            </a:solidFill>
            <a:miter lim="800000"/>
            <a:headEnd/>
            <a:tailEnd/>
          </a:ln>
        </p:spPr>
      </p:sp>
      <p:sp>
        <p:nvSpPr>
          <p:cNvPr id="112643" name="Rectangle 3"/>
          <p:cNvSpPr>
            <a:spLocks noGrp="1"/>
          </p:cNvSpPr>
          <p:nvPr>
            <p:ph type="body" idx="1"/>
          </p:nvPr>
        </p:nvSpPr>
        <p:spPr bwMode="auto">
          <a:noFill/>
        </p:spPr>
        <p:txBody>
          <a:bodyPr wrap="square" numCol="1" anchor="t" anchorCtr="0" compatLnSpc="1">
            <a:prstTxWarp prst="textNoShape">
              <a:avLst/>
            </a:prstTxWarp>
          </a:bodyPr>
          <a:lstStyle/>
          <a:p>
            <a:pPr marL="0" indent="0">
              <a:buFont typeface="Arial"/>
              <a:buNone/>
              <a:defRPr/>
            </a:pPr>
            <a:r>
              <a:rPr lang="en-US" dirty="0" smtClean="0"/>
              <a:t>LEED </a:t>
            </a:r>
            <a:r>
              <a:rPr lang="en-US" dirty="0"/>
              <a:t>offers multidisciplinary</a:t>
            </a:r>
            <a:r>
              <a:rPr lang="en-US" baseline="0" dirty="0"/>
              <a:t> credit categories for building design and new construction as well as for existing buildings. Credits such </a:t>
            </a:r>
            <a:r>
              <a:rPr lang="en-US" baseline="0" dirty="0" smtClean="0"/>
              <a:t>as water efficiency and energy and atmosphere </a:t>
            </a:r>
            <a:r>
              <a:rPr lang="en-US" baseline="0" dirty="0"/>
              <a:t>encourage </a:t>
            </a:r>
            <a:r>
              <a:rPr lang="en-US" baseline="0" dirty="0" smtClean="0"/>
              <a:t>conservation </a:t>
            </a:r>
            <a:r>
              <a:rPr lang="en-US" baseline="0" dirty="0"/>
              <a:t>through benchmarking and metering using </a:t>
            </a:r>
            <a:r>
              <a:rPr lang="en-US" baseline="0" dirty="0" smtClean="0"/>
              <a:t>Energy Star’s Portfolio </a:t>
            </a:r>
            <a:r>
              <a:rPr lang="en-US" baseline="0" dirty="0"/>
              <a:t>Manager. </a:t>
            </a:r>
          </a:p>
          <a:p>
            <a:pPr marL="0" indent="0">
              <a:buFont typeface="Arial"/>
              <a:buNone/>
              <a:defRPr/>
            </a:pPr>
            <a:endParaRPr lang="en-US" baseline="0" dirty="0" smtClean="0"/>
          </a:p>
          <a:p>
            <a:pPr marL="0" indent="0">
              <a:buFont typeface="Arial"/>
              <a:buNone/>
              <a:defRPr/>
            </a:pPr>
            <a:r>
              <a:rPr lang="en-US" baseline="0" dirty="0" smtClean="0"/>
              <a:t>Both </a:t>
            </a:r>
            <a:r>
              <a:rPr lang="en-US" baseline="0" dirty="0"/>
              <a:t>of these </a:t>
            </a:r>
            <a:r>
              <a:rPr lang="en-US" baseline="0" dirty="0" smtClean="0"/>
              <a:t>credits also require corresponding </a:t>
            </a:r>
            <a:r>
              <a:rPr lang="en-US" baseline="0" dirty="0"/>
              <a:t>prerequisites. </a:t>
            </a:r>
            <a:r>
              <a:rPr lang="en-US" dirty="0"/>
              <a:t>While projects can pick and choose the credits they want to pursue for certification, all of the prerequisites are required. They set the minimum requirements that all buildings need to meet in order to achieve any level of LEED certification.</a:t>
            </a:r>
          </a:p>
          <a:p>
            <a:pPr marL="165586" indent="-165586">
              <a:buFont typeface="Arial"/>
              <a:buChar char="•"/>
            </a:pPr>
            <a:endParaRPr lang="en-US" baseline="0" dirty="0" smtClean="0"/>
          </a:p>
          <a:p>
            <a:pPr marL="0" indent="0">
              <a:buFont typeface="Arial"/>
              <a:buNone/>
            </a:pPr>
            <a:r>
              <a:rPr lang="en-US" baseline="0" dirty="0" smtClean="0"/>
              <a:t>For </a:t>
            </a:r>
            <a:r>
              <a:rPr lang="en-US" baseline="0" dirty="0"/>
              <a:t>the </a:t>
            </a:r>
            <a:r>
              <a:rPr lang="en-US" baseline="0" dirty="0" smtClean="0"/>
              <a:t>BD+C certification, </a:t>
            </a:r>
            <a:r>
              <a:rPr lang="en-US" baseline="0" dirty="0"/>
              <a:t>we will focus on how ENERGY STAR </a:t>
            </a:r>
            <a:r>
              <a:rPr lang="en-US" baseline="0" dirty="0" smtClean="0"/>
              <a:t>is </a:t>
            </a:r>
            <a:r>
              <a:rPr lang="en-US" baseline="0" dirty="0"/>
              <a:t>used to obtain the </a:t>
            </a:r>
            <a:r>
              <a:rPr lang="en-US" baseline="0" dirty="0" smtClean="0"/>
              <a:t>both the Energy </a:t>
            </a:r>
            <a:r>
              <a:rPr lang="en-US" baseline="0" dirty="0"/>
              <a:t>and </a:t>
            </a:r>
            <a:r>
              <a:rPr lang="en-US" baseline="0" dirty="0" smtClean="0"/>
              <a:t>Atmosphere </a:t>
            </a:r>
            <a:r>
              <a:rPr lang="en-US" baseline="0" dirty="0"/>
              <a:t>and Integrative Process credits </a:t>
            </a:r>
            <a:r>
              <a:rPr lang="en-US" baseline="0" dirty="0" smtClean="0"/>
              <a:t>as well as their </a:t>
            </a:r>
            <a:r>
              <a:rPr lang="en-US" baseline="0" dirty="0"/>
              <a:t>associated prerequisites.</a:t>
            </a:r>
          </a:p>
          <a:p>
            <a:pPr marL="0" indent="0">
              <a:buFont typeface="Arial"/>
              <a:buNone/>
            </a:pPr>
            <a:endParaRPr lang="en-US" baseline="0" dirty="0" smtClean="0"/>
          </a:p>
          <a:p>
            <a:pPr marL="0" indent="0">
              <a:buFont typeface="Arial"/>
              <a:buNone/>
            </a:pPr>
            <a:r>
              <a:rPr lang="en-US" baseline="0" dirty="0" smtClean="0"/>
              <a:t>For the O+M track we </a:t>
            </a:r>
            <a:r>
              <a:rPr lang="en-US" baseline="0" dirty="0"/>
              <a:t>will discuss ENERGY </a:t>
            </a:r>
            <a:r>
              <a:rPr lang="en-US" baseline="0" dirty="0" smtClean="0"/>
              <a:t>STAR’s resources specifically </a:t>
            </a:r>
            <a:r>
              <a:rPr lang="en-US" baseline="0" dirty="0"/>
              <a:t>in the context of </a:t>
            </a:r>
            <a:r>
              <a:rPr lang="en-US" baseline="0" dirty="0" smtClean="0"/>
              <a:t>the Energy and atmosphere credit.</a:t>
            </a:r>
            <a:endParaRPr lang="en-US" baseline="0" dirty="0"/>
          </a:p>
        </p:txBody>
      </p:sp>
    </p:spTree>
    <p:extLst>
      <p:ext uri="{BB962C8B-B14F-4D97-AF65-F5344CB8AC3E}">
        <p14:creationId xmlns:p14="http://schemas.microsoft.com/office/powerpoint/2010/main" val="3593510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3128">
              <a:defRPr/>
            </a:pPr>
            <a:r>
              <a:rPr lang="en-US" sz="1200" dirty="0"/>
              <a:t>The Energy and Atmosphere (EA) category </a:t>
            </a:r>
            <a:r>
              <a:rPr lang="en-US" sz="1200" dirty="0" smtClean="0"/>
              <a:t>aims to inform energy management decisions</a:t>
            </a:r>
            <a:r>
              <a:rPr lang="en-US" sz="1200" baseline="0" dirty="0" smtClean="0"/>
              <a:t> early in the design process. </a:t>
            </a:r>
            <a:r>
              <a:rPr lang="en-US" sz="1200" dirty="0" smtClean="0"/>
              <a:t>We will focus on the </a:t>
            </a:r>
            <a:r>
              <a:rPr lang="en-US" sz="1200" baseline="0" dirty="0" smtClean="0"/>
              <a:t>prerequisites in the Energy and Atmosphere category that rely </a:t>
            </a:r>
            <a:r>
              <a:rPr lang="en-US" sz="1200" dirty="0" smtClean="0"/>
              <a:t>on </a:t>
            </a:r>
            <a:r>
              <a:rPr lang="en-US" sz="1200" dirty="0"/>
              <a:t>the EPA’s Target </a:t>
            </a:r>
            <a:r>
              <a:rPr lang="en-US" sz="1200" dirty="0" smtClean="0"/>
              <a:t>Finder tool.  </a:t>
            </a:r>
            <a:endParaRPr lang="en-US" sz="1200" dirty="0"/>
          </a:p>
          <a:p>
            <a:pPr defTabSz="883128">
              <a:defRPr/>
            </a:pPr>
            <a:endParaRPr lang="en-US" sz="1200" i="0" dirty="0"/>
          </a:p>
          <a:p>
            <a:pPr defTabSz="883128">
              <a:defRPr/>
            </a:pPr>
            <a:r>
              <a:rPr lang="en-US" sz="1200" i="0" dirty="0"/>
              <a:t>The </a:t>
            </a:r>
            <a:r>
              <a:rPr lang="en-US" sz="1200" i="0" dirty="0" smtClean="0"/>
              <a:t>first is titled </a:t>
            </a:r>
            <a:r>
              <a:rPr lang="en-US" sz="1200" i="0" dirty="0"/>
              <a:t>” Minimum Energy Performance</a:t>
            </a:r>
            <a:r>
              <a:rPr lang="en-US" sz="1200" i="0" dirty="0" smtClean="0"/>
              <a:t>”. This requires </a:t>
            </a:r>
            <a:r>
              <a:rPr lang="en-US" sz="1200" b="0" i="0" dirty="0" smtClean="0"/>
              <a:t>you to set an energy goal for the project early in the design phase and to achieve a minimum level of energy efficiency for the building and its systems. </a:t>
            </a:r>
          </a:p>
          <a:p>
            <a:pPr defTabSz="883128">
              <a:defRPr/>
            </a:pPr>
            <a:endParaRPr lang="en-US" sz="1200" dirty="0" smtClean="0"/>
          </a:p>
          <a:p>
            <a:pPr defTabSz="883128">
              <a:defRPr/>
            </a:pPr>
            <a:r>
              <a:rPr lang="en-US" sz="1200" dirty="0" smtClean="0"/>
              <a:t> To complete this prerequisite LEED provides several paths.  </a:t>
            </a:r>
          </a:p>
          <a:p>
            <a:pPr defTabSz="883128">
              <a:defRPr/>
            </a:pPr>
            <a:endParaRPr lang="en-US" sz="1200" dirty="0" smtClean="0"/>
          </a:p>
          <a:p>
            <a:pPr defTabSz="883128">
              <a:defRPr/>
            </a:pPr>
            <a:r>
              <a:rPr lang="en-US" sz="1200" dirty="0" smtClean="0"/>
              <a:t>Option </a:t>
            </a:r>
            <a:r>
              <a:rPr lang="en-US" sz="1200" b="0" dirty="0" smtClean="0"/>
              <a:t>One is the Whole-building energy simulation, and it encourages the use of ENERGY STAR’s Target Finder to develop the EUI goal. This will be used to set the building’s operational energy target that will meet the credit’s efficiency requirements. </a:t>
            </a:r>
          </a:p>
          <a:p>
            <a:pPr defTabSz="883128">
              <a:defRPr/>
            </a:pPr>
            <a:endParaRPr lang="en-US" sz="1200" b="0" dirty="0"/>
          </a:p>
          <a:p>
            <a:pPr defTabSz="883128">
              <a:defRPr/>
            </a:pPr>
            <a:r>
              <a:rPr lang="en-US" sz="1200" b="0" dirty="0"/>
              <a:t>We also see Energy Star used in Option 3, which is the Prescriptive Compliance </a:t>
            </a:r>
            <a:r>
              <a:rPr lang="en-US" sz="1200" b="0" dirty="0" smtClean="0"/>
              <a:t>track that is </a:t>
            </a:r>
            <a:r>
              <a:rPr lang="en-US" sz="1200" b="0" baseline="0" dirty="0" smtClean="0"/>
              <a:t>titled t</a:t>
            </a:r>
            <a:r>
              <a:rPr lang="en-US" sz="1200" b="0" dirty="0" smtClean="0"/>
              <a:t>he </a:t>
            </a:r>
            <a:r>
              <a:rPr lang="en-US" sz="1200" b="0" dirty="0"/>
              <a:t>Advanced Buildings™ Core Performance</a:t>
            </a:r>
            <a:r>
              <a:rPr lang="en-US" sz="1200" b="0" dirty="0" smtClean="0"/>
              <a:t>™. </a:t>
            </a:r>
            <a:r>
              <a:rPr lang="en-US" sz="1200" b="0" baseline="0" dirty="0" smtClean="0"/>
              <a:t> This </a:t>
            </a:r>
            <a:r>
              <a:rPr lang="en-US" sz="1200" b="0" dirty="0" smtClean="0"/>
              <a:t>prerequisite </a:t>
            </a:r>
            <a:r>
              <a:rPr lang="en-US" sz="1200" b="0" i="0" dirty="0" smtClean="0"/>
              <a:t>states that</a:t>
            </a:r>
            <a:r>
              <a:rPr lang="en-US" sz="1200" b="0" i="0" baseline="0" dirty="0" smtClean="0"/>
              <a:t> the </a:t>
            </a:r>
            <a:r>
              <a:rPr lang="en-US" sz="1200" b="0" dirty="0" smtClean="0"/>
              <a:t>energy</a:t>
            </a:r>
            <a:r>
              <a:rPr lang="en-US" sz="1200" b="0" dirty="0"/>
              <a:t> performance target must be established using ENERGY STAR’s Target Finder and </a:t>
            </a:r>
            <a:r>
              <a:rPr lang="en-US" sz="1200" b="0" dirty="0" smtClean="0"/>
              <a:t>the design must achieve a </a:t>
            </a:r>
            <a:r>
              <a:rPr lang="en-US" sz="1200" b="0" dirty="0"/>
              <a:t>score </a:t>
            </a:r>
            <a:r>
              <a:rPr lang="en-US" sz="1200" b="0" dirty="0" smtClean="0"/>
              <a:t>greater than 90</a:t>
            </a:r>
            <a:r>
              <a:rPr lang="en-US" sz="1200" b="0" dirty="0"/>
              <a:t>.</a:t>
            </a:r>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19</a:t>
            </a:fld>
            <a:endParaRPr lang="en-US" dirty="0"/>
          </a:p>
        </p:txBody>
      </p:sp>
    </p:spTree>
    <p:extLst>
      <p:ext uri="{BB962C8B-B14F-4D97-AF65-F5344CB8AC3E}">
        <p14:creationId xmlns:p14="http://schemas.microsoft.com/office/powerpoint/2010/main" val="4248461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r>
              <a:rPr lang="en-US" dirty="0" smtClean="0"/>
              <a:t>I’d like to start by talking about the objectives that we will cover in today’s session and going over what you can expect to learn in the next hour that we spend together. </a:t>
            </a:r>
          </a:p>
          <a:p>
            <a:pPr eaLnBrk="1" hangingPunct="1"/>
            <a:endParaRPr lang="en-US" dirty="0" smtClean="0"/>
          </a:p>
          <a:p>
            <a:pPr eaLnBrk="1" hangingPunct="1"/>
            <a:r>
              <a:rPr lang="en-US" dirty="0" smtClean="0"/>
              <a:t>We will begin</a:t>
            </a:r>
            <a:r>
              <a:rPr lang="en-US" baseline="0" dirty="0" smtClean="0"/>
              <a:t> with an introduction to the Energy Star Commercial Buildings Program and give you a general overview of green building rating systems. </a:t>
            </a:r>
          </a:p>
          <a:p>
            <a:pPr eaLnBrk="1" hangingPunct="1"/>
            <a:endParaRPr lang="en-US" baseline="0" dirty="0" smtClean="0"/>
          </a:p>
          <a:p>
            <a:pPr eaLnBrk="1" hangingPunct="1"/>
            <a:r>
              <a:rPr lang="en-US" baseline="0" dirty="0" smtClean="0"/>
              <a:t>We will then focus on the Energy Star tools and resources that are being used in the rating systems, addressing specific elements of the Portfolio Manager, the Target Finder tool and the Sustainable Buildings Checklist. </a:t>
            </a:r>
          </a:p>
          <a:p>
            <a:pPr eaLnBrk="1" hangingPunct="1"/>
            <a:endParaRPr lang="en-US" dirty="0" smtClean="0"/>
          </a:p>
          <a:p>
            <a:pPr eaLnBrk="1" hangingPunct="1"/>
            <a:r>
              <a:rPr lang="en-US" dirty="0" smtClean="0"/>
              <a:t>Within each Green Building Rating</a:t>
            </a:r>
            <a:r>
              <a:rPr lang="en-US" baseline="0" dirty="0" smtClean="0"/>
              <a:t> system, we will provide a general description of the certification program and outline how ENERGY STAR is used to earn that rating.   </a:t>
            </a:r>
          </a:p>
          <a:p>
            <a:pPr eaLnBrk="1" hangingPunct="1"/>
            <a:endParaRPr lang="en-US" baseline="0" dirty="0" smtClean="0"/>
          </a:p>
          <a:p>
            <a:pPr eaLnBrk="1" hangingPunct="1"/>
            <a:r>
              <a:rPr lang="en-US" baseline="0" dirty="0" smtClean="0"/>
              <a:t>We will then wrap up the session and leave time for questions and discussion at the end. </a:t>
            </a:r>
          </a:p>
        </p:txBody>
      </p:sp>
      <p:sp>
        <p:nvSpPr>
          <p:cNvPr id="4" name="Slide Number Placeholder 3"/>
          <p:cNvSpPr>
            <a:spLocks noGrp="1"/>
          </p:cNvSpPr>
          <p:nvPr>
            <p:ph type="sldNum" sz="quarter" idx="5"/>
          </p:nvPr>
        </p:nvSpPr>
        <p:spPr/>
        <p:txBody>
          <a:bodyPr/>
          <a:lstStyle/>
          <a:p>
            <a:pPr>
              <a:defRPr/>
            </a:pPr>
            <a:fld id="{D138D708-8633-49C2-A805-A3F0E36E819A}" type="slidenum">
              <a:rPr lang="en-US" smtClean="0"/>
              <a:pPr>
                <a:defRPr/>
              </a:pPr>
              <a:t>2</a:t>
            </a:fld>
            <a:endParaRPr lang="en-US" dirty="0"/>
          </a:p>
        </p:txBody>
      </p:sp>
    </p:spTree>
    <p:extLst>
      <p:ext uri="{BB962C8B-B14F-4D97-AF65-F5344CB8AC3E}">
        <p14:creationId xmlns:p14="http://schemas.microsoft.com/office/powerpoint/2010/main" val="1747130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b="0" dirty="0"/>
              <a:t>Now that we’ve covered </a:t>
            </a:r>
            <a:r>
              <a:rPr lang="en-US" sz="1200" b="0" dirty="0" smtClean="0"/>
              <a:t>the prerequisite evaluation</a:t>
            </a:r>
            <a:r>
              <a:rPr lang="en-US" sz="1200" b="0" baseline="0" dirty="0" smtClean="0"/>
              <a:t> options</a:t>
            </a:r>
            <a:r>
              <a:rPr lang="en-US" sz="1200" b="0" dirty="0" smtClean="0"/>
              <a:t> for this category, </a:t>
            </a:r>
            <a:r>
              <a:rPr lang="en-US" sz="1200" b="0" dirty="0"/>
              <a:t>let’s </a:t>
            </a:r>
            <a:r>
              <a:rPr lang="en-US" sz="1200" b="0" dirty="0" smtClean="0"/>
              <a:t>talk </a:t>
            </a:r>
            <a:r>
              <a:rPr lang="en-US" sz="1200" b="0" dirty="0"/>
              <a:t>about the </a:t>
            </a:r>
            <a:r>
              <a:rPr lang="en-US" sz="1200" b="0" dirty="0" smtClean="0"/>
              <a:t>Credit criteria. The intent of the</a:t>
            </a:r>
            <a:r>
              <a:rPr lang="en-US" sz="1200" b="0" baseline="0" dirty="0" smtClean="0"/>
              <a:t> </a:t>
            </a:r>
            <a:r>
              <a:rPr lang="en-US" sz="1200" b="0" dirty="0" smtClean="0"/>
              <a:t>Energy and atmosphere credit for Optimized </a:t>
            </a:r>
            <a:r>
              <a:rPr lang="en-US" sz="1200" b="0" dirty="0"/>
              <a:t>Energy </a:t>
            </a:r>
            <a:r>
              <a:rPr lang="en-US" sz="1200" b="0" dirty="0" smtClean="0"/>
              <a:t>Performance</a:t>
            </a:r>
            <a:r>
              <a:rPr lang="en-US" sz="1200" b="0" baseline="0" dirty="0" smtClean="0"/>
              <a:t> </a:t>
            </a:r>
            <a:r>
              <a:rPr lang="en-US" sz="1200" b="0" dirty="0" smtClean="0"/>
              <a:t>is two-fold. We’re looking to achieve </a:t>
            </a:r>
            <a:r>
              <a:rPr lang="en-US" sz="1200" b="0" dirty="0"/>
              <a:t>increasing levels of energy performance above the baseline </a:t>
            </a:r>
            <a:r>
              <a:rPr lang="en-US" sz="1200" b="0" dirty="0" smtClean="0"/>
              <a:t>as </a:t>
            </a:r>
            <a:r>
              <a:rPr lang="en-US" sz="1200" b="0" dirty="0"/>
              <a:t>well as Reduce the environmental and economic impacts associated with </a:t>
            </a:r>
            <a:r>
              <a:rPr lang="en-US" sz="1200" b="0" dirty="0" smtClean="0"/>
              <a:t>that </a:t>
            </a:r>
            <a:r>
              <a:rPr lang="en-US" sz="1200" b="0" dirty="0"/>
              <a:t>building’s </a:t>
            </a:r>
            <a:r>
              <a:rPr lang="en-US" sz="1200" b="0" dirty="0" smtClean="0"/>
              <a:t>energy usage.</a:t>
            </a:r>
            <a:r>
              <a:rPr lang="en-US" sz="1200" b="0" dirty="0"/>
              <a:t>  </a:t>
            </a:r>
          </a:p>
          <a:p>
            <a:pPr lvl="0"/>
            <a:endParaRPr lang="en-US" sz="1200" b="0" dirty="0"/>
          </a:p>
          <a:p>
            <a:pPr lvl="0"/>
            <a:r>
              <a:rPr lang="en-US" sz="1200" b="0" dirty="0"/>
              <a:t>In order to achieve this credit you must “Confirm the Energy Use Target for that Building.” To complete this requirement, LEED provides many options, however both </a:t>
            </a:r>
            <a:r>
              <a:rPr lang="en-US" sz="1200" b="0" dirty="0" smtClean="0"/>
              <a:t>of the first two options require </a:t>
            </a:r>
            <a:r>
              <a:rPr lang="en-US" sz="1200" b="0" dirty="0"/>
              <a:t>you to share </a:t>
            </a:r>
            <a:r>
              <a:rPr lang="en-US" sz="1200" dirty="0"/>
              <a:t>your Target Finder results and summary.</a:t>
            </a:r>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20</a:t>
            </a:fld>
            <a:endParaRPr lang="en-US" dirty="0"/>
          </a:p>
        </p:txBody>
      </p:sp>
    </p:spTree>
    <p:extLst>
      <p:ext uri="{BB962C8B-B14F-4D97-AF65-F5344CB8AC3E}">
        <p14:creationId xmlns:p14="http://schemas.microsoft.com/office/powerpoint/2010/main" val="4248461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00000"/>
              </a:lnSpc>
            </a:pPr>
            <a:r>
              <a:rPr lang="en-US" sz="1200" dirty="0" smtClean="0"/>
              <a:t>We will continue</a:t>
            </a:r>
            <a:r>
              <a:rPr lang="en-US" sz="1200" baseline="0" dirty="0" smtClean="0"/>
              <a:t> talking about </a:t>
            </a:r>
            <a:r>
              <a:rPr lang="en-US" sz="1200" dirty="0" smtClean="0"/>
              <a:t>LEED </a:t>
            </a:r>
            <a:r>
              <a:rPr lang="en-US" sz="1200" dirty="0"/>
              <a:t>For BD+C, </a:t>
            </a:r>
            <a:r>
              <a:rPr lang="en-US" sz="1200" dirty="0" smtClean="0"/>
              <a:t>but move onto</a:t>
            </a:r>
            <a:r>
              <a:rPr lang="en-US" sz="1200" baseline="0" dirty="0" smtClean="0"/>
              <a:t> the integrative Process category. </a:t>
            </a:r>
          </a:p>
          <a:p>
            <a:pPr>
              <a:lnSpc>
                <a:spcPct val="100000"/>
              </a:lnSpc>
            </a:pPr>
            <a:endParaRPr lang="en-US" sz="1200" baseline="0" dirty="0" smtClean="0"/>
          </a:p>
          <a:p>
            <a:pPr>
              <a:lnSpc>
                <a:spcPct val="100000"/>
              </a:lnSpc>
            </a:pPr>
            <a:r>
              <a:rPr lang="en-US" sz="1200" baseline="0" dirty="0" smtClean="0"/>
              <a:t>T</a:t>
            </a:r>
            <a:r>
              <a:rPr lang="en-US" sz="1200" b="0" dirty="0" smtClean="0"/>
              <a:t>he </a:t>
            </a:r>
            <a:r>
              <a:rPr lang="en-US" sz="1200" b="0" dirty="0"/>
              <a:t>purpose of </a:t>
            </a:r>
            <a:r>
              <a:rPr lang="en-US" sz="1200" b="0" dirty="0" smtClean="0"/>
              <a:t>this credit </a:t>
            </a:r>
            <a:r>
              <a:rPr lang="en-US" sz="1200" b="0" dirty="0"/>
              <a:t>is to support </a:t>
            </a:r>
            <a:r>
              <a:rPr lang="en-US" sz="1200" b="0" dirty="0" smtClean="0"/>
              <a:t>early analysis</a:t>
            </a:r>
            <a:r>
              <a:rPr lang="en-US" sz="1200" b="0" baseline="0" dirty="0" smtClean="0"/>
              <a:t> of building system interactions. This will ensure high-performance and cost effective project outcomes. </a:t>
            </a:r>
            <a:endParaRPr lang="en-US" sz="1200" b="0" dirty="0" smtClean="0"/>
          </a:p>
          <a:p>
            <a:pPr>
              <a:lnSpc>
                <a:spcPct val="100000"/>
              </a:lnSpc>
            </a:pPr>
            <a:endParaRPr lang="en-US" sz="1200" dirty="0"/>
          </a:p>
          <a:p>
            <a:pPr>
              <a:lnSpc>
                <a:spcPct val="100000"/>
              </a:lnSpc>
            </a:pPr>
            <a:r>
              <a:rPr lang="en-US" sz="1200" dirty="0"/>
              <a:t>As part of achieving this credit, you must conduct initial </a:t>
            </a:r>
            <a:r>
              <a:rPr lang="en-US" sz="1200" dirty="0" smtClean="0"/>
              <a:t>discovery, </a:t>
            </a:r>
            <a:r>
              <a:rPr lang="en-US" sz="1200" dirty="0"/>
              <a:t>which </a:t>
            </a:r>
            <a:r>
              <a:rPr lang="en-US" sz="1200" dirty="0" smtClean="0"/>
              <a:t>implies preliminary </a:t>
            </a:r>
            <a:r>
              <a:rPr lang="en-US" sz="1200" dirty="0"/>
              <a:t>energy research and analysis</a:t>
            </a:r>
            <a:r>
              <a:rPr lang="en-US" sz="1200" dirty="0" smtClean="0"/>
              <a:t>.  </a:t>
            </a:r>
          </a:p>
          <a:p>
            <a:pPr>
              <a:lnSpc>
                <a:spcPct val="100000"/>
              </a:lnSpc>
            </a:pPr>
            <a:endParaRPr lang="en-US" sz="1200" dirty="0" smtClean="0"/>
          </a:p>
          <a:p>
            <a:pPr>
              <a:lnSpc>
                <a:spcPct val="100000"/>
              </a:lnSpc>
            </a:pPr>
            <a:r>
              <a:rPr lang="en-US" sz="1200" dirty="0" smtClean="0"/>
              <a:t>For my customer’s this often involves </a:t>
            </a:r>
            <a:r>
              <a:rPr lang="en-US" sz="1200" dirty="0"/>
              <a:t>using the recommended ENERGY STAR</a:t>
            </a:r>
            <a:r>
              <a:rPr lang="en-US" sz="1200" b="1" dirty="0"/>
              <a:t> Target </a:t>
            </a:r>
            <a:r>
              <a:rPr lang="en-US" sz="1200" b="1" dirty="0" smtClean="0"/>
              <a:t>Finder</a:t>
            </a:r>
            <a:r>
              <a:rPr lang="en-US" sz="1200" dirty="0" smtClean="0"/>
              <a:t> </a:t>
            </a:r>
            <a:r>
              <a:rPr lang="en-US" sz="1200" dirty="0"/>
              <a:t>to benchmark </a:t>
            </a:r>
            <a:r>
              <a:rPr lang="en-US" sz="1200" dirty="0" smtClean="0"/>
              <a:t>the energy </a:t>
            </a:r>
            <a:r>
              <a:rPr lang="en-US" sz="1200" dirty="0"/>
              <a:t>performance for </a:t>
            </a:r>
            <a:r>
              <a:rPr lang="en-US" sz="1200" dirty="0" smtClean="0"/>
              <a:t>that project. </a:t>
            </a:r>
          </a:p>
          <a:p>
            <a:pPr>
              <a:lnSpc>
                <a:spcPct val="100000"/>
              </a:lnSpc>
            </a:pPr>
            <a:endParaRPr lang="en-US" sz="1200" dirty="0" smtClean="0"/>
          </a:p>
          <a:p>
            <a:pPr>
              <a:lnSpc>
                <a:spcPct val="100000"/>
              </a:lnSpc>
            </a:pPr>
            <a:r>
              <a:rPr lang="en-US" sz="1200" baseline="0" dirty="0" smtClean="0"/>
              <a:t>Data for that p</a:t>
            </a:r>
            <a:r>
              <a:rPr lang="en-US" sz="1200" dirty="0" smtClean="0"/>
              <a:t>roject’s type, scope, occupancy and location is </a:t>
            </a:r>
            <a:r>
              <a:rPr lang="en-US" sz="1200" dirty="0"/>
              <a:t>all contained within the Target </a:t>
            </a:r>
            <a:r>
              <a:rPr lang="en-US" sz="1200" dirty="0" smtClean="0"/>
              <a:t>Finder tool which</a:t>
            </a:r>
            <a:r>
              <a:rPr lang="en-US" sz="1200" baseline="0" dirty="0" smtClean="0"/>
              <a:t> can then </a:t>
            </a:r>
            <a:r>
              <a:rPr lang="en-US" sz="1200" dirty="0" smtClean="0"/>
              <a:t>be </a:t>
            </a:r>
            <a:r>
              <a:rPr lang="en-US" sz="1200" dirty="0"/>
              <a:t>used for </a:t>
            </a:r>
            <a:r>
              <a:rPr lang="en-US" sz="1200" dirty="0" smtClean="0"/>
              <a:t>verification purposes without entering</a:t>
            </a:r>
            <a:r>
              <a:rPr lang="en-US" sz="1200" baseline="0" dirty="0" smtClean="0"/>
              <a:t> duplicate information. </a:t>
            </a:r>
            <a:endParaRPr lang="en-US" sz="1200" dirty="0" smtClean="0"/>
          </a:p>
          <a:p>
            <a:endParaRPr lang="en-US" sz="1200" dirty="0" smtClean="0"/>
          </a:p>
          <a:p>
            <a:pPr defTabSz="883128">
              <a:defRPr/>
            </a:pPr>
            <a:endParaRPr lang="en-US" sz="1200" dirty="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21</a:t>
            </a:fld>
            <a:endParaRPr lang="en-US" dirty="0"/>
          </a:p>
        </p:txBody>
      </p:sp>
    </p:spTree>
    <p:extLst>
      <p:ext uri="{BB962C8B-B14F-4D97-AF65-F5344CB8AC3E}">
        <p14:creationId xmlns:p14="http://schemas.microsoft.com/office/powerpoint/2010/main" val="4248461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a:solidFill>
              <a:srgbClr val="000000"/>
            </a:solidFill>
            <a:miter lim="800000"/>
            <a:headEnd/>
            <a:tailEnd/>
          </a:ln>
        </p:spPr>
      </p:sp>
      <p:sp>
        <p:nvSpPr>
          <p:cNvPr id="169987" name="Rectangle 3"/>
          <p:cNvSpPr>
            <a:spLocks noGrp="1"/>
          </p:cNvSpPr>
          <p:nvPr>
            <p:ph type="body" idx="1"/>
          </p:nvPr>
        </p:nvSpPr>
        <p:spPr bwMode="auto">
          <a:noFill/>
        </p:spPr>
        <p:txBody>
          <a:bodyPr wrap="square" numCol="1" anchor="t" anchorCtr="0" compatLnSpc="1">
            <a:prstTxWarp prst="textNoShape">
              <a:avLst/>
            </a:prstTxWarp>
            <a:normAutofit fontScale="85000" lnSpcReduction="10000"/>
          </a:bodyPr>
          <a:lstStyle/>
          <a:p>
            <a:pPr defTabSz="883128">
              <a:defRPr/>
            </a:pPr>
            <a:r>
              <a:rPr lang="en-US" dirty="0" smtClean="0"/>
              <a:t>Again, we’ll revisit this energy and atmosphere</a:t>
            </a:r>
            <a:r>
              <a:rPr lang="en-US" baseline="0" dirty="0" smtClean="0"/>
              <a:t> credit, but here we will talk </a:t>
            </a:r>
            <a:r>
              <a:rPr lang="en-US" baseline="0" dirty="0"/>
              <a:t>about Energy Star and </a:t>
            </a:r>
            <a:r>
              <a:rPr lang="en-US" baseline="0" dirty="0" smtClean="0"/>
              <a:t>LEED for </a:t>
            </a:r>
            <a:r>
              <a:rPr lang="en-US" baseline="0" dirty="0"/>
              <a:t>existing </a:t>
            </a:r>
            <a:r>
              <a:rPr lang="en-US" baseline="0" dirty="0" smtClean="0"/>
              <a:t>buildings. The main distinction f</a:t>
            </a:r>
            <a:r>
              <a:rPr lang="en-US" dirty="0" smtClean="0"/>
              <a:t>or </a:t>
            </a:r>
            <a:r>
              <a:rPr lang="en-US" dirty="0"/>
              <a:t>the O+M certification, </a:t>
            </a:r>
            <a:r>
              <a:rPr lang="en-US" dirty="0" smtClean="0"/>
              <a:t>is that the </a:t>
            </a:r>
            <a:r>
              <a:rPr lang="en-US" dirty="0"/>
              <a:t>credits and associated prerequisites rely on </a:t>
            </a:r>
            <a:r>
              <a:rPr lang="en-US" dirty="0" smtClean="0"/>
              <a:t>metrics generated by Portfolio </a:t>
            </a:r>
            <a:r>
              <a:rPr lang="en-US" dirty="0"/>
              <a:t>Manager </a:t>
            </a:r>
            <a:r>
              <a:rPr lang="en-US" dirty="0" smtClean="0"/>
              <a:t>rather</a:t>
            </a:r>
            <a:r>
              <a:rPr lang="en-US" baseline="0" dirty="0" smtClean="0"/>
              <a:t> than the Target Finder tool</a:t>
            </a:r>
            <a:r>
              <a:rPr lang="en-US" dirty="0" smtClean="0"/>
              <a:t>. </a:t>
            </a:r>
            <a:endParaRPr lang="en-US" sz="2300" dirty="0"/>
          </a:p>
          <a:p>
            <a:pPr defTabSz="883128">
              <a:defRPr/>
            </a:pPr>
            <a:endParaRPr lang="en-US" dirty="0">
              <a:latin typeface="Calibri"/>
            </a:endParaRPr>
          </a:p>
          <a:p>
            <a:pPr defTabSz="883128">
              <a:defRPr/>
            </a:pPr>
            <a:r>
              <a:rPr lang="en-US" baseline="0" dirty="0" smtClean="0"/>
              <a:t>The energy and atmosphere credit within the</a:t>
            </a:r>
            <a:r>
              <a:rPr lang="en-US" dirty="0" smtClean="0"/>
              <a:t> O+M certification</a:t>
            </a:r>
            <a:r>
              <a:rPr lang="en-US" baseline="0" dirty="0" smtClean="0"/>
              <a:t> </a:t>
            </a:r>
            <a:r>
              <a:rPr lang="en-US" dirty="0" smtClean="0"/>
              <a:t>requires </a:t>
            </a:r>
            <a:r>
              <a:rPr lang="en-US" dirty="0"/>
              <a:t>you to </a:t>
            </a:r>
            <a:r>
              <a:rPr lang="en-US" dirty="0" smtClean="0"/>
              <a:t>meter the building’s energy use for 12</a:t>
            </a:r>
            <a:r>
              <a:rPr lang="en-US" baseline="0" dirty="0" smtClean="0"/>
              <a:t> consecutive months</a:t>
            </a:r>
            <a:r>
              <a:rPr lang="en-US" dirty="0" smtClean="0"/>
              <a:t> and to </a:t>
            </a:r>
            <a:r>
              <a:rPr lang="en-US" dirty="0"/>
              <a:t>achieve required levels of efficiency. </a:t>
            </a:r>
            <a:endParaRPr lang="en-US" dirty="0" smtClean="0"/>
          </a:p>
          <a:p>
            <a:pPr defTabSz="883128">
              <a:defRPr/>
            </a:pPr>
            <a:endParaRPr lang="en-US" dirty="0" smtClean="0"/>
          </a:p>
          <a:p>
            <a:pPr defTabSz="883128">
              <a:defRPr/>
            </a:pPr>
            <a:r>
              <a:rPr lang="en-US" dirty="0" smtClean="0"/>
              <a:t>Here, your </a:t>
            </a:r>
            <a:r>
              <a:rPr lang="en-US" dirty="0"/>
              <a:t>building’s energy performance must be based on actual </a:t>
            </a:r>
            <a:r>
              <a:rPr lang="en-US" dirty="0" smtClean="0"/>
              <a:t>metered</a:t>
            </a:r>
            <a:r>
              <a:rPr lang="en-US" baseline="0" dirty="0" smtClean="0"/>
              <a:t> e</a:t>
            </a:r>
            <a:r>
              <a:rPr lang="en-US" dirty="0" smtClean="0"/>
              <a:t>nergy consumption. This applied to both the LEED project buildings and to all comparable buildings used for the benchmark. Let’s take a look. </a:t>
            </a:r>
          </a:p>
          <a:p>
            <a:pPr defTabSz="883128">
              <a:defRPr/>
            </a:pPr>
            <a:endParaRPr lang="en-US" dirty="0" smtClean="0">
              <a:latin typeface="Calibri"/>
            </a:endParaRPr>
          </a:p>
          <a:p>
            <a:pPr defTabSz="883128">
              <a:defRPr/>
            </a:pPr>
            <a:r>
              <a:rPr lang="en-US" dirty="0" smtClean="0"/>
              <a:t>To </a:t>
            </a:r>
            <a:r>
              <a:rPr lang="en-US" dirty="0"/>
              <a:t>complete this prerequisite, one option is to use Portfolio Manager to earn an energy performance rating of at least 75 </a:t>
            </a:r>
            <a:r>
              <a:rPr lang="en-US" dirty="0" smtClean="0"/>
              <a:t>- if </a:t>
            </a:r>
            <a:r>
              <a:rPr lang="en-US" dirty="0"/>
              <a:t>your building is eligible. </a:t>
            </a:r>
            <a:endParaRPr lang="en-US" dirty="0" smtClean="0"/>
          </a:p>
          <a:p>
            <a:pPr defTabSz="883128">
              <a:defRPr/>
            </a:pPr>
            <a:endParaRPr lang="en-US" dirty="0" smtClean="0"/>
          </a:p>
          <a:p>
            <a:pPr defTabSz="883128">
              <a:defRPr/>
            </a:pPr>
            <a:r>
              <a:rPr lang="en-US" dirty="0" smtClean="0"/>
              <a:t>If </a:t>
            </a:r>
            <a:r>
              <a:rPr lang="en-US" dirty="0"/>
              <a:t>your project is not eligible to use EPA’s rating system, then </a:t>
            </a:r>
            <a:r>
              <a:rPr lang="en-US" dirty="0" smtClean="0"/>
              <a:t>you have two alternatives.</a:t>
            </a:r>
            <a:r>
              <a:rPr lang="en-US" baseline="0" dirty="0" smtClean="0"/>
              <a:t> You</a:t>
            </a:r>
            <a:r>
              <a:rPr lang="en-US" dirty="0" smtClean="0"/>
              <a:t> </a:t>
            </a:r>
            <a:r>
              <a:rPr lang="en-US" dirty="0"/>
              <a:t>may compare your buildings’ energy performance with that of comparable buildings, using national </a:t>
            </a:r>
            <a:r>
              <a:rPr lang="en-US" dirty="0" smtClean="0"/>
              <a:t>EUI averages</a:t>
            </a:r>
            <a:r>
              <a:rPr lang="en-US" dirty="0"/>
              <a:t>, or </a:t>
            </a:r>
            <a:r>
              <a:rPr lang="en-US" dirty="0" smtClean="0"/>
              <a:t>you can benchmark it against </a:t>
            </a:r>
            <a:r>
              <a:rPr lang="en-US" dirty="0"/>
              <a:t>the previous </a:t>
            </a:r>
            <a:r>
              <a:rPr lang="en-US" dirty="0" smtClean="0"/>
              <a:t>12-month performance period of that </a:t>
            </a:r>
            <a:r>
              <a:rPr lang="en-US" dirty="0"/>
              <a:t>building. </a:t>
            </a:r>
            <a:endParaRPr lang="en-US" dirty="0" smtClean="0"/>
          </a:p>
          <a:p>
            <a:pPr defTabSz="883128">
              <a:defRPr/>
            </a:pPr>
            <a:endParaRPr lang="en-US" dirty="0" smtClean="0"/>
          </a:p>
          <a:p>
            <a:pPr defTabSz="883128">
              <a:defRPr/>
            </a:pPr>
            <a:r>
              <a:rPr lang="en-US" dirty="0" smtClean="0"/>
              <a:t>To </a:t>
            </a:r>
            <a:r>
              <a:rPr lang="en-US" dirty="0"/>
              <a:t>do this, </a:t>
            </a:r>
            <a:r>
              <a:rPr lang="en-US" sz="1500" dirty="0"/>
              <a:t>you must demonstrate </a:t>
            </a:r>
            <a:r>
              <a:rPr lang="en-US" sz="1500" dirty="0" smtClean="0"/>
              <a:t>an increase in performance of </a:t>
            </a:r>
            <a:r>
              <a:rPr lang="en-US" sz="1500" dirty="0"/>
              <a:t>at least 26% better than the median </a:t>
            </a:r>
            <a:r>
              <a:rPr lang="en-US" sz="1500" dirty="0" smtClean="0"/>
              <a:t>reference</a:t>
            </a:r>
            <a:r>
              <a:rPr lang="en-US" sz="1500" baseline="0" dirty="0" smtClean="0"/>
              <a:t> value used to establish your benchmark. </a:t>
            </a:r>
          </a:p>
          <a:p>
            <a:pPr defTabSz="883128">
              <a:defRPr/>
            </a:pPr>
            <a:endParaRPr lang="en-US" sz="1500" baseline="0" dirty="0" smtClean="0"/>
          </a:p>
          <a:p>
            <a:pPr defTabSz="883128">
              <a:defRPr/>
            </a:pPr>
            <a:r>
              <a:rPr lang="en-US" sz="1500" baseline="0" dirty="0" smtClean="0"/>
              <a:t>These values are all provided in the Portfolio Manager tool and a sample scorecard is shown on the slide. </a:t>
            </a:r>
          </a:p>
        </p:txBody>
      </p:sp>
    </p:spTree>
    <p:extLst>
      <p:ext uri="{BB962C8B-B14F-4D97-AF65-F5344CB8AC3E}">
        <p14:creationId xmlns:p14="http://schemas.microsoft.com/office/powerpoint/2010/main" val="3171812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TextEdit="1"/>
          </p:cNvSpPr>
          <p:nvPr>
            <p:ph type="sldImg"/>
          </p:nvPr>
        </p:nvSpPr>
        <p:spPr bwMode="auto">
          <a:noFill/>
          <a:ln>
            <a:solidFill>
              <a:srgbClr val="000000"/>
            </a:solidFill>
            <a:miter lim="800000"/>
            <a:headEnd/>
            <a:tailEnd/>
          </a:ln>
        </p:spPr>
      </p:sp>
      <p:sp>
        <p:nvSpPr>
          <p:cNvPr id="176131" name="Rectangle 3"/>
          <p:cNvSpPr>
            <a:spLocks noGrp="1"/>
          </p:cNvSpPr>
          <p:nvPr>
            <p:ph type="body" idx="1"/>
          </p:nvPr>
        </p:nvSpPr>
        <p:spPr bwMode="auto">
          <a:noFill/>
        </p:spPr>
        <p:txBody>
          <a:bodyPr wrap="square" numCol="1" anchor="t" anchorCtr="0" compatLnSpc="1">
            <a:prstTxWarp prst="textNoShape">
              <a:avLst/>
            </a:prstTxWarp>
            <a:normAutofit/>
          </a:bodyPr>
          <a:lstStyle/>
          <a:p>
            <a:pPr defTabSz="883128">
              <a:defRPr/>
            </a:pPr>
            <a:r>
              <a:rPr lang="en-US" sz="1200" dirty="0">
                <a:latin typeface="+mn-lt"/>
              </a:rPr>
              <a:t>The "Energy Efficiency Best Management Practices" is </a:t>
            </a:r>
            <a:r>
              <a:rPr lang="en-US" sz="1200" dirty="0" smtClean="0">
                <a:latin typeface="+mn-lt"/>
              </a:rPr>
              <a:t>another prerequisite for this category. </a:t>
            </a:r>
          </a:p>
          <a:p>
            <a:pPr defTabSz="883128">
              <a:defRPr/>
            </a:pPr>
            <a:endParaRPr lang="en-US" sz="1200" dirty="0" smtClean="0">
              <a:latin typeface="+mn-lt"/>
            </a:endParaRPr>
          </a:p>
          <a:p>
            <a:pPr defTabSz="883128">
              <a:defRPr/>
            </a:pPr>
            <a:r>
              <a:rPr lang="en-US" sz="1200" dirty="0" smtClean="0">
                <a:latin typeface="+mn-lt"/>
              </a:rPr>
              <a:t>The </a:t>
            </a:r>
            <a:r>
              <a:rPr lang="en-US" sz="1200" dirty="0">
                <a:latin typeface="+mn-lt"/>
              </a:rPr>
              <a:t>goal is </a:t>
            </a:r>
            <a:r>
              <a:rPr lang="en-US" sz="1200" dirty="0" smtClean="0">
                <a:latin typeface="+mn-lt"/>
              </a:rPr>
              <a:t>ensure </a:t>
            </a:r>
            <a:r>
              <a:rPr lang="en-US" sz="1200" dirty="0">
                <a:latin typeface="+mn-lt"/>
              </a:rPr>
              <a:t>that energy-efficient operating strategies are </a:t>
            </a:r>
            <a:r>
              <a:rPr lang="en-US" sz="1200" dirty="0" smtClean="0">
                <a:latin typeface="+mn-lt"/>
              </a:rPr>
              <a:t>maintained throughout</a:t>
            </a:r>
            <a:r>
              <a:rPr lang="en-US" sz="1200" baseline="0" dirty="0" smtClean="0">
                <a:latin typeface="+mn-lt"/>
              </a:rPr>
              <a:t> a building’s lifecycle</a:t>
            </a:r>
            <a:r>
              <a:rPr lang="en-US" sz="1200" dirty="0" smtClean="0">
                <a:latin typeface="+mn-lt"/>
              </a:rPr>
              <a:t>. </a:t>
            </a:r>
          </a:p>
          <a:p>
            <a:pPr defTabSz="883128">
              <a:defRPr/>
            </a:pPr>
            <a:endParaRPr lang="en-US" sz="1200" dirty="0" smtClean="0">
              <a:latin typeface="+mn-lt"/>
            </a:endParaRPr>
          </a:p>
          <a:p>
            <a:pPr defTabSz="883128">
              <a:defRPr/>
            </a:pPr>
            <a:r>
              <a:rPr lang="en-US" sz="1200" dirty="0" smtClean="0">
                <a:latin typeface="+mn-lt"/>
              </a:rPr>
              <a:t>This</a:t>
            </a:r>
            <a:r>
              <a:rPr lang="en-US" sz="1200" baseline="0" dirty="0" smtClean="0">
                <a:latin typeface="+mn-lt"/>
              </a:rPr>
              <a:t> also </a:t>
            </a:r>
            <a:r>
              <a:rPr lang="en-US" sz="1200" dirty="0" smtClean="0">
                <a:latin typeface="+mn-lt"/>
              </a:rPr>
              <a:t>provides </a:t>
            </a:r>
            <a:r>
              <a:rPr lang="en-US" sz="1200" dirty="0">
                <a:latin typeface="+mn-lt"/>
              </a:rPr>
              <a:t>a </a:t>
            </a:r>
            <a:r>
              <a:rPr lang="en-US" sz="1200" dirty="0" smtClean="0">
                <a:latin typeface="+mn-lt"/>
              </a:rPr>
              <a:t>foundation for training and </a:t>
            </a:r>
            <a:r>
              <a:rPr lang="en-US" sz="1200" dirty="0">
                <a:latin typeface="+mn-lt"/>
              </a:rPr>
              <a:t>system </a:t>
            </a:r>
            <a:r>
              <a:rPr lang="en-US" sz="1200" dirty="0" smtClean="0">
                <a:latin typeface="+mn-lt"/>
              </a:rPr>
              <a:t>analysis which</a:t>
            </a:r>
            <a:r>
              <a:rPr lang="en-US" sz="1200" baseline="0" dirty="0" smtClean="0">
                <a:latin typeface="+mn-lt"/>
              </a:rPr>
              <a:t> promotes</a:t>
            </a:r>
            <a:r>
              <a:rPr lang="en-US" sz="1200" dirty="0" smtClean="0">
                <a:latin typeface="+mn-lt"/>
              </a:rPr>
              <a:t> continuous</a:t>
            </a:r>
            <a:r>
              <a:rPr lang="en-US" sz="1200" baseline="0" dirty="0" smtClean="0">
                <a:latin typeface="+mn-lt"/>
              </a:rPr>
              <a:t> energy improvement</a:t>
            </a:r>
            <a:r>
              <a:rPr lang="en-US" sz="1200" dirty="0" smtClean="0">
                <a:latin typeface="+mn-lt"/>
              </a:rPr>
              <a:t>.  </a:t>
            </a:r>
          </a:p>
          <a:p>
            <a:pPr defTabSz="883128">
              <a:defRPr/>
            </a:pPr>
            <a:endParaRPr lang="en-US" sz="1200" dirty="0" smtClean="0">
              <a:latin typeface="+mn-lt"/>
            </a:endParaRPr>
          </a:p>
          <a:p>
            <a:pPr marL="0" marR="0" indent="0" algn="l" defTabSz="883128" rtl="0" eaLnBrk="0" fontAlgn="base" latinLnBrk="0" hangingPunct="0">
              <a:lnSpc>
                <a:spcPct val="100000"/>
              </a:lnSpc>
              <a:spcBef>
                <a:spcPct val="30000"/>
              </a:spcBef>
              <a:spcAft>
                <a:spcPct val="0"/>
              </a:spcAft>
              <a:buClrTx/>
              <a:buSzTx/>
              <a:buFontTx/>
              <a:buNone/>
              <a:tabLst/>
              <a:defRPr/>
            </a:pPr>
            <a:r>
              <a:rPr lang="en-US" sz="1200" baseline="0" dirty="0" smtClean="0">
                <a:latin typeface="+mn-lt"/>
              </a:rPr>
              <a:t>To satisfy the requirements of this category, you must </a:t>
            </a:r>
            <a:r>
              <a:rPr lang="en-US" sz="1200" dirty="0" smtClean="0">
                <a:latin typeface="+mn-lt"/>
              </a:rPr>
              <a:t>meet the guidelines of the ASHRAE preliminary energy use analysis and complete</a:t>
            </a:r>
            <a:r>
              <a:rPr lang="en-US" sz="1200" baseline="0" dirty="0" smtClean="0">
                <a:latin typeface="+mn-lt"/>
              </a:rPr>
              <a:t> </a:t>
            </a:r>
            <a:r>
              <a:rPr lang="en-US" sz="1200" dirty="0" smtClean="0">
                <a:latin typeface="+mn-lt"/>
              </a:rPr>
              <a:t>an ASHRAE Level 1 walk-through assessment. </a:t>
            </a:r>
          </a:p>
          <a:p>
            <a:pPr defTabSz="883128">
              <a:defRPr/>
            </a:pPr>
            <a:endParaRPr lang="en-US" sz="1200" dirty="0" smtClean="0">
              <a:latin typeface="+mn-lt"/>
            </a:endParaRPr>
          </a:p>
          <a:p>
            <a:pPr eaLnBrk="1" hangingPunct="1">
              <a:lnSpc>
                <a:spcPct val="100000"/>
              </a:lnSpc>
            </a:pPr>
            <a:r>
              <a:rPr lang="en-US" sz="1200" dirty="0" smtClean="0">
                <a:latin typeface="+mn-lt"/>
              </a:rPr>
              <a:t>As</a:t>
            </a:r>
            <a:r>
              <a:rPr lang="en-US" sz="1200" baseline="0" dirty="0" smtClean="0">
                <a:latin typeface="+mn-lt"/>
              </a:rPr>
              <a:t> you can see, t</a:t>
            </a:r>
            <a:r>
              <a:rPr lang="en-US" sz="1200" dirty="0" smtClean="0">
                <a:latin typeface="+mn-lt"/>
              </a:rPr>
              <a:t>his </a:t>
            </a:r>
            <a:r>
              <a:rPr lang="en-US" sz="1200" dirty="0">
                <a:solidFill>
                  <a:srgbClr val="595959"/>
                </a:solidFill>
                <a:latin typeface="+mn-lt"/>
              </a:rPr>
              <a:t>Level 1 audit can be accomplished using the Site EUI report generated from Portfolio Manager’s reporting </a:t>
            </a:r>
            <a:r>
              <a:rPr lang="en-US" sz="1200" dirty="0" smtClean="0">
                <a:solidFill>
                  <a:srgbClr val="595959"/>
                </a:solidFill>
                <a:latin typeface="+mn-lt"/>
              </a:rPr>
              <a:t>tab.  </a:t>
            </a:r>
            <a:r>
              <a:rPr lang="en-US" sz="1200" dirty="0">
                <a:latin typeface="+mn-lt"/>
              </a:rPr>
              <a:t/>
            </a:r>
            <a:br>
              <a:rPr lang="en-US" sz="1200" dirty="0">
                <a:latin typeface="+mn-lt"/>
              </a:rPr>
            </a:br>
            <a:endParaRPr lang="en-US" sz="1200" dirty="0">
              <a:latin typeface="+mn-lt"/>
            </a:endParaRPr>
          </a:p>
          <a:p>
            <a:r>
              <a:rPr lang="en-US" sz="1200" dirty="0">
                <a:latin typeface="+mn-lt"/>
              </a:rPr>
              <a:t/>
            </a:r>
            <a:br>
              <a:rPr lang="en-US" sz="1200" dirty="0">
                <a:latin typeface="+mn-lt"/>
              </a:rPr>
            </a:br>
            <a:endParaRPr lang="en-US" sz="1200" dirty="0">
              <a:latin typeface="+mn-lt"/>
            </a:endParaRPr>
          </a:p>
        </p:txBody>
      </p:sp>
    </p:spTree>
    <p:extLst>
      <p:ext uri="{BB962C8B-B14F-4D97-AF65-F5344CB8AC3E}">
        <p14:creationId xmlns:p14="http://schemas.microsoft.com/office/powerpoint/2010/main" val="2013721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3128">
              <a:defRPr/>
            </a:pPr>
            <a:r>
              <a:rPr lang="en-US" dirty="0" smtClean="0"/>
              <a:t>Circling</a:t>
            </a:r>
            <a:r>
              <a:rPr lang="en-US" baseline="0" dirty="0" smtClean="0"/>
              <a:t> back -</a:t>
            </a:r>
            <a:r>
              <a:rPr lang="en-US" dirty="0" smtClean="0"/>
              <a:t> </a:t>
            </a:r>
            <a:r>
              <a:rPr lang="en-US" dirty="0"/>
              <a:t>both certifications for </a:t>
            </a:r>
            <a:r>
              <a:rPr lang="en-US" dirty="0" smtClean="0"/>
              <a:t>building</a:t>
            </a:r>
            <a:r>
              <a:rPr lang="en-US" baseline="0" dirty="0" smtClean="0"/>
              <a:t> design and construction as well as </a:t>
            </a:r>
            <a:r>
              <a:rPr lang="en-US" dirty="0" smtClean="0"/>
              <a:t>operations</a:t>
            </a:r>
            <a:r>
              <a:rPr lang="en-US" baseline="0" dirty="0" smtClean="0"/>
              <a:t> and maintenance</a:t>
            </a:r>
            <a:r>
              <a:rPr lang="en-US" dirty="0" smtClean="0"/>
              <a:t> have prerequisites</a:t>
            </a:r>
            <a:r>
              <a:rPr lang="en-US" baseline="0" dirty="0" smtClean="0"/>
              <a:t> that </a:t>
            </a:r>
            <a:r>
              <a:rPr lang="en-US" dirty="0" smtClean="0"/>
              <a:t>require </a:t>
            </a:r>
            <a:r>
              <a:rPr lang="en-US" dirty="0"/>
              <a:t>water and energy </a:t>
            </a:r>
            <a:r>
              <a:rPr lang="en-US" dirty="0" smtClean="0"/>
              <a:t>metering. </a:t>
            </a:r>
          </a:p>
          <a:p>
            <a:pPr defTabSz="883128">
              <a:defRPr/>
            </a:pPr>
            <a:endParaRPr lang="en-US" dirty="0" smtClean="0"/>
          </a:p>
          <a:p>
            <a:pPr defTabSz="883128">
              <a:defRPr/>
            </a:pPr>
            <a:r>
              <a:rPr lang="en-US" dirty="0" smtClean="0"/>
              <a:t>The intent is to support energy and water management and to identify opportunities for additional savings.  </a:t>
            </a:r>
          </a:p>
          <a:p>
            <a:pPr defTabSz="883128">
              <a:defRPr/>
            </a:pPr>
            <a:endParaRPr lang="en-US" dirty="0" smtClean="0"/>
          </a:p>
          <a:p>
            <a:pPr defTabSz="883128">
              <a:defRPr/>
            </a:pPr>
            <a:r>
              <a:rPr lang="en-US" dirty="0" smtClean="0"/>
              <a:t>If you</a:t>
            </a:r>
            <a:r>
              <a:rPr lang="en-US" baseline="0" dirty="0" smtClean="0"/>
              <a:t> have used the Energy Star’s tool to meet the LEED certification requirements, then this is easy and all of your utility data is contained within the meter tab of your Portfolio Manager account.  </a:t>
            </a:r>
            <a:endParaRPr lang="en-US" dirty="0" smtClean="0"/>
          </a:p>
          <a:p>
            <a:pPr defTabSz="883128">
              <a:defRPr/>
            </a:pPr>
            <a:endParaRPr lang="en-US" dirty="0" smtClean="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24</a:t>
            </a:fld>
            <a:endParaRPr lang="en-US" dirty="0"/>
          </a:p>
        </p:txBody>
      </p:sp>
    </p:spTree>
    <p:extLst>
      <p:ext uri="{BB962C8B-B14F-4D97-AF65-F5344CB8AC3E}">
        <p14:creationId xmlns:p14="http://schemas.microsoft.com/office/powerpoint/2010/main" val="20684112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TextEdit="1"/>
          </p:cNvSpPr>
          <p:nvPr>
            <p:ph type="sldImg"/>
          </p:nvPr>
        </p:nvSpPr>
        <p:spPr bwMode="auto">
          <a:noFill/>
          <a:ln>
            <a:solidFill>
              <a:srgbClr val="000000"/>
            </a:solidFill>
            <a:miter lim="800000"/>
            <a:headEnd/>
            <a:tailEnd/>
          </a:ln>
        </p:spPr>
      </p:sp>
      <p:sp>
        <p:nvSpPr>
          <p:cNvPr id="111619" name="Rectangle 3"/>
          <p:cNvSpPr>
            <a:spLocks noGrp="1"/>
          </p:cNvSpPr>
          <p:nvPr>
            <p:ph type="body" idx="1"/>
          </p:nvPr>
        </p:nvSpPr>
        <p:spPr bwMode="auto">
          <a:noFill/>
        </p:spPr>
        <p:txBody>
          <a:bodyPr wrap="square" numCol="1" anchor="t" anchorCtr="0" compatLnSpc="1">
            <a:prstTxWarp prst="textNoShape">
              <a:avLst/>
            </a:prstTxWarp>
          </a:bodyPr>
          <a:lstStyle/>
          <a:p>
            <a:pPr defTabSz="883128">
              <a:defRPr/>
            </a:pPr>
            <a:r>
              <a:rPr lang="en-US" dirty="0" smtClean="0"/>
              <a:t>Alright, now we will move the discussion over to</a:t>
            </a:r>
            <a:r>
              <a:rPr lang="en-US" baseline="0" dirty="0" smtClean="0"/>
              <a:t> Green Globes. </a:t>
            </a:r>
          </a:p>
          <a:p>
            <a:pPr defTabSz="883128">
              <a:defRPr/>
            </a:pPr>
            <a:endParaRPr lang="en-US" baseline="0" dirty="0" smtClean="0"/>
          </a:p>
          <a:p>
            <a:pPr defTabSz="883128">
              <a:defRPr/>
            </a:pPr>
            <a:r>
              <a:rPr lang="en-US" dirty="0" smtClean="0"/>
              <a:t>This rating system was developed back </a:t>
            </a:r>
            <a:r>
              <a:rPr lang="en-US" dirty="0"/>
              <a:t>in 2000 </a:t>
            </a:r>
            <a:r>
              <a:rPr lang="en-US" dirty="0" smtClean="0"/>
              <a:t>for all </a:t>
            </a:r>
            <a:r>
              <a:rPr lang="en-US" dirty="0"/>
              <a:t>commercial</a:t>
            </a:r>
            <a:r>
              <a:rPr lang="en-US" baseline="0" dirty="0"/>
              <a:t> </a:t>
            </a:r>
            <a:r>
              <a:rPr lang="en-US" baseline="0" dirty="0" smtClean="0"/>
              <a:t>buildings.  It was structured more </a:t>
            </a:r>
            <a:r>
              <a:rPr lang="en-US" baseline="0" dirty="0"/>
              <a:t>as a </a:t>
            </a:r>
            <a:r>
              <a:rPr lang="en-US" baseline="0" dirty="0" smtClean="0"/>
              <a:t>self-assessment tool </a:t>
            </a:r>
            <a:r>
              <a:rPr lang="en-US" baseline="0" dirty="0"/>
              <a:t>to be done in-house using a project manager and a design team. </a:t>
            </a:r>
            <a:endParaRPr lang="en-US" baseline="0" dirty="0" smtClean="0"/>
          </a:p>
          <a:p>
            <a:pPr defTabSz="883128">
              <a:defRPr/>
            </a:pPr>
            <a:endParaRPr lang="en-US" baseline="0" dirty="0" smtClean="0"/>
          </a:p>
          <a:p>
            <a:pPr defTabSz="883128">
              <a:defRPr/>
            </a:pPr>
            <a:r>
              <a:rPr lang="en-US" baseline="0" dirty="0" smtClean="0"/>
              <a:t>For this reason, </a:t>
            </a:r>
            <a:r>
              <a:rPr lang="en-US" baseline="0" dirty="0"/>
              <a:t>it tended to be used </a:t>
            </a:r>
            <a:r>
              <a:rPr lang="en-US" baseline="0" dirty="0" smtClean="0"/>
              <a:t>more </a:t>
            </a:r>
            <a:r>
              <a:rPr lang="en-US" dirty="0" smtClean="0"/>
              <a:t>for smaller projects or projects </a:t>
            </a:r>
            <a:r>
              <a:rPr lang="en-US" dirty="0"/>
              <a:t>with limited </a:t>
            </a:r>
            <a:r>
              <a:rPr lang="en-US" dirty="0" smtClean="0"/>
              <a:t>budgets, </a:t>
            </a:r>
            <a:r>
              <a:rPr lang="en-US" dirty="0"/>
              <a:t>based on the premise that the system could be done without the need for consultants to manage the certification process.</a:t>
            </a:r>
          </a:p>
          <a:p>
            <a:pPr defTabSz="883128">
              <a:defRPr/>
            </a:pPr>
            <a:endParaRPr lang="en-US" dirty="0">
              <a:latin typeface="Calibri"/>
            </a:endParaRPr>
          </a:p>
          <a:p>
            <a:pPr defTabSz="883128">
              <a:defRPr/>
            </a:pPr>
            <a:r>
              <a:rPr lang="en-US" dirty="0"/>
              <a:t>In this section, we</a:t>
            </a:r>
            <a:r>
              <a:rPr lang="en-US" baseline="0" dirty="0"/>
              <a:t> will discuss how Green Globes incorporates </a:t>
            </a:r>
            <a:r>
              <a:rPr lang="en-US" baseline="0" dirty="0" smtClean="0"/>
              <a:t>ENERGY STAR’s tools and resources into their credit requirements for both </a:t>
            </a:r>
            <a:r>
              <a:rPr lang="en-US" baseline="0" dirty="0"/>
              <a:t>New Construction </a:t>
            </a:r>
            <a:r>
              <a:rPr lang="en-US" baseline="0" dirty="0" smtClean="0"/>
              <a:t>and </a:t>
            </a:r>
            <a:r>
              <a:rPr lang="en-US" baseline="0" dirty="0"/>
              <a:t>Existing </a:t>
            </a:r>
            <a:r>
              <a:rPr lang="en-US" baseline="0" dirty="0" smtClean="0"/>
              <a:t>Buildings. </a:t>
            </a:r>
            <a:r>
              <a:rPr lang="en-US" dirty="0">
                <a:latin typeface="Calibri"/>
              </a:rPr>
              <a:t/>
            </a:r>
            <a:br>
              <a:rPr lang="en-US" dirty="0">
                <a:latin typeface="Calibri"/>
              </a:rPr>
            </a:br>
            <a:endParaRPr lang="en-US" dirty="0">
              <a:latin typeface="Calibri"/>
            </a:endParaRPr>
          </a:p>
        </p:txBody>
      </p:sp>
    </p:spTree>
    <p:extLst>
      <p:ext uri="{BB962C8B-B14F-4D97-AF65-F5344CB8AC3E}">
        <p14:creationId xmlns:p14="http://schemas.microsoft.com/office/powerpoint/2010/main" val="1083623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2339"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a:spcBef>
                <a:spcPct val="0"/>
              </a:spcBef>
            </a:pPr>
            <a:r>
              <a:rPr lang="en-US" sz="1200" dirty="0"/>
              <a:t>As you can see, Green Globes utilizes weighted criteria to assess the building’s environmental impacts. </a:t>
            </a:r>
            <a:endParaRPr lang="en-US" sz="1200" dirty="0" smtClean="0"/>
          </a:p>
          <a:p>
            <a:pPr>
              <a:spcBef>
                <a:spcPct val="0"/>
              </a:spcBef>
            </a:pPr>
            <a:endParaRPr lang="en-US" sz="1200" dirty="0" smtClean="0"/>
          </a:p>
          <a:p>
            <a:pPr>
              <a:spcBef>
                <a:spcPct val="0"/>
              </a:spcBef>
            </a:pPr>
            <a:r>
              <a:rPr lang="en-US" sz="1200" dirty="0" smtClean="0"/>
              <a:t>It’s </a:t>
            </a:r>
            <a:r>
              <a:rPr lang="en-US" sz="1200" dirty="0"/>
              <a:t>based on a 1000 point system that covers seven </a:t>
            </a:r>
            <a:r>
              <a:rPr lang="en-US" sz="1200" dirty="0" smtClean="0"/>
              <a:t>credit categories which include:</a:t>
            </a:r>
          </a:p>
          <a:p>
            <a:pPr>
              <a:spcBef>
                <a:spcPct val="0"/>
              </a:spcBef>
            </a:pPr>
            <a:r>
              <a:rPr lang="en-US" sz="1200" dirty="0" smtClean="0"/>
              <a:t>Project management</a:t>
            </a:r>
          </a:p>
          <a:p>
            <a:pPr>
              <a:spcBef>
                <a:spcPct val="0"/>
              </a:spcBef>
            </a:pPr>
            <a:r>
              <a:rPr lang="en-US" sz="1200" dirty="0" smtClean="0"/>
              <a:t>Site</a:t>
            </a:r>
          </a:p>
          <a:p>
            <a:pPr>
              <a:spcBef>
                <a:spcPct val="0"/>
              </a:spcBef>
            </a:pPr>
            <a:r>
              <a:rPr lang="en-US" sz="1200" dirty="0" smtClean="0"/>
              <a:t>Energy </a:t>
            </a:r>
          </a:p>
          <a:p>
            <a:pPr>
              <a:spcBef>
                <a:spcPct val="0"/>
              </a:spcBef>
            </a:pPr>
            <a:r>
              <a:rPr lang="en-US" sz="1200" dirty="0" smtClean="0"/>
              <a:t>Water</a:t>
            </a:r>
          </a:p>
          <a:p>
            <a:pPr>
              <a:spcBef>
                <a:spcPct val="0"/>
              </a:spcBef>
            </a:pPr>
            <a:r>
              <a:rPr lang="en-US" sz="1200" dirty="0" smtClean="0"/>
              <a:t>Materials and resources</a:t>
            </a:r>
          </a:p>
          <a:p>
            <a:pPr>
              <a:spcBef>
                <a:spcPct val="0"/>
              </a:spcBef>
            </a:pPr>
            <a:r>
              <a:rPr lang="en-US" sz="1200" dirty="0" smtClean="0"/>
              <a:t>Emissions</a:t>
            </a:r>
          </a:p>
          <a:p>
            <a:pPr>
              <a:spcBef>
                <a:spcPct val="0"/>
              </a:spcBef>
            </a:pPr>
            <a:r>
              <a:rPr lang="en-US" sz="1200" dirty="0" smtClean="0"/>
              <a:t>And indoor environment</a:t>
            </a:r>
          </a:p>
          <a:p>
            <a:pPr>
              <a:spcBef>
                <a:spcPct val="0"/>
              </a:spcBef>
            </a:pPr>
            <a:endParaRPr lang="en-US" sz="1200" dirty="0" smtClean="0"/>
          </a:p>
          <a:p>
            <a:pPr>
              <a:spcBef>
                <a:spcPct val="0"/>
              </a:spcBef>
            </a:pPr>
            <a:r>
              <a:rPr lang="en-US" sz="1200" dirty="0" smtClean="0"/>
              <a:t>You</a:t>
            </a:r>
            <a:r>
              <a:rPr lang="en-US" sz="1200" baseline="0" dirty="0" smtClean="0"/>
              <a:t> can see that there is </a:t>
            </a:r>
            <a:r>
              <a:rPr lang="en-US" sz="1200" dirty="0" smtClean="0"/>
              <a:t>a strong </a:t>
            </a:r>
            <a:r>
              <a:rPr lang="en-US" sz="1200" dirty="0"/>
              <a:t>emphasis on the energy component </a:t>
            </a:r>
            <a:r>
              <a:rPr lang="en-US" sz="1200" dirty="0" smtClean="0"/>
              <a:t>and that this category also </a:t>
            </a:r>
            <a:r>
              <a:rPr lang="en-US" sz="1200" dirty="0"/>
              <a:t>includes carbon emission metrics and ENERGY STAR benchmarking. </a:t>
            </a:r>
            <a:endParaRPr lang="en-US" sz="1200" dirty="0" smtClean="0"/>
          </a:p>
          <a:p>
            <a:pPr>
              <a:spcBef>
                <a:spcPct val="0"/>
              </a:spcBef>
            </a:pPr>
            <a:endParaRPr lang="en-US" sz="1200" dirty="0"/>
          </a:p>
          <a:p>
            <a:pPr>
              <a:spcBef>
                <a:spcPct val="0"/>
              </a:spcBef>
            </a:pPr>
            <a:r>
              <a:rPr lang="en-US" sz="1200" dirty="0"/>
              <a:t>The building must attain a minimum overall score of 35% to be certified and then the building is awarded either one, two, three, or four globes based on its performance. </a:t>
            </a:r>
          </a:p>
          <a:p>
            <a:pPr>
              <a:spcBef>
                <a:spcPct val="0"/>
              </a:spcBef>
            </a:pPr>
            <a:r>
              <a:rPr lang="en-US" sz="1200" dirty="0"/>
              <a:t/>
            </a:r>
            <a:br>
              <a:rPr lang="en-US" sz="1200" dirty="0"/>
            </a:br>
            <a:endParaRPr lang="en-US" sz="1200" dirty="0"/>
          </a:p>
        </p:txBody>
      </p:sp>
      <p:sp>
        <p:nvSpPr>
          <p:cNvPr id="142340" name="Slide Number Placeholder 3"/>
          <p:cNvSpPr txBox="1">
            <a:spLocks noGrp="1"/>
          </p:cNvSpPr>
          <p:nvPr/>
        </p:nvSpPr>
        <p:spPr bwMode="auto">
          <a:xfrm>
            <a:off x="3979727" y="8845739"/>
            <a:ext cx="3045025" cy="464998"/>
          </a:xfrm>
          <a:prstGeom prst="rect">
            <a:avLst/>
          </a:prstGeom>
          <a:noFill/>
          <a:ln w="9525">
            <a:noFill/>
            <a:miter lim="800000"/>
            <a:headEnd/>
            <a:tailEnd/>
          </a:ln>
        </p:spPr>
        <p:txBody>
          <a:bodyPr lIns="93355" tIns="46678" rIns="93355" bIns="46678" anchor="b"/>
          <a:lstStyle/>
          <a:p>
            <a:pPr algn="r"/>
            <a:fld id="{913CE68E-4C92-4964-899E-2D33A459CD21}" type="slidenum">
              <a:rPr lang="en-US" sz="1300">
                <a:latin typeface="Calibri" pitchFamily="34" charset="0"/>
                <a:ea typeface="ＭＳ Ｐゴシック" pitchFamily="34" charset="-128"/>
              </a:rPr>
              <a:pPr algn="r"/>
              <a:t>26</a:t>
            </a:fld>
            <a:endParaRPr lang="en-US" sz="1300" dirty="0">
              <a:latin typeface="Calibri" pitchFamily="34" charset="0"/>
              <a:ea typeface="ＭＳ Ｐゴシック" pitchFamily="34" charset="-128"/>
            </a:endParaRPr>
          </a:p>
        </p:txBody>
      </p:sp>
    </p:spTree>
    <p:extLst>
      <p:ext uri="{BB962C8B-B14F-4D97-AF65-F5344CB8AC3E}">
        <p14:creationId xmlns:p14="http://schemas.microsoft.com/office/powerpoint/2010/main" val="540222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3128">
              <a:defRPr/>
            </a:pPr>
            <a:r>
              <a:rPr lang="en-US" sz="1100" dirty="0" smtClean="0"/>
              <a:t>So focusing on</a:t>
            </a:r>
            <a:r>
              <a:rPr lang="en-US" sz="1100" baseline="0" dirty="0" smtClean="0"/>
              <a:t> </a:t>
            </a:r>
            <a:r>
              <a:rPr lang="en-US" sz="1100" dirty="0" smtClean="0"/>
              <a:t>new construction, let’s talk about the four paths that Green Globes has for assessing energy performance. </a:t>
            </a:r>
          </a:p>
          <a:p>
            <a:pPr defTabSz="883128">
              <a:defRPr/>
            </a:pPr>
            <a:endParaRPr lang="en-US" sz="1100" dirty="0" smtClean="0"/>
          </a:p>
          <a:p>
            <a:pPr defTabSz="883128">
              <a:defRPr/>
            </a:pPr>
            <a:r>
              <a:rPr lang="en-US" sz="1100" dirty="0" smtClean="0"/>
              <a:t>As opposed to using a single, prescriptive</a:t>
            </a:r>
            <a:r>
              <a:rPr lang="en-US" sz="1100" baseline="0" dirty="0" smtClean="0"/>
              <a:t> approach, this version of green globes offers stakeholders the opportunity to select their preferred performance path based on it’s applicability to their project and to their site requirements. </a:t>
            </a:r>
          </a:p>
          <a:p>
            <a:pPr defTabSz="883128">
              <a:defRPr/>
            </a:pPr>
            <a:endParaRPr lang="en-US" sz="1100" baseline="0" dirty="0" smtClean="0"/>
          </a:p>
          <a:p>
            <a:pPr defTabSz="883128">
              <a:defRPr/>
            </a:pPr>
            <a:r>
              <a:rPr lang="en-US" sz="1100" dirty="0" smtClean="0"/>
              <a:t>Paths</a:t>
            </a:r>
            <a:r>
              <a:rPr lang="en-US" sz="1100" baseline="0" dirty="0" smtClean="0"/>
              <a:t> A, C and D all incorporate </a:t>
            </a:r>
            <a:r>
              <a:rPr lang="en-US" sz="1100" dirty="0" smtClean="0"/>
              <a:t>ENERGY STAR’s Target Finder to establish baselines and to report projected performance. Path A is fairly straightforward and we’ll talk more about this approach on the next slide. </a:t>
            </a:r>
          </a:p>
          <a:p>
            <a:pPr defTabSz="883128">
              <a:defRPr/>
            </a:pPr>
            <a:endParaRPr lang="en-US" sz="1100" dirty="0" smtClean="0"/>
          </a:p>
          <a:p>
            <a:pPr defTabSz="883128">
              <a:defRPr/>
            </a:pPr>
            <a:r>
              <a:rPr lang="en-US" sz="1100" dirty="0" smtClean="0"/>
              <a:t>Path C is a bit more comprehensive and users must conduct a Baseline Equivalent Emission Rate Calculation. This metric evaluates</a:t>
            </a:r>
            <a:r>
              <a:rPr lang="en-US" sz="1100" baseline="0" dirty="0" smtClean="0"/>
              <a:t> the site EUI for the </a:t>
            </a:r>
            <a:r>
              <a:rPr lang="en-US" sz="1100" dirty="0" smtClean="0"/>
              <a:t>baseline building which is provided directly in Energy Star’s Target Finder tool.  </a:t>
            </a:r>
          </a:p>
          <a:p>
            <a:pPr defTabSz="883128">
              <a:defRPr/>
            </a:pPr>
            <a:endParaRPr lang="en-US" sz="1100" dirty="0" smtClean="0"/>
          </a:p>
          <a:p>
            <a:pPr defTabSz="883128">
              <a:defRPr/>
            </a:pPr>
            <a:r>
              <a:rPr lang="en-US" sz="1100" dirty="0" smtClean="0"/>
              <a:t>Similarly,</a:t>
            </a:r>
            <a:r>
              <a:rPr lang="en-US" sz="1100" baseline="0" dirty="0" smtClean="0"/>
              <a:t> Path D</a:t>
            </a:r>
            <a:r>
              <a:rPr lang="en-US" sz="1100" dirty="0" smtClean="0"/>
              <a:t>, uses that</a:t>
            </a:r>
            <a:r>
              <a:rPr lang="en-US" sz="1100" baseline="0" dirty="0" smtClean="0"/>
              <a:t> same</a:t>
            </a:r>
            <a:r>
              <a:rPr lang="en-US" sz="1100" dirty="0" smtClean="0"/>
              <a:t> baseline energy use intensity from</a:t>
            </a:r>
            <a:r>
              <a:rPr lang="en-US" sz="1100" baseline="0" dirty="0" smtClean="0"/>
              <a:t> </a:t>
            </a:r>
            <a:r>
              <a:rPr lang="en-US" sz="1100" dirty="0" smtClean="0"/>
              <a:t>Target Finder and uses that to derive</a:t>
            </a:r>
            <a:r>
              <a:rPr lang="en-US" sz="1100" baseline="0" dirty="0" smtClean="0"/>
              <a:t> the </a:t>
            </a:r>
            <a:r>
              <a:rPr lang="en-US" sz="1100" dirty="0" smtClean="0"/>
              <a:t>ASHRAE building energy quotient</a:t>
            </a:r>
            <a:r>
              <a:rPr lang="en-US" sz="1100" baseline="0" dirty="0" smtClean="0"/>
              <a:t> rating.</a:t>
            </a:r>
          </a:p>
          <a:p>
            <a:pPr defTabSz="883128">
              <a:defRPr/>
            </a:pPr>
            <a:endParaRPr lang="en-US" sz="1100" baseline="0" dirty="0" smtClean="0"/>
          </a:p>
          <a:p>
            <a:pPr marL="0" marR="0" indent="0" algn="l" defTabSz="883128" rtl="0" eaLnBrk="0" fontAlgn="base" latinLnBrk="0" hangingPunct="0">
              <a:lnSpc>
                <a:spcPct val="100000"/>
              </a:lnSpc>
              <a:spcBef>
                <a:spcPct val="30000"/>
              </a:spcBef>
              <a:spcAft>
                <a:spcPct val="0"/>
              </a:spcAft>
              <a:buClrTx/>
              <a:buSzTx/>
              <a:buFontTx/>
              <a:buNone/>
              <a:tabLst/>
              <a:defRPr/>
            </a:pPr>
            <a:r>
              <a:rPr lang="en-US" sz="1100" dirty="0" smtClean="0"/>
              <a:t>Many of my customers have had success with choosing paths C &amp; D because the</a:t>
            </a:r>
            <a:r>
              <a:rPr lang="en-US" sz="1100" baseline="0" dirty="0" smtClean="0"/>
              <a:t> Green Globes program</a:t>
            </a:r>
            <a:r>
              <a:rPr lang="en-US" sz="1100" dirty="0" smtClean="0"/>
              <a:t> rewards exemplary performance with extra points for going above and beyond that standard compliance that we see in path A. </a:t>
            </a:r>
          </a:p>
          <a:p>
            <a:pPr defTabSz="883128">
              <a:defRPr/>
            </a:pPr>
            <a:endParaRPr lang="en-US" sz="1100" dirty="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27</a:t>
            </a:fld>
            <a:endParaRPr lang="en-US" dirty="0"/>
          </a:p>
        </p:txBody>
      </p:sp>
    </p:spTree>
    <p:extLst>
      <p:ext uri="{BB962C8B-B14F-4D97-AF65-F5344CB8AC3E}">
        <p14:creationId xmlns:p14="http://schemas.microsoft.com/office/powerpoint/2010/main" val="42127012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energy performance with Target Finder, or Path A,</a:t>
            </a:r>
            <a:r>
              <a:rPr lang="en-US" baseline="0" dirty="0" smtClean="0"/>
              <a:t> relies on ENERGY STAR’s scoring system to inform their Point Distribution. </a:t>
            </a:r>
          </a:p>
          <a:p>
            <a:endParaRPr lang="en-US" baseline="0" dirty="0" smtClean="0"/>
          </a:p>
          <a:p>
            <a:r>
              <a:rPr lang="en-US" baseline="0" dirty="0" smtClean="0"/>
              <a:t>As it’s shown on the slide, this subsection for assessing energy performance is worth a maximum of 100 points – and that varies depending on the Energy Star score awarded to your design. </a:t>
            </a:r>
          </a:p>
          <a:p>
            <a:endParaRPr lang="en-US" baseline="0" dirty="0" smtClean="0"/>
          </a:p>
          <a:p>
            <a:r>
              <a:rPr lang="en-US" baseline="0" dirty="0" smtClean="0"/>
              <a:t>With inputs such as space type, building occupancy, square footage and fuel usage, the Target Finder compares the estimated, design EUI with national averages in order to generate your score.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While Green Globes does not have any prerequisites, you must achieve a score of 75 or higher in order to be eligible for certification. </a:t>
            </a:r>
          </a:p>
          <a:p>
            <a:endParaRPr lang="en-US" baseline="0" dirty="0" smtClean="0"/>
          </a:p>
          <a:p>
            <a:pPr defTabSz="883128">
              <a:defRPr/>
            </a:pPr>
            <a:r>
              <a:rPr lang="en-US" dirty="0" smtClean="0"/>
              <a:t>When</a:t>
            </a:r>
            <a:r>
              <a:rPr lang="en-US" baseline="0" dirty="0" smtClean="0"/>
              <a:t> evaluating energy performance</a:t>
            </a:r>
            <a:r>
              <a:rPr lang="en-US" dirty="0" smtClean="0"/>
              <a:t>, </a:t>
            </a:r>
            <a:r>
              <a:rPr lang="en-US" dirty="0"/>
              <a:t>it’s up to you to decide what path makes the most sense for your building and your energy team.</a:t>
            </a:r>
          </a:p>
          <a:p>
            <a:endParaRPr lang="en-US" dirty="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28</a:t>
            </a:fld>
            <a:endParaRPr lang="en-US" dirty="0"/>
          </a:p>
        </p:txBody>
      </p:sp>
    </p:spTree>
    <p:extLst>
      <p:ext uri="{BB962C8B-B14F-4D97-AF65-F5344CB8AC3E}">
        <p14:creationId xmlns:p14="http://schemas.microsoft.com/office/powerpoint/2010/main" val="1922557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wrap="square" numCol="1" anchor="t" anchorCtr="0" compatLnSpc="1">
            <a:prstTxWarp prst="textNoShape">
              <a:avLst/>
            </a:prstTxWarp>
            <a:normAutofit fontScale="92500" lnSpcReduction="10000"/>
          </a:bodyPr>
          <a:lstStyle/>
          <a:p>
            <a:r>
              <a:rPr lang="en-US" baseline="0" dirty="0" smtClean="0">
                <a:latin typeface="Arial" pitchFamily="34" charset="0"/>
              </a:rPr>
              <a:t>In addition to Target Finder, </a:t>
            </a:r>
            <a:r>
              <a:rPr lang="en-US" baseline="0" dirty="0">
                <a:latin typeface="Arial" pitchFamily="34" charset="0"/>
              </a:rPr>
              <a:t>Green Globes </a:t>
            </a:r>
            <a:r>
              <a:rPr lang="en-US" baseline="0" dirty="0" smtClean="0">
                <a:latin typeface="Arial" pitchFamily="34" charset="0"/>
              </a:rPr>
              <a:t>also incorporates </a:t>
            </a:r>
            <a:r>
              <a:rPr lang="en-US" baseline="0" dirty="0">
                <a:latin typeface="Arial" pitchFamily="34" charset="0"/>
              </a:rPr>
              <a:t>the use </a:t>
            </a:r>
            <a:r>
              <a:rPr lang="en-US" baseline="0" dirty="0" smtClean="0">
                <a:latin typeface="Arial" pitchFamily="34" charset="0"/>
              </a:rPr>
              <a:t>of </a:t>
            </a:r>
            <a:r>
              <a:rPr lang="en-US" baseline="0" dirty="0">
                <a:latin typeface="Arial" pitchFamily="34" charset="0"/>
              </a:rPr>
              <a:t>Portfolio Manager </a:t>
            </a:r>
            <a:r>
              <a:rPr lang="en-US" baseline="0" dirty="0" smtClean="0">
                <a:latin typeface="Arial" pitchFamily="34" charset="0"/>
              </a:rPr>
              <a:t>into it’s program. </a:t>
            </a:r>
          </a:p>
          <a:p>
            <a:endParaRPr lang="en-US" baseline="0" dirty="0" smtClean="0">
              <a:latin typeface="Arial" pitchFamily="34" charset="0"/>
            </a:endParaRPr>
          </a:p>
          <a:p>
            <a:r>
              <a:rPr lang="en-US" dirty="0" smtClean="0">
                <a:latin typeface="Arial" pitchFamily="34" charset="0"/>
              </a:rPr>
              <a:t>For </a:t>
            </a:r>
            <a:r>
              <a:rPr lang="en-US" dirty="0">
                <a:latin typeface="Arial" pitchFamily="34" charset="0"/>
              </a:rPr>
              <a:t>every new construction project </a:t>
            </a:r>
            <a:r>
              <a:rPr lang="en-US" dirty="0" smtClean="0">
                <a:latin typeface="Arial" pitchFamily="34" charset="0"/>
              </a:rPr>
              <a:t>that’s created, Green Globes generates an interactive project</a:t>
            </a:r>
            <a:r>
              <a:rPr lang="en-US" baseline="0" dirty="0" smtClean="0">
                <a:latin typeface="Arial" pitchFamily="34" charset="0"/>
              </a:rPr>
              <a:t> dashboard </a:t>
            </a:r>
            <a:r>
              <a:rPr lang="en-US" dirty="0" smtClean="0">
                <a:latin typeface="Arial" pitchFamily="34" charset="0"/>
              </a:rPr>
              <a:t>to make it easy for you</a:t>
            </a:r>
            <a:r>
              <a:rPr lang="en-US" baseline="0" dirty="0" smtClean="0">
                <a:latin typeface="Arial" pitchFamily="34" charset="0"/>
              </a:rPr>
              <a:t> to manage your project from pre-design through commissioning.</a:t>
            </a:r>
          </a:p>
          <a:p>
            <a:endParaRPr lang="en-US" baseline="0" dirty="0" smtClean="0">
              <a:latin typeface="Arial" pitchFamily="34" charset="0"/>
            </a:endParaRPr>
          </a:p>
          <a:p>
            <a:r>
              <a:rPr lang="en-US" dirty="0" smtClean="0">
                <a:latin typeface="Arial" pitchFamily="34" charset="0"/>
              </a:rPr>
              <a:t>The</a:t>
            </a:r>
            <a:r>
              <a:rPr lang="en-US" baseline="0" dirty="0" smtClean="0">
                <a:latin typeface="Arial" pitchFamily="34" charset="0"/>
              </a:rPr>
              <a:t> </a:t>
            </a:r>
            <a:r>
              <a:rPr lang="en-US" baseline="0" dirty="0">
                <a:latin typeface="Arial" pitchFamily="34" charset="0"/>
              </a:rPr>
              <a:t>dashboard</a:t>
            </a:r>
            <a:r>
              <a:rPr lang="en-US" dirty="0">
                <a:latin typeface="Arial" pitchFamily="34" charset="0"/>
              </a:rPr>
              <a:t> lists the different </a:t>
            </a:r>
            <a:r>
              <a:rPr lang="en-US" dirty="0" smtClean="0">
                <a:latin typeface="Arial" pitchFamily="34" charset="0"/>
              </a:rPr>
              <a:t>stages of development for a project and evaluates the design within each of the 7</a:t>
            </a:r>
            <a:r>
              <a:rPr lang="en-US" baseline="0" dirty="0" smtClean="0">
                <a:latin typeface="Arial" pitchFamily="34" charset="0"/>
              </a:rPr>
              <a:t> </a:t>
            </a:r>
            <a:r>
              <a:rPr lang="en-US" dirty="0" smtClean="0">
                <a:latin typeface="Arial" pitchFamily="34" charset="0"/>
              </a:rPr>
              <a:t>credit</a:t>
            </a:r>
            <a:r>
              <a:rPr lang="en-US" baseline="0" dirty="0" smtClean="0">
                <a:latin typeface="Arial" pitchFamily="34" charset="0"/>
              </a:rPr>
              <a:t> categories. </a:t>
            </a:r>
          </a:p>
          <a:p>
            <a:endParaRPr lang="en-US" baseline="0" dirty="0" smtClean="0">
              <a:latin typeface="Arial" pitchFamily="34" charset="0"/>
            </a:endParaRPr>
          </a:p>
          <a:p>
            <a:r>
              <a:rPr lang="en-US" baseline="0" dirty="0" smtClean="0">
                <a:latin typeface="Arial" pitchFamily="34" charset="0"/>
              </a:rPr>
              <a:t>My customers tell   me that this is especially helpful in keeping track of their progress which is color-coded according to their completion status in each section. </a:t>
            </a:r>
          </a:p>
          <a:p>
            <a:endParaRPr lang="en-US" baseline="0" dirty="0" smtClean="0">
              <a:latin typeface="Arial" pitchFamily="34" charset="0"/>
              <a:cs typeface="Arial"/>
            </a:endParaRPr>
          </a:p>
          <a:p>
            <a:pPr>
              <a:buFont typeface="Arial"/>
              <a:buNone/>
              <a:defRPr/>
            </a:pPr>
            <a:r>
              <a:rPr lang="en-US" baseline="0" dirty="0" smtClean="0">
                <a:latin typeface="Arial"/>
                <a:cs typeface="Arial"/>
              </a:rPr>
              <a:t>Within many of the stages</a:t>
            </a:r>
            <a:r>
              <a:rPr lang="en-US" dirty="0" smtClean="0">
                <a:latin typeface="Arial"/>
                <a:cs typeface="Arial"/>
              </a:rPr>
              <a:t>, </a:t>
            </a:r>
            <a:r>
              <a:rPr lang="en-US" dirty="0">
                <a:latin typeface="Arial"/>
                <a:cs typeface="Arial"/>
              </a:rPr>
              <a:t>users</a:t>
            </a:r>
            <a:r>
              <a:rPr lang="en-US" baseline="0" dirty="0">
                <a:latin typeface="Arial"/>
                <a:cs typeface="Arial"/>
              </a:rPr>
              <a:t> are asked to </a:t>
            </a:r>
            <a:r>
              <a:rPr lang="en-US" dirty="0">
                <a:latin typeface="Arial"/>
                <a:cs typeface="Arial"/>
              </a:rPr>
              <a:t>enter Portfolio</a:t>
            </a:r>
            <a:r>
              <a:rPr lang="en-US" baseline="0" dirty="0">
                <a:latin typeface="Arial"/>
                <a:cs typeface="Arial"/>
              </a:rPr>
              <a:t> Manager </a:t>
            </a:r>
            <a:r>
              <a:rPr lang="en-US" dirty="0">
                <a:latin typeface="Arial"/>
                <a:cs typeface="Arial"/>
              </a:rPr>
              <a:t>data,</a:t>
            </a:r>
            <a:r>
              <a:rPr lang="en-US" baseline="0" dirty="0">
                <a:latin typeface="Arial"/>
                <a:cs typeface="Arial"/>
              </a:rPr>
              <a:t> </a:t>
            </a:r>
            <a:r>
              <a:rPr lang="en-US" baseline="0" dirty="0" smtClean="0">
                <a:latin typeface="Arial"/>
                <a:cs typeface="Arial"/>
              </a:rPr>
              <a:t>which includes </a:t>
            </a:r>
            <a:r>
              <a:rPr lang="en-US" baseline="0" dirty="0">
                <a:latin typeface="Arial"/>
                <a:cs typeface="Arial"/>
              </a:rPr>
              <a:t>providing</a:t>
            </a:r>
            <a:r>
              <a:rPr lang="en-US" dirty="0">
                <a:latin typeface="Arial"/>
                <a:cs typeface="Arial"/>
              </a:rPr>
              <a:t> direct links from the Green Globes profile to </a:t>
            </a:r>
            <a:r>
              <a:rPr lang="en-US" dirty="0" smtClean="0">
                <a:latin typeface="Arial"/>
                <a:cs typeface="Arial"/>
              </a:rPr>
              <a:t>a user’s </a:t>
            </a:r>
            <a:r>
              <a:rPr lang="en-US" dirty="0">
                <a:latin typeface="Arial"/>
                <a:cs typeface="Arial"/>
              </a:rPr>
              <a:t>Portfolio</a:t>
            </a:r>
            <a:r>
              <a:rPr lang="en-US" baseline="0" dirty="0">
                <a:latin typeface="Arial"/>
                <a:cs typeface="Arial"/>
              </a:rPr>
              <a:t> Manager </a:t>
            </a:r>
            <a:r>
              <a:rPr lang="en-US" baseline="0" dirty="0" smtClean="0">
                <a:latin typeface="Arial"/>
                <a:cs typeface="Arial"/>
              </a:rPr>
              <a:t>account</a:t>
            </a:r>
            <a:r>
              <a:rPr lang="en-US" dirty="0" smtClean="0">
                <a:latin typeface="Arial"/>
                <a:cs typeface="Arial"/>
              </a:rPr>
              <a:t>.</a:t>
            </a:r>
            <a:r>
              <a:rPr lang="en-US" dirty="0">
                <a:latin typeface="Arial"/>
                <a:cs typeface="Arial"/>
              </a:rPr>
              <a:t> </a:t>
            </a:r>
            <a:endParaRPr lang="en-US" dirty="0" smtClean="0">
              <a:latin typeface="Arial"/>
              <a:cs typeface="Arial"/>
            </a:endParaRPr>
          </a:p>
          <a:p>
            <a:pPr>
              <a:buFont typeface="Arial"/>
              <a:buNone/>
              <a:defRPr/>
            </a:pPr>
            <a:endParaRPr lang="en-US" dirty="0" smtClean="0">
              <a:latin typeface="Arial"/>
              <a:cs typeface="Arial"/>
            </a:endParaRPr>
          </a:p>
          <a:p>
            <a:pPr>
              <a:buFont typeface="Arial"/>
              <a:buNone/>
              <a:defRPr/>
            </a:pPr>
            <a:r>
              <a:rPr lang="en-US" dirty="0" smtClean="0">
                <a:latin typeface="Arial"/>
                <a:cs typeface="Arial"/>
              </a:rPr>
              <a:t>Data </a:t>
            </a:r>
            <a:r>
              <a:rPr lang="en-US" dirty="0">
                <a:latin typeface="Arial"/>
                <a:cs typeface="Arial"/>
              </a:rPr>
              <a:t>from Portfolio</a:t>
            </a:r>
            <a:r>
              <a:rPr lang="en-US" baseline="0" dirty="0">
                <a:latin typeface="Arial"/>
                <a:cs typeface="Arial"/>
              </a:rPr>
              <a:t> </a:t>
            </a:r>
            <a:r>
              <a:rPr lang="en-US" baseline="0" dirty="0" smtClean="0">
                <a:latin typeface="Arial"/>
                <a:cs typeface="Arial"/>
              </a:rPr>
              <a:t>Manager tool </a:t>
            </a:r>
            <a:r>
              <a:rPr lang="en-US" dirty="0" smtClean="0">
                <a:latin typeface="Arial"/>
                <a:cs typeface="Arial"/>
              </a:rPr>
              <a:t>is easily </a:t>
            </a:r>
            <a:r>
              <a:rPr lang="en-US" dirty="0">
                <a:latin typeface="Arial"/>
                <a:cs typeface="Arial"/>
              </a:rPr>
              <a:t>integrated into the Green Globes online assessment tool.  </a:t>
            </a:r>
          </a:p>
          <a:p>
            <a:endParaRPr lang="en-US" dirty="0">
              <a:latin typeface="Arial"/>
              <a:cs typeface="Arial"/>
            </a:endParaRPr>
          </a:p>
          <a:p>
            <a:r>
              <a:rPr lang="en-US" dirty="0">
                <a:latin typeface="Arial" pitchFamily="34" charset="0"/>
              </a:rPr>
              <a:t>To illustrate this, </a:t>
            </a:r>
            <a:r>
              <a:rPr lang="en-US" dirty="0" smtClean="0">
                <a:latin typeface="Arial" pitchFamily="34" charset="0"/>
              </a:rPr>
              <a:t>I </a:t>
            </a:r>
            <a:r>
              <a:rPr lang="en-US" dirty="0">
                <a:latin typeface="Arial" pitchFamily="34" charset="0"/>
              </a:rPr>
              <a:t>have provided</a:t>
            </a:r>
            <a:r>
              <a:rPr lang="en-US" baseline="0" dirty="0">
                <a:latin typeface="Arial" pitchFamily="34" charset="0"/>
              </a:rPr>
              <a:t> </a:t>
            </a:r>
            <a:r>
              <a:rPr lang="en-US" baseline="0" dirty="0" smtClean="0">
                <a:latin typeface="Arial" pitchFamily="34" charset="0"/>
              </a:rPr>
              <a:t>a few examples in this section. We’ll focus on energy performance as it relates to the schematic design and the design development stages which are highlighted on this slide.</a:t>
            </a:r>
            <a:endParaRPr lang="en-US" dirty="0">
              <a:latin typeface="Arial" pitchFamily="34" charset="0"/>
            </a:endParaRPr>
          </a:p>
        </p:txBody>
      </p:sp>
      <p:sp>
        <p:nvSpPr>
          <p:cNvPr id="144388" name="Slide Number Placeholder 3"/>
          <p:cNvSpPr txBox="1">
            <a:spLocks noGrp="1"/>
          </p:cNvSpPr>
          <p:nvPr/>
        </p:nvSpPr>
        <p:spPr bwMode="auto">
          <a:xfrm>
            <a:off x="3979727" y="8845739"/>
            <a:ext cx="3045025" cy="464998"/>
          </a:xfrm>
          <a:prstGeom prst="rect">
            <a:avLst/>
          </a:prstGeom>
          <a:noFill/>
          <a:ln w="9525">
            <a:noFill/>
            <a:miter lim="800000"/>
            <a:headEnd/>
            <a:tailEnd/>
          </a:ln>
        </p:spPr>
        <p:txBody>
          <a:bodyPr lIns="93355" tIns="46678" rIns="93355" bIns="46678" anchor="b"/>
          <a:lstStyle/>
          <a:p>
            <a:pPr algn="r"/>
            <a:fld id="{8C2804FC-5550-472B-A2F9-E61E41EBB7CB}" type="slidenum">
              <a:rPr lang="en-US" sz="1300">
                <a:ea typeface="ＭＳ Ｐゴシック" pitchFamily="34" charset="-128"/>
              </a:rPr>
              <a:pPr algn="r"/>
              <a:t>29</a:t>
            </a:fld>
            <a:endParaRPr lang="en-US" sz="1300" dirty="0">
              <a:ea typeface="ＭＳ Ｐゴシック" pitchFamily="34" charset="-128"/>
            </a:endParaRPr>
          </a:p>
        </p:txBody>
      </p:sp>
    </p:spTree>
    <p:extLst>
      <p:ext uri="{BB962C8B-B14F-4D97-AF65-F5344CB8AC3E}">
        <p14:creationId xmlns:p14="http://schemas.microsoft.com/office/powerpoint/2010/main" val="4211497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txBox="1">
            <a:spLocks noGrp="1" noChangeArrowheads="1"/>
          </p:cNvSpPr>
          <p:nvPr/>
        </p:nvSpPr>
        <p:spPr bwMode="auto">
          <a:xfrm>
            <a:off x="3979727" y="8842661"/>
            <a:ext cx="3045025" cy="468077"/>
          </a:xfrm>
          <a:prstGeom prst="rect">
            <a:avLst/>
          </a:prstGeom>
          <a:noFill/>
          <a:ln w="9525">
            <a:noFill/>
            <a:miter lim="800000"/>
            <a:headEnd/>
            <a:tailEnd/>
          </a:ln>
        </p:spPr>
        <p:txBody>
          <a:bodyPr lIns="93340" tIns="46669" rIns="93340" bIns="46669" anchor="b"/>
          <a:lstStyle/>
          <a:p>
            <a:pPr algn="r"/>
            <a:fld id="{2408E624-4D5A-4283-B01D-49DDD716DB99}" type="slidenum">
              <a:rPr lang="en-US" sz="1300"/>
              <a:pPr algn="r"/>
              <a:t>3</a:t>
            </a:fld>
            <a:endParaRPr lang="en-US" sz="1300" dirty="0"/>
          </a:p>
        </p:txBody>
      </p:sp>
      <p:sp>
        <p:nvSpPr>
          <p:cNvPr id="103427" name="Rectangle 2"/>
          <p:cNvSpPr>
            <a:spLocks noGrp="1" noRot="1" noChangeAspect="1" noChangeArrowheads="1" noTextEdit="1"/>
          </p:cNvSpPr>
          <p:nvPr>
            <p:ph type="sldImg"/>
          </p:nvPr>
        </p:nvSpPr>
        <p:spPr bwMode="auto">
          <a:xfrm>
            <a:off x="1185863" y="696913"/>
            <a:ext cx="4656137" cy="3492500"/>
          </a:xfrm>
          <a:noFill/>
          <a:ln>
            <a:solidFill>
              <a:srgbClr val="000000"/>
            </a:solidFill>
            <a:miter lim="800000"/>
            <a:headEnd/>
            <a:tailEnd/>
          </a:ln>
        </p:spPr>
      </p:sp>
      <p:sp>
        <p:nvSpPr>
          <p:cNvPr id="103428" name="Rectangle 3"/>
          <p:cNvSpPr>
            <a:spLocks noGrp="1" noChangeArrowheads="1"/>
          </p:cNvSpPr>
          <p:nvPr>
            <p:ph type="body" idx="1"/>
          </p:nvPr>
        </p:nvSpPr>
        <p:spPr bwMode="auto">
          <a:xfrm>
            <a:off x="702935" y="4423641"/>
            <a:ext cx="5621935" cy="4191140"/>
          </a:xfrm>
          <a:noFill/>
        </p:spPr>
        <p:txBody>
          <a:bodyPr wrap="square" lIns="93340" tIns="46669" rIns="93340" bIns="46669" numCol="1" anchor="t" anchorCtr="0" compatLnSpc="1">
            <a:prstTxWarp prst="textNoShape">
              <a:avLst/>
            </a:prstTxWarp>
          </a:bodyPr>
          <a:lstStyle/>
          <a:p>
            <a:pPr eaLnBrk="1" hangingPunct="1"/>
            <a:r>
              <a:rPr lang="en-US" dirty="0" smtClean="0"/>
              <a:t>So let’s begin</a:t>
            </a:r>
            <a:r>
              <a:rPr lang="en-US" baseline="0" dirty="0" smtClean="0"/>
              <a:t> with Energy Star and talk about how it presents so many ways to help commercial buildings save money and reduce their carbon emissions. Even the highest performing buildings can find opportunities to conserve water and energy.  </a:t>
            </a:r>
          </a:p>
          <a:p>
            <a:pPr eaLnBrk="1" hangingPunct="1"/>
            <a:endParaRPr lang="en-US" baseline="0" dirty="0" smtClean="0"/>
          </a:p>
          <a:p>
            <a:pPr eaLnBrk="1" hangingPunct="1"/>
            <a:r>
              <a:rPr lang="en-US" baseline="0" dirty="0" smtClean="0"/>
              <a:t>By leveraging Energy Star, you can focus on strategic, whole-building energy improvements through – low or no cost efficiency measures, behavior modifications, equipment upgrades, and renewable energy sources. </a:t>
            </a:r>
          </a:p>
          <a:p>
            <a:pPr eaLnBrk="1" hangingPunct="1"/>
            <a:endParaRPr lang="en-US" baseline="0" dirty="0" smtClean="0"/>
          </a:p>
          <a:p>
            <a:pPr eaLnBrk="1" hangingPunct="1"/>
            <a:r>
              <a:rPr lang="en-US" baseline="0" dirty="0" smtClean="0"/>
              <a:t>I’ve had customers ask me to help them become more efficient when they’ve never done anything to save energy at their building. We have been able to capture easy wins  by starting with simple changes, such as adjusting temperature </a:t>
            </a:r>
            <a:r>
              <a:rPr lang="en-US" baseline="0" dirty="0" err="1" smtClean="0"/>
              <a:t>setpoints</a:t>
            </a:r>
            <a:r>
              <a:rPr lang="en-US" baseline="0" dirty="0" smtClean="0"/>
              <a:t> or making sure lights are turned off while no one’s around, and then we’ve been able to pay for larger efficiency projects with the money they’ve saved. </a:t>
            </a:r>
          </a:p>
          <a:p>
            <a:pPr eaLnBrk="1" hangingPunct="1"/>
            <a:endParaRPr lang="en-US" baseline="0" dirty="0" smtClean="0"/>
          </a:p>
          <a:p>
            <a:pPr eaLnBrk="1" hangingPunct="1"/>
            <a:r>
              <a:rPr lang="en-US" baseline="0" dirty="0" smtClean="0"/>
              <a:t>Energy Efficiency is the easiest way to cut energy use. </a:t>
            </a:r>
          </a:p>
        </p:txBody>
      </p:sp>
    </p:spTree>
    <p:extLst>
      <p:ext uri="{BB962C8B-B14F-4D97-AF65-F5344CB8AC3E}">
        <p14:creationId xmlns:p14="http://schemas.microsoft.com/office/powerpoint/2010/main" val="4232129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TextEdit="1"/>
          </p:cNvSpPr>
          <p:nvPr>
            <p:ph type="sldImg"/>
          </p:nvPr>
        </p:nvSpPr>
        <p:spPr bwMode="auto">
          <a:noFill/>
          <a:ln>
            <a:solidFill>
              <a:srgbClr val="000000"/>
            </a:solidFill>
            <a:miter lim="800000"/>
            <a:headEnd/>
            <a:tailEnd/>
          </a:ln>
        </p:spPr>
      </p:sp>
      <p:sp>
        <p:nvSpPr>
          <p:cNvPr id="146435" name="Rectangle 3"/>
          <p:cNvSpPr>
            <a:spLocks noGrp="1"/>
          </p:cNvSpPr>
          <p:nvPr>
            <p:ph type="body" idx="1"/>
          </p:nvPr>
        </p:nvSpPr>
        <p:spPr bwMode="auto">
          <a:noFill/>
        </p:spPr>
        <p:txBody>
          <a:bodyPr wrap="square" numCol="1" anchor="t" anchorCtr="0" compatLnSpc="1">
            <a:prstTxWarp prst="textNoShape">
              <a:avLst/>
            </a:prstTxWarp>
          </a:bodyPr>
          <a:lstStyle/>
          <a:p>
            <a:r>
              <a:rPr lang="en-US" sz="1200" dirty="0" smtClean="0"/>
              <a:t>This screenshot </a:t>
            </a:r>
            <a:r>
              <a:rPr lang="en-US" sz="1200" dirty="0"/>
              <a:t>shows </a:t>
            </a:r>
            <a:r>
              <a:rPr lang="en-US" sz="1200" dirty="0" smtClean="0"/>
              <a:t>us the </a:t>
            </a:r>
            <a:r>
              <a:rPr lang="en-US" sz="1200" dirty="0"/>
              <a:t>Energy </a:t>
            </a:r>
            <a:r>
              <a:rPr lang="en-US" sz="1200" dirty="0" smtClean="0"/>
              <a:t>assessment section within </a:t>
            </a:r>
            <a:r>
              <a:rPr lang="en-US" sz="1200" dirty="0"/>
              <a:t>the Schematic Design Phase. </a:t>
            </a:r>
            <a:endParaRPr lang="en-US" sz="1200" dirty="0" smtClean="0"/>
          </a:p>
          <a:p>
            <a:endParaRPr lang="en-US" sz="1200" dirty="0" smtClean="0"/>
          </a:p>
          <a:p>
            <a:r>
              <a:rPr lang="en-US" sz="1200" dirty="0" smtClean="0"/>
              <a:t>The </a:t>
            </a:r>
            <a:r>
              <a:rPr lang="en-US" sz="1200" dirty="0"/>
              <a:t>first set of questions in this sub-section asks users to enter their projected annual energy usage and then prompts the user to enter </a:t>
            </a:r>
            <a:r>
              <a:rPr lang="en-US" sz="1200" dirty="0" smtClean="0"/>
              <a:t>Target</a:t>
            </a:r>
            <a:r>
              <a:rPr lang="en-US" sz="1200" baseline="0" dirty="0" smtClean="0"/>
              <a:t> Finder </a:t>
            </a:r>
            <a:r>
              <a:rPr lang="en-US" sz="1200" dirty="0" smtClean="0"/>
              <a:t>data</a:t>
            </a:r>
            <a:r>
              <a:rPr lang="en-US" sz="1200" dirty="0"/>
              <a:t>.  </a:t>
            </a:r>
            <a:endParaRPr lang="en-US" sz="1200" dirty="0" smtClean="0"/>
          </a:p>
          <a:p>
            <a:endParaRPr lang="en-US" sz="1200" dirty="0" smtClean="0"/>
          </a:p>
          <a:p>
            <a:r>
              <a:rPr lang="en-US" sz="1200" dirty="0" smtClean="0"/>
              <a:t>The</a:t>
            </a:r>
            <a:r>
              <a:rPr lang="en-US" sz="1200" baseline="0" dirty="0" smtClean="0"/>
              <a:t> Green Globes online tool </a:t>
            </a:r>
            <a:r>
              <a:rPr lang="en-US" sz="1200" dirty="0" smtClean="0"/>
              <a:t>provides </a:t>
            </a:r>
            <a:r>
              <a:rPr lang="en-US" sz="1200" dirty="0"/>
              <a:t>a direct link from the Green Globes profile to one’s </a:t>
            </a:r>
            <a:r>
              <a:rPr lang="en-US" sz="1200" dirty="0" smtClean="0"/>
              <a:t>Target Finder profile</a:t>
            </a:r>
            <a:r>
              <a:rPr lang="en-US" sz="1200" baseline="0" dirty="0"/>
              <a:t> </a:t>
            </a:r>
            <a:r>
              <a:rPr lang="en-US" sz="1200" baseline="0" dirty="0" smtClean="0"/>
              <a:t>so that data can be easily integrated into the self-assessment platform. </a:t>
            </a:r>
            <a:endParaRPr lang="en-US" sz="1200" dirty="0"/>
          </a:p>
          <a:p>
            <a:r>
              <a:rPr lang="en-US" sz="1200" dirty="0"/>
              <a:t>  </a:t>
            </a:r>
          </a:p>
        </p:txBody>
      </p:sp>
    </p:spTree>
    <p:extLst>
      <p:ext uri="{BB962C8B-B14F-4D97-AF65-F5344CB8AC3E}">
        <p14:creationId xmlns:p14="http://schemas.microsoft.com/office/powerpoint/2010/main" val="26743377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TextEdit="1"/>
          </p:cNvSpPr>
          <p:nvPr>
            <p:ph type="sldImg"/>
          </p:nvPr>
        </p:nvSpPr>
        <p:spPr bwMode="auto">
          <a:noFill/>
          <a:ln>
            <a:solidFill>
              <a:srgbClr val="000000"/>
            </a:solidFill>
            <a:miter lim="800000"/>
            <a:headEnd/>
            <a:tailEnd/>
          </a:ln>
        </p:spPr>
      </p:sp>
      <p:sp>
        <p:nvSpPr>
          <p:cNvPr id="147459" name="Rectangle 3"/>
          <p:cNvSpPr>
            <a:spLocks noGrp="1"/>
          </p:cNvSpPr>
          <p:nvPr>
            <p:ph type="body" idx="1"/>
          </p:nvPr>
        </p:nvSpPr>
        <p:spPr bwMode="auto">
          <a:noFill/>
        </p:spPr>
        <p:txBody>
          <a:bodyPr wrap="square" numCol="1" anchor="t" anchorCtr="0" compatLnSpc="1">
            <a:prstTxWarp prst="textNoShape">
              <a:avLst/>
            </a:prstTxWarp>
            <a:normAutofit/>
          </a:bodyPr>
          <a:lstStyle/>
          <a:p>
            <a:r>
              <a:rPr lang="en-US" baseline="0" dirty="0" smtClean="0"/>
              <a:t>Our next example here, </a:t>
            </a:r>
            <a:r>
              <a:rPr lang="en-US" dirty="0" smtClean="0"/>
              <a:t>walks us through the Energy performance</a:t>
            </a:r>
            <a:r>
              <a:rPr lang="en-US" baseline="0" dirty="0" smtClean="0"/>
              <a:t> category</a:t>
            </a:r>
            <a:r>
              <a:rPr lang="en-US" dirty="0" smtClean="0"/>
              <a:t> of the</a:t>
            </a:r>
            <a:r>
              <a:rPr lang="en-US" baseline="0" dirty="0" smtClean="0"/>
              <a:t> design development section. Within this preliminary assessment area, we are reviewing the construction documents. </a:t>
            </a:r>
          </a:p>
          <a:p>
            <a:endParaRPr lang="en-US" dirty="0" smtClean="0">
              <a:latin typeface="Calibri"/>
            </a:endParaRPr>
          </a:p>
          <a:p>
            <a:r>
              <a:rPr lang="en-US" dirty="0" smtClean="0">
                <a:latin typeface="Calibri"/>
              </a:rPr>
              <a:t>The idea is to evaluate </a:t>
            </a:r>
            <a:r>
              <a:rPr lang="en-US" dirty="0" smtClean="0"/>
              <a:t>design </a:t>
            </a:r>
            <a:r>
              <a:rPr lang="en-US" dirty="0"/>
              <a:t>strategies to minimize the building's energy consumption using the site's </a:t>
            </a:r>
            <a:r>
              <a:rPr lang="en-US" dirty="0" smtClean="0"/>
              <a:t>features. </a:t>
            </a:r>
          </a:p>
          <a:p>
            <a:endParaRPr lang="en-US" dirty="0" smtClean="0"/>
          </a:p>
          <a:p>
            <a:r>
              <a:rPr lang="en-US" dirty="0" smtClean="0"/>
              <a:t>Again, we see </a:t>
            </a:r>
            <a:r>
              <a:rPr lang="en-US" dirty="0"/>
              <a:t>a direct correlation in the Green Globes </a:t>
            </a:r>
            <a:r>
              <a:rPr lang="en-US" dirty="0" smtClean="0"/>
              <a:t>online tool</a:t>
            </a:r>
            <a:r>
              <a:rPr lang="en-US" baseline="0" dirty="0" smtClean="0"/>
              <a:t> that links </a:t>
            </a:r>
            <a:r>
              <a:rPr lang="en-US" dirty="0" smtClean="0"/>
              <a:t>to </a:t>
            </a:r>
            <a:r>
              <a:rPr lang="en-US" dirty="0"/>
              <a:t>Portfolio</a:t>
            </a:r>
            <a:r>
              <a:rPr lang="en-US" baseline="0" dirty="0"/>
              <a:t> </a:t>
            </a:r>
            <a:r>
              <a:rPr lang="en-US" baseline="0" dirty="0" smtClean="0"/>
              <a:t>Manager’s design project – </a:t>
            </a:r>
            <a:r>
              <a:rPr lang="en-US" baseline="0" dirty="0"/>
              <a:t>aka, </a:t>
            </a:r>
            <a:r>
              <a:rPr lang="en-US" dirty="0"/>
              <a:t>Target Finder.  </a:t>
            </a:r>
            <a:endParaRPr lang="en-US" dirty="0" smtClean="0"/>
          </a:p>
          <a:p>
            <a:endParaRPr lang="en-US" dirty="0" smtClean="0"/>
          </a:p>
          <a:p>
            <a:r>
              <a:rPr lang="en-US" dirty="0" smtClean="0"/>
              <a:t>The Green </a:t>
            </a:r>
            <a:r>
              <a:rPr lang="en-US" dirty="0"/>
              <a:t>Globes NC tool asks for users to enter the energy savings as a percentage compared to a </a:t>
            </a:r>
            <a:r>
              <a:rPr lang="en-US" dirty="0" smtClean="0"/>
              <a:t>reference </a:t>
            </a:r>
            <a:r>
              <a:rPr lang="en-US" dirty="0"/>
              <a:t>building.  </a:t>
            </a:r>
            <a:endParaRPr lang="en-US" dirty="0" smtClean="0"/>
          </a:p>
          <a:p>
            <a:endParaRPr lang="en-US" dirty="0" smtClean="0"/>
          </a:p>
          <a:p>
            <a:r>
              <a:rPr lang="en-US" dirty="0" smtClean="0"/>
              <a:t>As </a:t>
            </a:r>
            <a:r>
              <a:rPr lang="en-US" dirty="0"/>
              <a:t>the Tooltip on the side shows, Green Globes is aiming for a </a:t>
            </a:r>
            <a:r>
              <a:rPr lang="en-US" dirty="0" smtClean="0"/>
              <a:t>performance margin of </a:t>
            </a:r>
            <a:r>
              <a:rPr lang="en-US" dirty="0"/>
              <a:t>20%, 30%, 40%, or 50% better than that of a similar </a:t>
            </a:r>
            <a:r>
              <a:rPr lang="en-US" dirty="0" smtClean="0"/>
              <a:t>building.</a:t>
            </a:r>
            <a:r>
              <a:rPr lang="en-US" baseline="0" dirty="0" smtClean="0"/>
              <a:t> </a:t>
            </a:r>
          </a:p>
          <a:p>
            <a:endParaRPr lang="en-US" baseline="0" dirty="0" smtClean="0"/>
          </a:p>
          <a:p>
            <a:r>
              <a:rPr lang="en-US" baseline="0" dirty="0" smtClean="0"/>
              <a:t>This metric is</a:t>
            </a:r>
            <a:r>
              <a:rPr lang="en-US" dirty="0" smtClean="0"/>
              <a:t> </a:t>
            </a:r>
            <a:r>
              <a:rPr lang="en-US" dirty="0"/>
              <a:t>determined by</a:t>
            </a:r>
            <a:r>
              <a:rPr lang="en-US" baseline="0" dirty="0"/>
              <a:t> </a:t>
            </a:r>
            <a:r>
              <a:rPr lang="en-US" baseline="0" dirty="0" smtClean="0"/>
              <a:t>the Portfolio Manager tool and </a:t>
            </a:r>
            <a:r>
              <a:rPr lang="en-US" dirty="0" smtClean="0"/>
              <a:t>can be directly transferred from your ENERGY STAR profile.</a:t>
            </a:r>
            <a:r>
              <a:rPr lang="en-US" baseline="0" dirty="0" smtClean="0"/>
              <a:t> </a:t>
            </a:r>
            <a:r>
              <a:rPr lang="en-US" dirty="0">
                <a:latin typeface="Calibri"/>
              </a:rPr>
              <a:t/>
            </a:r>
            <a:br>
              <a:rPr lang="en-US" dirty="0">
                <a:latin typeface="Calibri"/>
              </a:rPr>
            </a:br>
            <a:endParaRPr lang="en-US" dirty="0">
              <a:latin typeface="Calibri"/>
            </a:endParaRPr>
          </a:p>
        </p:txBody>
      </p:sp>
    </p:spTree>
    <p:extLst>
      <p:ext uri="{BB962C8B-B14F-4D97-AF65-F5344CB8AC3E}">
        <p14:creationId xmlns:p14="http://schemas.microsoft.com/office/powerpoint/2010/main" val="10000910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TextEdit="1"/>
          </p:cNvSpPr>
          <p:nvPr>
            <p:ph type="sldImg"/>
          </p:nvPr>
        </p:nvSpPr>
        <p:spPr bwMode="auto">
          <a:noFill/>
          <a:ln>
            <a:solidFill>
              <a:srgbClr val="000000"/>
            </a:solidFill>
            <a:miter lim="800000"/>
            <a:headEnd/>
            <a:tailEnd/>
          </a:ln>
        </p:spPr>
      </p:sp>
      <p:sp>
        <p:nvSpPr>
          <p:cNvPr id="186371"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ea typeface="ＭＳ Ｐゴシック" pitchFamily="34" charset="-128"/>
              </a:rPr>
              <a:t>Now we’ll move onto</a:t>
            </a:r>
            <a:r>
              <a:rPr lang="en-US" baseline="0" dirty="0" smtClean="0">
                <a:ea typeface="ＭＳ Ｐゴシック" pitchFamily="34" charset="-128"/>
              </a:rPr>
              <a:t> </a:t>
            </a:r>
            <a:r>
              <a:rPr lang="en-US" dirty="0" smtClean="0">
                <a:ea typeface="ＭＳ Ｐゴシック" pitchFamily="34" charset="-128"/>
              </a:rPr>
              <a:t>Green </a:t>
            </a:r>
            <a:r>
              <a:rPr lang="en-US" dirty="0">
                <a:ea typeface="ＭＳ Ｐゴシック" pitchFamily="34" charset="-128"/>
              </a:rPr>
              <a:t>Globes for Existing Buildings </a:t>
            </a:r>
            <a:r>
              <a:rPr lang="en-US" dirty="0" smtClean="0">
                <a:ea typeface="ＭＳ Ｐゴシック" pitchFamily="34" charset="-128"/>
              </a:rPr>
              <a:t>which also </a:t>
            </a:r>
            <a:r>
              <a:rPr lang="en-US" dirty="0">
                <a:ea typeface="ＭＳ Ｐゴシック" pitchFamily="34" charset="-128"/>
              </a:rPr>
              <a:t>incorporates the use of ENERGY </a:t>
            </a:r>
            <a:r>
              <a:rPr lang="en-US" dirty="0" smtClean="0">
                <a:ea typeface="ＭＳ Ｐゴシック" pitchFamily="34" charset="-128"/>
              </a:rPr>
              <a:t>STAR’s </a:t>
            </a:r>
            <a:r>
              <a:rPr lang="en-US" dirty="0">
                <a:ea typeface="ＭＳ Ｐゴシック" pitchFamily="34" charset="-128"/>
              </a:rPr>
              <a:t>tools. </a:t>
            </a:r>
            <a:endParaRPr lang="en-US" dirty="0" smtClean="0">
              <a:ea typeface="ＭＳ Ｐゴシック" pitchFamily="34" charset="-128"/>
            </a:endParaRPr>
          </a:p>
          <a:p>
            <a:endParaRPr lang="en-US" dirty="0" smtClean="0">
              <a:ea typeface="ＭＳ Ｐゴシック" pitchFamily="34" charset="-128"/>
            </a:endParaRPr>
          </a:p>
          <a:p>
            <a:r>
              <a:rPr lang="en-US" dirty="0" smtClean="0">
                <a:ea typeface="ＭＳ Ｐゴシック" pitchFamily="34" charset="-128"/>
              </a:rPr>
              <a:t>The </a:t>
            </a:r>
            <a:r>
              <a:rPr lang="en-US" dirty="0">
                <a:ea typeface="ＭＳ Ｐゴシック" pitchFamily="34" charset="-128"/>
              </a:rPr>
              <a:t>online dashboard is similar to that of Green Globes </a:t>
            </a:r>
            <a:r>
              <a:rPr lang="en-US" dirty="0" smtClean="0">
                <a:ea typeface="ＭＳ Ｐゴシック" pitchFamily="34" charset="-128"/>
              </a:rPr>
              <a:t>for NC</a:t>
            </a:r>
            <a:r>
              <a:rPr lang="en-US" dirty="0">
                <a:ea typeface="ＭＳ Ｐゴシック" pitchFamily="34" charset="-128"/>
              </a:rPr>
              <a:t>, but </a:t>
            </a:r>
            <a:r>
              <a:rPr lang="en-US" dirty="0" smtClean="0">
                <a:ea typeface="ＭＳ Ｐゴシック" pitchFamily="34" charset="-128"/>
              </a:rPr>
              <a:t>its a </a:t>
            </a:r>
            <a:r>
              <a:rPr lang="en-US" dirty="0">
                <a:ea typeface="ＭＳ Ｐゴシック" pitchFamily="34" charset="-128"/>
              </a:rPr>
              <a:t>little less extensive. </a:t>
            </a:r>
            <a:endParaRPr lang="en-US" dirty="0" smtClean="0">
              <a:ea typeface="ＭＳ Ｐゴシック" pitchFamily="34" charset="-128"/>
            </a:endParaRPr>
          </a:p>
          <a:p>
            <a:endParaRPr lang="en-US" dirty="0" smtClean="0">
              <a:ea typeface="ＭＳ Ｐゴシック" pitchFamily="34" charset="-128"/>
            </a:endParaRPr>
          </a:p>
          <a:p>
            <a:r>
              <a:rPr lang="en-US" dirty="0" smtClean="0">
                <a:ea typeface="ＭＳ Ｐゴシック" pitchFamily="34" charset="-128"/>
              </a:rPr>
              <a:t>Instead </a:t>
            </a:r>
            <a:r>
              <a:rPr lang="en-US" dirty="0">
                <a:ea typeface="ＭＳ Ｐゴシック" pitchFamily="34" charset="-128"/>
              </a:rPr>
              <a:t>of listing the different phases of design and construction, it</a:t>
            </a:r>
            <a:r>
              <a:rPr lang="en-US" baseline="0" dirty="0">
                <a:ea typeface="ＭＳ Ｐゴシック" pitchFamily="34" charset="-128"/>
              </a:rPr>
              <a:t> </a:t>
            </a:r>
            <a:r>
              <a:rPr lang="en-US" dirty="0">
                <a:ea typeface="ＭＳ Ｐゴシック" pitchFamily="34" charset="-128"/>
              </a:rPr>
              <a:t>simply lists a Building overview tab, where users </a:t>
            </a:r>
            <a:r>
              <a:rPr lang="en-US" dirty="0" smtClean="0">
                <a:ea typeface="ＭＳ Ｐゴシック" pitchFamily="34" charset="-128"/>
              </a:rPr>
              <a:t>enter their building</a:t>
            </a:r>
            <a:r>
              <a:rPr lang="en-US" baseline="0" dirty="0" smtClean="0">
                <a:ea typeface="ＭＳ Ｐゴシック" pitchFamily="34" charset="-128"/>
              </a:rPr>
              <a:t> information into</a:t>
            </a:r>
            <a:r>
              <a:rPr lang="en-US" dirty="0" smtClean="0">
                <a:ea typeface="ＭＳ Ｐゴシック" pitchFamily="34" charset="-128"/>
              </a:rPr>
              <a:t> the</a:t>
            </a:r>
            <a:r>
              <a:rPr lang="en-US" baseline="0" dirty="0" smtClean="0">
                <a:ea typeface="ＭＳ Ｐゴシック" pitchFamily="34" charset="-128"/>
              </a:rPr>
              <a:t> 6</a:t>
            </a:r>
            <a:r>
              <a:rPr lang="en-US" dirty="0" smtClean="0">
                <a:ea typeface="ＭＳ Ｐゴシック" pitchFamily="34" charset="-128"/>
              </a:rPr>
              <a:t> credit categories. </a:t>
            </a:r>
          </a:p>
          <a:p>
            <a:endParaRPr lang="en-US" dirty="0" smtClean="0">
              <a:ea typeface="ＭＳ Ｐゴシック" pitchFamily="34" charset="-128"/>
            </a:endParaRPr>
          </a:p>
          <a:p>
            <a:r>
              <a:rPr lang="en-US" dirty="0" smtClean="0">
                <a:ea typeface="ＭＳ Ｐゴシック" pitchFamily="34" charset="-128"/>
              </a:rPr>
              <a:t>Here you’ll notice that the project management and site work credits</a:t>
            </a:r>
            <a:r>
              <a:rPr lang="en-US" baseline="0" dirty="0" smtClean="0">
                <a:ea typeface="ＭＳ Ｐゴシック" pitchFamily="34" charset="-128"/>
              </a:rPr>
              <a:t> were replaced with one environmental management category to promote long-term sustainability.  </a:t>
            </a:r>
            <a:endParaRPr lang="en-US" dirty="0" smtClean="0">
              <a:ea typeface="ＭＳ Ｐゴシック" pitchFamily="34" charset="-128"/>
            </a:endParaRPr>
          </a:p>
          <a:p>
            <a:endParaRPr lang="en-US" dirty="0" smtClean="0">
              <a:ea typeface="ＭＳ Ｐゴシック" pitchFamily="34" charset="-128"/>
            </a:endParaRPr>
          </a:p>
          <a:p>
            <a:r>
              <a:rPr lang="en-US" dirty="0" smtClean="0">
                <a:ea typeface="ＭＳ Ｐゴシック" pitchFamily="34" charset="-128"/>
              </a:rPr>
              <a:t>The</a:t>
            </a:r>
            <a:r>
              <a:rPr lang="en-US" baseline="0" dirty="0" smtClean="0">
                <a:ea typeface="ＭＳ Ｐゴシック" pitchFamily="34" charset="-128"/>
              </a:rPr>
              <a:t> next slides will focus </a:t>
            </a:r>
            <a:r>
              <a:rPr lang="en-US" dirty="0" smtClean="0">
                <a:ea typeface="ＭＳ Ｐゴシック" pitchFamily="34" charset="-128"/>
              </a:rPr>
              <a:t>on the </a:t>
            </a:r>
            <a:r>
              <a:rPr lang="en-US" dirty="0">
                <a:ea typeface="ＭＳ Ｐゴシック" pitchFamily="34" charset="-128"/>
              </a:rPr>
              <a:t>Energy section </a:t>
            </a:r>
            <a:r>
              <a:rPr lang="en-US" dirty="0" smtClean="0">
                <a:ea typeface="ＭＳ Ｐゴシック" pitchFamily="34" charset="-128"/>
              </a:rPr>
              <a:t>as</a:t>
            </a:r>
            <a:r>
              <a:rPr lang="en-US" baseline="0" dirty="0" smtClean="0">
                <a:ea typeface="ＭＳ Ｐゴシック" pitchFamily="34" charset="-128"/>
              </a:rPr>
              <a:t> we</a:t>
            </a:r>
            <a:r>
              <a:rPr lang="en-US" dirty="0" smtClean="0">
                <a:ea typeface="ＭＳ Ｐゴシック" pitchFamily="34" charset="-128"/>
              </a:rPr>
              <a:t> </a:t>
            </a:r>
            <a:r>
              <a:rPr lang="en-US" dirty="0">
                <a:ea typeface="ＭＳ Ｐゴシック" pitchFamily="34" charset="-128"/>
              </a:rPr>
              <a:t>take a closer look at how the Green Globes </a:t>
            </a:r>
            <a:r>
              <a:rPr lang="en-US" dirty="0" smtClean="0">
                <a:ea typeface="ＭＳ Ｐゴシック" pitchFamily="34" charset="-128"/>
              </a:rPr>
              <a:t>program</a:t>
            </a:r>
            <a:r>
              <a:rPr lang="en-US" baseline="0" dirty="0" smtClean="0">
                <a:ea typeface="ＭＳ Ｐゴシック" pitchFamily="34" charset="-128"/>
              </a:rPr>
              <a:t> utilizes </a:t>
            </a:r>
            <a:r>
              <a:rPr lang="en-US" dirty="0" smtClean="0">
                <a:ea typeface="ＭＳ Ｐゴシック" pitchFamily="34" charset="-128"/>
              </a:rPr>
              <a:t>ENERGY STAR’s resources.</a:t>
            </a:r>
            <a:r>
              <a:rPr lang="en-US" dirty="0">
                <a:ea typeface="ＭＳ Ｐゴシック" pitchFamily="34" charset="-128"/>
              </a:rPr>
              <a:t>  </a:t>
            </a:r>
          </a:p>
        </p:txBody>
      </p:sp>
    </p:spTree>
    <p:extLst>
      <p:ext uri="{BB962C8B-B14F-4D97-AF65-F5344CB8AC3E}">
        <p14:creationId xmlns:p14="http://schemas.microsoft.com/office/powerpoint/2010/main" val="40134835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TextEdit="1"/>
          </p:cNvSpPr>
          <p:nvPr>
            <p:ph type="sldImg"/>
          </p:nvPr>
        </p:nvSpPr>
        <p:spPr bwMode="auto">
          <a:noFill/>
          <a:ln>
            <a:solidFill>
              <a:srgbClr val="000000"/>
            </a:solidFill>
            <a:miter lim="800000"/>
            <a:headEnd/>
            <a:tailEnd/>
          </a:ln>
        </p:spPr>
      </p:sp>
      <p:sp>
        <p:nvSpPr>
          <p:cNvPr id="187395"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ea typeface="ＭＳ Ｐゴシック" pitchFamily="34" charset="-128"/>
              </a:rPr>
              <a:t>In this section, the tool asks several questions about the operational characteristics of the building. </a:t>
            </a:r>
          </a:p>
          <a:p>
            <a:endParaRPr lang="en-US" dirty="0" smtClean="0">
              <a:ea typeface="ＭＳ Ｐゴシック" pitchFamily="34" charset="-128"/>
            </a:endParaRPr>
          </a:p>
          <a:p>
            <a:r>
              <a:rPr lang="en-US" dirty="0" smtClean="0">
                <a:ea typeface="ＭＳ Ｐゴシック" pitchFamily="34" charset="-128"/>
              </a:rPr>
              <a:t>You’ll notice</a:t>
            </a:r>
            <a:r>
              <a:rPr lang="en-US" baseline="0" dirty="0" smtClean="0">
                <a:ea typeface="ＭＳ Ｐゴシック" pitchFamily="34" charset="-128"/>
              </a:rPr>
              <a:t> that t</a:t>
            </a:r>
            <a:r>
              <a:rPr lang="en-US" dirty="0" smtClean="0">
                <a:ea typeface="ＭＳ Ｐゴシック" pitchFamily="34" charset="-128"/>
              </a:rPr>
              <a:t>he questions are identical to those posed in your Portfolio Manager profile. </a:t>
            </a:r>
          </a:p>
          <a:p>
            <a:endParaRPr lang="en-US" dirty="0" smtClean="0">
              <a:ea typeface="ＭＳ Ｐゴシック" pitchFamily="34" charset="-128"/>
            </a:endParaRPr>
          </a:p>
          <a:p>
            <a:r>
              <a:rPr lang="en-US" dirty="0" smtClean="0">
                <a:ea typeface="ＭＳ Ｐゴシック" pitchFamily="34" charset="-128"/>
              </a:rPr>
              <a:t>That’s because Green Globes uses the same assessment criteria as Energy Star to</a:t>
            </a:r>
            <a:r>
              <a:rPr lang="en-US" baseline="0" dirty="0" smtClean="0">
                <a:ea typeface="ＭＳ Ｐゴシック" pitchFamily="34" charset="-128"/>
              </a:rPr>
              <a:t> evaluate the efficiency </a:t>
            </a:r>
            <a:r>
              <a:rPr lang="en-US" dirty="0" smtClean="0">
                <a:ea typeface="ＭＳ Ｐゴシック" pitchFamily="34" charset="-128"/>
              </a:rPr>
              <a:t>for your building.  </a:t>
            </a:r>
          </a:p>
          <a:p>
            <a:endParaRPr lang="en-US" dirty="0" smtClean="0">
              <a:ea typeface="ＭＳ Ｐゴシック" pitchFamily="34" charset="-128"/>
            </a:endParaRPr>
          </a:p>
          <a:p>
            <a:r>
              <a:rPr lang="en-US" dirty="0" smtClean="0">
                <a:ea typeface="ＭＳ Ｐゴシック" pitchFamily="34" charset="-128"/>
              </a:rPr>
              <a:t>This</a:t>
            </a:r>
            <a:r>
              <a:rPr lang="en-US" baseline="0" dirty="0" smtClean="0">
                <a:ea typeface="ＭＳ Ｐゴシック" pitchFamily="34" charset="-128"/>
              </a:rPr>
              <a:t> makes it super simple for you. </a:t>
            </a:r>
          </a:p>
          <a:p>
            <a:endParaRPr lang="en-US" baseline="0" dirty="0" smtClean="0">
              <a:ea typeface="ＭＳ Ｐゴシック" pitchFamily="34" charset="-128"/>
            </a:endParaRPr>
          </a:p>
          <a:p>
            <a:r>
              <a:rPr lang="en-US" baseline="0" dirty="0" smtClean="0">
                <a:ea typeface="ＭＳ Ｐゴシック" pitchFamily="34" charset="-128"/>
              </a:rPr>
              <a:t>A</a:t>
            </a:r>
            <a:r>
              <a:rPr lang="en-US" dirty="0" smtClean="0">
                <a:ea typeface="ＭＳ Ｐゴシック" pitchFamily="34" charset="-128"/>
              </a:rPr>
              <a:t>ll of</a:t>
            </a:r>
            <a:r>
              <a:rPr lang="en-US" baseline="0" dirty="0" smtClean="0">
                <a:ea typeface="ＭＳ Ｐゴシック" pitchFamily="34" charset="-128"/>
              </a:rPr>
              <a:t> the information contained in your Portfolio Manager account can be transferred directly into the Green Globes profile to reduce data collection time and any duplicate work. </a:t>
            </a:r>
            <a:endParaRPr lang="en-US" dirty="0" smtClean="0">
              <a:ea typeface="ＭＳ Ｐゴシック" pitchFamily="34" charset="-128"/>
            </a:endParaRPr>
          </a:p>
          <a:p>
            <a:endParaRPr lang="en-US" dirty="0" smtClean="0">
              <a:ea typeface="ＭＳ Ｐゴシック" pitchFamily="34" charset="-128"/>
            </a:endParaRPr>
          </a:p>
        </p:txBody>
      </p:sp>
    </p:spTree>
    <p:extLst>
      <p:ext uri="{BB962C8B-B14F-4D97-AF65-F5344CB8AC3E}">
        <p14:creationId xmlns:p14="http://schemas.microsoft.com/office/powerpoint/2010/main" val="42302797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TextEdit="1"/>
          </p:cNvSpPr>
          <p:nvPr>
            <p:ph type="sldImg"/>
          </p:nvPr>
        </p:nvSpPr>
        <p:spPr bwMode="auto">
          <a:noFill/>
          <a:ln>
            <a:solidFill>
              <a:srgbClr val="000000"/>
            </a:solidFill>
            <a:miter lim="800000"/>
            <a:headEnd/>
            <a:tailEnd/>
          </a:ln>
        </p:spPr>
      </p:sp>
      <p:sp>
        <p:nvSpPr>
          <p:cNvPr id="188419" name="Rectangle 3"/>
          <p:cNvSpPr>
            <a:spLocks noGrp="1"/>
          </p:cNvSpPr>
          <p:nvPr>
            <p:ph type="body" idx="1"/>
          </p:nvPr>
        </p:nvSpPr>
        <p:spPr bwMode="auto">
          <a:noFill/>
        </p:spPr>
        <p:txBody>
          <a:bodyPr wrap="square" numCol="1" anchor="t" anchorCtr="0" compatLnSpc="1">
            <a:prstTxWarp prst="textNoShape">
              <a:avLst/>
            </a:prstTxWarp>
          </a:bodyPr>
          <a:lstStyle/>
          <a:p>
            <a:r>
              <a:rPr lang="en-US" dirty="0" smtClean="0">
                <a:ea typeface="ＭＳ Ｐゴシック" pitchFamily="34" charset="-128"/>
              </a:rPr>
              <a:t>Moving through the Green Globes assessment tool, we notice even more similarities to Portfolio Manager.  </a:t>
            </a:r>
          </a:p>
          <a:p>
            <a:endParaRPr lang="en-US" dirty="0" smtClean="0">
              <a:ea typeface="ＭＳ Ｐゴシック" pitchFamily="34" charset="-128"/>
            </a:endParaRPr>
          </a:p>
          <a:p>
            <a:r>
              <a:rPr lang="en-US" dirty="0" smtClean="0">
                <a:ea typeface="ＭＳ Ｐゴシック" pitchFamily="34" charset="-128"/>
              </a:rPr>
              <a:t>Here you can see that once a fuel choice is chosen for your building, users are prompted to enter their monthly energy usage, much like what is found in Portfolio Manager. </a:t>
            </a:r>
          </a:p>
          <a:p>
            <a:endParaRPr lang="en-US" dirty="0" smtClean="0">
              <a:ea typeface="ＭＳ Ｐゴシック" pitchFamily="34" charset="-128"/>
            </a:endParaRPr>
          </a:p>
          <a:p>
            <a:r>
              <a:rPr lang="en-US" dirty="0" smtClean="0">
                <a:ea typeface="ＭＳ Ｐゴシック" pitchFamily="34" charset="-128"/>
              </a:rPr>
              <a:t>Green Globes offers a direct link, so that users can upload utility data from their Portfolio Manager account into their</a:t>
            </a:r>
            <a:r>
              <a:rPr lang="en-US" baseline="0" dirty="0" smtClean="0">
                <a:ea typeface="ＭＳ Ｐゴシック" pitchFamily="34" charset="-128"/>
              </a:rPr>
              <a:t> Green Globes</a:t>
            </a:r>
            <a:r>
              <a:rPr lang="en-US" dirty="0" smtClean="0">
                <a:ea typeface="ＭＳ Ｐゴシック" pitchFamily="34" charset="-128"/>
              </a:rPr>
              <a:t> account.</a:t>
            </a:r>
          </a:p>
          <a:p>
            <a:endParaRPr lang="en-US" dirty="0" smtClean="0">
              <a:ea typeface="ＭＳ Ｐゴシック" pitchFamily="34" charset="-128"/>
            </a:endParaRPr>
          </a:p>
          <a:p>
            <a:endParaRPr lang="en-US" dirty="0" smtClean="0">
              <a:ea typeface="ＭＳ Ｐゴシック" pitchFamily="34" charset="-128"/>
            </a:endParaRPr>
          </a:p>
          <a:p>
            <a:endParaRPr lang="en-US" dirty="0" smtClean="0">
              <a:ea typeface="ＭＳ Ｐゴシック" pitchFamily="34" charset="-128"/>
            </a:endParaRPr>
          </a:p>
        </p:txBody>
      </p:sp>
    </p:spTree>
    <p:extLst>
      <p:ext uri="{BB962C8B-B14F-4D97-AF65-F5344CB8AC3E}">
        <p14:creationId xmlns:p14="http://schemas.microsoft.com/office/powerpoint/2010/main" val="3973896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TextEdit="1"/>
          </p:cNvSpPr>
          <p:nvPr>
            <p:ph type="sldImg"/>
          </p:nvPr>
        </p:nvSpPr>
        <p:spPr bwMode="auto">
          <a:noFill/>
          <a:ln>
            <a:solidFill>
              <a:srgbClr val="000000"/>
            </a:solidFill>
            <a:miter lim="800000"/>
            <a:headEnd/>
            <a:tailEnd/>
          </a:ln>
        </p:spPr>
      </p:sp>
      <p:sp>
        <p:nvSpPr>
          <p:cNvPr id="111619" name="Rectangle 3"/>
          <p:cNvSpPr>
            <a:spLocks noGrp="1"/>
          </p:cNvSpPr>
          <p:nvPr>
            <p:ph type="body" idx="1"/>
          </p:nvPr>
        </p:nvSpPr>
        <p:spPr bwMode="auto">
          <a:noFill/>
        </p:spPr>
        <p:txBody>
          <a:bodyPr wrap="square" numCol="1" anchor="t" anchorCtr="0" compatLnSpc="1">
            <a:prstTxWarp prst="textNoShape">
              <a:avLst/>
            </a:prstTxWarp>
            <a:normAutofit lnSpcReduction="10000"/>
          </a:bodyPr>
          <a:lstStyle/>
          <a:p>
            <a:r>
              <a:rPr lang="en-US" dirty="0" smtClean="0"/>
              <a:t>And now</a:t>
            </a:r>
            <a:r>
              <a:rPr lang="en-US" baseline="0" dirty="0" smtClean="0"/>
              <a:t> let’s talk about our third green building rating system. </a:t>
            </a:r>
            <a:endParaRPr lang="en-US" dirty="0" smtClean="0"/>
          </a:p>
          <a:p>
            <a:endParaRPr lang="en-US" dirty="0" smtClean="0"/>
          </a:p>
          <a:p>
            <a:r>
              <a:rPr lang="en-US" dirty="0" smtClean="0"/>
              <a:t>The Collaborative for High Performance Schools, or CHPS, is a non-profit organization dedicated to making schools better places to learn. </a:t>
            </a:r>
          </a:p>
          <a:p>
            <a:endParaRPr lang="en-US" dirty="0" smtClean="0"/>
          </a:p>
          <a:p>
            <a:r>
              <a:rPr lang="en-US" dirty="0" smtClean="0"/>
              <a:t>It was founded in 1999 as a collaboration of California’s major utilities to address energy efficiency in</a:t>
            </a:r>
            <a:r>
              <a:rPr lang="en-US" baseline="0" dirty="0" smtClean="0"/>
              <a:t> educational facilities</a:t>
            </a:r>
            <a:r>
              <a:rPr lang="en-US" dirty="0" smtClean="0"/>
              <a:t>.  </a:t>
            </a:r>
          </a:p>
          <a:p>
            <a:endParaRPr lang="en-US" dirty="0" smtClean="0"/>
          </a:p>
          <a:p>
            <a:r>
              <a:rPr lang="en-US" dirty="0" smtClean="0"/>
              <a:t>The program quickly expanded to address all aspects of school design, construction, and operation and to provide resources</a:t>
            </a:r>
            <a:r>
              <a:rPr lang="en-US" baseline="0" dirty="0" smtClean="0"/>
              <a:t> for schools to improve their performance</a:t>
            </a:r>
            <a:r>
              <a:rPr lang="en-US" dirty="0" smtClean="0"/>
              <a:t>. </a:t>
            </a:r>
          </a:p>
          <a:p>
            <a:endParaRPr lang="en-US" dirty="0" smtClean="0"/>
          </a:p>
          <a:p>
            <a:r>
              <a:rPr lang="en-US" dirty="0" smtClean="0"/>
              <a:t>In this section,</a:t>
            </a:r>
            <a:r>
              <a:rPr lang="en-US" baseline="0" dirty="0" smtClean="0"/>
              <a:t> I will highlight how CHPS incorporates energy in their certification criteria. </a:t>
            </a:r>
          </a:p>
          <a:p>
            <a:endParaRPr lang="en-US" baseline="0" dirty="0" smtClean="0"/>
          </a:p>
          <a:p>
            <a:r>
              <a:rPr lang="en-US" baseline="0" dirty="0" smtClean="0"/>
              <a:t>Then, we will discuss how Portfolio Manager is integrated to their programs, including the</a:t>
            </a:r>
          </a:p>
          <a:p>
            <a:pPr marL="165586" indent="-165586">
              <a:buFont typeface="Arial"/>
              <a:buChar char="•"/>
            </a:pPr>
            <a:r>
              <a:rPr lang="en-US" baseline="0" dirty="0" smtClean="0"/>
              <a:t>National Core Criteria</a:t>
            </a:r>
          </a:p>
          <a:p>
            <a:pPr marL="165586" indent="-165586">
              <a:buFont typeface="Arial"/>
              <a:buChar char="•"/>
            </a:pPr>
            <a:r>
              <a:rPr lang="en-US" baseline="0" dirty="0" smtClean="0"/>
              <a:t>Operations Report Card</a:t>
            </a:r>
          </a:p>
          <a:p>
            <a:pPr marL="165586" indent="-165586" defTabSz="883128">
              <a:buFont typeface="Arial"/>
              <a:buChar char="•"/>
              <a:defRPr/>
            </a:pPr>
            <a:r>
              <a:rPr lang="en-US" dirty="0"/>
              <a:t>Best Practices Manual for Maintenance and </a:t>
            </a:r>
            <a:r>
              <a:rPr lang="en-US" dirty="0" smtClean="0"/>
              <a:t>Operations</a:t>
            </a:r>
            <a:endParaRPr lang="en-US" dirty="0"/>
          </a:p>
        </p:txBody>
      </p:sp>
    </p:spTree>
    <p:extLst>
      <p:ext uri="{BB962C8B-B14F-4D97-AF65-F5344CB8AC3E}">
        <p14:creationId xmlns:p14="http://schemas.microsoft.com/office/powerpoint/2010/main" val="5466694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pPr defTabSz="883128">
              <a:spcBef>
                <a:spcPts val="0"/>
              </a:spcBef>
              <a:buClr>
                <a:srgbClr val="00B0F0"/>
              </a:buClr>
              <a:defRPr/>
            </a:pPr>
            <a:r>
              <a:rPr lang="en-US" dirty="0"/>
              <a:t>The CHPS National Core Criteria (Core Criteria) provides a framework for </a:t>
            </a:r>
            <a:r>
              <a:rPr lang="en-US" dirty="0" smtClean="0"/>
              <a:t>new and existing schools to build on. The</a:t>
            </a:r>
            <a:r>
              <a:rPr lang="en-US" baseline="0" dirty="0" smtClean="0"/>
              <a:t> Core Criteria allows states and regions to create new adaptations that promote sustainability based on their size, location, and educational needs. </a:t>
            </a:r>
            <a:endParaRPr lang="en-US" dirty="0" smtClean="0"/>
          </a:p>
          <a:p>
            <a:pPr defTabSz="883128">
              <a:spcBef>
                <a:spcPts val="0"/>
              </a:spcBef>
              <a:buClr>
                <a:srgbClr val="00B0F0"/>
              </a:buClr>
              <a:defRPr/>
            </a:pPr>
            <a:endParaRPr lang="en-US" dirty="0" smtClean="0"/>
          </a:p>
          <a:p>
            <a:pPr defTabSz="883128">
              <a:defRPr/>
            </a:pPr>
            <a:r>
              <a:rPr lang="en-US" dirty="0" smtClean="0"/>
              <a:t>The </a:t>
            </a:r>
            <a:r>
              <a:rPr lang="en-US" dirty="0"/>
              <a:t>Core Criteria is a weighted system of 250 points divided into seven </a:t>
            </a:r>
            <a:r>
              <a:rPr lang="en-US" dirty="0" smtClean="0"/>
              <a:t>categories that are evaluated</a:t>
            </a:r>
            <a:r>
              <a:rPr lang="en-US" baseline="0" dirty="0" smtClean="0"/>
              <a:t> to gain recognition for top performance. </a:t>
            </a:r>
            <a:endParaRPr lang="en-US" dirty="0" smtClean="0"/>
          </a:p>
          <a:p>
            <a:pPr defTabSz="883128">
              <a:defRPr/>
            </a:pPr>
            <a:endParaRPr lang="en-US" dirty="0" smtClean="0"/>
          </a:p>
          <a:p>
            <a:pPr defTabSz="883128">
              <a:defRPr/>
            </a:pPr>
            <a:r>
              <a:rPr lang="en-US" dirty="0" smtClean="0"/>
              <a:t>One-quarter </a:t>
            </a:r>
            <a:r>
              <a:rPr lang="en-US" dirty="0"/>
              <a:t>of the 250 points are allocated for Energy criteria and that will be the focus of our discussion. </a:t>
            </a:r>
          </a:p>
        </p:txBody>
      </p:sp>
      <p:sp>
        <p:nvSpPr>
          <p:cNvPr id="151556" name="Slide Number Placeholder 3"/>
          <p:cNvSpPr txBox="1">
            <a:spLocks noGrp="1"/>
          </p:cNvSpPr>
          <p:nvPr/>
        </p:nvSpPr>
        <p:spPr bwMode="auto">
          <a:xfrm>
            <a:off x="3979727" y="8845739"/>
            <a:ext cx="3045025" cy="464998"/>
          </a:xfrm>
          <a:prstGeom prst="rect">
            <a:avLst/>
          </a:prstGeom>
          <a:noFill/>
          <a:ln w="9525">
            <a:noFill/>
            <a:miter lim="800000"/>
            <a:headEnd/>
            <a:tailEnd/>
          </a:ln>
        </p:spPr>
        <p:txBody>
          <a:bodyPr lIns="93355" tIns="46678" rIns="93355" bIns="46678" anchor="b"/>
          <a:lstStyle/>
          <a:p>
            <a:pPr algn="r"/>
            <a:fld id="{53B035D9-BFBD-4132-A3E8-B1C5CD75EE72}" type="slidenum">
              <a:rPr lang="en-US" sz="1300">
                <a:latin typeface="Calibri" pitchFamily="34" charset="0"/>
                <a:ea typeface="ＭＳ Ｐゴシック" pitchFamily="34" charset="-128"/>
              </a:rPr>
              <a:pPr algn="r"/>
              <a:t>36</a:t>
            </a:fld>
            <a:endParaRPr lang="en-US" sz="1300" dirty="0">
              <a:latin typeface="Calibri" pitchFamily="34" charset="0"/>
              <a:ea typeface="ＭＳ Ｐゴシック" pitchFamily="34" charset="-128"/>
            </a:endParaRPr>
          </a:p>
        </p:txBody>
      </p:sp>
    </p:spTree>
    <p:extLst>
      <p:ext uri="{BB962C8B-B14F-4D97-AF65-F5344CB8AC3E}">
        <p14:creationId xmlns:p14="http://schemas.microsoft.com/office/powerpoint/2010/main" val="35045366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aseline="0" dirty="0" smtClean="0"/>
              <a:t>CHPS strongly encourages schools to use ENERGY STAR’s Portfolio Manager tool in their Energy category. </a:t>
            </a:r>
          </a:p>
          <a:p>
            <a:endParaRPr lang="en-US" baseline="0" dirty="0" smtClean="0"/>
          </a:p>
          <a:p>
            <a:r>
              <a:rPr lang="en-US" baseline="0" dirty="0" smtClean="0"/>
              <a:t>The CHPS rating system is based on reductions in energy use against benchmark data – that’s used to gain points. </a:t>
            </a:r>
          </a:p>
          <a:p>
            <a:endParaRPr lang="en-US" baseline="0" dirty="0" smtClean="0"/>
          </a:p>
          <a:p>
            <a:r>
              <a:rPr lang="en-US" baseline="0" dirty="0" smtClean="0"/>
              <a:t>As shown in the table, a 10% minimum reduction equates to 4 points; a 50% reduction is equivalent to 20 points; and 100% reduction, which is equivalent to a net-zero school, will be awarded the full 40 points. </a:t>
            </a:r>
          </a:p>
          <a:p>
            <a:endParaRPr lang="en-US" baseline="0" dirty="0" smtClean="0"/>
          </a:p>
          <a:p>
            <a:r>
              <a:rPr lang="en-US" baseline="0" dirty="0" smtClean="0"/>
              <a:t>These percent reductions in total energy use are generated by the Portfolio Manager tool. </a:t>
            </a:r>
            <a:endParaRPr lang="en-US" dirty="0" smtClean="0"/>
          </a:p>
        </p:txBody>
      </p:sp>
      <p:sp>
        <p:nvSpPr>
          <p:cNvPr id="152580" name="Slide Number Placeholder 3"/>
          <p:cNvSpPr txBox="1">
            <a:spLocks noGrp="1"/>
          </p:cNvSpPr>
          <p:nvPr/>
        </p:nvSpPr>
        <p:spPr bwMode="auto">
          <a:xfrm>
            <a:off x="3979727" y="8845739"/>
            <a:ext cx="3045025" cy="464998"/>
          </a:xfrm>
          <a:prstGeom prst="rect">
            <a:avLst/>
          </a:prstGeom>
          <a:noFill/>
          <a:ln w="9525">
            <a:noFill/>
            <a:miter lim="800000"/>
            <a:headEnd/>
            <a:tailEnd/>
          </a:ln>
        </p:spPr>
        <p:txBody>
          <a:bodyPr lIns="93355" tIns="46678" rIns="93355" bIns="46678" anchor="b"/>
          <a:lstStyle/>
          <a:p>
            <a:pPr algn="r"/>
            <a:fld id="{2D71BECF-0D20-40C7-84F5-7788E60EBD91}" type="slidenum">
              <a:rPr lang="en-US" sz="1300">
                <a:latin typeface="Calibri" pitchFamily="34" charset="0"/>
                <a:ea typeface="ＭＳ Ｐゴシック" pitchFamily="34" charset="-128"/>
              </a:rPr>
              <a:pPr algn="r"/>
              <a:t>37</a:t>
            </a:fld>
            <a:endParaRPr lang="en-US" sz="1300" dirty="0">
              <a:latin typeface="Calibri" pitchFamily="34" charset="0"/>
              <a:ea typeface="ＭＳ Ｐゴシック" pitchFamily="34" charset="-128"/>
            </a:endParaRPr>
          </a:p>
        </p:txBody>
      </p:sp>
    </p:spTree>
    <p:extLst>
      <p:ext uri="{BB962C8B-B14F-4D97-AF65-F5344CB8AC3E}">
        <p14:creationId xmlns:p14="http://schemas.microsoft.com/office/powerpoint/2010/main" val="6628402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bwMode="auto">
          <a:noFill/>
          <a:ln>
            <a:solidFill>
              <a:srgbClr val="000000"/>
            </a:solidFill>
            <a:miter lim="800000"/>
            <a:headEnd/>
            <a:tailEnd/>
          </a:ln>
        </p:spPr>
      </p:sp>
      <p:sp>
        <p:nvSpPr>
          <p:cNvPr id="193539" name="Notes Placeholder 2"/>
          <p:cNvSpPr>
            <a:spLocks noGrp="1"/>
          </p:cNvSpPr>
          <p:nvPr>
            <p:ph type="body" idx="1"/>
          </p:nvPr>
        </p:nvSpPr>
        <p:spPr bwMode="auto">
          <a:noFill/>
        </p:spPr>
        <p:txBody>
          <a:bodyPr wrap="square" numCol="1" anchor="t" anchorCtr="0" compatLnSpc="1">
            <a:prstTxWarp prst="textNoShape">
              <a:avLst/>
            </a:prstTxWarp>
            <a:normAutofit lnSpcReduction="10000"/>
          </a:bodyPr>
          <a:lstStyle/>
          <a:p>
            <a:pPr marL="0" indent="0" defTabSz="883128">
              <a:buFont typeface="Arial"/>
              <a:buNone/>
              <a:defRPr/>
            </a:pPr>
            <a:r>
              <a:rPr lang="en-US" dirty="0" smtClean="0">
                <a:latin typeface="+mn-lt"/>
                <a:cs typeface="Arial"/>
              </a:rPr>
              <a:t>Another program offered by the Collaborative</a:t>
            </a:r>
            <a:r>
              <a:rPr lang="en-US" baseline="0" dirty="0" smtClean="0">
                <a:latin typeface="+mn-lt"/>
                <a:cs typeface="Arial"/>
              </a:rPr>
              <a:t> for High Performance Schools is </a:t>
            </a:r>
            <a:r>
              <a:rPr lang="en-US" dirty="0" smtClean="0">
                <a:latin typeface="+mn-lt"/>
                <a:cs typeface="Arial"/>
              </a:rPr>
              <a:t>the Operations Report Card.</a:t>
            </a:r>
            <a:r>
              <a:rPr lang="en-US" baseline="0" dirty="0" smtClean="0">
                <a:latin typeface="+mn-lt"/>
                <a:cs typeface="Arial"/>
              </a:rPr>
              <a:t> </a:t>
            </a:r>
          </a:p>
          <a:p>
            <a:pPr marL="165586" indent="-165586" defTabSz="883128">
              <a:buFont typeface="Arial"/>
              <a:buChar char="•"/>
              <a:defRPr/>
            </a:pPr>
            <a:endParaRPr lang="en-US" baseline="0" dirty="0" smtClean="0">
              <a:latin typeface="+mn-lt"/>
              <a:cs typeface="Arial"/>
            </a:endParaRPr>
          </a:p>
          <a:p>
            <a:pPr marL="0" indent="0" defTabSz="883128">
              <a:buFont typeface="Arial"/>
              <a:buNone/>
              <a:defRPr/>
            </a:pPr>
            <a:r>
              <a:rPr lang="en-US" dirty="0" smtClean="0">
                <a:latin typeface="+mn-lt"/>
                <a:cs typeface="Arial"/>
              </a:rPr>
              <a:t>The ORC is intended for existing buildings and it evaluates comprehensive metrics for healthy, cost-effective, high performance learning environments: </a:t>
            </a:r>
            <a:br>
              <a:rPr lang="en-US" dirty="0" smtClean="0">
                <a:latin typeface="+mn-lt"/>
                <a:cs typeface="Arial"/>
              </a:rPr>
            </a:br>
            <a:endParaRPr lang="en-US" dirty="0" smtClean="0">
              <a:latin typeface="+mn-lt"/>
              <a:cs typeface="Arial"/>
            </a:endParaRPr>
          </a:p>
          <a:p>
            <a:pPr marL="0" indent="0" defTabSz="883128">
              <a:buFont typeface="Arial"/>
              <a:buNone/>
              <a:defRPr/>
            </a:pPr>
            <a:r>
              <a:rPr lang="en-US" dirty="0" smtClean="0">
                <a:latin typeface="+mn-lt"/>
                <a:cs typeface="Arial"/>
              </a:rPr>
              <a:t>Similar</a:t>
            </a:r>
            <a:r>
              <a:rPr lang="en-US" baseline="0" dirty="0" smtClean="0">
                <a:latin typeface="+mn-lt"/>
                <a:cs typeface="Arial"/>
              </a:rPr>
              <a:t> to the Core Criteria, this program uses</a:t>
            </a:r>
            <a:r>
              <a:rPr lang="en-US" dirty="0" smtClean="0">
                <a:latin typeface="+mn-lt"/>
                <a:cs typeface="Arial"/>
              </a:rPr>
              <a:t> seven categories to assess performance</a:t>
            </a:r>
            <a:r>
              <a:rPr lang="en-US" baseline="0" dirty="0" smtClean="0">
                <a:latin typeface="+mn-lt"/>
                <a:cs typeface="Arial"/>
              </a:rPr>
              <a:t> with an emphasis on energy efficiency.</a:t>
            </a:r>
            <a:r>
              <a:rPr lang="en-US" dirty="0" smtClean="0">
                <a:latin typeface="+mn-lt"/>
                <a:cs typeface="Arial"/>
              </a:rPr>
              <a:t/>
            </a:r>
            <a:br>
              <a:rPr lang="en-US" dirty="0" smtClean="0">
                <a:latin typeface="+mn-lt"/>
                <a:cs typeface="Arial"/>
              </a:rPr>
            </a:br>
            <a:endParaRPr lang="en-US" dirty="0" smtClean="0">
              <a:latin typeface="+mn-lt"/>
              <a:cs typeface="Arial"/>
            </a:endParaRPr>
          </a:p>
          <a:p>
            <a:pPr marL="0" indent="0" defTabSz="883128">
              <a:buFont typeface="Arial"/>
              <a:buNone/>
              <a:defRPr/>
            </a:pPr>
            <a:r>
              <a:rPr lang="en-US" dirty="0" smtClean="0">
                <a:latin typeface="+mn-lt"/>
                <a:cs typeface="Arial"/>
              </a:rPr>
              <a:t>The web-based ORC guides users through several benchmarking steps, including gathering school-wide building systems data, conducting an occupant survey, performing water fixture and waste audits,</a:t>
            </a:r>
            <a:r>
              <a:rPr lang="en-US" baseline="0" dirty="0" smtClean="0">
                <a:latin typeface="+mn-lt"/>
                <a:cs typeface="Arial"/>
              </a:rPr>
              <a:t> and most importantly </a:t>
            </a:r>
            <a:r>
              <a:rPr lang="en-US" dirty="0" smtClean="0">
                <a:latin typeface="+mn-lt"/>
                <a:cs typeface="Arial"/>
              </a:rPr>
              <a:t>completing an ENERGY STAR Portfolio Manager profile. </a:t>
            </a:r>
          </a:p>
          <a:p>
            <a:pPr marL="0" indent="0" defTabSz="883128">
              <a:buFont typeface="Arial"/>
              <a:buNone/>
              <a:defRPr/>
            </a:pPr>
            <a:endParaRPr lang="en-US" dirty="0" smtClean="0">
              <a:latin typeface="+mn-lt"/>
              <a:cs typeface="Arial"/>
            </a:endParaRPr>
          </a:p>
          <a:p>
            <a:pPr marL="0" indent="0" defTabSz="883128">
              <a:buFont typeface="Arial"/>
              <a:buNone/>
              <a:defRPr/>
            </a:pPr>
            <a:r>
              <a:rPr lang="en-US" dirty="0" smtClean="0">
                <a:latin typeface="+mn-lt"/>
                <a:cs typeface="Arial"/>
              </a:rPr>
              <a:t>After entering all of the required information, the school is provided with a Report Card and a customized list of suggested improvements.</a:t>
            </a:r>
            <a:r>
              <a:rPr lang="en-US" baseline="0" dirty="0" smtClean="0">
                <a:latin typeface="+mn-lt"/>
                <a:cs typeface="Arial"/>
              </a:rPr>
              <a:t> </a:t>
            </a:r>
            <a:r>
              <a:rPr lang="en-US" dirty="0" smtClean="0">
                <a:latin typeface="+mn-lt"/>
                <a:cs typeface="Arial"/>
              </a:rPr>
              <a:t/>
            </a:r>
            <a:br>
              <a:rPr lang="en-US" dirty="0" smtClean="0">
                <a:latin typeface="+mn-lt"/>
                <a:cs typeface="Arial"/>
              </a:rPr>
            </a:br>
            <a:endParaRPr lang="en-US" dirty="0" smtClean="0">
              <a:latin typeface="+mn-lt"/>
              <a:cs typeface="Arial"/>
            </a:endParaRPr>
          </a:p>
          <a:p>
            <a:pPr defTabSz="883128">
              <a:defRPr/>
            </a:pPr>
            <a:r>
              <a:rPr lang="en-US" dirty="0" smtClean="0">
                <a:latin typeface="+mn-lt"/>
                <a:cs typeface="Arial"/>
              </a:rPr>
              <a:t>But, that said, in order to participate with the ORC program users must use ENERGY STAR’S Portfolio Manager to get a rating for the school’s energy efficiency. </a:t>
            </a:r>
          </a:p>
          <a:p>
            <a:r>
              <a:rPr lang="en-US" dirty="0" smtClean="0">
                <a:latin typeface="+mn-lt"/>
                <a:ea typeface="ＭＳ Ｐゴシック" pitchFamily="34" charset="-128"/>
              </a:rPr>
              <a:t/>
            </a:r>
            <a:br>
              <a:rPr lang="en-US" dirty="0" smtClean="0">
                <a:latin typeface="+mn-lt"/>
                <a:ea typeface="ＭＳ Ｐゴシック" pitchFamily="34" charset="-128"/>
              </a:rPr>
            </a:br>
            <a:endParaRPr lang="en-US" dirty="0">
              <a:latin typeface="+mn-lt"/>
              <a:ea typeface="ＭＳ Ｐゴシック" pitchFamily="34" charset="-128"/>
            </a:endParaRPr>
          </a:p>
        </p:txBody>
      </p:sp>
      <p:sp>
        <p:nvSpPr>
          <p:cNvPr id="49156" name="Slide Number Placeholder 3"/>
          <p:cNvSpPr>
            <a:spLocks noGrp="1"/>
          </p:cNvSpPr>
          <p:nvPr>
            <p:ph type="sldNum" sz="quarter" idx="5"/>
          </p:nvPr>
        </p:nvSpPr>
        <p:spPr bwMode="auto">
          <a:ln>
            <a:miter lim="800000"/>
            <a:headEnd/>
            <a:tailEnd/>
          </a:ln>
        </p:spPr>
        <p:txBody>
          <a:bodyPr/>
          <a:lstStyle/>
          <a:p>
            <a:pPr>
              <a:defRPr/>
            </a:pPr>
            <a:fld id="{FDD02011-5DA9-488E-A284-02537A2517AC}" type="slidenum">
              <a:rPr lang="en-US" smtClean="0">
                <a:ea typeface="ＭＳ Ｐゴシック" pitchFamily="-112" charset="-128"/>
              </a:rPr>
              <a:pPr>
                <a:defRPr/>
              </a:pPr>
              <a:t>38</a:t>
            </a:fld>
            <a:endParaRPr lang="en-US" dirty="0" smtClean="0">
              <a:ea typeface="ＭＳ Ｐゴシック" pitchFamily="-112" charset="-128"/>
            </a:endParaRPr>
          </a:p>
        </p:txBody>
      </p:sp>
    </p:spTree>
    <p:extLst>
      <p:ext uri="{BB962C8B-B14F-4D97-AF65-F5344CB8AC3E}">
        <p14:creationId xmlns:p14="http://schemas.microsoft.com/office/powerpoint/2010/main" val="29309851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bwMode="auto">
          <a:noFill/>
          <a:ln>
            <a:solidFill>
              <a:srgbClr val="000000"/>
            </a:solidFill>
            <a:miter lim="800000"/>
            <a:headEnd/>
            <a:tailEnd/>
          </a:ln>
        </p:spPr>
      </p:sp>
      <p:sp>
        <p:nvSpPr>
          <p:cNvPr id="1925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Finally, </a:t>
            </a:r>
            <a:r>
              <a:rPr lang="en-US" dirty="0" smtClean="0"/>
              <a:t>let’s review the best</a:t>
            </a:r>
            <a:r>
              <a:rPr lang="en-US" baseline="0" dirty="0" smtClean="0"/>
              <a:t> practices manual for the maintenance and operations of these high performance schools. </a:t>
            </a:r>
          </a:p>
          <a:p>
            <a:endParaRPr lang="en-US" baseline="0" dirty="0" smtClean="0"/>
          </a:p>
          <a:p>
            <a:r>
              <a:rPr lang="en-US" baseline="0" dirty="0" smtClean="0"/>
              <a:t>This resource is intended to promote continuous energy improvement in these learning environments by providing guidelines for sustainable energy management. </a:t>
            </a:r>
          </a:p>
          <a:p>
            <a:endParaRPr lang="en-US" dirty="0" smtClean="0"/>
          </a:p>
          <a:p>
            <a:r>
              <a:rPr lang="en-US" dirty="0" smtClean="0">
                <a:ea typeface="ＭＳ Ｐゴシック" pitchFamily="34" charset="-128"/>
              </a:rPr>
              <a:t>The first task that CHPS gives their users in terms of efficiency evaluation is establishing energy benchmarks for their buildings.  </a:t>
            </a:r>
          </a:p>
          <a:p>
            <a:endParaRPr lang="en-US" dirty="0" smtClean="0">
              <a:ea typeface="ＭＳ Ｐゴシック" pitchFamily="34" charset="-128"/>
            </a:endParaRPr>
          </a:p>
          <a:p>
            <a:r>
              <a:rPr lang="en-US" dirty="0" smtClean="0">
                <a:ea typeface="ＭＳ Ｐゴシック" pitchFamily="34" charset="-128"/>
              </a:rPr>
              <a:t>To do this,</a:t>
            </a:r>
            <a:r>
              <a:rPr lang="en-US" baseline="0" dirty="0" smtClean="0">
                <a:ea typeface="ＭＳ Ｐゴシック" pitchFamily="34" charset="-128"/>
              </a:rPr>
              <a:t> the manual recommends using </a:t>
            </a:r>
            <a:r>
              <a:rPr lang="en-US" dirty="0" smtClean="0">
                <a:ea typeface="ＭＳ Ｐゴシック" pitchFamily="34" charset="-128"/>
              </a:rPr>
              <a:t>ENERGY STAR’s rating system, more specifically the Portfolio Manager,</a:t>
            </a:r>
            <a:r>
              <a:rPr lang="en-US" baseline="0" dirty="0" smtClean="0">
                <a:ea typeface="ＭＳ Ｐゴシック" pitchFamily="34" charset="-128"/>
              </a:rPr>
              <a:t> </a:t>
            </a:r>
            <a:r>
              <a:rPr lang="en-US" dirty="0" smtClean="0">
                <a:ea typeface="ＭＳ Ｐゴシック" pitchFamily="34" charset="-128"/>
              </a:rPr>
              <a:t>as their source for benchmarking</a:t>
            </a:r>
            <a:r>
              <a:rPr lang="en-US" baseline="0" dirty="0" smtClean="0">
                <a:ea typeface="ＭＳ Ｐゴシック" pitchFamily="34" charset="-128"/>
              </a:rPr>
              <a:t> energy consumption.</a:t>
            </a:r>
          </a:p>
          <a:p>
            <a:endParaRPr lang="en-US" baseline="0" dirty="0" smtClean="0">
              <a:ea typeface="ＭＳ Ｐゴシック" pitchFamily="34" charset="-128"/>
            </a:endParaRPr>
          </a:p>
          <a:p>
            <a:r>
              <a:rPr lang="en-US" baseline="0" dirty="0" smtClean="0">
                <a:ea typeface="ＭＳ Ｐゴシック" pitchFamily="34" charset="-128"/>
              </a:rPr>
              <a:t>By now, I’m sure that you’ve noticed the trend. </a:t>
            </a:r>
            <a:endParaRPr lang="en-US" dirty="0" smtClean="0">
              <a:ea typeface="ＭＳ Ｐゴシック" pitchFamily="34" charset="-128"/>
            </a:endParaRPr>
          </a:p>
        </p:txBody>
      </p:sp>
      <p:sp>
        <p:nvSpPr>
          <p:cNvPr id="49156" name="Slide Number Placeholder 3"/>
          <p:cNvSpPr>
            <a:spLocks noGrp="1"/>
          </p:cNvSpPr>
          <p:nvPr>
            <p:ph type="sldNum" sz="quarter" idx="5"/>
          </p:nvPr>
        </p:nvSpPr>
        <p:spPr bwMode="auto">
          <a:ln>
            <a:miter lim="800000"/>
            <a:headEnd/>
            <a:tailEnd/>
          </a:ln>
        </p:spPr>
        <p:txBody>
          <a:bodyPr/>
          <a:lstStyle/>
          <a:p>
            <a:pPr>
              <a:defRPr/>
            </a:pPr>
            <a:fld id="{044B89A4-1211-4AA9-AD2C-C63769FBEC8C}" type="slidenum">
              <a:rPr lang="en-US" smtClean="0">
                <a:ea typeface="ＭＳ Ｐゴシック" pitchFamily="-112" charset="-128"/>
              </a:rPr>
              <a:pPr>
                <a:defRPr/>
              </a:pPr>
              <a:t>39</a:t>
            </a:fld>
            <a:endParaRPr lang="en-US" dirty="0" smtClean="0">
              <a:ea typeface="ＭＳ Ｐゴシック" pitchFamily="-112" charset="-128"/>
            </a:endParaRPr>
          </a:p>
        </p:txBody>
      </p:sp>
    </p:spTree>
    <p:extLst>
      <p:ext uri="{BB962C8B-B14F-4D97-AF65-F5344CB8AC3E}">
        <p14:creationId xmlns:p14="http://schemas.microsoft.com/office/powerpoint/2010/main" val="923016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r>
              <a:rPr lang="en-US" baseline="0" dirty="0" smtClean="0"/>
              <a:t>Energy Star has created a program to help new and existing commercial buildings which includes everything from industrial plants to small businesses and congregations all save energy and protect the environment. </a:t>
            </a:r>
          </a:p>
          <a:p>
            <a:pPr eaLnBrk="1" hangingPunct="1"/>
            <a:endParaRPr lang="en-US" dirty="0">
              <a:solidFill>
                <a:srgbClr val="595959"/>
              </a:solidFill>
              <a:latin typeface="Arial"/>
              <a:cs typeface="Arial"/>
            </a:endParaRPr>
          </a:p>
          <a:p>
            <a:pPr defTabSz="883128" eaLnBrk="1" hangingPunct="1">
              <a:defRPr/>
            </a:pPr>
            <a:r>
              <a:rPr lang="en-US" dirty="0" smtClean="0">
                <a:solidFill>
                  <a:srgbClr val="595959"/>
                </a:solidFill>
                <a:latin typeface="Arial"/>
                <a:cs typeface="Arial"/>
              </a:rPr>
              <a:t>This program provides organizations with measureable information and quantifiable indicators so that they can track their own performance from</a:t>
            </a:r>
            <a:r>
              <a:rPr lang="en-US" baseline="0" dirty="0" smtClean="0">
                <a:solidFill>
                  <a:srgbClr val="595959"/>
                </a:solidFill>
                <a:latin typeface="Arial"/>
                <a:cs typeface="Arial"/>
              </a:rPr>
              <a:t> the building design through operations</a:t>
            </a:r>
            <a:r>
              <a:rPr lang="en-US" dirty="0" smtClean="0">
                <a:solidFill>
                  <a:srgbClr val="595959"/>
                </a:solidFill>
                <a:latin typeface="Arial"/>
                <a:cs typeface="Arial"/>
              </a:rPr>
              <a:t> and then work to develop a sustainable energy plan</a:t>
            </a:r>
            <a:r>
              <a:rPr lang="en-US" baseline="0" dirty="0" smtClean="0">
                <a:solidFill>
                  <a:srgbClr val="595959"/>
                </a:solidFill>
                <a:latin typeface="Arial"/>
                <a:cs typeface="Arial"/>
              </a:rPr>
              <a:t> for the lifetime of that building.,</a:t>
            </a:r>
            <a:endParaRPr lang="en-US" dirty="0" smtClean="0">
              <a:solidFill>
                <a:srgbClr val="595959"/>
              </a:solidFill>
              <a:latin typeface="Arial"/>
              <a:cs typeface="Arial"/>
            </a:endParaRPr>
          </a:p>
          <a:p>
            <a:pPr defTabSz="883128" eaLnBrk="1" hangingPunct="1">
              <a:defRPr/>
            </a:pPr>
            <a:endParaRPr lang="en-US" dirty="0">
              <a:solidFill>
                <a:srgbClr val="595959"/>
              </a:solidFill>
              <a:latin typeface="Arial"/>
              <a:cs typeface="Arial"/>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solidFill>
                  <a:srgbClr val="595959"/>
                </a:solidFill>
                <a:latin typeface="Arial"/>
                <a:cs typeface="Arial"/>
              </a:rPr>
              <a:t>What’s more is that this program really enables building owners, managers and tenants to reduce their energy use, lower their utility bills, eliminate greenhouse gas emissions and, most importantly, earn recognition for top performance. </a:t>
            </a:r>
          </a:p>
          <a:p>
            <a:pPr eaLnBrk="1" hangingPunct="1"/>
            <a:endParaRPr lang="en-US" baseline="0" dirty="0" smtClean="0"/>
          </a:p>
        </p:txBody>
      </p:sp>
    </p:spTree>
    <p:extLst>
      <p:ext uri="{BB962C8B-B14F-4D97-AF65-F5344CB8AC3E}">
        <p14:creationId xmlns:p14="http://schemas.microsoft.com/office/powerpoint/2010/main" val="21658663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TextEdit="1"/>
          </p:cNvSpPr>
          <p:nvPr>
            <p:ph type="sldImg"/>
          </p:nvPr>
        </p:nvSpPr>
        <p:spPr bwMode="auto">
          <a:xfrm>
            <a:off x="1187450" y="696913"/>
            <a:ext cx="4654550" cy="3492500"/>
          </a:xfrm>
          <a:noFill/>
          <a:ln>
            <a:solidFill>
              <a:srgbClr val="000000"/>
            </a:solidFill>
            <a:miter lim="800000"/>
            <a:headEnd/>
            <a:tailEnd/>
          </a:ln>
        </p:spPr>
      </p:sp>
      <p:sp>
        <p:nvSpPr>
          <p:cNvPr id="194563" name="Rectangle 3"/>
          <p:cNvSpPr>
            <a:spLocks noGrp="1"/>
          </p:cNvSpPr>
          <p:nvPr>
            <p:ph type="body" idx="1"/>
          </p:nvPr>
        </p:nvSpPr>
        <p:spPr bwMode="auto">
          <a:xfrm>
            <a:off x="936228" y="4423639"/>
            <a:ext cx="5153822" cy="4191140"/>
          </a:xfrm>
          <a:noFill/>
        </p:spPr>
        <p:txBody>
          <a:bodyPr wrap="square" numCol="1" anchor="t" anchorCtr="0" compatLnSpc="1">
            <a:prstTxWarp prst="textNoShape">
              <a:avLst/>
            </a:prstTxWarp>
          </a:bodyPr>
          <a:lstStyle/>
          <a:p>
            <a:pPr marL="233048" indent="-233048"/>
            <a:r>
              <a:rPr lang="en-US" dirty="0" smtClean="0">
                <a:ea typeface="ＭＳ Ｐゴシック" pitchFamily="34" charset="-128"/>
              </a:rPr>
              <a:t>So now we’re just about at</a:t>
            </a:r>
            <a:r>
              <a:rPr lang="en-US" baseline="0" dirty="0" smtClean="0">
                <a:ea typeface="ＭＳ Ｐゴシック" pitchFamily="34" charset="-128"/>
              </a:rPr>
              <a:t> the end of today’s presentation but I want to do a quick recap with you about what we just learned. </a:t>
            </a:r>
          </a:p>
          <a:p>
            <a:pPr marL="233048" indent="-233048"/>
            <a:endParaRPr lang="en-US" baseline="0" dirty="0" smtClean="0">
              <a:ea typeface="ＭＳ Ｐゴシック" pitchFamily="34" charset="-128"/>
            </a:endParaRPr>
          </a:p>
          <a:p>
            <a:pPr marL="233048" indent="-233048"/>
            <a:r>
              <a:rPr lang="en-US" baseline="0" dirty="0" smtClean="0">
                <a:ea typeface="ＭＳ Ｐゴシック" pitchFamily="34" charset="-128"/>
              </a:rPr>
              <a:t>Energy Star has an abundance of resources to help you earn LEED, Green Globes or CHPS recognition for buildings that are in the design phase and for existing buildings in operation. </a:t>
            </a:r>
          </a:p>
          <a:p>
            <a:pPr marL="233048" indent="-233048"/>
            <a:endParaRPr lang="en-US" baseline="0" dirty="0" smtClean="0">
              <a:ea typeface="ＭＳ Ｐゴシック" pitchFamily="34" charset="-128"/>
            </a:endParaRPr>
          </a:p>
          <a:p>
            <a:pPr marL="233048" indent="-233048"/>
            <a:r>
              <a:rPr lang="en-US" baseline="0" dirty="0" smtClean="0">
                <a:ea typeface="ＭＳ Ｐゴシック" pitchFamily="34" charset="-128"/>
              </a:rPr>
              <a:t>We reviewed how Target Finder can be used to support certifications through effective energy management early in the design phase. </a:t>
            </a:r>
          </a:p>
          <a:p>
            <a:pPr marL="233048" indent="-233048"/>
            <a:endParaRPr lang="en-US" baseline="0" dirty="0" smtClean="0">
              <a:ea typeface="ＭＳ Ｐゴシック" pitchFamily="34" charset="-128"/>
            </a:endParaRPr>
          </a:p>
          <a:p>
            <a:pPr marL="233048" indent="-233048"/>
            <a:r>
              <a:rPr lang="en-US" baseline="0" dirty="0" smtClean="0">
                <a:ea typeface="ＭＳ Ｐゴシック" pitchFamily="34" charset="-128"/>
              </a:rPr>
              <a:t>We also learned that Portfolio manager is the leading tool to gain Energy Star Certification and to support utility data tracking in existing buildings. </a:t>
            </a:r>
          </a:p>
          <a:p>
            <a:pPr marL="233048" indent="-233048"/>
            <a:endParaRPr lang="en-US" baseline="0" dirty="0" smtClean="0">
              <a:ea typeface="ＭＳ Ｐゴシック" pitchFamily="34" charset="-128"/>
            </a:endParaRPr>
          </a:p>
          <a:p>
            <a:pPr marL="233048" indent="-233048"/>
            <a:r>
              <a:rPr lang="en-US" baseline="0" dirty="0" smtClean="0">
                <a:ea typeface="ＭＳ Ｐゴシック" pitchFamily="34" charset="-128"/>
              </a:rPr>
              <a:t>And with that….</a:t>
            </a:r>
          </a:p>
          <a:p>
            <a:pPr marL="233048" indent="-233048"/>
            <a:endParaRPr lang="en-US" dirty="0" smtClean="0">
              <a:ea typeface="ＭＳ Ｐゴシック" pitchFamily="34" charset="-128"/>
            </a:endParaRPr>
          </a:p>
        </p:txBody>
      </p:sp>
    </p:spTree>
    <p:extLst>
      <p:ext uri="{BB962C8B-B14F-4D97-AF65-F5344CB8AC3E}">
        <p14:creationId xmlns:p14="http://schemas.microsoft.com/office/powerpoint/2010/main" val="42042126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t>I want to thank you all for attending this session. I encourage</a:t>
            </a:r>
            <a:r>
              <a:rPr lang="en-US" sz="1200" b="0" baseline="0" dirty="0" smtClean="0"/>
              <a:t> you to challenge is with your questions and I will do my best to answer them here with everyone. If I am unable to provide a response, then I will be sure to follow up with you individually after the presentation. </a:t>
            </a:r>
          </a:p>
          <a:p>
            <a:pPr defTabSz="883128" eaLnBrk="1" fontAlgn="auto" hangingPunct="1">
              <a:spcBef>
                <a:spcPts val="0"/>
              </a:spcBef>
              <a:spcAft>
                <a:spcPts val="0"/>
              </a:spcAft>
              <a:defRPr/>
            </a:pPr>
            <a:endParaRPr lang="en-US" sz="1200" b="0" baseline="0" dirty="0" smtClean="0"/>
          </a:p>
          <a:p>
            <a:pPr defTabSz="883128" eaLnBrk="1" fontAlgn="auto" hangingPunct="1">
              <a:spcBef>
                <a:spcPts val="0"/>
              </a:spcBef>
              <a:spcAft>
                <a:spcPts val="0"/>
              </a:spcAft>
              <a:defRPr/>
            </a:pPr>
            <a:r>
              <a:rPr lang="en-US" sz="1200" b="0" baseline="0" dirty="0" smtClean="0"/>
              <a:t>Just a reminder that today’s session was recorded and the slides will be available online at the Energy Star website located with the training resources. So with that, I will open up the discussion. </a:t>
            </a:r>
            <a:endParaRPr lang="en-US" sz="1200" b="0" dirty="0" smtClean="0"/>
          </a:p>
          <a:p>
            <a:endParaRPr lang="en-US" sz="1200" dirty="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41</a:t>
            </a:fld>
            <a:endParaRPr lang="en-US" dirty="0"/>
          </a:p>
        </p:txBody>
      </p:sp>
    </p:spTree>
    <p:extLst>
      <p:ext uri="{BB962C8B-B14F-4D97-AF65-F5344CB8AC3E}">
        <p14:creationId xmlns:p14="http://schemas.microsoft.com/office/powerpoint/2010/main" val="3746825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00" dirty="0"/>
              <a:t>In addition to the energy </a:t>
            </a:r>
            <a:r>
              <a:rPr lang="en-US" sz="1000" dirty="0" smtClean="0"/>
              <a:t>metrics that</a:t>
            </a:r>
            <a:r>
              <a:rPr lang="en-US" sz="1000" baseline="0" dirty="0" smtClean="0"/>
              <a:t> can be generated from the Energy Star tools</a:t>
            </a:r>
            <a:r>
              <a:rPr lang="en-US" sz="1000" dirty="0" smtClean="0"/>
              <a:t>, </a:t>
            </a:r>
            <a:r>
              <a:rPr lang="en-US" sz="1000" dirty="0"/>
              <a:t>certain property types </a:t>
            </a:r>
            <a:r>
              <a:rPr lang="en-US" sz="1000" dirty="0" smtClean="0"/>
              <a:t>also </a:t>
            </a:r>
            <a:r>
              <a:rPr lang="en-US" sz="1000" dirty="0"/>
              <a:t>receive a 1 – 100 ENERGY STAR </a:t>
            </a:r>
            <a:r>
              <a:rPr lang="en-US" sz="1000" dirty="0" smtClean="0"/>
              <a:t>score.</a:t>
            </a:r>
          </a:p>
          <a:p>
            <a:endParaRPr lang="en-US" sz="1000" dirty="0" smtClean="0"/>
          </a:p>
          <a:p>
            <a:r>
              <a:rPr lang="en-US" sz="1000" dirty="0" smtClean="0"/>
              <a:t>This </a:t>
            </a:r>
            <a:r>
              <a:rPr lang="en-US" sz="1000" dirty="0"/>
              <a:t>compares a property’s energy performance to similar properties </a:t>
            </a:r>
            <a:r>
              <a:rPr lang="en-US" sz="1000" dirty="0" smtClean="0"/>
              <a:t>nationwide</a:t>
            </a:r>
            <a:r>
              <a:rPr lang="en-US" sz="1000" baseline="0" dirty="0" smtClean="0"/>
              <a:t> and w</a:t>
            </a:r>
            <a:r>
              <a:rPr lang="en-US" sz="1000" dirty="0" smtClean="0"/>
              <a:t>e’ll </a:t>
            </a:r>
            <a:r>
              <a:rPr lang="en-US" sz="1000" dirty="0"/>
              <a:t>go over which property types that includes on the next slide. </a:t>
            </a:r>
          </a:p>
          <a:p>
            <a:endParaRPr lang="en-US" sz="1000" dirty="0"/>
          </a:p>
          <a:p>
            <a:r>
              <a:rPr lang="en-US" sz="1000" dirty="0"/>
              <a:t>The scoring models are derived from </a:t>
            </a:r>
            <a:r>
              <a:rPr lang="en-US" sz="1000" dirty="0" smtClean="0"/>
              <a:t>a </a:t>
            </a:r>
            <a:r>
              <a:rPr lang="en-US" sz="1000" dirty="0"/>
              <a:t>representative sample of the national building </a:t>
            </a:r>
            <a:r>
              <a:rPr lang="en-US" sz="1000" dirty="0" smtClean="0"/>
              <a:t>population - </a:t>
            </a:r>
            <a:r>
              <a:rPr lang="en-US" sz="1000" dirty="0"/>
              <a:t>which accounts for climate and operational characteristics specific to each property </a:t>
            </a:r>
            <a:r>
              <a:rPr lang="en-US" sz="1000" dirty="0" smtClean="0"/>
              <a:t>type - </a:t>
            </a:r>
            <a:r>
              <a:rPr lang="en-US" sz="1000" dirty="0"/>
              <a:t>including size, number of employees, and weekly operating hours. </a:t>
            </a:r>
            <a:endParaRPr lang="en-US" sz="1000" dirty="0" smtClean="0"/>
          </a:p>
          <a:p>
            <a:endParaRPr lang="en-US" sz="1000" dirty="0" smtClean="0"/>
          </a:p>
          <a:p>
            <a:r>
              <a:rPr lang="en-US" sz="1000" dirty="0" smtClean="0"/>
              <a:t>This allows my customers to see</a:t>
            </a:r>
            <a:r>
              <a:rPr lang="en-US" sz="1000" baseline="0" dirty="0" smtClean="0"/>
              <a:t> how their building ranks among their peers and across their portfolio. It helps to inform them if they are doing everything they can to be green or if they are leaving savings on the table. </a:t>
            </a:r>
            <a:endParaRPr lang="en-US" sz="1000" dirty="0"/>
          </a:p>
          <a:p>
            <a:endParaRPr lang="en-US" sz="1000" dirty="0"/>
          </a:p>
          <a:p>
            <a:r>
              <a:rPr lang="en-US" sz="1000" dirty="0"/>
              <a:t>T</a:t>
            </a:r>
            <a:r>
              <a:rPr lang="en-US" sz="1000" dirty="0" smtClean="0"/>
              <a:t>his </a:t>
            </a:r>
            <a:r>
              <a:rPr lang="en-US" sz="1000" dirty="0"/>
              <a:t>applies to design projects, major renovations and existing buildings all within the Energy Star Portfolio Manager tool. </a:t>
            </a:r>
          </a:p>
          <a:p>
            <a:endParaRPr lang="en-US" sz="1000" dirty="0"/>
          </a:p>
          <a:p>
            <a:r>
              <a:rPr lang="en-US" sz="1000" dirty="0"/>
              <a:t> </a:t>
            </a:r>
          </a:p>
          <a:p>
            <a:endParaRPr lang="en-US" sz="1000" dirty="0"/>
          </a:p>
        </p:txBody>
      </p:sp>
      <p:sp>
        <p:nvSpPr>
          <p:cNvPr id="4" name="Slide Number Placeholder 3"/>
          <p:cNvSpPr>
            <a:spLocks noGrp="1"/>
          </p:cNvSpPr>
          <p:nvPr>
            <p:ph type="sldNum" sz="quarter" idx="10"/>
          </p:nvPr>
        </p:nvSpPr>
        <p:spPr/>
        <p:txBody>
          <a:bodyPr/>
          <a:lstStyle/>
          <a:p>
            <a:fld id="{6B8E517E-0A09-4CAC-9B30-448C91050C73}" type="slidenum">
              <a:rPr lang="en-US" smtClean="0"/>
              <a:pPr/>
              <a:t>5</a:t>
            </a:fld>
            <a:endParaRPr lang="en-US" dirty="0"/>
          </a:p>
        </p:txBody>
      </p:sp>
    </p:spTree>
    <p:extLst>
      <p:ext uri="{BB962C8B-B14F-4D97-AF65-F5344CB8AC3E}">
        <p14:creationId xmlns:p14="http://schemas.microsoft.com/office/powerpoint/2010/main" val="2652958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xfrm>
            <a:off x="1185863" y="693738"/>
            <a:ext cx="4659312" cy="3495675"/>
          </a:xfrm>
          <a:noFill/>
          <a:ln>
            <a:solidFill>
              <a:srgbClr val="000000"/>
            </a:solidFill>
            <a:miter lim="800000"/>
            <a:headEnd/>
            <a:tailEnd/>
          </a:ln>
        </p:spPr>
      </p:sp>
      <p:sp>
        <p:nvSpPr>
          <p:cNvPr id="87043" name="Notes Placeholder 2"/>
          <p:cNvSpPr>
            <a:spLocks noGrp="1"/>
          </p:cNvSpPr>
          <p:nvPr>
            <p:ph type="body" idx="1"/>
          </p:nvPr>
        </p:nvSpPr>
        <p:spPr bwMode="auto">
          <a:xfrm>
            <a:off x="936228" y="4422100"/>
            <a:ext cx="5153822" cy="4194219"/>
          </a:xfrm>
          <a:noFill/>
        </p:spPr>
        <p:txBody>
          <a:bodyPr wrap="square" lIns="96541" tIns="48271" rIns="96541" bIns="48271" numCol="1" anchor="t" anchorCtr="0" compatLnSpc="1">
            <a:prstTxWarp prst="textNoShape">
              <a:avLst/>
            </a:prstTxWarp>
          </a:bodyPr>
          <a:lstStyle/>
          <a:p>
            <a:pPr defTabSz="883128">
              <a:lnSpc>
                <a:spcPct val="90000"/>
              </a:lnSpc>
              <a:spcBef>
                <a:spcPct val="0"/>
              </a:spcBef>
              <a:defRPr/>
            </a:pPr>
            <a:r>
              <a:rPr lang="en-US" dirty="0" smtClean="0"/>
              <a:t>So,</a:t>
            </a:r>
            <a:r>
              <a:rPr lang="en-US" baseline="0" dirty="0" smtClean="0"/>
              <a:t> t</a:t>
            </a:r>
            <a:r>
              <a:rPr lang="en-US" dirty="0" smtClean="0"/>
              <a:t>his slide shows the property</a:t>
            </a:r>
            <a:r>
              <a:rPr lang="en-US" baseline="0" dirty="0" smtClean="0"/>
              <a:t> </a:t>
            </a:r>
            <a:r>
              <a:rPr lang="en-US" dirty="0" smtClean="0"/>
              <a:t>types that are eligible to earn the </a:t>
            </a:r>
            <a:r>
              <a:rPr lang="en-US" baseline="0" dirty="0" smtClean="0"/>
              <a:t>ENERGY STAR score that is </a:t>
            </a:r>
            <a:r>
              <a:rPr lang="en-US" dirty="0" smtClean="0"/>
              <a:t>generated by the Portfolio Manager tool. </a:t>
            </a:r>
          </a:p>
          <a:p>
            <a:pPr defTabSz="883128">
              <a:lnSpc>
                <a:spcPct val="90000"/>
              </a:lnSpc>
              <a:spcBef>
                <a:spcPct val="0"/>
              </a:spcBef>
              <a:defRPr/>
            </a:pPr>
            <a:endParaRPr lang="en-US" baseline="0" dirty="0" smtClean="0"/>
          </a:p>
          <a:p>
            <a:pPr defTabSz="883128">
              <a:lnSpc>
                <a:spcPct val="90000"/>
              </a:lnSpc>
              <a:spcBef>
                <a:spcPct val="0"/>
              </a:spcBef>
              <a:defRPr/>
            </a:pPr>
            <a:r>
              <a:rPr lang="en-US" baseline="0" dirty="0" smtClean="0"/>
              <a:t>All of these 14 property types, except for wastewater treatment plants, can apply for ENERGY STAR certification if they earn a score of 75 or higher. </a:t>
            </a:r>
          </a:p>
          <a:p>
            <a:pPr defTabSz="883128">
              <a:lnSpc>
                <a:spcPct val="90000"/>
              </a:lnSpc>
              <a:spcBef>
                <a:spcPct val="0"/>
              </a:spcBef>
              <a:defRPr/>
            </a:pPr>
            <a:endParaRPr lang="en-US" baseline="0" dirty="0" smtClean="0"/>
          </a:p>
          <a:p>
            <a:pPr defTabSz="883128">
              <a:lnSpc>
                <a:spcPct val="90000"/>
              </a:lnSpc>
              <a:spcBef>
                <a:spcPct val="0"/>
              </a:spcBef>
              <a:defRPr/>
            </a:pPr>
            <a:r>
              <a:rPr lang="en-US" dirty="0" smtClean="0"/>
              <a:t>It’s important to note</a:t>
            </a:r>
            <a:r>
              <a:rPr lang="en-US" baseline="0" dirty="0" smtClean="0"/>
              <a:t> that p</a:t>
            </a:r>
            <a:r>
              <a:rPr lang="en-US" dirty="0" smtClean="0"/>
              <a:t>roperties that cannot be scored on the 1-100 scale can still use Portfolio Manager to benchmark and track energy consumption</a:t>
            </a:r>
            <a:r>
              <a:rPr lang="en-US" baseline="0" dirty="0" smtClean="0"/>
              <a:t> and to attain certification for the green building rating systems that we are about to discuss. </a:t>
            </a:r>
            <a:endParaRPr lang="en-US" dirty="0" smtClean="0"/>
          </a:p>
          <a:p>
            <a:pPr defTabSz="883128">
              <a:lnSpc>
                <a:spcPct val="90000"/>
              </a:lnSpc>
              <a:spcBef>
                <a:spcPct val="0"/>
              </a:spcBef>
              <a:defRPr/>
            </a:pPr>
            <a:endParaRPr lang="en-US" baseline="0" dirty="0" smtClean="0"/>
          </a:p>
          <a:p>
            <a:pPr defTabSz="883128">
              <a:lnSpc>
                <a:spcPct val="90000"/>
              </a:lnSpc>
              <a:spcBef>
                <a:spcPct val="0"/>
              </a:spcBef>
              <a:defRPr/>
            </a:pPr>
            <a:endParaRPr lang="en-US" dirty="0" smtClean="0"/>
          </a:p>
        </p:txBody>
      </p:sp>
      <p:sp>
        <p:nvSpPr>
          <p:cNvPr id="87044" name="Slide Number Placeholder 3"/>
          <p:cNvSpPr txBox="1">
            <a:spLocks noGrp="1"/>
          </p:cNvSpPr>
          <p:nvPr/>
        </p:nvSpPr>
        <p:spPr bwMode="auto">
          <a:xfrm>
            <a:off x="3981252" y="8845738"/>
            <a:ext cx="3045024" cy="466537"/>
          </a:xfrm>
          <a:prstGeom prst="rect">
            <a:avLst/>
          </a:prstGeom>
          <a:noFill/>
          <a:ln w="9525">
            <a:noFill/>
            <a:miter lim="800000"/>
            <a:headEnd/>
            <a:tailEnd/>
          </a:ln>
        </p:spPr>
        <p:txBody>
          <a:bodyPr lIns="96541" tIns="48271" rIns="96541" bIns="48271" anchor="b"/>
          <a:lstStyle/>
          <a:p>
            <a:pPr algn="r" defTabSz="965921" eaLnBrk="0" hangingPunct="0"/>
            <a:fld id="{D588087A-7E0B-473B-8427-839B3C3F52B4}" type="slidenum">
              <a:rPr lang="en-US" sz="1300">
                <a:latin typeface="Times New Roman" pitchFamily="18" charset="0"/>
              </a:rPr>
              <a:pPr algn="r" defTabSz="965921" eaLnBrk="0" hangingPunct="0"/>
              <a:t>6</a:t>
            </a:fld>
            <a:endParaRPr lang="en-US" sz="1300" dirty="0">
              <a:latin typeface="Times New Roman" pitchFamily="18" charset="0"/>
            </a:endParaRPr>
          </a:p>
        </p:txBody>
      </p:sp>
    </p:spTree>
    <p:extLst>
      <p:ext uri="{BB962C8B-B14F-4D97-AF65-F5344CB8AC3E}">
        <p14:creationId xmlns:p14="http://schemas.microsoft.com/office/powerpoint/2010/main" val="480043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smtClean="0"/>
              <a:t>So let’s take a look. These three green building rating systems have developed</a:t>
            </a:r>
            <a:r>
              <a:rPr lang="en-US" baseline="0" dirty="0" smtClean="0"/>
              <a:t> customized ratings for both new and existing buildings to earn recognition. </a:t>
            </a:r>
          </a:p>
          <a:p>
            <a:endParaRPr lang="en-US" baseline="0" dirty="0" smtClean="0"/>
          </a:p>
          <a:p>
            <a:r>
              <a:rPr lang="en-US" baseline="0" dirty="0" smtClean="0"/>
              <a:t>While each rating system has a unique application, they all are holistic and multidisciplinary, covering a variety of credit categories, including energy performance. Similarly, they all rely on the ENERGY STAR tools to earn that certification or credit.</a:t>
            </a:r>
          </a:p>
          <a:p>
            <a:r>
              <a:rPr lang="en-US" baseline="0" dirty="0" smtClean="0"/>
              <a:t>  </a:t>
            </a:r>
          </a:p>
          <a:p>
            <a:pPr marL="165586" indent="-165586">
              <a:buFont typeface="Arial"/>
              <a:buChar char="•"/>
            </a:pPr>
            <a:r>
              <a:rPr lang="en-US" baseline="0" dirty="0" smtClean="0"/>
              <a:t>We’ll begin with LEED – which is the best-known green building rating system in the U.S., with the most market uptake and recognition worldwide. </a:t>
            </a:r>
          </a:p>
          <a:p>
            <a:pPr marL="622786" lvl="1" indent="-165586">
              <a:buFont typeface="Arial"/>
              <a:buChar char="•"/>
            </a:pPr>
            <a:r>
              <a:rPr lang="en-US" baseline="0" dirty="0" smtClean="0"/>
              <a:t>The LEED process is conducted online, through documentation of building design and management practices to award certification. </a:t>
            </a:r>
          </a:p>
          <a:p>
            <a:pPr marL="165586" indent="-165586">
              <a:buFont typeface="Arial"/>
              <a:buChar char="•"/>
            </a:pPr>
            <a:r>
              <a:rPr lang="en-US" baseline="0" dirty="0" smtClean="0"/>
              <a:t>Then we will discuss Green Globes which is an online, self-reported questionnaire process that transitions to documentation and building verification by the involvement of a site assessor. </a:t>
            </a:r>
          </a:p>
          <a:p>
            <a:pPr marL="622786" lvl="1" indent="-165586">
              <a:buFont typeface="Arial"/>
              <a:buChar char="•"/>
            </a:pPr>
            <a:r>
              <a:rPr lang="en-US" baseline="0" dirty="0" smtClean="0"/>
              <a:t>Interest in Green Globes is at an all-time high because it’s being viewed as a better, faster, cheaper, alternative to LEED. </a:t>
            </a:r>
          </a:p>
          <a:p>
            <a:pPr marL="165586" indent="-165586" defTabSz="883128">
              <a:buFont typeface="Arial"/>
              <a:buChar char="•"/>
              <a:defRPr/>
            </a:pPr>
            <a:r>
              <a:rPr lang="en-US" baseline="0" dirty="0" smtClean="0"/>
              <a:t>Finally we will hone in on The Collaborative for High Performance Schools. As it sounds, this program and its resources are designed exclusively for K-12 schools. </a:t>
            </a:r>
          </a:p>
          <a:p>
            <a:pPr marL="622786" lvl="1" indent="-165586" defTabSz="883128">
              <a:buFont typeface="Arial"/>
              <a:buChar char="•"/>
              <a:defRPr/>
            </a:pPr>
            <a:r>
              <a:rPr lang="en-US" dirty="0" smtClean="0"/>
              <a:t>CHPS </a:t>
            </a:r>
            <a:r>
              <a:rPr lang="en-US" dirty="0"/>
              <a:t>is leading a national movement to improve student performance and the entire educational experience by building the best possible schools. </a:t>
            </a:r>
            <a:endParaRPr lang="en-US" dirty="0" smtClean="0"/>
          </a:p>
          <a:p>
            <a:pPr marL="165586" indent="-165586" defTabSz="883128">
              <a:buFont typeface="Arial"/>
              <a:buChar char="•"/>
              <a:defRPr/>
            </a:pPr>
            <a:endParaRPr lang="en-US" baseline="0" dirty="0" smtClean="0"/>
          </a:p>
          <a:p>
            <a:r>
              <a:rPr lang="en-US" baseline="0" dirty="0" smtClean="0"/>
              <a:t>Both LEED and CHPS include mandatory prerequisites to achieve credit in certain areas. </a:t>
            </a:r>
            <a:r>
              <a:rPr lang="en-US" dirty="0" smtClean="0"/>
              <a:t>While projects can pick and choose the credits they want to pursue certification, all of the prerequisites are required. They set the minimum requirements that all buildings need to meet in order to achieve LEED or CHPS certification. </a:t>
            </a:r>
          </a:p>
          <a:p>
            <a:endParaRPr lang="en-US" dirty="0" smtClean="0"/>
          </a:p>
          <a:p>
            <a:r>
              <a:rPr lang="en-US" dirty="0" smtClean="0"/>
              <a:t>You can think of them as the foundation and without it you can’t build a building.</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7</a:t>
            </a:fld>
            <a:endParaRPr lang="en-US" dirty="0"/>
          </a:p>
        </p:txBody>
      </p:sp>
    </p:spTree>
    <p:extLst>
      <p:ext uri="{BB962C8B-B14F-4D97-AF65-F5344CB8AC3E}">
        <p14:creationId xmlns:p14="http://schemas.microsoft.com/office/powerpoint/2010/main" val="2084165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a:t>
            </a:r>
            <a:r>
              <a:rPr lang="en-US" baseline="0" dirty="0" smtClean="0"/>
              <a:t> these Green Building Rating Systems recognize that a</a:t>
            </a:r>
            <a:r>
              <a:rPr lang="en-US" dirty="0" smtClean="0"/>
              <a:t> building can’t be green if it isn’t energy efficient</a:t>
            </a:r>
            <a:r>
              <a:rPr lang="en-US" baseline="0" dirty="0" smtClean="0"/>
              <a:t> and these programs </a:t>
            </a:r>
            <a:r>
              <a:rPr lang="en-US" dirty="0" smtClean="0"/>
              <a:t>look to ENERGY STAR as the leading symbol for energy efficiency. </a:t>
            </a:r>
          </a:p>
          <a:p>
            <a:endParaRPr lang="en-US" dirty="0" smtClean="0"/>
          </a:p>
          <a:p>
            <a:r>
              <a:rPr lang="en-US" dirty="0" smtClean="0"/>
              <a:t>That’s why they all use ENERGY STAR for Commercial Buildings as a key standard within their energy performance categories</a:t>
            </a:r>
            <a:r>
              <a:rPr lang="en-US" baseline="0" dirty="0" smtClean="0"/>
              <a: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8</a:t>
            </a:fld>
            <a:endParaRPr lang="en-US" dirty="0"/>
          </a:p>
        </p:txBody>
      </p:sp>
    </p:spTree>
    <p:extLst>
      <p:ext uri="{BB962C8B-B14F-4D97-AF65-F5344CB8AC3E}">
        <p14:creationId xmlns:p14="http://schemas.microsoft.com/office/powerpoint/2010/main" val="3022898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look at just</a:t>
            </a:r>
            <a:r>
              <a:rPr lang="en-US" baseline="0" dirty="0" smtClean="0"/>
              <a:t> how these rating systems are leveraging Energy Star in their certifications and listings. </a:t>
            </a:r>
          </a:p>
          <a:p>
            <a:endParaRPr lang="en-US" baseline="0" dirty="0" smtClean="0"/>
          </a:p>
          <a:p>
            <a:r>
              <a:rPr lang="en-US" baseline="0" dirty="0" smtClean="0"/>
              <a:t>The little blue label has become the trusted industry standard to define, implement and measure green. </a:t>
            </a:r>
          </a:p>
          <a:p>
            <a:endParaRPr lang="en-US" baseline="0" dirty="0" smtClean="0"/>
          </a:p>
          <a:p>
            <a:r>
              <a:rPr lang="en-US" baseline="0" dirty="0" smtClean="0"/>
              <a:t>Energy Star’s data is verified with credible processes and proven methods, that promote the sustainability of it’s programs and the building’s being evaluated.  </a:t>
            </a:r>
          </a:p>
          <a:p>
            <a:endParaRPr lang="en-US" baseline="0" dirty="0" smtClean="0"/>
          </a:p>
          <a:p>
            <a:r>
              <a:rPr lang="en-US" baseline="0" dirty="0" smtClean="0"/>
              <a:t>More and more, Green building rating systems are relying on Energy Star to pave the performance path.  </a:t>
            </a:r>
            <a:endParaRPr lang="en-US" dirty="0"/>
          </a:p>
        </p:txBody>
      </p:sp>
      <p:sp>
        <p:nvSpPr>
          <p:cNvPr id="4" name="Slide Number Placeholder 3"/>
          <p:cNvSpPr>
            <a:spLocks noGrp="1"/>
          </p:cNvSpPr>
          <p:nvPr>
            <p:ph type="sldNum" sz="quarter" idx="10"/>
          </p:nvPr>
        </p:nvSpPr>
        <p:spPr/>
        <p:txBody>
          <a:bodyPr/>
          <a:lstStyle/>
          <a:p>
            <a:pPr>
              <a:defRPr/>
            </a:pPr>
            <a:fld id="{5956D3E2-2BD7-4B0F-B77D-1B7557586087}" type="slidenum">
              <a:rPr lang="en-US" smtClean="0"/>
              <a:pPr>
                <a:defRPr/>
              </a:pPr>
              <a:t>9</a:t>
            </a:fld>
            <a:endParaRPr lang="en-US" dirty="0"/>
          </a:p>
        </p:txBody>
      </p:sp>
    </p:spTree>
    <p:extLst>
      <p:ext uri="{BB962C8B-B14F-4D97-AF65-F5344CB8AC3E}">
        <p14:creationId xmlns:p14="http://schemas.microsoft.com/office/powerpoint/2010/main" val="1460470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w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w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 Id="rId4" Type="http://schemas.openxmlformats.org/officeDocument/2006/relationships/image" Target="../media/image5.w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5"/>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52400" y="-33867"/>
            <a:ext cx="9144000" cy="6757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362201"/>
            <a:ext cx="7772400" cy="1066800"/>
          </a:xfrm>
        </p:spPr>
        <p:txBody>
          <a:bodyPr/>
          <a:lstStyle>
            <a:lvl1pPr algn="ctr">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823378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2636829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2169143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8341319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15079834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5581217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1243855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373312"/>
            <a:ext cx="4040188"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373312"/>
            <a:ext cx="4041775" cy="37988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
          <p:cNvSpPr>
            <a:spLocks noGrp="1"/>
          </p:cNvSpPr>
          <p:nvPr>
            <p:ph type="sldNum" sz="quarter" idx="10"/>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317531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3008313" cy="85725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1371600"/>
            <a:ext cx="5111750"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286000"/>
            <a:ext cx="3008313" cy="38401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37000149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721225"/>
            <a:ext cx="7086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457200" y="533400"/>
            <a:ext cx="7086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457200" y="5367338"/>
            <a:ext cx="7086600" cy="804862"/>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2728455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7848600" y="6528883"/>
            <a:ext cx="1219200" cy="365125"/>
          </a:xfrm>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extLst>
      <p:ext uri="{BB962C8B-B14F-4D97-AF65-F5344CB8AC3E}">
        <p14:creationId xmlns:p14="http://schemas.microsoft.com/office/powerpoint/2010/main" val="445104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nchor="b">
            <a:normAutofit/>
          </a:bodyPr>
          <a:lstStyle>
            <a:lvl1pPr algn="l">
              <a:defRPr sz="3600">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197749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7848600" y="6528883"/>
            <a:ext cx="1219200" cy="365125"/>
          </a:xfrm>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Slide Number Placeholder 3"/>
          <p:cNvSpPr>
            <a:spLocks noGrp="1"/>
          </p:cNvSpPr>
          <p:nvPr>
            <p:ph type="sldNum" sz="quarter" idx="10"/>
          </p:nvPr>
        </p:nvSpPr>
        <p:spPr>
          <a:xfrm>
            <a:off x="7848600" y="6528883"/>
            <a:ext cx="1219200" cy="365125"/>
          </a:xfrm>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3"/>
          <p:cNvSpPr>
            <a:spLocks noGrp="1"/>
          </p:cNvSpPr>
          <p:nvPr>
            <p:ph type="sldNum" sz="quarter" idx="4"/>
          </p:nvPr>
        </p:nvSpPr>
        <p:spPr>
          <a:xfrm>
            <a:off x="6553200" y="6356350"/>
            <a:ext cx="2133600" cy="365125"/>
          </a:xfrm>
          <a:prstGeom prst="rect">
            <a:avLst/>
          </a:prstGeom>
        </p:spPr>
        <p:txBody>
          <a:bodyPr/>
          <a:lstStyle>
            <a:lvl1pPr>
              <a:defRPr sz="1600">
                <a:solidFill>
                  <a:schemeClr val="accent1"/>
                </a:solidFill>
              </a:defRPr>
            </a:lvl1pPr>
          </a:lstStyle>
          <a:p>
            <a:pPr algn="r"/>
            <a:fld id="{294D4A65-5DBF-47E4-A22C-1B2D232C1B48}" type="slidenum">
              <a:rPr lang="en-US" smtClean="0"/>
              <a:pPr algn="r"/>
              <a:t>‹#›</a:t>
            </a:fld>
            <a:endParaRPr lang="en-US" dirty="0"/>
          </a:p>
        </p:txBody>
      </p:sp>
    </p:spTree>
    <p:extLst>
      <p:ext uri="{BB962C8B-B14F-4D97-AF65-F5344CB8AC3E}">
        <p14:creationId xmlns:p14="http://schemas.microsoft.com/office/powerpoint/2010/main" val="2681304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665227" y="1474390"/>
            <a:ext cx="7837725" cy="539468"/>
          </a:xfrm>
        </p:spPr>
        <p:txBody>
          <a:bodyPr>
            <a:normAutofit/>
          </a:bodyPr>
          <a:lstStyle>
            <a:lvl1pPr algn="ctr">
              <a:lnSpc>
                <a:spcPts val="2800"/>
              </a:lnSpc>
              <a:defRPr sz="2800"/>
            </a:lvl1pPr>
          </a:lstStyle>
          <a:p>
            <a:r>
              <a:rPr lang="en-US" smtClean="0"/>
              <a:t>Click to edit Master title style</a:t>
            </a:r>
            <a:endParaRPr lang="en-US" dirty="0"/>
          </a:p>
        </p:txBody>
      </p:sp>
      <p:sp>
        <p:nvSpPr>
          <p:cNvPr id="3" name="Content Placeholder 2"/>
          <p:cNvSpPr>
            <a:spLocks noGrp="1"/>
          </p:cNvSpPr>
          <p:nvPr>
            <p:ph idx="1"/>
          </p:nvPr>
        </p:nvSpPr>
        <p:spPr>
          <a:xfrm>
            <a:off x="665239" y="2027464"/>
            <a:ext cx="7840132" cy="557894"/>
          </a:xfrm>
        </p:spPr>
        <p:txBody>
          <a:bodyPr>
            <a:normAutofit/>
          </a:bodyPr>
          <a:lstStyle>
            <a:lvl1pPr algn="ctr">
              <a:lnSpc>
                <a:spcPts val="2800"/>
              </a:lnSpc>
              <a:buNone/>
              <a:defRPr sz="2800" b="1">
                <a:solidFill>
                  <a:schemeClr val="tx1">
                    <a:lumMod val="65000"/>
                    <a:lumOff val="35000"/>
                  </a:schemeClr>
                </a:solidFill>
              </a:defRPr>
            </a:lvl1pPr>
          </a:lstStyle>
          <a:p>
            <a:pPr lvl="0"/>
            <a:r>
              <a:rPr lang="en-US" smtClean="0"/>
              <a:t>Click to edit Master text styles</a:t>
            </a: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sp>
        <p:nvSpPr>
          <p:cNvPr id="10" name="Content Placeholder 2"/>
          <p:cNvSpPr>
            <a:spLocks noGrp="1"/>
          </p:cNvSpPr>
          <p:nvPr>
            <p:ph idx="10"/>
          </p:nvPr>
        </p:nvSpPr>
        <p:spPr>
          <a:xfrm>
            <a:off x="665239" y="4884965"/>
            <a:ext cx="7837714" cy="1496785"/>
          </a:xfrm>
        </p:spPr>
        <p:txBody>
          <a:bodyPr>
            <a:normAutofit/>
          </a:bodyPr>
          <a:lstStyle>
            <a:lvl1pPr algn="ctr">
              <a:buNone/>
              <a:defRPr sz="1600" b="0"/>
            </a:lvl1pPr>
          </a:lstStyle>
          <a:p>
            <a:pPr lvl="0"/>
            <a:r>
              <a:rPr lang="en-US" smtClean="0"/>
              <a:t>Click to edit Master text styles</a:t>
            </a:r>
          </a:p>
        </p:txBody>
      </p:sp>
      <p:pic>
        <p:nvPicPr>
          <p:cNvPr id="9" name="Picture 8"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221765595"/>
      </p:ext>
    </p:extLst>
  </p:cSld>
  <p:clrMapOvr>
    <a:masterClrMapping/>
  </p:clrMapOvr>
  <p:timing>
    <p:tnLst>
      <p:par>
        <p:cTn id="1" dur="indefinite" restart="never" nodeType="tmRoot"/>
      </p:par>
    </p:tnLst>
  </p:timing>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213" y="1270282"/>
            <a:ext cx="8331787" cy="53780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2214" y="1951465"/>
            <a:ext cx="7874586" cy="4174699"/>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AE56FA67-B288-4168-BB1D-CC13732AD24A}" type="slidenum">
              <a:rPr lang="en-US" smtClean="0">
                <a:solidFill>
                  <a:srgbClr val="3F3F3F"/>
                </a:solidFill>
              </a:rPr>
              <a:pPr/>
              <a:t>‹#›</a:t>
            </a:fld>
            <a:endParaRPr lang="en-US" dirty="0">
              <a:solidFill>
                <a:srgbClr val="3F3F3F"/>
              </a:solidFill>
            </a:endParaRP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1045"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76559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2069"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765595"/>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entered Large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8" y="1374322"/>
            <a:ext cx="7426475" cy="4261985"/>
          </a:xfrm>
        </p:spPr>
        <p:txBody>
          <a:bodyPr>
            <a:normAutofit/>
          </a:bodyPr>
          <a:lstStyle>
            <a:lvl1pPr algn="ctr">
              <a:lnSpc>
                <a:spcPts val="2400"/>
              </a:lnSpc>
              <a:spcBef>
                <a:spcPts val="600"/>
              </a:spcBef>
              <a:buNone/>
              <a:defRPr sz="240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9" name="Picture 8"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pic>
        <p:nvPicPr>
          <p:cNvPr id="3093" name="Image1"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14338" y="0"/>
            <a:ext cx="9952038" cy="966788"/>
          </a:xfrm>
          <a:prstGeom prst="rect">
            <a:avLst/>
          </a:prstGeom>
          <a:noFill/>
          <a:ln>
            <a:noFill/>
          </a:ln>
          <a:effectLst/>
          <a:extLst>
            <a:ext uri="{909E8E84-426E-40dd-AFC4-6F175D3DCCD1}">
              <a14:hiddenFill xmlns:a14="http://schemas.microsoft.com/office/drawing/2010/main" xmlns="">
                <a:noFill/>
              </a14:hiddenFill>
            </a:ext>
            <a:ext uri="{91240B29-F687-4f45-9708-019B960494DF}">
              <a14:hiddenLine xmlns:a14="http://schemas.microsoft.com/office/drawing/2010/main" xmlns="" w="9525">
                <a:no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440799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Content &amp;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5430762" y="0"/>
            <a:ext cx="3689048" cy="6858000"/>
          </a:xfrm>
        </p:spPr>
        <p:txBody>
          <a:bodyPr/>
          <a:lstStyle/>
          <a:p>
            <a:r>
              <a:rPr lang="en-US" smtClean="0"/>
              <a:t>Click icon to add picture</a:t>
            </a:r>
            <a:endParaRPr lang="en-US" dirty="0"/>
          </a:p>
        </p:txBody>
      </p:sp>
      <p:sp>
        <p:nvSpPr>
          <p:cNvPr id="2" name="Title 1"/>
          <p:cNvSpPr>
            <a:spLocks noGrp="1"/>
          </p:cNvSpPr>
          <p:nvPr>
            <p:ph type="title"/>
          </p:nvPr>
        </p:nvSpPr>
        <p:spPr>
          <a:xfrm>
            <a:off x="812213" y="1270281"/>
            <a:ext cx="4340358" cy="838826"/>
          </a:xfrm>
        </p:spPr>
        <p:txBody>
          <a:bodyPr/>
          <a:lstStyle>
            <a:lvl1pPr>
              <a:defRPr>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825584" y="2109106"/>
            <a:ext cx="4036703" cy="4017057"/>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4069998154"/>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Right text, Left photo">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r>
              <a:rPr lang="en-US" smtClean="0"/>
              <a:t>Click icon to add picture</a:t>
            </a:r>
            <a:endParaRPr lang="en-US" dirty="0"/>
          </a:p>
        </p:txBody>
      </p:sp>
      <p:sp>
        <p:nvSpPr>
          <p:cNvPr id="2" name="Title 1"/>
          <p:cNvSpPr>
            <a:spLocks noGrp="1"/>
          </p:cNvSpPr>
          <p:nvPr>
            <p:ph type="title"/>
          </p:nvPr>
        </p:nvSpPr>
        <p:spPr>
          <a:xfrm>
            <a:off x="5435453" y="1270281"/>
            <a:ext cx="4340358" cy="838826"/>
          </a:xfrm>
        </p:spPr>
        <p:txBody>
          <a:bodyPr/>
          <a:lstStyle>
            <a:lvl1pPr>
              <a:defRPr>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448824" y="2109106"/>
            <a:ext cx="4036703" cy="4017057"/>
          </a:xfrm>
        </p:spPr>
        <p:txBody>
          <a:bodyPr/>
          <a:lstStyle>
            <a:lvl1pPr>
              <a:lnSpc>
                <a:spcPts val="2000"/>
              </a:lnSpc>
              <a:spcBef>
                <a:spcPts val="600"/>
              </a:spcBef>
              <a:defRPr/>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3200150666"/>
      </p:ext>
    </p:extLst>
  </p:cSld>
  <p:clrMapOvr>
    <a:masterClrMapping/>
  </p:clrMapOvr>
  <p:timing>
    <p:tnLst>
      <p:par>
        <p:cTn id="1" dur="indefinite" restart="never" nodeType="tmRoot"/>
      </p:par>
    </p:tnLst>
  </p:timing>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 w/ right tex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920802" y="0"/>
            <a:ext cx="4516745" cy="6858000"/>
          </a:xfrm>
        </p:spPr>
        <p:txBody>
          <a:bodyPr/>
          <a:lstStyle/>
          <a:p>
            <a:r>
              <a:rPr lang="en-US" smtClean="0"/>
              <a:t>Click icon to add picture</a:t>
            </a:r>
            <a:endParaRPr lang="en-US" dirty="0"/>
          </a:p>
        </p:txBody>
      </p:sp>
      <p:sp>
        <p:nvSpPr>
          <p:cNvPr id="2" name="Title 1"/>
          <p:cNvSpPr>
            <a:spLocks noGrp="1"/>
          </p:cNvSpPr>
          <p:nvPr>
            <p:ph type="title"/>
          </p:nvPr>
        </p:nvSpPr>
        <p:spPr>
          <a:xfrm>
            <a:off x="5435453" y="1947523"/>
            <a:ext cx="3708547" cy="838826"/>
          </a:xfrm>
        </p:spPr>
        <p:txBody>
          <a:bodyPr/>
          <a:lstStyle>
            <a:lvl1pPr algn="ctr">
              <a:defRPr>
                <a:solidFill>
                  <a:srgbClr val="0070C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448824" y="3162167"/>
            <a:ext cx="3695176" cy="2963996"/>
          </a:xfrm>
        </p:spPr>
        <p:txBody>
          <a:bodyPr>
            <a:normAutofit/>
          </a:bodyPr>
          <a:lstStyle>
            <a:lvl1pPr marL="0" indent="0" algn="ctr">
              <a:lnSpc>
                <a:spcPts val="2000"/>
              </a:lnSpc>
              <a:spcBef>
                <a:spcPts val="600"/>
              </a:spcBef>
              <a:buNone/>
              <a:defRPr sz="1800" b="0"/>
            </a:lvl1pPr>
            <a:lvl2pPr>
              <a:lnSpc>
                <a:spcPts val="2000"/>
              </a:lnSpc>
              <a:spcBef>
                <a:spcPts val="600"/>
              </a:spcBef>
              <a:defRPr/>
            </a:lvl2pPr>
            <a:lvl3pPr>
              <a:lnSpc>
                <a:spcPts val="2000"/>
              </a:lnSpc>
              <a:spcBef>
                <a:spcPts val="600"/>
              </a:spcBef>
              <a:defRPr/>
            </a:lvl3pPr>
            <a:lvl4pPr>
              <a:lnSpc>
                <a:spcPts val="2000"/>
              </a:lnSpc>
              <a:spcBef>
                <a:spcPts val="600"/>
              </a:spcBef>
              <a:defRPr/>
            </a:lvl4pPr>
            <a:lvl5pPr>
              <a:lnSpc>
                <a:spcPts val="2000"/>
              </a:lnSpc>
              <a:spcBef>
                <a:spcPts val="600"/>
              </a:spcBef>
              <a:defRPr/>
            </a:lvl5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pic>
        <p:nvPicPr>
          <p:cNvPr id="7" name="Picture 6"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1" name="Picture 10"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99766227"/>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32317722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13338" y="1909469"/>
            <a:ext cx="3584050" cy="448217"/>
          </a:xfrm>
        </p:spPr>
        <p:txBody>
          <a:bodyPr anchor="b">
            <a:normAutofit/>
          </a:bodyPr>
          <a:lstStyle>
            <a:lvl1pPr marL="0" indent="0" algn="ctr">
              <a:buNone/>
              <a:defRPr sz="16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338" y="2453266"/>
            <a:ext cx="3584050" cy="4047252"/>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76542" y="1909469"/>
            <a:ext cx="3585458" cy="464147"/>
          </a:xfrm>
        </p:spPr>
        <p:txBody>
          <a:bodyPr anchor="b">
            <a:normAutofit/>
          </a:bodyPr>
          <a:lstStyle>
            <a:lvl1pPr marL="0" indent="0" algn="ctr">
              <a:buNone/>
              <a:defRPr sz="16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76542" y="2445302"/>
            <a:ext cx="3585458" cy="4055217"/>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pPr>
              <a:defRPr/>
            </a:pPr>
            <a:fld id="{51BED8B5-1BAB-4890-9359-B3E15D81374D}" type="slidenum">
              <a:rPr lang="en-US" smtClean="0">
                <a:solidFill>
                  <a:srgbClr val="3F3F3F"/>
                </a:solidFill>
              </a:rPr>
              <a:pPr>
                <a:defRPr/>
              </a:pPr>
              <a:t>‹#›</a:t>
            </a:fld>
            <a:endParaRPr lang="en-US" dirty="0">
              <a:solidFill>
                <a:srgbClr val="3F3F3F"/>
              </a:solidFill>
            </a:endParaRPr>
          </a:p>
        </p:txBody>
      </p:sp>
      <p:pic>
        <p:nvPicPr>
          <p:cNvPr id="10" name="Picture 9"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94153090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w/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13338" y="1909469"/>
            <a:ext cx="3584050" cy="448217"/>
          </a:xfrm>
          <a:solidFill>
            <a:srgbClr val="E99C2E"/>
          </a:solidFill>
        </p:spPr>
        <p:txBody>
          <a:bodyPr anchor="ctr">
            <a:normAutofit/>
          </a:bodyPr>
          <a:lstStyle>
            <a:lvl1pPr marL="0" indent="0" algn="ctr">
              <a:buNone/>
              <a:defRPr sz="16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13338" y="2453266"/>
            <a:ext cx="3584050" cy="4404032"/>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76542" y="1909469"/>
            <a:ext cx="3585458" cy="464147"/>
          </a:xfrm>
          <a:solidFill>
            <a:srgbClr val="E99C2E"/>
          </a:solidFill>
        </p:spPr>
        <p:txBody>
          <a:bodyPr anchor="ctr">
            <a:normAutofit/>
          </a:bodyPr>
          <a:lstStyle>
            <a:lvl1pPr marL="0" indent="0" algn="ctr">
              <a:buNone/>
              <a:defRPr sz="16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76542" y="2445302"/>
            <a:ext cx="3585458" cy="4412699"/>
          </a:xfrm>
        </p:spPr>
        <p:txBody>
          <a:bodyPr>
            <a:normAutofit/>
          </a:bodyPr>
          <a:lstStyle>
            <a:lvl1pPr>
              <a:lnSpc>
                <a:spcPct val="100000"/>
              </a:lnSpc>
              <a:spcBef>
                <a:spcPts val="600"/>
              </a:spcBef>
              <a:defRPr sz="1400"/>
            </a:lvl1pPr>
            <a:lvl2pPr>
              <a:lnSpc>
                <a:spcPct val="100000"/>
              </a:lnSpc>
              <a:spcBef>
                <a:spcPts val="600"/>
              </a:spcBef>
              <a:defRPr sz="1400"/>
            </a:lvl2pPr>
            <a:lvl3pPr>
              <a:lnSpc>
                <a:spcPct val="100000"/>
              </a:lnSpc>
              <a:spcBef>
                <a:spcPts val="600"/>
              </a:spcBef>
              <a:defRPr sz="1400"/>
            </a:lvl3pPr>
            <a:lvl4pPr>
              <a:lnSpc>
                <a:spcPct val="100000"/>
              </a:lnSpc>
              <a:spcBef>
                <a:spcPts val="600"/>
              </a:spcBef>
              <a:defRPr sz="1400"/>
            </a:lvl4pPr>
            <a:lvl5pPr>
              <a:lnSpc>
                <a:spcPct val="100000"/>
              </a:lnSpc>
              <a:spcBef>
                <a:spcPts val="600"/>
              </a:spcBef>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pic>
        <p:nvPicPr>
          <p:cNvPr id="10" name="Picture 9"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12" name="Picture 11"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941530905"/>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AE56FA67-B288-4168-BB1D-CC13732AD24A}" type="slidenum">
              <a:rPr lang="en-US" smtClean="0">
                <a:solidFill>
                  <a:srgbClr val="3F3F3F"/>
                </a:solidFill>
              </a:rPr>
              <a:pPr/>
              <a:t>‹#›</a:t>
            </a:fld>
            <a:endParaRPr lang="en-US" dirty="0">
              <a:solidFill>
                <a:srgbClr val="3F3F3F"/>
              </a:solidFill>
            </a:endParaRPr>
          </a:p>
        </p:txBody>
      </p:sp>
      <p:pic>
        <p:nvPicPr>
          <p:cNvPr id="6" name="Picture 5"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8" name="Picture 7"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4976419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a:t>
            </a:fld>
            <a:endParaRPr lang="en-US" dirty="0">
              <a:solidFill>
                <a:srgbClr val="3F3F3F"/>
              </a:solidFill>
            </a:endParaRPr>
          </a:p>
        </p:txBody>
      </p:sp>
      <p:pic>
        <p:nvPicPr>
          <p:cNvPr id="5" name="Picture 4" descr="epa_logo_horiz_Gray.eps"/>
          <p:cNvPicPr>
            <a:picLocks noChangeAspect="1"/>
          </p:cNvPicPr>
          <p:nvPr/>
        </p:nvPicPr>
        <p:blipFill>
          <a:blip r:embed="rId2" cstate="print">
            <a:alphaModFix amt="63000"/>
            <a:extLst>
              <a:ext uri="{28A0092B-C50C-407E-A947-70E740481C1C}">
                <a14:useLocalDpi xmlns:a14="http://schemas.microsoft.com/office/drawing/2010/main" val="0"/>
              </a:ext>
            </a:extLst>
          </a:blip>
          <a:stretch>
            <a:fillRect/>
          </a:stretch>
        </p:blipFill>
        <p:spPr>
          <a:xfrm>
            <a:off x="231480" y="6454241"/>
            <a:ext cx="580733" cy="201466"/>
          </a:xfrm>
          <a:prstGeom prst="rect">
            <a:avLst/>
          </a:prstGeom>
        </p:spPr>
      </p:pic>
      <p:pic>
        <p:nvPicPr>
          <p:cNvPr id="7" name="Picture 6" descr="SlideENERGYSTAR_Template_v3.jpg"/>
          <p:cNvPicPr>
            <a:picLocks noChangeAspect="1"/>
          </p:cNvPicPr>
          <p:nvPr/>
        </p:nvPicPr>
        <p:blipFill rotWithShape="1">
          <a:blip r:embed="rId3">
            <a:extLst>
              <a:ext uri="{28A0092B-C50C-407E-A947-70E740481C1C}">
                <a14:useLocalDpi xmlns:a14="http://schemas.microsoft.com/office/drawing/2010/main" val="0"/>
              </a:ext>
            </a:extLst>
          </a:blip>
          <a:srcRect l="929" r="1472"/>
          <a:stretch/>
        </p:blipFill>
        <p:spPr>
          <a:xfrm>
            <a:off x="0" y="132170"/>
            <a:ext cx="9144000" cy="649582"/>
          </a:xfrm>
          <a:prstGeom prst="rect">
            <a:avLst/>
          </a:prstGeom>
        </p:spPr>
      </p:pic>
    </p:spTree>
    <p:extLst>
      <p:ext uri="{BB962C8B-B14F-4D97-AF65-F5344CB8AC3E}">
        <p14:creationId xmlns:p14="http://schemas.microsoft.com/office/powerpoint/2010/main" val="2464988528"/>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 no 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extLst>
      <p:ext uri="{BB962C8B-B14F-4D97-AF65-F5344CB8AC3E}">
        <p14:creationId xmlns:p14="http://schemas.microsoft.com/office/powerpoint/2010/main" val="3078111323"/>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56C00FE-5599-4EF9-9196-F0A8BC9C2F08}" type="datetimeFigureOut">
              <a:rPr lang="en-US" smtClean="0"/>
              <a:t>8/10/2016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pPr>
              <a:defRPr/>
            </a:pPr>
            <a:endParaRPr lang="en-US" dirty="0">
              <a:solidFill>
                <a:srgbClr val="3F3F3F"/>
              </a:solidFill>
            </a:endParaRPr>
          </a:p>
        </p:txBody>
      </p:sp>
    </p:spTree>
    <p:extLst>
      <p:ext uri="{BB962C8B-B14F-4D97-AF65-F5344CB8AC3E}">
        <p14:creationId xmlns:p14="http://schemas.microsoft.com/office/powerpoint/2010/main" val="38240076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56C00FE-5599-4EF9-9196-F0A8BC9C2F08}" type="datetimeFigureOut">
              <a:rPr lang="en-US" smtClean="0"/>
              <a:t>8/10/2016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pPr>
              <a:defRPr/>
            </a:pPr>
            <a:fld id="{55D6A411-685D-4A05-807E-8958D773B5D4}" type="slidenum">
              <a:rPr lang="en-US" smtClean="0">
                <a:solidFill>
                  <a:srgbClr val="3F3F3F"/>
                </a:solidFill>
              </a:rPr>
              <a:pPr>
                <a:defRPr/>
              </a:pPr>
              <a:t>‹#›</a:t>
            </a:fld>
            <a:endParaRPr lang="en-US" dirty="0">
              <a:solidFill>
                <a:srgbClr val="3F3F3F"/>
              </a:solidFill>
            </a:endParaRPr>
          </a:p>
        </p:txBody>
      </p:sp>
    </p:spTree>
    <p:extLst>
      <p:ext uri="{BB962C8B-B14F-4D97-AF65-F5344CB8AC3E}">
        <p14:creationId xmlns:p14="http://schemas.microsoft.com/office/powerpoint/2010/main" val="2177457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Slide Number Placeholder 3"/>
          <p:cNvSpPr>
            <a:spLocks noGrp="1"/>
          </p:cNvSpPr>
          <p:nvPr>
            <p:ph type="sldNum" sz="quarter" idx="10"/>
          </p:nvPr>
        </p:nvSpPr>
        <p:spPr>
          <a:xfrm>
            <a:off x="7848600" y="6528883"/>
            <a:ext cx="1219200" cy="365125"/>
          </a:xfrm>
        </p:spPr>
        <p:txBody>
          <a:body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1066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p:txBody>
          <a:bodyPr/>
          <a:lstStyle>
            <a:lvl1pPr>
              <a:defRPr/>
            </a:lvl1pPr>
          </a:lstStyle>
          <a:p>
            <a:pPr>
              <a:defRPr/>
            </a:pPr>
            <a:fld id="{337F914A-63DD-40CA-AA51-9C7C427A19BF}" type="slidenum">
              <a:rPr lang="en-US">
                <a:solidFill>
                  <a:srgbClr val="3F3F3F"/>
                </a:solidFill>
              </a:rPr>
              <a:pPr>
                <a:defRPr/>
              </a:pPr>
              <a:t>‹#›</a:t>
            </a:fld>
            <a:endParaRPr lang="en-US" dirty="0">
              <a:solidFill>
                <a:srgbClr val="3F3F3F"/>
              </a:solidFill>
            </a:endParaRPr>
          </a:p>
        </p:txBody>
      </p:sp>
    </p:spTree>
    <p:extLst>
      <p:ext uri="{BB962C8B-B14F-4D97-AF65-F5344CB8AC3E}">
        <p14:creationId xmlns:p14="http://schemas.microsoft.com/office/powerpoint/2010/main" val="869499516"/>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505521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68233874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687266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817250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0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3106778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1557496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8288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4067319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3CC65DA8-4E20-4699-A004-C6ACEE4491D4}"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3038154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8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994742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17779141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740690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506055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33988937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1327117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Tree>
    <p:extLst>
      <p:ext uri="{BB962C8B-B14F-4D97-AF65-F5344CB8AC3E}">
        <p14:creationId xmlns:p14="http://schemas.microsoft.com/office/powerpoint/2010/main" val="2329813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B51CD012-AC0B-4CF7-B6A7-4782A03FB952}"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740713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9D003D9E-8138-47AB-8FAD-F0064D9A6741}"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574869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8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9F53B142-CA6F-40A2-BF59-84CF3475F6AF}"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1097620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4A510371-9815-4BA2-9296-7E3092F6C69A}"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872895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0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2C2A42DF-9864-4AAF-A2D8-2FB509A46838}"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649375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8288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EA5BDDFC-F63A-42F0-B2D6-42897C858348}"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4137970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11"/>
          </p:nvPr>
        </p:nvSpPr>
        <p:spPr/>
        <p:txBody>
          <a:bodyPr/>
          <a:lstStyle>
            <a:lvl1pPr algn="r">
              <a:defRPr sz="1200">
                <a:solidFill>
                  <a:schemeClr val="accent2"/>
                </a:solidFill>
                <a:latin typeface="Arial" pitchFamily="34" charset="0"/>
              </a:defRPr>
            </a:lvl1pPr>
          </a:lstStyle>
          <a:p>
            <a:pPr>
              <a:defRPr/>
            </a:pPr>
            <a:fld id="{8A251620-A7ED-492A-A599-2513A4269083}"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156172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3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11"/>
          </p:nvPr>
        </p:nvSpPr>
        <p:spPr/>
        <p:txBody>
          <a:bodyPr/>
          <a:lstStyle>
            <a:lvl1pPr algn="r">
              <a:defRPr sz="1200">
                <a:solidFill>
                  <a:schemeClr val="accent2"/>
                </a:solidFill>
                <a:latin typeface="Arial" pitchFamily="34" charset="0"/>
              </a:defRPr>
            </a:lvl1pPr>
          </a:lstStyle>
          <a:p>
            <a:pPr>
              <a:defRPr/>
            </a:pPr>
            <a:fld id="{68202DD7-E69E-4C5F-88AC-C71191F0A21D}"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623788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369166724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11"/>
          </p:nvPr>
        </p:nvSpPr>
        <p:spPr/>
        <p:txBody>
          <a:bodyPr/>
          <a:lstStyle>
            <a:lvl1pPr algn="r">
              <a:defRPr sz="1200">
                <a:solidFill>
                  <a:schemeClr val="accent2"/>
                </a:solidFill>
                <a:latin typeface="Arial" pitchFamily="34" charset="0"/>
              </a:defRPr>
            </a:lvl1pPr>
          </a:lstStyle>
          <a:p>
            <a:pPr>
              <a:defRPr/>
            </a:pPr>
            <a:fld id="{898B4BA3-5C89-438A-B15E-7C83E1F191E9}"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3256033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6D177ED9-F55D-4B9D-A078-08AB10112700}"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2601073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B8A8E221-9902-4EFE-8E8E-CC0768A24F29}"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2934050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4" name="Content Placeholder 4" descr="PM_logo_for_PPT.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7013" y="165100"/>
            <a:ext cx="4268787" cy="105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3"/>
          <p:cNvSpPr>
            <a:spLocks noGrp="1"/>
          </p:cNvSpPr>
          <p:nvPr>
            <p:ph type="sldNum" sz="quarter" idx="10"/>
          </p:nvPr>
        </p:nvSpPr>
        <p:spPr/>
        <p:txBody>
          <a:bodyPr/>
          <a:lstStyle>
            <a:lvl1pPr>
              <a:defRPr>
                <a:solidFill>
                  <a:srgbClr val="3F3F3F"/>
                </a:solidFill>
              </a:defRPr>
            </a:lvl1pPr>
          </a:lstStyle>
          <a:p>
            <a:pPr>
              <a:defRPr/>
            </a:pPr>
            <a:fld id="{02CB35E0-2F59-437A-87FD-4DF381EB8FFA}" type="slidenum">
              <a:rPr lang="en-US"/>
              <a:pPr>
                <a:defRPr/>
              </a:pPr>
              <a:t>‹#›</a:t>
            </a:fld>
            <a:endParaRPr lang="en-US" dirty="0"/>
          </a:p>
        </p:txBody>
      </p:sp>
    </p:spTree>
    <p:extLst>
      <p:ext uri="{BB962C8B-B14F-4D97-AF65-F5344CB8AC3E}">
        <p14:creationId xmlns:p14="http://schemas.microsoft.com/office/powerpoint/2010/main" val="1704284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3CC65DA8-4E20-4699-A004-C6ACEE4491D4}"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3017603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8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B51CD012-AC0B-4CF7-B6A7-4782A03FB952}"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3002750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9D003D9E-8138-47AB-8FAD-F0064D9A6741}"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2258500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0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9F53B142-CA6F-40A2-BF59-84CF3475F6AF}"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81474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2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4A510371-9815-4BA2-9296-7E3092F6C69A}"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3327187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3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2C2A42DF-9864-4AAF-A2D8-2FB509A46838}"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502017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20177933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4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8288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EA5BDDFC-F63A-42F0-B2D6-42897C858348}"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2890371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5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11"/>
          </p:nvPr>
        </p:nvSpPr>
        <p:spPr/>
        <p:txBody>
          <a:bodyPr/>
          <a:lstStyle>
            <a:lvl1pPr algn="r">
              <a:defRPr sz="1200">
                <a:solidFill>
                  <a:schemeClr val="accent2"/>
                </a:solidFill>
                <a:latin typeface="Arial" pitchFamily="34" charset="0"/>
              </a:defRPr>
            </a:lvl1pPr>
          </a:lstStyle>
          <a:p>
            <a:pPr>
              <a:defRPr/>
            </a:pPr>
            <a:fld id="{8A251620-A7ED-492A-A599-2513A4269083}"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4289061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6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11"/>
          </p:nvPr>
        </p:nvSpPr>
        <p:spPr/>
        <p:txBody>
          <a:bodyPr/>
          <a:lstStyle>
            <a:lvl1pPr algn="r">
              <a:defRPr sz="1200">
                <a:solidFill>
                  <a:schemeClr val="accent2"/>
                </a:solidFill>
                <a:latin typeface="Arial" pitchFamily="34" charset="0"/>
              </a:defRPr>
            </a:lvl1pPr>
          </a:lstStyle>
          <a:p>
            <a:pPr>
              <a:defRPr/>
            </a:pPr>
            <a:fld id="{68202DD7-E69E-4C5F-88AC-C71191F0A21D}"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3303775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7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11"/>
          </p:nvPr>
        </p:nvSpPr>
        <p:spPr/>
        <p:txBody>
          <a:bodyPr/>
          <a:lstStyle>
            <a:lvl1pPr algn="r">
              <a:defRPr sz="1200">
                <a:solidFill>
                  <a:schemeClr val="accent2"/>
                </a:solidFill>
                <a:latin typeface="Arial" pitchFamily="34" charset="0"/>
              </a:defRPr>
            </a:lvl1pPr>
          </a:lstStyle>
          <a:p>
            <a:pPr>
              <a:defRPr/>
            </a:pPr>
            <a:fld id="{898B4BA3-5C89-438A-B15E-7C83E1F191E9}"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2319413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48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6D177ED9-F55D-4B9D-A078-08AB10112700}"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159050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9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1"/>
          <p:cNvSpPr>
            <a:spLocks noGrp="1"/>
          </p:cNvSpPr>
          <p:nvPr>
            <p:ph type="sldNum" sz="quarter" idx="11"/>
          </p:nvPr>
        </p:nvSpPr>
        <p:spPr/>
        <p:txBody>
          <a:bodyPr/>
          <a:lstStyle>
            <a:lvl1pPr>
              <a:defRPr/>
            </a:lvl1pPr>
          </a:lstStyle>
          <a:p>
            <a:pPr>
              <a:defRPr/>
            </a:pPr>
            <a:fld id="{B8A8E221-9902-4EFE-8E8E-CC0768A24F29}" type="slidenum">
              <a:rPr lang="en-US">
                <a:solidFill>
                  <a:srgbClr val="8B8B8B"/>
                </a:solidFill>
              </a:rPr>
              <a:pPr>
                <a:defRPr/>
              </a:pPr>
              <a:t>‹#›</a:t>
            </a:fld>
            <a:endParaRPr lang="en-US" dirty="0">
              <a:solidFill>
                <a:srgbClr val="8B8B8B"/>
              </a:solidFill>
            </a:endParaRPr>
          </a:p>
        </p:txBody>
      </p:sp>
    </p:spTree>
    <p:extLst>
      <p:ext uri="{BB962C8B-B14F-4D97-AF65-F5344CB8AC3E}">
        <p14:creationId xmlns:p14="http://schemas.microsoft.com/office/powerpoint/2010/main" val="1842789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4" name="Content Placeholder 4" descr="PM_logo_for_PPT.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7013" y="165100"/>
            <a:ext cx="4268787" cy="105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3"/>
          <p:cNvSpPr>
            <a:spLocks noGrp="1"/>
          </p:cNvSpPr>
          <p:nvPr>
            <p:ph type="sldNum" sz="quarter" idx="10"/>
          </p:nvPr>
        </p:nvSpPr>
        <p:spPr/>
        <p:txBody>
          <a:bodyPr/>
          <a:lstStyle>
            <a:lvl1pPr>
              <a:defRPr>
                <a:solidFill>
                  <a:srgbClr val="3F3F3F"/>
                </a:solidFill>
              </a:defRPr>
            </a:lvl1pPr>
          </a:lstStyle>
          <a:p>
            <a:pPr>
              <a:defRPr/>
            </a:pPr>
            <a:fld id="{02CB35E0-2F59-437A-87FD-4DF381EB8FFA}" type="slidenum">
              <a:rPr lang="en-US"/>
              <a:pPr>
                <a:defRPr/>
              </a:pPr>
              <a:t>‹#›</a:t>
            </a:fld>
            <a:endParaRPr lang="en-US" dirty="0"/>
          </a:p>
        </p:txBody>
      </p:sp>
    </p:spTree>
    <p:extLst>
      <p:ext uri="{BB962C8B-B14F-4D97-AF65-F5344CB8AC3E}">
        <p14:creationId xmlns:p14="http://schemas.microsoft.com/office/powerpoint/2010/main" val="1651086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6764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4246244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828800" y="381000"/>
            <a:ext cx="6096000" cy="838200"/>
          </a:xfrm>
        </p:spPr>
        <p:txBody>
          <a:bodyPr>
            <a:noAutofit/>
          </a:bodyPr>
          <a:lstStyle>
            <a:lvl1pPr>
              <a:buNone/>
              <a:defRPr sz="4000" b="1">
                <a:solidFill>
                  <a:schemeClr val="tx1"/>
                </a:solidFill>
              </a:defRPr>
            </a:lvl1pPr>
          </a:lstStyle>
          <a:p>
            <a:pPr lvl="0"/>
            <a:r>
              <a:rPr lang="en-US" smtClean="0"/>
              <a:t>Click to edit Master text styles</a:t>
            </a:r>
          </a:p>
        </p:txBody>
      </p:sp>
      <p:sp>
        <p:nvSpPr>
          <p:cNvPr id="3" name="Slide Number Placeholder 2"/>
          <p:cNvSpPr>
            <a:spLocks noGrp="1"/>
          </p:cNvSpPr>
          <p:nvPr>
            <p:ph type="sldNum" sz="quarter" idx="4"/>
          </p:nvPr>
        </p:nvSpPr>
        <p:spPr>
          <a:xfrm>
            <a:off x="7848600" y="6532004"/>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rPr>
              <a:pPr/>
              <a:t>‹#›</a:t>
            </a:fld>
            <a:endParaRPr lang="en-US" dirty="0">
              <a:solidFill>
                <a:prstClr val="white">
                  <a:lumMod val="65000"/>
                </a:prstClr>
              </a:solidFill>
            </a:endParaRPr>
          </a:p>
        </p:txBody>
      </p:sp>
    </p:spTree>
    <p:extLst>
      <p:ext uri="{BB962C8B-B14F-4D97-AF65-F5344CB8AC3E}">
        <p14:creationId xmlns:p14="http://schemas.microsoft.com/office/powerpoint/2010/main" val="3191709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5.xml"/><Relationship Id="rId18" Type="http://schemas.openxmlformats.org/officeDocument/2006/relationships/slideLayout" Target="../slideLayouts/slideLayout40.xml"/><Relationship Id="rId26" Type="http://schemas.openxmlformats.org/officeDocument/2006/relationships/slideLayout" Target="../slideLayouts/slideLayout48.xml"/><Relationship Id="rId39" Type="http://schemas.openxmlformats.org/officeDocument/2006/relationships/slideLayout" Target="../slideLayouts/slideLayout61.xml"/><Relationship Id="rId21" Type="http://schemas.openxmlformats.org/officeDocument/2006/relationships/slideLayout" Target="../slideLayouts/slideLayout43.xml"/><Relationship Id="rId34" Type="http://schemas.openxmlformats.org/officeDocument/2006/relationships/slideLayout" Target="../slideLayouts/slideLayout56.xml"/><Relationship Id="rId42" Type="http://schemas.openxmlformats.org/officeDocument/2006/relationships/slideLayout" Target="../slideLayouts/slideLayout64.xml"/><Relationship Id="rId47" Type="http://schemas.openxmlformats.org/officeDocument/2006/relationships/slideLayout" Target="../slideLayouts/slideLayout69.xml"/><Relationship Id="rId50" Type="http://schemas.openxmlformats.org/officeDocument/2006/relationships/slideLayout" Target="../slideLayouts/slideLayout72.xml"/><Relationship Id="rId55" Type="http://schemas.openxmlformats.org/officeDocument/2006/relationships/theme" Target="../theme/theme2.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slideLayout" Target="../slideLayouts/slideLayout47.xml"/><Relationship Id="rId33" Type="http://schemas.openxmlformats.org/officeDocument/2006/relationships/slideLayout" Target="../slideLayouts/slideLayout55.xml"/><Relationship Id="rId38" Type="http://schemas.openxmlformats.org/officeDocument/2006/relationships/slideLayout" Target="../slideLayouts/slideLayout60.xml"/><Relationship Id="rId46" Type="http://schemas.openxmlformats.org/officeDocument/2006/relationships/slideLayout" Target="../slideLayouts/slideLayout68.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29" Type="http://schemas.openxmlformats.org/officeDocument/2006/relationships/slideLayout" Target="../slideLayouts/slideLayout51.xml"/><Relationship Id="rId41" Type="http://schemas.openxmlformats.org/officeDocument/2006/relationships/slideLayout" Target="../slideLayouts/slideLayout63.xml"/><Relationship Id="rId54" Type="http://schemas.openxmlformats.org/officeDocument/2006/relationships/slideLayout" Target="../slideLayouts/slideLayout76.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slideLayout" Target="../slideLayouts/slideLayout46.xml"/><Relationship Id="rId32" Type="http://schemas.openxmlformats.org/officeDocument/2006/relationships/slideLayout" Target="../slideLayouts/slideLayout54.xml"/><Relationship Id="rId37" Type="http://schemas.openxmlformats.org/officeDocument/2006/relationships/slideLayout" Target="../slideLayouts/slideLayout59.xml"/><Relationship Id="rId40" Type="http://schemas.openxmlformats.org/officeDocument/2006/relationships/slideLayout" Target="../slideLayouts/slideLayout62.xml"/><Relationship Id="rId45" Type="http://schemas.openxmlformats.org/officeDocument/2006/relationships/slideLayout" Target="../slideLayouts/slideLayout67.xml"/><Relationship Id="rId53" Type="http://schemas.openxmlformats.org/officeDocument/2006/relationships/slideLayout" Target="../slideLayouts/slideLayout75.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28" Type="http://schemas.openxmlformats.org/officeDocument/2006/relationships/slideLayout" Target="../slideLayouts/slideLayout50.xml"/><Relationship Id="rId36" Type="http://schemas.openxmlformats.org/officeDocument/2006/relationships/slideLayout" Target="../slideLayouts/slideLayout58.xml"/><Relationship Id="rId49" Type="http://schemas.openxmlformats.org/officeDocument/2006/relationships/slideLayout" Target="../slideLayouts/slideLayout71.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31" Type="http://schemas.openxmlformats.org/officeDocument/2006/relationships/slideLayout" Target="../slideLayouts/slideLayout53.xml"/><Relationship Id="rId44" Type="http://schemas.openxmlformats.org/officeDocument/2006/relationships/slideLayout" Target="../slideLayouts/slideLayout66.xml"/><Relationship Id="rId52" Type="http://schemas.openxmlformats.org/officeDocument/2006/relationships/slideLayout" Target="../slideLayouts/slideLayout74.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 Id="rId27" Type="http://schemas.openxmlformats.org/officeDocument/2006/relationships/slideLayout" Target="../slideLayouts/slideLayout49.xml"/><Relationship Id="rId30" Type="http://schemas.openxmlformats.org/officeDocument/2006/relationships/slideLayout" Target="../slideLayouts/slideLayout52.xml"/><Relationship Id="rId35" Type="http://schemas.openxmlformats.org/officeDocument/2006/relationships/slideLayout" Target="../slideLayouts/slideLayout57.xml"/><Relationship Id="rId43" Type="http://schemas.openxmlformats.org/officeDocument/2006/relationships/slideLayout" Target="../slideLayouts/slideLayout65.xml"/><Relationship Id="rId48" Type="http://schemas.openxmlformats.org/officeDocument/2006/relationships/slideLayout" Target="../slideLayouts/slideLayout70.xml"/><Relationship Id="rId8" Type="http://schemas.openxmlformats.org/officeDocument/2006/relationships/slideLayout" Target="../slideLayouts/slideLayout30.xml"/><Relationship Id="rId51" Type="http://schemas.openxmlformats.org/officeDocument/2006/relationships/slideLayout" Target="../slideLayouts/slideLayout73.xml"/><Relationship Id="rId3"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52400" y="228600"/>
            <a:ext cx="76200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1"/>
          <p:cNvSpPr/>
          <p:nvPr userDrawn="1"/>
        </p:nvSpPr>
        <p:spPr>
          <a:xfrm>
            <a:off x="7848600" y="0"/>
            <a:ext cx="1295400" cy="137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pic>
        <p:nvPicPr>
          <p:cNvPr id="1029" name="Picture 3"/>
          <p:cNvPicPr>
            <a:picLocks noChangeAspect="1"/>
          </p:cNvPicPr>
          <p:nvPr userDrawn="1"/>
        </p:nvPicPr>
        <p:blipFill>
          <a:blip r:embed="rId24" cstate="email">
            <a:extLst>
              <a:ext uri="{28A0092B-C50C-407E-A947-70E740481C1C}">
                <a14:useLocalDpi xmlns:a14="http://schemas.microsoft.com/office/drawing/2010/main"/>
              </a:ext>
            </a:extLst>
          </a:blip>
          <a:srcRect/>
          <a:stretch>
            <a:fillRect/>
          </a:stretch>
        </p:blipFill>
        <p:spPr bwMode="auto">
          <a:xfrm>
            <a:off x="8001000" y="38100"/>
            <a:ext cx="9906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lide Number Placeholder 2"/>
          <p:cNvSpPr>
            <a:spLocks noGrp="1"/>
          </p:cNvSpPr>
          <p:nvPr>
            <p:ph type="sldNum" sz="quarter" idx="4"/>
          </p:nvPr>
        </p:nvSpPr>
        <p:spPr>
          <a:xfrm>
            <a:off x="7848600" y="6528883"/>
            <a:ext cx="1219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extLst>
      <p:ext uri="{BB962C8B-B14F-4D97-AF65-F5344CB8AC3E}">
        <p14:creationId xmlns:p14="http://schemas.microsoft.com/office/powerpoint/2010/main" val="3341645693"/>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1" r:id="rId20"/>
    <p:sldLayoutId id="2147484022" r:id="rId21"/>
    <p:sldLayoutId id="2147484044" r:id="rId22"/>
  </p:sldLayoutIdLst>
  <p:timing>
    <p:tnLst>
      <p:par>
        <p:cTn id="1" dur="indefinite" restart="never" nodeType="tmRoot"/>
      </p:par>
    </p:tnLst>
  </p:timing>
  <p:hf hdr="0" ftr="0" dt="0"/>
  <p:txStyles>
    <p:titleStyle>
      <a:lvl1pPr algn="l" rtl="0" eaLnBrk="0" fontAlgn="base" hangingPunct="0">
        <a:spcBef>
          <a:spcPct val="0"/>
        </a:spcBef>
        <a:spcAft>
          <a:spcPct val="0"/>
        </a:spcAft>
        <a:defRPr sz="36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00B0F0"/>
        </a:buClr>
        <a:buFont typeface="Arial" charset="0"/>
        <a:buChar char="•"/>
        <a:defRPr sz="3200" kern="1200">
          <a:solidFill>
            <a:srgbClr val="6F6F6F"/>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rgbClr val="00B0F0"/>
        </a:buClr>
        <a:buFont typeface="Arial" charset="0"/>
        <a:buChar char="–"/>
        <a:defRPr sz="2800" kern="1200">
          <a:solidFill>
            <a:srgbClr val="6F6F6F"/>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rgbClr val="00B0F0"/>
        </a:buClr>
        <a:buFont typeface="Arial" charset="0"/>
        <a:buChar char="•"/>
        <a:defRPr sz="2400" kern="1200">
          <a:solidFill>
            <a:srgbClr val="6F6F6F"/>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rgbClr val="00B0F0"/>
        </a:buClr>
        <a:buFont typeface="Arial" charset="0"/>
        <a:buChar char="»"/>
        <a:defRPr sz="2000" kern="1200">
          <a:solidFill>
            <a:srgbClr val="6F6F6F"/>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5455" y="1270282"/>
            <a:ext cx="8393505" cy="53780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9618" y="1951465"/>
            <a:ext cx="7837182" cy="417469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209221" y="6356351"/>
            <a:ext cx="47757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AF508D-7A60-4438-A564-7678C5722827}" type="slidenum">
              <a:rPr lang="en-US" smtClean="0">
                <a:solidFill>
                  <a:prstClr val="white">
                    <a:lumMod val="65000"/>
                  </a:prstClr>
                </a:solidFill>
                <a:latin typeface="Arial" charset="0"/>
                <a:cs typeface="Arial" charset="0"/>
              </a:rPr>
              <a:pPr/>
              <a:t>‹#›</a:t>
            </a:fld>
            <a:endParaRPr lang="en-US" dirty="0">
              <a:solidFill>
                <a:prstClr val="white">
                  <a:lumMod val="65000"/>
                </a:prstClr>
              </a:solidFill>
              <a:latin typeface="Arial" charset="0"/>
              <a:cs typeface="Arial" charset="0"/>
            </a:endParaRPr>
          </a:p>
        </p:txBody>
      </p:sp>
    </p:spTree>
    <p:extLst>
      <p:ext uri="{BB962C8B-B14F-4D97-AF65-F5344CB8AC3E}">
        <p14:creationId xmlns:p14="http://schemas.microsoft.com/office/powerpoint/2010/main" val="2975233346"/>
      </p:ext>
    </p:extLst>
  </p:cSld>
  <p:clrMap bg1="lt1" tx1="dk1" bg2="lt2" tx2="dk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 id="2147484240" r:id="rId18"/>
    <p:sldLayoutId id="2147484241" r:id="rId19"/>
    <p:sldLayoutId id="2147484211" r:id="rId20"/>
    <p:sldLayoutId id="2147484214" r:id="rId21"/>
    <p:sldLayoutId id="2147484215" r:id="rId22"/>
    <p:sldLayoutId id="2147484216" r:id="rId23"/>
    <p:sldLayoutId id="2147484218" r:id="rId24"/>
    <p:sldLayoutId id="2147484221" r:id="rId25"/>
    <p:sldLayoutId id="2147484113" r:id="rId26"/>
    <p:sldLayoutId id="2147484115" r:id="rId27"/>
    <p:sldLayoutId id="2147484116" r:id="rId28"/>
    <p:sldLayoutId id="2147484123" r:id="rId29"/>
    <p:sldLayoutId id="2147484125" r:id="rId30"/>
    <p:sldLayoutId id="2147484126" r:id="rId31"/>
    <p:sldLayoutId id="2147484127" r:id="rId32"/>
    <p:sldLayoutId id="2147484128" r:id="rId33"/>
    <p:sldLayoutId id="2147484129" r:id="rId34"/>
    <p:sldLayoutId id="2147484130" r:id="rId35"/>
    <p:sldLayoutId id="2147484131" r:id="rId36"/>
    <p:sldLayoutId id="2147484132" r:id="rId37"/>
    <p:sldLayoutId id="2147484133" r:id="rId38"/>
    <p:sldLayoutId id="2147484134" r:id="rId39"/>
    <p:sldLayoutId id="2147484135" r:id="rId40"/>
    <p:sldLayoutId id="2147484136" r:id="rId41"/>
    <p:sldLayoutId id="2147484137" r:id="rId42"/>
    <p:sldLayoutId id="2147484138" r:id="rId43"/>
    <p:sldLayoutId id="2147484139" r:id="rId44"/>
    <p:sldLayoutId id="2147484140" r:id="rId45"/>
    <p:sldLayoutId id="2147484141" r:id="rId46"/>
    <p:sldLayoutId id="2147484142" r:id="rId47"/>
    <p:sldLayoutId id="2147484143" r:id="rId48"/>
    <p:sldLayoutId id="2147484144" r:id="rId49"/>
    <p:sldLayoutId id="2147484145" r:id="rId50"/>
    <p:sldLayoutId id="2147484146" r:id="rId51"/>
    <p:sldLayoutId id="2147484147" r:id="rId52"/>
    <p:sldLayoutId id="2147484148" r:id="rId53"/>
    <p:sldLayoutId id="2147484149" r:id="rId54"/>
  </p:sldLayoutIdLst>
  <p:hf hdr="0" ftr="0" dt="0"/>
  <p:txStyles>
    <p:titleStyle>
      <a:lvl1pPr algn="l" defTabSz="457200" rtl="0" eaLnBrk="1" latinLnBrk="0" hangingPunct="1">
        <a:spcBef>
          <a:spcPct val="0"/>
        </a:spcBef>
        <a:buNone/>
        <a:defRPr sz="1800" b="1" kern="1200">
          <a:solidFill>
            <a:srgbClr val="0070C0"/>
          </a:solidFill>
          <a:latin typeface="Univers" pitchFamily="34" charset="0"/>
          <a:ea typeface="+mj-ea"/>
          <a:cs typeface="+mj-cs"/>
        </a:defRPr>
      </a:lvl1pPr>
    </p:titleStyle>
    <p:bodyStyle>
      <a:lvl1pPr marL="342900" indent="-3429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spcBef>
          <a:spcPct val="200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hyperlink" Target="http://www.energystar.gov/benchmar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4.xml"/><Relationship Id="rId5" Type="http://schemas.openxmlformats.org/officeDocument/2006/relationships/hyperlink" Target="https://www.energystar.gov/sites/default/files/buildings/tools/HowtoUsetheSustainableBuildings_Checklist_021214.pdf" TargetMode="Externa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hyperlink" Target="https://www.energystar.gov/buildings/training" TargetMode="External"/><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hyperlink" Target="http://www.energystar.gov/buildingshelp" TargetMode="External"/><Relationship Id="rId4" Type="http://schemas.openxmlformats.org/officeDocument/2006/relationships/hyperlink" Target="http://esbuildings.webex.com/"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hyperlink" Target="http://www.usgbc.org/resources/leed-reference-guide-building-design-and-construction" TargetMode="External"/><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hyperlink" Target="http://www.usgbc.org/resources/leed-reference-guide-building-design-and-construction" TargetMode="External"/><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hyperlink" Target="http://www.usgbc.org/resources/leed-reference-guide-building-design-and-construction" TargetMode="External"/><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4.xml"/><Relationship Id="rId5" Type="http://schemas.openxmlformats.org/officeDocument/2006/relationships/image" Target="../media/image47.png"/><Relationship Id="rId4" Type="http://schemas.openxmlformats.org/officeDocument/2006/relationships/hyperlink" Target="http://www.usgbc.org/resources/leed-reference-guide-building-design-and-constructio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hyperlink" Target="http://www.usgbc.org/resources/leed-reference-guide-building-design-and-construction" TargetMode="External"/><Relationship Id="rId2" Type="http://schemas.openxmlformats.org/officeDocument/2006/relationships/notesSlide" Target="../notesSlides/notesSlide24.xml"/><Relationship Id="rId1" Type="http://schemas.openxmlformats.org/officeDocument/2006/relationships/slideLayout" Target="../slideLayouts/slideLayout24.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33.xml"/><Relationship Id="rId5" Type="http://schemas.openxmlformats.org/officeDocument/2006/relationships/image" Target="../media/image57.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33.xml"/><Relationship Id="rId4"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24.xml"/><Relationship Id="rId4" Type="http://schemas.openxmlformats.org/officeDocument/2006/relationships/hyperlink" Target="http://www.thegbi.org/green-globes/continual-improvement-for-existing-buildings.shtm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4.xml"/><Relationship Id="rId1" Type="http://schemas.openxmlformats.org/officeDocument/2006/relationships/slideLayout" Target="../slideLayouts/slideLayout24.xml"/><Relationship Id="rId4" Type="http://schemas.openxmlformats.org/officeDocument/2006/relationships/hyperlink" Target="http://www.thegbi.org/green-globes/continual-improvement-for-existing-buildings.shtml"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6.xml"/><Relationship Id="rId1" Type="http://schemas.openxmlformats.org/officeDocument/2006/relationships/slideLayout" Target="../slideLayouts/slideLayout33.xml"/><Relationship Id="rId4" Type="http://schemas.openxmlformats.org/officeDocument/2006/relationships/image" Target="../media/image64.png"/></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33.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hyperlink" Target="http://www.energystar.gov/BuildingsHelp" TargetMode="External"/><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wmf"/><Relationship Id="rId3" Type="http://schemas.openxmlformats.org/officeDocument/2006/relationships/image" Target="../media/image19.jpeg"/><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notesSlide" Target="../notesSlides/notesSlide6.xml"/><Relationship Id="rId16" Type="http://schemas.openxmlformats.org/officeDocument/2006/relationships/image" Target="../media/image32.png"/><Relationship Id="rId1" Type="http://schemas.openxmlformats.org/officeDocument/2006/relationships/slideLayout" Target="../slideLayouts/slideLayout33.xml"/><Relationship Id="rId6" Type="http://schemas.openxmlformats.org/officeDocument/2006/relationships/image" Target="../media/image22.jpeg"/><Relationship Id="rId11" Type="http://schemas.openxmlformats.org/officeDocument/2006/relationships/image" Target="../media/image27.jpeg"/><Relationship Id="rId5" Type="http://schemas.openxmlformats.org/officeDocument/2006/relationships/image" Target="../media/image21.jpeg"/><Relationship Id="rId15" Type="http://schemas.openxmlformats.org/officeDocument/2006/relationships/image" Target="../media/image3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jpe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35.png"/><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 y="2667000"/>
            <a:ext cx="8393505" cy="537808"/>
          </a:xfrm>
        </p:spPr>
        <p:txBody>
          <a:bodyPr>
            <a:noAutofit/>
          </a:bodyPr>
          <a:lstStyle/>
          <a:p>
            <a:pPr algn="ctr"/>
            <a:r>
              <a:rPr lang="en-US" sz="3200" dirty="0">
                <a:latin typeface="Arial"/>
                <a:ea typeface="ＭＳ Ｐゴシック"/>
                <a:cs typeface="Arial"/>
              </a:rPr>
              <a:t>ENERGY </a:t>
            </a:r>
            <a:r>
              <a:rPr lang="en-US" sz="3200" dirty="0" smtClean="0">
                <a:latin typeface="Arial"/>
                <a:ea typeface="ＭＳ Ｐゴシック"/>
                <a:cs typeface="Arial"/>
              </a:rPr>
              <a:t>STAR</a:t>
            </a:r>
            <a:r>
              <a:rPr lang="en-US" sz="3200" baseline="30000" dirty="0">
                <a:latin typeface="Arial"/>
                <a:ea typeface="ＭＳ Ｐゴシック"/>
                <a:cs typeface="Arial"/>
              </a:rPr>
              <a:t>®</a:t>
            </a:r>
            <a:r>
              <a:rPr lang="en-US" sz="3200" dirty="0">
                <a:latin typeface="Arial"/>
                <a:ea typeface="ＭＳ Ｐゴシック"/>
                <a:cs typeface="Arial"/>
              </a:rPr>
              <a:t> and Green Building Rating Systems </a:t>
            </a:r>
            <a:r>
              <a:rPr lang="en-US" sz="3200" dirty="0">
                <a:ea typeface="ＭＳ Ｐゴシック"/>
              </a:rPr>
              <a:t/>
            </a:r>
            <a:br>
              <a:rPr lang="en-US" sz="3200" dirty="0">
                <a:ea typeface="ＭＳ Ｐゴシック"/>
              </a:rPr>
            </a:br>
            <a:r>
              <a:rPr lang="en-US" sz="3200" dirty="0">
                <a:ea typeface="ＭＳ Ｐゴシック"/>
              </a:rPr>
              <a:t> </a:t>
            </a:r>
            <a:r>
              <a:rPr lang="en-US" b="0" dirty="0">
                <a:ea typeface="ＭＳ Ｐゴシック"/>
              </a:rPr>
              <a:t>USGBC Leadership in Energy and Environmental </a:t>
            </a:r>
            <a:r>
              <a:rPr lang="en-US" b="0" dirty="0" smtClean="0">
                <a:ea typeface="ＭＳ Ｐゴシック"/>
              </a:rPr>
              <a:t>Design </a:t>
            </a:r>
            <a:r>
              <a:rPr lang="en-US" b="0" dirty="0">
                <a:ea typeface="ＭＳ Ｐゴシック"/>
              </a:rPr>
              <a:t>(LEED</a:t>
            </a:r>
            <a:r>
              <a:rPr lang="en-US" b="0" dirty="0" smtClean="0">
                <a:ea typeface="ＭＳ Ｐゴシック"/>
              </a:rPr>
              <a:t>)</a:t>
            </a:r>
            <a:r>
              <a:rPr lang="en-US" b="0" baseline="30000" dirty="0" smtClean="0">
                <a:ea typeface="ＭＳ Ｐゴシック"/>
              </a:rPr>
              <a:t>® </a:t>
            </a:r>
            <a:r>
              <a:rPr lang="en-US" b="0" dirty="0" smtClean="0">
                <a:ea typeface="ＭＳ Ｐゴシック"/>
              </a:rPr>
              <a:t>v4, </a:t>
            </a:r>
            <a:br>
              <a:rPr lang="en-US" b="0" dirty="0" smtClean="0">
                <a:ea typeface="ＭＳ Ｐゴシック"/>
              </a:rPr>
            </a:br>
            <a:r>
              <a:rPr lang="en-US" b="0" dirty="0" smtClean="0">
                <a:ea typeface="ＭＳ Ｐゴシック"/>
              </a:rPr>
              <a:t>Green </a:t>
            </a:r>
            <a:r>
              <a:rPr lang="en-US" b="0" dirty="0">
                <a:ea typeface="ＭＳ Ｐゴシック"/>
              </a:rPr>
              <a:t>Globes</a:t>
            </a:r>
            <a:r>
              <a:rPr lang="en-US" b="0" baseline="30000" dirty="0">
                <a:ea typeface="ＭＳ Ｐゴシック"/>
              </a:rPr>
              <a:t>™</a:t>
            </a:r>
            <a:r>
              <a:rPr lang="en-US" b="0" dirty="0" smtClean="0">
                <a:ea typeface="ＭＳ Ｐゴシック"/>
              </a:rPr>
              <a:t>, and </a:t>
            </a:r>
            <a:r>
              <a:rPr lang="en-US" b="0" dirty="0">
                <a:ea typeface="ＭＳ Ｐゴシック"/>
              </a:rPr>
              <a:t/>
            </a:r>
            <a:br>
              <a:rPr lang="en-US" b="0" dirty="0">
                <a:ea typeface="ＭＳ Ｐゴシック"/>
              </a:rPr>
            </a:br>
            <a:r>
              <a:rPr lang="en-US" b="0" dirty="0">
                <a:ea typeface="ＭＳ Ｐゴシック"/>
              </a:rPr>
              <a:t>Collaborative for High Performance Schools (CHPS)</a:t>
            </a:r>
          </a:p>
        </p:txBody>
      </p:sp>
      <p:sp>
        <p:nvSpPr>
          <p:cNvPr id="3" name="Subtitle 2"/>
          <p:cNvSpPr>
            <a:spLocks noGrp="1"/>
          </p:cNvSpPr>
          <p:nvPr>
            <p:ph type="subTitle" idx="4294967295"/>
          </p:nvPr>
        </p:nvSpPr>
        <p:spPr>
          <a:xfrm>
            <a:off x="1524000" y="5334000"/>
            <a:ext cx="6400800" cy="838200"/>
          </a:xfrm>
        </p:spPr>
        <p:txBody>
          <a:bodyPr rtlCol="0">
            <a:normAutofit/>
          </a:bodyPr>
          <a:lstStyle/>
          <a:p>
            <a:pPr marL="0" lvl="0" indent="0" algn="ctr" eaLnBrk="1" hangingPunct="1">
              <a:buNone/>
            </a:pPr>
            <a:r>
              <a:rPr lang="en-US" sz="1800" i="1" dirty="0">
                <a:solidFill>
                  <a:srgbClr val="5D5D5D"/>
                </a:solidFill>
              </a:rPr>
              <a:t>U.S. Environmental Protection Agency (EPA)</a:t>
            </a:r>
          </a:p>
          <a:p>
            <a:pPr marL="0" lvl="0" indent="0" algn="ctr" eaLnBrk="1" hangingPunct="1">
              <a:buNone/>
            </a:pPr>
            <a:r>
              <a:rPr lang="en-US" sz="1800" i="1" dirty="0" smtClean="0">
                <a:solidFill>
                  <a:srgbClr val="5D5D5D"/>
                </a:solidFill>
              </a:rPr>
              <a:t>2016</a:t>
            </a:r>
            <a:endParaRPr lang="en-US" sz="1800" i="1" dirty="0">
              <a:solidFill>
                <a:srgbClr val="5D5D5D"/>
              </a:solidFill>
            </a:endParaRPr>
          </a:p>
        </p:txBody>
      </p:sp>
    </p:spTree>
    <p:extLst>
      <p:ext uri="{BB962C8B-B14F-4D97-AF65-F5344CB8AC3E}">
        <p14:creationId xmlns:p14="http://schemas.microsoft.com/office/powerpoint/2010/main" val="15594340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10</a:t>
            </a:fld>
            <a:endParaRPr lang="en-US" dirty="0">
              <a:solidFill>
                <a:prstClr val="white">
                  <a:lumMod val="65000"/>
                </a:prstClr>
              </a:solidFill>
            </a:endParaRPr>
          </a:p>
        </p:txBody>
      </p:sp>
      <p:sp>
        <p:nvSpPr>
          <p:cNvPr id="55298" name="Title 1"/>
          <p:cNvSpPr>
            <a:spLocks noGrp="1"/>
          </p:cNvSpPr>
          <p:nvPr>
            <p:ph type="title" idx="4294967295"/>
          </p:nvPr>
        </p:nvSpPr>
        <p:spPr>
          <a:xfrm>
            <a:off x="457200" y="1752600"/>
            <a:ext cx="8294687" cy="3352800"/>
          </a:xfrm>
        </p:spPr>
        <p:txBody>
          <a:bodyPr>
            <a:normAutofit/>
          </a:bodyPr>
          <a:lstStyle/>
          <a:p>
            <a:pPr algn="ctr"/>
            <a:r>
              <a:rPr lang="en-US" sz="3600" dirty="0">
                <a:latin typeface="Arial"/>
                <a:cs typeface="Arial"/>
              </a:rPr>
              <a:t>ENERGY STAR</a:t>
            </a:r>
            <a:r>
              <a:rPr lang="en-US" sz="3600" baseline="30000" dirty="0">
                <a:latin typeface="Arial"/>
                <a:cs typeface="Arial"/>
              </a:rPr>
              <a:t>®</a:t>
            </a:r>
            <a:r>
              <a:rPr lang="en-US" sz="3600" dirty="0">
                <a:latin typeface="Arial"/>
                <a:cs typeface="Arial"/>
              </a:rPr>
              <a:t> Tools:</a:t>
            </a:r>
            <a:r>
              <a:rPr lang="en-US" sz="3200" dirty="0">
                <a:latin typeface="Arial"/>
                <a:cs typeface="Arial"/>
              </a:rPr>
              <a:t/>
            </a:r>
            <a:br>
              <a:rPr lang="en-US" sz="3200" dirty="0">
                <a:latin typeface="Arial"/>
                <a:cs typeface="Arial"/>
              </a:rPr>
            </a:br>
            <a:r>
              <a:rPr lang="en-US" sz="3200" dirty="0" smtClean="0">
                <a:latin typeface="Arial"/>
                <a:cs typeface="Arial"/>
              </a:rPr>
              <a:t/>
            </a:r>
            <a:br>
              <a:rPr lang="en-US" sz="3200" dirty="0" smtClean="0">
                <a:latin typeface="Arial"/>
                <a:cs typeface="Arial"/>
              </a:rPr>
            </a:br>
            <a:r>
              <a:rPr lang="en-US" sz="3200" dirty="0" smtClean="0">
                <a:solidFill>
                  <a:srgbClr val="77D2EA"/>
                </a:solidFill>
                <a:latin typeface="Arial"/>
                <a:cs typeface="Arial"/>
              </a:rPr>
              <a:t>Portfolio </a:t>
            </a:r>
            <a:r>
              <a:rPr lang="en-US" sz="3200" dirty="0">
                <a:solidFill>
                  <a:srgbClr val="77D2EA"/>
                </a:solidFill>
                <a:latin typeface="Arial"/>
                <a:cs typeface="Arial"/>
              </a:rPr>
              <a:t>Manager, Target Finder, </a:t>
            </a:r>
            <a:br>
              <a:rPr lang="en-US" sz="3200" dirty="0">
                <a:solidFill>
                  <a:srgbClr val="77D2EA"/>
                </a:solidFill>
                <a:latin typeface="Arial"/>
                <a:cs typeface="Arial"/>
              </a:rPr>
            </a:br>
            <a:r>
              <a:rPr lang="en-US" sz="3200" dirty="0">
                <a:solidFill>
                  <a:srgbClr val="77D2EA"/>
                </a:solidFill>
                <a:latin typeface="Arial"/>
                <a:cs typeface="Arial"/>
              </a:rPr>
              <a:t>and Sustainable Buildings Checklist</a:t>
            </a:r>
            <a:endParaRPr lang="en-US" sz="6000" baseline="30000" dirty="0">
              <a:solidFill>
                <a:srgbClr val="77D2EA"/>
              </a:solidFill>
              <a:latin typeface="Arial"/>
              <a:cs typeface="Aria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365760" y="914400"/>
            <a:ext cx="8686800" cy="987552"/>
          </a:xfrm>
        </p:spPr>
        <p:txBody>
          <a:bodyPr anchor="b">
            <a:normAutofit fontScale="90000"/>
          </a:bodyPr>
          <a:lstStyle/>
          <a:p>
            <a:r>
              <a:rPr lang="en-US" sz="3600" dirty="0" smtClean="0">
                <a:latin typeface="Arial"/>
                <a:cs typeface="Arial"/>
              </a:rPr>
              <a:t>Portfolio Manager for Benchmarking Existing Buildings</a:t>
            </a:r>
            <a:endParaRPr lang="en-US" dirty="0" smtClean="0">
              <a:latin typeface="Arial"/>
              <a:cs typeface="Arial"/>
            </a:endParaRPr>
          </a:p>
        </p:txBody>
      </p:sp>
      <p:sp>
        <p:nvSpPr>
          <p:cNvPr id="55298" name="Rectangle 3"/>
          <p:cNvSpPr>
            <a:spLocks noGrp="1" noChangeArrowheads="1"/>
          </p:cNvSpPr>
          <p:nvPr>
            <p:ph idx="1"/>
          </p:nvPr>
        </p:nvSpPr>
        <p:spPr>
          <a:xfrm>
            <a:off x="365760" y="2057400"/>
            <a:ext cx="8412480" cy="4114800"/>
          </a:xfrm>
        </p:spPr>
        <p:txBody>
          <a:bodyPr vert="horz" lIns="91440" tIns="45720" rIns="91440" bIns="45720" rtlCol="0" anchor="t">
            <a:normAutofit/>
          </a:bodyPr>
          <a:lstStyle/>
          <a:p>
            <a:pPr marL="347472" indent="-347472">
              <a:lnSpc>
                <a:spcPct val="100000"/>
              </a:lnSpc>
              <a:spcAft>
                <a:spcPts val="600"/>
              </a:spcAft>
              <a:buNone/>
              <a:defRPr/>
            </a:pPr>
            <a:r>
              <a:rPr lang="en-US" sz="1800" dirty="0">
                <a:solidFill>
                  <a:srgbClr val="595959"/>
                </a:solidFill>
                <a:latin typeface="Arial"/>
                <a:cs typeface="Arial"/>
              </a:rPr>
              <a:t>Portfolio Manager helps </a:t>
            </a:r>
            <a:r>
              <a:rPr lang="en-US" sz="1800" b="1" i="1" dirty="0">
                <a:solidFill>
                  <a:srgbClr val="595959"/>
                </a:solidFill>
                <a:latin typeface="Arial"/>
                <a:cs typeface="Arial"/>
              </a:rPr>
              <a:t>operations </a:t>
            </a:r>
            <a:r>
              <a:rPr lang="en-US" sz="1800" dirty="0">
                <a:solidFill>
                  <a:srgbClr val="595959"/>
                </a:solidFill>
                <a:latin typeface="Arial"/>
                <a:cs typeface="Arial"/>
              </a:rPr>
              <a:t>teams:</a:t>
            </a:r>
          </a:p>
          <a:p>
            <a:pPr marL="347472" lvl="1" indent="-347472">
              <a:lnSpc>
                <a:spcPct val="100000"/>
              </a:lnSpc>
              <a:spcAft>
                <a:spcPts val="600"/>
              </a:spcAft>
              <a:buFont typeface="Arial"/>
              <a:buChar char="•"/>
              <a:defRPr/>
            </a:pPr>
            <a:r>
              <a:rPr lang="en-US" sz="1800" dirty="0">
                <a:solidFill>
                  <a:srgbClr val="595959"/>
                </a:solidFill>
                <a:latin typeface="Arial"/>
                <a:cs typeface="Arial"/>
              </a:rPr>
              <a:t>Benchmark the energy use of all properties</a:t>
            </a:r>
          </a:p>
          <a:p>
            <a:pPr marL="347472" lvl="1" indent="-347472">
              <a:lnSpc>
                <a:spcPct val="100000"/>
              </a:lnSpc>
              <a:spcAft>
                <a:spcPts val="600"/>
              </a:spcAft>
              <a:buFont typeface="Arial"/>
              <a:buChar char="•"/>
              <a:defRPr/>
            </a:pPr>
            <a:r>
              <a:rPr lang="en-US" sz="1800" dirty="0">
                <a:solidFill>
                  <a:srgbClr val="595959"/>
                </a:solidFill>
                <a:latin typeface="Arial"/>
                <a:cs typeface="Arial"/>
              </a:rPr>
              <a:t>Compare one building against a national sample of similar properties</a:t>
            </a:r>
          </a:p>
          <a:p>
            <a:pPr marL="347472" lvl="1" indent="-347472">
              <a:lnSpc>
                <a:spcPct val="100000"/>
              </a:lnSpc>
              <a:spcAft>
                <a:spcPts val="600"/>
              </a:spcAft>
              <a:buFont typeface="Arial"/>
              <a:buChar char="•"/>
              <a:defRPr/>
            </a:pPr>
            <a:r>
              <a:rPr lang="en-US" sz="1800" dirty="0">
                <a:solidFill>
                  <a:srgbClr val="595959"/>
                </a:solidFill>
                <a:latin typeface="Arial"/>
                <a:cs typeface="Arial"/>
              </a:rPr>
              <a:t>Track changes in energy and water use over time in a single building, groups of buildings, or entire portfolios</a:t>
            </a:r>
          </a:p>
          <a:p>
            <a:pPr marL="347472" lvl="1" indent="-347472">
              <a:lnSpc>
                <a:spcPct val="100000"/>
              </a:lnSpc>
              <a:spcAft>
                <a:spcPts val="600"/>
              </a:spcAft>
              <a:buFont typeface="Arial"/>
              <a:buChar char="•"/>
              <a:defRPr/>
            </a:pPr>
            <a:r>
              <a:rPr lang="en-US" sz="1800" dirty="0">
                <a:solidFill>
                  <a:srgbClr val="595959"/>
                </a:solidFill>
                <a:latin typeface="Arial"/>
                <a:cs typeface="Arial"/>
              </a:rPr>
              <a:t>Track and report cost savings and CO</a:t>
            </a:r>
            <a:r>
              <a:rPr lang="en-US" sz="1800" baseline="-25000" dirty="0">
                <a:solidFill>
                  <a:srgbClr val="595959"/>
                </a:solidFill>
                <a:latin typeface="Arial"/>
                <a:cs typeface="Arial"/>
              </a:rPr>
              <a:t>2</a:t>
            </a:r>
            <a:r>
              <a:rPr lang="en-US" sz="1800" dirty="0">
                <a:solidFill>
                  <a:srgbClr val="595959"/>
                </a:solidFill>
                <a:latin typeface="Arial"/>
                <a:cs typeface="Arial"/>
              </a:rPr>
              <a:t> emissions</a:t>
            </a:r>
          </a:p>
          <a:p>
            <a:pPr marL="347472" lvl="1" indent="-347472">
              <a:lnSpc>
                <a:spcPct val="100000"/>
              </a:lnSpc>
              <a:spcAft>
                <a:spcPts val="600"/>
              </a:spcAft>
              <a:buFont typeface="Arial"/>
              <a:buChar char="•"/>
              <a:defRPr/>
            </a:pPr>
            <a:r>
              <a:rPr lang="en-US" sz="1800" dirty="0">
                <a:solidFill>
                  <a:srgbClr val="595959"/>
                </a:solidFill>
                <a:latin typeface="Arial"/>
                <a:cs typeface="Arial"/>
              </a:rPr>
              <a:t>Set priorities for use of limited staff time and/or investment capital</a:t>
            </a:r>
          </a:p>
          <a:p>
            <a:pPr marL="347472" lvl="1" indent="-347472">
              <a:lnSpc>
                <a:spcPct val="100000"/>
              </a:lnSpc>
              <a:spcAft>
                <a:spcPts val="600"/>
              </a:spcAft>
              <a:buFont typeface="Arial"/>
              <a:buChar char="•"/>
              <a:defRPr/>
            </a:pPr>
            <a:r>
              <a:rPr lang="en-US" sz="1800" dirty="0">
                <a:solidFill>
                  <a:srgbClr val="595959"/>
                </a:solidFill>
                <a:latin typeface="Arial"/>
                <a:cs typeface="Arial"/>
              </a:rPr>
              <a:t>Receive an energy use intensity (EUI) value for each property</a:t>
            </a:r>
          </a:p>
          <a:p>
            <a:pPr marL="347472" lvl="1" indent="-347472">
              <a:lnSpc>
                <a:spcPct val="100000"/>
              </a:lnSpc>
              <a:spcAft>
                <a:spcPts val="600"/>
              </a:spcAft>
              <a:buFont typeface="Arial"/>
              <a:buChar char="•"/>
              <a:defRPr/>
            </a:pPr>
            <a:r>
              <a:rPr lang="en-US" sz="1800" dirty="0">
                <a:solidFill>
                  <a:srgbClr val="595959"/>
                </a:solidFill>
                <a:latin typeface="Arial"/>
                <a:cs typeface="Arial"/>
              </a:rPr>
              <a:t>Apply for the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certification</a:t>
            </a:r>
          </a:p>
          <a:p>
            <a:pPr lvl="1">
              <a:lnSpc>
                <a:spcPct val="100000"/>
              </a:lnSpc>
              <a:spcAft>
                <a:spcPct val="10000"/>
              </a:spcAft>
              <a:buFont typeface="Arial"/>
              <a:buChar char="•"/>
              <a:defRPr/>
            </a:pPr>
            <a:endParaRPr lang="en-US" sz="1800" dirty="0">
              <a:solidFill>
                <a:srgbClr val="595959"/>
              </a:solidFill>
            </a:endParaRPr>
          </a:p>
          <a:p>
            <a:pPr lvl="1">
              <a:spcAft>
                <a:spcPct val="10000"/>
              </a:spcAft>
              <a:buFont typeface="Arial" charset="0"/>
              <a:buNone/>
              <a:defRPr/>
            </a:pPr>
            <a:endParaRPr lang="en-US" sz="1800" dirty="0">
              <a:solidFill>
                <a:schemeClr val="accent5">
                  <a:lumMod val="50000"/>
                </a:schemeClr>
              </a:solidFill>
            </a:endParaRPr>
          </a:p>
        </p:txBody>
      </p:sp>
      <p:sp>
        <p:nvSpPr>
          <p:cNvPr id="2" name="Slide Number Placeholder 1"/>
          <p:cNvSpPr>
            <a:spLocks noGrp="1"/>
          </p:cNvSpPr>
          <p:nvPr>
            <p:ph type="sldNum" sz="quarter" idx="12"/>
          </p:nvPr>
        </p:nvSpPr>
        <p:spPr>
          <a:prstGeom prst="rect">
            <a:avLst/>
          </a:prstGeom>
        </p:spPr>
        <p:txBody>
          <a:bodyPr/>
          <a:lstStyle/>
          <a:p>
            <a:fld id="{F5A34203-934D-40FC-AB05-D82B5628A42B}" type="slidenum">
              <a:rPr lang="en-US" smtClean="0"/>
              <a:pPr/>
              <a:t>11</a:t>
            </a:fld>
            <a:endParaRPr lang="en-US"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0" y="1066800"/>
            <a:ext cx="1447800" cy="12830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sp>
        <p:nvSpPr>
          <p:cNvPr id="4" name="TextBox 3"/>
          <p:cNvSpPr txBox="1"/>
          <p:nvPr/>
        </p:nvSpPr>
        <p:spPr>
          <a:xfrm>
            <a:off x="2341774" y="6026256"/>
            <a:ext cx="4206061" cy="369332"/>
          </a:xfrm>
          <a:prstGeom prst="rect">
            <a:avLst/>
          </a:prstGeom>
        </p:spPr>
        <p:txBody>
          <a:bodyPr rtlCol="0">
            <a:spAutoFit/>
          </a:bodyPr>
          <a:lstStyle/>
          <a:p>
            <a:pPr algn="ctr"/>
            <a:r>
              <a:rPr lang="en-US" u="sng" dirty="0" smtClean="0">
                <a:solidFill>
                  <a:srgbClr val="0000FF"/>
                </a:solidFill>
                <a:latin typeface="Arial" charset="0"/>
                <a:hlinkClick r:id="rId4"/>
              </a:rPr>
              <a:t>http://www.energystar.gov/benchmark</a:t>
            </a:r>
            <a:endParaRPr lang="en-US" dirty="0">
              <a:latin typeface="Arial" charset="0"/>
            </a:endParaRPr>
          </a:p>
        </p:txBody>
      </p:sp>
    </p:spTree>
    <p:extLst>
      <p:ext uri="{BB962C8B-B14F-4D97-AF65-F5344CB8AC3E}">
        <p14:creationId xmlns:p14="http://schemas.microsoft.com/office/powerpoint/2010/main" val="38946700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365760" y="914400"/>
            <a:ext cx="8686800" cy="530352"/>
          </a:xfrm>
        </p:spPr>
        <p:txBody>
          <a:bodyPr>
            <a:noAutofit/>
          </a:bodyPr>
          <a:lstStyle/>
          <a:p>
            <a:r>
              <a:rPr lang="en-US" sz="3200" dirty="0" smtClean="0">
                <a:latin typeface="Arial"/>
                <a:cs typeface="Arial"/>
              </a:rPr>
              <a:t>Target Finder for Projects in Design</a:t>
            </a:r>
            <a:r>
              <a:rPr lang="en-US" sz="3200" i="1" dirty="0" smtClean="0">
                <a:latin typeface="Arial"/>
                <a:cs typeface="Arial"/>
              </a:rPr>
              <a:t> </a:t>
            </a:r>
            <a:r>
              <a:rPr lang="en-US" sz="3200" dirty="0" smtClean="0">
                <a:latin typeface="Arial"/>
                <a:cs typeface="Arial"/>
              </a:rPr>
              <a:t>Phase</a:t>
            </a:r>
          </a:p>
        </p:txBody>
      </p:sp>
      <p:sp>
        <p:nvSpPr>
          <p:cNvPr id="20483" name="Rectangle 3"/>
          <p:cNvSpPr>
            <a:spLocks noGrp="1"/>
          </p:cNvSpPr>
          <p:nvPr>
            <p:ph idx="1"/>
          </p:nvPr>
        </p:nvSpPr>
        <p:spPr>
          <a:xfrm>
            <a:off x="365760" y="1600200"/>
            <a:ext cx="8412480" cy="4114800"/>
          </a:xfrm>
        </p:spPr>
        <p:txBody>
          <a:bodyPr vert="horz" lIns="91440" tIns="45720" rIns="91440" bIns="45720" rtlCol="0" anchor="t">
            <a:normAutofit/>
          </a:bodyPr>
          <a:lstStyle/>
          <a:p>
            <a:pPr marL="347472" lvl="1" indent="-347472">
              <a:lnSpc>
                <a:spcPct val="100000"/>
              </a:lnSpc>
              <a:spcAft>
                <a:spcPts val="600"/>
              </a:spcAft>
              <a:buClr>
                <a:srgbClr val="00B0F0"/>
              </a:buClr>
              <a:buFont typeface="Arial"/>
              <a:buChar char="•"/>
            </a:pPr>
            <a:r>
              <a:rPr lang="en-US" sz="1800" dirty="0">
                <a:solidFill>
                  <a:srgbClr val="595959"/>
                </a:solidFill>
                <a:latin typeface="Arial"/>
                <a:cs typeface="Arial"/>
              </a:rPr>
              <a:t>Target Finder is part of the Portfolio Manager tool and can be used as a stand-alone tool or energy performance calculator</a:t>
            </a:r>
          </a:p>
          <a:p>
            <a:pPr marL="347472" lvl="1" indent="-347472">
              <a:lnSpc>
                <a:spcPct val="100000"/>
              </a:lnSpc>
              <a:spcAft>
                <a:spcPts val="600"/>
              </a:spcAft>
              <a:buClr>
                <a:srgbClr val="00B0F0"/>
              </a:buClr>
              <a:buFont typeface="Arial"/>
              <a:buChar char="•"/>
            </a:pPr>
            <a:r>
              <a:rPr lang="en-US" sz="1800" dirty="0">
                <a:solidFill>
                  <a:srgbClr val="595959"/>
                </a:solidFill>
                <a:latin typeface="Arial"/>
                <a:cs typeface="Arial"/>
              </a:rPr>
              <a:t>Target Finder calculates:</a:t>
            </a:r>
          </a:p>
          <a:p>
            <a:pPr marL="347472" lvl="2" indent="-347472">
              <a:lnSpc>
                <a:spcPct val="100000"/>
              </a:lnSpc>
              <a:spcAft>
                <a:spcPts val="600"/>
              </a:spcAft>
              <a:buClr>
                <a:srgbClr val="00B0F0"/>
              </a:buClr>
            </a:pPr>
            <a:r>
              <a:rPr lang="en-US" sz="1800" dirty="0">
                <a:solidFill>
                  <a:srgbClr val="595959"/>
                </a:solidFill>
                <a:latin typeface="Arial"/>
                <a:cs typeface="Arial"/>
              </a:rPr>
              <a:t>Energy use intensity (EUI)</a:t>
            </a:r>
          </a:p>
          <a:p>
            <a:pPr marL="347472" lvl="2" indent="-347472">
              <a:lnSpc>
                <a:spcPct val="100000"/>
              </a:lnSpc>
              <a:spcAft>
                <a:spcPts val="600"/>
              </a:spcAft>
              <a:buClr>
                <a:srgbClr val="00B0F0"/>
              </a:buClr>
            </a:pPr>
            <a:r>
              <a:rPr lang="en-US" sz="1800" dirty="0">
                <a:solidFill>
                  <a:srgbClr val="595959"/>
                </a:solidFill>
                <a:latin typeface="Arial"/>
                <a:cs typeface="Arial"/>
              </a:rPr>
              <a:t>Absolute energy required to achieve goal</a:t>
            </a:r>
          </a:p>
          <a:p>
            <a:pPr marL="347472" lvl="2" indent="-347472">
              <a:lnSpc>
                <a:spcPct val="100000"/>
              </a:lnSpc>
              <a:spcAft>
                <a:spcPts val="600"/>
              </a:spcAft>
              <a:buClr>
                <a:srgbClr val="00B0F0"/>
              </a:buClr>
            </a:pPr>
            <a:r>
              <a:rPr lang="en-US" sz="1800" dirty="0">
                <a:solidFill>
                  <a:srgbClr val="595959"/>
                </a:solidFill>
                <a:latin typeface="Arial"/>
                <a:cs typeface="Arial"/>
              </a:rPr>
              <a:t>Energy costs and GHG emissions</a:t>
            </a:r>
          </a:p>
          <a:p>
            <a:pPr marL="347472" lvl="2" indent="-347472">
              <a:lnSpc>
                <a:spcPct val="100000"/>
              </a:lnSpc>
              <a:spcAft>
                <a:spcPts val="600"/>
              </a:spcAft>
              <a:buClr>
                <a:srgbClr val="00B0F0"/>
              </a:buClr>
            </a:pPr>
            <a:r>
              <a:rPr lang="en-US" sz="1800" dirty="0">
                <a:solidFill>
                  <a:srgbClr val="595959"/>
                </a:solidFill>
                <a:latin typeface="Arial"/>
                <a:cs typeface="Arial"/>
              </a:rPr>
              <a:t>Estimated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score (1-100) of design</a:t>
            </a:r>
          </a:p>
          <a:p>
            <a:pPr marL="347472" lvl="1" indent="-347472">
              <a:lnSpc>
                <a:spcPct val="100000"/>
              </a:lnSpc>
              <a:spcAft>
                <a:spcPts val="600"/>
              </a:spcAft>
              <a:buClr>
                <a:srgbClr val="00B0F0"/>
              </a:buClr>
              <a:buFont typeface="Arial"/>
              <a:buChar char="•"/>
            </a:pPr>
            <a:r>
              <a:rPr lang="en-US" sz="1800" dirty="0">
                <a:solidFill>
                  <a:srgbClr val="595959"/>
                </a:solidFill>
                <a:latin typeface="Arial"/>
                <a:cs typeface="Arial"/>
              </a:rPr>
              <a:t>Target Finder is the name used by LEED, Green Globes, and CHPS</a:t>
            </a:r>
          </a:p>
        </p:txBody>
      </p:sp>
      <p:sp>
        <p:nvSpPr>
          <p:cNvPr id="2" name="Slide Number Placeholder 1"/>
          <p:cNvSpPr>
            <a:spLocks noGrp="1"/>
          </p:cNvSpPr>
          <p:nvPr>
            <p:ph type="sldNum" sz="quarter" idx="12"/>
          </p:nvPr>
        </p:nvSpPr>
        <p:spPr>
          <a:xfrm>
            <a:off x="8382000" y="6172201"/>
            <a:ext cx="609600" cy="457200"/>
          </a:xfrm>
        </p:spPr>
        <p:txBody>
          <a:bodyPr/>
          <a:lstStyle/>
          <a:p>
            <a:fld id="{62AF508D-7A60-4438-A564-7678C5722827}" type="slidenum">
              <a:rPr lang="en-US" smtClean="0">
                <a:solidFill>
                  <a:prstClr val="white">
                    <a:lumMod val="65000"/>
                  </a:prstClr>
                </a:solidFill>
              </a:rPr>
              <a:pPr/>
              <a:t>12</a:t>
            </a:fld>
            <a:endParaRPr lang="en-US" dirty="0">
              <a:solidFill>
                <a:prstClr val="white">
                  <a:lumMod val="65000"/>
                </a:prstClr>
              </a:solidFill>
            </a:endParaRPr>
          </a:p>
        </p:txBody>
      </p:sp>
      <p:pic>
        <p:nvPicPr>
          <p:cNvPr id="5" name="Picture 4" descr="Target Finder logo and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0396" y="2328572"/>
            <a:ext cx="2247472" cy="6802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13</a:t>
            </a:fld>
            <a:endParaRPr lang="en-US" dirty="0">
              <a:solidFill>
                <a:prstClr val="white">
                  <a:lumMod val="65000"/>
                </a:prstClr>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23" t="12076" r="16759" b="6961"/>
          <a:stretch/>
        </p:blipFill>
        <p:spPr bwMode="auto">
          <a:xfrm>
            <a:off x="6096000" y="914400"/>
            <a:ext cx="2786827" cy="26615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682" t="12977" r="17248" b="5792"/>
          <a:stretch/>
        </p:blipFill>
        <p:spPr bwMode="auto">
          <a:xfrm>
            <a:off x="3124200" y="914400"/>
            <a:ext cx="2743200" cy="26579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sp>
        <p:nvSpPr>
          <p:cNvPr id="8" name="Title 1"/>
          <p:cNvSpPr txBox="1">
            <a:spLocks/>
          </p:cNvSpPr>
          <p:nvPr/>
        </p:nvSpPr>
        <p:spPr>
          <a:xfrm>
            <a:off x="365760" y="914400"/>
            <a:ext cx="4572000" cy="1447800"/>
          </a:xfrm>
          <a:prstGeom prst="rect">
            <a:avLst/>
          </a:prstGeom>
        </p:spPr>
        <p:txBody>
          <a:bodyPr anchor="b">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Results and </a:t>
            </a:r>
          </a:p>
          <a:p>
            <a:pPr fontAlgn="auto">
              <a:spcAft>
                <a:spcPts val="0"/>
              </a:spcAft>
            </a:pPr>
            <a:r>
              <a:rPr lang="en-US" sz="3200" dirty="0" smtClean="0">
                <a:latin typeface="Arial"/>
                <a:cs typeface="Arial"/>
              </a:rPr>
              <a:t>Metrics </a:t>
            </a:r>
          </a:p>
          <a:p>
            <a:pPr fontAlgn="auto">
              <a:spcAft>
                <a:spcPts val="0"/>
              </a:spcAft>
            </a:pPr>
            <a:r>
              <a:rPr lang="en-US" sz="3200" dirty="0" smtClean="0">
                <a:latin typeface="Arial"/>
                <a:cs typeface="Arial"/>
              </a:rPr>
              <a:t>Comparisons</a:t>
            </a:r>
          </a:p>
        </p:txBody>
      </p:sp>
      <p:pic>
        <p:nvPicPr>
          <p:cNvPr id="9"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583" t="35361" r="32056" b="37474"/>
          <a:stretch/>
        </p:blipFill>
        <p:spPr bwMode="auto">
          <a:xfrm>
            <a:off x="914400" y="3810000"/>
            <a:ext cx="7162800" cy="25790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914400"/>
            <a:ext cx="8686800" cy="987552"/>
          </a:xfrm>
        </p:spPr>
        <p:txBody>
          <a:bodyPr>
            <a:noAutofit/>
          </a:bodyPr>
          <a:lstStyle/>
          <a:p>
            <a:pPr lvl="0"/>
            <a:r>
              <a:rPr lang="en-US" sz="3200" dirty="0" smtClean="0">
                <a:latin typeface="Arial"/>
                <a:cs typeface="Arial"/>
              </a:rPr>
              <a:t>Sustainable Buildings Checklist in Portfolio Manager</a:t>
            </a:r>
            <a:endParaRPr lang="en-US" sz="3200" dirty="0">
              <a:latin typeface="Arial"/>
              <a:cs typeface="Arial"/>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3F3F3F"/>
                </a:solidFill>
              </a:rPr>
              <a:pPr>
                <a:defRPr/>
              </a:pPr>
              <a:t>14</a:t>
            </a:fld>
            <a:endParaRPr lang="en-US" dirty="0">
              <a:solidFill>
                <a:srgbClr val="3F3F3F"/>
              </a:solidFill>
            </a:endParaRPr>
          </a:p>
        </p:txBody>
      </p:sp>
      <p:sp>
        <p:nvSpPr>
          <p:cNvPr id="5" name="Rectangle 3"/>
          <p:cNvSpPr txBox="1">
            <a:spLocks noChangeArrowheads="1"/>
          </p:cNvSpPr>
          <p:nvPr/>
        </p:nvSpPr>
        <p:spPr>
          <a:xfrm>
            <a:off x="365760" y="2057400"/>
            <a:ext cx="8412480" cy="4114800"/>
          </a:xfrm>
          <a:prstGeom prst="rect">
            <a:avLst/>
          </a:prstGeom>
        </p:spPr>
        <p:txBody>
          <a:bodyPr vert="horz" lIns="91440" tIns="45720" rIns="91440" bIns="45720" rtlCol="0" anchor="t">
            <a:normAutofit/>
          </a:bodyPr>
          <a:lstStyle>
            <a:lvl1pPr marL="342900" indent="-3429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1pPr>
            <a:lvl2pPr marL="742950" indent="-28575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2pPr>
            <a:lvl3pPr marL="11430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3pPr>
            <a:lvl4pPr marL="16002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4pPr>
            <a:lvl5pPr marL="2057400" indent="-228600" algn="l" defTabSz="457200" rtl="0" eaLnBrk="1" latinLnBrk="0" hangingPunct="1">
              <a:lnSpc>
                <a:spcPts val="2000"/>
              </a:lnSpc>
              <a:spcBef>
                <a:spcPts val="600"/>
              </a:spcBef>
              <a:buClr>
                <a:srgbClr val="4498D5"/>
              </a:buClr>
              <a:buFont typeface="Arial"/>
              <a:buChar char="»"/>
              <a:defRPr sz="1400" kern="1200">
                <a:solidFill>
                  <a:schemeClr val="tx1">
                    <a:lumMod val="65000"/>
                    <a:lumOff val="35000"/>
                  </a:schemeClr>
                </a:solidFill>
                <a:latin typeface="Univers"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7472" indent="-347472" fontAlgn="auto">
              <a:lnSpc>
                <a:spcPct val="100000"/>
              </a:lnSpc>
              <a:spcAft>
                <a:spcPts val="600"/>
              </a:spcAft>
              <a:buFont typeface="Arial"/>
              <a:buNone/>
              <a:defRPr/>
            </a:pPr>
            <a:r>
              <a:rPr lang="en-US" sz="1800" dirty="0">
                <a:solidFill>
                  <a:srgbClr val="595959"/>
                </a:solidFill>
                <a:latin typeface="Arial"/>
                <a:cs typeface="Arial"/>
              </a:rPr>
              <a:t>The Sustainable Buildings Checklist helps Federal agencies:</a:t>
            </a:r>
          </a:p>
          <a:p>
            <a:pPr marL="347472" lvl="1" indent="-347472" fontAlgn="auto">
              <a:lnSpc>
                <a:spcPct val="100000"/>
              </a:lnSpc>
              <a:spcAft>
                <a:spcPts val="600"/>
              </a:spcAft>
              <a:buFont typeface="Arial"/>
              <a:buChar char="•"/>
              <a:defRPr/>
            </a:pPr>
            <a:r>
              <a:rPr lang="en-US" sz="1800" dirty="0">
                <a:solidFill>
                  <a:srgbClr val="595959"/>
                </a:solidFill>
                <a:latin typeface="Arial"/>
                <a:cs typeface="Arial"/>
              </a:rPr>
              <a:t>Conduct initial and final building walkthrough assessments</a:t>
            </a:r>
          </a:p>
          <a:p>
            <a:pPr marL="347472" lvl="1" indent="-347472" fontAlgn="auto">
              <a:lnSpc>
                <a:spcPct val="100000"/>
              </a:lnSpc>
              <a:spcAft>
                <a:spcPts val="600"/>
              </a:spcAft>
              <a:buFont typeface="Arial"/>
              <a:buChar char="•"/>
              <a:defRPr/>
            </a:pPr>
            <a:r>
              <a:rPr lang="en-US" sz="1800" dirty="0">
                <a:solidFill>
                  <a:srgbClr val="595959"/>
                </a:solidFill>
                <a:latin typeface="Arial"/>
                <a:cs typeface="Arial"/>
              </a:rPr>
              <a:t>Track and easily view progress on each guiding principle</a:t>
            </a:r>
          </a:p>
          <a:p>
            <a:pPr marL="347472" lvl="1" indent="-347472" fontAlgn="auto">
              <a:lnSpc>
                <a:spcPct val="100000"/>
              </a:lnSpc>
              <a:spcAft>
                <a:spcPts val="600"/>
              </a:spcAft>
              <a:buFont typeface="Arial"/>
              <a:buChar char="•"/>
              <a:defRPr/>
            </a:pPr>
            <a:r>
              <a:rPr lang="en-US" sz="1800" dirty="0">
                <a:solidFill>
                  <a:srgbClr val="595959"/>
                </a:solidFill>
                <a:latin typeface="Arial"/>
                <a:cs typeface="Arial"/>
              </a:rPr>
              <a:t>Upload compliance documents to the repository for record keeping</a:t>
            </a:r>
          </a:p>
          <a:p>
            <a:pPr marL="347472" lvl="1" indent="-347472" fontAlgn="auto">
              <a:lnSpc>
                <a:spcPct val="100000"/>
              </a:lnSpc>
              <a:spcAft>
                <a:spcPts val="600"/>
              </a:spcAft>
              <a:buFont typeface="Arial"/>
              <a:buChar char="•"/>
              <a:defRPr/>
            </a:pPr>
            <a:r>
              <a:rPr lang="en-US" sz="1800" dirty="0">
                <a:solidFill>
                  <a:srgbClr val="595959"/>
                </a:solidFill>
                <a:latin typeface="Arial"/>
                <a:cs typeface="Arial"/>
              </a:rPr>
              <a:t>Create a portfolio-wide federal building sustainability roll-up report</a:t>
            </a:r>
          </a:p>
          <a:p>
            <a:pPr marL="347472" lvl="1" indent="-347472" fontAlgn="auto">
              <a:lnSpc>
                <a:spcPct val="100000"/>
              </a:lnSpc>
              <a:spcAft>
                <a:spcPts val="600"/>
              </a:spcAft>
              <a:buFont typeface="Arial"/>
              <a:buChar char="•"/>
              <a:defRPr/>
            </a:pPr>
            <a:r>
              <a:rPr lang="en-US" sz="1800" dirty="0">
                <a:solidFill>
                  <a:srgbClr val="595959"/>
                </a:solidFill>
                <a:latin typeface="Arial"/>
                <a:cs typeface="Arial"/>
              </a:rPr>
              <a:t>Review up-to-date energy and water metrics generated by Portfolio Manager</a:t>
            </a:r>
          </a:p>
          <a:p>
            <a:pPr lvl="1" fontAlgn="auto">
              <a:lnSpc>
                <a:spcPct val="100000"/>
              </a:lnSpc>
              <a:spcAft>
                <a:spcPct val="10000"/>
              </a:spcAft>
              <a:defRPr/>
            </a:pPr>
            <a:endParaRPr lang="en-US" sz="1800" dirty="0">
              <a:solidFill>
                <a:srgbClr val="595959"/>
              </a:solidFill>
            </a:endParaRPr>
          </a:p>
        </p:txBody>
      </p:sp>
    </p:spTree>
    <p:extLst>
      <p:ext uri="{BB962C8B-B14F-4D97-AF65-F5344CB8AC3E}">
        <p14:creationId xmlns:p14="http://schemas.microsoft.com/office/powerpoint/2010/main" val="4035283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319868" y="990600"/>
            <a:ext cx="6916474" cy="5167313"/>
            <a:chOff x="319868" y="990600"/>
            <a:chExt cx="6916474" cy="5167313"/>
          </a:xfrm>
        </p:grpSpPr>
        <p:pic>
          <p:nvPicPr>
            <p:cNvPr id="9" name="Picture 8"/>
            <p:cNvPicPr>
              <a:picLocks noChangeAspect="1"/>
            </p:cNvPicPr>
            <p:nvPr/>
          </p:nvPicPr>
          <p:blipFill>
            <a:blip r:embed="rId3"/>
            <a:stretch>
              <a:fillRect/>
            </a:stretch>
          </p:blipFill>
          <p:spPr>
            <a:xfrm>
              <a:off x="319868" y="990600"/>
              <a:ext cx="6916474" cy="5167313"/>
            </a:xfrm>
            <a:prstGeom prst="rect">
              <a:avLst/>
            </a:prstGeom>
          </p:spPr>
        </p:pic>
        <p:sp>
          <p:nvSpPr>
            <p:cNvPr id="10" name="Rectangle 9"/>
            <p:cNvSpPr/>
            <p:nvPr/>
          </p:nvSpPr>
          <p:spPr>
            <a:xfrm>
              <a:off x="5105400" y="6019800"/>
              <a:ext cx="596101" cy="13811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3F3F3F"/>
                </a:solidFill>
              </a:rPr>
              <a:pPr>
                <a:defRPr/>
              </a:pPr>
              <a:t>15</a:t>
            </a:fld>
            <a:endParaRPr lang="en-US" dirty="0">
              <a:solidFill>
                <a:srgbClr val="3F3F3F"/>
              </a:solidFill>
            </a:endParaRPr>
          </a:p>
        </p:txBody>
      </p:sp>
      <p:sp>
        <p:nvSpPr>
          <p:cNvPr id="2" name="Title 1"/>
          <p:cNvSpPr>
            <a:spLocks noGrp="1"/>
          </p:cNvSpPr>
          <p:nvPr>
            <p:ph type="title"/>
          </p:nvPr>
        </p:nvSpPr>
        <p:spPr>
          <a:xfrm>
            <a:off x="5700713" y="914400"/>
            <a:ext cx="3215543" cy="1524000"/>
          </a:xfrm>
          <a:solidFill>
            <a:schemeClr val="bg1"/>
          </a:solidFill>
        </p:spPr>
        <p:txBody>
          <a:bodyPr>
            <a:noAutofit/>
          </a:bodyPr>
          <a:lstStyle/>
          <a:p>
            <a:pPr lvl="0"/>
            <a:r>
              <a:rPr lang="en-US" sz="3200" dirty="0">
                <a:latin typeface="Arial"/>
                <a:cs typeface="Arial"/>
              </a:rPr>
              <a:t>Sustainable Buildings </a:t>
            </a:r>
            <a:br>
              <a:rPr lang="en-US" sz="3200" dirty="0">
                <a:latin typeface="Arial"/>
                <a:cs typeface="Arial"/>
              </a:rPr>
            </a:br>
            <a:r>
              <a:rPr lang="en-US" sz="3200" dirty="0">
                <a:latin typeface="Arial"/>
                <a:cs typeface="Arial"/>
              </a:rPr>
              <a:t>Checklist</a:t>
            </a:r>
          </a:p>
        </p:txBody>
      </p:sp>
      <p:pic>
        <p:nvPicPr>
          <p:cNvPr id="7" name="Picture 6"/>
          <p:cNvPicPr>
            <a:picLocks noChangeAspect="1"/>
          </p:cNvPicPr>
          <p:nvPr/>
        </p:nvPicPr>
        <p:blipFill>
          <a:blip r:embed="rId4"/>
          <a:stretch>
            <a:fillRect/>
          </a:stretch>
        </p:blipFill>
        <p:spPr>
          <a:xfrm>
            <a:off x="5701500" y="2514600"/>
            <a:ext cx="3213899" cy="3639148"/>
          </a:xfrm>
          <a:prstGeom prst="rect">
            <a:avLst/>
          </a:prstGeom>
        </p:spPr>
      </p:pic>
      <p:sp>
        <p:nvSpPr>
          <p:cNvPr id="3" name="TextBox 2"/>
          <p:cNvSpPr txBox="1"/>
          <p:nvPr/>
        </p:nvSpPr>
        <p:spPr>
          <a:xfrm>
            <a:off x="1143000" y="6198256"/>
            <a:ext cx="6934200" cy="646331"/>
          </a:xfrm>
          <a:prstGeom prst="rect">
            <a:avLst/>
          </a:prstGeom>
          <a:noFill/>
        </p:spPr>
        <p:txBody>
          <a:bodyPr wrap="square" rtlCol="0">
            <a:spAutoFit/>
          </a:bodyPr>
          <a:lstStyle/>
          <a:p>
            <a:r>
              <a:rPr lang="en-US" dirty="0" smtClean="0">
                <a:solidFill>
                  <a:schemeClr val="bg1">
                    <a:lumMod val="50000"/>
                  </a:schemeClr>
                </a:solidFill>
                <a:hlinkClick r:id="rId5"/>
              </a:rPr>
              <a:t>https://www.energystar.gov/sites/default/files/buildings/tools/HowtoUsetheSustainableBuildings_Checklist_021214.pdf</a:t>
            </a:r>
            <a:endParaRPr lang="en-US" dirty="0">
              <a:solidFill>
                <a:schemeClr val="bg1">
                  <a:lumMod val="50000"/>
                </a:schemeClr>
              </a:solidFill>
            </a:endParaRPr>
          </a:p>
        </p:txBody>
      </p:sp>
    </p:spTree>
    <p:extLst>
      <p:ext uri="{BB962C8B-B14F-4D97-AF65-F5344CB8AC3E}">
        <p14:creationId xmlns:p14="http://schemas.microsoft.com/office/powerpoint/2010/main" val="5654966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914400"/>
            <a:ext cx="8686800" cy="530352"/>
          </a:xfrm>
        </p:spPr>
        <p:txBody>
          <a:bodyPr>
            <a:noAutofit/>
          </a:bodyPr>
          <a:lstStyle/>
          <a:p>
            <a:pPr lvl="0"/>
            <a:r>
              <a:rPr lang="en-US" sz="3200" dirty="0" smtClean="0">
                <a:latin typeface="Arial"/>
                <a:cs typeface="Arial"/>
              </a:rPr>
              <a:t>ENERGY STAR</a:t>
            </a:r>
            <a:r>
              <a:rPr lang="en-US" sz="3200" baseline="30000" dirty="0">
                <a:latin typeface="Arial"/>
                <a:ea typeface="ＭＳ Ｐゴシック"/>
                <a:cs typeface="Arial"/>
              </a:rPr>
              <a:t>®</a:t>
            </a:r>
            <a:r>
              <a:rPr lang="en-US" sz="3200" dirty="0" smtClean="0">
                <a:latin typeface="Arial"/>
                <a:cs typeface="Arial"/>
              </a:rPr>
              <a:t> Resources</a:t>
            </a:r>
            <a:endParaRPr lang="en-US" sz="3200" dirty="0">
              <a:latin typeface="Arial"/>
              <a:cs typeface="Arial"/>
            </a:endParaRPr>
          </a:p>
        </p:txBody>
      </p:sp>
      <p:sp>
        <p:nvSpPr>
          <p:cNvPr id="3" name="Content Placeholder 2"/>
          <p:cNvSpPr>
            <a:spLocks noGrp="1"/>
          </p:cNvSpPr>
          <p:nvPr>
            <p:ph idx="1"/>
          </p:nvPr>
        </p:nvSpPr>
        <p:spPr>
          <a:xfrm>
            <a:off x="365760" y="1600200"/>
            <a:ext cx="8412480" cy="4114800"/>
          </a:xfrm>
        </p:spPr>
        <p:txBody>
          <a:bodyPr vert="horz" lIns="91440" tIns="45720" rIns="91440" bIns="45720" rtlCol="0" anchor="t">
            <a:normAutofit/>
          </a:bodyPr>
          <a:lstStyle/>
          <a:p>
            <a:pPr marL="347472" indent="-347472">
              <a:lnSpc>
                <a:spcPct val="100000"/>
              </a:lnSpc>
              <a:spcAft>
                <a:spcPts val="600"/>
              </a:spcAft>
            </a:pPr>
            <a:r>
              <a:rPr lang="en-US" sz="1800" dirty="0">
                <a:latin typeface="Arial"/>
                <a:cs typeface="Arial"/>
              </a:rPr>
              <a:t>Webinars and video training</a:t>
            </a:r>
          </a:p>
          <a:p>
            <a:pPr marL="347472" lvl="1" indent="-347472">
              <a:lnSpc>
                <a:spcPct val="100000"/>
              </a:lnSpc>
              <a:spcAft>
                <a:spcPts val="600"/>
              </a:spcAft>
              <a:buFont typeface="Arial"/>
              <a:buChar char="•"/>
            </a:pPr>
            <a:r>
              <a:rPr lang="en-US" sz="1800" dirty="0">
                <a:latin typeface="Arial"/>
                <a:cs typeface="Arial"/>
              </a:rPr>
              <a:t>Access video training at: </a:t>
            </a:r>
            <a:r>
              <a:rPr lang="en-US" sz="1800" dirty="0" smtClean="0">
                <a:latin typeface="Arial"/>
                <a:cs typeface="Arial"/>
                <a:hlinkClick r:id="rId3"/>
              </a:rPr>
              <a:t>https://www.energystar.gov/buildings/training</a:t>
            </a:r>
            <a:endParaRPr lang="en-US" sz="1800" dirty="0">
              <a:latin typeface="Arial"/>
              <a:cs typeface="Arial"/>
            </a:endParaRPr>
          </a:p>
          <a:p>
            <a:pPr marL="347472" lvl="1" indent="-347472">
              <a:lnSpc>
                <a:spcPct val="100000"/>
              </a:lnSpc>
              <a:spcAft>
                <a:spcPts val="600"/>
              </a:spcAft>
              <a:buFont typeface="Arial"/>
              <a:buChar char="•"/>
            </a:pPr>
            <a:r>
              <a:rPr lang="en-US" sz="1800" dirty="0">
                <a:latin typeface="Arial"/>
                <a:cs typeface="Arial"/>
              </a:rPr>
              <a:t>Register for regular webinars at: </a:t>
            </a:r>
            <a:r>
              <a:rPr lang="en-US" sz="1800" dirty="0">
                <a:latin typeface="Arial"/>
                <a:cs typeface="Arial"/>
                <a:hlinkClick r:id="rId4"/>
              </a:rPr>
              <a:t>http://esbuildings.webex.com</a:t>
            </a:r>
            <a:endParaRPr lang="en-US" sz="1800" dirty="0">
              <a:latin typeface="Arial"/>
              <a:cs typeface="Arial"/>
            </a:endParaRPr>
          </a:p>
          <a:p>
            <a:pPr marL="347472" indent="-347472">
              <a:lnSpc>
                <a:spcPct val="100000"/>
              </a:lnSpc>
              <a:spcAft>
                <a:spcPts val="600"/>
              </a:spcAft>
            </a:pPr>
            <a:r>
              <a:rPr lang="en-US" sz="1800" dirty="0">
                <a:latin typeface="Arial"/>
                <a:cs typeface="Arial"/>
              </a:rPr>
              <a:t>How To Documents</a:t>
            </a:r>
          </a:p>
          <a:p>
            <a:pPr marL="347472" lvl="1" indent="-347472">
              <a:lnSpc>
                <a:spcPct val="100000"/>
              </a:lnSpc>
              <a:spcAft>
                <a:spcPts val="600"/>
              </a:spcAft>
              <a:buFont typeface="Arial"/>
              <a:buChar char="•"/>
            </a:pPr>
            <a:r>
              <a:rPr lang="en-US" sz="1800" dirty="0">
                <a:latin typeface="Arial"/>
                <a:cs typeface="Arial"/>
              </a:rPr>
              <a:t>Access How To Documents at: </a:t>
            </a:r>
            <a:r>
              <a:rPr lang="en-US" sz="1800" dirty="0" smtClean="0">
                <a:latin typeface="Arial"/>
                <a:cs typeface="Arial"/>
                <a:hlinkClick r:id="rId3"/>
              </a:rPr>
              <a:t>https://www.energystar.gov/buildings/training</a:t>
            </a:r>
            <a:endParaRPr lang="en-US" sz="1800" dirty="0">
              <a:latin typeface="Arial"/>
              <a:cs typeface="Arial"/>
            </a:endParaRPr>
          </a:p>
          <a:p>
            <a:pPr marL="347472" indent="-347472">
              <a:lnSpc>
                <a:spcPct val="100000"/>
              </a:lnSpc>
              <a:spcAft>
                <a:spcPts val="600"/>
              </a:spcAft>
            </a:pPr>
            <a:r>
              <a:rPr lang="en-US" sz="1800" dirty="0">
                <a:latin typeface="Arial"/>
                <a:cs typeface="Arial"/>
              </a:rPr>
              <a:t>Help Desk</a:t>
            </a:r>
          </a:p>
          <a:p>
            <a:pPr marL="347472" lvl="1" indent="-347472">
              <a:lnSpc>
                <a:spcPct val="100000"/>
              </a:lnSpc>
              <a:spcAft>
                <a:spcPts val="600"/>
              </a:spcAft>
              <a:buFont typeface="Arial"/>
              <a:buChar char="•"/>
            </a:pPr>
            <a:r>
              <a:rPr lang="en-US" sz="1800" dirty="0">
                <a:latin typeface="Arial"/>
                <a:cs typeface="Arial"/>
              </a:rPr>
              <a:t>Visit: </a:t>
            </a:r>
            <a:r>
              <a:rPr lang="en-US" sz="1800" u="sng" dirty="0" smtClean="0">
                <a:latin typeface="Arial"/>
                <a:cs typeface="Arial"/>
                <a:hlinkClick r:id="rId5"/>
              </a:rPr>
              <a:t>http://www.energystar.gov/buildingshelp</a:t>
            </a:r>
            <a:endParaRPr lang="en-US" sz="1800" dirty="0">
              <a:latin typeface="Arial"/>
              <a:cs typeface="Arial"/>
            </a:endParaRPr>
          </a:p>
        </p:txBody>
      </p:sp>
      <p:sp>
        <p:nvSpPr>
          <p:cNvPr id="4" name="Slide Number Placeholder 3"/>
          <p:cNvSpPr>
            <a:spLocks noGrp="1"/>
          </p:cNvSpPr>
          <p:nvPr>
            <p:ph type="sldNum" sz="quarter" idx="12"/>
          </p:nvPr>
        </p:nvSpPr>
        <p:spPr/>
        <p:txBody>
          <a:bodyPr/>
          <a:lstStyle/>
          <a:p>
            <a:pPr>
              <a:defRPr/>
            </a:pPr>
            <a:fld id="{F16B175D-26AC-42BA-AF68-CE328C4BE887}" type="slidenum">
              <a:rPr lang="en-US" smtClean="0">
                <a:solidFill>
                  <a:srgbClr val="3F3F3F"/>
                </a:solidFill>
              </a:rPr>
              <a:pPr>
                <a:defRPr/>
              </a:pPr>
              <a:t>16</a:t>
            </a:fld>
            <a:endParaRPr lang="en-US" dirty="0">
              <a:solidFill>
                <a:srgbClr val="3F3F3F"/>
              </a:solidFill>
            </a:endParaRPr>
          </a:p>
        </p:txBody>
      </p:sp>
    </p:spTree>
    <p:extLst>
      <p:ext uri="{BB962C8B-B14F-4D97-AF65-F5344CB8AC3E}">
        <p14:creationId xmlns:p14="http://schemas.microsoft.com/office/powerpoint/2010/main" val="33894374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228600" y="1295400"/>
            <a:ext cx="8686800" cy="4384789"/>
          </a:xfrm>
          <a:prstGeom prst="rect">
            <a:avLst/>
          </a:prstGeom>
          <a:noFill/>
          <a:ln w="9525">
            <a:noFill/>
            <a:miter lim="800000"/>
            <a:headEnd/>
            <a:tailEnd/>
          </a:ln>
        </p:spPr>
        <p:txBody>
          <a:bodyPr wrap="square">
            <a:spAutoFit/>
          </a:bodyPr>
          <a:lstStyle/>
          <a:p>
            <a:pPr algn="ctr">
              <a:lnSpc>
                <a:spcPct val="110000"/>
              </a:lnSpc>
            </a:pPr>
            <a:endParaRPr lang="en-US" sz="3200" b="1" dirty="0">
              <a:solidFill>
                <a:srgbClr val="0070C0"/>
              </a:solidFill>
              <a:latin typeface="Univers" pitchFamily="34" charset="0"/>
              <a:ea typeface="+mj-ea"/>
              <a:cs typeface="+mj-cs"/>
            </a:endParaRPr>
          </a:p>
          <a:p>
            <a:pPr algn="ctr">
              <a:lnSpc>
                <a:spcPct val="110000"/>
              </a:lnSpc>
            </a:pPr>
            <a:r>
              <a:rPr lang="en-US" sz="3600" b="1" dirty="0" smtClean="0">
                <a:solidFill>
                  <a:srgbClr val="0070C0"/>
                </a:solidFill>
                <a:latin typeface="Arial"/>
                <a:ea typeface="+mj-ea"/>
                <a:cs typeface="Arial"/>
              </a:rPr>
              <a:t>Using ENERGY </a:t>
            </a:r>
            <a:r>
              <a:rPr lang="en-US" sz="3600" b="1" dirty="0">
                <a:solidFill>
                  <a:srgbClr val="0070C0"/>
                </a:solidFill>
                <a:latin typeface="Arial"/>
                <a:ea typeface="+mj-ea"/>
                <a:cs typeface="Arial"/>
              </a:rPr>
              <a:t>STAR</a:t>
            </a:r>
            <a:r>
              <a:rPr lang="en-US" sz="3600" b="1" baseline="30000" dirty="0">
                <a:solidFill>
                  <a:srgbClr val="0070C0"/>
                </a:solidFill>
                <a:latin typeface="Arial"/>
                <a:ea typeface="+mj-ea"/>
                <a:cs typeface="Arial"/>
              </a:rPr>
              <a:t>®</a:t>
            </a:r>
            <a:r>
              <a:rPr lang="en-US" sz="3600" b="1" dirty="0">
                <a:solidFill>
                  <a:srgbClr val="0070C0"/>
                </a:solidFill>
                <a:latin typeface="Arial"/>
                <a:ea typeface="+mj-ea"/>
                <a:cs typeface="Arial"/>
              </a:rPr>
              <a:t> </a:t>
            </a:r>
            <a:r>
              <a:rPr lang="en-US" sz="3600" b="1" dirty="0" smtClean="0">
                <a:solidFill>
                  <a:srgbClr val="0070C0"/>
                </a:solidFill>
                <a:latin typeface="Arial"/>
                <a:ea typeface="+mj-ea"/>
                <a:cs typeface="Arial"/>
              </a:rPr>
              <a:t>Tools: </a:t>
            </a:r>
            <a:endParaRPr lang="en-US" sz="3600" b="1" dirty="0">
              <a:solidFill>
                <a:srgbClr val="0070C0"/>
              </a:solidFill>
              <a:latin typeface="Arial"/>
              <a:ea typeface="+mj-ea"/>
              <a:cs typeface="Arial"/>
            </a:endParaRPr>
          </a:p>
          <a:p>
            <a:pPr algn="ctr">
              <a:lnSpc>
                <a:spcPct val="110000"/>
              </a:lnSpc>
            </a:pPr>
            <a:endParaRPr lang="en-US" b="1" dirty="0">
              <a:solidFill>
                <a:srgbClr val="0070C0"/>
              </a:solidFill>
              <a:latin typeface="Univers" pitchFamily="34" charset="0"/>
              <a:ea typeface="+mj-ea"/>
              <a:cs typeface="+mj-cs"/>
            </a:endParaRPr>
          </a:p>
          <a:p>
            <a:pPr algn="ctr">
              <a:lnSpc>
                <a:spcPct val="110000"/>
              </a:lnSpc>
            </a:pPr>
            <a:r>
              <a:rPr lang="en-US" sz="2800" b="1" dirty="0" smtClean="0">
                <a:solidFill>
                  <a:srgbClr val="77D2EA"/>
                </a:solidFill>
              </a:rPr>
              <a:t>LEED</a:t>
            </a:r>
            <a:r>
              <a:rPr lang="en-US" sz="2800" b="1" baseline="30000" dirty="0" smtClean="0">
                <a:solidFill>
                  <a:srgbClr val="77D2EA"/>
                </a:solidFill>
              </a:rPr>
              <a:t>®</a:t>
            </a:r>
            <a:r>
              <a:rPr lang="en-US" sz="2800" b="1" dirty="0" smtClean="0">
                <a:solidFill>
                  <a:srgbClr val="77D2EA"/>
                </a:solidFill>
              </a:rPr>
              <a:t> </a:t>
            </a:r>
            <a:r>
              <a:rPr lang="en-US" sz="2800" b="1" dirty="0">
                <a:solidFill>
                  <a:srgbClr val="77D2EA"/>
                </a:solidFill>
              </a:rPr>
              <a:t>for </a:t>
            </a:r>
            <a:r>
              <a:rPr lang="en-US" sz="2800" b="1" dirty="0" smtClean="0">
                <a:solidFill>
                  <a:srgbClr val="77D2EA"/>
                </a:solidFill>
              </a:rPr>
              <a:t>Building Design + Construction™ </a:t>
            </a:r>
          </a:p>
          <a:p>
            <a:pPr algn="ctr">
              <a:lnSpc>
                <a:spcPct val="110000"/>
              </a:lnSpc>
            </a:pPr>
            <a:r>
              <a:rPr lang="en-US" sz="2800" b="1" dirty="0" smtClean="0">
                <a:solidFill>
                  <a:srgbClr val="77D2EA"/>
                </a:solidFill>
              </a:rPr>
              <a:t>(BD+C) v4 </a:t>
            </a:r>
          </a:p>
          <a:p>
            <a:pPr algn="ctr">
              <a:lnSpc>
                <a:spcPct val="110000"/>
              </a:lnSpc>
            </a:pPr>
            <a:endParaRPr lang="en-US" sz="2800" b="1" dirty="0" smtClean="0">
              <a:solidFill>
                <a:srgbClr val="77D2EA"/>
              </a:solidFill>
            </a:endParaRPr>
          </a:p>
          <a:p>
            <a:pPr algn="ctr">
              <a:lnSpc>
                <a:spcPct val="110000"/>
              </a:lnSpc>
            </a:pPr>
            <a:r>
              <a:rPr lang="en-US" sz="2800" b="1" dirty="0" smtClean="0">
                <a:solidFill>
                  <a:srgbClr val="77D2EA"/>
                </a:solidFill>
              </a:rPr>
              <a:t>LEED</a:t>
            </a:r>
            <a:r>
              <a:rPr lang="en-US" sz="2800" b="1" baseline="30000" dirty="0">
                <a:solidFill>
                  <a:srgbClr val="77D2EA"/>
                </a:solidFill>
              </a:rPr>
              <a:t>®</a:t>
            </a:r>
            <a:r>
              <a:rPr lang="en-US" sz="2800" b="1" dirty="0">
                <a:solidFill>
                  <a:srgbClr val="77D2EA"/>
                </a:solidFill>
              </a:rPr>
              <a:t> for </a:t>
            </a:r>
            <a:r>
              <a:rPr lang="en-US" sz="2800" b="1" dirty="0" smtClean="0">
                <a:solidFill>
                  <a:srgbClr val="77D2EA"/>
                </a:solidFill>
              </a:rPr>
              <a:t>Building Operations and Maintenance™ </a:t>
            </a:r>
            <a:endParaRPr lang="en-US" sz="2800" b="1" dirty="0">
              <a:solidFill>
                <a:srgbClr val="77D2EA"/>
              </a:solidFill>
            </a:endParaRPr>
          </a:p>
          <a:p>
            <a:pPr algn="ctr">
              <a:lnSpc>
                <a:spcPct val="110000"/>
              </a:lnSpc>
            </a:pPr>
            <a:r>
              <a:rPr lang="en-US" sz="2800" b="1" dirty="0" smtClean="0">
                <a:solidFill>
                  <a:srgbClr val="77D2EA"/>
                </a:solidFill>
              </a:rPr>
              <a:t>(O+M) v4 </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17</a:t>
            </a:fld>
            <a:endParaRPr lang="en-US" dirty="0">
              <a:solidFill>
                <a:prstClr val="white">
                  <a:lumMod val="65000"/>
                </a:prstClr>
              </a:solidFill>
            </a:endParaRPr>
          </a:p>
        </p:txBody>
      </p:sp>
      <p:pic>
        <p:nvPicPr>
          <p:cNvPr id="4" name="Picture 3"/>
          <p:cNvPicPr>
            <a:picLocks noChangeAspect="1"/>
          </p:cNvPicPr>
          <p:nvPr/>
        </p:nvPicPr>
        <p:blipFill>
          <a:blip r:embed="rId3"/>
          <a:stretch>
            <a:fillRect/>
          </a:stretch>
        </p:blipFill>
        <p:spPr>
          <a:xfrm>
            <a:off x="6477000" y="5630863"/>
            <a:ext cx="1838325" cy="96202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p:cNvSpPr>
          <p:nvPr>
            <p:ph idx="1"/>
          </p:nvPr>
        </p:nvSpPr>
        <p:spPr>
          <a:xfrm>
            <a:off x="381000" y="1981200"/>
            <a:ext cx="8412480" cy="5029200"/>
          </a:xfrm>
        </p:spPr>
        <p:txBody>
          <a:bodyPr vert="horz" lIns="91440" tIns="45720" rIns="91440" bIns="45720" rtlCol="0" anchor="t">
            <a:normAutofit/>
          </a:bodyPr>
          <a:lstStyle/>
          <a:p>
            <a:pPr marL="347472" indent="-347472">
              <a:lnSpc>
                <a:spcPct val="100000"/>
              </a:lnSpc>
              <a:spcAft>
                <a:spcPts val="600"/>
              </a:spcAft>
            </a:pPr>
            <a:r>
              <a:rPr lang="en-US" sz="1800" dirty="0">
                <a:solidFill>
                  <a:srgbClr val="595959"/>
                </a:solidFill>
                <a:latin typeface="Arial"/>
                <a:cs typeface="Arial"/>
              </a:rPr>
              <a:t>Multidisciplinary credit categories:</a:t>
            </a:r>
          </a:p>
          <a:p>
            <a:pPr marL="347472" lvl="1" indent="-347472">
              <a:lnSpc>
                <a:spcPct val="100000"/>
              </a:lnSpc>
              <a:spcAft>
                <a:spcPts val="600"/>
              </a:spcAft>
              <a:buFont typeface="Arial"/>
              <a:buChar char="•"/>
            </a:pPr>
            <a:r>
              <a:rPr lang="en-US" sz="1800" dirty="0">
                <a:solidFill>
                  <a:srgbClr val="595959"/>
                </a:solidFill>
                <a:latin typeface="Arial"/>
                <a:cs typeface="Arial"/>
              </a:rPr>
              <a:t>Location and Transportation (LT)</a:t>
            </a:r>
          </a:p>
          <a:p>
            <a:pPr marL="347472" lvl="1" indent="-347472">
              <a:lnSpc>
                <a:spcPct val="100000"/>
              </a:lnSpc>
              <a:spcAft>
                <a:spcPts val="600"/>
              </a:spcAft>
              <a:buFont typeface="Arial"/>
              <a:buChar char="•"/>
            </a:pPr>
            <a:r>
              <a:rPr lang="en-US" sz="1800" dirty="0">
                <a:solidFill>
                  <a:srgbClr val="595959"/>
                </a:solidFill>
                <a:latin typeface="Arial"/>
                <a:cs typeface="Arial"/>
              </a:rPr>
              <a:t>Sustainable Sites (SS)</a:t>
            </a:r>
          </a:p>
          <a:p>
            <a:pPr marL="347472" lvl="1" indent="-347472">
              <a:lnSpc>
                <a:spcPct val="100000"/>
              </a:lnSpc>
              <a:spcAft>
                <a:spcPts val="600"/>
              </a:spcAft>
              <a:buFont typeface="Arial"/>
              <a:buChar char="•"/>
            </a:pPr>
            <a:r>
              <a:rPr lang="en-US" sz="1800" dirty="0">
                <a:solidFill>
                  <a:srgbClr val="595959"/>
                </a:solidFill>
                <a:latin typeface="Arial"/>
                <a:cs typeface="Arial"/>
              </a:rPr>
              <a:t>Water Efficiency (WE)</a:t>
            </a:r>
          </a:p>
          <a:p>
            <a:pPr marL="347472" lvl="1" indent="-347472">
              <a:lnSpc>
                <a:spcPct val="100000"/>
              </a:lnSpc>
              <a:spcAft>
                <a:spcPts val="600"/>
              </a:spcAft>
              <a:buFont typeface="Arial"/>
              <a:buChar char="•"/>
            </a:pPr>
            <a:r>
              <a:rPr lang="en-US" sz="1800" dirty="0">
                <a:solidFill>
                  <a:srgbClr val="595959"/>
                </a:solidFill>
                <a:latin typeface="Arial"/>
                <a:cs typeface="Arial"/>
              </a:rPr>
              <a:t>Energy and Atmosphere (EA)</a:t>
            </a:r>
          </a:p>
          <a:p>
            <a:pPr marL="347472" lvl="1" indent="-347472">
              <a:lnSpc>
                <a:spcPct val="100000"/>
              </a:lnSpc>
              <a:spcAft>
                <a:spcPts val="600"/>
              </a:spcAft>
              <a:buFont typeface="Arial"/>
              <a:buChar char="•"/>
            </a:pPr>
            <a:r>
              <a:rPr lang="en-US" sz="1800" dirty="0">
                <a:solidFill>
                  <a:srgbClr val="595959"/>
                </a:solidFill>
                <a:latin typeface="Arial"/>
                <a:cs typeface="Arial"/>
              </a:rPr>
              <a:t>Materials and Resources (MR)</a:t>
            </a:r>
          </a:p>
          <a:p>
            <a:pPr marL="347472" lvl="1" indent="-347472">
              <a:lnSpc>
                <a:spcPct val="100000"/>
              </a:lnSpc>
              <a:spcAft>
                <a:spcPts val="600"/>
              </a:spcAft>
              <a:buFont typeface="Arial"/>
              <a:buChar char="•"/>
            </a:pPr>
            <a:r>
              <a:rPr lang="en-US" sz="1800" dirty="0">
                <a:solidFill>
                  <a:srgbClr val="595959"/>
                </a:solidFill>
                <a:latin typeface="Arial"/>
                <a:cs typeface="Arial"/>
              </a:rPr>
              <a:t>Indoor Environmental Quality (EQ)</a:t>
            </a:r>
          </a:p>
          <a:p>
            <a:pPr marL="347472" lvl="1" indent="-347472">
              <a:lnSpc>
                <a:spcPct val="100000"/>
              </a:lnSpc>
              <a:spcAft>
                <a:spcPts val="600"/>
              </a:spcAft>
              <a:buFont typeface="Arial"/>
              <a:buChar char="•"/>
            </a:pPr>
            <a:r>
              <a:rPr lang="en-US" sz="1800" dirty="0">
                <a:solidFill>
                  <a:srgbClr val="595959"/>
                </a:solidFill>
                <a:latin typeface="Arial"/>
                <a:cs typeface="Arial"/>
              </a:rPr>
              <a:t>Innovation (IN)</a:t>
            </a:r>
          </a:p>
          <a:p>
            <a:pPr marL="347472" lvl="1" indent="-347472">
              <a:lnSpc>
                <a:spcPct val="100000"/>
              </a:lnSpc>
              <a:spcAft>
                <a:spcPts val="600"/>
              </a:spcAft>
              <a:buFont typeface="Arial"/>
              <a:buChar char="•"/>
            </a:pPr>
            <a:r>
              <a:rPr lang="en-US" sz="1800" dirty="0">
                <a:solidFill>
                  <a:srgbClr val="595959"/>
                </a:solidFill>
                <a:latin typeface="Arial"/>
                <a:cs typeface="Arial"/>
              </a:rPr>
              <a:t>Regional Priority (RP)</a:t>
            </a:r>
          </a:p>
          <a:p>
            <a:pPr marL="347472" lvl="1" indent="-347472">
              <a:lnSpc>
                <a:spcPct val="100000"/>
              </a:lnSpc>
              <a:spcAft>
                <a:spcPts val="600"/>
              </a:spcAft>
              <a:buFont typeface="Arial"/>
              <a:buChar char="•"/>
            </a:pPr>
            <a:r>
              <a:rPr lang="en-US" sz="1800" dirty="0">
                <a:solidFill>
                  <a:srgbClr val="595959"/>
                </a:solidFill>
                <a:latin typeface="Arial"/>
                <a:cs typeface="Arial"/>
              </a:rPr>
              <a:t>Integrative Process (in BD+C only)</a:t>
            </a:r>
          </a:p>
          <a:p>
            <a:pPr marL="347472" lvl="1" indent="-347472">
              <a:lnSpc>
                <a:spcPct val="100000"/>
              </a:lnSpc>
              <a:spcAft>
                <a:spcPts val="600"/>
              </a:spcAft>
              <a:buFont typeface="Arial"/>
              <a:buChar char="•"/>
            </a:pPr>
            <a:r>
              <a:rPr lang="en-US" sz="1800" b="1" dirty="0">
                <a:solidFill>
                  <a:srgbClr val="595959"/>
                </a:solidFill>
                <a:latin typeface="Arial"/>
                <a:cs typeface="Arial"/>
              </a:rPr>
              <a:t>Prerequisites</a:t>
            </a:r>
            <a:r>
              <a:rPr lang="en-US" sz="1800" dirty="0">
                <a:solidFill>
                  <a:srgbClr val="595959"/>
                </a:solidFill>
                <a:latin typeface="Arial"/>
                <a:cs typeface="Arial"/>
              </a:rPr>
              <a:t> (no points awarded; required) and </a:t>
            </a:r>
            <a:r>
              <a:rPr lang="en-US" sz="1800" b="1" dirty="0">
                <a:solidFill>
                  <a:srgbClr val="595959"/>
                </a:solidFill>
                <a:latin typeface="Arial"/>
                <a:cs typeface="Arial"/>
              </a:rPr>
              <a:t>credits</a:t>
            </a:r>
            <a:r>
              <a:rPr lang="en-US" sz="1800" dirty="0">
                <a:solidFill>
                  <a:srgbClr val="595959"/>
                </a:solidFill>
                <a:latin typeface="Arial"/>
                <a:cs typeface="Arial"/>
              </a:rPr>
              <a:t> (points awarded)</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18</a:t>
            </a:fld>
            <a:endParaRPr lang="en-US" dirty="0">
              <a:solidFill>
                <a:prstClr val="white">
                  <a:lumMod val="65000"/>
                </a:prstClr>
              </a:solidFill>
            </a:endParaRPr>
          </a:p>
        </p:txBody>
      </p:sp>
      <p:sp>
        <p:nvSpPr>
          <p:cNvPr id="5" name="Title 1"/>
          <p:cNvSpPr txBox="1">
            <a:spLocks/>
          </p:cNvSpPr>
          <p:nvPr/>
        </p:nvSpPr>
        <p:spPr>
          <a:xfrm>
            <a:off x="365760" y="914400"/>
            <a:ext cx="8686800" cy="987552"/>
          </a:xfrm>
          <a:prstGeom prst="rect">
            <a:avLst/>
          </a:prstGeom>
        </p:spPr>
        <p:txBody>
          <a:bodyPr anchor="b">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The LEED BD+C and O+M v4 Rating Systems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914400"/>
            <a:ext cx="8686800" cy="530352"/>
          </a:xfrm>
        </p:spPr>
        <p:txBody>
          <a:bodyPr>
            <a:noAutofit/>
          </a:bodyPr>
          <a:lstStyle/>
          <a:p>
            <a:r>
              <a:rPr lang="en-US" sz="3200" dirty="0">
                <a:latin typeface="Arial"/>
                <a:cs typeface="Arial"/>
              </a:rPr>
              <a:t>Energy and </a:t>
            </a:r>
            <a:r>
              <a:rPr lang="en-US" sz="3200" dirty="0" smtClean="0">
                <a:latin typeface="Arial"/>
                <a:cs typeface="Arial"/>
              </a:rPr>
              <a:t>Atmosphere for LEED BD+C</a:t>
            </a:r>
            <a:endParaRPr lang="en-US" sz="3200" dirty="0">
              <a:latin typeface="Arial"/>
              <a:cs typeface="Arial"/>
            </a:endParaRPr>
          </a:p>
        </p:txBody>
      </p:sp>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19</a:t>
            </a:fld>
            <a:endParaRPr lang="en-US" dirty="0">
              <a:solidFill>
                <a:srgbClr val="3F3F3F"/>
              </a:solidFill>
            </a:endParaRPr>
          </a:p>
        </p:txBody>
      </p:sp>
      <p:sp>
        <p:nvSpPr>
          <p:cNvPr id="5" name="TextBox 4"/>
          <p:cNvSpPr txBox="1"/>
          <p:nvPr/>
        </p:nvSpPr>
        <p:spPr>
          <a:xfrm>
            <a:off x="304800" y="6019800"/>
            <a:ext cx="8419854" cy="369332"/>
          </a:xfrm>
          <a:prstGeom prst="rect">
            <a:avLst/>
          </a:prstGeom>
          <a:noFill/>
        </p:spPr>
        <p:txBody>
          <a:bodyPr wrap="none" rtlCol="0">
            <a:spAutoFit/>
          </a:bodyPr>
          <a:lstStyle/>
          <a:p>
            <a:r>
              <a:rPr lang="en-US" i="1" dirty="0" smtClean="0">
                <a:hlinkClick r:id="rId3"/>
              </a:rPr>
              <a:t>LEED Reference Guide for Building Design and Construction</a:t>
            </a:r>
            <a:r>
              <a:rPr lang="en-US" i="1" dirty="0">
                <a:hlinkClick r:id="rId3"/>
              </a:rPr>
              <a:t> </a:t>
            </a:r>
            <a:r>
              <a:rPr lang="en-US" i="1" dirty="0" smtClean="0">
                <a:hlinkClick r:id="rId3"/>
              </a:rPr>
              <a:t> </a:t>
            </a:r>
            <a:r>
              <a:rPr lang="en-US" i="1" dirty="0" smtClean="0"/>
              <a:t>(LEED version v4</a:t>
            </a:r>
            <a:r>
              <a:rPr lang="en-US" dirty="0" smtClean="0"/>
              <a:t>) </a:t>
            </a:r>
            <a:endParaRPr lang="en-US" dirty="0"/>
          </a:p>
        </p:txBody>
      </p:sp>
      <p:grpSp>
        <p:nvGrpSpPr>
          <p:cNvPr id="11" name="Group 10"/>
          <p:cNvGrpSpPr/>
          <p:nvPr/>
        </p:nvGrpSpPr>
        <p:grpSpPr>
          <a:xfrm>
            <a:off x="843845" y="1600200"/>
            <a:ext cx="7128608" cy="4278970"/>
            <a:chOff x="838200" y="1828800"/>
            <a:chExt cx="7128608" cy="4278970"/>
          </a:xfrm>
        </p:grpSpPr>
        <p:pic>
          <p:nvPicPr>
            <p:cNvPr id="6" name="Picture 5"/>
            <p:cNvPicPr>
              <a:picLocks noChangeAspect="1"/>
            </p:cNvPicPr>
            <p:nvPr/>
          </p:nvPicPr>
          <p:blipFill>
            <a:blip r:embed="rId4"/>
            <a:stretch>
              <a:fillRect/>
            </a:stretch>
          </p:blipFill>
          <p:spPr>
            <a:xfrm>
              <a:off x="1219200" y="1828800"/>
              <a:ext cx="6747608" cy="4278970"/>
            </a:xfrm>
            <a:prstGeom prst="rect">
              <a:avLst/>
            </a:prstGeom>
          </p:spPr>
        </p:pic>
        <p:cxnSp>
          <p:nvCxnSpPr>
            <p:cNvPr id="10" name="Straight Arrow Connector 9"/>
            <p:cNvCxnSpPr/>
            <p:nvPr/>
          </p:nvCxnSpPr>
          <p:spPr>
            <a:xfrm>
              <a:off x="838200" y="2362200"/>
              <a:ext cx="990600" cy="914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spTree>
    <p:extLst>
      <p:ext uri="{BB962C8B-B14F-4D97-AF65-F5344CB8AC3E}">
        <p14:creationId xmlns:p14="http://schemas.microsoft.com/office/powerpoint/2010/main" val="14223891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65760" y="914400"/>
            <a:ext cx="8686800" cy="533400"/>
          </a:xfrm>
        </p:spPr>
        <p:txBody>
          <a:bodyPr anchor="b">
            <a:normAutofit fontScale="90000"/>
          </a:bodyPr>
          <a:lstStyle/>
          <a:p>
            <a:r>
              <a:rPr lang="en-US" sz="3600" dirty="0" smtClean="0">
                <a:latin typeface="Arial"/>
                <a:cs typeface="Arial"/>
              </a:rPr>
              <a:t>Agenda</a:t>
            </a:r>
          </a:p>
        </p:txBody>
      </p:sp>
      <p:sp>
        <p:nvSpPr>
          <p:cNvPr id="2" name="Content Placeholder 1"/>
          <p:cNvSpPr>
            <a:spLocks noGrp="1"/>
          </p:cNvSpPr>
          <p:nvPr>
            <p:ph idx="1"/>
          </p:nvPr>
        </p:nvSpPr>
        <p:spPr>
          <a:xfrm>
            <a:off x="365760" y="1600200"/>
            <a:ext cx="8412480" cy="4114800"/>
          </a:xfrm>
        </p:spPr>
        <p:txBody>
          <a:bodyPr vert="horz" lIns="91440" tIns="45720" rIns="91440" bIns="45720" rtlCol="0" anchor="t">
            <a:noAutofit/>
          </a:bodyPr>
          <a:lstStyle/>
          <a:p>
            <a:pPr>
              <a:lnSpc>
                <a:spcPct val="100000"/>
              </a:lnSpc>
              <a:tabLst>
                <a:tab pos="914400" algn="l"/>
                <a:tab pos="2224088" algn="l"/>
              </a:tabLst>
            </a:pPr>
            <a:r>
              <a:rPr lang="en-US" sz="1800" dirty="0">
                <a:solidFill>
                  <a:srgbClr val="595959"/>
                </a:solidFill>
                <a:latin typeface="Arial"/>
                <a:cs typeface="Arial"/>
              </a:rPr>
              <a:t>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a:t>
            </a:r>
            <a:r>
              <a:rPr lang="en-US" sz="1800" dirty="0" smtClean="0">
                <a:solidFill>
                  <a:srgbClr val="595959"/>
                </a:solidFill>
                <a:latin typeface="Arial"/>
                <a:cs typeface="Arial"/>
              </a:rPr>
              <a:t>Introduction</a:t>
            </a:r>
            <a:endParaRPr lang="en-US" sz="1800" dirty="0">
              <a:solidFill>
                <a:srgbClr val="595959"/>
              </a:solidFill>
              <a:latin typeface="Arial"/>
              <a:cs typeface="Arial"/>
            </a:endParaRPr>
          </a:p>
          <a:p>
            <a:pPr marL="342900" lvl="1" indent="-342900">
              <a:lnSpc>
                <a:spcPct val="100000"/>
              </a:lnSpc>
              <a:buFont typeface="Arial"/>
              <a:buChar char="•"/>
              <a:tabLst>
                <a:tab pos="914400" algn="l"/>
                <a:tab pos="2224088" algn="l"/>
              </a:tabLst>
            </a:pPr>
            <a:r>
              <a:rPr lang="en-US" sz="1800" dirty="0">
                <a:solidFill>
                  <a:srgbClr val="595959"/>
                </a:solidFill>
                <a:latin typeface="Arial"/>
                <a:cs typeface="Arial"/>
              </a:rPr>
              <a:t>Green Building Rating Systems </a:t>
            </a:r>
            <a:r>
              <a:rPr lang="en-US" sz="1800" dirty="0" smtClean="0">
                <a:solidFill>
                  <a:srgbClr val="595959"/>
                </a:solidFill>
                <a:latin typeface="Arial"/>
                <a:cs typeface="Arial"/>
              </a:rPr>
              <a:t>Overview</a:t>
            </a:r>
            <a:endParaRPr lang="en-US" sz="1800" dirty="0">
              <a:solidFill>
                <a:srgbClr val="595959"/>
              </a:solidFill>
              <a:latin typeface="Arial"/>
              <a:cs typeface="Arial"/>
            </a:endParaRPr>
          </a:p>
          <a:p>
            <a:pPr>
              <a:lnSpc>
                <a:spcPct val="100000"/>
              </a:lnSpc>
              <a:tabLst>
                <a:tab pos="914400" algn="l"/>
                <a:tab pos="2224088" algn="l"/>
              </a:tabLst>
            </a:pPr>
            <a:r>
              <a:rPr lang="en-US" sz="1800" dirty="0">
                <a:solidFill>
                  <a:srgbClr val="595959"/>
                </a:solidFill>
                <a:latin typeface="Arial"/>
                <a:cs typeface="Arial"/>
              </a:rPr>
              <a:t>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Tools</a:t>
            </a:r>
          </a:p>
          <a:p>
            <a:pPr lvl="1">
              <a:lnSpc>
                <a:spcPct val="100000"/>
              </a:lnSpc>
              <a:tabLst>
                <a:tab pos="914400" algn="l"/>
                <a:tab pos="2224088" algn="l"/>
              </a:tabLst>
            </a:pPr>
            <a:r>
              <a:rPr lang="en-US" sz="1800" dirty="0">
                <a:solidFill>
                  <a:srgbClr val="595959"/>
                </a:solidFill>
                <a:latin typeface="Arial"/>
                <a:cs typeface="Arial"/>
              </a:rPr>
              <a:t>Portfolio Manager </a:t>
            </a:r>
          </a:p>
          <a:p>
            <a:pPr lvl="1">
              <a:lnSpc>
                <a:spcPct val="100000"/>
              </a:lnSpc>
              <a:tabLst>
                <a:tab pos="914400" algn="l"/>
                <a:tab pos="2224088" algn="l"/>
              </a:tabLst>
            </a:pPr>
            <a:r>
              <a:rPr lang="en-US" sz="1800" dirty="0">
                <a:solidFill>
                  <a:srgbClr val="595959"/>
                </a:solidFill>
                <a:latin typeface="Arial"/>
                <a:cs typeface="Arial"/>
              </a:rPr>
              <a:t>Target Finder</a:t>
            </a:r>
          </a:p>
          <a:p>
            <a:pPr lvl="1">
              <a:lnSpc>
                <a:spcPct val="100000"/>
              </a:lnSpc>
              <a:tabLst>
                <a:tab pos="914400" algn="l"/>
                <a:tab pos="2224088" algn="l"/>
              </a:tabLst>
            </a:pPr>
            <a:r>
              <a:rPr lang="en-US" sz="1800" dirty="0">
                <a:solidFill>
                  <a:srgbClr val="595959"/>
                </a:solidFill>
                <a:latin typeface="Arial"/>
                <a:cs typeface="Arial"/>
              </a:rPr>
              <a:t>Sustainable Buildings </a:t>
            </a:r>
            <a:r>
              <a:rPr lang="en-US" sz="1800" dirty="0" smtClean="0">
                <a:solidFill>
                  <a:srgbClr val="595959"/>
                </a:solidFill>
                <a:latin typeface="Arial"/>
                <a:cs typeface="Arial"/>
              </a:rPr>
              <a:t>Checklist</a:t>
            </a:r>
            <a:endParaRPr lang="en-US" sz="1800" dirty="0">
              <a:solidFill>
                <a:srgbClr val="595959"/>
              </a:solidFill>
              <a:latin typeface="Arial"/>
              <a:cs typeface="Arial"/>
            </a:endParaRPr>
          </a:p>
          <a:p>
            <a:pPr>
              <a:lnSpc>
                <a:spcPct val="100000"/>
              </a:lnSpc>
              <a:tabLst>
                <a:tab pos="914400" algn="l"/>
                <a:tab pos="2224088" algn="l"/>
              </a:tabLst>
            </a:pPr>
            <a:r>
              <a:rPr lang="en-US" sz="1800" dirty="0">
                <a:solidFill>
                  <a:srgbClr val="595959"/>
                </a:solidFill>
                <a:latin typeface="Arial"/>
                <a:cs typeface="Arial"/>
              </a:rPr>
              <a:t>Using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Tools</a:t>
            </a:r>
          </a:p>
          <a:p>
            <a:pPr lvl="1">
              <a:lnSpc>
                <a:spcPct val="100000"/>
              </a:lnSpc>
              <a:tabLst>
                <a:tab pos="914400" algn="l"/>
                <a:tab pos="2224088" algn="l"/>
              </a:tabLst>
            </a:pPr>
            <a:r>
              <a:rPr lang="en-US" sz="1800" dirty="0">
                <a:solidFill>
                  <a:srgbClr val="595959"/>
                </a:solidFill>
                <a:latin typeface="Arial"/>
                <a:cs typeface="Arial"/>
              </a:rPr>
              <a:t>LEED® for Building Design + Construction™ (BD+C) v4</a:t>
            </a:r>
          </a:p>
          <a:p>
            <a:pPr lvl="1">
              <a:lnSpc>
                <a:spcPct val="100000"/>
              </a:lnSpc>
              <a:tabLst>
                <a:tab pos="914400" algn="l"/>
                <a:tab pos="2224088" algn="l"/>
              </a:tabLst>
            </a:pPr>
            <a:r>
              <a:rPr lang="en-US" sz="1800" dirty="0">
                <a:solidFill>
                  <a:srgbClr val="595959"/>
                </a:solidFill>
                <a:latin typeface="Arial"/>
                <a:cs typeface="Arial"/>
              </a:rPr>
              <a:t>LEED® for Building Operations and Maintenance™ (O+M) </a:t>
            </a:r>
            <a:r>
              <a:rPr lang="en-US" sz="1800" dirty="0" smtClean="0">
                <a:solidFill>
                  <a:srgbClr val="595959"/>
                </a:solidFill>
                <a:latin typeface="Arial"/>
                <a:cs typeface="Arial"/>
              </a:rPr>
              <a:t>v4</a:t>
            </a:r>
            <a:endParaRPr lang="en-US" sz="1800" dirty="0">
              <a:solidFill>
                <a:srgbClr val="595959"/>
              </a:solidFill>
              <a:latin typeface="Arial"/>
              <a:cs typeface="Arial"/>
            </a:endParaRPr>
          </a:p>
          <a:p>
            <a:pPr marL="342900" lvl="1" indent="-342900">
              <a:lnSpc>
                <a:spcPct val="100000"/>
              </a:lnSpc>
              <a:buFont typeface="Arial"/>
              <a:buChar char="•"/>
              <a:tabLst>
                <a:tab pos="914400" algn="l"/>
                <a:tab pos="2224088" algn="l"/>
              </a:tabLst>
            </a:pPr>
            <a:r>
              <a:rPr lang="en-US" sz="1800" dirty="0">
                <a:solidFill>
                  <a:srgbClr val="595959"/>
                </a:solidFill>
                <a:latin typeface="Arial"/>
                <a:cs typeface="Arial"/>
              </a:rPr>
              <a:t>Using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Tools: Green </a:t>
            </a:r>
            <a:r>
              <a:rPr lang="en-US" sz="1800" dirty="0" smtClean="0">
                <a:solidFill>
                  <a:srgbClr val="595959"/>
                </a:solidFill>
                <a:latin typeface="Arial"/>
                <a:cs typeface="Arial"/>
              </a:rPr>
              <a:t>Globes</a:t>
            </a:r>
            <a:endParaRPr lang="en-US" sz="1800" dirty="0">
              <a:solidFill>
                <a:srgbClr val="595959"/>
              </a:solidFill>
              <a:latin typeface="Arial"/>
              <a:cs typeface="Arial"/>
            </a:endParaRPr>
          </a:p>
          <a:p>
            <a:pPr marL="342900" lvl="1" indent="-342900">
              <a:lnSpc>
                <a:spcPct val="100000"/>
              </a:lnSpc>
              <a:buFont typeface="Arial"/>
              <a:buChar char="•"/>
              <a:tabLst>
                <a:tab pos="914400" algn="l"/>
                <a:tab pos="2224088" algn="l"/>
              </a:tabLst>
            </a:pPr>
            <a:r>
              <a:rPr lang="en-US" sz="1800" dirty="0">
                <a:solidFill>
                  <a:srgbClr val="595959"/>
                </a:solidFill>
                <a:latin typeface="Arial"/>
                <a:cs typeface="Arial"/>
              </a:rPr>
              <a:t>Using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Tools: Collaborative for High Performing Schools (CHPS) Rating </a:t>
            </a:r>
            <a:r>
              <a:rPr lang="en-US" sz="1800" dirty="0" smtClean="0">
                <a:solidFill>
                  <a:srgbClr val="595959"/>
                </a:solidFill>
                <a:latin typeface="Arial"/>
                <a:cs typeface="Arial"/>
              </a:rPr>
              <a:t>Systems</a:t>
            </a:r>
            <a:endParaRPr lang="en-US" sz="1800" dirty="0">
              <a:solidFill>
                <a:srgbClr val="595959"/>
              </a:solidFill>
              <a:latin typeface="Arial"/>
              <a:cs typeface="Arial"/>
            </a:endParaRPr>
          </a:p>
          <a:p>
            <a:pPr marL="342900" lvl="1" indent="-342900">
              <a:lnSpc>
                <a:spcPct val="100000"/>
              </a:lnSpc>
              <a:buFont typeface="Arial"/>
              <a:buChar char="•"/>
              <a:tabLst>
                <a:tab pos="914400" algn="l"/>
                <a:tab pos="2224088" algn="l"/>
              </a:tabLst>
            </a:pPr>
            <a:r>
              <a:rPr lang="en-US" sz="1800" dirty="0">
                <a:solidFill>
                  <a:srgbClr val="595959"/>
                </a:solidFill>
                <a:latin typeface="Arial"/>
                <a:cs typeface="Arial"/>
              </a:rPr>
              <a:t>Question &amp; Answer Session</a:t>
            </a:r>
          </a:p>
        </p:txBody>
      </p:sp>
      <p:sp>
        <p:nvSpPr>
          <p:cNvPr id="3" name="Slide Number Placeholder 2"/>
          <p:cNvSpPr>
            <a:spLocks noGrp="1"/>
          </p:cNvSpPr>
          <p:nvPr>
            <p:ph type="sldNum" sz="quarter" idx="12"/>
          </p:nvPr>
        </p:nvSpPr>
        <p:spPr/>
        <p:txBody>
          <a:bodyPr/>
          <a:lstStyle/>
          <a:p>
            <a:fld id="{62AF508D-7A60-4438-A564-7678C5722827}" type="slidenum">
              <a:rPr lang="en-US" smtClean="0">
                <a:solidFill>
                  <a:prstClr val="white">
                    <a:lumMod val="65000"/>
                  </a:prstClr>
                </a:solidFill>
              </a:rPr>
              <a:pPr/>
              <a:t>2</a:t>
            </a:fld>
            <a:endParaRPr lang="en-US" dirty="0">
              <a:solidFill>
                <a:prstClr val="white">
                  <a:lumMod val="65000"/>
                </a:prstClr>
              </a:solidFill>
            </a:endParaRPr>
          </a:p>
        </p:txBody>
      </p:sp>
    </p:spTree>
    <p:extLst>
      <p:ext uri="{BB962C8B-B14F-4D97-AF65-F5344CB8AC3E}">
        <p14:creationId xmlns:p14="http://schemas.microsoft.com/office/powerpoint/2010/main" val="37557826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20</a:t>
            </a:fld>
            <a:endParaRPr lang="en-US" dirty="0">
              <a:solidFill>
                <a:srgbClr val="3F3F3F"/>
              </a:solidFill>
            </a:endParaRPr>
          </a:p>
        </p:txBody>
      </p:sp>
      <p:sp>
        <p:nvSpPr>
          <p:cNvPr id="5" name="TextBox 4"/>
          <p:cNvSpPr txBox="1"/>
          <p:nvPr/>
        </p:nvSpPr>
        <p:spPr>
          <a:xfrm>
            <a:off x="304800" y="6019800"/>
            <a:ext cx="8419854" cy="369332"/>
          </a:xfrm>
          <a:prstGeom prst="rect">
            <a:avLst/>
          </a:prstGeom>
          <a:noFill/>
        </p:spPr>
        <p:txBody>
          <a:bodyPr wrap="none" rtlCol="0">
            <a:spAutoFit/>
          </a:bodyPr>
          <a:lstStyle/>
          <a:p>
            <a:r>
              <a:rPr lang="en-US" i="1" dirty="0" smtClean="0">
                <a:hlinkClick r:id="rId3"/>
              </a:rPr>
              <a:t>LEED Reference Guide for Building Design and Construction  </a:t>
            </a:r>
            <a:r>
              <a:rPr lang="en-US" i="1" dirty="0" smtClean="0"/>
              <a:t>(LEED version v4</a:t>
            </a:r>
            <a:r>
              <a:rPr lang="en-US" dirty="0" smtClean="0"/>
              <a:t>) </a:t>
            </a:r>
            <a:endParaRPr lang="en-US" dirty="0"/>
          </a:p>
        </p:txBody>
      </p:sp>
      <p:grpSp>
        <p:nvGrpSpPr>
          <p:cNvPr id="6" name="Group 5"/>
          <p:cNvGrpSpPr/>
          <p:nvPr/>
        </p:nvGrpSpPr>
        <p:grpSpPr>
          <a:xfrm>
            <a:off x="838200" y="1600200"/>
            <a:ext cx="7128608" cy="4278970"/>
            <a:chOff x="838200" y="1828800"/>
            <a:chExt cx="7128608" cy="4278970"/>
          </a:xfrm>
        </p:grpSpPr>
        <p:pic>
          <p:nvPicPr>
            <p:cNvPr id="7" name="Picture 6"/>
            <p:cNvPicPr>
              <a:picLocks noChangeAspect="1"/>
            </p:cNvPicPr>
            <p:nvPr/>
          </p:nvPicPr>
          <p:blipFill>
            <a:blip r:embed="rId4"/>
            <a:stretch>
              <a:fillRect/>
            </a:stretch>
          </p:blipFill>
          <p:spPr>
            <a:xfrm>
              <a:off x="1219200" y="1828800"/>
              <a:ext cx="6747608" cy="4278970"/>
            </a:xfrm>
            <a:prstGeom prst="rect">
              <a:avLst/>
            </a:prstGeom>
          </p:spPr>
        </p:pic>
        <p:cxnSp>
          <p:nvCxnSpPr>
            <p:cNvPr id="8" name="Straight Arrow Connector 7"/>
            <p:cNvCxnSpPr/>
            <p:nvPr/>
          </p:nvCxnSpPr>
          <p:spPr>
            <a:xfrm>
              <a:off x="838200" y="2819400"/>
              <a:ext cx="990600" cy="91440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sp>
        <p:nvSpPr>
          <p:cNvPr id="10" name="Title 1"/>
          <p:cNvSpPr txBox="1">
            <a:spLocks/>
          </p:cNvSpPr>
          <p:nvPr/>
        </p:nvSpPr>
        <p:spPr>
          <a:xfrm>
            <a:off x="365760" y="914400"/>
            <a:ext cx="8686800" cy="5303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3200" dirty="0" smtClean="0">
                <a:latin typeface="Arial"/>
                <a:cs typeface="Arial"/>
              </a:rPr>
              <a:t>Energy and Atmosphere for LEED BD+C</a:t>
            </a:r>
            <a:endParaRPr lang="en-US" sz="3200" dirty="0">
              <a:latin typeface="Arial"/>
              <a:cs typeface="Arial"/>
            </a:endParaRPr>
          </a:p>
        </p:txBody>
      </p:sp>
    </p:spTree>
    <p:extLst>
      <p:ext uri="{BB962C8B-B14F-4D97-AF65-F5344CB8AC3E}">
        <p14:creationId xmlns:p14="http://schemas.microsoft.com/office/powerpoint/2010/main" val="661014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914400"/>
            <a:ext cx="8686800" cy="530352"/>
          </a:xfrm>
        </p:spPr>
        <p:txBody>
          <a:bodyPr>
            <a:noAutofit/>
          </a:bodyPr>
          <a:lstStyle/>
          <a:p>
            <a:r>
              <a:rPr lang="en-US" sz="3200" dirty="0" smtClean="0">
                <a:latin typeface="Arial"/>
                <a:cs typeface="Arial"/>
              </a:rPr>
              <a:t>Integrative Process in LEED BD+C</a:t>
            </a:r>
            <a:endParaRPr lang="en-US" sz="3200" dirty="0">
              <a:latin typeface="Arial"/>
              <a:cs typeface="Arial"/>
            </a:endParaRPr>
          </a:p>
        </p:txBody>
      </p:sp>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21</a:t>
            </a:fld>
            <a:endParaRPr lang="en-US" dirty="0">
              <a:solidFill>
                <a:srgbClr val="3F3F3F"/>
              </a:solidFill>
            </a:endParaRPr>
          </a:p>
        </p:txBody>
      </p:sp>
      <p:sp>
        <p:nvSpPr>
          <p:cNvPr id="5" name="TextBox 4"/>
          <p:cNvSpPr txBox="1"/>
          <p:nvPr/>
        </p:nvSpPr>
        <p:spPr>
          <a:xfrm>
            <a:off x="301752" y="6016752"/>
            <a:ext cx="8419854" cy="369332"/>
          </a:xfrm>
          <a:prstGeom prst="rect">
            <a:avLst/>
          </a:prstGeom>
          <a:noFill/>
        </p:spPr>
        <p:txBody>
          <a:bodyPr wrap="none" rtlCol="0">
            <a:spAutoFit/>
          </a:bodyPr>
          <a:lstStyle/>
          <a:p>
            <a:r>
              <a:rPr lang="en-US" i="1" dirty="0" smtClean="0">
                <a:hlinkClick r:id="rId3"/>
              </a:rPr>
              <a:t>LEED Reference Guide for Building Design and Construction</a:t>
            </a:r>
            <a:r>
              <a:rPr lang="en-US" i="1" dirty="0">
                <a:hlinkClick r:id="rId3"/>
              </a:rPr>
              <a:t> </a:t>
            </a:r>
            <a:r>
              <a:rPr lang="en-US" i="1" dirty="0" smtClean="0">
                <a:hlinkClick r:id="rId3"/>
              </a:rPr>
              <a:t> </a:t>
            </a:r>
            <a:r>
              <a:rPr lang="en-US" i="1" dirty="0" smtClean="0"/>
              <a:t>(LEED version v4</a:t>
            </a:r>
            <a:r>
              <a:rPr lang="en-US" dirty="0" smtClean="0"/>
              <a:t>) </a:t>
            </a:r>
            <a:endParaRPr lang="en-US" dirty="0"/>
          </a:p>
        </p:txBody>
      </p:sp>
      <p:grpSp>
        <p:nvGrpSpPr>
          <p:cNvPr id="7" name="Group 6"/>
          <p:cNvGrpSpPr/>
          <p:nvPr/>
        </p:nvGrpSpPr>
        <p:grpSpPr>
          <a:xfrm>
            <a:off x="1600200" y="1524000"/>
            <a:ext cx="6019801" cy="4267200"/>
            <a:chOff x="778167" y="1534446"/>
            <a:chExt cx="7048500" cy="5038880"/>
          </a:xfrm>
        </p:grpSpPr>
        <p:pic>
          <p:nvPicPr>
            <p:cNvPr id="8" name="Picture 7"/>
            <p:cNvPicPr>
              <a:picLocks noChangeAspect="1"/>
            </p:cNvPicPr>
            <p:nvPr/>
          </p:nvPicPr>
          <p:blipFill rotWithShape="1">
            <a:blip r:embed="rId4"/>
            <a:srcRect t="5704"/>
            <a:stretch/>
          </p:blipFill>
          <p:spPr>
            <a:xfrm>
              <a:off x="778167" y="1534446"/>
              <a:ext cx="7048500" cy="5038880"/>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1981200" y="4800600"/>
              <a:ext cx="4114800" cy="381000"/>
            </a:xfrm>
            <a:prstGeom prst="rect">
              <a:avLst/>
            </a:prstGeom>
            <a:noFill/>
            <a:ln w="3492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736569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219200" y="1447800"/>
            <a:ext cx="6911622" cy="3012229"/>
          </a:xfrm>
          <a:prstGeom prst="rect">
            <a:avLst/>
          </a:prstGeom>
          <a:ln>
            <a:noFill/>
          </a:ln>
          <a:effectLst>
            <a:outerShdw blurRad="292100" dist="139700" dir="2700000" algn="tl" rotWithShape="0">
              <a:srgbClr val="333333">
                <a:alpha val="65000"/>
              </a:srgbClr>
            </a:outerShdw>
          </a:effectLst>
        </p:spPr>
      </p:pic>
      <p:sp>
        <p:nvSpPr>
          <p:cNvPr id="70658" name="Rectangle 2"/>
          <p:cNvSpPr>
            <a:spLocks noGrp="1"/>
          </p:cNvSpPr>
          <p:nvPr>
            <p:ph type="title"/>
          </p:nvPr>
        </p:nvSpPr>
        <p:spPr>
          <a:xfrm>
            <a:off x="365759" y="914400"/>
            <a:ext cx="8686800" cy="530352"/>
          </a:xfrm>
        </p:spPr>
        <p:txBody>
          <a:bodyPr>
            <a:noAutofit/>
          </a:bodyPr>
          <a:lstStyle/>
          <a:p>
            <a:pPr eaLnBrk="1" hangingPunct="1"/>
            <a:r>
              <a:rPr lang="en-US" sz="3200" dirty="0" smtClean="0">
                <a:latin typeface="Arial"/>
                <a:cs typeface="Arial"/>
              </a:rPr>
              <a:t>Energy and Atmosphere in LEED O</a:t>
            </a:r>
            <a:r>
              <a:rPr lang="en-US" sz="3200" dirty="0">
                <a:latin typeface="Arial"/>
                <a:cs typeface="Arial"/>
              </a:rPr>
              <a:t>+</a:t>
            </a:r>
            <a:r>
              <a:rPr lang="en-US" sz="3200" dirty="0" smtClean="0">
                <a:latin typeface="Arial"/>
                <a:cs typeface="Arial"/>
              </a:rPr>
              <a:t>M</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22</a:t>
            </a:fld>
            <a:endParaRPr lang="en-US" dirty="0">
              <a:solidFill>
                <a:prstClr val="white">
                  <a:lumMod val="65000"/>
                </a:prstClr>
              </a:solidFill>
            </a:endParaRPr>
          </a:p>
        </p:txBody>
      </p:sp>
      <p:sp>
        <p:nvSpPr>
          <p:cNvPr id="3" name="TextBox 2"/>
          <p:cNvSpPr txBox="1"/>
          <p:nvPr/>
        </p:nvSpPr>
        <p:spPr>
          <a:xfrm>
            <a:off x="2514600" y="5562600"/>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4" name="TextBox 3"/>
          <p:cNvSpPr txBox="1"/>
          <p:nvPr/>
        </p:nvSpPr>
        <p:spPr>
          <a:xfrm>
            <a:off x="1981200" y="5638800"/>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5" name="TextBox 4"/>
          <p:cNvSpPr txBox="1"/>
          <p:nvPr/>
        </p:nvSpPr>
        <p:spPr>
          <a:xfrm>
            <a:off x="3048000" y="5715000"/>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
        <p:nvSpPr>
          <p:cNvPr id="9" name="TextBox 8"/>
          <p:cNvSpPr txBox="1"/>
          <p:nvPr/>
        </p:nvSpPr>
        <p:spPr>
          <a:xfrm>
            <a:off x="301752" y="6016752"/>
            <a:ext cx="8421624" cy="365760"/>
          </a:xfrm>
          <a:prstGeom prst="rect">
            <a:avLst/>
          </a:prstGeom>
          <a:noFill/>
        </p:spPr>
        <p:txBody>
          <a:bodyPr wrap="none" rtlCol="0">
            <a:spAutoFit/>
          </a:bodyPr>
          <a:lstStyle/>
          <a:p>
            <a:r>
              <a:rPr lang="en-US" i="1" dirty="0" smtClean="0">
                <a:hlinkClick r:id="rId4"/>
              </a:rPr>
              <a:t>LEED Reference Guide for Building Design and Construction</a:t>
            </a:r>
            <a:r>
              <a:rPr lang="en-US" i="1" dirty="0">
                <a:hlinkClick r:id="rId4"/>
              </a:rPr>
              <a:t> </a:t>
            </a:r>
            <a:r>
              <a:rPr lang="en-US" i="1" dirty="0" smtClean="0">
                <a:hlinkClick r:id="rId4"/>
              </a:rPr>
              <a:t> </a:t>
            </a:r>
            <a:r>
              <a:rPr lang="en-US" i="1" dirty="0" smtClean="0"/>
              <a:t>(LEED version v4</a:t>
            </a:r>
            <a:r>
              <a:rPr lang="en-US" dirty="0" smtClean="0"/>
              <a:t>) </a:t>
            </a:r>
            <a:endParaRPr lang="en-US" dirty="0"/>
          </a:p>
        </p:txBody>
      </p:sp>
      <p:pic>
        <p:nvPicPr>
          <p:cNvPr id="6" name="Picture 5"/>
          <p:cNvPicPr>
            <a:picLocks noChangeAspect="1"/>
          </p:cNvPicPr>
          <p:nvPr/>
        </p:nvPicPr>
        <p:blipFill rotWithShape="1">
          <a:blip r:embed="rId5"/>
          <a:srcRect b="51902"/>
          <a:stretch/>
        </p:blipFill>
        <p:spPr>
          <a:xfrm>
            <a:off x="0" y="4543778"/>
            <a:ext cx="9144000" cy="14760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704888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23</a:t>
            </a:fld>
            <a:endParaRPr lang="en-US" dirty="0">
              <a:solidFill>
                <a:prstClr val="white">
                  <a:lumMod val="65000"/>
                </a:prstClr>
              </a:solidFill>
            </a:endParaRPr>
          </a:p>
        </p:txBody>
      </p:sp>
      <p:sp>
        <p:nvSpPr>
          <p:cNvPr id="7" name="Rectangle 2"/>
          <p:cNvSpPr>
            <a:spLocks noGrp="1"/>
          </p:cNvSpPr>
          <p:nvPr>
            <p:ph type="title"/>
          </p:nvPr>
        </p:nvSpPr>
        <p:spPr>
          <a:xfrm>
            <a:off x="365760" y="914400"/>
            <a:ext cx="8686800" cy="530352"/>
          </a:xfrm>
        </p:spPr>
        <p:txBody>
          <a:bodyPr>
            <a:noAutofit/>
          </a:bodyPr>
          <a:lstStyle/>
          <a:p>
            <a:pPr eaLnBrk="1" hangingPunct="1"/>
            <a:r>
              <a:rPr lang="en-US" sz="3200" dirty="0" smtClean="0">
                <a:latin typeface="Arial"/>
                <a:cs typeface="Arial"/>
              </a:rPr>
              <a:t>Energy and Atmosphere in LEED O+M</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1600200"/>
            <a:ext cx="4913360" cy="46937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26314046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914400"/>
            <a:ext cx="8686800" cy="987552"/>
          </a:xfrm>
        </p:spPr>
        <p:txBody>
          <a:bodyPr>
            <a:noAutofit/>
          </a:bodyPr>
          <a:lstStyle/>
          <a:p>
            <a:r>
              <a:rPr lang="en-US" sz="3200" dirty="0" smtClean="0">
                <a:latin typeface="Arial"/>
                <a:cs typeface="Arial"/>
              </a:rPr>
              <a:t>Portfolio Manager and the LEED v4 Metering Prerequisites</a:t>
            </a:r>
            <a:endParaRPr lang="en-US" sz="3200" dirty="0">
              <a:latin typeface="Arial"/>
              <a:cs typeface="Arial"/>
            </a:endParaRPr>
          </a:p>
        </p:txBody>
      </p:sp>
      <p:sp>
        <p:nvSpPr>
          <p:cNvPr id="3" name="Content Placeholder 2"/>
          <p:cNvSpPr>
            <a:spLocks noGrp="1"/>
          </p:cNvSpPr>
          <p:nvPr>
            <p:ph idx="1"/>
          </p:nvPr>
        </p:nvSpPr>
        <p:spPr>
          <a:xfrm>
            <a:off x="3429000" y="3810000"/>
            <a:ext cx="8331786" cy="4906535"/>
          </a:xfrm>
        </p:spPr>
        <p:txBody>
          <a:bodyPr>
            <a:noAutofit/>
          </a:bodyPr>
          <a:lstStyle/>
          <a:p>
            <a:pPr marL="0" indent="0">
              <a:buNone/>
            </a:pPr>
            <a:r>
              <a:rPr lang="en-US" sz="1800" b="1" dirty="0" smtClean="0"/>
              <a:t>Portfolio </a:t>
            </a:r>
            <a:r>
              <a:rPr lang="en-US" sz="1800" b="1" dirty="0"/>
              <a:t>Manager</a:t>
            </a:r>
            <a:r>
              <a:rPr lang="en-US" sz="1800" b="1" dirty="0" smtClean="0"/>
              <a:t>.”</a:t>
            </a:r>
            <a:endParaRPr lang="en-US" sz="1800" b="1" dirty="0"/>
          </a:p>
        </p:txBody>
      </p:sp>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24</a:t>
            </a:fld>
            <a:endParaRPr lang="en-US" dirty="0">
              <a:solidFill>
                <a:srgbClr val="3F3F3F"/>
              </a:solidFill>
            </a:endParaRPr>
          </a:p>
        </p:txBody>
      </p:sp>
      <p:sp>
        <p:nvSpPr>
          <p:cNvPr id="5" name="TextBox 4"/>
          <p:cNvSpPr txBox="1"/>
          <p:nvPr/>
        </p:nvSpPr>
        <p:spPr>
          <a:xfrm>
            <a:off x="301752" y="6016752"/>
            <a:ext cx="8421624" cy="369332"/>
          </a:xfrm>
          <a:prstGeom prst="rect">
            <a:avLst/>
          </a:prstGeom>
          <a:noFill/>
        </p:spPr>
        <p:txBody>
          <a:bodyPr wrap="none" rtlCol="0">
            <a:spAutoFit/>
          </a:bodyPr>
          <a:lstStyle/>
          <a:p>
            <a:r>
              <a:rPr lang="en-US" i="1" dirty="0" smtClean="0">
                <a:hlinkClick r:id="rId3"/>
              </a:rPr>
              <a:t>LEED Reference Guide for Building Design and Construction</a:t>
            </a:r>
            <a:r>
              <a:rPr lang="en-US" i="1" dirty="0">
                <a:hlinkClick r:id="rId3"/>
              </a:rPr>
              <a:t> </a:t>
            </a:r>
            <a:r>
              <a:rPr lang="en-US" i="1" dirty="0" smtClean="0">
                <a:hlinkClick r:id="rId3"/>
              </a:rPr>
              <a:t> </a:t>
            </a:r>
            <a:r>
              <a:rPr lang="en-US" i="1" dirty="0" smtClean="0"/>
              <a:t>(LEED version v4</a:t>
            </a:r>
            <a:r>
              <a:rPr lang="en-US" dirty="0" smtClean="0"/>
              <a:t>) </a:t>
            </a:r>
            <a:endParaRPr lang="en-US" dirty="0"/>
          </a:p>
        </p:txBody>
      </p:sp>
      <p:pic>
        <p:nvPicPr>
          <p:cNvPr id="6" name="Picture 5"/>
          <p:cNvPicPr>
            <a:picLocks noChangeAspect="1"/>
          </p:cNvPicPr>
          <p:nvPr/>
        </p:nvPicPr>
        <p:blipFill>
          <a:blip r:embed="rId4"/>
          <a:stretch>
            <a:fillRect/>
          </a:stretch>
        </p:blipFill>
        <p:spPr>
          <a:xfrm>
            <a:off x="1600200" y="2057400"/>
            <a:ext cx="6019800" cy="38808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48323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304800" y="1524000"/>
            <a:ext cx="8583613" cy="3199850"/>
          </a:xfrm>
          <a:prstGeom prst="rect">
            <a:avLst/>
          </a:prstGeom>
          <a:noFill/>
          <a:ln w="9525">
            <a:noFill/>
            <a:miter lim="800000"/>
            <a:headEnd/>
            <a:tailEnd/>
          </a:ln>
        </p:spPr>
        <p:txBody>
          <a:bodyPr>
            <a:spAutoFit/>
          </a:bodyPr>
          <a:lstStyle/>
          <a:p>
            <a:pPr algn="ctr">
              <a:lnSpc>
                <a:spcPct val="110000"/>
              </a:lnSpc>
            </a:pPr>
            <a:endParaRPr lang="en-US" sz="3200" b="1" dirty="0">
              <a:solidFill>
                <a:srgbClr val="0070C0"/>
              </a:solidFill>
              <a:latin typeface="Arial"/>
              <a:ea typeface="+mj-ea"/>
              <a:cs typeface="Arial"/>
            </a:endParaRPr>
          </a:p>
          <a:p>
            <a:pPr algn="ctr">
              <a:lnSpc>
                <a:spcPct val="110000"/>
              </a:lnSpc>
            </a:pPr>
            <a:r>
              <a:rPr lang="en-US" sz="3600" b="1" dirty="0" smtClean="0">
                <a:solidFill>
                  <a:srgbClr val="0070C0"/>
                </a:solidFill>
                <a:latin typeface="Arial"/>
                <a:ea typeface="+mj-ea"/>
                <a:cs typeface="Arial"/>
              </a:rPr>
              <a:t>Using ENERGY </a:t>
            </a:r>
            <a:r>
              <a:rPr lang="en-US" sz="3600" b="1" dirty="0">
                <a:solidFill>
                  <a:srgbClr val="0070C0"/>
                </a:solidFill>
                <a:latin typeface="Arial"/>
                <a:ea typeface="+mj-ea"/>
                <a:cs typeface="Arial"/>
              </a:rPr>
              <a:t>STAR</a:t>
            </a:r>
            <a:r>
              <a:rPr lang="en-US" sz="3600" b="1" baseline="30000" dirty="0">
                <a:solidFill>
                  <a:srgbClr val="0070C0"/>
                </a:solidFill>
                <a:latin typeface="Arial"/>
                <a:ea typeface="+mj-ea"/>
                <a:cs typeface="Arial"/>
              </a:rPr>
              <a:t>®</a:t>
            </a:r>
            <a:r>
              <a:rPr lang="en-US" sz="3600" b="1" dirty="0">
                <a:solidFill>
                  <a:srgbClr val="0070C0"/>
                </a:solidFill>
                <a:latin typeface="Arial"/>
                <a:ea typeface="+mj-ea"/>
                <a:cs typeface="Arial"/>
              </a:rPr>
              <a:t> </a:t>
            </a:r>
            <a:r>
              <a:rPr lang="en-US" sz="3600" b="1" dirty="0" smtClean="0">
                <a:solidFill>
                  <a:srgbClr val="0070C0"/>
                </a:solidFill>
                <a:latin typeface="Arial"/>
                <a:ea typeface="+mj-ea"/>
                <a:cs typeface="Arial"/>
              </a:rPr>
              <a:t>Tools: </a:t>
            </a:r>
            <a:endParaRPr lang="en-US" sz="3600" b="1" dirty="0">
              <a:solidFill>
                <a:srgbClr val="0070C0"/>
              </a:solidFill>
              <a:latin typeface="Arial"/>
              <a:ea typeface="+mj-ea"/>
              <a:cs typeface="Arial"/>
            </a:endParaRPr>
          </a:p>
          <a:p>
            <a:pPr algn="ctr">
              <a:lnSpc>
                <a:spcPct val="110000"/>
              </a:lnSpc>
            </a:pPr>
            <a:r>
              <a:rPr lang="en-US" sz="3200" b="1" dirty="0" smtClean="0">
                <a:solidFill>
                  <a:srgbClr val="0070C0"/>
                </a:solidFill>
                <a:latin typeface="Arial"/>
                <a:ea typeface="+mj-ea"/>
                <a:cs typeface="Arial"/>
              </a:rPr>
              <a:t> </a:t>
            </a:r>
          </a:p>
          <a:p>
            <a:pPr algn="ctr">
              <a:lnSpc>
                <a:spcPct val="110000"/>
              </a:lnSpc>
            </a:pPr>
            <a:r>
              <a:rPr lang="en-US" sz="2800" b="1" dirty="0" smtClean="0">
                <a:solidFill>
                  <a:srgbClr val="77D2EA"/>
                </a:solidFill>
                <a:latin typeface="Arial"/>
                <a:ea typeface="+mj-ea"/>
                <a:cs typeface="Arial"/>
              </a:rPr>
              <a:t>Green Globes™ </a:t>
            </a:r>
          </a:p>
          <a:p>
            <a:pPr algn="ctr">
              <a:lnSpc>
                <a:spcPct val="110000"/>
              </a:lnSpc>
            </a:pPr>
            <a:r>
              <a:rPr lang="en-US" sz="2800" b="1" dirty="0" smtClean="0">
                <a:solidFill>
                  <a:srgbClr val="77D2EA"/>
                </a:solidFill>
                <a:latin typeface="Arial"/>
                <a:ea typeface="+mj-ea"/>
                <a:cs typeface="Arial"/>
              </a:rPr>
              <a:t>New Construction</a:t>
            </a:r>
          </a:p>
          <a:p>
            <a:pPr algn="ctr">
              <a:lnSpc>
                <a:spcPct val="110000"/>
              </a:lnSpc>
            </a:pPr>
            <a:r>
              <a:rPr lang="en-US" sz="2800" b="1" dirty="0" smtClean="0">
                <a:solidFill>
                  <a:srgbClr val="77D2EA"/>
                </a:solidFill>
                <a:latin typeface="Arial"/>
                <a:ea typeface="+mj-ea"/>
                <a:cs typeface="Arial"/>
              </a:rPr>
              <a:t>Existing Buildings</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25</a:t>
            </a:fld>
            <a:endParaRPr lang="en-US" dirty="0">
              <a:solidFill>
                <a:prstClr val="white">
                  <a:lumMod val="65000"/>
                </a:prstClr>
              </a:solidFill>
            </a:endParaRPr>
          </a:p>
        </p:txBody>
      </p:sp>
      <p:pic>
        <p:nvPicPr>
          <p:cNvPr id="4" name="Picture 3"/>
          <p:cNvPicPr>
            <a:picLocks noChangeAspect="1"/>
          </p:cNvPicPr>
          <p:nvPr/>
        </p:nvPicPr>
        <p:blipFill>
          <a:blip r:embed="rId3"/>
          <a:stretch>
            <a:fillRect/>
          </a:stretch>
        </p:blipFill>
        <p:spPr>
          <a:xfrm>
            <a:off x="6404819" y="5638800"/>
            <a:ext cx="2015117" cy="872039"/>
          </a:xfrm>
          <a:prstGeom prst="rect">
            <a:avLst/>
          </a:prstGeom>
        </p:spPr>
      </p:pic>
    </p:spTree>
    <p:extLst>
      <p:ext uri="{BB962C8B-B14F-4D97-AF65-F5344CB8AC3E}">
        <p14:creationId xmlns:p14="http://schemas.microsoft.com/office/powerpoint/2010/main" val="34996768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26</a:t>
            </a:fld>
            <a:endParaRPr lang="en-US" dirty="0">
              <a:solidFill>
                <a:prstClr val="white">
                  <a:lumMod val="65000"/>
                </a:prstClr>
              </a:solidFill>
              <a:latin typeface="Arial" charset="0"/>
              <a:cs typeface="Arial" charset="0"/>
            </a:endParaRPr>
          </a:p>
        </p:txBody>
      </p:sp>
      <p:sp>
        <p:nvSpPr>
          <p:cNvPr id="5" name="Title 1"/>
          <p:cNvSpPr txBox="1">
            <a:spLocks/>
          </p:cNvSpPr>
          <p:nvPr/>
        </p:nvSpPr>
        <p:spPr>
          <a:xfrm>
            <a:off x="365760" y="914400"/>
            <a:ext cx="8686800" cy="530352"/>
          </a:xfrm>
          <a:prstGeom prst="rect">
            <a:avLst/>
          </a:prstGeom>
        </p:spPr>
        <p:txBody>
          <a:bodyPr anchor="b">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Green Globes</a:t>
            </a:r>
          </a:p>
        </p:txBody>
      </p:sp>
      <p:pic>
        <p:nvPicPr>
          <p:cNvPr id="6" name="Picture 5"/>
          <p:cNvPicPr>
            <a:picLocks noChangeAspect="1"/>
          </p:cNvPicPr>
          <p:nvPr/>
        </p:nvPicPr>
        <p:blipFill>
          <a:blip r:embed="rId3"/>
          <a:stretch>
            <a:fillRect/>
          </a:stretch>
        </p:blipFill>
        <p:spPr>
          <a:xfrm>
            <a:off x="1600200" y="1600200"/>
            <a:ext cx="5793669" cy="4677429"/>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1639378" y="3276600"/>
            <a:ext cx="5675822" cy="533400"/>
          </a:xfrm>
          <a:prstGeom prst="rect">
            <a:avLst/>
          </a:prstGeom>
          <a:noFill/>
          <a:ln w="3492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760" y="914400"/>
            <a:ext cx="8686800" cy="987552"/>
          </a:xfrm>
        </p:spPr>
        <p:txBody>
          <a:bodyPr>
            <a:noAutofit/>
          </a:bodyPr>
          <a:lstStyle/>
          <a:p>
            <a:r>
              <a:rPr lang="en-US" sz="3200" dirty="0" smtClean="0">
                <a:latin typeface="Arial"/>
                <a:cs typeface="Arial"/>
              </a:rPr>
              <a:t>Energy Performance and Green Globes New Construction</a:t>
            </a:r>
            <a:endParaRPr lang="en-US" sz="3200" dirty="0">
              <a:latin typeface="Arial"/>
              <a:cs typeface="Arial"/>
            </a:endParaRPr>
          </a:p>
        </p:txBody>
      </p:sp>
      <p:sp>
        <p:nvSpPr>
          <p:cNvPr id="4" name="Content Placeholder 3"/>
          <p:cNvSpPr>
            <a:spLocks noGrp="1"/>
          </p:cNvSpPr>
          <p:nvPr>
            <p:ph idx="1"/>
          </p:nvPr>
        </p:nvSpPr>
        <p:spPr>
          <a:xfrm>
            <a:off x="365760" y="2057400"/>
            <a:ext cx="8412480" cy="4114800"/>
          </a:xfrm>
        </p:spPr>
        <p:txBody>
          <a:bodyPr>
            <a:normAutofit/>
          </a:bodyPr>
          <a:lstStyle/>
          <a:p>
            <a:pPr>
              <a:lnSpc>
                <a:spcPct val="100000"/>
              </a:lnSpc>
              <a:spcAft>
                <a:spcPts val="600"/>
              </a:spcAft>
            </a:pPr>
            <a:r>
              <a:rPr lang="en-US" sz="1800" dirty="0" smtClean="0">
                <a:solidFill>
                  <a:srgbClr val="595959"/>
                </a:solidFill>
                <a:latin typeface="Arial"/>
                <a:cs typeface="Arial"/>
              </a:rPr>
              <a:t>Green Globes provides four paths for assessing energy performance. </a:t>
            </a:r>
          </a:p>
          <a:p>
            <a:pPr>
              <a:lnSpc>
                <a:spcPct val="100000"/>
              </a:lnSpc>
              <a:spcAft>
                <a:spcPts val="600"/>
              </a:spcAft>
            </a:pPr>
            <a:r>
              <a:rPr lang="en-US" sz="1800" b="1" dirty="0" smtClean="0">
                <a:solidFill>
                  <a:srgbClr val="595959"/>
                </a:solidFill>
                <a:latin typeface="Arial"/>
                <a:cs typeface="Arial"/>
              </a:rPr>
              <a:t>Path A, ENERGY </a:t>
            </a:r>
            <a:r>
              <a:rPr lang="en-US" sz="1800" b="1" dirty="0">
                <a:solidFill>
                  <a:srgbClr val="595959"/>
                </a:solidFill>
                <a:latin typeface="Arial"/>
                <a:cs typeface="Arial"/>
              </a:rPr>
              <a:t>STAR</a:t>
            </a:r>
            <a:r>
              <a:rPr lang="en-US" sz="1800" b="1" baseline="30000" dirty="0">
                <a:solidFill>
                  <a:srgbClr val="595959"/>
                </a:solidFill>
                <a:latin typeface="Arial"/>
                <a:cs typeface="Arial"/>
              </a:rPr>
              <a:t>®</a:t>
            </a:r>
            <a:r>
              <a:rPr lang="en-US" sz="1800" b="1" dirty="0">
                <a:solidFill>
                  <a:srgbClr val="595959"/>
                </a:solidFill>
                <a:latin typeface="Arial"/>
                <a:cs typeface="Arial"/>
              </a:rPr>
              <a:t> </a:t>
            </a:r>
            <a:r>
              <a:rPr lang="en-US" sz="1800" b="1" dirty="0" smtClean="0">
                <a:solidFill>
                  <a:srgbClr val="595959"/>
                </a:solidFill>
                <a:latin typeface="Arial"/>
                <a:cs typeface="Arial"/>
              </a:rPr>
              <a:t>Target Finder</a:t>
            </a:r>
            <a:r>
              <a:rPr lang="en-US" sz="1800" dirty="0" smtClean="0">
                <a:solidFill>
                  <a:srgbClr val="595959"/>
                </a:solidFill>
                <a:latin typeface="Arial"/>
                <a:cs typeface="Arial"/>
              </a:rPr>
              <a:t>, is worth a maximum of 100 points</a:t>
            </a:r>
          </a:p>
          <a:p>
            <a:pPr>
              <a:lnSpc>
                <a:spcPct val="100000"/>
              </a:lnSpc>
              <a:spcAft>
                <a:spcPts val="600"/>
              </a:spcAft>
            </a:pPr>
            <a:r>
              <a:rPr lang="en-US" sz="1800" dirty="0" smtClean="0">
                <a:solidFill>
                  <a:srgbClr val="595959"/>
                </a:solidFill>
                <a:latin typeface="Arial"/>
                <a:cs typeface="Arial"/>
              </a:rPr>
              <a:t>Path C, ANSI/GBA 01-2010 Energy Performance Building Carbon Dioxide Equivalent  Emissions Reduction, uses Target Finder to establish a Baseline Equivalent Emission Rate</a:t>
            </a:r>
          </a:p>
        </p:txBody>
      </p:sp>
      <p:sp>
        <p:nvSpPr>
          <p:cNvPr id="2" name="Slide Number Placeholder 1"/>
          <p:cNvSpPr>
            <a:spLocks noGrp="1"/>
          </p:cNvSpPr>
          <p:nvPr>
            <p:ph type="sldNum" sz="quarter" idx="12"/>
          </p:nvPr>
        </p:nvSpPr>
        <p:spPr/>
        <p:txBody>
          <a:bodyPr/>
          <a:lstStyle/>
          <a:p>
            <a:fld id="{AE56FA67-B288-4168-BB1D-CC13732AD24A}" type="slidenum">
              <a:rPr lang="en-US" smtClean="0">
                <a:solidFill>
                  <a:srgbClr val="3F3F3F"/>
                </a:solidFill>
              </a:rPr>
              <a:pPr/>
              <a:t>27</a:t>
            </a:fld>
            <a:endParaRPr lang="en-US" dirty="0">
              <a:solidFill>
                <a:srgbClr val="3F3F3F"/>
              </a:solidFill>
            </a:endParaRPr>
          </a:p>
        </p:txBody>
      </p:sp>
      <p:pic>
        <p:nvPicPr>
          <p:cNvPr id="5" name="Picture 4"/>
          <p:cNvPicPr>
            <a:picLocks noChangeAspect="1"/>
          </p:cNvPicPr>
          <p:nvPr/>
        </p:nvPicPr>
        <p:blipFill>
          <a:blip r:embed="rId3"/>
          <a:stretch>
            <a:fillRect/>
          </a:stretch>
        </p:blipFill>
        <p:spPr>
          <a:xfrm>
            <a:off x="762000" y="3505200"/>
            <a:ext cx="7684062" cy="2631209"/>
          </a:xfrm>
          <a:prstGeom prst="rect">
            <a:avLst/>
          </a:prstGeom>
        </p:spPr>
      </p:pic>
    </p:spTree>
    <p:extLst>
      <p:ext uri="{BB962C8B-B14F-4D97-AF65-F5344CB8AC3E}">
        <p14:creationId xmlns:p14="http://schemas.microsoft.com/office/powerpoint/2010/main" val="24597562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28</a:t>
            </a:fld>
            <a:endParaRPr lang="en-US" dirty="0">
              <a:solidFill>
                <a:srgbClr val="3F3F3F"/>
              </a:solidFill>
            </a:endParaRPr>
          </a:p>
        </p:txBody>
      </p:sp>
      <p:pic>
        <p:nvPicPr>
          <p:cNvPr id="5" name="Picture 4"/>
          <p:cNvPicPr>
            <a:picLocks noChangeAspect="1"/>
          </p:cNvPicPr>
          <p:nvPr/>
        </p:nvPicPr>
        <p:blipFill>
          <a:blip r:embed="rId3"/>
          <a:stretch>
            <a:fillRect/>
          </a:stretch>
        </p:blipFill>
        <p:spPr>
          <a:xfrm>
            <a:off x="1143000" y="2057400"/>
            <a:ext cx="7010400" cy="4140200"/>
          </a:xfrm>
          <a:prstGeom prst="rect">
            <a:avLst/>
          </a:prstGeom>
        </p:spPr>
      </p:pic>
      <p:sp>
        <p:nvSpPr>
          <p:cNvPr id="6" name="Title 2"/>
          <p:cNvSpPr txBox="1">
            <a:spLocks/>
          </p:cNvSpPr>
          <p:nvPr/>
        </p:nvSpPr>
        <p:spPr>
          <a:xfrm>
            <a:off x="365759" y="914400"/>
            <a:ext cx="8686800" cy="987552"/>
          </a:xfrm>
          <a:prstGeom prst="rect">
            <a:avLst/>
          </a:prstGeom>
        </p:spPr>
        <p:txBody>
          <a:bodyPr>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r>
              <a:rPr lang="en-US" sz="3200" dirty="0" smtClean="0">
                <a:latin typeface="Arial"/>
                <a:cs typeface="Arial"/>
              </a:rPr>
              <a:t>Energy Performance and Green Globes New Construction</a:t>
            </a:r>
            <a:endParaRPr lang="en-US" sz="3200" dirty="0">
              <a:latin typeface="Arial"/>
              <a:cs typeface="Arial"/>
            </a:endParaRPr>
          </a:p>
        </p:txBody>
      </p:sp>
    </p:spTree>
    <p:extLst>
      <p:ext uri="{BB962C8B-B14F-4D97-AF65-F5344CB8AC3E}">
        <p14:creationId xmlns:p14="http://schemas.microsoft.com/office/powerpoint/2010/main" val="1871840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5760" y="2057400"/>
            <a:ext cx="8534400" cy="4213555"/>
          </a:xfrm>
          <a:prstGeom prst="rect">
            <a:avLst/>
          </a:prstGeom>
          <a:noFill/>
          <a:ln w="9525">
            <a:solidFill>
              <a:srgbClr val="0070C0"/>
            </a:solidFill>
          </a:ln>
          <a:effectLst>
            <a:outerShdw blurRad="50800" dist="38100" dir="2700000" algn="tl" rotWithShape="0">
              <a:prstClr val="black">
                <a:alpha val="40000"/>
              </a:prstClr>
            </a:outerShdw>
          </a:effectLst>
        </p:spPr>
      </p:pic>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29</a:t>
            </a:fld>
            <a:endParaRPr lang="en-US" dirty="0">
              <a:solidFill>
                <a:prstClr val="white">
                  <a:lumMod val="65000"/>
                </a:prstClr>
              </a:solidFill>
              <a:latin typeface="Arial" charset="0"/>
              <a:cs typeface="Arial" charset="0"/>
            </a:endParaRPr>
          </a:p>
        </p:txBody>
      </p:sp>
      <p:sp>
        <p:nvSpPr>
          <p:cNvPr id="45059" name="Rectangle 2"/>
          <p:cNvSpPr>
            <a:spLocks noGrp="1" noChangeArrowheads="1"/>
          </p:cNvSpPr>
          <p:nvPr>
            <p:ph type="title" idx="4294967295"/>
          </p:nvPr>
        </p:nvSpPr>
        <p:spPr>
          <a:xfrm>
            <a:off x="365760" y="914400"/>
            <a:ext cx="8686800" cy="987552"/>
          </a:xfrm>
        </p:spPr>
        <p:txBody>
          <a:bodyPr>
            <a:noAutofit/>
          </a:bodyPr>
          <a:lstStyle/>
          <a:p>
            <a:pPr eaLnBrk="1" hangingPunct="1"/>
            <a:r>
              <a:rPr lang="en-US" sz="3200" dirty="0" smtClean="0">
                <a:latin typeface="Arial"/>
                <a:ea typeface="ＭＳ Ｐゴシック" pitchFamily="34" charset="-128"/>
                <a:cs typeface="Arial"/>
              </a:rPr>
              <a:t>Green Globes New Construction: Dashboard Keyed to Design Stages</a:t>
            </a:r>
          </a:p>
        </p:txBody>
      </p:sp>
      <p:sp>
        <p:nvSpPr>
          <p:cNvPr id="6" name="Oval 5"/>
          <p:cNvSpPr/>
          <p:nvPr/>
        </p:nvSpPr>
        <p:spPr>
          <a:xfrm>
            <a:off x="495300" y="4495800"/>
            <a:ext cx="2514600" cy="6858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TextBox 2"/>
          <p:cNvSpPr txBox="1"/>
          <p:nvPr/>
        </p:nvSpPr>
        <p:spPr>
          <a:xfrm>
            <a:off x="1752600" y="6400800"/>
            <a:ext cx="914400" cy="914400"/>
          </a:xfrm>
          <a:prstGeom prst="rect">
            <a:avLst/>
          </a:prstGeom>
        </p:spPr>
        <p:txBody>
          <a:bodyPr vert="horz" wrap="none" lIns="91440" tIns="45720" rIns="91440" bIns="45720" rtlCol="0" anchor="ctr">
            <a:normAutofit/>
          </a:bodyPr>
          <a:lstStyle/>
          <a:p>
            <a:pPr marL="0" marR="0" indent="0" algn="ctr" defTabSz="914400" rtl="0" eaLnBrk="1" fontAlgn="auto" latinLnBrk="0" hangingPunct="1">
              <a:lnSpc>
                <a:spcPct val="100000"/>
              </a:lnSpc>
              <a:spcBef>
                <a:spcPct val="0"/>
              </a:spcBef>
              <a:spcAft>
                <a:spcPts val="0"/>
              </a:spcAft>
              <a:buClrTx/>
              <a:buSzTx/>
              <a:buFontTx/>
              <a:buNone/>
              <a:tabLst/>
            </a:pPr>
            <a:endParaRPr kumimoji="0" lang="en-US"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3</a:t>
            </a:fld>
            <a:endParaRPr lang="en-US" dirty="0">
              <a:solidFill>
                <a:prstClr val="white">
                  <a:lumMod val="65000"/>
                </a:prstClr>
              </a:solidFill>
              <a:latin typeface="Arial" charset="0"/>
              <a:cs typeface="Arial" charset="0"/>
            </a:endParaRPr>
          </a:p>
        </p:txBody>
      </p:sp>
      <p:sp>
        <p:nvSpPr>
          <p:cNvPr id="20483" name="Rectangle 3"/>
          <p:cNvSpPr>
            <a:spLocks noGrp="1" noChangeArrowheads="1"/>
          </p:cNvSpPr>
          <p:nvPr>
            <p:ph type="body" idx="4294967295"/>
          </p:nvPr>
        </p:nvSpPr>
        <p:spPr>
          <a:xfrm>
            <a:off x="365760" y="2057400"/>
            <a:ext cx="8412480" cy="4648200"/>
          </a:xfrm>
        </p:spPr>
        <p:txBody>
          <a:bodyPr vert="horz" lIns="91440" tIns="45720" rIns="91440" bIns="45720" rtlCol="0" anchor="t">
            <a:normAutofit/>
          </a:bodyPr>
          <a:lstStyle/>
          <a:p>
            <a:pPr marL="347472" indent="-347472" eaLnBrk="1" hangingPunct="1">
              <a:spcBef>
                <a:spcPts val="600"/>
              </a:spcBef>
              <a:spcAft>
                <a:spcPts val="600"/>
              </a:spcAft>
            </a:pPr>
            <a:r>
              <a:rPr lang="en-US" sz="1800" dirty="0">
                <a:solidFill>
                  <a:srgbClr val="595959"/>
                </a:solidFill>
                <a:latin typeface="Arial"/>
                <a:cs typeface="Arial"/>
              </a:rPr>
              <a:t>Commercial properties in the US are responsible for nearly </a:t>
            </a:r>
            <a:r>
              <a:rPr lang="en-US" sz="1800" b="1" dirty="0">
                <a:solidFill>
                  <a:srgbClr val="595959"/>
                </a:solidFill>
                <a:latin typeface="Arial"/>
                <a:cs typeface="Arial"/>
              </a:rPr>
              <a:t>20 percent </a:t>
            </a:r>
            <a:r>
              <a:rPr lang="en-US" sz="1800" dirty="0">
                <a:solidFill>
                  <a:srgbClr val="595959"/>
                </a:solidFill>
                <a:latin typeface="Arial"/>
                <a:cs typeface="Arial"/>
              </a:rPr>
              <a:t>of both the nation’s energy use and greenhouse gas </a:t>
            </a:r>
            <a:r>
              <a:rPr lang="en-US" sz="1800" dirty="0" smtClean="0">
                <a:solidFill>
                  <a:srgbClr val="595959"/>
                </a:solidFill>
                <a:latin typeface="Arial"/>
                <a:cs typeface="Arial"/>
              </a:rPr>
              <a:t>emissions</a:t>
            </a:r>
            <a:endParaRPr lang="en-US" sz="1800" dirty="0">
              <a:solidFill>
                <a:srgbClr val="595959"/>
              </a:solidFill>
              <a:latin typeface="Arial"/>
              <a:cs typeface="Arial"/>
            </a:endParaRPr>
          </a:p>
          <a:p>
            <a:pPr marL="347472" indent="-347472" eaLnBrk="1" hangingPunct="1">
              <a:spcBef>
                <a:spcPts val="600"/>
              </a:spcBef>
              <a:spcAft>
                <a:spcPts val="600"/>
              </a:spcAft>
            </a:pPr>
            <a:r>
              <a:rPr lang="en-US" sz="1800" b="1" dirty="0">
                <a:solidFill>
                  <a:srgbClr val="595959"/>
                </a:solidFill>
                <a:latin typeface="Arial"/>
                <a:cs typeface="Arial"/>
              </a:rPr>
              <a:t>30 percent</a:t>
            </a:r>
            <a:r>
              <a:rPr lang="en-US" sz="1800" dirty="0">
                <a:solidFill>
                  <a:srgbClr val="595959"/>
                </a:solidFill>
                <a:latin typeface="Arial"/>
                <a:cs typeface="Arial"/>
              </a:rPr>
              <a:t> of energy consumed in commercial buildings is </a:t>
            </a:r>
            <a:r>
              <a:rPr lang="en-US" sz="1800" dirty="0" smtClean="0">
                <a:solidFill>
                  <a:srgbClr val="595959"/>
                </a:solidFill>
                <a:latin typeface="Arial"/>
                <a:cs typeface="Arial"/>
              </a:rPr>
              <a:t>wasted</a:t>
            </a:r>
            <a:endParaRPr lang="en-US" sz="1800" dirty="0">
              <a:solidFill>
                <a:srgbClr val="595959"/>
              </a:solidFill>
              <a:latin typeface="Arial"/>
              <a:cs typeface="Arial"/>
            </a:endParaRPr>
          </a:p>
          <a:p>
            <a:pPr marL="347472" indent="-347472">
              <a:spcBef>
                <a:spcPts val="600"/>
              </a:spcBef>
              <a:spcAft>
                <a:spcPts val="600"/>
              </a:spcAft>
            </a:pPr>
            <a:r>
              <a:rPr lang="en-US" sz="1800" dirty="0">
                <a:solidFill>
                  <a:srgbClr val="595959"/>
                </a:solidFill>
                <a:latin typeface="Arial"/>
                <a:cs typeface="Arial"/>
              </a:rPr>
              <a:t>Reductions of </a:t>
            </a:r>
            <a:r>
              <a:rPr lang="en-US" sz="1800" b="1" dirty="0">
                <a:solidFill>
                  <a:srgbClr val="595959"/>
                </a:solidFill>
                <a:latin typeface="Arial"/>
                <a:cs typeface="Arial"/>
              </a:rPr>
              <a:t>10 percent</a:t>
            </a:r>
            <a:r>
              <a:rPr lang="en-US" sz="1800" dirty="0">
                <a:solidFill>
                  <a:srgbClr val="595959"/>
                </a:solidFill>
                <a:latin typeface="Arial"/>
                <a:cs typeface="Arial"/>
              </a:rPr>
              <a:t> in energy use can be possible with little or no cost</a:t>
            </a:r>
          </a:p>
          <a:p>
            <a:pPr marL="347472" lvl="1" indent="-347472">
              <a:spcBef>
                <a:spcPts val="600"/>
              </a:spcBef>
              <a:spcAft>
                <a:spcPts val="600"/>
              </a:spcAft>
            </a:pPr>
            <a:endParaRPr lang="en-US" sz="2800" dirty="0">
              <a:solidFill>
                <a:srgbClr val="595959"/>
              </a:solidFill>
              <a:latin typeface="Arial"/>
              <a:cs typeface="Arial"/>
            </a:endParaRPr>
          </a:p>
        </p:txBody>
      </p:sp>
      <p:sp>
        <p:nvSpPr>
          <p:cNvPr id="5" name="Title 1"/>
          <p:cNvSpPr txBox="1">
            <a:spLocks/>
          </p:cNvSpPr>
          <p:nvPr/>
        </p:nvSpPr>
        <p:spPr>
          <a:xfrm>
            <a:off x="365759" y="914400"/>
            <a:ext cx="8686800" cy="990600"/>
          </a:xfrm>
          <a:prstGeom prst="rect">
            <a:avLst/>
          </a:prstGeom>
        </p:spPr>
        <p:txBody>
          <a:bodyPr anchor="b">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ENERGY STAR: Opportunities to Save Energy in Buildings</a:t>
            </a:r>
          </a:p>
        </p:txBody>
      </p:sp>
    </p:spTree>
    <p:extLst>
      <p:ext uri="{BB962C8B-B14F-4D97-AF65-F5344CB8AC3E}">
        <p14:creationId xmlns:p14="http://schemas.microsoft.com/office/powerpoint/2010/main" val="3713352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30</a:t>
            </a:fld>
            <a:endParaRPr lang="en-US" dirty="0">
              <a:solidFill>
                <a:prstClr val="white">
                  <a:lumMod val="65000"/>
                </a:prstClr>
              </a:solidFill>
              <a:latin typeface="Arial" charset="0"/>
              <a:cs typeface="Arial" charset="0"/>
            </a:endParaRPr>
          </a:p>
        </p:txBody>
      </p:sp>
      <p:sp>
        <p:nvSpPr>
          <p:cNvPr id="47106" name="Rectangle 2"/>
          <p:cNvSpPr>
            <a:spLocks noGrp="1"/>
          </p:cNvSpPr>
          <p:nvPr>
            <p:ph type="title" idx="4294967295"/>
          </p:nvPr>
        </p:nvSpPr>
        <p:spPr>
          <a:xfrm>
            <a:off x="365760" y="914400"/>
            <a:ext cx="8686800" cy="987552"/>
          </a:xfrm>
        </p:spPr>
        <p:txBody>
          <a:bodyPr>
            <a:noAutofit/>
          </a:bodyPr>
          <a:lstStyle/>
          <a:p>
            <a:r>
              <a:rPr lang="en-US" sz="3200" dirty="0" smtClean="0">
                <a:latin typeface="Arial"/>
                <a:cs typeface="Arial"/>
              </a:rPr>
              <a:t>Green Globes New Construction: </a:t>
            </a:r>
            <a:br>
              <a:rPr lang="en-US" sz="3200" dirty="0" smtClean="0">
                <a:latin typeface="Arial"/>
                <a:cs typeface="Arial"/>
              </a:rPr>
            </a:br>
            <a:r>
              <a:rPr lang="en-US" sz="3200" dirty="0" smtClean="0">
                <a:latin typeface="Arial"/>
                <a:cs typeface="Arial"/>
              </a:rPr>
              <a:t>Schematic Design</a:t>
            </a:r>
          </a:p>
        </p:txBody>
      </p:sp>
      <p:grpSp>
        <p:nvGrpSpPr>
          <p:cNvPr id="7" name="Group 6"/>
          <p:cNvGrpSpPr/>
          <p:nvPr/>
        </p:nvGrpSpPr>
        <p:grpSpPr>
          <a:xfrm>
            <a:off x="533400" y="2057400"/>
            <a:ext cx="7391400" cy="4267200"/>
            <a:chOff x="457200" y="1905000"/>
            <a:chExt cx="7391400" cy="4267200"/>
          </a:xfrm>
        </p:grpSpPr>
        <p:pic>
          <p:nvPicPr>
            <p:cNvPr id="47107" name="Picture 5" descr="Schematic Design Target Finder.bmp"/>
            <p:cNvPicPr>
              <a:picLocks noChangeAspect="1"/>
            </p:cNvPicPr>
            <p:nvPr/>
          </p:nvPicPr>
          <p:blipFill>
            <a:blip r:embed="rId3" cstate="print"/>
            <a:srcRect/>
            <a:stretch>
              <a:fillRect/>
            </a:stretch>
          </p:blipFill>
          <p:spPr bwMode="auto">
            <a:xfrm>
              <a:off x="457200" y="1905000"/>
              <a:ext cx="5614686" cy="1823474"/>
            </a:xfrm>
            <a:prstGeom prst="rect">
              <a:avLst/>
            </a:prstGeom>
            <a:noFill/>
            <a:ln w="9525">
              <a:solidFill>
                <a:srgbClr val="0070C0"/>
              </a:solidFill>
              <a:miter lim="800000"/>
              <a:headEnd/>
              <a:tailEnd/>
            </a:ln>
            <a:effectLst>
              <a:outerShdw blurRad="50800" dist="38100" dir="2700000" algn="tl" rotWithShape="0">
                <a:prstClr val="black">
                  <a:alpha val="40000"/>
                </a:prstClr>
              </a:outerShdw>
            </a:effectLst>
          </p:spPr>
        </p:pic>
        <p:pic>
          <p:nvPicPr>
            <p:cNvPr id="47109" name="Picture 9" descr="Schematic Design tooltip.bmp"/>
            <p:cNvPicPr>
              <a:picLocks noChangeAspect="1"/>
            </p:cNvPicPr>
            <p:nvPr/>
          </p:nvPicPr>
          <p:blipFill>
            <a:blip r:embed="rId4" cstate="print"/>
            <a:srcRect/>
            <a:stretch>
              <a:fillRect/>
            </a:stretch>
          </p:blipFill>
          <p:spPr bwMode="auto">
            <a:xfrm>
              <a:off x="5334000" y="3657600"/>
              <a:ext cx="2514600" cy="2501823"/>
            </a:xfrm>
            <a:prstGeom prst="rect">
              <a:avLst/>
            </a:prstGeom>
            <a:noFill/>
            <a:ln w="38100">
              <a:solidFill>
                <a:srgbClr val="FF0000"/>
              </a:solidFill>
              <a:miter lim="800000"/>
              <a:headEnd/>
              <a:tailEnd/>
            </a:ln>
            <a:effectLst>
              <a:outerShdw blurRad="50800" dist="38100" dir="2700000" algn="tl" rotWithShape="0">
                <a:prstClr val="black">
                  <a:alpha val="40000"/>
                </a:prstClr>
              </a:outerShdw>
            </a:effectLst>
          </p:spPr>
        </p:pic>
        <p:sp>
          <p:nvSpPr>
            <p:cNvPr id="8" name="Rectangle 7"/>
            <p:cNvSpPr/>
            <p:nvPr/>
          </p:nvSpPr>
          <p:spPr>
            <a:xfrm>
              <a:off x="4114800" y="3429000"/>
              <a:ext cx="106680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a typeface="ＭＳ Ｐゴシック" pitchFamily="-65" charset="-128"/>
              </a:endParaRPr>
            </a:p>
          </p:txBody>
        </p:sp>
        <p:cxnSp>
          <p:nvCxnSpPr>
            <p:cNvPr id="13" name="Straight Connector 12"/>
            <p:cNvCxnSpPr/>
            <p:nvPr/>
          </p:nvCxnSpPr>
          <p:spPr>
            <a:xfrm>
              <a:off x="5181600" y="3505200"/>
              <a:ext cx="190500" cy="1524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029200" y="3810000"/>
              <a:ext cx="304800" cy="2362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24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000" y="3886200"/>
              <a:ext cx="4267200" cy="10241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Oval 2"/>
            <p:cNvSpPr/>
            <p:nvPr/>
          </p:nvSpPr>
          <p:spPr>
            <a:xfrm>
              <a:off x="6248400" y="4191000"/>
              <a:ext cx="838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a:off x="4114800" y="4419600"/>
              <a:ext cx="2001715" cy="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31</a:t>
            </a:fld>
            <a:endParaRPr lang="en-US" dirty="0">
              <a:solidFill>
                <a:prstClr val="white">
                  <a:lumMod val="65000"/>
                </a:prstClr>
              </a:solidFill>
              <a:latin typeface="Arial" charset="0"/>
              <a:cs typeface="Arial" charset="0"/>
            </a:endParaRPr>
          </a:p>
        </p:txBody>
      </p:sp>
      <p:sp>
        <p:nvSpPr>
          <p:cNvPr id="48130" name="Rectangle 2"/>
          <p:cNvSpPr>
            <a:spLocks noGrp="1"/>
          </p:cNvSpPr>
          <p:nvPr>
            <p:ph type="title" idx="4294967295"/>
          </p:nvPr>
        </p:nvSpPr>
        <p:spPr>
          <a:xfrm>
            <a:off x="365760" y="914400"/>
            <a:ext cx="8686800" cy="987552"/>
          </a:xfrm>
        </p:spPr>
        <p:txBody>
          <a:bodyPr>
            <a:noAutofit/>
          </a:bodyPr>
          <a:lstStyle/>
          <a:p>
            <a:r>
              <a:rPr lang="en-US" sz="3200" dirty="0" smtClean="0">
                <a:latin typeface="Arial"/>
                <a:cs typeface="Arial"/>
              </a:rPr>
              <a:t>Green Globes New Construction:</a:t>
            </a:r>
            <a:br>
              <a:rPr lang="en-US" sz="3200" dirty="0" smtClean="0">
                <a:latin typeface="Arial"/>
                <a:cs typeface="Arial"/>
              </a:rPr>
            </a:br>
            <a:r>
              <a:rPr lang="en-US" sz="3200" dirty="0" smtClean="0">
                <a:latin typeface="Arial"/>
                <a:cs typeface="Arial"/>
              </a:rPr>
              <a:t>Design Development</a:t>
            </a:r>
          </a:p>
        </p:txBody>
      </p:sp>
      <p:grpSp>
        <p:nvGrpSpPr>
          <p:cNvPr id="48131" name="Group 10"/>
          <p:cNvGrpSpPr>
            <a:grpSpLocks/>
          </p:cNvGrpSpPr>
          <p:nvPr/>
        </p:nvGrpSpPr>
        <p:grpSpPr bwMode="auto">
          <a:xfrm>
            <a:off x="1066800" y="2007155"/>
            <a:ext cx="7010400" cy="4241245"/>
            <a:chOff x="533400" y="1371600"/>
            <a:chExt cx="8229600" cy="5090474"/>
          </a:xfrm>
          <a:effectLst>
            <a:outerShdw blurRad="50800" dist="38100" dir="2700000" algn="tl" rotWithShape="0">
              <a:prstClr val="black">
                <a:alpha val="40000"/>
              </a:prstClr>
            </a:outerShdw>
          </a:effectLst>
        </p:grpSpPr>
        <p:pic>
          <p:nvPicPr>
            <p:cNvPr id="214018" name="Picture 2" descr="C:\Documents and Settings\Katharine.Bergfeld\Desktop\ES &amp; Green Building Rating\Construction Documents.bmp"/>
            <p:cNvPicPr>
              <a:picLocks noChangeAspect="1" noChangeArrowheads="1"/>
            </p:cNvPicPr>
            <p:nvPr/>
          </p:nvPicPr>
          <p:blipFill>
            <a:blip r:embed="rId3" cstate="print"/>
            <a:srcRect/>
            <a:stretch>
              <a:fillRect/>
            </a:stretch>
          </p:blipFill>
          <p:spPr bwMode="auto">
            <a:xfrm>
              <a:off x="533400" y="1371600"/>
              <a:ext cx="8229600" cy="5090474"/>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a:off x="609600" y="2590647"/>
              <a:ext cx="2514600" cy="1523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FFFF"/>
                </a:solidFill>
                <a:ea typeface="ＭＳ Ｐゴシック" pitchFamily="-65" charset="-128"/>
              </a:endParaRPr>
            </a:p>
          </p:txBody>
        </p:sp>
      </p:grpSp>
      <p:pic>
        <p:nvPicPr>
          <p:cNvPr id="9" name="Picture 7" descr="Construction Documents tooltip.bmp"/>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bwMode="auto">
          <a:xfrm>
            <a:off x="5791200" y="4419600"/>
            <a:ext cx="2667000" cy="188633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3" name="Rectangle 2"/>
          <p:cNvSpPr/>
          <p:nvPr/>
        </p:nvSpPr>
        <p:spPr>
          <a:xfrm>
            <a:off x="5943600" y="3733800"/>
            <a:ext cx="2286000" cy="461665"/>
          </a:xfrm>
          <a:prstGeom prst="rect">
            <a:avLst/>
          </a:prstGeom>
        </p:spPr>
        <p:txBody>
          <a:bodyPr wrap="square">
            <a:spAutoFit/>
          </a:bodyPr>
          <a:lstStyle/>
          <a:p>
            <a:pPr fontAlgn="auto">
              <a:spcAft>
                <a:spcPts val="0"/>
              </a:spcAft>
            </a:pPr>
            <a:r>
              <a:rPr lang="en-US" sz="1200" b="1" dirty="0">
                <a:solidFill>
                  <a:srgbClr val="C00000"/>
                </a:solidFill>
                <a:cs typeface="Arial" pitchFamily="34" charset="0"/>
              </a:rPr>
              <a:t>Design Project pathway </a:t>
            </a:r>
          </a:p>
          <a:p>
            <a:pPr fontAlgn="auto">
              <a:spcAft>
                <a:spcPts val="0"/>
              </a:spcAft>
            </a:pPr>
            <a:r>
              <a:rPr lang="en-US" sz="1200" b="1" dirty="0">
                <a:solidFill>
                  <a:srgbClr val="C00000"/>
                </a:solidFill>
                <a:cs typeface="Arial" pitchFamily="34" charset="0"/>
              </a:rPr>
              <a:t>in Portfolio Manager</a:t>
            </a:r>
          </a:p>
        </p:txBody>
      </p:sp>
      <p:sp>
        <p:nvSpPr>
          <p:cNvPr id="4" name="Oval 3"/>
          <p:cNvSpPr/>
          <p:nvPr/>
        </p:nvSpPr>
        <p:spPr>
          <a:xfrm>
            <a:off x="5943600" y="5867400"/>
            <a:ext cx="1143000" cy="533400"/>
          </a:xfrm>
          <a:prstGeom prst="ellipse">
            <a:avLst/>
          </a:prstGeom>
          <a:noFill/>
          <a:ln w="285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6629400" y="4267200"/>
            <a:ext cx="228600" cy="1521767"/>
          </a:xfrm>
          <a:prstGeom prst="straightConnector1">
            <a:avLst/>
          </a:prstGeom>
          <a:ln>
            <a:solidFill>
              <a:srgbClr val="C0504D"/>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365760" y="914400"/>
            <a:ext cx="8686800" cy="530352"/>
          </a:xfrm>
        </p:spPr>
        <p:txBody>
          <a:bodyPr>
            <a:noAutofit/>
          </a:bodyPr>
          <a:lstStyle/>
          <a:p>
            <a:pPr>
              <a:defRPr/>
            </a:pPr>
            <a:r>
              <a:rPr lang="en-US" sz="3200" dirty="0" smtClean="0">
                <a:latin typeface="Arial" charset="0"/>
                <a:cs typeface="Arial" charset="0"/>
              </a:rPr>
              <a:t>Green Globes: Existing Buildings</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32</a:t>
            </a:fld>
            <a:endParaRPr lang="en-US" dirty="0">
              <a:solidFill>
                <a:prstClr val="white">
                  <a:lumMod val="65000"/>
                </a:prstClr>
              </a:solidFill>
            </a:endParaRPr>
          </a:p>
        </p:txBody>
      </p:sp>
      <p:pic>
        <p:nvPicPr>
          <p:cNvPr id="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2438400"/>
            <a:ext cx="8751887" cy="2667000"/>
          </a:xfrm>
          <a:prstGeom prst="rect">
            <a:avLst/>
          </a:prstGeom>
          <a:noFill/>
          <a:ln w="9525">
            <a:solidFill>
              <a:srgbClr val="0070C0"/>
            </a:solidFill>
          </a:ln>
          <a:effectLst>
            <a:outerShdw blurRad="50800" dist="38100" dir="2700000" algn="tl" rotWithShape="0">
              <a:prstClr val="black">
                <a:alpha val="40000"/>
              </a:prstClr>
            </a:outerShdw>
          </a:effectLst>
        </p:spPr>
      </p:pic>
      <p:sp>
        <p:nvSpPr>
          <p:cNvPr id="5" name="Oval 4"/>
          <p:cNvSpPr/>
          <p:nvPr/>
        </p:nvSpPr>
        <p:spPr>
          <a:xfrm>
            <a:off x="3352800" y="3505200"/>
            <a:ext cx="838200" cy="457200"/>
          </a:xfrm>
          <a:prstGeom prst="ellipse">
            <a:avLst/>
          </a:prstGeom>
          <a:noFill/>
          <a:ln w="28575"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TextBox 5"/>
          <p:cNvSpPr txBox="1"/>
          <p:nvPr/>
        </p:nvSpPr>
        <p:spPr>
          <a:xfrm>
            <a:off x="2362200" y="1447800"/>
            <a:ext cx="4343400" cy="914400"/>
          </a:xfrm>
          <a:prstGeom prst="rect">
            <a:avLst/>
          </a:prstGeom>
        </p:spPr>
        <p:txBody>
          <a:bodyPr wrap="none" anchor="ctr">
            <a:normAutofit/>
          </a:bodyPr>
          <a:lstStyle/>
          <a:p>
            <a:pPr algn="ctr" fontAlgn="auto">
              <a:spcAft>
                <a:spcPts val="0"/>
              </a:spcAft>
              <a:defRPr/>
            </a:pPr>
            <a:r>
              <a:rPr lang="en-US" sz="3200" dirty="0" smtClean="0">
                <a:solidFill>
                  <a:schemeClr val="tx1">
                    <a:lumMod val="50000"/>
                    <a:lumOff val="50000"/>
                  </a:schemeClr>
                </a:solidFill>
                <a:latin typeface="Arial" charset="0"/>
                <a:ea typeface="+mj-ea"/>
                <a:cs typeface="Arial" pitchFamily="34" charset="0"/>
              </a:rPr>
              <a:t>Dashboard</a:t>
            </a:r>
            <a:endParaRPr lang="en-US" sz="3200" dirty="0">
              <a:solidFill>
                <a:schemeClr val="tx1">
                  <a:lumMod val="50000"/>
                  <a:lumOff val="50000"/>
                </a:schemeClr>
              </a:solidFill>
              <a:latin typeface="Arial" charset="0"/>
              <a:ea typeface="+mj-ea"/>
              <a:cs typeface="Arial" pitchFamily="34" charset="0"/>
            </a:endParaRPr>
          </a:p>
        </p:txBody>
      </p:sp>
      <p:sp>
        <p:nvSpPr>
          <p:cNvPr id="3" name="Rectangle 2"/>
          <p:cNvSpPr/>
          <p:nvPr/>
        </p:nvSpPr>
        <p:spPr>
          <a:xfrm>
            <a:off x="152400" y="6016752"/>
            <a:ext cx="9756648" cy="369332"/>
          </a:xfrm>
          <a:prstGeom prst="rect">
            <a:avLst/>
          </a:prstGeom>
        </p:spPr>
        <p:txBody>
          <a:bodyPr wrap="square">
            <a:spAutoFit/>
          </a:bodyPr>
          <a:lstStyle/>
          <a:p>
            <a:pPr algn="just"/>
            <a:r>
              <a:rPr lang="en-US" dirty="0" smtClean="0">
                <a:hlinkClick r:id="rId4"/>
              </a:rPr>
              <a:t>http://www.thegbi.org/green-globes/continual-improvement-for-existing-buildings.shtml</a:t>
            </a:r>
            <a:endParaRPr lang="en-US" dirty="0"/>
          </a:p>
        </p:txBody>
      </p:sp>
    </p:spTree>
    <p:extLst>
      <p:ext uri="{BB962C8B-B14F-4D97-AF65-F5344CB8AC3E}">
        <p14:creationId xmlns:p14="http://schemas.microsoft.com/office/powerpoint/2010/main" val="1837689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8" descr="CIEB-Energy Consumption.tiff"/>
          <p:cNvPicPr>
            <a:picLocks noChangeAspect="1"/>
          </p:cNvPicPr>
          <p:nvPr/>
        </p:nvPicPr>
        <p:blipFill>
          <a:blip r:embed="rId3" cstate="print"/>
          <a:srcRect/>
          <a:stretch>
            <a:fillRect/>
          </a:stretch>
        </p:blipFill>
        <p:spPr bwMode="auto">
          <a:xfrm>
            <a:off x="762000" y="1752600"/>
            <a:ext cx="7620000" cy="4371348"/>
          </a:xfrm>
          <a:prstGeom prst="rect">
            <a:avLst/>
          </a:prstGeom>
          <a:ln>
            <a:noFill/>
          </a:ln>
          <a:effectLst>
            <a:outerShdw blurRad="292100" dist="139700" dir="2700000" algn="tl" rotWithShape="0">
              <a:srgbClr val="333333">
                <a:alpha val="65000"/>
              </a:srgbClr>
            </a:outerShdw>
          </a:effectLst>
        </p:spPr>
      </p:pic>
      <p:sp>
        <p:nvSpPr>
          <p:cNvPr id="7" name="Rectangle 2"/>
          <p:cNvSpPr>
            <a:spLocks noGrp="1"/>
          </p:cNvSpPr>
          <p:nvPr>
            <p:ph type="title"/>
          </p:nvPr>
        </p:nvSpPr>
        <p:spPr>
          <a:xfrm>
            <a:off x="365760" y="914400"/>
            <a:ext cx="8686800" cy="530352"/>
          </a:xfrm>
        </p:spPr>
        <p:txBody>
          <a:bodyPr>
            <a:noAutofit/>
          </a:bodyPr>
          <a:lstStyle/>
          <a:p>
            <a:pPr>
              <a:defRPr/>
            </a:pPr>
            <a:r>
              <a:rPr lang="en-US" sz="3200" dirty="0" smtClean="0">
                <a:latin typeface="Arial" charset="0"/>
                <a:cs typeface="Arial" charset="0"/>
              </a:rPr>
              <a:t>Green Globes: Existing Buildings</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33</a:t>
            </a:fld>
            <a:endParaRPr lang="en-US" dirty="0">
              <a:solidFill>
                <a:prstClr val="white">
                  <a:lumMod val="65000"/>
                </a:prstClr>
              </a:solidFill>
            </a:endParaRPr>
          </a:p>
        </p:txBody>
      </p:sp>
    </p:spTree>
    <p:extLst>
      <p:ext uri="{BB962C8B-B14F-4D97-AF65-F5344CB8AC3E}">
        <p14:creationId xmlns:p14="http://schemas.microsoft.com/office/powerpoint/2010/main" val="28746155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1" name="Picture 3" descr="energy-assessment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05000" y="1752600"/>
            <a:ext cx="5444067" cy="4126029"/>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152400" y="2819400"/>
            <a:ext cx="1697692" cy="1015663"/>
          </a:xfrm>
          <a:prstGeom prst="rect">
            <a:avLst/>
          </a:prstGeom>
        </p:spPr>
        <p:txBody>
          <a:bodyPr wrap="square" anchor="ctr">
            <a:spAutoFit/>
          </a:bodyPr>
          <a:lstStyle/>
          <a:p>
            <a:pPr algn="ctr" fontAlgn="auto">
              <a:spcAft>
                <a:spcPts val="0"/>
              </a:spcAft>
              <a:defRPr/>
            </a:pPr>
            <a:r>
              <a:rPr lang="en-US" sz="2000" b="1" dirty="0" smtClean="0">
                <a:solidFill>
                  <a:srgbClr val="C00000"/>
                </a:solidFill>
                <a:latin typeface="Arial" charset="0"/>
                <a:ea typeface="+mj-ea"/>
                <a:cs typeface="Arial" pitchFamily="34" charset="0"/>
              </a:rPr>
              <a:t>Requires 12 </a:t>
            </a:r>
            <a:r>
              <a:rPr lang="en-US" sz="2000" b="1" dirty="0">
                <a:solidFill>
                  <a:srgbClr val="C00000"/>
                </a:solidFill>
                <a:latin typeface="Arial" charset="0"/>
                <a:ea typeface="+mj-ea"/>
                <a:cs typeface="Arial" pitchFamily="34" charset="0"/>
              </a:rPr>
              <a:t>months </a:t>
            </a:r>
            <a:r>
              <a:rPr lang="en-US" sz="2000" b="1" dirty="0" smtClean="0">
                <a:solidFill>
                  <a:srgbClr val="C00000"/>
                </a:solidFill>
                <a:latin typeface="Arial" charset="0"/>
                <a:ea typeface="+mj-ea"/>
                <a:cs typeface="Arial" pitchFamily="34" charset="0"/>
              </a:rPr>
              <a:t>of </a:t>
            </a:r>
            <a:r>
              <a:rPr lang="en-US" sz="2000" b="1" dirty="0">
                <a:solidFill>
                  <a:srgbClr val="C00000"/>
                </a:solidFill>
                <a:latin typeface="Arial" charset="0"/>
                <a:ea typeface="+mj-ea"/>
                <a:cs typeface="Arial" pitchFamily="34" charset="0"/>
              </a:rPr>
              <a:t>data</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34</a:t>
            </a:fld>
            <a:endParaRPr lang="en-US" dirty="0">
              <a:solidFill>
                <a:prstClr val="white">
                  <a:lumMod val="65000"/>
                </a:prstClr>
              </a:solidFill>
            </a:endParaRPr>
          </a:p>
        </p:txBody>
      </p:sp>
      <p:sp>
        <p:nvSpPr>
          <p:cNvPr id="9" name="Rectangle 2"/>
          <p:cNvSpPr txBox="1">
            <a:spLocks/>
          </p:cNvSpPr>
          <p:nvPr/>
        </p:nvSpPr>
        <p:spPr bwMode="auto">
          <a:xfrm>
            <a:off x="365760" y="914400"/>
            <a:ext cx="8686800" cy="530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Autofit/>
          </a:bodyPr>
          <a:lstStyle>
            <a:lvl1pPr algn="l" rtl="0" eaLnBrk="0" fontAlgn="base" hangingPunct="0">
              <a:spcBef>
                <a:spcPct val="0"/>
              </a:spcBef>
              <a:spcAft>
                <a:spcPct val="0"/>
              </a:spcAft>
              <a:defRPr sz="36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defRPr/>
            </a:pPr>
            <a:r>
              <a:rPr lang="en-US" sz="3200" dirty="0" smtClean="0">
                <a:solidFill>
                  <a:srgbClr val="0070C0"/>
                </a:solidFill>
                <a:latin typeface="Arial" charset="0"/>
                <a:cs typeface="Arial" charset="0"/>
              </a:rPr>
              <a:t>Green Globes: Existing Buildings</a:t>
            </a:r>
          </a:p>
        </p:txBody>
      </p:sp>
      <p:sp>
        <p:nvSpPr>
          <p:cNvPr id="7" name="Rectangle 6"/>
          <p:cNvSpPr/>
          <p:nvPr/>
        </p:nvSpPr>
        <p:spPr>
          <a:xfrm>
            <a:off x="152400" y="6019800"/>
            <a:ext cx="8901289" cy="369332"/>
          </a:xfrm>
          <a:prstGeom prst="rect">
            <a:avLst/>
          </a:prstGeom>
        </p:spPr>
        <p:txBody>
          <a:bodyPr wrap="square">
            <a:spAutoFit/>
          </a:bodyPr>
          <a:lstStyle/>
          <a:p>
            <a:r>
              <a:rPr lang="en-US" dirty="0">
                <a:hlinkClick r:id="rId4"/>
              </a:rPr>
              <a:t>http://www.thegbi.org/green-globes/continual-improvement-for-existing-</a:t>
            </a:r>
            <a:r>
              <a:rPr lang="en-US" dirty="0" smtClean="0">
                <a:hlinkClick r:id="rId4"/>
              </a:rPr>
              <a:t>buildings.shtml</a:t>
            </a:r>
            <a:r>
              <a:rPr lang="en-US" dirty="0" smtClean="0"/>
              <a:t> </a:t>
            </a:r>
            <a:endParaRPr lang="en-US" dirty="0"/>
          </a:p>
        </p:txBody>
      </p:sp>
    </p:spTree>
    <p:extLst>
      <p:ext uri="{BB962C8B-B14F-4D97-AF65-F5344CB8AC3E}">
        <p14:creationId xmlns:p14="http://schemas.microsoft.com/office/powerpoint/2010/main" val="38548408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3"/>
          <p:cNvSpPr txBox="1">
            <a:spLocks noChangeArrowheads="1"/>
          </p:cNvSpPr>
          <p:nvPr/>
        </p:nvSpPr>
        <p:spPr bwMode="auto">
          <a:xfrm>
            <a:off x="280194" y="2133600"/>
            <a:ext cx="8583613" cy="2116477"/>
          </a:xfrm>
          <a:prstGeom prst="rect">
            <a:avLst/>
          </a:prstGeom>
          <a:noFill/>
          <a:ln w="9525">
            <a:noFill/>
            <a:miter lim="800000"/>
            <a:headEnd/>
            <a:tailEnd/>
          </a:ln>
        </p:spPr>
        <p:txBody>
          <a:bodyPr>
            <a:spAutoFit/>
          </a:bodyPr>
          <a:lstStyle/>
          <a:p>
            <a:pPr algn="ctr">
              <a:lnSpc>
                <a:spcPct val="110000"/>
              </a:lnSpc>
            </a:pPr>
            <a:r>
              <a:rPr lang="en-US" sz="3200" b="1" dirty="0" smtClean="0">
                <a:solidFill>
                  <a:srgbClr val="0070C0"/>
                </a:solidFill>
                <a:latin typeface="Univers"/>
              </a:rPr>
              <a:t>Using ENERGY STAR</a:t>
            </a:r>
            <a:r>
              <a:rPr lang="en-US" sz="3200" b="1" baseline="30000" dirty="0">
                <a:solidFill>
                  <a:srgbClr val="0070C0"/>
                </a:solidFill>
                <a:latin typeface="Univers" pitchFamily="34" charset="0"/>
              </a:rPr>
              <a:t>®</a:t>
            </a:r>
            <a:r>
              <a:rPr lang="en-US" sz="3200" b="1" dirty="0" smtClean="0">
                <a:solidFill>
                  <a:srgbClr val="0070C0"/>
                </a:solidFill>
                <a:latin typeface="Univers"/>
              </a:rPr>
              <a:t> Tools</a:t>
            </a:r>
          </a:p>
          <a:p>
            <a:pPr algn="ctr">
              <a:lnSpc>
                <a:spcPct val="110000"/>
              </a:lnSpc>
            </a:pPr>
            <a:endParaRPr lang="en-US" sz="3200" b="1" dirty="0">
              <a:solidFill>
                <a:srgbClr val="0070C0"/>
              </a:solidFill>
              <a:latin typeface="Univers"/>
            </a:endParaRPr>
          </a:p>
          <a:p>
            <a:pPr algn="ctr">
              <a:lnSpc>
                <a:spcPct val="110000"/>
              </a:lnSpc>
            </a:pPr>
            <a:r>
              <a:rPr lang="en-US" sz="2800" b="1" dirty="0" smtClean="0">
                <a:solidFill>
                  <a:srgbClr val="77D2EA"/>
                </a:solidFill>
                <a:latin typeface="Univers"/>
              </a:rPr>
              <a:t>Collaborative for High-Performance Schools (CHPS)</a:t>
            </a:r>
            <a:endParaRPr lang="en-US" sz="2800" b="1" dirty="0">
              <a:solidFill>
                <a:srgbClr val="77D2EA"/>
              </a:solidFill>
              <a:latin typeface="Univers"/>
            </a:endParaRP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35</a:t>
            </a:fld>
            <a:endParaRPr lang="en-US" dirty="0">
              <a:solidFill>
                <a:prstClr val="white">
                  <a:lumMod val="65000"/>
                </a:prstClr>
              </a:solidFill>
            </a:endParaRPr>
          </a:p>
        </p:txBody>
      </p:sp>
    </p:spTree>
    <p:extLst>
      <p:ext uri="{BB962C8B-B14F-4D97-AF65-F5344CB8AC3E}">
        <p14:creationId xmlns:p14="http://schemas.microsoft.com/office/powerpoint/2010/main" val="34996768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36</a:t>
            </a:fld>
            <a:endParaRPr lang="en-US" dirty="0">
              <a:solidFill>
                <a:prstClr val="white">
                  <a:lumMod val="65000"/>
                </a:prstClr>
              </a:solidFill>
              <a:latin typeface="Arial" charset="0"/>
              <a:cs typeface="Arial" charset="0"/>
            </a:endParaRPr>
          </a:p>
        </p:txBody>
      </p:sp>
      <p:sp>
        <p:nvSpPr>
          <p:cNvPr id="52227" name="TextBox 4"/>
          <p:cNvSpPr txBox="1">
            <a:spLocks noChangeArrowheads="1"/>
          </p:cNvSpPr>
          <p:nvPr/>
        </p:nvSpPr>
        <p:spPr bwMode="auto">
          <a:xfrm>
            <a:off x="228600" y="1524000"/>
            <a:ext cx="8610600" cy="4648200"/>
          </a:xfrm>
          <a:prstGeom prst="rect">
            <a:avLst/>
          </a:prstGeom>
          <a:noFill/>
          <a:ln w="9525">
            <a:noFill/>
            <a:miter lim="800000"/>
            <a:headEnd/>
            <a:tailEnd/>
          </a:ln>
        </p:spPr>
        <p:txBody>
          <a:bodyPr anchor="ctr"/>
          <a:lstStyle/>
          <a:p>
            <a:pPr algn="ctr"/>
            <a:endParaRPr lang="en-US" sz="3200" dirty="0">
              <a:solidFill>
                <a:srgbClr val="9F9F9F"/>
              </a:solidFill>
              <a:ea typeface="ＭＳ Ｐゴシック" pitchFamily="34" charset="-128"/>
              <a:cs typeface="Arial" pitchFamily="34" charset="0"/>
            </a:endParaRPr>
          </a:p>
        </p:txBody>
      </p:sp>
      <p:sp>
        <p:nvSpPr>
          <p:cNvPr id="52228" name="TextBox 5"/>
          <p:cNvSpPr txBox="1">
            <a:spLocks noChangeArrowheads="1"/>
          </p:cNvSpPr>
          <p:nvPr/>
        </p:nvSpPr>
        <p:spPr bwMode="auto">
          <a:xfrm>
            <a:off x="228600" y="1447800"/>
            <a:ext cx="8686800" cy="4876800"/>
          </a:xfrm>
          <a:prstGeom prst="rect">
            <a:avLst/>
          </a:prstGeom>
          <a:noFill/>
          <a:ln w="9525">
            <a:noFill/>
            <a:miter lim="800000"/>
            <a:headEnd/>
            <a:tailEnd/>
          </a:ln>
        </p:spPr>
        <p:txBody>
          <a:bodyPr anchor="ctr"/>
          <a:lstStyle/>
          <a:p>
            <a:pPr algn="ctr"/>
            <a:endParaRPr lang="en-US" sz="3200" dirty="0">
              <a:solidFill>
                <a:srgbClr val="9F9F9F"/>
              </a:solidFill>
              <a:ea typeface="ＭＳ Ｐゴシック" pitchFamily="34" charset="-128"/>
              <a:cs typeface="Arial" pitchFamily="34" charset="0"/>
            </a:endParaRPr>
          </a:p>
        </p:txBody>
      </p:sp>
      <p:sp>
        <p:nvSpPr>
          <p:cNvPr id="52229" name="TextBox 6"/>
          <p:cNvSpPr txBox="1">
            <a:spLocks noChangeArrowheads="1"/>
          </p:cNvSpPr>
          <p:nvPr/>
        </p:nvSpPr>
        <p:spPr bwMode="auto">
          <a:xfrm>
            <a:off x="365760" y="2057400"/>
            <a:ext cx="6172200" cy="4572000"/>
          </a:xfrm>
          <a:prstGeom prst="rect">
            <a:avLst/>
          </a:prstGeom>
          <a:noFill/>
          <a:ln w="9525">
            <a:noFill/>
            <a:miter lim="800000"/>
            <a:headEnd/>
            <a:tailEnd/>
          </a:ln>
        </p:spPr>
        <p:txBody>
          <a:bodyPr/>
          <a:lstStyle/>
          <a:p>
            <a:pPr marL="347472" indent="-342900" eaLnBrk="0" hangingPunct="0">
              <a:spcBef>
                <a:spcPts val="600"/>
              </a:spcBef>
              <a:spcAft>
                <a:spcPts val="600"/>
              </a:spcAft>
              <a:buClr>
                <a:srgbClr val="00B0F0"/>
              </a:buClr>
              <a:buFont typeface="Arial" pitchFamily="34" charset="0"/>
              <a:buChar char="•"/>
            </a:pPr>
            <a:r>
              <a:rPr lang="en-US" dirty="0" smtClean="0">
                <a:solidFill>
                  <a:srgbClr val="595959"/>
                </a:solidFill>
                <a:latin typeface="Arial"/>
                <a:cs typeface="Arial"/>
              </a:rPr>
              <a:t>250 points across seven Criteria areas:</a:t>
            </a:r>
          </a:p>
          <a:p>
            <a:pPr marL="347472" lvl="1" indent="-342900" eaLnBrk="0" hangingPunct="0">
              <a:spcBef>
                <a:spcPts val="600"/>
              </a:spcBef>
              <a:spcAft>
                <a:spcPts val="600"/>
              </a:spcAft>
              <a:buClr>
                <a:srgbClr val="00B0F0"/>
              </a:buClr>
              <a:buFont typeface="Arial"/>
              <a:buChar char="•"/>
            </a:pPr>
            <a:r>
              <a:rPr lang="en-US" dirty="0" smtClean="0">
                <a:solidFill>
                  <a:srgbClr val="595959"/>
                </a:solidFill>
                <a:latin typeface="Arial"/>
                <a:cs typeface="Arial"/>
              </a:rPr>
              <a:t>Integration and Innovation; </a:t>
            </a:r>
            <a:r>
              <a:rPr lang="en-US" dirty="0">
                <a:solidFill>
                  <a:srgbClr val="595959"/>
                </a:solidFill>
                <a:latin typeface="Arial"/>
                <a:cs typeface="Arial"/>
              </a:rPr>
              <a:t>I</a:t>
            </a:r>
            <a:r>
              <a:rPr lang="en-US" dirty="0" smtClean="0">
                <a:solidFill>
                  <a:srgbClr val="595959"/>
                </a:solidFill>
                <a:latin typeface="Arial"/>
                <a:cs typeface="Arial"/>
              </a:rPr>
              <a:t>ndoor </a:t>
            </a:r>
            <a:r>
              <a:rPr lang="en-US" dirty="0">
                <a:solidFill>
                  <a:srgbClr val="595959"/>
                </a:solidFill>
                <a:latin typeface="Arial"/>
                <a:cs typeface="Arial"/>
              </a:rPr>
              <a:t>E</a:t>
            </a:r>
            <a:r>
              <a:rPr lang="en-US" dirty="0" smtClean="0">
                <a:solidFill>
                  <a:srgbClr val="595959"/>
                </a:solidFill>
                <a:latin typeface="Arial"/>
                <a:cs typeface="Arial"/>
              </a:rPr>
              <a:t>nvironmental Quality; Energy; Water; Sites; Materials and Waste Management; Operations and Metrics</a:t>
            </a:r>
          </a:p>
          <a:p>
            <a:pPr marL="347472" indent="-342900" eaLnBrk="0" hangingPunct="0">
              <a:spcBef>
                <a:spcPts val="600"/>
              </a:spcBef>
              <a:spcAft>
                <a:spcPts val="600"/>
              </a:spcAft>
              <a:buClr>
                <a:srgbClr val="00B0F0"/>
              </a:buClr>
              <a:buFont typeface="Arial" pitchFamily="34" charset="0"/>
              <a:buChar char="•"/>
            </a:pPr>
            <a:r>
              <a:rPr lang="en-US" b="1" dirty="0" smtClean="0">
                <a:solidFill>
                  <a:srgbClr val="595959"/>
                </a:solidFill>
                <a:latin typeface="Arial"/>
                <a:cs typeface="Arial"/>
              </a:rPr>
              <a:t>25% of total points are for </a:t>
            </a:r>
            <a:r>
              <a:rPr lang="en-US" b="1" dirty="0">
                <a:solidFill>
                  <a:srgbClr val="595959"/>
                </a:solidFill>
                <a:latin typeface="Arial"/>
                <a:cs typeface="Arial"/>
              </a:rPr>
              <a:t>E</a:t>
            </a:r>
            <a:r>
              <a:rPr lang="en-US" b="1" dirty="0" smtClean="0">
                <a:solidFill>
                  <a:srgbClr val="595959"/>
                </a:solidFill>
                <a:latin typeface="Arial"/>
                <a:cs typeface="Arial"/>
              </a:rPr>
              <a:t>nergy Criteria</a:t>
            </a:r>
          </a:p>
          <a:p>
            <a:pPr marL="342900" indent="-342900" eaLnBrk="0" hangingPunct="0">
              <a:spcBef>
                <a:spcPct val="20000"/>
              </a:spcBef>
              <a:spcAft>
                <a:spcPts val="1200"/>
              </a:spcAft>
              <a:buClr>
                <a:srgbClr val="00B0F0"/>
              </a:buClr>
              <a:buFont typeface="Arial" pitchFamily="34" charset="0"/>
              <a:buChar char="•"/>
            </a:pPr>
            <a:endParaRPr lang="en-US" dirty="0" smtClean="0">
              <a:solidFill>
                <a:srgbClr val="6F6F6F"/>
              </a:solidFill>
              <a:latin typeface="Univers"/>
              <a:cs typeface="Arial" pitchFamily="34" charset="0"/>
            </a:endParaRPr>
          </a:p>
        </p:txBody>
      </p:sp>
      <p:sp>
        <p:nvSpPr>
          <p:cNvPr id="7" name="Title 1"/>
          <p:cNvSpPr txBox="1">
            <a:spLocks/>
          </p:cNvSpPr>
          <p:nvPr/>
        </p:nvSpPr>
        <p:spPr>
          <a:xfrm>
            <a:off x="365760" y="914400"/>
            <a:ext cx="8686800" cy="987552"/>
          </a:xfrm>
          <a:prstGeom prst="rect">
            <a:avLst/>
          </a:prstGeom>
        </p:spPr>
        <p:txBody>
          <a:bodyPr vert="horz" lIns="91440" tIns="45720" rIns="91440" bIns="45720" rtlCol="0" anchor="ctr">
            <a:normAutofit lnSpcReduction="10000"/>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Collaborative for High Performance Schools (CHPS): National Core Criteria</a:t>
            </a:r>
          </a:p>
        </p:txBody>
      </p:sp>
      <p:pic>
        <p:nvPicPr>
          <p:cNvPr id="4" name="Picture 3"/>
          <p:cNvPicPr>
            <a:picLocks noChangeAspect="1"/>
          </p:cNvPicPr>
          <p:nvPr/>
        </p:nvPicPr>
        <p:blipFill>
          <a:blip r:embed="rId3"/>
          <a:stretch>
            <a:fillRect/>
          </a:stretch>
        </p:blipFill>
        <p:spPr>
          <a:xfrm>
            <a:off x="6273800" y="4419600"/>
            <a:ext cx="2413000" cy="1701800"/>
          </a:xfrm>
          <a:prstGeom prst="rect">
            <a:avLst/>
          </a:prstGeom>
        </p:spPr>
      </p:pic>
      <p:pic>
        <p:nvPicPr>
          <p:cNvPr id="8" name="Picture 7"/>
          <p:cNvPicPr>
            <a:picLocks noChangeAspect="1"/>
          </p:cNvPicPr>
          <p:nvPr/>
        </p:nvPicPr>
        <p:blipFill>
          <a:blip r:embed="rId4"/>
          <a:stretch>
            <a:fillRect/>
          </a:stretch>
        </p:blipFill>
        <p:spPr>
          <a:xfrm>
            <a:off x="6858000" y="2209800"/>
            <a:ext cx="1684777" cy="2184400"/>
          </a:xfrm>
          <a:prstGeom prst="rect">
            <a:avLst/>
          </a:prstGeom>
        </p:spPr>
      </p:pic>
    </p:spTree>
    <p:extLst>
      <p:ext uri="{BB962C8B-B14F-4D97-AF65-F5344CB8AC3E}">
        <p14:creationId xmlns:p14="http://schemas.microsoft.com/office/powerpoint/2010/main" val="3946252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latin typeface="Arial" charset="0"/>
                <a:cs typeface="Arial" charset="0"/>
              </a:rPr>
              <a:pPr/>
              <a:t>37</a:t>
            </a:fld>
            <a:endParaRPr lang="en-US" dirty="0">
              <a:solidFill>
                <a:prstClr val="white">
                  <a:lumMod val="65000"/>
                </a:prstClr>
              </a:solidFill>
              <a:latin typeface="Arial" charset="0"/>
              <a:cs typeface="Arial" charset="0"/>
            </a:endParaRPr>
          </a:p>
        </p:txBody>
      </p:sp>
      <p:sp>
        <p:nvSpPr>
          <p:cNvPr id="53250" name="Title 1"/>
          <p:cNvSpPr>
            <a:spLocks noGrp="1"/>
          </p:cNvSpPr>
          <p:nvPr>
            <p:ph type="title" idx="4294967295"/>
          </p:nvPr>
        </p:nvSpPr>
        <p:spPr>
          <a:xfrm>
            <a:off x="365760" y="914400"/>
            <a:ext cx="8686800" cy="987552"/>
          </a:xfrm>
        </p:spPr>
        <p:txBody>
          <a:bodyPr>
            <a:normAutofit fontScale="90000"/>
          </a:bodyPr>
          <a:lstStyle/>
          <a:p>
            <a:r>
              <a:rPr lang="en-US" sz="3600" dirty="0" smtClean="0">
                <a:latin typeface="Arial"/>
                <a:cs typeface="Arial"/>
              </a:rPr>
              <a:t>CHPS National Energy Criteria Credit </a:t>
            </a:r>
            <a:br>
              <a:rPr lang="en-US" sz="3600" dirty="0" smtClean="0">
                <a:latin typeface="Arial"/>
                <a:cs typeface="Arial"/>
              </a:rPr>
            </a:br>
            <a:r>
              <a:rPr lang="en-US" sz="3600" dirty="0" smtClean="0">
                <a:latin typeface="Arial"/>
                <a:cs typeface="Arial"/>
              </a:rPr>
              <a:t>EE 1.1 </a:t>
            </a:r>
          </a:p>
        </p:txBody>
      </p:sp>
      <p:pic>
        <p:nvPicPr>
          <p:cNvPr id="4" name="Picture 3"/>
          <p:cNvPicPr>
            <a:picLocks noChangeAspect="1"/>
          </p:cNvPicPr>
          <p:nvPr/>
        </p:nvPicPr>
        <p:blipFill>
          <a:blip r:embed="rId3"/>
          <a:stretch>
            <a:fillRect/>
          </a:stretch>
        </p:blipFill>
        <p:spPr>
          <a:xfrm>
            <a:off x="1143000" y="2057400"/>
            <a:ext cx="6894286" cy="4267200"/>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38</a:t>
            </a:fld>
            <a:endParaRPr lang="en-US" dirty="0">
              <a:solidFill>
                <a:prstClr val="white">
                  <a:lumMod val="65000"/>
                </a:prstClr>
              </a:solidFill>
            </a:endParaRPr>
          </a:p>
        </p:txBody>
      </p:sp>
      <p:sp>
        <p:nvSpPr>
          <p:cNvPr id="94212" name="Title 1"/>
          <p:cNvSpPr>
            <a:spLocks noGrp="1"/>
          </p:cNvSpPr>
          <p:nvPr>
            <p:ph type="title" idx="4294967295"/>
          </p:nvPr>
        </p:nvSpPr>
        <p:spPr>
          <a:xfrm>
            <a:off x="365760" y="914399"/>
            <a:ext cx="8412480" cy="1060704"/>
          </a:xfrm>
        </p:spPr>
        <p:txBody>
          <a:bodyPr>
            <a:noAutofit/>
          </a:bodyPr>
          <a:lstStyle/>
          <a:p>
            <a:r>
              <a:rPr lang="en-US" sz="3200" dirty="0" smtClean="0">
                <a:latin typeface="Arial"/>
                <a:cs typeface="Arial"/>
              </a:rPr>
              <a:t>Collaborative for High Performance Schools (CHPS): Report Card Program</a:t>
            </a:r>
          </a:p>
        </p:txBody>
      </p:sp>
      <p:pic>
        <p:nvPicPr>
          <p:cNvPr id="7" name="Picture 6"/>
          <p:cNvPicPr>
            <a:picLocks noChangeAspect="1"/>
          </p:cNvPicPr>
          <p:nvPr/>
        </p:nvPicPr>
        <p:blipFill>
          <a:blip r:embed="rId3"/>
          <a:stretch>
            <a:fillRect/>
          </a:stretch>
        </p:blipFill>
        <p:spPr>
          <a:xfrm>
            <a:off x="1676400" y="2133600"/>
            <a:ext cx="5791200" cy="4362203"/>
          </a:xfrm>
          <a:prstGeom prst="rect">
            <a:avLst/>
          </a:prstGeom>
        </p:spPr>
      </p:pic>
    </p:spTree>
    <p:extLst>
      <p:ext uri="{BB962C8B-B14F-4D97-AF65-F5344CB8AC3E}">
        <p14:creationId xmlns:p14="http://schemas.microsoft.com/office/powerpoint/2010/main" val="969143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39</a:t>
            </a:fld>
            <a:endParaRPr lang="en-US" dirty="0">
              <a:solidFill>
                <a:prstClr val="white">
                  <a:lumMod val="65000"/>
                </a:prstClr>
              </a:solidFill>
            </a:endParaRPr>
          </a:p>
        </p:txBody>
      </p:sp>
      <p:sp>
        <p:nvSpPr>
          <p:cNvPr id="93189" name="Title 1"/>
          <p:cNvSpPr>
            <a:spLocks noGrp="1"/>
          </p:cNvSpPr>
          <p:nvPr>
            <p:ph type="title" idx="4294967295"/>
          </p:nvPr>
        </p:nvSpPr>
        <p:spPr>
          <a:xfrm>
            <a:off x="365760" y="914400"/>
            <a:ext cx="8412480" cy="1591056"/>
          </a:xfrm>
        </p:spPr>
        <p:txBody>
          <a:bodyPr>
            <a:noAutofit/>
          </a:bodyPr>
          <a:lstStyle/>
          <a:p>
            <a:r>
              <a:rPr lang="en-US" sz="3200" dirty="0" smtClean="0">
                <a:latin typeface="Arial"/>
                <a:cs typeface="Arial"/>
              </a:rPr>
              <a:t>Collaborative for High Performance Schools (CHPS): Maintenance &amp; Operations Best Practices</a:t>
            </a:r>
          </a:p>
        </p:txBody>
      </p:sp>
      <p:grpSp>
        <p:nvGrpSpPr>
          <p:cNvPr id="93187" name="Group 6"/>
          <p:cNvGrpSpPr>
            <a:grpSpLocks/>
          </p:cNvGrpSpPr>
          <p:nvPr/>
        </p:nvGrpSpPr>
        <p:grpSpPr bwMode="auto">
          <a:xfrm>
            <a:off x="304800" y="3886200"/>
            <a:ext cx="8610600" cy="2362200"/>
            <a:chOff x="0" y="2209800"/>
            <a:chExt cx="8721725" cy="2362200"/>
          </a:xfrm>
          <a:effectLst>
            <a:outerShdw blurRad="50800" dist="38100" dir="2700000" algn="tl" rotWithShape="0">
              <a:prstClr val="black">
                <a:alpha val="40000"/>
              </a:prstClr>
            </a:outerShdw>
          </a:effectLst>
        </p:grpSpPr>
        <p:pic>
          <p:nvPicPr>
            <p:cNvPr id="93190" name="Picture 5" descr="CHPS Efficiency Evaluation.bmp"/>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209800"/>
              <a:ext cx="8721725" cy="2362200"/>
            </a:xfrm>
            <a:prstGeom prst="rect">
              <a:avLst/>
            </a:prstGeom>
            <a:ln>
              <a:noFill/>
            </a:ln>
            <a:effectLst>
              <a:outerShdw blurRad="292100" dist="139700" dir="2700000" algn="tl" rotWithShape="0">
                <a:srgbClr val="333333">
                  <a:alpha val="65000"/>
                </a:srgbClr>
              </a:outerShdw>
            </a:effectLst>
          </p:spPr>
        </p:pic>
        <p:sp>
          <p:nvSpPr>
            <p:cNvPr id="19" name="Rectangle 18"/>
            <p:cNvSpPr/>
            <p:nvPr/>
          </p:nvSpPr>
          <p:spPr>
            <a:xfrm>
              <a:off x="2056617" y="3962400"/>
              <a:ext cx="4192023" cy="3048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a typeface="ＭＳ Ｐゴシック" pitchFamily="-65" charset="-128"/>
              </a:endParaRPr>
            </a:p>
          </p:txBody>
        </p:sp>
        <p:sp>
          <p:nvSpPr>
            <p:cNvPr id="20" name="Rectangle 19"/>
            <p:cNvSpPr/>
            <p:nvPr/>
          </p:nvSpPr>
          <p:spPr>
            <a:xfrm>
              <a:off x="2056617" y="2667000"/>
              <a:ext cx="2592076" cy="2286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FF0000"/>
                </a:solidFill>
                <a:ea typeface="ＭＳ Ｐゴシック" pitchFamily="-65" charset="-128"/>
              </a:endParaRPr>
            </a:p>
          </p:txBody>
        </p:sp>
      </p:grpSp>
      <p:pic>
        <p:nvPicPr>
          <p:cNvPr id="11" name="Picture 6" descr="CHPS BP Manual cover.bmp"/>
          <p:cNvPicPr>
            <a:picLocks noChangeAspect="1"/>
          </p:cNvPicPr>
          <p:nvPr/>
        </p:nvPicPr>
        <p:blipFill>
          <a:blip r:embed="rId4" cstate="print"/>
          <a:srcRect/>
          <a:stretch>
            <a:fillRect/>
          </a:stretch>
        </p:blipFill>
        <p:spPr bwMode="auto">
          <a:xfrm>
            <a:off x="6835877" y="1676400"/>
            <a:ext cx="2079523" cy="28651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146698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p:cNvSpPr>
          <p:nvPr>
            <p:ph idx="1"/>
          </p:nvPr>
        </p:nvSpPr>
        <p:spPr>
          <a:xfrm>
            <a:off x="365760" y="2057400"/>
            <a:ext cx="8412480" cy="4174699"/>
          </a:xfrm>
        </p:spPr>
        <p:txBody>
          <a:bodyPr vert="horz" lIns="91440" tIns="45720" rIns="91440" bIns="45720" rtlCol="0" anchor="t">
            <a:normAutofit/>
          </a:bodyPr>
          <a:lstStyle/>
          <a:p>
            <a:pPr>
              <a:lnSpc>
                <a:spcPct val="100000"/>
              </a:lnSpc>
              <a:spcAft>
                <a:spcPts val="600"/>
              </a:spcAft>
            </a:pPr>
            <a:r>
              <a:rPr lang="en-US" sz="1800" dirty="0">
                <a:solidFill>
                  <a:srgbClr val="595959"/>
                </a:solidFill>
                <a:latin typeface="Arial"/>
                <a:cs typeface="Arial"/>
              </a:rPr>
              <a:t>Offers a strategic approach to energy and water </a:t>
            </a:r>
            <a:r>
              <a:rPr lang="en-US" sz="1800" dirty="0" smtClean="0">
                <a:solidFill>
                  <a:srgbClr val="595959"/>
                </a:solidFill>
                <a:latin typeface="Arial"/>
                <a:cs typeface="Arial"/>
              </a:rPr>
              <a:t>management through out a building’s life cycle – from design to operations.</a:t>
            </a:r>
            <a:endParaRPr lang="en-US" sz="1800" dirty="0">
              <a:solidFill>
                <a:srgbClr val="595959"/>
              </a:solidFill>
              <a:latin typeface="Arial"/>
              <a:cs typeface="Arial"/>
            </a:endParaRPr>
          </a:p>
          <a:p>
            <a:pPr>
              <a:lnSpc>
                <a:spcPct val="100000"/>
              </a:lnSpc>
              <a:spcAft>
                <a:spcPts val="600"/>
              </a:spcAft>
            </a:pPr>
            <a:r>
              <a:rPr lang="en-US" sz="1800" dirty="0" smtClean="0">
                <a:solidFill>
                  <a:srgbClr val="595959"/>
                </a:solidFill>
                <a:latin typeface="Arial"/>
                <a:cs typeface="Arial"/>
              </a:rPr>
              <a:t>Enables </a:t>
            </a:r>
            <a:r>
              <a:rPr lang="en-US" sz="1800" dirty="0">
                <a:solidFill>
                  <a:srgbClr val="595959"/>
                </a:solidFill>
                <a:latin typeface="Arial"/>
                <a:cs typeface="Arial"/>
              </a:rPr>
              <a:t>building owners, managers, and tenants to save money and protect the environment</a:t>
            </a:r>
          </a:p>
          <a:p>
            <a:pPr>
              <a:lnSpc>
                <a:spcPct val="100000"/>
              </a:lnSpc>
              <a:spcAft>
                <a:spcPts val="600"/>
              </a:spcAft>
            </a:pPr>
            <a:r>
              <a:rPr lang="en-US" sz="1800" dirty="0">
                <a:solidFill>
                  <a:srgbClr val="595959"/>
                </a:solidFill>
                <a:latin typeface="Arial"/>
                <a:cs typeface="Arial"/>
              </a:rPr>
              <a:t>Provides organizations with measurable </a:t>
            </a:r>
            <a:r>
              <a:rPr lang="en-US" sz="1800" dirty="0" smtClean="0">
                <a:solidFill>
                  <a:srgbClr val="595959"/>
                </a:solidFill>
                <a:latin typeface="Arial"/>
                <a:cs typeface="Arial"/>
              </a:rPr>
              <a:t>information for commercial buildings </a:t>
            </a:r>
            <a:r>
              <a:rPr lang="en-US" sz="1800" dirty="0">
                <a:solidFill>
                  <a:srgbClr val="595959"/>
                </a:solidFill>
                <a:latin typeface="Arial"/>
                <a:cs typeface="Arial"/>
              </a:rPr>
              <a:t>on energy savings and greenhouse gas emissions </a:t>
            </a:r>
            <a:r>
              <a:rPr lang="en-US" sz="1800" dirty="0" smtClean="0">
                <a:solidFill>
                  <a:srgbClr val="595959"/>
                </a:solidFill>
                <a:latin typeface="Arial"/>
                <a:cs typeface="Arial"/>
              </a:rPr>
              <a:t>reductions</a:t>
            </a:r>
          </a:p>
          <a:p>
            <a:pPr>
              <a:lnSpc>
                <a:spcPct val="100000"/>
              </a:lnSpc>
              <a:spcAft>
                <a:spcPts val="600"/>
              </a:spcAft>
            </a:pPr>
            <a:r>
              <a:rPr lang="en-US" sz="1800" dirty="0" smtClean="0">
                <a:solidFill>
                  <a:srgbClr val="595959"/>
                </a:solidFill>
                <a:latin typeface="Arial"/>
                <a:cs typeface="Arial"/>
              </a:rPr>
              <a:t>ENERGY </a:t>
            </a:r>
            <a:r>
              <a:rPr lang="en-US" sz="1800" dirty="0">
                <a:solidFill>
                  <a:srgbClr val="595959"/>
                </a:solidFill>
                <a:latin typeface="Arial"/>
                <a:cs typeface="Arial"/>
              </a:rPr>
              <a:t>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on a property = superior energy performance</a:t>
            </a:r>
          </a:p>
        </p:txBody>
      </p:sp>
      <p:sp>
        <p:nvSpPr>
          <p:cNvPr id="6" name="Slide Number Placeholder 5"/>
          <p:cNvSpPr>
            <a:spLocks noGrp="1"/>
          </p:cNvSpPr>
          <p:nvPr>
            <p:ph type="sldNum" sz="quarter" idx="12"/>
          </p:nvPr>
        </p:nvSpPr>
        <p:spPr>
          <a:xfrm>
            <a:off x="7848600" y="6492875"/>
            <a:ext cx="1219200" cy="365125"/>
          </a:xfrm>
          <a:prstGeom prst="rect">
            <a:avLst/>
          </a:prstGeom>
        </p:spPr>
        <p:txBody>
          <a:bodyPr/>
          <a:lstStyle/>
          <a:p>
            <a:pPr>
              <a:defRPr/>
            </a:pPr>
            <a:fld id="{AE89BCD2-197C-42BD-8099-4E41AF111F4F}" type="slidenum">
              <a:rPr lang="en-US" smtClean="0">
                <a:latin typeface="Century Gothic" pitchFamily="34" charset="0"/>
              </a:rPr>
              <a:pPr>
                <a:defRPr/>
              </a:pPr>
              <a:t>4</a:t>
            </a:fld>
            <a:endParaRPr lang="en-US" dirty="0">
              <a:latin typeface="Century Gothic" pitchFamily="34" charset="0"/>
            </a:endParaRPr>
          </a:p>
        </p:txBody>
      </p:sp>
      <p:sp>
        <p:nvSpPr>
          <p:cNvPr id="7" name="Title 1"/>
          <p:cNvSpPr txBox="1">
            <a:spLocks/>
          </p:cNvSpPr>
          <p:nvPr/>
        </p:nvSpPr>
        <p:spPr>
          <a:xfrm>
            <a:off x="365760" y="914400"/>
            <a:ext cx="8686800" cy="987552"/>
          </a:xfrm>
          <a:prstGeom prst="rect">
            <a:avLst/>
          </a:prstGeom>
        </p:spPr>
        <p:txBody>
          <a:bodyPr anchor="b">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ENERGY STAR</a:t>
            </a:r>
            <a:r>
              <a:rPr lang="en-US" sz="3200" baseline="30000" dirty="0">
                <a:latin typeface="Arial"/>
                <a:ea typeface="ＭＳ Ｐゴシック"/>
                <a:cs typeface="Arial"/>
              </a:rPr>
              <a:t>®</a:t>
            </a:r>
            <a:r>
              <a:rPr lang="en-US" sz="3200" dirty="0" smtClean="0">
                <a:latin typeface="Arial"/>
                <a:cs typeface="Arial"/>
              </a:rPr>
              <a:t> Commercial Buildings Program</a:t>
            </a:r>
          </a:p>
        </p:txBody>
      </p:sp>
    </p:spTree>
    <p:extLst>
      <p:ext uri="{BB962C8B-B14F-4D97-AF65-F5344CB8AC3E}">
        <p14:creationId xmlns:p14="http://schemas.microsoft.com/office/powerpoint/2010/main" val="12783124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ChangeArrowheads="1"/>
          </p:cNvSpPr>
          <p:nvPr/>
        </p:nvSpPr>
        <p:spPr bwMode="auto">
          <a:xfrm>
            <a:off x="365760" y="2057400"/>
            <a:ext cx="8412480" cy="4114800"/>
          </a:xfrm>
          <a:prstGeom prst="rect">
            <a:avLst/>
          </a:prstGeom>
          <a:noFill/>
          <a:ln w="9525">
            <a:noFill/>
            <a:miter lim="800000"/>
            <a:headEnd/>
            <a:tailEnd/>
          </a:ln>
        </p:spPr>
        <p:txBody>
          <a:bodyPr/>
          <a:lstStyle/>
          <a:p>
            <a:pPr marL="347472" indent="-347472">
              <a:spcBef>
                <a:spcPts val="600"/>
              </a:spcBef>
              <a:spcAft>
                <a:spcPts val="600"/>
              </a:spcAft>
              <a:buClr>
                <a:srgbClr val="00B0F0"/>
              </a:buClr>
              <a:buFont typeface="Arial" pitchFamily="34" charset="0"/>
              <a:buChar char="•"/>
            </a:pPr>
            <a:r>
              <a:rPr lang="en-US" dirty="0">
                <a:solidFill>
                  <a:srgbClr val="595959"/>
                </a:solidFill>
                <a:latin typeface="Arial"/>
                <a:cs typeface="Arial"/>
              </a:rPr>
              <a:t>Conclusion</a:t>
            </a:r>
            <a:r>
              <a:rPr lang="en-US" dirty="0" smtClean="0">
                <a:solidFill>
                  <a:srgbClr val="595959"/>
                </a:solidFill>
                <a:latin typeface="Arial"/>
                <a:cs typeface="Arial"/>
              </a:rPr>
              <a:t>:</a:t>
            </a:r>
            <a:endParaRPr lang="en-US" dirty="0">
              <a:solidFill>
                <a:srgbClr val="595959"/>
              </a:solidFill>
              <a:latin typeface="Arial"/>
              <a:cs typeface="Arial"/>
            </a:endParaRPr>
          </a:p>
          <a:p>
            <a:pPr marL="347472" lvl="1" indent="-347472">
              <a:spcBef>
                <a:spcPts val="600"/>
              </a:spcBef>
              <a:spcAft>
                <a:spcPts val="600"/>
              </a:spcAft>
              <a:buClr>
                <a:srgbClr val="00B0F0"/>
              </a:buClr>
              <a:buFont typeface="Arial"/>
              <a:buChar char="•"/>
            </a:pPr>
            <a:r>
              <a:rPr lang="en-US" dirty="0">
                <a:solidFill>
                  <a:srgbClr val="595959"/>
                </a:solidFill>
                <a:latin typeface="Arial"/>
                <a:cs typeface="Arial"/>
              </a:rPr>
              <a:t>ENERGY STAR</a:t>
            </a:r>
            <a:r>
              <a:rPr lang="en-US" baseline="30000" dirty="0">
                <a:solidFill>
                  <a:srgbClr val="595959"/>
                </a:solidFill>
                <a:latin typeface="Arial"/>
                <a:cs typeface="Arial"/>
              </a:rPr>
              <a:t>®</a:t>
            </a:r>
            <a:r>
              <a:rPr lang="en-US" dirty="0">
                <a:solidFill>
                  <a:srgbClr val="595959"/>
                </a:solidFill>
                <a:latin typeface="Arial"/>
                <a:cs typeface="Arial"/>
              </a:rPr>
              <a:t> has resources to help you earn a LEED, Green Globes, or CHPS recognition for </a:t>
            </a:r>
            <a:r>
              <a:rPr lang="en-US" dirty="0" smtClean="0">
                <a:solidFill>
                  <a:srgbClr val="595959"/>
                </a:solidFill>
                <a:latin typeface="Arial"/>
                <a:cs typeface="Arial"/>
              </a:rPr>
              <a:t>building design and </a:t>
            </a:r>
            <a:r>
              <a:rPr lang="en-US" dirty="0">
                <a:solidFill>
                  <a:srgbClr val="595959"/>
                </a:solidFill>
                <a:latin typeface="Arial"/>
                <a:cs typeface="Arial"/>
              </a:rPr>
              <a:t>existing </a:t>
            </a:r>
            <a:r>
              <a:rPr lang="en-US" dirty="0" smtClean="0">
                <a:solidFill>
                  <a:srgbClr val="595959"/>
                </a:solidFill>
                <a:latin typeface="Arial"/>
                <a:cs typeface="Arial"/>
              </a:rPr>
              <a:t>buildings</a:t>
            </a:r>
          </a:p>
          <a:p>
            <a:pPr marL="347472" lvl="1" indent="-347472">
              <a:spcBef>
                <a:spcPts val="600"/>
              </a:spcBef>
              <a:spcAft>
                <a:spcPts val="600"/>
              </a:spcAft>
              <a:buClr>
                <a:srgbClr val="00B0F0"/>
              </a:buClr>
              <a:buFont typeface="Arial"/>
              <a:buChar char="•"/>
            </a:pPr>
            <a:r>
              <a:rPr lang="en-US" dirty="0" smtClean="0">
                <a:solidFill>
                  <a:srgbClr val="595959"/>
                </a:solidFill>
                <a:latin typeface="Arial"/>
                <a:cs typeface="Arial"/>
              </a:rPr>
              <a:t>Target Finder can be used to support certifications related to both building design and operations because it informs </a:t>
            </a:r>
            <a:r>
              <a:rPr lang="en-US" dirty="0">
                <a:solidFill>
                  <a:srgbClr val="595959"/>
                </a:solidFill>
                <a:latin typeface="Arial"/>
                <a:cs typeface="Arial"/>
              </a:rPr>
              <a:t>energy management early in the design </a:t>
            </a:r>
            <a:r>
              <a:rPr lang="en-US" dirty="0" smtClean="0">
                <a:solidFill>
                  <a:srgbClr val="595959"/>
                </a:solidFill>
                <a:latin typeface="Arial"/>
                <a:cs typeface="Arial"/>
              </a:rPr>
              <a:t>process and the setting energy management goals</a:t>
            </a:r>
            <a:endParaRPr lang="en-US" dirty="0">
              <a:solidFill>
                <a:srgbClr val="595959"/>
              </a:solidFill>
              <a:latin typeface="Arial"/>
              <a:cs typeface="Arial"/>
            </a:endParaRPr>
          </a:p>
          <a:p>
            <a:pPr marL="347472" lvl="1" indent="-347472">
              <a:spcBef>
                <a:spcPts val="600"/>
              </a:spcBef>
              <a:spcAft>
                <a:spcPts val="600"/>
              </a:spcAft>
              <a:buClr>
                <a:srgbClr val="00B0F0"/>
              </a:buClr>
              <a:buFont typeface="Arial"/>
              <a:buChar char="•"/>
            </a:pPr>
            <a:r>
              <a:rPr lang="en-US" dirty="0" smtClean="0">
                <a:solidFill>
                  <a:srgbClr val="595959"/>
                </a:solidFill>
                <a:latin typeface="Arial"/>
                <a:cs typeface="Arial"/>
              </a:rPr>
              <a:t>Portfolio Manager can be used to gain certification related to both building design and operations.  Portfolio Manager is the leading tool to support utility data tracking for operations and </a:t>
            </a:r>
            <a:r>
              <a:rPr lang="en-US" dirty="0">
                <a:solidFill>
                  <a:srgbClr val="595959"/>
                </a:solidFill>
                <a:latin typeface="Arial"/>
                <a:cs typeface="Arial"/>
              </a:rPr>
              <a:t>benchmarking for existing </a:t>
            </a:r>
            <a:r>
              <a:rPr lang="en-US" dirty="0" smtClean="0">
                <a:solidFill>
                  <a:srgbClr val="595959"/>
                </a:solidFill>
                <a:latin typeface="Arial"/>
                <a:cs typeface="Arial"/>
              </a:rPr>
              <a:t>buildings</a:t>
            </a:r>
            <a:endParaRPr lang="en-US" dirty="0">
              <a:solidFill>
                <a:srgbClr val="595959"/>
              </a:solidFill>
              <a:latin typeface="Arial"/>
              <a:cs typeface="Arial"/>
            </a:endParaRPr>
          </a:p>
        </p:txBody>
      </p:sp>
      <p:sp>
        <p:nvSpPr>
          <p:cNvPr id="5" name="Rectangle 2"/>
          <p:cNvSpPr>
            <a:spLocks noGrp="1"/>
          </p:cNvSpPr>
          <p:nvPr>
            <p:ph type="title"/>
          </p:nvPr>
        </p:nvSpPr>
        <p:spPr>
          <a:xfrm>
            <a:off x="365760" y="914400"/>
            <a:ext cx="8686800" cy="987552"/>
          </a:xfrm>
        </p:spPr>
        <p:txBody>
          <a:bodyPr>
            <a:noAutofit/>
          </a:bodyPr>
          <a:lstStyle/>
          <a:p>
            <a:pPr>
              <a:defRPr/>
            </a:pPr>
            <a:r>
              <a:rPr lang="en-US" sz="3200" dirty="0" smtClean="0">
                <a:latin typeface="Arial" charset="0"/>
                <a:cs typeface="Arial" charset="0"/>
              </a:rPr>
              <a:t>ENERGY </a:t>
            </a:r>
            <a:r>
              <a:rPr lang="en-US" sz="3200" dirty="0">
                <a:latin typeface="Arial" charset="0"/>
                <a:cs typeface="Arial" charset="0"/>
              </a:rPr>
              <a:t>STAR</a:t>
            </a:r>
            <a:r>
              <a:rPr lang="en-US" sz="3200" baseline="30000" dirty="0">
                <a:latin typeface="Arial" charset="0"/>
                <a:cs typeface="Arial" charset="0"/>
              </a:rPr>
              <a:t>®</a:t>
            </a:r>
            <a:r>
              <a:rPr lang="en-US" sz="3200" dirty="0">
                <a:latin typeface="Arial" charset="0"/>
                <a:cs typeface="Arial" charset="0"/>
              </a:rPr>
              <a:t> </a:t>
            </a:r>
            <a:r>
              <a:rPr lang="en-US" sz="3200" dirty="0" smtClean="0">
                <a:latin typeface="Arial" charset="0"/>
                <a:cs typeface="Arial" charset="0"/>
              </a:rPr>
              <a:t>and Green Building Rating Systems</a:t>
            </a:r>
          </a:p>
        </p:txBody>
      </p:sp>
      <p:sp>
        <p:nvSpPr>
          <p:cNvPr id="2" name="Slide Number Placeholder 1"/>
          <p:cNvSpPr>
            <a:spLocks noGrp="1"/>
          </p:cNvSpPr>
          <p:nvPr>
            <p:ph type="sldNum" sz="quarter" idx="12"/>
          </p:nvPr>
        </p:nvSpPr>
        <p:spPr/>
        <p:txBody>
          <a:bodyPr/>
          <a:lstStyle/>
          <a:p>
            <a:fld id="{62AF508D-7A60-4438-A564-7678C5722827}" type="slidenum">
              <a:rPr lang="en-US" smtClean="0">
                <a:solidFill>
                  <a:prstClr val="white">
                    <a:lumMod val="65000"/>
                  </a:prstClr>
                </a:solidFill>
              </a:rPr>
              <a:pPr/>
              <a:t>40</a:t>
            </a:fld>
            <a:endParaRPr lang="en-US" dirty="0">
              <a:solidFill>
                <a:prstClr val="white">
                  <a:lumMod val="65000"/>
                </a:prstClr>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828800"/>
            <a:ext cx="5029200" cy="537808"/>
          </a:xfrm>
        </p:spPr>
        <p:txBody>
          <a:bodyPr>
            <a:noAutofit/>
          </a:bodyPr>
          <a:lstStyle/>
          <a:p>
            <a:r>
              <a:rPr lang="en-US" sz="3200" dirty="0" smtClean="0">
                <a:latin typeface="Arial"/>
                <a:cs typeface="Arial"/>
              </a:rPr>
              <a:t>Thank You for Attending!</a:t>
            </a:r>
            <a:endParaRPr lang="en-US" sz="3200" dirty="0">
              <a:latin typeface="Arial"/>
              <a:cs typeface="Arial"/>
            </a:endParaRPr>
          </a:p>
        </p:txBody>
      </p:sp>
      <p:sp>
        <p:nvSpPr>
          <p:cNvPr id="4" name="Slide Number Placeholder 3"/>
          <p:cNvSpPr>
            <a:spLocks noGrp="1"/>
          </p:cNvSpPr>
          <p:nvPr>
            <p:ph type="sldNum" sz="quarter" idx="12"/>
          </p:nvPr>
        </p:nvSpPr>
        <p:spPr>
          <a:prstGeom prst="rect">
            <a:avLst/>
          </a:prstGeom>
        </p:spPr>
        <p:txBody>
          <a:bodyPr/>
          <a:lstStyle/>
          <a:p>
            <a:pPr>
              <a:defRPr/>
            </a:pPr>
            <a:fld id="{F16B175D-26AC-42BA-AF68-CE328C4BE887}" type="slidenum">
              <a:rPr lang="en-US" smtClean="0">
                <a:solidFill>
                  <a:srgbClr val="3F3F3F"/>
                </a:solidFill>
              </a:rPr>
              <a:pPr>
                <a:defRPr/>
              </a:pPr>
              <a:t>41</a:t>
            </a:fld>
            <a:endParaRPr lang="en-US" dirty="0">
              <a:solidFill>
                <a:srgbClr val="3F3F3F"/>
              </a:solidFill>
            </a:endParaRPr>
          </a:p>
        </p:txBody>
      </p:sp>
      <p:sp>
        <p:nvSpPr>
          <p:cNvPr id="6" name="Rectangle 4"/>
          <p:cNvSpPr txBox="1">
            <a:spLocks/>
          </p:cNvSpPr>
          <p:nvPr/>
        </p:nvSpPr>
        <p:spPr bwMode="auto">
          <a:xfrm>
            <a:off x="685800" y="2438400"/>
            <a:ext cx="7772400"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sz="3200" dirty="0" smtClean="0">
                <a:solidFill>
                  <a:srgbClr val="77D2EA"/>
                </a:solidFill>
              </a:rPr>
              <a:t>Questions?</a:t>
            </a:r>
          </a:p>
        </p:txBody>
      </p:sp>
      <p:sp>
        <p:nvSpPr>
          <p:cNvPr id="7" name="Rectangle 4"/>
          <p:cNvSpPr txBox="1">
            <a:spLocks/>
          </p:cNvSpPr>
          <p:nvPr/>
        </p:nvSpPr>
        <p:spPr bwMode="auto">
          <a:xfrm>
            <a:off x="762000" y="3657600"/>
            <a:ext cx="7772400" cy="147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4000" b="1">
                <a:solidFill>
                  <a:schemeClr val="tx1"/>
                </a:solidFill>
                <a:latin typeface="Arial" charset="0"/>
                <a:cs typeface="Arial" charset="0"/>
              </a:defRPr>
            </a:lvl2pPr>
            <a:lvl3pPr algn="l" rtl="0" eaLnBrk="0" fontAlgn="base" hangingPunct="0">
              <a:spcBef>
                <a:spcPct val="0"/>
              </a:spcBef>
              <a:spcAft>
                <a:spcPct val="0"/>
              </a:spcAft>
              <a:defRPr sz="4000" b="1">
                <a:solidFill>
                  <a:schemeClr val="tx1"/>
                </a:solidFill>
                <a:latin typeface="Arial" charset="0"/>
                <a:cs typeface="Arial" charset="0"/>
              </a:defRPr>
            </a:lvl3pPr>
            <a:lvl4pPr algn="l" rtl="0" eaLnBrk="0" fontAlgn="base" hangingPunct="0">
              <a:spcBef>
                <a:spcPct val="0"/>
              </a:spcBef>
              <a:spcAft>
                <a:spcPct val="0"/>
              </a:spcAft>
              <a:defRPr sz="4000" b="1">
                <a:solidFill>
                  <a:schemeClr val="tx1"/>
                </a:solidFill>
                <a:latin typeface="Arial" charset="0"/>
                <a:cs typeface="Arial" charset="0"/>
              </a:defRPr>
            </a:lvl4pPr>
            <a:lvl5pPr algn="l" rtl="0" eaLnBrk="0" fontAlgn="base" hangingPunct="0">
              <a:spcBef>
                <a:spcPct val="0"/>
              </a:spcBef>
              <a:spcAft>
                <a:spcPct val="0"/>
              </a:spcAft>
              <a:defRPr sz="4000" b="1">
                <a:solidFill>
                  <a:schemeClr val="tx1"/>
                </a:solidFill>
                <a:latin typeface="Arial" charset="0"/>
                <a:cs typeface="Arial" charset="0"/>
              </a:defRPr>
            </a:lvl5pPr>
            <a:lvl6pPr marL="457200" algn="l" rtl="0" eaLnBrk="1" fontAlgn="base" hangingPunct="1">
              <a:spcBef>
                <a:spcPct val="0"/>
              </a:spcBef>
              <a:spcAft>
                <a:spcPct val="0"/>
              </a:spcAft>
              <a:defRPr sz="4000" b="1">
                <a:solidFill>
                  <a:schemeClr val="tx1"/>
                </a:solidFill>
                <a:latin typeface="Arial" charset="0"/>
                <a:cs typeface="Arial" charset="0"/>
              </a:defRPr>
            </a:lvl6pPr>
            <a:lvl7pPr marL="914400" algn="l" rtl="0" eaLnBrk="1" fontAlgn="base" hangingPunct="1">
              <a:spcBef>
                <a:spcPct val="0"/>
              </a:spcBef>
              <a:spcAft>
                <a:spcPct val="0"/>
              </a:spcAft>
              <a:defRPr sz="4000" b="1">
                <a:solidFill>
                  <a:schemeClr val="tx1"/>
                </a:solidFill>
                <a:latin typeface="Arial" charset="0"/>
                <a:cs typeface="Arial" charset="0"/>
              </a:defRPr>
            </a:lvl7pPr>
            <a:lvl8pPr marL="1371600" algn="l" rtl="0" eaLnBrk="1" fontAlgn="base" hangingPunct="1">
              <a:spcBef>
                <a:spcPct val="0"/>
              </a:spcBef>
              <a:spcAft>
                <a:spcPct val="0"/>
              </a:spcAft>
              <a:defRPr sz="4000" b="1">
                <a:solidFill>
                  <a:schemeClr val="tx1"/>
                </a:solidFill>
                <a:latin typeface="Arial" charset="0"/>
                <a:cs typeface="Arial" charset="0"/>
              </a:defRPr>
            </a:lvl8pPr>
            <a:lvl9pPr marL="1828800" algn="l" rtl="0" eaLnBrk="1" fontAlgn="base" hangingPunct="1">
              <a:spcBef>
                <a:spcPct val="0"/>
              </a:spcBef>
              <a:spcAft>
                <a:spcPct val="0"/>
              </a:spcAft>
              <a:defRPr sz="4000" b="1">
                <a:solidFill>
                  <a:schemeClr val="tx1"/>
                </a:solidFill>
                <a:latin typeface="Arial" charset="0"/>
                <a:cs typeface="Arial" charset="0"/>
              </a:defRPr>
            </a:lvl9pPr>
          </a:lstStyle>
          <a:p>
            <a:pPr algn="ctr" eaLnBrk="1" hangingPunct="1"/>
            <a:r>
              <a:rPr lang="en-US" sz="1800" b="0" dirty="0" smtClean="0">
                <a:solidFill>
                  <a:srgbClr val="6F6F6F"/>
                </a:solidFill>
              </a:rPr>
              <a:t>If you have any questions on Portfolio Manager or the ENERGY </a:t>
            </a:r>
            <a:r>
              <a:rPr lang="en-US" sz="1800" b="0" dirty="0">
                <a:solidFill>
                  <a:srgbClr val="6F6F6F"/>
                </a:solidFill>
              </a:rPr>
              <a:t>STAR</a:t>
            </a:r>
            <a:r>
              <a:rPr lang="en-US" sz="1800" b="0" baseline="30000" dirty="0">
                <a:solidFill>
                  <a:srgbClr val="6F6F6F"/>
                </a:solidFill>
              </a:rPr>
              <a:t>®</a:t>
            </a:r>
            <a:r>
              <a:rPr lang="en-US" sz="1800" b="0" dirty="0">
                <a:solidFill>
                  <a:srgbClr val="6F6F6F"/>
                </a:solidFill>
              </a:rPr>
              <a:t> </a:t>
            </a:r>
            <a:r>
              <a:rPr lang="en-US" sz="1800" b="0" dirty="0" smtClean="0">
                <a:solidFill>
                  <a:srgbClr val="6F6F6F"/>
                </a:solidFill>
              </a:rPr>
              <a:t>program, contact us at:</a:t>
            </a:r>
            <a:r>
              <a:rPr lang="en-US" sz="1800" b="0" dirty="0" smtClean="0"/>
              <a:t/>
            </a:r>
            <a:br>
              <a:rPr lang="en-US" sz="1800" b="0" dirty="0" smtClean="0"/>
            </a:br>
            <a:r>
              <a:rPr lang="en-US" sz="1800" b="0" dirty="0" smtClean="0">
                <a:hlinkClick r:id="rId3"/>
              </a:rPr>
              <a:t>www.energystar.gov/BuildingsHelp</a:t>
            </a:r>
            <a:endParaRPr lang="en-US" sz="1800" dirty="0" smtClean="0"/>
          </a:p>
        </p:txBody>
      </p:sp>
    </p:spTree>
    <p:extLst>
      <p:ext uri="{BB962C8B-B14F-4D97-AF65-F5344CB8AC3E}">
        <p14:creationId xmlns:p14="http://schemas.microsoft.com/office/powerpoint/2010/main" val="2095539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65760" y="1600200"/>
            <a:ext cx="8412480" cy="4648200"/>
          </a:xfrm>
        </p:spPr>
        <p:txBody>
          <a:bodyPr vert="horz" lIns="91440" tIns="45720" rIns="91440" bIns="45720" rtlCol="0" anchor="t">
            <a:normAutofit/>
          </a:bodyPr>
          <a:lstStyle/>
          <a:p>
            <a:pPr>
              <a:lnSpc>
                <a:spcPct val="100000"/>
              </a:lnSpc>
              <a:spcAft>
                <a:spcPts val="600"/>
              </a:spcAft>
            </a:pPr>
            <a:r>
              <a:rPr lang="en-US" sz="1800" dirty="0">
                <a:solidFill>
                  <a:srgbClr val="595959"/>
                </a:solidFill>
                <a:latin typeface="Arial"/>
                <a:cs typeface="Arial"/>
              </a:rPr>
              <a:t>1-to-100 scale identifies how a property is performing relative to similar buildings nationwide</a:t>
            </a:r>
          </a:p>
          <a:p>
            <a:pPr>
              <a:lnSpc>
                <a:spcPct val="100000"/>
              </a:lnSpc>
              <a:spcAft>
                <a:spcPts val="600"/>
              </a:spcAft>
            </a:pPr>
            <a:r>
              <a:rPr lang="en-US" sz="1800" dirty="0">
                <a:solidFill>
                  <a:srgbClr val="595959"/>
                </a:solidFill>
                <a:latin typeface="Arial"/>
                <a:cs typeface="Arial"/>
              </a:rPr>
              <a:t>Scoring models are derived from a statistically representative sample of the national building population</a:t>
            </a:r>
          </a:p>
          <a:p>
            <a:pPr>
              <a:lnSpc>
                <a:spcPct val="100000"/>
              </a:lnSpc>
              <a:spcAft>
                <a:spcPts val="600"/>
              </a:spcAft>
            </a:pPr>
            <a:r>
              <a:rPr lang="en-US" sz="1800" dirty="0">
                <a:solidFill>
                  <a:srgbClr val="595959"/>
                </a:solidFill>
                <a:latin typeface="Arial"/>
                <a:cs typeface="Arial"/>
              </a:rPr>
              <a:t>Accounts for climate and operational characteristics are specific to each property type: size, number of employees, weekly operating hours</a:t>
            </a:r>
          </a:p>
          <a:p>
            <a:pPr>
              <a:lnSpc>
                <a:spcPct val="100000"/>
              </a:lnSpc>
              <a:spcAft>
                <a:spcPts val="600"/>
              </a:spcAft>
            </a:pPr>
            <a:r>
              <a:rPr lang="en-US" sz="1800" dirty="0">
                <a:solidFill>
                  <a:srgbClr val="595959"/>
                </a:solidFill>
                <a:latin typeface="Arial"/>
                <a:cs typeface="Arial"/>
              </a:rPr>
              <a:t>Scores for existing buildings are based on actual billed energy consumption </a:t>
            </a:r>
            <a:r>
              <a:rPr lang="en-US" sz="1800" i="1" dirty="0">
                <a:solidFill>
                  <a:srgbClr val="595959"/>
                </a:solidFill>
                <a:latin typeface="Arial"/>
                <a:cs typeface="Arial"/>
              </a:rPr>
              <a:t>not </a:t>
            </a:r>
            <a:r>
              <a:rPr lang="en-US" sz="1800" dirty="0">
                <a:solidFill>
                  <a:srgbClr val="595959"/>
                </a:solidFill>
                <a:latin typeface="Arial"/>
                <a:cs typeface="Arial"/>
              </a:rPr>
              <a:t>estimates or simulations</a:t>
            </a:r>
          </a:p>
          <a:p>
            <a:pPr>
              <a:lnSpc>
                <a:spcPct val="100000"/>
              </a:lnSpc>
              <a:spcAft>
                <a:spcPts val="600"/>
              </a:spcAft>
            </a:pPr>
            <a:r>
              <a:rPr lang="en-US" sz="1800" dirty="0">
                <a:solidFill>
                  <a:srgbClr val="595959"/>
                </a:solidFill>
                <a:latin typeface="Arial"/>
                <a:cs typeface="Arial"/>
              </a:rPr>
              <a:t>This applies to design projects (pre-construction), major renovations, and existing buildings within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’s Portfolio Manager tool</a:t>
            </a:r>
          </a:p>
        </p:txBody>
      </p:sp>
      <p:sp>
        <p:nvSpPr>
          <p:cNvPr id="2" name="Slide Number Placeholder 1"/>
          <p:cNvSpPr>
            <a:spLocks noGrp="1"/>
          </p:cNvSpPr>
          <p:nvPr>
            <p:ph type="sldNum" sz="quarter" idx="12"/>
          </p:nvPr>
        </p:nvSpPr>
        <p:spPr/>
        <p:txBody>
          <a:bodyPr/>
          <a:lstStyle/>
          <a:p>
            <a:pPr algn="r"/>
            <a:fld id="{294D4A65-5DBF-47E4-A22C-1B2D232C1B48}" type="slidenum">
              <a:rPr lang="en-US" smtClean="0"/>
              <a:pPr algn="r"/>
              <a:t>5</a:t>
            </a:fld>
            <a:endParaRPr lang="en-US" dirty="0"/>
          </a:p>
        </p:txBody>
      </p:sp>
      <p:sp>
        <p:nvSpPr>
          <p:cNvPr id="6" name="Title 1"/>
          <p:cNvSpPr txBox="1">
            <a:spLocks/>
          </p:cNvSpPr>
          <p:nvPr/>
        </p:nvSpPr>
        <p:spPr>
          <a:xfrm>
            <a:off x="365759" y="914400"/>
            <a:ext cx="8686800" cy="530352"/>
          </a:xfrm>
          <a:prstGeom prst="rect">
            <a:avLst/>
          </a:prstGeom>
        </p:spPr>
        <p:txBody>
          <a:bodyPr anchor="b">
            <a:normAutofit fontScale="90000" lnSpcReduction="10000"/>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600" dirty="0" smtClean="0">
                <a:latin typeface="Arial"/>
                <a:cs typeface="Arial"/>
              </a:rPr>
              <a:t>ENERGY STAR</a:t>
            </a:r>
            <a:r>
              <a:rPr lang="en-US" sz="3600" baseline="30000" dirty="0">
                <a:latin typeface="Arial"/>
                <a:ea typeface="ＭＳ Ｐゴシック"/>
                <a:cs typeface="Arial"/>
              </a:rPr>
              <a:t>®</a:t>
            </a:r>
            <a:r>
              <a:rPr lang="en-US" sz="3600" dirty="0" smtClean="0">
                <a:latin typeface="Arial"/>
                <a:cs typeface="Arial"/>
              </a:rPr>
              <a:t> Score</a:t>
            </a:r>
          </a:p>
        </p:txBody>
      </p:sp>
    </p:spTree>
    <p:extLst>
      <p:ext uri="{BB962C8B-B14F-4D97-AF65-F5344CB8AC3E}">
        <p14:creationId xmlns:p14="http://schemas.microsoft.com/office/powerpoint/2010/main" val="29202289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p:cNvGrpSpPr>
          <p:nvPr/>
        </p:nvGrpSpPr>
        <p:grpSpPr bwMode="auto">
          <a:xfrm>
            <a:off x="6934200" y="3200400"/>
            <a:ext cx="1676400" cy="1362075"/>
            <a:chOff x="1152" y="1152"/>
            <a:chExt cx="1056" cy="858"/>
          </a:xfrm>
        </p:grpSpPr>
        <p:pic>
          <p:nvPicPr>
            <p:cNvPr id="36" name="Picture 59" descr="1001404"/>
            <p:cNvPicPr>
              <a:picLocks noChangeArrowheads="1"/>
            </p:cNvPicPr>
            <p:nvPr/>
          </p:nvPicPr>
          <p:blipFill>
            <a:blip r:embed="rId3" cstate="print"/>
            <a:srcRect/>
            <a:stretch>
              <a:fillRect/>
            </a:stretch>
          </p:blipFill>
          <p:spPr bwMode="auto">
            <a:xfrm>
              <a:off x="1284"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813" name="TextBox 21"/>
            <p:cNvSpPr txBox="1">
              <a:spLocks noChangeArrowheads="1"/>
            </p:cNvSpPr>
            <p:nvPr/>
          </p:nvSpPr>
          <p:spPr bwMode="auto">
            <a:xfrm>
              <a:off x="1152" y="1819"/>
              <a:ext cx="1056" cy="191"/>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Office Buildings</a:t>
              </a:r>
            </a:p>
          </p:txBody>
        </p:sp>
      </p:grpSp>
      <p:grpSp>
        <p:nvGrpSpPr>
          <p:cNvPr id="4" name="Group 8"/>
          <p:cNvGrpSpPr>
            <a:grpSpLocks/>
          </p:cNvGrpSpPr>
          <p:nvPr/>
        </p:nvGrpSpPr>
        <p:grpSpPr bwMode="auto">
          <a:xfrm>
            <a:off x="6324600" y="1600200"/>
            <a:ext cx="1371600" cy="1371600"/>
            <a:chOff x="240" y="2208"/>
            <a:chExt cx="864" cy="864"/>
          </a:xfrm>
        </p:grpSpPr>
        <p:pic>
          <p:nvPicPr>
            <p:cNvPr id="34" name="Picture 47" descr="1002348"/>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811" name="TextBox 21"/>
            <p:cNvSpPr txBox="1">
              <a:spLocks noChangeArrowheads="1"/>
            </p:cNvSpPr>
            <p:nvPr/>
          </p:nvSpPr>
          <p:spPr bwMode="auto">
            <a:xfrm>
              <a:off x="240" y="2880"/>
              <a:ext cx="864"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Hospitals</a:t>
              </a:r>
            </a:p>
          </p:txBody>
        </p:sp>
      </p:grpSp>
      <p:grpSp>
        <p:nvGrpSpPr>
          <p:cNvPr id="5" name="Group 11"/>
          <p:cNvGrpSpPr>
            <a:grpSpLocks/>
          </p:cNvGrpSpPr>
          <p:nvPr/>
        </p:nvGrpSpPr>
        <p:grpSpPr bwMode="auto">
          <a:xfrm>
            <a:off x="5486400" y="4876800"/>
            <a:ext cx="1371600" cy="1371600"/>
            <a:chOff x="2400" y="2208"/>
            <a:chExt cx="864" cy="864"/>
          </a:xfrm>
        </p:grpSpPr>
        <p:pic>
          <p:nvPicPr>
            <p:cNvPr id="32" name="Picture 53" descr="j0431694"/>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00"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809" name="TextBox 22"/>
            <p:cNvSpPr txBox="1">
              <a:spLocks noChangeArrowheads="1"/>
            </p:cNvSpPr>
            <p:nvPr/>
          </p:nvSpPr>
          <p:spPr bwMode="auto">
            <a:xfrm>
              <a:off x="2445" y="2880"/>
              <a:ext cx="819"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Warehouses</a:t>
              </a:r>
            </a:p>
          </p:txBody>
        </p:sp>
      </p:grpSp>
      <p:grpSp>
        <p:nvGrpSpPr>
          <p:cNvPr id="7" name="Group 17"/>
          <p:cNvGrpSpPr>
            <a:grpSpLocks/>
          </p:cNvGrpSpPr>
          <p:nvPr/>
        </p:nvGrpSpPr>
        <p:grpSpPr bwMode="auto">
          <a:xfrm>
            <a:off x="3810000" y="4876800"/>
            <a:ext cx="1371600" cy="1371600"/>
            <a:chOff x="2400" y="3264"/>
            <a:chExt cx="864" cy="864"/>
          </a:xfrm>
        </p:grpSpPr>
        <p:pic>
          <p:nvPicPr>
            <p:cNvPr id="28" name="Picture 55" descr="good foods"/>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400"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805" name="TextBox 28"/>
            <p:cNvSpPr txBox="1">
              <a:spLocks noChangeArrowheads="1"/>
            </p:cNvSpPr>
            <p:nvPr/>
          </p:nvSpPr>
          <p:spPr bwMode="auto">
            <a:xfrm>
              <a:off x="2400" y="3936"/>
              <a:ext cx="864"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Supermarkets</a:t>
              </a:r>
            </a:p>
          </p:txBody>
        </p:sp>
      </p:grpSp>
      <p:grpSp>
        <p:nvGrpSpPr>
          <p:cNvPr id="8" name="Group 20"/>
          <p:cNvGrpSpPr>
            <a:grpSpLocks/>
          </p:cNvGrpSpPr>
          <p:nvPr/>
        </p:nvGrpSpPr>
        <p:grpSpPr bwMode="auto">
          <a:xfrm>
            <a:off x="2971800" y="1524000"/>
            <a:ext cx="1376363" cy="1371600"/>
            <a:chOff x="3408" y="3264"/>
            <a:chExt cx="867" cy="864"/>
          </a:xfrm>
        </p:grpSpPr>
        <p:pic>
          <p:nvPicPr>
            <p:cNvPr id="26" name="Picture 51" descr="DC courthouse"/>
            <p:cNvPicPr>
              <a:picLocks noChangeArrowheads="1"/>
            </p:cNvPicPr>
            <p:nvPr/>
          </p:nvPicPr>
          <p:blipFill>
            <a:blip r:embed="rId7" cstate="print"/>
            <a:srcRect/>
            <a:stretch>
              <a:fillRect/>
            </a:stretch>
          </p:blipFill>
          <p:spPr bwMode="auto">
            <a:xfrm>
              <a:off x="3408" y="3264"/>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803" name="TextBox 26"/>
            <p:cNvSpPr txBox="1">
              <a:spLocks noChangeArrowheads="1"/>
            </p:cNvSpPr>
            <p:nvPr/>
          </p:nvSpPr>
          <p:spPr bwMode="auto">
            <a:xfrm>
              <a:off x="3456" y="3936"/>
              <a:ext cx="819"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Courthouses</a:t>
              </a:r>
            </a:p>
          </p:txBody>
        </p:sp>
      </p:grpSp>
      <p:grpSp>
        <p:nvGrpSpPr>
          <p:cNvPr id="9" name="Group 23"/>
          <p:cNvGrpSpPr>
            <a:grpSpLocks/>
          </p:cNvGrpSpPr>
          <p:nvPr/>
        </p:nvGrpSpPr>
        <p:grpSpPr bwMode="auto">
          <a:xfrm>
            <a:off x="3810000" y="3221038"/>
            <a:ext cx="1371600" cy="1350962"/>
            <a:chOff x="3456" y="1152"/>
            <a:chExt cx="864" cy="851"/>
          </a:xfrm>
        </p:grpSpPr>
        <p:pic>
          <p:nvPicPr>
            <p:cNvPr id="24" name="Picture 56" descr="school_color"/>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56"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801" name="TextBox 24"/>
            <p:cNvSpPr txBox="1">
              <a:spLocks noChangeArrowheads="1"/>
            </p:cNvSpPr>
            <p:nvPr/>
          </p:nvSpPr>
          <p:spPr bwMode="auto">
            <a:xfrm>
              <a:off x="3456" y="1811"/>
              <a:ext cx="864"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K-12 Schools</a:t>
              </a:r>
            </a:p>
          </p:txBody>
        </p:sp>
      </p:grpSp>
      <p:grpSp>
        <p:nvGrpSpPr>
          <p:cNvPr id="10" name="Group 26"/>
          <p:cNvGrpSpPr>
            <a:grpSpLocks/>
          </p:cNvGrpSpPr>
          <p:nvPr/>
        </p:nvGrpSpPr>
        <p:grpSpPr bwMode="auto">
          <a:xfrm>
            <a:off x="1295400" y="1524000"/>
            <a:ext cx="1447800" cy="1584325"/>
            <a:chOff x="240" y="1152"/>
            <a:chExt cx="912" cy="998"/>
          </a:xfrm>
        </p:grpSpPr>
        <p:pic>
          <p:nvPicPr>
            <p:cNvPr id="22" name="Picture 52" descr="383 Madison"/>
            <p:cNvPicPr>
              <a:picLocks noChangeArrowheads="1"/>
            </p:cNvPicPr>
            <p:nvPr/>
          </p:nvPicPr>
          <p:blipFill>
            <a:blip r:embed="rId9" cstate="print"/>
            <a:srcRect/>
            <a:stretch>
              <a:fillRect/>
            </a:stretch>
          </p:blipFill>
          <p:spPr bwMode="auto">
            <a:xfrm>
              <a:off x="240" y="1152"/>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799" name="TextBox 22"/>
            <p:cNvSpPr txBox="1">
              <a:spLocks noChangeArrowheads="1"/>
            </p:cNvSpPr>
            <p:nvPr/>
          </p:nvSpPr>
          <p:spPr bwMode="auto">
            <a:xfrm>
              <a:off x="240" y="1824"/>
              <a:ext cx="912" cy="326"/>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Bank/Financial</a:t>
              </a:r>
            </a:p>
            <a:p>
              <a:pPr algn="ctr" eaLnBrk="0" hangingPunct="0"/>
              <a:r>
                <a:rPr lang="en-US" sz="1400" b="1" dirty="0">
                  <a:solidFill>
                    <a:srgbClr val="1F1F1F"/>
                  </a:solidFill>
                </a:rPr>
                <a:t>Institutions</a:t>
              </a:r>
            </a:p>
          </p:txBody>
        </p:sp>
      </p:grpSp>
      <p:grpSp>
        <p:nvGrpSpPr>
          <p:cNvPr id="11" name="Group 29"/>
          <p:cNvGrpSpPr>
            <a:grpSpLocks/>
          </p:cNvGrpSpPr>
          <p:nvPr/>
        </p:nvGrpSpPr>
        <p:grpSpPr bwMode="auto">
          <a:xfrm>
            <a:off x="457200" y="3200400"/>
            <a:ext cx="1371600" cy="1371600"/>
            <a:chOff x="3456" y="2208"/>
            <a:chExt cx="864" cy="864"/>
          </a:xfrm>
        </p:grpSpPr>
        <p:pic>
          <p:nvPicPr>
            <p:cNvPr id="20" name="Picture 48" descr="hotel2"/>
            <p:cNvPicPr>
              <a:picLocks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456"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797" name="TextBox 20"/>
            <p:cNvSpPr txBox="1">
              <a:spLocks noChangeArrowheads="1"/>
            </p:cNvSpPr>
            <p:nvPr/>
          </p:nvSpPr>
          <p:spPr bwMode="auto">
            <a:xfrm>
              <a:off x="3456" y="2880"/>
              <a:ext cx="864"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Hotels</a:t>
              </a:r>
            </a:p>
          </p:txBody>
        </p:sp>
      </p:grpSp>
      <p:grpSp>
        <p:nvGrpSpPr>
          <p:cNvPr id="12" name="Group 46"/>
          <p:cNvGrpSpPr>
            <a:grpSpLocks/>
          </p:cNvGrpSpPr>
          <p:nvPr/>
        </p:nvGrpSpPr>
        <p:grpSpPr bwMode="auto">
          <a:xfrm>
            <a:off x="6934200" y="4876800"/>
            <a:ext cx="1828800" cy="1606550"/>
            <a:chOff x="3312" y="3168"/>
            <a:chExt cx="1152" cy="1012"/>
          </a:xfrm>
        </p:grpSpPr>
        <p:pic>
          <p:nvPicPr>
            <p:cNvPr id="18" name="Picture 50" descr="wastetreatment008"/>
            <p:cNvPicPr>
              <a:picLocks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56" y="316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795" name="TextBox 18"/>
            <p:cNvSpPr txBox="1">
              <a:spLocks noChangeArrowheads="1"/>
            </p:cNvSpPr>
            <p:nvPr/>
          </p:nvSpPr>
          <p:spPr bwMode="auto">
            <a:xfrm>
              <a:off x="3312" y="3850"/>
              <a:ext cx="1152" cy="330"/>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Wastewater Treatment Plants*</a:t>
              </a:r>
            </a:p>
          </p:txBody>
        </p:sp>
      </p:grpSp>
      <p:grpSp>
        <p:nvGrpSpPr>
          <p:cNvPr id="13" name="Group 35"/>
          <p:cNvGrpSpPr>
            <a:grpSpLocks/>
          </p:cNvGrpSpPr>
          <p:nvPr/>
        </p:nvGrpSpPr>
        <p:grpSpPr bwMode="auto">
          <a:xfrm>
            <a:off x="457200" y="4876800"/>
            <a:ext cx="1371600" cy="1371600"/>
            <a:chOff x="1344" y="2208"/>
            <a:chExt cx="864" cy="864"/>
          </a:xfrm>
        </p:grpSpPr>
        <p:pic>
          <p:nvPicPr>
            <p:cNvPr id="16" name="Picture 58" descr="jc penney"/>
            <p:cNvPicPr>
              <a:picLocks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344" y="220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793" name="TextBox 16"/>
            <p:cNvSpPr txBox="1">
              <a:spLocks noChangeArrowheads="1"/>
            </p:cNvSpPr>
            <p:nvPr/>
          </p:nvSpPr>
          <p:spPr bwMode="auto">
            <a:xfrm>
              <a:off x="1344" y="2880"/>
              <a:ext cx="864" cy="192"/>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Retail Stores</a:t>
              </a:r>
            </a:p>
          </p:txBody>
        </p:sp>
      </p:grpSp>
      <p:grpSp>
        <p:nvGrpSpPr>
          <p:cNvPr id="14" name="Group 39"/>
          <p:cNvGrpSpPr>
            <a:grpSpLocks/>
          </p:cNvGrpSpPr>
          <p:nvPr/>
        </p:nvGrpSpPr>
        <p:grpSpPr bwMode="auto">
          <a:xfrm>
            <a:off x="1981200" y="3200400"/>
            <a:ext cx="1752600" cy="1524000"/>
            <a:chOff x="4416" y="1152"/>
            <a:chExt cx="1104" cy="960"/>
          </a:xfrm>
        </p:grpSpPr>
        <p:pic>
          <p:nvPicPr>
            <p:cNvPr id="32790" name="Picture 40"/>
            <p:cNvPicPr>
              <a:picLocks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512" y="1152"/>
              <a:ext cx="864" cy="633"/>
            </a:xfrm>
            <a:prstGeom prst="rect">
              <a:avLst/>
            </a:prstGeom>
            <a:noFill/>
            <a:ln w="9525" cap="sq">
              <a:solidFill>
                <a:schemeClr val="tx1"/>
              </a:solidFill>
              <a:miter lim="800000"/>
              <a:headEnd/>
              <a:tailEnd/>
            </a:ln>
            <a:effectLst>
              <a:outerShdw blurRad="50800" dist="38100" dir="2700000" algn="tl" rotWithShape="0">
                <a:prstClr val="black">
                  <a:alpha val="40000"/>
                </a:prstClr>
              </a:outerShdw>
            </a:effectLst>
          </p:spPr>
        </p:pic>
        <p:sp>
          <p:nvSpPr>
            <p:cNvPr id="32791" name="TextBox 18"/>
            <p:cNvSpPr txBox="1">
              <a:spLocks noChangeArrowheads="1"/>
            </p:cNvSpPr>
            <p:nvPr/>
          </p:nvSpPr>
          <p:spPr bwMode="auto">
            <a:xfrm>
              <a:off x="4416" y="1786"/>
              <a:ext cx="1104" cy="326"/>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Houses of Worship</a:t>
              </a:r>
            </a:p>
          </p:txBody>
        </p:sp>
      </p:grpSp>
      <p:grpSp>
        <p:nvGrpSpPr>
          <p:cNvPr id="15" name="Group 45"/>
          <p:cNvGrpSpPr>
            <a:grpSpLocks/>
          </p:cNvGrpSpPr>
          <p:nvPr/>
        </p:nvGrpSpPr>
        <p:grpSpPr bwMode="auto">
          <a:xfrm>
            <a:off x="4419600" y="1600200"/>
            <a:ext cx="1828800" cy="1387475"/>
            <a:chOff x="4368" y="3168"/>
            <a:chExt cx="1152" cy="874"/>
          </a:xfrm>
          <a:effectLst/>
        </p:grpSpPr>
        <p:pic>
          <p:nvPicPr>
            <p:cNvPr id="32788" name="Picture 43" descr="A-104 IBM&amp;HP2"/>
            <p:cNvPicPr>
              <a:picLocks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512" y="3168"/>
              <a:ext cx="864" cy="633"/>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789" name="TextBox 18"/>
            <p:cNvSpPr txBox="1">
              <a:spLocks noChangeArrowheads="1"/>
            </p:cNvSpPr>
            <p:nvPr/>
          </p:nvSpPr>
          <p:spPr bwMode="auto">
            <a:xfrm>
              <a:off x="4368" y="3850"/>
              <a:ext cx="1152" cy="192"/>
            </a:xfrm>
            <a:prstGeom prst="rect">
              <a:avLst/>
            </a:prstGeom>
            <a:noFill/>
            <a:ln w="9525" cap="sq">
              <a:noFill/>
              <a:miter lim="800000"/>
              <a:headEnd/>
              <a:tailEnd/>
            </a:ln>
            <a:effectLst/>
          </p:spPr>
          <p:txBody>
            <a:bodyPr>
              <a:spAutoFit/>
            </a:bodyPr>
            <a:lstStyle/>
            <a:p>
              <a:pPr algn="ctr" eaLnBrk="0" hangingPunct="0"/>
              <a:r>
                <a:rPr lang="en-US" sz="1400" b="1" dirty="0">
                  <a:solidFill>
                    <a:srgbClr val="1F1F1F"/>
                  </a:solidFill>
                </a:rPr>
                <a:t>Data Centers</a:t>
              </a:r>
            </a:p>
          </p:txBody>
        </p:sp>
      </p:grpSp>
      <p:grpSp>
        <p:nvGrpSpPr>
          <p:cNvPr id="17" name="Group 16"/>
          <p:cNvGrpSpPr>
            <a:grpSpLocks/>
          </p:cNvGrpSpPr>
          <p:nvPr/>
        </p:nvGrpSpPr>
        <p:grpSpPr bwMode="auto">
          <a:xfrm>
            <a:off x="2133600" y="4876800"/>
            <a:ext cx="1371600" cy="1590675"/>
            <a:chOff x="2057400" y="5029200"/>
            <a:chExt cx="1371600" cy="1590020"/>
          </a:xfrm>
        </p:grpSpPr>
        <p:pic>
          <p:nvPicPr>
            <p:cNvPr id="45" name="Picture 34" descr="Mansion Senior Care Pic.jp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057400" y="5029200"/>
              <a:ext cx="1371600" cy="1010822"/>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32787" name="TextBox 16"/>
            <p:cNvSpPr txBox="1">
              <a:spLocks noChangeArrowheads="1"/>
            </p:cNvSpPr>
            <p:nvPr/>
          </p:nvSpPr>
          <p:spPr bwMode="auto">
            <a:xfrm>
              <a:off x="2057400" y="6096000"/>
              <a:ext cx="1371600" cy="523220"/>
            </a:xfrm>
            <a:prstGeom prst="rect">
              <a:avLst/>
            </a:prstGeom>
            <a:noFill/>
            <a:ln w="9525">
              <a:noFill/>
              <a:miter lim="800000"/>
              <a:headEnd/>
              <a:tailEnd/>
            </a:ln>
          </p:spPr>
          <p:txBody>
            <a:bodyPr>
              <a:spAutoFit/>
            </a:bodyPr>
            <a:lstStyle/>
            <a:p>
              <a:pPr algn="ctr" eaLnBrk="0" hangingPunct="0"/>
              <a:r>
                <a:rPr lang="en-US" sz="1400" b="1" dirty="0">
                  <a:solidFill>
                    <a:srgbClr val="1F1F1F"/>
                  </a:solidFill>
                </a:rPr>
                <a:t>Senior Care Communities</a:t>
              </a:r>
            </a:p>
          </p:txBody>
        </p:sp>
      </p:grpSp>
      <p:sp>
        <p:nvSpPr>
          <p:cNvPr id="19" name="Slide Number Placeholder 18"/>
          <p:cNvSpPr>
            <a:spLocks noGrp="1"/>
          </p:cNvSpPr>
          <p:nvPr>
            <p:ph type="sldNum" sz="quarter" idx="12"/>
          </p:nvPr>
        </p:nvSpPr>
        <p:spPr>
          <a:xfrm>
            <a:off x="7848600" y="6527035"/>
            <a:ext cx="1219200" cy="365125"/>
          </a:xfrm>
        </p:spPr>
        <p:txBody>
          <a:bodyPr/>
          <a:lstStyle/>
          <a:p>
            <a:fld id="{62AF508D-7A60-4438-A564-7678C5722827}" type="slidenum">
              <a:rPr lang="en-US" smtClean="0">
                <a:solidFill>
                  <a:prstClr val="white">
                    <a:lumMod val="65000"/>
                  </a:prstClr>
                </a:solidFill>
                <a:latin typeface="Arial" charset="0"/>
                <a:cs typeface="Arial" charset="0"/>
              </a:rPr>
              <a:pPr/>
              <a:t>6</a:t>
            </a:fld>
            <a:endParaRPr lang="en-US" dirty="0">
              <a:solidFill>
                <a:prstClr val="white">
                  <a:lumMod val="65000"/>
                </a:prstClr>
              </a:solidFill>
              <a:latin typeface="Arial" charset="0"/>
              <a:cs typeface="Arial" charset="0"/>
            </a:endParaRPr>
          </a:p>
        </p:txBody>
      </p:sp>
      <p:sp>
        <p:nvSpPr>
          <p:cNvPr id="49" name="TextBox 48"/>
          <p:cNvSpPr txBox="1"/>
          <p:nvPr/>
        </p:nvSpPr>
        <p:spPr>
          <a:xfrm>
            <a:off x="1295400" y="6400800"/>
            <a:ext cx="6629400" cy="457200"/>
          </a:xfrm>
          <a:prstGeom prst="rect">
            <a:avLst/>
          </a:prstGeom>
        </p:spPr>
        <p:txBody>
          <a:bodyPr vert="horz" wrap="none" lIns="91440" tIns="45720" rIns="91440" bIns="45720" rtlCol="0" anchor="ctr">
            <a:normAutofit/>
          </a:bodyPr>
          <a:lstStyle/>
          <a:p>
            <a:pPr algn="ctr" fontAlgn="auto">
              <a:spcAft>
                <a:spcPts val="0"/>
              </a:spcAft>
            </a:pPr>
            <a:r>
              <a:rPr lang="en-US" sz="1400" b="1" dirty="0" smtClean="0">
                <a:solidFill>
                  <a:schemeClr val="accent1"/>
                </a:solidFill>
                <a:latin typeface="Arial" pitchFamily="34" charset="0"/>
                <a:ea typeface="+mj-ea"/>
                <a:cs typeface="Arial" pitchFamily="34" charset="0"/>
              </a:rPr>
              <a:t>*Wastewater Treatment Plants are not eligible for ENERGY STAR</a:t>
            </a:r>
            <a:r>
              <a:rPr lang="en-US" sz="1400" baseline="30000" dirty="0">
                <a:ea typeface="ＭＳ Ｐゴシック"/>
              </a:rPr>
              <a:t>®</a:t>
            </a:r>
            <a:r>
              <a:rPr lang="en-US" sz="1400" b="1" dirty="0" smtClean="0">
                <a:solidFill>
                  <a:schemeClr val="accent1"/>
                </a:solidFill>
                <a:latin typeface="Arial" pitchFamily="34" charset="0"/>
                <a:ea typeface="+mj-ea"/>
                <a:cs typeface="Arial" pitchFamily="34" charset="0"/>
              </a:rPr>
              <a:t> certification.</a:t>
            </a:r>
            <a:endParaRPr kumimoji="0" lang="en-US" sz="1400" b="1" i="0" u="none" strike="noStrike" kern="1200" cap="none" spc="0" normalizeH="0" baseline="0" noProof="0" dirty="0" smtClean="0">
              <a:ln>
                <a:noFill/>
              </a:ln>
              <a:solidFill>
                <a:schemeClr val="accent1"/>
              </a:solidFill>
              <a:effectLst/>
              <a:uLnTx/>
              <a:uFillTx/>
              <a:latin typeface="Arial" pitchFamily="34" charset="0"/>
              <a:ea typeface="+mj-ea"/>
              <a:cs typeface="Arial" pitchFamily="34" charset="0"/>
            </a:endParaRPr>
          </a:p>
        </p:txBody>
      </p:sp>
      <p:sp>
        <p:nvSpPr>
          <p:cNvPr id="53" name="TextBox 25"/>
          <p:cNvSpPr txBox="1">
            <a:spLocks noChangeArrowheads="1"/>
          </p:cNvSpPr>
          <p:nvPr/>
        </p:nvSpPr>
        <p:spPr bwMode="auto">
          <a:xfrm>
            <a:off x="5181600" y="4267200"/>
            <a:ext cx="1981200" cy="523875"/>
          </a:xfrm>
          <a:prstGeom prst="rect">
            <a:avLst/>
          </a:prstGeom>
          <a:noFill/>
          <a:ln w="9525">
            <a:noFill/>
            <a:miter lim="800000"/>
            <a:headEnd/>
            <a:tailEnd/>
          </a:ln>
        </p:spPr>
        <p:txBody>
          <a:bodyPr>
            <a:spAutoFit/>
          </a:bodyPr>
          <a:lstStyle/>
          <a:p>
            <a:pPr algn="ctr" eaLnBrk="0" hangingPunct="0"/>
            <a:r>
              <a:rPr lang="en-US" sz="1400" b="1" dirty="0" smtClean="0">
                <a:solidFill>
                  <a:srgbClr val="1F1F1F"/>
                </a:solidFill>
              </a:rPr>
              <a:t>Multifamily</a:t>
            </a:r>
            <a:endParaRPr lang="en-US" sz="1100" b="1" dirty="0">
              <a:solidFill>
                <a:srgbClr val="1F1F1F"/>
              </a:solidFill>
            </a:endParaRPr>
          </a:p>
          <a:p>
            <a:pPr algn="ctr" eaLnBrk="0" hangingPunct="0"/>
            <a:endParaRPr lang="en-US" sz="1400" b="1" dirty="0" smtClean="0">
              <a:solidFill>
                <a:srgbClr val="1F1F1F"/>
              </a:solidFill>
            </a:endParaRPr>
          </a:p>
        </p:txBody>
      </p:sp>
      <p:pic>
        <p:nvPicPr>
          <p:cNvPr id="54" name="Picture 53"/>
          <p:cNvPicPr>
            <a:picLocks noChangeAspect="1"/>
          </p:cNvPicPr>
          <p:nvPr/>
        </p:nvPicPr>
        <p:blipFill>
          <a:blip r:embed="rId16"/>
          <a:stretch>
            <a:fillRect/>
          </a:stretch>
        </p:blipFill>
        <p:spPr>
          <a:xfrm>
            <a:off x="5486400" y="3249416"/>
            <a:ext cx="1371600" cy="964216"/>
          </a:xfrm>
          <a:prstGeom prst="rect">
            <a:avLst/>
          </a:prstGeom>
          <a:noFill/>
          <a:ln w="9525" cap="sq">
            <a:solidFill>
              <a:schemeClr val="tx1"/>
            </a:solidFill>
            <a:miter lim="800000"/>
            <a:headEnd/>
            <a:tailEnd/>
          </a:ln>
          <a:effectLst>
            <a:outerShdw dist="38100" dir="2700000" algn="tl" rotWithShape="0">
              <a:srgbClr val="000000">
                <a:alpha val="42999"/>
              </a:srgbClr>
            </a:outerShdw>
          </a:effectLst>
        </p:spPr>
      </p:pic>
      <p:sp>
        <p:nvSpPr>
          <p:cNvPr id="46" name="Title 1"/>
          <p:cNvSpPr txBox="1">
            <a:spLocks/>
          </p:cNvSpPr>
          <p:nvPr/>
        </p:nvSpPr>
        <p:spPr>
          <a:xfrm>
            <a:off x="365760" y="914400"/>
            <a:ext cx="9144000" cy="533400"/>
          </a:xfrm>
          <a:prstGeom prst="rect">
            <a:avLst/>
          </a:prstGeom>
        </p:spPr>
        <p:txBody>
          <a:bodyPr anchor="b">
            <a:noAutofit/>
          </a:bodyPr>
          <a:lstStyle>
            <a:lvl1pPr algn="l" defTabSz="457200" rtl="0" eaLnBrk="1" latinLnBrk="0" hangingPunct="1">
              <a:spcBef>
                <a:spcPct val="0"/>
              </a:spcBef>
              <a:buNone/>
              <a:defRPr sz="1800" b="1" kern="1200">
                <a:solidFill>
                  <a:srgbClr val="0070C0"/>
                </a:solidFill>
                <a:latin typeface="Univers" pitchFamily="34" charset="0"/>
                <a:ea typeface="+mj-ea"/>
                <a:cs typeface="+mj-cs"/>
              </a:defRPr>
            </a:lvl1pPr>
          </a:lstStyle>
          <a:p>
            <a:pPr fontAlgn="auto">
              <a:spcAft>
                <a:spcPts val="0"/>
              </a:spcAft>
            </a:pPr>
            <a:r>
              <a:rPr lang="en-US" sz="3200" dirty="0" smtClean="0">
                <a:latin typeface="Arial"/>
                <a:cs typeface="Arial"/>
              </a:rPr>
              <a:t>Eligible to Receive an ENERGY STAR</a:t>
            </a:r>
            <a:r>
              <a:rPr lang="en-US" sz="3200" baseline="30000" dirty="0">
                <a:latin typeface="Arial"/>
                <a:ea typeface="ＭＳ Ｐゴシック"/>
                <a:cs typeface="Arial"/>
              </a:rPr>
              <a:t>®</a:t>
            </a:r>
            <a:r>
              <a:rPr lang="en-US" sz="3200" dirty="0" smtClean="0">
                <a:latin typeface="Arial"/>
                <a:cs typeface="Arial"/>
              </a:rPr>
              <a:t> Score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9" y="914400"/>
            <a:ext cx="8686800" cy="530352"/>
          </a:xfrm>
        </p:spPr>
        <p:txBody>
          <a:bodyPr>
            <a:noAutofit/>
          </a:bodyPr>
          <a:lstStyle/>
          <a:p>
            <a:r>
              <a:rPr lang="en-US" sz="3200" dirty="0">
                <a:latin typeface="Arial"/>
                <a:cs typeface="Arial"/>
              </a:rPr>
              <a:t>Green Building Rating Systems Overview</a:t>
            </a:r>
          </a:p>
        </p:txBody>
      </p:sp>
      <p:sp>
        <p:nvSpPr>
          <p:cNvPr id="3" name="Content Placeholder 2"/>
          <p:cNvSpPr>
            <a:spLocks noGrp="1"/>
          </p:cNvSpPr>
          <p:nvPr>
            <p:ph idx="1"/>
          </p:nvPr>
        </p:nvSpPr>
        <p:spPr>
          <a:xfrm>
            <a:off x="365760" y="1600200"/>
            <a:ext cx="7025640" cy="4495800"/>
          </a:xfrm>
        </p:spPr>
        <p:txBody>
          <a:bodyPr>
            <a:normAutofit/>
          </a:bodyPr>
          <a:lstStyle/>
          <a:p>
            <a:pPr marL="0" indent="0">
              <a:lnSpc>
                <a:spcPct val="100000"/>
              </a:lnSpc>
              <a:buNone/>
            </a:pPr>
            <a:endParaRPr lang="en-US" sz="2400" dirty="0" smtClean="0"/>
          </a:p>
          <a:p>
            <a:pPr marL="0" indent="0">
              <a:lnSpc>
                <a:spcPct val="100000"/>
              </a:lnSpc>
              <a:buNone/>
            </a:pPr>
            <a:r>
              <a:rPr lang="en-US" sz="2400" dirty="0" smtClean="0">
                <a:solidFill>
                  <a:srgbClr val="595959"/>
                </a:solidFill>
                <a:latin typeface="Arial"/>
                <a:cs typeface="Arial"/>
              </a:rPr>
              <a:t>Leadership in Energy and Environmental Design (LEED)</a:t>
            </a:r>
            <a:endParaRPr lang="en-US" sz="2400" dirty="0">
              <a:solidFill>
                <a:srgbClr val="595959"/>
              </a:solidFill>
              <a:latin typeface="Arial"/>
              <a:cs typeface="Arial"/>
            </a:endParaRPr>
          </a:p>
          <a:p>
            <a:pPr marL="0" indent="0">
              <a:lnSpc>
                <a:spcPct val="100000"/>
              </a:lnSpc>
              <a:buNone/>
            </a:pPr>
            <a:endParaRPr lang="en-US" sz="2400" dirty="0" smtClean="0">
              <a:solidFill>
                <a:srgbClr val="595959"/>
              </a:solidFill>
              <a:latin typeface="Arial"/>
              <a:cs typeface="Arial"/>
            </a:endParaRPr>
          </a:p>
          <a:p>
            <a:pPr marL="0" indent="0">
              <a:lnSpc>
                <a:spcPct val="100000"/>
              </a:lnSpc>
              <a:buNone/>
            </a:pPr>
            <a:r>
              <a:rPr lang="en-US" sz="2400" dirty="0" smtClean="0">
                <a:solidFill>
                  <a:srgbClr val="595959"/>
                </a:solidFill>
                <a:latin typeface="Arial"/>
                <a:cs typeface="Arial"/>
              </a:rPr>
              <a:t>Green Globes</a:t>
            </a:r>
          </a:p>
          <a:p>
            <a:pPr marL="0" indent="0">
              <a:lnSpc>
                <a:spcPct val="100000"/>
              </a:lnSpc>
              <a:buNone/>
            </a:pPr>
            <a:endParaRPr lang="en-US" sz="2400" dirty="0" smtClean="0">
              <a:solidFill>
                <a:srgbClr val="595959"/>
              </a:solidFill>
              <a:latin typeface="Arial"/>
              <a:cs typeface="Arial"/>
            </a:endParaRPr>
          </a:p>
          <a:p>
            <a:pPr marL="0" indent="0">
              <a:lnSpc>
                <a:spcPct val="100000"/>
              </a:lnSpc>
              <a:buNone/>
            </a:pPr>
            <a:r>
              <a:rPr lang="en-US" sz="2400" dirty="0" smtClean="0">
                <a:solidFill>
                  <a:srgbClr val="595959"/>
                </a:solidFill>
                <a:latin typeface="Arial"/>
                <a:cs typeface="Arial"/>
              </a:rPr>
              <a:t>Collaborative for High Performance Schools (CHPS)</a:t>
            </a:r>
          </a:p>
        </p:txBody>
      </p:sp>
      <p:sp>
        <p:nvSpPr>
          <p:cNvPr id="4" name="Slide Number Placeholder 3"/>
          <p:cNvSpPr>
            <a:spLocks noGrp="1"/>
          </p:cNvSpPr>
          <p:nvPr>
            <p:ph type="sldNum" sz="quarter" idx="12"/>
          </p:nvPr>
        </p:nvSpPr>
        <p:spPr/>
        <p:txBody>
          <a:bodyPr/>
          <a:lstStyle/>
          <a:p>
            <a:fld id="{AE56FA67-B288-4168-BB1D-CC13732AD24A}" type="slidenum">
              <a:rPr lang="en-US" smtClean="0">
                <a:solidFill>
                  <a:srgbClr val="3F3F3F"/>
                </a:solidFill>
              </a:rPr>
              <a:pPr/>
              <a:t>7</a:t>
            </a:fld>
            <a:endParaRPr lang="en-US" dirty="0">
              <a:solidFill>
                <a:srgbClr val="3F3F3F"/>
              </a:solidFill>
            </a:endParaRPr>
          </a:p>
        </p:txBody>
      </p:sp>
      <p:pic>
        <p:nvPicPr>
          <p:cNvPr id="5" name="Picture 4"/>
          <p:cNvPicPr>
            <a:picLocks noChangeAspect="1"/>
          </p:cNvPicPr>
          <p:nvPr/>
        </p:nvPicPr>
        <p:blipFill>
          <a:blip r:embed="rId3"/>
          <a:stretch>
            <a:fillRect/>
          </a:stretch>
        </p:blipFill>
        <p:spPr>
          <a:xfrm>
            <a:off x="7162800" y="1752600"/>
            <a:ext cx="1219200" cy="1193944"/>
          </a:xfrm>
          <a:prstGeom prst="rect">
            <a:avLst/>
          </a:prstGeom>
        </p:spPr>
      </p:pic>
      <p:pic>
        <p:nvPicPr>
          <p:cNvPr id="6" name="Picture 5"/>
          <p:cNvPicPr>
            <a:picLocks noChangeAspect="1"/>
          </p:cNvPicPr>
          <p:nvPr/>
        </p:nvPicPr>
        <p:blipFill>
          <a:blip r:embed="rId4"/>
          <a:stretch>
            <a:fillRect/>
          </a:stretch>
        </p:blipFill>
        <p:spPr>
          <a:xfrm>
            <a:off x="2667000" y="3200400"/>
            <a:ext cx="1905000" cy="685800"/>
          </a:xfrm>
          <a:prstGeom prst="rect">
            <a:avLst/>
          </a:prstGeom>
        </p:spPr>
      </p:pic>
      <p:pic>
        <p:nvPicPr>
          <p:cNvPr id="8" name="Picture 7"/>
          <p:cNvPicPr>
            <a:picLocks noChangeAspect="1"/>
          </p:cNvPicPr>
          <p:nvPr/>
        </p:nvPicPr>
        <p:blipFill>
          <a:blip r:embed="rId5"/>
          <a:stretch>
            <a:fillRect/>
          </a:stretch>
        </p:blipFill>
        <p:spPr>
          <a:xfrm>
            <a:off x="6400800" y="3505200"/>
            <a:ext cx="2294653" cy="1502255"/>
          </a:xfrm>
          <a:prstGeom prst="rect">
            <a:avLst/>
          </a:prstGeom>
        </p:spPr>
      </p:pic>
    </p:spTree>
    <p:extLst>
      <p:ext uri="{BB962C8B-B14F-4D97-AF65-F5344CB8AC3E}">
        <p14:creationId xmlns:p14="http://schemas.microsoft.com/office/powerpoint/2010/main" val="4286546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760" y="914400"/>
            <a:ext cx="8686800" cy="987552"/>
          </a:xfrm>
        </p:spPr>
        <p:txBody>
          <a:bodyPr>
            <a:noAutofit/>
          </a:bodyPr>
          <a:lstStyle/>
          <a:p>
            <a:r>
              <a:rPr lang="en-US" sz="3200" dirty="0" smtClean="0">
                <a:latin typeface="Arial"/>
                <a:cs typeface="Arial"/>
              </a:rPr>
              <a:t>Green Building Rating Systems and ENERGY STAR</a:t>
            </a:r>
            <a:r>
              <a:rPr lang="en-US" sz="3200" baseline="30000" dirty="0">
                <a:latin typeface="Arial"/>
                <a:ea typeface="ＭＳ Ｐゴシック"/>
                <a:cs typeface="Arial"/>
              </a:rPr>
              <a:t>®</a:t>
            </a:r>
            <a:endParaRPr lang="en-US" sz="3200" dirty="0">
              <a:latin typeface="Arial"/>
              <a:cs typeface="Arial"/>
            </a:endParaRPr>
          </a:p>
        </p:txBody>
      </p:sp>
      <p:sp>
        <p:nvSpPr>
          <p:cNvPr id="4" name="Content Placeholder 3"/>
          <p:cNvSpPr>
            <a:spLocks noGrp="1"/>
          </p:cNvSpPr>
          <p:nvPr>
            <p:ph idx="1"/>
          </p:nvPr>
        </p:nvSpPr>
        <p:spPr>
          <a:xfrm>
            <a:off x="365760" y="2057400"/>
            <a:ext cx="8412480" cy="4114800"/>
          </a:xfrm>
        </p:spPr>
        <p:txBody>
          <a:bodyPr vert="horz" lIns="91440" tIns="45720" rIns="91440" bIns="45720" rtlCol="0" anchor="t">
            <a:normAutofit/>
          </a:bodyPr>
          <a:lstStyle/>
          <a:p>
            <a:pPr>
              <a:lnSpc>
                <a:spcPct val="100000"/>
              </a:lnSpc>
              <a:spcAft>
                <a:spcPts val="600"/>
              </a:spcAft>
            </a:pPr>
            <a:r>
              <a:rPr lang="en-US" sz="1800" dirty="0">
                <a:solidFill>
                  <a:srgbClr val="595959"/>
                </a:solidFill>
                <a:latin typeface="Arial"/>
                <a:cs typeface="Arial"/>
              </a:rPr>
              <a:t>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certification is a “stand alone” certification </a:t>
            </a:r>
            <a:r>
              <a:rPr lang="en-US" sz="1800" i="1" dirty="0">
                <a:solidFill>
                  <a:srgbClr val="595959"/>
                </a:solidFill>
                <a:latin typeface="Arial"/>
                <a:cs typeface="Arial"/>
              </a:rPr>
              <a:t>verifying</a:t>
            </a:r>
            <a:r>
              <a:rPr lang="en-US" sz="1800" dirty="0">
                <a:solidFill>
                  <a:srgbClr val="595959"/>
                </a:solidFill>
                <a:latin typeface="Arial"/>
                <a:cs typeface="Arial"/>
              </a:rPr>
              <a:t> superior energy performance in eligible </a:t>
            </a:r>
            <a:r>
              <a:rPr lang="en-US" sz="1800" dirty="0" smtClean="0">
                <a:solidFill>
                  <a:srgbClr val="595959"/>
                </a:solidFill>
                <a:latin typeface="Arial"/>
                <a:cs typeface="Arial"/>
              </a:rPr>
              <a:t>buildings</a:t>
            </a:r>
            <a:endParaRPr lang="en-US" sz="1800" dirty="0">
              <a:solidFill>
                <a:srgbClr val="595959"/>
              </a:solidFill>
              <a:latin typeface="Arial"/>
              <a:cs typeface="Arial"/>
            </a:endParaRPr>
          </a:p>
          <a:p>
            <a:pPr>
              <a:lnSpc>
                <a:spcPct val="100000"/>
              </a:lnSpc>
              <a:spcAft>
                <a:spcPts val="600"/>
              </a:spcAft>
            </a:pPr>
            <a:r>
              <a:rPr lang="en-US" sz="1800" dirty="0">
                <a:solidFill>
                  <a:srgbClr val="595959"/>
                </a:solidFill>
                <a:latin typeface="Arial"/>
                <a:cs typeface="Arial"/>
              </a:rPr>
              <a:t>U.S. green building rating systems cover many </a:t>
            </a:r>
            <a:r>
              <a:rPr lang="en-US" sz="1800" dirty="0" smtClean="0">
                <a:solidFill>
                  <a:srgbClr val="595959"/>
                </a:solidFill>
                <a:latin typeface="Arial"/>
                <a:cs typeface="Arial"/>
              </a:rPr>
              <a:t>disciplines </a:t>
            </a:r>
            <a:endParaRPr lang="en-US" sz="1800" dirty="0">
              <a:solidFill>
                <a:srgbClr val="595959"/>
              </a:solidFill>
              <a:latin typeface="Arial"/>
              <a:cs typeface="Arial"/>
            </a:endParaRPr>
          </a:p>
          <a:p>
            <a:pPr>
              <a:lnSpc>
                <a:spcPct val="100000"/>
              </a:lnSpc>
              <a:spcAft>
                <a:spcPts val="600"/>
              </a:spcAft>
            </a:pPr>
            <a:r>
              <a:rPr lang="en-US" sz="1800" dirty="0">
                <a:solidFill>
                  <a:srgbClr val="595959"/>
                </a:solidFill>
                <a:latin typeface="Arial"/>
                <a:cs typeface="Arial"/>
              </a:rPr>
              <a:t>They all use ENERGY STAR</a:t>
            </a:r>
            <a:r>
              <a:rPr lang="en-US" sz="1800" baseline="30000" dirty="0">
                <a:solidFill>
                  <a:srgbClr val="595959"/>
                </a:solidFill>
                <a:latin typeface="Arial"/>
                <a:ea typeface="ＭＳ Ｐゴシック"/>
                <a:cs typeface="Arial"/>
              </a:rPr>
              <a:t>®</a:t>
            </a:r>
            <a:r>
              <a:rPr lang="en-US" sz="1800" dirty="0">
                <a:solidFill>
                  <a:srgbClr val="595959"/>
                </a:solidFill>
                <a:latin typeface="Arial"/>
                <a:cs typeface="Arial"/>
              </a:rPr>
              <a:t> for Commercial Buildings as a key standard within their energy performance categories</a:t>
            </a:r>
          </a:p>
        </p:txBody>
      </p:sp>
      <p:sp>
        <p:nvSpPr>
          <p:cNvPr id="2" name="Slide Number Placeholder 1"/>
          <p:cNvSpPr>
            <a:spLocks noGrp="1"/>
          </p:cNvSpPr>
          <p:nvPr>
            <p:ph type="sldNum" sz="quarter" idx="12"/>
          </p:nvPr>
        </p:nvSpPr>
        <p:spPr/>
        <p:txBody>
          <a:bodyPr/>
          <a:lstStyle/>
          <a:p>
            <a:fld id="{AE56FA67-B288-4168-BB1D-CC13732AD24A}" type="slidenum">
              <a:rPr lang="en-US" smtClean="0">
                <a:solidFill>
                  <a:srgbClr val="3F3F3F"/>
                </a:solidFill>
              </a:rPr>
              <a:pPr/>
              <a:t>8</a:t>
            </a:fld>
            <a:endParaRPr lang="en-US" dirty="0">
              <a:solidFill>
                <a:srgbClr val="3F3F3F"/>
              </a:solidFill>
            </a:endParaRPr>
          </a:p>
        </p:txBody>
      </p:sp>
    </p:spTree>
    <p:extLst>
      <p:ext uri="{BB962C8B-B14F-4D97-AF65-F5344CB8AC3E}">
        <p14:creationId xmlns:p14="http://schemas.microsoft.com/office/powerpoint/2010/main" val="1340705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5760" y="914400"/>
            <a:ext cx="8686800" cy="987552"/>
          </a:xfrm>
        </p:spPr>
        <p:txBody>
          <a:bodyPr>
            <a:noAutofit/>
          </a:bodyPr>
          <a:lstStyle/>
          <a:p>
            <a:r>
              <a:rPr lang="en-US" sz="3200" dirty="0" smtClean="0">
                <a:latin typeface="Arial"/>
                <a:cs typeface="Arial"/>
              </a:rPr>
              <a:t>Why Do Green Building Rating Systems Use ENERGY STAR</a:t>
            </a:r>
            <a:r>
              <a:rPr lang="en-US" sz="3200" baseline="30000" dirty="0">
                <a:latin typeface="Arial"/>
                <a:ea typeface="ＭＳ Ｐゴシック"/>
                <a:cs typeface="Arial"/>
              </a:rPr>
              <a:t>®</a:t>
            </a:r>
            <a:r>
              <a:rPr lang="en-US" sz="3200" dirty="0" smtClean="0">
                <a:latin typeface="Arial"/>
                <a:cs typeface="Arial"/>
              </a:rPr>
              <a:t>?</a:t>
            </a:r>
            <a:endParaRPr lang="en-US" sz="3200" dirty="0">
              <a:latin typeface="Arial"/>
              <a:cs typeface="Arial"/>
            </a:endParaRPr>
          </a:p>
        </p:txBody>
      </p:sp>
      <p:sp>
        <p:nvSpPr>
          <p:cNvPr id="4" name="Content Placeholder 3"/>
          <p:cNvSpPr>
            <a:spLocks noGrp="1"/>
          </p:cNvSpPr>
          <p:nvPr>
            <p:ph idx="1"/>
          </p:nvPr>
        </p:nvSpPr>
        <p:spPr>
          <a:xfrm>
            <a:off x="365760" y="2057400"/>
            <a:ext cx="8412480" cy="4114800"/>
          </a:xfrm>
        </p:spPr>
        <p:txBody>
          <a:bodyPr vert="horz" lIns="91440" tIns="45720" rIns="91440" bIns="45720" rtlCol="0" anchor="t">
            <a:normAutofit/>
          </a:bodyPr>
          <a:lstStyle/>
          <a:p>
            <a:pPr marL="347472" indent="-347472">
              <a:lnSpc>
                <a:spcPct val="100000"/>
              </a:lnSpc>
              <a:spcAft>
                <a:spcPts val="600"/>
              </a:spcAft>
            </a:pPr>
            <a:r>
              <a:rPr lang="en-US" sz="1800" dirty="0">
                <a:solidFill>
                  <a:srgbClr val="595959"/>
                </a:solidFill>
                <a:latin typeface="Arial"/>
                <a:cs typeface="Arial"/>
              </a:rPr>
              <a:t>Trusted standard for energy efficiency for over 20 years</a:t>
            </a:r>
          </a:p>
          <a:p>
            <a:pPr marL="347472" indent="-347472">
              <a:lnSpc>
                <a:spcPct val="100000"/>
              </a:lnSpc>
              <a:spcAft>
                <a:spcPts val="600"/>
              </a:spcAft>
            </a:pPr>
            <a:r>
              <a:rPr lang="en-US" sz="1800" dirty="0">
                <a:solidFill>
                  <a:srgbClr val="595959"/>
                </a:solidFill>
                <a:latin typeface="Arial"/>
                <a:cs typeface="Arial"/>
              </a:rPr>
              <a:t>Based on frequently updated data gathered in credible process with transparent statistical method</a:t>
            </a:r>
          </a:p>
          <a:p>
            <a:pPr marL="347472" indent="-347472">
              <a:lnSpc>
                <a:spcPct val="100000"/>
              </a:lnSpc>
              <a:spcAft>
                <a:spcPts val="600"/>
              </a:spcAft>
            </a:pPr>
            <a:r>
              <a:rPr lang="en-US" sz="1800" dirty="0" smtClean="0">
                <a:solidFill>
                  <a:srgbClr val="595959"/>
                </a:solidFill>
                <a:latin typeface="Arial"/>
                <a:cs typeface="Arial"/>
              </a:rPr>
              <a:t>Tools such as Portfolio Manager and Target Finder are </a:t>
            </a:r>
            <a:r>
              <a:rPr lang="en-US" sz="1800" dirty="0">
                <a:solidFill>
                  <a:srgbClr val="595959"/>
                </a:solidFill>
                <a:latin typeface="Arial"/>
                <a:cs typeface="Arial"/>
              </a:rPr>
              <a:t>no-cost, easy-to-use</a:t>
            </a:r>
            <a:r>
              <a:rPr lang="en-US" sz="1800" dirty="0" smtClean="0">
                <a:solidFill>
                  <a:srgbClr val="595959"/>
                </a:solidFill>
                <a:latin typeface="Arial"/>
                <a:cs typeface="Arial"/>
              </a:rPr>
              <a:t>, and </a:t>
            </a:r>
            <a:r>
              <a:rPr lang="en-US" sz="1800" dirty="0">
                <a:solidFill>
                  <a:srgbClr val="595959"/>
                </a:solidFill>
                <a:latin typeface="Arial"/>
                <a:cs typeface="Arial"/>
              </a:rPr>
              <a:t>universally </a:t>
            </a:r>
            <a:r>
              <a:rPr lang="en-US" sz="1800" dirty="0" smtClean="0">
                <a:solidFill>
                  <a:srgbClr val="595959"/>
                </a:solidFill>
                <a:latin typeface="Arial"/>
                <a:cs typeface="Arial"/>
              </a:rPr>
              <a:t>accessible</a:t>
            </a:r>
            <a:endParaRPr lang="en-US" sz="1800" dirty="0">
              <a:solidFill>
                <a:srgbClr val="595959"/>
              </a:solidFill>
              <a:latin typeface="Arial"/>
              <a:cs typeface="Arial"/>
            </a:endParaRPr>
          </a:p>
          <a:p>
            <a:pPr marL="347472" indent="-347472">
              <a:lnSpc>
                <a:spcPct val="100000"/>
              </a:lnSpc>
              <a:spcAft>
                <a:spcPts val="600"/>
              </a:spcAft>
            </a:pPr>
            <a:r>
              <a:rPr lang="en-US" sz="1800" dirty="0" smtClean="0">
                <a:solidFill>
                  <a:srgbClr val="595959"/>
                </a:solidFill>
                <a:latin typeface="Arial"/>
                <a:cs typeface="Arial"/>
              </a:rPr>
              <a:t>Portfolio Manager “normalizes</a:t>
            </a:r>
            <a:r>
              <a:rPr lang="en-US" sz="1800" dirty="0">
                <a:solidFill>
                  <a:srgbClr val="595959"/>
                </a:solidFill>
                <a:latin typeface="Arial"/>
                <a:cs typeface="Arial"/>
              </a:rPr>
              <a:t>” data to account for:</a:t>
            </a:r>
          </a:p>
          <a:p>
            <a:pPr marL="347472" lvl="1" indent="-347472">
              <a:lnSpc>
                <a:spcPct val="100000"/>
              </a:lnSpc>
              <a:spcAft>
                <a:spcPts val="600"/>
              </a:spcAft>
              <a:buFont typeface="Arial"/>
              <a:buChar char="•"/>
            </a:pPr>
            <a:r>
              <a:rPr lang="en-US" sz="1800" dirty="0">
                <a:solidFill>
                  <a:srgbClr val="595959"/>
                </a:solidFill>
                <a:latin typeface="Arial"/>
                <a:cs typeface="Arial"/>
              </a:rPr>
              <a:t>Location/climate</a:t>
            </a:r>
          </a:p>
          <a:p>
            <a:pPr marL="347472" lvl="1" indent="-347472">
              <a:lnSpc>
                <a:spcPct val="100000"/>
              </a:lnSpc>
              <a:spcAft>
                <a:spcPts val="600"/>
              </a:spcAft>
              <a:buFont typeface="Arial"/>
              <a:buChar char="•"/>
            </a:pPr>
            <a:r>
              <a:rPr lang="en-US" sz="1800" dirty="0">
                <a:solidFill>
                  <a:srgbClr val="595959"/>
                </a:solidFill>
                <a:latin typeface="Arial"/>
                <a:cs typeface="Arial"/>
              </a:rPr>
              <a:t>Building occupancy counts</a:t>
            </a:r>
          </a:p>
          <a:p>
            <a:pPr marL="347472" lvl="1" indent="-347472">
              <a:lnSpc>
                <a:spcPct val="100000"/>
              </a:lnSpc>
              <a:spcAft>
                <a:spcPts val="600"/>
              </a:spcAft>
              <a:buFont typeface="Arial"/>
              <a:buChar char="•"/>
            </a:pPr>
            <a:r>
              <a:rPr lang="en-US" sz="1800" dirty="0">
                <a:solidFill>
                  <a:srgbClr val="595959"/>
                </a:solidFill>
                <a:latin typeface="Arial"/>
                <a:cs typeface="Arial"/>
              </a:rPr>
              <a:t>Hours of operation</a:t>
            </a:r>
          </a:p>
          <a:p>
            <a:pPr marL="347472" lvl="1" indent="-347472">
              <a:lnSpc>
                <a:spcPct val="100000"/>
              </a:lnSpc>
              <a:spcAft>
                <a:spcPts val="600"/>
              </a:spcAft>
              <a:buFont typeface="Arial"/>
              <a:buChar char="•"/>
            </a:pPr>
            <a:r>
              <a:rPr lang="en-US" sz="1800" dirty="0">
                <a:solidFill>
                  <a:srgbClr val="595959"/>
                </a:solidFill>
                <a:latin typeface="Arial"/>
                <a:cs typeface="Arial"/>
              </a:rPr>
              <a:t>Building user equipment -- and more</a:t>
            </a:r>
          </a:p>
        </p:txBody>
      </p:sp>
      <p:sp>
        <p:nvSpPr>
          <p:cNvPr id="2" name="Slide Number Placeholder 1"/>
          <p:cNvSpPr>
            <a:spLocks noGrp="1"/>
          </p:cNvSpPr>
          <p:nvPr>
            <p:ph type="sldNum" sz="quarter" idx="12"/>
          </p:nvPr>
        </p:nvSpPr>
        <p:spPr/>
        <p:txBody>
          <a:bodyPr/>
          <a:lstStyle/>
          <a:p>
            <a:fld id="{AE56FA67-B288-4168-BB1D-CC13732AD24A}" type="slidenum">
              <a:rPr lang="en-US" smtClean="0">
                <a:solidFill>
                  <a:srgbClr val="3F3F3F"/>
                </a:solidFill>
              </a:rPr>
              <a:pPr/>
              <a:t>9</a:t>
            </a:fld>
            <a:endParaRPr lang="en-US" dirty="0">
              <a:solidFill>
                <a:srgbClr val="3F3F3F"/>
              </a:solidFill>
            </a:endParaRPr>
          </a:p>
        </p:txBody>
      </p:sp>
    </p:spTree>
    <p:extLst>
      <p:ext uri="{BB962C8B-B14F-4D97-AF65-F5344CB8AC3E}">
        <p14:creationId xmlns:p14="http://schemas.microsoft.com/office/powerpoint/2010/main" val="378946602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es_template_052008">
  <a:themeElements>
    <a:clrScheme name="ENERGY STAR">
      <a:dk1>
        <a:srgbClr val="3F3F3F"/>
      </a:dk1>
      <a:lt1>
        <a:sysClr val="window" lastClr="FFFFFF"/>
      </a:lt1>
      <a:dk2>
        <a:srgbClr val="00B0F0"/>
      </a:dk2>
      <a:lt2>
        <a:srgbClr val="FFFFFF"/>
      </a:lt2>
      <a:accent1>
        <a:srgbClr val="696969"/>
      </a:accent1>
      <a:accent2>
        <a:srgbClr val="8B8B8B"/>
      </a:accent2>
      <a:accent3>
        <a:srgbClr val="B2B2B2"/>
      </a:accent3>
      <a:accent4>
        <a:srgbClr val="D8D8D8"/>
      </a:accent4>
      <a:accent5>
        <a:srgbClr val="F2F2F2"/>
      </a:accent5>
      <a:accent6>
        <a:srgbClr val="FFFFFF"/>
      </a:accent6>
      <a:hlink>
        <a:srgbClr val="00B0F0"/>
      </a:hlink>
      <a:folHlink>
        <a:srgbClr val="0070C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ctr" defTabSz="914400" rtl="0" eaLnBrk="1" fontAlgn="auto" latinLnBrk="0" hangingPunct="1">
          <a:lnSpc>
            <a:spcPct val="100000"/>
          </a:lnSpc>
          <a:spcBef>
            <a:spcPct val="0"/>
          </a:spcBef>
          <a:spcAft>
            <a:spcPts val="0"/>
          </a:spcAft>
          <a:buClrTx/>
          <a:buSzTx/>
          <a:buFontTx/>
          <a:buNone/>
          <a:tabLst/>
          <a:defRPr kumimoji="0" sz="3200" b="0" i="0" u="none" strike="noStrike" kern="1200" cap="none" spc="0" normalizeH="0" baseline="0" noProof="0" dirty="0" smtClean="0">
            <a:ln>
              <a:noFill/>
            </a:ln>
            <a:solidFill>
              <a:schemeClr val="tx1">
                <a:lumMod val="50000"/>
                <a:lumOff val="50000"/>
              </a:schemeClr>
            </a:solidFill>
            <a:effectLst/>
            <a:uLnTx/>
            <a:uFillTx/>
            <a:latin typeface="Arial" pitchFamily="34" charset="0"/>
            <a:ea typeface="+mj-ea"/>
            <a:cs typeface="Arial" pitchFamily="34" charset="0"/>
          </a:defRPr>
        </a:defPPr>
      </a:lstStyle>
    </a:txDef>
  </a:objectDefaults>
  <a:extraClrSchemeLst/>
</a:theme>
</file>

<file path=ppt/theme/theme2.xml><?xml version="1.0" encoding="utf-8"?>
<a:theme xmlns:a="http://schemas.openxmlformats.org/drawingml/2006/main" name="Brand PP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echnical Document" ma:contentTypeID="0x010100B80CB6684E0D2F408D230F308CBB847F030200E715B6E330FF214B95C030E04D08231E" ma:contentTypeVersion="55" ma:contentTypeDescription="" ma:contentTypeScope="" ma:versionID="ae8ac1baffbcb767cf819f7c0abe486f">
  <xsd:schema xmlns:xsd="http://www.w3.org/2001/XMLSchema" xmlns:xs="http://www.w3.org/2001/XMLSchema" xmlns:p="http://schemas.microsoft.com/office/2006/metadata/properties" xmlns:ns2="dc75c247-7f53-4913-864a-4160aff1c458" targetNamespace="http://schemas.microsoft.com/office/2006/metadata/properties" ma:root="true" ma:fieldsID="d55ef76d5fb2544124564ea7049ea9d3" ns2:_="">
    <xsd:import namespace="dc75c247-7f53-4913-864a-4160aff1c458"/>
    <xsd:element name="properties">
      <xsd:complexType>
        <xsd:sequence>
          <xsd:element name="documentManagement">
            <xsd:complexType>
              <xsd:all>
                <xsd:element ref="ns2:PhaseName" minOccurs="0"/>
                <xsd:element ref="ns2:ProjectName" minOccurs="0"/>
                <xsd:element ref="ns2:ProjectOwner_PrincipalInvestigator" minOccurs="0"/>
                <xsd:element ref="ns2:Managers" minOccurs="0"/>
                <xsd:element ref="ns2:Project_x0020_Period_x0020_of_x0020_Performance_x0020_Start_x0020_Date" minOccurs="0"/>
                <xsd:element ref="ns2:Project_x0020_Period_x0020_of_x0020_Performance_x0020_End_x0020_Date" minOccurs="0"/>
                <xsd:element ref="ns2:ProjectTOWAName" minOccurs="0"/>
                <xsd:element ref="ns2:ContractName" minOccurs="0"/>
                <xsd:element ref="ns2:ContractNumber" minOccurs="0"/>
                <xsd:element ref="ns2:ContractCostPointNumber" minOccurs="0"/>
                <xsd:element ref="ns2:ProjectTask" minOccurs="0"/>
                <xsd:element ref="ns2:ProgramName" minOccurs="0"/>
                <xsd:element ref="ns2:WorkLead" minOccurs="0"/>
                <xsd:element ref="ns2:RetentionExemption" minOccurs="0"/>
                <xsd:element ref="ns2:a6be725d576043378de6f214f0e78ee4" minOccurs="0"/>
                <xsd:element ref="ns2:od8879f902fd47c7bc2aee162c9e5240" minOccurs="0"/>
                <xsd:element ref="ns2:j996553e0ae54d4984db0606efb6351c" minOccurs="0"/>
                <xsd:element ref="ns2:if0a8aeaad58489cbaf27eea2233913d" minOccurs="0"/>
                <xsd:element ref="ns2:f579045f93c34d4baadb74be2d3a98b1" minOccurs="0"/>
                <xsd:element ref="ns2:m5f81a6254e44a55996bb6356c849e0c" minOccurs="0"/>
                <xsd:element ref="ns2:TaxKeywordTaxHTField" minOccurs="0"/>
                <xsd:element ref="ns2:o862737f445746b494e2139aeb29e646" minOccurs="0"/>
                <xsd:element ref="ns2:g50616bc87614647a90e999144457760" minOccurs="0"/>
                <xsd:element ref="ns2:a6d0b0f5ac9d4fa8b2e660c59fbea416" minOccurs="0"/>
                <xsd:element ref="ns2:TaxCatchAll" minOccurs="0"/>
                <xsd:element ref="ns2:TaxCatchAllLabel" minOccurs="0"/>
                <xsd:element ref="ns2:b5df6f1f3e23409d9f5e1fce19348e51"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75c247-7f53-4913-864a-4160aff1c458" elementFormDefault="qualified">
    <xsd:import namespace="http://schemas.microsoft.com/office/2006/documentManagement/types"/>
    <xsd:import namespace="http://schemas.microsoft.com/office/infopath/2007/PartnerControls"/>
    <xsd:element name="PhaseName" ma:index="1" nillable="true" ma:displayName="Phase Name" ma:default="TO305" ma:internalName="PhaseName">
      <xsd:simpleType>
        <xsd:restriction base="dms:Text">
          <xsd:maxLength value="255"/>
        </xsd:restriction>
      </xsd:simpleType>
    </xsd:element>
    <xsd:element name="ProjectName" ma:index="2" nillable="true" ma:displayName="Project Name" ma:default="C&amp;I Public Sector" ma:internalName="ProjectName">
      <xsd:simpleType>
        <xsd:restriction base="dms:Text">
          <xsd:maxLength value="255"/>
        </xsd:restriction>
      </xsd:simpleType>
    </xsd:element>
    <xsd:element name="ProjectOwner_PrincipalInvestigator" ma:index="4" nillable="true" ma:displayName="Project Owner(s)/Principal Investigator(s)" ma:default="" ma:list="UserInfo" ma:SearchPeopleOnly="false" ma:SharePointGroup="0" ma:internalName="ProjectOwner_PrincipalInvestigat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nagers" ma:index="5" nillable="true" ma:displayName="Project Manager(s)" ma:default="" ma:description="Users or Groups that will be the Project Managers for this Project." ma:list="UserInfo" ma:SearchPeopleOnly="false" ma:SharePointGroup="0" ma:internalName="Managers"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ject_x0020_Period_x0020_of_x0020_Performance_x0020_Start_x0020_Date" ma:index="6" nillable="true" ma:displayName="Project Period of Performance Start Date" ma:default="" ma:format="DateOnly" ma:internalName="Project_x0020_Period_x0020_of_x0020_Performance_x0020_Start_x0020_Date">
      <xsd:simpleType>
        <xsd:restriction base="dms:DateTime"/>
      </xsd:simpleType>
    </xsd:element>
    <xsd:element name="Project_x0020_Period_x0020_of_x0020_Performance_x0020_End_x0020_Date" ma:index="7" nillable="true" ma:displayName="Project Period of Performance End Date" ma:default="" ma:format="DateOnly" ma:internalName="Project_x0020_Period_x0020_of_x0020_Performance_x0020_End_x0020_Date">
      <xsd:simpleType>
        <xsd:restriction base="dms:DateTime"/>
      </xsd:simpleType>
    </xsd:element>
    <xsd:element name="ProjectTOWAName" ma:index="11" nillable="true" ma:displayName="Project Cost Point Name" ma:default="" ma:internalName="ProjectTOWAName">
      <xsd:simpleType>
        <xsd:restriction base="dms:Text">
          <xsd:maxLength value="255"/>
        </xsd:restriction>
      </xsd:simpleType>
    </xsd:element>
    <xsd:element name="ContractName" ma:index="12" nillable="true" ma:displayName="Contract Name" ma:default="ENERGY STAR C&amp;I BPA Contract" ma:internalName="ContractName">
      <xsd:simpleType>
        <xsd:restriction base="dms:Text">
          <xsd:maxLength value="255"/>
        </xsd:restriction>
      </xsd:simpleType>
    </xsd:element>
    <xsd:element name="ContractNumber" ma:index="13" nillable="true" ma:displayName="Contract Number" ma:default="EP-BPA-12-H-0013" ma:internalName="ContractNumber">
      <xsd:simpleType>
        <xsd:restriction base="dms:Text">
          <xsd:maxLength value="255"/>
        </xsd:restriction>
      </xsd:simpleType>
    </xsd:element>
    <xsd:element name="ContractCostPointNumber" ma:index="14" nillable="true" ma:displayName="Contract CostPoint Number" ma:default="4382" ma:internalName="ContractCostPointNumber">
      <xsd:simpleType>
        <xsd:restriction base="dms:Text">
          <xsd:maxLength value="255"/>
        </xsd:restriction>
      </xsd:simpleType>
    </xsd:element>
    <xsd:element name="ProjectTask" ma:index="18" nillable="true" ma:displayName="Project Task" ma:default="Not in Use" ma:format="Dropdown" ma:indexed="true" ma:internalName="ProjectTask">
      <xsd:simpleType>
        <xsd:restriction base="dms:Choice">
          <xsd:enumeration value="Not in Use"/>
          <xsd:enumeration value="Task 1"/>
          <xsd:enumeration value="Task 2"/>
          <xsd:enumeration value="Task 3"/>
          <xsd:enumeration value="Task 4"/>
          <xsd:enumeration value="Task 5"/>
          <xsd:enumeration value="Task 6"/>
          <xsd:enumeration value="Task 7"/>
          <xsd:enumeration value="Task 8"/>
          <xsd:enumeration value="Task 9"/>
          <xsd:enumeration value="Task 10"/>
        </xsd:restriction>
      </xsd:simpleType>
    </xsd:element>
    <xsd:element name="ProgramName" ma:index="20" nillable="true" ma:displayName="Program Name" ma:default="Not in Use" ma:format="Dropdown" ma:internalName="ProgramName">
      <xsd:simpleType>
        <xsd:restriction base="dms:Choice">
          <xsd:enumeration value="Not in Use"/>
          <xsd:enumeration value="Program 1"/>
          <xsd:enumeration value="Program 2"/>
        </xsd:restriction>
      </xsd:simpleType>
    </xsd:element>
    <xsd:element name="WorkLead" ma:index="21" nillable="true" ma:displayName="Work Lead" ma:list="UserInfo" ma:SearchPeopleOnly="false" ma:SharePointGroup="0" ma:internalName="WorkLead"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tentionExemption" ma:index="22" nillable="true" ma:displayName="Retention Exemption" ma:default="false" ma:description="Does this item is exempt to retention policies?" ma:format="Dropdown" ma:internalName="RetentionExemption">
      <xsd:simpleType>
        <xsd:restriction base="dms:Choice">
          <xsd:enumeration value="true"/>
          <xsd:enumeration value="false"/>
        </xsd:restriction>
      </xsd:simpleType>
    </xsd:element>
    <xsd:element name="a6be725d576043378de6f214f0e78ee4" ma:index="27" nillable="true" ma:taxonomy="true" ma:internalName="a6be725d576043378de6f214f0e78ee4" ma:taxonomyFieldName="ProjectClients" ma:displayName="Project Client(s)" ma:default="" ma:fieldId="{a6be725d-5760-4337-8de6-f214f0e78ee4}" ma:taxonomyMulti="true" ma:sspId="3d0ec70f-4850-419e-ba88-1a2e9ef4e89e" ma:termSetId="44d4987f-3adc-455a-8868-f708304dd18a" ma:anchorId="00000000-0000-0000-0000-000000000000" ma:open="false" ma:isKeyword="false">
      <xsd:complexType>
        <xsd:sequence>
          <xsd:element ref="pc:Terms" minOccurs="0" maxOccurs="1"/>
        </xsd:sequence>
      </xsd:complexType>
    </xsd:element>
    <xsd:element name="od8879f902fd47c7bc2aee162c9e5240" ma:index="28" nillable="true" ma:taxonomy="true" ma:internalName="od8879f902fd47c7bc2aee162c9e5240" ma:taxonomyFieldName="Locations" ma:displayName="Location(s)" ma:default="" ma:fieldId="{8d8879f9-02fd-47c7-bc2a-ee162c9e5240}" ma:taxonomyMulti="true" ma:sspId="3d0ec70f-4850-419e-ba88-1a2e9ef4e89e" ma:termSetId="854112e3-27c0-4f0c-944e-8c1118097f96" ma:anchorId="00000000-0000-0000-0000-000000000000" ma:open="false" ma:isKeyword="false">
      <xsd:complexType>
        <xsd:sequence>
          <xsd:element ref="pc:Terms" minOccurs="0" maxOccurs="1"/>
        </xsd:sequence>
      </xsd:complexType>
    </xsd:element>
    <xsd:element name="j996553e0ae54d4984db0606efb6351c" ma:index="29" nillable="true" ma:taxonomy="true" ma:internalName="j996553e0ae54d4984db0606efb6351c" ma:taxonomyFieldName="ProjectServiceSectors" ma:displayName="Project Service Sector(s)" ma:default="" ma:fieldId="{3996553e-0ae5-4d49-84db-0606efb6351c}" ma:taxonomyMulti="true" ma:sspId="3d0ec70f-4850-419e-ba88-1a2e9ef4e89e" ma:termSetId="cf4f7acd-60cb-4231-b591-055b3c5379d9" ma:anchorId="00000000-0000-0000-0000-000000000000" ma:open="false" ma:isKeyword="false">
      <xsd:complexType>
        <xsd:sequence>
          <xsd:element ref="pc:Terms" minOccurs="0" maxOccurs="1"/>
        </xsd:sequence>
      </xsd:complexType>
    </xsd:element>
    <xsd:element name="if0a8aeaad58489cbaf27eea2233913d" ma:index="32" nillable="true" ma:taxonomy="true" ma:internalName="if0a8aeaad58489cbaf27eea2233913d" ma:taxonomyFieldName="ProjectLocations" ma:displayName="Project Location(s)" ma:default="9;#United States|51bd444d-aedf-4ffb-8731-019585057575" ma:fieldId="{2f0a8aea-ad58-489c-baf2-7eea2233913d}" ma:taxonomyMulti="true" ma:sspId="3d0ec70f-4850-419e-ba88-1a2e9ef4e89e" ma:termSetId="854112e3-27c0-4f0c-944e-8c1118097f96" ma:anchorId="00000000-0000-0000-0000-000000000000" ma:open="false" ma:isKeyword="false">
      <xsd:complexType>
        <xsd:sequence>
          <xsd:element ref="pc:Terms" minOccurs="0" maxOccurs="1"/>
        </xsd:sequence>
      </xsd:complexType>
    </xsd:element>
    <xsd:element name="f579045f93c34d4baadb74be2d3a98b1" ma:index="34" nillable="true" ma:taxonomy="true" ma:internalName="f579045f93c34d4baadb74be2d3a98b1" ma:taxonomyFieldName="ProjectSubjectAreas" ma:displayName="Project Subject Area(s)" ma:default="" ma:fieldId="{f579045f-93c3-4d4b-aadb-74be2d3a98b1}" ma:taxonomyMulti="true" ma:sspId="3d0ec70f-4850-419e-ba88-1a2e9ef4e89e" ma:termSetId="f080a943-eb78-43ab-9400-12a16134994c" ma:anchorId="00000000-0000-0000-0000-000000000000" ma:open="false" ma:isKeyword="false">
      <xsd:complexType>
        <xsd:sequence>
          <xsd:element ref="pc:Terms" minOccurs="0" maxOccurs="1"/>
        </xsd:sequence>
      </xsd:complexType>
    </xsd:element>
    <xsd:element name="m5f81a6254e44a55996bb6356c849e0c" ma:index="35" nillable="true" ma:taxonomy="true" ma:internalName="m5f81a6254e44a55996bb6356c849e0c" ma:taxonomyFieldName="WorkType" ma:displayName="Work Type" ma:indexed="true" ma:default="" ma:fieldId="{65f81a62-54e4-4a55-996b-b6356c849e0c}" ma:sspId="3d0ec70f-4850-419e-ba88-1a2e9ef4e89e" ma:termSetId="71bc965d-f6c0-4fc0-acc6-7dbe60bc6319" ma:anchorId="00000000-0000-0000-0000-000000000000" ma:open="false" ma:isKeyword="false">
      <xsd:complexType>
        <xsd:sequence>
          <xsd:element ref="pc:Terms" minOccurs="0" maxOccurs="1"/>
        </xsd:sequence>
      </xsd:complexType>
    </xsd:element>
    <xsd:element name="TaxKeywordTaxHTField" ma:index="38" nillable="true" ma:taxonomy="true" ma:internalName="TaxKeywordTaxHTField" ma:taxonomyFieldName="TaxKeyword" ma:displayName="Enterprise Keywords" ma:fieldId="{23f27201-bee3-471e-b2e7-b64fd8b7ca38}" ma:taxonomyMulti="true" ma:sspId="3d0ec70f-4850-419e-ba88-1a2e9ef4e89e" ma:termSetId="00000000-0000-0000-0000-000000000000" ma:anchorId="00000000-0000-0000-0000-000000000000" ma:open="true" ma:isKeyword="true">
      <xsd:complexType>
        <xsd:sequence>
          <xsd:element ref="pc:Terms" minOccurs="0" maxOccurs="1"/>
        </xsd:sequence>
      </xsd:complexType>
    </xsd:element>
    <xsd:element name="o862737f445746b494e2139aeb29e646" ma:index="39" nillable="true" ma:taxonomy="true" ma:internalName="o862737f445746b494e2139aeb29e646" ma:taxonomyFieldName="ContractClients" ma:displayName="Contract Client(s)" ma:default="11;#EPA|0d869f6b-b22d-474c-8c84-e8773447a9d8" ma:fieldId="{8862737f-4457-46b4-94e2-139aeb29e646}" ma:taxonomyMulti="true" ma:sspId="3d0ec70f-4850-419e-ba88-1a2e9ef4e89e" ma:termSetId="44d4987f-3adc-455a-8868-f708304dd18a" ma:anchorId="00000000-0000-0000-0000-000000000000" ma:open="false" ma:isKeyword="false">
      <xsd:complexType>
        <xsd:sequence>
          <xsd:element ref="pc:Terms" minOccurs="0" maxOccurs="1"/>
        </xsd:sequence>
      </xsd:complexType>
    </xsd:element>
    <xsd:element name="g50616bc87614647a90e999144457760" ma:index="40" nillable="true" ma:taxonomy="true" ma:internalName="g50616bc87614647a90e999144457760" ma:taxonomyFieldName="AreaOfExpertise" ma:displayName="Area of Expertise" ma:default="" ma:fieldId="{050616bc-8761-4647-a90e-999144457760}" ma:sspId="3d0ec70f-4850-419e-ba88-1a2e9ef4e89e" ma:termSetId="feb27233-c7ec-44e4-a9ed-cbe7bef49228" ma:anchorId="00000000-0000-0000-0000-000000000000" ma:open="false" ma:isKeyword="false">
      <xsd:complexType>
        <xsd:sequence>
          <xsd:element ref="pc:Terms" minOccurs="0" maxOccurs="1"/>
        </xsd:sequence>
      </xsd:complexType>
    </xsd:element>
    <xsd:element name="a6d0b0f5ac9d4fa8b2e660c59fbea416" ma:index="41" nillable="true" ma:taxonomy="true" ma:internalName="a6d0b0f5ac9d4fa8b2e660c59fbea416" ma:taxonomyFieldName="ContractDivisions" ma:displayName="Contract Division(s)" ma:default="8;#Built Environment Division|c276aa4d-036b-47aa-9195-3a22ad4cf99d" ma:fieldId="{a6d0b0f5-ac9d-4fa8-b2e6-60c59fbea416}" ma:taxonomyMulti="true" ma:sspId="3d0ec70f-4850-419e-ba88-1a2e9ef4e89e" ma:termSetId="6c598dca-fe5d-4256-b9f9-32eb57bf3049" ma:anchorId="00000000-0000-0000-0000-000000000000" ma:open="false" ma:isKeyword="false">
      <xsd:complexType>
        <xsd:sequence>
          <xsd:element ref="pc:Terms" minOccurs="0" maxOccurs="1"/>
        </xsd:sequence>
      </xsd:complexType>
    </xsd:element>
    <xsd:element name="TaxCatchAll" ma:index="42" nillable="true" ma:displayName="Taxonomy Catch All Column" ma:hidden="true" ma:list="{71aac5a0-43cd-40db-87a1-222a4b4c9e23}" ma:internalName="TaxCatchAll" ma:showField="CatchAllData" ma:web="b571473b-30b9-4690-94cc-293614fcb9f1">
      <xsd:complexType>
        <xsd:complexContent>
          <xsd:extension base="dms:MultiChoiceLookup">
            <xsd:sequence>
              <xsd:element name="Value" type="dms:Lookup" maxOccurs="unbounded" minOccurs="0" nillable="true"/>
            </xsd:sequence>
          </xsd:extension>
        </xsd:complexContent>
      </xsd:complexType>
    </xsd:element>
    <xsd:element name="TaxCatchAllLabel" ma:index="43" nillable="true" ma:displayName="Taxonomy Catch All Column1" ma:hidden="true" ma:list="{71aac5a0-43cd-40db-87a1-222a4b4c9e23}" ma:internalName="TaxCatchAllLabel" ma:readOnly="true" ma:showField="CatchAllDataLabel" ma:web="b571473b-30b9-4690-94cc-293614fcb9f1">
      <xsd:complexType>
        <xsd:complexContent>
          <xsd:extension base="dms:MultiChoiceLookup">
            <xsd:sequence>
              <xsd:element name="Value" type="dms:Lookup" maxOccurs="unbounded" minOccurs="0" nillable="true"/>
            </xsd:sequence>
          </xsd:extension>
        </xsd:complexContent>
      </xsd:complexType>
    </xsd:element>
    <xsd:element name="b5df6f1f3e23409d9f5e1fce19348e51" ma:index="45" nillable="true" ma:taxonomy="true" ma:internalName="b5df6f1f3e23409d9f5e1fce19348e51" ma:taxonomyFieldName="ServiceSectors" ma:displayName="Service Sector(s)" ma:default="" ma:fieldId="{b5df6f1f-3e23-409d-9f5e-1fce19348e51}" ma:taxonomyMulti="true" ma:sspId="3d0ec70f-4850-419e-ba88-1a2e9ef4e89e" ma:termSetId="cf4f7acd-60cb-4231-b591-055b3c5379d9"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37"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6d0b0f5ac9d4fa8b2e660c59fbea416 xmlns="dc75c247-7f53-4913-864a-4160aff1c458">
      <Terms xmlns="http://schemas.microsoft.com/office/infopath/2007/PartnerControls">
        <TermInfo xmlns="http://schemas.microsoft.com/office/infopath/2007/PartnerControls">
          <TermName xmlns="http://schemas.microsoft.com/office/infopath/2007/PartnerControls">Built Environment Division</TermName>
          <TermId xmlns="http://schemas.microsoft.com/office/infopath/2007/PartnerControls">c276aa4d-036b-47aa-9195-3a22ad4cf99d</TermId>
        </TermInfo>
      </Terms>
    </a6d0b0f5ac9d4fa8b2e660c59fbea416>
    <if0a8aeaad58489cbaf27eea2233913d xmlns="dc75c247-7f53-4913-864a-4160aff1c458">
      <Terms xmlns="http://schemas.microsoft.com/office/infopath/2007/PartnerControls">
        <TermInfo xmlns="http://schemas.microsoft.com/office/infopath/2007/PartnerControls">
          <TermName xmlns="http://schemas.microsoft.com/office/infopath/2007/PartnerControls">United States</TermName>
          <TermId xmlns="http://schemas.microsoft.com/office/infopath/2007/PartnerControls">51bd444d-aedf-4ffb-8731-019585057575</TermId>
        </TermInfo>
      </Terms>
    </if0a8aeaad58489cbaf27eea2233913d>
    <o862737f445746b494e2139aeb29e646 xmlns="dc75c247-7f53-4913-864a-4160aff1c458">
      <Terms xmlns="http://schemas.microsoft.com/office/infopath/2007/PartnerControls">
        <TermInfo xmlns="http://schemas.microsoft.com/office/infopath/2007/PartnerControls">
          <TermName xmlns="http://schemas.microsoft.com/office/infopath/2007/PartnerControls">EPA</TermName>
          <TermId xmlns="http://schemas.microsoft.com/office/infopath/2007/PartnerControls">0d869f6b-b22d-474c-8c84-e8773447a9d8</TermId>
        </TermInfo>
      </Terms>
    </o862737f445746b494e2139aeb29e646>
    <TaxCatchAll xmlns="dc75c247-7f53-4913-864a-4160aff1c458">
      <Value>11</Value>
      <Value>9</Value>
      <Value>8</Value>
    </TaxCatchAll>
    <WorkLead xmlns="dc75c247-7f53-4913-864a-4160aff1c458">
      <UserInfo>
        <DisplayName/>
        <AccountId xsi:nil="true"/>
        <AccountType/>
      </UserInfo>
    </WorkLead>
    <Managers xmlns="dc75c247-7f53-4913-864a-4160aff1c458">
      <UserInfo>
        <DisplayName/>
        <AccountId xsi:nil="true"/>
        <AccountType/>
      </UserInfo>
    </Managers>
    <Project_x0020_Period_x0020_of_x0020_Performance_x0020_Start_x0020_Date xmlns="dc75c247-7f53-4913-864a-4160aff1c458" xsi:nil="true"/>
    <RetentionExemption xmlns="dc75c247-7f53-4913-864a-4160aff1c458">false</RetentionExemption>
    <PhaseName xmlns="dc75c247-7f53-4913-864a-4160aff1c458">TO205</PhaseName>
    <ProjectTOWAName xmlns="dc75c247-7f53-4913-864a-4160aff1c458" xsi:nil="true"/>
    <ProjectTask xmlns="dc75c247-7f53-4913-864a-4160aff1c458">Not in Use</ProjectTask>
    <g50616bc87614647a90e999144457760 xmlns="dc75c247-7f53-4913-864a-4160aff1c458">
      <Terms xmlns="http://schemas.microsoft.com/office/infopath/2007/PartnerControls"/>
    </g50616bc87614647a90e999144457760>
    <m5f81a6254e44a55996bb6356c849e0c xmlns="dc75c247-7f53-4913-864a-4160aff1c458">
      <Terms xmlns="http://schemas.microsoft.com/office/infopath/2007/PartnerControls"/>
    </m5f81a6254e44a55996bb6356c849e0c>
    <b5df6f1f3e23409d9f5e1fce19348e51 xmlns="dc75c247-7f53-4913-864a-4160aff1c458">
      <Terms xmlns="http://schemas.microsoft.com/office/infopath/2007/PartnerControls"/>
    </b5df6f1f3e23409d9f5e1fce19348e51>
    <Project_x0020_Period_x0020_of_x0020_Performance_x0020_End_x0020_Date xmlns="dc75c247-7f53-4913-864a-4160aff1c458" xsi:nil="true"/>
    <a6be725d576043378de6f214f0e78ee4 xmlns="dc75c247-7f53-4913-864a-4160aff1c458">
      <Terms xmlns="http://schemas.microsoft.com/office/infopath/2007/PartnerControls"/>
    </a6be725d576043378de6f214f0e78ee4>
    <od8879f902fd47c7bc2aee162c9e5240 xmlns="dc75c247-7f53-4913-864a-4160aff1c458">
      <Terms xmlns="http://schemas.microsoft.com/office/infopath/2007/PartnerControls"/>
    </od8879f902fd47c7bc2aee162c9e5240>
    <j996553e0ae54d4984db0606efb6351c xmlns="dc75c247-7f53-4913-864a-4160aff1c458">
      <Terms xmlns="http://schemas.microsoft.com/office/infopath/2007/PartnerControls"/>
    </j996553e0ae54d4984db0606efb6351c>
    <TaxKeywordTaxHTField xmlns="dc75c247-7f53-4913-864a-4160aff1c458">
      <Terms xmlns="http://schemas.microsoft.com/office/infopath/2007/PartnerControls"/>
    </TaxKeywordTaxHTField>
    <ContractName xmlns="dc75c247-7f53-4913-864a-4160aff1c458">ENERGY STAR C&amp;I BPA Contract</ContractName>
    <ContractNumber xmlns="dc75c247-7f53-4913-864a-4160aff1c458">EP-BPA-12-H-0013</ContractNumber>
    <ProjectOwner_PrincipalInvestigator xmlns="dc75c247-7f53-4913-864a-4160aff1c458">
      <UserInfo>
        <DisplayName/>
        <AccountId xsi:nil="true"/>
        <AccountType/>
      </UserInfo>
    </ProjectOwner_PrincipalInvestigator>
    <ContractCostPointNumber xmlns="dc75c247-7f53-4913-864a-4160aff1c458">4382</ContractCostPointNumber>
    <ProgramName xmlns="dc75c247-7f53-4913-864a-4160aff1c458">Not in Use</ProgramName>
    <f579045f93c34d4baadb74be2d3a98b1 xmlns="dc75c247-7f53-4913-864a-4160aff1c458">
      <Terms xmlns="http://schemas.microsoft.com/office/infopath/2007/PartnerControls"/>
    </f579045f93c34d4baadb74be2d3a98b1>
    <ProjectName xmlns="dc75c247-7f53-4913-864a-4160aff1c458">C&amp;I Public Sector</ProjectNam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C30B75B4-CC1E-4EB3-887C-680E590520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75c247-7f53-4913-864a-4160aff1c4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B250254-B62D-466C-B647-1B086D725602}">
  <ds:schemaRefs>
    <ds:schemaRef ds:uri="http://purl.org/dc/elements/1.1/"/>
    <ds:schemaRef ds:uri="http://schemas.microsoft.com/office/2006/documentManagement/types"/>
    <ds:schemaRef ds:uri="http://purl.org/dc/dcmitype/"/>
    <ds:schemaRef ds:uri="http://purl.org/dc/terms/"/>
    <ds:schemaRef ds:uri="dc75c247-7f53-4913-864a-4160aff1c458"/>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0508047E-2FB3-4E53-B963-D308D25A4447}">
  <ds:schemaRefs>
    <ds:schemaRef ds:uri="http://schemas.microsoft.com/sharepoint/v3/contenttype/forms"/>
  </ds:schemaRefs>
</ds:datastoreItem>
</file>

<file path=customXml/itemProps4.xml><?xml version="1.0" encoding="utf-8"?>
<ds:datastoreItem xmlns:ds="http://schemas.openxmlformats.org/officeDocument/2006/customXml" ds:itemID="{8FAE1D40-9E5F-4C9B-81DD-169B5EFCE4EA}">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11704</TotalTime>
  <Words>5926</Words>
  <Application>Microsoft Office PowerPoint</Application>
  <PresentationFormat>On-screen Show (4:3)</PresentationFormat>
  <Paragraphs>603</Paragraphs>
  <Slides>41</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ＭＳ Ｐゴシック</vt:lpstr>
      <vt:lpstr>Arial</vt:lpstr>
      <vt:lpstr>Calibri</vt:lpstr>
      <vt:lpstr>Century Gothic</vt:lpstr>
      <vt:lpstr>Times New Roman</vt:lpstr>
      <vt:lpstr>Univers</vt:lpstr>
      <vt:lpstr>1_es_template_052008</vt:lpstr>
      <vt:lpstr>Brand PPT Template</vt:lpstr>
      <vt:lpstr>ENERGY STAR® and Green Building Rating Systems   USGBC Leadership in Energy and Environmental Design (LEED)® v4,  Green Globes™, and  Collaborative for High Performance Schools (CHPS)</vt:lpstr>
      <vt:lpstr>Agenda</vt:lpstr>
      <vt:lpstr>PowerPoint Presentation</vt:lpstr>
      <vt:lpstr>PowerPoint Presentation</vt:lpstr>
      <vt:lpstr>PowerPoint Presentation</vt:lpstr>
      <vt:lpstr>PowerPoint Presentation</vt:lpstr>
      <vt:lpstr>Green Building Rating Systems Overview</vt:lpstr>
      <vt:lpstr>Green Building Rating Systems and ENERGY STAR®</vt:lpstr>
      <vt:lpstr>Why Do Green Building Rating Systems Use ENERGY STAR®?</vt:lpstr>
      <vt:lpstr>ENERGY STAR® Tools:  Portfolio Manager, Target Finder,  and Sustainable Buildings Checklist</vt:lpstr>
      <vt:lpstr>Portfolio Manager for Benchmarking Existing Buildings</vt:lpstr>
      <vt:lpstr>Target Finder for Projects in Design Phase</vt:lpstr>
      <vt:lpstr>PowerPoint Presentation</vt:lpstr>
      <vt:lpstr>Sustainable Buildings Checklist in Portfolio Manager</vt:lpstr>
      <vt:lpstr>Sustainable Buildings  Checklist</vt:lpstr>
      <vt:lpstr>ENERGY STAR® Resources</vt:lpstr>
      <vt:lpstr>PowerPoint Presentation</vt:lpstr>
      <vt:lpstr>PowerPoint Presentation</vt:lpstr>
      <vt:lpstr>Energy and Atmosphere for LEED BD+C</vt:lpstr>
      <vt:lpstr>PowerPoint Presentation</vt:lpstr>
      <vt:lpstr>Integrative Process in LEED BD+C</vt:lpstr>
      <vt:lpstr>Energy and Atmosphere in LEED O+M</vt:lpstr>
      <vt:lpstr>Energy and Atmosphere in LEED O+M</vt:lpstr>
      <vt:lpstr>Portfolio Manager and the LEED v4 Metering Prerequisites</vt:lpstr>
      <vt:lpstr>PowerPoint Presentation</vt:lpstr>
      <vt:lpstr>PowerPoint Presentation</vt:lpstr>
      <vt:lpstr>Energy Performance and Green Globes New Construction</vt:lpstr>
      <vt:lpstr>PowerPoint Presentation</vt:lpstr>
      <vt:lpstr>Green Globes New Construction: Dashboard Keyed to Design Stages</vt:lpstr>
      <vt:lpstr>Green Globes New Construction:  Schematic Design</vt:lpstr>
      <vt:lpstr>Green Globes New Construction: Design Development</vt:lpstr>
      <vt:lpstr>Green Globes: Existing Buildings</vt:lpstr>
      <vt:lpstr>Green Globes: Existing Buildings</vt:lpstr>
      <vt:lpstr>PowerPoint Presentation</vt:lpstr>
      <vt:lpstr>PowerPoint Presentation</vt:lpstr>
      <vt:lpstr>PowerPoint Presentation</vt:lpstr>
      <vt:lpstr>CHPS National Energy Criteria Credit  EE 1.1 </vt:lpstr>
      <vt:lpstr>Collaborative for High Performance Schools (CHPS): Report Card Program</vt:lpstr>
      <vt:lpstr>Collaborative for High Performance Schools (CHPS): Maintenance &amp; Operations Best Practices</vt:lpstr>
      <vt:lpstr>ENERGY STAR® and Green Building Rating Systems</vt:lpstr>
      <vt:lpstr>Thank You for Attending!</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Slide</dc:title>
  <dc:subject/>
  <dc:creator>Nicole Duquette</dc:creator>
  <cp:keywords/>
  <dc:description/>
  <cp:lastModifiedBy>Schnitzer, Andrea</cp:lastModifiedBy>
  <cp:revision>711</cp:revision>
  <cp:lastPrinted>2016-03-03T15:33:49Z</cp:lastPrinted>
  <dcterms:created xsi:type="dcterms:W3CDTF">2008-05-21T00:20:07Z</dcterms:created>
  <dcterms:modified xsi:type="dcterms:W3CDTF">2016-08-10T13:10:51Z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0x010100B80CB6684E0D2F408D230F308CBB847F030200E715B6E330FF214B95C030E04D08231E</vt:lpwstr>
  </property>
  <property fmtid="{D5CDD505-2E9C-101B-9397-08002B2CF9AE}" pid="3" name="TaxKeyword">
    <vt:lpwstr/>
  </property>
  <property fmtid="{D5CDD505-2E9C-101B-9397-08002B2CF9AE}" pid="4" name="ContractDivisions">
    <vt:lpwstr>8;#Built Environment Division|c276aa4d-036b-47aa-9195-3a22ad4cf99d</vt:lpwstr>
  </property>
  <property fmtid="{D5CDD505-2E9C-101B-9397-08002B2CF9AE}" pid="5" name="ContractClients">
    <vt:lpwstr>11;#EPA|0d869f6b-b22d-474c-8c84-e8773447a9d8</vt:lpwstr>
  </property>
  <property fmtid="{D5CDD505-2E9C-101B-9397-08002B2CF9AE}" pid="6" name="ProjectLocations">
    <vt:lpwstr>9;#United States|51bd444d-aedf-4ffb-8731-019585057575</vt:lpwstr>
  </property>
  <property fmtid="{D5CDD505-2E9C-101B-9397-08002B2CF9AE}" pid="7" name="Locations">
    <vt:lpwstr/>
  </property>
  <property fmtid="{D5CDD505-2E9C-101B-9397-08002B2CF9AE}" pid="8" name="ProjectSubjectAreas">
    <vt:lpwstr/>
  </property>
  <property fmtid="{D5CDD505-2E9C-101B-9397-08002B2CF9AE}" pid="9" name="ServiceSectors">
    <vt:lpwstr/>
  </property>
  <property fmtid="{D5CDD505-2E9C-101B-9397-08002B2CF9AE}" pid="10" name="WorkType">
    <vt:lpwstr/>
  </property>
  <property fmtid="{D5CDD505-2E9C-101B-9397-08002B2CF9AE}" pid="11" name="ProjectClients">
    <vt:lpwstr/>
  </property>
  <property fmtid="{D5CDD505-2E9C-101B-9397-08002B2CF9AE}" pid="12" name="ProjectServiceSectors">
    <vt:lpwstr/>
  </property>
  <property fmtid="{D5CDD505-2E9C-101B-9397-08002B2CF9AE}" pid="13" name="AreaOfExpertise">
    <vt:lpwstr/>
  </property>
</Properties>
</file>