
<file path=[Content_Types].xml><?xml version="1.0" encoding="utf-8"?>
<Types xmlns="http://schemas.openxmlformats.org/package/2006/content-types">
  <Default Extension="png" ContentType="image/png"/>
  <Default Extension="bin" ContentType="application/vnd.ms-office.activeX"/>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activeX/activeX2.xml" ContentType="application/vnd.ms-office.activeX+xml"/>
  <Override PartName="/ppt/activeX/activeX3.xml" ContentType="application/vnd.ms-office.activeX+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activeX/activeX4.xml" ContentType="application/vnd.ms-office.activeX+xml"/>
  <Override PartName="/ppt/activeX/activeX5.xml" ContentType="application/vnd.ms-office.activeX+xml"/>
  <Override PartName="/ppt/activeX/activeX6.xml" ContentType="application/vnd.ms-office.activeX+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880" r:id="rId2"/>
    <p:sldMasterId id="2147483894" r:id="rId3"/>
    <p:sldMasterId id="2147483908" r:id="rId4"/>
  </p:sldMasterIdLst>
  <p:notesMasterIdLst>
    <p:notesMasterId r:id="rId36"/>
  </p:notesMasterIdLst>
  <p:handoutMasterIdLst>
    <p:handoutMasterId r:id="rId37"/>
  </p:handoutMasterIdLst>
  <p:sldIdLst>
    <p:sldId id="590" r:id="rId5"/>
    <p:sldId id="595" r:id="rId6"/>
    <p:sldId id="591" r:id="rId7"/>
    <p:sldId id="592" r:id="rId8"/>
    <p:sldId id="599" r:id="rId9"/>
    <p:sldId id="597" r:id="rId10"/>
    <p:sldId id="600" r:id="rId11"/>
    <p:sldId id="601" r:id="rId12"/>
    <p:sldId id="602" r:id="rId13"/>
    <p:sldId id="603" r:id="rId14"/>
    <p:sldId id="605" r:id="rId15"/>
    <p:sldId id="606" r:id="rId16"/>
    <p:sldId id="607" r:id="rId17"/>
    <p:sldId id="608" r:id="rId18"/>
    <p:sldId id="609" r:id="rId19"/>
    <p:sldId id="610" r:id="rId20"/>
    <p:sldId id="611" r:id="rId21"/>
    <p:sldId id="612" r:id="rId22"/>
    <p:sldId id="613" r:id="rId23"/>
    <p:sldId id="614" r:id="rId24"/>
    <p:sldId id="615" r:id="rId25"/>
    <p:sldId id="616" r:id="rId26"/>
    <p:sldId id="617" r:id="rId27"/>
    <p:sldId id="618" r:id="rId28"/>
    <p:sldId id="619" r:id="rId29"/>
    <p:sldId id="620" r:id="rId30"/>
    <p:sldId id="621" r:id="rId31"/>
    <p:sldId id="622" r:id="rId32"/>
    <p:sldId id="623" r:id="rId33"/>
    <p:sldId id="624" r:id="rId34"/>
    <p:sldId id="625" r:id="rId35"/>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a Song" initials="US" lastIdx="2" clrIdx="0"/>
  <p:cmAuthor id="1" name="13288" initials="RD" lastIdx="1" clrIdx="1"/>
  <p:cmAuthor id="2" name="ICFI" initials="I" lastIdx="1" clrIdx="2"/>
  <p:cmAuthor id="3" name="18741" initials="NC" lastIdx="0" clrIdx="3"/>
  <p:cmAuthor id="4" name="ICFI" initials="AS" lastIdx="1" clrIdx="4"/>
  <p:cmAuthor id="5" name="ICF" initials="ICF" lastIdx="23" clrIdx="5">
    <p:extLst/>
  </p:cmAuthor>
  <p:cmAuthor id="6" name="A" initials="A"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AE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8" autoAdjust="0"/>
    <p:restoredTop sz="51310" autoAdjust="0"/>
  </p:normalViewPr>
  <p:slideViewPr>
    <p:cSldViewPr>
      <p:cViewPr varScale="1">
        <p:scale>
          <a:sx n="44" d="100"/>
          <a:sy n="44" d="100"/>
        </p:scale>
        <p:origin x="2652" y="54"/>
      </p:cViewPr>
      <p:guideLst>
        <p:guide orient="horz" pos="2160"/>
        <p:guide pos="2880"/>
      </p:guideLst>
    </p:cSldViewPr>
  </p:slideViewPr>
  <p:outlineViewPr>
    <p:cViewPr>
      <p:scale>
        <a:sx n="33" d="100"/>
        <a:sy n="33" d="100"/>
      </p:scale>
      <p:origin x="0" y="13146"/>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6" d="100"/>
          <a:sy n="96" d="100"/>
        </p:scale>
        <p:origin x="-996" y="-102"/>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activeX1.xml><?xml version="1.0" encoding="utf-8"?>
<ax:ocx xmlns:ax="http://schemas.microsoft.com/office/2006/activeX" xmlns:r="http://schemas.openxmlformats.org/officeDocument/2006/relationships" ax:classid="{4C599241-6926-101B-9992-00000B65C6F9}" ax:persistence="persistStorage" r:id="rId1"/>
</file>

<file path=ppt/activeX/activeX2.xml><?xml version="1.0" encoding="utf-8"?>
<ax:ocx xmlns:ax="http://schemas.microsoft.com/office/2006/activeX" xmlns:r="http://schemas.openxmlformats.org/officeDocument/2006/relationships" ax:classid="{4C599241-6926-101B-9992-00000B65C6F9}" ax:persistence="persistStorage" r:id="rId1"/>
</file>

<file path=ppt/activeX/activeX3.xml><?xml version="1.0" encoding="utf-8"?>
<ax:ocx xmlns:ax="http://schemas.microsoft.com/office/2006/activeX" xmlns:r="http://schemas.openxmlformats.org/officeDocument/2006/relationships" ax:classid="{4C599241-6926-101B-9992-00000B65C6F9}" ax:persistence="persistStorage" r:id="rId1"/>
</file>

<file path=ppt/activeX/activeX4.xml><?xml version="1.0" encoding="utf-8"?>
<ax:ocx xmlns:ax="http://schemas.microsoft.com/office/2006/activeX" xmlns:r="http://schemas.openxmlformats.org/officeDocument/2006/relationships" ax:classid="{4C599241-6926-101B-9992-00000B65C6F9}" ax:persistence="persistStorage" r:id="rId1"/>
</file>

<file path=ppt/activeX/activeX5.xml><?xml version="1.0" encoding="utf-8"?>
<ax:ocx xmlns:ax="http://schemas.microsoft.com/office/2006/activeX" xmlns:r="http://schemas.openxmlformats.org/officeDocument/2006/relationships" ax:classid="{4C599241-6926-101B-9992-00000B65C6F9}" ax:persistence="persistStorage" r:id="rId1"/>
</file>

<file path=ppt/activeX/activeX6.xml><?xml version="1.0" encoding="utf-8"?>
<ax:ocx xmlns:ax="http://schemas.microsoft.com/office/2006/activeX" xmlns:r="http://schemas.openxmlformats.org/officeDocument/2006/relationships" ax:classid="{4C599241-6926-101B-9992-00000B65C6F9}"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30723" name="Rectangle 3"/>
          <p:cNvSpPr>
            <a:spLocks noGrp="1" noChangeArrowheads="1"/>
          </p:cNvSpPr>
          <p:nvPr>
            <p:ph type="dt" sz="quarter" idx="1"/>
          </p:nvPr>
        </p:nvSpPr>
        <p:spPr bwMode="auto">
          <a:xfrm>
            <a:off x="5179484"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en-US"/>
          </a:p>
        </p:txBody>
      </p:sp>
      <p:sp>
        <p:nvSpPr>
          <p:cNvPr id="30724" name="Rectangle 4"/>
          <p:cNvSpPr>
            <a:spLocks noGrp="1" noChangeArrowheads="1"/>
          </p:cNvSpPr>
          <p:nvPr>
            <p:ph type="ftr" sz="quarter" idx="2"/>
          </p:nvPr>
        </p:nvSpPr>
        <p:spPr bwMode="auto">
          <a:xfrm>
            <a:off x="0"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30725" name="Rectangle 5"/>
          <p:cNvSpPr>
            <a:spLocks noGrp="1" noChangeArrowheads="1"/>
          </p:cNvSpPr>
          <p:nvPr>
            <p:ph type="sldNum" sz="quarter" idx="3"/>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2F6C45D1-6003-448F-9B15-A38CEDAA8767}" type="slidenum">
              <a:rPr lang="en-US"/>
              <a:pPr>
                <a:defRPr/>
              </a:pPr>
              <a:t>‹#›</a:t>
            </a:fld>
            <a:endParaRPr lang="en-US"/>
          </a:p>
        </p:txBody>
      </p:sp>
    </p:spTree>
    <p:extLst>
      <p:ext uri="{BB962C8B-B14F-4D97-AF65-F5344CB8AC3E}">
        <p14:creationId xmlns:p14="http://schemas.microsoft.com/office/powerpoint/2010/main" val="14923721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pPr>
              <a:defRPr/>
            </a:pPr>
            <a:endParaRPr lang="en-US"/>
          </a:p>
        </p:txBody>
      </p:sp>
      <p:sp>
        <p:nvSpPr>
          <p:cNvPr id="5123" name="Rectangle 3"/>
          <p:cNvSpPr>
            <a:spLocks noGrp="1" noChangeArrowheads="1"/>
          </p:cNvSpPr>
          <p:nvPr>
            <p:ph type="dt" idx="1"/>
          </p:nvPr>
        </p:nvSpPr>
        <p:spPr bwMode="auto">
          <a:xfrm>
            <a:off x="5179484"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3257550"/>
            <a:ext cx="73152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endParaRPr lang="en-US"/>
          </a:p>
        </p:txBody>
      </p:sp>
      <p:sp>
        <p:nvSpPr>
          <p:cNvPr id="5127"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pPr>
              <a:defRPr/>
            </a:pPr>
            <a:fld id="{2BE17F65-EF42-4557-95C0-088186CDDB95}" type="slidenum">
              <a:rPr lang="en-US"/>
              <a:pPr>
                <a:defRPr/>
              </a:pPr>
              <a:t>‹#›</a:t>
            </a:fld>
            <a:endParaRPr lang="en-US"/>
          </a:p>
        </p:txBody>
      </p:sp>
    </p:spTree>
    <p:extLst>
      <p:ext uri="{BB962C8B-B14F-4D97-AF65-F5344CB8AC3E}">
        <p14:creationId xmlns:p14="http://schemas.microsoft.com/office/powerpoint/2010/main" val="168878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mailto:commercialfoodservice@energystar.gov"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rPr>
              <a:t>Hello and welcome to the Saving Energy in School Kitchens </a:t>
            </a:r>
            <a:r>
              <a:rPr lang="en-US" baseline="0" dirty="0" smtClean="0">
                <a:latin typeface="Arial" pitchFamily="34" charset="0"/>
              </a:rPr>
              <a:t>webinar hosted by ENERGY STAR</a:t>
            </a:r>
            <a:r>
              <a:rPr lang="en-US" baseline="0" dirty="0" smtClean="0">
                <a:latin typeface="Arial" pitchFamily="34" charset="0"/>
              </a:rPr>
              <a:t>. I’m Jessica Schultz with ICF International and support Una Song who is the ENERGY STAR Commercial Food Service Program Manager with us today.</a:t>
            </a:r>
            <a:endParaRPr lang="en-US" baseline="0" dirty="0" smtClean="0">
              <a:latin typeface="Arial" pitchFamily="34" charset="0"/>
            </a:endParaRPr>
          </a:p>
          <a:p>
            <a:endParaRPr lang="en-US" baseline="0" dirty="0" smtClean="0">
              <a:latin typeface="Arial" pitchFamily="34" charset="0"/>
            </a:endParaRPr>
          </a:p>
          <a:p>
            <a:r>
              <a:rPr lang="en-US" baseline="0" dirty="0" smtClean="0">
                <a:latin typeface="Arial" pitchFamily="34" charset="0"/>
              </a:rPr>
              <a:t>We appreciate your time and are excited to share information on the ENERGY STAR Commercial Food Service program with you today. Before we begin, </a:t>
            </a:r>
            <a:r>
              <a:rPr lang="en-US" baseline="0" dirty="0" smtClean="0">
                <a:latin typeface="Arial" pitchFamily="34" charset="0"/>
              </a:rPr>
              <a:t>we want to thank our partners </a:t>
            </a:r>
            <a:r>
              <a:rPr lang="en-US" baseline="0" dirty="0" err="1" smtClean="0">
                <a:latin typeface="Arial" pitchFamily="34" charset="0"/>
              </a:rPr>
              <a:t>AlterAction</a:t>
            </a:r>
            <a:r>
              <a:rPr lang="en-US" baseline="0" dirty="0" smtClean="0">
                <a:latin typeface="Arial" pitchFamily="34" charset="0"/>
              </a:rPr>
              <a:t> Consulting and Cadmus Group who helped make this webinar possible. Now a </a:t>
            </a:r>
            <a:r>
              <a:rPr lang="en-US" baseline="0" dirty="0" smtClean="0">
                <a:latin typeface="Arial" pitchFamily="34" charset="0"/>
              </a:rPr>
              <a:t>quick note on logistics (switch to logistics slide). </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D39C304-D52F-474C-9970-2CF47A580D10}" type="slidenum">
              <a:rPr lang="en-US" altLang="en-US" smtClean="0">
                <a:solidFill>
                  <a:prstClr val="black"/>
                </a:solidFill>
              </a:rPr>
              <a:pPr>
                <a:defRPr/>
              </a:pPr>
              <a:t>1</a:t>
            </a:fld>
            <a:endParaRPr lang="en-US" altLang="en-US">
              <a:solidFill>
                <a:prstClr val="black"/>
              </a:solidFill>
            </a:endParaRPr>
          </a:p>
        </p:txBody>
      </p:sp>
    </p:spTree>
    <p:extLst>
      <p:ext uri="{BB962C8B-B14F-4D97-AF65-F5344CB8AC3E}">
        <p14:creationId xmlns:p14="http://schemas.microsoft.com/office/powerpoint/2010/main" val="3858214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 out with quick overview of Award</a:t>
            </a:r>
          </a:p>
          <a:p>
            <a:pPr marL="171450" indent="-171450">
              <a:buFontTx/>
              <a:buChar char="-"/>
            </a:pPr>
            <a:r>
              <a:rPr lang="en-US" dirty="0" smtClean="0"/>
              <a:t>The </a:t>
            </a:r>
            <a:r>
              <a:rPr lang="en-US" dirty="0" smtClean="0"/>
              <a:t>ENERGY STAR</a:t>
            </a:r>
            <a:r>
              <a:rPr lang="en-US" baseline="30000" dirty="0" smtClean="0"/>
              <a:t>®</a:t>
            </a:r>
            <a:r>
              <a:rPr lang="en-US" dirty="0" smtClean="0"/>
              <a:t> Emerging Technology Award is given to innovative technologies that meet rigorous performance criteria to reduce energy use and lower greenhouse gas emissions</a:t>
            </a:r>
            <a:r>
              <a:rPr lang="en-US" dirty="0" smtClean="0"/>
              <a:t>,</a:t>
            </a:r>
          </a:p>
          <a:p>
            <a:pPr marL="171450" indent="-171450">
              <a:buFontTx/>
              <a:buChar char="-"/>
            </a:pPr>
            <a:r>
              <a:rPr lang="en-US" dirty="0" smtClean="0"/>
              <a:t>Technologies that don’t yet</a:t>
            </a:r>
            <a:r>
              <a:rPr lang="en-US" baseline="0" dirty="0" smtClean="0"/>
              <a:t> have a strong foothold in the market </a:t>
            </a:r>
            <a:endParaRPr lang="en-US" dirty="0" smtClean="0"/>
          </a:p>
          <a:p>
            <a:endParaRPr lang="en-US" dirty="0" smtClean="0"/>
          </a:p>
          <a:p>
            <a:r>
              <a:rPr lang="en-US" dirty="0" smtClean="0"/>
              <a:t>Why commercial kitchen ventilation is important:</a:t>
            </a:r>
          </a:p>
          <a:p>
            <a:r>
              <a:rPr lang="en-US" dirty="0" smtClean="0"/>
              <a:t>-</a:t>
            </a:r>
            <a:r>
              <a:rPr lang="en-US" baseline="0" dirty="0" smtClean="0"/>
              <a:t> r</a:t>
            </a:r>
            <a:r>
              <a:rPr lang="en-US" dirty="0" smtClean="0"/>
              <a:t>emoves the heat and effluent generated by the cooking process from the kitchen space, ensuring the comfort and safety of the cooking staff and preventing cooking odors from spreading beyond the kitchen</a:t>
            </a:r>
          </a:p>
          <a:p>
            <a:endParaRPr lang="en-US" dirty="0" smtClean="0"/>
          </a:p>
          <a:p>
            <a:r>
              <a:rPr lang="en-US" dirty="0" smtClean="0"/>
              <a:t>Why an ETA-winning</a:t>
            </a:r>
            <a:r>
              <a:rPr lang="en-US" baseline="0" dirty="0" smtClean="0"/>
              <a:t> </a:t>
            </a:r>
            <a:r>
              <a:rPr lang="en-US" dirty="0" smtClean="0"/>
              <a:t>system is more efficient:</a:t>
            </a:r>
          </a:p>
          <a:p>
            <a:pPr marL="171450" indent="-171450">
              <a:buFontTx/>
              <a:buChar char="-"/>
            </a:pPr>
            <a:r>
              <a:rPr lang="en-US" dirty="0" smtClean="0"/>
              <a:t>Tradition commercial kitchen ventilation systems operate at their maximum designed speed/volume throughout the duration of the kitchen’s operating hours or provide manual control over two speeds. </a:t>
            </a:r>
          </a:p>
          <a:p>
            <a:pPr marL="171450" indent="-171450">
              <a:buFontTx/>
              <a:buChar char="-"/>
            </a:pPr>
            <a:r>
              <a:rPr lang="en-US" dirty="0" smtClean="0"/>
              <a:t>DCKV provides automatic, continuous control over fan speed in response to temperature, optical, or infrared (IR) sensors that monitor cooking activity or direct communication with cooking appliances.</a:t>
            </a: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11</a:t>
            </a:fld>
            <a:endParaRPr lang="en-US"/>
          </a:p>
        </p:txBody>
      </p:sp>
    </p:spTree>
    <p:extLst>
      <p:ext uri="{BB962C8B-B14F-4D97-AF65-F5344CB8AC3E}">
        <p14:creationId xmlns:p14="http://schemas.microsoft.com/office/powerpoint/2010/main" val="2151827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Thanks, Una! Now that you understand more about the ENERGY STAR program I’ll walk</a:t>
            </a:r>
            <a:r>
              <a:rPr lang="en-US" baseline="0" dirty="0" smtClean="0"/>
              <a:t> you through the ENERGY STAR website. The ENERGY STAR website is a great resource for all things energy efficiency.</a:t>
            </a:r>
          </a:p>
          <a:p>
            <a:endParaRPr lang="en-US" baseline="0" dirty="0" smtClean="0"/>
          </a:p>
          <a:p>
            <a:r>
              <a:rPr lang="en-US" baseline="0" dirty="0" smtClean="0"/>
              <a:t>To get to the website click the products tab for energy efficient products and equipment. You’ll be directed to a page that breaks out product types including commercial food service equipment. The main CFS landing page can be seen by clicking “Commercial Food Service Equipment”. You can also access the commercial food service product specific  pages directly through the links under the “Business and Government” tab.</a:t>
            </a:r>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12</a:t>
            </a:fld>
            <a:endParaRPr lang="en-US"/>
          </a:p>
        </p:txBody>
      </p:sp>
    </p:spTree>
    <p:extLst>
      <p:ext uri="{BB962C8B-B14F-4D97-AF65-F5344CB8AC3E}">
        <p14:creationId xmlns:p14="http://schemas.microsoft.com/office/powerpoint/2010/main" val="3895642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Arial" pitchFamily="34" charset="0"/>
                <a:ea typeface="+mn-ea"/>
                <a:cs typeface="+mn-cs"/>
              </a:rPr>
              <a:t>On slide 13 you’ll see the CFS landing page that we talked about on</a:t>
            </a:r>
            <a:r>
              <a:rPr lang="en-US" sz="1200" kern="1200" baseline="0" dirty="0" smtClean="0">
                <a:solidFill>
                  <a:schemeClr val="tx1"/>
                </a:solidFill>
                <a:latin typeface="Arial" pitchFamily="34" charset="0"/>
                <a:ea typeface="+mn-ea"/>
                <a:cs typeface="+mn-cs"/>
              </a:rPr>
              <a:t> the previous slide. You can also get to this page using www.energystar.gov/cfs. This page gives you an overview of the different types of ENERGY STAR certified commercial food service equipment and the savings potential with ENERGY STAR for foodservice equipment.</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Arial" pitchFamily="34" charset="0"/>
                <a:ea typeface="+mn-ea"/>
                <a:cs typeface="+mn-cs"/>
              </a:rPr>
              <a:t>You can see in the right hand sidebar several resources, like the CFS savings calculator, newsletter, and others, that we’ll cover later on. The product specific pages are </a:t>
            </a:r>
            <a:r>
              <a:rPr lang="en-US" sz="1200" kern="1200" baseline="0" dirty="0" err="1" smtClean="0">
                <a:solidFill>
                  <a:schemeClr val="tx1"/>
                </a:solidFill>
                <a:latin typeface="Arial" pitchFamily="34" charset="0"/>
                <a:ea typeface="+mn-ea"/>
                <a:cs typeface="+mn-cs"/>
              </a:rPr>
              <a:t>alsso</a:t>
            </a:r>
            <a:r>
              <a:rPr lang="en-US" sz="1200" kern="1200" baseline="0" dirty="0" smtClean="0">
                <a:solidFill>
                  <a:schemeClr val="tx1"/>
                </a:solidFill>
                <a:latin typeface="Arial" pitchFamily="34" charset="0"/>
                <a:ea typeface="+mn-ea"/>
                <a:cs typeface="+mn-cs"/>
              </a:rPr>
              <a:t> available on the right hand sidebar.</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Arial" pitchFamily="34" charset="0"/>
              <a:ea typeface="+mn-ea"/>
              <a:cs typeface="+mn-cs"/>
            </a:endParaRP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Arial" pitchFamily="34" charset="0"/>
                <a:ea typeface="+mn-ea"/>
                <a:cs typeface="+mn-cs"/>
              </a:rPr>
              <a:t>In addition to the overview tab there’s also a buying guidance tab for equipment purchasing.</a:t>
            </a:r>
            <a:endParaRPr lang="en-US" sz="1800" kern="1200" dirty="0" smtClean="0">
              <a:solidFill>
                <a:schemeClr val="tx1"/>
              </a:solidFill>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13</a:t>
            </a:fld>
            <a:endParaRPr lang="en-US"/>
          </a:p>
        </p:txBody>
      </p:sp>
    </p:spTree>
    <p:extLst>
      <p:ext uri="{BB962C8B-B14F-4D97-AF65-F5344CB8AC3E}">
        <p14:creationId xmlns:p14="http://schemas.microsoft.com/office/powerpoint/2010/main" val="1158643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buying guidance tab is really helpful when you’re looking to purchase</a:t>
            </a:r>
            <a:r>
              <a:rPr lang="en-US" baseline="0" dirty="0" smtClean="0"/>
              <a:t> efficient equipment and aren’t sure where to start. Some of the resources include…</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14</a:t>
            </a:fld>
            <a:endParaRPr lang="en-US"/>
          </a:p>
        </p:txBody>
      </p:sp>
    </p:spTree>
    <p:extLst>
      <p:ext uri="{BB962C8B-B14F-4D97-AF65-F5344CB8AC3E}">
        <p14:creationId xmlns:p14="http://schemas.microsoft.com/office/powerpoint/2010/main" val="1020908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a:t>
            </a:r>
            <a:r>
              <a:rPr lang="en-US" baseline="0" dirty="0" smtClean="0"/>
              <a:t> slide 15, is the </a:t>
            </a:r>
            <a:r>
              <a:rPr lang="en-US" dirty="0" smtClean="0"/>
              <a:t>buying</a:t>
            </a:r>
            <a:r>
              <a:rPr lang="en-US" baseline="0" dirty="0" smtClean="0"/>
              <a:t> guidance tab of the ENERGY STAR CFS landing page you can access the Where to Buy list. It is also available at energystar.gov/</a:t>
            </a:r>
            <a:r>
              <a:rPr lang="en-US" baseline="0" dirty="0" err="1" smtClean="0"/>
              <a:t>cfs</a:t>
            </a:r>
            <a:r>
              <a:rPr lang="en-US" baseline="0" dirty="0" smtClean="0"/>
              <a:t>/</a:t>
            </a:r>
            <a:r>
              <a:rPr lang="en-US" baseline="0" dirty="0" err="1" smtClean="0"/>
              <a:t>wheretobuy</a:t>
            </a:r>
            <a:r>
              <a:rPr lang="en-US" baseline="0" dirty="0" smtClean="0"/>
              <a:t>. This list shows ENERGY STAR CFS dealer partners who have committed to stocking ENERGY STAR equipment. Information in this list is displayed for the primary contact, as well as locations if the partner has multiple locations.</a:t>
            </a:r>
          </a:p>
          <a:p>
            <a:endParaRPr lang="en-US" baseline="0" dirty="0" smtClean="0"/>
          </a:p>
          <a:p>
            <a:r>
              <a:rPr lang="en-US" baseline="0" dirty="0" smtClean="0"/>
              <a:t>This is a great starting point when you’re exploring purchasing equipment and aren’t sure where to find it.</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15</a:t>
            </a:fld>
            <a:endParaRPr lang="en-US"/>
          </a:p>
        </p:txBody>
      </p:sp>
    </p:spTree>
    <p:extLst>
      <p:ext uri="{BB962C8B-B14F-4D97-AF65-F5344CB8AC3E}">
        <p14:creationId xmlns:p14="http://schemas.microsoft.com/office/powerpoint/2010/main" val="4099366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next slide, slide 16, is the ENERGY STAR rebate finder which you can access through the buying guidance tab or through either of the two links.</a:t>
            </a:r>
          </a:p>
          <a:p>
            <a:endParaRPr lang="en-US" baseline="0" dirty="0" smtClean="0"/>
          </a:p>
          <a:p>
            <a:r>
              <a:rPr lang="en-US" baseline="0" dirty="0" smtClean="0"/>
              <a:t>The rebate finder is a go-to resource when looking for financial incentives for purchasing ENERGY STAR CFS equipment.</a:t>
            </a:r>
          </a:p>
          <a:p>
            <a:endParaRPr lang="en-US" baseline="0" dirty="0" smtClean="0"/>
          </a:p>
          <a:p>
            <a:r>
              <a:rPr lang="en-US" baseline="0" dirty="0" smtClean="0"/>
              <a:t>Our team regularly works with utilities to ensure their information is updated for all ENERGY STAR product categories in addition to CFS equipment. The next slide is an example of using the rebate finder.</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16</a:t>
            </a:fld>
            <a:endParaRPr lang="en-US"/>
          </a:p>
        </p:txBody>
      </p:sp>
    </p:spTree>
    <p:extLst>
      <p:ext uri="{BB962C8B-B14F-4D97-AF65-F5344CB8AC3E}">
        <p14:creationId xmlns:p14="http://schemas.microsoft.com/office/powerpoint/2010/main" val="474074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a:t>
            </a:r>
            <a:r>
              <a:rPr lang="en-US" baseline="0" dirty="0" smtClean="0"/>
              <a:t> 17 is an example of how the rebate finder works. You can search by zip code and by product category. A utility will be displayed if rebates are available in your zip code. The information displayed when you type in your zip code and check an equipment type includes a description of the rebate, the type of rebate (mail-in, etc.), the amount, the start and end date and the contact information. </a:t>
            </a:r>
          </a:p>
          <a:p>
            <a:endParaRPr lang="en-US" baseline="0" dirty="0" smtClean="0"/>
          </a:p>
          <a:p>
            <a:r>
              <a:rPr lang="en-US" baseline="0" dirty="0" smtClean="0"/>
              <a:t>While the ENERGY STAR team does request this information from utilities at least annually, it’s important to also check the utilities website for updates on program offerings.</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17</a:t>
            </a:fld>
            <a:endParaRPr lang="en-US"/>
          </a:p>
        </p:txBody>
      </p:sp>
    </p:spTree>
    <p:extLst>
      <p:ext uri="{BB962C8B-B14F-4D97-AF65-F5344CB8AC3E}">
        <p14:creationId xmlns:p14="http://schemas.microsoft.com/office/powerpoint/2010/main" val="350708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 </a:t>
            </a:r>
            <a:r>
              <a:rPr lang="en-US" sz="1200" kern="1200" dirty="0" smtClean="0">
                <a:solidFill>
                  <a:schemeClr val="tx1"/>
                </a:solidFill>
                <a:effectLst/>
                <a:latin typeface="Arial" pitchFamily="34" charset="0"/>
                <a:ea typeface="+mn-ea"/>
                <a:cs typeface="+mn-cs"/>
              </a:rPr>
              <a:t>ENERGY STAR product</a:t>
            </a:r>
            <a:r>
              <a:rPr lang="en-US" sz="1200" kern="1200" baseline="0" dirty="0" smtClean="0">
                <a:solidFill>
                  <a:schemeClr val="tx1"/>
                </a:solidFill>
                <a:effectLst/>
                <a:latin typeface="Arial" pitchFamily="34" charset="0"/>
                <a:ea typeface="+mn-ea"/>
                <a:cs typeface="+mn-cs"/>
              </a:rPr>
              <a:t> finder can be found at www.energystar.gov/productfinder or on the individual ENERGY STAR product pages in the upper right hand corner through the “Find and Compare Products” box.</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a:t>
            </a:r>
            <a:r>
              <a:rPr lang="en-US" sz="1200" kern="1200" baseline="0" dirty="0" smtClean="0">
                <a:solidFill>
                  <a:schemeClr val="tx1"/>
                </a:solidFill>
                <a:effectLst/>
                <a:latin typeface="Arial" pitchFamily="34" charset="0"/>
                <a:ea typeface="+mn-ea"/>
                <a:cs typeface="+mn-cs"/>
              </a:rPr>
              <a:t> product finder is where information on all ENERGY STAR certified products is located. As you can see, there </a:t>
            </a:r>
            <a:r>
              <a:rPr lang="en-US" sz="1200" kern="1200" dirty="0" smtClean="0">
                <a:solidFill>
                  <a:schemeClr val="tx1"/>
                </a:solidFill>
                <a:effectLst/>
                <a:latin typeface="Arial" pitchFamily="34" charset="0"/>
                <a:ea typeface="+mn-ea"/>
                <a:cs typeface="+mn-cs"/>
              </a:rPr>
              <a:t>are</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easily-accessible, user-friendly search and compare tools. </a:t>
            </a:r>
            <a:r>
              <a:rPr lang="en-US" sz="1200" kern="1200" dirty="0" smtClean="0">
                <a:solidFill>
                  <a:schemeClr val="tx1"/>
                </a:solidFill>
                <a:effectLst/>
                <a:latin typeface="Arial" pitchFamily="34" charset="0"/>
                <a:ea typeface="+mn-ea"/>
                <a:cs typeface="+mn-cs"/>
              </a:rPr>
              <a:t>This tool also allows manufacturers </a:t>
            </a:r>
            <a:r>
              <a:rPr lang="en-US" sz="1200" kern="1200" dirty="0" smtClean="0">
                <a:solidFill>
                  <a:schemeClr val="tx1"/>
                </a:solidFill>
                <a:effectLst/>
                <a:latin typeface="Arial" pitchFamily="34" charset="0"/>
                <a:ea typeface="+mn-ea"/>
                <a:cs typeface="+mn-cs"/>
              </a:rPr>
              <a:t>to display additional </a:t>
            </a:r>
            <a:r>
              <a:rPr lang="en-US" sz="1200" kern="1200" dirty="0" smtClean="0">
                <a:solidFill>
                  <a:schemeClr val="tx1"/>
                </a:solidFill>
                <a:effectLst/>
                <a:latin typeface="Arial" pitchFamily="34" charset="0"/>
                <a:ea typeface="+mn-ea"/>
                <a:cs typeface="+mn-cs"/>
              </a:rPr>
              <a:t>information </a:t>
            </a:r>
            <a:r>
              <a:rPr lang="en-US" sz="1200" kern="1200" dirty="0" smtClean="0">
                <a:solidFill>
                  <a:schemeClr val="tx1"/>
                </a:solidFill>
                <a:effectLst/>
                <a:latin typeface="Arial" pitchFamily="34" charset="0"/>
                <a:ea typeface="+mn-ea"/>
                <a:cs typeface="+mn-cs"/>
              </a:rPr>
              <a:t>for models such as </a:t>
            </a:r>
            <a:r>
              <a:rPr lang="en-US" sz="1200" kern="1200" dirty="0" smtClean="0">
                <a:solidFill>
                  <a:schemeClr val="tx1"/>
                </a:solidFill>
                <a:effectLst/>
                <a:latin typeface="Arial" pitchFamily="34" charset="0"/>
                <a:ea typeface="+mn-ea"/>
                <a:cs typeface="+mn-cs"/>
              </a:rPr>
              <a:t>equipment</a:t>
            </a:r>
            <a:r>
              <a:rPr lang="en-US" sz="1200" kern="1200" baseline="0" dirty="0" smtClean="0">
                <a:solidFill>
                  <a:schemeClr val="tx1"/>
                </a:solidFill>
                <a:effectLst/>
                <a:latin typeface="Arial" pitchFamily="34" charset="0"/>
                <a:ea typeface="+mn-ea"/>
                <a:cs typeface="+mn-cs"/>
              </a:rPr>
              <a:t> type, energy use, and other details specific to the product category</a:t>
            </a:r>
            <a:r>
              <a:rPr lang="en-US" sz="1200" kern="1200" dirty="0" smtClean="0">
                <a:solidFill>
                  <a:schemeClr val="tx1"/>
                </a:solidFill>
                <a:effectLst/>
                <a:latin typeface="Arial" pitchFamily="34" charset="0"/>
                <a:ea typeface="+mn-ea"/>
                <a:cs typeface="+mn-cs"/>
              </a:rPr>
              <a:t>. If</a:t>
            </a:r>
            <a:r>
              <a:rPr lang="en-US" sz="1200" kern="1200" baseline="0" dirty="0" smtClean="0">
                <a:solidFill>
                  <a:schemeClr val="tx1"/>
                </a:solidFill>
                <a:effectLst/>
                <a:latin typeface="Arial" pitchFamily="34" charset="0"/>
                <a:ea typeface="+mn-ea"/>
                <a:cs typeface="+mn-cs"/>
              </a:rPr>
              <a:t> you’d like to compare different products this tool also allows you to </a:t>
            </a:r>
            <a:r>
              <a:rPr lang="en-US" sz="1200" kern="1200" dirty="0" smtClean="0">
                <a:solidFill>
                  <a:schemeClr val="tx1"/>
                </a:solidFill>
                <a:effectLst/>
                <a:latin typeface="Arial" pitchFamily="34" charset="0"/>
                <a:ea typeface="+mn-ea"/>
                <a:cs typeface="+mn-cs"/>
              </a:rPr>
              <a:t>compare up</a:t>
            </a:r>
            <a:r>
              <a:rPr lang="en-US" sz="1200" kern="1200" baseline="0" dirty="0" smtClean="0">
                <a:solidFill>
                  <a:schemeClr val="tx1"/>
                </a:solidFill>
                <a:effectLst/>
                <a:latin typeface="Arial" pitchFamily="34" charset="0"/>
                <a:ea typeface="+mn-ea"/>
                <a:cs typeface="+mn-cs"/>
              </a:rPr>
              <a:t> to 4 products at a time through either the Excel spreadsheet version or the check boxes next to the products.</a:t>
            </a:r>
            <a:endParaRPr lang="en-US" dirty="0" smtClean="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19</a:t>
            </a:fld>
            <a:endParaRPr lang="en-US"/>
          </a:p>
        </p:txBody>
      </p:sp>
    </p:spTree>
    <p:extLst>
      <p:ext uri="{BB962C8B-B14F-4D97-AF65-F5344CB8AC3E}">
        <p14:creationId xmlns:p14="http://schemas.microsoft.com/office/powerpoint/2010/main" val="2787179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a:t>
            </a:r>
            <a:r>
              <a:rPr lang="en-US" baseline="0" dirty="0" smtClean="0"/>
              <a:t> 20 provides an example of the product finder for ENERGY STAR Certified ice makers. Once you determine the product type you need to purchase you can click the individual brand name and model number for more information related to the product. For ice makers you can see the harvest rate of pounds of ice/day.</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20</a:t>
            </a:fld>
            <a:endParaRPr lang="en-US"/>
          </a:p>
        </p:txBody>
      </p:sp>
    </p:spTree>
    <p:extLst>
      <p:ext uri="{BB962C8B-B14F-4D97-AF65-F5344CB8AC3E}">
        <p14:creationId xmlns:p14="http://schemas.microsoft.com/office/powerpoint/2010/main" val="960482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21 shows</a:t>
            </a:r>
            <a:r>
              <a:rPr lang="en-US" baseline="0" dirty="0" smtClean="0"/>
              <a:t> a resource that is especially helpful for you if you’re hoping to upgrade your equipment and want to know the savings associated with a piece of ENERGY STAR certified equipment. You can find this information under the right hand sidebar on the commercial food service landing page. </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21</a:t>
            </a:fld>
            <a:endParaRPr lang="en-US"/>
          </a:p>
        </p:txBody>
      </p:sp>
    </p:spTree>
    <p:extLst>
      <p:ext uri="{BB962C8B-B14F-4D97-AF65-F5344CB8AC3E}">
        <p14:creationId xmlns:p14="http://schemas.microsoft.com/office/powerpoint/2010/main" val="1105750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smtClean="0">
                <a:latin typeface="Arial" pitchFamily="34" charset="0"/>
              </a:rPr>
              <a:t>Everyone should have received a PDF copy of the presentation you are currently viewing. If you have any trouble viewing the presentation live, please follow along using the presentation that was sent to all participants. We will announce slides as we go. </a:t>
            </a:r>
          </a:p>
          <a:p>
            <a:pPr marL="171450" indent="-171450">
              <a:buFont typeface="Arial" panose="020B0604020202020204" pitchFamily="34" charset="0"/>
              <a:buChar char="•"/>
            </a:pPr>
            <a:r>
              <a:rPr lang="en-US" baseline="0" dirty="0" smtClean="0">
                <a:latin typeface="Arial" pitchFamily="34" charset="0"/>
              </a:rPr>
              <a:t>You can hear this presentation through the conference information shown. To avoid background noise, we have muted all lines at this time. If you have a question, please let us know by submitting through the question window on your webinar screen. We will unmute all lines at the end of the presentation and as needed throughout, depending on questions.</a:t>
            </a:r>
          </a:p>
          <a:p>
            <a:pPr marL="0" indent="0">
              <a:buFont typeface="Arial" panose="020B0604020202020204" pitchFamily="34" charset="0"/>
              <a:buNone/>
            </a:pPr>
            <a:endParaRPr lang="en-US" baseline="0" dirty="0" smtClean="0">
              <a:latin typeface="Arial" pitchFamily="34" charset="0"/>
            </a:endParaRPr>
          </a:p>
          <a:p>
            <a:endParaRPr lang="en-US" baseline="0" dirty="0" smtClean="0">
              <a:latin typeface="Arial" pitchFamily="34" charset="0"/>
            </a:endParaRPr>
          </a:p>
          <a:p>
            <a:endParaRPr lang="en-US" baseline="0" dirty="0" smtClean="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a:t>
            </a:fld>
            <a:endParaRPr lang="en-US"/>
          </a:p>
        </p:txBody>
      </p:sp>
    </p:spTree>
    <p:extLst>
      <p:ext uri="{BB962C8B-B14F-4D97-AF65-F5344CB8AC3E}">
        <p14:creationId xmlns:p14="http://schemas.microsoft.com/office/powerpoint/2010/main" val="612658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 22 is an example of the savings</a:t>
            </a:r>
            <a:r>
              <a:rPr lang="en-US" baseline="0" dirty="0" smtClean="0"/>
              <a:t> calculator tool and the inputs needed to calculate savings for a piece of equipment. You can update these inputs based on quantities and other assumptions for your facility.</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22</a:t>
            </a:fld>
            <a:endParaRPr lang="en-US"/>
          </a:p>
        </p:txBody>
      </p:sp>
    </p:spTree>
    <p:extLst>
      <p:ext uri="{BB962C8B-B14F-4D97-AF65-F5344CB8AC3E}">
        <p14:creationId xmlns:p14="http://schemas.microsoft.com/office/powerpoint/2010/main" val="2446161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additional ENERGY STAR resources for commercial food service and other categories you can visit energystar.gov/training.</a:t>
            </a:r>
          </a:p>
          <a:p>
            <a:endParaRPr lang="en-US" baseline="0" dirty="0" smtClean="0"/>
          </a:p>
          <a:p>
            <a:r>
              <a:rPr lang="en-US" baseline="0" dirty="0" smtClean="0"/>
              <a:t>The commercial food service specific page has additional resources, tips and savings for CFS equipment. The website is also in the process of being updated, so stay tuned for future updates!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23</a:t>
            </a:fld>
            <a:endParaRPr lang="en-US"/>
          </a:p>
        </p:txBody>
      </p:sp>
    </p:spTree>
    <p:extLst>
      <p:ext uri="{BB962C8B-B14F-4D97-AF65-F5344CB8AC3E}">
        <p14:creationId xmlns:p14="http://schemas.microsoft.com/office/powerpoint/2010/main" val="2075516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For the last part of our presentation today we are going to briefly discuss a few additional ENERGY STAR resources. </a:t>
            </a:r>
            <a:endParaRPr lang="en-US" sz="120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Here you can see examples of some of the resources which we get into more detail in the coming slides. </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24</a:t>
            </a:fld>
            <a:endParaRPr lang="en-US"/>
          </a:p>
        </p:txBody>
      </p:sp>
    </p:spTree>
    <p:extLst>
      <p:ext uri="{BB962C8B-B14F-4D97-AF65-F5344CB8AC3E}">
        <p14:creationId xmlns:p14="http://schemas.microsoft.com/office/powerpoint/2010/main" val="37098093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Moving to slide 25 we encourage you to sign up for the ENERGY STAR CFS newsletter! The newsletter is distributed on a quarterly basis to industry stakeholders from utility partners and manufacturers to dealers</a:t>
            </a:r>
            <a:r>
              <a:rPr lang="en-US" sz="1200" kern="1200" baseline="0" dirty="0" smtClean="0">
                <a:solidFill>
                  <a:schemeClr val="tx1"/>
                </a:solidFill>
                <a:effectLst/>
                <a:latin typeface="Arial" pitchFamily="34" charset="0"/>
                <a:ea typeface="+mn-ea"/>
                <a:cs typeface="+mn-cs"/>
              </a:rPr>
              <a:t> and </a:t>
            </a:r>
            <a:r>
              <a:rPr lang="en-US" sz="1200" kern="1200" dirty="0" smtClean="0">
                <a:solidFill>
                  <a:schemeClr val="tx1"/>
                </a:solidFill>
                <a:effectLst/>
                <a:latin typeface="Arial" pitchFamily="34" charset="0"/>
                <a:ea typeface="+mn-ea"/>
                <a:cs typeface="+mn-cs"/>
              </a:rPr>
              <a:t>operators. The newsletter covers relevant events, product development updates, ENERGY STAR activities and more! You can sign up online</a:t>
            </a:r>
            <a:r>
              <a:rPr lang="en-US" sz="1200" kern="1200" baseline="0" dirty="0" smtClean="0">
                <a:solidFill>
                  <a:schemeClr val="tx1"/>
                </a:solidFill>
                <a:effectLst/>
                <a:latin typeface="Arial" pitchFamily="34" charset="0"/>
                <a:ea typeface="+mn-ea"/>
                <a:cs typeface="+mn-cs"/>
              </a:rPr>
              <a:t> or let me or commercialfoodservice@energystar.gov know that you’d like to be added.</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25</a:t>
            </a:fld>
            <a:endParaRPr lang="en-US"/>
          </a:p>
        </p:txBody>
      </p:sp>
    </p:spTree>
    <p:extLst>
      <p:ext uri="{BB962C8B-B14F-4D97-AF65-F5344CB8AC3E}">
        <p14:creationId xmlns:p14="http://schemas.microsoft.com/office/powerpoint/2010/main" val="4186887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On slide 26 we have a few resources that can be customized with your logos and adjusted to fit your marketing needs! The first is the ENERGY STAR product fact sheets – We have fact sheets for each of the 8 CFS product categories. These fact sheets are a great resource to help explain the key selling points for ENERGY STAR certified models to potential customers!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On the right you will see the ENERGY STAR Guide for Café’s, Restaurants, and Institutional Kitchens. The guide offers tips on how to save energy and reduce maintenance and utility costs by choosing ENERGY STAR certified products. It covers ENERGY</a:t>
            </a:r>
            <a:r>
              <a:rPr lang="en-US" sz="1200" kern="1200" baseline="0" dirty="0" smtClean="0">
                <a:solidFill>
                  <a:schemeClr val="tx1"/>
                </a:solidFill>
                <a:effectLst/>
                <a:latin typeface="Arial" pitchFamily="34" charset="0"/>
                <a:ea typeface="+mn-ea"/>
                <a:cs typeface="+mn-cs"/>
              </a:rPr>
              <a:t> STAR and energy efficient products both in the kitchen and around a facility.</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26</a:t>
            </a:fld>
            <a:endParaRPr lang="en-US"/>
          </a:p>
        </p:txBody>
      </p:sp>
    </p:spTree>
    <p:extLst>
      <p:ext uri="{BB962C8B-B14F-4D97-AF65-F5344CB8AC3E}">
        <p14:creationId xmlns:p14="http://schemas.microsoft.com/office/powerpoint/2010/main" val="22978912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Moving to slide 27, we have a really exciting recognition opportunity available for dealers and restaurant operators, called Share Your Story! If your organization uses or sells ENERGY STAR certified equipment, we want to hear about it. If you share just a simple 300-500 word submission, EPA will recognize your organization through the ENERGY STAR website, via press releases, and social media via the ENERGY STAR Twitter and Facebook accounts. We have stories from Red Robin and Shari’s Café’ and Pies and are looking for more submissions.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This is a great way to promote your organization and inspire others! The submission form can be downloaded online and you can send directly to me</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or email to </a:t>
            </a:r>
            <a:r>
              <a:rPr lang="en-US" sz="1200" u="sng" kern="1200" dirty="0" smtClean="0">
                <a:solidFill>
                  <a:schemeClr val="tx1"/>
                </a:solidFill>
                <a:effectLst/>
                <a:latin typeface="Arial" pitchFamily="34" charset="0"/>
                <a:ea typeface="+mn-ea"/>
                <a:cs typeface="+mn-cs"/>
                <a:hlinkClick r:id="rId3"/>
              </a:rPr>
              <a:t>commercialfoodservice@energystar.gov</a:t>
            </a:r>
            <a:r>
              <a:rPr lang="en-US" sz="1200" u="none" kern="1200" dirty="0" smtClean="0">
                <a:solidFill>
                  <a:schemeClr val="tx1"/>
                </a:solidFill>
                <a:effectLst/>
                <a:latin typeface="Arial" pitchFamily="34" charset="0"/>
                <a:ea typeface="+mn-ea"/>
                <a:cs typeface="+mn-cs"/>
              </a:rPr>
              <a:t>. If you are</a:t>
            </a:r>
            <a:r>
              <a:rPr lang="en-US" sz="1200" u="none" kern="1200" baseline="0" dirty="0" smtClean="0">
                <a:solidFill>
                  <a:schemeClr val="tx1"/>
                </a:solidFill>
                <a:effectLst/>
                <a:latin typeface="Arial" pitchFamily="34" charset="0"/>
                <a:ea typeface="+mn-ea"/>
                <a:cs typeface="+mn-cs"/>
              </a:rPr>
              <a:t> interested or have questions our team would be happy to connect with you separately.</a:t>
            </a:r>
            <a:endParaRPr lang="en-US" u="none"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27</a:t>
            </a:fld>
            <a:endParaRPr lang="en-US"/>
          </a:p>
        </p:txBody>
      </p:sp>
    </p:spTree>
    <p:extLst>
      <p:ext uri="{BB962C8B-B14F-4D97-AF65-F5344CB8AC3E}">
        <p14:creationId xmlns:p14="http://schemas.microsoft.com/office/powerpoint/2010/main" val="1212902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Slide 28 includes a few quick reference links and shortcuts for the CFS resources we discussed today. </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28</a:t>
            </a:fld>
            <a:endParaRPr lang="en-US"/>
          </a:p>
        </p:txBody>
      </p:sp>
    </p:spTree>
    <p:extLst>
      <p:ext uri="{BB962C8B-B14F-4D97-AF65-F5344CB8AC3E}">
        <p14:creationId xmlns:p14="http://schemas.microsoft.com/office/powerpoint/2010/main" val="31122346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On slide 29 we have a few additional, relevant web links that may be of use to you including the ENERGY STAR commercial buildings partnership program &amp; portfolio manager, PG&amp;E’s Food Service Technology Center, and lastly a link to the NRA’s conserve initiative. </a:t>
            </a:r>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29</a:t>
            </a:fld>
            <a:endParaRPr lang="en-US"/>
          </a:p>
        </p:txBody>
      </p:sp>
    </p:spTree>
    <p:extLst>
      <p:ext uri="{BB962C8B-B14F-4D97-AF65-F5344CB8AC3E}">
        <p14:creationId xmlns:p14="http://schemas.microsoft.com/office/powerpoint/2010/main" val="2269557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For any questions, please feel free to email me</a:t>
            </a:r>
            <a:r>
              <a:rPr lang="en-US" sz="1200" kern="1200" baseline="0" dirty="0" smtClean="0">
                <a:solidFill>
                  <a:schemeClr val="tx1"/>
                </a:solidFill>
                <a:effectLst/>
                <a:latin typeface="Arial" pitchFamily="34" charset="0"/>
                <a:ea typeface="+mn-ea"/>
                <a:cs typeface="+mn-cs"/>
              </a:rPr>
              <a:t> and</a:t>
            </a:r>
            <a:r>
              <a:rPr lang="en-US" sz="1200" kern="1200" dirty="0" smtClean="0">
                <a:solidFill>
                  <a:schemeClr val="tx1"/>
                </a:solidFill>
                <a:effectLst/>
                <a:latin typeface="Arial" pitchFamily="34" charset="0"/>
                <a:ea typeface="+mn-ea"/>
                <a:cs typeface="+mn-cs"/>
              </a:rPr>
              <a:t> Una and we would be happy to assist. If you have a specific technical questions, slide 31 includes all of the product-specific email accounts.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Thank you for your time today, and again.</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We hope you have found this session to be informative and we look forward to working with you in the future!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Now we’ll unmute</a:t>
            </a:r>
            <a:r>
              <a:rPr lang="en-US" sz="1200" kern="1200" baseline="0" dirty="0" smtClean="0">
                <a:solidFill>
                  <a:schemeClr val="tx1"/>
                </a:solidFill>
                <a:effectLst/>
                <a:latin typeface="Arial" pitchFamily="34" charset="0"/>
                <a:ea typeface="+mn-ea"/>
                <a:cs typeface="+mn-cs"/>
              </a:rPr>
              <a:t> the lines and open the floor for any questions.</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30</a:t>
            </a:fld>
            <a:endParaRPr lang="en-US"/>
          </a:p>
        </p:txBody>
      </p:sp>
    </p:spTree>
    <p:extLst>
      <p:ext uri="{BB962C8B-B14F-4D97-AF65-F5344CB8AC3E}">
        <p14:creationId xmlns:p14="http://schemas.microsoft.com/office/powerpoint/2010/main" val="2170511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Today’s webinar will</a:t>
            </a:r>
            <a:r>
              <a:rPr lang="en-US" altLang="en-US" baseline="0" dirty="0" smtClean="0"/>
              <a:t> start with Una giving you an overview of the ENERGY STAR program and what CFS looks like for ENERGY STAR.</a:t>
            </a:r>
          </a:p>
          <a:p>
            <a:endParaRPr lang="en-US" altLang="en-US" baseline="0" dirty="0" smtClean="0"/>
          </a:p>
          <a:p>
            <a:r>
              <a:rPr lang="en-US" altLang="en-US" baseline="0" dirty="0" smtClean="0"/>
              <a:t>Then I’ll take us through the ENERGY STAR website and several ENERGY STAR tools and resources available for you to determine what equipment to purchase and what savings are possible.</a:t>
            </a:r>
          </a:p>
          <a:p>
            <a:endParaRPr lang="en-US" altLang="en-US" baseline="0" dirty="0" smtClean="0"/>
          </a:p>
          <a:p>
            <a:r>
              <a:rPr lang="en-US" altLang="en-US" baseline="0" dirty="0" smtClean="0"/>
              <a:t>So now I’ll hand it over to Una Song for background on ENERGY STAR and the Commercial Food Service equipment program.</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62B6B7C-B3A8-4752-842D-5B86E7AB74A5}" type="slidenum">
              <a:rPr lang="en-US" altLang="en-US" smtClean="0">
                <a:solidFill>
                  <a:srgbClr val="000000"/>
                </a:solidFill>
                <a:latin typeface="Calibri" panose="020F0502020204030204" pitchFamily="34" charset="0"/>
              </a:rPr>
              <a:pPr/>
              <a:t>3</a:t>
            </a:fld>
            <a:endParaRPr lang="en-US" altLang="en-US" smtClean="0">
              <a:solidFill>
                <a:srgbClr val="000000"/>
              </a:solidFill>
              <a:latin typeface="Calibri" panose="020F0502020204030204" pitchFamily="34" charset="0"/>
            </a:endParaRPr>
          </a:p>
        </p:txBody>
      </p:sp>
    </p:spTree>
    <p:extLst>
      <p:ext uri="{BB962C8B-B14F-4D97-AF65-F5344CB8AC3E}">
        <p14:creationId xmlns:p14="http://schemas.microsoft.com/office/powerpoint/2010/main" val="2669792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62B6B7C-B3A8-4752-842D-5B86E7AB74A5}" type="slidenum">
              <a:rPr lang="en-US" altLang="en-US" smtClean="0">
                <a:solidFill>
                  <a:srgbClr val="000000"/>
                </a:solidFill>
                <a:latin typeface="Calibri" panose="020F0502020204030204" pitchFamily="34" charset="0"/>
              </a:rPr>
              <a:pPr/>
              <a:t>4</a:t>
            </a:fld>
            <a:endParaRPr lang="en-US" altLang="en-US" smtClean="0">
              <a:solidFill>
                <a:srgbClr val="000000"/>
              </a:solidFill>
              <a:latin typeface="Calibri" panose="020F0502020204030204" pitchFamily="34" charset="0"/>
            </a:endParaRPr>
          </a:p>
        </p:txBody>
      </p:sp>
    </p:spTree>
    <p:extLst>
      <p:ext uri="{BB962C8B-B14F-4D97-AF65-F5344CB8AC3E}">
        <p14:creationId xmlns:p14="http://schemas.microsoft.com/office/powerpoint/2010/main" val="1014338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solidFill>
                  <a:srgbClr val="000000"/>
                </a:solidFill>
              </a:rPr>
              <a:t>The ENERGY STAR label now appears across more than 70 product areas and is recognized by more than 85 percent of American consumers. This includes 8 commercial food service (CFS) product categories and the program continues to expand. </a:t>
            </a:r>
          </a:p>
          <a:p>
            <a:endParaRPr lang="en-US" altLang="en-US" dirty="0" smtClean="0">
              <a:solidFill>
                <a:srgbClr val="000000"/>
              </a:solidFill>
            </a:endParaRPr>
          </a:p>
          <a:p>
            <a:pPr lvl="0"/>
            <a:r>
              <a:rPr lang="en-US" altLang="en-US" sz="1200" dirty="0" smtClean="0">
                <a:solidFill>
                  <a:prstClr val="black">
                    <a:lumMod val="65000"/>
                    <a:lumOff val="35000"/>
                  </a:prstClr>
                </a:solidFill>
                <a:latin typeface="Univers"/>
              </a:rPr>
              <a:t>ENERGY STAR is </a:t>
            </a:r>
            <a:r>
              <a:rPr lang="en-US" altLang="en-US" sz="1200" b="1" dirty="0" smtClean="0">
                <a:solidFill>
                  <a:srgbClr val="0070C0"/>
                </a:solidFill>
                <a:latin typeface="Univers"/>
              </a:rPr>
              <a:t>the environmental choice that provides energy savings without compromising quality </a:t>
            </a:r>
            <a:r>
              <a:rPr lang="en-US" altLang="en-US" sz="1200" dirty="0" smtClean="0">
                <a:solidFill>
                  <a:prstClr val="black">
                    <a:lumMod val="65000"/>
                    <a:lumOff val="35000"/>
                  </a:prstClr>
                </a:solidFill>
                <a:latin typeface="Univers"/>
              </a:rPr>
              <a:t>or comfort.</a:t>
            </a:r>
          </a:p>
          <a:p>
            <a:pPr lvl="0"/>
            <a:endParaRPr lang="en-US" altLang="en-US" sz="1200" dirty="0" smtClean="0">
              <a:solidFill>
                <a:prstClr val="black">
                  <a:lumMod val="65000"/>
                  <a:lumOff val="35000"/>
                </a:prstClr>
              </a:solidFill>
              <a:latin typeface="Univers"/>
            </a:endParaRPr>
          </a:p>
          <a:p>
            <a:pPr lvl="0"/>
            <a:r>
              <a:rPr lang="en-US" altLang="en-US" sz="1200" dirty="0" smtClean="0">
                <a:solidFill>
                  <a:prstClr val="black">
                    <a:lumMod val="65000"/>
                    <a:lumOff val="35000"/>
                  </a:prstClr>
                </a:solidFill>
                <a:latin typeface="Univers"/>
              </a:rPr>
              <a:t>ENERGY STAR is </a:t>
            </a:r>
            <a:r>
              <a:rPr lang="en-US" altLang="en-US" sz="1200" b="1" dirty="0" smtClean="0">
                <a:solidFill>
                  <a:srgbClr val="0070C0"/>
                </a:solidFill>
                <a:latin typeface="Univers"/>
              </a:rPr>
              <a:t>a government-backed symbol </a:t>
            </a:r>
            <a:r>
              <a:rPr lang="en-US" altLang="en-US" sz="1200" dirty="0" smtClean="0">
                <a:solidFill>
                  <a:prstClr val="black">
                    <a:lumMod val="65000"/>
                    <a:lumOff val="35000"/>
                  </a:prstClr>
                </a:solidFill>
                <a:latin typeface="Univers"/>
              </a:rPr>
              <a:t>that means labeled products use energy more efficiently than comparable products and reduce greenhouse gas emissions.</a:t>
            </a:r>
            <a:endParaRPr lang="en-US" altLang="en-US" sz="1050" dirty="0" smtClean="0">
              <a:solidFill>
                <a:prstClr val="black">
                  <a:lumMod val="65000"/>
                  <a:lumOff val="35000"/>
                </a:prstClr>
              </a:solidFill>
              <a:latin typeface="Univers"/>
            </a:endParaRPr>
          </a:p>
          <a:p>
            <a:r>
              <a:rPr lang="en-US" altLang="en-US" b="1" dirty="0" smtClean="0"/>
              <a:t> </a:t>
            </a:r>
            <a:endParaRPr lang="en-US" altLang="en-US" sz="1800" dirty="0" smtClean="0"/>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5</a:t>
            </a:fld>
            <a:endParaRPr lang="en-US"/>
          </a:p>
        </p:txBody>
      </p:sp>
    </p:spTree>
    <p:extLst>
      <p:ext uri="{BB962C8B-B14F-4D97-AF65-F5344CB8AC3E}">
        <p14:creationId xmlns:p14="http://schemas.microsoft.com/office/powerpoint/2010/main" val="2366514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smtClean="0"/>
              <a:t>In each product category</a:t>
            </a:r>
            <a:r>
              <a:rPr lang="en-US" altLang="en-US" baseline="0" dirty="0" smtClean="0"/>
              <a:t> we cover a subset of the products and have tools to help you distinguish which ones are covered and which aren’t </a:t>
            </a:r>
            <a:endParaRPr lang="en-US" altLang="en-US" dirty="0"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E354129-842A-4CB9-BDA4-5AB76DC16BA0}" type="slidenum">
              <a:rPr lang="en-US" altLang="en-US" smtClean="0">
                <a:solidFill>
                  <a:prstClr val="black"/>
                </a:solidFill>
                <a:latin typeface="Calibri" panose="020F0502020204030204" pitchFamily="34" charset="0"/>
              </a:rPr>
              <a:pPr/>
              <a:t>6</a:t>
            </a:fld>
            <a:endParaRPr lang="en-US" altLang="en-US" smtClean="0">
              <a:solidFill>
                <a:prstClr val="black"/>
              </a:solidFill>
              <a:latin typeface="Calibri" panose="020F0502020204030204" pitchFamily="34" charset="0"/>
            </a:endParaRPr>
          </a:p>
        </p:txBody>
      </p:sp>
    </p:spTree>
    <p:extLst>
      <p:ext uri="{BB962C8B-B14F-4D97-AF65-F5344CB8AC3E}">
        <p14:creationId xmlns:p14="http://schemas.microsoft.com/office/powerpoint/2010/main" val="4223088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solidFill>
                  <a:srgbClr val="000000"/>
                </a:solidFill>
              </a:rPr>
              <a:t>EPA’s ENERGY STAR program supports commercial and institutional kitchens by helping quickly and easily identify more efficient equipment that maintains or improves performance. ENERGY STAR certified equipment uses less energy and less water than standard equipment, helping school’s save money and increase their bottom line.</a:t>
            </a: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8</a:t>
            </a:fld>
            <a:endParaRPr lang="en-US"/>
          </a:p>
        </p:txBody>
      </p:sp>
    </p:spTree>
    <p:extLst>
      <p:ext uri="{BB962C8B-B14F-4D97-AF65-F5344CB8AC3E}">
        <p14:creationId xmlns:p14="http://schemas.microsoft.com/office/powerpoint/2010/main" val="1856850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
                <a:srgbClr val="2CA9D6"/>
              </a:buClr>
              <a:buSzTx/>
              <a:buFontTx/>
              <a:buNone/>
              <a:tabLst/>
              <a:defRPr/>
            </a:pPr>
            <a:r>
              <a:rPr lang="en-US" sz="1200" dirty="0" smtClean="0"/>
              <a:t>ENERGY STAR qualified models </a:t>
            </a:r>
            <a:r>
              <a:rPr lang="en-US" dirty="0" smtClean="0"/>
              <a:t>offer significant improvements in energy and water efficiency when compared to standard models.  </a:t>
            </a:r>
          </a:p>
          <a:p>
            <a:pPr eaLnBrk="1" hangingPunct="1">
              <a:buClr>
                <a:srgbClr val="2CA9D6"/>
              </a:buClr>
            </a:pPr>
            <a:r>
              <a:rPr lang="en-US" dirty="0" smtClean="0"/>
              <a:t>The average lifetime figures are typically based on a 12-year lifetime (however dishwashers and ice machines vary). Lifecycle savings are based on a 4% discount rate. </a:t>
            </a:r>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9</a:t>
            </a:fld>
            <a:endParaRPr lang="en-US"/>
          </a:p>
        </p:txBody>
      </p:sp>
    </p:spTree>
    <p:extLst>
      <p:ext uri="{BB962C8B-B14F-4D97-AF65-F5344CB8AC3E}">
        <p14:creationId xmlns:p14="http://schemas.microsoft.com/office/powerpoint/2010/main" val="2468912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Outfitting an entire kitchen with a suite of ENERGY STAR certified CFS equipment can save operators about</a:t>
            </a:r>
            <a:r>
              <a:rPr lang="en-US" baseline="0" dirty="0" smtClean="0"/>
              <a:t> </a:t>
            </a:r>
            <a:r>
              <a:rPr lang="en-US" sz="1200" kern="1200" dirty="0" smtClean="0">
                <a:solidFill>
                  <a:schemeClr val="tx1"/>
                </a:solidFill>
                <a:latin typeface="Arial" pitchFamily="34" charset="0"/>
                <a:ea typeface="+mn-ea"/>
                <a:cs typeface="+mn-cs"/>
              </a:rPr>
              <a:t>$4,800/year. These energy savings would prevent about 42,000 pounds of greenhouse gas emissions annually.</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BE17F65-EF42-4557-95C0-088186CDDB95}" type="slidenum">
              <a:rPr lang="en-US" smtClean="0"/>
              <a:pPr>
                <a:defRPr/>
              </a:pPr>
              <a:t>10</a:t>
            </a:fld>
            <a:endParaRPr lang="en-US"/>
          </a:p>
        </p:txBody>
      </p:sp>
    </p:spTree>
    <p:extLst>
      <p:ext uri="{BB962C8B-B14F-4D97-AF65-F5344CB8AC3E}">
        <p14:creationId xmlns:p14="http://schemas.microsoft.com/office/powerpoint/2010/main" val="1947113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control" Target="../activeX/activeX2.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image" Target="../media/image5.jpeg"/><Relationship Id="rId4" Type="http://schemas.openxmlformats.org/officeDocument/2006/relationships/image" Target="../media/image4.emf"/></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image" Target="../media/image5.jpeg"/><Relationship Id="rId4" Type="http://schemas.openxmlformats.org/officeDocument/2006/relationships/image" Target="../media/image4.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control" Target="../activeX/activeX4.xml"/><Relationship Id="rId1" Type="http://schemas.openxmlformats.org/officeDocument/2006/relationships/vmlDrawing" Target="../drawings/vmlDrawing4.vml"/><Relationship Id="rId6" Type="http://schemas.openxmlformats.org/officeDocument/2006/relationships/image" Target="../media/image6.wmf"/><Relationship Id="rId5" Type="http://schemas.openxmlformats.org/officeDocument/2006/relationships/image" Target="../media/image5.jpeg"/><Relationship Id="rId4" Type="http://schemas.openxmlformats.org/officeDocument/2006/relationships/image" Target="../media/image4.emf"/></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6.wmf"/><Relationship Id="rId5" Type="http://schemas.openxmlformats.org/officeDocument/2006/relationships/image" Target="../media/image5.jpeg"/><Relationship Id="rId4" Type="http://schemas.openxmlformats.org/officeDocument/2006/relationships/image" Target="../media/image4.emf"/></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control" Target="../activeX/activeX6.xml"/><Relationship Id="rId1" Type="http://schemas.openxmlformats.org/officeDocument/2006/relationships/vmlDrawing" Target="../drawings/vmlDrawing6.vml"/><Relationship Id="rId6" Type="http://schemas.openxmlformats.org/officeDocument/2006/relationships/image" Target="../media/image6.wmf"/><Relationship Id="rId5" Type="http://schemas.openxmlformats.org/officeDocument/2006/relationships/image" Target="../media/image5.jpeg"/><Relationship Id="rId4" Type="http://schemas.openxmlformats.org/officeDocument/2006/relationships/image" Target="../media/image4.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image" Target="../media/image5.jpeg"/><Relationship Id="rId4" Type="http://schemas.openxmlformats.org/officeDocument/2006/relationships/image" Target="../media/image4.emf"/></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2201"/>
            <a:ext cx="7772400" cy="1066800"/>
          </a:xfrm>
        </p:spPr>
        <p:txBody>
          <a:bodyPr/>
          <a:lstStyle>
            <a:lvl1pPr algn="ctr">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Content">
    <p:spTree>
      <p:nvGrpSpPr>
        <p:cNvPr id="1" name=""/>
        <p:cNvGrpSpPr/>
        <p:nvPr/>
      </p:nvGrpSpPr>
      <p:grpSpPr>
        <a:xfrm>
          <a:off x="0" y="0"/>
          <a:ext cx="0" cy="0"/>
          <a:chOff x="0" y="0"/>
          <a:chExt cx="0" cy="0"/>
        </a:xfrm>
      </p:grpSpPr>
      <p:pic>
        <p:nvPicPr>
          <p:cNvPr id="4" name="Picture 4" descr="epa_logo_horiz_Gray.eps"/>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lideENERGYSTAR_Template_v3.jpg"/>
          <p:cNvPicPr>
            <a:picLocks noChangeAspect="1"/>
          </p:cNvPicPr>
          <p:nvPr userDrawn="1"/>
        </p:nvPicPr>
        <p:blipFill>
          <a:blip r:embed="rId5">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6668" y="1374322"/>
            <a:ext cx="7426475" cy="4261985"/>
          </a:xfrm>
        </p:spPr>
        <p:txBody>
          <a:bodyPr>
            <a:normAutofit/>
          </a:bodyPr>
          <a:lstStyle>
            <a:lvl1pPr>
              <a:lnSpc>
                <a:spcPts val="2400"/>
              </a:lnSpc>
              <a:spcBef>
                <a:spcPts val="60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p:txBody>
      </p:sp>
      <p:sp>
        <p:nvSpPr>
          <p:cNvPr id="7" name="Slide Number Placeholder 5"/>
          <p:cNvSpPr>
            <a:spLocks noGrp="1"/>
          </p:cNvSpPr>
          <p:nvPr>
            <p:ph type="sldNum" sz="quarter" idx="10"/>
          </p:nvPr>
        </p:nvSpPr>
        <p:spPr/>
        <p:txBody>
          <a:bodyPr/>
          <a:lstStyle>
            <a:lvl1pPr defTabSz="914400" eaLnBrk="0" hangingPunct="0">
              <a:defRPr>
                <a:latin typeface="Arial" pitchFamily="34" charset="0"/>
              </a:defRPr>
            </a:lvl1pPr>
          </a:lstStyle>
          <a:p>
            <a:pPr>
              <a:defRPr/>
            </a:pPr>
            <a:fld id="{B7C6DD0A-2ED8-424C-A84B-977511EB7765}" type="slidenum">
              <a:rPr lang="en-US" altLang="en-US"/>
              <a:pPr>
                <a:defRPr/>
              </a:pPr>
              <a:t>‹#›</a:t>
            </a:fld>
            <a:endParaRPr lang="en-US" altLang="en-US"/>
          </a:p>
        </p:txBody>
      </p:sp>
    </p:spTree>
    <p:controls>
      <mc:AlternateContent xmlns:mc="http://schemas.openxmlformats.org/markup-compatibility/2006">
        <mc:Choice xmlns:v="urn:schemas-microsoft-com:vml" Requires="v">
          <p:control spid="2067" r:id="rId2" imgW="9953640" imgH="971640"/>
        </mc:Choice>
        <mc:Fallback>
          <p:control r:id="rId2" imgW="9953640" imgH="971640">
            <p:pic>
              <p:nvPicPr>
                <p:cNvPr id="6" name="Image1" hidden="1"/>
                <p:cNvPicPr preferRelativeResize="0">
                  <a:picLocks noChangeArrowheads="1" noChangeShapeType="1"/>
                </p:cNvPicPr>
                <p:nvPr/>
              </p:nvPicPr>
              <p:blipFill>
                <a:blip r:embed="rId6"/>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022318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entered Large Content">
    <p:spTree>
      <p:nvGrpSpPr>
        <p:cNvPr id="1" name=""/>
        <p:cNvGrpSpPr/>
        <p:nvPr/>
      </p:nvGrpSpPr>
      <p:grpSpPr>
        <a:xfrm>
          <a:off x="0" y="0"/>
          <a:ext cx="0" cy="0"/>
          <a:chOff x="0" y="0"/>
          <a:chExt cx="0" cy="0"/>
        </a:xfrm>
      </p:grpSpPr>
      <p:pic>
        <p:nvPicPr>
          <p:cNvPr id="4" name="Picture 4" descr="epa_logo_horiz_Gray.eps"/>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lideENERGYSTAR_Template_v3.jpg"/>
          <p:cNvPicPr>
            <a:picLocks noChangeAspect="1"/>
          </p:cNvPicPr>
          <p:nvPr userDrawn="1"/>
        </p:nvPicPr>
        <p:blipFill>
          <a:blip r:embed="rId5">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6668" y="1374322"/>
            <a:ext cx="7426475" cy="4261985"/>
          </a:xfrm>
        </p:spPr>
        <p:txBody>
          <a:bodyPr>
            <a:normAutofit/>
          </a:bodyPr>
          <a:lstStyle>
            <a:lvl1pPr algn="ctr">
              <a:lnSpc>
                <a:spcPts val="2400"/>
              </a:lnSpc>
              <a:spcBef>
                <a:spcPts val="60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p:txBody>
      </p:sp>
      <p:sp>
        <p:nvSpPr>
          <p:cNvPr id="7" name="Slide Number Placeholder 5"/>
          <p:cNvSpPr>
            <a:spLocks noGrp="1"/>
          </p:cNvSpPr>
          <p:nvPr>
            <p:ph type="sldNum" sz="quarter" idx="10"/>
          </p:nvPr>
        </p:nvSpPr>
        <p:spPr/>
        <p:txBody>
          <a:bodyPr/>
          <a:lstStyle>
            <a:lvl1pPr defTabSz="914400" eaLnBrk="0" hangingPunct="0">
              <a:defRPr>
                <a:latin typeface="Arial" pitchFamily="34" charset="0"/>
              </a:defRPr>
            </a:lvl1pPr>
          </a:lstStyle>
          <a:p>
            <a:pPr>
              <a:defRPr/>
            </a:pPr>
            <a:fld id="{DEAB27D7-75D9-41BA-B539-61A8B74B1289}" type="slidenum">
              <a:rPr lang="en-US" altLang="en-US"/>
              <a:pPr>
                <a:defRPr/>
              </a:pPr>
              <a:t>‹#›</a:t>
            </a:fld>
            <a:endParaRPr lang="en-US" altLang="en-US"/>
          </a:p>
        </p:txBody>
      </p:sp>
    </p:spTree>
    <p:controls>
      <mc:AlternateContent xmlns:mc="http://schemas.openxmlformats.org/markup-compatibility/2006">
        <mc:Choice xmlns:v="urn:schemas-microsoft-com:vml" Requires="v">
          <p:control spid="3091" r:id="rId2" imgW="9953640" imgH="971640"/>
        </mc:Choice>
        <mc:Fallback>
          <p:control r:id="rId2" imgW="9953640" imgH="971640">
            <p:pic>
              <p:nvPicPr>
                <p:cNvPr id="6" name="Image1" hidden="1"/>
                <p:cNvPicPr preferRelativeResize="0">
                  <a:picLocks noChangeArrowheads="1" noChangeShapeType="1"/>
                </p:cNvPicPr>
                <p:nvPr/>
              </p:nvPicPr>
              <p:blipFill>
                <a:blip r:embed="rId6"/>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735290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Content &amp; Photo">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icture Placeholder 11"/>
          <p:cNvSpPr>
            <a:spLocks noGrp="1"/>
          </p:cNvSpPr>
          <p:nvPr>
            <p:ph type="pic" sz="quarter" idx="13"/>
          </p:nvPr>
        </p:nvSpPr>
        <p:spPr>
          <a:xfrm>
            <a:off x="5430762" y="0"/>
            <a:ext cx="3689048" cy="6858000"/>
          </a:xfrm>
        </p:spPr>
        <p:txBody>
          <a:bodyPr rtlCol="0">
            <a:normAutofit/>
          </a:bodyPr>
          <a:lstStyle/>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a:p>
        </p:txBody>
      </p:sp>
      <p:sp>
        <p:nvSpPr>
          <p:cNvPr id="2" name="Title 1"/>
          <p:cNvSpPr>
            <a:spLocks noGrp="1"/>
          </p:cNvSpPr>
          <p:nvPr>
            <p:ph type="title"/>
          </p:nvPr>
        </p:nvSpPr>
        <p:spPr>
          <a:xfrm>
            <a:off x="812213" y="1270281"/>
            <a:ext cx="4340358" cy="838826"/>
          </a:xfrm>
        </p:spPr>
        <p:txBody>
          <a:bodyPr/>
          <a:lstStyle>
            <a:lvl1pPr>
              <a:defRPr>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25584" y="2109106"/>
            <a:ext cx="4036703" cy="4017057"/>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14"/>
          </p:nvPr>
        </p:nvSpPr>
        <p:spPr/>
        <p:txBody>
          <a:bodyPr/>
          <a:lstStyle>
            <a:lvl1pPr defTabSz="914400" eaLnBrk="0" hangingPunct="0">
              <a:defRPr>
                <a:latin typeface="Arial" pitchFamily="34" charset="0"/>
              </a:defRPr>
            </a:lvl1pPr>
          </a:lstStyle>
          <a:p>
            <a:pPr>
              <a:defRPr/>
            </a:pPr>
            <a:fld id="{27945F09-E697-4E93-B925-DAB78399B4E2}" type="slidenum">
              <a:rPr lang="en-US" altLang="en-US"/>
              <a:pPr>
                <a:defRPr/>
              </a:pPr>
              <a:t>‹#›</a:t>
            </a:fld>
            <a:endParaRPr lang="en-US" altLang="en-US"/>
          </a:p>
        </p:txBody>
      </p:sp>
    </p:spTree>
    <p:extLst>
      <p:ext uri="{BB962C8B-B14F-4D97-AF65-F5344CB8AC3E}">
        <p14:creationId xmlns:p14="http://schemas.microsoft.com/office/powerpoint/2010/main" val="39801376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ight text, Left photo">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icture Placeholder 11"/>
          <p:cNvSpPr>
            <a:spLocks noGrp="1"/>
          </p:cNvSpPr>
          <p:nvPr>
            <p:ph type="pic" sz="quarter" idx="13"/>
          </p:nvPr>
        </p:nvSpPr>
        <p:spPr>
          <a:xfrm>
            <a:off x="920802" y="0"/>
            <a:ext cx="4516745" cy="6858000"/>
          </a:xfrm>
        </p:spPr>
        <p:txBody>
          <a:bodyPr rtlCol="0">
            <a:normAutofit/>
          </a:bodyPr>
          <a:lstStyle/>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a:p>
        </p:txBody>
      </p:sp>
      <p:sp>
        <p:nvSpPr>
          <p:cNvPr id="2" name="Title 1"/>
          <p:cNvSpPr>
            <a:spLocks noGrp="1"/>
          </p:cNvSpPr>
          <p:nvPr>
            <p:ph type="title"/>
          </p:nvPr>
        </p:nvSpPr>
        <p:spPr>
          <a:xfrm>
            <a:off x="5435453" y="1270281"/>
            <a:ext cx="4340358" cy="838826"/>
          </a:xfrm>
        </p:spPr>
        <p:txBody>
          <a:bodyPr/>
          <a:lstStyle>
            <a:lvl1pPr>
              <a:defRPr>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448824" y="2109106"/>
            <a:ext cx="4036703" cy="4017057"/>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14"/>
          </p:nvPr>
        </p:nvSpPr>
        <p:spPr/>
        <p:txBody>
          <a:bodyPr/>
          <a:lstStyle>
            <a:lvl1pPr defTabSz="914400" eaLnBrk="0" hangingPunct="0">
              <a:defRPr>
                <a:latin typeface="Arial" pitchFamily="34" charset="0"/>
              </a:defRPr>
            </a:lvl1pPr>
          </a:lstStyle>
          <a:p>
            <a:pPr>
              <a:defRPr/>
            </a:pPr>
            <a:fld id="{84E89EF6-11C1-4A65-8230-738736CAD46C}" type="slidenum">
              <a:rPr lang="en-US" altLang="en-US"/>
              <a:pPr>
                <a:defRPr/>
              </a:pPr>
              <a:t>‹#›</a:t>
            </a:fld>
            <a:endParaRPr lang="en-US" altLang="en-US"/>
          </a:p>
        </p:txBody>
      </p:sp>
    </p:spTree>
    <p:extLst>
      <p:ext uri="{BB962C8B-B14F-4D97-AF65-F5344CB8AC3E}">
        <p14:creationId xmlns:p14="http://schemas.microsoft.com/office/powerpoint/2010/main" val="2647164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Graphic w/ right text">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icture Placeholder 11"/>
          <p:cNvSpPr>
            <a:spLocks noGrp="1"/>
          </p:cNvSpPr>
          <p:nvPr>
            <p:ph type="pic" sz="quarter" idx="13"/>
          </p:nvPr>
        </p:nvSpPr>
        <p:spPr>
          <a:xfrm>
            <a:off x="920802" y="0"/>
            <a:ext cx="4516745" cy="6858000"/>
          </a:xfrm>
        </p:spPr>
        <p:txBody>
          <a:bodyPr rtlCol="0">
            <a:normAutofit/>
          </a:bodyPr>
          <a:lstStyle/>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a:p>
        </p:txBody>
      </p:sp>
      <p:sp>
        <p:nvSpPr>
          <p:cNvPr id="2" name="Title 1"/>
          <p:cNvSpPr>
            <a:spLocks noGrp="1"/>
          </p:cNvSpPr>
          <p:nvPr>
            <p:ph type="title"/>
          </p:nvPr>
        </p:nvSpPr>
        <p:spPr>
          <a:xfrm>
            <a:off x="5435453" y="1947523"/>
            <a:ext cx="3708547" cy="838826"/>
          </a:xfrm>
        </p:spPr>
        <p:txBody>
          <a:bodyPr/>
          <a:lstStyle>
            <a:lvl1pPr algn="ctr">
              <a:defRPr>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448824" y="3162167"/>
            <a:ext cx="3695176" cy="2963996"/>
          </a:xfrm>
        </p:spPr>
        <p:txBody>
          <a:bodyPr>
            <a:normAutofit/>
          </a:bodyPr>
          <a:lstStyle>
            <a:lvl1pPr marL="0" indent="0" algn="ctr">
              <a:lnSpc>
                <a:spcPts val="2000"/>
              </a:lnSpc>
              <a:spcBef>
                <a:spcPts val="600"/>
              </a:spcBef>
              <a:buNone/>
              <a:defRPr sz="1800" b="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p:txBody>
      </p:sp>
      <p:sp>
        <p:nvSpPr>
          <p:cNvPr id="7" name="Slide Number Placeholder 5"/>
          <p:cNvSpPr>
            <a:spLocks noGrp="1"/>
          </p:cNvSpPr>
          <p:nvPr>
            <p:ph type="sldNum" sz="quarter" idx="14"/>
          </p:nvPr>
        </p:nvSpPr>
        <p:spPr/>
        <p:txBody>
          <a:bodyPr/>
          <a:lstStyle>
            <a:lvl1pPr defTabSz="914400" eaLnBrk="0" hangingPunct="0">
              <a:defRPr>
                <a:latin typeface="Arial" pitchFamily="34" charset="0"/>
              </a:defRPr>
            </a:lvl1pPr>
          </a:lstStyle>
          <a:p>
            <a:pPr>
              <a:defRPr/>
            </a:pPr>
            <a:fld id="{F5F6EBA2-21D6-4263-9C26-D6C2BE8D5CBD}" type="slidenum">
              <a:rPr lang="en-US" altLang="en-US"/>
              <a:pPr>
                <a:defRPr/>
              </a:pPr>
              <a:t>‹#›</a:t>
            </a:fld>
            <a:endParaRPr lang="en-US" altLang="en-US"/>
          </a:p>
        </p:txBody>
      </p:sp>
    </p:spTree>
    <p:extLst>
      <p:ext uri="{BB962C8B-B14F-4D97-AF65-F5344CB8AC3E}">
        <p14:creationId xmlns:p14="http://schemas.microsoft.com/office/powerpoint/2010/main" val="16631536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3338" y="1909469"/>
            <a:ext cx="3584050" cy="448217"/>
          </a:xfrm>
        </p:spPr>
        <p:txBody>
          <a:bodyPr anchor="b">
            <a:normAutofit/>
          </a:bodyPr>
          <a:lstStyle>
            <a:lvl1pPr marL="0" indent="0" algn="ctr">
              <a:buNone/>
              <a:defRPr sz="16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913338" y="2453266"/>
            <a:ext cx="3584050" cy="4047252"/>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76542" y="1909469"/>
            <a:ext cx="3585458" cy="464147"/>
          </a:xfrm>
        </p:spPr>
        <p:txBody>
          <a:bodyPr anchor="b">
            <a:normAutofit/>
          </a:bodyPr>
          <a:lstStyle>
            <a:lvl1pPr marL="0" indent="0" algn="ctr">
              <a:buNone/>
              <a:defRPr sz="16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76542" y="2445302"/>
            <a:ext cx="3585458" cy="4055217"/>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0"/>
          </p:nvPr>
        </p:nvSpPr>
        <p:spPr/>
        <p:txBody>
          <a:bodyPr/>
          <a:lstStyle>
            <a:lvl1pPr defTabSz="914400" eaLnBrk="0" hangingPunct="0">
              <a:defRPr>
                <a:latin typeface="Arial" pitchFamily="34" charset="0"/>
              </a:defRPr>
            </a:lvl1pPr>
          </a:lstStyle>
          <a:p>
            <a:pPr>
              <a:defRPr/>
            </a:pPr>
            <a:fld id="{2358B53E-B49D-4D24-B115-2ABBDA5B6CC8}" type="slidenum">
              <a:rPr lang="en-US" altLang="en-US"/>
              <a:pPr>
                <a:defRPr/>
              </a:pPr>
              <a:t>‹#›</a:t>
            </a:fld>
            <a:endParaRPr lang="en-US" altLang="en-US"/>
          </a:p>
        </p:txBody>
      </p:sp>
    </p:spTree>
    <p:extLst>
      <p:ext uri="{BB962C8B-B14F-4D97-AF65-F5344CB8AC3E}">
        <p14:creationId xmlns:p14="http://schemas.microsoft.com/office/powerpoint/2010/main" val="36226677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w/ color">
    <p:spTree>
      <p:nvGrpSpPr>
        <p:cNvPr id="1" name=""/>
        <p:cNvGrpSpPr/>
        <p:nvPr/>
      </p:nvGrpSpPr>
      <p:grpSpPr>
        <a:xfrm>
          <a:off x="0" y="0"/>
          <a:ext cx="0" cy="0"/>
          <a:chOff x="0" y="0"/>
          <a:chExt cx="0" cy="0"/>
        </a:xfrm>
      </p:grpSpPr>
      <p:pic>
        <p:nvPicPr>
          <p:cNvPr id="7"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3338" y="1909469"/>
            <a:ext cx="3584050" cy="448217"/>
          </a:xfrm>
          <a:solidFill>
            <a:srgbClr val="E99C2E"/>
          </a:solidFill>
        </p:spPr>
        <p:txBody>
          <a:bodyPr anchor="ctr">
            <a:normAutofit/>
          </a:bodyPr>
          <a:lstStyle>
            <a:lvl1pPr marL="0" indent="0" algn="ctr">
              <a:buNone/>
              <a:defRPr sz="16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913338" y="2453266"/>
            <a:ext cx="3584050" cy="4404032"/>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76542" y="1909469"/>
            <a:ext cx="3585458" cy="464147"/>
          </a:xfrm>
          <a:solidFill>
            <a:srgbClr val="E99C2E"/>
          </a:solidFill>
        </p:spPr>
        <p:txBody>
          <a:bodyPr anchor="ctr">
            <a:normAutofit/>
          </a:bodyPr>
          <a:lstStyle>
            <a:lvl1pPr marL="0" indent="0" algn="ctr">
              <a:buNone/>
              <a:defRPr sz="16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76542" y="2445302"/>
            <a:ext cx="3585458" cy="4412699"/>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0"/>
          </p:nvPr>
        </p:nvSpPr>
        <p:spPr/>
        <p:txBody>
          <a:bodyPr/>
          <a:lstStyle>
            <a:lvl1pPr defTabSz="914400" eaLnBrk="0" hangingPunct="0">
              <a:defRPr>
                <a:latin typeface="Arial" pitchFamily="34" charset="0"/>
              </a:defRPr>
            </a:lvl1pPr>
          </a:lstStyle>
          <a:p>
            <a:pPr>
              <a:defRPr/>
            </a:pPr>
            <a:fld id="{4A841E74-42F2-42AF-A139-1EFC7CAF3051}" type="slidenum">
              <a:rPr lang="en-US" altLang="en-US"/>
              <a:pPr>
                <a:defRPr/>
              </a:pPr>
              <a:t>‹#›</a:t>
            </a:fld>
            <a:endParaRPr lang="en-US" altLang="en-US"/>
          </a:p>
        </p:txBody>
      </p:sp>
    </p:spTree>
    <p:extLst>
      <p:ext uri="{BB962C8B-B14F-4D97-AF65-F5344CB8AC3E}">
        <p14:creationId xmlns:p14="http://schemas.microsoft.com/office/powerpoint/2010/main" val="39517266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Slide Number Placeholder 4"/>
          <p:cNvSpPr>
            <a:spLocks noGrp="1"/>
          </p:cNvSpPr>
          <p:nvPr>
            <p:ph type="sldNum" sz="quarter" idx="10"/>
          </p:nvPr>
        </p:nvSpPr>
        <p:spPr/>
        <p:txBody>
          <a:bodyPr/>
          <a:lstStyle>
            <a:lvl1pPr defTabSz="914400" eaLnBrk="0" hangingPunct="0">
              <a:defRPr>
                <a:latin typeface="Arial" pitchFamily="34" charset="0"/>
              </a:defRPr>
            </a:lvl1pPr>
          </a:lstStyle>
          <a:p>
            <a:pPr>
              <a:defRPr/>
            </a:pPr>
            <a:fld id="{198ADD05-36F8-4D4D-9631-2EE87221F17E}" type="slidenum">
              <a:rPr lang="en-US" altLang="en-US"/>
              <a:pPr>
                <a:defRPr/>
              </a:pPr>
              <a:t>‹#›</a:t>
            </a:fld>
            <a:endParaRPr lang="en-US" altLang="en-US"/>
          </a:p>
        </p:txBody>
      </p:sp>
    </p:spTree>
    <p:extLst>
      <p:ext uri="{BB962C8B-B14F-4D97-AF65-F5344CB8AC3E}">
        <p14:creationId xmlns:p14="http://schemas.microsoft.com/office/powerpoint/2010/main" val="2778588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0"/>
          </p:nvPr>
        </p:nvSpPr>
        <p:spPr/>
        <p:txBody>
          <a:bodyPr/>
          <a:lstStyle>
            <a:lvl1pPr defTabSz="914400" eaLnBrk="0" hangingPunct="0">
              <a:defRPr>
                <a:latin typeface="Arial" pitchFamily="34" charset="0"/>
              </a:defRPr>
            </a:lvl1pPr>
          </a:lstStyle>
          <a:p>
            <a:pPr>
              <a:defRPr/>
            </a:pPr>
            <a:fld id="{E9CF98D0-2BE8-4070-A895-1F2E0554FB11}" type="slidenum">
              <a:rPr lang="en-US" altLang="en-US"/>
              <a:pPr>
                <a:defRPr/>
              </a:pPr>
              <a:t>‹#›</a:t>
            </a:fld>
            <a:endParaRPr lang="en-US" altLang="en-US"/>
          </a:p>
        </p:txBody>
      </p:sp>
    </p:spTree>
    <p:extLst>
      <p:ext uri="{BB962C8B-B14F-4D97-AF65-F5344CB8AC3E}">
        <p14:creationId xmlns:p14="http://schemas.microsoft.com/office/powerpoint/2010/main" val="5358498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 no header">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p:txBody>
          <a:bodyPr/>
          <a:lstStyle>
            <a:lvl1pPr defTabSz="914400" eaLnBrk="0" hangingPunct="0">
              <a:defRPr>
                <a:latin typeface="Arial" pitchFamily="34" charset="0"/>
              </a:defRPr>
            </a:lvl1pPr>
          </a:lstStyle>
          <a:p>
            <a:pPr>
              <a:defRPr/>
            </a:pPr>
            <a:fld id="{5163CC8D-F954-45C9-B7FE-75454F5077D1}" type="slidenum">
              <a:rPr lang="en-US" altLang="en-US"/>
              <a:pPr>
                <a:defRPr/>
              </a:pPr>
              <a:t>‹#›</a:t>
            </a:fld>
            <a:endParaRPr lang="en-US" altLang="en-US"/>
          </a:p>
        </p:txBody>
      </p:sp>
    </p:spTree>
    <p:extLst>
      <p:ext uri="{BB962C8B-B14F-4D97-AF65-F5344CB8AC3E}">
        <p14:creationId xmlns:p14="http://schemas.microsoft.com/office/powerpoint/2010/main" val="1769968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normAutofit/>
          </a:bodyPr>
          <a:lstStyle>
            <a:lvl1pPr algn="l">
              <a:defRPr sz="3200">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6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noChangeArrowheads="1"/>
          </p:cNvSpPr>
          <p:nvPr>
            <p:ph type="dt" sz="half" idx="10"/>
          </p:nvPr>
        </p:nvSpPr>
        <p:spPr>
          <a:xfrm>
            <a:off x="457200" y="6245225"/>
            <a:ext cx="2133600" cy="476250"/>
          </a:xfrm>
          <a:prstGeom prst="rect">
            <a:avLst/>
          </a:prstGeom>
        </p:spPr>
        <p:txBody>
          <a:bodyPr/>
          <a:lstStyle>
            <a:lvl1pPr defTabSz="457200" eaLnBrk="1" fontAlgn="auto" hangingPunct="1">
              <a:spcBef>
                <a:spcPts val="0"/>
              </a:spcBef>
              <a:spcAft>
                <a:spcPts val="0"/>
              </a:spcAft>
              <a:defRPr>
                <a:solidFill>
                  <a:prstClr val="black"/>
                </a:solidFill>
                <a:latin typeface="Calibri"/>
                <a:cs typeface="+mn-cs"/>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defTabSz="457200" eaLnBrk="1" fontAlgn="auto" hangingPunct="1">
              <a:spcBef>
                <a:spcPts val="0"/>
              </a:spcBef>
              <a:spcAft>
                <a:spcPts val="0"/>
              </a:spcAft>
              <a:defRPr>
                <a:solidFill>
                  <a:prstClr val="black"/>
                </a:solidFill>
                <a:latin typeface="Calibri"/>
                <a:cs typeface="+mn-cs"/>
              </a:defRPr>
            </a:lvl1pPr>
          </a:lstStyle>
          <a:p>
            <a:pPr>
              <a:defRPr/>
            </a:pPr>
            <a:endParaRPr lang="en-US"/>
          </a:p>
        </p:txBody>
      </p:sp>
      <p:sp>
        <p:nvSpPr>
          <p:cNvPr id="5" name="Rectangle 6"/>
          <p:cNvSpPr>
            <a:spLocks noGrp="1" noChangeArrowheads="1"/>
          </p:cNvSpPr>
          <p:nvPr>
            <p:ph type="sldNum" sz="quarter" idx="12"/>
          </p:nvPr>
        </p:nvSpPr>
        <p:spPr/>
        <p:txBody>
          <a:bodyPr/>
          <a:lstStyle>
            <a:lvl1pPr defTabSz="914400" eaLnBrk="0" hangingPunct="0">
              <a:defRPr>
                <a:latin typeface="Arial" pitchFamily="34" charset="0"/>
              </a:defRPr>
            </a:lvl1pPr>
          </a:lstStyle>
          <a:p>
            <a:pPr>
              <a:defRPr/>
            </a:pPr>
            <a:fld id="{AEFA07B7-10E0-4162-AA0E-B6516A6CC3EE}" type="slidenum">
              <a:rPr lang="en-US" altLang="en-US"/>
              <a:pPr>
                <a:defRPr/>
              </a:pPr>
              <a:t>‹#›</a:t>
            </a:fld>
            <a:endParaRPr lang="en-US" altLang="en-US"/>
          </a:p>
        </p:txBody>
      </p:sp>
    </p:spTree>
    <p:extLst>
      <p:ext uri="{BB962C8B-B14F-4D97-AF65-F5344CB8AC3E}">
        <p14:creationId xmlns:p14="http://schemas.microsoft.com/office/powerpoint/2010/main" val="3680314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65227" y="1474390"/>
            <a:ext cx="7837725" cy="539468"/>
          </a:xfrm>
        </p:spPr>
        <p:txBody>
          <a:bodyPr>
            <a:normAutofit/>
          </a:bodyPr>
          <a:lstStyle>
            <a:lvl1pPr algn="ctr">
              <a:lnSpc>
                <a:spcPts val="2800"/>
              </a:lnSpc>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665239" y="2027464"/>
            <a:ext cx="7840132" cy="557894"/>
          </a:xfrm>
        </p:spPr>
        <p:txBody>
          <a:bodyPr>
            <a:normAutofit/>
          </a:bodyPr>
          <a:lstStyle>
            <a:lvl1pPr algn="ctr">
              <a:lnSpc>
                <a:spcPts val="2800"/>
              </a:lnSpc>
              <a:buNone/>
              <a:defRPr sz="2800" b="1">
                <a:solidFill>
                  <a:schemeClr val="tx1">
                    <a:lumMod val="65000"/>
                    <a:lumOff val="35000"/>
                  </a:schemeClr>
                </a:solidFill>
              </a:defRPr>
            </a:lvl1pPr>
          </a:lstStyle>
          <a:p>
            <a:pPr lvl="0"/>
            <a:r>
              <a:rPr lang="en-US" dirty="0" smtClean="0"/>
              <a:t>Click to edit Master text styles</a:t>
            </a:r>
          </a:p>
        </p:txBody>
      </p:sp>
      <p:sp>
        <p:nvSpPr>
          <p:cNvPr id="10" name="Content Placeholder 2"/>
          <p:cNvSpPr>
            <a:spLocks noGrp="1"/>
          </p:cNvSpPr>
          <p:nvPr>
            <p:ph idx="10"/>
          </p:nvPr>
        </p:nvSpPr>
        <p:spPr>
          <a:xfrm>
            <a:off x="665239" y="4884965"/>
            <a:ext cx="7837714" cy="1496785"/>
          </a:xfrm>
        </p:spPr>
        <p:txBody>
          <a:bodyPr>
            <a:normAutofit/>
          </a:bodyPr>
          <a:lstStyle>
            <a:lvl1pPr algn="ctr">
              <a:buNone/>
              <a:defRPr sz="1600" b="0"/>
            </a:lvl1pPr>
          </a:lstStyle>
          <a:p>
            <a:pPr lvl="0"/>
            <a:r>
              <a:rPr lang="en-US" dirty="0" smtClean="0"/>
              <a:t>Click to edit Master text styles</a:t>
            </a:r>
          </a:p>
        </p:txBody>
      </p:sp>
    </p:spTree>
    <p:extLst>
      <p:ext uri="{BB962C8B-B14F-4D97-AF65-F5344CB8AC3E}">
        <p14:creationId xmlns:p14="http://schemas.microsoft.com/office/powerpoint/2010/main" val="1362528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epa_logo_horiz_Gray.eps"/>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lideENERGYSTAR_Template_v3.jpg"/>
          <p:cNvPicPr>
            <a:picLocks noChangeAspect="1"/>
          </p:cNvPicPr>
          <p:nvPr userDrawn="1"/>
        </p:nvPicPr>
        <p:blipFill>
          <a:blip r:embed="rId5">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12213" y="1270282"/>
            <a:ext cx="8331787" cy="53780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12214" y="1951465"/>
            <a:ext cx="7874586" cy="4174699"/>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10"/>
          </p:nvPr>
        </p:nvSpPr>
        <p:spPr/>
        <p:txBody>
          <a:bodyPr/>
          <a:lstStyle>
            <a:lvl1pPr defTabSz="914400" eaLnBrk="0" hangingPunct="0">
              <a:defRPr>
                <a:latin typeface="Arial" pitchFamily="34" charset="0"/>
              </a:defRPr>
            </a:lvl1pPr>
          </a:lstStyle>
          <a:p>
            <a:pPr>
              <a:defRPr/>
            </a:pPr>
            <a:fld id="{A5B649E2-5F32-4014-8425-FBF6345C8F65}" type="slidenum">
              <a:rPr lang="en-US" altLang="en-US"/>
              <a:pPr>
                <a:defRPr/>
              </a:pPr>
              <a:t>‹#›</a:t>
            </a:fld>
            <a:endParaRPr lang="en-US" altLang="en-US"/>
          </a:p>
        </p:txBody>
      </p:sp>
    </p:spTree>
    <p:controls>
      <mc:AlternateContent xmlns:mc="http://schemas.openxmlformats.org/markup-compatibility/2006">
        <mc:Choice xmlns:v="urn:schemas-microsoft-com:vml" Requires="v">
          <p:control spid="4114" r:id="rId2" imgW="9953640" imgH="971640"/>
        </mc:Choice>
        <mc:Fallback>
          <p:control r:id="rId2" imgW="9953640" imgH="971640">
            <p:pic>
              <p:nvPicPr>
                <p:cNvPr id="6" name="Image1" hidden="1"/>
                <p:cNvPicPr preferRelativeResize="0">
                  <a:picLocks noChangeArrowheads="1" noChangeShapeType="1"/>
                </p:cNvPicPr>
                <p:nvPr/>
              </p:nvPicPr>
              <p:blipFill>
                <a:blip r:embed="rId6"/>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3882337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rge Content">
    <p:spTree>
      <p:nvGrpSpPr>
        <p:cNvPr id="1" name=""/>
        <p:cNvGrpSpPr/>
        <p:nvPr/>
      </p:nvGrpSpPr>
      <p:grpSpPr>
        <a:xfrm>
          <a:off x="0" y="0"/>
          <a:ext cx="0" cy="0"/>
          <a:chOff x="0" y="0"/>
          <a:chExt cx="0" cy="0"/>
        </a:xfrm>
      </p:grpSpPr>
      <p:pic>
        <p:nvPicPr>
          <p:cNvPr id="4" name="Picture 4" descr="epa_logo_horiz_Gray.eps"/>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lideENERGYSTAR_Template_v3.jpg"/>
          <p:cNvPicPr>
            <a:picLocks noChangeAspect="1"/>
          </p:cNvPicPr>
          <p:nvPr userDrawn="1"/>
        </p:nvPicPr>
        <p:blipFill>
          <a:blip r:embed="rId5">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6668" y="1374322"/>
            <a:ext cx="7426475" cy="4261985"/>
          </a:xfrm>
        </p:spPr>
        <p:txBody>
          <a:bodyPr>
            <a:normAutofit/>
          </a:bodyPr>
          <a:lstStyle>
            <a:lvl1pPr>
              <a:lnSpc>
                <a:spcPts val="2400"/>
              </a:lnSpc>
              <a:spcBef>
                <a:spcPts val="60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p:txBody>
      </p:sp>
      <p:sp>
        <p:nvSpPr>
          <p:cNvPr id="7" name="Slide Number Placeholder 5"/>
          <p:cNvSpPr>
            <a:spLocks noGrp="1"/>
          </p:cNvSpPr>
          <p:nvPr>
            <p:ph type="sldNum" sz="quarter" idx="10"/>
          </p:nvPr>
        </p:nvSpPr>
        <p:spPr/>
        <p:txBody>
          <a:bodyPr/>
          <a:lstStyle>
            <a:lvl1pPr defTabSz="914400" eaLnBrk="0" hangingPunct="0">
              <a:defRPr>
                <a:latin typeface="Arial" pitchFamily="34" charset="0"/>
              </a:defRPr>
            </a:lvl1pPr>
          </a:lstStyle>
          <a:p>
            <a:pPr>
              <a:defRPr/>
            </a:pPr>
            <a:fld id="{A7530BD7-B303-4D78-9DE6-91B8752F48F6}" type="slidenum">
              <a:rPr lang="en-US" altLang="en-US"/>
              <a:pPr>
                <a:defRPr/>
              </a:pPr>
              <a:t>‹#›</a:t>
            </a:fld>
            <a:endParaRPr lang="en-US" altLang="en-US"/>
          </a:p>
        </p:txBody>
      </p:sp>
    </p:spTree>
    <p:controls>
      <mc:AlternateContent xmlns:mc="http://schemas.openxmlformats.org/markup-compatibility/2006">
        <mc:Choice xmlns:v="urn:schemas-microsoft-com:vml" Requires="v">
          <p:control spid="5138" r:id="rId2" imgW="9953640" imgH="971640"/>
        </mc:Choice>
        <mc:Fallback>
          <p:control r:id="rId2" imgW="9953640" imgH="971640">
            <p:pic>
              <p:nvPicPr>
                <p:cNvPr id="6" name="Image1" hidden="1"/>
                <p:cNvPicPr preferRelativeResize="0">
                  <a:picLocks noChangeArrowheads="1" noChangeShapeType="1"/>
                </p:cNvPicPr>
                <p:nvPr/>
              </p:nvPicPr>
              <p:blipFill>
                <a:blip r:embed="rId6"/>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8230071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entered Large Content">
    <p:spTree>
      <p:nvGrpSpPr>
        <p:cNvPr id="1" name=""/>
        <p:cNvGrpSpPr/>
        <p:nvPr/>
      </p:nvGrpSpPr>
      <p:grpSpPr>
        <a:xfrm>
          <a:off x="0" y="0"/>
          <a:ext cx="0" cy="0"/>
          <a:chOff x="0" y="0"/>
          <a:chExt cx="0" cy="0"/>
        </a:xfrm>
      </p:grpSpPr>
      <p:pic>
        <p:nvPicPr>
          <p:cNvPr id="4" name="Picture 4" descr="epa_logo_horiz_Gray.eps"/>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lideENERGYSTAR_Template_v3.jpg"/>
          <p:cNvPicPr>
            <a:picLocks noChangeAspect="1"/>
          </p:cNvPicPr>
          <p:nvPr userDrawn="1"/>
        </p:nvPicPr>
        <p:blipFill>
          <a:blip r:embed="rId5">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846668" y="1374322"/>
            <a:ext cx="7426475" cy="4261985"/>
          </a:xfrm>
        </p:spPr>
        <p:txBody>
          <a:bodyPr>
            <a:normAutofit/>
          </a:bodyPr>
          <a:lstStyle>
            <a:lvl1pPr algn="ctr">
              <a:lnSpc>
                <a:spcPts val="2400"/>
              </a:lnSpc>
              <a:spcBef>
                <a:spcPts val="60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p:txBody>
      </p:sp>
      <p:sp>
        <p:nvSpPr>
          <p:cNvPr id="7" name="Slide Number Placeholder 5"/>
          <p:cNvSpPr>
            <a:spLocks noGrp="1"/>
          </p:cNvSpPr>
          <p:nvPr>
            <p:ph type="sldNum" sz="quarter" idx="10"/>
          </p:nvPr>
        </p:nvSpPr>
        <p:spPr/>
        <p:txBody>
          <a:bodyPr/>
          <a:lstStyle>
            <a:lvl1pPr defTabSz="914400" eaLnBrk="0" hangingPunct="0">
              <a:defRPr>
                <a:latin typeface="Arial" pitchFamily="34" charset="0"/>
              </a:defRPr>
            </a:lvl1pPr>
          </a:lstStyle>
          <a:p>
            <a:pPr>
              <a:defRPr/>
            </a:pPr>
            <a:fld id="{64B0A52D-80CA-4809-9958-028C9FBFA39F}" type="slidenum">
              <a:rPr lang="en-US" altLang="en-US"/>
              <a:pPr>
                <a:defRPr/>
              </a:pPr>
              <a:t>‹#›</a:t>
            </a:fld>
            <a:endParaRPr lang="en-US" altLang="en-US"/>
          </a:p>
        </p:txBody>
      </p:sp>
    </p:spTree>
    <p:controls>
      <mc:AlternateContent xmlns:mc="http://schemas.openxmlformats.org/markup-compatibility/2006">
        <mc:Choice xmlns:v="urn:schemas-microsoft-com:vml" Requires="v">
          <p:control spid="6162" r:id="rId2" imgW="9953640" imgH="971640"/>
        </mc:Choice>
        <mc:Fallback>
          <p:control r:id="rId2" imgW="9953640" imgH="971640">
            <p:pic>
              <p:nvPicPr>
                <p:cNvPr id="6" name="Image1" hidden="1"/>
                <p:cNvPicPr preferRelativeResize="0">
                  <a:picLocks noChangeArrowheads="1" noChangeShapeType="1"/>
                </p:cNvPicPr>
                <p:nvPr/>
              </p:nvPicPr>
              <p:blipFill>
                <a:blip r:embed="rId6"/>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41571165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amp; Photo">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icture Placeholder 11"/>
          <p:cNvSpPr>
            <a:spLocks noGrp="1"/>
          </p:cNvSpPr>
          <p:nvPr>
            <p:ph type="pic" sz="quarter" idx="13"/>
          </p:nvPr>
        </p:nvSpPr>
        <p:spPr>
          <a:xfrm>
            <a:off x="5430762" y="0"/>
            <a:ext cx="3689048" cy="6858000"/>
          </a:xfrm>
        </p:spPr>
        <p:txBody>
          <a:bodyPr rtlCol="0">
            <a:normAutofit/>
          </a:bodyPr>
          <a:lstStyle/>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a:p>
        </p:txBody>
      </p:sp>
      <p:sp>
        <p:nvSpPr>
          <p:cNvPr id="2" name="Title 1"/>
          <p:cNvSpPr>
            <a:spLocks noGrp="1"/>
          </p:cNvSpPr>
          <p:nvPr>
            <p:ph type="title"/>
          </p:nvPr>
        </p:nvSpPr>
        <p:spPr>
          <a:xfrm>
            <a:off x="812213" y="1270281"/>
            <a:ext cx="4340358" cy="838826"/>
          </a:xfrm>
        </p:spPr>
        <p:txBody>
          <a:bodyPr/>
          <a:lstStyle>
            <a:lvl1pPr>
              <a:defRPr>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25584" y="2109106"/>
            <a:ext cx="4036703" cy="4017057"/>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14"/>
          </p:nvPr>
        </p:nvSpPr>
        <p:spPr/>
        <p:txBody>
          <a:bodyPr/>
          <a:lstStyle>
            <a:lvl1pPr defTabSz="914400" eaLnBrk="0" hangingPunct="0">
              <a:defRPr>
                <a:latin typeface="Arial" pitchFamily="34" charset="0"/>
              </a:defRPr>
            </a:lvl1pPr>
          </a:lstStyle>
          <a:p>
            <a:pPr>
              <a:defRPr/>
            </a:pPr>
            <a:fld id="{0858A42B-27D6-405C-B071-418924FE3346}" type="slidenum">
              <a:rPr lang="en-US" altLang="en-US"/>
              <a:pPr>
                <a:defRPr/>
              </a:pPr>
              <a:t>‹#›</a:t>
            </a:fld>
            <a:endParaRPr lang="en-US" altLang="en-US"/>
          </a:p>
        </p:txBody>
      </p:sp>
    </p:spTree>
    <p:extLst>
      <p:ext uri="{BB962C8B-B14F-4D97-AF65-F5344CB8AC3E}">
        <p14:creationId xmlns:p14="http://schemas.microsoft.com/office/powerpoint/2010/main" val="4872146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ight text, Left photo">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icture Placeholder 11"/>
          <p:cNvSpPr>
            <a:spLocks noGrp="1"/>
          </p:cNvSpPr>
          <p:nvPr>
            <p:ph type="pic" sz="quarter" idx="13"/>
          </p:nvPr>
        </p:nvSpPr>
        <p:spPr>
          <a:xfrm>
            <a:off x="920802" y="0"/>
            <a:ext cx="4516745" cy="6858000"/>
          </a:xfrm>
        </p:spPr>
        <p:txBody>
          <a:bodyPr rtlCol="0">
            <a:normAutofit/>
          </a:bodyPr>
          <a:lstStyle/>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a:p>
        </p:txBody>
      </p:sp>
      <p:sp>
        <p:nvSpPr>
          <p:cNvPr id="2" name="Title 1"/>
          <p:cNvSpPr>
            <a:spLocks noGrp="1"/>
          </p:cNvSpPr>
          <p:nvPr>
            <p:ph type="title"/>
          </p:nvPr>
        </p:nvSpPr>
        <p:spPr>
          <a:xfrm>
            <a:off x="5435453" y="1270281"/>
            <a:ext cx="4340358" cy="838826"/>
          </a:xfrm>
        </p:spPr>
        <p:txBody>
          <a:bodyPr/>
          <a:lstStyle>
            <a:lvl1pPr>
              <a:defRPr>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448824" y="2109106"/>
            <a:ext cx="4036703" cy="4017057"/>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14"/>
          </p:nvPr>
        </p:nvSpPr>
        <p:spPr/>
        <p:txBody>
          <a:bodyPr/>
          <a:lstStyle>
            <a:lvl1pPr defTabSz="914400" eaLnBrk="0" hangingPunct="0">
              <a:defRPr>
                <a:latin typeface="Arial" pitchFamily="34" charset="0"/>
              </a:defRPr>
            </a:lvl1pPr>
          </a:lstStyle>
          <a:p>
            <a:pPr>
              <a:defRPr/>
            </a:pPr>
            <a:fld id="{F0551A6C-6EE4-4732-ACF3-510ED5552DF7}" type="slidenum">
              <a:rPr lang="en-US" altLang="en-US"/>
              <a:pPr>
                <a:defRPr/>
              </a:pPr>
              <a:t>‹#›</a:t>
            </a:fld>
            <a:endParaRPr lang="en-US" altLang="en-US"/>
          </a:p>
        </p:txBody>
      </p:sp>
    </p:spTree>
    <p:extLst>
      <p:ext uri="{BB962C8B-B14F-4D97-AF65-F5344CB8AC3E}">
        <p14:creationId xmlns:p14="http://schemas.microsoft.com/office/powerpoint/2010/main" val="2821696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raphic w/ right text">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icture Placeholder 11"/>
          <p:cNvSpPr>
            <a:spLocks noGrp="1"/>
          </p:cNvSpPr>
          <p:nvPr>
            <p:ph type="pic" sz="quarter" idx="13"/>
          </p:nvPr>
        </p:nvSpPr>
        <p:spPr>
          <a:xfrm>
            <a:off x="920802" y="0"/>
            <a:ext cx="4516745" cy="6858000"/>
          </a:xfrm>
        </p:spPr>
        <p:txBody>
          <a:bodyPr rtlCol="0">
            <a:normAutofit/>
          </a:bodyPr>
          <a:lstStyle/>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smtClean="0"/>
          </a:p>
          <a:p>
            <a:pPr lvl="0"/>
            <a:endParaRPr lang="en-US" noProof="0" dirty="0"/>
          </a:p>
        </p:txBody>
      </p:sp>
      <p:sp>
        <p:nvSpPr>
          <p:cNvPr id="2" name="Title 1"/>
          <p:cNvSpPr>
            <a:spLocks noGrp="1"/>
          </p:cNvSpPr>
          <p:nvPr>
            <p:ph type="title"/>
          </p:nvPr>
        </p:nvSpPr>
        <p:spPr>
          <a:xfrm>
            <a:off x="5435453" y="1947523"/>
            <a:ext cx="3708547" cy="838826"/>
          </a:xfrm>
        </p:spPr>
        <p:txBody>
          <a:bodyPr/>
          <a:lstStyle>
            <a:lvl1pPr algn="ctr">
              <a:defRPr>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448824" y="3162167"/>
            <a:ext cx="3695176" cy="2963996"/>
          </a:xfrm>
        </p:spPr>
        <p:txBody>
          <a:bodyPr>
            <a:normAutofit/>
          </a:bodyPr>
          <a:lstStyle>
            <a:lvl1pPr marL="0" indent="0" algn="ctr">
              <a:lnSpc>
                <a:spcPts val="2000"/>
              </a:lnSpc>
              <a:spcBef>
                <a:spcPts val="600"/>
              </a:spcBef>
              <a:buNone/>
              <a:defRPr sz="1800" b="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p:txBody>
      </p:sp>
      <p:sp>
        <p:nvSpPr>
          <p:cNvPr id="7" name="Slide Number Placeholder 5"/>
          <p:cNvSpPr>
            <a:spLocks noGrp="1"/>
          </p:cNvSpPr>
          <p:nvPr>
            <p:ph type="sldNum" sz="quarter" idx="14"/>
          </p:nvPr>
        </p:nvSpPr>
        <p:spPr/>
        <p:txBody>
          <a:bodyPr/>
          <a:lstStyle>
            <a:lvl1pPr defTabSz="914400" eaLnBrk="0" hangingPunct="0">
              <a:defRPr>
                <a:latin typeface="Arial" pitchFamily="34" charset="0"/>
              </a:defRPr>
            </a:lvl1pPr>
          </a:lstStyle>
          <a:p>
            <a:pPr>
              <a:defRPr/>
            </a:pPr>
            <a:fld id="{942996DB-BD13-44BE-9295-4B705F9F52CD}" type="slidenum">
              <a:rPr lang="en-US" altLang="en-US"/>
              <a:pPr>
                <a:defRPr/>
              </a:pPr>
              <a:t>‹#›</a:t>
            </a:fld>
            <a:endParaRPr lang="en-US" altLang="en-US"/>
          </a:p>
        </p:txBody>
      </p:sp>
    </p:spTree>
    <p:extLst>
      <p:ext uri="{BB962C8B-B14F-4D97-AF65-F5344CB8AC3E}">
        <p14:creationId xmlns:p14="http://schemas.microsoft.com/office/powerpoint/2010/main" val="15217807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3338" y="1909469"/>
            <a:ext cx="3584050" cy="448217"/>
          </a:xfrm>
        </p:spPr>
        <p:txBody>
          <a:bodyPr anchor="b">
            <a:normAutofit/>
          </a:bodyPr>
          <a:lstStyle>
            <a:lvl1pPr marL="0" indent="0" algn="ctr">
              <a:buNone/>
              <a:defRPr sz="16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913338" y="2453266"/>
            <a:ext cx="3584050" cy="4047252"/>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76542" y="1909469"/>
            <a:ext cx="3585458" cy="464147"/>
          </a:xfrm>
        </p:spPr>
        <p:txBody>
          <a:bodyPr anchor="b">
            <a:normAutofit/>
          </a:bodyPr>
          <a:lstStyle>
            <a:lvl1pPr marL="0" indent="0" algn="ctr">
              <a:buNone/>
              <a:defRPr sz="16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76542" y="2445302"/>
            <a:ext cx="3585458" cy="4055217"/>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0"/>
          </p:nvPr>
        </p:nvSpPr>
        <p:spPr/>
        <p:txBody>
          <a:bodyPr/>
          <a:lstStyle>
            <a:lvl1pPr defTabSz="914400" eaLnBrk="0" hangingPunct="0">
              <a:defRPr>
                <a:latin typeface="Arial" pitchFamily="34" charset="0"/>
              </a:defRPr>
            </a:lvl1pPr>
          </a:lstStyle>
          <a:p>
            <a:pPr>
              <a:defRPr/>
            </a:pPr>
            <a:fld id="{922643A1-E3F9-43E0-A64D-7EA5118C014D}" type="slidenum">
              <a:rPr lang="en-US" altLang="en-US"/>
              <a:pPr>
                <a:defRPr/>
              </a:pPr>
              <a:t>‹#›</a:t>
            </a:fld>
            <a:endParaRPr lang="en-US" altLang="en-US"/>
          </a:p>
        </p:txBody>
      </p:sp>
    </p:spTree>
    <p:extLst>
      <p:ext uri="{BB962C8B-B14F-4D97-AF65-F5344CB8AC3E}">
        <p14:creationId xmlns:p14="http://schemas.microsoft.com/office/powerpoint/2010/main" val="14803586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w/ color">
    <p:spTree>
      <p:nvGrpSpPr>
        <p:cNvPr id="1" name=""/>
        <p:cNvGrpSpPr/>
        <p:nvPr/>
      </p:nvGrpSpPr>
      <p:grpSpPr>
        <a:xfrm>
          <a:off x="0" y="0"/>
          <a:ext cx="0" cy="0"/>
          <a:chOff x="0" y="0"/>
          <a:chExt cx="0" cy="0"/>
        </a:xfrm>
      </p:grpSpPr>
      <p:pic>
        <p:nvPicPr>
          <p:cNvPr id="7"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13338" y="1909469"/>
            <a:ext cx="3584050" cy="448217"/>
          </a:xfrm>
          <a:solidFill>
            <a:srgbClr val="E99C2E"/>
          </a:solidFill>
        </p:spPr>
        <p:txBody>
          <a:bodyPr anchor="ctr">
            <a:normAutofit/>
          </a:bodyPr>
          <a:lstStyle>
            <a:lvl1pPr marL="0" indent="0" algn="ctr">
              <a:buNone/>
              <a:defRPr sz="16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913338" y="2453266"/>
            <a:ext cx="3584050" cy="4404032"/>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76542" y="1909469"/>
            <a:ext cx="3585458" cy="464147"/>
          </a:xfrm>
          <a:solidFill>
            <a:srgbClr val="E99C2E"/>
          </a:solidFill>
        </p:spPr>
        <p:txBody>
          <a:bodyPr anchor="ctr">
            <a:normAutofit/>
          </a:bodyPr>
          <a:lstStyle>
            <a:lvl1pPr marL="0" indent="0" algn="ctr">
              <a:buNone/>
              <a:defRPr sz="16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76542" y="2445302"/>
            <a:ext cx="3585458" cy="4412699"/>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0"/>
          </p:nvPr>
        </p:nvSpPr>
        <p:spPr/>
        <p:txBody>
          <a:bodyPr/>
          <a:lstStyle>
            <a:lvl1pPr defTabSz="914400" eaLnBrk="0" hangingPunct="0">
              <a:defRPr>
                <a:latin typeface="Arial" pitchFamily="34" charset="0"/>
              </a:defRPr>
            </a:lvl1pPr>
          </a:lstStyle>
          <a:p>
            <a:pPr>
              <a:defRPr/>
            </a:pPr>
            <a:fld id="{DD5EE99B-D8FE-4909-9EE9-288DC78B8E97}" type="slidenum">
              <a:rPr lang="en-US" altLang="en-US"/>
              <a:pPr>
                <a:defRPr/>
              </a:pPr>
              <a:t>‹#›</a:t>
            </a:fld>
            <a:endParaRPr lang="en-US" altLang="en-US"/>
          </a:p>
        </p:txBody>
      </p:sp>
    </p:spTree>
    <p:extLst>
      <p:ext uri="{BB962C8B-B14F-4D97-AF65-F5344CB8AC3E}">
        <p14:creationId xmlns:p14="http://schemas.microsoft.com/office/powerpoint/2010/main" val="697537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5" name="Slide Number Placeholder 4"/>
          <p:cNvSpPr>
            <a:spLocks noGrp="1"/>
          </p:cNvSpPr>
          <p:nvPr>
            <p:ph type="sldNum" sz="quarter" idx="10"/>
          </p:nvPr>
        </p:nvSpPr>
        <p:spPr/>
        <p:txBody>
          <a:bodyPr/>
          <a:lstStyle>
            <a:lvl1pPr defTabSz="914400" eaLnBrk="0" hangingPunct="0">
              <a:defRPr>
                <a:latin typeface="Arial" pitchFamily="34" charset="0"/>
              </a:defRPr>
            </a:lvl1pPr>
          </a:lstStyle>
          <a:p>
            <a:pPr>
              <a:defRPr/>
            </a:pPr>
            <a:fld id="{D19A44D0-C747-4096-9BA4-D17035445FB4}" type="slidenum">
              <a:rPr lang="en-US" altLang="en-US"/>
              <a:pPr>
                <a:defRPr/>
              </a:pPr>
              <a:t>‹#›</a:t>
            </a:fld>
            <a:endParaRPr lang="en-US" altLang="en-US"/>
          </a:p>
        </p:txBody>
      </p:sp>
    </p:spTree>
    <p:extLst>
      <p:ext uri="{BB962C8B-B14F-4D97-AF65-F5344CB8AC3E}">
        <p14:creationId xmlns:p14="http://schemas.microsoft.com/office/powerpoint/2010/main" val="26823939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0"/>
          </p:nvPr>
        </p:nvSpPr>
        <p:spPr/>
        <p:txBody>
          <a:bodyPr/>
          <a:lstStyle>
            <a:lvl1pPr defTabSz="914400" eaLnBrk="0" hangingPunct="0">
              <a:defRPr>
                <a:latin typeface="Arial" pitchFamily="34" charset="0"/>
              </a:defRPr>
            </a:lvl1pPr>
          </a:lstStyle>
          <a:p>
            <a:pPr>
              <a:defRPr/>
            </a:pPr>
            <a:fld id="{FA95731A-8DE5-483D-AD25-84491A9F2FA1}" type="slidenum">
              <a:rPr lang="en-US" altLang="en-US"/>
              <a:pPr>
                <a:defRPr/>
              </a:pPr>
              <a:t>‹#›</a:t>
            </a:fld>
            <a:endParaRPr lang="en-US" altLang="en-US"/>
          </a:p>
        </p:txBody>
      </p:sp>
    </p:spTree>
    <p:extLst>
      <p:ext uri="{BB962C8B-B14F-4D97-AF65-F5344CB8AC3E}">
        <p14:creationId xmlns:p14="http://schemas.microsoft.com/office/powerpoint/2010/main" val="31925003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 no header">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p:txBody>
          <a:bodyPr/>
          <a:lstStyle>
            <a:lvl1pPr defTabSz="914400" eaLnBrk="0" hangingPunct="0">
              <a:defRPr>
                <a:latin typeface="Arial" pitchFamily="34" charset="0"/>
              </a:defRPr>
            </a:lvl1pPr>
          </a:lstStyle>
          <a:p>
            <a:pPr>
              <a:defRPr/>
            </a:pPr>
            <a:fld id="{831D4123-658D-43A6-A315-CDA139F2C80C}" type="slidenum">
              <a:rPr lang="en-US" altLang="en-US"/>
              <a:pPr>
                <a:defRPr/>
              </a:pPr>
              <a:t>‹#›</a:t>
            </a:fld>
            <a:endParaRPr lang="en-US" altLang="en-US"/>
          </a:p>
        </p:txBody>
      </p:sp>
    </p:spTree>
    <p:extLst>
      <p:ext uri="{BB962C8B-B14F-4D97-AF65-F5344CB8AC3E}">
        <p14:creationId xmlns:p14="http://schemas.microsoft.com/office/powerpoint/2010/main" val="4300013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noChangeArrowheads="1"/>
          </p:cNvSpPr>
          <p:nvPr>
            <p:ph type="dt" sz="half" idx="10"/>
          </p:nvPr>
        </p:nvSpPr>
        <p:spPr>
          <a:xfrm>
            <a:off x="457200" y="6245225"/>
            <a:ext cx="2133600" cy="476250"/>
          </a:xfrm>
          <a:prstGeom prst="rect">
            <a:avLst/>
          </a:prstGeom>
        </p:spPr>
        <p:txBody>
          <a:bodyPr/>
          <a:lstStyle>
            <a:lvl1pPr defTabSz="457200" eaLnBrk="1" fontAlgn="auto" hangingPunct="1">
              <a:spcBef>
                <a:spcPts val="0"/>
              </a:spcBef>
              <a:spcAft>
                <a:spcPts val="0"/>
              </a:spcAft>
              <a:defRPr>
                <a:solidFill>
                  <a:prstClr val="black"/>
                </a:solidFill>
                <a:latin typeface="Calibri"/>
                <a:cs typeface="+mn-cs"/>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defTabSz="457200" eaLnBrk="1" fontAlgn="auto" hangingPunct="1">
              <a:spcBef>
                <a:spcPts val="0"/>
              </a:spcBef>
              <a:spcAft>
                <a:spcPts val="0"/>
              </a:spcAft>
              <a:defRPr>
                <a:solidFill>
                  <a:prstClr val="black"/>
                </a:solidFill>
                <a:latin typeface="Calibri"/>
                <a:cs typeface="+mn-cs"/>
              </a:defRPr>
            </a:lvl1pPr>
          </a:lstStyle>
          <a:p>
            <a:pPr>
              <a:defRPr/>
            </a:pPr>
            <a:endParaRPr lang="en-US"/>
          </a:p>
        </p:txBody>
      </p:sp>
      <p:sp>
        <p:nvSpPr>
          <p:cNvPr id="5" name="Rectangle 6"/>
          <p:cNvSpPr>
            <a:spLocks noGrp="1" noChangeArrowheads="1"/>
          </p:cNvSpPr>
          <p:nvPr>
            <p:ph type="sldNum" sz="quarter" idx="12"/>
          </p:nvPr>
        </p:nvSpPr>
        <p:spPr/>
        <p:txBody>
          <a:bodyPr/>
          <a:lstStyle>
            <a:lvl1pPr defTabSz="914400" eaLnBrk="0" hangingPunct="0">
              <a:defRPr>
                <a:latin typeface="Arial" pitchFamily="34" charset="0"/>
              </a:defRPr>
            </a:lvl1pPr>
          </a:lstStyle>
          <a:p>
            <a:pPr>
              <a:defRPr/>
            </a:pPr>
            <a:fld id="{D237900E-D008-47C6-8680-468745B83ACA}" type="slidenum">
              <a:rPr lang="en-US" altLang="en-US"/>
              <a:pPr>
                <a:defRPr/>
              </a:pPr>
              <a:t>‹#›</a:t>
            </a:fld>
            <a:endParaRPr lang="en-US" altLang="en-US"/>
          </a:p>
        </p:txBody>
      </p:sp>
    </p:spTree>
    <p:extLst>
      <p:ext uri="{BB962C8B-B14F-4D97-AF65-F5344CB8AC3E}">
        <p14:creationId xmlns:p14="http://schemas.microsoft.com/office/powerpoint/2010/main" val="40089269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2201"/>
            <a:ext cx="7772400" cy="1066800"/>
          </a:xfrm>
        </p:spPr>
        <p:txBody>
          <a:bodyPr/>
          <a:lstStyle>
            <a:lvl1pPr algn="ctr">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4867044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normAutofit/>
          </a:bodyPr>
          <a:lstStyle>
            <a:lvl1pPr algn="l">
              <a:defRPr sz="3200">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6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958287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696636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1"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1" y="2373312"/>
            <a:ext cx="4040188"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373312"/>
            <a:ext cx="4041775"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41192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371600"/>
            <a:ext cx="3008313" cy="8572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371601"/>
            <a:ext cx="5111751" cy="4754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286001"/>
            <a:ext cx="3008313" cy="38401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014736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21226"/>
            <a:ext cx="7086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57200" y="533400"/>
            <a:ext cx="7086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457200" y="5367339"/>
            <a:ext cx="7086600" cy="804862"/>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11769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1"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1" y="2373312"/>
            <a:ext cx="4040188"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373312"/>
            <a:ext cx="4041775"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9822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1371600"/>
            <a:ext cx="3008313" cy="8572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371601"/>
            <a:ext cx="5111751" cy="4754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286001"/>
            <a:ext cx="3008313" cy="38401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21226"/>
            <a:ext cx="7086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57200" y="533400"/>
            <a:ext cx="7086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457200" y="5367339"/>
            <a:ext cx="7086600" cy="804862"/>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descr="epa_logo_horiz_Gray.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SlideENERGYSTAR_Template_v3.jpg"/>
          <p:cNvPicPr>
            <a:picLocks noChangeAspect="1"/>
          </p:cNvPicPr>
          <p:nvPr userDrawn="1"/>
        </p:nvPicPr>
        <p:blipFill>
          <a:blip r:embed="rId3">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65227" y="1474390"/>
            <a:ext cx="7837725" cy="539468"/>
          </a:xfrm>
        </p:spPr>
        <p:txBody>
          <a:bodyPr>
            <a:normAutofit/>
          </a:bodyPr>
          <a:lstStyle>
            <a:lvl1pPr algn="ctr">
              <a:lnSpc>
                <a:spcPts val="2800"/>
              </a:lnSpc>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665239" y="2027464"/>
            <a:ext cx="7840132" cy="557894"/>
          </a:xfrm>
        </p:spPr>
        <p:txBody>
          <a:bodyPr>
            <a:normAutofit/>
          </a:bodyPr>
          <a:lstStyle>
            <a:lvl1pPr algn="ctr">
              <a:lnSpc>
                <a:spcPts val="2800"/>
              </a:lnSpc>
              <a:buNone/>
              <a:defRPr sz="2800" b="1">
                <a:solidFill>
                  <a:schemeClr val="tx1">
                    <a:lumMod val="65000"/>
                    <a:lumOff val="35000"/>
                  </a:schemeClr>
                </a:solidFill>
              </a:defRPr>
            </a:lvl1pPr>
          </a:lstStyle>
          <a:p>
            <a:pPr lvl="0"/>
            <a:r>
              <a:rPr lang="en-US" dirty="0" smtClean="0"/>
              <a:t>Click to edit Master text styles</a:t>
            </a:r>
          </a:p>
        </p:txBody>
      </p:sp>
      <p:sp>
        <p:nvSpPr>
          <p:cNvPr id="10" name="Content Placeholder 2"/>
          <p:cNvSpPr>
            <a:spLocks noGrp="1"/>
          </p:cNvSpPr>
          <p:nvPr>
            <p:ph idx="10"/>
          </p:nvPr>
        </p:nvSpPr>
        <p:spPr>
          <a:xfrm>
            <a:off x="665239" y="4884965"/>
            <a:ext cx="7837714" cy="1496785"/>
          </a:xfrm>
        </p:spPr>
        <p:txBody>
          <a:bodyPr>
            <a:normAutofit/>
          </a:bodyPr>
          <a:lstStyle>
            <a:lvl1pPr algn="ctr">
              <a:buNone/>
              <a:defRPr sz="1600" b="0"/>
            </a:lvl1pPr>
          </a:lstStyle>
          <a:p>
            <a:pPr lvl="0"/>
            <a:r>
              <a:rPr lang="en-US" dirty="0" smtClean="0"/>
              <a:t>Click to edit Master text styles</a:t>
            </a:r>
          </a:p>
        </p:txBody>
      </p:sp>
    </p:spTree>
    <p:extLst>
      <p:ext uri="{BB962C8B-B14F-4D97-AF65-F5344CB8AC3E}">
        <p14:creationId xmlns:p14="http://schemas.microsoft.com/office/powerpoint/2010/main" val="3055134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epa_logo_horiz_Gray.eps"/>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31775" y="6454775"/>
            <a:ext cx="5810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SlideENERGYSTAR_Template_v3.jpg"/>
          <p:cNvPicPr>
            <a:picLocks noChangeAspect="1"/>
          </p:cNvPicPr>
          <p:nvPr userDrawn="1"/>
        </p:nvPicPr>
        <p:blipFill>
          <a:blip r:embed="rId5">
            <a:extLst>
              <a:ext uri="{28A0092B-C50C-407E-A947-70E740481C1C}">
                <a14:useLocalDpi xmlns:a14="http://schemas.microsoft.com/office/drawing/2010/main" val="0"/>
              </a:ext>
            </a:extLst>
          </a:blip>
          <a:srcRect l="929" r="1472"/>
          <a:stretch>
            <a:fillRect/>
          </a:stretch>
        </p:blipFill>
        <p:spPr bwMode="auto">
          <a:xfrm>
            <a:off x="0" y="131763"/>
            <a:ext cx="9144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12213" y="1270282"/>
            <a:ext cx="8331787" cy="53780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12214" y="1951465"/>
            <a:ext cx="7874586" cy="4174699"/>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5"/>
          <p:cNvSpPr>
            <a:spLocks noGrp="1"/>
          </p:cNvSpPr>
          <p:nvPr>
            <p:ph type="sldNum" sz="quarter" idx="10"/>
          </p:nvPr>
        </p:nvSpPr>
        <p:spPr/>
        <p:txBody>
          <a:bodyPr/>
          <a:lstStyle>
            <a:lvl1pPr defTabSz="914400" eaLnBrk="0" hangingPunct="0">
              <a:defRPr>
                <a:latin typeface="Arial" pitchFamily="34" charset="0"/>
              </a:defRPr>
            </a:lvl1pPr>
          </a:lstStyle>
          <a:p>
            <a:pPr>
              <a:defRPr/>
            </a:pPr>
            <a:fld id="{2D96F0DA-CF71-432D-BD27-36D125CDF9A0}" type="slidenum">
              <a:rPr lang="en-US" altLang="en-US"/>
              <a:pPr>
                <a:defRPr/>
              </a:pPr>
              <a:t>‹#›</a:t>
            </a:fld>
            <a:endParaRPr lang="en-US" altLang="en-US"/>
          </a:p>
        </p:txBody>
      </p:sp>
    </p:spTree>
    <p:controls>
      <mc:AlternateContent xmlns:mc="http://schemas.openxmlformats.org/markup-compatibility/2006">
        <mc:Choice xmlns:v="urn:schemas-microsoft-com:vml" Requires="v">
          <p:control spid="1043" r:id="rId2" imgW="9953640" imgH="971640"/>
        </mc:Choice>
        <mc:Fallback>
          <p:control r:id="rId2" imgW="9953640" imgH="971640">
            <p:pic>
              <p:nvPicPr>
                <p:cNvPr id="6" name="Image1" hidden="1"/>
                <p:cNvPicPr preferRelativeResize="0">
                  <a:picLocks noChangeArrowheads="1" noChangeShapeType="1"/>
                </p:cNvPicPr>
                <p:nvPr/>
              </p:nvPicPr>
              <p:blipFill>
                <a:blip r:embed="rId6"/>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733448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8" r:id="rId1"/>
    <p:sldLayoutId id="2147483873" r:id="rId2"/>
    <p:sldLayoutId id="2147483874" r:id="rId3"/>
    <p:sldLayoutId id="2147483875" r:id="rId4"/>
    <p:sldLayoutId id="2147483876" r:id="rId5"/>
    <p:sldLayoutId id="2147483879" r:id="rId6"/>
    <p:sldLayoutId id="2147483877" r:id="rId7"/>
  </p:sldLayoutIdLst>
  <p:hf hdr="0" ftr="0" dt="0"/>
  <p:txStyles>
    <p:title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5025" y="1270000"/>
            <a:ext cx="83947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849313" y="1951038"/>
            <a:ext cx="7837487"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Slide Number Placeholder 5"/>
          <p:cNvSpPr>
            <a:spLocks noGrp="1"/>
          </p:cNvSpPr>
          <p:nvPr>
            <p:ph type="sldNum" sz="quarter" idx="4"/>
          </p:nvPr>
        </p:nvSpPr>
        <p:spPr>
          <a:xfrm>
            <a:off x="8208963" y="6356350"/>
            <a:ext cx="477837"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itchFamily="34" charset="0"/>
              </a:defRPr>
            </a:lvl1pPr>
          </a:lstStyle>
          <a:p>
            <a:pPr>
              <a:defRPr/>
            </a:pPr>
            <a:fld id="{3641F210-5AD1-4675-BE7F-F99459A2BF30}" type="slidenum">
              <a:rPr lang="en-US" altLang="en-US">
                <a:cs typeface="Arial" panose="020B0604020202020204" pitchFamily="34" charset="0"/>
              </a:rPr>
              <a:pPr>
                <a:defRPr/>
              </a:pPr>
              <a:t>‹#›</a:t>
            </a:fld>
            <a:endParaRPr lang="en-US" altLang="en-US">
              <a:cs typeface="Arial" panose="020B0604020202020204" pitchFamily="34" charset="0"/>
            </a:endParaRPr>
          </a:p>
        </p:txBody>
      </p:sp>
    </p:spTree>
    <p:extLst>
      <p:ext uri="{BB962C8B-B14F-4D97-AF65-F5344CB8AC3E}">
        <p14:creationId xmlns:p14="http://schemas.microsoft.com/office/powerpoint/2010/main" val="4254734230"/>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 id="2147483892" r:id="rId12"/>
    <p:sldLayoutId id="2147483893" r:id="rId13"/>
  </p:sldLayoutIdLst>
  <p:hf hdr="0" ftr="0" dt="0"/>
  <p:txStyles>
    <p:titleStyle>
      <a:lvl1pPr algn="l" defTabSz="457200" rtl="0" eaLnBrk="0" fontAlgn="base" hangingPunct="0">
        <a:spcBef>
          <a:spcPct val="0"/>
        </a:spcBef>
        <a:spcAft>
          <a:spcPct val="0"/>
        </a:spcAft>
        <a:defRPr b="1" kern="1200">
          <a:solidFill>
            <a:srgbClr val="0070C0"/>
          </a:solidFill>
          <a:latin typeface="Univers" pitchFamily="34" charset="0"/>
          <a:ea typeface="+mj-ea"/>
          <a:cs typeface="+mj-cs"/>
        </a:defRPr>
      </a:lvl1pPr>
      <a:lvl2pPr algn="l" defTabSz="457200" rtl="0" eaLnBrk="0" fontAlgn="base" hangingPunct="0">
        <a:spcBef>
          <a:spcPct val="0"/>
        </a:spcBef>
        <a:spcAft>
          <a:spcPct val="0"/>
        </a:spcAft>
        <a:defRPr b="1">
          <a:solidFill>
            <a:srgbClr val="0070C0"/>
          </a:solidFill>
          <a:latin typeface="Univers"/>
        </a:defRPr>
      </a:lvl2pPr>
      <a:lvl3pPr algn="l" defTabSz="457200" rtl="0" eaLnBrk="0" fontAlgn="base" hangingPunct="0">
        <a:spcBef>
          <a:spcPct val="0"/>
        </a:spcBef>
        <a:spcAft>
          <a:spcPct val="0"/>
        </a:spcAft>
        <a:defRPr b="1">
          <a:solidFill>
            <a:srgbClr val="0070C0"/>
          </a:solidFill>
          <a:latin typeface="Univers"/>
        </a:defRPr>
      </a:lvl3pPr>
      <a:lvl4pPr algn="l" defTabSz="457200" rtl="0" eaLnBrk="0" fontAlgn="base" hangingPunct="0">
        <a:spcBef>
          <a:spcPct val="0"/>
        </a:spcBef>
        <a:spcAft>
          <a:spcPct val="0"/>
        </a:spcAft>
        <a:defRPr b="1">
          <a:solidFill>
            <a:srgbClr val="0070C0"/>
          </a:solidFill>
          <a:latin typeface="Univers"/>
        </a:defRPr>
      </a:lvl4pPr>
      <a:lvl5pPr algn="l" defTabSz="457200" rtl="0" eaLnBrk="0" fontAlgn="base" hangingPunct="0">
        <a:spcBef>
          <a:spcPct val="0"/>
        </a:spcBef>
        <a:spcAft>
          <a:spcPct val="0"/>
        </a:spcAft>
        <a:defRPr b="1">
          <a:solidFill>
            <a:srgbClr val="0070C0"/>
          </a:solidFill>
          <a:latin typeface="Univers"/>
        </a:defRPr>
      </a:lvl5pPr>
      <a:lvl6pPr marL="457200" algn="l" defTabSz="457200" rtl="0" fontAlgn="base">
        <a:spcBef>
          <a:spcPct val="0"/>
        </a:spcBef>
        <a:spcAft>
          <a:spcPct val="0"/>
        </a:spcAft>
        <a:defRPr b="1">
          <a:solidFill>
            <a:srgbClr val="0070C0"/>
          </a:solidFill>
          <a:latin typeface="Univers"/>
        </a:defRPr>
      </a:lvl6pPr>
      <a:lvl7pPr marL="914400" algn="l" defTabSz="457200" rtl="0" fontAlgn="base">
        <a:spcBef>
          <a:spcPct val="0"/>
        </a:spcBef>
        <a:spcAft>
          <a:spcPct val="0"/>
        </a:spcAft>
        <a:defRPr b="1">
          <a:solidFill>
            <a:srgbClr val="0070C0"/>
          </a:solidFill>
          <a:latin typeface="Univers"/>
        </a:defRPr>
      </a:lvl7pPr>
      <a:lvl8pPr marL="1371600" algn="l" defTabSz="457200" rtl="0" fontAlgn="base">
        <a:spcBef>
          <a:spcPct val="0"/>
        </a:spcBef>
        <a:spcAft>
          <a:spcPct val="0"/>
        </a:spcAft>
        <a:defRPr b="1">
          <a:solidFill>
            <a:srgbClr val="0070C0"/>
          </a:solidFill>
          <a:latin typeface="Univers"/>
        </a:defRPr>
      </a:lvl8pPr>
      <a:lvl9pPr marL="1828800" algn="l" defTabSz="457200" rtl="0" fontAlgn="base">
        <a:spcBef>
          <a:spcPct val="0"/>
        </a:spcBef>
        <a:spcAft>
          <a:spcPct val="0"/>
        </a:spcAft>
        <a:defRPr b="1">
          <a:solidFill>
            <a:srgbClr val="0070C0"/>
          </a:solidFill>
          <a:latin typeface="Univers"/>
        </a:defRPr>
      </a:lvl9pPr>
    </p:titleStyle>
    <p:bodyStyle>
      <a:lvl1pPr marL="342900" indent="-3429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1pPr>
      <a:lvl2pPr marL="742950" indent="-28575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2pPr>
      <a:lvl3pPr marL="1143000" indent="-2286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3pPr>
      <a:lvl4pPr marL="1600200" indent="-2286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4pPr>
      <a:lvl5pPr marL="2057400" indent="-2286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835025" y="1270000"/>
            <a:ext cx="8394700"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849313" y="1951038"/>
            <a:ext cx="7837487"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Slide Number Placeholder 5"/>
          <p:cNvSpPr>
            <a:spLocks noGrp="1"/>
          </p:cNvSpPr>
          <p:nvPr>
            <p:ph type="sldNum" sz="quarter" idx="4"/>
          </p:nvPr>
        </p:nvSpPr>
        <p:spPr>
          <a:xfrm>
            <a:off x="8208963" y="6356350"/>
            <a:ext cx="477837"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itchFamily="34" charset="0"/>
              </a:defRPr>
            </a:lvl1pPr>
          </a:lstStyle>
          <a:p>
            <a:pPr>
              <a:defRPr/>
            </a:pPr>
            <a:fld id="{FF16950E-9BB8-415F-8672-FB1B499718A3}" type="slidenum">
              <a:rPr lang="en-US" altLang="en-US">
                <a:cs typeface="Arial" panose="020B0604020202020204" pitchFamily="34" charset="0"/>
              </a:rPr>
              <a:pPr>
                <a:defRPr/>
              </a:pPr>
              <a:t>‹#›</a:t>
            </a:fld>
            <a:endParaRPr lang="en-US" altLang="en-US">
              <a:cs typeface="Arial" panose="020B0604020202020204" pitchFamily="34" charset="0"/>
            </a:endParaRPr>
          </a:p>
        </p:txBody>
      </p:sp>
    </p:spTree>
    <p:extLst>
      <p:ext uri="{BB962C8B-B14F-4D97-AF65-F5344CB8AC3E}">
        <p14:creationId xmlns:p14="http://schemas.microsoft.com/office/powerpoint/2010/main" val="3921287282"/>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 id="2147483907" r:id="rId13"/>
  </p:sldLayoutIdLst>
  <p:hf hdr="0" ftr="0" dt="0"/>
  <p:txStyles>
    <p:titleStyle>
      <a:lvl1pPr algn="l" defTabSz="457200" rtl="0" eaLnBrk="0" fontAlgn="base" hangingPunct="0">
        <a:spcBef>
          <a:spcPct val="0"/>
        </a:spcBef>
        <a:spcAft>
          <a:spcPct val="0"/>
        </a:spcAft>
        <a:defRPr b="1" kern="1200">
          <a:solidFill>
            <a:srgbClr val="0070C0"/>
          </a:solidFill>
          <a:latin typeface="Univers" pitchFamily="34" charset="0"/>
          <a:ea typeface="+mj-ea"/>
          <a:cs typeface="+mj-cs"/>
        </a:defRPr>
      </a:lvl1pPr>
      <a:lvl2pPr algn="l" defTabSz="457200" rtl="0" eaLnBrk="0" fontAlgn="base" hangingPunct="0">
        <a:spcBef>
          <a:spcPct val="0"/>
        </a:spcBef>
        <a:spcAft>
          <a:spcPct val="0"/>
        </a:spcAft>
        <a:defRPr b="1">
          <a:solidFill>
            <a:srgbClr val="0070C0"/>
          </a:solidFill>
          <a:latin typeface="Univers"/>
        </a:defRPr>
      </a:lvl2pPr>
      <a:lvl3pPr algn="l" defTabSz="457200" rtl="0" eaLnBrk="0" fontAlgn="base" hangingPunct="0">
        <a:spcBef>
          <a:spcPct val="0"/>
        </a:spcBef>
        <a:spcAft>
          <a:spcPct val="0"/>
        </a:spcAft>
        <a:defRPr b="1">
          <a:solidFill>
            <a:srgbClr val="0070C0"/>
          </a:solidFill>
          <a:latin typeface="Univers"/>
        </a:defRPr>
      </a:lvl3pPr>
      <a:lvl4pPr algn="l" defTabSz="457200" rtl="0" eaLnBrk="0" fontAlgn="base" hangingPunct="0">
        <a:spcBef>
          <a:spcPct val="0"/>
        </a:spcBef>
        <a:spcAft>
          <a:spcPct val="0"/>
        </a:spcAft>
        <a:defRPr b="1">
          <a:solidFill>
            <a:srgbClr val="0070C0"/>
          </a:solidFill>
          <a:latin typeface="Univers"/>
        </a:defRPr>
      </a:lvl4pPr>
      <a:lvl5pPr algn="l" defTabSz="457200" rtl="0" eaLnBrk="0" fontAlgn="base" hangingPunct="0">
        <a:spcBef>
          <a:spcPct val="0"/>
        </a:spcBef>
        <a:spcAft>
          <a:spcPct val="0"/>
        </a:spcAft>
        <a:defRPr b="1">
          <a:solidFill>
            <a:srgbClr val="0070C0"/>
          </a:solidFill>
          <a:latin typeface="Univers"/>
        </a:defRPr>
      </a:lvl5pPr>
      <a:lvl6pPr marL="457200" algn="l" defTabSz="457200" rtl="0" fontAlgn="base">
        <a:spcBef>
          <a:spcPct val="0"/>
        </a:spcBef>
        <a:spcAft>
          <a:spcPct val="0"/>
        </a:spcAft>
        <a:defRPr b="1">
          <a:solidFill>
            <a:srgbClr val="0070C0"/>
          </a:solidFill>
          <a:latin typeface="Univers"/>
        </a:defRPr>
      </a:lvl6pPr>
      <a:lvl7pPr marL="914400" algn="l" defTabSz="457200" rtl="0" fontAlgn="base">
        <a:spcBef>
          <a:spcPct val="0"/>
        </a:spcBef>
        <a:spcAft>
          <a:spcPct val="0"/>
        </a:spcAft>
        <a:defRPr b="1">
          <a:solidFill>
            <a:srgbClr val="0070C0"/>
          </a:solidFill>
          <a:latin typeface="Univers"/>
        </a:defRPr>
      </a:lvl7pPr>
      <a:lvl8pPr marL="1371600" algn="l" defTabSz="457200" rtl="0" fontAlgn="base">
        <a:spcBef>
          <a:spcPct val="0"/>
        </a:spcBef>
        <a:spcAft>
          <a:spcPct val="0"/>
        </a:spcAft>
        <a:defRPr b="1">
          <a:solidFill>
            <a:srgbClr val="0070C0"/>
          </a:solidFill>
          <a:latin typeface="Univers"/>
        </a:defRPr>
      </a:lvl8pPr>
      <a:lvl9pPr marL="1828800" algn="l" defTabSz="457200" rtl="0" fontAlgn="base">
        <a:spcBef>
          <a:spcPct val="0"/>
        </a:spcBef>
        <a:spcAft>
          <a:spcPct val="0"/>
        </a:spcAft>
        <a:defRPr b="1">
          <a:solidFill>
            <a:srgbClr val="0070C0"/>
          </a:solidFill>
          <a:latin typeface="Univers"/>
        </a:defRPr>
      </a:lvl9pPr>
    </p:titleStyle>
    <p:bodyStyle>
      <a:lvl1pPr marL="342900" indent="-3429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1pPr>
      <a:lvl2pPr marL="742950" indent="-28575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2pPr>
      <a:lvl3pPr marL="1143000" indent="-2286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3pPr>
      <a:lvl4pPr marL="1600200" indent="-2286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4pPr>
      <a:lvl5pPr marL="2057400" indent="-228600" algn="l" defTabSz="457200" rtl="0" eaLnBrk="0" fontAlgn="base" hangingPunct="0">
        <a:spcBef>
          <a:spcPct val="200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extLst>
      <p:ext uri="{BB962C8B-B14F-4D97-AF65-F5344CB8AC3E}">
        <p14:creationId xmlns:p14="http://schemas.microsoft.com/office/powerpoint/2010/main" val="1075903199"/>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Lst>
  <p:hf hdr="0" ftr="0" dt="0"/>
  <p:txStyles>
    <p:title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panose="020B0604020202020204" pitchFamily="34" charset="0"/>
        <a:buChar char="•"/>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panose="020B0604020202020204" pitchFamily="34" charset="0"/>
        <a:buChar char="–"/>
        <a:defRPr sz="28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panose="020B0604020202020204" pitchFamily="34"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panose="020B0604020202020204" pitchFamily="34" charset="0"/>
        <a:buChar char="–"/>
        <a:defRPr sz="20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panose="020B0604020202020204"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hyperlink" Target="http://www.energystar.gov/emergingtech"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emf"/></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hyperlink" Target="http://www.energystar.gov/" TargetMode="Externa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hyperlink" Target="http://www.energystar.gov/cfs"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hyperlink" Target="http://www.energystar.gov/wheretobuy" TargetMode="External"/><Relationship Id="rId4" Type="http://schemas.openxmlformats.org/officeDocument/2006/relationships/hyperlink" Target="http://www.energystar.gov/cfs"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hyperlink" Target="http://www.energystar.gov/cfs/incentives" TargetMode="External"/><Relationship Id="rId4" Type="http://schemas.openxmlformats.org/officeDocument/2006/relationships/hyperlink" Target="http://www.energystar.gov/rebatefinder"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www.energystar.gov/productfinder"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hyperlink" Target="http://www.energystar.gov/cfs" TargetMode="External"/><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hyperlink" Target="http://www.energystar.gov/training/cfs" TargetMode="External"/><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openxmlformats.org/officeDocument/2006/relationships/image" Target="../media/image36.jpeg"/><Relationship Id="rId4" Type="http://schemas.openxmlformats.org/officeDocument/2006/relationships/hyperlink" Target="http://www.energystar.gov/index.cfm?c=pt_univ.pt_univ"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hyperlink" Target="http://www.energystar.gov/cfs" TargetMode="External"/><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41.png"/><Relationship Id="rId4" Type="http://schemas.openxmlformats.org/officeDocument/2006/relationships/hyperlink" Target="http://www.energystar.gov/cf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39.png"/><Relationship Id="rId4" Type="http://schemas.openxmlformats.org/officeDocument/2006/relationships/hyperlink" Target="http://www.energystar.gov/cfs"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image" Target="../media/image43.png"/><Relationship Id="rId7" Type="http://schemas.openxmlformats.org/officeDocument/2006/relationships/image" Target="../media/image46.jpg"/><Relationship Id="rId2" Type="http://schemas.openxmlformats.org/officeDocument/2006/relationships/notesSlide" Target="../notesSlides/notesSlide25.xml"/><Relationship Id="rId1" Type="http://schemas.openxmlformats.org/officeDocument/2006/relationships/slideLayout" Target="../slideLayouts/slideLayout9.xml"/><Relationship Id="rId6" Type="http://schemas.openxmlformats.org/officeDocument/2006/relationships/image" Target="../media/image45.jpg"/><Relationship Id="rId5" Type="http://schemas.openxmlformats.org/officeDocument/2006/relationships/hyperlink" Target="http://www.energystar.gov/cfs/success" TargetMode="External"/><Relationship Id="rId4" Type="http://schemas.openxmlformats.org/officeDocument/2006/relationships/image" Target="../media/image44.png"/><Relationship Id="rId9" Type="http://schemas.openxmlformats.org/officeDocument/2006/relationships/image" Target="../media/image48.png"/></Relationships>
</file>

<file path=ppt/slides/_rels/slide28.xml.rels><?xml version="1.0" encoding="UTF-8" standalone="yes"?>
<Relationships xmlns="http://schemas.openxmlformats.org/package/2006/relationships"><Relationship Id="rId8" Type="http://schemas.openxmlformats.org/officeDocument/2006/relationships/hyperlink" Target="http://www.energystar.gov/cfs/incentives" TargetMode="External"/><Relationship Id="rId3" Type="http://schemas.openxmlformats.org/officeDocument/2006/relationships/hyperlink" Target="http://www.energystar.gov/productfinder" TargetMode="External"/><Relationship Id="rId7" Type="http://schemas.openxmlformats.org/officeDocument/2006/relationships/hyperlink" Target="http://www.energystar.gov/cfs/wheretobuy"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hyperlink" Target="http://www.energystar.gov/cfs/savingscalc" TargetMode="External"/><Relationship Id="rId11" Type="http://schemas.openxmlformats.org/officeDocument/2006/relationships/hyperlink" Target="mailto:commercialfoodservice@energystar.gov" TargetMode="External"/><Relationship Id="rId5" Type="http://schemas.openxmlformats.org/officeDocument/2006/relationships/hyperlink" Target="http://www.energystar.gov/partnersearch" TargetMode="External"/><Relationship Id="rId10" Type="http://schemas.openxmlformats.org/officeDocument/2006/relationships/hyperlink" Target="http://www.energystar.gov/ia/partners/publications" TargetMode="External"/><Relationship Id="rId4" Type="http://schemas.openxmlformats.org/officeDocument/2006/relationships/hyperlink" Target="http://www.energystar.gov/specifications" TargetMode="External"/><Relationship Id="rId9" Type="http://schemas.openxmlformats.org/officeDocument/2006/relationships/hyperlink" Target="http://www.energystar.gov/index.cfm?c=pt_univ.pt_univ_cfs"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energystar.gov/benchmark" TargetMode="External"/><Relationship Id="rId7"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hyperlink" Target="http://conserve.restaurant.org/" TargetMode="External"/><Relationship Id="rId5" Type="http://schemas.openxmlformats.org/officeDocument/2006/relationships/hyperlink" Target="http://www.energystar.gov/cfs" TargetMode="External"/><Relationship Id="rId4" Type="http://schemas.openxmlformats.org/officeDocument/2006/relationships/hyperlink" Target="http://www.fishnick.com/"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2.xml"/><Relationship Id="rId4" Type="http://schemas.openxmlformats.org/officeDocument/2006/relationships/image" Target="../media/image7.emf"/></Relationships>
</file>

<file path=ppt/slides/_rels/slide30.xml.rels><?xml version="1.0" encoding="UTF-8" standalone="yes"?>
<Relationships xmlns="http://schemas.openxmlformats.org/package/2006/relationships"><Relationship Id="rId3" Type="http://schemas.openxmlformats.org/officeDocument/2006/relationships/hyperlink" Target="mailto:Song.Una@epa.gov" TargetMode="External"/><Relationship Id="rId2" Type="http://schemas.openxmlformats.org/officeDocument/2006/relationships/notesSlide" Target="../notesSlides/notesSlide28.xml"/><Relationship Id="rId1" Type="http://schemas.openxmlformats.org/officeDocument/2006/relationships/slideLayout" Target="../slideLayouts/slideLayout9.xml"/><Relationship Id="rId5" Type="http://schemas.openxmlformats.org/officeDocument/2006/relationships/hyperlink" Target="mailto:commercialfoodservice@energystar.gov" TargetMode="External"/><Relationship Id="rId4" Type="http://schemas.openxmlformats.org/officeDocument/2006/relationships/hyperlink" Target="mailto:Jessica.Schultz@icfi.com"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mailto:Commercialsteamcookers@energystar.gov" TargetMode="External"/><Relationship Id="rId3" Type="http://schemas.openxmlformats.org/officeDocument/2006/relationships/hyperlink" Target="mailto:Commercialfryers@energystar.gov" TargetMode="External"/><Relationship Id="rId7" Type="http://schemas.openxmlformats.org/officeDocument/2006/relationships/hyperlink" Target="mailto:Commercialrefrigeration@energystar.gov" TargetMode="External"/><Relationship Id="rId2" Type="http://schemas.openxmlformats.org/officeDocument/2006/relationships/hyperlink" Target="mailto:Commercialdishwashers@energystar.gov" TargetMode="External"/><Relationship Id="rId1" Type="http://schemas.openxmlformats.org/officeDocument/2006/relationships/slideLayout" Target="../slideLayouts/slideLayout9.xml"/><Relationship Id="rId6" Type="http://schemas.openxmlformats.org/officeDocument/2006/relationships/hyperlink" Target="mailto:Commercialovens@energystar.gov" TargetMode="External"/><Relationship Id="rId5" Type="http://schemas.openxmlformats.org/officeDocument/2006/relationships/hyperlink" Target="mailto:Commercialhotfoodholdingcabinets@energystar.gov" TargetMode="External"/><Relationship Id="rId4" Type="http://schemas.openxmlformats.org/officeDocument/2006/relationships/hyperlink" Target="mailto:Commercialgriddles@energystar.gov" TargetMode="External"/><Relationship Id="rId9" Type="http://schemas.openxmlformats.org/officeDocument/2006/relationships/hyperlink" Target="mailto:Icemachines@energystar.gov"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3.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0.xml"/><Relationship Id="rId1" Type="http://schemas.openxmlformats.org/officeDocument/2006/relationships/tags" Target="../tags/tag4.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116388" y="6484938"/>
            <a:ext cx="796925" cy="3730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solidFill>
                <a:prstClr val="white"/>
              </a:solidFill>
            </a:endParaRPr>
          </a:p>
        </p:txBody>
      </p:sp>
      <p:sp>
        <p:nvSpPr>
          <p:cNvPr id="31750" name="Content Placeholder 10"/>
          <p:cNvSpPr>
            <a:spLocks noGrp="1"/>
          </p:cNvSpPr>
          <p:nvPr>
            <p:ph idx="10"/>
          </p:nvPr>
        </p:nvSpPr>
        <p:spPr>
          <a:xfrm>
            <a:off x="914399" y="4495800"/>
            <a:ext cx="7335837" cy="1022350"/>
          </a:xfrm>
        </p:spPr>
        <p:txBody>
          <a:bodyPr/>
          <a:lstStyle/>
          <a:p>
            <a:pPr eaLnBrk="1" hangingPunct="1"/>
            <a:r>
              <a:rPr lang="en-US" dirty="0">
                <a:latin typeface="Arial" charset="0"/>
                <a:cs typeface="Arial" charset="0"/>
              </a:rPr>
              <a:t>January 29, </a:t>
            </a:r>
            <a:r>
              <a:rPr lang="en-US" dirty="0" smtClean="0">
                <a:latin typeface="Arial" charset="0"/>
                <a:cs typeface="Arial" charset="0"/>
              </a:rPr>
              <a:t>2015 at 1:30pm ET</a:t>
            </a:r>
            <a:endParaRPr lang="en-US" dirty="0">
              <a:latin typeface="Arial" charset="0"/>
              <a:cs typeface="Arial" charset="0"/>
            </a:endParaRPr>
          </a:p>
        </p:txBody>
      </p:sp>
      <p:sp>
        <p:nvSpPr>
          <p:cNvPr id="7" name="Rectangle 2"/>
          <p:cNvSpPr txBox="1">
            <a:spLocks noChangeArrowheads="1"/>
          </p:cNvSpPr>
          <p:nvPr/>
        </p:nvSpPr>
        <p:spPr bwMode="auto">
          <a:xfrm>
            <a:off x="238917" y="1905000"/>
            <a:ext cx="8686800" cy="241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lvl1pPr algn="ctr" defTabSz="457200" rtl="0" eaLnBrk="0" fontAlgn="base" hangingPunct="0">
              <a:lnSpc>
                <a:spcPts val="2800"/>
              </a:lnSpc>
              <a:spcBef>
                <a:spcPct val="0"/>
              </a:spcBef>
              <a:spcAft>
                <a:spcPct val="0"/>
              </a:spcAft>
              <a:defRPr sz="2800" b="1" kern="1200">
                <a:solidFill>
                  <a:srgbClr val="0070C0"/>
                </a:solidFill>
                <a:latin typeface="Univers" pitchFamily="34" charset="0"/>
                <a:ea typeface="+mj-ea"/>
                <a:cs typeface="+mj-cs"/>
              </a:defRPr>
            </a:lvl1pPr>
            <a:lvl2pPr algn="l" defTabSz="457200" rtl="0" eaLnBrk="0" fontAlgn="base" hangingPunct="0">
              <a:spcBef>
                <a:spcPct val="0"/>
              </a:spcBef>
              <a:spcAft>
                <a:spcPct val="0"/>
              </a:spcAft>
              <a:defRPr b="1">
                <a:solidFill>
                  <a:srgbClr val="0070C0"/>
                </a:solidFill>
                <a:latin typeface="Univers"/>
              </a:defRPr>
            </a:lvl2pPr>
            <a:lvl3pPr algn="l" defTabSz="457200" rtl="0" eaLnBrk="0" fontAlgn="base" hangingPunct="0">
              <a:spcBef>
                <a:spcPct val="0"/>
              </a:spcBef>
              <a:spcAft>
                <a:spcPct val="0"/>
              </a:spcAft>
              <a:defRPr b="1">
                <a:solidFill>
                  <a:srgbClr val="0070C0"/>
                </a:solidFill>
                <a:latin typeface="Univers"/>
              </a:defRPr>
            </a:lvl3pPr>
            <a:lvl4pPr algn="l" defTabSz="457200" rtl="0" eaLnBrk="0" fontAlgn="base" hangingPunct="0">
              <a:spcBef>
                <a:spcPct val="0"/>
              </a:spcBef>
              <a:spcAft>
                <a:spcPct val="0"/>
              </a:spcAft>
              <a:defRPr b="1">
                <a:solidFill>
                  <a:srgbClr val="0070C0"/>
                </a:solidFill>
                <a:latin typeface="Univers"/>
              </a:defRPr>
            </a:lvl4pPr>
            <a:lvl5pPr algn="l" defTabSz="457200" rtl="0" eaLnBrk="0" fontAlgn="base" hangingPunct="0">
              <a:spcBef>
                <a:spcPct val="0"/>
              </a:spcBef>
              <a:spcAft>
                <a:spcPct val="0"/>
              </a:spcAft>
              <a:defRPr b="1">
                <a:solidFill>
                  <a:srgbClr val="0070C0"/>
                </a:solidFill>
                <a:latin typeface="Univers"/>
              </a:defRPr>
            </a:lvl5pPr>
            <a:lvl6pPr marL="457200" algn="l" defTabSz="457200" rtl="0" fontAlgn="base">
              <a:spcBef>
                <a:spcPct val="0"/>
              </a:spcBef>
              <a:spcAft>
                <a:spcPct val="0"/>
              </a:spcAft>
              <a:defRPr b="1">
                <a:solidFill>
                  <a:srgbClr val="0070C0"/>
                </a:solidFill>
                <a:latin typeface="Univers"/>
              </a:defRPr>
            </a:lvl6pPr>
            <a:lvl7pPr marL="914400" algn="l" defTabSz="457200" rtl="0" fontAlgn="base">
              <a:spcBef>
                <a:spcPct val="0"/>
              </a:spcBef>
              <a:spcAft>
                <a:spcPct val="0"/>
              </a:spcAft>
              <a:defRPr b="1">
                <a:solidFill>
                  <a:srgbClr val="0070C0"/>
                </a:solidFill>
                <a:latin typeface="Univers"/>
              </a:defRPr>
            </a:lvl7pPr>
            <a:lvl8pPr marL="1371600" algn="l" defTabSz="457200" rtl="0" fontAlgn="base">
              <a:spcBef>
                <a:spcPct val="0"/>
              </a:spcBef>
              <a:spcAft>
                <a:spcPct val="0"/>
              </a:spcAft>
              <a:defRPr b="1">
                <a:solidFill>
                  <a:srgbClr val="0070C0"/>
                </a:solidFill>
                <a:latin typeface="Univers"/>
              </a:defRPr>
            </a:lvl8pPr>
            <a:lvl9pPr marL="1828800" algn="l" defTabSz="457200" rtl="0" fontAlgn="base">
              <a:spcBef>
                <a:spcPct val="0"/>
              </a:spcBef>
              <a:spcAft>
                <a:spcPct val="0"/>
              </a:spcAft>
              <a:defRPr b="1">
                <a:solidFill>
                  <a:srgbClr val="0070C0"/>
                </a:solidFill>
                <a:latin typeface="Univers"/>
              </a:defRPr>
            </a:lvl9pPr>
          </a:lstStyle>
          <a:p>
            <a:pPr eaLnBrk="1" hangingPunct="1"/>
            <a:r>
              <a:rPr lang="en-US" dirty="0" smtClean="0">
                <a:latin typeface="Arial" charset="0"/>
                <a:cs typeface="Arial" charset="0"/>
              </a:rPr>
              <a:t>Saving Energy in School Kitchens </a:t>
            </a:r>
            <a:br>
              <a:rPr lang="en-US" dirty="0" smtClean="0">
                <a:latin typeface="Arial" charset="0"/>
                <a:cs typeface="Arial" charset="0"/>
              </a:rPr>
            </a:br>
            <a:r>
              <a:rPr lang="en-US" dirty="0" smtClean="0">
                <a:solidFill>
                  <a:schemeClr val="tx1">
                    <a:lumMod val="65000"/>
                    <a:lumOff val="35000"/>
                  </a:schemeClr>
                </a:solidFill>
                <a:latin typeface="Arial" charset="0"/>
                <a:cs typeface="Arial" charset="0"/>
              </a:rPr>
              <a:t/>
            </a:r>
            <a:br>
              <a:rPr lang="en-US" dirty="0" smtClean="0">
                <a:solidFill>
                  <a:schemeClr val="tx1">
                    <a:lumMod val="65000"/>
                    <a:lumOff val="35000"/>
                  </a:schemeClr>
                </a:solidFill>
                <a:latin typeface="Arial" charset="0"/>
                <a:cs typeface="Arial" charset="0"/>
              </a:rPr>
            </a:br>
            <a:r>
              <a:rPr lang="en-US" dirty="0" smtClean="0">
                <a:solidFill>
                  <a:schemeClr val="tx1">
                    <a:lumMod val="65000"/>
                    <a:lumOff val="35000"/>
                  </a:schemeClr>
                </a:solidFill>
                <a:latin typeface="Arial" charset="0"/>
                <a:cs typeface="Arial" charset="0"/>
              </a:rPr>
              <a:t>An ENERGY STAR Commercial Food Service (CFS) Webinar</a:t>
            </a:r>
          </a:p>
        </p:txBody>
      </p:sp>
    </p:spTree>
    <p:custDataLst>
      <p:tags r:id="rId1"/>
    </p:custDataLst>
    <p:extLst>
      <p:ext uri="{BB962C8B-B14F-4D97-AF65-F5344CB8AC3E}">
        <p14:creationId xmlns:p14="http://schemas.microsoft.com/office/powerpoint/2010/main" val="1775997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411" y="863386"/>
            <a:ext cx="8331787" cy="537808"/>
          </a:xfrm>
        </p:spPr>
        <p:txBody>
          <a:bodyPr/>
          <a:lstStyle/>
          <a:p>
            <a:r>
              <a:rPr lang="en-US" sz="2000" dirty="0"/>
              <a:t>ENERGY STAR Certified CFS Equipment Savings</a:t>
            </a: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10</a:t>
            </a:fld>
            <a:endParaRPr lang="en-US" altLang="en-US"/>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3380" y="1528981"/>
            <a:ext cx="1228475" cy="191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1381834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14844" y="1405647"/>
            <a:ext cx="1164028" cy="1973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152400" y="1571289"/>
            <a:ext cx="2253343" cy="1641771"/>
            <a:chOff x="533400" y="1676400"/>
            <a:chExt cx="2130425" cy="1357313"/>
          </a:xfrm>
        </p:grpSpPr>
        <p:pic>
          <p:nvPicPr>
            <p:cNvPr id="8" name="Picture 9" descr="GDM49F"/>
            <p:cNvPicPr>
              <a:picLocks noChangeAspect="1" noChangeArrowheads="1"/>
            </p:cNvPicPr>
            <p:nvPr/>
          </p:nvPicPr>
          <p:blipFill>
            <a:blip r:embed="rId5" cstate="print">
              <a:extLst>
                <a:ext uri="{28A0092B-C50C-407E-A947-70E740481C1C}">
                  <a14:useLocalDpi xmlns:a14="http://schemas.microsoft.com/office/drawing/2010/main" val="0"/>
                </a:ext>
              </a:extLst>
            </a:blip>
            <a:srcRect l="12224" r="14432"/>
            <a:stretch>
              <a:fillRect/>
            </a:stretch>
          </p:blipFill>
          <p:spPr bwMode="auto">
            <a:xfrm>
              <a:off x="1600200" y="1676400"/>
              <a:ext cx="1063625"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fh2ss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400" y="1676400"/>
              <a:ext cx="1011238"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Picture 23" descr="Commercial dishwash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9354" y="1363094"/>
            <a:ext cx="1118801" cy="2010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Table 10"/>
          <p:cNvGraphicFramePr>
            <a:graphicFrameLocks noGrp="1"/>
          </p:cNvGraphicFramePr>
          <p:nvPr>
            <p:extLst>
              <p:ext uri="{D42A27DB-BD31-4B8C-83A1-F6EECF244321}">
                <p14:modId xmlns:p14="http://schemas.microsoft.com/office/powerpoint/2010/main" val="1101298714"/>
              </p:ext>
            </p:extLst>
          </p:nvPr>
        </p:nvGraphicFramePr>
        <p:xfrm>
          <a:off x="159657" y="3581400"/>
          <a:ext cx="8839200" cy="2653094"/>
        </p:xfrm>
        <a:graphic>
          <a:graphicData uri="http://schemas.openxmlformats.org/drawingml/2006/table">
            <a:tbl>
              <a:tblPr firstRow="1" bandRow="1"/>
              <a:tblGrid>
                <a:gridCol w="2209800"/>
                <a:gridCol w="2209800"/>
                <a:gridCol w="2209800"/>
                <a:gridCol w="2209800"/>
              </a:tblGrid>
              <a:tr h="326728">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Refrigerators &amp; Freezers</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Hot Food Holding</a:t>
                      </a:r>
                      <a:r>
                        <a:rPr lang="en-US" sz="1200" baseline="0" dirty="0" smtClean="0"/>
                        <a:t> Cabinets</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Dishwashers</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Ovens</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r>
              <a:tr h="581988">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40% more efficient</a:t>
                      </a:r>
                      <a:r>
                        <a:rPr lang="en-US" sz="1100" baseline="0" dirty="0" smtClean="0"/>
                        <a:t> than standard models </a:t>
                      </a:r>
                      <a:endParaRPr lang="en-US" sz="1100" dirty="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70% more efficient</a:t>
                      </a:r>
                      <a:r>
                        <a:rPr lang="en-US" sz="1100" baseline="0" dirty="0" smtClean="0"/>
                        <a:t> than standard models</a:t>
                      </a:r>
                      <a:endParaRPr lang="en-US" sz="1100" dirty="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40% more energy efficient than standard</a:t>
                      </a:r>
                      <a:r>
                        <a:rPr lang="en-US" sz="1100" baseline="0" dirty="0" smtClean="0"/>
                        <a:t> models</a:t>
                      </a:r>
                      <a:endParaRPr lang="en-US" sz="1100" dirty="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20-30%</a:t>
                      </a:r>
                      <a:r>
                        <a:rPr lang="en-US" sz="1100" baseline="0" dirty="0" smtClean="0"/>
                        <a:t> more efficient than standard models </a:t>
                      </a:r>
                    </a:p>
                    <a:p>
                      <a:pPr algn="ctr"/>
                      <a:r>
                        <a:rPr lang="en-US" sz="1100" baseline="0" dirty="0" smtClean="0"/>
                        <a:t>(convection &amp; combination)</a:t>
                      </a:r>
                      <a:endParaRPr lang="en-US" sz="1100" dirty="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r>
              <a:tr h="746138">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$90 or $100/year</a:t>
                      </a:r>
                      <a:r>
                        <a:rPr lang="en-US" sz="1100" baseline="0" dirty="0" smtClean="0"/>
                        <a:t> </a:t>
                      </a:r>
                    </a:p>
                    <a:p>
                      <a:pPr algn="ctr"/>
                      <a:r>
                        <a:rPr lang="en-US" sz="1100" baseline="0" dirty="0" smtClean="0"/>
                        <a:t>(solid &amp; glass door refrigerators)</a:t>
                      </a:r>
                      <a:endParaRPr 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$300/year</a:t>
                      </a:r>
                      <a:endParaRPr 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$4,400</a:t>
                      </a:r>
                      <a:r>
                        <a:rPr lang="en-US" sz="1100" baseline="0" dirty="0" smtClean="0"/>
                        <a:t> or $1,300/year </a:t>
                      </a:r>
                    </a:p>
                    <a:p>
                      <a:pPr algn="ctr"/>
                      <a:r>
                        <a:rPr lang="en-US" sz="1100" baseline="0" dirty="0" smtClean="0"/>
                        <a:t>(flight and other machines)</a:t>
                      </a:r>
                      <a:endParaRPr 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$220 or</a:t>
                      </a:r>
                      <a:r>
                        <a:rPr lang="en-US" sz="1100" baseline="0" dirty="0" smtClean="0"/>
                        <a:t> $730/year</a:t>
                      </a:r>
                    </a:p>
                    <a:p>
                      <a:pPr algn="ctr"/>
                      <a:r>
                        <a:rPr lang="en-US" sz="1100" baseline="0" dirty="0" smtClean="0"/>
                        <a:t>(electric </a:t>
                      </a:r>
                      <a:r>
                        <a:rPr lang="en-US" sz="1100" baseline="0" dirty="0" smtClean="0">
                          <a:solidFill>
                            <a:srgbClr val="3F3F3F"/>
                          </a:solidFill>
                        </a:rPr>
                        <a:t>convection &amp; </a:t>
                      </a:r>
                      <a:r>
                        <a:rPr lang="en-US" sz="1100" baseline="0" dirty="0" err="1" smtClean="0">
                          <a:solidFill>
                            <a:srgbClr val="3F3F3F"/>
                          </a:solidFill>
                        </a:rPr>
                        <a:t>combi</a:t>
                      </a:r>
                      <a:r>
                        <a:rPr lang="en-US" sz="1100" baseline="0" dirty="0" smtClean="0">
                          <a:solidFill>
                            <a:srgbClr val="3F3F3F"/>
                          </a:solidFill>
                        </a:rPr>
                        <a:t>)</a:t>
                      </a:r>
                      <a:r>
                        <a:rPr lang="en-US" sz="1100" baseline="0" dirty="0" smtClean="0"/>
                        <a:t>;</a:t>
                      </a:r>
                    </a:p>
                    <a:p>
                      <a:pPr algn="ctr"/>
                      <a:r>
                        <a:rPr lang="en-US" sz="1100" baseline="0" dirty="0" smtClean="0"/>
                        <a:t> $170 or $250</a:t>
                      </a:r>
                    </a:p>
                    <a:p>
                      <a:pPr algn="ctr"/>
                      <a:r>
                        <a:rPr lang="en-US" sz="1100" baseline="0" dirty="0" smtClean="0"/>
                        <a:t>(gas convection &amp; </a:t>
                      </a:r>
                      <a:r>
                        <a:rPr lang="en-US" sz="1100" baseline="0" dirty="0" err="1" smtClean="0"/>
                        <a:t>combi</a:t>
                      </a:r>
                      <a:r>
                        <a:rPr lang="en-US" sz="1100" baseline="0" dirty="0" smtClean="0"/>
                        <a:t>)</a:t>
                      </a:r>
                      <a:endParaRPr 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r>
              <a:tr h="970006">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$890 and $1,000 in savings</a:t>
                      </a:r>
                      <a:r>
                        <a:rPr lang="en-US" sz="1100" baseline="0" dirty="0" smtClean="0"/>
                        <a:t> over the product lifetime </a:t>
                      </a:r>
                    </a:p>
                    <a:p>
                      <a:pPr algn="ctr"/>
                      <a:r>
                        <a:rPr lang="en-US" sz="1100" baseline="0" dirty="0" smtClean="0"/>
                        <a:t>(solid &amp; glass door refrigerators)</a:t>
                      </a:r>
                      <a:endParaRPr 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$3,000</a:t>
                      </a:r>
                      <a:r>
                        <a:rPr lang="en-US" sz="1100" baseline="0" dirty="0" smtClean="0"/>
                        <a:t> in savings over the product lifetime </a:t>
                      </a:r>
                      <a:endParaRPr 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100" dirty="0" smtClean="0"/>
                        <a:t>$39,000 and $11,000 in savings over the product lifetime </a:t>
                      </a:r>
                    </a:p>
                    <a:p>
                      <a:pPr algn="ctr"/>
                      <a:r>
                        <a:rPr lang="en-US" sz="1100" dirty="0" smtClean="0"/>
                        <a:t>(flight</a:t>
                      </a:r>
                      <a:r>
                        <a:rPr lang="en-US" sz="1100" baseline="0" dirty="0" smtClean="0"/>
                        <a:t> and other machines) </a:t>
                      </a:r>
                      <a:endParaRPr lang="en-US" sz="11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$660 and $7,200 in savings over the product lifetime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(electric convection</a:t>
                      </a:r>
                      <a:r>
                        <a:rPr lang="en-US" sz="1100" b="0" i="0" kern="1200" baseline="0" dirty="0" smtClean="0">
                          <a:solidFill>
                            <a:srgbClr val="3F3F3F"/>
                          </a:solidFill>
                          <a:latin typeface="+mn-lt"/>
                          <a:ea typeface="ＭＳ Ｐゴシック" pitchFamily="34" charset="-128"/>
                          <a:cs typeface="+mn-cs"/>
                        </a:rPr>
                        <a:t> &amp; </a:t>
                      </a:r>
                      <a:r>
                        <a:rPr lang="en-US" sz="1100" b="0" i="0" kern="1200" baseline="0" dirty="0" err="1" smtClean="0">
                          <a:solidFill>
                            <a:srgbClr val="3F3F3F"/>
                          </a:solidFill>
                          <a:latin typeface="+mn-lt"/>
                          <a:ea typeface="ＭＳ Ｐゴシック" pitchFamily="34" charset="-128"/>
                          <a:cs typeface="+mn-cs"/>
                        </a:rPr>
                        <a:t>combi</a:t>
                      </a:r>
                      <a:r>
                        <a:rPr lang="en-US" sz="1100" b="0" i="0" kern="1200" baseline="0" dirty="0" smtClean="0">
                          <a:solidFill>
                            <a:srgbClr val="3F3F3F"/>
                          </a:solidFill>
                          <a:latin typeface="+mn-lt"/>
                          <a:ea typeface="ＭＳ Ｐゴシック" pitchFamily="34" charset="-128"/>
                          <a:cs typeface="+mn-cs"/>
                        </a:rPr>
                        <a:t>); $1,700 and $2,500</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 (gas convection &amp; </a:t>
                      </a:r>
                      <a:r>
                        <a:rPr lang="en-US" sz="1100" b="0" i="0" kern="1200" dirty="0" err="1" smtClean="0">
                          <a:solidFill>
                            <a:srgbClr val="3F3F3F"/>
                          </a:solidFill>
                          <a:latin typeface="+mn-lt"/>
                          <a:ea typeface="ＭＳ Ｐゴシック" pitchFamily="34" charset="-128"/>
                          <a:cs typeface="+mn-cs"/>
                        </a:rPr>
                        <a:t>combi</a:t>
                      </a:r>
                      <a:r>
                        <a:rPr lang="en-US" sz="1100" b="0" i="0" kern="1200" dirty="0" smtClean="0">
                          <a:solidFill>
                            <a:srgbClr val="3F3F3F"/>
                          </a:solidFill>
                          <a:latin typeface="+mn-lt"/>
                          <a:ea typeface="ＭＳ Ｐゴシック" pitchFamily="34" charset="-128"/>
                          <a:cs typeface="+mn-cs"/>
                        </a:rPr>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r>
            </a:tbl>
          </a:graphicData>
        </a:graphic>
      </p:graphicFrame>
      <p:sp>
        <p:nvSpPr>
          <p:cNvPr id="12" name="Text Box 28"/>
          <p:cNvSpPr txBox="1">
            <a:spLocks noChangeArrowheads="1"/>
          </p:cNvSpPr>
          <p:nvPr/>
        </p:nvSpPr>
        <p:spPr bwMode="auto">
          <a:xfrm>
            <a:off x="969963" y="6396038"/>
            <a:ext cx="7239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lgn="ctr">
                <a:solidFill>
                  <a:srgbClr val="000000"/>
                </a:solidFill>
                <a:miter lim="800000"/>
                <a:headEnd/>
                <a:tailEnd/>
              </a14:hiddenLine>
            </a:ext>
          </a:extLst>
        </p:spPr>
        <p:txBody>
          <a:bodyPr>
            <a:spAutoFit/>
          </a:bodyPr>
          <a:lstStyle>
            <a:lvl1pPr marL="231775" indent="-2317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Tx/>
              <a:buChar char="•"/>
            </a:pPr>
            <a:r>
              <a:rPr lang="en-US" sz="1200" i="1" dirty="0">
                <a:solidFill>
                  <a:srgbClr val="000000"/>
                </a:solidFill>
                <a:latin typeface="Arial Narrow" pitchFamily="34" charset="0"/>
                <a:ea typeface="ＭＳ Ｐゴシック" pitchFamily="34" charset="-128"/>
                <a:cs typeface="Arial" pitchFamily="34" charset="0"/>
              </a:rPr>
              <a:t>Actual energy savings may vary based on equipment use and other factors.</a:t>
            </a:r>
          </a:p>
          <a:p>
            <a:pPr eaLnBrk="1" hangingPunct="1">
              <a:buFontTx/>
              <a:buChar char="•"/>
            </a:pPr>
            <a:r>
              <a:rPr lang="en-US" sz="1200" i="1" dirty="0" smtClean="0">
                <a:solidFill>
                  <a:srgbClr val="000000"/>
                </a:solidFill>
                <a:latin typeface="Arial Narrow" pitchFamily="34" charset="0"/>
                <a:ea typeface="ＭＳ Ｐゴシック" pitchFamily="34" charset="-128"/>
                <a:cs typeface="Arial" pitchFamily="34" charset="0"/>
              </a:rPr>
              <a:t>2014 </a:t>
            </a:r>
            <a:r>
              <a:rPr lang="en-US" sz="1200" i="1" dirty="0">
                <a:solidFill>
                  <a:srgbClr val="000000"/>
                </a:solidFill>
                <a:latin typeface="Arial Narrow" pitchFamily="34" charset="0"/>
                <a:ea typeface="ＭＳ Ｐゴシック" pitchFamily="34" charset="-128"/>
                <a:cs typeface="Arial" pitchFamily="34" charset="0"/>
              </a:rPr>
              <a:t>EPA savings figures</a:t>
            </a:r>
          </a:p>
        </p:txBody>
      </p:sp>
    </p:spTree>
    <p:extLst>
      <p:ext uri="{BB962C8B-B14F-4D97-AF65-F5344CB8AC3E}">
        <p14:creationId xmlns:p14="http://schemas.microsoft.com/office/powerpoint/2010/main" val="2897996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812" y="966426"/>
            <a:ext cx="8331787" cy="537808"/>
          </a:xfrm>
        </p:spPr>
        <p:txBody>
          <a:bodyPr/>
          <a:lstStyle/>
          <a:p>
            <a:r>
              <a:rPr lang="en-US" sz="2000" dirty="0"/>
              <a:t>ENERGY STAR Emerging Technology </a:t>
            </a:r>
            <a:r>
              <a:rPr lang="en-US" sz="2000" dirty="0" smtClean="0"/>
              <a:t>– Demand Control Kitchen Ventilation (DCKV)</a:t>
            </a:r>
            <a:endParaRPr lang="en-US" sz="2000"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11</a:t>
            </a:fld>
            <a:endParaRPr lang="en-US" altLang="en-US"/>
          </a:p>
        </p:txBody>
      </p:sp>
      <p:sp>
        <p:nvSpPr>
          <p:cNvPr id="6" name="Content Placeholder 3"/>
          <p:cNvSpPr txBox="1">
            <a:spLocks/>
          </p:cNvSpPr>
          <p:nvPr/>
        </p:nvSpPr>
        <p:spPr bwMode="auto">
          <a:xfrm>
            <a:off x="152401" y="1891889"/>
            <a:ext cx="4724400" cy="4017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lnSpc>
                <a:spcPts val="2000"/>
              </a:lnSpc>
              <a:spcBef>
                <a:spcPts val="6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1pPr>
            <a:lvl2pPr marL="742950" indent="-285750" algn="l" defTabSz="457200" rtl="0" eaLnBrk="0" fontAlgn="base" hangingPunct="0">
              <a:lnSpc>
                <a:spcPts val="2000"/>
              </a:lnSpc>
              <a:spcBef>
                <a:spcPts val="6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2pPr>
            <a:lvl3pPr marL="1143000" indent="-228600" algn="l" defTabSz="457200" rtl="0" eaLnBrk="0" fontAlgn="base" hangingPunct="0">
              <a:lnSpc>
                <a:spcPts val="2000"/>
              </a:lnSpc>
              <a:spcBef>
                <a:spcPts val="6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3pPr>
            <a:lvl4pPr marL="1600200" indent="-228600" algn="l" defTabSz="457200" rtl="0" eaLnBrk="0" fontAlgn="base" hangingPunct="0">
              <a:lnSpc>
                <a:spcPts val="2000"/>
              </a:lnSpc>
              <a:spcBef>
                <a:spcPts val="6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4pPr>
            <a:lvl5pPr marL="2057400" indent="-228600" algn="l" defTabSz="457200" rtl="0" eaLnBrk="0" fontAlgn="base" hangingPunct="0">
              <a:lnSpc>
                <a:spcPts val="2000"/>
              </a:lnSpc>
              <a:spcBef>
                <a:spcPts val="600"/>
              </a:spcBef>
              <a:spcAft>
                <a:spcPct val="0"/>
              </a:spcAft>
              <a:buClr>
                <a:srgbClr val="4498D5"/>
              </a:buClr>
              <a:buFont typeface="Arial" panose="020B0604020202020204" pitchFamily="34" charset="0"/>
              <a:buChar char="»"/>
              <a:defRPr sz="1400" kern="1200">
                <a:solidFill>
                  <a:srgbClr val="595959"/>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ct val="0"/>
              </a:spcBef>
              <a:spcAft>
                <a:spcPct val="20000"/>
              </a:spcAft>
              <a:buClr>
                <a:srgbClr val="0070C0"/>
              </a:buClr>
              <a:buNone/>
              <a:defRPr/>
            </a:pPr>
            <a:r>
              <a:rPr lang="en-US" sz="1800" b="1" dirty="0" smtClean="0">
                <a:solidFill>
                  <a:srgbClr val="0070C0"/>
                </a:solidFill>
              </a:rPr>
              <a:t>Did you know commercial </a:t>
            </a:r>
            <a:r>
              <a:rPr lang="en-US" sz="1800" b="1" dirty="0">
                <a:solidFill>
                  <a:srgbClr val="0070C0"/>
                </a:solidFill>
              </a:rPr>
              <a:t>kitchen ventilation is the single biggest user of energy in a commercial food service </a:t>
            </a:r>
            <a:r>
              <a:rPr lang="en-US" sz="1800" b="1" dirty="0" smtClean="0">
                <a:solidFill>
                  <a:srgbClr val="0070C0"/>
                </a:solidFill>
              </a:rPr>
              <a:t>facility</a:t>
            </a:r>
            <a:r>
              <a:rPr lang="en-US" sz="1800" b="1" dirty="0">
                <a:solidFill>
                  <a:srgbClr val="0070C0"/>
                </a:solidFill>
              </a:rPr>
              <a:t>?</a:t>
            </a:r>
            <a:endParaRPr lang="en-US" sz="1800" b="1" dirty="0" smtClean="0">
              <a:solidFill>
                <a:srgbClr val="0070C0"/>
              </a:solidFill>
            </a:endParaRPr>
          </a:p>
          <a:p>
            <a:pPr marL="285750" indent="-285750">
              <a:lnSpc>
                <a:spcPct val="120000"/>
              </a:lnSpc>
              <a:spcBef>
                <a:spcPct val="0"/>
              </a:spcBef>
              <a:spcAft>
                <a:spcPct val="20000"/>
              </a:spcAft>
              <a:buClr>
                <a:srgbClr val="0070C0"/>
              </a:buClr>
              <a:defRPr/>
            </a:pPr>
            <a:r>
              <a:rPr lang="en-US" sz="2000" dirty="0" smtClean="0"/>
              <a:t>DCKV provides automated continuous control over fan speed in response to temperature, optical, or infrared sensors that monitor cooking activity.</a:t>
            </a:r>
          </a:p>
          <a:p>
            <a:pPr marL="285750" indent="-285750">
              <a:lnSpc>
                <a:spcPct val="120000"/>
              </a:lnSpc>
              <a:spcBef>
                <a:spcPct val="0"/>
              </a:spcBef>
              <a:spcAft>
                <a:spcPct val="20000"/>
              </a:spcAft>
              <a:buClr>
                <a:srgbClr val="0070C0"/>
              </a:buClr>
              <a:defRPr/>
            </a:pPr>
            <a:r>
              <a:rPr lang="en-US" sz="2000" dirty="0" smtClean="0"/>
              <a:t>To </a:t>
            </a:r>
            <a:r>
              <a:rPr lang="en-US" sz="2000" dirty="0"/>
              <a:t>learn more about the Award and view the DCKV final criteria go to </a:t>
            </a:r>
            <a:r>
              <a:rPr lang="en-US" sz="2000" u="sng" dirty="0">
                <a:hlinkClick r:id="rId3"/>
              </a:rPr>
              <a:t>www.energystar.gov/emergingtech</a:t>
            </a:r>
            <a:r>
              <a:rPr lang="en-US" sz="2000" dirty="0"/>
              <a:t>. </a:t>
            </a:r>
          </a:p>
          <a:p>
            <a:pPr marL="0" indent="0">
              <a:lnSpc>
                <a:spcPct val="120000"/>
              </a:lnSpc>
              <a:spcBef>
                <a:spcPct val="0"/>
              </a:spcBef>
              <a:spcAft>
                <a:spcPct val="20000"/>
              </a:spcAft>
              <a:buClr>
                <a:srgbClr val="0070C0"/>
              </a:buClr>
              <a:buNone/>
              <a:defRPr/>
            </a:pPr>
            <a:r>
              <a:rPr lang="en-US" sz="2000" dirty="0" smtClean="0"/>
              <a:t/>
            </a:r>
            <a:br>
              <a:rPr lang="en-US" sz="2000" dirty="0" smtClean="0"/>
            </a:br>
            <a:endParaRPr lang="en-US" sz="2000" dirty="0" smtClean="0"/>
          </a:p>
          <a:p>
            <a:pPr marL="0" indent="0">
              <a:buFont typeface="Arial" panose="020B0604020202020204" pitchFamily="34" charset="0"/>
              <a:buNone/>
            </a:pPr>
            <a:endParaRPr lang="en-US" sz="2000" dirty="0"/>
          </a:p>
        </p:txBody>
      </p:sp>
      <p:pic>
        <p:nvPicPr>
          <p:cNvPr id="7" name="Picture 6"/>
          <p:cNvPicPr>
            <a:picLocks noChangeAspect="1"/>
          </p:cNvPicPr>
          <p:nvPr/>
        </p:nvPicPr>
        <p:blipFill>
          <a:blip r:embed="rId4"/>
          <a:stretch>
            <a:fillRect/>
          </a:stretch>
        </p:blipFill>
        <p:spPr>
          <a:xfrm>
            <a:off x="4987079" y="1504234"/>
            <a:ext cx="3792935" cy="3120852"/>
          </a:xfrm>
          <a:prstGeom prst="rect">
            <a:avLst/>
          </a:prstGeom>
          <a:ln w="19050">
            <a:solidFill>
              <a:schemeClr val="tx1"/>
            </a:solidFill>
          </a:ln>
        </p:spPr>
      </p:pic>
      <p:pic>
        <p:nvPicPr>
          <p:cNvPr id="10" name="Picture 9"/>
          <p:cNvPicPr>
            <a:picLocks noChangeAspect="1"/>
          </p:cNvPicPr>
          <p:nvPr/>
        </p:nvPicPr>
        <p:blipFill>
          <a:blip r:embed="rId5"/>
          <a:stretch>
            <a:fillRect/>
          </a:stretch>
        </p:blipFill>
        <p:spPr>
          <a:xfrm>
            <a:off x="4953000" y="5461542"/>
            <a:ext cx="3861095" cy="894808"/>
          </a:xfrm>
          <a:prstGeom prst="rect">
            <a:avLst/>
          </a:prstGeom>
        </p:spPr>
      </p:pic>
      <p:sp>
        <p:nvSpPr>
          <p:cNvPr id="11" name="Rectangle 10"/>
          <p:cNvSpPr/>
          <p:nvPr/>
        </p:nvSpPr>
        <p:spPr>
          <a:xfrm>
            <a:off x="4948979" y="4701229"/>
            <a:ext cx="3956353" cy="461665"/>
          </a:xfrm>
          <a:prstGeom prst="rect">
            <a:avLst/>
          </a:prstGeom>
        </p:spPr>
        <p:txBody>
          <a:bodyPr wrap="square">
            <a:spAutoFit/>
          </a:bodyPr>
          <a:lstStyle/>
          <a:p>
            <a:pPr eaLnBrk="1" hangingPunct="1"/>
            <a:r>
              <a:rPr lang="en-US" sz="1200" i="1" dirty="0" err="1" smtClean="0">
                <a:solidFill>
                  <a:srgbClr val="000000"/>
                </a:solidFill>
                <a:latin typeface="Arial Narrow" pitchFamily="34" charset="0"/>
                <a:ea typeface="ＭＳ Ｐゴシック" pitchFamily="34" charset="-128"/>
                <a:cs typeface="Arial" pitchFamily="34" charset="0"/>
              </a:rPr>
              <a:t>Melink’s</a:t>
            </a:r>
            <a:r>
              <a:rPr lang="en-US" sz="1200" i="1" dirty="0" smtClean="0">
                <a:solidFill>
                  <a:srgbClr val="000000"/>
                </a:solidFill>
                <a:latin typeface="Arial Narrow" pitchFamily="34" charset="0"/>
                <a:ea typeface="ＭＳ Ｐゴシック" pitchFamily="34" charset="-128"/>
                <a:cs typeface="Arial" pitchFamily="34" charset="0"/>
              </a:rPr>
              <a:t> ENERGY STAR Emerging Technology Award Winning </a:t>
            </a:r>
            <a:r>
              <a:rPr lang="en-US" sz="1200" i="1" dirty="0" err="1">
                <a:solidFill>
                  <a:srgbClr val="000000"/>
                </a:solidFill>
                <a:latin typeface="Arial Narrow" pitchFamily="34" charset="0"/>
                <a:ea typeface="ＭＳ Ｐゴシック" pitchFamily="34" charset="-128"/>
                <a:cs typeface="Arial" pitchFamily="34" charset="0"/>
              </a:rPr>
              <a:t>Intelli</a:t>
            </a:r>
            <a:r>
              <a:rPr lang="en-US" sz="1200" i="1" dirty="0">
                <a:solidFill>
                  <a:srgbClr val="000000"/>
                </a:solidFill>
                <a:latin typeface="Arial Narrow" pitchFamily="34" charset="0"/>
                <a:ea typeface="ＭＳ Ｐゴシック" pitchFamily="34" charset="-128"/>
                <a:cs typeface="Arial" pitchFamily="34" charset="0"/>
              </a:rPr>
              <a:t>-Hood</a:t>
            </a:r>
            <a:r>
              <a:rPr lang="en-US" sz="1200" i="1" dirty="0" smtClean="0">
                <a:solidFill>
                  <a:srgbClr val="000000"/>
                </a:solidFill>
                <a:latin typeface="Arial Narrow" pitchFamily="34" charset="0"/>
                <a:ea typeface="ＭＳ Ｐゴシック" pitchFamily="34" charset="-128"/>
                <a:cs typeface="Arial" pitchFamily="34" charset="0"/>
              </a:rPr>
              <a:t>® system</a:t>
            </a:r>
            <a:endParaRPr lang="en-US" sz="1200" i="1" dirty="0">
              <a:solidFill>
                <a:srgbClr val="000000"/>
              </a:solidFill>
              <a:latin typeface="Arial Narrow" pitchFamily="34" charset="0"/>
              <a:ea typeface="ＭＳ Ｐゴシック" pitchFamily="34" charset="-128"/>
              <a:cs typeface="Arial" pitchFamily="34" charset="0"/>
            </a:endParaRPr>
          </a:p>
        </p:txBody>
      </p:sp>
    </p:spTree>
    <p:extLst>
      <p:ext uri="{BB962C8B-B14F-4D97-AF65-F5344CB8AC3E}">
        <p14:creationId xmlns:p14="http://schemas.microsoft.com/office/powerpoint/2010/main" val="3221593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013" y="965289"/>
            <a:ext cx="8331787" cy="537808"/>
          </a:xfrm>
        </p:spPr>
        <p:txBody>
          <a:bodyPr/>
          <a:lstStyle/>
          <a:p>
            <a:pPr lvl="0" defTabSz="914400" eaLnBrk="1" hangingPunct="1">
              <a:defRPr/>
            </a:pPr>
            <a:r>
              <a:rPr lang="en-US" sz="2000" dirty="0">
                <a:solidFill>
                  <a:srgbClr val="42AEE6"/>
                </a:solidFill>
                <a:latin typeface="Arial" charset="0"/>
                <a:ea typeface="+mn-ea"/>
                <a:cs typeface="Arial" charset="0"/>
              </a:rPr>
              <a:t/>
            </a:r>
            <a:br>
              <a:rPr lang="en-US" sz="2000" dirty="0">
                <a:solidFill>
                  <a:srgbClr val="42AEE6"/>
                </a:solidFill>
                <a:latin typeface="Arial" charset="0"/>
                <a:ea typeface="+mn-ea"/>
                <a:cs typeface="Arial" charset="0"/>
              </a:rPr>
            </a:br>
            <a:r>
              <a:rPr lang="en-US" sz="2000" dirty="0">
                <a:latin typeface="Arial" charset="0"/>
                <a:cs typeface="Arial" charset="0"/>
              </a:rPr>
              <a:t>Navigating the ENERGY STAR website</a:t>
            </a:r>
            <a:r>
              <a:rPr lang="en-US" sz="2000" dirty="0">
                <a:solidFill>
                  <a:srgbClr val="42AEE6"/>
                </a:solidFill>
                <a:latin typeface="Arial" charset="0"/>
                <a:ea typeface="+mn-ea"/>
                <a:cs typeface="Arial" charset="0"/>
              </a:rPr>
              <a:t/>
            </a:r>
            <a:br>
              <a:rPr lang="en-US" sz="2000" dirty="0">
                <a:solidFill>
                  <a:srgbClr val="42AEE6"/>
                </a:solidFill>
                <a:latin typeface="Arial" charset="0"/>
                <a:ea typeface="+mn-ea"/>
                <a:cs typeface="Arial" charset="0"/>
              </a:rPr>
            </a:br>
            <a:endParaRPr lang="en-US" sz="2000"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12</a:t>
            </a:fld>
            <a:endParaRPr lang="en-US" altLang="en-US"/>
          </a:p>
        </p:txBody>
      </p:sp>
      <p:pic>
        <p:nvPicPr>
          <p:cNvPr id="6" name="Content Placeholder 4"/>
          <p:cNvPicPr>
            <a:picLocks noGrp="1" noChangeAspect="1"/>
          </p:cNvPicPr>
          <p:nvPr>
            <p:ph idx="1"/>
          </p:nvPr>
        </p:nvPicPr>
        <p:blipFill rotWithShape="1">
          <a:blip r:embed="rId3"/>
          <a:srcRect l="10968" t="14043" r="59032" b="10774"/>
          <a:stretch/>
        </p:blipFill>
        <p:spPr>
          <a:xfrm>
            <a:off x="457200" y="1828800"/>
            <a:ext cx="5385094" cy="3995394"/>
          </a:xfrm>
          <a:prstGeom prst="rect">
            <a:avLst/>
          </a:prstGeom>
          <a:ln w="12700">
            <a:solidFill>
              <a:schemeClr val="tx1"/>
            </a:solidFill>
          </a:ln>
        </p:spPr>
      </p:pic>
      <p:sp>
        <p:nvSpPr>
          <p:cNvPr id="7" name="Rectangle 6"/>
          <p:cNvSpPr/>
          <p:nvPr/>
        </p:nvSpPr>
        <p:spPr>
          <a:xfrm>
            <a:off x="469900" y="3124200"/>
            <a:ext cx="838200" cy="110470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8"/>
          <p:cNvPicPr>
            <a:picLocks noChangeAspect="1"/>
          </p:cNvPicPr>
          <p:nvPr/>
        </p:nvPicPr>
        <p:blipFill rotWithShape="1">
          <a:blip r:embed="rId4"/>
          <a:srcRect l="10968" t="14043" r="59032" b="10774"/>
          <a:stretch/>
        </p:blipFill>
        <p:spPr bwMode="auto">
          <a:xfrm>
            <a:off x="4076700" y="3098388"/>
            <a:ext cx="5067300" cy="3759612"/>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9" name="Rectangle 8"/>
          <p:cNvSpPr/>
          <p:nvPr/>
        </p:nvSpPr>
        <p:spPr>
          <a:xfrm>
            <a:off x="7074047" y="3676551"/>
            <a:ext cx="1867340" cy="13526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800600" y="3352800"/>
            <a:ext cx="1219200" cy="30757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6"/>
          <p:cNvSpPr txBox="1">
            <a:spLocks noChangeArrowheads="1"/>
          </p:cNvSpPr>
          <p:nvPr/>
        </p:nvSpPr>
        <p:spPr bwMode="auto">
          <a:xfrm>
            <a:off x="6116004" y="1504039"/>
            <a:ext cx="2819400" cy="1261884"/>
          </a:xfrm>
          <a:prstGeom prst="rect">
            <a:avLst/>
          </a:prstGeom>
          <a:noFill/>
          <a:ln w="12700">
            <a:solidFill>
              <a:srgbClr val="0070C0"/>
            </a:solidFill>
            <a:miter lim="800000"/>
            <a:headEnd/>
            <a:tailEnd/>
          </a:ln>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lang="en-US" sz="2000" dirty="0">
                <a:solidFill>
                  <a:srgbClr val="0070C0"/>
                </a:solidFill>
                <a:ea typeface="+mj-ea"/>
                <a:cs typeface="Arial" charset="0"/>
              </a:rPr>
              <a:t>ENERGY STAR homepage: </a:t>
            </a:r>
            <a:r>
              <a:rPr lang="en-US" dirty="0" smtClean="0">
                <a:solidFill>
                  <a:srgbClr val="0070C0"/>
                </a:solidFill>
                <a:cs typeface="Arial" charset="0"/>
                <a:hlinkClick r:id="rId5"/>
              </a:rPr>
              <a:t>www.energystar.gov</a:t>
            </a:r>
            <a:r>
              <a:rPr lang="en-US" dirty="0" smtClean="0">
                <a:solidFill>
                  <a:srgbClr val="0070C0"/>
                </a:solidFill>
                <a:cs typeface="Arial" charset="0"/>
              </a:rPr>
              <a:t> then “Business &amp; Government</a:t>
            </a:r>
            <a:endParaRPr kumimoji="0" lang="en-US" sz="1800" b="0" i="0" u="none" strike="noStrike" kern="0" cap="none" spc="0" normalizeH="0" baseline="0" noProof="0" dirty="0" smtClean="0">
              <a:ln>
                <a:noFill/>
              </a:ln>
              <a:solidFill>
                <a:srgbClr val="0070C0"/>
              </a:solidFill>
              <a:effectLst/>
              <a:uLnTx/>
              <a:uFillTx/>
              <a:ea typeface="ＭＳ Ｐゴシック" charset="-128"/>
            </a:endParaRPr>
          </a:p>
        </p:txBody>
      </p:sp>
    </p:spTree>
    <p:extLst>
      <p:ext uri="{BB962C8B-B14F-4D97-AF65-F5344CB8AC3E}">
        <p14:creationId xmlns:p14="http://schemas.microsoft.com/office/powerpoint/2010/main" val="307013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013" y="990600"/>
            <a:ext cx="8331787" cy="537808"/>
          </a:xfrm>
        </p:spPr>
        <p:txBody>
          <a:bodyPr/>
          <a:lstStyle/>
          <a:p>
            <a:r>
              <a:rPr lang="en-US" sz="2000" dirty="0">
                <a:latin typeface="Arial" charset="0"/>
                <a:cs typeface="Arial" charset="0"/>
              </a:rPr>
              <a:t>Commercial Food Service Landing Page – Overview</a:t>
            </a:r>
            <a:endParaRPr lang="en-US" sz="2000"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13</a:t>
            </a:fld>
            <a:endParaRPr lang="en-US" altLang="en-US"/>
          </a:p>
        </p:txBody>
      </p:sp>
      <p:sp>
        <p:nvSpPr>
          <p:cNvPr id="12" name="Content Placeholder 2"/>
          <p:cNvSpPr>
            <a:spLocks noGrp="1"/>
          </p:cNvSpPr>
          <p:nvPr>
            <p:ph idx="1"/>
          </p:nvPr>
        </p:nvSpPr>
        <p:spPr>
          <a:xfrm>
            <a:off x="152400" y="2057400"/>
            <a:ext cx="2921001" cy="3287751"/>
          </a:xfrm>
        </p:spPr>
        <p:txBody>
          <a:bodyPr/>
          <a:lstStyle/>
          <a:p>
            <a:pPr eaLnBrk="1" hangingPunct="1"/>
            <a:r>
              <a:rPr lang="en-US" sz="2000" dirty="0" smtClean="0">
                <a:latin typeface="Arial" charset="0"/>
                <a:cs typeface="Arial" charset="0"/>
              </a:rPr>
              <a:t>ENERGY STAR Commercial Food Service landing page: </a:t>
            </a:r>
            <a:r>
              <a:rPr lang="en-US" sz="2000" dirty="0" smtClean="0">
                <a:latin typeface="Arial" charset="0"/>
                <a:cs typeface="Arial" charset="0"/>
                <a:hlinkClick r:id="rId3"/>
              </a:rPr>
              <a:t>www.energystar.gov/cfs</a:t>
            </a:r>
            <a:endParaRPr lang="en-US" sz="2000" dirty="0" smtClean="0">
              <a:latin typeface="Arial" charset="0"/>
              <a:cs typeface="Arial" charset="0"/>
            </a:endParaRPr>
          </a:p>
          <a:p>
            <a:pPr marL="0" indent="0" eaLnBrk="1" hangingPunct="1">
              <a:buNone/>
            </a:pPr>
            <a:endParaRPr lang="en-US" sz="2000" dirty="0" smtClean="0">
              <a:latin typeface="Arial" charset="0"/>
              <a:cs typeface="Arial" charset="0"/>
            </a:endParaRPr>
          </a:p>
          <a:p>
            <a:pPr eaLnBrk="1" hangingPunct="1"/>
            <a:r>
              <a:rPr lang="en-US" sz="2000" dirty="0" smtClean="0">
                <a:latin typeface="Arial" charset="0"/>
                <a:cs typeface="Arial" charset="0"/>
              </a:rPr>
              <a:t>Links to all 8 product category pages </a:t>
            </a:r>
          </a:p>
          <a:p>
            <a:pPr eaLnBrk="1" hangingPunct="1"/>
            <a:endParaRPr lang="en-US" sz="2000" dirty="0">
              <a:latin typeface="Arial" charset="0"/>
              <a:cs typeface="Arial" charset="0"/>
            </a:endParaRPr>
          </a:p>
          <a:p>
            <a:pPr eaLnBrk="1" hangingPunct="1"/>
            <a:r>
              <a:rPr lang="en-US" sz="2000" dirty="0" smtClean="0">
                <a:latin typeface="Arial" charset="0"/>
                <a:cs typeface="Arial" charset="0"/>
              </a:rPr>
              <a:t>Links to recent CFS newsletters &amp; savings calculator </a:t>
            </a:r>
          </a:p>
        </p:txBody>
      </p:sp>
      <p:pic>
        <p:nvPicPr>
          <p:cNvPr id="13" name="Content Placeholder 3"/>
          <p:cNvPicPr>
            <a:picLocks noChangeAspect="1"/>
          </p:cNvPicPr>
          <p:nvPr/>
        </p:nvPicPr>
        <p:blipFill rotWithShape="1">
          <a:blip r:embed="rId4"/>
          <a:srcRect l="11291" t="18990" r="59339" b="11524"/>
          <a:stretch/>
        </p:blipFill>
        <p:spPr bwMode="auto">
          <a:xfrm>
            <a:off x="3200400" y="1855749"/>
            <a:ext cx="5765800" cy="4038600"/>
          </a:xfrm>
          <a:prstGeom prst="rect">
            <a:avLst/>
          </a:prstGeom>
          <a:noFill/>
          <a:ln w="12700">
            <a:solidFill>
              <a:schemeClr val="tx1"/>
            </a:solidFill>
            <a:miter lim="800000"/>
            <a:headEnd/>
            <a:tailEnd/>
          </a:ln>
        </p:spPr>
      </p:pic>
    </p:spTree>
    <p:extLst>
      <p:ext uri="{BB962C8B-B14F-4D97-AF65-F5344CB8AC3E}">
        <p14:creationId xmlns:p14="http://schemas.microsoft.com/office/powerpoint/2010/main" val="3466039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6627"/>
            <a:ext cx="8331787" cy="537808"/>
          </a:xfrm>
        </p:spPr>
        <p:txBody>
          <a:bodyPr/>
          <a:lstStyle/>
          <a:p>
            <a:r>
              <a:rPr lang="en-US" sz="2000" dirty="0">
                <a:latin typeface="Arial" charset="0"/>
                <a:cs typeface="Arial" charset="0"/>
              </a:rPr>
              <a:t>Commercial Food Service Landing Page – Buying Guidance</a:t>
            </a:r>
            <a:endParaRPr lang="en-US" sz="2000"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14</a:t>
            </a:fld>
            <a:endParaRPr lang="en-US" altLang="en-US"/>
          </a:p>
        </p:txBody>
      </p:sp>
      <p:sp>
        <p:nvSpPr>
          <p:cNvPr id="7" name="Content Placeholder 2"/>
          <p:cNvSpPr txBox="1">
            <a:spLocks/>
          </p:cNvSpPr>
          <p:nvPr/>
        </p:nvSpPr>
        <p:spPr bwMode="auto">
          <a:xfrm>
            <a:off x="360107" y="1540433"/>
            <a:ext cx="8326693" cy="15396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B0F0"/>
              </a:buClr>
              <a:buFont typeface="Arial" charset="0"/>
              <a:buChar char="•"/>
              <a:defRPr sz="28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0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18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457200" eaLnBrk="1" hangingPunct="1">
              <a:lnSpc>
                <a:spcPts val="2000"/>
              </a:lnSpc>
              <a:spcBef>
                <a:spcPts val="600"/>
              </a:spcBef>
              <a:buClr>
                <a:srgbClr val="4498D5"/>
              </a:buClr>
              <a:buFont typeface="Arial" panose="020B0604020202020204" pitchFamily="34" charset="0"/>
              <a:buChar char="•"/>
            </a:pPr>
            <a:r>
              <a:rPr lang="en-US" sz="2000" dirty="0">
                <a:solidFill>
                  <a:schemeClr val="tx1">
                    <a:lumMod val="65000"/>
                    <a:lumOff val="35000"/>
                  </a:schemeClr>
                </a:solidFill>
                <a:latin typeface="Univers"/>
                <a:cs typeface="Arial" charset="0"/>
              </a:rPr>
              <a:t>CFS Buying Guidance tab includes links to the following resources: </a:t>
            </a:r>
          </a:p>
          <a:p>
            <a:pPr marL="742950" lvl="2" indent="-342900" defTabSz="457200" eaLnBrk="1" hangingPunct="1">
              <a:lnSpc>
                <a:spcPts val="2000"/>
              </a:lnSpc>
              <a:spcBef>
                <a:spcPts val="600"/>
              </a:spcBef>
              <a:buClr>
                <a:srgbClr val="4498D5"/>
              </a:buClr>
              <a:buFont typeface="Arial" panose="020B0604020202020204" pitchFamily="34" charset="0"/>
              <a:buChar char="•"/>
            </a:pPr>
            <a:r>
              <a:rPr lang="en-US" dirty="0">
                <a:solidFill>
                  <a:schemeClr val="tx1">
                    <a:lumMod val="65000"/>
                    <a:lumOff val="35000"/>
                  </a:schemeClr>
                </a:solidFill>
                <a:latin typeface="Univers"/>
                <a:cs typeface="Arial" charset="0"/>
              </a:rPr>
              <a:t>Where to Buy list</a:t>
            </a:r>
          </a:p>
          <a:p>
            <a:pPr marL="742950" lvl="2" indent="-342900" defTabSz="457200" eaLnBrk="1" hangingPunct="1">
              <a:lnSpc>
                <a:spcPts val="2000"/>
              </a:lnSpc>
              <a:spcBef>
                <a:spcPts val="600"/>
              </a:spcBef>
              <a:buClr>
                <a:srgbClr val="4498D5"/>
              </a:buClr>
              <a:buFont typeface="Arial" panose="020B0604020202020204" pitchFamily="34" charset="0"/>
              <a:buChar char="•"/>
            </a:pPr>
            <a:r>
              <a:rPr lang="en-US" dirty="0">
                <a:solidFill>
                  <a:schemeClr val="tx1">
                    <a:lumMod val="65000"/>
                    <a:lumOff val="35000"/>
                  </a:schemeClr>
                </a:solidFill>
                <a:latin typeface="Univers"/>
                <a:cs typeface="Arial" charset="0"/>
              </a:rPr>
              <a:t>CFS Incentive Finder</a:t>
            </a:r>
          </a:p>
          <a:p>
            <a:pPr marL="742950" lvl="2" indent="-342900" defTabSz="457200" eaLnBrk="1" hangingPunct="1">
              <a:lnSpc>
                <a:spcPts val="2000"/>
              </a:lnSpc>
              <a:spcBef>
                <a:spcPts val="600"/>
              </a:spcBef>
              <a:buClr>
                <a:srgbClr val="4498D5"/>
              </a:buClr>
              <a:buFont typeface="Arial" panose="020B0604020202020204" pitchFamily="34" charset="0"/>
              <a:buChar char="•"/>
            </a:pPr>
            <a:r>
              <a:rPr lang="en-US" dirty="0">
                <a:solidFill>
                  <a:schemeClr val="tx1">
                    <a:lumMod val="65000"/>
                    <a:lumOff val="35000"/>
                  </a:schemeClr>
                </a:solidFill>
                <a:latin typeface="Univers"/>
                <a:cs typeface="Arial" charset="0"/>
              </a:rPr>
              <a:t>CFS Incentive Guide</a:t>
            </a:r>
          </a:p>
        </p:txBody>
      </p:sp>
      <p:grpSp>
        <p:nvGrpSpPr>
          <p:cNvPr id="8" name="Group 7"/>
          <p:cNvGrpSpPr/>
          <p:nvPr/>
        </p:nvGrpSpPr>
        <p:grpSpPr>
          <a:xfrm>
            <a:off x="1828800" y="3119490"/>
            <a:ext cx="5978535" cy="3432122"/>
            <a:chOff x="1447800" y="2971800"/>
            <a:chExt cx="5978535" cy="3432122"/>
          </a:xfrm>
        </p:grpSpPr>
        <p:pic>
          <p:nvPicPr>
            <p:cNvPr id="9" name="Content Placeholder 4"/>
            <p:cNvPicPr>
              <a:picLocks noChangeAspect="1"/>
            </p:cNvPicPr>
            <p:nvPr/>
          </p:nvPicPr>
          <p:blipFill rotWithShape="1">
            <a:blip r:embed="rId3"/>
            <a:srcRect l="10967" t="19914" r="66774" b="36926"/>
            <a:stretch/>
          </p:blipFill>
          <p:spPr bwMode="auto">
            <a:xfrm>
              <a:off x="1447800" y="2971800"/>
              <a:ext cx="5978535" cy="3432122"/>
            </a:xfrm>
            <a:prstGeom prst="rect">
              <a:avLst/>
            </a:prstGeom>
            <a:noFill/>
            <a:ln w="12700">
              <a:solidFill>
                <a:schemeClr val="tx1"/>
              </a:solidFill>
              <a:miter lim="800000"/>
              <a:headEnd/>
              <a:tailEnd/>
            </a:ln>
          </p:spPr>
        </p:pic>
        <p:sp>
          <p:nvSpPr>
            <p:cNvPr id="10" name="Oval 9"/>
            <p:cNvSpPr/>
            <p:nvPr/>
          </p:nvSpPr>
          <p:spPr>
            <a:xfrm>
              <a:off x="5867400" y="5943600"/>
              <a:ext cx="8382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057400" y="5334000"/>
              <a:ext cx="12954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184400" y="5641415"/>
              <a:ext cx="1397000" cy="22598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661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37" y="977486"/>
            <a:ext cx="8331787" cy="537808"/>
          </a:xfrm>
        </p:spPr>
        <p:txBody>
          <a:bodyPr/>
          <a:lstStyle/>
          <a:p>
            <a:r>
              <a:rPr lang="en-US" sz="2000" dirty="0">
                <a:latin typeface="Arial" charset="0"/>
                <a:cs typeface="Arial" charset="0"/>
              </a:rPr>
              <a:t>“Where to Buy” List</a:t>
            </a:r>
            <a:endParaRPr lang="en-US" sz="2000" dirty="0"/>
          </a:p>
        </p:txBody>
      </p:sp>
      <p:sp>
        <p:nvSpPr>
          <p:cNvPr id="3" name="Content Placeholder 2"/>
          <p:cNvSpPr>
            <a:spLocks noGrp="1"/>
          </p:cNvSpPr>
          <p:nvPr>
            <p:ph idx="1"/>
          </p:nvPr>
        </p:nvSpPr>
        <p:spPr>
          <a:xfrm>
            <a:off x="516937" y="1584010"/>
            <a:ext cx="7874586" cy="692692"/>
          </a:xfrm>
        </p:spPr>
        <p:txBody>
          <a:bodyPr/>
          <a:lstStyle/>
          <a:p>
            <a:r>
              <a:rPr lang="en-US" sz="2000" dirty="0">
                <a:solidFill>
                  <a:schemeClr val="tx1">
                    <a:lumMod val="65000"/>
                    <a:lumOff val="35000"/>
                  </a:schemeClr>
                </a:solidFill>
                <a:latin typeface="Univers"/>
                <a:cs typeface="Arial" charset="0"/>
              </a:rPr>
              <a:t>Highlights ENERGY STAR dealer/distributor partners that sell certified CFS equipment. </a:t>
            </a:r>
          </a:p>
          <a:p>
            <a:endParaRPr lang="en-US" sz="2000" dirty="0">
              <a:solidFill>
                <a:schemeClr val="tx1">
                  <a:lumMod val="65000"/>
                  <a:lumOff val="35000"/>
                </a:schemeClr>
              </a:solidFill>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15</a:t>
            </a:fld>
            <a:endParaRPr lang="en-US" altLang="en-US"/>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962" y="2379533"/>
            <a:ext cx="7493001" cy="376046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371600" y="6234112"/>
            <a:ext cx="6553200" cy="609600"/>
          </a:xfrm>
          <a:prstGeom prst="rect">
            <a:avLst/>
          </a:prstGeom>
        </p:spPr>
        <p:txBody>
          <a:bodyPr vert="horz" wrap="square" lIns="91440" tIns="45720" rIns="91440" bIns="45720" rtlCol="0" anchor="ctr">
            <a:normAutofit fontScale="62500" lnSpcReduction="20000"/>
          </a:bodyPr>
          <a:lstStyle/>
          <a:p>
            <a:r>
              <a:rPr lang="en-US" sz="3200" dirty="0" smtClean="0">
                <a:solidFill>
                  <a:schemeClr val="tx1">
                    <a:lumMod val="65000"/>
                    <a:lumOff val="35000"/>
                  </a:schemeClr>
                </a:solidFill>
                <a:latin typeface="Univers"/>
                <a:cs typeface="Arial" charset="0"/>
                <a:hlinkClick r:id="rId4"/>
              </a:rPr>
              <a:t>www.energystar.gov/cfs</a:t>
            </a:r>
            <a:r>
              <a:rPr lang="en-US" sz="3200" dirty="0" smtClean="0">
                <a:solidFill>
                  <a:schemeClr val="tx1">
                    <a:lumMod val="65000"/>
                    <a:lumOff val="35000"/>
                  </a:schemeClr>
                </a:solidFill>
                <a:latin typeface="Univers"/>
                <a:cs typeface="Arial" charset="0"/>
              </a:rPr>
              <a:t> </a:t>
            </a:r>
            <a:r>
              <a:rPr lang="en-US" sz="3200" i="1" dirty="0" smtClean="0">
                <a:solidFill>
                  <a:schemeClr val="tx1">
                    <a:lumMod val="65000"/>
                    <a:lumOff val="35000"/>
                  </a:schemeClr>
                </a:solidFill>
                <a:latin typeface="Univers"/>
                <a:cs typeface="Arial" charset="0"/>
              </a:rPr>
              <a:t>(click “Buying Guidance” tab) </a:t>
            </a:r>
            <a:r>
              <a:rPr lang="en-US" sz="3200" dirty="0" smtClean="0">
                <a:solidFill>
                  <a:schemeClr val="tx1">
                    <a:lumMod val="65000"/>
                    <a:lumOff val="35000"/>
                  </a:schemeClr>
                </a:solidFill>
                <a:latin typeface="Univers"/>
                <a:cs typeface="Arial" charset="0"/>
              </a:rPr>
              <a:t>or </a:t>
            </a:r>
            <a:r>
              <a:rPr lang="en-US" sz="3200" dirty="0" smtClean="0">
                <a:solidFill>
                  <a:schemeClr val="tx1">
                    <a:lumMod val="65000"/>
                    <a:lumOff val="35000"/>
                  </a:schemeClr>
                </a:solidFill>
                <a:latin typeface="Univers"/>
                <a:cs typeface="Arial" charset="0"/>
                <a:hlinkClick r:id="rId5"/>
              </a:rPr>
              <a:t>www.energystar.gov/cfs/wheretobuy</a:t>
            </a:r>
            <a:r>
              <a:rPr lang="en-US" sz="3200" dirty="0" smtClean="0">
                <a:solidFill>
                  <a:schemeClr val="tx1">
                    <a:lumMod val="65000"/>
                    <a:lumOff val="35000"/>
                  </a:schemeClr>
                </a:solidFill>
                <a:latin typeface="Univers"/>
                <a:cs typeface="Arial" charset="0"/>
              </a:rPr>
              <a:t> </a:t>
            </a:r>
            <a:endParaRPr lang="en-US" sz="3200" dirty="0">
              <a:solidFill>
                <a:schemeClr val="tx1">
                  <a:lumMod val="65000"/>
                  <a:lumOff val="35000"/>
                </a:schemeClr>
              </a:solidFill>
              <a:latin typeface="Univers"/>
              <a:cs typeface="Arial" charset="0"/>
            </a:endParaRPr>
          </a:p>
        </p:txBody>
      </p:sp>
    </p:spTree>
    <p:extLst>
      <p:ext uri="{BB962C8B-B14F-4D97-AF65-F5344CB8AC3E}">
        <p14:creationId xmlns:p14="http://schemas.microsoft.com/office/powerpoint/2010/main" val="12916433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413" y="1069864"/>
            <a:ext cx="8331787" cy="537808"/>
          </a:xfrm>
        </p:spPr>
        <p:txBody>
          <a:bodyPr/>
          <a:lstStyle/>
          <a:p>
            <a:r>
              <a:rPr lang="en-US" sz="2000" dirty="0">
                <a:latin typeface="Arial" charset="0"/>
                <a:cs typeface="Arial" charset="0"/>
              </a:rPr>
              <a:t>ENERGY STAR Rebate Finder</a:t>
            </a:r>
            <a:endParaRPr lang="en-US" sz="2000"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16</a:t>
            </a:fld>
            <a:endParaRPr lang="en-US" altLang="en-US"/>
          </a:p>
        </p:txBody>
      </p:sp>
      <p:sp>
        <p:nvSpPr>
          <p:cNvPr id="5" name="Text Box 6"/>
          <p:cNvSpPr txBox="1">
            <a:spLocks noChangeArrowheads="1"/>
          </p:cNvSpPr>
          <p:nvPr/>
        </p:nvSpPr>
        <p:spPr bwMode="auto">
          <a:xfrm>
            <a:off x="6172200" y="2054354"/>
            <a:ext cx="2819400" cy="931863"/>
          </a:xfrm>
          <a:prstGeom prst="rect">
            <a:avLst/>
          </a:prstGeom>
          <a:noFill/>
          <a:ln w="15875">
            <a:solidFill>
              <a:srgbClr val="0070C0"/>
            </a:solidFill>
            <a:miter lim="800000"/>
            <a:headEnd/>
            <a:tailEnd/>
          </a:ln>
        </p:spPr>
        <p:txBody>
          <a:bodyPr>
            <a:spAutoFit/>
          </a:bodyPr>
          <a:lstStyle/>
          <a:p>
            <a:pPr>
              <a:spcBef>
                <a:spcPct val="50000"/>
              </a:spcBef>
            </a:pPr>
            <a:r>
              <a:rPr lang="en-US" dirty="0">
                <a:solidFill>
                  <a:srgbClr val="000000"/>
                </a:solidFill>
                <a:ea typeface="ＭＳ Ｐゴシック" charset="-128"/>
              </a:rPr>
              <a:t>To locate incentives in a particular zip code, enter it here</a:t>
            </a:r>
          </a:p>
        </p:txBody>
      </p:sp>
      <p:sp>
        <p:nvSpPr>
          <p:cNvPr id="6" name="Text Box 6"/>
          <p:cNvSpPr txBox="1">
            <a:spLocks noChangeArrowheads="1"/>
          </p:cNvSpPr>
          <p:nvPr/>
        </p:nvSpPr>
        <p:spPr bwMode="auto">
          <a:xfrm>
            <a:off x="6172200" y="3218737"/>
            <a:ext cx="2819400" cy="1477328"/>
          </a:xfrm>
          <a:prstGeom prst="rect">
            <a:avLst/>
          </a:prstGeom>
          <a:noFill/>
          <a:ln w="15875">
            <a:solidFill>
              <a:srgbClr val="0070C0"/>
            </a:solidFill>
            <a:miter lim="800000"/>
            <a:headEnd/>
            <a:tailEnd/>
          </a:ln>
        </p:spPr>
        <p:txBody>
          <a:bodyPr>
            <a:spAutoFit/>
          </a:bodyPr>
          <a:lstStyle/>
          <a:p>
            <a:pPr>
              <a:spcBef>
                <a:spcPct val="50000"/>
              </a:spcBef>
            </a:pPr>
            <a:r>
              <a:rPr lang="en-US" altLang="ko-KR" dirty="0">
                <a:solidFill>
                  <a:srgbClr val="000000"/>
                </a:solidFill>
              </a:rPr>
              <a:t>To locate all available incentives in the United States, leave </a:t>
            </a:r>
            <a:r>
              <a:rPr lang="en-US" altLang="ko-KR" dirty="0" smtClean="0">
                <a:solidFill>
                  <a:srgbClr val="000000"/>
                </a:solidFill>
              </a:rPr>
              <a:t>zip code blank and check the products in question</a:t>
            </a:r>
            <a:endParaRPr lang="en-US" dirty="0">
              <a:solidFill>
                <a:srgbClr val="000000"/>
              </a:solidFill>
              <a:ea typeface="ＭＳ Ｐゴシック" charset="-128"/>
            </a:endParaRPr>
          </a:p>
        </p:txBody>
      </p:sp>
      <p:pic>
        <p:nvPicPr>
          <p:cNvPr id="7" name="Content Placeholder 3"/>
          <p:cNvPicPr>
            <a:picLocks noChangeAspect="1"/>
          </p:cNvPicPr>
          <p:nvPr/>
        </p:nvPicPr>
        <p:blipFill rotWithShape="1">
          <a:blip r:embed="rId3"/>
          <a:srcRect l="58332" t="15638" r="6482" b="904"/>
          <a:stretch/>
        </p:blipFill>
        <p:spPr bwMode="auto">
          <a:xfrm>
            <a:off x="228600" y="1832279"/>
            <a:ext cx="5794059" cy="4068763"/>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8" name="Line 7"/>
          <p:cNvSpPr>
            <a:spLocks noChangeShapeType="1"/>
          </p:cNvSpPr>
          <p:nvPr/>
        </p:nvSpPr>
        <p:spPr bwMode="auto">
          <a:xfrm flipV="1">
            <a:off x="2667000" y="2609299"/>
            <a:ext cx="3505200" cy="1413648"/>
          </a:xfrm>
          <a:prstGeom prst="line">
            <a:avLst/>
          </a:prstGeom>
          <a:noFill/>
          <a:ln w="38100">
            <a:solidFill>
              <a:srgbClr val="FF0000"/>
            </a:solidFill>
            <a:round/>
            <a:headEnd type="triangle" w="med" len="med"/>
            <a:tailEnd/>
          </a:ln>
        </p:spPr>
        <p:txBody>
          <a:bodyPr/>
          <a:lstStyle/>
          <a:p>
            <a:endParaRPr lang="en-US"/>
          </a:p>
        </p:txBody>
      </p:sp>
      <p:sp>
        <p:nvSpPr>
          <p:cNvPr id="9" name="Rectangle 8"/>
          <p:cNvSpPr/>
          <p:nvPr/>
        </p:nvSpPr>
        <p:spPr>
          <a:xfrm>
            <a:off x="1525429" y="4415339"/>
            <a:ext cx="1600200" cy="148570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Box 6"/>
          <p:cNvSpPr txBox="1">
            <a:spLocks noChangeArrowheads="1"/>
          </p:cNvSpPr>
          <p:nvPr/>
        </p:nvSpPr>
        <p:spPr bwMode="auto">
          <a:xfrm>
            <a:off x="1219200" y="6000793"/>
            <a:ext cx="7569200" cy="646331"/>
          </a:xfrm>
          <a:prstGeom prst="rect">
            <a:avLst/>
          </a:prstGeom>
          <a:noFill/>
          <a:ln w="15875">
            <a:solidFill>
              <a:srgbClr val="0070C0"/>
            </a:solidFill>
            <a:miter lim="800000"/>
            <a:headEnd/>
            <a:tailEnd/>
          </a:ln>
        </p:spPr>
        <p:txBody>
          <a:bodyPr wrap="square">
            <a:spAutoFit/>
          </a:bodyPr>
          <a:lstStyle/>
          <a:p>
            <a:pPr>
              <a:spcBef>
                <a:spcPct val="50000"/>
              </a:spcBef>
            </a:pPr>
            <a:r>
              <a:rPr lang="en-US" altLang="ko-KR" dirty="0" smtClean="0">
                <a:solidFill>
                  <a:srgbClr val="000000"/>
                </a:solidFill>
              </a:rPr>
              <a:t>To view the rebate finder visit </a:t>
            </a:r>
            <a:r>
              <a:rPr lang="en-US" altLang="ko-KR" dirty="0" smtClean="0">
                <a:solidFill>
                  <a:srgbClr val="000000"/>
                </a:solidFill>
                <a:hlinkClick r:id="rId4"/>
              </a:rPr>
              <a:t>www.energystar.gov/rebatefinder</a:t>
            </a:r>
            <a:r>
              <a:rPr lang="en-US" altLang="ko-KR" dirty="0">
                <a:solidFill>
                  <a:srgbClr val="000000"/>
                </a:solidFill>
              </a:rPr>
              <a:t> </a:t>
            </a:r>
            <a:r>
              <a:rPr lang="en-US" altLang="ko-KR" dirty="0" smtClean="0">
                <a:solidFill>
                  <a:srgbClr val="000000"/>
                </a:solidFill>
              </a:rPr>
              <a:t>or </a:t>
            </a:r>
            <a:r>
              <a:rPr lang="en-US" altLang="ko-KR" dirty="0" smtClean="0">
                <a:solidFill>
                  <a:srgbClr val="000000"/>
                </a:solidFill>
                <a:hlinkClick r:id="rId5"/>
              </a:rPr>
              <a:t>www.energystar.gov/cfs/incentives</a:t>
            </a:r>
            <a:r>
              <a:rPr lang="en-US" altLang="ko-KR" dirty="0" smtClean="0">
                <a:solidFill>
                  <a:srgbClr val="000000"/>
                </a:solidFill>
              </a:rPr>
              <a:t>.</a:t>
            </a:r>
            <a:endParaRPr lang="en-US" dirty="0">
              <a:solidFill>
                <a:srgbClr val="000000"/>
              </a:solidFill>
              <a:ea typeface="ＭＳ Ｐゴシック" charset="-128"/>
            </a:endParaRPr>
          </a:p>
        </p:txBody>
      </p:sp>
    </p:spTree>
    <p:extLst>
      <p:ext uri="{BB962C8B-B14F-4D97-AF65-F5344CB8AC3E}">
        <p14:creationId xmlns:p14="http://schemas.microsoft.com/office/powerpoint/2010/main" val="3568590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313" y="990600"/>
            <a:ext cx="8331787" cy="537808"/>
          </a:xfrm>
        </p:spPr>
        <p:txBody>
          <a:bodyPr/>
          <a:lstStyle/>
          <a:p>
            <a:r>
              <a:rPr lang="en-US" sz="2000" dirty="0" smtClean="0"/>
              <a:t>Using the ENERGY STAR Rebate Finder</a:t>
            </a:r>
            <a:endParaRPr lang="en-US" sz="2000" dirty="0"/>
          </a:p>
        </p:txBody>
      </p:sp>
      <p:pic>
        <p:nvPicPr>
          <p:cNvPr id="5" name="Content Placeholder 4"/>
          <p:cNvPicPr>
            <a:picLocks noGrp="1" noChangeAspect="1"/>
          </p:cNvPicPr>
          <p:nvPr>
            <p:ph idx="1"/>
          </p:nvPr>
        </p:nvPicPr>
        <p:blipFill rotWithShape="1">
          <a:blip r:embed="rId3"/>
          <a:srcRect l="10968" t="14043" r="59032" b="33655"/>
          <a:stretch/>
        </p:blipFill>
        <p:spPr>
          <a:xfrm>
            <a:off x="342313" y="1752600"/>
            <a:ext cx="5610220" cy="2895600"/>
          </a:xfrm>
          <a:prstGeom prst="rect">
            <a:avLst/>
          </a:prstGeom>
          <a:ln w="12700">
            <a:solidFill>
              <a:schemeClr val="tx1"/>
            </a:solidFill>
          </a:ln>
        </p:spPr>
      </p:pic>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17</a:t>
            </a:fld>
            <a:endParaRPr lang="en-US" altLang="en-US"/>
          </a:p>
        </p:txBody>
      </p:sp>
      <p:sp>
        <p:nvSpPr>
          <p:cNvPr id="6" name="Rectangle 5"/>
          <p:cNvSpPr/>
          <p:nvPr/>
        </p:nvSpPr>
        <p:spPr>
          <a:xfrm>
            <a:off x="1219200" y="1828800"/>
            <a:ext cx="2057400" cy="3090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6"/>
          <p:cNvSpPr txBox="1">
            <a:spLocks noChangeArrowheads="1"/>
          </p:cNvSpPr>
          <p:nvPr/>
        </p:nvSpPr>
        <p:spPr bwMode="auto">
          <a:xfrm>
            <a:off x="6092820" y="1917970"/>
            <a:ext cx="2819400" cy="923330"/>
          </a:xfrm>
          <a:prstGeom prst="rect">
            <a:avLst/>
          </a:prstGeom>
          <a:noFill/>
          <a:ln w="15875">
            <a:solidFill>
              <a:srgbClr val="0070C0"/>
            </a:solidFill>
            <a:miter lim="800000"/>
            <a:headEnd/>
            <a:tailEnd/>
          </a:ln>
        </p:spPr>
        <p:txBody>
          <a:bodyPr>
            <a:spAutoFit/>
          </a:bodyPr>
          <a:lstStyle/>
          <a:p>
            <a:pPr>
              <a:spcBef>
                <a:spcPct val="50000"/>
              </a:spcBef>
            </a:pPr>
            <a:r>
              <a:rPr lang="en-US" dirty="0" smtClean="0">
                <a:solidFill>
                  <a:srgbClr val="000000"/>
                </a:solidFill>
                <a:ea typeface="ＭＳ Ｐゴシック" charset="-128"/>
              </a:rPr>
              <a:t>See the utility in your region, the type of rebate and the savings available</a:t>
            </a:r>
            <a:endParaRPr lang="en-US" dirty="0">
              <a:solidFill>
                <a:srgbClr val="000000"/>
              </a:solidFill>
              <a:ea typeface="ＭＳ Ｐゴシック" charset="-128"/>
            </a:endParaRPr>
          </a:p>
        </p:txBody>
      </p:sp>
      <p:pic>
        <p:nvPicPr>
          <p:cNvPr id="9" name="Content Placeholder 4"/>
          <p:cNvPicPr>
            <a:picLocks noChangeAspect="1"/>
          </p:cNvPicPr>
          <p:nvPr/>
        </p:nvPicPr>
        <p:blipFill rotWithShape="1">
          <a:blip r:embed="rId4"/>
          <a:srcRect l="10967" t="20580" r="59033" b="49152"/>
          <a:stretch/>
        </p:blipFill>
        <p:spPr bwMode="auto">
          <a:xfrm>
            <a:off x="3018833" y="4578349"/>
            <a:ext cx="5867400" cy="1752601"/>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7" name="Line 7"/>
          <p:cNvSpPr>
            <a:spLocks noChangeShapeType="1"/>
          </p:cNvSpPr>
          <p:nvPr/>
        </p:nvSpPr>
        <p:spPr bwMode="auto">
          <a:xfrm flipV="1">
            <a:off x="3886201" y="2849832"/>
            <a:ext cx="3429000" cy="2636568"/>
          </a:xfrm>
          <a:prstGeom prst="line">
            <a:avLst/>
          </a:prstGeom>
          <a:noFill/>
          <a:ln w="38100">
            <a:solidFill>
              <a:srgbClr val="FF0000"/>
            </a:solidFill>
            <a:round/>
            <a:headEnd type="triangle" w="med" len="med"/>
            <a:tailEnd/>
          </a:ln>
        </p:spPr>
        <p:txBody>
          <a:bodyPr/>
          <a:lstStyle/>
          <a:p>
            <a:endParaRPr lang="en-US"/>
          </a:p>
        </p:txBody>
      </p:sp>
      <p:sp>
        <p:nvSpPr>
          <p:cNvPr id="10" name="Line 7"/>
          <p:cNvSpPr>
            <a:spLocks noChangeShapeType="1"/>
          </p:cNvSpPr>
          <p:nvPr/>
        </p:nvSpPr>
        <p:spPr bwMode="auto">
          <a:xfrm flipV="1">
            <a:off x="5965233" y="2849830"/>
            <a:ext cx="1362668" cy="2645099"/>
          </a:xfrm>
          <a:prstGeom prst="line">
            <a:avLst/>
          </a:prstGeom>
          <a:noFill/>
          <a:ln w="38100">
            <a:solidFill>
              <a:srgbClr val="FF0000"/>
            </a:solidFill>
            <a:round/>
            <a:headEnd type="triangle" w="med" len="med"/>
            <a:tailEnd/>
          </a:ln>
        </p:spPr>
        <p:txBody>
          <a:bodyPr/>
          <a:lstStyle/>
          <a:p>
            <a:endParaRPr lang="en-US"/>
          </a:p>
        </p:txBody>
      </p:sp>
      <p:sp>
        <p:nvSpPr>
          <p:cNvPr id="11" name="Line 7"/>
          <p:cNvSpPr>
            <a:spLocks noChangeShapeType="1"/>
          </p:cNvSpPr>
          <p:nvPr/>
        </p:nvSpPr>
        <p:spPr bwMode="auto">
          <a:xfrm flipV="1">
            <a:off x="7162799" y="2849830"/>
            <a:ext cx="152401" cy="2817217"/>
          </a:xfrm>
          <a:prstGeom prst="line">
            <a:avLst/>
          </a:prstGeom>
          <a:noFill/>
          <a:ln w="38100">
            <a:solidFill>
              <a:srgbClr val="FF0000"/>
            </a:solidFill>
            <a:round/>
            <a:headEnd type="triangle" w="med" len="med"/>
            <a:tailEnd/>
          </a:ln>
        </p:spPr>
        <p:txBody>
          <a:bodyPr/>
          <a:lstStyle/>
          <a:p>
            <a:endParaRPr lang="en-US"/>
          </a:p>
        </p:txBody>
      </p:sp>
    </p:spTree>
    <p:extLst>
      <p:ext uri="{BB962C8B-B14F-4D97-AF65-F5344CB8AC3E}">
        <p14:creationId xmlns:p14="http://schemas.microsoft.com/office/powerpoint/2010/main" val="3907469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81886"/>
            <a:ext cx="8331787" cy="537808"/>
          </a:xfrm>
        </p:spPr>
        <p:txBody>
          <a:bodyPr/>
          <a:lstStyle/>
          <a:p>
            <a:r>
              <a:rPr lang="en-US" sz="2000" dirty="0">
                <a:latin typeface="Univers"/>
                <a:cs typeface="Arial" charset="0"/>
              </a:rPr>
              <a:t>Find Money: Utility Incentives for CFS</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18</a:t>
            </a:fld>
            <a:endParaRPr lang="en-US" altLang="en-US" dirty="0"/>
          </a:p>
        </p:txBody>
      </p:sp>
      <p:sp>
        <p:nvSpPr>
          <p:cNvPr id="11" name="Content Placeholder 2"/>
          <p:cNvSpPr>
            <a:spLocks noGrp="1"/>
          </p:cNvSpPr>
          <p:nvPr>
            <p:ph idx="1"/>
          </p:nvPr>
        </p:nvSpPr>
        <p:spPr>
          <a:xfrm>
            <a:off x="153987" y="1808778"/>
            <a:ext cx="2889250" cy="4754563"/>
          </a:xfrm>
        </p:spPr>
        <p:txBody>
          <a:bodyPr/>
          <a:lstStyle/>
          <a:p>
            <a:pPr eaLnBrk="1" hangingPunct="1"/>
            <a:r>
              <a:rPr lang="en-US" sz="2400" dirty="0" smtClean="0">
                <a:latin typeface="Univers"/>
                <a:cs typeface="Arial" charset="0"/>
              </a:rPr>
              <a:t>ENERGY STAR CFS Incentive Finder &amp; Incentive Guide Spreadsheet</a:t>
            </a:r>
          </a:p>
          <a:p>
            <a:pPr lvl="1" eaLnBrk="1" hangingPunct="1"/>
            <a:r>
              <a:rPr lang="en-US" sz="2000" dirty="0">
                <a:latin typeface="Univers"/>
                <a:cs typeface="Arial" charset="0"/>
              </a:rPr>
              <a:t>Prescriptive incentives up to </a:t>
            </a:r>
            <a:r>
              <a:rPr lang="en-US" sz="2000" dirty="0" smtClean="0">
                <a:latin typeface="Univers"/>
                <a:cs typeface="Arial" charset="0"/>
              </a:rPr>
              <a:t>$3,200 + </a:t>
            </a:r>
            <a:r>
              <a:rPr lang="en-US" sz="2000" dirty="0">
                <a:latin typeface="Univers"/>
                <a:cs typeface="Arial" charset="0"/>
              </a:rPr>
              <a:t>(utility and equipment dependent) </a:t>
            </a:r>
          </a:p>
          <a:p>
            <a:pPr lvl="1" eaLnBrk="1" hangingPunct="1"/>
            <a:r>
              <a:rPr lang="en-US" sz="2000" dirty="0" smtClean="0">
                <a:latin typeface="Univers"/>
                <a:cs typeface="Arial" charset="0"/>
              </a:rPr>
              <a:t>Available from more than 100 utilities across 48 U.S. states</a:t>
            </a:r>
          </a:p>
        </p:txBody>
      </p:sp>
      <p:pic>
        <p:nvPicPr>
          <p:cNvPr id="12" name="Content Placeholder 5"/>
          <p:cNvPicPr>
            <a:picLocks noChangeAspect="1"/>
          </p:cNvPicPr>
          <p:nvPr/>
        </p:nvPicPr>
        <p:blipFill rotWithShape="1">
          <a:blip r:embed="rId2"/>
          <a:srcRect l="3703" t="25924" r="68519" b="27162"/>
          <a:stretch/>
        </p:blipFill>
        <p:spPr bwMode="auto">
          <a:xfrm>
            <a:off x="3619500" y="4337050"/>
            <a:ext cx="4038600" cy="2019300"/>
          </a:xfrm>
          <a:prstGeom prst="rect">
            <a:avLst/>
          </a:prstGeom>
          <a:noFill/>
          <a:ln w="9525">
            <a:solidFill>
              <a:schemeClr val="tx1"/>
            </a:solidFill>
            <a:miter lim="800000"/>
            <a:headEnd/>
            <a:tailEnd/>
          </a:ln>
        </p:spPr>
      </p:pic>
      <p:sp>
        <p:nvSpPr>
          <p:cNvPr id="13" name="TextBox 12"/>
          <p:cNvSpPr txBox="1"/>
          <p:nvPr/>
        </p:nvSpPr>
        <p:spPr>
          <a:xfrm>
            <a:off x="3429000" y="6356350"/>
            <a:ext cx="4495800" cy="413982"/>
          </a:xfrm>
          <a:prstGeom prst="rect">
            <a:avLst/>
          </a:prstGeom>
          <a:solidFill>
            <a:schemeClr val="bg1"/>
          </a:solidFill>
          <a:ln w="15875">
            <a:noFill/>
          </a:ln>
        </p:spPr>
        <p:txBody>
          <a:bodyPr anchor="ctr"/>
          <a:lstStyle/>
          <a:p>
            <a:pPr algn="ctr" fontAlgn="auto">
              <a:spcAft>
                <a:spcPts val="0"/>
              </a:spcAft>
              <a:defRPr/>
            </a:pPr>
            <a:r>
              <a:rPr lang="en-US" sz="1400" dirty="0">
                <a:latin typeface="Univers"/>
                <a:ea typeface="+mj-ea"/>
                <a:cs typeface="Arial" pitchFamily="34" charset="0"/>
              </a:rPr>
              <a:t>Utilities in your state may also offer custom incentives</a:t>
            </a:r>
          </a:p>
        </p:txBody>
      </p:sp>
      <p:sp>
        <p:nvSpPr>
          <p:cNvPr id="14" name="TextBox 13"/>
          <p:cNvSpPr txBox="1"/>
          <p:nvPr/>
        </p:nvSpPr>
        <p:spPr>
          <a:xfrm>
            <a:off x="3619500" y="3962160"/>
            <a:ext cx="4038600" cy="336962"/>
          </a:xfrm>
          <a:prstGeom prst="rect">
            <a:avLst/>
          </a:prstGeom>
          <a:solidFill>
            <a:srgbClr val="B2B2B2">
              <a:lumMod val="60000"/>
              <a:lumOff val="40000"/>
            </a:srgbClr>
          </a:solidFill>
          <a:ln w="15875">
            <a:solidFill>
              <a:srgbClr val="000000"/>
            </a:solid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3F3F3F"/>
                </a:solidFill>
                <a:effectLst/>
                <a:uLnTx/>
                <a:uFillTx/>
                <a:latin typeface="Univers"/>
                <a:cs typeface="Arial" pitchFamily="34" charset="0"/>
              </a:rPr>
              <a:t>Click on “Buying Guidance”</a:t>
            </a:r>
          </a:p>
        </p:txBody>
      </p:sp>
      <p:pic>
        <p:nvPicPr>
          <p:cNvPr id="16" name="Content Placeholder 4"/>
          <p:cNvPicPr>
            <a:picLocks noChangeAspect="1"/>
          </p:cNvPicPr>
          <p:nvPr/>
        </p:nvPicPr>
        <p:blipFill rotWithShape="1">
          <a:blip r:embed="rId3"/>
          <a:srcRect l="10967" t="33953" r="66774" b="36926"/>
          <a:stretch/>
        </p:blipFill>
        <p:spPr bwMode="auto">
          <a:xfrm>
            <a:off x="3230780" y="1604561"/>
            <a:ext cx="5609300" cy="2172732"/>
          </a:xfrm>
          <a:prstGeom prst="rect">
            <a:avLst/>
          </a:prstGeom>
          <a:noFill/>
          <a:ln w="12700">
            <a:solidFill>
              <a:schemeClr val="tx1"/>
            </a:solidFill>
            <a:miter lim="800000"/>
            <a:headEnd/>
            <a:tailEnd/>
          </a:ln>
        </p:spPr>
      </p:pic>
      <p:sp>
        <p:nvSpPr>
          <p:cNvPr id="20" name="Up Arrow 19"/>
          <p:cNvSpPr/>
          <p:nvPr/>
        </p:nvSpPr>
        <p:spPr>
          <a:xfrm rot="16200000">
            <a:off x="7328922" y="2560157"/>
            <a:ext cx="304800" cy="886957"/>
          </a:xfrm>
          <a:prstGeom prst="up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8101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706" y="958833"/>
            <a:ext cx="8331787" cy="537808"/>
          </a:xfrm>
        </p:spPr>
        <p:txBody>
          <a:bodyPr/>
          <a:lstStyle/>
          <a:p>
            <a:r>
              <a:rPr lang="en-US" sz="2000" dirty="0">
                <a:latin typeface="Univers"/>
                <a:cs typeface="Arial" charset="0"/>
              </a:rPr>
              <a:t>Certified Product Finders</a:t>
            </a:r>
            <a:endParaRPr lang="en-US" sz="2000" dirty="0">
              <a:latin typeface="Univers"/>
            </a:endParaRPr>
          </a:p>
        </p:txBody>
      </p:sp>
      <p:sp>
        <p:nvSpPr>
          <p:cNvPr id="3" name="Content Placeholder 2"/>
          <p:cNvSpPr>
            <a:spLocks noGrp="1"/>
          </p:cNvSpPr>
          <p:nvPr>
            <p:ph idx="1"/>
          </p:nvPr>
        </p:nvSpPr>
        <p:spPr>
          <a:xfrm>
            <a:off x="585994" y="1600201"/>
            <a:ext cx="8253205" cy="1687596"/>
          </a:xfrm>
        </p:spPr>
        <p:txBody>
          <a:bodyPr/>
          <a:lstStyle/>
          <a:p>
            <a:pPr eaLnBrk="1" hangingPunct="1">
              <a:buClr>
                <a:srgbClr val="0070C0"/>
              </a:buClr>
            </a:pPr>
            <a:r>
              <a:rPr lang="en-US" sz="2000" dirty="0">
                <a:latin typeface="Univers"/>
                <a:cs typeface="Arial" charset="0"/>
              </a:rPr>
              <a:t>ENERGY STAR product finders are available </a:t>
            </a:r>
            <a:r>
              <a:rPr lang="en-US" sz="2000" dirty="0" smtClean="0">
                <a:latin typeface="Univers"/>
                <a:cs typeface="Arial" charset="0"/>
              </a:rPr>
              <a:t>at </a:t>
            </a:r>
            <a:r>
              <a:rPr lang="en-US" sz="2000" dirty="0" smtClean="0">
                <a:latin typeface="Univers"/>
                <a:cs typeface="Arial" charset="0"/>
                <a:hlinkClick r:id="rId3"/>
              </a:rPr>
              <a:t>www.energystar.gov/productfinder</a:t>
            </a:r>
            <a:r>
              <a:rPr lang="en-US" sz="2000" dirty="0" smtClean="0">
                <a:latin typeface="Univers"/>
                <a:cs typeface="Arial" charset="0"/>
              </a:rPr>
              <a:t> - “</a:t>
            </a:r>
            <a:r>
              <a:rPr lang="en-US" sz="2000" b="1" dirty="0" smtClean="0">
                <a:solidFill>
                  <a:srgbClr val="0070C0"/>
                </a:solidFill>
                <a:latin typeface="Univers"/>
                <a:cs typeface="Arial" charset="0"/>
              </a:rPr>
              <a:t>View Available Products</a:t>
            </a:r>
            <a:r>
              <a:rPr lang="en-US" sz="2000" dirty="0" smtClean="0">
                <a:latin typeface="Univers"/>
                <a:cs typeface="Arial" charset="0"/>
              </a:rPr>
              <a:t>”</a:t>
            </a:r>
            <a:endParaRPr lang="en-US" sz="2000" dirty="0">
              <a:latin typeface="Univers"/>
              <a:cs typeface="Arial" charset="0"/>
            </a:endParaRPr>
          </a:p>
          <a:p>
            <a:pPr eaLnBrk="1" hangingPunct="1">
              <a:buClr>
                <a:srgbClr val="0070C0"/>
              </a:buClr>
            </a:pPr>
            <a:r>
              <a:rPr lang="en-US" sz="2000" dirty="0">
                <a:latin typeface="Univers"/>
                <a:cs typeface="Arial" charset="0"/>
              </a:rPr>
              <a:t>Check out the search &amp; compare functionality</a:t>
            </a:r>
          </a:p>
          <a:p>
            <a:endParaRPr lang="en-US"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19</a:t>
            </a:fld>
            <a:endParaRPr lang="en-US" altLang="en-US"/>
          </a:p>
        </p:txBody>
      </p:sp>
      <p:pic>
        <p:nvPicPr>
          <p:cNvPr id="5" name="Content Placeholder 3"/>
          <p:cNvPicPr>
            <a:picLocks noChangeAspect="1"/>
          </p:cNvPicPr>
          <p:nvPr/>
        </p:nvPicPr>
        <p:blipFill rotWithShape="1">
          <a:blip r:embed="rId4"/>
          <a:srcRect l="58333" t="44691" r="15741" b="11524"/>
          <a:stretch/>
        </p:blipFill>
        <p:spPr bwMode="auto">
          <a:xfrm>
            <a:off x="152399" y="2590800"/>
            <a:ext cx="4267200" cy="2133600"/>
          </a:xfrm>
          <a:prstGeom prst="rect">
            <a:avLst/>
          </a:prstGeom>
          <a:noFill/>
          <a:ln w="28575">
            <a:solidFill>
              <a:schemeClr val="tx1"/>
            </a:solidFill>
            <a:miter lim="800000"/>
            <a:headEnd/>
            <a:tailEnd/>
          </a:ln>
        </p:spPr>
      </p:pic>
      <p:pic>
        <p:nvPicPr>
          <p:cNvPr id="6" name="Content Placeholder 8"/>
          <p:cNvPicPr>
            <a:picLocks noChangeAspect="1"/>
          </p:cNvPicPr>
          <p:nvPr/>
        </p:nvPicPr>
        <p:blipFill rotWithShape="1">
          <a:blip r:embed="rId5"/>
          <a:srcRect l="58334" t="13414" r="6481" b="17779"/>
          <a:stretch/>
        </p:blipFill>
        <p:spPr bwMode="auto">
          <a:xfrm>
            <a:off x="3124200" y="3346618"/>
            <a:ext cx="5930900" cy="3433679"/>
          </a:xfrm>
          <a:prstGeom prst="rect">
            <a:avLst/>
          </a:prstGeom>
          <a:noFill/>
          <a:ln w="28575">
            <a:solidFill>
              <a:schemeClr val="tx1"/>
            </a:solidFill>
            <a:miter lim="800000"/>
            <a:headEnd/>
            <a:tailEnd/>
          </a:ln>
        </p:spPr>
      </p:pic>
      <p:sp>
        <p:nvSpPr>
          <p:cNvPr id="7" name="Oval 6"/>
          <p:cNvSpPr/>
          <p:nvPr/>
        </p:nvSpPr>
        <p:spPr>
          <a:xfrm>
            <a:off x="3124200" y="2675021"/>
            <a:ext cx="1676400" cy="5334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5400000">
            <a:off x="3102810" y="4745790"/>
            <a:ext cx="662739" cy="467560"/>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0800000">
            <a:off x="6324600" y="6019800"/>
            <a:ext cx="1219200" cy="508000"/>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3698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613" y="1154813"/>
            <a:ext cx="8331787" cy="537808"/>
          </a:xfrm>
        </p:spPr>
        <p:txBody>
          <a:bodyPr/>
          <a:lstStyle/>
          <a:p>
            <a:r>
              <a:rPr lang="en-US" sz="2000" dirty="0"/>
              <a:t>Webinar Logistics</a:t>
            </a: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a:t>
            </a:fld>
            <a:endParaRPr lang="en-US" altLang="en-US"/>
          </a:p>
        </p:txBody>
      </p:sp>
      <p:sp>
        <p:nvSpPr>
          <p:cNvPr id="5" name="Content Placeholder 2"/>
          <p:cNvSpPr>
            <a:spLocks noGrp="1"/>
          </p:cNvSpPr>
          <p:nvPr>
            <p:ph idx="1"/>
          </p:nvPr>
        </p:nvSpPr>
        <p:spPr/>
        <p:txBody>
          <a:bodyPr>
            <a:normAutofit/>
          </a:bodyPr>
          <a:lstStyle/>
          <a:p>
            <a:pPr>
              <a:defRPr/>
            </a:pPr>
            <a:r>
              <a:rPr lang="en-US" sz="2800" dirty="0" smtClean="0">
                <a:solidFill>
                  <a:schemeClr val="tx1">
                    <a:lumMod val="65000"/>
                    <a:lumOff val="35000"/>
                  </a:schemeClr>
                </a:solidFill>
              </a:rPr>
              <a:t>Audio provided via teleconference:</a:t>
            </a:r>
          </a:p>
          <a:p>
            <a:pPr>
              <a:defRPr/>
            </a:pPr>
            <a:endParaRPr lang="en-US" sz="2800" dirty="0" smtClean="0">
              <a:solidFill>
                <a:schemeClr val="tx1">
                  <a:lumMod val="65000"/>
                  <a:lumOff val="35000"/>
                </a:schemeClr>
              </a:solidFill>
            </a:endParaRPr>
          </a:p>
          <a:p>
            <a:pPr marL="0" indent="0">
              <a:buNone/>
              <a:defRPr/>
            </a:pPr>
            <a:endParaRPr lang="en-US" sz="2800" dirty="0">
              <a:solidFill>
                <a:schemeClr val="tx1">
                  <a:lumMod val="65000"/>
                  <a:lumOff val="35000"/>
                </a:schemeClr>
              </a:solidFill>
            </a:endParaRPr>
          </a:p>
          <a:p>
            <a:pPr>
              <a:defRPr/>
            </a:pPr>
            <a:endParaRPr lang="en-US" sz="2800" dirty="0" smtClean="0">
              <a:solidFill>
                <a:schemeClr val="tx1">
                  <a:lumMod val="65000"/>
                  <a:lumOff val="35000"/>
                </a:schemeClr>
              </a:solidFill>
            </a:endParaRPr>
          </a:p>
          <a:p>
            <a:pPr>
              <a:defRPr/>
            </a:pPr>
            <a:endParaRPr lang="en-US" sz="2800" dirty="0" smtClean="0">
              <a:solidFill>
                <a:schemeClr val="tx1">
                  <a:lumMod val="65000"/>
                  <a:lumOff val="35000"/>
                </a:schemeClr>
              </a:solidFill>
            </a:endParaRPr>
          </a:p>
          <a:p>
            <a:pPr marL="0" indent="0">
              <a:buNone/>
              <a:defRPr/>
            </a:pPr>
            <a:endParaRPr lang="en-US" sz="2800" dirty="0" smtClean="0">
              <a:solidFill>
                <a:schemeClr val="tx1">
                  <a:lumMod val="65000"/>
                  <a:lumOff val="35000"/>
                </a:schemeClr>
              </a:solidFill>
            </a:endParaRPr>
          </a:p>
          <a:p>
            <a:pPr>
              <a:defRPr/>
            </a:pPr>
            <a:r>
              <a:rPr lang="en-US" sz="2800" dirty="0" smtClean="0">
                <a:solidFill>
                  <a:schemeClr val="tx1">
                    <a:lumMod val="65000"/>
                    <a:lumOff val="35000"/>
                  </a:schemeClr>
                </a:solidFill>
              </a:rPr>
              <a:t>Press *6 to mute or un-mute your line</a:t>
            </a:r>
          </a:p>
        </p:txBody>
      </p:sp>
      <p:sp>
        <p:nvSpPr>
          <p:cNvPr id="6" name="TextBox 5"/>
          <p:cNvSpPr txBox="1"/>
          <p:nvPr/>
        </p:nvSpPr>
        <p:spPr>
          <a:xfrm>
            <a:off x="1838696" y="2469154"/>
            <a:ext cx="6858000" cy="1569660"/>
          </a:xfrm>
          <a:prstGeom prst="rect">
            <a:avLst/>
          </a:prstGeom>
          <a:noFill/>
        </p:spPr>
        <p:txBody>
          <a:bodyPr wrap="square" rtlCol="0">
            <a:spAutoFit/>
          </a:bodyPr>
          <a:lstStyle/>
          <a:p>
            <a:r>
              <a:rPr lang="en-US" sz="2400" b="1" dirty="0" smtClean="0"/>
              <a:t>Call in: 	</a:t>
            </a:r>
            <a:r>
              <a:rPr lang="en-US" sz="2400" b="1" dirty="0" smtClean="0">
                <a:solidFill>
                  <a:srgbClr val="FF0000"/>
                </a:solidFill>
              </a:rPr>
              <a:t>+1 (877) 423-6338 (U.S.) </a:t>
            </a:r>
          </a:p>
          <a:p>
            <a:r>
              <a:rPr lang="en-US" sz="2400" b="1" dirty="0" smtClean="0"/>
              <a:t>             	</a:t>
            </a:r>
          </a:p>
          <a:p>
            <a:r>
              <a:rPr lang="en-US" sz="2400" b="1" dirty="0" smtClean="0"/>
              <a:t>Code:  	</a:t>
            </a:r>
            <a:r>
              <a:rPr lang="en-US" sz="2400" b="1" dirty="0" smtClean="0">
                <a:solidFill>
                  <a:srgbClr val="FF0000"/>
                </a:solidFill>
              </a:rPr>
              <a:t>343897</a:t>
            </a:r>
            <a:endParaRPr lang="en-US" sz="2400" b="1" dirty="0">
              <a:solidFill>
                <a:srgbClr val="FF0000"/>
              </a:solidFill>
            </a:endParaRPr>
          </a:p>
          <a:p>
            <a:endParaRPr lang="en-US" sz="2400" dirty="0"/>
          </a:p>
        </p:txBody>
      </p:sp>
    </p:spTree>
    <p:extLst>
      <p:ext uri="{BB962C8B-B14F-4D97-AF65-F5344CB8AC3E}">
        <p14:creationId xmlns:p14="http://schemas.microsoft.com/office/powerpoint/2010/main" val="451048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313" y="838200"/>
            <a:ext cx="8331787" cy="537808"/>
          </a:xfrm>
        </p:spPr>
        <p:txBody>
          <a:bodyPr/>
          <a:lstStyle/>
          <a:p>
            <a:r>
              <a:rPr lang="en-US" sz="2000" dirty="0" smtClean="0"/>
              <a:t>Using the ENERGY STAR Product Finder</a:t>
            </a:r>
            <a:endParaRPr lang="en-US" sz="2000" dirty="0"/>
          </a:p>
        </p:txBody>
      </p:sp>
      <p:pic>
        <p:nvPicPr>
          <p:cNvPr id="5" name="Content Placeholder 4"/>
          <p:cNvPicPr>
            <a:picLocks noGrp="1" noChangeAspect="1"/>
          </p:cNvPicPr>
          <p:nvPr>
            <p:ph idx="1"/>
          </p:nvPr>
        </p:nvPicPr>
        <p:blipFill rotWithShape="1">
          <a:blip r:embed="rId3"/>
          <a:srcRect l="10645" t="16017" r="58387" b="25143"/>
          <a:stretch/>
        </p:blipFill>
        <p:spPr>
          <a:xfrm>
            <a:off x="342313" y="1600200"/>
            <a:ext cx="5418664" cy="3048001"/>
          </a:xfrm>
          <a:prstGeom prst="rect">
            <a:avLst/>
          </a:prstGeom>
          <a:ln w="12700">
            <a:solidFill>
              <a:schemeClr val="tx1"/>
            </a:solidFill>
          </a:ln>
        </p:spPr>
      </p:pic>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20</a:t>
            </a:fld>
            <a:endParaRPr lang="en-US" altLang="en-US"/>
          </a:p>
        </p:txBody>
      </p:sp>
      <p:sp>
        <p:nvSpPr>
          <p:cNvPr id="6" name="Text Box 6"/>
          <p:cNvSpPr txBox="1">
            <a:spLocks noChangeArrowheads="1"/>
          </p:cNvSpPr>
          <p:nvPr/>
        </p:nvSpPr>
        <p:spPr bwMode="auto">
          <a:xfrm>
            <a:off x="6019800" y="1600200"/>
            <a:ext cx="2819400" cy="1261884"/>
          </a:xfrm>
          <a:prstGeom prst="rect">
            <a:avLst/>
          </a:prstGeom>
          <a:noFill/>
          <a:ln w="15875">
            <a:solidFill>
              <a:srgbClr val="0070C0"/>
            </a:solidFill>
            <a:miter lim="800000"/>
            <a:headEnd/>
            <a:tailEnd/>
          </a:ln>
        </p:spPr>
        <p:txBody>
          <a:bodyPr>
            <a:spAutoFit/>
          </a:bodyPr>
          <a:lstStyle/>
          <a:p>
            <a:pPr>
              <a:spcBef>
                <a:spcPct val="50000"/>
              </a:spcBef>
            </a:pPr>
            <a:r>
              <a:rPr lang="en-US" dirty="0" smtClean="0">
                <a:solidFill>
                  <a:srgbClr val="000000"/>
                </a:solidFill>
                <a:latin typeface="Univers"/>
                <a:ea typeface="ＭＳ Ｐゴシック" charset="-128"/>
              </a:rPr>
              <a:t>Choose criteria depending on your needs  </a:t>
            </a:r>
          </a:p>
          <a:p>
            <a:pPr>
              <a:spcBef>
                <a:spcPct val="50000"/>
              </a:spcBef>
            </a:pPr>
            <a:r>
              <a:rPr lang="en-US" sz="1600" dirty="0" smtClean="0">
                <a:solidFill>
                  <a:srgbClr val="000000"/>
                </a:solidFill>
                <a:latin typeface="Univers"/>
                <a:ea typeface="ＭＳ Ｐゴシック" charset="-128"/>
              </a:rPr>
              <a:t>Example: Ice Machine -Harvest Rate (</a:t>
            </a:r>
            <a:r>
              <a:rPr lang="en-US" sz="1600" dirty="0" err="1" smtClean="0">
                <a:solidFill>
                  <a:srgbClr val="000000"/>
                </a:solidFill>
                <a:latin typeface="Univers"/>
                <a:ea typeface="ＭＳ Ｐゴシック" charset="-128"/>
              </a:rPr>
              <a:t>lbs</a:t>
            </a:r>
            <a:r>
              <a:rPr lang="en-US" sz="1600" dirty="0" smtClean="0">
                <a:solidFill>
                  <a:srgbClr val="000000"/>
                </a:solidFill>
                <a:latin typeface="Univers"/>
                <a:ea typeface="ＭＳ Ｐゴシック" charset="-128"/>
              </a:rPr>
              <a:t> ice/day)</a:t>
            </a:r>
            <a:endParaRPr lang="en-US" sz="1600" dirty="0">
              <a:solidFill>
                <a:srgbClr val="000000"/>
              </a:solidFill>
              <a:latin typeface="Univers"/>
              <a:ea typeface="ＭＳ Ｐゴシック" charset="-128"/>
            </a:endParaRPr>
          </a:p>
        </p:txBody>
      </p:sp>
      <p:sp>
        <p:nvSpPr>
          <p:cNvPr id="7" name="Rectangle 6"/>
          <p:cNvSpPr/>
          <p:nvPr/>
        </p:nvSpPr>
        <p:spPr>
          <a:xfrm>
            <a:off x="316913" y="2895600"/>
            <a:ext cx="1359487" cy="1066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ine 7"/>
          <p:cNvSpPr>
            <a:spLocks noChangeShapeType="1"/>
          </p:cNvSpPr>
          <p:nvPr/>
        </p:nvSpPr>
        <p:spPr bwMode="auto">
          <a:xfrm flipV="1">
            <a:off x="1295400" y="1752600"/>
            <a:ext cx="4724400" cy="1143000"/>
          </a:xfrm>
          <a:prstGeom prst="line">
            <a:avLst/>
          </a:prstGeom>
          <a:noFill/>
          <a:ln w="38100">
            <a:solidFill>
              <a:srgbClr val="FF0000"/>
            </a:solidFill>
            <a:round/>
            <a:headEnd type="triangle" w="med" len="med"/>
            <a:tailEnd/>
          </a:ln>
        </p:spPr>
        <p:txBody>
          <a:bodyPr/>
          <a:lstStyle/>
          <a:p>
            <a:endParaRPr lang="en-US"/>
          </a:p>
        </p:txBody>
      </p:sp>
      <p:pic>
        <p:nvPicPr>
          <p:cNvPr id="10" name="Content Placeholder 4"/>
          <p:cNvPicPr>
            <a:picLocks noChangeAspect="1"/>
          </p:cNvPicPr>
          <p:nvPr/>
        </p:nvPicPr>
        <p:blipFill rotWithShape="1">
          <a:blip r:embed="rId4"/>
          <a:srcRect l="10967" t="27119" r="59033" b="20580"/>
          <a:stretch/>
        </p:blipFill>
        <p:spPr bwMode="auto">
          <a:xfrm>
            <a:off x="3698080" y="3816824"/>
            <a:ext cx="5217319" cy="269281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4655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55060"/>
            <a:ext cx="8331787" cy="537808"/>
          </a:xfrm>
        </p:spPr>
        <p:txBody>
          <a:bodyPr/>
          <a:lstStyle/>
          <a:p>
            <a:r>
              <a:rPr lang="en-US" sz="2000" dirty="0">
                <a:latin typeface="Univers"/>
                <a:cs typeface="Arial" charset="0"/>
              </a:rPr>
              <a:t>Energy Cost Savings Calculator</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21</a:t>
            </a:fld>
            <a:endParaRPr lang="en-US" altLang="en-US"/>
          </a:p>
        </p:txBody>
      </p:sp>
      <p:sp>
        <p:nvSpPr>
          <p:cNvPr id="7" name="TextBox 4"/>
          <p:cNvSpPr txBox="1">
            <a:spLocks noChangeArrowheads="1"/>
          </p:cNvSpPr>
          <p:nvPr/>
        </p:nvSpPr>
        <p:spPr bwMode="auto">
          <a:xfrm>
            <a:off x="3916363" y="3609058"/>
            <a:ext cx="4267200" cy="457200"/>
          </a:xfrm>
          <a:prstGeom prst="rect">
            <a:avLst/>
          </a:prstGeom>
          <a:noFill/>
          <a:ln w="9525">
            <a:noFill/>
            <a:miter lim="800000"/>
            <a:headEnd/>
            <a:tailEnd/>
          </a:ln>
        </p:spPr>
        <p:txBody>
          <a:bodyPr anchor="ctr"/>
          <a:lstStyle/>
          <a:p>
            <a:pPr algn="ctr"/>
            <a:r>
              <a:rPr lang="en-US" sz="2000" b="1" dirty="0">
                <a:cs typeface="Arial" charset="0"/>
              </a:rPr>
              <a:t>Go to: </a:t>
            </a:r>
            <a:r>
              <a:rPr lang="en-US" sz="2000" b="1" dirty="0">
                <a:cs typeface="Arial" charset="0"/>
                <a:hlinkClick r:id="rId3"/>
              </a:rPr>
              <a:t>www.energystar.gov/cfs</a:t>
            </a:r>
            <a:r>
              <a:rPr lang="en-US" sz="2400" b="1" dirty="0">
                <a:cs typeface="Arial" charset="0"/>
              </a:rPr>
              <a:t> </a:t>
            </a:r>
          </a:p>
        </p:txBody>
      </p:sp>
      <p:pic>
        <p:nvPicPr>
          <p:cNvPr id="10" name="Content Placeholder 3"/>
          <p:cNvPicPr>
            <a:picLocks noChangeAspect="1"/>
          </p:cNvPicPr>
          <p:nvPr/>
        </p:nvPicPr>
        <p:blipFill rotWithShape="1">
          <a:blip r:embed="rId4"/>
          <a:srcRect l="11291" t="19386" r="59339" b="36038"/>
          <a:stretch/>
        </p:blipFill>
        <p:spPr bwMode="auto">
          <a:xfrm>
            <a:off x="3276600" y="4130488"/>
            <a:ext cx="5765800" cy="2590800"/>
          </a:xfrm>
          <a:prstGeom prst="rect">
            <a:avLst/>
          </a:prstGeom>
          <a:noFill/>
          <a:ln w="12700">
            <a:solidFill>
              <a:schemeClr val="tx1"/>
            </a:solidFill>
            <a:miter lim="800000"/>
            <a:headEnd/>
            <a:tailEnd/>
          </a:ln>
        </p:spPr>
      </p:pic>
      <p:sp>
        <p:nvSpPr>
          <p:cNvPr id="12" name="Content Placeholder 2"/>
          <p:cNvSpPr>
            <a:spLocks noGrp="1"/>
          </p:cNvSpPr>
          <p:nvPr>
            <p:ph idx="1"/>
          </p:nvPr>
        </p:nvSpPr>
        <p:spPr>
          <a:xfrm>
            <a:off x="406400" y="1721328"/>
            <a:ext cx="8458200" cy="2558957"/>
          </a:xfrm>
        </p:spPr>
        <p:txBody>
          <a:bodyPr/>
          <a:lstStyle/>
          <a:p>
            <a:pPr eaLnBrk="1" hangingPunct="1">
              <a:buClr>
                <a:srgbClr val="0070C0"/>
              </a:buClr>
            </a:pPr>
            <a:r>
              <a:rPr lang="en-US" sz="2000" dirty="0" smtClean="0">
                <a:latin typeface="Arial" charset="0"/>
                <a:cs typeface="Arial" charset="0"/>
              </a:rPr>
              <a:t>ENERGY STAR calculator features all eight CFS equipment types</a:t>
            </a:r>
          </a:p>
          <a:p>
            <a:pPr lvl="1" eaLnBrk="1" hangingPunct="1">
              <a:buClr>
                <a:srgbClr val="0070C0"/>
              </a:buClr>
            </a:pPr>
            <a:r>
              <a:rPr lang="en-US" sz="2000" dirty="0" smtClean="0">
                <a:latin typeface="Arial" charset="0"/>
                <a:cs typeface="Arial" charset="0"/>
              </a:rPr>
              <a:t>Calculate average energy, water, and dollar savings over lifetime of equipment</a:t>
            </a:r>
          </a:p>
          <a:p>
            <a:pPr lvl="1" eaLnBrk="1" hangingPunct="1">
              <a:buClr>
                <a:srgbClr val="0070C0"/>
              </a:buClr>
            </a:pPr>
            <a:r>
              <a:rPr lang="en-US" sz="2000" dirty="0">
                <a:latin typeface="Arial" charset="0"/>
                <a:cs typeface="Arial" charset="0"/>
              </a:rPr>
              <a:t>Provides estimated savings                                                        </a:t>
            </a:r>
            <a:r>
              <a:rPr lang="en-US" sz="2000" dirty="0" smtClean="0">
                <a:latin typeface="Arial" charset="0"/>
                <a:cs typeface="Arial" charset="0"/>
              </a:rPr>
              <a:t>benefits</a:t>
            </a:r>
          </a:p>
          <a:p>
            <a:pPr lvl="1" eaLnBrk="1" hangingPunct="1">
              <a:buClr>
                <a:srgbClr val="0070C0"/>
              </a:buClr>
            </a:pPr>
            <a:r>
              <a:rPr lang="en-US" sz="2000" dirty="0">
                <a:latin typeface="Arial" charset="0"/>
                <a:cs typeface="Arial" charset="0"/>
              </a:rPr>
              <a:t>Allows users to enter in </a:t>
            </a:r>
            <a:r>
              <a:rPr lang="en-US" sz="2000" dirty="0" smtClean="0">
                <a:latin typeface="Arial" charset="0"/>
                <a:cs typeface="Arial" charset="0"/>
              </a:rPr>
              <a:t>product specific values</a:t>
            </a:r>
          </a:p>
          <a:p>
            <a:pPr lvl="1" eaLnBrk="1" hangingPunct="1">
              <a:buClr>
                <a:srgbClr val="0070C0"/>
              </a:buClr>
            </a:pPr>
            <a:r>
              <a:rPr lang="en-US" sz="2000" dirty="0" smtClean="0">
                <a:latin typeface="Arial" charset="0"/>
                <a:cs typeface="Arial" charset="0"/>
              </a:rPr>
              <a:t>Easy to use</a:t>
            </a:r>
          </a:p>
        </p:txBody>
      </p:sp>
      <p:sp>
        <p:nvSpPr>
          <p:cNvPr id="14" name="TextBox 13"/>
          <p:cNvSpPr txBox="1"/>
          <p:nvPr/>
        </p:nvSpPr>
        <p:spPr>
          <a:xfrm>
            <a:off x="533400" y="4818254"/>
            <a:ext cx="2159000" cy="500063"/>
          </a:xfrm>
          <a:prstGeom prst="rect">
            <a:avLst/>
          </a:prstGeom>
          <a:solidFill>
            <a:srgbClr val="B2B2B2">
              <a:lumMod val="60000"/>
              <a:lumOff val="40000"/>
            </a:srgbClr>
          </a:solidFill>
          <a:ln w="15875">
            <a:solidFill>
              <a:srgbClr val="000000"/>
            </a:solid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3F3F3F"/>
                </a:solidFill>
                <a:effectLst/>
                <a:uLnTx/>
                <a:uFillTx/>
                <a:latin typeface="Arial" pitchFamily="34" charset="0"/>
                <a:cs typeface="Arial" pitchFamily="34" charset="0"/>
              </a:rPr>
              <a:t>Click on </a:t>
            </a:r>
            <a:r>
              <a:rPr kumimoji="0" lang="en-US" sz="1600" b="1" i="0" u="none" strike="noStrike" kern="0" cap="none" spc="0" normalizeH="0" baseline="0" noProof="0" dirty="0" smtClean="0">
                <a:ln>
                  <a:noFill/>
                </a:ln>
                <a:solidFill>
                  <a:srgbClr val="3F3F3F"/>
                </a:solidFill>
                <a:effectLst/>
                <a:uLnTx/>
                <a:uFillTx/>
                <a:latin typeface="Arial" pitchFamily="34" charset="0"/>
                <a:cs typeface="Arial" pitchFamily="34" charset="0"/>
              </a:rPr>
              <a:t>“Savings </a:t>
            </a:r>
            <a:r>
              <a:rPr kumimoji="0" lang="en-US" sz="1600" b="1" i="0" u="none" strike="noStrike" kern="0" cap="none" spc="0" normalizeH="0" baseline="0" noProof="0" dirty="0">
                <a:ln>
                  <a:noFill/>
                </a:ln>
                <a:solidFill>
                  <a:srgbClr val="3F3F3F"/>
                </a:solidFill>
                <a:effectLst/>
                <a:uLnTx/>
                <a:uFillTx/>
                <a:latin typeface="Arial" pitchFamily="34" charset="0"/>
                <a:cs typeface="Arial" pitchFamily="34" charset="0"/>
              </a:rPr>
              <a:t>Calculator”</a:t>
            </a:r>
          </a:p>
        </p:txBody>
      </p:sp>
    </p:spTree>
    <p:extLst>
      <p:ext uri="{BB962C8B-B14F-4D97-AF65-F5344CB8AC3E}">
        <p14:creationId xmlns:p14="http://schemas.microsoft.com/office/powerpoint/2010/main" val="32403243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301" y="1124824"/>
            <a:ext cx="8331787" cy="537808"/>
          </a:xfrm>
        </p:spPr>
        <p:txBody>
          <a:bodyPr/>
          <a:lstStyle/>
          <a:p>
            <a:r>
              <a:rPr lang="en-US" sz="2000" dirty="0">
                <a:latin typeface="Univers"/>
                <a:cs typeface="Arial" charset="0"/>
              </a:rPr>
              <a:t>Savings Calculator: Inputs Tab</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22</a:t>
            </a:fld>
            <a:endParaRPr lang="en-US" altLang="en-US"/>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3881" y="1716228"/>
            <a:ext cx="7784000" cy="4027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981200" y="5797549"/>
            <a:ext cx="5791200" cy="533400"/>
          </a:xfrm>
          <a:prstGeom prst="rect">
            <a:avLst/>
          </a:prstGeom>
          <a:solidFill>
            <a:srgbClr val="B2B2B2">
              <a:lumMod val="60000"/>
              <a:lumOff val="40000"/>
            </a:srgbClr>
          </a:solidFill>
          <a:ln w="15875">
            <a:solidFill>
              <a:srgbClr val="000000"/>
            </a:solid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smtClean="0">
                <a:ln>
                  <a:noFill/>
                </a:ln>
                <a:solidFill>
                  <a:srgbClr val="3F3F3F"/>
                </a:solidFill>
                <a:effectLst/>
                <a:uLnTx/>
                <a:uFillTx/>
                <a:latin typeface="Arial" pitchFamily="34" charset="0"/>
                <a:cs typeface="Arial" pitchFamily="34" charset="0"/>
              </a:rPr>
              <a:t>Users </a:t>
            </a:r>
            <a:r>
              <a:rPr kumimoji="0" lang="en-US" sz="1600" b="1" i="0" u="none" strike="noStrike" kern="0" cap="none" spc="0" normalizeH="0" baseline="0" noProof="0" dirty="0">
                <a:ln>
                  <a:noFill/>
                </a:ln>
                <a:solidFill>
                  <a:srgbClr val="3F3F3F"/>
                </a:solidFill>
                <a:effectLst/>
                <a:uLnTx/>
                <a:uFillTx/>
                <a:latin typeface="Arial" pitchFamily="34" charset="0"/>
                <a:cs typeface="Arial" pitchFamily="34" charset="0"/>
              </a:rPr>
              <a:t>insert the </a:t>
            </a:r>
            <a:r>
              <a:rPr kumimoji="0" lang="en-US" sz="1600" b="1" i="0" u="none" strike="noStrike" kern="0" cap="none" spc="0" normalizeH="0" baseline="0" noProof="0" dirty="0" smtClean="0">
                <a:ln>
                  <a:noFill/>
                </a:ln>
                <a:solidFill>
                  <a:srgbClr val="3F3F3F"/>
                </a:solidFill>
                <a:effectLst/>
                <a:uLnTx/>
                <a:uFillTx/>
                <a:latin typeface="Arial" pitchFamily="34" charset="0"/>
                <a:cs typeface="Arial" pitchFamily="34" charset="0"/>
              </a:rPr>
              <a:t>quantity per </a:t>
            </a:r>
            <a:r>
              <a:rPr kumimoji="0" lang="en-US" sz="1600" b="1" i="0" u="none" strike="noStrike" kern="0" cap="none" spc="0" normalizeH="0" baseline="0" noProof="0" dirty="0">
                <a:ln>
                  <a:noFill/>
                </a:ln>
                <a:solidFill>
                  <a:srgbClr val="3F3F3F"/>
                </a:solidFill>
                <a:effectLst/>
                <a:uLnTx/>
                <a:uFillTx/>
                <a:latin typeface="Arial" pitchFamily="34" charset="0"/>
                <a:cs typeface="Arial" pitchFamily="34" charset="0"/>
              </a:rPr>
              <a:t>product category and may modify the default </a:t>
            </a:r>
            <a:r>
              <a:rPr kumimoji="0" lang="en-US" sz="1600" b="1" i="0" u="none" strike="noStrike" kern="0" cap="none" spc="0" normalizeH="0" baseline="0" noProof="0" dirty="0" smtClean="0">
                <a:ln>
                  <a:noFill/>
                </a:ln>
                <a:solidFill>
                  <a:srgbClr val="3F3F3F"/>
                </a:solidFill>
                <a:effectLst/>
                <a:uLnTx/>
                <a:uFillTx/>
                <a:latin typeface="Arial" pitchFamily="34" charset="0"/>
                <a:cs typeface="Arial" pitchFamily="34" charset="0"/>
              </a:rPr>
              <a:t>inputs</a:t>
            </a:r>
            <a:endParaRPr kumimoji="0" lang="en-US" sz="1600" b="1" i="0" u="none" strike="noStrike" kern="0" cap="none" spc="0" normalizeH="0" baseline="0" noProof="0" dirty="0">
              <a:ln>
                <a:noFill/>
              </a:ln>
              <a:solidFill>
                <a:srgbClr val="3F3F3F"/>
              </a:solidFill>
              <a:effectLst/>
              <a:uLnTx/>
              <a:uFillTx/>
              <a:latin typeface="Arial" pitchFamily="34" charset="0"/>
              <a:cs typeface="Arial" pitchFamily="34" charset="0"/>
            </a:endParaRPr>
          </a:p>
        </p:txBody>
      </p:sp>
    </p:spTree>
    <p:extLst>
      <p:ext uri="{BB962C8B-B14F-4D97-AF65-F5344CB8AC3E}">
        <p14:creationId xmlns:p14="http://schemas.microsoft.com/office/powerpoint/2010/main" val="40071874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latin typeface="Univers"/>
                <a:cs typeface="Arial" charset="0"/>
              </a:rPr>
              <a:t>ENERGY STAR Training Center</a:t>
            </a:r>
            <a:endParaRPr lang="en-US" sz="2000" dirty="0">
              <a:latin typeface="Univers"/>
            </a:endParaRPr>
          </a:p>
        </p:txBody>
      </p:sp>
      <p:sp>
        <p:nvSpPr>
          <p:cNvPr id="3" name="Content Placeholder 2"/>
          <p:cNvSpPr>
            <a:spLocks noGrp="1"/>
          </p:cNvSpPr>
          <p:nvPr>
            <p:ph idx="1"/>
          </p:nvPr>
        </p:nvSpPr>
        <p:spPr>
          <a:xfrm>
            <a:off x="812214" y="1951466"/>
            <a:ext cx="7874586" cy="3126878"/>
          </a:xfrm>
        </p:spPr>
        <p:txBody>
          <a:bodyPr/>
          <a:lstStyle/>
          <a:p>
            <a:pPr lvl="0" defTabSz="914400" eaLnBrk="1" hangingPunct="1">
              <a:lnSpc>
                <a:spcPct val="100000"/>
              </a:lnSpc>
              <a:spcBef>
                <a:spcPct val="20000"/>
              </a:spcBef>
              <a:buClr>
                <a:srgbClr val="0070C0"/>
              </a:buClr>
              <a:buFont typeface="Arial" charset="0"/>
              <a:buChar char="•"/>
            </a:pPr>
            <a:r>
              <a:rPr lang="en-US" sz="2000" dirty="0">
                <a:solidFill>
                  <a:schemeClr val="tx1">
                    <a:lumMod val="65000"/>
                    <a:lumOff val="35000"/>
                  </a:schemeClr>
                </a:solidFill>
                <a:latin typeface="Arial" charset="0"/>
                <a:cs typeface="Arial" charset="0"/>
              </a:rPr>
              <a:t>Self-guided training</a:t>
            </a:r>
          </a:p>
          <a:p>
            <a:pPr lvl="0" defTabSz="914400" eaLnBrk="1" hangingPunct="1">
              <a:lnSpc>
                <a:spcPct val="100000"/>
              </a:lnSpc>
              <a:spcBef>
                <a:spcPct val="20000"/>
              </a:spcBef>
              <a:buClr>
                <a:srgbClr val="0070C0"/>
              </a:buClr>
              <a:buFont typeface="Arial" charset="0"/>
              <a:buChar char="•"/>
            </a:pPr>
            <a:r>
              <a:rPr lang="en-US" sz="2000" dirty="0">
                <a:solidFill>
                  <a:schemeClr val="tx1">
                    <a:lumMod val="65000"/>
                    <a:lumOff val="35000"/>
                  </a:schemeClr>
                </a:solidFill>
                <a:latin typeface="Arial" charset="0"/>
                <a:cs typeface="Arial" charset="0"/>
              </a:rPr>
              <a:t>Five training modules:</a:t>
            </a:r>
          </a:p>
          <a:p>
            <a:pPr lvl="1" defTabSz="914400">
              <a:lnSpc>
                <a:spcPct val="100000"/>
              </a:lnSpc>
              <a:spcBef>
                <a:spcPct val="20000"/>
              </a:spcBef>
              <a:buClr>
                <a:srgbClr val="0070C0"/>
              </a:buClr>
              <a:buFont typeface="+mj-lt"/>
              <a:buAutoNum type="arabicParenR"/>
            </a:pPr>
            <a:r>
              <a:rPr lang="en-US" sz="2000" dirty="0">
                <a:solidFill>
                  <a:schemeClr val="tx1">
                    <a:lumMod val="65000"/>
                    <a:lumOff val="35000"/>
                  </a:schemeClr>
                </a:solidFill>
                <a:latin typeface="Arial" pitchFamily="34" charset="0"/>
                <a:cs typeface="Arial" pitchFamily="34" charset="0"/>
              </a:rPr>
              <a:t>ENERGY STAR Program Overview</a:t>
            </a:r>
          </a:p>
          <a:p>
            <a:pPr lvl="1" defTabSz="914400">
              <a:lnSpc>
                <a:spcPct val="100000"/>
              </a:lnSpc>
              <a:spcBef>
                <a:spcPct val="20000"/>
              </a:spcBef>
              <a:buClr>
                <a:srgbClr val="0070C0"/>
              </a:buClr>
              <a:buFont typeface="+mj-lt"/>
              <a:buAutoNum type="arabicParenR"/>
            </a:pPr>
            <a:r>
              <a:rPr lang="en-US" sz="2000" dirty="0">
                <a:solidFill>
                  <a:schemeClr val="tx1">
                    <a:lumMod val="65000"/>
                    <a:lumOff val="35000"/>
                  </a:schemeClr>
                </a:solidFill>
                <a:latin typeface="Arial" pitchFamily="34" charset="0"/>
                <a:cs typeface="Arial" pitchFamily="34" charset="0"/>
              </a:rPr>
              <a:t>Making the Case for ENERGY STAR — Overview of ENERGY STAR certified Products &amp; Savings Opportunities</a:t>
            </a:r>
          </a:p>
          <a:p>
            <a:pPr lvl="1" defTabSz="914400">
              <a:lnSpc>
                <a:spcPct val="100000"/>
              </a:lnSpc>
              <a:spcBef>
                <a:spcPct val="20000"/>
              </a:spcBef>
              <a:buClr>
                <a:srgbClr val="0070C0"/>
              </a:buClr>
              <a:buFont typeface="+mj-lt"/>
              <a:buAutoNum type="arabicParenR"/>
            </a:pPr>
            <a:r>
              <a:rPr lang="en-US" sz="2000" dirty="0">
                <a:solidFill>
                  <a:schemeClr val="tx1">
                    <a:lumMod val="65000"/>
                    <a:lumOff val="35000"/>
                  </a:schemeClr>
                </a:solidFill>
                <a:latin typeface="Arial" pitchFamily="34" charset="0"/>
                <a:cs typeface="Arial" pitchFamily="34" charset="0"/>
              </a:rPr>
              <a:t>Product-Specific Benefits with ENERGY STAR </a:t>
            </a:r>
          </a:p>
          <a:p>
            <a:pPr lvl="1" defTabSz="914400">
              <a:lnSpc>
                <a:spcPct val="100000"/>
              </a:lnSpc>
              <a:spcBef>
                <a:spcPct val="20000"/>
              </a:spcBef>
              <a:buClr>
                <a:srgbClr val="0070C0"/>
              </a:buClr>
              <a:buFont typeface="+mj-lt"/>
              <a:buAutoNum type="arabicParenR"/>
            </a:pPr>
            <a:r>
              <a:rPr lang="en-US" sz="2000" dirty="0">
                <a:solidFill>
                  <a:schemeClr val="tx1">
                    <a:lumMod val="65000"/>
                    <a:lumOff val="35000"/>
                  </a:schemeClr>
                </a:solidFill>
                <a:latin typeface="Arial" pitchFamily="34" charset="0"/>
                <a:cs typeface="Arial" pitchFamily="34" charset="0"/>
              </a:rPr>
              <a:t>Tips for Restaurant &amp; Commercial Kitchen Operators</a:t>
            </a:r>
          </a:p>
          <a:p>
            <a:pPr lvl="1" defTabSz="914400">
              <a:lnSpc>
                <a:spcPct val="100000"/>
              </a:lnSpc>
              <a:spcBef>
                <a:spcPct val="20000"/>
              </a:spcBef>
              <a:buClr>
                <a:srgbClr val="0070C0"/>
              </a:buClr>
              <a:buFont typeface="+mj-lt"/>
              <a:buAutoNum type="arabicParenR"/>
            </a:pPr>
            <a:r>
              <a:rPr lang="en-US" sz="2000" dirty="0">
                <a:solidFill>
                  <a:schemeClr val="tx1">
                    <a:lumMod val="65000"/>
                    <a:lumOff val="35000"/>
                  </a:schemeClr>
                </a:solidFill>
                <a:latin typeface="Arial" pitchFamily="34" charset="0"/>
                <a:cs typeface="Arial" pitchFamily="34" charset="0"/>
              </a:rPr>
              <a:t>Tools &amp; Resources</a:t>
            </a:r>
          </a:p>
          <a:p>
            <a:pPr marL="457200" lvl="1" indent="0" defTabSz="914400">
              <a:lnSpc>
                <a:spcPct val="100000"/>
              </a:lnSpc>
              <a:spcBef>
                <a:spcPct val="20000"/>
              </a:spcBef>
              <a:buClr>
                <a:srgbClr val="00B0F0"/>
              </a:buClr>
              <a:buNone/>
            </a:pPr>
            <a:endParaRPr lang="en-US" sz="2000" dirty="0">
              <a:solidFill>
                <a:srgbClr val="3F3F3F"/>
              </a:solidFill>
              <a:latin typeface="Arial" charset="0"/>
              <a:cs typeface="Arial" charset="0"/>
              <a:hlinkClick r:id="rId3"/>
            </a:endParaRPr>
          </a:p>
          <a:p>
            <a:pPr marL="0" indent="0">
              <a:buNone/>
            </a:pPr>
            <a:endParaRPr lang="en-US" sz="2000"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23</a:t>
            </a:fld>
            <a:endParaRPr lang="en-US" altLang="en-US"/>
          </a:p>
        </p:txBody>
      </p:sp>
      <p:pic>
        <p:nvPicPr>
          <p:cNvPr id="5" name="Picture 6" descr="ENERGY STAR Training Center">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8800" y="2030266"/>
            <a:ext cx="2667000" cy="60339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809309" y="5903912"/>
            <a:ext cx="6337593" cy="465138"/>
          </a:xfrm>
          <a:prstGeom prst="rect">
            <a:avLst/>
          </a:prstGeom>
        </p:spPr>
        <p:txBody>
          <a:bodyPr anchor="ctr"/>
          <a:lstStyle/>
          <a:p>
            <a:pPr fontAlgn="auto">
              <a:spcAft>
                <a:spcPts val="0"/>
              </a:spcAft>
              <a:defRPr/>
            </a:pPr>
            <a:r>
              <a:rPr lang="en-US" sz="1600" dirty="0" smtClean="0">
                <a:solidFill>
                  <a:schemeClr val="tx1">
                    <a:lumMod val="65000"/>
                    <a:lumOff val="35000"/>
                  </a:schemeClr>
                </a:solidFill>
                <a:latin typeface="Univers"/>
                <a:cs typeface="Arial" charset="0"/>
              </a:rPr>
              <a:t>Go to: </a:t>
            </a:r>
            <a:r>
              <a:rPr lang="en-US" sz="1600" dirty="0" smtClean="0">
                <a:solidFill>
                  <a:schemeClr val="tx1">
                    <a:lumMod val="65000"/>
                    <a:lumOff val="35000"/>
                  </a:schemeClr>
                </a:solidFill>
                <a:latin typeface="Univers"/>
                <a:cs typeface="Arial" pitchFamily="34" charset="0"/>
                <a:hlinkClick r:id="rId3"/>
              </a:rPr>
              <a:t>www.energystar.gov/training/cfs</a:t>
            </a:r>
            <a:r>
              <a:rPr lang="en-US" sz="1600" dirty="0" smtClean="0">
                <a:solidFill>
                  <a:schemeClr val="tx1">
                    <a:lumMod val="65000"/>
                    <a:lumOff val="35000"/>
                  </a:schemeClr>
                </a:solidFill>
                <a:latin typeface="Univers"/>
                <a:cs typeface="Arial" pitchFamily="34" charset="0"/>
              </a:rPr>
              <a:t> and stay tuned for an updates to the training website!</a:t>
            </a:r>
            <a:endParaRPr lang="en-US" sz="1600" dirty="0">
              <a:solidFill>
                <a:schemeClr val="tx1">
                  <a:lumMod val="65000"/>
                  <a:lumOff val="35000"/>
                </a:schemeClr>
              </a:solidFill>
              <a:latin typeface="Univers"/>
              <a:ea typeface="+mj-ea"/>
              <a:cs typeface="Arial" pitchFamily="34" charset="0"/>
            </a:endParaRPr>
          </a:p>
        </p:txBody>
      </p:sp>
    </p:spTree>
    <p:extLst>
      <p:ext uri="{BB962C8B-B14F-4D97-AF65-F5344CB8AC3E}">
        <p14:creationId xmlns:p14="http://schemas.microsoft.com/office/powerpoint/2010/main" val="2740376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56856"/>
            <a:ext cx="8616469" cy="537808"/>
          </a:xfrm>
        </p:spPr>
        <p:txBody>
          <a:bodyPr/>
          <a:lstStyle/>
          <a:p>
            <a:r>
              <a:rPr lang="en-US" sz="2000" dirty="0">
                <a:latin typeface="Univers"/>
                <a:cs typeface="Arial" charset="0"/>
              </a:rPr>
              <a:t>Additional ENERGY STAR Resources</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24</a:t>
            </a:fld>
            <a:endParaRPr lang="en-US" altLang="en-US"/>
          </a:p>
        </p:txBody>
      </p:sp>
      <p:pic>
        <p:nvPicPr>
          <p:cNvPr id="5" name="Content Placeholder 3"/>
          <p:cNvPicPr>
            <a:picLocks noGrp="1" noChangeAspect="1"/>
          </p:cNvPicPr>
          <p:nvPr>
            <p:ph idx="1"/>
          </p:nvPr>
        </p:nvPicPr>
        <p:blipFill rotWithShape="1">
          <a:blip r:embed="rId3"/>
          <a:srcRect l="18518" t="15638" r="64815" b="9300"/>
          <a:stretch/>
        </p:blipFill>
        <p:spPr>
          <a:xfrm>
            <a:off x="6341148" y="2297083"/>
            <a:ext cx="2520619" cy="3360825"/>
          </a:xfrm>
          <a:prstGeom prst="rect">
            <a:avLst/>
          </a:prstGeom>
          <a:ln>
            <a:solidFill>
              <a:schemeClr val="tx1"/>
            </a:solidFill>
          </a:ln>
        </p:spPr>
      </p:pic>
      <p:pic>
        <p:nvPicPr>
          <p:cNvPr id="6" name="Content Placeholder 5"/>
          <p:cNvPicPr>
            <a:picLocks noChangeAspect="1"/>
          </p:cNvPicPr>
          <p:nvPr/>
        </p:nvPicPr>
        <p:blipFill rotWithShape="1">
          <a:blip r:embed="rId4"/>
          <a:srcRect l="18519" t="14908" r="64815" b="8397"/>
          <a:stretch/>
        </p:blipFill>
        <p:spPr bwMode="auto">
          <a:xfrm>
            <a:off x="3429000" y="2297082"/>
            <a:ext cx="2466949" cy="3360825"/>
          </a:xfrm>
          <a:prstGeom prst="rect">
            <a:avLst/>
          </a:prstGeom>
          <a:noFill/>
          <a:ln w="9525">
            <a:solidFill>
              <a:schemeClr val="tx1"/>
            </a:solidFill>
            <a:miter lim="800000"/>
            <a:headEnd/>
            <a:tailEnd/>
          </a:ln>
        </p:spPr>
      </p:pic>
      <p:pic>
        <p:nvPicPr>
          <p:cNvPr id="7" name="Content Placeholder 10"/>
          <p:cNvPicPr>
            <a:picLocks noChangeAspect="1"/>
          </p:cNvPicPr>
          <p:nvPr/>
        </p:nvPicPr>
        <p:blipFill rotWithShape="1">
          <a:blip r:embed="rId5"/>
          <a:srcRect l="18518" t="13414" r="64815" b="8397"/>
          <a:stretch/>
        </p:blipFill>
        <p:spPr bwMode="auto">
          <a:xfrm>
            <a:off x="381000" y="2271240"/>
            <a:ext cx="2438400" cy="3386667"/>
          </a:xfrm>
          <a:prstGeom prst="rect">
            <a:avLst/>
          </a:prstGeom>
          <a:noFill/>
          <a:ln w="9525">
            <a:solidFill>
              <a:schemeClr val="tx1"/>
            </a:solidFill>
            <a:miter lim="800000"/>
            <a:headEnd/>
            <a:tailEnd/>
          </a:ln>
        </p:spPr>
      </p:pic>
      <p:sp>
        <p:nvSpPr>
          <p:cNvPr id="8" name="Text Box 4"/>
          <p:cNvSpPr txBox="1">
            <a:spLocks noChangeArrowheads="1"/>
          </p:cNvSpPr>
          <p:nvPr/>
        </p:nvSpPr>
        <p:spPr bwMode="auto">
          <a:xfrm>
            <a:off x="0" y="1536881"/>
            <a:ext cx="3657600" cy="646331"/>
          </a:xfrm>
          <a:prstGeom prst="rect">
            <a:avLst/>
          </a:prstGeom>
          <a:noFill/>
          <a:ln w="9525">
            <a:noFill/>
            <a:miter lim="800000"/>
            <a:headEnd/>
            <a:tailEnd/>
          </a:ln>
        </p:spPr>
        <p:txBody>
          <a:bodyPr>
            <a:spAutoFit/>
          </a:bodyPr>
          <a:lstStyle/>
          <a:p>
            <a:pPr algn="ctr">
              <a:spcBef>
                <a:spcPct val="50000"/>
              </a:spcBef>
            </a:pPr>
            <a:r>
              <a:rPr lang="en-US" dirty="0">
                <a:solidFill>
                  <a:srgbClr val="000000"/>
                </a:solidFill>
                <a:latin typeface="Univers"/>
                <a:ea typeface="ＭＳ Ｐゴシック" charset="-128"/>
              </a:rPr>
              <a:t>Restaurant Guide and Fact Sheets</a:t>
            </a:r>
          </a:p>
        </p:txBody>
      </p:sp>
      <p:sp>
        <p:nvSpPr>
          <p:cNvPr id="9" name="Text Box 5"/>
          <p:cNvSpPr txBox="1">
            <a:spLocks noChangeArrowheads="1"/>
          </p:cNvSpPr>
          <p:nvPr/>
        </p:nvSpPr>
        <p:spPr bwMode="auto">
          <a:xfrm>
            <a:off x="3231375" y="1673228"/>
            <a:ext cx="3200400" cy="369332"/>
          </a:xfrm>
          <a:prstGeom prst="rect">
            <a:avLst/>
          </a:prstGeom>
          <a:noFill/>
          <a:ln w="9525">
            <a:noFill/>
            <a:miter lim="800000"/>
            <a:headEnd/>
            <a:tailEnd/>
          </a:ln>
        </p:spPr>
        <p:txBody>
          <a:bodyPr wrap="square">
            <a:spAutoFit/>
          </a:bodyPr>
          <a:lstStyle/>
          <a:p>
            <a:pPr algn="ctr">
              <a:spcBef>
                <a:spcPct val="50000"/>
              </a:spcBef>
            </a:pPr>
            <a:r>
              <a:rPr lang="en-US" dirty="0" smtClean="0">
                <a:solidFill>
                  <a:srgbClr val="000000"/>
                </a:solidFill>
                <a:latin typeface="Univers"/>
                <a:ea typeface="ＭＳ Ｐゴシック" charset="-128"/>
              </a:rPr>
              <a:t>Share Your Story</a:t>
            </a:r>
            <a:endParaRPr lang="en-US" dirty="0">
              <a:solidFill>
                <a:srgbClr val="000000"/>
              </a:solidFill>
              <a:latin typeface="Univers"/>
              <a:ea typeface="ＭＳ Ｐゴシック" charset="-128"/>
            </a:endParaRPr>
          </a:p>
        </p:txBody>
      </p:sp>
      <p:sp>
        <p:nvSpPr>
          <p:cNvPr id="10" name="Rectangle 9"/>
          <p:cNvSpPr/>
          <p:nvPr/>
        </p:nvSpPr>
        <p:spPr>
          <a:xfrm>
            <a:off x="6341148" y="1536881"/>
            <a:ext cx="2718162" cy="646331"/>
          </a:xfrm>
          <a:prstGeom prst="rect">
            <a:avLst/>
          </a:prstGeom>
        </p:spPr>
        <p:txBody>
          <a:bodyPr wrap="square">
            <a:spAutoFit/>
          </a:bodyPr>
          <a:lstStyle/>
          <a:p>
            <a:pPr algn="ctr">
              <a:spcBef>
                <a:spcPct val="50000"/>
              </a:spcBef>
            </a:pPr>
            <a:r>
              <a:rPr lang="en-US" dirty="0">
                <a:solidFill>
                  <a:srgbClr val="000000"/>
                </a:solidFill>
                <a:latin typeface="Univers"/>
                <a:ea typeface="ＭＳ Ｐゴシック" charset="-128"/>
              </a:rPr>
              <a:t>Demand for ENERGY STAR </a:t>
            </a:r>
            <a:r>
              <a:rPr lang="en-US" dirty="0" smtClean="0">
                <a:solidFill>
                  <a:srgbClr val="000000"/>
                </a:solidFill>
                <a:latin typeface="Univers"/>
                <a:ea typeface="ＭＳ Ｐゴシック" charset="-128"/>
              </a:rPr>
              <a:t>one-pager</a:t>
            </a:r>
            <a:endParaRPr lang="en-US" dirty="0">
              <a:solidFill>
                <a:srgbClr val="000000"/>
              </a:solidFill>
              <a:latin typeface="Univers"/>
              <a:ea typeface="ＭＳ Ｐゴシック" charset="-128"/>
            </a:endParaRPr>
          </a:p>
        </p:txBody>
      </p:sp>
      <p:sp>
        <p:nvSpPr>
          <p:cNvPr id="11" name="TextBox 4"/>
          <p:cNvSpPr txBox="1">
            <a:spLocks noChangeArrowheads="1"/>
          </p:cNvSpPr>
          <p:nvPr/>
        </p:nvSpPr>
        <p:spPr bwMode="auto">
          <a:xfrm>
            <a:off x="0" y="6013449"/>
            <a:ext cx="9144000" cy="685800"/>
          </a:xfrm>
          <a:prstGeom prst="rect">
            <a:avLst/>
          </a:prstGeom>
          <a:noFill/>
          <a:ln w="9525">
            <a:noFill/>
            <a:miter lim="800000"/>
            <a:headEnd/>
            <a:tailEnd/>
          </a:ln>
        </p:spPr>
        <p:txBody>
          <a:bodyPr anchor="ctr"/>
          <a:lstStyle/>
          <a:p>
            <a:pPr algn="ctr"/>
            <a:r>
              <a:rPr lang="en-US" sz="2000" dirty="0">
                <a:latin typeface="Univers"/>
                <a:cs typeface="Arial" charset="0"/>
              </a:rPr>
              <a:t>Go to:</a:t>
            </a:r>
            <a:r>
              <a:rPr lang="en-US" sz="2000" b="1" dirty="0">
                <a:latin typeface="Univers"/>
                <a:cs typeface="Arial" charset="0"/>
              </a:rPr>
              <a:t> </a:t>
            </a:r>
            <a:r>
              <a:rPr lang="en-US" sz="2000" b="1" dirty="0">
                <a:latin typeface="Univers"/>
                <a:cs typeface="Arial" charset="0"/>
                <a:hlinkClick r:id="rId6"/>
              </a:rPr>
              <a:t>www.energystar.gov/cfs</a:t>
            </a:r>
            <a:endParaRPr lang="en-US" sz="2400" dirty="0">
              <a:latin typeface="Univers"/>
              <a:cs typeface="Arial" charset="0"/>
            </a:endParaRPr>
          </a:p>
        </p:txBody>
      </p:sp>
    </p:spTree>
    <p:extLst>
      <p:ext uri="{BB962C8B-B14F-4D97-AF65-F5344CB8AC3E}">
        <p14:creationId xmlns:p14="http://schemas.microsoft.com/office/powerpoint/2010/main" val="3273716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88999"/>
            <a:ext cx="8331787" cy="537808"/>
          </a:xfrm>
        </p:spPr>
        <p:txBody>
          <a:bodyPr/>
          <a:lstStyle/>
          <a:p>
            <a:r>
              <a:rPr lang="en-US" sz="2000" dirty="0">
                <a:latin typeface="Univers"/>
                <a:cs typeface="Arial" charset="0"/>
              </a:rPr>
              <a:t>Quarterly CFS e-Newsletter</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25</a:t>
            </a:fld>
            <a:endParaRPr lang="en-US" altLang="en-US"/>
          </a:p>
        </p:txBody>
      </p:sp>
      <p:pic>
        <p:nvPicPr>
          <p:cNvPr id="5"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2049"/>
          <a:stretch/>
        </p:blipFill>
        <p:spPr bwMode="auto">
          <a:xfrm>
            <a:off x="5334140" y="2273986"/>
            <a:ext cx="3395630" cy="2211915"/>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ight Arrow 5"/>
          <p:cNvSpPr/>
          <p:nvPr/>
        </p:nvSpPr>
        <p:spPr>
          <a:xfrm>
            <a:off x="4186377" y="3379944"/>
            <a:ext cx="838200" cy="433388"/>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 name="TextBox 4"/>
          <p:cNvSpPr txBox="1">
            <a:spLocks noChangeArrowheads="1"/>
          </p:cNvSpPr>
          <p:nvPr/>
        </p:nvSpPr>
        <p:spPr bwMode="auto">
          <a:xfrm>
            <a:off x="-152260" y="5565933"/>
            <a:ext cx="9144000" cy="966787"/>
          </a:xfrm>
          <a:prstGeom prst="rect">
            <a:avLst/>
          </a:prstGeom>
          <a:noFill/>
          <a:ln w="9525">
            <a:noFill/>
            <a:miter lim="800000"/>
            <a:headEnd/>
            <a:tailEnd/>
          </a:ln>
        </p:spPr>
        <p:txBody>
          <a:bodyPr anchor="ctr"/>
          <a:lstStyle/>
          <a:p>
            <a:pPr algn="ctr"/>
            <a:r>
              <a:rPr lang="en-US" sz="2000" dirty="0" smtClean="0">
                <a:latin typeface="Univers"/>
                <a:cs typeface="Arial" charset="0"/>
              </a:rPr>
              <a:t>Receive specification updates, product and partner spotlights, </a:t>
            </a:r>
          </a:p>
          <a:p>
            <a:pPr algn="ctr"/>
            <a:r>
              <a:rPr lang="en-US" sz="2000" dirty="0" smtClean="0">
                <a:latin typeface="Univers"/>
                <a:cs typeface="Arial" charset="0"/>
              </a:rPr>
              <a:t>news on upcoming events, and more!</a:t>
            </a:r>
          </a:p>
          <a:p>
            <a:pPr algn="ctr"/>
            <a:r>
              <a:rPr lang="en-US" sz="2000" b="1" dirty="0" smtClean="0">
                <a:latin typeface="Univers"/>
                <a:cs typeface="Arial" charset="0"/>
              </a:rPr>
              <a:t/>
            </a:r>
            <a:br>
              <a:rPr lang="en-US" sz="2000" b="1" dirty="0" smtClean="0">
                <a:latin typeface="Univers"/>
                <a:cs typeface="Arial" charset="0"/>
              </a:rPr>
            </a:br>
            <a:r>
              <a:rPr lang="en-US" sz="2000" b="1" dirty="0" smtClean="0">
                <a:latin typeface="Univers"/>
                <a:cs typeface="Arial" charset="0"/>
              </a:rPr>
              <a:t>Sign up</a:t>
            </a:r>
            <a:r>
              <a:rPr lang="en-US" sz="2000" dirty="0" smtClean="0">
                <a:latin typeface="Univers"/>
                <a:cs typeface="Arial" charset="0"/>
              </a:rPr>
              <a:t>:</a:t>
            </a:r>
            <a:r>
              <a:rPr lang="en-US" sz="2000" b="1" dirty="0" smtClean="0">
                <a:latin typeface="Univers"/>
                <a:cs typeface="Arial" charset="0"/>
              </a:rPr>
              <a:t> </a:t>
            </a:r>
            <a:r>
              <a:rPr lang="en-US" sz="2000" b="1" dirty="0">
                <a:latin typeface="Univers"/>
                <a:cs typeface="Arial" charset="0"/>
                <a:hlinkClick r:id="rId4"/>
              </a:rPr>
              <a:t>www.energystar.gov/cfs</a:t>
            </a:r>
            <a:endParaRPr lang="en-US" sz="2400" dirty="0">
              <a:latin typeface="Univers"/>
              <a:cs typeface="Arial" charset="0"/>
            </a:endParaRPr>
          </a:p>
        </p:txBody>
      </p:sp>
      <p:pic>
        <p:nvPicPr>
          <p:cNvPr id="8" name="Content Placeholder 3"/>
          <p:cNvPicPr>
            <a:picLocks noGrp="1" noChangeAspect="1"/>
          </p:cNvPicPr>
          <p:nvPr>
            <p:ph idx="1"/>
          </p:nvPr>
        </p:nvPicPr>
        <p:blipFill rotWithShape="1">
          <a:blip r:embed="rId5"/>
          <a:srcRect l="15741" t="13414" r="63889" b="8397"/>
          <a:stretch/>
        </p:blipFill>
        <p:spPr>
          <a:xfrm>
            <a:off x="457200" y="1391099"/>
            <a:ext cx="3419614" cy="3885925"/>
          </a:xfrm>
          <a:prstGeom prst="rect">
            <a:avLst/>
          </a:prstGeom>
          <a:ln>
            <a:solidFill>
              <a:schemeClr val="tx1"/>
            </a:solidFill>
          </a:ln>
        </p:spPr>
      </p:pic>
    </p:spTree>
    <p:extLst>
      <p:ext uri="{BB962C8B-B14F-4D97-AF65-F5344CB8AC3E}">
        <p14:creationId xmlns:p14="http://schemas.microsoft.com/office/powerpoint/2010/main" val="526652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234" y="889014"/>
            <a:ext cx="8331787" cy="537808"/>
          </a:xfrm>
        </p:spPr>
        <p:txBody>
          <a:bodyPr/>
          <a:lstStyle/>
          <a:p>
            <a:r>
              <a:rPr lang="en-US" sz="2000" dirty="0">
                <a:latin typeface="Univers"/>
                <a:cs typeface="Arial" charset="0"/>
              </a:rPr>
              <a:t>Co-Branding &amp; Marketing Opportunities</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26</a:t>
            </a:fld>
            <a:endParaRPr lang="en-US" altLang="en-US"/>
          </a:p>
        </p:txBody>
      </p:sp>
      <p:pic>
        <p:nvPicPr>
          <p:cNvPr id="5" name="Content Placeholder 5"/>
          <p:cNvPicPr>
            <a:picLocks noChangeAspect="1"/>
          </p:cNvPicPr>
          <p:nvPr/>
        </p:nvPicPr>
        <p:blipFill rotWithShape="1">
          <a:blip r:embed="rId3"/>
          <a:srcRect l="18518" t="55219" r="64815" b="8397"/>
          <a:stretch/>
        </p:blipFill>
        <p:spPr bwMode="auto">
          <a:xfrm>
            <a:off x="990600" y="3883223"/>
            <a:ext cx="3688725" cy="2383986"/>
          </a:xfrm>
          <a:prstGeom prst="rect">
            <a:avLst/>
          </a:prstGeom>
          <a:noFill/>
          <a:ln w="9525">
            <a:solidFill>
              <a:schemeClr val="tx1"/>
            </a:solidFill>
            <a:miter lim="800000"/>
            <a:headEnd/>
            <a:tailEnd/>
          </a:ln>
        </p:spPr>
      </p:pic>
      <p:sp>
        <p:nvSpPr>
          <p:cNvPr id="6" name="Text Box 4"/>
          <p:cNvSpPr txBox="1">
            <a:spLocks noChangeArrowheads="1"/>
          </p:cNvSpPr>
          <p:nvPr/>
        </p:nvSpPr>
        <p:spPr bwMode="auto">
          <a:xfrm>
            <a:off x="4900821" y="1450792"/>
            <a:ext cx="3657600" cy="646331"/>
          </a:xfrm>
          <a:prstGeom prst="rect">
            <a:avLst/>
          </a:prstGeom>
          <a:noFill/>
          <a:ln w="9525">
            <a:noFill/>
            <a:miter lim="800000"/>
            <a:headEnd/>
            <a:tailEnd/>
          </a:ln>
        </p:spPr>
        <p:txBody>
          <a:bodyPr>
            <a:spAutoFit/>
          </a:bodyPr>
          <a:lstStyle/>
          <a:p>
            <a:pPr algn="ctr">
              <a:spcBef>
                <a:spcPct val="50000"/>
              </a:spcBef>
            </a:pPr>
            <a:r>
              <a:rPr lang="en-US" b="1" dirty="0" smtClean="0">
                <a:solidFill>
                  <a:srgbClr val="000000"/>
                </a:solidFill>
                <a:latin typeface="Univers"/>
                <a:ea typeface="ＭＳ Ｐゴシック" charset="-128"/>
              </a:rPr>
              <a:t>Guide for Café’s, Restaurants and Institutional Kitchens</a:t>
            </a:r>
            <a:endParaRPr lang="en-US" b="1" dirty="0">
              <a:solidFill>
                <a:srgbClr val="000000"/>
              </a:solidFill>
              <a:latin typeface="Univers"/>
              <a:ea typeface="ＭＳ Ｐゴシック" charset="-128"/>
            </a:endParaRPr>
          </a:p>
        </p:txBody>
      </p:sp>
      <p:sp>
        <p:nvSpPr>
          <p:cNvPr id="7" name="Text Box 4"/>
          <p:cNvSpPr txBox="1">
            <a:spLocks noChangeArrowheads="1"/>
          </p:cNvSpPr>
          <p:nvPr/>
        </p:nvSpPr>
        <p:spPr bwMode="auto">
          <a:xfrm>
            <a:off x="512167" y="1429660"/>
            <a:ext cx="3657600" cy="369332"/>
          </a:xfrm>
          <a:prstGeom prst="rect">
            <a:avLst/>
          </a:prstGeom>
          <a:noFill/>
          <a:ln w="9525">
            <a:noFill/>
            <a:miter lim="800000"/>
            <a:headEnd/>
            <a:tailEnd/>
          </a:ln>
        </p:spPr>
        <p:txBody>
          <a:bodyPr>
            <a:spAutoFit/>
          </a:bodyPr>
          <a:lstStyle/>
          <a:p>
            <a:pPr algn="ctr">
              <a:spcBef>
                <a:spcPct val="50000"/>
              </a:spcBef>
            </a:pPr>
            <a:r>
              <a:rPr lang="en-US" b="1" dirty="0" smtClean="0">
                <a:solidFill>
                  <a:srgbClr val="000000"/>
                </a:solidFill>
                <a:latin typeface="Univers"/>
                <a:ea typeface="ＭＳ Ｐゴシック" charset="-128"/>
              </a:rPr>
              <a:t>Product Fact Sheets</a:t>
            </a:r>
          </a:p>
        </p:txBody>
      </p:sp>
      <p:sp>
        <p:nvSpPr>
          <p:cNvPr id="8" name="Rectangle 7"/>
          <p:cNvSpPr/>
          <p:nvPr/>
        </p:nvSpPr>
        <p:spPr>
          <a:xfrm>
            <a:off x="3001615" y="6356350"/>
            <a:ext cx="3798411" cy="400110"/>
          </a:xfrm>
          <a:prstGeom prst="rect">
            <a:avLst/>
          </a:prstGeom>
        </p:spPr>
        <p:txBody>
          <a:bodyPr wrap="none">
            <a:spAutoFit/>
          </a:bodyPr>
          <a:lstStyle/>
          <a:p>
            <a:pPr algn="ctr"/>
            <a:r>
              <a:rPr lang="en-US" sz="2000" b="1" dirty="0" smtClean="0">
                <a:cs typeface="Arial" charset="0"/>
              </a:rPr>
              <a:t>Visit: </a:t>
            </a:r>
            <a:r>
              <a:rPr lang="en-US" sz="2000" b="1" dirty="0">
                <a:cs typeface="Arial" charset="0"/>
                <a:hlinkClick r:id="rId4"/>
              </a:rPr>
              <a:t>www.energystar.gov/cfs</a:t>
            </a:r>
            <a:endParaRPr lang="en-US" sz="2000" dirty="0">
              <a:cs typeface="Arial" charset="0"/>
            </a:endParaRPr>
          </a:p>
        </p:txBody>
      </p:sp>
      <p:pic>
        <p:nvPicPr>
          <p:cNvPr id="9" name="Content Placeholder 10"/>
          <p:cNvPicPr>
            <a:picLocks noChangeAspect="1"/>
          </p:cNvPicPr>
          <p:nvPr/>
        </p:nvPicPr>
        <p:blipFill rotWithShape="1">
          <a:blip r:embed="rId5"/>
          <a:srcRect l="18518" t="13414" r="64815" b="8397"/>
          <a:stretch/>
        </p:blipFill>
        <p:spPr bwMode="auto">
          <a:xfrm>
            <a:off x="5573174" y="2161366"/>
            <a:ext cx="2994212" cy="4158628"/>
          </a:xfrm>
          <a:prstGeom prst="rect">
            <a:avLst/>
          </a:prstGeom>
          <a:noFill/>
          <a:ln w="9525">
            <a:solidFill>
              <a:schemeClr val="tx1"/>
            </a:solidFill>
            <a:miter lim="800000"/>
            <a:headEnd/>
            <a:tailEnd/>
          </a:ln>
        </p:spPr>
      </p:pic>
      <p:pic>
        <p:nvPicPr>
          <p:cNvPr id="10" name="Content Placeholder 5"/>
          <p:cNvPicPr>
            <a:picLocks noGrp="1" noChangeAspect="1"/>
          </p:cNvPicPr>
          <p:nvPr>
            <p:ph idx="1"/>
          </p:nvPr>
        </p:nvPicPr>
        <p:blipFill rotWithShape="1">
          <a:blip r:embed="rId3"/>
          <a:srcRect l="18518" t="13414" r="64815" b="8397"/>
          <a:stretch/>
        </p:blipFill>
        <p:spPr>
          <a:xfrm>
            <a:off x="366564" y="1798992"/>
            <a:ext cx="2813737" cy="3907968"/>
          </a:xfrm>
          <a:prstGeom prst="rect">
            <a:avLst/>
          </a:prstGeom>
          <a:ln>
            <a:solidFill>
              <a:schemeClr val="tx1"/>
            </a:solidFill>
          </a:ln>
        </p:spPr>
      </p:pic>
      <p:sp>
        <p:nvSpPr>
          <p:cNvPr id="11" name="Right Arrow 10"/>
          <p:cNvSpPr/>
          <p:nvPr/>
        </p:nvSpPr>
        <p:spPr>
          <a:xfrm>
            <a:off x="2509372" y="5911868"/>
            <a:ext cx="807072" cy="285437"/>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94695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254" y="908635"/>
            <a:ext cx="8331787" cy="412387"/>
          </a:xfrm>
        </p:spPr>
        <p:txBody>
          <a:bodyPr/>
          <a:lstStyle/>
          <a:p>
            <a:r>
              <a:rPr lang="en-US" sz="2000" dirty="0">
                <a:latin typeface="Arial" charset="0"/>
                <a:cs typeface="Arial" charset="0"/>
              </a:rPr>
              <a:t>Recognition: Share Your Story &amp; Inspire Others</a:t>
            </a:r>
            <a:endParaRPr lang="en-US" sz="2000"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27</a:t>
            </a:fld>
            <a:endParaRPr lang="en-US" altLang="en-US"/>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358" y="1456455"/>
            <a:ext cx="4191599" cy="436593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0148" y="2486694"/>
            <a:ext cx="4400343" cy="11965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85800" y="5915025"/>
            <a:ext cx="2895601" cy="457140"/>
          </a:xfrm>
          <a:prstGeom prst="rect">
            <a:avLst/>
          </a:prstGeom>
          <a:ln>
            <a:noFill/>
          </a:ln>
        </p:spPr>
        <p:txBody>
          <a:bodyPr vert="horz"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1400" b="1" i="0" u="none" strike="noStrike" kern="1200" cap="none" spc="0" normalizeH="0" baseline="0" noProof="0" dirty="0" smtClean="0">
                <a:ln>
                  <a:noFill/>
                </a:ln>
                <a:effectLst/>
                <a:uLnTx/>
                <a:uFillTx/>
                <a:latin typeface="Univers"/>
                <a:ea typeface="+mj-ea"/>
                <a:cs typeface="Arial" pitchFamily="34" charset="0"/>
              </a:rPr>
              <a:t>Fillable PDF submission</a:t>
            </a:r>
            <a:r>
              <a:rPr kumimoji="0" lang="en-US" sz="1400" b="1" i="0" u="none" strike="noStrike" kern="1200" cap="none" spc="0" normalizeH="0" noProof="0" dirty="0" smtClean="0">
                <a:ln>
                  <a:noFill/>
                </a:ln>
                <a:effectLst/>
                <a:uLnTx/>
                <a:uFillTx/>
                <a:latin typeface="Univers"/>
                <a:ea typeface="+mj-ea"/>
                <a:cs typeface="Arial" pitchFamily="34" charset="0"/>
              </a:rPr>
              <a:t> form </a:t>
            </a:r>
          </a:p>
          <a:p>
            <a:pPr marL="0" marR="0" indent="0" algn="ctr" defTabSz="914400" rtl="0" eaLnBrk="1" fontAlgn="auto" latinLnBrk="0" hangingPunct="1">
              <a:lnSpc>
                <a:spcPct val="100000"/>
              </a:lnSpc>
              <a:spcBef>
                <a:spcPct val="0"/>
              </a:spcBef>
              <a:spcAft>
                <a:spcPts val="0"/>
              </a:spcAft>
              <a:buClrTx/>
              <a:buSzTx/>
              <a:buFontTx/>
              <a:buNone/>
              <a:tabLst/>
            </a:pPr>
            <a:r>
              <a:rPr kumimoji="0" lang="en-US" sz="1400" b="1" i="0" u="none" strike="noStrike" kern="1200" cap="none" spc="0" normalizeH="0" noProof="0" dirty="0" smtClean="0">
                <a:ln>
                  <a:noFill/>
                </a:ln>
                <a:effectLst/>
                <a:uLnTx/>
                <a:uFillTx/>
                <a:latin typeface="Arial" pitchFamily="34" charset="0"/>
                <a:ea typeface="+mj-ea"/>
                <a:cs typeface="Arial" pitchFamily="34" charset="0"/>
              </a:rPr>
              <a:t>300-500 word story</a:t>
            </a:r>
            <a:endParaRPr kumimoji="0" lang="en-US" sz="1400" b="1" i="0" u="none" strike="noStrike" kern="1200" cap="none" spc="0" normalizeH="0" baseline="0" noProof="0" dirty="0" smtClean="0">
              <a:ln>
                <a:noFill/>
              </a:ln>
              <a:effectLst/>
              <a:uLnTx/>
              <a:uFillTx/>
              <a:latin typeface="Arial" pitchFamily="34" charset="0"/>
              <a:ea typeface="+mj-ea"/>
              <a:cs typeface="Arial" pitchFamily="34" charset="0"/>
            </a:endParaRPr>
          </a:p>
        </p:txBody>
      </p:sp>
      <p:sp>
        <p:nvSpPr>
          <p:cNvPr id="8" name="Rectangle 7"/>
          <p:cNvSpPr/>
          <p:nvPr/>
        </p:nvSpPr>
        <p:spPr>
          <a:xfrm>
            <a:off x="2836160" y="6457890"/>
            <a:ext cx="4952574" cy="400110"/>
          </a:xfrm>
          <a:prstGeom prst="rect">
            <a:avLst/>
          </a:prstGeom>
        </p:spPr>
        <p:txBody>
          <a:bodyPr wrap="none">
            <a:spAutoFit/>
          </a:bodyPr>
          <a:lstStyle/>
          <a:p>
            <a:pPr algn="ctr"/>
            <a:r>
              <a:rPr lang="en-US" sz="2000" b="1" dirty="0" smtClean="0">
                <a:latin typeface="Univers"/>
                <a:cs typeface="Arial" charset="0"/>
              </a:rPr>
              <a:t>Visit: </a:t>
            </a:r>
            <a:r>
              <a:rPr lang="en-US" sz="2000" b="1" dirty="0" smtClean="0">
                <a:latin typeface="Univers"/>
                <a:cs typeface="Arial" charset="0"/>
                <a:hlinkClick r:id="rId5"/>
              </a:rPr>
              <a:t>www.energystar.gov/cfs/success</a:t>
            </a:r>
            <a:r>
              <a:rPr lang="en-US" sz="2000" b="1" dirty="0" smtClean="0">
                <a:latin typeface="Univers"/>
                <a:cs typeface="Arial" charset="0"/>
              </a:rPr>
              <a:t> </a:t>
            </a:r>
            <a:endParaRPr lang="en-US" sz="2000" dirty="0">
              <a:latin typeface="Univers"/>
              <a:cs typeface="Arial" charset="0"/>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12447" y="1371600"/>
            <a:ext cx="871537" cy="871537"/>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00936" y="1366837"/>
            <a:ext cx="861173" cy="966788"/>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53175" y="1371600"/>
            <a:ext cx="857250" cy="857250"/>
          </a:xfrm>
          <a:prstGeom prst="rect">
            <a:avLst/>
          </a:prstGeom>
        </p:spPr>
      </p:pic>
      <p:sp>
        <p:nvSpPr>
          <p:cNvPr id="12" name="Rectangle 11"/>
          <p:cNvSpPr/>
          <p:nvPr/>
        </p:nvSpPr>
        <p:spPr>
          <a:xfrm>
            <a:off x="5222726" y="5590371"/>
            <a:ext cx="3806940" cy="307777"/>
          </a:xfrm>
          <a:prstGeom prst="rect">
            <a:avLst/>
          </a:prstGeom>
        </p:spPr>
        <p:txBody>
          <a:bodyPr wrap="none">
            <a:spAutoFit/>
          </a:bodyPr>
          <a:lstStyle/>
          <a:p>
            <a:r>
              <a:rPr lang="en-US" sz="1400" b="1" dirty="0">
                <a:latin typeface="Univers"/>
                <a:ea typeface="+mj-ea"/>
                <a:cs typeface="Arial" pitchFamily="34" charset="0"/>
              </a:rPr>
              <a:t>www.energystar.gov/cfs/success_redrobin</a:t>
            </a:r>
          </a:p>
        </p:txBody>
      </p:sp>
      <p:pic>
        <p:nvPicPr>
          <p:cNvPr id="13"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31674" y="3962400"/>
            <a:ext cx="4317293" cy="15429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92656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613" y="1029660"/>
            <a:ext cx="8331787" cy="537808"/>
          </a:xfrm>
        </p:spPr>
        <p:txBody>
          <a:bodyPr/>
          <a:lstStyle/>
          <a:p>
            <a:r>
              <a:rPr lang="en-US" sz="2000" dirty="0"/>
              <a:t>Quick Reference: CFS Resources</a:t>
            </a: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28</a:t>
            </a:fld>
            <a:endParaRPr lang="en-US" altLang="en-US"/>
          </a:p>
        </p:txBody>
      </p:sp>
      <p:sp>
        <p:nvSpPr>
          <p:cNvPr id="5" name="Content Placeholder 2"/>
          <p:cNvSpPr>
            <a:spLocks noGrp="1"/>
          </p:cNvSpPr>
          <p:nvPr>
            <p:ph idx="1"/>
          </p:nvPr>
        </p:nvSpPr>
        <p:spPr>
          <a:xfrm>
            <a:off x="761414" y="1567468"/>
            <a:ext cx="7874586" cy="4174699"/>
          </a:xfrm>
        </p:spPr>
        <p:txBody>
          <a:bodyPr/>
          <a:lstStyle/>
          <a:p>
            <a:pPr>
              <a:lnSpc>
                <a:spcPct val="100000"/>
              </a:lnSpc>
              <a:spcBef>
                <a:spcPts val="0"/>
              </a:spcBef>
              <a:buClr>
                <a:srgbClr val="0070C0"/>
              </a:buClr>
            </a:pPr>
            <a:r>
              <a:rPr lang="en-US" sz="2000" dirty="0">
                <a:solidFill>
                  <a:schemeClr val="tx1">
                    <a:lumMod val="65000"/>
                    <a:lumOff val="35000"/>
                  </a:schemeClr>
                </a:solidFill>
              </a:rPr>
              <a:t>CFS certified Product Lists: </a:t>
            </a:r>
            <a:r>
              <a:rPr lang="en-US" sz="2000" dirty="0" smtClean="0">
                <a:solidFill>
                  <a:srgbClr val="FF0000"/>
                </a:solidFill>
                <a:hlinkClick r:id="rId3"/>
              </a:rPr>
              <a:t>www.energystar.gov/productfinder</a:t>
            </a:r>
            <a:r>
              <a:rPr lang="en-US" sz="2000" dirty="0">
                <a:solidFill>
                  <a:srgbClr val="FF0000"/>
                </a:solidFill>
              </a:rPr>
              <a:t> </a:t>
            </a:r>
          </a:p>
          <a:p>
            <a:pPr>
              <a:lnSpc>
                <a:spcPct val="100000"/>
              </a:lnSpc>
              <a:spcBef>
                <a:spcPts val="0"/>
              </a:spcBef>
              <a:buClr>
                <a:srgbClr val="0070C0"/>
              </a:buClr>
            </a:pPr>
            <a:r>
              <a:rPr lang="en-US" sz="2000" dirty="0" smtClean="0">
                <a:solidFill>
                  <a:schemeClr val="tx1">
                    <a:lumMod val="65000"/>
                    <a:lumOff val="35000"/>
                  </a:schemeClr>
                </a:solidFill>
              </a:rPr>
              <a:t>CFS Product Specifications and Key Criteria: </a:t>
            </a:r>
            <a:r>
              <a:rPr lang="en-US" sz="2000" dirty="0" smtClean="0">
                <a:hlinkClick r:id="rId4"/>
              </a:rPr>
              <a:t>www.energystar.gov/specifications</a:t>
            </a:r>
            <a:r>
              <a:rPr lang="en-US" sz="2000" dirty="0" smtClean="0"/>
              <a:t>   </a:t>
            </a:r>
            <a:endParaRPr lang="en-US" sz="2000" dirty="0"/>
          </a:p>
          <a:p>
            <a:pPr>
              <a:lnSpc>
                <a:spcPct val="100000"/>
              </a:lnSpc>
              <a:spcBef>
                <a:spcPts val="0"/>
              </a:spcBef>
              <a:buClr>
                <a:srgbClr val="0070C0"/>
              </a:buClr>
            </a:pPr>
            <a:r>
              <a:rPr lang="en-US" sz="2000" dirty="0" smtClean="0"/>
              <a:t>ENERGY </a:t>
            </a:r>
            <a:r>
              <a:rPr lang="en-US" sz="2000" dirty="0"/>
              <a:t>STAR Partner List: </a:t>
            </a:r>
            <a:r>
              <a:rPr lang="en-US" sz="2000" dirty="0" smtClean="0">
                <a:hlinkClick r:id="rId5"/>
              </a:rPr>
              <a:t>www.energystar.gov/partnersearch</a:t>
            </a:r>
            <a:r>
              <a:rPr lang="en-US" sz="2000" dirty="0" smtClean="0"/>
              <a:t> </a:t>
            </a:r>
            <a:endParaRPr lang="en-US" sz="2000" dirty="0"/>
          </a:p>
          <a:p>
            <a:pPr>
              <a:lnSpc>
                <a:spcPct val="100000"/>
              </a:lnSpc>
              <a:spcBef>
                <a:spcPts val="0"/>
              </a:spcBef>
              <a:buClr>
                <a:srgbClr val="0070C0"/>
              </a:buClr>
            </a:pPr>
            <a:r>
              <a:rPr lang="en-US" sz="2000" dirty="0" smtClean="0"/>
              <a:t>Commercial Kitchen Equipment Savings Calculator: </a:t>
            </a:r>
            <a:r>
              <a:rPr lang="en-US" sz="2000" dirty="0" smtClean="0">
                <a:hlinkClick r:id="rId6"/>
              </a:rPr>
              <a:t>www.energystar.gov/cfs/savingscalc</a:t>
            </a:r>
            <a:r>
              <a:rPr lang="en-US" sz="2000" dirty="0" smtClean="0"/>
              <a:t>  </a:t>
            </a:r>
            <a:endParaRPr lang="en-US" sz="2000" dirty="0"/>
          </a:p>
          <a:p>
            <a:pPr>
              <a:lnSpc>
                <a:spcPct val="100000"/>
              </a:lnSpc>
              <a:spcBef>
                <a:spcPts val="0"/>
              </a:spcBef>
              <a:buClr>
                <a:srgbClr val="0070C0"/>
              </a:buClr>
            </a:pPr>
            <a:r>
              <a:rPr lang="en-US" sz="2000" dirty="0" smtClean="0"/>
              <a:t>ENERGY </a:t>
            </a:r>
            <a:r>
              <a:rPr lang="en-US" sz="2000" dirty="0"/>
              <a:t>STAR </a:t>
            </a:r>
            <a:r>
              <a:rPr lang="en-US" sz="2000" dirty="0" smtClean="0"/>
              <a:t>CFS “Where </a:t>
            </a:r>
            <a:r>
              <a:rPr lang="en-US" sz="2000" dirty="0"/>
              <a:t>to </a:t>
            </a:r>
            <a:r>
              <a:rPr lang="en-US" sz="2000" dirty="0" smtClean="0"/>
              <a:t>Buy” </a:t>
            </a:r>
            <a:r>
              <a:rPr lang="en-US" sz="2000" dirty="0"/>
              <a:t>List: </a:t>
            </a:r>
            <a:r>
              <a:rPr lang="en-US" sz="2000" dirty="0" smtClean="0">
                <a:hlinkClick r:id="rId7"/>
              </a:rPr>
              <a:t>www.energystar.gov/cfs/wheretobuy</a:t>
            </a:r>
            <a:r>
              <a:rPr lang="en-US" sz="2000" dirty="0" smtClean="0"/>
              <a:t>  </a:t>
            </a:r>
            <a:endParaRPr lang="en-US" sz="2000" dirty="0"/>
          </a:p>
          <a:p>
            <a:pPr>
              <a:lnSpc>
                <a:spcPct val="100000"/>
              </a:lnSpc>
              <a:spcBef>
                <a:spcPts val="0"/>
              </a:spcBef>
              <a:buClr>
                <a:srgbClr val="0070C0"/>
              </a:buClr>
            </a:pPr>
            <a:r>
              <a:rPr lang="en-US" sz="2000" dirty="0" smtClean="0"/>
              <a:t>CFS </a:t>
            </a:r>
            <a:r>
              <a:rPr lang="en-US" sz="2000" dirty="0"/>
              <a:t>Incentive </a:t>
            </a:r>
            <a:r>
              <a:rPr lang="en-US" sz="2000" dirty="0" smtClean="0"/>
              <a:t>Finder &amp; CFS Incentive Guide: </a:t>
            </a:r>
            <a:r>
              <a:rPr lang="en-US" sz="2000" dirty="0" smtClean="0">
                <a:hlinkClick r:id="rId8"/>
              </a:rPr>
              <a:t>www.energystar.gov/cfs/incentives</a:t>
            </a:r>
            <a:endParaRPr lang="en-US" sz="2000" dirty="0" smtClean="0"/>
          </a:p>
          <a:p>
            <a:pPr>
              <a:lnSpc>
                <a:spcPct val="100000"/>
              </a:lnSpc>
              <a:spcBef>
                <a:spcPts val="0"/>
              </a:spcBef>
              <a:buClr>
                <a:srgbClr val="0070C0"/>
              </a:buClr>
            </a:pPr>
            <a:r>
              <a:rPr lang="en-US" sz="2000" dirty="0" smtClean="0"/>
              <a:t>ENERGY STAR Training Center: </a:t>
            </a:r>
            <a:r>
              <a:rPr lang="en-US" sz="2000" dirty="0" smtClean="0">
                <a:hlinkClick r:id="rId9"/>
              </a:rPr>
              <a:t>http://www.energystar.gov/training/cfs </a:t>
            </a:r>
            <a:endParaRPr lang="en-US" sz="2000" dirty="0" smtClean="0"/>
          </a:p>
          <a:p>
            <a:pPr>
              <a:lnSpc>
                <a:spcPct val="100000"/>
              </a:lnSpc>
              <a:spcBef>
                <a:spcPts val="0"/>
              </a:spcBef>
              <a:buClr>
                <a:srgbClr val="0070C0"/>
              </a:buClr>
            </a:pPr>
            <a:r>
              <a:rPr lang="en-US" sz="2000" dirty="0"/>
              <a:t>ENERGY </a:t>
            </a:r>
            <a:r>
              <a:rPr lang="en-US" sz="2000" dirty="0" smtClean="0"/>
              <a:t>STAR Restaurant Guide: </a:t>
            </a:r>
            <a:r>
              <a:rPr lang="en-US" sz="2000" dirty="0">
                <a:hlinkClick r:id="rId10"/>
              </a:rPr>
              <a:t>http://</a:t>
            </a:r>
            <a:r>
              <a:rPr lang="en-US" sz="2000" dirty="0" smtClean="0">
                <a:hlinkClick r:id="rId10"/>
              </a:rPr>
              <a:t>www.energystar.gov/ia/partners/publications</a:t>
            </a:r>
            <a:r>
              <a:rPr lang="en-US" sz="2000" dirty="0" smtClean="0"/>
              <a:t> - First on small business tab</a:t>
            </a:r>
            <a:endParaRPr lang="en-US" sz="2000" dirty="0"/>
          </a:p>
        </p:txBody>
      </p:sp>
      <p:sp>
        <p:nvSpPr>
          <p:cNvPr id="6" name="Text Box 4"/>
          <p:cNvSpPr txBox="1">
            <a:spLocks noChangeArrowheads="1"/>
          </p:cNvSpPr>
          <p:nvPr/>
        </p:nvSpPr>
        <p:spPr bwMode="auto">
          <a:xfrm>
            <a:off x="2743200" y="6303120"/>
            <a:ext cx="6248400" cy="338554"/>
          </a:xfrm>
          <a:prstGeom prst="rect">
            <a:avLst/>
          </a:prstGeom>
          <a:solidFill>
            <a:schemeClr val="bg1">
              <a:lumMod val="75000"/>
            </a:schemeClr>
          </a:solidFill>
          <a:ln w="9525">
            <a:solidFill>
              <a:schemeClr val="tx1"/>
            </a:solidFill>
            <a:miter lim="800000"/>
            <a:headEnd/>
            <a:tailEnd/>
          </a:ln>
        </p:spPr>
        <p:txBody>
          <a:bodyPr wrap="square">
            <a:spAutoFit/>
          </a:bodyPr>
          <a:lstStyle/>
          <a:p>
            <a:pPr lvl="0" algn="ctr">
              <a:spcBef>
                <a:spcPct val="20000"/>
              </a:spcBef>
              <a:buClr>
                <a:srgbClr val="00B0F0"/>
              </a:buClr>
            </a:pPr>
            <a:r>
              <a:rPr lang="en-US" sz="1600" b="1" dirty="0" smtClean="0">
                <a:solidFill>
                  <a:srgbClr val="000000"/>
                </a:solidFill>
                <a:latin typeface="Univers"/>
                <a:cs typeface="Arial" charset="0"/>
              </a:rPr>
              <a:t>Questions? Contact </a:t>
            </a:r>
            <a:r>
              <a:rPr lang="en-US" sz="1600" b="1" dirty="0" smtClean="0">
                <a:latin typeface="Univers"/>
                <a:hlinkClick r:id="rId11"/>
              </a:rPr>
              <a:t>commercialfoodservice@energystar.gov</a:t>
            </a:r>
            <a:endParaRPr lang="en-US" sz="1600" dirty="0">
              <a:latin typeface="Univers"/>
            </a:endParaRPr>
          </a:p>
        </p:txBody>
      </p:sp>
    </p:spTree>
    <p:extLst>
      <p:ext uri="{BB962C8B-B14F-4D97-AF65-F5344CB8AC3E}">
        <p14:creationId xmlns:p14="http://schemas.microsoft.com/office/powerpoint/2010/main" val="18840740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613" y="1094768"/>
            <a:ext cx="8331787" cy="537808"/>
          </a:xfrm>
        </p:spPr>
        <p:txBody>
          <a:bodyPr/>
          <a:lstStyle/>
          <a:p>
            <a:r>
              <a:rPr lang="en-US" sz="2000" dirty="0">
                <a:cs typeface="Arial" charset="0"/>
              </a:rPr>
              <a:t>Additional Useful Web Links</a:t>
            </a:r>
            <a:endParaRPr lang="en-US" sz="2000" dirty="0"/>
          </a:p>
        </p:txBody>
      </p:sp>
      <p:sp>
        <p:nvSpPr>
          <p:cNvPr id="3" name="Content Placeholder 2"/>
          <p:cNvSpPr>
            <a:spLocks noGrp="1"/>
          </p:cNvSpPr>
          <p:nvPr>
            <p:ph idx="1"/>
          </p:nvPr>
        </p:nvSpPr>
        <p:spPr>
          <a:xfrm>
            <a:off x="334377" y="1907113"/>
            <a:ext cx="4694823" cy="4174699"/>
          </a:xfrm>
        </p:spPr>
        <p:txBody>
          <a:bodyPr/>
          <a:lstStyle/>
          <a:p>
            <a:pPr eaLnBrk="1" hangingPunct="1">
              <a:spcBef>
                <a:spcPct val="20000"/>
              </a:spcBef>
              <a:buClr>
                <a:srgbClr val="0070C0"/>
              </a:buClr>
              <a:buFont typeface="Arial" charset="0"/>
              <a:buChar char="•"/>
            </a:pPr>
            <a:r>
              <a:rPr lang="en-US" sz="2000" dirty="0">
                <a:latin typeface="Univers"/>
                <a:cs typeface="Arial" charset="0"/>
              </a:rPr>
              <a:t>ENERGY STAR Commercial Buildings partnership program &amp; Portfolio Manager</a:t>
            </a:r>
          </a:p>
          <a:p>
            <a:pPr lvl="1">
              <a:buClr>
                <a:srgbClr val="0070C0"/>
              </a:buClr>
              <a:buFont typeface="Arial" charset="0"/>
              <a:buChar char="–"/>
            </a:pPr>
            <a:r>
              <a:rPr lang="en-US" sz="2000" dirty="0">
                <a:latin typeface="Univers"/>
                <a:cs typeface="Arial" charset="0"/>
                <a:hlinkClick r:id="rId3"/>
              </a:rPr>
              <a:t>www.energystar.gov/benchmark</a:t>
            </a:r>
            <a:r>
              <a:rPr lang="en-US" sz="2000" dirty="0">
                <a:latin typeface="Univers"/>
                <a:cs typeface="Arial" charset="0"/>
              </a:rPr>
              <a:t> </a:t>
            </a:r>
          </a:p>
          <a:p>
            <a:pPr marL="457200" lvl="1" indent="0">
              <a:buClr>
                <a:srgbClr val="0070C0"/>
              </a:buClr>
            </a:pPr>
            <a:endParaRPr lang="en-US" sz="2000" dirty="0">
              <a:latin typeface="Univers"/>
              <a:cs typeface="Arial" charset="0"/>
            </a:endParaRPr>
          </a:p>
          <a:p>
            <a:pPr eaLnBrk="1" hangingPunct="1">
              <a:spcBef>
                <a:spcPct val="20000"/>
              </a:spcBef>
              <a:buClr>
                <a:srgbClr val="0070C0"/>
              </a:buClr>
              <a:buFont typeface="Arial" charset="0"/>
              <a:buChar char="•"/>
            </a:pPr>
            <a:r>
              <a:rPr lang="en-US" sz="2000" dirty="0">
                <a:latin typeface="Univers"/>
                <a:cs typeface="Arial" charset="0"/>
              </a:rPr>
              <a:t>PG&amp;E Food Service Technology Center </a:t>
            </a:r>
          </a:p>
          <a:p>
            <a:pPr lvl="1">
              <a:buClr>
                <a:srgbClr val="0070C0"/>
              </a:buClr>
              <a:buFont typeface="Arial" charset="0"/>
              <a:buChar char="–"/>
            </a:pPr>
            <a:r>
              <a:rPr lang="en-US" sz="2000" dirty="0">
                <a:latin typeface="Univers"/>
                <a:cs typeface="Arial" charset="0"/>
                <a:hlinkClick r:id="rId4"/>
              </a:rPr>
              <a:t>www.fishnick.com</a:t>
            </a:r>
            <a:endParaRPr lang="en-US" sz="2000" dirty="0">
              <a:latin typeface="Univers"/>
              <a:cs typeface="Arial" charset="0"/>
            </a:endParaRPr>
          </a:p>
          <a:p>
            <a:pPr lvl="1">
              <a:buClr>
                <a:srgbClr val="0070C0"/>
              </a:buClr>
              <a:buFont typeface="Arial" charset="0"/>
              <a:buChar char="–"/>
            </a:pPr>
            <a:endParaRPr lang="en-US" sz="2000" dirty="0">
              <a:latin typeface="Univers"/>
              <a:cs typeface="Arial" charset="0"/>
              <a:hlinkClick r:id="rId5"/>
            </a:endParaRPr>
          </a:p>
          <a:p>
            <a:pPr eaLnBrk="1" hangingPunct="1">
              <a:spcBef>
                <a:spcPct val="20000"/>
              </a:spcBef>
              <a:buClr>
                <a:srgbClr val="0070C0"/>
              </a:buClr>
              <a:buFont typeface="Arial" charset="0"/>
              <a:buChar char="•"/>
            </a:pPr>
            <a:r>
              <a:rPr lang="en-US" sz="2000" dirty="0">
                <a:latin typeface="Univers"/>
                <a:cs typeface="Arial" charset="0"/>
              </a:rPr>
              <a:t>National Restaurant Association’s Conserve Initiative</a:t>
            </a:r>
          </a:p>
          <a:p>
            <a:pPr lvl="1">
              <a:buClr>
                <a:srgbClr val="0070C0"/>
              </a:buClr>
              <a:buFont typeface="Arial" charset="0"/>
              <a:buChar char="–"/>
            </a:pPr>
            <a:r>
              <a:rPr lang="en-US" sz="2000" dirty="0">
                <a:latin typeface="Univers"/>
                <a:cs typeface="Arial" charset="0"/>
                <a:hlinkClick r:id="rId6"/>
              </a:rPr>
              <a:t>http://conserve.restaurant.org/</a:t>
            </a:r>
            <a:r>
              <a:rPr lang="en-US" sz="2000" dirty="0">
                <a:latin typeface="Univers"/>
                <a:cs typeface="Arial" charset="0"/>
              </a:rPr>
              <a:t> </a:t>
            </a:r>
            <a:endParaRPr lang="en-US" sz="2000" dirty="0">
              <a:latin typeface="Univers"/>
              <a:cs typeface="Arial" charset="0"/>
              <a:hlinkClick r:id="rId5"/>
            </a:endParaRP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29</a:t>
            </a:fld>
            <a:endParaRPr lang="en-US" altLang="en-US"/>
          </a:p>
        </p:txBody>
      </p:sp>
      <p:pic>
        <p:nvPicPr>
          <p:cNvPr id="5" name="Content Placeholder 4"/>
          <p:cNvPicPr>
            <a:picLocks noChangeAspect="1"/>
          </p:cNvPicPr>
          <p:nvPr/>
        </p:nvPicPr>
        <p:blipFill rotWithShape="1">
          <a:blip r:embed="rId7"/>
          <a:srcRect l="18710" t="20581" r="66774" b="7505"/>
          <a:stretch/>
        </p:blipFill>
        <p:spPr bwMode="auto">
          <a:xfrm>
            <a:off x="5029200" y="1094768"/>
            <a:ext cx="3810001" cy="5588004"/>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5029199" y="3429000"/>
            <a:ext cx="3810001"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ine 7"/>
          <p:cNvSpPr>
            <a:spLocks noChangeShapeType="1"/>
          </p:cNvSpPr>
          <p:nvPr/>
        </p:nvSpPr>
        <p:spPr bwMode="auto">
          <a:xfrm flipH="1" flipV="1">
            <a:off x="3276600" y="3047999"/>
            <a:ext cx="1828800" cy="380999"/>
          </a:xfrm>
          <a:prstGeom prst="line">
            <a:avLst/>
          </a:prstGeom>
          <a:noFill/>
          <a:ln w="38100">
            <a:solidFill>
              <a:srgbClr val="FF0000"/>
            </a:solidFill>
            <a:round/>
            <a:headEnd type="triangle" w="med" len="med"/>
            <a:tailEnd/>
          </a:ln>
        </p:spPr>
        <p:txBody>
          <a:bodyPr/>
          <a:lstStyle/>
          <a:p>
            <a:endParaRPr lang="en-US"/>
          </a:p>
        </p:txBody>
      </p:sp>
    </p:spTree>
    <p:extLst>
      <p:ext uri="{BB962C8B-B14F-4D97-AF65-F5344CB8AC3E}">
        <p14:creationId xmlns:p14="http://schemas.microsoft.com/office/powerpoint/2010/main" val="4252362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p:cNvSpPr>
          <p:nvPr/>
        </p:nvSpPr>
        <p:spPr bwMode="auto">
          <a:xfrm>
            <a:off x="304800" y="2286000"/>
            <a:ext cx="4800600" cy="358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4498D5"/>
              </a:buClr>
              <a:buFont typeface="Arial" pitchFamily="34" charset="0"/>
              <a:buChar char="•"/>
              <a:tabLst>
                <a:tab pos="63500" algn="l"/>
                <a:tab pos="688975" algn="l"/>
              </a:tabLst>
              <a:defRPr sz="1400">
                <a:solidFill>
                  <a:srgbClr val="595959"/>
                </a:solidFill>
                <a:latin typeface="Univers"/>
              </a:defRPr>
            </a:lvl1pPr>
            <a:lvl2pPr marL="465138" indent="-350838">
              <a:spcBef>
                <a:spcPct val="20000"/>
              </a:spcBef>
              <a:buClr>
                <a:srgbClr val="4498D5"/>
              </a:buClr>
              <a:buFont typeface="Arial" pitchFamily="34" charset="0"/>
              <a:buChar char="–"/>
              <a:tabLst>
                <a:tab pos="63500" algn="l"/>
                <a:tab pos="688975" algn="l"/>
              </a:tabLst>
              <a:defRPr sz="1400">
                <a:solidFill>
                  <a:srgbClr val="595959"/>
                </a:solidFill>
                <a:latin typeface="Univers"/>
              </a:defRPr>
            </a:lvl2pPr>
            <a:lvl3pPr marL="1143000" indent="-228600">
              <a:spcBef>
                <a:spcPct val="20000"/>
              </a:spcBef>
              <a:buClr>
                <a:srgbClr val="4498D5"/>
              </a:buClr>
              <a:buFont typeface="Arial" pitchFamily="34" charset="0"/>
              <a:buChar char="•"/>
              <a:tabLst>
                <a:tab pos="63500" algn="l"/>
                <a:tab pos="688975" algn="l"/>
              </a:tabLst>
              <a:defRPr sz="1400">
                <a:solidFill>
                  <a:srgbClr val="595959"/>
                </a:solidFill>
                <a:latin typeface="Univers"/>
              </a:defRPr>
            </a:lvl3pPr>
            <a:lvl4pPr marL="1600200" indent="-228600">
              <a:spcBef>
                <a:spcPct val="20000"/>
              </a:spcBef>
              <a:buClr>
                <a:srgbClr val="4498D5"/>
              </a:buClr>
              <a:buFont typeface="Arial" pitchFamily="34" charset="0"/>
              <a:buChar char="–"/>
              <a:tabLst>
                <a:tab pos="63500" algn="l"/>
                <a:tab pos="688975" algn="l"/>
              </a:tabLst>
              <a:defRPr sz="1400">
                <a:solidFill>
                  <a:srgbClr val="595959"/>
                </a:solidFill>
                <a:latin typeface="Univers"/>
              </a:defRPr>
            </a:lvl4pPr>
            <a:lvl5pPr marL="2057400" indent="-228600">
              <a:spcBef>
                <a:spcPct val="20000"/>
              </a:spcBef>
              <a:buClr>
                <a:srgbClr val="4498D5"/>
              </a:buClr>
              <a:buFont typeface="Arial" pitchFamily="34" charset="0"/>
              <a:buChar char="»"/>
              <a:tabLst>
                <a:tab pos="63500" algn="l"/>
                <a:tab pos="688975" algn="l"/>
              </a:tabLst>
              <a:defRPr sz="1400">
                <a:solidFill>
                  <a:srgbClr val="595959"/>
                </a:solidFill>
                <a:latin typeface="Univers"/>
              </a:defRPr>
            </a:lvl5pPr>
            <a:lvl6pPr marL="25146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6pPr>
            <a:lvl7pPr marL="29718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7pPr>
            <a:lvl8pPr marL="34290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8pPr>
            <a:lvl9pPr marL="38862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9pPr>
          </a:lstStyle>
          <a:p>
            <a:pPr marL="342900" indent="-342900" eaLnBrk="0" hangingPunct="0">
              <a:defRPr/>
            </a:pPr>
            <a:r>
              <a:rPr lang="en-US" sz="2000" dirty="0" smtClean="0">
                <a:solidFill>
                  <a:prstClr val="black">
                    <a:lumMod val="65000"/>
                    <a:lumOff val="35000"/>
                  </a:prstClr>
                </a:solidFill>
                <a:cs typeface="Arial" panose="020B0604020202020204" pitchFamily="34" charset="0"/>
              </a:rPr>
              <a:t>Overview </a:t>
            </a:r>
            <a:r>
              <a:rPr lang="en-US" sz="2000" dirty="0">
                <a:solidFill>
                  <a:prstClr val="black">
                    <a:lumMod val="65000"/>
                    <a:lumOff val="35000"/>
                  </a:prstClr>
                </a:solidFill>
                <a:cs typeface="Arial" panose="020B0604020202020204" pitchFamily="34" charset="0"/>
              </a:rPr>
              <a:t>of the ENERGY STAR CFS </a:t>
            </a:r>
            <a:r>
              <a:rPr lang="en-US" sz="2000" dirty="0" smtClean="0">
                <a:solidFill>
                  <a:prstClr val="black">
                    <a:lumMod val="65000"/>
                    <a:lumOff val="35000"/>
                  </a:prstClr>
                </a:solidFill>
                <a:cs typeface="Arial" panose="020B0604020202020204" pitchFamily="34" charset="0"/>
              </a:rPr>
              <a:t>program</a:t>
            </a:r>
          </a:p>
          <a:p>
            <a:pPr eaLnBrk="0" hangingPunct="0">
              <a:buNone/>
              <a:defRPr/>
            </a:pPr>
            <a:endParaRPr lang="en-US" sz="2000" dirty="0">
              <a:solidFill>
                <a:prstClr val="black">
                  <a:lumMod val="65000"/>
                  <a:lumOff val="35000"/>
                </a:prstClr>
              </a:solidFill>
              <a:cs typeface="Arial" panose="020B0604020202020204" pitchFamily="34" charset="0"/>
            </a:endParaRPr>
          </a:p>
          <a:p>
            <a:pPr marL="342900" indent="-342900" eaLnBrk="0" hangingPunct="0">
              <a:defRPr/>
            </a:pPr>
            <a:r>
              <a:rPr lang="en-US" sz="2000" dirty="0">
                <a:solidFill>
                  <a:prstClr val="black">
                    <a:lumMod val="65000"/>
                    <a:lumOff val="35000"/>
                  </a:prstClr>
                </a:solidFill>
                <a:cs typeface="Arial" panose="020B0604020202020204" pitchFamily="34" charset="0"/>
              </a:rPr>
              <a:t>Navigating ENERGY STAR </a:t>
            </a:r>
            <a:r>
              <a:rPr lang="en-US" sz="2000" dirty="0" smtClean="0">
                <a:solidFill>
                  <a:prstClr val="black">
                    <a:lumMod val="65000"/>
                    <a:lumOff val="35000"/>
                  </a:prstClr>
                </a:solidFill>
                <a:cs typeface="Arial" panose="020B0604020202020204" pitchFamily="34" charset="0"/>
              </a:rPr>
              <a:t>website</a:t>
            </a:r>
          </a:p>
          <a:p>
            <a:pPr eaLnBrk="0" hangingPunct="0">
              <a:buNone/>
              <a:defRPr/>
            </a:pPr>
            <a:endParaRPr lang="en-US" sz="2000" dirty="0">
              <a:solidFill>
                <a:prstClr val="black">
                  <a:lumMod val="65000"/>
                  <a:lumOff val="35000"/>
                </a:prstClr>
              </a:solidFill>
              <a:cs typeface="Arial" panose="020B0604020202020204" pitchFamily="34" charset="0"/>
            </a:endParaRPr>
          </a:p>
          <a:p>
            <a:pPr marL="342900" indent="-342900" eaLnBrk="0" hangingPunct="0">
              <a:defRPr/>
            </a:pPr>
            <a:r>
              <a:rPr lang="en-US" sz="2000" dirty="0">
                <a:solidFill>
                  <a:prstClr val="black">
                    <a:lumMod val="65000"/>
                    <a:lumOff val="35000"/>
                  </a:prstClr>
                </a:solidFill>
                <a:cs typeface="Arial" panose="020B0604020202020204" pitchFamily="34" charset="0"/>
              </a:rPr>
              <a:t>Additional ENERGY STAR resources </a:t>
            </a:r>
          </a:p>
        </p:txBody>
      </p:sp>
      <p:sp>
        <p:nvSpPr>
          <p:cNvPr id="32772" name="Title 1"/>
          <p:cNvSpPr>
            <a:spLocks noGrp="1"/>
          </p:cNvSpPr>
          <p:nvPr>
            <p:ph type="title"/>
          </p:nvPr>
        </p:nvSpPr>
        <p:spPr>
          <a:xfrm>
            <a:off x="457200" y="1336675"/>
            <a:ext cx="2514600" cy="539750"/>
          </a:xfrm>
        </p:spPr>
        <p:txBody>
          <a:bodyPr>
            <a:normAutofit/>
          </a:bodyPr>
          <a:lstStyle/>
          <a:p>
            <a:pPr algn="l" eaLnBrk="1" hangingPunct="1"/>
            <a:r>
              <a:rPr lang="en-US" sz="2000" dirty="0"/>
              <a:t>Today’s Agenda</a:t>
            </a:r>
            <a:endParaRPr lang="en-US" altLang="en-US" sz="2000" dirty="0" smtClean="0">
              <a:latin typeface="Univers"/>
            </a:endParaRPr>
          </a:p>
        </p:txBody>
      </p:sp>
      <p:pic>
        <p:nvPicPr>
          <p:cNvPr id="5" name="Picture 4"/>
          <p:cNvPicPr>
            <a:picLocks noChangeAspect="1"/>
          </p:cNvPicPr>
          <p:nvPr/>
        </p:nvPicPr>
        <p:blipFill>
          <a:blip r:embed="rId4"/>
          <a:stretch>
            <a:fillRect/>
          </a:stretch>
        </p:blipFill>
        <p:spPr>
          <a:xfrm>
            <a:off x="5334000" y="1606550"/>
            <a:ext cx="3502441" cy="3816001"/>
          </a:xfrm>
          <a:prstGeom prst="rect">
            <a:avLst/>
          </a:prstGeom>
          <a:ln w="19050">
            <a:solidFill>
              <a:schemeClr val="tx1"/>
            </a:solidFill>
          </a:ln>
        </p:spPr>
      </p:pic>
    </p:spTree>
    <p:custDataLst>
      <p:tags r:id="rId1"/>
    </p:custDataLst>
    <p:extLst>
      <p:ext uri="{BB962C8B-B14F-4D97-AF65-F5344CB8AC3E}">
        <p14:creationId xmlns:p14="http://schemas.microsoft.com/office/powerpoint/2010/main" val="15966573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213" y="1270282"/>
            <a:ext cx="3607387" cy="537808"/>
          </a:xfrm>
        </p:spPr>
        <p:txBody>
          <a:bodyPr/>
          <a:lstStyle/>
          <a:p>
            <a:r>
              <a:rPr lang="en-US" sz="2000" dirty="0">
                <a:latin typeface="Univers"/>
                <a:cs typeface="Arial" charset="0"/>
              </a:rPr>
              <a:t>Questions? Contact us</a:t>
            </a:r>
            <a:r>
              <a:rPr lang="en-US" sz="2000" dirty="0" smtClean="0">
                <a:latin typeface="Univers"/>
                <a:cs typeface="Arial" charset="0"/>
              </a:rPr>
              <a:t>!</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30</a:t>
            </a:fld>
            <a:endParaRPr lang="en-US" altLang="en-US"/>
          </a:p>
        </p:txBody>
      </p:sp>
      <p:sp>
        <p:nvSpPr>
          <p:cNvPr id="8" name="Text Box 4"/>
          <p:cNvSpPr txBox="1">
            <a:spLocks noChangeArrowheads="1"/>
          </p:cNvSpPr>
          <p:nvPr/>
        </p:nvSpPr>
        <p:spPr bwMode="auto">
          <a:xfrm>
            <a:off x="837612" y="2109422"/>
            <a:ext cx="7849187" cy="4001095"/>
          </a:xfrm>
          <a:prstGeom prst="rect">
            <a:avLst/>
          </a:prstGeom>
          <a:noFill/>
          <a:ln w="9525">
            <a:solidFill>
              <a:srgbClr val="3F3F3F"/>
            </a:solidFill>
            <a:miter lim="800000"/>
            <a:headEnd/>
            <a:tailEnd/>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smtClean="0">
              <a:ln>
                <a:noFill/>
              </a:ln>
              <a:solidFill>
                <a:srgbClr val="000000"/>
              </a:solidFill>
              <a:effectLst/>
              <a:uLnTx/>
              <a:uFillTx/>
            </a:endParaRPr>
          </a:p>
          <a:p>
            <a:pPr marL="0" marR="0" lvl="0" indent="0" algn="ctr" defTabSz="914400" eaLnBrk="1" fontAlgn="auto" latinLnBrk="0" hangingPunct="1">
              <a:lnSpc>
                <a:spcPct val="100000"/>
              </a:lnSpc>
              <a:spcBef>
                <a:spcPct val="20000"/>
              </a:spcBef>
              <a:spcAft>
                <a:spcPts val="0"/>
              </a:spcAft>
              <a:buClr>
                <a:srgbClr val="00B0F0"/>
              </a:buClr>
              <a:buSzTx/>
              <a:buFontTx/>
              <a:buNone/>
              <a:tabLst/>
              <a:defRPr/>
            </a:pPr>
            <a:r>
              <a:rPr kumimoji="0" lang="en-US" sz="2000" b="1" i="0" u="none" strike="noStrike" kern="0" cap="none" spc="0" normalizeH="0" baseline="0" noProof="0" dirty="0" err="1" smtClean="0">
                <a:ln>
                  <a:noFill/>
                </a:ln>
                <a:solidFill>
                  <a:srgbClr val="000000"/>
                </a:solidFill>
                <a:effectLst/>
                <a:uLnTx/>
                <a:uFillTx/>
                <a:latin typeface="Univers"/>
                <a:cs typeface="Arial" charset="0"/>
              </a:rPr>
              <a:t>Una</a:t>
            </a:r>
            <a:r>
              <a:rPr kumimoji="0" lang="en-US" sz="2000" b="1" i="0" u="none" strike="noStrike" kern="0" cap="none" spc="0" normalizeH="0" baseline="0" noProof="0" dirty="0" smtClean="0">
                <a:ln>
                  <a:noFill/>
                </a:ln>
                <a:solidFill>
                  <a:srgbClr val="000000"/>
                </a:solidFill>
                <a:effectLst/>
                <a:uLnTx/>
                <a:uFillTx/>
                <a:latin typeface="Univers"/>
                <a:cs typeface="Arial" charset="0"/>
              </a:rPr>
              <a:t> Song</a:t>
            </a:r>
            <a:endParaRPr kumimoji="0" lang="en-US" sz="2000" b="0" i="0" u="none" strike="noStrike" kern="0" cap="none" spc="0" normalizeH="0" baseline="0" noProof="0" dirty="0" smtClean="0">
              <a:ln>
                <a:noFill/>
              </a:ln>
              <a:solidFill>
                <a:srgbClr val="000000"/>
              </a:solidFill>
              <a:effectLst/>
              <a:uLnTx/>
              <a:uFillTx/>
              <a:latin typeface="Univers"/>
              <a:cs typeface="Arial" charset="0"/>
            </a:endParaRPr>
          </a:p>
          <a:p>
            <a:pPr marL="0" marR="0" lvl="0" indent="0" algn="ctr" defTabSz="914400" eaLnBrk="1" fontAlgn="auto" latinLnBrk="0" hangingPunct="1">
              <a:lnSpc>
                <a:spcPct val="100000"/>
              </a:lnSpc>
              <a:spcBef>
                <a:spcPct val="20000"/>
              </a:spcBef>
              <a:spcAft>
                <a:spcPts val="0"/>
              </a:spcAft>
              <a:buClr>
                <a:srgbClr val="00B0F0"/>
              </a:buClr>
              <a:buSzTx/>
              <a:buFontTx/>
              <a:buNone/>
              <a:tabLst/>
              <a:defRPr/>
            </a:pPr>
            <a:r>
              <a:rPr kumimoji="0" lang="en-US" sz="2000" b="0" i="0" u="none" strike="noStrike" kern="0" cap="none" spc="0" normalizeH="0" baseline="0" noProof="0" dirty="0" smtClean="0">
                <a:ln>
                  <a:noFill/>
                </a:ln>
                <a:solidFill>
                  <a:srgbClr val="000000"/>
                </a:solidFill>
                <a:effectLst/>
                <a:uLnTx/>
                <a:uFillTx/>
                <a:latin typeface="Univers"/>
                <a:cs typeface="Arial" charset="0"/>
              </a:rPr>
              <a:t>CFS Program Manager, EPA</a:t>
            </a:r>
          </a:p>
          <a:p>
            <a:pPr marL="0" marR="0" lvl="0" indent="0" algn="ctr" defTabSz="914400" eaLnBrk="1" fontAlgn="auto" latinLnBrk="0" hangingPunct="1">
              <a:lnSpc>
                <a:spcPct val="100000"/>
              </a:lnSpc>
              <a:spcBef>
                <a:spcPct val="20000"/>
              </a:spcBef>
              <a:spcAft>
                <a:spcPts val="0"/>
              </a:spcAft>
              <a:buClr>
                <a:srgbClr val="00B0F0"/>
              </a:buClr>
              <a:buSzTx/>
              <a:buFontTx/>
              <a:buNone/>
              <a:tabLst/>
              <a:defRPr/>
            </a:pPr>
            <a:r>
              <a:rPr kumimoji="0" lang="en-US" sz="2000" b="1" i="0" u="none" strike="noStrike" kern="0" cap="none" spc="0" normalizeH="0" baseline="0" noProof="0" dirty="0" smtClean="0">
                <a:ln>
                  <a:noFill/>
                </a:ln>
                <a:solidFill>
                  <a:srgbClr val="000000"/>
                </a:solidFill>
                <a:effectLst/>
                <a:uLnTx/>
                <a:uFillTx/>
                <a:latin typeface="Univers"/>
                <a:cs typeface="Arial" charset="0"/>
              </a:rPr>
              <a:t>(202) 343-9024</a:t>
            </a:r>
          </a:p>
          <a:p>
            <a:pPr marL="0" marR="0" lvl="0" indent="0" algn="ctr" defTabSz="914400" eaLnBrk="1" fontAlgn="auto" latinLnBrk="0" hangingPunct="1">
              <a:lnSpc>
                <a:spcPct val="100000"/>
              </a:lnSpc>
              <a:spcBef>
                <a:spcPct val="20000"/>
              </a:spcBef>
              <a:spcAft>
                <a:spcPts val="0"/>
              </a:spcAft>
              <a:buClr>
                <a:srgbClr val="00B0F0"/>
              </a:buClr>
              <a:buSzTx/>
              <a:buFontTx/>
              <a:buNone/>
              <a:tabLst/>
              <a:defRPr/>
            </a:pPr>
            <a:r>
              <a:rPr kumimoji="0" lang="en-US" sz="2000" b="1" i="0" u="none" strike="noStrike" kern="0" cap="none" spc="0" normalizeH="0" baseline="0" noProof="0" dirty="0" smtClean="0">
                <a:ln>
                  <a:noFill/>
                </a:ln>
                <a:solidFill>
                  <a:srgbClr val="000000"/>
                </a:solidFill>
                <a:effectLst/>
                <a:uLnTx/>
                <a:uFillTx/>
                <a:latin typeface="Univers"/>
                <a:cs typeface="Arial" charset="0"/>
                <a:hlinkClick r:id="rId3"/>
              </a:rPr>
              <a:t>Song.Una@epa.gov</a:t>
            </a:r>
            <a:r>
              <a:rPr kumimoji="0" lang="en-US" sz="2000" b="1" i="0" u="none" strike="noStrike" kern="0" cap="none" spc="0" normalizeH="0" baseline="0" noProof="0" dirty="0" smtClean="0">
                <a:ln>
                  <a:noFill/>
                </a:ln>
                <a:solidFill>
                  <a:srgbClr val="000000"/>
                </a:solidFill>
                <a:effectLst/>
                <a:uLnTx/>
                <a:uFillTx/>
                <a:latin typeface="Univers"/>
                <a:cs typeface="Arial" charset="0"/>
              </a:rPr>
              <a:t>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rgbClr val="000000"/>
              </a:solidFill>
              <a:effectLst/>
              <a:uLnTx/>
              <a:uFillTx/>
              <a:latin typeface="Univer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0000"/>
                </a:solidFill>
                <a:effectLst/>
                <a:uLnTx/>
                <a:uFillTx/>
                <a:latin typeface="Univers"/>
              </a:rPr>
              <a:t>Jessica Schultz</a:t>
            </a:r>
            <a:r>
              <a:rPr kumimoji="0" lang="en-US" sz="2000" b="0" i="0" u="none" strike="noStrike" kern="0" cap="none" spc="0" normalizeH="0" baseline="0" noProof="0" dirty="0" smtClean="0">
                <a:ln>
                  <a:noFill/>
                </a:ln>
                <a:solidFill>
                  <a:srgbClr val="000000"/>
                </a:solidFill>
                <a:effectLst/>
                <a:uLnTx/>
                <a:uFillTx/>
                <a:latin typeface="Univers"/>
              </a:rPr>
              <a:t>, ICF International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solidFill>
                  <a:srgbClr val="000000"/>
                </a:solidFill>
                <a:effectLst/>
                <a:uLnTx/>
                <a:uFillTx/>
                <a:latin typeface="Univers"/>
              </a:rPr>
              <a:t>(703) 218-2724</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0000"/>
                </a:solidFill>
                <a:effectLst/>
                <a:uLnTx/>
                <a:uFillTx/>
                <a:latin typeface="Univers"/>
                <a:hlinkClick r:id="rId4"/>
              </a:rPr>
              <a:t>Jessica.Schultz@icfi.com</a:t>
            </a:r>
            <a:endParaRPr kumimoji="0" lang="en-US" sz="2000" b="1" i="0" u="none" strike="noStrike" kern="0" cap="none" spc="0" normalizeH="0" baseline="0" noProof="0" dirty="0" smtClean="0">
              <a:ln>
                <a:noFill/>
              </a:ln>
              <a:solidFill>
                <a:srgbClr val="000000"/>
              </a:solidFill>
              <a:effectLst/>
              <a:uLnTx/>
              <a:uFillTx/>
              <a:latin typeface="Univer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rgbClr val="000000"/>
              </a:solidFill>
              <a:effectLst/>
              <a:uLnTx/>
              <a:uFillTx/>
              <a:latin typeface="Univer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smtClean="0">
                <a:ln>
                  <a:noFill/>
                </a:ln>
                <a:solidFill>
                  <a:srgbClr val="000000"/>
                </a:solidFill>
                <a:effectLst/>
                <a:uLnTx/>
                <a:uFillTx/>
                <a:latin typeface="Univers"/>
              </a:rPr>
              <a:t>Or E-mail </a:t>
            </a:r>
            <a:r>
              <a:rPr kumimoji="0" lang="en-US" sz="2000" b="1" i="0" u="none" strike="noStrike" kern="0" cap="none" spc="0" normalizeH="0" baseline="0" noProof="0" dirty="0" smtClean="0">
                <a:ln>
                  <a:noFill/>
                </a:ln>
                <a:solidFill>
                  <a:srgbClr val="3F3F3F"/>
                </a:solidFill>
                <a:effectLst/>
                <a:uLnTx/>
                <a:uFillTx/>
                <a:latin typeface="Univers"/>
                <a:hlinkClick r:id="rId5"/>
              </a:rPr>
              <a:t>commercialfoodservice@energystar.gov</a:t>
            </a:r>
            <a:r>
              <a:rPr kumimoji="0" lang="en-US" sz="2000" b="1" i="0" u="none" strike="noStrike" kern="0" cap="none" spc="0" normalizeH="0" baseline="0" noProof="0" dirty="0" smtClean="0">
                <a:ln>
                  <a:noFill/>
                </a:ln>
                <a:solidFill>
                  <a:srgbClr val="3F3F3F"/>
                </a:solidFill>
                <a:effectLst/>
                <a:uLnTx/>
                <a:uFillTx/>
                <a:latin typeface="Univers"/>
              </a:rPr>
              <a:t>   </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smtClean="0">
              <a:ln>
                <a:noFill/>
              </a:ln>
              <a:solidFill>
                <a:srgbClr val="3F3F3F"/>
              </a:solidFill>
              <a:effectLst/>
              <a:uLnTx/>
              <a:uFillTx/>
              <a:latin typeface="Univers"/>
            </a:endParaRPr>
          </a:p>
        </p:txBody>
      </p:sp>
    </p:spTree>
    <p:extLst>
      <p:ext uri="{BB962C8B-B14F-4D97-AF65-F5344CB8AC3E}">
        <p14:creationId xmlns:p14="http://schemas.microsoft.com/office/powerpoint/2010/main" val="26090239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72221"/>
            <a:ext cx="8331787" cy="537808"/>
          </a:xfrm>
        </p:spPr>
        <p:txBody>
          <a:bodyPr/>
          <a:lstStyle/>
          <a:p>
            <a:r>
              <a:rPr lang="en-US" sz="2000" dirty="0">
                <a:latin typeface="Univers"/>
                <a:cs typeface="Arial" charset="0"/>
              </a:rPr>
              <a:t>Technical Questions</a:t>
            </a:r>
            <a:r>
              <a:rPr lang="en-US" sz="2000" dirty="0" smtClean="0">
                <a:latin typeface="Univers"/>
                <a:cs typeface="Arial" charset="0"/>
              </a:rPr>
              <a:t>?</a:t>
            </a:r>
            <a:endParaRPr lang="en-US" sz="2000" dirty="0">
              <a:latin typeface="Univers"/>
            </a:endParaRP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31</a:t>
            </a:fld>
            <a:endParaRPr lang="en-US" altLang="en-US"/>
          </a:p>
        </p:txBody>
      </p:sp>
      <p:sp>
        <p:nvSpPr>
          <p:cNvPr id="6" name="Text Box 4"/>
          <p:cNvSpPr txBox="1">
            <a:spLocks noChangeArrowheads="1"/>
          </p:cNvSpPr>
          <p:nvPr/>
        </p:nvSpPr>
        <p:spPr bwMode="auto">
          <a:xfrm>
            <a:off x="786813" y="2209800"/>
            <a:ext cx="7696200" cy="3477875"/>
          </a:xfrm>
          <a:prstGeom prst="rect">
            <a:avLst/>
          </a:prstGeom>
          <a:noFill/>
          <a:ln w="9525">
            <a:solidFill>
              <a:schemeClr val="tx1"/>
            </a:solidFill>
            <a:miter lim="800000"/>
            <a:headEnd/>
            <a:tailEnd/>
          </a:ln>
        </p:spPr>
        <p:txBody>
          <a:bodyPr wrap="square">
            <a:spAutoFit/>
          </a:bodyPr>
          <a:lstStyle/>
          <a:p>
            <a:r>
              <a:rPr lang="en-US" sz="2000" b="1" dirty="0" smtClean="0">
                <a:solidFill>
                  <a:srgbClr val="000000"/>
                </a:solidFill>
                <a:latin typeface="Univers"/>
              </a:rPr>
              <a:t>Product-specific e-mail accounts:</a:t>
            </a:r>
          </a:p>
          <a:p>
            <a:endParaRPr lang="en-US" sz="2000" b="1" dirty="0" smtClean="0">
              <a:solidFill>
                <a:srgbClr val="000000"/>
              </a:solidFill>
              <a:latin typeface="Univers"/>
            </a:endParaRPr>
          </a:p>
          <a:p>
            <a:pPr marL="285750" indent="-285750">
              <a:buFont typeface="Wingdings" pitchFamily="2" charset="2"/>
              <a:buChar char="Ø"/>
            </a:pPr>
            <a:r>
              <a:rPr lang="en-US" sz="2000" dirty="0" smtClean="0">
                <a:latin typeface="Univers"/>
                <a:hlinkClick r:id="rId2"/>
              </a:rPr>
              <a:t>Commercialdishwashers@energystar.gov</a:t>
            </a:r>
            <a:endParaRPr lang="en-US" sz="2000" dirty="0" smtClean="0">
              <a:latin typeface="Univers"/>
            </a:endParaRPr>
          </a:p>
          <a:p>
            <a:pPr marL="285750" indent="-285750">
              <a:buFont typeface="Wingdings" pitchFamily="2" charset="2"/>
              <a:buChar char="Ø"/>
            </a:pPr>
            <a:r>
              <a:rPr lang="en-US" sz="2000" dirty="0" smtClean="0">
                <a:latin typeface="Univers"/>
                <a:hlinkClick r:id="rId3"/>
              </a:rPr>
              <a:t>Commercialfryers@energystar.gov</a:t>
            </a:r>
            <a:r>
              <a:rPr lang="en-US" sz="2000" dirty="0" smtClean="0">
                <a:latin typeface="Univers"/>
              </a:rPr>
              <a:t>   </a:t>
            </a:r>
            <a:endParaRPr lang="en-US" sz="2000" dirty="0">
              <a:latin typeface="Univers"/>
            </a:endParaRPr>
          </a:p>
          <a:p>
            <a:pPr marL="285750" indent="-285750">
              <a:buFont typeface="Wingdings" pitchFamily="2" charset="2"/>
              <a:buChar char="Ø"/>
            </a:pPr>
            <a:r>
              <a:rPr lang="en-US" sz="2000" dirty="0" smtClean="0">
                <a:latin typeface="Univers"/>
                <a:hlinkClick r:id="rId4"/>
              </a:rPr>
              <a:t>Commercialgriddles@energystar.gov</a:t>
            </a:r>
            <a:r>
              <a:rPr lang="en-US" sz="2000" dirty="0" smtClean="0">
                <a:latin typeface="Univers"/>
              </a:rPr>
              <a:t>    </a:t>
            </a:r>
            <a:endParaRPr lang="en-US" sz="2000" dirty="0">
              <a:latin typeface="Univers"/>
            </a:endParaRPr>
          </a:p>
          <a:p>
            <a:pPr marL="285750" indent="-285750">
              <a:buFont typeface="Wingdings" pitchFamily="2" charset="2"/>
              <a:buChar char="Ø"/>
            </a:pPr>
            <a:r>
              <a:rPr lang="en-US" sz="2000" dirty="0" smtClean="0">
                <a:latin typeface="Univers"/>
                <a:hlinkClick r:id="rId5"/>
              </a:rPr>
              <a:t>Commercialhotfoodholdingcabinets@energystar.gov</a:t>
            </a:r>
            <a:r>
              <a:rPr lang="en-US" sz="2000" dirty="0" smtClean="0">
                <a:latin typeface="Univers"/>
              </a:rPr>
              <a:t>     </a:t>
            </a:r>
            <a:endParaRPr lang="en-US" sz="2000" dirty="0">
              <a:latin typeface="Univers"/>
            </a:endParaRPr>
          </a:p>
          <a:p>
            <a:pPr marL="285750" indent="-285750">
              <a:buFont typeface="Wingdings" pitchFamily="2" charset="2"/>
              <a:buChar char="Ø"/>
            </a:pPr>
            <a:r>
              <a:rPr lang="en-US" sz="2000" dirty="0" smtClean="0">
                <a:latin typeface="Univers"/>
                <a:hlinkClick r:id="rId6"/>
              </a:rPr>
              <a:t>Commercialovens@energystar.gov</a:t>
            </a:r>
            <a:endParaRPr lang="en-US" sz="2000" dirty="0" smtClean="0">
              <a:latin typeface="Univers"/>
            </a:endParaRPr>
          </a:p>
          <a:p>
            <a:pPr marL="285750" indent="-285750">
              <a:buFont typeface="Wingdings" pitchFamily="2" charset="2"/>
              <a:buChar char="Ø"/>
            </a:pPr>
            <a:r>
              <a:rPr lang="en-US" sz="2000" dirty="0" smtClean="0">
                <a:latin typeface="Univers"/>
                <a:hlinkClick r:id="rId7"/>
              </a:rPr>
              <a:t>Commercialrefrigeration@energystar.gov</a:t>
            </a:r>
            <a:r>
              <a:rPr lang="en-US" sz="2000" dirty="0" smtClean="0">
                <a:latin typeface="Univers"/>
              </a:rPr>
              <a:t>    </a:t>
            </a:r>
          </a:p>
          <a:p>
            <a:pPr marL="285750" indent="-285750">
              <a:buFont typeface="Wingdings" pitchFamily="2" charset="2"/>
              <a:buChar char="Ø"/>
            </a:pPr>
            <a:r>
              <a:rPr lang="en-US" sz="2000" dirty="0">
                <a:latin typeface="Univers"/>
                <a:hlinkClick r:id="rId8"/>
              </a:rPr>
              <a:t>Commercialsteamcookers@energystar.gov</a:t>
            </a:r>
            <a:r>
              <a:rPr lang="en-US" sz="2000" dirty="0">
                <a:latin typeface="Univers"/>
              </a:rPr>
              <a:t>    </a:t>
            </a:r>
          </a:p>
          <a:p>
            <a:pPr marL="285750" indent="-285750">
              <a:buFont typeface="Wingdings" pitchFamily="2" charset="2"/>
              <a:buChar char="Ø"/>
            </a:pPr>
            <a:r>
              <a:rPr lang="en-US" sz="2000" dirty="0" smtClean="0">
                <a:latin typeface="Univers"/>
                <a:hlinkClick r:id="rId9"/>
              </a:rPr>
              <a:t>Icemachines@energystar.gov</a:t>
            </a:r>
            <a:r>
              <a:rPr lang="en-US" sz="2000" dirty="0" smtClean="0">
                <a:latin typeface="Univers"/>
              </a:rPr>
              <a:t> </a:t>
            </a:r>
            <a:r>
              <a:rPr lang="en-US" sz="2000" b="1" dirty="0" smtClean="0">
                <a:latin typeface="Univers"/>
              </a:rPr>
              <a:t>   </a:t>
            </a:r>
            <a:endParaRPr lang="en-US" sz="2000" b="1" dirty="0">
              <a:latin typeface="Univers"/>
            </a:endParaRPr>
          </a:p>
          <a:p>
            <a:pPr algn="ctr"/>
            <a:endParaRPr lang="en-US" sz="2000" dirty="0">
              <a:latin typeface="Univers"/>
            </a:endParaRPr>
          </a:p>
        </p:txBody>
      </p:sp>
    </p:spTree>
    <p:extLst>
      <p:ext uri="{BB962C8B-B14F-4D97-AF65-F5344CB8AC3E}">
        <p14:creationId xmlns:p14="http://schemas.microsoft.com/office/powerpoint/2010/main" val="4198573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4"/>
          <p:cNvGrpSpPr>
            <a:grpSpLocks/>
          </p:cNvGrpSpPr>
          <p:nvPr/>
        </p:nvGrpSpPr>
        <p:grpSpPr bwMode="auto">
          <a:xfrm>
            <a:off x="838200" y="1749425"/>
            <a:ext cx="3703637" cy="5108575"/>
            <a:chOff x="5538780" y="2911833"/>
            <a:chExt cx="2227987" cy="2698908"/>
          </a:xfrm>
        </p:grpSpPr>
        <p:pic>
          <p:nvPicPr>
            <p:cNvPr id="32773" name="Picture 5" descr="rbmh_74.jpg"/>
            <p:cNvPicPr>
              <a:picLocks noChangeAspect="1"/>
            </p:cNvPicPr>
            <p:nvPr/>
          </p:nvPicPr>
          <p:blipFill>
            <a:blip r:embed="rId4">
              <a:extLst>
                <a:ext uri="{28A0092B-C50C-407E-A947-70E740481C1C}">
                  <a14:useLocalDpi xmlns:a14="http://schemas.microsoft.com/office/drawing/2010/main" val="0"/>
                </a:ext>
              </a:extLst>
            </a:blip>
            <a:srcRect l="25432" r="24445"/>
            <a:stretch>
              <a:fillRect/>
            </a:stretch>
          </p:blipFill>
          <p:spPr bwMode="auto">
            <a:xfrm>
              <a:off x="5538780" y="2911833"/>
              <a:ext cx="2227987" cy="269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6312320" y="5312167"/>
              <a:ext cx="717196" cy="298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solidFill>
                  <a:prstClr val="white"/>
                </a:solidFill>
              </a:endParaRPr>
            </a:p>
          </p:txBody>
        </p:sp>
      </p:grpSp>
      <p:sp>
        <p:nvSpPr>
          <p:cNvPr id="2" name="Rectangle 3"/>
          <p:cNvSpPr txBox="1">
            <a:spLocks/>
          </p:cNvSpPr>
          <p:nvPr/>
        </p:nvSpPr>
        <p:spPr bwMode="auto">
          <a:xfrm>
            <a:off x="4541837" y="1736725"/>
            <a:ext cx="4373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4498D5"/>
              </a:buClr>
              <a:buFont typeface="Arial" pitchFamily="34" charset="0"/>
              <a:buChar char="•"/>
              <a:tabLst>
                <a:tab pos="63500" algn="l"/>
                <a:tab pos="688975" algn="l"/>
              </a:tabLst>
              <a:defRPr sz="1400">
                <a:solidFill>
                  <a:srgbClr val="595959"/>
                </a:solidFill>
                <a:latin typeface="Univers"/>
              </a:defRPr>
            </a:lvl1pPr>
            <a:lvl2pPr marL="465138" indent="-350838">
              <a:spcBef>
                <a:spcPct val="20000"/>
              </a:spcBef>
              <a:buClr>
                <a:srgbClr val="4498D5"/>
              </a:buClr>
              <a:buFont typeface="Arial" pitchFamily="34" charset="0"/>
              <a:buChar char="–"/>
              <a:tabLst>
                <a:tab pos="63500" algn="l"/>
                <a:tab pos="688975" algn="l"/>
              </a:tabLst>
              <a:defRPr sz="1400">
                <a:solidFill>
                  <a:srgbClr val="595959"/>
                </a:solidFill>
                <a:latin typeface="Univers"/>
              </a:defRPr>
            </a:lvl2pPr>
            <a:lvl3pPr marL="1143000" indent="-228600">
              <a:spcBef>
                <a:spcPct val="20000"/>
              </a:spcBef>
              <a:buClr>
                <a:srgbClr val="4498D5"/>
              </a:buClr>
              <a:buFont typeface="Arial" pitchFamily="34" charset="0"/>
              <a:buChar char="•"/>
              <a:tabLst>
                <a:tab pos="63500" algn="l"/>
                <a:tab pos="688975" algn="l"/>
              </a:tabLst>
              <a:defRPr sz="1400">
                <a:solidFill>
                  <a:srgbClr val="595959"/>
                </a:solidFill>
                <a:latin typeface="Univers"/>
              </a:defRPr>
            </a:lvl3pPr>
            <a:lvl4pPr marL="1600200" indent="-228600">
              <a:spcBef>
                <a:spcPct val="20000"/>
              </a:spcBef>
              <a:buClr>
                <a:srgbClr val="4498D5"/>
              </a:buClr>
              <a:buFont typeface="Arial" pitchFamily="34" charset="0"/>
              <a:buChar char="–"/>
              <a:tabLst>
                <a:tab pos="63500" algn="l"/>
                <a:tab pos="688975" algn="l"/>
              </a:tabLst>
              <a:defRPr sz="1400">
                <a:solidFill>
                  <a:srgbClr val="595959"/>
                </a:solidFill>
                <a:latin typeface="Univers"/>
              </a:defRPr>
            </a:lvl4pPr>
            <a:lvl5pPr marL="2057400" indent="-228600">
              <a:spcBef>
                <a:spcPct val="20000"/>
              </a:spcBef>
              <a:buClr>
                <a:srgbClr val="4498D5"/>
              </a:buClr>
              <a:buFont typeface="Arial" pitchFamily="34" charset="0"/>
              <a:buChar char="»"/>
              <a:tabLst>
                <a:tab pos="63500" algn="l"/>
                <a:tab pos="688975" algn="l"/>
              </a:tabLst>
              <a:defRPr sz="1400">
                <a:solidFill>
                  <a:srgbClr val="595959"/>
                </a:solidFill>
                <a:latin typeface="Univers"/>
              </a:defRPr>
            </a:lvl5pPr>
            <a:lvl6pPr marL="25146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6pPr>
            <a:lvl7pPr marL="29718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7pPr>
            <a:lvl8pPr marL="34290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8pPr>
            <a:lvl9pPr marL="3886200" indent="-228600" eaLnBrk="0" fontAlgn="base" hangingPunct="0">
              <a:spcBef>
                <a:spcPct val="20000"/>
              </a:spcBef>
              <a:spcAft>
                <a:spcPct val="0"/>
              </a:spcAft>
              <a:buClr>
                <a:srgbClr val="4498D5"/>
              </a:buClr>
              <a:buFont typeface="Arial" pitchFamily="34" charset="0"/>
              <a:buChar char="»"/>
              <a:tabLst>
                <a:tab pos="63500" algn="l"/>
                <a:tab pos="688975" algn="l"/>
              </a:tabLst>
              <a:defRPr sz="1400">
                <a:solidFill>
                  <a:srgbClr val="595959"/>
                </a:solidFill>
                <a:latin typeface="Univers"/>
              </a:defRPr>
            </a:lvl9pPr>
          </a:lstStyle>
          <a:p>
            <a:pPr eaLnBrk="0" hangingPunct="0">
              <a:buFont typeface="Arial" pitchFamily="34" charset="0"/>
              <a:buNone/>
              <a:defRPr/>
            </a:pPr>
            <a:r>
              <a:rPr lang="en-US" sz="2000" b="1" dirty="0">
                <a:solidFill>
                  <a:srgbClr val="0070C0"/>
                </a:solidFill>
                <a:cs typeface="Arial" panose="020B0604020202020204" pitchFamily="34" charset="0"/>
              </a:rPr>
              <a:t>ENERGY STAR</a:t>
            </a:r>
            <a:r>
              <a:rPr lang="en-US" sz="2000" b="1" baseline="30000" dirty="0">
                <a:solidFill>
                  <a:srgbClr val="0070C0"/>
                </a:solidFill>
                <a:cs typeface="Arial" panose="020B0604020202020204" pitchFamily="34" charset="0"/>
              </a:rPr>
              <a:t>®</a:t>
            </a:r>
            <a:r>
              <a:rPr lang="en-US" sz="2000" b="1" dirty="0">
                <a:solidFill>
                  <a:srgbClr val="0070C0"/>
                </a:solidFill>
                <a:cs typeface="Arial" panose="020B0604020202020204" pitchFamily="34" charset="0"/>
              </a:rPr>
              <a:t> is the simple choice for energy efficiency. </a:t>
            </a:r>
            <a:r>
              <a:rPr lang="en-US" sz="2000" dirty="0">
                <a:cs typeface="Arial" panose="020B0604020202020204" pitchFamily="34" charset="0"/>
              </a:rPr>
              <a:t>For more than 20 years, EPA’s ENERGY STAR program has been America’s resource for saving energy and protecting the environment. </a:t>
            </a:r>
            <a:endParaRPr lang="en-US" sz="2000" dirty="0" smtClean="0">
              <a:cs typeface="Arial" panose="020B0604020202020204" pitchFamily="34" charset="0"/>
            </a:endParaRPr>
          </a:p>
          <a:p>
            <a:pPr eaLnBrk="0" hangingPunct="0">
              <a:buFont typeface="Arial" pitchFamily="34" charset="0"/>
              <a:buNone/>
              <a:defRPr/>
            </a:pPr>
            <a:endParaRPr lang="en-US" altLang="en-US" sz="2000" dirty="0">
              <a:solidFill>
                <a:prstClr val="black">
                  <a:lumMod val="65000"/>
                  <a:lumOff val="35000"/>
                </a:prstClr>
              </a:solidFill>
              <a:cs typeface="Arial" panose="020B0604020202020204" pitchFamily="34" charset="0"/>
            </a:endParaRPr>
          </a:p>
          <a:p>
            <a:pPr lvl="0">
              <a:buClr>
                <a:srgbClr val="696969"/>
              </a:buClr>
              <a:buNone/>
              <a:defRPr/>
            </a:pPr>
            <a:r>
              <a:rPr lang="en-US" sz="2000" dirty="0" smtClean="0">
                <a:cs typeface="Arial" panose="020B0604020202020204" pitchFamily="34" charset="0"/>
              </a:rPr>
              <a:t>From 1993 to 2013 Americans have purchased </a:t>
            </a:r>
            <a:r>
              <a:rPr lang="en-US" sz="2000" dirty="0">
                <a:cs typeface="Arial" panose="020B0604020202020204" pitchFamily="34" charset="0"/>
              </a:rPr>
              <a:t>more than 300 million products that </a:t>
            </a:r>
            <a:r>
              <a:rPr lang="en-US" sz="2000" dirty="0" smtClean="0">
                <a:cs typeface="Arial" panose="020B0604020202020204" pitchFamily="34" charset="0"/>
              </a:rPr>
              <a:t>earned </a:t>
            </a:r>
            <a:r>
              <a:rPr lang="en-US" sz="2000" dirty="0">
                <a:cs typeface="Arial" panose="020B0604020202020204" pitchFamily="34" charset="0"/>
              </a:rPr>
              <a:t>the ENERGY STAR </a:t>
            </a:r>
            <a:r>
              <a:rPr lang="en-US" sz="2000" dirty="0" smtClean="0">
                <a:cs typeface="Arial" panose="020B0604020202020204" pitchFamily="34" charset="0"/>
              </a:rPr>
              <a:t>across </a:t>
            </a:r>
            <a:r>
              <a:rPr lang="en-US" sz="2000" b="1" dirty="0">
                <a:solidFill>
                  <a:srgbClr val="0070C0"/>
                </a:solidFill>
                <a:cs typeface="Arial" panose="020B0604020202020204" pitchFamily="34" charset="0"/>
              </a:rPr>
              <a:t>more than 70 product categories</a:t>
            </a:r>
            <a:r>
              <a:rPr lang="en-US" sz="2000" dirty="0" smtClean="0">
                <a:cs typeface="Arial" panose="020B0604020202020204" pitchFamily="34" charset="0"/>
              </a:rPr>
              <a:t>. That’s more than </a:t>
            </a:r>
            <a:r>
              <a:rPr lang="en-US" sz="2000" dirty="0">
                <a:cs typeface="Arial" panose="020B0604020202020204" pitchFamily="34" charset="0"/>
              </a:rPr>
              <a:t>4.8 billion </a:t>
            </a:r>
            <a:r>
              <a:rPr lang="en-US" sz="2000" dirty="0" smtClean="0">
                <a:cs typeface="Arial" panose="020B0604020202020204" pitchFamily="34" charset="0"/>
              </a:rPr>
              <a:t>products, about 58 million vehicles off the road, and </a:t>
            </a:r>
            <a:r>
              <a:rPr lang="en-US" sz="2000" b="1" dirty="0">
                <a:solidFill>
                  <a:srgbClr val="0070C0"/>
                </a:solidFill>
                <a:cs typeface="Arial" panose="020B0604020202020204" pitchFamily="34" charset="0"/>
              </a:rPr>
              <a:t>$30 billion saved!</a:t>
            </a:r>
            <a:endParaRPr lang="en-US" altLang="en-US" sz="2000" b="1" dirty="0">
              <a:solidFill>
                <a:srgbClr val="0070C0"/>
              </a:solidFill>
              <a:cs typeface="Arial" panose="020B0604020202020204" pitchFamily="34" charset="0"/>
            </a:endParaRPr>
          </a:p>
          <a:p>
            <a:pPr>
              <a:buClr>
                <a:srgbClr val="696969"/>
              </a:buClr>
              <a:buFont typeface="Arial" pitchFamily="34" charset="0"/>
              <a:buNone/>
              <a:defRPr/>
            </a:pPr>
            <a:endParaRPr lang="en-US" altLang="en-US" sz="2000" dirty="0">
              <a:solidFill>
                <a:prstClr val="black">
                  <a:lumMod val="65000"/>
                  <a:lumOff val="35000"/>
                </a:prstClr>
              </a:solidFill>
              <a:cs typeface="Arial" panose="020B0604020202020204" pitchFamily="34" charset="0"/>
            </a:endParaRPr>
          </a:p>
          <a:p>
            <a:pPr>
              <a:spcBef>
                <a:spcPct val="0"/>
              </a:spcBef>
              <a:buClr>
                <a:srgbClr val="00B0F0"/>
              </a:buClr>
              <a:buFont typeface="Arial" pitchFamily="34" charset="0"/>
              <a:buNone/>
              <a:defRPr/>
            </a:pPr>
            <a:endParaRPr lang="en-US" altLang="en-US" sz="2000" dirty="0">
              <a:solidFill>
                <a:prstClr val="black">
                  <a:lumMod val="65000"/>
                  <a:lumOff val="35000"/>
                </a:prstClr>
              </a:solidFill>
              <a:cs typeface="Arial" panose="020B0604020202020204" pitchFamily="34" charset="0"/>
            </a:endParaRPr>
          </a:p>
        </p:txBody>
      </p:sp>
      <p:sp>
        <p:nvSpPr>
          <p:cNvPr id="32772" name="Title 1"/>
          <p:cNvSpPr>
            <a:spLocks noGrp="1"/>
          </p:cNvSpPr>
          <p:nvPr>
            <p:ph type="title"/>
          </p:nvPr>
        </p:nvSpPr>
        <p:spPr>
          <a:xfrm>
            <a:off x="304800" y="971550"/>
            <a:ext cx="7837488" cy="539750"/>
          </a:xfrm>
        </p:spPr>
        <p:txBody>
          <a:bodyPr>
            <a:normAutofit/>
          </a:bodyPr>
          <a:lstStyle/>
          <a:p>
            <a:pPr algn="l" eaLnBrk="1" hangingPunct="1">
              <a:defRPr/>
            </a:pPr>
            <a:r>
              <a:rPr lang="en-US" sz="2000" dirty="0"/>
              <a:t>ENERGY STAR </a:t>
            </a:r>
            <a:r>
              <a:rPr lang="en-US" sz="2000" dirty="0" smtClean="0"/>
              <a:t>Program </a:t>
            </a:r>
            <a:r>
              <a:rPr lang="en-US" sz="2000" dirty="0"/>
              <a:t>Overview</a:t>
            </a:r>
          </a:p>
        </p:txBody>
      </p:sp>
    </p:spTree>
    <p:custDataLst>
      <p:tags r:id="rId1"/>
    </p:custDataLst>
    <p:extLst>
      <p:ext uri="{BB962C8B-B14F-4D97-AF65-F5344CB8AC3E}">
        <p14:creationId xmlns:p14="http://schemas.microsoft.com/office/powerpoint/2010/main" val="7972827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013" y="1055060"/>
            <a:ext cx="8331787" cy="537808"/>
          </a:xfrm>
        </p:spPr>
        <p:txBody>
          <a:bodyPr/>
          <a:lstStyle/>
          <a:p>
            <a:r>
              <a:rPr lang="en-US" dirty="0" smtClean="0"/>
              <a:t>ENERGY </a:t>
            </a:r>
            <a:r>
              <a:rPr lang="en-US" sz="2000" dirty="0" smtClean="0"/>
              <a:t>STAR</a:t>
            </a:r>
            <a:r>
              <a:rPr lang="en-US" dirty="0" smtClean="0"/>
              <a:t> Products Available</a:t>
            </a:r>
            <a:endParaRPr lang="en-US"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5</a:t>
            </a:fld>
            <a:endParaRPr lang="en-US" altLang="en-US"/>
          </a:p>
        </p:txBody>
      </p:sp>
      <p:sp>
        <p:nvSpPr>
          <p:cNvPr id="5" name="Rectangle 3"/>
          <p:cNvSpPr>
            <a:spLocks noChangeArrowheads="1"/>
          </p:cNvSpPr>
          <p:nvPr/>
        </p:nvSpPr>
        <p:spPr bwMode="auto">
          <a:xfrm>
            <a:off x="5638800" y="4038600"/>
            <a:ext cx="1600200" cy="2209800"/>
          </a:xfrm>
          <a:prstGeom prst="rect">
            <a:avLst/>
          </a:prstGeom>
          <a:solidFill>
            <a:srgbClr val="99CCFF"/>
          </a:solidFill>
          <a:ln w="9525">
            <a:solidFill>
              <a:srgbClr val="3F3F3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smtClean="0">
                <a:ln>
                  <a:noFill/>
                </a:ln>
                <a:solidFill>
                  <a:srgbClr val="3F3F3F"/>
                </a:solidFill>
                <a:effectLst/>
                <a:uLnTx/>
                <a:uFillTx/>
                <a:latin typeface="Arial" panose="020B0604020202020204" pitchFamily="34" charset="0"/>
              </a:rPr>
              <a:t>Appliances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Clothes washers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Dishwashers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Refrigerators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Dehumidifiers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Air cleaners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Water coolers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Water heaters</a:t>
            </a:r>
          </a:p>
        </p:txBody>
      </p:sp>
      <p:sp>
        <p:nvSpPr>
          <p:cNvPr id="6" name="Rectangle 4"/>
          <p:cNvSpPr>
            <a:spLocks noChangeArrowheads="1"/>
          </p:cNvSpPr>
          <p:nvPr/>
        </p:nvSpPr>
        <p:spPr bwMode="auto">
          <a:xfrm>
            <a:off x="152400" y="3962400"/>
            <a:ext cx="1447800" cy="2438400"/>
          </a:xfrm>
          <a:prstGeom prst="rect">
            <a:avLst/>
          </a:prstGeom>
          <a:solidFill>
            <a:srgbClr val="CCFFCC"/>
          </a:solidFill>
          <a:ln w="9525">
            <a:solidFill>
              <a:srgbClr val="3F3F3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smtClean="0">
                <a:ln>
                  <a:noFill/>
                </a:ln>
                <a:solidFill>
                  <a:srgbClr val="3F3F3F"/>
                </a:solidFill>
                <a:effectLst/>
                <a:uLnTx/>
                <a:uFillTx/>
                <a:latin typeface="Arial" panose="020B0604020202020204" pitchFamily="34" charset="0"/>
              </a:rPr>
              <a:t>Heating &amp;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smtClean="0">
                <a:ln>
                  <a:noFill/>
                </a:ln>
                <a:solidFill>
                  <a:srgbClr val="3F3F3F"/>
                </a:solidFill>
                <a:effectLst/>
                <a:uLnTx/>
                <a:uFillTx/>
                <a:latin typeface="Arial" panose="020B0604020202020204" pitchFamily="34" charset="0"/>
              </a:rPr>
              <a:t>Cooling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Central AC</a:t>
            </a:r>
            <a:b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b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 &amp; ASHPs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LCHVAC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Boilers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Furnaces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Ceiling fans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Room AC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Ventilating fans</a:t>
            </a:r>
          </a:p>
        </p:txBody>
      </p:sp>
      <p:sp>
        <p:nvSpPr>
          <p:cNvPr id="7" name="Rectangle 5"/>
          <p:cNvSpPr>
            <a:spLocks noChangeArrowheads="1"/>
          </p:cNvSpPr>
          <p:nvPr/>
        </p:nvSpPr>
        <p:spPr bwMode="auto">
          <a:xfrm>
            <a:off x="7391400" y="3581400"/>
            <a:ext cx="1676400" cy="2286000"/>
          </a:xfrm>
          <a:prstGeom prst="rect">
            <a:avLst/>
          </a:prstGeom>
          <a:solidFill>
            <a:srgbClr val="FF99CC"/>
          </a:solidFill>
          <a:ln w="9525">
            <a:solidFill>
              <a:srgbClr val="3F3F3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smtClean="0">
                <a:ln>
                  <a:noFill/>
                </a:ln>
                <a:solidFill>
                  <a:srgbClr val="3F3F3F"/>
                </a:solidFill>
                <a:effectLst/>
                <a:uLnTx/>
                <a:uFillTx/>
                <a:latin typeface="Arial" panose="020B0604020202020204" pitchFamily="34" charset="0"/>
              </a:rPr>
              <a:t>Home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smtClean="0">
                <a:ln>
                  <a:noFill/>
                </a:ln>
                <a:solidFill>
                  <a:srgbClr val="3F3F3F"/>
                </a:solidFill>
                <a:effectLst/>
                <a:uLnTx/>
                <a:uFillTx/>
                <a:latin typeface="Arial" panose="020B0604020202020204" pitchFamily="34" charset="0"/>
              </a:rPr>
              <a:t>Electronics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Battery chargers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Telephony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Televisions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Audio/Video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equipment</a:t>
            </a:r>
          </a:p>
        </p:txBody>
      </p:sp>
      <p:sp>
        <p:nvSpPr>
          <p:cNvPr id="8" name="Rectangle 6"/>
          <p:cNvSpPr>
            <a:spLocks noChangeArrowheads="1"/>
          </p:cNvSpPr>
          <p:nvPr/>
        </p:nvSpPr>
        <p:spPr bwMode="auto">
          <a:xfrm>
            <a:off x="1905000" y="3886200"/>
            <a:ext cx="1447800" cy="2667000"/>
          </a:xfrm>
          <a:prstGeom prst="rect">
            <a:avLst/>
          </a:prstGeom>
          <a:solidFill>
            <a:srgbClr val="CC99FF"/>
          </a:solidFill>
          <a:ln w="9525">
            <a:solidFill>
              <a:srgbClr val="3F3F3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smtClean="0">
                <a:ln>
                  <a:noFill/>
                </a:ln>
                <a:solidFill>
                  <a:srgbClr val="3F3F3F"/>
                </a:solidFill>
                <a:effectLst/>
                <a:uLnTx/>
                <a:uFillTx/>
                <a:latin typeface="Arial" panose="020B0604020202020204" pitchFamily="34" charset="0"/>
              </a:rPr>
              <a:t>Office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smtClean="0">
                <a:ln>
                  <a:noFill/>
                </a:ln>
                <a:solidFill>
                  <a:srgbClr val="3F3F3F"/>
                </a:solidFill>
                <a:effectLst/>
                <a:uLnTx/>
                <a:uFillTx/>
                <a:latin typeface="Arial" panose="020B0604020202020204" pitchFamily="34" charset="0"/>
              </a:rPr>
              <a:t>Equipment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Computers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Monitors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Printers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Copiers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Scanners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Fax machines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Servers</a:t>
            </a:r>
          </a:p>
        </p:txBody>
      </p:sp>
      <p:sp>
        <p:nvSpPr>
          <p:cNvPr id="9" name="Rectangle 7"/>
          <p:cNvSpPr>
            <a:spLocks noChangeArrowheads="1"/>
          </p:cNvSpPr>
          <p:nvPr/>
        </p:nvSpPr>
        <p:spPr bwMode="auto">
          <a:xfrm>
            <a:off x="1143000" y="1676400"/>
            <a:ext cx="1600200" cy="1524000"/>
          </a:xfrm>
          <a:prstGeom prst="rect">
            <a:avLst/>
          </a:prstGeom>
          <a:solidFill>
            <a:srgbClr val="99CCFF"/>
          </a:solidFill>
          <a:ln w="9525">
            <a:solidFill>
              <a:srgbClr val="3F3F3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smtClean="0">
                <a:ln>
                  <a:noFill/>
                </a:ln>
                <a:solidFill>
                  <a:srgbClr val="3F3F3F"/>
                </a:solidFill>
                <a:effectLst/>
                <a:uLnTx/>
                <a:uFillTx/>
                <a:latin typeface="Arial" panose="020B0604020202020204" pitchFamily="34" charset="0"/>
              </a:rPr>
              <a:t>Lighting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Residential light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Fixtures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CFLs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LEDs</a:t>
            </a:r>
          </a:p>
        </p:txBody>
      </p:sp>
      <p:pic>
        <p:nvPicPr>
          <p:cNvPr id="10" name="Picture 8" descr="ENE_crt_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2286000"/>
            <a:ext cx="8921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9"/>
          <p:cNvSpPr>
            <a:spLocks noChangeArrowheads="1"/>
          </p:cNvSpPr>
          <p:nvPr/>
        </p:nvSpPr>
        <p:spPr bwMode="auto">
          <a:xfrm>
            <a:off x="6248400" y="1828800"/>
            <a:ext cx="1676400" cy="1219200"/>
          </a:xfrm>
          <a:prstGeom prst="rect">
            <a:avLst/>
          </a:prstGeom>
          <a:solidFill>
            <a:srgbClr val="FFFF99"/>
          </a:solidFill>
          <a:ln w="9525">
            <a:solidFill>
              <a:srgbClr val="3F3F3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1600" b="1" i="0" u="none" strike="noStrike" kern="0" cap="none" spc="0" normalizeH="0" baseline="0" noProof="0" smtClean="0">
              <a:ln>
                <a:noFill/>
              </a:ln>
              <a:solidFill>
                <a:srgbClr val="3F3F3F"/>
              </a:solidFill>
              <a:effectLst/>
              <a:uLnTx/>
              <a:uFillTx/>
              <a:latin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smtClean="0">
                <a:ln>
                  <a:noFill/>
                </a:ln>
                <a:solidFill>
                  <a:srgbClr val="3F3F3F"/>
                </a:solidFill>
                <a:effectLst/>
                <a:uLnTx/>
                <a:uFillTx/>
                <a:latin typeface="Arial" panose="020B0604020202020204" pitchFamily="34" charset="0"/>
              </a:rPr>
              <a:t>Home Envelope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Home sealing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&amp; insulation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Roof products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rPr>
              <a:t>Windows/Doors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16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12" name="Rectangle 10"/>
          <p:cNvSpPr>
            <a:spLocks noChangeArrowheads="1"/>
          </p:cNvSpPr>
          <p:nvPr/>
        </p:nvSpPr>
        <p:spPr bwMode="auto">
          <a:xfrm>
            <a:off x="3810000" y="3810000"/>
            <a:ext cx="1524000" cy="2743200"/>
          </a:xfrm>
          <a:prstGeom prst="rect">
            <a:avLst/>
          </a:prstGeom>
          <a:solidFill>
            <a:srgbClr val="FFCC99"/>
          </a:solidFill>
          <a:ln w="9525">
            <a:solidFill>
              <a:srgbClr val="3F3F3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1600" b="1" i="0" u="none" strike="noStrike" kern="0" cap="none" spc="0" normalizeH="0" baseline="0" noProof="0" dirty="0" smtClean="0">
              <a:ln>
                <a:noFill/>
              </a:ln>
              <a:solidFill>
                <a:srgbClr val="3F3F3F"/>
              </a:solidFill>
              <a:effectLst/>
              <a:uLnTx/>
              <a:uFillTx/>
              <a:latin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smtClean="0">
                <a:ln>
                  <a:noFill/>
                </a:ln>
                <a:solidFill>
                  <a:srgbClr val="3F3F3F"/>
                </a:solidFill>
                <a:effectLst/>
                <a:uLnTx/>
                <a:uFillTx/>
                <a:latin typeface="Arial" panose="020B0604020202020204" pitchFamily="34" charset="0"/>
              </a:rPr>
              <a:t>Commercial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smtClean="0">
                <a:ln>
                  <a:noFill/>
                </a:ln>
                <a:solidFill>
                  <a:srgbClr val="3F3F3F"/>
                </a:solidFill>
                <a:effectLst/>
                <a:uLnTx/>
                <a:uFillTx/>
                <a:latin typeface="Arial" panose="020B0604020202020204" pitchFamily="34" charset="0"/>
              </a:rPr>
              <a:t> Food Service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Refrigerators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Freezers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Fryers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Steamers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Griddles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Ovens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Ice Machines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Dishwashers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rPr>
              <a:t>HFHCs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1600" b="0" i="0" u="none" strike="noStrike" kern="0" cap="none" spc="0" normalizeH="0" baseline="0" noProof="0" dirty="0" smtClean="0">
              <a:ln>
                <a:noFill/>
              </a:ln>
              <a:solidFill>
                <a:srgbClr val="3F3F3F"/>
              </a:solidFill>
              <a:effectLst/>
              <a:uLnTx/>
              <a:uFillTx/>
              <a:latin typeface="Arial" panose="020B0604020202020204" pitchFamily="34" charset="0"/>
            </a:endParaRPr>
          </a:p>
        </p:txBody>
      </p:sp>
      <p:sp>
        <p:nvSpPr>
          <p:cNvPr id="13" name="Line 11"/>
          <p:cNvSpPr>
            <a:spLocks noChangeShapeType="1"/>
          </p:cNvSpPr>
          <p:nvPr/>
        </p:nvSpPr>
        <p:spPr bwMode="auto">
          <a:xfrm>
            <a:off x="4572000" y="3200400"/>
            <a:ext cx="0" cy="60960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14" name="Line 12"/>
          <p:cNvSpPr>
            <a:spLocks noChangeShapeType="1"/>
          </p:cNvSpPr>
          <p:nvPr/>
        </p:nvSpPr>
        <p:spPr bwMode="auto">
          <a:xfrm>
            <a:off x="838200" y="3429000"/>
            <a:ext cx="7467600" cy="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15" name="Line 13"/>
          <p:cNvSpPr>
            <a:spLocks noChangeShapeType="1"/>
          </p:cNvSpPr>
          <p:nvPr/>
        </p:nvSpPr>
        <p:spPr bwMode="auto">
          <a:xfrm>
            <a:off x="838200" y="3429000"/>
            <a:ext cx="0" cy="53340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16" name="Line 14"/>
          <p:cNvSpPr>
            <a:spLocks noChangeShapeType="1"/>
          </p:cNvSpPr>
          <p:nvPr/>
        </p:nvSpPr>
        <p:spPr bwMode="auto">
          <a:xfrm>
            <a:off x="8305800" y="3429000"/>
            <a:ext cx="0" cy="15240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17" name="Line 15"/>
          <p:cNvSpPr>
            <a:spLocks noChangeShapeType="1"/>
          </p:cNvSpPr>
          <p:nvPr/>
        </p:nvSpPr>
        <p:spPr bwMode="auto">
          <a:xfrm>
            <a:off x="2514600" y="3429000"/>
            <a:ext cx="0" cy="45720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18" name="Line 16"/>
          <p:cNvSpPr>
            <a:spLocks noChangeShapeType="1"/>
          </p:cNvSpPr>
          <p:nvPr/>
        </p:nvSpPr>
        <p:spPr bwMode="auto">
          <a:xfrm>
            <a:off x="6477000" y="3429000"/>
            <a:ext cx="0" cy="60960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19" name="Line 17"/>
          <p:cNvSpPr>
            <a:spLocks noChangeShapeType="1"/>
          </p:cNvSpPr>
          <p:nvPr/>
        </p:nvSpPr>
        <p:spPr bwMode="auto">
          <a:xfrm flipV="1">
            <a:off x="7162800" y="3048000"/>
            <a:ext cx="0" cy="38100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
        <p:nvSpPr>
          <p:cNvPr id="20" name="Line 18"/>
          <p:cNvSpPr>
            <a:spLocks noChangeShapeType="1"/>
          </p:cNvSpPr>
          <p:nvPr/>
        </p:nvSpPr>
        <p:spPr bwMode="auto">
          <a:xfrm flipV="1">
            <a:off x="1905000" y="3200400"/>
            <a:ext cx="0" cy="228600"/>
          </a:xfrm>
          <a:prstGeom prst="line">
            <a:avLst/>
          </a:prstGeom>
          <a:noFill/>
          <a:ln w="9525">
            <a:solidFill>
              <a:srgbClr val="3F3F3F"/>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F3F3F"/>
              </a:solidFill>
              <a:effectLst/>
              <a:uLnTx/>
              <a:uFillTx/>
              <a:latin typeface="Arial" panose="020B0604020202020204" pitchFamily="34" charset="0"/>
            </a:endParaRPr>
          </a:p>
        </p:txBody>
      </p:sp>
    </p:spTree>
    <p:extLst>
      <p:ext uri="{BB962C8B-B14F-4D97-AF65-F5344CB8AC3E}">
        <p14:creationId xmlns:p14="http://schemas.microsoft.com/office/powerpoint/2010/main" val="2494875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39-43_SlideENERGYSTAR.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45113" y="1127125"/>
            <a:ext cx="3798887" cy="57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0"/>
          </p:nvPr>
        </p:nvSpPr>
        <p:spPr/>
        <p:txBody>
          <a:bodyPr/>
          <a:lstStyle/>
          <a:p>
            <a:pPr>
              <a:defRPr/>
            </a:pPr>
            <a:fld id="{D19A44D0-C747-4096-9BA4-D17035445FB4}" type="slidenum">
              <a:rPr lang="en-US" altLang="en-US" smtClean="0"/>
              <a:pPr>
                <a:defRPr/>
              </a:pPr>
              <a:t>6</a:t>
            </a:fld>
            <a:endParaRPr lang="en-US" altLang="en-US"/>
          </a:p>
        </p:txBody>
      </p:sp>
      <p:sp>
        <p:nvSpPr>
          <p:cNvPr id="5" name="TextBox 4"/>
          <p:cNvSpPr txBox="1"/>
          <p:nvPr/>
        </p:nvSpPr>
        <p:spPr>
          <a:xfrm>
            <a:off x="342900" y="2195512"/>
            <a:ext cx="6172200" cy="4343400"/>
          </a:xfrm>
          <a:prstGeom prst="rect">
            <a:avLst/>
          </a:prstGeom>
        </p:spPr>
        <p:txBody>
          <a:bodyPr vert="horz" wrap="square" lIns="91440" tIns="45720" rIns="91440" bIns="45720" rtlCol="0" anchor="ctr">
            <a:noAutofit/>
          </a:bodyPr>
          <a:lstStyle/>
          <a:p>
            <a:pPr eaLnBrk="0" hangingPunct="0">
              <a:spcAft>
                <a:spcPct val="20000"/>
              </a:spcAft>
              <a:buClr>
                <a:srgbClr val="00B0F0"/>
              </a:buClr>
              <a:defRPr/>
            </a:pPr>
            <a:r>
              <a:rPr lang="en-US" sz="2000" dirty="0">
                <a:solidFill>
                  <a:prstClr val="black">
                    <a:lumMod val="65000"/>
                    <a:lumOff val="35000"/>
                  </a:prstClr>
                </a:solidFill>
                <a:latin typeface="Univers"/>
                <a:cs typeface="L Univers 45 Light"/>
              </a:rPr>
              <a:t>The ENERGY STAR program covers 8</a:t>
            </a:r>
            <a:r>
              <a:rPr lang="en-US" sz="2000" dirty="0" smtClean="0">
                <a:solidFill>
                  <a:prstClr val="black">
                    <a:lumMod val="65000"/>
                    <a:lumOff val="35000"/>
                  </a:prstClr>
                </a:solidFill>
                <a:latin typeface="Univers"/>
                <a:cs typeface="L Univers 45 Light"/>
              </a:rPr>
              <a:t> CFS product </a:t>
            </a:r>
            <a:r>
              <a:rPr lang="en-US" sz="2000" dirty="0">
                <a:solidFill>
                  <a:prstClr val="black">
                    <a:lumMod val="65000"/>
                    <a:lumOff val="35000"/>
                  </a:prstClr>
                </a:solidFill>
                <a:latin typeface="Univers"/>
                <a:cs typeface="L Univers 45 Light"/>
              </a:rPr>
              <a:t>categories, including:</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smtClean="0">
                <a:solidFill>
                  <a:schemeClr val="tx1">
                    <a:lumMod val="65000"/>
                    <a:lumOff val="35000"/>
                  </a:schemeClr>
                </a:solidFill>
                <a:latin typeface="Univers"/>
                <a:cs typeface="Arial" panose="020B0604020202020204" pitchFamily="34" charset="0"/>
              </a:rPr>
              <a:t>Refrigerators </a:t>
            </a:r>
            <a:r>
              <a:rPr lang="en-US" sz="2000" dirty="0">
                <a:solidFill>
                  <a:schemeClr val="tx1">
                    <a:lumMod val="65000"/>
                    <a:lumOff val="35000"/>
                  </a:schemeClr>
                </a:solidFill>
                <a:latin typeface="Univers"/>
                <a:cs typeface="Arial" panose="020B0604020202020204" pitchFamily="34" charset="0"/>
              </a:rPr>
              <a:t>and Freezers</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a:solidFill>
                  <a:schemeClr val="tx1">
                    <a:lumMod val="65000"/>
                    <a:lumOff val="35000"/>
                  </a:schemeClr>
                </a:solidFill>
                <a:latin typeface="Univers"/>
                <a:cs typeface="Arial" panose="020B0604020202020204" pitchFamily="34" charset="0"/>
              </a:rPr>
              <a:t>Hot Food Holding Cabinets</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a:solidFill>
                  <a:schemeClr val="tx1">
                    <a:lumMod val="65000"/>
                    <a:lumOff val="35000"/>
                  </a:schemeClr>
                </a:solidFill>
                <a:latin typeface="Univers"/>
                <a:cs typeface="Arial" panose="020B0604020202020204" pitchFamily="34" charset="0"/>
              </a:rPr>
              <a:t>Dishwashers</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a:solidFill>
                  <a:schemeClr val="tx1">
                    <a:lumMod val="65000"/>
                    <a:lumOff val="35000"/>
                  </a:schemeClr>
                </a:solidFill>
                <a:latin typeface="Univers"/>
                <a:cs typeface="Arial" panose="020B0604020202020204" pitchFamily="34" charset="0"/>
              </a:rPr>
              <a:t>Griddles</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a:solidFill>
                  <a:schemeClr val="tx1">
                    <a:lumMod val="65000"/>
                    <a:lumOff val="35000"/>
                  </a:schemeClr>
                </a:solidFill>
                <a:latin typeface="Univers"/>
                <a:cs typeface="Arial" panose="020B0604020202020204" pitchFamily="34" charset="0"/>
              </a:rPr>
              <a:t>Fryers</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a:solidFill>
                  <a:schemeClr val="tx1">
                    <a:lumMod val="65000"/>
                    <a:lumOff val="35000"/>
                  </a:schemeClr>
                </a:solidFill>
                <a:latin typeface="Univers"/>
                <a:cs typeface="Arial" panose="020B0604020202020204" pitchFamily="34" charset="0"/>
              </a:rPr>
              <a:t>Steam Cookers</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a:solidFill>
                  <a:schemeClr val="tx1">
                    <a:lumMod val="65000"/>
                    <a:lumOff val="35000"/>
                  </a:schemeClr>
                </a:solidFill>
                <a:latin typeface="Univers"/>
                <a:cs typeface="Arial" panose="020B0604020202020204" pitchFamily="34" charset="0"/>
              </a:rPr>
              <a:t>Ice Makers</a:t>
            </a:r>
          </a:p>
          <a:p>
            <a:pPr marL="285750" indent="-285750" eaLnBrk="0" hangingPunct="0">
              <a:lnSpc>
                <a:spcPct val="120000"/>
              </a:lnSpc>
              <a:spcAft>
                <a:spcPct val="20000"/>
              </a:spcAft>
              <a:buClr>
                <a:srgbClr val="0070C0"/>
              </a:buClr>
              <a:buFont typeface="Arial" panose="020B0604020202020204" pitchFamily="34" charset="0"/>
              <a:buChar char="•"/>
              <a:defRPr/>
            </a:pPr>
            <a:r>
              <a:rPr lang="en-US" sz="2000" dirty="0">
                <a:solidFill>
                  <a:schemeClr val="tx1">
                    <a:lumMod val="65000"/>
                    <a:lumOff val="35000"/>
                  </a:schemeClr>
                </a:solidFill>
                <a:latin typeface="Univers"/>
                <a:cs typeface="Arial" panose="020B0604020202020204" pitchFamily="34" charset="0"/>
              </a:rPr>
              <a:t>Ovens</a:t>
            </a:r>
          </a:p>
          <a:p>
            <a:pPr marL="457200" indent="-457200" eaLnBrk="0" hangingPunct="0">
              <a:spcAft>
                <a:spcPct val="20000"/>
              </a:spcAft>
              <a:buClr>
                <a:srgbClr val="00B0F0"/>
              </a:buClr>
              <a:buFont typeface="Arial" panose="020B0604020202020204" pitchFamily="34" charset="0"/>
              <a:buChar char="•"/>
              <a:defRPr/>
            </a:pPr>
            <a:endParaRPr lang="en-US" sz="2000" dirty="0">
              <a:solidFill>
                <a:schemeClr val="tx1">
                  <a:lumMod val="65000"/>
                  <a:lumOff val="35000"/>
                </a:schemeClr>
              </a:solidFill>
              <a:latin typeface="Univers"/>
              <a:cs typeface="L Univers 45 Light"/>
            </a:endParaRPr>
          </a:p>
          <a:p>
            <a:pPr fontAlgn="auto">
              <a:spcAft>
                <a:spcPts val="0"/>
              </a:spcAft>
            </a:pPr>
            <a:endParaRPr lang="en-US" sz="2000" dirty="0">
              <a:solidFill>
                <a:srgbClr val="3F3F3F"/>
              </a:solidFill>
              <a:latin typeface="Arial" pitchFamily="34" charset="0"/>
              <a:cs typeface="Arial" pitchFamily="34" charset="0"/>
            </a:endParaRPr>
          </a:p>
        </p:txBody>
      </p:sp>
      <p:sp>
        <p:nvSpPr>
          <p:cNvPr id="6" name="Title 1"/>
          <p:cNvSpPr>
            <a:spLocks noGrp="1"/>
          </p:cNvSpPr>
          <p:nvPr>
            <p:ph type="title"/>
          </p:nvPr>
        </p:nvSpPr>
        <p:spPr>
          <a:xfrm>
            <a:off x="304800" y="1052513"/>
            <a:ext cx="5397278" cy="839787"/>
          </a:xfrm>
        </p:spPr>
        <p:txBody>
          <a:bodyPr/>
          <a:lstStyle/>
          <a:p>
            <a:r>
              <a:rPr lang="en-US" sz="2000" dirty="0">
                <a:latin typeface="Arial" charset="0"/>
                <a:cs typeface="Arial" charset="0"/>
              </a:rPr>
              <a:t>ENERGY STAR </a:t>
            </a:r>
            <a:r>
              <a:rPr lang="en-US" sz="2000" dirty="0" smtClean="0">
                <a:latin typeface="Arial" charset="0"/>
                <a:cs typeface="Arial" charset="0"/>
              </a:rPr>
              <a:t>CFS Program</a:t>
            </a:r>
            <a:endParaRPr lang="en-US" altLang="en-US" sz="2000" dirty="0" smtClean="0">
              <a:latin typeface="Univers"/>
            </a:endParaRPr>
          </a:p>
        </p:txBody>
      </p:sp>
    </p:spTree>
    <p:custDataLst>
      <p:tags r:id="rId1"/>
    </p:custDataLst>
    <p:extLst>
      <p:ext uri="{BB962C8B-B14F-4D97-AF65-F5344CB8AC3E}">
        <p14:creationId xmlns:p14="http://schemas.microsoft.com/office/powerpoint/2010/main" val="10229732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74953" y="1676400"/>
            <a:ext cx="8388046" cy="4017057"/>
          </a:xfrm>
        </p:spPr>
        <p:txBody>
          <a:bodyPr/>
          <a:lstStyle/>
          <a:p>
            <a:pPr marL="285750" indent="-285750">
              <a:lnSpc>
                <a:spcPct val="120000"/>
              </a:lnSpc>
              <a:spcBef>
                <a:spcPct val="0"/>
              </a:spcBef>
              <a:spcAft>
                <a:spcPct val="20000"/>
              </a:spcAft>
              <a:buClr>
                <a:srgbClr val="0070C0"/>
              </a:buClr>
              <a:defRPr/>
            </a:pPr>
            <a:r>
              <a:rPr lang="en-US" sz="2000" b="1" dirty="0">
                <a:solidFill>
                  <a:srgbClr val="0070C0"/>
                </a:solidFill>
                <a:latin typeface="Univers"/>
                <a:cs typeface="Arial" panose="020B0604020202020204" pitchFamily="34" charset="0"/>
              </a:rPr>
              <a:t>Did you know that a single appliance can consume more energy than a home? </a:t>
            </a:r>
            <a:r>
              <a:rPr lang="en-US" sz="2000" dirty="0" smtClean="0">
                <a:solidFill>
                  <a:schemeClr val="tx1">
                    <a:lumMod val="65000"/>
                    <a:lumOff val="35000"/>
                  </a:schemeClr>
                </a:solidFill>
                <a:latin typeface="Univers"/>
                <a:cs typeface="Arial" panose="020B0604020202020204" pitchFamily="34" charset="0"/>
              </a:rPr>
              <a:t>A </a:t>
            </a:r>
            <a:r>
              <a:rPr lang="en-US" sz="2000" dirty="0">
                <a:solidFill>
                  <a:schemeClr val="tx1">
                    <a:lumMod val="65000"/>
                    <a:lumOff val="35000"/>
                  </a:schemeClr>
                </a:solidFill>
                <a:latin typeface="Univers"/>
                <a:cs typeface="Arial" panose="020B0604020202020204" pitchFamily="34" charset="0"/>
              </a:rPr>
              <a:t>typical electric deep fat fryer uses more than 18,000 kWh annually. The average U.S. household uses approximately 12,000 kWh annually</a:t>
            </a:r>
            <a:r>
              <a:rPr lang="en-US" sz="2000" dirty="0" smtClean="0">
                <a:solidFill>
                  <a:schemeClr val="tx1">
                    <a:lumMod val="65000"/>
                    <a:lumOff val="35000"/>
                  </a:schemeClr>
                </a:solidFill>
                <a:latin typeface="Univers"/>
                <a:cs typeface="Arial" panose="020B0604020202020204" pitchFamily="34" charset="0"/>
              </a:rPr>
              <a:t>.</a:t>
            </a:r>
          </a:p>
          <a:p>
            <a:pPr marL="285750" indent="-285750">
              <a:lnSpc>
                <a:spcPct val="120000"/>
              </a:lnSpc>
              <a:spcBef>
                <a:spcPct val="0"/>
              </a:spcBef>
              <a:spcAft>
                <a:spcPct val="20000"/>
              </a:spcAft>
              <a:buClr>
                <a:srgbClr val="0070C0"/>
              </a:buClr>
              <a:defRPr/>
            </a:pPr>
            <a:r>
              <a:rPr lang="en-US" sz="2000" dirty="0" smtClean="0">
                <a:solidFill>
                  <a:schemeClr val="tx1">
                    <a:lumMod val="65000"/>
                    <a:lumOff val="35000"/>
                  </a:schemeClr>
                </a:solidFill>
                <a:latin typeface="Univers"/>
                <a:cs typeface="Arial" panose="020B0604020202020204" pitchFamily="34" charset="0"/>
              </a:rPr>
              <a:t>Make </a:t>
            </a:r>
            <a:r>
              <a:rPr lang="en-US" sz="2000" dirty="0">
                <a:solidFill>
                  <a:schemeClr val="tx1">
                    <a:lumMod val="65000"/>
                    <a:lumOff val="35000"/>
                  </a:schemeClr>
                </a:solidFill>
                <a:latin typeface="Univers"/>
                <a:cs typeface="Arial" panose="020B0604020202020204" pitchFamily="34" charset="0"/>
              </a:rPr>
              <a:t>a resolution to help your school save up to </a:t>
            </a:r>
            <a:r>
              <a:rPr lang="en-US" sz="2000" b="1" dirty="0">
                <a:solidFill>
                  <a:srgbClr val="0070C0"/>
                </a:solidFill>
                <a:latin typeface="Univers"/>
                <a:cs typeface="Arial" panose="020B0604020202020204" pitchFamily="34" charset="0"/>
              </a:rPr>
              <a:t>$4,800 annually </a:t>
            </a:r>
            <a:r>
              <a:rPr lang="en-US" sz="2000" dirty="0">
                <a:solidFill>
                  <a:schemeClr val="tx1">
                    <a:lumMod val="65000"/>
                    <a:lumOff val="35000"/>
                  </a:schemeClr>
                </a:solidFill>
                <a:latin typeface="Univers"/>
                <a:cs typeface="Arial" panose="020B0604020202020204" pitchFamily="34" charset="0"/>
              </a:rPr>
              <a:t>by outfitting your commercial kitchen(s) with ENERGY STAR certified </a:t>
            </a:r>
            <a:r>
              <a:rPr lang="en-US" sz="2000" dirty="0">
                <a:latin typeface="Univers"/>
              </a:rPr>
              <a:t>equipment this year. </a:t>
            </a:r>
            <a:r>
              <a:rPr lang="en-US" sz="2000" dirty="0"/>
              <a:t/>
            </a:r>
            <a:br>
              <a:rPr lang="en-US" sz="2000" dirty="0"/>
            </a:br>
            <a:endParaRPr lang="en-US" sz="2000" dirty="0"/>
          </a:p>
          <a:p>
            <a:pPr marL="0" indent="0">
              <a:buNone/>
            </a:pPr>
            <a:endParaRPr lang="en-US" sz="2000" dirty="0"/>
          </a:p>
        </p:txBody>
      </p:sp>
      <p:sp>
        <p:nvSpPr>
          <p:cNvPr id="5" name="Slide Number Placeholder 4"/>
          <p:cNvSpPr>
            <a:spLocks noGrp="1"/>
          </p:cNvSpPr>
          <p:nvPr>
            <p:ph type="sldNum" sz="quarter" idx="14"/>
          </p:nvPr>
        </p:nvSpPr>
        <p:spPr/>
        <p:txBody>
          <a:bodyPr/>
          <a:lstStyle/>
          <a:p>
            <a:pPr>
              <a:defRPr/>
            </a:pPr>
            <a:fld id="{27945F09-E697-4E93-B925-DAB78399B4E2}" type="slidenum">
              <a:rPr lang="en-US" altLang="en-US" smtClean="0"/>
              <a:pPr>
                <a:defRPr/>
              </a:pPr>
              <a:t>7</a:t>
            </a:fld>
            <a:endParaRPr lang="en-US" altLang="en-US"/>
          </a:p>
        </p:txBody>
      </p:sp>
      <p:sp>
        <p:nvSpPr>
          <p:cNvPr id="6" name="Title 5"/>
          <p:cNvSpPr>
            <a:spLocks noGrp="1"/>
          </p:cNvSpPr>
          <p:nvPr>
            <p:ph type="title"/>
          </p:nvPr>
        </p:nvSpPr>
        <p:spPr>
          <a:xfrm>
            <a:off x="374953" y="1098322"/>
            <a:ext cx="4771571" cy="707886"/>
          </a:xfrm>
          <a:prstGeom prst="rect">
            <a:avLst/>
          </a:prstGeom>
        </p:spPr>
        <p:txBody>
          <a:bodyPr wrap="square">
            <a:spAutoFit/>
          </a:bodyPr>
          <a:lstStyle/>
          <a:p>
            <a:pPr marL="0" indent="0">
              <a:buNone/>
            </a:pPr>
            <a:r>
              <a:rPr lang="en-US" sz="2000" b="1" dirty="0" smtClean="0">
                <a:solidFill>
                  <a:srgbClr val="0070C0"/>
                </a:solidFill>
                <a:latin typeface="Univers"/>
              </a:rPr>
              <a:t>You could be saving…</a:t>
            </a:r>
            <a:r>
              <a:rPr lang="en-US" sz="2000" dirty="0">
                <a:solidFill>
                  <a:srgbClr val="595959"/>
                </a:solidFill>
                <a:latin typeface="Univers"/>
              </a:rPr>
              <a:t/>
            </a:r>
            <a:br>
              <a:rPr lang="en-US" sz="2000" dirty="0">
                <a:solidFill>
                  <a:srgbClr val="595959"/>
                </a:solidFill>
                <a:latin typeface="Univers"/>
              </a:rPr>
            </a:br>
            <a:endParaRPr lang="en-US" sz="2000" dirty="0">
              <a:solidFill>
                <a:srgbClr val="595959"/>
              </a:solidFill>
              <a:latin typeface="Univers"/>
            </a:endParaRPr>
          </a:p>
        </p:txBody>
      </p:sp>
    </p:spTree>
    <p:extLst>
      <p:ext uri="{BB962C8B-B14F-4D97-AF65-F5344CB8AC3E}">
        <p14:creationId xmlns:p14="http://schemas.microsoft.com/office/powerpoint/2010/main" val="465737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013" y="1016960"/>
            <a:ext cx="8331787" cy="537808"/>
          </a:xfrm>
        </p:spPr>
        <p:txBody>
          <a:bodyPr/>
          <a:lstStyle/>
          <a:p>
            <a:r>
              <a:rPr lang="en-US" sz="2000" dirty="0">
                <a:cs typeface="Arial" charset="0"/>
              </a:rPr>
              <a:t>Why Should Your School Care About ENERGY STAR? </a:t>
            </a:r>
            <a:endParaRPr lang="en-US" sz="2000" dirty="0"/>
          </a:p>
        </p:txBody>
      </p:sp>
      <p:sp>
        <p:nvSpPr>
          <p:cNvPr id="3" name="Content Placeholder 2"/>
          <p:cNvSpPr>
            <a:spLocks noGrp="1"/>
          </p:cNvSpPr>
          <p:nvPr>
            <p:ph idx="1"/>
          </p:nvPr>
        </p:nvSpPr>
        <p:spPr>
          <a:xfrm>
            <a:off x="573295" y="1676400"/>
            <a:ext cx="7874586" cy="4174699"/>
          </a:xfrm>
        </p:spPr>
        <p:txBody>
          <a:bodyPr/>
          <a:lstStyle/>
          <a:p>
            <a:pPr marL="285750" indent="-285750">
              <a:lnSpc>
                <a:spcPct val="120000"/>
              </a:lnSpc>
              <a:spcBef>
                <a:spcPct val="0"/>
              </a:spcBef>
              <a:spcAft>
                <a:spcPct val="20000"/>
              </a:spcAft>
              <a:buClr>
                <a:srgbClr val="0070C0"/>
              </a:buClr>
              <a:defRPr/>
            </a:pPr>
            <a:r>
              <a:rPr lang="en-US" sz="2000" dirty="0">
                <a:solidFill>
                  <a:schemeClr val="tx1">
                    <a:lumMod val="65000"/>
                    <a:lumOff val="35000"/>
                  </a:schemeClr>
                </a:solidFill>
                <a:latin typeface="Univers"/>
                <a:cs typeface="Arial" panose="020B0604020202020204" pitchFamily="34" charset="0"/>
              </a:rPr>
              <a:t>ENERGY STAR equipment saves end-users energy, water, and money</a:t>
            </a:r>
          </a:p>
          <a:p>
            <a:pPr marL="285750" indent="-285750">
              <a:lnSpc>
                <a:spcPct val="120000"/>
              </a:lnSpc>
              <a:spcBef>
                <a:spcPct val="0"/>
              </a:spcBef>
              <a:spcAft>
                <a:spcPct val="20000"/>
              </a:spcAft>
              <a:buClr>
                <a:srgbClr val="0070C0"/>
              </a:buClr>
              <a:defRPr/>
            </a:pPr>
            <a:r>
              <a:rPr lang="en-US" sz="2000" dirty="0">
                <a:solidFill>
                  <a:schemeClr val="tx1">
                    <a:lumMod val="65000"/>
                    <a:lumOff val="35000"/>
                  </a:schemeClr>
                </a:solidFill>
                <a:latin typeface="Univers"/>
                <a:cs typeface="Arial" panose="020B0604020202020204" pitchFamily="34" charset="0"/>
              </a:rPr>
              <a:t>Reduced energy and water use = lower bills, saving your school money!</a:t>
            </a:r>
          </a:p>
          <a:p>
            <a:pPr marL="285750" indent="-285750">
              <a:lnSpc>
                <a:spcPct val="120000"/>
              </a:lnSpc>
              <a:spcBef>
                <a:spcPct val="0"/>
              </a:spcBef>
              <a:spcAft>
                <a:spcPct val="20000"/>
              </a:spcAft>
              <a:buClr>
                <a:srgbClr val="0070C0"/>
              </a:buClr>
              <a:defRPr/>
            </a:pPr>
            <a:r>
              <a:rPr lang="en-US" sz="2000" dirty="0">
                <a:solidFill>
                  <a:schemeClr val="tx1">
                    <a:lumMod val="65000"/>
                    <a:lumOff val="35000"/>
                  </a:schemeClr>
                </a:solidFill>
                <a:latin typeface="Univers"/>
                <a:cs typeface="Arial" panose="020B0604020202020204" pitchFamily="34" charset="0"/>
              </a:rPr>
              <a:t>Energy efficiency is becoming more important in foodservice environments</a:t>
            </a:r>
          </a:p>
          <a:p>
            <a:pPr marL="285750" indent="-285750">
              <a:lnSpc>
                <a:spcPct val="120000"/>
              </a:lnSpc>
              <a:spcBef>
                <a:spcPct val="0"/>
              </a:spcBef>
              <a:spcAft>
                <a:spcPct val="20000"/>
              </a:spcAft>
              <a:buClr>
                <a:srgbClr val="0070C0"/>
              </a:buClr>
              <a:defRPr/>
            </a:pPr>
            <a:r>
              <a:rPr lang="en-US" sz="2000" dirty="0">
                <a:solidFill>
                  <a:schemeClr val="tx1">
                    <a:lumMod val="65000"/>
                    <a:lumOff val="35000"/>
                  </a:schemeClr>
                </a:solidFill>
                <a:latin typeface="Univers"/>
                <a:cs typeface="Arial" panose="020B0604020202020204" pitchFamily="34" charset="0"/>
              </a:rPr>
              <a:t>Purchasing to include ENERGY </a:t>
            </a:r>
            <a:r>
              <a:rPr lang="en-US" sz="2000" dirty="0" smtClean="0">
                <a:solidFill>
                  <a:schemeClr val="tx1">
                    <a:lumMod val="65000"/>
                    <a:lumOff val="35000"/>
                  </a:schemeClr>
                </a:solidFill>
                <a:latin typeface="Univers"/>
                <a:cs typeface="Arial" panose="020B0604020202020204" pitchFamily="34" charset="0"/>
              </a:rPr>
              <a:t>STAR:</a:t>
            </a:r>
          </a:p>
          <a:p>
            <a:pPr marL="800100" lvl="2" indent="-342900">
              <a:lnSpc>
                <a:spcPct val="120000"/>
              </a:lnSpc>
              <a:spcBef>
                <a:spcPct val="0"/>
              </a:spcBef>
              <a:spcAft>
                <a:spcPct val="20000"/>
              </a:spcAft>
              <a:buClr>
                <a:srgbClr val="0070C0"/>
              </a:buClr>
              <a:buFont typeface="Wingdings" panose="05000000000000000000" pitchFamily="2" charset="2"/>
              <a:buChar char="ü"/>
              <a:defRPr/>
            </a:pPr>
            <a:r>
              <a:rPr lang="en-US" sz="2000" dirty="0">
                <a:solidFill>
                  <a:schemeClr val="tx1">
                    <a:lumMod val="65000"/>
                    <a:lumOff val="35000"/>
                  </a:schemeClr>
                </a:solidFill>
                <a:latin typeface="Univers"/>
                <a:cs typeface="Arial" panose="020B0604020202020204" pitchFamily="34" charset="0"/>
              </a:rPr>
              <a:t>Boosts end-users long-term bottom line</a:t>
            </a:r>
          </a:p>
          <a:p>
            <a:pPr marL="800100" lvl="2" indent="-342900">
              <a:lnSpc>
                <a:spcPct val="120000"/>
              </a:lnSpc>
              <a:spcBef>
                <a:spcPct val="0"/>
              </a:spcBef>
              <a:spcAft>
                <a:spcPct val="20000"/>
              </a:spcAft>
              <a:buClr>
                <a:srgbClr val="0070C0"/>
              </a:buClr>
              <a:buFont typeface="Wingdings" panose="05000000000000000000" pitchFamily="2" charset="2"/>
              <a:buChar char="ü"/>
              <a:defRPr/>
            </a:pPr>
            <a:r>
              <a:rPr lang="en-US" sz="2000" dirty="0" smtClean="0">
                <a:solidFill>
                  <a:schemeClr val="tx1">
                    <a:lumMod val="65000"/>
                    <a:lumOff val="35000"/>
                  </a:schemeClr>
                </a:solidFill>
                <a:latin typeface="Univers"/>
                <a:cs typeface="Arial" panose="020B0604020202020204" pitchFamily="34" charset="0"/>
              </a:rPr>
              <a:t>Demonstrates </a:t>
            </a:r>
            <a:r>
              <a:rPr lang="en-US" sz="2000" dirty="0">
                <a:solidFill>
                  <a:schemeClr val="tx1">
                    <a:lumMod val="65000"/>
                    <a:lumOff val="35000"/>
                  </a:schemeClr>
                </a:solidFill>
                <a:latin typeface="Univers"/>
                <a:cs typeface="Arial" panose="020B0604020202020204" pitchFamily="34" charset="0"/>
              </a:rPr>
              <a:t>commitment to environment</a:t>
            </a:r>
          </a:p>
          <a:p>
            <a:pPr marL="800100" lvl="2" indent="-342900">
              <a:lnSpc>
                <a:spcPct val="120000"/>
              </a:lnSpc>
              <a:spcBef>
                <a:spcPct val="0"/>
              </a:spcBef>
              <a:spcAft>
                <a:spcPct val="20000"/>
              </a:spcAft>
              <a:buClr>
                <a:srgbClr val="0070C0"/>
              </a:buClr>
              <a:buFont typeface="Wingdings" panose="05000000000000000000" pitchFamily="2" charset="2"/>
              <a:buChar char="ü"/>
              <a:defRPr/>
            </a:pPr>
            <a:r>
              <a:rPr lang="en-US" sz="2000" dirty="0" smtClean="0">
                <a:solidFill>
                  <a:schemeClr val="tx1">
                    <a:lumMod val="65000"/>
                    <a:lumOff val="35000"/>
                  </a:schemeClr>
                </a:solidFill>
                <a:latin typeface="Univers"/>
                <a:cs typeface="Arial" panose="020B0604020202020204" pitchFamily="34" charset="0"/>
              </a:rPr>
              <a:t>Guards </a:t>
            </a:r>
            <a:r>
              <a:rPr lang="en-US" sz="2000" dirty="0">
                <a:solidFill>
                  <a:schemeClr val="tx1">
                    <a:lumMod val="65000"/>
                    <a:lumOff val="35000"/>
                  </a:schemeClr>
                </a:solidFill>
                <a:latin typeface="Univers"/>
                <a:cs typeface="Arial" panose="020B0604020202020204" pitchFamily="34" charset="0"/>
              </a:rPr>
              <a:t>against rising energy rates</a:t>
            </a:r>
          </a:p>
          <a:p>
            <a:pPr marL="285750" indent="-285750">
              <a:lnSpc>
                <a:spcPct val="120000"/>
              </a:lnSpc>
              <a:spcBef>
                <a:spcPct val="0"/>
              </a:spcBef>
              <a:spcAft>
                <a:spcPct val="20000"/>
              </a:spcAft>
              <a:buClr>
                <a:srgbClr val="0070C0"/>
              </a:buClr>
              <a:defRPr/>
            </a:pPr>
            <a:r>
              <a:rPr lang="en-US" sz="2000" dirty="0">
                <a:solidFill>
                  <a:schemeClr val="tx1">
                    <a:lumMod val="65000"/>
                    <a:lumOff val="35000"/>
                  </a:schemeClr>
                </a:solidFill>
                <a:latin typeface="Univers"/>
                <a:cs typeface="Arial" panose="020B0604020202020204" pitchFamily="34" charset="0"/>
              </a:rPr>
              <a:t>ENERGY STAR certified equipment has a lower total cost of ownership over time</a:t>
            </a: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8</a:t>
            </a:fld>
            <a:endParaRPr lang="en-US" altLang="en-US"/>
          </a:p>
        </p:txBody>
      </p:sp>
    </p:spTree>
    <p:extLst>
      <p:ext uri="{BB962C8B-B14F-4D97-AF65-F5344CB8AC3E}">
        <p14:creationId xmlns:p14="http://schemas.microsoft.com/office/powerpoint/2010/main" val="343203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094" y="849382"/>
            <a:ext cx="8331787" cy="537808"/>
          </a:xfrm>
        </p:spPr>
        <p:txBody>
          <a:bodyPr/>
          <a:lstStyle/>
          <a:p>
            <a:r>
              <a:rPr lang="en-US" sz="2000" dirty="0"/>
              <a:t>ENERGY STAR Certified CFS Equipment Savings</a:t>
            </a:r>
          </a:p>
        </p:txBody>
      </p:sp>
      <p:sp>
        <p:nvSpPr>
          <p:cNvPr id="4" name="Slide Number Placeholder 3"/>
          <p:cNvSpPr>
            <a:spLocks noGrp="1"/>
          </p:cNvSpPr>
          <p:nvPr>
            <p:ph type="sldNum" sz="quarter" idx="10"/>
          </p:nvPr>
        </p:nvSpPr>
        <p:spPr/>
        <p:txBody>
          <a:bodyPr/>
          <a:lstStyle/>
          <a:p>
            <a:pPr>
              <a:defRPr/>
            </a:pPr>
            <a:fld id="{2D96F0DA-CF71-432D-BD27-36D125CDF9A0}" type="slidenum">
              <a:rPr lang="en-US" altLang="en-US" smtClean="0"/>
              <a:pPr>
                <a:defRPr/>
              </a:pPr>
              <a:t>9</a:t>
            </a:fld>
            <a:endParaRPr lang="en-US" altLang="en-US"/>
          </a:p>
        </p:txBody>
      </p:sp>
      <p:pic>
        <p:nvPicPr>
          <p:cNvPr id="5" name="Picture 5" descr="ZRT Express (Zero Recovery Time) - High performance commercial fryers that reduce your energy cos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920" y="1492762"/>
            <a:ext cx="1104680" cy="16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6" descr="Commercial Hot Food Holding Cabinet"/>
          <p:cNvPicPr>
            <a:picLocks noChangeAspect="1" noChangeArrowheads="1"/>
          </p:cNvPicPr>
          <p:nvPr/>
        </p:nvPicPr>
        <p:blipFill>
          <a:blip r:embed="rId4" cstate="print">
            <a:extLst>
              <a:ext uri="{28A0092B-C50C-407E-A947-70E740481C1C}">
                <a14:useLocalDpi xmlns:a14="http://schemas.microsoft.com/office/drawing/2010/main" val="0"/>
              </a:ext>
            </a:extLst>
          </a:blip>
          <a:srcRect l="22726" r="22728"/>
          <a:stretch>
            <a:fillRect/>
          </a:stretch>
        </p:blipFill>
        <p:spPr bwMode="auto">
          <a:xfrm>
            <a:off x="2971800" y="1492762"/>
            <a:ext cx="942226" cy="164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descr="cg_24r_GP_smal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1688638"/>
            <a:ext cx="1346320" cy="125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28"/>
          <p:cNvSpPr txBox="1">
            <a:spLocks noChangeArrowheads="1"/>
          </p:cNvSpPr>
          <p:nvPr/>
        </p:nvSpPr>
        <p:spPr bwMode="auto">
          <a:xfrm>
            <a:off x="1080773" y="6364288"/>
            <a:ext cx="7239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lgn="ctr">
                <a:solidFill>
                  <a:srgbClr val="000000"/>
                </a:solidFill>
                <a:miter lim="800000"/>
                <a:headEnd/>
                <a:tailEnd/>
              </a14:hiddenLine>
            </a:ext>
          </a:extLst>
        </p:spPr>
        <p:txBody>
          <a:bodyPr>
            <a:spAutoFit/>
          </a:bodyPr>
          <a:lstStyle>
            <a:lvl1pPr marL="231775" indent="-23177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buFontTx/>
              <a:buChar char="•"/>
            </a:pPr>
            <a:r>
              <a:rPr lang="en-US" sz="1200" i="1" dirty="0">
                <a:solidFill>
                  <a:srgbClr val="000000"/>
                </a:solidFill>
                <a:latin typeface="Arial Narrow" pitchFamily="34" charset="0"/>
                <a:ea typeface="ＭＳ Ｐゴシック" pitchFamily="34" charset="-128"/>
                <a:cs typeface="Arial" pitchFamily="34" charset="0"/>
              </a:rPr>
              <a:t>Actual energy savings may vary based on equipment use and other factors.</a:t>
            </a:r>
          </a:p>
          <a:p>
            <a:pPr eaLnBrk="1" hangingPunct="1">
              <a:buFontTx/>
              <a:buChar char="•"/>
            </a:pPr>
            <a:r>
              <a:rPr lang="en-US" sz="1200" i="1" dirty="0" smtClean="0">
                <a:solidFill>
                  <a:srgbClr val="000000"/>
                </a:solidFill>
                <a:latin typeface="Arial Narrow" pitchFamily="34" charset="0"/>
                <a:ea typeface="ＭＳ Ｐゴシック" pitchFamily="34" charset="-128"/>
                <a:cs typeface="Arial" pitchFamily="34" charset="0"/>
              </a:rPr>
              <a:t>2014 </a:t>
            </a:r>
            <a:r>
              <a:rPr lang="en-US" sz="1200" i="1" dirty="0">
                <a:solidFill>
                  <a:srgbClr val="000000"/>
                </a:solidFill>
                <a:latin typeface="Arial Narrow" pitchFamily="34" charset="0"/>
                <a:ea typeface="ＭＳ Ｐゴシック" pitchFamily="34" charset="-128"/>
                <a:cs typeface="Arial" pitchFamily="34" charset="0"/>
              </a:rPr>
              <a:t>EPA savings figures</a:t>
            </a:r>
          </a:p>
        </p:txBody>
      </p:sp>
      <p:graphicFrame>
        <p:nvGraphicFramePr>
          <p:cNvPr id="9" name="Table 8"/>
          <p:cNvGraphicFramePr>
            <a:graphicFrameLocks noGrp="1"/>
          </p:cNvGraphicFramePr>
          <p:nvPr>
            <p:extLst>
              <p:ext uri="{D42A27DB-BD31-4B8C-83A1-F6EECF244321}">
                <p14:modId xmlns:p14="http://schemas.microsoft.com/office/powerpoint/2010/main" val="1301570374"/>
              </p:ext>
            </p:extLst>
          </p:nvPr>
        </p:nvGraphicFramePr>
        <p:xfrm>
          <a:off x="152400" y="3276600"/>
          <a:ext cx="8839200" cy="2971800"/>
        </p:xfrm>
        <a:graphic>
          <a:graphicData uri="http://schemas.openxmlformats.org/drawingml/2006/table">
            <a:tbl>
              <a:tblPr firstRow="1" bandRow="1"/>
              <a:tblGrid>
                <a:gridCol w="2209800"/>
                <a:gridCol w="2209800"/>
                <a:gridCol w="2209800"/>
                <a:gridCol w="2209800"/>
              </a:tblGrid>
              <a:tr h="346397">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Griddles</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Steam Cookers</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Ice</a:t>
                      </a:r>
                      <a:r>
                        <a:rPr lang="en-US" sz="1200" baseline="0" dirty="0" smtClean="0"/>
                        <a:t> Makers</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200" dirty="0" smtClean="0"/>
                        <a:t>Fryers </a:t>
                      </a:r>
                      <a:endParaRPr lang="en-US" sz="12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696969"/>
                    </a:solidFill>
                  </a:tcPr>
                </a:tc>
              </a:tr>
              <a:tr h="670761">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i="0" kern="1200" dirty="0" smtClean="0">
                          <a:solidFill>
                            <a:srgbClr val="3F3F3F"/>
                          </a:solidFill>
                          <a:latin typeface="+mn-lt"/>
                          <a:ea typeface="ＭＳ Ｐゴシック" pitchFamily="34" charset="-128"/>
                          <a:cs typeface="+mn-cs"/>
                        </a:rPr>
                        <a:t>10% more efficient than standard models </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i="0" kern="1200" dirty="0" smtClean="0">
                          <a:solidFill>
                            <a:srgbClr val="3F3F3F"/>
                          </a:solidFill>
                          <a:latin typeface="+mn-lt"/>
                          <a:ea typeface="ＭＳ Ｐゴシック" pitchFamily="34" charset="-128"/>
                          <a:cs typeface="+mn-cs"/>
                        </a:rPr>
                        <a:t>60% more energy efficient</a:t>
                      </a:r>
                      <a:r>
                        <a:rPr lang="en-US" sz="1100" b="0" i="0" kern="1200" baseline="0" dirty="0" smtClean="0">
                          <a:solidFill>
                            <a:srgbClr val="3F3F3F"/>
                          </a:solidFill>
                          <a:latin typeface="+mn-lt"/>
                          <a:ea typeface="ＭＳ Ｐゴシック" pitchFamily="34" charset="-128"/>
                          <a:cs typeface="+mn-cs"/>
                        </a:rPr>
                        <a:t> and 90% more water efficient </a:t>
                      </a:r>
                      <a:r>
                        <a:rPr lang="en-US" sz="1100" b="0" i="0" kern="1200" dirty="0" smtClean="0">
                          <a:solidFill>
                            <a:srgbClr val="3F3F3F"/>
                          </a:solidFill>
                          <a:latin typeface="+mn-lt"/>
                          <a:ea typeface="ＭＳ Ｐゴシック" pitchFamily="34" charset="-128"/>
                          <a:cs typeface="+mn-cs"/>
                        </a:rPr>
                        <a:t>than standard models</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i="0" kern="1200" dirty="0" smtClean="0">
                          <a:solidFill>
                            <a:srgbClr val="3F3F3F"/>
                          </a:solidFill>
                          <a:latin typeface="+mn-lt"/>
                          <a:ea typeface="ＭＳ Ｐゴシック" pitchFamily="34" charset="-128"/>
                          <a:cs typeface="+mn-cs"/>
                        </a:rPr>
                        <a:t>12% more energy</a:t>
                      </a:r>
                      <a:r>
                        <a:rPr lang="en-US" sz="1100" b="0" i="0" kern="1200" baseline="0" dirty="0" smtClean="0">
                          <a:solidFill>
                            <a:srgbClr val="3F3F3F"/>
                          </a:solidFill>
                          <a:latin typeface="+mn-lt"/>
                          <a:ea typeface="ＭＳ Ｐゴシック" pitchFamily="34" charset="-128"/>
                          <a:cs typeface="+mn-cs"/>
                        </a:rPr>
                        <a:t> </a:t>
                      </a:r>
                      <a:r>
                        <a:rPr lang="en-US" sz="1100" b="0" i="0" kern="1200" dirty="0" smtClean="0">
                          <a:solidFill>
                            <a:srgbClr val="3F3F3F"/>
                          </a:solidFill>
                          <a:latin typeface="+mn-lt"/>
                          <a:ea typeface="ＭＳ Ｐゴシック" pitchFamily="34" charset="-128"/>
                          <a:cs typeface="+mn-cs"/>
                        </a:rPr>
                        <a:t>efficient and 15% more water</a:t>
                      </a:r>
                      <a:r>
                        <a:rPr lang="en-US" sz="1100" b="0" i="0" kern="1200" baseline="0" dirty="0" smtClean="0">
                          <a:solidFill>
                            <a:srgbClr val="3F3F3F"/>
                          </a:solidFill>
                          <a:latin typeface="+mn-lt"/>
                          <a:ea typeface="ＭＳ Ｐゴシック" pitchFamily="34" charset="-128"/>
                          <a:cs typeface="+mn-cs"/>
                        </a:rPr>
                        <a:t> efficient </a:t>
                      </a:r>
                      <a:r>
                        <a:rPr lang="en-US" sz="1100" b="0" i="0" kern="1200" dirty="0" smtClean="0">
                          <a:solidFill>
                            <a:srgbClr val="3F3F3F"/>
                          </a:solidFill>
                          <a:latin typeface="+mn-lt"/>
                          <a:ea typeface="ＭＳ Ｐゴシック" pitchFamily="34" charset="-128"/>
                          <a:cs typeface="+mn-cs"/>
                        </a:rPr>
                        <a:t>than standard models</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30-35% more efficient than standard models for standard &amp; large vat</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r>
              <a:tr h="859949">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i="0" kern="1200" dirty="0" smtClean="0">
                          <a:solidFill>
                            <a:srgbClr val="3F3F3F"/>
                          </a:solidFill>
                          <a:latin typeface="+mn-lt"/>
                          <a:ea typeface="ＭＳ Ｐゴシック" pitchFamily="34" charset="-128"/>
                          <a:cs typeface="+mn-cs"/>
                        </a:rPr>
                        <a:t>$130 or $100/year </a:t>
                      </a:r>
                    </a:p>
                    <a:p>
                      <a: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0" i="0" kern="1200" dirty="0" smtClean="0">
                          <a:solidFill>
                            <a:srgbClr val="3F3F3F"/>
                          </a:solidFill>
                          <a:latin typeface="+mn-lt"/>
                          <a:ea typeface="ＭＳ Ｐゴシック" pitchFamily="34" charset="-128"/>
                          <a:cs typeface="+mn-cs"/>
                        </a:rPr>
                        <a:t>(electric </a:t>
                      </a:r>
                      <a:r>
                        <a:rPr lang="en-US" sz="1100" b="0" i="0" kern="1200" baseline="0" dirty="0" smtClean="0">
                          <a:solidFill>
                            <a:srgbClr val="3F3F3F"/>
                          </a:solidFill>
                          <a:latin typeface="+mn-lt"/>
                          <a:ea typeface="ＭＳ Ｐゴシック" pitchFamily="34" charset="-128"/>
                          <a:cs typeface="+mn-cs"/>
                        </a:rPr>
                        <a:t> &amp; </a:t>
                      </a:r>
                      <a:r>
                        <a:rPr lang="en-US" sz="1100" b="0" i="0" kern="1200" dirty="0" smtClean="0">
                          <a:solidFill>
                            <a:srgbClr val="3F3F3F"/>
                          </a:solidFill>
                          <a:latin typeface="+mn-lt"/>
                          <a:ea typeface="ＭＳ Ｐゴシック" pitchFamily="34" charset="-128"/>
                          <a:cs typeface="+mn-cs"/>
                        </a:rPr>
                        <a:t>gas)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$1,100/year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(electric &amp; gas)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$170 or $190/year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(batch</a:t>
                      </a:r>
                      <a:r>
                        <a:rPr lang="en-US" sz="1100" b="0" i="0" kern="1200" baseline="0" dirty="0" smtClean="0">
                          <a:solidFill>
                            <a:srgbClr val="3F3F3F"/>
                          </a:solidFill>
                          <a:latin typeface="+mn-lt"/>
                          <a:ea typeface="ＭＳ Ｐゴシック" pitchFamily="34" charset="-128"/>
                          <a:cs typeface="+mn-cs"/>
                        </a:rPr>
                        <a:t> &amp; continuous</a:t>
                      </a:r>
                      <a:r>
                        <a:rPr lang="en-US" sz="1100" b="0" i="0" kern="1200" dirty="0" smtClean="0">
                          <a:solidFill>
                            <a:srgbClr val="3F3F3F"/>
                          </a:solidFill>
                          <a:latin typeface="+mn-lt"/>
                          <a:ea typeface="ＭＳ Ｐゴシック" pitchFamily="34" charset="-128"/>
                          <a:cs typeface="+mn-cs"/>
                        </a:rPr>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120 and $185/year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(electric standard &amp; large vat);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$470 and $530/year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(gas standard &amp; large vat)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20000"/>
                      </a:srgbClr>
                    </a:solidFill>
                  </a:tcPr>
                </a:tc>
              </a:tr>
              <a:tr h="1094693">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indent="0" algn="ctr" eaLnBrk="1" hangingPunct="1">
                        <a:buFont typeface="Arial" panose="020B0604020202020204" pitchFamily="34" charset="0"/>
                        <a:buNone/>
                      </a:pPr>
                      <a:r>
                        <a:rPr lang="en-US" sz="1100" b="0" i="0" kern="1200" dirty="0" smtClean="0">
                          <a:solidFill>
                            <a:srgbClr val="3F3F3F"/>
                          </a:solidFill>
                          <a:latin typeface="+mn-lt"/>
                          <a:ea typeface="ＭＳ Ｐゴシック" pitchFamily="34" charset="-128"/>
                          <a:cs typeface="+mn-cs"/>
                        </a:rPr>
                        <a:t>$1,200 and $1,100 in savings over the product lifetime </a:t>
                      </a:r>
                    </a:p>
                    <a:p>
                      <a:pPr marL="0" indent="0" algn="ctr" eaLnBrk="1" hangingPunct="1">
                        <a:buFont typeface="Arial" panose="020B0604020202020204" pitchFamily="34" charset="0"/>
                        <a:buNone/>
                      </a:pPr>
                      <a:r>
                        <a:rPr lang="en-US" sz="1100" b="0" i="0" kern="1200" dirty="0" smtClean="0">
                          <a:solidFill>
                            <a:srgbClr val="3F3F3F"/>
                          </a:solidFill>
                          <a:latin typeface="+mn-lt"/>
                          <a:ea typeface="ＭＳ Ｐゴシック" pitchFamily="34" charset="-128"/>
                          <a:cs typeface="+mn-cs"/>
                        </a:rPr>
                        <a:t>(electric &amp; gas)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$12,000 in savings over the product lifetime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(electric</a:t>
                      </a:r>
                      <a:r>
                        <a:rPr lang="en-US" sz="1100" b="0" i="0" kern="1200" baseline="0" dirty="0" smtClean="0">
                          <a:solidFill>
                            <a:srgbClr val="3F3F3F"/>
                          </a:solidFill>
                          <a:latin typeface="+mn-lt"/>
                          <a:ea typeface="ＭＳ Ｐゴシック" pitchFamily="34" charset="-128"/>
                          <a:cs typeface="+mn-cs"/>
                        </a:rPr>
                        <a:t>  &amp; gas</a:t>
                      </a:r>
                      <a:r>
                        <a:rPr lang="en-US" sz="1100" b="0" i="0" kern="1200" dirty="0" smtClean="0">
                          <a:solidFill>
                            <a:srgbClr val="3F3F3F"/>
                          </a:solidFill>
                          <a:latin typeface="+mn-lt"/>
                          <a:ea typeface="ＭＳ Ｐゴシック" pitchFamily="34" charset="-128"/>
                          <a:cs typeface="+mn-cs"/>
                        </a:rPr>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$880 and $1,300 in savings over the product lifetime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(batch</a:t>
                      </a:r>
                      <a:r>
                        <a:rPr lang="en-US" sz="1100" b="0" i="0" kern="1200" baseline="0" dirty="0" smtClean="0">
                          <a:solidFill>
                            <a:srgbClr val="3F3F3F"/>
                          </a:solidFill>
                          <a:latin typeface="+mn-lt"/>
                          <a:ea typeface="ＭＳ Ｐゴシック" pitchFamily="34" charset="-128"/>
                          <a:cs typeface="+mn-cs"/>
                        </a:rPr>
                        <a:t> &amp; continuous</a:t>
                      </a:r>
                      <a:r>
                        <a:rPr lang="en-US" sz="1100" b="0" i="0" kern="1200" dirty="0" smtClean="0">
                          <a:solidFill>
                            <a:srgbClr val="3F3F3F"/>
                          </a:solidFill>
                          <a:latin typeface="+mn-lt"/>
                          <a:ea typeface="ＭＳ Ｐゴシック" pitchFamily="34" charset="-128"/>
                          <a:cs typeface="+mn-cs"/>
                        </a:rPr>
                        <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$1,100 and $1,800 in savings over the product lifetime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(electric standard &amp; large vat);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$4,700 and $5,300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kern="1200" dirty="0" smtClean="0">
                          <a:solidFill>
                            <a:srgbClr val="3F3F3F"/>
                          </a:solidFill>
                          <a:latin typeface="+mn-lt"/>
                          <a:ea typeface="ＭＳ Ｐゴシック" pitchFamily="34" charset="-128"/>
                          <a:cs typeface="+mn-cs"/>
                        </a:rPr>
                        <a:t>(gas standard &amp; large vat)</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696969">
                        <a:tint val="40000"/>
                      </a:srgbClr>
                    </a:solidFill>
                  </a:tcPr>
                </a:tc>
              </a:tr>
            </a:tbl>
          </a:graphicData>
        </a:graphic>
      </p:graphicFrame>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4390" t="2915" r="9231" b="3309"/>
          <a:stretch/>
        </p:blipFill>
        <p:spPr>
          <a:xfrm>
            <a:off x="5257800" y="1331015"/>
            <a:ext cx="703050" cy="1829262"/>
          </a:xfrm>
          <a:prstGeom prst="rect">
            <a:avLst/>
          </a:prstGeom>
        </p:spPr>
      </p:pic>
    </p:spTree>
    <p:extLst>
      <p:ext uri="{BB962C8B-B14F-4D97-AF65-F5344CB8AC3E}">
        <p14:creationId xmlns:p14="http://schemas.microsoft.com/office/powerpoint/2010/main" val="2295799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es_template_052008">
  <a:themeElements>
    <a:clrScheme name="ENERGY STAR">
      <a:dk1>
        <a:srgbClr val="3F3F3F"/>
      </a:dk1>
      <a:lt1>
        <a:sysClr val="window" lastClr="FFFFFF"/>
      </a:lt1>
      <a:dk2>
        <a:srgbClr val="00B0F0"/>
      </a:dk2>
      <a:lt2>
        <a:srgbClr val="FFFFFF"/>
      </a:lt2>
      <a:accent1>
        <a:srgbClr val="696969"/>
      </a:accent1>
      <a:accent2>
        <a:srgbClr val="8B8B8B"/>
      </a:accent2>
      <a:accent3>
        <a:srgbClr val="B2B2B2"/>
      </a:accent3>
      <a:accent4>
        <a:srgbClr val="D8D8D8"/>
      </a:accent4>
      <a:accent5>
        <a:srgbClr val="F2F2F2"/>
      </a:accent5>
      <a:accent6>
        <a:srgbClr val="FFFFFF"/>
      </a:accent6>
      <a:hlink>
        <a:srgbClr val="00B0F0"/>
      </a:hlink>
      <a:folHlink>
        <a:srgbClr val="0070C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es_template_052008">
  <a:themeElements>
    <a:clrScheme name="ENERGY STAR">
      <a:dk1>
        <a:srgbClr val="3F3F3F"/>
      </a:dk1>
      <a:lt1>
        <a:sysClr val="window" lastClr="FFFFFF"/>
      </a:lt1>
      <a:dk2>
        <a:srgbClr val="00B0F0"/>
      </a:dk2>
      <a:lt2>
        <a:srgbClr val="FFFFFF"/>
      </a:lt2>
      <a:accent1>
        <a:srgbClr val="696969"/>
      </a:accent1>
      <a:accent2>
        <a:srgbClr val="8B8B8B"/>
      </a:accent2>
      <a:accent3>
        <a:srgbClr val="B2B2B2"/>
      </a:accent3>
      <a:accent4>
        <a:srgbClr val="D8D8D8"/>
      </a:accent4>
      <a:accent5>
        <a:srgbClr val="F2F2F2"/>
      </a:accent5>
      <a:accent6>
        <a:srgbClr val="FFFFFF"/>
      </a:accent6>
      <a:hlink>
        <a:srgbClr val="00B0F0"/>
      </a:hlink>
      <a:folHlink>
        <a:srgbClr val="0070C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defRPr>
        </a:defPPr>
      </a:lstStyle>
    </a:tx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15039</TotalTime>
  <Words>3602</Words>
  <Application>Microsoft Office PowerPoint</Application>
  <PresentationFormat>On-screen Show (4:3)</PresentationFormat>
  <Paragraphs>416</Paragraphs>
  <Slides>31</Slides>
  <Notes>28</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31</vt:i4>
      </vt:variant>
    </vt:vector>
  </HeadingPairs>
  <TitlesOfParts>
    <vt:vector size="43" baseType="lpstr">
      <vt:lpstr>맑은 고딕</vt:lpstr>
      <vt:lpstr>ＭＳ Ｐゴシック</vt:lpstr>
      <vt:lpstr>Arial</vt:lpstr>
      <vt:lpstr>Arial Narrow</vt:lpstr>
      <vt:lpstr>Calibri</vt:lpstr>
      <vt:lpstr>L Univers 45 Light</vt:lpstr>
      <vt:lpstr>Univers</vt:lpstr>
      <vt:lpstr>Wingdings</vt:lpstr>
      <vt:lpstr>es_template_052008</vt:lpstr>
      <vt:lpstr>Office Theme</vt:lpstr>
      <vt:lpstr>1_Office Theme</vt:lpstr>
      <vt:lpstr>1_es_template_052008</vt:lpstr>
      <vt:lpstr>PowerPoint Presentation</vt:lpstr>
      <vt:lpstr>Webinar Logistics</vt:lpstr>
      <vt:lpstr>Today’s Agenda</vt:lpstr>
      <vt:lpstr>ENERGY STAR Program Overview</vt:lpstr>
      <vt:lpstr>ENERGY STAR Products Available</vt:lpstr>
      <vt:lpstr>ENERGY STAR CFS Program</vt:lpstr>
      <vt:lpstr>You could be saving… </vt:lpstr>
      <vt:lpstr>Why Should Your School Care About ENERGY STAR? </vt:lpstr>
      <vt:lpstr>ENERGY STAR Certified CFS Equipment Savings</vt:lpstr>
      <vt:lpstr>ENERGY STAR Certified CFS Equipment Savings</vt:lpstr>
      <vt:lpstr>ENERGY STAR Emerging Technology – Demand Control Kitchen Ventilation (DCKV)</vt:lpstr>
      <vt:lpstr> Navigating the ENERGY STAR website </vt:lpstr>
      <vt:lpstr>Commercial Food Service Landing Page – Overview</vt:lpstr>
      <vt:lpstr>Commercial Food Service Landing Page – Buying Guidance</vt:lpstr>
      <vt:lpstr>“Where to Buy” List</vt:lpstr>
      <vt:lpstr>ENERGY STAR Rebate Finder</vt:lpstr>
      <vt:lpstr>Using the ENERGY STAR Rebate Finder</vt:lpstr>
      <vt:lpstr>Find Money: Utility Incentives for CFS</vt:lpstr>
      <vt:lpstr>Certified Product Finders</vt:lpstr>
      <vt:lpstr>Using the ENERGY STAR Product Finder</vt:lpstr>
      <vt:lpstr>Energy Cost Savings Calculator</vt:lpstr>
      <vt:lpstr>Savings Calculator: Inputs Tab</vt:lpstr>
      <vt:lpstr>ENERGY STAR Training Center</vt:lpstr>
      <vt:lpstr>Additional ENERGY STAR Resources</vt:lpstr>
      <vt:lpstr>Quarterly CFS e-Newsletter</vt:lpstr>
      <vt:lpstr>Co-Branding &amp; Marketing Opportunities</vt:lpstr>
      <vt:lpstr>Recognition: Share Your Story &amp; Inspire Others</vt:lpstr>
      <vt:lpstr>Quick Reference: CFS Resources</vt:lpstr>
      <vt:lpstr>Additional Useful Web Links</vt:lpstr>
      <vt:lpstr>Questions? Contact us!</vt:lpstr>
      <vt:lpstr>Technical Questions?</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Hobart Consultant and Designer Training</dc:title>
  <dc:creator>ICF</dc:creator>
  <cp:lastModifiedBy>ICF</cp:lastModifiedBy>
  <cp:revision>410</cp:revision>
  <dcterms:created xsi:type="dcterms:W3CDTF">2010-05-11T21:00:01Z</dcterms:created>
  <dcterms:modified xsi:type="dcterms:W3CDTF">2015-01-29T19:13:39Z</dcterms:modified>
</cp:coreProperties>
</file>