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56" r:id="rId5"/>
    <p:sldId id="546" r:id="rId6"/>
    <p:sldId id="548" r:id="rId7"/>
    <p:sldId id="549" r:id="rId8"/>
    <p:sldId id="545" r:id="rId9"/>
    <p:sldId id="550" r:id="rId10"/>
    <p:sldId id="568" r:id="rId11"/>
    <p:sldId id="567" r:id="rId12"/>
    <p:sldId id="575" r:id="rId13"/>
    <p:sldId id="553" r:id="rId14"/>
    <p:sldId id="559" r:id="rId15"/>
    <p:sldId id="555" r:id="rId16"/>
    <p:sldId id="601" r:id="rId17"/>
    <p:sldId id="564" r:id="rId18"/>
    <p:sldId id="571" r:id="rId19"/>
    <p:sldId id="578" r:id="rId20"/>
    <p:sldId id="586" r:id="rId21"/>
    <p:sldId id="607" r:id="rId22"/>
    <p:sldId id="610" r:id="rId23"/>
    <p:sldId id="572" r:id="rId24"/>
    <p:sldId id="604" r:id="rId25"/>
    <p:sldId id="602" r:id="rId26"/>
    <p:sldId id="605" r:id="rId27"/>
    <p:sldId id="580" r:id="rId28"/>
    <p:sldId id="581" r:id="rId29"/>
    <p:sldId id="582" r:id="rId30"/>
    <p:sldId id="587" r:id="rId31"/>
    <p:sldId id="585" r:id="rId32"/>
    <p:sldId id="583" r:id="rId33"/>
    <p:sldId id="590" r:id="rId34"/>
    <p:sldId id="600" r:id="rId35"/>
    <p:sldId id="593" r:id="rId36"/>
    <p:sldId id="595" r:id="rId37"/>
    <p:sldId id="608" r:id="rId38"/>
    <p:sldId id="609" r:id="rId39"/>
    <p:sldId id="554" r:id="rId40"/>
    <p:sldId id="579" r:id="rId41"/>
    <p:sldId id="606" r:id="rId42"/>
    <p:sldId id="603" r:id="rId43"/>
    <p:sldId id="573" r:id="rId44"/>
    <p:sldId id="592" r:id="rId45"/>
    <p:sldId id="574" r:id="rId46"/>
    <p:sldId id="596" r:id="rId47"/>
    <p:sldId id="576" r:id="rId48"/>
    <p:sldId id="599" r:id="rId49"/>
    <p:sldId id="525" r:id="rId50"/>
    <p:sldId id="598" r:id="rId51"/>
    <p:sldId id="565" r:id="rId52"/>
    <p:sldId id="594" r:id="rId53"/>
    <p:sldId id="558" r:id="rId54"/>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Clinger" initials="JC" lastIdx="0" clrIdx="0"/>
  <p:cmAuthor id="1" name="Holzheimer, Michael" initials="HM" lastIdx="16" clrIdx="1">
    <p:extLst/>
  </p:cmAuthor>
  <p:cmAuthor id="2" name="Kathleen Vokes" initials="" lastIdx="17" clrIdx="2"/>
  <p:cmAuthor id="3" name="Vokes, Kathleen" initials="VK" lastIdx="2"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B3EA"/>
    <a:srgbClr val="0090F2"/>
    <a:srgbClr val="FF0000"/>
    <a:srgbClr val="09C1FB"/>
    <a:srgbClr val="00CCFF"/>
    <a:srgbClr val="90B6E4"/>
    <a:srgbClr val="A5C4E9"/>
    <a:srgbClr val="29A8FF"/>
    <a:srgbClr val="0594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79" autoAdjust="0"/>
    <p:restoredTop sz="86587" autoAdjust="0"/>
  </p:normalViewPr>
  <p:slideViewPr>
    <p:cSldViewPr>
      <p:cViewPr varScale="1">
        <p:scale>
          <a:sx n="80" d="100"/>
          <a:sy n="80" d="100"/>
        </p:scale>
        <p:origin x="1152" y="8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1518" y="36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1B6226-2B4D-43BA-AA01-6C5A53FF8CC7}" type="doc">
      <dgm:prSet loTypeId="urn:microsoft.com/office/officeart/2005/8/layout/chevron2" loCatId="process" qsTypeId="urn:microsoft.com/office/officeart/2005/8/quickstyle/simple1" qsCatId="simple" csTypeId="urn:microsoft.com/office/officeart/2005/8/colors/colorful4" csCatId="colorful" phldr="1"/>
      <dgm:spPr/>
      <dgm:t>
        <a:bodyPr/>
        <a:lstStyle/>
        <a:p>
          <a:endParaRPr lang="en-US"/>
        </a:p>
      </dgm:t>
    </dgm:pt>
    <dgm:pt modelId="{A055C187-B19E-4454-9783-C257340D331E}">
      <dgm:prSet phldrT="[Text]"/>
      <dgm:spPr/>
      <dgm:t>
        <a:bodyPr/>
        <a:lstStyle/>
        <a:p>
          <a:r>
            <a:rPr lang="en-US" dirty="0" smtClean="0"/>
            <a:t>2 Months Prior</a:t>
          </a:r>
          <a:endParaRPr lang="en-US" dirty="0"/>
        </a:p>
      </dgm:t>
    </dgm:pt>
    <dgm:pt modelId="{ED6D06C6-6CB9-4FDD-9DC4-87B3C1FCFB1D}" type="parTrans" cxnId="{14E8B580-A564-4738-BC0E-C22201F11A9F}">
      <dgm:prSet/>
      <dgm:spPr/>
      <dgm:t>
        <a:bodyPr/>
        <a:lstStyle/>
        <a:p>
          <a:endParaRPr lang="en-US"/>
        </a:p>
      </dgm:t>
    </dgm:pt>
    <dgm:pt modelId="{9E767190-E381-4AC4-8D6A-E1DF09BFA123}" type="sibTrans" cxnId="{14E8B580-A564-4738-BC0E-C22201F11A9F}">
      <dgm:prSet/>
      <dgm:spPr/>
      <dgm:t>
        <a:bodyPr/>
        <a:lstStyle/>
        <a:p>
          <a:endParaRPr lang="en-US"/>
        </a:p>
      </dgm:t>
    </dgm:pt>
    <dgm:pt modelId="{856B2AD0-4596-489A-8553-DE3FC4397305}">
      <dgm:prSet phldrT="[Text]"/>
      <dgm:spPr/>
      <dgm:t>
        <a:bodyPr/>
        <a:lstStyle/>
        <a:p>
          <a:r>
            <a:rPr lang="en-US" b="1" dirty="0" smtClean="0"/>
            <a:t>What to Expect:</a:t>
          </a:r>
          <a:r>
            <a:rPr lang="en-US" dirty="0" smtClean="0"/>
            <a:t> Announce changes will be made to a product list</a:t>
          </a:r>
          <a:endParaRPr lang="en-US" dirty="0"/>
        </a:p>
      </dgm:t>
    </dgm:pt>
    <dgm:pt modelId="{EE0305E6-029B-4557-B9FC-C02B8775B608}" type="parTrans" cxnId="{5663ED5D-2BB2-4250-9ED2-8661856F058F}">
      <dgm:prSet/>
      <dgm:spPr/>
      <dgm:t>
        <a:bodyPr/>
        <a:lstStyle/>
        <a:p>
          <a:endParaRPr lang="en-US"/>
        </a:p>
      </dgm:t>
    </dgm:pt>
    <dgm:pt modelId="{5B97C171-58BB-4139-B850-8755DDE9A127}" type="sibTrans" cxnId="{5663ED5D-2BB2-4250-9ED2-8661856F058F}">
      <dgm:prSet/>
      <dgm:spPr/>
      <dgm:t>
        <a:bodyPr/>
        <a:lstStyle/>
        <a:p>
          <a:endParaRPr lang="en-US"/>
        </a:p>
      </dgm:t>
    </dgm:pt>
    <dgm:pt modelId="{A2866160-0E19-47DE-B258-EC6525D546EE}">
      <dgm:prSet phldrT="[Text]"/>
      <dgm:spPr/>
      <dgm:t>
        <a:bodyPr/>
        <a:lstStyle/>
        <a:p>
          <a:r>
            <a:rPr lang="en-US" dirty="0" smtClean="0"/>
            <a:t>1 Month Prior</a:t>
          </a:r>
          <a:endParaRPr lang="en-US" dirty="0"/>
        </a:p>
      </dgm:t>
    </dgm:pt>
    <dgm:pt modelId="{DD2FEB37-D057-4F93-89DA-CCF87C185C40}" type="parTrans" cxnId="{45BA3D5B-5794-483A-843F-DA2527C0C29A}">
      <dgm:prSet/>
      <dgm:spPr/>
      <dgm:t>
        <a:bodyPr/>
        <a:lstStyle/>
        <a:p>
          <a:endParaRPr lang="en-US"/>
        </a:p>
      </dgm:t>
    </dgm:pt>
    <dgm:pt modelId="{B670B49C-21CD-44E3-9645-E369A537E842}" type="sibTrans" cxnId="{45BA3D5B-5794-483A-843F-DA2527C0C29A}">
      <dgm:prSet/>
      <dgm:spPr/>
      <dgm:t>
        <a:bodyPr/>
        <a:lstStyle/>
        <a:p>
          <a:endParaRPr lang="en-US"/>
        </a:p>
      </dgm:t>
    </dgm:pt>
    <dgm:pt modelId="{9F51A568-63D8-49A4-AC36-96D055D6FBA6}">
      <dgm:prSet phldrT="[Text]"/>
      <dgm:spPr/>
      <dgm:t>
        <a:bodyPr/>
        <a:lstStyle/>
        <a:p>
          <a:r>
            <a:rPr lang="en-US" b="1" dirty="0" smtClean="0"/>
            <a:t>What to Expect:</a:t>
          </a:r>
          <a:r>
            <a:rPr lang="en-US" b="0" dirty="0" smtClean="0"/>
            <a:t> New draft “Upcoming” product list and </a:t>
          </a:r>
          <a:r>
            <a:rPr lang="en-US" dirty="0" smtClean="0"/>
            <a:t>specific changes released</a:t>
          </a:r>
          <a:endParaRPr lang="en-US" dirty="0"/>
        </a:p>
      </dgm:t>
    </dgm:pt>
    <dgm:pt modelId="{CB8DA644-F7B9-4BBE-B6EC-A0FD91331784}" type="parTrans" cxnId="{212B00B0-1CCE-4337-9DFA-185C77E9BD6B}">
      <dgm:prSet/>
      <dgm:spPr/>
      <dgm:t>
        <a:bodyPr/>
        <a:lstStyle/>
        <a:p>
          <a:endParaRPr lang="en-US"/>
        </a:p>
      </dgm:t>
    </dgm:pt>
    <dgm:pt modelId="{B320B50F-97E9-456E-B97F-1A3648710520}" type="sibTrans" cxnId="{212B00B0-1CCE-4337-9DFA-185C77E9BD6B}">
      <dgm:prSet/>
      <dgm:spPr/>
      <dgm:t>
        <a:bodyPr/>
        <a:lstStyle/>
        <a:p>
          <a:endParaRPr lang="en-US"/>
        </a:p>
      </dgm:t>
    </dgm:pt>
    <dgm:pt modelId="{9440B8B2-19A3-4C4A-B344-07D0324683B9}">
      <dgm:prSet phldrT="[Text]"/>
      <dgm:spPr/>
      <dgm:t>
        <a:bodyPr/>
        <a:lstStyle/>
        <a:p>
          <a:r>
            <a:rPr lang="en-US" dirty="0" smtClean="0"/>
            <a:t>1 Week Prior</a:t>
          </a:r>
          <a:endParaRPr lang="en-US" dirty="0"/>
        </a:p>
      </dgm:t>
    </dgm:pt>
    <dgm:pt modelId="{24AD60A6-4078-4757-B95C-6F7FB8CAA745}" type="parTrans" cxnId="{044A7EB8-FA6A-4F2B-B9E3-56C0153B5820}">
      <dgm:prSet/>
      <dgm:spPr/>
      <dgm:t>
        <a:bodyPr/>
        <a:lstStyle/>
        <a:p>
          <a:endParaRPr lang="en-US"/>
        </a:p>
      </dgm:t>
    </dgm:pt>
    <dgm:pt modelId="{9F61EFC7-C6DB-4FCF-8A7F-88F913BD6234}" type="sibTrans" cxnId="{044A7EB8-FA6A-4F2B-B9E3-56C0153B5820}">
      <dgm:prSet/>
      <dgm:spPr/>
      <dgm:t>
        <a:bodyPr/>
        <a:lstStyle/>
        <a:p>
          <a:endParaRPr lang="en-US"/>
        </a:p>
      </dgm:t>
    </dgm:pt>
    <dgm:pt modelId="{7386FD75-05E4-4132-AB16-AB2C4A0D25E9}">
      <dgm:prSet phldrT="[Text]"/>
      <dgm:spPr/>
      <dgm:t>
        <a:bodyPr/>
        <a:lstStyle/>
        <a:p>
          <a:r>
            <a:rPr lang="en-US" b="1" dirty="0" smtClean="0"/>
            <a:t>What to Expect:</a:t>
          </a:r>
          <a:r>
            <a:rPr lang="en-US" b="0" dirty="0" smtClean="0"/>
            <a:t> Final “Upcoming” changes to product list</a:t>
          </a:r>
          <a:endParaRPr lang="en-US" b="0" dirty="0"/>
        </a:p>
      </dgm:t>
    </dgm:pt>
    <dgm:pt modelId="{45387A03-18BC-4C43-A6D7-8760F943A4CF}" type="parTrans" cxnId="{4AC88AE4-CBFA-4688-8980-165FFBD41C59}">
      <dgm:prSet/>
      <dgm:spPr/>
      <dgm:t>
        <a:bodyPr/>
        <a:lstStyle/>
        <a:p>
          <a:endParaRPr lang="en-US"/>
        </a:p>
      </dgm:t>
    </dgm:pt>
    <dgm:pt modelId="{B8D341FF-3B0D-4624-B0B4-140506438251}" type="sibTrans" cxnId="{4AC88AE4-CBFA-4688-8980-165FFBD41C59}">
      <dgm:prSet/>
      <dgm:spPr/>
      <dgm:t>
        <a:bodyPr/>
        <a:lstStyle/>
        <a:p>
          <a:endParaRPr lang="en-US"/>
        </a:p>
      </dgm:t>
    </dgm:pt>
    <dgm:pt modelId="{1DF88FCF-C1F1-41BF-9697-83D7BABAA549}">
      <dgm:prSet phldrT="[Text]"/>
      <dgm:spPr/>
      <dgm:t>
        <a:bodyPr/>
        <a:lstStyle/>
        <a:p>
          <a:r>
            <a:rPr lang="en-US" dirty="0" smtClean="0"/>
            <a:t>Day of</a:t>
          </a:r>
          <a:endParaRPr lang="en-US" dirty="0"/>
        </a:p>
      </dgm:t>
    </dgm:pt>
    <dgm:pt modelId="{14B5958A-FF57-4F23-B0B8-B23FA6D9B928}" type="parTrans" cxnId="{46009170-97C0-45D1-BBF6-7B9786A5B33F}">
      <dgm:prSet/>
      <dgm:spPr/>
      <dgm:t>
        <a:bodyPr/>
        <a:lstStyle/>
        <a:p>
          <a:endParaRPr lang="en-US"/>
        </a:p>
      </dgm:t>
    </dgm:pt>
    <dgm:pt modelId="{4A7A5AAD-0F91-478B-8951-50BD8F9AEDF6}" type="sibTrans" cxnId="{46009170-97C0-45D1-BBF6-7B9786A5B33F}">
      <dgm:prSet/>
      <dgm:spPr/>
      <dgm:t>
        <a:bodyPr/>
        <a:lstStyle/>
        <a:p>
          <a:endParaRPr lang="en-US"/>
        </a:p>
      </dgm:t>
    </dgm:pt>
    <dgm:pt modelId="{9C4F1D28-0D26-4C41-914B-4BDA00C3A74E}">
      <dgm:prSet phldrT="[Text]"/>
      <dgm:spPr/>
      <dgm:t>
        <a:bodyPr/>
        <a:lstStyle/>
        <a:p>
          <a:r>
            <a:rPr lang="en-US" b="1" dirty="0" smtClean="0"/>
            <a:t>What to Expect: </a:t>
          </a:r>
          <a:r>
            <a:rPr lang="en-US" dirty="0" smtClean="0"/>
            <a:t>Replacement product list only</a:t>
          </a:r>
          <a:endParaRPr lang="en-US" dirty="0"/>
        </a:p>
      </dgm:t>
    </dgm:pt>
    <dgm:pt modelId="{3EC3DAD0-F067-46AC-9999-5776D2761BB2}" type="parTrans" cxnId="{0011F9E3-5DE0-40B2-A24A-A5C9F17CCD05}">
      <dgm:prSet/>
      <dgm:spPr/>
      <dgm:t>
        <a:bodyPr/>
        <a:lstStyle/>
        <a:p>
          <a:endParaRPr lang="en-US"/>
        </a:p>
      </dgm:t>
    </dgm:pt>
    <dgm:pt modelId="{B1910EA7-C9CC-4F60-906F-DE4620A73DBF}" type="sibTrans" cxnId="{0011F9E3-5DE0-40B2-A24A-A5C9F17CCD05}">
      <dgm:prSet/>
      <dgm:spPr/>
      <dgm:t>
        <a:bodyPr/>
        <a:lstStyle/>
        <a:p>
          <a:endParaRPr lang="en-US"/>
        </a:p>
      </dgm:t>
    </dgm:pt>
    <dgm:pt modelId="{F389609F-11E5-43E1-AEBE-A2B226D7CF98}" type="pres">
      <dgm:prSet presAssocID="{2E1B6226-2B4D-43BA-AA01-6C5A53FF8CC7}" presName="linearFlow" presStyleCnt="0">
        <dgm:presLayoutVars>
          <dgm:dir/>
          <dgm:animLvl val="lvl"/>
          <dgm:resizeHandles val="exact"/>
        </dgm:presLayoutVars>
      </dgm:prSet>
      <dgm:spPr/>
      <dgm:t>
        <a:bodyPr/>
        <a:lstStyle/>
        <a:p>
          <a:endParaRPr lang="en-US"/>
        </a:p>
      </dgm:t>
    </dgm:pt>
    <dgm:pt modelId="{F5AACE5B-821D-4BB8-A477-A5D1C5108E0A}" type="pres">
      <dgm:prSet presAssocID="{A055C187-B19E-4454-9783-C257340D331E}" presName="composite" presStyleCnt="0"/>
      <dgm:spPr/>
    </dgm:pt>
    <dgm:pt modelId="{6EB75F66-912E-4F29-8CD2-9795B38F9623}" type="pres">
      <dgm:prSet presAssocID="{A055C187-B19E-4454-9783-C257340D331E}" presName="parentText" presStyleLbl="alignNode1" presStyleIdx="0" presStyleCnt="4">
        <dgm:presLayoutVars>
          <dgm:chMax val="1"/>
          <dgm:bulletEnabled val="1"/>
        </dgm:presLayoutVars>
      </dgm:prSet>
      <dgm:spPr/>
      <dgm:t>
        <a:bodyPr/>
        <a:lstStyle/>
        <a:p>
          <a:endParaRPr lang="en-US"/>
        </a:p>
      </dgm:t>
    </dgm:pt>
    <dgm:pt modelId="{7E658679-1501-4736-9F9D-7B57DD854399}" type="pres">
      <dgm:prSet presAssocID="{A055C187-B19E-4454-9783-C257340D331E}" presName="descendantText" presStyleLbl="alignAcc1" presStyleIdx="0" presStyleCnt="4" custScaleY="100000">
        <dgm:presLayoutVars>
          <dgm:bulletEnabled val="1"/>
        </dgm:presLayoutVars>
      </dgm:prSet>
      <dgm:spPr/>
      <dgm:t>
        <a:bodyPr/>
        <a:lstStyle/>
        <a:p>
          <a:endParaRPr lang="en-US"/>
        </a:p>
      </dgm:t>
    </dgm:pt>
    <dgm:pt modelId="{2C59A235-E65C-4629-B5BE-EBE16E00EB54}" type="pres">
      <dgm:prSet presAssocID="{9E767190-E381-4AC4-8D6A-E1DF09BFA123}" presName="sp" presStyleCnt="0"/>
      <dgm:spPr/>
    </dgm:pt>
    <dgm:pt modelId="{A112B3BF-510D-44B2-B684-58A2959AD704}" type="pres">
      <dgm:prSet presAssocID="{A2866160-0E19-47DE-B258-EC6525D546EE}" presName="composite" presStyleCnt="0"/>
      <dgm:spPr/>
    </dgm:pt>
    <dgm:pt modelId="{29584C5F-DE44-42C8-BAFE-62236B7275C0}" type="pres">
      <dgm:prSet presAssocID="{A2866160-0E19-47DE-B258-EC6525D546EE}" presName="parentText" presStyleLbl="alignNode1" presStyleIdx="1" presStyleCnt="4">
        <dgm:presLayoutVars>
          <dgm:chMax val="1"/>
          <dgm:bulletEnabled val="1"/>
        </dgm:presLayoutVars>
      </dgm:prSet>
      <dgm:spPr/>
      <dgm:t>
        <a:bodyPr/>
        <a:lstStyle/>
        <a:p>
          <a:endParaRPr lang="en-US"/>
        </a:p>
      </dgm:t>
    </dgm:pt>
    <dgm:pt modelId="{A7D97B1D-FB6A-4A8C-96DA-4EDFF7FD3DA7}" type="pres">
      <dgm:prSet presAssocID="{A2866160-0E19-47DE-B258-EC6525D546EE}" presName="descendantText" presStyleLbl="alignAcc1" presStyleIdx="1" presStyleCnt="4">
        <dgm:presLayoutVars>
          <dgm:bulletEnabled val="1"/>
        </dgm:presLayoutVars>
      </dgm:prSet>
      <dgm:spPr/>
      <dgm:t>
        <a:bodyPr/>
        <a:lstStyle/>
        <a:p>
          <a:endParaRPr lang="en-US"/>
        </a:p>
      </dgm:t>
    </dgm:pt>
    <dgm:pt modelId="{6BB7B0C1-3AF2-4FD7-8456-92BA10272E4E}" type="pres">
      <dgm:prSet presAssocID="{B670B49C-21CD-44E3-9645-E369A537E842}" presName="sp" presStyleCnt="0"/>
      <dgm:spPr/>
    </dgm:pt>
    <dgm:pt modelId="{8ADD084D-CB63-428E-B2E3-B49A57DFBB63}" type="pres">
      <dgm:prSet presAssocID="{9440B8B2-19A3-4C4A-B344-07D0324683B9}" presName="composite" presStyleCnt="0"/>
      <dgm:spPr/>
    </dgm:pt>
    <dgm:pt modelId="{F946142D-C1F9-4A1E-896B-A148E5DB29DC}" type="pres">
      <dgm:prSet presAssocID="{9440B8B2-19A3-4C4A-B344-07D0324683B9}" presName="parentText" presStyleLbl="alignNode1" presStyleIdx="2" presStyleCnt="4">
        <dgm:presLayoutVars>
          <dgm:chMax val="1"/>
          <dgm:bulletEnabled val="1"/>
        </dgm:presLayoutVars>
      </dgm:prSet>
      <dgm:spPr/>
      <dgm:t>
        <a:bodyPr/>
        <a:lstStyle/>
        <a:p>
          <a:endParaRPr lang="en-US"/>
        </a:p>
      </dgm:t>
    </dgm:pt>
    <dgm:pt modelId="{D5A6B8CB-8186-478A-90EF-B948DF7E145C}" type="pres">
      <dgm:prSet presAssocID="{9440B8B2-19A3-4C4A-B344-07D0324683B9}" presName="descendantText" presStyleLbl="alignAcc1" presStyleIdx="2" presStyleCnt="4">
        <dgm:presLayoutVars>
          <dgm:bulletEnabled val="1"/>
        </dgm:presLayoutVars>
      </dgm:prSet>
      <dgm:spPr/>
      <dgm:t>
        <a:bodyPr/>
        <a:lstStyle/>
        <a:p>
          <a:endParaRPr lang="en-US"/>
        </a:p>
      </dgm:t>
    </dgm:pt>
    <dgm:pt modelId="{D21CD339-0D83-4FC5-BA18-B078552DF59E}" type="pres">
      <dgm:prSet presAssocID="{9F61EFC7-C6DB-4FCF-8A7F-88F913BD6234}" presName="sp" presStyleCnt="0"/>
      <dgm:spPr/>
    </dgm:pt>
    <dgm:pt modelId="{96E83EAB-A921-4554-84EE-F6EC548FC6AB}" type="pres">
      <dgm:prSet presAssocID="{1DF88FCF-C1F1-41BF-9697-83D7BABAA549}" presName="composite" presStyleCnt="0"/>
      <dgm:spPr/>
    </dgm:pt>
    <dgm:pt modelId="{8A803C25-0BF9-4C0A-800E-92D28406F841}" type="pres">
      <dgm:prSet presAssocID="{1DF88FCF-C1F1-41BF-9697-83D7BABAA549}" presName="parentText" presStyleLbl="alignNode1" presStyleIdx="3" presStyleCnt="4">
        <dgm:presLayoutVars>
          <dgm:chMax val="1"/>
          <dgm:bulletEnabled val="1"/>
        </dgm:presLayoutVars>
      </dgm:prSet>
      <dgm:spPr/>
      <dgm:t>
        <a:bodyPr/>
        <a:lstStyle/>
        <a:p>
          <a:endParaRPr lang="en-US"/>
        </a:p>
      </dgm:t>
    </dgm:pt>
    <dgm:pt modelId="{A6CB194F-88B4-4EAF-A2C2-18F4D137C7AA}" type="pres">
      <dgm:prSet presAssocID="{1DF88FCF-C1F1-41BF-9697-83D7BABAA549}" presName="descendantText" presStyleLbl="alignAcc1" presStyleIdx="3" presStyleCnt="4">
        <dgm:presLayoutVars>
          <dgm:bulletEnabled val="1"/>
        </dgm:presLayoutVars>
      </dgm:prSet>
      <dgm:spPr/>
      <dgm:t>
        <a:bodyPr/>
        <a:lstStyle/>
        <a:p>
          <a:endParaRPr lang="en-US"/>
        </a:p>
      </dgm:t>
    </dgm:pt>
  </dgm:ptLst>
  <dgm:cxnLst>
    <dgm:cxn modelId="{A9496DA5-68BA-40C1-9F26-66F4B4B187E4}" type="presOf" srcId="{9440B8B2-19A3-4C4A-B344-07D0324683B9}" destId="{F946142D-C1F9-4A1E-896B-A148E5DB29DC}" srcOrd="0" destOrd="0" presId="urn:microsoft.com/office/officeart/2005/8/layout/chevron2"/>
    <dgm:cxn modelId="{D94192BA-414D-4406-976B-0337D0612DFA}" type="presOf" srcId="{2E1B6226-2B4D-43BA-AA01-6C5A53FF8CC7}" destId="{F389609F-11E5-43E1-AEBE-A2B226D7CF98}" srcOrd="0" destOrd="0" presId="urn:microsoft.com/office/officeart/2005/8/layout/chevron2"/>
    <dgm:cxn modelId="{49C91D3F-FFEF-4E8E-BFCE-801EABDA59A7}" type="presOf" srcId="{1DF88FCF-C1F1-41BF-9697-83D7BABAA549}" destId="{8A803C25-0BF9-4C0A-800E-92D28406F841}" srcOrd="0" destOrd="0" presId="urn:microsoft.com/office/officeart/2005/8/layout/chevron2"/>
    <dgm:cxn modelId="{22131625-5959-414C-999F-7D12CF776DE9}" type="presOf" srcId="{A2866160-0E19-47DE-B258-EC6525D546EE}" destId="{29584C5F-DE44-42C8-BAFE-62236B7275C0}" srcOrd="0" destOrd="0" presId="urn:microsoft.com/office/officeart/2005/8/layout/chevron2"/>
    <dgm:cxn modelId="{0011F9E3-5DE0-40B2-A24A-A5C9F17CCD05}" srcId="{1DF88FCF-C1F1-41BF-9697-83D7BABAA549}" destId="{9C4F1D28-0D26-4C41-914B-4BDA00C3A74E}" srcOrd="0" destOrd="0" parTransId="{3EC3DAD0-F067-46AC-9999-5776D2761BB2}" sibTransId="{B1910EA7-C9CC-4F60-906F-DE4620A73DBF}"/>
    <dgm:cxn modelId="{4E979CD8-3928-4A7A-9D36-11AD976E2DDD}" type="presOf" srcId="{856B2AD0-4596-489A-8553-DE3FC4397305}" destId="{7E658679-1501-4736-9F9D-7B57DD854399}" srcOrd="0" destOrd="0" presId="urn:microsoft.com/office/officeart/2005/8/layout/chevron2"/>
    <dgm:cxn modelId="{5663ED5D-2BB2-4250-9ED2-8661856F058F}" srcId="{A055C187-B19E-4454-9783-C257340D331E}" destId="{856B2AD0-4596-489A-8553-DE3FC4397305}" srcOrd="0" destOrd="0" parTransId="{EE0305E6-029B-4557-B9FC-C02B8775B608}" sibTransId="{5B97C171-58BB-4139-B850-8755DDE9A127}"/>
    <dgm:cxn modelId="{14E8B580-A564-4738-BC0E-C22201F11A9F}" srcId="{2E1B6226-2B4D-43BA-AA01-6C5A53FF8CC7}" destId="{A055C187-B19E-4454-9783-C257340D331E}" srcOrd="0" destOrd="0" parTransId="{ED6D06C6-6CB9-4FDD-9DC4-87B3C1FCFB1D}" sibTransId="{9E767190-E381-4AC4-8D6A-E1DF09BFA123}"/>
    <dgm:cxn modelId="{044A7EB8-FA6A-4F2B-B9E3-56C0153B5820}" srcId="{2E1B6226-2B4D-43BA-AA01-6C5A53FF8CC7}" destId="{9440B8B2-19A3-4C4A-B344-07D0324683B9}" srcOrd="2" destOrd="0" parTransId="{24AD60A6-4078-4757-B95C-6F7FB8CAA745}" sibTransId="{9F61EFC7-C6DB-4FCF-8A7F-88F913BD6234}"/>
    <dgm:cxn modelId="{4F2607DA-1CE5-4E9A-ACE0-5C13FED293BB}" type="presOf" srcId="{9F51A568-63D8-49A4-AC36-96D055D6FBA6}" destId="{A7D97B1D-FB6A-4A8C-96DA-4EDFF7FD3DA7}" srcOrd="0" destOrd="0" presId="urn:microsoft.com/office/officeart/2005/8/layout/chevron2"/>
    <dgm:cxn modelId="{47989F03-2975-4F53-A52F-74A0FFC2C122}" type="presOf" srcId="{9C4F1D28-0D26-4C41-914B-4BDA00C3A74E}" destId="{A6CB194F-88B4-4EAF-A2C2-18F4D137C7AA}" srcOrd="0" destOrd="0" presId="urn:microsoft.com/office/officeart/2005/8/layout/chevron2"/>
    <dgm:cxn modelId="{4AC88AE4-CBFA-4688-8980-165FFBD41C59}" srcId="{9440B8B2-19A3-4C4A-B344-07D0324683B9}" destId="{7386FD75-05E4-4132-AB16-AB2C4A0D25E9}" srcOrd="0" destOrd="0" parTransId="{45387A03-18BC-4C43-A6D7-8760F943A4CF}" sibTransId="{B8D341FF-3B0D-4624-B0B4-140506438251}"/>
    <dgm:cxn modelId="{45BA3D5B-5794-483A-843F-DA2527C0C29A}" srcId="{2E1B6226-2B4D-43BA-AA01-6C5A53FF8CC7}" destId="{A2866160-0E19-47DE-B258-EC6525D546EE}" srcOrd="1" destOrd="0" parTransId="{DD2FEB37-D057-4F93-89DA-CCF87C185C40}" sibTransId="{B670B49C-21CD-44E3-9645-E369A537E842}"/>
    <dgm:cxn modelId="{8BAFD996-961E-4510-8860-13794B48D812}" type="presOf" srcId="{A055C187-B19E-4454-9783-C257340D331E}" destId="{6EB75F66-912E-4F29-8CD2-9795B38F9623}" srcOrd="0" destOrd="0" presId="urn:microsoft.com/office/officeart/2005/8/layout/chevron2"/>
    <dgm:cxn modelId="{46009170-97C0-45D1-BBF6-7B9786A5B33F}" srcId="{2E1B6226-2B4D-43BA-AA01-6C5A53FF8CC7}" destId="{1DF88FCF-C1F1-41BF-9697-83D7BABAA549}" srcOrd="3" destOrd="0" parTransId="{14B5958A-FF57-4F23-B0B8-B23FA6D9B928}" sibTransId="{4A7A5AAD-0F91-478B-8951-50BD8F9AEDF6}"/>
    <dgm:cxn modelId="{212B00B0-1CCE-4337-9DFA-185C77E9BD6B}" srcId="{A2866160-0E19-47DE-B258-EC6525D546EE}" destId="{9F51A568-63D8-49A4-AC36-96D055D6FBA6}" srcOrd="0" destOrd="0" parTransId="{CB8DA644-F7B9-4BBE-B6EC-A0FD91331784}" sibTransId="{B320B50F-97E9-456E-B97F-1A3648710520}"/>
    <dgm:cxn modelId="{AEB53656-DC82-47D5-BE72-AC6AB34F514C}" type="presOf" srcId="{7386FD75-05E4-4132-AB16-AB2C4A0D25E9}" destId="{D5A6B8CB-8186-478A-90EF-B948DF7E145C}" srcOrd="0" destOrd="0" presId="urn:microsoft.com/office/officeart/2005/8/layout/chevron2"/>
    <dgm:cxn modelId="{76B8DAB9-FECA-439B-840B-80B9DF2AD8DD}" type="presParOf" srcId="{F389609F-11E5-43E1-AEBE-A2B226D7CF98}" destId="{F5AACE5B-821D-4BB8-A477-A5D1C5108E0A}" srcOrd="0" destOrd="0" presId="urn:microsoft.com/office/officeart/2005/8/layout/chevron2"/>
    <dgm:cxn modelId="{D393094B-04FF-4C00-9518-989D5005DCCA}" type="presParOf" srcId="{F5AACE5B-821D-4BB8-A477-A5D1C5108E0A}" destId="{6EB75F66-912E-4F29-8CD2-9795B38F9623}" srcOrd="0" destOrd="0" presId="urn:microsoft.com/office/officeart/2005/8/layout/chevron2"/>
    <dgm:cxn modelId="{DCC9FD5E-6F5D-4646-B299-F59DB0C8D9F4}" type="presParOf" srcId="{F5AACE5B-821D-4BB8-A477-A5D1C5108E0A}" destId="{7E658679-1501-4736-9F9D-7B57DD854399}" srcOrd="1" destOrd="0" presId="urn:microsoft.com/office/officeart/2005/8/layout/chevron2"/>
    <dgm:cxn modelId="{C4214CD1-C15B-4CA2-BA7F-1271E4AB9E51}" type="presParOf" srcId="{F389609F-11E5-43E1-AEBE-A2B226D7CF98}" destId="{2C59A235-E65C-4629-B5BE-EBE16E00EB54}" srcOrd="1" destOrd="0" presId="urn:microsoft.com/office/officeart/2005/8/layout/chevron2"/>
    <dgm:cxn modelId="{C15A78E4-BE7B-459E-9948-1E24C5338B55}" type="presParOf" srcId="{F389609F-11E5-43E1-AEBE-A2B226D7CF98}" destId="{A112B3BF-510D-44B2-B684-58A2959AD704}" srcOrd="2" destOrd="0" presId="urn:microsoft.com/office/officeart/2005/8/layout/chevron2"/>
    <dgm:cxn modelId="{E4F8A3FB-DA0D-4552-BC99-A5FF447035F7}" type="presParOf" srcId="{A112B3BF-510D-44B2-B684-58A2959AD704}" destId="{29584C5F-DE44-42C8-BAFE-62236B7275C0}" srcOrd="0" destOrd="0" presId="urn:microsoft.com/office/officeart/2005/8/layout/chevron2"/>
    <dgm:cxn modelId="{EA70C511-A424-422C-8C27-DBA41852D4C7}" type="presParOf" srcId="{A112B3BF-510D-44B2-B684-58A2959AD704}" destId="{A7D97B1D-FB6A-4A8C-96DA-4EDFF7FD3DA7}" srcOrd="1" destOrd="0" presId="urn:microsoft.com/office/officeart/2005/8/layout/chevron2"/>
    <dgm:cxn modelId="{209E1D0E-1304-47EC-9452-D0CB6FCD8D91}" type="presParOf" srcId="{F389609F-11E5-43E1-AEBE-A2B226D7CF98}" destId="{6BB7B0C1-3AF2-4FD7-8456-92BA10272E4E}" srcOrd="3" destOrd="0" presId="urn:microsoft.com/office/officeart/2005/8/layout/chevron2"/>
    <dgm:cxn modelId="{AA424D80-975F-4C0B-8B34-0286C8D1212B}" type="presParOf" srcId="{F389609F-11E5-43E1-AEBE-A2B226D7CF98}" destId="{8ADD084D-CB63-428E-B2E3-B49A57DFBB63}" srcOrd="4" destOrd="0" presId="urn:microsoft.com/office/officeart/2005/8/layout/chevron2"/>
    <dgm:cxn modelId="{C00320A7-1529-46C1-8F77-373C1BD357A8}" type="presParOf" srcId="{8ADD084D-CB63-428E-B2E3-B49A57DFBB63}" destId="{F946142D-C1F9-4A1E-896B-A148E5DB29DC}" srcOrd="0" destOrd="0" presId="urn:microsoft.com/office/officeart/2005/8/layout/chevron2"/>
    <dgm:cxn modelId="{F6AF8D08-02E2-451B-83ED-5E65CD53C68D}" type="presParOf" srcId="{8ADD084D-CB63-428E-B2E3-B49A57DFBB63}" destId="{D5A6B8CB-8186-478A-90EF-B948DF7E145C}" srcOrd="1" destOrd="0" presId="urn:microsoft.com/office/officeart/2005/8/layout/chevron2"/>
    <dgm:cxn modelId="{62DCEAB5-A7C8-472F-BA94-87AAF7C6CB4A}" type="presParOf" srcId="{F389609F-11E5-43E1-AEBE-A2B226D7CF98}" destId="{D21CD339-0D83-4FC5-BA18-B078552DF59E}" srcOrd="5" destOrd="0" presId="urn:microsoft.com/office/officeart/2005/8/layout/chevron2"/>
    <dgm:cxn modelId="{CBC358DF-C4C4-4DEB-9FB0-48A2B22BA4EB}" type="presParOf" srcId="{F389609F-11E5-43E1-AEBE-A2B226D7CF98}" destId="{96E83EAB-A921-4554-84EE-F6EC548FC6AB}" srcOrd="6" destOrd="0" presId="urn:microsoft.com/office/officeart/2005/8/layout/chevron2"/>
    <dgm:cxn modelId="{063ADFC0-A130-4EDF-B958-00D24BF6269C}" type="presParOf" srcId="{96E83EAB-A921-4554-84EE-F6EC548FC6AB}" destId="{8A803C25-0BF9-4C0A-800E-92D28406F841}" srcOrd="0" destOrd="0" presId="urn:microsoft.com/office/officeart/2005/8/layout/chevron2"/>
    <dgm:cxn modelId="{31A41C63-DEB7-4E92-9334-83385F3E3070}" type="presParOf" srcId="{96E83EAB-A921-4554-84EE-F6EC548FC6AB}" destId="{A6CB194F-88B4-4EAF-A2C2-18F4D137C7A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75F66-912E-4F29-8CD2-9795B38F9623}">
      <dsp:nvSpPr>
        <dsp:cNvPr id="0" name=""/>
        <dsp:cNvSpPr/>
      </dsp:nvSpPr>
      <dsp:spPr>
        <a:xfrm rot="5400000">
          <a:off x="-163416" y="165341"/>
          <a:ext cx="1089442" cy="762609"/>
        </a:xfrm>
        <a:prstGeom prst="chevron">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2 Months Prior</a:t>
          </a:r>
          <a:endParaRPr lang="en-US" sz="1100" kern="1200" dirty="0"/>
        </a:p>
      </dsp:txBody>
      <dsp:txXfrm rot="-5400000">
        <a:off x="1" y="383230"/>
        <a:ext cx="762609" cy="326833"/>
      </dsp:txXfrm>
    </dsp:sp>
    <dsp:sp modelId="{7E658679-1501-4736-9F9D-7B57DD854399}">
      <dsp:nvSpPr>
        <dsp:cNvPr id="0" name=""/>
        <dsp:cNvSpPr/>
      </dsp:nvSpPr>
      <dsp:spPr>
        <a:xfrm rot="5400000">
          <a:off x="4218236" y="-3453701"/>
          <a:ext cx="708137" cy="7619390"/>
        </a:xfrm>
        <a:prstGeom prst="round2Same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b="1" kern="1200" dirty="0" smtClean="0"/>
            <a:t>What to Expect:</a:t>
          </a:r>
          <a:r>
            <a:rPr lang="en-US" sz="2300" kern="1200" dirty="0" smtClean="0"/>
            <a:t> Announce changes will be made to a product list</a:t>
          </a:r>
          <a:endParaRPr lang="en-US" sz="2300" kern="1200" dirty="0"/>
        </a:p>
      </dsp:txBody>
      <dsp:txXfrm rot="-5400000">
        <a:off x="762610" y="36493"/>
        <a:ext cx="7584822" cy="639001"/>
      </dsp:txXfrm>
    </dsp:sp>
    <dsp:sp modelId="{29584C5F-DE44-42C8-BAFE-62236B7275C0}">
      <dsp:nvSpPr>
        <dsp:cNvPr id="0" name=""/>
        <dsp:cNvSpPr/>
      </dsp:nvSpPr>
      <dsp:spPr>
        <a:xfrm rot="5400000">
          <a:off x="-163416" y="1105692"/>
          <a:ext cx="1089442" cy="762609"/>
        </a:xfrm>
        <a:prstGeom prst="chevron">
          <a:avLst/>
        </a:prstGeom>
        <a:solidFill>
          <a:schemeClr val="accent4">
            <a:hueOff val="-1488257"/>
            <a:satOff val="8966"/>
            <a:lumOff val="719"/>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1 Month Prior</a:t>
          </a:r>
          <a:endParaRPr lang="en-US" sz="1100" kern="1200" dirty="0"/>
        </a:p>
      </dsp:txBody>
      <dsp:txXfrm rot="-5400000">
        <a:off x="1" y="1323581"/>
        <a:ext cx="762609" cy="326833"/>
      </dsp:txXfrm>
    </dsp:sp>
    <dsp:sp modelId="{A7D97B1D-FB6A-4A8C-96DA-4EDFF7FD3DA7}">
      <dsp:nvSpPr>
        <dsp:cNvPr id="0" name=""/>
        <dsp:cNvSpPr/>
      </dsp:nvSpPr>
      <dsp:spPr>
        <a:xfrm rot="5400000">
          <a:off x="4218236" y="-2513350"/>
          <a:ext cx="708137" cy="7619390"/>
        </a:xfrm>
        <a:prstGeom prst="round2SameRect">
          <a:avLst/>
        </a:prstGeom>
        <a:solidFill>
          <a:schemeClr val="lt1">
            <a:alpha val="90000"/>
            <a:hueOff val="0"/>
            <a:satOff val="0"/>
            <a:lumOff val="0"/>
            <a:alphaOff val="0"/>
          </a:schemeClr>
        </a:solidFill>
        <a:ln w="25400" cap="flat" cmpd="sng" algn="ctr">
          <a:solidFill>
            <a:schemeClr val="accent4">
              <a:hueOff val="-1488257"/>
              <a:satOff val="8966"/>
              <a:lumOff val="71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b="1" kern="1200" dirty="0" smtClean="0"/>
            <a:t>What to Expect:</a:t>
          </a:r>
          <a:r>
            <a:rPr lang="en-US" sz="2300" b="0" kern="1200" dirty="0" smtClean="0"/>
            <a:t> New draft “Upcoming” product list and </a:t>
          </a:r>
          <a:r>
            <a:rPr lang="en-US" sz="2300" kern="1200" dirty="0" smtClean="0"/>
            <a:t>specific changes released</a:t>
          </a:r>
          <a:endParaRPr lang="en-US" sz="2300" kern="1200" dirty="0"/>
        </a:p>
      </dsp:txBody>
      <dsp:txXfrm rot="-5400000">
        <a:off x="762610" y="976844"/>
        <a:ext cx="7584822" cy="639001"/>
      </dsp:txXfrm>
    </dsp:sp>
    <dsp:sp modelId="{F946142D-C1F9-4A1E-896B-A148E5DB29DC}">
      <dsp:nvSpPr>
        <dsp:cNvPr id="0" name=""/>
        <dsp:cNvSpPr/>
      </dsp:nvSpPr>
      <dsp:spPr>
        <a:xfrm rot="5400000">
          <a:off x="-163416" y="2046043"/>
          <a:ext cx="1089442" cy="762609"/>
        </a:xfrm>
        <a:prstGeom prst="chevron">
          <a:avLst/>
        </a:prstGeom>
        <a:solidFill>
          <a:schemeClr val="accent4">
            <a:hueOff val="-2976513"/>
            <a:satOff val="17933"/>
            <a:lumOff val="1437"/>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1 Week Prior</a:t>
          </a:r>
          <a:endParaRPr lang="en-US" sz="1100" kern="1200" dirty="0"/>
        </a:p>
      </dsp:txBody>
      <dsp:txXfrm rot="-5400000">
        <a:off x="1" y="2263932"/>
        <a:ext cx="762609" cy="326833"/>
      </dsp:txXfrm>
    </dsp:sp>
    <dsp:sp modelId="{D5A6B8CB-8186-478A-90EF-B948DF7E145C}">
      <dsp:nvSpPr>
        <dsp:cNvPr id="0" name=""/>
        <dsp:cNvSpPr/>
      </dsp:nvSpPr>
      <dsp:spPr>
        <a:xfrm rot="5400000">
          <a:off x="4218236" y="-1572998"/>
          <a:ext cx="708137" cy="7619390"/>
        </a:xfrm>
        <a:prstGeom prst="round2SameRect">
          <a:avLst/>
        </a:prstGeom>
        <a:solidFill>
          <a:schemeClr val="lt1">
            <a:alpha val="90000"/>
            <a:hueOff val="0"/>
            <a:satOff val="0"/>
            <a:lumOff val="0"/>
            <a:alphaOff val="0"/>
          </a:schemeClr>
        </a:solidFill>
        <a:ln w="25400" cap="flat" cmpd="sng" algn="ctr">
          <a:solidFill>
            <a:schemeClr val="accent4">
              <a:hueOff val="-2976513"/>
              <a:satOff val="17933"/>
              <a:lumOff val="143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b="1" kern="1200" dirty="0" smtClean="0"/>
            <a:t>What to Expect:</a:t>
          </a:r>
          <a:r>
            <a:rPr lang="en-US" sz="2300" b="0" kern="1200" dirty="0" smtClean="0"/>
            <a:t> Final “Upcoming” changes to product list</a:t>
          </a:r>
          <a:endParaRPr lang="en-US" sz="2300" b="0" kern="1200" dirty="0"/>
        </a:p>
      </dsp:txBody>
      <dsp:txXfrm rot="-5400000">
        <a:off x="762610" y="1917196"/>
        <a:ext cx="7584822" cy="639001"/>
      </dsp:txXfrm>
    </dsp:sp>
    <dsp:sp modelId="{8A803C25-0BF9-4C0A-800E-92D28406F841}">
      <dsp:nvSpPr>
        <dsp:cNvPr id="0" name=""/>
        <dsp:cNvSpPr/>
      </dsp:nvSpPr>
      <dsp:spPr>
        <a:xfrm rot="5400000">
          <a:off x="-163416" y="2986395"/>
          <a:ext cx="1089442" cy="762609"/>
        </a:xfrm>
        <a:prstGeom prst="chevron">
          <a:avLst/>
        </a:prstGeom>
        <a:solidFill>
          <a:schemeClr val="accent4">
            <a:hueOff val="-4464770"/>
            <a:satOff val="26899"/>
            <a:lumOff val="2156"/>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n-US" sz="1100" kern="1200" dirty="0" smtClean="0"/>
            <a:t>Day of</a:t>
          </a:r>
          <a:endParaRPr lang="en-US" sz="1100" kern="1200" dirty="0"/>
        </a:p>
      </dsp:txBody>
      <dsp:txXfrm rot="-5400000">
        <a:off x="1" y="3204284"/>
        <a:ext cx="762609" cy="326833"/>
      </dsp:txXfrm>
    </dsp:sp>
    <dsp:sp modelId="{A6CB194F-88B4-4EAF-A2C2-18F4D137C7AA}">
      <dsp:nvSpPr>
        <dsp:cNvPr id="0" name=""/>
        <dsp:cNvSpPr/>
      </dsp:nvSpPr>
      <dsp:spPr>
        <a:xfrm rot="5400000">
          <a:off x="4218236" y="-632647"/>
          <a:ext cx="708137" cy="7619390"/>
        </a:xfrm>
        <a:prstGeom prst="round2SameRect">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3576" tIns="14605" rIns="14605" bIns="14605" numCol="1" spcCol="1270" anchor="ctr" anchorCtr="0">
          <a:noAutofit/>
        </a:bodyPr>
        <a:lstStyle/>
        <a:p>
          <a:pPr marL="228600" lvl="1" indent="-228600" algn="l" defTabSz="1022350">
            <a:lnSpc>
              <a:spcPct val="90000"/>
            </a:lnSpc>
            <a:spcBef>
              <a:spcPct val="0"/>
            </a:spcBef>
            <a:spcAft>
              <a:spcPct val="15000"/>
            </a:spcAft>
            <a:buChar char="••"/>
          </a:pPr>
          <a:r>
            <a:rPr lang="en-US" sz="2300" b="1" kern="1200" dirty="0" smtClean="0"/>
            <a:t>What to Expect: </a:t>
          </a:r>
          <a:r>
            <a:rPr lang="en-US" sz="2300" kern="1200" dirty="0" smtClean="0"/>
            <a:t>Replacement product list only</a:t>
          </a:r>
          <a:endParaRPr lang="en-US" sz="2300" kern="1200" dirty="0"/>
        </a:p>
      </dsp:txBody>
      <dsp:txXfrm rot="-5400000">
        <a:off x="762610" y="2857547"/>
        <a:ext cx="7584822" cy="63900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8594"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19" tIns="45709" rIns="91419" bIns="45709" numCol="1" anchor="t" anchorCtr="0" compatLnSpc="1">
            <a:prstTxWarp prst="textNoShape">
              <a:avLst/>
            </a:prstTxWarp>
          </a:bodyPr>
          <a:lstStyle>
            <a:lvl1pPr eaLnBrk="0" hangingPunct="0">
              <a:defRPr sz="1200"/>
            </a:lvl1pPr>
          </a:lstStyle>
          <a:p>
            <a:endParaRPr lang="en-US" dirty="0"/>
          </a:p>
        </p:txBody>
      </p:sp>
      <p:sp>
        <p:nvSpPr>
          <p:cNvPr id="238595"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19" tIns="45709" rIns="91419" bIns="45709" numCol="1" anchor="t" anchorCtr="0" compatLnSpc="1">
            <a:prstTxWarp prst="textNoShape">
              <a:avLst/>
            </a:prstTxWarp>
          </a:bodyPr>
          <a:lstStyle>
            <a:lvl1pPr algn="r" eaLnBrk="0" hangingPunct="0">
              <a:defRPr sz="1200"/>
            </a:lvl1pPr>
          </a:lstStyle>
          <a:p>
            <a:fld id="{F9A468F4-BFC2-49DC-B87B-4D9FA6870C90}" type="datetime1">
              <a:rPr lang="en-US"/>
              <a:pPr/>
              <a:t>6/18/2014</a:t>
            </a:fld>
            <a:endParaRPr lang="en-US" dirty="0"/>
          </a:p>
        </p:txBody>
      </p:sp>
      <p:sp>
        <p:nvSpPr>
          <p:cNvPr id="238596"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19" tIns="45709" rIns="91419" bIns="45709" numCol="1" anchor="b" anchorCtr="0" compatLnSpc="1">
            <a:prstTxWarp prst="textNoShape">
              <a:avLst/>
            </a:prstTxWarp>
          </a:bodyPr>
          <a:lstStyle>
            <a:lvl1pPr eaLnBrk="0" hangingPunct="0">
              <a:defRPr sz="1200"/>
            </a:lvl1pPr>
          </a:lstStyle>
          <a:p>
            <a:endParaRPr lang="en-US" dirty="0"/>
          </a:p>
        </p:txBody>
      </p:sp>
      <p:sp>
        <p:nvSpPr>
          <p:cNvPr id="238597"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19" tIns="45709" rIns="91419" bIns="45709" numCol="1" anchor="b" anchorCtr="0" compatLnSpc="1">
            <a:prstTxWarp prst="textNoShape">
              <a:avLst/>
            </a:prstTxWarp>
          </a:bodyPr>
          <a:lstStyle>
            <a:lvl1pPr algn="r" eaLnBrk="0" hangingPunct="0">
              <a:defRPr sz="1200"/>
            </a:lvl1pPr>
          </a:lstStyle>
          <a:p>
            <a:fld id="{903A2F2A-651D-42F0-95C9-7BCB068482CB}" type="slidenum">
              <a:rPr lang="en-US"/>
              <a:pPr/>
              <a:t>‹#›</a:t>
            </a:fld>
            <a:endParaRPr lang="en-US" dirty="0"/>
          </a:p>
        </p:txBody>
      </p:sp>
    </p:spTree>
    <p:extLst>
      <p:ext uri="{BB962C8B-B14F-4D97-AF65-F5344CB8AC3E}">
        <p14:creationId xmlns:p14="http://schemas.microsoft.com/office/powerpoint/2010/main" val="14386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71800" cy="465138"/>
          </a:xfrm>
          <a:prstGeom prst="rect">
            <a:avLst/>
          </a:prstGeom>
          <a:noFill/>
          <a:ln w="9525">
            <a:noFill/>
            <a:miter lim="800000"/>
            <a:headEnd/>
            <a:tailEnd/>
          </a:ln>
        </p:spPr>
        <p:txBody>
          <a:bodyPr vert="horz" wrap="square" lIns="91419" tIns="45709" rIns="91419" bIns="45709" numCol="1" anchor="t" anchorCtr="0" compatLnSpc="1">
            <a:prstTxWarp prst="textNoShape">
              <a:avLst/>
            </a:prstTxWarp>
          </a:bodyPr>
          <a:lstStyle>
            <a:lvl1pPr>
              <a:defRPr sz="1200">
                <a:latin typeface="Calibri" pitchFamily="34" charset="0"/>
              </a:defRPr>
            </a:lvl1pPr>
          </a:lstStyle>
          <a:p>
            <a:endParaRPr lang="en-US" dirty="0"/>
          </a:p>
        </p:txBody>
      </p:sp>
      <p:sp>
        <p:nvSpPr>
          <p:cNvPr id="3" name="Date Placeholder 2"/>
          <p:cNvSpPr>
            <a:spLocks noGrp="1"/>
          </p:cNvSpPr>
          <p:nvPr>
            <p:ph type="dt" idx="1"/>
          </p:nvPr>
        </p:nvSpPr>
        <p:spPr bwMode="auto">
          <a:xfrm>
            <a:off x="3884613" y="0"/>
            <a:ext cx="2971800" cy="465138"/>
          </a:xfrm>
          <a:prstGeom prst="rect">
            <a:avLst/>
          </a:prstGeom>
          <a:noFill/>
          <a:ln w="9525">
            <a:noFill/>
            <a:miter lim="800000"/>
            <a:headEnd/>
            <a:tailEnd/>
          </a:ln>
        </p:spPr>
        <p:txBody>
          <a:bodyPr vert="horz" wrap="square" lIns="91419" tIns="45709" rIns="91419" bIns="45709" numCol="1" anchor="t" anchorCtr="0" compatLnSpc="1">
            <a:prstTxWarp prst="textNoShape">
              <a:avLst/>
            </a:prstTxWarp>
          </a:bodyPr>
          <a:lstStyle>
            <a:lvl1pPr algn="r" fontAlgn="auto">
              <a:spcBef>
                <a:spcPts val="0"/>
              </a:spcBef>
              <a:spcAft>
                <a:spcPts val="0"/>
              </a:spcAft>
              <a:defRPr sz="1200">
                <a:latin typeface="+mn-lt"/>
              </a:defRPr>
            </a:lvl1pPr>
          </a:lstStyle>
          <a:p>
            <a:pPr>
              <a:defRPr/>
            </a:pPr>
            <a:fld id="{52F7A047-1AE1-4E48-8D09-CC2C34DE37A8}" type="datetime1">
              <a:rPr lang="en-US"/>
              <a:pPr>
                <a:defRPr/>
              </a:pPr>
              <a:t>6/18/2014</a:t>
            </a:fld>
            <a:endParaRPr lang="en-US" dirty="0"/>
          </a:p>
        </p:txBody>
      </p:sp>
      <p:sp>
        <p:nvSpPr>
          <p:cNvPr id="4" name="Slide Image Placeholder 3"/>
          <p:cNvSpPr>
            <a:spLocks noGrp="1" noRot="1" noChangeAspect="1"/>
          </p:cNvSpPr>
          <p:nvPr>
            <p:ph type="sldImg" idx="2"/>
          </p:nvPr>
        </p:nvSpPr>
        <p:spPr>
          <a:xfrm>
            <a:off x="1106488"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bwMode="auto">
          <a:xfrm>
            <a:off x="685800" y="4416425"/>
            <a:ext cx="5486400" cy="4183063"/>
          </a:xfrm>
          <a:prstGeom prst="rect">
            <a:avLst/>
          </a:prstGeom>
          <a:noFill/>
          <a:ln w="9525">
            <a:noFill/>
            <a:miter lim="800000"/>
            <a:headEnd/>
            <a:tailEnd/>
          </a:ln>
        </p:spPr>
        <p:txBody>
          <a:bodyPr vert="horz" wrap="square" lIns="91419" tIns="45709" rIns="91419" bIns="4570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2971800" cy="465138"/>
          </a:xfrm>
          <a:prstGeom prst="rect">
            <a:avLst/>
          </a:prstGeom>
          <a:noFill/>
          <a:ln w="9525">
            <a:noFill/>
            <a:miter lim="800000"/>
            <a:headEnd/>
            <a:tailEnd/>
          </a:ln>
        </p:spPr>
        <p:txBody>
          <a:bodyPr vert="horz" wrap="square" lIns="91419" tIns="45709" rIns="91419" bIns="45709" numCol="1" anchor="b" anchorCtr="0" compatLnSpc="1">
            <a:prstTxWarp prst="textNoShape">
              <a:avLst/>
            </a:prstTxWarp>
          </a:bodyPr>
          <a:lstStyle>
            <a:lvl1pPr>
              <a:defRPr sz="1200">
                <a:latin typeface="Calibri" pitchFamily="34" charset="0"/>
              </a:defRPr>
            </a:lvl1pPr>
          </a:lstStyle>
          <a:p>
            <a:endParaRPr lang="en-US" dirty="0"/>
          </a:p>
        </p:txBody>
      </p:sp>
      <p:sp>
        <p:nvSpPr>
          <p:cNvPr id="7" name="Slide Number Placeholder 6"/>
          <p:cNvSpPr>
            <a:spLocks noGrp="1"/>
          </p:cNvSpPr>
          <p:nvPr>
            <p:ph type="sldNum" sz="quarter" idx="5"/>
          </p:nvPr>
        </p:nvSpPr>
        <p:spPr bwMode="auto">
          <a:xfrm>
            <a:off x="3884613" y="8829675"/>
            <a:ext cx="2971800" cy="465138"/>
          </a:xfrm>
          <a:prstGeom prst="rect">
            <a:avLst/>
          </a:prstGeom>
          <a:noFill/>
          <a:ln w="9525">
            <a:noFill/>
            <a:miter lim="800000"/>
            <a:headEnd/>
            <a:tailEnd/>
          </a:ln>
        </p:spPr>
        <p:txBody>
          <a:bodyPr vert="horz" wrap="square" lIns="91419" tIns="45709" rIns="91419" bIns="45709" numCol="1" anchor="b" anchorCtr="0" compatLnSpc="1">
            <a:prstTxWarp prst="textNoShape">
              <a:avLst/>
            </a:prstTxWarp>
          </a:bodyPr>
          <a:lstStyle>
            <a:lvl1pPr algn="r" fontAlgn="auto">
              <a:spcBef>
                <a:spcPts val="0"/>
              </a:spcBef>
              <a:spcAft>
                <a:spcPts val="0"/>
              </a:spcAft>
              <a:defRPr sz="1200">
                <a:latin typeface="+mn-lt"/>
              </a:defRPr>
            </a:lvl1pPr>
          </a:lstStyle>
          <a:p>
            <a:pPr>
              <a:defRPr/>
            </a:pPr>
            <a:fld id="{2DBB477E-3E74-4C04-92E9-B95ABD89DBB4}" type="slidenum">
              <a:rPr lang="en-US"/>
              <a:pPr>
                <a:defRPr/>
              </a:pPr>
              <a:t>‹#›</a:t>
            </a:fld>
            <a:endParaRPr lang="en-US" dirty="0"/>
          </a:p>
        </p:txBody>
      </p:sp>
    </p:spTree>
    <p:extLst>
      <p:ext uri="{BB962C8B-B14F-4D97-AF65-F5344CB8AC3E}">
        <p14:creationId xmlns:p14="http://schemas.microsoft.com/office/powerpoint/2010/main" val="2864273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1</a:t>
            </a:fld>
            <a:endParaRPr lang="en-US" dirty="0"/>
          </a:p>
        </p:txBody>
      </p:sp>
    </p:spTree>
    <p:extLst>
      <p:ext uri="{BB962C8B-B14F-4D97-AF65-F5344CB8AC3E}">
        <p14:creationId xmlns:p14="http://schemas.microsoft.com/office/powerpoint/2010/main" val="2503956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a:t>
            </a:r>
            <a:r>
              <a:rPr lang="en-US" baseline="0" dirty="0" smtClean="0"/>
              <a:t> models macro uses fuzzy logic to match close items as well as take asterisk into account</a:t>
            </a:r>
          </a:p>
          <a:p>
            <a:endParaRPr lang="en-US" baseline="0" dirty="0" smtClean="0"/>
          </a:p>
          <a:p>
            <a:r>
              <a:rPr lang="en-US" dirty="0" smtClean="0"/>
              <a:t>First model is a search for an additional model number</a:t>
            </a:r>
            <a:endParaRPr lang="en-US" baseline="0" dirty="0" smtClean="0"/>
          </a:p>
          <a:p>
            <a:r>
              <a:rPr lang="en-US" baseline="0" dirty="0" smtClean="0"/>
              <a:t>Second is a search for an additional model number where the match includes two asterisk at the end</a:t>
            </a:r>
          </a:p>
          <a:p>
            <a:r>
              <a:rPr lang="en-US" baseline="0" dirty="0" smtClean="0"/>
              <a:t>Third is a sample of a non-listed model number</a:t>
            </a:r>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33</a:t>
            </a:fld>
            <a:endParaRPr lang="en-US" dirty="0"/>
          </a:p>
        </p:txBody>
      </p:sp>
    </p:spTree>
    <p:extLst>
      <p:ext uri="{BB962C8B-B14F-4D97-AF65-F5344CB8AC3E}">
        <p14:creationId xmlns:p14="http://schemas.microsoft.com/office/powerpoint/2010/main" val="18046030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39</a:t>
            </a:fld>
            <a:endParaRPr lang="en-US" dirty="0"/>
          </a:p>
        </p:txBody>
      </p:sp>
    </p:spTree>
    <p:extLst>
      <p:ext uri="{BB962C8B-B14F-4D97-AF65-F5344CB8AC3E}">
        <p14:creationId xmlns:p14="http://schemas.microsoft.com/office/powerpoint/2010/main" val="3371777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rgbClr val="FF0000"/>
                </a:solidFill>
              </a:rPr>
              <a:t>Add change log post</a:t>
            </a:r>
          </a:p>
          <a:p>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41</a:t>
            </a:fld>
            <a:endParaRPr lang="en-US" dirty="0"/>
          </a:p>
        </p:txBody>
      </p:sp>
    </p:spTree>
    <p:extLst>
      <p:ext uri="{BB962C8B-B14F-4D97-AF65-F5344CB8AC3E}">
        <p14:creationId xmlns:p14="http://schemas.microsoft.com/office/powerpoint/2010/main" val="173535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42</a:t>
            </a:fld>
            <a:endParaRPr lang="en-US" dirty="0"/>
          </a:p>
        </p:txBody>
      </p:sp>
    </p:spTree>
    <p:extLst>
      <p:ext uri="{BB962C8B-B14F-4D97-AF65-F5344CB8AC3E}">
        <p14:creationId xmlns:p14="http://schemas.microsoft.com/office/powerpoint/2010/main" val="4229341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 another poll here to see which advanced view seems the most attractive to our partners (filtering lists, creating visuals, embedding info, or the macro)</a:t>
            </a:r>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44</a:t>
            </a:fld>
            <a:endParaRPr lang="en-US" dirty="0"/>
          </a:p>
        </p:txBody>
      </p:sp>
    </p:spTree>
    <p:extLst>
      <p:ext uri="{BB962C8B-B14F-4D97-AF65-F5344CB8AC3E}">
        <p14:creationId xmlns:p14="http://schemas.microsoft.com/office/powerpoint/2010/main" val="1619829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 poll</a:t>
            </a:r>
            <a:r>
              <a:rPr lang="en-US" baseline="0" dirty="0" smtClean="0"/>
              <a:t> on interest in deep dive session on ENERGY STAR APIs and </a:t>
            </a:r>
            <a:r>
              <a:rPr lang="en-US" baseline="0" dirty="0" err="1" smtClean="0"/>
              <a:t>Socrata</a:t>
            </a:r>
            <a:r>
              <a:rPr lang="en-US" baseline="0" dirty="0" smtClean="0"/>
              <a:t> use</a:t>
            </a:r>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47</a:t>
            </a:fld>
            <a:endParaRPr lang="en-US" dirty="0"/>
          </a:p>
        </p:txBody>
      </p:sp>
    </p:spTree>
    <p:extLst>
      <p:ext uri="{BB962C8B-B14F-4D97-AF65-F5344CB8AC3E}">
        <p14:creationId xmlns:p14="http://schemas.microsoft.com/office/powerpoint/2010/main" val="4259417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52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smtClean="0"/>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3186" eaLnBrk="0" hangingPunct="0">
              <a:defRPr b="1">
                <a:solidFill>
                  <a:schemeClr val="tx1"/>
                </a:solidFill>
                <a:latin typeface="Arial" pitchFamily="34" charset="0"/>
              </a:defRPr>
            </a:lvl1pPr>
            <a:lvl2pPr marL="709443" indent="-272863" defTabSz="923186" eaLnBrk="0" hangingPunct="0">
              <a:defRPr b="1">
                <a:solidFill>
                  <a:schemeClr val="tx1"/>
                </a:solidFill>
                <a:latin typeface="Arial" pitchFamily="34" charset="0"/>
              </a:defRPr>
            </a:lvl2pPr>
            <a:lvl3pPr marL="1091451" indent="-218290" defTabSz="923186" eaLnBrk="0" hangingPunct="0">
              <a:defRPr b="1">
                <a:solidFill>
                  <a:schemeClr val="tx1"/>
                </a:solidFill>
                <a:latin typeface="Arial" pitchFamily="34" charset="0"/>
              </a:defRPr>
            </a:lvl3pPr>
            <a:lvl4pPr marL="1528031" indent="-218290" defTabSz="923186" eaLnBrk="0" hangingPunct="0">
              <a:defRPr b="1">
                <a:solidFill>
                  <a:schemeClr val="tx1"/>
                </a:solidFill>
                <a:latin typeface="Arial" pitchFamily="34" charset="0"/>
              </a:defRPr>
            </a:lvl4pPr>
            <a:lvl5pPr marL="1964611" indent="-218290" defTabSz="923186" eaLnBrk="0" hangingPunct="0">
              <a:defRPr b="1">
                <a:solidFill>
                  <a:schemeClr val="tx1"/>
                </a:solidFill>
                <a:latin typeface="Arial" pitchFamily="34" charset="0"/>
              </a:defRPr>
            </a:lvl5pPr>
            <a:lvl6pPr marL="2401192" indent="-218290" defTabSz="923186" eaLnBrk="0" fontAlgn="base" hangingPunct="0">
              <a:spcBef>
                <a:spcPct val="0"/>
              </a:spcBef>
              <a:spcAft>
                <a:spcPct val="0"/>
              </a:spcAft>
              <a:defRPr b="1">
                <a:solidFill>
                  <a:schemeClr val="tx1"/>
                </a:solidFill>
                <a:latin typeface="Arial" pitchFamily="34" charset="0"/>
              </a:defRPr>
            </a:lvl6pPr>
            <a:lvl7pPr marL="2837772" indent="-218290" defTabSz="923186" eaLnBrk="0" fontAlgn="base" hangingPunct="0">
              <a:spcBef>
                <a:spcPct val="0"/>
              </a:spcBef>
              <a:spcAft>
                <a:spcPct val="0"/>
              </a:spcAft>
              <a:defRPr b="1">
                <a:solidFill>
                  <a:schemeClr val="tx1"/>
                </a:solidFill>
                <a:latin typeface="Arial" pitchFamily="34" charset="0"/>
              </a:defRPr>
            </a:lvl7pPr>
            <a:lvl8pPr marL="3274352" indent="-218290" defTabSz="923186" eaLnBrk="0" fontAlgn="base" hangingPunct="0">
              <a:spcBef>
                <a:spcPct val="0"/>
              </a:spcBef>
              <a:spcAft>
                <a:spcPct val="0"/>
              </a:spcAft>
              <a:defRPr b="1">
                <a:solidFill>
                  <a:schemeClr val="tx1"/>
                </a:solidFill>
                <a:latin typeface="Arial" pitchFamily="34" charset="0"/>
              </a:defRPr>
            </a:lvl8pPr>
            <a:lvl9pPr marL="3710932" indent="-218290" defTabSz="923186" eaLnBrk="0" fontAlgn="base" hangingPunct="0">
              <a:spcBef>
                <a:spcPct val="0"/>
              </a:spcBef>
              <a:spcAft>
                <a:spcPct val="0"/>
              </a:spcAft>
              <a:defRPr b="1">
                <a:solidFill>
                  <a:schemeClr val="tx1"/>
                </a:solidFill>
                <a:latin typeface="Arial" pitchFamily="34" charset="0"/>
              </a:defRPr>
            </a:lvl9pPr>
          </a:lstStyle>
          <a:p>
            <a:pPr eaLnBrk="1" hangingPunct="1"/>
            <a:fld id="{EA33C548-AF1B-4B47-81E6-6515E2771C4F}" type="slidenum">
              <a:rPr lang="en-US" b="0" smtClean="0">
                <a:latin typeface="Calibri" pitchFamily="34" charset="0"/>
              </a:rPr>
              <a:pPr eaLnBrk="1" hangingPunct="1"/>
              <a:t>50</a:t>
            </a:fld>
            <a:endParaRPr lang="en-US" b="0" dirty="0" smtClean="0">
              <a:latin typeface="Calibri" pitchFamily="34" charset="0"/>
            </a:endParaRPr>
          </a:p>
        </p:txBody>
      </p:sp>
    </p:spTree>
    <p:extLst>
      <p:ext uri="{BB962C8B-B14F-4D97-AF65-F5344CB8AC3E}">
        <p14:creationId xmlns:p14="http://schemas.microsoft.com/office/powerpoint/2010/main" val="11833333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 with the following Poll:</a:t>
            </a:r>
          </a:p>
          <a:p>
            <a:r>
              <a:rPr lang="en-US" dirty="0" smtClean="0"/>
              <a:t>What is your main interest in using data on ENERGY STAR certified products?</a:t>
            </a:r>
          </a:p>
          <a:p>
            <a:r>
              <a:rPr lang="en-US" dirty="0" smtClean="0"/>
              <a:t>a. Review range and performance of ENERGY STAR products in your portfolio</a:t>
            </a:r>
          </a:p>
          <a:p>
            <a:r>
              <a:rPr lang="en-US" dirty="0" smtClean="0"/>
              <a:t>b. Flagging currently certified ENERGY STAR products along with other product information for consumers.</a:t>
            </a:r>
          </a:p>
          <a:p>
            <a:r>
              <a:rPr lang="en-US" dirty="0" smtClean="0"/>
              <a:t>c. Determining the availability of a subset of ENERGY STAR products for promotion, etc…</a:t>
            </a:r>
          </a:p>
          <a:p>
            <a:r>
              <a:rPr lang="en-US" dirty="0" smtClean="0"/>
              <a:t>d. Finding models to confirm that they are currently ENERGY STAR certified for processing rebates, etc.</a:t>
            </a:r>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2</a:t>
            </a:fld>
            <a:endParaRPr lang="en-US" dirty="0"/>
          </a:p>
        </p:txBody>
      </p:sp>
    </p:spTree>
    <p:extLst>
      <p:ext uri="{BB962C8B-B14F-4D97-AF65-F5344CB8AC3E}">
        <p14:creationId xmlns:p14="http://schemas.microsoft.com/office/powerpoint/2010/main" val="3495554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a:t>
            </a:r>
            <a:r>
              <a:rPr lang="en-US" baseline="0" dirty="0" smtClean="0"/>
              <a:t> </a:t>
            </a:r>
            <a:r>
              <a:rPr lang="en-US" baseline="0" dirty="0" err="1" smtClean="0"/>
              <a:t>Socrata</a:t>
            </a:r>
            <a:r>
              <a:rPr lang="en-US" baseline="0" dirty="0" smtClean="0"/>
              <a:t>: </a:t>
            </a:r>
            <a:r>
              <a:rPr lang="en-US" sz="1200" kern="1200" dirty="0" smtClean="0">
                <a:solidFill>
                  <a:schemeClr val="tx1"/>
                </a:solidFill>
                <a:effectLst/>
                <a:latin typeface="+mn-lt"/>
                <a:ea typeface="+mn-ea"/>
                <a:cs typeface="+mn-cs"/>
              </a:rPr>
              <a:t>.  emphasize the point that today you are going to cover a range of tools that allow different audiences to access your data in different ways. Different users have different needs and only use some of the tools.  Also, you welcome feedback and input to help continually improve the tools and data over time.</a:t>
            </a:r>
            <a:endParaRPr lang="en-US" dirty="0"/>
          </a:p>
        </p:txBody>
      </p:sp>
      <p:sp>
        <p:nvSpPr>
          <p:cNvPr id="4" name="Slide Number Placeholder 3"/>
          <p:cNvSpPr>
            <a:spLocks noGrp="1"/>
          </p:cNvSpPr>
          <p:nvPr>
            <p:ph type="sldNum" sz="quarter" idx="10"/>
          </p:nvPr>
        </p:nvSpPr>
        <p:spPr/>
        <p:txBody>
          <a:bodyPr/>
          <a:lstStyle/>
          <a:p>
            <a:pPr>
              <a:defRPr/>
            </a:pPr>
            <a:fld id="{0E6F8836-81F1-4905-8E1E-77EBFE0ED9DA}" type="slidenum">
              <a:rPr lang="en-US" smtClean="0"/>
              <a:pPr>
                <a:defRPr/>
              </a:pPr>
              <a:t>4</a:t>
            </a:fld>
            <a:endParaRPr lang="en-US" dirty="0"/>
          </a:p>
        </p:txBody>
      </p:sp>
    </p:spTree>
    <p:extLst>
      <p:ext uri="{BB962C8B-B14F-4D97-AF65-F5344CB8AC3E}">
        <p14:creationId xmlns:p14="http://schemas.microsoft.com/office/powerpoint/2010/main" val="2679685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Benefits of ENERGY STAR Qualified Products</a:t>
            </a:r>
            <a:endParaRPr lang="en-US" dirty="0" smtClean="0">
              <a:solidFill>
                <a:schemeClr val="tx1"/>
              </a:solidFill>
            </a:endParaRPr>
          </a:p>
          <a:p>
            <a:r>
              <a:rPr lang="en-US" dirty="0" smtClean="0">
                <a:solidFill>
                  <a:schemeClr val="tx1"/>
                </a:solidFill>
              </a:rPr>
              <a:t>Consume less energy</a:t>
            </a:r>
          </a:p>
          <a:p>
            <a:pPr lvl="1"/>
            <a:r>
              <a:rPr lang="en-US" dirty="0" smtClean="0">
                <a:solidFill>
                  <a:schemeClr val="tx1"/>
                </a:solidFill>
              </a:rPr>
              <a:t>Reduced kWh – reduced CO2 emissions</a:t>
            </a:r>
          </a:p>
          <a:p>
            <a:pPr lvl="1"/>
            <a:r>
              <a:rPr lang="en-US" dirty="0" smtClean="0">
                <a:solidFill>
                  <a:schemeClr val="tx1"/>
                </a:solidFill>
              </a:rPr>
              <a:t>Reduced kWh – less heat – reduced A/C expenses</a:t>
            </a:r>
          </a:p>
          <a:p>
            <a:r>
              <a:rPr lang="en-US" dirty="0" smtClean="0">
                <a:solidFill>
                  <a:schemeClr val="tx1"/>
                </a:solidFill>
              </a:rPr>
              <a:t>Equivalent or better quality</a:t>
            </a:r>
          </a:p>
          <a:p>
            <a:r>
              <a:rPr lang="en-US" dirty="0" smtClean="0">
                <a:solidFill>
                  <a:schemeClr val="tx1"/>
                </a:solidFill>
              </a:rPr>
              <a:t>Annual and life cycle cost savings</a:t>
            </a:r>
          </a:p>
          <a:p>
            <a:pPr lvl="1"/>
            <a:r>
              <a:rPr lang="en-US" dirty="0" smtClean="0">
                <a:solidFill>
                  <a:schemeClr val="tx1"/>
                </a:solidFill>
              </a:rPr>
              <a:t>Additional funds for programmatic uses</a:t>
            </a:r>
          </a:p>
          <a:p>
            <a:r>
              <a:rPr lang="en-US" dirty="0" smtClean="0">
                <a:solidFill>
                  <a:schemeClr val="tx1"/>
                </a:solidFill>
              </a:rPr>
              <a:t>Publicly demonstrate commitment to environment</a:t>
            </a:r>
          </a:p>
          <a:p>
            <a:r>
              <a:rPr lang="en-US" dirty="0" smtClean="0">
                <a:solidFill>
                  <a:schemeClr val="tx1"/>
                </a:solidFill>
              </a:rPr>
              <a:t>Third-party certification procedures bolster the integrity of the program and ensure energy-efficient performance</a:t>
            </a:r>
          </a:p>
          <a:p>
            <a:endParaRPr lang="en-US" dirty="0"/>
          </a:p>
        </p:txBody>
      </p:sp>
      <p:sp>
        <p:nvSpPr>
          <p:cNvPr id="4" name="Slide Number Placeholder 3"/>
          <p:cNvSpPr>
            <a:spLocks noGrp="1"/>
          </p:cNvSpPr>
          <p:nvPr>
            <p:ph type="sldNum" sz="quarter" idx="10"/>
          </p:nvPr>
        </p:nvSpPr>
        <p:spPr/>
        <p:txBody>
          <a:bodyPr/>
          <a:lstStyle/>
          <a:p>
            <a:fld id="{67AE5278-8812-4315-9DF3-46500A62D59B}" type="slidenum">
              <a:rPr lang="en-US" smtClean="0"/>
              <a:pPr/>
              <a:t>6</a:t>
            </a:fld>
            <a:endParaRPr lang="en-US" dirty="0"/>
          </a:p>
        </p:txBody>
      </p:sp>
    </p:spTree>
    <p:extLst>
      <p:ext uri="{BB962C8B-B14F-4D97-AF65-F5344CB8AC3E}">
        <p14:creationId xmlns:p14="http://schemas.microsoft.com/office/powerpoint/2010/main" val="3807900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Times New Roman" pitchFamily="18" charset="0"/>
                <a:ea typeface="+mn-ea"/>
                <a:cs typeface="+mn-cs"/>
              </a:rPr>
              <a:t>ES continues to work on helping consumers identify the most energy efficient products in the marketplace.  </a:t>
            </a:r>
          </a:p>
        </p:txBody>
      </p:sp>
      <p:sp>
        <p:nvSpPr>
          <p:cNvPr id="4" name="Slide Number Placeholder 3"/>
          <p:cNvSpPr>
            <a:spLocks noGrp="1"/>
          </p:cNvSpPr>
          <p:nvPr>
            <p:ph type="sldNum" sz="quarter" idx="10"/>
          </p:nvPr>
        </p:nvSpPr>
        <p:spPr/>
        <p:txBody>
          <a:bodyPr/>
          <a:lstStyle/>
          <a:p>
            <a:fld id="{67AE5278-8812-4315-9DF3-46500A62D59B}" type="slidenum">
              <a:rPr lang="en-US" smtClean="0"/>
              <a:pPr/>
              <a:t>7</a:t>
            </a:fld>
            <a:endParaRPr lang="en-US" dirty="0"/>
          </a:p>
        </p:txBody>
      </p:sp>
    </p:spTree>
    <p:extLst>
      <p:ext uri="{BB962C8B-B14F-4D97-AF65-F5344CB8AC3E}">
        <p14:creationId xmlns:p14="http://schemas.microsoft.com/office/powerpoint/2010/main" val="3008059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bwMode="auto">
          <a:xfrm>
            <a:off x="1182688" y="695325"/>
            <a:ext cx="4648200" cy="3486150"/>
          </a:xfrm>
          <a:noFill/>
          <a:ln>
            <a:solidFill>
              <a:srgbClr val="000000"/>
            </a:solidFill>
            <a:miter lim="800000"/>
            <a:headEnd/>
            <a:tailEnd/>
          </a:ln>
        </p:spPr>
      </p:sp>
      <p:sp>
        <p:nvSpPr>
          <p:cNvPr id="26627" name="Rectangle 3"/>
          <p:cNvSpPr>
            <a:spLocks noGrp="1" noChangeArrowheads="1"/>
          </p:cNvSpPr>
          <p:nvPr>
            <p:ph type="body" idx="1"/>
          </p:nvPr>
        </p:nvSpPr>
        <p:spPr bwMode="auto">
          <a:xfrm>
            <a:off x="701675" y="4416425"/>
            <a:ext cx="5607050" cy="4184650"/>
          </a:xfrm>
          <a:noFill/>
        </p:spPr>
        <p:txBody>
          <a:bodyPr wrap="square" lIns="89720" tIns="44859" rIns="89720" bIns="44859" numCol="1" anchor="t" anchorCtr="0" compatLnSpc="1">
            <a:prstTxWarp prst="textNoShape">
              <a:avLst/>
            </a:prstTxWarp>
          </a:bodyPr>
          <a:lstStyle/>
          <a:p>
            <a:endParaRPr lang="en-US" dirty="0" smtClean="0"/>
          </a:p>
        </p:txBody>
      </p:sp>
    </p:spTree>
    <p:extLst>
      <p:ext uri="{BB962C8B-B14F-4D97-AF65-F5344CB8AC3E}">
        <p14:creationId xmlns:p14="http://schemas.microsoft.com/office/powerpoint/2010/main" val="3760715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39939" name="Rectangle 3"/>
          <p:cNvSpPr>
            <a:spLocks noGrp="1"/>
          </p:cNvSpPr>
          <p:nvPr>
            <p:ph type="body" idx="1"/>
          </p:nvPr>
        </p:nvSpPr>
        <p:spPr bwMode="auto">
          <a:xfrm>
            <a:off x="933452" y="4416426"/>
            <a:ext cx="5143500" cy="4183063"/>
          </a:xfrm>
          <a:noFill/>
        </p:spPr>
        <p:txBody>
          <a:bodyPr wrap="square" lIns="89698" tIns="44848" rIns="89698" bIns="44848" numCol="1" anchor="t" anchorCtr="0" compatLnSpc="1">
            <a:prstTxWarp prst="textNoShape">
              <a:avLst/>
            </a:prstTxWarp>
          </a:bodyPr>
          <a:lstStyle/>
          <a:p>
            <a:pPr eaLnBrk="1" hangingPunct="1">
              <a:spcBef>
                <a:spcPct val="0"/>
              </a:spcBef>
              <a:buFontTx/>
              <a:buChar char="-"/>
            </a:pPr>
            <a:r>
              <a:rPr lang="en-US" dirty="0" smtClean="0"/>
              <a:t>Data</a:t>
            </a:r>
            <a:r>
              <a:rPr lang="en-US" baseline="0" dirty="0" smtClean="0"/>
              <a:t> movement from partners to EPA as well as showing how the APIs feed the datasets, meaning third-parties have the same access to information EPA does for their own tools.</a:t>
            </a:r>
            <a:endParaRPr lang="en-US" dirty="0" smtClean="0"/>
          </a:p>
        </p:txBody>
      </p:sp>
    </p:spTree>
    <p:extLst>
      <p:ext uri="{BB962C8B-B14F-4D97-AF65-F5344CB8AC3E}">
        <p14:creationId xmlns:p14="http://schemas.microsoft.com/office/powerpoint/2010/main" val="772263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Product finder intended for consumers, search field looks at models and additional model information</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Product lists spreadsheets and APIs, filtering, and visuals intended for energy efficiency programs</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APIs intended for efficiency automating energy efficiency programs as well as new uses through mash ups of data</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11</a:t>
            </a:fld>
            <a:endParaRPr lang="en-US" dirty="0"/>
          </a:p>
        </p:txBody>
      </p:sp>
    </p:spTree>
    <p:extLst>
      <p:ext uri="{BB962C8B-B14F-4D97-AF65-F5344CB8AC3E}">
        <p14:creationId xmlns:p14="http://schemas.microsoft.com/office/powerpoint/2010/main" val="4226869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chemeClr val="tx1"/>
                </a:solidFill>
              </a:rPr>
              <a:t>EPA uses the APIs for product finders, developers have access to the same public information as EPA</a:t>
            </a:r>
            <a:endParaRPr lang="en-US" dirty="0"/>
          </a:p>
        </p:txBody>
      </p:sp>
      <p:sp>
        <p:nvSpPr>
          <p:cNvPr id="4" name="Slide Number Placeholder 3"/>
          <p:cNvSpPr>
            <a:spLocks noGrp="1"/>
          </p:cNvSpPr>
          <p:nvPr>
            <p:ph type="sldNum" sz="quarter" idx="10"/>
          </p:nvPr>
        </p:nvSpPr>
        <p:spPr/>
        <p:txBody>
          <a:bodyPr/>
          <a:lstStyle/>
          <a:p>
            <a:pPr>
              <a:defRPr/>
            </a:pPr>
            <a:fld id="{2DBB477E-3E74-4C04-92E9-B95ABD89DBB4}" type="slidenum">
              <a:rPr lang="en-US" smtClean="0"/>
              <a:pPr>
                <a:defRPr/>
              </a:pPr>
              <a:t>15</a:t>
            </a:fld>
            <a:endParaRPr lang="en-US" dirty="0"/>
          </a:p>
        </p:txBody>
      </p:sp>
    </p:spTree>
    <p:extLst>
      <p:ext uri="{BB962C8B-B14F-4D97-AF65-F5344CB8AC3E}">
        <p14:creationId xmlns:p14="http://schemas.microsoft.com/office/powerpoint/2010/main" val="15961541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62201"/>
            <a:ext cx="7772400" cy="1066800"/>
          </a:xfrm>
        </p:spPr>
        <p:txBody>
          <a:bodyPr/>
          <a:lstStyle>
            <a:lvl1pPr algn="ctr">
              <a:defRPr>
                <a:solidFill>
                  <a:srgbClr val="000000"/>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ormAutofit/>
          </a:bodyPr>
          <a:lstStyle>
            <a:lvl1pPr algn="l">
              <a:defRPr sz="4000">
                <a:solidFill>
                  <a:srgbClr val="00000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sldNum" sz="quarter" idx="10"/>
          </p:nvPr>
        </p:nvSpPr>
        <p:spPr>
          <a:ln/>
        </p:spPr>
        <p:txBody>
          <a:bodyPr/>
          <a:lstStyle>
            <a:lvl1pPr>
              <a:defRPr/>
            </a:lvl1pPr>
          </a:lstStyle>
          <a:p>
            <a:fld id="{9D287850-AB93-42A0-BAE3-33F50A4FCAA6}"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fld id="{8AB1F619-E397-44D7-9D63-C967859C21EC}"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sldNum" sz="quarter" idx="10"/>
          </p:nvPr>
        </p:nvSpPr>
        <p:spPr>
          <a:ln/>
        </p:spPr>
        <p:txBody>
          <a:bodyPr/>
          <a:lstStyle>
            <a:lvl1pPr>
              <a:defRPr/>
            </a:lvl1pPr>
          </a:lstStyle>
          <a:p>
            <a:fld id="{432E76B5-E2A0-4B75-97AE-0A6A8A0416C2}" type="slidenum">
              <a:rPr lang="en-US"/>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0"/>
            <a:ext cx="5111750"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286000"/>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fld id="{DD6F7AE5-A2E2-4069-A0EE-F39A000E9015}"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53200" y="6245225"/>
            <a:ext cx="2133600" cy="476250"/>
          </a:xfrm>
        </p:spPr>
        <p:txBody>
          <a:bodyPr/>
          <a:lstStyle>
            <a:lvl1pPr>
              <a:defRPr/>
            </a:lvl1pPr>
          </a:lstStyle>
          <a:p>
            <a:fld id="{6AAEBB07-C71E-4B54-849B-3870C40E819D}"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106" charset="-128"/>
              </a:defRPr>
            </a:lvl1pPr>
          </a:lstStyle>
          <a:p>
            <a:pPr fontAlgn="base">
              <a:spcBef>
                <a:spcPct val="0"/>
              </a:spcBef>
              <a:spcAft>
                <a:spcPct val="0"/>
              </a:spcAft>
              <a:defRPr/>
            </a:pPr>
            <a:endParaRPr lang="en-US" sz="1200" dirty="0">
              <a:solidFill>
                <a:srgbClr val="3F3F3F"/>
              </a:solidFill>
            </a:endParaRPr>
          </a:p>
        </p:txBody>
      </p:sp>
      <p:sp>
        <p:nvSpPr>
          <p:cNvPr id="6" name="Footer Placeholder 5"/>
          <p:cNvSpPr>
            <a:spLocks noGrp="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ＭＳ Ｐゴシック" pitchFamily="-106" charset="-128"/>
              </a:defRPr>
            </a:lvl1pPr>
          </a:lstStyle>
          <a:p>
            <a:pPr fontAlgn="base">
              <a:spcBef>
                <a:spcPct val="0"/>
              </a:spcBef>
              <a:spcAft>
                <a:spcPct val="0"/>
              </a:spcAft>
              <a:defRPr/>
            </a:pPr>
            <a:endParaRPr lang="en-US" sz="1200" dirty="0">
              <a:solidFill>
                <a:srgbClr val="3F3F3F"/>
              </a:solidFill>
            </a:endParaRPr>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lgn="r">
              <a:defRPr>
                <a:latin typeface="Arial" charset="0"/>
              </a:defRPr>
            </a:lvl1pPr>
          </a:lstStyle>
          <a:p>
            <a:pPr fontAlgn="base">
              <a:spcBef>
                <a:spcPct val="0"/>
              </a:spcBef>
              <a:spcAft>
                <a:spcPct val="0"/>
              </a:spcAft>
              <a:defRPr/>
            </a:pPr>
            <a:fld id="{39241C2D-04E8-430E-9B00-1872B652A2B3}" type="slidenum">
              <a:rPr lang="en-US" sz="1200">
                <a:solidFill>
                  <a:srgbClr val="3F3F3F"/>
                </a:solidFill>
              </a:rPr>
              <a:pPr fontAlgn="base">
                <a:spcBef>
                  <a:spcPct val="0"/>
                </a:spcBef>
                <a:spcAft>
                  <a:spcPct val="0"/>
                </a:spcAft>
                <a:defRPr/>
              </a:pPr>
              <a:t>‹#›</a:t>
            </a:fld>
            <a:endParaRPr lang="en-US" sz="1200" dirty="0">
              <a:solidFill>
                <a:srgbClr val="3F3F3F"/>
              </a:solidFill>
            </a:endParaRPr>
          </a:p>
        </p:txBody>
      </p:sp>
    </p:spTree>
    <p:extLst>
      <p:ext uri="{BB962C8B-B14F-4D97-AF65-F5344CB8AC3E}">
        <p14:creationId xmlns:p14="http://schemas.microsoft.com/office/powerpoint/2010/main" val="3291702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a:lvl1pPr>
          </a:lstStyle>
          <a:p>
            <a:fld id="{87AB9208-8B37-43C2-B2C2-B10F89AF8E48}"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720" r:id="rId1"/>
    <p:sldLayoutId id="2147483704" r:id="rId2"/>
    <p:sldLayoutId id="2147483705" r:id="rId3"/>
    <p:sldLayoutId id="2147483706" r:id="rId4"/>
    <p:sldLayoutId id="2147483707" r:id="rId5"/>
    <p:sldLayoutId id="2147483719" r:id="rId6"/>
    <p:sldLayoutId id="2147483721" r:id="rId7"/>
  </p:sldLayoutIdLst>
  <p:hf hdr="0" ftr="0" dt="0"/>
  <p:txStyles>
    <p:titleStyle>
      <a:lvl1pPr algn="l" rtl="0" eaLnBrk="1" fontAlgn="base" hangingPunct="1">
        <a:spcBef>
          <a:spcPct val="0"/>
        </a:spcBef>
        <a:spcAft>
          <a:spcPct val="0"/>
        </a:spcAft>
        <a:defRPr sz="4000" b="1" kern="1200">
          <a:solidFill>
            <a:srgbClr val="000000"/>
          </a:solidFill>
          <a:latin typeface="Arial" pitchFamily="34" charset="0"/>
          <a:ea typeface="+mj-ea"/>
          <a:cs typeface="Arial" pitchFamily="34" charset="0"/>
        </a:defRPr>
      </a:lvl1pPr>
      <a:lvl2pPr algn="l" rtl="0" eaLnBrk="1" fontAlgn="base" hangingPunct="1">
        <a:spcBef>
          <a:spcPct val="0"/>
        </a:spcBef>
        <a:spcAft>
          <a:spcPct val="0"/>
        </a:spcAft>
        <a:defRPr sz="4000" b="1">
          <a:solidFill>
            <a:schemeClr val="tx1"/>
          </a:solidFill>
          <a:latin typeface="Arial" charset="0"/>
          <a:cs typeface="Arial" charset="0"/>
        </a:defRPr>
      </a:lvl2pPr>
      <a:lvl3pPr algn="l" rtl="0" eaLnBrk="1" fontAlgn="base" hangingPunct="1">
        <a:spcBef>
          <a:spcPct val="0"/>
        </a:spcBef>
        <a:spcAft>
          <a:spcPct val="0"/>
        </a:spcAft>
        <a:defRPr sz="4000" b="1">
          <a:solidFill>
            <a:schemeClr val="tx1"/>
          </a:solidFill>
          <a:latin typeface="Arial" charset="0"/>
          <a:cs typeface="Arial" charset="0"/>
        </a:defRPr>
      </a:lvl3pPr>
      <a:lvl4pPr algn="l" rtl="0" eaLnBrk="1" fontAlgn="base" hangingPunct="1">
        <a:spcBef>
          <a:spcPct val="0"/>
        </a:spcBef>
        <a:spcAft>
          <a:spcPct val="0"/>
        </a:spcAft>
        <a:defRPr sz="4000" b="1">
          <a:solidFill>
            <a:schemeClr val="tx1"/>
          </a:solidFill>
          <a:latin typeface="Arial" charset="0"/>
          <a:cs typeface="Arial" charset="0"/>
        </a:defRPr>
      </a:lvl4pPr>
      <a:lvl5pPr algn="l" rtl="0" eaLnBrk="1" fontAlgn="base" hangingPunct="1">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342900" indent="-342900" algn="l" rtl="0" eaLnBrk="1" fontAlgn="base" hangingPunct="1">
        <a:spcBef>
          <a:spcPct val="20000"/>
        </a:spcBef>
        <a:spcAft>
          <a:spcPct val="0"/>
        </a:spcAft>
        <a:buClr>
          <a:srgbClr val="00B0F0"/>
        </a:buClr>
        <a:buFont typeface="Arial" charset="0"/>
        <a:buChar char="•"/>
        <a:defRPr sz="3200" kern="1200">
          <a:solidFill>
            <a:srgbClr val="000000"/>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00B0F0"/>
        </a:buClr>
        <a:buFont typeface="Arial" charset="0"/>
        <a:buChar char="–"/>
        <a:defRPr sz="2800" kern="1200">
          <a:solidFill>
            <a:srgbClr val="000000"/>
          </a:solidFill>
          <a:latin typeface="Arial" pitchFamily="34" charset="0"/>
          <a:ea typeface="+mn-ea"/>
          <a:cs typeface="Arial" pitchFamily="34" charset="0"/>
        </a:defRPr>
      </a:lvl2pPr>
      <a:lvl3pPr marL="1143000" indent="-228600" algn="l" rtl="0" eaLnBrk="1" fontAlgn="base" hangingPunct="1">
        <a:spcBef>
          <a:spcPct val="20000"/>
        </a:spcBef>
        <a:spcAft>
          <a:spcPct val="0"/>
        </a:spcAft>
        <a:buClr>
          <a:srgbClr val="00B0F0"/>
        </a:buClr>
        <a:buFont typeface="Arial" charset="0"/>
        <a:buChar char="•"/>
        <a:defRPr sz="2400" kern="1200">
          <a:solidFill>
            <a:srgbClr val="000000"/>
          </a:solidFill>
          <a:latin typeface="Arial" pitchFamily="34" charset="0"/>
          <a:ea typeface="+mn-ea"/>
          <a:cs typeface="Arial" pitchFamily="34" charset="0"/>
        </a:defRPr>
      </a:lvl3pPr>
      <a:lvl4pPr marL="1600200" indent="-228600" algn="l" rtl="0" eaLnBrk="1" fontAlgn="base" hangingPunct="1">
        <a:spcBef>
          <a:spcPct val="20000"/>
        </a:spcBef>
        <a:spcAft>
          <a:spcPct val="0"/>
        </a:spcAft>
        <a:buClr>
          <a:srgbClr val="00B0F0"/>
        </a:buClr>
        <a:buFont typeface="Arial" charset="0"/>
        <a:buChar char="–"/>
        <a:defRPr sz="2000" kern="1200">
          <a:solidFill>
            <a:srgbClr val="000000"/>
          </a:solidFill>
          <a:latin typeface="Arial" pitchFamily="34" charset="0"/>
          <a:ea typeface="+mn-ea"/>
          <a:cs typeface="Arial" pitchFamily="34" charset="0"/>
        </a:defRPr>
      </a:lvl4pPr>
      <a:lvl5pPr marL="2057400" indent="-228600" algn="l" rtl="0" eaLnBrk="1" fontAlgn="base" hangingPunct="1">
        <a:spcBef>
          <a:spcPct val="20000"/>
        </a:spcBef>
        <a:spcAft>
          <a:spcPct val="0"/>
        </a:spcAft>
        <a:buClr>
          <a:srgbClr val="00B0F0"/>
        </a:buClr>
        <a:buFont typeface="Arial" charset="0"/>
        <a:buChar char="»"/>
        <a:defRPr sz="2000" kern="1200">
          <a:solidFill>
            <a:srgbClr val="00000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2000" y="2971800"/>
            <a:ext cx="7772400" cy="1066800"/>
          </a:xfrm>
        </p:spPr>
        <p:txBody>
          <a:bodyPr/>
          <a:lstStyle/>
          <a:p>
            <a:r>
              <a:rPr lang="en-US" dirty="0" smtClean="0"/>
              <a:t>Showcase of New</a:t>
            </a:r>
            <a:br>
              <a:rPr lang="en-US" dirty="0" smtClean="0"/>
            </a:br>
            <a:r>
              <a:rPr lang="en-US" dirty="0" smtClean="0"/>
              <a:t>ENERGY STAR Tools</a:t>
            </a:r>
            <a:br>
              <a:rPr lang="en-US" dirty="0" smtClean="0"/>
            </a:br>
            <a:r>
              <a:rPr lang="en-US" dirty="0" smtClean="0"/>
              <a:t/>
            </a:r>
            <a:br>
              <a:rPr lang="en-US" dirty="0" smtClean="0"/>
            </a:br>
            <a:r>
              <a:rPr lang="en-US" sz="2800" dirty="0" smtClean="0"/>
              <a:t>Accessing and Analyzing Certified Product Lists Including Product Features</a:t>
            </a:r>
            <a:endParaRPr lang="en-US" dirty="0"/>
          </a:p>
        </p:txBody>
      </p:sp>
      <p:sp>
        <p:nvSpPr>
          <p:cNvPr id="6" name="Subtitle 2"/>
          <p:cNvSpPr>
            <a:spLocks noGrp="1"/>
          </p:cNvSpPr>
          <p:nvPr>
            <p:ph type="subTitle" idx="1"/>
          </p:nvPr>
        </p:nvSpPr>
        <p:spPr>
          <a:xfrm>
            <a:off x="1447800" y="4800600"/>
            <a:ext cx="6400800" cy="1143000"/>
          </a:xfrm>
        </p:spPr>
        <p:txBody>
          <a:bodyPr>
            <a:normAutofit/>
          </a:bodyPr>
          <a:lstStyle/>
          <a:p>
            <a:pPr>
              <a:defRPr/>
            </a:pPr>
            <a:endParaRPr lang="en-US" sz="2800" b="1" dirty="0" smtClean="0">
              <a:solidFill>
                <a:srgbClr val="04B3EA"/>
              </a:solidFill>
              <a:latin typeface="+mn-lt"/>
              <a:cs typeface="+mn-cs"/>
            </a:endParaRPr>
          </a:p>
          <a:p>
            <a:pPr>
              <a:defRPr/>
            </a:pPr>
            <a:r>
              <a:rPr lang="en-US" sz="2800" b="1" dirty="0" smtClean="0">
                <a:solidFill>
                  <a:srgbClr val="04B3EA"/>
                </a:solidFill>
                <a:latin typeface="+mn-lt"/>
                <a:cs typeface="+mn-cs"/>
              </a:rPr>
              <a:t>June 18, 2014</a:t>
            </a:r>
            <a:endParaRPr lang="en-US" sz="2800" b="1" dirty="0">
              <a:solidFill>
                <a:srgbClr val="04B3EA"/>
              </a:solidFill>
              <a:latin typeface="+mn-lt"/>
              <a:cs typeface="+mn-cs"/>
            </a:endParaRPr>
          </a:p>
        </p:txBody>
      </p:sp>
      <p:sp>
        <p:nvSpPr>
          <p:cNvPr id="4" name="Slide Number Placeholder 3"/>
          <p:cNvSpPr>
            <a:spLocks noGrp="1"/>
          </p:cNvSpPr>
          <p:nvPr>
            <p:ph type="sldNum" sz="quarter" idx="4294967295"/>
          </p:nvPr>
        </p:nvSpPr>
        <p:spPr>
          <a:xfrm>
            <a:off x="7010400" y="6245225"/>
            <a:ext cx="2133600" cy="476250"/>
          </a:xfrm>
        </p:spPr>
        <p:txBody>
          <a:bodyPr/>
          <a:lstStyle/>
          <a:p>
            <a:fld id="{9D287850-AB93-42A0-BAE3-33F50A4FCAA6}" type="slidenum">
              <a:rPr lang="en-US" smtClean="0"/>
              <a:pPr/>
              <a:t>1</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txBox="1">
            <a:spLocks/>
          </p:cNvSpPr>
          <p:nvPr/>
        </p:nvSpPr>
        <p:spPr bwMode="auto">
          <a:xfrm>
            <a:off x="76200" y="76200"/>
            <a:ext cx="7620000" cy="1066800"/>
          </a:xfrm>
          <a:prstGeom prst="rect">
            <a:avLst/>
          </a:prstGeom>
          <a:noFill/>
          <a:ln w="9525">
            <a:noFill/>
            <a:miter lim="800000"/>
            <a:headEnd/>
            <a:tailEnd/>
          </a:ln>
        </p:spPr>
        <p:txBody>
          <a:bodyPr anchor="ctr"/>
          <a:lstStyle/>
          <a:p>
            <a:pPr fontAlgn="base">
              <a:spcBef>
                <a:spcPct val="0"/>
              </a:spcBef>
              <a:spcAft>
                <a:spcPct val="0"/>
              </a:spcAft>
            </a:pPr>
            <a:r>
              <a:rPr lang="en-US" sz="2800" b="1" dirty="0" smtClean="0">
                <a:solidFill>
                  <a:srgbClr val="000000"/>
                </a:solidFill>
                <a:latin typeface="Arial" pitchFamily="34" charset="0"/>
                <a:cs typeface="Arial" pitchFamily="34" charset="0"/>
              </a:rPr>
              <a:t>Partner to Product List Process</a:t>
            </a:r>
            <a:endParaRPr lang="en-US" sz="2800" b="1" dirty="0">
              <a:solidFill>
                <a:srgbClr val="000000"/>
              </a:solidFill>
              <a:latin typeface="Arial" pitchFamily="34" charset="0"/>
              <a:cs typeface="Arial" pitchFamily="34" charset="0"/>
            </a:endParaRPr>
          </a:p>
        </p:txBody>
      </p:sp>
      <p:cxnSp>
        <p:nvCxnSpPr>
          <p:cNvPr id="21508" name="AutoShape 45"/>
          <p:cNvCxnSpPr>
            <a:cxnSpLocks noChangeShapeType="1"/>
            <a:stCxn id="21510" idx="0"/>
            <a:endCxn id="21511" idx="1"/>
          </p:cNvCxnSpPr>
          <p:nvPr/>
        </p:nvCxnSpPr>
        <p:spPr bwMode="auto">
          <a:xfrm rot="5400000" flipH="1" flipV="1">
            <a:off x="989597" y="2553704"/>
            <a:ext cx="741948" cy="968541"/>
          </a:xfrm>
          <a:prstGeom prst="bentConnector2">
            <a:avLst/>
          </a:prstGeom>
          <a:noFill/>
          <a:ln w="57150">
            <a:solidFill>
              <a:schemeClr val="tx2"/>
            </a:solidFill>
            <a:miter lim="800000"/>
            <a:headEnd/>
            <a:tailEnd type="triangle" w="med" len="med"/>
          </a:ln>
        </p:spPr>
      </p:cxnSp>
      <p:cxnSp>
        <p:nvCxnSpPr>
          <p:cNvPr id="21509" name="AutoShape 46"/>
          <p:cNvCxnSpPr>
            <a:cxnSpLocks noChangeShapeType="1"/>
            <a:stCxn id="21510" idx="2"/>
            <a:endCxn id="21512" idx="1"/>
          </p:cNvCxnSpPr>
          <p:nvPr/>
        </p:nvCxnSpPr>
        <p:spPr bwMode="auto">
          <a:xfrm rot="16200000" flipH="1">
            <a:off x="973556" y="4226092"/>
            <a:ext cx="774030" cy="968541"/>
          </a:xfrm>
          <a:prstGeom prst="bentConnector2">
            <a:avLst/>
          </a:prstGeom>
          <a:noFill/>
          <a:ln w="57150">
            <a:solidFill>
              <a:schemeClr val="tx2"/>
            </a:solidFill>
            <a:miter lim="800000"/>
            <a:headEnd/>
            <a:tailEnd type="triangle" w="med" len="med"/>
          </a:ln>
        </p:spPr>
      </p:cxnSp>
      <p:sp>
        <p:nvSpPr>
          <p:cNvPr id="21510" name="AutoShape 47"/>
          <p:cNvSpPr>
            <a:spLocks noChangeArrowheads="1"/>
          </p:cNvSpPr>
          <p:nvPr/>
        </p:nvSpPr>
        <p:spPr bwMode="auto">
          <a:xfrm>
            <a:off x="152401" y="3408948"/>
            <a:ext cx="14478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a:solidFill>
                  <a:srgbClr val="FFFFFF"/>
                </a:solidFill>
              </a:rPr>
              <a:t>ENERGY STAR</a:t>
            </a:r>
          </a:p>
          <a:p>
            <a:pPr algn="ctr" fontAlgn="base">
              <a:spcBef>
                <a:spcPct val="0"/>
              </a:spcBef>
              <a:spcAft>
                <a:spcPct val="0"/>
              </a:spcAft>
            </a:pPr>
            <a:r>
              <a:rPr lang="en-US" sz="1400" b="1" dirty="0">
                <a:solidFill>
                  <a:srgbClr val="FFFFFF"/>
                </a:solidFill>
              </a:rPr>
              <a:t>Partner</a:t>
            </a:r>
          </a:p>
        </p:txBody>
      </p:sp>
      <p:sp>
        <p:nvSpPr>
          <p:cNvPr id="21511" name="AutoShape 48"/>
          <p:cNvSpPr>
            <a:spLocks noChangeArrowheads="1"/>
          </p:cNvSpPr>
          <p:nvPr/>
        </p:nvSpPr>
        <p:spPr bwMode="auto">
          <a:xfrm>
            <a:off x="1844842" y="2209800"/>
            <a:ext cx="12573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a:solidFill>
                  <a:srgbClr val="FFFFFF"/>
                </a:solidFill>
              </a:rPr>
              <a:t>Laboratory:</a:t>
            </a:r>
            <a:br>
              <a:rPr lang="en-US" sz="1400" b="1" dirty="0">
                <a:solidFill>
                  <a:srgbClr val="FFFFFF"/>
                </a:solidFill>
              </a:rPr>
            </a:br>
            <a:r>
              <a:rPr lang="en-US" sz="1400" b="1" dirty="0">
                <a:solidFill>
                  <a:srgbClr val="FFFFFF"/>
                </a:solidFill>
              </a:rPr>
              <a:t>Accredited</a:t>
            </a:r>
          </a:p>
        </p:txBody>
      </p:sp>
      <p:sp>
        <p:nvSpPr>
          <p:cNvPr id="20" name="AutoShape 51"/>
          <p:cNvSpPr>
            <a:spLocks noChangeArrowheads="1"/>
          </p:cNvSpPr>
          <p:nvPr/>
        </p:nvSpPr>
        <p:spPr bwMode="auto">
          <a:xfrm>
            <a:off x="6629400" y="1447800"/>
            <a:ext cx="1832813" cy="4343400"/>
          </a:xfrm>
          <a:prstGeom prst="roundRect">
            <a:avLst>
              <a:gd name="adj" fmla="val 10417"/>
            </a:avLst>
          </a:prstGeom>
          <a:gradFill flip="none" rotWithShape="1">
            <a:gsLst>
              <a:gs pos="0">
                <a:srgbClr val="04B3EA">
                  <a:tint val="66000"/>
                  <a:satMod val="160000"/>
                </a:srgbClr>
              </a:gs>
              <a:gs pos="50000">
                <a:srgbClr val="04B3EA">
                  <a:tint val="44500"/>
                  <a:satMod val="160000"/>
                </a:srgbClr>
              </a:gs>
              <a:gs pos="100000">
                <a:srgbClr val="04B3EA">
                  <a:tint val="23500"/>
                  <a:satMod val="160000"/>
                </a:srgbClr>
              </a:gs>
            </a:gsLst>
            <a:lin ang="5400000" scaled="1"/>
            <a:tileRect/>
          </a:gra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Publicly</a:t>
            </a:r>
          </a:p>
          <a:p>
            <a:pPr algn="ctr" fontAlgn="base">
              <a:spcBef>
                <a:spcPct val="0"/>
              </a:spcBef>
              <a:spcAft>
                <a:spcPct val="0"/>
              </a:spcAft>
            </a:pPr>
            <a:r>
              <a:rPr lang="en-US" sz="1400" b="1" dirty="0" smtClean="0">
                <a:solidFill>
                  <a:srgbClr val="FFFFFF"/>
                </a:solidFill>
              </a:rPr>
              <a:t>Accessible</a:t>
            </a:r>
          </a:p>
          <a:p>
            <a:pPr algn="ctr" fontAlgn="base">
              <a:spcBef>
                <a:spcPct val="0"/>
              </a:spcBef>
              <a:spcAft>
                <a:spcPct val="0"/>
              </a:spcAft>
            </a:pPr>
            <a:r>
              <a:rPr lang="en-US" sz="1400" b="1" dirty="0" smtClean="0">
                <a:solidFill>
                  <a:srgbClr val="FFFFFF"/>
                </a:solidFill>
              </a:rPr>
              <a:t>Information</a:t>
            </a: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a:p>
            <a:pPr algn="ctr" fontAlgn="base">
              <a:spcBef>
                <a:spcPct val="0"/>
              </a:spcBef>
              <a:spcAft>
                <a:spcPct val="0"/>
              </a:spcAft>
            </a:pPr>
            <a:endParaRPr lang="en-US" sz="1400" b="1" dirty="0" smtClean="0">
              <a:solidFill>
                <a:srgbClr val="FFFFFF"/>
              </a:solidFill>
            </a:endParaRPr>
          </a:p>
          <a:p>
            <a:pPr algn="ctr" fontAlgn="base">
              <a:spcBef>
                <a:spcPct val="0"/>
              </a:spcBef>
              <a:spcAft>
                <a:spcPct val="0"/>
              </a:spcAft>
            </a:pPr>
            <a:endParaRPr lang="en-US" sz="1400" b="1" dirty="0">
              <a:solidFill>
                <a:srgbClr val="FFFFFF"/>
              </a:solidFill>
            </a:endParaRPr>
          </a:p>
        </p:txBody>
      </p:sp>
      <p:sp>
        <p:nvSpPr>
          <p:cNvPr id="21512" name="AutoShape 49"/>
          <p:cNvSpPr>
            <a:spLocks noChangeArrowheads="1"/>
          </p:cNvSpPr>
          <p:nvPr/>
        </p:nvSpPr>
        <p:spPr bwMode="auto">
          <a:xfrm>
            <a:off x="1844842" y="4640178"/>
            <a:ext cx="14097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a:solidFill>
                  <a:srgbClr val="FFFFFF"/>
                </a:solidFill>
              </a:rPr>
              <a:t>Laboratory:</a:t>
            </a:r>
          </a:p>
          <a:p>
            <a:pPr algn="ctr" fontAlgn="base">
              <a:spcBef>
                <a:spcPct val="0"/>
              </a:spcBef>
              <a:spcAft>
                <a:spcPct val="0"/>
              </a:spcAft>
            </a:pPr>
            <a:r>
              <a:rPr lang="en-US" sz="1400" b="1" dirty="0">
                <a:solidFill>
                  <a:srgbClr val="FFFFFF"/>
                </a:solidFill>
              </a:rPr>
              <a:t>CB Witnessed/</a:t>
            </a:r>
          </a:p>
          <a:p>
            <a:pPr algn="ctr" fontAlgn="base">
              <a:spcBef>
                <a:spcPct val="0"/>
              </a:spcBef>
              <a:spcAft>
                <a:spcPct val="0"/>
              </a:spcAft>
            </a:pPr>
            <a:r>
              <a:rPr lang="en-US" sz="1400" b="1" dirty="0">
                <a:solidFill>
                  <a:srgbClr val="FFFFFF"/>
                </a:solidFill>
              </a:rPr>
              <a:t>Supervised</a:t>
            </a:r>
          </a:p>
        </p:txBody>
      </p:sp>
      <p:sp>
        <p:nvSpPr>
          <p:cNvPr id="21513" name="AutoShape 50"/>
          <p:cNvSpPr>
            <a:spLocks noChangeArrowheads="1"/>
          </p:cNvSpPr>
          <p:nvPr/>
        </p:nvSpPr>
        <p:spPr bwMode="auto">
          <a:xfrm>
            <a:off x="3352800" y="3408947"/>
            <a:ext cx="10668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a:solidFill>
                  <a:srgbClr val="FFFFFF"/>
                </a:solidFill>
              </a:rPr>
              <a:t>Certification</a:t>
            </a:r>
            <a:br>
              <a:rPr lang="en-US" sz="1400" b="1" dirty="0">
                <a:solidFill>
                  <a:srgbClr val="FFFFFF"/>
                </a:solidFill>
              </a:rPr>
            </a:br>
            <a:r>
              <a:rPr lang="en-US" sz="1400" b="1" dirty="0">
                <a:solidFill>
                  <a:srgbClr val="FFFFFF"/>
                </a:solidFill>
              </a:rPr>
              <a:t>Body (CB)</a:t>
            </a:r>
          </a:p>
        </p:txBody>
      </p:sp>
      <p:sp>
        <p:nvSpPr>
          <p:cNvPr id="21514" name="AutoShape 51"/>
          <p:cNvSpPr>
            <a:spLocks noChangeArrowheads="1"/>
          </p:cNvSpPr>
          <p:nvPr/>
        </p:nvSpPr>
        <p:spPr bwMode="auto">
          <a:xfrm>
            <a:off x="4914900" y="3408946"/>
            <a:ext cx="13716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a:solidFill>
                  <a:srgbClr val="FFFFFF"/>
                </a:solidFill>
              </a:rPr>
              <a:t>EPA</a:t>
            </a:r>
          </a:p>
          <a:p>
            <a:pPr algn="ctr" fontAlgn="base">
              <a:spcBef>
                <a:spcPct val="0"/>
              </a:spcBef>
              <a:spcAft>
                <a:spcPct val="0"/>
              </a:spcAft>
            </a:pPr>
            <a:r>
              <a:rPr lang="en-US" sz="1400" b="1" dirty="0">
                <a:solidFill>
                  <a:srgbClr val="FFFFFF"/>
                </a:solidFill>
              </a:rPr>
              <a:t>ENERGY STAR</a:t>
            </a:r>
          </a:p>
        </p:txBody>
      </p:sp>
      <p:cxnSp>
        <p:nvCxnSpPr>
          <p:cNvPr id="21515" name="AutoShape 53"/>
          <p:cNvCxnSpPr>
            <a:cxnSpLocks noChangeShapeType="1"/>
            <a:stCxn id="21513" idx="2"/>
            <a:endCxn id="21512" idx="3"/>
          </p:cNvCxnSpPr>
          <p:nvPr/>
        </p:nvCxnSpPr>
        <p:spPr bwMode="auto">
          <a:xfrm rot="5400000">
            <a:off x="3183356" y="4394533"/>
            <a:ext cx="774031" cy="631658"/>
          </a:xfrm>
          <a:prstGeom prst="curvedConnector2">
            <a:avLst/>
          </a:prstGeom>
          <a:noFill/>
          <a:ln w="57150">
            <a:solidFill>
              <a:schemeClr val="tx2"/>
            </a:solidFill>
            <a:round/>
            <a:headEnd type="triangle" w="med" len="med"/>
            <a:tailEnd type="triangle" w="med" len="med"/>
          </a:ln>
        </p:spPr>
      </p:cxnSp>
      <p:cxnSp>
        <p:nvCxnSpPr>
          <p:cNvPr id="21516" name="AutoShape 54"/>
          <p:cNvCxnSpPr>
            <a:cxnSpLocks noChangeShapeType="1"/>
            <a:stCxn id="21511" idx="3"/>
            <a:endCxn id="21513" idx="0"/>
          </p:cNvCxnSpPr>
          <p:nvPr/>
        </p:nvCxnSpPr>
        <p:spPr bwMode="auto">
          <a:xfrm>
            <a:off x="3102142" y="2667000"/>
            <a:ext cx="784058" cy="741947"/>
          </a:xfrm>
          <a:prstGeom prst="curvedConnector2">
            <a:avLst/>
          </a:prstGeom>
          <a:noFill/>
          <a:ln w="57150">
            <a:solidFill>
              <a:schemeClr val="tx2"/>
            </a:solidFill>
            <a:round/>
            <a:headEnd type="triangle" w="med" len="med"/>
            <a:tailEnd type="triangle" w="med" len="med"/>
          </a:ln>
        </p:spPr>
      </p:cxnSp>
      <p:cxnSp>
        <p:nvCxnSpPr>
          <p:cNvPr id="21517" name="AutoShape 55"/>
          <p:cNvCxnSpPr>
            <a:cxnSpLocks noChangeShapeType="1"/>
            <a:stCxn id="21513" idx="3"/>
            <a:endCxn id="21514" idx="1"/>
          </p:cNvCxnSpPr>
          <p:nvPr/>
        </p:nvCxnSpPr>
        <p:spPr bwMode="auto">
          <a:xfrm flipV="1">
            <a:off x="4419600" y="3866146"/>
            <a:ext cx="495300" cy="1"/>
          </a:xfrm>
          <a:prstGeom prst="straightConnector1">
            <a:avLst/>
          </a:prstGeom>
          <a:noFill/>
          <a:ln w="57150">
            <a:solidFill>
              <a:schemeClr val="tx2"/>
            </a:solidFill>
            <a:round/>
            <a:headEnd/>
            <a:tailEnd type="triangle" w="med" len="med"/>
          </a:ln>
        </p:spPr>
      </p:cxnSp>
      <p:cxnSp>
        <p:nvCxnSpPr>
          <p:cNvPr id="51" name="AutoShape 55"/>
          <p:cNvCxnSpPr>
            <a:cxnSpLocks noChangeShapeType="1"/>
            <a:stCxn id="21514" idx="3"/>
            <a:endCxn id="66" idx="1"/>
          </p:cNvCxnSpPr>
          <p:nvPr/>
        </p:nvCxnSpPr>
        <p:spPr bwMode="auto">
          <a:xfrm>
            <a:off x="6286500" y="3866146"/>
            <a:ext cx="563476" cy="20054"/>
          </a:xfrm>
          <a:prstGeom prst="straightConnector1">
            <a:avLst/>
          </a:prstGeom>
          <a:noFill/>
          <a:ln w="57150">
            <a:solidFill>
              <a:schemeClr val="tx2"/>
            </a:solidFill>
            <a:round/>
            <a:headEnd/>
            <a:tailEnd type="triangle" w="med" len="med"/>
          </a:ln>
        </p:spPr>
      </p:cxnSp>
      <p:sp>
        <p:nvSpPr>
          <p:cNvPr id="66" name="AutoShape 51"/>
          <p:cNvSpPr>
            <a:spLocks noChangeArrowheads="1"/>
          </p:cNvSpPr>
          <p:nvPr/>
        </p:nvSpPr>
        <p:spPr bwMode="auto">
          <a:xfrm>
            <a:off x="6849976" y="3429000"/>
            <a:ext cx="13716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ENERGY STAR</a:t>
            </a:r>
          </a:p>
          <a:p>
            <a:pPr algn="ctr" fontAlgn="base">
              <a:spcBef>
                <a:spcPct val="0"/>
              </a:spcBef>
              <a:spcAft>
                <a:spcPct val="0"/>
              </a:spcAft>
            </a:pPr>
            <a:r>
              <a:rPr lang="en-US" sz="1400" b="1" dirty="0" smtClean="0">
                <a:solidFill>
                  <a:srgbClr val="FFFFFF"/>
                </a:solidFill>
              </a:rPr>
              <a:t>APIs</a:t>
            </a:r>
            <a:endParaRPr lang="en-US" sz="1400" b="1" dirty="0">
              <a:solidFill>
                <a:srgbClr val="FFFFFF"/>
              </a:solidFill>
            </a:endParaRPr>
          </a:p>
        </p:txBody>
      </p:sp>
      <p:sp>
        <p:nvSpPr>
          <p:cNvPr id="67" name="AutoShape 51"/>
          <p:cNvSpPr>
            <a:spLocks noChangeArrowheads="1"/>
          </p:cNvSpPr>
          <p:nvPr/>
        </p:nvSpPr>
        <p:spPr bwMode="auto">
          <a:xfrm>
            <a:off x="6849973" y="2209800"/>
            <a:ext cx="13716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Product</a:t>
            </a:r>
          </a:p>
          <a:p>
            <a:pPr algn="ctr" fontAlgn="base">
              <a:spcBef>
                <a:spcPct val="0"/>
              </a:spcBef>
              <a:spcAft>
                <a:spcPct val="0"/>
              </a:spcAft>
            </a:pPr>
            <a:r>
              <a:rPr lang="en-US" sz="1400" b="1" dirty="0" smtClean="0">
                <a:solidFill>
                  <a:srgbClr val="FFFFFF"/>
                </a:solidFill>
              </a:rPr>
              <a:t>Finders</a:t>
            </a:r>
            <a:endParaRPr lang="en-US" sz="1400" b="1" dirty="0">
              <a:solidFill>
                <a:srgbClr val="FFFFFF"/>
              </a:solidFill>
            </a:endParaRPr>
          </a:p>
        </p:txBody>
      </p:sp>
      <p:sp>
        <p:nvSpPr>
          <p:cNvPr id="68" name="AutoShape 51"/>
          <p:cNvSpPr>
            <a:spLocks noChangeArrowheads="1"/>
          </p:cNvSpPr>
          <p:nvPr/>
        </p:nvSpPr>
        <p:spPr bwMode="auto">
          <a:xfrm>
            <a:off x="6860006" y="4724400"/>
            <a:ext cx="13716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Product Lists</a:t>
            </a:r>
          </a:p>
        </p:txBody>
      </p:sp>
      <p:cxnSp>
        <p:nvCxnSpPr>
          <p:cNvPr id="73" name="AutoShape 55"/>
          <p:cNvCxnSpPr>
            <a:cxnSpLocks noChangeShapeType="1"/>
            <a:stCxn id="66" idx="0"/>
            <a:endCxn id="67" idx="2"/>
          </p:cNvCxnSpPr>
          <p:nvPr/>
        </p:nvCxnSpPr>
        <p:spPr bwMode="auto">
          <a:xfrm flipH="1" flipV="1">
            <a:off x="7535773" y="3124200"/>
            <a:ext cx="3" cy="304800"/>
          </a:xfrm>
          <a:prstGeom prst="straightConnector1">
            <a:avLst/>
          </a:prstGeom>
          <a:noFill/>
          <a:ln w="57150">
            <a:solidFill>
              <a:schemeClr val="tx2"/>
            </a:solidFill>
            <a:round/>
            <a:headEnd/>
            <a:tailEnd type="triangle" w="med" len="med"/>
          </a:ln>
        </p:spPr>
      </p:cxnSp>
      <p:cxnSp>
        <p:nvCxnSpPr>
          <p:cNvPr id="78" name="AutoShape 55"/>
          <p:cNvCxnSpPr>
            <a:cxnSpLocks noChangeShapeType="1"/>
            <a:stCxn id="66" idx="2"/>
            <a:endCxn id="68" idx="0"/>
          </p:cNvCxnSpPr>
          <p:nvPr/>
        </p:nvCxnSpPr>
        <p:spPr bwMode="auto">
          <a:xfrm>
            <a:off x="7535776" y="4343400"/>
            <a:ext cx="10030" cy="381000"/>
          </a:xfrm>
          <a:prstGeom prst="straightConnector1">
            <a:avLst/>
          </a:prstGeom>
          <a:noFill/>
          <a:ln w="57150">
            <a:solidFill>
              <a:schemeClr val="tx2"/>
            </a:solidFill>
            <a:round/>
            <a:headEnd/>
            <a:tailEnd type="triangle" w="med" len="med"/>
          </a:ln>
        </p:spPr>
      </p:cxnSp>
      <p:sp>
        <p:nvSpPr>
          <p:cNvPr id="8" name="Right Arrow 7"/>
          <p:cNvSpPr/>
          <p:nvPr/>
        </p:nvSpPr>
        <p:spPr>
          <a:xfrm>
            <a:off x="152400" y="5887446"/>
            <a:ext cx="4495799" cy="529397"/>
          </a:xfrm>
          <a:prstGeom prst="rightArrow">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Days to weeks</a:t>
            </a:r>
            <a:endParaRPr lang="en-US" dirty="0"/>
          </a:p>
        </p:txBody>
      </p:sp>
      <p:sp>
        <p:nvSpPr>
          <p:cNvPr id="27" name="Right Arrow 26"/>
          <p:cNvSpPr/>
          <p:nvPr/>
        </p:nvSpPr>
        <p:spPr>
          <a:xfrm>
            <a:off x="4942974" y="5887445"/>
            <a:ext cx="3535281" cy="529397"/>
          </a:xfrm>
          <a:prstGeom prst="rightArrow">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 day</a:t>
            </a:r>
            <a:endParaRPr lang="en-US" dirty="0"/>
          </a:p>
        </p:txBody>
      </p:sp>
      <p:cxnSp>
        <p:nvCxnSpPr>
          <p:cNvPr id="22" name="AutoShape 45"/>
          <p:cNvCxnSpPr>
            <a:cxnSpLocks noChangeShapeType="1"/>
            <a:stCxn id="21510" idx="3"/>
            <a:endCxn id="21513" idx="1"/>
          </p:cNvCxnSpPr>
          <p:nvPr/>
        </p:nvCxnSpPr>
        <p:spPr bwMode="auto">
          <a:xfrm flipV="1">
            <a:off x="1600201" y="3866147"/>
            <a:ext cx="1752599" cy="1"/>
          </a:xfrm>
          <a:prstGeom prst="bentConnector3">
            <a:avLst>
              <a:gd name="adj1" fmla="val 50000"/>
            </a:avLst>
          </a:prstGeom>
          <a:noFill/>
          <a:ln w="57150">
            <a:solidFill>
              <a:schemeClr val="tx2"/>
            </a:solidFill>
            <a:miter lim="800000"/>
            <a:headEnd/>
            <a:tailEnd type="triangle" w="med" len="med"/>
          </a:ln>
        </p:spPr>
      </p:cxnSp>
    </p:spTree>
    <p:extLst>
      <p:ext uri="{BB962C8B-B14F-4D97-AF65-F5344CB8AC3E}">
        <p14:creationId xmlns:p14="http://schemas.microsoft.com/office/powerpoint/2010/main" val="2277475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Data is Clustered</a:t>
            </a:r>
            <a:endParaRPr lang="en-US" dirty="0"/>
          </a:p>
        </p:txBody>
      </p:sp>
      <p:sp>
        <p:nvSpPr>
          <p:cNvPr id="3" name="Content Placeholder 2"/>
          <p:cNvSpPr>
            <a:spLocks noGrp="1"/>
          </p:cNvSpPr>
          <p:nvPr>
            <p:ph idx="1"/>
          </p:nvPr>
        </p:nvSpPr>
        <p:spPr>
          <a:xfrm>
            <a:off x="1905000" y="2073275"/>
            <a:ext cx="5257800" cy="571500"/>
          </a:xfrm>
        </p:spPr>
        <p:txBody>
          <a:bodyPr>
            <a:normAutofit lnSpcReduction="10000"/>
          </a:bodyPr>
          <a:lstStyle/>
          <a:p>
            <a:pPr marL="0" indent="0">
              <a:buNone/>
            </a:pPr>
            <a:r>
              <a:rPr lang="en-US" dirty="0" smtClean="0"/>
              <a:t>Data targeting increasing</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11</a:t>
            </a:fld>
            <a:endParaRPr lang="en-US" dirty="0"/>
          </a:p>
        </p:txBody>
      </p:sp>
      <p:sp>
        <p:nvSpPr>
          <p:cNvPr id="5" name="Rounded Rectangle 4"/>
          <p:cNvSpPr/>
          <p:nvPr/>
        </p:nvSpPr>
        <p:spPr>
          <a:xfrm>
            <a:off x="609600" y="2895600"/>
            <a:ext cx="7924800" cy="2286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CB data</a:t>
            </a:r>
          </a:p>
          <a:p>
            <a:r>
              <a:rPr lang="en-US" dirty="0" smtClean="0">
                <a:solidFill>
                  <a:schemeClr val="tx1"/>
                </a:solidFill>
              </a:rPr>
              <a:t>sent to EPA</a:t>
            </a:r>
            <a:endParaRPr lang="en-US" dirty="0">
              <a:solidFill>
                <a:schemeClr val="tx1"/>
              </a:solidFill>
            </a:endParaRPr>
          </a:p>
        </p:txBody>
      </p:sp>
      <p:sp>
        <p:nvSpPr>
          <p:cNvPr id="6" name="Rounded Rectangle 5"/>
          <p:cNvSpPr/>
          <p:nvPr/>
        </p:nvSpPr>
        <p:spPr>
          <a:xfrm>
            <a:off x="2209800" y="3124200"/>
            <a:ext cx="6096000" cy="1828800"/>
          </a:xfrm>
          <a:prstGeom prst="roundRect">
            <a:avLst/>
          </a:prstGeom>
          <a:solidFill>
            <a:schemeClr val="accent1">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r>
              <a:rPr lang="en-US" dirty="0" smtClean="0"/>
              <a:t>Product Lists</a:t>
            </a:r>
          </a:p>
          <a:p>
            <a:r>
              <a:rPr lang="en-US" dirty="0" smtClean="0"/>
              <a:t>(datasets, APIs) </a:t>
            </a:r>
            <a:endParaRPr lang="en-US" dirty="0"/>
          </a:p>
        </p:txBody>
      </p:sp>
      <p:sp>
        <p:nvSpPr>
          <p:cNvPr id="7" name="Rounded Rectangle 6"/>
          <p:cNvSpPr/>
          <p:nvPr/>
        </p:nvSpPr>
        <p:spPr>
          <a:xfrm>
            <a:off x="4343400" y="3276600"/>
            <a:ext cx="3733800" cy="1524000"/>
          </a:xfrm>
          <a:prstGeom prst="roundRect">
            <a:avLst/>
          </a:prstGeom>
          <a:solidFill>
            <a:srgbClr val="04B3EA"/>
          </a:solidFill>
          <a:ln>
            <a:solidFill>
              <a:srgbClr val="0090F2"/>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solidFill>
                  <a:schemeClr val="bg1"/>
                </a:solidFill>
              </a:rPr>
              <a:t>Product Finder Tools</a:t>
            </a:r>
            <a:endParaRPr lang="en-US" dirty="0">
              <a:solidFill>
                <a:schemeClr val="bg1"/>
              </a:solidFill>
            </a:endParaRPr>
          </a:p>
        </p:txBody>
      </p:sp>
      <p:sp>
        <p:nvSpPr>
          <p:cNvPr id="9" name="Left Arrow 8"/>
          <p:cNvSpPr/>
          <p:nvPr/>
        </p:nvSpPr>
        <p:spPr>
          <a:xfrm rot="10800000">
            <a:off x="838200" y="2644774"/>
            <a:ext cx="7467600" cy="1746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37747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dirty="0" smtClean="0">
                <a:latin typeface="Arial" charset="0"/>
                <a:cs typeface="Arial" charset="0"/>
              </a:rPr>
              <a:t>Product Finder Tool Overview</a:t>
            </a:r>
          </a:p>
        </p:txBody>
      </p:sp>
      <p:sp>
        <p:nvSpPr>
          <p:cNvPr id="4" name="Content Placeholder 2"/>
          <p:cNvSpPr>
            <a:spLocks noGrp="1"/>
          </p:cNvSpPr>
          <p:nvPr>
            <p:ph idx="1"/>
          </p:nvPr>
        </p:nvSpPr>
        <p:spPr>
          <a:xfrm>
            <a:off x="152400" y="1371600"/>
            <a:ext cx="8839200" cy="4841875"/>
          </a:xfrm>
        </p:spPr>
        <p:txBody>
          <a:bodyPr>
            <a:normAutofit lnSpcReduction="10000"/>
          </a:bodyPr>
          <a:lstStyle/>
          <a:p>
            <a:pPr eaLnBrk="1" hangingPunct="1">
              <a:defRPr/>
            </a:pPr>
            <a:r>
              <a:rPr lang="en-US" sz="2200" dirty="0">
                <a:solidFill>
                  <a:schemeClr val="tx1"/>
                </a:solidFill>
              </a:rPr>
              <a:t>P</a:t>
            </a:r>
            <a:r>
              <a:rPr lang="en-US" sz="2200" dirty="0" smtClean="0">
                <a:solidFill>
                  <a:schemeClr val="tx1"/>
                </a:solidFill>
              </a:rPr>
              <a:t>ublic-facing tool consumers, </a:t>
            </a:r>
          </a:p>
          <a:p>
            <a:pPr marL="0" indent="0" eaLnBrk="1" hangingPunct="1">
              <a:buNone/>
              <a:defRPr/>
            </a:pPr>
            <a:r>
              <a:rPr lang="en-US" sz="2200" dirty="0" smtClean="0">
                <a:solidFill>
                  <a:schemeClr val="tx1"/>
                </a:solidFill>
              </a:rPr>
              <a:t>     retailers, utilities and other stake- </a:t>
            </a:r>
          </a:p>
          <a:p>
            <a:pPr marL="0" indent="0" eaLnBrk="1" hangingPunct="1">
              <a:buNone/>
              <a:defRPr/>
            </a:pPr>
            <a:r>
              <a:rPr lang="en-US" sz="2200" dirty="0">
                <a:solidFill>
                  <a:schemeClr val="tx1"/>
                </a:solidFill>
              </a:rPr>
              <a:t> </a:t>
            </a:r>
            <a:r>
              <a:rPr lang="en-US" sz="2200" dirty="0" smtClean="0">
                <a:solidFill>
                  <a:schemeClr val="tx1"/>
                </a:solidFill>
              </a:rPr>
              <a:t>    holders use to access product data</a:t>
            </a:r>
          </a:p>
          <a:p>
            <a:pPr eaLnBrk="1" hangingPunct="1">
              <a:defRPr/>
            </a:pPr>
            <a:r>
              <a:rPr lang="en-US" sz="2200" dirty="0" smtClean="0">
                <a:solidFill>
                  <a:srgbClr val="04B3EA"/>
                </a:solidFill>
              </a:rPr>
              <a:t>www.energystar.gov/productfinder</a:t>
            </a:r>
            <a:endParaRPr lang="en-US" sz="2200" b="1" dirty="0" smtClean="0">
              <a:solidFill>
                <a:srgbClr val="04B3EA"/>
              </a:solidFill>
            </a:endParaRPr>
          </a:p>
          <a:p>
            <a:pPr marL="0" indent="0" eaLnBrk="1" hangingPunct="1">
              <a:buFont typeface="Arial" charset="0"/>
              <a:buNone/>
              <a:defRPr/>
            </a:pPr>
            <a:endParaRPr lang="en-US" sz="2200" b="1" dirty="0" smtClean="0">
              <a:solidFill>
                <a:schemeClr val="tx1"/>
              </a:solidFill>
            </a:endParaRPr>
          </a:p>
          <a:p>
            <a:pPr marL="0" indent="0" eaLnBrk="1" hangingPunct="1">
              <a:buFont typeface="Arial" charset="0"/>
              <a:buNone/>
              <a:defRPr/>
            </a:pPr>
            <a:r>
              <a:rPr lang="en-US" sz="2200" b="1" dirty="0" smtClean="0">
                <a:solidFill>
                  <a:schemeClr val="tx1"/>
                </a:solidFill>
              </a:rPr>
              <a:t>Partner Benefits:</a:t>
            </a:r>
            <a:endParaRPr lang="en-US" sz="2200" b="1" dirty="0">
              <a:solidFill>
                <a:schemeClr val="tx1"/>
              </a:solidFill>
            </a:endParaRPr>
          </a:p>
          <a:p>
            <a:pPr eaLnBrk="1" hangingPunct="1">
              <a:defRPr/>
            </a:pPr>
            <a:r>
              <a:rPr lang="en-US" sz="2200" dirty="0" smtClean="0">
                <a:solidFill>
                  <a:schemeClr val="tx1"/>
                </a:solidFill>
              </a:rPr>
              <a:t>Provide </a:t>
            </a:r>
            <a:r>
              <a:rPr lang="en-US" sz="2200" dirty="0">
                <a:solidFill>
                  <a:schemeClr val="tx1"/>
                </a:solidFill>
              </a:rPr>
              <a:t>better access to </a:t>
            </a:r>
            <a:r>
              <a:rPr lang="en-US" sz="2200" dirty="0" smtClean="0">
                <a:solidFill>
                  <a:schemeClr val="tx1"/>
                </a:solidFill>
              </a:rPr>
              <a:t>EPA</a:t>
            </a:r>
          </a:p>
          <a:p>
            <a:pPr marL="0" indent="0" eaLnBrk="1" hangingPunct="1">
              <a:buNone/>
              <a:defRPr/>
            </a:pPr>
            <a:r>
              <a:rPr lang="en-US" sz="2200" dirty="0">
                <a:solidFill>
                  <a:schemeClr val="tx1"/>
                </a:solidFill>
              </a:rPr>
              <a:t> </a:t>
            </a:r>
            <a:r>
              <a:rPr lang="en-US" sz="2200" dirty="0" smtClean="0">
                <a:solidFill>
                  <a:schemeClr val="tx1"/>
                </a:solidFill>
              </a:rPr>
              <a:t>    product </a:t>
            </a:r>
            <a:r>
              <a:rPr lang="en-US" sz="2200" dirty="0">
                <a:solidFill>
                  <a:schemeClr val="tx1"/>
                </a:solidFill>
              </a:rPr>
              <a:t>data for all stakeholders</a:t>
            </a:r>
          </a:p>
          <a:p>
            <a:pPr eaLnBrk="1" hangingPunct="1">
              <a:defRPr/>
            </a:pPr>
            <a:r>
              <a:rPr lang="en-US" sz="2200" dirty="0">
                <a:solidFill>
                  <a:schemeClr val="tx1"/>
                </a:solidFill>
              </a:rPr>
              <a:t>Improve the ability to find </a:t>
            </a:r>
            <a:r>
              <a:rPr lang="en-US" sz="2200" dirty="0" smtClean="0">
                <a:solidFill>
                  <a:schemeClr val="tx1"/>
                </a:solidFill>
              </a:rPr>
              <a:t>product </a:t>
            </a:r>
            <a:r>
              <a:rPr lang="en-US" sz="2200" dirty="0">
                <a:solidFill>
                  <a:schemeClr val="tx1"/>
                </a:solidFill>
              </a:rPr>
              <a:t>data</a:t>
            </a:r>
          </a:p>
          <a:p>
            <a:pPr eaLnBrk="1" hangingPunct="1">
              <a:defRPr/>
            </a:pPr>
            <a:r>
              <a:rPr lang="en-US" sz="2200" dirty="0">
                <a:solidFill>
                  <a:schemeClr val="tx1"/>
                </a:solidFill>
              </a:rPr>
              <a:t>Improve data </a:t>
            </a:r>
            <a:r>
              <a:rPr lang="en-US" sz="2200" dirty="0" smtClean="0">
                <a:solidFill>
                  <a:schemeClr val="tx1"/>
                </a:solidFill>
              </a:rPr>
              <a:t>quality</a:t>
            </a:r>
          </a:p>
          <a:p>
            <a:pPr eaLnBrk="1" hangingPunct="1">
              <a:defRPr/>
            </a:pPr>
            <a:r>
              <a:rPr lang="en-US" sz="2200" dirty="0" smtClean="0">
                <a:solidFill>
                  <a:schemeClr val="tx1"/>
                </a:solidFill>
              </a:rPr>
              <a:t>Model data updated daily</a:t>
            </a:r>
          </a:p>
          <a:p>
            <a:pPr eaLnBrk="1" hangingPunct="1">
              <a:defRPr/>
            </a:pPr>
            <a:r>
              <a:rPr lang="en-US" sz="2200" dirty="0" smtClean="0">
                <a:solidFill>
                  <a:schemeClr val="tx1"/>
                </a:solidFill>
              </a:rPr>
              <a:t>Models searchable by brand, model name, model number, additional information</a:t>
            </a:r>
          </a:p>
          <a:p>
            <a:pPr marL="0" indent="0" eaLnBrk="1" hangingPunct="1">
              <a:buFont typeface="Arial" charset="0"/>
              <a:buNone/>
              <a:defRPr/>
            </a:pPr>
            <a:endParaRPr lang="en-US" sz="1800" dirty="0" smtClean="0">
              <a:solidFill>
                <a:schemeClr val="tx1"/>
              </a:solidFill>
            </a:endParaRPr>
          </a:p>
          <a:p>
            <a:pPr marL="0" indent="0" eaLnBrk="1" hangingPunct="1">
              <a:buFont typeface="Arial" charset="0"/>
              <a:buNone/>
              <a:defRPr/>
            </a:pPr>
            <a:endParaRPr lang="en-US" sz="1800" b="1" dirty="0">
              <a:solidFill>
                <a:schemeClr val="tx1"/>
              </a:solidFill>
            </a:endParaRPr>
          </a:p>
          <a:p>
            <a:pPr eaLnBrk="1" hangingPunct="1">
              <a:defRPr/>
            </a:pPr>
            <a:endParaRPr lang="en-US" sz="2400" dirty="0" smtClean="0">
              <a:solidFill>
                <a:schemeClr val="tx1"/>
              </a:solidFill>
            </a:endParaRPr>
          </a:p>
          <a:p>
            <a:pPr lvl="1" eaLnBrk="1" hangingPunct="1">
              <a:lnSpc>
                <a:spcPct val="90000"/>
              </a:lnSpc>
              <a:defRPr/>
            </a:pPr>
            <a:endParaRPr lang="en-US" sz="2400" dirty="0" smtClean="0">
              <a:solidFill>
                <a:schemeClr val="tx1"/>
              </a:solidFill>
            </a:endParaRPr>
          </a:p>
        </p:txBody>
      </p:sp>
      <p:pic>
        <p:nvPicPr>
          <p:cNvPr id="44036" name="Picture 3"/>
          <p:cNvPicPr>
            <a:picLocks noChangeAspect="1" noChangeArrowheads="1"/>
          </p:cNvPicPr>
          <p:nvPr/>
        </p:nvPicPr>
        <p:blipFill>
          <a:blip r:embed="rId2" cstate="print"/>
          <a:srcRect/>
          <a:stretch>
            <a:fillRect/>
          </a:stretch>
        </p:blipFill>
        <p:spPr bwMode="auto">
          <a:xfrm>
            <a:off x="5189068" y="1600200"/>
            <a:ext cx="3954932" cy="2192337"/>
          </a:xfrm>
          <a:prstGeom prst="rect">
            <a:avLst/>
          </a:prstGeom>
          <a:noFill/>
          <a:ln w="9525">
            <a:noFill/>
            <a:miter lim="800000"/>
            <a:headEnd/>
            <a:tailEnd/>
          </a:ln>
        </p:spPr>
      </p:pic>
    </p:spTree>
    <p:extLst>
      <p:ext uri="{BB962C8B-B14F-4D97-AF65-F5344CB8AC3E}">
        <p14:creationId xmlns:p14="http://schemas.microsoft.com/office/powerpoint/2010/main" val="38689741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Finder Search</a:t>
            </a:r>
            <a:endParaRPr lang="en-US" dirty="0"/>
          </a:p>
        </p:txBody>
      </p:sp>
      <p:sp>
        <p:nvSpPr>
          <p:cNvPr id="3" name="Content Placeholder 2"/>
          <p:cNvSpPr>
            <a:spLocks noGrp="1"/>
          </p:cNvSpPr>
          <p:nvPr>
            <p:ph idx="1"/>
          </p:nvPr>
        </p:nvSpPr>
        <p:spPr/>
        <p:txBody>
          <a:bodyPr/>
          <a:lstStyle/>
          <a:p>
            <a:r>
              <a:rPr lang="en-US" dirty="0" smtClean="0"/>
              <a:t>Additional models and information search</a:t>
            </a:r>
          </a:p>
          <a:p>
            <a:r>
              <a:rPr lang="en-US" dirty="0" smtClean="0"/>
              <a:t>Partial matches (fuzzy logic) searchable</a:t>
            </a:r>
          </a:p>
          <a:p>
            <a:r>
              <a:rPr lang="en-US" dirty="0" smtClean="0"/>
              <a:t>EPA encourages grouping of models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13</a:t>
            </a:fld>
            <a:endParaRPr lang="en-US" dirty="0"/>
          </a:p>
        </p:txBody>
      </p:sp>
      <p:pic>
        <p:nvPicPr>
          <p:cNvPr id="5" name="Picture 4"/>
          <p:cNvPicPr>
            <a:picLocks noChangeAspect="1"/>
          </p:cNvPicPr>
          <p:nvPr/>
        </p:nvPicPr>
        <p:blipFill>
          <a:blip r:embed="rId2"/>
          <a:stretch>
            <a:fillRect/>
          </a:stretch>
        </p:blipFill>
        <p:spPr>
          <a:xfrm>
            <a:off x="617621" y="3863181"/>
            <a:ext cx="7908758" cy="2333732"/>
          </a:xfrm>
          <a:prstGeom prst="rect">
            <a:avLst/>
          </a:prstGeom>
        </p:spPr>
      </p:pic>
    </p:spTree>
    <p:extLst>
      <p:ext uri="{BB962C8B-B14F-4D97-AF65-F5344CB8AC3E}">
        <p14:creationId xmlns:p14="http://schemas.microsoft.com/office/powerpoint/2010/main" val="10518247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Lists Overview</a:t>
            </a:r>
            <a:endParaRPr lang="en-US" dirty="0"/>
          </a:p>
        </p:txBody>
      </p:sp>
      <p:sp>
        <p:nvSpPr>
          <p:cNvPr id="3" name="Content Placeholder 2"/>
          <p:cNvSpPr>
            <a:spLocks noGrp="1"/>
          </p:cNvSpPr>
          <p:nvPr>
            <p:ph idx="1"/>
          </p:nvPr>
        </p:nvSpPr>
        <p:spPr>
          <a:xfrm>
            <a:off x="457200" y="1600200"/>
            <a:ext cx="8534400" cy="4525963"/>
          </a:xfrm>
        </p:spPr>
        <p:txBody>
          <a:bodyPr>
            <a:noAutofit/>
          </a:bodyPr>
          <a:lstStyle/>
          <a:p>
            <a:pPr lvl="0"/>
            <a:r>
              <a:rPr lang="en-US" sz="2200" dirty="0" smtClean="0"/>
              <a:t>Updated daily</a:t>
            </a:r>
          </a:p>
          <a:p>
            <a:pPr lvl="0"/>
            <a:r>
              <a:rPr lang="en-US" sz="2200" dirty="0" smtClean="0"/>
              <a:t>Custom </a:t>
            </a:r>
            <a:r>
              <a:rPr lang="en-US" sz="2200" dirty="0"/>
              <a:t>filters and embed options for retailers, partners, media</a:t>
            </a:r>
          </a:p>
          <a:p>
            <a:pPr lvl="0"/>
            <a:r>
              <a:rPr lang="en-US" sz="2200" dirty="0"/>
              <a:t>Export options including Excel, .</a:t>
            </a:r>
            <a:r>
              <a:rPr lang="en-US" sz="2200" dirty="0" smtClean="0"/>
              <a:t>csv, APIs</a:t>
            </a:r>
            <a:endParaRPr lang="en-US" sz="2200" dirty="0"/>
          </a:p>
          <a:p>
            <a:pPr lvl="0"/>
            <a:r>
              <a:rPr lang="en-US" sz="2200" dirty="0"/>
              <a:t>One portal where stakeholders access </a:t>
            </a:r>
            <a:r>
              <a:rPr lang="en-US" sz="2200" dirty="0" smtClean="0"/>
              <a:t>certified products*</a:t>
            </a:r>
            <a:r>
              <a:rPr lang="en-US" sz="2200" dirty="0" smtClean="0">
                <a:solidFill>
                  <a:srgbClr val="04B3EA"/>
                </a:solidFill>
              </a:rPr>
              <a:t>    data.energystar.gov	</a:t>
            </a:r>
            <a:r>
              <a:rPr lang="en-US" sz="1200" dirty="0" smtClean="0">
                <a:solidFill>
                  <a:schemeClr val="tx1"/>
                </a:solidFill>
              </a:rPr>
              <a:t>*Excludes Windows, Non-</a:t>
            </a:r>
            <a:r>
              <a:rPr lang="en-US" sz="1200" dirty="0" err="1" smtClean="0">
                <a:solidFill>
                  <a:schemeClr val="tx1"/>
                </a:solidFill>
              </a:rPr>
              <a:t>AHRI</a:t>
            </a:r>
            <a:r>
              <a:rPr lang="en-US" sz="1200" dirty="0" smtClean="0">
                <a:solidFill>
                  <a:schemeClr val="tx1"/>
                </a:solidFill>
              </a:rPr>
              <a:t> </a:t>
            </a:r>
            <a:r>
              <a:rPr lang="en-US" sz="1200" dirty="0" err="1" smtClean="0">
                <a:solidFill>
                  <a:schemeClr val="tx1"/>
                </a:solidFill>
              </a:rPr>
              <a:t>CAC</a:t>
            </a:r>
            <a:r>
              <a:rPr lang="en-US" sz="1200" dirty="0" smtClean="0">
                <a:solidFill>
                  <a:schemeClr val="tx1"/>
                </a:solidFill>
              </a:rPr>
              <a:t>/</a:t>
            </a:r>
            <a:r>
              <a:rPr lang="en-US" sz="1200" dirty="0" err="1" smtClean="0">
                <a:solidFill>
                  <a:schemeClr val="tx1"/>
                </a:solidFill>
              </a:rPr>
              <a:t>ASHPs</a:t>
            </a:r>
            <a:r>
              <a:rPr lang="en-US" sz="1200" dirty="0" smtClean="0">
                <a:solidFill>
                  <a:schemeClr val="tx1"/>
                </a:solidFill>
              </a:rPr>
              <a:t>, and </a:t>
            </a:r>
            <a:r>
              <a:rPr lang="en-US" sz="1200" dirty="0" err="1" smtClean="0">
                <a:solidFill>
                  <a:schemeClr val="tx1"/>
                </a:solidFill>
              </a:rPr>
              <a:t>BCS</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9D287850-AB93-42A0-BAE3-33F50A4FCAA6}" type="slidenum">
              <a:rPr lang="en-US" smtClean="0"/>
              <a:pPr/>
              <a:t>14</a:t>
            </a:fld>
            <a:endParaRPr lang="en-US" dirty="0"/>
          </a:p>
        </p:txBody>
      </p:sp>
      <p:pic>
        <p:nvPicPr>
          <p:cNvPr id="5" name="Picture 4"/>
          <p:cNvPicPr>
            <a:picLocks noChangeAspect="1"/>
          </p:cNvPicPr>
          <p:nvPr/>
        </p:nvPicPr>
        <p:blipFill>
          <a:blip r:embed="rId2"/>
          <a:stretch>
            <a:fillRect/>
          </a:stretch>
        </p:blipFill>
        <p:spPr>
          <a:xfrm>
            <a:off x="1143000" y="3687763"/>
            <a:ext cx="6812397" cy="2743200"/>
          </a:xfrm>
          <a:prstGeom prst="rect">
            <a:avLst/>
          </a:prstGeom>
        </p:spPr>
      </p:pic>
    </p:spTree>
    <p:extLst>
      <p:ext uri="{BB962C8B-B14F-4D97-AF65-F5344CB8AC3E}">
        <p14:creationId xmlns:p14="http://schemas.microsoft.com/office/powerpoint/2010/main" val="5565178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API Overview</a:t>
            </a:r>
            <a:endParaRPr lang="en-US" dirty="0"/>
          </a:p>
        </p:txBody>
      </p:sp>
      <p:sp>
        <p:nvSpPr>
          <p:cNvPr id="3" name="Content Placeholder 2"/>
          <p:cNvSpPr>
            <a:spLocks noGrp="1"/>
          </p:cNvSpPr>
          <p:nvPr>
            <p:ph idx="1"/>
          </p:nvPr>
        </p:nvSpPr>
        <p:spPr/>
        <p:txBody>
          <a:bodyPr>
            <a:normAutofit/>
          </a:bodyPr>
          <a:lstStyle/>
          <a:p>
            <a:r>
              <a:rPr lang="en-US" dirty="0" smtClean="0"/>
              <a:t>All product list fields available via APIs</a:t>
            </a:r>
          </a:p>
          <a:p>
            <a:r>
              <a:rPr lang="en-US" dirty="0" smtClean="0"/>
              <a:t>Intended users:</a:t>
            </a:r>
          </a:p>
          <a:p>
            <a:pPr lvl="1"/>
            <a:r>
              <a:rPr lang="en-US" dirty="0"/>
              <a:t>E</a:t>
            </a:r>
            <a:r>
              <a:rPr lang="en-US" dirty="0" smtClean="0"/>
              <a:t>nergy </a:t>
            </a:r>
            <a:r>
              <a:rPr lang="en-US" dirty="0"/>
              <a:t>efficiency </a:t>
            </a:r>
            <a:r>
              <a:rPr lang="en-US" dirty="0" smtClean="0"/>
              <a:t>program sponsors</a:t>
            </a:r>
          </a:p>
          <a:p>
            <a:pPr lvl="1"/>
            <a:r>
              <a:rPr lang="en-US" dirty="0" smtClean="0"/>
              <a:t>Retailers</a:t>
            </a:r>
          </a:p>
          <a:p>
            <a:pPr lvl="1"/>
            <a:r>
              <a:rPr lang="en-US" dirty="0" smtClean="0"/>
              <a:t>Third-party use for mash-ups </a:t>
            </a:r>
            <a:r>
              <a:rPr lang="en-US" dirty="0"/>
              <a:t>of </a:t>
            </a:r>
            <a:r>
              <a:rPr lang="en-US" dirty="0" smtClean="0"/>
              <a:t>data</a:t>
            </a:r>
          </a:p>
          <a:p>
            <a:r>
              <a:rPr lang="en-US" dirty="0" smtClean="0">
                <a:solidFill>
                  <a:schemeClr val="tx1"/>
                </a:solidFill>
              </a:rPr>
              <a:t>“We eat our own dog food”</a:t>
            </a:r>
          </a:p>
          <a:p>
            <a:pPr lvl="1"/>
            <a:r>
              <a:rPr lang="en-US" dirty="0" smtClean="0">
                <a:solidFill>
                  <a:schemeClr val="tx1"/>
                </a:solidFill>
              </a:rPr>
              <a:t>ENERGY STAR product finders use APIs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15</a:t>
            </a:fld>
            <a:endParaRPr lang="en-US" dirty="0"/>
          </a:p>
        </p:txBody>
      </p:sp>
    </p:spTree>
    <p:extLst>
      <p:ext uri="{BB962C8B-B14F-4D97-AF65-F5344CB8AC3E}">
        <p14:creationId xmlns:p14="http://schemas.microsoft.com/office/powerpoint/2010/main" val="1294989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16</a:t>
            </a:fld>
            <a:endParaRPr lang="en-US" dirty="0"/>
          </a:p>
        </p:txBody>
      </p:sp>
      <p:grpSp>
        <p:nvGrpSpPr>
          <p:cNvPr id="5" name="Group 21"/>
          <p:cNvGrpSpPr/>
          <p:nvPr/>
        </p:nvGrpSpPr>
        <p:grpSpPr>
          <a:xfrm>
            <a:off x="1608221" y="2046830"/>
            <a:ext cx="5715000" cy="533400"/>
            <a:chOff x="1981200" y="2514600"/>
            <a:chExt cx="5181600" cy="533400"/>
          </a:xfrm>
          <a:solidFill>
            <a:schemeClr val="bg1">
              <a:lumMod val="75000"/>
            </a:schemeClr>
          </a:solidFill>
        </p:grpSpPr>
        <p:sp>
          <p:nvSpPr>
            <p:cNvPr id="6"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1</a:t>
              </a:r>
              <a:endParaRPr lang="en-US" b="1" dirty="0">
                <a:solidFill>
                  <a:srgbClr val="FFFFFF"/>
                </a:solidFill>
                <a:latin typeface="Arial" charset="0"/>
              </a:endParaRPr>
            </a:p>
          </p:txBody>
        </p:sp>
        <p:sp>
          <p:nvSpPr>
            <p:cNvPr id="7"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ENERGY STAR </a:t>
              </a:r>
              <a:r>
                <a:rPr lang="en-US" b="1" dirty="0" smtClean="0">
                  <a:solidFill>
                    <a:srgbClr val="FFFFFF"/>
                  </a:solidFill>
                </a:rPr>
                <a:t>Products </a:t>
              </a:r>
              <a:r>
                <a:rPr lang="en-US" b="1" dirty="0">
                  <a:solidFill>
                    <a:srgbClr val="FFFFFF"/>
                  </a:solidFill>
                </a:rPr>
                <a:t>Overview</a:t>
              </a:r>
            </a:p>
          </p:txBody>
        </p:sp>
      </p:grpSp>
      <p:grpSp>
        <p:nvGrpSpPr>
          <p:cNvPr id="8" name="Group 20"/>
          <p:cNvGrpSpPr/>
          <p:nvPr/>
        </p:nvGrpSpPr>
        <p:grpSpPr>
          <a:xfrm>
            <a:off x="1608221" y="3499268"/>
            <a:ext cx="5715000" cy="533400"/>
            <a:chOff x="1981200" y="1905000"/>
            <a:chExt cx="5181600" cy="533400"/>
          </a:xfrm>
          <a:solidFill>
            <a:schemeClr val="bg1">
              <a:lumMod val="50000"/>
            </a:schemeClr>
          </a:solidFill>
        </p:grpSpPr>
        <p:sp>
          <p:nvSpPr>
            <p:cNvPr id="9" name="AutoShape 2"/>
            <p:cNvSpPr>
              <a:spLocks noChangeArrowheads="1"/>
            </p:cNvSpPr>
            <p:nvPr/>
          </p:nvSpPr>
          <p:spPr bwMode="auto">
            <a:xfrm>
              <a:off x="1981200" y="19050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rPr>
                <a:t>3</a:t>
              </a:r>
              <a:endParaRPr lang="en-US" b="1" dirty="0">
                <a:solidFill>
                  <a:srgbClr val="FFFFFF"/>
                </a:solidFill>
                <a:latin typeface="Arial" charset="0"/>
              </a:endParaRPr>
            </a:p>
          </p:txBody>
        </p:sp>
        <p:sp>
          <p:nvSpPr>
            <p:cNvPr id="10" name="AutoShape 9"/>
            <p:cNvSpPr>
              <a:spLocks noChangeArrowheads="1"/>
            </p:cNvSpPr>
            <p:nvPr/>
          </p:nvSpPr>
          <p:spPr bwMode="auto">
            <a:xfrm>
              <a:off x="2667000" y="19050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Product Finder Tools Features and Walk-through</a:t>
              </a:r>
              <a:endParaRPr lang="en-US" b="1" dirty="0">
                <a:solidFill>
                  <a:srgbClr val="FFFFFF"/>
                </a:solidFill>
                <a:latin typeface="Arial" charset="0"/>
              </a:endParaRPr>
            </a:p>
          </p:txBody>
        </p:sp>
      </p:grpSp>
      <p:sp>
        <p:nvSpPr>
          <p:cNvPr id="11" name="AutoShape 4"/>
          <p:cNvSpPr>
            <a:spLocks noChangeArrowheads="1"/>
          </p:cNvSpPr>
          <p:nvPr/>
        </p:nvSpPr>
        <p:spPr bwMode="auto">
          <a:xfrm>
            <a:off x="1612233" y="2773049"/>
            <a:ext cx="588309"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2</a:t>
            </a:r>
            <a:endParaRPr lang="en-US" b="1" dirty="0">
              <a:solidFill>
                <a:srgbClr val="FFFFFF"/>
              </a:solidFill>
              <a:latin typeface="Arial" charset="0"/>
            </a:endParaRPr>
          </a:p>
        </p:txBody>
      </p:sp>
      <p:sp>
        <p:nvSpPr>
          <p:cNvPr id="12" name="AutoShape 7"/>
          <p:cNvSpPr>
            <a:spLocks noChangeArrowheads="1"/>
          </p:cNvSpPr>
          <p:nvPr/>
        </p:nvSpPr>
        <p:spPr bwMode="auto">
          <a:xfrm>
            <a:off x="2368629" y="2773049"/>
            <a:ext cx="4958603"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Product Finder Tools Overview</a:t>
            </a:r>
          </a:p>
        </p:txBody>
      </p:sp>
      <p:grpSp>
        <p:nvGrpSpPr>
          <p:cNvPr id="13" name="Group 21"/>
          <p:cNvGrpSpPr/>
          <p:nvPr/>
        </p:nvGrpSpPr>
        <p:grpSpPr>
          <a:xfrm>
            <a:off x="1600200" y="4176796"/>
            <a:ext cx="5715000" cy="533400"/>
            <a:chOff x="1981200" y="2514600"/>
            <a:chExt cx="5181600" cy="533400"/>
          </a:xfrm>
          <a:solidFill>
            <a:schemeClr val="bg1">
              <a:lumMod val="75000"/>
            </a:schemeClr>
          </a:solidFill>
        </p:grpSpPr>
        <p:sp>
          <p:nvSpPr>
            <p:cNvPr id="14"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4</a:t>
              </a:r>
              <a:endParaRPr lang="en-US" b="1" dirty="0">
                <a:solidFill>
                  <a:srgbClr val="FFFFFF"/>
                </a:solidFill>
                <a:latin typeface="Arial" charset="0"/>
              </a:endParaRPr>
            </a:p>
          </p:txBody>
        </p:sp>
        <p:sp>
          <p:nvSpPr>
            <p:cNvPr id="15"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Dataset Changes Process</a:t>
              </a:r>
              <a:endParaRPr lang="en-US" b="1" dirty="0" smtClean="0">
                <a:solidFill>
                  <a:srgbClr val="FFFFFF"/>
                </a:solidFill>
                <a:latin typeface="Arial" charset="0"/>
              </a:endParaRPr>
            </a:p>
          </p:txBody>
        </p:sp>
      </p:grpSp>
      <p:grpSp>
        <p:nvGrpSpPr>
          <p:cNvPr id="16" name="Group 21"/>
          <p:cNvGrpSpPr/>
          <p:nvPr/>
        </p:nvGrpSpPr>
        <p:grpSpPr>
          <a:xfrm>
            <a:off x="1600200" y="4890252"/>
            <a:ext cx="5715002" cy="533400"/>
            <a:chOff x="1981200" y="2514600"/>
            <a:chExt cx="5181600" cy="533400"/>
          </a:xfrm>
          <a:solidFill>
            <a:schemeClr val="bg1">
              <a:lumMod val="75000"/>
            </a:schemeClr>
          </a:solidFill>
        </p:grpSpPr>
        <p:sp>
          <p:nvSpPr>
            <p:cNvPr id="17"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5</a:t>
              </a:r>
              <a:endParaRPr lang="en-US" b="1" dirty="0">
                <a:solidFill>
                  <a:srgbClr val="FFFFFF"/>
                </a:solidFill>
                <a:latin typeface="Arial" charset="0"/>
              </a:endParaRPr>
            </a:p>
          </p:txBody>
        </p:sp>
        <p:sp>
          <p:nvSpPr>
            <p:cNvPr id="18"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Next </a:t>
              </a:r>
              <a:r>
                <a:rPr lang="en-US" b="1" dirty="0" smtClean="0">
                  <a:solidFill>
                    <a:srgbClr val="FFFFFF"/>
                  </a:solidFill>
                </a:rPr>
                <a:t>Steps and </a:t>
              </a:r>
              <a:r>
                <a:rPr lang="en-US" b="1" dirty="0" smtClean="0">
                  <a:solidFill>
                    <a:srgbClr val="FFFFFF"/>
                  </a:solidFill>
                  <a:latin typeface="Arial" charset="0"/>
                </a:rPr>
                <a:t>Questions</a:t>
              </a:r>
            </a:p>
          </p:txBody>
        </p:sp>
      </p:grpSp>
    </p:spTree>
    <p:extLst>
      <p:ext uri="{BB962C8B-B14F-4D97-AF65-F5344CB8AC3E}">
        <p14:creationId xmlns:p14="http://schemas.microsoft.com/office/powerpoint/2010/main" val="31444888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Product Finder Links</a:t>
            </a:r>
            <a:endParaRPr lang="en-US" dirty="0"/>
          </a:p>
        </p:txBody>
      </p:sp>
      <p:sp>
        <p:nvSpPr>
          <p:cNvPr id="3" name="Content Placeholder 2"/>
          <p:cNvSpPr>
            <a:spLocks noGrp="1"/>
          </p:cNvSpPr>
          <p:nvPr>
            <p:ph idx="1"/>
          </p:nvPr>
        </p:nvSpPr>
        <p:spPr/>
        <p:txBody>
          <a:bodyPr/>
          <a:lstStyle/>
          <a:p>
            <a:r>
              <a:rPr lang="en-US" dirty="0" smtClean="0"/>
              <a:t>Product ID (</a:t>
            </a:r>
            <a:r>
              <a:rPr lang="en-US" dirty="0" err="1" smtClean="0"/>
              <a:t>PD_ID</a:t>
            </a:r>
            <a:r>
              <a:rPr lang="en-US" dirty="0" smtClean="0"/>
              <a:t> field) creates unique links for model + spec version: </a:t>
            </a:r>
            <a:r>
              <a:rPr lang="en-US" sz="1400" dirty="0" smtClean="0"/>
              <a:t>www.energystar.gov/productfinder/product/certified-light-bulbs/details/</a:t>
            </a:r>
            <a:r>
              <a:rPr lang="en-US" dirty="0" smtClean="0">
                <a:solidFill>
                  <a:srgbClr val="04B3EA"/>
                </a:solidFill>
              </a:rPr>
              <a:t>2209354</a:t>
            </a:r>
          </a:p>
          <a:p>
            <a:r>
              <a:rPr lang="en-US" dirty="0" smtClean="0">
                <a:solidFill>
                  <a:schemeClr val="tx1"/>
                </a:solidFill>
              </a:rPr>
              <a:t>Consumers can verify as ENERGY STAR</a:t>
            </a:r>
          </a:p>
          <a:p>
            <a:r>
              <a:rPr lang="en-US" dirty="0" smtClean="0"/>
              <a:t>Compare up to four models:</a:t>
            </a:r>
          </a:p>
          <a:p>
            <a:pPr marL="0" indent="0">
              <a:buNone/>
            </a:pPr>
            <a:r>
              <a:rPr lang="en-US" sz="1400" dirty="0"/>
              <a:t> </a:t>
            </a:r>
            <a:r>
              <a:rPr lang="en-US" sz="1400" dirty="0" smtClean="0"/>
              <a:t>       …</a:t>
            </a:r>
            <a:r>
              <a:rPr lang="en-US" sz="1400" dirty="0"/>
              <a:t>details/</a:t>
            </a:r>
            <a:r>
              <a:rPr lang="en-US" sz="2800" dirty="0" err="1" smtClean="0">
                <a:solidFill>
                  <a:srgbClr val="04B3EA"/>
                </a:solidFill>
              </a:rPr>
              <a:t>PD</a:t>
            </a:r>
            <a:r>
              <a:rPr lang="en-US" sz="2800" dirty="0" smtClean="0">
                <a:solidFill>
                  <a:srgbClr val="04B3EA"/>
                </a:solidFill>
              </a:rPr>
              <a:t> ID 1/</a:t>
            </a:r>
            <a:r>
              <a:rPr lang="en-US" sz="2800" dirty="0" err="1" smtClean="0">
                <a:solidFill>
                  <a:srgbClr val="04B3EA"/>
                </a:solidFill>
              </a:rPr>
              <a:t>PD</a:t>
            </a:r>
            <a:r>
              <a:rPr lang="en-US" sz="2800" dirty="0" smtClean="0">
                <a:solidFill>
                  <a:srgbClr val="04B3EA"/>
                </a:solidFill>
              </a:rPr>
              <a:t> ID 2/</a:t>
            </a:r>
            <a:r>
              <a:rPr lang="en-US" sz="2800" dirty="0" err="1" smtClean="0">
                <a:solidFill>
                  <a:srgbClr val="04B3EA"/>
                </a:solidFill>
              </a:rPr>
              <a:t>PD</a:t>
            </a:r>
            <a:r>
              <a:rPr lang="en-US" sz="2800" dirty="0" smtClean="0">
                <a:solidFill>
                  <a:srgbClr val="04B3EA"/>
                </a:solidFill>
              </a:rPr>
              <a:t> ID 3/</a:t>
            </a:r>
            <a:r>
              <a:rPr lang="en-US" sz="2800" dirty="0" err="1" smtClean="0">
                <a:solidFill>
                  <a:srgbClr val="04B3EA"/>
                </a:solidFill>
              </a:rPr>
              <a:t>PD</a:t>
            </a:r>
            <a:r>
              <a:rPr lang="en-US" sz="2800" dirty="0" smtClean="0">
                <a:solidFill>
                  <a:srgbClr val="04B3EA"/>
                </a:solidFill>
              </a:rPr>
              <a:t> ID 4</a:t>
            </a:r>
            <a:endParaRPr lang="en-US" sz="2800" dirty="0">
              <a:solidFill>
                <a:srgbClr val="04B3EA"/>
              </a:solidFill>
            </a:endParaRPr>
          </a:p>
          <a:p>
            <a:endParaRPr lang="en-US" sz="2800" dirty="0" smtClean="0">
              <a:solidFill>
                <a:schemeClr val="tx1"/>
              </a:solidFill>
            </a:endParaRPr>
          </a:p>
          <a:p>
            <a:endParaRPr lang="en-US" dirty="0" smtClean="0">
              <a:solidFill>
                <a:srgbClr val="04B3EA"/>
              </a:solidFill>
            </a:endParaRPr>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17</a:t>
            </a:fld>
            <a:endParaRPr lang="en-US" dirty="0"/>
          </a:p>
        </p:txBody>
      </p:sp>
    </p:spTree>
    <p:extLst>
      <p:ext uri="{BB962C8B-B14F-4D97-AF65-F5344CB8AC3E}">
        <p14:creationId xmlns:p14="http://schemas.microsoft.com/office/powerpoint/2010/main" val="4082139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Finder Filters</a:t>
            </a:r>
            <a:endParaRPr lang="en-US" dirty="0"/>
          </a:p>
        </p:txBody>
      </p:sp>
      <p:sp>
        <p:nvSpPr>
          <p:cNvPr id="3" name="Content Placeholder 2"/>
          <p:cNvSpPr>
            <a:spLocks noGrp="1"/>
          </p:cNvSpPr>
          <p:nvPr>
            <p:ph idx="1"/>
          </p:nvPr>
        </p:nvSpPr>
        <p:spPr/>
        <p:txBody>
          <a:bodyPr/>
          <a:lstStyle/>
          <a:p>
            <a:r>
              <a:rPr lang="en-US" dirty="0" smtClean="0"/>
              <a:t>Sort and filter by key product attributes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18</a:t>
            </a:fld>
            <a:endParaRPr lang="en-US" dirty="0"/>
          </a:p>
        </p:txBody>
      </p:sp>
      <p:pic>
        <p:nvPicPr>
          <p:cNvPr id="5" name="Picture 4"/>
          <p:cNvPicPr>
            <a:picLocks noChangeAspect="1"/>
          </p:cNvPicPr>
          <p:nvPr/>
        </p:nvPicPr>
        <p:blipFill>
          <a:blip r:embed="rId2"/>
          <a:stretch>
            <a:fillRect/>
          </a:stretch>
        </p:blipFill>
        <p:spPr>
          <a:xfrm>
            <a:off x="1066800" y="2182013"/>
            <a:ext cx="7315200" cy="4371187"/>
          </a:xfrm>
          <a:prstGeom prst="rect">
            <a:avLst/>
          </a:prstGeom>
        </p:spPr>
      </p:pic>
    </p:spTree>
    <p:extLst>
      <p:ext uri="{BB962C8B-B14F-4D97-AF65-F5344CB8AC3E}">
        <p14:creationId xmlns:p14="http://schemas.microsoft.com/office/powerpoint/2010/main" val="32437410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 </a:t>
            </a:r>
            <a:r>
              <a:rPr lang="en-US" dirty="0" smtClean="0"/>
              <a:t>Finder Details</a:t>
            </a:r>
            <a:endParaRPr lang="en-US" dirty="0"/>
          </a:p>
        </p:txBody>
      </p:sp>
      <p:sp>
        <p:nvSpPr>
          <p:cNvPr id="3" name="Content Placeholder 2"/>
          <p:cNvSpPr>
            <a:spLocks noGrp="1"/>
          </p:cNvSpPr>
          <p:nvPr>
            <p:ph idx="1"/>
          </p:nvPr>
        </p:nvSpPr>
        <p:spPr/>
        <p:txBody>
          <a:bodyPr/>
          <a:lstStyle/>
          <a:p>
            <a:r>
              <a:rPr lang="en-US" dirty="0" smtClean="0"/>
              <a:t>Compare key product attributes</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19</a:t>
            </a:fld>
            <a:endParaRPr lang="en-US" dirty="0"/>
          </a:p>
        </p:txBody>
      </p:sp>
      <p:pic>
        <p:nvPicPr>
          <p:cNvPr id="6" name="Picture 5"/>
          <p:cNvPicPr>
            <a:picLocks noChangeAspect="1"/>
          </p:cNvPicPr>
          <p:nvPr/>
        </p:nvPicPr>
        <p:blipFill>
          <a:blip r:embed="rId2"/>
          <a:stretch>
            <a:fillRect/>
          </a:stretch>
        </p:blipFill>
        <p:spPr>
          <a:xfrm>
            <a:off x="457200" y="2590800"/>
            <a:ext cx="8180375" cy="3329781"/>
          </a:xfrm>
          <a:prstGeom prst="rect">
            <a:avLst/>
          </a:prstGeom>
        </p:spPr>
      </p:pic>
    </p:spTree>
    <p:extLst>
      <p:ext uri="{BB962C8B-B14F-4D97-AF65-F5344CB8AC3E}">
        <p14:creationId xmlns:p14="http://schemas.microsoft.com/office/powerpoint/2010/main" val="3053314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Webinar Logistics</a:t>
            </a:r>
            <a:endParaRPr lang="en-US" dirty="0"/>
          </a:p>
        </p:txBody>
      </p:sp>
      <p:sp>
        <p:nvSpPr>
          <p:cNvPr id="3" name="Content Placeholder 2"/>
          <p:cNvSpPr>
            <a:spLocks noGrp="1"/>
          </p:cNvSpPr>
          <p:nvPr>
            <p:ph idx="1"/>
          </p:nvPr>
        </p:nvSpPr>
        <p:spPr/>
        <p:txBody>
          <a:bodyPr>
            <a:normAutofit lnSpcReduction="10000"/>
          </a:bodyPr>
          <a:lstStyle/>
          <a:p>
            <a:r>
              <a:rPr lang="en-US" dirty="0" smtClean="0"/>
              <a:t>All lines have been muted</a:t>
            </a:r>
          </a:p>
          <a:p>
            <a:r>
              <a:rPr lang="en-US" dirty="0" smtClean="0"/>
              <a:t>Questions or feedback:</a:t>
            </a:r>
          </a:p>
          <a:p>
            <a:pPr lvl="1"/>
            <a:r>
              <a:rPr lang="en-US" dirty="0" smtClean="0"/>
              <a:t>Use </a:t>
            </a:r>
            <a:r>
              <a:rPr lang="en-US" dirty="0" smtClean="0">
                <a:solidFill>
                  <a:srgbClr val="04B3EA"/>
                </a:solidFill>
              </a:rPr>
              <a:t>question tab in webinar</a:t>
            </a:r>
          </a:p>
          <a:p>
            <a:pPr marL="457200" lvl="1" indent="0">
              <a:buNone/>
            </a:pPr>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a:p>
            <a:pPr lvl="1"/>
            <a:r>
              <a:rPr lang="en-US" dirty="0" smtClean="0"/>
              <a:t>Or email </a:t>
            </a:r>
            <a:r>
              <a:rPr lang="en-US" dirty="0" smtClean="0">
                <a:solidFill>
                  <a:srgbClr val="04B3EA"/>
                </a:solidFill>
              </a:rPr>
              <a:t>energystarproducts@energystar.gov</a:t>
            </a:r>
          </a:p>
          <a:p>
            <a:r>
              <a:rPr lang="en-US" dirty="0" smtClean="0">
                <a:solidFill>
                  <a:schemeClr val="tx1"/>
                </a:solidFill>
              </a:rPr>
              <a:t>Polling throughout webinar</a:t>
            </a:r>
          </a:p>
          <a:p>
            <a:pPr lvl="1"/>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a:t>
            </a:fld>
            <a:endParaRPr lang="en-US" dirty="0"/>
          </a:p>
        </p:txBody>
      </p:sp>
      <p:pic>
        <p:nvPicPr>
          <p:cNvPr id="5" name="Picture 4"/>
          <p:cNvPicPr>
            <a:picLocks noChangeAspect="1"/>
          </p:cNvPicPr>
          <p:nvPr/>
        </p:nvPicPr>
        <p:blipFill>
          <a:blip r:embed="rId3"/>
          <a:stretch>
            <a:fillRect/>
          </a:stretch>
        </p:blipFill>
        <p:spPr>
          <a:xfrm>
            <a:off x="5943600" y="1828800"/>
            <a:ext cx="2524125" cy="2990850"/>
          </a:xfrm>
          <a:prstGeom prst="rect">
            <a:avLst/>
          </a:prstGeom>
        </p:spPr>
      </p:pic>
      <p:sp>
        <p:nvSpPr>
          <p:cNvPr id="6" name="Rounded Rectangle 5"/>
          <p:cNvSpPr/>
          <p:nvPr/>
        </p:nvSpPr>
        <p:spPr>
          <a:xfrm>
            <a:off x="5867400" y="3429000"/>
            <a:ext cx="2743200" cy="304800"/>
          </a:xfrm>
          <a:prstGeom prst="roundRect">
            <a:avLst/>
          </a:prstGeom>
          <a:no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23046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Finder Features</a:t>
            </a:r>
            <a:endParaRPr lang="en-US" dirty="0"/>
          </a:p>
        </p:txBody>
      </p:sp>
      <p:sp>
        <p:nvSpPr>
          <p:cNvPr id="3" name="Content Placeholder 2"/>
          <p:cNvSpPr>
            <a:spLocks noGrp="1"/>
          </p:cNvSpPr>
          <p:nvPr>
            <p:ph idx="1"/>
          </p:nvPr>
        </p:nvSpPr>
        <p:spPr/>
        <p:txBody>
          <a:bodyPr/>
          <a:lstStyle/>
          <a:p>
            <a:r>
              <a:rPr lang="en-US" dirty="0" smtClean="0"/>
              <a:t>Click </a:t>
            </a:r>
            <a:r>
              <a:rPr lang="en-US" dirty="0" smtClean="0">
                <a:solidFill>
                  <a:srgbClr val="04B3EA"/>
                </a:solidFill>
              </a:rPr>
              <a:t>Switch to Advanced View</a:t>
            </a:r>
            <a:r>
              <a:rPr lang="en-US" dirty="0" smtClean="0"/>
              <a:t> or start at </a:t>
            </a:r>
            <a:r>
              <a:rPr lang="en-US" dirty="0" smtClean="0">
                <a:solidFill>
                  <a:srgbClr val="04B3EA"/>
                </a:solidFill>
              </a:rPr>
              <a:t>data.energystar.gov</a:t>
            </a:r>
            <a:endParaRPr lang="en-US" dirty="0">
              <a:solidFill>
                <a:srgbClr val="04B3EA"/>
              </a:solidFill>
            </a:endParaRPr>
          </a:p>
        </p:txBody>
      </p:sp>
      <p:sp>
        <p:nvSpPr>
          <p:cNvPr id="4" name="Slide Number Placeholder 3"/>
          <p:cNvSpPr>
            <a:spLocks noGrp="1"/>
          </p:cNvSpPr>
          <p:nvPr>
            <p:ph type="sldNum" sz="quarter" idx="10"/>
          </p:nvPr>
        </p:nvSpPr>
        <p:spPr/>
        <p:txBody>
          <a:bodyPr/>
          <a:lstStyle/>
          <a:p>
            <a:fld id="{9D287850-AB93-42A0-BAE3-33F50A4FCAA6}" type="slidenum">
              <a:rPr lang="en-US" smtClean="0"/>
              <a:pPr/>
              <a:t>20</a:t>
            </a:fld>
            <a:endParaRPr lang="en-US" dirty="0"/>
          </a:p>
        </p:txBody>
      </p:sp>
      <p:sp>
        <p:nvSpPr>
          <p:cNvPr id="5" name="Rectangle 2"/>
          <p:cNvSpPr>
            <a:spLocks noChangeArrowheads="1"/>
          </p:cNvSpPr>
          <p:nvPr/>
        </p:nvSpPr>
        <p:spPr bwMode="auto">
          <a:xfrm>
            <a:off x="1600200" y="2514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3"/>
          <p:cNvSpPr>
            <a:spLocks noChangeArrowheads="1"/>
          </p:cNvSpPr>
          <p:nvPr/>
        </p:nvSpPr>
        <p:spPr bwMode="auto">
          <a:xfrm>
            <a:off x="1828800" y="54578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a:picLocks noChangeAspect="1"/>
          </p:cNvPicPr>
          <p:nvPr/>
        </p:nvPicPr>
        <p:blipFill>
          <a:blip r:embed="rId2"/>
          <a:stretch>
            <a:fillRect/>
          </a:stretch>
        </p:blipFill>
        <p:spPr>
          <a:xfrm>
            <a:off x="152400" y="2765854"/>
            <a:ext cx="8839200" cy="3001132"/>
          </a:xfrm>
          <a:prstGeom prst="rect">
            <a:avLst/>
          </a:prstGeom>
        </p:spPr>
      </p:pic>
    </p:spTree>
    <p:extLst>
      <p:ext uri="{BB962C8B-B14F-4D97-AF65-F5344CB8AC3E}">
        <p14:creationId xmlns:p14="http://schemas.microsoft.com/office/powerpoint/2010/main" val="2078319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Advanced View Features</a:t>
            </a:r>
            <a:endParaRPr lang="en-US" dirty="0"/>
          </a:p>
        </p:txBody>
      </p:sp>
      <p:sp>
        <p:nvSpPr>
          <p:cNvPr id="3" name="Content Placeholder 2"/>
          <p:cNvSpPr>
            <a:spLocks noGrp="1"/>
          </p:cNvSpPr>
          <p:nvPr>
            <p:ph idx="1"/>
          </p:nvPr>
        </p:nvSpPr>
        <p:spPr/>
        <p:txBody>
          <a:bodyPr/>
          <a:lstStyle/>
          <a:p>
            <a:r>
              <a:rPr lang="en-US" dirty="0" smtClean="0"/>
              <a:t>Create account to save and share work</a:t>
            </a:r>
          </a:p>
          <a:p>
            <a:r>
              <a:rPr lang="en-US" dirty="0" smtClean="0"/>
              <a:t>Filter lists</a:t>
            </a:r>
          </a:p>
          <a:p>
            <a:r>
              <a:rPr lang="en-US" dirty="0" smtClean="0"/>
              <a:t>Create visuals (pie charts, bar graphs, </a:t>
            </a:r>
            <a:r>
              <a:rPr lang="en-US" dirty="0" err="1" smtClean="0"/>
              <a:t>etc</a:t>
            </a:r>
            <a:r>
              <a:rPr lang="en-US" dirty="0" smtClean="0"/>
              <a:t>)</a:t>
            </a:r>
          </a:p>
          <a:p>
            <a:r>
              <a:rPr lang="en-US" dirty="0" smtClean="0"/>
              <a:t>Embed filtered data or visual</a:t>
            </a:r>
          </a:p>
          <a:p>
            <a:r>
              <a:rPr lang="en-US" dirty="0" smtClean="0"/>
              <a:t>Export data</a:t>
            </a:r>
          </a:p>
          <a:p>
            <a:r>
              <a:rPr lang="en-US" dirty="0" smtClean="0"/>
              <a:t>Learn more in the </a:t>
            </a:r>
            <a:r>
              <a:rPr lang="en-US" dirty="0" smtClean="0">
                <a:solidFill>
                  <a:srgbClr val="04B3EA"/>
                </a:solidFill>
              </a:rPr>
              <a:t>How to Create Data Visualizations Guide </a:t>
            </a:r>
            <a:r>
              <a:rPr lang="en-US" dirty="0" smtClean="0"/>
              <a:t>at </a:t>
            </a:r>
            <a:r>
              <a:rPr lang="en-US" dirty="0" smtClean="0">
                <a:solidFill>
                  <a:srgbClr val="04B3EA"/>
                </a:solidFill>
              </a:rPr>
              <a:t>energystar.gov/</a:t>
            </a:r>
            <a:r>
              <a:rPr lang="en-US" dirty="0" err="1" smtClean="0">
                <a:solidFill>
                  <a:srgbClr val="04B3EA"/>
                </a:solidFill>
              </a:rPr>
              <a:t>productfinder</a:t>
            </a:r>
            <a:endParaRPr lang="en-US" dirty="0" smtClean="0">
              <a:solidFill>
                <a:srgbClr val="04B3EA"/>
              </a:solidFill>
            </a:endParaRPr>
          </a:p>
          <a:p>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21</a:t>
            </a:fld>
            <a:endParaRPr lang="en-US" dirty="0"/>
          </a:p>
        </p:txBody>
      </p:sp>
    </p:spTree>
    <p:extLst>
      <p:ext uri="{BB962C8B-B14F-4D97-AF65-F5344CB8AC3E}">
        <p14:creationId xmlns:p14="http://schemas.microsoft.com/office/powerpoint/2010/main" val="2908965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Filters</a:t>
            </a:r>
            <a:endParaRPr lang="en-US" dirty="0"/>
          </a:p>
        </p:txBody>
      </p:sp>
      <p:sp>
        <p:nvSpPr>
          <p:cNvPr id="3" name="Content Placeholder 2"/>
          <p:cNvSpPr>
            <a:spLocks noGrp="1"/>
          </p:cNvSpPr>
          <p:nvPr>
            <p:ph idx="1"/>
          </p:nvPr>
        </p:nvSpPr>
        <p:spPr/>
        <p:txBody>
          <a:bodyPr/>
          <a:lstStyle/>
          <a:p>
            <a:r>
              <a:rPr lang="en-US" dirty="0" smtClean="0"/>
              <a:t>Sample filters available</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22</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02165797"/>
              </p:ext>
            </p:extLst>
          </p:nvPr>
        </p:nvGraphicFramePr>
        <p:xfrm>
          <a:off x="1447800" y="2286000"/>
          <a:ext cx="5937250" cy="4224655"/>
        </p:xfrm>
        <a:graphic>
          <a:graphicData uri="http://schemas.openxmlformats.org/drawingml/2006/table">
            <a:tbl>
              <a:tblPr firstRow="1" firstCol="1" bandRow="1">
                <a:tableStyleId>{5C22544A-7EE6-4342-B048-85BDC9FD1C3A}</a:tableStyleId>
              </a:tblPr>
              <a:tblGrid>
                <a:gridCol w="1368425"/>
                <a:gridCol w="2589530"/>
                <a:gridCol w="1979295"/>
              </a:tblGrid>
              <a:tr h="368935">
                <a:tc>
                  <a:txBody>
                    <a:bodyPr/>
                    <a:lstStyle/>
                    <a:p>
                      <a:pPr marL="0" marR="0">
                        <a:spcBef>
                          <a:spcPts val="1000"/>
                        </a:spcBef>
                        <a:spcAft>
                          <a:spcPts val="0"/>
                        </a:spcAft>
                      </a:pPr>
                      <a:r>
                        <a:rPr lang="en-US" sz="1100" dirty="0">
                          <a:effectLst/>
                        </a:rPr>
                        <a:t>Product Category</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1000"/>
                        </a:spcBef>
                        <a:spcAft>
                          <a:spcPts val="0"/>
                        </a:spcAft>
                      </a:pPr>
                      <a:r>
                        <a:rPr lang="en-US" sz="1100">
                          <a:effectLst/>
                        </a:rPr>
                        <a:t>Unique filters </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1000"/>
                        </a:spcBef>
                        <a:spcAft>
                          <a:spcPts val="0"/>
                        </a:spcAft>
                      </a:pPr>
                      <a:r>
                        <a:rPr lang="en-US" sz="1100">
                          <a:effectLst/>
                        </a:rPr>
                        <a:t>Cross-cutting filters</a:t>
                      </a:r>
                      <a:endParaRPr lang="en-US" sz="1200">
                        <a:effectLst/>
                        <a:latin typeface="Times New Roman" panose="02020603050405020304" pitchFamily="18" charset="0"/>
                        <a:ea typeface="Times New Roman" panose="02020603050405020304" pitchFamily="18" charset="0"/>
                      </a:endParaRPr>
                    </a:p>
                  </a:txBody>
                  <a:tcPr marL="68580" marR="68580" marT="0" marB="0"/>
                </a:tc>
              </a:tr>
              <a:tr h="0">
                <a:tc>
                  <a:txBody>
                    <a:bodyPr/>
                    <a:lstStyle/>
                    <a:p>
                      <a:pPr marL="0" marR="0">
                        <a:spcBef>
                          <a:spcPts val="1000"/>
                        </a:spcBef>
                        <a:spcAft>
                          <a:spcPts val="0"/>
                        </a:spcAft>
                      </a:pPr>
                      <a:r>
                        <a:rPr lang="en-US" sz="1100" dirty="0">
                          <a:effectLst/>
                        </a:rPr>
                        <a:t>Clothes washers</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a:effectLst/>
                        </a:rPr>
                        <a:t>Load configuration</a:t>
                      </a:r>
                    </a:p>
                    <a:p>
                      <a:pPr marL="342900" marR="0" lvl="0" indent="-342900">
                        <a:spcBef>
                          <a:spcPts val="0"/>
                        </a:spcBef>
                        <a:spcAft>
                          <a:spcPts val="0"/>
                        </a:spcAft>
                        <a:buFont typeface="Symbol" panose="05050102010706020507" pitchFamily="18" charset="2"/>
                        <a:buChar char=""/>
                      </a:pPr>
                      <a:r>
                        <a:rPr lang="en-US" sz="1100">
                          <a:effectLst/>
                        </a:rPr>
                        <a:t>Connected functionality</a:t>
                      </a:r>
                    </a:p>
                    <a:p>
                      <a:pPr marL="342900" marR="0" lvl="0" indent="-342900">
                        <a:spcBef>
                          <a:spcPts val="0"/>
                        </a:spcBef>
                        <a:spcAft>
                          <a:spcPts val="0"/>
                        </a:spcAft>
                        <a:buFont typeface="Symbol" panose="05050102010706020507" pitchFamily="18" charset="2"/>
                        <a:buChar char=""/>
                      </a:pPr>
                      <a:r>
                        <a:rPr lang="en-US" sz="1100">
                          <a:effectLst/>
                        </a:rPr>
                        <a:t>ENERGY STAR Most Efficient</a:t>
                      </a:r>
                      <a:endParaRPr lang="en-US"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rowSpan="6">
                  <a:txBody>
                    <a:bodyPr/>
                    <a:lstStyle/>
                    <a:p>
                      <a:pPr marL="342900" marR="0" lvl="0" indent="-342900">
                        <a:spcBef>
                          <a:spcPts val="0"/>
                        </a:spcBef>
                        <a:spcAft>
                          <a:spcPts val="0"/>
                        </a:spcAft>
                        <a:buFont typeface="Symbol" panose="05050102010706020507" pitchFamily="18" charset="2"/>
                        <a:buChar char=""/>
                      </a:pPr>
                      <a:r>
                        <a:rPr lang="en-US" sz="1100" dirty="0">
                          <a:effectLst/>
                        </a:rPr>
                        <a:t>Brand name</a:t>
                      </a:r>
                    </a:p>
                    <a:p>
                      <a:pPr marL="342900" marR="0" lvl="0" indent="-342900">
                        <a:spcBef>
                          <a:spcPts val="0"/>
                        </a:spcBef>
                        <a:spcAft>
                          <a:spcPts val="0"/>
                        </a:spcAft>
                        <a:buFont typeface="Symbol" panose="05050102010706020507" pitchFamily="18" charset="2"/>
                        <a:buChar char=""/>
                      </a:pPr>
                      <a:r>
                        <a:rPr lang="en-US" sz="1100" dirty="0">
                          <a:effectLst/>
                        </a:rPr>
                        <a:t>Model name, model number, additional model information</a:t>
                      </a:r>
                    </a:p>
                    <a:p>
                      <a:pPr marL="342900" marR="0" lvl="0" indent="-342900">
                        <a:spcBef>
                          <a:spcPts val="0"/>
                        </a:spcBef>
                        <a:spcAft>
                          <a:spcPts val="0"/>
                        </a:spcAft>
                        <a:buFont typeface="Symbol" panose="05050102010706020507" pitchFamily="18" charset="2"/>
                        <a:buChar char=""/>
                      </a:pPr>
                      <a:r>
                        <a:rPr lang="en-US" sz="1100" dirty="0">
                          <a:effectLst/>
                        </a:rPr>
                        <a:t>ENERGY STAR unique model identifier</a:t>
                      </a:r>
                    </a:p>
                    <a:p>
                      <a:pPr marL="342900" marR="0" lvl="0" indent="-342900">
                        <a:spcBef>
                          <a:spcPts val="0"/>
                        </a:spcBef>
                        <a:spcAft>
                          <a:spcPts val="0"/>
                        </a:spcAft>
                        <a:buFont typeface="Symbol" panose="05050102010706020507" pitchFamily="18" charset="2"/>
                        <a:buChar char=""/>
                      </a:pPr>
                      <a:r>
                        <a:rPr lang="en-US" sz="1100" dirty="0">
                          <a:effectLst/>
                        </a:rPr>
                        <a:t>Date qualified</a:t>
                      </a:r>
                    </a:p>
                    <a:p>
                      <a:pPr marL="342900" marR="0" lvl="0" indent="-342900">
                        <a:spcBef>
                          <a:spcPts val="0"/>
                        </a:spcBef>
                        <a:spcAft>
                          <a:spcPts val="0"/>
                        </a:spcAft>
                        <a:buFont typeface="Symbol" panose="05050102010706020507" pitchFamily="18" charset="2"/>
                        <a:buChar char=""/>
                      </a:pPr>
                      <a:r>
                        <a:rPr lang="en-US" sz="1100" dirty="0">
                          <a:effectLst/>
                        </a:rPr>
                        <a:t>Date available on market</a:t>
                      </a:r>
                    </a:p>
                    <a:p>
                      <a:pPr marL="342900" marR="0" lvl="0" indent="-342900">
                        <a:spcBef>
                          <a:spcPts val="0"/>
                        </a:spcBef>
                        <a:spcAft>
                          <a:spcPts val="0"/>
                        </a:spcAft>
                        <a:buFont typeface="Symbol" panose="05050102010706020507" pitchFamily="18" charset="2"/>
                        <a:buChar char=""/>
                      </a:pPr>
                      <a:r>
                        <a:rPr lang="en-US" sz="1100" dirty="0">
                          <a:effectLst/>
                        </a:rPr>
                        <a:t>Markets</a:t>
                      </a:r>
                    </a:p>
                    <a:p>
                      <a:pPr marL="342900" marR="0" lvl="0" indent="-342900">
                        <a:spcBef>
                          <a:spcPts val="0"/>
                        </a:spcBef>
                        <a:spcAft>
                          <a:spcPts val="0"/>
                        </a:spcAft>
                        <a:buFont typeface="Symbol" panose="05050102010706020507" pitchFamily="18" charset="2"/>
                        <a:buChar char=""/>
                      </a:pPr>
                      <a:r>
                        <a:rPr lang="en-US" sz="1100" dirty="0">
                          <a:effectLst/>
                        </a:rPr>
                        <a:t>Energy use</a:t>
                      </a:r>
                    </a:p>
                    <a:p>
                      <a:pPr marL="342900" marR="0" lvl="0" indent="-342900">
                        <a:spcBef>
                          <a:spcPts val="0"/>
                        </a:spcBef>
                        <a:spcAft>
                          <a:spcPts val="0"/>
                        </a:spcAft>
                        <a:buFont typeface="Symbol" panose="05050102010706020507" pitchFamily="18" charset="2"/>
                        <a:buChar char=""/>
                      </a:pPr>
                      <a:r>
                        <a:rPr lang="en-US" sz="1100" dirty="0">
                          <a:effectLst/>
                        </a:rPr>
                        <a:t>Efficiency ratios</a:t>
                      </a:r>
                    </a:p>
                    <a:p>
                      <a:pPr marL="342900" marR="0" lvl="0" indent="-342900">
                        <a:spcBef>
                          <a:spcPts val="0"/>
                        </a:spcBef>
                        <a:spcAft>
                          <a:spcPts val="0"/>
                        </a:spcAft>
                        <a:buFont typeface="Symbol" panose="05050102010706020507" pitchFamily="18" charset="2"/>
                        <a:buChar char=""/>
                      </a:pPr>
                      <a:r>
                        <a:rPr lang="en-US" sz="1100" dirty="0">
                          <a:effectLst/>
                        </a:rPr>
                        <a:t>Capacity</a:t>
                      </a:r>
                    </a:p>
                    <a:p>
                      <a:pPr marL="342900" marR="0" lvl="0" indent="-342900">
                        <a:spcBef>
                          <a:spcPts val="0"/>
                        </a:spcBef>
                        <a:spcAft>
                          <a:spcPts val="0"/>
                        </a:spcAft>
                        <a:buFont typeface="Symbol" panose="05050102010706020507" pitchFamily="18" charset="2"/>
                        <a:buChar char=""/>
                      </a:pPr>
                      <a:r>
                        <a:rPr lang="en-US" sz="1100" dirty="0">
                          <a:effectLst/>
                        </a:rPr>
                        <a:t>Product type</a:t>
                      </a:r>
                    </a:p>
                    <a:p>
                      <a:pPr marL="342900" marR="0" lvl="0" indent="-342900">
                        <a:spcBef>
                          <a:spcPts val="0"/>
                        </a:spcBef>
                        <a:spcAft>
                          <a:spcPts val="0"/>
                        </a:spcAft>
                        <a:buFont typeface="Symbol" panose="05050102010706020507" pitchFamily="18" charset="2"/>
                        <a:buChar char=""/>
                      </a:pPr>
                      <a:r>
                        <a:rPr lang="en-US" sz="1100" dirty="0">
                          <a:effectLst/>
                        </a:rPr>
                        <a:t>Meets ENERGY STAR Most Efficient Criteria</a:t>
                      </a:r>
                      <a:endParaRPr lang="en-US"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r>
              <a:tr h="0">
                <a:tc>
                  <a:txBody>
                    <a:bodyPr/>
                    <a:lstStyle/>
                    <a:p>
                      <a:pPr marL="0" marR="0">
                        <a:spcBef>
                          <a:spcPts val="1000"/>
                        </a:spcBef>
                        <a:spcAft>
                          <a:spcPts val="0"/>
                        </a:spcAft>
                      </a:pPr>
                      <a:r>
                        <a:rPr lang="en-US" sz="1100">
                          <a:effectLst/>
                        </a:rPr>
                        <a:t>Dishwashers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a:effectLst/>
                        </a:rPr>
                        <a:t>US federal standard</a:t>
                      </a:r>
                    </a:p>
                    <a:p>
                      <a:pPr marL="342900" marR="0" lvl="0" indent="-342900">
                        <a:spcBef>
                          <a:spcPts val="0"/>
                        </a:spcBef>
                        <a:spcAft>
                          <a:spcPts val="0"/>
                        </a:spcAft>
                        <a:buFont typeface="Symbol" panose="05050102010706020507" pitchFamily="18" charset="2"/>
                        <a:buChar char=""/>
                      </a:pPr>
                      <a:r>
                        <a:rPr lang="en-US" sz="1100">
                          <a:effectLst/>
                        </a:rPr>
                        <a:t>Water use</a:t>
                      </a:r>
                    </a:p>
                    <a:p>
                      <a:pPr marL="342900" marR="0" lvl="0" indent="-342900">
                        <a:spcBef>
                          <a:spcPts val="0"/>
                        </a:spcBef>
                        <a:spcAft>
                          <a:spcPts val="0"/>
                        </a:spcAft>
                        <a:buFont typeface="Symbol" panose="05050102010706020507" pitchFamily="18" charset="2"/>
                        <a:buChar char=""/>
                      </a:pPr>
                      <a:r>
                        <a:rPr lang="en-US" sz="1100">
                          <a:effectLst/>
                        </a:rPr>
                        <a:t>ENERGY STAR Most Efficient</a:t>
                      </a:r>
                      <a:endParaRPr lang="en-US"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vMerge="1">
                  <a:txBody>
                    <a:bodyPr/>
                    <a:lstStyle/>
                    <a:p>
                      <a:endParaRPr lang="en-US"/>
                    </a:p>
                  </a:txBody>
                  <a:tcPr/>
                </a:tc>
              </a:tr>
              <a:tr h="0">
                <a:tc>
                  <a:txBody>
                    <a:bodyPr/>
                    <a:lstStyle/>
                    <a:p>
                      <a:pPr marL="0" marR="0">
                        <a:spcBef>
                          <a:spcPts val="1000"/>
                        </a:spcBef>
                        <a:spcAft>
                          <a:spcPts val="0"/>
                        </a:spcAft>
                      </a:pPr>
                      <a:r>
                        <a:rPr lang="en-US" sz="1100">
                          <a:effectLst/>
                        </a:rPr>
                        <a:t>Refrigerators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a:effectLst/>
                        </a:rPr>
                        <a:t>Connected functionality</a:t>
                      </a:r>
                    </a:p>
                    <a:p>
                      <a:pPr marL="342900" marR="0" lvl="0" indent="-342900">
                        <a:spcBef>
                          <a:spcPts val="0"/>
                        </a:spcBef>
                        <a:spcAft>
                          <a:spcPts val="0"/>
                        </a:spcAft>
                        <a:buFont typeface="Symbol" panose="05050102010706020507" pitchFamily="18" charset="2"/>
                        <a:buChar char=""/>
                      </a:pPr>
                      <a:r>
                        <a:rPr lang="en-US" sz="1100">
                          <a:effectLst/>
                        </a:rPr>
                        <a:t>ENERGY STAR Most Efficient</a:t>
                      </a:r>
                      <a:endParaRPr lang="en-US"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vMerge="1">
                  <a:txBody>
                    <a:bodyPr/>
                    <a:lstStyle/>
                    <a:p>
                      <a:endParaRPr lang="en-US"/>
                    </a:p>
                  </a:txBody>
                  <a:tcPr/>
                </a:tc>
              </a:tr>
              <a:tr h="0">
                <a:tc>
                  <a:txBody>
                    <a:bodyPr/>
                    <a:lstStyle/>
                    <a:p>
                      <a:pPr marL="0" marR="0">
                        <a:spcBef>
                          <a:spcPts val="0"/>
                        </a:spcBef>
                        <a:spcAft>
                          <a:spcPts val="0"/>
                        </a:spcAft>
                      </a:pPr>
                      <a:r>
                        <a:rPr lang="en-US" sz="1100">
                          <a:effectLst/>
                        </a:rPr>
                        <a:t>Room air conditioners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a:effectLst/>
                        </a:rPr>
                        <a:t>Reverse cycle</a:t>
                      </a:r>
                      <a:endParaRPr lang="en-US" sz="1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vMerge="1">
                  <a:txBody>
                    <a:bodyPr/>
                    <a:lstStyle/>
                    <a:p>
                      <a:endParaRPr lang="en-US"/>
                    </a:p>
                  </a:txBody>
                  <a:tcPr/>
                </a:tc>
              </a:tr>
              <a:tr h="222250">
                <a:tc>
                  <a:txBody>
                    <a:bodyPr/>
                    <a:lstStyle/>
                    <a:p>
                      <a:pPr marL="0" marR="0">
                        <a:spcBef>
                          <a:spcPts val="1000"/>
                        </a:spcBef>
                        <a:spcAft>
                          <a:spcPts val="0"/>
                        </a:spcAft>
                      </a:pPr>
                      <a:r>
                        <a:rPr lang="en-US" sz="1100">
                          <a:effectLst/>
                        </a:rPr>
                        <a:t>Light bulbs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dirty="0">
                          <a:effectLst/>
                        </a:rPr>
                        <a:t>Technology</a:t>
                      </a:r>
                    </a:p>
                    <a:p>
                      <a:pPr marL="342900" marR="0" lvl="0" indent="-342900">
                        <a:spcBef>
                          <a:spcPts val="0"/>
                        </a:spcBef>
                        <a:spcAft>
                          <a:spcPts val="0"/>
                        </a:spcAft>
                        <a:buFont typeface="Symbol" panose="05050102010706020507" pitchFamily="18" charset="2"/>
                        <a:buChar char=""/>
                      </a:pPr>
                      <a:r>
                        <a:rPr lang="en-US" sz="1100" dirty="0">
                          <a:effectLst/>
                        </a:rPr>
                        <a:t>Base type</a:t>
                      </a:r>
                    </a:p>
                    <a:p>
                      <a:pPr marL="342900" marR="0" lvl="0" indent="-342900">
                        <a:spcBef>
                          <a:spcPts val="0"/>
                        </a:spcBef>
                        <a:spcAft>
                          <a:spcPts val="0"/>
                        </a:spcAft>
                        <a:buFont typeface="Symbol" panose="05050102010706020507" pitchFamily="18" charset="2"/>
                        <a:buChar char=""/>
                      </a:pPr>
                      <a:r>
                        <a:rPr lang="en-US" sz="1100" dirty="0">
                          <a:effectLst/>
                        </a:rPr>
                        <a:t>Light Output</a:t>
                      </a:r>
                    </a:p>
                    <a:p>
                      <a:pPr marL="342900" marR="0" lvl="0" indent="-342900">
                        <a:spcBef>
                          <a:spcPts val="0"/>
                        </a:spcBef>
                        <a:spcAft>
                          <a:spcPts val="0"/>
                        </a:spcAft>
                        <a:buFont typeface="Symbol" panose="05050102010706020507" pitchFamily="18" charset="2"/>
                        <a:buChar char=""/>
                      </a:pPr>
                      <a:r>
                        <a:rPr lang="en-US" sz="1100" dirty="0" err="1">
                          <a:effectLst/>
                        </a:rPr>
                        <a:t>CCT</a:t>
                      </a:r>
                      <a:endParaRPr lang="en-US" sz="1100" dirty="0">
                        <a:effectLst/>
                      </a:endParaRPr>
                    </a:p>
                    <a:p>
                      <a:pPr marL="342900" marR="0" lvl="0" indent="-342900">
                        <a:spcBef>
                          <a:spcPts val="0"/>
                        </a:spcBef>
                        <a:spcAft>
                          <a:spcPts val="0"/>
                        </a:spcAft>
                        <a:buFont typeface="Symbol" panose="05050102010706020507" pitchFamily="18" charset="2"/>
                        <a:buChar char=""/>
                      </a:pPr>
                      <a:r>
                        <a:rPr lang="en-US" sz="1100" dirty="0">
                          <a:effectLst/>
                        </a:rPr>
                        <a:t>CRI</a:t>
                      </a:r>
                    </a:p>
                    <a:p>
                      <a:pPr marL="342900" marR="0" lvl="0" indent="-342900">
                        <a:spcBef>
                          <a:spcPts val="0"/>
                        </a:spcBef>
                        <a:spcAft>
                          <a:spcPts val="0"/>
                        </a:spcAft>
                        <a:buFont typeface="Symbol" panose="05050102010706020507" pitchFamily="18" charset="2"/>
                        <a:buChar char=""/>
                      </a:pPr>
                      <a:r>
                        <a:rPr lang="en-US" sz="1100" dirty="0">
                          <a:effectLst/>
                        </a:rPr>
                        <a:t>Special features</a:t>
                      </a:r>
                    </a:p>
                    <a:p>
                      <a:pPr marL="342900" marR="0" lvl="0" indent="-342900">
                        <a:spcBef>
                          <a:spcPts val="0"/>
                        </a:spcBef>
                        <a:spcAft>
                          <a:spcPts val="0"/>
                        </a:spcAft>
                        <a:buFont typeface="Symbol" panose="05050102010706020507" pitchFamily="18" charset="2"/>
                        <a:buChar char=""/>
                      </a:pPr>
                      <a:r>
                        <a:rPr lang="en-US" sz="1100" dirty="0">
                          <a:effectLst/>
                        </a:rPr>
                        <a:t>Power factor</a:t>
                      </a:r>
                    </a:p>
                    <a:p>
                      <a:pPr marL="342900" marR="0" lvl="0" indent="-342900">
                        <a:spcBef>
                          <a:spcPts val="0"/>
                        </a:spcBef>
                        <a:spcAft>
                          <a:spcPts val="0"/>
                        </a:spcAft>
                        <a:buFont typeface="Symbol" panose="05050102010706020507" pitchFamily="18" charset="2"/>
                        <a:buChar char=""/>
                      </a:pPr>
                      <a:r>
                        <a:rPr lang="en-US" sz="1100" dirty="0">
                          <a:effectLst/>
                        </a:rPr>
                        <a:t>Life Rating</a:t>
                      </a:r>
                    </a:p>
                    <a:p>
                      <a:pPr marL="342900" marR="0" lvl="0" indent="-342900">
                        <a:spcBef>
                          <a:spcPts val="0"/>
                        </a:spcBef>
                        <a:spcAft>
                          <a:spcPts val="0"/>
                        </a:spcAft>
                        <a:buFont typeface="Symbol" panose="05050102010706020507" pitchFamily="18" charset="2"/>
                        <a:buChar char=""/>
                      </a:pPr>
                      <a:r>
                        <a:rPr lang="en-US" sz="1100" dirty="0">
                          <a:effectLst/>
                        </a:rPr>
                        <a:t>Warranty</a:t>
                      </a:r>
                    </a:p>
                    <a:p>
                      <a:pPr marL="342900" marR="0" lvl="0" indent="-342900">
                        <a:spcBef>
                          <a:spcPts val="0"/>
                        </a:spcBef>
                        <a:spcAft>
                          <a:spcPts val="0"/>
                        </a:spcAft>
                        <a:buFont typeface="Symbol" panose="05050102010706020507" pitchFamily="18" charset="2"/>
                        <a:buChar char=""/>
                      </a:pPr>
                      <a:r>
                        <a:rPr lang="en-US" sz="1100" dirty="0">
                          <a:effectLst/>
                        </a:rPr>
                        <a:t>Dimming capability</a:t>
                      </a:r>
                      <a:endParaRPr lang="en-US"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vMerge="1">
                  <a:txBody>
                    <a:bodyPr/>
                    <a:lstStyle/>
                    <a:p>
                      <a:endParaRPr lang="en-US"/>
                    </a:p>
                  </a:txBody>
                  <a:tcPr/>
                </a:tc>
              </a:tr>
              <a:tr h="222250">
                <a:tc>
                  <a:txBody>
                    <a:bodyPr/>
                    <a:lstStyle/>
                    <a:p>
                      <a:pPr marL="0" marR="0">
                        <a:spcBef>
                          <a:spcPts val="0"/>
                        </a:spcBef>
                        <a:spcAft>
                          <a:spcPts val="0"/>
                        </a:spcAft>
                      </a:pPr>
                      <a:r>
                        <a:rPr lang="en-US" sz="1100">
                          <a:effectLst/>
                        </a:rPr>
                        <a:t>Commercial refrigerators and freezers</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342900" marR="0" lvl="0" indent="-342900">
                        <a:spcBef>
                          <a:spcPts val="0"/>
                        </a:spcBef>
                        <a:spcAft>
                          <a:spcPts val="0"/>
                        </a:spcAft>
                        <a:buFont typeface="Symbol" panose="05050102010706020507" pitchFamily="18" charset="2"/>
                        <a:buChar char=""/>
                      </a:pPr>
                      <a:r>
                        <a:rPr lang="en-US" sz="1100" dirty="0">
                          <a:effectLst/>
                        </a:rPr>
                        <a:t>Configuration</a:t>
                      </a:r>
                    </a:p>
                    <a:p>
                      <a:pPr marL="342900" marR="0" lvl="0" indent="-342900">
                        <a:spcBef>
                          <a:spcPts val="0"/>
                        </a:spcBef>
                        <a:spcAft>
                          <a:spcPts val="0"/>
                        </a:spcAft>
                        <a:buFont typeface="Symbol" panose="05050102010706020507" pitchFamily="18" charset="2"/>
                        <a:buChar char=""/>
                      </a:pPr>
                      <a:r>
                        <a:rPr lang="en-US" sz="1100" dirty="0">
                          <a:effectLst/>
                        </a:rPr>
                        <a:t>Door options</a:t>
                      </a:r>
                    </a:p>
                    <a:p>
                      <a:pPr marL="342900" marR="0" lvl="0" indent="-342900">
                        <a:spcBef>
                          <a:spcPts val="0"/>
                        </a:spcBef>
                        <a:spcAft>
                          <a:spcPts val="0"/>
                        </a:spcAft>
                        <a:buFont typeface="Symbol" panose="05050102010706020507" pitchFamily="18" charset="2"/>
                        <a:buChar char=""/>
                      </a:pPr>
                      <a:r>
                        <a:rPr lang="en-US" sz="1100" dirty="0">
                          <a:effectLst/>
                        </a:rPr>
                        <a:t>Refrigerant type</a:t>
                      </a:r>
                      <a:endParaRPr lang="en-US" sz="11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vMerge="1">
                  <a:txBody>
                    <a:bodyPr/>
                    <a:lstStyle/>
                    <a:p>
                      <a:endParaRPr lang="en-US"/>
                    </a:p>
                  </a:txBody>
                  <a:tcPr/>
                </a:tc>
              </a:tr>
            </a:tbl>
          </a:graphicData>
        </a:graphic>
      </p:graphicFrame>
    </p:spTree>
    <p:extLst>
      <p:ext uri="{BB962C8B-B14F-4D97-AF65-F5344CB8AC3E}">
        <p14:creationId xmlns:p14="http://schemas.microsoft.com/office/powerpoint/2010/main" val="1265118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Filters</a:t>
            </a:r>
            <a:endParaRPr lang="en-US" dirty="0"/>
          </a:p>
        </p:txBody>
      </p:sp>
      <p:sp>
        <p:nvSpPr>
          <p:cNvPr id="3" name="Content Placeholder 2"/>
          <p:cNvSpPr>
            <a:spLocks noGrp="1"/>
          </p:cNvSpPr>
          <p:nvPr>
            <p:ph idx="1"/>
          </p:nvPr>
        </p:nvSpPr>
        <p:spPr>
          <a:xfrm>
            <a:off x="457200" y="1600200"/>
            <a:ext cx="4953000" cy="4525963"/>
          </a:xfrm>
        </p:spPr>
        <p:txBody>
          <a:bodyPr>
            <a:noAutofit/>
          </a:bodyPr>
          <a:lstStyle/>
          <a:p>
            <a:r>
              <a:rPr lang="en-US" sz="2600" dirty="0" smtClean="0"/>
              <a:t>Example: Find the subset of products that meet a particular efficiency threshold above ENERGY STAR</a:t>
            </a:r>
          </a:p>
          <a:p>
            <a:pPr lvl="1"/>
            <a:r>
              <a:rPr lang="en-US" sz="2600" dirty="0" err="1" smtClean="0"/>
              <a:t>MEF</a:t>
            </a:r>
            <a:r>
              <a:rPr lang="en-US" sz="2600" dirty="0" smtClean="0"/>
              <a:t> greater than 2.39 and WF less than 4.1 (CEE Tier 3) Filter view: Click Filter</a:t>
            </a:r>
          </a:p>
          <a:p>
            <a:r>
              <a:rPr lang="en-US" sz="2600" dirty="0" smtClean="0"/>
              <a:t>Click on PD_ID and change it to the attribute you want to filter</a:t>
            </a:r>
            <a:endParaRPr lang="en-US" sz="2600"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23</a:t>
            </a:fld>
            <a:endParaRPr lang="en-US" dirty="0"/>
          </a:p>
        </p:txBody>
      </p:sp>
      <p:pic>
        <p:nvPicPr>
          <p:cNvPr id="5" name="Picture 4"/>
          <p:cNvPicPr>
            <a:picLocks noChangeAspect="1"/>
          </p:cNvPicPr>
          <p:nvPr/>
        </p:nvPicPr>
        <p:blipFill>
          <a:blip r:embed="rId2"/>
          <a:stretch>
            <a:fillRect/>
          </a:stretch>
        </p:blipFill>
        <p:spPr>
          <a:xfrm>
            <a:off x="5562600" y="1828800"/>
            <a:ext cx="3124200" cy="3486150"/>
          </a:xfrm>
          <a:prstGeom prst="rect">
            <a:avLst/>
          </a:prstGeom>
        </p:spPr>
      </p:pic>
    </p:spTree>
    <p:extLst>
      <p:ext uri="{BB962C8B-B14F-4D97-AF65-F5344CB8AC3E}">
        <p14:creationId xmlns:p14="http://schemas.microsoft.com/office/powerpoint/2010/main" val="39432371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Charts</a:t>
            </a:r>
            <a:endParaRPr lang="en-US" dirty="0"/>
          </a:p>
        </p:txBody>
      </p:sp>
      <p:sp>
        <p:nvSpPr>
          <p:cNvPr id="3" name="Content Placeholder 2"/>
          <p:cNvSpPr>
            <a:spLocks noGrp="1"/>
          </p:cNvSpPr>
          <p:nvPr>
            <p:ph idx="1"/>
          </p:nvPr>
        </p:nvSpPr>
        <p:spPr>
          <a:xfrm>
            <a:off x="457200" y="1600200"/>
            <a:ext cx="8458200" cy="4525963"/>
          </a:xfrm>
        </p:spPr>
        <p:txBody>
          <a:bodyPr>
            <a:normAutofit/>
          </a:bodyPr>
          <a:lstStyle/>
          <a:p>
            <a:r>
              <a:rPr lang="en-US" sz="2400" dirty="0" smtClean="0"/>
              <a:t>Determine the attributes you want to compare</a:t>
            </a:r>
          </a:p>
          <a:p>
            <a:r>
              <a:rPr lang="en-US" sz="2400" dirty="0" smtClean="0"/>
              <a:t>Structure data using the Sort &amp; Roll-Up function in the Filter view</a:t>
            </a:r>
          </a:p>
          <a:p>
            <a:r>
              <a:rPr lang="en-US" sz="2400" dirty="0" smtClean="0"/>
              <a:t>Following example is for looking at bulb type availability (perhaps you want to start promoting specialty type bulbs)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24</a:t>
            </a:fld>
            <a:endParaRPr lang="en-US"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733800"/>
            <a:ext cx="7112000" cy="3048000"/>
          </a:xfrm>
          <a:prstGeom prst="rect">
            <a:avLst/>
          </a:prstGeom>
          <a:noFill/>
          <a:ln>
            <a:noFill/>
          </a:ln>
        </p:spPr>
      </p:pic>
    </p:spTree>
    <p:extLst>
      <p:ext uri="{BB962C8B-B14F-4D97-AF65-F5344CB8AC3E}">
        <p14:creationId xmlns:p14="http://schemas.microsoft.com/office/powerpoint/2010/main" val="19241706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Charts</a:t>
            </a:r>
            <a:endParaRPr lang="en-US" dirty="0"/>
          </a:p>
        </p:txBody>
      </p:sp>
      <p:sp>
        <p:nvSpPr>
          <p:cNvPr id="3" name="Content Placeholder 2"/>
          <p:cNvSpPr>
            <a:spLocks noGrp="1"/>
          </p:cNvSpPr>
          <p:nvPr>
            <p:ph idx="1"/>
          </p:nvPr>
        </p:nvSpPr>
        <p:spPr/>
        <p:txBody>
          <a:bodyPr>
            <a:normAutofit/>
          </a:bodyPr>
          <a:lstStyle/>
          <a:p>
            <a:r>
              <a:rPr lang="en-US" sz="2600" dirty="0" smtClean="0"/>
              <a:t>Group By </a:t>
            </a:r>
            <a:r>
              <a:rPr lang="en-US" sz="2600" dirty="0"/>
              <a:t>allows comparison of items for </a:t>
            </a:r>
            <a:r>
              <a:rPr lang="en-US" sz="2600" dirty="0" smtClean="0"/>
              <a:t>the field selected (e.g., Bulb type)</a:t>
            </a:r>
          </a:p>
          <a:p>
            <a:r>
              <a:rPr lang="en-US" sz="2600" dirty="0" smtClean="0"/>
              <a:t>Roll-Up is what you would like to count (e.g., model numbers)</a:t>
            </a:r>
          </a:p>
          <a:p>
            <a:r>
              <a:rPr lang="en-US" sz="2600" dirty="0" smtClean="0"/>
              <a:t>Click Apply and Save to use filter later</a:t>
            </a:r>
            <a:endParaRPr lang="en-US" sz="2600"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25</a:t>
            </a:fld>
            <a:endParaRPr lang="en-US" dirty="0"/>
          </a:p>
        </p:txBody>
      </p:sp>
      <p:pic>
        <p:nvPicPr>
          <p:cNvPr id="5"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962400"/>
            <a:ext cx="5943600" cy="24860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5015265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Charts</a:t>
            </a:r>
            <a:endParaRPr lang="en-US" dirty="0"/>
          </a:p>
        </p:txBody>
      </p:sp>
      <p:sp>
        <p:nvSpPr>
          <p:cNvPr id="3" name="Content Placeholder 2"/>
          <p:cNvSpPr>
            <a:spLocks noGrp="1"/>
          </p:cNvSpPr>
          <p:nvPr>
            <p:ph idx="1"/>
          </p:nvPr>
        </p:nvSpPr>
        <p:spPr/>
        <p:txBody>
          <a:bodyPr/>
          <a:lstStyle/>
          <a:p>
            <a:r>
              <a:rPr lang="en-US" dirty="0" smtClean="0"/>
              <a:t>Click Visualize</a:t>
            </a:r>
          </a:p>
          <a:p>
            <a:r>
              <a:rPr lang="en-US" dirty="0" smtClean="0"/>
              <a:t>Select chart type (e.g., bar chart)</a:t>
            </a:r>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26</a:t>
            </a:fld>
            <a:endParaRPr 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954964" y="3124200"/>
            <a:ext cx="6809415" cy="2815431"/>
          </a:xfrm>
          <a:prstGeom prst="rect">
            <a:avLst/>
          </a:prstGeom>
          <a:noFill/>
          <a:ln>
            <a:noFill/>
          </a:ln>
        </p:spPr>
      </p:pic>
    </p:spTree>
    <p:extLst>
      <p:ext uri="{BB962C8B-B14F-4D97-AF65-F5344CB8AC3E}">
        <p14:creationId xmlns:p14="http://schemas.microsoft.com/office/powerpoint/2010/main" val="21406115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Features: Charts</a:t>
            </a:r>
            <a:endParaRPr lang="en-US" dirty="0"/>
          </a:p>
        </p:txBody>
      </p:sp>
      <p:sp>
        <p:nvSpPr>
          <p:cNvPr id="3" name="Content Placeholder 2"/>
          <p:cNvSpPr>
            <a:spLocks noGrp="1"/>
          </p:cNvSpPr>
          <p:nvPr>
            <p:ph idx="1"/>
          </p:nvPr>
        </p:nvSpPr>
        <p:spPr/>
        <p:txBody>
          <a:bodyPr/>
          <a:lstStyle/>
          <a:p>
            <a:r>
              <a:rPr lang="en-US" dirty="0" smtClean="0"/>
              <a:t>Format Chart</a:t>
            </a:r>
          </a:p>
          <a:p>
            <a:r>
              <a:rPr lang="en-US" dirty="0" smtClean="0"/>
              <a:t>Select Chart Definitions</a:t>
            </a:r>
          </a:p>
          <a:p>
            <a:r>
              <a:rPr lang="en-US" dirty="0" smtClean="0"/>
              <a:t>Customize colors, x and y axis names, </a:t>
            </a:r>
            <a:r>
              <a:rPr lang="en-US" dirty="0" err="1" smtClean="0"/>
              <a:t>etc</a:t>
            </a:r>
            <a:endParaRPr lang="en-US" dirty="0"/>
          </a:p>
        </p:txBody>
      </p:sp>
      <p:sp>
        <p:nvSpPr>
          <p:cNvPr id="4" name="Slide Number Placeholder 3"/>
          <p:cNvSpPr>
            <a:spLocks noGrp="1"/>
          </p:cNvSpPr>
          <p:nvPr>
            <p:ph type="sldNum" sz="quarter" idx="10"/>
          </p:nvPr>
        </p:nvSpPr>
        <p:spPr>
          <a:xfrm>
            <a:off x="6553200" y="5940425"/>
            <a:ext cx="2133600" cy="476250"/>
          </a:xfrm>
        </p:spPr>
        <p:txBody>
          <a:bodyPr/>
          <a:lstStyle/>
          <a:p>
            <a:fld id="{9D287850-AB93-42A0-BAE3-33F50A4FCAA6}" type="slidenum">
              <a:rPr lang="en-US" smtClean="0"/>
              <a:pPr/>
              <a:t>27</a:t>
            </a:fld>
            <a:endParaRPr 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429126" y="3505200"/>
            <a:ext cx="6067477" cy="2508668"/>
          </a:xfrm>
          <a:prstGeom prst="rect">
            <a:avLst/>
          </a:prstGeom>
          <a:noFill/>
          <a:ln>
            <a:noFill/>
          </a:ln>
        </p:spPr>
      </p:pic>
      <p:pic>
        <p:nvPicPr>
          <p:cNvPr id="6" name="Picture 5"/>
          <p:cNvPicPr>
            <a:picLocks noChangeAspect="1"/>
          </p:cNvPicPr>
          <p:nvPr/>
        </p:nvPicPr>
        <p:blipFill>
          <a:blip r:embed="rId3"/>
          <a:stretch>
            <a:fillRect/>
          </a:stretch>
        </p:blipFill>
        <p:spPr>
          <a:xfrm>
            <a:off x="6678064" y="3599239"/>
            <a:ext cx="2044831" cy="2603124"/>
          </a:xfrm>
          <a:prstGeom prst="rect">
            <a:avLst/>
          </a:prstGeom>
        </p:spPr>
      </p:pic>
    </p:spTree>
    <p:extLst>
      <p:ext uri="{BB962C8B-B14F-4D97-AF65-F5344CB8AC3E}">
        <p14:creationId xmlns:p14="http://schemas.microsoft.com/office/powerpoint/2010/main" val="8364339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Embed Filtered Views</a:t>
            </a:r>
            <a:endParaRPr lang="en-US" dirty="0"/>
          </a:p>
        </p:txBody>
      </p:sp>
      <p:sp>
        <p:nvSpPr>
          <p:cNvPr id="3" name="Content Placeholder 2"/>
          <p:cNvSpPr>
            <a:spLocks noGrp="1"/>
          </p:cNvSpPr>
          <p:nvPr>
            <p:ph idx="1"/>
          </p:nvPr>
        </p:nvSpPr>
        <p:spPr/>
        <p:txBody>
          <a:bodyPr>
            <a:normAutofit/>
          </a:bodyPr>
          <a:lstStyle/>
          <a:p>
            <a:r>
              <a:rPr lang="en-US" sz="2800" dirty="0" smtClean="0"/>
              <a:t>Example: monitor your portfolio of ENERGY STAR certified products</a:t>
            </a:r>
          </a:p>
          <a:p>
            <a:r>
              <a:rPr lang="en-US" sz="2800" dirty="0" smtClean="0"/>
              <a:t>Filter by brand, partner, date qualified, etc.</a:t>
            </a:r>
          </a:p>
          <a:p>
            <a:r>
              <a:rPr lang="en-US" sz="2800" dirty="0" smtClean="0"/>
              <a:t>Create custom list through Product ID filter</a:t>
            </a:r>
          </a:p>
          <a:p>
            <a:r>
              <a:rPr lang="en-US" sz="2800" dirty="0" smtClean="0"/>
              <a:t>Link directly to filtered view</a:t>
            </a:r>
            <a:endParaRPr lang="en-US" sz="2800"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28</a:t>
            </a:fld>
            <a:endParaRPr lang="en-US" dirty="0"/>
          </a:p>
        </p:txBody>
      </p:sp>
      <p:pic>
        <p:nvPicPr>
          <p:cNvPr id="6" name="Picture 5"/>
          <p:cNvPicPr>
            <a:picLocks noChangeAspect="1"/>
          </p:cNvPicPr>
          <p:nvPr/>
        </p:nvPicPr>
        <p:blipFill>
          <a:blip r:embed="rId2"/>
          <a:stretch>
            <a:fillRect/>
          </a:stretch>
        </p:blipFill>
        <p:spPr>
          <a:xfrm>
            <a:off x="1447800" y="4343400"/>
            <a:ext cx="5909260" cy="2537247"/>
          </a:xfrm>
          <a:prstGeom prst="rect">
            <a:avLst/>
          </a:prstGeom>
        </p:spPr>
      </p:pic>
      <p:pic>
        <p:nvPicPr>
          <p:cNvPr id="8" name="Picture 7"/>
          <p:cNvPicPr>
            <a:picLocks noChangeAspect="1"/>
          </p:cNvPicPr>
          <p:nvPr/>
        </p:nvPicPr>
        <p:blipFill>
          <a:blip r:embed="rId3"/>
          <a:stretch>
            <a:fillRect/>
          </a:stretch>
        </p:blipFill>
        <p:spPr>
          <a:xfrm>
            <a:off x="1454066" y="4114800"/>
            <a:ext cx="5937334" cy="263881"/>
          </a:xfrm>
          <a:prstGeom prst="rect">
            <a:avLst/>
          </a:prstGeom>
        </p:spPr>
      </p:pic>
    </p:spTree>
    <p:extLst>
      <p:ext uri="{BB962C8B-B14F-4D97-AF65-F5344CB8AC3E}">
        <p14:creationId xmlns:p14="http://schemas.microsoft.com/office/powerpoint/2010/main" val="16975790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Webpage Embedding</a:t>
            </a:r>
            <a:endParaRPr lang="en-US" dirty="0"/>
          </a:p>
        </p:txBody>
      </p:sp>
      <p:sp>
        <p:nvSpPr>
          <p:cNvPr id="3" name="Content Placeholder 2"/>
          <p:cNvSpPr>
            <a:spLocks noGrp="1"/>
          </p:cNvSpPr>
          <p:nvPr>
            <p:ph idx="1"/>
          </p:nvPr>
        </p:nvSpPr>
        <p:spPr/>
        <p:txBody>
          <a:bodyPr/>
          <a:lstStyle/>
          <a:p>
            <a:r>
              <a:rPr lang="en-US" dirty="0" smtClean="0"/>
              <a:t>Embed filters, charts, and graphs into stakeholder webpages</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29</a:t>
            </a:fld>
            <a:endParaRPr lang="en-US" dirty="0"/>
          </a:p>
        </p:txBody>
      </p:sp>
      <p:pic>
        <p:nvPicPr>
          <p:cNvPr id="6" name="Picture 5"/>
          <p:cNvPicPr>
            <a:picLocks noChangeAspect="1"/>
          </p:cNvPicPr>
          <p:nvPr/>
        </p:nvPicPr>
        <p:blipFill>
          <a:blip r:embed="rId2"/>
          <a:stretch>
            <a:fillRect/>
          </a:stretch>
        </p:blipFill>
        <p:spPr>
          <a:xfrm>
            <a:off x="762000" y="2827229"/>
            <a:ext cx="7924800" cy="3358465"/>
          </a:xfrm>
          <a:prstGeom prst="rect">
            <a:avLst/>
          </a:prstGeom>
        </p:spPr>
      </p:pic>
    </p:spTree>
    <p:extLst>
      <p:ext uri="{BB962C8B-B14F-4D97-AF65-F5344CB8AC3E}">
        <p14:creationId xmlns:p14="http://schemas.microsoft.com/office/powerpoint/2010/main" val="1950842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a:t>
            </a:r>
            <a:endParaRPr lang="en-US" dirty="0"/>
          </a:p>
        </p:txBody>
      </p:sp>
      <p:sp>
        <p:nvSpPr>
          <p:cNvPr id="4" name="Content Placeholder 2"/>
          <p:cNvSpPr>
            <a:spLocks noGrp="1"/>
          </p:cNvSpPr>
          <p:nvPr>
            <p:ph idx="1"/>
          </p:nvPr>
        </p:nvSpPr>
        <p:spPr>
          <a:xfrm>
            <a:off x="457200" y="1600200"/>
            <a:ext cx="4191000" cy="4648200"/>
          </a:xfrm>
        </p:spPr>
        <p:txBody>
          <a:bodyPr>
            <a:normAutofit/>
          </a:bodyPr>
          <a:lstStyle/>
          <a:p>
            <a:pPr marL="0" indent="0">
              <a:spcBef>
                <a:spcPts val="0"/>
              </a:spcBef>
              <a:buNone/>
            </a:pPr>
            <a:r>
              <a:rPr lang="en-US" b="1" dirty="0" smtClean="0">
                <a:solidFill>
                  <a:srgbClr val="04B3EA"/>
                </a:solidFill>
              </a:rPr>
              <a:t>Kathleen Vokes</a:t>
            </a:r>
            <a:endParaRPr lang="en-US" dirty="0">
              <a:solidFill>
                <a:srgbClr val="04B3EA"/>
              </a:solidFill>
            </a:endParaRPr>
          </a:p>
          <a:p>
            <a:pPr marL="0" indent="0">
              <a:spcBef>
                <a:spcPts val="0"/>
              </a:spcBef>
              <a:buNone/>
            </a:pPr>
            <a:r>
              <a:rPr lang="en-US" sz="2400" dirty="0" smtClean="0"/>
              <a:t>U.S. </a:t>
            </a:r>
            <a:r>
              <a:rPr lang="en-US" sz="2400" dirty="0" smtClean="0"/>
              <a:t>Environmental Protection Agency</a:t>
            </a:r>
            <a:endParaRPr lang="en-US" sz="2400" dirty="0"/>
          </a:p>
          <a:p>
            <a:pPr marL="0" indent="0">
              <a:spcBef>
                <a:spcPts val="0"/>
              </a:spcBef>
              <a:buNone/>
            </a:pPr>
            <a:endParaRPr lang="en-US" sz="2400" b="1" dirty="0">
              <a:solidFill>
                <a:srgbClr val="04B3EA"/>
              </a:solidFill>
            </a:endParaRPr>
          </a:p>
          <a:p>
            <a:pPr marL="0" indent="0">
              <a:spcBef>
                <a:spcPts val="0"/>
              </a:spcBef>
              <a:buNone/>
            </a:pPr>
            <a:endParaRPr lang="en-US" sz="2400" b="1" dirty="0" smtClean="0">
              <a:solidFill>
                <a:srgbClr val="04B3EA"/>
              </a:solidFill>
            </a:endParaRPr>
          </a:p>
          <a:p>
            <a:pPr marL="0" indent="0">
              <a:spcBef>
                <a:spcPts val="0"/>
              </a:spcBef>
              <a:buNone/>
            </a:pPr>
            <a:endParaRPr lang="en-US" sz="2400" b="1" dirty="0">
              <a:solidFill>
                <a:srgbClr val="04B3EA"/>
              </a:solidFill>
            </a:endParaRPr>
          </a:p>
          <a:p>
            <a:pPr marL="0" indent="0">
              <a:spcBef>
                <a:spcPts val="0"/>
              </a:spcBef>
              <a:buNone/>
            </a:pPr>
            <a:r>
              <a:rPr lang="en-US" b="1" dirty="0" smtClean="0">
                <a:solidFill>
                  <a:srgbClr val="04B3EA"/>
                </a:solidFill>
              </a:rPr>
              <a:t>Michael </a:t>
            </a:r>
            <a:r>
              <a:rPr lang="en-US" b="1" dirty="0" smtClean="0">
                <a:solidFill>
                  <a:srgbClr val="04B3EA"/>
                </a:solidFill>
              </a:rPr>
              <a:t>Holzheimer</a:t>
            </a:r>
            <a:r>
              <a:rPr lang="en-US" b="1" dirty="0" smtClean="0">
                <a:solidFill>
                  <a:schemeClr val="tx2"/>
                </a:solidFill>
              </a:rPr>
              <a:t/>
            </a:r>
            <a:br>
              <a:rPr lang="en-US" b="1" dirty="0" smtClean="0">
                <a:solidFill>
                  <a:schemeClr val="tx2"/>
                </a:solidFill>
              </a:rPr>
            </a:br>
            <a:r>
              <a:rPr lang="en-US" sz="2400" dirty="0" err="1" smtClean="0"/>
              <a:t>ICF</a:t>
            </a:r>
            <a:r>
              <a:rPr lang="en-US" sz="2400" dirty="0" smtClean="0"/>
              <a:t> International</a:t>
            </a:r>
          </a:p>
          <a:p>
            <a:pPr marL="0" indent="0">
              <a:buNone/>
            </a:pPr>
            <a:endParaRPr lang="en-US" sz="900" dirty="0"/>
          </a:p>
        </p:txBody>
      </p:sp>
      <p:sp>
        <p:nvSpPr>
          <p:cNvPr id="5" name="Content Placeholder 2"/>
          <p:cNvSpPr txBox="1">
            <a:spLocks/>
          </p:cNvSpPr>
          <p:nvPr/>
        </p:nvSpPr>
        <p:spPr bwMode="auto">
          <a:xfrm>
            <a:off x="5181600" y="1600200"/>
            <a:ext cx="34290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spcBef>
                <a:spcPct val="20000"/>
              </a:spcBef>
              <a:spcAft>
                <a:spcPct val="0"/>
              </a:spcAft>
              <a:buClr>
                <a:srgbClr val="00B0F0"/>
              </a:buClr>
              <a:buFont typeface="Arial" charset="0"/>
              <a:buChar char="•"/>
              <a:defRPr sz="3200" kern="1200">
                <a:solidFill>
                  <a:srgbClr val="000000"/>
                </a:solidFill>
                <a:latin typeface="Arial" pitchFamily="34" charset="0"/>
                <a:ea typeface="+mn-ea"/>
                <a:cs typeface="Arial" pitchFamily="34" charset="0"/>
              </a:defRPr>
            </a:lvl1pPr>
            <a:lvl2pPr marL="742950" indent="-285750" algn="l" rtl="0" eaLnBrk="1" fontAlgn="base" hangingPunct="1">
              <a:spcBef>
                <a:spcPct val="20000"/>
              </a:spcBef>
              <a:spcAft>
                <a:spcPct val="0"/>
              </a:spcAft>
              <a:buClr>
                <a:srgbClr val="00B0F0"/>
              </a:buClr>
              <a:buFont typeface="Arial" charset="0"/>
              <a:buChar char="–"/>
              <a:defRPr sz="2800" kern="1200">
                <a:solidFill>
                  <a:srgbClr val="000000"/>
                </a:solidFill>
                <a:latin typeface="Arial" pitchFamily="34" charset="0"/>
                <a:ea typeface="+mn-ea"/>
                <a:cs typeface="Arial" pitchFamily="34" charset="0"/>
              </a:defRPr>
            </a:lvl2pPr>
            <a:lvl3pPr marL="1143000" indent="-228600" algn="l" rtl="0" eaLnBrk="1" fontAlgn="base" hangingPunct="1">
              <a:spcBef>
                <a:spcPct val="20000"/>
              </a:spcBef>
              <a:spcAft>
                <a:spcPct val="0"/>
              </a:spcAft>
              <a:buClr>
                <a:srgbClr val="00B0F0"/>
              </a:buClr>
              <a:buFont typeface="Arial" charset="0"/>
              <a:buChar char="•"/>
              <a:defRPr sz="2400" kern="1200">
                <a:solidFill>
                  <a:srgbClr val="000000"/>
                </a:solidFill>
                <a:latin typeface="Arial" pitchFamily="34" charset="0"/>
                <a:ea typeface="+mn-ea"/>
                <a:cs typeface="Arial" pitchFamily="34" charset="0"/>
              </a:defRPr>
            </a:lvl3pPr>
            <a:lvl4pPr marL="1600200" indent="-228600" algn="l" rtl="0" eaLnBrk="1" fontAlgn="base" hangingPunct="1">
              <a:spcBef>
                <a:spcPct val="20000"/>
              </a:spcBef>
              <a:spcAft>
                <a:spcPct val="0"/>
              </a:spcAft>
              <a:buClr>
                <a:srgbClr val="00B0F0"/>
              </a:buClr>
              <a:buFont typeface="Arial" charset="0"/>
              <a:buChar char="–"/>
              <a:defRPr sz="2000" kern="1200">
                <a:solidFill>
                  <a:srgbClr val="000000"/>
                </a:solidFill>
                <a:latin typeface="Arial" pitchFamily="34" charset="0"/>
                <a:ea typeface="+mn-ea"/>
                <a:cs typeface="Arial" pitchFamily="34" charset="0"/>
              </a:defRPr>
            </a:lvl4pPr>
            <a:lvl5pPr marL="2057400" indent="-228600" algn="l" rtl="0" eaLnBrk="1" fontAlgn="base" hangingPunct="1">
              <a:spcBef>
                <a:spcPct val="20000"/>
              </a:spcBef>
              <a:spcAft>
                <a:spcPct val="0"/>
              </a:spcAft>
              <a:buClr>
                <a:srgbClr val="00B0F0"/>
              </a:buClr>
              <a:buFont typeface="Arial" charset="0"/>
              <a:buChar char="»"/>
              <a:defRPr sz="2000" kern="1200">
                <a:solidFill>
                  <a:srgbClr val="00000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charset="0"/>
              <a:buNone/>
            </a:pPr>
            <a:r>
              <a:rPr lang="en-US" b="1" dirty="0" smtClean="0">
                <a:solidFill>
                  <a:srgbClr val="04B3EA"/>
                </a:solidFill>
              </a:rPr>
              <a:t>Jon </a:t>
            </a:r>
            <a:r>
              <a:rPr lang="en-US" b="1" dirty="0" err="1" smtClean="0">
                <a:solidFill>
                  <a:srgbClr val="04B3EA"/>
                </a:solidFill>
              </a:rPr>
              <a:t>Luzader</a:t>
            </a:r>
            <a:endParaRPr lang="en-US" b="1" dirty="0" smtClean="0">
              <a:solidFill>
                <a:srgbClr val="04B3EA"/>
              </a:solidFill>
            </a:endParaRPr>
          </a:p>
          <a:p>
            <a:pPr marL="0" indent="0">
              <a:buFont typeface="Arial" charset="0"/>
              <a:buNone/>
            </a:pPr>
            <a:r>
              <a:rPr lang="en-US" sz="2400" dirty="0" err="1" smtClean="0"/>
              <a:t>SRA</a:t>
            </a:r>
            <a:r>
              <a:rPr lang="en-US" sz="2400" dirty="0" smtClean="0"/>
              <a:t> International</a:t>
            </a:r>
          </a:p>
          <a:p>
            <a:pPr marL="0" indent="0">
              <a:buFont typeface="Arial" charset="0"/>
              <a:buNone/>
            </a:pPr>
            <a:endParaRPr lang="en-US" sz="2400" b="1" dirty="0">
              <a:solidFill>
                <a:srgbClr val="04B3EA"/>
              </a:solidFill>
            </a:endParaRPr>
          </a:p>
          <a:p>
            <a:pPr marL="0" indent="0">
              <a:buFont typeface="Arial" charset="0"/>
              <a:buNone/>
            </a:pPr>
            <a:endParaRPr lang="en-US" sz="2400" b="1" dirty="0" smtClean="0">
              <a:solidFill>
                <a:srgbClr val="04B3EA"/>
              </a:solidFill>
            </a:endParaRPr>
          </a:p>
          <a:p>
            <a:pPr marL="0" indent="0">
              <a:buFont typeface="Arial" charset="0"/>
              <a:buNone/>
            </a:pPr>
            <a:endParaRPr lang="en-US" sz="2400" b="1" dirty="0" smtClean="0">
              <a:solidFill>
                <a:srgbClr val="04B3EA"/>
              </a:solidFill>
            </a:endParaRPr>
          </a:p>
          <a:p>
            <a:pPr marL="0" indent="0">
              <a:buFont typeface="Arial" charset="0"/>
              <a:buNone/>
            </a:pPr>
            <a:r>
              <a:rPr lang="en-US" b="1" dirty="0" smtClean="0">
                <a:solidFill>
                  <a:srgbClr val="04B3EA"/>
                </a:solidFill>
              </a:rPr>
              <a:t>John Line</a:t>
            </a:r>
            <a:r>
              <a:rPr lang="en-US" b="1" dirty="0" smtClean="0">
                <a:solidFill>
                  <a:schemeClr val="tx2"/>
                </a:solidFill>
              </a:rPr>
              <a:t/>
            </a:r>
            <a:br>
              <a:rPr lang="en-US" b="1" dirty="0" smtClean="0">
                <a:solidFill>
                  <a:schemeClr val="tx2"/>
                </a:solidFill>
              </a:rPr>
            </a:br>
            <a:r>
              <a:rPr lang="en-US" sz="2400" dirty="0" err="1" smtClean="0"/>
              <a:t>SRA</a:t>
            </a:r>
            <a:r>
              <a:rPr lang="en-US" sz="2400" dirty="0" smtClean="0"/>
              <a:t> International</a:t>
            </a:r>
          </a:p>
          <a:p>
            <a:pPr marL="0" indent="0">
              <a:buFont typeface="Arial" charset="0"/>
              <a:buNone/>
            </a:pPr>
            <a:r>
              <a:rPr lang="en-US" sz="1000" dirty="0" smtClean="0"/>
              <a:t> </a:t>
            </a:r>
          </a:p>
          <a:p>
            <a:pPr marL="0" indent="0">
              <a:buFont typeface="Arial" charset="0"/>
              <a:buNone/>
            </a:pPr>
            <a:endParaRPr lang="en-US" sz="900" dirty="0"/>
          </a:p>
        </p:txBody>
      </p:sp>
    </p:spTree>
    <p:extLst>
      <p:ext uri="{BB962C8B-B14F-4D97-AF65-F5344CB8AC3E}">
        <p14:creationId xmlns:p14="http://schemas.microsoft.com/office/powerpoint/2010/main" val="14840165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a:t>
            </a:r>
            <a:r>
              <a:rPr lang="en-US" dirty="0"/>
              <a:t>Webpage Embedding</a:t>
            </a:r>
          </a:p>
        </p:txBody>
      </p:sp>
      <p:sp>
        <p:nvSpPr>
          <p:cNvPr id="3" name="Content Placeholder 2"/>
          <p:cNvSpPr>
            <a:spLocks noGrp="1"/>
          </p:cNvSpPr>
          <p:nvPr>
            <p:ph idx="1"/>
          </p:nvPr>
        </p:nvSpPr>
        <p:spPr>
          <a:xfrm>
            <a:off x="457200" y="1600200"/>
            <a:ext cx="8458200" cy="4525963"/>
          </a:xfrm>
        </p:spPr>
        <p:txBody>
          <a:bodyPr/>
          <a:lstStyle/>
          <a:p>
            <a:r>
              <a:rPr lang="en-US" dirty="0" smtClean="0"/>
              <a:t>Customize filtered view name, field order, fields shown, and sorting</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30</a:t>
            </a:fld>
            <a:endParaRPr lang="en-US" dirty="0"/>
          </a:p>
        </p:txBody>
      </p:sp>
      <p:pic>
        <p:nvPicPr>
          <p:cNvPr id="7" name="Picture 6"/>
          <p:cNvPicPr>
            <a:picLocks noChangeAspect="1"/>
          </p:cNvPicPr>
          <p:nvPr/>
        </p:nvPicPr>
        <p:blipFill>
          <a:blip r:embed="rId2"/>
          <a:stretch>
            <a:fillRect/>
          </a:stretch>
        </p:blipFill>
        <p:spPr>
          <a:xfrm>
            <a:off x="1219200" y="2819734"/>
            <a:ext cx="6743700" cy="3695700"/>
          </a:xfrm>
          <a:prstGeom prst="rect">
            <a:avLst/>
          </a:prstGeom>
        </p:spPr>
      </p:pic>
    </p:spTree>
    <p:extLst>
      <p:ext uri="{BB962C8B-B14F-4D97-AF65-F5344CB8AC3E}">
        <p14:creationId xmlns:p14="http://schemas.microsoft.com/office/powerpoint/2010/main" val="39628351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Advanced View: Filter by</a:t>
            </a:r>
            <a:br>
              <a:rPr lang="en-US" dirty="0" smtClean="0"/>
            </a:br>
            <a:r>
              <a:rPr lang="en-US" dirty="0" smtClean="0"/>
              <a:t>ENERGY STAR Most Efficient </a:t>
            </a:r>
            <a:endParaRPr lang="en-US" dirty="0"/>
          </a:p>
        </p:txBody>
      </p:sp>
      <p:sp>
        <p:nvSpPr>
          <p:cNvPr id="3" name="Content Placeholder 2"/>
          <p:cNvSpPr>
            <a:spLocks noGrp="1"/>
          </p:cNvSpPr>
          <p:nvPr>
            <p:ph idx="1"/>
          </p:nvPr>
        </p:nvSpPr>
        <p:spPr/>
        <p:txBody>
          <a:bodyPr/>
          <a:lstStyle/>
          <a:p>
            <a:r>
              <a:rPr lang="en-US" dirty="0" smtClean="0"/>
              <a:t>Lists of products meeting 2014 criteria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31</a:t>
            </a:fld>
            <a:endParaRPr lang="en-US" dirty="0"/>
          </a:p>
        </p:txBody>
      </p:sp>
      <p:pic>
        <p:nvPicPr>
          <p:cNvPr id="5" name="Picture 4"/>
          <p:cNvPicPr>
            <a:picLocks noChangeAspect="1"/>
          </p:cNvPicPr>
          <p:nvPr/>
        </p:nvPicPr>
        <p:blipFill>
          <a:blip r:embed="rId2"/>
          <a:stretch>
            <a:fillRect/>
          </a:stretch>
        </p:blipFill>
        <p:spPr>
          <a:xfrm>
            <a:off x="1295400" y="2241791"/>
            <a:ext cx="6253163" cy="4028834"/>
          </a:xfrm>
          <a:prstGeom prst="rect">
            <a:avLst/>
          </a:prstGeom>
        </p:spPr>
      </p:pic>
    </p:spTree>
    <p:extLst>
      <p:ext uri="{BB962C8B-B14F-4D97-AF65-F5344CB8AC3E}">
        <p14:creationId xmlns:p14="http://schemas.microsoft.com/office/powerpoint/2010/main" val="32478741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Advanced View: Exports</a:t>
            </a:r>
            <a:endParaRPr lang="en-US" dirty="0"/>
          </a:p>
        </p:txBody>
      </p:sp>
      <p:sp>
        <p:nvSpPr>
          <p:cNvPr id="3" name="Content Placeholder 2"/>
          <p:cNvSpPr>
            <a:spLocks noGrp="1"/>
          </p:cNvSpPr>
          <p:nvPr>
            <p:ph idx="1"/>
          </p:nvPr>
        </p:nvSpPr>
        <p:spPr>
          <a:xfrm>
            <a:off x="457200" y="1600200"/>
            <a:ext cx="5715000" cy="4645025"/>
          </a:xfrm>
        </p:spPr>
        <p:txBody>
          <a:bodyPr>
            <a:normAutofit/>
          </a:bodyPr>
          <a:lstStyle/>
          <a:p>
            <a:r>
              <a:rPr lang="en-US" dirty="0" smtClean="0"/>
              <a:t>Spreadsheet export at top of product finders</a:t>
            </a:r>
          </a:p>
          <a:p>
            <a:r>
              <a:rPr lang="en-US" dirty="0" smtClean="0"/>
              <a:t>Product list </a:t>
            </a:r>
            <a:r>
              <a:rPr lang="en-US" dirty="0"/>
              <a:t>e</a:t>
            </a:r>
            <a:r>
              <a:rPr lang="en-US" dirty="0" smtClean="0"/>
              <a:t>xport file options including CSV</a:t>
            </a:r>
            <a:r>
              <a:rPr lang="en-US" dirty="0"/>
              <a:t>, </a:t>
            </a:r>
            <a:r>
              <a:rPr lang="en-US" dirty="0" err="1"/>
              <a:t>JSON</a:t>
            </a:r>
            <a:r>
              <a:rPr lang="en-US" dirty="0"/>
              <a:t>, PDF, </a:t>
            </a:r>
            <a:r>
              <a:rPr lang="en-US" dirty="0" err="1"/>
              <a:t>RDF</a:t>
            </a:r>
            <a:r>
              <a:rPr lang="en-US" dirty="0"/>
              <a:t>, RSS, </a:t>
            </a:r>
            <a:r>
              <a:rPr lang="en-US" dirty="0" err="1"/>
              <a:t>XLS</a:t>
            </a:r>
            <a:r>
              <a:rPr lang="en-US" dirty="0"/>
              <a:t>, </a:t>
            </a:r>
            <a:r>
              <a:rPr lang="en-US" dirty="0" err="1"/>
              <a:t>XLSX</a:t>
            </a:r>
            <a:r>
              <a:rPr lang="en-US" dirty="0"/>
              <a:t>, and </a:t>
            </a:r>
            <a:r>
              <a:rPr lang="en-US" dirty="0" smtClean="0"/>
              <a:t>XML</a:t>
            </a:r>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32</a:t>
            </a:fld>
            <a:endParaRPr lang="en-US" dirty="0"/>
          </a:p>
        </p:txBody>
      </p:sp>
      <p:pic>
        <p:nvPicPr>
          <p:cNvPr id="5" name="Picture 4"/>
          <p:cNvPicPr>
            <a:picLocks noChangeAspect="1"/>
          </p:cNvPicPr>
          <p:nvPr/>
        </p:nvPicPr>
        <p:blipFill>
          <a:blip r:embed="rId2"/>
          <a:stretch>
            <a:fillRect/>
          </a:stretch>
        </p:blipFill>
        <p:spPr>
          <a:xfrm>
            <a:off x="419100" y="4865132"/>
            <a:ext cx="5753100" cy="1380093"/>
          </a:xfrm>
          <a:prstGeom prst="rect">
            <a:avLst/>
          </a:prstGeom>
        </p:spPr>
      </p:pic>
      <p:pic>
        <p:nvPicPr>
          <p:cNvPr id="6" name="Picture 5"/>
          <p:cNvPicPr>
            <a:picLocks noChangeAspect="1"/>
          </p:cNvPicPr>
          <p:nvPr/>
        </p:nvPicPr>
        <p:blipFill>
          <a:blip r:embed="rId3"/>
          <a:stretch>
            <a:fillRect/>
          </a:stretch>
        </p:blipFill>
        <p:spPr>
          <a:xfrm>
            <a:off x="6336828" y="1600200"/>
            <a:ext cx="2349972" cy="3379896"/>
          </a:xfrm>
          <a:prstGeom prst="rect">
            <a:avLst/>
          </a:prstGeom>
        </p:spPr>
      </p:pic>
    </p:spTree>
    <p:extLst>
      <p:ext uri="{BB962C8B-B14F-4D97-AF65-F5344CB8AC3E}">
        <p14:creationId xmlns:p14="http://schemas.microsoft.com/office/powerpoint/2010/main" val="40477491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Custom Tool: Additional Models Segmenting</a:t>
            </a:r>
            <a:endParaRPr lang="en-US" dirty="0"/>
          </a:p>
        </p:txBody>
      </p:sp>
      <p:sp>
        <p:nvSpPr>
          <p:cNvPr id="3" name="Content Placeholder 2"/>
          <p:cNvSpPr>
            <a:spLocks noGrp="1"/>
          </p:cNvSpPr>
          <p:nvPr>
            <p:ph idx="1"/>
          </p:nvPr>
        </p:nvSpPr>
        <p:spPr/>
        <p:txBody>
          <a:bodyPr/>
          <a:lstStyle/>
          <a:p>
            <a:r>
              <a:rPr lang="en-US" dirty="0" smtClean="0"/>
              <a:t>Macro for searching models against additional models list</a:t>
            </a:r>
          </a:p>
          <a:p>
            <a:r>
              <a:rPr lang="en-US" dirty="0" smtClean="0"/>
              <a:t>Segments additional identifying information field</a:t>
            </a:r>
          </a:p>
          <a:p>
            <a:r>
              <a:rPr lang="en-US" dirty="0" smtClean="0"/>
              <a:t>Available at </a:t>
            </a:r>
            <a:r>
              <a:rPr lang="en-US" dirty="0" smtClean="0">
                <a:solidFill>
                  <a:srgbClr val="04B3EA"/>
                </a:solidFill>
              </a:rPr>
              <a:t>energystar.gov/</a:t>
            </a:r>
            <a:r>
              <a:rPr lang="en-US" dirty="0" err="1" smtClean="0">
                <a:solidFill>
                  <a:srgbClr val="04B3EA"/>
                </a:solidFill>
              </a:rPr>
              <a:t>productfinder</a:t>
            </a:r>
            <a:endParaRPr lang="en-US" dirty="0">
              <a:solidFill>
                <a:srgbClr val="04B3EA"/>
              </a:solidFill>
            </a:endParaRPr>
          </a:p>
        </p:txBody>
      </p:sp>
      <p:sp>
        <p:nvSpPr>
          <p:cNvPr id="4" name="Slide Number Placeholder 3"/>
          <p:cNvSpPr>
            <a:spLocks noGrp="1"/>
          </p:cNvSpPr>
          <p:nvPr>
            <p:ph type="sldNum" sz="quarter" idx="10"/>
          </p:nvPr>
        </p:nvSpPr>
        <p:spPr/>
        <p:txBody>
          <a:bodyPr/>
          <a:lstStyle/>
          <a:p>
            <a:fld id="{9D287850-AB93-42A0-BAE3-33F50A4FCAA6}" type="slidenum">
              <a:rPr lang="en-US" smtClean="0"/>
              <a:pPr/>
              <a:t>33</a:t>
            </a:fld>
            <a:endParaRPr lang="en-US" dirty="0"/>
          </a:p>
        </p:txBody>
      </p:sp>
      <p:pic>
        <p:nvPicPr>
          <p:cNvPr id="8" name="Picture 7"/>
          <p:cNvPicPr>
            <a:picLocks noChangeAspect="1"/>
          </p:cNvPicPr>
          <p:nvPr/>
        </p:nvPicPr>
        <p:blipFill>
          <a:blip r:embed="rId3"/>
          <a:stretch>
            <a:fillRect/>
          </a:stretch>
        </p:blipFill>
        <p:spPr>
          <a:xfrm>
            <a:off x="152400" y="4724400"/>
            <a:ext cx="8839200" cy="885944"/>
          </a:xfrm>
          <a:prstGeom prst="rect">
            <a:avLst/>
          </a:prstGeom>
        </p:spPr>
      </p:pic>
    </p:spTree>
    <p:extLst>
      <p:ext uri="{BB962C8B-B14F-4D97-AF65-F5344CB8AC3E}">
        <p14:creationId xmlns:p14="http://schemas.microsoft.com/office/powerpoint/2010/main" val="13189632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APIs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solidFill>
                  <a:schemeClr val="tx1"/>
                </a:solidFill>
              </a:rPr>
              <a:t>Application Programming Interface (API)</a:t>
            </a:r>
          </a:p>
          <a:p>
            <a:r>
              <a:rPr lang="en-US" dirty="0" smtClean="0">
                <a:solidFill>
                  <a:schemeClr val="tx1"/>
                </a:solidFill>
              </a:rPr>
              <a:t>Publishes Certified Products Data in machine readable format</a:t>
            </a:r>
          </a:p>
          <a:p>
            <a:r>
              <a:rPr lang="en-US" dirty="0" smtClean="0">
                <a:solidFill>
                  <a:schemeClr val="tx1"/>
                </a:solidFill>
              </a:rPr>
              <a:t>Accessible to any application with a connection to the web</a:t>
            </a:r>
          </a:p>
          <a:p>
            <a:r>
              <a:rPr lang="en-US" dirty="0" smtClean="0">
                <a:solidFill>
                  <a:schemeClr val="tx1"/>
                </a:solidFill>
              </a:rPr>
              <a:t>All of the tools mentioned today are built off of the API</a:t>
            </a:r>
          </a:p>
          <a:p>
            <a:r>
              <a:rPr lang="en-US" dirty="0" smtClean="0">
                <a:solidFill>
                  <a:schemeClr val="tx1"/>
                </a:solidFill>
              </a:rPr>
              <a:t>Open and free for anyone to use</a:t>
            </a:r>
          </a:p>
          <a:p>
            <a:pPr marL="0" indent="0">
              <a:buNone/>
            </a:pPr>
            <a:r>
              <a:rPr lang="en-US" dirty="0">
                <a:solidFill>
                  <a:schemeClr val="tx1"/>
                </a:solidFill>
              </a:rPr>
              <a:t> </a:t>
            </a:r>
            <a:r>
              <a:rPr lang="en-US" dirty="0" smtClean="0">
                <a:solidFill>
                  <a:schemeClr val="tx1"/>
                </a:solidFill>
              </a:rPr>
              <a:t>  </a:t>
            </a:r>
            <a:r>
              <a:rPr lang="en-US" dirty="0" smtClean="0">
                <a:solidFill>
                  <a:srgbClr val="04B3EA"/>
                </a:solidFill>
              </a:rPr>
              <a:t>data.energystar.gov/developers</a:t>
            </a:r>
          </a:p>
          <a:p>
            <a:pPr marL="457200" lvl="1" indent="0">
              <a:buNone/>
            </a:pPr>
            <a:endParaRPr lang="en-US" sz="2400" dirty="0">
              <a:solidFill>
                <a:schemeClr val="tx1"/>
              </a:solidFill>
            </a:endParaRPr>
          </a:p>
        </p:txBody>
      </p:sp>
      <p:sp>
        <p:nvSpPr>
          <p:cNvPr id="4" name="Slide Number Placeholder 3"/>
          <p:cNvSpPr>
            <a:spLocks noGrp="1"/>
          </p:cNvSpPr>
          <p:nvPr>
            <p:ph type="sldNum" sz="quarter" idx="10"/>
          </p:nvPr>
        </p:nvSpPr>
        <p:spPr/>
        <p:txBody>
          <a:bodyPr/>
          <a:lstStyle/>
          <a:p>
            <a:fld id="{9D287850-AB93-42A0-BAE3-33F50A4FCAA6}" type="slidenum">
              <a:rPr lang="en-US" smtClean="0"/>
              <a:pPr/>
              <a:t>34</a:t>
            </a:fld>
            <a:endParaRPr lang="en-US" dirty="0"/>
          </a:p>
        </p:txBody>
      </p:sp>
    </p:spTree>
    <p:extLst>
      <p:ext uri="{BB962C8B-B14F-4D97-AF65-F5344CB8AC3E}">
        <p14:creationId xmlns:p14="http://schemas.microsoft.com/office/powerpoint/2010/main" val="4746641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Tools: APIs</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35</a:t>
            </a:fld>
            <a:endParaRPr lang="en-US" dirty="0"/>
          </a:p>
        </p:txBody>
      </p:sp>
      <p:sp>
        <p:nvSpPr>
          <p:cNvPr id="5" name="Rounded Rectangle 4"/>
          <p:cNvSpPr/>
          <p:nvPr/>
        </p:nvSpPr>
        <p:spPr>
          <a:xfrm>
            <a:off x="3200400" y="4572000"/>
            <a:ext cx="2514600" cy="609600"/>
          </a:xfrm>
          <a:prstGeom prst="roundRect">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Products API</a:t>
            </a:r>
            <a:endParaRPr lang="en-US" dirty="0"/>
          </a:p>
        </p:txBody>
      </p:sp>
      <p:sp>
        <p:nvSpPr>
          <p:cNvPr id="6" name="Rounded Rectangle 5"/>
          <p:cNvSpPr/>
          <p:nvPr/>
        </p:nvSpPr>
        <p:spPr>
          <a:xfrm>
            <a:off x="952500" y="2209800"/>
            <a:ext cx="1905000" cy="1219200"/>
          </a:xfrm>
          <a:prstGeom prst="roundRect">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Product Finder Applications</a:t>
            </a:r>
            <a:endParaRPr lang="en-US" dirty="0"/>
          </a:p>
        </p:txBody>
      </p:sp>
      <p:sp>
        <p:nvSpPr>
          <p:cNvPr id="7" name="Rounded Rectangle 6"/>
          <p:cNvSpPr/>
          <p:nvPr/>
        </p:nvSpPr>
        <p:spPr>
          <a:xfrm>
            <a:off x="3429000" y="2200275"/>
            <a:ext cx="2057400" cy="1219200"/>
          </a:xfrm>
          <a:prstGeom prst="roundRect">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Product Lists</a:t>
            </a:r>
            <a:endParaRPr lang="en-US" dirty="0"/>
          </a:p>
        </p:txBody>
      </p:sp>
      <p:sp>
        <p:nvSpPr>
          <p:cNvPr id="8" name="Rounded Rectangle 7"/>
          <p:cNvSpPr/>
          <p:nvPr/>
        </p:nvSpPr>
        <p:spPr>
          <a:xfrm>
            <a:off x="6057900" y="2209800"/>
            <a:ext cx="2057400" cy="1219200"/>
          </a:xfrm>
          <a:prstGeom prst="roundRect">
            <a:avLst/>
          </a:prstGeom>
          <a:solidFill>
            <a:srgbClr val="04B3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Your Apps!</a:t>
            </a:r>
            <a:endParaRPr lang="en-US" dirty="0"/>
          </a:p>
        </p:txBody>
      </p:sp>
      <p:cxnSp>
        <p:nvCxnSpPr>
          <p:cNvPr id="18" name="Straight Connector 17"/>
          <p:cNvCxnSpPr>
            <a:stCxn id="6" idx="2"/>
            <a:endCxn id="5" idx="0"/>
          </p:cNvCxnSpPr>
          <p:nvPr/>
        </p:nvCxnSpPr>
        <p:spPr>
          <a:xfrm>
            <a:off x="1905000" y="3429000"/>
            <a:ext cx="255270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7" idx="2"/>
            <a:endCxn id="5" idx="0"/>
          </p:cNvCxnSpPr>
          <p:nvPr/>
        </p:nvCxnSpPr>
        <p:spPr>
          <a:xfrm>
            <a:off x="4457700" y="3419475"/>
            <a:ext cx="0" cy="1152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8" idx="2"/>
            <a:endCxn id="5" idx="0"/>
          </p:cNvCxnSpPr>
          <p:nvPr/>
        </p:nvCxnSpPr>
        <p:spPr>
          <a:xfrm flipH="1">
            <a:off x="4457700" y="3429000"/>
            <a:ext cx="2628900" cy="1143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52165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smtClean="0"/>
              <a:t>ENERGY STAR Logo</a:t>
            </a:r>
            <a:endParaRPr lang="en-US" dirty="0"/>
          </a:p>
        </p:txBody>
      </p:sp>
      <p:sp>
        <p:nvSpPr>
          <p:cNvPr id="3" name="Content Placeholder 2"/>
          <p:cNvSpPr>
            <a:spLocks noGrp="1"/>
          </p:cNvSpPr>
          <p:nvPr>
            <p:ph idx="1"/>
          </p:nvPr>
        </p:nvSpPr>
        <p:spPr>
          <a:xfrm>
            <a:off x="381000" y="1524000"/>
            <a:ext cx="8229600" cy="4525963"/>
          </a:xfrm>
        </p:spPr>
        <p:txBody>
          <a:bodyPr>
            <a:normAutofit fontScale="92500" lnSpcReduction="10000"/>
          </a:bodyPr>
          <a:lstStyle/>
          <a:p>
            <a:pPr lvl="0"/>
            <a:r>
              <a:rPr lang="en-US" sz="2400" dirty="0"/>
              <a:t>The Certification Mark is a registered trademark that may only be used with products that have been certified to meet ENERGY STAR performance requirements</a:t>
            </a:r>
          </a:p>
          <a:p>
            <a:pPr lvl="0"/>
            <a:r>
              <a:rPr lang="en-US" sz="2400" dirty="0"/>
              <a:t>EPA partners with product brand owners, retailers, and </a:t>
            </a:r>
            <a:r>
              <a:rPr lang="en-US" sz="2400" dirty="0" err="1"/>
              <a:t>EEPS</a:t>
            </a:r>
            <a:r>
              <a:rPr lang="en-US" sz="2400" dirty="0"/>
              <a:t> to promote energy efficiency of products, homes, and </a:t>
            </a:r>
            <a:r>
              <a:rPr lang="en-US" sz="2400" dirty="0" smtClean="0"/>
              <a:t>buildings; these </a:t>
            </a:r>
            <a:r>
              <a:rPr lang="en-US" sz="2400" dirty="0"/>
              <a:t>partners agree to abide by EPA’s ENERGY STAR program identity guidelines prior to using the </a:t>
            </a:r>
            <a:r>
              <a:rPr lang="en-US" sz="2400" dirty="0" smtClean="0"/>
              <a:t>logo</a:t>
            </a:r>
            <a:endParaRPr lang="en-US" sz="2400" dirty="0"/>
          </a:p>
          <a:p>
            <a:pPr lvl="0"/>
            <a:r>
              <a:rPr lang="en-US" sz="2400" dirty="0"/>
              <a:t>EPA monitors the use of the ENERGY STAR label and name in trade media, advertisements, and the internet to ensure they are applied properly and consistently in the marketplace</a:t>
            </a:r>
          </a:p>
          <a:p>
            <a:r>
              <a:rPr lang="en-US" sz="2400" dirty="0"/>
              <a:t>EPA is exploring ways to allow and encourage developers to automatically associate the ENERGY STAR with models in the products APIs (e.g. terms of use)</a:t>
            </a:r>
            <a:endParaRPr lang="en-US" sz="2000" dirty="0" smtClean="0">
              <a:solidFill>
                <a:schemeClr val="tx1"/>
              </a:solidFill>
            </a:endParaRPr>
          </a:p>
        </p:txBody>
      </p:sp>
    </p:spTree>
    <p:extLst>
      <p:ext uri="{BB962C8B-B14F-4D97-AF65-F5344CB8AC3E}">
        <p14:creationId xmlns:p14="http://schemas.microsoft.com/office/powerpoint/2010/main" val="33151996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37</a:t>
            </a:fld>
            <a:endParaRPr lang="en-US" dirty="0"/>
          </a:p>
        </p:txBody>
      </p:sp>
      <p:grpSp>
        <p:nvGrpSpPr>
          <p:cNvPr id="5" name="Group 21"/>
          <p:cNvGrpSpPr/>
          <p:nvPr/>
        </p:nvGrpSpPr>
        <p:grpSpPr>
          <a:xfrm>
            <a:off x="1608221" y="2046830"/>
            <a:ext cx="5715000" cy="533400"/>
            <a:chOff x="1981200" y="2514600"/>
            <a:chExt cx="5181600" cy="533400"/>
          </a:xfrm>
          <a:solidFill>
            <a:schemeClr val="bg1">
              <a:lumMod val="75000"/>
            </a:schemeClr>
          </a:solidFill>
        </p:grpSpPr>
        <p:sp>
          <p:nvSpPr>
            <p:cNvPr id="6"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1</a:t>
              </a:r>
              <a:endParaRPr lang="en-US" b="1" dirty="0">
                <a:solidFill>
                  <a:srgbClr val="FFFFFF"/>
                </a:solidFill>
                <a:latin typeface="Arial" charset="0"/>
              </a:endParaRPr>
            </a:p>
          </p:txBody>
        </p:sp>
        <p:sp>
          <p:nvSpPr>
            <p:cNvPr id="7"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ENERGY STAR </a:t>
              </a:r>
              <a:r>
                <a:rPr lang="en-US" b="1" dirty="0" smtClean="0">
                  <a:solidFill>
                    <a:srgbClr val="FFFFFF"/>
                  </a:solidFill>
                </a:rPr>
                <a:t>Products </a:t>
              </a:r>
              <a:r>
                <a:rPr lang="en-US" b="1" dirty="0">
                  <a:solidFill>
                    <a:srgbClr val="FFFFFF"/>
                  </a:solidFill>
                </a:rPr>
                <a:t>Overview</a:t>
              </a:r>
            </a:p>
          </p:txBody>
        </p:sp>
      </p:grpSp>
      <p:grpSp>
        <p:nvGrpSpPr>
          <p:cNvPr id="8" name="Group 20"/>
          <p:cNvGrpSpPr/>
          <p:nvPr/>
        </p:nvGrpSpPr>
        <p:grpSpPr>
          <a:xfrm>
            <a:off x="1596189" y="4194760"/>
            <a:ext cx="5715000" cy="533400"/>
            <a:chOff x="1981200" y="1905000"/>
            <a:chExt cx="5181600" cy="533400"/>
          </a:xfrm>
          <a:solidFill>
            <a:schemeClr val="bg1">
              <a:lumMod val="50000"/>
            </a:schemeClr>
          </a:solidFill>
        </p:grpSpPr>
        <p:sp>
          <p:nvSpPr>
            <p:cNvPr id="9" name="AutoShape 2"/>
            <p:cNvSpPr>
              <a:spLocks noChangeArrowheads="1"/>
            </p:cNvSpPr>
            <p:nvPr/>
          </p:nvSpPr>
          <p:spPr bwMode="auto">
            <a:xfrm>
              <a:off x="1981200" y="19050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4</a:t>
              </a:r>
              <a:endParaRPr lang="en-US" b="1" dirty="0">
                <a:solidFill>
                  <a:srgbClr val="FFFFFF"/>
                </a:solidFill>
                <a:latin typeface="Arial" charset="0"/>
              </a:endParaRPr>
            </a:p>
          </p:txBody>
        </p:sp>
        <p:sp>
          <p:nvSpPr>
            <p:cNvPr id="10" name="AutoShape 9"/>
            <p:cNvSpPr>
              <a:spLocks noChangeArrowheads="1"/>
            </p:cNvSpPr>
            <p:nvPr/>
          </p:nvSpPr>
          <p:spPr bwMode="auto">
            <a:xfrm>
              <a:off x="2667000" y="19050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Dataset Changes Process</a:t>
              </a:r>
              <a:endParaRPr lang="en-US" b="1" dirty="0">
                <a:solidFill>
                  <a:srgbClr val="FFFFFF"/>
                </a:solidFill>
                <a:latin typeface="Arial" charset="0"/>
              </a:endParaRPr>
            </a:p>
          </p:txBody>
        </p:sp>
      </p:grpSp>
      <p:sp>
        <p:nvSpPr>
          <p:cNvPr id="11" name="AutoShape 4"/>
          <p:cNvSpPr>
            <a:spLocks noChangeArrowheads="1"/>
          </p:cNvSpPr>
          <p:nvPr/>
        </p:nvSpPr>
        <p:spPr bwMode="auto">
          <a:xfrm>
            <a:off x="1612233" y="2773049"/>
            <a:ext cx="588309"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2</a:t>
            </a:r>
            <a:endParaRPr lang="en-US" b="1" dirty="0">
              <a:solidFill>
                <a:srgbClr val="FFFFFF"/>
              </a:solidFill>
              <a:latin typeface="Arial" charset="0"/>
            </a:endParaRPr>
          </a:p>
        </p:txBody>
      </p:sp>
      <p:sp>
        <p:nvSpPr>
          <p:cNvPr id="12" name="AutoShape 7"/>
          <p:cNvSpPr>
            <a:spLocks noChangeArrowheads="1"/>
          </p:cNvSpPr>
          <p:nvPr/>
        </p:nvSpPr>
        <p:spPr bwMode="auto">
          <a:xfrm>
            <a:off x="2368629" y="2773049"/>
            <a:ext cx="4958603"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Data Tools Overview</a:t>
            </a:r>
          </a:p>
        </p:txBody>
      </p:sp>
      <p:grpSp>
        <p:nvGrpSpPr>
          <p:cNvPr id="13" name="Group 21"/>
          <p:cNvGrpSpPr/>
          <p:nvPr/>
        </p:nvGrpSpPr>
        <p:grpSpPr>
          <a:xfrm>
            <a:off x="1600200" y="3499268"/>
            <a:ext cx="5715000" cy="533400"/>
            <a:chOff x="1981200" y="2514600"/>
            <a:chExt cx="5181600" cy="533400"/>
          </a:xfrm>
          <a:solidFill>
            <a:schemeClr val="bg1">
              <a:lumMod val="75000"/>
            </a:schemeClr>
          </a:solidFill>
        </p:grpSpPr>
        <p:sp>
          <p:nvSpPr>
            <p:cNvPr id="14"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3</a:t>
              </a:r>
              <a:endParaRPr lang="en-US" b="1" dirty="0">
                <a:solidFill>
                  <a:srgbClr val="FFFFFF"/>
                </a:solidFill>
                <a:latin typeface="Arial" charset="0"/>
              </a:endParaRPr>
            </a:p>
          </p:txBody>
        </p:sp>
        <p:sp>
          <p:nvSpPr>
            <p:cNvPr id="15"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Product Finder Tools Features and Walk-through</a:t>
              </a:r>
            </a:p>
          </p:txBody>
        </p:sp>
      </p:grpSp>
      <p:grpSp>
        <p:nvGrpSpPr>
          <p:cNvPr id="16" name="Group 21"/>
          <p:cNvGrpSpPr/>
          <p:nvPr/>
        </p:nvGrpSpPr>
        <p:grpSpPr>
          <a:xfrm>
            <a:off x="1600200" y="4890252"/>
            <a:ext cx="5715002" cy="533400"/>
            <a:chOff x="1981200" y="2514600"/>
            <a:chExt cx="5181600" cy="533400"/>
          </a:xfrm>
          <a:solidFill>
            <a:schemeClr val="bg1">
              <a:lumMod val="75000"/>
            </a:schemeClr>
          </a:solidFill>
        </p:grpSpPr>
        <p:sp>
          <p:nvSpPr>
            <p:cNvPr id="17"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5</a:t>
              </a:r>
              <a:endParaRPr lang="en-US" b="1" dirty="0">
                <a:solidFill>
                  <a:srgbClr val="FFFFFF"/>
                </a:solidFill>
                <a:latin typeface="Arial" charset="0"/>
              </a:endParaRPr>
            </a:p>
          </p:txBody>
        </p:sp>
        <p:sp>
          <p:nvSpPr>
            <p:cNvPr id="18"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Next Steps and Questions</a:t>
              </a:r>
            </a:p>
          </p:txBody>
        </p:sp>
      </p:grpSp>
    </p:spTree>
    <p:extLst>
      <p:ext uri="{BB962C8B-B14F-4D97-AF65-F5344CB8AC3E}">
        <p14:creationId xmlns:p14="http://schemas.microsoft.com/office/powerpoint/2010/main" val="28350354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Changes to Datasets: Drivers</a:t>
            </a:r>
            <a:endParaRPr lang="en-US" dirty="0"/>
          </a:p>
        </p:txBody>
      </p:sp>
      <p:sp>
        <p:nvSpPr>
          <p:cNvPr id="3" name="Content Placeholder 2"/>
          <p:cNvSpPr>
            <a:spLocks noGrp="1"/>
          </p:cNvSpPr>
          <p:nvPr>
            <p:ph idx="1"/>
          </p:nvPr>
        </p:nvSpPr>
        <p:spPr/>
        <p:txBody>
          <a:bodyPr>
            <a:normAutofit/>
          </a:bodyPr>
          <a:lstStyle/>
          <a:p>
            <a:r>
              <a:rPr lang="en-US" dirty="0" smtClean="0"/>
              <a:t>New product </a:t>
            </a:r>
            <a:r>
              <a:rPr lang="en-US" dirty="0" smtClean="0"/>
              <a:t>specification (</a:t>
            </a:r>
            <a:r>
              <a:rPr lang="en-US" dirty="0" smtClean="0"/>
              <a:t>e.g., clothes dryers)</a:t>
            </a:r>
          </a:p>
          <a:p>
            <a:r>
              <a:rPr lang="en-US" dirty="0" smtClean="0"/>
              <a:t>Change to existing specification (e.g., boilers)</a:t>
            </a:r>
          </a:p>
          <a:p>
            <a:r>
              <a:rPr lang="en-US" dirty="0" smtClean="0"/>
              <a:t>Dataset updates (e.g., change in metrics for evaluating product performance)</a:t>
            </a:r>
          </a:p>
          <a:p>
            <a:r>
              <a:rPr lang="en-US" dirty="0" smtClean="0"/>
              <a:t>Visit </a:t>
            </a:r>
            <a:r>
              <a:rPr lang="en-US" dirty="0" smtClean="0">
                <a:solidFill>
                  <a:srgbClr val="04B3EA"/>
                </a:solidFill>
              </a:rPr>
              <a:t>energystar.gov/</a:t>
            </a:r>
            <a:r>
              <a:rPr lang="en-US" dirty="0" err="1" smtClean="0">
                <a:solidFill>
                  <a:srgbClr val="04B3EA"/>
                </a:solidFill>
              </a:rPr>
              <a:t>productdevelopment</a:t>
            </a:r>
            <a:endParaRPr lang="en-US" dirty="0" smtClean="0">
              <a:solidFill>
                <a:srgbClr val="04B3EA"/>
              </a:solidFill>
            </a:endParaRPr>
          </a:p>
        </p:txBody>
      </p:sp>
      <p:sp>
        <p:nvSpPr>
          <p:cNvPr id="4" name="Slide Number Placeholder 3"/>
          <p:cNvSpPr>
            <a:spLocks noGrp="1"/>
          </p:cNvSpPr>
          <p:nvPr>
            <p:ph type="sldNum" sz="quarter" idx="10"/>
          </p:nvPr>
        </p:nvSpPr>
        <p:spPr/>
        <p:txBody>
          <a:bodyPr/>
          <a:lstStyle/>
          <a:p>
            <a:fld id="{9D287850-AB93-42A0-BAE3-33F50A4FCAA6}" type="slidenum">
              <a:rPr lang="en-US" smtClean="0"/>
              <a:pPr/>
              <a:t>38</a:t>
            </a:fld>
            <a:endParaRPr lang="en-US" dirty="0"/>
          </a:p>
        </p:txBody>
      </p:sp>
    </p:spTree>
    <p:extLst>
      <p:ext uri="{BB962C8B-B14F-4D97-AF65-F5344CB8AC3E}">
        <p14:creationId xmlns:p14="http://schemas.microsoft.com/office/powerpoint/2010/main" val="25751496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Changes to Datasets: Timeline for Revised Specifications </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39</a:t>
            </a:fld>
            <a:endParaRPr lang="en-US" dirty="0"/>
          </a:p>
        </p:txBody>
      </p:sp>
      <p:sp>
        <p:nvSpPr>
          <p:cNvPr id="6" name="AutoShape 48"/>
          <p:cNvSpPr>
            <a:spLocks noChangeArrowheads="1"/>
          </p:cNvSpPr>
          <p:nvPr/>
        </p:nvSpPr>
        <p:spPr bwMode="auto">
          <a:xfrm>
            <a:off x="128337" y="2017712"/>
            <a:ext cx="12573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Specification</a:t>
            </a:r>
          </a:p>
          <a:p>
            <a:pPr algn="ctr" fontAlgn="base">
              <a:spcBef>
                <a:spcPct val="0"/>
              </a:spcBef>
              <a:spcAft>
                <a:spcPct val="0"/>
              </a:spcAft>
            </a:pPr>
            <a:r>
              <a:rPr lang="en-US" sz="1400" b="1" dirty="0" smtClean="0">
                <a:solidFill>
                  <a:srgbClr val="FFFFFF"/>
                </a:solidFill>
              </a:rPr>
              <a:t>Finalized</a:t>
            </a:r>
            <a:endParaRPr lang="en-US" sz="1400" b="1" dirty="0">
              <a:solidFill>
                <a:srgbClr val="FFFFFF"/>
              </a:solidFill>
            </a:endParaRPr>
          </a:p>
        </p:txBody>
      </p:sp>
      <p:sp>
        <p:nvSpPr>
          <p:cNvPr id="7" name="AutoShape 48"/>
          <p:cNvSpPr>
            <a:spLocks noChangeArrowheads="1"/>
          </p:cNvSpPr>
          <p:nvPr/>
        </p:nvSpPr>
        <p:spPr bwMode="auto">
          <a:xfrm>
            <a:off x="128337" y="3044824"/>
            <a:ext cx="1257300" cy="914400"/>
          </a:xfrm>
          <a:prstGeom prst="roundRect">
            <a:avLst>
              <a:gd name="adj" fmla="val 1041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CBs Start</a:t>
            </a:r>
          </a:p>
          <a:p>
            <a:pPr algn="ctr" fontAlgn="base">
              <a:spcBef>
                <a:spcPct val="0"/>
              </a:spcBef>
              <a:spcAft>
                <a:spcPct val="0"/>
              </a:spcAft>
            </a:pPr>
            <a:r>
              <a:rPr lang="en-US" sz="1400" b="1" dirty="0" smtClean="0">
                <a:solidFill>
                  <a:srgbClr val="FFFFFF"/>
                </a:solidFill>
              </a:rPr>
              <a:t>Certifying to</a:t>
            </a:r>
          </a:p>
          <a:p>
            <a:pPr algn="ctr" fontAlgn="base">
              <a:spcBef>
                <a:spcPct val="0"/>
              </a:spcBef>
              <a:spcAft>
                <a:spcPct val="0"/>
              </a:spcAft>
            </a:pPr>
            <a:r>
              <a:rPr lang="en-US" sz="1400" b="1" dirty="0" smtClean="0">
                <a:solidFill>
                  <a:srgbClr val="FFFFFF"/>
                </a:solidFill>
              </a:rPr>
              <a:t>New Spec</a:t>
            </a:r>
          </a:p>
        </p:txBody>
      </p:sp>
      <p:sp>
        <p:nvSpPr>
          <p:cNvPr id="8" name="AutoShape 48"/>
          <p:cNvSpPr>
            <a:spLocks noChangeArrowheads="1"/>
          </p:cNvSpPr>
          <p:nvPr/>
        </p:nvSpPr>
        <p:spPr bwMode="auto">
          <a:xfrm>
            <a:off x="128337" y="4071936"/>
            <a:ext cx="1257300" cy="914400"/>
          </a:xfrm>
          <a:prstGeom prst="roundRect">
            <a:avLst>
              <a:gd name="adj" fmla="val 10417"/>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Product List =</a:t>
            </a:r>
          </a:p>
          <a:p>
            <a:pPr algn="ctr" fontAlgn="base">
              <a:spcBef>
                <a:spcPct val="0"/>
              </a:spcBef>
              <a:spcAft>
                <a:spcPct val="0"/>
              </a:spcAft>
            </a:pPr>
            <a:r>
              <a:rPr lang="en-US" sz="1400" b="1" dirty="0" smtClean="0">
                <a:solidFill>
                  <a:srgbClr val="FFFFFF"/>
                </a:solidFill>
              </a:rPr>
              <a:t>Old Spec</a:t>
            </a:r>
            <a:endParaRPr lang="en-US" sz="1400" b="1" dirty="0">
              <a:solidFill>
                <a:srgbClr val="FFFFFF"/>
              </a:solidFill>
            </a:endParaRPr>
          </a:p>
        </p:txBody>
      </p:sp>
      <p:sp>
        <p:nvSpPr>
          <p:cNvPr id="9" name="AutoShape 48"/>
          <p:cNvSpPr>
            <a:spLocks noChangeArrowheads="1"/>
          </p:cNvSpPr>
          <p:nvPr/>
        </p:nvSpPr>
        <p:spPr bwMode="auto">
          <a:xfrm>
            <a:off x="120316" y="5099048"/>
            <a:ext cx="1257300" cy="914400"/>
          </a:xfrm>
          <a:prstGeom prst="roundRect">
            <a:avLst>
              <a:gd name="adj" fmla="val 10417"/>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Change</a:t>
            </a:r>
          </a:p>
          <a:p>
            <a:pPr algn="ctr" fontAlgn="base">
              <a:spcBef>
                <a:spcPct val="0"/>
              </a:spcBef>
              <a:spcAft>
                <a:spcPct val="0"/>
              </a:spcAft>
            </a:pPr>
            <a:r>
              <a:rPr lang="en-US" sz="1400" b="1" dirty="0" smtClean="0">
                <a:solidFill>
                  <a:srgbClr val="FFFFFF"/>
                </a:solidFill>
              </a:rPr>
              <a:t>Process Starts</a:t>
            </a:r>
            <a:endParaRPr lang="en-US" sz="1400" b="1" dirty="0">
              <a:solidFill>
                <a:srgbClr val="FFFFFF"/>
              </a:solidFill>
            </a:endParaRPr>
          </a:p>
        </p:txBody>
      </p:sp>
      <p:sp>
        <p:nvSpPr>
          <p:cNvPr id="10" name="AutoShape 48"/>
          <p:cNvSpPr>
            <a:spLocks noChangeArrowheads="1"/>
          </p:cNvSpPr>
          <p:nvPr/>
        </p:nvSpPr>
        <p:spPr bwMode="auto">
          <a:xfrm>
            <a:off x="7674142" y="2017712"/>
            <a:ext cx="1257300" cy="914400"/>
          </a:xfrm>
          <a:prstGeom prst="roundRect">
            <a:avLst>
              <a:gd name="adj" fmla="val 10417"/>
            </a:avLst>
          </a:prstGeom>
          <a:solidFill>
            <a:srgbClr val="04B3EA"/>
          </a:solidFill>
          <a:ln w="19050">
            <a:solidFill>
              <a:srgbClr val="0090F2"/>
            </a:solidFill>
            <a:round/>
            <a:headEnd/>
            <a:tailEnd/>
          </a:ln>
        </p:spPr>
        <p:txBody>
          <a:bodyPr wrap="none" anchor="ctr"/>
          <a:lstStyle/>
          <a:p>
            <a:pPr algn="ctr" fontAlgn="base">
              <a:spcBef>
                <a:spcPct val="0"/>
              </a:spcBef>
              <a:spcAft>
                <a:spcPct val="0"/>
              </a:spcAft>
            </a:pPr>
            <a:r>
              <a:rPr lang="en-US" sz="1400" b="1" dirty="0" smtClean="0">
                <a:solidFill>
                  <a:srgbClr val="FFFFFF"/>
                </a:solidFill>
              </a:rPr>
              <a:t>Specification</a:t>
            </a:r>
          </a:p>
          <a:p>
            <a:pPr algn="ctr" fontAlgn="base">
              <a:spcBef>
                <a:spcPct val="0"/>
              </a:spcBef>
              <a:spcAft>
                <a:spcPct val="0"/>
              </a:spcAft>
            </a:pPr>
            <a:r>
              <a:rPr lang="en-US" sz="1400" b="1" dirty="0" smtClean="0">
                <a:solidFill>
                  <a:srgbClr val="FFFFFF"/>
                </a:solidFill>
              </a:rPr>
              <a:t>Effective</a:t>
            </a:r>
            <a:endParaRPr lang="en-US" sz="1400" b="1" dirty="0">
              <a:solidFill>
                <a:srgbClr val="FFFFFF"/>
              </a:solidFill>
            </a:endParaRPr>
          </a:p>
        </p:txBody>
      </p:sp>
      <p:sp>
        <p:nvSpPr>
          <p:cNvPr id="11" name="AutoShape 48"/>
          <p:cNvSpPr>
            <a:spLocks noChangeArrowheads="1"/>
          </p:cNvSpPr>
          <p:nvPr/>
        </p:nvSpPr>
        <p:spPr bwMode="auto">
          <a:xfrm>
            <a:off x="128337" y="1665747"/>
            <a:ext cx="8787063" cy="239253"/>
          </a:xfrm>
          <a:prstGeom prst="roundRect">
            <a:avLst>
              <a:gd name="adj" fmla="val 10417"/>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fontAlgn="base">
              <a:spcBef>
                <a:spcPct val="0"/>
              </a:spcBef>
              <a:spcAft>
                <a:spcPct val="0"/>
              </a:spcAft>
            </a:pPr>
            <a:r>
              <a:rPr lang="en-US" sz="1400" b="1" dirty="0" smtClean="0">
                <a:solidFill>
                  <a:srgbClr val="FFFFFF"/>
                </a:solidFill>
              </a:rPr>
              <a:t>Month 1				  Month 5				      Month 9</a:t>
            </a:r>
            <a:endParaRPr lang="en-US" sz="1400" b="1" dirty="0">
              <a:solidFill>
                <a:srgbClr val="FFFFFF"/>
              </a:solidFill>
            </a:endParaRPr>
          </a:p>
        </p:txBody>
      </p:sp>
      <p:sp>
        <p:nvSpPr>
          <p:cNvPr id="12" name="AutoShape 48"/>
          <p:cNvSpPr>
            <a:spLocks noChangeArrowheads="1"/>
          </p:cNvSpPr>
          <p:nvPr/>
        </p:nvSpPr>
        <p:spPr bwMode="auto">
          <a:xfrm>
            <a:off x="3733800" y="3044824"/>
            <a:ext cx="1257300" cy="914400"/>
          </a:xfrm>
          <a:prstGeom prst="roundRect">
            <a:avLst>
              <a:gd name="adj" fmla="val 1041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CBs Stop</a:t>
            </a:r>
          </a:p>
          <a:p>
            <a:pPr algn="ctr" fontAlgn="base">
              <a:spcBef>
                <a:spcPct val="0"/>
              </a:spcBef>
              <a:spcAft>
                <a:spcPct val="0"/>
              </a:spcAft>
            </a:pPr>
            <a:r>
              <a:rPr lang="en-US" sz="1400" b="1" dirty="0" smtClean="0">
                <a:solidFill>
                  <a:srgbClr val="FFFFFF"/>
                </a:solidFill>
              </a:rPr>
              <a:t>Certifying to</a:t>
            </a:r>
          </a:p>
          <a:p>
            <a:pPr algn="ctr" fontAlgn="base">
              <a:spcBef>
                <a:spcPct val="0"/>
              </a:spcBef>
              <a:spcAft>
                <a:spcPct val="0"/>
              </a:spcAft>
            </a:pPr>
            <a:r>
              <a:rPr lang="en-US" sz="1400" b="1" dirty="0" smtClean="0">
                <a:solidFill>
                  <a:srgbClr val="FFFFFF"/>
                </a:solidFill>
              </a:rPr>
              <a:t>Old Spec </a:t>
            </a:r>
            <a:endParaRPr lang="en-US" sz="1400" b="1" dirty="0">
              <a:solidFill>
                <a:srgbClr val="FFFFFF"/>
              </a:solidFill>
            </a:endParaRPr>
          </a:p>
        </p:txBody>
      </p:sp>
      <p:sp>
        <p:nvSpPr>
          <p:cNvPr id="13" name="AutoShape 48"/>
          <p:cNvSpPr>
            <a:spLocks noChangeArrowheads="1"/>
          </p:cNvSpPr>
          <p:nvPr/>
        </p:nvSpPr>
        <p:spPr bwMode="auto">
          <a:xfrm>
            <a:off x="3355808" y="4068760"/>
            <a:ext cx="1257300" cy="914400"/>
          </a:xfrm>
          <a:prstGeom prst="roundRect">
            <a:avLst>
              <a:gd name="adj" fmla="val 10417"/>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Product List =</a:t>
            </a:r>
          </a:p>
          <a:p>
            <a:pPr algn="ctr" fontAlgn="base">
              <a:spcBef>
                <a:spcPct val="0"/>
              </a:spcBef>
              <a:spcAft>
                <a:spcPct val="0"/>
              </a:spcAft>
            </a:pPr>
            <a:r>
              <a:rPr lang="en-US" sz="1400" b="1" dirty="0" smtClean="0">
                <a:solidFill>
                  <a:srgbClr val="FFFFFF"/>
                </a:solidFill>
              </a:rPr>
              <a:t>Old + New</a:t>
            </a:r>
          </a:p>
          <a:p>
            <a:pPr algn="ctr" fontAlgn="base">
              <a:spcBef>
                <a:spcPct val="0"/>
              </a:spcBef>
              <a:spcAft>
                <a:spcPct val="0"/>
              </a:spcAft>
            </a:pPr>
            <a:r>
              <a:rPr lang="en-US" sz="1400" b="1" dirty="0" smtClean="0">
                <a:solidFill>
                  <a:srgbClr val="FFFFFF"/>
                </a:solidFill>
              </a:rPr>
              <a:t>Spec</a:t>
            </a:r>
            <a:endParaRPr lang="en-US" sz="1400" b="1" dirty="0">
              <a:solidFill>
                <a:srgbClr val="FFFFFF"/>
              </a:solidFill>
            </a:endParaRPr>
          </a:p>
        </p:txBody>
      </p:sp>
      <p:sp>
        <p:nvSpPr>
          <p:cNvPr id="14" name="AutoShape 48"/>
          <p:cNvSpPr>
            <a:spLocks noChangeArrowheads="1"/>
          </p:cNvSpPr>
          <p:nvPr/>
        </p:nvSpPr>
        <p:spPr bwMode="auto">
          <a:xfrm>
            <a:off x="7620000" y="4071936"/>
            <a:ext cx="1257300" cy="914400"/>
          </a:xfrm>
          <a:prstGeom prst="roundRect">
            <a:avLst>
              <a:gd name="adj" fmla="val 10417"/>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Product List =</a:t>
            </a:r>
          </a:p>
          <a:p>
            <a:pPr algn="ctr" fontAlgn="base">
              <a:spcBef>
                <a:spcPct val="0"/>
              </a:spcBef>
              <a:spcAft>
                <a:spcPct val="0"/>
              </a:spcAft>
            </a:pPr>
            <a:r>
              <a:rPr lang="en-US" sz="1400" b="1" dirty="0" smtClean="0">
                <a:solidFill>
                  <a:srgbClr val="FFFFFF"/>
                </a:solidFill>
              </a:rPr>
              <a:t>New</a:t>
            </a:r>
            <a:r>
              <a:rPr lang="en-US" sz="1400" b="1" dirty="0">
                <a:solidFill>
                  <a:srgbClr val="FFFFFF"/>
                </a:solidFill>
              </a:rPr>
              <a:t> </a:t>
            </a:r>
            <a:r>
              <a:rPr lang="en-US" sz="1400" b="1" dirty="0" smtClean="0">
                <a:solidFill>
                  <a:srgbClr val="FFFFFF"/>
                </a:solidFill>
              </a:rPr>
              <a:t>Spec</a:t>
            </a:r>
          </a:p>
          <a:p>
            <a:pPr algn="ctr" fontAlgn="base">
              <a:spcBef>
                <a:spcPct val="0"/>
              </a:spcBef>
              <a:spcAft>
                <a:spcPct val="0"/>
              </a:spcAft>
            </a:pPr>
            <a:r>
              <a:rPr lang="en-US" sz="1000" b="1" dirty="0" smtClean="0">
                <a:solidFill>
                  <a:srgbClr val="FFFFFF"/>
                </a:solidFill>
              </a:rPr>
              <a:t>(old on archive tab)</a:t>
            </a:r>
          </a:p>
        </p:txBody>
      </p:sp>
      <p:sp>
        <p:nvSpPr>
          <p:cNvPr id="15" name="AutoShape 48"/>
          <p:cNvSpPr>
            <a:spLocks noChangeArrowheads="1"/>
          </p:cNvSpPr>
          <p:nvPr/>
        </p:nvSpPr>
        <p:spPr bwMode="auto">
          <a:xfrm>
            <a:off x="7620000" y="5099048"/>
            <a:ext cx="1257300" cy="914400"/>
          </a:xfrm>
          <a:prstGeom prst="roundRect">
            <a:avLst>
              <a:gd name="adj" fmla="val 10417"/>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Change</a:t>
            </a:r>
          </a:p>
          <a:p>
            <a:pPr algn="ctr" fontAlgn="base">
              <a:spcBef>
                <a:spcPct val="0"/>
              </a:spcBef>
              <a:spcAft>
                <a:spcPct val="0"/>
              </a:spcAft>
            </a:pPr>
            <a:r>
              <a:rPr lang="en-US" sz="1400" b="1" dirty="0" smtClean="0">
                <a:solidFill>
                  <a:srgbClr val="FFFFFF"/>
                </a:solidFill>
              </a:rPr>
              <a:t>Process </a:t>
            </a:r>
            <a:r>
              <a:rPr lang="en-US" sz="1400" b="1" dirty="0" smtClean="0">
                <a:solidFill>
                  <a:srgbClr val="FFFFFF"/>
                </a:solidFill>
              </a:rPr>
              <a:t>Ends</a:t>
            </a:r>
            <a:endParaRPr lang="en-US" sz="1400" b="1" dirty="0">
              <a:solidFill>
                <a:srgbClr val="FFFFFF"/>
              </a:solidFill>
            </a:endParaRPr>
          </a:p>
        </p:txBody>
      </p:sp>
      <p:sp>
        <p:nvSpPr>
          <p:cNvPr id="16" name="AutoShape 48"/>
          <p:cNvSpPr>
            <a:spLocks noChangeArrowheads="1"/>
          </p:cNvSpPr>
          <p:nvPr/>
        </p:nvSpPr>
        <p:spPr bwMode="auto">
          <a:xfrm>
            <a:off x="1524000" y="5099048"/>
            <a:ext cx="1390650" cy="914400"/>
          </a:xfrm>
          <a:prstGeom prst="roundRect">
            <a:avLst>
              <a:gd name="adj" fmla="val 10417"/>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2 </a:t>
            </a:r>
            <a:r>
              <a:rPr lang="en-US" sz="1400" b="1" dirty="0">
                <a:solidFill>
                  <a:srgbClr val="FFFFFF"/>
                </a:solidFill>
              </a:rPr>
              <a:t>M</a:t>
            </a:r>
            <a:r>
              <a:rPr lang="en-US" sz="1400" b="1" dirty="0" smtClean="0">
                <a:solidFill>
                  <a:srgbClr val="FFFFFF"/>
                </a:solidFill>
              </a:rPr>
              <a:t>onth Notice:</a:t>
            </a:r>
          </a:p>
          <a:p>
            <a:pPr algn="ctr" fontAlgn="base">
              <a:spcBef>
                <a:spcPct val="0"/>
              </a:spcBef>
              <a:spcAft>
                <a:spcPct val="0"/>
              </a:spcAft>
            </a:pPr>
            <a:r>
              <a:rPr lang="en-US" sz="1400" b="1" dirty="0" smtClean="0">
                <a:solidFill>
                  <a:srgbClr val="FFFFFF"/>
                </a:solidFill>
              </a:rPr>
              <a:t>Adding New</a:t>
            </a:r>
          </a:p>
          <a:p>
            <a:pPr algn="ctr" fontAlgn="base">
              <a:spcBef>
                <a:spcPct val="0"/>
              </a:spcBef>
              <a:spcAft>
                <a:spcPct val="0"/>
              </a:spcAft>
            </a:pPr>
            <a:r>
              <a:rPr lang="en-US" sz="1400" b="1" dirty="0" smtClean="0">
                <a:solidFill>
                  <a:srgbClr val="FFFFFF"/>
                </a:solidFill>
              </a:rPr>
              <a:t>Spec Fields</a:t>
            </a:r>
            <a:endParaRPr lang="en-US" sz="1400" b="1" dirty="0">
              <a:solidFill>
                <a:srgbClr val="FFFFFF"/>
              </a:solidFill>
            </a:endParaRPr>
          </a:p>
        </p:txBody>
      </p:sp>
      <p:sp>
        <p:nvSpPr>
          <p:cNvPr id="17" name="AutoShape 48"/>
          <p:cNvSpPr>
            <a:spLocks noChangeArrowheads="1"/>
          </p:cNvSpPr>
          <p:nvPr/>
        </p:nvSpPr>
        <p:spPr bwMode="auto">
          <a:xfrm>
            <a:off x="5486400" y="5099048"/>
            <a:ext cx="1371600" cy="914400"/>
          </a:xfrm>
          <a:prstGeom prst="roundRect">
            <a:avLst>
              <a:gd name="adj" fmla="val 10417"/>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2 Month Notice:</a:t>
            </a:r>
          </a:p>
          <a:p>
            <a:pPr algn="ctr" fontAlgn="base">
              <a:spcBef>
                <a:spcPct val="0"/>
              </a:spcBef>
              <a:spcAft>
                <a:spcPct val="0"/>
              </a:spcAft>
            </a:pPr>
            <a:r>
              <a:rPr lang="en-US" sz="1400" b="1" dirty="0" smtClean="0">
                <a:solidFill>
                  <a:srgbClr val="FFFFFF"/>
                </a:solidFill>
              </a:rPr>
              <a:t>Removing Old </a:t>
            </a:r>
          </a:p>
          <a:p>
            <a:pPr algn="ctr" fontAlgn="base">
              <a:spcBef>
                <a:spcPct val="0"/>
              </a:spcBef>
              <a:spcAft>
                <a:spcPct val="0"/>
              </a:spcAft>
            </a:pPr>
            <a:r>
              <a:rPr lang="en-US" sz="1400" b="1" dirty="0" smtClean="0">
                <a:solidFill>
                  <a:srgbClr val="FFFFFF"/>
                </a:solidFill>
              </a:rPr>
              <a:t>Spec Fields</a:t>
            </a:r>
            <a:endParaRPr lang="en-US" sz="1400" b="1" dirty="0">
              <a:solidFill>
                <a:srgbClr val="FFFFFF"/>
              </a:solidFill>
            </a:endParaRPr>
          </a:p>
        </p:txBody>
      </p:sp>
      <p:sp>
        <p:nvSpPr>
          <p:cNvPr id="18" name="AutoShape 48"/>
          <p:cNvSpPr>
            <a:spLocks noChangeArrowheads="1"/>
          </p:cNvSpPr>
          <p:nvPr/>
        </p:nvSpPr>
        <p:spPr bwMode="auto">
          <a:xfrm>
            <a:off x="6229350" y="4068760"/>
            <a:ext cx="1257300" cy="914400"/>
          </a:xfrm>
          <a:prstGeom prst="roundRect">
            <a:avLst>
              <a:gd name="adj" fmla="val 10417"/>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Upcoming</a:t>
            </a:r>
          </a:p>
          <a:p>
            <a:pPr algn="ctr" fontAlgn="base">
              <a:spcBef>
                <a:spcPct val="0"/>
              </a:spcBef>
              <a:spcAft>
                <a:spcPct val="0"/>
              </a:spcAft>
            </a:pPr>
            <a:r>
              <a:rPr lang="en-US" sz="1400" b="1" dirty="0" smtClean="0">
                <a:solidFill>
                  <a:srgbClr val="FFFFFF"/>
                </a:solidFill>
              </a:rPr>
              <a:t>Product List</a:t>
            </a:r>
          </a:p>
          <a:p>
            <a:pPr algn="ctr" fontAlgn="base">
              <a:spcBef>
                <a:spcPct val="0"/>
              </a:spcBef>
              <a:spcAft>
                <a:spcPct val="0"/>
              </a:spcAft>
            </a:pPr>
            <a:r>
              <a:rPr lang="en-US" sz="1400" b="1" dirty="0" smtClean="0">
                <a:solidFill>
                  <a:srgbClr val="FFFFFF"/>
                </a:solidFill>
              </a:rPr>
              <a:t>Available</a:t>
            </a:r>
            <a:endParaRPr lang="en-US" sz="1400" b="1" dirty="0">
              <a:solidFill>
                <a:srgbClr val="FFFFFF"/>
              </a:solidFill>
            </a:endParaRPr>
          </a:p>
        </p:txBody>
      </p:sp>
      <p:sp>
        <p:nvSpPr>
          <p:cNvPr id="19" name="AutoShape 48"/>
          <p:cNvSpPr>
            <a:spLocks noChangeArrowheads="1"/>
          </p:cNvSpPr>
          <p:nvPr/>
        </p:nvSpPr>
        <p:spPr bwMode="auto">
          <a:xfrm>
            <a:off x="1957137" y="4068760"/>
            <a:ext cx="1257300" cy="914400"/>
          </a:xfrm>
          <a:prstGeom prst="roundRect">
            <a:avLst>
              <a:gd name="adj" fmla="val 10417"/>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fontAlgn="base">
              <a:spcBef>
                <a:spcPct val="0"/>
              </a:spcBef>
              <a:spcAft>
                <a:spcPct val="0"/>
              </a:spcAft>
            </a:pPr>
            <a:r>
              <a:rPr lang="en-US" sz="1400" b="1" dirty="0" smtClean="0">
                <a:solidFill>
                  <a:srgbClr val="FFFFFF"/>
                </a:solidFill>
              </a:rPr>
              <a:t>Upcoming</a:t>
            </a:r>
          </a:p>
          <a:p>
            <a:pPr algn="ctr" fontAlgn="base">
              <a:spcBef>
                <a:spcPct val="0"/>
              </a:spcBef>
              <a:spcAft>
                <a:spcPct val="0"/>
              </a:spcAft>
            </a:pPr>
            <a:r>
              <a:rPr lang="en-US" sz="1400" b="1" dirty="0" smtClean="0">
                <a:solidFill>
                  <a:srgbClr val="FFFFFF"/>
                </a:solidFill>
              </a:rPr>
              <a:t>Product List</a:t>
            </a:r>
          </a:p>
          <a:p>
            <a:pPr algn="ctr" fontAlgn="base">
              <a:spcBef>
                <a:spcPct val="0"/>
              </a:spcBef>
              <a:spcAft>
                <a:spcPct val="0"/>
              </a:spcAft>
            </a:pPr>
            <a:r>
              <a:rPr lang="en-US" sz="1400" b="1" dirty="0" smtClean="0">
                <a:solidFill>
                  <a:srgbClr val="FFFFFF"/>
                </a:solidFill>
              </a:rPr>
              <a:t>Available</a:t>
            </a:r>
            <a:endParaRPr lang="en-US" sz="1400" b="1" dirty="0">
              <a:solidFill>
                <a:srgbClr val="FFFFFF"/>
              </a:solidFill>
            </a:endParaRPr>
          </a:p>
        </p:txBody>
      </p:sp>
    </p:spTree>
    <p:extLst>
      <p:ext uri="{BB962C8B-B14F-4D97-AF65-F5344CB8AC3E}">
        <p14:creationId xmlns:p14="http://schemas.microsoft.com/office/powerpoint/2010/main" val="12431817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Webinar Objectives</a:t>
            </a:r>
            <a:endParaRPr lang="en-US" dirty="0"/>
          </a:p>
        </p:txBody>
      </p:sp>
      <p:sp>
        <p:nvSpPr>
          <p:cNvPr id="3" name="Content Placeholder 2"/>
          <p:cNvSpPr>
            <a:spLocks noGrp="1"/>
          </p:cNvSpPr>
          <p:nvPr>
            <p:ph idx="1"/>
          </p:nvPr>
        </p:nvSpPr>
        <p:spPr>
          <a:xfrm>
            <a:off x="304800" y="1600200"/>
            <a:ext cx="8534400" cy="4525963"/>
          </a:xfrm>
        </p:spPr>
        <p:txBody>
          <a:bodyPr/>
          <a:lstStyle/>
          <a:p>
            <a:r>
              <a:rPr lang="en-US" dirty="0" smtClean="0"/>
              <a:t>Introduce and promote suite of tools for accessing and analyzing ENERGY STAR </a:t>
            </a:r>
            <a:r>
              <a:rPr lang="en-US" dirty="0"/>
              <a:t>P</a:t>
            </a:r>
            <a:r>
              <a:rPr lang="en-US" dirty="0" smtClean="0"/>
              <a:t>roducts information</a:t>
            </a:r>
          </a:p>
          <a:p>
            <a:r>
              <a:rPr lang="en-US" dirty="0" smtClean="0"/>
              <a:t>Promote new ENERGY STAR APIs</a:t>
            </a:r>
          </a:p>
          <a:p>
            <a:r>
              <a:rPr lang="en-US" dirty="0" smtClean="0"/>
              <a:t>Share strategy for updating APIs</a:t>
            </a:r>
          </a:p>
          <a:p>
            <a:r>
              <a:rPr lang="en-US" dirty="0" smtClean="0"/>
              <a:t>Seek feedback from stakeholders</a:t>
            </a:r>
          </a:p>
        </p:txBody>
      </p:sp>
    </p:spTree>
    <p:extLst>
      <p:ext uri="{BB962C8B-B14F-4D97-AF65-F5344CB8AC3E}">
        <p14:creationId xmlns:p14="http://schemas.microsoft.com/office/powerpoint/2010/main" val="14246029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Change Process: Minor Changes</a:t>
            </a:r>
            <a:endParaRPr lang="en-US" dirty="0"/>
          </a:p>
        </p:txBody>
      </p:sp>
      <p:sp>
        <p:nvSpPr>
          <p:cNvPr id="3" name="Content Placeholder 2"/>
          <p:cNvSpPr>
            <a:spLocks noGrp="1"/>
          </p:cNvSpPr>
          <p:nvPr>
            <p:ph idx="1"/>
          </p:nvPr>
        </p:nvSpPr>
        <p:spPr/>
        <p:txBody>
          <a:bodyPr>
            <a:normAutofit/>
          </a:bodyPr>
          <a:lstStyle/>
          <a:p>
            <a:r>
              <a:rPr lang="en-US" dirty="0" smtClean="0"/>
              <a:t>Minor changes</a:t>
            </a:r>
          </a:p>
          <a:p>
            <a:pPr lvl="1"/>
            <a:r>
              <a:rPr lang="en-US" dirty="0" smtClean="0"/>
              <a:t>Non-breaking changes</a:t>
            </a:r>
          </a:p>
          <a:p>
            <a:pPr lvl="1"/>
            <a:r>
              <a:rPr lang="en-US" dirty="0" smtClean="0"/>
              <a:t>Dataset description updates</a:t>
            </a:r>
          </a:p>
          <a:p>
            <a:pPr lvl="1"/>
            <a:r>
              <a:rPr lang="en-US" dirty="0" smtClean="0"/>
              <a:t>Limited addition of new columns</a:t>
            </a:r>
          </a:p>
          <a:p>
            <a:pPr lvl="1"/>
            <a:r>
              <a:rPr lang="en-US" dirty="0" smtClean="0"/>
              <a:t>E.g. Boilers V3 (Adding V3 certified models, no changes to product list fields)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40</a:t>
            </a:fld>
            <a:endParaRPr lang="en-US" dirty="0"/>
          </a:p>
        </p:txBody>
      </p:sp>
    </p:spTree>
    <p:extLst>
      <p:ext uri="{BB962C8B-B14F-4D97-AF65-F5344CB8AC3E}">
        <p14:creationId xmlns:p14="http://schemas.microsoft.com/office/powerpoint/2010/main" val="307017548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Change Process: Major Changes</a:t>
            </a:r>
            <a:endParaRPr lang="en-US" dirty="0"/>
          </a:p>
        </p:txBody>
      </p:sp>
      <p:sp>
        <p:nvSpPr>
          <p:cNvPr id="3" name="Content Placeholder 2"/>
          <p:cNvSpPr>
            <a:spLocks noGrp="1"/>
          </p:cNvSpPr>
          <p:nvPr>
            <p:ph idx="1"/>
          </p:nvPr>
        </p:nvSpPr>
        <p:spPr/>
        <p:txBody>
          <a:bodyPr>
            <a:normAutofit/>
          </a:bodyPr>
          <a:lstStyle/>
          <a:p>
            <a:r>
              <a:rPr lang="en-US" dirty="0" smtClean="0"/>
              <a:t>Major changes</a:t>
            </a:r>
          </a:p>
          <a:p>
            <a:pPr lvl="1"/>
            <a:r>
              <a:rPr lang="en-US" dirty="0"/>
              <a:t>B</a:t>
            </a:r>
            <a:r>
              <a:rPr lang="en-US" dirty="0" smtClean="0"/>
              <a:t>reaking changes</a:t>
            </a:r>
          </a:p>
          <a:p>
            <a:pPr lvl="1"/>
            <a:r>
              <a:rPr lang="en-US" dirty="0" smtClean="0"/>
              <a:t>Removal of existing fields</a:t>
            </a:r>
          </a:p>
          <a:p>
            <a:pPr lvl="1"/>
            <a:r>
              <a:rPr lang="en-US" dirty="0"/>
              <a:t>S</a:t>
            </a:r>
            <a:r>
              <a:rPr lang="en-US" dirty="0" smtClean="0"/>
              <a:t>ignificant number of new fields (~5+)</a:t>
            </a:r>
          </a:p>
          <a:p>
            <a:pPr lvl="1"/>
            <a:r>
              <a:rPr lang="en-US" dirty="0" smtClean="0"/>
              <a:t>Significant changes to existing fields</a:t>
            </a:r>
          </a:p>
        </p:txBody>
      </p:sp>
      <p:sp>
        <p:nvSpPr>
          <p:cNvPr id="4" name="Slide Number Placeholder 3"/>
          <p:cNvSpPr>
            <a:spLocks noGrp="1"/>
          </p:cNvSpPr>
          <p:nvPr>
            <p:ph type="sldNum" sz="quarter" idx="10"/>
          </p:nvPr>
        </p:nvSpPr>
        <p:spPr/>
        <p:txBody>
          <a:bodyPr/>
          <a:lstStyle/>
          <a:p>
            <a:fld id="{9D287850-AB93-42A0-BAE3-33F50A4FCAA6}" type="slidenum">
              <a:rPr lang="en-US" smtClean="0"/>
              <a:pPr/>
              <a:t>41</a:t>
            </a:fld>
            <a:endParaRPr lang="en-US" dirty="0"/>
          </a:p>
        </p:txBody>
      </p:sp>
      <p:pic>
        <p:nvPicPr>
          <p:cNvPr id="5" name="Picture 4" descr="Screen Shot 2014-06-17 at 10.31.03 PM.png"/>
          <p:cNvPicPr>
            <a:picLocks noChangeAspect="1"/>
          </p:cNvPicPr>
          <p:nvPr/>
        </p:nvPicPr>
        <p:blipFill rotWithShape="1">
          <a:blip r:embed="rId3">
            <a:extLst>
              <a:ext uri="{28A0092B-C50C-407E-A947-70E740481C1C}">
                <a14:useLocalDpi xmlns:a14="http://schemas.microsoft.com/office/drawing/2010/main" val="0"/>
              </a:ext>
            </a:extLst>
          </a:blip>
          <a:srcRect l="4223" t="4820" r="11973" b="6897"/>
          <a:stretch/>
        </p:blipFill>
        <p:spPr>
          <a:xfrm>
            <a:off x="1905000" y="4191000"/>
            <a:ext cx="5181600" cy="2667000"/>
          </a:xfrm>
          <a:prstGeom prst="rect">
            <a:avLst/>
          </a:prstGeom>
        </p:spPr>
      </p:pic>
    </p:spTree>
    <p:extLst>
      <p:ext uri="{BB962C8B-B14F-4D97-AF65-F5344CB8AC3E}">
        <p14:creationId xmlns:p14="http://schemas.microsoft.com/office/powerpoint/2010/main" val="38066621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371600" y="1447800"/>
            <a:ext cx="7315200" cy="4953000"/>
          </a:xfrm>
          <a:prstGeom prst="round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Communications for each time period</a:t>
            </a:r>
          </a:p>
          <a:p>
            <a:pPr algn="ctr"/>
            <a:r>
              <a:rPr lang="en-US" dirty="0" smtClean="0">
                <a:solidFill>
                  <a:srgbClr val="04B3EA"/>
                </a:solidFill>
              </a:rPr>
              <a:t>ENERGY STAR Products API Google Groups announcement</a:t>
            </a:r>
            <a:r>
              <a:rPr lang="en-US" dirty="0" smtClean="0"/>
              <a:t> </a:t>
            </a:r>
            <a:r>
              <a:rPr lang="en-US" dirty="0" smtClean="0">
                <a:solidFill>
                  <a:srgbClr val="04B3EA"/>
                </a:solidFill>
              </a:rPr>
              <a:t>@</a:t>
            </a:r>
            <a:r>
              <a:rPr lang="en-US" dirty="0" err="1" smtClean="0">
                <a:solidFill>
                  <a:srgbClr val="04B3EA"/>
                </a:solidFill>
              </a:rPr>
              <a:t>ESProductAPI</a:t>
            </a:r>
            <a:endParaRPr lang="en-US" dirty="0" smtClean="0">
              <a:solidFill>
                <a:srgbClr val="04B3EA"/>
              </a:solidFill>
            </a:endParaRPr>
          </a:p>
          <a:p>
            <a:pPr algn="ctr"/>
            <a:endParaRPr lang="en-US" dirty="0" smtClean="0">
              <a:solidFill>
                <a:srgbClr val="04B3EA"/>
              </a:solidFill>
            </a:endParaRPr>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endParaRPr lang="en-US" dirty="0" smtClean="0"/>
          </a:p>
          <a:p>
            <a:pPr algn="ctr"/>
            <a:endParaRPr lang="en-US" dirty="0"/>
          </a:p>
          <a:p>
            <a:pPr algn="ctr"/>
            <a:r>
              <a:rPr lang="en-US" dirty="0" smtClean="0"/>
              <a:t> </a:t>
            </a:r>
            <a:endParaRPr lang="en-US" dirty="0"/>
          </a:p>
        </p:txBody>
      </p:sp>
      <p:sp>
        <p:nvSpPr>
          <p:cNvPr id="2" name="Title 1"/>
          <p:cNvSpPr>
            <a:spLocks noGrp="1"/>
          </p:cNvSpPr>
          <p:nvPr>
            <p:ph type="title"/>
          </p:nvPr>
        </p:nvSpPr>
        <p:spPr/>
        <p:txBody>
          <a:bodyPr>
            <a:normAutofit/>
          </a:bodyPr>
          <a:lstStyle/>
          <a:p>
            <a:r>
              <a:rPr lang="en-US" sz="3000" dirty="0" smtClean="0"/>
              <a:t>Major Change Process</a:t>
            </a:r>
            <a:endParaRPr lang="en-US" sz="3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62670518"/>
              </p:ext>
            </p:extLst>
          </p:nvPr>
        </p:nvGraphicFramePr>
        <p:xfrm>
          <a:off x="304800" y="2362200"/>
          <a:ext cx="8382000" cy="39143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0"/>
          </p:nvPr>
        </p:nvSpPr>
        <p:spPr/>
        <p:txBody>
          <a:bodyPr/>
          <a:lstStyle/>
          <a:p>
            <a:fld id="{9D287850-AB93-42A0-BAE3-33F50A4FCAA6}" type="slidenum">
              <a:rPr lang="en-US" smtClean="0"/>
              <a:pPr/>
              <a:t>42</a:t>
            </a:fld>
            <a:endParaRPr lang="en-US" dirty="0"/>
          </a:p>
        </p:txBody>
      </p:sp>
    </p:spTree>
    <p:extLst>
      <p:ext uri="{BB962C8B-B14F-4D97-AF65-F5344CB8AC3E}">
        <p14:creationId xmlns:p14="http://schemas.microsoft.com/office/powerpoint/2010/main" val="42542458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43</a:t>
            </a:fld>
            <a:endParaRPr lang="en-US" dirty="0"/>
          </a:p>
        </p:txBody>
      </p:sp>
      <p:grpSp>
        <p:nvGrpSpPr>
          <p:cNvPr id="5" name="Group 21"/>
          <p:cNvGrpSpPr/>
          <p:nvPr/>
        </p:nvGrpSpPr>
        <p:grpSpPr>
          <a:xfrm>
            <a:off x="1608221" y="2046830"/>
            <a:ext cx="5715000" cy="533400"/>
            <a:chOff x="1981200" y="2514600"/>
            <a:chExt cx="5181600" cy="533400"/>
          </a:xfrm>
          <a:solidFill>
            <a:schemeClr val="bg1">
              <a:lumMod val="75000"/>
            </a:schemeClr>
          </a:solidFill>
        </p:grpSpPr>
        <p:sp>
          <p:nvSpPr>
            <p:cNvPr id="6"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1</a:t>
              </a:r>
              <a:endParaRPr lang="en-US" b="1" dirty="0">
                <a:solidFill>
                  <a:srgbClr val="FFFFFF"/>
                </a:solidFill>
                <a:latin typeface="Arial" charset="0"/>
              </a:endParaRPr>
            </a:p>
          </p:txBody>
        </p:sp>
        <p:sp>
          <p:nvSpPr>
            <p:cNvPr id="7"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ENERGY STAR </a:t>
              </a:r>
              <a:r>
                <a:rPr lang="en-US" b="1" dirty="0" smtClean="0">
                  <a:solidFill>
                    <a:srgbClr val="FFFFFF"/>
                  </a:solidFill>
                </a:rPr>
                <a:t>Products </a:t>
              </a:r>
              <a:r>
                <a:rPr lang="en-US" b="1" dirty="0">
                  <a:solidFill>
                    <a:srgbClr val="FFFFFF"/>
                  </a:solidFill>
                </a:rPr>
                <a:t>Overview</a:t>
              </a:r>
            </a:p>
          </p:txBody>
        </p:sp>
      </p:grpSp>
      <p:grpSp>
        <p:nvGrpSpPr>
          <p:cNvPr id="8" name="Group 20"/>
          <p:cNvGrpSpPr/>
          <p:nvPr/>
        </p:nvGrpSpPr>
        <p:grpSpPr>
          <a:xfrm>
            <a:off x="1600200" y="4881416"/>
            <a:ext cx="5715000" cy="533400"/>
            <a:chOff x="1981200" y="1905000"/>
            <a:chExt cx="5181600" cy="533400"/>
          </a:xfrm>
          <a:solidFill>
            <a:schemeClr val="bg1">
              <a:lumMod val="50000"/>
            </a:schemeClr>
          </a:solidFill>
        </p:grpSpPr>
        <p:sp>
          <p:nvSpPr>
            <p:cNvPr id="9" name="AutoShape 2"/>
            <p:cNvSpPr>
              <a:spLocks noChangeArrowheads="1"/>
            </p:cNvSpPr>
            <p:nvPr/>
          </p:nvSpPr>
          <p:spPr bwMode="auto">
            <a:xfrm>
              <a:off x="1981200" y="19050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rPr>
                <a:t>5</a:t>
              </a:r>
              <a:endParaRPr lang="en-US" b="1" dirty="0">
                <a:solidFill>
                  <a:srgbClr val="FFFFFF"/>
                </a:solidFill>
                <a:latin typeface="Arial" charset="0"/>
              </a:endParaRPr>
            </a:p>
          </p:txBody>
        </p:sp>
        <p:sp>
          <p:nvSpPr>
            <p:cNvPr id="10" name="AutoShape 9"/>
            <p:cNvSpPr>
              <a:spLocks noChangeArrowheads="1"/>
            </p:cNvSpPr>
            <p:nvPr/>
          </p:nvSpPr>
          <p:spPr bwMode="auto">
            <a:xfrm>
              <a:off x="2667000" y="19050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Next Steps and </a:t>
              </a:r>
              <a:r>
                <a:rPr lang="en-US" b="1" dirty="0" smtClean="0">
                  <a:solidFill>
                    <a:srgbClr val="FFFFFF"/>
                  </a:solidFill>
                </a:rPr>
                <a:t>Feedback</a:t>
              </a:r>
              <a:endParaRPr lang="en-US" b="1" dirty="0">
                <a:solidFill>
                  <a:srgbClr val="FFFFFF"/>
                </a:solidFill>
                <a:latin typeface="Arial" charset="0"/>
              </a:endParaRPr>
            </a:p>
          </p:txBody>
        </p:sp>
      </p:grpSp>
      <p:sp>
        <p:nvSpPr>
          <p:cNvPr id="11" name="AutoShape 4"/>
          <p:cNvSpPr>
            <a:spLocks noChangeArrowheads="1"/>
          </p:cNvSpPr>
          <p:nvPr/>
        </p:nvSpPr>
        <p:spPr bwMode="auto">
          <a:xfrm>
            <a:off x="1612233" y="2773049"/>
            <a:ext cx="588309"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2</a:t>
            </a:r>
            <a:endParaRPr lang="en-US" b="1" dirty="0">
              <a:solidFill>
                <a:srgbClr val="FFFFFF"/>
              </a:solidFill>
              <a:latin typeface="Arial" charset="0"/>
            </a:endParaRPr>
          </a:p>
        </p:txBody>
      </p:sp>
      <p:sp>
        <p:nvSpPr>
          <p:cNvPr id="12" name="AutoShape 7"/>
          <p:cNvSpPr>
            <a:spLocks noChangeArrowheads="1"/>
          </p:cNvSpPr>
          <p:nvPr/>
        </p:nvSpPr>
        <p:spPr bwMode="auto">
          <a:xfrm>
            <a:off x="2368629" y="2773049"/>
            <a:ext cx="4958603"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Data Tools Overview</a:t>
            </a:r>
          </a:p>
        </p:txBody>
      </p:sp>
      <p:grpSp>
        <p:nvGrpSpPr>
          <p:cNvPr id="13" name="Group 21"/>
          <p:cNvGrpSpPr/>
          <p:nvPr/>
        </p:nvGrpSpPr>
        <p:grpSpPr>
          <a:xfrm>
            <a:off x="1600200" y="3499268"/>
            <a:ext cx="5715000" cy="533400"/>
            <a:chOff x="1981200" y="2514600"/>
            <a:chExt cx="5181600" cy="533400"/>
          </a:xfrm>
          <a:solidFill>
            <a:schemeClr val="bg1">
              <a:lumMod val="75000"/>
            </a:schemeClr>
          </a:solidFill>
        </p:grpSpPr>
        <p:sp>
          <p:nvSpPr>
            <p:cNvPr id="14"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3</a:t>
              </a:r>
              <a:endParaRPr lang="en-US" b="1" dirty="0">
                <a:solidFill>
                  <a:srgbClr val="FFFFFF"/>
                </a:solidFill>
                <a:latin typeface="Arial" charset="0"/>
              </a:endParaRPr>
            </a:p>
          </p:txBody>
        </p:sp>
        <p:sp>
          <p:nvSpPr>
            <p:cNvPr id="15"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Product Finder Tools Features and Walk-through</a:t>
              </a:r>
            </a:p>
          </p:txBody>
        </p:sp>
      </p:grpSp>
      <p:grpSp>
        <p:nvGrpSpPr>
          <p:cNvPr id="16" name="Group 21"/>
          <p:cNvGrpSpPr/>
          <p:nvPr/>
        </p:nvGrpSpPr>
        <p:grpSpPr>
          <a:xfrm>
            <a:off x="1600200" y="4196912"/>
            <a:ext cx="5715002" cy="533400"/>
            <a:chOff x="1981200" y="2514600"/>
            <a:chExt cx="5181600" cy="533400"/>
          </a:xfrm>
          <a:solidFill>
            <a:schemeClr val="bg1">
              <a:lumMod val="75000"/>
            </a:schemeClr>
          </a:solidFill>
        </p:grpSpPr>
        <p:sp>
          <p:nvSpPr>
            <p:cNvPr id="17"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4</a:t>
              </a:r>
              <a:endParaRPr lang="en-US" b="1" dirty="0">
                <a:solidFill>
                  <a:srgbClr val="FFFFFF"/>
                </a:solidFill>
                <a:latin typeface="Arial" charset="0"/>
              </a:endParaRPr>
            </a:p>
          </p:txBody>
        </p:sp>
        <p:sp>
          <p:nvSpPr>
            <p:cNvPr id="18"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Dataset Change Process</a:t>
              </a:r>
              <a:endParaRPr lang="en-US" b="1" dirty="0" smtClean="0">
                <a:solidFill>
                  <a:srgbClr val="FFFFFF"/>
                </a:solidFill>
                <a:latin typeface="Arial" charset="0"/>
              </a:endParaRPr>
            </a:p>
          </p:txBody>
        </p:sp>
      </p:grpSp>
    </p:spTree>
    <p:extLst>
      <p:ext uri="{BB962C8B-B14F-4D97-AF65-F5344CB8AC3E}">
        <p14:creationId xmlns:p14="http://schemas.microsoft.com/office/powerpoint/2010/main" val="41408981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 Next Steps</a:t>
            </a:r>
            <a:endParaRPr lang="en-US" dirty="0"/>
          </a:p>
        </p:txBody>
      </p:sp>
      <p:sp>
        <p:nvSpPr>
          <p:cNvPr id="3" name="Content Placeholder 2"/>
          <p:cNvSpPr>
            <a:spLocks noGrp="1"/>
          </p:cNvSpPr>
          <p:nvPr>
            <p:ph idx="1"/>
          </p:nvPr>
        </p:nvSpPr>
        <p:spPr/>
        <p:txBody>
          <a:bodyPr/>
          <a:lstStyle/>
          <a:p>
            <a:r>
              <a:rPr lang="en-US" dirty="0" smtClean="0"/>
              <a:t>Reviewing product finder and product lists</a:t>
            </a:r>
          </a:p>
          <a:p>
            <a:r>
              <a:rPr lang="en-US" dirty="0" smtClean="0"/>
              <a:t>Using filters</a:t>
            </a:r>
          </a:p>
          <a:p>
            <a:r>
              <a:rPr lang="en-US" dirty="0" smtClean="0"/>
              <a:t>Creating graphs and charts</a:t>
            </a:r>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44</a:t>
            </a:fld>
            <a:endParaRPr lang="en-US" dirty="0"/>
          </a:p>
        </p:txBody>
      </p:sp>
    </p:spTree>
    <p:extLst>
      <p:ext uri="{BB962C8B-B14F-4D97-AF65-F5344CB8AC3E}">
        <p14:creationId xmlns:p14="http://schemas.microsoft.com/office/powerpoint/2010/main" val="402866993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Partners Feedback</a:t>
            </a:r>
            <a:endParaRPr lang="en-US" dirty="0"/>
          </a:p>
        </p:txBody>
      </p:sp>
      <p:sp>
        <p:nvSpPr>
          <p:cNvPr id="3" name="Content Placeholder 2"/>
          <p:cNvSpPr>
            <a:spLocks noGrp="1"/>
          </p:cNvSpPr>
          <p:nvPr>
            <p:ph idx="1"/>
          </p:nvPr>
        </p:nvSpPr>
        <p:spPr/>
        <p:txBody>
          <a:bodyPr/>
          <a:lstStyle/>
          <a:p>
            <a:r>
              <a:rPr lang="en-US" dirty="0" smtClean="0"/>
              <a:t>Feedback </a:t>
            </a:r>
            <a:r>
              <a:rPr lang="en-US" dirty="0"/>
              <a:t>on tools and </a:t>
            </a:r>
            <a:r>
              <a:rPr lang="en-US" dirty="0" smtClean="0"/>
              <a:t>user experience</a:t>
            </a:r>
          </a:p>
          <a:p>
            <a:r>
              <a:rPr lang="en-US" dirty="0"/>
              <a:t>Please let us know through the </a:t>
            </a:r>
            <a:r>
              <a:rPr lang="en-US" dirty="0" smtClean="0"/>
              <a:t>      </a:t>
            </a:r>
            <a:r>
              <a:rPr lang="en-US" dirty="0" smtClean="0">
                <a:solidFill>
                  <a:srgbClr val="04B3EA"/>
                </a:solidFill>
              </a:rPr>
              <a:t>webinar </a:t>
            </a:r>
            <a:r>
              <a:rPr lang="en-US" dirty="0">
                <a:solidFill>
                  <a:srgbClr val="04B3EA"/>
                </a:solidFill>
              </a:rPr>
              <a:t>questions</a:t>
            </a:r>
            <a:r>
              <a:rPr lang="en-US" dirty="0"/>
              <a:t> </a:t>
            </a:r>
            <a:r>
              <a:rPr lang="en-US" dirty="0">
                <a:solidFill>
                  <a:srgbClr val="04B3EA"/>
                </a:solidFill>
              </a:rPr>
              <a:t>tab</a:t>
            </a:r>
            <a:r>
              <a:rPr lang="en-US" dirty="0"/>
              <a:t> or emailing </a:t>
            </a:r>
            <a:r>
              <a:rPr lang="en-US" dirty="0">
                <a:solidFill>
                  <a:srgbClr val="04B3EA"/>
                </a:solidFill>
              </a:rPr>
              <a:t>energystarproducts@</a:t>
            </a:r>
            <a:r>
              <a:rPr lang="en-US" dirty="0" smtClean="0">
                <a:solidFill>
                  <a:srgbClr val="04B3EA"/>
                </a:solidFill>
              </a:rPr>
              <a:t>energystar.gov</a:t>
            </a:r>
          </a:p>
          <a:p>
            <a:r>
              <a:rPr lang="en-US" dirty="0" smtClean="0"/>
              <a:t>EPA will set up additional targeted sessions based on demand</a:t>
            </a:r>
            <a:endParaRPr lang="en-US" dirty="0"/>
          </a:p>
          <a:p>
            <a:pPr marL="0" indent="0">
              <a:buNone/>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45</a:t>
            </a:fld>
            <a:endParaRPr lang="en-US" dirty="0"/>
          </a:p>
        </p:txBody>
      </p:sp>
    </p:spTree>
    <p:extLst>
      <p:ext uri="{BB962C8B-B14F-4D97-AF65-F5344CB8AC3E}">
        <p14:creationId xmlns:p14="http://schemas.microsoft.com/office/powerpoint/2010/main" val="39922968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API Developers Next Steps</a:t>
            </a:r>
            <a:endParaRPr lang="en-US" dirty="0"/>
          </a:p>
        </p:txBody>
      </p:sp>
      <p:sp>
        <p:nvSpPr>
          <p:cNvPr id="3" name="Content Placeholder 2"/>
          <p:cNvSpPr>
            <a:spLocks noGrp="1"/>
          </p:cNvSpPr>
          <p:nvPr>
            <p:ph idx="1"/>
          </p:nvPr>
        </p:nvSpPr>
        <p:spPr>
          <a:xfrm>
            <a:off x="457200" y="1447800"/>
            <a:ext cx="8229600" cy="5181600"/>
          </a:xfrm>
        </p:spPr>
        <p:txBody>
          <a:bodyPr>
            <a:normAutofit/>
          </a:bodyPr>
          <a:lstStyle/>
          <a:p>
            <a:pPr>
              <a:buFont typeface="Arial" panose="020B0604020202020204" pitchFamily="34" charset="0"/>
              <a:buChar char="•"/>
            </a:pPr>
            <a:r>
              <a:rPr lang="en-US" dirty="0" smtClean="0"/>
              <a:t>Follow us </a:t>
            </a:r>
            <a:r>
              <a:rPr lang="en-US" dirty="0" smtClean="0">
                <a:solidFill>
                  <a:srgbClr val="04B3EA"/>
                </a:solidFill>
              </a:rPr>
              <a:t>@</a:t>
            </a:r>
            <a:r>
              <a:rPr lang="en-US" dirty="0" err="1" smtClean="0">
                <a:solidFill>
                  <a:srgbClr val="04B3EA"/>
                </a:solidFill>
              </a:rPr>
              <a:t>ESProductAPI</a:t>
            </a:r>
            <a:endParaRPr lang="en-US" dirty="0" smtClean="0">
              <a:solidFill>
                <a:srgbClr val="04B3EA"/>
              </a:solidFill>
            </a:endParaRPr>
          </a:p>
          <a:p>
            <a:pPr>
              <a:buFont typeface="Arial" panose="020B0604020202020204" pitchFamily="34" charset="0"/>
              <a:buChar char="•"/>
            </a:pPr>
            <a:r>
              <a:rPr lang="en-US" dirty="0" smtClean="0"/>
              <a:t>Join Google Groups developer forum </a:t>
            </a:r>
            <a:r>
              <a:rPr lang="en-US" dirty="0" smtClean="0">
                <a:solidFill>
                  <a:srgbClr val="04B3EA"/>
                </a:solidFill>
              </a:rPr>
              <a:t>ENERGY STAR Products API</a:t>
            </a:r>
          </a:p>
          <a:p>
            <a:pPr>
              <a:buFont typeface="Arial" panose="020B0604020202020204" pitchFamily="34" charset="0"/>
              <a:buChar char="•"/>
            </a:pPr>
            <a:r>
              <a:rPr lang="en-US" dirty="0" smtClean="0"/>
              <a:t>Review website resources</a:t>
            </a:r>
          </a:p>
          <a:p>
            <a:pPr marL="914400" lvl="1" indent="-514350">
              <a:buFont typeface="Arial" panose="020B0604020202020204" pitchFamily="34" charset="0"/>
              <a:buChar char="•"/>
            </a:pPr>
            <a:r>
              <a:rPr lang="en-US" dirty="0">
                <a:solidFill>
                  <a:srgbClr val="04B3EA"/>
                </a:solidFill>
              </a:rPr>
              <a:t>d</a:t>
            </a:r>
            <a:r>
              <a:rPr lang="en-US" dirty="0" smtClean="0">
                <a:solidFill>
                  <a:srgbClr val="04B3EA"/>
                </a:solidFill>
              </a:rPr>
              <a:t>ata.energystar.gov/developers</a:t>
            </a:r>
          </a:p>
          <a:p>
            <a:pPr marL="914400" lvl="1" indent="-514350">
              <a:buFont typeface="Arial" panose="020B0604020202020204" pitchFamily="34" charset="0"/>
              <a:buChar char="•"/>
            </a:pPr>
            <a:r>
              <a:rPr lang="en-US" dirty="0" smtClean="0">
                <a:solidFill>
                  <a:srgbClr val="04B3EA"/>
                </a:solidFill>
              </a:rPr>
              <a:t>ENERGY STAR Products APIs Essentials</a:t>
            </a:r>
          </a:p>
          <a:p>
            <a:pPr marL="400050" lvl="1" indent="0">
              <a:buNone/>
            </a:pPr>
            <a:r>
              <a:rPr lang="en-US" dirty="0"/>
              <a:t> </a:t>
            </a:r>
            <a:r>
              <a:rPr lang="en-US" dirty="0" smtClean="0"/>
              <a:t>    </a:t>
            </a:r>
            <a:r>
              <a:rPr lang="en-US" sz="2200" dirty="0" smtClean="0"/>
              <a:t>(links through /developers webpage)</a:t>
            </a:r>
          </a:p>
        </p:txBody>
      </p:sp>
      <p:sp>
        <p:nvSpPr>
          <p:cNvPr id="4" name="Slide Number Placeholder 3"/>
          <p:cNvSpPr>
            <a:spLocks noGrp="1"/>
          </p:cNvSpPr>
          <p:nvPr>
            <p:ph type="sldNum" sz="quarter" idx="10"/>
          </p:nvPr>
        </p:nvSpPr>
        <p:spPr/>
        <p:txBody>
          <a:bodyPr/>
          <a:lstStyle/>
          <a:p>
            <a:fld id="{9D287850-AB93-42A0-BAE3-33F50A4FCAA6}" type="slidenum">
              <a:rPr lang="en-US" smtClean="0"/>
              <a:pPr/>
              <a:t>46</a:t>
            </a:fld>
            <a:endParaRPr lang="en-US" dirty="0"/>
          </a:p>
        </p:txBody>
      </p:sp>
    </p:spTree>
    <p:extLst>
      <p:ext uri="{BB962C8B-B14F-4D97-AF65-F5344CB8AC3E}">
        <p14:creationId xmlns:p14="http://schemas.microsoft.com/office/powerpoint/2010/main" val="82987001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API Developers Feedback</a:t>
            </a:r>
            <a:endParaRPr lang="en-US" dirty="0"/>
          </a:p>
        </p:txBody>
      </p:sp>
      <p:sp>
        <p:nvSpPr>
          <p:cNvPr id="3" name="Content Placeholder 2"/>
          <p:cNvSpPr>
            <a:spLocks noGrp="1"/>
          </p:cNvSpPr>
          <p:nvPr>
            <p:ph idx="1"/>
          </p:nvPr>
        </p:nvSpPr>
        <p:spPr>
          <a:xfrm>
            <a:off x="457200" y="1447800"/>
            <a:ext cx="8229600" cy="5181600"/>
          </a:xfrm>
        </p:spPr>
        <p:txBody>
          <a:bodyPr>
            <a:normAutofit/>
          </a:bodyPr>
          <a:lstStyle/>
          <a:p>
            <a:pPr>
              <a:buFont typeface="Arial" panose="020B0604020202020204" pitchFamily="34" charset="0"/>
              <a:buChar char="•"/>
            </a:pPr>
            <a:r>
              <a:rPr lang="en-US" dirty="0" smtClean="0"/>
              <a:t>API developer session walk-through?</a:t>
            </a:r>
          </a:p>
          <a:p>
            <a:pPr>
              <a:buFont typeface="Arial" panose="020B0604020202020204" pitchFamily="34" charset="0"/>
              <a:buChar char="•"/>
            </a:pPr>
            <a:r>
              <a:rPr lang="en-US" dirty="0" smtClean="0"/>
              <a:t>Feedback on APIs, change process</a:t>
            </a:r>
          </a:p>
          <a:p>
            <a:pPr>
              <a:buFont typeface="Arial" panose="020B0604020202020204" pitchFamily="34" charset="0"/>
              <a:buChar char="•"/>
            </a:pPr>
            <a:r>
              <a:rPr lang="en-US" dirty="0"/>
              <a:t>Please let us know through the </a:t>
            </a:r>
            <a:r>
              <a:rPr lang="en-US" dirty="0" smtClean="0"/>
              <a:t>      </a:t>
            </a:r>
            <a:r>
              <a:rPr lang="en-US" dirty="0" smtClean="0">
                <a:solidFill>
                  <a:srgbClr val="04B3EA"/>
                </a:solidFill>
              </a:rPr>
              <a:t>webinar </a:t>
            </a:r>
            <a:r>
              <a:rPr lang="en-US" dirty="0">
                <a:solidFill>
                  <a:srgbClr val="04B3EA"/>
                </a:solidFill>
              </a:rPr>
              <a:t>questions</a:t>
            </a:r>
            <a:r>
              <a:rPr lang="en-US" dirty="0"/>
              <a:t> </a:t>
            </a:r>
            <a:r>
              <a:rPr lang="en-US" dirty="0">
                <a:solidFill>
                  <a:srgbClr val="04B3EA"/>
                </a:solidFill>
              </a:rPr>
              <a:t>tab</a:t>
            </a:r>
            <a:r>
              <a:rPr lang="en-US" dirty="0"/>
              <a:t> or emailing </a:t>
            </a:r>
            <a:r>
              <a:rPr lang="en-US" dirty="0">
                <a:solidFill>
                  <a:srgbClr val="04B3EA"/>
                </a:solidFill>
              </a:rPr>
              <a:t>energystarproducts@energystar.gov</a:t>
            </a:r>
          </a:p>
          <a:p>
            <a:pPr>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9D287850-AB93-42A0-BAE3-33F50A4FCAA6}" type="slidenum">
              <a:rPr lang="en-US" smtClean="0"/>
              <a:pPr/>
              <a:t>47</a:t>
            </a:fld>
            <a:endParaRPr lang="en-US" dirty="0"/>
          </a:p>
        </p:txBody>
      </p:sp>
    </p:spTree>
    <p:extLst>
      <p:ext uri="{BB962C8B-B14F-4D97-AF65-F5344CB8AC3E}">
        <p14:creationId xmlns:p14="http://schemas.microsoft.com/office/powerpoint/2010/main" val="4635173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EPA Next Steps</a:t>
            </a:r>
            <a:endParaRPr lang="en-US" dirty="0"/>
          </a:p>
        </p:txBody>
      </p:sp>
      <p:sp>
        <p:nvSpPr>
          <p:cNvPr id="3" name="Content Placeholder 2"/>
          <p:cNvSpPr>
            <a:spLocks noGrp="1"/>
          </p:cNvSpPr>
          <p:nvPr>
            <p:ph idx="1"/>
          </p:nvPr>
        </p:nvSpPr>
        <p:spPr>
          <a:xfrm>
            <a:off x="457200" y="1600200"/>
            <a:ext cx="8229600" cy="5181600"/>
          </a:xfrm>
        </p:spPr>
        <p:txBody>
          <a:bodyPr>
            <a:normAutofit/>
          </a:bodyPr>
          <a:lstStyle/>
          <a:p>
            <a:pPr marL="514350" indent="-514350">
              <a:buFont typeface="+mj-lt"/>
              <a:buAutoNum type="arabicPeriod"/>
            </a:pPr>
            <a:r>
              <a:rPr lang="en-US" dirty="0" smtClean="0"/>
              <a:t>Dataset updates will now follow change process </a:t>
            </a:r>
          </a:p>
          <a:p>
            <a:pPr marL="514350" indent="-514350">
              <a:buFont typeface="+mj-lt"/>
              <a:buAutoNum type="arabicPeriod"/>
            </a:pPr>
            <a:r>
              <a:rPr lang="en-US" dirty="0" smtClean="0"/>
              <a:t>Collect and review stakeholder feedback</a:t>
            </a:r>
          </a:p>
          <a:p>
            <a:pPr marL="514350" indent="-514350">
              <a:buFont typeface="+mj-lt"/>
              <a:buAutoNum type="arabicPeriod"/>
            </a:pPr>
            <a:r>
              <a:rPr lang="en-US" dirty="0" smtClean="0"/>
              <a:t>Provide additional resources, trainings, and information on stakeholder topics of interest</a:t>
            </a:r>
          </a:p>
        </p:txBody>
      </p:sp>
      <p:sp>
        <p:nvSpPr>
          <p:cNvPr id="4" name="Slide Number Placeholder 3"/>
          <p:cNvSpPr>
            <a:spLocks noGrp="1"/>
          </p:cNvSpPr>
          <p:nvPr>
            <p:ph type="sldNum" sz="quarter" idx="10"/>
          </p:nvPr>
        </p:nvSpPr>
        <p:spPr/>
        <p:txBody>
          <a:bodyPr/>
          <a:lstStyle/>
          <a:p>
            <a:fld id="{9D287850-AB93-42A0-BAE3-33F50A4FCAA6}" type="slidenum">
              <a:rPr lang="en-US" smtClean="0"/>
              <a:pPr/>
              <a:t>48</a:t>
            </a:fld>
            <a:endParaRPr lang="en-US" dirty="0"/>
          </a:p>
        </p:txBody>
      </p:sp>
    </p:spTree>
    <p:extLst>
      <p:ext uri="{BB962C8B-B14F-4D97-AF65-F5344CB8AC3E}">
        <p14:creationId xmlns:p14="http://schemas.microsoft.com/office/powerpoint/2010/main" val="12459125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solidFill>
                  <a:srgbClr val="04B3EA"/>
                </a:solidFill>
              </a:rPr>
              <a:t>energystar.gov/</a:t>
            </a:r>
            <a:r>
              <a:rPr lang="en-US" dirty="0" err="1" smtClean="0">
                <a:solidFill>
                  <a:srgbClr val="04B3EA"/>
                </a:solidFill>
              </a:rPr>
              <a:t>productfinder</a:t>
            </a:r>
            <a:endParaRPr lang="en-US" dirty="0" smtClean="0">
              <a:solidFill>
                <a:srgbClr val="04B3EA"/>
              </a:solidFill>
            </a:endParaRPr>
          </a:p>
          <a:p>
            <a:pPr lvl="1"/>
            <a:r>
              <a:rPr lang="en-US" dirty="0" smtClean="0"/>
              <a:t>Product finder tools</a:t>
            </a:r>
          </a:p>
          <a:p>
            <a:pPr lvl="1"/>
            <a:r>
              <a:rPr lang="en-US" dirty="0" smtClean="0"/>
              <a:t>Guide on creating filters and visuals</a:t>
            </a:r>
          </a:p>
          <a:p>
            <a:pPr lvl="1"/>
            <a:r>
              <a:rPr lang="en-US" dirty="0" smtClean="0"/>
              <a:t>Macro for segmenting additional models</a:t>
            </a:r>
          </a:p>
          <a:p>
            <a:r>
              <a:rPr lang="en-US" dirty="0" smtClean="0">
                <a:solidFill>
                  <a:srgbClr val="04B3EA"/>
                </a:solidFill>
              </a:rPr>
              <a:t>data.energystar.gov</a:t>
            </a:r>
          </a:p>
          <a:p>
            <a:pPr lvl="1"/>
            <a:r>
              <a:rPr lang="en-US" dirty="0">
                <a:solidFill>
                  <a:schemeClr val="tx1"/>
                </a:solidFill>
              </a:rPr>
              <a:t>P</a:t>
            </a:r>
            <a:r>
              <a:rPr lang="en-US" dirty="0" smtClean="0">
                <a:solidFill>
                  <a:schemeClr val="tx1"/>
                </a:solidFill>
              </a:rPr>
              <a:t>roduct lists and API field names</a:t>
            </a:r>
          </a:p>
          <a:p>
            <a:pPr lvl="1"/>
            <a:r>
              <a:rPr lang="en-US" dirty="0" smtClean="0">
                <a:solidFill>
                  <a:schemeClr val="tx1"/>
                </a:solidFill>
              </a:rPr>
              <a:t>EPA-created filters, charts, and graphs</a:t>
            </a:r>
          </a:p>
          <a:p>
            <a:r>
              <a:rPr lang="en-US" dirty="0" smtClean="0">
                <a:solidFill>
                  <a:srgbClr val="04B3EA"/>
                </a:solidFill>
              </a:rPr>
              <a:t>data.energystar.gov/developers</a:t>
            </a:r>
          </a:p>
          <a:p>
            <a:pPr lvl="1"/>
            <a:r>
              <a:rPr lang="en-US" dirty="0" smtClean="0">
                <a:solidFill>
                  <a:schemeClr val="tx1"/>
                </a:solidFill>
              </a:rPr>
              <a:t>ENERGY STAR Products API essentials</a:t>
            </a:r>
          </a:p>
          <a:p>
            <a:pPr lvl="1"/>
            <a:r>
              <a:rPr lang="en-US" dirty="0" smtClean="0">
                <a:solidFill>
                  <a:schemeClr val="tx1"/>
                </a:solidFill>
              </a:rPr>
              <a:t>Getting started with APIs</a:t>
            </a:r>
          </a:p>
          <a:p>
            <a:r>
              <a:rPr lang="en-US" dirty="0" smtClean="0">
                <a:solidFill>
                  <a:srgbClr val="04B3EA"/>
                </a:solidFill>
              </a:rPr>
              <a:t>ENERGY STAR Products API </a:t>
            </a:r>
            <a:r>
              <a:rPr lang="en-US" dirty="0" smtClean="0">
                <a:solidFill>
                  <a:schemeClr val="tx1"/>
                </a:solidFill>
              </a:rPr>
              <a:t>Google Group</a:t>
            </a:r>
          </a:p>
          <a:p>
            <a:r>
              <a:rPr lang="en-US" dirty="0" smtClean="0">
                <a:solidFill>
                  <a:srgbClr val="04B3EA"/>
                </a:solidFill>
              </a:rPr>
              <a:t>@</a:t>
            </a:r>
            <a:r>
              <a:rPr lang="en-US" dirty="0" err="1" smtClean="0">
                <a:solidFill>
                  <a:srgbClr val="04B3EA"/>
                </a:solidFill>
              </a:rPr>
              <a:t>ESProductAPI</a:t>
            </a:r>
            <a:endParaRPr lang="en-US" dirty="0" smtClean="0">
              <a:solidFill>
                <a:srgbClr val="04B3EA"/>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49</a:t>
            </a:fld>
            <a:endParaRPr lang="en-US" dirty="0"/>
          </a:p>
        </p:txBody>
      </p:sp>
    </p:spTree>
    <p:extLst>
      <p:ext uri="{BB962C8B-B14F-4D97-AF65-F5344CB8AC3E}">
        <p14:creationId xmlns:p14="http://schemas.microsoft.com/office/powerpoint/2010/main" val="500661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5</a:t>
            </a:fld>
            <a:endParaRPr lang="en-US" dirty="0"/>
          </a:p>
        </p:txBody>
      </p:sp>
      <p:grpSp>
        <p:nvGrpSpPr>
          <p:cNvPr id="5" name="Group 21"/>
          <p:cNvGrpSpPr/>
          <p:nvPr/>
        </p:nvGrpSpPr>
        <p:grpSpPr>
          <a:xfrm>
            <a:off x="1600200" y="2802773"/>
            <a:ext cx="5715000" cy="533400"/>
            <a:chOff x="1981200" y="2514600"/>
            <a:chExt cx="5181600" cy="533400"/>
          </a:xfrm>
          <a:solidFill>
            <a:schemeClr val="bg1">
              <a:lumMod val="75000"/>
            </a:schemeClr>
          </a:solidFill>
        </p:grpSpPr>
        <p:sp>
          <p:nvSpPr>
            <p:cNvPr id="6"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2</a:t>
              </a:r>
              <a:endParaRPr lang="en-US" b="1" dirty="0">
                <a:solidFill>
                  <a:srgbClr val="FFFFFF"/>
                </a:solidFill>
                <a:latin typeface="Arial" charset="0"/>
              </a:endParaRPr>
            </a:p>
          </p:txBody>
        </p:sp>
        <p:sp>
          <p:nvSpPr>
            <p:cNvPr id="7"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Product Finder Overview</a:t>
              </a:r>
            </a:p>
          </p:txBody>
        </p:sp>
      </p:grpSp>
      <p:grpSp>
        <p:nvGrpSpPr>
          <p:cNvPr id="8" name="Group 20"/>
          <p:cNvGrpSpPr/>
          <p:nvPr/>
        </p:nvGrpSpPr>
        <p:grpSpPr>
          <a:xfrm>
            <a:off x="1600200" y="2116973"/>
            <a:ext cx="5715000" cy="533400"/>
            <a:chOff x="1981200" y="1905000"/>
            <a:chExt cx="5181600" cy="533400"/>
          </a:xfrm>
          <a:solidFill>
            <a:schemeClr val="bg1">
              <a:lumMod val="50000"/>
            </a:schemeClr>
          </a:solidFill>
        </p:grpSpPr>
        <p:sp>
          <p:nvSpPr>
            <p:cNvPr id="9" name="AutoShape 2"/>
            <p:cNvSpPr>
              <a:spLocks noChangeArrowheads="1"/>
            </p:cNvSpPr>
            <p:nvPr/>
          </p:nvSpPr>
          <p:spPr bwMode="auto">
            <a:xfrm>
              <a:off x="1981200" y="19050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1</a:t>
              </a:r>
              <a:endParaRPr lang="en-US" b="1" dirty="0">
                <a:solidFill>
                  <a:srgbClr val="FFFFFF"/>
                </a:solidFill>
                <a:latin typeface="Arial" charset="0"/>
              </a:endParaRPr>
            </a:p>
          </p:txBody>
        </p:sp>
        <p:sp>
          <p:nvSpPr>
            <p:cNvPr id="10" name="AutoShape 9"/>
            <p:cNvSpPr>
              <a:spLocks noChangeArrowheads="1"/>
            </p:cNvSpPr>
            <p:nvPr/>
          </p:nvSpPr>
          <p:spPr bwMode="auto">
            <a:xfrm>
              <a:off x="2667000" y="19050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ENERGY STAR Products </a:t>
              </a:r>
              <a:r>
                <a:rPr lang="en-US" b="1" dirty="0">
                  <a:solidFill>
                    <a:srgbClr val="FFFFFF"/>
                  </a:solidFill>
                </a:rPr>
                <a:t>O</a:t>
              </a:r>
              <a:r>
                <a:rPr lang="en-US" b="1" dirty="0" smtClean="0">
                  <a:solidFill>
                    <a:srgbClr val="FFFFFF"/>
                  </a:solidFill>
                </a:rPr>
                <a:t>verview</a:t>
              </a:r>
              <a:endParaRPr lang="en-US" b="1" dirty="0">
                <a:solidFill>
                  <a:srgbClr val="FFFFFF"/>
                </a:solidFill>
                <a:latin typeface="Arial" charset="0"/>
              </a:endParaRPr>
            </a:p>
          </p:txBody>
        </p:sp>
      </p:grpSp>
      <p:sp>
        <p:nvSpPr>
          <p:cNvPr id="11" name="AutoShape 4"/>
          <p:cNvSpPr>
            <a:spLocks noChangeArrowheads="1"/>
          </p:cNvSpPr>
          <p:nvPr/>
        </p:nvSpPr>
        <p:spPr bwMode="auto">
          <a:xfrm>
            <a:off x="1600201" y="3488573"/>
            <a:ext cx="588309"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3</a:t>
            </a:r>
            <a:endParaRPr lang="en-US" b="1" dirty="0">
              <a:solidFill>
                <a:srgbClr val="FFFFFF"/>
              </a:solidFill>
              <a:latin typeface="Arial" charset="0"/>
            </a:endParaRPr>
          </a:p>
        </p:txBody>
      </p:sp>
      <p:sp>
        <p:nvSpPr>
          <p:cNvPr id="12" name="AutoShape 7"/>
          <p:cNvSpPr>
            <a:spLocks noChangeArrowheads="1"/>
          </p:cNvSpPr>
          <p:nvPr/>
        </p:nvSpPr>
        <p:spPr bwMode="auto">
          <a:xfrm>
            <a:off x="2356597" y="3488573"/>
            <a:ext cx="4958603"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Product Finder Tools Features and Walk-through</a:t>
            </a:r>
          </a:p>
        </p:txBody>
      </p:sp>
      <p:grpSp>
        <p:nvGrpSpPr>
          <p:cNvPr id="13" name="Group 21"/>
          <p:cNvGrpSpPr/>
          <p:nvPr/>
        </p:nvGrpSpPr>
        <p:grpSpPr>
          <a:xfrm>
            <a:off x="1600200" y="4176796"/>
            <a:ext cx="5715000" cy="533400"/>
            <a:chOff x="1981200" y="2514600"/>
            <a:chExt cx="5181600" cy="533400"/>
          </a:xfrm>
          <a:solidFill>
            <a:schemeClr val="bg1">
              <a:lumMod val="75000"/>
            </a:schemeClr>
          </a:solidFill>
        </p:grpSpPr>
        <p:sp>
          <p:nvSpPr>
            <p:cNvPr id="14"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4</a:t>
              </a:r>
              <a:endParaRPr lang="en-US" b="1" dirty="0">
                <a:solidFill>
                  <a:srgbClr val="FFFFFF"/>
                </a:solidFill>
                <a:latin typeface="Arial" charset="0"/>
              </a:endParaRPr>
            </a:p>
          </p:txBody>
        </p:sp>
        <p:sp>
          <p:nvSpPr>
            <p:cNvPr id="15"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Dataset Changes Process</a:t>
              </a:r>
              <a:endParaRPr lang="en-US" b="1" dirty="0" smtClean="0">
                <a:solidFill>
                  <a:srgbClr val="FFFFFF"/>
                </a:solidFill>
                <a:latin typeface="Arial" charset="0"/>
              </a:endParaRPr>
            </a:p>
          </p:txBody>
        </p:sp>
      </p:grpSp>
      <p:grpSp>
        <p:nvGrpSpPr>
          <p:cNvPr id="16" name="Group 21"/>
          <p:cNvGrpSpPr/>
          <p:nvPr/>
        </p:nvGrpSpPr>
        <p:grpSpPr>
          <a:xfrm>
            <a:off x="1600200" y="4890252"/>
            <a:ext cx="5715002" cy="533400"/>
            <a:chOff x="1981200" y="2514600"/>
            <a:chExt cx="5181600" cy="533400"/>
          </a:xfrm>
          <a:solidFill>
            <a:schemeClr val="bg1">
              <a:lumMod val="75000"/>
            </a:schemeClr>
          </a:solidFill>
        </p:grpSpPr>
        <p:sp>
          <p:nvSpPr>
            <p:cNvPr id="17"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5</a:t>
              </a:r>
              <a:endParaRPr lang="en-US" b="1" dirty="0">
                <a:solidFill>
                  <a:srgbClr val="FFFFFF"/>
                </a:solidFill>
                <a:latin typeface="Arial" charset="0"/>
              </a:endParaRPr>
            </a:p>
          </p:txBody>
        </p:sp>
        <p:sp>
          <p:nvSpPr>
            <p:cNvPr id="18"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Next Steps and Questions</a:t>
              </a:r>
            </a:p>
          </p:txBody>
        </p:sp>
      </p:grpSp>
    </p:spTree>
    <p:extLst>
      <p:ext uri="{BB962C8B-B14F-4D97-AF65-F5344CB8AC3E}">
        <p14:creationId xmlns:p14="http://schemas.microsoft.com/office/powerpoint/2010/main" val="10620913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dirty="0" smtClean="0"/>
              <a:t>Thank You!</a:t>
            </a:r>
          </a:p>
        </p:txBody>
      </p:sp>
      <p:sp>
        <p:nvSpPr>
          <p:cNvPr id="63491" name="Content Placeholder 2"/>
          <p:cNvSpPr>
            <a:spLocks noGrp="1"/>
          </p:cNvSpPr>
          <p:nvPr>
            <p:ph idx="1"/>
          </p:nvPr>
        </p:nvSpPr>
        <p:spPr>
          <a:xfrm>
            <a:off x="457200" y="2819400"/>
            <a:ext cx="8229600" cy="3306763"/>
          </a:xfrm>
        </p:spPr>
        <p:txBody>
          <a:bodyPr>
            <a:normAutofit/>
          </a:bodyPr>
          <a:lstStyle/>
          <a:p>
            <a:pPr marL="0" indent="0" algn="ctr">
              <a:buNone/>
            </a:pPr>
            <a:r>
              <a:rPr lang="en-US" sz="2600" dirty="0" smtClean="0"/>
              <a:t>Please send any additional comments or feedback to </a:t>
            </a:r>
            <a:r>
              <a:rPr lang="en-US" sz="3600" dirty="0" smtClean="0">
                <a:solidFill>
                  <a:srgbClr val="04B3EA"/>
                </a:solidFill>
              </a:rPr>
              <a:t>energystarproducts@energystar.gov</a:t>
            </a:r>
          </a:p>
          <a:p>
            <a:pPr marL="0" indent="0" algn="ctr">
              <a:buNone/>
            </a:pPr>
            <a:endParaRPr lang="en-US" sz="3600" dirty="0">
              <a:solidFill>
                <a:srgbClr val="04B3EA"/>
              </a:solidFill>
            </a:endParaRPr>
          </a:p>
          <a:p>
            <a:pPr marL="0" indent="0" algn="ctr">
              <a:buNone/>
            </a:pPr>
            <a:endParaRPr lang="en-US" sz="3600" dirty="0" smtClean="0">
              <a:solidFill>
                <a:srgbClr val="04B3EA"/>
              </a:solidFill>
            </a:endParaRPr>
          </a:p>
          <a:p>
            <a:pPr marL="0" indent="0" algn="ctr">
              <a:buNone/>
            </a:pPr>
            <a:r>
              <a:rPr lang="en-US" sz="2000" dirty="0" smtClean="0">
                <a:solidFill>
                  <a:schemeClr val="tx1"/>
                </a:solidFill>
              </a:rPr>
              <a:t>Presentation will be posted on </a:t>
            </a:r>
            <a:r>
              <a:rPr lang="en-US" sz="2000" dirty="0">
                <a:solidFill>
                  <a:srgbClr val="04B3EA"/>
                </a:solidFill>
              </a:rPr>
              <a:t>e</a:t>
            </a:r>
            <a:r>
              <a:rPr lang="en-US" sz="2000" dirty="0" smtClean="0">
                <a:solidFill>
                  <a:srgbClr val="04B3EA"/>
                </a:solidFill>
              </a:rPr>
              <a:t>nergystar.gov/</a:t>
            </a:r>
            <a:r>
              <a:rPr lang="en-US" sz="2000" dirty="0" err="1" smtClean="0">
                <a:solidFill>
                  <a:srgbClr val="04B3EA"/>
                </a:solidFill>
              </a:rPr>
              <a:t>productfinder</a:t>
            </a:r>
            <a:endParaRPr lang="en-US" sz="2000" dirty="0">
              <a:solidFill>
                <a:srgbClr val="04B3EA"/>
              </a:solidFill>
            </a:endParaRPr>
          </a:p>
          <a:p>
            <a:pPr marL="0" indent="0" algn="ctr">
              <a:buNone/>
            </a:pPr>
            <a:endParaRPr lang="en-US" sz="3600" dirty="0" smtClean="0"/>
          </a:p>
          <a:p>
            <a:pPr marL="0" indent="0">
              <a:buFont typeface="Arial" pitchFamily="34" charset="0"/>
              <a:buNone/>
            </a:pPr>
            <a:endParaRPr lang="en-US" dirty="0" smtClean="0"/>
          </a:p>
          <a:p>
            <a:pPr marL="0" indent="0">
              <a:buFont typeface="Arial" pitchFamily="34" charset="0"/>
              <a:buNone/>
            </a:pPr>
            <a:endParaRPr lang="en-US" dirty="0" smtClean="0"/>
          </a:p>
          <a:p>
            <a:pPr marL="0" indent="0" algn="ctr">
              <a:buFont typeface="Arial" pitchFamily="34" charset="0"/>
              <a:buNone/>
            </a:pPr>
            <a:endParaRPr lang="en-US" dirty="0" smtClean="0"/>
          </a:p>
        </p:txBody>
      </p:sp>
    </p:spTree>
    <p:extLst>
      <p:ext uri="{BB962C8B-B14F-4D97-AF65-F5344CB8AC3E}">
        <p14:creationId xmlns:p14="http://schemas.microsoft.com/office/powerpoint/2010/main" val="2066073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t>ENERGY STAR Labeled Products Facts</a:t>
            </a:r>
            <a:endParaRPr lang="en-US" dirty="0"/>
          </a:p>
        </p:txBody>
      </p:sp>
      <p:sp>
        <p:nvSpPr>
          <p:cNvPr id="3" name="Content Placeholder 2"/>
          <p:cNvSpPr>
            <a:spLocks noGrp="1"/>
          </p:cNvSpPr>
          <p:nvPr>
            <p:ph idx="1"/>
          </p:nvPr>
        </p:nvSpPr>
        <p:spPr/>
        <p:txBody>
          <a:bodyPr>
            <a:normAutofit/>
          </a:bodyPr>
          <a:lstStyle/>
          <a:p>
            <a:pPr eaLnBrk="1" hangingPunct="1">
              <a:defRPr/>
            </a:pPr>
            <a:r>
              <a:rPr lang="en-US" sz="2400" dirty="0" smtClean="0">
                <a:solidFill>
                  <a:schemeClr val="tx1"/>
                </a:solidFill>
              </a:rPr>
              <a:t>More than 45,000 product models carry the </a:t>
            </a:r>
            <a:r>
              <a:rPr lang="en-US" sz="2400" cap="small" dirty="0" smtClean="0">
                <a:solidFill>
                  <a:schemeClr val="tx1"/>
                </a:solidFill>
              </a:rPr>
              <a:t>ENERGY STAR</a:t>
            </a:r>
            <a:r>
              <a:rPr lang="en-US" sz="2400" dirty="0" smtClean="0">
                <a:solidFill>
                  <a:schemeClr val="tx1"/>
                </a:solidFill>
              </a:rPr>
              <a:t> label </a:t>
            </a:r>
          </a:p>
          <a:p>
            <a:pPr eaLnBrk="1" hangingPunct="1">
              <a:defRPr/>
            </a:pPr>
            <a:r>
              <a:rPr lang="en-US" sz="2400" dirty="0" smtClean="0">
                <a:solidFill>
                  <a:schemeClr val="tx1"/>
                </a:solidFill>
              </a:rPr>
              <a:t>More than 70 types of products carry the </a:t>
            </a:r>
            <a:r>
              <a:rPr lang="en-US" sz="2400" cap="small" dirty="0" smtClean="0">
                <a:solidFill>
                  <a:schemeClr val="tx1"/>
                </a:solidFill>
              </a:rPr>
              <a:t>ENERGY STAR </a:t>
            </a:r>
            <a:r>
              <a:rPr lang="en-US" sz="2400" dirty="0" smtClean="0">
                <a:solidFill>
                  <a:schemeClr val="tx1"/>
                </a:solidFill>
              </a:rPr>
              <a:t>label</a:t>
            </a:r>
          </a:p>
          <a:p>
            <a:pPr eaLnBrk="1" hangingPunct="1">
              <a:defRPr/>
            </a:pPr>
            <a:r>
              <a:rPr lang="en-US" sz="2400" dirty="0" smtClean="0">
                <a:solidFill>
                  <a:schemeClr val="tx1"/>
                </a:solidFill>
              </a:rPr>
              <a:t>ENERGY STAR has over </a:t>
            </a:r>
            <a:r>
              <a:rPr lang="en-US" sz="2400" smtClean="0">
                <a:solidFill>
                  <a:schemeClr val="tx1"/>
                </a:solidFill>
              </a:rPr>
              <a:t>1,800 </a:t>
            </a:r>
            <a:r>
              <a:rPr lang="en-US" sz="2400" smtClean="0">
                <a:solidFill>
                  <a:schemeClr val="tx1"/>
                </a:solidFill>
              </a:rPr>
              <a:t>product brand owner partners</a:t>
            </a:r>
            <a:endParaRPr lang="en-US" sz="2400" dirty="0" smtClean="0">
              <a:solidFill>
                <a:schemeClr val="tx1"/>
              </a:solidFill>
            </a:endParaRPr>
          </a:p>
          <a:p>
            <a:pPr eaLnBrk="1" hangingPunct="1">
              <a:defRPr/>
            </a:pPr>
            <a:r>
              <a:rPr lang="en-US" sz="2400" dirty="0" smtClean="0">
                <a:solidFill>
                  <a:schemeClr val="tx1"/>
                </a:solidFill>
              </a:rPr>
              <a:t>ENERGY STAR has more than 2,600 retail partners</a:t>
            </a:r>
            <a:br>
              <a:rPr lang="en-US" sz="2400" dirty="0" smtClean="0">
                <a:solidFill>
                  <a:schemeClr val="tx1"/>
                </a:solidFill>
              </a:rPr>
            </a:br>
            <a:endParaRPr lang="en-US" sz="2400" dirty="0" smtClean="0">
              <a:solidFill>
                <a:schemeClr val="tx1"/>
              </a:solidFill>
            </a:endParaRPr>
          </a:p>
          <a:p>
            <a:pPr marL="0" indent="0" eaLnBrk="1" hangingPunct="1">
              <a:buFont typeface="Arial" charset="0"/>
              <a:buNone/>
              <a:defRPr/>
            </a:pPr>
            <a:r>
              <a:rPr lang="en-US" sz="2400" i="1" dirty="0" smtClean="0">
                <a:solidFill>
                  <a:schemeClr val="tx1"/>
                </a:solidFill>
              </a:rPr>
              <a:t>          </a:t>
            </a:r>
            <a:endParaRPr lang="en-US" dirty="0"/>
          </a:p>
        </p:txBody>
      </p:sp>
    </p:spTree>
    <p:extLst>
      <p:ext uri="{BB962C8B-B14F-4D97-AF65-F5344CB8AC3E}">
        <p14:creationId xmlns:p14="http://schemas.microsoft.com/office/powerpoint/2010/main" val="35287654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dirty="0" smtClean="0"/>
              <a:t>ENERGY STAR Products</a:t>
            </a:r>
            <a:endParaRPr lang="en-US" sz="3600" dirty="0"/>
          </a:p>
        </p:txBody>
      </p:sp>
      <p:sp>
        <p:nvSpPr>
          <p:cNvPr id="5" name="Content Placeholder 4"/>
          <p:cNvSpPr>
            <a:spLocks noGrp="1"/>
          </p:cNvSpPr>
          <p:nvPr>
            <p:ph sz="half" idx="2"/>
          </p:nvPr>
        </p:nvSpPr>
        <p:spPr>
          <a:xfrm>
            <a:off x="457200" y="1371600"/>
            <a:ext cx="4040188" cy="5029200"/>
          </a:xfrm>
        </p:spPr>
        <p:txBody>
          <a:bodyPr>
            <a:normAutofit/>
          </a:bodyPr>
          <a:lstStyle/>
          <a:p>
            <a:r>
              <a:rPr lang="en-US" dirty="0" smtClean="0">
                <a:solidFill>
                  <a:schemeClr val="tx1"/>
                </a:solidFill>
              </a:rPr>
              <a:t>Americans purchased nearly 300 Million ENERGY STAR certified products in 2013 in over 70 categories</a:t>
            </a:r>
          </a:p>
          <a:p>
            <a:r>
              <a:rPr lang="en-US" dirty="0" smtClean="0">
                <a:solidFill>
                  <a:schemeClr val="tx1"/>
                </a:solidFill>
              </a:rPr>
              <a:t>Cumulative total of more than 4.8 billion products since 1992</a:t>
            </a:r>
          </a:p>
          <a:p>
            <a:r>
              <a:rPr lang="en-US" dirty="0" smtClean="0">
                <a:solidFill>
                  <a:schemeClr val="tx1"/>
                </a:solidFill>
              </a:rPr>
              <a:t>More than 85% of the American public recognizes the ENERGY STAR label</a:t>
            </a:r>
          </a:p>
        </p:txBody>
      </p:sp>
      <p:sp>
        <p:nvSpPr>
          <p:cNvPr id="2" name="Content Placeholder 1"/>
          <p:cNvSpPr>
            <a:spLocks noGrp="1"/>
          </p:cNvSpPr>
          <p:nvPr>
            <p:ph sz="quarter" idx="4"/>
          </p:nvPr>
        </p:nvSpPr>
        <p:spPr/>
        <p:txBody>
          <a:bodyPr/>
          <a:lstStyle/>
          <a:p>
            <a:endParaRPr lang="en-US"/>
          </a:p>
        </p:txBody>
      </p:sp>
      <p:pic>
        <p:nvPicPr>
          <p:cNvPr id="4" name="Picture 3"/>
          <p:cNvPicPr>
            <a:picLocks noChangeAspect="1"/>
          </p:cNvPicPr>
          <p:nvPr/>
        </p:nvPicPr>
        <p:blipFill>
          <a:blip r:embed="rId3"/>
          <a:stretch>
            <a:fillRect/>
          </a:stretch>
        </p:blipFill>
        <p:spPr>
          <a:xfrm>
            <a:off x="4464118" y="1816100"/>
            <a:ext cx="4603682" cy="4356100"/>
          </a:xfrm>
          <a:prstGeom prst="rect">
            <a:avLst/>
          </a:prstGeom>
        </p:spPr>
      </p:pic>
    </p:spTree>
    <p:extLst>
      <p:ext uri="{BB962C8B-B14F-4D97-AF65-F5344CB8AC3E}">
        <p14:creationId xmlns:p14="http://schemas.microsoft.com/office/powerpoint/2010/main" val="1651204442"/>
      </p:ext>
    </p:extLst>
  </p:cSld>
  <p:clrMapOvr>
    <a:masterClrMapping/>
  </p:clrMapOvr>
  <p:transition advTm="3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28600" y="76200"/>
            <a:ext cx="7772400" cy="1219200"/>
          </a:xfrm>
        </p:spPr>
        <p:txBody>
          <a:bodyPr/>
          <a:lstStyle/>
          <a:p>
            <a:pPr eaLnBrk="1" hangingPunct="1">
              <a:defRPr/>
            </a:pPr>
            <a:r>
              <a:rPr lang="en-US" sz="3200" dirty="0" smtClean="0">
                <a:solidFill>
                  <a:schemeClr val="tx1">
                    <a:lumMod val="50000"/>
                  </a:schemeClr>
                </a:solidFill>
                <a:latin typeface="Arial" charset="0"/>
                <a:cs typeface="Arial" charset="0"/>
              </a:rPr>
              <a:t>70+ Product Categories Are Covered by ENERGY STAR in the US </a:t>
            </a:r>
          </a:p>
        </p:txBody>
      </p:sp>
      <p:sp>
        <p:nvSpPr>
          <p:cNvPr id="7171" name="Rectangle 3"/>
          <p:cNvSpPr>
            <a:spLocks noChangeArrowheads="1"/>
          </p:cNvSpPr>
          <p:nvPr/>
        </p:nvSpPr>
        <p:spPr bwMode="auto">
          <a:xfrm>
            <a:off x="5638800" y="3733800"/>
            <a:ext cx="1600200" cy="1981200"/>
          </a:xfrm>
          <a:prstGeom prst="rect">
            <a:avLst/>
          </a:prstGeom>
          <a:solidFill>
            <a:srgbClr val="99CCFF"/>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a:latin typeface="+mj-lt"/>
              </a:rPr>
              <a:t>Appliances</a:t>
            </a:r>
          </a:p>
          <a:p>
            <a:pPr algn="ctr"/>
            <a:r>
              <a:rPr lang="en-US" sz="1600" dirty="0" smtClean="0">
                <a:latin typeface="+mj-lt"/>
              </a:rPr>
              <a:t>Clothes dryers</a:t>
            </a:r>
          </a:p>
          <a:p>
            <a:pPr algn="ctr"/>
            <a:r>
              <a:rPr lang="en-US" sz="1600" dirty="0" smtClean="0">
                <a:latin typeface="+mj-lt"/>
              </a:rPr>
              <a:t>Clothes </a:t>
            </a:r>
            <a:r>
              <a:rPr lang="en-US" sz="1600" dirty="0">
                <a:latin typeface="+mj-lt"/>
              </a:rPr>
              <a:t>washers</a:t>
            </a:r>
          </a:p>
          <a:p>
            <a:pPr algn="ctr"/>
            <a:r>
              <a:rPr lang="en-US" sz="1600" dirty="0">
                <a:latin typeface="+mj-lt"/>
              </a:rPr>
              <a:t>Dishwashers</a:t>
            </a:r>
          </a:p>
          <a:p>
            <a:pPr algn="ctr"/>
            <a:r>
              <a:rPr lang="en-US" sz="1600" dirty="0">
                <a:latin typeface="+mj-lt"/>
              </a:rPr>
              <a:t>Refrigerators</a:t>
            </a:r>
          </a:p>
          <a:p>
            <a:pPr algn="ctr"/>
            <a:r>
              <a:rPr lang="en-US" sz="1600" dirty="0">
                <a:latin typeface="+mj-lt"/>
              </a:rPr>
              <a:t>Dehumidifiers</a:t>
            </a:r>
          </a:p>
          <a:p>
            <a:pPr algn="ctr"/>
            <a:r>
              <a:rPr lang="en-US" sz="1600" dirty="0">
                <a:latin typeface="+mj-lt"/>
              </a:rPr>
              <a:t>Air cleaners</a:t>
            </a:r>
          </a:p>
          <a:p>
            <a:pPr algn="ctr"/>
            <a:r>
              <a:rPr lang="en-US" sz="1600" dirty="0">
                <a:latin typeface="+mj-lt"/>
              </a:rPr>
              <a:t>Water coolers</a:t>
            </a:r>
          </a:p>
        </p:txBody>
      </p:sp>
      <p:sp>
        <p:nvSpPr>
          <p:cNvPr id="7172" name="Rectangle 4"/>
          <p:cNvSpPr>
            <a:spLocks noChangeArrowheads="1"/>
          </p:cNvSpPr>
          <p:nvPr/>
        </p:nvSpPr>
        <p:spPr bwMode="auto">
          <a:xfrm>
            <a:off x="152400" y="3733800"/>
            <a:ext cx="1447800" cy="2590800"/>
          </a:xfrm>
          <a:prstGeom prst="rect">
            <a:avLst/>
          </a:prstGeom>
          <a:solidFill>
            <a:srgbClr val="CCFFCC"/>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a:latin typeface="+mn-lt"/>
              </a:rPr>
              <a:t>Heating &amp;</a:t>
            </a:r>
          </a:p>
          <a:p>
            <a:pPr algn="ctr"/>
            <a:r>
              <a:rPr lang="en-US" sz="1600" b="1" dirty="0">
                <a:latin typeface="+mn-lt"/>
              </a:rPr>
              <a:t>Cooling</a:t>
            </a:r>
          </a:p>
          <a:p>
            <a:pPr algn="ctr"/>
            <a:r>
              <a:rPr lang="en-US" sz="1600" dirty="0">
                <a:latin typeface="+mn-lt"/>
              </a:rPr>
              <a:t>Central </a:t>
            </a:r>
            <a:r>
              <a:rPr lang="en-US" sz="1600" dirty="0" smtClean="0">
                <a:latin typeface="+mn-lt"/>
              </a:rPr>
              <a:t>AC*</a:t>
            </a:r>
            <a:endParaRPr lang="en-US" sz="1600" dirty="0">
              <a:latin typeface="+mn-lt"/>
            </a:endParaRPr>
          </a:p>
          <a:p>
            <a:pPr algn="ctr"/>
            <a:r>
              <a:rPr lang="en-US" sz="1600" dirty="0">
                <a:latin typeface="+mn-lt"/>
              </a:rPr>
              <a:t>Heat pumps</a:t>
            </a:r>
          </a:p>
          <a:p>
            <a:pPr algn="ctr"/>
            <a:r>
              <a:rPr lang="en-US" sz="1600" dirty="0">
                <a:latin typeface="+mn-lt"/>
              </a:rPr>
              <a:t>Boilers</a:t>
            </a:r>
          </a:p>
          <a:p>
            <a:pPr algn="ctr"/>
            <a:r>
              <a:rPr lang="en-US" sz="1600" dirty="0">
                <a:latin typeface="+mn-lt"/>
              </a:rPr>
              <a:t>Furnaces</a:t>
            </a:r>
          </a:p>
          <a:p>
            <a:pPr algn="ctr"/>
            <a:r>
              <a:rPr lang="en-US" sz="1600" dirty="0">
                <a:latin typeface="+mn-lt"/>
              </a:rPr>
              <a:t>Ceiling fans</a:t>
            </a:r>
          </a:p>
          <a:p>
            <a:pPr algn="ctr"/>
            <a:r>
              <a:rPr lang="en-US" sz="1600" dirty="0">
                <a:latin typeface="+mn-lt"/>
              </a:rPr>
              <a:t>Room AC</a:t>
            </a:r>
          </a:p>
          <a:p>
            <a:pPr algn="ctr"/>
            <a:r>
              <a:rPr lang="en-US" sz="1600" dirty="0">
                <a:latin typeface="+mn-lt"/>
              </a:rPr>
              <a:t>Ventilating fans</a:t>
            </a:r>
          </a:p>
          <a:p>
            <a:pPr algn="ctr"/>
            <a:r>
              <a:rPr lang="en-US" sz="1600" dirty="0">
                <a:latin typeface="+mn-lt"/>
              </a:rPr>
              <a:t>Water </a:t>
            </a:r>
            <a:r>
              <a:rPr lang="en-US" sz="1600" dirty="0" smtClean="0">
                <a:latin typeface="+mn-lt"/>
              </a:rPr>
              <a:t>heaters</a:t>
            </a:r>
            <a:endParaRPr lang="en-US" sz="1600" dirty="0">
              <a:latin typeface="+mn-lt"/>
            </a:endParaRPr>
          </a:p>
        </p:txBody>
      </p:sp>
      <p:sp>
        <p:nvSpPr>
          <p:cNvPr id="7173" name="Rectangle 5"/>
          <p:cNvSpPr>
            <a:spLocks noChangeArrowheads="1"/>
          </p:cNvSpPr>
          <p:nvPr/>
        </p:nvSpPr>
        <p:spPr bwMode="auto">
          <a:xfrm>
            <a:off x="7391400" y="3733800"/>
            <a:ext cx="1676400" cy="1905000"/>
          </a:xfrm>
          <a:prstGeom prst="rect">
            <a:avLst/>
          </a:prstGeom>
          <a:solidFill>
            <a:srgbClr val="FF99CC"/>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a:latin typeface="+mj-lt"/>
              </a:rPr>
              <a:t>Home </a:t>
            </a:r>
          </a:p>
          <a:p>
            <a:pPr algn="ctr"/>
            <a:r>
              <a:rPr lang="en-US" sz="1600" b="1" dirty="0" smtClean="0">
                <a:latin typeface="+mj-lt"/>
              </a:rPr>
              <a:t>Electronics</a:t>
            </a:r>
          </a:p>
          <a:p>
            <a:pPr algn="ctr"/>
            <a:endParaRPr lang="en-US" sz="1600" b="1" dirty="0">
              <a:latin typeface="+mj-lt"/>
            </a:endParaRPr>
          </a:p>
          <a:p>
            <a:pPr algn="ctr"/>
            <a:r>
              <a:rPr lang="en-US" sz="1600" dirty="0" smtClean="0">
                <a:latin typeface="+mj-lt"/>
              </a:rPr>
              <a:t>Cordless phones</a:t>
            </a:r>
            <a:endParaRPr lang="en-US" sz="1600" dirty="0">
              <a:latin typeface="+mj-lt"/>
            </a:endParaRPr>
          </a:p>
          <a:p>
            <a:pPr algn="ctr"/>
            <a:r>
              <a:rPr lang="en-US" sz="1600" dirty="0" smtClean="0">
                <a:latin typeface="+mj-lt"/>
              </a:rPr>
              <a:t>TVs</a:t>
            </a:r>
            <a:endParaRPr lang="en-US" sz="1600" dirty="0">
              <a:latin typeface="+mj-lt"/>
            </a:endParaRPr>
          </a:p>
          <a:p>
            <a:pPr algn="ctr"/>
            <a:r>
              <a:rPr lang="en-US" sz="1600" dirty="0" smtClean="0">
                <a:latin typeface="+mj-lt"/>
              </a:rPr>
              <a:t>Set-top </a:t>
            </a:r>
            <a:r>
              <a:rPr lang="en-US" sz="1600" dirty="0">
                <a:latin typeface="+mj-lt"/>
              </a:rPr>
              <a:t>boxes</a:t>
            </a:r>
          </a:p>
          <a:p>
            <a:pPr algn="ctr"/>
            <a:r>
              <a:rPr lang="en-US" sz="1600" dirty="0">
                <a:latin typeface="+mj-lt"/>
              </a:rPr>
              <a:t>Home audio</a:t>
            </a:r>
          </a:p>
        </p:txBody>
      </p:sp>
      <p:sp>
        <p:nvSpPr>
          <p:cNvPr id="7174" name="Rectangle 6"/>
          <p:cNvSpPr>
            <a:spLocks noChangeArrowheads="1"/>
          </p:cNvSpPr>
          <p:nvPr/>
        </p:nvSpPr>
        <p:spPr bwMode="auto">
          <a:xfrm>
            <a:off x="1905000" y="3733800"/>
            <a:ext cx="1447800" cy="3124200"/>
          </a:xfrm>
          <a:prstGeom prst="rect">
            <a:avLst/>
          </a:prstGeom>
          <a:solidFill>
            <a:srgbClr val="CC99FF"/>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a:latin typeface="+mn-lt"/>
              </a:rPr>
              <a:t>Office </a:t>
            </a:r>
          </a:p>
          <a:p>
            <a:pPr algn="ctr"/>
            <a:r>
              <a:rPr lang="en-US" sz="1600" b="1" dirty="0">
                <a:latin typeface="+mn-lt"/>
              </a:rPr>
              <a:t>Equipment</a:t>
            </a:r>
          </a:p>
          <a:p>
            <a:pPr algn="ctr"/>
            <a:r>
              <a:rPr lang="en-US" sz="1600" dirty="0" smtClean="0">
                <a:latin typeface="+mn-lt"/>
              </a:rPr>
              <a:t>Computers</a:t>
            </a:r>
            <a:endParaRPr lang="en-US" sz="1600" dirty="0">
              <a:latin typeface="+mn-lt"/>
            </a:endParaRPr>
          </a:p>
          <a:p>
            <a:pPr algn="ctr"/>
            <a:r>
              <a:rPr lang="en-US" sz="1600" dirty="0" smtClean="0">
                <a:latin typeface="+mn-lt"/>
              </a:rPr>
              <a:t>Monitors</a:t>
            </a:r>
            <a:endParaRPr lang="en-US" sz="1600" dirty="0">
              <a:latin typeface="+mn-lt"/>
            </a:endParaRPr>
          </a:p>
          <a:p>
            <a:pPr algn="ctr"/>
            <a:r>
              <a:rPr lang="en-US" sz="1600" dirty="0" smtClean="0">
                <a:latin typeface="+mn-lt"/>
              </a:rPr>
              <a:t>Printers</a:t>
            </a:r>
            <a:endParaRPr lang="en-US" sz="1600" dirty="0">
              <a:latin typeface="+mn-lt"/>
            </a:endParaRPr>
          </a:p>
          <a:p>
            <a:pPr algn="ctr"/>
            <a:r>
              <a:rPr lang="en-US" sz="1600" dirty="0" smtClean="0">
                <a:latin typeface="+mn-lt"/>
              </a:rPr>
              <a:t>Copiers</a:t>
            </a:r>
            <a:endParaRPr lang="en-US" sz="1600" dirty="0">
              <a:latin typeface="+mn-lt"/>
            </a:endParaRPr>
          </a:p>
          <a:p>
            <a:pPr algn="ctr"/>
            <a:r>
              <a:rPr lang="en-US" sz="1600" dirty="0" smtClean="0">
                <a:latin typeface="+mn-lt"/>
              </a:rPr>
              <a:t>Scanners</a:t>
            </a:r>
            <a:endParaRPr lang="en-US" sz="1600" dirty="0">
              <a:latin typeface="+mn-lt"/>
            </a:endParaRPr>
          </a:p>
          <a:p>
            <a:pPr algn="ctr"/>
            <a:r>
              <a:rPr lang="en-US" sz="1600" dirty="0">
                <a:latin typeface="+mn-lt"/>
              </a:rPr>
              <a:t>Fax </a:t>
            </a:r>
            <a:r>
              <a:rPr lang="en-US" sz="1600" dirty="0" smtClean="0">
                <a:latin typeface="+mn-lt"/>
              </a:rPr>
              <a:t>machines</a:t>
            </a:r>
            <a:endParaRPr lang="en-US" sz="1600" dirty="0">
              <a:latin typeface="+mn-lt"/>
            </a:endParaRPr>
          </a:p>
          <a:p>
            <a:pPr algn="ctr"/>
            <a:r>
              <a:rPr lang="en-US" sz="1600" dirty="0">
                <a:latin typeface="+mn-lt"/>
              </a:rPr>
              <a:t>Multi-function </a:t>
            </a:r>
          </a:p>
          <a:p>
            <a:pPr algn="ctr"/>
            <a:r>
              <a:rPr lang="en-US" sz="1600" dirty="0" smtClean="0">
                <a:latin typeface="+mn-lt"/>
              </a:rPr>
              <a:t>devices</a:t>
            </a:r>
            <a:endParaRPr lang="en-US" sz="1600" dirty="0">
              <a:latin typeface="+mn-lt"/>
            </a:endParaRPr>
          </a:p>
          <a:p>
            <a:pPr algn="ctr"/>
            <a:r>
              <a:rPr lang="en-US" sz="1600" dirty="0" smtClean="0">
                <a:latin typeface="+mn-lt"/>
              </a:rPr>
              <a:t>Servers</a:t>
            </a:r>
          </a:p>
          <a:p>
            <a:pPr algn="ctr"/>
            <a:r>
              <a:rPr lang="en-US" sz="1600" dirty="0" smtClean="0">
                <a:latin typeface="+mn-lt"/>
              </a:rPr>
              <a:t>Storage</a:t>
            </a:r>
          </a:p>
          <a:p>
            <a:pPr algn="ctr"/>
            <a:r>
              <a:rPr lang="en-US" sz="1600" dirty="0" smtClean="0">
                <a:latin typeface="+mn-lt"/>
              </a:rPr>
              <a:t>UPS</a:t>
            </a:r>
            <a:endParaRPr lang="en-US" sz="1600" dirty="0">
              <a:latin typeface="+mn-lt"/>
            </a:endParaRPr>
          </a:p>
        </p:txBody>
      </p:sp>
      <p:sp>
        <p:nvSpPr>
          <p:cNvPr id="7175" name="Rectangle 7"/>
          <p:cNvSpPr>
            <a:spLocks noChangeArrowheads="1"/>
          </p:cNvSpPr>
          <p:nvPr/>
        </p:nvSpPr>
        <p:spPr bwMode="auto">
          <a:xfrm>
            <a:off x="1143000" y="1676400"/>
            <a:ext cx="1752600" cy="1524000"/>
          </a:xfrm>
          <a:prstGeom prst="rect">
            <a:avLst/>
          </a:prstGeom>
          <a:solidFill>
            <a:srgbClr val="99CCFF"/>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a:latin typeface="+mn-lt"/>
              </a:rPr>
              <a:t>Lighting</a:t>
            </a:r>
          </a:p>
          <a:p>
            <a:pPr algn="ctr"/>
            <a:r>
              <a:rPr lang="en-US" sz="1600" dirty="0" smtClean="0">
                <a:latin typeface="+mn-lt"/>
              </a:rPr>
              <a:t>Light Bulbs</a:t>
            </a:r>
          </a:p>
          <a:p>
            <a:pPr algn="ctr"/>
            <a:r>
              <a:rPr lang="en-US" sz="1600" dirty="0" smtClean="0">
                <a:latin typeface="+mn-lt"/>
              </a:rPr>
              <a:t>Light Fixtures</a:t>
            </a:r>
          </a:p>
          <a:p>
            <a:pPr algn="ctr"/>
            <a:r>
              <a:rPr lang="en-US" sz="1600" dirty="0" smtClean="0">
                <a:latin typeface="+mn-lt"/>
              </a:rPr>
              <a:t>Decorative Light </a:t>
            </a:r>
          </a:p>
          <a:p>
            <a:pPr algn="ctr"/>
            <a:r>
              <a:rPr lang="en-US" sz="1600" dirty="0" smtClean="0">
                <a:latin typeface="+mn-lt"/>
              </a:rPr>
              <a:t>Strings</a:t>
            </a:r>
            <a:endParaRPr lang="en-US" sz="1600" dirty="0">
              <a:latin typeface="+mn-lt"/>
            </a:endParaRPr>
          </a:p>
        </p:txBody>
      </p:sp>
      <p:pic>
        <p:nvPicPr>
          <p:cNvPr id="7176" name="Picture 8" descr="ENE_crt_c"/>
          <p:cNvPicPr>
            <a:picLocks noChangeAspect="1" noChangeArrowheads="1"/>
          </p:cNvPicPr>
          <p:nvPr/>
        </p:nvPicPr>
        <p:blipFill>
          <a:blip r:embed="rId3" cstate="print"/>
          <a:srcRect/>
          <a:stretch>
            <a:fillRect/>
          </a:stretch>
        </p:blipFill>
        <p:spPr bwMode="auto">
          <a:xfrm>
            <a:off x="3698346" y="1524000"/>
            <a:ext cx="1635654" cy="1676400"/>
          </a:xfrm>
          <a:prstGeom prst="rect">
            <a:avLst/>
          </a:prstGeom>
          <a:noFill/>
          <a:ln w="9525">
            <a:noFill/>
            <a:miter lim="800000"/>
            <a:headEnd/>
            <a:tailEnd/>
          </a:ln>
        </p:spPr>
      </p:pic>
      <p:sp>
        <p:nvSpPr>
          <p:cNvPr id="7177" name="Rectangle 9"/>
          <p:cNvSpPr>
            <a:spLocks noChangeArrowheads="1"/>
          </p:cNvSpPr>
          <p:nvPr/>
        </p:nvSpPr>
        <p:spPr bwMode="auto">
          <a:xfrm>
            <a:off x="5524500" y="1752600"/>
            <a:ext cx="1676400" cy="1219200"/>
          </a:xfrm>
          <a:prstGeom prst="rect">
            <a:avLst/>
          </a:prstGeom>
          <a:solidFill>
            <a:srgbClr val="FFFF99"/>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endParaRPr lang="en-US" sz="1600" b="1" dirty="0"/>
          </a:p>
          <a:p>
            <a:pPr algn="ctr"/>
            <a:r>
              <a:rPr lang="en-US" sz="1600" b="1" dirty="0">
                <a:latin typeface="+mn-lt"/>
              </a:rPr>
              <a:t>Home Envelope</a:t>
            </a:r>
          </a:p>
          <a:p>
            <a:pPr algn="ctr"/>
            <a:r>
              <a:rPr lang="en-US" sz="1600" dirty="0">
                <a:latin typeface="+mn-lt"/>
              </a:rPr>
              <a:t>Roof products</a:t>
            </a:r>
          </a:p>
          <a:p>
            <a:pPr algn="ctr"/>
            <a:r>
              <a:rPr lang="en-US" sz="1600" dirty="0" smtClean="0">
                <a:latin typeface="+mn-lt"/>
              </a:rPr>
              <a:t>Windows/Doors*</a:t>
            </a:r>
            <a:endParaRPr lang="en-US" sz="1600" dirty="0">
              <a:latin typeface="+mn-lt"/>
            </a:endParaRPr>
          </a:p>
          <a:p>
            <a:pPr algn="ctr"/>
            <a:endParaRPr lang="en-US" sz="1600" dirty="0"/>
          </a:p>
        </p:txBody>
      </p:sp>
      <p:sp>
        <p:nvSpPr>
          <p:cNvPr id="7178" name="Rectangle 10"/>
          <p:cNvSpPr>
            <a:spLocks noChangeArrowheads="1"/>
          </p:cNvSpPr>
          <p:nvPr/>
        </p:nvSpPr>
        <p:spPr bwMode="auto">
          <a:xfrm>
            <a:off x="3810000" y="3733800"/>
            <a:ext cx="1524000" cy="2743200"/>
          </a:xfrm>
          <a:prstGeom prst="rect">
            <a:avLst/>
          </a:prstGeom>
          <a:solidFill>
            <a:srgbClr val="FFCC99"/>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smtClean="0">
                <a:latin typeface="+mn-lt"/>
              </a:rPr>
              <a:t>Commercial</a:t>
            </a:r>
            <a:endParaRPr lang="en-US" sz="1600" b="1" dirty="0">
              <a:latin typeface="+mn-lt"/>
            </a:endParaRPr>
          </a:p>
          <a:p>
            <a:pPr algn="ctr"/>
            <a:r>
              <a:rPr lang="en-US" sz="1600" b="1" dirty="0">
                <a:latin typeface="+mn-lt"/>
              </a:rPr>
              <a:t> Food Service</a:t>
            </a:r>
          </a:p>
          <a:p>
            <a:pPr algn="ctr"/>
            <a:r>
              <a:rPr lang="en-US" sz="1600" dirty="0">
                <a:latin typeface="+mn-lt"/>
              </a:rPr>
              <a:t>Dishwashers</a:t>
            </a:r>
          </a:p>
          <a:p>
            <a:pPr algn="ctr"/>
            <a:r>
              <a:rPr lang="en-US" sz="1600" dirty="0">
                <a:latin typeface="+mn-lt"/>
              </a:rPr>
              <a:t>Refrigerators</a:t>
            </a:r>
          </a:p>
          <a:p>
            <a:pPr algn="ctr"/>
            <a:r>
              <a:rPr lang="en-US" sz="1600" dirty="0">
                <a:latin typeface="+mn-lt"/>
              </a:rPr>
              <a:t>Freezers</a:t>
            </a:r>
          </a:p>
          <a:p>
            <a:pPr algn="ctr"/>
            <a:r>
              <a:rPr lang="en-US" sz="1600" dirty="0">
                <a:latin typeface="+mn-lt"/>
              </a:rPr>
              <a:t>Ice </a:t>
            </a:r>
            <a:r>
              <a:rPr lang="en-US" sz="1600" dirty="0" smtClean="0">
                <a:latin typeface="+mn-lt"/>
              </a:rPr>
              <a:t>machines</a:t>
            </a:r>
            <a:endParaRPr lang="en-US" sz="1600" dirty="0">
              <a:latin typeface="+mn-lt"/>
            </a:endParaRPr>
          </a:p>
          <a:p>
            <a:pPr algn="ctr"/>
            <a:r>
              <a:rPr lang="en-US" sz="1600" dirty="0">
                <a:latin typeface="+mn-lt"/>
              </a:rPr>
              <a:t>Fryers</a:t>
            </a:r>
          </a:p>
          <a:p>
            <a:pPr algn="ctr"/>
            <a:r>
              <a:rPr lang="en-US" sz="1600" dirty="0">
                <a:latin typeface="+mn-lt"/>
              </a:rPr>
              <a:t>Steamers</a:t>
            </a:r>
          </a:p>
          <a:p>
            <a:pPr algn="ctr"/>
            <a:r>
              <a:rPr lang="en-US" sz="1600" dirty="0">
                <a:latin typeface="+mn-lt"/>
              </a:rPr>
              <a:t>Hot </a:t>
            </a:r>
            <a:r>
              <a:rPr lang="en-US" sz="1600" dirty="0" smtClean="0">
                <a:latin typeface="+mn-lt"/>
              </a:rPr>
              <a:t>cabinets</a:t>
            </a:r>
            <a:endParaRPr lang="en-US" sz="1600" dirty="0">
              <a:latin typeface="+mn-lt"/>
            </a:endParaRPr>
          </a:p>
          <a:p>
            <a:pPr algn="ctr"/>
            <a:r>
              <a:rPr lang="en-US" sz="1600" dirty="0">
                <a:latin typeface="+mn-lt"/>
              </a:rPr>
              <a:t>Griddles</a:t>
            </a:r>
          </a:p>
          <a:p>
            <a:pPr algn="ctr"/>
            <a:r>
              <a:rPr lang="en-US" sz="1600" dirty="0" smtClean="0">
                <a:latin typeface="+mn-lt"/>
              </a:rPr>
              <a:t>Ovens</a:t>
            </a:r>
            <a:endParaRPr lang="en-US" sz="1600" dirty="0">
              <a:latin typeface="+mn-lt"/>
            </a:endParaRPr>
          </a:p>
        </p:txBody>
      </p:sp>
      <p:sp>
        <p:nvSpPr>
          <p:cNvPr id="7179" name="Line 11"/>
          <p:cNvSpPr>
            <a:spLocks noChangeShapeType="1"/>
          </p:cNvSpPr>
          <p:nvPr/>
        </p:nvSpPr>
        <p:spPr bwMode="auto">
          <a:xfrm>
            <a:off x="4572000" y="3200400"/>
            <a:ext cx="0" cy="533400"/>
          </a:xfrm>
          <a:prstGeom prst="line">
            <a:avLst/>
          </a:prstGeom>
          <a:noFill/>
          <a:ln w="9525">
            <a:solidFill>
              <a:schemeClr val="tx1"/>
            </a:solidFill>
            <a:round/>
            <a:headEnd/>
            <a:tailEnd/>
          </a:ln>
        </p:spPr>
        <p:txBody>
          <a:bodyPr/>
          <a:lstStyle/>
          <a:p>
            <a:endParaRPr lang="en-US" dirty="0"/>
          </a:p>
        </p:txBody>
      </p:sp>
      <p:sp>
        <p:nvSpPr>
          <p:cNvPr id="7180" name="Line 12"/>
          <p:cNvSpPr>
            <a:spLocks noChangeShapeType="1"/>
          </p:cNvSpPr>
          <p:nvPr/>
        </p:nvSpPr>
        <p:spPr bwMode="auto">
          <a:xfrm>
            <a:off x="838200" y="3429000"/>
            <a:ext cx="7467600" cy="0"/>
          </a:xfrm>
          <a:prstGeom prst="line">
            <a:avLst/>
          </a:prstGeom>
          <a:noFill/>
          <a:ln w="9525">
            <a:solidFill>
              <a:schemeClr val="tx1"/>
            </a:solidFill>
            <a:round/>
            <a:headEnd/>
            <a:tailEnd/>
          </a:ln>
        </p:spPr>
        <p:txBody>
          <a:bodyPr/>
          <a:lstStyle/>
          <a:p>
            <a:endParaRPr lang="en-US" dirty="0"/>
          </a:p>
        </p:txBody>
      </p:sp>
      <p:sp>
        <p:nvSpPr>
          <p:cNvPr id="7181" name="Line 13"/>
          <p:cNvSpPr>
            <a:spLocks noChangeShapeType="1"/>
          </p:cNvSpPr>
          <p:nvPr/>
        </p:nvSpPr>
        <p:spPr bwMode="auto">
          <a:xfrm>
            <a:off x="838200" y="3429000"/>
            <a:ext cx="0" cy="304800"/>
          </a:xfrm>
          <a:prstGeom prst="line">
            <a:avLst/>
          </a:prstGeom>
          <a:noFill/>
          <a:ln w="9525">
            <a:solidFill>
              <a:schemeClr val="tx1"/>
            </a:solidFill>
            <a:round/>
            <a:headEnd/>
            <a:tailEnd/>
          </a:ln>
        </p:spPr>
        <p:txBody>
          <a:bodyPr/>
          <a:lstStyle/>
          <a:p>
            <a:endParaRPr lang="en-US" dirty="0"/>
          </a:p>
        </p:txBody>
      </p:sp>
      <p:sp>
        <p:nvSpPr>
          <p:cNvPr id="7182" name="Line 14"/>
          <p:cNvSpPr>
            <a:spLocks noChangeShapeType="1"/>
          </p:cNvSpPr>
          <p:nvPr/>
        </p:nvSpPr>
        <p:spPr bwMode="auto">
          <a:xfrm>
            <a:off x="8305800" y="3429000"/>
            <a:ext cx="0" cy="304800"/>
          </a:xfrm>
          <a:prstGeom prst="line">
            <a:avLst/>
          </a:prstGeom>
          <a:noFill/>
          <a:ln w="9525">
            <a:solidFill>
              <a:schemeClr val="tx1"/>
            </a:solidFill>
            <a:round/>
            <a:headEnd/>
            <a:tailEnd/>
          </a:ln>
        </p:spPr>
        <p:txBody>
          <a:bodyPr/>
          <a:lstStyle/>
          <a:p>
            <a:endParaRPr lang="en-US" dirty="0"/>
          </a:p>
        </p:txBody>
      </p:sp>
      <p:sp>
        <p:nvSpPr>
          <p:cNvPr id="7183" name="Line 15"/>
          <p:cNvSpPr>
            <a:spLocks noChangeShapeType="1"/>
          </p:cNvSpPr>
          <p:nvPr/>
        </p:nvSpPr>
        <p:spPr bwMode="auto">
          <a:xfrm>
            <a:off x="2514600" y="3429000"/>
            <a:ext cx="0" cy="304800"/>
          </a:xfrm>
          <a:prstGeom prst="line">
            <a:avLst/>
          </a:prstGeom>
          <a:noFill/>
          <a:ln w="9525">
            <a:solidFill>
              <a:schemeClr val="tx1"/>
            </a:solidFill>
            <a:round/>
            <a:headEnd/>
            <a:tailEnd/>
          </a:ln>
        </p:spPr>
        <p:txBody>
          <a:bodyPr/>
          <a:lstStyle/>
          <a:p>
            <a:endParaRPr lang="en-US" dirty="0"/>
          </a:p>
        </p:txBody>
      </p:sp>
      <p:sp>
        <p:nvSpPr>
          <p:cNvPr id="7184" name="Line 16"/>
          <p:cNvSpPr>
            <a:spLocks noChangeShapeType="1"/>
          </p:cNvSpPr>
          <p:nvPr/>
        </p:nvSpPr>
        <p:spPr bwMode="auto">
          <a:xfrm>
            <a:off x="6477000" y="3429000"/>
            <a:ext cx="0" cy="304800"/>
          </a:xfrm>
          <a:prstGeom prst="line">
            <a:avLst/>
          </a:prstGeom>
          <a:noFill/>
          <a:ln w="9525">
            <a:solidFill>
              <a:schemeClr val="tx1"/>
            </a:solidFill>
            <a:round/>
            <a:headEnd/>
            <a:tailEnd/>
          </a:ln>
        </p:spPr>
        <p:txBody>
          <a:bodyPr/>
          <a:lstStyle/>
          <a:p>
            <a:endParaRPr lang="en-US" dirty="0"/>
          </a:p>
        </p:txBody>
      </p:sp>
      <p:sp>
        <p:nvSpPr>
          <p:cNvPr id="7185" name="Line 17"/>
          <p:cNvSpPr>
            <a:spLocks noChangeShapeType="1"/>
          </p:cNvSpPr>
          <p:nvPr/>
        </p:nvSpPr>
        <p:spPr bwMode="auto">
          <a:xfrm flipV="1">
            <a:off x="6248400" y="3048000"/>
            <a:ext cx="0" cy="381000"/>
          </a:xfrm>
          <a:prstGeom prst="line">
            <a:avLst/>
          </a:prstGeom>
          <a:noFill/>
          <a:ln w="9525">
            <a:solidFill>
              <a:schemeClr val="tx1"/>
            </a:solidFill>
            <a:round/>
            <a:headEnd/>
            <a:tailEnd/>
          </a:ln>
        </p:spPr>
        <p:txBody>
          <a:bodyPr/>
          <a:lstStyle/>
          <a:p>
            <a:endParaRPr lang="en-US" dirty="0"/>
          </a:p>
        </p:txBody>
      </p:sp>
      <p:sp>
        <p:nvSpPr>
          <p:cNvPr id="7186" name="Line 18"/>
          <p:cNvSpPr>
            <a:spLocks noChangeShapeType="1"/>
          </p:cNvSpPr>
          <p:nvPr/>
        </p:nvSpPr>
        <p:spPr bwMode="auto">
          <a:xfrm flipV="1">
            <a:off x="1905000" y="3200400"/>
            <a:ext cx="0" cy="228600"/>
          </a:xfrm>
          <a:prstGeom prst="line">
            <a:avLst/>
          </a:prstGeom>
          <a:noFill/>
          <a:ln w="9525">
            <a:solidFill>
              <a:schemeClr val="tx1"/>
            </a:solidFill>
            <a:round/>
            <a:headEnd/>
            <a:tailEnd/>
          </a:ln>
        </p:spPr>
        <p:txBody>
          <a:bodyPr/>
          <a:lstStyle/>
          <a:p>
            <a:endParaRPr lang="en-US" dirty="0"/>
          </a:p>
        </p:txBody>
      </p:sp>
      <p:sp>
        <p:nvSpPr>
          <p:cNvPr id="20" name="TextBox 19"/>
          <p:cNvSpPr txBox="1"/>
          <p:nvPr/>
        </p:nvSpPr>
        <p:spPr>
          <a:xfrm>
            <a:off x="6051014" y="5947610"/>
            <a:ext cx="2548326" cy="307777"/>
          </a:xfrm>
          <a:prstGeom prst="rect">
            <a:avLst/>
          </a:prstGeom>
          <a:noFill/>
        </p:spPr>
        <p:txBody>
          <a:bodyPr wrap="none" rtlCol="0">
            <a:spAutoFit/>
          </a:bodyPr>
          <a:lstStyle/>
          <a:p>
            <a:r>
              <a:rPr lang="en-US" sz="1400" dirty="0" smtClean="0"/>
              <a:t>* = not fully listed in EPA tools</a:t>
            </a:r>
            <a:endParaRPr lang="en-US" sz="1400" dirty="0"/>
          </a:p>
        </p:txBody>
      </p:sp>
      <p:sp>
        <p:nvSpPr>
          <p:cNvPr id="23" name="Rectangle 9"/>
          <p:cNvSpPr>
            <a:spLocks noChangeArrowheads="1"/>
          </p:cNvSpPr>
          <p:nvPr/>
        </p:nvSpPr>
        <p:spPr bwMode="auto">
          <a:xfrm>
            <a:off x="7325177" y="1778000"/>
            <a:ext cx="1676400" cy="1219200"/>
          </a:xfrm>
          <a:prstGeom prst="rect">
            <a:avLst/>
          </a:prstGeom>
          <a:solidFill>
            <a:schemeClr val="tx2">
              <a:lumMod val="20000"/>
              <a:lumOff val="80000"/>
            </a:schemeClr>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r>
              <a:rPr lang="en-US" sz="1600" b="1" dirty="0" smtClean="0"/>
              <a:t>Other</a:t>
            </a:r>
            <a:endParaRPr lang="en-US" sz="1600" b="1" dirty="0"/>
          </a:p>
          <a:p>
            <a:pPr algn="ctr"/>
            <a:r>
              <a:rPr lang="en-US" sz="1600" dirty="0" smtClean="0"/>
              <a:t>Pool Pumps</a:t>
            </a:r>
          </a:p>
          <a:p>
            <a:pPr algn="ctr"/>
            <a:r>
              <a:rPr lang="en-US" sz="1600" dirty="0" smtClean="0"/>
              <a:t>Vending Machines</a:t>
            </a:r>
          </a:p>
          <a:p>
            <a:pPr algn="ctr"/>
            <a:endParaRPr lang="en-US" sz="1600" dirty="0"/>
          </a:p>
        </p:txBody>
      </p:sp>
      <p:sp>
        <p:nvSpPr>
          <p:cNvPr id="24" name="Line 17"/>
          <p:cNvSpPr>
            <a:spLocks noChangeShapeType="1"/>
          </p:cNvSpPr>
          <p:nvPr/>
        </p:nvSpPr>
        <p:spPr bwMode="auto">
          <a:xfrm flipV="1">
            <a:off x="8077200" y="3048000"/>
            <a:ext cx="0" cy="381000"/>
          </a:xfrm>
          <a:prstGeom prst="line">
            <a:avLst/>
          </a:prstGeom>
          <a:noFill/>
          <a:ln w="9525">
            <a:solidFill>
              <a:schemeClr val="tx1"/>
            </a:solidFill>
            <a:round/>
            <a:headEnd/>
            <a:tailEnd/>
          </a:ln>
        </p:spPr>
        <p:txBody>
          <a:bodyPr/>
          <a:lstStyle/>
          <a:p>
            <a:endParaRPr lang="en-US" dirty="0"/>
          </a:p>
        </p:txBody>
      </p:sp>
    </p:spTree>
    <p:extLst>
      <p:ext uri="{BB962C8B-B14F-4D97-AF65-F5344CB8AC3E}">
        <p14:creationId xmlns:p14="http://schemas.microsoft.com/office/powerpoint/2010/main" val="367985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4" name="Slide Number Placeholder 3"/>
          <p:cNvSpPr>
            <a:spLocks noGrp="1"/>
          </p:cNvSpPr>
          <p:nvPr>
            <p:ph type="sldNum" sz="quarter" idx="10"/>
          </p:nvPr>
        </p:nvSpPr>
        <p:spPr/>
        <p:txBody>
          <a:bodyPr/>
          <a:lstStyle/>
          <a:p>
            <a:fld id="{9D287850-AB93-42A0-BAE3-33F50A4FCAA6}" type="slidenum">
              <a:rPr lang="en-US" smtClean="0"/>
              <a:pPr/>
              <a:t>9</a:t>
            </a:fld>
            <a:endParaRPr lang="en-US" dirty="0"/>
          </a:p>
        </p:txBody>
      </p:sp>
      <p:grpSp>
        <p:nvGrpSpPr>
          <p:cNvPr id="5" name="Group 21"/>
          <p:cNvGrpSpPr/>
          <p:nvPr/>
        </p:nvGrpSpPr>
        <p:grpSpPr>
          <a:xfrm>
            <a:off x="1608221" y="2046830"/>
            <a:ext cx="5715000" cy="533400"/>
            <a:chOff x="1981200" y="2514600"/>
            <a:chExt cx="5181600" cy="533400"/>
          </a:xfrm>
          <a:solidFill>
            <a:schemeClr val="bg1">
              <a:lumMod val="75000"/>
            </a:schemeClr>
          </a:solidFill>
        </p:grpSpPr>
        <p:sp>
          <p:nvSpPr>
            <p:cNvPr id="6"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1</a:t>
              </a:r>
              <a:endParaRPr lang="en-US" b="1" dirty="0">
                <a:solidFill>
                  <a:srgbClr val="FFFFFF"/>
                </a:solidFill>
                <a:latin typeface="Arial" charset="0"/>
              </a:endParaRPr>
            </a:p>
          </p:txBody>
        </p:sp>
        <p:sp>
          <p:nvSpPr>
            <p:cNvPr id="7"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ENERGY STAR </a:t>
              </a:r>
              <a:r>
                <a:rPr lang="en-US" b="1" dirty="0" smtClean="0">
                  <a:solidFill>
                    <a:srgbClr val="FFFFFF"/>
                  </a:solidFill>
                </a:rPr>
                <a:t>Products </a:t>
              </a:r>
              <a:r>
                <a:rPr lang="en-US" b="1" dirty="0">
                  <a:solidFill>
                    <a:srgbClr val="FFFFFF"/>
                  </a:solidFill>
                </a:rPr>
                <a:t>Overview</a:t>
              </a:r>
            </a:p>
          </p:txBody>
        </p:sp>
      </p:grpSp>
      <p:grpSp>
        <p:nvGrpSpPr>
          <p:cNvPr id="8" name="Group 20"/>
          <p:cNvGrpSpPr/>
          <p:nvPr/>
        </p:nvGrpSpPr>
        <p:grpSpPr>
          <a:xfrm>
            <a:off x="1600200" y="2773320"/>
            <a:ext cx="5715000" cy="533400"/>
            <a:chOff x="1981200" y="1905000"/>
            <a:chExt cx="5181600" cy="533400"/>
          </a:xfrm>
          <a:solidFill>
            <a:schemeClr val="bg1">
              <a:lumMod val="50000"/>
            </a:schemeClr>
          </a:solidFill>
        </p:grpSpPr>
        <p:sp>
          <p:nvSpPr>
            <p:cNvPr id="9" name="AutoShape 2"/>
            <p:cNvSpPr>
              <a:spLocks noChangeArrowheads="1"/>
            </p:cNvSpPr>
            <p:nvPr/>
          </p:nvSpPr>
          <p:spPr bwMode="auto">
            <a:xfrm>
              <a:off x="1981200" y="19050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2</a:t>
              </a:r>
              <a:endParaRPr lang="en-US" b="1" dirty="0">
                <a:solidFill>
                  <a:srgbClr val="FFFFFF"/>
                </a:solidFill>
                <a:latin typeface="Arial" charset="0"/>
              </a:endParaRPr>
            </a:p>
          </p:txBody>
        </p:sp>
        <p:sp>
          <p:nvSpPr>
            <p:cNvPr id="10" name="AutoShape 9"/>
            <p:cNvSpPr>
              <a:spLocks noChangeArrowheads="1"/>
            </p:cNvSpPr>
            <p:nvPr/>
          </p:nvSpPr>
          <p:spPr bwMode="auto">
            <a:xfrm>
              <a:off x="2667000" y="19050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Product Finder</a:t>
              </a:r>
              <a:r>
                <a:rPr lang="en-US" b="1" dirty="0" smtClean="0">
                  <a:solidFill>
                    <a:srgbClr val="FFFFFF"/>
                  </a:solidFill>
                  <a:latin typeface="Arial" charset="0"/>
                </a:rPr>
                <a:t> Tools Overview</a:t>
              </a:r>
              <a:endParaRPr lang="en-US" b="1" dirty="0">
                <a:solidFill>
                  <a:srgbClr val="FFFFFF"/>
                </a:solidFill>
                <a:latin typeface="Arial" charset="0"/>
              </a:endParaRPr>
            </a:p>
          </p:txBody>
        </p:sp>
      </p:grpSp>
      <p:sp>
        <p:nvSpPr>
          <p:cNvPr id="11" name="AutoShape 4"/>
          <p:cNvSpPr>
            <a:spLocks noChangeArrowheads="1"/>
          </p:cNvSpPr>
          <p:nvPr/>
        </p:nvSpPr>
        <p:spPr bwMode="auto">
          <a:xfrm>
            <a:off x="1600201" y="3488573"/>
            <a:ext cx="588309"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smtClean="0">
                <a:solidFill>
                  <a:srgbClr val="FFFFFF"/>
                </a:solidFill>
                <a:latin typeface="Arial" charset="0"/>
              </a:rPr>
              <a:t>3</a:t>
            </a:r>
            <a:endParaRPr lang="en-US" b="1" dirty="0">
              <a:solidFill>
                <a:srgbClr val="FFFFFF"/>
              </a:solidFill>
              <a:latin typeface="Arial" charset="0"/>
            </a:endParaRPr>
          </a:p>
        </p:txBody>
      </p:sp>
      <p:sp>
        <p:nvSpPr>
          <p:cNvPr id="12" name="AutoShape 7"/>
          <p:cNvSpPr>
            <a:spLocks noChangeArrowheads="1"/>
          </p:cNvSpPr>
          <p:nvPr/>
        </p:nvSpPr>
        <p:spPr bwMode="auto">
          <a:xfrm>
            <a:off x="2356597" y="3488573"/>
            <a:ext cx="4958603" cy="533400"/>
          </a:xfrm>
          <a:prstGeom prst="bevel">
            <a:avLst>
              <a:gd name="adj" fmla="val 12500"/>
            </a:avLst>
          </a:prstGeom>
          <a:solidFill>
            <a:schemeClr val="bg1">
              <a:lumMod val="75000"/>
            </a:schemeClr>
          </a:solid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a:solidFill>
                  <a:srgbClr val="FFFFFF"/>
                </a:solidFill>
              </a:rPr>
              <a:t>Product Finder Tools Features and Walk-through</a:t>
            </a:r>
          </a:p>
        </p:txBody>
      </p:sp>
      <p:grpSp>
        <p:nvGrpSpPr>
          <p:cNvPr id="13" name="Group 21"/>
          <p:cNvGrpSpPr/>
          <p:nvPr/>
        </p:nvGrpSpPr>
        <p:grpSpPr>
          <a:xfrm>
            <a:off x="1600200" y="4176796"/>
            <a:ext cx="5715000" cy="533400"/>
            <a:chOff x="1981200" y="2514600"/>
            <a:chExt cx="5181600" cy="533400"/>
          </a:xfrm>
          <a:solidFill>
            <a:schemeClr val="bg1">
              <a:lumMod val="75000"/>
            </a:schemeClr>
          </a:solidFill>
        </p:grpSpPr>
        <p:sp>
          <p:nvSpPr>
            <p:cNvPr id="14"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4</a:t>
              </a:r>
              <a:endParaRPr lang="en-US" b="1" dirty="0">
                <a:solidFill>
                  <a:srgbClr val="FFFFFF"/>
                </a:solidFill>
                <a:latin typeface="Arial" charset="0"/>
              </a:endParaRPr>
            </a:p>
          </p:txBody>
        </p:sp>
        <p:sp>
          <p:nvSpPr>
            <p:cNvPr id="15"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rPr>
                <a:t>Dataset Changes Process</a:t>
              </a:r>
              <a:endParaRPr lang="en-US" b="1" dirty="0" smtClean="0">
                <a:solidFill>
                  <a:srgbClr val="FFFFFF"/>
                </a:solidFill>
                <a:latin typeface="Arial" charset="0"/>
              </a:endParaRPr>
            </a:p>
          </p:txBody>
        </p:sp>
      </p:grpSp>
      <p:grpSp>
        <p:nvGrpSpPr>
          <p:cNvPr id="16" name="Group 21"/>
          <p:cNvGrpSpPr/>
          <p:nvPr/>
        </p:nvGrpSpPr>
        <p:grpSpPr>
          <a:xfrm>
            <a:off x="1600200" y="4890252"/>
            <a:ext cx="5715002" cy="533400"/>
            <a:chOff x="1981200" y="2514600"/>
            <a:chExt cx="5181600" cy="533400"/>
          </a:xfrm>
          <a:solidFill>
            <a:schemeClr val="bg1">
              <a:lumMod val="75000"/>
            </a:schemeClr>
          </a:solidFill>
        </p:grpSpPr>
        <p:sp>
          <p:nvSpPr>
            <p:cNvPr id="17" name="AutoShape 4"/>
            <p:cNvSpPr>
              <a:spLocks noChangeArrowheads="1"/>
            </p:cNvSpPr>
            <p:nvPr/>
          </p:nvSpPr>
          <p:spPr bwMode="auto">
            <a:xfrm>
              <a:off x="1981200" y="2514600"/>
              <a:ext cx="533400" cy="533400"/>
            </a:xfrm>
            <a:prstGeom prst="bevel">
              <a:avLst>
                <a:gd name="adj" fmla="val 12500"/>
              </a:avLst>
            </a:prstGeom>
            <a:grpFill/>
            <a:ln w="12700">
              <a:noFill/>
              <a:miter lim="800000"/>
              <a:headEnd/>
              <a:tailEnd/>
            </a:ln>
            <a:effectLst/>
          </p:spPr>
          <p:txBody>
            <a:bodyPr lIns="92075" tIns="0" rIns="92075" bIns="0" anchor="ctr"/>
            <a:lstStyle/>
            <a:p>
              <a:pPr algn="ctr" eaLnBrk="0" hangingPunct="0">
                <a:lnSpc>
                  <a:spcPct val="90000"/>
                </a:lnSpc>
                <a:spcBef>
                  <a:spcPct val="20000"/>
                </a:spcBef>
                <a:defRPr/>
              </a:pPr>
              <a:r>
                <a:rPr lang="en-US" b="1" dirty="0">
                  <a:solidFill>
                    <a:srgbClr val="FFFFFF"/>
                  </a:solidFill>
                </a:rPr>
                <a:t>5</a:t>
              </a:r>
              <a:endParaRPr lang="en-US" b="1" dirty="0">
                <a:solidFill>
                  <a:srgbClr val="FFFFFF"/>
                </a:solidFill>
                <a:latin typeface="Arial" charset="0"/>
              </a:endParaRPr>
            </a:p>
          </p:txBody>
        </p:sp>
        <p:sp>
          <p:nvSpPr>
            <p:cNvPr id="18" name="AutoShape 7"/>
            <p:cNvSpPr>
              <a:spLocks noChangeArrowheads="1"/>
            </p:cNvSpPr>
            <p:nvPr/>
          </p:nvSpPr>
          <p:spPr bwMode="auto">
            <a:xfrm>
              <a:off x="2667000" y="2514600"/>
              <a:ext cx="4495800" cy="533400"/>
            </a:xfrm>
            <a:prstGeom prst="bevel">
              <a:avLst>
                <a:gd name="adj" fmla="val 12500"/>
              </a:avLst>
            </a:prstGeom>
            <a:grpFill/>
            <a:ln w="12700">
              <a:noFill/>
              <a:miter lim="800000"/>
              <a:headEnd/>
              <a:tailEnd/>
            </a:ln>
            <a:effectLst/>
          </p:spPr>
          <p:txBody>
            <a:bodyPr lIns="92075" tIns="0" rIns="92075" bIns="0" anchor="ctr"/>
            <a:lstStyle/>
            <a:p>
              <a:pPr eaLnBrk="0" hangingPunct="0">
                <a:lnSpc>
                  <a:spcPct val="90000"/>
                </a:lnSpc>
                <a:spcBef>
                  <a:spcPct val="20000"/>
                </a:spcBef>
                <a:defRPr/>
              </a:pPr>
              <a:r>
                <a:rPr lang="en-US" b="1" dirty="0" smtClean="0">
                  <a:solidFill>
                    <a:srgbClr val="FFFFFF"/>
                  </a:solidFill>
                  <a:latin typeface="Arial" charset="0"/>
                </a:rPr>
                <a:t>Next Steps and Questions</a:t>
              </a:r>
            </a:p>
          </p:txBody>
        </p:sp>
      </p:grpSp>
    </p:spTree>
    <p:extLst>
      <p:ext uri="{BB962C8B-B14F-4D97-AF65-F5344CB8AC3E}">
        <p14:creationId xmlns:p14="http://schemas.microsoft.com/office/powerpoint/2010/main" val="403535501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ES_Servers_T2 - In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Spec_x0020_Version xmlns="496122db-fc68-48dd-9d73-10b0059197fb">1</Spec_x0020_Version>
    <Version_x0020_Draft xmlns="496122db-fc68-48dd-9d73-10b0059197fb">Presentation</Version_x0020_Draft>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94803964BF4E346BE4B648D9093E98F" ma:contentTypeVersion="4" ma:contentTypeDescription="Create a new document." ma:contentTypeScope="" ma:versionID="8d794bf04dbd30a0998c20a5202ccc8d">
  <xsd:schema xmlns:xsd="http://www.w3.org/2001/XMLSchema" xmlns:p="http://schemas.microsoft.com/office/2006/metadata/properties" xmlns:ns2="496122db-fc68-48dd-9d73-10b0059197fb" targetNamespace="http://schemas.microsoft.com/office/2006/metadata/properties" ma:root="true" ma:fieldsID="68baef7db7cfbe919736ff93ba1c9f48" ns2:_="">
    <xsd:import namespace="496122db-fc68-48dd-9d73-10b0059197fb"/>
    <xsd:element name="properties">
      <xsd:complexType>
        <xsd:sequence>
          <xsd:element name="documentManagement">
            <xsd:complexType>
              <xsd:all>
                <xsd:element ref="ns2:Spec_x0020_Version"/>
                <xsd:element ref="ns2:Version_x0020_Draft"/>
              </xsd:all>
            </xsd:complexType>
          </xsd:element>
        </xsd:sequence>
      </xsd:complexType>
    </xsd:element>
  </xsd:schema>
  <xsd:schema xmlns:xsd="http://www.w3.org/2001/XMLSchema" xmlns:dms="http://schemas.microsoft.com/office/2006/documentManagement/types" targetNamespace="496122db-fc68-48dd-9d73-10b0059197fb" elementFormDefault="qualified">
    <xsd:import namespace="http://schemas.microsoft.com/office/2006/documentManagement/types"/>
    <xsd:element name="Spec_x0020_Version" ma:index="8" ma:displayName="Spec Version" ma:decimals="1" ma:description="Please indicate the version of the specification with which this item is associated." ma:internalName="Spec_x0020_Version">
      <xsd:simpleType>
        <xsd:restriction base="dms:Number">
          <xsd:minInclusive value="1"/>
        </xsd:restriction>
      </xsd:simpleType>
    </xsd:element>
    <xsd:element name="Version_x0020_Draft" ma:index="9" ma:displayName="Document Type" ma:default="[Select]" ma:description="Please indicate the type of document with which this item is associated." ma:format="Dropdown" ma:internalName="Version_x0020_Draft">
      <xsd:simpleType>
        <xsd:union memberTypes="dms:Text">
          <xsd:simpleType>
            <xsd:restriction base="dms:Choice">
              <xsd:enumeration value="[Select]"/>
              <xsd:enumeration value="Framework"/>
              <xsd:enumeration value="Preliminary Draft"/>
              <xsd:enumeration value="Draft 1"/>
              <xsd:enumeration value="Draft 2"/>
              <xsd:enumeration value="Draft 3"/>
              <xsd:enumeration value="Draft 4"/>
              <xsd:enumeration value="Draft 5"/>
              <xsd:enumeration value="Final Draft"/>
              <xsd:enumeration value="Final"/>
              <xsd:enumeration value="Cover Letter"/>
              <xsd:enumeration value="Memo"/>
              <xsd:enumeration value="Presentation"/>
              <xsd:enumeration value="Scoping Report"/>
              <xsd:enumeration value="Stakeholder Comments"/>
              <xsd:enumeration value="Test Data"/>
              <xsd:enumeration value="Test Procedure"/>
              <xsd:enumeration value="Other"/>
              <xsd:enumeration value="NA"/>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6EA24830-5552-4663-8B55-365ED8FC9040}">
  <ds:schemaRefs>
    <ds:schemaRef ds:uri="http://schemas.microsoft.com/sharepoint/v3/contenttype/forms"/>
  </ds:schemaRefs>
</ds:datastoreItem>
</file>

<file path=customXml/itemProps2.xml><?xml version="1.0" encoding="utf-8"?>
<ds:datastoreItem xmlns:ds="http://schemas.openxmlformats.org/officeDocument/2006/customXml" ds:itemID="{C71203DB-732C-477F-8B71-3B6124104552}">
  <ds:schemaRefs>
    <ds:schemaRef ds:uri="http://schemas.microsoft.com/office/2006/documentManagement/types"/>
    <ds:schemaRef ds:uri="http://schemas.microsoft.com/office/2006/metadata/properties"/>
    <ds:schemaRef ds:uri="496122db-fc68-48dd-9d73-10b0059197fb"/>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1B4D08C3-34CB-4FB1-AFF9-032BC3FFA8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6122db-fc68-48dd-9d73-10b0059197fb"/>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9999</TotalTime>
  <Words>2204</Words>
  <Application>Microsoft Office PowerPoint</Application>
  <PresentationFormat>On-screen Show (4:3)</PresentationFormat>
  <Paragraphs>559</Paragraphs>
  <Slides>50</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ＭＳ Ｐゴシック</vt:lpstr>
      <vt:lpstr>Arial</vt:lpstr>
      <vt:lpstr>Calibri</vt:lpstr>
      <vt:lpstr>Symbol</vt:lpstr>
      <vt:lpstr>Times New Roman</vt:lpstr>
      <vt:lpstr>1_ES_Servers_T2 - Intro</vt:lpstr>
      <vt:lpstr>Showcase of New ENERGY STAR Tools  Accessing and Analyzing Certified Product Lists Including Product Features</vt:lpstr>
      <vt:lpstr>Webinar Logistics</vt:lpstr>
      <vt:lpstr>Introductions</vt:lpstr>
      <vt:lpstr>Webinar Objectives</vt:lpstr>
      <vt:lpstr>Agenda</vt:lpstr>
      <vt:lpstr>ENERGY STAR Labeled Products Facts</vt:lpstr>
      <vt:lpstr>ENERGY STAR Products</vt:lpstr>
      <vt:lpstr>70+ Product Categories Are Covered by ENERGY STAR in the US </vt:lpstr>
      <vt:lpstr>Agenda</vt:lpstr>
      <vt:lpstr>PowerPoint Presentation</vt:lpstr>
      <vt:lpstr>How Data is Clustered</vt:lpstr>
      <vt:lpstr>Product Finder Tool Overview</vt:lpstr>
      <vt:lpstr>Product Finder Search</vt:lpstr>
      <vt:lpstr>Product Lists Overview</vt:lpstr>
      <vt:lpstr>API Overview</vt:lpstr>
      <vt:lpstr>Agenda</vt:lpstr>
      <vt:lpstr>Product Finder Links</vt:lpstr>
      <vt:lpstr>Product Finder Filters</vt:lpstr>
      <vt:lpstr>Product Finder Details</vt:lpstr>
      <vt:lpstr>Product Finder Features</vt:lpstr>
      <vt:lpstr>Advanced View Features</vt:lpstr>
      <vt:lpstr>Advanced View Features: Filters</vt:lpstr>
      <vt:lpstr>Advanced View Features: Filters</vt:lpstr>
      <vt:lpstr>Advanced View Features: Charts</vt:lpstr>
      <vt:lpstr>Advanced View Features: Charts</vt:lpstr>
      <vt:lpstr>Advanced View Features: Charts</vt:lpstr>
      <vt:lpstr>Advanced View Features: Charts</vt:lpstr>
      <vt:lpstr>Advanced View: Embed Filtered Views</vt:lpstr>
      <vt:lpstr>Advanced View: Webpage Embedding</vt:lpstr>
      <vt:lpstr>Advanced View: Webpage Embedding</vt:lpstr>
      <vt:lpstr>Advanced View: Filter by ENERGY STAR Most Efficient </vt:lpstr>
      <vt:lpstr>Advanced View: Exports</vt:lpstr>
      <vt:lpstr>Custom Tool: Additional Models Segmenting</vt:lpstr>
      <vt:lpstr>APIs</vt:lpstr>
      <vt:lpstr>Data Tools: APIs</vt:lpstr>
      <vt:lpstr>ENERGY STAR Logo</vt:lpstr>
      <vt:lpstr>Agenda</vt:lpstr>
      <vt:lpstr>Changes to Datasets: Drivers</vt:lpstr>
      <vt:lpstr>Changes to Datasets: Timeline for Revised Specifications </vt:lpstr>
      <vt:lpstr>Change Process: Minor Changes</vt:lpstr>
      <vt:lpstr>Change Process: Major Changes</vt:lpstr>
      <vt:lpstr>Major Change Process</vt:lpstr>
      <vt:lpstr>Agenda</vt:lpstr>
      <vt:lpstr>Partners Next Steps</vt:lpstr>
      <vt:lpstr>Partners Feedback</vt:lpstr>
      <vt:lpstr>API Developers Next Steps</vt:lpstr>
      <vt:lpstr>API Developers Feedback</vt:lpstr>
      <vt:lpstr>EPA Next Steps</vt:lpstr>
      <vt:lpstr>Resources</vt:lpstr>
      <vt:lpstr>Thank You!</vt:lpstr>
    </vt:vector>
  </TitlesOfParts>
  <Company>ICF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STAR Storage: 11 July 2012 Webinar</dc:title>
  <dc:creator>John Clinger</dc:creator>
  <cp:lastModifiedBy>Holzheimer, Michael</cp:lastModifiedBy>
  <cp:revision>482</cp:revision>
  <dcterms:created xsi:type="dcterms:W3CDTF">2011-03-02T22:25:39Z</dcterms:created>
  <dcterms:modified xsi:type="dcterms:W3CDTF">2014-06-18T19:19:30Z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0x010100E94803964BF4E346BE4B648D9093E98F</vt:lpwstr>
  </property>
</Properties>
</file>