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85" r:id="rId3"/>
    <p:sldId id="283" r:id="rId4"/>
    <p:sldId id="307" r:id="rId5"/>
    <p:sldId id="308" r:id="rId6"/>
    <p:sldId id="288" r:id="rId7"/>
    <p:sldId id="289" r:id="rId8"/>
    <p:sldId id="287" r:id="rId9"/>
    <p:sldId id="284" r:id="rId10"/>
    <p:sldId id="301" r:id="rId11"/>
    <p:sldId id="302" r:id="rId12"/>
    <p:sldId id="303" r:id="rId13"/>
    <p:sldId id="304" r:id="rId14"/>
    <p:sldId id="305" r:id="rId15"/>
    <p:sldId id="291" r:id="rId16"/>
    <p:sldId id="306" r:id="rId17"/>
    <p:sldId id="292" r:id="rId18"/>
    <p:sldId id="296" r:id="rId19"/>
    <p:sldId id="293"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lawlor" initials="d" lastIdx="5" clrIdx="0"/>
  <p:cmAuthor id="1" name="dlawlor" initials="d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F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27" autoAdjust="0"/>
    <p:restoredTop sz="94660" autoAdjust="0"/>
  </p:normalViewPr>
  <p:slideViewPr>
    <p:cSldViewPr>
      <p:cViewPr>
        <p:scale>
          <a:sx n="80" d="100"/>
          <a:sy n="80" d="100"/>
        </p:scale>
        <p:origin x="-972"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199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7BC6FF4D-0DD5-45BD-83A1-C29628D2E0D3}" type="datetimeFigureOut">
              <a:rPr lang="en-US"/>
              <a:pPr>
                <a:defRPr/>
              </a:pPr>
              <a:t>9/30/2012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99DC347C-A8C2-4C29-B43B-8A8034937E7F}" type="slidenum">
              <a:rPr lang="en-US"/>
              <a:pPr>
                <a:defRPr/>
              </a:pPr>
              <a:t>‹#›</a:t>
            </a:fld>
            <a:endParaRPr lang="en-US" dirty="0"/>
          </a:p>
        </p:txBody>
      </p:sp>
    </p:spTree>
    <p:extLst>
      <p:ext uri="{BB962C8B-B14F-4D97-AF65-F5344CB8AC3E}">
        <p14:creationId xmlns:p14="http://schemas.microsoft.com/office/powerpoint/2010/main" val="41581988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F64C6555-6EC1-4D82-934A-AC82A071D8AB}" type="datetimeFigureOut">
              <a:rPr lang="en-US"/>
              <a:pPr>
                <a:defRPr/>
              </a:pPr>
              <a:t>9/30/2012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1BE6BCF5-631C-46C3-86C2-7CB925195CA8}" type="slidenum">
              <a:rPr lang="en-US"/>
              <a:pPr>
                <a:defRPr/>
              </a:pPr>
              <a:t>‹#›</a:t>
            </a:fld>
            <a:endParaRPr lang="en-US" dirty="0"/>
          </a:p>
        </p:txBody>
      </p:sp>
    </p:spTree>
    <p:extLst>
      <p:ext uri="{BB962C8B-B14F-4D97-AF65-F5344CB8AC3E}">
        <p14:creationId xmlns:p14="http://schemas.microsoft.com/office/powerpoint/2010/main" val="41819375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449121-C6D1-49CC-B79E-9C6DB51CF08C}" type="slidenum">
              <a:rPr lang="en-US" smtClean="0"/>
              <a:pPr fontAlgn="base">
                <a:spcBef>
                  <a:spcPct val="0"/>
                </a:spcBef>
                <a:spcAft>
                  <a:spcPct val="0"/>
                </a:spcAft>
                <a:defRPr/>
              </a:pPr>
              <a:t>1</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endParaRPr lang="en-US" smtClean="0">
              <a:latin typeface="Arial" charset="0"/>
            </a:endParaRPr>
          </a:p>
        </p:txBody>
      </p:sp>
      <p:sp>
        <p:nvSpPr>
          <p:cNvPr id="126980" name="Slide Number Placeholder 3"/>
          <p:cNvSpPr>
            <a:spLocks noGrp="1"/>
          </p:cNvSpPr>
          <p:nvPr>
            <p:ph type="sldNum" sz="quarter" idx="5"/>
          </p:nvPr>
        </p:nvSpPr>
        <p:spPr>
          <a:noFill/>
        </p:spPr>
        <p:txBody>
          <a:bodyPr/>
          <a:lstStyle/>
          <a:p>
            <a:pPr defTabSz="921992"/>
            <a:fld id="{B93885A8-0166-422B-A758-8571A7116C96}" type="slidenum">
              <a:rPr lang="en-US" smtClean="0">
                <a:solidFill>
                  <a:srgbClr val="000000"/>
                </a:solidFill>
                <a:latin typeface="Arial" charset="0"/>
              </a:rPr>
              <a:pPr defTabSz="921992"/>
              <a:t>4</a:t>
            </a:fld>
            <a:endParaRPr lang="en-US" smtClean="0">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BE6BCF5-631C-46C3-86C2-7CB925195CA8}" type="slidenum">
              <a:rPr lang="en-US" smtClean="0"/>
              <a:pPr>
                <a:defRPr/>
              </a:pPr>
              <a:t>16</a:t>
            </a:fld>
            <a:endParaRPr lang="en-US" dirty="0"/>
          </a:p>
        </p:txBody>
      </p:sp>
    </p:spTree>
    <p:extLst>
      <p:ext uri="{BB962C8B-B14F-4D97-AF65-F5344CB8AC3E}">
        <p14:creationId xmlns:p14="http://schemas.microsoft.com/office/powerpoint/2010/main" val="3091353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2201"/>
            <a:ext cx="7772400" cy="1066800"/>
          </a:xfrm>
        </p:spPr>
        <p:txBody>
          <a:bodyPr/>
          <a:lstStyle>
            <a:lvl1pPr algn="ctr">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373312"/>
            <a:ext cx="4040188"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73312"/>
            <a:ext cx="4041775"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3008313" cy="8572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371600"/>
            <a:ext cx="5111750"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286000"/>
            <a:ext cx="3008313" cy="38401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21225"/>
            <a:ext cx="7086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57200" y="533400"/>
            <a:ext cx="7086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457200" y="5367338"/>
            <a:ext cx="7086600" cy="804862"/>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12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smtClean="0"/>
              <a:t>‹#›</a:t>
            </a:r>
            <a:endParaRPr lang="en-US" dirty="0"/>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4E6502D2-D70F-4DD3-B162-5EA7A6F42306}" type="slidenum">
              <a:rPr lang="en-US"/>
              <a:pPr>
                <a:defRPr/>
              </a:pPr>
              <a:t>‹#›</a:t>
            </a:fld>
            <a:endParaRPr lang="en-US" dirty="0"/>
          </a:p>
        </p:txBody>
      </p:sp>
    </p:spTree>
    <p:extLst>
      <p:ext uri="{BB962C8B-B14F-4D97-AF65-F5344CB8AC3E}">
        <p14:creationId xmlns:p14="http://schemas.microsoft.com/office/powerpoint/2010/main" val="1986536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normAutofit/>
          </a:bodyPr>
          <a:lstStyle>
            <a:lvl1pPr algn="l">
              <a:defRPr sz="4000">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1"/>
          <p:cNvSpPr>
            <a:spLocks noGrp="1"/>
          </p:cNvSpPr>
          <p:nvPr>
            <p:ph type="ftr" sz="quarter" idx="3"/>
          </p:nvPr>
        </p:nvSpPr>
        <p:spPr>
          <a:xfrm>
            <a:off x="58674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fld id="{EA875508-8C67-4E23-98E5-E2B398F79A91}" type="slidenum">
              <a:rPr lang="en-US" smtClean="0"/>
              <a:pPr algn="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8288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1"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Footer Placeholder 1"/>
          <p:cNvSpPr>
            <a:spLocks noGrp="1"/>
          </p:cNvSpPr>
          <p:nvPr>
            <p:ph type="ftr" sz="quarter" idx="3"/>
          </p:nvPr>
        </p:nvSpPr>
        <p:spPr>
          <a:xfrm>
            <a:off x="58674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fld id="{EA875508-8C67-4E23-98E5-E2B398F79A91}" type="slidenum">
              <a:rPr lang="en-US" smtClean="0"/>
              <a:pPr algn="r"/>
              <a:t>‹#›</a:t>
            </a:fld>
            <a:endParaRPr lang="en-US" dirty="0"/>
          </a:p>
        </p:txBody>
      </p:sp>
    </p:spTree>
  </p:cSld>
  <p:clrMap bg1="lt1" tx1="dk1" bg2="lt2" tx2="dk2" accent1="accent1" accent2="accent2" accent3="accent3" accent4="accent4" accent5="accent5" accent6="accent6" hlink="hlink" folHlink="folHlink"/>
  <p:sldLayoutIdLst>
    <p:sldLayoutId id="2147483816" r:id="rId1"/>
    <p:sldLayoutId id="2147483812"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13" r:id="rId15"/>
    <p:sldLayoutId id="2147483814" r:id="rId16"/>
    <p:sldLayoutId id="2147483815" r:id="rId17"/>
    <p:sldLayoutId id="2147483829" r:id="rId18"/>
    <p:sldLayoutId id="2147483830" r:id="rId19"/>
  </p:sldLayoutIdLst>
  <p:hf sldNum="0" hdr="0" dt="0"/>
  <p:txStyles>
    <p:title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kern="1200">
          <a:solidFill>
            <a:srgbClr val="6F6F6F"/>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800" kern="1200">
          <a:solidFill>
            <a:srgbClr val="6F6F6F"/>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400" kern="1200">
          <a:solidFill>
            <a:srgbClr val="6F6F6F"/>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upload.wikimedia.org/wikipedia/commons/7/73/Energy_Star_logo.svg" TargetMode="Externa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jpe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hyperlink" Target="mailto:logomisuse@energystar.gov" TargetMode="External"/><Relationship Id="rId4" Type="http://schemas.openxmlformats.org/officeDocument/2006/relationships/hyperlink" Target="http://www.energystar.gov/logo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logomisuse@energystar.gov"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energystar.gov/newhomespartner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www.energystar.gov/newhomesmarketing" TargetMode="External"/><Relationship Id="rId4" Type="http://schemas.openxmlformats.org/officeDocument/2006/relationships/hyperlink" Target="http://www.energystar.gov/publications"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685800" y="2971800"/>
            <a:ext cx="7772400" cy="1066800"/>
          </a:xfrm>
        </p:spPr>
        <p:txBody>
          <a:bodyPr/>
          <a:lstStyle/>
          <a:p>
            <a:pPr eaLnBrk="1" hangingPunct="1"/>
            <a:r>
              <a:rPr lang="en-US" dirty="0" smtClean="0">
                <a:solidFill>
                  <a:schemeClr val="tx1">
                    <a:lumMod val="60000"/>
                    <a:lumOff val="40000"/>
                  </a:schemeClr>
                </a:solidFill>
                <a:latin typeface="Arial" charset="0"/>
                <a:cs typeface="Arial" charset="0"/>
              </a:rPr>
              <a:t>Proper Use of the</a:t>
            </a:r>
            <a:br>
              <a:rPr lang="en-US" dirty="0" smtClean="0">
                <a:solidFill>
                  <a:schemeClr val="tx1">
                    <a:lumMod val="60000"/>
                    <a:lumOff val="40000"/>
                  </a:schemeClr>
                </a:solidFill>
                <a:latin typeface="Arial" charset="0"/>
                <a:cs typeface="Arial" charset="0"/>
              </a:rPr>
            </a:br>
            <a:r>
              <a:rPr lang="en-US" dirty="0" smtClean="0">
                <a:solidFill>
                  <a:schemeClr val="tx1">
                    <a:lumMod val="60000"/>
                    <a:lumOff val="40000"/>
                  </a:schemeClr>
                </a:solidFill>
                <a:latin typeface="Arial" charset="0"/>
                <a:cs typeface="Arial" charset="0"/>
              </a:rPr>
              <a:t>ENERGY STAR</a:t>
            </a:r>
            <a:r>
              <a:rPr lang="en-US" baseline="30000" dirty="0" smtClean="0">
                <a:solidFill>
                  <a:schemeClr val="tx1">
                    <a:lumMod val="60000"/>
                    <a:lumOff val="40000"/>
                  </a:schemeClr>
                </a:solidFill>
                <a:latin typeface="Arial" charset="0"/>
                <a:cs typeface="Arial" charset="0"/>
              </a:rPr>
              <a:t>®</a:t>
            </a:r>
            <a:r>
              <a:rPr lang="en-US" dirty="0" smtClean="0">
                <a:solidFill>
                  <a:schemeClr val="tx1">
                    <a:lumMod val="60000"/>
                    <a:lumOff val="40000"/>
                  </a:schemeClr>
                </a:solidFill>
                <a:latin typeface="Arial" charset="0"/>
                <a:cs typeface="Arial" charset="0"/>
              </a:rPr>
              <a:t> Brand</a:t>
            </a:r>
            <a:br>
              <a:rPr lang="en-US" dirty="0" smtClean="0">
                <a:solidFill>
                  <a:schemeClr val="tx1">
                    <a:lumMod val="60000"/>
                    <a:lumOff val="40000"/>
                  </a:schemeClr>
                </a:solidFill>
                <a:latin typeface="Arial" charset="0"/>
                <a:cs typeface="Arial" charset="0"/>
              </a:rPr>
            </a:br>
            <a:endParaRPr lang="en-US" sz="2800" dirty="0" smtClean="0">
              <a:solidFill>
                <a:schemeClr val="tx1">
                  <a:lumMod val="60000"/>
                  <a:lumOff val="40000"/>
                </a:schemeClr>
              </a:solidFill>
              <a:latin typeface="Arial"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lumMod val="60000"/>
                    <a:lumOff val="40000"/>
                  </a:schemeClr>
                </a:solidFill>
              </a:rPr>
              <a:t>ENERGY STAR Partner Mark</a:t>
            </a:r>
          </a:p>
        </p:txBody>
      </p:sp>
      <p:sp>
        <p:nvSpPr>
          <p:cNvPr id="4" name="Footer Placeholder 3"/>
          <p:cNvSpPr>
            <a:spLocks noGrp="1"/>
          </p:cNvSpPr>
          <p:nvPr>
            <p:ph type="ftr" sz="quarter" idx="3"/>
          </p:nvPr>
        </p:nvSpPr>
        <p:spPr/>
        <p:txBody>
          <a:bodyPr/>
          <a:lstStyle/>
          <a:p>
            <a:pPr algn="r"/>
            <a:fld id="{EA875508-8C67-4E23-98E5-E2B398F79A91}" type="slidenum">
              <a:rPr lang="en-US" smtClean="0"/>
              <a:pPr algn="r"/>
              <a:t>10</a:t>
            </a:fld>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412372"/>
            <a:ext cx="6967728" cy="49122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616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lumMod val="60000"/>
                    <a:lumOff val="40000"/>
                  </a:schemeClr>
                </a:solidFill>
              </a:rPr>
              <a:t>ENERGY STAR </a:t>
            </a:r>
            <a:r>
              <a:rPr lang="en-US" dirty="0" smtClean="0">
                <a:solidFill>
                  <a:schemeClr val="tx1">
                    <a:lumMod val="60000"/>
                    <a:lumOff val="40000"/>
                  </a:schemeClr>
                </a:solidFill>
              </a:rPr>
              <a:t>Promotional Mark</a:t>
            </a:r>
            <a:endParaRPr lang="en-US" dirty="0"/>
          </a:p>
        </p:txBody>
      </p:sp>
      <p:sp>
        <p:nvSpPr>
          <p:cNvPr id="4" name="Footer Placeholder 3"/>
          <p:cNvSpPr>
            <a:spLocks noGrp="1"/>
          </p:cNvSpPr>
          <p:nvPr>
            <p:ph type="ftr" sz="quarter" idx="3"/>
          </p:nvPr>
        </p:nvSpPr>
        <p:spPr/>
        <p:txBody>
          <a:bodyPr/>
          <a:lstStyle/>
          <a:p>
            <a:pPr algn="r"/>
            <a:fld id="{EA875508-8C67-4E23-98E5-E2B398F79A91}" type="slidenum">
              <a:rPr lang="en-US" smtClean="0"/>
              <a:pPr algn="r"/>
              <a:t>11</a:t>
            </a:fld>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524000"/>
            <a:ext cx="6965062" cy="4910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078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lumMod val="60000"/>
                    <a:lumOff val="40000"/>
                  </a:schemeClr>
                </a:solidFill>
              </a:rPr>
              <a:t>ENERGY STAR Promotional Mark</a:t>
            </a:r>
            <a:endParaRPr lang="en-US" dirty="0"/>
          </a:p>
        </p:txBody>
      </p:sp>
      <p:sp>
        <p:nvSpPr>
          <p:cNvPr id="4" name="Footer Placeholder 3"/>
          <p:cNvSpPr>
            <a:spLocks noGrp="1"/>
          </p:cNvSpPr>
          <p:nvPr>
            <p:ph type="ftr" sz="quarter" idx="3"/>
          </p:nvPr>
        </p:nvSpPr>
        <p:spPr/>
        <p:txBody>
          <a:bodyPr/>
          <a:lstStyle/>
          <a:p>
            <a:pPr algn="r"/>
            <a:fld id="{EA875508-8C67-4E23-98E5-E2B398F79A91}" type="slidenum">
              <a:rPr lang="en-US" smtClean="0"/>
              <a:pPr algn="r"/>
              <a:t>12</a:t>
            </a:fld>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524000"/>
            <a:ext cx="5759726" cy="4910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5788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lumMod val="60000"/>
                    <a:lumOff val="40000"/>
                  </a:schemeClr>
                </a:solidFill>
              </a:rPr>
              <a:t>ENERGY </a:t>
            </a:r>
            <a:r>
              <a:rPr lang="en-US" dirty="0" smtClean="0">
                <a:solidFill>
                  <a:schemeClr val="tx1">
                    <a:lumMod val="60000"/>
                    <a:lumOff val="40000"/>
                  </a:schemeClr>
                </a:solidFill>
              </a:rPr>
              <a:t>STAR Designed </a:t>
            </a:r>
            <a:br>
              <a:rPr lang="en-US" dirty="0" smtClean="0">
                <a:solidFill>
                  <a:schemeClr val="tx1">
                    <a:lumMod val="60000"/>
                    <a:lumOff val="40000"/>
                  </a:schemeClr>
                </a:solidFill>
              </a:rPr>
            </a:br>
            <a:r>
              <a:rPr lang="en-US" dirty="0" smtClean="0">
                <a:solidFill>
                  <a:schemeClr val="tx1">
                    <a:lumMod val="60000"/>
                    <a:lumOff val="40000"/>
                  </a:schemeClr>
                </a:solidFill>
              </a:rPr>
              <a:t>to Earn Mark </a:t>
            </a:r>
            <a:endParaRPr lang="en-US" dirty="0"/>
          </a:p>
        </p:txBody>
      </p:sp>
      <p:sp>
        <p:nvSpPr>
          <p:cNvPr id="4" name="Footer Placeholder 3"/>
          <p:cNvSpPr>
            <a:spLocks noGrp="1"/>
          </p:cNvSpPr>
          <p:nvPr>
            <p:ph type="ftr" sz="quarter" idx="3"/>
          </p:nvPr>
        </p:nvSpPr>
        <p:spPr/>
        <p:txBody>
          <a:bodyPr/>
          <a:lstStyle/>
          <a:p>
            <a:pPr algn="r"/>
            <a:fld id="{EA875508-8C67-4E23-98E5-E2B398F79A91}" type="slidenum">
              <a:rPr lang="en-US" smtClean="0"/>
              <a:pPr algn="r"/>
              <a:t>13</a:t>
            </a:fld>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1600200"/>
            <a:ext cx="6269364" cy="4910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862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lumMod val="60000"/>
                    <a:lumOff val="40000"/>
                  </a:schemeClr>
                </a:solidFill>
              </a:rPr>
              <a:t>ENERGY </a:t>
            </a:r>
            <a:r>
              <a:rPr lang="en-US" dirty="0" smtClean="0">
                <a:solidFill>
                  <a:schemeClr val="tx1">
                    <a:lumMod val="60000"/>
                    <a:lumOff val="40000"/>
                  </a:schemeClr>
                </a:solidFill>
              </a:rPr>
              <a:t>STAR Certification Mark</a:t>
            </a:r>
            <a:endParaRPr lang="en-US" dirty="0"/>
          </a:p>
        </p:txBody>
      </p:sp>
      <p:sp>
        <p:nvSpPr>
          <p:cNvPr id="4" name="Footer Placeholder 3"/>
          <p:cNvSpPr>
            <a:spLocks noGrp="1"/>
          </p:cNvSpPr>
          <p:nvPr>
            <p:ph type="ftr" sz="quarter" idx="3"/>
          </p:nvPr>
        </p:nvSpPr>
        <p:spPr/>
        <p:txBody>
          <a:bodyPr/>
          <a:lstStyle/>
          <a:p>
            <a:pPr algn="r"/>
            <a:fld id="{EA875508-8C67-4E23-98E5-E2B398F79A91}" type="slidenum">
              <a:rPr lang="en-US" smtClean="0"/>
              <a:pPr algn="r"/>
              <a:t>14</a:t>
            </a:fld>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397330"/>
            <a:ext cx="6965062" cy="4910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6700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fontScale="90000"/>
          </a:bodyPr>
          <a:lstStyle/>
          <a:p>
            <a:pPr algn="ctr"/>
            <a:r>
              <a:rPr lang="en-US" dirty="0" smtClean="0">
                <a:solidFill>
                  <a:schemeClr val="tx1">
                    <a:lumMod val="60000"/>
                    <a:lumOff val="40000"/>
                  </a:schemeClr>
                </a:solidFill>
              </a:rPr>
              <a:t>Ask About ENERGY STAR Certified Homes Mark</a:t>
            </a:r>
          </a:p>
        </p:txBody>
      </p:sp>
      <p:pic>
        <p:nvPicPr>
          <p:cNvPr id="5124" name="Picture 4" descr="We Build Exampl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893888"/>
            <a:ext cx="3429000" cy="481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Box 6"/>
          <p:cNvSpPr txBox="1">
            <a:spLocks noChangeArrowheads="1"/>
          </p:cNvSpPr>
          <p:nvPr/>
        </p:nvSpPr>
        <p:spPr bwMode="auto">
          <a:xfrm>
            <a:off x="152400" y="1524000"/>
            <a:ext cx="2362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dirty="0">
                <a:solidFill>
                  <a:schemeClr val="tx1">
                    <a:lumMod val="60000"/>
                    <a:lumOff val="40000"/>
                  </a:schemeClr>
                </a:solidFill>
              </a:rPr>
              <a:t>Correct Use</a:t>
            </a:r>
          </a:p>
        </p:txBody>
      </p:sp>
      <p:sp>
        <p:nvSpPr>
          <p:cNvPr id="5127" name="TextBox 9"/>
          <p:cNvSpPr txBox="1">
            <a:spLocks noChangeArrowheads="1"/>
          </p:cNvSpPr>
          <p:nvPr/>
        </p:nvSpPr>
        <p:spPr bwMode="auto">
          <a:xfrm>
            <a:off x="4080933" y="1532467"/>
            <a:ext cx="1981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dirty="0">
                <a:solidFill>
                  <a:schemeClr val="tx1">
                    <a:lumMod val="60000"/>
                    <a:lumOff val="40000"/>
                  </a:schemeClr>
                </a:solidFill>
              </a:rPr>
              <a:t>Incorrect Use</a:t>
            </a:r>
          </a:p>
        </p:txBody>
      </p:sp>
      <p:pic>
        <p:nvPicPr>
          <p:cNvPr id="5128" name="Picture 9" descr="We Build Example_3.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0840" y="1919516"/>
            <a:ext cx="4937760" cy="2659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8970" y="3249055"/>
            <a:ext cx="786974" cy="105156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1708" y="5257800"/>
            <a:ext cx="513243" cy="685800"/>
          </a:xfrm>
          <a:prstGeom prst="rect">
            <a:avLst/>
          </a:prstGeom>
        </p:spPr>
      </p:pic>
      <p:sp>
        <p:nvSpPr>
          <p:cNvPr id="2" name="Footer Placeholder 1"/>
          <p:cNvSpPr>
            <a:spLocks noGrp="1"/>
          </p:cNvSpPr>
          <p:nvPr>
            <p:ph type="ftr" sz="quarter" idx="3"/>
          </p:nvPr>
        </p:nvSpPr>
        <p:spPr/>
        <p:txBody>
          <a:bodyPr/>
          <a:lstStyle/>
          <a:p>
            <a:pPr algn="r"/>
            <a:fld id="{D6210E12-9BCC-4433-B0D4-B6EDA100DF92}" type="slidenum">
              <a:rPr lang="en-US" smtClean="0"/>
              <a:pPr algn="r"/>
              <a:t>15</a:t>
            </a:fld>
            <a:endParaRPr lang="en-US" dirty="0"/>
          </a:p>
        </p:txBody>
      </p:sp>
    </p:spTree>
    <p:extLst>
      <p:ext uri="{BB962C8B-B14F-4D97-AF65-F5344CB8AC3E}">
        <p14:creationId xmlns:p14="http://schemas.microsoft.com/office/powerpoint/2010/main" val="689636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6200" y="304800"/>
            <a:ext cx="7696200" cy="914400"/>
          </a:xfrm>
        </p:spPr>
        <p:txBody>
          <a:bodyPr/>
          <a:lstStyle/>
          <a:p>
            <a:pPr algn="ctr" eaLnBrk="1" hangingPunct="1"/>
            <a:r>
              <a:rPr lang="en-US" dirty="0" smtClean="0">
                <a:solidFill>
                  <a:schemeClr val="tx1">
                    <a:lumMod val="60000"/>
                    <a:lumOff val="40000"/>
                  </a:schemeClr>
                </a:solidFill>
              </a:rPr>
              <a:t>Correct Use of Mark</a:t>
            </a:r>
          </a:p>
        </p:txBody>
      </p:sp>
      <p:sp>
        <p:nvSpPr>
          <p:cNvPr id="7" name="TextBox 6"/>
          <p:cNvSpPr txBox="1"/>
          <p:nvPr/>
        </p:nvSpPr>
        <p:spPr>
          <a:xfrm>
            <a:off x="228600" y="5410200"/>
            <a:ext cx="8382000" cy="1154162"/>
          </a:xfrm>
          <a:prstGeom prst="rect">
            <a:avLst/>
          </a:prstGeom>
          <a:noFill/>
        </p:spPr>
        <p:txBody>
          <a:bodyPr>
            <a:spAutoFit/>
          </a:bodyPr>
          <a:lstStyle/>
          <a:p>
            <a:pPr>
              <a:defRPr/>
            </a:pPr>
            <a:r>
              <a:rPr lang="en-US" sz="1400" b="1" dirty="0">
                <a:solidFill>
                  <a:schemeClr val="tx1">
                    <a:lumMod val="60000"/>
                    <a:lumOff val="40000"/>
                  </a:schemeClr>
                </a:solidFill>
              </a:rPr>
              <a:t>Examples of common uses of the mark are illustrated above:</a:t>
            </a:r>
            <a:r>
              <a:rPr lang="en-US" sz="1400" b="1" dirty="0" smtClean="0">
                <a:solidFill>
                  <a:schemeClr val="tx1">
                    <a:lumMod val="60000"/>
                    <a:lumOff val="40000"/>
                  </a:schemeClr>
                </a:solidFill>
              </a:rPr>
              <a:t> </a:t>
            </a:r>
            <a:endParaRPr lang="en-US" sz="1100" dirty="0" smtClean="0">
              <a:solidFill>
                <a:schemeClr val="tx1">
                  <a:lumMod val="60000"/>
                  <a:lumOff val="40000"/>
                </a:schemeClr>
              </a:solidFill>
            </a:endParaRPr>
          </a:p>
          <a:p>
            <a:pPr marL="228600" indent="-228600">
              <a:buFont typeface="+mj-lt"/>
              <a:buAutoNum type="arabicParenR"/>
              <a:defRPr/>
            </a:pPr>
            <a:r>
              <a:rPr lang="en-US" sz="1100" dirty="0" smtClean="0">
                <a:solidFill>
                  <a:schemeClr val="tx1">
                    <a:lumMod val="60000"/>
                    <a:lumOff val="40000"/>
                  </a:schemeClr>
                </a:solidFill>
              </a:rPr>
              <a:t>Promotional Mark on websites to educate the public about ENERGY STAR. </a:t>
            </a:r>
          </a:p>
          <a:p>
            <a:pPr marL="228600" indent="-228600">
              <a:buFont typeface="+mj-lt"/>
              <a:buAutoNum type="arabicParenR"/>
              <a:defRPr/>
            </a:pPr>
            <a:r>
              <a:rPr lang="en-US" sz="1100" dirty="0" smtClean="0">
                <a:solidFill>
                  <a:schemeClr val="tx1">
                    <a:lumMod val="60000"/>
                    <a:lumOff val="40000"/>
                  </a:schemeClr>
                </a:solidFill>
              </a:rPr>
              <a:t>Partner </a:t>
            </a:r>
            <a:r>
              <a:rPr lang="en-US" sz="1100" dirty="0">
                <a:solidFill>
                  <a:schemeClr val="tx1">
                    <a:lumMod val="60000"/>
                    <a:lumOff val="40000"/>
                  </a:schemeClr>
                </a:solidFill>
              </a:rPr>
              <a:t>Mark on annual reports promoting an organization’s ENERGY STAR Partnership.</a:t>
            </a:r>
            <a:endParaRPr lang="en-US" sz="1100" dirty="0" smtClean="0">
              <a:solidFill>
                <a:schemeClr val="tx1">
                  <a:lumMod val="60000"/>
                  <a:lumOff val="40000"/>
                </a:schemeClr>
              </a:solidFill>
            </a:endParaRPr>
          </a:p>
          <a:p>
            <a:pPr marL="228600" indent="-228600">
              <a:buFont typeface="+mj-lt"/>
              <a:buAutoNum type="arabicParenR"/>
              <a:defRPr/>
            </a:pPr>
            <a:r>
              <a:rPr lang="en-US" sz="1100" dirty="0" smtClean="0">
                <a:solidFill>
                  <a:schemeClr val="tx1">
                    <a:lumMod val="60000"/>
                    <a:lumOff val="40000"/>
                  </a:schemeClr>
                </a:solidFill>
              </a:rPr>
              <a:t>Designed </a:t>
            </a:r>
            <a:r>
              <a:rPr lang="en-US" sz="1100" dirty="0">
                <a:solidFill>
                  <a:schemeClr val="tx1">
                    <a:lumMod val="60000"/>
                    <a:lumOff val="40000"/>
                  </a:schemeClr>
                </a:solidFill>
              </a:rPr>
              <a:t>to Earn Mark on home plans, once verified by a third-party Home Energy Rater</a:t>
            </a:r>
            <a:r>
              <a:rPr lang="en-US" sz="1100" dirty="0" smtClean="0">
                <a:solidFill>
                  <a:schemeClr val="tx1">
                    <a:lumMod val="60000"/>
                    <a:lumOff val="40000"/>
                  </a:schemeClr>
                </a:solidFill>
              </a:rPr>
              <a:t>.</a:t>
            </a:r>
          </a:p>
          <a:p>
            <a:pPr marL="228600" indent="-228600">
              <a:buFont typeface="+mj-lt"/>
              <a:buAutoNum type="arabicParenR"/>
              <a:defRPr/>
            </a:pPr>
            <a:r>
              <a:rPr lang="en-US" sz="1100" dirty="0" smtClean="0">
                <a:solidFill>
                  <a:schemeClr val="tx1">
                    <a:lumMod val="60000"/>
                    <a:lumOff val="40000"/>
                  </a:schemeClr>
                </a:solidFill>
              </a:rPr>
              <a:t>Certification Mark on plaques or signage in front of or on ENERGY STAR qualified homes.  </a:t>
            </a:r>
          </a:p>
          <a:p>
            <a:pPr marL="228600" indent="-228600">
              <a:buFont typeface="+mj-lt"/>
              <a:buAutoNum type="arabicParenR"/>
              <a:defRPr/>
            </a:pPr>
            <a:endParaRPr lang="en-US" sz="1100" dirty="0">
              <a:solidFill>
                <a:schemeClr val="tx1">
                  <a:lumMod val="60000"/>
                  <a:lumOff val="40000"/>
                </a:schemeClr>
              </a:solidFill>
            </a:endParaRPr>
          </a:p>
        </p:txBody>
      </p:sp>
      <p:sp>
        <p:nvSpPr>
          <p:cNvPr id="2" name="Footer Placeholder 1"/>
          <p:cNvSpPr>
            <a:spLocks noGrp="1"/>
          </p:cNvSpPr>
          <p:nvPr>
            <p:ph type="ftr" sz="quarter" idx="4294967295"/>
          </p:nvPr>
        </p:nvSpPr>
        <p:spPr>
          <a:xfrm>
            <a:off x="5867400" y="6356350"/>
            <a:ext cx="2895600" cy="365125"/>
          </a:xfrm>
          <a:prstGeom prst="rect">
            <a:avLst/>
          </a:prstGeom>
        </p:spPr>
        <p:txBody>
          <a:bodyPr/>
          <a:lstStyle/>
          <a:p>
            <a:pPr algn="r"/>
            <a:fld id="{12D73918-AFA2-4707-9BA4-A6395A2BA03C}" type="slidenum">
              <a:rPr lang="en-US" smtClean="0"/>
              <a:pPr algn="r"/>
              <a:t>16</a:t>
            </a:fld>
            <a:endParaRPr lang="en-US"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203"/>
          <a:stretch/>
        </p:blipFill>
        <p:spPr bwMode="auto">
          <a:xfrm>
            <a:off x="276225" y="1313213"/>
            <a:ext cx="8591550" cy="41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976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6200" y="228600"/>
            <a:ext cx="7696200" cy="1066800"/>
          </a:xfrm>
        </p:spPr>
        <p:txBody>
          <a:bodyPr/>
          <a:lstStyle/>
          <a:p>
            <a:pPr algn="ctr" eaLnBrk="1" hangingPunct="1"/>
            <a:r>
              <a:rPr lang="en-US" dirty="0" smtClean="0">
                <a:solidFill>
                  <a:schemeClr val="tx1">
                    <a:lumMod val="60000"/>
                    <a:lumOff val="40000"/>
                  </a:schemeClr>
                </a:solidFill>
              </a:rPr>
              <a:t>Common Violations</a:t>
            </a:r>
          </a:p>
        </p:txBody>
      </p:sp>
      <p:sp>
        <p:nvSpPr>
          <p:cNvPr id="3" name="Content Placeholder 2"/>
          <p:cNvSpPr>
            <a:spLocks noGrp="1"/>
          </p:cNvSpPr>
          <p:nvPr>
            <p:ph idx="1"/>
          </p:nvPr>
        </p:nvSpPr>
        <p:spPr>
          <a:xfrm>
            <a:off x="0" y="1600200"/>
            <a:ext cx="9144000" cy="5257800"/>
          </a:xfrm>
        </p:spPr>
        <p:txBody>
          <a:bodyPr/>
          <a:lstStyle/>
          <a:p>
            <a:pPr marL="0" indent="0" eaLnBrk="1" hangingPunct="1">
              <a:buFont typeface="Arial" charset="0"/>
              <a:buNone/>
              <a:defRPr/>
            </a:pPr>
            <a:r>
              <a:rPr lang="en-US" sz="2400" dirty="0" smtClean="0">
                <a:solidFill>
                  <a:schemeClr val="tx1">
                    <a:lumMod val="60000"/>
                    <a:lumOff val="40000"/>
                  </a:schemeClr>
                </a:solidFill>
              </a:rPr>
              <a:t>The most common types of violations for Homes companies are the unauthorized use of the logo by Non-Partners and alteration of the logo by both Partners and Non-Partners.</a:t>
            </a:r>
          </a:p>
          <a:p>
            <a:pPr marL="0" indent="0" eaLnBrk="1" hangingPunct="1">
              <a:buFont typeface="Arial" charset="0"/>
              <a:buNone/>
              <a:defRPr/>
            </a:pPr>
            <a:endParaRPr lang="en-US" sz="2400" dirty="0" smtClean="0"/>
          </a:p>
          <a:p>
            <a:pPr marL="0" indent="0" eaLnBrk="1" hangingPunct="1">
              <a:buFont typeface="Arial" charset="0"/>
              <a:buNone/>
              <a:defRPr/>
            </a:pPr>
            <a:endParaRPr lang="en-US" sz="2400" dirty="0" smtClean="0"/>
          </a:p>
          <a:p>
            <a:pPr eaLnBrk="1" hangingPunct="1">
              <a:buFont typeface="Arial" charset="0"/>
              <a:buNone/>
              <a:defRPr/>
            </a:pPr>
            <a:endParaRPr lang="en-US" sz="2400" dirty="0" smtClean="0"/>
          </a:p>
          <a:p>
            <a:pPr eaLnBrk="1" hangingPunct="1">
              <a:defRPr/>
            </a:pPr>
            <a:endParaRPr lang="en-US" dirty="0"/>
          </a:p>
        </p:txBody>
      </p:sp>
      <p:pic>
        <p:nvPicPr>
          <p:cNvPr id="6148" name="Picture 3" descr="Unauthorized Use.JPG"/>
          <p:cNvPicPr>
            <a:picLocks noChangeAspect="1"/>
          </p:cNvPicPr>
          <p:nvPr/>
        </p:nvPicPr>
        <p:blipFill rotWithShape="1">
          <a:blip r:embed="rId2" cstate="print">
            <a:extLst>
              <a:ext uri="{28A0092B-C50C-407E-A947-70E740481C1C}">
                <a14:useLocalDpi xmlns:a14="http://schemas.microsoft.com/office/drawing/2010/main" val="0"/>
              </a:ext>
            </a:extLst>
          </a:blip>
          <a:srcRect t="22532" b="20787"/>
          <a:stretch/>
        </p:blipFill>
        <p:spPr bwMode="auto">
          <a:xfrm>
            <a:off x="152401" y="3619500"/>
            <a:ext cx="4449279" cy="1563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4" descr="Cert Mark.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4724400"/>
            <a:ext cx="441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Box 5"/>
          <p:cNvSpPr txBox="1">
            <a:spLocks noChangeArrowheads="1"/>
          </p:cNvSpPr>
          <p:nvPr/>
        </p:nvSpPr>
        <p:spPr bwMode="auto">
          <a:xfrm>
            <a:off x="0" y="2819400"/>
            <a:ext cx="441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a:t>Unauthorized Use</a:t>
            </a:r>
          </a:p>
        </p:txBody>
      </p:sp>
      <p:pic>
        <p:nvPicPr>
          <p:cNvPr id="6151" name="Picture 6" descr="Alteration.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3124200"/>
            <a:ext cx="4087813"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TextBox 7"/>
          <p:cNvSpPr txBox="1">
            <a:spLocks noChangeArrowheads="1"/>
          </p:cNvSpPr>
          <p:nvPr/>
        </p:nvSpPr>
        <p:spPr bwMode="auto">
          <a:xfrm>
            <a:off x="4876800" y="2819400"/>
            <a:ext cx="403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a:t>Alteration</a:t>
            </a:r>
          </a:p>
        </p:txBody>
      </p:sp>
      <p:sp>
        <p:nvSpPr>
          <p:cNvPr id="2" name="Rectangle 1"/>
          <p:cNvSpPr/>
          <p:nvPr/>
        </p:nvSpPr>
        <p:spPr>
          <a:xfrm>
            <a:off x="4876799" y="3124200"/>
            <a:ext cx="4087813" cy="6858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Home Builder, Inc.</a:t>
            </a:r>
            <a:endParaRPr lang="en-US" dirty="0"/>
          </a:p>
        </p:txBody>
      </p:sp>
      <p:sp>
        <p:nvSpPr>
          <p:cNvPr id="4" name="Rectangle 3"/>
          <p:cNvSpPr/>
          <p:nvPr/>
        </p:nvSpPr>
        <p:spPr>
          <a:xfrm>
            <a:off x="4876800" y="4800600"/>
            <a:ext cx="4087812" cy="381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52401" y="3124200"/>
            <a:ext cx="4444942" cy="495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New Homes, LLC</a:t>
            </a:r>
            <a:endParaRPr lang="en-US" dirty="0"/>
          </a:p>
        </p:txBody>
      </p:sp>
      <p:sp>
        <p:nvSpPr>
          <p:cNvPr id="6" name="Footer Placeholder 5"/>
          <p:cNvSpPr>
            <a:spLocks noGrp="1"/>
          </p:cNvSpPr>
          <p:nvPr>
            <p:ph type="ftr" sz="quarter" idx="3"/>
          </p:nvPr>
        </p:nvSpPr>
        <p:spPr/>
        <p:txBody>
          <a:bodyPr/>
          <a:lstStyle/>
          <a:p>
            <a:pPr algn="r"/>
            <a:fld id="{8A50AE42-1DDC-4FF5-AD5A-75D482D30741}" type="slidenum">
              <a:rPr lang="en-US" smtClean="0"/>
              <a:pPr algn="r"/>
              <a:t>17</a:t>
            </a:fld>
            <a:endParaRPr lang="en-US" dirty="0"/>
          </a:p>
        </p:txBody>
      </p:sp>
    </p:spTree>
    <p:extLst>
      <p:ext uri="{BB962C8B-B14F-4D97-AF65-F5344CB8AC3E}">
        <p14:creationId xmlns:p14="http://schemas.microsoft.com/office/powerpoint/2010/main" val="12126523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6200" y="228600"/>
            <a:ext cx="7696200" cy="1066800"/>
          </a:xfrm>
        </p:spPr>
        <p:txBody>
          <a:bodyPr>
            <a:normAutofit/>
          </a:bodyPr>
          <a:lstStyle/>
          <a:p>
            <a:pPr algn="ctr" eaLnBrk="1" hangingPunct="1"/>
            <a:r>
              <a:rPr lang="en-US" dirty="0" smtClean="0">
                <a:solidFill>
                  <a:schemeClr val="tx1">
                    <a:lumMod val="60000"/>
                    <a:lumOff val="40000"/>
                  </a:schemeClr>
                </a:solidFill>
              </a:rPr>
              <a:t>Using the Certification Mark</a:t>
            </a:r>
          </a:p>
        </p:txBody>
      </p:sp>
      <p:sp>
        <p:nvSpPr>
          <p:cNvPr id="3" name="Content Placeholder 2"/>
          <p:cNvSpPr>
            <a:spLocks noGrp="1"/>
          </p:cNvSpPr>
          <p:nvPr>
            <p:ph idx="1"/>
          </p:nvPr>
        </p:nvSpPr>
        <p:spPr>
          <a:xfrm>
            <a:off x="0" y="1600200"/>
            <a:ext cx="9144000" cy="5257800"/>
          </a:xfrm>
        </p:spPr>
        <p:txBody>
          <a:bodyPr/>
          <a:lstStyle/>
          <a:p>
            <a:pPr marL="0" indent="0" eaLnBrk="1" hangingPunct="1">
              <a:buNone/>
              <a:defRPr/>
            </a:pPr>
            <a:r>
              <a:rPr lang="en-US" sz="2400" dirty="0" smtClean="0">
                <a:solidFill>
                  <a:schemeClr val="tx1">
                    <a:lumMod val="60000"/>
                    <a:lumOff val="40000"/>
                  </a:schemeClr>
                </a:solidFill>
              </a:rPr>
              <a:t>The Certification mark should be used to identify an ENERGY STAR certified home. It should not be used </a:t>
            </a:r>
            <a:r>
              <a:rPr lang="en-US" sz="2400" dirty="0">
                <a:solidFill>
                  <a:schemeClr val="tx1">
                    <a:lumMod val="60000"/>
                    <a:lumOff val="40000"/>
                  </a:schemeClr>
                </a:solidFill>
              </a:rPr>
              <a:t>t</a:t>
            </a:r>
            <a:r>
              <a:rPr lang="en-US" sz="2400" dirty="0" smtClean="0">
                <a:solidFill>
                  <a:schemeClr val="tx1">
                    <a:lumMod val="60000"/>
                    <a:lumOff val="40000"/>
                  </a:schemeClr>
                </a:solidFill>
              </a:rPr>
              <a:t>o promote participation </a:t>
            </a:r>
            <a:r>
              <a:rPr lang="en-US" sz="2400" dirty="0">
                <a:solidFill>
                  <a:schemeClr val="tx1">
                    <a:lumMod val="60000"/>
                    <a:lumOff val="40000"/>
                  </a:schemeClr>
                </a:solidFill>
              </a:rPr>
              <a:t>in the New Homes program in </a:t>
            </a:r>
            <a:r>
              <a:rPr lang="en-US" sz="2400" dirty="0" smtClean="0">
                <a:solidFill>
                  <a:schemeClr val="tx1">
                    <a:lumMod val="60000"/>
                    <a:lumOff val="40000"/>
                  </a:schemeClr>
                </a:solidFill>
              </a:rPr>
              <a:t>general advertisements </a:t>
            </a:r>
            <a:r>
              <a:rPr lang="en-US" sz="2400" dirty="0">
                <a:solidFill>
                  <a:schemeClr val="tx1">
                    <a:lumMod val="60000"/>
                    <a:lumOff val="40000"/>
                  </a:schemeClr>
                </a:solidFill>
              </a:rPr>
              <a:t>and marketing </a:t>
            </a:r>
            <a:r>
              <a:rPr lang="en-US" sz="2400" dirty="0" smtClean="0">
                <a:solidFill>
                  <a:schemeClr val="tx1">
                    <a:lumMod val="60000"/>
                    <a:lumOff val="40000"/>
                  </a:schemeClr>
                </a:solidFill>
              </a:rPr>
              <a:t>materials. </a:t>
            </a:r>
            <a:endParaRPr lang="en-US" sz="2400" dirty="0">
              <a:solidFill>
                <a:schemeClr val="tx1">
                  <a:lumMod val="60000"/>
                  <a:lumOff val="40000"/>
                </a:schemeClr>
              </a:solidFill>
            </a:endParaRPr>
          </a:p>
          <a:p>
            <a:pPr marL="0" indent="0" eaLnBrk="1" hangingPunct="1">
              <a:buFont typeface="Arial" charset="0"/>
              <a:buNone/>
              <a:defRPr/>
            </a:pPr>
            <a:endParaRPr lang="en-US" sz="2400" dirty="0" smtClean="0"/>
          </a:p>
          <a:p>
            <a:pPr marL="0" indent="0" eaLnBrk="1" hangingPunct="1">
              <a:buFont typeface="Arial" charset="0"/>
              <a:buNone/>
              <a:defRPr/>
            </a:pPr>
            <a:endParaRPr lang="en-US" sz="2400" dirty="0" smtClean="0"/>
          </a:p>
          <a:p>
            <a:pPr marL="0" indent="0" eaLnBrk="1" hangingPunct="1">
              <a:buFont typeface="Arial" charset="0"/>
              <a:buNone/>
              <a:defRPr/>
            </a:pPr>
            <a:endParaRPr lang="en-US" sz="2400" dirty="0" smtClean="0"/>
          </a:p>
          <a:p>
            <a:pPr eaLnBrk="1" hangingPunct="1">
              <a:buFont typeface="Arial" charset="0"/>
              <a:buNone/>
              <a:defRPr/>
            </a:pPr>
            <a:endParaRPr lang="en-US" sz="2400" dirty="0" smtClean="0"/>
          </a:p>
          <a:p>
            <a:pPr eaLnBrk="1" hangingPunct="1">
              <a:defRPr/>
            </a:pPr>
            <a:endParaRPr lang="en-US" dirty="0"/>
          </a:p>
        </p:txBody>
      </p:sp>
      <p:sp>
        <p:nvSpPr>
          <p:cNvPr id="6150" name="TextBox 5"/>
          <p:cNvSpPr txBox="1">
            <a:spLocks noChangeArrowheads="1"/>
          </p:cNvSpPr>
          <p:nvPr/>
        </p:nvSpPr>
        <p:spPr bwMode="auto">
          <a:xfrm>
            <a:off x="5486400" y="3212044"/>
            <a:ext cx="2248636"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smtClean="0"/>
              <a:t>Incorrect Use</a:t>
            </a:r>
            <a:endParaRPr lang="en-US" dirty="0"/>
          </a:p>
        </p:txBody>
      </p:sp>
      <p:sp>
        <p:nvSpPr>
          <p:cNvPr id="6152" name="TextBox 7"/>
          <p:cNvSpPr txBox="1">
            <a:spLocks noChangeArrowheads="1"/>
          </p:cNvSpPr>
          <p:nvPr/>
        </p:nvSpPr>
        <p:spPr bwMode="auto">
          <a:xfrm>
            <a:off x="202509" y="3161241"/>
            <a:ext cx="3851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smtClean="0"/>
              <a:t>Correct Use</a:t>
            </a:r>
            <a:endParaRPr lang="en-US" dirty="0"/>
          </a:p>
        </p:txBody>
      </p:sp>
      <p:pic>
        <p:nvPicPr>
          <p:cNvPr id="13" name="Content Placeholder 3" descr="Partner mark.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3576110"/>
            <a:ext cx="2248636" cy="2743200"/>
          </a:xfrm>
          <a:prstGeom prst="rect">
            <a:avLst/>
          </a:prstGeom>
          <a:noFill/>
          <a:ln w="9525">
            <a:solidFill>
              <a:schemeClr val="accent1">
                <a:shade val="50000"/>
              </a:schemeClr>
            </a:solidFill>
            <a:miter lim="800000"/>
            <a:headEnd/>
            <a:tailEnd/>
          </a:ln>
        </p:spPr>
      </p:pic>
      <p:pic>
        <p:nvPicPr>
          <p:cNvPr id="14" name="Picture 4" descr="Cert Mark.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3110" y="4407166"/>
            <a:ext cx="441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3657600" y="4876800"/>
            <a:ext cx="792369" cy="14620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5" descr="Promo mark_correct use.JPG"/>
          <p:cNvPicPr>
            <a:picLocks noChangeAspect="1"/>
          </p:cNvPicPr>
          <p:nvPr/>
        </p:nvPicPr>
        <p:blipFill rotWithShape="1">
          <a:blip r:embed="rId4" cstate="print">
            <a:extLst>
              <a:ext uri="{28A0092B-C50C-407E-A947-70E740481C1C}">
                <a14:useLocalDpi xmlns:a14="http://schemas.microsoft.com/office/drawing/2010/main" val="0"/>
              </a:ext>
            </a:extLst>
          </a:blip>
          <a:srcRect b="35959"/>
          <a:stretch/>
        </p:blipFill>
        <p:spPr bwMode="auto">
          <a:xfrm>
            <a:off x="202509" y="3996532"/>
            <a:ext cx="3851275" cy="234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02509" y="3531129"/>
            <a:ext cx="3851275" cy="47122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Home Construction, Inc.</a:t>
            </a:r>
            <a:endParaRPr lang="en-US" dirty="0"/>
          </a:p>
        </p:txBody>
      </p:sp>
      <p:pic>
        <p:nvPicPr>
          <p:cNvPr id="18" name="Picture 4" descr="Cert Mark.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2457" y="4788958"/>
            <a:ext cx="441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6934200" y="4876800"/>
            <a:ext cx="800836" cy="14425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3"/>
          </p:nvPr>
        </p:nvSpPr>
        <p:spPr/>
        <p:txBody>
          <a:bodyPr/>
          <a:lstStyle/>
          <a:p>
            <a:pPr algn="r"/>
            <a:fld id="{1DC7EAAE-B73D-4AAC-9222-7FC327E4C2A2}" type="slidenum">
              <a:rPr lang="en-US" smtClean="0"/>
              <a:pPr algn="r"/>
              <a:t>18</a:t>
            </a:fld>
            <a:endParaRPr lang="en-US" dirty="0"/>
          </a:p>
        </p:txBody>
      </p:sp>
    </p:spTree>
    <p:extLst>
      <p:ext uri="{BB962C8B-B14F-4D97-AF65-F5344CB8AC3E}">
        <p14:creationId xmlns:p14="http://schemas.microsoft.com/office/powerpoint/2010/main" val="11561442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a:bodyPr>
          <a:lstStyle/>
          <a:p>
            <a:pPr algn="ctr"/>
            <a:r>
              <a:rPr lang="en-US" dirty="0" smtClean="0">
                <a:solidFill>
                  <a:schemeClr val="tx1">
                    <a:lumMod val="60000"/>
                    <a:lumOff val="40000"/>
                  </a:schemeClr>
                </a:solidFill>
              </a:rPr>
              <a:t>Using the Promotional Marks</a:t>
            </a:r>
          </a:p>
        </p:txBody>
      </p:sp>
      <p:pic>
        <p:nvPicPr>
          <p:cNvPr id="7171" name="Content Placeholder 3" descr="Change for the Better.JPG"/>
          <p:cNvPicPr>
            <a:picLocks noChangeAspect="1"/>
          </p:cNvPicPr>
          <p:nvPr/>
        </p:nvPicPr>
        <p:blipFill rotWithShape="1">
          <a:blip r:embed="rId2" cstate="print">
            <a:extLst>
              <a:ext uri="{28A0092B-C50C-407E-A947-70E740481C1C}">
                <a14:useLocalDpi xmlns:a14="http://schemas.microsoft.com/office/drawing/2010/main" val="0"/>
              </a:ext>
            </a:extLst>
          </a:blip>
          <a:srcRect b="14509"/>
          <a:stretch/>
        </p:blipFill>
        <p:spPr bwMode="auto">
          <a:xfrm>
            <a:off x="355600" y="3214423"/>
            <a:ext cx="252560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8600" y="1447800"/>
            <a:ext cx="8229600" cy="1143000"/>
          </a:xfrm>
          <a:prstGeom prst="rect">
            <a:avLst/>
          </a:prstGeom>
        </p:spPr>
        <p:txBody>
          <a:bodyPr vert="horz" wrap="square" lIns="91440" tIns="45720" rIns="91440" bIns="45720" rtlCol="0" anchor="ctr">
            <a:normAutofit/>
          </a:bodyPr>
          <a:lstStyle/>
          <a:p>
            <a:pPr marL="0" marR="0" indent="0"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3" name="TextBox 2"/>
          <p:cNvSpPr txBox="1"/>
          <p:nvPr/>
        </p:nvSpPr>
        <p:spPr>
          <a:xfrm>
            <a:off x="321733" y="1524000"/>
            <a:ext cx="7907867" cy="1371600"/>
          </a:xfrm>
          <a:prstGeom prst="rect">
            <a:avLst/>
          </a:prstGeom>
        </p:spPr>
        <p:txBody>
          <a:bodyPr vert="horz" wrap="square" lIns="91440" tIns="45720" rIns="91440" bIns="45720" rtlCol="0" anchor="ctr">
            <a:noAutofit/>
          </a:bodyPr>
          <a:lstStyle/>
          <a:p>
            <a:pPr fontAlgn="auto">
              <a:spcAft>
                <a:spcPts val="0"/>
              </a:spcAft>
            </a:pPr>
            <a:r>
              <a:rPr kumimoji="0" lang="en-US" b="0" i="0" u="none" strike="noStrike" kern="1200" cap="none" spc="0" normalizeH="0" baseline="0" noProof="0" dirty="0" smtClean="0">
                <a:ln>
                  <a:noFill/>
                </a:ln>
                <a:solidFill>
                  <a:schemeClr val="tx1">
                    <a:lumMod val="60000"/>
                    <a:lumOff val="40000"/>
                  </a:schemeClr>
                </a:solidFill>
                <a:effectLst/>
                <a:uLnTx/>
                <a:uFillTx/>
                <a:latin typeface="Arial" pitchFamily="34" charset="0"/>
                <a:ea typeface="+mj-ea"/>
                <a:cs typeface="Arial" pitchFamily="34" charset="0"/>
              </a:rPr>
              <a:t>The ENERGY STAR promotional</a:t>
            </a:r>
            <a:r>
              <a:rPr kumimoji="0" lang="en-US" b="0" i="0" u="none" strike="noStrike" kern="1200" cap="none" spc="0" normalizeH="0" noProof="0" dirty="0" smtClean="0">
                <a:ln>
                  <a:noFill/>
                </a:ln>
                <a:solidFill>
                  <a:schemeClr val="tx1">
                    <a:lumMod val="60000"/>
                    <a:lumOff val="40000"/>
                  </a:schemeClr>
                </a:solidFill>
                <a:effectLst/>
                <a:uLnTx/>
                <a:uFillTx/>
                <a:latin typeface="Arial" pitchFamily="34" charset="0"/>
                <a:ea typeface="+mj-ea"/>
                <a:cs typeface="Arial" pitchFamily="34" charset="0"/>
              </a:rPr>
              <a:t> </a:t>
            </a:r>
            <a:r>
              <a:rPr lang="en-US" dirty="0">
                <a:solidFill>
                  <a:schemeClr val="tx1">
                    <a:lumMod val="60000"/>
                    <a:lumOff val="40000"/>
                  </a:schemeClr>
                </a:solidFill>
                <a:latin typeface="Arial" pitchFamily="34" charset="0"/>
                <a:ea typeface="+mj-ea"/>
                <a:cs typeface="Arial" pitchFamily="34" charset="0"/>
              </a:rPr>
              <a:t>marks should be used to </a:t>
            </a:r>
            <a:r>
              <a:rPr lang="en-US" dirty="0" smtClean="0">
                <a:solidFill>
                  <a:schemeClr val="tx1">
                    <a:lumMod val="60000"/>
                    <a:lumOff val="40000"/>
                  </a:schemeClr>
                </a:solidFill>
                <a:latin typeface="Arial" pitchFamily="34" charset="0"/>
                <a:ea typeface="+mj-ea"/>
                <a:cs typeface="Arial" pitchFamily="34" charset="0"/>
              </a:rPr>
              <a:t>educate </a:t>
            </a:r>
            <a:r>
              <a:rPr lang="en-US" dirty="0">
                <a:solidFill>
                  <a:schemeClr val="tx1">
                    <a:lumMod val="60000"/>
                    <a:lumOff val="40000"/>
                  </a:schemeClr>
                </a:solidFill>
                <a:latin typeface="Arial" pitchFamily="34" charset="0"/>
                <a:ea typeface="+mj-ea"/>
                <a:cs typeface="Arial" pitchFamily="34" charset="0"/>
              </a:rPr>
              <a:t>consumers about ENERGY STAR certified homes and promote an organization’s support of the ENERGY STAR Certified Homes </a:t>
            </a:r>
            <a:r>
              <a:rPr lang="en-US" dirty="0" smtClean="0">
                <a:solidFill>
                  <a:schemeClr val="tx1">
                    <a:lumMod val="60000"/>
                    <a:lumOff val="40000"/>
                  </a:schemeClr>
                </a:solidFill>
                <a:latin typeface="Arial" pitchFamily="34" charset="0"/>
                <a:ea typeface="+mj-ea"/>
                <a:cs typeface="Arial" pitchFamily="34" charset="0"/>
              </a:rPr>
              <a:t>program. The promotional </a:t>
            </a:r>
            <a:r>
              <a:rPr lang="en-US" dirty="0">
                <a:solidFill>
                  <a:schemeClr val="tx1">
                    <a:lumMod val="60000"/>
                    <a:lumOff val="40000"/>
                  </a:schemeClr>
                </a:solidFill>
                <a:latin typeface="Arial" pitchFamily="34" charset="0"/>
                <a:ea typeface="+mj-ea"/>
                <a:cs typeface="Arial" pitchFamily="34" charset="0"/>
              </a:rPr>
              <a:t>marks should not </a:t>
            </a:r>
            <a:r>
              <a:rPr lang="en-US" dirty="0" smtClean="0">
                <a:solidFill>
                  <a:schemeClr val="tx1">
                    <a:lumMod val="60000"/>
                    <a:lumOff val="40000"/>
                  </a:schemeClr>
                </a:solidFill>
                <a:latin typeface="Arial" pitchFamily="34" charset="0"/>
                <a:ea typeface="+mj-ea"/>
                <a:cs typeface="Arial" pitchFamily="34" charset="0"/>
              </a:rPr>
              <a:t>be used </a:t>
            </a:r>
            <a:r>
              <a:rPr lang="en-US" dirty="0">
                <a:solidFill>
                  <a:schemeClr val="tx1">
                    <a:lumMod val="60000"/>
                    <a:lumOff val="40000"/>
                  </a:schemeClr>
                </a:solidFill>
                <a:latin typeface="Arial" pitchFamily="34" charset="0"/>
                <a:ea typeface="+mj-ea"/>
                <a:cs typeface="Arial" pitchFamily="34" charset="0"/>
              </a:rPr>
              <a:t>to identify ENERGY STAR certified homes, nor to imply that non-labeled homes are ENERGY STAR </a:t>
            </a:r>
            <a:r>
              <a:rPr lang="en-US" dirty="0" smtClean="0">
                <a:solidFill>
                  <a:schemeClr val="tx1">
                    <a:lumMod val="60000"/>
                    <a:lumOff val="40000"/>
                  </a:schemeClr>
                </a:solidFill>
                <a:latin typeface="Arial" pitchFamily="34" charset="0"/>
                <a:ea typeface="+mj-ea"/>
                <a:cs typeface="Arial" pitchFamily="34" charset="0"/>
              </a:rPr>
              <a:t>certified.</a:t>
            </a:r>
            <a:endParaRPr kumimoji="0" lang="en-US" b="0" i="0" u="none" strike="noStrike" kern="1200" cap="none" spc="0" normalizeH="0" baseline="0" noProof="0" dirty="0" smtClean="0">
              <a:ln>
                <a:noFill/>
              </a:ln>
              <a:solidFill>
                <a:schemeClr val="tx1">
                  <a:lumMod val="60000"/>
                  <a:lumOff val="40000"/>
                </a:schemeClr>
              </a:solidFill>
              <a:effectLst/>
              <a:uLnTx/>
              <a:uFillTx/>
              <a:latin typeface="Arial" pitchFamily="34" charset="0"/>
              <a:ea typeface="+mj-ea"/>
              <a:cs typeface="Arial" pitchFamily="34" charset="0"/>
            </a:endParaRPr>
          </a:p>
        </p:txBody>
      </p:sp>
      <p:pic>
        <p:nvPicPr>
          <p:cNvPr id="7" name="Picture 5" descr="Promo mark_correct use.JPG"/>
          <p:cNvPicPr>
            <a:picLocks noChangeAspect="1"/>
          </p:cNvPicPr>
          <p:nvPr/>
        </p:nvPicPr>
        <p:blipFill rotWithShape="1">
          <a:blip r:embed="rId3" cstate="print">
            <a:extLst>
              <a:ext uri="{28A0092B-C50C-407E-A947-70E740481C1C}">
                <a14:useLocalDpi xmlns:a14="http://schemas.microsoft.com/office/drawing/2010/main" val="0"/>
              </a:ext>
            </a:extLst>
          </a:blip>
          <a:srcRect b="35959"/>
          <a:stretch/>
        </p:blipFill>
        <p:spPr bwMode="auto">
          <a:xfrm>
            <a:off x="4648200" y="3581400"/>
            <a:ext cx="3851275" cy="234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7"/>
          <p:cNvSpPr txBox="1">
            <a:spLocks noChangeArrowheads="1"/>
          </p:cNvSpPr>
          <p:nvPr/>
        </p:nvSpPr>
        <p:spPr bwMode="auto">
          <a:xfrm>
            <a:off x="355600" y="2847709"/>
            <a:ext cx="252560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smtClean="0"/>
              <a:t>Correct Use</a:t>
            </a:r>
            <a:endParaRPr lang="en-US" dirty="0"/>
          </a:p>
        </p:txBody>
      </p:sp>
      <p:sp>
        <p:nvSpPr>
          <p:cNvPr id="10" name="Rectangle 9"/>
          <p:cNvSpPr/>
          <p:nvPr/>
        </p:nvSpPr>
        <p:spPr>
          <a:xfrm>
            <a:off x="4648200" y="3189552"/>
            <a:ext cx="3851275" cy="47122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Home Construction, Inc.</a:t>
            </a:r>
            <a:endParaRPr lang="en-US" dirty="0"/>
          </a:p>
        </p:txBody>
      </p:sp>
      <p:pic>
        <p:nvPicPr>
          <p:cNvPr id="11" name="Picture 3" descr="ENE_LM_k_h"/>
          <p:cNvPicPr>
            <a:picLocks noChangeAspect="1" noChangeArrowheads="1"/>
          </p:cNvPicPr>
          <p:nvPr/>
        </p:nvPicPr>
        <p:blipFill>
          <a:blip r:embed="rId4" cstate="print"/>
          <a:srcRect/>
          <a:stretch>
            <a:fillRect/>
          </a:stretch>
        </p:blipFill>
        <p:spPr bwMode="auto">
          <a:xfrm>
            <a:off x="7294130" y="4329245"/>
            <a:ext cx="1205345" cy="457200"/>
          </a:xfrm>
          <a:prstGeom prst="rect">
            <a:avLst/>
          </a:prstGeom>
          <a:noFill/>
          <a:ln w="9525">
            <a:noFill/>
            <a:miter lim="800000"/>
            <a:headEnd/>
            <a:tailEnd/>
          </a:ln>
        </p:spPr>
      </p:pic>
      <p:sp>
        <p:nvSpPr>
          <p:cNvPr id="12" name="TextBox 5"/>
          <p:cNvSpPr txBox="1">
            <a:spLocks noChangeArrowheads="1"/>
          </p:cNvSpPr>
          <p:nvPr/>
        </p:nvSpPr>
        <p:spPr bwMode="auto">
          <a:xfrm>
            <a:off x="4648199" y="2839775"/>
            <a:ext cx="3851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smtClean="0"/>
              <a:t>Incorrect Use</a:t>
            </a:r>
            <a:endParaRPr lang="en-US" dirty="0"/>
          </a:p>
        </p:txBody>
      </p:sp>
      <p:sp>
        <p:nvSpPr>
          <p:cNvPr id="4" name="Footer Placeholder 3"/>
          <p:cNvSpPr>
            <a:spLocks noGrp="1"/>
          </p:cNvSpPr>
          <p:nvPr>
            <p:ph type="ftr" sz="quarter" idx="3"/>
          </p:nvPr>
        </p:nvSpPr>
        <p:spPr/>
        <p:txBody>
          <a:bodyPr/>
          <a:lstStyle/>
          <a:p>
            <a:pPr algn="r"/>
            <a:fld id="{81EB037A-DED4-463B-9AE0-1C45D49A920C}" type="slidenum">
              <a:rPr lang="en-US" smtClean="0"/>
              <a:pPr algn="r"/>
              <a:t>19</a:t>
            </a:fld>
            <a:endParaRPr lang="en-US" dirty="0"/>
          </a:p>
        </p:txBody>
      </p:sp>
    </p:spTree>
    <p:extLst>
      <p:ext uri="{BB962C8B-B14F-4D97-AF65-F5344CB8AC3E}">
        <p14:creationId xmlns:p14="http://schemas.microsoft.com/office/powerpoint/2010/main" val="1337558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tx1">
                    <a:lumMod val="60000"/>
                    <a:lumOff val="40000"/>
                  </a:schemeClr>
                </a:solidFill>
              </a:rPr>
              <a:t>Presentation Overview</a:t>
            </a:r>
          </a:p>
        </p:txBody>
      </p:sp>
      <p:sp>
        <p:nvSpPr>
          <p:cNvPr id="3" name="Content Placeholder 2"/>
          <p:cNvSpPr>
            <a:spLocks noGrp="1"/>
          </p:cNvSpPr>
          <p:nvPr>
            <p:ph idx="1"/>
          </p:nvPr>
        </p:nvSpPr>
        <p:spPr/>
        <p:txBody>
          <a:bodyPr/>
          <a:lstStyle/>
          <a:p>
            <a:r>
              <a:rPr lang="en-US" dirty="0">
                <a:solidFill>
                  <a:schemeClr val="tx1">
                    <a:lumMod val="60000"/>
                    <a:lumOff val="40000"/>
                  </a:schemeClr>
                </a:solidFill>
              </a:rPr>
              <a:t>Value of the ENERGY </a:t>
            </a:r>
            <a:r>
              <a:rPr lang="en-US" dirty="0" smtClean="0">
                <a:solidFill>
                  <a:schemeClr val="tx1">
                    <a:lumMod val="60000"/>
                    <a:lumOff val="40000"/>
                  </a:schemeClr>
                </a:solidFill>
              </a:rPr>
              <a:t>STAR Brand</a:t>
            </a:r>
          </a:p>
          <a:p>
            <a:r>
              <a:rPr lang="en-US" dirty="0" smtClean="0">
                <a:solidFill>
                  <a:schemeClr val="tx1">
                    <a:lumMod val="60000"/>
                    <a:lumOff val="40000"/>
                  </a:schemeClr>
                </a:solidFill>
              </a:rPr>
              <a:t>New Homes Marks</a:t>
            </a:r>
          </a:p>
          <a:p>
            <a:r>
              <a:rPr lang="en-US" dirty="0" smtClean="0">
                <a:solidFill>
                  <a:schemeClr val="tx1">
                    <a:lumMod val="60000"/>
                    <a:lumOff val="40000"/>
                  </a:schemeClr>
                </a:solidFill>
              </a:rPr>
              <a:t>Mark Access</a:t>
            </a:r>
          </a:p>
          <a:p>
            <a:r>
              <a:rPr lang="en-US" dirty="0" smtClean="0">
                <a:solidFill>
                  <a:schemeClr val="tx1">
                    <a:lumMod val="60000"/>
                    <a:lumOff val="40000"/>
                  </a:schemeClr>
                </a:solidFill>
              </a:rPr>
              <a:t>Usage Guidelines </a:t>
            </a:r>
            <a:endParaRPr lang="en-US" dirty="0">
              <a:solidFill>
                <a:schemeClr val="tx1">
                  <a:lumMod val="60000"/>
                  <a:lumOff val="40000"/>
                </a:schemeClr>
              </a:solidFill>
            </a:endParaRPr>
          </a:p>
          <a:p>
            <a:r>
              <a:rPr lang="en-US" dirty="0" smtClean="0">
                <a:solidFill>
                  <a:schemeClr val="tx1">
                    <a:lumMod val="60000"/>
                    <a:lumOff val="40000"/>
                  </a:schemeClr>
                </a:solidFill>
              </a:rPr>
              <a:t>Examples </a:t>
            </a:r>
            <a:r>
              <a:rPr lang="en-US" dirty="0">
                <a:solidFill>
                  <a:schemeClr val="tx1">
                    <a:lumMod val="60000"/>
                    <a:lumOff val="40000"/>
                  </a:schemeClr>
                </a:solidFill>
              </a:rPr>
              <a:t>of </a:t>
            </a:r>
            <a:r>
              <a:rPr lang="en-US" smtClean="0">
                <a:solidFill>
                  <a:schemeClr val="tx1">
                    <a:lumMod val="60000"/>
                    <a:lumOff val="40000"/>
                  </a:schemeClr>
                </a:solidFill>
              </a:rPr>
              <a:t>Proper Usage</a:t>
            </a:r>
            <a:r>
              <a:rPr lang="en-US" dirty="0">
                <a:solidFill>
                  <a:schemeClr val="tx1">
                    <a:lumMod val="60000"/>
                    <a:lumOff val="40000"/>
                  </a:schemeClr>
                </a:solidFill>
              </a:rPr>
              <a:t/>
            </a:r>
            <a:br>
              <a:rPr lang="en-US" dirty="0">
                <a:solidFill>
                  <a:schemeClr val="tx1">
                    <a:lumMod val="60000"/>
                    <a:lumOff val="40000"/>
                  </a:schemeClr>
                </a:solidFill>
              </a:rPr>
            </a:br>
            <a:r>
              <a:rPr lang="en-US" dirty="0">
                <a:solidFill>
                  <a:schemeClr val="tx1">
                    <a:lumMod val="60000"/>
                    <a:lumOff val="40000"/>
                  </a:schemeClr>
                </a:solidFill>
              </a:rPr>
              <a:t/>
            </a:r>
            <a:br>
              <a:rPr lang="en-US" dirty="0">
                <a:solidFill>
                  <a:schemeClr val="tx1">
                    <a:lumMod val="60000"/>
                    <a:lumOff val="40000"/>
                  </a:schemeClr>
                </a:solidFill>
              </a:rPr>
            </a:br>
            <a:r>
              <a:rPr lang="en-US" dirty="0">
                <a:solidFill>
                  <a:schemeClr val="tx1">
                    <a:lumMod val="60000"/>
                    <a:lumOff val="40000"/>
                  </a:schemeClr>
                </a:solidFill>
              </a:rPr>
              <a:t/>
            </a:r>
            <a:br>
              <a:rPr lang="en-US" dirty="0">
                <a:solidFill>
                  <a:schemeClr val="tx1">
                    <a:lumMod val="60000"/>
                    <a:lumOff val="40000"/>
                  </a:schemeClr>
                </a:solidFill>
              </a:rPr>
            </a:br>
            <a:r>
              <a:rPr lang="en-US" dirty="0" smtClean="0">
                <a:solidFill>
                  <a:schemeClr val="tx1">
                    <a:lumMod val="60000"/>
                    <a:lumOff val="40000"/>
                  </a:schemeClr>
                </a:solidFill>
              </a:rPr>
              <a:t> </a:t>
            </a:r>
            <a:endParaRPr lang="en-US" dirty="0">
              <a:solidFill>
                <a:schemeClr val="tx1">
                  <a:lumMod val="60000"/>
                  <a:lumOff val="40000"/>
                </a:schemeClr>
              </a:solidFill>
            </a:endParaRPr>
          </a:p>
          <a:p>
            <a:endParaRPr lang="en-US" dirty="0">
              <a:solidFill>
                <a:schemeClr val="tx1">
                  <a:lumMod val="60000"/>
                  <a:lumOff val="40000"/>
                </a:schemeClr>
              </a:solidFill>
            </a:endParaRPr>
          </a:p>
        </p:txBody>
      </p:sp>
      <p:sp>
        <p:nvSpPr>
          <p:cNvPr id="4" name="Footer Placeholder 3"/>
          <p:cNvSpPr>
            <a:spLocks noGrp="1"/>
          </p:cNvSpPr>
          <p:nvPr>
            <p:ph type="ftr" sz="quarter" idx="3"/>
          </p:nvPr>
        </p:nvSpPr>
        <p:spPr/>
        <p:txBody>
          <a:bodyPr/>
          <a:lstStyle/>
          <a:p>
            <a:pPr algn="r"/>
            <a:fld id="{17CCEB00-35C9-44C1-913C-6DEC3DF3EE11}" type="slidenum">
              <a:rPr lang="en-US" smtClean="0"/>
              <a:pPr algn="r"/>
              <a:t>2</a:t>
            </a:fld>
            <a:endParaRPr lang="en-US" dirty="0"/>
          </a:p>
        </p:txBody>
      </p:sp>
    </p:spTree>
    <p:extLst>
      <p:ext uri="{BB962C8B-B14F-4D97-AF65-F5344CB8AC3E}">
        <p14:creationId xmlns:p14="http://schemas.microsoft.com/office/powerpoint/2010/main" val="528334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76200" y="228600"/>
            <a:ext cx="7696200" cy="1066800"/>
          </a:xfrm>
        </p:spPr>
        <p:txBody>
          <a:bodyPr/>
          <a:lstStyle/>
          <a:p>
            <a:pPr algn="ctr"/>
            <a:r>
              <a:rPr lang="en-US" dirty="0" smtClean="0">
                <a:solidFill>
                  <a:schemeClr val="tx1">
                    <a:lumMod val="60000"/>
                    <a:lumOff val="40000"/>
                  </a:schemeClr>
                </a:solidFill>
                <a:latin typeface="Arial" charset="0"/>
                <a:cs typeface="Arial" charset="0"/>
              </a:rPr>
              <a:t>Value of ENERGY STAR Brand</a:t>
            </a:r>
          </a:p>
        </p:txBody>
      </p:sp>
      <p:sp>
        <p:nvSpPr>
          <p:cNvPr id="3" name="Content Placeholder 2"/>
          <p:cNvSpPr>
            <a:spLocks noGrp="1"/>
          </p:cNvSpPr>
          <p:nvPr>
            <p:ph idx="1"/>
          </p:nvPr>
        </p:nvSpPr>
        <p:spPr/>
        <p:txBody>
          <a:bodyPr>
            <a:normAutofit fontScale="92500" lnSpcReduction="10000"/>
          </a:bodyPr>
          <a:lstStyle/>
          <a:p>
            <a:pPr>
              <a:defRPr/>
            </a:pPr>
            <a:r>
              <a:rPr lang="en-US" dirty="0" smtClean="0">
                <a:solidFill>
                  <a:schemeClr val="tx1">
                    <a:lumMod val="60000"/>
                    <a:lumOff val="40000"/>
                  </a:schemeClr>
                </a:solidFill>
              </a:rPr>
              <a:t>Consumer trust in the ENERGY STAR brand is demonstrated through positive consumer responses and actions around the following three themes: </a:t>
            </a:r>
          </a:p>
          <a:p>
            <a:pPr lvl="1">
              <a:defRPr/>
            </a:pPr>
            <a:r>
              <a:rPr lang="en-US" dirty="0" smtClean="0">
                <a:solidFill>
                  <a:schemeClr val="tx1">
                    <a:lumMod val="60000"/>
                    <a:lumOff val="40000"/>
                  </a:schemeClr>
                </a:solidFill>
              </a:rPr>
              <a:t>EPA’s presence—as a government entity—adds value to the brand</a:t>
            </a:r>
          </a:p>
          <a:p>
            <a:pPr lvl="1">
              <a:defRPr/>
            </a:pPr>
            <a:r>
              <a:rPr lang="en-US" dirty="0" smtClean="0">
                <a:solidFill>
                  <a:schemeClr val="tx1">
                    <a:lumMod val="60000"/>
                    <a:lumOff val="40000"/>
                  </a:schemeClr>
                </a:solidFill>
              </a:rPr>
              <a:t>The brand represents a means and source to prevent global climate change</a:t>
            </a:r>
          </a:p>
          <a:p>
            <a:pPr lvl="1">
              <a:defRPr/>
            </a:pPr>
            <a:r>
              <a:rPr lang="en-US" dirty="0" smtClean="0">
                <a:solidFill>
                  <a:schemeClr val="tx1">
                    <a:lumMod val="60000"/>
                    <a:lumOff val="40000"/>
                  </a:schemeClr>
                </a:solidFill>
              </a:rPr>
              <a:t>The brand and its ability to impact purchasing decisions, repeat purchases, and recommendations to other purchasers</a:t>
            </a:r>
          </a:p>
        </p:txBody>
      </p:sp>
      <p:sp>
        <p:nvSpPr>
          <p:cNvPr id="2" name="Footer Placeholder 1"/>
          <p:cNvSpPr>
            <a:spLocks noGrp="1"/>
          </p:cNvSpPr>
          <p:nvPr>
            <p:ph type="ftr" sz="quarter" idx="3"/>
          </p:nvPr>
        </p:nvSpPr>
        <p:spPr/>
        <p:txBody>
          <a:bodyPr/>
          <a:lstStyle/>
          <a:p>
            <a:pPr algn="r"/>
            <a:fld id="{CBE74C72-44C7-46EA-9F98-CD2FBA7C38DA}" type="slidenum">
              <a:rPr lang="en-US" smtClean="0"/>
              <a:pPr algn="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2"/>
          <p:cNvSpPr>
            <a:spLocks noGrp="1"/>
          </p:cNvSpPr>
          <p:nvPr>
            <p:ph type="title"/>
          </p:nvPr>
        </p:nvSpPr>
        <p:spPr/>
        <p:txBody>
          <a:bodyPr>
            <a:normAutofit fontScale="90000"/>
          </a:bodyPr>
          <a:lstStyle/>
          <a:p>
            <a:r>
              <a:rPr lang="en-US" sz="3600" dirty="0" smtClean="0">
                <a:solidFill>
                  <a:schemeClr val="accent2"/>
                </a:solidFill>
                <a:cs typeface="Arial" charset="0"/>
              </a:rPr>
              <a:t>The ENERGY STAR Brand </a:t>
            </a:r>
            <a:r>
              <a:rPr lang="en-US" sz="3600" dirty="0">
                <a:solidFill>
                  <a:schemeClr val="accent2"/>
                </a:solidFill>
                <a:cs typeface="Arial" charset="0"/>
              </a:rPr>
              <a:t>P</a:t>
            </a:r>
            <a:r>
              <a:rPr lang="en-US" sz="3600" dirty="0" smtClean="0">
                <a:solidFill>
                  <a:schemeClr val="accent2"/>
                </a:solidFill>
                <a:cs typeface="Arial" charset="0"/>
              </a:rPr>
              <a:t>romise</a:t>
            </a:r>
          </a:p>
        </p:txBody>
      </p:sp>
      <p:sp>
        <p:nvSpPr>
          <p:cNvPr id="89091" name="Content Placeholder 3"/>
          <p:cNvSpPr>
            <a:spLocks noGrp="1"/>
          </p:cNvSpPr>
          <p:nvPr>
            <p:ph idx="1"/>
          </p:nvPr>
        </p:nvSpPr>
        <p:spPr>
          <a:xfrm>
            <a:off x="3276600" y="1295400"/>
            <a:ext cx="5562600" cy="3657600"/>
          </a:xfrm>
        </p:spPr>
        <p:txBody>
          <a:bodyPr/>
          <a:lstStyle/>
          <a:p>
            <a:endParaRPr lang="en-US" dirty="0" smtClean="0">
              <a:solidFill>
                <a:schemeClr val="accent2"/>
              </a:solidFill>
              <a:cs typeface="Arial" charset="0"/>
            </a:endParaRPr>
          </a:p>
          <a:p>
            <a:endParaRPr lang="en-US" dirty="0" smtClean="0">
              <a:solidFill>
                <a:schemeClr val="accent2"/>
              </a:solidFill>
              <a:cs typeface="Arial" charset="0"/>
            </a:endParaRPr>
          </a:p>
          <a:p>
            <a:r>
              <a:rPr lang="en-US" dirty="0" smtClean="0">
                <a:solidFill>
                  <a:schemeClr val="accent2"/>
                </a:solidFill>
                <a:cs typeface="Arial" charset="0"/>
              </a:rPr>
              <a:t>Cost-effective</a:t>
            </a:r>
          </a:p>
          <a:p>
            <a:r>
              <a:rPr lang="en-US" dirty="0" smtClean="0">
                <a:solidFill>
                  <a:schemeClr val="accent2"/>
                </a:solidFill>
                <a:cs typeface="Arial" charset="0"/>
              </a:rPr>
              <a:t>Meaningful improvement in energy efficiency</a:t>
            </a:r>
          </a:p>
          <a:p>
            <a:r>
              <a:rPr lang="en-US" dirty="0" smtClean="0">
                <a:solidFill>
                  <a:schemeClr val="accent2"/>
                </a:solidFill>
                <a:cs typeface="Arial" charset="0"/>
              </a:rPr>
              <a:t>Equal or better performance</a:t>
            </a:r>
          </a:p>
        </p:txBody>
      </p:sp>
      <p:pic>
        <p:nvPicPr>
          <p:cNvPr id="89092" name="Picture 6"/>
          <p:cNvPicPr>
            <a:picLocks noChangeAspect="1" noChangeArrowheads="1"/>
          </p:cNvPicPr>
          <p:nvPr/>
        </p:nvPicPr>
        <p:blipFill>
          <a:blip r:embed="rId3" cstate="print"/>
          <a:srcRect/>
          <a:stretch>
            <a:fillRect/>
          </a:stretch>
        </p:blipFill>
        <p:spPr bwMode="auto">
          <a:xfrm>
            <a:off x="1066800" y="2743200"/>
            <a:ext cx="1582738" cy="1622425"/>
          </a:xfrm>
          <a:prstGeom prst="rect">
            <a:avLst/>
          </a:prstGeom>
          <a:noFill/>
          <a:ln w="9525">
            <a:noFill/>
            <a:miter lim="800000"/>
            <a:headEnd/>
            <a:tailEnd/>
          </a:ln>
        </p:spPr>
      </p:pic>
      <p:sp>
        <p:nvSpPr>
          <p:cNvPr id="89108" name="Slide Number Placeholder 6"/>
          <p:cNvSpPr txBox="1">
            <a:spLocks/>
          </p:cNvSpPr>
          <p:nvPr/>
        </p:nvSpPr>
        <p:spPr bwMode="auto">
          <a:xfrm>
            <a:off x="6553200" y="6245225"/>
            <a:ext cx="2133600" cy="476250"/>
          </a:xfrm>
          <a:prstGeom prst="rect">
            <a:avLst/>
          </a:prstGeom>
          <a:noFill/>
          <a:ln w="9525">
            <a:noFill/>
            <a:miter lim="800000"/>
            <a:headEnd/>
            <a:tailEnd/>
          </a:ln>
        </p:spPr>
        <p:txBody>
          <a:bodyPr/>
          <a:lstStyle/>
          <a:p>
            <a:pPr algn="r" eaLnBrk="0" hangingPunct="0"/>
            <a:fld id="{669D0DE3-D415-4B82-8023-F49EC0E7E11D}" type="slidenum">
              <a:rPr lang="en-US" sz="1400">
                <a:solidFill>
                  <a:schemeClr val="accent2"/>
                </a:solidFill>
                <a:latin typeface="Arial" charset="0"/>
              </a:rPr>
              <a:pPr algn="r" eaLnBrk="0" hangingPunct="0"/>
              <a:t>4</a:t>
            </a:fld>
            <a:endParaRPr lang="en-US" sz="1400">
              <a:solidFill>
                <a:schemeClr val="accent2"/>
              </a:solidFill>
              <a:latin typeface="Arial" charset="0"/>
            </a:endParaRPr>
          </a:p>
        </p:txBody>
      </p:sp>
      <p:sp>
        <p:nvSpPr>
          <p:cNvPr id="8" name="TextBox 7"/>
          <p:cNvSpPr txBox="1"/>
          <p:nvPr/>
        </p:nvSpPr>
        <p:spPr>
          <a:xfrm>
            <a:off x="2743200" y="2971800"/>
            <a:ext cx="533400" cy="1107996"/>
          </a:xfrm>
          <a:prstGeom prst="rect">
            <a:avLst/>
          </a:prstGeom>
          <a:noFill/>
        </p:spPr>
        <p:txBody>
          <a:bodyPr wrap="square" rtlCol="0">
            <a:spAutoFit/>
          </a:bodyPr>
          <a:lstStyle/>
          <a:p>
            <a:r>
              <a:rPr lang="en-US" sz="6600" dirty="0" smtClean="0">
                <a:solidFill>
                  <a:schemeClr val="accent2"/>
                </a:solidFill>
              </a:rPr>
              <a:t>=</a:t>
            </a:r>
            <a:endParaRPr lang="en-US" sz="6600" dirty="0">
              <a:solidFill>
                <a:schemeClr val="accent2"/>
              </a:solidFill>
            </a:endParaRPr>
          </a:p>
        </p:txBody>
      </p:sp>
    </p:spTree>
    <p:extLst>
      <p:ext uri="{BB962C8B-B14F-4D97-AF65-F5344CB8AC3E}">
        <p14:creationId xmlns:p14="http://schemas.microsoft.com/office/powerpoint/2010/main" val="180444013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title"/>
          </p:nvPr>
        </p:nvSpPr>
        <p:spPr>
          <a:xfrm>
            <a:off x="0" y="0"/>
            <a:ext cx="7810500" cy="1295400"/>
          </a:xfrm>
          <a:noFill/>
        </p:spPr>
        <p:txBody>
          <a:bodyPr/>
          <a:lstStyle/>
          <a:p>
            <a:pPr eaLnBrk="1" hangingPunct="1"/>
            <a:r>
              <a:rPr lang="en-US" sz="3200" dirty="0" smtClean="0">
                <a:solidFill>
                  <a:schemeClr val="accent2"/>
                </a:solidFill>
              </a:rPr>
              <a:t>What Does ENERGY STAR Mean to New Homes?</a:t>
            </a:r>
          </a:p>
        </p:txBody>
      </p:sp>
      <p:sp>
        <p:nvSpPr>
          <p:cNvPr id="74755" name="Rectangle 15"/>
          <p:cNvSpPr>
            <a:spLocks noGrp="1" noChangeArrowheads="1"/>
          </p:cNvSpPr>
          <p:nvPr>
            <p:ph idx="1"/>
          </p:nvPr>
        </p:nvSpPr>
        <p:spPr>
          <a:xfrm>
            <a:off x="457200" y="1341438"/>
            <a:ext cx="8229600" cy="5059362"/>
          </a:xfrm>
        </p:spPr>
        <p:txBody>
          <a:bodyPr/>
          <a:lstStyle/>
          <a:p>
            <a:pPr eaLnBrk="1" hangingPunct="1"/>
            <a:r>
              <a:rPr lang="en-US" dirty="0" smtClean="0">
                <a:solidFill>
                  <a:schemeClr val="accent2"/>
                </a:solidFill>
              </a:rPr>
              <a:t>A label for certified homes.</a:t>
            </a:r>
          </a:p>
          <a:p>
            <a:pPr eaLnBrk="1" hangingPunct="1"/>
            <a:endParaRPr lang="en-US" dirty="0" smtClean="0">
              <a:solidFill>
                <a:schemeClr val="accent2"/>
              </a:solidFill>
            </a:endParaRPr>
          </a:p>
          <a:p>
            <a:pPr eaLnBrk="1" hangingPunct="1"/>
            <a:endParaRPr lang="en-US" dirty="0" smtClean="0">
              <a:solidFill>
                <a:schemeClr val="accent2"/>
              </a:solidFill>
            </a:endParaRPr>
          </a:p>
          <a:p>
            <a:pPr eaLnBrk="1" hangingPunct="1"/>
            <a:endParaRPr lang="en-US" sz="1000" dirty="0" smtClean="0">
              <a:solidFill>
                <a:schemeClr val="accent2"/>
              </a:solidFill>
            </a:endParaRPr>
          </a:p>
          <a:p>
            <a:pPr eaLnBrk="1" hangingPunct="1"/>
            <a:r>
              <a:rPr lang="en-US" dirty="0" smtClean="0">
                <a:solidFill>
                  <a:schemeClr val="accent2"/>
                </a:solidFill>
              </a:rPr>
              <a:t>A partnership for builders, verifiers, architects, and sponsors of ENERGY STAR certified homes.</a:t>
            </a:r>
          </a:p>
        </p:txBody>
      </p:sp>
      <p:pic>
        <p:nvPicPr>
          <p:cNvPr id="74756" name="Picture 16" descr="Image:Energy Star logo.svg">
            <a:hlinkClick r:id="rId2"/>
          </p:cNvPr>
          <p:cNvPicPr>
            <a:picLocks noChangeAspect="1" noChangeArrowheads="1"/>
          </p:cNvPicPr>
          <p:nvPr/>
        </p:nvPicPr>
        <p:blipFill>
          <a:blip r:embed="rId3" cstate="print"/>
          <a:srcRect/>
          <a:stretch>
            <a:fillRect/>
          </a:stretch>
        </p:blipFill>
        <p:spPr bwMode="auto">
          <a:xfrm>
            <a:off x="4024313" y="2057400"/>
            <a:ext cx="1087437" cy="1112838"/>
          </a:xfrm>
          <a:prstGeom prst="rect">
            <a:avLst/>
          </a:prstGeom>
          <a:noFill/>
          <a:ln w="9525">
            <a:noFill/>
            <a:miter lim="800000"/>
            <a:headEnd/>
            <a:tailEnd/>
          </a:ln>
        </p:spPr>
      </p:pic>
      <p:pic>
        <p:nvPicPr>
          <p:cNvPr id="74757" name="Picture 20" descr="energy_star"/>
          <p:cNvPicPr>
            <a:picLocks noChangeAspect="1" noChangeArrowheads="1"/>
          </p:cNvPicPr>
          <p:nvPr/>
        </p:nvPicPr>
        <p:blipFill>
          <a:blip r:embed="rId4" cstate="print"/>
          <a:srcRect/>
          <a:stretch>
            <a:fillRect/>
          </a:stretch>
        </p:blipFill>
        <p:spPr bwMode="auto">
          <a:xfrm>
            <a:off x="4054475" y="4876800"/>
            <a:ext cx="1085850" cy="1295400"/>
          </a:xfrm>
          <a:prstGeom prst="rect">
            <a:avLst/>
          </a:prstGeom>
          <a:noFill/>
          <a:ln w="9525">
            <a:noFill/>
            <a:miter lim="800000"/>
            <a:headEnd/>
            <a:tailEnd/>
          </a:ln>
        </p:spPr>
      </p:pic>
      <p:sp>
        <p:nvSpPr>
          <p:cNvPr id="74758" name="Slide Number Placeholder 6"/>
          <p:cNvSpPr txBox="1">
            <a:spLocks/>
          </p:cNvSpPr>
          <p:nvPr/>
        </p:nvSpPr>
        <p:spPr bwMode="auto">
          <a:xfrm>
            <a:off x="6553200" y="6245225"/>
            <a:ext cx="2133600" cy="476250"/>
          </a:xfrm>
          <a:prstGeom prst="rect">
            <a:avLst/>
          </a:prstGeom>
          <a:noFill/>
          <a:ln w="9525">
            <a:noFill/>
            <a:miter lim="800000"/>
            <a:headEnd/>
            <a:tailEnd/>
          </a:ln>
        </p:spPr>
        <p:txBody>
          <a:bodyPr/>
          <a:lstStyle/>
          <a:p>
            <a:pPr algn="r" eaLnBrk="0" hangingPunct="0"/>
            <a:fld id="{448E4081-79B8-4A79-ACC6-283D5E7A33B7}" type="slidenum">
              <a:rPr lang="en-US" sz="1400">
                <a:solidFill>
                  <a:schemeClr val="accent2"/>
                </a:solidFill>
                <a:latin typeface="Arial" charset="0"/>
              </a:rPr>
              <a:pPr algn="r" eaLnBrk="0" hangingPunct="0"/>
              <a:t>5</a:t>
            </a:fld>
            <a:endParaRPr lang="en-US" sz="1400">
              <a:solidFill>
                <a:schemeClr val="accent2"/>
              </a:solidFill>
              <a:latin typeface="Arial" charset="0"/>
            </a:endParaRPr>
          </a:p>
        </p:txBody>
      </p:sp>
    </p:spTree>
    <p:extLst>
      <p:ext uri="{BB962C8B-B14F-4D97-AF65-F5344CB8AC3E}">
        <p14:creationId xmlns:p14="http://schemas.microsoft.com/office/powerpoint/2010/main" val="1948403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descr="ENE_LM_k_h"/>
          <p:cNvPicPr>
            <a:picLocks noChangeAspect="1" noChangeArrowheads="1"/>
          </p:cNvPicPr>
          <p:nvPr/>
        </p:nvPicPr>
        <p:blipFill>
          <a:blip r:embed="rId3" cstate="print"/>
          <a:srcRect/>
          <a:stretch>
            <a:fillRect/>
          </a:stretch>
        </p:blipFill>
        <p:spPr bwMode="auto">
          <a:xfrm>
            <a:off x="6662738" y="3941763"/>
            <a:ext cx="2209800" cy="838200"/>
          </a:xfrm>
          <a:prstGeom prst="rect">
            <a:avLst/>
          </a:prstGeom>
          <a:noFill/>
          <a:ln w="9525">
            <a:noFill/>
            <a:miter lim="800000"/>
            <a:headEnd/>
            <a:tailEnd/>
          </a:ln>
        </p:spPr>
      </p:pic>
      <p:sp>
        <p:nvSpPr>
          <p:cNvPr id="26629" name="Rectangle 2"/>
          <p:cNvSpPr>
            <a:spLocks noGrp="1" noChangeArrowheads="1"/>
          </p:cNvSpPr>
          <p:nvPr>
            <p:ph type="title"/>
          </p:nvPr>
        </p:nvSpPr>
        <p:spPr>
          <a:noFill/>
        </p:spPr>
        <p:txBody>
          <a:bodyPr/>
          <a:lstStyle/>
          <a:p>
            <a:pPr marL="908050" indent="-908050" algn="ctr" eaLnBrk="1" hangingPunct="1"/>
            <a:r>
              <a:rPr lang="en-US" dirty="0" smtClean="0">
                <a:solidFill>
                  <a:schemeClr val="tx1">
                    <a:lumMod val="60000"/>
                    <a:lumOff val="40000"/>
                  </a:schemeClr>
                </a:solidFill>
              </a:rPr>
              <a:t>ENERGY STAR Marks</a:t>
            </a:r>
          </a:p>
        </p:txBody>
      </p:sp>
      <p:sp>
        <p:nvSpPr>
          <p:cNvPr id="26630" name="Rectangle 3"/>
          <p:cNvSpPr>
            <a:spLocks noGrp="1" noChangeArrowheads="1"/>
          </p:cNvSpPr>
          <p:nvPr>
            <p:ph idx="1"/>
          </p:nvPr>
        </p:nvSpPr>
        <p:spPr>
          <a:xfrm>
            <a:off x="457200" y="1600200"/>
            <a:ext cx="6096000" cy="4525963"/>
          </a:xfrm>
        </p:spPr>
        <p:txBody>
          <a:bodyPr/>
          <a:lstStyle/>
          <a:p>
            <a:pPr eaLnBrk="1" hangingPunct="1">
              <a:lnSpc>
                <a:spcPct val="80000"/>
              </a:lnSpc>
            </a:pPr>
            <a:r>
              <a:rPr lang="en-US" sz="2400" b="1" dirty="0" smtClean="0">
                <a:solidFill>
                  <a:schemeClr val="tx1">
                    <a:lumMod val="60000"/>
                    <a:lumOff val="40000"/>
                  </a:schemeClr>
                </a:solidFill>
              </a:rPr>
              <a:t>Brand Recognition</a:t>
            </a:r>
            <a:br>
              <a:rPr lang="en-US" sz="2400" b="1" dirty="0" smtClean="0">
                <a:solidFill>
                  <a:schemeClr val="tx1">
                    <a:lumMod val="60000"/>
                    <a:lumOff val="40000"/>
                  </a:schemeClr>
                </a:solidFill>
              </a:rPr>
            </a:br>
            <a:r>
              <a:rPr lang="en-US" sz="1400" dirty="0" smtClean="0">
                <a:solidFill>
                  <a:schemeClr val="tx1">
                    <a:lumMod val="60000"/>
                    <a:lumOff val="40000"/>
                  </a:schemeClr>
                </a:solidFill>
              </a:rPr>
              <a:t>About </a:t>
            </a:r>
            <a:r>
              <a:rPr lang="en-US" sz="1400" dirty="0">
                <a:solidFill>
                  <a:schemeClr val="tx1">
                    <a:lumMod val="60000"/>
                    <a:lumOff val="40000"/>
                  </a:schemeClr>
                </a:solidFill>
              </a:rPr>
              <a:t>85 percent </a:t>
            </a:r>
            <a:r>
              <a:rPr lang="en-US" sz="1400" dirty="0" smtClean="0">
                <a:solidFill>
                  <a:schemeClr val="tx1">
                    <a:lumMod val="60000"/>
                    <a:lumOff val="40000"/>
                  </a:schemeClr>
                </a:solidFill>
              </a:rPr>
              <a:t>of Americans recognize the ENERGY STAR logo as the symbol for energy efficiency. Thus, the ENERGY STAR identity is a valuable asset that must be properly used and protected.</a:t>
            </a:r>
            <a:br>
              <a:rPr lang="en-US" sz="1400" dirty="0" smtClean="0">
                <a:solidFill>
                  <a:schemeClr val="tx1">
                    <a:lumMod val="60000"/>
                    <a:lumOff val="40000"/>
                  </a:schemeClr>
                </a:solidFill>
              </a:rPr>
            </a:br>
            <a:endParaRPr lang="en-US" sz="800" dirty="0" smtClean="0">
              <a:solidFill>
                <a:schemeClr val="tx1">
                  <a:lumMod val="60000"/>
                  <a:lumOff val="40000"/>
                </a:schemeClr>
              </a:solidFill>
            </a:endParaRPr>
          </a:p>
          <a:p>
            <a:pPr eaLnBrk="1" hangingPunct="1">
              <a:lnSpc>
                <a:spcPct val="80000"/>
              </a:lnSpc>
            </a:pPr>
            <a:r>
              <a:rPr lang="en-US" sz="2400" b="1" dirty="0" smtClean="0">
                <a:solidFill>
                  <a:schemeClr val="tx1">
                    <a:lumMod val="60000"/>
                    <a:lumOff val="40000"/>
                  </a:schemeClr>
                </a:solidFill>
              </a:rPr>
              <a:t>Brand Integrity</a:t>
            </a:r>
            <a:br>
              <a:rPr lang="en-US" sz="2400" b="1" dirty="0" smtClean="0">
                <a:solidFill>
                  <a:schemeClr val="tx1">
                    <a:lumMod val="60000"/>
                    <a:lumOff val="40000"/>
                  </a:schemeClr>
                </a:solidFill>
              </a:rPr>
            </a:br>
            <a:r>
              <a:rPr lang="en-US" sz="1400" dirty="0" smtClean="0">
                <a:solidFill>
                  <a:schemeClr val="tx1">
                    <a:lumMod val="60000"/>
                    <a:lumOff val="40000"/>
                  </a:schemeClr>
                </a:solidFill>
              </a:rPr>
              <a:t>Ensuring that the ENERGY STAR name and logo are properly used protects all partners’ investment in the program—and consumer confidence in the ENERGY STAR program.</a:t>
            </a:r>
            <a:br>
              <a:rPr lang="en-US" sz="1400" dirty="0" smtClean="0">
                <a:solidFill>
                  <a:schemeClr val="tx1">
                    <a:lumMod val="60000"/>
                    <a:lumOff val="40000"/>
                  </a:schemeClr>
                </a:solidFill>
              </a:rPr>
            </a:br>
            <a:endParaRPr lang="en-US" sz="800" dirty="0" smtClean="0">
              <a:solidFill>
                <a:schemeClr val="tx1">
                  <a:lumMod val="60000"/>
                  <a:lumOff val="40000"/>
                </a:schemeClr>
              </a:solidFill>
            </a:endParaRPr>
          </a:p>
          <a:p>
            <a:pPr eaLnBrk="1" hangingPunct="1">
              <a:lnSpc>
                <a:spcPct val="80000"/>
              </a:lnSpc>
            </a:pPr>
            <a:r>
              <a:rPr lang="en-US" sz="2400" b="1" dirty="0" smtClean="0">
                <a:solidFill>
                  <a:schemeClr val="tx1">
                    <a:lumMod val="60000"/>
                    <a:lumOff val="40000"/>
                  </a:schemeClr>
                </a:solidFill>
              </a:rPr>
              <a:t>Brand Enforcement</a:t>
            </a:r>
            <a:r>
              <a:rPr lang="en-US" b="1" dirty="0" smtClean="0">
                <a:solidFill>
                  <a:schemeClr val="tx1">
                    <a:lumMod val="60000"/>
                    <a:lumOff val="40000"/>
                  </a:schemeClr>
                </a:solidFill>
              </a:rPr>
              <a:t/>
            </a:r>
            <a:br>
              <a:rPr lang="en-US" b="1" dirty="0" smtClean="0">
                <a:solidFill>
                  <a:schemeClr val="tx1">
                    <a:lumMod val="60000"/>
                    <a:lumOff val="40000"/>
                  </a:schemeClr>
                </a:solidFill>
              </a:rPr>
            </a:br>
            <a:r>
              <a:rPr lang="en-US" sz="1400" dirty="0" smtClean="0">
                <a:solidFill>
                  <a:schemeClr val="tx1">
                    <a:lumMod val="60000"/>
                    <a:lumOff val="40000"/>
                  </a:schemeClr>
                </a:solidFill>
              </a:rPr>
              <a:t>Proper use of the ENERGY STAR logo is strictly enforced and must be in compliance with the ENERGY STAR Identity Guidelines (available at </a:t>
            </a:r>
            <a:r>
              <a:rPr lang="en-US" sz="1400" dirty="0" smtClean="0">
                <a:solidFill>
                  <a:schemeClr val="tx1">
                    <a:lumMod val="60000"/>
                    <a:lumOff val="40000"/>
                  </a:schemeClr>
                </a:solidFill>
                <a:hlinkClick r:id="rId4"/>
              </a:rPr>
              <a:t>www.energystar.gov/logos</a:t>
            </a:r>
            <a:r>
              <a:rPr lang="en-US" sz="1400" dirty="0" smtClean="0">
                <a:solidFill>
                  <a:schemeClr val="tx1">
                    <a:lumMod val="60000"/>
                    <a:lumOff val="40000"/>
                  </a:schemeClr>
                </a:solidFill>
              </a:rPr>
              <a:t>).  </a:t>
            </a:r>
          </a:p>
          <a:p>
            <a:pPr marL="0" indent="0" eaLnBrk="1" hangingPunct="1">
              <a:lnSpc>
                <a:spcPct val="80000"/>
              </a:lnSpc>
              <a:buNone/>
            </a:pPr>
            <a:endParaRPr lang="en-US" sz="800" b="1" dirty="0" smtClean="0">
              <a:solidFill>
                <a:schemeClr val="tx1">
                  <a:lumMod val="60000"/>
                  <a:lumOff val="40000"/>
                </a:schemeClr>
              </a:solidFill>
            </a:endParaRPr>
          </a:p>
          <a:p>
            <a:pPr eaLnBrk="1" hangingPunct="1">
              <a:lnSpc>
                <a:spcPct val="80000"/>
              </a:lnSpc>
            </a:pPr>
            <a:r>
              <a:rPr lang="en-US" sz="2400" b="1" dirty="0" smtClean="0">
                <a:solidFill>
                  <a:schemeClr val="tx1">
                    <a:lumMod val="60000"/>
                    <a:lumOff val="40000"/>
                  </a:schemeClr>
                </a:solidFill>
              </a:rPr>
              <a:t>Questions</a:t>
            </a:r>
          </a:p>
          <a:p>
            <a:pPr marL="400050" lvl="1" indent="0" eaLnBrk="1" hangingPunct="1">
              <a:lnSpc>
                <a:spcPct val="80000"/>
              </a:lnSpc>
              <a:buNone/>
            </a:pPr>
            <a:r>
              <a:rPr lang="en-US" sz="1400" dirty="0" smtClean="0">
                <a:solidFill>
                  <a:schemeClr val="tx1">
                    <a:lumMod val="60000"/>
                    <a:lumOff val="40000"/>
                  </a:schemeClr>
                </a:solidFill>
              </a:rPr>
              <a:t>If you have specific questions regarding the use of the ENERGY STAR marks, please contact your Account Manager or via email at </a:t>
            </a:r>
            <a:r>
              <a:rPr lang="en-US" sz="1400" dirty="0" smtClean="0">
                <a:hlinkClick r:id="rId5"/>
              </a:rPr>
              <a:t>logos@energystar.gov</a:t>
            </a:r>
            <a:r>
              <a:rPr lang="en-US" sz="1400" dirty="0" smtClean="0">
                <a:solidFill>
                  <a:schemeClr val="tx1">
                    <a:lumMod val="60000"/>
                    <a:lumOff val="40000"/>
                  </a:schemeClr>
                </a:solidFill>
              </a:rPr>
              <a:t>. </a:t>
            </a:r>
          </a:p>
          <a:p>
            <a:pPr marL="400050" lvl="1" indent="0" eaLnBrk="1" hangingPunct="1">
              <a:lnSpc>
                <a:spcPct val="80000"/>
              </a:lnSpc>
              <a:buNone/>
            </a:pPr>
            <a:endParaRPr lang="en-US" sz="800" dirty="0" smtClean="0">
              <a:solidFill>
                <a:schemeClr val="tx1">
                  <a:lumMod val="60000"/>
                  <a:lumOff val="40000"/>
                </a:schemeClr>
              </a:solidFill>
            </a:endParaRPr>
          </a:p>
          <a:p>
            <a:pPr marL="0" indent="0" eaLnBrk="1" hangingPunct="1">
              <a:lnSpc>
                <a:spcPct val="80000"/>
              </a:lnSpc>
              <a:buNone/>
            </a:pPr>
            <a:r>
              <a:rPr lang="en-US" sz="1200" dirty="0" smtClean="0">
                <a:solidFill>
                  <a:schemeClr val="tx1">
                    <a:lumMod val="60000"/>
                    <a:lumOff val="40000"/>
                  </a:schemeClr>
                </a:solidFill>
              </a:rPr>
              <a:t>Once your partnership is activated, the ENERGY STAR Marks will be available through your MESA account. </a:t>
            </a:r>
          </a:p>
          <a:p>
            <a:pPr eaLnBrk="1" hangingPunct="1">
              <a:lnSpc>
                <a:spcPct val="80000"/>
              </a:lnSpc>
              <a:buFontTx/>
              <a:buNone/>
            </a:pPr>
            <a:endParaRPr lang="en-US" sz="1200" dirty="0" smtClean="0">
              <a:solidFill>
                <a:schemeClr val="tx1">
                  <a:lumMod val="60000"/>
                  <a:lumOff val="40000"/>
                </a:schemeClr>
              </a:solidFill>
            </a:endParaRPr>
          </a:p>
          <a:p>
            <a:pPr eaLnBrk="1" hangingPunct="1">
              <a:lnSpc>
                <a:spcPct val="80000"/>
              </a:lnSpc>
              <a:buFontTx/>
              <a:buNone/>
            </a:pPr>
            <a:endParaRPr lang="en-US" sz="1200" dirty="0" smtClean="0">
              <a:solidFill>
                <a:schemeClr val="tx1">
                  <a:lumMod val="60000"/>
                  <a:lumOff val="40000"/>
                </a:schemeClr>
              </a:solidFill>
            </a:endParaRPr>
          </a:p>
          <a:p>
            <a:pPr eaLnBrk="1" hangingPunct="1">
              <a:lnSpc>
                <a:spcPct val="80000"/>
              </a:lnSpc>
              <a:buFontTx/>
              <a:buNone/>
            </a:pPr>
            <a:endParaRPr lang="en-US" sz="1400" dirty="0" smtClean="0">
              <a:solidFill>
                <a:schemeClr val="tx1">
                  <a:lumMod val="60000"/>
                  <a:lumOff val="40000"/>
                </a:schemeClr>
              </a:solidFill>
            </a:endParaRPr>
          </a:p>
          <a:p>
            <a:pPr eaLnBrk="1" hangingPunct="1">
              <a:lnSpc>
                <a:spcPct val="80000"/>
              </a:lnSpc>
              <a:buFontTx/>
              <a:buNone/>
            </a:pPr>
            <a:endParaRPr lang="en-US" sz="1400" dirty="0" smtClean="0">
              <a:solidFill>
                <a:schemeClr val="tx1">
                  <a:lumMod val="60000"/>
                  <a:lumOff val="40000"/>
                </a:schemeClr>
              </a:solidFill>
            </a:endParaRPr>
          </a:p>
        </p:txBody>
      </p:sp>
      <p:sp>
        <p:nvSpPr>
          <p:cNvPr id="20" name="Footer Placeholder 1"/>
          <p:cNvSpPr>
            <a:spLocks noGrp="1"/>
          </p:cNvSpPr>
          <p:nvPr>
            <p:ph type="ftr" sz="quarter" idx="3"/>
          </p:nvPr>
        </p:nvSpPr>
        <p:spPr>
          <a:prstGeom prst="rect">
            <a:avLst/>
          </a:prstGeom>
        </p:spPr>
        <p:txBody>
          <a:bodyPr/>
          <a:lstStyle/>
          <a:p>
            <a:pPr algn="r"/>
            <a:fld id="{03DB9D6E-1C66-4BD4-825B-1AA317DF023B}" type="slidenum">
              <a:rPr lang="en-US" smtClean="0"/>
              <a:pPr algn="r"/>
              <a:t>6</a:t>
            </a:fld>
            <a:endParaRPr lang="en-US" dirty="0"/>
          </a:p>
        </p:txBody>
      </p:sp>
      <p:grpSp>
        <p:nvGrpSpPr>
          <p:cNvPr id="26632" name="Group 8"/>
          <p:cNvGrpSpPr>
            <a:grpSpLocks/>
          </p:cNvGrpSpPr>
          <p:nvPr/>
        </p:nvGrpSpPr>
        <p:grpSpPr bwMode="auto">
          <a:xfrm>
            <a:off x="7055644" y="5034176"/>
            <a:ext cx="1560512" cy="1139825"/>
            <a:chOff x="4413" y="1056"/>
            <a:chExt cx="983" cy="718"/>
          </a:xfrm>
        </p:grpSpPr>
        <p:sp>
          <p:nvSpPr>
            <p:cNvPr id="26638" name="Text Box 9"/>
            <p:cNvSpPr txBox="1">
              <a:spLocks noChangeArrowheads="1"/>
            </p:cNvSpPr>
            <p:nvPr/>
          </p:nvSpPr>
          <p:spPr bwMode="auto">
            <a:xfrm>
              <a:off x="4413" y="1584"/>
              <a:ext cx="983" cy="190"/>
            </a:xfrm>
            <a:prstGeom prst="rect">
              <a:avLst/>
            </a:prstGeom>
            <a:noFill/>
            <a:ln w="9525">
              <a:noFill/>
              <a:miter lim="800000"/>
              <a:headEnd/>
              <a:tailEnd/>
            </a:ln>
          </p:spPr>
          <p:txBody>
            <a:bodyPr wrap="none" lIns="90488" tIns="44450" rIns="90488" bIns="44450" anchor="ctr">
              <a:spAutoFit/>
            </a:bodyPr>
            <a:lstStyle/>
            <a:p>
              <a:pPr algn="ctr"/>
              <a:r>
                <a:rPr lang="en-US" sz="1400" dirty="0"/>
                <a:t>Certification Mark</a:t>
              </a:r>
            </a:p>
          </p:txBody>
        </p:sp>
        <p:pic>
          <p:nvPicPr>
            <p:cNvPr id="26639" name="Picture 10" descr="Copy of ENE_crt_c"/>
            <p:cNvPicPr>
              <a:picLocks noChangeAspect="1" noChangeArrowheads="1"/>
            </p:cNvPicPr>
            <p:nvPr/>
          </p:nvPicPr>
          <p:blipFill>
            <a:blip r:embed="rId6" cstate="print"/>
            <a:srcRect/>
            <a:stretch>
              <a:fillRect/>
            </a:stretch>
          </p:blipFill>
          <p:spPr bwMode="auto">
            <a:xfrm>
              <a:off x="4608" y="1056"/>
              <a:ext cx="570" cy="572"/>
            </a:xfrm>
            <a:prstGeom prst="rect">
              <a:avLst/>
            </a:prstGeom>
            <a:noFill/>
            <a:ln w="9525">
              <a:noFill/>
              <a:miter lim="800000"/>
              <a:headEnd/>
              <a:tailEnd/>
            </a:ln>
          </p:spPr>
        </p:pic>
      </p:grpSp>
      <p:pic>
        <p:nvPicPr>
          <p:cNvPr id="26633" name="Picture 11" descr="partner_h_c"/>
          <p:cNvPicPr>
            <a:picLocks noChangeAspect="1" noChangeArrowheads="1"/>
          </p:cNvPicPr>
          <p:nvPr/>
        </p:nvPicPr>
        <p:blipFill>
          <a:blip r:embed="rId7" cstate="print"/>
          <a:srcRect/>
          <a:stretch>
            <a:fillRect/>
          </a:stretch>
        </p:blipFill>
        <p:spPr bwMode="auto">
          <a:xfrm>
            <a:off x="6624638" y="2832100"/>
            <a:ext cx="2286000" cy="862013"/>
          </a:xfrm>
          <a:prstGeom prst="rect">
            <a:avLst/>
          </a:prstGeom>
          <a:noFill/>
          <a:ln w="9525">
            <a:noFill/>
            <a:miter lim="800000"/>
            <a:headEnd/>
            <a:tailEnd/>
          </a:ln>
        </p:spPr>
      </p:pic>
      <p:sp>
        <p:nvSpPr>
          <p:cNvPr id="26634" name="Text Box 12"/>
          <p:cNvSpPr txBox="1">
            <a:spLocks noChangeArrowheads="1"/>
          </p:cNvSpPr>
          <p:nvPr/>
        </p:nvSpPr>
        <p:spPr bwMode="auto">
          <a:xfrm>
            <a:off x="6934200" y="3625850"/>
            <a:ext cx="1762125" cy="301625"/>
          </a:xfrm>
          <a:prstGeom prst="rect">
            <a:avLst/>
          </a:prstGeom>
          <a:noFill/>
          <a:ln w="9525">
            <a:noFill/>
            <a:miter lim="800000"/>
            <a:headEnd/>
            <a:tailEnd/>
          </a:ln>
        </p:spPr>
        <p:txBody>
          <a:bodyPr lIns="90488" tIns="44450" rIns="90488" bIns="44450" anchor="ctr">
            <a:spAutoFit/>
          </a:bodyPr>
          <a:lstStyle/>
          <a:p>
            <a:pPr algn="ctr"/>
            <a:r>
              <a:rPr lang="en-US" sz="1400" dirty="0"/>
              <a:t>Partnership Mark</a:t>
            </a:r>
          </a:p>
        </p:txBody>
      </p:sp>
      <p:sp>
        <p:nvSpPr>
          <p:cNvPr id="26635" name="Text Box 13"/>
          <p:cNvSpPr txBox="1">
            <a:spLocks noChangeArrowheads="1"/>
          </p:cNvSpPr>
          <p:nvPr/>
        </p:nvSpPr>
        <p:spPr bwMode="auto">
          <a:xfrm>
            <a:off x="6853238" y="4724400"/>
            <a:ext cx="1965325" cy="304800"/>
          </a:xfrm>
          <a:prstGeom prst="rect">
            <a:avLst/>
          </a:prstGeom>
          <a:noFill/>
          <a:ln w="9525">
            <a:noFill/>
            <a:miter lim="800000"/>
            <a:headEnd/>
            <a:tailEnd/>
          </a:ln>
        </p:spPr>
        <p:txBody>
          <a:bodyPr>
            <a:spAutoFit/>
          </a:bodyPr>
          <a:lstStyle/>
          <a:p>
            <a:pPr algn="ctr"/>
            <a:r>
              <a:rPr lang="en-US" sz="1400" dirty="0"/>
              <a:t>Promotional Mark</a:t>
            </a:r>
          </a:p>
        </p:txBody>
      </p:sp>
      <p:sp>
        <p:nvSpPr>
          <p:cNvPr id="26637" name="Rectangle 15"/>
          <p:cNvSpPr>
            <a:spLocks noChangeArrowheads="1"/>
          </p:cNvSpPr>
          <p:nvPr/>
        </p:nvSpPr>
        <p:spPr bwMode="auto">
          <a:xfrm>
            <a:off x="6553200" y="1524000"/>
            <a:ext cx="2438400" cy="4648200"/>
          </a:xfrm>
          <a:prstGeom prst="rect">
            <a:avLst/>
          </a:prstGeom>
          <a:noFill/>
          <a:ln w="9525">
            <a:solidFill>
              <a:schemeClr val="bg2"/>
            </a:solidFill>
            <a:miter lim="800000"/>
            <a:headEnd/>
            <a:tailEnd/>
          </a:ln>
        </p:spPr>
        <p:txBody>
          <a:bodyPr wrap="none" anchor="ctr"/>
          <a:lstStyle/>
          <a:p>
            <a:endParaRPr lang="en-US" dirty="0"/>
          </a:p>
        </p:txBody>
      </p:sp>
      <p:sp>
        <p:nvSpPr>
          <p:cNvPr id="18" name="Text Box 14"/>
          <p:cNvSpPr txBox="1">
            <a:spLocks noChangeArrowheads="1"/>
          </p:cNvSpPr>
          <p:nvPr/>
        </p:nvSpPr>
        <p:spPr bwMode="auto">
          <a:xfrm>
            <a:off x="6703682" y="2388463"/>
            <a:ext cx="2133600" cy="301625"/>
          </a:xfrm>
          <a:prstGeom prst="rect">
            <a:avLst/>
          </a:prstGeom>
          <a:noFill/>
          <a:ln w="9525">
            <a:noFill/>
            <a:miter lim="800000"/>
            <a:headEnd/>
            <a:tailEnd/>
          </a:ln>
        </p:spPr>
        <p:txBody>
          <a:bodyPr lIns="90488" tIns="44450" rIns="90488" bIns="44450" anchor="ctr">
            <a:spAutoFit/>
          </a:bodyPr>
          <a:lstStyle/>
          <a:p>
            <a:pPr algn="ctr"/>
            <a:r>
              <a:rPr lang="en-US" sz="1400" dirty="0"/>
              <a:t>Linkage Phrase Marks</a:t>
            </a:r>
          </a:p>
        </p:txBody>
      </p:sp>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62738" y="1607806"/>
            <a:ext cx="2240280" cy="794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3555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76200" y="228600"/>
            <a:ext cx="7696200" cy="1066800"/>
          </a:xfrm>
          <a:noFill/>
        </p:spPr>
        <p:txBody>
          <a:bodyPr>
            <a:normAutofit/>
          </a:bodyPr>
          <a:lstStyle/>
          <a:p>
            <a:pPr algn="ctr" eaLnBrk="1" hangingPunct="1"/>
            <a:r>
              <a:rPr lang="en-US" dirty="0" smtClean="0">
                <a:solidFill>
                  <a:schemeClr val="tx1">
                    <a:lumMod val="60000"/>
                    <a:lumOff val="40000"/>
                  </a:schemeClr>
                </a:solidFill>
              </a:rPr>
              <a:t>Identity Guidelines </a:t>
            </a:r>
          </a:p>
        </p:txBody>
      </p:sp>
      <p:sp>
        <p:nvSpPr>
          <p:cNvPr id="27652" name="Rectangle 3"/>
          <p:cNvSpPr>
            <a:spLocks noGrp="1" noChangeArrowheads="1"/>
          </p:cNvSpPr>
          <p:nvPr>
            <p:ph type="body" idx="1"/>
          </p:nvPr>
        </p:nvSpPr>
        <p:spPr>
          <a:xfrm>
            <a:off x="457200" y="1422399"/>
            <a:ext cx="8229600" cy="4826001"/>
          </a:xfrm>
        </p:spPr>
        <p:txBody>
          <a:bodyPr/>
          <a:lstStyle/>
          <a:p>
            <a:pPr eaLnBrk="1" hangingPunct="1">
              <a:lnSpc>
                <a:spcPct val="90000"/>
              </a:lnSpc>
              <a:buFontTx/>
              <a:buNone/>
            </a:pPr>
            <a:r>
              <a:rPr lang="en-US" sz="1200" dirty="0" smtClean="0">
                <a:solidFill>
                  <a:schemeClr val="tx1">
                    <a:lumMod val="60000"/>
                    <a:lumOff val="40000"/>
                  </a:schemeClr>
                </a:solidFill>
              </a:rPr>
              <a:t>While partners should review the complete ENERGY STAR Identity Guidelines, key points include:</a:t>
            </a:r>
          </a:p>
          <a:p>
            <a:pPr eaLnBrk="1" hangingPunct="1">
              <a:lnSpc>
                <a:spcPct val="90000"/>
              </a:lnSpc>
            </a:pPr>
            <a:r>
              <a:rPr lang="en-US" sz="2000" b="1" dirty="0" smtClean="0">
                <a:solidFill>
                  <a:schemeClr val="tx1">
                    <a:lumMod val="60000"/>
                    <a:lumOff val="40000"/>
                  </a:schemeClr>
                </a:solidFill>
              </a:rPr>
              <a:t>Trademark Violations</a:t>
            </a:r>
            <a:r>
              <a:rPr lang="en-US" dirty="0" smtClean="0"/>
              <a:t/>
            </a:r>
            <a:br>
              <a:rPr lang="en-US" dirty="0" smtClean="0"/>
            </a:br>
            <a:r>
              <a:rPr lang="en-US" sz="1200" dirty="0" smtClean="0">
                <a:solidFill>
                  <a:srgbClr val="FF0000"/>
                </a:solidFill>
              </a:rPr>
              <a:t>Do not use the ENERGY STAR name or marks in association with homes that do not meet the ENERGY STAR specification.</a:t>
            </a:r>
            <a:endParaRPr lang="en-US" sz="1200" dirty="0" smtClean="0"/>
          </a:p>
          <a:p>
            <a:pPr eaLnBrk="1" hangingPunct="1">
              <a:lnSpc>
                <a:spcPct val="90000"/>
              </a:lnSpc>
            </a:pPr>
            <a:r>
              <a:rPr lang="en-US" sz="2000" b="1" dirty="0" smtClean="0">
                <a:solidFill>
                  <a:schemeClr val="tx1">
                    <a:lumMod val="60000"/>
                    <a:lumOff val="40000"/>
                  </a:schemeClr>
                </a:solidFill>
              </a:rPr>
              <a:t>Logo Cannot be Changed</a:t>
            </a:r>
            <a:r>
              <a:rPr lang="en-US" dirty="0" smtClean="0"/>
              <a:t/>
            </a:r>
            <a:br>
              <a:rPr lang="en-US" dirty="0" smtClean="0"/>
            </a:br>
            <a:r>
              <a:rPr lang="en-US" sz="1200" dirty="0" smtClean="0">
                <a:solidFill>
                  <a:srgbClr val="FF0000"/>
                </a:solidFill>
              </a:rPr>
              <a:t>Do not alter, cut apart, separate, or otherwise distort the ENERGY STAR marks or name in perspective or appearance.  </a:t>
            </a:r>
          </a:p>
          <a:p>
            <a:pPr eaLnBrk="1" hangingPunct="1">
              <a:lnSpc>
                <a:spcPct val="90000"/>
              </a:lnSpc>
            </a:pPr>
            <a:r>
              <a:rPr lang="en-US" sz="2000" b="1" dirty="0" smtClean="0">
                <a:solidFill>
                  <a:schemeClr val="tx1">
                    <a:lumMod val="60000"/>
                    <a:lumOff val="40000"/>
                  </a:schemeClr>
                </a:solidFill>
              </a:rPr>
              <a:t>Text Cannot be Changed</a:t>
            </a:r>
            <a:r>
              <a:rPr lang="en-US" sz="2400" b="1" dirty="0" smtClean="0">
                <a:solidFill>
                  <a:schemeClr val="tx1">
                    <a:lumMod val="60000"/>
                    <a:lumOff val="40000"/>
                  </a:schemeClr>
                </a:solidFill>
              </a:rPr>
              <a:t/>
            </a:r>
            <a:br>
              <a:rPr lang="en-US" sz="2400" b="1" dirty="0" smtClean="0">
                <a:solidFill>
                  <a:schemeClr val="tx1">
                    <a:lumMod val="60000"/>
                    <a:lumOff val="40000"/>
                  </a:schemeClr>
                </a:solidFill>
              </a:rPr>
            </a:br>
            <a:r>
              <a:rPr lang="en-US" sz="1200" dirty="0" smtClean="0">
                <a:solidFill>
                  <a:srgbClr val="FF0000"/>
                </a:solidFill>
              </a:rPr>
              <a:t>Do not change the text in the ENERGY STAR logos in any way. This includes removing the words ENERGY STAR from the mark. </a:t>
            </a:r>
            <a:endParaRPr lang="en-US" sz="1200" dirty="0" smtClean="0"/>
          </a:p>
          <a:p>
            <a:pPr eaLnBrk="1" hangingPunct="1">
              <a:lnSpc>
                <a:spcPct val="90000"/>
              </a:lnSpc>
            </a:pPr>
            <a:r>
              <a:rPr lang="en-US" sz="2000" b="1" dirty="0" smtClean="0">
                <a:solidFill>
                  <a:schemeClr val="tx1">
                    <a:lumMod val="60000"/>
                    <a:lumOff val="40000"/>
                  </a:schemeClr>
                </a:solidFill>
              </a:rPr>
              <a:t>Logo Color</a:t>
            </a:r>
            <a:r>
              <a:rPr lang="en-US" dirty="0" smtClean="0">
                <a:solidFill>
                  <a:schemeClr val="tx1">
                    <a:lumMod val="60000"/>
                    <a:lumOff val="40000"/>
                  </a:schemeClr>
                </a:solidFill>
              </a:rPr>
              <a:t/>
            </a:r>
            <a:br>
              <a:rPr lang="en-US" dirty="0" smtClean="0">
                <a:solidFill>
                  <a:schemeClr val="tx1">
                    <a:lumMod val="60000"/>
                    <a:lumOff val="40000"/>
                  </a:schemeClr>
                </a:solidFill>
              </a:rPr>
            </a:br>
            <a:r>
              <a:rPr lang="en-US" sz="1200" dirty="0" smtClean="0">
                <a:solidFill>
                  <a:srgbClr val="FF0000"/>
                </a:solidFill>
              </a:rPr>
              <a:t>Do not use the ENERGY STAR marks in an unapproved color. The preferred color for the mark is ENERGY STAR blue (100% Cyan). Alternate versions in black or reversed out to white are allowed.  </a:t>
            </a:r>
          </a:p>
          <a:p>
            <a:pPr eaLnBrk="1" hangingPunct="1">
              <a:lnSpc>
                <a:spcPct val="90000"/>
              </a:lnSpc>
            </a:pPr>
            <a:r>
              <a:rPr lang="en-US" sz="2000" b="1" dirty="0" smtClean="0">
                <a:solidFill>
                  <a:schemeClr val="tx1">
                    <a:lumMod val="60000"/>
                    <a:lumOff val="40000"/>
                  </a:schemeClr>
                </a:solidFill>
              </a:rPr>
              <a:t>Builder Responsibility</a:t>
            </a:r>
            <a:r>
              <a:rPr lang="en-US" dirty="0" smtClean="0">
                <a:solidFill>
                  <a:schemeClr val="tx1">
                    <a:lumMod val="60000"/>
                    <a:lumOff val="40000"/>
                  </a:schemeClr>
                </a:solidFill>
              </a:rPr>
              <a:t/>
            </a:r>
            <a:br>
              <a:rPr lang="en-US" dirty="0" smtClean="0">
                <a:solidFill>
                  <a:schemeClr val="tx1">
                    <a:lumMod val="60000"/>
                    <a:lumOff val="40000"/>
                  </a:schemeClr>
                </a:solidFill>
              </a:rPr>
            </a:br>
            <a:r>
              <a:rPr lang="en-US" sz="1200" dirty="0" smtClean="0">
                <a:solidFill>
                  <a:srgbClr val="FF0000"/>
                </a:solidFill>
              </a:rPr>
              <a:t>Builder partners are responsible for the proper use of the ENERGY STAR logos in all applications, including when partners authorize outside vendors to develop materials that use the logo on their behalf. </a:t>
            </a:r>
          </a:p>
          <a:p>
            <a:pPr eaLnBrk="1" hangingPunct="1">
              <a:lnSpc>
                <a:spcPct val="90000"/>
              </a:lnSpc>
            </a:pPr>
            <a:r>
              <a:rPr lang="en-US" sz="2000" b="1" dirty="0" smtClean="0">
                <a:solidFill>
                  <a:schemeClr val="tx1">
                    <a:lumMod val="60000"/>
                    <a:lumOff val="40000"/>
                  </a:schemeClr>
                </a:solidFill>
              </a:rPr>
              <a:t>Writing and Talking About ENERGY STAR for New Homes</a:t>
            </a:r>
          </a:p>
          <a:p>
            <a:pPr marL="344488" indent="0" eaLnBrk="1" hangingPunct="1">
              <a:lnSpc>
                <a:spcPct val="90000"/>
              </a:lnSpc>
              <a:buNone/>
            </a:pPr>
            <a:r>
              <a:rPr lang="en-US" sz="1200" dirty="0" smtClean="0">
                <a:solidFill>
                  <a:srgbClr val="FF0000"/>
                </a:solidFill>
              </a:rPr>
              <a:t>When writing or talking about a home that has earned the ENERGY STAR the preference is to refer to a home as certified.  It is not incorrect to refer to a home as qualified; however “certified” is the preferred terminology.  </a:t>
            </a:r>
          </a:p>
          <a:p>
            <a:pPr eaLnBrk="1" hangingPunct="1">
              <a:lnSpc>
                <a:spcPct val="90000"/>
              </a:lnSpc>
            </a:pPr>
            <a:endParaRPr lang="en-US" sz="1200" dirty="0" smtClean="0"/>
          </a:p>
          <a:p>
            <a:pPr marL="0" indent="0" eaLnBrk="1" hangingPunct="1">
              <a:lnSpc>
                <a:spcPct val="90000"/>
              </a:lnSpc>
              <a:buFontTx/>
              <a:buNone/>
            </a:pPr>
            <a:r>
              <a:rPr lang="en-US" sz="1200" dirty="0" smtClean="0">
                <a:solidFill>
                  <a:schemeClr val="tx1">
                    <a:lumMod val="60000"/>
                    <a:lumOff val="40000"/>
                  </a:schemeClr>
                </a:solidFill>
              </a:rPr>
              <a:t>EPA routinely monitors the use of the ENERGY STAR logos in the marketplace and actively pursues misuse</a:t>
            </a:r>
            <a:r>
              <a:rPr lang="en-US" sz="1200" dirty="0">
                <a:solidFill>
                  <a:schemeClr val="tx1">
                    <a:lumMod val="60000"/>
                    <a:lumOff val="40000"/>
                  </a:schemeClr>
                </a:solidFill>
              </a:rPr>
              <a:t>. To report a trademark violation or to ask for a review of </a:t>
            </a:r>
            <a:r>
              <a:rPr lang="en-US" sz="1200" dirty="0" smtClean="0">
                <a:solidFill>
                  <a:schemeClr val="tx1">
                    <a:lumMod val="60000"/>
                    <a:lumOff val="40000"/>
                  </a:schemeClr>
                </a:solidFill>
              </a:rPr>
              <a:t>materials, contact, </a:t>
            </a:r>
            <a:r>
              <a:rPr lang="en-US" sz="1200" dirty="0" smtClean="0">
                <a:hlinkClick r:id="rId3"/>
              </a:rPr>
              <a:t>logos@energystar.gov</a:t>
            </a:r>
            <a:r>
              <a:rPr lang="en-US" sz="1200" dirty="0" smtClean="0">
                <a:solidFill>
                  <a:schemeClr val="tx1">
                    <a:lumMod val="60000"/>
                    <a:lumOff val="40000"/>
                  </a:schemeClr>
                </a:solidFill>
              </a:rPr>
              <a:t>. </a:t>
            </a:r>
          </a:p>
        </p:txBody>
      </p:sp>
      <p:sp>
        <p:nvSpPr>
          <p:cNvPr id="2" name="Footer Placeholder 1"/>
          <p:cNvSpPr>
            <a:spLocks noGrp="1"/>
          </p:cNvSpPr>
          <p:nvPr>
            <p:ph type="ftr" sz="quarter" idx="3"/>
          </p:nvPr>
        </p:nvSpPr>
        <p:spPr/>
        <p:txBody>
          <a:bodyPr/>
          <a:lstStyle/>
          <a:p>
            <a:pPr algn="r"/>
            <a:fld id="{03DB9D6E-1C66-4BD4-825B-1AA317DF023B}" type="slidenum">
              <a:rPr lang="en-US" smtClean="0"/>
              <a:pPr algn="r"/>
              <a:t>7</a:t>
            </a:fld>
            <a:endParaRPr lang="en-US" dirty="0"/>
          </a:p>
        </p:txBody>
      </p:sp>
    </p:spTree>
    <p:extLst>
      <p:ext uri="{BB962C8B-B14F-4D97-AF65-F5344CB8AC3E}">
        <p14:creationId xmlns:p14="http://schemas.microsoft.com/office/powerpoint/2010/main" val="29679916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76200" y="228600"/>
            <a:ext cx="7696200" cy="1066800"/>
          </a:xfrm>
          <a:noFill/>
        </p:spPr>
        <p:txBody>
          <a:bodyPr>
            <a:normAutofit/>
          </a:bodyPr>
          <a:lstStyle/>
          <a:p>
            <a:pPr marL="838200" indent="-838200" algn="ctr" eaLnBrk="1" hangingPunct="1"/>
            <a:r>
              <a:rPr lang="en-US" dirty="0" smtClean="0">
                <a:solidFill>
                  <a:schemeClr val="tx1">
                    <a:lumMod val="60000"/>
                    <a:lumOff val="40000"/>
                  </a:schemeClr>
                </a:solidFill>
              </a:rPr>
              <a:t>ENERGY STAR Resources</a:t>
            </a:r>
          </a:p>
        </p:txBody>
      </p:sp>
      <p:sp>
        <p:nvSpPr>
          <p:cNvPr id="24580" name="Rectangle 3"/>
          <p:cNvSpPr>
            <a:spLocks noGrp="1" noChangeArrowheads="1"/>
          </p:cNvSpPr>
          <p:nvPr>
            <p:ph type="body" idx="1"/>
          </p:nvPr>
        </p:nvSpPr>
        <p:spPr>
          <a:xfrm>
            <a:off x="457200" y="1600200"/>
            <a:ext cx="8153400" cy="4525963"/>
          </a:xfrm>
        </p:spPr>
        <p:txBody>
          <a:bodyPr/>
          <a:lstStyle/>
          <a:p>
            <a:pPr eaLnBrk="1" hangingPunct="1"/>
            <a:r>
              <a:rPr lang="en-US" sz="2400" b="1" dirty="0" smtClean="0">
                <a:solidFill>
                  <a:schemeClr val="tx1">
                    <a:lumMod val="60000"/>
                    <a:lumOff val="40000"/>
                  </a:schemeClr>
                </a:solidFill>
              </a:rPr>
              <a:t>Partner Privileges</a:t>
            </a:r>
            <a:br>
              <a:rPr lang="en-US" sz="2400" b="1" dirty="0" smtClean="0">
                <a:solidFill>
                  <a:schemeClr val="tx1">
                    <a:lumMod val="60000"/>
                    <a:lumOff val="40000"/>
                  </a:schemeClr>
                </a:solidFill>
              </a:rPr>
            </a:br>
            <a:r>
              <a:rPr lang="en-US" sz="1200" dirty="0" smtClean="0">
                <a:solidFill>
                  <a:schemeClr val="tx1">
                    <a:lumMod val="60000"/>
                    <a:lumOff val="40000"/>
                  </a:schemeClr>
                </a:solidFill>
              </a:rPr>
              <a:t>As an ENERGY STAR partner, you have access to a variety of resources at no cost.  </a:t>
            </a:r>
          </a:p>
          <a:p>
            <a:pPr eaLnBrk="1" hangingPunct="1"/>
            <a:r>
              <a:rPr lang="en-US" sz="2400" b="1" dirty="0" smtClean="0">
                <a:solidFill>
                  <a:schemeClr val="tx1">
                    <a:lumMod val="60000"/>
                    <a:lumOff val="40000"/>
                  </a:schemeClr>
                </a:solidFill>
              </a:rPr>
              <a:t>Accessing Resources</a:t>
            </a:r>
            <a:r>
              <a:rPr lang="en-US" dirty="0" smtClean="0">
                <a:solidFill>
                  <a:schemeClr val="tx1">
                    <a:lumMod val="60000"/>
                    <a:lumOff val="40000"/>
                  </a:schemeClr>
                </a:solidFill>
              </a:rPr>
              <a:t/>
            </a:r>
            <a:br>
              <a:rPr lang="en-US" dirty="0" smtClean="0">
                <a:solidFill>
                  <a:schemeClr val="tx1">
                    <a:lumMod val="60000"/>
                    <a:lumOff val="40000"/>
                  </a:schemeClr>
                </a:solidFill>
              </a:rPr>
            </a:br>
            <a:r>
              <a:rPr lang="en-US" sz="1200" dirty="0" smtClean="0">
                <a:solidFill>
                  <a:schemeClr val="tx1">
                    <a:lumMod val="60000"/>
                    <a:lumOff val="40000"/>
                  </a:schemeClr>
                </a:solidFill>
              </a:rPr>
              <a:t>All resources are available on the ENERGY STAR Web site (</a:t>
            </a:r>
            <a:r>
              <a:rPr lang="en-US" sz="1200" dirty="0" smtClean="0">
                <a:solidFill>
                  <a:schemeClr val="tx1">
                    <a:lumMod val="60000"/>
                    <a:lumOff val="40000"/>
                  </a:schemeClr>
                </a:solidFill>
                <a:hlinkClick r:id="rId3"/>
              </a:rPr>
              <a:t>www.energystar.gov/newhomespartners</a:t>
            </a:r>
            <a:r>
              <a:rPr lang="en-US" sz="1200" dirty="0" smtClean="0">
                <a:solidFill>
                  <a:schemeClr val="tx1">
                    <a:lumMod val="60000"/>
                    <a:lumOff val="40000"/>
                  </a:schemeClr>
                </a:solidFill>
              </a:rPr>
              <a:t>) in the “Resources for Partners” section.</a:t>
            </a:r>
          </a:p>
          <a:p>
            <a:pPr marL="344488" indent="-344488" eaLnBrk="1" hangingPunct="1">
              <a:spcBef>
                <a:spcPts val="0"/>
              </a:spcBef>
            </a:pPr>
            <a:r>
              <a:rPr lang="en-US" sz="2400" b="1" dirty="0">
                <a:solidFill>
                  <a:schemeClr val="tx1">
                    <a:lumMod val="60000"/>
                    <a:lumOff val="40000"/>
                  </a:schemeClr>
                </a:solidFill>
              </a:rPr>
              <a:t>Materials Available</a:t>
            </a:r>
            <a:r>
              <a:rPr lang="en-US" dirty="0">
                <a:solidFill>
                  <a:schemeClr val="tx1">
                    <a:lumMod val="60000"/>
                    <a:lumOff val="40000"/>
                  </a:schemeClr>
                </a:solidFill>
              </a:rPr>
              <a:t> </a:t>
            </a:r>
            <a:br>
              <a:rPr lang="en-US" dirty="0">
                <a:solidFill>
                  <a:schemeClr val="tx1">
                    <a:lumMod val="60000"/>
                    <a:lumOff val="40000"/>
                  </a:schemeClr>
                </a:solidFill>
              </a:rPr>
            </a:br>
            <a:r>
              <a:rPr lang="en-US" sz="1200" dirty="0">
                <a:solidFill>
                  <a:schemeClr val="tx1">
                    <a:lumMod val="60000"/>
                    <a:lumOff val="40000"/>
                  </a:schemeClr>
                </a:solidFill>
              </a:rPr>
              <a:t>Free brochures and fact sheets are available to partners to educate prospective homebuyers about the benefits of ENERGY STAR Certified Homes.  </a:t>
            </a:r>
          </a:p>
          <a:p>
            <a:pPr marL="344488" indent="-344488" eaLnBrk="1" hangingPunct="1">
              <a:spcBef>
                <a:spcPts val="0"/>
              </a:spcBef>
            </a:pPr>
            <a:r>
              <a:rPr lang="en-US" sz="2400" b="1" dirty="0">
                <a:solidFill>
                  <a:schemeClr val="tx1">
                    <a:lumMod val="60000"/>
                    <a:lumOff val="40000"/>
                  </a:schemeClr>
                </a:solidFill>
              </a:rPr>
              <a:t>Ordering Materials</a:t>
            </a:r>
            <a:r>
              <a:rPr lang="en-US" dirty="0">
                <a:solidFill>
                  <a:schemeClr val="tx1">
                    <a:lumMod val="60000"/>
                    <a:lumOff val="40000"/>
                  </a:schemeClr>
                </a:solidFill>
              </a:rPr>
              <a:t> </a:t>
            </a:r>
          </a:p>
          <a:p>
            <a:pPr marL="627063" lvl="1" indent="-228600" eaLnBrk="1" hangingPunct="1"/>
            <a:r>
              <a:rPr lang="en-US" sz="1200" dirty="0">
                <a:solidFill>
                  <a:schemeClr val="tx1">
                    <a:lumMod val="60000"/>
                    <a:lumOff val="40000"/>
                  </a:schemeClr>
                </a:solidFill>
              </a:rPr>
              <a:t>Visit: </a:t>
            </a:r>
            <a:r>
              <a:rPr lang="en-US" sz="1200" dirty="0">
                <a:solidFill>
                  <a:schemeClr val="tx1">
                    <a:lumMod val="60000"/>
                    <a:lumOff val="40000"/>
                  </a:schemeClr>
                </a:solidFill>
                <a:hlinkClick r:id="rId4"/>
              </a:rPr>
              <a:t>www.energystar.gov/publications</a:t>
            </a:r>
            <a:r>
              <a:rPr lang="en-US" sz="1200" dirty="0">
                <a:solidFill>
                  <a:schemeClr val="tx1">
                    <a:lumMod val="60000"/>
                    <a:lumOff val="40000"/>
                  </a:schemeClr>
                </a:solidFill>
              </a:rPr>
              <a:t>. </a:t>
            </a:r>
          </a:p>
          <a:p>
            <a:pPr marL="627063" lvl="1" indent="-228600" eaLnBrk="1" hangingPunct="1"/>
            <a:r>
              <a:rPr lang="en-US" sz="1200" dirty="0">
                <a:solidFill>
                  <a:schemeClr val="tx1">
                    <a:lumMod val="60000"/>
                    <a:lumOff val="40000"/>
                  </a:schemeClr>
                </a:solidFill>
              </a:rPr>
              <a:t>Free shipping of all printed materials is provided.</a:t>
            </a:r>
          </a:p>
          <a:p>
            <a:pPr marL="344488" indent="-344488" eaLnBrk="1" hangingPunct="1"/>
            <a:r>
              <a:rPr lang="en-US" sz="2400" b="1" dirty="0">
                <a:solidFill>
                  <a:schemeClr val="tx1">
                    <a:lumMod val="60000"/>
                    <a:lumOff val="40000"/>
                  </a:schemeClr>
                </a:solidFill>
              </a:rPr>
              <a:t>Downloading Materials</a:t>
            </a:r>
            <a:r>
              <a:rPr lang="en-US" sz="1200" dirty="0">
                <a:solidFill>
                  <a:schemeClr val="tx1">
                    <a:lumMod val="60000"/>
                    <a:lumOff val="40000"/>
                  </a:schemeClr>
                </a:solidFill>
              </a:rPr>
              <a:t/>
            </a:r>
            <a:br>
              <a:rPr lang="en-US" sz="1200" dirty="0">
                <a:solidFill>
                  <a:schemeClr val="tx1">
                    <a:lumMod val="60000"/>
                    <a:lumOff val="40000"/>
                  </a:schemeClr>
                </a:solidFill>
              </a:rPr>
            </a:br>
            <a:r>
              <a:rPr lang="en-US" sz="1200" dirty="0">
                <a:solidFill>
                  <a:schemeClr val="tx1">
                    <a:lumMod val="60000"/>
                    <a:lumOff val="40000"/>
                  </a:schemeClr>
                </a:solidFill>
              </a:rPr>
              <a:t>Materials can be downloaded in PDF at </a:t>
            </a:r>
            <a:r>
              <a:rPr lang="en-US" sz="1200" dirty="0">
                <a:solidFill>
                  <a:schemeClr val="tx1">
                    <a:lumMod val="60000"/>
                    <a:lumOff val="40000"/>
                  </a:schemeClr>
                </a:solidFill>
                <a:hlinkClick r:id="rId5"/>
              </a:rPr>
              <a:t>www.energystar.gov/newhomesmarketing</a:t>
            </a:r>
            <a:r>
              <a:rPr lang="en-US" sz="1200" dirty="0">
                <a:solidFill>
                  <a:schemeClr val="tx1">
                    <a:lumMod val="60000"/>
                    <a:lumOff val="40000"/>
                  </a:schemeClr>
                </a:solidFill>
              </a:rPr>
              <a:t>, under the link for “Marketing Resources.”</a:t>
            </a:r>
          </a:p>
          <a:p>
            <a:pPr eaLnBrk="1" hangingPunct="1">
              <a:lnSpc>
                <a:spcPct val="90000"/>
              </a:lnSpc>
            </a:pPr>
            <a:endParaRPr lang="en-US" sz="1200" dirty="0" smtClean="0">
              <a:solidFill>
                <a:schemeClr val="tx1">
                  <a:lumMod val="60000"/>
                  <a:lumOff val="40000"/>
                </a:schemeClr>
              </a:solidFill>
            </a:endParaRPr>
          </a:p>
          <a:p>
            <a:pPr marL="0" indent="0" eaLnBrk="1" hangingPunct="1">
              <a:lnSpc>
                <a:spcPct val="90000"/>
              </a:lnSpc>
              <a:buNone/>
            </a:pPr>
            <a:endParaRPr lang="en-US" sz="1200" dirty="0" smtClean="0">
              <a:solidFill>
                <a:schemeClr val="tx1">
                  <a:lumMod val="60000"/>
                  <a:lumOff val="40000"/>
                </a:schemeClr>
              </a:solidFill>
            </a:endParaRPr>
          </a:p>
        </p:txBody>
      </p:sp>
      <p:sp>
        <p:nvSpPr>
          <p:cNvPr id="2" name="Footer Placeholder 1"/>
          <p:cNvSpPr>
            <a:spLocks noGrp="1"/>
          </p:cNvSpPr>
          <p:nvPr>
            <p:ph type="ftr" sz="quarter" idx="3"/>
          </p:nvPr>
        </p:nvSpPr>
        <p:spPr/>
        <p:txBody>
          <a:bodyPr/>
          <a:lstStyle/>
          <a:p>
            <a:pPr algn="r"/>
            <a:fld id="{75440A36-7B07-4CB5-B0F6-61E4A9844FE4}" type="slidenum">
              <a:rPr lang="en-US" smtClean="0"/>
              <a:pPr algn="r"/>
              <a:t>8</a:t>
            </a:fld>
            <a:endParaRPr lang="en-US" dirty="0"/>
          </a:p>
        </p:txBody>
      </p:sp>
    </p:spTree>
    <p:extLst>
      <p:ext uri="{BB962C8B-B14F-4D97-AF65-F5344CB8AC3E}">
        <p14:creationId xmlns:p14="http://schemas.microsoft.com/office/powerpoint/2010/main" val="10577978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7696200" cy="1066800"/>
          </a:xfrm>
        </p:spPr>
        <p:txBody>
          <a:bodyPr>
            <a:noAutofit/>
          </a:bodyPr>
          <a:lstStyle/>
          <a:p>
            <a:pPr algn="ctr"/>
            <a:r>
              <a:rPr lang="en-US" dirty="0" smtClean="0">
                <a:solidFill>
                  <a:schemeClr val="tx1">
                    <a:lumMod val="60000"/>
                    <a:lumOff val="40000"/>
                  </a:schemeClr>
                </a:solidFill>
              </a:rPr>
              <a:t>Ask About ENERGY STAR Certified Homes Mark</a:t>
            </a:r>
            <a:endParaRPr lang="en-US" dirty="0">
              <a:solidFill>
                <a:schemeClr val="tx1">
                  <a:lumMod val="60000"/>
                  <a:lumOff val="40000"/>
                </a:schemeClr>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1091" y="1371600"/>
            <a:ext cx="6963305" cy="5440680"/>
          </a:xfrm>
          <a:ln>
            <a:solidFill>
              <a:schemeClr val="bg1">
                <a:lumMod val="65000"/>
              </a:schemeClr>
            </a:solidFill>
          </a:ln>
        </p:spPr>
      </p:pic>
      <p:sp>
        <p:nvSpPr>
          <p:cNvPr id="3" name="Footer Placeholder 2"/>
          <p:cNvSpPr>
            <a:spLocks noGrp="1"/>
          </p:cNvSpPr>
          <p:nvPr>
            <p:ph type="ftr" sz="quarter" idx="3"/>
          </p:nvPr>
        </p:nvSpPr>
        <p:spPr/>
        <p:txBody>
          <a:bodyPr/>
          <a:lstStyle/>
          <a:p>
            <a:pPr algn="r"/>
            <a:fld id="{34038C72-DA22-4056-A7BC-178F67557093}" type="slidenum">
              <a:rPr lang="en-US" smtClean="0"/>
              <a:pPr algn="r"/>
              <a:t>9</a:t>
            </a:fld>
            <a:endParaRPr lang="en-US" dirty="0"/>
          </a:p>
        </p:txBody>
      </p:sp>
    </p:spTree>
    <p:extLst>
      <p:ext uri="{BB962C8B-B14F-4D97-AF65-F5344CB8AC3E}">
        <p14:creationId xmlns:p14="http://schemas.microsoft.com/office/powerpoint/2010/main" val="70818936"/>
      </p:ext>
    </p:extLst>
  </p:cSld>
  <p:clrMapOvr>
    <a:masterClrMapping/>
  </p:clrMapOvr>
  <p:timing>
    <p:tnLst>
      <p:par>
        <p:cTn id="1" dur="indefinite" restart="never" nodeType="tmRoot"/>
      </p:par>
    </p:tnLst>
  </p:timing>
</p:sld>
</file>

<file path=ppt/theme/theme1.xml><?xml version="1.0" encoding="utf-8"?>
<a:theme xmlns:a="http://schemas.openxmlformats.org/drawingml/2006/main" name="es_template_052008">
  <a:themeElements>
    <a:clrScheme name="ENERGY STAR">
      <a:dk1>
        <a:srgbClr val="3F3F3F"/>
      </a:dk1>
      <a:lt1>
        <a:sysClr val="window" lastClr="FFFFFF"/>
      </a:lt1>
      <a:dk2>
        <a:srgbClr val="00B0F0"/>
      </a:dk2>
      <a:lt2>
        <a:srgbClr val="FFFFFF"/>
      </a:lt2>
      <a:accent1>
        <a:srgbClr val="696969"/>
      </a:accent1>
      <a:accent2>
        <a:srgbClr val="8B8B8B"/>
      </a:accent2>
      <a:accent3>
        <a:srgbClr val="B2B2B2"/>
      </a:accent3>
      <a:accent4>
        <a:srgbClr val="D8D8D8"/>
      </a:accent4>
      <a:accent5>
        <a:srgbClr val="F2F2F2"/>
      </a:accent5>
      <a:accent6>
        <a:srgbClr val="FFFFFF"/>
      </a:accent6>
      <a:hlink>
        <a:srgbClr val="00B0F0"/>
      </a:hlink>
      <a:folHlink>
        <a:srgbClr val="0070C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es_template_052008</Template>
  <TotalTime>1354</TotalTime>
  <Words>461</Words>
  <Application>Microsoft Office PowerPoint</Application>
  <PresentationFormat>On-screen Show (4:3)</PresentationFormat>
  <Paragraphs>116</Paragraphs>
  <Slides>19</Slides>
  <Notes>6</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es_template_052008</vt:lpstr>
      <vt:lpstr>Proper Use of the ENERGY STAR® Brand </vt:lpstr>
      <vt:lpstr>Presentation Overview</vt:lpstr>
      <vt:lpstr>Value of ENERGY STAR Brand</vt:lpstr>
      <vt:lpstr>The ENERGY STAR Brand Promise</vt:lpstr>
      <vt:lpstr>What Does ENERGY STAR Mean to New Homes?</vt:lpstr>
      <vt:lpstr>ENERGY STAR Marks</vt:lpstr>
      <vt:lpstr>Identity Guidelines </vt:lpstr>
      <vt:lpstr>ENERGY STAR Resources</vt:lpstr>
      <vt:lpstr>Ask About ENERGY STAR Certified Homes Mark</vt:lpstr>
      <vt:lpstr>ENERGY STAR Partner Mark</vt:lpstr>
      <vt:lpstr>ENERGY STAR Promotional Mark</vt:lpstr>
      <vt:lpstr>ENERGY STAR Promotional Mark</vt:lpstr>
      <vt:lpstr>ENERGY STAR Designed  to Earn Mark </vt:lpstr>
      <vt:lpstr>ENERGY STAR Certification Mark</vt:lpstr>
      <vt:lpstr>Ask About ENERGY STAR Certified Homes Mark</vt:lpstr>
      <vt:lpstr>Correct Use of Mark</vt:lpstr>
      <vt:lpstr>Common Violations</vt:lpstr>
      <vt:lpstr>Using the Certification Mark</vt:lpstr>
      <vt:lpstr>Using the Promotional Marks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Slide</dc:title>
  <dc:creator>April Wright</dc:creator>
  <cp:lastModifiedBy>Benjamin Bunker</cp:lastModifiedBy>
  <cp:revision>93</cp:revision>
  <dcterms:created xsi:type="dcterms:W3CDTF">2008-05-21T00:20:07Z</dcterms:created>
  <dcterms:modified xsi:type="dcterms:W3CDTF">2012-09-30T23:24:57Z</dcterms:modified>
</cp:coreProperties>
</file>