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3.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4.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5.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6.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7.xml" ContentType="application/vnd.openxmlformats-officedocument.theme+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theme/theme8.xml" ContentType="application/vnd.openxmlformats-officedocument.theme+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theme/theme9.xml" ContentType="application/vnd.openxmlformats-officedocument.theme+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theme/theme10.xml" ContentType="application/vnd.openxmlformats-officedocument.theme+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theme/theme11.xml" ContentType="application/vnd.openxmlformats-officedocument.theme+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theme/theme12.xml" ContentType="application/vnd.openxmlformats-officedocument.theme+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theme/theme13.xml" ContentType="application/vnd.openxmlformats-officedocument.theme+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theme/theme14.xml" ContentType="application/vnd.openxmlformats-officedocument.theme+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theme/theme15.xml" ContentType="application/vnd.openxmlformats-officedocument.theme+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theme/theme16.xml" ContentType="application/vnd.openxmlformats-officedocument.theme+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8" r:id="rId1"/>
    <p:sldMasterId id="2147483750" r:id="rId2"/>
    <p:sldMasterId id="2147483749" r:id="rId3"/>
    <p:sldMasterId id="2147483751" r:id="rId4"/>
    <p:sldMasterId id="2147483752" r:id="rId5"/>
    <p:sldMasterId id="2147483753" r:id="rId6"/>
    <p:sldMasterId id="2147483754" r:id="rId7"/>
    <p:sldMasterId id="2147483755" r:id="rId8"/>
    <p:sldMasterId id="2147483756" r:id="rId9"/>
    <p:sldMasterId id="2147483757" r:id="rId10"/>
    <p:sldMasterId id="2147483758" r:id="rId11"/>
    <p:sldMasterId id="2147483759" r:id="rId12"/>
    <p:sldMasterId id="2147483760" r:id="rId13"/>
    <p:sldMasterId id="2147483761" r:id="rId14"/>
    <p:sldMasterId id="2147483932" r:id="rId15"/>
    <p:sldMasterId id="2147485932" r:id="rId16"/>
    <p:sldMasterId id="2147485944" r:id="rId17"/>
  </p:sldMasterIdLst>
  <p:notesMasterIdLst>
    <p:notesMasterId r:id="rId63"/>
  </p:notesMasterIdLst>
  <p:handoutMasterIdLst>
    <p:handoutMasterId r:id="rId64"/>
  </p:handoutMasterIdLst>
  <p:sldIdLst>
    <p:sldId id="732" r:id="rId18"/>
    <p:sldId id="733" r:id="rId19"/>
    <p:sldId id="652" r:id="rId20"/>
    <p:sldId id="654" r:id="rId21"/>
    <p:sldId id="737" r:id="rId22"/>
    <p:sldId id="706" r:id="rId23"/>
    <p:sldId id="656" r:id="rId24"/>
    <p:sldId id="657" r:id="rId25"/>
    <p:sldId id="646" r:id="rId26"/>
    <p:sldId id="647" r:id="rId27"/>
    <p:sldId id="738" r:id="rId28"/>
    <p:sldId id="649" r:id="rId29"/>
    <p:sldId id="658" r:id="rId30"/>
    <p:sldId id="661" r:id="rId31"/>
    <p:sldId id="660" r:id="rId32"/>
    <p:sldId id="739" r:id="rId33"/>
    <p:sldId id="662" r:id="rId34"/>
    <p:sldId id="740" r:id="rId35"/>
    <p:sldId id="701" r:id="rId36"/>
    <p:sldId id="718" r:id="rId37"/>
    <p:sldId id="741" r:id="rId38"/>
    <p:sldId id="720" r:id="rId39"/>
    <p:sldId id="719" r:id="rId40"/>
    <p:sldId id="721" r:id="rId41"/>
    <p:sldId id="723" r:id="rId42"/>
    <p:sldId id="743" r:id="rId43"/>
    <p:sldId id="745" r:id="rId44"/>
    <p:sldId id="722" r:id="rId45"/>
    <p:sldId id="742" r:id="rId46"/>
    <p:sldId id="703" r:id="rId47"/>
    <p:sldId id="736" r:id="rId48"/>
    <p:sldId id="726" r:id="rId49"/>
    <p:sldId id="704" r:id="rId50"/>
    <p:sldId id="707" r:id="rId51"/>
    <p:sldId id="708" r:id="rId52"/>
    <p:sldId id="709" r:id="rId53"/>
    <p:sldId id="727" r:id="rId54"/>
    <p:sldId id="710" r:id="rId55"/>
    <p:sldId id="711" r:id="rId56"/>
    <p:sldId id="712" r:id="rId57"/>
    <p:sldId id="713" r:id="rId58"/>
    <p:sldId id="715" r:id="rId59"/>
    <p:sldId id="716" r:id="rId60"/>
    <p:sldId id="728" r:id="rId61"/>
    <p:sldId id="744" r:id="rId6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asse Family" initials="PF" lastIdx="0" clrIdx="0"/>
  <p:cmAuthor id="1" name="Rick Gazica" initials="RG"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84706"/>
    <a:srgbClr val="E45D0A"/>
    <a:srgbClr val="00B0F0"/>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126" autoAdjust="0"/>
    <p:restoredTop sz="61681" autoAdjust="0"/>
  </p:normalViewPr>
  <p:slideViewPr>
    <p:cSldViewPr snapToGrid="0">
      <p:cViewPr varScale="1">
        <p:scale>
          <a:sx n="41" d="100"/>
          <a:sy n="41" d="100"/>
        </p:scale>
        <p:origin x="-236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572"/>
    </p:cViewPr>
  </p:sorterViewPr>
  <p:notesViewPr>
    <p:cSldViewPr snapToGrid="0">
      <p:cViewPr varScale="1">
        <p:scale>
          <a:sx n="80" d="100"/>
          <a:sy n="80" d="100"/>
        </p:scale>
        <p:origin x="-1974"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1.xml"/><Relationship Id="rId26" Type="http://schemas.openxmlformats.org/officeDocument/2006/relationships/slide" Target="slides/slide9.xml"/><Relationship Id="rId39" Type="http://schemas.openxmlformats.org/officeDocument/2006/relationships/slide" Target="slides/slide22.xml"/><Relationship Id="rId21" Type="http://schemas.openxmlformats.org/officeDocument/2006/relationships/slide" Target="slides/slide4.xml"/><Relationship Id="rId34" Type="http://schemas.openxmlformats.org/officeDocument/2006/relationships/slide" Target="slides/slide17.xml"/><Relationship Id="rId42" Type="http://schemas.openxmlformats.org/officeDocument/2006/relationships/slide" Target="slides/slide25.xml"/><Relationship Id="rId47" Type="http://schemas.openxmlformats.org/officeDocument/2006/relationships/slide" Target="slides/slide30.xml"/><Relationship Id="rId50" Type="http://schemas.openxmlformats.org/officeDocument/2006/relationships/slide" Target="slides/slide33.xml"/><Relationship Id="rId55" Type="http://schemas.openxmlformats.org/officeDocument/2006/relationships/slide" Target="slides/slide38.xml"/><Relationship Id="rId63" Type="http://schemas.openxmlformats.org/officeDocument/2006/relationships/notesMaster" Target="notesMasters/notesMaster1.xml"/><Relationship Id="rId68"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1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7.xml"/><Relationship Id="rId32" Type="http://schemas.openxmlformats.org/officeDocument/2006/relationships/slide" Target="slides/slide15.xml"/><Relationship Id="rId37" Type="http://schemas.openxmlformats.org/officeDocument/2006/relationships/slide" Target="slides/slide20.xml"/><Relationship Id="rId40" Type="http://schemas.openxmlformats.org/officeDocument/2006/relationships/slide" Target="slides/slide23.xml"/><Relationship Id="rId45" Type="http://schemas.openxmlformats.org/officeDocument/2006/relationships/slide" Target="slides/slide28.xml"/><Relationship Id="rId53" Type="http://schemas.openxmlformats.org/officeDocument/2006/relationships/slide" Target="slides/slide36.xml"/><Relationship Id="rId58" Type="http://schemas.openxmlformats.org/officeDocument/2006/relationships/slide" Target="slides/slide41.xml"/><Relationship Id="rId66"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6.xml"/><Relationship Id="rId28" Type="http://schemas.openxmlformats.org/officeDocument/2006/relationships/slide" Target="slides/slide11.xml"/><Relationship Id="rId36" Type="http://schemas.openxmlformats.org/officeDocument/2006/relationships/slide" Target="slides/slide19.xml"/><Relationship Id="rId49" Type="http://schemas.openxmlformats.org/officeDocument/2006/relationships/slide" Target="slides/slide32.xml"/><Relationship Id="rId57" Type="http://schemas.openxmlformats.org/officeDocument/2006/relationships/slide" Target="slides/slide40.xml"/><Relationship Id="rId61" Type="http://schemas.openxmlformats.org/officeDocument/2006/relationships/slide" Target="slides/slide44.xml"/><Relationship Id="rId10" Type="http://schemas.openxmlformats.org/officeDocument/2006/relationships/slideMaster" Target="slideMasters/slideMaster10.xml"/><Relationship Id="rId19" Type="http://schemas.openxmlformats.org/officeDocument/2006/relationships/slide" Target="slides/slide2.xml"/><Relationship Id="rId31" Type="http://schemas.openxmlformats.org/officeDocument/2006/relationships/slide" Target="slides/slide14.xml"/><Relationship Id="rId44" Type="http://schemas.openxmlformats.org/officeDocument/2006/relationships/slide" Target="slides/slide27.xml"/><Relationship Id="rId52" Type="http://schemas.openxmlformats.org/officeDocument/2006/relationships/slide" Target="slides/slide35.xml"/><Relationship Id="rId60" Type="http://schemas.openxmlformats.org/officeDocument/2006/relationships/slide" Target="slides/slide43.xml"/><Relationship Id="rId65"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5.xml"/><Relationship Id="rId27" Type="http://schemas.openxmlformats.org/officeDocument/2006/relationships/slide" Target="slides/slide10.xml"/><Relationship Id="rId30" Type="http://schemas.openxmlformats.org/officeDocument/2006/relationships/slide" Target="slides/slide13.xml"/><Relationship Id="rId35" Type="http://schemas.openxmlformats.org/officeDocument/2006/relationships/slide" Target="slides/slide18.xml"/><Relationship Id="rId43" Type="http://schemas.openxmlformats.org/officeDocument/2006/relationships/slide" Target="slides/slide26.xml"/><Relationship Id="rId48" Type="http://schemas.openxmlformats.org/officeDocument/2006/relationships/slide" Target="slides/slide31.xml"/><Relationship Id="rId56" Type="http://schemas.openxmlformats.org/officeDocument/2006/relationships/slide" Target="slides/slide39.xml"/><Relationship Id="rId64" Type="http://schemas.openxmlformats.org/officeDocument/2006/relationships/handoutMaster" Target="handoutMasters/handoutMaster1.xml"/><Relationship Id="rId69"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slide" Target="slides/slide34.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8.xml"/><Relationship Id="rId33" Type="http://schemas.openxmlformats.org/officeDocument/2006/relationships/slide" Target="slides/slide16.xml"/><Relationship Id="rId38" Type="http://schemas.openxmlformats.org/officeDocument/2006/relationships/slide" Target="slides/slide21.xml"/><Relationship Id="rId46" Type="http://schemas.openxmlformats.org/officeDocument/2006/relationships/slide" Target="slides/slide29.xml"/><Relationship Id="rId59" Type="http://schemas.openxmlformats.org/officeDocument/2006/relationships/slide" Target="slides/slide42.xml"/><Relationship Id="rId67" Type="http://schemas.openxmlformats.org/officeDocument/2006/relationships/viewProps" Target="viewProps.xml"/><Relationship Id="rId20" Type="http://schemas.openxmlformats.org/officeDocument/2006/relationships/slide" Target="slides/slide3.xml"/><Relationship Id="rId41" Type="http://schemas.openxmlformats.org/officeDocument/2006/relationships/slide" Target="slides/slide24.xml"/><Relationship Id="rId54" Type="http://schemas.openxmlformats.org/officeDocument/2006/relationships/slide" Target="slides/slide37.xml"/><Relationship Id="rId62" Type="http://schemas.openxmlformats.org/officeDocument/2006/relationships/slide" Target="slides/slide4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87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vl1pPr>
          </a:lstStyle>
          <a:p>
            <a:endParaRPr lang="en-US"/>
          </a:p>
        </p:txBody>
      </p:sp>
      <p:sp>
        <p:nvSpPr>
          <p:cNvPr id="15872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vl1pPr>
          </a:lstStyle>
          <a:p>
            <a:fld id="{46001258-35A2-4AAC-BCB4-AD003A96F94E}" type="datetimeFigureOut">
              <a:rPr lang="en-US"/>
              <a:pPr/>
              <a:t>9/30/2012</a:t>
            </a:fld>
            <a:endParaRPr lang="en-US"/>
          </a:p>
        </p:txBody>
      </p:sp>
      <p:sp>
        <p:nvSpPr>
          <p:cNvPr id="15872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15872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vl1pPr>
          </a:lstStyle>
          <a:p>
            <a:fld id="{04FEF3CB-766E-40CB-92A8-D7012766FB58}" type="slidenum">
              <a:rPr lang="en-US"/>
              <a:pPr/>
              <a:t>‹#›</a:t>
            </a:fld>
            <a:endParaRPr lang="en-US"/>
          </a:p>
        </p:txBody>
      </p:sp>
    </p:spTree>
    <p:extLst>
      <p:ext uri="{BB962C8B-B14F-4D97-AF65-F5344CB8AC3E}">
        <p14:creationId xmlns:p14="http://schemas.microsoft.com/office/powerpoint/2010/main" val="25270458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fld id="{018FE15A-061C-466F-932D-CAE94A3ADFE5}" type="datetimeFigureOut">
              <a:rPr lang="en-US"/>
              <a:pPr/>
              <a:t>9/30/2012</a:t>
            </a:fld>
            <a:endParaRPr lang="en-US"/>
          </a:p>
        </p:txBody>
      </p:sp>
      <p:sp>
        <p:nvSpPr>
          <p:cNvPr id="4" name="Slide Image Placeholder 3"/>
          <p:cNvSpPr>
            <a:spLocks noGrp="1" noRot="1" noChangeAspect="1"/>
          </p:cNvSpPr>
          <p:nvPr>
            <p:ph type="sldImg" idx="2"/>
          </p:nvPr>
        </p:nvSpPr>
        <p:spPr>
          <a:xfrm>
            <a:off x="1752600" y="685800"/>
            <a:ext cx="3352800" cy="25146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3657600"/>
            <a:ext cx="5486400" cy="48006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fld id="{EDA47DFB-70A2-40D2-A937-3A64BBC1610D}" type="slidenum">
              <a:rPr lang="en-US"/>
              <a:pPr/>
              <a:t>‹#›</a:t>
            </a:fld>
            <a:endParaRPr lang="en-US"/>
          </a:p>
        </p:txBody>
      </p:sp>
    </p:spTree>
    <p:extLst>
      <p:ext uri="{BB962C8B-B14F-4D97-AF65-F5344CB8AC3E}">
        <p14:creationId xmlns:p14="http://schemas.microsoft.com/office/powerpoint/2010/main" val="220377824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457200" algn="l" rtl="0" eaLnBrk="0" fontAlgn="base" hangingPunct="0">
      <a:spcBef>
        <a:spcPct val="30000"/>
      </a:spcBef>
      <a:spcAft>
        <a:spcPct val="0"/>
      </a:spcAft>
      <a:defRPr sz="1600" kern="1200">
        <a:solidFill>
          <a:schemeClr val="tx1"/>
        </a:solidFill>
        <a:latin typeface="+mn-lt"/>
        <a:ea typeface="+mn-ea"/>
        <a:cs typeface="+mn-cs"/>
      </a:defRPr>
    </a:lvl2pPr>
    <a:lvl3pPr marL="914400" algn="l" rtl="0" eaLnBrk="0" fontAlgn="base" hangingPunct="0">
      <a:spcBef>
        <a:spcPct val="30000"/>
      </a:spcBef>
      <a:spcAft>
        <a:spcPct val="0"/>
      </a:spcAft>
      <a:defRPr sz="1600" kern="1200">
        <a:solidFill>
          <a:schemeClr val="tx1"/>
        </a:solidFill>
        <a:latin typeface="+mn-lt"/>
        <a:ea typeface="+mn-ea"/>
        <a:cs typeface="+mn-cs"/>
      </a:defRPr>
    </a:lvl3pPr>
    <a:lvl4pPr marL="1371600" algn="l" rtl="0" eaLnBrk="0" fontAlgn="base" hangingPunct="0">
      <a:spcBef>
        <a:spcPct val="30000"/>
      </a:spcBef>
      <a:spcAft>
        <a:spcPct val="0"/>
      </a:spcAft>
      <a:defRPr sz="1600" kern="1200">
        <a:solidFill>
          <a:schemeClr val="tx1"/>
        </a:solidFill>
        <a:latin typeface="+mn-lt"/>
        <a:ea typeface="+mn-ea"/>
        <a:cs typeface="+mn-cs"/>
      </a:defRPr>
    </a:lvl4pPr>
    <a:lvl5pPr marL="1828800" algn="l" rtl="0" eaLnBrk="0" fontAlgn="base" hangingPunct="0">
      <a:spcBef>
        <a:spcPct val="30000"/>
      </a:spcBef>
      <a:spcAft>
        <a:spcPct val="0"/>
      </a:spcAft>
      <a:defRPr sz="16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
        <p:nvSpPr>
          <p:cNvPr id="4" name="Slide Number Placeholder 3"/>
          <p:cNvSpPr>
            <a:spLocks noGrp="1"/>
          </p:cNvSpPr>
          <p:nvPr>
            <p:ph type="sldNum" sz="quarter" idx="5"/>
          </p:nvPr>
        </p:nvSpPr>
        <p:spPr/>
        <p:txBody>
          <a:bodyPr/>
          <a:lstStyle/>
          <a:p>
            <a:pPr>
              <a:defRPr/>
            </a:pPr>
            <a:fld id="{620DC582-DC3D-4345-AD8C-CF540B513160}" type="slidenum">
              <a:rPr lang="en-US" smtClean="0">
                <a:solidFill>
                  <a:prstClr val="black"/>
                </a:solidFill>
              </a:rPr>
              <a:pPr>
                <a:defRPr/>
              </a:pPr>
              <a:t>1</a:t>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Rot="1" noChangeAspect="1" noChangeArrowheads="1" noTextEdit="1"/>
          </p:cNvSpPr>
          <p:nvPr>
            <p:ph type="sldImg"/>
          </p:nvPr>
        </p:nvSpPr>
        <p:spPr>
          <a:ln/>
        </p:spPr>
      </p:sp>
      <p:sp>
        <p:nvSpPr>
          <p:cNvPr id="139267" name="Rectangle 3"/>
          <p:cNvSpPr>
            <a:spLocks noGrp="1" noChangeArrowheads="1"/>
          </p:cNvSpPr>
          <p:nvPr>
            <p:ph type="body" idx="1"/>
          </p:nvPr>
        </p:nvSpPr>
        <p:spPr>
          <a:noFill/>
          <a:ln/>
        </p:spPr>
        <p:txBody>
          <a:bodyPr/>
          <a:lstStyle/>
          <a:p>
            <a:r>
              <a:rPr lang="en-US" sz="1600" kern="1200" baseline="0" dirty="0" smtClean="0">
                <a:solidFill>
                  <a:schemeClr val="tx1"/>
                </a:solidFill>
                <a:latin typeface="+mn-lt"/>
                <a:ea typeface="+mn-ea"/>
                <a:cs typeface="+mn-cs"/>
              </a:rPr>
              <a:t>Or, to reduce the rate of convection, you could make sure that you have a continuous air barrier that prevents air from being blown into or out of your home. This could be done by sealing up cracks and holes in materials used to construct the home.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Rot="1" noChangeAspect="1" noChangeArrowheads="1" noTextEdit="1"/>
          </p:cNvSpPr>
          <p:nvPr>
            <p:ph type="sldImg"/>
          </p:nvPr>
        </p:nvSpPr>
        <p:spPr>
          <a:ln/>
        </p:spPr>
      </p:sp>
      <p:sp>
        <p:nvSpPr>
          <p:cNvPr id="139267" name="Rectangle 3"/>
          <p:cNvSpPr>
            <a:spLocks noGrp="1" noChangeArrowheads="1"/>
          </p:cNvSpPr>
          <p:nvPr>
            <p:ph type="body" idx="1"/>
          </p:nvPr>
        </p:nvSpPr>
        <p:spPr>
          <a:noFill/>
          <a:ln/>
        </p:spPr>
        <p:txBody>
          <a:bodyPr/>
          <a:lstStyle/>
          <a:p>
            <a:r>
              <a:rPr lang="en-US" sz="1600" kern="1200" baseline="0" dirty="0" smtClean="0">
                <a:solidFill>
                  <a:schemeClr val="tx1"/>
                </a:solidFill>
                <a:latin typeface="+mn-lt"/>
                <a:ea typeface="+mn-ea"/>
                <a:cs typeface="+mn-cs"/>
              </a:rPr>
              <a:t>To reduce radiant gains, you could use windows with low-emissivity (or low-e) coatings. These coatings help reflect the radiant energy from the sun.</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Slide Image Placeholder 1"/>
          <p:cNvSpPr>
            <a:spLocks noGrp="1" noRot="1" noChangeAspect="1" noTextEdit="1"/>
          </p:cNvSpPr>
          <p:nvPr>
            <p:ph type="sldImg"/>
          </p:nvPr>
        </p:nvSpPr>
        <p:spPr bwMode="auto">
          <a:noFill/>
          <a:ln>
            <a:solidFill>
              <a:srgbClr val="000000"/>
            </a:solidFill>
            <a:miter lim="800000"/>
            <a:headEnd/>
            <a:tailEnd/>
          </a:ln>
        </p:spPr>
      </p:sp>
      <p:sp>
        <p:nvSpPr>
          <p:cNvPr id="158723" name="Notes Placeholder 2"/>
          <p:cNvSpPr>
            <a:spLocks noGrp="1"/>
          </p:cNvSpPr>
          <p:nvPr>
            <p:ph type="body" idx="1"/>
          </p:nvPr>
        </p:nvSpPr>
        <p:spPr bwMode="auto">
          <a:noFill/>
        </p:spPr>
        <p:txBody>
          <a:bodyPr/>
          <a:lstStyle/>
          <a:p>
            <a:pPr eaLnBrk="1" hangingPunct="1"/>
            <a:r>
              <a:rPr lang="en-US" sz="1600" kern="1200" baseline="0" dirty="0" smtClean="0">
                <a:solidFill>
                  <a:schemeClr val="tx1"/>
                </a:solidFill>
                <a:latin typeface="+mn-lt"/>
                <a:ea typeface="+mn-ea"/>
                <a:cs typeface="+mn-cs"/>
              </a:rPr>
              <a:t>Now that I’ve shown you the building science basics behind a thermal enclosure system, let me show you some real world examples of what to avoid. Here we have poorly installed insulation. This in an infrared image. For those that aren’t familiar with infrared images, the lighter colors are warmer and the darker colors are cooler. This is perhaps my favorite infrared image. That big ball of light on the right is a window. That’s not too surprising, because windows generally aren’t very efficient. But what’s truly amazing about this image is that there are parts of the wall that are just as bright as the window itself. That means that the wall is performing about as well as the window. What should be R-13 or R-19 insulation is closer to R-2 or R-3. You’re getting maybe 10-20% of what you paid for.</a:t>
            </a:r>
          </a:p>
        </p:txBody>
      </p:sp>
      <p:sp>
        <p:nvSpPr>
          <p:cNvPr id="4" name="Slide Number Placeholder 3"/>
          <p:cNvSpPr>
            <a:spLocks noGrp="1"/>
          </p:cNvSpPr>
          <p:nvPr>
            <p:ph type="sldNum" sz="quarter" idx="5"/>
          </p:nvPr>
        </p:nvSpPr>
        <p:spPr/>
        <p:txBody>
          <a:bodyPr/>
          <a:lstStyle/>
          <a:p>
            <a:pPr>
              <a:defRPr/>
            </a:pPr>
            <a:fld id="{4CEDB842-8BC7-4BAC-A71E-F7A26D60C291}" type="slidenum">
              <a:rPr lang="en-US" smtClean="0">
                <a:solidFill>
                  <a:prstClr val="black"/>
                </a:solidFill>
              </a:rPr>
              <a:pPr>
                <a:defRPr/>
              </a:pPr>
              <a:t>12</a:t>
            </a:fld>
            <a:endParaRPr lang="en-US" dirty="0">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n-US" sz="1600" kern="1200" dirty="0" smtClean="0">
                <a:solidFill>
                  <a:schemeClr val="tx1"/>
                </a:solidFill>
                <a:latin typeface="+mn-lt"/>
                <a:ea typeface="+mn-ea"/>
                <a:cs typeface="+mn-cs"/>
              </a:rPr>
              <a:t>In summary, energy moves from more to less. </a:t>
            </a:r>
          </a:p>
          <a:p>
            <a:pPr lvl="0"/>
            <a:endParaRPr lang="en-US" sz="1600" kern="1200" dirty="0" smtClean="0">
              <a:solidFill>
                <a:schemeClr val="tx1"/>
              </a:solidFill>
              <a:latin typeface="+mn-lt"/>
              <a:ea typeface="+mn-ea"/>
              <a:cs typeface="+mn-cs"/>
            </a:endParaRPr>
          </a:p>
          <a:p>
            <a:pPr lvl="0"/>
            <a:r>
              <a:rPr lang="en-US" sz="1600" kern="1200" dirty="0" smtClean="0">
                <a:solidFill>
                  <a:schemeClr val="tx1"/>
                </a:solidFill>
                <a:latin typeface="+mn-lt"/>
                <a:ea typeface="+mn-ea"/>
                <a:cs typeface="+mn-cs"/>
              </a:rPr>
              <a:t>Over time, differences in temperatures dissipate.  So the coffee will always cool, and the ice will always eventually melt in the cooler. </a:t>
            </a:r>
          </a:p>
          <a:p>
            <a:pPr lvl="0"/>
            <a:endParaRPr lang="en-US" sz="1600" kern="1200" dirty="0" smtClean="0">
              <a:solidFill>
                <a:schemeClr val="tx1"/>
              </a:solidFill>
              <a:latin typeface="+mn-lt"/>
              <a:ea typeface="+mn-ea"/>
              <a:cs typeface="+mn-cs"/>
            </a:endParaRPr>
          </a:p>
          <a:p>
            <a:pPr lvl="0"/>
            <a:r>
              <a:rPr lang="en-US" sz="1600" kern="1200" dirty="0" smtClean="0">
                <a:solidFill>
                  <a:schemeClr val="tx1"/>
                </a:solidFill>
                <a:latin typeface="+mn-lt"/>
                <a:ea typeface="+mn-ea"/>
                <a:cs typeface="+mn-cs"/>
              </a:rPr>
              <a:t>Heat transfer can be quantified in </a:t>
            </a:r>
            <a:r>
              <a:rPr lang="en-US" sz="1600" kern="1200" dirty="0" err="1" smtClean="0">
                <a:solidFill>
                  <a:schemeClr val="tx1"/>
                </a:solidFill>
                <a:latin typeface="+mn-lt"/>
                <a:ea typeface="+mn-ea"/>
                <a:cs typeface="+mn-cs"/>
              </a:rPr>
              <a:t>btu’s</a:t>
            </a:r>
            <a:r>
              <a:rPr lang="en-US" sz="1600" kern="1200" dirty="0" smtClean="0">
                <a:solidFill>
                  <a:schemeClr val="tx1"/>
                </a:solidFill>
                <a:latin typeface="+mn-lt"/>
                <a:ea typeface="+mn-ea"/>
                <a:cs typeface="+mn-cs"/>
              </a:rPr>
              <a:t>.</a:t>
            </a:r>
          </a:p>
          <a:p>
            <a:endParaRPr lang="en-US" sz="1600" kern="1200" dirty="0" smtClean="0">
              <a:solidFill>
                <a:schemeClr val="tx1"/>
              </a:solidFill>
              <a:latin typeface="+mn-lt"/>
              <a:ea typeface="+mn-ea"/>
              <a:cs typeface="+mn-cs"/>
            </a:endParaRPr>
          </a:p>
          <a:p>
            <a:r>
              <a:rPr lang="en-US" sz="1600" kern="1200" dirty="0" smtClean="0">
                <a:solidFill>
                  <a:schemeClr val="tx1"/>
                </a:solidFill>
                <a:latin typeface="+mn-lt"/>
                <a:ea typeface="+mn-ea"/>
                <a:cs typeface="+mn-cs"/>
              </a:rPr>
              <a:t>A complete thermal enclosure system is critical to creating a home that’s more comfortable using less energy.</a:t>
            </a:r>
            <a:endParaRPr lang="en-US" sz="1600"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084D8B2E-1C3C-4BA2-8ED1-4E8E242281B5}" type="slidenum">
              <a:rPr lang="en-US" smtClean="0"/>
              <a:pPr>
                <a:defRPr/>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Slide Image Placeholder 1"/>
          <p:cNvSpPr>
            <a:spLocks noGrp="1" noRot="1" noChangeAspect="1" noTextEdit="1"/>
          </p:cNvSpPr>
          <p:nvPr>
            <p:ph type="sldImg"/>
          </p:nvPr>
        </p:nvSpPr>
        <p:spPr bwMode="auto">
          <a:noFill/>
          <a:ln>
            <a:solidFill>
              <a:srgbClr val="000000"/>
            </a:solidFill>
            <a:miter lim="800000"/>
            <a:headEnd/>
            <a:tailEnd/>
          </a:ln>
        </p:spPr>
      </p:sp>
      <p:sp>
        <p:nvSpPr>
          <p:cNvPr id="152579" name="Notes Placeholder 2"/>
          <p:cNvSpPr>
            <a:spLocks noGrp="1"/>
          </p:cNvSpPr>
          <p:nvPr>
            <p:ph type="body" idx="1"/>
          </p:nvPr>
        </p:nvSpPr>
        <p:spPr bwMode="auto">
          <a:noFill/>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600" kern="1200" baseline="0" dirty="0" smtClean="0">
                <a:solidFill>
                  <a:schemeClr val="tx1"/>
                </a:solidFill>
                <a:latin typeface="+mn-lt"/>
                <a:ea typeface="+mn-ea"/>
                <a:cs typeface="+mn-cs"/>
              </a:rPr>
              <a:t>Now let’s move onto the HVAC system.</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600" kern="1200" baseline="0" dirty="0" smtClean="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600" kern="1200" baseline="0" dirty="0" smtClean="0">
                <a:solidFill>
                  <a:schemeClr val="tx1"/>
                </a:solidFill>
                <a:latin typeface="+mn-lt"/>
                <a:ea typeface="+mn-ea"/>
                <a:cs typeface="+mn-cs"/>
              </a:rPr>
              <a:t>Remember why a complete heating and cooling system is important? It’s really important because equipment that is high efficiency, properly designed and installed, and combined with a duct system that’s insulated, sealed, and balanced maintains comfort with less energy.</a:t>
            </a:r>
          </a:p>
          <a:p>
            <a:pPr eaLnBrk="1" hangingPunct="1"/>
            <a:endParaRPr lang="en-US" sz="1600"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2190E57C-6A5F-48C4-89C1-E7DD8990D99C}" type="slidenum">
              <a:rPr lang="en-US" smtClean="0">
                <a:solidFill>
                  <a:prstClr val="black"/>
                </a:solidFill>
              </a:rPr>
              <a:pPr>
                <a:defRPr/>
              </a:pPr>
              <a:t>14</a:t>
            </a:fld>
            <a:endParaRPr lang="en-US" dirty="0">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Rot="1" noChangeAspect="1" noChangeArrowheads="1" noTextEdit="1"/>
          </p:cNvSpPr>
          <p:nvPr>
            <p:ph type="sldImg"/>
          </p:nvPr>
        </p:nvSpPr>
        <p:spPr>
          <a:ln/>
        </p:spPr>
      </p:sp>
      <p:sp>
        <p:nvSpPr>
          <p:cNvPr id="139267" name="Rectangle 3"/>
          <p:cNvSpPr>
            <a:spLocks noGrp="1" noChangeArrowheads="1"/>
          </p:cNvSpPr>
          <p:nvPr>
            <p:ph type="body" idx="1"/>
          </p:nvPr>
        </p:nvSpPr>
        <p:spPr>
          <a:noFill/>
          <a:ln/>
        </p:spPr>
        <p:txBody>
          <a:bodyPr/>
          <a:lstStyle/>
          <a:p>
            <a:r>
              <a:rPr lang="en-US" sz="1600" kern="1200" baseline="0" dirty="0" smtClean="0">
                <a:solidFill>
                  <a:schemeClr val="tx1"/>
                </a:solidFill>
                <a:latin typeface="+mn-lt"/>
                <a:ea typeface="+mn-ea"/>
                <a:cs typeface="+mn-cs"/>
              </a:rPr>
              <a:t>In the last section, we discussed </a:t>
            </a:r>
            <a:r>
              <a:rPr lang="en-US" sz="1600" kern="1200" baseline="0" dirty="0" err="1" smtClean="0">
                <a:solidFill>
                  <a:schemeClr val="tx1"/>
                </a:solidFill>
                <a:latin typeface="+mn-lt"/>
                <a:ea typeface="+mn-ea"/>
                <a:cs typeface="+mn-cs"/>
              </a:rPr>
              <a:t>btu’s</a:t>
            </a:r>
            <a:r>
              <a:rPr lang="en-US" sz="1600" kern="1200" baseline="0" dirty="0" smtClean="0">
                <a:solidFill>
                  <a:schemeClr val="tx1"/>
                </a:solidFill>
                <a:latin typeface="+mn-lt"/>
                <a:ea typeface="+mn-ea"/>
                <a:cs typeface="+mn-cs"/>
              </a:rPr>
              <a:t> being a measure of heat transfer. One really helpful concept to understand is that if those </a:t>
            </a:r>
            <a:r>
              <a:rPr lang="en-US" sz="1600" kern="1200" baseline="0" dirty="0" err="1" smtClean="0">
                <a:solidFill>
                  <a:schemeClr val="tx1"/>
                </a:solidFill>
                <a:latin typeface="+mn-lt"/>
                <a:ea typeface="+mn-ea"/>
                <a:cs typeface="+mn-cs"/>
              </a:rPr>
              <a:t>btu’s</a:t>
            </a:r>
            <a:r>
              <a:rPr lang="en-US" sz="1600" kern="1200" baseline="0" dirty="0" smtClean="0">
                <a:solidFill>
                  <a:schemeClr val="tx1"/>
                </a:solidFill>
                <a:latin typeface="+mn-lt"/>
                <a:ea typeface="+mn-ea"/>
                <a:cs typeface="+mn-cs"/>
              </a:rPr>
              <a:t> were removed from the house, the temperature would drop back to 72. </a:t>
            </a:r>
          </a:p>
          <a:p>
            <a:endParaRPr lang="en-US" sz="1600" kern="1200" baseline="0" dirty="0" smtClean="0">
              <a:solidFill>
                <a:schemeClr val="tx1"/>
              </a:solidFill>
              <a:latin typeface="+mn-lt"/>
              <a:ea typeface="+mn-ea"/>
              <a:cs typeface="+mn-cs"/>
            </a:endParaRPr>
          </a:p>
          <a:p>
            <a:r>
              <a:rPr lang="en-US" sz="1600" kern="1200" baseline="0" dirty="0" smtClean="0">
                <a:solidFill>
                  <a:schemeClr val="tx1"/>
                </a:solidFill>
                <a:latin typeface="+mn-lt"/>
                <a:ea typeface="+mn-ea"/>
                <a:cs typeface="+mn-cs"/>
              </a:rPr>
              <a:t>This is exactly what Air conditioners are designed to do.  An AC removes </a:t>
            </a:r>
            <a:r>
              <a:rPr lang="en-US" sz="1600" kern="1200" baseline="0" dirty="0" err="1" smtClean="0">
                <a:solidFill>
                  <a:schemeClr val="tx1"/>
                </a:solidFill>
                <a:latin typeface="+mn-lt"/>
                <a:ea typeface="+mn-ea"/>
                <a:cs typeface="+mn-cs"/>
              </a:rPr>
              <a:t>btu’s</a:t>
            </a:r>
            <a:r>
              <a:rPr lang="en-US" sz="1600" kern="1200" baseline="0" dirty="0" smtClean="0">
                <a:solidFill>
                  <a:schemeClr val="tx1"/>
                </a:solidFill>
                <a:latin typeface="+mn-lt"/>
                <a:ea typeface="+mn-ea"/>
                <a:cs typeface="+mn-cs"/>
              </a:rPr>
              <a:t> from </a:t>
            </a:r>
            <a:r>
              <a:rPr lang="en-US" sz="1600" kern="1200" baseline="0" smtClean="0">
                <a:solidFill>
                  <a:schemeClr val="tx1"/>
                </a:solidFill>
                <a:latin typeface="+mn-lt"/>
                <a:ea typeface="+mn-ea"/>
                <a:cs typeface="+mn-cs"/>
              </a:rPr>
              <a:t>the house </a:t>
            </a:r>
            <a:endParaRPr lang="en-US" sz="1600" kern="1200" baseline="0" dirty="0" smtClean="0">
              <a:solidFill>
                <a:schemeClr val="tx1"/>
              </a:solidFill>
              <a:latin typeface="+mn-lt"/>
              <a:ea typeface="+mn-ea"/>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600" kern="1200" baseline="0" dirty="0" smtClean="0">
                <a:solidFill>
                  <a:schemeClr val="tx1"/>
                </a:solidFill>
                <a:latin typeface="+mn-lt"/>
                <a:ea typeface="+mn-ea"/>
                <a:cs typeface="+mn-cs"/>
              </a:rPr>
              <a:t>To design a heating and cooling system that works for each home generally requires three major steps: </a:t>
            </a:r>
          </a:p>
          <a:p>
            <a:endParaRPr lang="en-US" sz="1600" kern="1200" baseline="0" dirty="0" smtClean="0">
              <a:solidFill>
                <a:schemeClr val="tx1"/>
              </a:solidFill>
              <a:latin typeface="+mn-lt"/>
              <a:ea typeface="+mn-ea"/>
              <a:cs typeface="+mn-cs"/>
            </a:endParaRPr>
          </a:p>
          <a:p>
            <a:pPr marL="228600" indent="-228600">
              <a:buAutoNum type="arabicParenR"/>
            </a:pPr>
            <a:r>
              <a:rPr lang="en-US" sz="1600" kern="1200" baseline="0" dirty="0" smtClean="0">
                <a:solidFill>
                  <a:schemeClr val="tx1"/>
                </a:solidFill>
                <a:latin typeface="+mn-lt"/>
                <a:ea typeface="+mn-ea"/>
                <a:cs typeface="+mn-cs"/>
              </a:rPr>
              <a:t>Calculate the heating and cooling loads.</a:t>
            </a:r>
          </a:p>
          <a:p>
            <a:pPr marL="228600" indent="-228600">
              <a:buAutoNum type="arabicParenR"/>
            </a:pPr>
            <a:r>
              <a:rPr lang="en-US" sz="1600" kern="1200" baseline="0" dirty="0" smtClean="0">
                <a:solidFill>
                  <a:schemeClr val="tx1"/>
                </a:solidFill>
                <a:latin typeface="+mn-lt"/>
                <a:ea typeface="+mn-ea"/>
                <a:cs typeface="+mn-cs"/>
              </a:rPr>
              <a:t>Select equipment that meets those loads.</a:t>
            </a:r>
          </a:p>
          <a:p>
            <a:pPr marL="228600" indent="-228600">
              <a:buAutoNum type="arabicParenR"/>
            </a:pPr>
            <a:r>
              <a:rPr lang="en-US" sz="1600" kern="1200" baseline="0" dirty="0" smtClean="0">
                <a:solidFill>
                  <a:schemeClr val="tx1"/>
                </a:solidFill>
                <a:latin typeface="+mn-lt"/>
                <a:ea typeface="+mn-ea"/>
                <a:cs typeface="+mn-cs"/>
              </a:rPr>
              <a:t>Design a duct system that gets air from the heating &amp; cooling equipment to the rooms in the house, and then from the rooms back to the equipment.</a:t>
            </a:r>
          </a:p>
          <a:p>
            <a:pPr marL="228600" indent="-228600">
              <a:buAutoNum type="arabicParenR"/>
            </a:pPr>
            <a:endParaRPr lang="en-US" sz="1600" kern="1200" baseline="0" dirty="0" smtClean="0">
              <a:solidFill>
                <a:schemeClr val="tx1"/>
              </a:solidFill>
              <a:latin typeface="+mn-lt"/>
              <a:ea typeface="+mn-ea"/>
              <a:cs typeface="+mn-cs"/>
            </a:endParaRPr>
          </a:p>
          <a:p>
            <a:pPr marL="228600" indent="-228600">
              <a:buNone/>
            </a:pPr>
            <a:r>
              <a:rPr lang="en-US" sz="1600" kern="1200" baseline="0" dirty="0" smtClean="0">
                <a:solidFill>
                  <a:schemeClr val="tx1"/>
                </a:solidFill>
                <a:latin typeface="+mn-lt"/>
                <a:ea typeface="+mn-ea"/>
                <a:cs typeface="+mn-cs"/>
              </a:rPr>
              <a:t>Let’s walk through each one of these in more detail.</a:t>
            </a:r>
          </a:p>
          <a:p>
            <a:endParaRPr lang="en-US" sz="1600"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084D8B2E-1C3C-4BA2-8ED1-4E8E242281B5}" type="slidenum">
              <a:rPr lang="en-US" smtClean="0"/>
              <a:pPr>
                <a:defRPr/>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600" kern="1200" baseline="0" dirty="0" smtClean="0">
                <a:solidFill>
                  <a:schemeClr val="tx1"/>
                </a:solidFill>
                <a:latin typeface="+mn-lt"/>
                <a:ea typeface="+mn-ea"/>
                <a:cs typeface="+mn-cs"/>
              </a:rPr>
              <a:t>The first step is to calculate the heating and cooling loads.</a:t>
            </a:r>
            <a:endParaRPr lang="en-US" sz="1600"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084D8B2E-1C3C-4BA2-8ED1-4E8E242281B5}"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600" kern="1200" baseline="0" dirty="0" smtClean="0">
                <a:solidFill>
                  <a:schemeClr val="tx1"/>
                </a:solidFill>
                <a:latin typeface="+mn-lt"/>
                <a:ea typeface="+mn-ea"/>
                <a:cs typeface="+mn-cs"/>
              </a:rPr>
              <a:t>The good news here is that now that we’ve gone through the thermal enclosure system section, this will be easy to understand. </a:t>
            </a:r>
          </a:p>
          <a:p>
            <a:endParaRPr lang="en-US" sz="1600" kern="1200" baseline="0" dirty="0" smtClean="0">
              <a:solidFill>
                <a:schemeClr val="tx1"/>
              </a:solidFill>
              <a:latin typeface="+mn-lt"/>
              <a:ea typeface="+mn-ea"/>
              <a:cs typeface="+mn-cs"/>
            </a:endParaRPr>
          </a:p>
          <a:p>
            <a:r>
              <a:rPr lang="en-US" sz="1600" kern="1200" baseline="0" dirty="0" smtClean="0">
                <a:solidFill>
                  <a:schemeClr val="tx1"/>
                </a:solidFill>
                <a:latin typeface="+mn-lt"/>
                <a:ea typeface="+mn-ea"/>
                <a:cs typeface="+mn-cs"/>
              </a:rPr>
              <a:t>The cooling load is the maximum number of </a:t>
            </a:r>
            <a:r>
              <a:rPr lang="en-US" sz="1600" kern="1200" baseline="0" dirty="0" err="1" smtClean="0">
                <a:solidFill>
                  <a:schemeClr val="tx1"/>
                </a:solidFill>
                <a:latin typeface="+mn-lt"/>
                <a:ea typeface="+mn-ea"/>
                <a:cs typeface="+mn-cs"/>
              </a:rPr>
              <a:t>btu’s</a:t>
            </a:r>
            <a:r>
              <a:rPr lang="en-US" sz="1600" kern="1200" baseline="0" dirty="0" smtClean="0">
                <a:solidFill>
                  <a:schemeClr val="tx1"/>
                </a:solidFill>
                <a:latin typeface="+mn-lt"/>
                <a:ea typeface="+mn-ea"/>
                <a:cs typeface="+mn-cs"/>
              </a:rPr>
              <a:t> that are likely to be added to the home in a single hour during the year. This is calculated using a standard process (typically ACCA Manual J) that estimates </a:t>
            </a:r>
            <a:r>
              <a:rPr lang="en-US" sz="1600" kern="1200" baseline="0" dirty="0" err="1" smtClean="0">
                <a:solidFill>
                  <a:schemeClr val="tx1"/>
                </a:solidFill>
                <a:latin typeface="+mn-lt"/>
                <a:ea typeface="+mn-ea"/>
                <a:cs typeface="+mn-cs"/>
              </a:rPr>
              <a:t>btu’s</a:t>
            </a:r>
            <a:r>
              <a:rPr lang="en-US" sz="1600" kern="1200" baseline="0" dirty="0" smtClean="0">
                <a:solidFill>
                  <a:schemeClr val="tx1"/>
                </a:solidFill>
                <a:latin typeface="+mn-lt"/>
                <a:ea typeface="+mn-ea"/>
                <a:cs typeface="+mn-cs"/>
              </a:rPr>
              <a:t> added not just from outside the home, but also from heat sources inside the home, like people and appliances.</a:t>
            </a:r>
          </a:p>
          <a:p>
            <a:endParaRPr lang="en-US" sz="1600" kern="1200" baseline="0" dirty="0" smtClean="0">
              <a:solidFill>
                <a:schemeClr val="tx1"/>
              </a:solidFill>
              <a:latin typeface="+mn-lt"/>
              <a:ea typeface="+mn-ea"/>
              <a:cs typeface="+mn-cs"/>
            </a:endParaRPr>
          </a:p>
          <a:p>
            <a:r>
              <a:rPr lang="en-US" sz="1600" kern="1200" baseline="0" dirty="0" smtClean="0">
                <a:solidFill>
                  <a:schemeClr val="tx1"/>
                </a:solidFill>
                <a:latin typeface="+mn-lt"/>
                <a:ea typeface="+mn-ea"/>
                <a:cs typeface="+mn-cs"/>
              </a:rPr>
              <a:t>Why is the cooling load important? Remember I said earlier that if you were to remove the number of </a:t>
            </a:r>
            <a:r>
              <a:rPr lang="en-US" sz="1600" kern="1200" baseline="0" dirty="0" err="1" smtClean="0">
                <a:solidFill>
                  <a:schemeClr val="tx1"/>
                </a:solidFill>
                <a:latin typeface="+mn-lt"/>
                <a:ea typeface="+mn-ea"/>
                <a:cs typeface="+mn-cs"/>
              </a:rPr>
              <a:t>btu’s</a:t>
            </a:r>
            <a:r>
              <a:rPr lang="en-US" sz="1600" kern="1200" baseline="0" dirty="0" smtClean="0">
                <a:solidFill>
                  <a:schemeClr val="tx1"/>
                </a:solidFill>
                <a:latin typeface="+mn-lt"/>
                <a:ea typeface="+mn-ea"/>
                <a:cs typeface="+mn-cs"/>
              </a:rPr>
              <a:t> being added to a home, then the temperature would stay the same? Well, if you know the cooling load, you can pick equipment that can remove that many </a:t>
            </a:r>
            <a:r>
              <a:rPr lang="en-US" sz="1600" kern="1200" baseline="0" dirty="0" err="1" smtClean="0">
                <a:solidFill>
                  <a:schemeClr val="tx1"/>
                </a:solidFill>
                <a:latin typeface="+mn-lt"/>
                <a:ea typeface="+mn-ea"/>
                <a:cs typeface="+mn-cs"/>
              </a:rPr>
              <a:t>btu’s</a:t>
            </a:r>
            <a:r>
              <a:rPr lang="en-US" sz="1600" kern="1200" baseline="0" dirty="0" smtClean="0">
                <a:solidFill>
                  <a:schemeClr val="tx1"/>
                </a:solidFill>
                <a:latin typeface="+mn-lt"/>
                <a:ea typeface="+mn-ea"/>
                <a:cs typeface="+mn-cs"/>
              </a:rPr>
              <a:t> from the home and keep your home a comfortable constant temperature.</a:t>
            </a:r>
            <a:endParaRPr lang="en-US" sz="1600"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084D8B2E-1C3C-4BA2-8ED1-4E8E242281B5}" type="slidenum">
              <a:rPr lang="en-US" smtClean="0"/>
              <a:pPr>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600" kern="1200" baseline="0" dirty="0" smtClean="0">
                <a:solidFill>
                  <a:schemeClr val="tx1"/>
                </a:solidFill>
                <a:latin typeface="+mn-lt"/>
                <a:ea typeface="+mn-ea"/>
                <a:cs typeface="+mn-cs"/>
              </a:rPr>
              <a:t>The heating load is basically the opposite of the cooling load. It’s the maximum number of </a:t>
            </a:r>
            <a:r>
              <a:rPr lang="en-US" sz="1600" kern="1200" baseline="0" dirty="0" err="1" smtClean="0">
                <a:solidFill>
                  <a:schemeClr val="tx1"/>
                </a:solidFill>
                <a:latin typeface="+mn-lt"/>
                <a:ea typeface="+mn-ea"/>
                <a:cs typeface="+mn-cs"/>
              </a:rPr>
              <a:t>btu’s</a:t>
            </a:r>
            <a:r>
              <a:rPr lang="en-US" sz="1600" kern="1200" baseline="0" dirty="0" smtClean="0">
                <a:solidFill>
                  <a:schemeClr val="tx1"/>
                </a:solidFill>
                <a:latin typeface="+mn-lt"/>
                <a:ea typeface="+mn-ea"/>
                <a:cs typeface="+mn-cs"/>
              </a:rPr>
              <a:t> that are likely to be lost from the home in a single hour during the year. </a:t>
            </a:r>
          </a:p>
          <a:p>
            <a:endParaRPr lang="en-US" sz="1600" kern="1200" baseline="0" dirty="0" smtClean="0">
              <a:solidFill>
                <a:schemeClr val="tx1"/>
              </a:solidFill>
              <a:latin typeface="+mn-lt"/>
              <a:ea typeface="+mn-ea"/>
              <a:cs typeface="+mn-cs"/>
            </a:endParaRPr>
          </a:p>
          <a:p>
            <a:r>
              <a:rPr lang="en-US" sz="1600" kern="1200" baseline="0" dirty="0" smtClean="0">
                <a:solidFill>
                  <a:schemeClr val="tx1"/>
                </a:solidFill>
                <a:latin typeface="+mn-lt"/>
                <a:ea typeface="+mn-ea"/>
                <a:cs typeface="+mn-cs"/>
              </a:rPr>
              <a:t>If you know the heating load, you can pick equipment that can add that many </a:t>
            </a:r>
            <a:r>
              <a:rPr lang="en-US" sz="1600" kern="1200" baseline="0" dirty="0" err="1" smtClean="0">
                <a:solidFill>
                  <a:schemeClr val="tx1"/>
                </a:solidFill>
                <a:latin typeface="+mn-lt"/>
                <a:ea typeface="+mn-ea"/>
                <a:cs typeface="+mn-cs"/>
              </a:rPr>
              <a:t>btu’s</a:t>
            </a:r>
            <a:r>
              <a:rPr lang="en-US" sz="1600" kern="1200" baseline="0" dirty="0" smtClean="0">
                <a:solidFill>
                  <a:schemeClr val="tx1"/>
                </a:solidFill>
                <a:latin typeface="+mn-lt"/>
                <a:ea typeface="+mn-ea"/>
                <a:cs typeface="+mn-cs"/>
              </a:rPr>
              <a:t> to the home and keep your home a comfortable constant temperature.</a:t>
            </a:r>
            <a:endParaRPr lang="en-US" sz="1600"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084D8B2E-1C3C-4BA2-8ED1-4E8E242281B5}" type="slidenum">
              <a:rPr lang="en-US" smtClean="0"/>
              <a:pPr>
                <a:defRPr/>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B5E0B2FC-BB74-4CCD-A625-ADBE1AB78859}" type="slidenum">
              <a:rPr lang="en-US" smtClean="0">
                <a:solidFill>
                  <a:prstClr val="black"/>
                </a:solidFill>
              </a:rPr>
              <a:pPr>
                <a:defRPr/>
              </a:pPr>
              <a:t>2</a:t>
            </a:fld>
            <a:endParaRPr lang="en-US">
              <a:solidFill>
                <a:prstClr val="black"/>
              </a:solidFill>
            </a:endParaRPr>
          </a:p>
        </p:txBody>
      </p:sp>
    </p:spTree>
    <p:extLst>
      <p:ext uri="{BB962C8B-B14F-4D97-AF65-F5344CB8AC3E}">
        <p14:creationId xmlns:p14="http://schemas.microsoft.com/office/powerpoint/2010/main" val="31601428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600" kern="1200" dirty="0" smtClean="0">
                <a:solidFill>
                  <a:schemeClr val="tx1"/>
                </a:solidFill>
                <a:latin typeface="+mn-lt"/>
                <a:ea typeface="+mn-ea"/>
                <a:cs typeface="+mn-cs"/>
              </a:rPr>
              <a:t>To estimate the heating and cooling load, it’s best to use a standard process. The standard process used by most HVAC designers is called Manual J, created by the Air Conditioning Contractors of America, or ACCA.</a:t>
            </a:r>
          </a:p>
          <a:p>
            <a:pPr lvl="0"/>
            <a:endParaRPr lang="en-US" sz="1600" kern="1200" dirty="0" smtClean="0">
              <a:solidFill>
                <a:schemeClr val="tx1"/>
              </a:solidFill>
              <a:latin typeface="+mn-lt"/>
              <a:ea typeface="+mn-ea"/>
              <a:cs typeface="+mn-cs"/>
            </a:endParaRPr>
          </a:p>
          <a:p>
            <a:pPr lvl="0"/>
            <a:r>
              <a:rPr lang="en-US" sz="1600" kern="1200" dirty="0" smtClean="0">
                <a:solidFill>
                  <a:schemeClr val="tx1"/>
                </a:solidFill>
                <a:latin typeface="+mn-lt"/>
                <a:ea typeface="+mn-ea"/>
                <a:cs typeface="+mn-cs"/>
              </a:rPr>
              <a:t>ACCA’s Manual J defines all the parameters that you need to calculate the heating and cooling load of a home. It also provides guidance on what value should be used for many of these parameters, such as how much heat gain you should assume for each person in the house and how to estimate the number of people. </a:t>
            </a:r>
          </a:p>
          <a:p>
            <a:endParaRPr lang="en-US" dirty="0"/>
          </a:p>
        </p:txBody>
      </p:sp>
      <p:sp>
        <p:nvSpPr>
          <p:cNvPr id="4" name="Slide Number Placeholder 3"/>
          <p:cNvSpPr>
            <a:spLocks noGrp="1"/>
          </p:cNvSpPr>
          <p:nvPr>
            <p:ph type="sldNum" sz="quarter" idx="10"/>
          </p:nvPr>
        </p:nvSpPr>
        <p:spPr/>
        <p:txBody>
          <a:bodyPr/>
          <a:lstStyle/>
          <a:p>
            <a:fld id="{EDA47DFB-70A2-40D2-A937-3A64BBC1610D}"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600" kern="1200" dirty="0" smtClean="0">
                <a:solidFill>
                  <a:schemeClr val="tx1"/>
                </a:solidFill>
                <a:latin typeface="+mn-lt"/>
                <a:ea typeface="+mn-ea"/>
                <a:cs typeface="+mn-cs"/>
              </a:rPr>
              <a:t>You could literally go page by page through ACCA Manual J, follow the procedure, and calculate the load. However, nearly all designers will instead use a software program based on Manual J to help automate this process.</a:t>
            </a:r>
          </a:p>
          <a:p>
            <a:pPr lvl="0"/>
            <a:endParaRPr lang="en-US" sz="1600" kern="1200" dirty="0" smtClean="0">
              <a:solidFill>
                <a:schemeClr val="tx1"/>
              </a:solidFill>
              <a:latin typeface="+mn-lt"/>
              <a:ea typeface="+mn-ea"/>
              <a:cs typeface="+mn-cs"/>
            </a:endParaRPr>
          </a:p>
          <a:p>
            <a:pPr lvl="0"/>
            <a:r>
              <a:rPr lang="en-US" sz="1600" kern="1200" dirty="0" smtClean="0">
                <a:solidFill>
                  <a:schemeClr val="tx1"/>
                </a:solidFill>
                <a:latin typeface="+mn-lt"/>
                <a:ea typeface="+mn-ea"/>
                <a:cs typeface="+mn-cs"/>
              </a:rPr>
              <a:t>Using Manual J will give you a consistent process for estimating the load for any house that’s built. As you can probably imagine, if a contractor estimates the load just by looking at the home, they’re probably not going to guess correctly. </a:t>
            </a:r>
          </a:p>
          <a:p>
            <a:pPr lvl="0"/>
            <a:endParaRPr lang="en-US" sz="1600" kern="1200" dirty="0" smtClean="0">
              <a:solidFill>
                <a:schemeClr val="tx1"/>
              </a:solidFill>
              <a:latin typeface="+mn-lt"/>
              <a:ea typeface="+mn-ea"/>
              <a:cs typeface="+mn-cs"/>
            </a:endParaRPr>
          </a:p>
          <a:p>
            <a:pPr lvl="0"/>
            <a:r>
              <a:rPr lang="en-US" sz="1600" kern="1200" dirty="0" smtClean="0">
                <a:solidFill>
                  <a:schemeClr val="tx1"/>
                </a:solidFill>
                <a:latin typeface="+mn-lt"/>
                <a:ea typeface="+mn-ea"/>
                <a:cs typeface="+mn-cs"/>
              </a:rPr>
              <a:t>For example, the heat gain through the windows will be very different if the house is facing South than if it’s facing North. In this example we see two homes that are identical except for their orientation. The load</a:t>
            </a:r>
            <a:r>
              <a:rPr lang="en-US" sz="1600" kern="1200" baseline="0" dirty="0" smtClean="0">
                <a:solidFill>
                  <a:schemeClr val="tx1"/>
                </a:solidFill>
                <a:latin typeface="+mn-lt"/>
                <a:ea typeface="+mn-ea"/>
                <a:cs typeface="+mn-cs"/>
              </a:rPr>
              <a:t> from the sun for the home facing south is 7,000 </a:t>
            </a:r>
            <a:r>
              <a:rPr lang="en-US" sz="1600" kern="1200" baseline="0" dirty="0" err="1" smtClean="0">
                <a:solidFill>
                  <a:schemeClr val="tx1"/>
                </a:solidFill>
                <a:latin typeface="+mn-lt"/>
                <a:ea typeface="+mn-ea"/>
                <a:cs typeface="+mn-cs"/>
              </a:rPr>
              <a:t>btu’s</a:t>
            </a:r>
            <a:r>
              <a:rPr lang="en-US" sz="1600" kern="1200" baseline="0" dirty="0" smtClean="0">
                <a:solidFill>
                  <a:schemeClr val="tx1"/>
                </a:solidFill>
                <a:latin typeface="+mn-lt"/>
                <a:ea typeface="+mn-ea"/>
                <a:cs typeface="+mn-cs"/>
              </a:rPr>
              <a:t> / h while the home facing north is just 1,000 </a:t>
            </a:r>
            <a:r>
              <a:rPr lang="en-US" sz="1600" kern="1200" baseline="0" dirty="0" err="1" smtClean="0">
                <a:solidFill>
                  <a:schemeClr val="tx1"/>
                </a:solidFill>
                <a:latin typeface="+mn-lt"/>
                <a:ea typeface="+mn-ea"/>
                <a:cs typeface="+mn-cs"/>
              </a:rPr>
              <a:t>btu’s</a:t>
            </a:r>
            <a:r>
              <a:rPr lang="en-US" sz="1600" kern="1200" baseline="0" dirty="0" smtClean="0">
                <a:solidFill>
                  <a:schemeClr val="tx1"/>
                </a:solidFill>
                <a:latin typeface="+mn-lt"/>
                <a:ea typeface="+mn-ea"/>
                <a:cs typeface="+mn-cs"/>
              </a:rPr>
              <a:t> / hour. </a:t>
            </a:r>
            <a:r>
              <a:rPr lang="en-US" sz="1600" kern="1200" dirty="0" smtClean="0">
                <a:solidFill>
                  <a:schemeClr val="tx1"/>
                </a:solidFill>
                <a:latin typeface="+mn-lt"/>
                <a:ea typeface="+mn-ea"/>
                <a:cs typeface="+mn-cs"/>
              </a:rPr>
              <a:t>It’s difficult to simply estimate this using a rule of thumb. </a:t>
            </a:r>
          </a:p>
          <a:p>
            <a:endParaRPr lang="en-US" dirty="0"/>
          </a:p>
        </p:txBody>
      </p:sp>
      <p:sp>
        <p:nvSpPr>
          <p:cNvPr id="4" name="Slide Number Placeholder 3"/>
          <p:cNvSpPr>
            <a:spLocks noGrp="1"/>
          </p:cNvSpPr>
          <p:nvPr>
            <p:ph type="sldNum" sz="quarter" idx="10"/>
          </p:nvPr>
        </p:nvSpPr>
        <p:spPr/>
        <p:txBody>
          <a:bodyPr/>
          <a:lstStyle/>
          <a:p>
            <a:fld id="{EDA47DFB-70A2-40D2-A937-3A64BBC1610D}"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600" kern="1200" dirty="0" smtClean="0">
                <a:solidFill>
                  <a:schemeClr val="tx1"/>
                </a:solidFill>
                <a:latin typeface="+mn-lt"/>
                <a:ea typeface="+mn-ea"/>
                <a:cs typeface="+mn-cs"/>
              </a:rPr>
              <a:t>Additionally, Manual J takes into consideration historical weather data.  This is extremely important.  By designing a system that takes into consideration peak temperatures –</a:t>
            </a:r>
            <a:r>
              <a:rPr lang="en-US" sz="1600" kern="1200" baseline="0" dirty="0" smtClean="0">
                <a:solidFill>
                  <a:schemeClr val="tx1"/>
                </a:solidFill>
                <a:latin typeface="+mn-lt"/>
                <a:ea typeface="+mn-ea"/>
                <a:cs typeface="+mn-cs"/>
              </a:rPr>
              <a:t> basically, the hottest temperature</a:t>
            </a:r>
            <a:r>
              <a:rPr lang="en-US" sz="1600" kern="1200" dirty="0" smtClean="0">
                <a:solidFill>
                  <a:schemeClr val="tx1"/>
                </a:solidFill>
                <a:latin typeface="+mn-lt"/>
                <a:ea typeface="+mn-ea"/>
                <a:cs typeface="+mn-cs"/>
              </a:rPr>
              <a:t> in the summer and the coldest temperature in the winter</a:t>
            </a:r>
            <a:r>
              <a:rPr lang="en-US" sz="1600" kern="1200" baseline="0" dirty="0" smtClean="0">
                <a:solidFill>
                  <a:schemeClr val="tx1"/>
                </a:solidFill>
                <a:latin typeface="+mn-lt"/>
                <a:ea typeface="+mn-ea"/>
                <a:cs typeface="+mn-cs"/>
              </a:rPr>
              <a:t> – it </a:t>
            </a:r>
            <a:r>
              <a:rPr lang="en-US" sz="1600" kern="1200" dirty="0" smtClean="0">
                <a:solidFill>
                  <a:schemeClr val="tx1"/>
                </a:solidFill>
                <a:latin typeface="+mn-lt"/>
                <a:ea typeface="+mn-ea"/>
                <a:cs typeface="+mn-cs"/>
              </a:rPr>
              <a:t>ensures that the system can maintain</a:t>
            </a:r>
            <a:r>
              <a:rPr lang="en-US" sz="1600" kern="1200" baseline="0" dirty="0" smtClean="0">
                <a:solidFill>
                  <a:schemeClr val="tx1"/>
                </a:solidFill>
                <a:latin typeface="+mn-lt"/>
                <a:ea typeface="+mn-ea"/>
                <a:cs typeface="+mn-cs"/>
              </a:rPr>
              <a:t> comfort year round.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600" kern="1200" baseline="0" dirty="0" smtClean="0">
              <a:solidFill>
                <a:schemeClr val="tx1"/>
              </a:solidFill>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600" kern="1200" baseline="0" dirty="0" smtClean="0">
                <a:solidFill>
                  <a:schemeClr val="tx1"/>
                </a:solidFill>
                <a:latin typeface="+mn-lt"/>
                <a:ea typeface="+mn-ea"/>
                <a:cs typeface="+mn-cs"/>
              </a:rPr>
              <a:t>As you can see in the chart, the peak heating temperature in the winter is much colder in Syracuse than Houston. Conversely, the peak cooling temperature in the summer is much higher in Houston than in Syracuse.</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600" kern="1200" baseline="0" dirty="0" smtClean="0">
              <a:solidFill>
                <a:schemeClr val="tx1"/>
              </a:solidFill>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600" kern="1200" baseline="0" dirty="0" smtClean="0">
                <a:solidFill>
                  <a:schemeClr val="tx1"/>
                </a:solidFill>
                <a:latin typeface="+mn-lt"/>
                <a:ea typeface="+mn-ea"/>
                <a:cs typeface="+mn-cs"/>
              </a:rPr>
              <a:t>[Rick – FYI, the 99% temperature is intended to represent the temperature for which 99% of the hours during a typical year will be warmer. The 1% temperature is intended to represent the temperature for which 1% of the hours during a typical year will be hotter. Also, some people get freaked out when they see these temperatures because they think they’re not hot enough. If this comes up, you can remind people that this is just one of many factors that goes into the design process. For example, we allow AC’s to be 15% oversized, which is added capacity that could handle even higher temps.]</a:t>
            </a:r>
            <a:endParaRPr lang="en-US" sz="16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DA47DFB-70A2-40D2-A937-3A64BBC1610D}"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600" kern="1200" dirty="0" smtClean="0">
                <a:solidFill>
                  <a:schemeClr val="tx1"/>
                </a:solidFill>
                <a:latin typeface="+mn-lt"/>
                <a:ea typeface="+mn-ea"/>
                <a:cs typeface="+mn-cs"/>
              </a:rPr>
              <a:t>In addition to using a standard process, the designer needs to know what the right input value is for each parameter. For the ENERGY STAR certified homes program, several of the values for key parameters are documented on the contractor checklist and verified by the Rater. Many designers in the program are starting to talk with Raters to make sure that the designers have the proper design parameters. </a:t>
            </a:r>
          </a:p>
          <a:p>
            <a:pPr lvl="0"/>
            <a:endParaRPr lang="en-US" sz="1600" kern="1200" dirty="0" smtClean="0">
              <a:solidFill>
                <a:schemeClr val="tx1"/>
              </a:solidFill>
              <a:latin typeface="+mn-lt"/>
              <a:ea typeface="+mn-ea"/>
              <a:cs typeface="+mn-cs"/>
            </a:endParaRPr>
          </a:p>
          <a:p>
            <a:pPr lvl="0"/>
            <a:r>
              <a:rPr lang="en-US" sz="1600" kern="1200" dirty="0" smtClean="0">
                <a:solidFill>
                  <a:schemeClr val="tx1"/>
                </a:solidFill>
                <a:latin typeface="+mn-lt"/>
                <a:ea typeface="+mn-ea"/>
                <a:cs typeface="+mn-cs"/>
              </a:rPr>
              <a:t>This is critically important to the accuracy of the load calculation. For example, if all the designer knows is that the windows will be double-pane with vinyl frames, the designer may not be able to tell what the solar heat gain coefficient is. The SHGC can have a big impact on the cooling load. So, knowing what SHGC will be used in the home is very important for the designer and knowing that the Rater will verify that the SHGC was actually installed in the home is just as important. (Show window sticker which details SHGC and U </a:t>
            </a:r>
            <a:r>
              <a:rPr lang="en-US" sz="1600" kern="1200" dirty="0" err="1" smtClean="0">
                <a:solidFill>
                  <a:schemeClr val="tx1"/>
                </a:solidFill>
                <a:latin typeface="+mn-lt"/>
                <a:ea typeface="+mn-ea"/>
                <a:cs typeface="+mn-cs"/>
              </a:rPr>
              <a:t>vaule</a:t>
            </a:r>
            <a:r>
              <a:rPr lang="en-US" sz="1600" kern="1200" dirty="0" smtClean="0">
                <a:solidFill>
                  <a:schemeClr val="tx1"/>
                </a:solidFill>
                <a:latin typeface="+mn-lt"/>
                <a:ea typeface="+mn-ea"/>
                <a:cs typeface="+mn-cs"/>
              </a:rPr>
              <a:t>)</a:t>
            </a:r>
          </a:p>
          <a:p>
            <a:endParaRPr lang="en-US" dirty="0"/>
          </a:p>
        </p:txBody>
      </p:sp>
      <p:sp>
        <p:nvSpPr>
          <p:cNvPr id="4" name="Slide Number Placeholder 3"/>
          <p:cNvSpPr>
            <a:spLocks noGrp="1"/>
          </p:cNvSpPr>
          <p:nvPr>
            <p:ph type="sldNum" sz="quarter" idx="10"/>
          </p:nvPr>
        </p:nvSpPr>
        <p:spPr/>
        <p:txBody>
          <a:bodyPr/>
          <a:lstStyle/>
          <a:p>
            <a:fld id="{EDA47DFB-70A2-40D2-A937-3A64BBC1610D}"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600" kern="1200" dirty="0" smtClean="0">
                <a:solidFill>
                  <a:schemeClr val="tx1"/>
                </a:solidFill>
                <a:latin typeface="+mn-lt"/>
                <a:ea typeface="+mn-ea"/>
                <a:cs typeface="+mn-cs"/>
              </a:rPr>
              <a:t>In summary, calculating the heating and cooling load is the first step in the HVAC system design process.</a:t>
            </a:r>
          </a:p>
          <a:p>
            <a:pPr lvl="0"/>
            <a:endParaRPr lang="en-US" sz="1600" kern="1200" dirty="0" smtClean="0">
              <a:solidFill>
                <a:schemeClr val="tx1"/>
              </a:solidFill>
              <a:latin typeface="+mn-lt"/>
              <a:ea typeface="+mn-ea"/>
              <a:cs typeface="+mn-cs"/>
            </a:endParaRPr>
          </a:p>
          <a:p>
            <a:pPr lvl="0"/>
            <a:r>
              <a:rPr lang="en-US" sz="1600" kern="1200" dirty="0" smtClean="0">
                <a:solidFill>
                  <a:schemeClr val="tx1"/>
                </a:solidFill>
                <a:latin typeface="+mn-lt"/>
                <a:ea typeface="+mn-ea"/>
                <a:cs typeface="+mn-cs"/>
              </a:rPr>
              <a:t>Most designers use ACCA Manual J – a standard process for estimating the heating and cooling load.</a:t>
            </a:r>
          </a:p>
          <a:p>
            <a:pPr lvl="0"/>
            <a:endParaRPr lang="en-US" sz="1600" kern="1200" dirty="0" smtClean="0">
              <a:solidFill>
                <a:schemeClr val="tx1"/>
              </a:solidFill>
              <a:latin typeface="+mn-lt"/>
              <a:ea typeface="+mn-ea"/>
              <a:cs typeface="+mn-cs"/>
            </a:endParaRPr>
          </a:p>
          <a:p>
            <a:pPr lvl="0"/>
            <a:r>
              <a:rPr lang="en-US" sz="1600" kern="1200" dirty="0" smtClean="0">
                <a:solidFill>
                  <a:schemeClr val="tx1"/>
                </a:solidFill>
                <a:latin typeface="+mn-lt"/>
                <a:ea typeface="+mn-ea"/>
                <a:cs typeface="+mn-cs"/>
              </a:rPr>
              <a:t>By requiring that the designer document some of the values for key design parameters and by requiring that the Rater verify many of the key design parameters for the actual home, the ENERGY STAR Certified Homes program benefits designers, builders, and homeowners.</a:t>
            </a:r>
          </a:p>
          <a:p>
            <a:pPr lvl="0"/>
            <a:endParaRPr lang="en-US" sz="1600" kern="1200" dirty="0" smtClean="0">
              <a:solidFill>
                <a:schemeClr val="tx1"/>
              </a:solidFill>
              <a:latin typeface="+mn-lt"/>
              <a:ea typeface="+mn-ea"/>
              <a:cs typeface="+mn-cs"/>
            </a:endParaRPr>
          </a:p>
          <a:p>
            <a:r>
              <a:rPr lang="en-US" sz="1600" kern="1200" dirty="0" smtClean="0">
                <a:solidFill>
                  <a:schemeClr val="tx1"/>
                </a:solidFill>
                <a:latin typeface="+mn-lt"/>
                <a:ea typeface="+mn-ea"/>
                <a:cs typeface="+mn-cs"/>
              </a:rPr>
              <a:t>Homes where this oversight is not provided will be less likely to produce accurate load calculations.</a:t>
            </a:r>
            <a:endParaRPr lang="en-US" dirty="0"/>
          </a:p>
        </p:txBody>
      </p:sp>
      <p:sp>
        <p:nvSpPr>
          <p:cNvPr id="4" name="Slide Number Placeholder 3"/>
          <p:cNvSpPr>
            <a:spLocks noGrp="1"/>
          </p:cNvSpPr>
          <p:nvPr>
            <p:ph type="sldNum" sz="quarter" idx="10"/>
          </p:nvPr>
        </p:nvSpPr>
        <p:spPr/>
        <p:txBody>
          <a:bodyPr/>
          <a:lstStyle/>
          <a:p>
            <a:fld id="{EDA47DFB-70A2-40D2-A937-3A64BBC1610D}"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600" kern="1200" dirty="0" smtClean="0">
                <a:solidFill>
                  <a:schemeClr val="tx1"/>
                </a:solidFill>
                <a:latin typeface="+mn-lt"/>
                <a:ea typeface="+mn-ea"/>
                <a:cs typeface="+mn-cs"/>
              </a:rPr>
              <a:t>So now that you have calculated the heating and cooling load, you can use these loads to select the heating and cooling equipment.</a:t>
            </a:r>
          </a:p>
          <a:p>
            <a:pPr lvl="0"/>
            <a:endParaRPr lang="en-US" sz="1600" kern="1200" dirty="0" smtClean="0">
              <a:solidFill>
                <a:schemeClr val="tx1"/>
              </a:solidFill>
              <a:latin typeface="+mn-lt"/>
              <a:ea typeface="+mn-ea"/>
              <a:cs typeface="+mn-cs"/>
            </a:endParaRPr>
          </a:p>
          <a:p>
            <a:r>
              <a:rPr lang="en-US" sz="1600" kern="1200" dirty="0" smtClean="0">
                <a:solidFill>
                  <a:schemeClr val="tx1"/>
                </a:solidFill>
                <a:latin typeface="+mn-lt"/>
                <a:ea typeface="+mn-ea"/>
                <a:cs typeface="+mn-cs"/>
              </a:rPr>
              <a:t>The process for selecting the heating and cooling equipment is pretty simple compared to the process for calculating loads.</a:t>
            </a:r>
            <a:endParaRPr lang="en-US" dirty="0"/>
          </a:p>
        </p:txBody>
      </p:sp>
      <p:sp>
        <p:nvSpPr>
          <p:cNvPr id="4" name="Slide Number Placeholder 3"/>
          <p:cNvSpPr>
            <a:spLocks noGrp="1"/>
          </p:cNvSpPr>
          <p:nvPr>
            <p:ph type="sldNum" sz="quarter" idx="10"/>
          </p:nvPr>
        </p:nvSpPr>
        <p:spPr/>
        <p:txBody>
          <a:bodyPr/>
          <a:lstStyle/>
          <a:p>
            <a:fld id="{EDA47DFB-70A2-40D2-A937-3A64BBC1610D}"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600" kern="1200" dirty="0" smtClean="0">
                <a:solidFill>
                  <a:schemeClr val="tx1"/>
                </a:solidFill>
                <a:latin typeface="+mn-lt"/>
                <a:ea typeface="+mn-ea"/>
                <a:cs typeface="+mn-cs"/>
              </a:rPr>
              <a:t>Just like estimating the heating and cooling load, it’s best to use a standard process to</a:t>
            </a:r>
            <a:r>
              <a:rPr lang="en-US" sz="1600" kern="1200" baseline="0" dirty="0" smtClean="0">
                <a:solidFill>
                  <a:schemeClr val="tx1"/>
                </a:solidFill>
                <a:latin typeface="+mn-lt"/>
                <a:ea typeface="+mn-ea"/>
                <a:cs typeface="+mn-cs"/>
              </a:rPr>
              <a:t> select equipment</a:t>
            </a:r>
            <a:r>
              <a:rPr lang="en-US" sz="1600" kern="1200" dirty="0" smtClean="0">
                <a:solidFill>
                  <a:schemeClr val="tx1"/>
                </a:solidFill>
                <a:latin typeface="+mn-lt"/>
                <a:ea typeface="+mn-ea"/>
                <a:cs typeface="+mn-cs"/>
              </a:rPr>
              <a:t>. The standard process used by most HVAC designers is called Manual S, also created by ACCA. Think</a:t>
            </a:r>
            <a:r>
              <a:rPr lang="en-US" sz="1600" kern="1200" baseline="0" dirty="0" smtClean="0">
                <a:solidFill>
                  <a:schemeClr val="tx1"/>
                </a:solidFill>
                <a:latin typeface="+mn-lt"/>
                <a:ea typeface="+mn-ea"/>
                <a:cs typeface="+mn-cs"/>
              </a:rPr>
              <a:t> “S” for equipment “selection”.</a:t>
            </a:r>
            <a:endParaRPr lang="en-US" sz="1600" kern="1200" dirty="0" smtClean="0">
              <a:solidFill>
                <a:schemeClr val="tx1"/>
              </a:solidFill>
              <a:latin typeface="+mn-lt"/>
              <a:ea typeface="+mn-ea"/>
              <a:cs typeface="+mn-cs"/>
            </a:endParaRPr>
          </a:p>
          <a:p>
            <a:pPr lvl="0"/>
            <a:endParaRPr lang="en-US" sz="16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DA47DFB-70A2-40D2-A937-3A64BBC1610D}"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600" kern="1200" dirty="0" smtClean="0">
                <a:solidFill>
                  <a:schemeClr val="tx1"/>
                </a:solidFill>
                <a:latin typeface="+mn-lt"/>
                <a:ea typeface="+mn-ea"/>
                <a:cs typeface="+mn-cs"/>
              </a:rPr>
              <a:t>Each piece of HVAC equipment is designed to add or remove a specific number of </a:t>
            </a:r>
            <a:r>
              <a:rPr lang="en-US" sz="1600" kern="1200" dirty="0" err="1" smtClean="0">
                <a:solidFill>
                  <a:schemeClr val="tx1"/>
                </a:solidFill>
                <a:latin typeface="+mn-lt"/>
                <a:ea typeface="+mn-ea"/>
                <a:cs typeface="+mn-cs"/>
              </a:rPr>
              <a:t>btu’s</a:t>
            </a:r>
            <a:r>
              <a:rPr lang="en-US" sz="1600" kern="1200" dirty="0" smtClean="0">
                <a:solidFill>
                  <a:schemeClr val="tx1"/>
                </a:solidFill>
                <a:latin typeface="+mn-lt"/>
                <a:ea typeface="+mn-ea"/>
                <a:cs typeface="+mn-cs"/>
              </a:rPr>
              <a:t>. This is called its “capacity” and is published by the equipment manufacturer. </a:t>
            </a:r>
          </a:p>
          <a:p>
            <a:pPr lvl="0"/>
            <a:endParaRPr lang="en-US" sz="1600" kern="1200" dirty="0" smtClean="0">
              <a:solidFill>
                <a:schemeClr val="tx1"/>
              </a:solidFill>
              <a:latin typeface="+mn-lt"/>
              <a:ea typeface="+mn-ea"/>
              <a:cs typeface="+mn-cs"/>
            </a:endParaRPr>
          </a:p>
          <a:p>
            <a:pPr lvl="0"/>
            <a:r>
              <a:rPr lang="en-US" sz="1600" kern="1200" dirty="0" smtClean="0">
                <a:solidFill>
                  <a:schemeClr val="tx1"/>
                </a:solidFill>
                <a:latin typeface="+mn-lt"/>
                <a:ea typeface="+mn-ea"/>
                <a:cs typeface="+mn-cs"/>
              </a:rPr>
              <a:t>Let me reiterate</a:t>
            </a:r>
            <a:r>
              <a:rPr lang="en-US" sz="1600" kern="1200" baseline="0" dirty="0" smtClean="0">
                <a:solidFill>
                  <a:schemeClr val="tx1"/>
                </a:solidFill>
                <a:latin typeface="+mn-lt"/>
                <a:ea typeface="+mn-ea"/>
                <a:cs typeface="+mn-cs"/>
              </a:rPr>
              <a:t> this, because these are important terms. </a:t>
            </a:r>
            <a:r>
              <a:rPr lang="en-US" sz="1600" kern="1200" dirty="0" smtClean="0">
                <a:solidFill>
                  <a:schemeClr val="tx1"/>
                </a:solidFill>
                <a:latin typeface="+mn-lt"/>
                <a:ea typeface="+mn-ea"/>
                <a:cs typeface="+mn-cs"/>
              </a:rPr>
              <a:t>T</a:t>
            </a:r>
            <a:r>
              <a:rPr lang="en-US" sz="1600" kern="1200" baseline="0" dirty="0" smtClean="0">
                <a:solidFill>
                  <a:schemeClr val="tx1"/>
                </a:solidFill>
                <a:latin typeface="+mn-lt"/>
                <a:ea typeface="+mn-ea"/>
                <a:cs typeface="+mn-cs"/>
              </a:rPr>
              <a:t>he cooling load is the </a:t>
            </a:r>
            <a:r>
              <a:rPr lang="en-US" sz="1600" kern="1200" baseline="0" dirty="0" err="1" smtClean="0">
                <a:solidFill>
                  <a:schemeClr val="tx1"/>
                </a:solidFill>
                <a:latin typeface="+mn-lt"/>
                <a:ea typeface="+mn-ea"/>
                <a:cs typeface="+mn-cs"/>
              </a:rPr>
              <a:t>btu’s</a:t>
            </a:r>
            <a:r>
              <a:rPr lang="en-US" sz="1600" kern="1200" baseline="0" dirty="0" smtClean="0">
                <a:solidFill>
                  <a:schemeClr val="tx1"/>
                </a:solidFill>
                <a:latin typeface="+mn-lt"/>
                <a:ea typeface="+mn-ea"/>
                <a:cs typeface="+mn-cs"/>
              </a:rPr>
              <a:t> per hour added to the home. The cooling capacity is the </a:t>
            </a:r>
            <a:r>
              <a:rPr lang="en-US" sz="1600" kern="1200" baseline="0" dirty="0" err="1" smtClean="0">
                <a:solidFill>
                  <a:schemeClr val="tx1"/>
                </a:solidFill>
                <a:latin typeface="+mn-lt"/>
                <a:ea typeface="+mn-ea"/>
                <a:cs typeface="+mn-cs"/>
              </a:rPr>
              <a:t>btu’s</a:t>
            </a:r>
            <a:r>
              <a:rPr lang="en-US" sz="1600" kern="1200" baseline="0" dirty="0" smtClean="0">
                <a:solidFill>
                  <a:schemeClr val="tx1"/>
                </a:solidFill>
                <a:latin typeface="+mn-lt"/>
                <a:ea typeface="+mn-ea"/>
                <a:cs typeface="+mn-cs"/>
              </a:rPr>
              <a:t> per hour that the equipment can remove from the home.</a:t>
            </a:r>
          </a:p>
          <a:p>
            <a:pPr lvl="0"/>
            <a:endParaRPr lang="en-US" sz="1600" kern="1200" baseline="0" dirty="0" smtClean="0">
              <a:solidFill>
                <a:schemeClr val="tx1"/>
              </a:solidFill>
              <a:latin typeface="+mn-lt"/>
              <a:ea typeface="+mn-ea"/>
              <a:cs typeface="+mn-cs"/>
            </a:endParaRPr>
          </a:p>
          <a:p>
            <a:pPr lvl="0"/>
            <a:r>
              <a:rPr lang="en-US" sz="1600" kern="1200" baseline="0" dirty="0" smtClean="0">
                <a:solidFill>
                  <a:schemeClr val="tx1"/>
                </a:solidFill>
                <a:latin typeface="+mn-lt"/>
                <a:ea typeface="+mn-ea"/>
                <a:cs typeface="+mn-cs"/>
              </a:rPr>
              <a:t>The heating load is the </a:t>
            </a:r>
            <a:r>
              <a:rPr lang="en-US" sz="1600" kern="1200" baseline="0" dirty="0" err="1" smtClean="0">
                <a:solidFill>
                  <a:schemeClr val="tx1"/>
                </a:solidFill>
                <a:latin typeface="+mn-lt"/>
                <a:ea typeface="+mn-ea"/>
                <a:cs typeface="+mn-cs"/>
              </a:rPr>
              <a:t>btu’s</a:t>
            </a:r>
            <a:r>
              <a:rPr lang="en-US" sz="1600" kern="1200" baseline="0" dirty="0" smtClean="0">
                <a:solidFill>
                  <a:schemeClr val="tx1"/>
                </a:solidFill>
                <a:latin typeface="+mn-lt"/>
                <a:ea typeface="+mn-ea"/>
                <a:cs typeface="+mn-cs"/>
              </a:rPr>
              <a:t> per hour lost from the home. The heating capacity is the </a:t>
            </a:r>
            <a:r>
              <a:rPr lang="en-US" sz="1600" kern="1200" baseline="0" dirty="0" err="1" smtClean="0">
                <a:solidFill>
                  <a:schemeClr val="tx1"/>
                </a:solidFill>
                <a:latin typeface="+mn-lt"/>
                <a:ea typeface="+mn-ea"/>
                <a:cs typeface="+mn-cs"/>
              </a:rPr>
              <a:t>btu’s</a:t>
            </a:r>
            <a:r>
              <a:rPr lang="en-US" sz="1600" kern="1200" baseline="0" dirty="0" smtClean="0">
                <a:solidFill>
                  <a:schemeClr val="tx1"/>
                </a:solidFill>
                <a:latin typeface="+mn-lt"/>
                <a:ea typeface="+mn-ea"/>
                <a:cs typeface="+mn-cs"/>
              </a:rPr>
              <a:t> per hour that the equipment can add back to the home.</a:t>
            </a:r>
            <a:endParaRPr lang="en-US" sz="16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DA47DFB-70A2-40D2-A937-3A64BBC1610D}"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600" kern="1200" baseline="0" dirty="0" smtClean="0">
                <a:solidFill>
                  <a:schemeClr val="tx1"/>
                </a:solidFill>
                <a:latin typeface="+mn-lt"/>
                <a:ea typeface="+mn-ea"/>
                <a:cs typeface="+mn-cs"/>
              </a:rPr>
              <a:t>The m</a:t>
            </a:r>
            <a:r>
              <a:rPr lang="en-US" sz="1600" kern="1200" dirty="0" smtClean="0">
                <a:solidFill>
                  <a:schemeClr val="tx1"/>
                </a:solidFill>
                <a:latin typeface="+mn-lt"/>
                <a:ea typeface="+mn-ea"/>
                <a:cs typeface="+mn-cs"/>
              </a:rPr>
              <a:t>anufacturer’s catalogue will have expanded</a:t>
            </a:r>
            <a:r>
              <a:rPr lang="en-US" sz="1600" kern="1200" baseline="0" dirty="0" smtClean="0">
                <a:solidFill>
                  <a:schemeClr val="tx1"/>
                </a:solidFill>
                <a:latin typeface="+mn-lt"/>
                <a:ea typeface="+mn-ea"/>
                <a:cs typeface="+mn-cs"/>
              </a:rPr>
              <a:t> performance data showing the equipment capacity, like the chart shown here. This chart shows the capacity for one piece of equipment at varying design conditions. </a:t>
            </a:r>
          </a:p>
          <a:p>
            <a:pPr lvl="0"/>
            <a:endParaRPr lang="en-US" sz="1600" kern="1200" baseline="0" dirty="0" smtClean="0">
              <a:solidFill>
                <a:schemeClr val="tx1"/>
              </a:solidFill>
              <a:latin typeface="+mn-lt"/>
              <a:ea typeface="+mn-ea"/>
              <a:cs typeface="+mn-cs"/>
            </a:endParaRPr>
          </a:p>
          <a:p>
            <a:pPr lvl="0"/>
            <a:r>
              <a:rPr lang="en-US" sz="1600" kern="1200" baseline="0" dirty="0" smtClean="0">
                <a:solidFill>
                  <a:schemeClr val="tx1"/>
                </a:solidFill>
                <a:latin typeface="+mn-lt"/>
                <a:ea typeface="+mn-ea"/>
                <a:cs typeface="+mn-cs"/>
              </a:rPr>
              <a:t>For example, if the home was being built in Syracuse, the outdoor </a:t>
            </a:r>
            <a:r>
              <a:rPr lang="en-US" sz="1600" kern="1200" baseline="0" dirty="0" err="1" smtClean="0">
                <a:solidFill>
                  <a:schemeClr val="tx1"/>
                </a:solidFill>
                <a:latin typeface="+mn-lt"/>
                <a:ea typeface="+mn-ea"/>
                <a:cs typeface="+mn-cs"/>
              </a:rPr>
              <a:t>drybulb</a:t>
            </a:r>
            <a:r>
              <a:rPr lang="en-US" sz="1600" kern="1200" baseline="0" dirty="0" smtClean="0">
                <a:solidFill>
                  <a:schemeClr val="tx1"/>
                </a:solidFill>
                <a:latin typeface="+mn-lt"/>
                <a:ea typeface="+mn-ea"/>
                <a:cs typeface="+mn-cs"/>
              </a:rPr>
              <a:t> temperature would be 85F and the indoor </a:t>
            </a:r>
            <a:r>
              <a:rPr lang="en-US" sz="1600" kern="1200" baseline="0" dirty="0" err="1" smtClean="0">
                <a:solidFill>
                  <a:schemeClr val="tx1"/>
                </a:solidFill>
                <a:latin typeface="+mn-lt"/>
                <a:ea typeface="+mn-ea"/>
                <a:cs typeface="+mn-cs"/>
              </a:rPr>
              <a:t>drybulb</a:t>
            </a:r>
            <a:r>
              <a:rPr lang="en-US" sz="1600" kern="1200" baseline="0" dirty="0" smtClean="0">
                <a:solidFill>
                  <a:schemeClr val="tx1"/>
                </a:solidFill>
                <a:latin typeface="+mn-lt"/>
                <a:ea typeface="+mn-ea"/>
                <a:cs typeface="+mn-cs"/>
              </a:rPr>
              <a:t> temperature would be 75F. Let’s say that the indoor wet bulb is 63F. Then, the capacity of this equipment is 18, 200 </a:t>
            </a:r>
            <a:r>
              <a:rPr lang="en-US" sz="1600" kern="1200" baseline="0" dirty="0" err="1" smtClean="0">
                <a:solidFill>
                  <a:schemeClr val="tx1"/>
                </a:solidFill>
                <a:latin typeface="+mn-lt"/>
                <a:ea typeface="+mn-ea"/>
                <a:cs typeface="+mn-cs"/>
              </a:rPr>
              <a:t>btu</a:t>
            </a:r>
            <a:r>
              <a:rPr lang="en-US" sz="1600" kern="1200" baseline="0" dirty="0" smtClean="0">
                <a:solidFill>
                  <a:schemeClr val="tx1"/>
                </a:solidFill>
                <a:latin typeface="+mn-lt"/>
                <a:ea typeface="+mn-ea"/>
                <a:cs typeface="+mn-cs"/>
              </a:rPr>
              <a:t>/h – that’s the number of </a:t>
            </a:r>
            <a:r>
              <a:rPr lang="en-US" sz="1600" kern="1200" baseline="0" dirty="0" err="1" smtClean="0">
                <a:solidFill>
                  <a:schemeClr val="tx1"/>
                </a:solidFill>
                <a:latin typeface="+mn-lt"/>
                <a:ea typeface="+mn-ea"/>
                <a:cs typeface="+mn-cs"/>
              </a:rPr>
              <a:t>btu’s</a:t>
            </a:r>
            <a:r>
              <a:rPr lang="en-US" sz="1600" kern="1200" baseline="0" dirty="0" smtClean="0">
                <a:solidFill>
                  <a:schemeClr val="tx1"/>
                </a:solidFill>
                <a:latin typeface="+mn-lt"/>
                <a:ea typeface="+mn-ea"/>
                <a:cs typeface="+mn-cs"/>
              </a:rPr>
              <a:t> per hour that the equipment can remove from the house.</a:t>
            </a:r>
          </a:p>
          <a:p>
            <a:pPr lvl="0"/>
            <a:endParaRPr lang="en-US" sz="1600" kern="1200" baseline="0" dirty="0" smtClean="0">
              <a:solidFill>
                <a:schemeClr val="tx1"/>
              </a:solidFill>
              <a:latin typeface="+mn-lt"/>
              <a:ea typeface="+mn-ea"/>
              <a:cs typeface="+mn-cs"/>
            </a:endParaRPr>
          </a:p>
          <a:p>
            <a:pPr lvl="0"/>
            <a:r>
              <a:rPr lang="en-US" sz="1600" kern="1200" baseline="0" dirty="0" smtClean="0">
                <a:solidFill>
                  <a:schemeClr val="tx1"/>
                </a:solidFill>
                <a:latin typeface="+mn-lt"/>
                <a:ea typeface="+mn-ea"/>
                <a:cs typeface="+mn-cs"/>
              </a:rPr>
              <a:t>Using this process, the designer can </a:t>
            </a:r>
            <a:r>
              <a:rPr lang="en-US" sz="1600" kern="1200" dirty="0" smtClean="0">
                <a:solidFill>
                  <a:schemeClr val="tx1"/>
                </a:solidFill>
                <a:latin typeface="+mn-lt"/>
                <a:ea typeface="+mn-ea"/>
                <a:cs typeface="+mn-cs"/>
              </a:rPr>
              <a:t>find models that have a “capacity” that equals the heating and cooling load</a:t>
            </a:r>
            <a:r>
              <a:rPr lang="en-US" sz="1600" kern="1200" baseline="0" dirty="0" smtClean="0">
                <a:solidFill>
                  <a:schemeClr val="tx1"/>
                </a:solidFill>
                <a:latin typeface="+mn-lt"/>
                <a:ea typeface="+mn-ea"/>
                <a:cs typeface="+mn-cs"/>
              </a:rPr>
              <a:t>.</a:t>
            </a:r>
            <a:endParaRPr lang="en-US" sz="1600" kern="1200" dirty="0" smtClean="0">
              <a:solidFill>
                <a:schemeClr val="tx1"/>
              </a:solidFill>
              <a:latin typeface="+mn-lt"/>
              <a:ea typeface="+mn-ea"/>
              <a:cs typeface="+mn-cs"/>
            </a:endParaRPr>
          </a:p>
          <a:p>
            <a:endParaRPr lang="en-US" dirty="0" smtClean="0"/>
          </a:p>
          <a:p>
            <a:r>
              <a:rPr lang="en-US" dirty="0" smtClean="0"/>
              <a:t>[Rick – I had screwed</a:t>
            </a:r>
            <a:r>
              <a:rPr lang="en-US" baseline="0" dirty="0" smtClean="0"/>
              <a:t> up the terminology a bit in the original script and have adjusted it here. </a:t>
            </a:r>
            <a:r>
              <a:rPr lang="en-US" dirty="0" smtClean="0"/>
              <a:t>FYI, you can’t actually use the AHRI certificate to select your equipment. The</a:t>
            </a:r>
            <a:r>
              <a:rPr lang="en-US" baseline="0" dirty="0" smtClean="0"/>
              <a:t> AHRI certificate will show you the ‘rated’ capacity, the capacity that is available at standard ‘rating’ conditions. What a designer needs to do is use the OEM’s expanded performance data to determine the actual capacity of the equipment at the design conditions for the home. For example, if I was designing in Syracuse, then using the chart above the outdoor dry bulb design temp would be 85F (1% design temp), the indoor dry bulb temp would be 75F (per Section 2 of the HVAC QI Contractor Checklist), and the indoor wet bulb temp would be 64F (this is determined based on the desired relative humidity. Manual S says if you want 55% relative humidity and the dry bulb is 75F, then the design wet bulb is 64F), resulting in a sensible summer design capacity of 18,200 </a:t>
            </a:r>
            <a:r>
              <a:rPr lang="en-US" baseline="0" dirty="0" err="1" smtClean="0"/>
              <a:t>btu’s</a:t>
            </a:r>
            <a:r>
              <a:rPr lang="en-US" baseline="0" dirty="0" smtClean="0"/>
              <a:t> / h.]</a:t>
            </a:r>
            <a:endParaRPr lang="en-US" dirty="0"/>
          </a:p>
        </p:txBody>
      </p:sp>
      <p:sp>
        <p:nvSpPr>
          <p:cNvPr id="4" name="Slide Number Placeholder 3"/>
          <p:cNvSpPr>
            <a:spLocks noGrp="1"/>
          </p:cNvSpPr>
          <p:nvPr>
            <p:ph type="sldNum" sz="quarter" idx="10"/>
          </p:nvPr>
        </p:nvSpPr>
        <p:spPr/>
        <p:txBody>
          <a:bodyPr/>
          <a:lstStyle/>
          <a:p>
            <a:fld id="{EDA47DFB-70A2-40D2-A937-3A64BBC1610D}"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600" kern="1200" baseline="0" dirty="0" smtClean="0">
                <a:solidFill>
                  <a:schemeClr val="tx1"/>
                </a:solidFill>
                <a:latin typeface="+mn-lt"/>
                <a:ea typeface="+mn-ea"/>
                <a:cs typeface="+mn-cs"/>
              </a:rPr>
              <a:t>So if you calculate the cooling load and find that 7,000 </a:t>
            </a:r>
            <a:r>
              <a:rPr lang="en-US" sz="1600" kern="1200" baseline="0" dirty="0" err="1" smtClean="0">
                <a:solidFill>
                  <a:schemeClr val="tx1"/>
                </a:solidFill>
                <a:latin typeface="+mn-lt"/>
                <a:ea typeface="+mn-ea"/>
                <a:cs typeface="+mn-cs"/>
              </a:rPr>
              <a:t>btu’s</a:t>
            </a:r>
            <a:r>
              <a:rPr lang="en-US" sz="1600" kern="1200" baseline="0" dirty="0" smtClean="0">
                <a:solidFill>
                  <a:schemeClr val="tx1"/>
                </a:solidFill>
                <a:latin typeface="+mn-lt"/>
                <a:ea typeface="+mn-ea"/>
                <a:cs typeface="+mn-cs"/>
              </a:rPr>
              <a:t> are added to your home per hour in the summer, like this, then you want to pick cooling equipment that can remove 7,000 </a:t>
            </a:r>
            <a:r>
              <a:rPr lang="en-US" sz="1600" kern="1200" baseline="0" dirty="0" err="1" smtClean="0">
                <a:solidFill>
                  <a:schemeClr val="tx1"/>
                </a:solidFill>
                <a:latin typeface="+mn-lt"/>
                <a:ea typeface="+mn-ea"/>
                <a:cs typeface="+mn-cs"/>
              </a:rPr>
              <a:t>btu’s</a:t>
            </a:r>
            <a:r>
              <a:rPr lang="en-US" sz="1600" kern="1200" baseline="0" dirty="0" smtClean="0">
                <a:solidFill>
                  <a:schemeClr val="tx1"/>
                </a:solidFill>
                <a:latin typeface="+mn-lt"/>
                <a:ea typeface="+mn-ea"/>
                <a:cs typeface="+mn-cs"/>
              </a:rPr>
              <a:t> per hour from your home. Like this. This will keep the temperature from going up from a comfortable 72 degrees.</a:t>
            </a:r>
            <a:endParaRPr lang="en-US" sz="1600"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084D8B2E-1C3C-4BA2-8ED1-4E8E242281B5}" type="slidenum">
              <a:rPr lang="en-US" smtClean="0"/>
              <a:pPr>
                <a:defRPr/>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p:cNvSpPr>
            <a:spLocks noGrp="1" noRot="1" noChangeAspect="1" noTextEdit="1"/>
          </p:cNvSpPr>
          <p:nvPr>
            <p:ph type="sldImg"/>
          </p:nvPr>
        </p:nvSpPr>
        <p:spPr bwMode="auto">
          <a:noFill/>
          <a:ln>
            <a:solidFill>
              <a:srgbClr val="000000"/>
            </a:solidFill>
            <a:miter lim="800000"/>
            <a:headEnd/>
            <a:tailEnd/>
          </a:ln>
        </p:spPr>
      </p:sp>
      <p:sp>
        <p:nvSpPr>
          <p:cNvPr id="151555" name="Notes Placeholder 2"/>
          <p:cNvSpPr>
            <a:spLocks noGrp="1"/>
          </p:cNvSpPr>
          <p:nvPr>
            <p:ph type="body" idx="1"/>
          </p:nvPr>
        </p:nvSpPr>
        <p:spPr bwMode="auto">
          <a:noFill/>
        </p:spPr>
        <p:txBody>
          <a:bodyPr/>
          <a:lstStyle/>
          <a:p>
            <a:pPr lvl="0"/>
            <a:r>
              <a:rPr lang="en-US" sz="1600" kern="1200" dirty="0" smtClean="0">
                <a:solidFill>
                  <a:schemeClr val="tx1"/>
                </a:solidFill>
                <a:latin typeface="+mn-lt"/>
                <a:ea typeface="+mn-ea"/>
                <a:cs typeface="+mn-cs"/>
              </a:rPr>
              <a:t>Before we can explain the theory behind the HVAC system design process, we actually need to first talk about the thermal enclosure system.</a:t>
            </a:r>
          </a:p>
          <a:p>
            <a:pPr lvl="0"/>
            <a:r>
              <a:rPr lang="en-US" sz="1600" kern="1200" dirty="0" smtClean="0">
                <a:solidFill>
                  <a:schemeClr val="tx1"/>
                </a:solidFill>
                <a:latin typeface="+mn-lt"/>
                <a:ea typeface="+mn-ea"/>
                <a:cs typeface="+mn-cs"/>
              </a:rPr>
              <a:t>Just as a reminder, the thermal enclosure system is important because a well-insulated and air-sealed home, with efficient windows and doors, reduces the amount of energy needed to keep the home comfortable.</a:t>
            </a:r>
          </a:p>
          <a:p>
            <a:pPr lvl="0"/>
            <a:endParaRPr lang="en-US" sz="1600" kern="1200" dirty="0" smtClean="0">
              <a:solidFill>
                <a:schemeClr val="tx1"/>
              </a:solidFill>
              <a:latin typeface="+mn-lt"/>
              <a:ea typeface="+mn-ea"/>
              <a:cs typeface="+mn-cs"/>
            </a:endParaRPr>
          </a:p>
          <a:p>
            <a:pPr lvl="0"/>
            <a:r>
              <a:rPr lang="en-US" sz="1600" kern="1200" dirty="0" smtClean="0">
                <a:solidFill>
                  <a:schemeClr val="tx1"/>
                </a:solidFill>
                <a:latin typeface="+mn-lt"/>
                <a:ea typeface="+mn-ea"/>
                <a:cs typeface="+mn-cs"/>
              </a:rPr>
              <a:t>Let’s look at the building science behind this system.</a:t>
            </a:r>
          </a:p>
          <a:p>
            <a:pPr eaLnBrk="1" hangingPunct="1"/>
            <a:endParaRPr lang="en-US" sz="1600"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BD6CDF59-AB1E-45B3-A9D0-3BA48F682D91}" type="slidenum">
              <a:rPr lang="en-US" smtClean="0">
                <a:solidFill>
                  <a:prstClr val="black"/>
                </a:solidFill>
              </a:rPr>
              <a:pPr>
                <a:defRPr/>
              </a:pPr>
              <a:t>3</a:t>
            </a:fld>
            <a:endParaRPr lang="en-US" dirty="0">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600" kern="1200" baseline="0" dirty="0" smtClean="0">
                <a:solidFill>
                  <a:schemeClr val="tx1"/>
                </a:solidFill>
                <a:latin typeface="+mn-lt"/>
                <a:ea typeface="+mn-ea"/>
                <a:cs typeface="+mn-cs"/>
              </a:rPr>
              <a:t>Or, if you calculate the heating load and find that you lose 7,000 </a:t>
            </a:r>
            <a:r>
              <a:rPr lang="en-US" sz="1600" kern="1200" baseline="0" dirty="0" err="1" smtClean="0">
                <a:solidFill>
                  <a:schemeClr val="tx1"/>
                </a:solidFill>
                <a:latin typeface="+mn-lt"/>
                <a:ea typeface="+mn-ea"/>
                <a:cs typeface="+mn-cs"/>
              </a:rPr>
              <a:t>btu’s</a:t>
            </a:r>
            <a:r>
              <a:rPr lang="en-US" sz="1600" kern="1200" baseline="0" dirty="0" smtClean="0">
                <a:solidFill>
                  <a:schemeClr val="tx1"/>
                </a:solidFill>
                <a:latin typeface="+mn-lt"/>
                <a:ea typeface="+mn-ea"/>
                <a:cs typeface="+mn-cs"/>
              </a:rPr>
              <a:t> per hour from your home in the winter, then you want to pick heating equipment that can add 7,000 </a:t>
            </a:r>
            <a:r>
              <a:rPr lang="en-US" sz="1600" kern="1200" baseline="0" dirty="0" err="1" smtClean="0">
                <a:solidFill>
                  <a:schemeClr val="tx1"/>
                </a:solidFill>
                <a:latin typeface="+mn-lt"/>
                <a:ea typeface="+mn-ea"/>
                <a:cs typeface="+mn-cs"/>
              </a:rPr>
              <a:t>btu’s</a:t>
            </a:r>
            <a:r>
              <a:rPr lang="en-US" sz="1600" kern="1200" baseline="0" dirty="0" smtClean="0">
                <a:solidFill>
                  <a:schemeClr val="tx1"/>
                </a:solidFill>
                <a:latin typeface="+mn-lt"/>
                <a:ea typeface="+mn-ea"/>
                <a:cs typeface="+mn-cs"/>
              </a:rPr>
              <a:t> per hour back into your home. This will keep the temperature from going down from a comfortable 72 degrees.</a:t>
            </a:r>
          </a:p>
          <a:p>
            <a:endParaRPr lang="en-US" dirty="0"/>
          </a:p>
        </p:txBody>
      </p:sp>
      <p:sp>
        <p:nvSpPr>
          <p:cNvPr id="4" name="Slide Number Placeholder 3"/>
          <p:cNvSpPr>
            <a:spLocks noGrp="1"/>
          </p:cNvSpPr>
          <p:nvPr>
            <p:ph type="sldNum" sz="quarter" idx="5"/>
          </p:nvPr>
        </p:nvSpPr>
        <p:spPr/>
        <p:txBody>
          <a:bodyPr/>
          <a:lstStyle/>
          <a:p>
            <a:pPr>
              <a:defRPr/>
            </a:pPr>
            <a:fld id="{084D8B2E-1C3C-4BA2-8ED1-4E8E242281B5}" type="slidenum">
              <a:rPr lang="en-US" smtClean="0"/>
              <a:pPr>
                <a:defRPr/>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600" kern="1200" dirty="0" smtClean="0">
                <a:solidFill>
                  <a:schemeClr val="tx1"/>
                </a:solidFill>
                <a:latin typeface="+mn-lt"/>
                <a:ea typeface="+mn-ea"/>
                <a:cs typeface="+mn-cs"/>
              </a:rPr>
              <a:t>In summary, selecting the heating and cooling equipment to match the calculated load is the second step in the HVAC system design process.</a:t>
            </a:r>
          </a:p>
          <a:p>
            <a:pPr lvl="0"/>
            <a:endParaRPr lang="en-US" sz="1600" kern="1200" dirty="0" smtClean="0">
              <a:solidFill>
                <a:schemeClr val="tx1"/>
              </a:solidFill>
              <a:latin typeface="+mn-lt"/>
              <a:ea typeface="+mn-ea"/>
              <a:cs typeface="+mn-cs"/>
            </a:endParaRPr>
          </a:p>
          <a:p>
            <a:pPr lvl="0"/>
            <a:r>
              <a:rPr lang="en-US" sz="1600" kern="1200" dirty="0" smtClean="0">
                <a:solidFill>
                  <a:schemeClr val="tx1"/>
                </a:solidFill>
                <a:latin typeface="+mn-lt"/>
                <a:ea typeface="+mn-ea"/>
                <a:cs typeface="+mn-cs"/>
              </a:rPr>
              <a:t>ACCA Manual S is a standard process for doing this. It also includes</a:t>
            </a:r>
            <a:r>
              <a:rPr lang="en-US" sz="1600" kern="1200" baseline="0" dirty="0" smtClean="0">
                <a:solidFill>
                  <a:schemeClr val="tx1"/>
                </a:solidFill>
                <a:latin typeface="+mn-lt"/>
                <a:ea typeface="+mn-ea"/>
                <a:cs typeface="+mn-cs"/>
              </a:rPr>
              <a:t> limitations on over-sizing – that is, selecting equipment with a capacity that’s a lot higher than the calculated load.</a:t>
            </a:r>
            <a:endParaRPr lang="en-US" sz="1600" kern="1200" dirty="0" smtClean="0">
              <a:solidFill>
                <a:schemeClr val="tx1"/>
              </a:solidFill>
              <a:latin typeface="+mn-lt"/>
              <a:ea typeface="+mn-ea"/>
              <a:cs typeface="+mn-cs"/>
            </a:endParaRPr>
          </a:p>
          <a:p>
            <a:pPr lvl="0"/>
            <a:endParaRPr lang="en-US" sz="1600" kern="1200" dirty="0" smtClean="0">
              <a:solidFill>
                <a:schemeClr val="tx1"/>
              </a:solidFill>
              <a:latin typeface="+mn-lt"/>
              <a:ea typeface="+mn-ea"/>
              <a:cs typeface="+mn-cs"/>
            </a:endParaRPr>
          </a:p>
          <a:p>
            <a:pPr lvl="0"/>
            <a:r>
              <a:rPr lang="en-US" sz="1600" kern="1200" dirty="0" smtClean="0">
                <a:solidFill>
                  <a:schemeClr val="tx1"/>
                </a:solidFill>
                <a:latin typeface="+mn-lt"/>
                <a:ea typeface="+mn-ea"/>
                <a:cs typeface="+mn-cs"/>
              </a:rPr>
              <a:t>By requiring that equipment be sized using a standard process, the ENERGY STAR Certified Homes program helps ensure that the equipment is not too big or too small. This means it will operate more efficiently</a:t>
            </a:r>
            <a:r>
              <a:rPr lang="en-US" sz="1600" kern="1200" baseline="0" dirty="0" smtClean="0">
                <a:solidFill>
                  <a:schemeClr val="tx1"/>
                </a:solidFill>
                <a:latin typeface="+mn-lt"/>
                <a:ea typeface="+mn-ea"/>
                <a:cs typeface="+mn-cs"/>
              </a:rPr>
              <a:t> and </a:t>
            </a:r>
            <a:r>
              <a:rPr lang="en-US" sz="1600" kern="1200" dirty="0" smtClean="0">
                <a:solidFill>
                  <a:schemeClr val="tx1"/>
                </a:solidFill>
                <a:latin typeface="+mn-lt"/>
                <a:ea typeface="+mn-ea"/>
                <a:cs typeface="+mn-cs"/>
              </a:rPr>
              <a:t>durably,</a:t>
            </a:r>
            <a:r>
              <a:rPr lang="en-US" sz="1600" kern="1200" baseline="0" dirty="0" smtClean="0">
                <a:solidFill>
                  <a:schemeClr val="tx1"/>
                </a:solidFill>
                <a:latin typeface="+mn-lt"/>
                <a:ea typeface="+mn-ea"/>
                <a:cs typeface="+mn-cs"/>
              </a:rPr>
              <a:t> and will </a:t>
            </a:r>
            <a:r>
              <a:rPr lang="en-US" sz="1600" kern="1200" dirty="0" smtClean="0">
                <a:solidFill>
                  <a:schemeClr val="tx1"/>
                </a:solidFill>
                <a:latin typeface="+mn-lt"/>
                <a:ea typeface="+mn-ea"/>
                <a:cs typeface="+mn-cs"/>
              </a:rPr>
              <a:t>keep the home more comfortable with less energy.  </a:t>
            </a:r>
          </a:p>
        </p:txBody>
      </p:sp>
      <p:sp>
        <p:nvSpPr>
          <p:cNvPr id="4" name="Slide Number Placeholder 3"/>
          <p:cNvSpPr>
            <a:spLocks noGrp="1"/>
          </p:cNvSpPr>
          <p:nvPr>
            <p:ph type="sldNum" sz="quarter" idx="10"/>
          </p:nvPr>
        </p:nvSpPr>
        <p:spPr/>
        <p:txBody>
          <a:bodyPr/>
          <a:lstStyle/>
          <a:p>
            <a:fld id="{EDA47DFB-70A2-40D2-A937-3A64BBC1610D}"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third</a:t>
            </a:r>
            <a:r>
              <a:rPr lang="en-US" baseline="0" dirty="0" smtClean="0"/>
              <a:t> major step is to design the duct system.</a:t>
            </a:r>
            <a:endParaRPr lang="en-US" dirty="0"/>
          </a:p>
        </p:txBody>
      </p:sp>
      <p:sp>
        <p:nvSpPr>
          <p:cNvPr id="4" name="Slide Number Placeholder 3"/>
          <p:cNvSpPr>
            <a:spLocks noGrp="1"/>
          </p:cNvSpPr>
          <p:nvPr>
            <p:ph type="sldNum" sz="quarter" idx="10"/>
          </p:nvPr>
        </p:nvSpPr>
        <p:spPr/>
        <p:txBody>
          <a:bodyPr/>
          <a:lstStyle/>
          <a:p>
            <a:fld id="{EDA47DFB-70A2-40D2-A937-3A64BBC1610D}" type="slidenum">
              <a:rPr lang="en-US" smtClean="0"/>
              <a:pPr/>
              <a:t>32</a:t>
            </a:fld>
            <a:endParaRPr lang="en-US"/>
          </a:p>
        </p:txBody>
      </p:sp>
    </p:spTree>
    <p:extLst>
      <p:ext uri="{BB962C8B-B14F-4D97-AF65-F5344CB8AC3E}">
        <p14:creationId xmlns:p14="http://schemas.microsoft.com/office/powerpoint/2010/main" val="28568421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600" kern="1200" baseline="0" dirty="0" smtClean="0">
                <a:solidFill>
                  <a:schemeClr val="tx1"/>
                </a:solidFill>
                <a:latin typeface="+mn-lt"/>
                <a:ea typeface="+mn-ea"/>
                <a:cs typeface="+mn-cs"/>
              </a:rPr>
              <a:t>Once you’ve picked your cooling and heating equipment, you know how many </a:t>
            </a:r>
            <a:r>
              <a:rPr lang="en-US" sz="1600" kern="1200" baseline="0" dirty="0" err="1" smtClean="0">
                <a:solidFill>
                  <a:schemeClr val="tx1"/>
                </a:solidFill>
                <a:latin typeface="+mn-lt"/>
                <a:ea typeface="+mn-ea"/>
                <a:cs typeface="+mn-cs"/>
              </a:rPr>
              <a:t>btu’s</a:t>
            </a:r>
            <a:r>
              <a:rPr lang="en-US" sz="1600" kern="1200" baseline="0" dirty="0" smtClean="0">
                <a:solidFill>
                  <a:schemeClr val="tx1"/>
                </a:solidFill>
                <a:latin typeface="+mn-lt"/>
                <a:ea typeface="+mn-ea"/>
                <a:cs typeface="+mn-cs"/>
              </a:rPr>
              <a:t> your equipment can add to and remove from your home. Now you need to design a duct system that supplies the heated and cooled air from the equipment to the rooms in the house. You also need to design a duct system the returns the air from the rooms back to the equipment, so that it can be heated and cooled again.</a:t>
            </a:r>
            <a:endParaRPr lang="en-US" sz="1600"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084D8B2E-1C3C-4BA2-8ED1-4E8E242281B5}" type="slidenum">
              <a:rPr lang="en-US" smtClean="0"/>
              <a:pPr>
                <a:defRPr/>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600" kern="1200" baseline="0" dirty="0" smtClean="0">
                <a:solidFill>
                  <a:schemeClr val="tx1"/>
                </a:solidFill>
                <a:latin typeface="+mn-lt"/>
                <a:ea typeface="+mn-ea"/>
                <a:cs typeface="+mn-cs"/>
              </a:rPr>
              <a:t>Before you can design your ducts, first you need to know how much air should be delivered to each room. The design airflow for each room is typically determined after the heating and cooling loads have been calculated and the equipment selected. The amount of air that each room needs is directly correlated to its load. </a:t>
            </a:r>
          </a:p>
          <a:p>
            <a:endParaRPr lang="en-US" sz="1600" kern="1200" baseline="0" dirty="0" smtClean="0">
              <a:solidFill>
                <a:schemeClr val="tx1"/>
              </a:solidFill>
              <a:latin typeface="+mn-lt"/>
              <a:ea typeface="+mn-ea"/>
              <a:cs typeface="+mn-cs"/>
            </a:endParaRPr>
          </a:p>
          <a:p>
            <a:r>
              <a:rPr lang="en-US" sz="1600" kern="1200" baseline="0" dirty="0" smtClean="0">
                <a:solidFill>
                  <a:schemeClr val="tx1"/>
                </a:solidFill>
                <a:latin typeface="+mn-lt"/>
                <a:ea typeface="+mn-ea"/>
                <a:cs typeface="+mn-cs"/>
              </a:rPr>
              <a:t>So, for example, if Room A has twice the heating load as Room B (perhaps because the first room is larger and has a lot more windows), then Room A will need roughly twice the volume of air.</a:t>
            </a:r>
          </a:p>
        </p:txBody>
      </p:sp>
      <p:sp>
        <p:nvSpPr>
          <p:cNvPr id="4" name="Slide Number Placeholder 3"/>
          <p:cNvSpPr>
            <a:spLocks noGrp="1"/>
          </p:cNvSpPr>
          <p:nvPr>
            <p:ph type="sldNum" sz="quarter" idx="5"/>
          </p:nvPr>
        </p:nvSpPr>
        <p:spPr/>
        <p:txBody>
          <a:bodyPr/>
          <a:lstStyle/>
          <a:p>
            <a:pPr>
              <a:defRPr/>
            </a:pPr>
            <a:fld id="{C5CAAF8E-540F-4EDF-91B8-7670B319CC33}" type="slidenum">
              <a:rPr lang="en-US" smtClean="0"/>
              <a:pPr>
                <a:defRPr/>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600" kern="1200" baseline="0" dirty="0" smtClean="0">
                <a:solidFill>
                  <a:schemeClr val="tx1"/>
                </a:solidFill>
                <a:latin typeface="+mn-lt"/>
                <a:ea typeface="+mn-ea"/>
                <a:cs typeface="+mn-cs"/>
              </a:rPr>
              <a:t>Another helpful way of visualizing this is a pie chart. If Room A has 10% of the total heating load for the home and Room B has 5% of the total load, then Room A will get 10% of all the airflow in the home and Room B will get 5% of all of the airflow.</a:t>
            </a:r>
          </a:p>
        </p:txBody>
      </p:sp>
      <p:sp>
        <p:nvSpPr>
          <p:cNvPr id="4" name="Slide Number Placeholder 3"/>
          <p:cNvSpPr>
            <a:spLocks noGrp="1"/>
          </p:cNvSpPr>
          <p:nvPr>
            <p:ph type="sldNum" sz="quarter" idx="5"/>
          </p:nvPr>
        </p:nvSpPr>
        <p:spPr/>
        <p:txBody>
          <a:bodyPr/>
          <a:lstStyle/>
          <a:p>
            <a:pPr>
              <a:defRPr/>
            </a:pPr>
            <a:fld id="{C5CAAF8E-540F-4EDF-91B8-7670B319CC33}" type="slidenum">
              <a:rPr lang="en-US" smtClean="0"/>
              <a:pPr>
                <a:defRPr/>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600" kern="1200" baseline="0" dirty="0" smtClean="0">
                <a:solidFill>
                  <a:schemeClr val="tx1"/>
                </a:solidFill>
                <a:latin typeface="+mn-lt"/>
                <a:ea typeface="+mn-ea"/>
                <a:cs typeface="+mn-cs"/>
              </a:rPr>
              <a:t>So now you know that the design airflow is directly related to the load for that room. If the design airflow is too low, not enough heat will be added to that room during the winter or removed from the room during the summer, effecting both efficiency and comfort.</a:t>
            </a:r>
          </a:p>
          <a:p>
            <a:endParaRPr lang="en-US" sz="1600" kern="1200" baseline="0" dirty="0" smtClean="0">
              <a:solidFill>
                <a:schemeClr val="tx1"/>
              </a:solidFill>
              <a:latin typeface="+mn-lt"/>
              <a:ea typeface="+mn-ea"/>
              <a:cs typeface="+mn-cs"/>
            </a:endParaRPr>
          </a:p>
          <a:p>
            <a:r>
              <a:rPr lang="en-US" sz="1600" kern="1200" baseline="0" dirty="0" smtClean="0">
                <a:solidFill>
                  <a:schemeClr val="tx1"/>
                </a:solidFill>
                <a:latin typeface="+mn-lt"/>
                <a:ea typeface="+mn-ea"/>
                <a:cs typeface="+mn-cs"/>
              </a:rPr>
              <a:t>In this slide you can see when the design airflow is correct, the same amount of heat that’s lost through the windows and walls (300 </a:t>
            </a:r>
            <a:r>
              <a:rPr lang="en-US" sz="1600" kern="1200" baseline="0" dirty="0" err="1" smtClean="0">
                <a:solidFill>
                  <a:schemeClr val="tx1"/>
                </a:solidFill>
                <a:latin typeface="+mn-lt"/>
                <a:ea typeface="+mn-ea"/>
                <a:cs typeface="+mn-cs"/>
              </a:rPr>
              <a:t>btu’s</a:t>
            </a:r>
            <a:r>
              <a:rPr lang="en-US" sz="1600" kern="1200" baseline="0" dirty="0" smtClean="0">
                <a:solidFill>
                  <a:schemeClr val="tx1"/>
                </a:solidFill>
                <a:latin typeface="+mn-lt"/>
                <a:ea typeface="+mn-ea"/>
                <a:cs typeface="+mn-cs"/>
              </a:rPr>
              <a:t>) is added back to the room by the airflow. When the design airflow is incorrect, the amount of heat lost remains the same, but the amount of heat added back to the room is too low.</a:t>
            </a:r>
          </a:p>
          <a:p>
            <a:endParaRPr lang="en-US" sz="1600"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084D8B2E-1C3C-4BA2-8ED1-4E8E242281B5}" type="slidenum">
              <a:rPr lang="en-US" smtClean="0"/>
              <a:pPr>
                <a:defRPr/>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600" kern="1200" dirty="0" smtClean="0">
                <a:solidFill>
                  <a:schemeClr val="tx1"/>
                </a:solidFill>
                <a:latin typeface="+mn-lt"/>
                <a:ea typeface="+mn-ea"/>
                <a:cs typeface="+mn-cs"/>
              </a:rPr>
              <a:t>Once you know the required airflow to each room, you can select ducts that can deliver that amount of air in terms of the length and diameter of the ducts.</a:t>
            </a:r>
          </a:p>
          <a:p>
            <a:pPr lvl="0"/>
            <a:endParaRPr lang="en-US" sz="1600" kern="1200" dirty="0" smtClean="0">
              <a:solidFill>
                <a:schemeClr val="tx1"/>
              </a:solidFill>
              <a:latin typeface="+mn-lt"/>
              <a:ea typeface="+mn-ea"/>
              <a:cs typeface="+mn-cs"/>
            </a:endParaRPr>
          </a:p>
          <a:p>
            <a:r>
              <a:rPr lang="en-US" sz="1600" kern="1200" dirty="0" smtClean="0">
                <a:solidFill>
                  <a:schemeClr val="tx1"/>
                </a:solidFill>
                <a:latin typeface="+mn-lt"/>
                <a:ea typeface="+mn-ea"/>
                <a:cs typeface="+mn-cs"/>
              </a:rPr>
              <a:t>The process for designing the duct system is pretty simple compared to the process for calculating loads.</a:t>
            </a:r>
            <a:r>
              <a:rPr lang="en-US" sz="1600" kern="1200" baseline="0" dirty="0" smtClean="0">
                <a:solidFill>
                  <a:schemeClr val="tx1"/>
                </a:solidFill>
                <a:latin typeface="+mn-lt"/>
                <a:ea typeface="+mn-ea"/>
                <a:cs typeface="+mn-cs"/>
              </a:rPr>
              <a:t> </a:t>
            </a:r>
            <a:r>
              <a:rPr lang="en-US" sz="1600" kern="1200" dirty="0" smtClean="0">
                <a:solidFill>
                  <a:schemeClr val="tx1"/>
                </a:solidFill>
                <a:latin typeface="+mn-lt"/>
                <a:ea typeface="+mn-ea"/>
                <a:cs typeface="+mn-cs"/>
              </a:rPr>
              <a:t>Most designers use ACCA Manual D to do this. Think “D” for “Duct”. It allows the designer to estimate the total static pressure (which we’ll talk about in</a:t>
            </a:r>
            <a:r>
              <a:rPr lang="en-US" sz="1600" kern="1200" baseline="0" dirty="0" smtClean="0">
                <a:solidFill>
                  <a:schemeClr val="tx1"/>
                </a:solidFill>
                <a:latin typeface="+mn-lt"/>
                <a:ea typeface="+mn-ea"/>
                <a:cs typeface="+mn-cs"/>
              </a:rPr>
              <a:t> a minute) </a:t>
            </a:r>
            <a:r>
              <a:rPr lang="en-US" sz="1600" kern="1200" dirty="0" smtClean="0">
                <a:solidFill>
                  <a:schemeClr val="tx1"/>
                </a:solidFill>
                <a:latin typeface="+mn-lt"/>
                <a:ea typeface="+mn-ea"/>
                <a:cs typeface="+mn-cs"/>
              </a:rPr>
              <a:t>based on factors like the length of the duct, the duct diameter, the number of duct turns, the duct type (like rigid versus flex), and other components added to the system, like filters.</a:t>
            </a:r>
          </a:p>
          <a:p>
            <a:endParaRPr lang="en-US" sz="1600" kern="1200" dirty="0" smtClean="0">
              <a:solidFill>
                <a:schemeClr val="tx1"/>
              </a:solidFill>
              <a:latin typeface="+mn-lt"/>
              <a:ea typeface="+mn-ea"/>
              <a:cs typeface="+mn-cs"/>
            </a:endParaRPr>
          </a:p>
          <a:p>
            <a:r>
              <a:rPr lang="en-US" sz="1600" kern="1200" dirty="0" smtClean="0">
                <a:solidFill>
                  <a:schemeClr val="tx1"/>
                </a:solidFill>
                <a:latin typeface="+mn-lt"/>
                <a:ea typeface="+mn-ea"/>
                <a:cs typeface="+mn-cs"/>
              </a:rPr>
              <a:t>In addition to designing the system to not exceed the static pressure that the fan can handle, ACCA Manual D also provides guidance on topics like the velocity of the air. If the air is moving too quickly, then it can create noise problems.</a:t>
            </a:r>
            <a:endParaRPr lang="en-US" dirty="0"/>
          </a:p>
        </p:txBody>
      </p:sp>
      <p:sp>
        <p:nvSpPr>
          <p:cNvPr id="4" name="Slide Number Placeholder 3"/>
          <p:cNvSpPr>
            <a:spLocks noGrp="1"/>
          </p:cNvSpPr>
          <p:nvPr>
            <p:ph type="sldNum" sz="quarter" idx="10"/>
          </p:nvPr>
        </p:nvSpPr>
        <p:spPr/>
        <p:txBody>
          <a:bodyPr/>
          <a:lstStyle/>
          <a:p>
            <a:fld id="{EDA47DFB-70A2-40D2-A937-3A64BBC1610D}" type="slidenum">
              <a:rPr lang="en-US" smtClean="0"/>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lvl="1" defTabSz="914318">
              <a:defRPr/>
            </a:pPr>
            <a:r>
              <a:rPr lang="en-US" sz="1600" kern="1200" baseline="0" dirty="0" smtClean="0">
                <a:solidFill>
                  <a:schemeClr val="tx1"/>
                </a:solidFill>
                <a:latin typeface="+mn-lt"/>
                <a:ea typeface="+mn-ea"/>
                <a:cs typeface="+mn-cs"/>
              </a:rPr>
              <a:t>Today, we’ll just focus on how the static pressure affects the design process. The duct design will impact how hard the fan has to work to move the proper amount of air to each room.</a:t>
            </a:r>
          </a:p>
          <a:p>
            <a:endParaRPr lang="en-US" sz="1600" kern="1200" baseline="0" dirty="0" smtClean="0">
              <a:solidFill>
                <a:schemeClr val="tx1"/>
              </a:solidFill>
              <a:latin typeface="+mn-lt"/>
              <a:ea typeface="+mn-ea"/>
              <a:cs typeface="+mn-cs"/>
            </a:endParaRPr>
          </a:p>
          <a:p>
            <a:pPr marL="0" lvl="1" defTabSz="914318">
              <a:defRPr/>
            </a:pPr>
            <a:r>
              <a:rPr lang="en-US" sz="1600" kern="1200" baseline="0" dirty="0" smtClean="0">
                <a:solidFill>
                  <a:schemeClr val="tx1"/>
                </a:solidFill>
                <a:latin typeface="+mn-lt"/>
                <a:ea typeface="+mn-ea"/>
                <a:cs typeface="+mn-cs"/>
              </a:rPr>
              <a:t>We can compare it to blowing up a balloon. Like a fan, you’re using energy to push air in one direction. As you blow air into the balloon, the pressure inside the balloon increases. In fact, that’s why the balloon is inflating, because the pressure inside the balloon is now greater than the pressure outside the balloon.</a:t>
            </a:r>
          </a:p>
          <a:p>
            <a:endParaRPr lang="en-US" sz="1600"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084D8B2E-1C3C-4BA2-8ED1-4E8E242281B5}" type="slidenum">
              <a:rPr lang="en-US" smtClean="0"/>
              <a:pPr>
                <a:defRPr/>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92500" lnSpcReduction="20000"/>
          </a:bodyPr>
          <a:lstStyle/>
          <a:p>
            <a:r>
              <a:rPr lang="en-US" sz="1600" kern="1200" baseline="0" dirty="0" smtClean="0">
                <a:solidFill>
                  <a:schemeClr val="tx1"/>
                </a:solidFill>
                <a:latin typeface="+mn-lt"/>
                <a:ea typeface="+mn-ea"/>
                <a:cs typeface="+mn-cs"/>
              </a:rPr>
              <a:t>Once a balloon is inflated and tied it off, you’re not blowing any more air into the balloon and you’re keeping the air from escaping. The balloon stays inflated. The pressure is still higher inside the balloon, even though no air is moving. The amount of pressure inside the balloon is called the static pressure. That’s an important term.</a:t>
            </a:r>
          </a:p>
          <a:p>
            <a:endParaRPr lang="en-US" sz="1600" kern="1200" baseline="0" dirty="0" smtClean="0">
              <a:solidFill>
                <a:schemeClr val="tx1"/>
              </a:solidFill>
              <a:latin typeface="+mn-lt"/>
              <a:ea typeface="+mn-ea"/>
              <a:cs typeface="+mn-cs"/>
            </a:endParaRPr>
          </a:p>
          <a:p>
            <a:r>
              <a:rPr lang="en-US" sz="1600" kern="1200" baseline="0" dirty="0" smtClean="0">
                <a:solidFill>
                  <a:schemeClr val="tx1"/>
                </a:solidFill>
                <a:latin typeface="+mn-lt"/>
                <a:ea typeface="+mn-ea"/>
                <a:cs typeface="+mn-cs"/>
              </a:rPr>
              <a:t>Now, let’s say you poke a very small hole in the balloon that lets out just a small stream of air. As the air is forced out of the hole, it starts to move. If you held your finger in this air stream, you’d feel the pressure of the moving air pushing against it. Just like a windy day, where you feel the pressure of the wind pushing against you. This pressure, caused by the moving air pushing against you, is the velocity pressure. </a:t>
            </a:r>
          </a:p>
          <a:p>
            <a:endParaRPr lang="en-US" sz="1600" kern="1200" baseline="0" dirty="0" smtClean="0">
              <a:solidFill>
                <a:schemeClr val="tx1"/>
              </a:solidFill>
              <a:latin typeface="+mn-lt"/>
              <a:ea typeface="+mn-ea"/>
              <a:cs typeface="+mn-cs"/>
            </a:endParaRPr>
          </a:p>
          <a:p>
            <a:r>
              <a:rPr lang="en-US" sz="1600" kern="1200" baseline="0" dirty="0" smtClean="0">
                <a:solidFill>
                  <a:schemeClr val="tx1"/>
                </a:solidFill>
                <a:latin typeface="+mn-lt"/>
                <a:ea typeface="+mn-ea"/>
                <a:cs typeface="+mn-cs"/>
              </a:rPr>
              <a:t>In fact, for this second balloon with a leak, the static pressure has decreased and the velocity pressure has increased. For heating and cooling systems, static pressure and velocity pressure are commonly measured in units of Inches Water Column (IWC). </a:t>
            </a:r>
          </a:p>
        </p:txBody>
      </p:sp>
      <p:sp>
        <p:nvSpPr>
          <p:cNvPr id="4" name="Slide Number Placeholder 3"/>
          <p:cNvSpPr>
            <a:spLocks noGrp="1"/>
          </p:cNvSpPr>
          <p:nvPr>
            <p:ph type="sldNum" sz="quarter" idx="5"/>
          </p:nvPr>
        </p:nvSpPr>
        <p:spPr/>
        <p:txBody>
          <a:bodyPr/>
          <a:lstStyle/>
          <a:p>
            <a:pPr>
              <a:defRPr/>
            </a:pPr>
            <a:fld id="{084D8B2E-1C3C-4BA2-8ED1-4E8E242281B5}" type="slidenum">
              <a:rPr lang="en-US" smtClean="0"/>
              <a:pPr>
                <a:defRPr/>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Rot="1" noChangeAspect="1" noChangeArrowheads="1" noTextEdit="1"/>
          </p:cNvSpPr>
          <p:nvPr>
            <p:ph type="sldImg"/>
          </p:nvPr>
        </p:nvSpPr>
        <p:spPr>
          <a:ln/>
        </p:spPr>
      </p:sp>
      <p:sp>
        <p:nvSpPr>
          <p:cNvPr id="139267" name="Rectangle 3"/>
          <p:cNvSpPr>
            <a:spLocks noGrp="1" noChangeArrowheads="1"/>
          </p:cNvSpPr>
          <p:nvPr>
            <p:ph type="body" idx="1"/>
          </p:nvPr>
        </p:nvSpPr>
        <p:spPr>
          <a:noFill/>
          <a:ln/>
        </p:spPr>
        <p:txBody>
          <a:bodyPr/>
          <a:lstStyle/>
          <a:p>
            <a:pPr lvl="0"/>
            <a:r>
              <a:rPr lang="en-US" sz="1600" kern="1200" dirty="0" smtClean="0">
                <a:solidFill>
                  <a:schemeClr val="tx1"/>
                </a:solidFill>
                <a:latin typeface="+mn-lt"/>
                <a:ea typeface="+mn-ea"/>
                <a:cs typeface="+mn-cs"/>
              </a:rPr>
              <a:t>There are really just two things you need to know to understand why thermal enclosure systems are important. </a:t>
            </a:r>
          </a:p>
          <a:p>
            <a:pPr lvl="0"/>
            <a:endParaRPr lang="en-US" sz="1600" kern="1200" dirty="0" smtClean="0">
              <a:solidFill>
                <a:schemeClr val="tx1"/>
              </a:solidFill>
              <a:latin typeface="+mn-lt"/>
              <a:ea typeface="+mn-ea"/>
              <a:cs typeface="+mn-cs"/>
            </a:endParaRPr>
          </a:p>
          <a:p>
            <a:pPr lvl="0"/>
            <a:r>
              <a:rPr lang="en-US" sz="1600" kern="1200" dirty="0" smtClean="0">
                <a:solidFill>
                  <a:schemeClr val="tx1"/>
                </a:solidFill>
                <a:latin typeface="+mn-lt"/>
                <a:ea typeface="+mn-ea"/>
                <a:cs typeface="+mn-cs"/>
              </a:rPr>
              <a:t>One, energy moves from more to less. So here we’re talking about a space with a higher temperature raising the temperature of a space with a lower</a:t>
            </a:r>
            <a:r>
              <a:rPr lang="en-US" sz="1600" kern="1200" baseline="0" dirty="0" smtClean="0">
                <a:solidFill>
                  <a:schemeClr val="tx1"/>
                </a:solidFill>
                <a:latin typeface="+mn-lt"/>
                <a:ea typeface="+mn-ea"/>
                <a:cs typeface="+mn-cs"/>
              </a:rPr>
              <a:t> temperature</a:t>
            </a:r>
            <a:r>
              <a:rPr lang="en-US" sz="1600" kern="1200" dirty="0" smtClean="0">
                <a:solidFill>
                  <a:schemeClr val="tx1"/>
                </a:solidFill>
                <a:latin typeface="+mn-lt"/>
                <a:ea typeface="+mn-ea"/>
                <a:cs typeface="+mn-cs"/>
              </a:rPr>
              <a:t>.  And, two, over time differences in temperature dissipate. Not too difficult, right? These are not just building science rules, but general science rules.</a:t>
            </a:r>
          </a:p>
          <a:p>
            <a:pPr lvl="0"/>
            <a:endParaRPr lang="en-US" sz="1600" kern="1200" dirty="0" smtClean="0">
              <a:solidFill>
                <a:schemeClr val="tx1"/>
              </a:solidFill>
              <a:latin typeface="+mn-lt"/>
              <a:ea typeface="+mn-ea"/>
              <a:cs typeface="+mn-cs"/>
            </a:endParaRPr>
          </a:p>
          <a:p>
            <a:pPr lvl="0"/>
            <a:r>
              <a:rPr lang="en-US" sz="1600" kern="1200" dirty="0" smtClean="0">
                <a:solidFill>
                  <a:schemeClr val="tx1"/>
                </a:solidFill>
                <a:latin typeface="+mn-lt"/>
                <a:ea typeface="+mn-ea"/>
                <a:cs typeface="+mn-cs"/>
              </a:rPr>
              <a:t>So, think of a cooler. You have your food and beverages for a tailgate and fill it with ice.  If it starts at 40 degrees and it’s 90 degrees outside the cooler, heat (or energy) will move into that cooler. From more, to less. Over time, that cooler will eventually warm up to 90 degrees. This will happen every time.</a:t>
            </a:r>
          </a:p>
          <a:p>
            <a:endParaRPr lang="en-US" sz="1600" kern="1200" dirty="0" smtClean="0">
              <a:solidFill>
                <a:schemeClr val="tx1"/>
              </a:solidFill>
              <a:latin typeface="+mn-lt"/>
              <a:ea typeface="+mn-ea"/>
              <a:cs typeface="+mn-cs"/>
            </a:endParaRPr>
          </a:p>
          <a:p>
            <a:r>
              <a:rPr lang="en-US" sz="1600" kern="1200" dirty="0" smtClean="0">
                <a:solidFill>
                  <a:schemeClr val="tx1"/>
                </a:solidFill>
                <a:latin typeface="+mn-lt"/>
                <a:ea typeface="+mn-ea"/>
                <a:cs typeface="+mn-cs"/>
              </a:rPr>
              <a:t>Or, think of a hot cup of coffee. Once you pour it, it starts at 120 degrees and it’s in a room that’s 70 degrees. As you read the paper, or check your email, heat will move from the water into that air. From more, to less. Over time, the coffee will eventually cool down to 70 degrees and become disgusting. This will happen every time.</a:t>
            </a:r>
            <a:endParaRPr lang="en-US" sz="1600" kern="1200" baseline="0" dirty="0" smtClean="0">
              <a:solidFill>
                <a:schemeClr val="tx1"/>
              </a:solidFill>
              <a:latin typeface="+mn-lt"/>
              <a:ea typeface="+mn-ea"/>
              <a:cs typeface="+mn-cs"/>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318">
              <a:defRPr/>
            </a:pPr>
            <a:r>
              <a:rPr lang="en-US" sz="1600" kern="1200" baseline="0" dirty="0" smtClean="0">
                <a:solidFill>
                  <a:schemeClr val="tx1"/>
                </a:solidFill>
                <a:latin typeface="+mn-lt"/>
                <a:ea typeface="+mn-ea"/>
                <a:cs typeface="+mn-cs"/>
              </a:rPr>
              <a:t>So let’s think about a fan and a duct system again. The fan is using power to push air into the ducts</a:t>
            </a:r>
          </a:p>
          <a:p>
            <a:pPr defTabSz="914318">
              <a:defRPr/>
            </a:pPr>
            <a:endParaRPr lang="en-US" sz="1600" kern="1200" baseline="0" dirty="0" smtClean="0">
              <a:solidFill>
                <a:schemeClr val="tx1"/>
              </a:solidFill>
              <a:latin typeface="+mn-lt"/>
              <a:ea typeface="+mn-ea"/>
              <a:cs typeface="+mn-cs"/>
            </a:endParaRPr>
          </a:p>
          <a:p>
            <a:pPr defTabSz="914318">
              <a:defRPr/>
            </a:pPr>
            <a:r>
              <a:rPr lang="en-US" sz="1600" kern="1200" baseline="0" dirty="0" smtClean="0">
                <a:solidFill>
                  <a:schemeClr val="tx1"/>
                </a:solidFill>
                <a:latin typeface="+mn-lt"/>
                <a:ea typeface="+mn-ea"/>
                <a:cs typeface="+mn-cs"/>
              </a:rPr>
              <a:t>Let’s consider a hypothetical duct system that’s built without any registers and is sealed up really tight. When the fan turns on and blows air into the ducts, maybe a little air leaks out through cracks like a small hole in the balloon. What you have is a system with a very high static pressure and a very low velocity pressure. There’s not much air coming out of the duct system at all.</a:t>
            </a:r>
          </a:p>
          <a:p>
            <a:endParaRPr lang="en-US" dirty="0" smtClean="0"/>
          </a:p>
        </p:txBody>
      </p:sp>
      <p:sp>
        <p:nvSpPr>
          <p:cNvPr id="4" name="Slide Number Placeholder 3"/>
          <p:cNvSpPr>
            <a:spLocks noGrp="1"/>
          </p:cNvSpPr>
          <p:nvPr>
            <p:ph type="sldNum" sz="quarter" idx="5"/>
          </p:nvPr>
        </p:nvSpPr>
        <p:spPr/>
        <p:txBody>
          <a:bodyPr/>
          <a:lstStyle/>
          <a:p>
            <a:pPr>
              <a:defRPr/>
            </a:pPr>
            <a:fld id="{084D8B2E-1C3C-4BA2-8ED1-4E8E242281B5}" type="slidenum">
              <a:rPr lang="en-US" smtClean="0"/>
              <a:pPr>
                <a:defRPr/>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600" kern="1200" baseline="0" dirty="0" smtClean="0">
                <a:solidFill>
                  <a:schemeClr val="tx1"/>
                </a:solidFill>
                <a:latin typeface="+mn-lt"/>
                <a:ea typeface="+mn-ea"/>
                <a:cs typeface="+mn-cs"/>
              </a:rPr>
              <a:t>Now, let’s assume that a number of registers are added to this duct system, which is a little more realistic. Assuming the fan is using the same amount of energy, the static pressure is much lower (it’s like a balloon with a big hole) and the velocity pressure is much higher. </a:t>
            </a:r>
          </a:p>
          <a:p>
            <a:endParaRPr lang="en-US" dirty="0" smtClean="0"/>
          </a:p>
        </p:txBody>
      </p:sp>
      <p:sp>
        <p:nvSpPr>
          <p:cNvPr id="4" name="Slide Number Placeholder 3"/>
          <p:cNvSpPr>
            <a:spLocks noGrp="1"/>
          </p:cNvSpPr>
          <p:nvPr>
            <p:ph type="sldNum" sz="quarter" idx="5"/>
          </p:nvPr>
        </p:nvSpPr>
        <p:spPr/>
        <p:txBody>
          <a:bodyPr/>
          <a:lstStyle/>
          <a:p>
            <a:pPr>
              <a:defRPr/>
            </a:pPr>
            <a:fld id="{084D8B2E-1C3C-4BA2-8ED1-4E8E242281B5}" type="slidenum">
              <a:rPr lang="en-US" smtClean="0"/>
              <a:pPr>
                <a:defRPr/>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lvl="1" defTabSz="914318">
              <a:defRPr/>
            </a:pPr>
            <a:r>
              <a:rPr lang="en-US" sz="1600" kern="1200" dirty="0" smtClean="0">
                <a:solidFill>
                  <a:schemeClr val="tx1"/>
                </a:solidFill>
                <a:latin typeface="+mn-lt"/>
                <a:ea typeface="+mn-ea"/>
                <a:cs typeface="+mn-cs"/>
              </a:rPr>
              <a:t>Keep in mind that there’s also the return ducts, which are used to move air from the rooms back to the equipment. There’s also a filter. The fan is pulling air through these return ducts and filter so that it can push that air into the supply ducts. Just like the supply side, the return side has static pressure, though it’s negative in magnitude. The harder the fan has to pull to get the air, the more negative the static pressure.</a:t>
            </a:r>
            <a:endParaRPr lang="en-US" dirty="0" smtClean="0"/>
          </a:p>
        </p:txBody>
      </p:sp>
      <p:sp>
        <p:nvSpPr>
          <p:cNvPr id="4" name="Slide Number Placeholder 3"/>
          <p:cNvSpPr>
            <a:spLocks noGrp="1"/>
          </p:cNvSpPr>
          <p:nvPr>
            <p:ph type="sldNum" sz="quarter" idx="5"/>
          </p:nvPr>
        </p:nvSpPr>
        <p:spPr/>
        <p:txBody>
          <a:bodyPr/>
          <a:lstStyle/>
          <a:p>
            <a:pPr>
              <a:defRPr/>
            </a:pPr>
            <a:fld id="{084D8B2E-1C3C-4BA2-8ED1-4E8E242281B5}" type="slidenum">
              <a:rPr lang="en-US" smtClean="0"/>
              <a:pPr>
                <a:defRPr/>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lnSpcReduction="10000"/>
          </a:bodyPr>
          <a:lstStyle/>
          <a:p>
            <a:r>
              <a:rPr lang="en-US" sz="1600" kern="1200" baseline="0" dirty="0" smtClean="0">
                <a:solidFill>
                  <a:schemeClr val="tx1"/>
                </a:solidFill>
                <a:latin typeface="+mn-lt"/>
                <a:ea typeface="+mn-ea"/>
                <a:cs typeface="+mn-cs"/>
              </a:rPr>
              <a:t>So, in summary, a fan has to overcome the positive static pressure to push air through the supply ducts and it has to overcome the negative static pressure to pull air through the return ducts. Forget the negative sign for a minute – if you add the magnitude of the return static pressure and the supply static pressure, you get the total static pressure of the duct system. </a:t>
            </a:r>
          </a:p>
          <a:p>
            <a:endParaRPr lang="en-US" sz="1600" kern="1200" baseline="0" dirty="0" smtClean="0">
              <a:solidFill>
                <a:schemeClr val="tx1"/>
              </a:solidFill>
              <a:latin typeface="+mn-lt"/>
              <a:ea typeface="+mn-ea"/>
              <a:cs typeface="+mn-cs"/>
            </a:endParaRPr>
          </a:p>
          <a:p>
            <a:r>
              <a:rPr lang="en-US" sz="1600" kern="1200" baseline="0" dirty="0" smtClean="0">
                <a:solidFill>
                  <a:schemeClr val="tx1"/>
                </a:solidFill>
                <a:latin typeface="+mn-lt"/>
                <a:ea typeface="+mn-ea"/>
                <a:cs typeface="+mn-cs"/>
              </a:rPr>
              <a:t>This concept is really helpful to understand because a traditional HVAC fan is designed to use a constant amount of power. That means that the higher the static pressure is in the duct system, the lower the velocity pressure (and, therefore, airflow) will be. Regardless of the fan type being used, it’s important to make sure that the static pressure of the duct system is not higher than what the fan is designed for.</a:t>
            </a:r>
          </a:p>
        </p:txBody>
      </p:sp>
      <p:sp>
        <p:nvSpPr>
          <p:cNvPr id="4" name="Slide Number Placeholder 3"/>
          <p:cNvSpPr>
            <a:spLocks noGrp="1"/>
          </p:cNvSpPr>
          <p:nvPr>
            <p:ph type="sldNum" sz="quarter" idx="5"/>
          </p:nvPr>
        </p:nvSpPr>
        <p:spPr/>
        <p:txBody>
          <a:bodyPr/>
          <a:lstStyle/>
          <a:p>
            <a:pPr>
              <a:defRPr/>
            </a:pPr>
            <a:fld id="{084D8B2E-1C3C-4BA2-8ED1-4E8E242281B5}" type="slidenum">
              <a:rPr lang="en-US" smtClean="0"/>
              <a:pPr>
                <a:defRPr/>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600" kern="1200" dirty="0" smtClean="0">
                <a:solidFill>
                  <a:schemeClr val="tx1"/>
                </a:solidFill>
                <a:latin typeface="+mn-lt"/>
                <a:ea typeface="+mn-ea"/>
                <a:cs typeface="+mn-cs"/>
              </a:rPr>
              <a:t>So, the third major step in the HVAC design process is designing a duct system that works with the selected equipment to supply air to the rooms in the house and return the air from the rooms back to the equipment.</a:t>
            </a:r>
          </a:p>
          <a:p>
            <a:pPr lvl="0"/>
            <a:endParaRPr lang="en-US" sz="1600" kern="1200" dirty="0" smtClean="0">
              <a:solidFill>
                <a:schemeClr val="tx1"/>
              </a:solidFill>
              <a:latin typeface="+mn-lt"/>
              <a:ea typeface="+mn-ea"/>
              <a:cs typeface="+mn-cs"/>
            </a:endParaRPr>
          </a:p>
          <a:p>
            <a:pPr lvl="0"/>
            <a:r>
              <a:rPr lang="en-US" sz="1600" kern="1200" dirty="0" smtClean="0">
                <a:solidFill>
                  <a:schemeClr val="tx1"/>
                </a:solidFill>
                <a:latin typeface="+mn-lt"/>
                <a:ea typeface="+mn-ea"/>
                <a:cs typeface="+mn-cs"/>
              </a:rPr>
              <a:t>ACCA Manual D is a standard process for designing a duct system. It helps</a:t>
            </a:r>
            <a:r>
              <a:rPr lang="en-US" sz="1600" kern="1200" baseline="0" dirty="0" smtClean="0">
                <a:solidFill>
                  <a:schemeClr val="tx1"/>
                </a:solidFill>
                <a:latin typeface="+mn-lt"/>
                <a:ea typeface="+mn-ea"/>
                <a:cs typeface="+mn-cs"/>
              </a:rPr>
              <a:t> ensure that the static pressure is low enough that the HVAC fan can push the right amount of air through it. It also helps ensure that the air velocity is not too high.</a:t>
            </a:r>
          </a:p>
          <a:p>
            <a:pPr lvl="0"/>
            <a:endParaRPr lang="en-US" sz="1600" kern="1200" dirty="0" smtClean="0">
              <a:solidFill>
                <a:schemeClr val="tx1"/>
              </a:solidFill>
              <a:latin typeface="+mn-lt"/>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600" kern="1200" dirty="0" smtClean="0">
                <a:solidFill>
                  <a:schemeClr val="tx1"/>
                </a:solidFill>
                <a:latin typeface="+mn-lt"/>
                <a:ea typeface="+mn-ea"/>
                <a:cs typeface="+mn-cs"/>
              </a:rPr>
              <a:t>These requirements</a:t>
            </a:r>
            <a:r>
              <a:rPr lang="en-US" sz="1600" kern="1200" baseline="0" dirty="0" smtClean="0">
                <a:solidFill>
                  <a:schemeClr val="tx1"/>
                </a:solidFill>
                <a:latin typeface="+mn-lt"/>
                <a:ea typeface="+mn-ea"/>
                <a:cs typeface="+mn-cs"/>
              </a:rPr>
              <a:t> in the ENERGY STAR Certified Homes program help keep the home efficient, quiet, and comfortable.</a:t>
            </a:r>
            <a:endParaRPr lang="en-US" dirty="0" smtClean="0"/>
          </a:p>
          <a:p>
            <a:endParaRPr lang="en-US" dirty="0"/>
          </a:p>
        </p:txBody>
      </p:sp>
      <p:sp>
        <p:nvSpPr>
          <p:cNvPr id="4" name="Slide Number Placeholder 3"/>
          <p:cNvSpPr>
            <a:spLocks noGrp="1"/>
          </p:cNvSpPr>
          <p:nvPr>
            <p:ph type="sldNum" sz="quarter" idx="10"/>
          </p:nvPr>
        </p:nvSpPr>
        <p:spPr/>
        <p:txBody>
          <a:bodyPr/>
          <a:lstStyle/>
          <a:p>
            <a:fld id="{EDA47DFB-70A2-40D2-A937-3A64BBC1610D}" type="slidenum">
              <a:rPr lang="en-US" smtClean="0"/>
              <a:pPr/>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B5E0B2FC-BB74-4CCD-A625-ADBE1AB78859}" type="slidenum">
              <a:rPr lang="en-US" smtClean="0">
                <a:solidFill>
                  <a:prstClr val="black"/>
                </a:solidFill>
              </a:rPr>
              <a:pPr>
                <a:defRPr/>
              </a:pPr>
              <a:t>45</a:t>
            </a:fld>
            <a:endParaRPr lang="en-US">
              <a:solidFill>
                <a:prstClr val="black"/>
              </a:solidFill>
            </a:endParaRPr>
          </a:p>
        </p:txBody>
      </p:sp>
    </p:spTree>
    <p:extLst>
      <p:ext uri="{BB962C8B-B14F-4D97-AF65-F5344CB8AC3E}">
        <p14:creationId xmlns:p14="http://schemas.microsoft.com/office/powerpoint/2010/main" val="31601428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Rot="1" noChangeAspect="1" noChangeArrowheads="1" noTextEdit="1"/>
          </p:cNvSpPr>
          <p:nvPr>
            <p:ph type="sldImg"/>
          </p:nvPr>
        </p:nvSpPr>
        <p:spPr>
          <a:ln/>
        </p:spPr>
      </p:sp>
      <p:sp>
        <p:nvSpPr>
          <p:cNvPr id="139267" name="Rectangle 3"/>
          <p:cNvSpPr>
            <a:spLocks noGrp="1" noChangeArrowheads="1"/>
          </p:cNvSpPr>
          <p:nvPr>
            <p:ph type="body" idx="1"/>
          </p:nvPr>
        </p:nvSpPr>
        <p:spPr>
          <a:noFill/>
          <a:ln/>
        </p:spPr>
        <p:txBody>
          <a:bodyPr/>
          <a:lstStyle/>
          <a:p>
            <a:pPr lvl="0"/>
            <a:r>
              <a:rPr lang="en-US" sz="1600" kern="1200" dirty="0" smtClean="0">
                <a:solidFill>
                  <a:schemeClr val="tx1"/>
                </a:solidFill>
                <a:latin typeface="+mn-lt"/>
                <a:ea typeface="+mn-ea"/>
                <a:cs typeface="+mn-cs"/>
              </a:rPr>
              <a:t>So, now let’s think about a house. Assume that the family is on vacation, so there’s no one inside, the AC isn’t running, no lights or appliances are on. </a:t>
            </a:r>
          </a:p>
          <a:p>
            <a:pPr lvl="0"/>
            <a:r>
              <a:rPr lang="en-US" sz="1600" kern="1200" dirty="0" smtClean="0">
                <a:solidFill>
                  <a:schemeClr val="tx1"/>
                </a:solidFill>
                <a:latin typeface="+mn-lt"/>
                <a:ea typeface="+mn-ea"/>
                <a:cs typeface="+mn-cs"/>
              </a:rPr>
              <a:t>Let’s say it’s a comfortable 72 degrees inside and an excruciatingly painful 105 degrees outside. And, let’s say that is stays exactly 105 degrees outside for days on end, not even cooling down at night. Energy will travel from outside the house to inside the house, from more to less. And, given enough time, this house would eventually heat up to 105 F.</a:t>
            </a:r>
          </a:p>
          <a:p>
            <a:pPr lvl="0"/>
            <a:endParaRPr lang="en-US" sz="1600" kern="1200" dirty="0" smtClean="0">
              <a:solidFill>
                <a:schemeClr val="tx1"/>
              </a:solidFill>
              <a:latin typeface="+mn-lt"/>
              <a:ea typeface="+mn-ea"/>
              <a:cs typeface="+mn-cs"/>
            </a:endParaRPr>
          </a:p>
          <a:p>
            <a:r>
              <a:rPr lang="en-US" sz="1600" kern="1200" dirty="0" smtClean="0">
                <a:solidFill>
                  <a:schemeClr val="tx1"/>
                </a:solidFill>
                <a:latin typeface="+mn-lt"/>
                <a:ea typeface="+mn-ea"/>
                <a:cs typeface="+mn-cs"/>
              </a:rPr>
              <a:t>If that house is guaranteed to eventually heat up to 105 degrees, then what good is a thermal enclosure system anyways?! The value is that a complete thermal enclosure system can slow that process down. It can resist the transfer of heat from outside the home to inside the home.</a:t>
            </a:r>
            <a:endParaRPr lang="en-US" sz="1600" kern="1200" baseline="0" dirty="0" smtClean="0">
              <a:solidFill>
                <a:schemeClr val="tx1"/>
              </a:solidFill>
              <a:latin typeface="+mn-lt"/>
              <a:ea typeface="+mn-ea"/>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Rot="1" noChangeAspect="1" noChangeArrowheads="1" noTextEdit="1"/>
          </p:cNvSpPr>
          <p:nvPr>
            <p:ph type="sldImg"/>
          </p:nvPr>
        </p:nvSpPr>
        <p:spPr>
          <a:ln/>
        </p:spPr>
      </p:sp>
      <p:sp>
        <p:nvSpPr>
          <p:cNvPr id="139267" name="Rectangle 3"/>
          <p:cNvSpPr>
            <a:spLocks noGrp="1" noChangeArrowheads="1"/>
          </p:cNvSpPr>
          <p:nvPr>
            <p:ph type="body" idx="1"/>
          </p:nvPr>
        </p:nvSpPr>
        <p:spPr>
          <a:noFill/>
          <a:ln/>
        </p:spPr>
        <p:txBody>
          <a:bodyPr>
            <a:normAutofit lnSpcReduction="10000"/>
          </a:bodyPr>
          <a:lstStyle/>
          <a:p>
            <a:r>
              <a:rPr lang="en-US" sz="1600" kern="1200" baseline="0" dirty="0" smtClean="0">
                <a:solidFill>
                  <a:schemeClr val="tx1"/>
                </a:solidFill>
                <a:latin typeface="+mn-lt"/>
                <a:ea typeface="+mn-ea"/>
                <a:cs typeface="+mn-cs"/>
              </a:rPr>
              <a:t>So, here’s your fancy house again. Let’s think about how each of the three modes of heat transfer are happening. </a:t>
            </a:r>
          </a:p>
          <a:p>
            <a:endParaRPr lang="en-US" sz="1600" kern="1200" baseline="0" dirty="0" smtClean="0">
              <a:solidFill>
                <a:schemeClr val="tx1"/>
              </a:solidFill>
              <a:latin typeface="+mn-lt"/>
              <a:ea typeface="+mn-ea"/>
              <a:cs typeface="+mn-cs"/>
            </a:endParaRPr>
          </a:p>
          <a:p>
            <a:r>
              <a:rPr lang="en-US" sz="1600" kern="1200" baseline="0" dirty="0" smtClean="0">
                <a:solidFill>
                  <a:schemeClr val="tx1"/>
                </a:solidFill>
                <a:latin typeface="+mn-lt"/>
                <a:ea typeface="+mn-ea"/>
                <a:cs typeface="+mn-cs"/>
              </a:rPr>
              <a:t>First, the 105F air outside is coming in contact with your exterior wall. So, it’s slowly warming that wall up through conduction and that wall is eventually going to start conducting energy into the home.</a:t>
            </a:r>
          </a:p>
          <a:p>
            <a:endParaRPr lang="en-US" sz="1600" kern="1200" baseline="0" dirty="0" smtClean="0">
              <a:solidFill>
                <a:schemeClr val="tx1"/>
              </a:solidFill>
              <a:latin typeface="+mn-lt"/>
              <a:ea typeface="+mn-ea"/>
              <a:cs typeface="+mn-cs"/>
            </a:endParaRPr>
          </a:p>
          <a:p>
            <a:r>
              <a:rPr lang="en-US" sz="1600" kern="1200" baseline="0" dirty="0" smtClean="0">
                <a:solidFill>
                  <a:schemeClr val="tx1"/>
                </a:solidFill>
                <a:latin typeface="+mn-lt"/>
                <a:ea typeface="+mn-ea"/>
                <a:cs typeface="+mn-cs"/>
              </a:rPr>
              <a:t>Second, wind is blowing that hot 105 degree air through cracks and holes in your enclosure. So, 105 degree air is being pushed directly into your home.</a:t>
            </a:r>
          </a:p>
          <a:p>
            <a:endParaRPr lang="en-US" sz="1600" kern="1200" baseline="0" dirty="0" smtClean="0">
              <a:solidFill>
                <a:schemeClr val="tx1"/>
              </a:solidFill>
              <a:latin typeface="+mn-lt"/>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600" kern="1200" baseline="0" dirty="0" smtClean="0">
                <a:solidFill>
                  <a:schemeClr val="tx1"/>
                </a:solidFill>
                <a:latin typeface="+mn-lt"/>
                <a:ea typeface="+mn-ea"/>
                <a:cs typeface="+mn-cs"/>
              </a:rPr>
              <a:t>And third, the sun is radiating its energy right through your windows to the inside of the home.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600" kern="1200" baseline="0" dirty="0" smtClean="0">
              <a:solidFill>
                <a:schemeClr val="tx1"/>
              </a:solidFill>
              <a:latin typeface="+mn-lt"/>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600" kern="1200" baseline="0" dirty="0" smtClean="0">
                <a:solidFill>
                  <a:schemeClr val="tx1"/>
                </a:solidFill>
                <a:latin typeface="+mn-lt"/>
                <a:ea typeface="+mn-ea"/>
                <a:cs typeface="+mn-cs"/>
              </a:rPr>
              <a:t>Over time, if nothing changes, these three modes of heat transfer will increase the temperature inside the home to 105 degrees.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Rot="1" noChangeAspect="1" noChangeArrowheads="1" noTextEdit="1"/>
          </p:cNvSpPr>
          <p:nvPr>
            <p:ph type="sldImg"/>
          </p:nvPr>
        </p:nvSpPr>
        <p:spPr>
          <a:ln/>
        </p:spPr>
      </p:sp>
      <p:sp>
        <p:nvSpPr>
          <p:cNvPr id="139267" name="Rectangle 3"/>
          <p:cNvSpPr>
            <a:spLocks noGrp="1" noChangeArrowheads="1"/>
          </p:cNvSpPr>
          <p:nvPr>
            <p:ph type="body" idx="1"/>
          </p:nvPr>
        </p:nvSpPr>
        <p:spPr>
          <a:noFill/>
          <a:ln/>
        </p:spPr>
        <p:txBody>
          <a:bodyPr/>
          <a:lstStyle/>
          <a:p>
            <a:r>
              <a:rPr lang="en-US" sz="1600" kern="1200" baseline="0" dirty="0" smtClean="0">
                <a:solidFill>
                  <a:schemeClr val="tx1"/>
                </a:solidFill>
                <a:latin typeface="+mn-lt"/>
                <a:ea typeface="+mn-ea"/>
                <a:cs typeface="+mn-cs"/>
              </a:rPr>
              <a:t>Now, despite the fact that there are three modes of heat transfer going on, you can quantify the amount of heat being added to your home using one helpful metric – </a:t>
            </a:r>
            <a:r>
              <a:rPr lang="en-US" sz="1600" kern="1200" baseline="0" dirty="0" err="1" smtClean="0">
                <a:solidFill>
                  <a:schemeClr val="tx1"/>
                </a:solidFill>
                <a:latin typeface="+mn-lt"/>
                <a:ea typeface="+mn-ea"/>
                <a:cs typeface="+mn-cs"/>
              </a:rPr>
              <a:t>btu’s</a:t>
            </a:r>
            <a:r>
              <a:rPr lang="en-US" sz="1600" kern="1200" baseline="0" dirty="0" smtClean="0">
                <a:solidFill>
                  <a:schemeClr val="tx1"/>
                </a:solidFill>
                <a:latin typeface="+mn-lt"/>
                <a:ea typeface="+mn-ea"/>
                <a:cs typeface="+mn-cs"/>
              </a:rPr>
              <a:t>. Btu stands for British Thermal Unit and 1 </a:t>
            </a:r>
            <a:r>
              <a:rPr lang="en-US" sz="1600" kern="1200" baseline="0" dirty="0" err="1" smtClean="0">
                <a:solidFill>
                  <a:schemeClr val="tx1"/>
                </a:solidFill>
                <a:latin typeface="+mn-lt"/>
                <a:ea typeface="+mn-ea"/>
                <a:cs typeface="+mn-cs"/>
              </a:rPr>
              <a:t>btu</a:t>
            </a:r>
            <a:r>
              <a:rPr lang="en-US" sz="1600" kern="1200" baseline="0" dirty="0" smtClean="0">
                <a:solidFill>
                  <a:schemeClr val="tx1"/>
                </a:solidFill>
                <a:latin typeface="+mn-lt"/>
                <a:ea typeface="+mn-ea"/>
                <a:cs typeface="+mn-cs"/>
              </a:rPr>
              <a:t> is about equal to the energy in a single match.</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Rot="1" noChangeAspect="1" noChangeArrowheads="1" noTextEdit="1"/>
          </p:cNvSpPr>
          <p:nvPr>
            <p:ph type="sldImg"/>
          </p:nvPr>
        </p:nvSpPr>
        <p:spPr>
          <a:ln/>
        </p:spPr>
      </p:sp>
      <p:sp>
        <p:nvSpPr>
          <p:cNvPr id="139267" name="Rectangle 3"/>
          <p:cNvSpPr>
            <a:spLocks noGrp="1" noChangeArrowheads="1"/>
          </p:cNvSpPr>
          <p:nvPr>
            <p:ph type="body" idx="1"/>
          </p:nvPr>
        </p:nvSpPr>
        <p:spPr>
          <a:noFill/>
          <a:ln/>
        </p:spPr>
        <p:txBody>
          <a:bodyPr/>
          <a:lstStyle/>
          <a:p>
            <a:pPr lvl="0"/>
            <a:r>
              <a:rPr lang="en-US" sz="1600" kern="1200" dirty="0" smtClean="0">
                <a:solidFill>
                  <a:schemeClr val="tx1"/>
                </a:solidFill>
                <a:latin typeface="+mn-lt"/>
                <a:ea typeface="+mn-ea"/>
                <a:cs typeface="+mn-cs"/>
              </a:rPr>
              <a:t>In this diagram, each cube I’ve drawn illustrates 1,000 </a:t>
            </a:r>
            <a:r>
              <a:rPr lang="en-US" sz="1600" kern="1200" dirty="0" err="1" smtClean="0">
                <a:solidFill>
                  <a:schemeClr val="tx1"/>
                </a:solidFill>
                <a:latin typeface="+mn-lt"/>
                <a:ea typeface="+mn-ea"/>
                <a:cs typeface="+mn-cs"/>
              </a:rPr>
              <a:t>btu’s</a:t>
            </a:r>
            <a:r>
              <a:rPr lang="en-US" sz="1600" kern="1200" dirty="0" smtClean="0">
                <a:solidFill>
                  <a:schemeClr val="tx1"/>
                </a:solidFill>
                <a:latin typeface="+mn-lt"/>
                <a:ea typeface="+mn-ea"/>
                <a:cs typeface="+mn-cs"/>
              </a:rPr>
              <a:t>. Let’s assume that all the heat energy being transferred into your home was equal to 7,000 units of energy, or 7,000 </a:t>
            </a:r>
            <a:r>
              <a:rPr lang="en-US" sz="1600" kern="1200" dirty="0" err="1" smtClean="0">
                <a:solidFill>
                  <a:schemeClr val="tx1"/>
                </a:solidFill>
                <a:latin typeface="+mn-lt"/>
                <a:ea typeface="+mn-ea"/>
                <a:cs typeface="+mn-cs"/>
              </a:rPr>
              <a:t>btu’s</a:t>
            </a:r>
            <a:r>
              <a:rPr lang="en-US" sz="1600" kern="1200" dirty="0" smtClean="0">
                <a:solidFill>
                  <a:schemeClr val="tx1"/>
                </a:solidFill>
                <a:latin typeface="+mn-lt"/>
                <a:ea typeface="+mn-ea"/>
                <a:cs typeface="+mn-cs"/>
              </a:rPr>
              <a:t> per hour. That heat energy being added to your home is going to raise the temperature inside, let’s say from 72 to 73 degrees.</a:t>
            </a:r>
          </a:p>
          <a:p>
            <a:pPr lvl="0"/>
            <a:endParaRPr lang="en-US" sz="1600" kern="1200" dirty="0" smtClean="0">
              <a:solidFill>
                <a:schemeClr val="tx1"/>
              </a:solidFill>
              <a:latin typeface="+mn-lt"/>
              <a:ea typeface="+mn-ea"/>
              <a:cs typeface="+mn-cs"/>
            </a:endParaRPr>
          </a:p>
          <a:p>
            <a:r>
              <a:rPr lang="en-US" sz="1600" kern="1200" dirty="0" smtClean="0">
                <a:solidFill>
                  <a:schemeClr val="tx1"/>
                </a:solidFill>
                <a:latin typeface="+mn-lt"/>
                <a:ea typeface="+mn-ea"/>
                <a:cs typeface="+mn-cs"/>
              </a:rPr>
              <a:t>If you wanted to slow down that rate and keep your temperature from rising, you could improve your thermal enclosure system.</a:t>
            </a:r>
            <a:r>
              <a:rPr lang="en-US" dirty="0" smtClean="0"/>
              <a:t> </a:t>
            </a:r>
            <a:endParaRPr lang="en-US" sz="1600" kern="1200" dirty="0">
              <a:solidFill>
                <a:schemeClr val="tx1"/>
              </a:solidFill>
              <a:latin typeface="+mn-lt"/>
              <a:ea typeface="+mn-ea"/>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Rot="1" noChangeAspect="1" noChangeArrowheads="1" noTextEdit="1"/>
          </p:cNvSpPr>
          <p:nvPr>
            <p:ph type="sldImg"/>
          </p:nvPr>
        </p:nvSpPr>
        <p:spPr>
          <a:ln/>
        </p:spPr>
      </p:sp>
      <p:sp>
        <p:nvSpPr>
          <p:cNvPr id="139267" name="Rectangle 3"/>
          <p:cNvSpPr>
            <a:spLocks noGrp="1" noChangeArrowheads="1"/>
          </p:cNvSpPr>
          <p:nvPr>
            <p:ph type="body" idx="1"/>
          </p:nvPr>
        </p:nvSpPr>
        <p:spPr>
          <a:noFill/>
          <a:ln/>
        </p:spPr>
        <p:txBody>
          <a:bodyPr/>
          <a:lstStyle/>
          <a:p>
            <a:r>
              <a:rPr lang="en-US" sz="1600" kern="1200" baseline="0" dirty="0" smtClean="0">
                <a:solidFill>
                  <a:schemeClr val="tx1"/>
                </a:solidFill>
                <a:latin typeface="+mn-lt"/>
                <a:ea typeface="+mn-ea"/>
                <a:cs typeface="+mn-cs"/>
              </a:rPr>
              <a:t>For example, you could decrease the rate of conduction by adding more insulation.</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7.xml"/></Relationships>
</file>

<file path=ppt/slideLayouts/_rels/slideLayout19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7.xml"/></Relationships>
</file>

<file path=ppt/slideLayouts/_rels/slideLayout19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7.xml"/></Relationships>
</file>

<file path=ppt/slideLayouts/_rels/slideLayout19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7.xml"/></Relationships>
</file>

<file path=ppt/slideLayouts/_rels/slideLayout19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7.xml"/></Relationships>
</file>

<file path=ppt/slideLayouts/_rels/slideLayout19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7.xml"/></Relationships>
</file>

<file path=ppt/slideLayouts/_rels/slideLayout19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7.xml"/></Relationships>
</file>

<file path=ppt/slideLayouts/_rels/slideLayout20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7.xml"/></Relationships>
</file>

<file path=ppt/slideLayouts/_rels/slideLayout20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7.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fld id="{62BDE417-DB04-4BE5-825E-2981480870C6}" type="datetimeFigureOut">
              <a:rPr lang="en-US"/>
              <a:pPr/>
              <a:t>9/30/2012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1FD5FF99-64D8-4BDA-958A-0C3E2CB5AD3E}" type="slidenum">
              <a:rPr lang="en-US"/>
              <a:pPr/>
              <a:t>‹#›</a:t>
            </a:fld>
            <a:endParaRPr lang="en-US"/>
          </a:p>
        </p:txBody>
      </p:sp>
    </p:spTree>
    <p:extLst>
      <p:ext uri="{BB962C8B-B14F-4D97-AF65-F5344CB8AC3E}">
        <p14:creationId xmlns:p14="http://schemas.microsoft.com/office/powerpoint/2010/main" val="22869503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D5D345B1-86BF-4CC7-9F62-183F67AC482E}" type="datetimeFigureOut">
              <a:rPr lang="en-US"/>
              <a:pPr/>
              <a:t>9/30/2012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97BF5073-3110-4B55-91DF-BD9C2F1ECBFC}" type="slidenum">
              <a:rPr lang="en-US"/>
              <a:pPr/>
              <a:t>‹#›</a:t>
            </a:fld>
            <a:endParaRPr lang="en-US"/>
          </a:p>
        </p:txBody>
      </p:sp>
    </p:spTree>
    <p:extLst>
      <p:ext uri="{BB962C8B-B14F-4D97-AF65-F5344CB8AC3E}">
        <p14:creationId xmlns:p14="http://schemas.microsoft.com/office/powerpoint/2010/main" val="440464408"/>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5079470"/>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16060866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8058242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28600"/>
            <a:ext cx="2133600" cy="5897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228600"/>
            <a:ext cx="6248400" cy="5897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3243368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415618414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2067436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39932231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0437908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21076226"/>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954513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CBF0BCDD-C6A0-481C-A46B-1DA5210CAE11}" type="datetimeFigureOut">
              <a:rPr lang="en-US"/>
              <a:pPr/>
              <a:t>9/30/2012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075ADCE4-2FF1-483E-AD42-E76DA913018B}" type="slidenum">
              <a:rPr lang="en-US"/>
              <a:pPr/>
              <a:t>‹#›</a:t>
            </a:fld>
            <a:endParaRPr lang="en-US"/>
          </a:p>
        </p:txBody>
      </p:sp>
    </p:spTree>
    <p:extLst>
      <p:ext uri="{BB962C8B-B14F-4D97-AF65-F5344CB8AC3E}">
        <p14:creationId xmlns:p14="http://schemas.microsoft.com/office/powerpoint/2010/main" val="4186609917"/>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718213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17776757"/>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39397716"/>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20826251"/>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28600"/>
            <a:ext cx="2133600" cy="5897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228600"/>
            <a:ext cx="6248400" cy="5897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97965621"/>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4193551591"/>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6273448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007437532"/>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66286622"/>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118393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a:prstGeom prst="rect">
            <a:avLst/>
          </a:prstGeom>
        </p:spPr>
        <p:txBody>
          <a:bodyPr>
            <a:noAutofit/>
          </a:bodyPr>
          <a:lstStyle>
            <a:lvl1pPr>
              <a:buNone/>
              <a:defRPr sz="4000" b="1">
                <a:solidFill>
                  <a:schemeClr val="tx1"/>
                </a:solidFill>
              </a:defRPr>
            </a:lvl1pPr>
          </a:lstStyle>
          <a:p>
            <a:pPr lvl="0"/>
            <a:r>
              <a:rPr lang="en-US" smtClean="0"/>
              <a:t>Click to edit Master text styles</a:t>
            </a:r>
          </a:p>
        </p:txBody>
      </p:sp>
    </p:spTree>
    <p:extLst>
      <p:ext uri="{BB962C8B-B14F-4D97-AF65-F5344CB8AC3E}">
        <p14:creationId xmlns:p14="http://schemas.microsoft.com/office/powerpoint/2010/main" val="1414632709"/>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35400076"/>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3112252"/>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94554345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977073250"/>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67535688"/>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28600"/>
            <a:ext cx="2133600" cy="5897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228600"/>
            <a:ext cx="6248400" cy="5897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15632555"/>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331401400"/>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32057721"/>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223805498"/>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765803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6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a:prstGeom prst="rect">
            <a:avLst/>
          </a:prstGeom>
        </p:spPr>
        <p:txBody>
          <a:bodyPr>
            <a:noAutofit/>
          </a:bodyPr>
          <a:lstStyle>
            <a:lvl1pPr>
              <a:buNone/>
              <a:defRPr sz="4000" b="1">
                <a:solidFill>
                  <a:schemeClr val="tx1"/>
                </a:solidFill>
              </a:defRPr>
            </a:lvl1pPr>
          </a:lstStyle>
          <a:p>
            <a:pPr lvl="0"/>
            <a:r>
              <a:rPr lang="en-US" smtClean="0"/>
              <a:t>Click to edit Master text styles</a:t>
            </a:r>
          </a:p>
        </p:txBody>
      </p:sp>
    </p:spTree>
    <p:extLst>
      <p:ext uri="{BB962C8B-B14F-4D97-AF65-F5344CB8AC3E}">
        <p14:creationId xmlns:p14="http://schemas.microsoft.com/office/powerpoint/2010/main" val="156235595"/>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8284817"/>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05736444"/>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5354729"/>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110254940"/>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103815535"/>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63335798"/>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28600"/>
            <a:ext cx="2133600" cy="5897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228600"/>
            <a:ext cx="6248400" cy="5897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20602164"/>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461171837"/>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47267090"/>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8728949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7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a:prstGeom prst="rect">
            <a:avLst/>
          </a:prstGeom>
        </p:spPr>
        <p:txBody>
          <a:bodyPr>
            <a:noAutofit/>
          </a:bodyPr>
          <a:lstStyle>
            <a:lvl1pPr>
              <a:buNone/>
              <a:defRPr sz="4000" b="1">
                <a:solidFill>
                  <a:schemeClr val="tx1"/>
                </a:solidFill>
              </a:defRPr>
            </a:lvl1pPr>
          </a:lstStyle>
          <a:p>
            <a:pPr lvl="0"/>
            <a:r>
              <a:rPr lang="en-US" smtClean="0"/>
              <a:t>Click to edit Master text styles</a:t>
            </a:r>
          </a:p>
        </p:txBody>
      </p:sp>
    </p:spTree>
    <p:extLst>
      <p:ext uri="{BB962C8B-B14F-4D97-AF65-F5344CB8AC3E}">
        <p14:creationId xmlns:p14="http://schemas.microsoft.com/office/powerpoint/2010/main" val="99672586"/>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20246993"/>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41964520"/>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64380337"/>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793523"/>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09250861"/>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063554114"/>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58722687"/>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28600"/>
            <a:ext cx="2133600" cy="5897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228600"/>
            <a:ext cx="6248400" cy="5897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02687340"/>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236346823"/>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049741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a:prstGeom prst="rect">
            <a:avLst/>
          </a:prstGeom>
        </p:spPr>
        <p:txBody>
          <a:bodyPr>
            <a:noAutofit/>
          </a:bodyPr>
          <a:lstStyle>
            <a:lvl1pPr>
              <a:buNone/>
              <a:defRPr sz="4000" b="1">
                <a:solidFill>
                  <a:schemeClr val="tx1"/>
                </a:solidFill>
              </a:defRPr>
            </a:lvl1pPr>
          </a:lstStyle>
          <a:p>
            <a:pPr lvl="0"/>
            <a:r>
              <a:rPr lang="en-US" smtClean="0"/>
              <a:t>Click to edit Master text styles</a:t>
            </a:r>
          </a:p>
        </p:txBody>
      </p:sp>
    </p:spTree>
    <p:extLst>
      <p:ext uri="{BB962C8B-B14F-4D97-AF65-F5344CB8AC3E}">
        <p14:creationId xmlns:p14="http://schemas.microsoft.com/office/powerpoint/2010/main" val="2727579431"/>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995497673"/>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06973185"/>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42351627"/>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34888766"/>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1176707"/>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668856420"/>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936631862"/>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03041693"/>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28600"/>
            <a:ext cx="2133600" cy="5897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228600"/>
            <a:ext cx="6248400" cy="5897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74652331"/>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1840728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8_Blank">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a:prstGeom prst="rect">
            <a:avLst/>
          </a:prstGeom>
        </p:spPr>
        <p:txBody>
          <a:bodyPr>
            <a:noAutofit/>
          </a:bodyPr>
          <a:lstStyle>
            <a:lvl1pPr>
              <a:buNone/>
              <a:defRPr sz="4000" b="1">
                <a:solidFill>
                  <a:schemeClr val="tx1"/>
                </a:solidFill>
              </a:defRPr>
            </a:lvl1pPr>
          </a:lstStyle>
          <a:p>
            <a:pPr lvl="0"/>
            <a:r>
              <a:rPr lang="en-US" smtClean="0"/>
              <a:t>Click to edit Master text styles</a:t>
            </a:r>
          </a:p>
        </p:txBody>
      </p:sp>
    </p:spTree>
    <p:extLst>
      <p:ext uri="{BB962C8B-B14F-4D97-AF65-F5344CB8AC3E}">
        <p14:creationId xmlns:p14="http://schemas.microsoft.com/office/powerpoint/2010/main" val="3349722122"/>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29791599"/>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304002593"/>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05765948"/>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36758164"/>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52581480"/>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71530748"/>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33621729"/>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541670510"/>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33091516"/>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28600"/>
            <a:ext cx="2133600" cy="5897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228600"/>
            <a:ext cx="6248400" cy="5897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168800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987898613"/>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305252902"/>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19101396"/>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49317127"/>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97221757"/>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03866986"/>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781428028"/>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9506172"/>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62496023"/>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364586856"/>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171911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92704021"/>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28600"/>
            <a:ext cx="2133600" cy="5897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228600"/>
            <a:ext cx="6248400" cy="5897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82427361"/>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FAA9383-663F-48D8-AFD8-085776F7AFC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61457068"/>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atin typeface="Calibri"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600200"/>
            <a:ext cx="8229600" cy="4525963"/>
          </a:xfrm>
          <a:prstGeom prst="rect">
            <a:avLst/>
          </a:prstGeo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405AE31-A5D3-4687-8823-A3EFA9FD444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75007246"/>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188CBB3-B334-4726-B1C3-7E0E86FF7C8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638518545"/>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565F19F-3C3F-44E0-883C-CA52DFF4966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66907860"/>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680B2A2D-3299-4CD1-999B-655FEC7B9BD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64898576"/>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42661308-C84D-4CF7-951C-EBCBB91DC35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749318313"/>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BDB9207D-4DB2-4C96-B1F9-02944817499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579827071"/>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3DB59C2-D903-4092-A1E6-8E3EDE57A2D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719963629"/>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B86600F-4A42-4F0D-9C40-D1306F58D39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6514122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758265585"/>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BBA3349-2B46-44DD-B105-6DF0088CE23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59645963"/>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E189CB6-8FEC-42F3-981B-97CA1600203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098809052"/>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7620000" cy="1066800"/>
          </a:xfrm>
        </p:spPr>
        <p:txBody>
          <a:bodyPr>
            <a:normAutofit/>
          </a:bodyPr>
          <a:lstStyle>
            <a:lvl1pPr algn="l">
              <a:defRPr sz="3600">
                <a:solidFill>
                  <a:schemeClr val="tx1"/>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152400" y="1600200"/>
            <a:ext cx="8991600" cy="4876800"/>
          </a:xfrm>
        </p:spPr>
        <p:txBody>
          <a:bodyPr/>
          <a:lstStyle>
            <a:lvl1pPr>
              <a:defRPr sz="2600">
                <a:latin typeface="Calibri" pitchFamily="34" charset="0"/>
              </a:defRPr>
            </a:lvl1pPr>
            <a:lvl2pPr>
              <a:buSzPct val="80000"/>
              <a:defRPr sz="2400">
                <a:latin typeface="Calibri" pitchFamily="34" charset="0"/>
              </a:defRPr>
            </a:lvl2pPr>
            <a:lvl3pPr>
              <a:defRPr/>
            </a:lvl3pPr>
            <a:lvl4pPr>
              <a:defRPr/>
            </a:lvl4pPr>
            <a:lvl5pP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69095549"/>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10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76200"/>
            <a:ext cx="6096000" cy="1143000"/>
          </a:xfrm>
        </p:spPr>
        <p:txBody>
          <a:bodyPr>
            <a:noAutofit/>
          </a:bodyPr>
          <a:lstStyle>
            <a:lvl1pPr>
              <a:buNone/>
              <a:defRPr sz="3600" b="1">
                <a:solidFill>
                  <a:schemeClr val="tx1"/>
                </a:solidFill>
              </a:defRPr>
            </a:lvl1pPr>
          </a:lstStyle>
          <a:p>
            <a:pPr lvl="0"/>
            <a:r>
              <a:rPr lang="en-US" dirty="0" smtClean="0"/>
              <a:t>Click to edit </a:t>
            </a:r>
          </a:p>
          <a:p>
            <a:pPr lvl="0"/>
            <a:r>
              <a:rPr lang="en-US" dirty="0" smtClean="0"/>
              <a:t>Master text styles</a:t>
            </a:r>
          </a:p>
        </p:txBody>
      </p:sp>
    </p:spTree>
    <p:extLst>
      <p:ext uri="{BB962C8B-B14F-4D97-AF65-F5344CB8AC3E}">
        <p14:creationId xmlns:p14="http://schemas.microsoft.com/office/powerpoint/2010/main" val="4169638419"/>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9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76200"/>
            <a:ext cx="6096000" cy="1143000"/>
          </a:xfrm>
        </p:spPr>
        <p:txBody>
          <a:bodyPr>
            <a:noAutofit/>
          </a:bodyPr>
          <a:lstStyle>
            <a:lvl1pPr>
              <a:buNone/>
              <a:defRPr sz="3600" b="1">
                <a:solidFill>
                  <a:schemeClr val="tx1"/>
                </a:solidFill>
              </a:defRPr>
            </a:lvl1pPr>
          </a:lstStyle>
          <a:p>
            <a:pPr lvl="0"/>
            <a:r>
              <a:rPr lang="en-US" dirty="0" smtClean="0"/>
              <a:t>Click to edit </a:t>
            </a:r>
          </a:p>
          <a:p>
            <a:pPr lvl="0"/>
            <a:r>
              <a:rPr lang="en-US" dirty="0" smtClean="0"/>
              <a:t>Master text styles</a:t>
            </a:r>
          </a:p>
        </p:txBody>
      </p:sp>
    </p:spTree>
    <p:extLst>
      <p:ext uri="{BB962C8B-B14F-4D97-AF65-F5344CB8AC3E}">
        <p14:creationId xmlns:p14="http://schemas.microsoft.com/office/powerpoint/2010/main" val="4078848600"/>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2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 name="Text Placeholder 5"/>
          <p:cNvSpPr>
            <a:spLocks noGrp="1"/>
          </p:cNvSpPr>
          <p:nvPr>
            <p:ph type="body" sz="quarter" idx="10"/>
          </p:nvPr>
        </p:nvSpPr>
        <p:spPr>
          <a:xfrm>
            <a:off x="1676400" y="76200"/>
            <a:ext cx="6096000" cy="1143000"/>
          </a:xfrm>
        </p:spPr>
        <p:txBody>
          <a:bodyPr>
            <a:noAutofit/>
          </a:bodyPr>
          <a:lstStyle>
            <a:lvl1pPr>
              <a:buNone/>
              <a:defRPr sz="3600" b="1">
                <a:solidFill>
                  <a:schemeClr val="tx1"/>
                </a:solidFill>
              </a:defRPr>
            </a:lvl1pPr>
          </a:lstStyle>
          <a:p>
            <a:pPr lvl="0"/>
            <a:r>
              <a:rPr lang="en-US" dirty="0" smtClean="0"/>
              <a:t>Click to edit </a:t>
            </a:r>
          </a:p>
          <a:p>
            <a:pPr lvl="0"/>
            <a:r>
              <a:rPr lang="en-US" dirty="0" smtClean="0"/>
              <a:t>Master text styles</a:t>
            </a:r>
          </a:p>
        </p:txBody>
      </p:sp>
    </p:spTree>
    <p:extLst>
      <p:ext uri="{BB962C8B-B14F-4D97-AF65-F5344CB8AC3E}">
        <p14:creationId xmlns:p14="http://schemas.microsoft.com/office/powerpoint/2010/main" val="762088160"/>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11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 name="Text Placeholder 5"/>
          <p:cNvSpPr>
            <a:spLocks noGrp="1"/>
          </p:cNvSpPr>
          <p:nvPr>
            <p:ph type="body" sz="quarter" idx="10"/>
          </p:nvPr>
        </p:nvSpPr>
        <p:spPr>
          <a:xfrm>
            <a:off x="1676400" y="76200"/>
            <a:ext cx="6096000" cy="1143000"/>
          </a:xfrm>
        </p:spPr>
        <p:txBody>
          <a:bodyPr>
            <a:noAutofit/>
          </a:bodyPr>
          <a:lstStyle>
            <a:lvl1pPr>
              <a:buNone/>
              <a:defRPr sz="3600" b="1">
                <a:solidFill>
                  <a:schemeClr val="tx1"/>
                </a:solidFill>
              </a:defRPr>
            </a:lvl1pPr>
          </a:lstStyle>
          <a:p>
            <a:pPr lvl="0"/>
            <a:r>
              <a:rPr lang="en-US" dirty="0" smtClean="0"/>
              <a:t>Click to edit </a:t>
            </a:r>
          </a:p>
          <a:p>
            <a:pPr lvl="0"/>
            <a:r>
              <a:rPr lang="en-US" dirty="0" smtClean="0"/>
              <a:t>Master text styles</a:t>
            </a:r>
          </a:p>
        </p:txBody>
      </p:sp>
    </p:spTree>
    <p:extLst>
      <p:ext uri="{BB962C8B-B14F-4D97-AF65-F5344CB8AC3E}">
        <p14:creationId xmlns:p14="http://schemas.microsoft.com/office/powerpoint/2010/main" val="3945539883"/>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4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 name="Text Placeholder 5"/>
          <p:cNvSpPr>
            <a:spLocks noGrp="1"/>
          </p:cNvSpPr>
          <p:nvPr>
            <p:ph type="body" sz="quarter" idx="10"/>
          </p:nvPr>
        </p:nvSpPr>
        <p:spPr>
          <a:xfrm>
            <a:off x="1676400" y="76200"/>
            <a:ext cx="6096000" cy="1143000"/>
          </a:xfrm>
        </p:spPr>
        <p:txBody>
          <a:bodyPr>
            <a:noAutofit/>
          </a:bodyPr>
          <a:lstStyle>
            <a:lvl1pPr>
              <a:buNone/>
              <a:defRPr sz="3600" b="1">
                <a:solidFill>
                  <a:schemeClr val="tx1"/>
                </a:solidFill>
              </a:defRPr>
            </a:lvl1pPr>
          </a:lstStyle>
          <a:p>
            <a:pPr lvl="0"/>
            <a:r>
              <a:rPr lang="en-US" dirty="0" smtClean="0"/>
              <a:t>Click to edit </a:t>
            </a:r>
          </a:p>
          <a:p>
            <a:pPr lvl="0"/>
            <a:r>
              <a:rPr lang="en-US" dirty="0" smtClean="0"/>
              <a:t>Master text styles</a:t>
            </a:r>
          </a:p>
        </p:txBody>
      </p:sp>
    </p:spTree>
    <p:extLst>
      <p:ext uri="{BB962C8B-B14F-4D97-AF65-F5344CB8AC3E}">
        <p14:creationId xmlns:p14="http://schemas.microsoft.com/office/powerpoint/2010/main" val="1487098342"/>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5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 name="Text Placeholder 5"/>
          <p:cNvSpPr>
            <a:spLocks noGrp="1"/>
          </p:cNvSpPr>
          <p:nvPr>
            <p:ph type="body" sz="quarter" idx="10"/>
          </p:nvPr>
        </p:nvSpPr>
        <p:spPr>
          <a:xfrm>
            <a:off x="2667000" y="76200"/>
            <a:ext cx="5105400" cy="1143000"/>
          </a:xfrm>
        </p:spPr>
        <p:txBody>
          <a:bodyPr>
            <a:noAutofit/>
          </a:bodyPr>
          <a:lstStyle>
            <a:lvl1pPr>
              <a:buNone/>
              <a:defRPr sz="3600" b="1">
                <a:solidFill>
                  <a:schemeClr val="tx1"/>
                </a:solidFill>
              </a:defRPr>
            </a:lvl1pPr>
          </a:lstStyle>
          <a:p>
            <a:pPr lvl="0"/>
            <a:r>
              <a:rPr lang="en-US" dirty="0" smtClean="0"/>
              <a:t>Click to edit </a:t>
            </a:r>
          </a:p>
          <a:p>
            <a:pPr lvl="0"/>
            <a:r>
              <a:rPr lang="en-US" dirty="0" smtClean="0"/>
              <a:t>Master text styles</a:t>
            </a:r>
          </a:p>
        </p:txBody>
      </p:sp>
    </p:spTree>
    <p:extLst>
      <p:ext uri="{BB962C8B-B14F-4D97-AF65-F5344CB8AC3E}">
        <p14:creationId xmlns:p14="http://schemas.microsoft.com/office/powerpoint/2010/main" val="1748171337"/>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7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 name="Text Placeholder 5"/>
          <p:cNvSpPr>
            <a:spLocks noGrp="1"/>
          </p:cNvSpPr>
          <p:nvPr>
            <p:ph type="body" sz="quarter" idx="10"/>
          </p:nvPr>
        </p:nvSpPr>
        <p:spPr>
          <a:xfrm>
            <a:off x="2362200" y="76200"/>
            <a:ext cx="5410200" cy="1143000"/>
          </a:xfrm>
        </p:spPr>
        <p:txBody>
          <a:bodyPr>
            <a:noAutofit/>
          </a:bodyPr>
          <a:lstStyle>
            <a:lvl1pPr>
              <a:buNone/>
              <a:defRPr sz="3600" b="1">
                <a:solidFill>
                  <a:schemeClr val="tx1"/>
                </a:solidFill>
              </a:defRPr>
            </a:lvl1pPr>
          </a:lstStyle>
          <a:p>
            <a:pPr lvl="0"/>
            <a:r>
              <a:rPr lang="en-US" dirty="0" smtClean="0"/>
              <a:t>Click to edit </a:t>
            </a:r>
          </a:p>
          <a:p>
            <a:pPr lvl="0"/>
            <a:r>
              <a:rPr lang="en-US" dirty="0" smtClean="0"/>
              <a:t>Master text styles</a:t>
            </a:r>
          </a:p>
        </p:txBody>
      </p:sp>
    </p:spTree>
    <p:extLst>
      <p:ext uri="{BB962C8B-B14F-4D97-AF65-F5344CB8AC3E}">
        <p14:creationId xmlns:p14="http://schemas.microsoft.com/office/powerpoint/2010/main" val="40933478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5E375806-2364-4D01-B1B1-77E7B6891D23}" type="datetimeFigureOut">
              <a:rPr lang="en-US"/>
              <a:pPr/>
              <a:t>9/30/2012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BCDAFAD8-4D34-4D06-95BD-B8B863AA663E}" type="slidenum">
              <a:rPr lang="en-US"/>
              <a:pPr/>
              <a:t>‹#›</a:t>
            </a:fld>
            <a:endParaRPr lang="en-US"/>
          </a:p>
        </p:txBody>
      </p:sp>
    </p:spTree>
    <p:extLst>
      <p:ext uri="{BB962C8B-B14F-4D97-AF65-F5344CB8AC3E}">
        <p14:creationId xmlns:p14="http://schemas.microsoft.com/office/powerpoint/2010/main" val="18810646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60409401"/>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3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 name="Text Placeholder 5"/>
          <p:cNvSpPr>
            <a:spLocks noGrp="1"/>
          </p:cNvSpPr>
          <p:nvPr>
            <p:ph type="body" sz="quarter" idx="10"/>
          </p:nvPr>
        </p:nvSpPr>
        <p:spPr>
          <a:xfrm>
            <a:off x="2438400" y="76200"/>
            <a:ext cx="5334000" cy="1143000"/>
          </a:xfrm>
        </p:spPr>
        <p:txBody>
          <a:bodyPr>
            <a:noAutofit/>
          </a:bodyPr>
          <a:lstStyle>
            <a:lvl1pPr>
              <a:buNone/>
              <a:defRPr sz="3600" b="1">
                <a:solidFill>
                  <a:schemeClr val="tx1"/>
                </a:solidFill>
              </a:defRPr>
            </a:lvl1pPr>
          </a:lstStyle>
          <a:p>
            <a:pPr lvl="0"/>
            <a:r>
              <a:rPr lang="en-US" dirty="0" smtClean="0"/>
              <a:t>Click to edit </a:t>
            </a:r>
          </a:p>
          <a:p>
            <a:pPr lvl="0"/>
            <a:r>
              <a:rPr lang="en-US" dirty="0" smtClean="0"/>
              <a:t>Master text styles</a:t>
            </a:r>
          </a:p>
        </p:txBody>
      </p:sp>
    </p:spTree>
    <p:extLst>
      <p:ext uri="{BB962C8B-B14F-4D97-AF65-F5344CB8AC3E}">
        <p14:creationId xmlns:p14="http://schemas.microsoft.com/office/powerpoint/2010/main" val="3798936550"/>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6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 name="Text Placeholder 5"/>
          <p:cNvSpPr>
            <a:spLocks noGrp="1"/>
          </p:cNvSpPr>
          <p:nvPr>
            <p:ph type="body" sz="quarter" idx="10"/>
          </p:nvPr>
        </p:nvSpPr>
        <p:spPr>
          <a:xfrm>
            <a:off x="2438400" y="76200"/>
            <a:ext cx="5334000" cy="1143000"/>
          </a:xfrm>
        </p:spPr>
        <p:txBody>
          <a:bodyPr>
            <a:noAutofit/>
          </a:bodyPr>
          <a:lstStyle>
            <a:lvl1pPr>
              <a:buNone/>
              <a:defRPr sz="3600" b="1">
                <a:solidFill>
                  <a:schemeClr val="tx1"/>
                </a:solidFill>
              </a:defRPr>
            </a:lvl1pPr>
          </a:lstStyle>
          <a:p>
            <a:pPr lvl="0"/>
            <a:r>
              <a:rPr lang="en-US" dirty="0" smtClean="0"/>
              <a:t>Click to edit </a:t>
            </a:r>
          </a:p>
          <a:p>
            <a:pPr lvl="0"/>
            <a:r>
              <a:rPr lang="en-US" dirty="0" smtClean="0"/>
              <a:t>Master text styles</a:t>
            </a:r>
          </a:p>
        </p:txBody>
      </p:sp>
    </p:spTree>
    <p:extLst>
      <p:ext uri="{BB962C8B-B14F-4D97-AF65-F5344CB8AC3E}">
        <p14:creationId xmlns:p14="http://schemas.microsoft.com/office/powerpoint/2010/main" val="805977594"/>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1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 name="Text Placeholder 5"/>
          <p:cNvSpPr>
            <a:spLocks noGrp="1"/>
          </p:cNvSpPr>
          <p:nvPr>
            <p:ph type="body" sz="quarter" idx="10"/>
          </p:nvPr>
        </p:nvSpPr>
        <p:spPr>
          <a:xfrm>
            <a:off x="1676400" y="76200"/>
            <a:ext cx="6096000" cy="1143000"/>
          </a:xfrm>
        </p:spPr>
        <p:txBody>
          <a:bodyPr>
            <a:noAutofit/>
          </a:bodyPr>
          <a:lstStyle>
            <a:lvl1pPr>
              <a:buNone/>
              <a:defRPr sz="3600" b="1">
                <a:solidFill>
                  <a:schemeClr val="tx1"/>
                </a:solidFill>
              </a:defRPr>
            </a:lvl1pPr>
          </a:lstStyle>
          <a:p>
            <a:pPr lvl="0"/>
            <a:r>
              <a:rPr lang="en-US" dirty="0" smtClean="0"/>
              <a:t>Click to edit </a:t>
            </a:r>
          </a:p>
          <a:p>
            <a:pPr lvl="0"/>
            <a:r>
              <a:rPr lang="en-US" dirty="0" smtClean="0"/>
              <a:t>Master text styles</a:t>
            </a:r>
          </a:p>
        </p:txBody>
      </p:sp>
    </p:spTree>
    <p:extLst>
      <p:ext uri="{BB962C8B-B14F-4D97-AF65-F5344CB8AC3E}">
        <p14:creationId xmlns:p14="http://schemas.microsoft.com/office/powerpoint/2010/main" val="476693618"/>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8_Blank">
    <p:spTree>
      <p:nvGrpSpPr>
        <p:cNvPr id="1" name=""/>
        <p:cNvGrpSpPr/>
        <p:nvPr/>
      </p:nvGrpSpPr>
      <p:grpSpPr>
        <a:xfrm>
          <a:off x="0" y="0"/>
          <a:ext cx="0" cy="0"/>
          <a:chOff x="0" y="0"/>
          <a:chExt cx="0" cy="0"/>
        </a:xfrm>
      </p:grpSpPr>
      <p:sp>
        <p:nvSpPr>
          <p:cNvPr id="3" name="Text Placeholder 5"/>
          <p:cNvSpPr>
            <a:spLocks noGrp="1"/>
          </p:cNvSpPr>
          <p:nvPr>
            <p:ph type="body" sz="quarter" idx="10"/>
          </p:nvPr>
        </p:nvSpPr>
        <p:spPr>
          <a:xfrm>
            <a:off x="152400" y="76200"/>
            <a:ext cx="7620000" cy="1143000"/>
          </a:xfrm>
        </p:spPr>
        <p:txBody>
          <a:bodyPr>
            <a:noAutofit/>
          </a:bodyPr>
          <a:lstStyle>
            <a:lvl1pPr>
              <a:buNone/>
              <a:defRPr sz="3600" b="1">
                <a:solidFill>
                  <a:schemeClr val="tx1"/>
                </a:solidFill>
              </a:defRPr>
            </a:lvl1pPr>
          </a:lstStyle>
          <a:p>
            <a:pPr lvl="0"/>
            <a:r>
              <a:rPr lang="en-US" dirty="0" smtClean="0"/>
              <a:t>Click to edit </a:t>
            </a:r>
          </a:p>
          <a:p>
            <a:pPr lvl="0"/>
            <a:r>
              <a:rPr lang="en-US" dirty="0" smtClean="0"/>
              <a:t>Master text styles</a:t>
            </a:r>
          </a:p>
        </p:txBody>
      </p:sp>
    </p:spTree>
    <p:extLst>
      <p:ext uri="{BB962C8B-B14F-4D97-AF65-F5344CB8AC3E}">
        <p14:creationId xmlns:p14="http://schemas.microsoft.com/office/powerpoint/2010/main" val="394882090"/>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99111836"/>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4623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373312"/>
            <a:ext cx="4040188" cy="37988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64623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373312"/>
            <a:ext cx="4041775" cy="37988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63684659"/>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371600"/>
            <a:ext cx="3008313" cy="857250"/>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1371600"/>
            <a:ext cx="5111750" cy="47545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286000"/>
            <a:ext cx="3008313" cy="3840163"/>
          </a:xfrm>
        </p:spPr>
        <p:txBody>
          <a:bodyPr/>
          <a:lstStyle>
            <a:lvl1pPr marL="0" indent="0">
              <a:buNone/>
              <a:defRPr sz="140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193932748"/>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4721225"/>
            <a:ext cx="70866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57200" y="533400"/>
            <a:ext cx="7086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457200" y="5367338"/>
            <a:ext cx="7086600" cy="804862"/>
          </a:xfrm>
        </p:spPr>
        <p:txBody>
          <a:bodyPr/>
          <a:lstStyle>
            <a:lvl1pPr marL="0" indent="0">
              <a:buNone/>
              <a:defRPr sz="140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777152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081729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23260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63914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14300291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9750464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4959277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28600"/>
            <a:ext cx="2133600" cy="5897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228600"/>
            <a:ext cx="6248400" cy="5897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7010539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fld id="{25F5A3AA-8783-42E3-BF93-275CD7DCF20E}" type="datetimeFigureOut">
              <a:rPr lang="en-US"/>
              <a:pPr/>
              <a:t>9/30/2012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46E2DEAE-D88C-4DB8-9688-F52A7A77008E}" type="slidenum">
              <a:rPr lang="en-US"/>
              <a:pPr/>
              <a:t>‹#›</a:t>
            </a:fld>
            <a:endParaRPr lang="en-US"/>
          </a:p>
        </p:txBody>
      </p:sp>
    </p:spTree>
    <p:extLst>
      <p:ext uri="{BB962C8B-B14F-4D97-AF65-F5344CB8AC3E}">
        <p14:creationId xmlns:p14="http://schemas.microsoft.com/office/powerpoint/2010/main" val="232798204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D6A48237-DB40-471E-83B8-B626A14BC7E7}" type="datetimeFigureOut">
              <a:rPr lang="en-US"/>
              <a:pPr/>
              <a:t>9/30/2012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EC4F3139-C629-4251-9E53-D8BBFFF56863}" type="slidenum">
              <a:rPr lang="en-US"/>
              <a:pPr/>
              <a:t>‹#›</a:t>
            </a:fld>
            <a:endParaRPr lang="en-US"/>
          </a:p>
        </p:txBody>
      </p:sp>
    </p:spTree>
    <p:extLst>
      <p:ext uri="{BB962C8B-B14F-4D97-AF65-F5344CB8AC3E}">
        <p14:creationId xmlns:p14="http://schemas.microsoft.com/office/powerpoint/2010/main" val="34299212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7E6F0D0B-0615-4C51-832B-694E2BBC10F8}" type="datetimeFigureOut">
              <a:rPr lang="en-US"/>
              <a:pPr/>
              <a:t>9/30/2012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C35A12CC-3970-47D5-98C1-22ACC650E20D}" type="slidenum">
              <a:rPr lang="en-US"/>
              <a:pPr/>
              <a:t>‹#›</a:t>
            </a:fld>
            <a:endParaRPr lang="en-US"/>
          </a:p>
        </p:txBody>
      </p:sp>
    </p:spTree>
    <p:extLst>
      <p:ext uri="{BB962C8B-B14F-4D97-AF65-F5344CB8AC3E}">
        <p14:creationId xmlns:p14="http://schemas.microsoft.com/office/powerpoint/2010/main" val="37175424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BA958697-8DBF-4D92-B12E-D251D53CD2FA}" type="datetimeFigureOut">
              <a:rPr lang="en-US"/>
              <a:pPr/>
              <a:t>9/30/2012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86A9EC2F-6916-4F50-B0B4-3ED037DAEC80}" type="slidenum">
              <a:rPr lang="en-US"/>
              <a:pPr/>
              <a:t>‹#›</a:t>
            </a:fld>
            <a:endParaRPr lang="en-US"/>
          </a:p>
        </p:txBody>
      </p:sp>
    </p:spTree>
    <p:extLst>
      <p:ext uri="{BB962C8B-B14F-4D97-AF65-F5344CB8AC3E}">
        <p14:creationId xmlns:p14="http://schemas.microsoft.com/office/powerpoint/2010/main" val="191820699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fld id="{CCF379C1-E75F-4D6E-B6D7-A7B668571999}" type="datetimeFigureOut">
              <a:rPr lang="en-US"/>
              <a:pPr/>
              <a:t>9/30/2012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1DC8CCBF-0B27-42B6-A8CB-9CD93F53A75E}" type="slidenum">
              <a:rPr lang="en-US"/>
              <a:pPr/>
              <a:t>‹#›</a:t>
            </a:fld>
            <a:endParaRPr lang="en-US"/>
          </a:p>
        </p:txBody>
      </p:sp>
    </p:spTree>
    <p:extLst>
      <p:ext uri="{BB962C8B-B14F-4D97-AF65-F5344CB8AC3E}">
        <p14:creationId xmlns:p14="http://schemas.microsoft.com/office/powerpoint/2010/main" val="260816657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fld id="{6D6E0F33-F035-40B9-B90B-BED4C85C84FF}" type="datetimeFigureOut">
              <a:rPr lang="en-US"/>
              <a:pPr/>
              <a:t>9/30/2012</a:t>
            </a:fld>
            <a:endParaRPr lang="en-US"/>
          </a:p>
        </p:txBody>
      </p:sp>
      <p:sp>
        <p:nvSpPr>
          <p:cNvPr id="8" name="Rectangle 5"/>
          <p:cNvSpPr>
            <a:spLocks noGrp="1" noChangeArrowheads="1"/>
          </p:cNvSpPr>
          <p:nvPr>
            <p:ph type="ftr" sz="quarter" idx="11"/>
          </p:nvPr>
        </p:nvSpPr>
        <p:spPr>
          <a:ln/>
        </p:spPr>
        <p:txBody>
          <a:bodyPr/>
          <a:lstStyle>
            <a:lvl1pPr>
              <a:defRPr/>
            </a:lvl1pPr>
          </a:lstStyle>
          <a:p>
            <a:endParaRPr lang="en-US"/>
          </a:p>
        </p:txBody>
      </p:sp>
      <p:sp>
        <p:nvSpPr>
          <p:cNvPr id="9" name="Rectangle 6"/>
          <p:cNvSpPr>
            <a:spLocks noGrp="1" noChangeArrowheads="1"/>
          </p:cNvSpPr>
          <p:nvPr>
            <p:ph type="sldNum" sz="quarter" idx="12"/>
          </p:nvPr>
        </p:nvSpPr>
        <p:spPr>
          <a:ln/>
        </p:spPr>
        <p:txBody>
          <a:bodyPr/>
          <a:lstStyle>
            <a:lvl1pPr>
              <a:defRPr/>
            </a:lvl1pPr>
          </a:lstStyle>
          <a:p>
            <a:fld id="{35903561-814E-4782-9FB5-BE831368E646}" type="slidenum">
              <a:rPr lang="en-US"/>
              <a:pPr/>
              <a:t>‹#›</a:t>
            </a:fld>
            <a:endParaRPr lang="en-US"/>
          </a:p>
        </p:txBody>
      </p:sp>
    </p:spTree>
    <p:extLst>
      <p:ext uri="{BB962C8B-B14F-4D97-AF65-F5344CB8AC3E}">
        <p14:creationId xmlns:p14="http://schemas.microsoft.com/office/powerpoint/2010/main" val="426926609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fld id="{80F60DF4-47C2-4DEF-BC47-C8B5E584400B}" type="datetimeFigureOut">
              <a:rPr lang="en-US"/>
              <a:pPr/>
              <a:t>9/30/2012</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Rectangle 6"/>
          <p:cNvSpPr>
            <a:spLocks noGrp="1" noChangeArrowheads="1"/>
          </p:cNvSpPr>
          <p:nvPr>
            <p:ph type="sldNum" sz="quarter" idx="12"/>
          </p:nvPr>
        </p:nvSpPr>
        <p:spPr>
          <a:ln/>
        </p:spPr>
        <p:txBody>
          <a:bodyPr/>
          <a:lstStyle>
            <a:lvl1pPr>
              <a:defRPr/>
            </a:lvl1pPr>
          </a:lstStyle>
          <a:p>
            <a:fld id="{5F8BEFCA-C25E-4A5B-AFA2-AFE35E2DE1A9}" type="slidenum">
              <a:rPr lang="en-US"/>
              <a:pPr/>
              <a:t>‹#›</a:t>
            </a:fld>
            <a:endParaRPr lang="en-US"/>
          </a:p>
        </p:txBody>
      </p:sp>
    </p:spTree>
    <p:extLst>
      <p:ext uri="{BB962C8B-B14F-4D97-AF65-F5344CB8AC3E}">
        <p14:creationId xmlns:p14="http://schemas.microsoft.com/office/powerpoint/2010/main" val="41565773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07302977-086E-4188-8196-93C09A129B38}" type="datetimeFigureOut">
              <a:rPr lang="en-US"/>
              <a:pPr/>
              <a:t>9/30/2012</a:t>
            </a:fld>
            <a:endParaRPr lang="en-US"/>
          </a:p>
        </p:txBody>
      </p:sp>
      <p:sp>
        <p:nvSpPr>
          <p:cNvPr id="3" name="Rectangle 5"/>
          <p:cNvSpPr>
            <a:spLocks noGrp="1" noChangeArrowheads="1"/>
          </p:cNvSpPr>
          <p:nvPr>
            <p:ph type="ftr" sz="quarter" idx="11"/>
          </p:nvPr>
        </p:nvSpPr>
        <p:spPr>
          <a:ln/>
        </p:spPr>
        <p:txBody>
          <a:bodyPr/>
          <a:lstStyle>
            <a:lvl1pPr>
              <a:defRPr/>
            </a:lvl1pPr>
          </a:lstStyle>
          <a:p>
            <a:endParaRPr lang="en-US"/>
          </a:p>
        </p:txBody>
      </p:sp>
      <p:sp>
        <p:nvSpPr>
          <p:cNvPr id="4" name="Rectangle 6"/>
          <p:cNvSpPr>
            <a:spLocks noGrp="1" noChangeArrowheads="1"/>
          </p:cNvSpPr>
          <p:nvPr>
            <p:ph type="sldNum" sz="quarter" idx="12"/>
          </p:nvPr>
        </p:nvSpPr>
        <p:spPr>
          <a:ln/>
        </p:spPr>
        <p:txBody>
          <a:bodyPr/>
          <a:lstStyle>
            <a:lvl1pPr>
              <a:defRPr/>
            </a:lvl1pPr>
          </a:lstStyle>
          <a:p>
            <a:fld id="{88CF7A08-36B4-4147-9CDF-F1799CFDAB5E}" type="slidenum">
              <a:rPr lang="en-US"/>
              <a:pPr/>
              <a:t>‹#›</a:t>
            </a:fld>
            <a:endParaRPr lang="en-US"/>
          </a:p>
        </p:txBody>
      </p:sp>
    </p:spTree>
    <p:extLst>
      <p:ext uri="{BB962C8B-B14F-4D97-AF65-F5344CB8AC3E}">
        <p14:creationId xmlns:p14="http://schemas.microsoft.com/office/powerpoint/2010/main" val="299592477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2DBB1B2C-4797-4F08-9733-9B92863FD56F}" type="datetimeFigureOut">
              <a:rPr lang="en-US"/>
              <a:pPr/>
              <a:t>9/30/2012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47602501-62E4-405E-AF0E-BE3878EC4D0D}" type="slidenum">
              <a:rPr lang="en-US"/>
              <a:pPr/>
              <a:t>‹#›</a:t>
            </a:fld>
            <a:endParaRPr lang="en-US"/>
          </a:p>
        </p:txBody>
      </p:sp>
    </p:spTree>
    <p:extLst>
      <p:ext uri="{BB962C8B-B14F-4D97-AF65-F5344CB8AC3E}">
        <p14:creationId xmlns:p14="http://schemas.microsoft.com/office/powerpoint/2010/main" val="108313201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92F9E274-06EB-4233-8D25-1D6B0DEED0FE}" type="datetimeFigureOut">
              <a:rPr lang="en-US"/>
              <a:pPr/>
              <a:t>9/30/2012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CA29B733-C361-458B-B655-A3B49D2189E9}" type="slidenum">
              <a:rPr lang="en-US"/>
              <a:pPr/>
              <a:t>‹#›</a:t>
            </a:fld>
            <a:endParaRPr lang="en-US"/>
          </a:p>
        </p:txBody>
      </p:sp>
    </p:spTree>
    <p:extLst>
      <p:ext uri="{BB962C8B-B14F-4D97-AF65-F5344CB8AC3E}">
        <p14:creationId xmlns:p14="http://schemas.microsoft.com/office/powerpoint/2010/main" val="289681226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D6B54ED3-86F0-477E-A4AF-6FA8E34DA8CD}" type="datetimeFigureOut">
              <a:rPr lang="en-US"/>
              <a:pPr/>
              <a:t>9/30/2012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0E4B7E98-F366-4482-BE5D-AEDCB2384B9A}" type="slidenum">
              <a:rPr lang="en-US"/>
              <a:pPr/>
              <a:t>‹#›</a:t>
            </a:fld>
            <a:endParaRPr lang="en-US"/>
          </a:p>
        </p:txBody>
      </p:sp>
    </p:spTree>
    <p:extLst>
      <p:ext uri="{BB962C8B-B14F-4D97-AF65-F5344CB8AC3E}">
        <p14:creationId xmlns:p14="http://schemas.microsoft.com/office/powerpoint/2010/main" val="186854820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28600"/>
            <a:ext cx="2133600" cy="5897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228600"/>
            <a:ext cx="6248400" cy="5897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55D12E90-7AB9-4DE1-9F24-4023019150C9}" type="datetimeFigureOut">
              <a:rPr lang="en-US"/>
              <a:pPr/>
              <a:t>9/30/2012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6C4DB14C-B6F4-47E5-8EC7-CE5BB482D2F3}" type="slidenum">
              <a:rPr lang="en-US"/>
              <a:pPr/>
              <a:t>‹#›</a:t>
            </a:fld>
            <a:endParaRPr lang="en-US"/>
          </a:p>
        </p:txBody>
      </p:sp>
    </p:spTree>
    <p:extLst>
      <p:ext uri="{BB962C8B-B14F-4D97-AF65-F5344CB8AC3E}">
        <p14:creationId xmlns:p14="http://schemas.microsoft.com/office/powerpoint/2010/main" val="283168360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6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Tree>
    <p:extLst>
      <p:ext uri="{BB962C8B-B14F-4D97-AF65-F5344CB8AC3E}">
        <p14:creationId xmlns:p14="http://schemas.microsoft.com/office/powerpoint/2010/main" val="35438236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fld id="{2D93D663-BAF9-4B7B-8CE7-08B647394D5C}" type="datetimeFigureOut">
              <a:rPr lang="en-US"/>
              <a:pPr/>
              <a:t>9/30/2012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F01434C4-B28B-4AB5-8C9D-FCC8862BB540}" type="slidenum">
              <a:rPr lang="en-US"/>
              <a:pPr/>
              <a:t>‹#›</a:t>
            </a:fld>
            <a:endParaRPr lang="en-US"/>
          </a:p>
        </p:txBody>
      </p:sp>
    </p:spTree>
    <p:extLst>
      <p:ext uri="{BB962C8B-B14F-4D97-AF65-F5344CB8AC3E}">
        <p14:creationId xmlns:p14="http://schemas.microsoft.com/office/powerpoint/2010/main" val="5765961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7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Tree>
    <p:extLst>
      <p:ext uri="{BB962C8B-B14F-4D97-AF65-F5344CB8AC3E}">
        <p14:creationId xmlns:p14="http://schemas.microsoft.com/office/powerpoint/2010/main" val="351186819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4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Tree>
    <p:extLst>
      <p:ext uri="{BB962C8B-B14F-4D97-AF65-F5344CB8AC3E}">
        <p14:creationId xmlns:p14="http://schemas.microsoft.com/office/powerpoint/2010/main" val="74079373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8_Blank">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Tree>
    <p:extLst>
      <p:ext uri="{BB962C8B-B14F-4D97-AF65-F5344CB8AC3E}">
        <p14:creationId xmlns:p14="http://schemas.microsoft.com/office/powerpoint/2010/main" val="367642380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0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Tree>
    <p:extLst>
      <p:ext uri="{BB962C8B-B14F-4D97-AF65-F5344CB8AC3E}">
        <p14:creationId xmlns:p14="http://schemas.microsoft.com/office/powerpoint/2010/main" val="133738560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9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Tree>
    <p:extLst>
      <p:ext uri="{BB962C8B-B14F-4D97-AF65-F5344CB8AC3E}">
        <p14:creationId xmlns:p14="http://schemas.microsoft.com/office/powerpoint/2010/main" val="379252490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Tree>
    <p:extLst>
      <p:ext uri="{BB962C8B-B14F-4D97-AF65-F5344CB8AC3E}">
        <p14:creationId xmlns:p14="http://schemas.microsoft.com/office/powerpoint/2010/main" val="207448256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1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Tree>
    <p:extLst>
      <p:ext uri="{BB962C8B-B14F-4D97-AF65-F5344CB8AC3E}">
        <p14:creationId xmlns:p14="http://schemas.microsoft.com/office/powerpoint/2010/main" val="404681855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5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8288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Tree>
    <p:extLst>
      <p:ext uri="{BB962C8B-B14F-4D97-AF65-F5344CB8AC3E}">
        <p14:creationId xmlns:p14="http://schemas.microsoft.com/office/powerpoint/2010/main" val="267971410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Tree>
    <p:extLst>
      <p:ext uri="{BB962C8B-B14F-4D97-AF65-F5344CB8AC3E}">
        <p14:creationId xmlns:p14="http://schemas.microsoft.com/office/powerpoint/2010/main" val="343433474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7703559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fld id="{916F2AAD-4BEC-4DB3-8A15-B558A99320DA}" type="datetimeFigureOut">
              <a:rPr lang="en-US"/>
              <a:pPr/>
              <a:t>9/30/2012</a:t>
            </a:fld>
            <a:endParaRPr lang="en-US"/>
          </a:p>
        </p:txBody>
      </p:sp>
      <p:sp>
        <p:nvSpPr>
          <p:cNvPr id="8" name="Rectangle 5"/>
          <p:cNvSpPr>
            <a:spLocks noGrp="1" noChangeArrowheads="1"/>
          </p:cNvSpPr>
          <p:nvPr>
            <p:ph type="ftr" sz="quarter" idx="11"/>
          </p:nvPr>
        </p:nvSpPr>
        <p:spPr>
          <a:ln/>
        </p:spPr>
        <p:txBody>
          <a:bodyPr/>
          <a:lstStyle>
            <a:lvl1pPr>
              <a:defRPr/>
            </a:lvl1pPr>
          </a:lstStyle>
          <a:p>
            <a:endParaRPr lang="en-US"/>
          </a:p>
        </p:txBody>
      </p:sp>
      <p:sp>
        <p:nvSpPr>
          <p:cNvPr id="9" name="Rectangle 6"/>
          <p:cNvSpPr>
            <a:spLocks noGrp="1" noChangeArrowheads="1"/>
          </p:cNvSpPr>
          <p:nvPr>
            <p:ph type="sldNum" sz="quarter" idx="12"/>
          </p:nvPr>
        </p:nvSpPr>
        <p:spPr>
          <a:ln/>
        </p:spPr>
        <p:txBody>
          <a:bodyPr/>
          <a:lstStyle>
            <a:lvl1pPr>
              <a:defRPr/>
            </a:lvl1pPr>
          </a:lstStyle>
          <a:p>
            <a:fld id="{E90C8A6F-11E2-4356-A489-E003A79EAA6F}" type="slidenum">
              <a:rPr lang="en-US"/>
              <a:pPr/>
              <a:t>‹#›</a:t>
            </a:fld>
            <a:endParaRPr lang="en-US"/>
          </a:p>
        </p:txBody>
      </p:sp>
    </p:spTree>
    <p:extLst>
      <p:ext uri="{BB962C8B-B14F-4D97-AF65-F5344CB8AC3E}">
        <p14:creationId xmlns:p14="http://schemas.microsoft.com/office/powerpoint/2010/main" val="163631930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8448906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00129839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6168563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7819528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2603359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23088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38432496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29538522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5671636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28600"/>
            <a:ext cx="2133600" cy="5897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228600"/>
            <a:ext cx="6248400" cy="5897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694945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fld id="{DB8EAF57-3C6E-4291-8953-C5CDFE7A5453}" type="datetimeFigureOut">
              <a:rPr lang="en-US"/>
              <a:pPr/>
              <a:t>9/30/2012</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Rectangle 6"/>
          <p:cNvSpPr>
            <a:spLocks noGrp="1" noChangeArrowheads="1"/>
          </p:cNvSpPr>
          <p:nvPr>
            <p:ph type="sldNum" sz="quarter" idx="12"/>
          </p:nvPr>
        </p:nvSpPr>
        <p:spPr>
          <a:ln/>
        </p:spPr>
        <p:txBody>
          <a:bodyPr/>
          <a:lstStyle>
            <a:lvl1pPr>
              <a:defRPr/>
            </a:lvl1pPr>
          </a:lstStyle>
          <a:p>
            <a:fld id="{F799D4B4-0312-45DA-A7A3-063DAFFA548A}" type="slidenum">
              <a:rPr lang="en-US"/>
              <a:pPr/>
              <a:t>‹#›</a:t>
            </a:fld>
            <a:endParaRPr lang="en-US"/>
          </a:p>
        </p:txBody>
      </p:sp>
    </p:spTree>
    <p:extLst>
      <p:ext uri="{BB962C8B-B14F-4D97-AF65-F5344CB8AC3E}">
        <p14:creationId xmlns:p14="http://schemas.microsoft.com/office/powerpoint/2010/main" val="83625010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65763066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8905460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86073178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4119911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4780644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5066756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544862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0621354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9892091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683141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A1C8A706-CF3D-45C0-9011-42EFE1B32AB5}" type="datetimeFigureOut">
              <a:rPr lang="en-US"/>
              <a:pPr/>
              <a:t>9/30/2012</a:t>
            </a:fld>
            <a:endParaRPr lang="en-US"/>
          </a:p>
        </p:txBody>
      </p:sp>
      <p:sp>
        <p:nvSpPr>
          <p:cNvPr id="3" name="Rectangle 5"/>
          <p:cNvSpPr>
            <a:spLocks noGrp="1" noChangeArrowheads="1"/>
          </p:cNvSpPr>
          <p:nvPr>
            <p:ph type="ftr" sz="quarter" idx="11"/>
          </p:nvPr>
        </p:nvSpPr>
        <p:spPr>
          <a:ln/>
        </p:spPr>
        <p:txBody>
          <a:bodyPr/>
          <a:lstStyle>
            <a:lvl1pPr>
              <a:defRPr/>
            </a:lvl1pPr>
          </a:lstStyle>
          <a:p>
            <a:endParaRPr lang="en-US"/>
          </a:p>
        </p:txBody>
      </p:sp>
      <p:sp>
        <p:nvSpPr>
          <p:cNvPr id="4" name="Rectangle 6"/>
          <p:cNvSpPr>
            <a:spLocks noGrp="1" noChangeArrowheads="1"/>
          </p:cNvSpPr>
          <p:nvPr>
            <p:ph type="sldNum" sz="quarter" idx="12"/>
          </p:nvPr>
        </p:nvSpPr>
        <p:spPr>
          <a:ln/>
        </p:spPr>
        <p:txBody>
          <a:bodyPr/>
          <a:lstStyle>
            <a:lvl1pPr>
              <a:defRPr/>
            </a:lvl1pPr>
          </a:lstStyle>
          <a:p>
            <a:fld id="{EACC2E30-A93C-4D72-ABB9-44E88B15F416}" type="slidenum">
              <a:rPr lang="en-US"/>
              <a:pPr/>
              <a:t>‹#›</a:t>
            </a:fld>
            <a:endParaRPr lang="en-US"/>
          </a:p>
        </p:txBody>
      </p:sp>
    </p:spTree>
    <p:extLst>
      <p:ext uri="{BB962C8B-B14F-4D97-AF65-F5344CB8AC3E}">
        <p14:creationId xmlns:p14="http://schemas.microsoft.com/office/powerpoint/2010/main" val="260517981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28600"/>
            <a:ext cx="2133600" cy="5897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228600"/>
            <a:ext cx="6248400" cy="5897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3475650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76796450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636599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98691254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6290167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0973428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9822303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327081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91108661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321442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396F926B-090B-4A2F-B686-64700EB8609E}" type="datetimeFigureOut">
              <a:rPr lang="en-US"/>
              <a:pPr/>
              <a:t>9/30/2012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1C67113E-03E4-40C6-9B04-D36C8CE616DF}" type="slidenum">
              <a:rPr lang="en-US"/>
              <a:pPr/>
              <a:t>‹#›</a:t>
            </a:fld>
            <a:endParaRPr lang="en-US"/>
          </a:p>
        </p:txBody>
      </p:sp>
    </p:spTree>
    <p:extLst>
      <p:ext uri="{BB962C8B-B14F-4D97-AF65-F5344CB8AC3E}">
        <p14:creationId xmlns:p14="http://schemas.microsoft.com/office/powerpoint/2010/main" val="331467615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4472507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28600"/>
            <a:ext cx="2133600" cy="5897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228600"/>
            <a:ext cx="6248400" cy="5897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9235442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16810257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485553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88683339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618759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0997288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2223002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414302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2962753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04581879-52FB-44D4-B4A8-26C8AB4A1DA2}" type="datetimeFigureOut">
              <a:rPr lang="en-US"/>
              <a:pPr/>
              <a:t>9/30/2012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05AB3C44-1A5D-45B8-AB4B-ED08A6CEEAA0}" type="slidenum">
              <a:rPr lang="en-US"/>
              <a:pPr/>
              <a:t>‹#›</a:t>
            </a:fld>
            <a:endParaRPr lang="en-US"/>
          </a:p>
        </p:txBody>
      </p:sp>
    </p:spTree>
    <p:extLst>
      <p:ext uri="{BB962C8B-B14F-4D97-AF65-F5344CB8AC3E}">
        <p14:creationId xmlns:p14="http://schemas.microsoft.com/office/powerpoint/2010/main" val="18167862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20499419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2161485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28600"/>
            <a:ext cx="2133600" cy="5897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228600"/>
            <a:ext cx="6248400" cy="5897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9143284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427341261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8989831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00288369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8848009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3536001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4782994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81222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22.xml"/><Relationship Id="rId13" Type="http://schemas.openxmlformats.org/officeDocument/2006/relationships/image" Target="../media/image18.png"/><Relationship Id="rId3" Type="http://schemas.openxmlformats.org/officeDocument/2006/relationships/slideLayout" Target="../slideLayouts/slideLayout117.xml"/><Relationship Id="rId7" Type="http://schemas.openxmlformats.org/officeDocument/2006/relationships/slideLayout" Target="../slideLayouts/slideLayout121.xml"/><Relationship Id="rId12" Type="http://schemas.openxmlformats.org/officeDocument/2006/relationships/theme" Target="../theme/theme10.xml"/><Relationship Id="rId2" Type="http://schemas.openxmlformats.org/officeDocument/2006/relationships/slideLayout" Target="../slideLayouts/slideLayout116.xml"/><Relationship Id="rId1" Type="http://schemas.openxmlformats.org/officeDocument/2006/relationships/slideLayout" Target="../slideLayouts/slideLayout115.xml"/><Relationship Id="rId6" Type="http://schemas.openxmlformats.org/officeDocument/2006/relationships/slideLayout" Target="../slideLayouts/slideLayout120.xml"/><Relationship Id="rId11" Type="http://schemas.openxmlformats.org/officeDocument/2006/relationships/slideLayout" Target="../slideLayouts/slideLayout125.xml"/><Relationship Id="rId5" Type="http://schemas.openxmlformats.org/officeDocument/2006/relationships/slideLayout" Target="../slideLayouts/slideLayout119.xml"/><Relationship Id="rId10" Type="http://schemas.openxmlformats.org/officeDocument/2006/relationships/slideLayout" Target="../slideLayouts/slideLayout124.xml"/><Relationship Id="rId4" Type="http://schemas.openxmlformats.org/officeDocument/2006/relationships/slideLayout" Target="../slideLayouts/slideLayout118.xml"/><Relationship Id="rId9" Type="http://schemas.openxmlformats.org/officeDocument/2006/relationships/slideLayout" Target="../slideLayouts/slideLayout123.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33.xml"/><Relationship Id="rId13" Type="http://schemas.openxmlformats.org/officeDocument/2006/relationships/image" Target="../media/image19.png"/><Relationship Id="rId3" Type="http://schemas.openxmlformats.org/officeDocument/2006/relationships/slideLayout" Target="../slideLayouts/slideLayout128.xml"/><Relationship Id="rId7" Type="http://schemas.openxmlformats.org/officeDocument/2006/relationships/slideLayout" Target="../slideLayouts/slideLayout132.xml"/><Relationship Id="rId12" Type="http://schemas.openxmlformats.org/officeDocument/2006/relationships/theme" Target="../theme/theme11.xml"/><Relationship Id="rId2" Type="http://schemas.openxmlformats.org/officeDocument/2006/relationships/slideLayout" Target="../slideLayouts/slideLayout127.xml"/><Relationship Id="rId1" Type="http://schemas.openxmlformats.org/officeDocument/2006/relationships/slideLayout" Target="../slideLayouts/slideLayout126.xml"/><Relationship Id="rId6" Type="http://schemas.openxmlformats.org/officeDocument/2006/relationships/slideLayout" Target="../slideLayouts/slideLayout131.xml"/><Relationship Id="rId11" Type="http://schemas.openxmlformats.org/officeDocument/2006/relationships/slideLayout" Target="../slideLayouts/slideLayout136.xml"/><Relationship Id="rId5" Type="http://schemas.openxmlformats.org/officeDocument/2006/relationships/slideLayout" Target="../slideLayouts/slideLayout130.xml"/><Relationship Id="rId10" Type="http://schemas.openxmlformats.org/officeDocument/2006/relationships/slideLayout" Target="../slideLayouts/slideLayout135.xml"/><Relationship Id="rId4" Type="http://schemas.openxmlformats.org/officeDocument/2006/relationships/slideLayout" Target="../slideLayouts/slideLayout129.xml"/><Relationship Id="rId9" Type="http://schemas.openxmlformats.org/officeDocument/2006/relationships/slideLayout" Target="../slideLayouts/slideLayout134.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44.xml"/><Relationship Id="rId13" Type="http://schemas.openxmlformats.org/officeDocument/2006/relationships/image" Target="../media/image11.png"/><Relationship Id="rId3" Type="http://schemas.openxmlformats.org/officeDocument/2006/relationships/slideLayout" Target="../slideLayouts/slideLayout139.xml"/><Relationship Id="rId7" Type="http://schemas.openxmlformats.org/officeDocument/2006/relationships/slideLayout" Target="../slideLayouts/slideLayout143.xml"/><Relationship Id="rId12" Type="http://schemas.openxmlformats.org/officeDocument/2006/relationships/theme" Target="../theme/theme12.xml"/><Relationship Id="rId2" Type="http://schemas.openxmlformats.org/officeDocument/2006/relationships/slideLayout" Target="../slideLayouts/slideLayout138.xml"/><Relationship Id="rId1" Type="http://schemas.openxmlformats.org/officeDocument/2006/relationships/slideLayout" Target="../slideLayouts/slideLayout137.xml"/><Relationship Id="rId6" Type="http://schemas.openxmlformats.org/officeDocument/2006/relationships/slideLayout" Target="../slideLayouts/slideLayout142.xml"/><Relationship Id="rId11" Type="http://schemas.openxmlformats.org/officeDocument/2006/relationships/slideLayout" Target="../slideLayouts/slideLayout147.xml"/><Relationship Id="rId5" Type="http://schemas.openxmlformats.org/officeDocument/2006/relationships/slideLayout" Target="../slideLayouts/slideLayout141.xml"/><Relationship Id="rId10" Type="http://schemas.openxmlformats.org/officeDocument/2006/relationships/slideLayout" Target="../slideLayouts/slideLayout146.xml"/><Relationship Id="rId4" Type="http://schemas.openxmlformats.org/officeDocument/2006/relationships/slideLayout" Target="../slideLayouts/slideLayout140.xml"/><Relationship Id="rId9" Type="http://schemas.openxmlformats.org/officeDocument/2006/relationships/slideLayout" Target="../slideLayouts/slideLayout145.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55.xml"/><Relationship Id="rId13" Type="http://schemas.openxmlformats.org/officeDocument/2006/relationships/image" Target="../media/image20.jpeg"/><Relationship Id="rId3" Type="http://schemas.openxmlformats.org/officeDocument/2006/relationships/slideLayout" Target="../slideLayouts/slideLayout150.xml"/><Relationship Id="rId7" Type="http://schemas.openxmlformats.org/officeDocument/2006/relationships/slideLayout" Target="../slideLayouts/slideLayout154.xml"/><Relationship Id="rId12" Type="http://schemas.openxmlformats.org/officeDocument/2006/relationships/theme" Target="../theme/theme13.xml"/><Relationship Id="rId2" Type="http://schemas.openxmlformats.org/officeDocument/2006/relationships/slideLayout" Target="../slideLayouts/slideLayout149.xml"/><Relationship Id="rId1" Type="http://schemas.openxmlformats.org/officeDocument/2006/relationships/slideLayout" Target="../slideLayouts/slideLayout148.xml"/><Relationship Id="rId6" Type="http://schemas.openxmlformats.org/officeDocument/2006/relationships/slideLayout" Target="../slideLayouts/slideLayout153.xml"/><Relationship Id="rId11" Type="http://schemas.openxmlformats.org/officeDocument/2006/relationships/slideLayout" Target="../slideLayouts/slideLayout158.xml"/><Relationship Id="rId5" Type="http://schemas.openxmlformats.org/officeDocument/2006/relationships/slideLayout" Target="../slideLayouts/slideLayout152.xml"/><Relationship Id="rId10" Type="http://schemas.openxmlformats.org/officeDocument/2006/relationships/slideLayout" Target="../slideLayouts/slideLayout157.xml"/><Relationship Id="rId4" Type="http://schemas.openxmlformats.org/officeDocument/2006/relationships/slideLayout" Target="../slideLayouts/slideLayout151.xml"/><Relationship Id="rId9" Type="http://schemas.openxmlformats.org/officeDocument/2006/relationships/slideLayout" Target="../slideLayouts/slideLayout156.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66.xml"/><Relationship Id="rId13" Type="http://schemas.openxmlformats.org/officeDocument/2006/relationships/image" Target="../media/image9.jpeg"/><Relationship Id="rId3" Type="http://schemas.openxmlformats.org/officeDocument/2006/relationships/slideLayout" Target="../slideLayouts/slideLayout161.xml"/><Relationship Id="rId7" Type="http://schemas.openxmlformats.org/officeDocument/2006/relationships/slideLayout" Target="../slideLayouts/slideLayout165.xml"/><Relationship Id="rId12" Type="http://schemas.openxmlformats.org/officeDocument/2006/relationships/theme" Target="../theme/theme14.xml"/><Relationship Id="rId2" Type="http://schemas.openxmlformats.org/officeDocument/2006/relationships/slideLayout" Target="../slideLayouts/slideLayout160.xml"/><Relationship Id="rId1" Type="http://schemas.openxmlformats.org/officeDocument/2006/relationships/slideLayout" Target="../slideLayouts/slideLayout159.xml"/><Relationship Id="rId6" Type="http://schemas.openxmlformats.org/officeDocument/2006/relationships/slideLayout" Target="../slideLayouts/slideLayout164.xml"/><Relationship Id="rId11" Type="http://schemas.openxmlformats.org/officeDocument/2006/relationships/slideLayout" Target="../slideLayouts/slideLayout169.xml"/><Relationship Id="rId5" Type="http://schemas.openxmlformats.org/officeDocument/2006/relationships/slideLayout" Target="../slideLayouts/slideLayout163.xml"/><Relationship Id="rId10" Type="http://schemas.openxmlformats.org/officeDocument/2006/relationships/slideLayout" Target="../slideLayouts/slideLayout168.xml"/><Relationship Id="rId4" Type="http://schemas.openxmlformats.org/officeDocument/2006/relationships/slideLayout" Target="../slideLayouts/slideLayout162.xml"/><Relationship Id="rId9" Type="http://schemas.openxmlformats.org/officeDocument/2006/relationships/slideLayout" Target="../slideLayouts/slideLayout167.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77.xml"/><Relationship Id="rId13" Type="http://schemas.openxmlformats.org/officeDocument/2006/relationships/image" Target="../media/image21.png"/><Relationship Id="rId3" Type="http://schemas.openxmlformats.org/officeDocument/2006/relationships/slideLayout" Target="../slideLayouts/slideLayout172.xml"/><Relationship Id="rId7" Type="http://schemas.openxmlformats.org/officeDocument/2006/relationships/slideLayout" Target="../slideLayouts/slideLayout176.xml"/><Relationship Id="rId12" Type="http://schemas.openxmlformats.org/officeDocument/2006/relationships/theme" Target="../theme/theme15.xml"/><Relationship Id="rId2" Type="http://schemas.openxmlformats.org/officeDocument/2006/relationships/slideLayout" Target="../slideLayouts/slideLayout171.xml"/><Relationship Id="rId1" Type="http://schemas.openxmlformats.org/officeDocument/2006/relationships/slideLayout" Target="../slideLayouts/slideLayout170.xml"/><Relationship Id="rId6" Type="http://schemas.openxmlformats.org/officeDocument/2006/relationships/slideLayout" Target="../slideLayouts/slideLayout175.xml"/><Relationship Id="rId11" Type="http://schemas.openxmlformats.org/officeDocument/2006/relationships/slideLayout" Target="../slideLayouts/slideLayout180.xml"/><Relationship Id="rId5" Type="http://schemas.openxmlformats.org/officeDocument/2006/relationships/slideLayout" Target="../slideLayouts/slideLayout174.xml"/><Relationship Id="rId10" Type="http://schemas.openxmlformats.org/officeDocument/2006/relationships/slideLayout" Target="../slideLayouts/slideLayout179.xml"/><Relationship Id="rId4" Type="http://schemas.openxmlformats.org/officeDocument/2006/relationships/slideLayout" Target="../slideLayouts/slideLayout173.xml"/><Relationship Id="rId9" Type="http://schemas.openxmlformats.org/officeDocument/2006/relationships/slideLayout" Target="../slideLayouts/slideLayout178.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88.xml"/><Relationship Id="rId13" Type="http://schemas.openxmlformats.org/officeDocument/2006/relationships/image" Target="../media/image1.jpeg"/><Relationship Id="rId3" Type="http://schemas.openxmlformats.org/officeDocument/2006/relationships/slideLayout" Target="../slideLayouts/slideLayout183.xml"/><Relationship Id="rId7" Type="http://schemas.openxmlformats.org/officeDocument/2006/relationships/slideLayout" Target="../slideLayouts/slideLayout187.xml"/><Relationship Id="rId12" Type="http://schemas.openxmlformats.org/officeDocument/2006/relationships/theme" Target="../theme/theme16.xml"/><Relationship Id="rId2" Type="http://schemas.openxmlformats.org/officeDocument/2006/relationships/slideLayout" Target="../slideLayouts/slideLayout182.xml"/><Relationship Id="rId1" Type="http://schemas.openxmlformats.org/officeDocument/2006/relationships/slideLayout" Target="../slideLayouts/slideLayout181.xml"/><Relationship Id="rId6" Type="http://schemas.openxmlformats.org/officeDocument/2006/relationships/slideLayout" Target="../slideLayouts/slideLayout186.xml"/><Relationship Id="rId11" Type="http://schemas.openxmlformats.org/officeDocument/2006/relationships/slideLayout" Target="../slideLayouts/slideLayout191.xml"/><Relationship Id="rId5" Type="http://schemas.openxmlformats.org/officeDocument/2006/relationships/slideLayout" Target="../slideLayouts/slideLayout185.xml"/><Relationship Id="rId10" Type="http://schemas.openxmlformats.org/officeDocument/2006/relationships/slideLayout" Target="../slideLayouts/slideLayout190.xml"/><Relationship Id="rId4" Type="http://schemas.openxmlformats.org/officeDocument/2006/relationships/slideLayout" Target="../slideLayouts/slideLayout184.xml"/><Relationship Id="rId9" Type="http://schemas.openxmlformats.org/officeDocument/2006/relationships/slideLayout" Target="../slideLayouts/slideLayout189.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99.xml"/><Relationship Id="rId13" Type="http://schemas.openxmlformats.org/officeDocument/2006/relationships/slideLayout" Target="../slideLayouts/slideLayout204.xml"/><Relationship Id="rId18" Type="http://schemas.openxmlformats.org/officeDocument/2006/relationships/image" Target="../media/image21.png"/><Relationship Id="rId3" Type="http://schemas.openxmlformats.org/officeDocument/2006/relationships/slideLayout" Target="../slideLayouts/slideLayout194.xml"/><Relationship Id="rId7" Type="http://schemas.openxmlformats.org/officeDocument/2006/relationships/slideLayout" Target="../slideLayouts/slideLayout198.xml"/><Relationship Id="rId12" Type="http://schemas.openxmlformats.org/officeDocument/2006/relationships/slideLayout" Target="../slideLayouts/slideLayout203.xml"/><Relationship Id="rId17" Type="http://schemas.openxmlformats.org/officeDocument/2006/relationships/theme" Target="../theme/theme17.xml"/><Relationship Id="rId2" Type="http://schemas.openxmlformats.org/officeDocument/2006/relationships/slideLayout" Target="../slideLayouts/slideLayout193.xml"/><Relationship Id="rId16" Type="http://schemas.openxmlformats.org/officeDocument/2006/relationships/slideLayout" Target="../slideLayouts/slideLayout207.xml"/><Relationship Id="rId1" Type="http://schemas.openxmlformats.org/officeDocument/2006/relationships/slideLayout" Target="../slideLayouts/slideLayout192.xml"/><Relationship Id="rId6" Type="http://schemas.openxmlformats.org/officeDocument/2006/relationships/slideLayout" Target="../slideLayouts/slideLayout197.xml"/><Relationship Id="rId11" Type="http://schemas.openxmlformats.org/officeDocument/2006/relationships/slideLayout" Target="../slideLayouts/slideLayout202.xml"/><Relationship Id="rId5" Type="http://schemas.openxmlformats.org/officeDocument/2006/relationships/slideLayout" Target="../slideLayouts/slideLayout196.xml"/><Relationship Id="rId15" Type="http://schemas.openxmlformats.org/officeDocument/2006/relationships/slideLayout" Target="../slideLayouts/slideLayout206.xml"/><Relationship Id="rId10" Type="http://schemas.openxmlformats.org/officeDocument/2006/relationships/slideLayout" Target="../slideLayouts/slideLayout201.xml"/><Relationship Id="rId4" Type="http://schemas.openxmlformats.org/officeDocument/2006/relationships/slideLayout" Target="../slideLayouts/slideLayout195.xml"/><Relationship Id="rId9" Type="http://schemas.openxmlformats.org/officeDocument/2006/relationships/slideLayout" Target="../slideLayouts/slideLayout200.xml"/><Relationship Id="rId14" Type="http://schemas.openxmlformats.org/officeDocument/2006/relationships/slideLayout" Target="../slideLayouts/slideLayout20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image" Target="../media/image6.jpe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18" Type="http://schemas.openxmlformats.org/officeDocument/2006/relationships/slideLayout" Target="../slideLayouts/slideLayout45.xml"/><Relationship Id="rId3" Type="http://schemas.openxmlformats.org/officeDocument/2006/relationships/slideLayout" Target="../slideLayouts/slideLayout30.xml"/><Relationship Id="rId21" Type="http://schemas.openxmlformats.org/officeDocument/2006/relationships/slideLayout" Target="../slideLayouts/slideLayout48.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17" Type="http://schemas.openxmlformats.org/officeDocument/2006/relationships/slideLayout" Target="../slideLayouts/slideLayout44.xml"/><Relationship Id="rId2" Type="http://schemas.openxmlformats.org/officeDocument/2006/relationships/slideLayout" Target="../slideLayouts/slideLayout29.xml"/><Relationship Id="rId16" Type="http://schemas.openxmlformats.org/officeDocument/2006/relationships/slideLayout" Target="../slideLayouts/slideLayout43.xml"/><Relationship Id="rId20" Type="http://schemas.openxmlformats.org/officeDocument/2006/relationships/slideLayout" Target="../slideLayouts/slideLayout47.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slideLayout" Target="../slideLayouts/slideLayout42.xml"/><Relationship Id="rId23" Type="http://schemas.openxmlformats.org/officeDocument/2006/relationships/image" Target="../media/image7.png"/><Relationship Id="rId10" Type="http://schemas.openxmlformats.org/officeDocument/2006/relationships/slideLayout" Target="../slideLayouts/slideLayout37.xml"/><Relationship Id="rId19" Type="http://schemas.openxmlformats.org/officeDocument/2006/relationships/slideLayout" Target="../slideLayouts/slideLayout46.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slideLayout" Target="../slideLayouts/slideLayout41.xml"/><Relationship Id="rId22"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image" Target="../media/image14.png"/><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theme" Target="../theme/theme4.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image" Target="../media/image10.png"/><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theme" Target="../theme/theme5.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8.xml"/><Relationship Id="rId13" Type="http://schemas.openxmlformats.org/officeDocument/2006/relationships/image" Target="../media/image15.png"/><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theme" Target="../theme/theme6.xml"/><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0" Type="http://schemas.openxmlformats.org/officeDocument/2006/relationships/slideLayout" Target="../slideLayouts/slideLayout80.xml"/><Relationship Id="rId4" Type="http://schemas.openxmlformats.org/officeDocument/2006/relationships/slideLayout" Target="../slideLayouts/slideLayout74.xml"/><Relationship Id="rId9" Type="http://schemas.openxmlformats.org/officeDocument/2006/relationships/slideLayout" Target="../slideLayouts/slideLayout7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9.xml"/><Relationship Id="rId13" Type="http://schemas.openxmlformats.org/officeDocument/2006/relationships/image" Target="../media/image5.png"/><Relationship Id="rId3" Type="http://schemas.openxmlformats.org/officeDocument/2006/relationships/slideLayout" Target="../slideLayouts/slideLayout84.xml"/><Relationship Id="rId7" Type="http://schemas.openxmlformats.org/officeDocument/2006/relationships/slideLayout" Target="../slideLayouts/slideLayout88.xml"/><Relationship Id="rId12" Type="http://schemas.openxmlformats.org/officeDocument/2006/relationships/theme" Target="../theme/theme7.xml"/><Relationship Id="rId2" Type="http://schemas.openxmlformats.org/officeDocument/2006/relationships/slideLayout" Target="../slideLayouts/slideLayout83.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slideLayout" Target="../slideLayouts/slideLayout92.xml"/><Relationship Id="rId5" Type="http://schemas.openxmlformats.org/officeDocument/2006/relationships/slideLayout" Target="../slideLayouts/slideLayout86.xml"/><Relationship Id="rId10" Type="http://schemas.openxmlformats.org/officeDocument/2006/relationships/slideLayout" Target="../slideLayouts/slideLayout91.xml"/><Relationship Id="rId4" Type="http://schemas.openxmlformats.org/officeDocument/2006/relationships/slideLayout" Target="../slideLayouts/slideLayout85.xml"/><Relationship Id="rId9" Type="http://schemas.openxmlformats.org/officeDocument/2006/relationships/slideLayout" Target="../slideLayouts/slideLayout90.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00.xml"/><Relationship Id="rId13" Type="http://schemas.openxmlformats.org/officeDocument/2006/relationships/image" Target="../media/image16.jpeg"/><Relationship Id="rId3" Type="http://schemas.openxmlformats.org/officeDocument/2006/relationships/slideLayout" Target="../slideLayouts/slideLayout95.xml"/><Relationship Id="rId7" Type="http://schemas.openxmlformats.org/officeDocument/2006/relationships/slideLayout" Target="../slideLayouts/slideLayout99.xml"/><Relationship Id="rId12" Type="http://schemas.openxmlformats.org/officeDocument/2006/relationships/theme" Target="../theme/theme8.xml"/><Relationship Id="rId2" Type="http://schemas.openxmlformats.org/officeDocument/2006/relationships/slideLayout" Target="../slideLayouts/slideLayout94.xml"/><Relationship Id="rId1" Type="http://schemas.openxmlformats.org/officeDocument/2006/relationships/slideLayout" Target="../slideLayouts/slideLayout93.xml"/><Relationship Id="rId6" Type="http://schemas.openxmlformats.org/officeDocument/2006/relationships/slideLayout" Target="../slideLayouts/slideLayout98.xml"/><Relationship Id="rId11" Type="http://schemas.openxmlformats.org/officeDocument/2006/relationships/slideLayout" Target="../slideLayouts/slideLayout103.xml"/><Relationship Id="rId5" Type="http://schemas.openxmlformats.org/officeDocument/2006/relationships/slideLayout" Target="../slideLayouts/slideLayout97.xml"/><Relationship Id="rId10" Type="http://schemas.openxmlformats.org/officeDocument/2006/relationships/slideLayout" Target="../slideLayouts/slideLayout102.xml"/><Relationship Id="rId4" Type="http://schemas.openxmlformats.org/officeDocument/2006/relationships/slideLayout" Target="../slideLayouts/slideLayout96.xml"/><Relationship Id="rId9" Type="http://schemas.openxmlformats.org/officeDocument/2006/relationships/slideLayout" Target="../slideLayouts/slideLayout101.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11.xml"/><Relationship Id="rId13" Type="http://schemas.openxmlformats.org/officeDocument/2006/relationships/image" Target="../media/image17.png"/><Relationship Id="rId3" Type="http://schemas.openxmlformats.org/officeDocument/2006/relationships/slideLayout" Target="../slideLayouts/slideLayout106.xml"/><Relationship Id="rId7" Type="http://schemas.openxmlformats.org/officeDocument/2006/relationships/slideLayout" Target="../slideLayouts/slideLayout110.xml"/><Relationship Id="rId12" Type="http://schemas.openxmlformats.org/officeDocument/2006/relationships/theme" Target="../theme/theme9.xml"/><Relationship Id="rId2" Type="http://schemas.openxmlformats.org/officeDocument/2006/relationships/slideLayout" Target="../slideLayouts/slideLayout105.xml"/><Relationship Id="rId1" Type="http://schemas.openxmlformats.org/officeDocument/2006/relationships/slideLayout" Target="../slideLayouts/slideLayout104.xml"/><Relationship Id="rId6" Type="http://schemas.openxmlformats.org/officeDocument/2006/relationships/slideLayout" Target="../slideLayouts/slideLayout109.xml"/><Relationship Id="rId11" Type="http://schemas.openxmlformats.org/officeDocument/2006/relationships/slideLayout" Target="../slideLayouts/slideLayout114.xml"/><Relationship Id="rId5" Type="http://schemas.openxmlformats.org/officeDocument/2006/relationships/slideLayout" Target="../slideLayouts/slideLayout108.xml"/><Relationship Id="rId10" Type="http://schemas.openxmlformats.org/officeDocument/2006/relationships/slideLayout" Target="../slideLayouts/slideLayout113.xml"/><Relationship Id="rId4" Type="http://schemas.openxmlformats.org/officeDocument/2006/relationships/slideLayout" Target="../slideLayouts/slideLayout107.xml"/><Relationship Id="rId9" Type="http://schemas.openxmlformats.org/officeDocument/2006/relationships/slideLayout" Target="../slideLayouts/slideLayout1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9" descr="es_title_slide"/>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lvl1pPr>
          </a:lstStyle>
          <a:p>
            <a:fld id="{B9743894-E060-4E11-B45C-CC12545DC4ED}" type="datetimeFigureOut">
              <a:rPr lang="en-US"/>
              <a:pPr/>
              <a:t>9/30/2012</a:t>
            </a:fld>
            <a:endParaRPr lang="en-US"/>
          </a:p>
        </p:txBody>
      </p:sp>
      <p:sp>
        <p:nvSpPr>
          <p:cNvPr id="778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lvl1pPr>
          </a:lstStyle>
          <a:p>
            <a:endParaRPr lang="en-US"/>
          </a:p>
        </p:txBody>
      </p:sp>
      <p:sp>
        <p:nvSpPr>
          <p:cNvPr id="778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lvl1pPr>
          </a:lstStyle>
          <a:p>
            <a:fld id="{D1B1160F-E748-42E5-9B7C-EA0F1AF5273E}"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5750" r:id="rId1"/>
    <p:sldLayoutId id="2147485751" r:id="rId2"/>
    <p:sldLayoutId id="2147485752" r:id="rId3"/>
    <p:sldLayoutId id="2147485753" r:id="rId4"/>
    <p:sldLayoutId id="2147485754" r:id="rId5"/>
    <p:sldLayoutId id="2147485755" r:id="rId6"/>
    <p:sldLayoutId id="2147485756" r:id="rId7"/>
    <p:sldLayoutId id="2147485757" r:id="rId8"/>
    <p:sldLayoutId id="2147485758" r:id="rId9"/>
    <p:sldLayoutId id="2147485759" r:id="rId10"/>
    <p:sldLayoutId id="2147485760" r:id="rId11"/>
    <p:sldLayoutId id="2147485915" r:id="rId12"/>
    <p:sldLayoutId id="2147485916" r:id="rId13"/>
    <p:sldLayoutId id="2147485917" r:id="rId14"/>
    <p:sldLayoutId id="2147485918" r:id="rId15"/>
    <p:sldLayoutId id="2147485919" r:id="rId16"/>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42" name="Title Placeholder 1"/>
          <p:cNvSpPr>
            <a:spLocks noGrp="1"/>
          </p:cNvSpPr>
          <p:nvPr>
            <p:ph type="title"/>
          </p:nvPr>
        </p:nvSpPr>
        <p:spPr bwMode="auto">
          <a:xfrm>
            <a:off x="152400" y="228600"/>
            <a:ext cx="7620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43"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5849" r:id="rId1"/>
    <p:sldLayoutId id="2147485850" r:id="rId2"/>
    <p:sldLayoutId id="2147485851" r:id="rId3"/>
    <p:sldLayoutId id="2147485852" r:id="rId4"/>
    <p:sldLayoutId id="2147485853" r:id="rId5"/>
    <p:sldLayoutId id="2147485854" r:id="rId6"/>
    <p:sldLayoutId id="2147485855" r:id="rId7"/>
    <p:sldLayoutId id="2147485856" r:id="rId8"/>
    <p:sldLayoutId id="2147485857" r:id="rId9"/>
    <p:sldLayoutId id="2147485858" r:id="rId10"/>
    <p:sldLayoutId id="2147485859" r:id="rId11"/>
  </p:sldLayoutIdLst>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charset="0"/>
          <a:cs typeface="Arial" charset="0"/>
        </a:defRPr>
      </a:lvl2pPr>
      <a:lvl3pPr algn="l" rtl="0" eaLnBrk="0" fontAlgn="base" hangingPunct="0">
        <a:spcBef>
          <a:spcPct val="0"/>
        </a:spcBef>
        <a:spcAft>
          <a:spcPct val="0"/>
        </a:spcAft>
        <a:defRPr sz="4000" b="1">
          <a:solidFill>
            <a:schemeClr val="tx1"/>
          </a:solidFill>
          <a:latin typeface="Arial" charset="0"/>
          <a:cs typeface="Arial" charset="0"/>
        </a:defRPr>
      </a:lvl3pPr>
      <a:lvl4pPr algn="l" rtl="0" eaLnBrk="0" fontAlgn="base" hangingPunct="0">
        <a:spcBef>
          <a:spcPct val="0"/>
        </a:spcBef>
        <a:spcAft>
          <a:spcPct val="0"/>
        </a:spcAft>
        <a:defRPr sz="4000" b="1">
          <a:solidFill>
            <a:schemeClr val="tx1"/>
          </a:solidFill>
          <a:latin typeface="Arial" charset="0"/>
          <a:cs typeface="Arial" charset="0"/>
        </a:defRPr>
      </a:lvl4pPr>
      <a:lvl5pPr algn="l" rtl="0" eaLnBrk="0" fontAlgn="base" hangingPunct="0">
        <a:spcBef>
          <a:spcPct val="0"/>
        </a:spcBef>
        <a:spcAft>
          <a:spcPct val="0"/>
        </a:spcAft>
        <a:defRPr sz="4000" b="1">
          <a:solidFill>
            <a:schemeClr val="tx1"/>
          </a:solidFill>
          <a:latin typeface="Arial" charset="0"/>
          <a:cs typeface="Arial" charset="0"/>
        </a:defRPr>
      </a:lvl5pPr>
      <a:lvl6pPr marL="457200" algn="l" rtl="0" fontAlgn="base">
        <a:spcBef>
          <a:spcPct val="0"/>
        </a:spcBef>
        <a:spcAft>
          <a:spcPct val="0"/>
        </a:spcAft>
        <a:defRPr sz="4000" b="1">
          <a:solidFill>
            <a:schemeClr val="tx1"/>
          </a:solidFill>
          <a:latin typeface="Arial" charset="0"/>
          <a:cs typeface="Arial" charset="0"/>
        </a:defRPr>
      </a:lvl6pPr>
      <a:lvl7pPr marL="914400" algn="l" rtl="0" fontAlgn="base">
        <a:spcBef>
          <a:spcPct val="0"/>
        </a:spcBef>
        <a:spcAft>
          <a:spcPct val="0"/>
        </a:spcAft>
        <a:defRPr sz="4000" b="1">
          <a:solidFill>
            <a:schemeClr val="tx1"/>
          </a:solidFill>
          <a:latin typeface="Arial" charset="0"/>
          <a:cs typeface="Arial" charset="0"/>
        </a:defRPr>
      </a:lvl7pPr>
      <a:lvl8pPr marL="1371600" algn="l" rtl="0" fontAlgn="base">
        <a:spcBef>
          <a:spcPct val="0"/>
        </a:spcBef>
        <a:spcAft>
          <a:spcPct val="0"/>
        </a:spcAft>
        <a:defRPr sz="4000" b="1">
          <a:solidFill>
            <a:schemeClr val="tx1"/>
          </a:solidFill>
          <a:latin typeface="Arial" charset="0"/>
          <a:cs typeface="Arial" charset="0"/>
        </a:defRPr>
      </a:lvl8pPr>
      <a:lvl9pPr marL="1828800" algn="l" rtl="0" fontAlgn="base">
        <a:spcBef>
          <a:spcPct val="0"/>
        </a:spcBef>
        <a:spcAft>
          <a:spcPct val="0"/>
        </a:spcAft>
        <a:defRPr sz="4000" b="1">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Clr>
          <a:srgbClr val="00B0F0"/>
        </a:buClr>
        <a:buFont typeface="Arial" charset="0"/>
        <a:buChar char="•"/>
        <a:defRPr sz="3200">
          <a:solidFill>
            <a:srgbClr val="6F6F6F"/>
          </a:solidFill>
          <a:latin typeface="+mn-lt"/>
          <a:ea typeface="+mn-ea"/>
          <a:cs typeface="+mn-cs"/>
        </a:defRPr>
      </a:lvl1pPr>
      <a:lvl2pPr marL="742950" indent="-285750" algn="l" rtl="0" eaLnBrk="0" fontAlgn="base" hangingPunct="0">
        <a:spcBef>
          <a:spcPct val="20000"/>
        </a:spcBef>
        <a:spcAft>
          <a:spcPct val="0"/>
        </a:spcAft>
        <a:buClr>
          <a:srgbClr val="00B0F0"/>
        </a:buClr>
        <a:buFont typeface="Arial" charset="0"/>
        <a:buChar char="–"/>
        <a:defRPr sz="2800">
          <a:solidFill>
            <a:srgbClr val="6F6F6F"/>
          </a:solidFill>
          <a:latin typeface="+mn-lt"/>
          <a:cs typeface="+mn-cs"/>
        </a:defRPr>
      </a:lvl2pPr>
      <a:lvl3pPr marL="1143000" indent="-228600" algn="l" rtl="0" eaLnBrk="0" fontAlgn="base" hangingPunct="0">
        <a:spcBef>
          <a:spcPct val="20000"/>
        </a:spcBef>
        <a:spcAft>
          <a:spcPct val="0"/>
        </a:spcAft>
        <a:buClr>
          <a:srgbClr val="00B0F0"/>
        </a:buClr>
        <a:buFont typeface="Arial" charset="0"/>
        <a:buChar char="•"/>
        <a:defRPr sz="2400">
          <a:solidFill>
            <a:srgbClr val="6F6F6F"/>
          </a:solidFill>
          <a:latin typeface="+mn-lt"/>
          <a:cs typeface="+mn-cs"/>
        </a:defRPr>
      </a:lvl3pPr>
      <a:lvl4pPr marL="16002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4pPr>
      <a:lvl5pPr marL="20574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5pPr>
      <a:lvl6pPr marL="25146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6pPr>
      <a:lvl7pPr marL="29718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7pPr>
      <a:lvl8pPr marL="34290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8pPr>
      <a:lvl9pPr marL="38862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1266" name="Title Placeholder 1"/>
          <p:cNvSpPr>
            <a:spLocks noGrp="1"/>
          </p:cNvSpPr>
          <p:nvPr>
            <p:ph type="title"/>
          </p:nvPr>
        </p:nvSpPr>
        <p:spPr bwMode="auto">
          <a:xfrm>
            <a:off x="152400" y="228600"/>
            <a:ext cx="7620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126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5860" r:id="rId1"/>
    <p:sldLayoutId id="2147485861" r:id="rId2"/>
    <p:sldLayoutId id="2147485862" r:id="rId3"/>
    <p:sldLayoutId id="2147485863" r:id="rId4"/>
    <p:sldLayoutId id="2147485864" r:id="rId5"/>
    <p:sldLayoutId id="2147485865" r:id="rId6"/>
    <p:sldLayoutId id="2147485866" r:id="rId7"/>
    <p:sldLayoutId id="2147485867" r:id="rId8"/>
    <p:sldLayoutId id="2147485868" r:id="rId9"/>
    <p:sldLayoutId id="2147485869" r:id="rId10"/>
    <p:sldLayoutId id="2147485870" r:id="rId11"/>
  </p:sldLayoutIdLst>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charset="0"/>
          <a:cs typeface="Arial" charset="0"/>
        </a:defRPr>
      </a:lvl2pPr>
      <a:lvl3pPr algn="l" rtl="0" eaLnBrk="0" fontAlgn="base" hangingPunct="0">
        <a:spcBef>
          <a:spcPct val="0"/>
        </a:spcBef>
        <a:spcAft>
          <a:spcPct val="0"/>
        </a:spcAft>
        <a:defRPr sz="4000" b="1">
          <a:solidFill>
            <a:schemeClr val="tx1"/>
          </a:solidFill>
          <a:latin typeface="Arial" charset="0"/>
          <a:cs typeface="Arial" charset="0"/>
        </a:defRPr>
      </a:lvl3pPr>
      <a:lvl4pPr algn="l" rtl="0" eaLnBrk="0" fontAlgn="base" hangingPunct="0">
        <a:spcBef>
          <a:spcPct val="0"/>
        </a:spcBef>
        <a:spcAft>
          <a:spcPct val="0"/>
        </a:spcAft>
        <a:defRPr sz="4000" b="1">
          <a:solidFill>
            <a:schemeClr val="tx1"/>
          </a:solidFill>
          <a:latin typeface="Arial" charset="0"/>
          <a:cs typeface="Arial" charset="0"/>
        </a:defRPr>
      </a:lvl4pPr>
      <a:lvl5pPr algn="l" rtl="0" eaLnBrk="0" fontAlgn="base" hangingPunct="0">
        <a:spcBef>
          <a:spcPct val="0"/>
        </a:spcBef>
        <a:spcAft>
          <a:spcPct val="0"/>
        </a:spcAft>
        <a:defRPr sz="4000" b="1">
          <a:solidFill>
            <a:schemeClr val="tx1"/>
          </a:solidFill>
          <a:latin typeface="Arial" charset="0"/>
          <a:cs typeface="Arial" charset="0"/>
        </a:defRPr>
      </a:lvl5pPr>
      <a:lvl6pPr marL="457200" algn="l" rtl="0" fontAlgn="base">
        <a:spcBef>
          <a:spcPct val="0"/>
        </a:spcBef>
        <a:spcAft>
          <a:spcPct val="0"/>
        </a:spcAft>
        <a:defRPr sz="4000" b="1">
          <a:solidFill>
            <a:schemeClr val="tx1"/>
          </a:solidFill>
          <a:latin typeface="Arial" charset="0"/>
          <a:cs typeface="Arial" charset="0"/>
        </a:defRPr>
      </a:lvl6pPr>
      <a:lvl7pPr marL="914400" algn="l" rtl="0" fontAlgn="base">
        <a:spcBef>
          <a:spcPct val="0"/>
        </a:spcBef>
        <a:spcAft>
          <a:spcPct val="0"/>
        </a:spcAft>
        <a:defRPr sz="4000" b="1">
          <a:solidFill>
            <a:schemeClr val="tx1"/>
          </a:solidFill>
          <a:latin typeface="Arial" charset="0"/>
          <a:cs typeface="Arial" charset="0"/>
        </a:defRPr>
      </a:lvl7pPr>
      <a:lvl8pPr marL="1371600" algn="l" rtl="0" fontAlgn="base">
        <a:spcBef>
          <a:spcPct val="0"/>
        </a:spcBef>
        <a:spcAft>
          <a:spcPct val="0"/>
        </a:spcAft>
        <a:defRPr sz="4000" b="1">
          <a:solidFill>
            <a:schemeClr val="tx1"/>
          </a:solidFill>
          <a:latin typeface="Arial" charset="0"/>
          <a:cs typeface="Arial" charset="0"/>
        </a:defRPr>
      </a:lvl8pPr>
      <a:lvl9pPr marL="1828800" algn="l" rtl="0" fontAlgn="base">
        <a:spcBef>
          <a:spcPct val="0"/>
        </a:spcBef>
        <a:spcAft>
          <a:spcPct val="0"/>
        </a:spcAft>
        <a:defRPr sz="4000" b="1">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Clr>
          <a:srgbClr val="00B0F0"/>
        </a:buClr>
        <a:buFont typeface="Arial" charset="0"/>
        <a:buChar char="•"/>
        <a:defRPr sz="3200">
          <a:solidFill>
            <a:srgbClr val="6F6F6F"/>
          </a:solidFill>
          <a:latin typeface="+mn-lt"/>
          <a:ea typeface="+mn-ea"/>
          <a:cs typeface="+mn-cs"/>
        </a:defRPr>
      </a:lvl1pPr>
      <a:lvl2pPr marL="742950" indent="-285750" algn="l" rtl="0" eaLnBrk="0" fontAlgn="base" hangingPunct="0">
        <a:spcBef>
          <a:spcPct val="20000"/>
        </a:spcBef>
        <a:spcAft>
          <a:spcPct val="0"/>
        </a:spcAft>
        <a:buClr>
          <a:srgbClr val="00B0F0"/>
        </a:buClr>
        <a:buFont typeface="Arial" charset="0"/>
        <a:buChar char="–"/>
        <a:defRPr sz="2800">
          <a:solidFill>
            <a:srgbClr val="6F6F6F"/>
          </a:solidFill>
          <a:latin typeface="+mn-lt"/>
          <a:cs typeface="+mn-cs"/>
        </a:defRPr>
      </a:lvl2pPr>
      <a:lvl3pPr marL="1143000" indent="-228600" algn="l" rtl="0" eaLnBrk="0" fontAlgn="base" hangingPunct="0">
        <a:spcBef>
          <a:spcPct val="20000"/>
        </a:spcBef>
        <a:spcAft>
          <a:spcPct val="0"/>
        </a:spcAft>
        <a:buClr>
          <a:srgbClr val="00B0F0"/>
        </a:buClr>
        <a:buFont typeface="Arial" charset="0"/>
        <a:buChar char="•"/>
        <a:defRPr sz="2400">
          <a:solidFill>
            <a:srgbClr val="6F6F6F"/>
          </a:solidFill>
          <a:latin typeface="+mn-lt"/>
          <a:cs typeface="+mn-cs"/>
        </a:defRPr>
      </a:lvl3pPr>
      <a:lvl4pPr marL="16002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4pPr>
      <a:lvl5pPr marL="20574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5pPr>
      <a:lvl6pPr marL="25146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6pPr>
      <a:lvl7pPr marL="29718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7pPr>
      <a:lvl8pPr marL="34290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8pPr>
      <a:lvl9pPr marL="38862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2290" name="Title Placeholder 1"/>
          <p:cNvSpPr>
            <a:spLocks noGrp="1"/>
          </p:cNvSpPr>
          <p:nvPr>
            <p:ph type="title"/>
          </p:nvPr>
        </p:nvSpPr>
        <p:spPr bwMode="auto">
          <a:xfrm>
            <a:off x="152400" y="228600"/>
            <a:ext cx="7620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229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5871" r:id="rId1"/>
    <p:sldLayoutId id="2147485872" r:id="rId2"/>
    <p:sldLayoutId id="2147485873" r:id="rId3"/>
    <p:sldLayoutId id="2147485874" r:id="rId4"/>
    <p:sldLayoutId id="2147485875" r:id="rId5"/>
    <p:sldLayoutId id="2147485876" r:id="rId6"/>
    <p:sldLayoutId id="2147485877" r:id="rId7"/>
    <p:sldLayoutId id="2147485878" r:id="rId8"/>
    <p:sldLayoutId id="2147485879" r:id="rId9"/>
    <p:sldLayoutId id="2147485880" r:id="rId10"/>
    <p:sldLayoutId id="2147485881" r:id="rId11"/>
  </p:sldLayoutIdLst>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charset="0"/>
          <a:cs typeface="Arial" charset="0"/>
        </a:defRPr>
      </a:lvl2pPr>
      <a:lvl3pPr algn="l" rtl="0" eaLnBrk="0" fontAlgn="base" hangingPunct="0">
        <a:spcBef>
          <a:spcPct val="0"/>
        </a:spcBef>
        <a:spcAft>
          <a:spcPct val="0"/>
        </a:spcAft>
        <a:defRPr sz="4000" b="1">
          <a:solidFill>
            <a:schemeClr val="tx1"/>
          </a:solidFill>
          <a:latin typeface="Arial" charset="0"/>
          <a:cs typeface="Arial" charset="0"/>
        </a:defRPr>
      </a:lvl3pPr>
      <a:lvl4pPr algn="l" rtl="0" eaLnBrk="0" fontAlgn="base" hangingPunct="0">
        <a:spcBef>
          <a:spcPct val="0"/>
        </a:spcBef>
        <a:spcAft>
          <a:spcPct val="0"/>
        </a:spcAft>
        <a:defRPr sz="4000" b="1">
          <a:solidFill>
            <a:schemeClr val="tx1"/>
          </a:solidFill>
          <a:latin typeface="Arial" charset="0"/>
          <a:cs typeface="Arial" charset="0"/>
        </a:defRPr>
      </a:lvl4pPr>
      <a:lvl5pPr algn="l" rtl="0" eaLnBrk="0" fontAlgn="base" hangingPunct="0">
        <a:spcBef>
          <a:spcPct val="0"/>
        </a:spcBef>
        <a:spcAft>
          <a:spcPct val="0"/>
        </a:spcAft>
        <a:defRPr sz="4000" b="1">
          <a:solidFill>
            <a:schemeClr val="tx1"/>
          </a:solidFill>
          <a:latin typeface="Arial" charset="0"/>
          <a:cs typeface="Arial" charset="0"/>
        </a:defRPr>
      </a:lvl5pPr>
      <a:lvl6pPr marL="457200" algn="l" rtl="0" fontAlgn="base">
        <a:spcBef>
          <a:spcPct val="0"/>
        </a:spcBef>
        <a:spcAft>
          <a:spcPct val="0"/>
        </a:spcAft>
        <a:defRPr sz="4000" b="1">
          <a:solidFill>
            <a:schemeClr val="tx1"/>
          </a:solidFill>
          <a:latin typeface="Arial" charset="0"/>
          <a:cs typeface="Arial" charset="0"/>
        </a:defRPr>
      </a:lvl6pPr>
      <a:lvl7pPr marL="914400" algn="l" rtl="0" fontAlgn="base">
        <a:spcBef>
          <a:spcPct val="0"/>
        </a:spcBef>
        <a:spcAft>
          <a:spcPct val="0"/>
        </a:spcAft>
        <a:defRPr sz="4000" b="1">
          <a:solidFill>
            <a:schemeClr val="tx1"/>
          </a:solidFill>
          <a:latin typeface="Arial" charset="0"/>
          <a:cs typeface="Arial" charset="0"/>
        </a:defRPr>
      </a:lvl7pPr>
      <a:lvl8pPr marL="1371600" algn="l" rtl="0" fontAlgn="base">
        <a:spcBef>
          <a:spcPct val="0"/>
        </a:spcBef>
        <a:spcAft>
          <a:spcPct val="0"/>
        </a:spcAft>
        <a:defRPr sz="4000" b="1">
          <a:solidFill>
            <a:schemeClr val="tx1"/>
          </a:solidFill>
          <a:latin typeface="Arial" charset="0"/>
          <a:cs typeface="Arial" charset="0"/>
        </a:defRPr>
      </a:lvl8pPr>
      <a:lvl9pPr marL="1828800" algn="l" rtl="0" fontAlgn="base">
        <a:spcBef>
          <a:spcPct val="0"/>
        </a:spcBef>
        <a:spcAft>
          <a:spcPct val="0"/>
        </a:spcAft>
        <a:defRPr sz="4000" b="1">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Clr>
          <a:srgbClr val="00B0F0"/>
        </a:buClr>
        <a:buFont typeface="Arial" charset="0"/>
        <a:buChar char="•"/>
        <a:defRPr sz="3200">
          <a:solidFill>
            <a:srgbClr val="6F6F6F"/>
          </a:solidFill>
          <a:latin typeface="+mn-lt"/>
          <a:ea typeface="+mn-ea"/>
          <a:cs typeface="+mn-cs"/>
        </a:defRPr>
      </a:lvl1pPr>
      <a:lvl2pPr marL="742950" indent="-285750" algn="l" rtl="0" eaLnBrk="0" fontAlgn="base" hangingPunct="0">
        <a:spcBef>
          <a:spcPct val="20000"/>
        </a:spcBef>
        <a:spcAft>
          <a:spcPct val="0"/>
        </a:spcAft>
        <a:buClr>
          <a:srgbClr val="00B0F0"/>
        </a:buClr>
        <a:buFont typeface="Arial" charset="0"/>
        <a:buChar char="–"/>
        <a:defRPr sz="2800">
          <a:solidFill>
            <a:srgbClr val="6F6F6F"/>
          </a:solidFill>
          <a:latin typeface="+mn-lt"/>
          <a:cs typeface="+mn-cs"/>
        </a:defRPr>
      </a:lvl2pPr>
      <a:lvl3pPr marL="1143000" indent="-228600" algn="l" rtl="0" eaLnBrk="0" fontAlgn="base" hangingPunct="0">
        <a:spcBef>
          <a:spcPct val="20000"/>
        </a:spcBef>
        <a:spcAft>
          <a:spcPct val="0"/>
        </a:spcAft>
        <a:buClr>
          <a:srgbClr val="00B0F0"/>
        </a:buClr>
        <a:buFont typeface="Arial" charset="0"/>
        <a:buChar char="•"/>
        <a:defRPr sz="2400">
          <a:solidFill>
            <a:srgbClr val="6F6F6F"/>
          </a:solidFill>
          <a:latin typeface="+mn-lt"/>
          <a:cs typeface="+mn-cs"/>
        </a:defRPr>
      </a:lvl3pPr>
      <a:lvl4pPr marL="16002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4pPr>
      <a:lvl5pPr marL="20574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5pPr>
      <a:lvl6pPr marL="25146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6pPr>
      <a:lvl7pPr marL="29718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7pPr>
      <a:lvl8pPr marL="34290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8pPr>
      <a:lvl9pPr marL="38862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3314" name="Title Placeholder 1"/>
          <p:cNvSpPr>
            <a:spLocks noGrp="1"/>
          </p:cNvSpPr>
          <p:nvPr>
            <p:ph type="title"/>
          </p:nvPr>
        </p:nvSpPr>
        <p:spPr bwMode="auto">
          <a:xfrm>
            <a:off x="152400" y="228600"/>
            <a:ext cx="7620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3315"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5882" r:id="rId1"/>
    <p:sldLayoutId id="2147485883" r:id="rId2"/>
    <p:sldLayoutId id="2147485884" r:id="rId3"/>
    <p:sldLayoutId id="2147485885" r:id="rId4"/>
    <p:sldLayoutId id="2147485886" r:id="rId5"/>
    <p:sldLayoutId id="2147485887" r:id="rId6"/>
    <p:sldLayoutId id="2147485888" r:id="rId7"/>
    <p:sldLayoutId id="2147485889" r:id="rId8"/>
    <p:sldLayoutId id="2147485890" r:id="rId9"/>
    <p:sldLayoutId id="2147485891" r:id="rId10"/>
    <p:sldLayoutId id="2147485892" r:id="rId11"/>
  </p:sldLayoutIdLst>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charset="0"/>
          <a:cs typeface="Arial" charset="0"/>
        </a:defRPr>
      </a:lvl2pPr>
      <a:lvl3pPr algn="l" rtl="0" eaLnBrk="0" fontAlgn="base" hangingPunct="0">
        <a:spcBef>
          <a:spcPct val="0"/>
        </a:spcBef>
        <a:spcAft>
          <a:spcPct val="0"/>
        </a:spcAft>
        <a:defRPr sz="4000" b="1">
          <a:solidFill>
            <a:schemeClr val="tx1"/>
          </a:solidFill>
          <a:latin typeface="Arial" charset="0"/>
          <a:cs typeface="Arial" charset="0"/>
        </a:defRPr>
      </a:lvl3pPr>
      <a:lvl4pPr algn="l" rtl="0" eaLnBrk="0" fontAlgn="base" hangingPunct="0">
        <a:spcBef>
          <a:spcPct val="0"/>
        </a:spcBef>
        <a:spcAft>
          <a:spcPct val="0"/>
        </a:spcAft>
        <a:defRPr sz="4000" b="1">
          <a:solidFill>
            <a:schemeClr val="tx1"/>
          </a:solidFill>
          <a:latin typeface="Arial" charset="0"/>
          <a:cs typeface="Arial" charset="0"/>
        </a:defRPr>
      </a:lvl4pPr>
      <a:lvl5pPr algn="l" rtl="0" eaLnBrk="0" fontAlgn="base" hangingPunct="0">
        <a:spcBef>
          <a:spcPct val="0"/>
        </a:spcBef>
        <a:spcAft>
          <a:spcPct val="0"/>
        </a:spcAft>
        <a:defRPr sz="4000" b="1">
          <a:solidFill>
            <a:schemeClr val="tx1"/>
          </a:solidFill>
          <a:latin typeface="Arial" charset="0"/>
          <a:cs typeface="Arial" charset="0"/>
        </a:defRPr>
      </a:lvl5pPr>
      <a:lvl6pPr marL="457200" algn="l" rtl="0" fontAlgn="base">
        <a:spcBef>
          <a:spcPct val="0"/>
        </a:spcBef>
        <a:spcAft>
          <a:spcPct val="0"/>
        </a:spcAft>
        <a:defRPr sz="4000" b="1">
          <a:solidFill>
            <a:schemeClr val="tx1"/>
          </a:solidFill>
          <a:latin typeface="Arial" charset="0"/>
          <a:cs typeface="Arial" charset="0"/>
        </a:defRPr>
      </a:lvl6pPr>
      <a:lvl7pPr marL="914400" algn="l" rtl="0" fontAlgn="base">
        <a:spcBef>
          <a:spcPct val="0"/>
        </a:spcBef>
        <a:spcAft>
          <a:spcPct val="0"/>
        </a:spcAft>
        <a:defRPr sz="4000" b="1">
          <a:solidFill>
            <a:schemeClr val="tx1"/>
          </a:solidFill>
          <a:latin typeface="Arial" charset="0"/>
          <a:cs typeface="Arial" charset="0"/>
        </a:defRPr>
      </a:lvl7pPr>
      <a:lvl8pPr marL="1371600" algn="l" rtl="0" fontAlgn="base">
        <a:spcBef>
          <a:spcPct val="0"/>
        </a:spcBef>
        <a:spcAft>
          <a:spcPct val="0"/>
        </a:spcAft>
        <a:defRPr sz="4000" b="1">
          <a:solidFill>
            <a:schemeClr val="tx1"/>
          </a:solidFill>
          <a:latin typeface="Arial" charset="0"/>
          <a:cs typeface="Arial" charset="0"/>
        </a:defRPr>
      </a:lvl8pPr>
      <a:lvl9pPr marL="1828800" algn="l" rtl="0" fontAlgn="base">
        <a:spcBef>
          <a:spcPct val="0"/>
        </a:spcBef>
        <a:spcAft>
          <a:spcPct val="0"/>
        </a:spcAft>
        <a:defRPr sz="4000" b="1">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Clr>
          <a:srgbClr val="00B0F0"/>
        </a:buClr>
        <a:buFont typeface="Arial" charset="0"/>
        <a:buChar char="•"/>
        <a:defRPr sz="3200">
          <a:solidFill>
            <a:srgbClr val="6F6F6F"/>
          </a:solidFill>
          <a:latin typeface="+mn-lt"/>
          <a:ea typeface="+mn-ea"/>
          <a:cs typeface="+mn-cs"/>
        </a:defRPr>
      </a:lvl1pPr>
      <a:lvl2pPr marL="742950" indent="-285750" algn="l" rtl="0" eaLnBrk="0" fontAlgn="base" hangingPunct="0">
        <a:spcBef>
          <a:spcPct val="20000"/>
        </a:spcBef>
        <a:spcAft>
          <a:spcPct val="0"/>
        </a:spcAft>
        <a:buClr>
          <a:srgbClr val="00B0F0"/>
        </a:buClr>
        <a:buFont typeface="Arial" charset="0"/>
        <a:buChar char="–"/>
        <a:defRPr sz="2800">
          <a:solidFill>
            <a:srgbClr val="6F6F6F"/>
          </a:solidFill>
          <a:latin typeface="+mn-lt"/>
          <a:cs typeface="+mn-cs"/>
        </a:defRPr>
      </a:lvl2pPr>
      <a:lvl3pPr marL="1143000" indent="-228600" algn="l" rtl="0" eaLnBrk="0" fontAlgn="base" hangingPunct="0">
        <a:spcBef>
          <a:spcPct val="20000"/>
        </a:spcBef>
        <a:spcAft>
          <a:spcPct val="0"/>
        </a:spcAft>
        <a:buClr>
          <a:srgbClr val="00B0F0"/>
        </a:buClr>
        <a:buFont typeface="Arial" charset="0"/>
        <a:buChar char="•"/>
        <a:defRPr sz="2400">
          <a:solidFill>
            <a:srgbClr val="6F6F6F"/>
          </a:solidFill>
          <a:latin typeface="+mn-lt"/>
          <a:cs typeface="+mn-cs"/>
        </a:defRPr>
      </a:lvl3pPr>
      <a:lvl4pPr marL="16002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4pPr>
      <a:lvl5pPr marL="20574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5pPr>
      <a:lvl6pPr marL="25146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6pPr>
      <a:lvl7pPr marL="29718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7pPr>
      <a:lvl8pPr marL="34290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8pPr>
      <a:lvl9pPr marL="38862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4338" name="Title Placeholder 1"/>
          <p:cNvSpPr>
            <a:spLocks noGrp="1"/>
          </p:cNvSpPr>
          <p:nvPr>
            <p:ph type="title"/>
          </p:nvPr>
        </p:nvSpPr>
        <p:spPr bwMode="auto">
          <a:xfrm>
            <a:off x="152400" y="228600"/>
            <a:ext cx="7620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433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5893" r:id="rId1"/>
    <p:sldLayoutId id="2147485894" r:id="rId2"/>
    <p:sldLayoutId id="2147485895" r:id="rId3"/>
    <p:sldLayoutId id="2147485896" r:id="rId4"/>
    <p:sldLayoutId id="2147485897" r:id="rId5"/>
    <p:sldLayoutId id="2147485898" r:id="rId6"/>
    <p:sldLayoutId id="2147485899" r:id="rId7"/>
    <p:sldLayoutId id="2147485900" r:id="rId8"/>
    <p:sldLayoutId id="2147485901" r:id="rId9"/>
    <p:sldLayoutId id="2147485902" r:id="rId10"/>
    <p:sldLayoutId id="2147485903" r:id="rId11"/>
  </p:sldLayoutIdLst>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charset="0"/>
          <a:cs typeface="Arial" charset="0"/>
        </a:defRPr>
      </a:lvl2pPr>
      <a:lvl3pPr algn="l" rtl="0" eaLnBrk="0" fontAlgn="base" hangingPunct="0">
        <a:spcBef>
          <a:spcPct val="0"/>
        </a:spcBef>
        <a:spcAft>
          <a:spcPct val="0"/>
        </a:spcAft>
        <a:defRPr sz="4000" b="1">
          <a:solidFill>
            <a:schemeClr val="tx1"/>
          </a:solidFill>
          <a:latin typeface="Arial" charset="0"/>
          <a:cs typeface="Arial" charset="0"/>
        </a:defRPr>
      </a:lvl3pPr>
      <a:lvl4pPr algn="l" rtl="0" eaLnBrk="0" fontAlgn="base" hangingPunct="0">
        <a:spcBef>
          <a:spcPct val="0"/>
        </a:spcBef>
        <a:spcAft>
          <a:spcPct val="0"/>
        </a:spcAft>
        <a:defRPr sz="4000" b="1">
          <a:solidFill>
            <a:schemeClr val="tx1"/>
          </a:solidFill>
          <a:latin typeface="Arial" charset="0"/>
          <a:cs typeface="Arial" charset="0"/>
        </a:defRPr>
      </a:lvl4pPr>
      <a:lvl5pPr algn="l" rtl="0" eaLnBrk="0" fontAlgn="base" hangingPunct="0">
        <a:spcBef>
          <a:spcPct val="0"/>
        </a:spcBef>
        <a:spcAft>
          <a:spcPct val="0"/>
        </a:spcAft>
        <a:defRPr sz="4000" b="1">
          <a:solidFill>
            <a:schemeClr val="tx1"/>
          </a:solidFill>
          <a:latin typeface="Arial" charset="0"/>
          <a:cs typeface="Arial" charset="0"/>
        </a:defRPr>
      </a:lvl5pPr>
      <a:lvl6pPr marL="457200" algn="l" rtl="0" fontAlgn="base">
        <a:spcBef>
          <a:spcPct val="0"/>
        </a:spcBef>
        <a:spcAft>
          <a:spcPct val="0"/>
        </a:spcAft>
        <a:defRPr sz="4000" b="1">
          <a:solidFill>
            <a:schemeClr val="tx1"/>
          </a:solidFill>
          <a:latin typeface="Arial" charset="0"/>
          <a:cs typeface="Arial" charset="0"/>
        </a:defRPr>
      </a:lvl6pPr>
      <a:lvl7pPr marL="914400" algn="l" rtl="0" fontAlgn="base">
        <a:spcBef>
          <a:spcPct val="0"/>
        </a:spcBef>
        <a:spcAft>
          <a:spcPct val="0"/>
        </a:spcAft>
        <a:defRPr sz="4000" b="1">
          <a:solidFill>
            <a:schemeClr val="tx1"/>
          </a:solidFill>
          <a:latin typeface="Arial" charset="0"/>
          <a:cs typeface="Arial" charset="0"/>
        </a:defRPr>
      </a:lvl7pPr>
      <a:lvl8pPr marL="1371600" algn="l" rtl="0" fontAlgn="base">
        <a:spcBef>
          <a:spcPct val="0"/>
        </a:spcBef>
        <a:spcAft>
          <a:spcPct val="0"/>
        </a:spcAft>
        <a:defRPr sz="4000" b="1">
          <a:solidFill>
            <a:schemeClr val="tx1"/>
          </a:solidFill>
          <a:latin typeface="Arial" charset="0"/>
          <a:cs typeface="Arial" charset="0"/>
        </a:defRPr>
      </a:lvl8pPr>
      <a:lvl9pPr marL="1828800" algn="l" rtl="0" fontAlgn="base">
        <a:spcBef>
          <a:spcPct val="0"/>
        </a:spcBef>
        <a:spcAft>
          <a:spcPct val="0"/>
        </a:spcAft>
        <a:defRPr sz="4000" b="1">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Clr>
          <a:srgbClr val="00B0F0"/>
        </a:buClr>
        <a:buFont typeface="Arial" charset="0"/>
        <a:buChar char="•"/>
        <a:defRPr sz="3200">
          <a:solidFill>
            <a:srgbClr val="6F6F6F"/>
          </a:solidFill>
          <a:latin typeface="+mn-lt"/>
          <a:ea typeface="+mn-ea"/>
          <a:cs typeface="+mn-cs"/>
        </a:defRPr>
      </a:lvl1pPr>
      <a:lvl2pPr marL="742950" indent="-285750" algn="l" rtl="0" eaLnBrk="0" fontAlgn="base" hangingPunct="0">
        <a:spcBef>
          <a:spcPct val="20000"/>
        </a:spcBef>
        <a:spcAft>
          <a:spcPct val="0"/>
        </a:spcAft>
        <a:buClr>
          <a:srgbClr val="00B0F0"/>
        </a:buClr>
        <a:buFont typeface="Arial" charset="0"/>
        <a:buChar char="–"/>
        <a:defRPr sz="2800">
          <a:solidFill>
            <a:srgbClr val="6F6F6F"/>
          </a:solidFill>
          <a:latin typeface="+mn-lt"/>
          <a:cs typeface="+mn-cs"/>
        </a:defRPr>
      </a:lvl2pPr>
      <a:lvl3pPr marL="1143000" indent="-228600" algn="l" rtl="0" eaLnBrk="0" fontAlgn="base" hangingPunct="0">
        <a:spcBef>
          <a:spcPct val="20000"/>
        </a:spcBef>
        <a:spcAft>
          <a:spcPct val="0"/>
        </a:spcAft>
        <a:buClr>
          <a:srgbClr val="00B0F0"/>
        </a:buClr>
        <a:buFont typeface="Arial" charset="0"/>
        <a:buChar char="•"/>
        <a:defRPr sz="2400">
          <a:solidFill>
            <a:srgbClr val="6F6F6F"/>
          </a:solidFill>
          <a:latin typeface="+mn-lt"/>
          <a:cs typeface="+mn-cs"/>
        </a:defRPr>
      </a:lvl3pPr>
      <a:lvl4pPr marL="16002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4pPr>
      <a:lvl5pPr marL="20574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5pPr>
      <a:lvl6pPr marL="25146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6pPr>
      <a:lvl7pPr marL="29718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7pPr>
      <a:lvl8pPr marL="34290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8pPr>
      <a:lvl9pPr marL="38862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5362" name="Title Placeholder 1"/>
          <p:cNvSpPr>
            <a:spLocks noGrp="1"/>
          </p:cNvSpPr>
          <p:nvPr>
            <p:ph type="title"/>
          </p:nvPr>
        </p:nvSpPr>
        <p:spPr bwMode="auto">
          <a:xfrm>
            <a:off x="152400" y="228600"/>
            <a:ext cx="7620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5363"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5904" r:id="rId1"/>
    <p:sldLayoutId id="2147485905" r:id="rId2"/>
    <p:sldLayoutId id="2147485906" r:id="rId3"/>
    <p:sldLayoutId id="2147485907" r:id="rId4"/>
    <p:sldLayoutId id="2147485908" r:id="rId5"/>
    <p:sldLayoutId id="2147485909" r:id="rId6"/>
    <p:sldLayoutId id="2147485910" r:id="rId7"/>
    <p:sldLayoutId id="2147485911" r:id="rId8"/>
    <p:sldLayoutId id="2147485912" r:id="rId9"/>
    <p:sldLayoutId id="2147485913" r:id="rId10"/>
    <p:sldLayoutId id="2147485914" r:id="rId11"/>
  </p:sldLayoutIdLst>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Calibri" pitchFamily="34" charset="0"/>
          <a:cs typeface="Arial" charset="0"/>
        </a:defRPr>
      </a:lvl2pPr>
      <a:lvl3pPr algn="l" rtl="0" eaLnBrk="0" fontAlgn="base" hangingPunct="0">
        <a:spcBef>
          <a:spcPct val="0"/>
        </a:spcBef>
        <a:spcAft>
          <a:spcPct val="0"/>
        </a:spcAft>
        <a:defRPr sz="4000" b="1">
          <a:solidFill>
            <a:schemeClr val="tx1"/>
          </a:solidFill>
          <a:latin typeface="Calibri" pitchFamily="34" charset="0"/>
          <a:cs typeface="Arial" charset="0"/>
        </a:defRPr>
      </a:lvl3pPr>
      <a:lvl4pPr algn="l" rtl="0" eaLnBrk="0" fontAlgn="base" hangingPunct="0">
        <a:spcBef>
          <a:spcPct val="0"/>
        </a:spcBef>
        <a:spcAft>
          <a:spcPct val="0"/>
        </a:spcAft>
        <a:defRPr sz="4000" b="1">
          <a:solidFill>
            <a:schemeClr val="tx1"/>
          </a:solidFill>
          <a:latin typeface="Calibri" pitchFamily="34" charset="0"/>
          <a:cs typeface="Arial" charset="0"/>
        </a:defRPr>
      </a:lvl4pPr>
      <a:lvl5pPr algn="l" rtl="0" eaLnBrk="0" fontAlgn="base" hangingPunct="0">
        <a:spcBef>
          <a:spcPct val="0"/>
        </a:spcBef>
        <a:spcAft>
          <a:spcPct val="0"/>
        </a:spcAft>
        <a:defRPr sz="4000" b="1">
          <a:solidFill>
            <a:schemeClr val="tx1"/>
          </a:solidFill>
          <a:latin typeface="Calibri" pitchFamily="34" charset="0"/>
          <a:cs typeface="Arial" charset="0"/>
        </a:defRPr>
      </a:lvl5pPr>
      <a:lvl6pPr marL="457200" algn="l" rtl="0" eaLnBrk="0" fontAlgn="base" hangingPunct="0">
        <a:spcBef>
          <a:spcPct val="0"/>
        </a:spcBef>
        <a:spcAft>
          <a:spcPct val="0"/>
        </a:spcAft>
        <a:defRPr sz="4000" b="1">
          <a:solidFill>
            <a:schemeClr val="tx1"/>
          </a:solidFill>
          <a:latin typeface="Arial" charset="0"/>
          <a:cs typeface="Arial" charset="0"/>
        </a:defRPr>
      </a:lvl6pPr>
      <a:lvl7pPr marL="914400" algn="l" rtl="0" eaLnBrk="0" fontAlgn="base" hangingPunct="0">
        <a:spcBef>
          <a:spcPct val="0"/>
        </a:spcBef>
        <a:spcAft>
          <a:spcPct val="0"/>
        </a:spcAft>
        <a:defRPr sz="4000" b="1">
          <a:solidFill>
            <a:schemeClr val="tx1"/>
          </a:solidFill>
          <a:latin typeface="Arial" charset="0"/>
          <a:cs typeface="Arial" charset="0"/>
        </a:defRPr>
      </a:lvl7pPr>
      <a:lvl8pPr marL="1371600" algn="l" rtl="0" eaLnBrk="0" fontAlgn="base" hangingPunct="0">
        <a:spcBef>
          <a:spcPct val="0"/>
        </a:spcBef>
        <a:spcAft>
          <a:spcPct val="0"/>
        </a:spcAft>
        <a:defRPr sz="4000" b="1">
          <a:solidFill>
            <a:schemeClr val="tx1"/>
          </a:solidFill>
          <a:latin typeface="Arial" charset="0"/>
          <a:cs typeface="Arial" charset="0"/>
        </a:defRPr>
      </a:lvl8pPr>
      <a:lvl9pPr marL="1828800" algn="l" rtl="0" eaLnBrk="0" fontAlgn="base" hangingPunct="0">
        <a:spcBef>
          <a:spcPct val="0"/>
        </a:spcBef>
        <a:spcAft>
          <a:spcPct val="0"/>
        </a:spcAft>
        <a:defRPr sz="4000" b="1">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Clr>
          <a:srgbClr val="00B0F0"/>
        </a:buClr>
        <a:buFont typeface="Arial" charset="0"/>
        <a:buChar char="•"/>
        <a:defRPr sz="3200">
          <a:solidFill>
            <a:srgbClr val="343434"/>
          </a:solidFill>
          <a:latin typeface="+mn-lt"/>
          <a:ea typeface="+mn-ea"/>
          <a:cs typeface="+mn-cs"/>
        </a:defRPr>
      </a:lvl1pPr>
      <a:lvl2pPr marL="742950" indent="-285750" algn="l" rtl="0" eaLnBrk="0" fontAlgn="base" hangingPunct="0">
        <a:spcBef>
          <a:spcPct val="20000"/>
        </a:spcBef>
        <a:spcAft>
          <a:spcPct val="0"/>
        </a:spcAft>
        <a:buClr>
          <a:srgbClr val="00B0F0"/>
        </a:buClr>
        <a:buFont typeface="Arial" charset="0"/>
        <a:buChar char="–"/>
        <a:defRPr sz="2800">
          <a:solidFill>
            <a:srgbClr val="343434"/>
          </a:solidFill>
          <a:latin typeface="+mn-lt"/>
          <a:cs typeface="+mn-cs"/>
        </a:defRPr>
      </a:lvl2pPr>
      <a:lvl3pPr marL="1143000" indent="-228600" algn="l" rtl="0" eaLnBrk="0" fontAlgn="base" hangingPunct="0">
        <a:spcBef>
          <a:spcPct val="20000"/>
        </a:spcBef>
        <a:spcAft>
          <a:spcPct val="0"/>
        </a:spcAft>
        <a:buClr>
          <a:srgbClr val="00B0F0"/>
        </a:buClr>
        <a:buFont typeface="Arial" charset="0"/>
        <a:buChar char="•"/>
        <a:defRPr sz="2400">
          <a:solidFill>
            <a:srgbClr val="343434"/>
          </a:solidFill>
          <a:latin typeface="+mn-lt"/>
          <a:cs typeface="+mn-cs"/>
        </a:defRPr>
      </a:lvl3pPr>
      <a:lvl4pPr marL="1600200" indent="-228600" algn="l" rtl="0" eaLnBrk="0" fontAlgn="base" hangingPunct="0">
        <a:spcBef>
          <a:spcPct val="20000"/>
        </a:spcBef>
        <a:spcAft>
          <a:spcPct val="0"/>
        </a:spcAft>
        <a:buClr>
          <a:srgbClr val="00B0F0"/>
        </a:buClr>
        <a:buFont typeface="Arial" charset="0"/>
        <a:buChar char="–"/>
        <a:defRPr sz="2000">
          <a:solidFill>
            <a:srgbClr val="343434"/>
          </a:solidFill>
          <a:latin typeface="+mn-lt"/>
          <a:cs typeface="+mn-cs"/>
        </a:defRPr>
      </a:lvl4pPr>
      <a:lvl5pPr marL="2057400" indent="-228600" algn="l" rtl="0" eaLnBrk="0" fontAlgn="base" hangingPunct="0">
        <a:spcBef>
          <a:spcPct val="20000"/>
        </a:spcBef>
        <a:spcAft>
          <a:spcPct val="0"/>
        </a:spcAft>
        <a:buClr>
          <a:srgbClr val="00B0F0"/>
        </a:buClr>
        <a:buFont typeface="Arial" charset="0"/>
        <a:buChar char="»"/>
        <a:defRPr sz="2000">
          <a:solidFill>
            <a:srgbClr val="343434"/>
          </a:solidFill>
          <a:latin typeface="+mn-lt"/>
          <a:cs typeface="+mn-cs"/>
        </a:defRPr>
      </a:lvl5pPr>
      <a:lvl6pPr marL="25146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6pPr>
      <a:lvl7pPr marL="29718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7pPr>
      <a:lvl8pPr marL="34290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8pPr>
      <a:lvl9pPr marL="38862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9" descr="es_title_slide"/>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lvl1pPr>
          </a:lstStyle>
          <a:p>
            <a:pPr>
              <a:defRPr/>
            </a:pPr>
            <a:endParaRPr lang="en-US">
              <a:solidFill>
                <a:srgbClr val="000000"/>
              </a:solidFill>
            </a:endParaRPr>
          </a:p>
        </p:txBody>
      </p:sp>
      <p:sp>
        <p:nvSpPr>
          <p:cNvPr id="778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lvl1pPr>
          </a:lstStyle>
          <a:p>
            <a:pPr>
              <a:defRPr/>
            </a:pPr>
            <a:endParaRPr lang="en-US">
              <a:solidFill>
                <a:srgbClr val="000000"/>
              </a:solidFill>
            </a:endParaRPr>
          </a:p>
        </p:txBody>
      </p:sp>
      <p:sp>
        <p:nvSpPr>
          <p:cNvPr id="778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lvl1pPr>
          </a:lstStyle>
          <a:p>
            <a:pPr>
              <a:defRPr/>
            </a:pPr>
            <a:fld id="{7ACA4C06-2025-42D6-8258-EF2CAB9B1830}" type="slidenum">
              <a:rPr lang="en-US">
                <a:solidFill>
                  <a:srgbClr val="000000"/>
                </a:solidFill>
              </a:rPr>
              <a:pPr>
                <a:defRPr/>
              </a:pPr>
              <a:t>‹#›</a:t>
            </a:fld>
            <a:endParaRPr lang="en-US">
              <a:solidFill>
                <a:srgbClr val="000000"/>
              </a:solidFill>
            </a:endParaRPr>
          </a:p>
        </p:txBody>
      </p:sp>
    </p:spTree>
  </p:cSld>
  <p:clrMap bg1="lt1" tx1="dk1" bg2="lt2" tx2="dk2" accent1="accent1" accent2="accent2" accent3="accent3" accent4="accent4" accent5="accent5" accent6="accent6" hlink="hlink" folHlink="folHlink"/>
  <p:sldLayoutIdLst>
    <p:sldLayoutId id="2147485933" r:id="rId1"/>
    <p:sldLayoutId id="2147485934" r:id="rId2"/>
    <p:sldLayoutId id="2147485935" r:id="rId3"/>
    <p:sldLayoutId id="2147485936" r:id="rId4"/>
    <p:sldLayoutId id="2147485937" r:id="rId5"/>
    <p:sldLayoutId id="2147485938" r:id="rId6"/>
    <p:sldLayoutId id="2147485939" r:id="rId7"/>
    <p:sldLayoutId id="2147485940" r:id="rId8"/>
    <p:sldLayoutId id="2147485941" r:id="rId9"/>
    <p:sldLayoutId id="2147485942" r:id="rId10"/>
    <p:sldLayoutId id="2147485943"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blipFill dpi="0" rotWithShape="0">
          <a:blip r:embed="rId18" cstate="print"/>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52400" y="228600"/>
            <a:ext cx="7620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a:t>
            </a:r>
            <a:br>
              <a:rPr lang="en-US" smtClean="0"/>
            </a:br>
            <a:r>
              <a:rPr lang="en-US" smtClean="0"/>
              <a:t>Master title style</a:t>
            </a:r>
          </a:p>
        </p:txBody>
      </p:sp>
      <p:sp>
        <p:nvSpPr>
          <p:cNvPr id="1027" name="Text Placeholder 2"/>
          <p:cNvSpPr>
            <a:spLocks noGrp="1"/>
          </p:cNvSpPr>
          <p:nvPr>
            <p:ph type="body" idx="1"/>
          </p:nvPr>
        </p:nvSpPr>
        <p:spPr bwMode="auto">
          <a:xfrm>
            <a:off x="152400" y="1600200"/>
            <a:ext cx="8991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5945" r:id="rId1"/>
    <p:sldLayoutId id="2147485946" r:id="rId2"/>
    <p:sldLayoutId id="2147485947" r:id="rId3"/>
    <p:sldLayoutId id="2147485948" r:id="rId4"/>
    <p:sldLayoutId id="2147485949" r:id="rId5"/>
    <p:sldLayoutId id="2147485950" r:id="rId6"/>
    <p:sldLayoutId id="2147485951" r:id="rId7"/>
    <p:sldLayoutId id="2147485952" r:id="rId8"/>
    <p:sldLayoutId id="2147485953" r:id="rId9"/>
    <p:sldLayoutId id="2147485954" r:id="rId10"/>
    <p:sldLayoutId id="2147485955" r:id="rId11"/>
    <p:sldLayoutId id="2147485956" r:id="rId12"/>
    <p:sldLayoutId id="2147485957" r:id="rId13"/>
    <p:sldLayoutId id="2147485958" r:id="rId14"/>
    <p:sldLayoutId id="2147485959" r:id="rId15"/>
    <p:sldLayoutId id="2147485960" r:id="rId16"/>
  </p:sldLayoutIdLst>
  <p:hf hdr="0" ftr="0" dt="0"/>
  <p:txStyles>
    <p:titleStyle>
      <a:lvl1pPr algn="l" rtl="0" eaLnBrk="0" fontAlgn="base" hangingPunct="0">
        <a:spcBef>
          <a:spcPct val="0"/>
        </a:spcBef>
        <a:spcAft>
          <a:spcPct val="0"/>
        </a:spcAft>
        <a:defRPr sz="3600" b="1" kern="1200">
          <a:solidFill>
            <a:schemeClr val="tx1"/>
          </a:solidFill>
          <a:latin typeface="Calibri" pitchFamily="34" charset="0"/>
          <a:ea typeface="+mj-ea"/>
          <a:cs typeface="Arial" pitchFamily="34" charset="0"/>
        </a:defRPr>
      </a:lvl1pPr>
      <a:lvl2pPr algn="l" rtl="0" eaLnBrk="0" fontAlgn="base" hangingPunct="0">
        <a:spcBef>
          <a:spcPct val="0"/>
        </a:spcBef>
        <a:spcAft>
          <a:spcPct val="0"/>
        </a:spcAft>
        <a:defRPr sz="3600" b="1">
          <a:solidFill>
            <a:schemeClr val="tx1"/>
          </a:solidFill>
          <a:latin typeface="Calibri" pitchFamily="34" charset="0"/>
          <a:cs typeface="Arial" charset="0"/>
        </a:defRPr>
      </a:lvl2pPr>
      <a:lvl3pPr algn="l" rtl="0" eaLnBrk="0" fontAlgn="base" hangingPunct="0">
        <a:spcBef>
          <a:spcPct val="0"/>
        </a:spcBef>
        <a:spcAft>
          <a:spcPct val="0"/>
        </a:spcAft>
        <a:defRPr sz="3600" b="1">
          <a:solidFill>
            <a:schemeClr val="tx1"/>
          </a:solidFill>
          <a:latin typeface="Calibri" pitchFamily="34" charset="0"/>
          <a:cs typeface="Arial" charset="0"/>
        </a:defRPr>
      </a:lvl3pPr>
      <a:lvl4pPr algn="l" rtl="0" eaLnBrk="0" fontAlgn="base" hangingPunct="0">
        <a:spcBef>
          <a:spcPct val="0"/>
        </a:spcBef>
        <a:spcAft>
          <a:spcPct val="0"/>
        </a:spcAft>
        <a:defRPr sz="3600" b="1">
          <a:solidFill>
            <a:schemeClr val="tx1"/>
          </a:solidFill>
          <a:latin typeface="Calibri" pitchFamily="34" charset="0"/>
          <a:cs typeface="Arial" charset="0"/>
        </a:defRPr>
      </a:lvl4pPr>
      <a:lvl5pPr algn="l" rtl="0" eaLnBrk="0" fontAlgn="base" hangingPunct="0">
        <a:spcBef>
          <a:spcPct val="0"/>
        </a:spcBef>
        <a:spcAft>
          <a:spcPct val="0"/>
        </a:spcAft>
        <a:defRPr sz="3600" b="1">
          <a:solidFill>
            <a:schemeClr val="tx1"/>
          </a:solidFill>
          <a:latin typeface="Calibri" pitchFamily="34" charset="0"/>
          <a:cs typeface="Arial" charset="0"/>
        </a:defRPr>
      </a:lvl5pPr>
      <a:lvl6pPr marL="457200" algn="l" rtl="0" eaLnBrk="1" fontAlgn="base" hangingPunct="1">
        <a:spcBef>
          <a:spcPct val="0"/>
        </a:spcBef>
        <a:spcAft>
          <a:spcPct val="0"/>
        </a:spcAft>
        <a:defRPr sz="4000" b="1">
          <a:solidFill>
            <a:schemeClr val="tx1"/>
          </a:solidFill>
          <a:latin typeface="Arial" charset="0"/>
          <a:cs typeface="Arial" charset="0"/>
        </a:defRPr>
      </a:lvl6pPr>
      <a:lvl7pPr marL="914400" algn="l" rtl="0" eaLnBrk="1" fontAlgn="base" hangingPunct="1">
        <a:spcBef>
          <a:spcPct val="0"/>
        </a:spcBef>
        <a:spcAft>
          <a:spcPct val="0"/>
        </a:spcAft>
        <a:defRPr sz="4000" b="1">
          <a:solidFill>
            <a:schemeClr val="tx1"/>
          </a:solidFill>
          <a:latin typeface="Arial" charset="0"/>
          <a:cs typeface="Arial" charset="0"/>
        </a:defRPr>
      </a:lvl7pPr>
      <a:lvl8pPr marL="1371600" algn="l" rtl="0" eaLnBrk="1" fontAlgn="base" hangingPunct="1">
        <a:spcBef>
          <a:spcPct val="0"/>
        </a:spcBef>
        <a:spcAft>
          <a:spcPct val="0"/>
        </a:spcAft>
        <a:defRPr sz="4000" b="1">
          <a:solidFill>
            <a:schemeClr val="tx1"/>
          </a:solidFill>
          <a:latin typeface="Arial" charset="0"/>
          <a:cs typeface="Arial" charset="0"/>
        </a:defRPr>
      </a:lvl8pPr>
      <a:lvl9pPr marL="1828800" algn="l" rtl="0" eaLnBrk="1" fontAlgn="base" hangingPunct="1">
        <a:spcBef>
          <a:spcPct val="0"/>
        </a:spcBef>
        <a:spcAft>
          <a:spcPct val="0"/>
        </a:spcAft>
        <a:defRPr sz="4000" b="1">
          <a:solidFill>
            <a:schemeClr val="tx1"/>
          </a:solidFill>
          <a:latin typeface="Arial" charset="0"/>
          <a:cs typeface="Arial" charset="0"/>
        </a:defRPr>
      </a:lvl9pPr>
    </p:titleStyle>
    <p:bodyStyle>
      <a:lvl1pPr marL="230188" indent="-230188" algn="l" rtl="0" eaLnBrk="0" fontAlgn="base" hangingPunct="0">
        <a:spcBef>
          <a:spcPct val="20000"/>
        </a:spcBef>
        <a:spcAft>
          <a:spcPct val="0"/>
        </a:spcAft>
        <a:buClr>
          <a:srgbClr val="00B0F0"/>
        </a:buClr>
        <a:buFont typeface="Arial" charset="0"/>
        <a:buChar char="•"/>
        <a:defRPr sz="2600" kern="1200">
          <a:solidFill>
            <a:srgbClr val="6F6F6F"/>
          </a:solidFill>
          <a:latin typeface="Calibri" pitchFamily="34" charset="0"/>
          <a:ea typeface="+mn-ea"/>
          <a:cs typeface="Arial" pitchFamily="34" charset="0"/>
        </a:defRPr>
      </a:lvl1pPr>
      <a:lvl2pPr marL="461963" indent="-231775" algn="l" rtl="0" eaLnBrk="0" fontAlgn="base" hangingPunct="0">
        <a:spcBef>
          <a:spcPct val="20000"/>
        </a:spcBef>
        <a:spcAft>
          <a:spcPct val="0"/>
        </a:spcAft>
        <a:buClr>
          <a:srgbClr val="00B0F0"/>
        </a:buClr>
        <a:buSzPct val="85000"/>
        <a:buFont typeface="Arial" charset="0"/>
        <a:buChar char="–"/>
        <a:defRPr sz="2400" kern="1200">
          <a:solidFill>
            <a:srgbClr val="6F6F6F"/>
          </a:solidFill>
          <a:latin typeface="Calibri" pitchFamily="34" charset="0"/>
          <a:ea typeface="+mn-ea"/>
          <a:cs typeface="Arial" pitchFamily="34" charset="0"/>
        </a:defRPr>
      </a:lvl2pPr>
      <a:lvl3pPr marL="684213" indent="-222250" algn="l" rtl="0" eaLnBrk="0" fontAlgn="base" hangingPunct="0">
        <a:spcBef>
          <a:spcPct val="20000"/>
        </a:spcBef>
        <a:spcAft>
          <a:spcPct val="0"/>
        </a:spcAft>
        <a:buClr>
          <a:srgbClr val="00B0F0"/>
        </a:buClr>
        <a:buSzPct val="80000"/>
        <a:buFont typeface="Arial" charset="0"/>
        <a:buChar char="•"/>
        <a:defRPr sz="2400" kern="1200">
          <a:solidFill>
            <a:srgbClr val="6F6F6F"/>
          </a:solidFill>
          <a:latin typeface="Calibri" pitchFamily="34" charset="0"/>
          <a:ea typeface="+mn-ea"/>
          <a:cs typeface="Arial" pitchFamily="34" charset="0"/>
        </a:defRPr>
      </a:lvl3pPr>
      <a:lvl4pPr marL="914400" indent="-230188" algn="l" rtl="0" eaLnBrk="0" fontAlgn="base" hangingPunct="0">
        <a:spcBef>
          <a:spcPct val="20000"/>
        </a:spcBef>
        <a:spcAft>
          <a:spcPct val="0"/>
        </a:spcAft>
        <a:buClr>
          <a:srgbClr val="00B0F0"/>
        </a:buClr>
        <a:buSzPct val="80000"/>
        <a:buFont typeface="Arial" charset="0"/>
        <a:buChar char="–"/>
        <a:defRPr sz="2000" kern="1200">
          <a:solidFill>
            <a:srgbClr val="6F6F6F"/>
          </a:solidFill>
          <a:latin typeface="Calibri" pitchFamily="34" charset="0"/>
          <a:ea typeface="+mn-ea"/>
          <a:cs typeface="Arial" pitchFamily="34" charset="0"/>
        </a:defRPr>
      </a:lvl4pPr>
      <a:lvl5pPr marL="1144588" indent="-230188" algn="l" rtl="0" eaLnBrk="0" fontAlgn="base" hangingPunct="0">
        <a:spcBef>
          <a:spcPct val="20000"/>
        </a:spcBef>
        <a:spcAft>
          <a:spcPct val="0"/>
        </a:spcAft>
        <a:buClr>
          <a:srgbClr val="00B0F0"/>
        </a:buClr>
        <a:buFont typeface="Arial" charset="0"/>
        <a:buChar char="»"/>
        <a:defRPr sz="2000" kern="1200">
          <a:solidFill>
            <a:srgbClr val="6F6F6F"/>
          </a:solidFill>
          <a:latin typeface="Calibri"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152400" y="228600"/>
            <a:ext cx="7620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5761" r:id="rId1"/>
    <p:sldLayoutId id="2147485762" r:id="rId2"/>
    <p:sldLayoutId id="2147485763" r:id="rId3"/>
    <p:sldLayoutId id="2147485764" r:id="rId4"/>
    <p:sldLayoutId id="2147485765" r:id="rId5"/>
    <p:sldLayoutId id="2147485766" r:id="rId6"/>
    <p:sldLayoutId id="2147485767" r:id="rId7"/>
    <p:sldLayoutId id="2147485768" r:id="rId8"/>
    <p:sldLayoutId id="2147485769" r:id="rId9"/>
    <p:sldLayoutId id="2147485770" r:id="rId10"/>
    <p:sldLayoutId id="2147485771" r:id="rId11"/>
  </p:sldLayoutIdLst>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charset="0"/>
          <a:cs typeface="Arial" charset="0"/>
        </a:defRPr>
      </a:lvl2pPr>
      <a:lvl3pPr algn="l" rtl="0" eaLnBrk="0" fontAlgn="base" hangingPunct="0">
        <a:spcBef>
          <a:spcPct val="0"/>
        </a:spcBef>
        <a:spcAft>
          <a:spcPct val="0"/>
        </a:spcAft>
        <a:defRPr sz="4000" b="1">
          <a:solidFill>
            <a:schemeClr val="tx1"/>
          </a:solidFill>
          <a:latin typeface="Arial" charset="0"/>
          <a:cs typeface="Arial" charset="0"/>
        </a:defRPr>
      </a:lvl3pPr>
      <a:lvl4pPr algn="l" rtl="0" eaLnBrk="0" fontAlgn="base" hangingPunct="0">
        <a:spcBef>
          <a:spcPct val="0"/>
        </a:spcBef>
        <a:spcAft>
          <a:spcPct val="0"/>
        </a:spcAft>
        <a:defRPr sz="4000" b="1">
          <a:solidFill>
            <a:schemeClr val="tx1"/>
          </a:solidFill>
          <a:latin typeface="Arial" charset="0"/>
          <a:cs typeface="Arial" charset="0"/>
        </a:defRPr>
      </a:lvl4pPr>
      <a:lvl5pPr algn="l" rtl="0" eaLnBrk="0" fontAlgn="base" hangingPunct="0">
        <a:spcBef>
          <a:spcPct val="0"/>
        </a:spcBef>
        <a:spcAft>
          <a:spcPct val="0"/>
        </a:spcAft>
        <a:defRPr sz="4000" b="1">
          <a:solidFill>
            <a:schemeClr val="tx1"/>
          </a:solidFill>
          <a:latin typeface="Arial" charset="0"/>
          <a:cs typeface="Arial" charset="0"/>
        </a:defRPr>
      </a:lvl5pPr>
      <a:lvl6pPr marL="457200" algn="l" rtl="0" fontAlgn="base">
        <a:spcBef>
          <a:spcPct val="0"/>
        </a:spcBef>
        <a:spcAft>
          <a:spcPct val="0"/>
        </a:spcAft>
        <a:defRPr sz="4000" b="1">
          <a:solidFill>
            <a:schemeClr val="tx1"/>
          </a:solidFill>
          <a:latin typeface="Arial" charset="0"/>
          <a:cs typeface="Arial" charset="0"/>
        </a:defRPr>
      </a:lvl6pPr>
      <a:lvl7pPr marL="914400" algn="l" rtl="0" fontAlgn="base">
        <a:spcBef>
          <a:spcPct val="0"/>
        </a:spcBef>
        <a:spcAft>
          <a:spcPct val="0"/>
        </a:spcAft>
        <a:defRPr sz="4000" b="1">
          <a:solidFill>
            <a:schemeClr val="tx1"/>
          </a:solidFill>
          <a:latin typeface="Arial" charset="0"/>
          <a:cs typeface="Arial" charset="0"/>
        </a:defRPr>
      </a:lvl7pPr>
      <a:lvl8pPr marL="1371600" algn="l" rtl="0" fontAlgn="base">
        <a:spcBef>
          <a:spcPct val="0"/>
        </a:spcBef>
        <a:spcAft>
          <a:spcPct val="0"/>
        </a:spcAft>
        <a:defRPr sz="4000" b="1">
          <a:solidFill>
            <a:schemeClr val="tx1"/>
          </a:solidFill>
          <a:latin typeface="Arial" charset="0"/>
          <a:cs typeface="Arial" charset="0"/>
        </a:defRPr>
      </a:lvl8pPr>
      <a:lvl9pPr marL="1828800" algn="l" rtl="0" fontAlgn="base">
        <a:spcBef>
          <a:spcPct val="0"/>
        </a:spcBef>
        <a:spcAft>
          <a:spcPct val="0"/>
        </a:spcAft>
        <a:defRPr sz="4000" b="1">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Clr>
          <a:srgbClr val="00B0F0"/>
        </a:buClr>
        <a:buFont typeface="Arial" charset="0"/>
        <a:buChar char="•"/>
        <a:defRPr sz="3200">
          <a:solidFill>
            <a:srgbClr val="6F6F6F"/>
          </a:solidFill>
          <a:latin typeface="+mn-lt"/>
          <a:ea typeface="+mn-ea"/>
          <a:cs typeface="+mn-cs"/>
        </a:defRPr>
      </a:lvl1pPr>
      <a:lvl2pPr marL="742950" indent="-285750" algn="l" rtl="0" eaLnBrk="0" fontAlgn="base" hangingPunct="0">
        <a:spcBef>
          <a:spcPct val="20000"/>
        </a:spcBef>
        <a:spcAft>
          <a:spcPct val="0"/>
        </a:spcAft>
        <a:buClr>
          <a:srgbClr val="00B0F0"/>
        </a:buClr>
        <a:buFont typeface="Arial" charset="0"/>
        <a:buChar char="–"/>
        <a:defRPr sz="2800">
          <a:solidFill>
            <a:srgbClr val="6F6F6F"/>
          </a:solidFill>
          <a:latin typeface="+mn-lt"/>
          <a:cs typeface="+mn-cs"/>
        </a:defRPr>
      </a:lvl2pPr>
      <a:lvl3pPr marL="1143000" indent="-228600" algn="l" rtl="0" eaLnBrk="0" fontAlgn="base" hangingPunct="0">
        <a:spcBef>
          <a:spcPct val="20000"/>
        </a:spcBef>
        <a:spcAft>
          <a:spcPct val="0"/>
        </a:spcAft>
        <a:buClr>
          <a:srgbClr val="00B0F0"/>
        </a:buClr>
        <a:buFont typeface="Arial" charset="0"/>
        <a:buChar char="•"/>
        <a:defRPr sz="2400">
          <a:solidFill>
            <a:srgbClr val="6F6F6F"/>
          </a:solidFill>
          <a:latin typeface="+mn-lt"/>
          <a:cs typeface="+mn-cs"/>
        </a:defRPr>
      </a:lvl3pPr>
      <a:lvl4pPr marL="16002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4pPr>
      <a:lvl5pPr marL="20574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5pPr>
      <a:lvl6pPr marL="25146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6pPr>
      <a:lvl7pPr marL="29718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7pPr>
      <a:lvl8pPr marL="34290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8pPr>
      <a:lvl9pPr marL="38862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23" cstate="print"/>
          <a:srcRect/>
          <a:stretch>
            <a:fillRect/>
          </a:stretch>
        </a:blipFill>
        <a:effectLst/>
      </p:bgPr>
    </p:bg>
    <p:spTree>
      <p:nvGrpSpPr>
        <p:cNvPr id="1" name=""/>
        <p:cNvGrpSpPr/>
        <p:nvPr/>
      </p:nvGrpSpPr>
      <p:grpSpPr>
        <a:xfrm>
          <a:off x="0" y="0"/>
          <a:ext cx="0" cy="0"/>
          <a:chOff x="0" y="0"/>
          <a:chExt cx="0" cy="0"/>
        </a:xfrm>
      </p:grpSpPr>
      <p:sp>
        <p:nvSpPr>
          <p:cNvPr id="3074"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1924"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lvl1pPr>
          </a:lstStyle>
          <a:p>
            <a:fld id="{028E5C0B-EE10-4FE6-964B-C2684BABD99E}" type="datetimeFigureOut">
              <a:rPr lang="en-US"/>
              <a:pPr/>
              <a:t>9/30/2012</a:t>
            </a:fld>
            <a:endParaRPr lang="en-US"/>
          </a:p>
        </p:txBody>
      </p:sp>
      <p:sp>
        <p:nvSpPr>
          <p:cNvPr id="81925"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lvl1pPr>
          </a:lstStyle>
          <a:p>
            <a:endParaRPr lang="en-US"/>
          </a:p>
        </p:txBody>
      </p:sp>
      <p:sp>
        <p:nvSpPr>
          <p:cNvPr id="81926"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lvl1pPr>
          </a:lstStyle>
          <a:p>
            <a:fld id="{95864135-2599-4745-82CA-F9F9FF1B63DB}" type="slidenum">
              <a:rPr lang="en-US"/>
              <a:pPr/>
              <a:t>‹#›</a:t>
            </a:fld>
            <a:endParaRPr lang="en-US"/>
          </a:p>
        </p:txBody>
      </p:sp>
      <p:sp>
        <p:nvSpPr>
          <p:cNvPr id="3078" name="Title Placeholder 1"/>
          <p:cNvSpPr>
            <a:spLocks noGrp="1"/>
          </p:cNvSpPr>
          <p:nvPr>
            <p:ph type="title"/>
          </p:nvPr>
        </p:nvSpPr>
        <p:spPr bwMode="auto">
          <a:xfrm>
            <a:off x="152400" y="228600"/>
            <a:ext cx="7620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5772" r:id="rId1"/>
    <p:sldLayoutId id="2147485773" r:id="rId2"/>
    <p:sldLayoutId id="2147485774" r:id="rId3"/>
    <p:sldLayoutId id="2147485775" r:id="rId4"/>
    <p:sldLayoutId id="2147485776" r:id="rId5"/>
    <p:sldLayoutId id="2147485777" r:id="rId6"/>
    <p:sldLayoutId id="2147485778" r:id="rId7"/>
    <p:sldLayoutId id="2147485779" r:id="rId8"/>
    <p:sldLayoutId id="2147485780" r:id="rId9"/>
    <p:sldLayoutId id="2147485781" r:id="rId10"/>
    <p:sldLayoutId id="2147485782" r:id="rId11"/>
    <p:sldLayoutId id="2147485921" r:id="rId12"/>
    <p:sldLayoutId id="2147485922" r:id="rId13"/>
    <p:sldLayoutId id="2147485923" r:id="rId14"/>
    <p:sldLayoutId id="2147485924" r:id="rId15"/>
    <p:sldLayoutId id="2147485925" r:id="rId16"/>
    <p:sldLayoutId id="2147485926" r:id="rId17"/>
    <p:sldLayoutId id="2147485927" r:id="rId18"/>
    <p:sldLayoutId id="2147485928" r:id="rId19"/>
    <p:sldLayoutId id="2147485929" r:id="rId20"/>
    <p:sldLayoutId id="2147485930" r:id="rId21"/>
  </p:sldLayoutIdLst>
  <p:txStyles>
    <p:titleStyle>
      <a:lvl1pPr algn="l" rtl="0" eaLnBrk="0" fontAlgn="base" hangingPunct="0">
        <a:spcBef>
          <a:spcPct val="0"/>
        </a:spcBef>
        <a:spcAft>
          <a:spcPct val="0"/>
        </a:spcAft>
        <a:defRPr sz="4000" b="1">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charset="0"/>
        </a:defRPr>
      </a:lvl2pPr>
      <a:lvl3pPr algn="l" rtl="0" eaLnBrk="0" fontAlgn="base" hangingPunct="0">
        <a:spcBef>
          <a:spcPct val="0"/>
        </a:spcBef>
        <a:spcAft>
          <a:spcPct val="0"/>
        </a:spcAft>
        <a:defRPr sz="4000" b="1">
          <a:solidFill>
            <a:schemeClr val="tx2"/>
          </a:solidFill>
          <a:latin typeface="Arial" charset="0"/>
        </a:defRPr>
      </a:lvl3pPr>
      <a:lvl4pPr algn="l" rtl="0" eaLnBrk="0" fontAlgn="base" hangingPunct="0">
        <a:spcBef>
          <a:spcPct val="0"/>
        </a:spcBef>
        <a:spcAft>
          <a:spcPct val="0"/>
        </a:spcAft>
        <a:defRPr sz="4000" b="1">
          <a:solidFill>
            <a:schemeClr val="tx2"/>
          </a:solidFill>
          <a:latin typeface="Arial" charset="0"/>
        </a:defRPr>
      </a:lvl4pPr>
      <a:lvl5pPr algn="l" rtl="0" eaLnBrk="0" fontAlgn="base" hangingPunct="0">
        <a:spcBef>
          <a:spcPct val="0"/>
        </a:spcBef>
        <a:spcAft>
          <a:spcPct val="0"/>
        </a:spcAft>
        <a:defRPr sz="4000" b="1">
          <a:solidFill>
            <a:schemeClr val="tx2"/>
          </a:solidFill>
          <a:latin typeface="Arial" charset="0"/>
        </a:defRPr>
      </a:lvl5pPr>
      <a:lvl6pPr marL="457200" algn="l" rtl="0" fontAlgn="base">
        <a:spcBef>
          <a:spcPct val="0"/>
        </a:spcBef>
        <a:spcAft>
          <a:spcPct val="0"/>
        </a:spcAft>
        <a:defRPr sz="4000" b="1">
          <a:solidFill>
            <a:schemeClr val="tx2"/>
          </a:solidFill>
          <a:latin typeface="Arial" charset="0"/>
        </a:defRPr>
      </a:lvl6pPr>
      <a:lvl7pPr marL="914400" algn="l" rtl="0" fontAlgn="base">
        <a:spcBef>
          <a:spcPct val="0"/>
        </a:spcBef>
        <a:spcAft>
          <a:spcPct val="0"/>
        </a:spcAft>
        <a:defRPr sz="4000" b="1">
          <a:solidFill>
            <a:schemeClr val="tx2"/>
          </a:solidFill>
          <a:latin typeface="Arial" charset="0"/>
        </a:defRPr>
      </a:lvl7pPr>
      <a:lvl8pPr marL="1371600" algn="l" rtl="0" fontAlgn="base">
        <a:spcBef>
          <a:spcPct val="0"/>
        </a:spcBef>
        <a:spcAft>
          <a:spcPct val="0"/>
        </a:spcAft>
        <a:defRPr sz="4000" b="1">
          <a:solidFill>
            <a:schemeClr val="tx2"/>
          </a:solidFill>
          <a:latin typeface="Arial" charset="0"/>
        </a:defRPr>
      </a:lvl8pPr>
      <a:lvl9pPr marL="1828800" algn="l" rtl="0" fontAlgn="base">
        <a:spcBef>
          <a:spcPct val="0"/>
        </a:spcBef>
        <a:spcAft>
          <a:spcPct val="0"/>
        </a:spcAft>
        <a:defRPr sz="4000" b="1">
          <a:solidFill>
            <a:schemeClr val="tx2"/>
          </a:solidFill>
          <a:latin typeface="Arial" charset="0"/>
        </a:defRPr>
      </a:lvl9pPr>
    </p:titleStyle>
    <p:bodyStyle>
      <a:lvl1pPr marL="342900" indent="-342900" algn="l" rtl="0" eaLnBrk="0" fontAlgn="base" hangingPunct="0">
        <a:spcBef>
          <a:spcPct val="20000"/>
        </a:spcBef>
        <a:spcAft>
          <a:spcPct val="0"/>
        </a:spcAft>
        <a:buClr>
          <a:srgbClr val="00B0F0"/>
        </a:buClr>
        <a:buChar char="•"/>
        <a:defRPr sz="3200">
          <a:solidFill>
            <a:schemeClr val="bg2"/>
          </a:solidFill>
          <a:latin typeface="+mn-lt"/>
          <a:ea typeface="+mn-ea"/>
          <a:cs typeface="+mn-cs"/>
        </a:defRPr>
      </a:lvl1pPr>
      <a:lvl2pPr marL="742950" indent="-285750" algn="l" rtl="0" eaLnBrk="0" fontAlgn="base" hangingPunct="0">
        <a:spcBef>
          <a:spcPct val="20000"/>
        </a:spcBef>
        <a:spcAft>
          <a:spcPct val="0"/>
        </a:spcAft>
        <a:buClr>
          <a:srgbClr val="00B0F0"/>
        </a:buClr>
        <a:buChar char="–"/>
        <a:defRPr sz="2800">
          <a:solidFill>
            <a:schemeClr val="bg2"/>
          </a:solidFill>
          <a:latin typeface="+mn-lt"/>
        </a:defRPr>
      </a:lvl2pPr>
      <a:lvl3pPr marL="1143000" indent="-228600" algn="l" rtl="0" eaLnBrk="0" fontAlgn="base" hangingPunct="0">
        <a:spcBef>
          <a:spcPct val="20000"/>
        </a:spcBef>
        <a:spcAft>
          <a:spcPct val="0"/>
        </a:spcAft>
        <a:buClr>
          <a:srgbClr val="00B0F0"/>
        </a:buClr>
        <a:buChar char="•"/>
        <a:defRPr sz="2400">
          <a:solidFill>
            <a:schemeClr val="bg2"/>
          </a:solidFill>
          <a:latin typeface="+mn-lt"/>
        </a:defRPr>
      </a:lvl3pPr>
      <a:lvl4pPr marL="1600200" indent="-228600" algn="l" rtl="0" eaLnBrk="0" fontAlgn="base" hangingPunct="0">
        <a:spcBef>
          <a:spcPct val="20000"/>
        </a:spcBef>
        <a:spcAft>
          <a:spcPct val="0"/>
        </a:spcAft>
        <a:buClr>
          <a:srgbClr val="00B0F0"/>
        </a:buClr>
        <a:buChar char="–"/>
        <a:defRPr sz="2000">
          <a:solidFill>
            <a:schemeClr val="bg2"/>
          </a:solidFill>
          <a:latin typeface="+mn-lt"/>
        </a:defRPr>
      </a:lvl4pPr>
      <a:lvl5pPr marL="2057400" indent="-228600" algn="l" rtl="0" eaLnBrk="0" fontAlgn="base" hangingPunct="0">
        <a:spcBef>
          <a:spcPct val="20000"/>
        </a:spcBef>
        <a:spcAft>
          <a:spcPct val="0"/>
        </a:spcAft>
        <a:buClr>
          <a:srgbClr val="00B0F0"/>
        </a:buClr>
        <a:buChar char="»"/>
        <a:defRPr sz="2000">
          <a:solidFill>
            <a:schemeClr val="bg2"/>
          </a:solidFill>
          <a:latin typeface="+mn-lt"/>
        </a:defRPr>
      </a:lvl5pPr>
      <a:lvl6pPr marL="2514600" indent="-228600" algn="l" rtl="0" fontAlgn="base">
        <a:spcBef>
          <a:spcPct val="20000"/>
        </a:spcBef>
        <a:spcAft>
          <a:spcPct val="0"/>
        </a:spcAft>
        <a:buClr>
          <a:srgbClr val="00B0F0"/>
        </a:buClr>
        <a:buChar char="»"/>
        <a:defRPr sz="2000">
          <a:solidFill>
            <a:schemeClr val="bg2"/>
          </a:solidFill>
          <a:latin typeface="+mn-lt"/>
        </a:defRPr>
      </a:lvl6pPr>
      <a:lvl7pPr marL="2971800" indent="-228600" algn="l" rtl="0" fontAlgn="base">
        <a:spcBef>
          <a:spcPct val="20000"/>
        </a:spcBef>
        <a:spcAft>
          <a:spcPct val="0"/>
        </a:spcAft>
        <a:buClr>
          <a:srgbClr val="00B0F0"/>
        </a:buClr>
        <a:buChar char="»"/>
        <a:defRPr sz="2000">
          <a:solidFill>
            <a:schemeClr val="bg2"/>
          </a:solidFill>
          <a:latin typeface="+mn-lt"/>
        </a:defRPr>
      </a:lvl7pPr>
      <a:lvl8pPr marL="3429000" indent="-228600" algn="l" rtl="0" fontAlgn="base">
        <a:spcBef>
          <a:spcPct val="20000"/>
        </a:spcBef>
        <a:spcAft>
          <a:spcPct val="0"/>
        </a:spcAft>
        <a:buClr>
          <a:srgbClr val="00B0F0"/>
        </a:buClr>
        <a:buChar char="»"/>
        <a:defRPr sz="2000">
          <a:solidFill>
            <a:schemeClr val="bg2"/>
          </a:solidFill>
          <a:latin typeface="+mn-lt"/>
        </a:defRPr>
      </a:lvl8pPr>
      <a:lvl9pPr marL="3886200" indent="-228600" algn="l" rtl="0" fontAlgn="base">
        <a:spcBef>
          <a:spcPct val="20000"/>
        </a:spcBef>
        <a:spcAft>
          <a:spcPct val="0"/>
        </a:spcAft>
        <a:buClr>
          <a:srgbClr val="00B0F0"/>
        </a:buClr>
        <a:buChar char="»"/>
        <a:defRPr sz="2000">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152400" y="228600"/>
            <a:ext cx="7620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09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5783" r:id="rId1"/>
    <p:sldLayoutId id="2147485784" r:id="rId2"/>
    <p:sldLayoutId id="2147485785" r:id="rId3"/>
    <p:sldLayoutId id="2147485786" r:id="rId4"/>
    <p:sldLayoutId id="2147485787" r:id="rId5"/>
    <p:sldLayoutId id="2147485788" r:id="rId6"/>
    <p:sldLayoutId id="2147485789" r:id="rId7"/>
    <p:sldLayoutId id="2147485790" r:id="rId8"/>
    <p:sldLayoutId id="2147485791" r:id="rId9"/>
    <p:sldLayoutId id="2147485792" r:id="rId10"/>
    <p:sldLayoutId id="2147485793" r:id="rId11"/>
  </p:sldLayoutIdLst>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charset="0"/>
          <a:cs typeface="Arial" charset="0"/>
        </a:defRPr>
      </a:lvl2pPr>
      <a:lvl3pPr algn="l" rtl="0" eaLnBrk="0" fontAlgn="base" hangingPunct="0">
        <a:spcBef>
          <a:spcPct val="0"/>
        </a:spcBef>
        <a:spcAft>
          <a:spcPct val="0"/>
        </a:spcAft>
        <a:defRPr sz="4000" b="1">
          <a:solidFill>
            <a:schemeClr val="tx1"/>
          </a:solidFill>
          <a:latin typeface="Arial" charset="0"/>
          <a:cs typeface="Arial" charset="0"/>
        </a:defRPr>
      </a:lvl3pPr>
      <a:lvl4pPr algn="l" rtl="0" eaLnBrk="0" fontAlgn="base" hangingPunct="0">
        <a:spcBef>
          <a:spcPct val="0"/>
        </a:spcBef>
        <a:spcAft>
          <a:spcPct val="0"/>
        </a:spcAft>
        <a:defRPr sz="4000" b="1">
          <a:solidFill>
            <a:schemeClr val="tx1"/>
          </a:solidFill>
          <a:latin typeface="Arial" charset="0"/>
          <a:cs typeface="Arial" charset="0"/>
        </a:defRPr>
      </a:lvl4pPr>
      <a:lvl5pPr algn="l" rtl="0" eaLnBrk="0" fontAlgn="base" hangingPunct="0">
        <a:spcBef>
          <a:spcPct val="0"/>
        </a:spcBef>
        <a:spcAft>
          <a:spcPct val="0"/>
        </a:spcAft>
        <a:defRPr sz="4000" b="1">
          <a:solidFill>
            <a:schemeClr val="tx1"/>
          </a:solidFill>
          <a:latin typeface="Arial" charset="0"/>
          <a:cs typeface="Arial" charset="0"/>
        </a:defRPr>
      </a:lvl5pPr>
      <a:lvl6pPr marL="457200" algn="l" rtl="0" fontAlgn="base">
        <a:spcBef>
          <a:spcPct val="0"/>
        </a:spcBef>
        <a:spcAft>
          <a:spcPct val="0"/>
        </a:spcAft>
        <a:defRPr sz="4000" b="1">
          <a:solidFill>
            <a:schemeClr val="tx1"/>
          </a:solidFill>
          <a:latin typeface="Arial" charset="0"/>
          <a:cs typeface="Arial" charset="0"/>
        </a:defRPr>
      </a:lvl6pPr>
      <a:lvl7pPr marL="914400" algn="l" rtl="0" fontAlgn="base">
        <a:spcBef>
          <a:spcPct val="0"/>
        </a:spcBef>
        <a:spcAft>
          <a:spcPct val="0"/>
        </a:spcAft>
        <a:defRPr sz="4000" b="1">
          <a:solidFill>
            <a:schemeClr val="tx1"/>
          </a:solidFill>
          <a:latin typeface="Arial" charset="0"/>
          <a:cs typeface="Arial" charset="0"/>
        </a:defRPr>
      </a:lvl7pPr>
      <a:lvl8pPr marL="1371600" algn="l" rtl="0" fontAlgn="base">
        <a:spcBef>
          <a:spcPct val="0"/>
        </a:spcBef>
        <a:spcAft>
          <a:spcPct val="0"/>
        </a:spcAft>
        <a:defRPr sz="4000" b="1">
          <a:solidFill>
            <a:schemeClr val="tx1"/>
          </a:solidFill>
          <a:latin typeface="Arial" charset="0"/>
          <a:cs typeface="Arial" charset="0"/>
        </a:defRPr>
      </a:lvl8pPr>
      <a:lvl9pPr marL="1828800" algn="l" rtl="0" fontAlgn="base">
        <a:spcBef>
          <a:spcPct val="0"/>
        </a:spcBef>
        <a:spcAft>
          <a:spcPct val="0"/>
        </a:spcAft>
        <a:defRPr sz="4000" b="1">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Clr>
          <a:srgbClr val="00B0F0"/>
        </a:buClr>
        <a:buFont typeface="Arial" charset="0"/>
        <a:buChar char="•"/>
        <a:defRPr sz="3200">
          <a:solidFill>
            <a:srgbClr val="6F6F6F"/>
          </a:solidFill>
          <a:latin typeface="+mn-lt"/>
          <a:ea typeface="+mn-ea"/>
          <a:cs typeface="+mn-cs"/>
        </a:defRPr>
      </a:lvl1pPr>
      <a:lvl2pPr marL="742950" indent="-285750" algn="l" rtl="0" eaLnBrk="0" fontAlgn="base" hangingPunct="0">
        <a:spcBef>
          <a:spcPct val="20000"/>
        </a:spcBef>
        <a:spcAft>
          <a:spcPct val="0"/>
        </a:spcAft>
        <a:buClr>
          <a:srgbClr val="00B0F0"/>
        </a:buClr>
        <a:buFont typeface="Arial" charset="0"/>
        <a:buChar char="–"/>
        <a:defRPr sz="2800">
          <a:solidFill>
            <a:srgbClr val="6F6F6F"/>
          </a:solidFill>
          <a:latin typeface="+mn-lt"/>
          <a:cs typeface="+mn-cs"/>
        </a:defRPr>
      </a:lvl2pPr>
      <a:lvl3pPr marL="1143000" indent="-228600" algn="l" rtl="0" eaLnBrk="0" fontAlgn="base" hangingPunct="0">
        <a:spcBef>
          <a:spcPct val="20000"/>
        </a:spcBef>
        <a:spcAft>
          <a:spcPct val="0"/>
        </a:spcAft>
        <a:buClr>
          <a:srgbClr val="00B0F0"/>
        </a:buClr>
        <a:buFont typeface="Arial" charset="0"/>
        <a:buChar char="•"/>
        <a:defRPr sz="2400">
          <a:solidFill>
            <a:srgbClr val="6F6F6F"/>
          </a:solidFill>
          <a:latin typeface="+mn-lt"/>
          <a:cs typeface="+mn-cs"/>
        </a:defRPr>
      </a:lvl3pPr>
      <a:lvl4pPr marL="16002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4pPr>
      <a:lvl5pPr marL="20574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5pPr>
      <a:lvl6pPr marL="25146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6pPr>
      <a:lvl7pPr marL="29718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7pPr>
      <a:lvl8pPr marL="34290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8pPr>
      <a:lvl9pPr marL="38862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5122" name="Title Placeholder 1"/>
          <p:cNvSpPr>
            <a:spLocks noGrp="1"/>
          </p:cNvSpPr>
          <p:nvPr>
            <p:ph type="title"/>
          </p:nvPr>
        </p:nvSpPr>
        <p:spPr bwMode="auto">
          <a:xfrm>
            <a:off x="152400" y="228600"/>
            <a:ext cx="7620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3"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5794" r:id="rId1"/>
    <p:sldLayoutId id="2147485795" r:id="rId2"/>
    <p:sldLayoutId id="2147485796" r:id="rId3"/>
    <p:sldLayoutId id="2147485797" r:id="rId4"/>
    <p:sldLayoutId id="2147485798" r:id="rId5"/>
    <p:sldLayoutId id="2147485799" r:id="rId6"/>
    <p:sldLayoutId id="2147485800" r:id="rId7"/>
    <p:sldLayoutId id="2147485801" r:id="rId8"/>
    <p:sldLayoutId id="2147485802" r:id="rId9"/>
    <p:sldLayoutId id="2147485803" r:id="rId10"/>
    <p:sldLayoutId id="2147485804" r:id="rId11"/>
  </p:sldLayoutIdLst>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charset="0"/>
          <a:cs typeface="Arial" charset="0"/>
        </a:defRPr>
      </a:lvl2pPr>
      <a:lvl3pPr algn="l" rtl="0" eaLnBrk="0" fontAlgn="base" hangingPunct="0">
        <a:spcBef>
          <a:spcPct val="0"/>
        </a:spcBef>
        <a:spcAft>
          <a:spcPct val="0"/>
        </a:spcAft>
        <a:defRPr sz="4000" b="1">
          <a:solidFill>
            <a:schemeClr val="tx1"/>
          </a:solidFill>
          <a:latin typeface="Arial" charset="0"/>
          <a:cs typeface="Arial" charset="0"/>
        </a:defRPr>
      </a:lvl3pPr>
      <a:lvl4pPr algn="l" rtl="0" eaLnBrk="0" fontAlgn="base" hangingPunct="0">
        <a:spcBef>
          <a:spcPct val="0"/>
        </a:spcBef>
        <a:spcAft>
          <a:spcPct val="0"/>
        </a:spcAft>
        <a:defRPr sz="4000" b="1">
          <a:solidFill>
            <a:schemeClr val="tx1"/>
          </a:solidFill>
          <a:latin typeface="Arial" charset="0"/>
          <a:cs typeface="Arial" charset="0"/>
        </a:defRPr>
      </a:lvl4pPr>
      <a:lvl5pPr algn="l" rtl="0" eaLnBrk="0" fontAlgn="base" hangingPunct="0">
        <a:spcBef>
          <a:spcPct val="0"/>
        </a:spcBef>
        <a:spcAft>
          <a:spcPct val="0"/>
        </a:spcAft>
        <a:defRPr sz="4000" b="1">
          <a:solidFill>
            <a:schemeClr val="tx1"/>
          </a:solidFill>
          <a:latin typeface="Arial" charset="0"/>
          <a:cs typeface="Arial" charset="0"/>
        </a:defRPr>
      </a:lvl5pPr>
      <a:lvl6pPr marL="457200" algn="l" rtl="0" fontAlgn="base">
        <a:spcBef>
          <a:spcPct val="0"/>
        </a:spcBef>
        <a:spcAft>
          <a:spcPct val="0"/>
        </a:spcAft>
        <a:defRPr sz="4000" b="1">
          <a:solidFill>
            <a:schemeClr val="tx1"/>
          </a:solidFill>
          <a:latin typeface="Arial" charset="0"/>
          <a:cs typeface="Arial" charset="0"/>
        </a:defRPr>
      </a:lvl6pPr>
      <a:lvl7pPr marL="914400" algn="l" rtl="0" fontAlgn="base">
        <a:spcBef>
          <a:spcPct val="0"/>
        </a:spcBef>
        <a:spcAft>
          <a:spcPct val="0"/>
        </a:spcAft>
        <a:defRPr sz="4000" b="1">
          <a:solidFill>
            <a:schemeClr val="tx1"/>
          </a:solidFill>
          <a:latin typeface="Arial" charset="0"/>
          <a:cs typeface="Arial" charset="0"/>
        </a:defRPr>
      </a:lvl7pPr>
      <a:lvl8pPr marL="1371600" algn="l" rtl="0" fontAlgn="base">
        <a:spcBef>
          <a:spcPct val="0"/>
        </a:spcBef>
        <a:spcAft>
          <a:spcPct val="0"/>
        </a:spcAft>
        <a:defRPr sz="4000" b="1">
          <a:solidFill>
            <a:schemeClr val="tx1"/>
          </a:solidFill>
          <a:latin typeface="Arial" charset="0"/>
          <a:cs typeface="Arial" charset="0"/>
        </a:defRPr>
      </a:lvl8pPr>
      <a:lvl9pPr marL="1828800" algn="l" rtl="0" fontAlgn="base">
        <a:spcBef>
          <a:spcPct val="0"/>
        </a:spcBef>
        <a:spcAft>
          <a:spcPct val="0"/>
        </a:spcAft>
        <a:defRPr sz="4000" b="1">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Clr>
          <a:srgbClr val="00B0F0"/>
        </a:buClr>
        <a:buFont typeface="Arial" charset="0"/>
        <a:buChar char="•"/>
        <a:defRPr sz="3200">
          <a:solidFill>
            <a:srgbClr val="6F6F6F"/>
          </a:solidFill>
          <a:latin typeface="+mn-lt"/>
          <a:ea typeface="+mn-ea"/>
          <a:cs typeface="+mn-cs"/>
        </a:defRPr>
      </a:lvl1pPr>
      <a:lvl2pPr marL="742950" indent="-285750" algn="l" rtl="0" eaLnBrk="0" fontAlgn="base" hangingPunct="0">
        <a:spcBef>
          <a:spcPct val="20000"/>
        </a:spcBef>
        <a:spcAft>
          <a:spcPct val="0"/>
        </a:spcAft>
        <a:buClr>
          <a:srgbClr val="00B0F0"/>
        </a:buClr>
        <a:buFont typeface="Arial" charset="0"/>
        <a:buChar char="–"/>
        <a:defRPr sz="2800">
          <a:solidFill>
            <a:srgbClr val="6F6F6F"/>
          </a:solidFill>
          <a:latin typeface="+mn-lt"/>
          <a:cs typeface="+mn-cs"/>
        </a:defRPr>
      </a:lvl2pPr>
      <a:lvl3pPr marL="1143000" indent="-228600" algn="l" rtl="0" eaLnBrk="0" fontAlgn="base" hangingPunct="0">
        <a:spcBef>
          <a:spcPct val="20000"/>
        </a:spcBef>
        <a:spcAft>
          <a:spcPct val="0"/>
        </a:spcAft>
        <a:buClr>
          <a:srgbClr val="00B0F0"/>
        </a:buClr>
        <a:buFont typeface="Arial" charset="0"/>
        <a:buChar char="•"/>
        <a:defRPr sz="2400">
          <a:solidFill>
            <a:srgbClr val="6F6F6F"/>
          </a:solidFill>
          <a:latin typeface="+mn-lt"/>
          <a:cs typeface="+mn-cs"/>
        </a:defRPr>
      </a:lvl3pPr>
      <a:lvl4pPr marL="16002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4pPr>
      <a:lvl5pPr marL="20574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5pPr>
      <a:lvl6pPr marL="25146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6pPr>
      <a:lvl7pPr marL="29718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7pPr>
      <a:lvl8pPr marL="34290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8pPr>
      <a:lvl9pPr marL="38862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6146" name="Title Placeholder 1"/>
          <p:cNvSpPr>
            <a:spLocks noGrp="1"/>
          </p:cNvSpPr>
          <p:nvPr>
            <p:ph type="title"/>
          </p:nvPr>
        </p:nvSpPr>
        <p:spPr bwMode="auto">
          <a:xfrm>
            <a:off x="152400" y="228600"/>
            <a:ext cx="7620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14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5805" r:id="rId1"/>
    <p:sldLayoutId id="2147485806" r:id="rId2"/>
    <p:sldLayoutId id="2147485807" r:id="rId3"/>
    <p:sldLayoutId id="2147485808" r:id="rId4"/>
    <p:sldLayoutId id="2147485809" r:id="rId5"/>
    <p:sldLayoutId id="2147485810" r:id="rId6"/>
    <p:sldLayoutId id="2147485811" r:id="rId7"/>
    <p:sldLayoutId id="2147485812" r:id="rId8"/>
    <p:sldLayoutId id="2147485813" r:id="rId9"/>
    <p:sldLayoutId id="2147485814" r:id="rId10"/>
    <p:sldLayoutId id="2147485815" r:id="rId11"/>
  </p:sldLayoutIdLst>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charset="0"/>
          <a:cs typeface="Arial" charset="0"/>
        </a:defRPr>
      </a:lvl2pPr>
      <a:lvl3pPr algn="l" rtl="0" eaLnBrk="0" fontAlgn="base" hangingPunct="0">
        <a:spcBef>
          <a:spcPct val="0"/>
        </a:spcBef>
        <a:spcAft>
          <a:spcPct val="0"/>
        </a:spcAft>
        <a:defRPr sz="4000" b="1">
          <a:solidFill>
            <a:schemeClr val="tx1"/>
          </a:solidFill>
          <a:latin typeface="Arial" charset="0"/>
          <a:cs typeface="Arial" charset="0"/>
        </a:defRPr>
      </a:lvl3pPr>
      <a:lvl4pPr algn="l" rtl="0" eaLnBrk="0" fontAlgn="base" hangingPunct="0">
        <a:spcBef>
          <a:spcPct val="0"/>
        </a:spcBef>
        <a:spcAft>
          <a:spcPct val="0"/>
        </a:spcAft>
        <a:defRPr sz="4000" b="1">
          <a:solidFill>
            <a:schemeClr val="tx1"/>
          </a:solidFill>
          <a:latin typeface="Arial" charset="0"/>
          <a:cs typeface="Arial" charset="0"/>
        </a:defRPr>
      </a:lvl4pPr>
      <a:lvl5pPr algn="l" rtl="0" eaLnBrk="0" fontAlgn="base" hangingPunct="0">
        <a:spcBef>
          <a:spcPct val="0"/>
        </a:spcBef>
        <a:spcAft>
          <a:spcPct val="0"/>
        </a:spcAft>
        <a:defRPr sz="4000" b="1">
          <a:solidFill>
            <a:schemeClr val="tx1"/>
          </a:solidFill>
          <a:latin typeface="Arial" charset="0"/>
          <a:cs typeface="Arial" charset="0"/>
        </a:defRPr>
      </a:lvl5pPr>
      <a:lvl6pPr marL="457200" algn="l" rtl="0" fontAlgn="base">
        <a:spcBef>
          <a:spcPct val="0"/>
        </a:spcBef>
        <a:spcAft>
          <a:spcPct val="0"/>
        </a:spcAft>
        <a:defRPr sz="4000" b="1">
          <a:solidFill>
            <a:schemeClr val="tx1"/>
          </a:solidFill>
          <a:latin typeface="Arial" charset="0"/>
          <a:cs typeface="Arial" charset="0"/>
        </a:defRPr>
      </a:lvl6pPr>
      <a:lvl7pPr marL="914400" algn="l" rtl="0" fontAlgn="base">
        <a:spcBef>
          <a:spcPct val="0"/>
        </a:spcBef>
        <a:spcAft>
          <a:spcPct val="0"/>
        </a:spcAft>
        <a:defRPr sz="4000" b="1">
          <a:solidFill>
            <a:schemeClr val="tx1"/>
          </a:solidFill>
          <a:latin typeface="Arial" charset="0"/>
          <a:cs typeface="Arial" charset="0"/>
        </a:defRPr>
      </a:lvl7pPr>
      <a:lvl8pPr marL="1371600" algn="l" rtl="0" fontAlgn="base">
        <a:spcBef>
          <a:spcPct val="0"/>
        </a:spcBef>
        <a:spcAft>
          <a:spcPct val="0"/>
        </a:spcAft>
        <a:defRPr sz="4000" b="1">
          <a:solidFill>
            <a:schemeClr val="tx1"/>
          </a:solidFill>
          <a:latin typeface="Arial" charset="0"/>
          <a:cs typeface="Arial" charset="0"/>
        </a:defRPr>
      </a:lvl8pPr>
      <a:lvl9pPr marL="1828800" algn="l" rtl="0" fontAlgn="base">
        <a:spcBef>
          <a:spcPct val="0"/>
        </a:spcBef>
        <a:spcAft>
          <a:spcPct val="0"/>
        </a:spcAft>
        <a:defRPr sz="4000" b="1">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Clr>
          <a:srgbClr val="00B0F0"/>
        </a:buClr>
        <a:buFont typeface="Arial" charset="0"/>
        <a:buChar char="•"/>
        <a:defRPr sz="3200">
          <a:solidFill>
            <a:srgbClr val="6F6F6F"/>
          </a:solidFill>
          <a:latin typeface="+mn-lt"/>
          <a:ea typeface="+mn-ea"/>
          <a:cs typeface="+mn-cs"/>
        </a:defRPr>
      </a:lvl1pPr>
      <a:lvl2pPr marL="742950" indent="-285750" algn="l" rtl="0" eaLnBrk="0" fontAlgn="base" hangingPunct="0">
        <a:spcBef>
          <a:spcPct val="20000"/>
        </a:spcBef>
        <a:spcAft>
          <a:spcPct val="0"/>
        </a:spcAft>
        <a:buClr>
          <a:srgbClr val="00B0F0"/>
        </a:buClr>
        <a:buFont typeface="Arial" charset="0"/>
        <a:buChar char="–"/>
        <a:defRPr sz="2800">
          <a:solidFill>
            <a:srgbClr val="6F6F6F"/>
          </a:solidFill>
          <a:latin typeface="+mn-lt"/>
          <a:cs typeface="+mn-cs"/>
        </a:defRPr>
      </a:lvl2pPr>
      <a:lvl3pPr marL="1143000" indent="-228600" algn="l" rtl="0" eaLnBrk="0" fontAlgn="base" hangingPunct="0">
        <a:spcBef>
          <a:spcPct val="20000"/>
        </a:spcBef>
        <a:spcAft>
          <a:spcPct val="0"/>
        </a:spcAft>
        <a:buClr>
          <a:srgbClr val="00B0F0"/>
        </a:buClr>
        <a:buFont typeface="Arial" charset="0"/>
        <a:buChar char="•"/>
        <a:defRPr sz="2400">
          <a:solidFill>
            <a:srgbClr val="6F6F6F"/>
          </a:solidFill>
          <a:latin typeface="+mn-lt"/>
          <a:cs typeface="+mn-cs"/>
        </a:defRPr>
      </a:lvl3pPr>
      <a:lvl4pPr marL="16002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4pPr>
      <a:lvl5pPr marL="20574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5pPr>
      <a:lvl6pPr marL="25146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6pPr>
      <a:lvl7pPr marL="29718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7pPr>
      <a:lvl8pPr marL="34290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8pPr>
      <a:lvl9pPr marL="38862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7170" name="Title Placeholder 1"/>
          <p:cNvSpPr>
            <a:spLocks noGrp="1"/>
          </p:cNvSpPr>
          <p:nvPr>
            <p:ph type="title"/>
          </p:nvPr>
        </p:nvSpPr>
        <p:spPr bwMode="auto">
          <a:xfrm>
            <a:off x="152400" y="228600"/>
            <a:ext cx="7620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717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5816" r:id="rId1"/>
    <p:sldLayoutId id="2147485817" r:id="rId2"/>
    <p:sldLayoutId id="2147485818" r:id="rId3"/>
    <p:sldLayoutId id="2147485819" r:id="rId4"/>
    <p:sldLayoutId id="2147485820" r:id="rId5"/>
    <p:sldLayoutId id="2147485821" r:id="rId6"/>
    <p:sldLayoutId id="2147485822" r:id="rId7"/>
    <p:sldLayoutId id="2147485823" r:id="rId8"/>
    <p:sldLayoutId id="2147485824" r:id="rId9"/>
    <p:sldLayoutId id="2147485825" r:id="rId10"/>
    <p:sldLayoutId id="2147485826" r:id="rId11"/>
  </p:sldLayoutIdLst>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charset="0"/>
          <a:cs typeface="Arial" charset="0"/>
        </a:defRPr>
      </a:lvl2pPr>
      <a:lvl3pPr algn="l" rtl="0" eaLnBrk="0" fontAlgn="base" hangingPunct="0">
        <a:spcBef>
          <a:spcPct val="0"/>
        </a:spcBef>
        <a:spcAft>
          <a:spcPct val="0"/>
        </a:spcAft>
        <a:defRPr sz="4000" b="1">
          <a:solidFill>
            <a:schemeClr val="tx1"/>
          </a:solidFill>
          <a:latin typeface="Arial" charset="0"/>
          <a:cs typeface="Arial" charset="0"/>
        </a:defRPr>
      </a:lvl3pPr>
      <a:lvl4pPr algn="l" rtl="0" eaLnBrk="0" fontAlgn="base" hangingPunct="0">
        <a:spcBef>
          <a:spcPct val="0"/>
        </a:spcBef>
        <a:spcAft>
          <a:spcPct val="0"/>
        </a:spcAft>
        <a:defRPr sz="4000" b="1">
          <a:solidFill>
            <a:schemeClr val="tx1"/>
          </a:solidFill>
          <a:latin typeface="Arial" charset="0"/>
          <a:cs typeface="Arial" charset="0"/>
        </a:defRPr>
      </a:lvl4pPr>
      <a:lvl5pPr algn="l" rtl="0" eaLnBrk="0" fontAlgn="base" hangingPunct="0">
        <a:spcBef>
          <a:spcPct val="0"/>
        </a:spcBef>
        <a:spcAft>
          <a:spcPct val="0"/>
        </a:spcAft>
        <a:defRPr sz="4000" b="1">
          <a:solidFill>
            <a:schemeClr val="tx1"/>
          </a:solidFill>
          <a:latin typeface="Arial" charset="0"/>
          <a:cs typeface="Arial" charset="0"/>
        </a:defRPr>
      </a:lvl5pPr>
      <a:lvl6pPr marL="457200" algn="l" rtl="0" fontAlgn="base">
        <a:spcBef>
          <a:spcPct val="0"/>
        </a:spcBef>
        <a:spcAft>
          <a:spcPct val="0"/>
        </a:spcAft>
        <a:defRPr sz="4000" b="1">
          <a:solidFill>
            <a:schemeClr val="tx1"/>
          </a:solidFill>
          <a:latin typeface="Arial" charset="0"/>
          <a:cs typeface="Arial" charset="0"/>
        </a:defRPr>
      </a:lvl6pPr>
      <a:lvl7pPr marL="914400" algn="l" rtl="0" fontAlgn="base">
        <a:spcBef>
          <a:spcPct val="0"/>
        </a:spcBef>
        <a:spcAft>
          <a:spcPct val="0"/>
        </a:spcAft>
        <a:defRPr sz="4000" b="1">
          <a:solidFill>
            <a:schemeClr val="tx1"/>
          </a:solidFill>
          <a:latin typeface="Arial" charset="0"/>
          <a:cs typeface="Arial" charset="0"/>
        </a:defRPr>
      </a:lvl7pPr>
      <a:lvl8pPr marL="1371600" algn="l" rtl="0" fontAlgn="base">
        <a:spcBef>
          <a:spcPct val="0"/>
        </a:spcBef>
        <a:spcAft>
          <a:spcPct val="0"/>
        </a:spcAft>
        <a:defRPr sz="4000" b="1">
          <a:solidFill>
            <a:schemeClr val="tx1"/>
          </a:solidFill>
          <a:latin typeface="Arial" charset="0"/>
          <a:cs typeface="Arial" charset="0"/>
        </a:defRPr>
      </a:lvl8pPr>
      <a:lvl9pPr marL="1828800" algn="l" rtl="0" fontAlgn="base">
        <a:spcBef>
          <a:spcPct val="0"/>
        </a:spcBef>
        <a:spcAft>
          <a:spcPct val="0"/>
        </a:spcAft>
        <a:defRPr sz="4000" b="1">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Clr>
          <a:srgbClr val="00B0F0"/>
        </a:buClr>
        <a:buFont typeface="Arial" charset="0"/>
        <a:buChar char="•"/>
        <a:defRPr sz="3200">
          <a:solidFill>
            <a:srgbClr val="6F6F6F"/>
          </a:solidFill>
          <a:latin typeface="+mn-lt"/>
          <a:ea typeface="+mn-ea"/>
          <a:cs typeface="+mn-cs"/>
        </a:defRPr>
      </a:lvl1pPr>
      <a:lvl2pPr marL="742950" indent="-285750" algn="l" rtl="0" eaLnBrk="0" fontAlgn="base" hangingPunct="0">
        <a:spcBef>
          <a:spcPct val="20000"/>
        </a:spcBef>
        <a:spcAft>
          <a:spcPct val="0"/>
        </a:spcAft>
        <a:buClr>
          <a:srgbClr val="00B0F0"/>
        </a:buClr>
        <a:buFont typeface="Arial" charset="0"/>
        <a:buChar char="–"/>
        <a:defRPr sz="2800">
          <a:solidFill>
            <a:srgbClr val="6F6F6F"/>
          </a:solidFill>
          <a:latin typeface="+mn-lt"/>
          <a:cs typeface="+mn-cs"/>
        </a:defRPr>
      </a:lvl2pPr>
      <a:lvl3pPr marL="1143000" indent="-228600" algn="l" rtl="0" eaLnBrk="0" fontAlgn="base" hangingPunct="0">
        <a:spcBef>
          <a:spcPct val="20000"/>
        </a:spcBef>
        <a:spcAft>
          <a:spcPct val="0"/>
        </a:spcAft>
        <a:buClr>
          <a:srgbClr val="00B0F0"/>
        </a:buClr>
        <a:buFont typeface="Arial" charset="0"/>
        <a:buChar char="•"/>
        <a:defRPr sz="2400">
          <a:solidFill>
            <a:srgbClr val="6F6F6F"/>
          </a:solidFill>
          <a:latin typeface="+mn-lt"/>
          <a:cs typeface="+mn-cs"/>
        </a:defRPr>
      </a:lvl3pPr>
      <a:lvl4pPr marL="16002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4pPr>
      <a:lvl5pPr marL="20574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5pPr>
      <a:lvl6pPr marL="25146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6pPr>
      <a:lvl7pPr marL="29718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7pPr>
      <a:lvl8pPr marL="34290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8pPr>
      <a:lvl9pPr marL="38862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8194" name="Title Placeholder 1"/>
          <p:cNvSpPr>
            <a:spLocks noGrp="1"/>
          </p:cNvSpPr>
          <p:nvPr>
            <p:ph type="title"/>
          </p:nvPr>
        </p:nvSpPr>
        <p:spPr bwMode="auto">
          <a:xfrm>
            <a:off x="152400" y="228600"/>
            <a:ext cx="7620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8195"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5827" r:id="rId1"/>
    <p:sldLayoutId id="2147485828" r:id="rId2"/>
    <p:sldLayoutId id="2147485829" r:id="rId3"/>
    <p:sldLayoutId id="2147485830" r:id="rId4"/>
    <p:sldLayoutId id="2147485831" r:id="rId5"/>
    <p:sldLayoutId id="2147485832" r:id="rId6"/>
    <p:sldLayoutId id="2147485833" r:id="rId7"/>
    <p:sldLayoutId id="2147485834" r:id="rId8"/>
    <p:sldLayoutId id="2147485835" r:id="rId9"/>
    <p:sldLayoutId id="2147485836" r:id="rId10"/>
    <p:sldLayoutId id="2147485837" r:id="rId11"/>
  </p:sldLayoutIdLst>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charset="0"/>
          <a:cs typeface="Arial" charset="0"/>
        </a:defRPr>
      </a:lvl2pPr>
      <a:lvl3pPr algn="l" rtl="0" eaLnBrk="0" fontAlgn="base" hangingPunct="0">
        <a:spcBef>
          <a:spcPct val="0"/>
        </a:spcBef>
        <a:spcAft>
          <a:spcPct val="0"/>
        </a:spcAft>
        <a:defRPr sz="4000" b="1">
          <a:solidFill>
            <a:schemeClr val="tx1"/>
          </a:solidFill>
          <a:latin typeface="Arial" charset="0"/>
          <a:cs typeface="Arial" charset="0"/>
        </a:defRPr>
      </a:lvl3pPr>
      <a:lvl4pPr algn="l" rtl="0" eaLnBrk="0" fontAlgn="base" hangingPunct="0">
        <a:spcBef>
          <a:spcPct val="0"/>
        </a:spcBef>
        <a:spcAft>
          <a:spcPct val="0"/>
        </a:spcAft>
        <a:defRPr sz="4000" b="1">
          <a:solidFill>
            <a:schemeClr val="tx1"/>
          </a:solidFill>
          <a:latin typeface="Arial" charset="0"/>
          <a:cs typeface="Arial" charset="0"/>
        </a:defRPr>
      </a:lvl4pPr>
      <a:lvl5pPr algn="l" rtl="0" eaLnBrk="0" fontAlgn="base" hangingPunct="0">
        <a:spcBef>
          <a:spcPct val="0"/>
        </a:spcBef>
        <a:spcAft>
          <a:spcPct val="0"/>
        </a:spcAft>
        <a:defRPr sz="4000" b="1">
          <a:solidFill>
            <a:schemeClr val="tx1"/>
          </a:solidFill>
          <a:latin typeface="Arial" charset="0"/>
          <a:cs typeface="Arial" charset="0"/>
        </a:defRPr>
      </a:lvl5pPr>
      <a:lvl6pPr marL="457200" algn="l" rtl="0" fontAlgn="base">
        <a:spcBef>
          <a:spcPct val="0"/>
        </a:spcBef>
        <a:spcAft>
          <a:spcPct val="0"/>
        </a:spcAft>
        <a:defRPr sz="4000" b="1">
          <a:solidFill>
            <a:schemeClr val="tx1"/>
          </a:solidFill>
          <a:latin typeface="Arial" charset="0"/>
          <a:cs typeface="Arial" charset="0"/>
        </a:defRPr>
      </a:lvl6pPr>
      <a:lvl7pPr marL="914400" algn="l" rtl="0" fontAlgn="base">
        <a:spcBef>
          <a:spcPct val="0"/>
        </a:spcBef>
        <a:spcAft>
          <a:spcPct val="0"/>
        </a:spcAft>
        <a:defRPr sz="4000" b="1">
          <a:solidFill>
            <a:schemeClr val="tx1"/>
          </a:solidFill>
          <a:latin typeface="Arial" charset="0"/>
          <a:cs typeface="Arial" charset="0"/>
        </a:defRPr>
      </a:lvl7pPr>
      <a:lvl8pPr marL="1371600" algn="l" rtl="0" fontAlgn="base">
        <a:spcBef>
          <a:spcPct val="0"/>
        </a:spcBef>
        <a:spcAft>
          <a:spcPct val="0"/>
        </a:spcAft>
        <a:defRPr sz="4000" b="1">
          <a:solidFill>
            <a:schemeClr val="tx1"/>
          </a:solidFill>
          <a:latin typeface="Arial" charset="0"/>
          <a:cs typeface="Arial" charset="0"/>
        </a:defRPr>
      </a:lvl8pPr>
      <a:lvl9pPr marL="1828800" algn="l" rtl="0" fontAlgn="base">
        <a:spcBef>
          <a:spcPct val="0"/>
        </a:spcBef>
        <a:spcAft>
          <a:spcPct val="0"/>
        </a:spcAft>
        <a:defRPr sz="4000" b="1">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Clr>
          <a:srgbClr val="00B0F0"/>
        </a:buClr>
        <a:buFont typeface="Arial" charset="0"/>
        <a:buChar char="•"/>
        <a:defRPr sz="3200">
          <a:solidFill>
            <a:srgbClr val="6F6F6F"/>
          </a:solidFill>
          <a:latin typeface="+mn-lt"/>
          <a:ea typeface="+mn-ea"/>
          <a:cs typeface="+mn-cs"/>
        </a:defRPr>
      </a:lvl1pPr>
      <a:lvl2pPr marL="742950" indent="-285750" algn="l" rtl="0" eaLnBrk="0" fontAlgn="base" hangingPunct="0">
        <a:spcBef>
          <a:spcPct val="20000"/>
        </a:spcBef>
        <a:spcAft>
          <a:spcPct val="0"/>
        </a:spcAft>
        <a:buClr>
          <a:srgbClr val="00B0F0"/>
        </a:buClr>
        <a:buFont typeface="Arial" charset="0"/>
        <a:buChar char="–"/>
        <a:defRPr sz="2800">
          <a:solidFill>
            <a:srgbClr val="6F6F6F"/>
          </a:solidFill>
          <a:latin typeface="+mn-lt"/>
          <a:cs typeface="+mn-cs"/>
        </a:defRPr>
      </a:lvl2pPr>
      <a:lvl3pPr marL="1143000" indent="-228600" algn="l" rtl="0" eaLnBrk="0" fontAlgn="base" hangingPunct="0">
        <a:spcBef>
          <a:spcPct val="20000"/>
        </a:spcBef>
        <a:spcAft>
          <a:spcPct val="0"/>
        </a:spcAft>
        <a:buClr>
          <a:srgbClr val="00B0F0"/>
        </a:buClr>
        <a:buFont typeface="Arial" charset="0"/>
        <a:buChar char="•"/>
        <a:defRPr sz="2400">
          <a:solidFill>
            <a:srgbClr val="6F6F6F"/>
          </a:solidFill>
          <a:latin typeface="+mn-lt"/>
          <a:cs typeface="+mn-cs"/>
        </a:defRPr>
      </a:lvl3pPr>
      <a:lvl4pPr marL="16002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4pPr>
      <a:lvl5pPr marL="20574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5pPr>
      <a:lvl6pPr marL="25146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6pPr>
      <a:lvl7pPr marL="29718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7pPr>
      <a:lvl8pPr marL="34290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8pPr>
      <a:lvl9pPr marL="38862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9218" name="Title Placeholder 1"/>
          <p:cNvSpPr>
            <a:spLocks noGrp="1"/>
          </p:cNvSpPr>
          <p:nvPr>
            <p:ph type="title"/>
          </p:nvPr>
        </p:nvSpPr>
        <p:spPr bwMode="auto">
          <a:xfrm>
            <a:off x="152400" y="228600"/>
            <a:ext cx="7620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921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5838" r:id="rId1"/>
    <p:sldLayoutId id="2147485839" r:id="rId2"/>
    <p:sldLayoutId id="2147485840" r:id="rId3"/>
    <p:sldLayoutId id="2147485841" r:id="rId4"/>
    <p:sldLayoutId id="2147485842" r:id="rId5"/>
    <p:sldLayoutId id="2147485843" r:id="rId6"/>
    <p:sldLayoutId id="2147485844" r:id="rId7"/>
    <p:sldLayoutId id="2147485845" r:id="rId8"/>
    <p:sldLayoutId id="2147485846" r:id="rId9"/>
    <p:sldLayoutId id="2147485847" r:id="rId10"/>
    <p:sldLayoutId id="2147485848" r:id="rId11"/>
  </p:sldLayoutIdLst>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charset="0"/>
          <a:cs typeface="Arial" charset="0"/>
        </a:defRPr>
      </a:lvl2pPr>
      <a:lvl3pPr algn="l" rtl="0" eaLnBrk="0" fontAlgn="base" hangingPunct="0">
        <a:spcBef>
          <a:spcPct val="0"/>
        </a:spcBef>
        <a:spcAft>
          <a:spcPct val="0"/>
        </a:spcAft>
        <a:defRPr sz="4000" b="1">
          <a:solidFill>
            <a:schemeClr val="tx1"/>
          </a:solidFill>
          <a:latin typeface="Arial" charset="0"/>
          <a:cs typeface="Arial" charset="0"/>
        </a:defRPr>
      </a:lvl3pPr>
      <a:lvl4pPr algn="l" rtl="0" eaLnBrk="0" fontAlgn="base" hangingPunct="0">
        <a:spcBef>
          <a:spcPct val="0"/>
        </a:spcBef>
        <a:spcAft>
          <a:spcPct val="0"/>
        </a:spcAft>
        <a:defRPr sz="4000" b="1">
          <a:solidFill>
            <a:schemeClr val="tx1"/>
          </a:solidFill>
          <a:latin typeface="Arial" charset="0"/>
          <a:cs typeface="Arial" charset="0"/>
        </a:defRPr>
      </a:lvl4pPr>
      <a:lvl5pPr algn="l" rtl="0" eaLnBrk="0" fontAlgn="base" hangingPunct="0">
        <a:spcBef>
          <a:spcPct val="0"/>
        </a:spcBef>
        <a:spcAft>
          <a:spcPct val="0"/>
        </a:spcAft>
        <a:defRPr sz="4000" b="1">
          <a:solidFill>
            <a:schemeClr val="tx1"/>
          </a:solidFill>
          <a:latin typeface="Arial" charset="0"/>
          <a:cs typeface="Arial" charset="0"/>
        </a:defRPr>
      </a:lvl5pPr>
      <a:lvl6pPr marL="457200" algn="l" rtl="0" fontAlgn="base">
        <a:spcBef>
          <a:spcPct val="0"/>
        </a:spcBef>
        <a:spcAft>
          <a:spcPct val="0"/>
        </a:spcAft>
        <a:defRPr sz="4000" b="1">
          <a:solidFill>
            <a:schemeClr val="tx1"/>
          </a:solidFill>
          <a:latin typeface="Arial" charset="0"/>
          <a:cs typeface="Arial" charset="0"/>
        </a:defRPr>
      </a:lvl6pPr>
      <a:lvl7pPr marL="914400" algn="l" rtl="0" fontAlgn="base">
        <a:spcBef>
          <a:spcPct val="0"/>
        </a:spcBef>
        <a:spcAft>
          <a:spcPct val="0"/>
        </a:spcAft>
        <a:defRPr sz="4000" b="1">
          <a:solidFill>
            <a:schemeClr val="tx1"/>
          </a:solidFill>
          <a:latin typeface="Arial" charset="0"/>
          <a:cs typeface="Arial" charset="0"/>
        </a:defRPr>
      </a:lvl7pPr>
      <a:lvl8pPr marL="1371600" algn="l" rtl="0" fontAlgn="base">
        <a:spcBef>
          <a:spcPct val="0"/>
        </a:spcBef>
        <a:spcAft>
          <a:spcPct val="0"/>
        </a:spcAft>
        <a:defRPr sz="4000" b="1">
          <a:solidFill>
            <a:schemeClr val="tx1"/>
          </a:solidFill>
          <a:latin typeface="Arial" charset="0"/>
          <a:cs typeface="Arial" charset="0"/>
        </a:defRPr>
      </a:lvl8pPr>
      <a:lvl9pPr marL="1828800" algn="l" rtl="0" fontAlgn="base">
        <a:spcBef>
          <a:spcPct val="0"/>
        </a:spcBef>
        <a:spcAft>
          <a:spcPct val="0"/>
        </a:spcAft>
        <a:defRPr sz="4000" b="1">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Clr>
          <a:srgbClr val="00B0F0"/>
        </a:buClr>
        <a:buFont typeface="Arial" charset="0"/>
        <a:buChar char="•"/>
        <a:defRPr sz="3200">
          <a:solidFill>
            <a:srgbClr val="6F6F6F"/>
          </a:solidFill>
          <a:latin typeface="+mn-lt"/>
          <a:ea typeface="+mn-ea"/>
          <a:cs typeface="+mn-cs"/>
        </a:defRPr>
      </a:lvl1pPr>
      <a:lvl2pPr marL="742950" indent="-285750" algn="l" rtl="0" eaLnBrk="0" fontAlgn="base" hangingPunct="0">
        <a:spcBef>
          <a:spcPct val="20000"/>
        </a:spcBef>
        <a:spcAft>
          <a:spcPct val="0"/>
        </a:spcAft>
        <a:buClr>
          <a:srgbClr val="00B0F0"/>
        </a:buClr>
        <a:buFont typeface="Arial" charset="0"/>
        <a:buChar char="–"/>
        <a:defRPr sz="2800">
          <a:solidFill>
            <a:srgbClr val="6F6F6F"/>
          </a:solidFill>
          <a:latin typeface="+mn-lt"/>
          <a:cs typeface="+mn-cs"/>
        </a:defRPr>
      </a:lvl2pPr>
      <a:lvl3pPr marL="1143000" indent="-228600" algn="l" rtl="0" eaLnBrk="0" fontAlgn="base" hangingPunct="0">
        <a:spcBef>
          <a:spcPct val="20000"/>
        </a:spcBef>
        <a:spcAft>
          <a:spcPct val="0"/>
        </a:spcAft>
        <a:buClr>
          <a:srgbClr val="00B0F0"/>
        </a:buClr>
        <a:buFont typeface="Arial" charset="0"/>
        <a:buChar char="•"/>
        <a:defRPr sz="2400">
          <a:solidFill>
            <a:srgbClr val="6F6F6F"/>
          </a:solidFill>
          <a:latin typeface="+mn-lt"/>
          <a:cs typeface="+mn-cs"/>
        </a:defRPr>
      </a:lvl3pPr>
      <a:lvl4pPr marL="16002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4pPr>
      <a:lvl5pPr marL="20574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5pPr>
      <a:lvl6pPr marL="25146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6pPr>
      <a:lvl7pPr marL="29718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7pPr>
      <a:lvl8pPr marL="34290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8pPr>
      <a:lvl9pPr marL="38862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2.xml"/></Relationships>
</file>

<file path=ppt/slides/_rels/slide10.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notesSlide" Target="../notesSlides/notesSlide10.xml"/><Relationship Id="rId1" Type="http://schemas.openxmlformats.org/officeDocument/2006/relationships/slideLayout" Target="../slideLayouts/slideLayout175.xml"/></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175.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17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7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0.xml"/></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8.xml"/><Relationship Id="rId1" Type="http://schemas.openxmlformats.org/officeDocument/2006/relationships/slideLayout" Target="../slideLayouts/slideLayout171.xml"/><Relationship Id="rId6" Type="http://schemas.openxmlformats.org/officeDocument/2006/relationships/image" Target="../media/image24.gif"/><Relationship Id="rId5" Type="http://schemas.openxmlformats.org/officeDocument/2006/relationships/image" Target="../media/image23.jpeg"/><Relationship Id="rId4" Type="http://schemas.openxmlformats.org/officeDocument/2006/relationships/image" Target="../media/image28.jpeg"/></Relationships>
</file>

<file path=ppt/slides/_rels/slide19.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notesSlide" Target="../notesSlides/notesSlide19.xml"/><Relationship Id="rId1" Type="http://schemas.openxmlformats.org/officeDocument/2006/relationships/slideLayout" Target="../slideLayouts/slideLayout17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2.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173.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1.xml"/><Relationship Id="rId1" Type="http://schemas.openxmlformats.org/officeDocument/2006/relationships/slideLayout" Target="../slideLayouts/slideLayout17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71.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3.xml"/><Relationship Id="rId1" Type="http://schemas.openxmlformats.org/officeDocument/2006/relationships/slideLayout" Target="../slideLayouts/slideLayout171.xml"/><Relationship Id="rId4" Type="http://schemas.openxmlformats.org/officeDocument/2006/relationships/image" Target="../media/image31.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7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70.xml"/></Relationships>
</file>

<file path=ppt/slides/_rels/slide2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6.xml"/><Relationship Id="rId1" Type="http://schemas.openxmlformats.org/officeDocument/2006/relationships/slideLayout" Target="../slideLayouts/slideLayout17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73.xml"/></Relationships>
</file>

<file path=ppt/slides/_rels/slide2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8.xml"/><Relationship Id="rId1" Type="http://schemas.openxmlformats.org/officeDocument/2006/relationships/slideLayout" Target="../slideLayouts/slideLayout171.xml"/></Relationships>
</file>

<file path=ppt/slides/_rels/slide2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9.xml"/><Relationship Id="rId1" Type="http://schemas.openxmlformats.org/officeDocument/2006/relationships/slideLayout" Target="../slideLayouts/slideLayout17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1.xml"/></Relationships>
</file>

<file path=ppt/slides/_rels/slide3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0.xml"/><Relationship Id="rId1" Type="http://schemas.openxmlformats.org/officeDocument/2006/relationships/slideLayout" Target="../slideLayouts/slideLayout17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7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70.xml"/></Relationships>
</file>

<file path=ppt/slides/_rels/slide3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3.xml"/><Relationship Id="rId1" Type="http://schemas.openxmlformats.org/officeDocument/2006/relationships/slideLayout" Target="../slideLayouts/slideLayout17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71.xml"/></Relationships>
</file>

<file path=ppt/slides/_rels/slide3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5.xml"/><Relationship Id="rId1" Type="http://schemas.openxmlformats.org/officeDocument/2006/relationships/slideLayout" Target="../slideLayouts/slideLayout171.xml"/></Relationships>
</file>

<file path=ppt/slides/_rels/slide3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6.xml"/><Relationship Id="rId1" Type="http://schemas.openxmlformats.org/officeDocument/2006/relationships/slideLayout" Target="../slideLayouts/slideLayout171.xml"/><Relationship Id="rId4" Type="http://schemas.openxmlformats.org/officeDocument/2006/relationships/image" Target="../media/image37.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71.xml"/></Relationships>
</file>

<file path=ppt/slides/_rels/slide3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8.xml"/><Relationship Id="rId1" Type="http://schemas.openxmlformats.org/officeDocument/2006/relationships/slideLayout" Target="../slideLayouts/slideLayout171.xml"/></Relationships>
</file>

<file path=ppt/slides/_rels/slide3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9.xml"/><Relationship Id="rId1" Type="http://schemas.openxmlformats.org/officeDocument/2006/relationships/slideLayout" Target="../slideLayouts/slideLayout171.xml"/><Relationship Id="rId4" Type="http://schemas.openxmlformats.org/officeDocument/2006/relationships/image" Target="../media/image39.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5.xml"/></Relationships>
</file>

<file path=ppt/slides/_rels/slide4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0.xml"/><Relationship Id="rId1" Type="http://schemas.openxmlformats.org/officeDocument/2006/relationships/slideLayout" Target="../slideLayouts/slideLayout171.xml"/></Relationships>
</file>

<file path=ppt/slides/_rels/slide4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1.xml"/><Relationship Id="rId1" Type="http://schemas.openxmlformats.org/officeDocument/2006/relationships/slideLayout" Target="../slideLayouts/slideLayout17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7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7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7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7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5.xml"/></Relationships>
</file>

<file path=ppt/slides/_rels/slide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xml"/><Relationship Id="rId1" Type="http://schemas.openxmlformats.org/officeDocument/2006/relationships/slideLayout" Target="../slideLayouts/slideLayout175.xml"/><Relationship Id="rId4" Type="http://schemas.openxmlformats.org/officeDocument/2006/relationships/image" Target="../media/image24.gif"/></Relationships>
</file>

<file path=ppt/slides/_rels/slide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7.xml"/><Relationship Id="rId1" Type="http://schemas.openxmlformats.org/officeDocument/2006/relationships/slideLayout" Target="../slideLayouts/slideLayout175.xml"/></Relationships>
</file>

<file path=ppt/slides/_rels/slide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8.xml"/><Relationship Id="rId1" Type="http://schemas.openxmlformats.org/officeDocument/2006/relationships/slideLayout" Target="../slideLayouts/slideLayout175.xml"/><Relationship Id="rId4" Type="http://schemas.openxmlformats.org/officeDocument/2006/relationships/image" Target="../media/image24.gi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p:cNvSpPr>
          <p:nvPr/>
        </p:nvSpPr>
        <p:spPr bwMode="auto">
          <a:xfrm>
            <a:off x="685800" y="2362200"/>
            <a:ext cx="7772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lstStyle/>
          <a:p>
            <a:pPr algn="ctr"/>
            <a:r>
              <a:rPr lang="en-US" sz="4400" dirty="0" smtClean="0">
                <a:solidFill>
                  <a:srgbClr val="000000"/>
                </a:solidFill>
                <a:latin typeface="Calibri" pitchFamily="34" charset="0"/>
              </a:rPr>
              <a:t>Key HVAC Design Concepts</a:t>
            </a:r>
            <a:endParaRPr lang="en-US" sz="4400" dirty="0">
              <a:solidFill>
                <a:srgbClr val="000000"/>
              </a:solidFill>
              <a:latin typeface="Calibri" pitchFamily="34" charset="0"/>
            </a:endParaRPr>
          </a:p>
          <a:p>
            <a:pPr algn="ctr"/>
            <a:endParaRPr lang="en-US" sz="2400" dirty="0" smtClean="0">
              <a:solidFill>
                <a:schemeClr val="tx2"/>
              </a:solidFill>
              <a:latin typeface="Calibri" pitchFamily="34" charset="0"/>
            </a:endParaRPr>
          </a:p>
          <a:p>
            <a:pPr algn="ctr"/>
            <a:endParaRPr lang="en-US" sz="2400" dirty="0">
              <a:solidFill>
                <a:schemeClr val="tx2"/>
              </a:solidFill>
              <a:latin typeface="Calibri" pitchFamily="34" charset="0"/>
            </a:endParaRPr>
          </a:p>
          <a:p>
            <a:pPr algn="ctr"/>
            <a:endParaRPr lang="en-US" sz="2400" dirty="0">
              <a:solidFill>
                <a:schemeClr val="tx2"/>
              </a:solidFill>
              <a:latin typeface="Calibri" pitchFamily="34" charset="0"/>
            </a:endParaRPr>
          </a:p>
          <a:p>
            <a:pPr algn="ctr"/>
            <a:endParaRPr lang="en-US" sz="4400" dirty="0">
              <a:solidFill>
                <a:srgbClr val="000000"/>
              </a:solidFill>
              <a:latin typeface="Calibri" pitchFamily="34" charset="0"/>
            </a:endParaRPr>
          </a:p>
        </p:txBody>
      </p:sp>
      <p:sp>
        <p:nvSpPr>
          <p:cNvPr id="23555" name="Subtitle 2"/>
          <p:cNvSpPr>
            <a:spLocks/>
          </p:cNvSpPr>
          <p:nvPr/>
        </p:nvSpPr>
        <p:spPr bwMode="auto">
          <a:xfrm>
            <a:off x="1371600" y="3429000"/>
            <a:ext cx="64008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spcBef>
                <a:spcPct val="20000"/>
              </a:spcBef>
            </a:pPr>
            <a:endParaRPr lang="en-US" sz="3200" dirty="0">
              <a:solidFill>
                <a:srgbClr val="929292"/>
              </a:solidFill>
              <a:latin typeface="Calibri"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3"/>
          <p:cNvSpPr>
            <a:spLocks noGrp="1" noChangeArrowheads="1"/>
          </p:cNvSpPr>
          <p:nvPr>
            <p:ph type="title"/>
          </p:nvPr>
        </p:nvSpPr>
        <p:spPr>
          <a:xfrm>
            <a:off x="793750" y="342900"/>
            <a:ext cx="7888288" cy="1314450"/>
          </a:xfrm>
          <a:noFill/>
        </p:spPr>
        <p:txBody>
          <a:bodyPr/>
          <a:lstStyle/>
          <a:p>
            <a:r>
              <a:rPr lang="en-US" sz="2800" i="0" smtClean="0">
                <a:solidFill>
                  <a:schemeClr val="bg1"/>
                </a:solidFill>
                <a:effectLst/>
                <a:latin typeface="Arial" pitchFamily="34" charset="0"/>
              </a:rPr>
              <a:t>FIBROUS NSULATION = AIR BARRIER</a:t>
            </a:r>
          </a:p>
        </p:txBody>
      </p:sp>
      <p:sp>
        <p:nvSpPr>
          <p:cNvPr id="21" name="Title 3"/>
          <p:cNvSpPr txBox="1">
            <a:spLocks/>
          </p:cNvSpPr>
          <p:nvPr/>
        </p:nvSpPr>
        <p:spPr bwMode="auto">
          <a:xfrm>
            <a:off x="152400" y="228600"/>
            <a:ext cx="7620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eaLnBrk="0" hangingPunct="0">
              <a:defRPr/>
            </a:pPr>
            <a:r>
              <a:rPr lang="en-US" sz="3200" b="1" dirty="0" smtClean="0">
                <a:latin typeface="Calibri" pitchFamily="34" charset="0"/>
                <a:ea typeface="+mj-ea"/>
                <a:cs typeface="Arial" charset="0"/>
              </a:rPr>
              <a:t>Thermal enclosure system</a:t>
            </a:r>
          </a:p>
        </p:txBody>
      </p:sp>
      <p:sp>
        <p:nvSpPr>
          <p:cNvPr id="23" name="TextBox 22"/>
          <p:cNvSpPr txBox="1"/>
          <p:nvPr/>
        </p:nvSpPr>
        <p:spPr>
          <a:xfrm>
            <a:off x="990600" y="4812268"/>
            <a:ext cx="1143000" cy="523220"/>
          </a:xfrm>
          <a:prstGeom prst="rect">
            <a:avLst/>
          </a:prstGeom>
          <a:noFill/>
        </p:spPr>
        <p:txBody>
          <a:bodyPr wrap="square" rtlCol="0">
            <a:spAutoFit/>
          </a:bodyPr>
          <a:lstStyle/>
          <a:p>
            <a:pPr algn="ctr"/>
            <a:r>
              <a:rPr lang="en-US" sz="2800" dirty="0">
                <a:latin typeface="+mj-lt"/>
              </a:rPr>
              <a:t>105°F</a:t>
            </a:r>
          </a:p>
        </p:txBody>
      </p:sp>
      <p:cxnSp>
        <p:nvCxnSpPr>
          <p:cNvPr id="40" name="Straight Arrow Connector 39"/>
          <p:cNvCxnSpPr/>
          <p:nvPr/>
        </p:nvCxnSpPr>
        <p:spPr bwMode="auto">
          <a:xfrm>
            <a:off x="2209800" y="3429000"/>
            <a:ext cx="533400" cy="228600"/>
          </a:xfrm>
          <a:prstGeom prst="straightConnector1">
            <a:avLst/>
          </a:prstGeom>
          <a:solidFill>
            <a:schemeClr val="accent1"/>
          </a:solidFill>
          <a:ln w="25400" cap="flat" cmpd="sng" algn="ctr">
            <a:solidFill>
              <a:schemeClr val="accent6">
                <a:lumMod val="75000"/>
              </a:schemeClr>
            </a:solidFill>
            <a:prstDash val="solid"/>
            <a:round/>
            <a:headEnd type="none" w="med" len="med"/>
            <a:tailEnd type="arrow"/>
          </a:ln>
          <a:effectLst/>
        </p:spPr>
      </p:cxnSp>
      <p:pic>
        <p:nvPicPr>
          <p:cNvPr id="6148" name="Picture 4" descr="http://www.signspecialist.com/decals/beevault/images/Seasons%20and%20Sun%20Moon%20Stars%20082-0240.gif"/>
          <p:cNvPicPr>
            <a:picLocks noChangeAspect="1" noChangeArrowheads="1"/>
          </p:cNvPicPr>
          <p:nvPr/>
        </p:nvPicPr>
        <p:blipFill>
          <a:blip r:embed="rId3" cstate="print"/>
          <a:srcRect/>
          <a:stretch>
            <a:fillRect/>
          </a:stretch>
        </p:blipFill>
        <p:spPr bwMode="auto">
          <a:xfrm flipH="1">
            <a:off x="0" y="2590800"/>
            <a:ext cx="2193636" cy="1447800"/>
          </a:xfrm>
          <a:prstGeom prst="rect">
            <a:avLst/>
          </a:prstGeom>
          <a:noFill/>
        </p:spPr>
      </p:pic>
      <p:sp>
        <p:nvSpPr>
          <p:cNvPr id="14" name="Slide Number Placeholder 3"/>
          <p:cNvSpPr txBox="1">
            <a:spLocks/>
          </p:cNvSpPr>
          <p:nvPr/>
        </p:nvSpPr>
        <p:spPr bwMode="auto">
          <a:xfrm>
            <a:off x="8229600" y="6172200"/>
            <a:ext cx="914400" cy="68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8CF41EA3-670D-4A2E-9248-4FE2F0D41611}" type="slidenum">
              <a:rPr lang="en-US" sz="1400">
                <a:solidFill>
                  <a:srgbClr val="000000"/>
                </a:solidFill>
              </a:rPr>
              <a:pPr algn="ctr"/>
              <a:t>10</a:t>
            </a:fld>
            <a:endParaRPr lang="en-US" sz="1400" dirty="0">
              <a:solidFill>
                <a:srgbClr val="000000"/>
              </a:solidFill>
            </a:endParaRPr>
          </a:p>
        </p:txBody>
      </p:sp>
      <p:sp>
        <p:nvSpPr>
          <p:cNvPr id="16" name="TextBox 15"/>
          <p:cNvSpPr txBox="1"/>
          <p:nvPr/>
        </p:nvSpPr>
        <p:spPr>
          <a:xfrm>
            <a:off x="3992694" y="4072570"/>
            <a:ext cx="1143000" cy="523220"/>
          </a:xfrm>
          <a:prstGeom prst="rect">
            <a:avLst/>
          </a:prstGeom>
          <a:noFill/>
        </p:spPr>
        <p:txBody>
          <a:bodyPr wrap="square" rtlCol="0">
            <a:spAutoFit/>
          </a:bodyPr>
          <a:lstStyle/>
          <a:p>
            <a:pPr algn="ctr"/>
            <a:r>
              <a:rPr lang="en-US" sz="2800" dirty="0">
                <a:latin typeface="+mj-lt"/>
              </a:rPr>
              <a:t>72°F</a:t>
            </a:r>
          </a:p>
        </p:txBody>
      </p:sp>
      <p:sp>
        <p:nvSpPr>
          <p:cNvPr id="17" name="Frame 16"/>
          <p:cNvSpPr/>
          <p:nvPr/>
        </p:nvSpPr>
        <p:spPr bwMode="auto">
          <a:xfrm>
            <a:off x="2944912" y="2897425"/>
            <a:ext cx="3227945" cy="2837759"/>
          </a:xfrm>
          <a:prstGeom prst="fram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8" name="Freeform 17"/>
          <p:cNvSpPr/>
          <p:nvPr/>
        </p:nvSpPr>
        <p:spPr bwMode="auto">
          <a:xfrm>
            <a:off x="2583192" y="2129005"/>
            <a:ext cx="3962400" cy="762000"/>
          </a:xfrm>
          <a:custGeom>
            <a:avLst/>
            <a:gdLst>
              <a:gd name="connsiteX0" fmla="*/ 0 w 3962400"/>
              <a:gd name="connsiteY0" fmla="*/ 1219200 h 1219200"/>
              <a:gd name="connsiteX1" fmla="*/ 1993919 w 3962400"/>
              <a:gd name="connsiteY1" fmla="*/ 0 h 1219200"/>
              <a:gd name="connsiteX2" fmla="*/ 3962400 w 3962400"/>
              <a:gd name="connsiteY2" fmla="*/ 1219200 h 1219200"/>
              <a:gd name="connsiteX3" fmla="*/ 0 w 3962400"/>
              <a:gd name="connsiteY3" fmla="*/ 1219200 h 1219200"/>
            </a:gdLst>
            <a:ahLst/>
            <a:cxnLst>
              <a:cxn ang="0">
                <a:pos x="connsiteX0" y="connsiteY0"/>
              </a:cxn>
              <a:cxn ang="0">
                <a:pos x="connsiteX1" y="connsiteY1"/>
              </a:cxn>
              <a:cxn ang="0">
                <a:pos x="connsiteX2" y="connsiteY2"/>
              </a:cxn>
              <a:cxn ang="0">
                <a:pos x="connsiteX3" y="connsiteY3"/>
              </a:cxn>
            </a:cxnLst>
            <a:rect l="l" t="t" r="r" b="b"/>
            <a:pathLst>
              <a:path w="3962400" h="1219200">
                <a:moveTo>
                  <a:pt x="0" y="1219200"/>
                </a:moveTo>
                <a:lnTo>
                  <a:pt x="1993919" y="0"/>
                </a:lnTo>
                <a:lnTo>
                  <a:pt x="3962400" y="1219200"/>
                </a:lnTo>
                <a:lnTo>
                  <a:pt x="0" y="1219200"/>
                </a:lnTo>
                <a:close/>
              </a:path>
            </a:pathLst>
          </a:cu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endParaRPr lang="en-US" smtClean="0"/>
          </a:p>
        </p:txBody>
      </p:sp>
      <p:grpSp>
        <p:nvGrpSpPr>
          <p:cNvPr id="20" name="Group 19"/>
          <p:cNvGrpSpPr/>
          <p:nvPr/>
        </p:nvGrpSpPr>
        <p:grpSpPr>
          <a:xfrm>
            <a:off x="5783855" y="3246105"/>
            <a:ext cx="381002" cy="2141143"/>
            <a:chOff x="5794872" y="3246105"/>
            <a:chExt cx="381002" cy="2141143"/>
          </a:xfrm>
        </p:grpSpPr>
        <p:sp>
          <p:nvSpPr>
            <p:cNvPr id="22" name="Rectangle 21"/>
            <p:cNvSpPr/>
            <p:nvPr/>
          </p:nvSpPr>
          <p:spPr bwMode="auto">
            <a:xfrm>
              <a:off x="5794872" y="3246105"/>
              <a:ext cx="381002" cy="2141143"/>
            </a:xfrm>
            <a:prstGeom prst="rect">
              <a:avLst/>
            </a:prstGeom>
            <a:solidFill>
              <a:schemeClr val="accent1">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cxnSp>
          <p:nvCxnSpPr>
            <p:cNvPr id="27" name="Straight Connector 26"/>
            <p:cNvCxnSpPr>
              <a:stCxn id="22" idx="0"/>
            </p:cNvCxnSpPr>
            <p:nvPr/>
          </p:nvCxnSpPr>
          <p:spPr bwMode="auto">
            <a:xfrm>
              <a:off x="5985373" y="3246105"/>
              <a:ext cx="0" cy="2130126"/>
            </a:xfrm>
            <a:prstGeom prst="line">
              <a:avLst/>
            </a:prstGeom>
            <a:solidFill>
              <a:schemeClr val="accent1"/>
            </a:solidFill>
            <a:ln w="34925" cap="flat" cmpd="sng" algn="ctr">
              <a:solidFill>
                <a:schemeClr val="tx2">
                  <a:lumMod val="60000"/>
                  <a:lumOff val="40000"/>
                </a:schemeClr>
              </a:solidFill>
              <a:prstDash val="solid"/>
              <a:round/>
              <a:headEnd type="none" w="med" len="med"/>
              <a:tailEnd type="none" w="med" len="med"/>
            </a:ln>
            <a:effectLst/>
          </p:spPr>
        </p:cxnSp>
      </p:grpSp>
      <p:sp>
        <p:nvSpPr>
          <p:cNvPr id="35" name="Rectangle 34"/>
          <p:cNvSpPr/>
          <p:nvPr/>
        </p:nvSpPr>
        <p:spPr bwMode="auto">
          <a:xfrm>
            <a:off x="2964303" y="3256556"/>
            <a:ext cx="340758" cy="2119675"/>
          </a:xfrm>
          <a:prstGeom prst="rect">
            <a:avLst/>
          </a:prstGeom>
          <a:noFill/>
          <a:ln w="50800" cap="flat" cmpd="sng" algn="ctr">
            <a:solidFill>
              <a:schemeClr val="accent3">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3"/>
          <p:cNvSpPr>
            <a:spLocks noGrp="1" noChangeArrowheads="1"/>
          </p:cNvSpPr>
          <p:nvPr>
            <p:ph type="title"/>
          </p:nvPr>
        </p:nvSpPr>
        <p:spPr>
          <a:xfrm>
            <a:off x="793750" y="342900"/>
            <a:ext cx="7888288" cy="1314450"/>
          </a:xfrm>
          <a:noFill/>
        </p:spPr>
        <p:txBody>
          <a:bodyPr/>
          <a:lstStyle/>
          <a:p>
            <a:r>
              <a:rPr lang="en-US" sz="2800" i="0" smtClean="0">
                <a:solidFill>
                  <a:schemeClr val="bg1"/>
                </a:solidFill>
                <a:effectLst/>
                <a:latin typeface="Arial" pitchFamily="34" charset="0"/>
              </a:rPr>
              <a:t>FIBROUS NSULATION = AIR BARRIER</a:t>
            </a:r>
          </a:p>
        </p:txBody>
      </p:sp>
      <p:sp>
        <p:nvSpPr>
          <p:cNvPr id="21" name="Title 3"/>
          <p:cNvSpPr txBox="1">
            <a:spLocks/>
          </p:cNvSpPr>
          <p:nvPr/>
        </p:nvSpPr>
        <p:spPr bwMode="auto">
          <a:xfrm>
            <a:off x="152400" y="228600"/>
            <a:ext cx="7620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eaLnBrk="0" hangingPunct="0">
              <a:defRPr/>
            </a:pPr>
            <a:r>
              <a:rPr lang="en-US" sz="3200" b="1" dirty="0" smtClean="0">
                <a:latin typeface="Calibri" pitchFamily="34" charset="0"/>
                <a:ea typeface="+mj-ea"/>
                <a:cs typeface="Arial" charset="0"/>
              </a:rPr>
              <a:t>Thermal enclosure system</a:t>
            </a:r>
          </a:p>
        </p:txBody>
      </p:sp>
      <p:pic>
        <p:nvPicPr>
          <p:cNvPr id="6146" name="Picture 2" descr="http://www.bostonbakesforbreastcancer.org/wp-content/uploads/2012/03/sun.jpg"/>
          <p:cNvPicPr>
            <a:picLocks noChangeAspect="1" noChangeArrowheads="1"/>
          </p:cNvPicPr>
          <p:nvPr/>
        </p:nvPicPr>
        <p:blipFill>
          <a:blip r:embed="rId3" cstate="print"/>
          <a:srcRect/>
          <a:stretch>
            <a:fillRect/>
          </a:stretch>
        </p:blipFill>
        <p:spPr bwMode="auto">
          <a:xfrm>
            <a:off x="7037942" y="2236424"/>
            <a:ext cx="1495380" cy="1524000"/>
          </a:xfrm>
          <a:prstGeom prst="rect">
            <a:avLst/>
          </a:prstGeom>
          <a:noFill/>
        </p:spPr>
      </p:pic>
      <p:sp>
        <p:nvSpPr>
          <p:cNvPr id="14" name="Slide Number Placeholder 3"/>
          <p:cNvSpPr txBox="1">
            <a:spLocks/>
          </p:cNvSpPr>
          <p:nvPr/>
        </p:nvSpPr>
        <p:spPr bwMode="auto">
          <a:xfrm>
            <a:off x="8229600" y="6172200"/>
            <a:ext cx="914400" cy="68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8CF41EA3-670D-4A2E-9248-4FE2F0D41611}" type="slidenum">
              <a:rPr lang="en-US" sz="1400">
                <a:solidFill>
                  <a:srgbClr val="000000"/>
                </a:solidFill>
              </a:rPr>
              <a:pPr algn="ctr"/>
              <a:t>11</a:t>
            </a:fld>
            <a:endParaRPr lang="en-US" sz="1400" dirty="0">
              <a:solidFill>
                <a:srgbClr val="000000"/>
              </a:solidFill>
            </a:endParaRPr>
          </a:p>
        </p:txBody>
      </p:sp>
      <p:sp>
        <p:nvSpPr>
          <p:cNvPr id="16" name="TextBox 15"/>
          <p:cNvSpPr txBox="1"/>
          <p:nvPr/>
        </p:nvSpPr>
        <p:spPr>
          <a:xfrm>
            <a:off x="990600" y="4812268"/>
            <a:ext cx="1143000" cy="523220"/>
          </a:xfrm>
          <a:prstGeom prst="rect">
            <a:avLst/>
          </a:prstGeom>
          <a:noFill/>
        </p:spPr>
        <p:txBody>
          <a:bodyPr wrap="square" rtlCol="0">
            <a:spAutoFit/>
          </a:bodyPr>
          <a:lstStyle/>
          <a:p>
            <a:pPr algn="ctr"/>
            <a:r>
              <a:rPr lang="en-US" sz="2800" dirty="0">
                <a:latin typeface="+mj-lt"/>
              </a:rPr>
              <a:t>105°F</a:t>
            </a:r>
          </a:p>
        </p:txBody>
      </p:sp>
      <p:sp>
        <p:nvSpPr>
          <p:cNvPr id="17" name="Frame 16"/>
          <p:cNvSpPr/>
          <p:nvPr/>
        </p:nvSpPr>
        <p:spPr bwMode="auto">
          <a:xfrm>
            <a:off x="2944912" y="2897425"/>
            <a:ext cx="3227945" cy="2837759"/>
          </a:xfrm>
          <a:prstGeom prst="fram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8" name="Freeform 17"/>
          <p:cNvSpPr/>
          <p:nvPr/>
        </p:nvSpPr>
        <p:spPr bwMode="auto">
          <a:xfrm>
            <a:off x="2583192" y="2129005"/>
            <a:ext cx="3962400" cy="762000"/>
          </a:xfrm>
          <a:custGeom>
            <a:avLst/>
            <a:gdLst>
              <a:gd name="connsiteX0" fmla="*/ 0 w 3962400"/>
              <a:gd name="connsiteY0" fmla="*/ 1219200 h 1219200"/>
              <a:gd name="connsiteX1" fmla="*/ 1993919 w 3962400"/>
              <a:gd name="connsiteY1" fmla="*/ 0 h 1219200"/>
              <a:gd name="connsiteX2" fmla="*/ 3962400 w 3962400"/>
              <a:gd name="connsiteY2" fmla="*/ 1219200 h 1219200"/>
              <a:gd name="connsiteX3" fmla="*/ 0 w 3962400"/>
              <a:gd name="connsiteY3" fmla="*/ 1219200 h 1219200"/>
            </a:gdLst>
            <a:ahLst/>
            <a:cxnLst>
              <a:cxn ang="0">
                <a:pos x="connsiteX0" y="connsiteY0"/>
              </a:cxn>
              <a:cxn ang="0">
                <a:pos x="connsiteX1" y="connsiteY1"/>
              </a:cxn>
              <a:cxn ang="0">
                <a:pos x="connsiteX2" y="connsiteY2"/>
              </a:cxn>
              <a:cxn ang="0">
                <a:pos x="connsiteX3" y="connsiteY3"/>
              </a:cxn>
            </a:cxnLst>
            <a:rect l="l" t="t" r="r" b="b"/>
            <a:pathLst>
              <a:path w="3962400" h="1219200">
                <a:moveTo>
                  <a:pt x="0" y="1219200"/>
                </a:moveTo>
                <a:lnTo>
                  <a:pt x="1993919" y="0"/>
                </a:lnTo>
                <a:lnTo>
                  <a:pt x="3962400" y="1219200"/>
                </a:lnTo>
                <a:lnTo>
                  <a:pt x="0" y="1219200"/>
                </a:lnTo>
                <a:close/>
              </a:path>
            </a:pathLst>
          </a:cu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endParaRPr lang="en-US" smtClean="0"/>
          </a:p>
        </p:txBody>
      </p:sp>
      <p:sp>
        <p:nvSpPr>
          <p:cNvPr id="20" name="Rectangle 19"/>
          <p:cNvSpPr/>
          <p:nvPr/>
        </p:nvSpPr>
        <p:spPr bwMode="auto">
          <a:xfrm>
            <a:off x="5783855" y="3246105"/>
            <a:ext cx="381002" cy="2141143"/>
          </a:xfrm>
          <a:prstGeom prst="rect">
            <a:avLst/>
          </a:prstGeom>
          <a:solidFill>
            <a:schemeClr val="accent1">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cxnSp>
        <p:nvCxnSpPr>
          <p:cNvPr id="22" name="Straight Connector 21"/>
          <p:cNvCxnSpPr>
            <a:stCxn id="20" idx="0"/>
          </p:cNvCxnSpPr>
          <p:nvPr/>
        </p:nvCxnSpPr>
        <p:spPr bwMode="auto">
          <a:xfrm>
            <a:off x="5974356" y="3246105"/>
            <a:ext cx="0" cy="2130126"/>
          </a:xfrm>
          <a:prstGeom prst="line">
            <a:avLst/>
          </a:prstGeom>
          <a:solidFill>
            <a:schemeClr val="accent1"/>
          </a:solidFill>
          <a:ln w="34925" cap="flat" cmpd="sng" algn="ctr">
            <a:solidFill>
              <a:schemeClr val="accent3">
                <a:lumMod val="75000"/>
              </a:schemeClr>
            </a:solidFill>
            <a:prstDash val="solid"/>
            <a:round/>
            <a:headEnd type="none" w="med" len="med"/>
            <a:tailEnd type="none" w="med" len="med"/>
          </a:ln>
          <a:effectLst/>
        </p:spPr>
      </p:cxnSp>
      <p:sp>
        <p:nvSpPr>
          <p:cNvPr id="27" name="TextBox 26"/>
          <p:cNvSpPr txBox="1"/>
          <p:nvPr/>
        </p:nvSpPr>
        <p:spPr>
          <a:xfrm>
            <a:off x="3992694" y="4072570"/>
            <a:ext cx="1143000" cy="523220"/>
          </a:xfrm>
          <a:prstGeom prst="rect">
            <a:avLst/>
          </a:prstGeom>
          <a:noFill/>
        </p:spPr>
        <p:txBody>
          <a:bodyPr wrap="square" rtlCol="0">
            <a:spAutoFit/>
          </a:bodyPr>
          <a:lstStyle/>
          <a:p>
            <a:pPr algn="ctr"/>
            <a:r>
              <a:rPr lang="en-US" sz="2800" dirty="0">
                <a:latin typeface="+mj-lt"/>
              </a:rPr>
              <a:t>72°F</a:t>
            </a:r>
          </a:p>
        </p:txBody>
      </p:sp>
      <p:cxnSp>
        <p:nvCxnSpPr>
          <p:cNvPr id="44" name="Curved Connector 43"/>
          <p:cNvCxnSpPr/>
          <p:nvPr/>
        </p:nvCxnSpPr>
        <p:spPr bwMode="auto">
          <a:xfrm rot="10800000" flipV="1">
            <a:off x="5980323" y="3019539"/>
            <a:ext cx="1143000" cy="990600"/>
          </a:xfrm>
          <a:prstGeom prst="curvedConnector3">
            <a:avLst>
              <a:gd name="adj1" fmla="val 50000"/>
            </a:avLst>
          </a:prstGeom>
          <a:solidFill>
            <a:schemeClr val="accent1"/>
          </a:solidFill>
          <a:ln w="22225" cap="flat" cmpd="sng" algn="ctr">
            <a:solidFill>
              <a:schemeClr val="accent6">
                <a:lumMod val="75000"/>
              </a:schemeClr>
            </a:solidFill>
            <a:prstDash val="solid"/>
            <a:round/>
            <a:headEnd type="none" w="med" len="med"/>
            <a:tailEnd type="arrow"/>
          </a:ln>
          <a:effectLst/>
        </p:spPr>
      </p:cxn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3"/>
          <p:cNvSpPr>
            <a:spLocks noGrp="1"/>
          </p:cNvSpPr>
          <p:nvPr>
            <p:ph type="title"/>
          </p:nvPr>
        </p:nvSpPr>
        <p:spPr/>
        <p:txBody>
          <a:bodyPr/>
          <a:lstStyle/>
          <a:p>
            <a:pPr>
              <a:defRPr/>
            </a:pPr>
            <a:r>
              <a:rPr lang="en-US" sz="3200" kern="1200" dirty="0" smtClean="0">
                <a:latin typeface="Calibri" pitchFamily="34" charset="0"/>
                <a:cs typeface="Arial" charset="0"/>
              </a:rPr>
              <a:t>Thermal defects to avoid</a:t>
            </a:r>
          </a:p>
        </p:txBody>
      </p:sp>
      <p:pic>
        <p:nvPicPr>
          <p:cNvPr id="73731" name="Picture 2" descr="IR2"/>
          <p:cNvPicPr>
            <a:picLocks noChangeAspect="1" noChangeArrowheads="1"/>
          </p:cNvPicPr>
          <p:nvPr/>
        </p:nvPicPr>
        <p:blipFill>
          <a:blip r:embed="rId3" cstate="print"/>
          <a:srcRect l="19357" b="18150"/>
          <a:stretch>
            <a:fillRect/>
          </a:stretch>
        </p:blipFill>
        <p:spPr bwMode="auto">
          <a:xfrm>
            <a:off x="1970088" y="1752600"/>
            <a:ext cx="5203825" cy="3962400"/>
          </a:xfrm>
          <a:prstGeom prst="rect">
            <a:avLst/>
          </a:prstGeom>
          <a:noFill/>
          <a:ln w="9525">
            <a:noFill/>
            <a:miter lim="800000"/>
            <a:headEnd/>
            <a:tailEnd/>
          </a:ln>
        </p:spPr>
      </p:pic>
      <p:sp>
        <p:nvSpPr>
          <p:cNvPr id="4" name="Content Placeholder 3"/>
          <p:cNvSpPr txBox="1">
            <a:spLocks/>
          </p:cNvSpPr>
          <p:nvPr/>
        </p:nvSpPr>
        <p:spPr bwMode="auto">
          <a:xfrm>
            <a:off x="1399310" y="6019800"/>
            <a:ext cx="6324600" cy="609600"/>
          </a:xfrm>
          <a:prstGeom prst="rect">
            <a:avLst/>
          </a:prstGeom>
          <a:noFill/>
          <a:ln>
            <a:noFill/>
          </a:ln>
          <a:extLst/>
        </p:spPr>
        <p:txBody>
          <a:bodyPr/>
          <a:lstStyle>
            <a:lvl1pPr marL="230188" indent="-230188" eaLnBrk="0" hangingPunct="0">
              <a:defRPr>
                <a:solidFill>
                  <a:schemeClr val="tx1"/>
                </a:solidFill>
                <a:latin typeface="Arial" charset="0"/>
              </a:defRPr>
            </a:lvl1pPr>
            <a:lvl2pPr marL="461963" indent="-231775"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spcBef>
                <a:spcPct val="20000"/>
              </a:spcBef>
              <a:buClr>
                <a:srgbClr val="00B0F0"/>
              </a:buClr>
              <a:defRPr/>
            </a:pPr>
            <a:r>
              <a:rPr lang="en-US" sz="2600" dirty="0" smtClean="0">
                <a:solidFill>
                  <a:schemeClr val="tx1">
                    <a:lumMod val="75000"/>
                    <a:lumOff val="25000"/>
                  </a:schemeClr>
                </a:solidFill>
                <a:latin typeface="Calibri" pitchFamily="34" charset="0"/>
                <a:cs typeface="Arial" pitchFamily="34" charset="0"/>
              </a:rPr>
              <a:t>Poorly installed insulation</a:t>
            </a:r>
            <a:endParaRPr lang="en-US" sz="2600" dirty="0">
              <a:solidFill>
                <a:schemeClr val="tx1">
                  <a:lumMod val="75000"/>
                  <a:lumOff val="25000"/>
                </a:schemeClr>
              </a:solidFill>
              <a:latin typeface="Calibri" pitchFamily="34" charset="0"/>
              <a:cs typeface="Arial" pitchFamily="34" charset="0"/>
            </a:endParaRPr>
          </a:p>
          <a:p>
            <a:pPr lvl="1">
              <a:spcBef>
                <a:spcPct val="20000"/>
              </a:spcBef>
              <a:buClr>
                <a:srgbClr val="00B0F0"/>
              </a:buClr>
              <a:buSzPct val="80000"/>
              <a:buFont typeface="Arial" charset="0"/>
              <a:buChar char="–"/>
              <a:defRPr/>
            </a:pPr>
            <a:endParaRPr lang="en-US" sz="2400" dirty="0">
              <a:solidFill>
                <a:srgbClr val="6F6F6F"/>
              </a:solidFill>
              <a:latin typeface="+mn-lt"/>
              <a:cs typeface="Arial" charset="0"/>
            </a:endParaRPr>
          </a:p>
        </p:txBody>
      </p:sp>
      <p:sp>
        <p:nvSpPr>
          <p:cNvPr id="5" name="Slide Number Placeholder 3"/>
          <p:cNvSpPr txBox="1">
            <a:spLocks/>
          </p:cNvSpPr>
          <p:nvPr/>
        </p:nvSpPr>
        <p:spPr bwMode="auto">
          <a:xfrm>
            <a:off x="8229600" y="6172200"/>
            <a:ext cx="914400" cy="68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8CF41EA3-670D-4A2E-9248-4FE2F0D41611}" type="slidenum">
              <a:rPr lang="en-US" sz="1400">
                <a:solidFill>
                  <a:srgbClr val="000000"/>
                </a:solidFill>
              </a:rPr>
              <a:pPr algn="ctr"/>
              <a:t>12</a:t>
            </a:fld>
            <a:endParaRPr lang="en-US" sz="1400" dirty="0">
              <a:solidFill>
                <a:srgbClr val="000000"/>
              </a:solidFill>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2"/>
          <p:cNvSpPr>
            <a:spLocks noGrp="1"/>
          </p:cNvSpPr>
          <p:nvPr>
            <p:ph type="title"/>
          </p:nvPr>
        </p:nvSpPr>
        <p:spPr/>
        <p:txBody>
          <a:bodyPr/>
          <a:lstStyle/>
          <a:p>
            <a:pPr>
              <a:defRPr/>
            </a:pPr>
            <a:r>
              <a:rPr lang="en-US" sz="3200" kern="1200" dirty="0" smtClean="0">
                <a:latin typeface="Calibri" pitchFamily="34" charset="0"/>
                <a:cs typeface="Arial" charset="0"/>
              </a:rPr>
              <a:t>Summary – </a:t>
            </a:r>
            <a:br>
              <a:rPr lang="en-US" sz="3200" kern="1200" dirty="0" smtClean="0">
                <a:latin typeface="Calibri" pitchFamily="34" charset="0"/>
                <a:cs typeface="Arial" charset="0"/>
              </a:rPr>
            </a:br>
            <a:r>
              <a:rPr lang="en-US" sz="3200" kern="1200" dirty="0" smtClean="0">
                <a:latin typeface="Calibri" pitchFamily="34" charset="0"/>
                <a:cs typeface="Arial" charset="0"/>
              </a:rPr>
              <a:t>Thermal enclosure system</a:t>
            </a:r>
          </a:p>
        </p:txBody>
      </p:sp>
      <p:sp>
        <p:nvSpPr>
          <p:cNvPr id="39939" name="Slide Number Placeholder 3"/>
          <p:cNvSpPr txBox="1">
            <a:spLocks/>
          </p:cNvSpPr>
          <p:nvPr/>
        </p:nvSpPr>
        <p:spPr bwMode="auto">
          <a:xfrm>
            <a:off x="8229600" y="6172200"/>
            <a:ext cx="914400" cy="68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8CF41EA3-670D-4A2E-9248-4FE2F0D41611}" type="slidenum">
              <a:rPr lang="en-US" sz="1400">
                <a:solidFill>
                  <a:srgbClr val="000000"/>
                </a:solidFill>
              </a:rPr>
              <a:pPr algn="ctr"/>
              <a:t>13</a:t>
            </a:fld>
            <a:endParaRPr lang="en-US" sz="1400" dirty="0">
              <a:solidFill>
                <a:srgbClr val="000000"/>
              </a:solidFill>
            </a:endParaRPr>
          </a:p>
        </p:txBody>
      </p:sp>
      <p:sp>
        <p:nvSpPr>
          <p:cNvPr id="39940" name="Content Placeholder 5"/>
          <p:cNvSpPr>
            <a:spLocks noGrp="1"/>
          </p:cNvSpPr>
          <p:nvPr>
            <p:ph idx="1"/>
          </p:nvPr>
        </p:nvSpPr>
        <p:spPr>
          <a:xfrm>
            <a:off x="480642" y="1600200"/>
            <a:ext cx="8362569" cy="4876800"/>
          </a:xfrm>
        </p:spPr>
        <p:txBody>
          <a:bodyPr/>
          <a:lstStyle/>
          <a:p>
            <a:pPr marL="230188" indent="-230188"/>
            <a:r>
              <a:rPr lang="en-US" sz="2600" kern="1200" dirty="0" smtClean="0">
                <a:latin typeface="Calibri" pitchFamily="34" charset="0"/>
                <a:cs typeface="Arial" pitchFamily="34" charset="0"/>
              </a:rPr>
              <a:t>Energy moves from more to less.</a:t>
            </a:r>
          </a:p>
          <a:p>
            <a:pPr marL="230188" indent="-230188"/>
            <a:r>
              <a:rPr lang="en-US" sz="2600" kern="1200" dirty="0" smtClean="0">
                <a:latin typeface="Calibri" pitchFamily="34" charset="0"/>
                <a:cs typeface="Arial" pitchFamily="34" charset="0"/>
              </a:rPr>
              <a:t>Over time, differences in temperatures dissipate.</a:t>
            </a:r>
          </a:p>
          <a:p>
            <a:pPr marL="230188" indent="-230188"/>
            <a:r>
              <a:rPr lang="en-US" sz="2600" kern="1200" dirty="0" smtClean="0">
                <a:latin typeface="Calibri" pitchFamily="34" charset="0"/>
                <a:cs typeface="Arial" pitchFamily="34" charset="0"/>
              </a:rPr>
              <a:t>Heat transfer can be quantified in Btu’s.</a:t>
            </a:r>
          </a:p>
          <a:p>
            <a:pPr marL="230188" indent="-230188"/>
            <a:r>
              <a:rPr lang="en-US" sz="2600" kern="1200" dirty="0" smtClean="0">
                <a:latin typeface="Calibri" pitchFamily="34" charset="0"/>
                <a:cs typeface="Arial" pitchFamily="34" charset="0"/>
              </a:rPr>
              <a:t>A complete thermal enclosure system is critical to creating a home that is more comfortable using less energy.</a:t>
            </a:r>
          </a:p>
          <a:p>
            <a:pPr lvl="0"/>
            <a:endParaRPr lang="en-US" sz="2600" kern="1200" dirty="0" smtClean="0">
              <a:solidFill>
                <a:srgbClr val="6F6F6F"/>
              </a:solidFill>
              <a:latin typeface="Calibri" pitchFamily="34" charset="0"/>
              <a:cs typeface="Arial" pitchFamily="34" charset="0"/>
            </a:endParaRPr>
          </a:p>
          <a:p>
            <a:pPr lvl="0"/>
            <a:endParaRPr lang="en-US" dirty="0" smtClean="0">
              <a:cs typeface="Arial" charset="0"/>
            </a:endParaRPr>
          </a:p>
          <a:p>
            <a:pPr lvl="0"/>
            <a:endParaRPr lang="en-US" dirty="0" smtClean="0">
              <a:cs typeface="Arial" charset="0"/>
            </a:endParaRPr>
          </a:p>
          <a:p>
            <a:pPr lvl="0"/>
            <a:endParaRPr lang="en-US" dirty="0" smtClean="0">
              <a:cs typeface="Arial" charset="0"/>
            </a:endParaRPr>
          </a:p>
        </p:txBody>
      </p:sp>
    </p:spTree>
    <p:extLst>
      <p:ext uri="{BB962C8B-B14F-4D97-AF65-F5344CB8AC3E}">
        <p14:creationId xmlns:p14="http://schemas.microsoft.com/office/powerpoint/2010/main" val="359936825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3"/>
          <p:cNvSpPr>
            <a:spLocks noGrp="1"/>
          </p:cNvSpPr>
          <p:nvPr>
            <p:ph type="title"/>
          </p:nvPr>
        </p:nvSpPr>
        <p:spPr/>
        <p:txBody>
          <a:bodyPr/>
          <a:lstStyle/>
          <a:p>
            <a:r>
              <a:rPr lang="en-US" sz="3200" kern="1200" dirty="0" smtClean="0">
                <a:latin typeface="Calibri" pitchFamily="34" charset="0"/>
                <a:cs typeface="Arial" charset="0"/>
              </a:rPr>
              <a:t>Heating &amp; cooling systems</a:t>
            </a:r>
          </a:p>
        </p:txBody>
      </p:sp>
      <p:sp>
        <p:nvSpPr>
          <p:cNvPr id="6" name="Text Box 5"/>
          <p:cNvSpPr txBox="1">
            <a:spLocks noChangeArrowheads="1"/>
          </p:cNvSpPr>
          <p:nvPr/>
        </p:nvSpPr>
        <p:spPr bwMode="auto">
          <a:xfrm>
            <a:off x="197387" y="2438400"/>
            <a:ext cx="2209800" cy="1569660"/>
          </a:xfrm>
          <a:prstGeom prst="rect">
            <a:avLst/>
          </a:prstGeom>
          <a:ln>
            <a:headEnd/>
            <a:tailEnd/>
          </a:ln>
          <a:effectLst>
            <a:outerShdw blurRad="50800" dist="38100" dir="5400000" algn="t" rotWithShape="0">
              <a:prstClr val="black">
                <a:alpha val="4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algn="ctr" fontAlgn="auto">
              <a:spcBef>
                <a:spcPts val="0"/>
              </a:spcBef>
              <a:spcAft>
                <a:spcPts val="0"/>
              </a:spcAft>
              <a:buClr>
                <a:srgbClr val="0237BC"/>
              </a:buClr>
              <a:defRPr/>
            </a:pPr>
            <a:r>
              <a:rPr lang="en-US" sz="2400" b="1" dirty="0">
                <a:solidFill>
                  <a:prstClr val="white"/>
                </a:solidFill>
                <a:latin typeface="Calibri" pitchFamily="34" charset="0"/>
              </a:rPr>
              <a:t>Heating, Cooling, &amp;</a:t>
            </a:r>
          </a:p>
          <a:p>
            <a:pPr algn="ctr" fontAlgn="auto">
              <a:spcBef>
                <a:spcPts val="0"/>
              </a:spcBef>
              <a:spcAft>
                <a:spcPts val="0"/>
              </a:spcAft>
              <a:buClr>
                <a:srgbClr val="0237BC"/>
              </a:buClr>
              <a:defRPr/>
            </a:pPr>
            <a:r>
              <a:rPr lang="en-US" sz="2400" b="1" dirty="0">
                <a:solidFill>
                  <a:prstClr val="white"/>
                </a:solidFill>
                <a:latin typeface="Calibri" pitchFamily="34" charset="0"/>
              </a:rPr>
              <a:t>Ventilation</a:t>
            </a:r>
          </a:p>
          <a:p>
            <a:pPr algn="ctr" fontAlgn="auto">
              <a:spcBef>
                <a:spcPts val="0"/>
              </a:spcBef>
              <a:spcAft>
                <a:spcPts val="0"/>
              </a:spcAft>
              <a:buClr>
                <a:srgbClr val="0237BC"/>
              </a:buClr>
              <a:defRPr/>
            </a:pPr>
            <a:r>
              <a:rPr lang="en-US" sz="2400" b="1" dirty="0">
                <a:solidFill>
                  <a:prstClr val="white"/>
                </a:solidFill>
                <a:latin typeface="Calibri" pitchFamily="34" charset="0"/>
              </a:rPr>
              <a:t>System </a:t>
            </a:r>
          </a:p>
        </p:txBody>
      </p:sp>
      <p:sp>
        <p:nvSpPr>
          <p:cNvPr id="8" name="Oval 7"/>
          <p:cNvSpPr/>
          <p:nvPr/>
        </p:nvSpPr>
        <p:spPr>
          <a:xfrm>
            <a:off x="1076862" y="1752600"/>
            <a:ext cx="457200" cy="457200"/>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b="1" dirty="0">
                <a:solidFill>
                  <a:prstClr val="white">
                    <a:lumMod val="50000"/>
                  </a:prstClr>
                </a:solidFill>
                <a:latin typeface="Calibri" pitchFamily="34" charset="0"/>
              </a:rPr>
              <a:t>2</a:t>
            </a:r>
          </a:p>
        </p:txBody>
      </p:sp>
      <p:sp>
        <p:nvSpPr>
          <p:cNvPr id="39941" name="Content Placeholder 3"/>
          <p:cNvSpPr txBox="1">
            <a:spLocks/>
          </p:cNvSpPr>
          <p:nvPr/>
        </p:nvSpPr>
        <p:spPr bwMode="auto">
          <a:xfrm>
            <a:off x="2694548" y="2209800"/>
            <a:ext cx="6262169" cy="4038600"/>
          </a:xfrm>
          <a:prstGeom prst="rect">
            <a:avLst/>
          </a:prstGeom>
          <a:noFill/>
          <a:ln>
            <a:noFill/>
          </a:ln>
          <a:extLst/>
        </p:spPr>
        <p:txBody>
          <a:bodyPr/>
          <a:lstStyle>
            <a:lvl1pPr marL="230188" indent="-230188" eaLnBrk="0" hangingPunct="0">
              <a:defRPr>
                <a:solidFill>
                  <a:schemeClr val="tx1"/>
                </a:solidFill>
                <a:latin typeface="Arial" charset="0"/>
              </a:defRPr>
            </a:lvl1pPr>
            <a:lvl2pPr marL="461963" indent="-231775"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20000"/>
              </a:spcBef>
              <a:buClr>
                <a:srgbClr val="00B0F0"/>
              </a:buClr>
              <a:buSzPct val="80000"/>
              <a:buFont typeface="Arial" charset="0"/>
              <a:buChar char="•"/>
              <a:defRPr/>
            </a:pPr>
            <a:r>
              <a:rPr lang="en-US" sz="2600" dirty="0" smtClean="0">
                <a:solidFill>
                  <a:schemeClr val="tx1">
                    <a:lumMod val="75000"/>
                    <a:lumOff val="25000"/>
                  </a:schemeClr>
                </a:solidFill>
                <a:latin typeface="Calibri" pitchFamily="34" charset="0"/>
                <a:cs typeface="Arial" pitchFamily="34" charset="0"/>
              </a:rPr>
              <a:t>Heating and cooling equipment that is:</a:t>
            </a:r>
          </a:p>
          <a:p>
            <a:pPr lvl="2">
              <a:spcBef>
                <a:spcPct val="20000"/>
              </a:spcBef>
              <a:buClr>
                <a:srgbClr val="00B0F0"/>
              </a:buClr>
              <a:buSzPct val="80000"/>
              <a:buFont typeface="Arial" charset="0"/>
              <a:buChar char="•"/>
              <a:defRPr/>
            </a:pPr>
            <a:r>
              <a:rPr lang="en-US" sz="2600" dirty="0" smtClean="0">
                <a:solidFill>
                  <a:schemeClr val="tx1">
                    <a:lumMod val="75000"/>
                    <a:lumOff val="25000"/>
                  </a:schemeClr>
                </a:solidFill>
                <a:latin typeface="Calibri" pitchFamily="34" charset="0"/>
                <a:cs typeface="Arial" pitchFamily="34" charset="0"/>
              </a:rPr>
              <a:t>High efficiency</a:t>
            </a:r>
          </a:p>
          <a:p>
            <a:pPr lvl="2">
              <a:spcBef>
                <a:spcPct val="20000"/>
              </a:spcBef>
              <a:buClr>
                <a:srgbClr val="00B0F0"/>
              </a:buClr>
              <a:buSzPct val="80000"/>
              <a:buFont typeface="Arial" charset="0"/>
              <a:buChar char="•"/>
              <a:defRPr/>
            </a:pPr>
            <a:r>
              <a:rPr lang="en-US" sz="2600" dirty="0" smtClean="0">
                <a:solidFill>
                  <a:schemeClr val="tx1">
                    <a:lumMod val="75000"/>
                    <a:lumOff val="25000"/>
                  </a:schemeClr>
                </a:solidFill>
                <a:latin typeface="Calibri" pitchFamily="34" charset="0"/>
                <a:cs typeface="Arial" pitchFamily="34" charset="0"/>
              </a:rPr>
              <a:t>Properly designed and installed</a:t>
            </a:r>
          </a:p>
          <a:p>
            <a:pPr lvl="2">
              <a:spcBef>
                <a:spcPct val="20000"/>
              </a:spcBef>
              <a:buClr>
                <a:srgbClr val="00B0F0"/>
              </a:buClr>
              <a:buSzPct val="80000"/>
              <a:buFont typeface="Arial" charset="0"/>
              <a:buChar char="•"/>
              <a:defRPr/>
            </a:pPr>
            <a:r>
              <a:rPr lang="en-US" sz="2600" dirty="0" smtClean="0">
                <a:solidFill>
                  <a:schemeClr val="tx1">
                    <a:lumMod val="75000"/>
                    <a:lumOff val="25000"/>
                  </a:schemeClr>
                </a:solidFill>
                <a:latin typeface="Calibri" pitchFamily="34" charset="0"/>
                <a:cs typeface="Arial" pitchFamily="34" charset="0"/>
              </a:rPr>
              <a:t>Combined with a duct system that’s insulated, sealed, and balanced</a:t>
            </a:r>
          </a:p>
          <a:p>
            <a:pPr>
              <a:spcBef>
                <a:spcPct val="20000"/>
              </a:spcBef>
              <a:buClr>
                <a:srgbClr val="00B0F0"/>
              </a:buClr>
              <a:buSzPct val="80000"/>
              <a:defRPr/>
            </a:pPr>
            <a:r>
              <a:rPr lang="en-US" sz="2600" dirty="0" smtClean="0">
                <a:solidFill>
                  <a:schemeClr val="tx1">
                    <a:lumMod val="75000"/>
                    <a:lumOff val="25000"/>
                  </a:schemeClr>
                </a:solidFill>
                <a:latin typeface="Calibri" pitchFamily="34" charset="0"/>
                <a:cs typeface="Arial" pitchFamily="34" charset="0"/>
              </a:rPr>
              <a:t>… maintains comfort with less energy. </a:t>
            </a:r>
          </a:p>
          <a:p>
            <a:pPr>
              <a:spcBef>
                <a:spcPct val="20000"/>
              </a:spcBef>
              <a:buClr>
                <a:srgbClr val="00B0F0"/>
              </a:buClr>
              <a:defRPr/>
            </a:pPr>
            <a:endParaRPr lang="en-US" sz="2600" dirty="0">
              <a:solidFill>
                <a:srgbClr val="6F6F6F"/>
              </a:solidFill>
              <a:latin typeface="+mn-lt"/>
              <a:cs typeface="Arial" charset="0"/>
            </a:endParaRPr>
          </a:p>
        </p:txBody>
      </p:sp>
      <p:sp>
        <p:nvSpPr>
          <p:cNvPr id="7" name="Slide Number Placeholder 3"/>
          <p:cNvSpPr txBox="1">
            <a:spLocks/>
          </p:cNvSpPr>
          <p:nvPr/>
        </p:nvSpPr>
        <p:spPr bwMode="auto">
          <a:xfrm>
            <a:off x="8229600" y="6172200"/>
            <a:ext cx="914400" cy="68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8CF41EA3-670D-4A2E-9248-4FE2F0D41611}" type="slidenum">
              <a:rPr lang="en-US" sz="1400">
                <a:solidFill>
                  <a:srgbClr val="000000"/>
                </a:solidFill>
              </a:rPr>
              <a:pPr algn="ctr"/>
              <a:t>14</a:t>
            </a:fld>
            <a:endParaRPr lang="en-US" sz="1400" dirty="0">
              <a:solidFill>
                <a:srgbClr val="000000"/>
              </a:solidFill>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3"/>
          <p:cNvSpPr>
            <a:spLocks noGrp="1" noChangeArrowheads="1"/>
          </p:cNvSpPr>
          <p:nvPr>
            <p:ph type="title"/>
          </p:nvPr>
        </p:nvSpPr>
        <p:spPr>
          <a:xfrm>
            <a:off x="793750" y="342900"/>
            <a:ext cx="7888288" cy="1314450"/>
          </a:xfrm>
          <a:noFill/>
        </p:spPr>
        <p:txBody>
          <a:bodyPr/>
          <a:lstStyle/>
          <a:p>
            <a:r>
              <a:rPr lang="en-US" sz="2800" i="0" smtClean="0">
                <a:solidFill>
                  <a:schemeClr val="bg1"/>
                </a:solidFill>
                <a:effectLst/>
                <a:latin typeface="Arial" pitchFamily="34" charset="0"/>
              </a:rPr>
              <a:t>FIBROUS NSULATION = AIR BARRIER</a:t>
            </a:r>
          </a:p>
        </p:txBody>
      </p:sp>
      <p:sp>
        <p:nvSpPr>
          <p:cNvPr id="40968" name="Line 15"/>
          <p:cNvSpPr>
            <a:spLocks noChangeShapeType="1"/>
          </p:cNvSpPr>
          <p:nvPr/>
        </p:nvSpPr>
        <p:spPr bwMode="auto">
          <a:xfrm flipH="1">
            <a:off x="4716463" y="822325"/>
            <a:ext cx="146050" cy="377825"/>
          </a:xfrm>
          <a:prstGeom prst="line">
            <a:avLst/>
          </a:prstGeom>
          <a:noFill/>
          <a:ln w="57150">
            <a:solidFill>
              <a:schemeClr val="bg1"/>
            </a:solidFill>
            <a:round/>
            <a:headEnd/>
            <a:tailEnd/>
          </a:ln>
        </p:spPr>
        <p:txBody>
          <a:bodyPr anchor="ctr">
            <a:spAutoFit/>
          </a:bodyPr>
          <a:lstStyle/>
          <a:p>
            <a:endParaRPr lang="en-US"/>
          </a:p>
        </p:txBody>
      </p:sp>
      <p:sp>
        <p:nvSpPr>
          <p:cNvPr id="21" name="Title 3"/>
          <p:cNvSpPr txBox="1">
            <a:spLocks/>
          </p:cNvSpPr>
          <p:nvPr/>
        </p:nvSpPr>
        <p:spPr bwMode="auto">
          <a:xfrm>
            <a:off x="152400" y="228600"/>
            <a:ext cx="7620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eaLnBrk="0" hangingPunct="0">
              <a:defRPr/>
            </a:pPr>
            <a:r>
              <a:rPr lang="en-US" sz="3200" b="1" dirty="0" smtClean="0">
                <a:latin typeface="Calibri" pitchFamily="34" charset="0"/>
                <a:ea typeface="+mj-ea"/>
                <a:cs typeface="Arial" charset="0"/>
              </a:rPr>
              <a:t>Heating &amp; cooling systems</a:t>
            </a:r>
          </a:p>
        </p:txBody>
      </p:sp>
      <p:sp>
        <p:nvSpPr>
          <p:cNvPr id="23" name="TextBox 22"/>
          <p:cNvSpPr txBox="1"/>
          <p:nvPr/>
        </p:nvSpPr>
        <p:spPr>
          <a:xfrm>
            <a:off x="990600" y="4812268"/>
            <a:ext cx="1143000" cy="523220"/>
          </a:xfrm>
          <a:prstGeom prst="rect">
            <a:avLst/>
          </a:prstGeom>
          <a:noFill/>
        </p:spPr>
        <p:txBody>
          <a:bodyPr wrap="square" rtlCol="0">
            <a:spAutoFit/>
          </a:bodyPr>
          <a:lstStyle/>
          <a:p>
            <a:pPr algn="ctr"/>
            <a:r>
              <a:rPr lang="en-US" sz="2800" dirty="0" smtClean="0">
                <a:latin typeface="+mj-lt"/>
              </a:rPr>
              <a:t>105</a:t>
            </a:r>
            <a:r>
              <a:rPr lang="en-US" sz="2800" dirty="0">
                <a:latin typeface="+mj-lt"/>
              </a:rPr>
              <a:t>°</a:t>
            </a:r>
            <a:r>
              <a:rPr lang="en-US" sz="2800" dirty="0" smtClean="0">
                <a:latin typeface="+mj-lt"/>
              </a:rPr>
              <a:t>F</a:t>
            </a:r>
            <a:endParaRPr lang="en-US" sz="2800" dirty="0">
              <a:latin typeface="+mj-lt"/>
            </a:endParaRPr>
          </a:p>
        </p:txBody>
      </p:sp>
      <p:sp>
        <p:nvSpPr>
          <p:cNvPr id="24" name="TextBox 23"/>
          <p:cNvSpPr txBox="1"/>
          <p:nvPr/>
        </p:nvSpPr>
        <p:spPr>
          <a:xfrm>
            <a:off x="3992692" y="4241570"/>
            <a:ext cx="1143000" cy="523220"/>
          </a:xfrm>
          <a:prstGeom prst="rect">
            <a:avLst/>
          </a:prstGeom>
          <a:noFill/>
        </p:spPr>
        <p:txBody>
          <a:bodyPr wrap="square" rtlCol="0">
            <a:spAutoFit/>
          </a:bodyPr>
          <a:lstStyle/>
          <a:p>
            <a:pPr algn="ctr"/>
            <a:r>
              <a:rPr lang="en-US" sz="2800" dirty="0">
                <a:latin typeface="+mj-lt"/>
              </a:rPr>
              <a:t>73°F</a:t>
            </a:r>
          </a:p>
        </p:txBody>
      </p:sp>
      <p:sp>
        <p:nvSpPr>
          <p:cNvPr id="18" name="Cube 17"/>
          <p:cNvSpPr/>
          <p:nvPr/>
        </p:nvSpPr>
        <p:spPr bwMode="auto">
          <a:xfrm>
            <a:off x="4196514" y="3658519"/>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9" name="Cube 18"/>
          <p:cNvSpPr/>
          <p:nvPr/>
        </p:nvSpPr>
        <p:spPr bwMode="auto">
          <a:xfrm>
            <a:off x="4501314" y="3658519"/>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0" name="Cube 19"/>
          <p:cNvSpPr/>
          <p:nvPr/>
        </p:nvSpPr>
        <p:spPr bwMode="auto">
          <a:xfrm>
            <a:off x="4806114" y="3658519"/>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7" name="Cube 26"/>
          <p:cNvSpPr/>
          <p:nvPr/>
        </p:nvSpPr>
        <p:spPr bwMode="auto">
          <a:xfrm>
            <a:off x="4348914" y="3887119"/>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9" name="Cube 28"/>
          <p:cNvSpPr/>
          <p:nvPr/>
        </p:nvSpPr>
        <p:spPr bwMode="auto">
          <a:xfrm>
            <a:off x="4653714" y="3887119"/>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30" name="Cube 29"/>
          <p:cNvSpPr/>
          <p:nvPr/>
        </p:nvSpPr>
        <p:spPr bwMode="auto">
          <a:xfrm>
            <a:off x="4348914" y="3429919"/>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31" name="Cube 30"/>
          <p:cNvSpPr/>
          <p:nvPr/>
        </p:nvSpPr>
        <p:spPr bwMode="auto">
          <a:xfrm>
            <a:off x="4653714" y="3429919"/>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38" name="TextBox 37"/>
          <p:cNvSpPr txBox="1"/>
          <p:nvPr/>
        </p:nvSpPr>
        <p:spPr>
          <a:xfrm>
            <a:off x="3992693" y="4830972"/>
            <a:ext cx="1143000" cy="523220"/>
          </a:xfrm>
          <a:prstGeom prst="rect">
            <a:avLst/>
          </a:prstGeom>
          <a:noFill/>
        </p:spPr>
        <p:txBody>
          <a:bodyPr wrap="square" rtlCol="0">
            <a:spAutoFit/>
          </a:bodyPr>
          <a:lstStyle/>
          <a:p>
            <a:pPr algn="ctr"/>
            <a:r>
              <a:rPr lang="en-US" sz="2800" dirty="0">
                <a:latin typeface="+mj-lt"/>
              </a:rPr>
              <a:t>72°F</a:t>
            </a:r>
          </a:p>
        </p:txBody>
      </p:sp>
      <p:sp>
        <p:nvSpPr>
          <p:cNvPr id="22" name="Slide Number Placeholder 3"/>
          <p:cNvSpPr txBox="1">
            <a:spLocks/>
          </p:cNvSpPr>
          <p:nvPr/>
        </p:nvSpPr>
        <p:spPr bwMode="auto">
          <a:xfrm>
            <a:off x="8229600" y="6172200"/>
            <a:ext cx="914400" cy="68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8CF41EA3-670D-4A2E-9248-4FE2F0D41611}" type="slidenum">
              <a:rPr lang="en-US" sz="1400">
                <a:solidFill>
                  <a:srgbClr val="000000"/>
                </a:solidFill>
              </a:rPr>
              <a:pPr algn="ctr"/>
              <a:t>15</a:t>
            </a:fld>
            <a:endParaRPr lang="en-US" sz="1400" dirty="0">
              <a:solidFill>
                <a:srgbClr val="000000"/>
              </a:solidFill>
            </a:endParaRPr>
          </a:p>
        </p:txBody>
      </p:sp>
      <p:sp>
        <p:nvSpPr>
          <p:cNvPr id="33" name="Frame 32"/>
          <p:cNvSpPr/>
          <p:nvPr/>
        </p:nvSpPr>
        <p:spPr bwMode="auto">
          <a:xfrm>
            <a:off x="2952520" y="2897425"/>
            <a:ext cx="3227945" cy="2837759"/>
          </a:xfrm>
          <a:prstGeom prst="fram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34" name="Freeform 33"/>
          <p:cNvSpPr/>
          <p:nvPr/>
        </p:nvSpPr>
        <p:spPr bwMode="auto">
          <a:xfrm>
            <a:off x="2590800" y="2129005"/>
            <a:ext cx="3962400" cy="762000"/>
          </a:xfrm>
          <a:custGeom>
            <a:avLst/>
            <a:gdLst>
              <a:gd name="connsiteX0" fmla="*/ 0 w 3962400"/>
              <a:gd name="connsiteY0" fmla="*/ 1219200 h 1219200"/>
              <a:gd name="connsiteX1" fmla="*/ 1993919 w 3962400"/>
              <a:gd name="connsiteY1" fmla="*/ 0 h 1219200"/>
              <a:gd name="connsiteX2" fmla="*/ 3962400 w 3962400"/>
              <a:gd name="connsiteY2" fmla="*/ 1219200 h 1219200"/>
              <a:gd name="connsiteX3" fmla="*/ 0 w 3962400"/>
              <a:gd name="connsiteY3" fmla="*/ 1219200 h 1219200"/>
            </a:gdLst>
            <a:ahLst/>
            <a:cxnLst>
              <a:cxn ang="0">
                <a:pos x="connsiteX0" y="connsiteY0"/>
              </a:cxn>
              <a:cxn ang="0">
                <a:pos x="connsiteX1" y="connsiteY1"/>
              </a:cxn>
              <a:cxn ang="0">
                <a:pos x="connsiteX2" y="connsiteY2"/>
              </a:cxn>
              <a:cxn ang="0">
                <a:pos x="connsiteX3" y="connsiteY3"/>
              </a:cxn>
            </a:cxnLst>
            <a:rect l="l" t="t" r="r" b="b"/>
            <a:pathLst>
              <a:path w="3962400" h="1219200">
                <a:moveTo>
                  <a:pt x="0" y="1219200"/>
                </a:moveTo>
                <a:lnTo>
                  <a:pt x="1993919" y="0"/>
                </a:lnTo>
                <a:lnTo>
                  <a:pt x="3962400" y="1219200"/>
                </a:lnTo>
                <a:lnTo>
                  <a:pt x="0" y="1219200"/>
                </a:lnTo>
                <a:close/>
              </a:path>
            </a:pathLst>
          </a:cu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endParaRPr lang="en-US" smtClean="0"/>
          </a:p>
        </p:txBody>
      </p:sp>
      <p:grpSp>
        <p:nvGrpSpPr>
          <p:cNvPr id="35" name="Group 34"/>
          <p:cNvGrpSpPr/>
          <p:nvPr/>
        </p:nvGrpSpPr>
        <p:grpSpPr>
          <a:xfrm>
            <a:off x="5794872" y="3246105"/>
            <a:ext cx="381002" cy="2141143"/>
            <a:chOff x="5794872" y="3246105"/>
            <a:chExt cx="381002" cy="2141143"/>
          </a:xfrm>
        </p:grpSpPr>
        <p:sp>
          <p:nvSpPr>
            <p:cNvPr id="36" name="Rectangle 35"/>
            <p:cNvSpPr/>
            <p:nvPr/>
          </p:nvSpPr>
          <p:spPr bwMode="auto">
            <a:xfrm>
              <a:off x="5794872" y="3246105"/>
              <a:ext cx="381002" cy="2141143"/>
            </a:xfrm>
            <a:prstGeom prst="rect">
              <a:avLst/>
            </a:prstGeom>
            <a:solidFill>
              <a:schemeClr val="accent1">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cxnSp>
          <p:nvCxnSpPr>
            <p:cNvPr id="37" name="Straight Connector 36"/>
            <p:cNvCxnSpPr>
              <a:stCxn id="36" idx="0"/>
            </p:cNvCxnSpPr>
            <p:nvPr/>
          </p:nvCxnSpPr>
          <p:spPr bwMode="auto">
            <a:xfrm>
              <a:off x="5985373" y="3246105"/>
              <a:ext cx="0" cy="2130126"/>
            </a:xfrm>
            <a:prstGeom prst="line">
              <a:avLst/>
            </a:prstGeom>
            <a:solidFill>
              <a:schemeClr val="accent1"/>
            </a:solidFill>
            <a:ln w="34925" cap="flat" cmpd="sng" algn="ctr">
              <a:solidFill>
                <a:schemeClr val="tx2">
                  <a:lumMod val="60000"/>
                  <a:lumOff val="40000"/>
                </a:schemeClr>
              </a:solidFill>
              <a:prstDash val="solid"/>
              <a:round/>
              <a:headEnd type="none" w="med" len="med"/>
              <a:tailEnd type="none" w="med" len="med"/>
            </a:ln>
            <a:effectLst/>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grpId="0" nodeType="clickEffect">
                                  <p:stCondLst>
                                    <p:cond delay="0"/>
                                  </p:stCondLst>
                                  <p:childTnLst>
                                    <p:animMotion origin="layout" path="M 0 0  L 0.25 0  E" pathEditMode="relative" ptsTypes="">
                                      <p:cBhvr>
                                        <p:cTn id="6" dur="2000" fill="hold"/>
                                        <p:tgtEl>
                                          <p:spTgt spid="18"/>
                                        </p:tgtEl>
                                        <p:attrNameLst>
                                          <p:attrName>ppt_x</p:attrName>
                                          <p:attrName>ppt_y</p:attrName>
                                        </p:attrNameLst>
                                      </p:cBhvr>
                                    </p:animMotion>
                                  </p:childTnLst>
                                </p:cTn>
                              </p:par>
                              <p:par>
                                <p:cTn id="7" presetID="63" presetClass="path" presetSubtype="0" accel="50000" decel="50000" fill="hold" grpId="0" nodeType="withEffect">
                                  <p:stCondLst>
                                    <p:cond delay="0"/>
                                  </p:stCondLst>
                                  <p:childTnLst>
                                    <p:animMotion origin="layout" path="M 0 0  L 0.25 0  E" pathEditMode="relative" ptsTypes="">
                                      <p:cBhvr>
                                        <p:cTn id="8" dur="2000" fill="hold"/>
                                        <p:tgtEl>
                                          <p:spTgt spid="19"/>
                                        </p:tgtEl>
                                        <p:attrNameLst>
                                          <p:attrName>ppt_x</p:attrName>
                                          <p:attrName>ppt_y</p:attrName>
                                        </p:attrNameLst>
                                      </p:cBhvr>
                                    </p:animMotion>
                                  </p:childTnLst>
                                </p:cTn>
                              </p:par>
                              <p:par>
                                <p:cTn id="9" presetID="63" presetClass="path" presetSubtype="0" accel="50000" decel="50000" fill="hold" grpId="0" nodeType="withEffect">
                                  <p:stCondLst>
                                    <p:cond delay="0"/>
                                  </p:stCondLst>
                                  <p:childTnLst>
                                    <p:animMotion origin="layout" path="M 0 0  L 0.25 0  E" pathEditMode="relative" ptsTypes="">
                                      <p:cBhvr>
                                        <p:cTn id="10" dur="2000" fill="hold"/>
                                        <p:tgtEl>
                                          <p:spTgt spid="20"/>
                                        </p:tgtEl>
                                        <p:attrNameLst>
                                          <p:attrName>ppt_x</p:attrName>
                                          <p:attrName>ppt_y</p:attrName>
                                        </p:attrNameLst>
                                      </p:cBhvr>
                                    </p:animMotion>
                                  </p:childTnLst>
                                </p:cTn>
                              </p:par>
                              <p:par>
                                <p:cTn id="11" presetID="63" presetClass="path" presetSubtype="0" accel="50000" decel="50000" fill="hold" grpId="0" nodeType="withEffect">
                                  <p:stCondLst>
                                    <p:cond delay="0"/>
                                  </p:stCondLst>
                                  <p:childTnLst>
                                    <p:animMotion origin="layout" path="M 0 0  L 0.25 0  E" pathEditMode="relative" ptsTypes="">
                                      <p:cBhvr>
                                        <p:cTn id="12" dur="2000" fill="hold"/>
                                        <p:tgtEl>
                                          <p:spTgt spid="27"/>
                                        </p:tgtEl>
                                        <p:attrNameLst>
                                          <p:attrName>ppt_x</p:attrName>
                                          <p:attrName>ppt_y</p:attrName>
                                        </p:attrNameLst>
                                      </p:cBhvr>
                                    </p:animMotion>
                                  </p:childTnLst>
                                </p:cTn>
                              </p:par>
                              <p:par>
                                <p:cTn id="13" presetID="63" presetClass="path" presetSubtype="0" accel="50000" decel="50000" fill="hold" grpId="0" nodeType="withEffect">
                                  <p:stCondLst>
                                    <p:cond delay="0"/>
                                  </p:stCondLst>
                                  <p:childTnLst>
                                    <p:animMotion origin="layout" path="M 0 0  L 0.25 0  E" pathEditMode="relative" ptsTypes="">
                                      <p:cBhvr>
                                        <p:cTn id="14" dur="2000" fill="hold"/>
                                        <p:tgtEl>
                                          <p:spTgt spid="29"/>
                                        </p:tgtEl>
                                        <p:attrNameLst>
                                          <p:attrName>ppt_x</p:attrName>
                                          <p:attrName>ppt_y</p:attrName>
                                        </p:attrNameLst>
                                      </p:cBhvr>
                                    </p:animMotion>
                                  </p:childTnLst>
                                </p:cTn>
                              </p:par>
                              <p:par>
                                <p:cTn id="15" presetID="63" presetClass="path" presetSubtype="0" accel="50000" decel="50000" fill="hold" grpId="0" nodeType="withEffect">
                                  <p:stCondLst>
                                    <p:cond delay="0"/>
                                  </p:stCondLst>
                                  <p:childTnLst>
                                    <p:animMotion origin="layout" path="M 0 0  L 0.25 0  E" pathEditMode="relative" ptsTypes="">
                                      <p:cBhvr>
                                        <p:cTn id="16" dur="2000" fill="hold"/>
                                        <p:tgtEl>
                                          <p:spTgt spid="30"/>
                                        </p:tgtEl>
                                        <p:attrNameLst>
                                          <p:attrName>ppt_x</p:attrName>
                                          <p:attrName>ppt_y</p:attrName>
                                        </p:attrNameLst>
                                      </p:cBhvr>
                                    </p:animMotion>
                                  </p:childTnLst>
                                </p:cTn>
                              </p:par>
                              <p:par>
                                <p:cTn id="17" presetID="63" presetClass="path" presetSubtype="0" accel="50000" decel="50000" fill="hold" grpId="0" nodeType="withEffect">
                                  <p:stCondLst>
                                    <p:cond delay="0"/>
                                  </p:stCondLst>
                                  <p:childTnLst>
                                    <p:animMotion origin="layout" path="M 0 0  L 0.25 0  E" pathEditMode="relative" ptsTypes="">
                                      <p:cBhvr>
                                        <p:cTn id="18" dur="2000" fill="hold"/>
                                        <p:tgtEl>
                                          <p:spTgt spid="31"/>
                                        </p:tgtEl>
                                        <p:attrNameLst>
                                          <p:attrName>ppt_x</p:attrName>
                                          <p:attrName>ppt_y</p:attrName>
                                        </p:attrNameLst>
                                      </p:cBhvr>
                                    </p:animMotion>
                                  </p:childTnLst>
                                </p:cTn>
                              </p:par>
                              <p:par>
                                <p:cTn id="19" presetID="9" presetClass="entr" presetSubtype="0" fill="hold" grpId="0" nodeType="with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dissolve">
                                      <p:cBhvr>
                                        <p:cTn id="21" dur="500"/>
                                        <p:tgtEl>
                                          <p:spTgt spid="38"/>
                                        </p:tgtEl>
                                      </p:cBhvr>
                                    </p:animEffect>
                                  </p:childTnLst>
                                </p:cTn>
                              </p:par>
                              <p:par>
                                <p:cTn id="22" presetID="9" presetClass="exit" presetSubtype="0" fill="hold" grpId="0" nodeType="withEffect">
                                  <p:stCondLst>
                                    <p:cond delay="0"/>
                                  </p:stCondLst>
                                  <p:childTnLst>
                                    <p:animEffect transition="out" filter="dissolve">
                                      <p:cBhvr>
                                        <p:cTn id="23" dur="500"/>
                                        <p:tgtEl>
                                          <p:spTgt spid="24"/>
                                        </p:tgtEl>
                                      </p:cBhvr>
                                    </p:animEffect>
                                    <p:set>
                                      <p:cBhvr>
                                        <p:cTn id="24"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8" grpId="0" animBg="1"/>
      <p:bldP spid="19" grpId="0" animBg="1"/>
      <p:bldP spid="20" grpId="0" animBg="1"/>
      <p:bldP spid="27" grpId="0" animBg="1"/>
      <p:bldP spid="29" grpId="0" animBg="1"/>
      <p:bldP spid="30" grpId="0" animBg="1"/>
      <p:bldP spid="31" grpId="0" animBg="1"/>
      <p:bldP spid="3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2"/>
          <p:cNvSpPr>
            <a:spLocks noGrp="1"/>
          </p:cNvSpPr>
          <p:nvPr>
            <p:ph type="title"/>
          </p:nvPr>
        </p:nvSpPr>
        <p:spPr/>
        <p:txBody>
          <a:bodyPr/>
          <a:lstStyle/>
          <a:p>
            <a:pPr>
              <a:defRPr/>
            </a:pPr>
            <a:r>
              <a:rPr lang="en-US" sz="3200" kern="1200" dirty="0" smtClean="0">
                <a:latin typeface="Calibri" pitchFamily="34" charset="0"/>
                <a:cs typeface="Arial" charset="0"/>
              </a:rPr>
              <a:t>Three major steps </a:t>
            </a:r>
            <a:br>
              <a:rPr lang="en-US" sz="3200" kern="1200" dirty="0" smtClean="0">
                <a:latin typeface="Calibri" pitchFamily="34" charset="0"/>
                <a:cs typeface="Arial" charset="0"/>
              </a:rPr>
            </a:br>
            <a:r>
              <a:rPr lang="en-US" sz="3200" kern="1200" dirty="0" smtClean="0">
                <a:latin typeface="Calibri" pitchFamily="34" charset="0"/>
                <a:cs typeface="Arial" charset="0"/>
              </a:rPr>
              <a:t>to design an HVAC system</a:t>
            </a:r>
          </a:p>
        </p:txBody>
      </p:sp>
      <p:sp>
        <p:nvSpPr>
          <p:cNvPr id="39939" name="Slide Number Placeholder 3"/>
          <p:cNvSpPr txBox="1">
            <a:spLocks/>
          </p:cNvSpPr>
          <p:nvPr/>
        </p:nvSpPr>
        <p:spPr bwMode="auto">
          <a:xfrm>
            <a:off x="8229600" y="6172200"/>
            <a:ext cx="914400" cy="68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8CF41EA3-670D-4A2E-9248-4FE2F0D41611}" type="slidenum">
              <a:rPr lang="en-US" sz="1400">
                <a:solidFill>
                  <a:srgbClr val="000000"/>
                </a:solidFill>
              </a:rPr>
              <a:pPr algn="ctr"/>
              <a:t>16</a:t>
            </a:fld>
            <a:endParaRPr lang="en-US" sz="1400" dirty="0">
              <a:solidFill>
                <a:srgbClr val="000000"/>
              </a:solidFill>
            </a:endParaRPr>
          </a:p>
        </p:txBody>
      </p:sp>
      <p:sp>
        <p:nvSpPr>
          <p:cNvPr id="39940" name="Content Placeholder 5"/>
          <p:cNvSpPr>
            <a:spLocks noGrp="1"/>
          </p:cNvSpPr>
          <p:nvPr>
            <p:ph idx="1"/>
          </p:nvPr>
        </p:nvSpPr>
        <p:spPr>
          <a:xfrm>
            <a:off x="480643" y="1600200"/>
            <a:ext cx="8046412" cy="4876800"/>
          </a:xfrm>
        </p:spPr>
        <p:txBody>
          <a:bodyPr/>
          <a:lstStyle/>
          <a:p>
            <a:pPr marL="514350" indent="-514350">
              <a:buFont typeface="+mj-lt"/>
              <a:buAutoNum type="arabicPeriod"/>
            </a:pPr>
            <a:r>
              <a:rPr lang="en-US" sz="2600" kern="1200" dirty="0" smtClean="0">
                <a:latin typeface="Calibri" pitchFamily="34" charset="0"/>
                <a:cs typeface="Arial" pitchFamily="34" charset="0"/>
              </a:rPr>
              <a:t>Calculate the heating and cooling loads.</a:t>
            </a:r>
          </a:p>
          <a:p>
            <a:pPr marL="514350" indent="-514350">
              <a:buFont typeface="+mj-lt"/>
              <a:buAutoNum type="arabicPeriod"/>
            </a:pPr>
            <a:r>
              <a:rPr lang="en-US" sz="2600" kern="1200" dirty="0" smtClean="0">
                <a:latin typeface="Calibri" pitchFamily="34" charset="0"/>
                <a:cs typeface="Arial" pitchFamily="34" charset="0"/>
              </a:rPr>
              <a:t>Select equipment that meets those loads.</a:t>
            </a:r>
          </a:p>
          <a:p>
            <a:pPr marL="514350" indent="-514350">
              <a:buFont typeface="+mj-lt"/>
              <a:buAutoNum type="arabicPeriod"/>
            </a:pPr>
            <a:r>
              <a:rPr lang="en-US" sz="2600" kern="1200" dirty="0" smtClean="0">
                <a:latin typeface="Calibri" pitchFamily="34" charset="0"/>
                <a:cs typeface="Arial" pitchFamily="34" charset="0"/>
              </a:rPr>
              <a:t>Design a duct system that gets air from the heating &amp; cooling equipment to the rooms in the house, and then from the rooms back to the equipment.</a:t>
            </a:r>
          </a:p>
          <a:p>
            <a:pPr lvl="0"/>
            <a:endParaRPr lang="en-US" sz="2600" kern="1200" dirty="0" smtClean="0">
              <a:solidFill>
                <a:srgbClr val="6F6F6F"/>
              </a:solidFill>
              <a:latin typeface="Calibri" pitchFamily="34" charset="0"/>
              <a:cs typeface="Arial" pitchFamily="34" charset="0"/>
            </a:endParaRPr>
          </a:p>
          <a:p>
            <a:pPr lvl="0"/>
            <a:endParaRPr lang="en-US" dirty="0" smtClean="0">
              <a:cs typeface="Arial" charset="0"/>
            </a:endParaRPr>
          </a:p>
          <a:p>
            <a:pPr lvl="0"/>
            <a:endParaRPr lang="en-US" dirty="0" smtClean="0">
              <a:cs typeface="Arial" charset="0"/>
            </a:endParaRPr>
          </a:p>
          <a:p>
            <a:pPr lvl="0"/>
            <a:endParaRPr lang="en-US" dirty="0" smtClean="0">
              <a:cs typeface="Arial" charset="0"/>
            </a:endParaRPr>
          </a:p>
        </p:txBody>
      </p:sp>
    </p:spTree>
    <p:extLst>
      <p:ext uri="{BB962C8B-B14F-4D97-AF65-F5344CB8AC3E}">
        <p14:creationId xmlns:p14="http://schemas.microsoft.com/office/powerpoint/2010/main" val="359936825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2"/>
          <p:cNvSpPr>
            <a:spLocks noGrp="1"/>
          </p:cNvSpPr>
          <p:nvPr>
            <p:ph type="ctrTitle"/>
          </p:nvPr>
        </p:nvSpPr>
        <p:spPr/>
        <p:txBody>
          <a:bodyPr/>
          <a:lstStyle/>
          <a:p>
            <a:pPr algn="ctr">
              <a:defRPr/>
            </a:pPr>
            <a:r>
              <a:rPr lang="en-US" kern="1200" dirty="0" smtClean="0"/>
              <a:t>Step 1: </a:t>
            </a:r>
            <a:br>
              <a:rPr lang="en-US" kern="1200" dirty="0" smtClean="0"/>
            </a:br>
            <a:r>
              <a:rPr lang="en-US" kern="1200" dirty="0" smtClean="0"/>
              <a:t>Calculate Heating &amp; Cooling </a:t>
            </a:r>
            <a:r>
              <a:rPr lang="en-US" kern="1200" dirty="0"/>
              <a:t>L</a:t>
            </a:r>
            <a:r>
              <a:rPr lang="en-US" kern="1200" dirty="0" smtClean="0"/>
              <a:t>oads</a:t>
            </a:r>
          </a:p>
        </p:txBody>
      </p:sp>
      <p:sp>
        <p:nvSpPr>
          <p:cNvPr id="7" name="Slide Number Placeholder 3"/>
          <p:cNvSpPr txBox="1">
            <a:spLocks/>
          </p:cNvSpPr>
          <p:nvPr/>
        </p:nvSpPr>
        <p:spPr bwMode="auto">
          <a:xfrm>
            <a:off x="8229600" y="6172200"/>
            <a:ext cx="914400" cy="68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8CF41EA3-670D-4A2E-9248-4FE2F0D41611}" type="slidenum">
              <a:rPr lang="en-US" sz="1400">
                <a:solidFill>
                  <a:srgbClr val="000000"/>
                </a:solidFill>
              </a:rPr>
              <a:pPr algn="ctr"/>
              <a:t>17</a:t>
            </a:fld>
            <a:endParaRPr lang="en-US" sz="1400" dirty="0">
              <a:solidFill>
                <a:srgbClr val="000000"/>
              </a:solidFill>
            </a:endParaRPr>
          </a:p>
        </p:txBody>
      </p:sp>
    </p:spTree>
    <p:extLst>
      <p:ext uri="{BB962C8B-B14F-4D97-AF65-F5344CB8AC3E}">
        <p14:creationId xmlns:p14="http://schemas.microsoft.com/office/powerpoint/2010/main" val="359936825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2"/>
          <p:cNvSpPr>
            <a:spLocks noGrp="1"/>
          </p:cNvSpPr>
          <p:nvPr>
            <p:ph type="title"/>
          </p:nvPr>
        </p:nvSpPr>
        <p:spPr/>
        <p:txBody>
          <a:bodyPr/>
          <a:lstStyle/>
          <a:p>
            <a:pPr>
              <a:defRPr/>
            </a:pPr>
            <a:r>
              <a:rPr lang="en-US" sz="3200" kern="1200" dirty="0" smtClean="0">
                <a:latin typeface="Calibri" pitchFamily="34" charset="0"/>
                <a:cs typeface="Arial" charset="0"/>
              </a:rPr>
              <a:t>Step 1:</a:t>
            </a:r>
            <a:br>
              <a:rPr lang="en-US" sz="3200" kern="1200" dirty="0" smtClean="0">
                <a:latin typeface="Calibri" pitchFamily="34" charset="0"/>
                <a:cs typeface="Arial" charset="0"/>
              </a:rPr>
            </a:br>
            <a:r>
              <a:rPr lang="en-US" sz="3200" kern="1200" dirty="0" smtClean="0">
                <a:latin typeface="Calibri" pitchFamily="34" charset="0"/>
                <a:cs typeface="Arial" charset="0"/>
              </a:rPr>
              <a:t>Calculate heating &amp; cooling loads</a:t>
            </a:r>
          </a:p>
        </p:txBody>
      </p:sp>
      <p:sp>
        <p:nvSpPr>
          <p:cNvPr id="39940" name="Content Placeholder 5"/>
          <p:cNvSpPr>
            <a:spLocks noGrp="1"/>
          </p:cNvSpPr>
          <p:nvPr>
            <p:ph idx="1"/>
          </p:nvPr>
        </p:nvSpPr>
        <p:spPr>
          <a:xfrm>
            <a:off x="152400" y="1600200"/>
            <a:ext cx="8991600" cy="4876800"/>
          </a:xfrm>
        </p:spPr>
        <p:txBody>
          <a:bodyPr/>
          <a:lstStyle/>
          <a:p>
            <a:pPr>
              <a:buSzPct val="80000"/>
              <a:defRPr/>
            </a:pPr>
            <a:r>
              <a:rPr lang="en-US" sz="2600" u="sng" kern="1200" dirty="0" smtClean="0">
                <a:latin typeface="Calibri" pitchFamily="34" charset="0"/>
                <a:cs typeface="Arial" pitchFamily="34" charset="0"/>
              </a:rPr>
              <a:t>Cooling load</a:t>
            </a:r>
            <a:r>
              <a:rPr lang="en-US" sz="2600" kern="1200" dirty="0" smtClean="0">
                <a:latin typeface="Calibri" pitchFamily="34" charset="0"/>
                <a:cs typeface="Arial" pitchFamily="34" charset="0"/>
              </a:rPr>
              <a:t> is the maximum Btu’s likely to be added to the home in a single hour during the year.</a:t>
            </a:r>
          </a:p>
          <a:p>
            <a:pPr lvl="0"/>
            <a:endParaRPr lang="en-US" dirty="0" smtClean="0">
              <a:cs typeface="Arial" charset="0"/>
            </a:endParaRPr>
          </a:p>
          <a:p>
            <a:pPr lvl="0"/>
            <a:endParaRPr lang="en-US" dirty="0" smtClean="0">
              <a:cs typeface="Arial" charset="0"/>
            </a:endParaRPr>
          </a:p>
          <a:p>
            <a:pPr lvl="0"/>
            <a:endParaRPr lang="en-US" dirty="0" smtClean="0">
              <a:cs typeface="Arial" charset="0"/>
            </a:endParaRPr>
          </a:p>
          <a:p>
            <a:pPr lvl="0"/>
            <a:endParaRPr lang="en-US" dirty="0" smtClean="0">
              <a:cs typeface="Arial" charset="0"/>
            </a:endParaRPr>
          </a:p>
        </p:txBody>
      </p:sp>
      <p:pic>
        <p:nvPicPr>
          <p:cNvPr id="2050" name="Picture 2" descr="businessmen,cartoons,people,persons,salesmen,smiling"/>
          <p:cNvPicPr>
            <a:picLocks noChangeAspect="1" noChangeArrowheads="1"/>
          </p:cNvPicPr>
          <p:nvPr/>
        </p:nvPicPr>
        <p:blipFill>
          <a:blip r:embed="rId3" cstate="print"/>
          <a:srcRect/>
          <a:stretch>
            <a:fillRect/>
          </a:stretch>
        </p:blipFill>
        <p:spPr bwMode="auto">
          <a:xfrm>
            <a:off x="3029754" y="4323317"/>
            <a:ext cx="1495425" cy="1495425"/>
          </a:xfrm>
          <a:prstGeom prst="rect">
            <a:avLst/>
          </a:prstGeom>
          <a:noFill/>
        </p:spPr>
      </p:pic>
      <p:pic>
        <p:nvPicPr>
          <p:cNvPr id="2052" name="Picture 4" descr="big screen,big screen TV,HDTV,LCD TV,monitors,screens,technologies,television screens,televisions,TV,TV screens,TV sets,videos"/>
          <p:cNvPicPr>
            <a:picLocks noChangeAspect="1" noChangeArrowheads="1"/>
          </p:cNvPicPr>
          <p:nvPr/>
        </p:nvPicPr>
        <p:blipFill>
          <a:blip r:embed="rId4" cstate="print"/>
          <a:srcRect/>
          <a:stretch>
            <a:fillRect/>
          </a:stretch>
        </p:blipFill>
        <p:spPr bwMode="auto">
          <a:xfrm flipH="1">
            <a:off x="4715218" y="4856602"/>
            <a:ext cx="998748" cy="998748"/>
          </a:xfrm>
          <a:prstGeom prst="rect">
            <a:avLst/>
          </a:prstGeom>
          <a:noFill/>
        </p:spPr>
      </p:pic>
      <p:sp>
        <p:nvSpPr>
          <p:cNvPr id="25" name="Slide Number Placeholder 3"/>
          <p:cNvSpPr txBox="1">
            <a:spLocks/>
          </p:cNvSpPr>
          <p:nvPr/>
        </p:nvSpPr>
        <p:spPr bwMode="auto">
          <a:xfrm>
            <a:off x="8229600" y="6172200"/>
            <a:ext cx="914400" cy="68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8CF41EA3-670D-4A2E-9248-4FE2F0D41611}" type="slidenum">
              <a:rPr lang="en-US" sz="1400">
                <a:solidFill>
                  <a:srgbClr val="000000"/>
                </a:solidFill>
              </a:rPr>
              <a:pPr algn="ctr"/>
              <a:t>18</a:t>
            </a:fld>
            <a:endParaRPr lang="en-US" sz="1400" dirty="0">
              <a:solidFill>
                <a:srgbClr val="000000"/>
              </a:solidFill>
            </a:endParaRPr>
          </a:p>
        </p:txBody>
      </p:sp>
      <p:cxnSp>
        <p:nvCxnSpPr>
          <p:cNvPr id="27" name="Straight Arrow Connector 26"/>
          <p:cNvCxnSpPr/>
          <p:nvPr/>
        </p:nvCxnSpPr>
        <p:spPr bwMode="auto">
          <a:xfrm>
            <a:off x="2189604" y="5591718"/>
            <a:ext cx="762000" cy="0"/>
          </a:xfrm>
          <a:prstGeom prst="straightConnector1">
            <a:avLst/>
          </a:prstGeom>
          <a:solidFill>
            <a:schemeClr val="accent1"/>
          </a:solidFill>
          <a:ln w="25400" cap="flat" cmpd="sng" algn="ctr">
            <a:solidFill>
              <a:schemeClr val="accent6">
                <a:lumMod val="75000"/>
              </a:schemeClr>
            </a:solidFill>
            <a:prstDash val="solid"/>
            <a:round/>
            <a:headEnd type="none" w="med" len="med"/>
            <a:tailEnd type="arrow"/>
          </a:ln>
          <a:effectLst/>
        </p:spPr>
      </p:cxnSp>
      <p:pic>
        <p:nvPicPr>
          <p:cNvPr id="28" name="Picture 2" descr="http://www.bostonbakesforbreastcancer.org/wp-content/uploads/2012/03/sun.jpg"/>
          <p:cNvPicPr>
            <a:picLocks noChangeAspect="1" noChangeArrowheads="1"/>
          </p:cNvPicPr>
          <p:nvPr/>
        </p:nvPicPr>
        <p:blipFill>
          <a:blip r:embed="rId5" cstate="print"/>
          <a:srcRect/>
          <a:stretch>
            <a:fillRect/>
          </a:stretch>
        </p:blipFill>
        <p:spPr bwMode="auto">
          <a:xfrm>
            <a:off x="7269294" y="2566939"/>
            <a:ext cx="1495380" cy="1524000"/>
          </a:xfrm>
          <a:prstGeom prst="rect">
            <a:avLst/>
          </a:prstGeom>
          <a:noFill/>
        </p:spPr>
      </p:pic>
      <p:pic>
        <p:nvPicPr>
          <p:cNvPr id="29" name="Picture 4" descr="http://www.signspecialist.com/decals/beevault/images/Seasons%20and%20Sun%20Moon%20Stars%20082-0240.gif"/>
          <p:cNvPicPr>
            <a:picLocks noChangeAspect="1" noChangeArrowheads="1"/>
          </p:cNvPicPr>
          <p:nvPr/>
        </p:nvPicPr>
        <p:blipFill>
          <a:blip r:embed="rId6" cstate="print"/>
          <a:srcRect/>
          <a:stretch>
            <a:fillRect/>
          </a:stretch>
        </p:blipFill>
        <p:spPr bwMode="auto">
          <a:xfrm flipH="1">
            <a:off x="11017" y="3328939"/>
            <a:ext cx="2193636" cy="1447800"/>
          </a:xfrm>
          <a:prstGeom prst="rect">
            <a:avLst/>
          </a:prstGeom>
          <a:noFill/>
        </p:spPr>
      </p:pic>
      <p:sp>
        <p:nvSpPr>
          <p:cNvPr id="30" name="Frame 29"/>
          <p:cNvSpPr/>
          <p:nvPr/>
        </p:nvSpPr>
        <p:spPr bwMode="auto">
          <a:xfrm>
            <a:off x="2952520" y="3448275"/>
            <a:ext cx="3227945" cy="2837759"/>
          </a:xfrm>
          <a:prstGeom prst="fram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31" name="Freeform 30"/>
          <p:cNvSpPr/>
          <p:nvPr/>
        </p:nvSpPr>
        <p:spPr bwMode="auto">
          <a:xfrm>
            <a:off x="2590800" y="2679855"/>
            <a:ext cx="3962400" cy="762000"/>
          </a:xfrm>
          <a:custGeom>
            <a:avLst/>
            <a:gdLst>
              <a:gd name="connsiteX0" fmla="*/ 0 w 3962400"/>
              <a:gd name="connsiteY0" fmla="*/ 1219200 h 1219200"/>
              <a:gd name="connsiteX1" fmla="*/ 1993919 w 3962400"/>
              <a:gd name="connsiteY1" fmla="*/ 0 h 1219200"/>
              <a:gd name="connsiteX2" fmla="*/ 3962400 w 3962400"/>
              <a:gd name="connsiteY2" fmla="*/ 1219200 h 1219200"/>
              <a:gd name="connsiteX3" fmla="*/ 0 w 3962400"/>
              <a:gd name="connsiteY3" fmla="*/ 1219200 h 1219200"/>
            </a:gdLst>
            <a:ahLst/>
            <a:cxnLst>
              <a:cxn ang="0">
                <a:pos x="connsiteX0" y="connsiteY0"/>
              </a:cxn>
              <a:cxn ang="0">
                <a:pos x="connsiteX1" y="connsiteY1"/>
              </a:cxn>
              <a:cxn ang="0">
                <a:pos x="connsiteX2" y="connsiteY2"/>
              </a:cxn>
              <a:cxn ang="0">
                <a:pos x="connsiteX3" y="connsiteY3"/>
              </a:cxn>
            </a:cxnLst>
            <a:rect l="l" t="t" r="r" b="b"/>
            <a:pathLst>
              <a:path w="3962400" h="1219200">
                <a:moveTo>
                  <a:pt x="0" y="1219200"/>
                </a:moveTo>
                <a:lnTo>
                  <a:pt x="1993919" y="0"/>
                </a:lnTo>
                <a:lnTo>
                  <a:pt x="3962400" y="1219200"/>
                </a:lnTo>
                <a:lnTo>
                  <a:pt x="0" y="1219200"/>
                </a:lnTo>
                <a:close/>
              </a:path>
            </a:pathLst>
          </a:cu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endParaRPr lang="en-US" smtClean="0"/>
          </a:p>
        </p:txBody>
      </p:sp>
      <p:sp>
        <p:nvSpPr>
          <p:cNvPr id="32" name="Rectangle 31"/>
          <p:cNvSpPr/>
          <p:nvPr/>
        </p:nvSpPr>
        <p:spPr bwMode="auto">
          <a:xfrm>
            <a:off x="2952521" y="3806303"/>
            <a:ext cx="363554" cy="2131795"/>
          </a:xfrm>
          <a:prstGeom prst="rect">
            <a:avLst/>
          </a:prstGeom>
          <a:gradFill flip="none" rotWithShape="1">
            <a:gsLst>
              <a:gs pos="0">
                <a:schemeClr val="accent2">
                  <a:lumMod val="60000"/>
                  <a:lumOff val="40000"/>
                </a:schemeClr>
              </a:gs>
              <a:gs pos="50000">
                <a:schemeClr val="accent1">
                  <a:tint val="44500"/>
                  <a:satMod val="160000"/>
                </a:schemeClr>
              </a:gs>
              <a:gs pos="100000">
                <a:schemeClr val="accent1">
                  <a:tint val="23500"/>
                  <a:satMod val="160000"/>
                </a:schemeClr>
              </a:gs>
            </a:gsLst>
            <a:lin ang="0" scaled="1"/>
            <a:tileRect/>
          </a:gra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grpSp>
        <p:nvGrpSpPr>
          <p:cNvPr id="33" name="Group 32"/>
          <p:cNvGrpSpPr/>
          <p:nvPr/>
        </p:nvGrpSpPr>
        <p:grpSpPr>
          <a:xfrm>
            <a:off x="5794872" y="3796955"/>
            <a:ext cx="381002" cy="2141143"/>
            <a:chOff x="5794872" y="3246105"/>
            <a:chExt cx="381002" cy="2141143"/>
          </a:xfrm>
        </p:grpSpPr>
        <p:sp>
          <p:nvSpPr>
            <p:cNvPr id="34" name="Rectangle 33"/>
            <p:cNvSpPr/>
            <p:nvPr/>
          </p:nvSpPr>
          <p:spPr bwMode="auto">
            <a:xfrm>
              <a:off x="5794872" y="3246105"/>
              <a:ext cx="381002" cy="2141143"/>
            </a:xfrm>
            <a:prstGeom prst="rect">
              <a:avLst/>
            </a:prstGeom>
            <a:solidFill>
              <a:schemeClr val="accent1">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cxnSp>
          <p:nvCxnSpPr>
            <p:cNvPr id="35" name="Straight Connector 34"/>
            <p:cNvCxnSpPr>
              <a:stCxn id="34" idx="0"/>
            </p:cNvCxnSpPr>
            <p:nvPr/>
          </p:nvCxnSpPr>
          <p:spPr bwMode="auto">
            <a:xfrm>
              <a:off x="5985373" y="3246105"/>
              <a:ext cx="0" cy="2130126"/>
            </a:xfrm>
            <a:prstGeom prst="line">
              <a:avLst/>
            </a:prstGeom>
            <a:solidFill>
              <a:schemeClr val="accent1"/>
            </a:solidFill>
            <a:ln w="34925" cap="flat" cmpd="sng" algn="ctr">
              <a:solidFill>
                <a:schemeClr val="tx2">
                  <a:lumMod val="60000"/>
                  <a:lumOff val="40000"/>
                </a:schemeClr>
              </a:solidFill>
              <a:prstDash val="solid"/>
              <a:round/>
              <a:headEnd type="none" w="med" len="med"/>
              <a:tailEnd type="none" w="med" len="med"/>
            </a:ln>
            <a:effectLst/>
          </p:spPr>
        </p:cxnSp>
      </p:grpSp>
      <p:cxnSp>
        <p:nvCxnSpPr>
          <p:cNvPr id="36" name="Curved Connector 35"/>
          <p:cNvCxnSpPr/>
          <p:nvPr/>
        </p:nvCxnSpPr>
        <p:spPr bwMode="auto">
          <a:xfrm rot="10800000" flipV="1">
            <a:off x="5530468" y="3405138"/>
            <a:ext cx="1967427" cy="1398215"/>
          </a:xfrm>
          <a:prstGeom prst="curvedConnector3">
            <a:avLst>
              <a:gd name="adj1" fmla="val 50000"/>
            </a:avLst>
          </a:prstGeom>
          <a:solidFill>
            <a:schemeClr val="accent1"/>
          </a:solidFill>
          <a:ln w="22225" cap="flat" cmpd="sng" algn="ctr">
            <a:solidFill>
              <a:schemeClr val="accent6">
                <a:lumMod val="75000"/>
              </a:schemeClr>
            </a:solidFill>
            <a:prstDash val="solid"/>
            <a:round/>
            <a:headEnd type="none" w="med" len="med"/>
            <a:tailEnd type="arrow"/>
          </a:ln>
          <a:effectLst/>
        </p:spPr>
      </p:cxnSp>
      <p:cxnSp>
        <p:nvCxnSpPr>
          <p:cNvPr id="37" name="Straight Arrow Connector 36"/>
          <p:cNvCxnSpPr/>
          <p:nvPr/>
        </p:nvCxnSpPr>
        <p:spPr bwMode="auto">
          <a:xfrm>
            <a:off x="2170317" y="4230475"/>
            <a:ext cx="1337629" cy="530343"/>
          </a:xfrm>
          <a:prstGeom prst="straightConnector1">
            <a:avLst/>
          </a:prstGeom>
          <a:solidFill>
            <a:schemeClr val="accent1"/>
          </a:solidFill>
          <a:ln w="25400" cap="flat" cmpd="sng" algn="ctr">
            <a:solidFill>
              <a:schemeClr val="accent6">
                <a:lumMod val="75000"/>
              </a:schemeClr>
            </a:solidFill>
            <a:prstDash val="solid"/>
            <a:round/>
            <a:headEnd type="none" w="med" len="med"/>
            <a:tailEnd type="arrow"/>
          </a:ln>
          <a:effectLst/>
        </p:spPr>
      </p:cxnSp>
      <p:sp>
        <p:nvSpPr>
          <p:cNvPr id="40" name="Cube 39"/>
          <p:cNvSpPr/>
          <p:nvPr/>
        </p:nvSpPr>
        <p:spPr bwMode="auto">
          <a:xfrm>
            <a:off x="4176307" y="4114800"/>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1" name="Cube 40"/>
          <p:cNvSpPr/>
          <p:nvPr/>
        </p:nvSpPr>
        <p:spPr bwMode="auto">
          <a:xfrm>
            <a:off x="4481107" y="4114800"/>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2" name="Cube 41"/>
          <p:cNvSpPr/>
          <p:nvPr/>
        </p:nvSpPr>
        <p:spPr bwMode="auto">
          <a:xfrm>
            <a:off x="4785907" y="4114800"/>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3" name="Cube 42"/>
          <p:cNvSpPr/>
          <p:nvPr/>
        </p:nvSpPr>
        <p:spPr bwMode="auto">
          <a:xfrm>
            <a:off x="4328707" y="4343400"/>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4" name="Cube 43"/>
          <p:cNvSpPr/>
          <p:nvPr/>
        </p:nvSpPr>
        <p:spPr bwMode="auto">
          <a:xfrm>
            <a:off x="4633507" y="4343400"/>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5" name="Cube 44"/>
          <p:cNvSpPr/>
          <p:nvPr/>
        </p:nvSpPr>
        <p:spPr bwMode="auto">
          <a:xfrm>
            <a:off x="4328707" y="3886200"/>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6" name="Cube 45"/>
          <p:cNvSpPr/>
          <p:nvPr/>
        </p:nvSpPr>
        <p:spPr bwMode="auto">
          <a:xfrm>
            <a:off x="4633507" y="3886200"/>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3599368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dissolve">
                                      <p:cBhvr>
                                        <p:cTn id="7" dur="500"/>
                                        <p:tgtEl>
                                          <p:spTgt spid="40"/>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dissolve">
                                      <p:cBhvr>
                                        <p:cTn id="10" dur="500"/>
                                        <p:tgtEl>
                                          <p:spTgt spid="41"/>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dissolve">
                                      <p:cBhvr>
                                        <p:cTn id="13" dur="500"/>
                                        <p:tgtEl>
                                          <p:spTgt spid="42"/>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dissolve">
                                      <p:cBhvr>
                                        <p:cTn id="16" dur="500"/>
                                        <p:tgtEl>
                                          <p:spTgt spid="43"/>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dissolve">
                                      <p:cBhvr>
                                        <p:cTn id="19" dur="500"/>
                                        <p:tgtEl>
                                          <p:spTgt spid="44"/>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dissolve">
                                      <p:cBhvr>
                                        <p:cTn id="22" dur="500"/>
                                        <p:tgtEl>
                                          <p:spTgt spid="45"/>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dissolve">
                                      <p:cBhvr>
                                        <p:cTn id="2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animBg="1"/>
      <p:bldP spid="44" grpId="0" animBg="1"/>
      <p:bldP spid="45" grpId="0" animBg="1"/>
      <p:bldP spid="4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2"/>
          <p:cNvSpPr>
            <a:spLocks noGrp="1"/>
          </p:cNvSpPr>
          <p:nvPr>
            <p:ph type="title"/>
          </p:nvPr>
        </p:nvSpPr>
        <p:spPr/>
        <p:txBody>
          <a:bodyPr/>
          <a:lstStyle/>
          <a:p>
            <a:pPr>
              <a:defRPr/>
            </a:pPr>
            <a:r>
              <a:rPr lang="en-US" sz="3200" kern="1200" dirty="0" smtClean="0">
                <a:latin typeface="Calibri" pitchFamily="34" charset="0"/>
                <a:cs typeface="Arial" charset="0"/>
              </a:rPr>
              <a:t>Step 1:</a:t>
            </a:r>
            <a:br>
              <a:rPr lang="en-US" sz="3200" kern="1200" dirty="0" smtClean="0">
                <a:latin typeface="Calibri" pitchFamily="34" charset="0"/>
                <a:cs typeface="Arial" charset="0"/>
              </a:rPr>
            </a:br>
            <a:r>
              <a:rPr lang="en-US" sz="3200" kern="1200" dirty="0" smtClean="0">
                <a:latin typeface="Calibri" pitchFamily="34" charset="0"/>
                <a:cs typeface="Arial" charset="0"/>
              </a:rPr>
              <a:t>Calculate heating &amp; cooling loads</a:t>
            </a:r>
          </a:p>
        </p:txBody>
      </p:sp>
      <p:sp>
        <p:nvSpPr>
          <p:cNvPr id="39940" name="Content Placeholder 5"/>
          <p:cNvSpPr>
            <a:spLocks noGrp="1"/>
          </p:cNvSpPr>
          <p:nvPr>
            <p:ph idx="1"/>
          </p:nvPr>
        </p:nvSpPr>
        <p:spPr>
          <a:xfrm>
            <a:off x="152400" y="1600200"/>
            <a:ext cx="8991600" cy="4876800"/>
          </a:xfrm>
        </p:spPr>
        <p:txBody>
          <a:bodyPr/>
          <a:lstStyle/>
          <a:p>
            <a:pPr>
              <a:buSzPct val="80000"/>
              <a:defRPr/>
            </a:pPr>
            <a:r>
              <a:rPr lang="en-US" sz="2600" u="sng" kern="1200" dirty="0" smtClean="0">
                <a:latin typeface="Calibri" pitchFamily="34" charset="0"/>
                <a:cs typeface="Arial" pitchFamily="34" charset="0"/>
              </a:rPr>
              <a:t>Heating load</a:t>
            </a:r>
            <a:r>
              <a:rPr lang="en-US" sz="2600" kern="1200" dirty="0" smtClean="0">
                <a:latin typeface="Calibri" pitchFamily="34" charset="0"/>
                <a:cs typeface="Arial" pitchFamily="34" charset="0"/>
              </a:rPr>
              <a:t> is the maximum Btu’s likely to be lost from the home in a single hour during the year.</a:t>
            </a:r>
          </a:p>
          <a:p>
            <a:pPr lvl="0"/>
            <a:endParaRPr lang="en-US" dirty="0" smtClean="0">
              <a:cs typeface="Arial" charset="0"/>
            </a:endParaRPr>
          </a:p>
          <a:p>
            <a:pPr lvl="0"/>
            <a:endParaRPr lang="en-US" dirty="0" smtClean="0">
              <a:cs typeface="Arial" charset="0"/>
            </a:endParaRPr>
          </a:p>
          <a:p>
            <a:pPr lvl="0"/>
            <a:endParaRPr lang="en-US" dirty="0" smtClean="0">
              <a:cs typeface="Arial" charset="0"/>
            </a:endParaRPr>
          </a:p>
          <a:p>
            <a:pPr lvl="0"/>
            <a:endParaRPr lang="en-US" dirty="0" smtClean="0">
              <a:cs typeface="Arial" charset="0"/>
            </a:endParaRPr>
          </a:p>
        </p:txBody>
      </p:sp>
      <p:cxnSp>
        <p:nvCxnSpPr>
          <p:cNvPr id="9" name="Straight Arrow Connector 8"/>
          <p:cNvCxnSpPr/>
          <p:nvPr/>
        </p:nvCxnSpPr>
        <p:spPr bwMode="auto">
          <a:xfrm flipH="1">
            <a:off x="2218063" y="5737034"/>
            <a:ext cx="762000" cy="0"/>
          </a:xfrm>
          <a:prstGeom prst="straightConnector1">
            <a:avLst/>
          </a:prstGeom>
          <a:solidFill>
            <a:schemeClr val="accent1"/>
          </a:solidFill>
          <a:ln w="25400" cap="flat" cmpd="sng" algn="ctr">
            <a:solidFill>
              <a:schemeClr val="accent6">
                <a:lumMod val="75000"/>
              </a:schemeClr>
            </a:solidFill>
            <a:prstDash val="solid"/>
            <a:round/>
            <a:headEnd type="none" w="med" len="med"/>
            <a:tailEnd type="arrow"/>
          </a:ln>
          <a:effectLst/>
        </p:spPr>
      </p:cxnSp>
      <p:pic>
        <p:nvPicPr>
          <p:cNvPr id="13" name="Picture 4" descr="http://www.signspecialist.com/decals/beevault/images/Seasons%20and%20Sun%20Moon%20Stars%20082-0240.gif"/>
          <p:cNvPicPr>
            <a:picLocks noChangeAspect="1" noChangeArrowheads="1"/>
          </p:cNvPicPr>
          <p:nvPr/>
        </p:nvPicPr>
        <p:blipFill>
          <a:blip r:embed="rId3" cstate="print"/>
          <a:srcRect/>
          <a:stretch>
            <a:fillRect/>
          </a:stretch>
        </p:blipFill>
        <p:spPr bwMode="auto">
          <a:xfrm>
            <a:off x="6416964" y="3352800"/>
            <a:ext cx="2193636" cy="1447800"/>
          </a:xfrm>
          <a:prstGeom prst="rect">
            <a:avLst/>
          </a:prstGeom>
          <a:noFill/>
        </p:spPr>
      </p:pic>
      <p:sp>
        <p:nvSpPr>
          <p:cNvPr id="15" name="Cube 14"/>
          <p:cNvSpPr/>
          <p:nvPr/>
        </p:nvSpPr>
        <p:spPr bwMode="auto">
          <a:xfrm>
            <a:off x="4244249" y="5351442"/>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6" name="Cube 15"/>
          <p:cNvSpPr/>
          <p:nvPr/>
        </p:nvSpPr>
        <p:spPr bwMode="auto">
          <a:xfrm>
            <a:off x="4549049" y="5351442"/>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7" name="Cube 16"/>
          <p:cNvSpPr/>
          <p:nvPr/>
        </p:nvSpPr>
        <p:spPr bwMode="auto">
          <a:xfrm>
            <a:off x="4853849" y="5351442"/>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8" name="Cube 17"/>
          <p:cNvSpPr/>
          <p:nvPr/>
        </p:nvSpPr>
        <p:spPr bwMode="auto">
          <a:xfrm>
            <a:off x="4396649" y="5580042"/>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9" name="Cube 18"/>
          <p:cNvSpPr/>
          <p:nvPr/>
        </p:nvSpPr>
        <p:spPr bwMode="auto">
          <a:xfrm>
            <a:off x="4701449" y="5580042"/>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0" name="Cube 19"/>
          <p:cNvSpPr/>
          <p:nvPr/>
        </p:nvSpPr>
        <p:spPr bwMode="auto">
          <a:xfrm>
            <a:off x="4396649" y="5122842"/>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1" name="Cube 20"/>
          <p:cNvSpPr/>
          <p:nvPr/>
        </p:nvSpPr>
        <p:spPr bwMode="auto">
          <a:xfrm>
            <a:off x="4701449" y="5122842"/>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6" name="TextBox 25"/>
          <p:cNvSpPr txBox="1"/>
          <p:nvPr/>
        </p:nvSpPr>
        <p:spPr>
          <a:xfrm>
            <a:off x="1193495" y="5481543"/>
            <a:ext cx="1143000" cy="523220"/>
          </a:xfrm>
          <a:prstGeom prst="rect">
            <a:avLst/>
          </a:prstGeom>
          <a:noFill/>
        </p:spPr>
        <p:txBody>
          <a:bodyPr wrap="square" rtlCol="0">
            <a:spAutoFit/>
          </a:bodyPr>
          <a:lstStyle/>
          <a:p>
            <a:pPr algn="ctr"/>
            <a:r>
              <a:rPr lang="en-US" sz="2800" dirty="0">
                <a:latin typeface="+mj-lt"/>
              </a:rPr>
              <a:t>35°F</a:t>
            </a:r>
          </a:p>
        </p:txBody>
      </p:sp>
      <p:sp>
        <p:nvSpPr>
          <p:cNvPr id="27" name="TextBox 26"/>
          <p:cNvSpPr txBox="1"/>
          <p:nvPr/>
        </p:nvSpPr>
        <p:spPr>
          <a:xfrm>
            <a:off x="3997289" y="4339724"/>
            <a:ext cx="1143000" cy="523220"/>
          </a:xfrm>
          <a:prstGeom prst="rect">
            <a:avLst/>
          </a:prstGeom>
          <a:noFill/>
        </p:spPr>
        <p:txBody>
          <a:bodyPr wrap="square" rtlCol="0">
            <a:spAutoFit/>
          </a:bodyPr>
          <a:lstStyle/>
          <a:p>
            <a:pPr algn="ctr"/>
            <a:r>
              <a:rPr lang="en-US" sz="2800" dirty="0">
                <a:latin typeface="+mj-lt"/>
              </a:rPr>
              <a:t>72°F</a:t>
            </a:r>
          </a:p>
        </p:txBody>
      </p:sp>
      <p:sp>
        <p:nvSpPr>
          <p:cNvPr id="22" name="Slide Number Placeholder 3"/>
          <p:cNvSpPr txBox="1">
            <a:spLocks/>
          </p:cNvSpPr>
          <p:nvPr/>
        </p:nvSpPr>
        <p:spPr bwMode="auto">
          <a:xfrm>
            <a:off x="8229600" y="6172200"/>
            <a:ext cx="914400" cy="68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8CF41EA3-670D-4A2E-9248-4FE2F0D41611}" type="slidenum">
              <a:rPr lang="en-US" sz="1400">
                <a:solidFill>
                  <a:srgbClr val="000000"/>
                </a:solidFill>
              </a:rPr>
              <a:pPr algn="ctr"/>
              <a:t>19</a:t>
            </a:fld>
            <a:endParaRPr lang="en-US" sz="1400" dirty="0">
              <a:solidFill>
                <a:srgbClr val="000000"/>
              </a:solidFill>
            </a:endParaRPr>
          </a:p>
        </p:txBody>
      </p:sp>
      <p:sp>
        <p:nvSpPr>
          <p:cNvPr id="24" name="Frame 23"/>
          <p:cNvSpPr/>
          <p:nvPr/>
        </p:nvSpPr>
        <p:spPr bwMode="auto">
          <a:xfrm>
            <a:off x="2952520" y="3448275"/>
            <a:ext cx="3227945" cy="2837759"/>
          </a:xfrm>
          <a:prstGeom prst="fram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5" name="Freeform 24"/>
          <p:cNvSpPr/>
          <p:nvPr/>
        </p:nvSpPr>
        <p:spPr bwMode="auto">
          <a:xfrm>
            <a:off x="2590800" y="2679855"/>
            <a:ext cx="3962400" cy="762000"/>
          </a:xfrm>
          <a:custGeom>
            <a:avLst/>
            <a:gdLst>
              <a:gd name="connsiteX0" fmla="*/ 0 w 3962400"/>
              <a:gd name="connsiteY0" fmla="*/ 1219200 h 1219200"/>
              <a:gd name="connsiteX1" fmla="*/ 1993919 w 3962400"/>
              <a:gd name="connsiteY1" fmla="*/ 0 h 1219200"/>
              <a:gd name="connsiteX2" fmla="*/ 3962400 w 3962400"/>
              <a:gd name="connsiteY2" fmla="*/ 1219200 h 1219200"/>
              <a:gd name="connsiteX3" fmla="*/ 0 w 3962400"/>
              <a:gd name="connsiteY3" fmla="*/ 1219200 h 1219200"/>
            </a:gdLst>
            <a:ahLst/>
            <a:cxnLst>
              <a:cxn ang="0">
                <a:pos x="connsiteX0" y="connsiteY0"/>
              </a:cxn>
              <a:cxn ang="0">
                <a:pos x="connsiteX1" y="connsiteY1"/>
              </a:cxn>
              <a:cxn ang="0">
                <a:pos x="connsiteX2" y="connsiteY2"/>
              </a:cxn>
              <a:cxn ang="0">
                <a:pos x="connsiteX3" y="connsiteY3"/>
              </a:cxn>
            </a:cxnLst>
            <a:rect l="l" t="t" r="r" b="b"/>
            <a:pathLst>
              <a:path w="3962400" h="1219200">
                <a:moveTo>
                  <a:pt x="0" y="1219200"/>
                </a:moveTo>
                <a:lnTo>
                  <a:pt x="1993919" y="0"/>
                </a:lnTo>
                <a:lnTo>
                  <a:pt x="3962400" y="1219200"/>
                </a:lnTo>
                <a:lnTo>
                  <a:pt x="0" y="1219200"/>
                </a:lnTo>
                <a:close/>
              </a:path>
            </a:pathLst>
          </a:cu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endParaRPr lang="en-US" smtClean="0"/>
          </a:p>
        </p:txBody>
      </p:sp>
      <p:sp>
        <p:nvSpPr>
          <p:cNvPr id="28" name="Rectangle 27"/>
          <p:cNvSpPr/>
          <p:nvPr/>
        </p:nvSpPr>
        <p:spPr bwMode="auto">
          <a:xfrm>
            <a:off x="2952521" y="3806303"/>
            <a:ext cx="363554" cy="2131795"/>
          </a:xfrm>
          <a:prstGeom prst="rect">
            <a:avLst/>
          </a:prstGeom>
          <a:gradFill flip="none" rotWithShape="1">
            <a:gsLst>
              <a:gs pos="0">
                <a:schemeClr val="accent2">
                  <a:lumMod val="60000"/>
                  <a:lumOff val="40000"/>
                </a:schemeClr>
              </a:gs>
              <a:gs pos="50000">
                <a:schemeClr val="accent1">
                  <a:tint val="44500"/>
                  <a:satMod val="160000"/>
                </a:schemeClr>
              </a:gs>
              <a:gs pos="100000">
                <a:schemeClr val="accent1">
                  <a:tint val="23500"/>
                  <a:satMod val="160000"/>
                </a:schemeClr>
              </a:gs>
            </a:gsLst>
            <a:lin ang="0" scaled="1"/>
            <a:tileRect/>
          </a:gra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grpSp>
        <p:nvGrpSpPr>
          <p:cNvPr id="29" name="Group 28"/>
          <p:cNvGrpSpPr/>
          <p:nvPr/>
        </p:nvGrpSpPr>
        <p:grpSpPr>
          <a:xfrm>
            <a:off x="5794872" y="3796955"/>
            <a:ext cx="381002" cy="2141143"/>
            <a:chOff x="5794872" y="3246105"/>
            <a:chExt cx="381002" cy="2141143"/>
          </a:xfrm>
        </p:grpSpPr>
        <p:sp>
          <p:nvSpPr>
            <p:cNvPr id="30" name="Rectangle 29"/>
            <p:cNvSpPr/>
            <p:nvPr/>
          </p:nvSpPr>
          <p:spPr bwMode="auto">
            <a:xfrm>
              <a:off x="5794872" y="3246105"/>
              <a:ext cx="381002" cy="2141143"/>
            </a:xfrm>
            <a:prstGeom prst="rect">
              <a:avLst/>
            </a:prstGeom>
            <a:solidFill>
              <a:schemeClr val="accent1">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cxnSp>
          <p:nvCxnSpPr>
            <p:cNvPr id="31" name="Straight Connector 30"/>
            <p:cNvCxnSpPr>
              <a:stCxn id="30" idx="0"/>
            </p:cNvCxnSpPr>
            <p:nvPr/>
          </p:nvCxnSpPr>
          <p:spPr bwMode="auto">
            <a:xfrm>
              <a:off x="5985373" y="3246105"/>
              <a:ext cx="0" cy="2130126"/>
            </a:xfrm>
            <a:prstGeom prst="line">
              <a:avLst/>
            </a:prstGeom>
            <a:solidFill>
              <a:schemeClr val="accent1"/>
            </a:solidFill>
            <a:ln w="34925" cap="flat" cmpd="sng" algn="ctr">
              <a:solidFill>
                <a:schemeClr val="tx2">
                  <a:lumMod val="60000"/>
                  <a:lumOff val="40000"/>
                </a:schemeClr>
              </a:solidFill>
              <a:prstDash val="solid"/>
              <a:round/>
              <a:headEnd type="none" w="med" len="med"/>
              <a:tailEnd type="none" w="med" len="med"/>
            </a:ln>
            <a:effectLst/>
          </p:spPr>
        </p:cxnSp>
      </p:grpSp>
      <p:cxnSp>
        <p:nvCxnSpPr>
          <p:cNvPr id="10" name="Straight Arrow Connector 9"/>
          <p:cNvCxnSpPr/>
          <p:nvPr/>
        </p:nvCxnSpPr>
        <p:spPr bwMode="auto">
          <a:xfrm flipH="1">
            <a:off x="1828800" y="4191000"/>
            <a:ext cx="4572000" cy="32266"/>
          </a:xfrm>
          <a:prstGeom prst="straightConnector1">
            <a:avLst/>
          </a:prstGeom>
          <a:solidFill>
            <a:schemeClr val="accent1"/>
          </a:solidFill>
          <a:ln w="25400" cap="flat" cmpd="sng" algn="ctr">
            <a:solidFill>
              <a:schemeClr val="accent6">
                <a:lumMod val="75000"/>
              </a:schemeClr>
            </a:solidFill>
            <a:prstDash val="solid"/>
            <a:round/>
            <a:headEnd type="none" w="med" len="med"/>
            <a:tailEnd type="arrow"/>
          </a:ln>
          <a:effectLst/>
        </p:spPr>
      </p:cxnSp>
    </p:spTree>
    <p:extLst>
      <p:ext uri="{BB962C8B-B14F-4D97-AF65-F5344CB8AC3E}">
        <p14:creationId xmlns:p14="http://schemas.microsoft.com/office/powerpoint/2010/main" val="3599368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cTn>
                              </p:par>
                              <p:par>
                                <p:cTn id="8" presetID="9" presetClass="exit" presetSubtype="0" fill="hold" grpId="0" nodeType="withEffect">
                                  <p:stCondLst>
                                    <p:cond delay="0"/>
                                  </p:stCondLst>
                                  <p:childTnLst>
                                    <p:animEffect transition="out" filter="dissolve">
                                      <p:cBhvr>
                                        <p:cTn id="9" dur="500"/>
                                        <p:tgtEl>
                                          <p:spTgt spid="16"/>
                                        </p:tgtEl>
                                      </p:cBhvr>
                                    </p:animEffect>
                                    <p:set>
                                      <p:cBhvr>
                                        <p:cTn id="10" dur="1" fill="hold">
                                          <p:stCondLst>
                                            <p:cond delay="499"/>
                                          </p:stCondLst>
                                        </p:cTn>
                                        <p:tgtEl>
                                          <p:spTgt spid="16"/>
                                        </p:tgtEl>
                                        <p:attrNameLst>
                                          <p:attrName>style.visibility</p:attrName>
                                        </p:attrNameLst>
                                      </p:cBhvr>
                                      <p:to>
                                        <p:strVal val="hidden"/>
                                      </p:to>
                                    </p:set>
                                  </p:childTnLst>
                                </p:cTn>
                              </p:par>
                              <p:par>
                                <p:cTn id="11" presetID="9" presetClass="exit" presetSubtype="0" fill="hold" grpId="0" nodeType="withEffect">
                                  <p:stCondLst>
                                    <p:cond delay="0"/>
                                  </p:stCondLst>
                                  <p:childTnLst>
                                    <p:animEffect transition="out" filter="dissolve">
                                      <p:cBhvr>
                                        <p:cTn id="12" dur="500"/>
                                        <p:tgtEl>
                                          <p:spTgt spid="17"/>
                                        </p:tgtEl>
                                      </p:cBhvr>
                                    </p:animEffect>
                                    <p:set>
                                      <p:cBhvr>
                                        <p:cTn id="13" dur="1" fill="hold">
                                          <p:stCondLst>
                                            <p:cond delay="499"/>
                                          </p:stCondLst>
                                        </p:cTn>
                                        <p:tgtEl>
                                          <p:spTgt spid="17"/>
                                        </p:tgtEl>
                                        <p:attrNameLst>
                                          <p:attrName>style.visibility</p:attrName>
                                        </p:attrNameLst>
                                      </p:cBhvr>
                                      <p:to>
                                        <p:strVal val="hidden"/>
                                      </p:to>
                                    </p:set>
                                  </p:childTnLst>
                                </p:cTn>
                              </p:par>
                              <p:par>
                                <p:cTn id="14" presetID="9" presetClass="exit" presetSubtype="0" fill="hold" grpId="0" nodeType="withEffect">
                                  <p:stCondLst>
                                    <p:cond delay="0"/>
                                  </p:stCondLst>
                                  <p:childTnLst>
                                    <p:animEffect transition="out" filter="dissolve">
                                      <p:cBhvr>
                                        <p:cTn id="15" dur="500"/>
                                        <p:tgtEl>
                                          <p:spTgt spid="18"/>
                                        </p:tgtEl>
                                      </p:cBhvr>
                                    </p:animEffect>
                                    <p:set>
                                      <p:cBhvr>
                                        <p:cTn id="16" dur="1" fill="hold">
                                          <p:stCondLst>
                                            <p:cond delay="499"/>
                                          </p:stCondLst>
                                        </p:cTn>
                                        <p:tgtEl>
                                          <p:spTgt spid="18"/>
                                        </p:tgtEl>
                                        <p:attrNameLst>
                                          <p:attrName>style.visibility</p:attrName>
                                        </p:attrNameLst>
                                      </p:cBhvr>
                                      <p:to>
                                        <p:strVal val="hidden"/>
                                      </p:to>
                                    </p:set>
                                  </p:childTnLst>
                                </p:cTn>
                              </p:par>
                              <p:par>
                                <p:cTn id="17" presetID="9" presetClass="exit" presetSubtype="0" fill="hold" grpId="0" nodeType="withEffect">
                                  <p:stCondLst>
                                    <p:cond delay="0"/>
                                  </p:stCondLst>
                                  <p:childTnLst>
                                    <p:animEffect transition="out" filter="dissolve">
                                      <p:cBhvr>
                                        <p:cTn id="18" dur="500"/>
                                        <p:tgtEl>
                                          <p:spTgt spid="19"/>
                                        </p:tgtEl>
                                      </p:cBhvr>
                                    </p:animEffect>
                                    <p:set>
                                      <p:cBhvr>
                                        <p:cTn id="19" dur="1" fill="hold">
                                          <p:stCondLst>
                                            <p:cond delay="499"/>
                                          </p:stCondLst>
                                        </p:cTn>
                                        <p:tgtEl>
                                          <p:spTgt spid="19"/>
                                        </p:tgtEl>
                                        <p:attrNameLst>
                                          <p:attrName>style.visibility</p:attrName>
                                        </p:attrNameLst>
                                      </p:cBhvr>
                                      <p:to>
                                        <p:strVal val="hidden"/>
                                      </p:to>
                                    </p:set>
                                  </p:childTnLst>
                                </p:cTn>
                              </p:par>
                              <p:par>
                                <p:cTn id="20" presetID="9" presetClass="exit" presetSubtype="0" fill="hold" grpId="0" nodeType="withEffect">
                                  <p:stCondLst>
                                    <p:cond delay="0"/>
                                  </p:stCondLst>
                                  <p:childTnLst>
                                    <p:animEffect transition="out" filter="dissolve">
                                      <p:cBhvr>
                                        <p:cTn id="21" dur="500"/>
                                        <p:tgtEl>
                                          <p:spTgt spid="20"/>
                                        </p:tgtEl>
                                      </p:cBhvr>
                                    </p:animEffect>
                                    <p:set>
                                      <p:cBhvr>
                                        <p:cTn id="22" dur="1" fill="hold">
                                          <p:stCondLst>
                                            <p:cond delay="499"/>
                                          </p:stCondLst>
                                        </p:cTn>
                                        <p:tgtEl>
                                          <p:spTgt spid="20"/>
                                        </p:tgtEl>
                                        <p:attrNameLst>
                                          <p:attrName>style.visibility</p:attrName>
                                        </p:attrNameLst>
                                      </p:cBhvr>
                                      <p:to>
                                        <p:strVal val="hidden"/>
                                      </p:to>
                                    </p:set>
                                  </p:childTnLst>
                                </p:cTn>
                              </p:par>
                              <p:par>
                                <p:cTn id="23" presetID="9" presetClass="exit" presetSubtype="0" fill="hold" grpId="0" nodeType="withEffect">
                                  <p:stCondLst>
                                    <p:cond delay="0"/>
                                  </p:stCondLst>
                                  <p:childTnLst>
                                    <p:animEffect transition="out" filter="dissolve">
                                      <p:cBhvr>
                                        <p:cTn id="24" dur="500"/>
                                        <p:tgtEl>
                                          <p:spTgt spid="21"/>
                                        </p:tgtEl>
                                      </p:cBhvr>
                                    </p:animEffect>
                                    <p:set>
                                      <p:cBhvr>
                                        <p:cTn id="25"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2"/>
          <p:cNvSpPr>
            <a:spLocks noGrp="1"/>
          </p:cNvSpPr>
          <p:nvPr>
            <p:ph type="title"/>
          </p:nvPr>
        </p:nvSpPr>
        <p:spPr/>
        <p:txBody>
          <a:bodyPr>
            <a:normAutofit/>
          </a:bodyPr>
          <a:lstStyle/>
          <a:p>
            <a:r>
              <a:rPr lang="en-US" sz="3200" dirty="0" smtClean="0">
                <a:cs typeface="Arial" charset="0"/>
              </a:rPr>
              <a:t>Agenda</a:t>
            </a:r>
          </a:p>
        </p:txBody>
      </p:sp>
      <p:sp>
        <p:nvSpPr>
          <p:cNvPr id="24579" name="Content Placeholder 3"/>
          <p:cNvSpPr>
            <a:spLocks noGrp="1"/>
          </p:cNvSpPr>
          <p:nvPr>
            <p:ph idx="1"/>
          </p:nvPr>
        </p:nvSpPr>
        <p:spPr>
          <a:xfrm>
            <a:off x="152400" y="1600200"/>
            <a:ext cx="8991600" cy="4876800"/>
          </a:xfrm>
        </p:spPr>
        <p:txBody>
          <a:bodyPr/>
          <a:lstStyle/>
          <a:p>
            <a:pPr lvl="0"/>
            <a:r>
              <a:rPr lang="en-US" dirty="0" smtClean="0">
                <a:solidFill>
                  <a:schemeClr val="tx1">
                    <a:lumMod val="75000"/>
                    <a:lumOff val="25000"/>
                  </a:schemeClr>
                </a:solidFill>
              </a:rPr>
              <a:t>Discuss relevance of thermal enclosure system to HVAC system.</a:t>
            </a:r>
            <a:endParaRPr lang="en-US" dirty="0">
              <a:solidFill>
                <a:schemeClr val="tx1">
                  <a:lumMod val="75000"/>
                  <a:lumOff val="25000"/>
                </a:schemeClr>
              </a:solidFill>
            </a:endParaRPr>
          </a:p>
          <a:p>
            <a:pPr lvl="0"/>
            <a:r>
              <a:rPr lang="en-US" dirty="0" smtClean="0">
                <a:solidFill>
                  <a:schemeClr val="tx1">
                    <a:lumMod val="75000"/>
                    <a:lumOff val="25000"/>
                  </a:schemeClr>
                </a:solidFill>
              </a:rPr>
              <a:t>Present the three major steps to design an HVAC system.</a:t>
            </a:r>
          </a:p>
          <a:p>
            <a:pPr lvl="0"/>
            <a:r>
              <a:rPr lang="en-US" dirty="0" smtClean="0">
                <a:solidFill>
                  <a:schemeClr val="tx1">
                    <a:lumMod val="75000"/>
                    <a:lumOff val="25000"/>
                  </a:schemeClr>
                </a:solidFill>
              </a:rPr>
              <a:t>Hold question and answer session.</a:t>
            </a:r>
          </a:p>
        </p:txBody>
      </p:sp>
      <p:sp>
        <p:nvSpPr>
          <p:cNvPr id="5" name="Slide Number Placeholder 3"/>
          <p:cNvSpPr txBox="1">
            <a:spLocks/>
          </p:cNvSpPr>
          <p:nvPr/>
        </p:nvSpPr>
        <p:spPr bwMode="auto">
          <a:xfrm>
            <a:off x="8229600" y="6172200"/>
            <a:ext cx="914400" cy="68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8CF41EA3-670D-4A2E-9248-4FE2F0D41611}" type="slidenum">
              <a:rPr lang="en-US" sz="1400">
                <a:solidFill>
                  <a:srgbClr val="000000"/>
                </a:solidFill>
              </a:rPr>
              <a:pPr algn="ctr"/>
              <a:t>2</a:t>
            </a:fld>
            <a:endParaRPr lang="en-US" sz="1400" dirty="0">
              <a:solidFill>
                <a:srgbClr val="000000"/>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kern="1200" dirty="0" smtClean="0">
                <a:latin typeface="Calibri" pitchFamily="34" charset="0"/>
                <a:cs typeface="Arial" charset="0"/>
              </a:rPr>
              <a:t>Step 1:</a:t>
            </a:r>
            <a:br>
              <a:rPr lang="en-US" sz="3200" kern="1200" dirty="0" smtClean="0">
                <a:latin typeface="Calibri" pitchFamily="34" charset="0"/>
                <a:cs typeface="Arial" charset="0"/>
              </a:rPr>
            </a:br>
            <a:r>
              <a:rPr lang="en-US" sz="3200" kern="1200" dirty="0" smtClean="0">
                <a:latin typeface="Calibri" pitchFamily="34" charset="0"/>
                <a:cs typeface="Arial" charset="0"/>
              </a:rPr>
              <a:t>Calculate heating &amp; cooling loads</a:t>
            </a:r>
            <a:endParaRPr lang="en-US" sz="3200" kern="1200" dirty="0">
              <a:latin typeface="Calibri" pitchFamily="34" charset="0"/>
              <a:cs typeface="Arial" charset="0"/>
            </a:endParaRPr>
          </a:p>
        </p:txBody>
      </p:sp>
      <p:pic>
        <p:nvPicPr>
          <p:cNvPr id="1026" name="Picture 2"/>
          <p:cNvPicPr>
            <a:picLocks noGrp="1" noChangeAspect="1" noChangeArrowheads="1"/>
          </p:cNvPicPr>
          <p:nvPr>
            <p:ph sz="half" idx="1"/>
          </p:nvPr>
        </p:nvPicPr>
        <p:blipFill>
          <a:blip r:embed="rId3" cstate="print"/>
          <a:stretch>
            <a:fillRect/>
          </a:stretch>
        </p:blipFill>
        <p:spPr bwMode="auto">
          <a:xfrm>
            <a:off x="5502007" y="1906836"/>
            <a:ext cx="3208539" cy="4133419"/>
          </a:xfrm>
          <a:prstGeom prst="rect">
            <a:avLst/>
          </a:prstGeom>
          <a:noFill/>
          <a:ln w="9525">
            <a:noFill/>
            <a:miter lim="800000"/>
            <a:headEnd/>
            <a:tailEnd/>
          </a:ln>
        </p:spPr>
      </p:pic>
      <p:sp>
        <p:nvSpPr>
          <p:cNvPr id="5" name="Content Placeholder 4"/>
          <p:cNvSpPr>
            <a:spLocks noGrp="1"/>
          </p:cNvSpPr>
          <p:nvPr>
            <p:ph sz="half" idx="2"/>
          </p:nvPr>
        </p:nvSpPr>
        <p:spPr>
          <a:xfrm>
            <a:off x="304799" y="1600200"/>
            <a:ext cx="4873129" cy="4525963"/>
          </a:xfrm>
        </p:spPr>
        <p:txBody>
          <a:bodyPr/>
          <a:lstStyle/>
          <a:p>
            <a:r>
              <a:rPr lang="en-US" sz="2600" kern="1200" dirty="0" smtClean="0">
                <a:solidFill>
                  <a:schemeClr val="tx1">
                    <a:lumMod val="75000"/>
                    <a:lumOff val="25000"/>
                  </a:schemeClr>
                </a:solidFill>
                <a:latin typeface="Calibri" pitchFamily="34" charset="0"/>
                <a:cs typeface="Arial" pitchFamily="34" charset="0"/>
              </a:rPr>
              <a:t>Standard process to             calculate loads.</a:t>
            </a:r>
          </a:p>
          <a:p>
            <a:r>
              <a:rPr lang="en-US" sz="2600" kern="1200" dirty="0" smtClean="0">
                <a:solidFill>
                  <a:schemeClr val="tx1">
                    <a:lumMod val="75000"/>
                    <a:lumOff val="25000"/>
                  </a:schemeClr>
                </a:solidFill>
                <a:latin typeface="Calibri" pitchFamily="34" charset="0"/>
                <a:cs typeface="Arial" pitchFamily="34" charset="0"/>
              </a:rPr>
              <a:t>Provides a checklist of all input variables that can affect a home’s comfort level.</a:t>
            </a:r>
          </a:p>
        </p:txBody>
      </p:sp>
      <p:sp>
        <p:nvSpPr>
          <p:cNvPr id="6" name="Slide Number Placeholder 3"/>
          <p:cNvSpPr txBox="1">
            <a:spLocks/>
          </p:cNvSpPr>
          <p:nvPr/>
        </p:nvSpPr>
        <p:spPr bwMode="auto">
          <a:xfrm>
            <a:off x="8229600" y="6172200"/>
            <a:ext cx="914400" cy="68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8CF41EA3-670D-4A2E-9248-4FE2F0D41611}" type="slidenum">
              <a:rPr lang="en-US" sz="1400">
                <a:solidFill>
                  <a:srgbClr val="000000"/>
                </a:solidFill>
              </a:rPr>
              <a:pPr algn="ctr"/>
              <a:t>20</a:t>
            </a:fld>
            <a:endParaRPr lang="en-US" sz="1400" dirty="0">
              <a:solidFill>
                <a:srgbClr val="000000"/>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http://www.bostonbakesforbreastcancer.org/wp-content/uploads/2012/03/sun.jpg"/>
          <p:cNvPicPr>
            <a:picLocks noChangeAspect="1" noChangeArrowheads="1"/>
          </p:cNvPicPr>
          <p:nvPr/>
        </p:nvPicPr>
        <p:blipFill>
          <a:blip r:embed="rId3" cstate="print"/>
          <a:srcRect/>
          <a:stretch>
            <a:fillRect/>
          </a:stretch>
        </p:blipFill>
        <p:spPr bwMode="auto">
          <a:xfrm>
            <a:off x="7296081" y="1520021"/>
            <a:ext cx="1495380" cy="1524000"/>
          </a:xfrm>
          <a:prstGeom prst="rect">
            <a:avLst/>
          </a:prstGeom>
          <a:noFill/>
        </p:spPr>
      </p:pic>
      <p:sp>
        <p:nvSpPr>
          <p:cNvPr id="36" name="Frame 35"/>
          <p:cNvSpPr/>
          <p:nvPr/>
        </p:nvSpPr>
        <p:spPr bwMode="auto">
          <a:xfrm>
            <a:off x="790234" y="4252515"/>
            <a:ext cx="2107208" cy="1899483"/>
          </a:xfrm>
          <a:prstGeom prst="fram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 name="Title 1"/>
          <p:cNvSpPr>
            <a:spLocks noGrp="1"/>
          </p:cNvSpPr>
          <p:nvPr>
            <p:ph type="title"/>
          </p:nvPr>
        </p:nvSpPr>
        <p:spPr/>
        <p:txBody>
          <a:bodyPr/>
          <a:lstStyle/>
          <a:p>
            <a:r>
              <a:rPr lang="en-US" sz="3200" kern="1200" dirty="0" smtClean="0">
                <a:latin typeface="Calibri" pitchFamily="34" charset="0"/>
                <a:cs typeface="Arial" charset="0"/>
              </a:rPr>
              <a:t>Step 1:</a:t>
            </a:r>
            <a:br>
              <a:rPr lang="en-US" sz="3200" kern="1200" dirty="0" smtClean="0">
                <a:latin typeface="Calibri" pitchFamily="34" charset="0"/>
                <a:cs typeface="Arial" charset="0"/>
              </a:rPr>
            </a:br>
            <a:r>
              <a:rPr lang="en-US" sz="3200" kern="1200" dirty="0" smtClean="0">
                <a:latin typeface="Calibri" pitchFamily="34" charset="0"/>
                <a:cs typeface="Arial" charset="0"/>
              </a:rPr>
              <a:t>Calculate heating &amp; cooling loads</a:t>
            </a:r>
            <a:endParaRPr lang="en-US" sz="3200" kern="1200" dirty="0">
              <a:latin typeface="Calibri" pitchFamily="34" charset="0"/>
              <a:cs typeface="Arial" charset="0"/>
            </a:endParaRPr>
          </a:p>
        </p:txBody>
      </p:sp>
      <p:sp>
        <p:nvSpPr>
          <p:cNvPr id="19" name="Slide Number Placeholder 3"/>
          <p:cNvSpPr txBox="1">
            <a:spLocks/>
          </p:cNvSpPr>
          <p:nvPr/>
        </p:nvSpPr>
        <p:spPr bwMode="auto">
          <a:xfrm>
            <a:off x="8229600" y="6172200"/>
            <a:ext cx="914400" cy="68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8CF41EA3-670D-4A2E-9248-4FE2F0D41611}" type="slidenum">
              <a:rPr lang="en-US" sz="1400">
                <a:solidFill>
                  <a:srgbClr val="000000"/>
                </a:solidFill>
              </a:rPr>
              <a:pPr algn="ctr"/>
              <a:t>21</a:t>
            </a:fld>
            <a:endParaRPr lang="en-US" sz="1400" dirty="0">
              <a:solidFill>
                <a:srgbClr val="000000"/>
              </a:solidFill>
            </a:endParaRPr>
          </a:p>
        </p:txBody>
      </p:sp>
      <p:sp>
        <p:nvSpPr>
          <p:cNvPr id="28" name="Freeform 27"/>
          <p:cNvSpPr/>
          <p:nvPr/>
        </p:nvSpPr>
        <p:spPr bwMode="auto">
          <a:xfrm>
            <a:off x="483652" y="3767772"/>
            <a:ext cx="2689209" cy="476482"/>
          </a:xfrm>
          <a:custGeom>
            <a:avLst/>
            <a:gdLst>
              <a:gd name="connsiteX0" fmla="*/ 0 w 3962400"/>
              <a:gd name="connsiteY0" fmla="*/ 1219200 h 1219200"/>
              <a:gd name="connsiteX1" fmla="*/ 1993919 w 3962400"/>
              <a:gd name="connsiteY1" fmla="*/ 0 h 1219200"/>
              <a:gd name="connsiteX2" fmla="*/ 3962400 w 3962400"/>
              <a:gd name="connsiteY2" fmla="*/ 1219200 h 1219200"/>
              <a:gd name="connsiteX3" fmla="*/ 0 w 3962400"/>
              <a:gd name="connsiteY3" fmla="*/ 1219200 h 1219200"/>
            </a:gdLst>
            <a:ahLst/>
            <a:cxnLst>
              <a:cxn ang="0">
                <a:pos x="connsiteX0" y="connsiteY0"/>
              </a:cxn>
              <a:cxn ang="0">
                <a:pos x="connsiteX1" y="connsiteY1"/>
              </a:cxn>
              <a:cxn ang="0">
                <a:pos x="connsiteX2" y="connsiteY2"/>
              </a:cxn>
              <a:cxn ang="0">
                <a:pos x="connsiteX3" y="connsiteY3"/>
              </a:cxn>
            </a:cxnLst>
            <a:rect l="l" t="t" r="r" b="b"/>
            <a:pathLst>
              <a:path w="3962400" h="1219200">
                <a:moveTo>
                  <a:pt x="0" y="1219200"/>
                </a:moveTo>
                <a:lnTo>
                  <a:pt x="1993919" y="0"/>
                </a:lnTo>
                <a:lnTo>
                  <a:pt x="3962400" y="1219200"/>
                </a:lnTo>
                <a:lnTo>
                  <a:pt x="0" y="1219200"/>
                </a:lnTo>
                <a:close/>
              </a:path>
            </a:pathLst>
          </a:cu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endParaRPr lang="en-US" smtClean="0"/>
          </a:p>
        </p:txBody>
      </p:sp>
      <p:grpSp>
        <p:nvGrpSpPr>
          <p:cNvPr id="33" name="Group 32"/>
          <p:cNvGrpSpPr/>
          <p:nvPr/>
        </p:nvGrpSpPr>
        <p:grpSpPr>
          <a:xfrm>
            <a:off x="2659671" y="4487632"/>
            <a:ext cx="237127" cy="1424941"/>
            <a:chOff x="5794872" y="3246105"/>
            <a:chExt cx="381002" cy="2141143"/>
          </a:xfrm>
        </p:grpSpPr>
        <p:sp>
          <p:nvSpPr>
            <p:cNvPr id="34" name="Rectangle 33"/>
            <p:cNvSpPr/>
            <p:nvPr/>
          </p:nvSpPr>
          <p:spPr bwMode="auto">
            <a:xfrm>
              <a:off x="5794872" y="3246105"/>
              <a:ext cx="381002" cy="2141143"/>
            </a:xfrm>
            <a:prstGeom prst="rect">
              <a:avLst/>
            </a:prstGeom>
            <a:solidFill>
              <a:schemeClr val="accent1">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cxnSp>
          <p:nvCxnSpPr>
            <p:cNvPr id="35" name="Straight Connector 34"/>
            <p:cNvCxnSpPr>
              <a:stCxn id="34" idx="0"/>
            </p:cNvCxnSpPr>
            <p:nvPr/>
          </p:nvCxnSpPr>
          <p:spPr bwMode="auto">
            <a:xfrm>
              <a:off x="5985373" y="3246105"/>
              <a:ext cx="0" cy="2130126"/>
            </a:xfrm>
            <a:prstGeom prst="line">
              <a:avLst/>
            </a:prstGeom>
            <a:solidFill>
              <a:schemeClr val="accent1"/>
            </a:solidFill>
            <a:ln w="34925" cap="flat" cmpd="sng" algn="ctr">
              <a:solidFill>
                <a:schemeClr val="tx2">
                  <a:lumMod val="60000"/>
                  <a:lumOff val="40000"/>
                </a:schemeClr>
              </a:solidFill>
              <a:prstDash val="solid"/>
              <a:round/>
              <a:headEnd type="none" w="med" len="med"/>
              <a:tailEnd type="none" w="med" len="med"/>
            </a:ln>
            <a:effectLst/>
          </p:spPr>
        </p:cxnSp>
      </p:grpSp>
      <p:sp>
        <p:nvSpPr>
          <p:cNvPr id="37" name="TextBox 36"/>
          <p:cNvSpPr txBox="1"/>
          <p:nvPr/>
        </p:nvSpPr>
        <p:spPr>
          <a:xfrm>
            <a:off x="88132" y="6268401"/>
            <a:ext cx="3437262" cy="492443"/>
          </a:xfrm>
          <a:prstGeom prst="rect">
            <a:avLst/>
          </a:prstGeom>
          <a:noFill/>
        </p:spPr>
        <p:txBody>
          <a:bodyPr wrap="square" rtlCol="0">
            <a:spAutoFit/>
          </a:bodyPr>
          <a:lstStyle/>
          <a:p>
            <a:pPr algn="ctr"/>
            <a:r>
              <a:rPr lang="en-US" sz="2600" dirty="0" smtClean="0">
                <a:latin typeface="+mj-lt"/>
              </a:rPr>
              <a:t>South-facing home</a:t>
            </a:r>
            <a:endParaRPr lang="en-US" sz="2600" dirty="0">
              <a:latin typeface="+mj-lt"/>
            </a:endParaRPr>
          </a:p>
        </p:txBody>
      </p:sp>
      <p:sp>
        <p:nvSpPr>
          <p:cNvPr id="51" name="Frame 50"/>
          <p:cNvSpPr/>
          <p:nvPr/>
        </p:nvSpPr>
        <p:spPr bwMode="auto">
          <a:xfrm>
            <a:off x="4423957" y="4250678"/>
            <a:ext cx="2107208" cy="1899483"/>
          </a:xfrm>
          <a:prstGeom prst="fram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2" name="Freeform 51"/>
          <p:cNvSpPr/>
          <p:nvPr/>
        </p:nvSpPr>
        <p:spPr bwMode="auto">
          <a:xfrm>
            <a:off x="4139411" y="3765935"/>
            <a:ext cx="2689209" cy="476482"/>
          </a:xfrm>
          <a:custGeom>
            <a:avLst/>
            <a:gdLst>
              <a:gd name="connsiteX0" fmla="*/ 0 w 3962400"/>
              <a:gd name="connsiteY0" fmla="*/ 1219200 h 1219200"/>
              <a:gd name="connsiteX1" fmla="*/ 1993919 w 3962400"/>
              <a:gd name="connsiteY1" fmla="*/ 0 h 1219200"/>
              <a:gd name="connsiteX2" fmla="*/ 3962400 w 3962400"/>
              <a:gd name="connsiteY2" fmla="*/ 1219200 h 1219200"/>
              <a:gd name="connsiteX3" fmla="*/ 0 w 3962400"/>
              <a:gd name="connsiteY3" fmla="*/ 1219200 h 1219200"/>
            </a:gdLst>
            <a:ahLst/>
            <a:cxnLst>
              <a:cxn ang="0">
                <a:pos x="connsiteX0" y="connsiteY0"/>
              </a:cxn>
              <a:cxn ang="0">
                <a:pos x="connsiteX1" y="connsiteY1"/>
              </a:cxn>
              <a:cxn ang="0">
                <a:pos x="connsiteX2" y="connsiteY2"/>
              </a:cxn>
              <a:cxn ang="0">
                <a:pos x="connsiteX3" y="connsiteY3"/>
              </a:cxn>
            </a:cxnLst>
            <a:rect l="l" t="t" r="r" b="b"/>
            <a:pathLst>
              <a:path w="3962400" h="1219200">
                <a:moveTo>
                  <a:pt x="0" y="1219200"/>
                </a:moveTo>
                <a:lnTo>
                  <a:pt x="1993919" y="0"/>
                </a:lnTo>
                <a:lnTo>
                  <a:pt x="3962400" y="1219200"/>
                </a:lnTo>
                <a:lnTo>
                  <a:pt x="0" y="1219200"/>
                </a:lnTo>
                <a:close/>
              </a:path>
            </a:pathLst>
          </a:cu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endParaRPr lang="en-US" smtClean="0"/>
          </a:p>
        </p:txBody>
      </p:sp>
      <p:cxnSp>
        <p:nvCxnSpPr>
          <p:cNvPr id="64" name="Straight Arrow Connector 63"/>
          <p:cNvCxnSpPr/>
          <p:nvPr/>
        </p:nvCxnSpPr>
        <p:spPr bwMode="auto">
          <a:xfrm flipH="1">
            <a:off x="6665205" y="3062689"/>
            <a:ext cx="1079653" cy="1861851"/>
          </a:xfrm>
          <a:prstGeom prst="straightConnector1">
            <a:avLst/>
          </a:prstGeom>
          <a:solidFill>
            <a:schemeClr val="accent1"/>
          </a:solidFill>
          <a:ln w="22225" cap="flat" cmpd="sng" algn="ctr">
            <a:solidFill>
              <a:schemeClr val="accent6">
                <a:lumMod val="75000"/>
              </a:schemeClr>
            </a:solidFill>
            <a:prstDash val="solid"/>
            <a:round/>
            <a:headEnd type="none" w="med" len="med"/>
            <a:tailEnd type="arrow"/>
          </a:ln>
          <a:effectLst/>
        </p:spPr>
      </p:cxnSp>
      <p:cxnSp>
        <p:nvCxnSpPr>
          <p:cNvPr id="65" name="Straight Arrow Connector 64"/>
          <p:cNvCxnSpPr/>
          <p:nvPr/>
        </p:nvCxnSpPr>
        <p:spPr bwMode="auto">
          <a:xfrm flipH="1">
            <a:off x="2677100" y="2489812"/>
            <a:ext cx="4538948" cy="2302525"/>
          </a:xfrm>
          <a:prstGeom prst="straightConnector1">
            <a:avLst/>
          </a:prstGeom>
          <a:solidFill>
            <a:schemeClr val="accent1"/>
          </a:solidFill>
          <a:ln w="22225" cap="flat" cmpd="sng" algn="ctr">
            <a:solidFill>
              <a:schemeClr val="accent6">
                <a:lumMod val="75000"/>
              </a:schemeClr>
            </a:solidFill>
            <a:prstDash val="solid"/>
            <a:round/>
            <a:headEnd type="none" w="med" len="med"/>
            <a:tailEnd type="arrow"/>
          </a:ln>
          <a:effectLst/>
        </p:spPr>
      </p:cxnSp>
      <p:grpSp>
        <p:nvGrpSpPr>
          <p:cNvPr id="69" name="Group 68"/>
          <p:cNvGrpSpPr/>
          <p:nvPr/>
        </p:nvGrpSpPr>
        <p:grpSpPr>
          <a:xfrm>
            <a:off x="4423556" y="4489284"/>
            <a:ext cx="237127" cy="1424941"/>
            <a:chOff x="5794872" y="3246105"/>
            <a:chExt cx="381002" cy="2141143"/>
          </a:xfrm>
        </p:grpSpPr>
        <p:sp>
          <p:nvSpPr>
            <p:cNvPr id="70" name="Rectangle 69"/>
            <p:cNvSpPr/>
            <p:nvPr/>
          </p:nvSpPr>
          <p:spPr bwMode="auto">
            <a:xfrm>
              <a:off x="5794872" y="3246105"/>
              <a:ext cx="381002" cy="2141143"/>
            </a:xfrm>
            <a:prstGeom prst="rect">
              <a:avLst/>
            </a:prstGeom>
            <a:solidFill>
              <a:schemeClr val="accent1">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cxnSp>
          <p:nvCxnSpPr>
            <p:cNvPr id="71" name="Straight Connector 70"/>
            <p:cNvCxnSpPr>
              <a:stCxn id="70" idx="0"/>
            </p:cNvCxnSpPr>
            <p:nvPr/>
          </p:nvCxnSpPr>
          <p:spPr bwMode="auto">
            <a:xfrm>
              <a:off x="5985373" y="3246105"/>
              <a:ext cx="0" cy="2130126"/>
            </a:xfrm>
            <a:prstGeom prst="line">
              <a:avLst/>
            </a:prstGeom>
            <a:solidFill>
              <a:schemeClr val="accent1"/>
            </a:solidFill>
            <a:ln w="34925" cap="flat" cmpd="sng" algn="ctr">
              <a:solidFill>
                <a:schemeClr val="tx2">
                  <a:lumMod val="60000"/>
                  <a:lumOff val="40000"/>
                </a:schemeClr>
              </a:solidFill>
              <a:prstDash val="solid"/>
              <a:round/>
              <a:headEnd type="none" w="med" len="med"/>
              <a:tailEnd type="none" w="med" len="med"/>
            </a:ln>
            <a:effectLst/>
          </p:spPr>
        </p:cxnSp>
      </p:grpSp>
      <p:sp>
        <p:nvSpPr>
          <p:cNvPr id="72" name="TextBox 71"/>
          <p:cNvSpPr txBox="1"/>
          <p:nvPr/>
        </p:nvSpPr>
        <p:spPr>
          <a:xfrm>
            <a:off x="3765972" y="6266563"/>
            <a:ext cx="3437262" cy="492443"/>
          </a:xfrm>
          <a:prstGeom prst="rect">
            <a:avLst/>
          </a:prstGeom>
          <a:noFill/>
        </p:spPr>
        <p:txBody>
          <a:bodyPr wrap="square" rtlCol="0">
            <a:spAutoFit/>
          </a:bodyPr>
          <a:lstStyle/>
          <a:p>
            <a:pPr algn="ctr"/>
            <a:r>
              <a:rPr lang="en-US" sz="2600" dirty="0" smtClean="0">
                <a:latin typeface="+mj-lt"/>
              </a:rPr>
              <a:t>North-facing home</a:t>
            </a:r>
            <a:endParaRPr lang="en-US" sz="2600" dirty="0">
              <a:latin typeface="+mj-lt"/>
            </a:endParaRPr>
          </a:p>
        </p:txBody>
      </p:sp>
      <p:sp>
        <p:nvSpPr>
          <p:cNvPr id="73" name="Cube 72"/>
          <p:cNvSpPr/>
          <p:nvPr/>
        </p:nvSpPr>
        <p:spPr bwMode="auto">
          <a:xfrm>
            <a:off x="1434914" y="5164153"/>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74" name="Cube 73"/>
          <p:cNvSpPr/>
          <p:nvPr/>
        </p:nvSpPr>
        <p:spPr bwMode="auto">
          <a:xfrm>
            <a:off x="1739714" y="5164153"/>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75" name="Cube 74"/>
          <p:cNvSpPr/>
          <p:nvPr/>
        </p:nvSpPr>
        <p:spPr bwMode="auto">
          <a:xfrm>
            <a:off x="2044514" y="5164153"/>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76" name="Cube 75"/>
          <p:cNvSpPr/>
          <p:nvPr/>
        </p:nvSpPr>
        <p:spPr bwMode="auto">
          <a:xfrm>
            <a:off x="1587314" y="5392753"/>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77" name="Cube 76"/>
          <p:cNvSpPr/>
          <p:nvPr/>
        </p:nvSpPr>
        <p:spPr bwMode="auto">
          <a:xfrm>
            <a:off x="1892114" y="5392753"/>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78" name="Cube 77"/>
          <p:cNvSpPr/>
          <p:nvPr/>
        </p:nvSpPr>
        <p:spPr bwMode="auto">
          <a:xfrm>
            <a:off x="1587314" y="4935553"/>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79" name="Cube 78"/>
          <p:cNvSpPr/>
          <p:nvPr/>
        </p:nvSpPr>
        <p:spPr bwMode="auto">
          <a:xfrm>
            <a:off x="1892114" y="4935553"/>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81" name="Cube 80"/>
          <p:cNvSpPr/>
          <p:nvPr/>
        </p:nvSpPr>
        <p:spPr bwMode="auto">
          <a:xfrm>
            <a:off x="5406537" y="5162315"/>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kern="1200" dirty="0" smtClean="0">
                <a:latin typeface="Calibri" pitchFamily="34" charset="0"/>
                <a:cs typeface="Arial" charset="0"/>
              </a:rPr>
              <a:t>Step 1:</a:t>
            </a:r>
            <a:br>
              <a:rPr lang="en-US" sz="3200" kern="1200" dirty="0" smtClean="0">
                <a:latin typeface="Calibri" pitchFamily="34" charset="0"/>
                <a:cs typeface="Arial" charset="0"/>
              </a:rPr>
            </a:br>
            <a:r>
              <a:rPr lang="en-US" sz="3200" kern="1200" dirty="0" smtClean="0">
                <a:latin typeface="Calibri" pitchFamily="34" charset="0"/>
                <a:cs typeface="Arial" charset="0"/>
              </a:rPr>
              <a:t>Calculate heating &amp; cooling loads</a:t>
            </a:r>
            <a:endParaRPr lang="en-US" sz="3200" kern="1200" dirty="0">
              <a:latin typeface="Calibri" pitchFamily="34" charset="0"/>
              <a:cs typeface="Arial" charset="0"/>
            </a:endParaRPr>
          </a:p>
        </p:txBody>
      </p:sp>
      <p:sp>
        <p:nvSpPr>
          <p:cNvPr id="3" name="Content Placeholder 2"/>
          <p:cNvSpPr>
            <a:spLocks noGrp="1"/>
          </p:cNvSpPr>
          <p:nvPr>
            <p:ph idx="1"/>
          </p:nvPr>
        </p:nvSpPr>
        <p:spPr/>
        <p:txBody>
          <a:bodyPr/>
          <a:lstStyle/>
          <a:p>
            <a:pPr>
              <a:buNone/>
            </a:pPr>
            <a:r>
              <a:rPr lang="en-US" dirty="0" smtClean="0"/>
              <a:t> </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635238905"/>
              </p:ext>
            </p:extLst>
          </p:nvPr>
        </p:nvGraphicFramePr>
        <p:xfrm>
          <a:off x="1050051" y="1708994"/>
          <a:ext cx="7003284" cy="4315010"/>
        </p:xfrm>
        <a:graphic>
          <a:graphicData uri="http://schemas.openxmlformats.org/drawingml/2006/table">
            <a:tbl>
              <a:tblPr firstRow="1" bandRow="1">
                <a:tableStyleId>{5C22544A-7EE6-4342-B048-85BDC9FD1C3A}</a:tableStyleId>
              </a:tblPr>
              <a:tblGrid>
                <a:gridCol w="1340495"/>
                <a:gridCol w="1520445"/>
                <a:gridCol w="2071172"/>
                <a:gridCol w="2071172"/>
              </a:tblGrid>
              <a:tr h="952949">
                <a:tc>
                  <a:txBody>
                    <a:bodyPr/>
                    <a:lstStyle/>
                    <a:p>
                      <a:pPr algn="ctr"/>
                      <a:r>
                        <a:rPr lang="en-US" sz="2400" dirty="0" smtClean="0"/>
                        <a:t>2012 IECC Climate Zone</a:t>
                      </a:r>
                      <a:endParaRPr lang="en-US" sz="2400" dirty="0"/>
                    </a:p>
                  </a:txBody>
                  <a:tcPr anchor="ctr"/>
                </a:tc>
                <a:tc>
                  <a:txBody>
                    <a:bodyPr/>
                    <a:lstStyle/>
                    <a:p>
                      <a:pPr algn="ctr"/>
                      <a:r>
                        <a:rPr lang="en-US" sz="2400" dirty="0" smtClean="0"/>
                        <a:t> City</a:t>
                      </a:r>
                      <a:endParaRPr lang="en-US" sz="2400" dirty="0"/>
                    </a:p>
                  </a:txBody>
                  <a:tcPr anchor="ctr"/>
                </a:tc>
                <a:tc>
                  <a:txBody>
                    <a:bodyPr/>
                    <a:lstStyle/>
                    <a:p>
                      <a:pPr algn="ctr"/>
                      <a:r>
                        <a:rPr lang="en-US" sz="2400" dirty="0" smtClean="0"/>
                        <a:t>Heating 99% Dry Bulb</a:t>
                      </a:r>
                    </a:p>
                    <a:p>
                      <a:pPr algn="ctr"/>
                      <a:r>
                        <a:rPr lang="en-US" sz="2400" dirty="0" smtClean="0"/>
                        <a:t>(F)</a:t>
                      </a:r>
                      <a:endParaRPr lang="en-US" sz="2400" dirty="0"/>
                    </a:p>
                  </a:txBody>
                  <a:tcPr anchor="ctr"/>
                </a:tc>
                <a:tc>
                  <a:txBody>
                    <a:bodyPr/>
                    <a:lstStyle/>
                    <a:p>
                      <a:pPr algn="ctr"/>
                      <a:r>
                        <a:rPr lang="en-US" sz="2400" dirty="0" smtClean="0"/>
                        <a:t>Cooling 1% Dry Bulb</a:t>
                      </a:r>
                    </a:p>
                    <a:p>
                      <a:pPr algn="ctr"/>
                      <a:r>
                        <a:rPr lang="en-US" sz="2400" dirty="0" smtClean="0"/>
                        <a:t>(F)</a:t>
                      </a:r>
                      <a:endParaRPr lang="en-US" sz="2400" dirty="0"/>
                    </a:p>
                  </a:txBody>
                  <a:tcPr anchor="ctr"/>
                </a:tc>
              </a:tr>
              <a:tr h="552106">
                <a:tc>
                  <a:txBody>
                    <a:bodyPr/>
                    <a:lstStyle/>
                    <a:p>
                      <a:pPr algn="ctr"/>
                      <a:r>
                        <a:rPr lang="en-US" sz="2400" dirty="0" smtClean="0"/>
                        <a:t>2</a:t>
                      </a:r>
                      <a:endParaRPr lang="en-US" sz="2400" dirty="0"/>
                    </a:p>
                  </a:txBody>
                  <a:tcPr anchor="ctr"/>
                </a:tc>
                <a:tc>
                  <a:txBody>
                    <a:bodyPr/>
                    <a:lstStyle/>
                    <a:p>
                      <a:pPr algn="ctr"/>
                      <a:r>
                        <a:rPr lang="en-US" sz="2400" dirty="0" smtClean="0"/>
                        <a:t>Houston</a:t>
                      </a:r>
                      <a:endParaRPr lang="en-US" sz="2400" dirty="0"/>
                    </a:p>
                  </a:txBody>
                  <a:tcPr anchor="ctr"/>
                </a:tc>
                <a:tc>
                  <a:txBody>
                    <a:bodyPr/>
                    <a:lstStyle/>
                    <a:p>
                      <a:pPr algn="ctr"/>
                      <a:r>
                        <a:rPr lang="en-US" sz="2400" dirty="0" smtClean="0"/>
                        <a:t>31</a:t>
                      </a:r>
                      <a:endParaRPr lang="en-US" sz="2400" dirty="0"/>
                    </a:p>
                  </a:txBody>
                  <a:tcPr anchor="ctr"/>
                </a:tc>
                <a:tc>
                  <a:txBody>
                    <a:bodyPr/>
                    <a:lstStyle/>
                    <a:p>
                      <a:pPr algn="ctr"/>
                      <a:r>
                        <a:rPr lang="en-US" sz="2400" dirty="0" smtClean="0"/>
                        <a:t>94</a:t>
                      </a:r>
                      <a:endParaRPr lang="en-US" sz="2400" dirty="0"/>
                    </a:p>
                  </a:txBody>
                  <a:tcPr anchor="ctr"/>
                </a:tc>
              </a:tr>
              <a:tr h="552106">
                <a:tc>
                  <a:txBody>
                    <a:bodyPr/>
                    <a:lstStyle/>
                    <a:p>
                      <a:pPr algn="ctr"/>
                      <a:r>
                        <a:rPr lang="en-US" sz="2400" dirty="0" smtClean="0"/>
                        <a:t>3</a:t>
                      </a:r>
                      <a:endParaRPr lang="en-US" sz="2400" dirty="0"/>
                    </a:p>
                  </a:txBody>
                  <a:tcPr anchor="ctr"/>
                </a:tc>
                <a:tc>
                  <a:txBody>
                    <a:bodyPr/>
                    <a:lstStyle/>
                    <a:p>
                      <a:pPr algn="ctr"/>
                      <a:r>
                        <a:rPr lang="en-US" sz="2400" dirty="0" smtClean="0"/>
                        <a:t>Las Vegas</a:t>
                      </a:r>
                      <a:endParaRPr lang="en-US" sz="2400" dirty="0"/>
                    </a:p>
                  </a:txBody>
                  <a:tcPr anchor="ctr"/>
                </a:tc>
                <a:tc>
                  <a:txBody>
                    <a:bodyPr/>
                    <a:lstStyle/>
                    <a:p>
                      <a:pPr algn="ctr"/>
                      <a:r>
                        <a:rPr lang="en-US" sz="2400" dirty="0" smtClean="0"/>
                        <a:t>27</a:t>
                      </a:r>
                      <a:endParaRPr lang="en-US" sz="2400" dirty="0"/>
                    </a:p>
                  </a:txBody>
                  <a:tcPr anchor="ctr"/>
                </a:tc>
                <a:tc>
                  <a:txBody>
                    <a:bodyPr/>
                    <a:lstStyle/>
                    <a:p>
                      <a:pPr algn="ctr"/>
                      <a:r>
                        <a:rPr lang="en-US" sz="2400" dirty="0" smtClean="0"/>
                        <a:t>107</a:t>
                      </a:r>
                      <a:endParaRPr lang="en-US" sz="2400" dirty="0"/>
                    </a:p>
                  </a:txBody>
                  <a:tcPr anchor="ctr"/>
                </a:tc>
              </a:tr>
              <a:tr h="552106">
                <a:tc>
                  <a:txBody>
                    <a:bodyPr/>
                    <a:lstStyle/>
                    <a:p>
                      <a:pPr algn="ctr"/>
                      <a:r>
                        <a:rPr lang="en-US" sz="2400" dirty="0" smtClean="0"/>
                        <a:t>4</a:t>
                      </a:r>
                      <a:endParaRPr lang="en-US" sz="2400" dirty="0"/>
                    </a:p>
                  </a:txBody>
                  <a:tcPr anchor="ctr"/>
                </a:tc>
                <a:tc>
                  <a:txBody>
                    <a:bodyPr/>
                    <a:lstStyle/>
                    <a:p>
                      <a:pPr algn="ctr"/>
                      <a:r>
                        <a:rPr lang="en-US" sz="2400" dirty="0" smtClean="0"/>
                        <a:t>Baltimore</a:t>
                      </a:r>
                      <a:endParaRPr lang="en-US" sz="2400" dirty="0"/>
                    </a:p>
                  </a:txBody>
                  <a:tcPr anchor="ctr"/>
                </a:tc>
                <a:tc>
                  <a:txBody>
                    <a:bodyPr/>
                    <a:lstStyle/>
                    <a:p>
                      <a:pPr algn="ctr"/>
                      <a:r>
                        <a:rPr lang="en-US" sz="2400" dirty="0" smtClean="0"/>
                        <a:t>15</a:t>
                      </a:r>
                      <a:endParaRPr lang="en-US" sz="2400" dirty="0"/>
                    </a:p>
                  </a:txBody>
                  <a:tcPr anchor="ctr"/>
                </a:tc>
                <a:tc>
                  <a:txBody>
                    <a:bodyPr/>
                    <a:lstStyle/>
                    <a:p>
                      <a:pPr algn="ctr"/>
                      <a:r>
                        <a:rPr lang="en-US" sz="2400" dirty="0" smtClean="0"/>
                        <a:t>91</a:t>
                      </a:r>
                      <a:endParaRPr lang="en-US" sz="2400" dirty="0"/>
                    </a:p>
                  </a:txBody>
                  <a:tcPr anchor="ctr"/>
                </a:tc>
              </a:tr>
              <a:tr h="552106">
                <a:tc>
                  <a:txBody>
                    <a:bodyPr/>
                    <a:lstStyle/>
                    <a:p>
                      <a:pPr algn="ctr"/>
                      <a:r>
                        <a:rPr lang="en-US" sz="2400" dirty="0" smtClean="0"/>
                        <a:t>5</a:t>
                      </a:r>
                      <a:endParaRPr lang="en-US" sz="2400" dirty="0"/>
                    </a:p>
                  </a:txBody>
                  <a:tcPr anchor="ctr"/>
                </a:tc>
                <a:tc>
                  <a:txBody>
                    <a:bodyPr/>
                    <a:lstStyle/>
                    <a:p>
                      <a:pPr algn="ctr"/>
                      <a:r>
                        <a:rPr lang="en-US" sz="2400" dirty="0" smtClean="0"/>
                        <a:t>Pittsburgh</a:t>
                      </a:r>
                      <a:endParaRPr lang="en-US" sz="2400" dirty="0"/>
                    </a:p>
                  </a:txBody>
                  <a:tcPr anchor="ctr"/>
                </a:tc>
                <a:tc>
                  <a:txBody>
                    <a:bodyPr/>
                    <a:lstStyle/>
                    <a:p>
                      <a:pPr algn="ctr"/>
                      <a:r>
                        <a:rPr lang="en-US" sz="2400" dirty="0" smtClean="0"/>
                        <a:t>7</a:t>
                      </a:r>
                      <a:endParaRPr lang="en-US" sz="2400" dirty="0"/>
                    </a:p>
                  </a:txBody>
                  <a:tcPr anchor="ctr"/>
                </a:tc>
                <a:tc>
                  <a:txBody>
                    <a:bodyPr/>
                    <a:lstStyle/>
                    <a:p>
                      <a:pPr algn="ctr"/>
                      <a:r>
                        <a:rPr lang="en-US" sz="2400" dirty="0" smtClean="0"/>
                        <a:t>88</a:t>
                      </a:r>
                      <a:endParaRPr lang="en-US" sz="2400" dirty="0"/>
                    </a:p>
                  </a:txBody>
                  <a:tcPr anchor="ctr"/>
                </a:tc>
              </a:tr>
              <a:tr h="552106">
                <a:tc>
                  <a:txBody>
                    <a:bodyPr/>
                    <a:lstStyle/>
                    <a:p>
                      <a:pPr algn="ctr"/>
                      <a:r>
                        <a:rPr lang="en-US" sz="2400" dirty="0" smtClean="0"/>
                        <a:t>6</a:t>
                      </a:r>
                      <a:endParaRPr lang="en-US" sz="2400" dirty="0"/>
                    </a:p>
                  </a:txBody>
                  <a:tcPr anchor="ctr"/>
                </a:tc>
                <a:tc>
                  <a:txBody>
                    <a:bodyPr/>
                    <a:lstStyle/>
                    <a:p>
                      <a:pPr algn="ctr"/>
                      <a:r>
                        <a:rPr lang="en-US" sz="2400" dirty="0" smtClean="0"/>
                        <a:t>Syracuse</a:t>
                      </a:r>
                      <a:endParaRPr lang="en-US" sz="2400" dirty="0"/>
                    </a:p>
                  </a:txBody>
                  <a:tcPr anchor="ctr"/>
                </a:tc>
                <a:tc>
                  <a:txBody>
                    <a:bodyPr/>
                    <a:lstStyle/>
                    <a:p>
                      <a:pPr algn="ctr"/>
                      <a:r>
                        <a:rPr lang="en-US" sz="2400" dirty="0" smtClean="0"/>
                        <a:t>2</a:t>
                      </a:r>
                      <a:endParaRPr lang="en-US" sz="2400" dirty="0"/>
                    </a:p>
                  </a:txBody>
                  <a:tcPr anchor="ctr"/>
                </a:tc>
                <a:tc>
                  <a:txBody>
                    <a:bodyPr/>
                    <a:lstStyle/>
                    <a:p>
                      <a:pPr algn="ctr"/>
                      <a:r>
                        <a:rPr lang="en-US" sz="2400" dirty="0" smtClean="0"/>
                        <a:t>85</a:t>
                      </a:r>
                      <a:endParaRPr lang="en-US" sz="2400" dirty="0"/>
                    </a:p>
                  </a:txBody>
                  <a:tcPr anchor="ctr"/>
                </a:tc>
              </a:tr>
            </a:tbl>
          </a:graphicData>
        </a:graphic>
      </p:graphicFrame>
      <p:sp>
        <p:nvSpPr>
          <p:cNvPr id="5" name="Slide Number Placeholder 3"/>
          <p:cNvSpPr txBox="1">
            <a:spLocks/>
          </p:cNvSpPr>
          <p:nvPr/>
        </p:nvSpPr>
        <p:spPr bwMode="auto">
          <a:xfrm>
            <a:off x="8229600" y="6172200"/>
            <a:ext cx="914400" cy="68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8CF41EA3-670D-4A2E-9248-4FE2F0D41611}" type="slidenum">
              <a:rPr lang="en-US" sz="1400">
                <a:solidFill>
                  <a:srgbClr val="000000"/>
                </a:solidFill>
              </a:rPr>
              <a:pPr algn="ctr"/>
              <a:t>22</a:t>
            </a:fld>
            <a:endParaRPr lang="en-US" sz="1400" dirty="0">
              <a:solidFill>
                <a:srgbClr val="000000"/>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kern="1200" dirty="0" smtClean="0">
                <a:latin typeface="Calibri" pitchFamily="34" charset="0"/>
                <a:cs typeface="Arial" charset="0"/>
              </a:rPr>
              <a:t>Step 1:</a:t>
            </a:r>
            <a:br>
              <a:rPr lang="en-US" sz="3200" kern="1200" dirty="0" smtClean="0">
                <a:latin typeface="Calibri" pitchFamily="34" charset="0"/>
                <a:cs typeface="Arial" charset="0"/>
              </a:rPr>
            </a:br>
            <a:r>
              <a:rPr lang="en-US" sz="3200" kern="1200" dirty="0" smtClean="0">
                <a:latin typeface="Calibri" pitchFamily="34" charset="0"/>
                <a:cs typeface="Arial" charset="0"/>
              </a:rPr>
              <a:t>Calculate heating &amp; cooling loads</a:t>
            </a:r>
            <a:endParaRPr lang="en-US" sz="3200" kern="1200" dirty="0">
              <a:latin typeface="Calibri" pitchFamily="34" charset="0"/>
              <a:cs typeface="Arial" charset="0"/>
            </a:endParaRPr>
          </a:p>
        </p:txBody>
      </p:sp>
      <p:pic>
        <p:nvPicPr>
          <p:cNvPr id="4" name="Picture Placeholder 11" descr="Window - Good - Spec Sticker3.JPG"/>
          <p:cNvPicPr>
            <a:picLocks noGrp="1" noChangeAspect="1"/>
          </p:cNvPicPr>
          <p:nvPr>
            <p:ph idx="1"/>
          </p:nvPr>
        </p:nvPicPr>
        <p:blipFill>
          <a:blip r:embed="rId3" cstate="screen"/>
          <a:srcRect/>
          <a:stretch>
            <a:fillRect/>
          </a:stretch>
        </p:blipFill>
        <p:spPr>
          <a:xfrm>
            <a:off x="4724400" y="1847850"/>
            <a:ext cx="4180382" cy="3505200"/>
          </a:xfrm>
        </p:spPr>
      </p:pic>
      <p:pic>
        <p:nvPicPr>
          <p:cNvPr id="3074" name="Picture 2"/>
          <p:cNvPicPr>
            <a:picLocks noChangeAspect="1" noChangeArrowheads="1"/>
          </p:cNvPicPr>
          <p:nvPr/>
        </p:nvPicPr>
        <p:blipFill>
          <a:blip r:embed="rId4" cstate="print"/>
          <a:srcRect/>
          <a:stretch>
            <a:fillRect/>
          </a:stretch>
        </p:blipFill>
        <p:spPr bwMode="auto">
          <a:xfrm>
            <a:off x="304800" y="1847850"/>
            <a:ext cx="4333875" cy="3495675"/>
          </a:xfrm>
          <a:prstGeom prst="rect">
            <a:avLst/>
          </a:prstGeom>
          <a:noFill/>
          <a:ln w="9525">
            <a:noFill/>
            <a:miter lim="800000"/>
            <a:headEnd/>
            <a:tailEnd/>
          </a:ln>
        </p:spPr>
      </p:pic>
      <p:sp>
        <p:nvSpPr>
          <p:cNvPr id="5" name="Rectangular Callout 4"/>
          <p:cNvSpPr/>
          <p:nvPr/>
        </p:nvSpPr>
        <p:spPr>
          <a:xfrm>
            <a:off x="2471737" y="5576588"/>
            <a:ext cx="4498090" cy="897880"/>
          </a:xfrm>
          <a:prstGeom prst="wedgeRectCallout">
            <a:avLst>
              <a:gd name="adj1" fmla="val 29149"/>
              <a:gd name="adj2" fmla="val -78043"/>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en-US" sz="2400" dirty="0" smtClean="0">
                <a:latin typeface="Calibri" pitchFamily="34" charset="0"/>
                <a:cs typeface="Calibri" pitchFamily="34" charset="0"/>
              </a:rPr>
              <a:t>Important to document window performance characteristics</a:t>
            </a:r>
          </a:p>
        </p:txBody>
      </p:sp>
      <p:sp>
        <p:nvSpPr>
          <p:cNvPr id="6" name="Slide Number Placeholder 3"/>
          <p:cNvSpPr txBox="1">
            <a:spLocks/>
          </p:cNvSpPr>
          <p:nvPr/>
        </p:nvSpPr>
        <p:spPr bwMode="auto">
          <a:xfrm>
            <a:off x="8229600" y="6172200"/>
            <a:ext cx="914400" cy="68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8CF41EA3-670D-4A2E-9248-4FE2F0D41611}" type="slidenum">
              <a:rPr lang="en-US" sz="1400">
                <a:solidFill>
                  <a:srgbClr val="000000"/>
                </a:solidFill>
              </a:rPr>
              <a:pPr algn="ctr"/>
              <a:t>23</a:t>
            </a:fld>
            <a:endParaRPr lang="en-US" sz="1400" dirty="0">
              <a:solidFill>
                <a:srgbClr val="000000"/>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kern="1200" dirty="0" smtClean="0">
                <a:latin typeface="Calibri" pitchFamily="34" charset="0"/>
                <a:cs typeface="Arial" charset="0"/>
              </a:rPr>
              <a:t>Summary of Step 1:</a:t>
            </a:r>
            <a:br>
              <a:rPr lang="en-US" sz="3200" kern="1200" dirty="0" smtClean="0">
                <a:latin typeface="Calibri" pitchFamily="34" charset="0"/>
                <a:cs typeface="Arial" charset="0"/>
              </a:rPr>
            </a:br>
            <a:r>
              <a:rPr lang="en-US" sz="3200" kern="1200" dirty="0" smtClean="0">
                <a:latin typeface="Calibri" pitchFamily="34" charset="0"/>
                <a:cs typeface="Arial" charset="0"/>
              </a:rPr>
              <a:t>Calculate heating &amp; cooling loads</a:t>
            </a:r>
            <a:endParaRPr lang="en-US" sz="3200" kern="1200" dirty="0">
              <a:latin typeface="Calibri" pitchFamily="34" charset="0"/>
              <a:cs typeface="Arial" charset="0"/>
            </a:endParaRPr>
          </a:p>
        </p:txBody>
      </p:sp>
      <p:sp>
        <p:nvSpPr>
          <p:cNvPr id="3" name="Content Placeholder 2"/>
          <p:cNvSpPr>
            <a:spLocks noGrp="1"/>
          </p:cNvSpPr>
          <p:nvPr>
            <p:ph idx="1"/>
          </p:nvPr>
        </p:nvSpPr>
        <p:spPr/>
        <p:txBody>
          <a:bodyPr/>
          <a:lstStyle/>
          <a:p>
            <a:r>
              <a:rPr lang="en-US" sz="2600" kern="1200" dirty="0" smtClean="0">
                <a:latin typeface="Calibri" pitchFamily="34" charset="0"/>
                <a:cs typeface="Arial" pitchFamily="34" charset="0"/>
              </a:rPr>
              <a:t>The first major step in the design process is to calculate the heating and cooling loads.</a:t>
            </a:r>
          </a:p>
          <a:p>
            <a:r>
              <a:rPr lang="en-US" sz="2600" kern="1200" dirty="0" smtClean="0">
                <a:latin typeface="Calibri" pitchFamily="34" charset="0"/>
                <a:cs typeface="Arial" pitchFamily="34" charset="0"/>
              </a:rPr>
              <a:t>ACCA Manual J provides a reliable standard process for calculating loads.</a:t>
            </a:r>
          </a:p>
          <a:p>
            <a:r>
              <a:rPr lang="en-US" sz="2600" kern="1200" dirty="0" smtClean="0">
                <a:latin typeface="Calibri" pitchFamily="34" charset="0"/>
                <a:cs typeface="Arial" pitchFamily="34" charset="0"/>
              </a:rPr>
              <a:t>By documenting and verifying major design parameters, the ENERGY STAR Certified Homes program helps ensure that the HVAC system has been designed properly.</a:t>
            </a:r>
          </a:p>
          <a:p>
            <a:pPr>
              <a:buNone/>
            </a:pPr>
            <a:endParaRPr lang="en-US" dirty="0"/>
          </a:p>
        </p:txBody>
      </p:sp>
      <p:sp>
        <p:nvSpPr>
          <p:cNvPr id="4" name="Slide Number Placeholder 3"/>
          <p:cNvSpPr txBox="1">
            <a:spLocks/>
          </p:cNvSpPr>
          <p:nvPr/>
        </p:nvSpPr>
        <p:spPr bwMode="auto">
          <a:xfrm>
            <a:off x="8229600" y="6172200"/>
            <a:ext cx="914400" cy="68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8CF41EA3-670D-4A2E-9248-4FE2F0D41611}" type="slidenum">
              <a:rPr lang="en-US" sz="1400">
                <a:solidFill>
                  <a:srgbClr val="000000"/>
                </a:solidFill>
              </a:rPr>
              <a:pPr algn="ctr"/>
              <a:t>24</a:t>
            </a:fld>
            <a:endParaRPr lang="en-US" sz="1400" dirty="0">
              <a:solidFill>
                <a:srgbClr val="000000"/>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0" y="2130425"/>
            <a:ext cx="9144000" cy="1470025"/>
          </a:xfrm>
        </p:spPr>
        <p:txBody>
          <a:bodyPr/>
          <a:lstStyle/>
          <a:p>
            <a:pPr algn="ctr"/>
            <a:r>
              <a:rPr lang="en-US" dirty="0" smtClean="0"/>
              <a:t>Step 2: </a:t>
            </a:r>
            <a:br>
              <a:rPr lang="en-US" dirty="0" smtClean="0"/>
            </a:br>
            <a:r>
              <a:rPr lang="en-US" dirty="0" smtClean="0"/>
              <a:t>Select the </a:t>
            </a:r>
            <a:br>
              <a:rPr lang="en-US" dirty="0" smtClean="0"/>
            </a:br>
            <a:r>
              <a:rPr lang="en-US" dirty="0" smtClean="0"/>
              <a:t>Heating &amp; Cooling </a:t>
            </a:r>
            <a:r>
              <a:rPr lang="en-US" dirty="0"/>
              <a:t>E</a:t>
            </a:r>
            <a:r>
              <a:rPr lang="en-US" dirty="0" smtClean="0"/>
              <a:t>quipment</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kern="1200" dirty="0" smtClean="0">
                <a:latin typeface="Calibri" pitchFamily="34" charset="0"/>
                <a:cs typeface="Arial" charset="0"/>
              </a:rPr>
              <a:t>Step 2: </a:t>
            </a:r>
            <a:br>
              <a:rPr lang="en-US" sz="3200" kern="1200" dirty="0" smtClean="0">
                <a:latin typeface="Calibri" pitchFamily="34" charset="0"/>
                <a:cs typeface="Arial" charset="0"/>
              </a:rPr>
            </a:br>
            <a:r>
              <a:rPr lang="en-US" sz="3200" kern="1200" dirty="0" smtClean="0">
                <a:latin typeface="Calibri" pitchFamily="34" charset="0"/>
                <a:cs typeface="Arial" charset="0"/>
              </a:rPr>
              <a:t>Select</a:t>
            </a:r>
            <a:r>
              <a:rPr lang="en-US" sz="3200" dirty="0" smtClean="0"/>
              <a:t> </a:t>
            </a:r>
            <a:r>
              <a:rPr lang="en-US" sz="3200" kern="1200" dirty="0" smtClean="0">
                <a:latin typeface="Calibri" pitchFamily="34" charset="0"/>
                <a:cs typeface="Arial" charset="0"/>
              </a:rPr>
              <a:t>equipment that meets loads</a:t>
            </a:r>
            <a:endParaRPr lang="en-US" sz="3200" kern="1200" dirty="0">
              <a:latin typeface="Calibri" pitchFamily="34" charset="0"/>
              <a:cs typeface="Arial" charset="0"/>
            </a:endParaRPr>
          </a:p>
        </p:txBody>
      </p:sp>
      <p:sp>
        <p:nvSpPr>
          <p:cNvPr id="5" name="Content Placeholder 4"/>
          <p:cNvSpPr>
            <a:spLocks noGrp="1"/>
          </p:cNvSpPr>
          <p:nvPr>
            <p:ph sz="half" idx="2"/>
          </p:nvPr>
        </p:nvSpPr>
        <p:spPr>
          <a:xfrm>
            <a:off x="304799" y="1600200"/>
            <a:ext cx="4873129" cy="4525963"/>
          </a:xfrm>
        </p:spPr>
        <p:txBody>
          <a:bodyPr/>
          <a:lstStyle/>
          <a:p>
            <a:r>
              <a:rPr lang="en-US" sz="2600" kern="1200" dirty="0" smtClean="0">
                <a:solidFill>
                  <a:schemeClr val="tx1">
                    <a:lumMod val="75000"/>
                    <a:lumOff val="25000"/>
                  </a:schemeClr>
                </a:solidFill>
                <a:latin typeface="Calibri" pitchFamily="34" charset="0"/>
                <a:cs typeface="Arial" pitchFamily="34" charset="0"/>
              </a:rPr>
              <a:t>Standard process to             select equipment using the calculated loads.</a:t>
            </a:r>
          </a:p>
        </p:txBody>
      </p:sp>
      <p:sp>
        <p:nvSpPr>
          <p:cNvPr id="6" name="Slide Number Placeholder 3"/>
          <p:cNvSpPr txBox="1">
            <a:spLocks/>
          </p:cNvSpPr>
          <p:nvPr/>
        </p:nvSpPr>
        <p:spPr bwMode="auto">
          <a:xfrm>
            <a:off x="8229600" y="6172200"/>
            <a:ext cx="914400" cy="68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8CF41EA3-670D-4A2E-9248-4FE2F0D41611}" type="slidenum">
              <a:rPr lang="en-US" sz="1400">
                <a:solidFill>
                  <a:srgbClr val="000000"/>
                </a:solidFill>
              </a:rPr>
              <a:pPr algn="ctr"/>
              <a:t>26</a:t>
            </a:fld>
            <a:endParaRPr lang="en-US" sz="1400" dirty="0">
              <a:solidFill>
                <a:srgbClr val="000000"/>
              </a:solidFill>
            </a:endParaRPr>
          </a:p>
        </p:txBody>
      </p:sp>
      <p:pic>
        <p:nvPicPr>
          <p:cNvPr id="8" name="Picture 7" descr="ACCA Manual S.JPG"/>
          <p:cNvPicPr>
            <a:picLocks noChangeAspect="1"/>
          </p:cNvPicPr>
          <p:nvPr/>
        </p:nvPicPr>
        <p:blipFill>
          <a:blip r:embed="rId3" cstate="print"/>
          <a:stretch>
            <a:fillRect/>
          </a:stretch>
        </p:blipFill>
        <p:spPr>
          <a:xfrm>
            <a:off x="5181600" y="1600200"/>
            <a:ext cx="3581400" cy="4717291"/>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kern="1200" dirty="0" smtClean="0">
                <a:latin typeface="Calibri" pitchFamily="34" charset="0"/>
                <a:cs typeface="Arial" charset="0"/>
              </a:rPr>
              <a:t>Step 2: </a:t>
            </a:r>
            <a:br>
              <a:rPr lang="en-US" sz="3200" kern="1200" dirty="0" smtClean="0">
                <a:latin typeface="Calibri" pitchFamily="34" charset="0"/>
                <a:cs typeface="Arial" charset="0"/>
              </a:rPr>
            </a:br>
            <a:r>
              <a:rPr lang="en-US" sz="3200" kern="1200" dirty="0" smtClean="0">
                <a:latin typeface="Calibri" pitchFamily="34" charset="0"/>
                <a:cs typeface="Arial" charset="0"/>
              </a:rPr>
              <a:t>Select</a:t>
            </a:r>
            <a:r>
              <a:rPr lang="en-US" sz="3200" dirty="0" smtClean="0"/>
              <a:t> </a:t>
            </a:r>
            <a:r>
              <a:rPr lang="en-US" sz="3200" kern="1200" dirty="0" smtClean="0">
                <a:latin typeface="Calibri" pitchFamily="34" charset="0"/>
                <a:cs typeface="Arial" charset="0"/>
              </a:rPr>
              <a:t>equipment that meets loads</a:t>
            </a:r>
            <a:endParaRPr lang="en-US" sz="3200" kern="1200" dirty="0">
              <a:latin typeface="Calibri" pitchFamily="34" charset="0"/>
              <a:cs typeface="Arial" charset="0"/>
            </a:endParaRPr>
          </a:p>
        </p:txBody>
      </p:sp>
      <p:sp>
        <p:nvSpPr>
          <p:cNvPr id="5" name="Content Placeholder 4"/>
          <p:cNvSpPr>
            <a:spLocks noGrp="1"/>
          </p:cNvSpPr>
          <p:nvPr>
            <p:ph sz="half" idx="2"/>
          </p:nvPr>
        </p:nvSpPr>
        <p:spPr>
          <a:xfrm>
            <a:off x="304798" y="1600200"/>
            <a:ext cx="8839201" cy="4525963"/>
          </a:xfrm>
        </p:spPr>
        <p:txBody>
          <a:bodyPr/>
          <a:lstStyle/>
          <a:p>
            <a:r>
              <a:rPr lang="en-US" sz="2600" u="sng" kern="1200" dirty="0" smtClean="0">
                <a:solidFill>
                  <a:schemeClr val="tx1">
                    <a:lumMod val="75000"/>
                    <a:lumOff val="25000"/>
                  </a:schemeClr>
                </a:solidFill>
                <a:latin typeface="Calibri" pitchFamily="34" charset="0"/>
                <a:cs typeface="Arial" pitchFamily="34" charset="0"/>
              </a:rPr>
              <a:t>Cooling Load</a:t>
            </a:r>
            <a:r>
              <a:rPr lang="en-US" sz="2600" kern="1200" dirty="0" smtClean="0">
                <a:solidFill>
                  <a:schemeClr val="tx1">
                    <a:lumMod val="75000"/>
                    <a:lumOff val="25000"/>
                  </a:schemeClr>
                </a:solidFill>
                <a:latin typeface="Calibri" pitchFamily="34" charset="0"/>
                <a:cs typeface="Arial" pitchFamily="34" charset="0"/>
              </a:rPr>
              <a:t> – The number of </a:t>
            </a:r>
            <a:r>
              <a:rPr lang="en-US" sz="2600" kern="1200" dirty="0" err="1" smtClean="0">
                <a:solidFill>
                  <a:schemeClr val="tx1">
                    <a:lumMod val="75000"/>
                    <a:lumOff val="25000"/>
                  </a:schemeClr>
                </a:solidFill>
                <a:latin typeface="Calibri" pitchFamily="34" charset="0"/>
                <a:cs typeface="Arial" pitchFamily="34" charset="0"/>
              </a:rPr>
              <a:t>btu’s</a:t>
            </a:r>
            <a:r>
              <a:rPr lang="en-US" sz="2600" kern="1200" dirty="0" smtClean="0">
                <a:solidFill>
                  <a:schemeClr val="tx1">
                    <a:lumMod val="75000"/>
                    <a:lumOff val="25000"/>
                  </a:schemeClr>
                </a:solidFill>
                <a:latin typeface="Calibri" pitchFamily="34" charset="0"/>
                <a:cs typeface="Arial" pitchFamily="34" charset="0"/>
              </a:rPr>
              <a:t> per hour that is added to the home from the outdoors, people, lights, appliances, etc.</a:t>
            </a:r>
          </a:p>
          <a:p>
            <a:r>
              <a:rPr lang="en-US" sz="2600" u="sng" kern="1200" dirty="0" smtClean="0">
                <a:solidFill>
                  <a:schemeClr val="tx1">
                    <a:lumMod val="75000"/>
                    <a:lumOff val="25000"/>
                  </a:schemeClr>
                </a:solidFill>
                <a:latin typeface="Calibri" pitchFamily="34" charset="0"/>
                <a:cs typeface="Arial" pitchFamily="34" charset="0"/>
              </a:rPr>
              <a:t>Cooling Capacity</a:t>
            </a:r>
            <a:r>
              <a:rPr lang="en-US" sz="2600" kern="1200" dirty="0" smtClean="0">
                <a:solidFill>
                  <a:schemeClr val="tx1">
                    <a:lumMod val="75000"/>
                    <a:lumOff val="25000"/>
                  </a:schemeClr>
                </a:solidFill>
                <a:latin typeface="Calibri" pitchFamily="34" charset="0"/>
                <a:cs typeface="Arial" pitchFamily="34" charset="0"/>
              </a:rPr>
              <a:t> – The number of </a:t>
            </a:r>
            <a:r>
              <a:rPr lang="en-US" sz="2600" kern="1200" dirty="0" err="1" smtClean="0">
                <a:solidFill>
                  <a:schemeClr val="tx1">
                    <a:lumMod val="75000"/>
                    <a:lumOff val="25000"/>
                  </a:schemeClr>
                </a:solidFill>
                <a:latin typeface="Calibri" pitchFamily="34" charset="0"/>
                <a:cs typeface="Arial" pitchFamily="34" charset="0"/>
              </a:rPr>
              <a:t>btu’s</a:t>
            </a:r>
            <a:r>
              <a:rPr lang="en-US" sz="2600" kern="1200" dirty="0" smtClean="0">
                <a:solidFill>
                  <a:schemeClr val="tx1">
                    <a:lumMod val="75000"/>
                    <a:lumOff val="25000"/>
                  </a:schemeClr>
                </a:solidFill>
                <a:latin typeface="Calibri" pitchFamily="34" charset="0"/>
                <a:cs typeface="Arial" pitchFamily="34" charset="0"/>
              </a:rPr>
              <a:t> per hour that cooling equipment can remove from the home.</a:t>
            </a:r>
          </a:p>
          <a:p>
            <a:endParaRPr lang="en-US" sz="2600" kern="1200" dirty="0" smtClean="0">
              <a:solidFill>
                <a:schemeClr val="tx1">
                  <a:lumMod val="75000"/>
                  <a:lumOff val="25000"/>
                </a:schemeClr>
              </a:solidFill>
              <a:latin typeface="Calibri" pitchFamily="34" charset="0"/>
              <a:cs typeface="Arial" pitchFamily="34" charset="0"/>
            </a:endParaRPr>
          </a:p>
          <a:p>
            <a:r>
              <a:rPr lang="en-US" sz="2600" u="sng" kern="1200" dirty="0" smtClean="0">
                <a:solidFill>
                  <a:schemeClr val="tx1">
                    <a:lumMod val="75000"/>
                    <a:lumOff val="25000"/>
                  </a:schemeClr>
                </a:solidFill>
                <a:latin typeface="Calibri" pitchFamily="34" charset="0"/>
                <a:cs typeface="Arial" pitchFamily="34" charset="0"/>
              </a:rPr>
              <a:t>Heating Load</a:t>
            </a:r>
            <a:r>
              <a:rPr lang="en-US" sz="2600" kern="1200" dirty="0" smtClean="0">
                <a:solidFill>
                  <a:schemeClr val="tx1">
                    <a:lumMod val="75000"/>
                    <a:lumOff val="25000"/>
                  </a:schemeClr>
                </a:solidFill>
                <a:latin typeface="Calibri" pitchFamily="34" charset="0"/>
                <a:cs typeface="Arial" pitchFamily="34" charset="0"/>
              </a:rPr>
              <a:t> – The number of </a:t>
            </a:r>
            <a:r>
              <a:rPr lang="en-US" sz="2600" kern="1200" dirty="0" err="1" smtClean="0">
                <a:solidFill>
                  <a:schemeClr val="tx1">
                    <a:lumMod val="75000"/>
                    <a:lumOff val="25000"/>
                  </a:schemeClr>
                </a:solidFill>
                <a:latin typeface="Calibri" pitchFamily="34" charset="0"/>
                <a:cs typeface="Arial" pitchFamily="34" charset="0"/>
              </a:rPr>
              <a:t>btu’s</a:t>
            </a:r>
            <a:r>
              <a:rPr lang="en-US" sz="2600" kern="1200" dirty="0" smtClean="0">
                <a:solidFill>
                  <a:schemeClr val="tx1">
                    <a:lumMod val="75000"/>
                    <a:lumOff val="25000"/>
                  </a:schemeClr>
                </a:solidFill>
                <a:latin typeface="Calibri" pitchFamily="34" charset="0"/>
                <a:cs typeface="Arial" pitchFamily="34" charset="0"/>
              </a:rPr>
              <a:t> per hour that is lost from the home because it’s cold outside.</a:t>
            </a:r>
          </a:p>
          <a:p>
            <a:r>
              <a:rPr lang="en-US" sz="2600" u="sng" kern="1200" dirty="0" smtClean="0">
                <a:solidFill>
                  <a:schemeClr val="tx1">
                    <a:lumMod val="75000"/>
                    <a:lumOff val="25000"/>
                  </a:schemeClr>
                </a:solidFill>
                <a:latin typeface="Calibri" pitchFamily="34" charset="0"/>
                <a:cs typeface="Arial" pitchFamily="34" charset="0"/>
              </a:rPr>
              <a:t>Heating Capacity</a:t>
            </a:r>
            <a:r>
              <a:rPr lang="en-US" sz="2600" kern="1200" dirty="0" smtClean="0">
                <a:solidFill>
                  <a:schemeClr val="tx1">
                    <a:lumMod val="75000"/>
                    <a:lumOff val="25000"/>
                  </a:schemeClr>
                </a:solidFill>
                <a:latin typeface="Calibri" pitchFamily="34" charset="0"/>
                <a:cs typeface="Arial" pitchFamily="34" charset="0"/>
              </a:rPr>
              <a:t> – The number of </a:t>
            </a:r>
            <a:r>
              <a:rPr lang="en-US" sz="2600" kern="1200" dirty="0" err="1" smtClean="0">
                <a:solidFill>
                  <a:schemeClr val="tx1">
                    <a:lumMod val="75000"/>
                    <a:lumOff val="25000"/>
                  </a:schemeClr>
                </a:solidFill>
                <a:latin typeface="Calibri" pitchFamily="34" charset="0"/>
                <a:cs typeface="Arial" pitchFamily="34" charset="0"/>
              </a:rPr>
              <a:t>btu’s</a:t>
            </a:r>
            <a:r>
              <a:rPr lang="en-US" sz="2600" kern="1200" dirty="0" smtClean="0">
                <a:solidFill>
                  <a:schemeClr val="tx1">
                    <a:lumMod val="75000"/>
                    <a:lumOff val="25000"/>
                  </a:schemeClr>
                </a:solidFill>
                <a:latin typeface="Calibri" pitchFamily="34" charset="0"/>
                <a:cs typeface="Arial" pitchFamily="34" charset="0"/>
              </a:rPr>
              <a:t> per hour that heating equipment can add back to the home.</a:t>
            </a:r>
          </a:p>
          <a:p>
            <a:endParaRPr lang="en-US" sz="2600" kern="1200" dirty="0" smtClean="0">
              <a:solidFill>
                <a:schemeClr val="tx1">
                  <a:lumMod val="75000"/>
                  <a:lumOff val="25000"/>
                </a:schemeClr>
              </a:solidFill>
              <a:latin typeface="Calibri" pitchFamily="34" charset="0"/>
              <a:cs typeface="Arial" pitchFamily="34" charset="0"/>
            </a:endParaRPr>
          </a:p>
        </p:txBody>
      </p:sp>
      <p:sp>
        <p:nvSpPr>
          <p:cNvPr id="6" name="Slide Number Placeholder 3"/>
          <p:cNvSpPr txBox="1">
            <a:spLocks/>
          </p:cNvSpPr>
          <p:nvPr/>
        </p:nvSpPr>
        <p:spPr bwMode="auto">
          <a:xfrm>
            <a:off x="8229600" y="6172200"/>
            <a:ext cx="914400" cy="68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8CF41EA3-670D-4A2E-9248-4FE2F0D41611}" type="slidenum">
              <a:rPr lang="en-US" sz="1400">
                <a:solidFill>
                  <a:srgbClr val="000000"/>
                </a:solidFill>
              </a:rPr>
              <a:pPr algn="ctr"/>
              <a:t>27</a:t>
            </a:fld>
            <a:endParaRPr lang="en-US" sz="1400" dirty="0">
              <a:solidFill>
                <a:srgbClr val="000000"/>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kern="1200" dirty="0" smtClean="0">
                <a:latin typeface="Calibri" pitchFamily="34" charset="0"/>
                <a:cs typeface="Arial" charset="0"/>
              </a:rPr>
              <a:t>Step 2: </a:t>
            </a:r>
            <a:br>
              <a:rPr lang="en-US" sz="3200" kern="1200" dirty="0" smtClean="0">
                <a:latin typeface="Calibri" pitchFamily="34" charset="0"/>
                <a:cs typeface="Arial" charset="0"/>
              </a:rPr>
            </a:br>
            <a:r>
              <a:rPr lang="en-US" sz="3200" kern="1200" dirty="0" smtClean="0">
                <a:latin typeface="Calibri" pitchFamily="34" charset="0"/>
                <a:cs typeface="Arial" charset="0"/>
              </a:rPr>
              <a:t>Select equipment that meets loads</a:t>
            </a:r>
          </a:p>
        </p:txBody>
      </p:sp>
      <p:sp>
        <p:nvSpPr>
          <p:cNvPr id="5" name="Slide Number Placeholder 3"/>
          <p:cNvSpPr txBox="1">
            <a:spLocks/>
          </p:cNvSpPr>
          <p:nvPr/>
        </p:nvSpPr>
        <p:spPr bwMode="auto">
          <a:xfrm>
            <a:off x="8229600" y="6172200"/>
            <a:ext cx="914400" cy="68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8CF41EA3-670D-4A2E-9248-4FE2F0D41611}" type="slidenum">
              <a:rPr lang="en-US" sz="1400">
                <a:solidFill>
                  <a:srgbClr val="000000"/>
                </a:solidFill>
              </a:rPr>
              <a:pPr algn="ctr"/>
              <a:t>28</a:t>
            </a:fld>
            <a:endParaRPr lang="en-US" sz="1400" dirty="0">
              <a:solidFill>
                <a:srgbClr val="000000"/>
              </a:solidFill>
            </a:endParaRPr>
          </a:p>
        </p:txBody>
      </p:sp>
      <p:pic>
        <p:nvPicPr>
          <p:cNvPr id="7" name="Picture 6" descr="OEM Expanded Performance Data.jpg"/>
          <p:cNvPicPr>
            <a:picLocks noChangeAspect="1"/>
          </p:cNvPicPr>
          <p:nvPr/>
        </p:nvPicPr>
        <p:blipFill>
          <a:blip r:embed="rId3" cstate="print"/>
          <a:stretch>
            <a:fillRect/>
          </a:stretch>
        </p:blipFill>
        <p:spPr>
          <a:xfrm>
            <a:off x="1435469" y="2406385"/>
            <a:ext cx="6258317" cy="4049499"/>
          </a:xfrm>
          <a:prstGeom prst="rect">
            <a:avLst/>
          </a:prstGeom>
        </p:spPr>
      </p:pic>
      <p:sp>
        <p:nvSpPr>
          <p:cNvPr id="8" name="TextBox 7"/>
          <p:cNvSpPr txBox="1"/>
          <p:nvPr/>
        </p:nvSpPr>
        <p:spPr>
          <a:xfrm>
            <a:off x="903383" y="1498097"/>
            <a:ext cx="7337234" cy="892552"/>
          </a:xfrm>
          <a:prstGeom prst="rect">
            <a:avLst/>
          </a:prstGeom>
          <a:noFill/>
        </p:spPr>
        <p:txBody>
          <a:bodyPr wrap="square" rtlCol="0">
            <a:spAutoFit/>
          </a:bodyPr>
          <a:lstStyle/>
          <a:p>
            <a:pPr algn="ctr"/>
            <a:r>
              <a:rPr lang="en-US" sz="2600" dirty="0" smtClean="0">
                <a:latin typeface="+mj-lt"/>
              </a:rPr>
              <a:t>Equipment capacity can be determined using manufacturer’s expanded performance data…</a:t>
            </a:r>
            <a:endParaRPr lang="en-US" sz="2600" dirty="0">
              <a:latin typeface="+mj-lt"/>
            </a:endParaRPr>
          </a:p>
        </p:txBody>
      </p:sp>
      <p:sp>
        <p:nvSpPr>
          <p:cNvPr id="9" name="Rounded Rectangle 8"/>
          <p:cNvSpPr/>
          <p:nvPr/>
        </p:nvSpPr>
        <p:spPr bwMode="auto">
          <a:xfrm>
            <a:off x="1498293" y="3095740"/>
            <a:ext cx="396608" cy="275422"/>
          </a:xfrm>
          <a:prstGeom prst="roundRect">
            <a:avLst/>
          </a:prstGeom>
          <a:solidFill>
            <a:schemeClr val="accent1">
              <a:lumMod val="40000"/>
              <a:lumOff val="60000"/>
              <a:alpha val="45000"/>
            </a:schemeClr>
          </a:solid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0" name="Rounded Rectangle 9"/>
          <p:cNvSpPr/>
          <p:nvPr/>
        </p:nvSpPr>
        <p:spPr bwMode="auto">
          <a:xfrm>
            <a:off x="4625276" y="2642210"/>
            <a:ext cx="396608" cy="275422"/>
          </a:xfrm>
          <a:prstGeom prst="roundRect">
            <a:avLst/>
          </a:prstGeom>
          <a:solidFill>
            <a:schemeClr val="accent1">
              <a:lumMod val="40000"/>
              <a:lumOff val="60000"/>
              <a:alpha val="45000"/>
            </a:schemeClr>
          </a:solid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1" name="Rounded Rectangle 10"/>
          <p:cNvSpPr/>
          <p:nvPr/>
        </p:nvSpPr>
        <p:spPr bwMode="auto">
          <a:xfrm>
            <a:off x="2100577" y="3092066"/>
            <a:ext cx="396608" cy="275422"/>
          </a:xfrm>
          <a:prstGeom prst="roundRect">
            <a:avLst/>
          </a:prstGeom>
          <a:solidFill>
            <a:schemeClr val="accent1">
              <a:lumMod val="40000"/>
              <a:lumOff val="60000"/>
              <a:alpha val="45000"/>
            </a:schemeClr>
          </a:solid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2" name="Rounded Rectangle 11"/>
          <p:cNvSpPr/>
          <p:nvPr/>
        </p:nvSpPr>
        <p:spPr bwMode="auto">
          <a:xfrm>
            <a:off x="4610586" y="3101247"/>
            <a:ext cx="396608" cy="275422"/>
          </a:xfrm>
          <a:prstGeom prst="roundRect">
            <a:avLst/>
          </a:prstGeom>
          <a:solidFill>
            <a:schemeClr val="accent1">
              <a:lumMod val="40000"/>
              <a:lumOff val="60000"/>
              <a:alpha val="45000"/>
            </a:schemeClr>
          </a:solid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2"/>
          <p:cNvSpPr>
            <a:spLocks noGrp="1"/>
          </p:cNvSpPr>
          <p:nvPr>
            <p:ph type="title"/>
          </p:nvPr>
        </p:nvSpPr>
        <p:spPr/>
        <p:txBody>
          <a:bodyPr/>
          <a:lstStyle/>
          <a:p>
            <a:pPr>
              <a:defRPr/>
            </a:pPr>
            <a:r>
              <a:rPr lang="en-US" sz="3200" kern="1200" dirty="0" smtClean="0">
                <a:latin typeface="Calibri" pitchFamily="34" charset="0"/>
                <a:cs typeface="Arial" charset="0"/>
              </a:rPr>
              <a:t>Step 2: </a:t>
            </a:r>
            <a:br>
              <a:rPr lang="en-US" sz="3200" kern="1200" dirty="0" smtClean="0">
                <a:latin typeface="Calibri" pitchFamily="34" charset="0"/>
                <a:cs typeface="Arial" charset="0"/>
              </a:rPr>
            </a:br>
            <a:r>
              <a:rPr lang="en-US" sz="3200" kern="1200" dirty="0" smtClean="0">
                <a:latin typeface="Calibri" pitchFamily="34" charset="0"/>
                <a:cs typeface="Arial" charset="0"/>
              </a:rPr>
              <a:t>Select</a:t>
            </a:r>
            <a:r>
              <a:rPr lang="en-US" sz="3200" dirty="0" smtClean="0"/>
              <a:t> </a:t>
            </a:r>
            <a:r>
              <a:rPr lang="en-US" sz="3200" kern="1200" dirty="0" smtClean="0">
                <a:latin typeface="Calibri" pitchFamily="34" charset="0"/>
                <a:cs typeface="Arial" charset="0"/>
              </a:rPr>
              <a:t>equipment that meets loads</a:t>
            </a:r>
          </a:p>
        </p:txBody>
      </p:sp>
      <p:sp>
        <p:nvSpPr>
          <p:cNvPr id="39940" name="Content Placeholder 5"/>
          <p:cNvSpPr>
            <a:spLocks noGrp="1"/>
          </p:cNvSpPr>
          <p:nvPr>
            <p:ph idx="1"/>
          </p:nvPr>
        </p:nvSpPr>
        <p:spPr>
          <a:xfrm>
            <a:off x="495300" y="1447800"/>
            <a:ext cx="8648700" cy="4876800"/>
          </a:xfrm>
        </p:spPr>
        <p:txBody>
          <a:bodyPr/>
          <a:lstStyle/>
          <a:p>
            <a:r>
              <a:rPr lang="en-US" sz="2600" kern="1200" dirty="0" smtClean="0">
                <a:latin typeface="Calibri" pitchFamily="34" charset="0"/>
                <a:cs typeface="Arial" pitchFamily="34" charset="0"/>
              </a:rPr>
              <a:t>Select cooling equipment that can remove the number of Btu’s calculated for the cooling load.</a:t>
            </a:r>
          </a:p>
        </p:txBody>
      </p:sp>
      <p:sp>
        <p:nvSpPr>
          <p:cNvPr id="6" name="Cube 5"/>
          <p:cNvSpPr/>
          <p:nvPr/>
        </p:nvSpPr>
        <p:spPr bwMode="auto">
          <a:xfrm>
            <a:off x="1424847" y="4319529"/>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7" name="Cube 6"/>
          <p:cNvSpPr/>
          <p:nvPr/>
        </p:nvSpPr>
        <p:spPr bwMode="auto">
          <a:xfrm>
            <a:off x="1729647" y="4319529"/>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8" name="Cube 7"/>
          <p:cNvSpPr/>
          <p:nvPr/>
        </p:nvSpPr>
        <p:spPr bwMode="auto">
          <a:xfrm>
            <a:off x="2034447" y="4319529"/>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9" name="Cube 8"/>
          <p:cNvSpPr/>
          <p:nvPr/>
        </p:nvSpPr>
        <p:spPr bwMode="auto">
          <a:xfrm>
            <a:off x="1577247" y="4548129"/>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0" name="Cube 9"/>
          <p:cNvSpPr/>
          <p:nvPr/>
        </p:nvSpPr>
        <p:spPr bwMode="auto">
          <a:xfrm>
            <a:off x="1882047" y="4548129"/>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1" name="Cube 10"/>
          <p:cNvSpPr/>
          <p:nvPr/>
        </p:nvSpPr>
        <p:spPr bwMode="auto">
          <a:xfrm>
            <a:off x="1577247" y="4090929"/>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2" name="Cube 11"/>
          <p:cNvSpPr/>
          <p:nvPr/>
        </p:nvSpPr>
        <p:spPr bwMode="auto">
          <a:xfrm>
            <a:off x="1882047" y="4090929"/>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3" name="Cube 12"/>
          <p:cNvSpPr/>
          <p:nvPr/>
        </p:nvSpPr>
        <p:spPr>
          <a:xfrm>
            <a:off x="4015647" y="4624329"/>
            <a:ext cx="1066800" cy="1301583"/>
          </a:xfrm>
          <a:prstGeom prst="cub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pic>
        <p:nvPicPr>
          <p:cNvPr id="14" name="Picture 2" descr="I:\Photos\HVAC\Equipment and tools\Refrigerant Circuit2.jpg"/>
          <p:cNvPicPr>
            <a:picLocks noChangeAspect="1" noChangeArrowheads="1"/>
          </p:cNvPicPr>
          <p:nvPr/>
        </p:nvPicPr>
        <p:blipFill>
          <a:blip r:embed="rId3" cstate="print">
            <a:clrChange>
              <a:clrFrom>
                <a:srgbClr val="FFFFFF"/>
              </a:clrFrom>
              <a:clrTo>
                <a:srgbClr val="FFFFFF">
                  <a:alpha val="0"/>
                </a:srgbClr>
              </a:clrTo>
            </a:clrChange>
          </a:blip>
          <a:srcRect t="21215" r="82201"/>
          <a:stretch>
            <a:fillRect/>
          </a:stretch>
        </p:blipFill>
        <p:spPr bwMode="auto">
          <a:xfrm>
            <a:off x="4123979" y="4929129"/>
            <a:ext cx="471619" cy="507724"/>
          </a:xfrm>
          <a:prstGeom prst="rect">
            <a:avLst/>
          </a:prstGeom>
          <a:noFill/>
          <a:ln w="9525">
            <a:noFill/>
            <a:miter lim="800000"/>
            <a:headEnd/>
            <a:tailEnd/>
          </a:ln>
        </p:spPr>
      </p:pic>
      <p:grpSp>
        <p:nvGrpSpPr>
          <p:cNvPr id="2" name="Group 31"/>
          <p:cNvGrpSpPr/>
          <p:nvPr/>
        </p:nvGrpSpPr>
        <p:grpSpPr>
          <a:xfrm rot="16200000">
            <a:off x="4297872" y="5485104"/>
            <a:ext cx="365075" cy="319924"/>
            <a:chOff x="914400" y="5857103"/>
            <a:chExt cx="790833" cy="642551"/>
          </a:xfrm>
        </p:grpSpPr>
        <p:sp>
          <p:nvSpPr>
            <p:cNvPr id="16" name="Rectangle 15"/>
            <p:cNvSpPr/>
            <p:nvPr/>
          </p:nvSpPr>
          <p:spPr>
            <a:xfrm>
              <a:off x="1173893" y="5863452"/>
              <a:ext cx="531340" cy="345989"/>
            </a:xfrm>
            <a:prstGeom prst="rect">
              <a:avLst/>
            </a:prstGeom>
            <a:gradFill>
              <a:gsLst>
                <a:gs pos="0">
                  <a:schemeClr val="bg1">
                    <a:lumMod val="75000"/>
                  </a:schemeClr>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914400" y="5857103"/>
              <a:ext cx="642551" cy="642551"/>
            </a:xfrm>
            <a:prstGeom prst="ellipse">
              <a:avLst/>
            </a:prstGeom>
            <a:gradFill>
              <a:gsLst>
                <a:gs pos="0">
                  <a:schemeClr val="bg1">
                    <a:lumMod val="75000"/>
                  </a:schemeClr>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1041400" y="5975350"/>
              <a:ext cx="387349" cy="410004"/>
            </a:xfrm>
            <a:prstGeom prst="ellipse">
              <a:avLst/>
            </a:prstGeom>
            <a:gradFill>
              <a:gsLst>
                <a:gs pos="0">
                  <a:schemeClr val="bg1">
                    <a:lumMod val="75000"/>
                  </a:schemeClr>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3" name="Cube 32"/>
          <p:cNvSpPr/>
          <p:nvPr/>
        </p:nvSpPr>
        <p:spPr bwMode="auto">
          <a:xfrm>
            <a:off x="4168047" y="4319529"/>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34" name="Cube 33"/>
          <p:cNvSpPr/>
          <p:nvPr/>
        </p:nvSpPr>
        <p:spPr bwMode="auto">
          <a:xfrm>
            <a:off x="4472847" y="4319529"/>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35" name="Cube 34"/>
          <p:cNvSpPr/>
          <p:nvPr/>
        </p:nvSpPr>
        <p:spPr bwMode="auto">
          <a:xfrm>
            <a:off x="4777647" y="4319529"/>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36" name="Cube 35"/>
          <p:cNvSpPr/>
          <p:nvPr/>
        </p:nvSpPr>
        <p:spPr bwMode="auto">
          <a:xfrm>
            <a:off x="4320447" y="4548129"/>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37" name="Cube 36"/>
          <p:cNvSpPr/>
          <p:nvPr/>
        </p:nvSpPr>
        <p:spPr bwMode="auto">
          <a:xfrm>
            <a:off x="4625247" y="4548129"/>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38" name="Cube 37"/>
          <p:cNvSpPr/>
          <p:nvPr/>
        </p:nvSpPr>
        <p:spPr bwMode="auto">
          <a:xfrm>
            <a:off x="4320447" y="4090929"/>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39" name="Cube 38"/>
          <p:cNvSpPr/>
          <p:nvPr/>
        </p:nvSpPr>
        <p:spPr bwMode="auto">
          <a:xfrm>
            <a:off x="4625247" y="4090929"/>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0" name="TextBox 39"/>
          <p:cNvSpPr txBox="1"/>
          <p:nvPr/>
        </p:nvSpPr>
        <p:spPr>
          <a:xfrm>
            <a:off x="3103085" y="3581133"/>
            <a:ext cx="1143000" cy="523220"/>
          </a:xfrm>
          <a:prstGeom prst="rect">
            <a:avLst/>
          </a:prstGeom>
          <a:noFill/>
        </p:spPr>
        <p:txBody>
          <a:bodyPr wrap="square" rtlCol="0">
            <a:spAutoFit/>
          </a:bodyPr>
          <a:lstStyle/>
          <a:p>
            <a:pPr algn="ctr"/>
            <a:r>
              <a:rPr lang="en-US" sz="2800" dirty="0">
                <a:latin typeface="+mj-lt"/>
              </a:rPr>
              <a:t>72°F</a:t>
            </a:r>
          </a:p>
        </p:txBody>
      </p:sp>
      <p:sp>
        <p:nvSpPr>
          <p:cNvPr id="41" name="TextBox 40"/>
          <p:cNvSpPr txBox="1"/>
          <p:nvPr/>
        </p:nvSpPr>
        <p:spPr>
          <a:xfrm>
            <a:off x="4897915" y="3581133"/>
            <a:ext cx="1143000" cy="523220"/>
          </a:xfrm>
          <a:prstGeom prst="rect">
            <a:avLst/>
          </a:prstGeom>
          <a:noFill/>
        </p:spPr>
        <p:txBody>
          <a:bodyPr wrap="square" rtlCol="0">
            <a:spAutoFit/>
          </a:bodyPr>
          <a:lstStyle/>
          <a:p>
            <a:pPr algn="ctr"/>
            <a:r>
              <a:rPr lang="en-US" sz="2800" dirty="0">
                <a:latin typeface="+mj-lt"/>
              </a:rPr>
              <a:t>72°F</a:t>
            </a:r>
          </a:p>
        </p:txBody>
      </p:sp>
      <p:sp>
        <p:nvSpPr>
          <p:cNvPr id="42" name="TextBox 41"/>
          <p:cNvSpPr txBox="1"/>
          <p:nvPr/>
        </p:nvSpPr>
        <p:spPr>
          <a:xfrm>
            <a:off x="3973417" y="3581133"/>
            <a:ext cx="1143000" cy="523220"/>
          </a:xfrm>
          <a:prstGeom prst="rect">
            <a:avLst/>
          </a:prstGeom>
          <a:noFill/>
        </p:spPr>
        <p:txBody>
          <a:bodyPr wrap="square" rtlCol="0">
            <a:spAutoFit/>
          </a:bodyPr>
          <a:lstStyle/>
          <a:p>
            <a:pPr algn="ctr"/>
            <a:r>
              <a:rPr lang="en-US" sz="2800" dirty="0">
                <a:latin typeface="+mj-lt"/>
              </a:rPr>
              <a:t>73°F</a:t>
            </a:r>
          </a:p>
        </p:txBody>
      </p:sp>
      <p:sp>
        <p:nvSpPr>
          <p:cNvPr id="30" name="Slide Number Placeholder 3"/>
          <p:cNvSpPr txBox="1">
            <a:spLocks/>
          </p:cNvSpPr>
          <p:nvPr/>
        </p:nvSpPr>
        <p:spPr bwMode="auto">
          <a:xfrm>
            <a:off x="8229600" y="6172200"/>
            <a:ext cx="914400" cy="68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8CF41EA3-670D-4A2E-9248-4FE2F0D41611}" type="slidenum">
              <a:rPr lang="en-US" sz="1400">
                <a:solidFill>
                  <a:srgbClr val="000000"/>
                </a:solidFill>
              </a:rPr>
              <a:pPr algn="ctr"/>
              <a:t>29</a:t>
            </a:fld>
            <a:endParaRPr lang="en-US" sz="1400" dirty="0">
              <a:solidFill>
                <a:srgbClr val="000000"/>
              </a:solidFill>
            </a:endParaRPr>
          </a:p>
        </p:txBody>
      </p:sp>
      <p:sp>
        <p:nvSpPr>
          <p:cNvPr id="32" name="Frame 31"/>
          <p:cNvSpPr/>
          <p:nvPr/>
        </p:nvSpPr>
        <p:spPr bwMode="auto">
          <a:xfrm>
            <a:off x="2809299" y="3272002"/>
            <a:ext cx="3503364" cy="3150829"/>
          </a:xfrm>
          <a:prstGeom prst="fram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3" name="Freeform 42"/>
          <p:cNvSpPr/>
          <p:nvPr/>
        </p:nvSpPr>
        <p:spPr bwMode="auto">
          <a:xfrm>
            <a:off x="2425545" y="2423711"/>
            <a:ext cx="4294742" cy="841872"/>
          </a:xfrm>
          <a:custGeom>
            <a:avLst/>
            <a:gdLst>
              <a:gd name="connsiteX0" fmla="*/ 0 w 3962400"/>
              <a:gd name="connsiteY0" fmla="*/ 1219200 h 1219200"/>
              <a:gd name="connsiteX1" fmla="*/ 1993919 w 3962400"/>
              <a:gd name="connsiteY1" fmla="*/ 0 h 1219200"/>
              <a:gd name="connsiteX2" fmla="*/ 3962400 w 3962400"/>
              <a:gd name="connsiteY2" fmla="*/ 1219200 h 1219200"/>
              <a:gd name="connsiteX3" fmla="*/ 0 w 3962400"/>
              <a:gd name="connsiteY3" fmla="*/ 1219200 h 1219200"/>
            </a:gdLst>
            <a:ahLst/>
            <a:cxnLst>
              <a:cxn ang="0">
                <a:pos x="connsiteX0" y="connsiteY0"/>
              </a:cxn>
              <a:cxn ang="0">
                <a:pos x="connsiteX1" y="connsiteY1"/>
              </a:cxn>
              <a:cxn ang="0">
                <a:pos x="connsiteX2" y="connsiteY2"/>
              </a:cxn>
              <a:cxn ang="0">
                <a:pos x="connsiteX3" y="connsiteY3"/>
              </a:cxn>
            </a:cxnLst>
            <a:rect l="l" t="t" r="r" b="b"/>
            <a:pathLst>
              <a:path w="3962400" h="1219200">
                <a:moveTo>
                  <a:pt x="0" y="1219200"/>
                </a:moveTo>
                <a:lnTo>
                  <a:pt x="1993919" y="0"/>
                </a:lnTo>
                <a:lnTo>
                  <a:pt x="3962400" y="1219200"/>
                </a:lnTo>
                <a:lnTo>
                  <a:pt x="0" y="1219200"/>
                </a:lnTo>
                <a:close/>
              </a:path>
            </a:pathLst>
          </a:cu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endParaRPr lang="en-US" smtClean="0"/>
          </a:p>
        </p:txBody>
      </p:sp>
    </p:spTree>
    <p:extLst>
      <p:ext uri="{BB962C8B-B14F-4D97-AF65-F5344CB8AC3E}">
        <p14:creationId xmlns:p14="http://schemas.microsoft.com/office/powerpoint/2010/main" val="359936825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63" presetClass="path" presetSubtype="0" accel="50000" decel="50000" fill="hold" grpId="1" nodeType="clickEffect">
                                  <p:stCondLst>
                                    <p:cond delay="0"/>
                                  </p:stCondLst>
                                  <p:childTnLst>
                                    <p:animMotion origin="layout" path="M 3.33333E-6 4.44444E-6 L 0.3 4.44444E-6 " pathEditMode="relative" rAng="0" ptsTypes="AA">
                                      <p:cBhvr>
                                        <p:cTn id="22" dur="2000" fill="hold"/>
                                        <p:tgtEl>
                                          <p:spTgt spid="6"/>
                                        </p:tgtEl>
                                        <p:attrNameLst>
                                          <p:attrName>ppt_x</p:attrName>
                                          <p:attrName>ppt_y</p:attrName>
                                        </p:attrNameLst>
                                      </p:cBhvr>
                                      <p:rCtr x="150" y="0"/>
                                    </p:animMotion>
                                  </p:childTnLst>
                                </p:cTn>
                              </p:par>
                              <p:par>
                                <p:cTn id="23" presetID="63" presetClass="path" presetSubtype="0" accel="50000" decel="50000" fill="hold" grpId="1" nodeType="withEffect">
                                  <p:stCondLst>
                                    <p:cond delay="0"/>
                                  </p:stCondLst>
                                  <p:childTnLst>
                                    <p:animMotion origin="layout" path="M 2.77556E-17 4.44444E-6 L 0.3 4.44444E-6 " pathEditMode="relative" rAng="0" ptsTypes="AA">
                                      <p:cBhvr>
                                        <p:cTn id="24" dur="2000" fill="hold"/>
                                        <p:tgtEl>
                                          <p:spTgt spid="7"/>
                                        </p:tgtEl>
                                        <p:attrNameLst>
                                          <p:attrName>ppt_x</p:attrName>
                                          <p:attrName>ppt_y</p:attrName>
                                        </p:attrNameLst>
                                      </p:cBhvr>
                                      <p:rCtr x="150" y="0"/>
                                    </p:animMotion>
                                  </p:childTnLst>
                                </p:cTn>
                              </p:par>
                              <p:par>
                                <p:cTn id="25" presetID="63" presetClass="path" presetSubtype="0" accel="50000" decel="50000" fill="hold" grpId="1" nodeType="withEffect">
                                  <p:stCondLst>
                                    <p:cond delay="0"/>
                                  </p:stCondLst>
                                  <p:childTnLst>
                                    <p:animMotion origin="layout" path="M -3.33333E-6 4.44444E-6 L 0.3 4.44444E-6 " pathEditMode="relative" rAng="0" ptsTypes="AA">
                                      <p:cBhvr>
                                        <p:cTn id="26" dur="2000" fill="hold"/>
                                        <p:tgtEl>
                                          <p:spTgt spid="8"/>
                                        </p:tgtEl>
                                        <p:attrNameLst>
                                          <p:attrName>ppt_x</p:attrName>
                                          <p:attrName>ppt_y</p:attrName>
                                        </p:attrNameLst>
                                      </p:cBhvr>
                                      <p:rCtr x="150" y="0"/>
                                    </p:animMotion>
                                  </p:childTnLst>
                                </p:cTn>
                              </p:par>
                              <p:par>
                                <p:cTn id="27" presetID="63" presetClass="path" presetSubtype="0" accel="50000" decel="50000" fill="hold" grpId="1" nodeType="withEffect">
                                  <p:stCondLst>
                                    <p:cond delay="0"/>
                                  </p:stCondLst>
                                  <p:childTnLst>
                                    <p:animMotion origin="layout" path="M 3.33333E-6 1.11111E-6 L 0.3 1.11111E-6 " pathEditMode="relative" rAng="0" ptsTypes="AA">
                                      <p:cBhvr>
                                        <p:cTn id="28" dur="2000" fill="hold"/>
                                        <p:tgtEl>
                                          <p:spTgt spid="9"/>
                                        </p:tgtEl>
                                        <p:attrNameLst>
                                          <p:attrName>ppt_x</p:attrName>
                                          <p:attrName>ppt_y</p:attrName>
                                        </p:attrNameLst>
                                      </p:cBhvr>
                                      <p:rCtr x="150" y="0"/>
                                    </p:animMotion>
                                  </p:childTnLst>
                                </p:cTn>
                              </p:par>
                              <p:par>
                                <p:cTn id="29" presetID="63" presetClass="path" presetSubtype="0" accel="50000" decel="50000" fill="hold" grpId="1" nodeType="withEffect">
                                  <p:stCondLst>
                                    <p:cond delay="0"/>
                                  </p:stCondLst>
                                  <p:childTnLst>
                                    <p:animMotion origin="layout" path="M 2.77556E-17 1.11111E-6 L 0.3 1.11111E-6 " pathEditMode="relative" rAng="0" ptsTypes="AA">
                                      <p:cBhvr>
                                        <p:cTn id="30" dur="2000" fill="hold"/>
                                        <p:tgtEl>
                                          <p:spTgt spid="10"/>
                                        </p:tgtEl>
                                        <p:attrNameLst>
                                          <p:attrName>ppt_x</p:attrName>
                                          <p:attrName>ppt_y</p:attrName>
                                        </p:attrNameLst>
                                      </p:cBhvr>
                                      <p:rCtr x="150" y="0"/>
                                    </p:animMotion>
                                  </p:childTnLst>
                                </p:cTn>
                              </p:par>
                              <p:par>
                                <p:cTn id="31" presetID="63" presetClass="path" presetSubtype="0" accel="50000" decel="50000" fill="hold" grpId="1" nodeType="withEffect">
                                  <p:stCondLst>
                                    <p:cond delay="0"/>
                                  </p:stCondLst>
                                  <p:childTnLst>
                                    <p:animMotion origin="layout" path="M 3.33333E-6 -2.22222E-6 L 0.3 -2.22222E-6 " pathEditMode="relative" rAng="0" ptsTypes="AA">
                                      <p:cBhvr>
                                        <p:cTn id="32" dur="2000" fill="hold"/>
                                        <p:tgtEl>
                                          <p:spTgt spid="11"/>
                                        </p:tgtEl>
                                        <p:attrNameLst>
                                          <p:attrName>ppt_x</p:attrName>
                                          <p:attrName>ppt_y</p:attrName>
                                        </p:attrNameLst>
                                      </p:cBhvr>
                                      <p:rCtr x="150" y="0"/>
                                    </p:animMotion>
                                  </p:childTnLst>
                                </p:cTn>
                              </p:par>
                              <p:par>
                                <p:cTn id="33" presetID="63" presetClass="path" presetSubtype="0" accel="50000" decel="50000" fill="hold" grpId="1" nodeType="withEffect">
                                  <p:stCondLst>
                                    <p:cond delay="0"/>
                                  </p:stCondLst>
                                  <p:childTnLst>
                                    <p:animMotion origin="layout" path="M 2.77556E-17 -2.22222E-6 L 0.3 -2.22222E-6 " pathEditMode="relative" rAng="0" ptsTypes="AA">
                                      <p:cBhvr>
                                        <p:cTn id="34" dur="2000" fill="hold"/>
                                        <p:tgtEl>
                                          <p:spTgt spid="12"/>
                                        </p:tgtEl>
                                        <p:attrNameLst>
                                          <p:attrName>ppt_x</p:attrName>
                                          <p:attrName>ppt_y</p:attrName>
                                        </p:attrNameLst>
                                      </p:cBhvr>
                                      <p:rCtr x="150" y="0"/>
                                    </p:animMotion>
                                  </p:childTnLst>
                                </p:cTn>
                              </p:par>
                              <p:par>
                                <p:cTn id="35" presetID="9" presetClass="exit" presetSubtype="0" fill="hold" grpId="0" nodeType="withEffect">
                                  <p:stCondLst>
                                    <p:cond delay="0"/>
                                  </p:stCondLst>
                                  <p:childTnLst>
                                    <p:animEffect transition="out" filter="dissolve">
                                      <p:cBhvr>
                                        <p:cTn id="36" dur="500"/>
                                        <p:tgtEl>
                                          <p:spTgt spid="40"/>
                                        </p:tgtEl>
                                      </p:cBhvr>
                                    </p:animEffect>
                                    <p:set>
                                      <p:cBhvr>
                                        <p:cTn id="37" dur="1" fill="hold">
                                          <p:stCondLst>
                                            <p:cond delay="499"/>
                                          </p:stCondLst>
                                        </p:cTn>
                                        <p:tgtEl>
                                          <p:spTgt spid="40"/>
                                        </p:tgtEl>
                                        <p:attrNameLst>
                                          <p:attrName>style.visibility</p:attrName>
                                        </p:attrNameLst>
                                      </p:cBhvr>
                                      <p:to>
                                        <p:strVal val="hidden"/>
                                      </p:to>
                                    </p:set>
                                  </p:childTnLst>
                                </p:cTn>
                              </p:par>
                              <p:par>
                                <p:cTn id="38" presetID="9" presetClass="entr" presetSubtype="0" fill="hold" grpId="0" nodeType="with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dissolve">
                                      <p:cBhvr>
                                        <p:cTn id="40" dur="500"/>
                                        <p:tgtEl>
                                          <p:spTgt spid="42"/>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3"/>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5"/>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6"/>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37"/>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8"/>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9"/>
                                        </p:tgtEl>
                                        <p:attrNameLst>
                                          <p:attrName>style.visibility</p:attrName>
                                        </p:attrNameLst>
                                      </p:cBhvr>
                                      <p:to>
                                        <p:strVal val="visible"/>
                                      </p:to>
                                    </p:set>
                                  </p:childTnLst>
                                </p:cTn>
                              </p:par>
                              <p:par>
                                <p:cTn id="57" presetID="1" presetClass="exit" presetSubtype="0" fill="hold" grpId="2" nodeType="withEffect">
                                  <p:stCondLst>
                                    <p:cond delay="0"/>
                                  </p:stCondLst>
                                  <p:childTnLst>
                                    <p:set>
                                      <p:cBhvr>
                                        <p:cTn id="58" dur="1" fill="hold">
                                          <p:stCondLst>
                                            <p:cond delay="0"/>
                                          </p:stCondLst>
                                        </p:cTn>
                                        <p:tgtEl>
                                          <p:spTgt spid="6"/>
                                        </p:tgtEl>
                                        <p:attrNameLst>
                                          <p:attrName>style.visibility</p:attrName>
                                        </p:attrNameLst>
                                      </p:cBhvr>
                                      <p:to>
                                        <p:strVal val="hidden"/>
                                      </p:to>
                                    </p:set>
                                  </p:childTnLst>
                                </p:cTn>
                              </p:par>
                              <p:par>
                                <p:cTn id="59" presetID="1" presetClass="exit" presetSubtype="0" fill="hold" grpId="2" nodeType="withEffect">
                                  <p:stCondLst>
                                    <p:cond delay="0"/>
                                  </p:stCondLst>
                                  <p:childTnLst>
                                    <p:set>
                                      <p:cBhvr>
                                        <p:cTn id="60" dur="1" fill="hold">
                                          <p:stCondLst>
                                            <p:cond delay="0"/>
                                          </p:stCondLst>
                                        </p:cTn>
                                        <p:tgtEl>
                                          <p:spTgt spid="7"/>
                                        </p:tgtEl>
                                        <p:attrNameLst>
                                          <p:attrName>style.visibility</p:attrName>
                                        </p:attrNameLst>
                                      </p:cBhvr>
                                      <p:to>
                                        <p:strVal val="hidden"/>
                                      </p:to>
                                    </p:set>
                                  </p:childTnLst>
                                </p:cTn>
                              </p:par>
                              <p:par>
                                <p:cTn id="61" presetID="1" presetClass="exit" presetSubtype="0" fill="hold" grpId="2" nodeType="withEffect">
                                  <p:stCondLst>
                                    <p:cond delay="0"/>
                                  </p:stCondLst>
                                  <p:childTnLst>
                                    <p:set>
                                      <p:cBhvr>
                                        <p:cTn id="62" dur="1" fill="hold">
                                          <p:stCondLst>
                                            <p:cond delay="0"/>
                                          </p:stCondLst>
                                        </p:cTn>
                                        <p:tgtEl>
                                          <p:spTgt spid="8"/>
                                        </p:tgtEl>
                                        <p:attrNameLst>
                                          <p:attrName>style.visibility</p:attrName>
                                        </p:attrNameLst>
                                      </p:cBhvr>
                                      <p:to>
                                        <p:strVal val="hidden"/>
                                      </p:to>
                                    </p:set>
                                  </p:childTnLst>
                                </p:cTn>
                              </p:par>
                              <p:par>
                                <p:cTn id="63" presetID="1" presetClass="exit" presetSubtype="0" fill="hold" grpId="2" nodeType="withEffect">
                                  <p:stCondLst>
                                    <p:cond delay="0"/>
                                  </p:stCondLst>
                                  <p:childTnLst>
                                    <p:set>
                                      <p:cBhvr>
                                        <p:cTn id="64" dur="1" fill="hold">
                                          <p:stCondLst>
                                            <p:cond delay="0"/>
                                          </p:stCondLst>
                                        </p:cTn>
                                        <p:tgtEl>
                                          <p:spTgt spid="9"/>
                                        </p:tgtEl>
                                        <p:attrNameLst>
                                          <p:attrName>style.visibility</p:attrName>
                                        </p:attrNameLst>
                                      </p:cBhvr>
                                      <p:to>
                                        <p:strVal val="hidden"/>
                                      </p:to>
                                    </p:set>
                                  </p:childTnLst>
                                </p:cTn>
                              </p:par>
                              <p:par>
                                <p:cTn id="65" presetID="1" presetClass="exit" presetSubtype="0" fill="hold" grpId="2" nodeType="withEffect">
                                  <p:stCondLst>
                                    <p:cond delay="0"/>
                                  </p:stCondLst>
                                  <p:childTnLst>
                                    <p:set>
                                      <p:cBhvr>
                                        <p:cTn id="66" dur="1" fill="hold">
                                          <p:stCondLst>
                                            <p:cond delay="0"/>
                                          </p:stCondLst>
                                        </p:cTn>
                                        <p:tgtEl>
                                          <p:spTgt spid="10"/>
                                        </p:tgtEl>
                                        <p:attrNameLst>
                                          <p:attrName>style.visibility</p:attrName>
                                        </p:attrNameLst>
                                      </p:cBhvr>
                                      <p:to>
                                        <p:strVal val="hidden"/>
                                      </p:to>
                                    </p:set>
                                  </p:childTnLst>
                                </p:cTn>
                              </p:par>
                              <p:par>
                                <p:cTn id="67" presetID="1" presetClass="exit" presetSubtype="0" fill="hold" grpId="2" nodeType="withEffect">
                                  <p:stCondLst>
                                    <p:cond delay="0"/>
                                  </p:stCondLst>
                                  <p:childTnLst>
                                    <p:set>
                                      <p:cBhvr>
                                        <p:cTn id="68" dur="1" fill="hold">
                                          <p:stCondLst>
                                            <p:cond delay="0"/>
                                          </p:stCondLst>
                                        </p:cTn>
                                        <p:tgtEl>
                                          <p:spTgt spid="11"/>
                                        </p:tgtEl>
                                        <p:attrNameLst>
                                          <p:attrName>style.visibility</p:attrName>
                                        </p:attrNameLst>
                                      </p:cBhvr>
                                      <p:to>
                                        <p:strVal val="hidden"/>
                                      </p:to>
                                    </p:set>
                                  </p:childTnLst>
                                </p:cTn>
                              </p:par>
                              <p:par>
                                <p:cTn id="69" presetID="1" presetClass="exit" presetSubtype="0" fill="hold" grpId="2" nodeType="withEffect">
                                  <p:stCondLst>
                                    <p:cond delay="0"/>
                                  </p:stCondLst>
                                  <p:childTnLst>
                                    <p:set>
                                      <p:cBhvr>
                                        <p:cTn id="70" dur="1" fill="hold">
                                          <p:stCondLst>
                                            <p:cond delay="0"/>
                                          </p:stCondLst>
                                        </p:cTn>
                                        <p:tgtEl>
                                          <p:spTgt spid="12"/>
                                        </p:tgtEl>
                                        <p:attrNameLst>
                                          <p:attrName>style.visibility</p:attrName>
                                        </p:attrNameLst>
                                      </p:cBhvr>
                                      <p:to>
                                        <p:strVal val="hidden"/>
                                      </p:to>
                                    </p:set>
                                  </p:childTnLst>
                                </p:cTn>
                              </p:par>
                              <p:par>
                                <p:cTn id="71" presetID="1" presetClass="entr" presetSubtype="0" fill="hold" grpId="0" nodeType="withEffect">
                                  <p:stCondLst>
                                    <p:cond delay="0"/>
                                  </p:stCondLst>
                                  <p:childTnLst>
                                    <p:set>
                                      <p:cBhvr>
                                        <p:cTn id="72" dur="1" fill="hold">
                                          <p:stCondLst>
                                            <p:cond delay="0"/>
                                          </p:stCondLst>
                                        </p:cTn>
                                        <p:tgtEl>
                                          <p:spTgt spid="13"/>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14"/>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2"/>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63" presetClass="path" presetSubtype="0" accel="50000" decel="50000" fill="hold" grpId="1" nodeType="clickEffect">
                                  <p:stCondLst>
                                    <p:cond delay="0"/>
                                  </p:stCondLst>
                                  <p:childTnLst>
                                    <p:animMotion origin="layout" path="M 3.33333E-6 4.44444E-6 L 0.3 4.44444E-6 " pathEditMode="relative" rAng="0" ptsTypes="AA">
                                      <p:cBhvr>
                                        <p:cTn id="80" dur="2000" fill="hold"/>
                                        <p:tgtEl>
                                          <p:spTgt spid="33"/>
                                        </p:tgtEl>
                                        <p:attrNameLst>
                                          <p:attrName>ppt_x</p:attrName>
                                          <p:attrName>ppt_y</p:attrName>
                                        </p:attrNameLst>
                                      </p:cBhvr>
                                      <p:rCtr x="150" y="0"/>
                                    </p:animMotion>
                                  </p:childTnLst>
                                </p:cTn>
                              </p:par>
                              <p:par>
                                <p:cTn id="81" presetID="63" presetClass="path" presetSubtype="0" accel="50000" decel="50000" fill="hold" grpId="1" nodeType="withEffect">
                                  <p:stCondLst>
                                    <p:cond delay="0"/>
                                  </p:stCondLst>
                                  <p:childTnLst>
                                    <p:animMotion origin="layout" path="M 2.77556E-17 4.44444E-6 L 0.3 4.44444E-6 " pathEditMode="relative" rAng="0" ptsTypes="AA">
                                      <p:cBhvr>
                                        <p:cTn id="82" dur="2000" fill="hold"/>
                                        <p:tgtEl>
                                          <p:spTgt spid="34"/>
                                        </p:tgtEl>
                                        <p:attrNameLst>
                                          <p:attrName>ppt_x</p:attrName>
                                          <p:attrName>ppt_y</p:attrName>
                                        </p:attrNameLst>
                                      </p:cBhvr>
                                      <p:rCtr x="150" y="0"/>
                                    </p:animMotion>
                                  </p:childTnLst>
                                </p:cTn>
                              </p:par>
                              <p:par>
                                <p:cTn id="83" presetID="63" presetClass="path" presetSubtype="0" accel="50000" decel="50000" fill="hold" grpId="1" nodeType="withEffect">
                                  <p:stCondLst>
                                    <p:cond delay="0"/>
                                  </p:stCondLst>
                                  <p:childTnLst>
                                    <p:animMotion origin="layout" path="M -3.33333E-6 4.44444E-6 L 0.3 4.44444E-6 " pathEditMode="relative" rAng="0" ptsTypes="AA">
                                      <p:cBhvr>
                                        <p:cTn id="84" dur="2000" fill="hold"/>
                                        <p:tgtEl>
                                          <p:spTgt spid="35"/>
                                        </p:tgtEl>
                                        <p:attrNameLst>
                                          <p:attrName>ppt_x</p:attrName>
                                          <p:attrName>ppt_y</p:attrName>
                                        </p:attrNameLst>
                                      </p:cBhvr>
                                      <p:rCtr x="150" y="0"/>
                                    </p:animMotion>
                                  </p:childTnLst>
                                </p:cTn>
                              </p:par>
                              <p:par>
                                <p:cTn id="85" presetID="63" presetClass="path" presetSubtype="0" accel="50000" decel="50000" fill="hold" grpId="1" nodeType="withEffect">
                                  <p:stCondLst>
                                    <p:cond delay="0"/>
                                  </p:stCondLst>
                                  <p:childTnLst>
                                    <p:animMotion origin="layout" path="M -3.33333E-6 1.11111E-6 L 0.3 1.11111E-6 " pathEditMode="relative" rAng="0" ptsTypes="AA">
                                      <p:cBhvr>
                                        <p:cTn id="86" dur="2000" fill="hold"/>
                                        <p:tgtEl>
                                          <p:spTgt spid="36"/>
                                        </p:tgtEl>
                                        <p:attrNameLst>
                                          <p:attrName>ppt_x</p:attrName>
                                          <p:attrName>ppt_y</p:attrName>
                                        </p:attrNameLst>
                                      </p:cBhvr>
                                      <p:rCtr x="150" y="0"/>
                                    </p:animMotion>
                                  </p:childTnLst>
                                </p:cTn>
                              </p:par>
                              <p:par>
                                <p:cTn id="87" presetID="63" presetClass="path" presetSubtype="0" accel="50000" decel="50000" fill="hold" grpId="1" nodeType="withEffect">
                                  <p:stCondLst>
                                    <p:cond delay="0"/>
                                  </p:stCondLst>
                                  <p:childTnLst>
                                    <p:animMotion origin="layout" path="M 3.33333E-6 1.11111E-6 L 0.3 1.11111E-6 " pathEditMode="relative" rAng="0" ptsTypes="AA">
                                      <p:cBhvr>
                                        <p:cTn id="88" dur="2000" fill="hold"/>
                                        <p:tgtEl>
                                          <p:spTgt spid="37"/>
                                        </p:tgtEl>
                                        <p:attrNameLst>
                                          <p:attrName>ppt_x</p:attrName>
                                          <p:attrName>ppt_y</p:attrName>
                                        </p:attrNameLst>
                                      </p:cBhvr>
                                      <p:rCtr x="150" y="0"/>
                                    </p:animMotion>
                                  </p:childTnLst>
                                </p:cTn>
                              </p:par>
                              <p:par>
                                <p:cTn id="89" presetID="63" presetClass="path" presetSubtype="0" accel="50000" decel="50000" fill="hold" grpId="1" nodeType="withEffect">
                                  <p:stCondLst>
                                    <p:cond delay="0"/>
                                  </p:stCondLst>
                                  <p:childTnLst>
                                    <p:animMotion origin="layout" path="M -3.33333E-6 -2.22222E-6 L 0.3 -2.22222E-6 " pathEditMode="relative" rAng="0" ptsTypes="AA">
                                      <p:cBhvr>
                                        <p:cTn id="90" dur="2000" fill="hold"/>
                                        <p:tgtEl>
                                          <p:spTgt spid="38"/>
                                        </p:tgtEl>
                                        <p:attrNameLst>
                                          <p:attrName>ppt_x</p:attrName>
                                          <p:attrName>ppt_y</p:attrName>
                                        </p:attrNameLst>
                                      </p:cBhvr>
                                      <p:rCtr x="150" y="0"/>
                                    </p:animMotion>
                                  </p:childTnLst>
                                </p:cTn>
                              </p:par>
                              <p:par>
                                <p:cTn id="91" presetID="63" presetClass="path" presetSubtype="0" accel="50000" decel="50000" fill="hold" grpId="1" nodeType="withEffect">
                                  <p:stCondLst>
                                    <p:cond delay="0"/>
                                  </p:stCondLst>
                                  <p:childTnLst>
                                    <p:animMotion origin="layout" path="M 3.33333E-6 -2.22222E-6 L 0.3 -2.22222E-6 " pathEditMode="relative" rAng="0" ptsTypes="AA">
                                      <p:cBhvr>
                                        <p:cTn id="92" dur="2000" fill="hold"/>
                                        <p:tgtEl>
                                          <p:spTgt spid="39"/>
                                        </p:tgtEl>
                                        <p:attrNameLst>
                                          <p:attrName>ppt_x</p:attrName>
                                          <p:attrName>ppt_y</p:attrName>
                                        </p:attrNameLst>
                                      </p:cBhvr>
                                      <p:rCtr x="150" y="0"/>
                                    </p:animMotion>
                                  </p:childTnLst>
                                </p:cTn>
                              </p:par>
                              <p:par>
                                <p:cTn id="93" presetID="9" presetClass="exit" presetSubtype="0" fill="hold" grpId="1" nodeType="withEffect">
                                  <p:stCondLst>
                                    <p:cond delay="0"/>
                                  </p:stCondLst>
                                  <p:childTnLst>
                                    <p:animEffect transition="out" filter="dissolve">
                                      <p:cBhvr>
                                        <p:cTn id="94" dur="500"/>
                                        <p:tgtEl>
                                          <p:spTgt spid="42"/>
                                        </p:tgtEl>
                                      </p:cBhvr>
                                    </p:animEffect>
                                    <p:set>
                                      <p:cBhvr>
                                        <p:cTn id="95" dur="1" fill="hold">
                                          <p:stCondLst>
                                            <p:cond delay="499"/>
                                          </p:stCondLst>
                                        </p:cTn>
                                        <p:tgtEl>
                                          <p:spTgt spid="42"/>
                                        </p:tgtEl>
                                        <p:attrNameLst>
                                          <p:attrName>style.visibility</p:attrName>
                                        </p:attrNameLst>
                                      </p:cBhvr>
                                      <p:to>
                                        <p:strVal val="hidden"/>
                                      </p:to>
                                    </p:set>
                                  </p:childTnLst>
                                </p:cTn>
                              </p:par>
                              <p:par>
                                <p:cTn id="96" presetID="9" presetClass="entr" presetSubtype="0" fill="hold" grpId="0" nodeType="withEffect">
                                  <p:stCondLst>
                                    <p:cond delay="0"/>
                                  </p:stCondLst>
                                  <p:childTnLst>
                                    <p:set>
                                      <p:cBhvr>
                                        <p:cTn id="97" dur="1" fill="hold">
                                          <p:stCondLst>
                                            <p:cond delay="0"/>
                                          </p:stCondLst>
                                        </p:cTn>
                                        <p:tgtEl>
                                          <p:spTgt spid="41"/>
                                        </p:tgtEl>
                                        <p:attrNameLst>
                                          <p:attrName>style.visibility</p:attrName>
                                        </p:attrNameLst>
                                      </p:cBhvr>
                                      <p:to>
                                        <p:strVal val="visible"/>
                                      </p:to>
                                    </p:set>
                                    <p:animEffect transition="in" filter="dissolve">
                                      <p:cBhvr>
                                        <p:cTn id="9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6" grpId="2" animBg="1"/>
      <p:bldP spid="7" grpId="0" animBg="1"/>
      <p:bldP spid="7" grpId="1" animBg="1"/>
      <p:bldP spid="7" grpId="2" animBg="1"/>
      <p:bldP spid="8" grpId="0" animBg="1"/>
      <p:bldP spid="8" grpId="1" animBg="1"/>
      <p:bldP spid="8" grpId="2" animBg="1"/>
      <p:bldP spid="9" grpId="0" animBg="1"/>
      <p:bldP spid="9" grpId="1" animBg="1"/>
      <p:bldP spid="9" grpId="2" animBg="1"/>
      <p:bldP spid="10" grpId="0" animBg="1"/>
      <p:bldP spid="10" grpId="1" animBg="1"/>
      <p:bldP spid="10" grpId="2" animBg="1"/>
      <p:bldP spid="11" grpId="0" animBg="1"/>
      <p:bldP spid="11" grpId="1" animBg="1"/>
      <p:bldP spid="11" grpId="2" animBg="1"/>
      <p:bldP spid="12" grpId="0" animBg="1"/>
      <p:bldP spid="12" grpId="1" animBg="1"/>
      <p:bldP spid="12" grpId="2" animBg="1"/>
      <p:bldP spid="13" grpId="0" animBg="1"/>
      <p:bldP spid="33" grpId="0" animBg="1"/>
      <p:bldP spid="33" grpId="1" animBg="1"/>
      <p:bldP spid="34" grpId="0" animBg="1"/>
      <p:bldP spid="34" grpId="1" animBg="1"/>
      <p:bldP spid="35" grpId="0" animBg="1"/>
      <p:bldP spid="35" grpId="1" animBg="1"/>
      <p:bldP spid="36" grpId="0" animBg="1"/>
      <p:bldP spid="36" grpId="1" animBg="1"/>
      <p:bldP spid="37" grpId="0" animBg="1"/>
      <p:bldP spid="37" grpId="1" animBg="1"/>
      <p:bldP spid="38" grpId="0" animBg="1"/>
      <p:bldP spid="38" grpId="1" animBg="1"/>
      <p:bldP spid="39" grpId="0" animBg="1"/>
      <p:bldP spid="39" grpId="1" animBg="1"/>
      <p:bldP spid="40" grpId="0"/>
      <p:bldP spid="41" grpId="0"/>
      <p:bldP spid="42" grpId="0"/>
      <p:bldP spid="4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3"/>
          <p:cNvSpPr>
            <a:spLocks noGrp="1"/>
          </p:cNvSpPr>
          <p:nvPr>
            <p:ph type="title"/>
          </p:nvPr>
        </p:nvSpPr>
        <p:spPr/>
        <p:txBody>
          <a:bodyPr/>
          <a:lstStyle/>
          <a:p>
            <a:r>
              <a:rPr lang="en-US" sz="3200" kern="1200" dirty="0" smtClean="0">
                <a:latin typeface="Calibri" pitchFamily="34" charset="0"/>
                <a:cs typeface="Arial" charset="0"/>
              </a:rPr>
              <a:t>Thermal enclosure system</a:t>
            </a:r>
          </a:p>
        </p:txBody>
      </p:sp>
      <p:sp>
        <p:nvSpPr>
          <p:cNvPr id="5" name="Text Box 5"/>
          <p:cNvSpPr txBox="1">
            <a:spLocks noChangeArrowheads="1"/>
          </p:cNvSpPr>
          <p:nvPr/>
        </p:nvSpPr>
        <p:spPr bwMode="auto">
          <a:xfrm>
            <a:off x="76200" y="2438400"/>
            <a:ext cx="2209800" cy="1200329"/>
          </a:xfrm>
          <a:prstGeom prst="rect">
            <a:avLst/>
          </a:prstGeom>
          <a:ln>
            <a:headEnd/>
            <a:tailEnd/>
          </a:ln>
          <a:effectLst>
            <a:outerShdw blurRad="50800" dist="38100" dir="5400000" algn="t" rotWithShape="0">
              <a:prstClr val="black">
                <a:alpha val="4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algn="ctr" fontAlgn="auto">
              <a:spcBef>
                <a:spcPts val="0"/>
              </a:spcBef>
              <a:spcAft>
                <a:spcPts val="0"/>
              </a:spcAft>
              <a:buClr>
                <a:srgbClr val="0237BC"/>
              </a:buClr>
              <a:buFont typeface="Symbol" pitchFamily="18" charset="2"/>
              <a:buNone/>
              <a:defRPr/>
            </a:pPr>
            <a:r>
              <a:rPr lang="en-US" sz="2400" b="1" dirty="0">
                <a:solidFill>
                  <a:prstClr val="white"/>
                </a:solidFill>
                <a:latin typeface="Calibri" pitchFamily="34" charset="0"/>
              </a:rPr>
              <a:t>Thermal</a:t>
            </a:r>
          </a:p>
          <a:p>
            <a:pPr algn="ctr" fontAlgn="auto">
              <a:spcBef>
                <a:spcPts val="0"/>
              </a:spcBef>
              <a:spcAft>
                <a:spcPts val="0"/>
              </a:spcAft>
              <a:buClr>
                <a:srgbClr val="0237BC"/>
              </a:buClr>
              <a:buFont typeface="Symbol" pitchFamily="18" charset="2"/>
              <a:buNone/>
              <a:defRPr/>
            </a:pPr>
            <a:r>
              <a:rPr lang="en-US" sz="2400" b="1" dirty="0">
                <a:solidFill>
                  <a:prstClr val="white"/>
                </a:solidFill>
                <a:latin typeface="Calibri" pitchFamily="34" charset="0"/>
              </a:rPr>
              <a:t>Enclosure</a:t>
            </a:r>
          </a:p>
          <a:p>
            <a:pPr algn="ctr" fontAlgn="auto">
              <a:spcBef>
                <a:spcPts val="0"/>
              </a:spcBef>
              <a:spcAft>
                <a:spcPts val="0"/>
              </a:spcAft>
              <a:buClr>
                <a:srgbClr val="0237BC"/>
              </a:buClr>
              <a:buFont typeface="Symbol" pitchFamily="18" charset="2"/>
              <a:buNone/>
              <a:defRPr/>
            </a:pPr>
            <a:r>
              <a:rPr lang="en-US" sz="2400" b="1" dirty="0">
                <a:solidFill>
                  <a:prstClr val="white"/>
                </a:solidFill>
                <a:latin typeface="Calibri" pitchFamily="34" charset="0"/>
              </a:rPr>
              <a:t>System</a:t>
            </a:r>
          </a:p>
        </p:txBody>
      </p:sp>
      <p:sp>
        <p:nvSpPr>
          <p:cNvPr id="7" name="Oval 6"/>
          <p:cNvSpPr/>
          <p:nvPr/>
        </p:nvSpPr>
        <p:spPr>
          <a:xfrm>
            <a:off x="949325" y="1752600"/>
            <a:ext cx="457200" cy="457200"/>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r>
              <a:rPr lang="en-US" sz="2000" b="1" dirty="0">
                <a:solidFill>
                  <a:prstClr val="white">
                    <a:lumMod val="50000"/>
                  </a:prstClr>
                </a:solidFill>
                <a:latin typeface="Calibri" pitchFamily="34" charset="0"/>
              </a:rPr>
              <a:t>1</a:t>
            </a:r>
          </a:p>
        </p:txBody>
      </p:sp>
      <p:sp>
        <p:nvSpPr>
          <p:cNvPr id="34821" name="Content Placeholder 3"/>
          <p:cNvSpPr txBox="1">
            <a:spLocks/>
          </p:cNvSpPr>
          <p:nvPr/>
        </p:nvSpPr>
        <p:spPr bwMode="auto">
          <a:xfrm>
            <a:off x="2438400" y="2209800"/>
            <a:ext cx="6324600" cy="4038600"/>
          </a:xfrm>
          <a:prstGeom prst="rect">
            <a:avLst/>
          </a:prstGeom>
          <a:noFill/>
          <a:ln>
            <a:noFill/>
          </a:ln>
          <a:extLst/>
        </p:spPr>
        <p:txBody>
          <a:bodyPr/>
          <a:lstStyle>
            <a:lvl1pPr marL="230188" indent="-230188" eaLnBrk="0" hangingPunct="0">
              <a:defRPr>
                <a:solidFill>
                  <a:schemeClr val="tx1"/>
                </a:solidFill>
                <a:latin typeface="Arial" charset="0"/>
              </a:defRPr>
            </a:lvl1pPr>
            <a:lvl2pPr marL="461963" indent="-231775"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20000"/>
              </a:spcBef>
              <a:buClr>
                <a:srgbClr val="00B0F0"/>
              </a:buClr>
              <a:buFont typeface="Arial" charset="0"/>
              <a:buChar char="•"/>
              <a:defRPr/>
            </a:pPr>
            <a:r>
              <a:rPr lang="en-US" sz="2600" dirty="0" smtClean="0">
                <a:solidFill>
                  <a:schemeClr val="tx1">
                    <a:lumMod val="75000"/>
                    <a:lumOff val="25000"/>
                  </a:schemeClr>
                </a:solidFill>
                <a:latin typeface="Calibri" pitchFamily="34" charset="0"/>
                <a:cs typeface="Arial" pitchFamily="34" charset="0"/>
              </a:rPr>
              <a:t>A well-insulated and air-sealed home, with good windows and doors, reduces the amount of energy needed to keep the home comfortable</a:t>
            </a:r>
            <a:r>
              <a:rPr lang="en-US" sz="2600" dirty="0">
                <a:solidFill>
                  <a:schemeClr val="tx1">
                    <a:lumMod val="75000"/>
                    <a:lumOff val="25000"/>
                  </a:schemeClr>
                </a:solidFill>
                <a:latin typeface="Calibri" pitchFamily="34" charset="0"/>
                <a:cs typeface="Arial" pitchFamily="34" charset="0"/>
              </a:rPr>
              <a:t>. </a:t>
            </a:r>
          </a:p>
          <a:p>
            <a:pPr lvl="1">
              <a:spcBef>
                <a:spcPct val="20000"/>
              </a:spcBef>
              <a:buClr>
                <a:srgbClr val="00B0F0"/>
              </a:buClr>
              <a:buSzPct val="80000"/>
              <a:buFont typeface="Arial" charset="0"/>
              <a:buChar char="–"/>
              <a:defRPr/>
            </a:pPr>
            <a:endParaRPr lang="en-US" sz="2400" dirty="0">
              <a:solidFill>
                <a:srgbClr val="6F6F6F"/>
              </a:solidFill>
              <a:latin typeface="+mn-lt"/>
              <a:cs typeface="Arial" charset="0"/>
            </a:endParaRPr>
          </a:p>
        </p:txBody>
      </p:sp>
      <p:sp>
        <p:nvSpPr>
          <p:cNvPr id="6" name="Slide Number Placeholder 3"/>
          <p:cNvSpPr txBox="1">
            <a:spLocks/>
          </p:cNvSpPr>
          <p:nvPr/>
        </p:nvSpPr>
        <p:spPr bwMode="auto">
          <a:xfrm>
            <a:off x="8229600" y="6172200"/>
            <a:ext cx="914400" cy="68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8CF41EA3-670D-4A2E-9248-4FE2F0D41611}" type="slidenum">
              <a:rPr lang="en-US" sz="1400">
                <a:solidFill>
                  <a:srgbClr val="000000"/>
                </a:solidFill>
              </a:rPr>
              <a:pPr algn="ctr"/>
              <a:t>3</a:t>
            </a:fld>
            <a:endParaRPr lang="en-US" sz="1400" dirty="0">
              <a:solidFill>
                <a:srgbClr val="000000"/>
              </a:solidFill>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ube 12"/>
          <p:cNvSpPr/>
          <p:nvPr/>
        </p:nvSpPr>
        <p:spPr>
          <a:xfrm>
            <a:off x="4035777" y="4710288"/>
            <a:ext cx="1066800" cy="1301583"/>
          </a:xfrm>
          <a:prstGeom prst="cub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39938" name="Title 2"/>
          <p:cNvSpPr>
            <a:spLocks noGrp="1"/>
          </p:cNvSpPr>
          <p:nvPr>
            <p:ph type="title"/>
          </p:nvPr>
        </p:nvSpPr>
        <p:spPr/>
        <p:txBody>
          <a:bodyPr/>
          <a:lstStyle/>
          <a:p>
            <a:pPr>
              <a:defRPr/>
            </a:pPr>
            <a:r>
              <a:rPr lang="en-US" sz="3200" kern="1200" dirty="0" smtClean="0">
                <a:latin typeface="Calibri" pitchFamily="34" charset="0"/>
                <a:cs typeface="Arial" charset="0"/>
              </a:rPr>
              <a:t>Step 2: </a:t>
            </a:r>
            <a:br>
              <a:rPr lang="en-US" sz="3200" kern="1200" dirty="0" smtClean="0">
                <a:latin typeface="Calibri" pitchFamily="34" charset="0"/>
                <a:cs typeface="Arial" charset="0"/>
              </a:rPr>
            </a:br>
            <a:r>
              <a:rPr lang="en-US" sz="3200" kern="1200" dirty="0" smtClean="0">
                <a:latin typeface="Calibri" pitchFamily="34" charset="0"/>
                <a:cs typeface="Arial" charset="0"/>
              </a:rPr>
              <a:t>Select</a:t>
            </a:r>
            <a:r>
              <a:rPr lang="en-US" sz="3200" dirty="0" smtClean="0"/>
              <a:t> </a:t>
            </a:r>
            <a:r>
              <a:rPr lang="en-US" sz="3200" kern="1200" dirty="0" smtClean="0">
                <a:latin typeface="Calibri" pitchFamily="34" charset="0"/>
                <a:cs typeface="Arial" charset="0"/>
              </a:rPr>
              <a:t>equipment that meets loads</a:t>
            </a:r>
          </a:p>
        </p:txBody>
      </p:sp>
      <p:sp>
        <p:nvSpPr>
          <p:cNvPr id="39940" name="Content Placeholder 5"/>
          <p:cNvSpPr>
            <a:spLocks noGrp="1"/>
          </p:cNvSpPr>
          <p:nvPr>
            <p:ph idx="1"/>
          </p:nvPr>
        </p:nvSpPr>
        <p:spPr>
          <a:xfrm>
            <a:off x="495300" y="1447800"/>
            <a:ext cx="8163278" cy="4876800"/>
          </a:xfrm>
        </p:spPr>
        <p:txBody>
          <a:bodyPr/>
          <a:lstStyle/>
          <a:p>
            <a:r>
              <a:rPr lang="en-US" sz="2600" kern="1200" dirty="0" smtClean="0">
                <a:latin typeface="Calibri" pitchFamily="34" charset="0"/>
                <a:cs typeface="Arial" pitchFamily="34" charset="0"/>
              </a:rPr>
              <a:t>Select heating equipment that can add the number of Btu’s calculated for the heating load.</a:t>
            </a:r>
          </a:p>
        </p:txBody>
      </p:sp>
      <p:sp>
        <p:nvSpPr>
          <p:cNvPr id="6" name="Cube 5"/>
          <p:cNvSpPr/>
          <p:nvPr/>
        </p:nvSpPr>
        <p:spPr bwMode="auto">
          <a:xfrm>
            <a:off x="4191000" y="4405488"/>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7" name="Cube 6"/>
          <p:cNvSpPr/>
          <p:nvPr/>
        </p:nvSpPr>
        <p:spPr bwMode="auto">
          <a:xfrm>
            <a:off x="4495800" y="4405488"/>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8" name="Cube 7"/>
          <p:cNvSpPr/>
          <p:nvPr/>
        </p:nvSpPr>
        <p:spPr bwMode="auto">
          <a:xfrm>
            <a:off x="4800600" y="4405488"/>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9" name="Cube 8"/>
          <p:cNvSpPr/>
          <p:nvPr/>
        </p:nvSpPr>
        <p:spPr bwMode="auto">
          <a:xfrm>
            <a:off x="4343400" y="4634088"/>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0" name="Cube 9"/>
          <p:cNvSpPr/>
          <p:nvPr/>
        </p:nvSpPr>
        <p:spPr bwMode="auto">
          <a:xfrm>
            <a:off x="4648200" y="4634088"/>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1" name="Cube 10"/>
          <p:cNvSpPr/>
          <p:nvPr/>
        </p:nvSpPr>
        <p:spPr bwMode="auto">
          <a:xfrm>
            <a:off x="4343400" y="4176888"/>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2" name="Cube 11"/>
          <p:cNvSpPr/>
          <p:nvPr/>
        </p:nvSpPr>
        <p:spPr bwMode="auto">
          <a:xfrm>
            <a:off x="4648200" y="4176888"/>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pic>
        <p:nvPicPr>
          <p:cNvPr id="14" name="Picture 2" descr="I:\Photos\HVAC\Equipment and tools\Refrigerant Circuit2.jpg"/>
          <p:cNvPicPr>
            <a:picLocks noChangeAspect="1" noChangeArrowheads="1"/>
          </p:cNvPicPr>
          <p:nvPr/>
        </p:nvPicPr>
        <p:blipFill>
          <a:blip r:embed="rId3" cstate="print">
            <a:clrChange>
              <a:clrFrom>
                <a:srgbClr val="FFFFFF"/>
              </a:clrFrom>
              <a:clrTo>
                <a:srgbClr val="FFFFFF">
                  <a:alpha val="0"/>
                </a:srgbClr>
              </a:clrTo>
            </a:clrChange>
          </a:blip>
          <a:srcRect t="21215" r="82201"/>
          <a:stretch>
            <a:fillRect/>
          </a:stretch>
        </p:blipFill>
        <p:spPr bwMode="auto">
          <a:xfrm>
            <a:off x="4188177" y="5015088"/>
            <a:ext cx="471619" cy="507724"/>
          </a:xfrm>
          <a:prstGeom prst="rect">
            <a:avLst/>
          </a:prstGeom>
          <a:noFill/>
          <a:ln w="9525">
            <a:noFill/>
            <a:miter lim="800000"/>
            <a:headEnd/>
            <a:tailEnd/>
          </a:ln>
        </p:spPr>
      </p:pic>
      <p:grpSp>
        <p:nvGrpSpPr>
          <p:cNvPr id="2" name="Group 31"/>
          <p:cNvGrpSpPr/>
          <p:nvPr/>
        </p:nvGrpSpPr>
        <p:grpSpPr>
          <a:xfrm rot="16200000">
            <a:off x="4318002" y="5571063"/>
            <a:ext cx="365075" cy="319924"/>
            <a:chOff x="914400" y="5857103"/>
            <a:chExt cx="790833" cy="642551"/>
          </a:xfrm>
        </p:grpSpPr>
        <p:sp>
          <p:nvSpPr>
            <p:cNvPr id="16" name="Rectangle 15"/>
            <p:cNvSpPr/>
            <p:nvPr/>
          </p:nvSpPr>
          <p:spPr>
            <a:xfrm>
              <a:off x="1173893" y="5863452"/>
              <a:ext cx="531340" cy="345989"/>
            </a:xfrm>
            <a:prstGeom prst="rect">
              <a:avLst/>
            </a:prstGeom>
            <a:gradFill>
              <a:gsLst>
                <a:gs pos="0">
                  <a:schemeClr val="bg1">
                    <a:lumMod val="75000"/>
                  </a:schemeClr>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914400" y="5857103"/>
              <a:ext cx="642551" cy="642551"/>
            </a:xfrm>
            <a:prstGeom prst="ellipse">
              <a:avLst/>
            </a:prstGeom>
            <a:gradFill>
              <a:gsLst>
                <a:gs pos="0">
                  <a:schemeClr val="bg1">
                    <a:lumMod val="75000"/>
                  </a:schemeClr>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1041400" y="5975350"/>
              <a:ext cx="387349" cy="410004"/>
            </a:xfrm>
            <a:prstGeom prst="ellipse">
              <a:avLst/>
            </a:prstGeom>
            <a:gradFill>
              <a:gsLst>
                <a:gs pos="0">
                  <a:schemeClr val="bg1">
                    <a:lumMod val="75000"/>
                  </a:schemeClr>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3" name="Cube 32"/>
          <p:cNvSpPr/>
          <p:nvPr/>
        </p:nvSpPr>
        <p:spPr bwMode="auto">
          <a:xfrm>
            <a:off x="4191000" y="4405488"/>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34" name="Cube 33"/>
          <p:cNvSpPr/>
          <p:nvPr/>
        </p:nvSpPr>
        <p:spPr bwMode="auto">
          <a:xfrm>
            <a:off x="4495800" y="4405488"/>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35" name="Cube 34"/>
          <p:cNvSpPr/>
          <p:nvPr/>
        </p:nvSpPr>
        <p:spPr bwMode="auto">
          <a:xfrm>
            <a:off x="4800600" y="4405488"/>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36" name="Cube 35"/>
          <p:cNvSpPr/>
          <p:nvPr/>
        </p:nvSpPr>
        <p:spPr bwMode="auto">
          <a:xfrm>
            <a:off x="4343400" y="4634088"/>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37" name="Cube 36"/>
          <p:cNvSpPr/>
          <p:nvPr/>
        </p:nvSpPr>
        <p:spPr bwMode="auto">
          <a:xfrm>
            <a:off x="4648200" y="4634088"/>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38" name="Cube 37"/>
          <p:cNvSpPr/>
          <p:nvPr/>
        </p:nvSpPr>
        <p:spPr bwMode="auto">
          <a:xfrm>
            <a:off x="4343400" y="4176888"/>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39" name="Cube 38"/>
          <p:cNvSpPr/>
          <p:nvPr/>
        </p:nvSpPr>
        <p:spPr bwMode="auto">
          <a:xfrm>
            <a:off x="4648200" y="4176888"/>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0" name="TextBox 39"/>
          <p:cNvSpPr txBox="1"/>
          <p:nvPr/>
        </p:nvSpPr>
        <p:spPr>
          <a:xfrm>
            <a:off x="3048000" y="3578956"/>
            <a:ext cx="1143000" cy="523220"/>
          </a:xfrm>
          <a:prstGeom prst="rect">
            <a:avLst/>
          </a:prstGeom>
          <a:noFill/>
        </p:spPr>
        <p:txBody>
          <a:bodyPr wrap="square" rtlCol="0">
            <a:spAutoFit/>
          </a:bodyPr>
          <a:lstStyle/>
          <a:p>
            <a:pPr algn="ctr"/>
            <a:r>
              <a:rPr lang="en-US" sz="2800" dirty="0">
                <a:latin typeface="+mj-lt"/>
              </a:rPr>
              <a:t>72°F</a:t>
            </a:r>
          </a:p>
        </p:txBody>
      </p:sp>
      <p:sp>
        <p:nvSpPr>
          <p:cNvPr id="41" name="TextBox 40"/>
          <p:cNvSpPr txBox="1"/>
          <p:nvPr/>
        </p:nvSpPr>
        <p:spPr>
          <a:xfrm>
            <a:off x="4953000" y="3578956"/>
            <a:ext cx="1143000" cy="523220"/>
          </a:xfrm>
          <a:prstGeom prst="rect">
            <a:avLst/>
          </a:prstGeom>
          <a:noFill/>
        </p:spPr>
        <p:txBody>
          <a:bodyPr wrap="square" rtlCol="0">
            <a:spAutoFit/>
          </a:bodyPr>
          <a:lstStyle/>
          <a:p>
            <a:pPr algn="ctr"/>
            <a:r>
              <a:rPr lang="en-US" sz="2800" dirty="0">
                <a:latin typeface="+mj-lt"/>
              </a:rPr>
              <a:t>72°F</a:t>
            </a:r>
          </a:p>
        </p:txBody>
      </p:sp>
      <p:sp>
        <p:nvSpPr>
          <p:cNvPr id="42" name="TextBox 41"/>
          <p:cNvSpPr txBox="1"/>
          <p:nvPr/>
        </p:nvSpPr>
        <p:spPr>
          <a:xfrm>
            <a:off x="3962400" y="3578956"/>
            <a:ext cx="1143000" cy="523220"/>
          </a:xfrm>
          <a:prstGeom prst="rect">
            <a:avLst/>
          </a:prstGeom>
          <a:noFill/>
        </p:spPr>
        <p:txBody>
          <a:bodyPr wrap="square" rtlCol="0">
            <a:spAutoFit/>
          </a:bodyPr>
          <a:lstStyle/>
          <a:p>
            <a:pPr algn="ctr"/>
            <a:r>
              <a:rPr lang="en-US" sz="2800" dirty="0">
                <a:latin typeface="+mj-lt"/>
              </a:rPr>
              <a:t>71°F</a:t>
            </a:r>
          </a:p>
        </p:txBody>
      </p:sp>
      <p:sp>
        <p:nvSpPr>
          <p:cNvPr id="29" name="Slide Number Placeholder 3"/>
          <p:cNvSpPr txBox="1">
            <a:spLocks/>
          </p:cNvSpPr>
          <p:nvPr/>
        </p:nvSpPr>
        <p:spPr bwMode="auto">
          <a:xfrm>
            <a:off x="8229600" y="6172200"/>
            <a:ext cx="914400" cy="68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8CF41EA3-670D-4A2E-9248-4FE2F0D41611}" type="slidenum">
              <a:rPr lang="en-US" sz="1400">
                <a:solidFill>
                  <a:srgbClr val="000000"/>
                </a:solidFill>
              </a:rPr>
              <a:pPr algn="ctr"/>
              <a:t>30</a:t>
            </a:fld>
            <a:endParaRPr lang="en-US" sz="1400" dirty="0">
              <a:solidFill>
                <a:srgbClr val="000000"/>
              </a:solidFill>
            </a:endParaRPr>
          </a:p>
        </p:txBody>
      </p:sp>
      <p:sp>
        <p:nvSpPr>
          <p:cNvPr id="31" name="Frame 30"/>
          <p:cNvSpPr/>
          <p:nvPr/>
        </p:nvSpPr>
        <p:spPr bwMode="auto">
          <a:xfrm>
            <a:off x="2809299" y="3272002"/>
            <a:ext cx="3503364" cy="3150829"/>
          </a:xfrm>
          <a:prstGeom prst="fram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32" name="Freeform 31"/>
          <p:cNvSpPr/>
          <p:nvPr/>
        </p:nvSpPr>
        <p:spPr bwMode="auto">
          <a:xfrm>
            <a:off x="2425545" y="2423711"/>
            <a:ext cx="4294742" cy="841872"/>
          </a:xfrm>
          <a:custGeom>
            <a:avLst/>
            <a:gdLst>
              <a:gd name="connsiteX0" fmla="*/ 0 w 3962400"/>
              <a:gd name="connsiteY0" fmla="*/ 1219200 h 1219200"/>
              <a:gd name="connsiteX1" fmla="*/ 1993919 w 3962400"/>
              <a:gd name="connsiteY1" fmla="*/ 0 h 1219200"/>
              <a:gd name="connsiteX2" fmla="*/ 3962400 w 3962400"/>
              <a:gd name="connsiteY2" fmla="*/ 1219200 h 1219200"/>
              <a:gd name="connsiteX3" fmla="*/ 0 w 3962400"/>
              <a:gd name="connsiteY3" fmla="*/ 1219200 h 1219200"/>
            </a:gdLst>
            <a:ahLst/>
            <a:cxnLst>
              <a:cxn ang="0">
                <a:pos x="connsiteX0" y="connsiteY0"/>
              </a:cxn>
              <a:cxn ang="0">
                <a:pos x="connsiteX1" y="connsiteY1"/>
              </a:cxn>
              <a:cxn ang="0">
                <a:pos x="connsiteX2" y="connsiteY2"/>
              </a:cxn>
              <a:cxn ang="0">
                <a:pos x="connsiteX3" y="connsiteY3"/>
              </a:cxn>
            </a:cxnLst>
            <a:rect l="l" t="t" r="r" b="b"/>
            <a:pathLst>
              <a:path w="3962400" h="1219200">
                <a:moveTo>
                  <a:pt x="0" y="1219200"/>
                </a:moveTo>
                <a:lnTo>
                  <a:pt x="1993919" y="0"/>
                </a:lnTo>
                <a:lnTo>
                  <a:pt x="3962400" y="1219200"/>
                </a:lnTo>
                <a:lnTo>
                  <a:pt x="0" y="1219200"/>
                </a:lnTo>
                <a:close/>
              </a:path>
            </a:pathLst>
          </a:cu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endParaRPr lang="en-US" smtClean="0"/>
          </a:p>
        </p:txBody>
      </p:sp>
    </p:spTree>
    <p:extLst>
      <p:ext uri="{BB962C8B-B14F-4D97-AF65-F5344CB8AC3E}">
        <p14:creationId xmlns:p14="http://schemas.microsoft.com/office/powerpoint/2010/main" val="359936825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grpId="1" nodeType="clickEffect">
                                  <p:stCondLst>
                                    <p:cond delay="0"/>
                                  </p:stCondLst>
                                  <p:childTnLst>
                                    <p:animMotion origin="layout" path="M 3.33333E-6 4.44444E-6 L 0.3 4.44444E-6 " pathEditMode="relative" rAng="0" ptsTypes="AA">
                                      <p:cBhvr>
                                        <p:cTn id="6" dur="2000" fill="hold"/>
                                        <p:tgtEl>
                                          <p:spTgt spid="6"/>
                                        </p:tgtEl>
                                        <p:attrNameLst>
                                          <p:attrName>ppt_x</p:attrName>
                                          <p:attrName>ppt_y</p:attrName>
                                        </p:attrNameLst>
                                      </p:cBhvr>
                                      <p:rCtr x="150" y="0"/>
                                    </p:animMotion>
                                  </p:childTnLst>
                                </p:cTn>
                              </p:par>
                              <p:par>
                                <p:cTn id="7" presetID="63" presetClass="path" presetSubtype="0" accel="50000" decel="50000" fill="hold" grpId="1" nodeType="withEffect">
                                  <p:stCondLst>
                                    <p:cond delay="0"/>
                                  </p:stCondLst>
                                  <p:childTnLst>
                                    <p:animMotion origin="layout" path="M 2.77556E-17 4.44444E-6 L 0.3 4.44444E-6 " pathEditMode="relative" rAng="0" ptsTypes="AA">
                                      <p:cBhvr>
                                        <p:cTn id="8" dur="2000" fill="hold"/>
                                        <p:tgtEl>
                                          <p:spTgt spid="7"/>
                                        </p:tgtEl>
                                        <p:attrNameLst>
                                          <p:attrName>ppt_x</p:attrName>
                                          <p:attrName>ppt_y</p:attrName>
                                        </p:attrNameLst>
                                      </p:cBhvr>
                                      <p:rCtr x="150" y="0"/>
                                    </p:animMotion>
                                  </p:childTnLst>
                                </p:cTn>
                              </p:par>
                              <p:par>
                                <p:cTn id="9" presetID="63" presetClass="path" presetSubtype="0" accel="50000" decel="50000" fill="hold" grpId="1" nodeType="withEffect">
                                  <p:stCondLst>
                                    <p:cond delay="0"/>
                                  </p:stCondLst>
                                  <p:childTnLst>
                                    <p:animMotion origin="layout" path="M -3.33333E-6 4.44444E-6 L 0.3 4.44444E-6 " pathEditMode="relative" rAng="0" ptsTypes="AA">
                                      <p:cBhvr>
                                        <p:cTn id="10" dur="2000" fill="hold"/>
                                        <p:tgtEl>
                                          <p:spTgt spid="8"/>
                                        </p:tgtEl>
                                        <p:attrNameLst>
                                          <p:attrName>ppt_x</p:attrName>
                                          <p:attrName>ppt_y</p:attrName>
                                        </p:attrNameLst>
                                      </p:cBhvr>
                                      <p:rCtr x="150" y="0"/>
                                    </p:animMotion>
                                  </p:childTnLst>
                                </p:cTn>
                              </p:par>
                              <p:par>
                                <p:cTn id="11" presetID="63" presetClass="path" presetSubtype="0" accel="50000" decel="50000" fill="hold" grpId="1" nodeType="withEffect">
                                  <p:stCondLst>
                                    <p:cond delay="0"/>
                                  </p:stCondLst>
                                  <p:childTnLst>
                                    <p:animMotion origin="layout" path="M 3.33333E-6 1.11111E-6 L 0.3 1.11111E-6 " pathEditMode="relative" rAng="0" ptsTypes="AA">
                                      <p:cBhvr>
                                        <p:cTn id="12" dur="2000" fill="hold"/>
                                        <p:tgtEl>
                                          <p:spTgt spid="9"/>
                                        </p:tgtEl>
                                        <p:attrNameLst>
                                          <p:attrName>ppt_x</p:attrName>
                                          <p:attrName>ppt_y</p:attrName>
                                        </p:attrNameLst>
                                      </p:cBhvr>
                                      <p:rCtr x="150" y="0"/>
                                    </p:animMotion>
                                  </p:childTnLst>
                                </p:cTn>
                              </p:par>
                              <p:par>
                                <p:cTn id="13" presetID="63" presetClass="path" presetSubtype="0" accel="50000" decel="50000" fill="hold" grpId="1" nodeType="withEffect">
                                  <p:stCondLst>
                                    <p:cond delay="0"/>
                                  </p:stCondLst>
                                  <p:childTnLst>
                                    <p:animMotion origin="layout" path="M 2.77556E-17 1.11111E-6 L 0.3 1.11111E-6 " pathEditMode="relative" rAng="0" ptsTypes="AA">
                                      <p:cBhvr>
                                        <p:cTn id="14" dur="2000" fill="hold"/>
                                        <p:tgtEl>
                                          <p:spTgt spid="10"/>
                                        </p:tgtEl>
                                        <p:attrNameLst>
                                          <p:attrName>ppt_x</p:attrName>
                                          <p:attrName>ppt_y</p:attrName>
                                        </p:attrNameLst>
                                      </p:cBhvr>
                                      <p:rCtr x="150" y="0"/>
                                    </p:animMotion>
                                  </p:childTnLst>
                                </p:cTn>
                              </p:par>
                              <p:par>
                                <p:cTn id="15" presetID="63" presetClass="path" presetSubtype="0" accel="50000" decel="50000" fill="hold" grpId="1" nodeType="withEffect">
                                  <p:stCondLst>
                                    <p:cond delay="0"/>
                                  </p:stCondLst>
                                  <p:childTnLst>
                                    <p:animMotion origin="layout" path="M 3.33333E-6 -2.22222E-6 L 0.3 -2.22222E-6 " pathEditMode="relative" rAng="0" ptsTypes="AA">
                                      <p:cBhvr>
                                        <p:cTn id="16" dur="2000" fill="hold"/>
                                        <p:tgtEl>
                                          <p:spTgt spid="11"/>
                                        </p:tgtEl>
                                        <p:attrNameLst>
                                          <p:attrName>ppt_x</p:attrName>
                                          <p:attrName>ppt_y</p:attrName>
                                        </p:attrNameLst>
                                      </p:cBhvr>
                                      <p:rCtr x="150" y="0"/>
                                    </p:animMotion>
                                  </p:childTnLst>
                                </p:cTn>
                              </p:par>
                              <p:par>
                                <p:cTn id="17" presetID="63" presetClass="path" presetSubtype="0" accel="50000" decel="50000" fill="hold" grpId="1" nodeType="withEffect">
                                  <p:stCondLst>
                                    <p:cond delay="0"/>
                                  </p:stCondLst>
                                  <p:childTnLst>
                                    <p:animMotion origin="layout" path="M 2.77556E-17 -2.22222E-6 L 0.3 -2.22222E-6 " pathEditMode="relative" rAng="0" ptsTypes="AA">
                                      <p:cBhvr>
                                        <p:cTn id="18" dur="2000" fill="hold"/>
                                        <p:tgtEl>
                                          <p:spTgt spid="12"/>
                                        </p:tgtEl>
                                        <p:attrNameLst>
                                          <p:attrName>ppt_x</p:attrName>
                                          <p:attrName>ppt_y</p:attrName>
                                        </p:attrNameLst>
                                      </p:cBhvr>
                                      <p:rCtr x="150" y="0"/>
                                    </p:animMotion>
                                  </p:childTnLst>
                                </p:cTn>
                              </p:par>
                              <p:par>
                                <p:cTn id="19" presetID="9" presetClass="entr" presetSubtype="0" fill="hold" grpId="0" nodeType="with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dissolve">
                                      <p:cBhvr>
                                        <p:cTn id="21" dur="500"/>
                                        <p:tgtEl>
                                          <p:spTgt spid="42"/>
                                        </p:tgtEl>
                                      </p:cBhvr>
                                    </p:animEffect>
                                  </p:childTnLst>
                                </p:cTn>
                              </p:par>
                              <p:par>
                                <p:cTn id="22" presetID="9" presetClass="exit" presetSubtype="0" fill="hold" grpId="0" nodeType="withEffect">
                                  <p:stCondLst>
                                    <p:cond delay="0"/>
                                  </p:stCondLst>
                                  <p:childTnLst>
                                    <p:animEffect transition="out" filter="dissolve">
                                      <p:cBhvr>
                                        <p:cTn id="23" dur="500"/>
                                        <p:tgtEl>
                                          <p:spTgt spid="40"/>
                                        </p:tgtEl>
                                      </p:cBhvr>
                                    </p:animEffect>
                                    <p:set>
                                      <p:cBhvr>
                                        <p:cTn id="24" dur="1" fill="hold">
                                          <p:stCondLst>
                                            <p:cond delay="499"/>
                                          </p:stCondLst>
                                        </p:cTn>
                                        <p:tgtEl>
                                          <p:spTgt spid="40"/>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grpId="2" nodeType="clickEffect">
                                  <p:stCondLst>
                                    <p:cond delay="0"/>
                                  </p:stCondLst>
                                  <p:childTnLst>
                                    <p:set>
                                      <p:cBhvr>
                                        <p:cTn id="36" dur="1" fill="hold">
                                          <p:stCondLst>
                                            <p:cond delay="0"/>
                                          </p:stCondLst>
                                        </p:cTn>
                                        <p:tgtEl>
                                          <p:spTgt spid="6"/>
                                        </p:tgtEl>
                                        <p:attrNameLst>
                                          <p:attrName>style.visibility</p:attrName>
                                        </p:attrNameLst>
                                      </p:cBhvr>
                                      <p:to>
                                        <p:strVal val="hidden"/>
                                      </p:to>
                                    </p:set>
                                  </p:childTnLst>
                                </p:cTn>
                              </p:par>
                              <p:par>
                                <p:cTn id="37" presetID="1" presetClass="exit" presetSubtype="0" fill="hold" grpId="2" nodeType="withEffect">
                                  <p:stCondLst>
                                    <p:cond delay="0"/>
                                  </p:stCondLst>
                                  <p:childTnLst>
                                    <p:set>
                                      <p:cBhvr>
                                        <p:cTn id="38" dur="1" fill="hold">
                                          <p:stCondLst>
                                            <p:cond delay="0"/>
                                          </p:stCondLst>
                                        </p:cTn>
                                        <p:tgtEl>
                                          <p:spTgt spid="7"/>
                                        </p:tgtEl>
                                        <p:attrNameLst>
                                          <p:attrName>style.visibility</p:attrName>
                                        </p:attrNameLst>
                                      </p:cBhvr>
                                      <p:to>
                                        <p:strVal val="hidden"/>
                                      </p:to>
                                    </p:set>
                                  </p:childTnLst>
                                </p:cTn>
                              </p:par>
                              <p:par>
                                <p:cTn id="39" presetID="1" presetClass="exit" presetSubtype="0" fill="hold" grpId="2" nodeType="withEffect">
                                  <p:stCondLst>
                                    <p:cond delay="0"/>
                                  </p:stCondLst>
                                  <p:childTnLst>
                                    <p:set>
                                      <p:cBhvr>
                                        <p:cTn id="40" dur="1" fill="hold">
                                          <p:stCondLst>
                                            <p:cond delay="0"/>
                                          </p:stCondLst>
                                        </p:cTn>
                                        <p:tgtEl>
                                          <p:spTgt spid="8"/>
                                        </p:tgtEl>
                                        <p:attrNameLst>
                                          <p:attrName>style.visibility</p:attrName>
                                        </p:attrNameLst>
                                      </p:cBhvr>
                                      <p:to>
                                        <p:strVal val="hidden"/>
                                      </p:to>
                                    </p:set>
                                  </p:childTnLst>
                                </p:cTn>
                              </p:par>
                              <p:par>
                                <p:cTn id="41" presetID="1" presetClass="exit" presetSubtype="0" fill="hold" grpId="2" nodeType="withEffect">
                                  <p:stCondLst>
                                    <p:cond delay="0"/>
                                  </p:stCondLst>
                                  <p:childTnLst>
                                    <p:set>
                                      <p:cBhvr>
                                        <p:cTn id="42" dur="1" fill="hold">
                                          <p:stCondLst>
                                            <p:cond delay="0"/>
                                          </p:stCondLst>
                                        </p:cTn>
                                        <p:tgtEl>
                                          <p:spTgt spid="9"/>
                                        </p:tgtEl>
                                        <p:attrNameLst>
                                          <p:attrName>style.visibility</p:attrName>
                                        </p:attrNameLst>
                                      </p:cBhvr>
                                      <p:to>
                                        <p:strVal val="hidden"/>
                                      </p:to>
                                    </p:set>
                                  </p:childTnLst>
                                </p:cTn>
                              </p:par>
                              <p:par>
                                <p:cTn id="43" presetID="1" presetClass="exit" presetSubtype="0" fill="hold" grpId="2" nodeType="withEffect">
                                  <p:stCondLst>
                                    <p:cond delay="0"/>
                                  </p:stCondLst>
                                  <p:childTnLst>
                                    <p:set>
                                      <p:cBhvr>
                                        <p:cTn id="44" dur="1" fill="hold">
                                          <p:stCondLst>
                                            <p:cond delay="0"/>
                                          </p:stCondLst>
                                        </p:cTn>
                                        <p:tgtEl>
                                          <p:spTgt spid="10"/>
                                        </p:tgtEl>
                                        <p:attrNameLst>
                                          <p:attrName>style.visibility</p:attrName>
                                        </p:attrNameLst>
                                      </p:cBhvr>
                                      <p:to>
                                        <p:strVal val="hidden"/>
                                      </p:to>
                                    </p:set>
                                  </p:childTnLst>
                                </p:cTn>
                              </p:par>
                              <p:par>
                                <p:cTn id="45" presetID="1" presetClass="exit" presetSubtype="0" fill="hold" grpId="2" nodeType="withEffect">
                                  <p:stCondLst>
                                    <p:cond delay="0"/>
                                  </p:stCondLst>
                                  <p:childTnLst>
                                    <p:set>
                                      <p:cBhvr>
                                        <p:cTn id="46" dur="1" fill="hold">
                                          <p:stCondLst>
                                            <p:cond delay="0"/>
                                          </p:stCondLst>
                                        </p:cTn>
                                        <p:tgtEl>
                                          <p:spTgt spid="11"/>
                                        </p:tgtEl>
                                        <p:attrNameLst>
                                          <p:attrName>style.visibility</p:attrName>
                                        </p:attrNameLst>
                                      </p:cBhvr>
                                      <p:to>
                                        <p:strVal val="hidden"/>
                                      </p:to>
                                    </p:set>
                                  </p:childTnLst>
                                </p:cTn>
                              </p:par>
                              <p:par>
                                <p:cTn id="47" presetID="1" presetClass="exit" presetSubtype="0" fill="hold" grpId="2" nodeType="withEffect">
                                  <p:stCondLst>
                                    <p:cond delay="0"/>
                                  </p:stCondLst>
                                  <p:childTnLst>
                                    <p:set>
                                      <p:cBhvr>
                                        <p:cTn id="48" dur="1" fill="hold">
                                          <p:stCondLst>
                                            <p:cond delay="0"/>
                                          </p:stCondLst>
                                        </p:cTn>
                                        <p:tgtEl>
                                          <p:spTgt spid="12"/>
                                        </p:tgtEl>
                                        <p:attrNameLst>
                                          <p:attrName>style.visibility</p:attrName>
                                        </p:attrNameLst>
                                      </p:cBhvr>
                                      <p:to>
                                        <p:strVal val="hidden"/>
                                      </p:to>
                                    </p:set>
                                  </p:childTnLst>
                                </p:cTn>
                              </p:par>
                              <p:par>
                                <p:cTn id="49" presetID="9" presetClass="exit" presetSubtype="0" fill="hold" grpId="1" nodeType="withEffect">
                                  <p:stCondLst>
                                    <p:cond delay="0"/>
                                  </p:stCondLst>
                                  <p:childTnLst>
                                    <p:animEffect transition="out" filter="dissolve">
                                      <p:cBhvr>
                                        <p:cTn id="50" dur="500"/>
                                        <p:tgtEl>
                                          <p:spTgt spid="42"/>
                                        </p:tgtEl>
                                      </p:cBhvr>
                                    </p:animEffect>
                                    <p:set>
                                      <p:cBhvr>
                                        <p:cTn id="51" dur="1" fill="hold">
                                          <p:stCondLst>
                                            <p:cond delay="499"/>
                                          </p:stCondLst>
                                        </p:cTn>
                                        <p:tgtEl>
                                          <p:spTgt spid="42"/>
                                        </p:tgtEl>
                                        <p:attrNameLst>
                                          <p:attrName>style.visibility</p:attrName>
                                        </p:attrNameLst>
                                      </p:cBhvr>
                                      <p:to>
                                        <p:strVal val="hidden"/>
                                      </p:to>
                                    </p:set>
                                  </p:childTnLst>
                                </p:cTn>
                              </p:par>
                              <p:par>
                                <p:cTn id="52" presetID="9" presetClass="entr" presetSubtype="0" fill="hold" grpId="0" nodeType="with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dissolve">
                                      <p:cBhvr>
                                        <p:cTn id="54" dur="500"/>
                                        <p:tgtEl>
                                          <p:spTgt spid="41"/>
                                        </p:tgtEl>
                                      </p:cBhvr>
                                    </p:animEffect>
                                  </p:childTnLst>
                                </p:cTn>
                              </p:par>
                              <p:par>
                                <p:cTn id="55" presetID="9" presetClass="entr" presetSubtype="0"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dissolve">
                                      <p:cBhvr>
                                        <p:cTn id="57" dur="500"/>
                                        <p:tgtEl>
                                          <p:spTgt spid="33"/>
                                        </p:tgtEl>
                                      </p:cBhvr>
                                    </p:animEffect>
                                  </p:childTnLst>
                                </p:cTn>
                              </p:par>
                              <p:par>
                                <p:cTn id="58" presetID="9" presetClass="entr" presetSubtype="0" fill="hold" grpId="0" nodeType="with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dissolve">
                                      <p:cBhvr>
                                        <p:cTn id="60" dur="500"/>
                                        <p:tgtEl>
                                          <p:spTgt spid="34"/>
                                        </p:tgtEl>
                                      </p:cBhvr>
                                    </p:animEffect>
                                  </p:childTnLst>
                                </p:cTn>
                              </p:par>
                              <p:par>
                                <p:cTn id="61" presetID="9" presetClass="entr" presetSubtype="0" fill="hold" grpId="0" nodeType="with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dissolve">
                                      <p:cBhvr>
                                        <p:cTn id="63" dur="500"/>
                                        <p:tgtEl>
                                          <p:spTgt spid="35"/>
                                        </p:tgtEl>
                                      </p:cBhvr>
                                    </p:animEffect>
                                  </p:childTnLst>
                                </p:cTn>
                              </p:par>
                              <p:par>
                                <p:cTn id="64" presetID="9" presetClass="entr" presetSubtype="0"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dissolve">
                                      <p:cBhvr>
                                        <p:cTn id="66" dur="500"/>
                                        <p:tgtEl>
                                          <p:spTgt spid="36"/>
                                        </p:tgtEl>
                                      </p:cBhvr>
                                    </p:animEffect>
                                  </p:childTnLst>
                                </p:cTn>
                              </p:par>
                              <p:par>
                                <p:cTn id="67" presetID="9" presetClass="entr" presetSubtype="0" fill="hold" grpId="0" nodeType="with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dissolve">
                                      <p:cBhvr>
                                        <p:cTn id="69" dur="500"/>
                                        <p:tgtEl>
                                          <p:spTgt spid="37"/>
                                        </p:tgtEl>
                                      </p:cBhvr>
                                    </p:animEffect>
                                  </p:childTnLst>
                                </p:cTn>
                              </p:par>
                              <p:par>
                                <p:cTn id="70" presetID="9" presetClass="entr" presetSubtype="0" fill="hold" grpId="0" nodeType="with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dissolve">
                                      <p:cBhvr>
                                        <p:cTn id="72" dur="500"/>
                                        <p:tgtEl>
                                          <p:spTgt spid="38"/>
                                        </p:tgtEl>
                                      </p:cBhvr>
                                    </p:animEffect>
                                  </p:childTnLst>
                                </p:cTn>
                              </p:par>
                              <p:par>
                                <p:cTn id="73" presetID="9" presetClass="entr" presetSubtype="0" fill="hold" grpId="0" nodeType="with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dissolve">
                                      <p:cBhvr>
                                        <p:cTn id="7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6" grpId="1" animBg="1"/>
      <p:bldP spid="6" grpId="2" animBg="1"/>
      <p:bldP spid="7" grpId="1" animBg="1"/>
      <p:bldP spid="7" grpId="2" animBg="1"/>
      <p:bldP spid="8" grpId="1" animBg="1"/>
      <p:bldP spid="8" grpId="2" animBg="1"/>
      <p:bldP spid="9" grpId="1" animBg="1"/>
      <p:bldP spid="9" grpId="2" animBg="1"/>
      <p:bldP spid="10" grpId="1" animBg="1"/>
      <p:bldP spid="10" grpId="2" animBg="1"/>
      <p:bldP spid="11" grpId="1" animBg="1"/>
      <p:bldP spid="11" grpId="2" animBg="1"/>
      <p:bldP spid="12" grpId="1" animBg="1"/>
      <p:bldP spid="12" grpId="2" animBg="1"/>
      <p:bldP spid="33" grpId="0" animBg="1"/>
      <p:bldP spid="34" grpId="0" animBg="1"/>
      <p:bldP spid="35" grpId="0" animBg="1"/>
      <p:bldP spid="36" grpId="0" animBg="1"/>
      <p:bldP spid="37" grpId="0" animBg="1"/>
      <p:bldP spid="38" grpId="0" animBg="1"/>
      <p:bldP spid="39" grpId="0" animBg="1"/>
      <p:bldP spid="40" grpId="0"/>
      <p:bldP spid="41" grpId="0"/>
      <p:bldP spid="42" grpId="0"/>
      <p:bldP spid="42"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kern="1200" dirty="0" smtClean="0">
                <a:latin typeface="Calibri" pitchFamily="34" charset="0"/>
                <a:cs typeface="Arial" charset="0"/>
              </a:rPr>
              <a:t>Summary of Step 2: </a:t>
            </a:r>
            <a:br>
              <a:rPr lang="en-US" sz="3200" kern="1200" dirty="0" smtClean="0">
                <a:latin typeface="Calibri" pitchFamily="34" charset="0"/>
                <a:cs typeface="Arial" charset="0"/>
              </a:rPr>
            </a:br>
            <a:r>
              <a:rPr lang="en-US" sz="3200" kern="1200" dirty="0" smtClean="0">
                <a:latin typeface="Calibri" pitchFamily="34" charset="0"/>
                <a:cs typeface="Arial" charset="0"/>
              </a:rPr>
              <a:t>Select</a:t>
            </a:r>
            <a:r>
              <a:rPr lang="en-US" sz="3200" dirty="0" smtClean="0"/>
              <a:t> </a:t>
            </a:r>
            <a:r>
              <a:rPr lang="en-US" sz="3200" kern="1200" dirty="0" smtClean="0">
                <a:latin typeface="Calibri" pitchFamily="34" charset="0"/>
                <a:cs typeface="Arial" charset="0"/>
              </a:rPr>
              <a:t>equipment that meets loads</a:t>
            </a:r>
            <a:endParaRPr lang="en-US" sz="3200" kern="1200" dirty="0">
              <a:latin typeface="Calibri" pitchFamily="34" charset="0"/>
              <a:cs typeface="Arial" charset="0"/>
            </a:endParaRPr>
          </a:p>
        </p:txBody>
      </p:sp>
      <p:sp>
        <p:nvSpPr>
          <p:cNvPr id="5" name="Content Placeholder 4"/>
          <p:cNvSpPr>
            <a:spLocks noGrp="1"/>
          </p:cNvSpPr>
          <p:nvPr>
            <p:ph sz="half" idx="2"/>
          </p:nvPr>
        </p:nvSpPr>
        <p:spPr>
          <a:xfrm>
            <a:off x="457199" y="1600200"/>
            <a:ext cx="8191041" cy="4525963"/>
          </a:xfrm>
        </p:spPr>
        <p:txBody>
          <a:bodyPr/>
          <a:lstStyle/>
          <a:p>
            <a:r>
              <a:rPr lang="en-US" sz="2600" kern="1200" dirty="0" smtClean="0">
                <a:latin typeface="Calibri" pitchFamily="34" charset="0"/>
                <a:cs typeface="Arial" pitchFamily="34" charset="0"/>
              </a:rPr>
              <a:t>The second major step in the design process is to select equipment using the calculated heating &amp; cooling loads.</a:t>
            </a:r>
          </a:p>
          <a:p>
            <a:r>
              <a:rPr lang="en-US" sz="2600" kern="1200" dirty="0" smtClean="0">
                <a:latin typeface="Calibri" pitchFamily="34" charset="0"/>
                <a:cs typeface="Arial" pitchFamily="34" charset="0"/>
              </a:rPr>
              <a:t>ACCA Manual S provides a reliable standard process for doing this and includes limitations on over-sizing.</a:t>
            </a:r>
          </a:p>
          <a:p>
            <a:r>
              <a:rPr lang="en-US" sz="2600" kern="1200" dirty="0" smtClean="0">
                <a:latin typeface="Calibri" pitchFamily="34" charset="0"/>
                <a:cs typeface="Arial" pitchFamily="34" charset="0"/>
              </a:rPr>
              <a:t>By requiring that equipment be selected using this process, the ENERGY STAR Certified Homes program helps ensure that the HVAC system is efficient, durable, and effective.</a:t>
            </a:r>
          </a:p>
        </p:txBody>
      </p:sp>
      <p:sp>
        <p:nvSpPr>
          <p:cNvPr id="6" name="Slide Number Placeholder 3"/>
          <p:cNvSpPr txBox="1">
            <a:spLocks/>
          </p:cNvSpPr>
          <p:nvPr/>
        </p:nvSpPr>
        <p:spPr bwMode="auto">
          <a:xfrm>
            <a:off x="8229600" y="6172200"/>
            <a:ext cx="914400" cy="68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8CF41EA3-670D-4A2E-9248-4FE2F0D41611}" type="slidenum">
              <a:rPr lang="en-US" sz="1400">
                <a:solidFill>
                  <a:srgbClr val="000000"/>
                </a:solidFill>
              </a:rPr>
              <a:pPr algn="ctr"/>
              <a:t>31</a:t>
            </a:fld>
            <a:endParaRPr lang="en-US" sz="1400" dirty="0">
              <a:solidFill>
                <a:srgbClr val="000000"/>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pPr algn="ctr"/>
            <a:r>
              <a:rPr lang="en-US" dirty="0" smtClean="0"/>
              <a:t>Step 3: </a:t>
            </a:r>
            <a:br>
              <a:rPr lang="en-US" dirty="0" smtClean="0"/>
            </a:br>
            <a:r>
              <a:rPr lang="en-US" dirty="0" smtClean="0"/>
              <a:t>Design the Duct </a:t>
            </a:r>
            <a:r>
              <a:rPr lang="en-US" dirty="0"/>
              <a:t>S</a:t>
            </a:r>
            <a:r>
              <a:rPr lang="en-US" dirty="0" smtClean="0"/>
              <a:t>ystem</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Striped Right Arrow 28"/>
          <p:cNvSpPr/>
          <p:nvPr/>
        </p:nvSpPr>
        <p:spPr>
          <a:xfrm rot="18617016">
            <a:off x="3645236" y="3969198"/>
            <a:ext cx="493863" cy="165100"/>
          </a:xfrm>
          <a:prstGeom prst="stripedRightArrow">
            <a:avLst/>
          </a:prstGeom>
          <a:gradFill flip="none" rotWithShape="1">
            <a:gsLst>
              <a:gs pos="20000">
                <a:srgbClr val="0070C0">
                  <a:alpha val="80000"/>
                </a:srgb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9938" name="Title 2"/>
          <p:cNvSpPr>
            <a:spLocks noGrp="1"/>
          </p:cNvSpPr>
          <p:nvPr>
            <p:ph type="title"/>
          </p:nvPr>
        </p:nvSpPr>
        <p:spPr/>
        <p:txBody>
          <a:bodyPr/>
          <a:lstStyle/>
          <a:p>
            <a:pPr>
              <a:defRPr/>
            </a:pPr>
            <a:r>
              <a:rPr lang="en-US" sz="3200" kern="1200" dirty="0" smtClean="0">
                <a:latin typeface="Calibri" pitchFamily="34" charset="0"/>
                <a:cs typeface="Arial" charset="0"/>
              </a:rPr>
              <a:t>Step 3:</a:t>
            </a:r>
            <a:br>
              <a:rPr lang="en-US" sz="3200" kern="1200" dirty="0" smtClean="0">
                <a:latin typeface="Calibri" pitchFamily="34" charset="0"/>
                <a:cs typeface="Arial" charset="0"/>
              </a:rPr>
            </a:br>
            <a:r>
              <a:rPr lang="en-US" sz="3200" kern="1200" dirty="0" smtClean="0">
                <a:latin typeface="Calibri" pitchFamily="34" charset="0"/>
                <a:cs typeface="Arial" charset="0"/>
              </a:rPr>
              <a:t>Design the duct system</a:t>
            </a:r>
          </a:p>
        </p:txBody>
      </p:sp>
      <p:sp>
        <p:nvSpPr>
          <p:cNvPr id="39940" name="Content Placeholder 5"/>
          <p:cNvSpPr>
            <a:spLocks noGrp="1"/>
          </p:cNvSpPr>
          <p:nvPr>
            <p:ph idx="1"/>
          </p:nvPr>
        </p:nvSpPr>
        <p:spPr>
          <a:xfrm>
            <a:off x="471708" y="1600200"/>
            <a:ext cx="8440063" cy="4876800"/>
          </a:xfrm>
        </p:spPr>
        <p:txBody>
          <a:bodyPr/>
          <a:lstStyle/>
          <a:p>
            <a:pPr lvl="0"/>
            <a:r>
              <a:rPr lang="en-US" sz="2600" kern="1200" dirty="0" smtClean="0">
                <a:latin typeface="Calibri" pitchFamily="34" charset="0"/>
                <a:cs typeface="Arial" pitchFamily="34" charset="0"/>
              </a:rPr>
              <a:t>Design a duct system that distributes air from the heating &amp; cooling equipment to each room, and back to the equipment.</a:t>
            </a:r>
          </a:p>
        </p:txBody>
      </p:sp>
      <p:sp>
        <p:nvSpPr>
          <p:cNvPr id="5" name="Frame 4"/>
          <p:cNvSpPr/>
          <p:nvPr/>
        </p:nvSpPr>
        <p:spPr bwMode="auto">
          <a:xfrm>
            <a:off x="2590800" y="3200400"/>
            <a:ext cx="3962400" cy="3505200"/>
          </a:xfrm>
          <a:prstGeom prst="fram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30" name="Cube 29"/>
          <p:cNvSpPr/>
          <p:nvPr/>
        </p:nvSpPr>
        <p:spPr>
          <a:xfrm>
            <a:off x="3187459" y="4038600"/>
            <a:ext cx="927341" cy="844383"/>
          </a:xfrm>
          <a:prstGeom prst="cube">
            <a:avLst>
              <a:gd name="adj" fmla="val 64930"/>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45" name="Rectangle 44"/>
          <p:cNvSpPr/>
          <p:nvPr/>
        </p:nvSpPr>
        <p:spPr>
          <a:xfrm>
            <a:off x="3238500" y="4619622"/>
            <a:ext cx="266700" cy="228600"/>
          </a:xfrm>
          <a:prstGeom prst="rect">
            <a:avLst/>
          </a:prstGeom>
          <a:pattFill prst="ltHorz">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Striped Right Arrow 45"/>
          <p:cNvSpPr/>
          <p:nvPr/>
        </p:nvSpPr>
        <p:spPr>
          <a:xfrm rot="7804242">
            <a:off x="3099398" y="4731555"/>
            <a:ext cx="493863" cy="165100"/>
          </a:xfrm>
          <a:prstGeom prst="stripedRightArrow">
            <a:avLst/>
          </a:prstGeom>
          <a:gradFill flip="none" rotWithShape="1">
            <a:gsLst>
              <a:gs pos="20000">
                <a:srgbClr val="0070C0">
                  <a:alpha val="80000"/>
                </a:srgb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6" name="Cube 55"/>
          <p:cNvSpPr/>
          <p:nvPr/>
        </p:nvSpPr>
        <p:spPr>
          <a:xfrm>
            <a:off x="4191000" y="4876800"/>
            <a:ext cx="1066800" cy="1301583"/>
          </a:xfrm>
          <a:prstGeom prst="cub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pic>
        <p:nvPicPr>
          <p:cNvPr id="57" name="Picture 2" descr="I:\Photos\HVAC\Equipment and tools\Refrigerant Circuit2.jpg"/>
          <p:cNvPicPr>
            <a:picLocks noChangeAspect="1" noChangeArrowheads="1"/>
          </p:cNvPicPr>
          <p:nvPr/>
        </p:nvPicPr>
        <p:blipFill>
          <a:blip r:embed="rId3" cstate="print">
            <a:clrChange>
              <a:clrFrom>
                <a:srgbClr val="FFFFFF"/>
              </a:clrFrom>
              <a:clrTo>
                <a:srgbClr val="FFFFFF">
                  <a:alpha val="0"/>
                </a:srgbClr>
              </a:clrTo>
            </a:clrChange>
          </a:blip>
          <a:srcRect t="21215" r="82201"/>
          <a:stretch>
            <a:fillRect/>
          </a:stretch>
        </p:blipFill>
        <p:spPr bwMode="auto">
          <a:xfrm>
            <a:off x="4343400" y="5181600"/>
            <a:ext cx="471619" cy="507724"/>
          </a:xfrm>
          <a:prstGeom prst="rect">
            <a:avLst/>
          </a:prstGeom>
          <a:noFill/>
          <a:ln w="9525">
            <a:noFill/>
            <a:miter lim="800000"/>
            <a:headEnd/>
            <a:tailEnd/>
          </a:ln>
        </p:spPr>
      </p:pic>
      <p:grpSp>
        <p:nvGrpSpPr>
          <p:cNvPr id="58" name="Group 31"/>
          <p:cNvGrpSpPr/>
          <p:nvPr/>
        </p:nvGrpSpPr>
        <p:grpSpPr>
          <a:xfrm rot="16200000">
            <a:off x="4473225" y="5737575"/>
            <a:ext cx="365075" cy="319924"/>
            <a:chOff x="914400" y="5857103"/>
            <a:chExt cx="790833" cy="642551"/>
          </a:xfrm>
        </p:grpSpPr>
        <p:sp>
          <p:nvSpPr>
            <p:cNvPr id="59" name="Rectangle 58"/>
            <p:cNvSpPr/>
            <p:nvPr/>
          </p:nvSpPr>
          <p:spPr>
            <a:xfrm>
              <a:off x="1173893" y="5863452"/>
              <a:ext cx="531340" cy="345989"/>
            </a:xfrm>
            <a:prstGeom prst="rect">
              <a:avLst/>
            </a:prstGeom>
            <a:gradFill>
              <a:gsLst>
                <a:gs pos="0">
                  <a:schemeClr val="bg1">
                    <a:lumMod val="75000"/>
                  </a:schemeClr>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p:cNvSpPr/>
            <p:nvPr/>
          </p:nvSpPr>
          <p:spPr>
            <a:xfrm>
              <a:off x="914400" y="5857103"/>
              <a:ext cx="642551" cy="642551"/>
            </a:xfrm>
            <a:prstGeom prst="ellipse">
              <a:avLst/>
            </a:prstGeom>
            <a:gradFill>
              <a:gsLst>
                <a:gs pos="0">
                  <a:schemeClr val="bg1">
                    <a:lumMod val="75000"/>
                  </a:schemeClr>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p:cNvSpPr/>
            <p:nvPr/>
          </p:nvSpPr>
          <p:spPr>
            <a:xfrm>
              <a:off x="1041400" y="5975350"/>
              <a:ext cx="387349" cy="410004"/>
            </a:xfrm>
            <a:prstGeom prst="ellipse">
              <a:avLst/>
            </a:prstGeom>
            <a:gradFill>
              <a:gsLst>
                <a:gs pos="0">
                  <a:schemeClr val="bg1">
                    <a:lumMod val="75000"/>
                  </a:schemeClr>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Cube 30"/>
          <p:cNvSpPr/>
          <p:nvPr/>
        </p:nvSpPr>
        <p:spPr>
          <a:xfrm>
            <a:off x="3733800" y="4267200"/>
            <a:ext cx="851141" cy="463383"/>
          </a:xfrm>
          <a:prstGeom prst="cube">
            <a:avLst>
              <a:gd name="adj" fmla="val 33680"/>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43" name="Cube 42"/>
          <p:cNvSpPr/>
          <p:nvPr/>
        </p:nvSpPr>
        <p:spPr>
          <a:xfrm>
            <a:off x="4419600" y="4267200"/>
            <a:ext cx="546341" cy="844383"/>
          </a:xfrm>
          <a:prstGeom prst="cube">
            <a:avLst>
              <a:gd name="adj" fmla="val 28812"/>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52" name="Cube 51"/>
          <p:cNvSpPr/>
          <p:nvPr/>
        </p:nvSpPr>
        <p:spPr>
          <a:xfrm>
            <a:off x="5029200" y="5486400"/>
            <a:ext cx="838200" cy="615782"/>
          </a:xfrm>
          <a:prstGeom prst="cube">
            <a:avLst>
              <a:gd name="adj" fmla="val 32778"/>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53" name="Rectangle 52"/>
          <p:cNvSpPr/>
          <p:nvPr/>
        </p:nvSpPr>
        <p:spPr>
          <a:xfrm>
            <a:off x="5181600" y="5771787"/>
            <a:ext cx="381000" cy="248013"/>
          </a:xfrm>
          <a:prstGeom prst="rect">
            <a:avLst/>
          </a:prstGeom>
          <a:pattFill prst="ltHorz">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Striped Right Arrow 54"/>
          <p:cNvSpPr/>
          <p:nvPr/>
        </p:nvSpPr>
        <p:spPr>
          <a:xfrm rot="18021629">
            <a:off x="5048973" y="5863312"/>
            <a:ext cx="493102" cy="330200"/>
          </a:xfrm>
          <a:prstGeom prst="stripedRightArrow">
            <a:avLst/>
          </a:prstGeom>
          <a:gradFill flip="none" rotWithShape="1">
            <a:gsLst>
              <a:gs pos="0">
                <a:srgbClr val="C00000">
                  <a:tint val="66000"/>
                  <a:satMod val="160000"/>
                </a:srgbClr>
              </a:gs>
              <a:gs pos="50000">
                <a:srgbClr val="C00000">
                  <a:tint val="44500"/>
                  <a:satMod val="160000"/>
                </a:srgbClr>
              </a:gs>
              <a:gs pos="100000">
                <a:srgbClr val="C000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4" name="Striped Right Arrow 43"/>
          <p:cNvSpPr/>
          <p:nvPr/>
        </p:nvSpPr>
        <p:spPr>
          <a:xfrm rot="16200000">
            <a:off x="4269685" y="4803085"/>
            <a:ext cx="731630" cy="330200"/>
          </a:xfrm>
          <a:prstGeom prst="stripedRightArrow">
            <a:avLst/>
          </a:prstGeom>
          <a:gradFill flip="none" rotWithShape="1">
            <a:gsLst>
              <a:gs pos="20000">
                <a:srgbClr val="0070C0">
                  <a:alpha val="80000"/>
                </a:srgb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4" name="Striped Right Arrow 53"/>
          <p:cNvSpPr/>
          <p:nvPr/>
        </p:nvSpPr>
        <p:spPr>
          <a:xfrm rot="10800000">
            <a:off x="4724401" y="5715000"/>
            <a:ext cx="457200" cy="330200"/>
          </a:xfrm>
          <a:prstGeom prst="stripedRightArrow">
            <a:avLst/>
          </a:prstGeom>
          <a:gradFill flip="none" rotWithShape="1">
            <a:gsLst>
              <a:gs pos="0">
                <a:srgbClr val="C00000">
                  <a:tint val="66000"/>
                  <a:satMod val="160000"/>
                </a:srgbClr>
              </a:gs>
              <a:gs pos="50000">
                <a:srgbClr val="C00000">
                  <a:tint val="44500"/>
                  <a:satMod val="160000"/>
                </a:srgbClr>
              </a:gs>
              <a:gs pos="100000">
                <a:srgbClr val="C000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Slide Number Placeholder 3"/>
          <p:cNvSpPr txBox="1">
            <a:spLocks/>
          </p:cNvSpPr>
          <p:nvPr/>
        </p:nvSpPr>
        <p:spPr bwMode="auto">
          <a:xfrm>
            <a:off x="8229600" y="6172200"/>
            <a:ext cx="914400" cy="68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8CF41EA3-670D-4A2E-9248-4FE2F0D41611}" type="slidenum">
              <a:rPr lang="en-US" sz="1400">
                <a:solidFill>
                  <a:srgbClr val="000000"/>
                </a:solidFill>
              </a:rPr>
              <a:pPr algn="ctr"/>
              <a:t>33</a:t>
            </a:fld>
            <a:endParaRPr lang="en-US" sz="1400" dirty="0">
              <a:solidFill>
                <a:srgbClr val="000000"/>
              </a:solidFill>
            </a:endParaRPr>
          </a:p>
        </p:txBody>
      </p:sp>
      <p:sp>
        <p:nvSpPr>
          <p:cNvPr id="24" name="Freeform 23"/>
          <p:cNvSpPr/>
          <p:nvPr/>
        </p:nvSpPr>
        <p:spPr bwMode="auto">
          <a:xfrm>
            <a:off x="2425545" y="2423711"/>
            <a:ext cx="4294742" cy="841872"/>
          </a:xfrm>
          <a:custGeom>
            <a:avLst/>
            <a:gdLst>
              <a:gd name="connsiteX0" fmla="*/ 0 w 3962400"/>
              <a:gd name="connsiteY0" fmla="*/ 1219200 h 1219200"/>
              <a:gd name="connsiteX1" fmla="*/ 1993919 w 3962400"/>
              <a:gd name="connsiteY1" fmla="*/ 0 h 1219200"/>
              <a:gd name="connsiteX2" fmla="*/ 3962400 w 3962400"/>
              <a:gd name="connsiteY2" fmla="*/ 1219200 h 1219200"/>
              <a:gd name="connsiteX3" fmla="*/ 0 w 3962400"/>
              <a:gd name="connsiteY3" fmla="*/ 1219200 h 1219200"/>
            </a:gdLst>
            <a:ahLst/>
            <a:cxnLst>
              <a:cxn ang="0">
                <a:pos x="connsiteX0" y="connsiteY0"/>
              </a:cxn>
              <a:cxn ang="0">
                <a:pos x="connsiteX1" y="connsiteY1"/>
              </a:cxn>
              <a:cxn ang="0">
                <a:pos x="connsiteX2" y="connsiteY2"/>
              </a:cxn>
              <a:cxn ang="0">
                <a:pos x="connsiteX3" y="connsiteY3"/>
              </a:cxn>
            </a:cxnLst>
            <a:rect l="l" t="t" r="r" b="b"/>
            <a:pathLst>
              <a:path w="3962400" h="1219200">
                <a:moveTo>
                  <a:pt x="0" y="1219200"/>
                </a:moveTo>
                <a:lnTo>
                  <a:pt x="1993919" y="0"/>
                </a:lnTo>
                <a:lnTo>
                  <a:pt x="3962400" y="1219200"/>
                </a:lnTo>
                <a:lnTo>
                  <a:pt x="0" y="1219200"/>
                </a:lnTo>
                <a:close/>
              </a:path>
            </a:pathLst>
          </a:cu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endParaRPr lang="en-US" smtClean="0"/>
          </a:p>
        </p:txBody>
      </p:sp>
    </p:spTree>
    <p:extLst>
      <p:ext uri="{BB962C8B-B14F-4D97-AF65-F5344CB8AC3E}">
        <p14:creationId xmlns:p14="http://schemas.microsoft.com/office/powerpoint/2010/main" val="359936825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46" grpId="0" animBg="1"/>
      <p:bldP spid="55" grpId="0" animBg="1"/>
      <p:bldP spid="44" grpId="0" animBg="1"/>
      <p:bldP spid="5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2"/>
          <p:cNvSpPr>
            <a:spLocks noGrp="1"/>
          </p:cNvSpPr>
          <p:nvPr>
            <p:ph type="title"/>
          </p:nvPr>
        </p:nvSpPr>
        <p:spPr/>
        <p:txBody>
          <a:bodyPr/>
          <a:lstStyle/>
          <a:p>
            <a:r>
              <a:rPr lang="en-US" sz="3200" kern="1200" dirty="0" smtClean="0">
                <a:latin typeface="Calibri" pitchFamily="34" charset="0"/>
                <a:cs typeface="Arial" charset="0"/>
              </a:rPr>
              <a:t>Step 3:</a:t>
            </a:r>
            <a:br>
              <a:rPr lang="en-US" sz="3200" kern="1200" dirty="0" smtClean="0">
                <a:latin typeface="Calibri" pitchFamily="34" charset="0"/>
                <a:cs typeface="Arial" charset="0"/>
              </a:rPr>
            </a:br>
            <a:r>
              <a:rPr lang="en-US" sz="3200" kern="1200" dirty="0" smtClean="0">
                <a:latin typeface="Calibri" pitchFamily="34" charset="0"/>
                <a:cs typeface="Arial" charset="0"/>
              </a:rPr>
              <a:t>Design the duct system</a:t>
            </a:r>
          </a:p>
        </p:txBody>
      </p:sp>
      <p:sp>
        <p:nvSpPr>
          <p:cNvPr id="6" name="Rectangle 5"/>
          <p:cNvSpPr/>
          <p:nvPr/>
        </p:nvSpPr>
        <p:spPr>
          <a:xfrm>
            <a:off x="1878233" y="2940301"/>
            <a:ext cx="5362833" cy="2866768"/>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5115703" y="3982386"/>
            <a:ext cx="2129482" cy="1828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878645" y="3981768"/>
            <a:ext cx="3240560" cy="1828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3882705" y="5767321"/>
            <a:ext cx="912341" cy="77024"/>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2290125" y="5767321"/>
            <a:ext cx="912341" cy="77024"/>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5400000">
            <a:off x="1429065" y="4852922"/>
            <a:ext cx="912341" cy="77024"/>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5400000">
            <a:off x="6785927" y="4852922"/>
            <a:ext cx="912341" cy="77024"/>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2557071" y="4569698"/>
            <a:ext cx="2014936" cy="681932"/>
          </a:xfrm>
          <a:prstGeom prst="rect">
            <a:avLst/>
          </a:prstGeom>
        </p:spPr>
        <p:txBody>
          <a:bodyPr vert="horz" wrap="square" lIns="91440" tIns="45720" rIns="91440" bIns="45720" rtlCol="0" anchor="ctr">
            <a:noAutofit/>
          </a:bodyPr>
          <a:lstStyle/>
          <a:p>
            <a:pPr algn="ctr" fontAlgn="auto">
              <a:spcAft>
                <a:spcPts val="0"/>
              </a:spcAft>
            </a:pPr>
            <a:r>
              <a:rPr lang="en-US" sz="2200" dirty="0" smtClean="0">
                <a:latin typeface="Calibri" pitchFamily="34" charset="0"/>
                <a:cs typeface="Arial" pitchFamily="34" charset="0"/>
              </a:rPr>
              <a:t>Room A</a:t>
            </a:r>
          </a:p>
        </p:txBody>
      </p:sp>
      <p:sp>
        <p:nvSpPr>
          <p:cNvPr id="14" name="TextBox 13"/>
          <p:cNvSpPr txBox="1"/>
          <p:nvPr/>
        </p:nvSpPr>
        <p:spPr>
          <a:xfrm>
            <a:off x="5143753" y="4561460"/>
            <a:ext cx="2014936" cy="681932"/>
          </a:xfrm>
          <a:prstGeom prst="rect">
            <a:avLst/>
          </a:prstGeom>
        </p:spPr>
        <p:txBody>
          <a:bodyPr vert="horz" wrap="square" lIns="91440" tIns="45720" rIns="91440" bIns="45720" rtlCol="0" anchor="ctr">
            <a:noAutofit/>
          </a:bodyPr>
          <a:lstStyle/>
          <a:p>
            <a:pPr algn="ctr" fontAlgn="auto">
              <a:spcAft>
                <a:spcPts val="0"/>
              </a:spcAft>
            </a:pPr>
            <a:r>
              <a:rPr lang="en-US" sz="2200" dirty="0" smtClean="0">
                <a:latin typeface="Calibri" pitchFamily="34" charset="0"/>
                <a:cs typeface="Arial" pitchFamily="34" charset="0"/>
              </a:rPr>
              <a:t>Room B</a:t>
            </a:r>
          </a:p>
        </p:txBody>
      </p:sp>
      <p:sp>
        <p:nvSpPr>
          <p:cNvPr id="15" name="TextBox 14"/>
          <p:cNvSpPr txBox="1"/>
          <p:nvPr/>
        </p:nvSpPr>
        <p:spPr>
          <a:xfrm>
            <a:off x="3553854" y="3095125"/>
            <a:ext cx="2014936" cy="681932"/>
          </a:xfrm>
          <a:prstGeom prst="rect">
            <a:avLst/>
          </a:prstGeom>
        </p:spPr>
        <p:txBody>
          <a:bodyPr vert="horz" wrap="square" lIns="91440" tIns="45720" rIns="91440" bIns="45720" rtlCol="0" anchor="ctr">
            <a:noAutofit/>
          </a:bodyPr>
          <a:lstStyle/>
          <a:p>
            <a:pPr algn="ctr" fontAlgn="auto">
              <a:spcAft>
                <a:spcPts val="0"/>
              </a:spcAft>
            </a:pPr>
            <a:r>
              <a:rPr lang="en-US" sz="2200" dirty="0" smtClean="0">
                <a:latin typeface="Calibri" pitchFamily="34" charset="0"/>
                <a:cs typeface="Arial" pitchFamily="34" charset="0"/>
              </a:rPr>
              <a:t>Hallway</a:t>
            </a:r>
          </a:p>
        </p:txBody>
      </p:sp>
      <p:sp>
        <p:nvSpPr>
          <p:cNvPr id="16" name="Text Placeholder 8"/>
          <p:cNvSpPr>
            <a:spLocks noGrp="1"/>
          </p:cNvSpPr>
          <p:nvPr>
            <p:ph idx="1"/>
          </p:nvPr>
        </p:nvSpPr>
        <p:spPr>
          <a:xfrm>
            <a:off x="471714" y="1600200"/>
            <a:ext cx="8291286" cy="4876800"/>
          </a:xfrm>
          <a:ln>
            <a:noFill/>
          </a:ln>
        </p:spPr>
        <p:txBody>
          <a:bodyPr/>
          <a:lstStyle/>
          <a:p>
            <a:r>
              <a:rPr lang="en-US" sz="2600" kern="1200" dirty="0" smtClean="0">
                <a:cs typeface="Arial" charset="0"/>
              </a:rPr>
              <a:t>The airflow needed by each room is directly related to its heating and cooling load.</a:t>
            </a:r>
          </a:p>
        </p:txBody>
      </p:sp>
      <p:grpSp>
        <p:nvGrpSpPr>
          <p:cNvPr id="2" name="Group 44"/>
          <p:cNvGrpSpPr/>
          <p:nvPr/>
        </p:nvGrpSpPr>
        <p:grpSpPr>
          <a:xfrm>
            <a:off x="2508422" y="5434912"/>
            <a:ext cx="436347" cy="162698"/>
            <a:chOff x="506628" y="4953000"/>
            <a:chExt cx="436347" cy="162698"/>
          </a:xfrm>
        </p:grpSpPr>
        <p:sp>
          <p:nvSpPr>
            <p:cNvPr id="17" name="Rectangle 16"/>
            <p:cNvSpPr/>
            <p:nvPr/>
          </p:nvSpPr>
          <p:spPr>
            <a:xfrm>
              <a:off x="506628" y="4953000"/>
              <a:ext cx="436347" cy="162698"/>
            </a:xfrm>
            <a:prstGeom prst="rect">
              <a:avLst/>
            </a:prstGeom>
            <a:solidFill>
              <a:schemeClr val="bg1">
                <a:lumMod val="8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p:cNvCxnSpPr/>
            <p:nvPr/>
          </p:nvCxnSpPr>
          <p:spPr>
            <a:xfrm>
              <a:off x="519111" y="4962526"/>
              <a:ext cx="414337" cy="147638"/>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V="1">
              <a:off x="519111" y="4962526"/>
              <a:ext cx="414337" cy="147638"/>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 name="Group 45"/>
          <p:cNvGrpSpPr/>
          <p:nvPr/>
        </p:nvGrpSpPr>
        <p:grpSpPr>
          <a:xfrm>
            <a:off x="4081850" y="5426674"/>
            <a:ext cx="436347" cy="162698"/>
            <a:chOff x="506628" y="4953000"/>
            <a:chExt cx="436347" cy="162698"/>
          </a:xfrm>
        </p:grpSpPr>
        <p:sp>
          <p:nvSpPr>
            <p:cNvPr id="47" name="Rectangle 46"/>
            <p:cNvSpPr/>
            <p:nvPr/>
          </p:nvSpPr>
          <p:spPr>
            <a:xfrm>
              <a:off x="506628" y="4953000"/>
              <a:ext cx="436347" cy="162698"/>
            </a:xfrm>
            <a:prstGeom prst="rect">
              <a:avLst/>
            </a:prstGeom>
            <a:solidFill>
              <a:schemeClr val="bg1">
                <a:lumMod val="8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8" name="Straight Connector 47"/>
            <p:cNvCxnSpPr/>
            <p:nvPr/>
          </p:nvCxnSpPr>
          <p:spPr>
            <a:xfrm>
              <a:off x="519111" y="4962526"/>
              <a:ext cx="414337" cy="147638"/>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V="1">
              <a:off x="519111" y="4962526"/>
              <a:ext cx="414337" cy="147638"/>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Group 49"/>
          <p:cNvGrpSpPr/>
          <p:nvPr/>
        </p:nvGrpSpPr>
        <p:grpSpPr>
          <a:xfrm rot="5400000">
            <a:off x="6730318" y="4850025"/>
            <a:ext cx="436347" cy="162698"/>
            <a:chOff x="506628" y="4953000"/>
            <a:chExt cx="436347" cy="162698"/>
          </a:xfrm>
        </p:grpSpPr>
        <p:sp>
          <p:nvSpPr>
            <p:cNvPr id="51" name="Rectangle 50"/>
            <p:cNvSpPr/>
            <p:nvPr/>
          </p:nvSpPr>
          <p:spPr>
            <a:xfrm>
              <a:off x="506628" y="4953000"/>
              <a:ext cx="436347" cy="162698"/>
            </a:xfrm>
            <a:prstGeom prst="rect">
              <a:avLst/>
            </a:prstGeom>
            <a:solidFill>
              <a:schemeClr val="bg1">
                <a:lumMod val="8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2" name="Straight Connector 51"/>
            <p:cNvCxnSpPr/>
            <p:nvPr/>
          </p:nvCxnSpPr>
          <p:spPr>
            <a:xfrm>
              <a:off x="519111" y="4962526"/>
              <a:ext cx="414337" cy="147638"/>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V="1">
              <a:off x="519111" y="4962526"/>
              <a:ext cx="414337" cy="147638"/>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125363" y="5029202"/>
            <a:ext cx="1198595" cy="481912"/>
          </a:xfrm>
          <a:prstGeom prst="rect">
            <a:avLst/>
          </a:prstGeom>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2200" b="0" i="0" u="none" strike="noStrike" kern="1200" cap="none" spc="0" normalizeH="0" baseline="0" noProof="0" dirty="0" smtClean="0">
                <a:ln>
                  <a:noFill/>
                </a:ln>
                <a:solidFill>
                  <a:schemeClr val="accent1">
                    <a:lumMod val="75000"/>
                  </a:schemeClr>
                </a:solidFill>
                <a:effectLst/>
                <a:uLnTx/>
                <a:uFillTx/>
                <a:latin typeface="Calibri" pitchFamily="34" charset="0"/>
                <a:ea typeface="+mj-ea"/>
                <a:cs typeface="Arial" pitchFamily="34" charset="0"/>
              </a:rPr>
              <a:t>80 CFM</a:t>
            </a:r>
          </a:p>
        </p:txBody>
      </p:sp>
      <p:sp>
        <p:nvSpPr>
          <p:cNvPr id="55" name="TextBox 54"/>
          <p:cNvSpPr txBox="1"/>
          <p:nvPr/>
        </p:nvSpPr>
        <p:spPr>
          <a:xfrm>
            <a:off x="3698818" y="5033318"/>
            <a:ext cx="1198595" cy="481912"/>
          </a:xfrm>
          <a:prstGeom prst="rect">
            <a:avLst/>
          </a:prstGeom>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2200" b="0" i="0" u="none" strike="noStrike" kern="1200" cap="none" spc="0" normalizeH="0" baseline="0" noProof="0" dirty="0" smtClean="0">
                <a:ln>
                  <a:noFill/>
                </a:ln>
                <a:solidFill>
                  <a:schemeClr val="accent1">
                    <a:lumMod val="75000"/>
                  </a:schemeClr>
                </a:solidFill>
                <a:effectLst/>
                <a:uLnTx/>
                <a:uFillTx/>
                <a:latin typeface="Calibri" pitchFamily="34" charset="0"/>
                <a:ea typeface="+mj-ea"/>
                <a:cs typeface="Arial" pitchFamily="34" charset="0"/>
              </a:rPr>
              <a:t>80 CFM</a:t>
            </a:r>
          </a:p>
        </p:txBody>
      </p:sp>
      <p:sp>
        <p:nvSpPr>
          <p:cNvPr id="56" name="TextBox 55"/>
          <p:cNvSpPr txBox="1"/>
          <p:nvPr/>
        </p:nvSpPr>
        <p:spPr>
          <a:xfrm>
            <a:off x="6087835" y="5099219"/>
            <a:ext cx="1198595" cy="481912"/>
          </a:xfrm>
          <a:prstGeom prst="rect">
            <a:avLst/>
          </a:prstGeom>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2200" b="0" i="0" u="none" strike="noStrike" kern="1200" cap="none" spc="0" normalizeH="0" baseline="0" noProof="0" dirty="0" smtClean="0">
                <a:ln>
                  <a:noFill/>
                </a:ln>
                <a:solidFill>
                  <a:schemeClr val="accent1">
                    <a:lumMod val="75000"/>
                  </a:schemeClr>
                </a:solidFill>
                <a:effectLst/>
                <a:uLnTx/>
                <a:uFillTx/>
                <a:latin typeface="Calibri" pitchFamily="34" charset="0"/>
                <a:ea typeface="+mj-ea"/>
                <a:cs typeface="Arial" pitchFamily="34" charset="0"/>
              </a:rPr>
              <a:t>80 CFM</a:t>
            </a:r>
          </a:p>
        </p:txBody>
      </p:sp>
      <p:sp>
        <p:nvSpPr>
          <p:cNvPr id="31" name="Slide Number Placeholder 3"/>
          <p:cNvSpPr txBox="1">
            <a:spLocks/>
          </p:cNvSpPr>
          <p:nvPr/>
        </p:nvSpPr>
        <p:spPr bwMode="auto">
          <a:xfrm>
            <a:off x="8229600" y="6172200"/>
            <a:ext cx="914400" cy="68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8CF41EA3-670D-4A2E-9248-4FE2F0D41611}" type="slidenum">
              <a:rPr lang="en-US" sz="1400">
                <a:solidFill>
                  <a:srgbClr val="000000"/>
                </a:solidFill>
              </a:rPr>
              <a:pPr algn="ctr"/>
              <a:t>34</a:t>
            </a:fld>
            <a:endParaRPr lang="en-US" sz="1400" dirty="0">
              <a:solidFill>
                <a:srgbClr val="000000"/>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2"/>
          <p:cNvSpPr>
            <a:spLocks noGrp="1"/>
          </p:cNvSpPr>
          <p:nvPr>
            <p:ph type="title"/>
          </p:nvPr>
        </p:nvSpPr>
        <p:spPr/>
        <p:txBody>
          <a:bodyPr/>
          <a:lstStyle/>
          <a:p>
            <a:r>
              <a:rPr lang="en-US" sz="3200" kern="1200" dirty="0" smtClean="0">
                <a:latin typeface="Calibri" pitchFamily="34" charset="0"/>
                <a:cs typeface="Arial" charset="0"/>
              </a:rPr>
              <a:t>Step 3:</a:t>
            </a:r>
            <a:br>
              <a:rPr lang="en-US" sz="3200" kern="1200" dirty="0" smtClean="0">
                <a:latin typeface="Calibri" pitchFamily="34" charset="0"/>
                <a:cs typeface="Arial" charset="0"/>
              </a:rPr>
            </a:br>
            <a:r>
              <a:rPr lang="en-US" sz="3200" kern="1200" dirty="0" smtClean="0">
                <a:latin typeface="Calibri" pitchFamily="34" charset="0"/>
                <a:cs typeface="Arial" charset="0"/>
              </a:rPr>
              <a:t>Design the duct system</a:t>
            </a:r>
          </a:p>
        </p:txBody>
      </p:sp>
      <p:sp>
        <p:nvSpPr>
          <p:cNvPr id="16" name="Text Placeholder 8"/>
          <p:cNvSpPr>
            <a:spLocks noGrp="1"/>
          </p:cNvSpPr>
          <p:nvPr>
            <p:ph idx="1"/>
          </p:nvPr>
        </p:nvSpPr>
        <p:spPr>
          <a:xfrm>
            <a:off x="471714" y="1600200"/>
            <a:ext cx="8291286" cy="4876800"/>
          </a:xfrm>
          <a:ln>
            <a:noFill/>
          </a:ln>
        </p:spPr>
        <p:txBody>
          <a:bodyPr/>
          <a:lstStyle/>
          <a:p>
            <a:r>
              <a:rPr lang="en-US" sz="2800" kern="1200" dirty="0" smtClean="0">
                <a:cs typeface="Arial" charset="0"/>
              </a:rPr>
              <a:t>The airflow needed by each room is directly related to its heating and cooling load.</a:t>
            </a:r>
          </a:p>
        </p:txBody>
      </p:sp>
      <p:grpSp>
        <p:nvGrpSpPr>
          <p:cNvPr id="2" name="Group 18"/>
          <p:cNvGrpSpPr/>
          <p:nvPr/>
        </p:nvGrpSpPr>
        <p:grpSpPr>
          <a:xfrm>
            <a:off x="271462" y="3286133"/>
            <a:ext cx="4014788" cy="3157520"/>
            <a:chOff x="285750" y="3086108"/>
            <a:chExt cx="4014788" cy="3157520"/>
          </a:xfrm>
        </p:grpSpPr>
        <p:pic>
          <p:nvPicPr>
            <p:cNvPr id="1032" name="Picture 8"/>
            <p:cNvPicPr>
              <a:picLocks noChangeAspect="1" noChangeArrowheads="1"/>
            </p:cNvPicPr>
            <p:nvPr/>
          </p:nvPicPr>
          <p:blipFill>
            <a:blip r:embed="rId3" cstate="print"/>
            <a:srcRect l="16941" b="6867"/>
            <a:stretch>
              <a:fillRect/>
            </a:stretch>
          </p:blipFill>
          <p:spPr bwMode="auto">
            <a:xfrm>
              <a:off x="357189" y="3143239"/>
              <a:ext cx="3805980" cy="3100389"/>
            </a:xfrm>
            <a:prstGeom prst="rect">
              <a:avLst/>
            </a:prstGeom>
            <a:noFill/>
            <a:ln w="9525">
              <a:noFill/>
              <a:miter lim="800000"/>
              <a:headEnd/>
              <a:tailEnd/>
            </a:ln>
            <a:effectLst/>
          </p:spPr>
        </p:pic>
        <p:sp>
          <p:nvSpPr>
            <p:cNvPr id="17" name="Rectangle 16"/>
            <p:cNvSpPr/>
            <p:nvPr/>
          </p:nvSpPr>
          <p:spPr>
            <a:xfrm>
              <a:off x="285750" y="3086108"/>
              <a:ext cx="4014788" cy="714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rot="5400000">
              <a:off x="2612208" y="4612461"/>
              <a:ext cx="3129007" cy="1047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 name="TextBox 19"/>
          <p:cNvSpPr txBox="1"/>
          <p:nvPr/>
        </p:nvSpPr>
        <p:spPr>
          <a:xfrm>
            <a:off x="639102" y="2837941"/>
            <a:ext cx="2789892" cy="681932"/>
          </a:xfrm>
          <a:prstGeom prst="rect">
            <a:avLst/>
          </a:prstGeom>
        </p:spPr>
        <p:txBody>
          <a:bodyPr vert="horz" wrap="square" lIns="91440" tIns="45720" rIns="91440" bIns="45720" rtlCol="0" anchor="ctr">
            <a:noAutofit/>
          </a:bodyPr>
          <a:lstStyle/>
          <a:p>
            <a:pPr algn="ctr" fontAlgn="auto">
              <a:spcAft>
                <a:spcPts val="0"/>
              </a:spcAft>
            </a:pPr>
            <a:r>
              <a:rPr lang="en-US" sz="2200" dirty="0" smtClean="0">
                <a:latin typeface="Calibri" pitchFamily="34" charset="0"/>
                <a:cs typeface="Arial" pitchFamily="34" charset="0"/>
              </a:rPr>
              <a:t>Load Distribution</a:t>
            </a:r>
          </a:p>
        </p:txBody>
      </p:sp>
      <p:sp>
        <p:nvSpPr>
          <p:cNvPr id="21" name="TextBox 20"/>
          <p:cNvSpPr txBox="1"/>
          <p:nvPr/>
        </p:nvSpPr>
        <p:spPr>
          <a:xfrm>
            <a:off x="5206493" y="2847461"/>
            <a:ext cx="3337421" cy="681932"/>
          </a:xfrm>
          <a:prstGeom prst="rect">
            <a:avLst/>
          </a:prstGeom>
        </p:spPr>
        <p:txBody>
          <a:bodyPr vert="horz" wrap="square" lIns="91440" tIns="45720" rIns="91440" bIns="45720" rtlCol="0" anchor="ctr">
            <a:noAutofit/>
          </a:bodyPr>
          <a:lstStyle/>
          <a:p>
            <a:pPr algn="ctr" fontAlgn="auto">
              <a:spcAft>
                <a:spcPts val="0"/>
              </a:spcAft>
            </a:pPr>
            <a:r>
              <a:rPr lang="en-US" sz="2200" dirty="0" smtClean="0">
                <a:latin typeface="Calibri" pitchFamily="34" charset="0"/>
                <a:cs typeface="Arial" pitchFamily="34" charset="0"/>
              </a:rPr>
              <a:t>Airflow Distribution</a:t>
            </a:r>
          </a:p>
        </p:txBody>
      </p:sp>
      <p:graphicFrame>
        <p:nvGraphicFramePr>
          <p:cNvPr id="23" name="Table 22"/>
          <p:cNvGraphicFramePr>
            <a:graphicFrameLocks noGrp="1"/>
          </p:cNvGraphicFramePr>
          <p:nvPr/>
        </p:nvGraphicFramePr>
        <p:xfrm>
          <a:off x="4672092" y="3705266"/>
          <a:ext cx="4343400" cy="1790700"/>
        </p:xfrm>
        <a:graphic>
          <a:graphicData uri="http://schemas.openxmlformats.org/drawingml/2006/table">
            <a:tbl>
              <a:tblPr/>
              <a:tblGrid>
                <a:gridCol w="2463800"/>
                <a:gridCol w="876300"/>
                <a:gridCol w="1003300"/>
              </a:tblGrid>
              <a:tr h="590550">
                <a:tc>
                  <a:txBody>
                    <a:bodyPr/>
                    <a:lstStyle/>
                    <a:p>
                      <a:pPr algn="l" fontAlgn="b"/>
                      <a:r>
                        <a:rPr lang="en-US" sz="1800" b="1" i="0" u="none" strike="noStrike" dirty="0">
                          <a:solidFill>
                            <a:srgbClr val="FFFFFF"/>
                          </a:solidFill>
                          <a:latin typeface="Calibri"/>
                        </a:rPr>
                        <a:t>  Location</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4F81BD"/>
                    </a:solidFill>
                  </a:tcPr>
                </a:tc>
                <a:tc>
                  <a:txBody>
                    <a:bodyPr/>
                    <a:lstStyle/>
                    <a:p>
                      <a:pPr algn="ctr" fontAlgn="b"/>
                      <a:r>
                        <a:rPr lang="en-US" sz="1800" b="1" i="0" u="none" strike="noStrike">
                          <a:solidFill>
                            <a:srgbClr val="FFFFFF"/>
                          </a:solidFill>
                          <a:latin typeface="Calibri"/>
                        </a:rPr>
                        <a:t>%</a:t>
                      </a:r>
                      <a:br>
                        <a:rPr lang="en-US" sz="1800" b="1" i="0" u="none" strike="noStrike">
                          <a:solidFill>
                            <a:srgbClr val="FFFFFF"/>
                          </a:solidFill>
                          <a:latin typeface="Calibri"/>
                        </a:rPr>
                      </a:br>
                      <a:r>
                        <a:rPr lang="en-US" sz="1800" b="1" i="0" u="none" strike="noStrike">
                          <a:solidFill>
                            <a:srgbClr val="FFFFFF"/>
                          </a:solidFill>
                          <a:latin typeface="Calibri"/>
                        </a:rPr>
                        <a:t>Airflow</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4F81BD"/>
                    </a:solidFill>
                  </a:tcPr>
                </a:tc>
                <a:tc>
                  <a:txBody>
                    <a:bodyPr/>
                    <a:lstStyle/>
                    <a:p>
                      <a:pPr algn="ctr" fontAlgn="b"/>
                      <a:r>
                        <a:rPr lang="en-US" sz="1800" b="1" i="0" u="none" strike="noStrike">
                          <a:solidFill>
                            <a:srgbClr val="FFFFFF"/>
                          </a:solidFill>
                          <a:latin typeface="Calibri"/>
                        </a:rPr>
                        <a:t>Airflow </a:t>
                      </a:r>
                      <a:br>
                        <a:rPr lang="en-US" sz="1800" b="1" i="0" u="none" strike="noStrike">
                          <a:solidFill>
                            <a:srgbClr val="FFFFFF"/>
                          </a:solidFill>
                          <a:latin typeface="Calibri"/>
                        </a:rPr>
                      </a:br>
                      <a:r>
                        <a:rPr lang="en-US" sz="1800" b="1" i="0" u="none" strike="noStrike">
                          <a:solidFill>
                            <a:srgbClr val="FFFFFF"/>
                          </a:solidFill>
                          <a:latin typeface="Calibri"/>
                        </a:rPr>
                        <a:t>(CFM)</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4F81BD"/>
                    </a:solidFill>
                  </a:tcPr>
                </a:tc>
              </a:tr>
              <a:tr h="295275">
                <a:tc>
                  <a:txBody>
                    <a:bodyPr/>
                    <a:lstStyle/>
                    <a:p>
                      <a:pPr algn="l" fontAlgn="b"/>
                      <a:r>
                        <a:rPr lang="en-US" sz="1800" b="0" i="0" u="none" strike="noStrike">
                          <a:solidFill>
                            <a:srgbClr val="000000"/>
                          </a:solidFill>
                          <a:latin typeface="Calibri"/>
                        </a:rPr>
                        <a:t>  Room A </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a:noFill/>
                    </a:lnB>
                    <a:solidFill>
                      <a:srgbClr val="FFFFFF"/>
                    </a:solidFill>
                  </a:tcPr>
                </a:tc>
                <a:tc>
                  <a:txBody>
                    <a:bodyPr/>
                    <a:lstStyle/>
                    <a:p>
                      <a:pPr algn="ctr" fontAlgn="b"/>
                      <a:r>
                        <a:rPr lang="en-US" sz="1800" b="0" i="0" u="none" strike="noStrike">
                          <a:solidFill>
                            <a:srgbClr val="000000"/>
                          </a:solidFill>
                          <a:latin typeface="Calibri"/>
                        </a:rPr>
                        <a:t>10%</a:t>
                      </a:r>
                    </a:p>
                  </a:txBody>
                  <a:tcPr marL="9525" marR="9525" marT="9525" marB="0" anchor="b">
                    <a:lnL>
                      <a:noFill/>
                    </a:lnL>
                    <a:lnR>
                      <a:noFill/>
                    </a:lnR>
                    <a:lnT w="6350" cap="flat" cmpd="sng" algn="ctr">
                      <a:solidFill>
                        <a:srgbClr val="95B3D7"/>
                      </a:solidFill>
                      <a:prstDash val="solid"/>
                      <a:round/>
                      <a:headEnd type="none" w="med" len="med"/>
                      <a:tailEnd type="none" w="med" len="med"/>
                    </a:lnT>
                    <a:lnB>
                      <a:noFill/>
                    </a:lnB>
                    <a:solidFill>
                      <a:srgbClr val="FFFFFF"/>
                    </a:solidFill>
                  </a:tcPr>
                </a:tc>
                <a:tc>
                  <a:txBody>
                    <a:bodyPr/>
                    <a:lstStyle/>
                    <a:p>
                      <a:pPr algn="ctr" fontAlgn="b"/>
                      <a:r>
                        <a:rPr lang="en-US" sz="1800" b="0" i="0" u="none" strike="noStrike">
                          <a:solidFill>
                            <a:srgbClr val="000000"/>
                          </a:solidFill>
                          <a:latin typeface="Calibri"/>
                        </a:rPr>
                        <a:t>           160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95B3D7"/>
                      </a:solidFill>
                      <a:prstDash val="solid"/>
                      <a:round/>
                      <a:headEnd type="none" w="med" len="med"/>
                      <a:tailEnd type="none" w="med" len="med"/>
                    </a:lnT>
                    <a:lnB>
                      <a:noFill/>
                    </a:lnB>
                    <a:solidFill>
                      <a:srgbClr val="FFFFFF"/>
                    </a:solidFill>
                  </a:tcPr>
                </a:tc>
              </a:tr>
              <a:tr h="295275">
                <a:tc>
                  <a:txBody>
                    <a:bodyPr/>
                    <a:lstStyle/>
                    <a:p>
                      <a:pPr algn="l" fontAlgn="b"/>
                      <a:r>
                        <a:rPr lang="en-US" sz="1800" b="0" i="0" u="none" strike="noStrike">
                          <a:solidFill>
                            <a:srgbClr val="000000"/>
                          </a:solidFill>
                          <a:latin typeface="Calibri"/>
                        </a:rPr>
                        <a:t>  Room B </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sz="1800" b="0" i="0" u="none" strike="noStrike">
                          <a:solidFill>
                            <a:srgbClr val="000000"/>
                          </a:solidFill>
                          <a:latin typeface="Calibri"/>
                        </a:rPr>
                        <a:t>5%</a:t>
                      </a:r>
                    </a:p>
                  </a:txBody>
                  <a:tcPr marL="9525" marR="9525" marT="9525" marB="0" anchor="b">
                    <a:lnL>
                      <a:noFill/>
                    </a:lnL>
                    <a:lnR>
                      <a:noFill/>
                    </a:lnR>
                    <a:lnT>
                      <a:noFill/>
                    </a:lnT>
                    <a:lnB>
                      <a:noFill/>
                    </a:lnB>
                    <a:solidFill>
                      <a:srgbClr val="FFFFFF"/>
                    </a:solidFill>
                  </a:tcPr>
                </a:tc>
                <a:tc>
                  <a:txBody>
                    <a:bodyPr/>
                    <a:lstStyle/>
                    <a:p>
                      <a:pPr algn="ctr" fontAlgn="b"/>
                      <a:r>
                        <a:rPr lang="en-US" sz="1800" b="0" i="0" u="none" strike="noStrike">
                          <a:solidFill>
                            <a:srgbClr val="000000"/>
                          </a:solidFill>
                          <a:latin typeface="Calibri"/>
                        </a:rPr>
                        <a:t>             80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r>
              <a:tr h="304800">
                <a:tc>
                  <a:txBody>
                    <a:bodyPr/>
                    <a:lstStyle/>
                    <a:p>
                      <a:pPr algn="l" fontAlgn="b"/>
                      <a:r>
                        <a:rPr lang="en-US" sz="1800" b="0" i="0" u="none" strike="noStrike">
                          <a:solidFill>
                            <a:srgbClr val="000000"/>
                          </a:solidFill>
                          <a:latin typeface="Calibri"/>
                        </a:rPr>
                        <a:t>  Other</a:t>
                      </a:r>
                    </a:p>
                  </a:txBody>
                  <a:tcPr marL="9525" marR="9525" marT="9525" marB="0" anchor="b">
                    <a:lnL w="6350" cap="flat" cmpd="sng" algn="ctr">
                      <a:solidFill>
                        <a:srgbClr val="000000"/>
                      </a:solidFill>
                      <a:prstDash val="solid"/>
                      <a:round/>
                      <a:headEnd type="none" w="med" len="med"/>
                      <a:tailEnd type="none" w="med" len="med"/>
                    </a:lnL>
                    <a:lnR>
                      <a:noFill/>
                    </a:lnR>
                    <a:lnT>
                      <a:noFill/>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a:solidFill>
                            <a:srgbClr val="000000"/>
                          </a:solidFill>
                          <a:latin typeface="Calibri"/>
                        </a:rPr>
                        <a:t>85%</a:t>
                      </a:r>
                    </a:p>
                  </a:txBody>
                  <a:tcPr marL="9525" marR="9525" marT="9525" marB="0" anchor="b">
                    <a:lnL>
                      <a:noFill/>
                    </a:lnL>
                    <a:lnR>
                      <a:noFill/>
                    </a:lnR>
                    <a:lnT>
                      <a:noFill/>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a:solidFill>
                            <a:srgbClr val="000000"/>
                          </a:solidFill>
                          <a:latin typeface="Calibri"/>
                        </a:rPr>
                        <a:t>       1,360 </a:t>
                      </a:r>
                    </a:p>
                  </a:txBody>
                  <a:tcPr marL="9525" marR="9525" marT="9525" marB="0" anchor="b">
                    <a:lnL>
                      <a:noFill/>
                    </a:lnL>
                    <a:lnR w="6350" cap="flat" cmpd="sng"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FFFFFF"/>
                    </a:solidFill>
                  </a:tcPr>
                </a:tc>
              </a:tr>
              <a:tr h="304800">
                <a:tc>
                  <a:txBody>
                    <a:bodyPr/>
                    <a:lstStyle/>
                    <a:p>
                      <a:pPr algn="l" fontAlgn="b"/>
                      <a:r>
                        <a:rPr lang="en-US" sz="1800" b="0" i="0" u="none" strike="noStrike">
                          <a:solidFill>
                            <a:srgbClr val="000000"/>
                          </a:solidFill>
                          <a:latin typeface="Calibri"/>
                        </a:rPr>
                        <a:t>  Total Equipment Airflow</a:t>
                      </a:r>
                    </a:p>
                  </a:txBody>
                  <a:tcPr marL="9525" marR="9525" marT="9525" marB="0" anchor="b">
                    <a:lnL w="6350" cap="flat" cmpd="sng"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a:solidFill>
                            <a:srgbClr val="000000"/>
                          </a:solidFill>
                          <a:latin typeface="Calibri"/>
                        </a:rPr>
                        <a:t>100%</a:t>
                      </a:r>
                    </a:p>
                  </a:txBody>
                  <a:tcPr marL="9525" marR="9525" marT="9525" marB="0" anchor="b">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dirty="0">
                          <a:solidFill>
                            <a:srgbClr val="000000"/>
                          </a:solidFill>
                          <a:latin typeface="Calibri"/>
                        </a:rPr>
                        <a:t>       1,600 </a:t>
                      </a:r>
                    </a:p>
                  </a:txBody>
                  <a:tcPr marL="9525" marR="9525" marT="9525" marB="0" anchor="b">
                    <a:lnL>
                      <a:noFill/>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bl>
          </a:graphicData>
        </a:graphic>
      </p:graphicFrame>
      <p:sp>
        <p:nvSpPr>
          <p:cNvPr id="12" name="Slide Number Placeholder 3"/>
          <p:cNvSpPr txBox="1">
            <a:spLocks/>
          </p:cNvSpPr>
          <p:nvPr/>
        </p:nvSpPr>
        <p:spPr bwMode="auto">
          <a:xfrm>
            <a:off x="8229600" y="6172200"/>
            <a:ext cx="914400" cy="68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8CF41EA3-670D-4A2E-9248-4FE2F0D41611}" type="slidenum">
              <a:rPr lang="en-US" sz="1400">
                <a:solidFill>
                  <a:srgbClr val="000000"/>
                </a:solidFill>
              </a:rPr>
              <a:pPr algn="ctr"/>
              <a:t>35</a:t>
            </a:fld>
            <a:endParaRPr lang="en-US" sz="1400" dirty="0">
              <a:solidFill>
                <a:srgbClr val="000000"/>
              </a:solidFill>
            </a:endParaRPr>
          </a:p>
        </p:txBody>
      </p:sp>
      <p:sp>
        <p:nvSpPr>
          <p:cNvPr id="13" name="Rounded Rectangle 12"/>
          <p:cNvSpPr/>
          <p:nvPr/>
        </p:nvSpPr>
        <p:spPr bwMode="auto">
          <a:xfrm>
            <a:off x="3037009" y="3697994"/>
            <a:ext cx="532455" cy="275422"/>
          </a:xfrm>
          <a:prstGeom prst="roundRect">
            <a:avLst/>
          </a:prstGeom>
          <a:solidFill>
            <a:schemeClr val="accent1">
              <a:lumMod val="40000"/>
              <a:lumOff val="60000"/>
              <a:alpha val="45000"/>
            </a:schemeClr>
          </a:solid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4" name="Rounded Rectangle 13"/>
          <p:cNvSpPr/>
          <p:nvPr/>
        </p:nvSpPr>
        <p:spPr bwMode="auto">
          <a:xfrm>
            <a:off x="3376696" y="4390221"/>
            <a:ext cx="532455" cy="275422"/>
          </a:xfrm>
          <a:prstGeom prst="roundRect">
            <a:avLst/>
          </a:prstGeom>
          <a:solidFill>
            <a:schemeClr val="accent1">
              <a:lumMod val="40000"/>
              <a:lumOff val="60000"/>
              <a:alpha val="45000"/>
            </a:schemeClr>
          </a:solid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5" name="Rounded Rectangle 14"/>
          <p:cNvSpPr/>
          <p:nvPr/>
        </p:nvSpPr>
        <p:spPr bwMode="auto">
          <a:xfrm>
            <a:off x="7296865" y="4311267"/>
            <a:ext cx="532455" cy="275422"/>
          </a:xfrm>
          <a:prstGeom prst="roundRect">
            <a:avLst/>
          </a:prstGeom>
          <a:solidFill>
            <a:schemeClr val="accent1">
              <a:lumMod val="40000"/>
              <a:lumOff val="60000"/>
              <a:alpha val="45000"/>
            </a:schemeClr>
          </a:solid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9" name="Rounded Rectangle 18"/>
          <p:cNvSpPr/>
          <p:nvPr/>
        </p:nvSpPr>
        <p:spPr bwMode="auto">
          <a:xfrm>
            <a:off x="7306044" y="4617905"/>
            <a:ext cx="532455" cy="275422"/>
          </a:xfrm>
          <a:prstGeom prst="roundRect">
            <a:avLst/>
          </a:prstGeom>
          <a:solidFill>
            <a:schemeClr val="accent1">
              <a:lumMod val="40000"/>
              <a:lumOff val="60000"/>
              <a:alpha val="45000"/>
            </a:schemeClr>
          </a:solid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2"/>
          <p:cNvSpPr>
            <a:spLocks noGrp="1"/>
          </p:cNvSpPr>
          <p:nvPr>
            <p:ph type="title"/>
          </p:nvPr>
        </p:nvSpPr>
        <p:spPr/>
        <p:txBody>
          <a:bodyPr/>
          <a:lstStyle/>
          <a:p>
            <a:r>
              <a:rPr lang="en-US" sz="3200" kern="1200" dirty="0" smtClean="0">
                <a:latin typeface="Calibri" pitchFamily="34" charset="0"/>
                <a:cs typeface="Arial" charset="0"/>
              </a:rPr>
              <a:t>Step 3:</a:t>
            </a:r>
            <a:br>
              <a:rPr lang="en-US" sz="3200" kern="1200" dirty="0" smtClean="0">
                <a:latin typeface="Calibri" pitchFamily="34" charset="0"/>
                <a:cs typeface="Arial" charset="0"/>
              </a:rPr>
            </a:br>
            <a:r>
              <a:rPr lang="en-US" sz="3200" kern="1200" dirty="0" smtClean="0">
                <a:latin typeface="Calibri" pitchFamily="34" charset="0"/>
                <a:cs typeface="Arial" charset="0"/>
              </a:rPr>
              <a:t>Design the duct system</a:t>
            </a:r>
          </a:p>
        </p:txBody>
      </p:sp>
      <p:sp>
        <p:nvSpPr>
          <p:cNvPr id="39940" name="Content Placeholder 5"/>
          <p:cNvSpPr>
            <a:spLocks noGrp="1"/>
          </p:cNvSpPr>
          <p:nvPr>
            <p:ph idx="1"/>
          </p:nvPr>
        </p:nvSpPr>
        <p:spPr>
          <a:xfrm>
            <a:off x="480644" y="1600200"/>
            <a:ext cx="8991600" cy="4876800"/>
          </a:xfrm>
        </p:spPr>
        <p:txBody>
          <a:bodyPr/>
          <a:lstStyle/>
          <a:p>
            <a:pPr lvl="0"/>
            <a:r>
              <a:rPr lang="en-US" sz="2800" kern="1200" dirty="0" smtClean="0">
                <a:cs typeface="Arial" charset="0"/>
              </a:rPr>
              <a:t>Proper airflow is needed to deliver or remove the correct amount of heat from each room.</a:t>
            </a:r>
          </a:p>
        </p:txBody>
      </p:sp>
      <p:sp>
        <p:nvSpPr>
          <p:cNvPr id="5" name="Rectangle 4"/>
          <p:cNvSpPr/>
          <p:nvPr/>
        </p:nvSpPr>
        <p:spPr>
          <a:xfrm>
            <a:off x="1055775" y="3015042"/>
            <a:ext cx="3249821" cy="1828203"/>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056187" y="3017945"/>
            <a:ext cx="3240560" cy="1828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3060247" y="4803498"/>
            <a:ext cx="912341" cy="77024"/>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467667" y="4803498"/>
            <a:ext cx="912341" cy="77024"/>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rot="5400000">
            <a:off x="606607" y="3889099"/>
            <a:ext cx="912341" cy="77024"/>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1055800" y="2370199"/>
            <a:ext cx="3212755" cy="681932"/>
          </a:xfrm>
          <a:prstGeom prst="rect">
            <a:avLst/>
          </a:prstGeom>
        </p:spPr>
        <p:txBody>
          <a:bodyPr vert="horz" wrap="square" lIns="91440" tIns="45720" rIns="91440" bIns="45720" rtlCol="0" anchor="ctr">
            <a:noAutofit/>
          </a:bodyPr>
          <a:lstStyle/>
          <a:p>
            <a:pPr algn="ctr" fontAlgn="auto">
              <a:spcAft>
                <a:spcPts val="0"/>
              </a:spcAft>
            </a:pPr>
            <a:r>
              <a:rPr lang="en-US" sz="2200" dirty="0" smtClean="0">
                <a:latin typeface="Calibri" pitchFamily="34" charset="0"/>
                <a:cs typeface="Arial" pitchFamily="34" charset="0"/>
              </a:rPr>
              <a:t>Room A – Correct Airflow</a:t>
            </a:r>
          </a:p>
        </p:txBody>
      </p:sp>
      <p:grpSp>
        <p:nvGrpSpPr>
          <p:cNvPr id="2" name="Group 14"/>
          <p:cNvGrpSpPr/>
          <p:nvPr/>
        </p:nvGrpSpPr>
        <p:grpSpPr>
          <a:xfrm>
            <a:off x="1685964" y="4471089"/>
            <a:ext cx="436347" cy="162698"/>
            <a:chOff x="506628" y="4953000"/>
            <a:chExt cx="436347" cy="162698"/>
          </a:xfrm>
        </p:grpSpPr>
        <p:sp>
          <p:nvSpPr>
            <p:cNvPr id="16" name="Rectangle 15"/>
            <p:cNvSpPr/>
            <p:nvPr/>
          </p:nvSpPr>
          <p:spPr>
            <a:xfrm>
              <a:off x="506628" y="4953000"/>
              <a:ext cx="436347" cy="162698"/>
            </a:xfrm>
            <a:prstGeom prst="rect">
              <a:avLst/>
            </a:prstGeom>
            <a:solidFill>
              <a:schemeClr val="bg1">
                <a:lumMod val="8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p:cNvCxnSpPr/>
            <p:nvPr/>
          </p:nvCxnSpPr>
          <p:spPr>
            <a:xfrm>
              <a:off x="519111" y="4962526"/>
              <a:ext cx="414337" cy="147638"/>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519111" y="4962526"/>
              <a:ext cx="414337" cy="147638"/>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 name="Group 18"/>
          <p:cNvGrpSpPr/>
          <p:nvPr/>
        </p:nvGrpSpPr>
        <p:grpSpPr>
          <a:xfrm>
            <a:off x="3259392" y="4462851"/>
            <a:ext cx="436347" cy="162698"/>
            <a:chOff x="506628" y="4953000"/>
            <a:chExt cx="436347" cy="162698"/>
          </a:xfrm>
        </p:grpSpPr>
        <p:sp>
          <p:nvSpPr>
            <p:cNvPr id="20" name="Rectangle 19"/>
            <p:cNvSpPr/>
            <p:nvPr/>
          </p:nvSpPr>
          <p:spPr>
            <a:xfrm>
              <a:off x="506628" y="4953000"/>
              <a:ext cx="436347" cy="162698"/>
            </a:xfrm>
            <a:prstGeom prst="rect">
              <a:avLst/>
            </a:prstGeom>
            <a:solidFill>
              <a:schemeClr val="bg1">
                <a:lumMod val="8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p:cNvCxnSpPr/>
            <p:nvPr/>
          </p:nvCxnSpPr>
          <p:spPr>
            <a:xfrm>
              <a:off x="519111" y="4962526"/>
              <a:ext cx="414337" cy="147638"/>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V="1">
              <a:off x="519111" y="4962526"/>
              <a:ext cx="414337" cy="147638"/>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8" name="TextBox 27"/>
          <p:cNvSpPr txBox="1"/>
          <p:nvPr/>
        </p:nvSpPr>
        <p:spPr>
          <a:xfrm>
            <a:off x="2901074" y="3303376"/>
            <a:ext cx="1198595" cy="481912"/>
          </a:xfrm>
          <a:prstGeom prst="rect">
            <a:avLst/>
          </a:prstGeom>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2200" b="0" i="0" u="none" strike="noStrike" kern="1200" cap="none" spc="0" normalizeH="0" baseline="0" noProof="0" dirty="0" smtClean="0">
                <a:ln>
                  <a:noFill/>
                </a:ln>
                <a:solidFill>
                  <a:schemeClr val="accent1">
                    <a:lumMod val="75000"/>
                  </a:schemeClr>
                </a:solidFill>
                <a:effectLst/>
                <a:uLnTx/>
                <a:uFillTx/>
                <a:latin typeface="Calibri" pitchFamily="34" charset="0"/>
                <a:ea typeface="+mj-ea"/>
                <a:cs typeface="Arial" pitchFamily="34" charset="0"/>
              </a:rPr>
              <a:t>150 </a:t>
            </a:r>
            <a:r>
              <a:rPr kumimoji="0" lang="en-US" sz="2200" b="0" i="0" u="none" strike="noStrike" kern="1200" cap="none" spc="0" normalizeH="0" baseline="0" noProof="0" dirty="0" err="1" smtClean="0">
                <a:ln>
                  <a:noFill/>
                </a:ln>
                <a:solidFill>
                  <a:schemeClr val="accent1">
                    <a:lumMod val="75000"/>
                  </a:schemeClr>
                </a:solidFill>
                <a:effectLst/>
                <a:uLnTx/>
                <a:uFillTx/>
                <a:latin typeface="Calibri" pitchFamily="34" charset="0"/>
                <a:ea typeface="+mj-ea"/>
                <a:cs typeface="Arial" pitchFamily="34" charset="0"/>
              </a:rPr>
              <a:t>btu</a:t>
            </a:r>
            <a:endParaRPr kumimoji="0" lang="en-US" sz="2200" b="0" i="0" u="none" strike="noStrike" kern="1200" cap="none" spc="0" normalizeH="0" baseline="0" noProof="0" dirty="0" smtClean="0">
              <a:ln>
                <a:noFill/>
              </a:ln>
              <a:solidFill>
                <a:schemeClr val="accent1">
                  <a:lumMod val="75000"/>
                </a:schemeClr>
              </a:solidFill>
              <a:effectLst/>
              <a:uLnTx/>
              <a:uFillTx/>
              <a:latin typeface="Calibri" pitchFamily="34" charset="0"/>
              <a:ea typeface="+mj-ea"/>
              <a:cs typeface="Arial" pitchFamily="34" charset="0"/>
            </a:endParaRPr>
          </a:p>
        </p:txBody>
      </p:sp>
      <p:sp>
        <p:nvSpPr>
          <p:cNvPr id="31" name="Striped Right Arrow 30"/>
          <p:cNvSpPr/>
          <p:nvPr/>
        </p:nvSpPr>
        <p:spPr>
          <a:xfrm rot="10800000">
            <a:off x="497650" y="3776355"/>
            <a:ext cx="731630" cy="330200"/>
          </a:xfrm>
          <a:prstGeom prst="stripedRightArrow">
            <a:avLst/>
          </a:prstGeom>
          <a:gradFill flip="none" rotWithShape="1">
            <a:gsLst>
              <a:gs pos="0">
                <a:srgbClr val="C00000">
                  <a:tint val="66000"/>
                  <a:satMod val="160000"/>
                </a:srgbClr>
              </a:gs>
              <a:gs pos="50000">
                <a:srgbClr val="C00000">
                  <a:tint val="44500"/>
                  <a:satMod val="160000"/>
                </a:srgbClr>
              </a:gs>
              <a:gs pos="100000">
                <a:srgbClr val="C000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2" name="TextBox 31"/>
          <p:cNvSpPr txBox="1"/>
          <p:nvPr/>
        </p:nvSpPr>
        <p:spPr>
          <a:xfrm>
            <a:off x="0" y="4241106"/>
            <a:ext cx="1062671" cy="556053"/>
          </a:xfrm>
          <a:prstGeom prst="rect">
            <a:avLst/>
          </a:prstGeom>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2200" b="0" i="0" u="none" strike="noStrike" kern="1200" cap="none" spc="0" normalizeH="0" baseline="0" noProof="0" dirty="0" smtClean="0">
                <a:ln>
                  <a:noFill/>
                </a:ln>
                <a:solidFill>
                  <a:schemeClr val="tx1">
                    <a:lumMod val="50000"/>
                    <a:lumOff val="50000"/>
                  </a:schemeClr>
                </a:solidFill>
                <a:effectLst/>
                <a:uLnTx/>
                <a:uFillTx/>
                <a:latin typeface="Calibri" pitchFamily="34" charset="0"/>
                <a:ea typeface="+mj-ea"/>
                <a:cs typeface="Arial" pitchFamily="34" charset="0"/>
              </a:rPr>
              <a:t>100 </a:t>
            </a:r>
            <a:r>
              <a:rPr kumimoji="0" lang="en-US" sz="2200" b="0" i="0" u="none" strike="noStrike" kern="1200" cap="none" spc="0" normalizeH="0" baseline="0" noProof="0" dirty="0" err="1" smtClean="0">
                <a:ln>
                  <a:noFill/>
                </a:ln>
                <a:solidFill>
                  <a:schemeClr val="tx1">
                    <a:lumMod val="50000"/>
                    <a:lumOff val="50000"/>
                  </a:schemeClr>
                </a:solidFill>
                <a:effectLst/>
                <a:uLnTx/>
                <a:uFillTx/>
                <a:latin typeface="Calibri" pitchFamily="34" charset="0"/>
                <a:ea typeface="+mj-ea"/>
                <a:cs typeface="Arial" pitchFamily="34" charset="0"/>
              </a:rPr>
              <a:t>btu</a:t>
            </a:r>
            <a:endParaRPr kumimoji="0" lang="en-US" sz="2200" b="0" i="0" u="none" strike="noStrike" kern="1200" cap="none" spc="0" normalizeH="0" baseline="0" noProof="0" dirty="0" smtClean="0">
              <a:ln>
                <a:noFill/>
              </a:ln>
              <a:solidFill>
                <a:schemeClr val="tx1">
                  <a:lumMod val="50000"/>
                  <a:lumOff val="50000"/>
                </a:schemeClr>
              </a:solidFill>
              <a:effectLst/>
              <a:uLnTx/>
              <a:uFillTx/>
              <a:latin typeface="Calibri" pitchFamily="34" charset="0"/>
              <a:ea typeface="+mj-ea"/>
              <a:cs typeface="Arial" pitchFamily="34" charset="0"/>
            </a:endParaRPr>
          </a:p>
        </p:txBody>
      </p:sp>
      <p:sp>
        <p:nvSpPr>
          <p:cNvPr id="33" name="TextBox 32"/>
          <p:cNvSpPr txBox="1"/>
          <p:nvPr/>
        </p:nvSpPr>
        <p:spPr>
          <a:xfrm>
            <a:off x="1393521" y="5350471"/>
            <a:ext cx="1062671" cy="556053"/>
          </a:xfrm>
          <a:prstGeom prst="rect">
            <a:avLst/>
          </a:prstGeom>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2200" b="0" i="0" u="none" strike="noStrike" kern="1200" cap="none" spc="0" normalizeH="0" baseline="0" noProof="0" dirty="0" smtClean="0">
                <a:ln>
                  <a:noFill/>
                </a:ln>
                <a:solidFill>
                  <a:schemeClr val="tx1">
                    <a:lumMod val="50000"/>
                    <a:lumOff val="50000"/>
                  </a:schemeClr>
                </a:solidFill>
                <a:effectLst/>
                <a:uLnTx/>
                <a:uFillTx/>
                <a:latin typeface="Calibri" pitchFamily="34" charset="0"/>
                <a:ea typeface="+mj-ea"/>
                <a:cs typeface="Arial" pitchFamily="34" charset="0"/>
              </a:rPr>
              <a:t>100 </a:t>
            </a:r>
            <a:r>
              <a:rPr kumimoji="0" lang="en-US" sz="2200" b="0" i="0" u="none" strike="noStrike" kern="1200" cap="none" spc="0" normalizeH="0" baseline="0" noProof="0" dirty="0" err="1" smtClean="0">
                <a:ln>
                  <a:noFill/>
                </a:ln>
                <a:solidFill>
                  <a:schemeClr val="tx1">
                    <a:lumMod val="50000"/>
                    <a:lumOff val="50000"/>
                  </a:schemeClr>
                </a:solidFill>
                <a:effectLst/>
                <a:uLnTx/>
                <a:uFillTx/>
                <a:latin typeface="Calibri" pitchFamily="34" charset="0"/>
                <a:ea typeface="+mj-ea"/>
                <a:cs typeface="Arial" pitchFamily="34" charset="0"/>
              </a:rPr>
              <a:t>btu</a:t>
            </a:r>
            <a:endParaRPr kumimoji="0" lang="en-US" sz="2200" b="0" i="0" u="none" strike="noStrike" kern="1200" cap="none" spc="0" normalizeH="0" baseline="0" noProof="0" dirty="0" smtClean="0">
              <a:ln>
                <a:noFill/>
              </a:ln>
              <a:solidFill>
                <a:schemeClr val="tx1">
                  <a:lumMod val="50000"/>
                  <a:lumOff val="50000"/>
                </a:schemeClr>
              </a:solidFill>
              <a:effectLst/>
              <a:uLnTx/>
              <a:uFillTx/>
              <a:latin typeface="Calibri" pitchFamily="34" charset="0"/>
              <a:ea typeface="+mj-ea"/>
              <a:cs typeface="Arial" pitchFamily="34" charset="0"/>
            </a:endParaRPr>
          </a:p>
        </p:txBody>
      </p:sp>
      <p:sp>
        <p:nvSpPr>
          <p:cNvPr id="34" name="TextBox 33"/>
          <p:cNvSpPr txBox="1"/>
          <p:nvPr/>
        </p:nvSpPr>
        <p:spPr>
          <a:xfrm>
            <a:off x="3028761" y="5354587"/>
            <a:ext cx="1062671" cy="556053"/>
          </a:xfrm>
          <a:prstGeom prst="rect">
            <a:avLst/>
          </a:prstGeom>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2200" b="0" i="0" u="none" strike="noStrike" kern="1200" cap="none" spc="0" normalizeH="0" baseline="0" noProof="0" dirty="0" smtClean="0">
                <a:ln>
                  <a:noFill/>
                </a:ln>
                <a:solidFill>
                  <a:schemeClr val="tx1">
                    <a:lumMod val="50000"/>
                    <a:lumOff val="50000"/>
                  </a:schemeClr>
                </a:solidFill>
                <a:effectLst/>
                <a:uLnTx/>
                <a:uFillTx/>
                <a:latin typeface="Calibri" pitchFamily="34" charset="0"/>
                <a:ea typeface="+mj-ea"/>
                <a:cs typeface="Arial" pitchFamily="34" charset="0"/>
              </a:rPr>
              <a:t>100 </a:t>
            </a:r>
            <a:r>
              <a:rPr kumimoji="0" lang="en-US" sz="2200" b="0" i="0" u="none" strike="noStrike" kern="1200" cap="none" spc="0" normalizeH="0" baseline="0" noProof="0" dirty="0" err="1" smtClean="0">
                <a:ln>
                  <a:noFill/>
                </a:ln>
                <a:solidFill>
                  <a:schemeClr val="tx1">
                    <a:lumMod val="50000"/>
                    <a:lumOff val="50000"/>
                  </a:schemeClr>
                </a:solidFill>
                <a:effectLst/>
                <a:uLnTx/>
                <a:uFillTx/>
                <a:latin typeface="Calibri" pitchFamily="34" charset="0"/>
                <a:ea typeface="+mj-ea"/>
                <a:cs typeface="Arial" pitchFamily="34" charset="0"/>
              </a:rPr>
              <a:t>btu</a:t>
            </a:r>
            <a:endParaRPr kumimoji="0" lang="en-US" sz="2200" b="0" i="0" u="none" strike="noStrike" kern="1200" cap="none" spc="0" normalizeH="0" baseline="0" noProof="0" dirty="0" smtClean="0">
              <a:ln>
                <a:noFill/>
              </a:ln>
              <a:solidFill>
                <a:schemeClr val="tx1">
                  <a:lumMod val="50000"/>
                  <a:lumOff val="50000"/>
                </a:schemeClr>
              </a:solidFill>
              <a:effectLst/>
              <a:uLnTx/>
              <a:uFillTx/>
              <a:latin typeface="Calibri" pitchFamily="34" charset="0"/>
              <a:ea typeface="+mj-ea"/>
              <a:cs typeface="Arial" pitchFamily="34" charset="0"/>
            </a:endParaRPr>
          </a:p>
        </p:txBody>
      </p:sp>
      <p:sp>
        <p:nvSpPr>
          <p:cNvPr id="35" name="Striped Right Arrow 34"/>
          <p:cNvSpPr/>
          <p:nvPr/>
        </p:nvSpPr>
        <p:spPr>
          <a:xfrm rot="5400000">
            <a:off x="1564451" y="4929651"/>
            <a:ext cx="731630" cy="330200"/>
          </a:xfrm>
          <a:prstGeom prst="stripedRightArrow">
            <a:avLst/>
          </a:prstGeom>
          <a:gradFill flip="none" rotWithShape="1">
            <a:gsLst>
              <a:gs pos="0">
                <a:srgbClr val="C00000">
                  <a:tint val="66000"/>
                  <a:satMod val="160000"/>
                </a:srgbClr>
              </a:gs>
              <a:gs pos="50000">
                <a:srgbClr val="C00000">
                  <a:tint val="44500"/>
                  <a:satMod val="160000"/>
                </a:srgbClr>
              </a:gs>
              <a:gs pos="100000">
                <a:srgbClr val="C000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7" name="Striped Right Arrow 36"/>
          <p:cNvSpPr/>
          <p:nvPr/>
        </p:nvSpPr>
        <p:spPr>
          <a:xfrm rot="16200000">
            <a:off x="3113164" y="4031727"/>
            <a:ext cx="731630" cy="330200"/>
          </a:xfrm>
          <a:prstGeom prst="stripedRightArrow">
            <a:avLst/>
          </a:prstGeom>
          <a:gradFill flip="none" rotWithShape="1">
            <a:gsLst>
              <a:gs pos="0">
                <a:srgbClr val="C00000">
                  <a:tint val="66000"/>
                  <a:satMod val="160000"/>
                </a:srgbClr>
              </a:gs>
              <a:gs pos="50000">
                <a:srgbClr val="C00000">
                  <a:tint val="44500"/>
                  <a:satMod val="160000"/>
                </a:srgbClr>
              </a:gs>
              <a:gs pos="100000">
                <a:srgbClr val="C000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6" name="Striped Right Arrow 35"/>
          <p:cNvSpPr/>
          <p:nvPr/>
        </p:nvSpPr>
        <p:spPr>
          <a:xfrm rot="5400000">
            <a:off x="3150263" y="4946124"/>
            <a:ext cx="731630" cy="330200"/>
          </a:xfrm>
          <a:prstGeom prst="stripedRightArrow">
            <a:avLst/>
          </a:prstGeom>
          <a:gradFill flip="none" rotWithShape="1">
            <a:gsLst>
              <a:gs pos="0">
                <a:srgbClr val="C00000">
                  <a:tint val="66000"/>
                  <a:satMod val="160000"/>
                </a:srgbClr>
              </a:gs>
              <a:gs pos="50000">
                <a:srgbClr val="C00000">
                  <a:tint val="44500"/>
                  <a:satMod val="160000"/>
                </a:srgbClr>
              </a:gs>
              <a:gs pos="100000">
                <a:srgbClr val="C000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8" name="TextBox 37"/>
          <p:cNvSpPr txBox="1"/>
          <p:nvPr/>
        </p:nvSpPr>
        <p:spPr>
          <a:xfrm>
            <a:off x="1323494" y="3307492"/>
            <a:ext cx="1198595" cy="481912"/>
          </a:xfrm>
          <a:prstGeom prst="rect">
            <a:avLst/>
          </a:prstGeom>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2200" b="0" i="0" u="none" strike="noStrike" kern="1200" cap="none" spc="0" normalizeH="0" baseline="0" noProof="0" dirty="0" smtClean="0">
                <a:ln>
                  <a:noFill/>
                </a:ln>
                <a:solidFill>
                  <a:schemeClr val="accent1">
                    <a:lumMod val="75000"/>
                  </a:schemeClr>
                </a:solidFill>
                <a:effectLst/>
                <a:uLnTx/>
                <a:uFillTx/>
                <a:latin typeface="Calibri" pitchFamily="34" charset="0"/>
                <a:ea typeface="+mj-ea"/>
                <a:cs typeface="Arial" pitchFamily="34" charset="0"/>
              </a:rPr>
              <a:t>150 </a:t>
            </a:r>
            <a:r>
              <a:rPr kumimoji="0" lang="en-US" sz="2200" b="0" i="0" u="none" strike="noStrike" kern="1200" cap="none" spc="0" normalizeH="0" baseline="0" noProof="0" dirty="0" err="1" smtClean="0">
                <a:ln>
                  <a:noFill/>
                </a:ln>
                <a:solidFill>
                  <a:schemeClr val="accent1">
                    <a:lumMod val="75000"/>
                  </a:schemeClr>
                </a:solidFill>
                <a:effectLst/>
                <a:uLnTx/>
                <a:uFillTx/>
                <a:latin typeface="Calibri" pitchFamily="34" charset="0"/>
                <a:ea typeface="+mj-ea"/>
                <a:cs typeface="Arial" pitchFamily="34" charset="0"/>
              </a:rPr>
              <a:t>btu</a:t>
            </a:r>
            <a:endParaRPr kumimoji="0" lang="en-US" sz="2200" b="0" i="0" u="none" strike="noStrike" kern="1200" cap="none" spc="0" normalizeH="0" baseline="0" noProof="0" dirty="0" smtClean="0">
              <a:ln>
                <a:noFill/>
              </a:ln>
              <a:solidFill>
                <a:schemeClr val="accent1">
                  <a:lumMod val="75000"/>
                </a:schemeClr>
              </a:solidFill>
              <a:effectLst/>
              <a:uLnTx/>
              <a:uFillTx/>
              <a:latin typeface="Calibri" pitchFamily="34" charset="0"/>
              <a:ea typeface="+mj-ea"/>
              <a:cs typeface="Arial" pitchFamily="34" charset="0"/>
            </a:endParaRPr>
          </a:p>
        </p:txBody>
      </p:sp>
      <p:sp>
        <p:nvSpPr>
          <p:cNvPr id="39" name="Striped Right Arrow 38"/>
          <p:cNvSpPr/>
          <p:nvPr/>
        </p:nvSpPr>
        <p:spPr>
          <a:xfrm rot="16200000">
            <a:off x="1535584" y="4035843"/>
            <a:ext cx="731630" cy="330200"/>
          </a:xfrm>
          <a:prstGeom prst="stripedRightArrow">
            <a:avLst/>
          </a:prstGeom>
          <a:gradFill flip="none" rotWithShape="1">
            <a:gsLst>
              <a:gs pos="0">
                <a:srgbClr val="C00000">
                  <a:tint val="66000"/>
                  <a:satMod val="160000"/>
                </a:srgbClr>
              </a:gs>
              <a:gs pos="50000">
                <a:srgbClr val="C00000">
                  <a:tint val="44500"/>
                  <a:satMod val="160000"/>
                </a:srgbClr>
              </a:gs>
              <a:gs pos="100000">
                <a:srgbClr val="C000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0" name="TextBox 39"/>
          <p:cNvSpPr txBox="1"/>
          <p:nvPr/>
        </p:nvSpPr>
        <p:spPr>
          <a:xfrm>
            <a:off x="881999" y="5804672"/>
            <a:ext cx="3633661" cy="681932"/>
          </a:xfrm>
          <a:prstGeom prst="rect">
            <a:avLst/>
          </a:prstGeom>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2200" b="0" i="0" u="none" strike="noStrike" kern="1200" cap="none" spc="0" normalizeH="0" baseline="0" noProof="0" dirty="0" smtClean="0">
                <a:ln>
                  <a:noFill/>
                </a:ln>
                <a:solidFill>
                  <a:schemeClr val="tx1">
                    <a:lumMod val="50000"/>
                    <a:lumOff val="50000"/>
                  </a:schemeClr>
                </a:solidFill>
                <a:effectLst/>
                <a:uLnTx/>
                <a:uFillTx/>
                <a:latin typeface="Calibri" pitchFamily="34" charset="0"/>
                <a:ea typeface="+mj-ea"/>
                <a:cs typeface="Arial" pitchFamily="34" charset="0"/>
              </a:rPr>
              <a:t>300 </a:t>
            </a:r>
            <a:r>
              <a:rPr kumimoji="0" lang="en-US" sz="2200" b="0" i="0" u="none" strike="noStrike" kern="1200" cap="none" spc="0" normalizeH="0" baseline="0" noProof="0" dirty="0" err="1" smtClean="0">
                <a:ln>
                  <a:noFill/>
                </a:ln>
                <a:solidFill>
                  <a:schemeClr val="tx1">
                    <a:lumMod val="50000"/>
                    <a:lumOff val="50000"/>
                  </a:schemeClr>
                </a:solidFill>
                <a:effectLst/>
                <a:uLnTx/>
                <a:uFillTx/>
                <a:latin typeface="Calibri" pitchFamily="34" charset="0"/>
                <a:ea typeface="+mj-ea"/>
                <a:cs typeface="Arial" pitchFamily="34" charset="0"/>
              </a:rPr>
              <a:t>btu’s</a:t>
            </a:r>
            <a:r>
              <a:rPr kumimoji="0" lang="en-US" sz="2200" b="0" i="0" u="none" strike="noStrike" kern="1200" cap="none" spc="0" normalizeH="0" baseline="0" noProof="0" dirty="0" smtClean="0">
                <a:ln>
                  <a:noFill/>
                </a:ln>
                <a:solidFill>
                  <a:schemeClr val="tx1">
                    <a:lumMod val="50000"/>
                    <a:lumOff val="50000"/>
                  </a:schemeClr>
                </a:solidFill>
                <a:effectLst/>
                <a:uLnTx/>
                <a:uFillTx/>
                <a:latin typeface="Calibri" pitchFamily="34" charset="0"/>
                <a:ea typeface="+mj-ea"/>
                <a:cs typeface="Arial" pitchFamily="34" charset="0"/>
              </a:rPr>
              <a:t> out &amp; 300 </a:t>
            </a:r>
            <a:r>
              <a:rPr kumimoji="0" lang="en-US" sz="2200" b="0" i="0" u="none" strike="noStrike" kern="1200" cap="none" spc="0" normalizeH="0" baseline="0" noProof="0" dirty="0" err="1" smtClean="0">
                <a:ln>
                  <a:noFill/>
                </a:ln>
                <a:solidFill>
                  <a:schemeClr val="tx1">
                    <a:lumMod val="50000"/>
                    <a:lumOff val="50000"/>
                  </a:schemeClr>
                </a:solidFill>
                <a:effectLst/>
                <a:uLnTx/>
                <a:uFillTx/>
                <a:latin typeface="Calibri" pitchFamily="34" charset="0"/>
                <a:ea typeface="+mj-ea"/>
                <a:cs typeface="Arial" pitchFamily="34" charset="0"/>
              </a:rPr>
              <a:t>btu’s</a:t>
            </a:r>
            <a:r>
              <a:rPr kumimoji="0" lang="en-US" sz="2200" b="0" i="0" u="none" strike="noStrike" kern="1200" cap="none" spc="0" normalizeH="0" baseline="0" noProof="0" dirty="0" smtClean="0">
                <a:ln>
                  <a:noFill/>
                </a:ln>
                <a:solidFill>
                  <a:schemeClr val="tx1">
                    <a:lumMod val="50000"/>
                    <a:lumOff val="50000"/>
                  </a:schemeClr>
                </a:solidFill>
                <a:effectLst/>
                <a:uLnTx/>
                <a:uFillTx/>
                <a:latin typeface="Calibri" pitchFamily="34" charset="0"/>
                <a:ea typeface="+mj-ea"/>
                <a:cs typeface="Arial" pitchFamily="34" charset="0"/>
              </a:rPr>
              <a:t> in</a:t>
            </a:r>
          </a:p>
        </p:txBody>
      </p:sp>
      <p:sp>
        <p:nvSpPr>
          <p:cNvPr id="41" name="Rectangle 40"/>
          <p:cNvSpPr/>
          <p:nvPr/>
        </p:nvSpPr>
        <p:spPr>
          <a:xfrm>
            <a:off x="5651207" y="3019158"/>
            <a:ext cx="3249821" cy="1828203"/>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a:off x="7655679" y="4807614"/>
            <a:ext cx="912341" cy="77024"/>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6063099" y="4807614"/>
            <a:ext cx="912341" cy="77024"/>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p:cNvSpPr/>
          <p:nvPr/>
        </p:nvSpPr>
        <p:spPr>
          <a:xfrm rot="5400000">
            <a:off x="5202039" y="3893215"/>
            <a:ext cx="912341" cy="77024"/>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p:cNvSpPr txBox="1"/>
          <p:nvPr/>
        </p:nvSpPr>
        <p:spPr>
          <a:xfrm>
            <a:off x="5613400" y="2374315"/>
            <a:ext cx="3314087" cy="681932"/>
          </a:xfrm>
          <a:prstGeom prst="rect">
            <a:avLst/>
          </a:prstGeom>
        </p:spPr>
        <p:txBody>
          <a:bodyPr vert="horz" wrap="square" lIns="91440" tIns="45720" rIns="91440" bIns="45720" rtlCol="0" anchor="ctr">
            <a:noAutofit/>
          </a:bodyPr>
          <a:lstStyle/>
          <a:p>
            <a:pPr algn="ctr" fontAlgn="auto">
              <a:spcAft>
                <a:spcPts val="0"/>
              </a:spcAft>
            </a:pPr>
            <a:r>
              <a:rPr lang="en-US" sz="2200" dirty="0" smtClean="0">
                <a:latin typeface="Calibri" pitchFamily="34" charset="0"/>
                <a:cs typeface="Arial" pitchFamily="34" charset="0"/>
              </a:rPr>
              <a:t>Room A – Incorrect Airflow</a:t>
            </a:r>
          </a:p>
        </p:txBody>
      </p:sp>
      <p:grpSp>
        <p:nvGrpSpPr>
          <p:cNvPr id="4" name="Group 46"/>
          <p:cNvGrpSpPr/>
          <p:nvPr/>
        </p:nvGrpSpPr>
        <p:grpSpPr>
          <a:xfrm>
            <a:off x="6281396" y="4475205"/>
            <a:ext cx="436347" cy="162698"/>
            <a:chOff x="506628" y="4953000"/>
            <a:chExt cx="436347" cy="162698"/>
          </a:xfrm>
        </p:grpSpPr>
        <p:sp>
          <p:nvSpPr>
            <p:cNvPr id="48" name="Rectangle 47"/>
            <p:cNvSpPr/>
            <p:nvPr/>
          </p:nvSpPr>
          <p:spPr>
            <a:xfrm>
              <a:off x="506628" y="4953000"/>
              <a:ext cx="436347" cy="162698"/>
            </a:xfrm>
            <a:prstGeom prst="rect">
              <a:avLst/>
            </a:prstGeom>
            <a:solidFill>
              <a:schemeClr val="bg1">
                <a:lumMod val="8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9" name="Straight Connector 48"/>
            <p:cNvCxnSpPr/>
            <p:nvPr/>
          </p:nvCxnSpPr>
          <p:spPr>
            <a:xfrm>
              <a:off x="519111" y="4962526"/>
              <a:ext cx="414337" cy="147638"/>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519111" y="4962526"/>
              <a:ext cx="414337" cy="147638"/>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6" name="Group 50"/>
          <p:cNvGrpSpPr/>
          <p:nvPr/>
        </p:nvGrpSpPr>
        <p:grpSpPr>
          <a:xfrm>
            <a:off x="7854824" y="4466967"/>
            <a:ext cx="436347" cy="162698"/>
            <a:chOff x="506628" y="4953000"/>
            <a:chExt cx="436347" cy="162698"/>
          </a:xfrm>
        </p:grpSpPr>
        <p:sp>
          <p:nvSpPr>
            <p:cNvPr id="52" name="Rectangle 51"/>
            <p:cNvSpPr/>
            <p:nvPr/>
          </p:nvSpPr>
          <p:spPr>
            <a:xfrm>
              <a:off x="506628" y="4953000"/>
              <a:ext cx="436347" cy="162698"/>
            </a:xfrm>
            <a:prstGeom prst="rect">
              <a:avLst/>
            </a:prstGeom>
            <a:solidFill>
              <a:schemeClr val="bg1">
                <a:lumMod val="8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3" name="Straight Connector 52"/>
            <p:cNvCxnSpPr/>
            <p:nvPr/>
          </p:nvCxnSpPr>
          <p:spPr>
            <a:xfrm>
              <a:off x="519111" y="4962526"/>
              <a:ext cx="414337" cy="147638"/>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V="1">
              <a:off x="519111" y="4962526"/>
              <a:ext cx="414337" cy="147638"/>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5" name="TextBox 54"/>
          <p:cNvSpPr txBox="1"/>
          <p:nvPr/>
        </p:nvSpPr>
        <p:spPr>
          <a:xfrm>
            <a:off x="7496506" y="3307492"/>
            <a:ext cx="1198595" cy="481912"/>
          </a:xfrm>
          <a:prstGeom prst="rect">
            <a:avLst/>
          </a:prstGeom>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lang="en-US" sz="2200" dirty="0" smtClean="0">
                <a:solidFill>
                  <a:schemeClr val="accent1">
                    <a:lumMod val="75000"/>
                  </a:schemeClr>
                </a:solidFill>
                <a:latin typeface="Calibri" pitchFamily="34" charset="0"/>
                <a:ea typeface="+mj-ea"/>
                <a:cs typeface="Arial" pitchFamily="34" charset="0"/>
              </a:rPr>
              <a:t>95</a:t>
            </a:r>
            <a:r>
              <a:rPr kumimoji="0" lang="en-US" sz="2200" b="0" i="0" u="none" strike="noStrike" kern="1200" cap="none" spc="0" normalizeH="0" baseline="0" noProof="0" dirty="0" smtClean="0">
                <a:ln>
                  <a:noFill/>
                </a:ln>
                <a:solidFill>
                  <a:schemeClr val="accent1">
                    <a:lumMod val="75000"/>
                  </a:schemeClr>
                </a:solidFill>
                <a:effectLst/>
                <a:uLnTx/>
                <a:uFillTx/>
                <a:latin typeface="Calibri" pitchFamily="34" charset="0"/>
                <a:ea typeface="+mj-ea"/>
                <a:cs typeface="Arial" pitchFamily="34" charset="0"/>
              </a:rPr>
              <a:t> </a:t>
            </a:r>
            <a:r>
              <a:rPr kumimoji="0" lang="en-US" sz="2200" b="0" i="0" u="none" strike="noStrike" kern="1200" cap="none" spc="0" normalizeH="0" baseline="0" noProof="0" dirty="0" err="1" smtClean="0">
                <a:ln>
                  <a:noFill/>
                </a:ln>
                <a:solidFill>
                  <a:schemeClr val="accent1">
                    <a:lumMod val="75000"/>
                  </a:schemeClr>
                </a:solidFill>
                <a:effectLst/>
                <a:uLnTx/>
                <a:uFillTx/>
                <a:latin typeface="Calibri" pitchFamily="34" charset="0"/>
                <a:ea typeface="+mj-ea"/>
                <a:cs typeface="Arial" pitchFamily="34" charset="0"/>
              </a:rPr>
              <a:t>btu</a:t>
            </a:r>
            <a:endParaRPr kumimoji="0" lang="en-US" sz="2200" b="0" i="0" u="none" strike="noStrike" kern="1200" cap="none" spc="0" normalizeH="0" baseline="0" noProof="0" dirty="0" smtClean="0">
              <a:ln>
                <a:noFill/>
              </a:ln>
              <a:solidFill>
                <a:schemeClr val="accent1">
                  <a:lumMod val="75000"/>
                </a:schemeClr>
              </a:solidFill>
              <a:effectLst/>
              <a:uLnTx/>
              <a:uFillTx/>
              <a:latin typeface="Calibri" pitchFamily="34" charset="0"/>
              <a:ea typeface="+mj-ea"/>
              <a:cs typeface="Arial" pitchFamily="34" charset="0"/>
            </a:endParaRPr>
          </a:p>
        </p:txBody>
      </p:sp>
      <p:sp>
        <p:nvSpPr>
          <p:cNvPr id="56" name="Striped Right Arrow 55"/>
          <p:cNvSpPr/>
          <p:nvPr/>
        </p:nvSpPr>
        <p:spPr>
          <a:xfrm rot="10800000">
            <a:off x="5093082" y="3780471"/>
            <a:ext cx="731630" cy="330200"/>
          </a:xfrm>
          <a:prstGeom prst="stripedRightArrow">
            <a:avLst/>
          </a:prstGeom>
          <a:gradFill flip="none" rotWithShape="1">
            <a:gsLst>
              <a:gs pos="0">
                <a:srgbClr val="C00000">
                  <a:tint val="66000"/>
                  <a:satMod val="160000"/>
                </a:srgbClr>
              </a:gs>
              <a:gs pos="50000">
                <a:srgbClr val="C00000">
                  <a:tint val="44500"/>
                  <a:satMod val="160000"/>
                </a:srgbClr>
              </a:gs>
              <a:gs pos="100000">
                <a:srgbClr val="C000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7" name="TextBox 56"/>
          <p:cNvSpPr txBox="1"/>
          <p:nvPr/>
        </p:nvSpPr>
        <p:spPr>
          <a:xfrm>
            <a:off x="4540450" y="4240411"/>
            <a:ext cx="1062671" cy="556053"/>
          </a:xfrm>
          <a:prstGeom prst="rect">
            <a:avLst/>
          </a:prstGeom>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2200" b="0" i="0" u="none" strike="noStrike" kern="1200" cap="none" spc="0" normalizeH="0" baseline="0" noProof="0" dirty="0" smtClean="0">
                <a:ln>
                  <a:noFill/>
                </a:ln>
                <a:solidFill>
                  <a:schemeClr val="tx1">
                    <a:lumMod val="50000"/>
                    <a:lumOff val="50000"/>
                  </a:schemeClr>
                </a:solidFill>
                <a:effectLst/>
                <a:uLnTx/>
                <a:uFillTx/>
                <a:latin typeface="Calibri" pitchFamily="34" charset="0"/>
                <a:ea typeface="+mj-ea"/>
                <a:cs typeface="Arial" pitchFamily="34" charset="0"/>
              </a:rPr>
              <a:t>100 </a:t>
            </a:r>
            <a:r>
              <a:rPr kumimoji="0" lang="en-US" sz="2200" b="0" i="0" u="none" strike="noStrike" kern="1200" cap="none" spc="0" normalizeH="0" baseline="0" noProof="0" dirty="0" err="1" smtClean="0">
                <a:ln>
                  <a:noFill/>
                </a:ln>
                <a:solidFill>
                  <a:schemeClr val="tx1">
                    <a:lumMod val="50000"/>
                    <a:lumOff val="50000"/>
                  </a:schemeClr>
                </a:solidFill>
                <a:effectLst/>
                <a:uLnTx/>
                <a:uFillTx/>
                <a:latin typeface="Calibri" pitchFamily="34" charset="0"/>
                <a:ea typeface="+mj-ea"/>
                <a:cs typeface="Arial" pitchFamily="34" charset="0"/>
              </a:rPr>
              <a:t>btu</a:t>
            </a:r>
            <a:endParaRPr kumimoji="0" lang="en-US" sz="2200" b="0" i="0" u="none" strike="noStrike" kern="1200" cap="none" spc="0" normalizeH="0" baseline="0" noProof="0" dirty="0" smtClean="0">
              <a:ln>
                <a:noFill/>
              </a:ln>
              <a:solidFill>
                <a:schemeClr val="tx1">
                  <a:lumMod val="50000"/>
                  <a:lumOff val="50000"/>
                </a:schemeClr>
              </a:solidFill>
              <a:effectLst/>
              <a:uLnTx/>
              <a:uFillTx/>
              <a:latin typeface="Calibri" pitchFamily="34" charset="0"/>
              <a:ea typeface="+mj-ea"/>
              <a:cs typeface="Arial" pitchFamily="34" charset="0"/>
            </a:endParaRPr>
          </a:p>
        </p:txBody>
      </p:sp>
      <p:sp>
        <p:nvSpPr>
          <p:cNvPr id="58" name="TextBox 57"/>
          <p:cNvSpPr txBox="1"/>
          <p:nvPr/>
        </p:nvSpPr>
        <p:spPr>
          <a:xfrm>
            <a:off x="5988953" y="5354587"/>
            <a:ext cx="1062671" cy="556053"/>
          </a:xfrm>
          <a:prstGeom prst="rect">
            <a:avLst/>
          </a:prstGeom>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2200" b="0" i="0" u="none" strike="noStrike" kern="1200" cap="none" spc="0" normalizeH="0" baseline="0" noProof="0" dirty="0" smtClean="0">
                <a:ln>
                  <a:noFill/>
                </a:ln>
                <a:solidFill>
                  <a:schemeClr val="tx1">
                    <a:lumMod val="50000"/>
                    <a:lumOff val="50000"/>
                  </a:schemeClr>
                </a:solidFill>
                <a:effectLst/>
                <a:uLnTx/>
                <a:uFillTx/>
                <a:latin typeface="Calibri" pitchFamily="34" charset="0"/>
                <a:ea typeface="+mj-ea"/>
                <a:cs typeface="Arial" pitchFamily="34" charset="0"/>
              </a:rPr>
              <a:t>100 </a:t>
            </a:r>
            <a:r>
              <a:rPr kumimoji="0" lang="en-US" sz="2200" b="0" i="0" u="none" strike="noStrike" kern="1200" cap="none" spc="0" normalizeH="0" baseline="0" noProof="0" dirty="0" err="1" smtClean="0">
                <a:ln>
                  <a:noFill/>
                </a:ln>
                <a:solidFill>
                  <a:schemeClr val="tx1">
                    <a:lumMod val="50000"/>
                    <a:lumOff val="50000"/>
                  </a:schemeClr>
                </a:solidFill>
                <a:effectLst/>
                <a:uLnTx/>
                <a:uFillTx/>
                <a:latin typeface="Calibri" pitchFamily="34" charset="0"/>
                <a:ea typeface="+mj-ea"/>
                <a:cs typeface="Arial" pitchFamily="34" charset="0"/>
              </a:rPr>
              <a:t>btu</a:t>
            </a:r>
            <a:endParaRPr kumimoji="0" lang="en-US" sz="2200" b="0" i="0" u="none" strike="noStrike" kern="1200" cap="none" spc="0" normalizeH="0" baseline="0" noProof="0" dirty="0" smtClean="0">
              <a:ln>
                <a:noFill/>
              </a:ln>
              <a:solidFill>
                <a:schemeClr val="tx1">
                  <a:lumMod val="50000"/>
                  <a:lumOff val="50000"/>
                </a:schemeClr>
              </a:solidFill>
              <a:effectLst/>
              <a:uLnTx/>
              <a:uFillTx/>
              <a:latin typeface="Calibri" pitchFamily="34" charset="0"/>
              <a:ea typeface="+mj-ea"/>
              <a:cs typeface="Arial" pitchFamily="34" charset="0"/>
            </a:endParaRPr>
          </a:p>
        </p:txBody>
      </p:sp>
      <p:sp>
        <p:nvSpPr>
          <p:cNvPr id="59" name="TextBox 58"/>
          <p:cNvSpPr txBox="1"/>
          <p:nvPr/>
        </p:nvSpPr>
        <p:spPr>
          <a:xfrm>
            <a:off x="7624193" y="5358703"/>
            <a:ext cx="1062671" cy="556053"/>
          </a:xfrm>
          <a:prstGeom prst="rect">
            <a:avLst/>
          </a:prstGeom>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2200" b="0" i="0" u="none" strike="noStrike" kern="1200" cap="none" spc="0" normalizeH="0" baseline="0" noProof="0" dirty="0" smtClean="0">
                <a:ln>
                  <a:noFill/>
                </a:ln>
                <a:solidFill>
                  <a:schemeClr val="tx1">
                    <a:lumMod val="50000"/>
                    <a:lumOff val="50000"/>
                  </a:schemeClr>
                </a:solidFill>
                <a:effectLst/>
                <a:uLnTx/>
                <a:uFillTx/>
                <a:latin typeface="Calibri" pitchFamily="34" charset="0"/>
                <a:ea typeface="+mj-ea"/>
                <a:cs typeface="Arial" pitchFamily="34" charset="0"/>
              </a:rPr>
              <a:t>100 </a:t>
            </a:r>
            <a:r>
              <a:rPr kumimoji="0" lang="en-US" sz="2200" b="0" i="0" u="none" strike="noStrike" kern="1200" cap="none" spc="0" normalizeH="0" baseline="0" noProof="0" dirty="0" err="1" smtClean="0">
                <a:ln>
                  <a:noFill/>
                </a:ln>
                <a:solidFill>
                  <a:schemeClr val="tx1">
                    <a:lumMod val="50000"/>
                    <a:lumOff val="50000"/>
                  </a:schemeClr>
                </a:solidFill>
                <a:effectLst/>
                <a:uLnTx/>
                <a:uFillTx/>
                <a:latin typeface="Calibri" pitchFamily="34" charset="0"/>
                <a:ea typeface="+mj-ea"/>
                <a:cs typeface="Arial" pitchFamily="34" charset="0"/>
              </a:rPr>
              <a:t>btu</a:t>
            </a:r>
            <a:endParaRPr kumimoji="0" lang="en-US" sz="2200" b="0" i="0" u="none" strike="noStrike" kern="1200" cap="none" spc="0" normalizeH="0" baseline="0" noProof="0" dirty="0" smtClean="0">
              <a:ln>
                <a:noFill/>
              </a:ln>
              <a:solidFill>
                <a:schemeClr val="tx1">
                  <a:lumMod val="50000"/>
                  <a:lumOff val="50000"/>
                </a:schemeClr>
              </a:solidFill>
              <a:effectLst/>
              <a:uLnTx/>
              <a:uFillTx/>
              <a:latin typeface="Calibri" pitchFamily="34" charset="0"/>
              <a:ea typeface="+mj-ea"/>
              <a:cs typeface="Arial" pitchFamily="34" charset="0"/>
            </a:endParaRPr>
          </a:p>
        </p:txBody>
      </p:sp>
      <p:sp>
        <p:nvSpPr>
          <p:cNvPr id="60" name="Striped Right Arrow 59"/>
          <p:cNvSpPr/>
          <p:nvPr/>
        </p:nvSpPr>
        <p:spPr>
          <a:xfrm rot="5400000">
            <a:off x="6159883" y="4933767"/>
            <a:ext cx="731630" cy="330200"/>
          </a:xfrm>
          <a:prstGeom prst="stripedRightArrow">
            <a:avLst/>
          </a:prstGeom>
          <a:gradFill flip="none" rotWithShape="1">
            <a:gsLst>
              <a:gs pos="0">
                <a:srgbClr val="C00000">
                  <a:tint val="66000"/>
                  <a:satMod val="160000"/>
                </a:srgbClr>
              </a:gs>
              <a:gs pos="50000">
                <a:srgbClr val="C00000">
                  <a:tint val="44500"/>
                  <a:satMod val="160000"/>
                </a:srgbClr>
              </a:gs>
              <a:gs pos="100000">
                <a:srgbClr val="C000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1" name="Striped Right Arrow 60"/>
          <p:cNvSpPr/>
          <p:nvPr/>
        </p:nvSpPr>
        <p:spPr>
          <a:xfrm rot="16200000">
            <a:off x="7708596" y="4035843"/>
            <a:ext cx="731630" cy="330200"/>
          </a:xfrm>
          <a:prstGeom prst="stripedRightArrow">
            <a:avLst/>
          </a:prstGeom>
          <a:gradFill flip="none" rotWithShape="1">
            <a:gsLst>
              <a:gs pos="0">
                <a:srgbClr val="C00000">
                  <a:tint val="66000"/>
                  <a:satMod val="160000"/>
                </a:srgbClr>
              </a:gs>
              <a:gs pos="50000">
                <a:srgbClr val="C00000">
                  <a:tint val="44500"/>
                  <a:satMod val="160000"/>
                </a:srgbClr>
              </a:gs>
              <a:gs pos="100000">
                <a:srgbClr val="C000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2" name="Striped Right Arrow 61"/>
          <p:cNvSpPr/>
          <p:nvPr/>
        </p:nvSpPr>
        <p:spPr>
          <a:xfrm rot="5400000">
            <a:off x="7745695" y="4950240"/>
            <a:ext cx="731630" cy="330200"/>
          </a:xfrm>
          <a:prstGeom prst="stripedRightArrow">
            <a:avLst/>
          </a:prstGeom>
          <a:gradFill flip="none" rotWithShape="1">
            <a:gsLst>
              <a:gs pos="0">
                <a:srgbClr val="C00000">
                  <a:tint val="66000"/>
                  <a:satMod val="160000"/>
                </a:srgbClr>
              </a:gs>
              <a:gs pos="50000">
                <a:srgbClr val="C00000">
                  <a:tint val="44500"/>
                  <a:satMod val="160000"/>
                </a:srgbClr>
              </a:gs>
              <a:gs pos="100000">
                <a:srgbClr val="C000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3" name="TextBox 62"/>
          <p:cNvSpPr txBox="1"/>
          <p:nvPr/>
        </p:nvSpPr>
        <p:spPr>
          <a:xfrm>
            <a:off x="5918926" y="3311608"/>
            <a:ext cx="1198595" cy="481912"/>
          </a:xfrm>
          <a:prstGeom prst="rect">
            <a:avLst/>
          </a:prstGeom>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lang="en-US" sz="2200" dirty="0" smtClean="0">
                <a:solidFill>
                  <a:schemeClr val="accent1">
                    <a:lumMod val="75000"/>
                  </a:schemeClr>
                </a:solidFill>
                <a:latin typeface="Calibri" pitchFamily="34" charset="0"/>
                <a:ea typeface="+mj-ea"/>
                <a:cs typeface="Arial" pitchFamily="34" charset="0"/>
              </a:rPr>
              <a:t>75</a:t>
            </a:r>
            <a:r>
              <a:rPr kumimoji="0" lang="en-US" sz="2200" b="0" i="0" u="none" strike="noStrike" kern="1200" cap="none" spc="0" normalizeH="0" baseline="0" noProof="0" dirty="0" smtClean="0">
                <a:ln>
                  <a:noFill/>
                </a:ln>
                <a:solidFill>
                  <a:schemeClr val="accent1">
                    <a:lumMod val="75000"/>
                  </a:schemeClr>
                </a:solidFill>
                <a:effectLst/>
                <a:uLnTx/>
                <a:uFillTx/>
                <a:latin typeface="Calibri" pitchFamily="34" charset="0"/>
                <a:ea typeface="+mj-ea"/>
                <a:cs typeface="Arial" pitchFamily="34" charset="0"/>
              </a:rPr>
              <a:t> </a:t>
            </a:r>
            <a:r>
              <a:rPr kumimoji="0" lang="en-US" sz="2200" b="0" i="0" u="none" strike="noStrike" kern="1200" cap="none" spc="0" normalizeH="0" baseline="0" noProof="0" dirty="0" err="1" smtClean="0">
                <a:ln>
                  <a:noFill/>
                </a:ln>
                <a:solidFill>
                  <a:schemeClr val="accent1">
                    <a:lumMod val="75000"/>
                  </a:schemeClr>
                </a:solidFill>
                <a:effectLst/>
                <a:uLnTx/>
                <a:uFillTx/>
                <a:latin typeface="Calibri" pitchFamily="34" charset="0"/>
                <a:ea typeface="+mj-ea"/>
                <a:cs typeface="Arial" pitchFamily="34" charset="0"/>
              </a:rPr>
              <a:t>btu</a:t>
            </a:r>
            <a:endParaRPr kumimoji="0" lang="en-US" sz="2200" b="0" i="0" u="none" strike="noStrike" kern="1200" cap="none" spc="0" normalizeH="0" baseline="0" noProof="0" dirty="0" smtClean="0">
              <a:ln>
                <a:noFill/>
              </a:ln>
              <a:solidFill>
                <a:schemeClr val="accent1">
                  <a:lumMod val="75000"/>
                </a:schemeClr>
              </a:solidFill>
              <a:effectLst/>
              <a:uLnTx/>
              <a:uFillTx/>
              <a:latin typeface="Calibri" pitchFamily="34" charset="0"/>
              <a:ea typeface="+mj-ea"/>
              <a:cs typeface="Arial" pitchFamily="34" charset="0"/>
            </a:endParaRPr>
          </a:p>
        </p:txBody>
      </p:sp>
      <p:sp>
        <p:nvSpPr>
          <p:cNvPr id="64" name="Striped Right Arrow 63"/>
          <p:cNvSpPr/>
          <p:nvPr/>
        </p:nvSpPr>
        <p:spPr>
          <a:xfrm rot="16200000">
            <a:off x="6131016" y="4039959"/>
            <a:ext cx="731630" cy="330200"/>
          </a:xfrm>
          <a:prstGeom prst="stripedRightArrow">
            <a:avLst/>
          </a:prstGeom>
          <a:gradFill flip="none" rotWithShape="1">
            <a:gsLst>
              <a:gs pos="0">
                <a:srgbClr val="C00000">
                  <a:tint val="66000"/>
                  <a:satMod val="160000"/>
                </a:srgbClr>
              </a:gs>
              <a:gs pos="50000">
                <a:srgbClr val="C00000">
                  <a:tint val="44500"/>
                  <a:satMod val="160000"/>
                </a:srgbClr>
              </a:gs>
              <a:gs pos="100000">
                <a:srgbClr val="C000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5" name="TextBox 64"/>
          <p:cNvSpPr txBox="1"/>
          <p:nvPr/>
        </p:nvSpPr>
        <p:spPr>
          <a:xfrm>
            <a:off x="5477431" y="5808788"/>
            <a:ext cx="3633661" cy="681932"/>
          </a:xfrm>
          <a:prstGeom prst="rect">
            <a:avLst/>
          </a:prstGeom>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2200" b="0" i="0" u="none" strike="noStrike" kern="1200" cap="none" spc="0" normalizeH="0" baseline="0" noProof="0" dirty="0" smtClean="0">
                <a:ln>
                  <a:noFill/>
                </a:ln>
                <a:solidFill>
                  <a:schemeClr val="tx1">
                    <a:lumMod val="50000"/>
                    <a:lumOff val="50000"/>
                  </a:schemeClr>
                </a:solidFill>
                <a:effectLst/>
                <a:uLnTx/>
                <a:uFillTx/>
                <a:latin typeface="Calibri" pitchFamily="34" charset="0"/>
                <a:ea typeface="+mj-ea"/>
                <a:cs typeface="Arial" pitchFamily="34" charset="0"/>
              </a:rPr>
              <a:t>300 </a:t>
            </a:r>
            <a:r>
              <a:rPr kumimoji="0" lang="en-US" sz="2200" b="0" i="0" u="none" strike="noStrike" kern="1200" cap="none" spc="0" normalizeH="0" baseline="0" noProof="0" dirty="0" err="1" smtClean="0">
                <a:ln>
                  <a:noFill/>
                </a:ln>
                <a:solidFill>
                  <a:schemeClr val="tx1">
                    <a:lumMod val="50000"/>
                    <a:lumOff val="50000"/>
                  </a:schemeClr>
                </a:solidFill>
                <a:effectLst/>
                <a:uLnTx/>
                <a:uFillTx/>
                <a:latin typeface="Calibri" pitchFamily="34" charset="0"/>
                <a:ea typeface="+mj-ea"/>
                <a:cs typeface="Arial" pitchFamily="34" charset="0"/>
              </a:rPr>
              <a:t>btu’s</a:t>
            </a:r>
            <a:r>
              <a:rPr kumimoji="0" lang="en-US" sz="2200" b="0" i="0" u="none" strike="noStrike" kern="1200" cap="none" spc="0" normalizeH="0" baseline="0" noProof="0" dirty="0" smtClean="0">
                <a:ln>
                  <a:noFill/>
                </a:ln>
                <a:solidFill>
                  <a:schemeClr val="tx1">
                    <a:lumMod val="50000"/>
                    <a:lumOff val="50000"/>
                  </a:schemeClr>
                </a:solidFill>
                <a:effectLst/>
                <a:uLnTx/>
                <a:uFillTx/>
                <a:latin typeface="Calibri" pitchFamily="34" charset="0"/>
                <a:ea typeface="+mj-ea"/>
                <a:cs typeface="Arial" pitchFamily="34" charset="0"/>
              </a:rPr>
              <a:t> out &amp; 170 </a:t>
            </a:r>
            <a:r>
              <a:rPr kumimoji="0" lang="en-US" sz="2200" b="0" i="0" u="none" strike="noStrike" kern="1200" cap="none" spc="0" normalizeH="0" baseline="0" noProof="0" dirty="0" err="1" smtClean="0">
                <a:ln>
                  <a:noFill/>
                </a:ln>
                <a:solidFill>
                  <a:schemeClr val="tx1">
                    <a:lumMod val="50000"/>
                    <a:lumOff val="50000"/>
                  </a:schemeClr>
                </a:solidFill>
                <a:effectLst/>
                <a:uLnTx/>
                <a:uFillTx/>
                <a:latin typeface="Calibri" pitchFamily="34" charset="0"/>
                <a:ea typeface="+mj-ea"/>
                <a:cs typeface="Arial" pitchFamily="34" charset="0"/>
              </a:rPr>
              <a:t>btu’s</a:t>
            </a:r>
            <a:r>
              <a:rPr kumimoji="0" lang="en-US" sz="2200" b="0" i="0" u="none" strike="noStrike" kern="1200" cap="none" spc="0" normalizeH="0" baseline="0" noProof="0" dirty="0" smtClean="0">
                <a:ln>
                  <a:noFill/>
                </a:ln>
                <a:solidFill>
                  <a:schemeClr val="tx1">
                    <a:lumMod val="50000"/>
                    <a:lumOff val="50000"/>
                  </a:schemeClr>
                </a:solidFill>
                <a:effectLst/>
                <a:uLnTx/>
                <a:uFillTx/>
                <a:latin typeface="Calibri" pitchFamily="34" charset="0"/>
                <a:ea typeface="+mj-ea"/>
                <a:cs typeface="Arial" pitchFamily="34" charset="0"/>
              </a:rPr>
              <a:t> in</a:t>
            </a:r>
          </a:p>
        </p:txBody>
      </p:sp>
      <p:pic>
        <p:nvPicPr>
          <p:cNvPr id="66" name="Picture 65" descr="checkmark.PNG"/>
          <p:cNvPicPr>
            <a:picLocks noChangeAspect="1"/>
          </p:cNvPicPr>
          <p:nvPr/>
        </p:nvPicPr>
        <p:blipFill>
          <a:blip r:embed="rId3" cstate="print"/>
          <a:stretch>
            <a:fillRect/>
          </a:stretch>
        </p:blipFill>
        <p:spPr>
          <a:xfrm>
            <a:off x="308918" y="5733534"/>
            <a:ext cx="774357" cy="774357"/>
          </a:xfrm>
          <a:prstGeom prst="rect">
            <a:avLst/>
          </a:prstGeom>
          <a:ln>
            <a:solidFill>
              <a:schemeClr val="accent1">
                <a:shade val="50000"/>
              </a:schemeClr>
            </a:solidFill>
          </a:ln>
        </p:spPr>
      </p:pic>
      <p:pic>
        <p:nvPicPr>
          <p:cNvPr id="67" name="Picture 2" descr="C:\Documents and Settings\dgamble\My Documents\ENERGY STAR New Homes\Presentations\big red x.png"/>
          <p:cNvPicPr>
            <a:picLocks noChangeAspect="1" noChangeArrowheads="1"/>
          </p:cNvPicPr>
          <p:nvPr/>
        </p:nvPicPr>
        <p:blipFill>
          <a:blip r:embed="rId4" cstate="print"/>
          <a:srcRect/>
          <a:stretch>
            <a:fillRect/>
          </a:stretch>
        </p:blipFill>
        <p:spPr bwMode="auto">
          <a:xfrm>
            <a:off x="5006546" y="5824667"/>
            <a:ext cx="677562" cy="677562"/>
          </a:xfrm>
          <a:prstGeom prst="rect">
            <a:avLst/>
          </a:prstGeom>
          <a:noFill/>
          <a:ln>
            <a:solidFill>
              <a:srgbClr val="385D8A"/>
            </a:solidFill>
          </a:ln>
        </p:spPr>
      </p:pic>
      <p:sp>
        <p:nvSpPr>
          <p:cNvPr id="69" name="Slide Number Placeholder 3"/>
          <p:cNvSpPr txBox="1">
            <a:spLocks/>
          </p:cNvSpPr>
          <p:nvPr/>
        </p:nvSpPr>
        <p:spPr bwMode="auto">
          <a:xfrm>
            <a:off x="8229600" y="6172200"/>
            <a:ext cx="914400" cy="68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8CF41EA3-670D-4A2E-9248-4FE2F0D41611}" type="slidenum">
              <a:rPr lang="en-US" sz="1400">
                <a:solidFill>
                  <a:srgbClr val="000000"/>
                </a:solidFill>
              </a:rPr>
              <a:pPr algn="ctr"/>
              <a:t>36</a:t>
            </a:fld>
            <a:endParaRPr lang="en-US" sz="1400" dirty="0">
              <a:solidFill>
                <a:srgbClr val="000000"/>
              </a:solidFill>
            </a:endParaRPr>
          </a:p>
        </p:txBody>
      </p:sp>
    </p:spTree>
    <p:extLst>
      <p:ext uri="{BB962C8B-B14F-4D97-AF65-F5344CB8AC3E}">
        <p14:creationId xmlns:p14="http://schemas.microsoft.com/office/powerpoint/2010/main" val="3599368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58"/>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62"/>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59"/>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63"/>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64"/>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61"/>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5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67"/>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7" grpId="0" animBg="1"/>
      <p:bldP spid="38" grpId="0"/>
      <p:bldP spid="39" grpId="0" animBg="1"/>
      <p:bldP spid="40" grpId="0"/>
      <p:bldP spid="41" grpId="0" animBg="1"/>
      <p:bldP spid="43" grpId="0" animBg="1"/>
      <p:bldP spid="44" grpId="0" animBg="1"/>
      <p:bldP spid="45" grpId="0" animBg="1"/>
      <p:bldP spid="46" grpId="0"/>
      <p:bldP spid="55" grpId="0"/>
      <p:bldP spid="56" grpId="0" animBg="1"/>
      <p:bldP spid="57" grpId="0"/>
      <p:bldP spid="58" grpId="0"/>
      <p:bldP spid="59" grpId="0"/>
      <p:bldP spid="60" grpId="0" animBg="1"/>
      <p:bldP spid="61" grpId="0" animBg="1"/>
      <p:bldP spid="62" grpId="0" animBg="1"/>
      <p:bldP spid="63" grpId="0"/>
      <p:bldP spid="64" grpId="0" animBg="1"/>
      <p:bldP spid="6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Rectangular Callout 112"/>
          <p:cNvSpPr/>
          <p:nvPr/>
        </p:nvSpPr>
        <p:spPr>
          <a:xfrm flipH="1">
            <a:off x="3672350" y="5636265"/>
            <a:ext cx="1864658" cy="699316"/>
          </a:xfrm>
          <a:prstGeom prst="wedgeRectCallout">
            <a:avLst>
              <a:gd name="adj1" fmla="val 38292"/>
              <a:gd name="adj2" fmla="val -97138"/>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en-US" sz="2400" dirty="0">
              <a:latin typeface="Calibri" pitchFamily="34" charset="0"/>
              <a:cs typeface="Calibri" pitchFamily="34" charset="0"/>
            </a:endParaRPr>
          </a:p>
        </p:txBody>
      </p:sp>
      <p:grpSp>
        <p:nvGrpSpPr>
          <p:cNvPr id="82" name="Group 81"/>
          <p:cNvGrpSpPr/>
          <p:nvPr/>
        </p:nvGrpSpPr>
        <p:grpSpPr>
          <a:xfrm>
            <a:off x="1211159" y="4815871"/>
            <a:ext cx="3464784" cy="498090"/>
            <a:chOff x="1255486" y="4565831"/>
            <a:chExt cx="3006142" cy="1548313"/>
          </a:xfrm>
        </p:grpSpPr>
        <p:sp>
          <p:nvSpPr>
            <p:cNvPr id="83" name="Oval 82"/>
            <p:cNvSpPr/>
            <p:nvPr/>
          </p:nvSpPr>
          <p:spPr bwMode="auto">
            <a:xfrm>
              <a:off x="1255486" y="4572000"/>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84" name="Oval 83"/>
            <p:cNvSpPr/>
            <p:nvPr/>
          </p:nvSpPr>
          <p:spPr bwMode="auto">
            <a:xfrm>
              <a:off x="1371600" y="4572000"/>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88" name="Oval 87"/>
            <p:cNvSpPr/>
            <p:nvPr/>
          </p:nvSpPr>
          <p:spPr bwMode="auto">
            <a:xfrm>
              <a:off x="1498600" y="4565831"/>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89" name="Oval 88"/>
            <p:cNvSpPr/>
            <p:nvPr/>
          </p:nvSpPr>
          <p:spPr bwMode="auto">
            <a:xfrm>
              <a:off x="1589315" y="4572000"/>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90" name="Oval 89"/>
            <p:cNvSpPr/>
            <p:nvPr/>
          </p:nvSpPr>
          <p:spPr bwMode="auto">
            <a:xfrm>
              <a:off x="1716314" y="4572000"/>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91" name="Oval 90"/>
            <p:cNvSpPr/>
            <p:nvPr/>
          </p:nvSpPr>
          <p:spPr bwMode="auto">
            <a:xfrm>
              <a:off x="1832428" y="4565831"/>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92" name="Oval 91"/>
            <p:cNvSpPr/>
            <p:nvPr/>
          </p:nvSpPr>
          <p:spPr bwMode="auto">
            <a:xfrm>
              <a:off x="1952176" y="4582884"/>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93" name="Oval 92"/>
            <p:cNvSpPr/>
            <p:nvPr/>
          </p:nvSpPr>
          <p:spPr bwMode="auto">
            <a:xfrm>
              <a:off x="2068290" y="4582884"/>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94" name="Oval 93"/>
            <p:cNvSpPr/>
            <p:nvPr/>
          </p:nvSpPr>
          <p:spPr bwMode="auto">
            <a:xfrm>
              <a:off x="2195290" y="4576715"/>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95" name="Oval 94"/>
            <p:cNvSpPr/>
            <p:nvPr/>
          </p:nvSpPr>
          <p:spPr bwMode="auto">
            <a:xfrm>
              <a:off x="2286005" y="4582884"/>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96" name="Oval 95"/>
            <p:cNvSpPr/>
            <p:nvPr/>
          </p:nvSpPr>
          <p:spPr bwMode="auto">
            <a:xfrm>
              <a:off x="2413004" y="4582884"/>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97" name="Oval 96"/>
            <p:cNvSpPr/>
            <p:nvPr/>
          </p:nvSpPr>
          <p:spPr bwMode="auto">
            <a:xfrm>
              <a:off x="2529118" y="4576715"/>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98" name="Oval 97"/>
            <p:cNvSpPr/>
            <p:nvPr/>
          </p:nvSpPr>
          <p:spPr bwMode="auto">
            <a:xfrm>
              <a:off x="2606762" y="4572000"/>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99" name="Oval 98"/>
            <p:cNvSpPr/>
            <p:nvPr/>
          </p:nvSpPr>
          <p:spPr bwMode="auto">
            <a:xfrm>
              <a:off x="2722876" y="4572000"/>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00" name="Oval 99"/>
            <p:cNvSpPr/>
            <p:nvPr/>
          </p:nvSpPr>
          <p:spPr bwMode="auto">
            <a:xfrm>
              <a:off x="2849876" y="4565831"/>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01" name="Oval 100"/>
            <p:cNvSpPr/>
            <p:nvPr/>
          </p:nvSpPr>
          <p:spPr bwMode="auto">
            <a:xfrm>
              <a:off x="2940591" y="4572000"/>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02" name="Oval 101"/>
            <p:cNvSpPr/>
            <p:nvPr/>
          </p:nvSpPr>
          <p:spPr bwMode="auto">
            <a:xfrm>
              <a:off x="3067590" y="4572000"/>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03" name="Oval 102"/>
            <p:cNvSpPr/>
            <p:nvPr/>
          </p:nvSpPr>
          <p:spPr bwMode="auto">
            <a:xfrm>
              <a:off x="3183704" y="4565831"/>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04" name="Oval 103"/>
            <p:cNvSpPr/>
            <p:nvPr/>
          </p:nvSpPr>
          <p:spPr bwMode="auto">
            <a:xfrm>
              <a:off x="3303452" y="4582884"/>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05" name="Oval 104"/>
            <p:cNvSpPr/>
            <p:nvPr/>
          </p:nvSpPr>
          <p:spPr bwMode="auto">
            <a:xfrm>
              <a:off x="3419566" y="4582884"/>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06" name="Oval 105"/>
            <p:cNvSpPr/>
            <p:nvPr/>
          </p:nvSpPr>
          <p:spPr bwMode="auto">
            <a:xfrm>
              <a:off x="3546566" y="4576715"/>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07" name="Oval 106"/>
            <p:cNvSpPr/>
            <p:nvPr/>
          </p:nvSpPr>
          <p:spPr bwMode="auto">
            <a:xfrm>
              <a:off x="3659048" y="4590144"/>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08" name="Oval 107"/>
            <p:cNvSpPr/>
            <p:nvPr/>
          </p:nvSpPr>
          <p:spPr bwMode="auto">
            <a:xfrm>
              <a:off x="3775162" y="4590144"/>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09" name="Oval 108"/>
            <p:cNvSpPr/>
            <p:nvPr/>
          </p:nvSpPr>
          <p:spPr bwMode="auto">
            <a:xfrm>
              <a:off x="3902162" y="4583975"/>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10" name="Oval 109"/>
            <p:cNvSpPr/>
            <p:nvPr/>
          </p:nvSpPr>
          <p:spPr bwMode="auto">
            <a:xfrm>
              <a:off x="3979813" y="4587605"/>
              <a:ext cx="281815" cy="1523999"/>
            </a:xfrm>
            <a:prstGeom prst="ellipse">
              <a:avLst/>
            </a:prstGeom>
            <a:solidFill>
              <a:schemeClr val="bg1">
                <a:lumMod val="7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11" name="Oval 110"/>
            <p:cNvSpPr/>
            <p:nvPr/>
          </p:nvSpPr>
          <p:spPr bwMode="auto">
            <a:xfrm>
              <a:off x="4013163" y="4651829"/>
              <a:ext cx="221256" cy="1371601"/>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grpSp>
      <p:grpSp>
        <p:nvGrpSpPr>
          <p:cNvPr id="116" name="Group 115"/>
          <p:cNvGrpSpPr/>
          <p:nvPr/>
        </p:nvGrpSpPr>
        <p:grpSpPr>
          <a:xfrm>
            <a:off x="1624263" y="4278447"/>
            <a:ext cx="3464784" cy="498090"/>
            <a:chOff x="1255486" y="4565831"/>
            <a:chExt cx="3006142" cy="1548313"/>
          </a:xfrm>
        </p:grpSpPr>
        <p:sp>
          <p:nvSpPr>
            <p:cNvPr id="117" name="Oval 116"/>
            <p:cNvSpPr/>
            <p:nvPr/>
          </p:nvSpPr>
          <p:spPr bwMode="auto">
            <a:xfrm>
              <a:off x="1255486" y="4572000"/>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18" name="Oval 117"/>
            <p:cNvSpPr/>
            <p:nvPr/>
          </p:nvSpPr>
          <p:spPr bwMode="auto">
            <a:xfrm>
              <a:off x="1371600" y="4572000"/>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19" name="Oval 118"/>
            <p:cNvSpPr/>
            <p:nvPr/>
          </p:nvSpPr>
          <p:spPr bwMode="auto">
            <a:xfrm>
              <a:off x="1498600" y="4565831"/>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20" name="Oval 119"/>
            <p:cNvSpPr/>
            <p:nvPr/>
          </p:nvSpPr>
          <p:spPr bwMode="auto">
            <a:xfrm>
              <a:off x="1589315" y="4572000"/>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21" name="Oval 120"/>
            <p:cNvSpPr/>
            <p:nvPr/>
          </p:nvSpPr>
          <p:spPr bwMode="auto">
            <a:xfrm>
              <a:off x="1716314" y="4572000"/>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22" name="Oval 121"/>
            <p:cNvSpPr/>
            <p:nvPr/>
          </p:nvSpPr>
          <p:spPr bwMode="auto">
            <a:xfrm>
              <a:off x="1832428" y="4565831"/>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23" name="Oval 122"/>
            <p:cNvSpPr/>
            <p:nvPr/>
          </p:nvSpPr>
          <p:spPr bwMode="auto">
            <a:xfrm>
              <a:off x="1952176" y="4582884"/>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24" name="Oval 123"/>
            <p:cNvSpPr/>
            <p:nvPr/>
          </p:nvSpPr>
          <p:spPr bwMode="auto">
            <a:xfrm>
              <a:off x="2068290" y="4582884"/>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25" name="Oval 124"/>
            <p:cNvSpPr/>
            <p:nvPr/>
          </p:nvSpPr>
          <p:spPr bwMode="auto">
            <a:xfrm>
              <a:off x="2195290" y="4576715"/>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26" name="Oval 125"/>
            <p:cNvSpPr/>
            <p:nvPr/>
          </p:nvSpPr>
          <p:spPr bwMode="auto">
            <a:xfrm>
              <a:off x="2286005" y="4582884"/>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27" name="Oval 126"/>
            <p:cNvSpPr/>
            <p:nvPr/>
          </p:nvSpPr>
          <p:spPr bwMode="auto">
            <a:xfrm>
              <a:off x="2413004" y="4582884"/>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28" name="Oval 127"/>
            <p:cNvSpPr/>
            <p:nvPr/>
          </p:nvSpPr>
          <p:spPr bwMode="auto">
            <a:xfrm>
              <a:off x="2529118" y="4576715"/>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29" name="Oval 128"/>
            <p:cNvSpPr/>
            <p:nvPr/>
          </p:nvSpPr>
          <p:spPr bwMode="auto">
            <a:xfrm>
              <a:off x="2606762" y="4572000"/>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30" name="Oval 129"/>
            <p:cNvSpPr/>
            <p:nvPr/>
          </p:nvSpPr>
          <p:spPr bwMode="auto">
            <a:xfrm>
              <a:off x="2722876" y="4572000"/>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31" name="Oval 130"/>
            <p:cNvSpPr/>
            <p:nvPr/>
          </p:nvSpPr>
          <p:spPr bwMode="auto">
            <a:xfrm>
              <a:off x="2849876" y="4565831"/>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32" name="Oval 131"/>
            <p:cNvSpPr/>
            <p:nvPr/>
          </p:nvSpPr>
          <p:spPr bwMode="auto">
            <a:xfrm>
              <a:off x="2940591" y="4572000"/>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33" name="Oval 132"/>
            <p:cNvSpPr/>
            <p:nvPr/>
          </p:nvSpPr>
          <p:spPr bwMode="auto">
            <a:xfrm>
              <a:off x="3067590" y="4572000"/>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34" name="Oval 133"/>
            <p:cNvSpPr/>
            <p:nvPr/>
          </p:nvSpPr>
          <p:spPr bwMode="auto">
            <a:xfrm>
              <a:off x="3183704" y="4565831"/>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35" name="Oval 134"/>
            <p:cNvSpPr/>
            <p:nvPr/>
          </p:nvSpPr>
          <p:spPr bwMode="auto">
            <a:xfrm>
              <a:off x="3303452" y="4582884"/>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36" name="Oval 135"/>
            <p:cNvSpPr/>
            <p:nvPr/>
          </p:nvSpPr>
          <p:spPr bwMode="auto">
            <a:xfrm>
              <a:off x="3419566" y="4582884"/>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37" name="Oval 136"/>
            <p:cNvSpPr/>
            <p:nvPr/>
          </p:nvSpPr>
          <p:spPr bwMode="auto">
            <a:xfrm>
              <a:off x="3546566" y="4576715"/>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38" name="Oval 137"/>
            <p:cNvSpPr/>
            <p:nvPr/>
          </p:nvSpPr>
          <p:spPr bwMode="auto">
            <a:xfrm>
              <a:off x="3659048" y="4590144"/>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39" name="Oval 138"/>
            <p:cNvSpPr/>
            <p:nvPr/>
          </p:nvSpPr>
          <p:spPr bwMode="auto">
            <a:xfrm>
              <a:off x="3775162" y="4590144"/>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40" name="Oval 139"/>
            <p:cNvSpPr/>
            <p:nvPr/>
          </p:nvSpPr>
          <p:spPr bwMode="auto">
            <a:xfrm>
              <a:off x="3902162" y="4583975"/>
              <a:ext cx="304800" cy="1524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41" name="Oval 140"/>
            <p:cNvSpPr/>
            <p:nvPr/>
          </p:nvSpPr>
          <p:spPr bwMode="auto">
            <a:xfrm>
              <a:off x="3979813" y="4587605"/>
              <a:ext cx="281815" cy="1523999"/>
            </a:xfrm>
            <a:prstGeom prst="ellipse">
              <a:avLst/>
            </a:prstGeom>
            <a:solidFill>
              <a:schemeClr val="bg1">
                <a:lumMod val="7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42" name="Oval 141"/>
            <p:cNvSpPr/>
            <p:nvPr/>
          </p:nvSpPr>
          <p:spPr bwMode="auto">
            <a:xfrm>
              <a:off x="4013163" y="4651829"/>
              <a:ext cx="221256" cy="1371601"/>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grpSp>
      <p:sp>
        <p:nvSpPr>
          <p:cNvPr id="148" name="Content Placeholder 5"/>
          <p:cNvSpPr>
            <a:spLocks noGrp="1"/>
          </p:cNvSpPr>
          <p:nvPr>
            <p:ph idx="1"/>
          </p:nvPr>
        </p:nvSpPr>
        <p:spPr>
          <a:xfrm>
            <a:off x="480644" y="1600200"/>
            <a:ext cx="8663356" cy="794084"/>
          </a:xfrm>
        </p:spPr>
        <p:txBody>
          <a:bodyPr/>
          <a:lstStyle/>
          <a:p>
            <a:pPr lvl="0"/>
            <a:r>
              <a:rPr lang="en-US" sz="2800" kern="1200" dirty="0" smtClean="0">
                <a:cs typeface="Arial" charset="0"/>
              </a:rPr>
              <a:t>Factors that influence duct system design:</a:t>
            </a:r>
          </a:p>
        </p:txBody>
      </p:sp>
      <p:sp>
        <p:nvSpPr>
          <p:cNvPr id="2" name="Title 1"/>
          <p:cNvSpPr>
            <a:spLocks noGrp="1"/>
          </p:cNvSpPr>
          <p:nvPr>
            <p:ph type="title"/>
          </p:nvPr>
        </p:nvSpPr>
        <p:spPr/>
        <p:txBody>
          <a:bodyPr/>
          <a:lstStyle/>
          <a:p>
            <a:r>
              <a:rPr lang="en-US" sz="3200" kern="1200" dirty="0" smtClean="0">
                <a:latin typeface="Calibri" pitchFamily="34" charset="0"/>
                <a:cs typeface="Arial" charset="0"/>
              </a:rPr>
              <a:t>Step 3:</a:t>
            </a:r>
            <a:br>
              <a:rPr lang="en-US" sz="3200" kern="1200" dirty="0" smtClean="0">
                <a:latin typeface="Calibri" pitchFamily="34" charset="0"/>
                <a:cs typeface="Arial" charset="0"/>
              </a:rPr>
            </a:br>
            <a:r>
              <a:rPr lang="en-US" sz="3200" kern="1200" dirty="0" smtClean="0">
                <a:latin typeface="Calibri" pitchFamily="34" charset="0"/>
                <a:cs typeface="Arial" charset="0"/>
              </a:rPr>
              <a:t>Design the duct system</a:t>
            </a:r>
            <a:endParaRPr lang="en-US" sz="3200" kern="1200" dirty="0">
              <a:latin typeface="Calibri" pitchFamily="34" charset="0"/>
              <a:cs typeface="Arial" charset="0"/>
            </a:endParaRPr>
          </a:p>
        </p:txBody>
      </p:sp>
      <p:sp>
        <p:nvSpPr>
          <p:cNvPr id="6" name="Cube 5"/>
          <p:cNvSpPr/>
          <p:nvPr/>
        </p:nvSpPr>
        <p:spPr>
          <a:xfrm>
            <a:off x="4174958" y="4271779"/>
            <a:ext cx="1066800" cy="1085850"/>
          </a:xfrm>
          <a:prstGeom prst="cube">
            <a:avLst>
              <a:gd name="adj" fmla="val 64930"/>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7" name="Cube 6"/>
          <p:cNvSpPr/>
          <p:nvPr/>
        </p:nvSpPr>
        <p:spPr>
          <a:xfrm>
            <a:off x="4784558" y="4519429"/>
            <a:ext cx="3048000" cy="609600"/>
          </a:xfrm>
          <a:prstGeom prst="cube">
            <a:avLst>
              <a:gd name="adj" fmla="val 33680"/>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13" name="Cube 12"/>
          <p:cNvSpPr/>
          <p:nvPr/>
        </p:nvSpPr>
        <p:spPr>
          <a:xfrm>
            <a:off x="7636042" y="4522689"/>
            <a:ext cx="952500" cy="1700215"/>
          </a:xfrm>
          <a:prstGeom prst="cube">
            <a:avLst>
              <a:gd name="adj" fmla="val 20772"/>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143" name="Rectangular Callout 142"/>
          <p:cNvSpPr/>
          <p:nvPr/>
        </p:nvSpPr>
        <p:spPr>
          <a:xfrm>
            <a:off x="3652302" y="5628249"/>
            <a:ext cx="1864658" cy="699316"/>
          </a:xfrm>
          <a:prstGeom prst="wedgeRectCallout">
            <a:avLst>
              <a:gd name="adj1" fmla="val 38292"/>
              <a:gd name="adj2" fmla="val -97138"/>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en-US" sz="2400" dirty="0" smtClean="0">
                <a:latin typeface="Calibri" pitchFamily="34" charset="0"/>
                <a:cs typeface="Calibri" pitchFamily="34" charset="0"/>
              </a:rPr>
              <a:t>Flex vs. rigid duct type</a:t>
            </a:r>
            <a:endParaRPr lang="en-US" sz="2400" dirty="0">
              <a:latin typeface="Calibri" pitchFamily="34" charset="0"/>
              <a:cs typeface="Calibri" pitchFamily="34" charset="0"/>
            </a:endParaRPr>
          </a:p>
        </p:txBody>
      </p:sp>
      <p:sp>
        <p:nvSpPr>
          <p:cNvPr id="144" name="Rectangular Callout 143"/>
          <p:cNvSpPr/>
          <p:nvPr/>
        </p:nvSpPr>
        <p:spPr>
          <a:xfrm>
            <a:off x="5327918" y="3752064"/>
            <a:ext cx="1864658" cy="699316"/>
          </a:xfrm>
          <a:prstGeom prst="wedgeRectCallout">
            <a:avLst>
              <a:gd name="adj1" fmla="val -67504"/>
              <a:gd name="adj2" fmla="val 62675"/>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en-US" sz="2400" dirty="0" smtClean="0">
                <a:latin typeface="Calibri" pitchFamily="34" charset="0"/>
                <a:cs typeface="Calibri" pitchFamily="34" charset="0"/>
              </a:rPr>
              <a:t>Duct turns</a:t>
            </a:r>
            <a:endParaRPr lang="en-US" sz="2400" dirty="0">
              <a:latin typeface="Calibri" pitchFamily="34" charset="0"/>
              <a:cs typeface="Calibri" pitchFamily="34" charset="0"/>
            </a:endParaRPr>
          </a:p>
        </p:txBody>
      </p:sp>
      <p:sp>
        <p:nvSpPr>
          <p:cNvPr id="145" name="Rectangular Callout 144"/>
          <p:cNvSpPr/>
          <p:nvPr/>
        </p:nvSpPr>
        <p:spPr>
          <a:xfrm>
            <a:off x="314891" y="5475923"/>
            <a:ext cx="1864658" cy="699316"/>
          </a:xfrm>
          <a:prstGeom prst="wedgeRectCallout">
            <a:avLst>
              <a:gd name="adj1" fmla="val 34659"/>
              <a:gd name="adj2" fmla="val -80794"/>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en-US" sz="2400" dirty="0" smtClean="0">
                <a:latin typeface="Calibri" pitchFamily="34" charset="0"/>
                <a:cs typeface="Calibri" pitchFamily="34" charset="0"/>
              </a:rPr>
              <a:t>Duct diameter</a:t>
            </a:r>
            <a:endParaRPr lang="en-US" sz="2400" dirty="0">
              <a:latin typeface="Calibri" pitchFamily="34" charset="0"/>
              <a:cs typeface="Calibri" pitchFamily="34" charset="0"/>
            </a:endParaRPr>
          </a:p>
        </p:txBody>
      </p:sp>
      <p:sp>
        <p:nvSpPr>
          <p:cNvPr id="146" name="Rectangular Callout 145"/>
          <p:cNvSpPr/>
          <p:nvPr/>
        </p:nvSpPr>
        <p:spPr>
          <a:xfrm>
            <a:off x="324853" y="3616483"/>
            <a:ext cx="1864658" cy="699316"/>
          </a:xfrm>
          <a:prstGeom prst="wedgeRectCallout">
            <a:avLst>
              <a:gd name="adj1" fmla="val 42151"/>
              <a:gd name="adj2" fmla="val 84468"/>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en-US" sz="2400" dirty="0" smtClean="0">
                <a:latin typeface="Calibri" pitchFamily="34" charset="0"/>
                <a:cs typeface="Calibri" pitchFamily="34" charset="0"/>
              </a:rPr>
              <a:t>Duct length</a:t>
            </a:r>
            <a:endParaRPr lang="en-US" sz="2400" dirty="0">
              <a:latin typeface="Calibri" pitchFamily="34" charset="0"/>
              <a:cs typeface="Calibri" pitchFamily="34" charset="0"/>
            </a:endParaRPr>
          </a:p>
        </p:txBody>
      </p:sp>
      <p:sp>
        <p:nvSpPr>
          <p:cNvPr id="147" name="Slide Number Placeholder 3"/>
          <p:cNvSpPr txBox="1">
            <a:spLocks/>
          </p:cNvSpPr>
          <p:nvPr/>
        </p:nvSpPr>
        <p:spPr bwMode="auto">
          <a:xfrm>
            <a:off x="8229600" y="6172200"/>
            <a:ext cx="914400" cy="68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8CF41EA3-670D-4A2E-9248-4FE2F0D41611}" type="slidenum">
              <a:rPr lang="en-US" sz="1400">
                <a:solidFill>
                  <a:srgbClr val="000000"/>
                </a:solidFill>
              </a:rPr>
              <a:pPr algn="ctr"/>
              <a:t>37</a:t>
            </a:fld>
            <a:endParaRPr lang="en-US" sz="1400" dirty="0">
              <a:solidFill>
                <a:srgbClr val="000000"/>
              </a:solidFill>
            </a:endParaRPr>
          </a:p>
        </p:txBody>
      </p:sp>
      <p:sp>
        <p:nvSpPr>
          <p:cNvPr id="112" name="Content Placeholder 5"/>
          <p:cNvSpPr txBox="1">
            <a:spLocks/>
          </p:cNvSpPr>
          <p:nvPr/>
        </p:nvSpPr>
        <p:spPr bwMode="auto">
          <a:xfrm>
            <a:off x="1082223" y="2165685"/>
            <a:ext cx="6834556" cy="1311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2"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
                <a:srgbClr val="00B0F0"/>
              </a:buClr>
              <a:buSzTx/>
              <a:buFont typeface="Arial" charset="0"/>
              <a:buChar char="•"/>
              <a:tabLst/>
              <a:defRPr/>
            </a:pPr>
            <a:r>
              <a:rPr kumimoji="0" lang="en-US" sz="2400" b="0" i="0" u="none" strike="noStrike" kern="1200" cap="none" spc="0" normalizeH="0" baseline="0" noProof="0" dirty="0" smtClean="0">
                <a:ln>
                  <a:noFill/>
                </a:ln>
                <a:solidFill>
                  <a:schemeClr val="tx1">
                    <a:lumMod val="75000"/>
                    <a:lumOff val="25000"/>
                  </a:schemeClr>
                </a:solidFill>
                <a:effectLst/>
                <a:uLnTx/>
                <a:uFillTx/>
                <a:latin typeface="+mn-lt"/>
                <a:cs typeface="Arial" charset="0"/>
              </a:rPr>
              <a:t>Duct length</a:t>
            </a:r>
          </a:p>
          <a:p>
            <a:pPr marL="342900" marR="0" lvl="0" indent="-342900" algn="l" defTabSz="914400" rtl="0" eaLnBrk="0" fontAlgn="base" latinLnBrk="0" hangingPunct="0">
              <a:lnSpc>
                <a:spcPct val="100000"/>
              </a:lnSpc>
              <a:spcBef>
                <a:spcPct val="20000"/>
              </a:spcBef>
              <a:spcAft>
                <a:spcPct val="0"/>
              </a:spcAft>
              <a:buClr>
                <a:srgbClr val="00B0F0"/>
              </a:buClr>
              <a:buSzTx/>
              <a:buFont typeface="Arial" charset="0"/>
              <a:buChar char="•"/>
              <a:tabLst/>
              <a:defRPr/>
            </a:pPr>
            <a:r>
              <a:rPr kumimoji="0" lang="en-US" sz="2400" b="0" i="0" u="none" strike="noStrike" kern="1200" cap="none" spc="0" normalizeH="0" baseline="0" noProof="0" dirty="0" smtClean="0">
                <a:ln>
                  <a:noFill/>
                </a:ln>
                <a:solidFill>
                  <a:schemeClr val="tx1">
                    <a:lumMod val="75000"/>
                    <a:lumOff val="25000"/>
                  </a:schemeClr>
                </a:solidFill>
                <a:effectLst/>
                <a:uLnTx/>
                <a:uFillTx/>
                <a:latin typeface="+mn-lt"/>
                <a:cs typeface="Arial" charset="0"/>
              </a:rPr>
              <a:t>Duct diameter</a:t>
            </a:r>
          </a:p>
          <a:p>
            <a:pPr marL="342900" marR="0" lvl="0" indent="-342900" algn="l" defTabSz="914400" rtl="0" eaLnBrk="0" fontAlgn="base" latinLnBrk="0" hangingPunct="0">
              <a:lnSpc>
                <a:spcPct val="100000"/>
              </a:lnSpc>
              <a:spcBef>
                <a:spcPct val="20000"/>
              </a:spcBef>
              <a:spcAft>
                <a:spcPct val="0"/>
              </a:spcAft>
              <a:buClr>
                <a:srgbClr val="00B0F0"/>
              </a:buClr>
              <a:buSzTx/>
              <a:buFont typeface="Arial" charset="0"/>
              <a:buChar char="•"/>
              <a:tabLst/>
              <a:defRPr/>
            </a:pPr>
            <a:r>
              <a:rPr kumimoji="0" lang="en-US" sz="2400" b="0" i="0" u="none" strike="noStrike" kern="1200" cap="none" spc="0" normalizeH="0" baseline="0" noProof="0" dirty="0" smtClean="0">
                <a:ln>
                  <a:noFill/>
                </a:ln>
                <a:solidFill>
                  <a:schemeClr val="tx1">
                    <a:lumMod val="75000"/>
                    <a:lumOff val="25000"/>
                  </a:schemeClr>
                </a:solidFill>
                <a:effectLst/>
                <a:uLnTx/>
                <a:uFillTx/>
                <a:latin typeface="+mn-lt"/>
                <a:cs typeface="Arial" charset="0"/>
              </a:rPr>
              <a:t>Duct type</a:t>
            </a:r>
          </a:p>
          <a:p>
            <a:pPr marL="342900" marR="0" lvl="0" indent="-342900" algn="l" defTabSz="914400" rtl="0" eaLnBrk="0" fontAlgn="base" latinLnBrk="0" hangingPunct="0">
              <a:lnSpc>
                <a:spcPct val="100000"/>
              </a:lnSpc>
              <a:spcBef>
                <a:spcPct val="20000"/>
              </a:spcBef>
              <a:spcAft>
                <a:spcPct val="0"/>
              </a:spcAft>
              <a:buClr>
                <a:srgbClr val="00B0F0"/>
              </a:buClr>
              <a:buSzTx/>
              <a:buFont typeface="Arial" charset="0"/>
              <a:buChar char="•"/>
              <a:tabLst/>
              <a:defRPr/>
            </a:pPr>
            <a:r>
              <a:rPr kumimoji="0" lang="en-US" sz="2400" b="0" i="0" u="none" strike="noStrike" kern="1200" cap="none" spc="0" normalizeH="0" baseline="0" noProof="0" dirty="0" smtClean="0">
                <a:ln>
                  <a:noFill/>
                </a:ln>
                <a:solidFill>
                  <a:schemeClr val="tx1">
                    <a:lumMod val="75000"/>
                    <a:lumOff val="25000"/>
                  </a:schemeClr>
                </a:solidFill>
                <a:effectLst/>
                <a:uLnTx/>
                <a:uFillTx/>
                <a:latin typeface="+mn-lt"/>
                <a:cs typeface="Arial" charset="0"/>
              </a:rPr>
              <a:t>Duct turns</a:t>
            </a:r>
          </a:p>
          <a:p>
            <a:pPr marL="342900" marR="0" lvl="0" indent="-342900" algn="l" defTabSz="914400" rtl="0" eaLnBrk="0" fontAlgn="base" latinLnBrk="0" hangingPunct="0">
              <a:lnSpc>
                <a:spcPct val="100000"/>
              </a:lnSpc>
              <a:spcBef>
                <a:spcPct val="20000"/>
              </a:spcBef>
              <a:spcAft>
                <a:spcPct val="0"/>
              </a:spcAft>
              <a:buClr>
                <a:srgbClr val="00B0F0"/>
              </a:buClr>
              <a:buSzTx/>
              <a:buFont typeface="Arial" charset="0"/>
              <a:buChar char="•"/>
              <a:tabLst/>
              <a:defRPr/>
            </a:pPr>
            <a:r>
              <a:rPr kumimoji="0" lang="en-US" sz="2400" b="0" i="0" u="none" strike="noStrike" kern="1200" cap="none" spc="0" normalizeH="0" baseline="0" noProof="0" dirty="0" smtClean="0">
                <a:ln>
                  <a:noFill/>
                </a:ln>
                <a:solidFill>
                  <a:schemeClr val="tx1">
                    <a:lumMod val="75000"/>
                    <a:lumOff val="25000"/>
                  </a:schemeClr>
                </a:solidFill>
                <a:effectLst/>
                <a:uLnTx/>
                <a:uFillTx/>
                <a:latin typeface="+mn-lt"/>
                <a:cs typeface="Arial" charset="0"/>
              </a:rPr>
              <a:t>Other components, like filters</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2"/>
          <p:cNvSpPr>
            <a:spLocks noGrp="1"/>
          </p:cNvSpPr>
          <p:nvPr>
            <p:ph type="title"/>
          </p:nvPr>
        </p:nvSpPr>
        <p:spPr/>
        <p:txBody>
          <a:bodyPr/>
          <a:lstStyle/>
          <a:p>
            <a:r>
              <a:rPr lang="en-US" sz="3200" kern="1200" dirty="0" smtClean="0">
                <a:latin typeface="Calibri" pitchFamily="34" charset="0"/>
                <a:cs typeface="Arial" charset="0"/>
              </a:rPr>
              <a:t>Step 3:</a:t>
            </a:r>
            <a:br>
              <a:rPr lang="en-US" sz="3200" kern="1200" dirty="0" smtClean="0">
                <a:latin typeface="Calibri" pitchFamily="34" charset="0"/>
                <a:cs typeface="Arial" charset="0"/>
              </a:rPr>
            </a:br>
            <a:r>
              <a:rPr lang="en-US" sz="3200" kern="1200" dirty="0" smtClean="0">
                <a:latin typeface="Calibri" pitchFamily="34" charset="0"/>
                <a:cs typeface="Arial" charset="0"/>
              </a:rPr>
              <a:t>Design the duct system</a:t>
            </a:r>
          </a:p>
        </p:txBody>
      </p:sp>
      <p:sp>
        <p:nvSpPr>
          <p:cNvPr id="22" name="Striped Right Arrow 21"/>
          <p:cNvSpPr/>
          <p:nvPr/>
        </p:nvSpPr>
        <p:spPr>
          <a:xfrm>
            <a:off x="4605438" y="2028805"/>
            <a:ext cx="731630" cy="330200"/>
          </a:xfrm>
          <a:prstGeom prst="stripedRightArrow">
            <a:avLst/>
          </a:prstGeom>
          <a:gradFill flip="none" rotWithShape="1">
            <a:gsLst>
              <a:gs pos="20000">
                <a:srgbClr val="0070C0">
                  <a:alpha val="80000"/>
                </a:srgb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2" name="Group 33"/>
          <p:cNvGrpSpPr/>
          <p:nvPr/>
        </p:nvGrpSpPr>
        <p:grpSpPr>
          <a:xfrm>
            <a:off x="3612810" y="2029509"/>
            <a:ext cx="598443" cy="497361"/>
            <a:chOff x="914400" y="5857103"/>
            <a:chExt cx="790833" cy="642551"/>
          </a:xfrm>
        </p:grpSpPr>
        <p:sp>
          <p:nvSpPr>
            <p:cNvPr id="35" name="Rectangle 34"/>
            <p:cNvSpPr/>
            <p:nvPr/>
          </p:nvSpPr>
          <p:spPr>
            <a:xfrm>
              <a:off x="1173893" y="5863452"/>
              <a:ext cx="531340" cy="345989"/>
            </a:xfrm>
            <a:prstGeom prst="rect">
              <a:avLst/>
            </a:prstGeom>
            <a:gradFill>
              <a:gsLst>
                <a:gs pos="0">
                  <a:schemeClr val="bg1">
                    <a:lumMod val="75000"/>
                  </a:schemeClr>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p:cNvSpPr/>
            <p:nvPr/>
          </p:nvSpPr>
          <p:spPr>
            <a:xfrm>
              <a:off x="914400" y="5857103"/>
              <a:ext cx="642551" cy="642551"/>
            </a:xfrm>
            <a:prstGeom prst="ellipse">
              <a:avLst/>
            </a:prstGeom>
            <a:gradFill>
              <a:gsLst>
                <a:gs pos="0">
                  <a:schemeClr val="bg1">
                    <a:lumMod val="75000"/>
                  </a:schemeClr>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1041400" y="5975350"/>
              <a:ext cx="387349" cy="410004"/>
            </a:xfrm>
            <a:prstGeom prst="ellipse">
              <a:avLst/>
            </a:prstGeom>
            <a:gradFill>
              <a:gsLst>
                <a:gs pos="0">
                  <a:schemeClr val="bg1">
                    <a:lumMod val="75000"/>
                  </a:schemeClr>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050" name="Picture 2" descr="balloons,blues,celebrations,parties,special occasions"/>
          <p:cNvPicPr>
            <a:picLocks noChangeAspect="1" noChangeArrowheads="1"/>
          </p:cNvPicPr>
          <p:nvPr/>
        </p:nvPicPr>
        <p:blipFill>
          <a:blip r:embed="rId3" cstate="print"/>
          <a:srcRect b="23385"/>
          <a:stretch>
            <a:fillRect/>
          </a:stretch>
        </p:blipFill>
        <p:spPr bwMode="auto">
          <a:xfrm rot="5400000">
            <a:off x="3335186" y="3627589"/>
            <a:ext cx="2757494" cy="2112666"/>
          </a:xfrm>
          <a:prstGeom prst="rect">
            <a:avLst/>
          </a:prstGeom>
          <a:noFill/>
        </p:spPr>
      </p:pic>
      <p:sp>
        <p:nvSpPr>
          <p:cNvPr id="45" name="Striped Right Arrow 44"/>
          <p:cNvSpPr/>
          <p:nvPr/>
        </p:nvSpPr>
        <p:spPr>
          <a:xfrm>
            <a:off x="2843313" y="4543405"/>
            <a:ext cx="731630" cy="330200"/>
          </a:xfrm>
          <a:prstGeom prst="stripedRightArrow">
            <a:avLst/>
          </a:prstGeom>
          <a:gradFill flip="none" rotWithShape="1">
            <a:gsLst>
              <a:gs pos="20000">
                <a:srgbClr val="0070C0">
                  <a:alpha val="80000"/>
                </a:srgb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6" name="TextBox 45"/>
          <p:cNvSpPr txBox="1"/>
          <p:nvPr/>
        </p:nvSpPr>
        <p:spPr>
          <a:xfrm>
            <a:off x="2102708" y="2629164"/>
            <a:ext cx="4907692" cy="457200"/>
          </a:xfrm>
          <a:prstGeom prst="rect">
            <a:avLst/>
          </a:prstGeom>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lang="en-US" sz="2800" dirty="0" smtClean="0">
                <a:solidFill>
                  <a:schemeClr val="tx1">
                    <a:lumMod val="75000"/>
                    <a:lumOff val="25000"/>
                  </a:schemeClr>
                </a:solidFill>
                <a:latin typeface="+mn-lt"/>
                <a:cs typeface="Arial" charset="0"/>
              </a:rPr>
              <a:t>A fan uses energy to push air</a:t>
            </a:r>
          </a:p>
        </p:txBody>
      </p:sp>
      <p:sp>
        <p:nvSpPr>
          <p:cNvPr id="47" name="TextBox 46"/>
          <p:cNvSpPr txBox="1"/>
          <p:nvPr/>
        </p:nvSpPr>
        <p:spPr>
          <a:xfrm>
            <a:off x="2768600" y="6019800"/>
            <a:ext cx="3583462" cy="457200"/>
          </a:xfrm>
          <a:prstGeom prst="rect">
            <a:avLst/>
          </a:prstGeom>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lang="en-US" sz="2800" dirty="0" smtClean="0">
                <a:solidFill>
                  <a:schemeClr val="tx1">
                    <a:lumMod val="75000"/>
                    <a:lumOff val="25000"/>
                  </a:schemeClr>
                </a:solidFill>
                <a:latin typeface="+mn-lt"/>
                <a:cs typeface="Arial" charset="0"/>
              </a:rPr>
              <a:t>Like we use energy to push air into a balloon</a:t>
            </a:r>
          </a:p>
        </p:txBody>
      </p:sp>
      <p:sp>
        <p:nvSpPr>
          <p:cNvPr id="52" name="Striped Right Arrow 51"/>
          <p:cNvSpPr/>
          <p:nvPr/>
        </p:nvSpPr>
        <p:spPr>
          <a:xfrm rot="17542387">
            <a:off x="4737298" y="4002993"/>
            <a:ext cx="297345" cy="247650"/>
          </a:xfrm>
          <a:prstGeom prst="stripedRightArrow">
            <a:avLst/>
          </a:prstGeom>
          <a:gradFill flip="none" rotWithShape="1">
            <a:gsLst>
              <a:gs pos="20000">
                <a:schemeClr val="accent2">
                  <a:lumMod val="75000"/>
                </a:scheme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3" name="Striped Right Arrow 52"/>
          <p:cNvSpPr/>
          <p:nvPr/>
        </p:nvSpPr>
        <p:spPr>
          <a:xfrm rot="10800000" flipH="1">
            <a:off x="5230785" y="4563335"/>
            <a:ext cx="297345" cy="247650"/>
          </a:xfrm>
          <a:prstGeom prst="stripedRightArrow">
            <a:avLst/>
          </a:prstGeom>
          <a:gradFill flip="none" rotWithShape="1">
            <a:gsLst>
              <a:gs pos="20000">
                <a:schemeClr val="accent2">
                  <a:lumMod val="75000"/>
                </a:scheme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4" name="Striped Right Arrow 53"/>
          <p:cNvSpPr/>
          <p:nvPr/>
        </p:nvSpPr>
        <p:spPr>
          <a:xfrm rot="4057613" flipV="1">
            <a:off x="4965763" y="5056673"/>
            <a:ext cx="297345" cy="247650"/>
          </a:xfrm>
          <a:prstGeom prst="stripedRightArrow">
            <a:avLst/>
          </a:prstGeom>
          <a:gradFill flip="none" rotWithShape="1">
            <a:gsLst>
              <a:gs pos="20000">
                <a:schemeClr val="accent2">
                  <a:lumMod val="75000"/>
                </a:scheme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5" name="Striped Right Arrow 54"/>
          <p:cNvSpPr/>
          <p:nvPr/>
        </p:nvSpPr>
        <p:spPr>
          <a:xfrm rot="17542387" flipH="1" flipV="1">
            <a:off x="4270572" y="5098371"/>
            <a:ext cx="297345" cy="247650"/>
          </a:xfrm>
          <a:prstGeom prst="stripedRightArrow">
            <a:avLst/>
          </a:prstGeom>
          <a:gradFill flip="none" rotWithShape="1">
            <a:gsLst>
              <a:gs pos="20000">
                <a:schemeClr val="accent2">
                  <a:lumMod val="75000"/>
                </a:scheme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6" name="Striped Right Arrow 55"/>
          <p:cNvSpPr/>
          <p:nvPr/>
        </p:nvSpPr>
        <p:spPr>
          <a:xfrm rot="3300000" flipH="1">
            <a:off x="4103380" y="4211681"/>
            <a:ext cx="297345" cy="247650"/>
          </a:xfrm>
          <a:prstGeom prst="stripedRightArrow">
            <a:avLst/>
          </a:prstGeom>
          <a:gradFill flip="none" rotWithShape="1">
            <a:gsLst>
              <a:gs pos="20000">
                <a:schemeClr val="accent2">
                  <a:lumMod val="75000"/>
                </a:scheme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7" name="Striped Right Arrow 56"/>
          <p:cNvSpPr/>
          <p:nvPr/>
        </p:nvSpPr>
        <p:spPr>
          <a:xfrm rot="17542387" flipH="1" flipV="1">
            <a:off x="5205141" y="3845182"/>
            <a:ext cx="185841" cy="154781"/>
          </a:xfrm>
          <a:prstGeom prst="stripedRightArrow">
            <a:avLst/>
          </a:prstGeom>
          <a:gradFill flip="none" rotWithShape="1">
            <a:gsLst>
              <a:gs pos="20000">
                <a:schemeClr val="accent2">
                  <a:lumMod val="75000"/>
                </a:scheme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8" name="Striped Right Arrow 57"/>
          <p:cNvSpPr/>
          <p:nvPr/>
        </p:nvSpPr>
        <p:spPr>
          <a:xfrm rot="2400000" flipH="1">
            <a:off x="5443266" y="5169159"/>
            <a:ext cx="185841" cy="154781"/>
          </a:xfrm>
          <a:prstGeom prst="stripedRightArrow">
            <a:avLst/>
          </a:prstGeom>
          <a:gradFill flip="none" rotWithShape="1">
            <a:gsLst>
              <a:gs pos="20000">
                <a:schemeClr val="accent2">
                  <a:lumMod val="75000"/>
                </a:scheme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9" name="Striped Right Arrow 58"/>
          <p:cNvSpPr/>
          <p:nvPr/>
        </p:nvSpPr>
        <p:spPr>
          <a:xfrm rot="2400000" flipV="1">
            <a:off x="3776390" y="4121410"/>
            <a:ext cx="185841" cy="154781"/>
          </a:xfrm>
          <a:prstGeom prst="stripedRightArrow">
            <a:avLst/>
          </a:prstGeom>
          <a:gradFill flip="none" rotWithShape="1">
            <a:gsLst>
              <a:gs pos="20000">
                <a:schemeClr val="accent2">
                  <a:lumMod val="75000"/>
                </a:scheme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0" name="Striped Right Arrow 59"/>
          <p:cNvSpPr/>
          <p:nvPr/>
        </p:nvSpPr>
        <p:spPr>
          <a:xfrm rot="16200000">
            <a:off x="4633642" y="5531107"/>
            <a:ext cx="185841" cy="154781"/>
          </a:xfrm>
          <a:prstGeom prst="stripedRightArrow">
            <a:avLst/>
          </a:prstGeom>
          <a:gradFill flip="none" rotWithShape="1">
            <a:gsLst>
              <a:gs pos="20000">
                <a:schemeClr val="accent2">
                  <a:lumMod val="75000"/>
                </a:scheme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Slide Number Placeholder 3"/>
          <p:cNvSpPr txBox="1">
            <a:spLocks/>
          </p:cNvSpPr>
          <p:nvPr/>
        </p:nvSpPr>
        <p:spPr bwMode="auto">
          <a:xfrm>
            <a:off x="8229600" y="6172200"/>
            <a:ext cx="914400" cy="68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8CF41EA3-670D-4A2E-9248-4FE2F0D41611}" type="slidenum">
              <a:rPr lang="en-US" sz="1400">
                <a:solidFill>
                  <a:srgbClr val="000000"/>
                </a:solidFill>
              </a:rPr>
              <a:pPr algn="ctr"/>
              <a:t>38</a:t>
            </a:fld>
            <a:endParaRPr lang="en-US" sz="1400" dirty="0">
              <a:solidFill>
                <a:srgbClr val="000000"/>
              </a:solidFill>
            </a:endParaRPr>
          </a:p>
        </p:txBody>
      </p:sp>
    </p:spTree>
    <p:extLst>
      <p:ext uri="{BB962C8B-B14F-4D97-AF65-F5344CB8AC3E}">
        <p14:creationId xmlns:p14="http://schemas.microsoft.com/office/powerpoint/2010/main" val="3712266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7" grpId="0"/>
      <p:bldP spid="52" grpId="0" animBg="1"/>
      <p:bldP spid="53" grpId="0" animBg="1"/>
      <p:bldP spid="54" grpId="0" animBg="1"/>
      <p:bldP spid="55" grpId="0" animBg="1"/>
      <p:bldP spid="56" grpId="0" animBg="1"/>
      <p:bldP spid="57" grpId="0" animBg="1"/>
      <p:bldP spid="58" grpId="0" animBg="1"/>
      <p:bldP spid="59" grpId="0" animBg="1"/>
      <p:bldP spid="60"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2"/>
          <p:cNvSpPr>
            <a:spLocks noGrp="1"/>
          </p:cNvSpPr>
          <p:nvPr>
            <p:ph type="title"/>
          </p:nvPr>
        </p:nvSpPr>
        <p:spPr/>
        <p:txBody>
          <a:bodyPr/>
          <a:lstStyle/>
          <a:p>
            <a:r>
              <a:rPr lang="en-US" sz="3200" kern="1200" dirty="0" smtClean="0">
                <a:latin typeface="Calibri" pitchFamily="34" charset="0"/>
                <a:cs typeface="Arial" charset="0"/>
              </a:rPr>
              <a:t>Step 3:</a:t>
            </a:r>
            <a:br>
              <a:rPr lang="en-US" sz="3200" kern="1200" dirty="0" smtClean="0">
                <a:latin typeface="Calibri" pitchFamily="34" charset="0"/>
                <a:cs typeface="Arial" charset="0"/>
              </a:rPr>
            </a:br>
            <a:r>
              <a:rPr lang="en-US" sz="3200" kern="1200" dirty="0" smtClean="0">
                <a:latin typeface="Calibri" pitchFamily="34" charset="0"/>
                <a:cs typeface="Arial" charset="0"/>
              </a:rPr>
              <a:t>Design the duct system</a:t>
            </a:r>
          </a:p>
        </p:txBody>
      </p:sp>
      <p:pic>
        <p:nvPicPr>
          <p:cNvPr id="2050" name="Picture 2" descr="balloons,blues,celebrations,parties,special occasions"/>
          <p:cNvPicPr>
            <a:picLocks noChangeAspect="1" noChangeArrowheads="1"/>
          </p:cNvPicPr>
          <p:nvPr/>
        </p:nvPicPr>
        <p:blipFill>
          <a:blip r:embed="rId3" cstate="print"/>
          <a:srcRect b="17167"/>
          <a:stretch>
            <a:fillRect/>
          </a:stretch>
        </p:blipFill>
        <p:spPr bwMode="auto">
          <a:xfrm rot="5400000">
            <a:off x="639611" y="2303615"/>
            <a:ext cx="2757494" cy="2284117"/>
          </a:xfrm>
          <a:prstGeom prst="rect">
            <a:avLst/>
          </a:prstGeom>
          <a:noFill/>
        </p:spPr>
      </p:pic>
      <p:sp>
        <p:nvSpPr>
          <p:cNvPr id="47" name="TextBox 46"/>
          <p:cNvSpPr txBox="1"/>
          <p:nvPr/>
        </p:nvSpPr>
        <p:spPr>
          <a:xfrm>
            <a:off x="247905" y="5181600"/>
            <a:ext cx="3583462" cy="457200"/>
          </a:xfrm>
          <a:prstGeom prst="rect">
            <a:avLst/>
          </a:prstGeom>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lang="en-US" sz="2800" dirty="0" smtClean="0">
                <a:solidFill>
                  <a:schemeClr val="tx1">
                    <a:lumMod val="75000"/>
                    <a:lumOff val="25000"/>
                  </a:schemeClr>
                </a:solidFill>
                <a:latin typeface="+mn-lt"/>
                <a:cs typeface="Arial" charset="0"/>
              </a:rPr>
              <a:t>The pressure inside the inflated balloon is the </a:t>
            </a:r>
          </a:p>
          <a:p>
            <a:pPr marL="0" marR="0" indent="0" algn="ctr" defTabSz="914400" rtl="0" eaLnBrk="1" fontAlgn="auto" latinLnBrk="0" hangingPunct="1">
              <a:lnSpc>
                <a:spcPct val="100000"/>
              </a:lnSpc>
              <a:spcBef>
                <a:spcPct val="0"/>
              </a:spcBef>
              <a:spcAft>
                <a:spcPts val="0"/>
              </a:spcAft>
              <a:buClrTx/>
              <a:buSzTx/>
              <a:buFontTx/>
              <a:buNone/>
              <a:tabLst/>
            </a:pPr>
            <a:r>
              <a:rPr lang="en-US" sz="2800" u="sng" dirty="0" smtClean="0">
                <a:solidFill>
                  <a:schemeClr val="tx1">
                    <a:lumMod val="75000"/>
                    <a:lumOff val="25000"/>
                  </a:schemeClr>
                </a:solidFill>
                <a:latin typeface="+mn-lt"/>
                <a:cs typeface="Arial" charset="0"/>
              </a:rPr>
              <a:t>Static Pressure</a:t>
            </a:r>
          </a:p>
        </p:txBody>
      </p:sp>
      <p:sp>
        <p:nvSpPr>
          <p:cNvPr id="14" name="Striped Right Arrow 13"/>
          <p:cNvSpPr/>
          <p:nvPr/>
        </p:nvSpPr>
        <p:spPr>
          <a:xfrm rot="17542387">
            <a:off x="2089348" y="2745693"/>
            <a:ext cx="297345" cy="247650"/>
          </a:xfrm>
          <a:prstGeom prst="stripedRightArrow">
            <a:avLst/>
          </a:prstGeom>
          <a:gradFill flip="none" rotWithShape="1">
            <a:gsLst>
              <a:gs pos="20000">
                <a:schemeClr val="accent2">
                  <a:lumMod val="75000"/>
                </a:scheme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 name="Striped Right Arrow 14"/>
          <p:cNvSpPr/>
          <p:nvPr/>
        </p:nvSpPr>
        <p:spPr>
          <a:xfrm rot="10800000" flipH="1">
            <a:off x="2582835" y="3306035"/>
            <a:ext cx="297345" cy="247650"/>
          </a:xfrm>
          <a:prstGeom prst="stripedRightArrow">
            <a:avLst/>
          </a:prstGeom>
          <a:gradFill flip="none" rotWithShape="1">
            <a:gsLst>
              <a:gs pos="20000">
                <a:schemeClr val="accent2">
                  <a:lumMod val="75000"/>
                </a:scheme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 name="Striped Right Arrow 15"/>
          <p:cNvSpPr/>
          <p:nvPr/>
        </p:nvSpPr>
        <p:spPr>
          <a:xfrm rot="4057613" flipV="1">
            <a:off x="2317813" y="3799373"/>
            <a:ext cx="297345" cy="247650"/>
          </a:xfrm>
          <a:prstGeom prst="stripedRightArrow">
            <a:avLst/>
          </a:prstGeom>
          <a:gradFill flip="none" rotWithShape="1">
            <a:gsLst>
              <a:gs pos="20000">
                <a:schemeClr val="accent2">
                  <a:lumMod val="75000"/>
                </a:scheme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 name="Striped Right Arrow 16"/>
          <p:cNvSpPr/>
          <p:nvPr/>
        </p:nvSpPr>
        <p:spPr>
          <a:xfrm rot="17542387" flipH="1" flipV="1">
            <a:off x="1622622" y="3841071"/>
            <a:ext cx="297345" cy="247650"/>
          </a:xfrm>
          <a:prstGeom prst="stripedRightArrow">
            <a:avLst/>
          </a:prstGeom>
          <a:gradFill flip="none" rotWithShape="1">
            <a:gsLst>
              <a:gs pos="20000">
                <a:schemeClr val="accent2">
                  <a:lumMod val="75000"/>
                </a:scheme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8" name="Striped Right Arrow 17"/>
          <p:cNvSpPr/>
          <p:nvPr/>
        </p:nvSpPr>
        <p:spPr>
          <a:xfrm rot="3300000" flipH="1">
            <a:off x="1455430" y="2954381"/>
            <a:ext cx="297345" cy="247650"/>
          </a:xfrm>
          <a:prstGeom prst="stripedRightArrow">
            <a:avLst/>
          </a:prstGeom>
          <a:gradFill flip="none" rotWithShape="1">
            <a:gsLst>
              <a:gs pos="20000">
                <a:schemeClr val="accent2">
                  <a:lumMod val="75000"/>
                </a:scheme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9" name="Striped Right Arrow 18"/>
          <p:cNvSpPr/>
          <p:nvPr/>
        </p:nvSpPr>
        <p:spPr>
          <a:xfrm rot="17542387" flipH="1" flipV="1">
            <a:off x="2490516" y="2549783"/>
            <a:ext cx="185841" cy="154781"/>
          </a:xfrm>
          <a:prstGeom prst="stripedRightArrow">
            <a:avLst/>
          </a:prstGeom>
          <a:gradFill flip="none" rotWithShape="1">
            <a:gsLst>
              <a:gs pos="20000">
                <a:schemeClr val="accent2">
                  <a:lumMod val="75000"/>
                </a:scheme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 name="Striped Right Arrow 19"/>
          <p:cNvSpPr/>
          <p:nvPr/>
        </p:nvSpPr>
        <p:spPr>
          <a:xfrm rot="2400000" flipH="1">
            <a:off x="2795316" y="3911859"/>
            <a:ext cx="185841" cy="154781"/>
          </a:xfrm>
          <a:prstGeom prst="stripedRightArrow">
            <a:avLst/>
          </a:prstGeom>
          <a:gradFill flip="none" rotWithShape="1">
            <a:gsLst>
              <a:gs pos="20000">
                <a:schemeClr val="accent2">
                  <a:lumMod val="75000"/>
                </a:scheme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 name="Striped Right Arrow 20"/>
          <p:cNvSpPr/>
          <p:nvPr/>
        </p:nvSpPr>
        <p:spPr>
          <a:xfrm rot="2400000" flipV="1">
            <a:off x="1128440" y="2864110"/>
            <a:ext cx="185841" cy="154781"/>
          </a:xfrm>
          <a:prstGeom prst="stripedRightArrow">
            <a:avLst/>
          </a:prstGeom>
          <a:gradFill flip="none" rotWithShape="1">
            <a:gsLst>
              <a:gs pos="20000">
                <a:schemeClr val="accent2">
                  <a:lumMod val="75000"/>
                </a:scheme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Striped Right Arrow 22"/>
          <p:cNvSpPr/>
          <p:nvPr/>
        </p:nvSpPr>
        <p:spPr>
          <a:xfrm rot="16200000">
            <a:off x="1985692" y="4273807"/>
            <a:ext cx="185841" cy="154781"/>
          </a:xfrm>
          <a:prstGeom prst="stripedRightArrow">
            <a:avLst/>
          </a:prstGeom>
          <a:gradFill flip="none" rotWithShape="1">
            <a:gsLst>
              <a:gs pos="20000">
                <a:schemeClr val="accent2">
                  <a:lumMod val="75000"/>
                </a:scheme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24" name="Picture 2" descr="balloons,blues,celebrations,parties,special occasions"/>
          <p:cNvPicPr>
            <a:picLocks noChangeAspect="1" noChangeArrowheads="1"/>
          </p:cNvPicPr>
          <p:nvPr/>
        </p:nvPicPr>
        <p:blipFill>
          <a:blip r:embed="rId3" cstate="print"/>
          <a:srcRect b="17167"/>
          <a:stretch>
            <a:fillRect/>
          </a:stretch>
        </p:blipFill>
        <p:spPr bwMode="auto">
          <a:xfrm rot="5400000">
            <a:off x="5021113" y="2284565"/>
            <a:ext cx="2757494" cy="2284117"/>
          </a:xfrm>
          <a:prstGeom prst="rect">
            <a:avLst/>
          </a:prstGeom>
          <a:noFill/>
        </p:spPr>
      </p:pic>
      <p:sp>
        <p:nvSpPr>
          <p:cNvPr id="25" name="TextBox 24"/>
          <p:cNvSpPr txBox="1"/>
          <p:nvPr/>
        </p:nvSpPr>
        <p:spPr>
          <a:xfrm>
            <a:off x="4638932" y="5410200"/>
            <a:ext cx="3933568" cy="457200"/>
          </a:xfrm>
          <a:prstGeom prst="rect">
            <a:avLst/>
          </a:prstGeom>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lang="en-US" sz="2800" dirty="0" smtClean="0">
                <a:solidFill>
                  <a:schemeClr val="tx1">
                    <a:lumMod val="75000"/>
                    <a:lumOff val="25000"/>
                  </a:schemeClr>
                </a:solidFill>
                <a:latin typeface="+mn-lt"/>
                <a:cs typeface="Arial" charset="0"/>
              </a:rPr>
              <a:t>If the balloon has a leak, the pressure of that moving air is the</a:t>
            </a:r>
          </a:p>
          <a:p>
            <a:pPr marL="0" marR="0" indent="0" algn="ctr" defTabSz="914400" rtl="0" eaLnBrk="1" fontAlgn="auto" latinLnBrk="0" hangingPunct="1">
              <a:lnSpc>
                <a:spcPct val="100000"/>
              </a:lnSpc>
              <a:spcBef>
                <a:spcPct val="0"/>
              </a:spcBef>
              <a:spcAft>
                <a:spcPts val="0"/>
              </a:spcAft>
              <a:buClrTx/>
              <a:buSzTx/>
              <a:buFontTx/>
              <a:buNone/>
              <a:tabLst/>
            </a:pPr>
            <a:r>
              <a:rPr lang="en-US" sz="2800" u="sng" dirty="0" smtClean="0">
                <a:solidFill>
                  <a:schemeClr val="tx1">
                    <a:lumMod val="75000"/>
                    <a:lumOff val="25000"/>
                  </a:schemeClr>
                </a:solidFill>
                <a:latin typeface="+mn-lt"/>
                <a:cs typeface="Arial" charset="0"/>
              </a:rPr>
              <a:t>Velocity Pressure</a:t>
            </a:r>
          </a:p>
        </p:txBody>
      </p:sp>
      <p:sp>
        <p:nvSpPr>
          <p:cNvPr id="26" name="Striped Right Arrow 25"/>
          <p:cNvSpPr/>
          <p:nvPr/>
        </p:nvSpPr>
        <p:spPr>
          <a:xfrm rot="17542387">
            <a:off x="6718499" y="2774267"/>
            <a:ext cx="297345" cy="247650"/>
          </a:xfrm>
          <a:prstGeom prst="stripedRightArrow">
            <a:avLst/>
          </a:prstGeom>
          <a:gradFill flip="none" rotWithShape="1">
            <a:gsLst>
              <a:gs pos="20000">
                <a:schemeClr val="accent2">
                  <a:lumMod val="75000"/>
                </a:scheme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7" name="Striped Right Arrow 26"/>
          <p:cNvSpPr/>
          <p:nvPr/>
        </p:nvSpPr>
        <p:spPr>
          <a:xfrm rot="10800000" flipH="1">
            <a:off x="6964337" y="3286985"/>
            <a:ext cx="297345" cy="247650"/>
          </a:xfrm>
          <a:prstGeom prst="stripedRightArrow">
            <a:avLst/>
          </a:prstGeom>
          <a:gradFill flip="none" rotWithShape="1">
            <a:gsLst>
              <a:gs pos="20000">
                <a:schemeClr val="accent2">
                  <a:lumMod val="75000"/>
                </a:scheme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8" name="Striped Right Arrow 27"/>
          <p:cNvSpPr/>
          <p:nvPr/>
        </p:nvSpPr>
        <p:spPr>
          <a:xfrm rot="4057613" flipV="1">
            <a:off x="6699315" y="3780323"/>
            <a:ext cx="297345" cy="247650"/>
          </a:xfrm>
          <a:prstGeom prst="stripedRightArrow">
            <a:avLst/>
          </a:prstGeom>
          <a:gradFill flip="none" rotWithShape="1">
            <a:gsLst>
              <a:gs pos="20000">
                <a:schemeClr val="accent2">
                  <a:lumMod val="75000"/>
                </a:scheme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9" name="Striped Right Arrow 28"/>
          <p:cNvSpPr/>
          <p:nvPr/>
        </p:nvSpPr>
        <p:spPr>
          <a:xfrm rot="17542387" flipH="1" flipV="1">
            <a:off x="6004124" y="3822021"/>
            <a:ext cx="297345" cy="247650"/>
          </a:xfrm>
          <a:prstGeom prst="stripedRightArrow">
            <a:avLst/>
          </a:prstGeom>
          <a:gradFill flip="none" rotWithShape="1">
            <a:gsLst>
              <a:gs pos="20000">
                <a:schemeClr val="accent2">
                  <a:lumMod val="75000"/>
                </a:scheme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0" name="Striped Right Arrow 29"/>
          <p:cNvSpPr/>
          <p:nvPr/>
        </p:nvSpPr>
        <p:spPr>
          <a:xfrm rot="3300000" flipH="1">
            <a:off x="5836932" y="2935331"/>
            <a:ext cx="297345" cy="247650"/>
          </a:xfrm>
          <a:prstGeom prst="stripedRightArrow">
            <a:avLst/>
          </a:prstGeom>
          <a:gradFill flip="none" rotWithShape="1">
            <a:gsLst>
              <a:gs pos="20000">
                <a:schemeClr val="accent2">
                  <a:lumMod val="75000"/>
                </a:scheme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2" name="Striped Right Arrow 31"/>
          <p:cNvSpPr/>
          <p:nvPr/>
        </p:nvSpPr>
        <p:spPr>
          <a:xfrm rot="2400000" flipH="1">
            <a:off x="7176818" y="3892809"/>
            <a:ext cx="185841" cy="154781"/>
          </a:xfrm>
          <a:prstGeom prst="stripedRightArrow">
            <a:avLst/>
          </a:prstGeom>
          <a:gradFill flip="none" rotWithShape="1">
            <a:gsLst>
              <a:gs pos="20000">
                <a:schemeClr val="accent2">
                  <a:lumMod val="75000"/>
                </a:scheme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207874" name="Picture 2" descr="crafts,embroidery,hobbies,household,threads,needles,sewing,stitches"/>
          <p:cNvPicPr>
            <a:picLocks noChangeAspect="1" noChangeArrowheads="1"/>
          </p:cNvPicPr>
          <p:nvPr/>
        </p:nvPicPr>
        <p:blipFill>
          <a:blip r:embed="rId4" cstate="print"/>
          <a:srcRect b="14400"/>
          <a:stretch>
            <a:fillRect/>
          </a:stretch>
        </p:blipFill>
        <p:spPr bwMode="auto">
          <a:xfrm flipH="1" flipV="1">
            <a:off x="7086601" y="2400300"/>
            <a:ext cx="595313" cy="509587"/>
          </a:xfrm>
          <a:prstGeom prst="rect">
            <a:avLst/>
          </a:prstGeom>
          <a:noFill/>
        </p:spPr>
      </p:pic>
      <p:sp>
        <p:nvSpPr>
          <p:cNvPr id="33" name="Striped Right Arrow 32"/>
          <p:cNvSpPr/>
          <p:nvPr/>
        </p:nvSpPr>
        <p:spPr>
          <a:xfrm rot="2400000" flipV="1">
            <a:off x="5509942" y="2845060"/>
            <a:ext cx="185841" cy="154781"/>
          </a:xfrm>
          <a:prstGeom prst="stripedRightArrow">
            <a:avLst/>
          </a:prstGeom>
          <a:gradFill flip="none" rotWithShape="1">
            <a:gsLst>
              <a:gs pos="20000">
                <a:schemeClr val="accent2">
                  <a:lumMod val="75000"/>
                </a:scheme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4" name="Striped Right Arrow 33"/>
          <p:cNvSpPr/>
          <p:nvPr/>
        </p:nvSpPr>
        <p:spPr>
          <a:xfrm rot="16200000">
            <a:off x="6367194" y="4254757"/>
            <a:ext cx="185841" cy="154781"/>
          </a:xfrm>
          <a:prstGeom prst="stripedRightArrow">
            <a:avLst/>
          </a:prstGeom>
          <a:gradFill flip="none" rotWithShape="1">
            <a:gsLst>
              <a:gs pos="20000">
                <a:schemeClr val="accent2">
                  <a:lumMod val="75000"/>
                </a:scheme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8" name="Striped Right Arrow 37"/>
          <p:cNvSpPr/>
          <p:nvPr/>
        </p:nvSpPr>
        <p:spPr>
          <a:xfrm rot="19963114" flipV="1">
            <a:off x="7215287" y="2657455"/>
            <a:ext cx="731630" cy="330200"/>
          </a:xfrm>
          <a:prstGeom prst="stripedRightArrow">
            <a:avLst/>
          </a:prstGeom>
          <a:gradFill flip="none" rotWithShape="1">
            <a:gsLst>
              <a:gs pos="20000">
                <a:srgbClr val="0070C0">
                  <a:alpha val="80000"/>
                </a:srgb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4" name="Rectangular Callout 43"/>
          <p:cNvSpPr/>
          <p:nvPr/>
        </p:nvSpPr>
        <p:spPr>
          <a:xfrm flipH="1">
            <a:off x="1154579" y="1771650"/>
            <a:ext cx="3112619" cy="647700"/>
          </a:xfrm>
          <a:prstGeom prst="wedgeRectCallout">
            <a:avLst>
              <a:gd name="adj1" fmla="val 29246"/>
              <a:gd name="adj2" fmla="val 137589"/>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en-US" dirty="0" smtClean="0">
                <a:latin typeface="Calibri" pitchFamily="34" charset="0"/>
                <a:cs typeface="Calibri" pitchFamily="34" charset="0"/>
              </a:rPr>
              <a:t>Static Pressure =  + 0.20 IWC</a:t>
            </a:r>
          </a:p>
          <a:p>
            <a:pPr algn="ctr"/>
            <a:r>
              <a:rPr lang="en-US" dirty="0" smtClean="0">
                <a:latin typeface="Calibri" pitchFamily="34" charset="0"/>
                <a:cs typeface="Calibri" pitchFamily="34" charset="0"/>
              </a:rPr>
              <a:t>Velocity Pressure =  + 0 IWC</a:t>
            </a:r>
          </a:p>
        </p:txBody>
      </p:sp>
      <p:sp>
        <p:nvSpPr>
          <p:cNvPr id="48" name="Rectangular Callout 47"/>
          <p:cNvSpPr/>
          <p:nvPr/>
        </p:nvSpPr>
        <p:spPr>
          <a:xfrm>
            <a:off x="4516904" y="1781175"/>
            <a:ext cx="3112619" cy="647700"/>
          </a:xfrm>
          <a:prstGeom prst="wedgeRectCallout">
            <a:avLst>
              <a:gd name="adj1" fmla="val 14557"/>
              <a:gd name="adj2" fmla="val 142001"/>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en-US" dirty="0" smtClean="0">
                <a:latin typeface="Calibri" pitchFamily="34" charset="0"/>
                <a:cs typeface="Calibri" pitchFamily="34" charset="0"/>
              </a:rPr>
              <a:t>Static Pressure =  + 0.10 IWC</a:t>
            </a:r>
          </a:p>
          <a:p>
            <a:pPr algn="ctr"/>
            <a:r>
              <a:rPr lang="en-US" dirty="0" smtClean="0">
                <a:latin typeface="Calibri" pitchFamily="34" charset="0"/>
                <a:cs typeface="Calibri" pitchFamily="34" charset="0"/>
              </a:rPr>
              <a:t>Velocity Pressure =  + 0.10 IWC</a:t>
            </a:r>
          </a:p>
        </p:txBody>
      </p:sp>
      <p:sp>
        <p:nvSpPr>
          <p:cNvPr id="31" name="Slide Number Placeholder 3"/>
          <p:cNvSpPr txBox="1">
            <a:spLocks/>
          </p:cNvSpPr>
          <p:nvPr/>
        </p:nvSpPr>
        <p:spPr bwMode="auto">
          <a:xfrm>
            <a:off x="8229600" y="6172200"/>
            <a:ext cx="914400" cy="68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8CF41EA3-670D-4A2E-9248-4FE2F0D41611}" type="slidenum">
              <a:rPr lang="en-US" sz="1400">
                <a:solidFill>
                  <a:srgbClr val="000000"/>
                </a:solidFill>
              </a:rPr>
              <a:pPr algn="ctr"/>
              <a:t>39</a:t>
            </a:fld>
            <a:endParaRPr lang="en-US" sz="1400" dirty="0">
              <a:solidFill>
                <a:srgbClr val="000000"/>
              </a:solidFill>
            </a:endParaRPr>
          </a:p>
        </p:txBody>
      </p:sp>
    </p:spTree>
    <p:extLst>
      <p:ext uri="{BB962C8B-B14F-4D97-AF65-F5344CB8AC3E}">
        <p14:creationId xmlns:p14="http://schemas.microsoft.com/office/powerpoint/2010/main" val="3712266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0787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animBg="1"/>
      <p:bldP spid="27" grpId="0" animBg="1"/>
      <p:bldP spid="28" grpId="0" animBg="1"/>
      <p:bldP spid="29" grpId="0" animBg="1"/>
      <p:bldP spid="30" grpId="0" animBg="1"/>
      <p:bldP spid="32" grpId="0" animBg="1"/>
      <p:bldP spid="33" grpId="0" animBg="1"/>
      <p:bldP spid="34" grpId="0" animBg="1"/>
      <p:bldP spid="38" grpId="0" animBg="1"/>
      <p:bldP spid="44" grpId="0" animBg="1"/>
      <p:bldP spid="4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3"/>
          <p:cNvSpPr txBox="1">
            <a:spLocks/>
          </p:cNvSpPr>
          <p:nvPr/>
        </p:nvSpPr>
        <p:spPr bwMode="auto">
          <a:xfrm>
            <a:off x="381000" y="1524000"/>
            <a:ext cx="8153400" cy="4038600"/>
          </a:xfrm>
          <a:prstGeom prst="rect">
            <a:avLst/>
          </a:prstGeom>
          <a:noFill/>
          <a:ln>
            <a:noFill/>
          </a:ln>
          <a:extLst/>
        </p:spPr>
        <p:txBody>
          <a:bodyPr/>
          <a:lstStyle>
            <a:lvl1pPr marL="230188" indent="-230188" eaLnBrk="0" hangingPunct="0">
              <a:defRPr>
                <a:solidFill>
                  <a:schemeClr val="tx1"/>
                </a:solidFill>
                <a:latin typeface="Arial" charset="0"/>
              </a:defRPr>
            </a:lvl1pPr>
            <a:lvl2pPr marL="461963" indent="-231775"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514350" indent="-514350">
              <a:spcBef>
                <a:spcPct val="20000"/>
              </a:spcBef>
              <a:buClr>
                <a:srgbClr val="00B0F0"/>
              </a:buClr>
              <a:buFont typeface="+mj-lt"/>
              <a:buAutoNum type="arabicPeriod"/>
              <a:defRPr/>
            </a:pPr>
            <a:r>
              <a:rPr lang="en-US" sz="2600" dirty="0" smtClean="0">
                <a:solidFill>
                  <a:schemeClr val="tx1">
                    <a:lumMod val="75000"/>
                    <a:lumOff val="25000"/>
                  </a:schemeClr>
                </a:solidFill>
                <a:latin typeface="Calibri" pitchFamily="34" charset="0"/>
                <a:cs typeface="Arial" pitchFamily="34" charset="0"/>
              </a:rPr>
              <a:t>Energy moves from more to less.</a:t>
            </a:r>
          </a:p>
          <a:p>
            <a:pPr marL="514350" indent="-514350">
              <a:spcBef>
                <a:spcPct val="20000"/>
              </a:spcBef>
              <a:buClr>
                <a:srgbClr val="00B0F0"/>
              </a:buClr>
              <a:buFont typeface="+mj-lt"/>
              <a:buAutoNum type="arabicPeriod"/>
              <a:defRPr/>
            </a:pPr>
            <a:r>
              <a:rPr lang="en-US" sz="2600" dirty="0" smtClean="0">
                <a:solidFill>
                  <a:schemeClr val="tx1">
                    <a:lumMod val="75000"/>
                    <a:lumOff val="25000"/>
                  </a:schemeClr>
                </a:solidFill>
                <a:latin typeface="Calibri" pitchFamily="34" charset="0"/>
                <a:cs typeface="Arial" pitchFamily="34" charset="0"/>
              </a:rPr>
              <a:t>Over time, differences in temperatures dissipate.</a:t>
            </a:r>
          </a:p>
          <a:p>
            <a:pPr marL="687388" lvl="1" indent="-457200">
              <a:spcBef>
                <a:spcPct val="20000"/>
              </a:spcBef>
              <a:buClr>
                <a:srgbClr val="00B0F0"/>
              </a:buClr>
              <a:buSzPct val="80000"/>
              <a:buFont typeface="+mj-lt"/>
              <a:buAutoNum type="arabicPeriod"/>
              <a:defRPr/>
            </a:pPr>
            <a:endParaRPr lang="en-US" sz="2400" dirty="0">
              <a:solidFill>
                <a:srgbClr val="6F6F6F"/>
              </a:solidFill>
              <a:latin typeface="+mn-lt"/>
              <a:cs typeface="Arial" charset="0"/>
            </a:endParaRPr>
          </a:p>
        </p:txBody>
      </p:sp>
      <p:sp>
        <p:nvSpPr>
          <p:cNvPr id="40968" name="Line 15"/>
          <p:cNvSpPr>
            <a:spLocks noChangeShapeType="1"/>
          </p:cNvSpPr>
          <p:nvPr/>
        </p:nvSpPr>
        <p:spPr bwMode="auto">
          <a:xfrm flipH="1">
            <a:off x="4716463" y="822325"/>
            <a:ext cx="146050" cy="377825"/>
          </a:xfrm>
          <a:prstGeom prst="line">
            <a:avLst/>
          </a:prstGeom>
          <a:noFill/>
          <a:ln w="57150">
            <a:solidFill>
              <a:schemeClr val="bg1"/>
            </a:solidFill>
            <a:round/>
            <a:headEnd/>
            <a:tailEnd/>
          </a:ln>
        </p:spPr>
        <p:txBody>
          <a:bodyPr anchor="ctr">
            <a:spAutoFit/>
          </a:bodyPr>
          <a:lstStyle/>
          <a:p>
            <a:endParaRPr lang="en-US"/>
          </a:p>
        </p:txBody>
      </p:sp>
      <p:sp>
        <p:nvSpPr>
          <p:cNvPr id="21" name="Title 3"/>
          <p:cNvSpPr txBox="1">
            <a:spLocks/>
          </p:cNvSpPr>
          <p:nvPr/>
        </p:nvSpPr>
        <p:spPr bwMode="auto">
          <a:xfrm>
            <a:off x="152400" y="228600"/>
            <a:ext cx="7620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defTabSz="914400" eaLnBrk="0" latinLnBrk="0" hangingPunct="0">
              <a:lnSpc>
                <a:spcPct val="100000"/>
              </a:lnSpc>
              <a:buClrTx/>
              <a:buSzTx/>
              <a:buFontTx/>
              <a:buNone/>
              <a:tabLst/>
              <a:defRPr/>
            </a:pPr>
            <a:r>
              <a:rPr lang="en-US" sz="3200" b="1" dirty="0" smtClean="0">
                <a:latin typeface="Calibri" pitchFamily="34" charset="0"/>
                <a:ea typeface="+mj-ea"/>
                <a:cs typeface="Arial" charset="0"/>
              </a:rPr>
              <a:t>Thermal enclosure system</a:t>
            </a:r>
          </a:p>
        </p:txBody>
      </p:sp>
      <p:sp>
        <p:nvSpPr>
          <p:cNvPr id="5" name="Cube 4"/>
          <p:cNvSpPr/>
          <p:nvPr/>
        </p:nvSpPr>
        <p:spPr bwMode="auto">
          <a:xfrm>
            <a:off x="421392" y="3420506"/>
            <a:ext cx="3657600" cy="2057400"/>
          </a:xfrm>
          <a:prstGeom prst="cube">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6" name="TextBox 5"/>
          <p:cNvSpPr txBox="1"/>
          <p:nvPr/>
        </p:nvSpPr>
        <p:spPr>
          <a:xfrm>
            <a:off x="1" y="2855893"/>
            <a:ext cx="4572000" cy="492443"/>
          </a:xfrm>
          <a:prstGeom prst="rect">
            <a:avLst/>
          </a:prstGeom>
          <a:noFill/>
        </p:spPr>
        <p:txBody>
          <a:bodyPr wrap="square" rtlCol="0">
            <a:spAutoFit/>
          </a:bodyPr>
          <a:lstStyle/>
          <a:p>
            <a:pPr algn="ctr"/>
            <a:r>
              <a:rPr lang="en-US" sz="2600" dirty="0" smtClean="0">
                <a:solidFill>
                  <a:schemeClr val="tx1">
                    <a:lumMod val="75000"/>
                    <a:lumOff val="25000"/>
                  </a:schemeClr>
                </a:solidFill>
                <a:latin typeface="Calibri" pitchFamily="34" charset="0"/>
                <a:cs typeface="Arial" pitchFamily="34" charset="0"/>
              </a:rPr>
              <a:t>90°F - Outside</a:t>
            </a:r>
            <a:endParaRPr lang="en-US" sz="2600" dirty="0">
              <a:solidFill>
                <a:schemeClr val="tx1">
                  <a:lumMod val="75000"/>
                  <a:lumOff val="25000"/>
                </a:schemeClr>
              </a:solidFill>
              <a:latin typeface="Calibri" pitchFamily="34" charset="0"/>
              <a:cs typeface="Arial" pitchFamily="34" charset="0"/>
            </a:endParaRPr>
          </a:p>
        </p:txBody>
      </p:sp>
      <p:sp>
        <p:nvSpPr>
          <p:cNvPr id="7" name="TextBox 6"/>
          <p:cNvSpPr txBox="1"/>
          <p:nvPr/>
        </p:nvSpPr>
        <p:spPr>
          <a:xfrm>
            <a:off x="407625" y="4745597"/>
            <a:ext cx="3139806" cy="492443"/>
          </a:xfrm>
          <a:prstGeom prst="rect">
            <a:avLst/>
          </a:prstGeom>
          <a:noFill/>
        </p:spPr>
        <p:txBody>
          <a:bodyPr wrap="square" rtlCol="0">
            <a:spAutoFit/>
          </a:bodyPr>
          <a:lstStyle/>
          <a:p>
            <a:pPr algn="ctr"/>
            <a:r>
              <a:rPr lang="en-US" sz="2600" dirty="0" smtClean="0">
                <a:solidFill>
                  <a:schemeClr val="tx1">
                    <a:lumMod val="75000"/>
                    <a:lumOff val="25000"/>
                  </a:schemeClr>
                </a:solidFill>
                <a:latin typeface="Calibri" pitchFamily="34" charset="0"/>
                <a:cs typeface="Arial" pitchFamily="34" charset="0"/>
              </a:rPr>
              <a:t>40°F</a:t>
            </a:r>
            <a:endParaRPr lang="en-US" sz="2600" dirty="0">
              <a:solidFill>
                <a:schemeClr val="tx1">
                  <a:lumMod val="75000"/>
                  <a:lumOff val="25000"/>
                </a:schemeClr>
              </a:solidFill>
              <a:latin typeface="Calibri" pitchFamily="34" charset="0"/>
              <a:cs typeface="Arial" pitchFamily="34" charset="0"/>
            </a:endParaRPr>
          </a:p>
        </p:txBody>
      </p:sp>
      <p:sp>
        <p:nvSpPr>
          <p:cNvPr id="8" name="TextBox 7"/>
          <p:cNvSpPr txBox="1"/>
          <p:nvPr/>
        </p:nvSpPr>
        <p:spPr>
          <a:xfrm>
            <a:off x="1676400" y="5903893"/>
            <a:ext cx="1143000" cy="523220"/>
          </a:xfrm>
          <a:prstGeom prst="rect">
            <a:avLst/>
          </a:prstGeom>
          <a:noFill/>
        </p:spPr>
        <p:txBody>
          <a:bodyPr wrap="square" rtlCol="0">
            <a:spAutoFit/>
          </a:bodyPr>
          <a:lstStyle/>
          <a:p>
            <a:pPr algn="ctr"/>
            <a:r>
              <a:rPr lang="en-US" sz="2800" dirty="0" smtClean="0">
                <a:latin typeface="+mn-lt"/>
              </a:rPr>
              <a:t>Cooler</a:t>
            </a:r>
            <a:endParaRPr lang="en-US" sz="2800" dirty="0">
              <a:latin typeface="+mn-lt"/>
            </a:endParaRPr>
          </a:p>
        </p:txBody>
      </p:sp>
      <p:sp>
        <p:nvSpPr>
          <p:cNvPr id="9" name="TextBox 8"/>
          <p:cNvSpPr txBox="1"/>
          <p:nvPr/>
        </p:nvSpPr>
        <p:spPr>
          <a:xfrm>
            <a:off x="407625" y="4090009"/>
            <a:ext cx="3150824" cy="492443"/>
          </a:xfrm>
          <a:prstGeom prst="rect">
            <a:avLst/>
          </a:prstGeom>
          <a:noFill/>
        </p:spPr>
        <p:txBody>
          <a:bodyPr wrap="square" rtlCol="0">
            <a:spAutoFit/>
          </a:bodyPr>
          <a:lstStyle/>
          <a:p>
            <a:pPr algn="ctr"/>
            <a:r>
              <a:rPr lang="en-US" sz="2600" dirty="0" smtClean="0">
                <a:solidFill>
                  <a:schemeClr val="tx1">
                    <a:lumMod val="75000"/>
                    <a:lumOff val="25000"/>
                  </a:schemeClr>
                </a:solidFill>
                <a:latin typeface="Calibri" pitchFamily="34" charset="0"/>
                <a:cs typeface="Arial" pitchFamily="34" charset="0"/>
              </a:rPr>
              <a:t>90°F</a:t>
            </a:r>
            <a:endParaRPr lang="en-US" sz="2600" dirty="0">
              <a:solidFill>
                <a:schemeClr val="tx1">
                  <a:lumMod val="75000"/>
                  <a:lumOff val="25000"/>
                </a:schemeClr>
              </a:solidFill>
              <a:latin typeface="Calibri" pitchFamily="34" charset="0"/>
              <a:cs typeface="Arial" pitchFamily="34" charset="0"/>
            </a:endParaRPr>
          </a:p>
        </p:txBody>
      </p:sp>
      <p:sp>
        <p:nvSpPr>
          <p:cNvPr id="11" name="TextBox 10"/>
          <p:cNvSpPr txBox="1"/>
          <p:nvPr/>
        </p:nvSpPr>
        <p:spPr>
          <a:xfrm>
            <a:off x="4560983" y="2855893"/>
            <a:ext cx="4583017" cy="492443"/>
          </a:xfrm>
          <a:prstGeom prst="rect">
            <a:avLst/>
          </a:prstGeom>
          <a:noFill/>
        </p:spPr>
        <p:txBody>
          <a:bodyPr wrap="square" rtlCol="0">
            <a:spAutoFit/>
          </a:bodyPr>
          <a:lstStyle/>
          <a:p>
            <a:pPr algn="ctr"/>
            <a:r>
              <a:rPr lang="en-US" sz="2600" dirty="0" smtClean="0">
                <a:solidFill>
                  <a:schemeClr val="tx1">
                    <a:lumMod val="75000"/>
                    <a:lumOff val="25000"/>
                  </a:schemeClr>
                </a:solidFill>
                <a:latin typeface="Calibri" pitchFamily="34" charset="0"/>
                <a:cs typeface="Arial" pitchFamily="34" charset="0"/>
              </a:rPr>
              <a:t>70°F - Outside</a:t>
            </a:r>
            <a:endParaRPr lang="en-US" sz="2600" dirty="0">
              <a:solidFill>
                <a:schemeClr val="tx1">
                  <a:lumMod val="75000"/>
                  <a:lumOff val="25000"/>
                </a:schemeClr>
              </a:solidFill>
              <a:latin typeface="Calibri" pitchFamily="34" charset="0"/>
              <a:cs typeface="Arial" pitchFamily="34" charset="0"/>
            </a:endParaRPr>
          </a:p>
        </p:txBody>
      </p:sp>
      <p:sp>
        <p:nvSpPr>
          <p:cNvPr id="15" name="Can 14"/>
          <p:cNvSpPr/>
          <p:nvPr/>
        </p:nvSpPr>
        <p:spPr bwMode="auto">
          <a:xfrm>
            <a:off x="6289711" y="3441621"/>
            <a:ext cx="1143000" cy="2011728"/>
          </a:xfrm>
          <a:prstGeom prst="can">
            <a:avLst/>
          </a:prstGeom>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6" name="Slide Number Placeholder 3"/>
          <p:cNvSpPr txBox="1">
            <a:spLocks/>
          </p:cNvSpPr>
          <p:nvPr/>
        </p:nvSpPr>
        <p:spPr bwMode="auto">
          <a:xfrm>
            <a:off x="8229600" y="6172200"/>
            <a:ext cx="914400" cy="68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8CF41EA3-670D-4A2E-9248-4FE2F0D41611}" type="slidenum">
              <a:rPr lang="en-US" sz="1400">
                <a:solidFill>
                  <a:srgbClr val="000000"/>
                </a:solidFill>
              </a:rPr>
              <a:pPr algn="ctr"/>
              <a:t>4</a:t>
            </a:fld>
            <a:endParaRPr lang="en-US" sz="1400" dirty="0">
              <a:solidFill>
                <a:srgbClr val="000000"/>
              </a:solidFill>
            </a:endParaRPr>
          </a:p>
        </p:txBody>
      </p:sp>
      <p:sp>
        <p:nvSpPr>
          <p:cNvPr id="3" name="Parallelogram 2"/>
          <p:cNvSpPr/>
          <p:nvPr/>
        </p:nvSpPr>
        <p:spPr bwMode="auto">
          <a:xfrm>
            <a:off x="541132" y="3482192"/>
            <a:ext cx="3418115" cy="417078"/>
          </a:xfrm>
          <a:prstGeom prst="parallelogram">
            <a:avLst>
              <a:gd name="adj" fmla="val 97863"/>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cxnSp>
        <p:nvCxnSpPr>
          <p:cNvPr id="10" name="Straight Connector 9"/>
          <p:cNvCxnSpPr/>
          <p:nvPr/>
        </p:nvCxnSpPr>
        <p:spPr bwMode="auto">
          <a:xfrm>
            <a:off x="964317" y="3493223"/>
            <a:ext cx="0" cy="406047"/>
          </a:xfrm>
          <a:prstGeom prst="line">
            <a:avLst/>
          </a:prstGeom>
          <a:ln>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2" name="Rectangular Callout 21"/>
          <p:cNvSpPr/>
          <p:nvPr/>
        </p:nvSpPr>
        <p:spPr>
          <a:xfrm flipH="1">
            <a:off x="740231" y="5876736"/>
            <a:ext cx="3172968" cy="576072"/>
          </a:xfrm>
          <a:prstGeom prst="wedgeRectCallout">
            <a:avLst>
              <a:gd name="adj1" fmla="val 6737"/>
              <a:gd name="adj2" fmla="val -111719"/>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en-US" sz="2800" dirty="0" smtClean="0">
                <a:latin typeface="Calibri" pitchFamily="34" charset="0"/>
                <a:cs typeface="Calibri" pitchFamily="34" charset="0"/>
              </a:rPr>
              <a:t>A cooler with ice</a:t>
            </a:r>
          </a:p>
        </p:txBody>
      </p:sp>
      <p:sp>
        <p:nvSpPr>
          <p:cNvPr id="84" name="Can 83"/>
          <p:cNvSpPr/>
          <p:nvPr/>
        </p:nvSpPr>
        <p:spPr bwMode="auto">
          <a:xfrm>
            <a:off x="6300728" y="3452637"/>
            <a:ext cx="1143000" cy="2022746"/>
          </a:xfrm>
          <a:prstGeom prst="can">
            <a:avLst/>
          </a:prstGeom>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2" name="TextBox 11"/>
          <p:cNvSpPr txBox="1"/>
          <p:nvPr/>
        </p:nvSpPr>
        <p:spPr>
          <a:xfrm>
            <a:off x="6300728" y="4079911"/>
            <a:ext cx="1143000" cy="492443"/>
          </a:xfrm>
          <a:prstGeom prst="rect">
            <a:avLst/>
          </a:prstGeom>
          <a:noFill/>
        </p:spPr>
        <p:txBody>
          <a:bodyPr wrap="square" rtlCol="0">
            <a:spAutoFit/>
          </a:bodyPr>
          <a:lstStyle/>
          <a:p>
            <a:pPr algn="ctr"/>
            <a:r>
              <a:rPr lang="en-US" sz="2600" dirty="0" smtClean="0">
                <a:solidFill>
                  <a:schemeClr val="tx1">
                    <a:lumMod val="75000"/>
                    <a:lumOff val="25000"/>
                  </a:schemeClr>
                </a:solidFill>
                <a:latin typeface="Calibri" pitchFamily="34" charset="0"/>
                <a:cs typeface="Arial" pitchFamily="34" charset="0"/>
              </a:rPr>
              <a:t>70</a:t>
            </a:r>
            <a:r>
              <a:rPr lang="en-US" sz="2600" dirty="0">
                <a:solidFill>
                  <a:schemeClr val="tx1">
                    <a:lumMod val="75000"/>
                    <a:lumOff val="25000"/>
                  </a:schemeClr>
                </a:solidFill>
                <a:latin typeface="Calibri" pitchFamily="34" charset="0"/>
                <a:cs typeface="Arial" pitchFamily="34" charset="0"/>
              </a:rPr>
              <a:t>°</a:t>
            </a:r>
            <a:r>
              <a:rPr lang="en-US" sz="2600" dirty="0" smtClean="0">
                <a:solidFill>
                  <a:schemeClr val="tx1">
                    <a:lumMod val="75000"/>
                    <a:lumOff val="25000"/>
                  </a:schemeClr>
                </a:solidFill>
                <a:latin typeface="Calibri" pitchFamily="34" charset="0"/>
                <a:cs typeface="Arial" pitchFamily="34" charset="0"/>
              </a:rPr>
              <a:t>F</a:t>
            </a:r>
            <a:endParaRPr lang="en-US" sz="2600" dirty="0">
              <a:solidFill>
                <a:schemeClr val="tx1">
                  <a:lumMod val="75000"/>
                  <a:lumOff val="25000"/>
                </a:schemeClr>
              </a:solidFill>
              <a:latin typeface="Calibri" pitchFamily="34" charset="0"/>
              <a:cs typeface="Arial" pitchFamily="34" charset="0"/>
            </a:endParaRPr>
          </a:p>
        </p:txBody>
      </p:sp>
      <p:sp>
        <p:nvSpPr>
          <p:cNvPr id="73" name="Rectangular Callout 72"/>
          <p:cNvSpPr/>
          <p:nvPr/>
        </p:nvSpPr>
        <p:spPr>
          <a:xfrm>
            <a:off x="5134120" y="5874900"/>
            <a:ext cx="3172968" cy="576072"/>
          </a:xfrm>
          <a:prstGeom prst="wedgeRectCallout">
            <a:avLst>
              <a:gd name="adj1" fmla="val 6737"/>
              <a:gd name="adj2" fmla="val -111719"/>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en-US" sz="2800" dirty="0" smtClean="0">
                <a:latin typeface="Calibri" pitchFamily="34" charset="0"/>
                <a:cs typeface="Calibri" pitchFamily="34" charset="0"/>
              </a:rPr>
              <a:t>A cup of coffee</a:t>
            </a:r>
          </a:p>
        </p:txBody>
      </p:sp>
      <p:sp>
        <p:nvSpPr>
          <p:cNvPr id="14" name="TextBox 13"/>
          <p:cNvSpPr txBox="1"/>
          <p:nvPr/>
        </p:nvSpPr>
        <p:spPr>
          <a:xfrm>
            <a:off x="6289711" y="4745597"/>
            <a:ext cx="1143000" cy="492443"/>
          </a:xfrm>
          <a:prstGeom prst="rect">
            <a:avLst/>
          </a:prstGeom>
          <a:noFill/>
        </p:spPr>
        <p:txBody>
          <a:bodyPr wrap="square" rtlCol="0">
            <a:spAutoFit/>
          </a:bodyPr>
          <a:lstStyle/>
          <a:p>
            <a:pPr algn="ctr"/>
            <a:r>
              <a:rPr lang="en-US" sz="2600" dirty="0" smtClean="0">
                <a:solidFill>
                  <a:schemeClr val="tx1">
                    <a:lumMod val="75000"/>
                    <a:lumOff val="25000"/>
                  </a:schemeClr>
                </a:solidFill>
                <a:latin typeface="Calibri" pitchFamily="34" charset="0"/>
                <a:cs typeface="Arial" pitchFamily="34" charset="0"/>
              </a:rPr>
              <a:t>120</a:t>
            </a:r>
            <a:r>
              <a:rPr lang="en-US" sz="2600" dirty="0">
                <a:solidFill>
                  <a:schemeClr val="tx1">
                    <a:lumMod val="75000"/>
                    <a:lumOff val="25000"/>
                  </a:schemeClr>
                </a:solidFill>
                <a:latin typeface="Calibri" pitchFamily="34" charset="0"/>
                <a:cs typeface="Arial" pitchFamily="34" charset="0"/>
              </a:rPr>
              <a:t>°</a:t>
            </a:r>
            <a:r>
              <a:rPr lang="en-US" sz="2600" dirty="0" smtClean="0">
                <a:solidFill>
                  <a:schemeClr val="tx1">
                    <a:lumMod val="75000"/>
                    <a:lumOff val="25000"/>
                  </a:schemeClr>
                </a:solidFill>
                <a:latin typeface="Calibri" pitchFamily="34" charset="0"/>
                <a:cs typeface="Arial" pitchFamily="34" charset="0"/>
              </a:rPr>
              <a:t>F</a:t>
            </a:r>
            <a:endParaRPr lang="en-US" sz="2600" dirty="0">
              <a:solidFill>
                <a:schemeClr val="tx1">
                  <a:lumMod val="75000"/>
                  <a:lumOff val="25000"/>
                </a:schemeClr>
              </a:solidFill>
              <a:latin typeface="Calibri" pitchFamily="34" charset="0"/>
              <a:cs typeface="Arial" pitchFamily="34" charset="0"/>
            </a:endParaRPr>
          </a:p>
        </p:txBody>
      </p:sp>
      <p:grpSp>
        <p:nvGrpSpPr>
          <p:cNvPr id="414" name="Group 413"/>
          <p:cNvGrpSpPr/>
          <p:nvPr/>
        </p:nvGrpSpPr>
        <p:grpSpPr>
          <a:xfrm>
            <a:off x="657463" y="3384012"/>
            <a:ext cx="3231028" cy="618116"/>
            <a:chOff x="530463" y="3612612"/>
            <a:chExt cx="3231028" cy="618116"/>
          </a:xfrm>
        </p:grpSpPr>
        <p:sp>
          <p:nvSpPr>
            <p:cNvPr id="415" name="Cube 414"/>
            <p:cNvSpPr>
              <a:spLocks noChangeAspect="1"/>
            </p:cNvSpPr>
            <p:nvPr/>
          </p:nvSpPr>
          <p:spPr bwMode="auto">
            <a:xfrm>
              <a:off x="1869191" y="3704146"/>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16" name="Cube 415"/>
            <p:cNvSpPr>
              <a:spLocks noChangeAspect="1"/>
            </p:cNvSpPr>
            <p:nvPr/>
          </p:nvSpPr>
          <p:spPr bwMode="auto">
            <a:xfrm>
              <a:off x="2021591" y="3869246"/>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17" name="Cube 416"/>
            <p:cNvSpPr>
              <a:spLocks noChangeAspect="1"/>
            </p:cNvSpPr>
            <p:nvPr/>
          </p:nvSpPr>
          <p:spPr bwMode="auto">
            <a:xfrm>
              <a:off x="1945391" y="3804663"/>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18" name="Cube 417"/>
            <p:cNvSpPr>
              <a:spLocks noChangeAspect="1"/>
            </p:cNvSpPr>
            <p:nvPr/>
          </p:nvSpPr>
          <p:spPr bwMode="auto">
            <a:xfrm>
              <a:off x="2021591" y="3716846"/>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19" name="Cube 418"/>
            <p:cNvSpPr>
              <a:spLocks noChangeAspect="1"/>
            </p:cNvSpPr>
            <p:nvPr/>
          </p:nvSpPr>
          <p:spPr bwMode="auto">
            <a:xfrm>
              <a:off x="2097791" y="3804663"/>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20" name="Cube 419"/>
            <p:cNvSpPr>
              <a:spLocks noChangeAspect="1"/>
            </p:cNvSpPr>
            <p:nvPr/>
          </p:nvSpPr>
          <p:spPr bwMode="auto">
            <a:xfrm>
              <a:off x="2173991" y="3824796"/>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21" name="Cube 420"/>
            <p:cNvSpPr>
              <a:spLocks noChangeAspect="1"/>
            </p:cNvSpPr>
            <p:nvPr/>
          </p:nvSpPr>
          <p:spPr bwMode="auto">
            <a:xfrm>
              <a:off x="2097791" y="3696713"/>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22" name="Cube 421"/>
            <p:cNvSpPr>
              <a:spLocks noChangeAspect="1"/>
            </p:cNvSpPr>
            <p:nvPr/>
          </p:nvSpPr>
          <p:spPr bwMode="auto">
            <a:xfrm>
              <a:off x="2250191" y="3716846"/>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23" name="Cube 422"/>
            <p:cNvSpPr>
              <a:spLocks noChangeAspect="1"/>
            </p:cNvSpPr>
            <p:nvPr/>
          </p:nvSpPr>
          <p:spPr bwMode="auto">
            <a:xfrm>
              <a:off x="2258594" y="3625854"/>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24" name="Cube 423"/>
            <p:cNvSpPr>
              <a:spLocks noChangeAspect="1"/>
            </p:cNvSpPr>
            <p:nvPr/>
          </p:nvSpPr>
          <p:spPr bwMode="auto">
            <a:xfrm>
              <a:off x="2410994" y="3759204"/>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25" name="Cube 424"/>
            <p:cNvSpPr>
              <a:spLocks noChangeAspect="1"/>
            </p:cNvSpPr>
            <p:nvPr/>
          </p:nvSpPr>
          <p:spPr bwMode="auto">
            <a:xfrm>
              <a:off x="2334794" y="3694621"/>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26" name="Cube 425"/>
            <p:cNvSpPr>
              <a:spLocks noChangeAspect="1"/>
            </p:cNvSpPr>
            <p:nvPr/>
          </p:nvSpPr>
          <p:spPr bwMode="auto">
            <a:xfrm>
              <a:off x="2410994" y="3638554"/>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27" name="Cube 426"/>
            <p:cNvSpPr>
              <a:spLocks noChangeAspect="1"/>
            </p:cNvSpPr>
            <p:nvPr/>
          </p:nvSpPr>
          <p:spPr bwMode="auto">
            <a:xfrm>
              <a:off x="2487194" y="3694621"/>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28" name="Cube 427"/>
            <p:cNvSpPr>
              <a:spLocks noChangeAspect="1"/>
            </p:cNvSpPr>
            <p:nvPr/>
          </p:nvSpPr>
          <p:spPr bwMode="auto">
            <a:xfrm>
              <a:off x="2563394" y="3714754"/>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29" name="Cube 428"/>
            <p:cNvSpPr>
              <a:spLocks noChangeAspect="1"/>
            </p:cNvSpPr>
            <p:nvPr/>
          </p:nvSpPr>
          <p:spPr bwMode="auto">
            <a:xfrm>
              <a:off x="2487194" y="3618421"/>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30" name="Cube 429"/>
            <p:cNvSpPr>
              <a:spLocks noChangeAspect="1"/>
            </p:cNvSpPr>
            <p:nvPr/>
          </p:nvSpPr>
          <p:spPr bwMode="auto">
            <a:xfrm>
              <a:off x="2639594" y="3638554"/>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31" name="Cube 430"/>
            <p:cNvSpPr>
              <a:spLocks noChangeAspect="1"/>
            </p:cNvSpPr>
            <p:nvPr/>
          </p:nvSpPr>
          <p:spPr bwMode="auto">
            <a:xfrm>
              <a:off x="2697305" y="3770821"/>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endParaRPr>
            </a:p>
          </p:txBody>
        </p:sp>
        <p:sp>
          <p:nvSpPr>
            <p:cNvPr id="432" name="Cube 431"/>
            <p:cNvSpPr>
              <a:spLocks noChangeAspect="1"/>
            </p:cNvSpPr>
            <p:nvPr/>
          </p:nvSpPr>
          <p:spPr bwMode="auto">
            <a:xfrm>
              <a:off x="1226813" y="3698337"/>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33" name="Cube 432"/>
            <p:cNvSpPr>
              <a:spLocks noChangeAspect="1"/>
            </p:cNvSpPr>
            <p:nvPr/>
          </p:nvSpPr>
          <p:spPr bwMode="auto">
            <a:xfrm>
              <a:off x="1379213" y="3863437"/>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34" name="Cube 433"/>
            <p:cNvSpPr>
              <a:spLocks noChangeAspect="1"/>
            </p:cNvSpPr>
            <p:nvPr/>
          </p:nvSpPr>
          <p:spPr bwMode="auto">
            <a:xfrm>
              <a:off x="1303013" y="3767104"/>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35" name="Cube 434"/>
            <p:cNvSpPr>
              <a:spLocks noChangeAspect="1"/>
            </p:cNvSpPr>
            <p:nvPr/>
          </p:nvSpPr>
          <p:spPr bwMode="auto">
            <a:xfrm>
              <a:off x="1379213" y="3711037"/>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36" name="Cube 435"/>
            <p:cNvSpPr>
              <a:spLocks noChangeAspect="1"/>
            </p:cNvSpPr>
            <p:nvPr/>
          </p:nvSpPr>
          <p:spPr bwMode="auto">
            <a:xfrm>
              <a:off x="1455413" y="3767104"/>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37" name="Cube 436"/>
            <p:cNvSpPr>
              <a:spLocks noChangeAspect="1"/>
            </p:cNvSpPr>
            <p:nvPr/>
          </p:nvSpPr>
          <p:spPr bwMode="auto">
            <a:xfrm>
              <a:off x="1531613" y="3818987"/>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38" name="Cube 437"/>
            <p:cNvSpPr>
              <a:spLocks noChangeAspect="1"/>
            </p:cNvSpPr>
            <p:nvPr/>
          </p:nvSpPr>
          <p:spPr bwMode="auto">
            <a:xfrm>
              <a:off x="1455413" y="3690904"/>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39" name="Cube 438"/>
            <p:cNvSpPr>
              <a:spLocks noChangeAspect="1"/>
            </p:cNvSpPr>
            <p:nvPr/>
          </p:nvSpPr>
          <p:spPr bwMode="auto">
            <a:xfrm>
              <a:off x="1607813" y="3711037"/>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40" name="Cube 439"/>
            <p:cNvSpPr>
              <a:spLocks noChangeAspect="1"/>
            </p:cNvSpPr>
            <p:nvPr/>
          </p:nvSpPr>
          <p:spPr bwMode="auto">
            <a:xfrm>
              <a:off x="1665524" y="3875054"/>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endParaRPr>
            </a:p>
          </p:txBody>
        </p:sp>
        <p:sp>
          <p:nvSpPr>
            <p:cNvPr id="441" name="Cube 440"/>
            <p:cNvSpPr>
              <a:spLocks noChangeAspect="1"/>
            </p:cNvSpPr>
            <p:nvPr/>
          </p:nvSpPr>
          <p:spPr bwMode="auto">
            <a:xfrm>
              <a:off x="1616216" y="3620045"/>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42" name="Cube 441"/>
            <p:cNvSpPr>
              <a:spLocks noChangeAspect="1"/>
            </p:cNvSpPr>
            <p:nvPr/>
          </p:nvSpPr>
          <p:spPr bwMode="auto">
            <a:xfrm>
              <a:off x="1768616" y="3753395"/>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43" name="Cube 442"/>
            <p:cNvSpPr>
              <a:spLocks noChangeAspect="1"/>
            </p:cNvSpPr>
            <p:nvPr/>
          </p:nvSpPr>
          <p:spPr bwMode="auto">
            <a:xfrm>
              <a:off x="1692416" y="3688812"/>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44" name="Cube 443"/>
            <p:cNvSpPr>
              <a:spLocks noChangeAspect="1"/>
            </p:cNvSpPr>
            <p:nvPr/>
          </p:nvSpPr>
          <p:spPr bwMode="auto">
            <a:xfrm>
              <a:off x="1768616" y="3632745"/>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45" name="Cube 444"/>
            <p:cNvSpPr>
              <a:spLocks noChangeAspect="1"/>
            </p:cNvSpPr>
            <p:nvPr/>
          </p:nvSpPr>
          <p:spPr bwMode="auto">
            <a:xfrm>
              <a:off x="1844816" y="3688812"/>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46" name="Cube 445"/>
            <p:cNvSpPr>
              <a:spLocks noChangeAspect="1"/>
            </p:cNvSpPr>
            <p:nvPr/>
          </p:nvSpPr>
          <p:spPr bwMode="auto">
            <a:xfrm>
              <a:off x="1921016" y="3708945"/>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47" name="Cube 446"/>
            <p:cNvSpPr>
              <a:spLocks noChangeAspect="1"/>
            </p:cNvSpPr>
            <p:nvPr/>
          </p:nvSpPr>
          <p:spPr bwMode="auto">
            <a:xfrm>
              <a:off x="1844816" y="3612612"/>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48" name="Cube 447"/>
            <p:cNvSpPr>
              <a:spLocks noChangeAspect="1"/>
            </p:cNvSpPr>
            <p:nvPr/>
          </p:nvSpPr>
          <p:spPr bwMode="auto">
            <a:xfrm>
              <a:off x="1997216" y="3632745"/>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49" name="Cube 448"/>
            <p:cNvSpPr>
              <a:spLocks noChangeAspect="1"/>
            </p:cNvSpPr>
            <p:nvPr/>
          </p:nvSpPr>
          <p:spPr bwMode="auto">
            <a:xfrm>
              <a:off x="2073977" y="3885662"/>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endParaRPr>
            </a:p>
          </p:txBody>
        </p:sp>
        <p:sp>
          <p:nvSpPr>
            <p:cNvPr id="450" name="Cube 449"/>
            <p:cNvSpPr>
              <a:spLocks noChangeAspect="1"/>
            </p:cNvSpPr>
            <p:nvPr/>
          </p:nvSpPr>
          <p:spPr bwMode="auto">
            <a:xfrm>
              <a:off x="2464599" y="3723810"/>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51" name="Cube 450"/>
            <p:cNvSpPr>
              <a:spLocks noChangeAspect="1"/>
            </p:cNvSpPr>
            <p:nvPr/>
          </p:nvSpPr>
          <p:spPr bwMode="auto">
            <a:xfrm>
              <a:off x="2540799" y="3824327"/>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52" name="Cube 451"/>
            <p:cNvSpPr>
              <a:spLocks noChangeAspect="1"/>
            </p:cNvSpPr>
            <p:nvPr/>
          </p:nvSpPr>
          <p:spPr bwMode="auto">
            <a:xfrm>
              <a:off x="2616999" y="3736510"/>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53" name="Cube 452"/>
            <p:cNvSpPr>
              <a:spLocks noChangeAspect="1"/>
            </p:cNvSpPr>
            <p:nvPr/>
          </p:nvSpPr>
          <p:spPr bwMode="auto">
            <a:xfrm>
              <a:off x="2693199" y="3824327"/>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54" name="Cube 453"/>
            <p:cNvSpPr>
              <a:spLocks noChangeAspect="1"/>
            </p:cNvSpPr>
            <p:nvPr/>
          </p:nvSpPr>
          <p:spPr bwMode="auto">
            <a:xfrm>
              <a:off x="2769399" y="3844460"/>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55" name="Cube 454"/>
            <p:cNvSpPr>
              <a:spLocks noChangeAspect="1"/>
            </p:cNvSpPr>
            <p:nvPr/>
          </p:nvSpPr>
          <p:spPr bwMode="auto">
            <a:xfrm>
              <a:off x="2693199" y="3716377"/>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56" name="Cube 455"/>
            <p:cNvSpPr>
              <a:spLocks noChangeAspect="1"/>
            </p:cNvSpPr>
            <p:nvPr/>
          </p:nvSpPr>
          <p:spPr bwMode="auto">
            <a:xfrm>
              <a:off x="2845599" y="3736510"/>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57" name="Cube 456"/>
            <p:cNvSpPr>
              <a:spLocks noChangeAspect="1"/>
            </p:cNvSpPr>
            <p:nvPr/>
          </p:nvSpPr>
          <p:spPr bwMode="auto">
            <a:xfrm>
              <a:off x="2854002" y="3645518"/>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58" name="Cube 457"/>
            <p:cNvSpPr>
              <a:spLocks noChangeAspect="1"/>
            </p:cNvSpPr>
            <p:nvPr/>
          </p:nvSpPr>
          <p:spPr bwMode="auto">
            <a:xfrm>
              <a:off x="3006402" y="3810618"/>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59" name="Cube 458"/>
            <p:cNvSpPr>
              <a:spLocks noChangeAspect="1"/>
            </p:cNvSpPr>
            <p:nvPr/>
          </p:nvSpPr>
          <p:spPr bwMode="auto">
            <a:xfrm>
              <a:off x="2930202" y="3714285"/>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60" name="Cube 459"/>
            <p:cNvSpPr>
              <a:spLocks noChangeAspect="1"/>
            </p:cNvSpPr>
            <p:nvPr/>
          </p:nvSpPr>
          <p:spPr bwMode="auto">
            <a:xfrm>
              <a:off x="3006402" y="3658218"/>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61" name="Cube 460"/>
            <p:cNvSpPr>
              <a:spLocks noChangeAspect="1"/>
            </p:cNvSpPr>
            <p:nvPr/>
          </p:nvSpPr>
          <p:spPr bwMode="auto">
            <a:xfrm>
              <a:off x="3082602" y="3714285"/>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62" name="Cube 461"/>
            <p:cNvSpPr>
              <a:spLocks noChangeAspect="1"/>
            </p:cNvSpPr>
            <p:nvPr/>
          </p:nvSpPr>
          <p:spPr bwMode="auto">
            <a:xfrm>
              <a:off x="3158802" y="3734418"/>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63" name="Cube 462"/>
            <p:cNvSpPr>
              <a:spLocks noChangeAspect="1"/>
            </p:cNvSpPr>
            <p:nvPr/>
          </p:nvSpPr>
          <p:spPr bwMode="auto">
            <a:xfrm>
              <a:off x="3082602" y="3638085"/>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64" name="Cube 463"/>
            <p:cNvSpPr>
              <a:spLocks noChangeAspect="1"/>
            </p:cNvSpPr>
            <p:nvPr/>
          </p:nvSpPr>
          <p:spPr bwMode="auto">
            <a:xfrm>
              <a:off x="3235002" y="3658218"/>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65" name="Cube 464"/>
            <p:cNvSpPr>
              <a:spLocks noChangeAspect="1"/>
            </p:cNvSpPr>
            <p:nvPr/>
          </p:nvSpPr>
          <p:spPr bwMode="auto">
            <a:xfrm>
              <a:off x="3292713" y="3822235"/>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endParaRPr>
            </a:p>
          </p:txBody>
        </p:sp>
        <p:sp>
          <p:nvSpPr>
            <p:cNvPr id="466" name="Cube 465"/>
            <p:cNvSpPr>
              <a:spLocks noChangeAspect="1"/>
            </p:cNvSpPr>
            <p:nvPr/>
          </p:nvSpPr>
          <p:spPr bwMode="auto">
            <a:xfrm>
              <a:off x="671094" y="3714754"/>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67" name="Cube 466"/>
            <p:cNvSpPr>
              <a:spLocks noChangeAspect="1"/>
            </p:cNvSpPr>
            <p:nvPr/>
          </p:nvSpPr>
          <p:spPr bwMode="auto">
            <a:xfrm>
              <a:off x="747294" y="3638554"/>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68" name="Cube 467"/>
            <p:cNvSpPr>
              <a:spLocks noChangeAspect="1"/>
            </p:cNvSpPr>
            <p:nvPr/>
          </p:nvSpPr>
          <p:spPr bwMode="auto">
            <a:xfrm>
              <a:off x="805005" y="3770821"/>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endParaRPr>
            </a:p>
          </p:txBody>
        </p:sp>
        <p:sp>
          <p:nvSpPr>
            <p:cNvPr id="469" name="Cube 468"/>
            <p:cNvSpPr>
              <a:spLocks noChangeAspect="1"/>
            </p:cNvSpPr>
            <p:nvPr/>
          </p:nvSpPr>
          <p:spPr bwMode="auto">
            <a:xfrm>
              <a:off x="724699" y="3736510"/>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70" name="Cube 469"/>
            <p:cNvSpPr>
              <a:spLocks noChangeAspect="1"/>
            </p:cNvSpPr>
            <p:nvPr/>
          </p:nvSpPr>
          <p:spPr bwMode="auto">
            <a:xfrm>
              <a:off x="800899" y="3824327"/>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71" name="Cube 470"/>
            <p:cNvSpPr>
              <a:spLocks noChangeAspect="1"/>
            </p:cNvSpPr>
            <p:nvPr/>
          </p:nvSpPr>
          <p:spPr bwMode="auto">
            <a:xfrm>
              <a:off x="877099" y="3844460"/>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72" name="Cube 471"/>
            <p:cNvSpPr>
              <a:spLocks noChangeAspect="1"/>
            </p:cNvSpPr>
            <p:nvPr/>
          </p:nvSpPr>
          <p:spPr bwMode="auto">
            <a:xfrm>
              <a:off x="800899" y="3716377"/>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73" name="Cube 472"/>
            <p:cNvSpPr>
              <a:spLocks noChangeAspect="1"/>
            </p:cNvSpPr>
            <p:nvPr/>
          </p:nvSpPr>
          <p:spPr bwMode="auto">
            <a:xfrm>
              <a:off x="953299" y="3736510"/>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74" name="Cube 473"/>
            <p:cNvSpPr>
              <a:spLocks noChangeAspect="1"/>
            </p:cNvSpPr>
            <p:nvPr/>
          </p:nvSpPr>
          <p:spPr bwMode="auto">
            <a:xfrm>
              <a:off x="961702" y="3645518"/>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75" name="Cube 474"/>
            <p:cNvSpPr>
              <a:spLocks noChangeAspect="1"/>
            </p:cNvSpPr>
            <p:nvPr/>
          </p:nvSpPr>
          <p:spPr bwMode="auto">
            <a:xfrm>
              <a:off x="1114102" y="3810618"/>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76" name="Cube 475"/>
            <p:cNvSpPr>
              <a:spLocks noChangeAspect="1"/>
            </p:cNvSpPr>
            <p:nvPr/>
          </p:nvSpPr>
          <p:spPr bwMode="auto">
            <a:xfrm>
              <a:off x="1037902" y="3714285"/>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77" name="Cube 476"/>
            <p:cNvSpPr>
              <a:spLocks noChangeAspect="1"/>
            </p:cNvSpPr>
            <p:nvPr/>
          </p:nvSpPr>
          <p:spPr bwMode="auto">
            <a:xfrm>
              <a:off x="1114102" y="3658218"/>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78" name="Cube 477"/>
            <p:cNvSpPr>
              <a:spLocks noChangeAspect="1"/>
            </p:cNvSpPr>
            <p:nvPr/>
          </p:nvSpPr>
          <p:spPr bwMode="auto">
            <a:xfrm>
              <a:off x="1190302" y="3714285"/>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79" name="Cube 478"/>
            <p:cNvSpPr>
              <a:spLocks noChangeAspect="1"/>
            </p:cNvSpPr>
            <p:nvPr/>
          </p:nvSpPr>
          <p:spPr bwMode="auto">
            <a:xfrm>
              <a:off x="1266502" y="3734418"/>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80" name="Cube 479"/>
            <p:cNvSpPr>
              <a:spLocks noChangeAspect="1"/>
            </p:cNvSpPr>
            <p:nvPr/>
          </p:nvSpPr>
          <p:spPr bwMode="auto">
            <a:xfrm>
              <a:off x="1190302" y="3638085"/>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81" name="Cube 480"/>
            <p:cNvSpPr>
              <a:spLocks noChangeAspect="1"/>
            </p:cNvSpPr>
            <p:nvPr/>
          </p:nvSpPr>
          <p:spPr bwMode="auto">
            <a:xfrm>
              <a:off x="1342702" y="3658218"/>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82" name="Cube 481"/>
            <p:cNvSpPr>
              <a:spLocks noChangeAspect="1"/>
            </p:cNvSpPr>
            <p:nvPr/>
          </p:nvSpPr>
          <p:spPr bwMode="auto">
            <a:xfrm>
              <a:off x="1400413" y="3822235"/>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endParaRPr>
            </a:p>
          </p:txBody>
        </p:sp>
        <p:sp>
          <p:nvSpPr>
            <p:cNvPr id="483" name="Cube 482"/>
            <p:cNvSpPr>
              <a:spLocks noChangeAspect="1"/>
            </p:cNvSpPr>
            <p:nvPr/>
          </p:nvSpPr>
          <p:spPr bwMode="auto">
            <a:xfrm>
              <a:off x="1894591" y="3888296"/>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84" name="Cube 483"/>
            <p:cNvSpPr>
              <a:spLocks noChangeAspect="1"/>
            </p:cNvSpPr>
            <p:nvPr/>
          </p:nvSpPr>
          <p:spPr bwMode="auto">
            <a:xfrm>
              <a:off x="2046991" y="4021646"/>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85" name="Cube 484"/>
            <p:cNvSpPr>
              <a:spLocks noChangeAspect="1"/>
            </p:cNvSpPr>
            <p:nvPr/>
          </p:nvSpPr>
          <p:spPr bwMode="auto">
            <a:xfrm>
              <a:off x="1970791" y="3957063"/>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86" name="Cube 485"/>
            <p:cNvSpPr>
              <a:spLocks noChangeAspect="1"/>
            </p:cNvSpPr>
            <p:nvPr/>
          </p:nvSpPr>
          <p:spPr bwMode="auto">
            <a:xfrm>
              <a:off x="2046991" y="3900996"/>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87" name="Cube 486"/>
            <p:cNvSpPr>
              <a:spLocks noChangeAspect="1"/>
            </p:cNvSpPr>
            <p:nvPr/>
          </p:nvSpPr>
          <p:spPr bwMode="auto">
            <a:xfrm>
              <a:off x="2123191" y="3957063"/>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88" name="Cube 487"/>
            <p:cNvSpPr>
              <a:spLocks noChangeAspect="1"/>
            </p:cNvSpPr>
            <p:nvPr/>
          </p:nvSpPr>
          <p:spPr bwMode="auto">
            <a:xfrm>
              <a:off x="2199391" y="3977196"/>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89" name="Cube 488"/>
            <p:cNvSpPr>
              <a:spLocks noChangeAspect="1"/>
            </p:cNvSpPr>
            <p:nvPr/>
          </p:nvSpPr>
          <p:spPr bwMode="auto">
            <a:xfrm>
              <a:off x="2123191" y="3880863"/>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90" name="Cube 489"/>
            <p:cNvSpPr>
              <a:spLocks noChangeAspect="1"/>
            </p:cNvSpPr>
            <p:nvPr/>
          </p:nvSpPr>
          <p:spPr bwMode="auto">
            <a:xfrm>
              <a:off x="2275591" y="3900996"/>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91" name="Cube 490"/>
            <p:cNvSpPr>
              <a:spLocks noChangeAspect="1"/>
            </p:cNvSpPr>
            <p:nvPr/>
          </p:nvSpPr>
          <p:spPr bwMode="auto">
            <a:xfrm>
              <a:off x="2283994" y="3835404"/>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92" name="Cube 491"/>
            <p:cNvSpPr>
              <a:spLocks noChangeAspect="1"/>
            </p:cNvSpPr>
            <p:nvPr/>
          </p:nvSpPr>
          <p:spPr bwMode="auto">
            <a:xfrm>
              <a:off x="2436394" y="3943354"/>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93" name="Cube 492"/>
            <p:cNvSpPr>
              <a:spLocks noChangeAspect="1"/>
            </p:cNvSpPr>
            <p:nvPr/>
          </p:nvSpPr>
          <p:spPr bwMode="auto">
            <a:xfrm>
              <a:off x="2360194" y="3878771"/>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94" name="Cube 493"/>
            <p:cNvSpPr>
              <a:spLocks noChangeAspect="1"/>
            </p:cNvSpPr>
            <p:nvPr/>
          </p:nvSpPr>
          <p:spPr bwMode="auto">
            <a:xfrm>
              <a:off x="2436394" y="3822704"/>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95" name="Cube 494"/>
            <p:cNvSpPr>
              <a:spLocks noChangeAspect="1"/>
            </p:cNvSpPr>
            <p:nvPr/>
          </p:nvSpPr>
          <p:spPr bwMode="auto">
            <a:xfrm>
              <a:off x="2512594" y="3878771"/>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96" name="Cube 495"/>
            <p:cNvSpPr>
              <a:spLocks noChangeAspect="1"/>
            </p:cNvSpPr>
            <p:nvPr/>
          </p:nvSpPr>
          <p:spPr bwMode="auto">
            <a:xfrm>
              <a:off x="2588794" y="3898904"/>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97" name="Cube 496"/>
            <p:cNvSpPr>
              <a:spLocks noChangeAspect="1"/>
            </p:cNvSpPr>
            <p:nvPr/>
          </p:nvSpPr>
          <p:spPr bwMode="auto">
            <a:xfrm>
              <a:off x="2512594" y="3770821"/>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98" name="Cube 497"/>
            <p:cNvSpPr>
              <a:spLocks noChangeAspect="1"/>
            </p:cNvSpPr>
            <p:nvPr/>
          </p:nvSpPr>
          <p:spPr bwMode="auto">
            <a:xfrm>
              <a:off x="2664994" y="3822704"/>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99" name="Cube 498"/>
            <p:cNvSpPr>
              <a:spLocks noChangeAspect="1"/>
            </p:cNvSpPr>
            <p:nvPr/>
          </p:nvSpPr>
          <p:spPr bwMode="auto">
            <a:xfrm>
              <a:off x="2722705" y="3954971"/>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endParaRPr>
            </a:p>
          </p:txBody>
        </p:sp>
        <p:sp>
          <p:nvSpPr>
            <p:cNvPr id="500" name="Cube 499"/>
            <p:cNvSpPr>
              <a:spLocks noChangeAspect="1"/>
            </p:cNvSpPr>
            <p:nvPr/>
          </p:nvSpPr>
          <p:spPr bwMode="auto">
            <a:xfrm>
              <a:off x="1252213" y="3882487"/>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01" name="Cube 500"/>
            <p:cNvSpPr>
              <a:spLocks noChangeAspect="1"/>
            </p:cNvSpPr>
            <p:nvPr/>
          </p:nvSpPr>
          <p:spPr bwMode="auto">
            <a:xfrm>
              <a:off x="1404613" y="4015837"/>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02" name="Cube 501"/>
            <p:cNvSpPr>
              <a:spLocks noChangeAspect="1"/>
            </p:cNvSpPr>
            <p:nvPr/>
          </p:nvSpPr>
          <p:spPr bwMode="auto">
            <a:xfrm>
              <a:off x="1328413" y="3951254"/>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03" name="Cube 502"/>
            <p:cNvSpPr>
              <a:spLocks noChangeAspect="1"/>
            </p:cNvSpPr>
            <p:nvPr/>
          </p:nvSpPr>
          <p:spPr bwMode="auto">
            <a:xfrm>
              <a:off x="1404613" y="3895187"/>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04" name="Cube 503"/>
            <p:cNvSpPr>
              <a:spLocks noChangeAspect="1"/>
            </p:cNvSpPr>
            <p:nvPr/>
          </p:nvSpPr>
          <p:spPr bwMode="auto">
            <a:xfrm>
              <a:off x="1480813" y="3951254"/>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05" name="Cube 504"/>
            <p:cNvSpPr>
              <a:spLocks noChangeAspect="1"/>
            </p:cNvSpPr>
            <p:nvPr/>
          </p:nvSpPr>
          <p:spPr bwMode="auto">
            <a:xfrm>
              <a:off x="1557013" y="3971387"/>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06" name="Cube 505"/>
            <p:cNvSpPr>
              <a:spLocks noChangeAspect="1"/>
            </p:cNvSpPr>
            <p:nvPr/>
          </p:nvSpPr>
          <p:spPr bwMode="auto">
            <a:xfrm>
              <a:off x="1480813" y="3875054"/>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07" name="Cube 506"/>
            <p:cNvSpPr>
              <a:spLocks noChangeAspect="1"/>
            </p:cNvSpPr>
            <p:nvPr/>
          </p:nvSpPr>
          <p:spPr bwMode="auto">
            <a:xfrm>
              <a:off x="1633213" y="3895187"/>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08" name="Cube 507"/>
            <p:cNvSpPr>
              <a:spLocks noChangeAspect="1"/>
            </p:cNvSpPr>
            <p:nvPr/>
          </p:nvSpPr>
          <p:spPr bwMode="auto">
            <a:xfrm>
              <a:off x="1690924" y="4027454"/>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endParaRPr>
            </a:p>
          </p:txBody>
        </p:sp>
        <p:sp>
          <p:nvSpPr>
            <p:cNvPr id="509" name="Cube 508"/>
            <p:cNvSpPr>
              <a:spLocks noChangeAspect="1"/>
            </p:cNvSpPr>
            <p:nvPr/>
          </p:nvSpPr>
          <p:spPr bwMode="auto">
            <a:xfrm>
              <a:off x="1641616" y="3804195"/>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10" name="Cube 509"/>
            <p:cNvSpPr>
              <a:spLocks noChangeAspect="1"/>
            </p:cNvSpPr>
            <p:nvPr/>
          </p:nvSpPr>
          <p:spPr bwMode="auto">
            <a:xfrm>
              <a:off x="1794016" y="3937545"/>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11" name="Cube 510"/>
            <p:cNvSpPr>
              <a:spLocks noChangeAspect="1"/>
            </p:cNvSpPr>
            <p:nvPr/>
          </p:nvSpPr>
          <p:spPr bwMode="auto">
            <a:xfrm>
              <a:off x="1717816" y="3872962"/>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12" name="Cube 511"/>
            <p:cNvSpPr>
              <a:spLocks noChangeAspect="1"/>
            </p:cNvSpPr>
            <p:nvPr/>
          </p:nvSpPr>
          <p:spPr bwMode="auto">
            <a:xfrm>
              <a:off x="1794016" y="3816895"/>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13" name="Cube 512"/>
            <p:cNvSpPr>
              <a:spLocks noChangeAspect="1"/>
            </p:cNvSpPr>
            <p:nvPr/>
          </p:nvSpPr>
          <p:spPr bwMode="auto">
            <a:xfrm>
              <a:off x="1870216" y="3872962"/>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14" name="Cube 513"/>
            <p:cNvSpPr>
              <a:spLocks noChangeAspect="1"/>
            </p:cNvSpPr>
            <p:nvPr/>
          </p:nvSpPr>
          <p:spPr bwMode="auto">
            <a:xfrm>
              <a:off x="1946416" y="3893095"/>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15" name="Cube 514"/>
            <p:cNvSpPr>
              <a:spLocks noChangeAspect="1"/>
            </p:cNvSpPr>
            <p:nvPr/>
          </p:nvSpPr>
          <p:spPr bwMode="auto">
            <a:xfrm>
              <a:off x="1857516" y="3790412"/>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16" name="Cube 515"/>
            <p:cNvSpPr>
              <a:spLocks noChangeAspect="1"/>
            </p:cNvSpPr>
            <p:nvPr/>
          </p:nvSpPr>
          <p:spPr bwMode="auto">
            <a:xfrm>
              <a:off x="2022616" y="3804195"/>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17" name="Cube 516"/>
            <p:cNvSpPr>
              <a:spLocks noChangeAspect="1"/>
            </p:cNvSpPr>
            <p:nvPr/>
          </p:nvSpPr>
          <p:spPr bwMode="auto">
            <a:xfrm>
              <a:off x="2099377" y="4038062"/>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endParaRPr>
            </a:p>
          </p:txBody>
        </p:sp>
        <p:sp>
          <p:nvSpPr>
            <p:cNvPr id="518" name="Cube 517"/>
            <p:cNvSpPr>
              <a:spLocks noChangeAspect="1"/>
            </p:cNvSpPr>
            <p:nvPr/>
          </p:nvSpPr>
          <p:spPr bwMode="auto">
            <a:xfrm>
              <a:off x="2489999" y="3888910"/>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19" name="Cube 518"/>
            <p:cNvSpPr>
              <a:spLocks noChangeAspect="1"/>
            </p:cNvSpPr>
            <p:nvPr/>
          </p:nvSpPr>
          <p:spPr bwMode="auto">
            <a:xfrm>
              <a:off x="2566199" y="3976727"/>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20" name="Cube 519"/>
            <p:cNvSpPr>
              <a:spLocks noChangeAspect="1"/>
            </p:cNvSpPr>
            <p:nvPr/>
          </p:nvSpPr>
          <p:spPr bwMode="auto">
            <a:xfrm>
              <a:off x="2642399" y="3920660"/>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21" name="Cube 520"/>
            <p:cNvSpPr>
              <a:spLocks noChangeAspect="1"/>
            </p:cNvSpPr>
            <p:nvPr/>
          </p:nvSpPr>
          <p:spPr bwMode="auto">
            <a:xfrm>
              <a:off x="2718599" y="3976727"/>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22" name="Cube 521"/>
            <p:cNvSpPr>
              <a:spLocks noChangeAspect="1"/>
            </p:cNvSpPr>
            <p:nvPr/>
          </p:nvSpPr>
          <p:spPr bwMode="auto">
            <a:xfrm>
              <a:off x="2794799" y="3996860"/>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23" name="Cube 522"/>
            <p:cNvSpPr>
              <a:spLocks noChangeAspect="1"/>
            </p:cNvSpPr>
            <p:nvPr/>
          </p:nvSpPr>
          <p:spPr bwMode="auto">
            <a:xfrm>
              <a:off x="2718599" y="3900527"/>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24" name="Cube 523"/>
            <p:cNvSpPr>
              <a:spLocks noChangeAspect="1"/>
            </p:cNvSpPr>
            <p:nvPr/>
          </p:nvSpPr>
          <p:spPr bwMode="auto">
            <a:xfrm>
              <a:off x="2870999" y="3920660"/>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25" name="Cube 524"/>
            <p:cNvSpPr>
              <a:spLocks noChangeAspect="1"/>
            </p:cNvSpPr>
            <p:nvPr/>
          </p:nvSpPr>
          <p:spPr bwMode="auto">
            <a:xfrm>
              <a:off x="2879402" y="3829668"/>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26" name="Cube 525"/>
            <p:cNvSpPr>
              <a:spLocks noChangeAspect="1"/>
            </p:cNvSpPr>
            <p:nvPr/>
          </p:nvSpPr>
          <p:spPr bwMode="auto">
            <a:xfrm>
              <a:off x="3031802" y="3963018"/>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27" name="Cube 526"/>
            <p:cNvSpPr>
              <a:spLocks noChangeAspect="1"/>
            </p:cNvSpPr>
            <p:nvPr/>
          </p:nvSpPr>
          <p:spPr bwMode="auto">
            <a:xfrm>
              <a:off x="2955602" y="3930185"/>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28" name="Cube 527"/>
            <p:cNvSpPr>
              <a:spLocks noChangeAspect="1"/>
            </p:cNvSpPr>
            <p:nvPr/>
          </p:nvSpPr>
          <p:spPr bwMode="auto">
            <a:xfrm>
              <a:off x="3031802" y="3842368"/>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29" name="Cube 528"/>
            <p:cNvSpPr>
              <a:spLocks noChangeAspect="1"/>
            </p:cNvSpPr>
            <p:nvPr/>
          </p:nvSpPr>
          <p:spPr bwMode="auto">
            <a:xfrm>
              <a:off x="3108002" y="3898435"/>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30" name="Cube 529"/>
            <p:cNvSpPr>
              <a:spLocks noChangeAspect="1"/>
            </p:cNvSpPr>
            <p:nvPr/>
          </p:nvSpPr>
          <p:spPr bwMode="auto">
            <a:xfrm>
              <a:off x="3184202" y="3918568"/>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31" name="Cube 530"/>
            <p:cNvSpPr>
              <a:spLocks noChangeAspect="1"/>
            </p:cNvSpPr>
            <p:nvPr/>
          </p:nvSpPr>
          <p:spPr bwMode="auto">
            <a:xfrm>
              <a:off x="3108002" y="3771435"/>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32" name="Cube 531"/>
            <p:cNvSpPr>
              <a:spLocks noChangeAspect="1"/>
            </p:cNvSpPr>
            <p:nvPr/>
          </p:nvSpPr>
          <p:spPr bwMode="auto">
            <a:xfrm>
              <a:off x="3260402" y="3823318"/>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33" name="Cube 532"/>
            <p:cNvSpPr>
              <a:spLocks noChangeAspect="1"/>
            </p:cNvSpPr>
            <p:nvPr/>
          </p:nvSpPr>
          <p:spPr bwMode="auto">
            <a:xfrm>
              <a:off x="3318113" y="3974635"/>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endParaRPr>
            </a:p>
          </p:txBody>
        </p:sp>
        <p:sp>
          <p:nvSpPr>
            <p:cNvPr id="534" name="Cube 533"/>
            <p:cNvSpPr>
              <a:spLocks noChangeAspect="1"/>
            </p:cNvSpPr>
            <p:nvPr/>
          </p:nvSpPr>
          <p:spPr bwMode="auto">
            <a:xfrm>
              <a:off x="696494" y="3898904"/>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35" name="Cube 534"/>
            <p:cNvSpPr>
              <a:spLocks noChangeAspect="1"/>
            </p:cNvSpPr>
            <p:nvPr/>
          </p:nvSpPr>
          <p:spPr bwMode="auto">
            <a:xfrm>
              <a:off x="772694" y="3822704"/>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36" name="Cube 535"/>
            <p:cNvSpPr>
              <a:spLocks noChangeAspect="1"/>
            </p:cNvSpPr>
            <p:nvPr/>
          </p:nvSpPr>
          <p:spPr bwMode="auto">
            <a:xfrm>
              <a:off x="830405" y="3954971"/>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endParaRPr>
            </a:p>
          </p:txBody>
        </p:sp>
        <p:sp>
          <p:nvSpPr>
            <p:cNvPr id="537" name="Cube 536"/>
            <p:cNvSpPr>
              <a:spLocks noChangeAspect="1"/>
            </p:cNvSpPr>
            <p:nvPr/>
          </p:nvSpPr>
          <p:spPr bwMode="auto">
            <a:xfrm>
              <a:off x="750099" y="3920660"/>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38" name="Cube 537"/>
            <p:cNvSpPr>
              <a:spLocks noChangeAspect="1"/>
            </p:cNvSpPr>
            <p:nvPr/>
          </p:nvSpPr>
          <p:spPr bwMode="auto">
            <a:xfrm>
              <a:off x="826299" y="3976727"/>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39" name="Cube 538"/>
            <p:cNvSpPr>
              <a:spLocks noChangeAspect="1"/>
            </p:cNvSpPr>
            <p:nvPr/>
          </p:nvSpPr>
          <p:spPr bwMode="auto">
            <a:xfrm>
              <a:off x="902499" y="3996860"/>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40" name="Cube 539"/>
            <p:cNvSpPr>
              <a:spLocks noChangeAspect="1"/>
            </p:cNvSpPr>
            <p:nvPr/>
          </p:nvSpPr>
          <p:spPr bwMode="auto">
            <a:xfrm>
              <a:off x="826299" y="3925927"/>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41" name="Cube 540"/>
            <p:cNvSpPr>
              <a:spLocks noChangeAspect="1"/>
            </p:cNvSpPr>
            <p:nvPr/>
          </p:nvSpPr>
          <p:spPr bwMode="auto">
            <a:xfrm>
              <a:off x="978699" y="3920660"/>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42" name="Cube 541"/>
            <p:cNvSpPr>
              <a:spLocks noChangeAspect="1"/>
            </p:cNvSpPr>
            <p:nvPr/>
          </p:nvSpPr>
          <p:spPr bwMode="auto">
            <a:xfrm>
              <a:off x="987102" y="3829668"/>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43" name="Cube 542"/>
            <p:cNvSpPr>
              <a:spLocks noChangeAspect="1"/>
            </p:cNvSpPr>
            <p:nvPr/>
          </p:nvSpPr>
          <p:spPr bwMode="auto">
            <a:xfrm>
              <a:off x="1139502" y="3963018"/>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44" name="Cube 543"/>
            <p:cNvSpPr>
              <a:spLocks noChangeAspect="1"/>
            </p:cNvSpPr>
            <p:nvPr/>
          </p:nvSpPr>
          <p:spPr bwMode="auto">
            <a:xfrm>
              <a:off x="1063302" y="3917485"/>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45" name="Cube 544"/>
            <p:cNvSpPr>
              <a:spLocks noChangeAspect="1"/>
            </p:cNvSpPr>
            <p:nvPr/>
          </p:nvSpPr>
          <p:spPr bwMode="auto">
            <a:xfrm>
              <a:off x="1139502" y="3842368"/>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46" name="Cube 545"/>
            <p:cNvSpPr>
              <a:spLocks noChangeAspect="1"/>
            </p:cNvSpPr>
            <p:nvPr/>
          </p:nvSpPr>
          <p:spPr bwMode="auto">
            <a:xfrm>
              <a:off x="1215702" y="3898435"/>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47" name="Cube 546"/>
            <p:cNvSpPr>
              <a:spLocks noChangeAspect="1"/>
            </p:cNvSpPr>
            <p:nvPr/>
          </p:nvSpPr>
          <p:spPr bwMode="auto">
            <a:xfrm>
              <a:off x="1291902" y="3918568"/>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48" name="Cube 547"/>
            <p:cNvSpPr>
              <a:spLocks noChangeAspect="1"/>
            </p:cNvSpPr>
            <p:nvPr/>
          </p:nvSpPr>
          <p:spPr bwMode="auto">
            <a:xfrm>
              <a:off x="796602" y="4000035"/>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49" name="Cube 548"/>
            <p:cNvSpPr>
              <a:spLocks noChangeAspect="1"/>
            </p:cNvSpPr>
            <p:nvPr/>
          </p:nvSpPr>
          <p:spPr bwMode="auto">
            <a:xfrm>
              <a:off x="637852" y="3842368"/>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50" name="Cube 549"/>
            <p:cNvSpPr>
              <a:spLocks noChangeAspect="1"/>
            </p:cNvSpPr>
            <p:nvPr/>
          </p:nvSpPr>
          <p:spPr bwMode="auto">
            <a:xfrm>
              <a:off x="1425813" y="3974635"/>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endParaRPr>
            </a:p>
          </p:txBody>
        </p:sp>
        <p:sp>
          <p:nvSpPr>
            <p:cNvPr id="551" name="Cube 550"/>
            <p:cNvSpPr>
              <a:spLocks noChangeAspect="1"/>
            </p:cNvSpPr>
            <p:nvPr/>
          </p:nvSpPr>
          <p:spPr bwMode="auto">
            <a:xfrm>
              <a:off x="3375263" y="3644435"/>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endParaRPr>
            </a:p>
          </p:txBody>
        </p:sp>
        <p:sp>
          <p:nvSpPr>
            <p:cNvPr id="552" name="Cube 551"/>
            <p:cNvSpPr>
              <a:spLocks noChangeAspect="1"/>
            </p:cNvSpPr>
            <p:nvPr/>
          </p:nvSpPr>
          <p:spPr bwMode="auto">
            <a:xfrm>
              <a:off x="3413363" y="3777785"/>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endParaRPr>
            </a:p>
          </p:txBody>
        </p:sp>
        <p:sp>
          <p:nvSpPr>
            <p:cNvPr id="553" name="Cube 552"/>
            <p:cNvSpPr>
              <a:spLocks noChangeAspect="1"/>
            </p:cNvSpPr>
            <p:nvPr/>
          </p:nvSpPr>
          <p:spPr bwMode="auto">
            <a:xfrm>
              <a:off x="3457813" y="3682535"/>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endParaRPr>
            </a:p>
          </p:txBody>
        </p:sp>
        <p:sp>
          <p:nvSpPr>
            <p:cNvPr id="554" name="Cube 553"/>
            <p:cNvSpPr>
              <a:spLocks noChangeAspect="1"/>
            </p:cNvSpPr>
            <p:nvPr/>
          </p:nvSpPr>
          <p:spPr bwMode="auto">
            <a:xfrm>
              <a:off x="635799" y="4014827"/>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55" name="Cube 554"/>
            <p:cNvSpPr>
              <a:spLocks noChangeAspect="1"/>
            </p:cNvSpPr>
            <p:nvPr/>
          </p:nvSpPr>
          <p:spPr bwMode="auto">
            <a:xfrm>
              <a:off x="3572113" y="3657135"/>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endParaRPr>
            </a:p>
          </p:txBody>
        </p:sp>
        <p:sp>
          <p:nvSpPr>
            <p:cNvPr id="556" name="Cube 555"/>
            <p:cNvSpPr>
              <a:spLocks noChangeAspect="1"/>
            </p:cNvSpPr>
            <p:nvPr/>
          </p:nvSpPr>
          <p:spPr bwMode="auto">
            <a:xfrm>
              <a:off x="530463" y="3987335"/>
              <a:ext cx="189378" cy="192666"/>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par>
                                <p:cTn id="8" presetID="1" presetClass="exit"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hidden"/>
                                      </p:to>
                                    </p:set>
                                  </p:childTnLst>
                                </p:cTn>
                              </p:par>
                              <p:par>
                                <p:cTn id="10" presetID="9" presetClass="exit" presetSubtype="0" fill="hold" nodeType="withEffect">
                                  <p:stCondLst>
                                    <p:cond delay="0"/>
                                  </p:stCondLst>
                                  <p:childTnLst>
                                    <p:animEffect transition="out" filter="dissolve">
                                      <p:cBhvr>
                                        <p:cTn id="11" dur="500"/>
                                        <p:tgtEl>
                                          <p:spTgt spid="414"/>
                                        </p:tgtEl>
                                      </p:cBhvr>
                                    </p:animEffect>
                                    <p:set>
                                      <p:cBhvr>
                                        <p:cTn id="12" dur="1" fill="hold">
                                          <p:stCondLst>
                                            <p:cond delay="499"/>
                                          </p:stCondLst>
                                        </p:cTn>
                                        <p:tgtEl>
                                          <p:spTgt spid="41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9" presetClass="exit" presetSubtype="0" fill="hold" grpId="1" nodeType="clickEffect">
                                  <p:stCondLst>
                                    <p:cond delay="0"/>
                                  </p:stCondLst>
                                  <p:childTnLst>
                                    <p:animEffect transition="out" filter="dissolve">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par>
                                <p:cTn id="28" presetID="1" presetClass="entr" presetSubtype="0" fill="hold" grpId="0" nodeType="withEffect">
                                  <p:stCondLst>
                                    <p:cond delay="0"/>
                                  </p:stCondLst>
                                  <p:childTnLst>
                                    <p:set>
                                      <p:cBhvr>
                                        <p:cTn id="29" dur="1" fill="hold">
                                          <p:stCondLst>
                                            <p:cond delay="0"/>
                                          </p:stCondLst>
                                        </p:cTn>
                                        <p:tgtEl>
                                          <p:spTgt spid="84"/>
                                        </p:tgtEl>
                                        <p:attrNameLst>
                                          <p:attrName>style.visibility</p:attrName>
                                        </p:attrNameLst>
                                      </p:cBhvr>
                                      <p:to>
                                        <p:strVal val="visible"/>
                                      </p:to>
                                    </p:set>
                                  </p:childTnLst>
                                </p:cTn>
                              </p:par>
                              <p:par>
                                <p:cTn id="30" presetID="9" presetClass="entr" presetSubtype="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dissolve">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15" grpId="0" animBg="1"/>
      <p:bldP spid="84" grpId="0" animBg="1"/>
      <p:bldP spid="12" grpId="0"/>
      <p:bldP spid="73" grpId="0" animBg="1"/>
      <p:bldP spid="14" grpId="0"/>
      <p:bldP spid="14"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Content Placeholder 5"/>
          <p:cNvSpPr txBox="1">
            <a:spLocks/>
          </p:cNvSpPr>
          <p:nvPr/>
        </p:nvSpPr>
        <p:spPr bwMode="auto">
          <a:xfrm>
            <a:off x="472440" y="1600200"/>
            <a:ext cx="867156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30188" indent="-230188" algn="l" rtl="0" eaLnBrk="0" fontAlgn="base" hangingPunct="0">
              <a:spcBef>
                <a:spcPct val="20000"/>
              </a:spcBef>
              <a:spcAft>
                <a:spcPct val="0"/>
              </a:spcAft>
              <a:buClr>
                <a:srgbClr val="00B0F0"/>
              </a:buClr>
              <a:buFont typeface="Arial" charset="0"/>
              <a:buChar char="•"/>
              <a:defRPr sz="2600" kern="1200">
                <a:solidFill>
                  <a:srgbClr val="6F6F6F"/>
                </a:solidFill>
                <a:latin typeface="Calibri" pitchFamily="34" charset="0"/>
                <a:ea typeface="+mn-ea"/>
                <a:cs typeface="Arial" pitchFamily="34" charset="0"/>
              </a:defRPr>
            </a:lvl1pPr>
            <a:lvl2pPr marL="461963" indent="-231775" algn="l" rtl="0" eaLnBrk="0" fontAlgn="base" hangingPunct="0">
              <a:spcBef>
                <a:spcPct val="20000"/>
              </a:spcBef>
              <a:spcAft>
                <a:spcPct val="0"/>
              </a:spcAft>
              <a:buClr>
                <a:srgbClr val="00B0F0"/>
              </a:buClr>
              <a:buSzPct val="80000"/>
              <a:buFont typeface="Arial" charset="0"/>
              <a:buChar char="–"/>
              <a:defRPr sz="2400" kern="1200">
                <a:solidFill>
                  <a:srgbClr val="6F6F6F"/>
                </a:solidFill>
                <a:latin typeface="Calibri" pitchFamily="34" charset="0"/>
                <a:ea typeface="+mn-ea"/>
                <a:cs typeface="Arial" pitchFamily="34" charset="0"/>
              </a:defRPr>
            </a:lvl2pPr>
            <a:lvl3pPr marL="684213" indent="-222250" algn="l" rtl="0" eaLnBrk="0" fontAlgn="base" hangingPunct="0">
              <a:spcBef>
                <a:spcPct val="20000"/>
              </a:spcBef>
              <a:spcAft>
                <a:spcPct val="0"/>
              </a:spcAft>
              <a:buClr>
                <a:srgbClr val="00B0F0"/>
              </a:buClr>
              <a:buSzPct val="80000"/>
              <a:buFont typeface="Arial" charset="0"/>
              <a:buChar char="•"/>
              <a:defRPr sz="2400" kern="1200">
                <a:solidFill>
                  <a:srgbClr val="6F6F6F"/>
                </a:solidFill>
                <a:latin typeface="Calibri" pitchFamily="34" charset="0"/>
                <a:ea typeface="+mn-ea"/>
                <a:cs typeface="Arial" pitchFamily="34" charset="0"/>
              </a:defRPr>
            </a:lvl3pPr>
            <a:lvl4pPr marL="914400" indent="-230188" algn="l" rtl="0" eaLnBrk="0" fontAlgn="base" hangingPunct="0">
              <a:spcBef>
                <a:spcPct val="20000"/>
              </a:spcBef>
              <a:spcAft>
                <a:spcPct val="0"/>
              </a:spcAft>
              <a:buClr>
                <a:srgbClr val="00B0F0"/>
              </a:buClr>
              <a:buSzPct val="80000"/>
              <a:buFont typeface="Arial" charset="0"/>
              <a:buChar char="–"/>
              <a:defRPr sz="2000" kern="1200">
                <a:solidFill>
                  <a:srgbClr val="6F6F6F"/>
                </a:solidFill>
                <a:latin typeface="Calibri" pitchFamily="34" charset="0"/>
                <a:ea typeface="+mn-ea"/>
                <a:cs typeface="Arial" pitchFamily="34" charset="0"/>
              </a:defRPr>
            </a:lvl4pPr>
            <a:lvl5pPr marL="1144588" indent="-230188" algn="l" rtl="0" eaLnBrk="0" fontAlgn="base" hangingPunct="0">
              <a:spcBef>
                <a:spcPct val="20000"/>
              </a:spcBef>
              <a:spcAft>
                <a:spcPct val="0"/>
              </a:spcAft>
              <a:buClr>
                <a:srgbClr val="00B0F0"/>
              </a:buClr>
              <a:buFont typeface="Arial" charset="0"/>
              <a:buChar char="»"/>
              <a:defRPr sz="2000" kern="1200">
                <a:solidFill>
                  <a:srgbClr val="6F6F6F"/>
                </a:solidFill>
                <a:latin typeface="Calibri"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indent="-342900"/>
            <a:r>
              <a:rPr lang="en-US" sz="2800" dirty="0" smtClean="0">
                <a:solidFill>
                  <a:schemeClr val="tx1">
                    <a:lumMod val="75000"/>
                    <a:lumOff val="25000"/>
                  </a:schemeClr>
                </a:solidFill>
                <a:latin typeface="+mn-lt"/>
                <a:cs typeface="Arial" charset="0"/>
              </a:rPr>
              <a:t>Example: Duct system without registers &amp; sealed tightly.</a:t>
            </a:r>
          </a:p>
        </p:txBody>
      </p:sp>
      <p:sp>
        <p:nvSpPr>
          <p:cNvPr id="9" name="Cube 8"/>
          <p:cNvSpPr/>
          <p:nvPr/>
        </p:nvSpPr>
        <p:spPr>
          <a:xfrm>
            <a:off x="2590800" y="2952750"/>
            <a:ext cx="1066800" cy="1085850"/>
          </a:xfrm>
          <a:prstGeom prst="cube">
            <a:avLst>
              <a:gd name="adj" fmla="val 64930"/>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8" name="Cube 7"/>
          <p:cNvSpPr/>
          <p:nvPr/>
        </p:nvSpPr>
        <p:spPr>
          <a:xfrm>
            <a:off x="3200400" y="3200400"/>
            <a:ext cx="1371600" cy="609600"/>
          </a:xfrm>
          <a:prstGeom prst="cube">
            <a:avLst>
              <a:gd name="adj" fmla="val 33680"/>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39938" name="Title 2"/>
          <p:cNvSpPr>
            <a:spLocks noGrp="1"/>
          </p:cNvSpPr>
          <p:nvPr>
            <p:ph type="title"/>
          </p:nvPr>
        </p:nvSpPr>
        <p:spPr/>
        <p:txBody>
          <a:bodyPr/>
          <a:lstStyle/>
          <a:p>
            <a:r>
              <a:rPr lang="en-US" sz="3200" kern="1200" dirty="0" smtClean="0">
                <a:latin typeface="Calibri" pitchFamily="34" charset="0"/>
                <a:cs typeface="Arial" charset="0"/>
              </a:rPr>
              <a:t>Step 3:</a:t>
            </a:r>
            <a:br>
              <a:rPr lang="en-US" sz="3200" kern="1200" dirty="0" smtClean="0">
                <a:latin typeface="Calibri" pitchFamily="34" charset="0"/>
                <a:cs typeface="Arial" charset="0"/>
              </a:rPr>
            </a:br>
            <a:r>
              <a:rPr lang="en-US" sz="3200" kern="1200" dirty="0" smtClean="0">
                <a:latin typeface="Calibri" pitchFamily="34" charset="0"/>
                <a:cs typeface="Arial" charset="0"/>
              </a:rPr>
              <a:t>Design the duct system</a:t>
            </a:r>
          </a:p>
        </p:txBody>
      </p:sp>
      <p:sp>
        <p:nvSpPr>
          <p:cNvPr id="2" name="Cube 1"/>
          <p:cNvSpPr/>
          <p:nvPr/>
        </p:nvSpPr>
        <p:spPr>
          <a:xfrm>
            <a:off x="3962400" y="3962400"/>
            <a:ext cx="1658471" cy="2133600"/>
          </a:xfrm>
          <a:prstGeom prst="cub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3" name="Cube 2"/>
          <p:cNvSpPr/>
          <p:nvPr/>
        </p:nvSpPr>
        <p:spPr>
          <a:xfrm>
            <a:off x="4343400" y="3200400"/>
            <a:ext cx="685800" cy="990600"/>
          </a:xfrm>
          <a:prstGeom prst="cube">
            <a:avLst>
              <a:gd name="adj" fmla="val 30555"/>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13" name="Rectangular Callout 12"/>
          <p:cNvSpPr/>
          <p:nvPr/>
        </p:nvSpPr>
        <p:spPr>
          <a:xfrm>
            <a:off x="5907742" y="3841342"/>
            <a:ext cx="1864658" cy="699316"/>
          </a:xfrm>
          <a:prstGeom prst="wedgeRectCallout">
            <a:avLst>
              <a:gd name="adj1" fmla="val -75678"/>
              <a:gd name="adj2" fmla="val 35434"/>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en-US" sz="2400" dirty="0" smtClean="0">
                <a:latin typeface="Calibri" pitchFamily="34" charset="0"/>
                <a:cs typeface="Calibri" pitchFamily="34" charset="0"/>
              </a:rPr>
              <a:t>Air Handler</a:t>
            </a:r>
            <a:endParaRPr lang="en-US" sz="2400" dirty="0">
              <a:latin typeface="Calibri" pitchFamily="34" charset="0"/>
              <a:cs typeface="Calibri" pitchFamily="34" charset="0"/>
            </a:endParaRPr>
          </a:p>
        </p:txBody>
      </p:sp>
      <p:sp>
        <p:nvSpPr>
          <p:cNvPr id="15" name="Rectangular Callout 14"/>
          <p:cNvSpPr/>
          <p:nvPr/>
        </p:nvSpPr>
        <p:spPr>
          <a:xfrm>
            <a:off x="5620871" y="2850742"/>
            <a:ext cx="1864658" cy="699316"/>
          </a:xfrm>
          <a:prstGeom prst="wedgeRectCallout">
            <a:avLst>
              <a:gd name="adj1" fmla="val -75678"/>
              <a:gd name="adj2" fmla="val 35434"/>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en-US" sz="2400" dirty="0" smtClean="0">
                <a:latin typeface="Calibri" pitchFamily="34" charset="0"/>
                <a:cs typeface="Calibri" pitchFamily="34" charset="0"/>
              </a:rPr>
              <a:t>Supply Ducts</a:t>
            </a:r>
            <a:endParaRPr lang="en-US" sz="2400" dirty="0">
              <a:latin typeface="Calibri" pitchFamily="34" charset="0"/>
              <a:cs typeface="Calibri" pitchFamily="34" charset="0"/>
            </a:endParaRPr>
          </a:p>
        </p:txBody>
      </p:sp>
      <p:sp>
        <p:nvSpPr>
          <p:cNvPr id="16" name="Striped Right Arrow 15"/>
          <p:cNvSpPr/>
          <p:nvPr/>
        </p:nvSpPr>
        <p:spPr>
          <a:xfrm rot="16200000">
            <a:off x="4240657" y="4009743"/>
            <a:ext cx="731630" cy="330200"/>
          </a:xfrm>
          <a:prstGeom prst="stripedRightArrow">
            <a:avLst/>
          </a:prstGeom>
          <a:gradFill flip="none" rotWithShape="1">
            <a:gsLst>
              <a:gs pos="20000">
                <a:srgbClr val="0070C0">
                  <a:alpha val="80000"/>
                </a:srgb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 name="Rectangle 16"/>
          <p:cNvSpPr/>
          <p:nvPr/>
        </p:nvSpPr>
        <p:spPr>
          <a:xfrm>
            <a:off x="7373257" y="4894943"/>
            <a:ext cx="783772" cy="1201057"/>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sz="1400" dirty="0" smtClean="0"/>
          </a:p>
          <a:p>
            <a:pPr algn="ctr"/>
            <a:r>
              <a:rPr lang="en-US" sz="1400" dirty="0" smtClean="0"/>
              <a:t>ON</a:t>
            </a:r>
          </a:p>
          <a:p>
            <a:pPr algn="ctr"/>
            <a:endParaRPr lang="en-US" sz="1400" dirty="0" smtClean="0"/>
          </a:p>
          <a:p>
            <a:pPr algn="ctr"/>
            <a:endParaRPr lang="en-US" sz="1400" dirty="0"/>
          </a:p>
          <a:p>
            <a:pPr algn="ctr"/>
            <a:endParaRPr lang="en-US" sz="1400" dirty="0"/>
          </a:p>
          <a:p>
            <a:pPr algn="ctr"/>
            <a:r>
              <a:rPr lang="en-US" sz="1400" dirty="0" smtClean="0"/>
              <a:t>OFF</a:t>
            </a:r>
          </a:p>
          <a:p>
            <a:pPr algn="ctr"/>
            <a:endParaRPr lang="en-US" sz="1400" dirty="0"/>
          </a:p>
        </p:txBody>
      </p:sp>
      <p:sp>
        <p:nvSpPr>
          <p:cNvPr id="18" name="Flowchart: Manual Operation 17"/>
          <p:cNvSpPr/>
          <p:nvPr/>
        </p:nvSpPr>
        <p:spPr>
          <a:xfrm flipV="1">
            <a:off x="7619999" y="5560240"/>
            <a:ext cx="290285" cy="202294"/>
          </a:xfrm>
          <a:prstGeom prst="flowChartManualOperation">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4" name="Striped Right Arrow 23"/>
          <p:cNvSpPr/>
          <p:nvPr/>
        </p:nvSpPr>
        <p:spPr>
          <a:xfrm rot="14657475">
            <a:off x="4396684" y="2995315"/>
            <a:ext cx="198230" cy="165100"/>
          </a:xfrm>
          <a:prstGeom prst="stripedRightArrow">
            <a:avLst/>
          </a:prstGeom>
          <a:gradFill flip="none" rotWithShape="1">
            <a:gsLst>
              <a:gs pos="20000">
                <a:srgbClr val="0070C0">
                  <a:alpha val="80000"/>
                </a:srgb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Striped Right Arrow 24"/>
          <p:cNvSpPr/>
          <p:nvPr/>
        </p:nvSpPr>
        <p:spPr>
          <a:xfrm rot="17542387">
            <a:off x="3596348" y="2768192"/>
            <a:ext cx="198230" cy="165100"/>
          </a:xfrm>
          <a:prstGeom prst="stripedRightArrow">
            <a:avLst/>
          </a:prstGeom>
          <a:gradFill flip="none" rotWithShape="1">
            <a:gsLst>
              <a:gs pos="20000">
                <a:srgbClr val="0070C0">
                  <a:alpha val="80000"/>
                </a:srgb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Striped Right Arrow 25"/>
          <p:cNvSpPr/>
          <p:nvPr/>
        </p:nvSpPr>
        <p:spPr>
          <a:xfrm rot="14657475">
            <a:off x="3101285" y="2766154"/>
            <a:ext cx="198230" cy="165100"/>
          </a:xfrm>
          <a:prstGeom prst="stripedRightArrow">
            <a:avLst/>
          </a:prstGeom>
          <a:gradFill flip="none" rotWithShape="1">
            <a:gsLst>
              <a:gs pos="20000">
                <a:srgbClr val="0070C0">
                  <a:alpha val="80000"/>
                </a:srgb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7" name="Striped Right Arrow 26"/>
          <p:cNvSpPr/>
          <p:nvPr/>
        </p:nvSpPr>
        <p:spPr>
          <a:xfrm rot="14657475">
            <a:off x="2456658" y="3446479"/>
            <a:ext cx="198230" cy="165100"/>
          </a:xfrm>
          <a:prstGeom prst="stripedRightArrow">
            <a:avLst/>
          </a:prstGeom>
          <a:gradFill flip="none" rotWithShape="1">
            <a:gsLst>
              <a:gs pos="20000">
                <a:srgbClr val="0070C0">
                  <a:alpha val="80000"/>
                </a:srgb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8" name="Striped Right Arrow 27"/>
          <p:cNvSpPr/>
          <p:nvPr/>
        </p:nvSpPr>
        <p:spPr>
          <a:xfrm rot="17542387">
            <a:off x="5044148" y="3007585"/>
            <a:ext cx="198230" cy="165100"/>
          </a:xfrm>
          <a:prstGeom prst="stripedRightArrow">
            <a:avLst/>
          </a:prstGeom>
          <a:gradFill flip="none" rotWithShape="1">
            <a:gsLst>
              <a:gs pos="20000">
                <a:srgbClr val="0070C0">
                  <a:alpha val="80000"/>
                </a:srgb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1" name="Cube 30"/>
          <p:cNvSpPr/>
          <p:nvPr/>
        </p:nvSpPr>
        <p:spPr>
          <a:xfrm>
            <a:off x="5257326" y="5029200"/>
            <a:ext cx="650415" cy="761999"/>
          </a:xfrm>
          <a:prstGeom prst="cube">
            <a:avLst>
              <a:gd name="adj" fmla="val 32778"/>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30" name="Striped Right Arrow 29"/>
          <p:cNvSpPr/>
          <p:nvPr/>
        </p:nvSpPr>
        <p:spPr>
          <a:xfrm rot="10800000">
            <a:off x="5867401" y="5232399"/>
            <a:ext cx="731630" cy="330200"/>
          </a:xfrm>
          <a:prstGeom prst="stripedRightArrow">
            <a:avLst/>
          </a:prstGeom>
          <a:gradFill flip="none" rotWithShape="1">
            <a:gsLst>
              <a:gs pos="0">
                <a:srgbClr val="C00000">
                  <a:tint val="66000"/>
                  <a:satMod val="160000"/>
                </a:srgbClr>
              </a:gs>
              <a:gs pos="50000">
                <a:srgbClr val="C00000">
                  <a:tint val="44500"/>
                  <a:satMod val="160000"/>
                </a:srgbClr>
              </a:gs>
              <a:gs pos="100000">
                <a:srgbClr val="C000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21" name="Picture 2" descr="I:\Photos\HVAC\Equipment and tools\Refrigerant Circuit2.jpg"/>
          <p:cNvPicPr>
            <a:picLocks noChangeAspect="1" noChangeArrowheads="1"/>
          </p:cNvPicPr>
          <p:nvPr/>
        </p:nvPicPr>
        <p:blipFill>
          <a:blip r:embed="rId3" cstate="print">
            <a:clrChange>
              <a:clrFrom>
                <a:srgbClr val="FFFFFF"/>
              </a:clrFrom>
              <a:clrTo>
                <a:srgbClr val="FFFFFF">
                  <a:alpha val="0"/>
                </a:srgbClr>
              </a:clrTo>
            </a:clrChange>
          </a:blip>
          <a:srcRect t="21215" r="82201"/>
          <a:stretch>
            <a:fillRect/>
          </a:stretch>
        </p:blipFill>
        <p:spPr bwMode="auto">
          <a:xfrm>
            <a:off x="4200761" y="4506406"/>
            <a:ext cx="733189" cy="789318"/>
          </a:xfrm>
          <a:prstGeom prst="rect">
            <a:avLst/>
          </a:prstGeom>
          <a:noFill/>
          <a:ln w="9525">
            <a:noFill/>
            <a:miter lim="800000"/>
            <a:headEnd/>
            <a:tailEnd/>
          </a:ln>
        </p:spPr>
      </p:pic>
      <p:grpSp>
        <p:nvGrpSpPr>
          <p:cNvPr id="4" name="Group 21"/>
          <p:cNvGrpSpPr/>
          <p:nvPr/>
        </p:nvGrpSpPr>
        <p:grpSpPr>
          <a:xfrm rot="16200000">
            <a:off x="4360651" y="5282941"/>
            <a:ext cx="598443" cy="497361"/>
            <a:chOff x="914400" y="5857103"/>
            <a:chExt cx="790833" cy="642551"/>
          </a:xfrm>
        </p:grpSpPr>
        <p:sp>
          <p:nvSpPr>
            <p:cNvPr id="23" name="Rectangle 22"/>
            <p:cNvSpPr/>
            <p:nvPr/>
          </p:nvSpPr>
          <p:spPr>
            <a:xfrm>
              <a:off x="1173893" y="5863452"/>
              <a:ext cx="531340" cy="345989"/>
            </a:xfrm>
            <a:prstGeom prst="rect">
              <a:avLst/>
            </a:prstGeom>
            <a:gradFill>
              <a:gsLst>
                <a:gs pos="0">
                  <a:schemeClr val="bg1">
                    <a:lumMod val="75000"/>
                  </a:schemeClr>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914400" y="5857103"/>
              <a:ext cx="642551" cy="642551"/>
            </a:xfrm>
            <a:prstGeom prst="ellipse">
              <a:avLst/>
            </a:prstGeom>
            <a:gradFill>
              <a:gsLst>
                <a:gs pos="0">
                  <a:schemeClr val="bg1">
                    <a:lumMod val="75000"/>
                  </a:schemeClr>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p:nvPr/>
          </p:nvSpPr>
          <p:spPr>
            <a:xfrm>
              <a:off x="1041400" y="5975350"/>
              <a:ext cx="387349" cy="410004"/>
            </a:xfrm>
            <a:prstGeom prst="ellipse">
              <a:avLst/>
            </a:prstGeom>
            <a:gradFill>
              <a:gsLst>
                <a:gs pos="0">
                  <a:schemeClr val="bg1">
                    <a:lumMod val="75000"/>
                  </a:schemeClr>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4" name="Slide Number Placeholder 3"/>
          <p:cNvSpPr txBox="1">
            <a:spLocks/>
          </p:cNvSpPr>
          <p:nvPr/>
        </p:nvSpPr>
        <p:spPr bwMode="auto">
          <a:xfrm>
            <a:off x="8229600" y="6172200"/>
            <a:ext cx="914400" cy="68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8CF41EA3-670D-4A2E-9248-4FE2F0D41611}" type="slidenum">
              <a:rPr lang="en-US" sz="1400">
                <a:solidFill>
                  <a:srgbClr val="000000"/>
                </a:solidFill>
              </a:rPr>
              <a:pPr algn="ctr"/>
              <a:t>40</a:t>
            </a:fld>
            <a:endParaRPr lang="en-US" sz="1400" dirty="0">
              <a:solidFill>
                <a:srgbClr val="000000"/>
              </a:solidFill>
            </a:endParaRPr>
          </a:p>
        </p:txBody>
      </p:sp>
    </p:spTree>
    <p:extLst>
      <p:ext uri="{BB962C8B-B14F-4D97-AF65-F5344CB8AC3E}">
        <p14:creationId xmlns:p14="http://schemas.microsoft.com/office/powerpoint/2010/main" val="3712266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0.00087 2.59259E-6 L 0.00087 -0.04769 " pathEditMode="relative" rAng="0" ptsTypes="AA">
                                      <p:cBhvr>
                                        <p:cTn id="6" dur="10" fill="hold"/>
                                        <p:tgtEl>
                                          <p:spTgt spid="18"/>
                                        </p:tgtEl>
                                        <p:attrNameLst>
                                          <p:attrName>ppt_x</p:attrName>
                                          <p:attrName>ppt_y</p:attrName>
                                        </p:attrNameLst>
                                      </p:cBhvr>
                                      <p:rCtr x="0" y="-2384"/>
                                    </p:animMotion>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24" grpId="0" animBg="1"/>
      <p:bldP spid="25" grpId="0" animBg="1"/>
      <p:bldP spid="26" grpId="0" animBg="1"/>
      <p:bldP spid="27" grpId="0" animBg="1"/>
      <p:bldP spid="28" grpId="0" animBg="1"/>
      <p:bldP spid="30"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Striped Right Arrow 20"/>
          <p:cNvSpPr/>
          <p:nvPr/>
        </p:nvSpPr>
        <p:spPr>
          <a:xfrm rot="18617016">
            <a:off x="3340436" y="2876102"/>
            <a:ext cx="493863" cy="165100"/>
          </a:xfrm>
          <a:prstGeom prst="stripedRightArrow">
            <a:avLst/>
          </a:prstGeom>
          <a:gradFill flip="none" rotWithShape="1">
            <a:gsLst>
              <a:gs pos="20000">
                <a:srgbClr val="0070C0">
                  <a:alpha val="80000"/>
                </a:srgb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Cube 8"/>
          <p:cNvSpPr/>
          <p:nvPr/>
        </p:nvSpPr>
        <p:spPr>
          <a:xfrm>
            <a:off x="2590800" y="2952750"/>
            <a:ext cx="1066800" cy="1085850"/>
          </a:xfrm>
          <a:prstGeom prst="cube">
            <a:avLst>
              <a:gd name="adj" fmla="val 64930"/>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8" name="Cube 7"/>
          <p:cNvSpPr/>
          <p:nvPr/>
        </p:nvSpPr>
        <p:spPr>
          <a:xfrm>
            <a:off x="3200400" y="3200400"/>
            <a:ext cx="1371600" cy="609600"/>
          </a:xfrm>
          <a:prstGeom prst="cube">
            <a:avLst>
              <a:gd name="adj" fmla="val 33680"/>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39938" name="Title 2"/>
          <p:cNvSpPr>
            <a:spLocks noGrp="1"/>
          </p:cNvSpPr>
          <p:nvPr>
            <p:ph type="title"/>
          </p:nvPr>
        </p:nvSpPr>
        <p:spPr/>
        <p:txBody>
          <a:bodyPr/>
          <a:lstStyle/>
          <a:p>
            <a:r>
              <a:rPr lang="en-US" sz="3200" kern="1200" dirty="0" smtClean="0">
                <a:latin typeface="Calibri" pitchFamily="34" charset="0"/>
                <a:cs typeface="Arial" charset="0"/>
              </a:rPr>
              <a:t>Step 3:</a:t>
            </a:r>
            <a:br>
              <a:rPr lang="en-US" sz="3200" kern="1200" dirty="0" smtClean="0">
                <a:latin typeface="Calibri" pitchFamily="34" charset="0"/>
                <a:cs typeface="Arial" charset="0"/>
              </a:rPr>
            </a:br>
            <a:r>
              <a:rPr lang="en-US" sz="3200" kern="1200" dirty="0" smtClean="0">
                <a:latin typeface="Calibri" pitchFamily="34" charset="0"/>
                <a:cs typeface="Arial" charset="0"/>
              </a:rPr>
              <a:t>Design the duct system</a:t>
            </a:r>
          </a:p>
        </p:txBody>
      </p:sp>
      <p:sp>
        <p:nvSpPr>
          <p:cNvPr id="2" name="Cube 1"/>
          <p:cNvSpPr/>
          <p:nvPr/>
        </p:nvSpPr>
        <p:spPr>
          <a:xfrm>
            <a:off x="3962400" y="3962400"/>
            <a:ext cx="1658471" cy="2133600"/>
          </a:xfrm>
          <a:prstGeom prst="cub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3" name="Cube 2"/>
          <p:cNvSpPr/>
          <p:nvPr/>
        </p:nvSpPr>
        <p:spPr>
          <a:xfrm>
            <a:off x="4343400" y="3200400"/>
            <a:ext cx="685800" cy="990600"/>
          </a:xfrm>
          <a:prstGeom prst="cube">
            <a:avLst>
              <a:gd name="adj" fmla="val 30555"/>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16" name="Striped Right Arrow 15"/>
          <p:cNvSpPr/>
          <p:nvPr/>
        </p:nvSpPr>
        <p:spPr>
          <a:xfrm rot="16200000">
            <a:off x="4240657" y="4009743"/>
            <a:ext cx="731630" cy="330200"/>
          </a:xfrm>
          <a:prstGeom prst="stripedRightArrow">
            <a:avLst/>
          </a:prstGeom>
          <a:gradFill flip="none" rotWithShape="1">
            <a:gsLst>
              <a:gs pos="20000">
                <a:srgbClr val="0070C0">
                  <a:alpha val="80000"/>
                </a:srgb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 name="Rectangle 16"/>
          <p:cNvSpPr/>
          <p:nvPr/>
        </p:nvSpPr>
        <p:spPr>
          <a:xfrm>
            <a:off x="7373257" y="4513943"/>
            <a:ext cx="783772" cy="1201057"/>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sz="1400" dirty="0" smtClean="0"/>
          </a:p>
          <a:p>
            <a:pPr algn="ctr"/>
            <a:r>
              <a:rPr lang="en-US" sz="1400" dirty="0" smtClean="0"/>
              <a:t>ON</a:t>
            </a:r>
          </a:p>
          <a:p>
            <a:pPr algn="ctr"/>
            <a:endParaRPr lang="en-US" sz="1400" dirty="0" smtClean="0"/>
          </a:p>
          <a:p>
            <a:pPr algn="ctr"/>
            <a:endParaRPr lang="en-US" sz="1400" dirty="0"/>
          </a:p>
          <a:p>
            <a:pPr algn="ctr"/>
            <a:endParaRPr lang="en-US" sz="1400" dirty="0"/>
          </a:p>
          <a:p>
            <a:pPr algn="ctr"/>
            <a:r>
              <a:rPr lang="en-US" sz="1400" dirty="0" smtClean="0"/>
              <a:t>OFF</a:t>
            </a:r>
          </a:p>
          <a:p>
            <a:pPr algn="ctr"/>
            <a:endParaRPr lang="en-US" sz="1400" dirty="0"/>
          </a:p>
        </p:txBody>
      </p:sp>
      <p:sp>
        <p:nvSpPr>
          <p:cNvPr id="18" name="Flowchart: Manual Operation 17"/>
          <p:cNvSpPr/>
          <p:nvPr/>
        </p:nvSpPr>
        <p:spPr>
          <a:xfrm flipV="1">
            <a:off x="7619999" y="5179240"/>
            <a:ext cx="290285" cy="202294"/>
          </a:xfrm>
          <a:prstGeom prst="flowChartManualOperation">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4" name="Rectangle 3"/>
          <p:cNvSpPr/>
          <p:nvPr/>
        </p:nvSpPr>
        <p:spPr>
          <a:xfrm>
            <a:off x="2667000" y="3695700"/>
            <a:ext cx="228600" cy="266700"/>
          </a:xfrm>
          <a:prstGeom prst="rect">
            <a:avLst/>
          </a:prstGeom>
          <a:pattFill prst="ltHorz">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Striped Right Arrow 19"/>
          <p:cNvSpPr/>
          <p:nvPr/>
        </p:nvSpPr>
        <p:spPr>
          <a:xfrm rot="7804242">
            <a:off x="2426539" y="3893355"/>
            <a:ext cx="493863" cy="165100"/>
          </a:xfrm>
          <a:prstGeom prst="stripedRightArrow">
            <a:avLst/>
          </a:prstGeom>
          <a:gradFill flip="none" rotWithShape="1">
            <a:gsLst>
              <a:gs pos="20000">
                <a:srgbClr val="0070C0">
                  <a:alpha val="80000"/>
                </a:srgb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2" name="Rectangular Callout 21"/>
          <p:cNvSpPr/>
          <p:nvPr/>
        </p:nvSpPr>
        <p:spPr>
          <a:xfrm>
            <a:off x="381000" y="3124200"/>
            <a:ext cx="1864658" cy="896206"/>
          </a:xfrm>
          <a:prstGeom prst="wedgeRectCallout">
            <a:avLst>
              <a:gd name="adj1" fmla="val 65210"/>
              <a:gd name="adj2" fmla="val 31283"/>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en-US" sz="2400" dirty="0" smtClean="0">
                <a:latin typeface="Calibri" pitchFamily="34" charset="0"/>
                <a:cs typeface="Calibri" pitchFamily="34" charset="0"/>
              </a:rPr>
              <a:t>Supply Register</a:t>
            </a:r>
            <a:endParaRPr lang="en-US" sz="2400" dirty="0">
              <a:latin typeface="Calibri" pitchFamily="34" charset="0"/>
              <a:cs typeface="Calibri" pitchFamily="34" charset="0"/>
            </a:endParaRPr>
          </a:p>
        </p:txBody>
      </p:sp>
      <p:sp>
        <p:nvSpPr>
          <p:cNvPr id="30" name="Content Placeholder 5"/>
          <p:cNvSpPr txBox="1">
            <a:spLocks/>
          </p:cNvSpPr>
          <p:nvPr/>
        </p:nvSpPr>
        <p:spPr bwMode="auto">
          <a:xfrm>
            <a:off x="472440" y="1600200"/>
            <a:ext cx="8483991"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30188" indent="-230188" algn="l" rtl="0" eaLnBrk="0" fontAlgn="base" hangingPunct="0">
              <a:spcBef>
                <a:spcPct val="20000"/>
              </a:spcBef>
              <a:spcAft>
                <a:spcPct val="0"/>
              </a:spcAft>
              <a:buClr>
                <a:srgbClr val="00B0F0"/>
              </a:buClr>
              <a:buFont typeface="Arial" charset="0"/>
              <a:buChar char="•"/>
              <a:defRPr sz="2600" kern="1200">
                <a:solidFill>
                  <a:srgbClr val="6F6F6F"/>
                </a:solidFill>
                <a:latin typeface="Calibri" pitchFamily="34" charset="0"/>
                <a:ea typeface="+mn-ea"/>
                <a:cs typeface="Arial" pitchFamily="34" charset="0"/>
              </a:defRPr>
            </a:lvl1pPr>
            <a:lvl2pPr marL="461963" indent="-231775" algn="l" rtl="0" eaLnBrk="0" fontAlgn="base" hangingPunct="0">
              <a:spcBef>
                <a:spcPct val="20000"/>
              </a:spcBef>
              <a:spcAft>
                <a:spcPct val="0"/>
              </a:spcAft>
              <a:buClr>
                <a:srgbClr val="00B0F0"/>
              </a:buClr>
              <a:buSzPct val="80000"/>
              <a:buFont typeface="Arial" charset="0"/>
              <a:buChar char="–"/>
              <a:defRPr sz="2400" kern="1200">
                <a:solidFill>
                  <a:srgbClr val="6F6F6F"/>
                </a:solidFill>
                <a:latin typeface="Calibri" pitchFamily="34" charset="0"/>
                <a:ea typeface="+mn-ea"/>
                <a:cs typeface="Arial" pitchFamily="34" charset="0"/>
              </a:defRPr>
            </a:lvl2pPr>
            <a:lvl3pPr marL="684213" indent="-222250" algn="l" rtl="0" eaLnBrk="0" fontAlgn="base" hangingPunct="0">
              <a:spcBef>
                <a:spcPct val="20000"/>
              </a:spcBef>
              <a:spcAft>
                <a:spcPct val="0"/>
              </a:spcAft>
              <a:buClr>
                <a:srgbClr val="00B0F0"/>
              </a:buClr>
              <a:buSzPct val="80000"/>
              <a:buFont typeface="Arial" charset="0"/>
              <a:buChar char="•"/>
              <a:defRPr sz="2400" kern="1200">
                <a:solidFill>
                  <a:srgbClr val="6F6F6F"/>
                </a:solidFill>
                <a:latin typeface="Calibri" pitchFamily="34" charset="0"/>
                <a:ea typeface="+mn-ea"/>
                <a:cs typeface="Arial" pitchFamily="34" charset="0"/>
              </a:defRPr>
            </a:lvl3pPr>
            <a:lvl4pPr marL="914400" indent="-230188" algn="l" rtl="0" eaLnBrk="0" fontAlgn="base" hangingPunct="0">
              <a:spcBef>
                <a:spcPct val="20000"/>
              </a:spcBef>
              <a:spcAft>
                <a:spcPct val="0"/>
              </a:spcAft>
              <a:buClr>
                <a:srgbClr val="00B0F0"/>
              </a:buClr>
              <a:buSzPct val="80000"/>
              <a:buFont typeface="Arial" charset="0"/>
              <a:buChar char="–"/>
              <a:defRPr sz="2000" kern="1200">
                <a:solidFill>
                  <a:srgbClr val="6F6F6F"/>
                </a:solidFill>
                <a:latin typeface="Calibri" pitchFamily="34" charset="0"/>
                <a:ea typeface="+mn-ea"/>
                <a:cs typeface="Arial" pitchFamily="34" charset="0"/>
              </a:defRPr>
            </a:lvl4pPr>
            <a:lvl5pPr marL="1144588" indent="-230188" algn="l" rtl="0" eaLnBrk="0" fontAlgn="base" hangingPunct="0">
              <a:spcBef>
                <a:spcPct val="20000"/>
              </a:spcBef>
              <a:spcAft>
                <a:spcPct val="0"/>
              </a:spcAft>
              <a:buClr>
                <a:srgbClr val="00B0F0"/>
              </a:buClr>
              <a:buFont typeface="Arial" charset="0"/>
              <a:buChar char="»"/>
              <a:defRPr sz="2000" kern="1200">
                <a:solidFill>
                  <a:srgbClr val="6F6F6F"/>
                </a:solidFill>
                <a:latin typeface="Calibri"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indent="-342900"/>
            <a:r>
              <a:rPr lang="en-US" sz="2800" dirty="0" smtClean="0">
                <a:solidFill>
                  <a:schemeClr val="tx1">
                    <a:lumMod val="75000"/>
                    <a:lumOff val="25000"/>
                  </a:schemeClr>
                </a:solidFill>
                <a:latin typeface="+mn-lt"/>
                <a:cs typeface="Arial" charset="0"/>
              </a:rPr>
              <a:t>Example: Supply registers added to duct system.</a:t>
            </a:r>
          </a:p>
        </p:txBody>
      </p:sp>
      <p:sp>
        <p:nvSpPr>
          <p:cNvPr id="19" name="Cube 18"/>
          <p:cNvSpPr/>
          <p:nvPr/>
        </p:nvSpPr>
        <p:spPr>
          <a:xfrm>
            <a:off x="5257327" y="5029200"/>
            <a:ext cx="364998" cy="761999"/>
          </a:xfrm>
          <a:prstGeom prst="cube">
            <a:avLst>
              <a:gd name="adj" fmla="val 78689"/>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29" name="Striped Right Arrow 28"/>
          <p:cNvSpPr/>
          <p:nvPr/>
        </p:nvSpPr>
        <p:spPr>
          <a:xfrm rot="10800000">
            <a:off x="5471977" y="5232399"/>
            <a:ext cx="731630" cy="330200"/>
          </a:xfrm>
          <a:prstGeom prst="stripedRightArrow">
            <a:avLst/>
          </a:prstGeom>
          <a:gradFill flip="none" rotWithShape="1">
            <a:gsLst>
              <a:gs pos="0">
                <a:srgbClr val="C00000">
                  <a:tint val="66000"/>
                  <a:satMod val="160000"/>
                </a:srgbClr>
              </a:gs>
              <a:gs pos="50000">
                <a:srgbClr val="C00000">
                  <a:tint val="44500"/>
                  <a:satMod val="160000"/>
                </a:srgbClr>
              </a:gs>
              <a:gs pos="100000">
                <a:srgbClr val="C000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23" name="Picture 2" descr="I:\Photos\HVAC\Equipment and tools\Refrigerant Circuit2.jpg"/>
          <p:cNvPicPr>
            <a:picLocks noChangeAspect="1" noChangeArrowheads="1"/>
          </p:cNvPicPr>
          <p:nvPr/>
        </p:nvPicPr>
        <p:blipFill>
          <a:blip r:embed="rId3" cstate="print">
            <a:clrChange>
              <a:clrFrom>
                <a:srgbClr val="FFFFFF"/>
              </a:clrFrom>
              <a:clrTo>
                <a:srgbClr val="FFFFFF">
                  <a:alpha val="0"/>
                </a:srgbClr>
              </a:clrTo>
            </a:clrChange>
          </a:blip>
          <a:srcRect t="21215" r="82201"/>
          <a:stretch>
            <a:fillRect/>
          </a:stretch>
        </p:blipFill>
        <p:spPr bwMode="auto">
          <a:xfrm>
            <a:off x="4200761" y="4506406"/>
            <a:ext cx="733189" cy="789318"/>
          </a:xfrm>
          <a:prstGeom prst="rect">
            <a:avLst/>
          </a:prstGeom>
          <a:noFill/>
          <a:ln w="9525">
            <a:noFill/>
            <a:miter lim="800000"/>
            <a:headEnd/>
            <a:tailEnd/>
          </a:ln>
        </p:spPr>
      </p:pic>
      <p:grpSp>
        <p:nvGrpSpPr>
          <p:cNvPr id="5" name="Group 23"/>
          <p:cNvGrpSpPr/>
          <p:nvPr/>
        </p:nvGrpSpPr>
        <p:grpSpPr>
          <a:xfrm rot="16200000">
            <a:off x="4360651" y="5282941"/>
            <a:ext cx="598443" cy="497361"/>
            <a:chOff x="914400" y="5857103"/>
            <a:chExt cx="790833" cy="642551"/>
          </a:xfrm>
        </p:grpSpPr>
        <p:sp>
          <p:nvSpPr>
            <p:cNvPr id="25" name="Rectangle 24"/>
            <p:cNvSpPr/>
            <p:nvPr/>
          </p:nvSpPr>
          <p:spPr>
            <a:xfrm>
              <a:off x="1173893" y="5863452"/>
              <a:ext cx="531340" cy="345989"/>
            </a:xfrm>
            <a:prstGeom prst="rect">
              <a:avLst/>
            </a:prstGeom>
            <a:gradFill>
              <a:gsLst>
                <a:gs pos="0">
                  <a:schemeClr val="bg1">
                    <a:lumMod val="75000"/>
                  </a:schemeClr>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914400" y="5857103"/>
              <a:ext cx="642551" cy="642551"/>
            </a:xfrm>
            <a:prstGeom prst="ellipse">
              <a:avLst/>
            </a:prstGeom>
            <a:gradFill>
              <a:gsLst>
                <a:gs pos="0">
                  <a:schemeClr val="bg1">
                    <a:lumMod val="75000"/>
                  </a:schemeClr>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1041400" y="5975350"/>
              <a:ext cx="387349" cy="410004"/>
            </a:xfrm>
            <a:prstGeom prst="ellipse">
              <a:avLst/>
            </a:prstGeom>
            <a:gradFill>
              <a:gsLst>
                <a:gs pos="0">
                  <a:schemeClr val="bg1">
                    <a:lumMod val="75000"/>
                  </a:schemeClr>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4" name="Slide Number Placeholder 3"/>
          <p:cNvSpPr txBox="1">
            <a:spLocks/>
          </p:cNvSpPr>
          <p:nvPr/>
        </p:nvSpPr>
        <p:spPr bwMode="auto">
          <a:xfrm>
            <a:off x="8229600" y="6172200"/>
            <a:ext cx="914400" cy="68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8CF41EA3-670D-4A2E-9248-4FE2F0D41611}" type="slidenum">
              <a:rPr lang="en-US" sz="1400">
                <a:solidFill>
                  <a:srgbClr val="000000"/>
                </a:solidFill>
              </a:rPr>
              <a:pPr algn="ctr"/>
              <a:t>41</a:t>
            </a:fld>
            <a:endParaRPr lang="en-US" sz="1400" dirty="0">
              <a:solidFill>
                <a:srgbClr val="000000"/>
              </a:solidFill>
            </a:endParaRPr>
          </a:p>
        </p:txBody>
      </p:sp>
    </p:spTree>
    <p:extLst>
      <p:ext uri="{BB962C8B-B14F-4D97-AF65-F5344CB8AC3E}">
        <p14:creationId xmlns:p14="http://schemas.microsoft.com/office/powerpoint/2010/main" val="477771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0.00087 2.59259E-6 L 0.00087 -0.04769 " pathEditMode="relative" rAng="0" ptsTypes="AA">
                                      <p:cBhvr>
                                        <p:cTn id="6" dur="10" fill="hold"/>
                                        <p:tgtEl>
                                          <p:spTgt spid="18"/>
                                        </p:tgtEl>
                                        <p:attrNameLst>
                                          <p:attrName>ppt_x</p:attrName>
                                          <p:attrName>ppt_y</p:attrName>
                                        </p:attrNameLst>
                                      </p:cBhvr>
                                      <p:rCtr x="0" y="-2384"/>
                                    </p:animMotion>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6" grpId="0" animBg="1"/>
      <p:bldP spid="18" grpId="0" animBg="1"/>
      <p:bldP spid="20" grpId="0" animBg="1"/>
      <p:bldP spid="29"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Striped Right Arrow 20"/>
          <p:cNvSpPr/>
          <p:nvPr/>
        </p:nvSpPr>
        <p:spPr>
          <a:xfrm rot="18617016">
            <a:off x="2290091" y="2826198"/>
            <a:ext cx="493863" cy="165100"/>
          </a:xfrm>
          <a:prstGeom prst="stripedRightArrow">
            <a:avLst/>
          </a:prstGeom>
          <a:gradFill flip="none" rotWithShape="1">
            <a:gsLst>
              <a:gs pos="20000">
                <a:srgbClr val="0070C0">
                  <a:alpha val="80000"/>
                </a:srgb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Cube 8"/>
          <p:cNvSpPr/>
          <p:nvPr/>
        </p:nvSpPr>
        <p:spPr>
          <a:xfrm>
            <a:off x="1540455" y="2902846"/>
            <a:ext cx="1066800" cy="1085850"/>
          </a:xfrm>
          <a:prstGeom prst="cube">
            <a:avLst>
              <a:gd name="adj" fmla="val 64930"/>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8" name="Cube 7"/>
          <p:cNvSpPr/>
          <p:nvPr/>
        </p:nvSpPr>
        <p:spPr>
          <a:xfrm>
            <a:off x="2150055" y="3150496"/>
            <a:ext cx="1371600" cy="609600"/>
          </a:xfrm>
          <a:prstGeom prst="cube">
            <a:avLst>
              <a:gd name="adj" fmla="val 33680"/>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39938" name="Title 2"/>
          <p:cNvSpPr>
            <a:spLocks noGrp="1"/>
          </p:cNvSpPr>
          <p:nvPr>
            <p:ph type="title"/>
          </p:nvPr>
        </p:nvSpPr>
        <p:spPr/>
        <p:txBody>
          <a:bodyPr/>
          <a:lstStyle/>
          <a:p>
            <a:r>
              <a:rPr lang="en-US" sz="3200" kern="1200" dirty="0" smtClean="0">
                <a:latin typeface="Calibri" pitchFamily="34" charset="0"/>
                <a:cs typeface="Arial" charset="0"/>
              </a:rPr>
              <a:t>Step 3:</a:t>
            </a:r>
            <a:br>
              <a:rPr lang="en-US" sz="3200" kern="1200" dirty="0" smtClean="0">
                <a:latin typeface="Calibri" pitchFamily="34" charset="0"/>
                <a:cs typeface="Arial" charset="0"/>
              </a:rPr>
            </a:br>
            <a:r>
              <a:rPr lang="en-US" sz="3200" kern="1200" dirty="0" smtClean="0">
                <a:latin typeface="Calibri" pitchFamily="34" charset="0"/>
                <a:cs typeface="Arial" charset="0"/>
              </a:rPr>
              <a:t>Design the duct system</a:t>
            </a:r>
          </a:p>
        </p:txBody>
      </p:sp>
      <p:sp>
        <p:nvSpPr>
          <p:cNvPr id="39940" name="Content Placeholder 5"/>
          <p:cNvSpPr>
            <a:spLocks noGrp="1"/>
          </p:cNvSpPr>
          <p:nvPr>
            <p:ph idx="1"/>
          </p:nvPr>
        </p:nvSpPr>
        <p:spPr>
          <a:xfrm>
            <a:off x="472440" y="1600200"/>
            <a:ext cx="7684589" cy="4876800"/>
          </a:xfrm>
        </p:spPr>
        <p:txBody>
          <a:bodyPr/>
          <a:lstStyle/>
          <a:p>
            <a:r>
              <a:rPr lang="en-US" sz="2800" kern="1200" dirty="0" smtClean="0">
                <a:cs typeface="Arial" charset="0"/>
              </a:rPr>
              <a:t>Example: Return </a:t>
            </a:r>
            <a:r>
              <a:rPr lang="en-US" sz="2800" kern="1200" dirty="0">
                <a:cs typeface="Arial" charset="0"/>
              </a:rPr>
              <a:t>side ducts </a:t>
            </a:r>
            <a:r>
              <a:rPr lang="en-US" sz="2800" kern="1200" dirty="0" smtClean="0">
                <a:cs typeface="Arial" charset="0"/>
              </a:rPr>
              <a:t>and filters add </a:t>
            </a:r>
            <a:r>
              <a:rPr lang="en-US" sz="2800" kern="1200" dirty="0">
                <a:cs typeface="Arial" charset="0"/>
              </a:rPr>
              <a:t>additional static pressure to the </a:t>
            </a:r>
            <a:r>
              <a:rPr lang="en-US" sz="2800" kern="1200" dirty="0" smtClean="0">
                <a:cs typeface="Arial" charset="0"/>
              </a:rPr>
              <a:t>system.</a:t>
            </a:r>
          </a:p>
        </p:txBody>
      </p:sp>
      <p:sp>
        <p:nvSpPr>
          <p:cNvPr id="2" name="Cube 1"/>
          <p:cNvSpPr/>
          <p:nvPr/>
        </p:nvSpPr>
        <p:spPr>
          <a:xfrm>
            <a:off x="2912055" y="3912496"/>
            <a:ext cx="1658471" cy="2133600"/>
          </a:xfrm>
          <a:prstGeom prst="cub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3" name="Cube 2"/>
          <p:cNvSpPr/>
          <p:nvPr/>
        </p:nvSpPr>
        <p:spPr>
          <a:xfrm>
            <a:off x="3293055" y="3150496"/>
            <a:ext cx="685800" cy="990600"/>
          </a:xfrm>
          <a:prstGeom prst="cube">
            <a:avLst>
              <a:gd name="adj" fmla="val 30555"/>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16" name="Striped Right Arrow 15"/>
          <p:cNvSpPr/>
          <p:nvPr/>
        </p:nvSpPr>
        <p:spPr>
          <a:xfrm rot="16200000">
            <a:off x="3190312" y="3959839"/>
            <a:ext cx="731630" cy="330200"/>
          </a:xfrm>
          <a:prstGeom prst="stripedRightArrow">
            <a:avLst/>
          </a:prstGeom>
          <a:gradFill flip="none" rotWithShape="1">
            <a:gsLst>
              <a:gs pos="20000">
                <a:srgbClr val="0070C0">
                  <a:alpha val="80000"/>
                </a:srgb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 name="Rectangle 16"/>
          <p:cNvSpPr/>
          <p:nvPr/>
        </p:nvSpPr>
        <p:spPr>
          <a:xfrm>
            <a:off x="7369628" y="4818743"/>
            <a:ext cx="783772" cy="1201057"/>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sz="1400" dirty="0" smtClean="0"/>
          </a:p>
          <a:p>
            <a:pPr algn="ctr"/>
            <a:r>
              <a:rPr lang="en-US" sz="1400" dirty="0" smtClean="0"/>
              <a:t>ON</a:t>
            </a:r>
          </a:p>
          <a:p>
            <a:pPr algn="ctr"/>
            <a:endParaRPr lang="en-US" sz="1400" dirty="0" smtClean="0"/>
          </a:p>
          <a:p>
            <a:pPr algn="ctr"/>
            <a:endParaRPr lang="en-US" sz="1400" dirty="0"/>
          </a:p>
          <a:p>
            <a:pPr algn="ctr"/>
            <a:endParaRPr lang="en-US" sz="1400" dirty="0"/>
          </a:p>
          <a:p>
            <a:pPr algn="ctr"/>
            <a:r>
              <a:rPr lang="en-US" sz="1400" dirty="0" smtClean="0"/>
              <a:t>OFF</a:t>
            </a:r>
          </a:p>
          <a:p>
            <a:pPr algn="ctr"/>
            <a:endParaRPr lang="en-US" sz="1400" dirty="0"/>
          </a:p>
        </p:txBody>
      </p:sp>
      <p:sp>
        <p:nvSpPr>
          <p:cNvPr id="18" name="Flowchart: Manual Operation 17"/>
          <p:cNvSpPr/>
          <p:nvPr/>
        </p:nvSpPr>
        <p:spPr>
          <a:xfrm flipV="1">
            <a:off x="7601569" y="5268950"/>
            <a:ext cx="290285" cy="202294"/>
          </a:xfrm>
          <a:prstGeom prst="flowChartManualOperation">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4" name="Rectangle 3"/>
          <p:cNvSpPr/>
          <p:nvPr/>
        </p:nvSpPr>
        <p:spPr>
          <a:xfrm>
            <a:off x="1616655" y="3645796"/>
            <a:ext cx="228600" cy="266700"/>
          </a:xfrm>
          <a:prstGeom prst="rect">
            <a:avLst/>
          </a:prstGeom>
          <a:pattFill prst="ltHorz">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Striped Right Arrow 19"/>
          <p:cNvSpPr/>
          <p:nvPr/>
        </p:nvSpPr>
        <p:spPr>
          <a:xfrm rot="7804242">
            <a:off x="1376194" y="3843451"/>
            <a:ext cx="493863" cy="165100"/>
          </a:xfrm>
          <a:prstGeom prst="stripedRightArrow">
            <a:avLst/>
          </a:prstGeom>
          <a:gradFill flip="none" rotWithShape="1">
            <a:gsLst>
              <a:gs pos="20000">
                <a:srgbClr val="0070C0">
                  <a:alpha val="80000"/>
                </a:srgb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Cube 22"/>
          <p:cNvSpPr/>
          <p:nvPr/>
        </p:nvSpPr>
        <p:spPr>
          <a:xfrm>
            <a:off x="4651833" y="4991653"/>
            <a:ext cx="1810892" cy="761999"/>
          </a:xfrm>
          <a:prstGeom prst="cube">
            <a:avLst>
              <a:gd name="adj" fmla="val 32778"/>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19" name="Rectangle 18"/>
          <p:cNvSpPr/>
          <p:nvPr/>
        </p:nvSpPr>
        <p:spPr>
          <a:xfrm>
            <a:off x="5638921" y="5310059"/>
            <a:ext cx="504728" cy="400413"/>
          </a:xfrm>
          <a:prstGeom prst="rect">
            <a:avLst/>
          </a:prstGeom>
          <a:pattFill prst="ltHorz">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Striped Right Arrow 28"/>
          <p:cNvSpPr/>
          <p:nvPr/>
        </p:nvSpPr>
        <p:spPr>
          <a:xfrm rot="18021629">
            <a:off x="5279578" y="5744261"/>
            <a:ext cx="731630" cy="330200"/>
          </a:xfrm>
          <a:prstGeom prst="stripedRightArrow">
            <a:avLst/>
          </a:prstGeom>
          <a:gradFill flip="none" rotWithShape="1">
            <a:gsLst>
              <a:gs pos="0">
                <a:srgbClr val="C00000">
                  <a:tint val="66000"/>
                  <a:satMod val="160000"/>
                </a:srgbClr>
              </a:gs>
              <a:gs pos="50000">
                <a:srgbClr val="C00000">
                  <a:tint val="44500"/>
                  <a:satMod val="160000"/>
                </a:srgbClr>
              </a:gs>
              <a:gs pos="100000">
                <a:srgbClr val="C000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Rectangular Callout 23"/>
          <p:cNvSpPr/>
          <p:nvPr/>
        </p:nvSpPr>
        <p:spPr>
          <a:xfrm>
            <a:off x="5890557" y="3928833"/>
            <a:ext cx="1864658" cy="762011"/>
          </a:xfrm>
          <a:prstGeom prst="wedgeRectCallout">
            <a:avLst>
              <a:gd name="adj1" fmla="val -40261"/>
              <a:gd name="adj2" fmla="val 104508"/>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en-US" sz="2400" dirty="0" smtClean="0">
                <a:latin typeface="Calibri" pitchFamily="34" charset="0"/>
                <a:cs typeface="Calibri" pitchFamily="34" charset="0"/>
              </a:rPr>
              <a:t>Return Ductwork</a:t>
            </a:r>
            <a:endParaRPr lang="en-US" sz="2400" dirty="0">
              <a:latin typeface="Calibri" pitchFamily="34" charset="0"/>
              <a:cs typeface="Calibri" pitchFamily="34" charset="0"/>
            </a:endParaRPr>
          </a:p>
        </p:txBody>
      </p:sp>
      <p:sp>
        <p:nvSpPr>
          <p:cNvPr id="28" name="Cube 27"/>
          <p:cNvSpPr/>
          <p:nvPr/>
        </p:nvSpPr>
        <p:spPr>
          <a:xfrm>
            <a:off x="4175398" y="4989076"/>
            <a:ext cx="719233" cy="761999"/>
          </a:xfrm>
          <a:prstGeom prst="cube">
            <a:avLst>
              <a:gd name="adj" fmla="val 32778"/>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25" name="Parallelogram 24"/>
          <p:cNvSpPr/>
          <p:nvPr/>
        </p:nvSpPr>
        <p:spPr>
          <a:xfrm rot="5400000" flipH="1">
            <a:off x="4403246" y="5285876"/>
            <a:ext cx="745287" cy="213811"/>
          </a:xfrm>
          <a:prstGeom prst="parallelogram">
            <a:avLst>
              <a:gd name="adj" fmla="val 104594"/>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26" name="Rectangular Callout 25"/>
          <p:cNvSpPr/>
          <p:nvPr/>
        </p:nvSpPr>
        <p:spPr>
          <a:xfrm>
            <a:off x="4794830" y="3231481"/>
            <a:ext cx="1864658" cy="519906"/>
          </a:xfrm>
          <a:prstGeom prst="wedgeRectCallout">
            <a:avLst>
              <a:gd name="adj1" fmla="val -45369"/>
              <a:gd name="adj2" fmla="val 300539"/>
            </a:avLst>
          </a:prstGeom>
        </p:spPr>
        <p:style>
          <a:lnRef idx="3">
            <a:schemeClr val="lt1"/>
          </a:lnRef>
          <a:fillRef idx="1">
            <a:schemeClr val="accent4"/>
          </a:fillRef>
          <a:effectRef idx="1">
            <a:schemeClr val="accent4"/>
          </a:effectRef>
          <a:fontRef idx="minor">
            <a:schemeClr val="lt1"/>
          </a:fontRef>
        </p:style>
        <p:txBody>
          <a:bodyPr wrap="square" rtlCol="0" anchor="ctr"/>
          <a:lstStyle/>
          <a:p>
            <a:pPr algn="ctr"/>
            <a:r>
              <a:rPr lang="en-US" sz="2400" dirty="0" smtClean="0">
                <a:latin typeface="Calibri" pitchFamily="34" charset="0"/>
                <a:cs typeface="Calibri" pitchFamily="34" charset="0"/>
              </a:rPr>
              <a:t>Filter</a:t>
            </a:r>
            <a:endParaRPr lang="en-US" sz="2400" dirty="0">
              <a:latin typeface="Calibri" pitchFamily="34" charset="0"/>
              <a:cs typeface="Calibri" pitchFamily="34" charset="0"/>
            </a:endParaRPr>
          </a:p>
        </p:txBody>
      </p:sp>
      <p:sp>
        <p:nvSpPr>
          <p:cNvPr id="22" name="Slide Number Placeholder 3"/>
          <p:cNvSpPr txBox="1">
            <a:spLocks/>
          </p:cNvSpPr>
          <p:nvPr/>
        </p:nvSpPr>
        <p:spPr bwMode="auto">
          <a:xfrm>
            <a:off x="8229600" y="6172200"/>
            <a:ext cx="914400" cy="68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8CF41EA3-670D-4A2E-9248-4FE2F0D41611}" type="slidenum">
              <a:rPr lang="en-US" sz="1400">
                <a:solidFill>
                  <a:srgbClr val="000000"/>
                </a:solidFill>
              </a:rPr>
              <a:pPr algn="ctr"/>
              <a:t>42</a:t>
            </a:fld>
            <a:endParaRPr lang="en-US" sz="1400" dirty="0">
              <a:solidFill>
                <a:srgbClr val="000000"/>
              </a:solidFill>
            </a:endParaRPr>
          </a:p>
        </p:txBody>
      </p:sp>
    </p:spTree>
    <p:extLst>
      <p:ext uri="{BB962C8B-B14F-4D97-AF65-F5344CB8AC3E}">
        <p14:creationId xmlns:p14="http://schemas.microsoft.com/office/powerpoint/2010/main" val="1299030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2"/>
          <p:cNvSpPr>
            <a:spLocks noGrp="1"/>
          </p:cNvSpPr>
          <p:nvPr>
            <p:ph type="title"/>
          </p:nvPr>
        </p:nvSpPr>
        <p:spPr/>
        <p:txBody>
          <a:bodyPr/>
          <a:lstStyle/>
          <a:p>
            <a:r>
              <a:rPr lang="en-US" sz="3200" kern="1200" dirty="0" smtClean="0">
                <a:latin typeface="Calibri" pitchFamily="34" charset="0"/>
                <a:cs typeface="Arial" charset="0"/>
              </a:rPr>
              <a:t>Step 3:</a:t>
            </a:r>
            <a:br>
              <a:rPr lang="en-US" sz="3200" kern="1200" dirty="0" smtClean="0">
                <a:latin typeface="Calibri" pitchFamily="34" charset="0"/>
                <a:cs typeface="Arial" charset="0"/>
              </a:rPr>
            </a:br>
            <a:r>
              <a:rPr lang="en-US" sz="3200" kern="1200" dirty="0" smtClean="0">
                <a:latin typeface="Calibri" pitchFamily="34" charset="0"/>
                <a:cs typeface="Arial" charset="0"/>
              </a:rPr>
              <a:t>Design the duct system</a:t>
            </a:r>
          </a:p>
        </p:txBody>
      </p:sp>
      <p:sp>
        <p:nvSpPr>
          <p:cNvPr id="39940" name="Content Placeholder 5"/>
          <p:cNvSpPr>
            <a:spLocks noGrp="1"/>
          </p:cNvSpPr>
          <p:nvPr>
            <p:ph idx="1"/>
          </p:nvPr>
        </p:nvSpPr>
        <p:spPr>
          <a:xfrm>
            <a:off x="472440" y="1600200"/>
            <a:ext cx="8214360" cy="4876800"/>
          </a:xfrm>
        </p:spPr>
        <p:txBody>
          <a:bodyPr/>
          <a:lstStyle/>
          <a:p>
            <a:r>
              <a:rPr lang="en-US" sz="2800" kern="1200" dirty="0" smtClean="0">
                <a:cs typeface="Arial" charset="0"/>
              </a:rPr>
              <a:t>The</a:t>
            </a:r>
            <a:r>
              <a:rPr lang="en-US" sz="2800" kern="1200" dirty="0">
                <a:cs typeface="Arial" charset="0"/>
              </a:rPr>
              <a:t> </a:t>
            </a:r>
            <a:r>
              <a:rPr lang="en-US" sz="2800" kern="1200" dirty="0" smtClean="0">
                <a:cs typeface="Arial" charset="0"/>
              </a:rPr>
              <a:t>total</a:t>
            </a:r>
            <a:r>
              <a:rPr lang="en-US" sz="2800" kern="1200" dirty="0">
                <a:cs typeface="Arial" charset="0"/>
              </a:rPr>
              <a:t> external static pressure of the duct system includes both the supply and return </a:t>
            </a:r>
            <a:r>
              <a:rPr lang="en-US" sz="2800" kern="1200" dirty="0" smtClean="0">
                <a:cs typeface="Arial" charset="0"/>
              </a:rPr>
              <a:t>side.</a:t>
            </a:r>
          </a:p>
        </p:txBody>
      </p:sp>
      <p:sp>
        <p:nvSpPr>
          <p:cNvPr id="17" name="Rectangle 16"/>
          <p:cNvSpPr/>
          <p:nvPr/>
        </p:nvSpPr>
        <p:spPr>
          <a:xfrm>
            <a:off x="7373257" y="4847582"/>
            <a:ext cx="783772" cy="1201057"/>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sz="1400" dirty="0" smtClean="0"/>
          </a:p>
          <a:p>
            <a:pPr algn="ctr"/>
            <a:r>
              <a:rPr lang="en-US" sz="1400" dirty="0" smtClean="0"/>
              <a:t>ON</a:t>
            </a:r>
          </a:p>
          <a:p>
            <a:pPr algn="ctr"/>
            <a:endParaRPr lang="en-US" sz="1400" dirty="0" smtClean="0"/>
          </a:p>
          <a:p>
            <a:pPr algn="ctr"/>
            <a:endParaRPr lang="en-US" sz="1400" dirty="0"/>
          </a:p>
          <a:p>
            <a:pPr algn="ctr"/>
            <a:endParaRPr lang="en-US" sz="1400" dirty="0"/>
          </a:p>
          <a:p>
            <a:pPr algn="ctr"/>
            <a:r>
              <a:rPr lang="en-US" sz="1400" dirty="0" smtClean="0"/>
              <a:t>OFF</a:t>
            </a:r>
          </a:p>
          <a:p>
            <a:pPr algn="ctr"/>
            <a:endParaRPr lang="en-US" sz="1400" dirty="0"/>
          </a:p>
        </p:txBody>
      </p:sp>
      <p:sp>
        <p:nvSpPr>
          <p:cNvPr id="18" name="Flowchart: Manual Operation 17"/>
          <p:cNvSpPr/>
          <p:nvPr/>
        </p:nvSpPr>
        <p:spPr>
          <a:xfrm flipV="1">
            <a:off x="7629524" y="5189119"/>
            <a:ext cx="290285" cy="202294"/>
          </a:xfrm>
          <a:prstGeom prst="flowChartManualOperation">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4" name="Striped Right Arrow 23"/>
          <p:cNvSpPr/>
          <p:nvPr/>
        </p:nvSpPr>
        <p:spPr>
          <a:xfrm rot="18617016">
            <a:off x="2277734" y="2876102"/>
            <a:ext cx="493863" cy="165100"/>
          </a:xfrm>
          <a:prstGeom prst="stripedRightArrow">
            <a:avLst/>
          </a:prstGeom>
          <a:gradFill flip="none" rotWithShape="1">
            <a:gsLst>
              <a:gs pos="20000">
                <a:srgbClr val="0070C0">
                  <a:alpha val="80000"/>
                </a:srgb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Cube 24"/>
          <p:cNvSpPr/>
          <p:nvPr/>
        </p:nvSpPr>
        <p:spPr>
          <a:xfrm>
            <a:off x="1528098" y="2952750"/>
            <a:ext cx="1066800" cy="1085850"/>
          </a:xfrm>
          <a:prstGeom prst="cube">
            <a:avLst>
              <a:gd name="adj" fmla="val 64930"/>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27" name="Cube 26"/>
          <p:cNvSpPr/>
          <p:nvPr/>
        </p:nvSpPr>
        <p:spPr>
          <a:xfrm>
            <a:off x="2899698" y="3962400"/>
            <a:ext cx="1658471" cy="2133600"/>
          </a:xfrm>
          <a:prstGeom prst="cub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31" name="Rectangle 30"/>
          <p:cNvSpPr/>
          <p:nvPr/>
        </p:nvSpPr>
        <p:spPr>
          <a:xfrm>
            <a:off x="1604298" y="3695700"/>
            <a:ext cx="228600" cy="266700"/>
          </a:xfrm>
          <a:prstGeom prst="rect">
            <a:avLst/>
          </a:prstGeom>
          <a:pattFill prst="ltHorz">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Striped Right Arrow 31"/>
          <p:cNvSpPr/>
          <p:nvPr/>
        </p:nvSpPr>
        <p:spPr>
          <a:xfrm rot="7804242">
            <a:off x="1363837" y="3893355"/>
            <a:ext cx="493863" cy="165100"/>
          </a:xfrm>
          <a:prstGeom prst="stripedRightArrow">
            <a:avLst/>
          </a:prstGeom>
          <a:gradFill flip="none" rotWithShape="1">
            <a:gsLst>
              <a:gs pos="20000">
                <a:srgbClr val="0070C0">
                  <a:alpha val="80000"/>
                </a:srgb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 name="Cube 32"/>
          <p:cNvSpPr/>
          <p:nvPr/>
        </p:nvSpPr>
        <p:spPr>
          <a:xfrm>
            <a:off x="4639476" y="5041557"/>
            <a:ext cx="1810892" cy="761999"/>
          </a:xfrm>
          <a:prstGeom prst="cube">
            <a:avLst>
              <a:gd name="adj" fmla="val 32778"/>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34" name="Rectangle 33"/>
          <p:cNvSpPr/>
          <p:nvPr/>
        </p:nvSpPr>
        <p:spPr>
          <a:xfrm>
            <a:off x="5626564" y="5359963"/>
            <a:ext cx="504728" cy="400413"/>
          </a:xfrm>
          <a:prstGeom prst="rect">
            <a:avLst/>
          </a:prstGeom>
          <a:pattFill prst="ltHorz">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Striped Right Arrow 34"/>
          <p:cNvSpPr/>
          <p:nvPr/>
        </p:nvSpPr>
        <p:spPr>
          <a:xfrm rot="18021629">
            <a:off x="5267221" y="5536735"/>
            <a:ext cx="731630" cy="330200"/>
          </a:xfrm>
          <a:prstGeom prst="stripedRightArrow">
            <a:avLst/>
          </a:prstGeom>
          <a:gradFill flip="none" rotWithShape="1">
            <a:gsLst>
              <a:gs pos="0">
                <a:srgbClr val="C00000">
                  <a:tint val="66000"/>
                  <a:satMod val="160000"/>
                </a:srgbClr>
              </a:gs>
              <a:gs pos="50000">
                <a:srgbClr val="C00000">
                  <a:tint val="44500"/>
                  <a:satMod val="160000"/>
                </a:srgbClr>
              </a:gs>
              <a:gs pos="100000">
                <a:srgbClr val="C000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6" name="Rectangular Callout 35"/>
          <p:cNvSpPr/>
          <p:nvPr/>
        </p:nvSpPr>
        <p:spPr>
          <a:xfrm>
            <a:off x="5878200" y="4149808"/>
            <a:ext cx="967443" cy="590940"/>
          </a:xfrm>
          <a:prstGeom prst="wedgeRectCallout">
            <a:avLst>
              <a:gd name="adj1" fmla="val -40261"/>
              <a:gd name="adj2" fmla="val 104508"/>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en-US" sz="2400" dirty="0" smtClean="0">
                <a:latin typeface="Calibri" pitchFamily="34" charset="0"/>
                <a:cs typeface="Calibri" pitchFamily="34" charset="0"/>
              </a:rPr>
              <a:t>- 0.10</a:t>
            </a:r>
            <a:endParaRPr lang="en-US" sz="2400" dirty="0">
              <a:latin typeface="Calibri" pitchFamily="34" charset="0"/>
              <a:cs typeface="Calibri" pitchFamily="34" charset="0"/>
            </a:endParaRPr>
          </a:p>
        </p:txBody>
      </p:sp>
      <p:sp>
        <p:nvSpPr>
          <p:cNvPr id="37" name="Cube 36"/>
          <p:cNvSpPr/>
          <p:nvPr/>
        </p:nvSpPr>
        <p:spPr>
          <a:xfrm>
            <a:off x="4163041" y="5038980"/>
            <a:ext cx="719233" cy="761999"/>
          </a:xfrm>
          <a:prstGeom prst="cube">
            <a:avLst>
              <a:gd name="adj" fmla="val 32778"/>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38" name="Parallelogram 37"/>
          <p:cNvSpPr/>
          <p:nvPr/>
        </p:nvSpPr>
        <p:spPr>
          <a:xfrm rot="5400000" flipH="1">
            <a:off x="4390889" y="5335780"/>
            <a:ext cx="745287" cy="213811"/>
          </a:xfrm>
          <a:prstGeom prst="parallelogram">
            <a:avLst>
              <a:gd name="adj" fmla="val 104594"/>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39" name="Rectangular Callout 38"/>
          <p:cNvSpPr/>
          <p:nvPr/>
        </p:nvSpPr>
        <p:spPr>
          <a:xfrm>
            <a:off x="4757351" y="3281385"/>
            <a:ext cx="1025611" cy="519906"/>
          </a:xfrm>
          <a:prstGeom prst="wedgeRectCallout">
            <a:avLst>
              <a:gd name="adj1" fmla="val -45369"/>
              <a:gd name="adj2" fmla="val 300539"/>
            </a:avLst>
          </a:prstGeom>
        </p:spPr>
        <p:style>
          <a:lnRef idx="3">
            <a:schemeClr val="lt1"/>
          </a:lnRef>
          <a:fillRef idx="1">
            <a:schemeClr val="accent4"/>
          </a:fillRef>
          <a:effectRef idx="1">
            <a:schemeClr val="accent4"/>
          </a:effectRef>
          <a:fontRef idx="minor">
            <a:schemeClr val="lt1"/>
          </a:fontRef>
        </p:style>
        <p:txBody>
          <a:bodyPr wrap="square" rtlCol="0" anchor="ctr"/>
          <a:lstStyle/>
          <a:p>
            <a:pPr algn="ctr"/>
            <a:r>
              <a:rPr lang="en-US" sz="2400" dirty="0" smtClean="0">
                <a:latin typeface="Calibri" pitchFamily="34" charset="0"/>
                <a:cs typeface="Calibri" pitchFamily="34" charset="0"/>
              </a:rPr>
              <a:t>- 0.15</a:t>
            </a:r>
            <a:endParaRPr lang="en-US" sz="2400" dirty="0">
              <a:latin typeface="Calibri" pitchFamily="34" charset="0"/>
              <a:cs typeface="Calibri" pitchFamily="34" charset="0"/>
            </a:endParaRPr>
          </a:p>
        </p:txBody>
      </p:sp>
      <p:sp>
        <p:nvSpPr>
          <p:cNvPr id="41" name="Cube 40"/>
          <p:cNvSpPr/>
          <p:nvPr/>
        </p:nvSpPr>
        <p:spPr>
          <a:xfrm>
            <a:off x="2113005" y="3200398"/>
            <a:ext cx="1371600" cy="609600"/>
          </a:xfrm>
          <a:prstGeom prst="cube">
            <a:avLst>
              <a:gd name="adj" fmla="val 33680"/>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42" name="Freeform 41"/>
          <p:cNvSpPr/>
          <p:nvPr/>
        </p:nvSpPr>
        <p:spPr>
          <a:xfrm>
            <a:off x="2481305" y="3402011"/>
            <a:ext cx="768350" cy="88910"/>
          </a:xfrm>
          <a:custGeom>
            <a:avLst/>
            <a:gdLst>
              <a:gd name="connsiteX0" fmla="*/ 0 w 768350"/>
              <a:gd name="connsiteY0" fmla="*/ 0 h 88910"/>
              <a:gd name="connsiteX1" fmla="*/ 323850 w 768350"/>
              <a:gd name="connsiteY1" fmla="*/ 88900 h 88910"/>
              <a:gd name="connsiteX2" fmla="*/ 469900 w 768350"/>
              <a:gd name="connsiteY2" fmla="*/ 6350 h 88910"/>
              <a:gd name="connsiteX3" fmla="*/ 685800 w 768350"/>
              <a:gd name="connsiteY3" fmla="*/ 44450 h 88910"/>
              <a:gd name="connsiteX4" fmla="*/ 768350 w 768350"/>
              <a:gd name="connsiteY4" fmla="*/ 6350 h 88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350" h="88910">
                <a:moveTo>
                  <a:pt x="0" y="0"/>
                </a:moveTo>
                <a:cubicBezTo>
                  <a:pt x="122766" y="43921"/>
                  <a:pt x="245533" y="87842"/>
                  <a:pt x="323850" y="88900"/>
                </a:cubicBezTo>
                <a:cubicBezTo>
                  <a:pt x="402167" y="89958"/>
                  <a:pt x="409575" y="13758"/>
                  <a:pt x="469900" y="6350"/>
                </a:cubicBezTo>
                <a:cubicBezTo>
                  <a:pt x="530225" y="-1058"/>
                  <a:pt x="636058" y="44450"/>
                  <a:pt x="685800" y="44450"/>
                </a:cubicBezTo>
                <a:cubicBezTo>
                  <a:pt x="735542" y="44450"/>
                  <a:pt x="751946" y="25400"/>
                  <a:pt x="768350" y="6350"/>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Freeform 42"/>
          <p:cNvSpPr/>
          <p:nvPr/>
        </p:nvSpPr>
        <p:spPr>
          <a:xfrm>
            <a:off x="2683572" y="3200398"/>
            <a:ext cx="768350" cy="88910"/>
          </a:xfrm>
          <a:custGeom>
            <a:avLst/>
            <a:gdLst>
              <a:gd name="connsiteX0" fmla="*/ 0 w 768350"/>
              <a:gd name="connsiteY0" fmla="*/ 0 h 88910"/>
              <a:gd name="connsiteX1" fmla="*/ 323850 w 768350"/>
              <a:gd name="connsiteY1" fmla="*/ 88900 h 88910"/>
              <a:gd name="connsiteX2" fmla="*/ 469900 w 768350"/>
              <a:gd name="connsiteY2" fmla="*/ 6350 h 88910"/>
              <a:gd name="connsiteX3" fmla="*/ 685800 w 768350"/>
              <a:gd name="connsiteY3" fmla="*/ 44450 h 88910"/>
              <a:gd name="connsiteX4" fmla="*/ 768350 w 768350"/>
              <a:gd name="connsiteY4" fmla="*/ 6350 h 88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350" h="88910">
                <a:moveTo>
                  <a:pt x="0" y="0"/>
                </a:moveTo>
                <a:cubicBezTo>
                  <a:pt x="122766" y="43921"/>
                  <a:pt x="245533" y="87842"/>
                  <a:pt x="323850" y="88900"/>
                </a:cubicBezTo>
                <a:cubicBezTo>
                  <a:pt x="402167" y="89958"/>
                  <a:pt x="409575" y="13758"/>
                  <a:pt x="469900" y="6350"/>
                </a:cubicBezTo>
                <a:cubicBezTo>
                  <a:pt x="530225" y="-1058"/>
                  <a:pt x="636058" y="44450"/>
                  <a:pt x="685800" y="44450"/>
                </a:cubicBezTo>
                <a:cubicBezTo>
                  <a:pt x="735542" y="44450"/>
                  <a:pt x="751946" y="25400"/>
                  <a:pt x="768350" y="6350"/>
                </a:cubicBezTo>
              </a:path>
            </a:pathLst>
          </a:cu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Cube 27"/>
          <p:cNvSpPr/>
          <p:nvPr/>
        </p:nvSpPr>
        <p:spPr>
          <a:xfrm>
            <a:off x="3280698" y="3200400"/>
            <a:ext cx="685800" cy="990600"/>
          </a:xfrm>
          <a:prstGeom prst="cube">
            <a:avLst>
              <a:gd name="adj" fmla="val 30555"/>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44" name="Rectangular Callout 43"/>
          <p:cNvSpPr/>
          <p:nvPr/>
        </p:nvSpPr>
        <p:spPr>
          <a:xfrm>
            <a:off x="383060" y="3260121"/>
            <a:ext cx="972911" cy="649071"/>
          </a:xfrm>
          <a:prstGeom prst="wedgeRectCallout">
            <a:avLst>
              <a:gd name="adj1" fmla="val 65210"/>
              <a:gd name="adj2" fmla="val 31283"/>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en-US" sz="2400" dirty="0" smtClean="0">
                <a:latin typeface="Calibri" pitchFamily="34" charset="0"/>
                <a:cs typeface="Calibri" pitchFamily="34" charset="0"/>
              </a:rPr>
              <a:t>+ 0.20</a:t>
            </a:r>
            <a:endParaRPr lang="en-US" sz="2400" dirty="0">
              <a:latin typeface="Calibri" pitchFamily="34" charset="0"/>
              <a:cs typeface="Calibri" pitchFamily="34" charset="0"/>
            </a:endParaRPr>
          </a:p>
        </p:txBody>
      </p:sp>
      <p:sp>
        <p:nvSpPr>
          <p:cNvPr id="45" name="Rectangular Callout 44"/>
          <p:cNvSpPr/>
          <p:nvPr/>
        </p:nvSpPr>
        <p:spPr>
          <a:xfrm>
            <a:off x="3146467" y="2685505"/>
            <a:ext cx="968333" cy="463406"/>
          </a:xfrm>
          <a:prstGeom prst="wedgeRectCallout">
            <a:avLst>
              <a:gd name="adj1" fmla="val -54525"/>
              <a:gd name="adj2" fmla="val 80967"/>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en-US" sz="2400" dirty="0" smtClean="0">
                <a:latin typeface="Calibri" pitchFamily="34" charset="0"/>
                <a:cs typeface="Calibri" pitchFamily="34" charset="0"/>
              </a:rPr>
              <a:t>+ 0.20</a:t>
            </a:r>
            <a:endParaRPr lang="en-US" sz="2400" dirty="0">
              <a:latin typeface="Calibri" pitchFamily="34" charset="0"/>
              <a:cs typeface="Calibri" pitchFamily="34" charset="0"/>
            </a:endParaRPr>
          </a:p>
        </p:txBody>
      </p:sp>
      <p:sp>
        <p:nvSpPr>
          <p:cNvPr id="46" name="Rectangular Callout 45"/>
          <p:cNvSpPr/>
          <p:nvPr/>
        </p:nvSpPr>
        <p:spPr>
          <a:xfrm>
            <a:off x="448963" y="4477264"/>
            <a:ext cx="972911" cy="2183028"/>
          </a:xfrm>
          <a:prstGeom prst="wedgeRectCallout">
            <a:avLst>
              <a:gd name="adj1" fmla="val 46159"/>
              <a:gd name="adj2" fmla="val 29379"/>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en-US" sz="2400" dirty="0" smtClean="0">
                <a:latin typeface="Calibri" pitchFamily="34" charset="0"/>
                <a:cs typeface="Calibri" pitchFamily="34" charset="0"/>
              </a:rPr>
              <a:t>0.20</a:t>
            </a:r>
          </a:p>
          <a:p>
            <a:pPr algn="ctr"/>
            <a:r>
              <a:rPr lang="en-US" sz="2400" dirty="0" smtClean="0">
                <a:latin typeface="Calibri" pitchFamily="34" charset="0"/>
                <a:cs typeface="Calibri" pitchFamily="34" charset="0"/>
              </a:rPr>
              <a:t>0.20</a:t>
            </a:r>
          </a:p>
          <a:p>
            <a:pPr algn="ctr"/>
            <a:r>
              <a:rPr lang="en-US" sz="2400" dirty="0" smtClean="0">
                <a:latin typeface="Calibri" pitchFamily="34" charset="0"/>
                <a:cs typeface="Calibri" pitchFamily="34" charset="0"/>
              </a:rPr>
              <a:t>0.15</a:t>
            </a:r>
          </a:p>
          <a:p>
            <a:pPr algn="ctr"/>
            <a:r>
              <a:rPr lang="en-US" sz="2400" u="sng" dirty="0" smtClean="0">
                <a:latin typeface="Calibri" pitchFamily="34" charset="0"/>
                <a:cs typeface="Calibri" pitchFamily="34" charset="0"/>
              </a:rPr>
              <a:t>0.10</a:t>
            </a:r>
          </a:p>
          <a:p>
            <a:pPr algn="ctr"/>
            <a:r>
              <a:rPr lang="en-US" sz="2400" dirty="0" smtClean="0">
                <a:latin typeface="Calibri" pitchFamily="34" charset="0"/>
                <a:cs typeface="Calibri" pitchFamily="34" charset="0"/>
              </a:rPr>
              <a:t>0.65</a:t>
            </a:r>
            <a:endParaRPr lang="en-US" sz="2400" dirty="0">
              <a:latin typeface="Calibri" pitchFamily="34" charset="0"/>
              <a:cs typeface="Calibri" pitchFamily="34" charset="0"/>
            </a:endParaRPr>
          </a:p>
        </p:txBody>
      </p:sp>
      <p:sp>
        <p:nvSpPr>
          <p:cNvPr id="30" name="Striped Right Arrow 29"/>
          <p:cNvSpPr/>
          <p:nvPr/>
        </p:nvSpPr>
        <p:spPr>
          <a:xfrm rot="16200000">
            <a:off x="3177955" y="4009743"/>
            <a:ext cx="731630" cy="330200"/>
          </a:xfrm>
          <a:prstGeom prst="stripedRightArrow">
            <a:avLst/>
          </a:prstGeom>
          <a:gradFill flip="none" rotWithShape="1">
            <a:gsLst>
              <a:gs pos="20000">
                <a:srgbClr val="0070C0">
                  <a:alpha val="80000"/>
                </a:srgbClr>
              </a:gs>
              <a:gs pos="100000">
                <a:schemeClr val="accent1">
                  <a:tint val="23500"/>
                  <a:satMod val="160000"/>
                  <a:alpha val="67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9" name="Slide Number Placeholder 3"/>
          <p:cNvSpPr txBox="1">
            <a:spLocks/>
          </p:cNvSpPr>
          <p:nvPr/>
        </p:nvSpPr>
        <p:spPr bwMode="auto">
          <a:xfrm>
            <a:off x="8229600" y="6172200"/>
            <a:ext cx="914400" cy="68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8CF41EA3-670D-4A2E-9248-4FE2F0D41611}" type="slidenum">
              <a:rPr lang="en-US" sz="1400">
                <a:solidFill>
                  <a:srgbClr val="000000"/>
                </a:solidFill>
              </a:rPr>
              <a:pPr algn="ctr"/>
              <a:t>43</a:t>
            </a:fld>
            <a:endParaRPr lang="en-US" sz="1400" dirty="0">
              <a:solidFill>
                <a:srgbClr val="000000"/>
              </a:solidFill>
            </a:endParaRPr>
          </a:p>
        </p:txBody>
      </p:sp>
    </p:spTree>
    <p:extLst>
      <p:ext uri="{BB962C8B-B14F-4D97-AF65-F5344CB8AC3E}">
        <p14:creationId xmlns:p14="http://schemas.microsoft.com/office/powerpoint/2010/main" val="1625403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9" grpId="0" animBg="1"/>
      <p:bldP spid="44" grpId="0" animBg="1"/>
      <p:bldP spid="45" grpId="0" animBg="1"/>
      <p:bldP spid="46"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kern="1200" dirty="0" smtClean="0">
                <a:latin typeface="Calibri" pitchFamily="34" charset="0"/>
                <a:cs typeface="Arial" charset="0"/>
              </a:rPr>
              <a:t>Summary of Step 3:</a:t>
            </a:r>
            <a:br>
              <a:rPr lang="en-US" sz="3200" kern="1200" dirty="0" smtClean="0">
                <a:latin typeface="Calibri" pitchFamily="34" charset="0"/>
                <a:cs typeface="Arial" charset="0"/>
              </a:rPr>
            </a:br>
            <a:r>
              <a:rPr lang="en-US" sz="3200" kern="1200" dirty="0" smtClean="0">
                <a:latin typeface="Calibri" pitchFamily="34" charset="0"/>
                <a:cs typeface="Arial" charset="0"/>
              </a:rPr>
              <a:t>Design the duct system</a:t>
            </a:r>
            <a:endParaRPr lang="en-US" sz="3200" kern="1200" dirty="0">
              <a:latin typeface="Calibri" pitchFamily="34" charset="0"/>
              <a:cs typeface="Arial" charset="0"/>
            </a:endParaRPr>
          </a:p>
        </p:txBody>
      </p:sp>
      <p:sp>
        <p:nvSpPr>
          <p:cNvPr id="3" name="Content Placeholder 2"/>
          <p:cNvSpPr>
            <a:spLocks noGrp="1"/>
          </p:cNvSpPr>
          <p:nvPr>
            <p:ph idx="1"/>
          </p:nvPr>
        </p:nvSpPr>
        <p:spPr/>
        <p:txBody>
          <a:bodyPr/>
          <a:lstStyle/>
          <a:p>
            <a:r>
              <a:rPr lang="en-US" sz="2800" kern="1200" dirty="0" smtClean="0">
                <a:latin typeface="Calibri" pitchFamily="34" charset="0"/>
                <a:cs typeface="Arial" pitchFamily="34" charset="0"/>
              </a:rPr>
              <a:t>The third major step in the design process is to design a duct system that works with the selected equipment.</a:t>
            </a:r>
          </a:p>
          <a:p>
            <a:r>
              <a:rPr lang="en-US" sz="2800" kern="1200" dirty="0" smtClean="0">
                <a:latin typeface="Calibri" pitchFamily="34" charset="0"/>
                <a:cs typeface="Arial" pitchFamily="34" charset="0"/>
              </a:rPr>
              <a:t>ACCA Manual D provides a reliable standard process for doing this. It ensures that the static pressure of the duct system and the air velocity are not too high.</a:t>
            </a:r>
          </a:p>
          <a:p>
            <a:r>
              <a:rPr lang="en-US" sz="2800" kern="1200" dirty="0" smtClean="0">
                <a:latin typeface="Calibri" pitchFamily="34" charset="0"/>
                <a:cs typeface="Arial" pitchFamily="34" charset="0"/>
              </a:rPr>
              <a:t>These requirements in the ENERGY STAR Certified Homes program help ensure that the home is efficient, quiet, and comfortable.</a:t>
            </a:r>
          </a:p>
        </p:txBody>
      </p:sp>
      <p:sp>
        <p:nvSpPr>
          <p:cNvPr id="4" name="Slide Number Placeholder 3"/>
          <p:cNvSpPr txBox="1">
            <a:spLocks/>
          </p:cNvSpPr>
          <p:nvPr/>
        </p:nvSpPr>
        <p:spPr bwMode="auto">
          <a:xfrm>
            <a:off x="8229600" y="6172200"/>
            <a:ext cx="914400" cy="68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8CF41EA3-670D-4A2E-9248-4FE2F0D41611}" type="slidenum">
              <a:rPr lang="en-US" sz="1400">
                <a:solidFill>
                  <a:srgbClr val="000000"/>
                </a:solidFill>
              </a:rPr>
              <a:pPr algn="ctr"/>
              <a:t>44</a:t>
            </a:fld>
            <a:endParaRPr lang="en-US" sz="1400" dirty="0">
              <a:solidFill>
                <a:srgbClr val="000000"/>
              </a:solidFill>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2"/>
          <p:cNvSpPr>
            <a:spLocks noGrp="1"/>
          </p:cNvSpPr>
          <p:nvPr>
            <p:ph type="title"/>
          </p:nvPr>
        </p:nvSpPr>
        <p:spPr/>
        <p:txBody>
          <a:bodyPr>
            <a:normAutofit/>
          </a:bodyPr>
          <a:lstStyle/>
          <a:p>
            <a:r>
              <a:rPr lang="en-US" sz="3200" dirty="0" smtClean="0">
                <a:cs typeface="Arial" charset="0"/>
              </a:rPr>
              <a:t>Summary</a:t>
            </a:r>
          </a:p>
        </p:txBody>
      </p:sp>
      <p:sp>
        <p:nvSpPr>
          <p:cNvPr id="24579" name="Content Placeholder 3"/>
          <p:cNvSpPr>
            <a:spLocks noGrp="1"/>
          </p:cNvSpPr>
          <p:nvPr>
            <p:ph idx="1"/>
          </p:nvPr>
        </p:nvSpPr>
        <p:spPr>
          <a:xfrm>
            <a:off x="152400" y="1600200"/>
            <a:ext cx="8991600" cy="4876800"/>
          </a:xfrm>
        </p:spPr>
        <p:txBody>
          <a:bodyPr/>
          <a:lstStyle/>
          <a:p>
            <a:pPr marL="230188" indent="-230188"/>
            <a:r>
              <a:rPr lang="en-US" sz="2600" kern="1200" dirty="0" smtClean="0">
                <a:latin typeface="Calibri" pitchFamily="34" charset="0"/>
                <a:cs typeface="Arial" pitchFamily="34" charset="0"/>
              </a:rPr>
              <a:t>A complete thermal enclosure system is critical to creating a home that is more comfortable uses less energy.</a:t>
            </a:r>
          </a:p>
          <a:p>
            <a:pPr marL="230188" indent="-230188"/>
            <a:r>
              <a:rPr lang="en-US" sz="2600" kern="1200" dirty="0" smtClean="0">
                <a:latin typeface="Calibri" pitchFamily="34" charset="0"/>
                <a:cs typeface="Arial" pitchFamily="34" charset="0"/>
              </a:rPr>
              <a:t>The HVAC design process has three major steps:</a:t>
            </a:r>
          </a:p>
          <a:p>
            <a:pPr marL="630238" lvl="1" indent="-230188"/>
            <a:r>
              <a:rPr lang="en-US" sz="2600" u="sng" kern="1200" dirty="0" smtClean="0">
                <a:latin typeface="Calibri" pitchFamily="34" charset="0"/>
                <a:cs typeface="Arial" pitchFamily="34" charset="0"/>
              </a:rPr>
              <a:t>Step 1</a:t>
            </a:r>
            <a:r>
              <a:rPr lang="en-US" sz="2600" kern="1200" dirty="0" smtClean="0">
                <a:latin typeface="Calibri" pitchFamily="34" charset="0"/>
                <a:cs typeface="Arial" pitchFamily="34" charset="0"/>
              </a:rPr>
              <a:t> is to calculate the heating and cooling loads.</a:t>
            </a:r>
          </a:p>
          <a:p>
            <a:pPr marL="630238" lvl="1" indent="-230188"/>
            <a:r>
              <a:rPr lang="en-US" sz="2600" u="sng" kern="1200" dirty="0" smtClean="0">
                <a:latin typeface="Calibri" pitchFamily="34" charset="0"/>
                <a:cs typeface="Arial" pitchFamily="34" charset="0"/>
              </a:rPr>
              <a:t>Step 2</a:t>
            </a:r>
            <a:r>
              <a:rPr lang="en-US" sz="2600" kern="1200" dirty="0" smtClean="0">
                <a:latin typeface="Calibri" pitchFamily="34" charset="0"/>
                <a:cs typeface="Arial" pitchFamily="34" charset="0"/>
              </a:rPr>
              <a:t> is to select equipment with a capacity that can meet those loads.</a:t>
            </a:r>
          </a:p>
          <a:p>
            <a:pPr marL="630238" lvl="1" indent="-230188"/>
            <a:r>
              <a:rPr lang="en-US" sz="2600" u="sng" kern="1200" dirty="0" smtClean="0">
                <a:latin typeface="Calibri" pitchFamily="34" charset="0"/>
                <a:cs typeface="Arial" pitchFamily="34" charset="0"/>
              </a:rPr>
              <a:t>Step 3</a:t>
            </a:r>
            <a:r>
              <a:rPr lang="en-US" sz="2600" kern="1200" dirty="0" smtClean="0">
                <a:latin typeface="Calibri" pitchFamily="34" charset="0"/>
                <a:cs typeface="Arial" pitchFamily="34" charset="0"/>
              </a:rPr>
              <a:t> is to design a duct system that can get that heated &amp; cooled air from the equipment to the rooms and back.</a:t>
            </a:r>
          </a:p>
          <a:p>
            <a:pPr marL="230188" indent="-230188"/>
            <a:r>
              <a:rPr lang="en-US" sz="2600" kern="1200" dirty="0" smtClean="0">
                <a:latin typeface="Calibri" pitchFamily="34" charset="0"/>
                <a:cs typeface="Arial" pitchFamily="34" charset="0"/>
              </a:rPr>
              <a:t>The ENERGY STAR Certified Homes program requires this important design process to help maintain the efficiency, comfort, and quality of every certified home.</a:t>
            </a:r>
          </a:p>
        </p:txBody>
      </p:sp>
      <p:sp>
        <p:nvSpPr>
          <p:cNvPr id="5" name="Slide Number Placeholder 3"/>
          <p:cNvSpPr txBox="1">
            <a:spLocks/>
          </p:cNvSpPr>
          <p:nvPr/>
        </p:nvSpPr>
        <p:spPr bwMode="auto">
          <a:xfrm>
            <a:off x="8229600" y="6172200"/>
            <a:ext cx="914400" cy="68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8CF41EA3-670D-4A2E-9248-4FE2F0D41611}" type="slidenum">
              <a:rPr lang="en-US" sz="1400">
                <a:solidFill>
                  <a:srgbClr val="000000"/>
                </a:solidFill>
              </a:rPr>
              <a:pPr algn="ctr"/>
              <a:t>45</a:t>
            </a:fld>
            <a:endParaRPr lang="en-US" sz="1400" dirty="0">
              <a:solidFill>
                <a:srgbClr val="000000"/>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8" name="Line 15"/>
          <p:cNvSpPr>
            <a:spLocks noChangeShapeType="1"/>
          </p:cNvSpPr>
          <p:nvPr/>
        </p:nvSpPr>
        <p:spPr bwMode="auto">
          <a:xfrm flipH="1">
            <a:off x="4716463" y="822325"/>
            <a:ext cx="146050" cy="377825"/>
          </a:xfrm>
          <a:prstGeom prst="line">
            <a:avLst/>
          </a:prstGeom>
          <a:noFill/>
          <a:ln w="57150">
            <a:solidFill>
              <a:schemeClr val="bg1"/>
            </a:solidFill>
            <a:round/>
            <a:headEnd/>
            <a:tailEnd/>
          </a:ln>
        </p:spPr>
        <p:txBody>
          <a:bodyPr anchor="ctr">
            <a:spAutoFit/>
          </a:bodyPr>
          <a:lstStyle/>
          <a:p>
            <a:endParaRPr lang="en-US"/>
          </a:p>
        </p:txBody>
      </p:sp>
      <p:sp>
        <p:nvSpPr>
          <p:cNvPr id="21" name="Title 3"/>
          <p:cNvSpPr txBox="1">
            <a:spLocks/>
          </p:cNvSpPr>
          <p:nvPr/>
        </p:nvSpPr>
        <p:spPr bwMode="auto">
          <a:xfrm>
            <a:off x="152400" y="228600"/>
            <a:ext cx="7620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defTabSz="914400" eaLnBrk="0" latinLnBrk="0" hangingPunct="0">
              <a:lnSpc>
                <a:spcPct val="100000"/>
              </a:lnSpc>
              <a:buClrTx/>
              <a:buSzTx/>
              <a:buFontTx/>
              <a:buNone/>
              <a:tabLst/>
              <a:defRPr/>
            </a:pPr>
            <a:r>
              <a:rPr lang="en-US" sz="3200" b="1" dirty="0" smtClean="0">
                <a:latin typeface="Calibri" pitchFamily="34" charset="0"/>
                <a:ea typeface="+mj-ea"/>
                <a:cs typeface="Arial" charset="0"/>
              </a:rPr>
              <a:t>Thermal enclosure system</a:t>
            </a:r>
          </a:p>
        </p:txBody>
      </p:sp>
      <p:sp>
        <p:nvSpPr>
          <p:cNvPr id="18" name="Content Placeholder 3"/>
          <p:cNvSpPr txBox="1">
            <a:spLocks/>
          </p:cNvSpPr>
          <p:nvPr/>
        </p:nvSpPr>
        <p:spPr bwMode="auto">
          <a:xfrm>
            <a:off x="381000" y="1524000"/>
            <a:ext cx="8153400" cy="4038600"/>
          </a:xfrm>
          <a:prstGeom prst="rect">
            <a:avLst/>
          </a:prstGeom>
          <a:noFill/>
          <a:ln>
            <a:noFill/>
          </a:ln>
          <a:extLst/>
        </p:spPr>
        <p:txBody>
          <a:bodyPr/>
          <a:lstStyle>
            <a:lvl1pPr marL="230188" indent="-230188" eaLnBrk="0" hangingPunct="0">
              <a:defRPr>
                <a:solidFill>
                  <a:schemeClr val="tx1"/>
                </a:solidFill>
                <a:latin typeface="Arial" charset="0"/>
              </a:defRPr>
            </a:lvl1pPr>
            <a:lvl2pPr marL="461963" indent="-231775"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514350" indent="-514350">
              <a:spcBef>
                <a:spcPct val="20000"/>
              </a:spcBef>
              <a:buClr>
                <a:srgbClr val="00B0F0"/>
              </a:buClr>
              <a:buFont typeface="+mj-lt"/>
              <a:buAutoNum type="arabicPeriod"/>
              <a:defRPr/>
            </a:pPr>
            <a:r>
              <a:rPr lang="en-US" sz="2600" dirty="0" smtClean="0">
                <a:solidFill>
                  <a:schemeClr val="tx1">
                    <a:lumMod val="75000"/>
                    <a:lumOff val="25000"/>
                  </a:schemeClr>
                </a:solidFill>
                <a:latin typeface="Calibri" pitchFamily="34" charset="0"/>
                <a:cs typeface="Arial" pitchFamily="34" charset="0"/>
              </a:rPr>
              <a:t>Energy moves from more to less.</a:t>
            </a:r>
          </a:p>
          <a:p>
            <a:pPr marL="514350" indent="-514350">
              <a:spcBef>
                <a:spcPct val="20000"/>
              </a:spcBef>
              <a:buClr>
                <a:srgbClr val="00B0F0"/>
              </a:buClr>
              <a:buFont typeface="+mj-lt"/>
              <a:buAutoNum type="arabicPeriod"/>
              <a:defRPr/>
            </a:pPr>
            <a:r>
              <a:rPr lang="en-US" sz="2600" dirty="0" smtClean="0">
                <a:solidFill>
                  <a:schemeClr val="tx1">
                    <a:lumMod val="75000"/>
                    <a:lumOff val="25000"/>
                  </a:schemeClr>
                </a:solidFill>
                <a:latin typeface="Calibri" pitchFamily="34" charset="0"/>
                <a:cs typeface="Arial" pitchFamily="34" charset="0"/>
              </a:rPr>
              <a:t>Over time, differences in temperatures dissipate.</a:t>
            </a:r>
          </a:p>
          <a:p>
            <a:pPr marL="687388" lvl="1" indent="-457200">
              <a:spcBef>
                <a:spcPct val="20000"/>
              </a:spcBef>
              <a:buClr>
                <a:srgbClr val="00B0F0"/>
              </a:buClr>
              <a:buSzPct val="80000"/>
              <a:buFont typeface="+mj-lt"/>
              <a:buAutoNum type="arabicPeriod"/>
              <a:defRPr/>
            </a:pPr>
            <a:endParaRPr lang="en-US" sz="2400" dirty="0">
              <a:solidFill>
                <a:srgbClr val="6F6F6F"/>
              </a:solidFill>
              <a:latin typeface="+mn-lt"/>
              <a:cs typeface="Arial" charset="0"/>
            </a:endParaRPr>
          </a:p>
        </p:txBody>
      </p:sp>
      <p:sp>
        <p:nvSpPr>
          <p:cNvPr id="17" name="Frame 16"/>
          <p:cNvSpPr/>
          <p:nvPr/>
        </p:nvSpPr>
        <p:spPr bwMode="auto">
          <a:xfrm>
            <a:off x="2952520" y="3426241"/>
            <a:ext cx="3227945" cy="2837759"/>
          </a:xfrm>
          <a:prstGeom prst="fram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35" name="TextBox 34"/>
          <p:cNvSpPr txBox="1"/>
          <p:nvPr/>
        </p:nvSpPr>
        <p:spPr>
          <a:xfrm>
            <a:off x="1255891" y="4274623"/>
            <a:ext cx="1143000" cy="523220"/>
          </a:xfrm>
          <a:prstGeom prst="rect">
            <a:avLst/>
          </a:prstGeom>
          <a:noFill/>
        </p:spPr>
        <p:txBody>
          <a:bodyPr wrap="square" rtlCol="0">
            <a:spAutoFit/>
          </a:bodyPr>
          <a:lstStyle/>
          <a:p>
            <a:pPr algn="ctr"/>
            <a:r>
              <a:rPr lang="en-US" sz="2800" dirty="0" smtClean="0">
                <a:latin typeface="+mn-lt"/>
              </a:rPr>
              <a:t>105°F</a:t>
            </a:r>
            <a:endParaRPr lang="en-US" sz="2800" dirty="0">
              <a:latin typeface="+mn-lt"/>
            </a:endParaRPr>
          </a:p>
        </p:txBody>
      </p:sp>
      <p:sp>
        <p:nvSpPr>
          <p:cNvPr id="36" name="TextBox 35"/>
          <p:cNvSpPr txBox="1"/>
          <p:nvPr/>
        </p:nvSpPr>
        <p:spPr>
          <a:xfrm>
            <a:off x="3987800" y="4276461"/>
            <a:ext cx="1143000" cy="523220"/>
          </a:xfrm>
          <a:prstGeom prst="rect">
            <a:avLst/>
          </a:prstGeom>
          <a:noFill/>
        </p:spPr>
        <p:txBody>
          <a:bodyPr wrap="square" rtlCol="0">
            <a:spAutoFit/>
          </a:bodyPr>
          <a:lstStyle/>
          <a:p>
            <a:pPr algn="ctr"/>
            <a:r>
              <a:rPr lang="en-US" sz="2800" dirty="0" smtClean="0">
                <a:latin typeface="+mn-lt"/>
              </a:rPr>
              <a:t>105</a:t>
            </a:r>
            <a:r>
              <a:rPr lang="en-US" sz="2800" dirty="0"/>
              <a:t>°</a:t>
            </a:r>
            <a:r>
              <a:rPr lang="en-US" sz="2800" dirty="0" smtClean="0">
                <a:latin typeface="+mn-lt"/>
              </a:rPr>
              <a:t>F</a:t>
            </a:r>
            <a:endParaRPr lang="en-US" sz="2800" dirty="0">
              <a:latin typeface="+mn-lt"/>
            </a:endParaRPr>
          </a:p>
        </p:txBody>
      </p:sp>
      <p:sp>
        <p:nvSpPr>
          <p:cNvPr id="38" name="TextBox 37"/>
          <p:cNvSpPr txBox="1"/>
          <p:nvPr/>
        </p:nvSpPr>
        <p:spPr>
          <a:xfrm>
            <a:off x="3987800" y="4799681"/>
            <a:ext cx="1143000" cy="523220"/>
          </a:xfrm>
          <a:prstGeom prst="rect">
            <a:avLst/>
          </a:prstGeom>
          <a:noFill/>
        </p:spPr>
        <p:txBody>
          <a:bodyPr wrap="square" rtlCol="0">
            <a:spAutoFit/>
          </a:bodyPr>
          <a:lstStyle/>
          <a:p>
            <a:pPr algn="ctr"/>
            <a:r>
              <a:rPr lang="en-US" sz="2800" dirty="0" smtClean="0">
                <a:latin typeface="+mn-lt"/>
              </a:rPr>
              <a:t>72</a:t>
            </a:r>
            <a:r>
              <a:rPr lang="en-US" sz="2800" dirty="0"/>
              <a:t>°</a:t>
            </a:r>
            <a:r>
              <a:rPr lang="en-US" sz="2800" dirty="0" smtClean="0">
                <a:latin typeface="+mn-lt"/>
              </a:rPr>
              <a:t>F</a:t>
            </a:r>
            <a:endParaRPr lang="en-US" sz="2800" dirty="0">
              <a:latin typeface="+mn-lt"/>
            </a:endParaRPr>
          </a:p>
        </p:txBody>
      </p:sp>
      <p:sp>
        <p:nvSpPr>
          <p:cNvPr id="9" name="Slide Number Placeholder 3"/>
          <p:cNvSpPr txBox="1">
            <a:spLocks/>
          </p:cNvSpPr>
          <p:nvPr/>
        </p:nvSpPr>
        <p:spPr bwMode="auto">
          <a:xfrm>
            <a:off x="8229600" y="6172200"/>
            <a:ext cx="914400" cy="68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8CF41EA3-670D-4A2E-9248-4FE2F0D41611}" type="slidenum">
              <a:rPr lang="en-US" sz="1400">
                <a:solidFill>
                  <a:srgbClr val="000000"/>
                </a:solidFill>
              </a:rPr>
              <a:pPr algn="ctr"/>
              <a:t>5</a:t>
            </a:fld>
            <a:endParaRPr lang="en-US" sz="1400" dirty="0">
              <a:solidFill>
                <a:srgbClr val="000000"/>
              </a:solidFill>
            </a:endParaRPr>
          </a:p>
        </p:txBody>
      </p:sp>
      <p:sp>
        <p:nvSpPr>
          <p:cNvPr id="10" name="Freeform 9"/>
          <p:cNvSpPr/>
          <p:nvPr/>
        </p:nvSpPr>
        <p:spPr bwMode="auto">
          <a:xfrm>
            <a:off x="2590800" y="2657821"/>
            <a:ext cx="3962400" cy="762000"/>
          </a:xfrm>
          <a:custGeom>
            <a:avLst/>
            <a:gdLst>
              <a:gd name="connsiteX0" fmla="*/ 0 w 3962400"/>
              <a:gd name="connsiteY0" fmla="*/ 1219200 h 1219200"/>
              <a:gd name="connsiteX1" fmla="*/ 1993919 w 3962400"/>
              <a:gd name="connsiteY1" fmla="*/ 0 h 1219200"/>
              <a:gd name="connsiteX2" fmla="*/ 3962400 w 3962400"/>
              <a:gd name="connsiteY2" fmla="*/ 1219200 h 1219200"/>
              <a:gd name="connsiteX3" fmla="*/ 0 w 3962400"/>
              <a:gd name="connsiteY3" fmla="*/ 1219200 h 1219200"/>
            </a:gdLst>
            <a:ahLst/>
            <a:cxnLst>
              <a:cxn ang="0">
                <a:pos x="connsiteX0" y="connsiteY0"/>
              </a:cxn>
              <a:cxn ang="0">
                <a:pos x="connsiteX1" y="connsiteY1"/>
              </a:cxn>
              <a:cxn ang="0">
                <a:pos x="connsiteX2" y="connsiteY2"/>
              </a:cxn>
              <a:cxn ang="0">
                <a:pos x="connsiteX3" y="connsiteY3"/>
              </a:cxn>
            </a:cxnLst>
            <a:rect l="l" t="t" r="r" b="b"/>
            <a:pathLst>
              <a:path w="3962400" h="1219200">
                <a:moveTo>
                  <a:pt x="0" y="1219200"/>
                </a:moveTo>
                <a:lnTo>
                  <a:pt x="1993919" y="0"/>
                </a:lnTo>
                <a:lnTo>
                  <a:pt x="3962400" y="1219200"/>
                </a:lnTo>
                <a:lnTo>
                  <a:pt x="0" y="1219200"/>
                </a:lnTo>
                <a:close/>
              </a:path>
            </a:pathLst>
          </a:cu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endParaRPr lang="en-US" smtClean="0"/>
          </a:p>
        </p:txBody>
      </p:sp>
    </p:spTree>
    <p:extLst>
      <p:ext uri="{BB962C8B-B14F-4D97-AF65-F5344CB8AC3E}">
        <p14:creationId xmlns:p14="http://schemas.microsoft.com/office/powerpoint/2010/main" val="2756307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dissolve">
                                      <p:cBhvr>
                                        <p:cTn id="7" dur="500"/>
                                        <p:tgtEl>
                                          <p:spTgt spid="36"/>
                                        </p:tgtEl>
                                      </p:cBhvr>
                                    </p:animEffect>
                                  </p:childTnLst>
                                </p:cTn>
                              </p:par>
                              <p:par>
                                <p:cTn id="8" presetID="1" presetClass="exit" presetSubtype="0" fill="hold" grpId="0" nodeType="withEffect">
                                  <p:stCondLst>
                                    <p:cond delay="0"/>
                                  </p:stCondLst>
                                  <p:childTnLst>
                                    <p:set>
                                      <p:cBhvr>
                                        <p:cTn id="9" dur="1" fill="hold">
                                          <p:stCondLst>
                                            <p:cond delay="0"/>
                                          </p:stCondLst>
                                        </p:cTn>
                                        <p:tgtEl>
                                          <p:spTgt spid="3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3"/>
          <p:cNvSpPr>
            <a:spLocks noGrp="1" noChangeArrowheads="1"/>
          </p:cNvSpPr>
          <p:nvPr>
            <p:ph type="title"/>
          </p:nvPr>
        </p:nvSpPr>
        <p:spPr>
          <a:xfrm>
            <a:off x="793750" y="342900"/>
            <a:ext cx="7888288" cy="1314450"/>
          </a:xfrm>
          <a:noFill/>
        </p:spPr>
        <p:txBody>
          <a:bodyPr/>
          <a:lstStyle/>
          <a:p>
            <a:r>
              <a:rPr lang="en-US" sz="2800" i="0" smtClean="0">
                <a:solidFill>
                  <a:schemeClr val="bg1"/>
                </a:solidFill>
                <a:effectLst/>
                <a:latin typeface="Arial" pitchFamily="34" charset="0"/>
              </a:rPr>
              <a:t>FIBROUS NSULATION = AIR BARRIER</a:t>
            </a:r>
          </a:p>
        </p:txBody>
      </p:sp>
      <p:sp>
        <p:nvSpPr>
          <p:cNvPr id="21" name="Title 3"/>
          <p:cNvSpPr txBox="1">
            <a:spLocks/>
          </p:cNvSpPr>
          <p:nvPr/>
        </p:nvSpPr>
        <p:spPr bwMode="auto">
          <a:xfrm>
            <a:off x="152400" y="228600"/>
            <a:ext cx="7620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eaLnBrk="0" hangingPunct="0">
              <a:defRPr/>
            </a:pPr>
            <a:r>
              <a:rPr lang="en-US" sz="3200" b="1" dirty="0" smtClean="0">
                <a:latin typeface="Calibri" pitchFamily="34" charset="0"/>
                <a:ea typeface="+mj-ea"/>
                <a:cs typeface="Arial" charset="0"/>
              </a:rPr>
              <a:t>Thermal enclosure system</a:t>
            </a:r>
          </a:p>
        </p:txBody>
      </p:sp>
      <p:sp>
        <p:nvSpPr>
          <p:cNvPr id="23" name="TextBox 22"/>
          <p:cNvSpPr txBox="1"/>
          <p:nvPr/>
        </p:nvSpPr>
        <p:spPr>
          <a:xfrm>
            <a:off x="1078736" y="4779217"/>
            <a:ext cx="1143000" cy="523220"/>
          </a:xfrm>
          <a:prstGeom prst="rect">
            <a:avLst/>
          </a:prstGeom>
          <a:noFill/>
        </p:spPr>
        <p:txBody>
          <a:bodyPr wrap="square" rtlCol="0">
            <a:spAutoFit/>
          </a:bodyPr>
          <a:lstStyle/>
          <a:p>
            <a:pPr algn="ctr"/>
            <a:r>
              <a:rPr lang="en-US" sz="2800" dirty="0">
                <a:latin typeface="+mj-lt"/>
              </a:rPr>
              <a:t>105°F</a:t>
            </a:r>
          </a:p>
        </p:txBody>
      </p:sp>
      <p:sp>
        <p:nvSpPr>
          <p:cNvPr id="24" name="TextBox 23"/>
          <p:cNvSpPr txBox="1"/>
          <p:nvPr/>
        </p:nvSpPr>
        <p:spPr>
          <a:xfrm>
            <a:off x="3992694" y="4719548"/>
            <a:ext cx="1143000" cy="523220"/>
          </a:xfrm>
          <a:prstGeom prst="rect">
            <a:avLst/>
          </a:prstGeom>
          <a:noFill/>
        </p:spPr>
        <p:txBody>
          <a:bodyPr wrap="square" rtlCol="0">
            <a:spAutoFit/>
          </a:bodyPr>
          <a:lstStyle/>
          <a:p>
            <a:pPr algn="ctr"/>
            <a:r>
              <a:rPr lang="en-US" sz="2800" dirty="0">
                <a:latin typeface="+mj-lt"/>
              </a:rPr>
              <a:t>72°F</a:t>
            </a:r>
          </a:p>
        </p:txBody>
      </p:sp>
      <p:cxnSp>
        <p:nvCxnSpPr>
          <p:cNvPr id="39" name="Straight Arrow Connector 38"/>
          <p:cNvCxnSpPr/>
          <p:nvPr/>
        </p:nvCxnSpPr>
        <p:spPr bwMode="auto">
          <a:xfrm>
            <a:off x="2189604" y="5040868"/>
            <a:ext cx="762000" cy="0"/>
          </a:xfrm>
          <a:prstGeom prst="straightConnector1">
            <a:avLst/>
          </a:prstGeom>
          <a:solidFill>
            <a:schemeClr val="accent1"/>
          </a:solidFill>
          <a:ln w="25400" cap="flat" cmpd="sng" algn="ctr">
            <a:solidFill>
              <a:schemeClr val="accent6">
                <a:lumMod val="75000"/>
              </a:schemeClr>
            </a:solidFill>
            <a:prstDash val="solid"/>
            <a:round/>
            <a:headEnd type="none" w="med" len="med"/>
            <a:tailEnd type="arrow"/>
          </a:ln>
          <a:effectLst/>
        </p:spPr>
      </p:cxnSp>
      <p:pic>
        <p:nvPicPr>
          <p:cNvPr id="6146" name="Picture 2" descr="http://www.bostonbakesforbreastcancer.org/wp-content/uploads/2012/03/sun.jpg"/>
          <p:cNvPicPr>
            <a:picLocks noChangeAspect="1" noChangeArrowheads="1"/>
          </p:cNvPicPr>
          <p:nvPr/>
        </p:nvPicPr>
        <p:blipFill>
          <a:blip r:embed="rId3" cstate="print"/>
          <a:srcRect/>
          <a:stretch>
            <a:fillRect/>
          </a:stretch>
        </p:blipFill>
        <p:spPr bwMode="auto">
          <a:xfrm>
            <a:off x="7269294" y="2016089"/>
            <a:ext cx="1495380" cy="1524000"/>
          </a:xfrm>
          <a:prstGeom prst="rect">
            <a:avLst/>
          </a:prstGeom>
          <a:noFill/>
        </p:spPr>
      </p:pic>
      <p:pic>
        <p:nvPicPr>
          <p:cNvPr id="6148" name="Picture 4" descr="http://www.signspecialist.com/decals/beevault/images/Seasons%20and%20Sun%20Moon%20Stars%20082-0240.gif"/>
          <p:cNvPicPr>
            <a:picLocks noChangeAspect="1" noChangeArrowheads="1"/>
          </p:cNvPicPr>
          <p:nvPr/>
        </p:nvPicPr>
        <p:blipFill>
          <a:blip r:embed="rId4" cstate="print"/>
          <a:srcRect/>
          <a:stretch>
            <a:fillRect/>
          </a:stretch>
        </p:blipFill>
        <p:spPr bwMode="auto">
          <a:xfrm flipH="1">
            <a:off x="11017" y="2778089"/>
            <a:ext cx="2193636" cy="1447800"/>
          </a:xfrm>
          <a:prstGeom prst="rect">
            <a:avLst/>
          </a:prstGeom>
          <a:noFill/>
        </p:spPr>
      </p:pic>
      <p:sp>
        <p:nvSpPr>
          <p:cNvPr id="30" name="TextBox 29"/>
          <p:cNvSpPr txBox="1"/>
          <p:nvPr/>
        </p:nvSpPr>
        <p:spPr>
          <a:xfrm>
            <a:off x="3992694" y="4075059"/>
            <a:ext cx="1143000" cy="523220"/>
          </a:xfrm>
          <a:prstGeom prst="rect">
            <a:avLst/>
          </a:prstGeom>
          <a:noFill/>
        </p:spPr>
        <p:txBody>
          <a:bodyPr wrap="square" rtlCol="0">
            <a:spAutoFit/>
          </a:bodyPr>
          <a:lstStyle/>
          <a:p>
            <a:pPr algn="ctr"/>
            <a:r>
              <a:rPr lang="en-US" sz="2800" dirty="0">
                <a:latin typeface="+mj-lt"/>
              </a:rPr>
              <a:t>73°F</a:t>
            </a:r>
          </a:p>
        </p:txBody>
      </p:sp>
      <p:sp>
        <p:nvSpPr>
          <p:cNvPr id="31" name="TextBox 30"/>
          <p:cNvSpPr txBox="1"/>
          <p:nvPr/>
        </p:nvSpPr>
        <p:spPr>
          <a:xfrm>
            <a:off x="3992694" y="3418634"/>
            <a:ext cx="1143000" cy="523220"/>
          </a:xfrm>
          <a:prstGeom prst="rect">
            <a:avLst/>
          </a:prstGeom>
          <a:noFill/>
        </p:spPr>
        <p:txBody>
          <a:bodyPr wrap="square" rtlCol="0">
            <a:spAutoFit/>
          </a:bodyPr>
          <a:lstStyle/>
          <a:p>
            <a:pPr algn="ctr"/>
            <a:r>
              <a:rPr lang="en-US" sz="2800" dirty="0" smtClean="0">
                <a:latin typeface="+mj-lt"/>
              </a:rPr>
              <a:t>105°F</a:t>
            </a:r>
            <a:endParaRPr lang="en-US" sz="2800" dirty="0">
              <a:latin typeface="+mj-lt"/>
            </a:endParaRPr>
          </a:p>
        </p:txBody>
      </p:sp>
      <p:sp>
        <p:nvSpPr>
          <p:cNvPr id="19" name="Slide Number Placeholder 3"/>
          <p:cNvSpPr txBox="1">
            <a:spLocks/>
          </p:cNvSpPr>
          <p:nvPr/>
        </p:nvSpPr>
        <p:spPr bwMode="auto">
          <a:xfrm>
            <a:off x="8229600" y="6172200"/>
            <a:ext cx="914400" cy="68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8CF41EA3-670D-4A2E-9248-4FE2F0D41611}" type="slidenum">
              <a:rPr lang="en-US" sz="1400">
                <a:solidFill>
                  <a:srgbClr val="000000"/>
                </a:solidFill>
              </a:rPr>
              <a:pPr algn="ctr"/>
              <a:t>6</a:t>
            </a:fld>
            <a:endParaRPr lang="en-US" sz="1400" dirty="0">
              <a:solidFill>
                <a:srgbClr val="000000"/>
              </a:solidFill>
            </a:endParaRPr>
          </a:p>
        </p:txBody>
      </p:sp>
      <p:sp>
        <p:nvSpPr>
          <p:cNvPr id="22" name="Frame 21"/>
          <p:cNvSpPr/>
          <p:nvPr/>
        </p:nvSpPr>
        <p:spPr bwMode="auto">
          <a:xfrm>
            <a:off x="2952520" y="2897425"/>
            <a:ext cx="3227945" cy="2837759"/>
          </a:xfrm>
          <a:prstGeom prst="fram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7" name="Freeform 26"/>
          <p:cNvSpPr/>
          <p:nvPr/>
        </p:nvSpPr>
        <p:spPr bwMode="auto">
          <a:xfrm>
            <a:off x="2590800" y="2129005"/>
            <a:ext cx="3962400" cy="762000"/>
          </a:xfrm>
          <a:custGeom>
            <a:avLst/>
            <a:gdLst>
              <a:gd name="connsiteX0" fmla="*/ 0 w 3962400"/>
              <a:gd name="connsiteY0" fmla="*/ 1219200 h 1219200"/>
              <a:gd name="connsiteX1" fmla="*/ 1993919 w 3962400"/>
              <a:gd name="connsiteY1" fmla="*/ 0 h 1219200"/>
              <a:gd name="connsiteX2" fmla="*/ 3962400 w 3962400"/>
              <a:gd name="connsiteY2" fmla="*/ 1219200 h 1219200"/>
              <a:gd name="connsiteX3" fmla="*/ 0 w 3962400"/>
              <a:gd name="connsiteY3" fmla="*/ 1219200 h 1219200"/>
            </a:gdLst>
            <a:ahLst/>
            <a:cxnLst>
              <a:cxn ang="0">
                <a:pos x="connsiteX0" y="connsiteY0"/>
              </a:cxn>
              <a:cxn ang="0">
                <a:pos x="connsiteX1" y="connsiteY1"/>
              </a:cxn>
              <a:cxn ang="0">
                <a:pos x="connsiteX2" y="connsiteY2"/>
              </a:cxn>
              <a:cxn ang="0">
                <a:pos x="connsiteX3" y="connsiteY3"/>
              </a:cxn>
            </a:cxnLst>
            <a:rect l="l" t="t" r="r" b="b"/>
            <a:pathLst>
              <a:path w="3962400" h="1219200">
                <a:moveTo>
                  <a:pt x="0" y="1219200"/>
                </a:moveTo>
                <a:lnTo>
                  <a:pt x="1993919" y="0"/>
                </a:lnTo>
                <a:lnTo>
                  <a:pt x="3962400" y="1219200"/>
                </a:lnTo>
                <a:lnTo>
                  <a:pt x="0" y="1219200"/>
                </a:lnTo>
                <a:close/>
              </a:path>
            </a:pathLst>
          </a:cu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endParaRPr lang="en-US" smtClean="0"/>
          </a:p>
        </p:txBody>
      </p:sp>
      <p:sp>
        <p:nvSpPr>
          <p:cNvPr id="51" name="Rectangle 50"/>
          <p:cNvSpPr/>
          <p:nvPr/>
        </p:nvSpPr>
        <p:spPr bwMode="auto">
          <a:xfrm>
            <a:off x="2952521" y="3255453"/>
            <a:ext cx="363554" cy="2131795"/>
          </a:xfrm>
          <a:prstGeom prst="rect">
            <a:avLst/>
          </a:prstGeom>
          <a:gradFill flip="none" rotWithShape="1">
            <a:gsLst>
              <a:gs pos="0">
                <a:schemeClr val="accent2">
                  <a:lumMod val="60000"/>
                  <a:lumOff val="40000"/>
                </a:schemeClr>
              </a:gs>
              <a:gs pos="50000">
                <a:schemeClr val="accent1">
                  <a:tint val="44500"/>
                  <a:satMod val="160000"/>
                </a:schemeClr>
              </a:gs>
              <a:gs pos="100000">
                <a:schemeClr val="accent1">
                  <a:tint val="23500"/>
                  <a:satMod val="160000"/>
                </a:schemeClr>
              </a:gs>
            </a:gsLst>
            <a:lin ang="0" scaled="1"/>
            <a:tileRect/>
          </a:gra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grpSp>
        <p:nvGrpSpPr>
          <p:cNvPr id="36" name="Group 35"/>
          <p:cNvGrpSpPr/>
          <p:nvPr/>
        </p:nvGrpSpPr>
        <p:grpSpPr>
          <a:xfrm>
            <a:off x="5794872" y="3246105"/>
            <a:ext cx="381002" cy="2141143"/>
            <a:chOff x="5794872" y="3246105"/>
            <a:chExt cx="381002" cy="2141143"/>
          </a:xfrm>
        </p:grpSpPr>
        <p:sp>
          <p:nvSpPr>
            <p:cNvPr id="26" name="Rectangle 25"/>
            <p:cNvSpPr/>
            <p:nvPr/>
          </p:nvSpPr>
          <p:spPr bwMode="auto">
            <a:xfrm>
              <a:off x="5794872" y="3246105"/>
              <a:ext cx="381002" cy="2141143"/>
            </a:xfrm>
            <a:prstGeom prst="rect">
              <a:avLst/>
            </a:prstGeom>
            <a:solidFill>
              <a:schemeClr val="accent1">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cxnSp>
          <p:nvCxnSpPr>
            <p:cNvPr id="28" name="Straight Connector 27"/>
            <p:cNvCxnSpPr>
              <a:stCxn id="26" idx="0"/>
            </p:cNvCxnSpPr>
            <p:nvPr/>
          </p:nvCxnSpPr>
          <p:spPr bwMode="auto">
            <a:xfrm>
              <a:off x="5985373" y="3246105"/>
              <a:ext cx="0" cy="2130126"/>
            </a:xfrm>
            <a:prstGeom prst="line">
              <a:avLst/>
            </a:prstGeom>
            <a:solidFill>
              <a:schemeClr val="accent1"/>
            </a:solidFill>
            <a:ln w="34925" cap="flat" cmpd="sng" algn="ctr">
              <a:solidFill>
                <a:schemeClr val="tx2">
                  <a:lumMod val="60000"/>
                  <a:lumOff val="40000"/>
                </a:schemeClr>
              </a:solidFill>
              <a:prstDash val="solid"/>
              <a:round/>
              <a:headEnd type="none" w="med" len="med"/>
              <a:tailEnd type="none" w="med" len="med"/>
            </a:ln>
            <a:effectLst/>
          </p:spPr>
        </p:cxnSp>
      </p:grpSp>
      <p:cxnSp>
        <p:nvCxnSpPr>
          <p:cNvPr id="44" name="Curved Connector 43"/>
          <p:cNvCxnSpPr/>
          <p:nvPr/>
        </p:nvCxnSpPr>
        <p:spPr bwMode="auto">
          <a:xfrm rot="10800000" flipV="1">
            <a:off x="4983294" y="2854289"/>
            <a:ext cx="2514600" cy="1981200"/>
          </a:xfrm>
          <a:prstGeom prst="curvedConnector3">
            <a:avLst>
              <a:gd name="adj1" fmla="val 50000"/>
            </a:avLst>
          </a:prstGeom>
          <a:solidFill>
            <a:schemeClr val="accent1"/>
          </a:solidFill>
          <a:ln w="22225" cap="flat" cmpd="sng" algn="ctr">
            <a:solidFill>
              <a:schemeClr val="accent6">
                <a:lumMod val="75000"/>
              </a:schemeClr>
            </a:solidFill>
            <a:prstDash val="solid"/>
            <a:round/>
            <a:headEnd type="none" w="med" len="med"/>
            <a:tailEnd type="arrow"/>
          </a:ln>
          <a:effectLst/>
        </p:spPr>
      </p:cxnSp>
      <p:cxnSp>
        <p:nvCxnSpPr>
          <p:cNvPr id="40" name="Straight Arrow Connector 39"/>
          <p:cNvCxnSpPr/>
          <p:nvPr/>
        </p:nvCxnSpPr>
        <p:spPr bwMode="auto">
          <a:xfrm>
            <a:off x="2203373" y="3701667"/>
            <a:ext cx="1789321" cy="717624"/>
          </a:xfrm>
          <a:prstGeom prst="straightConnector1">
            <a:avLst/>
          </a:prstGeom>
          <a:solidFill>
            <a:schemeClr val="accent1"/>
          </a:solidFill>
          <a:ln w="25400" cap="flat" cmpd="sng" algn="ctr">
            <a:solidFill>
              <a:schemeClr val="accent6">
                <a:lumMod val="75000"/>
              </a:schemeClr>
            </a:solidFill>
            <a:prstDash val="solid"/>
            <a:round/>
            <a:headEnd type="none" w="med" len="med"/>
            <a:tailEnd type="arrow"/>
          </a:ln>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14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4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dissolve">
                                      <p:cBhvr>
                                        <p:cTn id="25" dur="500"/>
                                        <p:tgtEl>
                                          <p:spTgt spid="30"/>
                                        </p:tgtEl>
                                      </p:cBhvr>
                                    </p:animEffect>
                                  </p:childTnLst>
                                </p:cTn>
                              </p:par>
                              <p:par>
                                <p:cTn id="26" presetID="9" presetClass="exit" presetSubtype="0" fill="hold" grpId="0" nodeType="withEffect">
                                  <p:stCondLst>
                                    <p:cond delay="0"/>
                                  </p:stCondLst>
                                  <p:childTnLst>
                                    <p:animEffect transition="out" filter="dissolve">
                                      <p:cBhvr>
                                        <p:cTn id="27" dur="500"/>
                                        <p:tgtEl>
                                          <p:spTgt spid="24"/>
                                        </p:tgtEl>
                                      </p:cBhvr>
                                    </p:animEffect>
                                    <p:set>
                                      <p:cBhvr>
                                        <p:cTn id="28" dur="1" fill="hold">
                                          <p:stCondLst>
                                            <p:cond delay="499"/>
                                          </p:stCondLst>
                                        </p:cTn>
                                        <p:tgtEl>
                                          <p:spTgt spid="24"/>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dissolve">
                                      <p:cBhvr>
                                        <p:cTn id="33" dur="500"/>
                                        <p:tgtEl>
                                          <p:spTgt spid="31"/>
                                        </p:tgtEl>
                                      </p:cBhvr>
                                    </p:animEffect>
                                  </p:childTnLst>
                                </p:cTn>
                              </p:par>
                              <p:par>
                                <p:cTn id="34" presetID="9" presetClass="exit" presetSubtype="0" fill="hold" grpId="1" nodeType="withEffect">
                                  <p:stCondLst>
                                    <p:cond delay="0"/>
                                  </p:stCondLst>
                                  <p:childTnLst>
                                    <p:animEffect transition="out" filter="dissolve">
                                      <p:cBhvr>
                                        <p:cTn id="35" dur="500"/>
                                        <p:tgtEl>
                                          <p:spTgt spid="30"/>
                                        </p:tgtEl>
                                      </p:cBhvr>
                                    </p:animEffect>
                                    <p:set>
                                      <p:cBhvr>
                                        <p:cTn id="36" dur="1" fill="hold">
                                          <p:stCondLst>
                                            <p:cond delay="499"/>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0" grpId="0"/>
      <p:bldP spid="30" grpId="1"/>
      <p:bldP spid="31" grpId="0"/>
      <p:bldP spid="5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3"/>
          <p:cNvSpPr>
            <a:spLocks noGrp="1" noChangeArrowheads="1"/>
          </p:cNvSpPr>
          <p:nvPr>
            <p:ph type="title"/>
          </p:nvPr>
        </p:nvSpPr>
        <p:spPr>
          <a:xfrm>
            <a:off x="793750" y="342900"/>
            <a:ext cx="7888288" cy="1314450"/>
          </a:xfrm>
          <a:noFill/>
        </p:spPr>
        <p:txBody>
          <a:bodyPr/>
          <a:lstStyle/>
          <a:p>
            <a:r>
              <a:rPr lang="en-US" sz="2800" i="0" smtClean="0">
                <a:solidFill>
                  <a:schemeClr val="bg1"/>
                </a:solidFill>
                <a:effectLst/>
                <a:latin typeface="Arial" pitchFamily="34" charset="0"/>
              </a:rPr>
              <a:t>FIBROUS NSULATION = AIR BARRIER</a:t>
            </a:r>
          </a:p>
        </p:txBody>
      </p:sp>
      <p:sp>
        <p:nvSpPr>
          <p:cNvPr id="21" name="Title 3"/>
          <p:cNvSpPr txBox="1">
            <a:spLocks/>
          </p:cNvSpPr>
          <p:nvPr/>
        </p:nvSpPr>
        <p:spPr bwMode="auto">
          <a:xfrm>
            <a:off x="152400" y="228600"/>
            <a:ext cx="7620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eaLnBrk="0" hangingPunct="0">
              <a:defRPr/>
            </a:pPr>
            <a:r>
              <a:rPr lang="en-US" sz="3200" b="1" dirty="0" smtClean="0">
                <a:latin typeface="Calibri" pitchFamily="34" charset="0"/>
                <a:ea typeface="+mj-ea"/>
                <a:cs typeface="Arial" charset="0"/>
              </a:rPr>
              <a:t>Thermal enclosure system</a:t>
            </a:r>
          </a:p>
        </p:txBody>
      </p:sp>
      <p:sp>
        <p:nvSpPr>
          <p:cNvPr id="33" name="Content Placeholder 3"/>
          <p:cNvSpPr txBox="1">
            <a:spLocks/>
          </p:cNvSpPr>
          <p:nvPr/>
        </p:nvSpPr>
        <p:spPr bwMode="auto">
          <a:xfrm>
            <a:off x="380999" y="1524000"/>
            <a:ext cx="8906219" cy="4038600"/>
          </a:xfrm>
          <a:prstGeom prst="rect">
            <a:avLst/>
          </a:prstGeom>
          <a:noFill/>
          <a:ln>
            <a:noFill/>
          </a:ln>
          <a:extLst/>
        </p:spPr>
        <p:txBody>
          <a:bodyPr/>
          <a:lstStyle>
            <a:lvl1pPr marL="230188" indent="-230188" eaLnBrk="0" hangingPunct="0">
              <a:defRPr>
                <a:solidFill>
                  <a:schemeClr val="tx1"/>
                </a:solidFill>
                <a:latin typeface="Arial" charset="0"/>
              </a:defRPr>
            </a:lvl1pPr>
            <a:lvl2pPr marL="461963" indent="-231775"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20000"/>
              </a:spcBef>
              <a:buClr>
                <a:srgbClr val="00B0F0"/>
              </a:buClr>
              <a:buFont typeface="Arial" charset="0"/>
              <a:buChar char="•"/>
              <a:defRPr/>
            </a:pPr>
            <a:r>
              <a:rPr lang="en-US" sz="2600" dirty="0" smtClean="0">
                <a:solidFill>
                  <a:schemeClr val="tx1">
                    <a:lumMod val="75000"/>
                    <a:lumOff val="25000"/>
                  </a:schemeClr>
                </a:solidFill>
                <a:latin typeface="Calibri" pitchFamily="34" charset="0"/>
                <a:cs typeface="Arial" pitchFamily="34" charset="0"/>
              </a:rPr>
              <a:t>Heat transfer can be quantified in British Thermal Units (Btu’s).</a:t>
            </a:r>
          </a:p>
          <a:p>
            <a:pPr>
              <a:spcBef>
                <a:spcPct val="20000"/>
              </a:spcBef>
              <a:buClr>
                <a:srgbClr val="00B0F0"/>
              </a:buClr>
              <a:buFont typeface="Arial" charset="0"/>
              <a:buChar char="•"/>
              <a:defRPr/>
            </a:pPr>
            <a:r>
              <a:rPr lang="en-US" sz="2600" dirty="0" smtClean="0">
                <a:solidFill>
                  <a:schemeClr val="tx1">
                    <a:lumMod val="75000"/>
                    <a:lumOff val="25000"/>
                  </a:schemeClr>
                </a:solidFill>
                <a:latin typeface="Calibri" pitchFamily="34" charset="0"/>
                <a:cs typeface="Arial" pitchFamily="34" charset="0"/>
              </a:rPr>
              <a:t>1 Btu is approximately equal to the energy in a single match.</a:t>
            </a:r>
          </a:p>
        </p:txBody>
      </p:sp>
      <p:pic>
        <p:nvPicPr>
          <p:cNvPr id="2050" name="Picture 2" descr="businesses,hands,matches,metaphors,Photographs"/>
          <p:cNvPicPr>
            <a:picLocks noChangeAspect="1" noChangeArrowheads="1"/>
          </p:cNvPicPr>
          <p:nvPr/>
        </p:nvPicPr>
        <p:blipFill>
          <a:blip r:embed="rId3" cstate="print"/>
          <a:srcRect/>
          <a:stretch>
            <a:fillRect/>
          </a:stretch>
        </p:blipFill>
        <p:spPr bwMode="auto">
          <a:xfrm>
            <a:off x="3000375" y="3032388"/>
            <a:ext cx="3095625" cy="3095625"/>
          </a:xfrm>
          <a:prstGeom prst="rect">
            <a:avLst/>
          </a:prstGeom>
          <a:noFill/>
        </p:spPr>
      </p:pic>
      <p:sp>
        <p:nvSpPr>
          <p:cNvPr id="7" name="Slide Number Placeholder 3"/>
          <p:cNvSpPr txBox="1">
            <a:spLocks/>
          </p:cNvSpPr>
          <p:nvPr/>
        </p:nvSpPr>
        <p:spPr bwMode="auto">
          <a:xfrm>
            <a:off x="8229600" y="6172200"/>
            <a:ext cx="914400" cy="68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8CF41EA3-670D-4A2E-9248-4FE2F0D41611}" type="slidenum">
              <a:rPr lang="en-US" sz="1400">
                <a:solidFill>
                  <a:srgbClr val="000000"/>
                </a:solidFill>
              </a:rPr>
              <a:pPr algn="ctr"/>
              <a:t>7</a:t>
            </a:fld>
            <a:endParaRPr lang="en-US" sz="1400" dirty="0">
              <a:solidFill>
                <a:srgbClr val="00000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3"/>
          <p:cNvSpPr>
            <a:spLocks noGrp="1" noChangeArrowheads="1"/>
          </p:cNvSpPr>
          <p:nvPr>
            <p:ph type="title"/>
          </p:nvPr>
        </p:nvSpPr>
        <p:spPr>
          <a:xfrm>
            <a:off x="793750" y="342900"/>
            <a:ext cx="7888288" cy="1314450"/>
          </a:xfrm>
          <a:noFill/>
        </p:spPr>
        <p:txBody>
          <a:bodyPr/>
          <a:lstStyle/>
          <a:p>
            <a:r>
              <a:rPr lang="en-US" sz="2800" i="0" smtClean="0">
                <a:solidFill>
                  <a:schemeClr val="bg1"/>
                </a:solidFill>
                <a:effectLst/>
                <a:latin typeface="Arial" pitchFamily="34" charset="0"/>
              </a:rPr>
              <a:t>FIBROUS NSULATION = AIR BARRIER</a:t>
            </a:r>
          </a:p>
        </p:txBody>
      </p:sp>
      <p:sp>
        <p:nvSpPr>
          <p:cNvPr id="21" name="Title 3"/>
          <p:cNvSpPr txBox="1">
            <a:spLocks/>
          </p:cNvSpPr>
          <p:nvPr/>
        </p:nvSpPr>
        <p:spPr bwMode="auto">
          <a:xfrm>
            <a:off x="152400" y="228600"/>
            <a:ext cx="7620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eaLnBrk="0" hangingPunct="0">
              <a:defRPr/>
            </a:pPr>
            <a:r>
              <a:rPr lang="en-US" sz="3200" b="1" dirty="0" smtClean="0">
                <a:latin typeface="Calibri" pitchFamily="34" charset="0"/>
                <a:ea typeface="+mj-ea"/>
                <a:cs typeface="Arial" charset="0"/>
              </a:rPr>
              <a:t>Thermal enclosure system</a:t>
            </a:r>
          </a:p>
        </p:txBody>
      </p:sp>
      <p:sp>
        <p:nvSpPr>
          <p:cNvPr id="17" name="Cube 16"/>
          <p:cNvSpPr/>
          <p:nvPr/>
        </p:nvSpPr>
        <p:spPr bwMode="auto">
          <a:xfrm>
            <a:off x="4187324" y="4828148"/>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8" name="Cube 17"/>
          <p:cNvSpPr/>
          <p:nvPr/>
        </p:nvSpPr>
        <p:spPr bwMode="auto">
          <a:xfrm>
            <a:off x="4492124" y="4828148"/>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9" name="Cube 18"/>
          <p:cNvSpPr/>
          <p:nvPr/>
        </p:nvSpPr>
        <p:spPr bwMode="auto">
          <a:xfrm>
            <a:off x="4796924" y="4828148"/>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0" name="Cube 19"/>
          <p:cNvSpPr/>
          <p:nvPr/>
        </p:nvSpPr>
        <p:spPr bwMode="auto">
          <a:xfrm>
            <a:off x="4339724" y="5056748"/>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2" name="Cube 21"/>
          <p:cNvSpPr/>
          <p:nvPr/>
        </p:nvSpPr>
        <p:spPr bwMode="auto">
          <a:xfrm>
            <a:off x="4644524" y="5056748"/>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7" name="Cube 26"/>
          <p:cNvSpPr/>
          <p:nvPr/>
        </p:nvSpPr>
        <p:spPr bwMode="auto">
          <a:xfrm>
            <a:off x="4339724" y="4599548"/>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9" name="Cube 28"/>
          <p:cNvSpPr/>
          <p:nvPr/>
        </p:nvSpPr>
        <p:spPr bwMode="auto">
          <a:xfrm>
            <a:off x="4644524" y="4599548"/>
            <a:ext cx="152400" cy="152400"/>
          </a:xfrm>
          <a:prstGeom prst="cub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4" name="TextBox 23"/>
          <p:cNvSpPr txBox="1"/>
          <p:nvPr/>
        </p:nvSpPr>
        <p:spPr>
          <a:xfrm>
            <a:off x="4014728" y="3978663"/>
            <a:ext cx="1143000" cy="523220"/>
          </a:xfrm>
          <a:prstGeom prst="rect">
            <a:avLst/>
          </a:prstGeom>
          <a:noFill/>
        </p:spPr>
        <p:txBody>
          <a:bodyPr wrap="square" rtlCol="0">
            <a:spAutoFit/>
          </a:bodyPr>
          <a:lstStyle/>
          <a:p>
            <a:pPr algn="ctr"/>
            <a:r>
              <a:rPr lang="en-US" sz="2800" dirty="0">
                <a:latin typeface="+mj-lt"/>
              </a:rPr>
              <a:t>72°F</a:t>
            </a:r>
          </a:p>
        </p:txBody>
      </p:sp>
      <p:sp>
        <p:nvSpPr>
          <p:cNvPr id="30" name="TextBox 29"/>
          <p:cNvSpPr txBox="1"/>
          <p:nvPr/>
        </p:nvSpPr>
        <p:spPr>
          <a:xfrm>
            <a:off x="4014728" y="3422310"/>
            <a:ext cx="1143000" cy="523220"/>
          </a:xfrm>
          <a:prstGeom prst="rect">
            <a:avLst/>
          </a:prstGeom>
          <a:noFill/>
        </p:spPr>
        <p:txBody>
          <a:bodyPr wrap="square" rtlCol="0">
            <a:spAutoFit/>
          </a:bodyPr>
          <a:lstStyle/>
          <a:p>
            <a:pPr algn="ctr"/>
            <a:r>
              <a:rPr lang="en-US" sz="2800" dirty="0">
                <a:latin typeface="+mj-lt"/>
              </a:rPr>
              <a:t>73°F</a:t>
            </a:r>
          </a:p>
        </p:txBody>
      </p:sp>
      <p:sp>
        <p:nvSpPr>
          <p:cNvPr id="31" name="Slide Number Placeholder 3"/>
          <p:cNvSpPr txBox="1">
            <a:spLocks/>
          </p:cNvSpPr>
          <p:nvPr/>
        </p:nvSpPr>
        <p:spPr bwMode="auto">
          <a:xfrm>
            <a:off x="8229600" y="6172200"/>
            <a:ext cx="914400" cy="68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8CF41EA3-670D-4A2E-9248-4FE2F0D41611}" type="slidenum">
              <a:rPr lang="en-US" sz="1400">
                <a:solidFill>
                  <a:srgbClr val="000000"/>
                </a:solidFill>
              </a:rPr>
              <a:pPr algn="ctr"/>
              <a:t>8</a:t>
            </a:fld>
            <a:endParaRPr lang="en-US" sz="1400" dirty="0">
              <a:solidFill>
                <a:srgbClr val="000000"/>
              </a:solidFill>
            </a:endParaRPr>
          </a:p>
        </p:txBody>
      </p:sp>
      <p:cxnSp>
        <p:nvCxnSpPr>
          <p:cNvPr id="34" name="Straight Arrow Connector 33"/>
          <p:cNvCxnSpPr/>
          <p:nvPr/>
        </p:nvCxnSpPr>
        <p:spPr bwMode="auto">
          <a:xfrm>
            <a:off x="2189604" y="5040868"/>
            <a:ext cx="762000" cy="0"/>
          </a:xfrm>
          <a:prstGeom prst="straightConnector1">
            <a:avLst/>
          </a:prstGeom>
          <a:solidFill>
            <a:schemeClr val="accent1"/>
          </a:solidFill>
          <a:ln w="25400" cap="flat" cmpd="sng" algn="ctr">
            <a:solidFill>
              <a:schemeClr val="accent6">
                <a:lumMod val="75000"/>
              </a:schemeClr>
            </a:solidFill>
            <a:prstDash val="solid"/>
            <a:round/>
            <a:headEnd type="none" w="med" len="med"/>
            <a:tailEnd type="arrow"/>
          </a:ln>
          <a:effectLst/>
        </p:spPr>
      </p:cxnSp>
      <p:pic>
        <p:nvPicPr>
          <p:cNvPr id="35" name="Picture 2" descr="http://www.bostonbakesforbreastcancer.org/wp-content/uploads/2012/03/sun.jpg"/>
          <p:cNvPicPr>
            <a:picLocks noChangeAspect="1" noChangeArrowheads="1"/>
          </p:cNvPicPr>
          <p:nvPr/>
        </p:nvPicPr>
        <p:blipFill>
          <a:blip r:embed="rId3" cstate="print"/>
          <a:srcRect/>
          <a:stretch>
            <a:fillRect/>
          </a:stretch>
        </p:blipFill>
        <p:spPr bwMode="auto">
          <a:xfrm>
            <a:off x="7269294" y="2016089"/>
            <a:ext cx="1495380" cy="1524000"/>
          </a:xfrm>
          <a:prstGeom prst="rect">
            <a:avLst/>
          </a:prstGeom>
          <a:noFill/>
        </p:spPr>
      </p:pic>
      <p:pic>
        <p:nvPicPr>
          <p:cNvPr id="36" name="Picture 4" descr="http://www.signspecialist.com/decals/beevault/images/Seasons%20and%20Sun%20Moon%20Stars%20082-0240.gif"/>
          <p:cNvPicPr>
            <a:picLocks noChangeAspect="1" noChangeArrowheads="1"/>
          </p:cNvPicPr>
          <p:nvPr/>
        </p:nvPicPr>
        <p:blipFill>
          <a:blip r:embed="rId4" cstate="print"/>
          <a:srcRect/>
          <a:stretch>
            <a:fillRect/>
          </a:stretch>
        </p:blipFill>
        <p:spPr bwMode="auto">
          <a:xfrm flipH="1">
            <a:off x="11017" y="2778089"/>
            <a:ext cx="2193636" cy="1447800"/>
          </a:xfrm>
          <a:prstGeom prst="rect">
            <a:avLst/>
          </a:prstGeom>
          <a:noFill/>
        </p:spPr>
      </p:pic>
      <p:sp>
        <p:nvSpPr>
          <p:cNvPr id="37" name="Frame 36"/>
          <p:cNvSpPr/>
          <p:nvPr/>
        </p:nvSpPr>
        <p:spPr bwMode="auto">
          <a:xfrm>
            <a:off x="2952520" y="2897425"/>
            <a:ext cx="3227945" cy="2837759"/>
          </a:xfrm>
          <a:prstGeom prst="fram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38" name="Freeform 37"/>
          <p:cNvSpPr/>
          <p:nvPr/>
        </p:nvSpPr>
        <p:spPr bwMode="auto">
          <a:xfrm>
            <a:off x="2590800" y="2129005"/>
            <a:ext cx="3962400" cy="762000"/>
          </a:xfrm>
          <a:custGeom>
            <a:avLst/>
            <a:gdLst>
              <a:gd name="connsiteX0" fmla="*/ 0 w 3962400"/>
              <a:gd name="connsiteY0" fmla="*/ 1219200 h 1219200"/>
              <a:gd name="connsiteX1" fmla="*/ 1993919 w 3962400"/>
              <a:gd name="connsiteY1" fmla="*/ 0 h 1219200"/>
              <a:gd name="connsiteX2" fmla="*/ 3962400 w 3962400"/>
              <a:gd name="connsiteY2" fmla="*/ 1219200 h 1219200"/>
              <a:gd name="connsiteX3" fmla="*/ 0 w 3962400"/>
              <a:gd name="connsiteY3" fmla="*/ 1219200 h 1219200"/>
            </a:gdLst>
            <a:ahLst/>
            <a:cxnLst>
              <a:cxn ang="0">
                <a:pos x="connsiteX0" y="connsiteY0"/>
              </a:cxn>
              <a:cxn ang="0">
                <a:pos x="connsiteX1" y="connsiteY1"/>
              </a:cxn>
              <a:cxn ang="0">
                <a:pos x="connsiteX2" y="connsiteY2"/>
              </a:cxn>
              <a:cxn ang="0">
                <a:pos x="connsiteX3" y="connsiteY3"/>
              </a:cxn>
            </a:cxnLst>
            <a:rect l="l" t="t" r="r" b="b"/>
            <a:pathLst>
              <a:path w="3962400" h="1219200">
                <a:moveTo>
                  <a:pt x="0" y="1219200"/>
                </a:moveTo>
                <a:lnTo>
                  <a:pt x="1993919" y="0"/>
                </a:lnTo>
                <a:lnTo>
                  <a:pt x="3962400" y="1219200"/>
                </a:lnTo>
                <a:lnTo>
                  <a:pt x="0" y="1219200"/>
                </a:lnTo>
                <a:close/>
              </a:path>
            </a:pathLst>
          </a:cu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endParaRPr lang="en-US" smtClean="0"/>
          </a:p>
        </p:txBody>
      </p:sp>
      <p:sp>
        <p:nvSpPr>
          <p:cNvPr id="41" name="Rectangle 40"/>
          <p:cNvSpPr/>
          <p:nvPr/>
        </p:nvSpPr>
        <p:spPr bwMode="auto">
          <a:xfrm>
            <a:off x="2952521" y="3255453"/>
            <a:ext cx="363554" cy="2131795"/>
          </a:xfrm>
          <a:prstGeom prst="rect">
            <a:avLst/>
          </a:prstGeom>
          <a:gradFill flip="none" rotWithShape="1">
            <a:gsLst>
              <a:gs pos="0">
                <a:schemeClr val="accent2">
                  <a:lumMod val="60000"/>
                  <a:lumOff val="40000"/>
                </a:schemeClr>
              </a:gs>
              <a:gs pos="50000">
                <a:schemeClr val="accent1">
                  <a:tint val="44500"/>
                  <a:satMod val="160000"/>
                </a:schemeClr>
              </a:gs>
              <a:gs pos="100000">
                <a:schemeClr val="accent1">
                  <a:tint val="23500"/>
                  <a:satMod val="160000"/>
                </a:schemeClr>
              </a:gs>
            </a:gsLst>
            <a:lin ang="0" scaled="1"/>
            <a:tileRect/>
          </a:gra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grpSp>
        <p:nvGrpSpPr>
          <p:cNvPr id="42" name="Group 41"/>
          <p:cNvGrpSpPr/>
          <p:nvPr/>
        </p:nvGrpSpPr>
        <p:grpSpPr>
          <a:xfrm>
            <a:off x="5794872" y="3246105"/>
            <a:ext cx="381002" cy="2141143"/>
            <a:chOff x="5794872" y="3246105"/>
            <a:chExt cx="381002" cy="2141143"/>
          </a:xfrm>
        </p:grpSpPr>
        <p:sp>
          <p:nvSpPr>
            <p:cNvPr id="43" name="Rectangle 42"/>
            <p:cNvSpPr/>
            <p:nvPr/>
          </p:nvSpPr>
          <p:spPr bwMode="auto">
            <a:xfrm>
              <a:off x="5794872" y="3246105"/>
              <a:ext cx="381002" cy="2141143"/>
            </a:xfrm>
            <a:prstGeom prst="rect">
              <a:avLst/>
            </a:prstGeom>
            <a:solidFill>
              <a:schemeClr val="accent1">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cxnSp>
          <p:nvCxnSpPr>
            <p:cNvPr id="45" name="Straight Connector 44"/>
            <p:cNvCxnSpPr>
              <a:stCxn id="43" idx="0"/>
            </p:cNvCxnSpPr>
            <p:nvPr/>
          </p:nvCxnSpPr>
          <p:spPr bwMode="auto">
            <a:xfrm>
              <a:off x="5985373" y="3246105"/>
              <a:ext cx="0" cy="2130126"/>
            </a:xfrm>
            <a:prstGeom prst="line">
              <a:avLst/>
            </a:prstGeom>
            <a:solidFill>
              <a:schemeClr val="accent1"/>
            </a:solidFill>
            <a:ln w="34925" cap="flat" cmpd="sng" algn="ctr">
              <a:solidFill>
                <a:schemeClr val="tx2">
                  <a:lumMod val="60000"/>
                  <a:lumOff val="40000"/>
                </a:schemeClr>
              </a:solidFill>
              <a:prstDash val="solid"/>
              <a:round/>
              <a:headEnd type="none" w="med" len="med"/>
              <a:tailEnd type="none" w="med" len="med"/>
            </a:ln>
            <a:effectLst/>
          </p:spPr>
        </p:cxnSp>
      </p:grpSp>
      <p:cxnSp>
        <p:nvCxnSpPr>
          <p:cNvPr id="46" name="Curved Connector 45"/>
          <p:cNvCxnSpPr/>
          <p:nvPr/>
        </p:nvCxnSpPr>
        <p:spPr bwMode="auto">
          <a:xfrm rot="10800000" flipV="1">
            <a:off x="4983294" y="2854289"/>
            <a:ext cx="2514600" cy="1981200"/>
          </a:xfrm>
          <a:prstGeom prst="curvedConnector3">
            <a:avLst>
              <a:gd name="adj1" fmla="val 50000"/>
            </a:avLst>
          </a:prstGeom>
          <a:solidFill>
            <a:schemeClr val="accent1"/>
          </a:solidFill>
          <a:ln w="22225" cap="flat" cmpd="sng" algn="ctr">
            <a:solidFill>
              <a:schemeClr val="accent6">
                <a:lumMod val="75000"/>
              </a:schemeClr>
            </a:solidFill>
            <a:prstDash val="solid"/>
            <a:round/>
            <a:headEnd type="none" w="med" len="med"/>
            <a:tailEnd type="arrow"/>
          </a:ln>
          <a:effectLst/>
        </p:spPr>
      </p:cxnSp>
      <p:cxnSp>
        <p:nvCxnSpPr>
          <p:cNvPr id="47" name="Straight Arrow Connector 46"/>
          <p:cNvCxnSpPr/>
          <p:nvPr/>
        </p:nvCxnSpPr>
        <p:spPr bwMode="auto">
          <a:xfrm>
            <a:off x="2203373" y="3701667"/>
            <a:ext cx="1789321" cy="717624"/>
          </a:xfrm>
          <a:prstGeom prst="straightConnector1">
            <a:avLst/>
          </a:prstGeom>
          <a:solidFill>
            <a:schemeClr val="accent1"/>
          </a:solidFill>
          <a:ln w="25400" cap="flat" cmpd="sng" algn="ctr">
            <a:solidFill>
              <a:schemeClr val="accent6">
                <a:lumMod val="75000"/>
              </a:schemeClr>
            </a:solidFill>
            <a:prstDash val="solid"/>
            <a:round/>
            <a:headEnd type="none" w="med" len="med"/>
            <a:tailEnd type="arrow"/>
          </a:ln>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dissolve">
                                      <p:cBhvr>
                                        <p:cTn id="23" dur="500"/>
                                        <p:tgtEl>
                                          <p:spTgt spid="30"/>
                                        </p:tgtEl>
                                      </p:cBhvr>
                                    </p:animEffect>
                                  </p:childTnLst>
                                </p:cTn>
                              </p:par>
                              <p:par>
                                <p:cTn id="24" presetID="9" presetClass="exit" presetSubtype="0" fill="hold" grpId="0" nodeType="withEffect">
                                  <p:stCondLst>
                                    <p:cond delay="0"/>
                                  </p:stCondLst>
                                  <p:childTnLst>
                                    <p:animEffect transition="out" filter="dissolve">
                                      <p:cBhvr>
                                        <p:cTn id="25" dur="500"/>
                                        <p:tgtEl>
                                          <p:spTgt spid="24"/>
                                        </p:tgtEl>
                                      </p:cBhvr>
                                    </p:animEffect>
                                    <p:set>
                                      <p:cBhvr>
                                        <p:cTn id="26"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2" grpId="0" animBg="1"/>
      <p:bldP spid="27" grpId="0" animBg="1"/>
      <p:bldP spid="29" grpId="0" animBg="1"/>
      <p:bldP spid="24" grpId="0"/>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3"/>
          <p:cNvSpPr>
            <a:spLocks noGrp="1" noChangeArrowheads="1"/>
          </p:cNvSpPr>
          <p:nvPr>
            <p:ph type="title"/>
          </p:nvPr>
        </p:nvSpPr>
        <p:spPr>
          <a:xfrm>
            <a:off x="793750" y="342900"/>
            <a:ext cx="7888288" cy="1314450"/>
          </a:xfrm>
          <a:noFill/>
        </p:spPr>
        <p:txBody>
          <a:bodyPr/>
          <a:lstStyle/>
          <a:p>
            <a:r>
              <a:rPr lang="en-US" sz="2800" i="0" smtClean="0">
                <a:solidFill>
                  <a:schemeClr val="bg1"/>
                </a:solidFill>
                <a:effectLst/>
                <a:latin typeface="Arial" pitchFamily="34" charset="0"/>
              </a:rPr>
              <a:t>FIBROUS NSULATION = AIR BARRIER</a:t>
            </a:r>
          </a:p>
        </p:txBody>
      </p:sp>
      <p:sp>
        <p:nvSpPr>
          <p:cNvPr id="21" name="Title 3"/>
          <p:cNvSpPr txBox="1">
            <a:spLocks/>
          </p:cNvSpPr>
          <p:nvPr/>
        </p:nvSpPr>
        <p:spPr bwMode="auto">
          <a:xfrm>
            <a:off x="152400" y="228600"/>
            <a:ext cx="7620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eaLnBrk="0" hangingPunct="0">
              <a:defRPr/>
            </a:pPr>
            <a:r>
              <a:rPr lang="en-US" sz="3200" b="1" dirty="0" smtClean="0">
                <a:latin typeface="Calibri" pitchFamily="34" charset="0"/>
                <a:ea typeface="+mj-ea"/>
                <a:cs typeface="Arial" charset="0"/>
              </a:rPr>
              <a:t>Thermal enclosure system</a:t>
            </a:r>
          </a:p>
        </p:txBody>
      </p:sp>
      <p:sp>
        <p:nvSpPr>
          <p:cNvPr id="23" name="TextBox 22"/>
          <p:cNvSpPr txBox="1"/>
          <p:nvPr/>
        </p:nvSpPr>
        <p:spPr>
          <a:xfrm>
            <a:off x="990600" y="4812268"/>
            <a:ext cx="1143000" cy="523220"/>
          </a:xfrm>
          <a:prstGeom prst="rect">
            <a:avLst/>
          </a:prstGeom>
          <a:noFill/>
        </p:spPr>
        <p:txBody>
          <a:bodyPr wrap="square" rtlCol="0">
            <a:spAutoFit/>
          </a:bodyPr>
          <a:lstStyle/>
          <a:p>
            <a:pPr algn="ctr"/>
            <a:r>
              <a:rPr lang="en-US" sz="2800" dirty="0" smtClean="0">
                <a:latin typeface="+mj-lt"/>
              </a:rPr>
              <a:t>105°F</a:t>
            </a:r>
            <a:endParaRPr lang="en-US" sz="2800" dirty="0">
              <a:latin typeface="+mj-lt"/>
            </a:endParaRPr>
          </a:p>
        </p:txBody>
      </p:sp>
      <p:sp>
        <p:nvSpPr>
          <p:cNvPr id="24" name="TextBox 23"/>
          <p:cNvSpPr txBox="1"/>
          <p:nvPr/>
        </p:nvSpPr>
        <p:spPr>
          <a:xfrm>
            <a:off x="3992694" y="4072570"/>
            <a:ext cx="1143000" cy="523220"/>
          </a:xfrm>
          <a:prstGeom prst="rect">
            <a:avLst/>
          </a:prstGeom>
          <a:noFill/>
        </p:spPr>
        <p:txBody>
          <a:bodyPr wrap="square" rtlCol="0">
            <a:spAutoFit/>
          </a:bodyPr>
          <a:lstStyle/>
          <a:p>
            <a:pPr algn="ctr"/>
            <a:r>
              <a:rPr lang="en-US" sz="2800" dirty="0">
                <a:latin typeface="+mj-lt"/>
              </a:rPr>
              <a:t>72°F</a:t>
            </a:r>
          </a:p>
        </p:txBody>
      </p:sp>
      <p:sp>
        <p:nvSpPr>
          <p:cNvPr id="14" name="Slide Number Placeholder 3"/>
          <p:cNvSpPr txBox="1">
            <a:spLocks/>
          </p:cNvSpPr>
          <p:nvPr/>
        </p:nvSpPr>
        <p:spPr bwMode="auto">
          <a:xfrm>
            <a:off x="8229600" y="6172200"/>
            <a:ext cx="914400" cy="68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8CF41EA3-670D-4A2E-9248-4FE2F0D41611}" type="slidenum">
              <a:rPr lang="en-US" sz="1400">
                <a:solidFill>
                  <a:srgbClr val="000000"/>
                </a:solidFill>
              </a:rPr>
              <a:pPr algn="ctr"/>
              <a:t>9</a:t>
            </a:fld>
            <a:endParaRPr lang="en-US" sz="1400" dirty="0">
              <a:solidFill>
                <a:srgbClr val="000000"/>
              </a:solidFill>
            </a:endParaRPr>
          </a:p>
        </p:txBody>
      </p:sp>
      <p:cxnSp>
        <p:nvCxnSpPr>
          <p:cNvPr id="16" name="Straight Arrow Connector 15"/>
          <p:cNvCxnSpPr/>
          <p:nvPr/>
        </p:nvCxnSpPr>
        <p:spPr bwMode="auto">
          <a:xfrm>
            <a:off x="2181996" y="5040868"/>
            <a:ext cx="762000" cy="0"/>
          </a:xfrm>
          <a:prstGeom prst="straightConnector1">
            <a:avLst/>
          </a:prstGeom>
          <a:solidFill>
            <a:schemeClr val="accent1"/>
          </a:solidFill>
          <a:ln w="25400" cap="flat" cmpd="sng" algn="ctr">
            <a:solidFill>
              <a:schemeClr val="accent6">
                <a:lumMod val="75000"/>
              </a:schemeClr>
            </a:solidFill>
            <a:prstDash val="solid"/>
            <a:round/>
            <a:headEnd type="none" w="med" len="med"/>
            <a:tailEnd type="arrow"/>
          </a:ln>
          <a:effectLst/>
        </p:spPr>
      </p:cxnSp>
      <p:sp>
        <p:nvSpPr>
          <p:cNvPr id="17" name="Frame 16"/>
          <p:cNvSpPr/>
          <p:nvPr/>
        </p:nvSpPr>
        <p:spPr bwMode="auto">
          <a:xfrm>
            <a:off x="2944912" y="2897425"/>
            <a:ext cx="3227945" cy="2837759"/>
          </a:xfrm>
          <a:prstGeom prst="fram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8" name="Freeform 17"/>
          <p:cNvSpPr/>
          <p:nvPr/>
        </p:nvSpPr>
        <p:spPr bwMode="auto">
          <a:xfrm>
            <a:off x="2583192" y="2129005"/>
            <a:ext cx="3962400" cy="762000"/>
          </a:xfrm>
          <a:custGeom>
            <a:avLst/>
            <a:gdLst>
              <a:gd name="connsiteX0" fmla="*/ 0 w 3962400"/>
              <a:gd name="connsiteY0" fmla="*/ 1219200 h 1219200"/>
              <a:gd name="connsiteX1" fmla="*/ 1993919 w 3962400"/>
              <a:gd name="connsiteY1" fmla="*/ 0 h 1219200"/>
              <a:gd name="connsiteX2" fmla="*/ 3962400 w 3962400"/>
              <a:gd name="connsiteY2" fmla="*/ 1219200 h 1219200"/>
              <a:gd name="connsiteX3" fmla="*/ 0 w 3962400"/>
              <a:gd name="connsiteY3" fmla="*/ 1219200 h 1219200"/>
            </a:gdLst>
            <a:ahLst/>
            <a:cxnLst>
              <a:cxn ang="0">
                <a:pos x="connsiteX0" y="connsiteY0"/>
              </a:cxn>
              <a:cxn ang="0">
                <a:pos x="connsiteX1" y="connsiteY1"/>
              </a:cxn>
              <a:cxn ang="0">
                <a:pos x="connsiteX2" y="connsiteY2"/>
              </a:cxn>
              <a:cxn ang="0">
                <a:pos x="connsiteX3" y="connsiteY3"/>
              </a:cxn>
            </a:cxnLst>
            <a:rect l="l" t="t" r="r" b="b"/>
            <a:pathLst>
              <a:path w="3962400" h="1219200">
                <a:moveTo>
                  <a:pt x="0" y="1219200"/>
                </a:moveTo>
                <a:lnTo>
                  <a:pt x="1993919" y="0"/>
                </a:lnTo>
                <a:lnTo>
                  <a:pt x="3962400" y="1219200"/>
                </a:lnTo>
                <a:lnTo>
                  <a:pt x="0" y="1219200"/>
                </a:lnTo>
                <a:close/>
              </a:path>
            </a:pathLst>
          </a:cu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endParaRPr lang="en-US" smtClean="0"/>
          </a:p>
        </p:txBody>
      </p:sp>
      <p:sp>
        <p:nvSpPr>
          <p:cNvPr id="19" name="Rectangle 18"/>
          <p:cNvSpPr/>
          <p:nvPr/>
        </p:nvSpPr>
        <p:spPr bwMode="auto">
          <a:xfrm>
            <a:off x="2944913" y="3255453"/>
            <a:ext cx="363554" cy="2131795"/>
          </a:xfrm>
          <a:prstGeom prst="rect">
            <a:avLst/>
          </a:prstGeom>
          <a:solidFill>
            <a:schemeClr val="accent3">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endParaRPr lang="en-US" smtClean="0"/>
          </a:p>
        </p:txBody>
      </p:sp>
      <p:grpSp>
        <p:nvGrpSpPr>
          <p:cNvPr id="22" name="Group 21"/>
          <p:cNvGrpSpPr/>
          <p:nvPr/>
        </p:nvGrpSpPr>
        <p:grpSpPr>
          <a:xfrm>
            <a:off x="5783855" y="3246105"/>
            <a:ext cx="381002" cy="2141143"/>
            <a:chOff x="5794872" y="3246105"/>
            <a:chExt cx="381002" cy="2141143"/>
          </a:xfrm>
        </p:grpSpPr>
        <p:sp>
          <p:nvSpPr>
            <p:cNvPr id="27" name="Rectangle 26"/>
            <p:cNvSpPr/>
            <p:nvPr/>
          </p:nvSpPr>
          <p:spPr bwMode="auto">
            <a:xfrm>
              <a:off x="5794872" y="3246105"/>
              <a:ext cx="381002" cy="2141143"/>
            </a:xfrm>
            <a:prstGeom prst="rect">
              <a:avLst/>
            </a:prstGeom>
            <a:solidFill>
              <a:schemeClr val="accent1">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cxnSp>
          <p:nvCxnSpPr>
            <p:cNvPr id="29" name="Straight Connector 28"/>
            <p:cNvCxnSpPr>
              <a:stCxn id="27" idx="0"/>
            </p:cNvCxnSpPr>
            <p:nvPr/>
          </p:nvCxnSpPr>
          <p:spPr bwMode="auto">
            <a:xfrm>
              <a:off x="5985373" y="3246105"/>
              <a:ext cx="0" cy="2130126"/>
            </a:xfrm>
            <a:prstGeom prst="line">
              <a:avLst/>
            </a:prstGeom>
            <a:solidFill>
              <a:schemeClr val="accent1"/>
            </a:solidFill>
            <a:ln w="34925" cap="flat" cmpd="sng" algn="ctr">
              <a:solidFill>
                <a:schemeClr val="tx2">
                  <a:lumMod val="60000"/>
                  <a:lumOff val="40000"/>
                </a:schemeClr>
              </a:solidFill>
              <a:prstDash val="solid"/>
              <a:round/>
              <a:headEnd type="none" w="med" len="med"/>
              <a:tailEnd type="none" w="med" len="med"/>
            </a:ln>
            <a:effectLst/>
          </p:spPr>
        </p:cxn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22_es_template_052008">
  <a:themeElements>
    <a:clrScheme name="22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fontScheme name="22_es_template_052008">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2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23_es_template_052008">
  <a:themeElements>
    <a:clrScheme name="23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fontScheme name="23_es_template_052008">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3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24_es_template_052008">
  <a:themeElements>
    <a:clrScheme name="24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fontScheme name="24_es_template_052008">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4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25_es_template_052008">
  <a:themeElements>
    <a:clrScheme name="25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fontScheme name="25_es_template_052008">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5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26_es_template_052008">
  <a:themeElements>
    <a:clrScheme name="26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fontScheme name="26_es_template_052008">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6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1_es_template_052008">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2_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es_template_052008">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marL="0" marR="0" indent="0" algn="ctr" defTabSz="914400" rtl="0" eaLnBrk="1" fontAlgn="auto" latinLnBrk="0" hangingPunct="1">
          <a:lnSpc>
            <a:spcPct val="100000"/>
          </a:lnSpc>
          <a:spcBef>
            <a:spcPct val="0"/>
          </a:spcBef>
          <a:spcAft>
            <a:spcPts val="0"/>
          </a:spcAft>
          <a:buClrTx/>
          <a:buSzTx/>
          <a:buFontTx/>
          <a:buNone/>
          <a:tabLst/>
          <a:defRPr kumimoji="0" sz="3200" b="0"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defRPr>
        </a:defPPr>
      </a:lstStyle>
    </a:txDef>
  </a:objectDefaults>
  <a:extraClrSchemeLst/>
</a:theme>
</file>

<file path=ppt/theme/theme1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9.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5_es_template_052008">
  <a:themeElements>
    <a:clrScheme name="15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fontScheme name="15_es_template_052008">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5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Custom Design">
  <a:themeElements>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6_es_template_052008">
  <a:themeElements>
    <a:clrScheme name="16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fontScheme name="16_es_template_052008">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6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7_es_template_052008">
  <a:themeElements>
    <a:clrScheme name="17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fontScheme name="17_es_template_052008">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7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8_es_template_052008">
  <a:themeElements>
    <a:clrScheme name="18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fontScheme name="18_es_template_052008">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8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9_es_template_052008">
  <a:themeElements>
    <a:clrScheme name="19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fontScheme name="19_es_template_052008">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9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20_es_template_052008">
  <a:themeElements>
    <a:clrScheme name="20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fontScheme name="20_es_template_052008">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0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21_es_template_052008">
  <a:themeElements>
    <a:clrScheme name="21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fontScheme name="21_es_template_052008">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1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es_template_052008</Template>
  <TotalTime>19570</TotalTime>
  <Words>5729</Words>
  <Application>Microsoft Office PowerPoint</Application>
  <PresentationFormat>On-screen Show (4:3)</PresentationFormat>
  <Paragraphs>509</Paragraphs>
  <Slides>45</Slides>
  <Notes>45</Notes>
  <HiddenSlides>0</HiddenSlides>
  <MMClips>0</MMClips>
  <ScaleCrop>false</ScaleCrop>
  <HeadingPairs>
    <vt:vector size="4" baseType="variant">
      <vt:variant>
        <vt:lpstr>Theme</vt:lpstr>
      </vt:variant>
      <vt:variant>
        <vt:i4>17</vt:i4>
      </vt:variant>
      <vt:variant>
        <vt:lpstr>Slide Titles</vt:lpstr>
      </vt:variant>
      <vt:variant>
        <vt:i4>45</vt:i4>
      </vt:variant>
    </vt:vector>
  </HeadingPairs>
  <TitlesOfParts>
    <vt:vector size="62" baseType="lpstr">
      <vt:lpstr>Custom Design</vt:lpstr>
      <vt:lpstr>15_es_template_052008</vt:lpstr>
      <vt:lpstr>1_Custom Design</vt:lpstr>
      <vt:lpstr>16_es_template_052008</vt:lpstr>
      <vt:lpstr>17_es_template_052008</vt:lpstr>
      <vt:lpstr>18_es_template_052008</vt:lpstr>
      <vt:lpstr>19_es_template_052008</vt:lpstr>
      <vt:lpstr>20_es_template_052008</vt:lpstr>
      <vt:lpstr>21_es_template_052008</vt:lpstr>
      <vt:lpstr>22_es_template_052008</vt:lpstr>
      <vt:lpstr>23_es_template_052008</vt:lpstr>
      <vt:lpstr>24_es_template_052008</vt:lpstr>
      <vt:lpstr>25_es_template_052008</vt:lpstr>
      <vt:lpstr>26_es_template_052008</vt:lpstr>
      <vt:lpstr>1_es_template_052008</vt:lpstr>
      <vt:lpstr>2_Custom Design</vt:lpstr>
      <vt:lpstr>es_template_052008</vt:lpstr>
      <vt:lpstr>PowerPoint Presentation</vt:lpstr>
      <vt:lpstr>Agenda</vt:lpstr>
      <vt:lpstr>Thermal enclosure system</vt:lpstr>
      <vt:lpstr>PowerPoint Presentation</vt:lpstr>
      <vt:lpstr>PowerPoint Presentation</vt:lpstr>
      <vt:lpstr>FIBROUS NSULATION = AIR BARRIER</vt:lpstr>
      <vt:lpstr>FIBROUS NSULATION = AIR BARRIER</vt:lpstr>
      <vt:lpstr>FIBROUS NSULATION = AIR BARRIER</vt:lpstr>
      <vt:lpstr>FIBROUS NSULATION = AIR BARRIER</vt:lpstr>
      <vt:lpstr>FIBROUS NSULATION = AIR BARRIER</vt:lpstr>
      <vt:lpstr>FIBROUS NSULATION = AIR BARRIER</vt:lpstr>
      <vt:lpstr>Thermal defects to avoid</vt:lpstr>
      <vt:lpstr>Summary –  Thermal enclosure system</vt:lpstr>
      <vt:lpstr>Heating &amp; cooling systems</vt:lpstr>
      <vt:lpstr>FIBROUS NSULATION = AIR BARRIER</vt:lpstr>
      <vt:lpstr>Three major steps  to design an HVAC system</vt:lpstr>
      <vt:lpstr>Step 1:  Calculate Heating &amp; Cooling Loads</vt:lpstr>
      <vt:lpstr>Step 1: Calculate heating &amp; cooling loads</vt:lpstr>
      <vt:lpstr>Step 1: Calculate heating &amp; cooling loads</vt:lpstr>
      <vt:lpstr>Step 1: Calculate heating &amp; cooling loads</vt:lpstr>
      <vt:lpstr>Step 1: Calculate heating &amp; cooling loads</vt:lpstr>
      <vt:lpstr>Step 1: Calculate heating &amp; cooling loads</vt:lpstr>
      <vt:lpstr>Step 1: Calculate heating &amp; cooling loads</vt:lpstr>
      <vt:lpstr>Summary of Step 1: Calculate heating &amp; cooling loads</vt:lpstr>
      <vt:lpstr>Step 2:  Select the  Heating &amp; Cooling Equipment</vt:lpstr>
      <vt:lpstr>Step 2:  Select equipment that meets loads</vt:lpstr>
      <vt:lpstr>Step 2:  Select equipment that meets loads</vt:lpstr>
      <vt:lpstr>Step 2:  Select equipment that meets loads</vt:lpstr>
      <vt:lpstr>Step 2:  Select equipment that meets loads</vt:lpstr>
      <vt:lpstr>Step 2:  Select equipment that meets loads</vt:lpstr>
      <vt:lpstr>Summary of Step 2:  Select equipment that meets loads</vt:lpstr>
      <vt:lpstr>Step 3:  Design the Duct System</vt:lpstr>
      <vt:lpstr>Step 3: Design the duct system</vt:lpstr>
      <vt:lpstr>Step 3: Design the duct system</vt:lpstr>
      <vt:lpstr>Step 3: Design the duct system</vt:lpstr>
      <vt:lpstr>Step 3: Design the duct system</vt:lpstr>
      <vt:lpstr>Step 3: Design the duct system</vt:lpstr>
      <vt:lpstr>Step 3: Design the duct system</vt:lpstr>
      <vt:lpstr>Step 3: Design the duct system</vt:lpstr>
      <vt:lpstr>Step 3: Design the duct system</vt:lpstr>
      <vt:lpstr>Step 3: Design the duct system</vt:lpstr>
      <vt:lpstr>Step 3: Design the duct system</vt:lpstr>
      <vt:lpstr>Step 3: Design the duct system</vt:lpstr>
      <vt:lpstr>Summary of Step 3: Design the duct system</vt:lpstr>
      <vt:lpstr>Summary</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 Slide</dc:title>
  <dc:creator>Passe Family</dc:creator>
  <cp:lastModifiedBy>Benjamin Bunker</cp:lastModifiedBy>
  <cp:revision>483</cp:revision>
  <dcterms:created xsi:type="dcterms:W3CDTF">2008-05-21T00:20:07Z</dcterms:created>
  <dcterms:modified xsi:type="dcterms:W3CDTF">2012-09-30T23:26:50Z</dcterms:modified>
</cp:coreProperties>
</file>